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7" r:id="rId2"/>
    <p:sldId id="258" r:id="rId3"/>
    <p:sldId id="321" r:id="rId4"/>
    <p:sldId id="301" r:id="rId5"/>
    <p:sldId id="322" r:id="rId6"/>
    <p:sldId id="259" r:id="rId7"/>
    <p:sldId id="260" r:id="rId8"/>
    <p:sldId id="323" r:id="rId9"/>
    <p:sldId id="325" r:id="rId10"/>
    <p:sldId id="304" r:id="rId11"/>
    <p:sldId id="262" r:id="rId12"/>
    <p:sldId id="305" r:id="rId13"/>
    <p:sldId id="326" r:id="rId14"/>
    <p:sldId id="306" r:id="rId15"/>
    <p:sldId id="307" r:id="rId16"/>
    <p:sldId id="263" r:id="rId17"/>
    <p:sldId id="264" r:id="rId18"/>
    <p:sldId id="327" r:id="rId19"/>
    <p:sldId id="309" r:id="rId20"/>
    <p:sldId id="265" r:id="rId21"/>
    <p:sldId id="333" r:id="rId22"/>
    <p:sldId id="266" r:id="rId23"/>
    <p:sldId id="310" r:id="rId24"/>
    <p:sldId id="312" r:id="rId25"/>
    <p:sldId id="313" r:id="rId26"/>
    <p:sldId id="311" r:id="rId27"/>
    <p:sldId id="267" r:id="rId28"/>
    <p:sldId id="314" r:id="rId29"/>
    <p:sldId id="329" r:id="rId30"/>
    <p:sldId id="315" r:id="rId31"/>
    <p:sldId id="330" r:id="rId32"/>
    <p:sldId id="316" r:id="rId33"/>
    <p:sldId id="268" r:id="rId34"/>
    <p:sldId id="331" r:id="rId35"/>
    <p:sldId id="317" r:id="rId36"/>
    <p:sldId id="318" r:id="rId37"/>
    <p:sldId id="319" r:id="rId38"/>
    <p:sldId id="269" r:id="rId39"/>
    <p:sldId id="271" r:id="rId40"/>
    <p:sldId id="320" r:id="rId41"/>
    <p:sldId id="274" r:id="rId42"/>
    <p:sldId id="297" r:id="rId43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dro Vidinha" initials="PV" lastIdx="1" clrIdx="0">
    <p:extLst>
      <p:ext uri="{19B8F6BF-5375-455C-9EA6-DF929625EA0E}">
        <p15:presenceInfo xmlns:p15="http://schemas.microsoft.com/office/powerpoint/2012/main" userId="Pedro Vidinh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968" y="2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4E42A6-EE4B-4B85-A69E-02D564750982}" type="datetimeFigureOut">
              <a:rPr lang="pt-PT" smtClean="0"/>
              <a:t>20/03/2017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E571D1-9399-4E25-A5B7-4F3D145AC88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13612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571D1-9399-4E25-A5B7-4F3D145AC88B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83367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571D1-9399-4E25-A5B7-4F3D145AC88B}" type="slidenum">
              <a:rPr lang="pt-PT" smtClean="0"/>
              <a:t>28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53343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571D1-9399-4E25-A5B7-4F3D145AC88B}" type="slidenum">
              <a:rPr lang="pt-PT" smtClean="0"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53343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B74A7-27BA-422C-BB91-47AC07AD5325}" type="datetimeFigureOut">
              <a:rPr lang="pt-PT" smtClean="0"/>
              <a:t>20/03/2017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43E64-FB55-4117-883C-1F9071FACC7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37826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B74A7-27BA-422C-BB91-47AC07AD5325}" type="datetimeFigureOut">
              <a:rPr lang="pt-PT" smtClean="0"/>
              <a:t>20/03/2017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43E64-FB55-4117-883C-1F9071FACC7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27121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B74A7-27BA-422C-BB91-47AC07AD5325}" type="datetimeFigureOut">
              <a:rPr lang="pt-PT" smtClean="0"/>
              <a:t>20/03/2017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43E64-FB55-4117-883C-1F9071FACC7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14214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B74A7-27BA-422C-BB91-47AC07AD5325}" type="datetimeFigureOut">
              <a:rPr lang="pt-PT" smtClean="0"/>
              <a:t>20/03/2017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43E64-FB55-4117-883C-1F9071FACC7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11176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B74A7-27BA-422C-BB91-47AC07AD5325}" type="datetimeFigureOut">
              <a:rPr lang="pt-PT" smtClean="0"/>
              <a:t>20/03/2017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43E64-FB55-4117-883C-1F9071FACC7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08323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B74A7-27BA-422C-BB91-47AC07AD5325}" type="datetimeFigureOut">
              <a:rPr lang="pt-PT" smtClean="0"/>
              <a:t>20/03/2017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43E64-FB55-4117-883C-1F9071FACC7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5468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B74A7-27BA-422C-BB91-47AC07AD5325}" type="datetimeFigureOut">
              <a:rPr lang="pt-PT" smtClean="0"/>
              <a:t>20/03/2017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43E64-FB55-4117-883C-1F9071FACC7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08731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B74A7-27BA-422C-BB91-47AC07AD5325}" type="datetimeFigureOut">
              <a:rPr lang="pt-PT" smtClean="0"/>
              <a:t>20/03/2017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43E64-FB55-4117-883C-1F9071FACC7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85188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B74A7-27BA-422C-BB91-47AC07AD5325}" type="datetimeFigureOut">
              <a:rPr lang="pt-PT" smtClean="0"/>
              <a:t>20/03/2017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43E64-FB55-4117-883C-1F9071FACC7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25820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B74A7-27BA-422C-BB91-47AC07AD5325}" type="datetimeFigureOut">
              <a:rPr lang="pt-PT" smtClean="0"/>
              <a:t>20/03/2017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43E64-FB55-4117-883C-1F9071FACC7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12027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B74A7-27BA-422C-BB91-47AC07AD5325}" type="datetimeFigureOut">
              <a:rPr lang="pt-PT" smtClean="0"/>
              <a:t>20/03/2017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43E64-FB55-4117-883C-1F9071FACC7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48223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B74A7-27BA-422C-BB91-47AC07AD5325}" type="datetimeFigureOut">
              <a:rPr lang="pt-PT" smtClean="0"/>
              <a:t>20/03/2017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43E64-FB55-4117-883C-1F9071FACC7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29365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940153" y="1115962"/>
            <a:ext cx="30243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dirty="0">
                <a:solidFill>
                  <a:schemeClr val="bg1"/>
                </a:solidFill>
              </a:rPr>
              <a:t>Estrutura dos átomos e tendências periódicas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364088" y="3670507"/>
            <a:ext cx="4139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dirty="0">
                <a:solidFill>
                  <a:schemeClr val="bg1"/>
                </a:solidFill>
              </a:rPr>
              <a:t>Aula 2</a:t>
            </a:r>
          </a:p>
        </p:txBody>
      </p:sp>
      <p:pic>
        <p:nvPicPr>
          <p:cNvPr id="5" name="Picture 2" descr="http://sciencenotes.org/wp-content/uploads/2014/11/ColorfulPeriodicTabl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76493"/>
            <a:ext cx="6048671" cy="3402378"/>
          </a:xfrm>
          <a:prstGeom prst="rect">
            <a:avLst/>
          </a:prstGeom>
          <a:noFill/>
          <a:effectLst>
            <a:reflection blurRad="6350" stA="50000" endA="300" endPos="555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199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ângulo 2"/>
          <p:cNvSpPr/>
          <p:nvPr/>
        </p:nvSpPr>
        <p:spPr>
          <a:xfrm>
            <a:off x="4643164" y="1420326"/>
            <a:ext cx="4572000" cy="36625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</a:rPr>
              <a:t>Radiação electromagnética tem propriedades de </a:t>
            </a:r>
            <a:r>
              <a:rPr lang="pt-PT" sz="2400" b="1" dirty="0">
                <a:solidFill>
                  <a:srgbClr val="FFFF00"/>
                </a:solidFill>
              </a:rPr>
              <a:t>onda</a:t>
            </a:r>
            <a:r>
              <a:rPr lang="pt-PT" sz="2400" dirty="0">
                <a:solidFill>
                  <a:srgbClr val="FFFF00"/>
                </a:solidFill>
              </a:rPr>
              <a:t> </a:t>
            </a:r>
            <a:r>
              <a:rPr lang="pt-PT" sz="2400" dirty="0">
                <a:solidFill>
                  <a:schemeClr val="bg1"/>
                </a:solidFill>
              </a:rPr>
              <a:t>mas pelo efeito fotoeléctrico a luz comporta-se como uma </a:t>
            </a:r>
            <a:r>
              <a:rPr lang="pt-PT" sz="2400" b="1" dirty="0">
                <a:solidFill>
                  <a:srgbClr val="FFFF00"/>
                </a:solidFill>
              </a:rPr>
              <a:t>partícula </a:t>
            </a:r>
          </a:p>
          <a:p>
            <a:endParaRPr lang="pt-PT" sz="2400" dirty="0">
              <a:solidFill>
                <a:schemeClr val="bg1"/>
              </a:solidFill>
            </a:endParaRPr>
          </a:p>
          <a:p>
            <a:r>
              <a:rPr lang="pt-PT" sz="2800" u="sng" dirty="0">
                <a:solidFill>
                  <a:schemeClr val="bg1"/>
                </a:solidFill>
              </a:rPr>
              <a:t>Como é possível a radiação electromagnética ser ambas?</a:t>
            </a:r>
          </a:p>
          <a:p>
            <a:endParaRPr lang="pt-PT" sz="2400" dirty="0">
              <a:solidFill>
                <a:schemeClr val="bg1"/>
              </a:solidFill>
            </a:endParaRPr>
          </a:p>
          <a:p>
            <a:r>
              <a:rPr lang="pt-PT" sz="3200" b="1" dirty="0">
                <a:solidFill>
                  <a:srgbClr val="FFFF00"/>
                </a:solidFill>
              </a:rPr>
              <a:t>Dualidade onda-partícula </a:t>
            </a:r>
            <a:endParaRPr lang="pt-PT" sz="2400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7" t="13333" r="10513" b="52801"/>
          <a:stretch/>
        </p:blipFill>
        <p:spPr bwMode="auto">
          <a:xfrm>
            <a:off x="8012" y="188640"/>
            <a:ext cx="4348831" cy="133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ângulo 4"/>
          <p:cNvSpPr/>
          <p:nvPr/>
        </p:nvSpPr>
        <p:spPr>
          <a:xfrm>
            <a:off x="8012" y="1974324"/>
            <a:ext cx="47586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sz="2400" dirty="0">
                <a:solidFill>
                  <a:prstClr val="white"/>
                </a:solidFill>
              </a:rPr>
              <a:t>Einstein conclui que as observações experimentais poderiam ser explicadas pela combinação da equação de </a:t>
            </a:r>
            <a:r>
              <a:rPr lang="pt-PT" sz="2400" dirty="0" err="1">
                <a:solidFill>
                  <a:prstClr val="white"/>
                </a:solidFill>
              </a:rPr>
              <a:t>Planck</a:t>
            </a:r>
            <a:r>
              <a:rPr lang="pt-PT" sz="2400" dirty="0">
                <a:solidFill>
                  <a:prstClr val="white"/>
                </a:solidFill>
              </a:rPr>
              <a:t>  </a:t>
            </a:r>
          </a:p>
          <a:p>
            <a:pPr lvl="0"/>
            <a:endParaRPr lang="pt-PT" sz="2400" dirty="0">
              <a:solidFill>
                <a:prstClr val="white"/>
              </a:solidFill>
            </a:endParaRPr>
          </a:p>
          <a:p>
            <a:pPr lvl="0"/>
            <a:r>
              <a:rPr lang="pt-PT" sz="2400" dirty="0">
                <a:solidFill>
                  <a:prstClr val="white"/>
                </a:solidFill>
              </a:rPr>
              <a:t>Que  luz apresenta propriedades semelhantes ás partículas.  </a:t>
            </a:r>
          </a:p>
          <a:p>
            <a:pPr lvl="0"/>
            <a:endParaRPr lang="pt-PT" sz="2400" dirty="0">
              <a:solidFill>
                <a:prstClr val="white"/>
              </a:solidFill>
            </a:endParaRPr>
          </a:p>
          <a:p>
            <a:pPr lvl="0"/>
            <a:r>
              <a:rPr lang="pt-PT" sz="2400" dirty="0">
                <a:solidFill>
                  <a:prstClr val="white"/>
                </a:solidFill>
              </a:rPr>
              <a:t>Einstein chamou a estas </a:t>
            </a:r>
            <a:r>
              <a:rPr lang="pt-PT" sz="2400" i="1" dirty="0">
                <a:solidFill>
                  <a:prstClr val="white"/>
                </a:solidFill>
              </a:rPr>
              <a:t>partículas sem massa </a:t>
            </a:r>
            <a:r>
              <a:rPr lang="pt-PT" sz="2400" dirty="0">
                <a:solidFill>
                  <a:prstClr val="white"/>
                </a:solidFill>
              </a:rPr>
              <a:t> - </a:t>
            </a:r>
            <a:r>
              <a:rPr lang="pt-PT" sz="3600" b="1" dirty="0">
                <a:solidFill>
                  <a:srgbClr val="FFFF00"/>
                </a:solidFill>
              </a:rPr>
              <a:t>FOTONS</a:t>
            </a:r>
            <a:endParaRPr lang="pt-PT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54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-1"/>
            <a:ext cx="6480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>
                <a:solidFill>
                  <a:schemeClr val="bg1"/>
                </a:solidFill>
              </a:rPr>
              <a:t>Espectros de linhas </a:t>
            </a:r>
            <a:r>
              <a:rPr lang="pt-PT" sz="3600" dirty="0" err="1">
                <a:solidFill>
                  <a:schemeClr val="bg1"/>
                </a:solidFill>
              </a:rPr>
              <a:t>atômicas</a:t>
            </a:r>
            <a:r>
              <a:rPr lang="pt-PT" sz="3600" dirty="0">
                <a:solidFill>
                  <a:schemeClr val="bg1"/>
                </a:solidFill>
              </a:rPr>
              <a:t> e </a:t>
            </a:r>
            <a:r>
              <a:rPr lang="pt-PT" sz="3600" dirty="0" err="1">
                <a:solidFill>
                  <a:schemeClr val="bg1"/>
                </a:solidFill>
              </a:rPr>
              <a:t>Niels</a:t>
            </a:r>
            <a:r>
              <a:rPr lang="pt-PT" sz="3600" dirty="0">
                <a:solidFill>
                  <a:schemeClr val="bg1"/>
                </a:solidFill>
              </a:rPr>
              <a:t> Bohr </a:t>
            </a:r>
          </a:p>
        </p:txBody>
      </p:sp>
      <p:sp>
        <p:nvSpPr>
          <p:cNvPr id="3" name="Rectângulo 2"/>
          <p:cNvSpPr/>
          <p:nvPr/>
        </p:nvSpPr>
        <p:spPr>
          <a:xfrm>
            <a:off x="3240360" y="980728"/>
            <a:ext cx="590364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</a:rPr>
              <a:t>Se uma alta voltagem é aplicada aos átomos de um elemento em fase gasosa a baixa pressão, os átomos observem energia e são ditos excitados . Luz dos “</a:t>
            </a:r>
            <a:r>
              <a:rPr lang="pt-PT" sz="2400" dirty="0" err="1">
                <a:solidFill>
                  <a:schemeClr val="bg1"/>
                </a:solidFill>
              </a:rPr>
              <a:t>neons</a:t>
            </a:r>
            <a:r>
              <a:rPr lang="pt-PT" sz="2400" dirty="0">
                <a:solidFill>
                  <a:schemeClr val="bg1"/>
                </a:solidFill>
              </a:rPr>
              <a:t>”</a:t>
            </a:r>
          </a:p>
          <a:p>
            <a:endParaRPr lang="pt-PT" sz="2400" dirty="0">
              <a:solidFill>
                <a:schemeClr val="bg1"/>
              </a:solidFill>
            </a:endParaRPr>
          </a:p>
          <a:p>
            <a:r>
              <a:rPr lang="pt-PT" sz="2400" dirty="0">
                <a:solidFill>
                  <a:schemeClr val="bg1"/>
                </a:solidFill>
              </a:rPr>
              <a:t>A luz emitida pelos átomos excitados era composta por apenas alguns valores discretos de comprimento de onda.</a:t>
            </a:r>
          </a:p>
          <a:p>
            <a:endParaRPr lang="pt-PT" sz="2400" dirty="0">
              <a:solidFill>
                <a:schemeClr val="bg1"/>
              </a:solidFill>
            </a:endParaRPr>
          </a:p>
          <a:p>
            <a:endParaRPr lang="pt-PT" sz="2400" dirty="0">
              <a:solidFill>
                <a:schemeClr val="bg1"/>
              </a:solidFill>
            </a:endParaRPr>
          </a:p>
          <a:p>
            <a:endParaRPr lang="pt-PT" sz="2400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6" t="51400" r="24217" b="18952"/>
          <a:stretch/>
        </p:blipFill>
        <p:spPr bwMode="auto">
          <a:xfrm>
            <a:off x="1159397" y="4005064"/>
            <a:ext cx="7013003" cy="26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https://s-media-cache-ak0.pinimg.com/custom_covers/216x146/359584420186892643_13837654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908" y="1424810"/>
            <a:ext cx="1654400" cy="111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http://assistens.dk/wp-content/uploads/2012/10/0091-1024x9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8" t="843" r="23023" b="5832"/>
          <a:stretch/>
        </p:blipFill>
        <p:spPr bwMode="auto">
          <a:xfrm>
            <a:off x="-20116" y="1200328"/>
            <a:ext cx="1512712" cy="249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ângulo 6"/>
          <p:cNvSpPr/>
          <p:nvPr/>
        </p:nvSpPr>
        <p:spPr>
          <a:xfrm>
            <a:off x="-20116" y="3701595"/>
            <a:ext cx="11913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</a:rPr>
              <a:t>Niels</a:t>
            </a:r>
            <a:r>
              <a:rPr lang="pt-PT" b="1" dirty="0">
                <a:solidFill>
                  <a:schemeClr val="bg1"/>
                </a:solidFill>
              </a:rPr>
              <a:t> Bohr</a:t>
            </a:r>
          </a:p>
          <a:p>
            <a:r>
              <a:rPr lang="pt-PT" b="1" dirty="0">
                <a:solidFill>
                  <a:schemeClr val="bg1"/>
                </a:solidFill>
              </a:rPr>
              <a:t>1885-1962</a:t>
            </a:r>
          </a:p>
        </p:txBody>
      </p:sp>
    </p:spTree>
    <p:extLst>
      <p:ext uri="{BB962C8B-B14F-4D97-AF65-F5344CB8AC3E}">
        <p14:creationId xmlns:p14="http://schemas.microsoft.com/office/powerpoint/2010/main" val="12105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0" y="134455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Espectro de emissão  de linhas</a:t>
            </a:r>
          </a:p>
          <a:p>
            <a:r>
              <a:rPr lang="pt-BR" sz="2400" dirty="0">
                <a:solidFill>
                  <a:schemeClr val="bg1"/>
                </a:solidFill>
              </a:rPr>
              <a:t>Diferente do espectro de emissão da luz do sol  e da luz emitida por um corpo quente.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Cada elemento apresenta um espectro de emissão único.</a:t>
            </a:r>
          </a:p>
          <a:p>
            <a:r>
              <a:rPr lang="pt-BR" sz="2400" dirty="0">
                <a:solidFill>
                  <a:schemeClr val="bg1"/>
                </a:solidFill>
              </a:rPr>
              <a:t>Este facto permite inclusive a análise química de um determinado composto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3" t="22495" r="8755" b="32916"/>
          <a:stretch/>
        </p:blipFill>
        <p:spPr bwMode="auto">
          <a:xfrm>
            <a:off x="327660" y="2881931"/>
            <a:ext cx="8488680" cy="3261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935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ângulo 1"/>
              <p:cNvSpPr/>
              <p:nvPr/>
            </p:nvSpPr>
            <p:spPr>
              <a:xfrm>
                <a:off x="251520" y="980728"/>
                <a:ext cx="8892480" cy="31381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pt-BR" sz="2400">
                    <a:solidFill>
                      <a:prstClr val="white"/>
                    </a:solidFill>
                  </a:rPr>
                  <a:t>Um dos </a:t>
                </a:r>
                <a:r>
                  <a:rPr lang="pt-BR" sz="2400" b="1">
                    <a:solidFill>
                      <a:srgbClr val="FFFF00"/>
                    </a:solidFill>
                  </a:rPr>
                  <a:t>objetivos do século XX </a:t>
                </a:r>
                <a:r>
                  <a:rPr lang="pt-BR" sz="2400">
                    <a:solidFill>
                      <a:prstClr val="white"/>
                    </a:solidFill>
                  </a:rPr>
                  <a:t>- explicar o porquê de os átomos gasosos emitirem luz apenas em determinadas frequências </a:t>
                </a:r>
              </a:p>
              <a:p>
                <a:pPr lvl="0"/>
                <a:endParaRPr lang="pt-BR" sz="2400">
                  <a:solidFill>
                    <a:prstClr val="white"/>
                  </a:solidFill>
                </a:endParaRPr>
              </a:p>
              <a:p>
                <a:pPr lvl="0"/>
                <a:r>
                  <a:rPr lang="pt-BR" sz="2400">
                    <a:solidFill>
                      <a:prstClr val="white"/>
                    </a:solidFill>
                  </a:rPr>
                  <a:t>Relação matemática entre os comprimentos de onda observados. Padrão regular implica uma explicação logica. </a:t>
                </a:r>
              </a:p>
              <a:p>
                <a:pPr lvl="0"/>
                <a:endParaRPr lang="pt-BR" sz="2400">
                  <a:solidFill>
                    <a:prstClr val="white"/>
                  </a:solidFill>
                </a:endParaRPr>
              </a:p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</m:den>
                      </m:f>
                      <m:r>
                        <a:rPr lang="pt-BR" sz="2400" i="1">
                          <a:solidFill>
                            <a:prstClr val="white"/>
                          </a:solidFill>
                          <a:latin typeface="Cambria Math"/>
                        </a:rPr>
                        <m:t>=</m:t>
                      </m:r>
                      <m:r>
                        <a:rPr lang="pt-BR" sz="2400" i="1">
                          <a:solidFill>
                            <a:prstClr val="white"/>
                          </a:solidFill>
                          <a:latin typeface="Cambria Math"/>
                        </a:rPr>
                        <m:t>𝑅</m:t>
                      </m:r>
                      <m:d>
                        <m:dPr>
                          <m:ctrlPr>
                            <a:rPr lang="pt-BR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1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pt-BR" sz="2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2400" i="1">
                                      <a:solidFill>
                                        <a:prstClr val="white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pt-BR" sz="2400" i="1">
                                      <a:solidFill>
                                        <a:prstClr val="white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pt-BR" sz="2400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pt-BR" sz="2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1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pt-BR" sz="2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2400" i="1">
                                      <a:solidFill>
                                        <a:prstClr val="white"/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pt-BR" sz="2400" i="1">
                                      <a:solidFill>
                                        <a:prstClr val="white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pt-BR" sz="2400" i="1">
                          <a:solidFill>
                            <a:prstClr val="white"/>
                          </a:solidFill>
                          <a:latin typeface="Cambria Math"/>
                        </a:rPr>
                        <m:t>𝑒𝑚</m:t>
                      </m:r>
                      <m:r>
                        <a:rPr lang="pt-BR" sz="2400" i="1">
                          <a:solidFill>
                            <a:prstClr val="white"/>
                          </a:solidFill>
                          <a:latin typeface="Cambria Math"/>
                        </a:rPr>
                        <m:t> </m:t>
                      </m:r>
                      <m:r>
                        <a:rPr lang="pt-BR" sz="2400" i="1">
                          <a:solidFill>
                            <a:prstClr val="white"/>
                          </a:solidFill>
                          <a:latin typeface="Cambria Math"/>
                        </a:rPr>
                        <m:t>𝑞𝑢𝑒</m:t>
                      </m:r>
                      <m:r>
                        <a:rPr lang="pt-BR" sz="2400" i="1">
                          <a:solidFill>
                            <a:prstClr val="white"/>
                          </a:solidFill>
                          <a:latin typeface="Cambria Math"/>
                        </a:rPr>
                        <m:t> </m:t>
                      </m:r>
                      <m:r>
                        <a:rPr lang="pt-BR" sz="2400" i="1">
                          <a:solidFill>
                            <a:prstClr val="white"/>
                          </a:solidFill>
                          <a:latin typeface="Cambria Math"/>
                        </a:rPr>
                        <m:t>𝑛</m:t>
                      </m:r>
                      <m:r>
                        <a:rPr lang="pt-BR" sz="2400" i="1">
                          <a:solidFill>
                            <a:prstClr val="white"/>
                          </a:solidFill>
                          <a:latin typeface="Cambria Math"/>
                        </a:rPr>
                        <m:t>&gt;2</m:t>
                      </m:r>
                    </m:oMath>
                  </m:oMathPara>
                </a14:m>
                <a:endParaRPr lang="pt-BR" sz="2400">
                  <a:solidFill>
                    <a:prstClr val="white"/>
                  </a:solidFill>
                </a:endParaRPr>
              </a:p>
            </p:txBody>
          </p:sp>
        </mc:Choice>
        <mc:Fallback>
          <p:sp>
            <p:nvSpPr>
              <p:cNvPr id="2" name="Rec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980728"/>
                <a:ext cx="8892480" cy="3138167"/>
              </a:xfrm>
              <a:prstGeom prst="rect">
                <a:avLst/>
              </a:prstGeom>
              <a:blipFill>
                <a:blip r:embed="rId2"/>
                <a:stretch>
                  <a:fillRect l="-1028" t="-155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 descr="https://s-media-cache-ak0.pinimg.com/custom_covers/216x146/359584420186892643_13837654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4" y="-99392"/>
            <a:ext cx="1654400" cy="111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ângulo 4"/>
          <p:cNvSpPr/>
          <p:nvPr/>
        </p:nvSpPr>
        <p:spPr>
          <a:xfrm>
            <a:off x="251520" y="4118895"/>
            <a:ext cx="49696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2400">
                <a:solidFill>
                  <a:prstClr val="white"/>
                </a:solidFill>
              </a:rPr>
              <a:t>e R é a constante de Rydberg = 1,0974*10</a:t>
            </a:r>
            <a:r>
              <a:rPr lang="pt-BR" sz="2400" baseline="30000">
                <a:solidFill>
                  <a:prstClr val="white"/>
                </a:solidFill>
              </a:rPr>
              <a:t>7</a:t>
            </a:r>
            <a:r>
              <a:rPr lang="pt-BR" sz="2400">
                <a:solidFill>
                  <a:prstClr val="white"/>
                </a:solidFill>
              </a:rPr>
              <a:t> m</a:t>
            </a:r>
            <a:r>
              <a:rPr lang="pt-BR" sz="2400" baseline="30000">
                <a:solidFill>
                  <a:prstClr val="white"/>
                </a:solidFill>
              </a:rPr>
              <a:t>-1</a:t>
            </a:r>
            <a:r>
              <a:rPr lang="pt-BR" sz="2400">
                <a:solidFill>
                  <a:prstClr val="white"/>
                </a:solidFill>
              </a:rPr>
              <a:t>. </a:t>
            </a:r>
            <a:endParaRPr lang="pt-BR" sz="2400">
              <a:solidFill>
                <a:prstClr val="white"/>
              </a:solidFill>
            </a:endParaRPr>
          </a:p>
        </p:txBody>
      </p:sp>
      <p:sp>
        <p:nvSpPr>
          <p:cNvPr id="6" name="Rectângulo 5"/>
          <p:cNvSpPr/>
          <p:nvPr/>
        </p:nvSpPr>
        <p:spPr>
          <a:xfrm>
            <a:off x="410574" y="5116631"/>
            <a:ext cx="82969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2400">
                <a:solidFill>
                  <a:prstClr val="white"/>
                </a:solidFill>
              </a:rPr>
              <a:t>O </a:t>
            </a:r>
            <a:r>
              <a:rPr lang="pt-BR" sz="2400" b="1">
                <a:solidFill>
                  <a:srgbClr val="FFFF00"/>
                </a:solidFill>
              </a:rPr>
              <a:t>comprimento de onda </a:t>
            </a:r>
            <a:r>
              <a:rPr lang="pt-BR" sz="2400">
                <a:solidFill>
                  <a:prstClr val="white"/>
                </a:solidFill>
              </a:rPr>
              <a:t>da radiação emitida quando um dado electron é excitado está relacionada  com o </a:t>
            </a:r>
            <a:r>
              <a:rPr lang="pt-BR" sz="3200" b="1">
                <a:solidFill>
                  <a:srgbClr val="FFFF00"/>
                </a:solidFill>
              </a:rPr>
              <a:t>nível energético</a:t>
            </a:r>
            <a:r>
              <a:rPr lang="pt-BR" sz="2400">
                <a:solidFill>
                  <a:prstClr val="white"/>
                </a:solidFill>
              </a:rPr>
              <a:t> para onde esse eletron foi enviado.</a:t>
            </a:r>
            <a:endParaRPr lang="pt-BR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62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4139952" y="1124744"/>
            <a:ext cx="47525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PT" sz="2400" dirty="0">
              <a:solidFill>
                <a:schemeClr val="bg1"/>
              </a:solidFill>
            </a:endParaRPr>
          </a:p>
          <a:p>
            <a:endParaRPr lang="pt-PT" sz="2400" dirty="0">
              <a:solidFill>
                <a:schemeClr val="bg1"/>
              </a:solidFill>
            </a:endParaRPr>
          </a:p>
          <a:p>
            <a:r>
              <a:rPr lang="pt-PT" sz="2400" b="1" dirty="0">
                <a:solidFill>
                  <a:srgbClr val="FFFF00"/>
                </a:solidFill>
              </a:rPr>
              <a:t>Niel  Bohr</a:t>
            </a:r>
            <a:r>
              <a:rPr lang="pt-PT" sz="2400" dirty="0">
                <a:solidFill>
                  <a:schemeClr val="bg1"/>
                </a:solidFill>
              </a:rPr>
              <a:t> que idealizou um modelo para estrutura electrónica dos átomos  - </a:t>
            </a:r>
          </a:p>
          <a:p>
            <a:endParaRPr lang="pt-PT" sz="2400" dirty="0">
              <a:solidFill>
                <a:schemeClr val="bg1"/>
              </a:solidFill>
            </a:endParaRPr>
          </a:p>
          <a:p>
            <a:r>
              <a:rPr lang="pt-PT" sz="2400" dirty="0">
                <a:solidFill>
                  <a:schemeClr val="bg1"/>
                </a:solidFill>
              </a:rPr>
              <a:t>explicar o porquê de os átomos apresentarem espectros de emissão  característicos</a:t>
            </a:r>
          </a:p>
          <a:p>
            <a:endParaRPr lang="pt-PT" sz="2400" dirty="0">
              <a:solidFill>
                <a:schemeClr val="bg1"/>
              </a:solidFill>
            </a:endParaRPr>
          </a:p>
          <a:p>
            <a:endParaRPr lang="pt-PT" sz="2400" dirty="0">
              <a:solidFill>
                <a:schemeClr val="bg1"/>
              </a:solidFill>
            </a:endParaRPr>
          </a:p>
          <a:p>
            <a:endParaRPr lang="pt-PT" sz="2400" dirty="0">
              <a:solidFill>
                <a:schemeClr val="bg1"/>
              </a:solidFill>
            </a:endParaRPr>
          </a:p>
        </p:txBody>
      </p:sp>
      <p:pic>
        <p:nvPicPr>
          <p:cNvPr id="30722" name="Picture 2" descr="https://upload.wikimedia.org/wikipedia/commons/thumb/d/d1/Modelo_de_Bohr.png/250px-Modelo_de_Boh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6" y="1121718"/>
            <a:ext cx="4145400" cy="374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-media-cache-ak0.pinimg.com/custom_covers/216x146/359584420186892643_13837654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6" y="0"/>
            <a:ext cx="1654400" cy="111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493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971856" y="2135884"/>
            <a:ext cx="2232000" cy="2196000"/>
          </a:xfrm>
          <a:prstGeom prst="ellipse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Oval 3"/>
          <p:cNvSpPr/>
          <p:nvPr/>
        </p:nvSpPr>
        <p:spPr>
          <a:xfrm>
            <a:off x="539552" y="1667588"/>
            <a:ext cx="3132000" cy="3060000"/>
          </a:xfrm>
          <a:prstGeom prst="ellipse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" name="Group 21"/>
          <p:cNvGrpSpPr/>
          <p:nvPr/>
        </p:nvGrpSpPr>
        <p:grpSpPr>
          <a:xfrm>
            <a:off x="1835696" y="3035740"/>
            <a:ext cx="576064" cy="432048"/>
            <a:chOff x="5940152" y="3212976"/>
            <a:chExt cx="792048" cy="648072"/>
          </a:xfrm>
        </p:grpSpPr>
        <p:sp>
          <p:nvSpPr>
            <p:cNvPr id="6" name="Oval 5"/>
            <p:cNvSpPr/>
            <p:nvPr/>
          </p:nvSpPr>
          <p:spPr>
            <a:xfrm>
              <a:off x="6156176" y="3284984"/>
              <a:ext cx="360000" cy="36004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Oval 6"/>
            <p:cNvSpPr/>
            <p:nvPr/>
          </p:nvSpPr>
          <p:spPr>
            <a:xfrm>
              <a:off x="6308576" y="3437384"/>
              <a:ext cx="360000" cy="36004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Oval 7"/>
            <p:cNvSpPr/>
            <p:nvPr/>
          </p:nvSpPr>
          <p:spPr>
            <a:xfrm>
              <a:off x="6156176" y="3501008"/>
              <a:ext cx="360000" cy="3600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Oval 8"/>
            <p:cNvSpPr/>
            <p:nvPr/>
          </p:nvSpPr>
          <p:spPr>
            <a:xfrm>
              <a:off x="6372200" y="3284984"/>
              <a:ext cx="360000" cy="3600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Oval 9"/>
            <p:cNvSpPr/>
            <p:nvPr/>
          </p:nvSpPr>
          <p:spPr>
            <a:xfrm>
              <a:off x="5940152" y="3356992"/>
              <a:ext cx="360000" cy="3600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Oval 10"/>
            <p:cNvSpPr/>
            <p:nvPr/>
          </p:nvSpPr>
          <p:spPr>
            <a:xfrm>
              <a:off x="5940152" y="3212976"/>
              <a:ext cx="360000" cy="3600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2" name="Oval 11"/>
          <p:cNvSpPr/>
          <p:nvPr/>
        </p:nvSpPr>
        <p:spPr>
          <a:xfrm>
            <a:off x="107504" y="1235540"/>
            <a:ext cx="3960440" cy="3888432"/>
          </a:xfrm>
          <a:prstGeom prst="ellipse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1862635" y="2555612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n=1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1835696" y="1802312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n=2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1835696" y="1307548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n=3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1820948" y="908720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n=4</a:t>
            </a:r>
          </a:p>
        </p:txBody>
      </p:sp>
      <p:sp>
        <p:nvSpPr>
          <p:cNvPr id="21" name="Oval 20"/>
          <p:cNvSpPr/>
          <p:nvPr/>
        </p:nvSpPr>
        <p:spPr>
          <a:xfrm>
            <a:off x="3059856" y="3017358"/>
            <a:ext cx="288000" cy="28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2" name="Straight Arrow Connector 32"/>
          <p:cNvCxnSpPr/>
          <p:nvPr/>
        </p:nvCxnSpPr>
        <p:spPr>
          <a:xfrm rot="16200000" flipH="1">
            <a:off x="3215508" y="3377366"/>
            <a:ext cx="432048" cy="288032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34"/>
          <p:cNvCxnSpPr/>
          <p:nvPr/>
        </p:nvCxnSpPr>
        <p:spPr>
          <a:xfrm rot="10800000">
            <a:off x="3035488" y="3733521"/>
            <a:ext cx="504056" cy="1588"/>
          </a:xfrm>
          <a:prstGeom prst="straightConnector1">
            <a:avLst/>
          </a:prstGeom>
          <a:ln>
            <a:solidFill>
              <a:srgbClr val="66FF33"/>
            </a:solidFill>
            <a:prstDash val="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Freeform 40"/>
          <p:cNvSpPr/>
          <p:nvPr/>
        </p:nvSpPr>
        <p:spPr>
          <a:xfrm rot="297451" flipV="1">
            <a:off x="3456103" y="3719255"/>
            <a:ext cx="1654606" cy="296658"/>
          </a:xfrm>
          <a:custGeom>
            <a:avLst/>
            <a:gdLst>
              <a:gd name="connsiteX0" fmla="*/ 23191 w 778565"/>
              <a:gd name="connsiteY0" fmla="*/ 762000 h 788505"/>
              <a:gd name="connsiteX1" fmla="*/ 23191 w 778565"/>
              <a:gd name="connsiteY1" fmla="*/ 145774 h 788505"/>
              <a:gd name="connsiteX2" fmla="*/ 162339 w 778565"/>
              <a:gd name="connsiteY2" fmla="*/ 702366 h 788505"/>
              <a:gd name="connsiteX3" fmla="*/ 221974 w 778565"/>
              <a:gd name="connsiteY3" fmla="*/ 165653 h 788505"/>
              <a:gd name="connsiteX4" fmla="*/ 301487 w 778565"/>
              <a:gd name="connsiteY4" fmla="*/ 762000 h 788505"/>
              <a:gd name="connsiteX5" fmla="*/ 381000 w 778565"/>
              <a:gd name="connsiteY5" fmla="*/ 6626 h 788505"/>
              <a:gd name="connsiteX6" fmla="*/ 460513 w 778565"/>
              <a:gd name="connsiteY6" fmla="*/ 722244 h 788505"/>
              <a:gd name="connsiteX7" fmla="*/ 520148 w 778565"/>
              <a:gd name="connsiteY7" fmla="*/ 165653 h 788505"/>
              <a:gd name="connsiteX8" fmla="*/ 619539 w 778565"/>
              <a:gd name="connsiteY8" fmla="*/ 682487 h 788505"/>
              <a:gd name="connsiteX9" fmla="*/ 699052 w 778565"/>
              <a:gd name="connsiteY9" fmla="*/ 205409 h 788505"/>
              <a:gd name="connsiteX10" fmla="*/ 778565 w 778565"/>
              <a:gd name="connsiteY10" fmla="*/ 205409 h 788505"/>
              <a:gd name="connsiteX11" fmla="*/ 778565 w 778565"/>
              <a:gd name="connsiteY11" fmla="*/ 205409 h 788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78565" h="788505">
                <a:moveTo>
                  <a:pt x="23191" y="762000"/>
                </a:moveTo>
                <a:cubicBezTo>
                  <a:pt x="11595" y="458856"/>
                  <a:pt x="0" y="155713"/>
                  <a:pt x="23191" y="145774"/>
                </a:cubicBezTo>
                <a:cubicBezTo>
                  <a:pt x="46382" y="135835"/>
                  <a:pt x="129209" y="699053"/>
                  <a:pt x="162339" y="702366"/>
                </a:cubicBezTo>
                <a:cubicBezTo>
                  <a:pt x="195469" y="705679"/>
                  <a:pt x="198783" y="155714"/>
                  <a:pt x="221974" y="165653"/>
                </a:cubicBezTo>
                <a:cubicBezTo>
                  <a:pt x="245165" y="175592"/>
                  <a:pt x="274983" y="788505"/>
                  <a:pt x="301487" y="762000"/>
                </a:cubicBezTo>
                <a:cubicBezTo>
                  <a:pt x="327991" y="735496"/>
                  <a:pt x="354496" y="13252"/>
                  <a:pt x="381000" y="6626"/>
                </a:cubicBezTo>
                <a:cubicBezTo>
                  <a:pt x="407504" y="0"/>
                  <a:pt x="437322" y="695740"/>
                  <a:pt x="460513" y="722244"/>
                </a:cubicBezTo>
                <a:cubicBezTo>
                  <a:pt x="483704" y="748748"/>
                  <a:pt x="493644" y="172279"/>
                  <a:pt x="520148" y="165653"/>
                </a:cubicBezTo>
                <a:cubicBezTo>
                  <a:pt x="546652" y="159027"/>
                  <a:pt x="589722" y="675861"/>
                  <a:pt x="619539" y="682487"/>
                </a:cubicBezTo>
                <a:cubicBezTo>
                  <a:pt x="649356" y="689113"/>
                  <a:pt x="672548" y="284922"/>
                  <a:pt x="699052" y="205409"/>
                </a:cubicBezTo>
                <a:cubicBezTo>
                  <a:pt x="725556" y="125896"/>
                  <a:pt x="778565" y="205409"/>
                  <a:pt x="778565" y="205409"/>
                </a:cubicBezTo>
                <a:lnTo>
                  <a:pt x="778565" y="205409"/>
                </a:lnTo>
              </a:path>
            </a:pathLst>
          </a:custGeom>
          <a:ln w="38100">
            <a:solidFill>
              <a:srgbClr val="FFFF0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ctangle 46"/>
          <p:cNvSpPr/>
          <p:nvPr/>
        </p:nvSpPr>
        <p:spPr>
          <a:xfrm>
            <a:off x="5009798" y="3755820"/>
            <a:ext cx="13624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2400" dirty="0">
                <a:solidFill>
                  <a:srgbClr val="FFFF00"/>
                </a:solidFill>
              </a:rPr>
              <a:t> </a:t>
            </a:r>
            <a:r>
              <a:rPr lang="pt-BR" sz="2400" b="1" dirty="0">
                <a:solidFill>
                  <a:srgbClr val="FFFF00"/>
                </a:solidFill>
              </a:rPr>
              <a:t>radiação</a:t>
            </a:r>
            <a:endParaRPr lang="pt-BR" sz="2400" dirty="0">
              <a:solidFill>
                <a:srgbClr val="FFFF00"/>
              </a:solidFill>
            </a:endParaRPr>
          </a:p>
        </p:txBody>
      </p:sp>
      <p:cxnSp>
        <p:nvCxnSpPr>
          <p:cNvPr id="26" name="Straight Arrow Connector 29"/>
          <p:cNvCxnSpPr/>
          <p:nvPr/>
        </p:nvCxnSpPr>
        <p:spPr>
          <a:xfrm flipH="1" flipV="1">
            <a:off x="3347856" y="3139425"/>
            <a:ext cx="2051788" cy="219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" name="CaixaDeTexto 30"/>
          <p:cNvSpPr txBox="1"/>
          <p:nvPr/>
        </p:nvSpPr>
        <p:spPr>
          <a:xfrm>
            <a:off x="5508104" y="2965725"/>
            <a:ext cx="780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>
                <a:solidFill>
                  <a:srgbClr val="FF0000"/>
                </a:solidFill>
              </a:rPr>
              <a:t>Foton</a:t>
            </a:r>
            <a:r>
              <a:rPr lang="pt-PT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323528" y="0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>
                <a:solidFill>
                  <a:schemeClr val="bg1"/>
                </a:solidFill>
              </a:rPr>
              <a:t>Espectros de linhas </a:t>
            </a:r>
            <a:r>
              <a:rPr lang="pt-PT" sz="3600" dirty="0" err="1">
                <a:solidFill>
                  <a:schemeClr val="bg1"/>
                </a:solidFill>
              </a:rPr>
              <a:t>atômicas</a:t>
            </a:r>
            <a:r>
              <a:rPr lang="pt-PT" sz="3600" dirty="0">
                <a:solidFill>
                  <a:schemeClr val="bg1"/>
                </a:solidFill>
              </a:rPr>
              <a:t> e </a:t>
            </a:r>
            <a:r>
              <a:rPr lang="pt-PT" sz="3600" dirty="0" err="1">
                <a:solidFill>
                  <a:schemeClr val="bg1"/>
                </a:solidFill>
              </a:rPr>
              <a:t>Niels</a:t>
            </a:r>
            <a:r>
              <a:rPr lang="pt-PT" sz="3600" dirty="0">
                <a:solidFill>
                  <a:schemeClr val="bg1"/>
                </a:solidFill>
              </a:rPr>
              <a:t> Bohr </a:t>
            </a:r>
          </a:p>
        </p:txBody>
      </p:sp>
      <p:sp>
        <p:nvSpPr>
          <p:cNvPr id="33" name="Oval 32"/>
          <p:cNvSpPr/>
          <p:nvPr/>
        </p:nvSpPr>
        <p:spPr>
          <a:xfrm>
            <a:off x="1747922" y="2893411"/>
            <a:ext cx="756000" cy="720000"/>
          </a:xfrm>
          <a:prstGeom prst="ellipse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654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.00023 L 0.03941 0.0840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4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41 0.08401 L -0.0158 0.0840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4" grpId="0" animBg="1"/>
      <p:bldP spid="25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0"/>
            <a:ext cx="8820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>
                <a:solidFill>
                  <a:schemeClr val="bg1"/>
                </a:solidFill>
              </a:rPr>
              <a:t>Espectros de linhas </a:t>
            </a:r>
            <a:r>
              <a:rPr lang="pt-PT" sz="3600" dirty="0" err="1">
                <a:solidFill>
                  <a:schemeClr val="bg1"/>
                </a:solidFill>
              </a:rPr>
              <a:t>atômicas</a:t>
            </a:r>
            <a:r>
              <a:rPr lang="pt-PT" sz="3600" dirty="0">
                <a:solidFill>
                  <a:schemeClr val="bg1"/>
                </a:solidFill>
              </a:rPr>
              <a:t> e </a:t>
            </a:r>
            <a:r>
              <a:rPr lang="pt-PT" sz="3600" dirty="0" err="1">
                <a:solidFill>
                  <a:schemeClr val="bg1"/>
                </a:solidFill>
              </a:rPr>
              <a:t>niels</a:t>
            </a:r>
            <a:r>
              <a:rPr lang="pt-PT" sz="3600" dirty="0">
                <a:solidFill>
                  <a:schemeClr val="bg1"/>
                </a:solidFill>
              </a:rPr>
              <a:t> </a:t>
            </a:r>
            <a:r>
              <a:rPr lang="pt-PT" sz="3600" dirty="0" err="1">
                <a:solidFill>
                  <a:schemeClr val="bg1"/>
                </a:solidFill>
              </a:rPr>
              <a:t>bohr</a:t>
            </a:r>
            <a:r>
              <a:rPr lang="pt-PT" sz="3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Oval 3"/>
          <p:cNvSpPr/>
          <p:nvPr/>
        </p:nvSpPr>
        <p:spPr>
          <a:xfrm>
            <a:off x="2915816" y="3429000"/>
            <a:ext cx="936104" cy="936103"/>
          </a:xfrm>
          <a:prstGeom prst="ellipse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Oval 4"/>
          <p:cNvSpPr/>
          <p:nvPr/>
        </p:nvSpPr>
        <p:spPr>
          <a:xfrm>
            <a:off x="2268000" y="2817176"/>
            <a:ext cx="2232000" cy="2196000"/>
          </a:xfrm>
          <a:prstGeom prst="ellipse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Oval 5"/>
          <p:cNvSpPr/>
          <p:nvPr/>
        </p:nvSpPr>
        <p:spPr>
          <a:xfrm>
            <a:off x="1835696" y="2348880"/>
            <a:ext cx="3132000" cy="3060000"/>
          </a:xfrm>
          <a:prstGeom prst="ellipse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" name="Group 21"/>
          <p:cNvGrpSpPr/>
          <p:nvPr/>
        </p:nvGrpSpPr>
        <p:grpSpPr>
          <a:xfrm>
            <a:off x="3131840" y="3717032"/>
            <a:ext cx="576064" cy="432048"/>
            <a:chOff x="5940152" y="3212976"/>
            <a:chExt cx="792048" cy="648072"/>
          </a:xfrm>
        </p:grpSpPr>
        <p:sp>
          <p:nvSpPr>
            <p:cNvPr id="8" name="Oval 7"/>
            <p:cNvSpPr/>
            <p:nvPr/>
          </p:nvSpPr>
          <p:spPr>
            <a:xfrm>
              <a:off x="6156176" y="3284984"/>
              <a:ext cx="360000" cy="36004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Oval 8"/>
            <p:cNvSpPr/>
            <p:nvPr/>
          </p:nvSpPr>
          <p:spPr>
            <a:xfrm>
              <a:off x="6308576" y="3437384"/>
              <a:ext cx="360000" cy="36004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Oval 9"/>
            <p:cNvSpPr/>
            <p:nvPr/>
          </p:nvSpPr>
          <p:spPr>
            <a:xfrm>
              <a:off x="6156176" y="3501008"/>
              <a:ext cx="360000" cy="3600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Oval 10"/>
            <p:cNvSpPr/>
            <p:nvPr/>
          </p:nvSpPr>
          <p:spPr>
            <a:xfrm>
              <a:off x="6372200" y="3284984"/>
              <a:ext cx="360000" cy="3600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Oval 11"/>
            <p:cNvSpPr/>
            <p:nvPr/>
          </p:nvSpPr>
          <p:spPr>
            <a:xfrm>
              <a:off x="5940152" y="3356992"/>
              <a:ext cx="360000" cy="3600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Oval 12"/>
            <p:cNvSpPr/>
            <p:nvPr/>
          </p:nvSpPr>
          <p:spPr>
            <a:xfrm>
              <a:off x="5940152" y="3212976"/>
              <a:ext cx="360000" cy="3600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5" name="Oval 24"/>
          <p:cNvSpPr/>
          <p:nvPr/>
        </p:nvSpPr>
        <p:spPr>
          <a:xfrm>
            <a:off x="1403648" y="1916832"/>
            <a:ext cx="3960440" cy="3888432"/>
          </a:xfrm>
          <a:prstGeom prst="ellipse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Oval 36"/>
          <p:cNvSpPr/>
          <p:nvPr/>
        </p:nvSpPr>
        <p:spPr>
          <a:xfrm>
            <a:off x="1043608" y="1484783"/>
            <a:ext cx="4752528" cy="4839333"/>
          </a:xfrm>
          <a:prstGeom prst="ellipse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Oval 37"/>
          <p:cNvSpPr/>
          <p:nvPr/>
        </p:nvSpPr>
        <p:spPr>
          <a:xfrm>
            <a:off x="576064" y="1052736"/>
            <a:ext cx="5652120" cy="5688632"/>
          </a:xfrm>
          <a:prstGeom prst="ellipse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CaixaDeTexto 38"/>
          <p:cNvSpPr txBox="1"/>
          <p:nvPr/>
        </p:nvSpPr>
        <p:spPr>
          <a:xfrm>
            <a:off x="3158779" y="3059668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n=1</a:t>
            </a:r>
          </a:p>
        </p:txBody>
      </p:sp>
      <p:sp>
        <p:nvSpPr>
          <p:cNvPr id="40" name="CaixaDeTexto 39"/>
          <p:cNvSpPr txBox="1"/>
          <p:nvPr/>
        </p:nvSpPr>
        <p:spPr>
          <a:xfrm>
            <a:off x="3131840" y="2483604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n=2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3131840" y="1988840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n=3</a:t>
            </a:r>
          </a:p>
        </p:txBody>
      </p:sp>
      <p:sp>
        <p:nvSpPr>
          <p:cNvPr id="42" name="CaixaDeTexto 41"/>
          <p:cNvSpPr txBox="1"/>
          <p:nvPr/>
        </p:nvSpPr>
        <p:spPr>
          <a:xfrm>
            <a:off x="3117092" y="1590012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n=4</a:t>
            </a:r>
          </a:p>
        </p:txBody>
      </p:sp>
      <p:sp>
        <p:nvSpPr>
          <p:cNvPr id="43" name="CaixaDeTexto 42"/>
          <p:cNvSpPr txBox="1"/>
          <p:nvPr/>
        </p:nvSpPr>
        <p:spPr>
          <a:xfrm>
            <a:off x="3117092" y="1167256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n=5</a:t>
            </a:r>
          </a:p>
        </p:txBody>
      </p:sp>
      <p:sp>
        <p:nvSpPr>
          <p:cNvPr id="44" name="CaixaDeTexto 43"/>
          <p:cNvSpPr txBox="1"/>
          <p:nvPr/>
        </p:nvSpPr>
        <p:spPr>
          <a:xfrm>
            <a:off x="3131840" y="740664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n=6</a:t>
            </a:r>
          </a:p>
        </p:txBody>
      </p:sp>
      <p:sp>
        <p:nvSpPr>
          <p:cNvPr id="52" name="AutoShape 4" descr="http://hyperphysics.phy-astr.gsu.edu/hbase/imgmod/hydspe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cxnSp>
        <p:nvCxnSpPr>
          <p:cNvPr id="56" name="Straight Arrow Connector 34"/>
          <p:cNvCxnSpPr/>
          <p:nvPr/>
        </p:nvCxnSpPr>
        <p:spPr>
          <a:xfrm flipH="1">
            <a:off x="3851920" y="2464285"/>
            <a:ext cx="180020" cy="452414"/>
          </a:xfrm>
          <a:prstGeom prst="straightConnector1">
            <a:avLst/>
          </a:prstGeom>
          <a:ln>
            <a:solidFill>
              <a:srgbClr val="66FF33"/>
            </a:solidFill>
            <a:prstDash val="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9" name="Straight Arrow Connector 34"/>
          <p:cNvCxnSpPr>
            <a:stCxn id="25" idx="7"/>
          </p:cNvCxnSpPr>
          <p:nvPr/>
        </p:nvCxnSpPr>
        <p:spPr>
          <a:xfrm flipH="1">
            <a:off x="4211962" y="2486280"/>
            <a:ext cx="572133" cy="654688"/>
          </a:xfrm>
          <a:prstGeom prst="straightConnector1">
            <a:avLst/>
          </a:prstGeom>
          <a:ln>
            <a:solidFill>
              <a:srgbClr val="66FF33"/>
            </a:solidFill>
            <a:prstDash val="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1" name="Straight Arrow Connector 34"/>
          <p:cNvCxnSpPr/>
          <p:nvPr/>
        </p:nvCxnSpPr>
        <p:spPr>
          <a:xfrm flipH="1">
            <a:off x="4388052" y="3082396"/>
            <a:ext cx="1120052" cy="380907"/>
          </a:xfrm>
          <a:prstGeom prst="straightConnector1">
            <a:avLst/>
          </a:prstGeom>
          <a:ln>
            <a:solidFill>
              <a:srgbClr val="66FF33"/>
            </a:solidFill>
            <a:prstDash val="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2" name="Straight Arrow Connector 34"/>
          <p:cNvCxnSpPr>
            <a:stCxn id="38" idx="6"/>
          </p:cNvCxnSpPr>
          <p:nvPr/>
        </p:nvCxnSpPr>
        <p:spPr>
          <a:xfrm flipH="1" flipV="1">
            <a:off x="4540452" y="3861048"/>
            <a:ext cx="1687732" cy="36004"/>
          </a:xfrm>
          <a:prstGeom prst="straightConnector1">
            <a:avLst/>
          </a:prstGeom>
          <a:ln>
            <a:solidFill>
              <a:srgbClr val="66FF33"/>
            </a:solidFill>
            <a:prstDash val="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8" name="Freeform 40"/>
          <p:cNvSpPr/>
          <p:nvPr/>
        </p:nvSpPr>
        <p:spPr>
          <a:xfrm rot="18529175" flipV="1">
            <a:off x="3768905" y="1599328"/>
            <a:ext cx="1654606" cy="296658"/>
          </a:xfrm>
          <a:custGeom>
            <a:avLst/>
            <a:gdLst>
              <a:gd name="connsiteX0" fmla="*/ 23191 w 778565"/>
              <a:gd name="connsiteY0" fmla="*/ 762000 h 788505"/>
              <a:gd name="connsiteX1" fmla="*/ 23191 w 778565"/>
              <a:gd name="connsiteY1" fmla="*/ 145774 h 788505"/>
              <a:gd name="connsiteX2" fmla="*/ 162339 w 778565"/>
              <a:gd name="connsiteY2" fmla="*/ 702366 h 788505"/>
              <a:gd name="connsiteX3" fmla="*/ 221974 w 778565"/>
              <a:gd name="connsiteY3" fmla="*/ 165653 h 788505"/>
              <a:gd name="connsiteX4" fmla="*/ 301487 w 778565"/>
              <a:gd name="connsiteY4" fmla="*/ 762000 h 788505"/>
              <a:gd name="connsiteX5" fmla="*/ 381000 w 778565"/>
              <a:gd name="connsiteY5" fmla="*/ 6626 h 788505"/>
              <a:gd name="connsiteX6" fmla="*/ 460513 w 778565"/>
              <a:gd name="connsiteY6" fmla="*/ 722244 h 788505"/>
              <a:gd name="connsiteX7" fmla="*/ 520148 w 778565"/>
              <a:gd name="connsiteY7" fmla="*/ 165653 h 788505"/>
              <a:gd name="connsiteX8" fmla="*/ 619539 w 778565"/>
              <a:gd name="connsiteY8" fmla="*/ 682487 h 788505"/>
              <a:gd name="connsiteX9" fmla="*/ 699052 w 778565"/>
              <a:gd name="connsiteY9" fmla="*/ 205409 h 788505"/>
              <a:gd name="connsiteX10" fmla="*/ 778565 w 778565"/>
              <a:gd name="connsiteY10" fmla="*/ 205409 h 788505"/>
              <a:gd name="connsiteX11" fmla="*/ 778565 w 778565"/>
              <a:gd name="connsiteY11" fmla="*/ 205409 h 788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78565" h="788505">
                <a:moveTo>
                  <a:pt x="23191" y="762000"/>
                </a:moveTo>
                <a:cubicBezTo>
                  <a:pt x="11595" y="458856"/>
                  <a:pt x="0" y="155713"/>
                  <a:pt x="23191" y="145774"/>
                </a:cubicBezTo>
                <a:cubicBezTo>
                  <a:pt x="46382" y="135835"/>
                  <a:pt x="129209" y="699053"/>
                  <a:pt x="162339" y="702366"/>
                </a:cubicBezTo>
                <a:cubicBezTo>
                  <a:pt x="195469" y="705679"/>
                  <a:pt x="198783" y="155714"/>
                  <a:pt x="221974" y="165653"/>
                </a:cubicBezTo>
                <a:cubicBezTo>
                  <a:pt x="245165" y="175592"/>
                  <a:pt x="274983" y="788505"/>
                  <a:pt x="301487" y="762000"/>
                </a:cubicBezTo>
                <a:cubicBezTo>
                  <a:pt x="327991" y="735496"/>
                  <a:pt x="354496" y="13252"/>
                  <a:pt x="381000" y="6626"/>
                </a:cubicBezTo>
                <a:cubicBezTo>
                  <a:pt x="407504" y="0"/>
                  <a:pt x="437322" y="695740"/>
                  <a:pt x="460513" y="722244"/>
                </a:cubicBezTo>
                <a:cubicBezTo>
                  <a:pt x="483704" y="748748"/>
                  <a:pt x="493644" y="172279"/>
                  <a:pt x="520148" y="165653"/>
                </a:cubicBezTo>
                <a:cubicBezTo>
                  <a:pt x="546652" y="159027"/>
                  <a:pt x="589722" y="675861"/>
                  <a:pt x="619539" y="682487"/>
                </a:cubicBezTo>
                <a:cubicBezTo>
                  <a:pt x="649356" y="689113"/>
                  <a:pt x="672548" y="284922"/>
                  <a:pt x="699052" y="205409"/>
                </a:cubicBezTo>
                <a:cubicBezTo>
                  <a:pt x="725556" y="125896"/>
                  <a:pt x="778565" y="205409"/>
                  <a:pt x="778565" y="205409"/>
                </a:cubicBezTo>
                <a:lnTo>
                  <a:pt x="778565" y="205409"/>
                </a:lnTo>
              </a:path>
            </a:pathLst>
          </a:custGeom>
          <a:ln w="38100">
            <a:solidFill>
              <a:srgbClr val="C0000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sp>
        <p:nvSpPr>
          <p:cNvPr id="79" name="Freeform 40"/>
          <p:cNvSpPr/>
          <p:nvPr/>
        </p:nvSpPr>
        <p:spPr>
          <a:xfrm rot="18982915" flipV="1">
            <a:off x="4594900" y="1679020"/>
            <a:ext cx="1654606" cy="296658"/>
          </a:xfrm>
          <a:custGeom>
            <a:avLst/>
            <a:gdLst>
              <a:gd name="connsiteX0" fmla="*/ 23191 w 778565"/>
              <a:gd name="connsiteY0" fmla="*/ 762000 h 788505"/>
              <a:gd name="connsiteX1" fmla="*/ 23191 w 778565"/>
              <a:gd name="connsiteY1" fmla="*/ 145774 h 788505"/>
              <a:gd name="connsiteX2" fmla="*/ 162339 w 778565"/>
              <a:gd name="connsiteY2" fmla="*/ 702366 h 788505"/>
              <a:gd name="connsiteX3" fmla="*/ 221974 w 778565"/>
              <a:gd name="connsiteY3" fmla="*/ 165653 h 788505"/>
              <a:gd name="connsiteX4" fmla="*/ 301487 w 778565"/>
              <a:gd name="connsiteY4" fmla="*/ 762000 h 788505"/>
              <a:gd name="connsiteX5" fmla="*/ 381000 w 778565"/>
              <a:gd name="connsiteY5" fmla="*/ 6626 h 788505"/>
              <a:gd name="connsiteX6" fmla="*/ 460513 w 778565"/>
              <a:gd name="connsiteY6" fmla="*/ 722244 h 788505"/>
              <a:gd name="connsiteX7" fmla="*/ 520148 w 778565"/>
              <a:gd name="connsiteY7" fmla="*/ 165653 h 788505"/>
              <a:gd name="connsiteX8" fmla="*/ 619539 w 778565"/>
              <a:gd name="connsiteY8" fmla="*/ 682487 h 788505"/>
              <a:gd name="connsiteX9" fmla="*/ 699052 w 778565"/>
              <a:gd name="connsiteY9" fmla="*/ 205409 h 788505"/>
              <a:gd name="connsiteX10" fmla="*/ 778565 w 778565"/>
              <a:gd name="connsiteY10" fmla="*/ 205409 h 788505"/>
              <a:gd name="connsiteX11" fmla="*/ 778565 w 778565"/>
              <a:gd name="connsiteY11" fmla="*/ 205409 h 788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78565" h="788505">
                <a:moveTo>
                  <a:pt x="23191" y="762000"/>
                </a:moveTo>
                <a:cubicBezTo>
                  <a:pt x="11595" y="458856"/>
                  <a:pt x="0" y="155713"/>
                  <a:pt x="23191" y="145774"/>
                </a:cubicBezTo>
                <a:cubicBezTo>
                  <a:pt x="46382" y="135835"/>
                  <a:pt x="129209" y="699053"/>
                  <a:pt x="162339" y="702366"/>
                </a:cubicBezTo>
                <a:cubicBezTo>
                  <a:pt x="195469" y="705679"/>
                  <a:pt x="198783" y="155714"/>
                  <a:pt x="221974" y="165653"/>
                </a:cubicBezTo>
                <a:cubicBezTo>
                  <a:pt x="245165" y="175592"/>
                  <a:pt x="274983" y="788505"/>
                  <a:pt x="301487" y="762000"/>
                </a:cubicBezTo>
                <a:cubicBezTo>
                  <a:pt x="327991" y="735496"/>
                  <a:pt x="354496" y="13252"/>
                  <a:pt x="381000" y="6626"/>
                </a:cubicBezTo>
                <a:cubicBezTo>
                  <a:pt x="407504" y="0"/>
                  <a:pt x="437322" y="695740"/>
                  <a:pt x="460513" y="722244"/>
                </a:cubicBezTo>
                <a:cubicBezTo>
                  <a:pt x="483704" y="748748"/>
                  <a:pt x="493644" y="172279"/>
                  <a:pt x="520148" y="165653"/>
                </a:cubicBezTo>
                <a:cubicBezTo>
                  <a:pt x="546652" y="159027"/>
                  <a:pt x="589722" y="675861"/>
                  <a:pt x="619539" y="682487"/>
                </a:cubicBezTo>
                <a:cubicBezTo>
                  <a:pt x="649356" y="689113"/>
                  <a:pt x="672548" y="284922"/>
                  <a:pt x="699052" y="205409"/>
                </a:cubicBezTo>
                <a:cubicBezTo>
                  <a:pt x="725556" y="125896"/>
                  <a:pt x="778565" y="205409"/>
                  <a:pt x="778565" y="205409"/>
                </a:cubicBezTo>
                <a:lnTo>
                  <a:pt x="778565" y="205409"/>
                </a:lnTo>
              </a:path>
            </a:pathLst>
          </a:custGeom>
          <a:ln w="38100">
            <a:solidFill>
              <a:srgbClr val="92D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0" name="Freeform 40"/>
          <p:cNvSpPr/>
          <p:nvPr/>
        </p:nvSpPr>
        <p:spPr>
          <a:xfrm rot="19823369" flipV="1">
            <a:off x="5491715" y="2450249"/>
            <a:ext cx="1654606" cy="296658"/>
          </a:xfrm>
          <a:custGeom>
            <a:avLst/>
            <a:gdLst>
              <a:gd name="connsiteX0" fmla="*/ 23191 w 778565"/>
              <a:gd name="connsiteY0" fmla="*/ 762000 h 788505"/>
              <a:gd name="connsiteX1" fmla="*/ 23191 w 778565"/>
              <a:gd name="connsiteY1" fmla="*/ 145774 h 788505"/>
              <a:gd name="connsiteX2" fmla="*/ 162339 w 778565"/>
              <a:gd name="connsiteY2" fmla="*/ 702366 h 788505"/>
              <a:gd name="connsiteX3" fmla="*/ 221974 w 778565"/>
              <a:gd name="connsiteY3" fmla="*/ 165653 h 788505"/>
              <a:gd name="connsiteX4" fmla="*/ 301487 w 778565"/>
              <a:gd name="connsiteY4" fmla="*/ 762000 h 788505"/>
              <a:gd name="connsiteX5" fmla="*/ 381000 w 778565"/>
              <a:gd name="connsiteY5" fmla="*/ 6626 h 788505"/>
              <a:gd name="connsiteX6" fmla="*/ 460513 w 778565"/>
              <a:gd name="connsiteY6" fmla="*/ 722244 h 788505"/>
              <a:gd name="connsiteX7" fmla="*/ 520148 w 778565"/>
              <a:gd name="connsiteY7" fmla="*/ 165653 h 788505"/>
              <a:gd name="connsiteX8" fmla="*/ 619539 w 778565"/>
              <a:gd name="connsiteY8" fmla="*/ 682487 h 788505"/>
              <a:gd name="connsiteX9" fmla="*/ 699052 w 778565"/>
              <a:gd name="connsiteY9" fmla="*/ 205409 h 788505"/>
              <a:gd name="connsiteX10" fmla="*/ 778565 w 778565"/>
              <a:gd name="connsiteY10" fmla="*/ 205409 h 788505"/>
              <a:gd name="connsiteX11" fmla="*/ 778565 w 778565"/>
              <a:gd name="connsiteY11" fmla="*/ 205409 h 788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78565" h="788505">
                <a:moveTo>
                  <a:pt x="23191" y="762000"/>
                </a:moveTo>
                <a:cubicBezTo>
                  <a:pt x="11595" y="458856"/>
                  <a:pt x="0" y="155713"/>
                  <a:pt x="23191" y="145774"/>
                </a:cubicBezTo>
                <a:cubicBezTo>
                  <a:pt x="46382" y="135835"/>
                  <a:pt x="129209" y="699053"/>
                  <a:pt x="162339" y="702366"/>
                </a:cubicBezTo>
                <a:cubicBezTo>
                  <a:pt x="195469" y="705679"/>
                  <a:pt x="198783" y="155714"/>
                  <a:pt x="221974" y="165653"/>
                </a:cubicBezTo>
                <a:cubicBezTo>
                  <a:pt x="245165" y="175592"/>
                  <a:pt x="274983" y="788505"/>
                  <a:pt x="301487" y="762000"/>
                </a:cubicBezTo>
                <a:cubicBezTo>
                  <a:pt x="327991" y="735496"/>
                  <a:pt x="354496" y="13252"/>
                  <a:pt x="381000" y="6626"/>
                </a:cubicBezTo>
                <a:cubicBezTo>
                  <a:pt x="407504" y="0"/>
                  <a:pt x="437322" y="695740"/>
                  <a:pt x="460513" y="722244"/>
                </a:cubicBezTo>
                <a:cubicBezTo>
                  <a:pt x="483704" y="748748"/>
                  <a:pt x="493644" y="172279"/>
                  <a:pt x="520148" y="165653"/>
                </a:cubicBezTo>
                <a:cubicBezTo>
                  <a:pt x="546652" y="159027"/>
                  <a:pt x="589722" y="675861"/>
                  <a:pt x="619539" y="682487"/>
                </a:cubicBezTo>
                <a:cubicBezTo>
                  <a:pt x="649356" y="689113"/>
                  <a:pt x="672548" y="284922"/>
                  <a:pt x="699052" y="205409"/>
                </a:cubicBezTo>
                <a:cubicBezTo>
                  <a:pt x="725556" y="125896"/>
                  <a:pt x="778565" y="205409"/>
                  <a:pt x="778565" y="205409"/>
                </a:cubicBezTo>
                <a:lnTo>
                  <a:pt x="778565" y="205409"/>
                </a:lnTo>
              </a:path>
            </a:pathLst>
          </a:custGeom>
          <a:ln w="38100">
            <a:solidFill>
              <a:schemeClr val="accent1">
                <a:lumMod val="75000"/>
              </a:schemeClr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2" name="Freeform 40"/>
          <p:cNvSpPr/>
          <p:nvPr/>
        </p:nvSpPr>
        <p:spPr>
          <a:xfrm rot="20700331" flipV="1">
            <a:off x="6251362" y="3503604"/>
            <a:ext cx="1654606" cy="296658"/>
          </a:xfrm>
          <a:custGeom>
            <a:avLst/>
            <a:gdLst>
              <a:gd name="connsiteX0" fmla="*/ 23191 w 778565"/>
              <a:gd name="connsiteY0" fmla="*/ 762000 h 788505"/>
              <a:gd name="connsiteX1" fmla="*/ 23191 w 778565"/>
              <a:gd name="connsiteY1" fmla="*/ 145774 h 788505"/>
              <a:gd name="connsiteX2" fmla="*/ 162339 w 778565"/>
              <a:gd name="connsiteY2" fmla="*/ 702366 h 788505"/>
              <a:gd name="connsiteX3" fmla="*/ 221974 w 778565"/>
              <a:gd name="connsiteY3" fmla="*/ 165653 h 788505"/>
              <a:gd name="connsiteX4" fmla="*/ 301487 w 778565"/>
              <a:gd name="connsiteY4" fmla="*/ 762000 h 788505"/>
              <a:gd name="connsiteX5" fmla="*/ 381000 w 778565"/>
              <a:gd name="connsiteY5" fmla="*/ 6626 h 788505"/>
              <a:gd name="connsiteX6" fmla="*/ 460513 w 778565"/>
              <a:gd name="connsiteY6" fmla="*/ 722244 h 788505"/>
              <a:gd name="connsiteX7" fmla="*/ 520148 w 778565"/>
              <a:gd name="connsiteY7" fmla="*/ 165653 h 788505"/>
              <a:gd name="connsiteX8" fmla="*/ 619539 w 778565"/>
              <a:gd name="connsiteY8" fmla="*/ 682487 h 788505"/>
              <a:gd name="connsiteX9" fmla="*/ 699052 w 778565"/>
              <a:gd name="connsiteY9" fmla="*/ 205409 h 788505"/>
              <a:gd name="connsiteX10" fmla="*/ 778565 w 778565"/>
              <a:gd name="connsiteY10" fmla="*/ 205409 h 788505"/>
              <a:gd name="connsiteX11" fmla="*/ 778565 w 778565"/>
              <a:gd name="connsiteY11" fmla="*/ 205409 h 788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78565" h="788505">
                <a:moveTo>
                  <a:pt x="23191" y="762000"/>
                </a:moveTo>
                <a:cubicBezTo>
                  <a:pt x="11595" y="458856"/>
                  <a:pt x="0" y="155713"/>
                  <a:pt x="23191" y="145774"/>
                </a:cubicBezTo>
                <a:cubicBezTo>
                  <a:pt x="46382" y="135835"/>
                  <a:pt x="129209" y="699053"/>
                  <a:pt x="162339" y="702366"/>
                </a:cubicBezTo>
                <a:cubicBezTo>
                  <a:pt x="195469" y="705679"/>
                  <a:pt x="198783" y="155714"/>
                  <a:pt x="221974" y="165653"/>
                </a:cubicBezTo>
                <a:cubicBezTo>
                  <a:pt x="245165" y="175592"/>
                  <a:pt x="274983" y="788505"/>
                  <a:pt x="301487" y="762000"/>
                </a:cubicBezTo>
                <a:cubicBezTo>
                  <a:pt x="327991" y="735496"/>
                  <a:pt x="354496" y="13252"/>
                  <a:pt x="381000" y="6626"/>
                </a:cubicBezTo>
                <a:cubicBezTo>
                  <a:pt x="407504" y="0"/>
                  <a:pt x="437322" y="695740"/>
                  <a:pt x="460513" y="722244"/>
                </a:cubicBezTo>
                <a:cubicBezTo>
                  <a:pt x="483704" y="748748"/>
                  <a:pt x="493644" y="172279"/>
                  <a:pt x="520148" y="165653"/>
                </a:cubicBezTo>
                <a:cubicBezTo>
                  <a:pt x="546652" y="159027"/>
                  <a:pt x="589722" y="675861"/>
                  <a:pt x="619539" y="682487"/>
                </a:cubicBezTo>
                <a:cubicBezTo>
                  <a:pt x="649356" y="689113"/>
                  <a:pt x="672548" y="284922"/>
                  <a:pt x="699052" y="205409"/>
                </a:cubicBezTo>
                <a:cubicBezTo>
                  <a:pt x="725556" y="125896"/>
                  <a:pt x="778565" y="205409"/>
                  <a:pt x="778565" y="205409"/>
                </a:cubicBezTo>
                <a:lnTo>
                  <a:pt x="778565" y="205409"/>
                </a:lnTo>
              </a:path>
            </a:pathLst>
          </a:custGeom>
          <a:ln w="38100">
            <a:solidFill>
              <a:srgbClr val="00206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3" name="CaixaDeTexto 82"/>
          <p:cNvSpPr txBox="1"/>
          <p:nvPr/>
        </p:nvSpPr>
        <p:spPr>
          <a:xfrm>
            <a:off x="4388052" y="597905"/>
            <a:ext cx="1359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rgbClr val="FF0000"/>
                </a:solidFill>
              </a:rPr>
              <a:t>656,3 </a:t>
            </a:r>
            <a:r>
              <a:rPr lang="pt-PT" sz="2400" dirty="0" err="1">
                <a:solidFill>
                  <a:srgbClr val="FF0000"/>
                </a:solidFill>
              </a:rPr>
              <a:t>nm</a:t>
            </a:r>
            <a:r>
              <a:rPr lang="pt-PT" sz="2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84" name="CaixaDeTexto 83"/>
          <p:cNvSpPr txBox="1"/>
          <p:nvPr/>
        </p:nvSpPr>
        <p:spPr>
          <a:xfrm>
            <a:off x="5796136" y="908720"/>
            <a:ext cx="1359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rgbClr val="92D050"/>
                </a:solidFill>
              </a:rPr>
              <a:t>486,1 </a:t>
            </a:r>
            <a:r>
              <a:rPr lang="pt-PT" sz="2400" dirty="0" err="1">
                <a:solidFill>
                  <a:srgbClr val="92D050"/>
                </a:solidFill>
              </a:rPr>
              <a:t>nm</a:t>
            </a:r>
            <a:r>
              <a:rPr lang="pt-PT" sz="2400" dirty="0">
                <a:solidFill>
                  <a:srgbClr val="92D050"/>
                </a:solidFill>
              </a:rPr>
              <a:t> </a:t>
            </a:r>
          </a:p>
        </p:txBody>
      </p:sp>
      <p:sp>
        <p:nvSpPr>
          <p:cNvPr id="85" name="CaixaDeTexto 84"/>
          <p:cNvSpPr txBox="1"/>
          <p:nvPr/>
        </p:nvSpPr>
        <p:spPr>
          <a:xfrm>
            <a:off x="6444433" y="1711841"/>
            <a:ext cx="1359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accent1">
                    <a:lumMod val="75000"/>
                  </a:schemeClr>
                </a:solidFill>
              </a:rPr>
              <a:t>434,0 </a:t>
            </a:r>
            <a:r>
              <a:rPr lang="pt-PT" sz="2400" dirty="0" err="1">
                <a:solidFill>
                  <a:schemeClr val="accent1">
                    <a:lumMod val="75000"/>
                  </a:schemeClr>
                </a:solidFill>
              </a:rPr>
              <a:t>nm</a:t>
            </a:r>
            <a:endParaRPr lang="pt-PT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6" name="CaixaDeTexto 85"/>
          <p:cNvSpPr txBox="1"/>
          <p:nvPr/>
        </p:nvSpPr>
        <p:spPr>
          <a:xfrm>
            <a:off x="7317059" y="2967335"/>
            <a:ext cx="1359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accent1">
                    <a:lumMod val="75000"/>
                  </a:schemeClr>
                </a:solidFill>
              </a:rPr>
              <a:t>486,2 </a:t>
            </a:r>
            <a:r>
              <a:rPr lang="pt-PT" sz="2400" dirty="0" err="1">
                <a:solidFill>
                  <a:schemeClr val="accent1">
                    <a:lumMod val="75000"/>
                  </a:schemeClr>
                </a:solidFill>
              </a:rPr>
              <a:t>nm</a:t>
            </a:r>
            <a:endParaRPr lang="pt-PT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61" name="Picture 8" descr="http://chemwiki.ucdavis.edu/@api/deki/files/50617/=Balmer_Series_for_Hydrogen_Atom1.jpg?revision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5" y="4111568"/>
            <a:ext cx="6623995" cy="277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5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80" grpId="0" animBg="1"/>
      <p:bldP spid="8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-38536"/>
            <a:ext cx="6480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>
                <a:solidFill>
                  <a:schemeClr val="bg1"/>
                </a:solidFill>
              </a:rPr>
              <a:t>Modelo de Borh do átomo de hidrogénio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059832" y="908720"/>
            <a:ext cx="60841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</a:rPr>
              <a:t>Bohr introduziu a </a:t>
            </a:r>
            <a:r>
              <a:rPr lang="pt-PT" sz="2400" b="1" i="1" u="sng" dirty="0">
                <a:solidFill>
                  <a:srgbClr val="FFFF00"/>
                </a:solidFill>
              </a:rPr>
              <a:t>quantização</a:t>
            </a:r>
            <a:r>
              <a:rPr lang="pt-PT" sz="2400" dirty="0">
                <a:solidFill>
                  <a:schemeClr val="bg1"/>
                </a:solidFill>
              </a:rPr>
              <a:t> na descrição da </a:t>
            </a:r>
            <a:r>
              <a:rPr lang="pt-PT" sz="2400" b="1" i="1" u="sng" dirty="0">
                <a:solidFill>
                  <a:srgbClr val="FFFF00"/>
                </a:solidFill>
              </a:rPr>
              <a:t>estrutura electrónica</a:t>
            </a:r>
          </a:p>
          <a:p>
            <a:endParaRPr lang="pt-PT" sz="2400" dirty="0">
              <a:solidFill>
                <a:schemeClr val="bg1"/>
              </a:solidFill>
            </a:endParaRPr>
          </a:p>
          <a:p>
            <a:r>
              <a:rPr lang="pt-PT" sz="2400" dirty="0">
                <a:solidFill>
                  <a:schemeClr val="bg1"/>
                </a:solidFill>
              </a:rPr>
              <a:t>Existência  de </a:t>
            </a:r>
            <a:r>
              <a:rPr lang="pt-PT" sz="2400" b="1" dirty="0">
                <a:solidFill>
                  <a:srgbClr val="FFFF00"/>
                </a:solidFill>
              </a:rPr>
              <a:t>orbitas correspondentes a níveis de energia específicos</a:t>
            </a:r>
            <a:r>
              <a:rPr lang="pt-PT" sz="2400" dirty="0">
                <a:solidFill>
                  <a:schemeClr val="bg1"/>
                </a:solidFill>
              </a:rPr>
              <a:t>  - quando  o electron está em um deste níveis o sistema está estável. </a:t>
            </a:r>
          </a:p>
          <a:p>
            <a:endParaRPr lang="pt-PT" sz="2400" dirty="0">
              <a:solidFill>
                <a:schemeClr val="bg1"/>
              </a:solidFill>
            </a:endParaRPr>
          </a:p>
        </p:txBody>
      </p:sp>
      <p:pic>
        <p:nvPicPr>
          <p:cNvPr id="4" name="Picture 2" descr="https://upload.wikimedia.org/wikipedia/commons/thumb/d/d1/Modelo_de_Bohr.png/250px-Modelo_de_Boh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1793"/>
            <a:ext cx="2867575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ângulo 4"/>
          <p:cNvSpPr/>
          <p:nvPr/>
        </p:nvSpPr>
        <p:spPr>
          <a:xfrm>
            <a:off x="332284" y="3789040"/>
            <a:ext cx="69006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sz="2400" dirty="0">
                <a:solidFill>
                  <a:prstClr val="white"/>
                </a:solidFill>
              </a:rPr>
              <a:t>Combinação da quantização da energia com as leis da física clássica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ângulo 5"/>
              <p:cNvSpPr/>
              <p:nvPr/>
            </p:nvSpPr>
            <p:spPr>
              <a:xfrm>
                <a:off x="323528" y="4221088"/>
                <a:ext cx="9001000" cy="26402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400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pt-PT" sz="2400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pt-PT" sz="2400" i="1">
                          <a:solidFill>
                            <a:prstClr val="white"/>
                          </a:solidFill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pt-PT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sz="2400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𝑅h𝑐</m:t>
                          </m:r>
                        </m:num>
                        <m:den>
                          <m:sSup>
                            <m:sSupPr>
                              <m:ctrlPr>
                                <a:rPr lang="pt-PT" sz="2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PT" sz="2400" i="1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pt-PT" sz="2400" i="1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PT" sz="2400" dirty="0">
                  <a:solidFill>
                    <a:prstClr val="white"/>
                  </a:solidFill>
                </a:endParaRPr>
              </a:p>
              <a:p>
                <a:pPr lvl="0"/>
                <a:r>
                  <a:rPr lang="pt-PT" sz="2400" dirty="0">
                    <a:solidFill>
                      <a:prstClr val="white"/>
                    </a:solidFill>
                  </a:rPr>
                  <a:t>Onde </a:t>
                </a:r>
                <a:r>
                  <a:rPr lang="pt-PT" sz="2400" dirty="0" err="1">
                    <a:solidFill>
                      <a:prstClr val="white"/>
                    </a:solidFill>
                  </a:rPr>
                  <a:t>En</a:t>
                </a:r>
                <a:r>
                  <a:rPr lang="pt-PT" sz="2400" dirty="0">
                    <a:solidFill>
                      <a:prstClr val="white"/>
                    </a:solidFill>
                  </a:rPr>
                  <a:t> é a energia total do electron no enésimo nível </a:t>
                </a:r>
              </a:p>
              <a:p>
                <a:pPr lvl="0"/>
                <a:r>
                  <a:rPr lang="pt-PT" sz="2400" dirty="0">
                    <a:solidFill>
                      <a:prstClr val="white"/>
                    </a:solidFill>
                  </a:rPr>
                  <a:t>R é a constante de </a:t>
                </a:r>
                <a:r>
                  <a:rPr lang="pt-PT" sz="2400" dirty="0" err="1">
                    <a:solidFill>
                      <a:prstClr val="white"/>
                    </a:solidFill>
                  </a:rPr>
                  <a:t>Ryberg</a:t>
                </a:r>
                <a:endParaRPr lang="pt-PT" sz="2400" dirty="0">
                  <a:solidFill>
                    <a:prstClr val="white"/>
                  </a:solidFill>
                </a:endParaRPr>
              </a:p>
              <a:p>
                <a:pPr lvl="0"/>
                <a:r>
                  <a:rPr lang="pt-PT" sz="2400" dirty="0">
                    <a:solidFill>
                      <a:prstClr val="white"/>
                    </a:solidFill>
                  </a:rPr>
                  <a:t>h é a constante de </a:t>
                </a:r>
                <a:r>
                  <a:rPr lang="pt-PT" sz="2400" dirty="0" err="1">
                    <a:solidFill>
                      <a:prstClr val="white"/>
                    </a:solidFill>
                  </a:rPr>
                  <a:t>Planck</a:t>
                </a:r>
                <a:r>
                  <a:rPr lang="pt-PT" sz="2400" dirty="0">
                    <a:solidFill>
                      <a:prstClr val="white"/>
                    </a:solidFill>
                  </a:rPr>
                  <a:t> </a:t>
                </a:r>
              </a:p>
              <a:p>
                <a:pPr lvl="0"/>
                <a:r>
                  <a:rPr lang="pt-PT" sz="2400" dirty="0">
                    <a:solidFill>
                      <a:prstClr val="white"/>
                    </a:solidFill>
                  </a:rPr>
                  <a:t>c é a velocidade da Luz </a:t>
                </a:r>
              </a:p>
              <a:p>
                <a:pPr lvl="0"/>
                <a:r>
                  <a:rPr lang="pt-PT" sz="2400" dirty="0">
                    <a:solidFill>
                      <a:prstClr val="white"/>
                    </a:solidFill>
                  </a:rPr>
                  <a:t>n é o número quântico principal </a:t>
                </a:r>
              </a:p>
            </p:txBody>
          </p:sp>
        </mc:Choice>
        <mc:Fallback xmlns="">
          <p:sp>
            <p:nvSpPr>
              <p:cNvPr id="6" name="Rec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4221088"/>
                <a:ext cx="9001000" cy="2640275"/>
              </a:xfrm>
              <a:prstGeom prst="rect">
                <a:avLst/>
              </a:prstGeom>
              <a:blipFill rotWithShape="1">
                <a:blip r:embed="rId3"/>
                <a:stretch>
                  <a:fillRect l="-1016" b="-4147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05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42410" y="44624"/>
            <a:ext cx="670159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FFFF00"/>
                </a:solidFill>
              </a:rPr>
              <a:t>n</a:t>
            </a:r>
            <a:r>
              <a:rPr lang="pt-BR" sz="2400" dirty="0">
                <a:solidFill>
                  <a:schemeClr val="bg1"/>
                </a:solidFill>
              </a:rPr>
              <a:t> é o </a:t>
            </a:r>
            <a:r>
              <a:rPr lang="pt-BR" sz="2400" i="1" u="sng" dirty="0">
                <a:solidFill>
                  <a:srgbClr val="FFFF00"/>
                </a:solidFill>
              </a:rPr>
              <a:t>número quântico principal </a:t>
            </a:r>
            <a:r>
              <a:rPr lang="pt-BR" sz="2400" dirty="0">
                <a:solidFill>
                  <a:schemeClr val="bg1"/>
                </a:solidFill>
              </a:rPr>
              <a:t>define as energias das orbitas que são permitidas no átomo de H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A </a:t>
            </a:r>
            <a:r>
              <a:rPr lang="pt-BR" sz="2400" dirty="0">
                <a:solidFill>
                  <a:srgbClr val="FFFF00"/>
                </a:solidFill>
              </a:rPr>
              <a:t>energia de um eléctron </a:t>
            </a:r>
            <a:r>
              <a:rPr lang="pt-BR" sz="2400" dirty="0">
                <a:solidFill>
                  <a:schemeClr val="bg1"/>
                </a:solidFill>
              </a:rPr>
              <a:t>em uma orbita tem valor negativo  porque o elétron possui uma menor energia na orbita do quando se encontra livre. 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O </a:t>
            </a:r>
            <a:r>
              <a:rPr lang="pt-BR" sz="2400" i="1" u="sng" dirty="0">
                <a:solidFill>
                  <a:srgbClr val="FFFF00"/>
                </a:solidFill>
              </a:rPr>
              <a:t>zero da energia</a:t>
            </a:r>
            <a:r>
              <a:rPr lang="pt-BR" sz="2400" dirty="0">
                <a:solidFill>
                  <a:schemeClr val="bg1"/>
                </a:solidFill>
              </a:rPr>
              <a:t> ocorre quando o elétron está completamente livre do núcleo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 O átomo com os elétrons no seu </a:t>
            </a:r>
            <a:r>
              <a:rPr lang="pt-BR" sz="2400" i="1" u="sng" dirty="0">
                <a:solidFill>
                  <a:srgbClr val="FFFF00"/>
                </a:solidFill>
              </a:rPr>
              <a:t>nível mais baixo</a:t>
            </a:r>
            <a:r>
              <a:rPr lang="pt-BR" sz="2400" dirty="0">
                <a:solidFill>
                  <a:schemeClr val="bg1"/>
                </a:solidFill>
              </a:rPr>
              <a:t> diz-se no seu estado fundamental.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Uma vez que a energia depende </a:t>
            </a:r>
            <a:r>
              <a:rPr lang="pt-BR" sz="2400" b="1" dirty="0">
                <a:solidFill>
                  <a:srgbClr val="FFFF00"/>
                </a:solidFill>
              </a:rPr>
              <a:t>1/n</a:t>
            </a:r>
            <a:r>
              <a:rPr lang="pt-BR" sz="2400" b="1" baseline="30000" dirty="0">
                <a:solidFill>
                  <a:srgbClr val="FFFF00"/>
                </a:solidFill>
              </a:rPr>
              <a:t>2</a:t>
            </a:r>
            <a:r>
              <a:rPr lang="pt-BR" sz="2400" dirty="0">
                <a:solidFill>
                  <a:schemeClr val="bg1"/>
                </a:solidFill>
              </a:rPr>
              <a:t> os níveis de energia são progressivamente mais próximos entre si com o aumento do 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77" t="15104" r="5417" b="16145"/>
          <a:stretch/>
        </p:blipFill>
        <p:spPr bwMode="auto">
          <a:xfrm>
            <a:off x="-5862" y="0"/>
            <a:ext cx="2448272" cy="587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0" y="558924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Estado Fundamental </a:t>
            </a:r>
          </a:p>
        </p:txBody>
      </p:sp>
      <p:cxnSp>
        <p:nvCxnSpPr>
          <p:cNvPr id="4" name="Conector de Seta Reta 3"/>
          <p:cNvCxnSpPr/>
          <p:nvPr/>
        </p:nvCxnSpPr>
        <p:spPr>
          <a:xfrm flipH="1" flipV="1">
            <a:off x="1218274" y="980728"/>
            <a:ext cx="1224136" cy="55446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124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1" t="30469" r="10981" b="45052"/>
          <a:stretch/>
        </p:blipFill>
        <p:spPr bwMode="auto">
          <a:xfrm>
            <a:off x="10244" y="332656"/>
            <a:ext cx="9141024" cy="290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8844" y="3620923"/>
            <a:ext cx="91124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>
                <a:solidFill>
                  <a:srgbClr val="FFFF00"/>
                </a:solidFill>
              </a:rPr>
              <a:t>RESUMO</a:t>
            </a:r>
          </a:p>
          <a:p>
            <a:endParaRPr lang="pt-PT" sz="2400" dirty="0">
              <a:solidFill>
                <a:schemeClr val="bg1"/>
              </a:solidFill>
            </a:endParaRPr>
          </a:p>
          <a:p>
            <a:r>
              <a:rPr lang="pt-PT" sz="2400" dirty="0">
                <a:solidFill>
                  <a:schemeClr val="bg1"/>
                </a:solidFill>
              </a:rPr>
              <a:t>A teoria de Bohr descreve os electrons com tendo somente orbitas e enérgicas especificas.</a:t>
            </a:r>
          </a:p>
          <a:p>
            <a:endParaRPr lang="pt-PT" sz="2400" dirty="0">
              <a:solidFill>
                <a:schemeClr val="bg1"/>
              </a:solidFill>
            </a:endParaRPr>
          </a:p>
          <a:p>
            <a:r>
              <a:rPr lang="pt-PT" sz="2400" dirty="0">
                <a:solidFill>
                  <a:schemeClr val="bg1"/>
                </a:solidFill>
              </a:rPr>
              <a:t>Um eletron move-se de um nível para o para o outro se a energia for absorvida ou libertada </a:t>
            </a:r>
          </a:p>
        </p:txBody>
      </p:sp>
    </p:spTree>
    <p:extLst>
      <p:ext uri="{BB962C8B-B14F-4D97-AF65-F5344CB8AC3E}">
        <p14:creationId xmlns:p14="http://schemas.microsoft.com/office/powerpoint/2010/main" val="73645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699792" y="39970"/>
            <a:ext cx="4536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>
                <a:solidFill>
                  <a:schemeClr val="bg1"/>
                </a:solidFill>
              </a:rPr>
              <a:t>Radiação electromagnética </a:t>
            </a:r>
          </a:p>
        </p:txBody>
      </p:sp>
      <p:pic>
        <p:nvPicPr>
          <p:cNvPr id="1026" name="Picture 2" descr="https://crismnetto.files.wordpress.com/2013/08/haz_de_lu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" y="34260"/>
            <a:ext cx="2696364" cy="2022273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7740352" y="188640"/>
            <a:ext cx="1116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>
                <a:solidFill>
                  <a:schemeClr val="bg1"/>
                </a:solidFill>
              </a:rPr>
              <a:t>LUZ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203848" y="1916832"/>
            <a:ext cx="565262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</a:rPr>
              <a:t>Em 1864  </a:t>
            </a:r>
            <a:r>
              <a:rPr lang="pt-PT" sz="2400" b="1" u="sng" dirty="0">
                <a:solidFill>
                  <a:schemeClr val="bg1"/>
                </a:solidFill>
              </a:rPr>
              <a:t>James </a:t>
            </a:r>
            <a:r>
              <a:rPr lang="pt-PT" sz="2400" b="1" u="sng" dirty="0" err="1">
                <a:solidFill>
                  <a:schemeClr val="bg1"/>
                </a:solidFill>
              </a:rPr>
              <a:t>Clerk</a:t>
            </a:r>
            <a:r>
              <a:rPr lang="pt-PT" sz="2400" b="1" u="sng" dirty="0">
                <a:solidFill>
                  <a:schemeClr val="bg1"/>
                </a:solidFill>
              </a:rPr>
              <a:t> Maxwell </a:t>
            </a:r>
            <a:r>
              <a:rPr lang="pt-PT" sz="2400" dirty="0">
                <a:solidFill>
                  <a:schemeClr val="bg1"/>
                </a:solidFill>
              </a:rPr>
              <a:t>desenvolveu uma teoria matemática para descrever a </a:t>
            </a:r>
            <a:r>
              <a:rPr lang="pt-PT" sz="2400" dirty="0">
                <a:solidFill>
                  <a:srgbClr val="FFFF00"/>
                </a:solidFill>
              </a:rPr>
              <a:t>luz</a:t>
            </a:r>
            <a:r>
              <a:rPr lang="pt-PT" sz="2400" dirty="0">
                <a:solidFill>
                  <a:schemeClr val="bg1"/>
                </a:solidFill>
              </a:rPr>
              <a:t> e a outras formas de radiação - oscilação ou tipo de onda, campo eléctrico e magnético. </a:t>
            </a:r>
          </a:p>
          <a:p>
            <a:endParaRPr lang="pt-PT" sz="2400" dirty="0">
              <a:solidFill>
                <a:schemeClr val="bg1"/>
              </a:solidFill>
            </a:endParaRPr>
          </a:p>
          <a:p>
            <a:r>
              <a:rPr lang="pt-PT" sz="2400" dirty="0">
                <a:solidFill>
                  <a:schemeClr val="bg1"/>
                </a:solidFill>
              </a:rPr>
              <a:t>Luz visível, raio x microondas sinais de radio e televisão passaram a denominar-se de </a:t>
            </a:r>
            <a:r>
              <a:rPr lang="pt-PT" sz="2800" dirty="0">
                <a:solidFill>
                  <a:srgbClr val="FFFF00"/>
                </a:solidFill>
              </a:rPr>
              <a:t>Radiação Electromagnética </a:t>
            </a:r>
            <a:endParaRPr lang="pt-PT" sz="2400" dirty="0">
              <a:solidFill>
                <a:srgbClr val="FFFF00"/>
              </a:solidFill>
            </a:endParaRPr>
          </a:p>
        </p:txBody>
      </p:sp>
      <p:pic>
        <p:nvPicPr>
          <p:cNvPr id="14338" name="Picture 2" descr="http://www.astronoo.com/images/biographies/james-clerk-maxw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52" y="2836471"/>
            <a:ext cx="2480340" cy="31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ângulo 2"/>
          <p:cNvSpPr/>
          <p:nvPr/>
        </p:nvSpPr>
        <p:spPr>
          <a:xfrm>
            <a:off x="344124" y="5936896"/>
            <a:ext cx="22309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James </a:t>
            </a:r>
            <a:r>
              <a:rPr lang="pt-PT" b="1" dirty="0" err="1">
                <a:solidFill>
                  <a:schemeClr val="bg1"/>
                </a:solidFill>
              </a:rPr>
              <a:t>Clerk</a:t>
            </a:r>
            <a:r>
              <a:rPr lang="pt-PT" b="1" dirty="0">
                <a:solidFill>
                  <a:schemeClr val="bg1"/>
                </a:solidFill>
              </a:rPr>
              <a:t> Maxwell </a:t>
            </a:r>
          </a:p>
          <a:p>
            <a:pPr algn="ctr"/>
            <a:r>
              <a:rPr lang="pt-PT" dirty="0">
                <a:solidFill>
                  <a:schemeClr val="bg1"/>
                </a:solidFill>
              </a:rPr>
              <a:t>1831-1879</a:t>
            </a:r>
          </a:p>
        </p:txBody>
      </p:sp>
    </p:spTree>
    <p:extLst>
      <p:ext uri="{BB962C8B-B14F-4D97-AF65-F5344CB8AC3E}">
        <p14:creationId xmlns:p14="http://schemas.microsoft.com/office/powerpoint/2010/main" val="12105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0"/>
            <a:ext cx="6480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Teoria de Bohr e os espectros dos átomos excitados </a:t>
            </a:r>
          </a:p>
        </p:txBody>
      </p:sp>
      <p:pic>
        <p:nvPicPr>
          <p:cNvPr id="5122" name="Picture 2" descr="https://dr282zn36sxxg.cloudfront.net/datastreams/f-d%3A1e86cd80b8708edd0dd8bfd5e6d7e86ca95a1b771cf8c1e0e981e444%2BIMAGE_THUMB_POSTCARD%2BIMAGE_THUMB_POSTCARD.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4" y="2348880"/>
            <a:ext cx="4762500" cy="4429126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ângulo 2"/>
              <p:cNvSpPr/>
              <p:nvPr/>
            </p:nvSpPr>
            <p:spPr>
              <a:xfrm>
                <a:off x="2483768" y="1189999"/>
                <a:ext cx="6625083" cy="10468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𝑓𝑖𝑛𝑎𝑙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− 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𝑖𝑛𝑖𝑐𝑖𝑎𝑙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/>
                        </a:rPr>
                        <m:t>−</m:t>
                      </m:r>
                      <m:r>
                        <a:rPr lang="pt-BR" sz="2400" i="1">
                          <a:solidFill>
                            <a:schemeClr val="bg1"/>
                          </a:solidFill>
                          <a:latin typeface="Cambria Math"/>
                        </a:rPr>
                        <m:t>𝑅h𝑐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d>
                        <m:d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pt-BR" sz="24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sz="24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pt-B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𝑓𝑖𝑛𝑎𝑙</m:t>
                                  </m:r>
                                </m:sub>
                                <m:sup>
                                  <m:r>
                                    <a:rPr lang="pt-BR" sz="24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  <m:r>
                                    <a:rPr lang="pt-B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𝑎𝑙</m:t>
                                  </m:r>
                                </m:sub>
                                <m:sup>
                                  <m:r>
                                    <a:rPr lang="pt-BR" sz="2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3" name="Rectâ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768" y="1189999"/>
                <a:ext cx="6625083" cy="10468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0505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196752"/>
            <a:ext cx="5367402" cy="5565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060848"/>
            <a:ext cx="3672408" cy="4152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51520" y="6138563"/>
            <a:ext cx="861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err="1">
                <a:solidFill>
                  <a:schemeClr val="bg1"/>
                </a:solidFill>
                <a:latin typeface="+mn-lt"/>
              </a:rPr>
              <a:t>NaCl</a:t>
            </a:r>
            <a:endParaRPr lang="pt-BR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326587" y="6146140"/>
            <a:ext cx="869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+mn-lt"/>
              </a:rPr>
              <a:t>SrCl</a:t>
            </a:r>
            <a:r>
              <a:rPr lang="pt-BR" sz="2800" baseline="-25000" dirty="0">
                <a:solidFill>
                  <a:schemeClr val="bg1"/>
                </a:solidFill>
                <a:latin typeface="+mn-lt"/>
              </a:rPr>
              <a:t>2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478334" y="6146140"/>
            <a:ext cx="1085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800" dirty="0">
                <a:solidFill>
                  <a:schemeClr val="bg1"/>
                </a:solidFill>
              </a:rPr>
              <a:t>H</a:t>
            </a:r>
            <a:r>
              <a:rPr lang="pt-PT" sz="2800" baseline="-25000" dirty="0">
                <a:solidFill>
                  <a:schemeClr val="bg1"/>
                </a:solidFill>
              </a:rPr>
              <a:t>3</a:t>
            </a:r>
            <a:r>
              <a:rPr lang="pt-PT" sz="2800" dirty="0">
                <a:solidFill>
                  <a:schemeClr val="bg1"/>
                </a:solidFill>
              </a:rPr>
              <a:t>BO</a:t>
            </a:r>
            <a:r>
              <a:rPr lang="pt-PT" sz="2800" baseline="-25000" dirty="0">
                <a:solidFill>
                  <a:schemeClr val="bg1"/>
                </a:solidFill>
              </a:rPr>
              <a:t>3</a:t>
            </a:r>
            <a:endParaRPr lang="pt-BR" sz="2800" baseline="-25000" dirty="0">
              <a:solidFill>
                <a:schemeClr val="bg1"/>
              </a:solidFill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755576" y="44624"/>
            <a:ext cx="7429500" cy="9286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Emissão Atômica</a:t>
            </a:r>
            <a:endParaRPr lang="en-CA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767470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0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>
                <a:solidFill>
                  <a:schemeClr val="bg1"/>
                </a:solidFill>
              </a:rPr>
              <a:t>Dualidade partícula-onda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aixaDeTexto 2"/>
              <p:cNvSpPr txBox="1"/>
              <p:nvPr/>
            </p:nvSpPr>
            <p:spPr>
              <a:xfrm>
                <a:off x="35496" y="909725"/>
                <a:ext cx="6840760" cy="49179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400" dirty="0">
                    <a:solidFill>
                      <a:schemeClr val="bg1"/>
                    </a:solidFill>
                  </a:rPr>
                  <a:t>O Einstein através do efeito fotoelétrico demonstrou que a  </a:t>
                </a:r>
                <a:r>
                  <a:rPr lang="pt-BR" sz="2400" i="1" u="sng" dirty="0">
                    <a:solidFill>
                      <a:schemeClr val="bg1"/>
                    </a:solidFill>
                  </a:rPr>
                  <a:t>luz que geralmente era considerada uma onda também podia exibir propriedades de uma partícula</a:t>
                </a:r>
                <a:r>
                  <a:rPr lang="pt-BR" sz="2400" dirty="0">
                    <a:solidFill>
                      <a:schemeClr val="bg1"/>
                    </a:solidFill>
                  </a:rPr>
                  <a:t>.</a:t>
                </a:r>
              </a:p>
              <a:p>
                <a:endParaRPr lang="pt-BR" sz="2400" dirty="0">
                  <a:solidFill>
                    <a:schemeClr val="bg1"/>
                  </a:solidFill>
                </a:endParaRPr>
              </a:p>
              <a:p>
                <a:r>
                  <a:rPr lang="pt-BR" sz="2400" u="sng" dirty="0">
                    <a:solidFill>
                      <a:schemeClr val="bg1"/>
                    </a:solidFill>
                  </a:rPr>
                  <a:t>Louis Victor de Broglie </a:t>
                </a:r>
                <a:r>
                  <a:rPr lang="pt-BR" sz="2400" dirty="0">
                    <a:solidFill>
                      <a:schemeClr val="bg1"/>
                    </a:solidFill>
                  </a:rPr>
                  <a:t>questionou se a </a:t>
                </a:r>
                <a:r>
                  <a:rPr lang="pt-BR" sz="2400" b="1" dirty="0">
                    <a:solidFill>
                      <a:srgbClr val="FFFF00"/>
                    </a:solidFill>
                  </a:rPr>
                  <a:t>matéria</a:t>
                </a:r>
                <a:r>
                  <a:rPr lang="pt-BR" sz="2400" dirty="0">
                    <a:solidFill>
                      <a:srgbClr val="FFFF00"/>
                    </a:solidFill>
                  </a:rPr>
                  <a:t> </a:t>
                </a:r>
                <a:r>
                  <a:rPr lang="pt-BR" sz="2400" dirty="0">
                    <a:solidFill>
                      <a:schemeClr val="bg1"/>
                    </a:solidFill>
                  </a:rPr>
                  <a:t>também poderia </a:t>
                </a:r>
                <a:r>
                  <a:rPr lang="pt-BR" sz="2400" b="1" dirty="0">
                    <a:solidFill>
                      <a:srgbClr val="FFFF00"/>
                    </a:solidFill>
                  </a:rPr>
                  <a:t>exibir propriedades de onda</a:t>
                </a:r>
                <a:r>
                  <a:rPr lang="pt-BR" sz="2400" dirty="0">
                    <a:solidFill>
                      <a:schemeClr val="bg1"/>
                    </a:solidFill>
                  </a:rPr>
                  <a:t>?</a:t>
                </a:r>
              </a:p>
              <a:p>
                <a:endParaRPr lang="pt-BR" sz="2400" dirty="0">
                  <a:solidFill>
                    <a:schemeClr val="bg1"/>
                  </a:solidFill>
                </a:endParaRPr>
              </a:p>
              <a:p>
                <a:r>
                  <a:rPr lang="pt-BR" sz="2400" dirty="0">
                    <a:solidFill>
                      <a:schemeClr val="bg1"/>
                    </a:solidFill>
                  </a:rPr>
                  <a:t>E em 1925 propôs que um elemento livre de massa m movendo-se a uma velocidade v dever ter um comprimento de onda </a:t>
                </a:r>
                <a:r>
                  <a:rPr lang="pt-BR" sz="2400" dirty="0">
                    <a:solidFill>
                      <a:schemeClr val="bg1"/>
                    </a:solidFill>
                    <a:sym typeface="Symbol"/>
                  </a:rPr>
                  <a:t>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𝜆</m:t>
                      </m:r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h</m:t>
                          </m:r>
                        </m:num>
                        <m:den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𝑚𝑣</m:t>
                          </m:r>
                        </m:den>
                      </m:f>
                    </m:oMath>
                  </m:oMathPara>
                </a14:m>
                <a:endParaRPr lang="pt-BR" sz="2400" dirty="0">
                  <a:solidFill>
                    <a:schemeClr val="bg1"/>
                  </a:solidFill>
                </a:endParaRPr>
              </a:p>
              <a:p>
                <a:r>
                  <a:rPr lang="pt-BR" sz="2800" dirty="0">
                    <a:solidFill>
                      <a:srgbClr val="FFFF00"/>
                    </a:solidFill>
                  </a:rPr>
                  <a:t>“onda de matéria”</a:t>
                </a:r>
              </a:p>
            </p:txBody>
          </p:sp>
        </mc:Choice>
        <mc:Fallback>
          <p:sp>
            <p:nvSpPr>
              <p:cNvPr id="3" name="CaixaDe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909725"/>
                <a:ext cx="6840760" cy="4917949"/>
              </a:xfrm>
              <a:prstGeom prst="rect">
                <a:avLst/>
              </a:prstGeom>
              <a:blipFill>
                <a:blip r:embed="rId2"/>
                <a:stretch>
                  <a:fillRect l="-1872" t="-991" r="-1961" b="-260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0" name="Picture 2" descr="http://www.learn-math.info/history/photos/Broglie_7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059" y="1412776"/>
            <a:ext cx="2353941" cy="303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ângulo 3"/>
          <p:cNvSpPr/>
          <p:nvPr/>
        </p:nvSpPr>
        <p:spPr>
          <a:xfrm>
            <a:off x="6777136" y="4553795"/>
            <a:ext cx="24098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>
                <a:solidFill>
                  <a:schemeClr val="bg1"/>
                </a:solidFill>
              </a:rPr>
              <a:t>Louis Victor de Broglie </a:t>
            </a:r>
            <a:r>
              <a:rPr lang="pt-BR">
                <a:solidFill>
                  <a:prstClr val="white"/>
                </a:solidFill>
              </a:rPr>
              <a:t>1892-1987</a:t>
            </a:r>
          </a:p>
        </p:txBody>
      </p:sp>
      <p:sp>
        <p:nvSpPr>
          <p:cNvPr id="5" name="Rectângulo 4"/>
          <p:cNvSpPr/>
          <p:nvPr/>
        </p:nvSpPr>
        <p:spPr>
          <a:xfrm>
            <a:off x="323528" y="5838363"/>
            <a:ext cx="8820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2400" b="1" dirty="0">
                <a:solidFill>
                  <a:srgbClr val="FFFF00"/>
                </a:solidFill>
              </a:rPr>
              <a:t>Revolução</a:t>
            </a:r>
            <a:r>
              <a:rPr lang="pt-BR" sz="2400" dirty="0">
                <a:solidFill>
                  <a:prstClr val="white"/>
                </a:solidFill>
              </a:rPr>
              <a:t>  – ligou as propriedades do elétron com </a:t>
            </a:r>
            <a:r>
              <a:rPr lang="pt-BR" sz="2400" b="1" dirty="0">
                <a:solidFill>
                  <a:srgbClr val="FFFF00"/>
                </a:solidFill>
              </a:rPr>
              <a:t>partícula</a:t>
            </a:r>
            <a:r>
              <a:rPr lang="pt-BR" sz="2400" dirty="0">
                <a:solidFill>
                  <a:srgbClr val="FFFF00"/>
                </a:solidFill>
              </a:rPr>
              <a:t> </a:t>
            </a:r>
            <a:r>
              <a:rPr lang="pt-BR" sz="2400" dirty="0">
                <a:solidFill>
                  <a:prstClr val="white"/>
                </a:solidFill>
              </a:rPr>
              <a:t>(massa e velocidade) </a:t>
            </a:r>
            <a:r>
              <a:rPr lang="pt-BR" sz="2400" b="1" dirty="0">
                <a:solidFill>
                  <a:srgbClr val="FFFF00"/>
                </a:solidFill>
              </a:rPr>
              <a:t>às propriedades de onda </a:t>
            </a:r>
            <a:r>
              <a:rPr lang="pt-BR" sz="2400" dirty="0">
                <a:solidFill>
                  <a:prstClr val="white"/>
                </a:solidFill>
              </a:rPr>
              <a:t>( comprimento de onda)</a:t>
            </a:r>
          </a:p>
        </p:txBody>
      </p:sp>
    </p:spTree>
    <p:extLst>
      <p:ext uri="{BB962C8B-B14F-4D97-AF65-F5344CB8AC3E}">
        <p14:creationId xmlns:p14="http://schemas.microsoft.com/office/powerpoint/2010/main" val="12105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026979" y="178762"/>
            <a:ext cx="608416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As comprovações experimentais de Broglie foram obtidas em 1927 por C.J Davidson e L.H </a:t>
            </a:r>
            <a:r>
              <a:rPr lang="pt-BR" sz="2400" dirty="0" err="1">
                <a:solidFill>
                  <a:schemeClr val="bg1"/>
                </a:solidFill>
              </a:rPr>
              <a:t>Germer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Descobriram que a </a:t>
            </a:r>
            <a:r>
              <a:rPr lang="pt-BR" sz="2400" b="1" u="sng" dirty="0">
                <a:solidFill>
                  <a:srgbClr val="FFFF00"/>
                </a:solidFill>
              </a:rPr>
              <a:t>difração</a:t>
            </a:r>
            <a:r>
              <a:rPr lang="pt-BR" sz="2400" dirty="0">
                <a:solidFill>
                  <a:schemeClr val="bg1"/>
                </a:solidFill>
              </a:rPr>
              <a:t>, uma propriedade de ondas era igualmente possível em um </a:t>
            </a:r>
            <a:r>
              <a:rPr lang="pt-BR" sz="2400" b="1" u="sng" dirty="0">
                <a:solidFill>
                  <a:srgbClr val="FFFF00"/>
                </a:solidFill>
              </a:rPr>
              <a:t>feixe de elétrons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Tal como  a  radiação eletromagnética, a matéria apresenta igualmente uma dualidade onda-partícula. 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Em um caso a </a:t>
            </a:r>
            <a:r>
              <a:rPr lang="pt-BR" sz="2400" i="1" dirty="0">
                <a:solidFill>
                  <a:srgbClr val="FFFF00"/>
                </a:solidFill>
              </a:rPr>
              <a:t>matéria comporta-se com partículas em outros comportam-se como ondas </a:t>
            </a:r>
          </a:p>
        </p:txBody>
      </p:sp>
      <p:sp>
        <p:nvSpPr>
          <p:cNvPr id="3" name="Rectângulo 2"/>
          <p:cNvSpPr/>
          <p:nvPr/>
        </p:nvSpPr>
        <p:spPr>
          <a:xfrm>
            <a:off x="191462" y="5306635"/>
            <a:ext cx="25641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dirty="0">
                <a:solidFill>
                  <a:schemeClr val="bg1"/>
                </a:solidFill>
              </a:rPr>
              <a:t>Massa de um electron  9,1093897 ×10</a:t>
            </a:r>
            <a:r>
              <a:rPr lang="pt-PT" baseline="30000" dirty="0">
                <a:solidFill>
                  <a:schemeClr val="bg1"/>
                </a:solidFill>
              </a:rPr>
              <a:t>-31 </a:t>
            </a:r>
            <a:r>
              <a:rPr lang="pt-PT" dirty="0">
                <a:solidFill>
                  <a:schemeClr val="bg1"/>
                </a:solidFill>
              </a:rPr>
              <a:t>Kg</a:t>
            </a:r>
          </a:p>
        </p:txBody>
      </p:sp>
      <p:pic>
        <p:nvPicPr>
          <p:cNvPr id="9218" name="Picture 2" descr="https://physics.aps.org/assets/3367658b-130c-49f6-91d2-35f2d583bdfc/e17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55620" cy="337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ângulo 3"/>
          <p:cNvSpPr/>
          <p:nvPr/>
        </p:nvSpPr>
        <p:spPr>
          <a:xfrm>
            <a:off x="0" y="3378138"/>
            <a:ext cx="243188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dirty="0">
                <a:solidFill>
                  <a:schemeClr val="bg1"/>
                </a:solidFill>
              </a:rPr>
              <a:t>Clinton Joseph </a:t>
            </a:r>
            <a:r>
              <a:rPr lang="pt-PT" dirty="0" err="1">
                <a:solidFill>
                  <a:schemeClr val="bg1"/>
                </a:solidFill>
              </a:rPr>
              <a:t>Davisson</a:t>
            </a:r>
            <a:endParaRPr lang="pt-PT" dirty="0">
              <a:solidFill>
                <a:schemeClr val="bg1"/>
              </a:solidFill>
            </a:endParaRPr>
          </a:p>
          <a:p>
            <a:pPr algn="ctr"/>
            <a:r>
              <a:rPr lang="pt-PT" dirty="0">
                <a:solidFill>
                  <a:schemeClr val="bg1"/>
                </a:solidFill>
              </a:rPr>
              <a:t>1881 -1958</a:t>
            </a:r>
          </a:p>
          <a:p>
            <a:pPr algn="ctr"/>
            <a:r>
              <a:rPr lang="pt-PT" dirty="0" err="1">
                <a:solidFill>
                  <a:schemeClr val="bg1"/>
                </a:solidFill>
              </a:rPr>
              <a:t>Lester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Germer</a:t>
            </a:r>
            <a:endParaRPr lang="pt-PT" dirty="0">
              <a:solidFill>
                <a:schemeClr val="bg1"/>
              </a:solidFill>
            </a:endParaRPr>
          </a:p>
          <a:p>
            <a:pPr algn="ctr"/>
            <a:r>
              <a:rPr lang="pt-PT" dirty="0">
                <a:solidFill>
                  <a:schemeClr val="bg1"/>
                </a:solidFill>
              </a:rPr>
              <a:t>1896 -1971 </a:t>
            </a:r>
          </a:p>
        </p:txBody>
      </p:sp>
    </p:spTree>
    <p:extLst>
      <p:ext uri="{BB962C8B-B14F-4D97-AF65-F5344CB8AC3E}">
        <p14:creationId xmlns:p14="http://schemas.microsoft.com/office/powerpoint/2010/main" val="305714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www.exo.net/~pauld/lectures/patternscostarica/waterwaveinterfere120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97744"/>
            <a:ext cx="7574424" cy="4860256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3888432" y="896521"/>
            <a:ext cx="49320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Difração </a:t>
            </a:r>
          </a:p>
          <a:p>
            <a:r>
              <a:rPr lang="pt-BR" sz="2800" dirty="0">
                <a:solidFill>
                  <a:schemeClr val="bg1"/>
                </a:solidFill>
              </a:rPr>
              <a:t>as ondas cooperar entre si.   </a:t>
            </a:r>
          </a:p>
          <a:p>
            <a:endParaRPr lang="pt-BR" sz="2800" dirty="0">
              <a:solidFill>
                <a:prstClr val="white"/>
              </a:solidFill>
            </a:endParaRPr>
          </a:p>
          <a:p>
            <a:endParaRPr lang="pt-BR" sz="2800" i="1" dirty="0"/>
          </a:p>
        </p:txBody>
      </p:sp>
    </p:spTree>
    <p:extLst>
      <p:ext uri="{BB962C8B-B14F-4D97-AF65-F5344CB8AC3E}">
        <p14:creationId xmlns:p14="http://schemas.microsoft.com/office/powerpoint/2010/main" val="183741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0" name="Picture 6" descr="File:Interference of two waves.svg"/>
          <p:cNvPicPr>
            <a:picLocks noChangeAspect="1" noChangeArrowheads="1"/>
          </p:cNvPicPr>
          <p:nvPr/>
        </p:nvPicPr>
        <p:blipFill>
          <a:blip r:embed="rId2" cstate="print"/>
          <a:srcRect r="48931"/>
          <a:stretch>
            <a:fillRect/>
          </a:stretch>
        </p:blipFill>
        <p:spPr bwMode="auto">
          <a:xfrm>
            <a:off x="5580112" y="1191673"/>
            <a:ext cx="3528392" cy="2309335"/>
          </a:xfrm>
          <a:prstGeom prst="rect">
            <a:avLst/>
          </a:prstGeom>
          <a:noFill/>
        </p:spPr>
      </p:pic>
      <p:pic>
        <p:nvPicPr>
          <p:cNvPr id="7" name="Picture 6" descr="File:Interference of two waves.svg"/>
          <p:cNvPicPr>
            <a:picLocks noChangeAspect="1" noChangeArrowheads="1"/>
          </p:cNvPicPr>
          <p:nvPr/>
        </p:nvPicPr>
        <p:blipFill>
          <a:blip r:embed="rId2" cstate="print"/>
          <a:srcRect l="51069"/>
          <a:stretch>
            <a:fillRect/>
          </a:stretch>
        </p:blipFill>
        <p:spPr bwMode="auto">
          <a:xfrm>
            <a:off x="5580112" y="3861048"/>
            <a:ext cx="3478664" cy="2376264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6192688" y="260648"/>
            <a:ext cx="2339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/>
              <a:t> Interferência</a:t>
            </a:r>
            <a:endParaRPr lang="pt-BR" sz="2800" b="1" i="1" dirty="0"/>
          </a:p>
        </p:txBody>
      </p:sp>
      <p:pic>
        <p:nvPicPr>
          <p:cNvPr id="67594" name="Picture 10" descr="http://www.sciencephoto.com/image/419191/large/C0105004-Wave_interference_patterns,_artwork-SP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5667555" cy="6858000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 rot="5400000">
            <a:off x="19370" y="5319769"/>
            <a:ext cx="5688632" cy="0"/>
          </a:xfrm>
          <a:prstGeom prst="line">
            <a:avLst/>
          </a:prstGeom>
          <a:ln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-651015" y="3638605"/>
            <a:ext cx="4797154" cy="2232246"/>
          </a:xfrm>
          <a:prstGeom prst="line">
            <a:avLst/>
          </a:prstGeom>
          <a:ln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0800000" flipV="1">
            <a:off x="-324546" y="2428160"/>
            <a:ext cx="3116224" cy="2873050"/>
          </a:xfrm>
          <a:prstGeom prst="line">
            <a:avLst/>
          </a:prstGeom>
          <a:ln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16200000" flipH="1">
            <a:off x="1545229" y="3746615"/>
            <a:ext cx="4725144" cy="2088232"/>
          </a:xfrm>
          <a:prstGeom prst="line">
            <a:avLst/>
          </a:prstGeom>
          <a:ln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863687" y="2356150"/>
            <a:ext cx="4516625" cy="4501850"/>
          </a:xfrm>
          <a:prstGeom prst="line">
            <a:avLst/>
          </a:prstGeom>
          <a:ln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080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3728959"/>
              </p:ext>
            </p:extLst>
          </p:nvPr>
        </p:nvGraphicFramePr>
        <p:xfrm>
          <a:off x="6518275" y="4784725"/>
          <a:ext cx="2065338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0" name="Packager Shell Object" showAsIcon="1" r:id="rId3" imgW="2065680" imgH="456480" progId="Package">
                  <p:embed/>
                </p:oleObj>
              </mc:Choice>
              <mc:Fallback>
                <p:oleObj name="Packager Shell Object" showAsIcon="1" r:id="rId3" imgW="2065680" imgH="456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18275" y="4784725"/>
                        <a:ext cx="2065338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8" name="Picture 6" descr="http://brilliantlightpower.com/wp-content/uploads/theory/DoubleSlit/Fig_37-1_Two_Slit_Particl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22" y="764704"/>
            <a:ext cx="2920999" cy="306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brilliantlightpower.com/wp-content/uploads/theory/DoubleSlit/Fig_37-2_Two_Slit_Wav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262" y="764704"/>
            <a:ext cx="285750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brilliantlightpower.com/wp-content/uploads/theory/DoubleSlit/Fig_37-3_Two_Slit_Experimen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762" y="764704"/>
            <a:ext cx="2977718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://brilliantlightpower.com/wp-content/uploads/theory/DoubleSlit/Fig_37-4_Two_Slit_Dualit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887" y="3831207"/>
            <a:ext cx="285750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ângulo 2"/>
          <p:cNvSpPr/>
          <p:nvPr/>
        </p:nvSpPr>
        <p:spPr>
          <a:xfrm>
            <a:off x="157822" y="116632"/>
            <a:ext cx="70687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800" dirty="0">
                <a:solidFill>
                  <a:schemeClr val="bg1"/>
                </a:solidFill>
              </a:rPr>
              <a:t>As comprovações experimentais de </a:t>
            </a:r>
            <a:r>
              <a:rPr lang="pt-PT" sz="2800" dirty="0" err="1">
                <a:solidFill>
                  <a:schemeClr val="bg1"/>
                </a:solidFill>
              </a:rPr>
              <a:t>Broglie</a:t>
            </a:r>
            <a:endParaRPr lang="pt-PT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50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0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>
                <a:solidFill>
                  <a:schemeClr val="bg1"/>
                </a:solidFill>
              </a:rPr>
              <a:t>Mecânica quântica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848279" y="646331"/>
            <a:ext cx="6262064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Como a dualidade partícula onda afeta o nosso modelo de arranjo dos elétrons nos átomos ? 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Erwin </a:t>
            </a:r>
            <a:r>
              <a:rPr lang="pt-BR" sz="2400" dirty="0" err="1">
                <a:solidFill>
                  <a:schemeClr val="bg1"/>
                </a:solidFill>
              </a:rPr>
              <a:t>Schrodinger</a:t>
            </a:r>
            <a:r>
              <a:rPr lang="pt-BR" sz="2400" dirty="0">
                <a:solidFill>
                  <a:schemeClr val="bg1"/>
                </a:solidFill>
              </a:rPr>
              <a:t> (1887-1961)</a:t>
            </a:r>
          </a:p>
          <a:p>
            <a:r>
              <a:rPr lang="pt-BR" sz="2400" dirty="0">
                <a:solidFill>
                  <a:schemeClr val="bg1"/>
                </a:solidFill>
              </a:rPr>
              <a:t>Max Born (1882-1970)</a:t>
            </a:r>
          </a:p>
          <a:p>
            <a:r>
              <a:rPr lang="pt-BR" sz="2400" dirty="0">
                <a:solidFill>
                  <a:schemeClr val="bg1"/>
                </a:solidFill>
              </a:rPr>
              <a:t>Werner </a:t>
            </a:r>
            <a:r>
              <a:rPr lang="pt-BR" sz="2400" dirty="0" err="1">
                <a:solidFill>
                  <a:schemeClr val="bg1"/>
                </a:solidFill>
              </a:rPr>
              <a:t>Heisernberg</a:t>
            </a:r>
            <a:r>
              <a:rPr lang="pt-BR" sz="2400" dirty="0">
                <a:solidFill>
                  <a:schemeClr val="bg1"/>
                </a:solidFill>
              </a:rPr>
              <a:t> (1901-1976) 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 err="1">
                <a:solidFill>
                  <a:schemeClr val="bg1"/>
                </a:solidFill>
              </a:rPr>
              <a:t>Schrondiger</a:t>
            </a:r>
            <a:r>
              <a:rPr lang="pt-BR" sz="2400" dirty="0">
                <a:solidFill>
                  <a:schemeClr val="bg1"/>
                </a:solidFill>
              </a:rPr>
              <a:t> - um eléctron pode ser descrito com um onda de matéria e desenvolveu um modelo para os eléctron nos átomos que veio a ser denominado de </a:t>
            </a:r>
            <a:r>
              <a:rPr lang="pt-BR" sz="2400" b="1" dirty="0">
                <a:solidFill>
                  <a:srgbClr val="FFFF00"/>
                </a:solidFill>
              </a:rPr>
              <a:t>mecânica</a:t>
            </a:r>
            <a:r>
              <a:rPr lang="pt-BR" sz="2400" dirty="0">
                <a:solidFill>
                  <a:srgbClr val="FFFF00"/>
                </a:solidFill>
              </a:rPr>
              <a:t> </a:t>
            </a:r>
            <a:r>
              <a:rPr lang="pt-BR" sz="2400" b="1" dirty="0">
                <a:solidFill>
                  <a:srgbClr val="FFFF00"/>
                </a:solidFill>
              </a:rPr>
              <a:t>quântica</a:t>
            </a:r>
            <a:r>
              <a:rPr lang="pt-BR" sz="2400" dirty="0">
                <a:solidFill>
                  <a:srgbClr val="FFFF00"/>
                </a:solidFill>
              </a:rPr>
              <a:t> </a:t>
            </a:r>
            <a:r>
              <a:rPr lang="pt-BR" sz="2400" dirty="0">
                <a:solidFill>
                  <a:schemeClr val="bg1"/>
                </a:solidFill>
              </a:rPr>
              <a:t>ou </a:t>
            </a:r>
            <a:r>
              <a:rPr lang="pt-BR" sz="2400" b="1" dirty="0">
                <a:solidFill>
                  <a:srgbClr val="FFFF00"/>
                </a:solidFill>
              </a:rPr>
              <a:t>ondulatória 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O ideal para entender o comportamento  ondulatório é pensar num sistema de cordas fixas e.g. como uma guitarra </a:t>
            </a:r>
          </a:p>
          <a:p>
            <a:endParaRPr lang="pt-BR" sz="2400" dirty="0">
              <a:solidFill>
                <a:schemeClr val="bg1"/>
              </a:solidFill>
            </a:endParaRPr>
          </a:p>
        </p:txBody>
      </p:sp>
      <p:pic>
        <p:nvPicPr>
          <p:cNvPr id="20482" name="Picture 2" descr="https://i.ytimg.com/vi/CBrsWPCp_rs/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66" y="646331"/>
            <a:ext cx="2694140" cy="1796093"/>
          </a:xfrm>
          <a:prstGeom prst="rect">
            <a:avLst/>
          </a:prstGeom>
          <a:noFill/>
          <a:effectLst>
            <a:reflection blurRad="6350" stA="50000" endA="300" endPos="55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encrypted-tbn3.gstatic.com/images?q=tbn:ANd9GcRjNJZSzD5pMVvWi63L6mBu22ZrTniDfIginsAOs71bEUfcNKN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" y="2566750"/>
            <a:ext cx="1115616" cy="144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explicatorium.com/images/biografias/max-bor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395" y="2560995"/>
            <a:ext cx="1094684" cy="147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upload.wikimedia.org/wikipedia/commons/thumb/f/f8/Bundesarchiv_Bild183-R57262,_Werner_Heisenberg.jpg/200px-Bundesarchiv_Bild183-R57262,_Werner_Heisenber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" y="4024340"/>
            <a:ext cx="1165366" cy="185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5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10" t="15733" r="5367" b="22570"/>
          <a:stretch/>
        </p:blipFill>
        <p:spPr bwMode="auto">
          <a:xfrm>
            <a:off x="0" y="0"/>
            <a:ext cx="4194566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ângulo 1"/>
          <p:cNvSpPr/>
          <p:nvPr/>
        </p:nvSpPr>
        <p:spPr>
          <a:xfrm>
            <a:off x="4300978" y="-99392"/>
            <a:ext cx="484302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i="1" u="sng" dirty="0">
                <a:solidFill>
                  <a:schemeClr val="bg1"/>
                </a:solidFill>
              </a:rPr>
              <a:t>Corda estacionaria </a:t>
            </a:r>
            <a:r>
              <a:rPr lang="pt-BR" sz="2400" dirty="0">
                <a:solidFill>
                  <a:schemeClr val="bg1"/>
                </a:solidFill>
              </a:rPr>
              <a:t>– onde apenas algumas vibrações são permitidas para essas ondas estacionarias.  </a:t>
            </a:r>
            <a:r>
              <a:rPr lang="pt-BR" sz="2400" b="1" dirty="0">
                <a:solidFill>
                  <a:srgbClr val="FFFF00"/>
                </a:solidFill>
              </a:rPr>
              <a:t>- vibrações são quantizadas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 err="1">
                <a:solidFill>
                  <a:schemeClr val="bg1"/>
                </a:solidFill>
              </a:rPr>
              <a:t>Schrodinger</a:t>
            </a:r>
            <a:r>
              <a:rPr lang="pt-BR" sz="2400" dirty="0">
                <a:solidFill>
                  <a:schemeClr val="bg1"/>
                </a:solidFill>
              </a:rPr>
              <a:t> mostrou  </a:t>
            </a:r>
            <a:r>
              <a:rPr lang="pt-BR" sz="2400" i="1" dirty="0">
                <a:solidFill>
                  <a:srgbClr val="FFFF00"/>
                </a:solidFill>
              </a:rPr>
              <a:t>apenas certas ondas de matéria são possíveis </a:t>
            </a:r>
            <a:r>
              <a:rPr lang="pt-BR" sz="2400" dirty="0">
                <a:solidFill>
                  <a:schemeClr val="bg1"/>
                </a:solidFill>
              </a:rPr>
              <a:t>para um eléctron no átomo.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endParaRPr lang="pt-BR" sz="2400" dirty="0">
              <a:solidFill>
                <a:schemeClr val="bg1"/>
              </a:solidFill>
              <a:sym typeface="Symbol"/>
            </a:endParaRPr>
          </a:p>
          <a:p>
            <a:endParaRPr lang="pt-BR" sz="2400" dirty="0">
              <a:solidFill>
                <a:schemeClr val="bg1"/>
              </a:solidFill>
              <a:sym typeface="Symbol"/>
            </a:endParaRPr>
          </a:p>
          <a:p>
            <a:endParaRPr lang="pt-BR" sz="2400" dirty="0">
              <a:solidFill>
                <a:schemeClr val="bg1"/>
              </a:solidFill>
              <a:sym typeface="Symbol"/>
            </a:endParaRPr>
          </a:p>
        </p:txBody>
      </p:sp>
      <p:sp>
        <p:nvSpPr>
          <p:cNvPr id="3" name="Rectângulo 2"/>
          <p:cNvSpPr/>
          <p:nvPr/>
        </p:nvSpPr>
        <p:spPr>
          <a:xfrm>
            <a:off x="179512" y="3785065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2400" dirty="0">
                <a:solidFill>
                  <a:prstClr val="white"/>
                </a:solidFill>
              </a:rPr>
              <a:t>Para descrever essas ondas de matéria foram desenvolvidas </a:t>
            </a:r>
            <a:r>
              <a:rPr lang="pt-BR" sz="2400" b="1" u="sng" dirty="0">
                <a:solidFill>
                  <a:srgbClr val="FFFF00"/>
                </a:solidFill>
              </a:rPr>
              <a:t>funções de onda</a:t>
            </a:r>
            <a:r>
              <a:rPr lang="pt-BR" sz="2400" dirty="0">
                <a:solidFill>
                  <a:prstClr val="white"/>
                </a:solidFill>
              </a:rPr>
              <a:t> designada pela letra grega </a:t>
            </a:r>
            <a:r>
              <a:rPr lang="pt-BR" sz="2400" dirty="0" err="1">
                <a:solidFill>
                  <a:prstClr val="white"/>
                </a:solidFill>
              </a:rPr>
              <a:t>Psi</a:t>
            </a:r>
            <a:r>
              <a:rPr lang="pt-BR" sz="2400" dirty="0">
                <a:solidFill>
                  <a:prstClr val="white"/>
                </a:solidFill>
              </a:rPr>
              <a:t> (</a:t>
            </a:r>
            <a:r>
              <a:rPr lang="pt-BR" sz="2400" dirty="0">
                <a:solidFill>
                  <a:prstClr val="white"/>
                </a:solidFill>
                <a:sym typeface="Symbol"/>
              </a:rPr>
              <a:t>) .</a:t>
            </a:r>
          </a:p>
        </p:txBody>
      </p:sp>
      <p:sp>
        <p:nvSpPr>
          <p:cNvPr id="4" name="Rectângulo 3"/>
          <p:cNvSpPr/>
          <p:nvPr/>
        </p:nvSpPr>
        <p:spPr>
          <a:xfrm>
            <a:off x="156849" y="4809762"/>
            <a:ext cx="8964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2400" dirty="0">
                <a:solidFill>
                  <a:prstClr val="white"/>
                </a:solidFill>
                <a:sym typeface="Symbol"/>
              </a:rPr>
              <a:t>Somente </a:t>
            </a:r>
            <a:r>
              <a:rPr lang="pt-BR" sz="2400" b="1" u="sng" dirty="0">
                <a:solidFill>
                  <a:prstClr val="white"/>
                </a:solidFill>
                <a:sym typeface="Symbol"/>
              </a:rPr>
              <a:t>certas funções são consideráveis aceitáveis </a:t>
            </a:r>
            <a:r>
              <a:rPr lang="pt-BR" sz="2400" dirty="0">
                <a:solidFill>
                  <a:prstClr val="white"/>
                </a:solidFill>
                <a:sym typeface="Symbol"/>
              </a:rPr>
              <a:t>e </a:t>
            </a:r>
            <a:r>
              <a:rPr lang="pt-BR" sz="2400" u="sng" dirty="0">
                <a:solidFill>
                  <a:prstClr val="white"/>
                </a:solidFill>
                <a:sym typeface="Symbol"/>
              </a:rPr>
              <a:t>cada uma esta associada a um valor de energia</a:t>
            </a:r>
            <a:r>
              <a:rPr lang="pt-BR" sz="2400" dirty="0">
                <a:solidFill>
                  <a:prstClr val="white"/>
                </a:solidFill>
                <a:sym typeface="Symbol"/>
              </a:rPr>
              <a:t> -  isto é,  </a:t>
            </a:r>
            <a:r>
              <a:rPr lang="pt-BR" sz="2400" b="1" i="1" dirty="0">
                <a:solidFill>
                  <a:srgbClr val="FFFF00"/>
                </a:solidFill>
                <a:sym typeface="Symbol"/>
              </a:rPr>
              <a:t>a energia de um eléctron no átomo é quantizada </a:t>
            </a:r>
          </a:p>
        </p:txBody>
      </p:sp>
    </p:spTree>
    <p:extLst>
      <p:ext uri="{BB962C8B-B14F-4D97-AF65-F5344CB8AC3E}">
        <p14:creationId xmlns:p14="http://schemas.microsoft.com/office/powerpoint/2010/main" val="279223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10" t="15733" r="5367" b="22570"/>
          <a:stretch/>
        </p:blipFill>
        <p:spPr bwMode="auto">
          <a:xfrm>
            <a:off x="0" y="0"/>
            <a:ext cx="4194566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ângulo 4"/>
          <p:cNvSpPr/>
          <p:nvPr/>
        </p:nvSpPr>
        <p:spPr>
          <a:xfrm>
            <a:off x="4283968" y="961653"/>
            <a:ext cx="48600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sz="2400" dirty="0">
                <a:solidFill>
                  <a:prstClr val="white"/>
                </a:solidFill>
                <a:sym typeface="Symbol"/>
              </a:rPr>
              <a:t>As soluções para equação de </a:t>
            </a:r>
            <a:r>
              <a:rPr lang="pt-PT" sz="2400" dirty="0" err="1">
                <a:solidFill>
                  <a:prstClr val="white"/>
                </a:solidFill>
                <a:sym typeface="Symbol"/>
              </a:rPr>
              <a:t>Schordinger</a:t>
            </a:r>
            <a:r>
              <a:rPr lang="pt-PT" sz="2400" dirty="0">
                <a:solidFill>
                  <a:prstClr val="white"/>
                </a:solidFill>
                <a:sym typeface="Symbol"/>
              </a:rPr>
              <a:t>  num espaço  tridimensional dependem de:</a:t>
            </a:r>
          </a:p>
          <a:p>
            <a:pPr lvl="0"/>
            <a:endParaRPr lang="pt-PT" sz="2400" dirty="0">
              <a:solidFill>
                <a:prstClr val="white"/>
              </a:solidFill>
              <a:sym typeface="Symbol"/>
            </a:endParaRPr>
          </a:p>
          <a:p>
            <a:pPr lvl="0"/>
            <a:r>
              <a:rPr lang="pt-PT" sz="2400" dirty="0">
                <a:solidFill>
                  <a:prstClr val="white"/>
                </a:solidFill>
                <a:sym typeface="Symbol"/>
              </a:rPr>
              <a:t> 3 números  inteiros </a:t>
            </a:r>
          </a:p>
          <a:p>
            <a:pPr lvl="0"/>
            <a:endParaRPr lang="pt-PT" sz="2400" dirty="0">
              <a:solidFill>
                <a:prstClr val="white"/>
              </a:solidFill>
              <a:sym typeface="Symbol"/>
            </a:endParaRPr>
          </a:p>
          <a:p>
            <a:pPr lvl="0" algn="ctr"/>
            <a:r>
              <a:rPr lang="pt-PT" sz="2400" dirty="0">
                <a:solidFill>
                  <a:prstClr val="white"/>
                </a:solidFill>
                <a:sym typeface="Symbol"/>
              </a:rPr>
              <a:t> </a:t>
            </a:r>
            <a:r>
              <a:rPr lang="pt-PT" sz="3600" dirty="0">
                <a:solidFill>
                  <a:srgbClr val="FFFF00"/>
                </a:solidFill>
                <a:sym typeface="Symbol"/>
              </a:rPr>
              <a:t>n, l,  m</a:t>
            </a:r>
            <a:r>
              <a:rPr lang="pt-PT" sz="3600" baseline="-25000" dirty="0">
                <a:solidFill>
                  <a:srgbClr val="FFFF00"/>
                </a:solidFill>
                <a:sym typeface="Symbol"/>
              </a:rPr>
              <a:t>l</a:t>
            </a:r>
            <a:r>
              <a:rPr lang="pt-PT" sz="3600" dirty="0">
                <a:solidFill>
                  <a:srgbClr val="FFFF00"/>
                </a:solidFill>
                <a:sym typeface="Symbol"/>
              </a:rPr>
              <a:t> – números quânticos. </a:t>
            </a:r>
            <a:endParaRPr lang="pt-PT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00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" t="2057" r="2867" b="2355"/>
          <a:stretch/>
        </p:blipFill>
        <p:spPr bwMode="auto">
          <a:xfrm>
            <a:off x="2563325" y="747006"/>
            <a:ext cx="6545179" cy="5130266"/>
          </a:xfrm>
          <a:prstGeom prst="snip2DiagRect">
            <a:avLst>
              <a:gd name="adj1" fmla="val 1"/>
              <a:gd name="adj2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268259" y="5930116"/>
            <a:ext cx="6787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latin typeface="+mn-lt"/>
              </a:rPr>
              <a:t>Velocidade da luz no vácuo: c </a:t>
            </a:r>
            <a:r>
              <a:rPr lang="pt-BR" sz="2800" dirty="0">
                <a:latin typeface="+mn-lt"/>
                <a:sym typeface="Symbol"/>
              </a:rPr>
              <a:t> 300.000 km/s</a:t>
            </a:r>
            <a:endParaRPr lang="pt-BR" sz="2800" dirty="0">
              <a:latin typeface="+mn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553763"/>
            <a:ext cx="1552178" cy="1293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www.astronoo.com/images/biographies/james-clerk-maxwel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0715"/>
            <a:ext cx="2480340" cy="31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ângulo 5"/>
          <p:cNvSpPr/>
          <p:nvPr/>
        </p:nvSpPr>
        <p:spPr>
          <a:xfrm>
            <a:off x="124672" y="4331140"/>
            <a:ext cx="22309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James </a:t>
            </a:r>
            <a:r>
              <a:rPr lang="pt-PT" b="1" dirty="0" err="1">
                <a:solidFill>
                  <a:schemeClr val="bg1"/>
                </a:solidFill>
              </a:rPr>
              <a:t>Clerk</a:t>
            </a:r>
            <a:r>
              <a:rPr lang="pt-PT" b="1" dirty="0">
                <a:solidFill>
                  <a:schemeClr val="bg1"/>
                </a:solidFill>
              </a:rPr>
              <a:t> Maxwell </a:t>
            </a:r>
          </a:p>
          <a:p>
            <a:pPr algn="ctr"/>
            <a:r>
              <a:rPr lang="pt-PT" dirty="0">
                <a:solidFill>
                  <a:schemeClr val="bg1"/>
                </a:solidFill>
              </a:rPr>
              <a:t>1831-1879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940318" y="467384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Velocidade da luz ~ 3x10</a:t>
            </a:r>
            <a:r>
              <a:rPr lang="pt-BR" sz="2400" baseline="30000" dirty="0"/>
              <a:t>8</a:t>
            </a:r>
            <a:r>
              <a:rPr lang="pt-BR" sz="2400" dirty="0"/>
              <a:t> 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5073195" y="5232585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Frequência </a:t>
            </a:r>
          </a:p>
        </p:txBody>
      </p:sp>
    </p:spTree>
    <p:extLst>
      <p:ext uri="{BB962C8B-B14F-4D97-AF65-F5344CB8AC3E}">
        <p14:creationId xmlns:p14="http://schemas.microsoft.com/office/powerpoint/2010/main" val="18883385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2339752" y="188640"/>
            <a:ext cx="6804248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O próximo passo para entender  o ponto de vista da mecânica quântica é explorar o </a:t>
            </a:r>
            <a:r>
              <a:rPr lang="pt-BR" sz="2400" b="1" dirty="0">
                <a:solidFill>
                  <a:schemeClr val="bg1"/>
                </a:solidFill>
              </a:rPr>
              <a:t>significado </a:t>
            </a:r>
            <a:r>
              <a:rPr lang="pt-BR" sz="2400" b="1" dirty="0" err="1">
                <a:solidFill>
                  <a:schemeClr val="bg1"/>
                </a:solidFill>
              </a:rPr>
              <a:t>fisico</a:t>
            </a:r>
            <a:r>
              <a:rPr lang="pt-BR" sz="2400" b="1" dirty="0">
                <a:solidFill>
                  <a:schemeClr val="bg1"/>
                </a:solidFill>
              </a:rPr>
              <a:t> da onda </a:t>
            </a:r>
            <a:r>
              <a:rPr lang="pt-BR" sz="2400" b="1" dirty="0" err="1">
                <a:solidFill>
                  <a:schemeClr val="bg1"/>
                </a:solidFill>
              </a:rPr>
              <a:t>psi</a:t>
            </a:r>
            <a:r>
              <a:rPr lang="pt-BR" sz="2400" b="1" dirty="0">
                <a:solidFill>
                  <a:schemeClr val="bg1"/>
                </a:solidFill>
              </a:rPr>
              <a:t>( </a:t>
            </a:r>
            <a:r>
              <a:rPr lang="pt-BR" sz="2400" b="1" dirty="0">
                <a:solidFill>
                  <a:schemeClr val="bg1"/>
                </a:solidFill>
                <a:sym typeface="Symbol"/>
              </a:rPr>
              <a:t>)</a:t>
            </a:r>
            <a:endParaRPr lang="pt-BR" sz="2400" b="1" dirty="0">
              <a:solidFill>
                <a:schemeClr val="bg1"/>
              </a:solidFill>
            </a:endParaRP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b="1" dirty="0">
                <a:solidFill>
                  <a:srgbClr val="FFFF00"/>
                </a:solidFill>
              </a:rPr>
              <a:t>Max Born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O valor da </a:t>
            </a:r>
            <a:r>
              <a:rPr lang="pt-BR" sz="2400" i="1" u="sng" dirty="0">
                <a:solidFill>
                  <a:srgbClr val="FFFF00"/>
                </a:solidFill>
              </a:rPr>
              <a:t>função de onda e um dado ponto do espaço  (</a:t>
            </a:r>
            <a:r>
              <a:rPr lang="pt-BR" sz="2400" i="1" u="sng" dirty="0" err="1">
                <a:solidFill>
                  <a:srgbClr val="FFFF00"/>
                </a:solidFill>
              </a:rPr>
              <a:t>x,y,z</a:t>
            </a:r>
            <a:r>
              <a:rPr lang="pt-BR" sz="2400" i="1" u="sng" dirty="0">
                <a:solidFill>
                  <a:srgbClr val="FFFF00"/>
                </a:solidFill>
              </a:rPr>
              <a:t>) </a:t>
            </a:r>
            <a:r>
              <a:rPr lang="pt-BR" sz="2400" dirty="0">
                <a:solidFill>
                  <a:schemeClr val="bg1"/>
                </a:solidFill>
              </a:rPr>
              <a:t>é a </a:t>
            </a:r>
            <a:r>
              <a:rPr lang="pt-BR" sz="2400" i="1" dirty="0">
                <a:solidFill>
                  <a:schemeClr val="bg1"/>
                </a:solidFill>
              </a:rPr>
              <a:t>amplitude</a:t>
            </a:r>
            <a:r>
              <a:rPr lang="pt-BR" sz="2400" dirty="0">
                <a:solidFill>
                  <a:schemeClr val="bg1"/>
                </a:solidFill>
              </a:rPr>
              <a:t>  (altura) de onde de matéria do </a:t>
            </a:r>
            <a:r>
              <a:rPr lang="pt-BR" sz="2400" dirty="0" err="1">
                <a:solidFill>
                  <a:schemeClr val="bg1"/>
                </a:solidFill>
              </a:rPr>
              <a:t>electron</a:t>
            </a:r>
            <a:r>
              <a:rPr lang="pt-BR" sz="2400" dirty="0">
                <a:solidFill>
                  <a:schemeClr val="bg1"/>
                </a:solidFill>
              </a:rPr>
              <a:t> . E esse valor tem uma magnitude e pode ter sinal positivo ou negativo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b="1" dirty="0" err="1">
                <a:solidFill>
                  <a:srgbClr val="FFFF00"/>
                </a:solidFill>
              </a:rPr>
              <a:t>psi</a:t>
            </a:r>
            <a:r>
              <a:rPr lang="pt-BR" sz="2400" b="1" dirty="0">
                <a:solidFill>
                  <a:srgbClr val="FFFF00"/>
                </a:solidFill>
              </a:rPr>
              <a:t>( </a:t>
            </a:r>
            <a:r>
              <a:rPr lang="pt-BR" sz="2400" b="1" dirty="0">
                <a:solidFill>
                  <a:srgbClr val="FFFF00"/>
                </a:solidFill>
                <a:sym typeface="Symbol"/>
              </a:rPr>
              <a:t>) </a:t>
            </a:r>
            <a:r>
              <a:rPr lang="pt-BR" sz="2400" dirty="0">
                <a:solidFill>
                  <a:schemeClr val="bg1"/>
                </a:solidFill>
              </a:rPr>
              <a:t>descreve </a:t>
            </a:r>
            <a:r>
              <a:rPr lang="pt-BR" sz="2400" u="sng" dirty="0">
                <a:solidFill>
                  <a:srgbClr val="FFFF00"/>
                </a:solidFill>
              </a:rPr>
              <a:t>todas as propriedade espaciais de uma partícula</a:t>
            </a:r>
            <a:r>
              <a:rPr lang="pt-BR" sz="2400" dirty="0">
                <a:solidFill>
                  <a:schemeClr val="bg1"/>
                </a:solidFill>
              </a:rPr>
              <a:t> (frequência , comprimento de onda, amplitude) 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A função de onde  diz- nos que a partícula comporta-se como tivesse distribuída no espaço. 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endParaRPr lang="pt-BR" sz="2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10" t="15733" r="5367" b="22570"/>
          <a:stretch/>
        </p:blipFill>
        <p:spPr bwMode="auto">
          <a:xfrm>
            <a:off x="-1" y="980728"/>
            <a:ext cx="2287945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90498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ângulo 1"/>
              <p:cNvSpPr/>
              <p:nvPr/>
            </p:nvSpPr>
            <p:spPr>
              <a:xfrm>
                <a:off x="2339752" y="188640"/>
                <a:ext cx="6804248" cy="6530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PT" sz="2400" dirty="0">
                    <a:solidFill>
                      <a:schemeClr val="bg1"/>
                    </a:solidFill>
                  </a:rPr>
                  <a:t>O </a:t>
                </a:r>
                <a:r>
                  <a:rPr lang="pt-PT" sz="2400" i="1" u="sng" dirty="0">
                    <a:solidFill>
                      <a:srgbClr val="FFFF00"/>
                    </a:solidFill>
                  </a:rPr>
                  <a:t>quadrado do valor da função de onda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40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Ψ</m:t>
                        </m:r>
                      </m:e>
                      <m:sup>
                        <m:r>
                          <a:rPr lang="pt-PT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pt-PT" sz="2400" dirty="0">
                    <a:solidFill>
                      <a:schemeClr val="bg1"/>
                    </a:solidFill>
                  </a:rPr>
                  <a:t> está relacionado com a probabilidade de encontrar  um electron em uma pequena região do espaço –</a:t>
                </a:r>
                <a14:m>
                  <m:oMath xmlns:m="http://schemas.openxmlformats.org/officeDocument/2006/math">
                    <m:r>
                      <a:rPr lang="pt-PT" sz="3200" b="0" i="0" smtClean="0">
                        <a:solidFill>
                          <a:srgbClr val="FFFF00"/>
                        </a:solidFill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pt-PT" sz="32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sz="3200" b="1" i="1">
                            <a:solidFill>
                              <a:srgbClr val="FFFF00"/>
                            </a:solidFill>
                            <a:latin typeface="Cambria Math"/>
                            <a:ea typeface="Cambria Math"/>
                          </a:rPr>
                          <m:t>𝜳</m:t>
                        </m:r>
                      </m:e>
                      <m:sup>
                        <m:r>
                          <a:rPr lang="pt-PT" sz="32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pt-PT" sz="2400" dirty="0">
                    <a:solidFill>
                      <a:schemeClr val="bg1"/>
                    </a:solidFill>
                  </a:rPr>
                  <a:t>– </a:t>
                </a:r>
                <a:r>
                  <a:rPr lang="pt-PT" sz="2400" b="1" dirty="0">
                    <a:solidFill>
                      <a:srgbClr val="FFFF00"/>
                    </a:solidFill>
                  </a:rPr>
                  <a:t>densidade de probabilidade </a:t>
                </a:r>
              </a:p>
              <a:p>
                <a:endParaRPr lang="pt-PT" sz="2400" dirty="0">
                  <a:solidFill>
                    <a:schemeClr val="bg1"/>
                  </a:solidFill>
                </a:endParaRPr>
              </a:p>
              <a:p>
                <a:r>
                  <a:rPr lang="pt-PT" sz="2400" dirty="0">
                    <a:solidFill>
                      <a:schemeClr val="bg1"/>
                    </a:solidFill>
                  </a:rPr>
                  <a:t>Pode-se calcular a massa de um objecto a partir da </a:t>
                </a:r>
                <a:r>
                  <a:rPr lang="pt-PT" sz="2400" i="1" u="sng" dirty="0">
                    <a:solidFill>
                      <a:srgbClr val="FFFF00"/>
                    </a:solidFill>
                  </a:rPr>
                  <a:t>densidade</a:t>
                </a:r>
                <a:r>
                  <a:rPr lang="pt-PT" sz="2400" dirty="0">
                    <a:solidFill>
                      <a:schemeClr val="bg1"/>
                    </a:solidFill>
                  </a:rPr>
                  <a:t> e do </a:t>
                </a:r>
                <a:r>
                  <a:rPr lang="pt-PT" sz="2400" i="1" u="sng" dirty="0">
                    <a:solidFill>
                      <a:srgbClr val="FFFF00"/>
                    </a:solidFill>
                  </a:rPr>
                  <a:t>volume</a:t>
                </a:r>
                <a:r>
                  <a:rPr lang="pt-PT" sz="2400" dirty="0">
                    <a:solidFill>
                      <a:schemeClr val="bg1"/>
                    </a:solidFill>
                  </a:rPr>
                  <a:t>  e podemos calcular a  probabilidade de  encontrar o electrão  a partir de um pequeno volume 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sz="2400" b="1" i="1">
                            <a:solidFill>
                              <a:srgbClr val="FFFF00"/>
                            </a:solidFill>
                            <a:latin typeface="Cambria Math"/>
                            <a:ea typeface="Cambria Math"/>
                          </a:rPr>
                          <m:t>𝜳</m:t>
                        </m:r>
                      </m:e>
                      <m:sup>
                        <m:r>
                          <a:rPr lang="pt-PT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pt-PT" sz="2400" dirty="0">
                    <a:solidFill>
                      <a:schemeClr val="bg1"/>
                    </a:solidFill>
                  </a:rPr>
                  <a:t> . </a:t>
                </a:r>
              </a:p>
              <a:p>
                <a:endParaRPr lang="pt-PT" sz="2400" dirty="0">
                  <a:solidFill>
                    <a:schemeClr val="bg1"/>
                  </a:solidFill>
                </a:endParaRPr>
              </a:p>
              <a:p>
                <a:r>
                  <a:rPr lang="pt-PT" sz="2400" dirty="0">
                    <a:solidFill>
                      <a:schemeClr val="bg1"/>
                    </a:solidFill>
                  </a:rPr>
                  <a:t>A probabilidade de encontrar um electron em um determinado volume é proporcional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sz="2400" b="1" i="1">
                            <a:solidFill>
                              <a:srgbClr val="FFFF00"/>
                            </a:solidFill>
                            <a:latin typeface="Cambria Math"/>
                            <a:ea typeface="Cambria Math"/>
                          </a:rPr>
                          <m:t>𝜳</m:t>
                        </m:r>
                      </m:e>
                      <m:sup>
                        <m:r>
                          <a:rPr lang="pt-PT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  <m:r>
                      <a:rPr lang="pt-PT" sz="2400" b="1" i="1">
                        <a:solidFill>
                          <a:srgbClr val="FFFF00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pt-PT" sz="2400" dirty="0">
                  <a:solidFill>
                    <a:schemeClr val="bg1"/>
                  </a:solidFill>
                </a:endParaRPr>
              </a:p>
              <a:p>
                <a:endParaRPr lang="pt-PT" sz="2400" dirty="0">
                  <a:solidFill>
                    <a:schemeClr val="bg1"/>
                  </a:solidFill>
                </a:endParaRPr>
              </a:p>
              <a:p>
                <a:r>
                  <a:rPr lang="pt-PT" sz="2400" dirty="0">
                    <a:solidFill>
                      <a:schemeClr val="bg1"/>
                    </a:solidFill>
                  </a:rPr>
                  <a:t>Quanto maior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sz="2400" b="1" i="1">
                            <a:solidFill>
                              <a:srgbClr val="FFFF00"/>
                            </a:solidFill>
                            <a:latin typeface="Cambria Math"/>
                            <a:ea typeface="Cambria Math"/>
                          </a:rPr>
                          <m:t>𝜳</m:t>
                        </m:r>
                      </m:e>
                      <m:sup>
                        <m:r>
                          <a:rPr lang="pt-PT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  <m:r>
                      <a:rPr lang="pt-PT" sz="2400" b="1" i="1">
                        <a:solidFill>
                          <a:srgbClr val="FFFF00"/>
                        </a:solidFill>
                        <a:latin typeface="Cambria Math"/>
                      </a:rPr>
                      <m:t> </m:t>
                    </m:r>
                    <m:r>
                      <a:rPr lang="pt-PT" sz="2400" b="0" i="0" smtClean="0">
                        <a:solidFill>
                          <a:srgbClr val="FFFF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pt-PT" sz="2400" dirty="0">
                    <a:solidFill>
                      <a:schemeClr val="bg1"/>
                    </a:solidFill>
                  </a:rPr>
                  <a:t>maior será a probabilidade de encontrar o electron </a:t>
                </a:r>
              </a:p>
              <a:p>
                <a:endParaRPr lang="pt-PT" sz="2400" dirty="0">
                  <a:solidFill>
                    <a:schemeClr val="bg1"/>
                  </a:solidFill>
                </a:endParaRPr>
              </a:p>
              <a:p>
                <a:endParaRPr lang="pt-PT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Rec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752" y="188640"/>
                <a:ext cx="6804248" cy="6530249"/>
              </a:xfrm>
              <a:prstGeom prst="rect">
                <a:avLst/>
              </a:prstGeom>
              <a:blipFill rotWithShape="1">
                <a:blip r:embed="rId2"/>
                <a:stretch>
                  <a:fillRect l="-1434" t="-747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10" t="15733" r="5367" b="22570"/>
          <a:stretch/>
        </p:blipFill>
        <p:spPr bwMode="auto">
          <a:xfrm>
            <a:off x="-1" y="980728"/>
            <a:ext cx="2287945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60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611560" y="2636912"/>
            <a:ext cx="784887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b="1" dirty="0">
                <a:solidFill>
                  <a:srgbClr val="FFFF00"/>
                </a:solidFill>
              </a:rPr>
              <a:t>Heisenberg</a:t>
            </a:r>
            <a:r>
              <a:rPr lang="pt-PT" sz="2400" dirty="0">
                <a:solidFill>
                  <a:schemeClr val="bg1"/>
                </a:solidFill>
              </a:rPr>
              <a:t>  - que para um  pequeno objecto como um átomo é </a:t>
            </a:r>
            <a:r>
              <a:rPr lang="pt-PT" sz="2800" b="1" i="1" u="sng" dirty="0">
                <a:solidFill>
                  <a:schemeClr val="bg1"/>
                </a:solidFill>
              </a:rPr>
              <a:t>impossível determinar com precisão a sua posição e a sua energia</a:t>
            </a:r>
          </a:p>
          <a:p>
            <a:r>
              <a:rPr lang="pt-PT" sz="2400" dirty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pt-PT" sz="3200" u="sng" dirty="0">
                <a:solidFill>
                  <a:srgbClr val="FFFF00"/>
                </a:solidFill>
              </a:rPr>
              <a:t>Princípio da incerteza de Heisenberg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ângulo 2"/>
              <p:cNvSpPr/>
              <p:nvPr/>
            </p:nvSpPr>
            <p:spPr>
              <a:xfrm>
                <a:off x="611560" y="332656"/>
                <a:ext cx="7560840" cy="1955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PT" sz="2400" dirty="0">
                    <a:solidFill>
                      <a:schemeClr val="bg1"/>
                    </a:solidFill>
                  </a:rPr>
                  <a:t>A probabilidade de encontrar um electron em um determinado volume é proporcional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sz="2400" b="1" i="1">
                            <a:solidFill>
                              <a:srgbClr val="FFFF00"/>
                            </a:solidFill>
                            <a:latin typeface="Cambria Math"/>
                            <a:ea typeface="Cambria Math"/>
                          </a:rPr>
                          <m:t>𝜳</m:t>
                        </m:r>
                      </m:e>
                      <m:sup>
                        <m:r>
                          <a:rPr lang="pt-PT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  <m:r>
                      <a:rPr lang="pt-PT" sz="2400" b="1" i="1">
                        <a:solidFill>
                          <a:srgbClr val="FFFF00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pt-PT" sz="2400" dirty="0">
                  <a:solidFill>
                    <a:schemeClr val="bg1"/>
                  </a:solidFill>
                </a:endParaRPr>
              </a:p>
              <a:p>
                <a:endParaRPr lang="pt-PT" sz="2400" dirty="0">
                  <a:solidFill>
                    <a:schemeClr val="bg1"/>
                  </a:solidFill>
                </a:endParaRPr>
              </a:p>
              <a:p>
                <a:r>
                  <a:rPr lang="pt-PT" sz="2400" dirty="0">
                    <a:solidFill>
                      <a:schemeClr val="bg1"/>
                    </a:solidFill>
                  </a:rPr>
                  <a:t>Quanto maior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sz="2400" b="1" i="1">
                            <a:solidFill>
                              <a:srgbClr val="FFFF00"/>
                            </a:solidFill>
                            <a:latin typeface="Cambria Math"/>
                            <a:ea typeface="Cambria Math"/>
                          </a:rPr>
                          <m:t>𝜳</m:t>
                        </m:r>
                      </m:e>
                      <m:sup>
                        <m:r>
                          <a:rPr lang="pt-PT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  <m:r>
                      <a:rPr lang="pt-PT" sz="2400" b="1" i="1">
                        <a:solidFill>
                          <a:srgbClr val="FFFF00"/>
                        </a:solidFill>
                        <a:latin typeface="Cambria Math"/>
                      </a:rPr>
                      <m:t> </m:t>
                    </m:r>
                    <m:r>
                      <a:rPr lang="pt-PT" sz="2400">
                        <a:solidFill>
                          <a:srgbClr val="FFFF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pt-PT" sz="2400" dirty="0">
                    <a:solidFill>
                      <a:schemeClr val="bg1"/>
                    </a:solidFill>
                  </a:rPr>
                  <a:t>maior será a probabilidade de encontrar o electron. </a:t>
                </a:r>
              </a:p>
            </p:txBody>
          </p:sp>
        </mc:Choice>
        <mc:Fallback xmlns="">
          <p:sp>
            <p:nvSpPr>
              <p:cNvPr id="3" name="Rectâ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332656"/>
                <a:ext cx="7560840" cy="1955664"/>
              </a:xfrm>
              <a:prstGeom prst="rect">
                <a:avLst/>
              </a:prstGeom>
              <a:blipFill rotWithShape="1">
                <a:blip r:embed="rId2"/>
                <a:stretch>
                  <a:fillRect l="-1209" t="-2500" b="-6562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875826"/>
            <a:ext cx="2195736" cy="1982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39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0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>
                <a:solidFill>
                  <a:schemeClr val="bg1"/>
                </a:solidFill>
              </a:rPr>
              <a:t>Números quânticos e orbitais </a:t>
            </a:r>
          </a:p>
        </p:txBody>
      </p:sp>
      <p:sp>
        <p:nvSpPr>
          <p:cNvPr id="3" name="Rectângulo 2"/>
          <p:cNvSpPr/>
          <p:nvPr/>
        </p:nvSpPr>
        <p:spPr>
          <a:xfrm>
            <a:off x="2411760" y="908720"/>
            <a:ext cx="6768982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A </a:t>
            </a:r>
            <a:r>
              <a:rPr lang="pt-BR" sz="2400" b="1" dirty="0">
                <a:solidFill>
                  <a:srgbClr val="FFFF00"/>
                </a:solidFill>
              </a:rPr>
              <a:t>função de onda </a:t>
            </a:r>
            <a:r>
              <a:rPr lang="pt-BR" sz="2400" dirty="0">
                <a:solidFill>
                  <a:schemeClr val="bg1"/>
                </a:solidFill>
              </a:rPr>
              <a:t>para um eléctron em um átomo descreve um </a:t>
            </a:r>
            <a:r>
              <a:rPr lang="pt-BR" sz="2400" b="1" dirty="0">
                <a:solidFill>
                  <a:schemeClr val="bg1"/>
                </a:solidFill>
              </a:rPr>
              <a:t>orbital atómico</a:t>
            </a:r>
            <a:r>
              <a:rPr lang="pt-BR" sz="2400" dirty="0">
                <a:solidFill>
                  <a:schemeClr val="bg1"/>
                </a:solidFill>
              </a:rPr>
              <a:t>. 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b="1" i="1" u="sng" dirty="0">
                <a:solidFill>
                  <a:srgbClr val="FFFF00"/>
                </a:solidFill>
              </a:rPr>
              <a:t>Conhecemos a energia desse </a:t>
            </a:r>
            <a:r>
              <a:rPr lang="pt-BR" sz="2400" b="1" i="1" u="sng" dirty="0" err="1">
                <a:solidFill>
                  <a:srgbClr val="FFFF00"/>
                </a:solidFill>
              </a:rPr>
              <a:t>electron</a:t>
            </a:r>
            <a:r>
              <a:rPr lang="pt-BR" sz="2400" dirty="0">
                <a:solidFill>
                  <a:schemeClr val="bg1"/>
                </a:solidFill>
              </a:rPr>
              <a:t> mas apenas a região do espaço em que provavelmente esteja localizado. 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Quando um eléctron tem uma  </a:t>
            </a:r>
            <a:r>
              <a:rPr lang="pt-BR" sz="2400" i="1" u="sng" dirty="0">
                <a:solidFill>
                  <a:srgbClr val="FFFF00"/>
                </a:solidFill>
              </a:rPr>
              <a:t>função de onda particular</a:t>
            </a:r>
            <a:r>
              <a:rPr lang="pt-BR" sz="2400" dirty="0">
                <a:solidFill>
                  <a:schemeClr val="bg1"/>
                </a:solidFill>
              </a:rPr>
              <a:t> diz-se que “ocupa “ um determinado orbital. </a:t>
            </a:r>
          </a:p>
          <a:p>
            <a:r>
              <a:rPr lang="pt-BR" sz="2400" dirty="0">
                <a:solidFill>
                  <a:schemeClr val="bg1"/>
                </a:solidFill>
              </a:rPr>
              <a:t>Cada orbital é descrito por </a:t>
            </a:r>
            <a:r>
              <a:rPr lang="pt-BR" sz="2800" dirty="0">
                <a:solidFill>
                  <a:schemeClr val="bg1"/>
                </a:solidFill>
              </a:rPr>
              <a:t>3 números quânticos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</a:p>
          <a:p>
            <a:r>
              <a:rPr lang="pt-BR" sz="2400" dirty="0">
                <a:solidFill>
                  <a:schemeClr val="bg1"/>
                </a:solidFill>
              </a:rPr>
              <a:t>N, l m</a:t>
            </a:r>
            <a:r>
              <a:rPr lang="pt-BR" sz="2400" baseline="-25000" dirty="0">
                <a:solidFill>
                  <a:schemeClr val="bg1"/>
                </a:solidFill>
              </a:rPr>
              <a:t>l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8" y="813709"/>
            <a:ext cx="2195736" cy="1982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05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0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>
                <a:solidFill>
                  <a:schemeClr val="bg1"/>
                </a:solidFill>
              </a:rPr>
              <a:t>Números quânticos e orbitais </a:t>
            </a:r>
          </a:p>
        </p:txBody>
      </p:sp>
      <p:sp>
        <p:nvSpPr>
          <p:cNvPr id="3" name="Rectângulo 2"/>
          <p:cNvSpPr/>
          <p:nvPr/>
        </p:nvSpPr>
        <p:spPr>
          <a:xfrm>
            <a:off x="2411760" y="908720"/>
            <a:ext cx="676898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PT" sz="2400" dirty="0">
              <a:solidFill>
                <a:schemeClr val="bg1"/>
              </a:solidFill>
            </a:endParaRPr>
          </a:p>
          <a:p>
            <a:r>
              <a:rPr lang="pt-PT" sz="2400" b="1" dirty="0">
                <a:solidFill>
                  <a:srgbClr val="FFFF00"/>
                </a:solidFill>
              </a:rPr>
              <a:t>Numero quântico  principal n </a:t>
            </a:r>
            <a:r>
              <a:rPr lang="pt-PT" sz="2400" dirty="0">
                <a:solidFill>
                  <a:schemeClr val="bg1"/>
                </a:solidFill>
              </a:rPr>
              <a:t>– pode ter qualquer  numero inteiro de 1 até infinito  - define o tamanho do orbital. </a:t>
            </a:r>
          </a:p>
          <a:p>
            <a:endParaRPr lang="pt-PT" sz="2400" dirty="0">
              <a:solidFill>
                <a:schemeClr val="bg1"/>
              </a:solidFill>
            </a:endParaRPr>
          </a:p>
          <a:p>
            <a:r>
              <a:rPr lang="pt-PT" sz="2400" dirty="0">
                <a:solidFill>
                  <a:schemeClr val="bg1"/>
                </a:solidFill>
              </a:rPr>
              <a:t>Quanto </a:t>
            </a:r>
            <a:r>
              <a:rPr lang="pt-PT" sz="2400" b="1" u="sng" dirty="0">
                <a:solidFill>
                  <a:srgbClr val="FFFF00"/>
                </a:solidFill>
              </a:rPr>
              <a:t>maior for n</a:t>
            </a:r>
            <a:r>
              <a:rPr lang="pt-PT" sz="2400" u="sng" dirty="0">
                <a:solidFill>
                  <a:schemeClr val="bg1"/>
                </a:solidFill>
              </a:rPr>
              <a:t> </a:t>
            </a:r>
            <a:r>
              <a:rPr lang="pt-PT" sz="2400" b="1" dirty="0">
                <a:solidFill>
                  <a:srgbClr val="FFFF00"/>
                </a:solidFill>
              </a:rPr>
              <a:t>maior</a:t>
            </a:r>
            <a:r>
              <a:rPr lang="pt-PT" sz="2400" dirty="0">
                <a:solidFill>
                  <a:schemeClr val="bg1"/>
                </a:solidFill>
              </a:rPr>
              <a:t> será o </a:t>
            </a:r>
            <a:r>
              <a:rPr lang="pt-PT" sz="2400" b="1" u="sng" dirty="0">
                <a:solidFill>
                  <a:srgbClr val="FFFF00"/>
                </a:solidFill>
              </a:rPr>
              <a:t>tamanho do orbital </a:t>
            </a:r>
          </a:p>
          <a:p>
            <a:endParaRPr lang="pt-PT" sz="2400" dirty="0">
              <a:solidFill>
                <a:schemeClr val="bg1"/>
              </a:solidFill>
            </a:endParaRPr>
          </a:p>
          <a:p>
            <a:r>
              <a:rPr lang="pt-PT" sz="2400" dirty="0">
                <a:solidFill>
                  <a:schemeClr val="bg1"/>
                </a:solidFill>
              </a:rPr>
              <a:t>Átomo  pode ter dois ou mais eletrons com o mesmo número quantico principal (n)</a:t>
            </a:r>
          </a:p>
          <a:p>
            <a:endParaRPr lang="pt-PT" sz="2400" dirty="0">
              <a:solidFill>
                <a:schemeClr val="bg1"/>
              </a:solidFill>
            </a:endParaRPr>
          </a:p>
          <a:p>
            <a:r>
              <a:rPr lang="pt-PT" sz="2400" dirty="0">
                <a:solidFill>
                  <a:schemeClr val="bg1"/>
                </a:solidFill>
              </a:rPr>
              <a:t>Esses electrons estão na </a:t>
            </a:r>
            <a:r>
              <a:rPr lang="pt-PT" sz="2400" b="1" u="sng" dirty="0">
                <a:solidFill>
                  <a:srgbClr val="FFFF00"/>
                </a:solidFill>
              </a:rPr>
              <a:t>mesma camada electrónica. </a:t>
            </a:r>
          </a:p>
          <a:p>
            <a:endParaRPr lang="pt-PT" sz="2400" dirty="0">
              <a:solidFill>
                <a:schemeClr val="bg1"/>
              </a:solidFill>
            </a:endParaRPr>
          </a:p>
          <a:p>
            <a:endParaRPr lang="pt-PT" sz="2400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8" y="813709"/>
            <a:ext cx="2195736" cy="1982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234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2555776" y="332656"/>
            <a:ext cx="6588224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>
                <a:solidFill>
                  <a:srgbClr val="FFFF00"/>
                </a:solidFill>
              </a:rPr>
              <a:t>l </a:t>
            </a:r>
            <a:r>
              <a:rPr lang="pt-BR" sz="2400">
                <a:solidFill>
                  <a:schemeClr val="bg1"/>
                </a:solidFill>
              </a:rPr>
              <a:t>é o número quantico de </a:t>
            </a:r>
            <a:r>
              <a:rPr lang="pt-BR" sz="2400" b="1" u="sng">
                <a:solidFill>
                  <a:srgbClr val="FFFF00"/>
                </a:solidFill>
              </a:rPr>
              <a:t>momento angular </a:t>
            </a:r>
            <a:r>
              <a:rPr lang="pt-BR" sz="2400">
                <a:solidFill>
                  <a:schemeClr val="bg1"/>
                </a:solidFill>
              </a:rPr>
              <a:t>da orbital </a:t>
            </a:r>
            <a:endParaRPr lang="pt-BR" sz="2400">
              <a:solidFill>
                <a:schemeClr val="bg1"/>
              </a:solidFill>
            </a:endParaRPr>
          </a:p>
          <a:p>
            <a:endParaRPr lang="pt-BR" sz="2400">
              <a:solidFill>
                <a:schemeClr val="bg1"/>
              </a:solidFill>
            </a:endParaRPr>
          </a:p>
          <a:p>
            <a:r>
              <a:rPr lang="pt-BR" sz="2400">
                <a:solidFill>
                  <a:schemeClr val="bg1"/>
                </a:solidFill>
              </a:rPr>
              <a:t>Os orbitais de uma camada electrónica podem estar agrupados em subcamdas  cada um das quais caracterizadas por um valor de  l</a:t>
            </a:r>
            <a:endParaRPr lang="pt-BR" sz="2400">
              <a:solidFill>
                <a:schemeClr val="bg1"/>
              </a:solidFill>
            </a:endParaRPr>
          </a:p>
          <a:p>
            <a:r>
              <a:rPr lang="pt-BR" sz="2400">
                <a:solidFill>
                  <a:schemeClr val="bg1"/>
                </a:solidFill>
              </a:rPr>
              <a:t>diferente -  </a:t>
            </a:r>
            <a:endParaRPr lang="pt-BR" sz="2400">
              <a:solidFill>
                <a:schemeClr val="bg1"/>
              </a:solidFill>
            </a:endParaRPr>
          </a:p>
          <a:p>
            <a:endParaRPr lang="pt-BR" sz="2400">
              <a:solidFill>
                <a:schemeClr val="bg1"/>
              </a:solidFill>
            </a:endParaRPr>
          </a:p>
          <a:p>
            <a:r>
              <a:rPr lang="pt-BR" sz="2400" u="sng">
                <a:solidFill>
                  <a:srgbClr val="FFFF00"/>
                </a:solidFill>
              </a:rPr>
              <a:t>Momento angular orbital  </a:t>
            </a:r>
            <a:r>
              <a:rPr lang="pt-BR" sz="2400">
                <a:solidFill>
                  <a:schemeClr val="bg1"/>
                </a:solidFill>
              </a:rPr>
              <a:t>que define a forma característica de um orbital – diferentes valores de l  correspondem a diferentes formas de orbitais </a:t>
            </a:r>
            <a:endParaRPr lang="pt-BR" sz="2400">
              <a:solidFill>
                <a:schemeClr val="bg1"/>
              </a:solidFill>
            </a:endParaRPr>
          </a:p>
          <a:p>
            <a:endParaRPr lang="pt-BR" sz="2400">
              <a:solidFill>
                <a:schemeClr val="bg1"/>
              </a:solidFill>
            </a:endParaRPr>
          </a:p>
          <a:p>
            <a:r>
              <a:rPr lang="pt-BR" sz="2400">
                <a:solidFill>
                  <a:schemeClr val="bg1"/>
                </a:solidFill>
              </a:rPr>
              <a:t>O valor n limita o numero de subcamdas possiveis para cada camada. l= n-1</a:t>
            </a:r>
            <a:endParaRPr lang="pt-BR" sz="2400">
              <a:solidFill>
                <a:schemeClr val="bg1"/>
              </a:solidFill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449158"/>
              </p:ext>
            </p:extLst>
          </p:nvPr>
        </p:nvGraphicFramePr>
        <p:xfrm>
          <a:off x="0" y="3518143"/>
          <a:ext cx="241176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82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35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2596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Valor de 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Classificação</a:t>
                      </a:r>
                      <a:r>
                        <a:rPr lang="pt-PT" baseline="0" dirty="0"/>
                        <a:t>                     subcamada</a:t>
                      </a:r>
                      <a:endParaRPr lang="pt-PT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123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123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123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9123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2195736" cy="1982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77126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ângulo 1"/>
              <p:cNvSpPr/>
              <p:nvPr/>
            </p:nvSpPr>
            <p:spPr>
              <a:xfrm>
                <a:off x="2251767" y="332656"/>
                <a:ext cx="6892233" cy="4973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PT" sz="3600" b="1" i="1" dirty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3600" b="1" i="1" dirty="0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𝒎</m:t>
                        </m:r>
                      </m:e>
                      <m:sub>
                        <m:r>
                          <a:rPr lang="pt-PT" sz="3600" b="1" i="1" dirty="0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𝒍</m:t>
                        </m:r>
                      </m:sub>
                    </m:sSub>
                  </m:oMath>
                </a14:m>
                <a:r>
                  <a:rPr lang="pt-PT" dirty="0">
                    <a:solidFill>
                      <a:schemeClr val="bg1"/>
                    </a:solidFill>
                  </a:rPr>
                  <a:t> - </a:t>
                </a:r>
                <a:r>
                  <a:rPr lang="pt-PT" sz="2400" dirty="0">
                    <a:solidFill>
                      <a:schemeClr val="bg1"/>
                    </a:solidFill>
                  </a:rPr>
                  <a:t>é   o </a:t>
                </a:r>
                <a:r>
                  <a:rPr lang="pt-PT" sz="2400" i="1" dirty="0">
                    <a:solidFill>
                      <a:srgbClr val="FFFF00"/>
                    </a:solidFill>
                  </a:rPr>
                  <a:t>número quântico magnético </a:t>
                </a:r>
                <a:r>
                  <a:rPr lang="pt-PT" sz="2400" dirty="0">
                    <a:solidFill>
                      <a:schemeClr val="bg1"/>
                    </a:solidFill>
                  </a:rPr>
                  <a:t>e </a:t>
                </a:r>
              </a:p>
              <a:p>
                <a:endParaRPr lang="pt-PT" sz="2400" dirty="0">
                  <a:solidFill>
                    <a:schemeClr val="bg1"/>
                  </a:solidFill>
                </a:endParaRPr>
              </a:p>
              <a:p>
                <a:r>
                  <a:rPr lang="pt-PT" sz="2400" dirty="0">
                    <a:solidFill>
                      <a:schemeClr val="bg1"/>
                    </a:solidFill>
                  </a:rPr>
                  <a:t>E está relacionado com a orientação no espaço dos orbitais dentro de uma subcamada. </a:t>
                </a:r>
              </a:p>
              <a:p>
                <a:endParaRPr lang="pt-PT" sz="2400" dirty="0">
                  <a:solidFill>
                    <a:schemeClr val="bg1"/>
                  </a:solidFill>
                </a:endParaRPr>
              </a:p>
              <a:p>
                <a:r>
                  <a:rPr lang="pt-PT" sz="2400" dirty="0">
                    <a:solidFill>
                      <a:schemeClr val="bg1"/>
                    </a:solidFill>
                  </a:rPr>
                  <a:t>Orbitais em uma determinadas subcamada diferem na sua orientação.</a:t>
                </a:r>
              </a:p>
              <a:p>
                <a:r>
                  <a:rPr lang="pt-PT" sz="2400" dirty="0">
                    <a:solidFill>
                      <a:schemeClr val="bg1"/>
                    </a:solidFill>
                  </a:rPr>
                  <a:t> </a:t>
                </a:r>
              </a:p>
              <a:p>
                <a:r>
                  <a:rPr lang="pt-PT" sz="2400" dirty="0">
                    <a:solidFill>
                      <a:schemeClr val="bg1"/>
                    </a:solidFill>
                  </a:rPr>
                  <a:t>O valor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2400" b="1" i="1" dirty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b="1" i="1" dirty="0">
                            <a:solidFill>
                              <a:srgbClr val="FFFF00"/>
                            </a:solidFill>
                            <a:latin typeface="Cambria Math"/>
                          </a:rPr>
                          <m:t>𝒎</m:t>
                        </m:r>
                      </m:e>
                      <m:sub>
                        <m:r>
                          <a:rPr lang="pt-PT" sz="2400" b="1" i="1" dirty="0">
                            <a:solidFill>
                              <a:srgbClr val="FFFF00"/>
                            </a:solidFill>
                            <a:latin typeface="Cambria Math"/>
                          </a:rPr>
                          <m:t>𝒍</m:t>
                        </m:r>
                      </m:sub>
                    </m:sSub>
                    <m:r>
                      <a:rPr lang="pt-PT" sz="2400" b="1" i="1" dirty="0">
                        <a:solidFill>
                          <a:srgbClr val="FFFF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pt-PT" sz="2400" dirty="0">
                    <a:solidFill>
                      <a:schemeClr val="bg1"/>
                    </a:solidFill>
                  </a:rPr>
                  <a:t>l pode variar entre </a:t>
                </a:r>
                <a:r>
                  <a:rPr lang="pt-PT" sz="2400" b="1" dirty="0">
                    <a:solidFill>
                      <a:srgbClr val="FFFF00"/>
                    </a:solidFill>
                  </a:rPr>
                  <a:t>+ </a:t>
                </a:r>
                <a14:m>
                  <m:oMath xmlns:m="http://schemas.openxmlformats.org/officeDocument/2006/math">
                    <m:r>
                      <a:rPr lang="pt-PT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𝒍</m:t>
                    </m:r>
                  </m:oMath>
                </a14:m>
                <a:r>
                  <a:rPr lang="pt-PT" sz="2400" b="1" dirty="0">
                    <a:solidFill>
                      <a:srgbClr val="FFFF00"/>
                    </a:solidFill>
                  </a:rPr>
                  <a:t> </a:t>
                </a:r>
                <a:r>
                  <a:rPr lang="pt-PT" sz="2400" dirty="0">
                    <a:solidFill>
                      <a:schemeClr val="bg1"/>
                    </a:solidFill>
                  </a:rPr>
                  <a:t>e </a:t>
                </a:r>
                <a:r>
                  <a:rPr lang="pt-PT" sz="2400" b="1" dirty="0">
                    <a:solidFill>
                      <a:srgbClr val="FFFF00"/>
                    </a:solidFill>
                  </a:rPr>
                  <a:t>- </a:t>
                </a:r>
                <a14:m>
                  <m:oMath xmlns:m="http://schemas.openxmlformats.org/officeDocument/2006/math">
                    <m:r>
                      <a:rPr lang="pt-PT" sz="2400" b="1" i="1">
                        <a:solidFill>
                          <a:srgbClr val="FFFF00"/>
                        </a:solidFill>
                        <a:latin typeface="Cambria Math"/>
                      </a:rPr>
                      <m:t>𝒍</m:t>
                    </m:r>
                  </m:oMath>
                </a14:m>
                <a:r>
                  <a:rPr lang="pt-PT" sz="2400" b="1" dirty="0">
                    <a:solidFill>
                      <a:srgbClr val="FFFF00"/>
                    </a:solidFill>
                  </a:rPr>
                  <a:t> </a:t>
                </a:r>
                <a:r>
                  <a:rPr lang="pt-PT" sz="2400" dirty="0">
                    <a:solidFill>
                      <a:schemeClr val="bg1"/>
                    </a:solidFill>
                  </a:rPr>
                  <a:t>com 0 incluído </a:t>
                </a:r>
              </a:p>
              <a:p>
                <a:r>
                  <a:rPr lang="pt-PT" sz="2400" b="1" dirty="0">
                    <a:solidFill>
                      <a:srgbClr val="FFFF00"/>
                    </a:solidFill>
                  </a:rPr>
                  <a:t> n</a:t>
                </a:r>
                <a14:m>
                  <m:oMath xmlns:m="http://schemas.openxmlformats.org/officeDocument/2006/math">
                    <m:r>
                      <a:rPr lang="pt-PT" sz="2400" b="1" i="1">
                        <a:solidFill>
                          <a:srgbClr val="FFFF00"/>
                        </a:solidFill>
                        <a:latin typeface="Cambria Math"/>
                      </a:rPr>
                      <m:t>=</m:t>
                    </m:r>
                    <m:r>
                      <a:rPr lang="pt-PT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𝟑</m:t>
                    </m:r>
                  </m:oMath>
                </a14:m>
                <a:r>
                  <a:rPr lang="pt-PT" sz="2400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</a:t>
                </a:r>
                <a:r>
                  <a:rPr lang="pt-PT" sz="24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400" b="1" i="1">
                        <a:solidFill>
                          <a:srgbClr val="FFFF00"/>
                        </a:solidFill>
                        <a:latin typeface="Cambria Math"/>
                      </a:rPr>
                      <m:t>𝒍</m:t>
                    </m:r>
                    <m:r>
                      <a:rPr lang="pt-PT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=</m:t>
                    </m:r>
                    <m:r>
                      <a:rPr lang="pt-PT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𝟐</m:t>
                    </m:r>
                  </m:oMath>
                </a14:m>
                <a:r>
                  <a:rPr lang="pt-PT" sz="2400" dirty="0">
                    <a:solidFill>
                      <a:schemeClr val="bg1"/>
                    </a:solidFill>
                  </a:rPr>
                  <a:t> </a:t>
                </a:r>
                <a:r>
                  <a:rPr lang="pt-PT" sz="2400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2400" b="1" i="1" dirty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b="1" i="1" dirty="0">
                            <a:solidFill>
                              <a:srgbClr val="FFFF00"/>
                            </a:solidFill>
                            <a:latin typeface="Cambria Math"/>
                          </a:rPr>
                          <m:t>𝒎</m:t>
                        </m:r>
                      </m:e>
                      <m:sub>
                        <m:r>
                          <a:rPr lang="pt-PT" sz="2400" b="1" i="1" dirty="0">
                            <a:solidFill>
                              <a:srgbClr val="FFFF00"/>
                            </a:solidFill>
                            <a:latin typeface="Cambria Math"/>
                          </a:rPr>
                          <m:t>𝒍</m:t>
                        </m:r>
                      </m:sub>
                    </m:sSub>
                  </m:oMath>
                </a14:m>
                <a:r>
                  <a:rPr lang="pt-PT" sz="2400" dirty="0">
                    <a:solidFill>
                      <a:schemeClr val="bg1"/>
                    </a:solidFill>
                  </a:rPr>
                  <a:t>  pode ter a 5 valores  -2,-1, 0, 1, 2, </a:t>
                </a:r>
                <a:endParaRPr lang="pt-PT" dirty="0">
                  <a:solidFill>
                    <a:schemeClr val="bg1"/>
                  </a:solidFill>
                </a:endParaRPr>
              </a:p>
              <a:p>
                <a:endParaRPr lang="pt-PT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" name="Rec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1767" y="332656"/>
                <a:ext cx="6892233" cy="4973221"/>
              </a:xfrm>
              <a:prstGeom prst="rect">
                <a:avLst/>
              </a:prstGeom>
              <a:blipFill>
                <a:blip r:embed="rId2"/>
                <a:stretch>
                  <a:fillRect l="-1326" r="-17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7728185"/>
              </p:ext>
            </p:extLst>
          </p:nvPr>
        </p:nvGraphicFramePr>
        <p:xfrm>
          <a:off x="3059832" y="5186000"/>
          <a:ext cx="475252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35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89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Numero quântico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Camada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subcamada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Orbital</a:t>
                      </a:r>
                      <a:r>
                        <a:rPr lang="pt-PT" baseline="0" dirty="0"/>
                        <a:t> </a:t>
                      </a:r>
                      <a:endParaRPr lang="pt-P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ml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2195736" cy="1982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57835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9" t="12284" r="10092" b="31681"/>
          <a:stretch/>
        </p:blipFill>
        <p:spPr bwMode="auto">
          <a:xfrm>
            <a:off x="35784" y="1124744"/>
            <a:ext cx="9000712" cy="4286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817595" y="5003884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Camada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545787" y="5003884"/>
            <a:ext cx="125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subcamada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150742" y="5003884"/>
            <a:ext cx="882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Orbital </a:t>
            </a:r>
          </a:p>
        </p:txBody>
      </p:sp>
    </p:spTree>
    <p:extLst>
      <p:ext uri="{BB962C8B-B14F-4D97-AF65-F5344CB8AC3E}">
        <p14:creationId xmlns:p14="http://schemas.microsoft.com/office/powerpoint/2010/main" val="37806952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0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>
                <a:solidFill>
                  <a:schemeClr val="bg1"/>
                </a:solidFill>
              </a:rPr>
              <a:t>Formas dos orbitais </a:t>
            </a:r>
            <a:r>
              <a:rPr lang="pt-PT" sz="3600" dirty="0" err="1">
                <a:solidFill>
                  <a:schemeClr val="bg1"/>
                </a:solidFill>
              </a:rPr>
              <a:t>atomicos</a:t>
            </a:r>
            <a:r>
              <a:rPr lang="pt-PT" sz="3600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0" y="980728"/>
            <a:ext cx="9036496" cy="4610458"/>
            <a:chOff x="0" y="980728"/>
            <a:chExt cx="9036496" cy="4610458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61" t="21767" r="9729" b="18965"/>
            <a:stretch/>
          </p:blipFill>
          <p:spPr bwMode="auto">
            <a:xfrm>
              <a:off x="0" y="980728"/>
              <a:ext cx="9036496" cy="4610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ângulo 2"/>
            <p:cNvSpPr/>
            <p:nvPr/>
          </p:nvSpPr>
          <p:spPr>
            <a:xfrm>
              <a:off x="2699792" y="4221088"/>
              <a:ext cx="6336704" cy="13700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522" y="2916998"/>
            <a:ext cx="2685901" cy="2424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0505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0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>
                <a:solidFill>
                  <a:schemeClr val="bg1"/>
                </a:solidFill>
              </a:rPr>
              <a:t>Orbitais p 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0" y="1340768"/>
            <a:ext cx="9144000" cy="3581830"/>
            <a:chOff x="0" y="1340768"/>
            <a:chExt cx="9144000" cy="3581830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15" t="33190" r="9245" b="21983"/>
            <a:stretch/>
          </p:blipFill>
          <p:spPr bwMode="auto">
            <a:xfrm>
              <a:off x="0" y="1340768"/>
              <a:ext cx="9144000" cy="3581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ângulo 3"/>
            <p:cNvSpPr/>
            <p:nvPr/>
          </p:nvSpPr>
          <p:spPr>
            <a:xfrm>
              <a:off x="2699792" y="4149080"/>
              <a:ext cx="6444208" cy="7735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121050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7942" y="2032102"/>
            <a:ext cx="486610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u="sng" dirty="0">
                <a:solidFill>
                  <a:srgbClr val="FFFF00"/>
                </a:solidFill>
              </a:rPr>
              <a:t>Comprimento de onda</a:t>
            </a:r>
            <a:r>
              <a:rPr lang="pt-PT" sz="2400" dirty="0">
                <a:solidFill>
                  <a:schemeClr val="bg1"/>
                </a:solidFill>
              </a:rPr>
              <a:t> – </a:t>
            </a:r>
            <a:r>
              <a:rPr lang="pt-PT" sz="2400" u="sng" dirty="0">
                <a:solidFill>
                  <a:srgbClr val="FFFF00"/>
                </a:solidFill>
              </a:rPr>
              <a:t>lambda  (</a:t>
            </a:r>
            <a:r>
              <a:rPr lang="pt-PT" sz="2400" u="sng" dirty="0">
                <a:solidFill>
                  <a:srgbClr val="FFFF00"/>
                </a:solidFill>
                <a:sym typeface="Symbol"/>
              </a:rPr>
              <a:t>) </a:t>
            </a:r>
            <a:r>
              <a:rPr lang="pt-PT" sz="2400" dirty="0">
                <a:solidFill>
                  <a:schemeClr val="bg1"/>
                </a:solidFill>
                <a:sym typeface="Symbol"/>
              </a:rPr>
              <a:t>é definido com a distancia  entre um determinado ponto sobre uma onda e o ponto correspondente no próximo ciclo de onda – </a:t>
            </a:r>
            <a:r>
              <a:rPr lang="pt-BR" sz="2400" u="sng" dirty="0">
                <a:solidFill>
                  <a:srgbClr val="FFFF00"/>
                </a:solidFill>
                <a:sym typeface="Symbol"/>
              </a:rPr>
              <a:t>distancias</a:t>
            </a:r>
            <a:r>
              <a:rPr lang="pt-PT" sz="2400" u="sng" dirty="0">
                <a:solidFill>
                  <a:srgbClr val="FFFF00"/>
                </a:solidFill>
                <a:sym typeface="Symbol"/>
              </a:rPr>
              <a:t> entre cristas </a:t>
            </a:r>
            <a:endParaRPr lang="pt-PT" sz="2400" u="sng" dirty="0">
              <a:solidFill>
                <a:srgbClr val="FFFF00"/>
              </a:solidFill>
            </a:endParaRPr>
          </a:p>
          <a:p>
            <a:endParaRPr lang="pt-PT" sz="2400" dirty="0">
              <a:solidFill>
                <a:schemeClr val="bg1"/>
              </a:solidFill>
            </a:endParaRPr>
          </a:p>
          <a:p>
            <a:r>
              <a:rPr lang="pt-PT" sz="2400" b="1" u="sng" dirty="0">
                <a:solidFill>
                  <a:srgbClr val="FFFF00"/>
                </a:solidFill>
              </a:rPr>
              <a:t>Frequência -  </a:t>
            </a:r>
            <a:r>
              <a:rPr lang="pt-PT" sz="2400" b="1" u="sng" dirty="0" err="1">
                <a:solidFill>
                  <a:srgbClr val="FFFF00"/>
                </a:solidFill>
              </a:rPr>
              <a:t>niu</a:t>
            </a:r>
            <a:r>
              <a:rPr lang="pt-PT" sz="2400" b="1" u="sng" dirty="0">
                <a:solidFill>
                  <a:srgbClr val="FFFF00"/>
                </a:solidFill>
              </a:rPr>
              <a:t> (</a:t>
            </a:r>
            <a:r>
              <a:rPr lang="pt-PT" sz="2400" b="1" u="sng" dirty="0">
                <a:solidFill>
                  <a:srgbClr val="FFFF00"/>
                </a:solidFill>
                <a:sym typeface="Symbol"/>
              </a:rPr>
              <a:t>)</a:t>
            </a:r>
            <a:r>
              <a:rPr lang="pt-PT" sz="2400" dirty="0">
                <a:solidFill>
                  <a:schemeClr val="bg1"/>
                </a:solidFill>
                <a:sym typeface="Symbol"/>
              </a:rPr>
              <a:t>  - que se refere ao número de ondas que passam por um determinado ponto em alguma unidade de tempo, geralmente por segundo  1/s - Hertz</a:t>
            </a:r>
            <a:endParaRPr lang="pt-PT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ixaDeTexto 3"/>
              <p:cNvSpPr txBox="1"/>
              <p:nvPr/>
            </p:nvSpPr>
            <p:spPr>
              <a:xfrm>
                <a:off x="4607496" y="1315132"/>
                <a:ext cx="4536504" cy="786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𝑐</m:t>
                      </m:r>
                      <m:d>
                        <m:dPr>
                          <m:ctrlP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PT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PT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pt-PT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𝑠</m:t>
                              </m:r>
                            </m:den>
                          </m:f>
                        </m:e>
                      </m:d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𝜆</m:t>
                      </m:r>
                      <m:d>
                        <m:dPr>
                          <m:ctrlP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</m:d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𝜈</m:t>
                      </m:r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(</m:t>
                      </m:r>
                      <m:f>
                        <m:fPr>
                          <m:ctrlP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𝑠</m:t>
                          </m:r>
                        </m:den>
                      </m:f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pt-PT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CaixaDe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7496" y="1315132"/>
                <a:ext cx="4536504" cy="78636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ixaDeTexto 5"/>
          <p:cNvSpPr txBox="1"/>
          <p:nvPr/>
        </p:nvSpPr>
        <p:spPr>
          <a:xfrm>
            <a:off x="2843808" y="39970"/>
            <a:ext cx="4824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>
                <a:solidFill>
                  <a:schemeClr val="bg1"/>
                </a:solidFill>
              </a:rPr>
              <a:t>Radiação electromagnética </a:t>
            </a:r>
          </a:p>
        </p:txBody>
      </p:sp>
      <p:pic>
        <p:nvPicPr>
          <p:cNvPr id="7" name="Picture 2" descr="https://crismnetto.files.wordpress.com/2013/08/haz_de_lu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0" y="-43800"/>
            <a:ext cx="2696364" cy="2022273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" t="2057" r="2867" b="2355"/>
          <a:stretch/>
        </p:blipFill>
        <p:spPr bwMode="auto">
          <a:xfrm>
            <a:off x="5220072" y="2216431"/>
            <a:ext cx="3744416" cy="2934962"/>
          </a:xfrm>
          <a:prstGeom prst="snip2DiagRect">
            <a:avLst>
              <a:gd name="adj1" fmla="val 1"/>
              <a:gd name="adj2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727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webelements.com/shop/shopimages/products/extras/POS0007-A2-orbitron-2010-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48" y="548680"/>
            <a:ext cx="8736210" cy="587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3285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0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>
                <a:solidFill>
                  <a:schemeClr val="bg1"/>
                </a:solidFill>
              </a:rPr>
              <a:t>Spin – rotação do electron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84" t="23492" r="9850" b="36523"/>
          <a:stretch/>
        </p:blipFill>
        <p:spPr bwMode="auto">
          <a:xfrm>
            <a:off x="323528" y="950260"/>
            <a:ext cx="8316416" cy="404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0505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764704"/>
            <a:ext cx="8892480" cy="3744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866" y="4592600"/>
            <a:ext cx="2448272" cy="2111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608666" y="5373216"/>
            <a:ext cx="159210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dirty="0" err="1">
                <a:solidFill>
                  <a:schemeClr val="bg1"/>
                </a:solidFill>
                <a:latin typeface="+mn-lt"/>
              </a:rPr>
              <a:t>m</a:t>
            </a:r>
            <a:r>
              <a:rPr lang="pt-BR" sz="2800" baseline="-25000" dirty="0" err="1">
                <a:solidFill>
                  <a:schemeClr val="bg1"/>
                </a:solidFill>
                <a:latin typeface="+mn-lt"/>
              </a:rPr>
              <a:t>s</a:t>
            </a:r>
            <a:r>
              <a:rPr lang="pt-BR" sz="2800" dirty="0">
                <a:solidFill>
                  <a:schemeClr val="bg1"/>
                </a:solidFill>
                <a:latin typeface="+mn-lt"/>
              </a:rPr>
              <a:t> = +1/2</a:t>
            </a:r>
            <a:endParaRPr lang="en-CA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073162" y="5301208"/>
            <a:ext cx="152317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dirty="0" err="1">
                <a:solidFill>
                  <a:schemeClr val="bg1"/>
                </a:solidFill>
                <a:latin typeface="+mn-lt"/>
              </a:rPr>
              <a:t>m</a:t>
            </a:r>
            <a:r>
              <a:rPr lang="pt-BR" sz="2800" baseline="-25000" dirty="0" err="1">
                <a:solidFill>
                  <a:schemeClr val="bg1"/>
                </a:solidFill>
                <a:latin typeface="+mn-lt"/>
              </a:rPr>
              <a:t>s</a:t>
            </a:r>
            <a:r>
              <a:rPr lang="pt-BR" sz="2800" dirty="0">
                <a:solidFill>
                  <a:schemeClr val="bg1"/>
                </a:solidFill>
                <a:latin typeface="+mn-lt"/>
              </a:rPr>
              <a:t> = -1/2</a:t>
            </a:r>
            <a:endParaRPr lang="en-CA" sz="2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1050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39552" y="4373798"/>
            <a:ext cx="2028598" cy="1242520"/>
            <a:chOff x="4860032" y="1916832"/>
            <a:chExt cx="2028598" cy="1242520"/>
          </a:xfrm>
        </p:grpSpPr>
        <p:sp>
          <p:nvSpPr>
            <p:cNvPr id="3" name="Rectangle 2"/>
            <p:cNvSpPr/>
            <p:nvPr/>
          </p:nvSpPr>
          <p:spPr>
            <a:xfrm>
              <a:off x="4860032" y="1916832"/>
              <a:ext cx="93610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7200" b="1" dirty="0">
                  <a:solidFill>
                    <a:schemeClr val="bg1"/>
                  </a:solidFill>
                </a:rPr>
                <a:t>C  </a:t>
              </a:r>
              <a:endParaRPr lang="pt-BR" sz="7200" b="1" i="1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5952526" y="1959023"/>
              <a:ext cx="93610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7200" b="1" dirty="0">
                  <a:solidFill>
                    <a:schemeClr val="bg1"/>
                  </a:solidFill>
                </a:rPr>
                <a:t>C  </a:t>
              </a:r>
              <a:endParaRPr lang="pt-BR" sz="7200" b="1" i="1" dirty="0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580112" y="2564904"/>
              <a:ext cx="36004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Left Brace 9"/>
          <p:cNvSpPr/>
          <p:nvPr/>
        </p:nvSpPr>
        <p:spPr>
          <a:xfrm rot="16200000">
            <a:off x="1169622" y="5255896"/>
            <a:ext cx="504056" cy="900100"/>
          </a:xfrm>
          <a:prstGeom prst="leftBrace">
            <a:avLst>
              <a:gd name="adj1" fmla="val 8333"/>
              <a:gd name="adj2" fmla="val 51206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ctangle 10"/>
          <p:cNvSpPr/>
          <p:nvPr/>
        </p:nvSpPr>
        <p:spPr>
          <a:xfrm>
            <a:off x="933926" y="6029982"/>
            <a:ext cx="14058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0,15 nm   </a:t>
            </a:r>
            <a:endParaRPr lang="pt-BR" sz="2800" i="1" dirty="0"/>
          </a:p>
        </p:txBody>
      </p:sp>
      <p:pic>
        <p:nvPicPr>
          <p:cNvPr id="55300" name="Picture 4" descr="http://files2.ahead.com/1e78cc2ec8bb11de8df14040bf3c39f8/electromagnetic%20spectrum%20with%20expanded%20visible%20light%20sec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364677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347864" y="4757082"/>
            <a:ext cx="55801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Luz visível não permite ter resolução a este nível  </a:t>
            </a:r>
            <a:endParaRPr lang="pt-BR" sz="2000" i="1" dirty="0"/>
          </a:p>
        </p:txBody>
      </p:sp>
      <p:sp>
        <p:nvSpPr>
          <p:cNvPr id="15" name="Rectangle 14"/>
          <p:cNvSpPr/>
          <p:nvPr/>
        </p:nvSpPr>
        <p:spPr>
          <a:xfrm>
            <a:off x="3059832" y="5477162"/>
            <a:ext cx="58681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rgbClr val="FFC000"/>
                </a:solidFill>
              </a:rPr>
              <a:t>Raio-X </a:t>
            </a:r>
            <a:r>
              <a:rPr lang="pt-BR" sz="2000" dirty="0">
                <a:solidFill>
                  <a:schemeClr val="bg1"/>
                </a:solidFill>
              </a:rPr>
              <a:t>tem comprimentos de onda entre 0,01 - 10 nm</a:t>
            </a:r>
            <a:endParaRPr lang="pt-BR" sz="2000" i="1" dirty="0"/>
          </a:p>
        </p:txBody>
      </p:sp>
    </p:spTree>
    <p:extLst>
      <p:ext uri="{BB962C8B-B14F-4D97-AF65-F5344CB8AC3E}">
        <p14:creationId xmlns:p14="http://schemas.microsoft.com/office/powerpoint/2010/main" val="66217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2460" y="35954"/>
            <a:ext cx="9081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>
                <a:solidFill>
                  <a:schemeClr val="bg1"/>
                </a:solidFill>
              </a:rPr>
              <a:t>Quantização: </a:t>
            </a:r>
            <a:r>
              <a:rPr lang="pt-PT" sz="3600" dirty="0" err="1">
                <a:solidFill>
                  <a:schemeClr val="bg1"/>
                </a:solidFill>
              </a:rPr>
              <a:t>Planck</a:t>
            </a:r>
            <a:r>
              <a:rPr lang="pt-PT" sz="3600" dirty="0">
                <a:solidFill>
                  <a:schemeClr val="bg1"/>
                </a:solidFill>
              </a:rPr>
              <a:t>, Einstein, Energia e fotos</a:t>
            </a:r>
          </a:p>
        </p:txBody>
      </p:sp>
      <p:pic>
        <p:nvPicPr>
          <p:cNvPr id="5122" name="Picture 2" descr="Max Planck 19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2143125" cy="265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-493" y="3422180"/>
            <a:ext cx="1301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Max </a:t>
            </a:r>
            <a:r>
              <a:rPr lang="pt-PT" dirty="0" err="1">
                <a:solidFill>
                  <a:schemeClr val="bg1"/>
                </a:solidFill>
              </a:rPr>
              <a:t>Planck</a:t>
            </a:r>
            <a:r>
              <a:rPr lang="pt-PT" dirty="0">
                <a:solidFill>
                  <a:schemeClr val="bg1"/>
                </a:solidFill>
              </a:rPr>
              <a:t> </a:t>
            </a:r>
          </a:p>
          <a:p>
            <a:r>
              <a:rPr lang="pt-PT" dirty="0">
                <a:solidFill>
                  <a:schemeClr val="bg1"/>
                </a:solidFill>
              </a:rPr>
              <a:t>1858-1946</a:t>
            </a:r>
          </a:p>
        </p:txBody>
      </p:sp>
      <p:pic>
        <p:nvPicPr>
          <p:cNvPr id="21506" name="Picture 2" descr="https://s3-us-west-1.amazonaws.com/www-prod-storage.cloud.caltech.edu/styles/article_photo/s3/BF-LM-Integrity-of-Iron-NEWS-WEB.jpg?itok=8u1oQx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682285"/>
            <a:ext cx="367240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ângulo 4"/>
          <p:cNvSpPr/>
          <p:nvPr/>
        </p:nvSpPr>
        <p:spPr>
          <a:xfrm>
            <a:off x="2146498" y="3212976"/>
            <a:ext cx="70008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prstClr val="white"/>
                </a:solidFill>
              </a:rPr>
              <a:t>Corpos quando são aquecidos emitem luz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prstClr val="white"/>
                </a:solidFill>
              </a:rPr>
              <a:t>Aço quando aquecido tem várias cores  de acordo com a temperatura 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prstClr val="white"/>
                </a:solidFill>
              </a:rPr>
              <a:t>Transformação da energia térmica em luz</a:t>
            </a:r>
          </a:p>
        </p:txBody>
      </p:sp>
      <p:sp>
        <p:nvSpPr>
          <p:cNvPr id="6" name="Rectângulo 5"/>
          <p:cNvSpPr/>
          <p:nvPr/>
        </p:nvSpPr>
        <p:spPr>
          <a:xfrm>
            <a:off x="858168" y="5252256"/>
            <a:ext cx="82892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sz="2400" b="1" u="sng" dirty="0">
                <a:solidFill>
                  <a:prstClr val="white"/>
                </a:solidFill>
              </a:rPr>
              <a:t>física clássica</a:t>
            </a:r>
            <a:r>
              <a:rPr lang="pt-PT" sz="2400" dirty="0">
                <a:solidFill>
                  <a:prstClr val="white"/>
                </a:solidFill>
              </a:rPr>
              <a:t>  -a intensidade da luz deveria aumentar até que o aço passa-se a emitir luz ultravioleta que é invisível para o olho humano. Este facto não sucede -  </a:t>
            </a:r>
            <a:r>
              <a:rPr lang="pt-PT" sz="2400" b="1" dirty="0">
                <a:solidFill>
                  <a:srgbClr val="FFFF00"/>
                </a:solidFill>
              </a:rPr>
              <a:t>catástrofe ultravioleta</a:t>
            </a:r>
            <a:r>
              <a:rPr lang="pt-PT" sz="2400" dirty="0">
                <a:solidFill>
                  <a:prstClr val="white"/>
                </a:solidFill>
              </a:rPr>
              <a:t>. </a:t>
            </a:r>
          </a:p>
        </p:txBody>
      </p:sp>
      <p:pic>
        <p:nvPicPr>
          <p:cNvPr id="9" name="Picture 4" descr="http://files2.ahead.com/1e78cc2ec8bb11de8df14040bf3c39f8/electromagnetic%20spectrum%20with%20expanded%20visible%20light%20sect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1530810"/>
            <a:ext cx="3131840" cy="1494911"/>
          </a:xfrm>
          <a:prstGeom prst="rect">
            <a:avLst/>
          </a:prstGeom>
          <a:noFill/>
        </p:spPr>
      </p:pic>
      <p:sp>
        <p:nvSpPr>
          <p:cNvPr id="10" name="Rectângulo 9"/>
          <p:cNvSpPr/>
          <p:nvPr/>
        </p:nvSpPr>
        <p:spPr>
          <a:xfrm>
            <a:off x="179512" y="4725144"/>
            <a:ext cx="35004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sz="2400" i="1" u="sng" dirty="0">
                <a:solidFill>
                  <a:srgbClr val="FFFF00"/>
                </a:solidFill>
              </a:rPr>
              <a:t>Qual era o problema?</a:t>
            </a:r>
          </a:p>
        </p:txBody>
      </p:sp>
    </p:spTree>
    <p:extLst>
      <p:ext uri="{BB962C8B-B14F-4D97-AF65-F5344CB8AC3E}">
        <p14:creationId xmlns:p14="http://schemas.microsoft.com/office/powerpoint/2010/main" val="12105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build="p"/>
      <p:bldP spid="1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2461" y="35954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>
                <a:solidFill>
                  <a:schemeClr val="bg1"/>
                </a:solidFill>
              </a:rPr>
              <a:t>Equação de </a:t>
            </a:r>
            <a:r>
              <a:rPr lang="pt-PT" sz="3600" dirty="0" err="1">
                <a:solidFill>
                  <a:schemeClr val="bg1"/>
                </a:solidFill>
              </a:rPr>
              <a:t>planck</a:t>
            </a:r>
            <a:endParaRPr lang="pt-PT" sz="36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ângulo 2"/>
              <p:cNvSpPr/>
              <p:nvPr/>
            </p:nvSpPr>
            <p:spPr>
              <a:xfrm>
                <a:off x="86732" y="776211"/>
                <a:ext cx="8877756" cy="54936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PT" sz="2400" dirty="0">
                    <a:solidFill>
                      <a:schemeClr val="bg1"/>
                    </a:solidFill>
                  </a:rPr>
                  <a:t>Planck veio com a ideia de que a radiação electromagnética produzida por um corpo aquecido provinha da vibração dos  átomos  </a:t>
                </a:r>
                <a:r>
                  <a:rPr lang="pt-PT" sz="2400" b="1" dirty="0">
                    <a:solidFill>
                      <a:srgbClr val="FFFF00"/>
                    </a:solidFill>
                  </a:rPr>
                  <a:t>-</a:t>
                </a:r>
                <a:r>
                  <a:rPr lang="pt-PT" sz="3200" b="1" i="1" u="sng" dirty="0">
                    <a:solidFill>
                      <a:srgbClr val="FFFF00"/>
                    </a:solidFill>
                  </a:rPr>
                  <a:t> oscilador </a:t>
                </a:r>
                <a:r>
                  <a:rPr lang="pt-PT" sz="2400" dirty="0">
                    <a:solidFill>
                      <a:schemeClr val="bg1"/>
                    </a:solidFill>
                  </a:rPr>
                  <a:t>. Nem todos vibrariam com a mesma frequência… </a:t>
                </a:r>
              </a:p>
              <a:p>
                <a:endParaRPr lang="pt-PT" sz="2400" dirty="0">
                  <a:solidFill>
                    <a:schemeClr val="bg1"/>
                  </a:solidFill>
                </a:endParaRPr>
              </a:p>
              <a:p>
                <a:r>
                  <a:rPr lang="pt-PT" sz="2400" b="1" u="sng" dirty="0">
                    <a:solidFill>
                      <a:srgbClr val="FFFF00"/>
                    </a:solidFill>
                  </a:rPr>
                  <a:t>Oscilador</a:t>
                </a:r>
                <a:r>
                  <a:rPr lang="pt-PT" sz="2400" dirty="0">
                    <a:solidFill>
                      <a:schemeClr val="bg1"/>
                    </a:solidFill>
                  </a:rPr>
                  <a:t> - frequência fundamental de oscilação – e  só podiam </a:t>
                </a:r>
                <a:r>
                  <a:rPr lang="pt-PT" sz="2400" i="1" u="sng" dirty="0">
                    <a:solidFill>
                      <a:srgbClr val="FFFF00"/>
                    </a:solidFill>
                  </a:rPr>
                  <a:t>vibrar nessa frequência</a:t>
                </a:r>
                <a:r>
                  <a:rPr lang="pt-PT" sz="2400" dirty="0">
                    <a:solidFill>
                      <a:schemeClr val="bg1"/>
                    </a:solidFill>
                  </a:rPr>
                  <a:t> ou em alguma que fosse um múltiplo de um número inteiro da primeira</a:t>
                </a:r>
              </a:p>
              <a:p>
                <a:endParaRPr lang="pt-PT" sz="2400" dirty="0">
                  <a:solidFill>
                    <a:schemeClr val="bg1"/>
                  </a:solidFill>
                </a:endParaRPr>
              </a:p>
              <a:p>
                <a:pPr marL="0" lvl="1"/>
                <a14:m>
                  <m:oMath xmlns:m="http://schemas.openxmlformats.org/officeDocument/2006/math">
                    <m:r>
                      <a:rPr lang="pt-PT" sz="4400" i="1">
                        <a:solidFill>
                          <a:schemeClr val="bg1"/>
                        </a:solidFill>
                        <a:latin typeface="Cambria Math"/>
                      </a:rPr>
                      <m:t>𝐸</m:t>
                    </m:r>
                    <m:r>
                      <a:rPr lang="pt-PT" sz="4400" i="1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r>
                      <a:rPr lang="pt-PT" sz="4400" b="0" i="1" smtClean="0">
                        <a:solidFill>
                          <a:schemeClr val="bg1"/>
                        </a:solidFill>
                        <a:latin typeface="Cambria Math"/>
                      </a:rPr>
                      <m:t>𝑛</m:t>
                    </m:r>
                    <m:r>
                      <a:rPr lang="pt-PT" sz="4400" i="1">
                        <a:solidFill>
                          <a:schemeClr val="bg1"/>
                        </a:solidFill>
                        <a:latin typeface="Cambria Math"/>
                      </a:rPr>
                      <m:t>h</m:t>
                    </m:r>
                    <m:r>
                      <a:rPr lang="pt-PT" sz="4400" i="1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𝜈</m:t>
                    </m:r>
                    <m:r>
                      <a:rPr lang="pt-PT" sz="4400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 ; </m:t>
                    </m:r>
                  </m:oMath>
                </a14:m>
                <a:r>
                  <a:rPr lang="pt-PT" sz="2400" dirty="0">
                    <a:solidFill>
                      <a:schemeClr val="bg1"/>
                    </a:solidFill>
                  </a:rPr>
                  <a:t>h=6,6260693x10</a:t>
                </a:r>
                <a:r>
                  <a:rPr lang="pt-PT" sz="2400" baseline="30000" dirty="0">
                    <a:solidFill>
                      <a:schemeClr val="bg1"/>
                    </a:solidFill>
                  </a:rPr>
                  <a:t>-34</a:t>
                </a:r>
                <a:r>
                  <a:rPr lang="pt-PT" sz="2400" dirty="0">
                    <a:solidFill>
                      <a:schemeClr val="bg1"/>
                    </a:solidFill>
                  </a:rPr>
                  <a:t> </a:t>
                </a:r>
                <a:r>
                  <a:rPr lang="pt-PT" sz="2400" dirty="0" err="1">
                    <a:solidFill>
                      <a:schemeClr val="bg1"/>
                    </a:solidFill>
                  </a:rPr>
                  <a:t>J.s</a:t>
                </a:r>
                <a:r>
                  <a:rPr lang="pt-PT" sz="2400" dirty="0">
                    <a:solidFill>
                      <a:schemeClr val="bg1"/>
                    </a:solidFill>
                  </a:rPr>
                  <a:t> – constante de </a:t>
                </a:r>
                <a:r>
                  <a:rPr lang="pt-PT" sz="2400" dirty="0" err="1">
                    <a:solidFill>
                      <a:schemeClr val="bg1"/>
                    </a:solidFill>
                  </a:rPr>
                  <a:t>Planck</a:t>
                </a:r>
                <a:endParaRPr lang="pt-PT" sz="2400" dirty="0">
                  <a:solidFill>
                    <a:schemeClr val="bg1"/>
                  </a:solidFill>
                </a:endParaRPr>
              </a:p>
              <a:p>
                <a:endParaRPr lang="pt-PT" sz="2400" dirty="0">
                  <a:solidFill>
                    <a:schemeClr val="bg1"/>
                  </a:solidFill>
                </a:endParaRPr>
              </a:p>
              <a:p>
                <a:endParaRPr lang="pt-PT" sz="2400" dirty="0">
                  <a:solidFill>
                    <a:schemeClr val="bg1"/>
                  </a:solidFill>
                </a:endParaRPr>
              </a:p>
              <a:p>
                <a:r>
                  <a:rPr lang="pt-PT" sz="2800" i="1" u="sng" dirty="0">
                    <a:solidFill>
                      <a:schemeClr val="bg1"/>
                    </a:solidFill>
                  </a:rPr>
                  <a:t>Plank quantizou as energias  </a:t>
                </a:r>
                <a:r>
                  <a:rPr lang="pt-PT" sz="2400" dirty="0">
                    <a:solidFill>
                      <a:schemeClr val="bg1"/>
                    </a:solidFill>
                  </a:rPr>
                  <a:t>- apenas são determinadas energias são permitidas -  </a:t>
                </a:r>
                <a:r>
                  <a:rPr lang="pt-PT" sz="2400" u="sng" dirty="0">
                    <a:solidFill>
                      <a:srgbClr val="FFFF00"/>
                    </a:solidFill>
                  </a:rPr>
                  <a:t>Mecânica quântica </a:t>
                </a:r>
              </a:p>
            </p:txBody>
          </p:sp>
        </mc:Choice>
        <mc:Fallback>
          <p:sp>
            <p:nvSpPr>
              <p:cNvPr id="3" name="Rectâ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32" y="776211"/>
                <a:ext cx="8877756" cy="5493620"/>
              </a:xfrm>
              <a:prstGeom prst="rect">
                <a:avLst/>
              </a:prstGeom>
              <a:blipFill>
                <a:blip r:embed="rId2"/>
                <a:stretch>
                  <a:fillRect l="-1716" t="-887" r="-1373" b="-144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05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2461" y="35954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>
                <a:solidFill>
                  <a:schemeClr val="bg1"/>
                </a:solidFill>
              </a:rPr>
              <a:t>Equação de </a:t>
            </a:r>
            <a:r>
              <a:rPr lang="pt-PT" sz="3600" dirty="0" err="1">
                <a:solidFill>
                  <a:schemeClr val="bg1"/>
                </a:solidFill>
              </a:rPr>
              <a:t>planck</a:t>
            </a:r>
            <a:endParaRPr lang="pt-PT" sz="3600" dirty="0">
              <a:solidFill>
                <a:schemeClr val="bg1"/>
              </a:solidFill>
            </a:endParaRPr>
          </a:p>
        </p:txBody>
      </p:sp>
      <p:pic>
        <p:nvPicPr>
          <p:cNvPr id="6146" name="Picture 2" descr="https://lh6.googleusercontent.com/tQJYLP_Ew4lgJHkAtqAQBqPC6SlneG7iqP98joVtVnYmOyPv0NL_xoZX2ufiHJqdbNFjueqOcLUDFQ97FjliIgVFUZBc8beT4YgIkeMwBRuUwddhELsjD-8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0928"/>
            <a:ext cx="7051129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ângulo 2"/>
              <p:cNvSpPr/>
              <p:nvPr/>
            </p:nvSpPr>
            <p:spPr>
              <a:xfrm>
                <a:off x="86732" y="659958"/>
                <a:ext cx="8445708" cy="11231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1"/>
                <a14:m>
                  <m:oMath xmlns:m="http://schemas.openxmlformats.org/officeDocument/2006/math">
                    <m:r>
                      <a:rPr lang="pt-PT" sz="4400" i="1">
                        <a:solidFill>
                          <a:schemeClr val="bg1"/>
                        </a:solidFill>
                        <a:latin typeface="Cambria Math"/>
                      </a:rPr>
                      <m:t>𝐸</m:t>
                    </m:r>
                    <m:r>
                      <a:rPr lang="pt-PT" sz="4400" i="1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r>
                      <a:rPr lang="pt-PT" sz="4400" b="0" i="1" smtClean="0">
                        <a:solidFill>
                          <a:schemeClr val="bg1"/>
                        </a:solidFill>
                        <a:latin typeface="Cambria Math"/>
                      </a:rPr>
                      <m:t>𝑛</m:t>
                    </m:r>
                    <m:r>
                      <a:rPr lang="pt-PT" sz="4400" i="1">
                        <a:solidFill>
                          <a:schemeClr val="bg1"/>
                        </a:solidFill>
                        <a:latin typeface="Cambria Math"/>
                      </a:rPr>
                      <m:t>h</m:t>
                    </m:r>
                    <m:r>
                      <a:rPr lang="pt-PT" sz="4400" i="1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𝜈</m:t>
                    </m:r>
                    <m:r>
                      <a:rPr lang="pt-PT" sz="4400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 ; </m:t>
                    </m:r>
                  </m:oMath>
                </a14:m>
                <a:r>
                  <a:rPr lang="pt-PT" sz="2400" dirty="0">
                    <a:solidFill>
                      <a:schemeClr val="bg1"/>
                    </a:solidFill>
                  </a:rPr>
                  <a:t>h=6,6260693x10</a:t>
                </a:r>
                <a:r>
                  <a:rPr lang="pt-PT" sz="2400" baseline="30000" dirty="0">
                    <a:solidFill>
                      <a:schemeClr val="bg1"/>
                    </a:solidFill>
                  </a:rPr>
                  <a:t>-34</a:t>
                </a:r>
                <a:r>
                  <a:rPr lang="pt-PT" sz="2400" dirty="0">
                    <a:solidFill>
                      <a:schemeClr val="bg1"/>
                    </a:solidFill>
                  </a:rPr>
                  <a:t> </a:t>
                </a:r>
                <a:r>
                  <a:rPr lang="pt-PT" sz="2400" dirty="0" err="1">
                    <a:solidFill>
                      <a:schemeClr val="bg1"/>
                    </a:solidFill>
                  </a:rPr>
                  <a:t>J.s</a:t>
                </a:r>
                <a:r>
                  <a:rPr lang="pt-PT" sz="2400" dirty="0">
                    <a:solidFill>
                      <a:schemeClr val="bg1"/>
                    </a:solidFill>
                  </a:rPr>
                  <a:t> – constante de </a:t>
                </a:r>
                <a:r>
                  <a:rPr lang="pt-PT" sz="2400" dirty="0" err="1">
                    <a:solidFill>
                      <a:schemeClr val="bg1"/>
                    </a:solidFill>
                  </a:rPr>
                  <a:t>Planck</a:t>
                </a:r>
                <a:endParaRPr lang="pt-PT" sz="2400" dirty="0">
                  <a:solidFill>
                    <a:schemeClr val="bg1"/>
                  </a:solidFill>
                </a:endParaRPr>
              </a:p>
              <a:p>
                <a:r>
                  <a:rPr lang="pt-PT" sz="2400" dirty="0">
                    <a:solidFill>
                      <a:schemeClr val="bg1"/>
                    </a:solidFill>
                  </a:rPr>
                  <a:t>apenas são determinadas energias são permitidas</a:t>
                </a:r>
              </a:p>
            </p:txBody>
          </p:sp>
        </mc:Choice>
        <mc:Fallback xmlns="">
          <p:sp>
            <p:nvSpPr>
              <p:cNvPr id="3" name="Rectâ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32" y="659958"/>
                <a:ext cx="8445708" cy="1123193"/>
              </a:xfrm>
              <a:prstGeom prst="rect">
                <a:avLst/>
              </a:prstGeom>
              <a:blipFill rotWithShape="1">
                <a:blip r:embed="rId3"/>
                <a:stretch>
                  <a:fillRect l="-1082" b="-10811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ângulo 4"/>
              <p:cNvSpPr/>
              <p:nvPr/>
            </p:nvSpPr>
            <p:spPr>
              <a:xfrm>
                <a:off x="9468544" y="5373215"/>
                <a:ext cx="1619995" cy="6183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>
                          <a:solidFill>
                            <a:schemeClr val="bg1"/>
                          </a:solidFill>
                          <a:latin typeface="Cambria Math"/>
                        </a:rPr>
                        <m:t>𝐸</m:t>
                      </m:r>
                      <m:r>
                        <a:rPr lang="pt-PT" i="1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pt-PT" i="1">
                          <a:solidFill>
                            <a:schemeClr val="bg1"/>
                          </a:solidFill>
                          <a:latin typeface="Cambria Math"/>
                        </a:rPr>
                        <m:t>𝑛h</m:t>
                      </m:r>
                      <m:r>
                        <a:rPr lang="pt-PT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𝜈</m:t>
                      </m:r>
                      <m:r>
                        <a:rPr lang="pt-PT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pt-P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PT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h𝑐</m:t>
                          </m:r>
                        </m:num>
                        <m:den>
                          <m:r>
                            <a:rPr lang="pt-PT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pt-PT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Rec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8544" y="5373215"/>
                <a:ext cx="1619995" cy="61831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ângulo 6"/>
          <p:cNvSpPr/>
          <p:nvPr/>
        </p:nvSpPr>
        <p:spPr>
          <a:xfrm>
            <a:off x="4309586" y="2191504"/>
            <a:ext cx="483441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sz="2400" dirty="0">
                <a:solidFill>
                  <a:prstClr val="white"/>
                </a:solidFill>
              </a:rPr>
              <a:t>Uns vibrariam com uma frequência mais alta  - perto </a:t>
            </a:r>
            <a:r>
              <a:rPr lang="pt-PT" sz="2400" dirty="0">
                <a:solidFill>
                  <a:srgbClr val="00B0F0"/>
                </a:solidFill>
              </a:rPr>
              <a:t>da região azul  (ou ultravioleta)</a:t>
            </a:r>
            <a:r>
              <a:rPr lang="pt-PT" sz="2400" dirty="0">
                <a:solidFill>
                  <a:prstClr val="white"/>
                </a:solidFill>
              </a:rPr>
              <a:t> e outros mais baixo perto do </a:t>
            </a:r>
            <a:r>
              <a:rPr lang="pt-PT" sz="2400" dirty="0" err="1">
                <a:solidFill>
                  <a:srgbClr val="FF0000"/>
                </a:solidFill>
              </a:rPr>
              <a:t>infra-vermelho</a:t>
            </a:r>
            <a:r>
              <a:rPr lang="pt-PT" sz="2400" dirty="0">
                <a:solidFill>
                  <a:prstClr val="white"/>
                </a:solidFill>
              </a:rPr>
              <a:t>. </a:t>
            </a:r>
          </a:p>
          <a:p>
            <a:pPr lvl="0"/>
            <a:endParaRPr lang="pt-PT" sz="2400" dirty="0">
              <a:solidFill>
                <a:prstClr val="white"/>
              </a:solidFill>
            </a:endParaRPr>
          </a:p>
          <a:p>
            <a:pPr lvl="0"/>
            <a:r>
              <a:rPr lang="pt-PT" sz="2400" dirty="0">
                <a:solidFill>
                  <a:prstClr val="white"/>
                </a:solidFill>
              </a:rPr>
              <a:t>a maior parte das vibrações situava-se entre estas duas regiões </a:t>
            </a:r>
          </a:p>
        </p:txBody>
      </p:sp>
    </p:spTree>
    <p:extLst>
      <p:ext uri="{BB962C8B-B14F-4D97-AF65-F5344CB8AC3E}">
        <p14:creationId xmlns:p14="http://schemas.microsoft.com/office/powerpoint/2010/main" val="492896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0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>
                <a:solidFill>
                  <a:schemeClr val="bg1"/>
                </a:solidFill>
              </a:rPr>
              <a:t>Einstein e o efeito fotoeléctrico </a:t>
            </a:r>
          </a:p>
        </p:txBody>
      </p:sp>
      <p:sp>
        <p:nvSpPr>
          <p:cNvPr id="4" name="Rectângulo 3"/>
          <p:cNvSpPr/>
          <p:nvPr/>
        </p:nvSpPr>
        <p:spPr>
          <a:xfrm>
            <a:off x="2627784" y="692696"/>
            <a:ext cx="65162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</a:rPr>
              <a:t>Einstein incorporou as ideias de </a:t>
            </a:r>
            <a:r>
              <a:rPr lang="pt-PT" sz="2400" dirty="0" err="1">
                <a:solidFill>
                  <a:schemeClr val="bg1"/>
                </a:solidFill>
              </a:rPr>
              <a:t>Plank</a:t>
            </a:r>
            <a:r>
              <a:rPr lang="pt-PT" sz="2400" dirty="0">
                <a:solidFill>
                  <a:schemeClr val="bg1"/>
                </a:solidFill>
              </a:rPr>
              <a:t> para o a explicação do </a:t>
            </a:r>
            <a:r>
              <a:rPr lang="pt-PT" sz="3200" dirty="0">
                <a:solidFill>
                  <a:srgbClr val="FFFF00"/>
                </a:solidFill>
              </a:rPr>
              <a:t>efeito fotoeléctrico</a:t>
            </a:r>
            <a:endParaRPr lang="pt-PT" sz="2400" dirty="0">
              <a:solidFill>
                <a:schemeClr val="bg1"/>
              </a:solidFill>
            </a:endParaRPr>
          </a:p>
        </p:txBody>
      </p:sp>
      <p:pic>
        <p:nvPicPr>
          <p:cNvPr id="24578" name="Picture 2" descr="http://www.apredatorymind.com/Albert_Einstein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3"/>
            <a:ext cx="2294918" cy="2160240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ângulo 2"/>
          <p:cNvSpPr/>
          <p:nvPr/>
        </p:nvSpPr>
        <p:spPr>
          <a:xfrm>
            <a:off x="-24086" y="3018360"/>
            <a:ext cx="15867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b="1" dirty="0" err="1">
                <a:solidFill>
                  <a:schemeClr val="bg1"/>
                </a:solidFill>
              </a:rPr>
              <a:t>Albert</a:t>
            </a:r>
            <a:r>
              <a:rPr lang="pt-PT" b="1" dirty="0">
                <a:solidFill>
                  <a:schemeClr val="bg1"/>
                </a:solidFill>
              </a:rPr>
              <a:t> Einstein</a:t>
            </a:r>
          </a:p>
          <a:p>
            <a:pPr algn="ctr"/>
            <a:r>
              <a:rPr lang="pt-PT" b="1" dirty="0">
                <a:solidFill>
                  <a:schemeClr val="bg1"/>
                </a:solidFill>
              </a:rPr>
              <a:t>1879-1955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-24086" y="3796005"/>
            <a:ext cx="23190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i="1" dirty="0">
                <a:solidFill>
                  <a:schemeClr val="bg1"/>
                </a:solidFill>
              </a:rPr>
              <a:t>"Duas coisas </a:t>
            </a:r>
            <a:r>
              <a:rPr lang="pt-PT" b="1" i="1" dirty="0">
                <a:solidFill>
                  <a:schemeClr val="bg1"/>
                </a:solidFill>
              </a:rPr>
              <a:t>não têm limites</a:t>
            </a:r>
            <a:r>
              <a:rPr lang="pt-PT" i="1" dirty="0">
                <a:solidFill>
                  <a:schemeClr val="bg1"/>
                </a:solidFill>
              </a:rPr>
              <a:t>: o universo e a </a:t>
            </a:r>
            <a:r>
              <a:rPr lang="pt-PT" b="1" i="1" dirty="0">
                <a:solidFill>
                  <a:schemeClr val="bg1"/>
                </a:solidFill>
              </a:rPr>
              <a:t>estupidez</a:t>
            </a:r>
            <a:r>
              <a:rPr lang="pt-PT" i="1" dirty="0">
                <a:solidFill>
                  <a:schemeClr val="bg1"/>
                </a:solidFill>
              </a:rPr>
              <a:t> humana. ... Mas, no que respeita ao universo, ainda não adquiri a certeza absoluta.”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7" t="13333" r="10513" b="52801"/>
          <a:stretch/>
        </p:blipFill>
        <p:spPr bwMode="auto">
          <a:xfrm>
            <a:off x="2308610" y="2776654"/>
            <a:ext cx="6705600" cy="206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ângulo 6"/>
          <p:cNvSpPr/>
          <p:nvPr/>
        </p:nvSpPr>
        <p:spPr>
          <a:xfrm>
            <a:off x="2403302" y="1687543"/>
            <a:ext cx="65162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dirty="0">
                <a:solidFill>
                  <a:prstClr val="white"/>
                </a:solidFill>
              </a:rPr>
              <a:t>Efeito é uma observação de que muitos metais emitem electrons quando a luz incide sobre eles </a:t>
            </a:r>
            <a:endParaRPr lang="pt-PT" dirty="0"/>
          </a:p>
        </p:txBody>
      </p:sp>
      <p:sp>
        <p:nvSpPr>
          <p:cNvPr id="8" name="Rectângulo 7"/>
          <p:cNvSpPr/>
          <p:nvPr/>
        </p:nvSpPr>
        <p:spPr>
          <a:xfrm>
            <a:off x="6706456" y="4918186"/>
            <a:ext cx="228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PT" sz="2400" dirty="0">
                <a:solidFill>
                  <a:prstClr val="white"/>
                </a:solidFill>
              </a:rPr>
              <a:t>aumentando a intensidade da </a:t>
            </a:r>
            <a:endParaRPr lang="pt-PT" dirty="0"/>
          </a:p>
        </p:txBody>
      </p:sp>
      <p:sp>
        <p:nvSpPr>
          <p:cNvPr id="10" name="Rectângulo 9"/>
          <p:cNvSpPr/>
          <p:nvPr/>
        </p:nvSpPr>
        <p:spPr>
          <a:xfrm>
            <a:off x="2262176" y="4913680"/>
            <a:ext cx="20960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dirty="0">
                <a:solidFill>
                  <a:prstClr val="white"/>
                </a:solidFill>
              </a:rPr>
              <a:t>frequência baixa nenhum electron é emitido</a:t>
            </a:r>
            <a:endParaRPr lang="pt-PT" dirty="0"/>
          </a:p>
        </p:txBody>
      </p:sp>
      <p:sp>
        <p:nvSpPr>
          <p:cNvPr id="11" name="Rectângulo 10"/>
          <p:cNvSpPr/>
          <p:nvPr/>
        </p:nvSpPr>
        <p:spPr>
          <a:xfrm>
            <a:off x="4358258" y="4913680"/>
            <a:ext cx="228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PT" sz="2400" dirty="0">
                <a:solidFill>
                  <a:prstClr val="white"/>
                </a:solidFill>
              </a:rPr>
              <a:t>frequência está acima de um mínimo -  frequência critica, 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18670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11432</TotalTime>
  <Words>2107</Words>
  <Application>Microsoft Office PowerPoint</Application>
  <PresentationFormat>Apresentação na tela (4:3)</PresentationFormat>
  <Paragraphs>274</Paragraphs>
  <Slides>42</Slides>
  <Notes>3</Notes>
  <HiddenSlides>0</HiddenSlides>
  <MMClips>0</MMClips>
  <ScaleCrop>false</ScaleCrop>
  <HeadingPairs>
    <vt:vector size="8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49" baseType="lpstr">
      <vt:lpstr>Arial</vt:lpstr>
      <vt:lpstr>Calibri</vt:lpstr>
      <vt:lpstr>Cambria Math</vt:lpstr>
      <vt:lpstr>Symbol</vt:lpstr>
      <vt:lpstr>Wingdings</vt:lpstr>
      <vt:lpstr>Tema do Office</vt:lpstr>
      <vt:lpstr>Package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Pedro Vidinha</dc:creator>
  <cp:lastModifiedBy>Pedro Vidinha</cp:lastModifiedBy>
  <cp:revision>122</cp:revision>
  <cp:lastPrinted>2016-03-04T13:52:41Z</cp:lastPrinted>
  <dcterms:created xsi:type="dcterms:W3CDTF">2016-02-10T19:26:07Z</dcterms:created>
  <dcterms:modified xsi:type="dcterms:W3CDTF">2017-03-20T23:10:22Z</dcterms:modified>
</cp:coreProperties>
</file>