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67" r:id="rId3"/>
    <p:sldId id="268" r:id="rId4"/>
    <p:sldId id="260" r:id="rId5"/>
    <p:sldId id="259" r:id="rId6"/>
    <p:sldId id="258" r:id="rId7"/>
    <p:sldId id="257" r:id="rId8"/>
    <p:sldId id="264" r:id="rId9"/>
    <p:sldId id="261" r:id="rId10"/>
    <p:sldId id="269" r:id="rId11"/>
    <p:sldId id="263" r:id="rId12"/>
    <p:sldId id="265" r:id="rId13"/>
    <p:sldId id="266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2" r:id="rId45"/>
    <p:sldId id="301" r:id="rId46"/>
    <p:sldId id="303" r:id="rId47"/>
    <p:sldId id="304" r:id="rId48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4" autoAdjust="0"/>
    <p:restoredTop sz="94660"/>
  </p:normalViewPr>
  <p:slideViewPr>
    <p:cSldViewPr>
      <p:cViewPr varScale="1">
        <p:scale>
          <a:sx n="107" d="100"/>
          <a:sy n="107" d="100"/>
        </p:scale>
        <p:origin x="165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3165E-CFB5-445C-BDE1-57D8657D58AD}" type="datetimeFigureOut">
              <a:rPr lang="pt-BR" smtClean="0"/>
              <a:t>15/05/2017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78803-1CE4-4A94-8093-5AA94813111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7713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0E1EC-539F-458B-8818-9F40EBB06674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85534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0E1EC-539F-458B-8818-9F40EBB06674}" type="slidenum">
              <a:rPr lang="pt-PT" smtClean="0"/>
              <a:t>34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5585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36BA-328D-4573-B923-CB291CBF41E0}" type="datetimeFigureOut">
              <a:rPr lang="pt-PT" smtClean="0"/>
              <a:t>15/05/2017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E7DC-69FD-4840-907F-8D7A0076268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28072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36BA-328D-4573-B923-CB291CBF41E0}" type="datetimeFigureOut">
              <a:rPr lang="pt-PT" smtClean="0"/>
              <a:t>15/05/2017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E7DC-69FD-4840-907F-8D7A0076268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2891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36BA-328D-4573-B923-CB291CBF41E0}" type="datetimeFigureOut">
              <a:rPr lang="pt-PT" smtClean="0"/>
              <a:t>15/05/2017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E7DC-69FD-4840-907F-8D7A0076268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48517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36BA-328D-4573-B923-CB291CBF41E0}" type="datetimeFigureOut">
              <a:rPr lang="pt-PT" smtClean="0"/>
              <a:t>15/05/2017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E7DC-69FD-4840-907F-8D7A0076268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4805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36BA-328D-4573-B923-CB291CBF41E0}" type="datetimeFigureOut">
              <a:rPr lang="pt-PT" smtClean="0"/>
              <a:t>15/05/2017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E7DC-69FD-4840-907F-8D7A0076268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24960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36BA-328D-4573-B923-CB291CBF41E0}" type="datetimeFigureOut">
              <a:rPr lang="pt-PT" smtClean="0"/>
              <a:t>15/05/2017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E7DC-69FD-4840-907F-8D7A0076268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82447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36BA-328D-4573-B923-CB291CBF41E0}" type="datetimeFigureOut">
              <a:rPr lang="pt-PT" smtClean="0"/>
              <a:t>15/05/2017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E7DC-69FD-4840-907F-8D7A0076268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43939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36BA-328D-4573-B923-CB291CBF41E0}" type="datetimeFigureOut">
              <a:rPr lang="pt-PT" smtClean="0"/>
              <a:t>15/05/2017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E7DC-69FD-4840-907F-8D7A0076268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27973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36BA-328D-4573-B923-CB291CBF41E0}" type="datetimeFigureOut">
              <a:rPr lang="pt-PT" smtClean="0"/>
              <a:t>15/05/2017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E7DC-69FD-4840-907F-8D7A0076268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331980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36BA-328D-4573-B923-CB291CBF41E0}" type="datetimeFigureOut">
              <a:rPr lang="pt-PT" smtClean="0"/>
              <a:t>15/05/2017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E7DC-69FD-4840-907F-8D7A0076268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488471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36BA-328D-4573-B923-CB291CBF41E0}" type="datetimeFigureOut">
              <a:rPr lang="pt-PT" smtClean="0"/>
              <a:t>15/05/2017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9E7DC-69FD-4840-907F-8D7A0076268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02730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436BA-328D-4573-B923-CB291CBF41E0}" type="datetimeFigureOut">
              <a:rPr lang="pt-PT" smtClean="0"/>
              <a:t>15/05/2017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9E7DC-69FD-4840-907F-8D7A0076268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46446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microsoft.com/office/2007/relationships/media" Target="../media/media4.mp4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4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video" Target="../media/media5.wmv"/><Relationship Id="rId11" Type="http://schemas.openxmlformats.org/officeDocument/2006/relationships/image" Target="../media/image33.png"/><Relationship Id="rId5" Type="http://schemas.microsoft.com/office/2007/relationships/media" Target="../media/media5.wmv"/><Relationship Id="rId10" Type="http://schemas.openxmlformats.org/officeDocument/2006/relationships/image" Target="../media/image32.jpeg"/><Relationship Id="rId4" Type="http://schemas.openxmlformats.org/officeDocument/2006/relationships/video" Target="../media/media4.mp4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5/5b/ThermiteReaction.jpg/800px-ThermiteRea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310"/>
            <a:ext cx="5550024" cy="615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364088" y="5157192"/>
            <a:ext cx="4139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>
                <a:solidFill>
                  <a:schemeClr val="bg1"/>
                </a:solidFill>
              </a:rPr>
              <a:t>Aula 11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004048" y="1556792"/>
            <a:ext cx="38610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i="1" dirty="0">
                <a:solidFill>
                  <a:schemeClr val="bg1"/>
                </a:solidFill>
              </a:rPr>
              <a:t>Reacções químicas e estequiometria</a:t>
            </a:r>
          </a:p>
        </p:txBody>
      </p:sp>
    </p:spTree>
    <p:extLst>
      <p:ext uri="{BB962C8B-B14F-4D97-AF65-F5344CB8AC3E}">
        <p14:creationId xmlns:p14="http://schemas.microsoft.com/office/powerpoint/2010/main" val="4065796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aber (pointing) instructs soldiers about chlorine gas deployment in WWI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7880"/>
            <a:ext cx="5904656" cy="391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7"/>
          <p:cNvSpPr txBox="1"/>
          <p:nvPr/>
        </p:nvSpPr>
        <p:spPr>
          <a:xfrm>
            <a:off x="4038776" y="437763"/>
            <a:ext cx="4810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chemeClr val="bg1"/>
                </a:solidFill>
                <a:latin typeface="+mn-lt"/>
              </a:rPr>
              <a:t>Segunda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batalha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Ypres (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Bélgica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) (1915) – 67.000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mortos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devido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ao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Cl</a:t>
            </a:r>
            <a:r>
              <a:rPr lang="en-US" sz="2400" baseline="-25000" dirty="0">
                <a:solidFill>
                  <a:schemeClr val="bg1"/>
                </a:solidFill>
                <a:latin typeface="+mn-lt"/>
              </a:rPr>
              <a:t>2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51520" y="44624"/>
            <a:ext cx="27363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i="1" dirty="0" err="1">
                <a:solidFill>
                  <a:schemeClr val="bg1"/>
                </a:solidFill>
              </a:rPr>
              <a:t>Haber´s</a:t>
            </a:r>
            <a:r>
              <a:rPr lang="pt-PT" sz="4000" b="1" i="1" dirty="0">
                <a:solidFill>
                  <a:schemeClr val="bg1"/>
                </a:solidFill>
              </a:rPr>
              <a:t> “</a:t>
            </a:r>
            <a:r>
              <a:rPr lang="pt-PT" sz="4000" b="1" i="1" dirty="0" err="1">
                <a:solidFill>
                  <a:schemeClr val="bg1"/>
                </a:solidFill>
              </a:rPr>
              <a:t>Darkside</a:t>
            </a:r>
            <a:r>
              <a:rPr lang="pt-PT" sz="4000" b="1" i="1" dirty="0">
                <a:solidFill>
                  <a:schemeClr val="bg1"/>
                </a:solidFill>
              </a:rPr>
              <a:t>”</a:t>
            </a:r>
          </a:p>
        </p:txBody>
      </p:sp>
      <p:pic>
        <p:nvPicPr>
          <p:cNvPr id="5124" name="Picture 4" descr="https://upload.wikimedia.org/wikipedia/commons/8/84/Clara_Immerwah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3" t="5755" r="5150"/>
          <a:stretch/>
        </p:blipFill>
        <p:spPr bwMode="auto">
          <a:xfrm>
            <a:off x="6444208" y="2342711"/>
            <a:ext cx="1065507" cy="153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ângulo 1"/>
          <p:cNvSpPr/>
          <p:nvPr/>
        </p:nvSpPr>
        <p:spPr>
          <a:xfrm>
            <a:off x="6084168" y="3980963"/>
            <a:ext cx="30598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dirty="0">
                <a:solidFill>
                  <a:srgbClr val="FFC000"/>
                </a:solidFill>
              </a:rPr>
              <a:t>Clara Immerwahr </a:t>
            </a:r>
            <a:r>
              <a:rPr lang="pt-PT" dirty="0">
                <a:solidFill>
                  <a:schemeClr val="bg1"/>
                </a:solidFill>
              </a:rPr>
              <a:t>(1870-1915)</a:t>
            </a:r>
          </a:p>
          <a:p>
            <a:r>
              <a:rPr lang="pt-PT" dirty="0">
                <a:solidFill>
                  <a:schemeClr val="bg1"/>
                </a:solidFill>
              </a:rPr>
              <a:t>1ª mulher doutorada em química pela universidade de </a:t>
            </a:r>
            <a:r>
              <a:rPr lang="pt-PT" dirty="0" err="1">
                <a:solidFill>
                  <a:schemeClr val="bg1"/>
                </a:solidFill>
              </a:rPr>
              <a:t>Breslau</a:t>
            </a:r>
            <a:r>
              <a:rPr lang="pt-PT" dirty="0">
                <a:solidFill>
                  <a:schemeClr val="bg1"/>
                </a:solidFill>
              </a:rPr>
              <a:t> (</a:t>
            </a:r>
            <a:r>
              <a:rPr lang="pt-PT" dirty="0" err="1">
                <a:solidFill>
                  <a:schemeClr val="bg1"/>
                </a:solidFill>
              </a:rPr>
              <a:t>Wroclaw</a:t>
            </a:r>
            <a:r>
              <a:rPr lang="pt-PT" dirty="0">
                <a:solidFill>
                  <a:schemeClr val="bg1"/>
                </a:solidFill>
              </a:rPr>
              <a:t>, Polónia )</a:t>
            </a:r>
          </a:p>
        </p:txBody>
      </p:sp>
      <p:pic>
        <p:nvPicPr>
          <p:cNvPr id="7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1383" y="2624586"/>
            <a:ext cx="1101014" cy="93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6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332" y="225322"/>
            <a:ext cx="2983475" cy="2983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3135" y="282451"/>
            <a:ext cx="418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+mn-lt"/>
              </a:rPr>
              <a:t>Badische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Anilin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und Soda-</a:t>
            </a:r>
            <a:r>
              <a:rPr lang="en-US" sz="2400" dirty="0" err="1">
                <a:solidFill>
                  <a:schemeClr val="bg1"/>
                </a:solidFill>
                <a:latin typeface="+mn-lt"/>
              </a:rPr>
              <a:t>Fabrik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43872" y="792873"/>
            <a:ext cx="8086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1910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55649" y="792873"/>
            <a:ext cx="2683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2014 ≈ $100 billions</a:t>
            </a:r>
            <a:endParaRPr lang="en-US" sz="2400" baseline="30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592" y="2761884"/>
            <a:ext cx="2532688" cy="35819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2455" y="6396335"/>
            <a:ext cx="3113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Carl Bosch, 1874 - 1940</a:t>
            </a:r>
          </a:p>
        </p:txBody>
      </p:sp>
      <p:pic>
        <p:nvPicPr>
          <p:cNvPr id="8" name="Picture 7" descr="Nobel-Prize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38" y="3658046"/>
            <a:ext cx="1564270" cy="15642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15036" y="4291590"/>
            <a:ext cx="2472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+mn-lt"/>
              </a:rPr>
              <a:t>Nobel prize - 1931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83280" y="5334307"/>
            <a:ext cx="606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PT" sz="2400" dirty="0">
                <a:solidFill>
                  <a:schemeClr val="bg1"/>
                </a:solidFill>
              </a:rPr>
              <a:t>Invenção e desenvolvimento de métodos de alta pressão.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4954" y="1407649"/>
            <a:ext cx="5636846" cy="2250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95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ber-bosch-sche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351474"/>
            <a:ext cx="5925312" cy="59984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65776" y="439615"/>
            <a:ext cx="210185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Haber-Bosch</a:t>
            </a:r>
          </a:p>
          <a:p>
            <a:pPr algn="ctr"/>
            <a:r>
              <a:rPr lang="en-US" sz="2400" b="1" dirty="0"/>
              <a:t>Process: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150 – 250 bar</a:t>
            </a:r>
          </a:p>
          <a:p>
            <a:pPr algn="ctr"/>
            <a:r>
              <a:rPr lang="en-US" sz="2400" dirty="0"/>
              <a:t>350 – 550</a:t>
            </a:r>
            <a:r>
              <a:rPr lang="en-US" sz="2400" baseline="30000" dirty="0"/>
              <a:t>o</a:t>
            </a:r>
            <a:r>
              <a:rPr lang="en-US" sz="2400" dirty="0"/>
              <a:t>C</a:t>
            </a:r>
          </a:p>
          <a:p>
            <a:pPr algn="ctr"/>
            <a:r>
              <a:rPr lang="en-US" sz="24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443" y="1772816"/>
            <a:ext cx="3028907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147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mmonia synthesi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69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9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3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b="45022"/>
          <a:stretch/>
        </p:blipFill>
        <p:spPr bwMode="auto">
          <a:xfrm>
            <a:off x="1013942" y="684908"/>
            <a:ext cx="7272808" cy="337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857250" y="-163984"/>
            <a:ext cx="7429500" cy="9286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Equilíbrio Químico</a:t>
            </a:r>
            <a:endParaRPr lang="en-C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t="55642" b="1365"/>
          <a:stretch/>
        </p:blipFill>
        <p:spPr bwMode="auto">
          <a:xfrm>
            <a:off x="1013942" y="4154074"/>
            <a:ext cx="7272808" cy="2635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26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84229" y="232900"/>
            <a:ext cx="60226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+mj-lt"/>
              </a:rPr>
              <a:t>Reações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j-lt"/>
              </a:rPr>
              <a:t>em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j-lt"/>
              </a:rPr>
              <a:t>meio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j-lt"/>
              </a:rPr>
              <a:t>aquoso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11560" y="1124744"/>
            <a:ext cx="3447739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u="sng" dirty="0">
                <a:solidFill>
                  <a:schemeClr val="bg1"/>
                </a:solidFill>
                <a:latin typeface="+mn-lt"/>
              </a:rPr>
              <a:t>Precipitação</a:t>
            </a:r>
          </a:p>
          <a:p>
            <a:endParaRPr lang="pt-BR" sz="3200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u="sng" dirty="0">
                <a:solidFill>
                  <a:schemeClr val="bg1"/>
                </a:solidFill>
                <a:latin typeface="+mn-lt"/>
              </a:rPr>
              <a:t>Ácido-Base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3200" u="sng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u="sng" dirty="0">
                <a:solidFill>
                  <a:schemeClr val="bg1"/>
                </a:solidFill>
                <a:latin typeface="+mn-lt"/>
              </a:rPr>
              <a:t>Formação de gás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pt-BR" sz="3200" u="sng" dirty="0">
              <a:solidFill>
                <a:schemeClr val="bg1"/>
              </a:solidFill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pt-BR" sz="3200" u="sng" dirty="0">
                <a:solidFill>
                  <a:schemeClr val="bg1"/>
                </a:solidFill>
                <a:latin typeface="+mn-lt"/>
              </a:rPr>
              <a:t>Óxido redução</a:t>
            </a:r>
          </a:p>
        </p:txBody>
      </p:sp>
      <p:pic>
        <p:nvPicPr>
          <p:cNvPr id="6" name="Supersaturated Sodium Acetate (Slow Crystalization)_WMV V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9992" y="1347217"/>
            <a:ext cx="4064000" cy="30480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3204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4518"/>
            <a:ext cx="9144000" cy="336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34" y="44624"/>
            <a:ext cx="2987154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/>
          <p:nvPr/>
        </p:nvSpPr>
        <p:spPr>
          <a:xfrm>
            <a:off x="4590678" y="-55711"/>
            <a:ext cx="38797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+mj-lt"/>
              </a:rPr>
              <a:t>Íons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j-lt"/>
              </a:rPr>
              <a:t>em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j-lt"/>
              </a:rPr>
              <a:t>solução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9883" name="Picture 11" descr="http://dieutrihuyetapthap.com/wp-content/uploads/2014/03/thi%E1%BA%BFu-m%C3%A1u-d%E1%BA%ABn-%C4%91%E1%BA%BFn-suy-nh%C6%B0%E1%BB%A3c-c%C6%A1-th%E1%BB%8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8" t="4229" r="7451" b="10307"/>
          <a:stretch/>
        </p:blipFill>
        <p:spPr bwMode="auto">
          <a:xfrm>
            <a:off x="4932040" y="980728"/>
            <a:ext cx="2771304" cy="201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698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4518"/>
            <a:ext cx="9144000" cy="3366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4624"/>
            <a:ext cx="2987154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/>
          <p:cNvSpPr txBox="1"/>
          <p:nvPr/>
        </p:nvSpPr>
        <p:spPr>
          <a:xfrm>
            <a:off x="4565071" y="-108490"/>
            <a:ext cx="38797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+mj-lt"/>
              </a:rPr>
              <a:t>Íons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j-lt"/>
              </a:rPr>
              <a:t>em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j-lt"/>
              </a:rPr>
              <a:t>solução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AutoShape 5" descr="data:image/jpeg;base64,/9j/4AAQSkZJRgABAQAAAQABAAD/2wCEAAkGBxQTEhQUExQUFBUVFxgVFBQXFBcUGBcVFBUXGBYVFRQYHCggGBolGxQUITEhJSkrLi4uFx8zODMsNygtLiwBCgoKDg0OGxAQGywkICQsLCwsLCwsLCwsLCwsLCwsLCwsLCwsLCwsLCwsLCwsLCwsLCwsLCwsLCwsLCwsLCwsLP/AABEIAMABBgMBEQACEQEDEQH/xAAbAAEAAgMBAQAAAAAAAAAAAAAABAUDBgcCAf/EAD4QAAEDAgMFBQYEBQIHAAAAAAEAAgMEEQUhMQYSQVFhByJxgZETMkJSobFicsHRFCOS4fCC8RVDU3OistL/xAAaAQEAAwEBAQAAAAAAAAAAAAAAAgMEAQUG/8QAMhEAAgIBAwMCAgoCAwEAAAAAAAECAxEEEiEFMUETUSJhFDJxgZGhscHR8ELhBjNSFf/aAAwDAQACEQMRAD8A7MgCAIAgCAIAgCAIAgCAIAgCAIAgCAIAgCAIAgCAIAgCAIAgCAIAgCAIAgCAIAgCAIAgCAIAgCAIAgCAICvxjF46dm8/MnRo1P7BQnNR7l9Gnnc8RNepu0GEutIxzB8wO+B4iwPpdRjamWWaOcHg2ylqGyMD2ODmuF2uBuCFaZWmnhmVDh8e8AEkgAZkk2A8Sh1JvhFBUba0THbpmF+Ya9w9QFV60Pc1rp+pazsLbD8SinbvQyMkHHdN7eI1HmrFJPsZp1zreJrBKXSAQBAEAQBAEAQBAEAQBAEAQBAEAQBAEAQBAEAQBAEAQHMu0WqJqC3g0ADzF/1XnaqfxYPruhaeLp3e5pu9drm8dR+q7TPdHBHqWldV0bPDNm7N9ovYy+wkP8qU92+jJDoegdoetlfVPDwzzddpd0PUj47/AGHWVpPFOU7e7TOlc6NhtG02sPiI4lYLbXN4XY+q6foI0V+rNc/oc8dWZqh8Hq1vfyWWHVj43CSJ7mPGjmmx/uOhUVY4vKLrNJXfDbNZOw7EbUfxjC19mzxjvgZBzdA9o4ciOB8V6VNvqL5nxfUdBLSWY/xfZmzK484IAgCAIAgCAIAgCAIAgCAIAgCAIAgBQGvYxtjTwXG97V/yszHm7T7qmd8Ino6bpeov5SwvdmqVXaLMT/LjjaOt3H1uPssz1b8I9mv/AI9BL45M90faJMD3443Dpdp9bn7LsdW/KIW9Ajj4JP7zasI2up5yG3Mbzo1+hPIO09bLTC6MjxtT0+6jmSyvdF+rTCEBoHabhp7k40Pcf0Pwn7jyWHWQ/wAj6j/juqSk6X9q/c52+4zHD0WKuTi8n0+sphfW4M+SRaObofp0WuSz8SPm6JbW6rO6OxYBixnw8SuPfEb2vP42Ai/icj5rWpZryeBZUq9Ts8ZX4HJcQgLidB4kD6arzYpqWWfaWzhKrbDl/L+exV/8GF/fHkCfvZSm4sp09dsI8r8yzpcFeR3LO6aH65fVR2Z7F61ir/7E1+f9/Ak4VVyUdRHKQQWHvN+Zhye3rl9bKdTlXPko18atbp2oNNr9TuUUgcA5puCAQeYIuCvUPhT0gCAIAgCAIAgCAIAgCAIAgCAIAgMFdVtiY57zZrRc/sOq5KSissnXXKySjHuzkm0+2Ms7i0Esj4MB1/MeP2WCy5z+w+q0nTq6Em+Ze/8ABqM1cs7R7ELIo8w1tyubSz1kWNO+65gb0yYYzZSWSizbJYZvuwO0xeDBM7NoJjeTq1urSTyGY6A8l6NNmVyfHa/S+nPMOzPG0O3pYS2naDb/AJjhf+lv7qFmoxxE16TpO9brX9yNFrtqKqc2fK4t+UZN/pGSyStnLuz3qNDpauVHknYXTSSEG5txJOQSCkzmonTBdke66ojLxDEwPcTYu0ueJy4ADXorlNdjzLNNJx9SXHsYMQL2s9kwu9mCXWBNi42u63kEll/YKPTi8y+t7lL7B5OhVW09JXRjyi1wzCXON3HdHElcVYnr0lhFhiGMRQM3ISHP0L+A8FPKjwjLGudz3WcL2NXbVl5fvG+RPmFNLMSqT9O5OP2fcXsdTIxjXtc5psMwSCPRU75RfB6L01Vyw4rsbpsPte6Z/wDDzm77Exv4utmWu62zv0W6m3dwz5jqGg+jvMexu6vPMCAIAgCAIAgCAIAgCAIAgCAIDSu0SrNmxA5e8fE6f51WTUy8HudHp72fccxqaS97LKke5KbTKaopXX0KkRcskrDMKe46FcxkOzau5tlFg4YLvIaOqlsXkzvVSbxHkxYlWxgWZn1XG14LYQt7yKuiqbPBHNXVmDV+5dVHsOJv4AqqU4eTVVpdW+Y9iF/ERBwEcbnOOgJtfyCr9WPhG36BfjNk0kK3GzbdJB/AzJg6EjN/0HijsZ2rQxzu/N9/9fqVQxN1+6Q38oDfsq97Nv0Wp91n7eSfS17z8R9VNTkZ7NJT/wCUWTJ3Wv8AorFNmGzSVPssFPiErjc7ziBqCdOvguTi8bl2LtJZWpelKKUvD9/9lRK9ciiy+SiiXh8OVzx4dB/f7K6Utix5PMqoeos3P6q/P5I2d7AKZzjxIAVDWI5Z6cJbtQoxKbCXvZUQyNDrNka7esbWDhe50tZWUPDyZOrRUoOPk7nT4jDIbRyxvPJr2uPoCvRTT7HyEq5R+smiSukAgCAIAgCAIAgCAIAgCA+byA1/G9roYCWj+ZJ8rTkPzO/RUWXxhx3Z6Wk6Xdetz4j7v9kaxPVirJlla1oA+YgADTO6zOXqPLPWhW9Gtlcv0NXqw0EmM5Dhe+XMXVco4WYm2i5WT9K7z2fz9n+xhjrwNWNPiFBXGuXS0+0mZTjbwLNDW+AR3Pwdh0qtfWbZXVFW52bnE+ar3NmyNFda+FEGWRWRRmvkkiXgdK+WQBoLjwAFzkLn6Ba4I+b1dibxkk1Mbt7dAJcTp/mg6rHKDyfTU6qtRWHwQquqDAWsNycnv5/hbyb9+PACHbsXLNr3S7eF+7+f6FS6VCzg9RSZocyjaMIoy6x4KyKMF9uCfiNmNUmZ6m5M1unmvLY6OG6fNXV8rDMOtbjNTj3XJ6jw6x72ZHAaKp2JcRPQWjlbiVrwvZfz4/vJZwUuW+87rBxPHo0cSoxTfLJ3zhBKEPwRhxLaK4DGANa3QnM359CpszVQ2ttvllQ+qc43JJ8TdRZqhGPhHwPOoNlxSaOyqjJYaNpwDbyqp7Bzvbx/K85gfhfqPO4WiGoa7nkanpEJ8w4Z1DZ7ainqx/Lduv4xOycPD5h1C1wmpdj5+/TWUvE0XSmZwgCAIAgCAIAgPhKA1DanbZlOSyO0kg1z7rT15nos9uoUeF3PX0PSZ3rfPiP5s51iG1tVKTeZwHytO6PQLHK6cu7Poqum6atcRX38lYMSk+d3qVDczR6FfsZm4lIRYuJHI94ehXdzOfRq++DNBVji0eI7v2y+ilGxozXaKMuYtpmKeOwu03bp1B5H91TKvHK7Hp0axWPbLiXt+6IznqODQ5mB8oU4xyZbb1FEvBsFmq37sTC7meAHNztAtddR89rNel5OybJbKso2XyfKRZz+AHyt6deK2Rjg+euudjNB7SsaaZXNia1tu694ADnnjcjhksN89zwj6bpOl9OCnPu/Hsc4dISVnwe16jPbGkrhZvLbCMNL3DIrqWSm27auDoMNM2GK77NFvMq7GEeU5uyWI8mm45iYeTbTgq+7N0YenHkqcMBdK22ZJC0wR5GrnlNm+1+BGnkeZh3GZg6b9/dDT9+VlTOpxk8m6jXK+mKh9bt9hpmOYo6QngBk1oyAHIBSSyUzex4RrTqg3RolXMlQVKrZvr5JLJlAvSJcWa4SUSRFdpBaSCMwQbEHmCpRk0VXaeFixJHSth9tjI5tPUnvnKOU/Eflf15Hit9N27hnyPUOn+g90Ox0BaDyggCAIAgCAIDTtvdpfYM9nGf5jhmflb+5Wa+3asLuex0rQetL1J/VX5nH6ick3JWA+tXHCIUlQh1tHyOpTAUiwp80O5JgahDJ4bNunPMHJw5hWQfhmLVRaSnHuuxsN4shE1keQz9mHO/rJuUlw8IU7rIKcsyz8/2wYammktcPa8cjkfQ5fVR+Lwy3Om7Thj81/P5GGj2nqYBuRyFgB9zdba/gQuq+xcZOT6TpLPi2r7Uy4wbbmrkmjic9pDyQe40GwaSbEW4BXR1E3wefqOk6euO6KfHz+ZUYlhxkcepVJuctqWCLFsvmpbSh6los6fZtgze5rR1NlzZ7haqT4imyU/FaemFoh7R/zHID91zdGPYsjpbrubOEavi2MvlN3uv04DwCjly7myNcKY4iiklkurYxMN92TeOy7ADNUCVw7kRDieBd8LfXPwC1Vx5PB1t3G1F72kVpc/d4BZtRLMj1ukUKNWfc5fVt1Uo9jl/EijmaQVIqiz3E5VSRvqmSGPVbRsjPkuKEXCgaNxYtjQ45GCoO7mMiMweoVtbwzDq4KUHk7pspif8AE0sUp94ts/8AM3InztfzXpReUfE2w2TaLZSKwgCAIAgIuJ1giifIdGi/ieAUZy2rJbRU7bFBeTheOVzppHPcblxJXmN7nln21UI1QUI+DXayRcwWqZCJXcHHI9RarjOxlyXuGhcJSZZvjyXSG4qauTNSguSnUy+HBf4Ywuazwt6FdtXxIq0FmKpJ+H/Be1lFuRbzsr6BNuCLuUpNI1euj9o2499v/k3keoU3DcvmUVat0Scf8X+TMGA70dTC9zTuh9ieQeCwk9BvXSNeCV2sjOLWS8xeQseR1VMk0b9PKMo8lQ+udzKhlmtQr9jHG58hs25OpN8gObjwCYbOuUIIzFkbNf5ruJNwzyaMz4n0XeEQbnLvwvz/AL/cnqOqto2MeEbB+i6pMrlp4S75/FmQyMPvRRHr7NoPqBdTVjMtmhi/qtm3bJ7YRQNbC6MMjv7zdQTqXD4v7LXXcux8/rOnTi3JclZtg8OkJBuDmCMwQdCCslvc+g6dj00adJGLrtcxq9O3yiJUYaHZhXHl5cXyVktG5p0UGjXXNGSCmJ4Kpm6DWC/oacgaLmCbmiW8WTB1TKyukUoLkz6ifwnW+yZ5NG4HhIbebWr0K+x8jrP+w3VWGUIAgCAIDUe0epLYA0fEbny0WbUv4cHsdHgna2zkr23WJH0tiIU9HdSKlIwHDXckO7iTSYQ4nRcZJSS7mxUmHCNt32CJYISt3PESsxTERo3RO5NLYsspQ4ucroowX2ZNzw/FI6aJvd35evutvp4lQsmlIs0mlssry3iLefm/BTYtj0kzrvdfkNAPALibfcunXCqOIn3BCXvaBnvED1NlogjxtTLyb8/s3kB7lQw/mY5v2JVvpfMx/Tk+8TxtBslKyEPc9shbk4gEW5HPXxUJ1cZL9Lr3u24NGdhzy6wt1PBo4k9FncEuT2K9XKTUcPIqahrW7jMm8Txefmd+g4KhvJ6kIbeZdytfUdV0Zyeoqsc0IybRYRPuF1ojGzki1JSLwxfBSiTMPrDIwsJuW5t8OIVs1uWTzdNP0rdvh/qQ6hUYwezuUkYGzEaKyM2jFdpozJ9HL7S/8suA1cNB4uOQ81Yp5PPnpnB8MnNdC3XdB5bzT9QbJwdStR4qMRY0ZNy55EeoyXGWQTl5KmqxO+i5gs3bSACXFWRRltsyd17N6Mx0TSfjcXeWTR/6la4LCPndTLdYzaFMoCAIAgCA1HtGpy6Jp5XHnkR+qz3rKPV6VZtsZyg5FYex9XxJEiKdvFdUiidL8EhtZEF3civ0JnyTHmt91ovzKbjq0/8A6ZS1+KufqUw2W5jBcFW95JViRktsyWGHwho33aDQczyUm9qyZoVu+zYvvfsv72PNRUE3J4rMll5PbssjCO2PZEeJhcVpjE8bUX5OsdnmyLmltRMN0DONh1J4PI4AcOf30wh5PC1N+7hHRlaYz45oIIIuDkQeIQHItvPZQzOihG7oZM756ho5DO/j4LzdQ0pYR9l0aE5Uqyf3fYaXO641VCPWsTaKqe6s4M2GjEx+aYOKTNiwh28EIyx3FcLEqPkuTzEi4VNuzNPC9j4HVaYHjalY5RsG0eByQP3XNOelhe99Lc1GdTRbptdGxdyvko2QC83efwivk3/uEcfwjzPBV4NfquS44Xv/AB/JW1eJufkTkMg0ZNA5BoyAXcFe9LsRfaJgkpZPTJSND/fxHFdTwQnWpHoxh2mR+Xgfy8j0/wBlNYZlsU4d+UX+x2zz6mZrACADd7vlaNSevIc1dCOTzdReoo7zTwtY1rGizWgNaOQAsFpPHbzyZEAQBAEAQETFaETROjPHQ8iNCoyjlYLKrHXJSRxHaDDXwyOa4EEH/PJYpwwz6jTatSjwyhkkKq2m5XmB0pXdpx3GJz11RKpWnjVTUTPO0mU1KB3n5DgOJ8P3UniPczx3WvEfx8I91FRfoBkBwAVTzJ5Z6UNlENsfvfuZ8FwWark3IWFx4nQNHNztAFbCvJ5up1ij3Z2HZTYOGlAfJaWXW5Hcafwg6nqfQLVGCR4d2olZ9ht6mZyHiOKRQC8rw3px9FCU4x7l1OnstfwI0nGO0prbiFl/xO/ZZ5an2R7FHRs82P8AA0St2ke97n2YHONy4NFyT+LVZnLnJ7cNOlFQy8LxngjOxyU/G71XNzJfRoexFmrN/wB4Nd4gX9V3d7kPo7j9VtGBtFG45XYfVv7j6phPsc9SyH1llfLh/wAfobLgWFWBOo5g3CbWu5yV0ZfVKjGD3io+TXjbAqqXN48VfE8i99zsm32PiGJkbbF+6DvEAluXwngVZfZ/ijF0vR7s2z7HGaqpLnEkqpI9KyeWRTIu4K9wbIuNFkZGdjlFl8WZ2tUMl+xNG6bBbYGkf7OUXheRd1u8w6B19XN6cOC003eGeJ1Hp2Vvh3OzseHAEEEEXBGYIOhBWw+dPqAIAgCAIAgK7GcEhqW2lbnwcMnDz4joVFxT7lldsoPMWaLiXZaSSYpm+D2lv1F/sq3SjZHqE13KaTsqq+D4T/rd/wDC56JZ/wDRPdP2S1BPflhaOhc4+m6PuiqIy17NgouyuFje9M9z+Dg0Bo/0m5PqFP00UPVybINV2WSE92oYfzMcD9CVB0/M0x6m4rG0lYZ2UxNIM8zpPwMbuA+LiSfSylGlIqs6hZLtwb5h+HxQMEcLGxsHBot5k6k9SrEsGGUnJ5ZkqqlsbS55DQOKSkorLJV1ysltijn20e35zbB3R83H+yyTub7Ht6fpsI82cs5xieLvkJLnE34k3VDPWhiPCKszXXMFyZ8DlzBYpHreXCeT0CuEjNCUydcUy1o6pzDcEhTU2jJbpoyPtbSCUXadx/I+67wPwn6eCkop9imd1sFifK9/P+yHs5h5fVxxPBb3xvA8Gt7zvoCrY8GG6SlHjyWW2taZJXnqqM5kerCCr06SNOeVcjzZSwRpHqWCvceRIuNElMlUsihJGqmWS2gzVDPSr5Mr2ImSsgmjqfZJjZkifTPNzDmy/wD0ycx5H7r0aZZWD4zqVHp2ZXk6ArjzggCAIAgCAIAgCAIAgCAIDzI8AEnIDMrjeFk7GLk8I5RtrtA6V5aDZo0CwWTc2fVaTSxph8zSKhxK4i1srJwUOpkclRLUz22RMElMyb65glvMkea40TjMmQRqOC5SLGGJDjZm3LKSKZpMtNnJ2+3bvDvBrwx3EXY7L7q9SzE8i2rbYsdslBjzbud4rOu57TWasGtysWqJ4lvDIkzVIpbMYXGSTySqVqrkbaOC7pAs7PVrJD1xFrL7sxqizEGDg8OYfNpI+oC2UPk+Z6tHMWzuC2HzwQBAEAQBAEAQBAEAQBAEBR7XVm5AQNXfZUXyxHB6PTat9uX4OPVmZPVYkfTT7EN8CsMrZGlpTyQbiBJAu4I7yO+Oy5glvPsYJXME1YWVLBdcwdUy4p6ZRwXqZKZHZcJKRimNkOkBlSWSNcNQQfRWwMOpM2Li7iRocx4HNVSWGehRYpQKKWPNWQkY9TR5RGmpbq5M82UWiH/DEFGILkl08BVUj0Ki4p47BUs9GtoTvsFxI7OeEW/Zwwur4fzX9AT+i2Urk+d6jLMGd6Ws8AIAgCAIAgCAIAgCAIAgCA03tBks0Dp+pWTUdz2+k+ftOZSyZrKfQOOUZInAqxMx2QaMzobqRnfBWVdCeS6QzyQJKElcJ5MkOHlCaLCnoyOC4STLSOA2UcFqkj5LlqolsWVdZOiRNvgqxJdytijBdLJeVkBMLXcsj+n+dEnHyc0l+PhNemVeDe5pnhsllJMzzrTJEcjTqF3cQVBmbIwKLZdGGDzJVgLmCz1NpDklLlNRM9l2TonZDhhM7pSMo2nP8T8h9N70WmpHh66zKwdcV55gQBAEAQBAEAQBAEAQBAEBqXaDTkxtcOrf1H6rPdHyen063a2jkNW+xKyOJ9LXZwRxU2XCbwyXBiJC6mUSpTLCHEWHVS3GeWnfgmxywnkpbkV+lNGcSQ9PouZQVczxJXRDkuZJqqRCqMXbwXMl0a8dypqsUumCeUismqCVJIqnPJ7pW3KmjLY+DsGxuAsmontkGUju6eI3Ra48yfRaIxTjyeNbdKFuYnO9rtmpaWQhwu05teNHDoqJQaPX0+rViNYeFXg17zzvJg7vBem0i7T4M1JIplYWWE4c+V7WMaXOcbADiSpxiZbbkkd/2WwQUlO2PIuPekI4uPAdBotMVhHjWT3yyW6kVhAEAQBAEAQBAEAQBAEAQEbEaJs0bo3cRkeR4FcksrBOubhLcjiG1WDPhkc1wsR9eoPELJKGGe/p9SpLg1d5zVbRujYePaKOCxWHsTpglvPYqzzXMHd6BrTzTBx2IxuqzzXdpB2GIzlSwVOZ83l0g5HtgXcFbkX2zuGumkYxguXGw/c9OKsijHfakjvuHUbYYmRt0YAPE8T5m581pSweLJ5eT7X0MczDHK0PaeB+4PA9UaydjJxeUct2n7MZGkvpT7RvyEgPHhwd/mSplV7HoVa7xI0CuwaeI2kikYfxMI+4UNhqWqi/JipsLlkNmRvceTWl32CbTj1C9zbcC7OKuUgvZ7FvzSZHyZ71/Gymq2Zp6teDquzWy0NG3uDeeRZ0jtT0aPhH+G6tUUjDZZKfcvFIrCAIAgCAIAgCAIAgCAIAgCAICtxzBYqpm7IMx7rxq39x0UZRTLK7JQeUcc2s2OmpiSRvMOjx7p6Hkeh+qolXg9WnVqRp8rCFXtNsbTFdcwWKw+Fy5geoed5dwc3i6YIuZ6C7gjvMrGLuCLmXGD4PJM8MYxznHQAX/wBh10UlEzWXpI7Xsdss2jZd1nSuFnEaNHyt/U8VojHB5VtrmzY1IqCAIAgCAIAgCAIAgCAIAgCAIAgCAIAgCAIAgCA8yMDgQ4Ag5EEXBHIg6oDStouziCa7oT7Fx+G12E9OLfr4KDgmaIaiUe5zfGtgquC5MTnNHxM74+mY8wFW4GuOqTNZlonNNiCFHaWq8ximdyTad9YzwYe5xsASeQF/om0470bDhmw9XLbdgkA5uG4PV1lJQZVLVJeTdcF7LrWNRIB+CPM+G+4WHoVNQM89S32N/wAKwmGnbuwsDBxOrnfmccyppYM0pOXcmrpEIAgCAIAgCAIAgCAIAgCAIAgCAIAgCAIAgCAIAgCAIAgMc1Ox/vsa78zQ77oMkcYVBe/sIb8/ZM/ZcwdyyTFE1vuta3wAH2XTh7QBAEAQBAEAQBAEAQBAEAQBAEAQBAEAQBAEAQBAEAQBAEAQBAEAQBAEAQBAEAQBAEAQBAEAQBAEAQBAEAQBAEAQBAEAQBAEAQBAEAQBAEAQBAEAQBAEAQBAEAQBAEAQBAEAQBAEB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" name="AutoShape 7" descr="data:image/jpeg;base64,/9j/4AAQSkZJRgABAQAAAQABAAD/2wCEAAkGBxQTEhQUExQUFBUVFxgVFBQXFBcUGBcVFBUXGBYVFRQYHCggGBolGxQUITEhJSkrLi4uFx8zODMsNygtLiwBCgoKDg0OGxAQGywkICQsLCwsLCwsLCwsLCwsLCwsLCwsLCwsLCwsLCwsLCwsLCwsLCwsLCwsLCwsLCwsLCwsLP/AABEIAMABBgMBEQACEQEDEQH/xAAbAAEAAgMBAQAAAAAAAAAAAAAABAUDBgcCAf/EAD4QAAEDAgMFBQYEBQIHAAAAAAEAAgMEEQUhMQYSQVFhByJxgZETMkJSobFicsHRFCOS4fCC8RVDU3OistL/xAAaAQEAAwEBAQAAAAAAAAAAAAAAAgMEAQUG/8QAMhEAAgIBAwMCAgoCAwEAAAAAAAECAxEEEiEFMUETUSJhFDJxgZGhscHR8ELhBjNSFf/aAAwDAQACEQMRAD8A7MgCAIAgCAIAgCAIAgCAIAgCAIAgCAIAgCAIAgCAIAgCAIAgCAIAgCAIAgCAIAgCAIAgCAIAgCAIAgCAICvxjF46dm8/MnRo1P7BQnNR7l9Gnnc8RNepu0GEutIxzB8wO+B4iwPpdRjamWWaOcHg2ylqGyMD2ODmuF2uBuCFaZWmnhmVDh8e8AEkgAZkk2A8Sh1JvhFBUba0THbpmF+Ya9w9QFV60Pc1rp+pazsLbD8SinbvQyMkHHdN7eI1HmrFJPsZp1zreJrBKXSAQBAEAQBAEAQBAEAQBAEAQBAEAQBAEAQBAEAQBAEAQHMu0WqJqC3g0ADzF/1XnaqfxYPruhaeLp3e5pu9drm8dR+q7TPdHBHqWldV0bPDNm7N9ovYy+wkP8qU92+jJDoegdoetlfVPDwzzddpd0PUj47/AGHWVpPFOU7e7TOlc6NhtG02sPiI4lYLbXN4XY+q6foI0V+rNc/oc8dWZqh8Hq1vfyWWHVj43CSJ7mPGjmmx/uOhUVY4vKLrNJXfDbNZOw7EbUfxjC19mzxjvgZBzdA9o4ciOB8V6VNvqL5nxfUdBLSWY/xfZmzK484IAgCAIAgCAIAgCAIAgCAIAgCAIAgBQGvYxtjTwXG97V/yszHm7T7qmd8Ino6bpeov5SwvdmqVXaLMT/LjjaOt3H1uPssz1b8I9mv/AI9BL45M90faJMD3443Dpdp9bn7LsdW/KIW9Ajj4JP7zasI2up5yG3Mbzo1+hPIO09bLTC6MjxtT0+6jmSyvdF+rTCEBoHabhp7k40Pcf0Pwn7jyWHWQ/wAj6j/juqSk6X9q/c52+4zHD0WKuTi8n0+sphfW4M+SRaObofp0WuSz8SPm6JbW6rO6OxYBixnw8SuPfEb2vP42Ai/icj5rWpZryeBZUq9Ts8ZX4HJcQgLidB4kD6arzYpqWWfaWzhKrbDl/L+exV/8GF/fHkCfvZSm4sp09dsI8r8yzpcFeR3LO6aH65fVR2Z7F61ir/7E1+f9/Ak4VVyUdRHKQQWHvN+Zhye3rl9bKdTlXPko18atbp2oNNr9TuUUgcA5puCAQeYIuCvUPhT0gCAIAgCAIAgCAIAgCAIAgCAIAgMFdVtiY57zZrRc/sOq5KSissnXXKySjHuzkm0+2Ms7i0Esj4MB1/MeP2WCy5z+w+q0nTq6Em+Ze/8ABqM1cs7R7ELIo8w1tyubSz1kWNO+65gb0yYYzZSWSizbJYZvuwO0xeDBM7NoJjeTq1urSTyGY6A8l6NNmVyfHa/S+nPMOzPG0O3pYS2naDb/AJjhf+lv7qFmoxxE16TpO9brX9yNFrtqKqc2fK4t+UZN/pGSyStnLuz3qNDpauVHknYXTSSEG5txJOQSCkzmonTBdke66ojLxDEwPcTYu0ueJy4ADXorlNdjzLNNJx9SXHsYMQL2s9kwu9mCXWBNi42u63kEll/YKPTi8y+t7lL7B5OhVW09JXRjyi1wzCXON3HdHElcVYnr0lhFhiGMRQM3ISHP0L+A8FPKjwjLGudz3WcL2NXbVl5fvG+RPmFNLMSqT9O5OP2fcXsdTIxjXtc5psMwSCPRU75RfB6L01Vyw4rsbpsPte6Z/wDDzm77Exv4utmWu62zv0W6m3dwz5jqGg+jvMexu6vPMCAIAgCAIAgCAIAgCAIAgCAIDSu0SrNmxA5e8fE6f51WTUy8HudHp72fccxqaS97LKke5KbTKaopXX0KkRcskrDMKe46FcxkOzau5tlFg4YLvIaOqlsXkzvVSbxHkxYlWxgWZn1XG14LYQt7yKuiqbPBHNXVmDV+5dVHsOJv4AqqU4eTVVpdW+Y9iF/ERBwEcbnOOgJtfyCr9WPhG36BfjNk0kK3GzbdJB/AzJg6EjN/0HijsZ2rQxzu/N9/9fqVQxN1+6Q38oDfsq97Nv0Wp91n7eSfS17z8R9VNTkZ7NJT/wCUWTJ3Wv8AorFNmGzSVPssFPiErjc7ziBqCdOvguTi8bl2LtJZWpelKKUvD9/9lRK9ciiy+SiiXh8OVzx4dB/f7K6Utix5PMqoeos3P6q/P5I2d7AKZzjxIAVDWI5Z6cJbtQoxKbCXvZUQyNDrNka7esbWDhe50tZWUPDyZOrRUoOPk7nT4jDIbRyxvPJr2uPoCvRTT7HyEq5R+smiSukAgCAIAgCAIAgCAIAgCA+byA1/G9roYCWj+ZJ8rTkPzO/RUWXxhx3Z6Wk6Xdetz4j7v9kaxPVirJlla1oA+YgADTO6zOXqPLPWhW9Gtlcv0NXqw0EmM5Dhe+XMXVco4WYm2i5WT9K7z2fz9n+xhjrwNWNPiFBXGuXS0+0mZTjbwLNDW+AR3Pwdh0qtfWbZXVFW52bnE+ar3NmyNFda+FEGWRWRRmvkkiXgdK+WQBoLjwAFzkLn6Ba4I+b1dibxkk1Mbt7dAJcTp/mg6rHKDyfTU6qtRWHwQquqDAWsNycnv5/hbyb9+PACHbsXLNr3S7eF+7+f6FS6VCzg9RSZocyjaMIoy6x4KyKMF9uCfiNmNUmZ6m5M1unmvLY6OG6fNXV8rDMOtbjNTj3XJ6jw6x72ZHAaKp2JcRPQWjlbiVrwvZfz4/vJZwUuW+87rBxPHo0cSoxTfLJ3zhBKEPwRhxLaK4DGANa3QnM359CpszVQ2ttvllQ+qc43JJ8TdRZqhGPhHwPOoNlxSaOyqjJYaNpwDbyqp7Bzvbx/K85gfhfqPO4WiGoa7nkanpEJ8w4Z1DZ7ainqx/Lduv4xOycPD5h1C1wmpdj5+/TWUvE0XSmZwgCAIAgCAIAgPhKA1DanbZlOSyO0kg1z7rT15nos9uoUeF3PX0PSZ3rfPiP5s51iG1tVKTeZwHytO6PQLHK6cu7Poqum6atcRX38lYMSk+d3qVDczR6FfsZm4lIRYuJHI94ehXdzOfRq++DNBVji0eI7v2y+ilGxozXaKMuYtpmKeOwu03bp1B5H91TKvHK7Hp0axWPbLiXt+6IznqODQ5mB8oU4xyZbb1FEvBsFmq37sTC7meAHNztAtddR89rNel5OybJbKso2XyfKRZz+AHyt6deK2Rjg+euudjNB7SsaaZXNia1tu694ADnnjcjhksN89zwj6bpOl9OCnPu/Hsc4dISVnwe16jPbGkrhZvLbCMNL3DIrqWSm27auDoMNM2GK77NFvMq7GEeU5uyWI8mm45iYeTbTgq+7N0YenHkqcMBdK22ZJC0wR5GrnlNm+1+BGnkeZh3GZg6b9/dDT9+VlTOpxk8m6jXK+mKh9bt9hpmOYo6QngBk1oyAHIBSSyUzex4RrTqg3RolXMlQVKrZvr5JLJlAvSJcWa4SUSRFdpBaSCMwQbEHmCpRk0VXaeFixJHSth9tjI5tPUnvnKOU/Eflf15Hit9N27hnyPUOn+g90Ox0BaDyggCAIAgCAIDTtvdpfYM9nGf5jhmflb+5Wa+3asLuex0rQetL1J/VX5nH6ick3JWA+tXHCIUlQh1tHyOpTAUiwp80O5JgahDJ4bNunPMHJw5hWQfhmLVRaSnHuuxsN4shE1keQz9mHO/rJuUlw8IU7rIKcsyz8/2wYammktcPa8cjkfQ5fVR+Lwy3Om7Thj81/P5GGj2nqYBuRyFgB9zdba/gQuq+xcZOT6TpLPi2r7Uy4wbbmrkmjic9pDyQe40GwaSbEW4BXR1E3wefqOk6euO6KfHz+ZUYlhxkcepVJuctqWCLFsvmpbSh6los6fZtgze5rR1NlzZ7haqT4imyU/FaemFoh7R/zHID91zdGPYsjpbrubOEavi2MvlN3uv04DwCjly7myNcKY4iiklkurYxMN92TeOy7ADNUCVw7kRDieBd8LfXPwC1Vx5PB1t3G1F72kVpc/d4BZtRLMj1ukUKNWfc5fVt1Uo9jl/EijmaQVIqiz3E5VSRvqmSGPVbRsjPkuKEXCgaNxYtjQ45GCoO7mMiMweoVtbwzDq4KUHk7pspif8AE0sUp94ts/8AM3InztfzXpReUfE2w2TaLZSKwgCAIAgIuJ1giifIdGi/ieAUZy2rJbRU7bFBeTheOVzppHPcblxJXmN7nln21UI1QUI+DXayRcwWqZCJXcHHI9RarjOxlyXuGhcJSZZvjyXSG4qauTNSguSnUy+HBf4Ywuazwt6FdtXxIq0FmKpJ+H/Be1lFuRbzsr6BNuCLuUpNI1euj9o2499v/k3keoU3DcvmUVat0Scf8X+TMGA70dTC9zTuh9ieQeCwk9BvXSNeCV2sjOLWS8xeQseR1VMk0b9PKMo8lQ+udzKhlmtQr9jHG58hs25OpN8gObjwCYbOuUIIzFkbNf5ruJNwzyaMz4n0XeEQbnLvwvz/AL/cnqOqto2MeEbB+i6pMrlp4S75/FmQyMPvRRHr7NoPqBdTVjMtmhi/qtm3bJ7YRQNbC6MMjv7zdQTqXD4v7LXXcux8/rOnTi3JclZtg8OkJBuDmCMwQdCCslvc+g6dj00adJGLrtcxq9O3yiJUYaHZhXHl5cXyVktG5p0UGjXXNGSCmJ4Kpm6DWC/oacgaLmCbmiW8WTB1TKyukUoLkz6ifwnW+yZ5NG4HhIbebWr0K+x8jrP+w3VWGUIAgCAIDUe0epLYA0fEbny0WbUv4cHsdHgna2zkr23WJH0tiIU9HdSKlIwHDXckO7iTSYQ4nRcZJSS7mxUmHCNt32CJYISt3PESsxTERo3RO5NLYsspQ4ucroowX2ZNzw/FI6aJvd35evutvp4lQsmlIs0mlssry3iLefm/BTYtj0kzrvdfkNAPALibfcunXCqOIn3BCXvaBnvED1NlogjxtTLyb8/s3kB7lQw/mY5v2JVvpfMx/Tk+8TxtBslKyEPc9shbk4gEW5HPXxUJ1cZL9Lr3u24NGdhzy6wt1PBo4k9FncEuT2K9XKTUcPIqahrW7jMm8Txefmd+g4KhvJ6kIbeZdytfUdV0Zyeoqsc0IybRYRPuF1ojGzki1JSLwxfBSiTMPrDIwsJuW5t8OIVs1uWTzdNP0rdvh/qQ6hUYwezuUkYGzEaKyM2jFdpozJ9HL7S/8suA1cNB4uOQ81Yp5PPnpnB8MnNdC3XdB5bzT9QbJwdStR4qMRY0ZNy55EeoyXGWQTl5KmqxO+i5gs3bSACXFWRRltsyd17N6Mx0TSfjcXeWTR/6la4LCPndTLdYzaFMoCAIAgCA1HtGpy6Jp5XHnkR+qz3rKPV6VZtsZyg5FYex9XxJEiKdvFdUiidL8EhtZEF3civ0JnyTHmt91ovzKbjq0/8A6ZS1+KufqUw2W5jBcFW95JViRktsyWGHwho33aDQczyUm9qyZoVu+zYvvfsv72PNRUE3J4rMll5PbssjCO2PZEeJhcVpjE8bUX5OsdnmyLmltRMN0DONh1J4PI4AcOf30wh5PC1N+7hHRlaYz45oIIIuDkQeIQHItvPZQzOihG7oZM756ho5DO/j4LzdQ0pYR9l0aE5Uqyf3fYaXO641VCPWsTaKqe6s4M2GjEx+aYOKTNiwh28EIyx3FcLEqPkuTzEi4VNuzNPC9j4HVaYHjalY5RsG0eByQP3XNOelhe99Lc1GdTRbptdGxdyvko2QC83efwivk3/uEcfwjzPBV4NfquS44Xv/AB/JW1eJufkTkMg0ZNA5BoyAXcFe9LsRfaJgkpZPTJSND/fxHFdTwQnWpHoxh2mR+Xgfy8j0/wBlNYZlsU4d+UX+x2zz6mZrACADd7vlaNSevIc1dCOTzdReoo7zTwtY1rGizWgNaOQAsFpPHbzyZEAQBAEAQETFaETROjPHQ8iNCoyjlYLKrHXJSRxHaDDXwyOa4EEH/PJYpwwz6jTatSjwyhkkKq2m5XmB0pXdpx3GJz11RKpWnjVTUTPO0mU1KB3n5DgOJ8P3UniPczx3WvEfx8I91FRfoBkBwAVTzJ5Z6UNlENsfvfuZ8FwWark3IWFx4nQNHNztAFbCvJ5up1ij3Z2HZTYOGlAfJaWXW5Hcafwg6nqfQLVGCR4d2olZ9ht6mZyHiOKRQC8rw3px9FCU4x7l1OnstfwI0nGO0prbiFl/xO/ZZ5an2R7FHRs82P8AA0St2ke97n2YHONy4NFyT+LVZnLnJ7cNOlFQy8LxngjOxyU/G71XNzJfRoexFmrN/wB4Nd4gX9V3d7kPo7j9VtGBtFG45XYfVv7j6phPsc9SyH1llfLh/wAfobLgWFWBOo5g3CbWu5yV0ZfVKjGD3io+TXjbAqqXN48VfE8i99zsm32PiGJkbbF+6DvEAluXwngVZfZ/ijF0vR7s2z7HGaqpLnEkqpI9KyeWRTIu4K9wbIuNFkZGdjlFl8WZ2tUMl+xNG6bBbYGkf7OUXheRd1u8w6B19XN6cOC003eGeJ1Hp2Vvh3OzseHAEEEEXBGYIOhBWw+dPqAIAgCAIAgK7GcEhqW2lbnwcMnDz4joVFxT7lldsoPMWaLiXZaSSYpm+D2lv1F/sq3SjZHqE13KaTsqq+D4T/rd/wDC56JZ/wDRPdP2S1BPflhaOhc4+m6PuiqIy17NgouyuFje9M9z+Dg0Bo/0m5PqFP00UPVybINV2WSE92oYfzMcD9CVB0/M0x6m4rG0lYZ2UxNIM8zpPwMbuA+LiSfSylGlIqs6hZLtwb5h+HxQMEcLGxsHBot5k6k9SrEsGGUnJ5ZkqqlsbS55DQOKSkorLJV1ysltijn20e35zbB3R83H+yyTub7Ht6fpsI82cs5xieLvkJLnE34k3VDPWhiPCKszXXMFyZ8DlzBYpHreXCeT0CuEjNCUydcUy1o6pzDcEhTU2jJbpoyPtbSCUXadx/I+67wPwn6eCkop9imd1sFifK9/P+yHs5h5fVxxPBb3xvA8Gt7zvoCrY8GG6SlHjyWW2taZJXnqqM5kerCCr06SNOeVcjzZSwRpHqWCvceRIuNElMlUsihJGqmWS2gzVDPSr5Mr2ImSsgmjqfZJjZkifTPNzDmy/wD0ycx5H7r0aZZWD4zqVHp2ZXk6ArjzggCAIAgCAIAgCAIAgCAIDzI8AEnIDMrjeFk7GLk8I5RtrtA6V5aDZo0CwWTc2fVaTSxph8zSKhxK4i1srJwUOpkclRLUz22RMElMyb65glvMkea40TjMmQRqOC5SLGGJDjZm3LKSKZpMtNnJ2+3bvDvBrwx3EXY7L7q9SzE8i2rbYsdslBjzbud4rOu57TWasGtysWqJ4lvDIkzVIpbMYXGSTySqVqrkbaOC7pAs7PVrJD1xFrL7sxqizEGDg8OYfNpI+oC2UPk+Z6tHMWzuC2HzwQBAEAQBAEAQBAEAQBAEBR7XVm5AQNXfZUXyxHB6PTat9uX4OPVmZPVYkfTT7EN8CsMrZGlpTyQbiBJAu4I7yO+Oy5glvPsYJXME1YWVLBdcwdUy4p6ZRwXqZKZHZcJKRimNkOkBlSWSNcNQQfRWwMOpM2Li7iRocx4HNVSWGehRYpQKKWPNWQkY9TR5RGmpbq5M82UWiH/DEFGILkl08BVUj0Ki4p47BUs9GtoTvsFxI7OeEW/Zwwur4fzX9AT+i2Urk+d6jLMGd6Ws8AIAgCAIAgCAIAgCAIAgCA03tBks0Dp+pWTUdz2+k+ftOZSyZrKfQOOUZInAqxMx2QaMzobqRnfBWVdCeS6QzyQJKElcJ5MkOHlCaLCnoyOC4STLSOA2UcFqkj5LlqolsWVdZOiRNvgqxJdytijBdLJeVkBMLXcsj+n+dEnHyc0l+PhNemVeDe5pnhsllJMzzrTJEcjTqF3cQVBmbIwKLZdGGDzJVgLmCz1NpDklLlNRM9l2TonZDhhM7pSMo2nP8T8h9N70WmpHh66zKwdcV55gQBAEAQBAEAQBAEAQBAEBqXaDTkxtcOrf1H6rPdHyen063a2jkNW+xKyOJ9LXZwRxU2XCbwyXBiJC6mUSpTLCHEWHVS3GeWnfgmxywnkpbkV+lNGcSQ9PouZQVczxJXRDkuZJqqRCqMXbwXMl0a8dypqsUumCeUismqCVJIqnPJ7pW3KmjLY+DsGxuAsmontkGUju6eI3Ra48yfRaIxTjyeNbdKFuYnO9rtmpaWQhwu05teNHDoqJQaPX0+rViNYeFXg17zzvJg7vBem0i7T4M1JIplYWWE4c+V7WMaXOcbADiSpxiZbbkkd/2WwQUlO2PIuPekI4uPAdBotMVhHjWT3yyW6kVhAEAQBAEAQBAEAQBAEAQEbEaJs0bo3cRkeR4FcksrBOubhLcjiG1WDPhkc1wsR9eoPELJKGGe/p9SpLg1d5zVbRujYePaKOCxWHsTpglvPYqzzXMHd6BrTzTBx2IxuqzzXdpB2GIzlSwVOZ83l0g5HtgXcFbkX2zuGumkYxguXGw/c9OKsijHfakjvuHUbYYmRt0YAPE8T5m581pSweLJ5eT7X0MczDHK0PaeB+4PA9UaydjJxeUct2n7MZGkvpT7RvyEgPHhwd/mSplV7HoVa7xI0CuwaeI2kikYfxMI+4UNhqWqi/JipsLlkNmRvceTWl32CbTj1C9zbcC7OKuUgvZ7FvzSZHyZ71/Gymq2Zp6teDquzWy0NG3uDeeRZ0jtT0aPhH+G6tUUjDZZKfcvFIrCAIAgCAIAgCAIAgCAIAgCAICtxzBYqpm7IMx7rxq39x0UZRTLK7JQeUcc2s2OmpiSRvMOjx7p6Hkeh+qolXg9WnVqRp8rCFXtNsbTFdcwWKw+Fy5geoed5dwc3i6YIuZ6C7gjvMrGLuCLmXGD4PJM8MYxznHQAX/wBh10UlEzWXpI7Xsdss2jZd1nSuFnEaNHyt/U8VojHB5VtrmzY1IqCAIAgCAIAgCAIAgCAIAgCAIAgCAIAgCAIAgCA8yMDgQ4Ag5EEXBHIg6oDStouziCa7oT7Fx+G12E9OLfr4KDgmaIaiUe5zfGtgquC5MTnNHxM74+mY8wFW4GuOqTNZlonNNiCFHaWq8ximdyTad9YzwYe5xsASeQF/om0470bDhmw9XLbdgkA5uG4PV1lJQZVLVJeTdcF7LrWNRIB+CPM+G+4WHoVNQM89S32N/wAKwmGnbuwsDBxOrnfmccyppYM0pOXcmrpEIAgCAIAgCAIAgCAIAgCAIAgCAIAgCAIAgCAIAgCAIAgMc1Ox/vsa78zQ77oMkcYVBe/sIb8/ZM/ZcwdyyTFE1vuta3wAH2XTh7QBAEAQBAEAQBAEAQBAEAQBAEAQBAEAQBAEAQBAEAQBAEAQBAEAQBAEAQBAEAQBAEAQBAEAQBAEAQBAEAQBAEAQBAEAQBAEAQBAEAQBAEAQBAEAQBAEAQBAEAQBAEAQBAEAQBAEB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9883" name="Picture 11" descr="http://dieutrihuyetapthap.com/wp-content/uploads/2014/03/thi%E1%BA%BFu-m%C3%A1u-d%E1%BA%ABn-%C4%91%E1%BA%BFn-suy-nh%C6%B0%E1%BB%A3c-c%C6%A1-th%E1%BB%8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8" t="4229" r="7451" b="10307"/>
          <a:stretch/>
        </p:blipFill>
        <p:spPr bwMode="auto">
          <a:xfrm>
            <a:off x="5119277" y="660951"/>
            <a:ext cx="2771304" cy="201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d Blood Cells - Hypertonic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3405336"/>
            <a:ext cx="4064000" cy="3048000"/>
          </a:xfrm>
          <a:prstGeom prst="rect">
            <a:avLst/>
          </a:prstGeom>
        </p:spPr>
      </p:pic>
      <p:pic>
        <p:nvPicPr>
          <p:cNvPr id="6" name="hypotonic solution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45567" y="2736304"/>
            <a:ext cx="5130082" cy="4005064"/>
          </a:xfrm>
          <a:prstGeom prst="rect">
            <a:avLst/>
          </a:prstGeom>
        </p:spPr>
      </p:pic>
      <p:pic>
        <p:nvPicPr>
          <p:cNvPr id="7" name="Dissolução do cloreto de sódio_WMV V9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0"/>
            <a:ext cx="4064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8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2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68057" y="44624"/>
            <a:ext cx="66304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+mj-lt"/>
              </a:rPr>
              <a:t>Íons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j-lt"/>
              </a:rPr>
              <a:t>em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j-lt"/>
              </a:rPr>
              <a:t>solução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 - </a:t>
            </a:r>
            <a:r>
              <a:rPr lang="en-US" sz="4400" dirty="0" err="1">
                <a:solidFill>
                  <a:schemeClr val="bg1"/>
                </a:solidFill>
                <a:latin typeface="+mj-lt"/>
              </a:rPr>
              <a:t>Eletrólitos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632664"/>
            <a:ext cx="9065280" cy="453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611560" y="980728"/>
            <a:ext cx="13022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+mn-lt"/>
              </a:rPr>
              <a:t>Forte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635896" y="980728"/>
            <a:ext cx="1333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+mn-lt"/>
              </a:rPr>
              <a:t>Fraco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868144" y="968547"/>
            <a:ext cx="3180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+mn-lt"/>
              </a:rPr>
              <a:t>Não-eletrólito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55576" y="6093296"/>
            <a:ext cx="13019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+mn-lt"/>
              </a:rPr>
              <a:t>CuCl</a:t>
            </a:r>
            <a:r>
              <a:rPr lang="pt-BR" sz="4000" b="1" baseline="-25000" dirty="0">
                <a:solidFill>
                  <a:schemeClr val="bg1"/>
                </a:solidFill>
                <a:latin typeface="+mn-lt"/>
              </a:rPr>
              <a:t>2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3203848" y="6079473"/>
            <a:ext cx="30191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+mn-lt"/>
              </a:rPr>
              <a:t>Ácido acético</a:t>
            </a:r>
            <a:endParaRPr lang="pt-BR" sz="4000" b="1" baseline="-25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948264" y="6021288"/>
            <a:ext cx="1531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+mn-lt"/>
              </a:rPr>
              <a:t>Etanol</a:t>
            </a:r>
            <a:endParaRPr lang="pt-BR" sz="4000" b="1" baseline="-25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765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" r="13379" b="57055"/>
          <a:stretch/>
        </p:blipFill>
        <p:spPr bwMode="auto">
          <a:xfrm>
            <a:off x="16446" y="4005064"/>
            <a:ext cx="9100439" cy="1176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2"/>
          <p:cNvSpPr txBox="1"/>
          <p:nvPr/>
        </p:nvSpPr>
        <p:spPr>
          <a:xfrm>
            <a:off x="827584" y="44624"/>
            <a:ext cx="7124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+mj-lt"/>
              </a:rPr>
              <a:t>Íons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j-lt"/>
              </a:rPr>
              <a:t>em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j-lt"/>
              </a:rPr>
              <a:t>solução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 - </a:t>
            </a:r>
            <a:r>
              <a:rPr lang="en-US" sz="4400" dirty="0" err="1">
                <a:solidFill>
                  <a:schemeClr val="bg1"/>
                </a:solidFill>
                <a:latin typeface="+mj-lt"/>
              </a:rPr>
              <a:t>Solubilidade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" r="7253" b="12720"/>
          <a:stretch/>
        </p:blipFill>
        <p:spPr bwMode="auto">
          <a:xfrm>
            <a:off x="35496" y="917211"/>
            <a:ext cx="4597125" cy="30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14064"/>
            <a:ext cx="3029593" cy="3118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2536726" y="1484784"/>
            <a:ext cx="43204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Oval 6"/>
          <p:cNvSpPr/>
          <p:nvPr/>
        </p:nvSpPr>
        <p:spPr>
          <a:xfrm>
            <a:off x="1854746" y="2386980"/>
            <a:ext cx="432048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72" r="13379" b="27664"/>
          <a:stretch/>
        </p:blipFill>
        <p:spPr bwMode="auto">
          <a:xfrm>
            <a:off x="8065" y="5157192"/>
            <a:ext cx="9100439" cy="79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87" r="13379"/>
          <a:stretch/>
        </p:blipFill>
        <p:spPr bwMode="auto">
          <a:xfrm>
            <a:off x="35496" y="5949280"/>
            <a:ext cx="9100439" cy="81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49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kdfrases.com/frases-imagens/frase-na-natureza-nada-se-cria-nada-se-perde-tudo-se-transforma-antoine-lavoisier-1412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6" y="836711"/>
            <a:ext cx="9117114" cy="4290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24394" y="0"/>
            <a:ext cx="71599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i="1" dirty="0">
                <a:solidFill>
                  <a:srgbClr val="FFFF00"/>
                </a:solidFill>
              </a:rPr>
              <a:t>Lei da conservação de massa</a:t>
            </a:r>
          </a:p>
        </p:txBody>
      </p:sp>
    </p:spTree>
    <p:extLst>
      <p:ext uri="{BB962C8B-B14F-4D97-AF65-F5344CB8AC3E}">
        <p14:creationId xmlns:p14="http://schemas.microsoft.com/office/powerpoint/2010/main" val="23164720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" y="3356992"/>
            <a:ext cx="9045229" cy="335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27584" y="44624"/>
            <a:ext cx="71241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+mj-lt"/>
              </a:rPr>
              <a:t>Íons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j-lt"/>
              </a:rPr>
              <a:t>em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j-lt"/>
              </a:rPr>
              <a:t>solução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 - </a:t>
            </a:r>
            <a:r>
              <a:rPr lang="en-US" sz="4400" dirty="0" err="1">
                <a:solidFill>
                  <a:schemeClr val="bg1"/>
                </a:solidFill>
                <a:latin typeface="+mj-lt"/>
              </a:rPr>
              <a:t>Solubilidade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14065"/>
            <a:ext cx="2234800" cy="249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814065"/>
            <a:ext cx="2123858" cy="238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869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59832" y="-27384"/>
            <a:ext cx="29981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+mj-lt"/>
              </a:rPr>
              <a:t>Precipitação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19357"/>
            <a:ext cx="9096120" cy="4321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037" y="5091716"/>
            <a:ext cx="6354371" cy="177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ta dobrada 2"/>
          <p:cNvSpPr/>
          <p:nvPr/>
        </p:nvSpPr>
        <p:spPr>
          <a:xfrm rot="10800000" flipH="1">
            <a:off x="179512" y="4941168"/>
            <a:ext cx="1800200" cy="1656184"/>
          </a:xfrm>
          <a:prstGeom prst="bentArrow">
            <a:avLst>
              <a:gd name="adj1" fmla="val 25000"/>
              <a:gd name="adj2" fmla="val 22194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627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49098" y="-27384"/>
            <a:ext cx="36070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+mj-lt"/>
              </a:rPr>
              <a:t>Equação</a:t>
            </a:r>
            <a:r>
              <a:rPr lang="en-US" sz="44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+mj-lt"/>
              </a:rPr>
              <a:t>iônica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75" y="1556792"/>
            <a:ext cx="8201589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58" y="3645024"/>
            <a:ext cx="8925346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296" y="5650954"/>
            <a:ext cx="5801069" cy="94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683242" y="908720"/>
            <a:ext cx="63010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+mn-lt"/>
              </a:rPr>
              <a:t>I. Equação iônica balanceada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691680" y="2924944"/>
            <a:ext cx="5985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+mn-lt"/>
              </a:rPr>
              <a:t>II. Equação iônica completa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1691680" y="4953362"/>
            <a:ext cx="54578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b="1" dirty="0">
                <a:solidFill>
                  <a:schemeClr val="bg1"/>
                </a:solidFill>
                <a:latin typeface="+mn-lt"/>
              </a:rPr>
              <a:t>II. Equação iônica líquida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3567591" y="4432552"/>
            <a:ext cx="2357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>
                <a:solidFill>
                  <a:schemeClr val="bg1"/>
                </a:solidFill>
                <a:latin typeface="+mn-lt"/>
              </a:rPr>
              <a:t>Obs</a:t>
            </a:r>
            <a:r>
              <a:rPr lang="pt-BR" dirty="0">
                <a:solidFill>
                  <a:schemeClr val="bg1"/>
                </a:solidFill>
                <a:latin typeface="+mn-lt"/>
              </a:rPr>
              <a:t>: Íons espectadores</a:t>
            </a:r>
          </a:p>
        </p:txBody>
      </p:sp>
    </p:spTree>
    <p:extLst>
      <p:ext uri="{BB962C8B-B14F-4D97-AF65-F5344CB8AC3E}">
        <p14:creationId xmlns:p14="http://schemas.microsoft.com/office/powerpoint/2010/main" val="3374185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upload.wikimedia.org/wikipedia/commons/thumb/5/5b/ThermiteReaction.jpg/800px-ThermiteReac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310"/>
            <a:ext cx="5550024" cy="615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364088" y="5157192"/>
            <a:ext cx="4139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dirty="0">
                <a:solidFill>
                  <a:schemeClr val="bg1"/>
                </a:solidFill>
              </a:rPr>
              <a:t>Aula 12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004048" y="1556792"/>
            <a:ext cx="38610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i="1" dirty="0">
                <a:solidFill>
                  <a:schemeClr val="bg1"/>
                </a:solidFill>
              </a:rPr>
              <a:t>Princípios de reactividade e equilíbrios químicos </a:t>
            </a:r>
          </a:p>
        </p:txBody>
      </p:sp>
    </p:spTree>
    <p:extLst>
      <p:ext uri="{BB962C8B-B14F-4D97-AF65-F5344CB8AC3E}">
        <p14:creationId xmlns:p14="http://schemas.microsoft.com/office/powerpoint/2010/main" val="17330737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4" t="11875" r="21757" b="13125"/>
          <a:stretch/>
        </p:blipFill>
        <p:spPr bwMode="auto">
          <a:xfrm>
            <a:off x="0" y="692695"/>
            <a:ext cx="6948264" cy="613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ângulo 1"/>
          <p:cNvSpPr/>
          <p:nvPr/>
        </p:nvSpPr>
        <p:spPr>
          <a:xfrm>
            <a:off x="323528" y="116632"/>
            <a:ext cx="29368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b="1" i="1" dirty="0">
                <a:solidFill>
                  <a:schemeClr val="bg1"/>
                </a:solidFill>
              </a:rPr>
              <a:t>Equilíbrio químico </a:t>
            </a:r>
            <a:endParaRPr lang="pt-PT" sz="2800" dirty="0"/>
          </a:p>
        </p:txBody>
      </p:sp>
    </p:spTree>
    <p:extLst>
      <p:ext uri="{BB962C8B-B14F-4D97-AF65-F5344CB8AC3E}">
        <p14:creationId xmlns:p14="http://schemas.microsoft.com/office/powerpoint/2010/main" val="1635307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9" t="17738" r="16486" b="35606"/>
          <a:stretch/>
        </p:blipFill>
        <p:spPr bwMode="auto">
          <a:xfrm>
            <a:off x="-1" y="1039922"/>
            <a:ext cx="9146691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9" t="81867" r="16486" b="12703"/>
          <a:stretch/>
        </p:blipFill>
        <p:spPr bwMode="auto">
          <a:xfrm>
            <a:off x="0" y="5143940"/>
            <a:ext cx="9146689" cy="517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ângulo 3"/>
          <p:cNvSpPr/>
          <p:nvPr/>
        </p:nvSpPr>
        <p:spPr>
          <a:xfrm>
            <a:off x="323528" y="116632"/>
            <a:ext cx="29368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b="1" i="1" dirty="0">
                <a:solidFill>
                  <a:schemeClr val="bg1"/>
                </a:solidFill>
              </a:rPr>
              <a:t>Equilíbrio químico </a:t>
            </a:r>
            <a:endParaRPr lang="pt-PT" sz="2800" dirty="0"/>
          </a:p>
        </p:txBody>
      </p:sp>
      <p:sp>
        <p:nvSpPr>
          <p:cNvPr id="5" name="Rectângulo 4"/>
          <p:cNvSpPr/>
          <p:nvPr/>
        </p:nvSpPr>
        <p:spPr>
          <a:xfrm>
            <a:off x="395536" y="716756"/>
            <a:ext cx="252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NaHCO</a:t>
            </a:r>
            <a:r>
              <a:rPr lang="en-US" sz="2000" b="1" baseline="-25000" dirty="0">
                <a:solidFill>
                  <a:schemeClr val="bg1"/>
                </a:solidFill>
              </a:rPr>
              <a:t>3</a:t>
            </a:r>
            <a:r>
              <a:rPr lang="en-US" sz="2000" b="1" dirty="0">
                <a:solidFill>
                  <a:schemeClr val="bg1"/>
                </a:solidFill>
              </a:rPr>
              <a:t> + CaCl</a:t>
            </a:r>
            <a:r>
              <a:rPr lang="en-US" sz="2000" b="1" baseline="-25000" dirty="0">
                <a:solidFill>
                  <a:schemeClr val="bg1"/>
                </a:solidFill>
              </a:rPr>
              <a:t>2</a:t>
            </a:r>
            <a:endParaRPr lang="pt-PT" sz="2000" b="1" dirty="0">
              <a:solidFill>
                <a:schemeClr val="bg1"/>
              </a:solidFill>
            </a:endParaRPr>
          </a:p>
        </p:txBody>
      </p:sp>
      <p:sp>
        <p:nvSpPr>
          <p:cNvPr id="7" name="Rectângulo 6"/>
          <p:cNvSpPr/>
          <p:nvPr/>
        </p:nvSpPr>
        <p:spPr>
          <a:xfrm>
            <a:off x="3313204" y="595840"/>
            <a:ext cx="26989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b="1" dirty="0">
                <a:solidFill>
                  <a:schemeClr val="bg1"/>
                </a:solidFill>
              </a:rPr>
              <a:t>Excesso Gelo seco – CO</a:t>
            </a:r>
            <a:r>
              <a:rPr lang="pt-PT" sz="2000" b="1" baseline="-25000" dirty="0">
                <a:solidFill>
                  <a:schemeClr val="bg1"/>
                </a:solidFill>
              </a:rPr>
              <a:t>2 </a:t>
            </a:r>
            <a:r>
              <a:rPr lang="pt-PT" sz="2000" b="1" dirty="0">
                <a:solidFill>
                  <a:schemeClr val="bg1"/>
                </a:solidFill>
              </a:rPr>
              <a:t>sólido</a:t>
            </a:r>
          </a:p>
        </p:txBody>
      </p:sp>
    </p:spTree>
    <p:extLst>
      <p:ext uri="{BB962C8B-B14F-4D97-AF65-F5344CB8AC3E}">
        <p14:creationId xmlns:p14="http://schemas.microsoft.com/office/powerpoint/2010/main" val="2111060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107505" y="4077072"/>
            <a:ext cx="8928992" cy="242135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8" name="Rectângulo 7"/>
          <p:cNvSpPr/>
          <p:nvPr/>
        </p:nvSpPr>
        <p:spPr>
          <a:xfrm>
            <a:off x="4825259" y="2492896"/>
            <a:ext cx="4211237" cy="13681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7" name="Rectângulo 6"/>
          <p:cNvSpPr/>
          <p:nvPr/>
        </p:nvSpPr>
        <p:spPr>
          <a:xfrm>
            <a:off x="4825259" y="620688"/>
            <a:ext cx="4211237" cy="172819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2" t="39375" r="31479" b="46042"/>
          <a:stretch/>
        </p:blipFill>
        <p:spPr bwMode="auto">
          <a:xfrm>
            <a:off x="5076056" y="836711"/>
            <a:ext cx="3765663" cy="132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3" t="19456" r="41045" b="34173"/>
          <a:stretch/>
        </p:blipFill>
        <p:spPr bwMode="auto">
          <a:xfrm>
            <a:off x="241615" y="639852"/>
            <a:ext cx="4258377" cy="321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ângulo 3"/>
          <p:cNvSpPr/>
          <p:nvPr/>
        </p:nvSpPr>
        <p:spPr>
          <a:xfrm>
            <a:off x="107504" y="25460"/>
            <a:ext cx="56477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>
                <a:solidFill>
                  <a:schemeClr val="bg1"/>
                </a:solidFill>
              </a:rPr>
              <a:t>Constante de equilíbrio químico </a:t>
            </a:r>
            <a:endParaRPr lang="pt-PT" sz="32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t="45417" r="21991" b="27292"/>
          <a:stretch/>
        </p:blipFill>
        <p:spPr bwMode="auto">
          <a:xfrm>
            <a:off x="323528" y="4300171"/>
            <a:ext cx="8518191" cy="1996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0" t="21270" r="37985" b="65945"/>
          <a:stretch/>
        </p:blipFill>
        <p:spPr bwMode="auto">
          <a:xfrm>
            <a:off x="5069105" y="2709737"/>
            <a:ext cx="3716594" cy="93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ângulo 9"/>
          <p:cNvSpPr/>
          <p:nvPr/>
        </p:nvSpPr>
        <p:spPr>
          <a:xfrm>
            <a:off x="4850733" y="606458"/>
            <a:ext cx="4211237" cy="172819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2" t="39375" r="31479" b="46042"/>
          <a:stretch/>
        </p:blipFill>
        <p:spPr bwMode="auto">
          <a:xfrm>
            <a:off x="5101530" y="822481"/>
            <a:ext cx="3765663" cy="132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133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3"/>
          <p:cNvSpPr/>
          <p:nvPr/>
        </p:nvSpPr>
        <p:spPr>
          <a:xfrm>
            <a:off x="0" y="980726"/>
            <a:ext cx="9144000" cy="528753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pic>
        <p:nvPicPr>
          <p:cNvPr id="2" name="Picture 4" descr="ch13_0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t="8038" r="4777" b="5495"/>
          <a:stretch/>
        </p:blipFill>
        <p:spPr bwMode="auto">
          <a:xfrm>
            <a:off x="272954" y="1405720"/>
            <a:ext cx="8434317" cy="4572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ângulo 2"/>
          <p:cNvSpPr/>
          <p:nvPr/>
        </p:nvSpPr>
        <p:spPr>
          <a:xfrm>
            <a:off x="107504" y="25460"/>
            <a:ext cx="56477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>
                <a:solidFill>
                  <a:schemeClr val="bg1"/>
                </a:solidFill>
              </a:rPr>
              <a:t>Constante de equilíbrio químico </a:t>
            </a:r>
            <a:endParaRPr lang="pt-PT" sz="3200" dirty="0"/>
          </a:p>
        </p:txBody>
      </p:sp>
    </p:spTree>
    <p:extLst>
      <p:ext uri="{BB962C8B-B14F-4D97-AF65-F5344CB8AC3E}">
        <p14:creationId xmlns:p14="http://schemas.microsoft.com/office/powerpoint/2010/main" val="2427876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6"/>
          <p:cNvSpPr/>
          <p:nvPr/>
        </p:nvSpPr>
        <p:spPr>
          <a:xfrm>
            <a:off x="2267744" y="2204864"/>
            <a:ext cx="4824536" cy="28803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" name="Rectângulo 3"/>
          <p:cNvSpPr/>
          <p:nvPr/>
        </p:nvSpPr>
        <p:spPr>
          <a:xfrm>
            <a:off x="2530133" y="2434917"/>
            <a:ext cx="4319364" cy="235925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6" name="Rectangle 4"/>
          <p:cNvSpPr txBox="1">
            <a:spLocks noChangeArrowheads="1"/>
          </p:cNvSpPr>
          <p:nvPr/>
        </p:nvSpPr>
        <p:spPr bwMode="auto">
          <a:xfrm>
            <a:off x="356259" y="1011872"/>
            <a:ext cx="8153400" cy="699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465138" indent="-465138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buFontTx/>
              <a:buNone/>
            </a:pPr>
            <a:r>
              <a:rPr lang="en-US" altLang="pt-BR" sz="4800" i="1" dirty="0">
                <a:solidFill>
                  <a:schemeClr val="bg1"/>
                </a:solidFill>
              </a:rPr>
              <a:t>		       </a:t>
            </a:r>
            <a:r>
              <a:rPr lang="en-US" altLang="pt-BR" sz="3600" i="1" dirty="0" err="1">
                <a:solidFill>
                  <a:srgbClr val="FFFF00"/>
                </a:solidFill>
              </a:rPr>
              <a:t>a</a:t>
            </a:r>
            <a:r>
              <a:rPr lang="en-US" altLang="pt-BR" sz="3600" dirty="0" err="1">
                <a:solidFill>
                  <a:schemeClr val="bg1"/>
                </a:solidFill>
              </a:rPr>
              <a:t>A</a:t>
            </a:r>
            <a:r>
              <a:rPr lang="en-US" altLang="pt-BR" sz="3600" dirty="0">
                <a:solidFill>
                  <a:schemeClr val="bg1"/>
                </a:solidFill>
              </a:rPr>
              <a:t> + </a:t>
            </a:r>
            <a:r>
              <a:rPr lang="en-US" altLang="pt-BR" sz="3600" i="1" dirty="0" err="1">
                <a:solidFill>
                  <a:srgbClr val="FFFF00"/>
                </a:solidFill>
              </a:rPr>
              <a:t>b</a:t>
            </a:r>
            <a:r>
              <a:rPr lang="en-US" altLang="pt-BR" sz="3600" dirty="0" err="1">
                <a:solidFill>
                  <a:schemeClr val="bg1"/>
                </a:solidFill>
              </a:rPr>
              <a:t>B</a:t>
            </a:r>
            <a:r>
              <a:rPr lang="en-US" altLang="pt-BR" sz="3600" dirty="0">
                <a:solidFill>
                  <a:schemeClr val="bg1"/>
                </a:solidFill>
              </a:rPr>
              <a:t>           </a:t>
            </a:r>
            <a:r>
              <a:rPr lang="en-US" altLang="pt-BR" sz="3600" i="1" dirty="0" err="1">
                <a:solidFill>
                  <a:srgbClr val="FFFF00"/>
                </a:solidFill>
              </a:rPr>
              <a:t>c</a:t>
            </a:r>
            <a:r>
              <a:rPr lang="en-US" altLang="pt-BR" sz="3600" dirty="0" err="1">
                <a:solidFill>
                  <a:schemeClr val="bg1"/>
                </a:solidFill>
              </a:rPr>
              <a:t>C</a:t>
            </a:r>
            <a:r>
              <a:rPr lang="en-US" altLang="pt-BR" sz="3600" dirty="0">
                <a:solidFill>
                  <a:schemeClr val="bg1"/>
                </a:solidFill>
              </a:rPr>
              <a:t> + </a:t>
            </a:r>
            <a:r>
              <a:rPr lang="en-US" altLang="pt-BR" sz="3600" i="1" dirty="0" err="1">
                <a:solidFill>
                  <a:srgbClr val="FFFF00"/>
                </a:solidFill>
              </a:rPr>
              <a:t>d</a:t>
            </a:r>
            <a:r>
              <a:rPr lang="en-US" altLang="pt-BR" sz="3600" dirty="0" err="1">
                <a:solidFill>
                  <a:schemeClr val="bg1"/>
                </a:solidFill>
              </a:rPr>
              <a:t>D</a:t>
            </a:r>
            <a:endParaRPr lang="en-US" altLang="pt-BR" sz="3600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n-US" altLang="pt-BR" sz="3600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n-US" altLang="pt-BR" sz="3600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n-US" altLang="pt-BR" sz="3600" dirty="0">
              <a:solidFill>
                <a:schemeClr val="bg1"/>
              </a:solidFill>
            </a:endParaRPr>
          </a:p>
          <a:p>
            <a:pPr>
              <a:buFontTx/>
              <a:buNone/>
            </a:pPr>
            <a:endParaRPr lang="en-US" altLang="pt-BR" sz="3200" dirty="0">
              <a:solidFill>
                <a:schemeClr val="bg1"/>
              </a:solidFill>
            </a:endParaRPr>
          </a:p>
        </p:txBody>
      </p:sp>
      <p:grpSp>
        <p:nvGrpSpPr>
          <p:cNvPr id="37" name="Group 5"/>
          <p:cNvGrpSpPr>
            <a:grpSpLocks/>
          </p:cNvGrpSpPr>
          <p:nvPr/>
        </p:nvGrpSpPr>
        <p:grpSpPr bwMode="auto">
          <a:xfrm>
            <a:off x="4267200" y="1340768"/>
            <a:ext cx="685800" cy="304800"/>
            <a:chOff x="3408" y="288"/>
            <a:chExt cx="288" cy="192"/>
          </a:xfrm>
        </p:grpSpPr>
        <p:grpSp>
          <p:nvGrpSpPr>
            <p:cNvPr id="27666" name="Group 6"/>
            <p:cNvGrpSpPr>
              <a:grpSpLocks/>
            </p:cNvGrpSpPr>
            <p:nvPr/>
          </p:nvGrpSpPr>
          <p:grpSpPr bwMode="auto">
            <a:xfrm>
              <a:off x="3408" y="288"/>
              <a:ext cx="288" cy="48"/>
              <a:chOff x="3408" y="288"/>
              <a:chExt cx="288" cy="48"/>
            </a:xfrm>
          </p:grpSpPr>
          <p:sp>
            <p:nvSpPr>
              <p:cNvPr id="27670" name="Line 7"/>
              <p:cNvSpPr>
                <a:spLocks noChangeShapeType="1"/>
              </p:cNvSpPr>
              <p:nvPr/>
            </p:nvSpPr>
            <p:spPr bwMode="auto">
              <a:xfrm>
                <a:off x="3408" y="336"/>
                <a:ext cx="288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PT">
                  <a:solidFill>
                    <a:schemeClr val="bg1"/>
                  </a:solidFill>
                </a:endParaRPr>
              </a:p>
            </p:txBody>
          </p:sp>
          <p:sp>
            <p:nvSpPr>
              <p:cNvPr id="27671" name="Line 8"/>
              <p:cNvSpPr>
                <a:spLocks noChangeShapeType="1"/>
              </p:cNvSpPr>
              <p:nvPr/>
            </p:nvSpPr>
            <p:spPr bwMode="auto">
              <a:xfrm flipH="1" flipV="1">
                <a:off x="3600" y="288"/>
                <a:ext cx="96" cy="4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PT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667" name="Group 9"/>
            <p:cNvGrpSpPr>
              <a:grpSpLocks/>
            </p:cNvGrpSpPr>
            <p:nvPr/>
          </p:nvGrpSpPr>
          <p:grpSpPr bwMode="auto">
            <a:xfrm flipH="1" flipV="1">
              <a:off x="3408" y="432"/>
              <a:ext cx="288" cy="48"/>
              <a:chOff x="3408" y="288"/>
              <a:chExt cx="288" cy="48"/>
            </a:xfrm>
          </p:grpSpPr>
          <p:sp>
            <p:nvSpPr>
              <p:cNvPr id="27668" name="Line 10"/>
              <p:cNvSpPr>
                <a:spLocks noChangeShapeType="1"/>
              </p:cNvSpPr>
              <p:nvPr/>
            </p:nvSpPr>
            <p:spPr bwMode="auto">
              <a:xfrm>
                <a:off x="3408" y="336"/>
                <a:ext cx="288" cy="0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PT">
                  <a:solidFill>
                    <a:schemeClr val="bg1"/>
                  </a:solidFill>
                </a:endParaRPr>
              </a:p>
            </p:txBody>
          </p:sp>
          <p:sp>
            <p:nvSpPr>
              <p:cNvPr id="27669" name="Line 11"/>
              <p:cNvSpPr>
                <a:spLocks noChangeShapeType="1"/>
              </p:cNvSpPr>
              <p:nvPr/>
            </p:nvSpPr>
            <p:spPr bwMode="auto">
              <a:xfrm flipH="1" flipV="1">
                <a:off x="3600" y="288"/>
                <a:ext cx="96" cy="4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pt-PT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3" name="Grupo 2"/>
          <p:cNvGrpSpPr/>
          <p:nvPr/>
        </p:nvGrpSpPr>
        <p:grpSpPr>
          <a:xfrm>
            <a:off x="2556892" y="2365891"/>
            <a:ext cx="4171950" cy="2215237"/>
            <a:chOff x="2628900" y="1861835"/>
            <a:chExt cx="4171950" cy="2215237"/>
          </a:xfrm>
        </p:grpSpPr>
        <p:sp>
          <p:nvSpPr>
            <p:cNvPr id="27652" name="Line 13"/>
            <p:cNvSpPr>
              <a:spLocks noChangeShapeType="1"/>
            </p:cNvSpPr>
            <p:nvPr/>
          </p:nvSpPr>
          <p:spPr bwMode="auto">
            <a:xfrm>
              <a:off x="3848100" y="3139381"/>
              <a:ext cx="2952750" cy="1587"/>
            </a:xfrm>
            <a:prstGeom prst="line">
              <a:avLst/>
            </a:prstGeom>
            <a:noFill/>
            <a:ln w="31750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>
                <a:solidFill>
                  <a:schemeClr val="bg1"/>
                </a:solidFill>
              </a:endParaRPr>
            </a:p>
          </p:txBody>
        </p:sp>
        <p:sp>
          <p:nvSpPr>
            <p:cNvPr id="27653" name="Rectangle 15"/>
            <p:cNvSpPr>
              <a:spLocks noChangeArrowheads="1"/>
            </p:cNvSpPr>
            <p:nvPr/>
          </p:nvSpPr>
          <p:spPr bwMode="auto">
            <a:xfrm>
              <a:off x="4953000" y="3162871"/>
              <a:ext cx="256480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4000" i="1" dirty="0">
                  <a:solidFill>
                    <a:srgbClr val="FFFF00"/>
                  </a:solidFill>
                </a:rPr>
                <a:t>a</a:t>
              </a:r>
              <a:endParaRPr lang="en-US" altLang="pt-BR" i="1" dirty="0">
                <a:solidFill>
                  <a:srgbClr val="FFFF00"/>
                </a:solidFill>
              </a:endParaRPr>
            </a:p>
          </p:txBody>
        </p:sp>
        <p:sp>
          <p:nvSpPr>
            <p:cNvPr id="27654" name="Rectangle 17"/>
            <p:cNvSpPr>
              <a:spLocks noChangeArrowheads="1"/>
            </p:cNvSpPr>
            <p:nvPr/>
          </p:nvSpPr>
          <p:spPr bwMode="auto">
            <a:xfrm>
              <a:off x="4920438" y="1861835"/>
              <a:ext cx="227626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4000" i="1" dirty="0">
                  <a:solidFill>
                    <a:srgbClr val="FFFF00"/>
                  </a:solidFill>
                </a:rPr>
                <a:t>c</a:t>
              </a:r>
              <a:endParaRPr lang="en-US" altLang="pt-BR" i="1" dirty="0">
                <a:solidFill>
                  <a:srgbClr val="FFFF00"/>
                </a:solidFill>
              </a:endParaRPr>
            </a:p>
          </p:txBody>
        </p:sp>
        <p:sp>
          <p:nvSpPr>
            <p:cNvPr id="27657" name="Rectangle 14"/>
            <p:cNvSpPr>
              <a:spLocks noChangeArrowheads="1"/>
            </p:cNvSpPr>
            <p:nvPr/>
          </p:nvSpPr>
          <p:spPr bwMode="auto">
            <a:xfrm>
              <a:off x="6172200" y="3243833"/>
              <a:ext cx="384721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4000" i="1" dirty="0">
                  <a:solidFill>
                    <a:schemeClr val="bg1"/>
                  </a:solidFill>
                </a:rPr>
                <a:t> </a:t>
              </a:r>
              <a:r>
                <a:rPr lang="en-US" altLang="pt-BR" sz="4000" i="1" dirty="0">
                  <a:solidFill>
                    <a:srgbClr val="FFFF00"/>
                  </a:solidFill>
                </a:rPr>
                <a:t>b</a:t>
              </a:r>
              <a:endParaRPr lang="en-US" altLang="pt-BR" i="1" dirty="0">
                <a:solidFill>
                  <a:srgbClr val="FFFF00"/>
                </a:solidFill>
              </a:endParaRPr>
            </a:p>
          </p:txBody>
        </p:sp>
        <p:sp>
          <p:nvSpPr>
            <p:cNvPr id="27658" name="Rectangle 16"/>
            <p:cNvSpPr>
              <a:spLocks noChangeArrowheads="1"/>
            </p:cNvSpPr>
            <p:nvPr/>
          </p:nvSpPr>
          <p:spPr bwMode="auto">
            <a:xfrm>
              <a:off x="6096000" y="1872233"/>
              <a:ext cx="384721" cy="6155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4000" i="1" dirty="0">
                  <a:solidFill>
                    <a:schemeClr val="bg1"/>
                  </a:solidFill>
                </a:rPr>
                <a:t> </a:t>
              </a:r>
              <a:r>
                <a:rPr lang="en-US" altLang="pt-BR" sz="4000" i="1" dirty="0">
                  <a:solidFill>
                    <a:srgbClr val="FFFF00"/>
                  </a:solidFill>
                </a:rPr>
                <a:t>d</a:t>
              </a:r>
              <a:endParaRPr lang="en-US" altLang="pt-BR" i="1" dirty="0">
                <a:solidFill>
                  <a:srgbClr val="FFFF00"/>
                </a:solidFill>
              </a:endParaRPr>
            </a:p>
          </p:txBody>
        </p:sp>
        <p:sp>
          <p:nvSpPr>
            <p:cNvPr id="27659" name="Rectangle 19"/>
            <p:cNvSpPr>
              <a:spLocks noChangeArrowheads="1"/>
            </p:cNvSpPr>
            <p:nvPr/>
          </p:nvSpPr>
          <p:spPr bwMode="auto">
            <a:xfrm>
              <a:off x="5337175" y="3212083"/>
              <a:ext cx="947738" cy="8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5600" dirty="0">
                  <a:solidFill>
                    <a:schemeClr val="bg1"/>
                  </a:solidFill>
                </a:rPr>
                <a:t>[B]</a:t>
              </a:r>
              <a:endParaRPr lang="en-US" altLang="pt-BR" sz="1800" dirty="0">
                <a:solidFill>
                  <a:schemeClr val="bg1"/>
                </a:solidFill>
              </a:endParaRPr>
            </a:p>
          </p:txBody>
        </p:sp>
        <p:sp>
          <p:nvSpPr>
            <p:cNvPr id="27660" name="Rectangle 21"/>
            <p:cNvSpPr>
              <a:spLocks noChangeArrowheads="1"/>
            </p:cNvSpPr>
            <p:nvPr/>
          </p:nvSpPr>
          <p:spPr bwMode="auto">
            <a:xfrm>
              <a:off x="3923928" y="3222997"/>
              <a:ext cx="987425" cy="8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5600" dirty="0">
                  <a:solidFill>
                    <a:schemeClr val="bg1"/>
                  </a:solidFill>
                </a:rPr>
                <a:t>[A]</a:t>
              </a:r>
              <a:endParaRPr lang="en-US" altLang="pt-BR" sz="1800" dirty="0">
                <a:solidFill>
                  <a:schemeClr val="bg1"/>
                </a:solidFill>
              </a:endParaRPr>
            </a:p>
          </p:txBody>
        </p:sp>
        <p:sp>
          <p:nvSpPr>
            <p:cNvPr id="27661" name="Rectangle 23"/>
            <p:cNvSpPr>
              <a:spLocks noChangeArrowheads="1"/>
            </p:cNvSpPr>
            <p:nvPr/>
          </p:nvSpPr>
          <p:spPr bwMode="auto">
            <a:xfrm>
              <a:off x="5233988" y="1984946"/>
              <a:ext cx="987425" cy="8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5600" dirty="0">
                  <a:solidFill>
                    <a:schemeClr val="bg1"/>
                  </a:solidFill>
                </a:rPr>
                <a:t>[D]</a:t>
              </a:r>
              <a:endParaRPr lang="en-US" altLang="pt-BR" sz="1800" dirty="0">
                <a:solidFill>
                  <a:schemeClr val="bg1"/>
                </a:solidFill>
              </a:endParaRPr>
            </a:p>
          </p:txBody>
        </p:sp>
        <p:sp>
          <p:nvSpPr>
            <p:cNvPr id="27662" name="Rectangle 24"/>
            <p:cNvSpPr>
              <a:spLocks noChangeArrowheads="1"/>
            </p:cNvSpPr>
            <p:nvPr/>
          </p:nvSpPr>
          <p:spPr bwMode="auto">
            <a:xfrm>
              <a:off x="4889500" y="1984946"/>
              <a:ext cx="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endParaRPr lang="en-US" altLang="pt-BR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7663" name="Rectangle 25"/>
            <p:cNvSpPr>
              <a:spLocks noChangeArrowheads="1"/>
            </p:cNvSpPr>
            <p:nvPr/>
          </p:nvSpPr>
          <p:spPr bwMode="auto">
            <a:xfrm>
              <a:off x="3954463" y="1984946"/>
              <a:ext cx="956993" cy="861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5600">
                  <a:solidFill>
                    <a:schemeClr val="bg1"/>
                  </a:solidFill>
                </a:rPr>
                <a:t>[C]</a:t>
              </a:r>
              <a:endParaRPr lang="en-US" altLang="pt-BR" sz="1800">
                <a:solidFill>
                  <a:schemeClr val="bg1"/>
                </a:solidFill>
              </a:endParaRPr>
            </a:p>
          </p:txBody>
        </p:sp>
        <p:sp>
          <p:nvSpPr>
            <p:cNvPr id="27664" name="Rectangle 26"/>
            <p:cNvSpPr>
              <a:spLocks noChangeArrowheads="1"/>
            </p:cNvSpPr>
            <p:nvPr/>
          </p:nvSpPr>
          <p:spPr bwMode="auto">
            <a:xfrm>
              <a:off x="2628900" y="2632646"/>
              <a:ext cx="474663" cy="8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5600" i="1" dirty="0">
                  <a:solidFill>
                    <a:schemeClr val="bg1"/>
                  </a:solidFill>
                </a:rPr>
                <a:t>K</a:t>
              </a:r>
              <a:endParaRPr lang="en-US" altLang="pt-BR" sz="1800" i="1" dirty="0">
                <a:solidFill>
                  <a:schemeClr val="bg1"/>
                </a:solidFill>
              </a:endParaRPr>
            </a:p>
          </p:txBody>
        </p:sp>
        <p:sp>
          <p:nvSpPr>
            <p:cNvPr id="27665" name="Rectangle 27"/>
            <p:cNvSpPr>
              <a:spLocks noChangeArrowheads="1"/>
            </p:cNvSpPr>
            <p:nvPr/>
          </p:nvSpPr>
          <p:spPr bwMode="auto">
            <a:xfrm>
              <a:off x="3314700" y="2708846"/>
              <a:ext cx="415925" cy="854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5600">
                  <a:solidFill>
                    <a:schemeClr val="bg1"/>
                  </a:solidFill>
                  <a:latin typeface="Arial" charset="0"/>
                </a:rPr>
                <a:t>=</a:t>
              </a:r>
              <a:endParaRPr lang="en-US" altLang="pt-BR" sz="1800">
                <a:solidFill>
                  <a:schemeClr val="bg1"/>
                </a:solidFill>
                <a:latin typeface="Arial" charset="0"/>
              </a:endParaRPr>
            </a:p>
          </p:txBody>
        </p:sp>
      </p:grpSp>
      <p:cxnSp>
        <p:nvCxnSpPr>
          <p:cNvPr id="6" name="Conexão recta 5"/>
          <p:cNvCxnSpPr/>
          <p:nvPr/>
        </p:nvCxnSpPr>
        <p:spPr>
          <a:xfrm>
            <a:off x="3776092" y="3614544"/>
            <a:ext cx="302704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0" name="Rectângulo 29"/>
          <p:cNvSpPr/>
          <p:nvPr/>
        </p:nvSpPr>
        <p:spPr>
          <a:xfrm>
            <a:off x="107504" y="25460"/>
            <a:ext cx="63264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600" b="1" i="1" dirty="0">
                <a:solidFill>
                  <a:schemeClr val="bg1"/>
                </a:solidFill>
              </a:rPr>
              <a:t>Constante de equilíbrio químico </a:t>
            </a:r>
            <a:endParaRPr lang="pt-PT" sz="3600" dirty="0"/>
          </a:p>
        </p:txBody>
      </p:sp>
      <p:sp>
        <p:nvSpPr>
          <p:cNvPr id="31" name="Rectângulo 30"/>
          <p:cNvSpPr/>
          <p:nvPr/>
        </p:nvSpPr>
        <p:spPr>
          <a:xfrm>
            <a:off x="2198509" y="5589240"/>
            <a:ext cx="51818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i="1" dirty="0">
                <a:solidFill>
                  <a:schemeClr val="bg1"/>
                </a:solidFill>
              </a:rPr>
              <a:t>Constante para uma dada temperatura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3598822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ângulo 2"/>
          <p:cNvSpPr/>
          <p:nvPr/>
        </p:nvSpPr>
        <p:spPr>
          <a:xfrm>
            <a:off x="107504" y="25460"/>
            <a:ext cx="56477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>
                <a:solidFill>
                  <a:schemeClr val="bg1"/>
                </a:solidFill>
              </a:rPr>
              <a:t>Constante de equilíbrio químico </a:t>
            </a:r>
            <a:endParaRPr lang="pt-PT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3" t="24597" r="71772" b="24584"/>
          <a:stretch/>
        </p:blipFill>
        <p:spPr bwMode="auto">
          <a:xfrm>
            <a:off x="35496" y="764704"/>
            <a:ext cx="2295134" cy="3455955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500" dist="50800" dir="5400000" sy="-100000" algn="bl" rotWithShape="0"/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upo 5"/>
          <p:cNvGrpSpPr/>
          <p:nvPr/>
        </p:nvGrpSpPr>
        <p:grpSpPr>
          <a:xfrm>
            <a:off x="2425408" y="1170065"/>
            <a:ext cx="6639624" cy="1898895"/>
            <a:chOff x="2504376" y="810025"/>
            <a:chExt cx="6639624" cy="1898895"/>
          </a:xfrm>
        </p:grpSpPr>
        <p:sp>
          <p:nvSpPr>
            <p:cNvPr id="4" name="Rectângulo 3"/>
            <p:cNvSpPr/>
            <p:nvPr/>
          </p:nvSpPr>
          <p:spPr>
            <a:xfrm>
              <a:off x="2504376" y="1258307"/>
              <a:ext cx="6639624" cy="1450613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2" name="Rectângulo 1"/>
            <p:cNvSpPr/>
            <p:nvPr/>
          </p:nvSpPr>
          <p:spPr>
            <a:xfrm>
              <a:off x="2627784" y="1440540"/>
              <a:ext cx="6408712" cy="108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3076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40" t="29738" r="37871" b="61011"/>
            <a:stretch/>
          </p:blipFill>
          <p:spPr bwMode="auto">
            <a:xfrm>
              <a:off x="6156176" y="1498230"/>
              <a:ext cx="1843530" cy="950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" name="Picture 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58" t="41141" r="34130" b="54423"/>
            <a:stretch/>
          </p:blipFill>
          <p:spPr bwMode="auto">
            <a:xfrm>
              <a:off x="2870497" y="1728572"/>
              <a:ext cx="3357687" cy="504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ângulo 12"/>
            <p:cNvSpPr/>
            <p:nvPr/>
          </p:nvSpPr>
          <p:spPr>
            <a:xfrm>
              <a:off x="2504376" y="810025"/>
              <a:ext cx="217078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b="1" i="1" dirty="0">
                  <a:solidFill>
                    <a:srgbClr val="FFFF00"/>
                  </a:solidFill>
                </a:rPr>
                <a:t>Sólidos no equilíbrio </a:t>
              </a:r>
              <a:endParaRPr lang="pt-PT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2411760" y="3563724"/>
            <a:ext cx="6639624" cy="1881500"/>
            <a:chOff x="2540888" y="3203684"/>
            <a:chExt cx="6639624" cy="1881500"/>
          </a:xfrm>
        </p:grpSpPr>
        <p:sp>
          <p:nvSpPr>
            <p:cNvPr id="11" name="Rectângulo 10"/>
            <p:cNvSpPr/>
            <p:nvPr/>
          </p:nvSpPr>
          <p:spPr>
            <a:xfrm>
              <a:off x="2540888" y="3634571"/>
              <a:ext cx="6639624" cy="1450613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2" name="Rectângulo 11"/>
            <p:cNvSpPr/>
            <p:nvPr/>
          </p:nvSpPr>
          <p:spPr>
            <a:xfrm>
              <a:off x="2664296" y="3816804"/>
              <a:ext cx="6408712" cy="108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0" t="60585" r="28401" b="34173"/>
            <a:stretch/>
          </p:blipFill>
          <p:spPr bwMode="auto">
            <a:xfrm>
              <a:off x="2765760" y="4089431"/>
              <a:ext cx="4902584" cy="519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74" t="70464" r="37678" b="20665"/>
            <a:stretch/>
          </p:blipFill>
          <p:spPr bwMode="auto">
            <a:xfrm>
              <a:off x="7399156" y="4005588"/>
              <a:ext cx="1620688" cy="745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ângulo 13"/>
            <p:cNvSpPr/>
            <p:nvPr/>
          </p:nvSpPr>
          <p:spPr>
            <a:xfrm>
              <a:off x="2545229" y="3203684"/>
              <a:ext cx="198163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b="1" i="1" dirty="0">
                  <a:solidFill>
                    <a:srgbClr val="FFFF00"/>
                  </a:solidFill>
                </a:rPr>
                <a:t>Água no equilíbrio </a:t>
              </a:r>
              <a:endParaRPr lang="pt-PT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8122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857250" y="0"/>
            <a:ext cx="7429500" cy="9286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Reações Químicas</a:t>
            </a:r>
            <a:endParaRPr lang="en-CA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836712"/>
            <a:ext cx="9001000" cy="354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aixaDeTexto 13"/>
          <p:cNvSpPr txBox="1"/>
          <p:nvPr/>
        </p:nvSpPr>
        <p:spPr>
          <a:xfrm>
            <a:off x="1000397" y="6218148"/>
            <a:ext cx="738802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2800" b="1" dirty="0">
                <a:solidFill>
                  <a:srgbClr val="FFFF00"/>
                </a:solidFill>
                <a:latin typeface="+mn-lt"/>
              </a:rPr>
              <a:t>Lei da conservação da matéria: Antoine Lavoisier</a:t>
            </a:r>
            <a:endParaRPr lang="en-CA" sz="28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401328"/>
            <a:ext cx="7243142" cy="1691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195736" y="5525651"/>
            <a:ext cx="1872208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pt-PT" sz="2800" dirty="0"/>
              <a:t>Reagentes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940152" y="5510825"/>
            <a:ext cx="1872208" cy="5232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pt-PT" sz="2800" dirty="0"/>
              <a:t>Produtos</a:t>
            </a:r>
          </a:p>
        </p:txBody>
      </p:sp>
    </p:spTree>
    <p:extLst>
      <p:ext uri="{BB962C8B-B14F-4D97-AF65-F5344CB8AC3E}">
        <p14:creationId xmlns:p14="http://schemas.microsoft.com/office/powerpoint/2010/main" val="27163715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ângulo 15"/>
          <p:cNvSpPr/>
          <p:nvPr/>
        </p:nvSpPr>
        <p:spPr>
          <a:xfrm>
            <a:off x="5441123" y="4869160"/>
            <a:ext cx="3702877" cy="198884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ctângulo 14"/>
          <p:cNvSpPr/>
          <p:nvPr/>
        </p:nvSpPr>
        <p:spPr>
          <a:xfrm>
            <a:off x="5863118" y="5024061"/>
            <a:ext cx="1949242" cy="85538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ctângulo 13"/>
          <p:cNvSpPr/>
          <p:nvPr/>
        </p:nvSpPr>
        <p:spPr>
          <a:xfrm>
            <a:off x="354439" y="5095834"/>
            <a:ext cx="4762561" cy="171754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ctângulo 12"/>
          <p:cNvSpPr/>
          <p:nvPr/>
        </p:nvSpPr>
        <p:spPr>
          <a:xfrm>
            <a:off x="3851921" y="3617729"/>
            <a:ext cx="2016223" cy="107140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ctângulo 11"/>
          <p:cNvSpPr/>
          <p:nvPr/>
        </p:nvSpPr>
        <p:spPr>
          <a:xfrm>
            <a:off x="464024" y="3789039"/>
            <a:ext cx="3161919" cy="72879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ctângulo 5"/>
          <p:cNvSpPr/>
          <p:nvPr/>
        </p:nvSpPr>
        <p:spPr>
          <a:xfrm>
            <a:off x="4860033" y="980728"/>
            <a:ext cx="3456383" cy="174242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Rectângulo 3"/>
          <p:cNvSpPr/>
          <p:nvPr/>
        </p:nvSpPr>
        <p:spPr>
          <a:xfrm>
            <a:off x="467544" y="994958"/>
            <a:ext cx="4211237" cy="172819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Rectângulo 1"/>
          <p:cNvSpPr/>
          <p:nvPr/>
        </p:nvSpPr>
        <p:spPr>
          <a:xfrm>
            <a:off x="107504" y="179929"/>
            <a:ext cx="44993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>
                <a:solidFill>
                  <a:schemeClr val="bg1"/>
                </a:solidFill>
              </a:rPr>
              <a:t>Equilíbrio em fase gasosa</a:t>
            </a:r>
            <a:endParaRPr lang="pt-PT" sz="3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2" t="39375" r="31479" b="46042"/>
          <a:stretch/>
        </p:blipFill>
        <p:spPr bwMode="auto">
          <a:xfrm>
            <a:off x="653198" y="1196752"/>
            <a:ext cx="3765663" cy="1324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7" t="43657" r="49757" b="38311"/>
          <a:stretch/>
        </p:blipFill>
        <p:spPr bwMode="auto">
          <a:xfrm>
            <a:off x="5117000" y="1251346"/>
            <a:ext cx="3002508" cy="1270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ângulo 6"/>
          <p:cNvSpPr/>
          <p:nvPr/>
        </p:nvSpPr>
        <p:spPr>
          <a:xfrm>
            <a:off x="286374" y="3068960"/>
            <a:ext cx="33395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>
                <a:solidFill>
                  <a:schemeClr val="bg1"/>
                </a:solidFill>
              </a:rPr>
              <a:t>Relação </a:t>
            </a:r>
            <a:r>
              <a:rPr lang="pt-PT" sz="3200" b="1" i="1" dirty="0" err="1">
                <a:solidFill>
                  <a:schemeClr val="bg1"/>
                </a:solidFill>
              </a:rPr>
              <a:t>Kp</a:t>
            </a:r>
            <a:r>
              <a:rPr lang="pt-PT" sz="3200" b="1" i="1" dirty="0">
                <a:solidFill>
                  <a:schemeClr val="bg1"/>
                </a:solidFill>
              </a:rPr>
              <a:t> com </a:t>
            </a:r>
            <a:r>
              <a:rPr lang="pt-PT" sz="3200" b="1" i="1" dirty="0" err="1">
                <a:solidFill>
                  <a:schemeClr val="bg1"/>
                </a:solidFill>
              </a:rPr>
              <a:t>Kc</a:t>
            </a:r>
            <a:endParaRPr lang="pt-PT" sz="32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5" t="37861" r="14723" b="54676"/>
          <a:stretch/>
        </p:blipFill>
        <p:spPr bwMode="auto">
          <a:xfrm>
            <a:off x="6079141" y="5179767"/>
            <a:ext cx="1546374" cy="59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8" t="18469" r="42641" b="75678"/>
          <a:stretch/>
        </p:blipFill>
        <p:spPr bwMode="auto">
          <a:xfrm>
            <a:off x="566382" y="3966461"/>
            <a:ext cx="2961564" cy="428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8" t="24774" r="53134" b="64405"/>
          <a:stretch/>
        </p:blipFill>
        <p:spPr bwMode="auto">
          <a:xfrm>
            <a:off x="4055885" y="3753034"/>
            <a:ext cx="1583140" cy="79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7" t="60323" r="38131" b="22140"/>
          <a:stretch/>
        </p:blipFill>
        <p:spPr bwMode="auto">
          <a:xfrm>
            <a:off x="511790" y="5353226"/>
            <a:ext cx="4433248" cy="128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5441123" y="6163418"/>
            <a:ext cx="3702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000" b="1" dirty="0">
                <a:sym typeface="Symbol"/>
              </a:rPr>
              <a:t>n = mol de produtos – moles de reagentes </a:t>
            </a:r>
            <a:endParaRPr lang="pt-PT" sz="2000" b="1" dirty="0"/>
          </a:p>
        </p:txBody>
      </p:sp>
    </p:spTree>
    <p:extLst>
      <p:ext uri="{BB962C8B-B14F-4D97-AF65-F5344CB8AC3E}">
        <p14:creationId xmlns:p14="http://schemas.microsoft.com/office/powerpoint/2010/main" val="36528992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8"/>
          <p:cNvSpPr/>
          <p:nvPr/>
        </p:nvSpPr>
        <p:spPr>
          <a:xfrm>
            <a:off x="683568" y="1124744"/>
            <a:ext cx="7344816" cy="511256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3806" r="28673" b="23507"/>
          <a:stretch/>
        </p:blipFill>
        <p:spPr bwMode="auto">
          <a:xfrm>
            <a:off x="899592" y="1412776"/>
            <a:ext cx="6878472" cy="4585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ângulo 6"/>
          <p:cNvSpPr/>
          <p:nvPr/>
        </p:nvSpPr>
        <p:spPr>
          <a:xfrm>
            <a:off x="107504" y="179929"/>
            <a:ext cx="6665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>
                <a:solidFill>
                  <a:schemeClr val="bg1"/>
                </a:solidFill>
              </a:rPr>
              <a:t>Magnitude da constante de equilíbrio </a:t>
            </a:r>
            <a:endParaRPr lang="pt-PT" sz="3200" dirty="0"/>
          </a:p>
        </p:txBody>
      </p:sp>
    </p:spTree>
    <p:extLst>
      <p:ext uri="{BB962C8B-B14F-4D97-AF65-F5344CB8AC3E}">
        <p14:creationId xmlns:p14="http://schemas.microsoft.com/office/powerpoint/2010/main" val="4033144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4"/>
          <p:cNvSpPr/>
          <p:nvPr/>
        </p:nvSpPr>
        <p:spPr>
          <a:xfrm>
            <a:off x="4734751" y="1556792"/>
            <a:ext cx="4067944" cy="309634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Rectângulo 3"/>
          <p:cNvSpPr/>
          <p:nvPr/>
        </p:nvSpPr>
        <p:spPr>
          <a:xfrm>
            <a:off x="217879" y="1556792"/>
            <a:ext cx="4067944" cy="309634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" t="41595" r="63602" b="22629"/>
          <a:stretch/>
        </p:blipFill>
        <p:spPr bwMode="auto">
          <a:xfrm>
            <a:off x="435757" y="1820735"/>
            <a:ext cx="3632187" cy="2617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4" t="41703" r="31188" b="22306"/>
          <a:stretch/>
        </p:blipFill>
        <p:spPr bwMode="auto">
          <a:xfrm>
            <a:off x="5003090" y="1820735"/>
            <a:ext cx="3598650" cy="2632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ângulo 5"/>
          <p:cNvSpPr/>
          <p:nvPr/>
        </p:nvSpPr>
        <p:spPr>
          <a:xfrm>
            <a:off x="95792" y="260648"/>
            <a:ext cx="6665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>
                <a:solidFill>
                  <a:schemeClr val="bg1"/>
                </a:solidFill>
              </a:rPr>
              <a:t>Magnitude da constante de equilíbrio </a:t>
            </a:r>
            <a:endParaRPr lang="pt-PT" sz="3200" dirty="0"/>
          </a:p>
        </p:txBody>
      </p:sp>
    </p:spTree>
    <p:extLst>
      <p:ext uri="{BB962C8B-B14F-4D97-AF65-F5344CB8AC3E}">
        <p14:creationId xmlns:p14="http://schemas.microsoft.com/office/powerpoint/2010/main" val="13164987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ângulo 24"/>
          <p:cNvSpPr/>
          <p:nvPr/>
        </p:nvSpPr>
        <p:spPr>
          <a:xfrm>
            <a:off x="3212794" y="3427153"/>
            <a:ext cx="5931206" cy="230425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4" name="Rectângulo 23"/>
          <p:cNvSpPr/>
          <p:nvPr/>
        </p:nvSpPr>
        <p:spPr>
          <a:xfrm>
            <a:off x="107504" y="3375466"/>
            <a:ext cx="3024336" cy="264582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1" name="Rectângulo 20"/>
          <p:cNvSpPr/>
          <p:nvPr/>
        </p:nvSpPr>
        <p:spPr>
          <a:xfrm>
            <a:off x="3707904" y="871873"/>
            <a:ext cx="4392488" cy="230425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9" name="Rectângulo 18"/>
          <p:cNvSpPr/>
          <p:nvPr/>
        </p:nvSpPr>
        <p:spPr>
          <a:xfrm>
            <a:off x="323528" y="1169352"/>
            <a:ext cx="3096344" cy="173208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Rectângulo 3"/>
          <p:cNvSpPr/>
          <p:nvPr/>
        </p:nvSpPr>
        <p:spPr>
          <a:xfrm>
            <a:off x="467544" y="1385550"/>
            <a:ext cx="2736304" cy="130933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050"/>
          </a:p>
        </p:txBody>
      </p:sp>
      <p:sp>
        <p:nvSpPr>
          <p:cNvPr id="2" name="Rectângulo 1"/>
          <p:cNvSpPr/>
          <p:nvPr/>
        </p:nvSpPr>
        <p:spPr>
          <a:xfrm>
            <a:off x="107504" y="179929"/>
            <a:ext cx="6665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>
                <a:solidFill>
                  <a:schemeClr val="bg1"/>
                </a:solidFill>
              </a:rPr>
              <a:t>Magnitude da constante de equilíbrio </a:t>
            </a:r>
            <a:endParaRPr lang="pt-PT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" t="53879" r="66072" b="21552"/>
          <a:stretch/>
        </p:blipFill>
        <p:spPr bwMode="auto">
          <a:xfrm>
            <a:off x="3939694" y="1168292"/>
            <a:ext cx="3862552" cy="1797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663823" y="1169352"/>
            <a:ext cx="3832771" cy="1493996"/>
            <a:chOff x="2968079" y="1984946"/>
            <a:chExt cx="3832771" cy="1493996"/>
          </a:xfrm>
        </p:grpSpPr>
        <p:sp>
          <p:nvSpPr>
            <p:cNvPr id="6" name="Line 13"/>
            <p:cNvSpPr>
              <a:spLocks noChangeShapeType="1"/>
            </p:cNvSpPr>
            <p:nvPr/>
          </p:nvSpPr>
          <p:spPr bwMode="auto">
            <a:xfrm>
              <a:off x="3848100" y="3139381"/>
              <a:ext cx="2952750" cy="1587"/>
            </a:xfrm>
            <a:prstGeom prst="line">
              <a:avLst/>
            </a:prstGeom>
            <a:noFill/>
            <a:ln w="31750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pt-PT" sz="1050">
                <a:solidFill>
                  <a:schemeClr val="bg1"/>
                </a:solidFill>
              </a:endParaRPr>
            </a:p>
          </p:txBody>
        </p:sp>
        <p:sp>
          <p:nvSpPr>
            <p:cNvPr id="7" name="Rectangle 15"/>
            <p:cNvSpPr>
              <a:spLocks noChangeArrowheads="1"/>
            </p:cNvSpPr>
            <p:nvPr/>
          </p:nvSpPr>
          <p:spPr bwMode="auto">
            <a:xfrm>
              <a:off x="4556234" y="2884468"/>
              <a:ext cx="12824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2000" i="1" dirty="0">
                  <a:solidFill>
                    <a:srgbClr val="FFFF00"/>
                  </a:solidFill>
                </a:rPr>
                <a:t>a</a:t>
              </a:r>
              <a:endParaRPr lang="en-US" altLang="pt-BR" sz="1200" i="1" dirty="0">
                <a:solidFill>
                  <a:srgbClr val="FFFF00"/>
                </a:solidFill>
              </a:endParaRPr>
            </a:p>
          </p:txBody>
        </p:sp>
        <p:sp>
          <p:nvSpPr>
            <p:cNvPr id="8" name="Rectangle 17"/>
            <p:cNvSpPr>
              <a:spLocks noChangeArrowheads="1"/>
            </p:cNvSpPr>
            <p:nvPr/>
          </p:nvSpPr>
          <p:spPr bwMode="auto">
            <a:xfrm>
              <a:off x="4500222" y="2204864"/>
              <a:ext cx="11381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2000" i="1" dirty="0">
                  <a:solidFill>
                    <a:srgbClr val="FFFF00"/>
                  </a:solidFill>
                </a:rPr>
                <a:t>c</a:t>
              </a:r>
              <a:endParaRPr lang="en-US" altLang="pt-BR" sz="1200" i="1" dirty="0">
                <a:solidFill>
                  <a:srgbClr val="FFFF00"/>
                </a:solidFill>
              </a:endParaRPr>
            </a:p>
          </p:txBody>
        </p:sp>
        <p:sp>
          <p:nvSpPr>
            <p:cNvPr id="9" name="Rectangle 14"/>
            <p:cNvSpPr>
              <a:spLocks noChangeArrowheads="1"/>
            </p:cNvSpPr>
            <p:nvPr/>
          </p:nvSpPr>
          <p:spPr bwMode="auto">
            <a:xfrm>
              <a:off x="5220072" y="2936731"/>
              <a:ext cx="19236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2000" i="1" dirty="0">
                  <a:solidFill>
                    <a:schemeClr val="bg1"/>
                  </a:solidFill>
                </a:rPr>
                <a:t> </a:t>
              </a:r>
              <a:r>
                <a:rPr lang="en-US" altLang="pt-BR" sz="2000" i="1" dirty="0">
                  <a:solidFill>
                    <a:srgbClr val="FFFF00"/>
                  </a:solidFill>
                </a:rPr>
                <a:t>b</a:t>
              </a:r>
              <a:endParaRPr lang="en-US" altLang="pt-BR" sz="1200" i="1" dirty="0">
                <a:solidFill>
                  <a:srgbClr val="FFFF00"/>
                </a:solidFill>
              </a:endParaRPr>
            </a:p>
          </p:txBody>
        </p:sp>
        <p:sp>
          <p:nvSpPr>
            <p:cNvPr id="10" name="Rectangle 16"/>
            <p:cNvSpPr>
              <a:spLocks noChangeArrowheads="1"/>
            </p:cNvSpPr>
            <p:nvPr/>
          </p:nvSpPr>
          <p:spPr bwMode="auto">
            <a:xfrm>
              <a:off x="5148064" y="2215262"/>
              <a:ext cx="19236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2000" i="1" dirty="0">
                  <a:solidFill>
                    <a:schemeClr val="bg1"/>
                  </a:solidFill>
                </a:rPr>
                <a:t> </a:t>
              </a:r>
              <a:r>
                <a:rPr lang="en-US" altLang="pt-BR" sz="2000" i="1" dirty="0">
                  <a:solidFill>
                    <a:srgbClr val="FFFF00"/>
                  </a:solidFill>
                </a:rPr>
                <a:t>d</a:t>
              </a:r>
              <a:endParaRPr lang="en-US" altLang="pt-BR" sz="1200" i="1" dirty="0">
                <a:solidFill>
                  <a:srgbClr val="FFFF00"/>
                </a:solidFill>
              </a:endParaRPr>
            </a:p>
          </p:txBody>
        </p:sp>
        <p:sp>
          <p:nvSpPr>
            <p:cNvPr id="11" name="Rectangle 19"/>
            <p:cNvSpPr>
              <a:spLocks noChangeArrowheads="1"/>
            </p:cNvSpPr>
            <p:nvPr/>
          </p:nvSpPr>
          <p:spPr bwMode="auto">
            <a:xfrm>
              <a:off x="4700250" y="2924944"/>
              <a:ext cx="615553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3600" dirty="0">
                  <a:solidFill>
                    <a:schemeClr val="bg1"/>
                  </a:solidFill>
                </a:rPr>
                <a:t>[B]</a:t>
              </a:r>
              <a:endParaRPr lang="en-US" altLang="pt-BR" sz="1050" dirty="0">
                <a:solidFill>
                  <a:schemeClr val="bg1"/>
                </a:solidFill>
              </a:endParaRPr>
            </a:p>
          </p:txBody>
        </p:sp>
        <p:sp>
          <p:nvSpPr>
            <p:cNvPr id="12" name="Rectangle 21"/>
            <p:cNvSpPr>
              <a:spLocks noChangeArrowheads="1"/>
            </p:cNvSpPr>
            <p:nvPr/>
          </p:nvSpPr>
          <p:spPr bwMode="auto">
            <a:xfrm>
              <a:off x="3939694" y="2924944"/>
              <a:ext cx="641201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3600" dirty="0">
                  <a:solidFill>
                    <a:schemeClr val="bg1"/>
                  </a:solidFill>
                </a:rPr>
                <a:t>[A]</a:t>
              </a:r>
              <a:endParaRPr lang="en-US" altLang="pt-BR" sz="1050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23"/>
            <p:cNvSpPr>
              <a:spLocks noChangeArrowheads="1"/>
            </p:cNvSpPr>
            <p:nvPr/>
          </p:nvSpPr>
          <p:spPr bwMode="auto">
            <a:xfrm>
              <a:off x="4644008" y="2370946"/>
              <a:ext cx="641201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3600" dirty="0">
                  <a:solidFill>
                    <a:schemeClr val="bg1"/>
                  </a:solidFill>
                </a:rPr>
                <a:t>[D]</a:t>
              </a:r>
              <a:endParaRPr lang="en-US" altLang="pt-BR" sz="1050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24"/>
            <p:cNvSpPr>
              <a:spLocks noChangeArrowheads="1"/>
            </p:cNvSpPr>
            <p:nvPr/>
          </p:nvSpPr>
          <p:spPr bwMode="auto">
            <a:xfrm>
              <a:off x="4889500" y="1984946"/>
              <a:ext cx="65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endParaRPr lang="en-US" altLang="pt-BR" sz="1200" dirty="0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15" name="Rectangle 25"/>
            <p:cNvSpPr>
              <a:spLocks noChangeArrowheads="1"/>
            </p:cNvSpPr>
            <p:nvPr/>
          </p:nvSpPr>
          <p:spPr bwMode="auto">
            <a:xfrm>
              <a:off x="3954463" y="2370946"/>
              <a:ext cx="615553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3600" dirty="0">
                  <a:solidFill>
                    <a:schemeClr val="bg1"/>
                  </a:solidFill>
                </a:rPr>
                <a:t>[C]</a:t>
              </a:r>
              <a:endParaRPr lang="en-US" altLang="pt-BR" sz="1050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26"/>
            <p:cNvSpPr>
              <a:spLocks noChangeArrowheads="1"/>
            </p:cNvSpPr>
            <p:nvPr/>
          </p:nvSpPr>
          <p:spPr bwMode="auto">
            <a:xfrm>
              <a:off x="2968079" y="2632646"/>
              <a:ext cx="333425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3600" i="1" dirty="0">
                  <a:solidFill>
                    <a:schemeClr val="bg1"/>
                  </a:solidFill>
                </a:rPr>
                <a:t>Q</a:t>
              </a:r>
              <a:endParaRPr lang="en-US" altLang="pt-BR" sz="1050" i="1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27"/>
            <p:cNvSpPr>
              <a:spLocks noChangeArrowheads="1"/>
            </p:cNvSpPr>
            <p:nvPr/>
          </p:nvSpPr>
          <p:spPr bwMode="auto">
            <a:xfrm>
              <a:off x="3314700" y="2708846"/>
              <a:ext cx="269304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en-US" altLang="pt-BR" sz="3600">
                  <a:solidFill>
                    <a:schemeClr val="bg1"/>
                  </a:solidFill>
                  <a:latin typeface="Arial" charset="0"/>
                </a:rPr>
                <a:t>=</a:t>
              </a:r>
              <a:endParaRPr lang="en-US" altLang="pt-BR" sz="1050">
                <a:solidFill>
                  <a:schemeClr val="bg1"/>
                </a:solidFill>
                <a:latin typeface="Arial" charset="0"/>
              </a:endParaRPr>
            </a:p>
          </p:txBody>
        </p:sp>
      </p:grpSp>
      <p:cxnSp>
        <p:nvCxnSpPr>
          <p:cNvPr id="18" name="Conexão recta 17"/>
          <p:cNvCxnSpPr/>
          <p:nvPr/>
        </p:nvCxnSpPr>
        <p:spPr>
          <a:xfrm>
            <a:off x="1416212" y="2170251"/>
            <a:ext cx="16919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9" t="20477" r="12152" b="38578"/>
          <a:stretch/>
        </p:blipFill>
        <p:spPr bwMode="auto">
          <a:xfrm>
            <a:off x="3291528" y="3717032"/>
            <a:ext cx="5819800" cy="181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1" t="29793" r="31655" b="35103"/>
          <a:stretch/>
        </p:blipFill>
        <p:spPr bwMode="auto">
          <a:xfrm>
            <a:off x="287558" y="3522770"/>
            <a:ext cx="2704244" cy="2354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9181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ângulo 19"/>
          <p:cNvSpPr/>
          <p:nvPr/>
        </p:nvSpPr>
        <p:spPr>
          <a:xfrm>
            <a:off x="323528" y="980728"/>
            <a:ext cx="8229437" cy="295232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60350"/>
            <a:ext cx="8077200" cy="641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pt-BR"/>
              <a:t>Quociente de Reação</a:t>
            </a:r>
          </a:p>
        </p:txBody>
      </p:sp>
      <p:pic>
        <p:nvPicPr>
          <p:cNvPr id="44035" name="Picture 4" descr="FG16_0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118" y="1196628"/>
            <a:ext cx="7772400" cy="2466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" name="Rectângulo 20"/>
          <p:cNvSpPr/>
          <p:nvPr/>
        </p:nvSpPr>
        <p:spPr>
          <a:xfrm>
            <a:off x="107504" y="179929"/>
            <a:ext cx="6665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>
                <a:solidFill>
                  <a:schemeClr val="bg1"/>
                </a:solidFill>
              </a:rPr>
              <a:t>Magnitude da constante de equilíbrio </a:t>
            </a:r>
            <a:endParaRPr lang="pt-PT" sz="3200" dirty="0"/>
          </a:p>
        </p:txBody>
      </p:sp>
      <p:sp>
        <p:nvSpPr>
          <p:cNvPr id="22" name="Rectângulo 21"/>
          <p:cNvSpPr/>
          <p:nvPr/>
        </p:nvSpPr>
        <p:spPr>
          <a:xfrm>
            <a:off x="377316" y="4077072"/>
            <a:ext cx="78670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pt-BR" sz="2000" b="1" i="1" dirty="0">
                <a:solidFill>
                  <a:prstClr val="white"/>
                </a:solidFill>
              </a:rPr>
              <a:t>Q</a:t>
            </a:r>
            <a:r>
              <a:rPr lang="en-US" altLang="pt-BR" sz="2000" b="1" dirty="0">
                <a:solidFill>
                  <a:prstClr val="white"/>
                </a:solidFill>
              </a:rPr>
              <a:t> = </a:t>
            </a:r>
            <a:r>
              <a:rPr lang="en-US" altLang="pt-BR" sz="2000" b="1" i="1" dirty="0">
                <a:solidFill>
                  <a:prstClr val="white"/>
                </a:solidFill>
              </a:rPr>
              <a:t>K</a:t>
            </a:r>
            <a:r>
              <a:rPr lang="en-US" altLang="pt-BR" sz="2000" dirty="0">
                <a:solidFill>
                  <a:prstClr val="white"/>
                </a:solidFill>
              </a:rPr>
              <a:t>; Sistema </a:t>
            </a:r>
            <a:r>
              <a:rPr lang="en-US" altLang="pt-BR" sz="2000" dirty="0" err="1">
                <a:solidFill>
                  <a:prstClr val="white"/>
                </a:solidFill>
              </a:rPr>
              <a:t>em</a:t>
            </a:r>
            <a:r>
              <a:rPr lang="en-US" altLang="pt-BR" sz="2000" dirty="0">
                <a:solidFill>
                  <a:prstClr val="white"/>
                </a:solidFill>
              </a:rPr>
              <a:t> </a:t>
            </a:r>
            <a:r>
              <a:rPr lang="en-US" altLang="pt-BR" sz="2000" dirty="0" err="1">
                <a:solidFill>
                  <a:prstClr val="white"/>
                </a:solidFill>
              </a:rPr>
              <a:t>equilíbrio</a:t>
            </a:r>
            <a:r>
              <a:rPr lang="en-US" altLang="pt-BR" sz="2000" dirty="0">
                <a:solidFill>
                  <a:prstClr val="white"/>
                </a:solidFill>
              </a:rPr>
              <a:t>. </a:t>
            </a:r>
            <a:r>
              <a:rPr lang="en-US" altLang="pt-BR" sz="2000" dirty="0" err="1">
                <a:solidFill>
                  <a:prstClr val="white"/>
                </a:solidFill>
              </a:rPr>
              <a:t>Não</a:t>
            </a:r>
            <a:r>
              <a:rPr lang="en-US" altLang="pt-BR" sz="2000" dirty="0">
                <a:solidFill>
                  <a:prstClr val="white"/>
                </a:solidFill>
              </a:rPr>
              <a:t> </a:t>
            </a:r>
            <a:r>
              <a:rPr lang="en-US" altLang="pt-BR" sz="2000" dirty="0" err="1">
                <a:solidFill>
                  <a:prstClr val="white"/>
                </a:solidFill>
              </a:rPr>
              <a:t>ocorrerá</a:t>
            </a:r>
            <a:r>
              <a:rPr lang="en-US" altLang="pt-BR" sz="2000" dirty="0">
                <a:solidFill>
                  <a:prstClr val="white"/>
                </a:solidFill>
              </a:rPr>
              <a:t> </a:t>
            </a:r>
            <a:r>
              <a:rPr lang="en-US" altLang="pt-BR" sz="2000" dirty="0" err="1">
                <a:solidFill>
                  <a:prstClr val="white"/>
                </a:solidFill>
              </a:rPr>
              <a:t>desolcamento</a:t>
            </a:r>
            <a:r>
              <a:rPr lang="en-US" altLang="pt-BR" sz="2000"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23" name="Rectângulo 22"/>
          <p:cNvSpPr/>
          <p:nvPr/>
        </p:nvSpPr>
        <p:spPr>
          <a:xfrm>
            <a:off x="361812" y="4653136"/>
            <a:ext cx="87466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pt-BR" sz="2400" b="1" dirty="0">
                <a:solidFill>
                  <a:srgbClr val="92D050"/>
                </a:solidFill>
              </a:rPr>
              <a:t>Q &lt; K</a:t>
            </a:r>
            <a:r>
              <a:rPr lang="en-US" altLang="pt-BR" sz="2000" dirty="0">
                <a:solidFill>
                  <a:prstClr val="white"/>
                </a:solidFill>
              </a:rPr>
              <a:t>; Sistema se </a:t>
            </a:r>
            <a:r>
              <a:rPr lang="en-US" altLang="pt-BR" sz="2000" dirty="0" err="1">
                <a:solidFill>
                  <a:prstClr val="white"/>
                </a:solidFill>
              </a:rPr>
              <a:t>descola</a:t>
            </a:r>
            <a:r>
              <a:rPr lang="en-US" altLang="pt-BR" sz="2000" dirty="0">
                <a:solidFill>
                  <a:prstClr val="white"/>
                </a:solidFill>
              </a:rPr>
              <a:t> para a </a:t>
            </a:r>
            <a:r>
              <a:rPr lang="en-US" altLang="pt-BR" sz="2000" dirty="0" err="1">
                <a:solidFill>
                  <a:prstClr val="white"/>
                </a:solidFill>
              </a:rPr>
              <a:t>direita</a:t>
            </a:r>
            <a:r>
              <a:rPr lang="en-US" altLang="pt-BR" sz="2000" dirty="0">
                <a:solidFill>
                  <a:prstClr val="white"/>
                </a:solidFill>
              </a:rPr>
              <a:t>.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pt-BR" sz="2000" dirty="0" err="1">
                <a:solidFill>
                  <a:prstClr val="white"/>
                </a:solidFill>
              </a:rPr>
              <a:t>Consumo</a:t>
            </a:r>
            <a:r>
              <a:rPr lang="en-US" altLang="pt-BR" sz="2000" dirty="0">
                <a:solidFill>
                  <a:prstClr val="white"/>
                </a:solidFill>
              </a:rPr>
              <a:t> de </a:t>
            </a:r>
            <a:r>
              <a:rPr lang="en-US" altLang="pt-BR" sz="2000" dirty="0" err="1">
                <a:solidFill>
                  <a:prstClr val="white"/>
                </a:solidFill>
              </a:rPr>
              <a:t>reagentes</a:t>
            </a:r>
            <a:r>
              <a:rPr lang="en-US" altLang="pt-BR" sz="2000" dirty="0">
                <a:solidFill>
                  <a:prstClr val="white"/>
                </a:solidFill>
              </a:rPr>
              <a:t> e </a:t>
            </a:r>
            <a:r>
              <a:rPr lang="en-US" altLang="pt-BR" sz="2000" dirty="0" err="1">
                <a:solidFill>
                  <a:prstClr val="white"/>
                </a:solidFill>
              </a:rPr>
              <a:t>formação</a:t>
            </a:r>
            <a:r>
              <a:rPr lang="en-US" altLang="pt-BR" sz="2000" dirty="0">
                <a:solidFill>
                  <a:prstClr val="white"/>
                </a:solidFill>
              </a:rPr>
              <a:t> de </a:t>
            </a:r>
            <a:r>
              <a:rPr lang="en-US" altLang="pt-BR" sz="2000" dirty="0" err="1">
                <a:solidFill>
                  <a:prstClr val="white"/>
                </a:solidFill>
              </a:rPr>
              <a:t>produtos</a:t>
            </a:r>
            <a:r>
              <a:rPr lang="en-US" altLang="pt-BR" sz="2000" dirty="0">
                <a:solidFill>
                  <a:prstClr val="white"/>
                </a:solidFill>
              </a:rPr>
              <a:t>, </a:t>
            </a:r>
            <a:r>
              <a:rPr lang="en-US" altLang="pt-BR" sz="2000" dirty="0" err="1">
                <a:solidFill>
                  <a:prstClr val="white"/>
                </a:solidFill>
              </a:rPr>
              <a:t>até</a:t>
            </a:r>
            <a:r>
              <a:rPr lang="en-US" altLang="pt-BR" sz="2000" dirty="0">
                <a:solidFill>
                  <a:prstClr val="white"/>
                </a:solidFill>
              </a:rPr>
              <a:t> </a:t>
            </a:r>
            <a:r>
              <a:rPr lang="en-US" altLang="pt-BR" sz="2000" dirty="0" err="1">
                <a:solidFill>
                  <a:prstClr val="white"/>
                </a:solidFill>
              </a:rPr>
              <a:t>atingir</a:t>
            </a:r>
            <a:r>
              <a:rPr lang="en-US" altLang="pt-BR" sz="2000" dirty="0">
                <a:solidFill>
                  <a:prstClr val="white"/>
                </a:solidFill>
              </a:rPr>
              <a:t> o </a:t>
            </a:r>
            <a:r>
              <a:rPr lang="en-US" altLang="pt-BR" sz="2000" dirty="0" err="1">
                <a:solidFill>
                  <a:prstClr val="white"/>
                </a:solidFill>
              </a:rPr>
              <a:t>equilíbrio</a:t>
            </a:r>
            <a:r>
              <a:rPr lang="en-US" altLang="pt-BR" sz="2000" dirty="0">
                <a:solidFill>
                  <a:prstClr val="white"/>
                </a:solidFill>
              </a:rPr>
              <a:t>.</a:t>
            </a:r>
          </a:p>
        </p:txBody>
      </p:sp>
      <p:sp>
        <p:nvSpPr>
          <p:cNvPr id="24" name="Rectângulo 23"/>
          <p:cNvSpPr/>
          <p:nvPr/>
        </p:nvSpPr>
        <p:spPr>
          <a:xfrm>
            <a:off x="319927" y="5529426"/>
            <a:ext cx="82330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pt-BR" sz="2400" b="1" i="1" dirty="0">
                <a:solidFill>
                  <a:srgbClr val="00B0F0"/>
                </a:solidFill>
              </a:rPr>
              <a:t>Q</a:t>
            </a:r>
            <a:r>
              <a:rPr lang="en-US" altLang="pt-BR" sz="2400" b="1" dirty="0">
                <a:solidFill>
                  <a:srgbClr val="00B0F0"/>
                </a:solidFill>
              </a:rPr>
              <a:t> &gt; </a:t>
            </a:r>
            <a:r>
              <a:rPr lang="en-US" altLang="pt-BR" sz="2400" b="1" i="1" dirty="0">
                <a:solidFill>
                  <a:srgbClr val="00B0F0"/>
                </a:solidFill>
              </a:rPr>
              <a:t>K</a:t>
            </a:r>
            <a:r>
              <a:rPr lang="en-US" altLang="pt-BR" sz="2000" dirty="0">
                <a:solidFill>
                  <a:prstClr val="white"/>
                </a:solidFill>
              </a:rPr>
              <a:t>; Sistema se </a:t>
            </a:r>
            <a:r>
              <a:rPr lang="en-US" altLang="pt-BR" sz="2000" dirty="0" err="1">
                <a:solidFill>
                  <a:prstClr val="white"/>
                </a:solidFill>
              </a:rPr>
              <a:t>desloca</a:t>
            </a:r>
            <a:r>
              <a:rPr lang="en-US" altLang="pt-BR" sz="2000" dirty="0">
                <a:solidFill>
                  <a:prstClr val="white"/>
                </a:solidFill>
              </a:rPr>
              <a:t> para a </a:t>
            </a:r>
            <a:r>
              <a:rPr lang="en-US" altLang="pt-BR" sz="2000" dirty="0" err="1">
                <a:solidFill>
                  <a:prstClr val="white"/>
                </a:solidFill>
              </a:rPr>
              <a:t>esquerda</a:t>
            </a:r>
            <a:r>
              <a:rPr lang="en-US" altLang="pt-BR" sz="2000" dirty="0">
                <a:solidFill>
                  <a:prstClr val="white"/>
                </a:solidFill>
              </a:rPr>
              <a:t>.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pt-BR" sz="2000" i="1" dirty="0" err="1">
                <a:solidFill>
                  <a:prstClr val="white"/>
                </a:solidFill>
              </a:rPr>
              <a:t>Consumo</a:t>
            </a:r>
            <a:r>
              <a:rPr lang="en-US" altLang="pt-BR" sz="2000" i="1" dirty="0">
                <a:solidFill>
                  <a:prstClr val="white"/>
                </a:solidFill>
              </a:rPr>
              <a:t> de </a:t>
            </a:r>
            <a:r>
              <a:rPr lang="en-US" altLang="pt-BR" sz="2000" i="1" dirty="0" err="1">
                <a:solidFill>
                  <a:prstClr val="white"/>
                </a:solidFill>
              </a:rPr>
              <a:t>produto</a:t>
            </a:r>
            <a:r>
              <a:rPr lang="en-US" altLang="pt-BR" sz="2000" i="1" dirty="0">
                <a:solidFill>
                  <a:prstClr val="white"/>
                </a:solidFill>
              </a:rPr>
              <a:t> e </a:t>
            </a:r>
            <a:r>
              <a:rPr lang="en-US" altLang="pt-BR" sz="2000" i="1" dirty="0" err="1">
                <a:solidFill>
                  <a:prstClr val="white"/>
                </a:solidFill>
              </a:rPr>
              <a:t>formação</a:t>
            </a:r>
            <a:r>
              <a:rPr lang="en-US" altLang="pt-BR" sz="2000" i="1" dirty="0">
                <a:solidFill>
                  <a:prstClr val="white"/>
                </a:solidFill>
              </a:rPr>
              <a:t> de </a:t>
            </a:r>
            <a:r>
              <a:rPr lang="en-US" altLang="pt-BR" sz="2000" i="1" dirty="0" err="1">
                <a:solidFill>
                  <a:prstClr val="white"/>
                </a:solidFill>
              </a:rPr>
              <a:t>reagente</a:t>
            </a:r>
            <a:r>
              <a:rPr lang="en-US" altLang="pt-BR" sz="2000" i="1" dirty="0">
                <a:solidFill>
                  <a:prstClr val="white"/>
                </a:solidFill>
              </a:rPr>
              <a:t>, </a:t>
            </a:r>
            <a:r>
              <a:rPr lang="en-US" altLang="pt-BR" sz="2000" i="1" dirty="0" err="1">
                <a:solidFill>
                  <a:prstClr val="white"/>
                </a:solidFill>
              </a:rPr>
              <a:t>até</a:t>
            </a:r>
            <a:r>
              <a:rPr lang="en-US" altLang="pt-BR" sz="2000" i="1" dirty="0">
                <a:solidFill>
                  <a:prstClr val="white"/>
                </a:solidFill>
              </a:rPr>
              <a:t> </a:t>
            </a:r>
            <a:r>
              <a:rPr lang="en-US" altLang="pt-BR" sz="2000" i="1" dirty="0" err="1">
                <a:solidFill>
                  <a:prstClr val="white"/>
                </a:solidFill>
              </a:rPr>
              <a:t>atingir</a:t>
            </a:r>
            <a:r>
              <a:rPr lang="en-US" altLang="pt-BR" sz="2000" i="1" dirty="0">
                <a:solidFill>
                  <a:prstClr val="white"/>
                </a:solidFill>
              </a:rPr>
              <a:t> o </a:t>
            </a:r>
            <a:r>
              <a:rPr lang="en-US" altLang="pt-BR" sz="2000" i="1" dirty="0" err="1">
                <a:solidFill>
                  <a:prstClr val="white"/>
                </a:solidFill>
              </a:rPr>
              <a:t>equilíbrio</a:t>
            </a:r>
            <a:r>
              <a:rPr lang="en-US" altLang="pt-BR" sz="2000" i="1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58580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6"/>
          <p:cNvSpPr/>
          <p:nvPr/>
        </p:nvSpPr>
        <p:spPr>
          <a:xfrm>
            <a:off x="251520" y="2636912"/>
            <a:ext cx="8640960" cy="216024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ctângulo 2"/>
          <p:cNvSpPr/>
          <p:nvPr/>
        </p:nvSpPr>
        <p:spPr>
          <a:xfrm>
            <a:off x="467544" y="1340768"/>
            <a:ext cx="3600400" cy="93610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8" t="39440" r="27541" b="53448"/>
          <a:stretch/>
        </p:blipFill>
        <p:spPr bwMode="auto">
          <a:xfrm>
            <a:off x="611560" y="1556792"/>
            <a:ext cx="3247696" cy="52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ângulo 3"/>
          <p:cNvSpPr/>
          <p:nvPr/>
        </p:nvSpPr>
        <p:spPr>
          <a:xfrm>
            <a:off x="107504" y="179929"/>
            <a:ext cx="82157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>
                <a:solidFill>
                  <a:schemeClr val="bg1"/>
                </a:solidFill>
              </a:rPr>
              <a:t>Determinação das concentrações no equilibrio  </a:t>
            </a:r>
            <a:endParaRPr lang="pt-PT" sz="32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21282" r="34084" b="55388"/>
          <a:stretch/>
        </p:blipFill>
        <p:spPr bwMode="auto">
          <a:xfrm>
            <a:off x="436894" y="2852936"/>
            <a:ext cx="8261131" cy="170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1000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ângulo 10"/>
          <p:cNvSpPr/>
          <p:nvPr/>
        </p:nvSpPr>
        <p:spPr>
          <a:xfrm>
            <a:off x="1043608" y="5805264"/>
            <a:ext cx="2980530" cy="93610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Rectângulo 8"/>
          <p:cNvSpPr/>
          <p:nvPr/>
        </p:nvSpPr>
        <p:spPr>
          <a:xfrm>
            <a:off x="1054274" y="3670826"/>
            <a:ext cx="3911674" cy="100811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Rectângulo 2"/>
          <p:cNvSpPr/>
          <p:nvPr/>
        </p:nvSpPr>
        <p:spPr>
          <a:xfrm>
            <a:off x="372951" y="908720"/>
            <a:ext cx="3661853" cy="1008112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2" t="28233" r="27662" b="64224"/>
          <a:stretch/>
        </p:blipFill>
        <p:spPr bwMode="auto">
          <a:xfrm>
            <a:off x="611560" y="1124744"/>
            <a:ext cx="3184636" cy="551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ângulo 3"/>
          <p:cNvSpPr/>
          <p:nvPr/>
        </p:nvSpPr>
        <p:spPr>
          <a:xfrm>
            <a:off x="1043608" y="2226122"/>
            <a:ext cx="5112568" cy="1260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1" t="36854" r="35901" b="50424"/>
          <a:stretch/>
        </p:blipFill>
        <p:spPr bwMode="auto">
          <a:xfrm>
            <a:off x="1237047" y="2380934"/>
            <a:ext cx="4703105" cy="93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1" t="55065" r="32212" b="37810"/>
          <a:stretch/>
        </p:blipFill>
        <p:spPr bwMode="auto">
          <a:xfrm>
            <a:off x="1289105" y="3838254"/>
            <a:ext cx="3520582" cy="65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1" t="56891" r="35505" b="35726"/>
          <a:stretch/>
        </p:blipFill>
        <p:spPr bwMode="auto">
          <a:xfrm>
            <a:off x="1293540" y="6057292"/>
            <a:ext cx="2423146" cy="54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1054274" y="4869160"/>
            <a:ext cx="2980530" cy="79516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5" t="66057" r="36429" b="30064"/>
          <a:stretch/>
        </p:blipFill>
        <p:spPr bwMode="auto">
          <a:xfrm>
            <a:off x="1305823" y="5122737"/>
            <a:ext cx="2528473" cy="392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ângulo 13"/>
          <p:cNvSpPr/>
          <p:nvPr/>
        </p:nvSpPr>
        <p:spPr>
          <a:xfrm>
            <a:off x="107504" y="179929"/>
            <a:ext cx="19333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>
                <a:solidFill>
                  <a:schemeClr val="bg1"/>
                </a:solidFill>
              </a:rPr>
              <a:t>Exemplo 1</a:t>
            </a:r>
            <a:endParaRPr lang="pt-PT" sz="3200" dirty="0"/>
          </a:p>
        </p:txBody>
      </p:sp>
      <p:sp>
        <p:nvSpPr>
          <p:cNvPr id="15" name="Rectângulo 14"/>
          <p:cNvSpPr/>
          <p:nvPr/>
        </p:nvSpPr>
        <p:spPr>
          <a:xfrm>
            <a:off x="4283968" y="764704"/>
            <a:ext cx="446449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b="1" i="1" dirty="0">
                <a:solidFill>
                  <a:schemeClr val="bg1"/>
                </a:solidFill>
              </a:rPr>
              <a:t>Considerando a concentração iniciais de PCl</a:t>
            </a:r>
            <a:r>
              <a:rPr lang="pt-PT" sz="2000" b="1" i="1" baseline="-25000" dirty="0">
                <a:solidFill>
                  <a:schemeClr val="bg1"/>
                </a:solidFill>
              </a:rPr>
              <a:t>5</a:t>
            </a:r>
            <a:r>
              <a:rPr lang="pt-PT" sz="2000" b="1" i="1" dirty="0">
                <a:solidFill>
                  <a:schemeClr val="bg1"/>
                </a:solidFill>
              </a:rPr>
              <a:t> = 1,6 M.  Determine as concentrações de produtos e reagentes  no equilíbrio. </a:t>
            </a:r>
            <a:r>
              <a:rPr lang="pt-PT" sz="2000" b="1" i="1" dirty="0" err="1">
                <a:solidFill>
                  <a:schemeClr val="bg1"/>
                </a:solidFill>
              </a:rPr>
              <a:t>Kc</a:t>
            </a:r>
            <a:r>
              <a:rPr lang="pt-PT" sz="2000" b="1" i="1" dirty="0">
                <a:solidFill>
                  <a:schemeClr val="bg1"/>
                </a:solidFill>
              </a:rPr>
              <a:t>= 1,20</a:t>
            </a:r>
            <a:endParaRPr lang="pt-PT" sz="2000" dirty="0"/>
          </a:p>
        </p:txBody>
      </p:sp>
    </p:spTree>
    <p:extLst>
      <p:ext uri="{BB962C8B-B14F-4D97-AF65-F5344CB8AC3E}">
        <p14:creationId xmlns:p14="http://schemas.microsoft.com/office/powerpoint/2010/main" val="57853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4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ângulo 9"/>
          <p:cNvSpPr/>
          <p:nvPr/>
        </p:nvSpPr>
        <p:spPr>
          <a:xfrm>
            <a:off x="5766316" y="3789040"/>
            <a:ext cx="2088232" cy="85133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Rectângulo 8"/>
          <p:cNvSpPr/>
          <p:nvPr/>
        </p:nvSpPr>
        <p:spPr>
          <a:xfrm>
            <a:off x="982966" y="4321127"/>
            <a:ext cx="3672408" cy="105208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ectângulo 7"/>
          <p:cNvSpPr/>
          <p:nvPr/>
        </p:nvSpPr>
        <p:spPr>
          <a:xfrm>
            <a:off x="993521" y="2664943"/>
            <a:ext cx="3661853" cy="151216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Rectângulo 6"/>
          <p:cNvSpPr/>
          <p:nvPr/>
        </p:nvSpPr>
        <p:spPr>
          <a:xfrm>
            <a:off x="1013788" y="1539875"/>
            <a:ext cx="3641586" cy="93610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8" t="44122" r="45032" b="41654"/>
          <a:stretch/>
        </p:blipFill>
        <p:spPr bwMode="auto">
          <a:xfrm>
            <a:off x="1137538" y="2880967"/>
            <a:ext cx="3373821" cy="112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8" t="22306" r="45032" b="69384"/>
          <a:stretch/>
        </p:blipFill>
        <p:spPr bwMode="auto">
          <a:xfrm>
            <a:off x="1127078" y="1710233"/>
            <a:ext cx="3373821" cy="607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8" t="70631" r="45032" b="18378"/>
          <a:stretch/>
        </p:blipFill>
        <p:spPr bwMode="auto">
          <a:xfrm>
            <a:off x="1126982" y="4468462"/>
            <a:ext cx="3383546" cy="80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1" t="60884" r="80934" b="32653"/>
          <a:stretch/>
        </p:blipFill>
        <p:spPr bwMode="auto">
          <a:xfrm>
            <a:off x="5929920" y="3978264"/>
            <a:ext cx="1761023" cy="47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ângulo 10"/>
          <p:cNvSpPr/>
          <p:nvPr/>
        </p:nvSpPr>
        <p:spPr>
          <a:xfrm>
            <a:off x="107504" y="179929"/>
            <a:ext cx="66656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>
                <a:solidFill>
                  <a:schemeClr val="bg1"/>
                </a:solidFill>
              </a:rPr>
              <a:t>Magnitude da constante de equilíbrio </a:t>
            </a:r>
            <a:endParaRPr lang="pt-PT" sz="3200" dirty="0"/>
          </a:p>
        </p:txBody>
      </p:sp>
      <p:sp>
        <p:nvSpPr>
          <p:cNvPr id="12" name="Rectângulo 11"/>
          <p:cNvSpPr/>
          <p:nvPr/>
        </p:nvSpPr>
        <p:spPr>
          <a:xfrm>
            <a:off x="4830212" y="3150692"/>
            <a:ext cx="39182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000" b="1" i="1" dirty="0">
                <a:solidFill>
                  <a:schemeClr val="bg1"/>
                </a:solidFill>
              </a:rPr>
              <a:t>Podemos desprezar x  quando K&lt;1  </a:t>
            </a:r>
            <a:endParaRPr lang="pt-PT" sz="2000" dirty="0"/>
          </a:p>
        </p:txBody>
      </p:sp>
    </p:spTree>
    <p:extLst>
      <p:ext uri="{BB962C8B-B14F-4D97-AF65-F5344CB8AC3E}">
        <p14:creationId xmlns:p14="http://schemas.microsoft.com/office/powerpoint/2010/main" val="28440381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ângulo 9"/>
          <p:cNvSpPr/>
          <p:nvPr/>
        </p:nvSpPr>
        <p:spPr>
          <a:xfrm>
            <a:off x="971600" y="3933056"/>
            <a:ext cx="5112568" cy="108012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8" name="Rectângulo 7"/>
          <p:cNvSpPr/>
          <p:nvPr/>
        </p:nvSpPr>
        <p:spPr>
          <a:xfrm>
            <a:off x="945730" y="1929288"/>
            <a:ext cx="7082654" cy="178774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Rectângulo 6"/>
          <p:cNvSpPr/>
          <p:nvPr/>
        </p:nvSpPr>
        <p:spPr>
          <a:xfrm>
            <a:off x="539552" y="736985"/>
            <a:ext cx="2952328" cy="81980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7586" r="29722" b="66380"/>
          <a:stretch/>
        </p:blipFill>
        <p:spPr bwMode="auto">
          <a:xfrm>
            <a:off x="683568" y="926173"/>
            <a:ext cx="2638426" cy="44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8" t="15676" r="22010" b="65333"/>
          <a:stretch/>
        </p:blipFill>
        <p:spPr bwMode="auto">
          <a:xfrm>
            <a:off x="1096919" y="2154698"/>
            <a:ext cx="6779173" cy="138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2" t="43283" r="22010" b="45510"/>
          <a:stretch/>
        </p:blipFill>
        <p:spPr bwMode="auto">
          <a:xfrm>
            <a:off x="1138685" y="4071755"/>
            <a:ext cx="4834758" cy="819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ângulo 8"/>
          <p:cNvSpPr/>
          <p:nvPr/>
        </p:nvSpPr>
        <p:spPr>
          <a:xfrm>
            <a:off x="107504" y="44624"/>
            <a:ext cx="20263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>
                <a:solidFill>
                  <a:schemeClr val="bg1"/>
                </a:solidFill>
              </a:rPr>
              <a:t>Exemplo 2 </a:t>
            </a:r>
            <a:endParaRPr lang="pt-PT" sz="3200" dirty="0"/>
          </a:p>
        </p:txBody>
      </p:sp>
      <p:sp>
        <p:nvSpPr>
          <p:cNvPr id="11" name="Rectângulo 10"/>
          <p:cNvSpPr/>
          <p:nvPr/>
        </p:nvSpPr>
        <p:spPr>
          <a:xfrm>
            <a:off x="971600" y="5229200"/>
            <a:ext cx="5112568" cy="107721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7" t="67519" r="24796" b="20797"/>
          <a:stretch/>
        </p:blipFill>
        <p:spPr bwMode="auto">
          <a:xfrm>
            <a:off x="1138685" y="5348506"/>
            <a:ext cx="4834757" cy="85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Conexão recta 2"/>
          <p:cNvCxnSpPr/>
          <p:nvPr/>
        </p:nvCxnSpPr>
        <p:spPr>
          <a:xfrm>
            <a:off x="1907704" y="5877272"/>
            <a:ext cx="11881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ângulo 13"/>
          <p:cNvSpPr/>
          <p:nvPr/>
        </p:nvSpPr>
        <p:spPr>
          <a:xfrm>
            <a:off x="3707904" y="572487"/>
            <a:ext cx="4464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b="1" i="1" dirty="0">
                <a:solidFill>
                  <a:schemeClr val="bg1"/>
                </a:solidFill>
              </a:rPr>
              <a:t>Considerando as concentrações iniciais de N</a:t>
            </a:r>
            <a:r>
              <a:rPr lang="pt-PT" b="1" i="1" baseline="-25000" dirty="0">
                <a:solidFill>
                  <a:schemeClr val="bg1"/>
                </a:solidFill>
              </a:rPr>
              <a:t>2</a:t>
            </a:r>
            <a:r>
              <a:rPr lang="pt-PT" b="1" i="1" dirty="0">
                <a:solidFill>
                  <a:schemeClr val="bg1"/>
                </a:solidFill>
              </a:rPr>
              <a:t> = 0,8 M e  N</a:t>
            </a:r>
            <a:r>
              <a:rPr lang="pt-PT" b="1" i="1" baseline="-25000" dirty="0">
                <a:solidFill>
                  <a:schemeClr val="bg1"/>
                </a:solidFill>
              </a:rPr>
              <a:t>2</a:t>
            </a:r>
            <a:r>
              <a:rPr lang="pt-PT" b="1" i="1" dirty="0">
                <a:solidFill>
                  <a:schemeClr val="bg1"/>
                </a:solidFill>
              </a:rPr>
              <a:t> = 0,2 M.  Determine as concentrações de produtos e reagentes  no equilíbrio. </a:t>
            </a:r>
            <a:r>
              <a:rPr lang="pt-PT" b="1" i="1" dirty="0" err="1">
                <a:solidFill>
                  <a:schemeClr val="bg1"/>
                </a:solidFill>
              </a:rPr>
              <a:t>Kc</a:t>
            </a:r>
            <a:r>
              <a:rPr lang="pt-PT" b="1" i="1" dirty="0">
                <a:solidFill>
                  <a:schemeClr val="bg1"/>
                </a:solidFill>
              </a:rPr>
              <a:t>= 1x10</a:t>
            </a:r>
            <a:r>
              <a:rPr lang="pt-PT" b="1" i="1" baseline="30000" dirty="0">
                <a:solidFill>
                  <a:schemeClr val="bg1"/>
                </a:solidFill>
              </a:rPr>
              <a:t>-5 </a:t>
            </a:r>
            <a:r>
              <a:rPr lang="pt-PT" b="1" i="1" dirty="0">
                <a:solidFill>
                  <a:schemeClr val="bg1"/>
                </a:solidFill>
              </a:rPr>
              <a:t> </a:t>
            </a:r>
            <a:endParaRPr lang="pt-PT" dirty="0"/>
          </a:p>
        </p:txBody>
      </p:sp>
      <p:sp>
        <p:nvSpPr>
          <p:cNvPr id="15" name="Rectângulo 14"/>
          <p:cNvSpPr/>
          <p:nvPr/>
        </p:nvSpPr>
        <p:spPr>
          <a:xfrm>
            <a:off x="6228184" y="5229200"/>
            <a:ext cx="2376263" cy="1077218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pt-PT" sz="1600" b="1" i="1" dirty="0">
                <a:solidFill>
                  <a:schemeClr val="bg1"/>
                </a:solidFill>
              </a:rPr>
              <a:t>X= 6,3x10</a:t>
            </a:r>
            <a:r>
              <a:rPr lang="pt-PT" sz="1600" b="1" i="1" baseline="30000" dirty="0">
                <a:solidFill>
                  <a:schemeClr val="bg1"/>
                </a:solidFill>
              </a:rPr>
              <a:t>-5</a:t>
            </a:r>
          </a:p>
          <a:p>
            <a:pPr algn="ctr"/>
            <a:r>
              <a:rPr lang="pt-PT" sz="1600" dirty="0">
                <a:solidFill>
                  <a:schemeClr val="bg1"/>
                </a:solidFill>
              </a:rPr>
              <a:t>[</a:t>
            </a:r>
            <a:r>
              <a:rPr lang="pt-PT" sz="1600" b="1" i="1" dirty="0">
                <a:solidFill>
                  <a:schemeClr val="bg1"/>
                </a:solidFill>
              </a:rPr>
              <a:t>N</a:t>
            </a:r>
            <a:r>
              <a:rPr lang="pt-PT" sz="1600" b="1" i="1" baseline="-25000" dirty="0">
                <a:solidFill>
                  <a:schemeClr val="bg1"/>
                </a:solidFill>
              </a:rPr>
              <a:t>2</a:t>
            </a:r>
            <a:r>
              <a:rPr lang="pt-PT" sz="1600" b="1" dirty="0">
                <a:solidFill>
                  <a:schemeClr val="bg1"/>
                </a:solidFill>
              </a:rPr>
              <a:t>]</a:t>
            </a:r>
            <a:r>
              <a:rPr lang="pt-PT" sz="1600" b="1" dirty="0">
                <a:solidFill>
                  <a:schemeClr val="bg1"/>
                </a:solidFill>
                <a:sym typeface="Symbol"/>
              </a:rPr>
              <a:t> 0,80 M</a:t>
            </a:r>
          </a:p>
          <a:p>
            <a:pPr algn="ctr"/>
            <a:r>
              <a:rPr lang="pt-PT" sz="1600" dirty="0">
                <a:solidFill>
                  <a:schemeClr val="bg1"/>
                </a:solidFill>
              </a:rPr>
              <a:t>[</a:t>
            </a:r>
            <a:r>
              <a:rPr lang="pt-PT" sz="1600" b="1" i="1" dirty="0">
                <a:solidFill>
                  <a:schemeClr val="bg1"/>
                </a:solidFill>
              </a:rPr>
              <a:t>O</a:t>
            </a:r>
            <a:r>
              <a:rPr lang="pt-PT" sz="1600" b="1" i="1" baseline="-25000" dirty="0">
                <a:solidFill>
                  <a:schemeClr val="bg1"/>
                </a:solidFill>
              </a:rPr>
              <a:t>2</a:t>
            </a:r>
            <a:r>
              <a:rPr lang="pt-PT" sz="1600" b="1" dirty="0">
                <a:solidFill>
                  <a:schemeClr val="bg1"/>
                </a:solidFill>
              </a:rPr>
              <a:t>]</a:t>
            </a:r>
            <a:r>
              <a:rPr lang="pt-PT" sz="1600" b="1" dirty="0">
                <a:solidFill>
                  <a:schemeClr val="bg1"/>
                </a:solidFill>
                <a:sym typeface="Symbol"/>
              </a:rPr>
              <a:t> 0,20 M</a:t>
            </a:r>
          </a:p>
          <a:p>
            <a:pPr algn="ctr"/>
            <a:r>
              <a:rPr lang="pt-PT" sz="1600" dirty="0">
                <a:solidFill>
                  <a:schemeClr val="bg1"/>
                </a:solidFill>
              </a:rPr>
              <a:t>[NO] = </a:t>
            </a:r>
            <a:r>
              <a:rPr lang="pt-PT" sz="1600" b="1" i="1" dirty="0">
                <a:solidFill>
                  <a:schemeClr val="bg1"/>
                </a:solidFill>
              </a:rPr>
              <a:t>6,3x10</a:t>
            </a:r>
            <a:r>
              <a:rPr lang="pt-PT" sz="1600" b="1" i="1" baseline="30000" dirty="0">
                <a:solidFill>
                  <a:schemeClr val="bg1"/>
                </a:solidFill>
              </a:rPr>
              <a:t>-4 </a:t>
            </a:r>
            <a:r>
              <a:rPr lang="pt-PT" sz="1600" b="1" dirty="0">
                <a:solidFill>
                  <a:schemeClr val="bg1"/>
                </a:solidFill>
                <a:sym typeface="Symbol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41988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ângulo 16"/>
          <p:cNvSpPr/>
          <p:nvPr/>
        </p:nvSpPr>
        <p:spPr>
          <a:xfrm>
            <a:off x="6204870" y="2587637"/>
            <a:ext cx="2759618" cy="119385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6" name="Rectângulo 15"/>
          <p:cNvSpPr/>
          <p:nvPr/>
        </p:nvSpPr>
        <p:spPr>
          <a:xfrm>
            <a:off x="2961832" y="3277433"/>
            <a:ext cx="3122336" cy="98050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5" name="Rectângulo 14"/>
          <p:cNvSpPr/>
          <p:nvPr/>
        </p:nvSpPr>
        <p:spPr>
          <a:xfrm>
            <a:off x="2951606" y="2197314"/>
            <a:ext cx="3122336" cy="9805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Rectângulo 13"/>
          <p:cNvSpPr/>
          <p:nvPr/>
        </p:nvSpPr>
        <p:spPr>
          <a:xfrm>
            <a:off x="266472" y="3259321"/>
            <a:ext cx="2520280" cy="85133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ctângulo 12"/>
          <p:cNvSpPr/>
          <p:nvPr/>
        </p:nvSpPr>
        <p:spPr>
          <a:xfrm>
            <a:off x="251520" y="2326476"/>
            <a:ext cx="2520280" cy="85133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Rectângulo 1"/>
          <p:cNvSpPr/>
          <p:nvPr/>
        </p:nvSpPr>
        <p:spPr>
          <a:xfrm>
            <a:off x="107504" y="179929"/>
            <a:ext cx="72122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>
                <a:solidFill>
                  <a:schemeClr val="bg1"/>
                </a:solidFill>
              </a:rPr>
              <a:t>Balanceamento e constante de equilíbrio </a:t>
            </a:r>
            <a:endParaRPr lang="pt-PT" sz="3200" dirty="0"/>
          </a:p>
        </p:txBody>
      </p:sp>
      <p:sp>
        <p:nvSpPr>
          <p:cNvPr id="3" name="Rectângulo 2"/>
          <p:cNvSpPr/>
          <p:nvPr/>
        </p:nvSpPr>
        <p:spPr>
          <a:xfrm>
            <a:off x="259903" y="1052736"/>
            <a:ext cx="86325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dirty="0">
                <a:solidFill>
                  <a:schemeClr val="bg1"/>
                </a:solidFill>
              </a:rPr>
              <a:t>As equações químicas podem ser balanceadas utilizando diferentes coeficientes estequiométricos.</a:t>
            </a:r>
            <a:endParaRPr lang="pt-PT" sz="2000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7" t="11961" r="50467" b="80515"/>
          <a:stretch/>
        </p:blipFill>
        <p:spPr bwMode="auto">
          <a:xfrm>
            <a:off x="377850" y="2476963"/>
            <a:ext cx="2264735" cy="550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3" t="23513" r="48104" b="67424"/>
          <a:stretch/>
        </p:blipFill>
        <p:spPr bwMode="auto">
          <a:xfrm>
            <a:off x="3106938" y="2378138"/>
            <a:ext cx="2860158" cy="603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8" t="37028" r="49517" b="57435"/>
          <a:stretch/>
        </p:blipFill>
        <p:spPr bwMode="auto">
          <a:xfrm>
            <a:off x="377850" y="3493457"/>
            <a:ext cx="2264735" cy="40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9" t="46875" r="48158" b="44393"/>
          <a:stretch/>
        </p:blipFill>
        <p:spPr bwMode="auto">
          <a:xfrm>
            <a:off x="3112362" y="3458055"/>
            <a:ext cx="2860158" cy="6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9" t="62612" r="49523" b="24246"/>
          <a:stretch/>
        </p:blipFill>
        <p:spPr bwMode="auto">
          <a:xfrm>
            <a:off x="6337068" y="2732041"/>
            <a:ext cx="2519916" cy="961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ângulo 11"/>
          <p:cNvSpPr/>
          <p:nvPr/>
        </p:nvSpPr>
        <p:spPr>
          <a:xfrm>
            <a:off x="381947" y="4573577"/>
            <a:ext cx="86325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000" dirty="0">
                <a:solidFill>
                  <a:schemeClr val="bg1"/>
                </a:solidFill>
              </a:rPr>
              <a:t>Quando os coeficientes de uma equação balanceada são multiplicados por algum dado </a:t>
            </a:r>
            <a:r>
              <a:rPr lang="pt-PT" sz="2000" dirty="0" err="1">
                <a:solidFill>
                  <a:schemeClr val="bg1"/>
                </a:solidFill>
              </a:rPr>
              <a:t>fator</a:t>
            </a:r>
            <a:r>
              <a:rPr lang="pt-PT" sz="2000" dirty="0">
                <a:solidFill>
                  <a:schemeClr val="bg1"/>
                </a:solidFill>
              </a:rPr>
              <a:t> a constante de equilíbrio para a nova equação  K</a:t>
            </a:r>
            <a:r>
              <a:rPr lang="pt-PT" sz="2000" baseline="-25000" dirty="0">
                <a:solidFill>
                  <a:schemeClr val="bg1"/>
                </a:solidFill>
              </a:rPr>
              <a:t>nova</a:t>
            </a:r>
            <a:r>
              <a:rPr lang="pt-PT" sz="2000" dirty="0">
                <a:solidFill>
                  <a:schemeClr val="bg1"/>
                </a:solidFill>
              </a:rPr>
              <a:t> é igual à constante de equilíbrio anterior </a:t>
            </a:r>
            <a:r>
              <a:rPr lang="pt-PT" sz="2000" dirty="0" err="1">
                <a:solidFill>
                  <a:schemeClr val="bg1"/>
                </a:solidFill>
              </a:rPr>
              <a:t>K</a:t>
            </a:r>
            <a:r>
              <a:rPr lang="pt-PT" sz="2000" baseline="-25000" dirty="0" err="1">
                <a:solidFill>
                  <a:schemeClr val="bg1"/>
                </a:solidFill>
              </a:rPr>
              <a:t>anterior</a:t>
            </a:r>
            <a:r>
              <a:rPr lang="pt-PT" sz="2000" baseline="-25000" dirty="0">
                <a:solidFill>
                  <a:schemeClr val="bg1"/>
                </a:solidFill>
              </a:rPr>
              <a:t> </a:t>
            </a:r>
            <a:r>
              <a:rPr lang="pt-PT" sz="2000" dirty="0">
                <a:solidFill>
                  <a:schemeClr val="bg1"/>
                </a:solidFill>
              </a:rPr>
              <a:t>elevada à potência do factor de multiplicação.</a:t>
            </a:r>
            <a:endParaRPr lang="pt-PT" sz="2000" dirty="0"/>
          </a:p>
        </p:txBody>
      </p:sp>
    </p:spTree>
    <p:extLst>
      <p:ext uri="{BB962C8B-B14F-4D97-AF65-F5344CB8AC3E}">
        <p14:creationId xmlns:p14="http://schemas.microsoft.com/office/powerpoint/2010/main" val="363773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 animBg="1"/>
      <p:bldP spid="15" grpId="0" animBg="1"/>
      <p:bldP spid="14" grpId="0" animBg="1"/>
      <p:bldP spid="13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/>
          <p:nvPr/>
        </p:nvSpPr>
        <p:spPr>
          <a:xfrm>
            <a:off x="1156396" y="908720"/>
            <a:ext cx="50842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n-lt"/>
              </a:rPr>
              <a:t>N</a:t>
            </a:r>
            <a:r>
              <a:rPr lang="en-US" sz="4400" baseline="-25000" dirty="0">
                <a:solidFill>
                  <a:schemeClr val="bg1"/>
                </a:solidFill>
                <a:latin typeface="+mn-lt"/>
              </a:rPr>
              <a:t>2(g)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+ 3H</a:t>
            </a:r>
            <a:r>
              <a:rPr lang="en-US" sz="4400" baseline="-25000" dirty="0">
                <a:solidFill>
                  <a:schemeClr val="bg1"/>
                </a:solidFill>
                <a:latin typeface="+mn-lt"/>
              </a:rPr>
              <a:t>2(g)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⇌ NH</a:t>
            </a:r>
            <a:r>
              <a:rPr lang="en-US" sz="4400" baseline="-25000" dirty="0">
                <a:solidFill>
                  <a:schemeClr val="bg1"/>
                </a:solidFill>
                <a:latin typeface="+mn-lt"/>
              </a:rPr>
              <a:t>3(g)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727" y="692696"/>
            <a:ext cx="1993737" cy="15388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929414"/>
            <a:ext cx="6840760" cy="4843258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251520" y="0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i="1" dirty="0">
                <a:solidFill>
                  <a:srgbClr val="FFFF00"/>
                </a:solidFill>
              </a:rPr>
              <a:t>Síntese de amónia </a:t>
            </a:r>
          </a:p>
        </p:txBody>
      </p:sp>
    </p:spTree>
    <p:extLst>
      <p:ext uri="{BB962C8B-B14F-4D97-AF65-F5344CB8AC3E}">
        <p14:creationId xmlns:p14="http://schemas.microsoft.com/office/powerpoint/2010/main" val="18140999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ângulo 7"/>
          <p:cNvSpPr/>
          <p:nvPr/>
        </p:nvSpPr>
        <p:spPr>
          <a:xfrm>
            <a:off x="4691306" y="5243966"/>
            <a:ext cx="4243492" cy="858274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Rectângulo 6"/>
          <p:cNvSpPr/>
          <p:nvPr/>
        </p:nvSpPr>
        <p:spPr>
          <a:xfrm>
            <a:off x="323528" y="5280346"/>
            <a:ext cx="3312368" cy="740942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4" name="Rectângulo 3"/>
          <p:cNvSpPr/>
          <p:nvPr/>
        </p:nvSpPr>
        <p:spPr>
          <a:xfrm>
            <a:off x="283052" y="1196752"/>
            <a:ext cx="8640960" cy="38884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6" t="13793" r="14091" b="39871"/>
          <a:stretch/>
        </p:blipFill>
        <p:spPr bwMode="auto">
          <a:xfrm>
            <a:off x="499076" y="1484785"/>
            <a:ext cx="8244408" cy="332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ângulo 2"/>
          <p:cNvSpPr/>
          <p:nvPr/>
        </p:nvSpPr>
        <p:spPr>
          <a:xfrm>
            <a:off x="107504" y="179929"/>
            <a:ext cx="67687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b="1" i="1" dirty="0">
                <a:solidFill>
                  <a:schemeClr val="bg1"/>
                </a:solidFill>
              </a:rPr>
              <a:t>Somando reações químicas – </a:t>
            </a:r>
          </a:p>
          <a:p>
            <a:r>
              <a:rPr lang="pt-PT" sz="2800" b="1" i="1" dirty="0">
                <a:solidFill>
                  <a:schemeClr val="bg1"/>
                </a:solidFill>
              </a:rPr>
              <a:t>equilibrio quimico de reações consequtivas</a:t>
            </a:r>
            <a:endParaRPr lang="pt-PT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8" t="35346" r="49608" b="57899"/>
          <a:stretch/>
        </p:blipFill>
        <p:spPr bwMode="auto">
          <a:xfrm>
            <a:off x="498413" y="5430432"/>
            <a:ext cx="2946169" cy="4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8" t="42101" r="42444" b="51144"/>
          <a:stretch/>
        </p:blipFill>
        <p:spPr bwMode="auto">
          <a:xfrm>
            <a:off x="4891051" y="5435280"/>
            <a:ext cx="3878318" cy="49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4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ângulo 10"/>
          <p:cNvSpPr/>
          <p:nvPr/>
        </p:nvSpPr>
        <p:spPr>
          <a:xfrm>
            <a:off x="312974" y="3501008"/>
            <a:ext cx="8611038" cy="165618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" name="Rectângulo 5"/>
          <p:cNvSpPr/>
          <p:nvPr/>
        </p:nvSpPr>
        <p:spPr>
          <a:xfrm>
            <a:off x="283052" y="1365478"/>
            <a:ext cx="8640960" cy="187220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2" name="Rectângulo 1"/>
          <p:cNvSpPr/>
          <p:nvPr/>
        </p:nvSpPr>
        <p:spPr>
          <a:xfrm>
            <a:off x="107504" y="179929"/>
            <a:ext cx="48824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>
                <a:solidFill>
                  <a:schemeClr val="bg1"/>
                </a:solidFill>
              </a:rPr>
              <a:t>Somando </a:t>
            </a:r>
            <a:r>
              <a:rPr lang="pt-PT" sz="3200" b="1" i="1" dirty="0" err="1">
                <a:solidFill>
                  <a:schemeClr val="bg1"/>
                </a:solidFill>
              </a:rPr>
              <a:t>reações</a:t>
            </a:r>
            <a:r>
              <a:rPr lang="pt-PT" sz="3200" b="1" i="1" dirty="0">
                <a:solidFill>
                  <a:schemeClr val="bg1"/>
                </a:solidFill>
              </a:rPr>
              <a:t> químicas </a:t>
            </a:r>
            <a:endParaRPr lang="pt-PT" sz="32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8" t="35346" r="12637" b="51144"/>
          <a:stretch/>
        </p:blipFill>
        <p:spPr bwMode="auto">
          <a:xfrm>
            <a:off x="539552" y="1581501"/>
            <a:ext cx="8136904" cy="1159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8" t="54174" r="12637" b="41224"/>
          <a:stretch/>
        </p:blipFill>
        <p:spPr bwMode="auto">
          <a:xfrm>
            <a:off x="539552" y="2740557"/>
            <a:ext cx="8136904" cy="35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8" t="65412" r="12637" b="18749"/>
          <a:stretch/>
        </p:blipFill>
        <p:spPr bwMode="auto">
          <a:xfrm>
            <a:off x="539552" y="3746063"/>
            <a:ext cx="8136904" cy="12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exão recta 6"/>
          <p:cNvCxnSpPr/>
          <p:nvPr/>
        </p:nvCxnSpPr>
        <p:spPr>
          <a:xfrm>
            <a:off x="616032" y="2645856"/>
            <a:ext cx="453203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xão recta 12"/>
          <p:cNvCxnSpPr/>
          <p:nvPr/>
        </p:nvCxnSpPr>
        <p:spPr>
          <a:xfrm flipH="1">
            <a:off x="1867228" y="1664848"/>
            <a:ext cx="288000" cy="396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xão recta 14"/>
          <p:cNvCxnSpPr/>
          <p:nvPr/>
        </p:nvCxnSpPr>
        <p:spPr>
          <a:xfrm flipH="1">
            <a:off x="755608" y="2240912"/>
            <a:ext cx="288000" cy="396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xão recta 15"/>
          <p:cNvCxnSpPr/>
          <p:nvPr/>
        </p:nvCxnSpPr>
        <p:spPr>
          <a:xfrm flipH="1">
            <a:off x="3676404" y="3969104"/>
            <a:ext cx="288000" cy="396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xão recta 16"/>
          <p:cNvCxnSpPr/>
          <p:nvPr/>
        </p:nvCxnSpPr>
        <p:spPr>
          <a:xfrm flipH="1">
            <a:off x="4916306" y="4105738"/>
            <a:ext cx="288000" cy="396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729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/>
          </p:nvPr>
        </p:nvGraphicFramePr>
        <p:xfrm>
          <a:off x="251520" y="980728"/>
          <a:ext cx="8352928" cy="1920240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55000" dir="5400000" sy="-100000" algn="bl" rotWithShape="0"/>
                </a:effectLst>
                <a:tableStyleId>{5C22544A-7EE6-4342-B048-85BDC9FD1C3A}</a:tableStyleId>
              </a:tblPr>
              <a:tblGrid>
                <a:gridCol w="1591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1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1762"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Perturbação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Mudança conforme a mistura volta ao equilíbrio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Efeito no</a:t>
                      </a:r>
                      <a:r>
                        <a:rPr lang="pt-PT" baseline="0" dirty="0"/>
                        <a:t> equilíbrio </a:t>
                      </a:r>
                      <a:endParaRPr lang="pt-P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Efeito em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1762"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Aumento da temperatura</a:t>
                      </a:r>
                      <a:r>
                        <a:rPr lang="pt-PT" b="1" baseline="0" dirty="0"/>
                        <a:t> </a:t>
                      </a:r>
                      <a:endParaRPr lang="pt-PT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Energi</a:t>
                      </a:r>
                      <a:r>
                        <a:rPr lang="pt-PT" baseline="0" dirty="0"/>
                        <a:t>a seja consumida pelo sistema </a:t>
                      </a:r>
                      <a:endParaRPr lang="pt-P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Variação endotérmica</a:t>
                      </a:r>
                      <a:r>
                        <a:rPr lang="pt-PT" baseline="0" dirty="0"/>
                        <a:t> </a:t>
                      </a:r>
                      <a:endParaRPr lang="pt-P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Variação</a:t>
                      </a:r>
                      <a:r>
                        <a:rPr lang="pt-PT" baseline="0" dirty="0"/>
                        <a:t> </a:t>
                      </a:r>
                      <a:endParaRPr lang="pt-PT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1762"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Queda da temperatura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/>
                        <a:t>Energi</a:t>
                      </a:r>
                      <a:r>
                        <a:rPr lang="pt-PT" baseline="0" dirty="0"/>
                        <a:t>a seja gerada pelo sistema </a:t>
                      </a:r>
                      <a:endParaRPr lang="pt-P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/>
                        <a:t>Variação exotérmica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Variação</a:t>
                      </a:r>
                      <a:r>
                        <a:rPr lang="pt-PT" baseline="0" dirty="0"/>
                        <a:t> </a:t>
                      </a:r>
                      <a:endParaRPr lang="pt-PT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7" t="17888" r="12759" b="28018"/>
          <a:stretch/>
        </p:blipFill>
        <p:spPr bwMode="auto">
          <a:xfrm>
            <a:off x="195717" y="3501008"/>
            <a:ext cx="5940669" cy="30368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ângulo 6"/>
          <p:cNvSpPr/>
          <p:nvPr/>
        </p:nvSpPr>
        <p:spPr>
          <a:xfrm>
            <a:off x="107504" y="179929"/>
            <a:ext cx="62750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>
                <a:solidFill>
                  <a:schemeClr val="bg1"/>
                </a:solidFill>
              </a:rPr>
              <a:t>Efeito da temperatura no </a:t>
            </a:r>
            <a:r>
              <a:rPr lang="pt-PT" sz="3200" b="1" i="1" dirty="0" err="1">
                <a:solidFill>
                  <a:schemeClr val="bg1"/>
                </a:solidFill>
              </a:rPr>
              <a:t>equilibrio</a:t>
            </a:r>
            <a:r>
              <a:rPr lang="pt-PT" sz="3200" b="1" i="1" dirty="0">
                <a:solidFill>
                  <a:schemeClr val="bg1"/>
                </a:solidFill>
              </a:rPr>
              <a:t> </a:t>
            </a:r>
            <a:endParaRPr lang="pt-PT" sz="3200" dirty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4" t="25216" r="48624" b="66595"/>
          <a:stretch/>
        </p:blipFill>
        <p:spPr bwMode="auto">
          <a:xfrm>
            <a:off x="6428806" y="4398322"/>
            <a:ext cx="2175641" cy="599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6428808" y="3486929"/>
            <a:ext cx="2175640" cy="707065"/>
            <a:chOff x="6428807" y="3486929"/>
            <a:chExt cx="2175641" cy="707065"/>
          </a:xfrm>
          <a:solidFill>
            <a:srgbClr val="C00000"/>
          </a:solidFill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54" t="17457" r="48624" b="72878"/>
            <a:stretch/>
          </p:blipFill>
          <p:spPr bwMode="auto">
            <a:xfrm>
              <a:off x="6428807" y="3486929"/>
              <a:ext cx="2175641" cy="7070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CaixaDeTexto 2"/>
            <p:cNvSpPr txBox="1"/>
            <p:nvPr/>
          </p:nvSpPr>
          <p:spPr>
            <a:xfrm>
              <a:off x="6490006" y="3872081"/>
              <a:ext cx="1050224" cy="276999"/>
            </a:xfrm>
            <a:prstGeom prst="rect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t-PT" sz="1200" dirty="0"/>
                <a:t>Gás castanho </a:t>
              </a:r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7588385" y="3880032"/>
              <a:ext cx="968086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pt-PT" sz="1200" dirty="0"/>
                <a:t>Gás amarelo</a:t>
              </a:r>
            </a:p>
          </p:txBody>
        </p:sp>
      </p:grpSp>
      <p:sp>
        <p:nvSpPr>
          <p:cNvPr id="14" name="CaixaDeTexto 13"/>
          <p:cNvSpPr txBox="1"/>
          <p:nvPr/>
        </p:nvSpPr>
        <p:spPr>
          <a:xfrm>
            <a:off x="755576" y="5661248"/>
            <a:ext cx="1283557" cy="276999"/>
          </a:xfrm>
          <a:prstGeom prst="rect">
            <a:avLst/>
          </a:prstGeom>
          <a:solidFill>
            <a:srgbClr val="C00000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pt-PT" sz="1200" dirty="0"/>
              <a:t>Temperatura alta 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4355976" y="5654541"/>
            <a:ext cx="1343573" cy="276999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pt-PT" sz="1200" dirty="0"/>
              <a:t>Temperatura baixa</a:t>
            </a: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3" t="64220" r="43172" b="20717"/>
          <a:stretch/>
        </p:blipFill>
        <p:spPr bwMode="auto">
          <a:xfrm>
            <a:off x="6147771" y="5304501"/>
            <a:ext cx="2737714" cy="71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04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369350"/>
              </p:ext>
            </p:extLst>
          </p:nvPr>
        </p:nvGraphicFramePr>
        <p:xfrm>
          <a:off x="169981" y="1226494"/>
          <a:ext cx="8371990" cy="27432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594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1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85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6159">
                <a:tc gridSpan="3">
                  <a:txBody>
                    <a:bodyPr/>
                    <a:lstStyle/>
                    <a:p>
                      <a:pPr algn="ctr"/>
                      <a:r>
                        <a:rPr lang="pt-PT" dirty="0"/>
                        <a:t>Gases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PT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7517"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Diminuição</a:t>
                      </a:r>
                      <a:r>
                        <a:rPr lang="pt-PT" b="1" baseline="0" dirty="0"/>
                        <a:t> do volume  </a:t>
                      </a:r>
                      <a:r>
                        <a:rPr lang="pt-PT" baseline="0" dirty="0"/>
                        <a:t>- aumento de pressão </a:t>
                      </a:r>
                      <a:endParaRPr lang="pt-P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Sistema tende a diminuir a pressão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A composição varia para reduzir o número total de moléculas de gás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7517"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Aumento </a:t>
                      </a:r>
                      <a:r>
                        <a:rPr lang="pt-PT" b="1" baseline="0" dirty="0"/>
                        <a:t>do volume  </a:t>
                      </a:r>
                      <a:r>
                        <a:rPr lang="pt-PT" baseline="0" dirty="0"/>
                        <a:t>- diminuição de pressão </a:t>
                      </a:r>
                      <a:endParaRPr lang="pt-P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Sistema tende a aumentar a pressão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 composição varia para aumentar o número total de moléculas de gás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ângulo 4"/>
          <p:cNvSpPr/>
          <p:nvPr/>
        </p:nvSpPr>
        <p:spPr>
          <a:xfrm>
            <a:off x="107504" y="179929"/>
            <a:ext cx="80708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>
                <a:solidFill>
                  <a:schemeClr val="bg1"/>
                </a:solidFill>
              </a:rPr>
              <a:t>Efeito adição de um componente no </a:t>
            </a:r>
            <a:r>
              <a:rPr lang="pt-PT" sz="3200" b="1" i="1" dirty="0" err="1">
                <a:solidFill>
                  <a:schemeClr val="bg1"/>
                </a:solidFill>
              </a:rPr>
              <a:t>equilibrio</a:t>
            </a:r>
            <a:r>
              <a:rPr lang="pt-PT" sz="3200" b="1" i="1" dirty="0">
                <a:solidFill>
                  <a:schemeClr val="bg1"/>
                </a:solidFill>
              </a:rPr>
              <a:t> </a:t>
            </a:r>
            <a:endParaRPr lang="pt-PT" sz="3200" dirty="0"/>
          </a:p>
        </p:txBody>
      </p:sp>
      <p:grpSp>
        <p:nvGrpSpPr>
          <p:cNvPr id="15" name="Grupo 14"/>
          <p:cNvGrpSpPr/>
          <p:nvPr/>
        </p:nvGrpSpPr>
        <p:grpSpPr>
          <a:xfrm>
            <a:off x="2555776" y="4178822"/>
            <a:ext cx="3538868" cy="1410418"/>
            <a:chOff x="2555776" y="4178822"/>
            <a:chExt cx="3538868" cy="1410418"/>
          </a:xfrm>
        </p:grpSpPr>
        <p:pic>
          <p:nvPicPr>
            <p:cNvPr id="4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54" t="59914" r="48624" b="28233"/>
            <a:stretch/>
          </p:blipFill>
          <p:spPr bwMode="auto">
            <a:xfrm>
              <a:off x="2555776" y="4178822"/>
              <a:ext cx="3538868" cy="1410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CaixaDeTexto 6"/>
            <p:cNvSpPr txBox="1"/>
            <p:nvPr/>
          </p:nvSpPr>
          <p:spPr>
            <a:xfrm>
              <a:off x="3137500" y="4721945"/>
              <a:ext cx="2134031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/>
                <a:t>Decréscimo no volume</a:t>
              </a: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2676550" y="5057536"/>
              <a:ext cx="2836450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1200" dirty="0"/>
                <a:t>O novo equilíbrio favorece o produto</a:t>
              </a:r>
            </a:p>
          </p:txBody>
        </p:sp>
        <p:cxnSp>
          <p:nvCxnSpPr>
            <p:cNvPr id="9" name="Conexão recta unidireccional 8"/>
            <p:cNvCxnSpPr/>
            <p:nvPr/>
          </p:nvCxnSpPr>
          <p:spPr>
            <a:xfrm>
              <a:off x="2705125" y="5032226"/>
              <a:ext cx="3091011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o 19"/>
          <p:cNvGrpSpPr/>
          <p:nvPr/>
        </p:nvGrpSpPr>
        <p:grpSpPr>
          <a:xfrm>
            <a:off x="179512" y="4180416"/>
            <a:ext cx="2175640" cy="707065"/>
            <a:chOff x="6428807" y="3486929"/>
            <a:chExt cx="2175641" cy="707065"/>
          </a:xfrm>
          <a:solidFill>
            <a:srgbClr val="C00000"/>
          </a:solidFill>
        </p:grpSpPr>
        <p:pic>
          <p:nvPicPr>
            <p:cNvPr id="21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54" t="17457" r="48624" b="72878"/>
            <a:stretch/>
          </p:blipFill>
          <p:spPr bwMode="auto">
            <a:xfrm>
              <a:off x="6428807" y="3486929"/>
              <a:ext cx="2175641" cy="7070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CaixaDeTexto 21"/>
            <p:cNvSpPr txBox="1"/>
            <p:nvPr/>
          </p:nvSpPr>
          <p:spPr>
            <a:xfrm>
              <a:off x="6490006" y="3872081"/>
              <a:ext cx="1050224" cy="276999"/>
            </a:xfrm>
            <a:prstGeom prst="rect">
              <a:avLst/>
            </a:prstGeom>
            <a:grpFill/>
            <a:ln>
              <a:solidFill>
                <a:schemeClr val="accent6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pt-PT" sz="1200" dirty="0"/>
                <a:t>Gás castanho </a:t>
              </a:r>
            </a:p>
          </p:txBody>
        </p:sp>
        <p:sp>
          <p:nvSpPr>
            <p:cNvPr id="23" name="CaixaDeTexto 22"/>
            <p:cNvSpPr txBox="1"/>
            <p:nvPr/>
          </p:nvSpPr>
          <p:spPr>
            <a:xfrm>
              <a:off x="7588385" y="3880032"/>
              <a:ext cx="968086" cy="276999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pt-PT" sz="1200" dirty="0"/>
                <a:t>Gás amarelo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989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107504" y="476671"/>
            <a:ext cx="90364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>
                <a:solidFill>
                  <a:schemeClr val="bg1"/>
                </a:solidFill>
              </a:rPr>
              <a:t>1</a:t>
            </a:r>
            <a:r>
              <a:rPr lang="pt-PT" sz="2400" dirty="0">
                <a:solidFill>
                  <a:schemeClr val="bg1"/>
                </a:solidFill>
              </a:rPr>
              <a:t>. A reacção de equilíbrio é dada pela seguinte equação:</a:t>
            </a:r>
          </a:p>
          <a:p>
            <a:r>
              <a:rPr lang="pt-PT" sz="2400" dirty="0">
                <a:solidFill>
                  <a:schemeClr val="bg1"/>
                </a:solidFill>
              </a:rPr>
              <a:t>N</a:t>
            </a:r>
            <a:r>
              <a:rPr lang="pt-PT" sz="2400" baseline="-25000" dirty="0">
                <a:solidFill>
                  <a:schemeClr val="bg1"/>
                </a:solidFill>
              </a:rPr>
              <a:t>2</a:t>
            </a:r>
            <a:r>
              <a:rPr lang="pt-PT" sz="2400" dirty="0">
                <a:solidFill>
                  <a:schemeClr val="bg1"/>
                </a:solidFill>
              </a:rPr>
              <a:t>O</a:t>
            </a:r>
            <a:r>
              <a:rPr lang="pt-PT" sz="2400" baseline="-25000" dirty="0">
                <a:solidFill>
                  <a:schemeClr val="bg1"/>
                </a:solidFill>
              </a:rPr>
              <a:t>4</a:t>
            </a:r>
            <a:r>
              <a:rPr lang="pt-PT" sz="2400" dirty="0">
                <a:solidFill>
                  <a:schemeClr val="bg1"/>
                </a:solidFill>
              </a:rPr>
              <a:t> (g)  </a:t>
            </a:r>
            <a:r>
              <a:rPr lang="pt-PT" sz="2400" dirty="0">
                <a:solidFill>
                  <a:schemeClr val="bg1"/>
                </a:solidFill>
                <a:sym typeface="Symbol"/>
              </a:rPr>
              <a:t></a:t>
            </a:r>
            <a:r>
              <a:rPr lang="pt-PT" sz="2400" dirty="0">
                <a:solidFill>
                  <a:schemeClr val="bg1"/>
                </a:solidFill>
              </a:rPr>
              <a:t> 2NO</a:t>
            </a:r>
            <a:r>
              <a:rPr lang="pt-PT" sz="2400" baseline="-25000" dirty="0">
                <a:solidFill>
                  <a:schemeClr val="bg1"/>
                </a:solidFill>
              </a:rPr>
              <a:t>2</a:t>
            </a:r>
            <a:r>
              <a:rPr lang="pt-PT" sz="2400" dirty="0">
                <a:solidFill>
                  <a:schemeClr val="bg1"/>
                </a:solidFill>
              </a:rPr>
              <a:t> (g)</a:t>
            </a:r>
          </a:p>
          <a:p>
            <a:r>
              <a:rPr lang="pt-PT" sz="2400" dirty="0">
                <a:solidFill>
                  <a:schemeClr val="bg1"/>
                </a:solidFill>
              </a:rPr>
              <a:t>A pressão total em um frasco contendo os gases NO</a:t>
            </a:r>
            <a:r>
              <a:rPr lang="pt-PT" sz="2400" baseline="-25000" dirty="0">
                <a:solidFill>
                  <a:schemeClr val="bg1"/>
                </a:solidFill>
              </a:rPr>
              <a:t>2</a:t>
            </a:r>
            <a:r>
              <a:rPr lang="pt-PT" sz="2400" dirty="0">
                <a:solidFill>
                  <a:schemeClr val="bg1"/>
                </a:solidFill>
              </a:rPr>
              <a:t> e N</a:t>
            </a:r>
            <a:r>
              <a:rPr lang="pt-PT" sz="2400" baseline="-25000" dirty="0">
                <a:solidFill>
                  <a:schemeClr val="bg1"/>
                </a:solidFill>
              </a:rPr>
              <a:t>2</a:t>
            </a:r>
            <a:r>
              <a:rPr lang="pt-PT" sz="2400" dirty="0">
                <a:solidFill>
                  <a:schemeClr val="bg1"/>
                </a:solidFill>
              </a:rPr>
              <a:t>O</a:t>
            </a:r>
            <a:r>
              <a:rPr lang="pt-PT" sz="2400" baseline="-25000" dirty="0">
                <a:solidFill>
                  <a:schemeClr val="bg1"/>
                </a:solidFill>
              </a:rPr>
              <a:t>4</a:t>
            </a:r>
            <a:r>
              <a:rPr lang="pt-PT" sz="2400" dirty="0">
                <a:solidFill>
                  <a:schemeClr val="bg1"/>
                </a:solidFill>
              </a:rPr>
              <a:t> a 25 ºC é de 1,5 atm. Sabendo que o Kp a essa temperatura é de 0,148 determine qual a  pressão de NO</a:t>
            </a:r>
            <a:r>
              <a:rPr lang="pt-PT" sz="2400" baseline="-25000" dirty="0">
                <a:solidFill>
                  <a:schemeClr val="bg1"/>
                </a:solidFill>
              </a:rPr>
              <a:t>2 </a:t>
            </a:r>
            <a:r>
              <a:rPr lang="pt-PT" sz="2400" dirty="0">
                <a:solidFill>
                  <a:schemeClr val="bg1"/>
                </a:solidFill>
              </a:rPr>
              <a:t>no equilibrio? </a:t>
            </a:r>
          </a:p>
        </p:txBody>
      </p:sp>
    </p:spTree>
    <p:extLst>
      <p:ext uri="{BB962C8B-B14F-4D97-AF65-F5344CB8AC3E}">
        <p14:creationId xmlns:p14="http://schemas.microsoft.com/office/powerpoint/2010/main" val="20037931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7" t="20259" r="8881" b="30603"/>
          <a:stretch/>
        </p:blipFill>
        <p:spPr bwMode="auto">
          <a:xfrm>
            <a:off x="348146" y="3856062"/>
            <a:ext cx="7920880" cy="2765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ela 2"/>
          <p:cNvGraphicFramePr>
            <a:graphicFrameLocks noGrp="1"/>
          </p:cNvGraphicFramePr>
          <p:nvPr>
            <p:extLst/>
          </p:nvPr>
        </p:nvGraphicFramePr>
        <p:xfrm>
          <a:off x="366648" y="819960"/>
          <a:ext cx="8352928" cy="2319434"/>
        </p:xfrm>
        <a:graphic>
          <a:graphicData uri="http://schemas.openxmlformats.org/drawingml/2006/table">
            <a:tbl>
              <a:tblPr firstRow="1" bandRow="1">
                <a:effectLst>
                  <a:reflection blurRad="6350" stA="50000" endA="300" endPos="55000" dir="5400000" sy="-100000" algn="bl" rotWithShape="0"/>
                </a:effectLst>
                <a:tableStyleId>{5C22544A-7EE6-4342-B048-85BDC9FD1C3A}</a:tableStyleId>
              </a:tblPr>
              <a:tblGrid>
                <a:gridCol w="1591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1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642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02517"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Adição de reagente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Parte</a:t>
                      </a:r>
                      <a:r>
                        <a:rPr lang="pt-PT" baseline="0" dirty="0"/>
                        <a:t> do reagente gerado é consumido </a:t>
                      </a:r>
                      <a:endParaRPr lang="pt-P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Aumento da concentração</a:t>
                      </a:r>
                      <a:r>
                        <a:rPr lang="pt-PT" baseline="0" dirty="0"/>
                        <a:t> do produto </a:t>
                      </a:r>
                      <a:endParaRPr lang="pt-P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dirty="0"/>
                        <a:t>Nenhuma variação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2517"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Adição</a:t>
                      </a:r>
                      <a:r>
                        <a:rPr lang="pt-PT" b="1" baseline="0" dirty="0"/>
                        <a:t> de produto </a:t>
                      </a:r>
                      <a:endParaRPr lang="pt-PT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/>
                        <a:t>Parte</a:t>
                      </a:r>
                      <a:r>
                        <a:rPr lang="pt-PT" baseline="0" dirty="0"/>
                        <a:t> do produto adicionado é consumido </a:t>
                      </a:r>
                      <a:endParaRPr lang="pt-P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/>
                        <a:t>Aumento da concentração</a:t>
                      </a:r>
                      <a:r>
                        <a:rPr lang="pt-PT" baseline="0" dirty="0"/>
                        <a:t> do reagente</a:t>
                      </a:r>
                      <a:endParaRPr lang="pt-P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/>
                        <a:t>Nenhuma variação </a:t>
                      </a:r>
                    </a:p>
                    <a:p>
                      <a:pPr algn="ctr"/>
                      <a:endParaRPr lang="pt-PT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2517">
                <a:tc>
                  <a:txBody>
                    <a:bodyPr/>
                    <a:lstStyle/>
                    <a:p>
                      <a:pPr algn="ctr"/>
                      <a:r>
                        <a:rPr lang="pt-PT" b="1" dirty="0"/>
                        <a:t>Adição</a:t>
                      </a:r>
                      <a:r>
                        <a:rPr lang="pt-PT" b="1" baseline="0" dirty="0"/>
                        <a:t> reagente</a:t>
                      </a:r>
                      <a:endParaRPr lang="pt-PT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/>
                        <a:t>Parte</a:t>
                      </a:r>
                      <a:r>
                        <a:rPr lang="pt-PT" baseline="0" dirty="0"/>
                        <a:t> do regente adicionado é consumido </a:t>
                      </a:r>
                      <a:endParaRPr lang="pt-P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/>
                        <a:t>Aumento da concentração</a:t>
                      </a:r>
                      <a:r>
                        <a:rPr lang="pt-PT" baseline="0" dirty="0"/>
                        <a:t> do produto</a:t>
                      </a:r>
                      <a:endParaRPr lang="pt-PT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dirty="0"/>
                        <a:t>Nenhuma variação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ectângulo 3"/>
          <p:cNvSpPr/>
          <p:nvPr/>
        </p:nvSpPr>
        <p:spPr>
          <a:xfrm>
            <a:off x="107504" y="179929"/>
            <a:ext cx="80708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3200" b="1" i="1" dirty="0">
                <a:solidFill>
                  <a:schemeClr val="bg1"/>
                </a:solidFill>
              </a:rPr>
              <a:t>Efeito adição de um componente no </a:t>
            </a:r>
            <a:r>
              <a:rPr lang="pt-PT" sz="3200" b="1" i="1" dirty="0" err="1">
                <a:solidFill>
                  <a:schemeClr val="bg1"/>
                </a:solidFill>
              </a:rPr>
              <a:t>equilibrio</a:t>
            </a:r>
            <a:r>
              <a:rPr lang="pt-PT" sz="3200" b="1" i="1" dirty="0">
                <a:solidFill>
                  <a:schemeClr val="bg1"/>
                </a:solidFill>
              </a:rPr>
              <a:t> </a:t>
            </a:r>
            <a:endParaRPr lang="pt-PT" sz="3200" dirty="0"/>
          </a:p>
        </p:txBody>
      </p:sp>
    </p:spTree>
    <p:extLst>
      <p:ext uri="{BB962C8B-B14F-4D97-AF65-F5344CB8AC3E}">
        <p14:creationId xmlns:p14="http://schemas.microsoft.com/office/powerpoint/2010/main" val="3957965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28447" y="0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b="1" dirty="0">
                <a:solidFill>
                  <a:schemeClr val="bg1"/>
                </a:solidFill>
              </a:rPr>
              <a:t>2</a:t>
            </a:r>
            <a:r>
              <a:rPr lang="pt-PT" dirty="0">
                <a:solidFill>
                  <a:schemeClr val="bg1"/>
                </a:solidFill>
              </a:rPr>
              <a:t>. O </a:t>
            </a:r>
            <a:r>
              <a:rPr lang="pt-PT" dirty="0" err="1">
                <a:solidFill>
                  <a:schemeClr val="bg1"/>
                </a:solidFill>
              </a:rPr>
              <a:t>Kp</a:t>
            </a:r>
            <a:r>
              <a:rPr lang="pt-PT" dirty="0">
                <a:solidFill>
                  <a:schemeClr val="bg1"/>
                </a:solidFill>
              </a:rPr>
              <a:t> para a formação de </a:t>
            </a:r>
            <a:r>
              <a:rPr lang="pt-PT" dirty="0" err="1">
                <a:solidFill>
                  <a:schemeClr val="bg1"/>
                </a:solidFill>
              </a:rPr>
              <a:t>fosgênio</a:t>
            </a:r>
            <a:r>
              <a:rPr lang="pt-PT" dirty="0">
                <a:solidFill>
                  <a:schemeClr val="bg1"/>
                </a:solidFill>
              </a:rPr>
              <a:t> (COCl</a:t>
            </a:r>
            <a:r>
              <a:rPr lang="pt-PT" baseline="-25000" dirty="0">
                <a:solidFill>
                  <a:schemeClr val="bg1"/>
                </a:solidFill>
              </a:rPr>
              <a:t>2</a:t>
            </a:r>
            <a:r>
              <a:rPr lang="pt-PT" dirty="0">
                <a:solidFill>
                  <a:schemeClr val="bg1"/>
                </a:solidFill>
              </a:rPr>
              <a:t> é de 6,5x10</a:t>
            </a:r>
            <a:r>
              <a:rPr lang="pt-PT" baseline="30000" dirty="0">
                <a:solidFill>
                  <a:schemeClr val="bg1"/>
                </a:solidFill>
              </a:rPr>
              <a:t>11</a:t>
            </a:r>
            <a:r>
              <a:rPr lang="pt-PT" dirty="0">
                <a:solidFill>
                  <a:schemeClr val="bg1"/>
                </a:solidFill>
              </a:rPr>
              <a:t> a 25ºC)</a:t>
            </a:r>
          </a:p>
          <a:p>
            <a:r>
              <a:rPr lang="en-US" dirty="0">
                <a:solidFill>
                  <a:schemeClr val="bg1"/>
                </a:solidFill>
              </a:rPr>
              <a:t>CO(g) +  Cl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(g) </a:t>
            </a:r>
            <a:r>
              <a:rPr lang="pt-PT" dirty="0">
                <a:solidFill>
                  <a:schemeClr val="bg1"/>
                </a:solidFill>
                <a:sym typeface="Symbol"/>
              </a:rPr>
              <a:t>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COCl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(g)</a:t>
            </a:r>
            <a:endParaRPr lang="pt-PT" dirty="0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Qual é o valor de </a:t>
            </a:r>
            <a:r>
              <a:rPr lang="pt-PT" dirty="0" err="1">
                <a:solidFill>
                  <a:schemeClr val="bg1"/>
                </a:solidFill>
              </a:rPr>
              <a:t>Kp</a:t>
            </a:r>
            <a:r>
              <a:rPr lang="pt-PT" dirty="0">
                <a:solidFill>
                  <a:schemeClr val="bg1"/>
                </a:solidFill>
              </a:rPr>
              <a:t> para a dissociação do </a:t>
            </a:r>
            <a:r>
              <a:rPr lang="pt-PT" dirty="0" err="1">
                <a:solidFill>
                  <a:schemeClr val="bg1"/>
                </a:solidFill>
              </a:rPr>
              <a:t>fosgênio</a:t>
            </a:r>
            <a:r>
              <a:rPr lang="pt-PT" dirty="0">
                <a:solidFill>
                  <a:schemeClr val="bg1"/>
                </a:solidFill>
              </a:rPr>
              <a:t> </a:t>
            </a:r>
          </a:p>
          <a:p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COCl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(g) </a:t>
            </a:r>
            <a:r>
              <a:rPr lang="pt-PT" dirty="0">
                <a:solidFill>
                  <a:schemeClr val="bg1"/>
                </a:solidFill>
                <a:sym typeface="Symbol"/>
              </a:rPr>
              <a:t>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CO (g) +  Cl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(g).</a:t>
            </a:r>
            <a:endParaRPr lang="pt-PT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  <a:endParaRPr lang="pt-PT" dirty="0">
              <a:solidFill>
                <a:schemeClr val="bg1"/>
              </a:solidFill>
            </a:endParaRPr>
          </a:p>
          <a:p>
            <a:pPr lvl="0"/>
            <a:r>
              <a:rPr lang="pt-PT" b="1" dirty="0">
                <a:solidFill>
                  <a:schemeClr val="bg1"/>
                </a:solidFill>
              </a:rPr>
              <a:t>3</a:t>
            </a:r>
            <a:r>
              <a:rPr lang="pt-PT" dirty="0">
                <a:solidFill>
                  <a:schemeClr val="bg1"/>
                </a:solidFill>
              </a:rPr>
              <a:t>. O Tetracloreto de Carbono pode ser produzido pela seguinte reacção:</a:t>
            </a: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  <a:endParaRPr lang="pt-PT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CS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 (g) + 3Cl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(g) </a:t>
            </a:r>
            <a:r>
              <a:rPr lang="pt-PT" dirty="0">
                <a:solidFill>
                  <a:schemeClr val="bg1"/>
                </a:solidFill>
                <a:sym typeface="Symbol"/>
              </a:rPr>
              <a:t></a:t>
            </a:r>
            <a:r>
              <a:rPr lang="en-US" dirty="0">
                <a:solidFill>
                  <a:schemeClr val="bg1"/>
                </a:solidFill>
              </a:rPr>
              <a:t> S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Cl</a:t>
            </a:r>
            <a:r>
              <a:rPr lang="en-US" baseline="-25000" dirty="0">
                <a:solidFill>
                  <a:schemeClr val="bg1"/>
                </a:solidFill>
              </a:rPr>
              <a:t>2 </a:t>
            </a:r>
            <a:r>
              <a:rPr lang="en-US" dirty="0">
                <a:solidFill>
                  <a:schemeClr val="bg1"/>
                </a:solidFill>
              </a:rPr>
              <a:t>(g) + CCl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  <a:r>
              <a:rPr lang="en-US" dirty="0">
                <a:solidFill>
                  <a:schemeClr val="bg1"/>
                </a:solidFill>
              </a:rPr>
              <a:t>(g)</a:t>
            </a:r>
            <a:endParaRPr lang="pt-PT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  <a:endParaRPr lang="pt-PT" dirty="0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Suponha que 0,12 </a:t>
            </a:r>
            <a:r>
              <a:rPr lang="pt-PT" dirty="0" err="1">
                <a:solidFill>
                  <a:schemeClr val="bg1"/>
                </a:solidFill>
              </a:rPr>
              <a:t>mols</a:t>
            </a:r>
            <a:r>
              <a:rPr lang="pt-PT" dirty="0">
                <a:solidFill>
                  <a:schemeClr val="bg1"/>
                </a:solidFill>
              </a:rPr>
              <a:t> de CS</a:t>
            </a:r>
            <a:r>
              <a:rPr lang="pt-PT" baseline="-25000" dirty="0">
                <a:solidFill>
                  <a:schemeClr val="bg1"/>
                </a:solidFill>
              </a:rPr>
              <a:t>2</a:t>
            </a:r>
            <a:r>
              <a:rPr lang="pt-PT" dirty="0">
                <a:solidFill>
                  <a:schemeClr val="bg1"/>
                </a:solidFill>
              </a:rPr>
              <a:t> e 0,36 mol Cl</a:t>
            </a:r>
            <a:r>
              <a:rPr lang="pt-PT" baseline="-25000" dirty="0">
                <a:solidFill>
                  <a:schemeClr val="bg1"/>
                </a:solidFill>
              </a:rPr>
              <a:t>2</a:t>
            </a:r>
            <a:r>
              <a:rPr lang="pt-PT" dirty="0">
                <a:solidFill>
                  <a:schemeClr val="bg1"/>
                </a:solidFill>
              </a:rPr>
              <a:t> sejam colocadas em um frasco de 10 L. Após o equilíbrio ter sido atingido, a mistura contém 0,090 mol de CCl4. Calcule </a:t>
            </a:r>
            <a:r>
              <a:rPr lang="pt-PT" dirty="0" err="1">
                <a:solidFill>
                  <a:schemeClr val="bg1"/>
                </a:solidFill>
              </a:rPr>
              <a:t>Kc</a:t>
            </a:r>
            <a:r>
              <a:rPr lang="pt-PT" dirty="0">
                <a:solidFill>
                  <a:schemeClr val="bg1"/>
                </a:solidFill>
              </a:rPr>
              <a:t>?</a:t>
            </a:r>
          </a:p>
          <a:p>
            <a:r>
              <a:rPr lang="pt-PT" dirty="0">
                <a:solidFill>
                  <a:schemeClr val="bg1"/>
                </a:solidFill>
              </a:rPr>
              <a:t> </a:t>
            </a:r>
          </a:p>
          <a:p>
            <a:pPr lvl="0"/>
            <a:r>
              <a:rPr lang="pt-PT" b="1" dirty="0">
                <a:solidFill>
                  <a:schemeClr val="bg1"/>
                </a:solidFill>
              </a:rPr>
              <a:t>4. </a:t>
            </a:r>
            <a:r>
              <a:rPr lang="pt-PT" dirty="0">
                <a:solidFill>
                  <a:schemeClr val="bg1"/>
                </a:solidFill>
              </a:rPr>
              <a:t>A  constante de equilíbrio para a reacção de isomerização  butano &lt;-&gt; isobutano é de 2,5 a 25ºC. Se 1,75 mol de butano e 1,25 mol de isobutano são misturados, o sistema está em equilíbrio? </a:t>
            </a:r>
          </a:p>
          <a:p>
            <a:pPr lvl="0"/>
            <a:r>
              <a:rPr lang="pt-PT" dirty="0">
                <a:solidFill>
                  <a:schemeClr val="bg1"/>
                </a:solidFill>
              </a:rPr>
              <a:t> </a:t>
            </a:r>
          </a:p>
          <a:p>
            <a:pPr lvl="0"/>
            <a:r>
              <a:rPr lang="pt-PT" b="1" dirty="0">
                <a:solidFill>
                  <a:schemeClr val="bg1"/>
                </a:solidFill>
              </a:rPr>
              <a:t>5. </a:t>
            </a:r>
            <a:r>
              <a:rPr lang="pt-PT" dirty="0">
                <a:solidFill>
                  <a:schemeClr val="bg1"/>
                </a:solidFill>
              </a:rPr>
              <a:t>A 1800 K o oxigênio se dissocia muito levemente em seu átomos. </a:t>
            </a:r>
          </a:p>
          <a:p>
            <a:r>
              <a:rPr lang="pt-PT" dirty="0">
                <a:solidFill>
                  <a:schemeClr val="bg1"/>
                </a:solidFill>
              </a:rPr>
              <a:t> </a:t>
            </a:r>
          </a:p>
          <a:p>
            <a:r>
              <a:rPr lang="pt-PT" dirty="0">
                <a:solidFill>
                  <a:schemeClr val="bg1"/>
                </a:solidFill>
              </a:rPr>
              <a:t>O</a:t>
            </a:r>
            <a:r>
              <a:rPr lang="pt-PT" baseline="-25000" dirty="0">
                <a:solidFill>
                  <a:schemeClr val="bg1"/>
                </a:solidFill>
              </a:rPr>
              <a:t>2</a:t>
            </a:r>
            <a:r>
              <a:rPr lang="pt-PT" dirty="0">
                <a:solidFill>
                  <a:schemeClr val="bg1"/>
                </a:solidFill>
              </a:rPr>
              <a:t> (g) </a:t>
            </a:r>
            <a:r>
              <a:rPr lang="pt-PT" dirty="0">
                <a:solidFill>
                  <a:schemeClr val="bg1"/>
                </a:solidFill>
                <a:sym typeface="Symbol"/>
              </a:rPr>
              <a:t></a:t>
            </a:r>
            <a:r>
              <a:rPr lang="pt-PT" dirty="0">
                <a:solidFill>
                  <a:schemeClr val="bg1"/>
                </a:solidFill>
              </a:rPr>
              <a:t> 2O(g);  </a:t>
            </a:r>
            <a:r>
              <a:rPr lang="pt-PT" dirty="0" err="1">
                <a:solidFill>
                  <a:schemeClr val="bg1"/>
                </a:solidFill>
              </a:rPr>
              <a:t>Kp</a:t>
            </a:r>
            <a:r>
              <a:rPr lang="pt-PT" dirty="0">
                <a:solidFill>
                  <a:schemeClr val="bg1"/>
                </a:solidFill>
              </a:rPr>
              <a:t>= 1,2x10</a:t>
            </a:r>
            <a:r>
              <a:rPr lang="pt-PT" baseline="30000" dirty="0">
                <a:solidFill>
                  <a:schemeClr val="bg1"/>
                </a:solidFill>
              </a:rPr>
              <a:t>-10</a:t>
            </a:r>
            <a:r>
              <a:rPr lang="pt-PT" dirty="0">
                <a:solidFill>
                  <a:schemeClr val="bg1"/>
                </a:solidFill>
              </a:rPr>
              <a:t> </a:t>
            </a:r>
          </a:p>
          <a:p>
            <a:r>
              <a:rPr lang="pt-PT" dirty="0">
                <a:solidFill>
                  <a:schemeClr val="bg1"/>
                </a:solidFill>
              </a:rPr>
              <a:t> </a:t>
            </a:r>
          </a:p>
          <a:p>
            <a:r>
              <a:rPr lang="pt-PT" dirty="0">
                <a:solidFill>
                  <a:schemeClr val="bg1"/>
                </a:solidFill>
              </a:rPr>
              <a:t>Se você colocar 0,050 mol de O2 em um recipiente de 10 L e aquecê-lo até 1800 , quantos átomos de O estarão  presentes no frasco.</a:t>
            </a:r>
          </a:p>
          <a:p>
            <a:r>
              <a:rPr lang="pt-PT" dirty="0">
                <a:solidFill>
                  <a:schemeClr val="bg1"/>
                </a:solidFill>
              </a:rPr>
              <a:t> </a:t>
            </a:r>
          </a:p>
          <a:p>
            <a:r>
              <a:rPr lang="pt-PT" dirty="0">
                <a:solidFill>
                  <a:schemeClr val="bg1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318197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0" y="26259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PT" b="1" dirty="0">
                <a:solidFill>
                  <a:schemeClr val="bg1"/>
                </a:solidFill>
              </a:rPr>
              <a:t>9</a:t>
            </a:r>
            <a:r>
              <a:rPr lang="pt-PT" dirty="0">
                <a:solidFill>
                  <a:schemeClr val="bg1"/>
                </a:solidFill>
              </a:rPr>
              <a:t>. Ácido bórico e glicerina formam um complexo </a:t>
            </a:r>
          </a:p>
          <a:p>
            <a:r>
              <a:rPr lang="pt-PT" dirty="0">
                <a:solidFill>
                  <a:schemeClr val="bg1"/>
                </a:solidFill>
              </a:rPr>
              <a:t>B(OH)</a:t>
            </a:r>
            <a:r>
              <a:rPr lang="pt-PT" baseline="-25000" dirty="0">
                <a:solidFill>
                  <a:schemeClr val="bg1"/>
                </a:solidFill>
              </a:rPr>
              <a:t>3 </a:t>
            </a:r>
            <a:r>
              <a:rPr lang="pt-PT" dirty="0">
                <a:solidFill>
                  <a:schemeClr val="bg1"/>
                </a:solidFill>
              </a:rPr>
              <a:t>(</a:t>
            </a:r>
            <a:r>
              <a:rPr lang="pt-PT" dirty="0" err="1">
                <a:solidFill>
                  <a:schemeClr val="bg1"/>
                </a:solidFill>
              </a:rPr>
              <a:t>aq</a:t>
            </a:r>
            <a:r>
              <a:rPr lang="pt-PT" dirty="0">
                <a:solidFill>
                  <a:schemeClr val="bg1"/>
                </a:solidFill>
              </a:rPr>
              <a:t>) + glicerina  </a:t>
            </a:r>
            <a:r>
              <a:rPr lang="pt-PT" dirty="0">
                <a:solidFill>
                  <a:schemeClr val="bg1"/>
                </a:solidFill>
                <a:sym typeface="Symbol"/>
              </a:rPr>
              <a:t></a:t>
            </a:r>
            <a:r>
              <a:rPr lang="pt-PT" dirty="0">
                <a:solidFill>
                  <a:schemeClr val="bg1"/>
                </a:solidFill>
              </a:rPr>
              <a:t> B(OH)</a:t>
            </a:r>
            <a:r>
              <a:rPr lang="pt-PT" baseline="-25000" dirty="0">
                <a:solidFill>
                  <a:schemeClr val="bg1"/>
                </a:solidFill>
              </a:rPr>
              <a:t>3</a:t>
            </a:r>
            <a:r>
              <a:rPr lang="pt-PT" dirty="0">
                <a:solidFill>
                  <a:schemeClr val="bg1"/>
                </a:solidFill>
              </a:rPr>
              <a:t>-glicerina (</a:t>
            </a:r>
            <a:r>
              <a:rPr lang="pt-PT" dirty="0" err="1">
                <a:solidFill>
                  <a:schemeClr val="bg1"/>
                </a:solidFill>
              </a:rPr>
              <a:t>aq</a:t>
            </a:r>
            <a:r>
              <a:rPr lang="pt-PT" dirty="0">
                <a:solidFill>
                  <a:schemeClr val="bg1"/>
                </a:solidFill>
              </a:rPr>
              <a:t>)</a:t>
            </a:r>
          </a:p>
          <a:p>
            <a:r>
              <a:rPr lang="pt-PT" dirty="0">
                <a:solidFill>
                  <a:schemeClr val="bg1"/>
                </a:solidFill>
              </a:rPr>
              <a:t>Com uma constante de equilíbrio de 0,90. Se a contracção de ácido bórico é de 0,10 M, quanta glicerina deve ser adicionada, por litro, para que 60% do ácido bórico esteja ma forma de complexo?  </a:t>
            </a:r>
          </a:p>
          <a:p>
            <a:r>
              <a:rPr lang="pt-PT" dirty="0">
                <a:solidFill>
                  <a:schemeClr val="bg1"/>
                </a:solidFill>
              </a:rPr>
              <a:t>  </a:t>
            </a:r>
          </a:p>
          <a:p>
            <a:pPr lvl="0"/>
            <a:r>
              <a:rPr lang="pt-PT" b="1" dirty="0">
                <a:solidFill>
                  <a:schemeClr val="bg1"/>
                </a:solidFill>
              </a:rPr>
              <a:t>8. </a:t>
            </a:r>
            <a:r>
              <a:rPr lang="pt-PT" dirty="0">
                <a:solidFill>
                  <a:schemeClr val="bg1"/>
                </a:solidFill>
              </a:rPr>
              <a:t>Uma amostra de gás N</a:t>
            </a:r>
            <a:r>
              <a:rPr lang="pt-PT" baseline="-25000" dirty="0">
                <a:solidFill>
                  <a:schemeClr val="bg1"/>
                </a:solidFill>
              </a:rPr>
              <a:t>2</a:t>
            </a:r>
            <a:r>
              <a:rPr lang="pt-PT" dirty="0">
                <a:solidFill>
                  <a:schemeClr val="bg1"/>
                </a:solidFill>
              </a:rPr>
              <a:t>O</a:t>
            </a:r>
            <a:r>
              <a:rPr lang="pt-PT" baseline="-25000" dirty="0">
                <a:solidFill>
                  <a:schemeClr val="bg1"/>
                </a:solidFill>
              </a:rPr>
              <a:t>4 </a:t>
            </a:r>
            <a:r>
              <a:rPr lang="pt-PT" dirty="0">
                <a:solidFill>
                  <a:schemeClr val="bg1"/>
                </a:solidFill>
              </a:rPr>
              <a:t>é colocada em um frasco a uma pressão de 1 atm. Quando o equilíbrio é atingido 20% do  N</a:t>
            </a:r>
            <a:r>
              <a:rPr lang="pt-PT" baseline="-25000" dirty="0">
                <a:solidFill>
                  <a:schemeClr val="bg1"/>
                </a:solidFill>
              </a:rPr>
              <a:t>2</a:t>
            </a:r>
            <a:r>
              <a:rPr lang="pt-PT" dirty="0">
                <a:solidFill>
                  <a:schemeClr val="bg1"/>
                </a:solidFill>
              </a:rPr>
              <a:t>O</a:t>
            </a:r>
            <a:r>
              <a:rPr lang="pt-PT" baseline="-25000" dirty="0">
                <a:solidFill>
                  <a:schemeClr val="bg1"/>
                </a:solidFill>
              </a:rPr>
              <a:t>4 </a:t>
            </a:r>
            <a:r>
              <a:rPr lang="pt-PT" dirty="0">
                <a:solidFill>
                  <a:schemeClr val="bg1"/>
                </a:solidFill>
              </a:rPr>
              <a:t>foi convertido me  gás N</a:t>
            </a:r>
            <a:r>
              <a:rPr lang="pt-PT" baseline="-25000" dirty="0">
                <a:solidFill>
                  <a:schemeClr val="bg1"/>
                </a:solidFill>
              </a:rPr>
              <a:t>2</a:t>
            </a:r>
            <a:r>
              <a:rPr lang="pt-PT" dirty="0">
                <a:solidFill>
                  <a:schemeClr val="bg1"/>
                </a:solidFill>
              </a:rPr>
              <a:t>. </a:t>
            </a:r>
          </a:p>
          <a:p>
            <a:pPr lvl="1"/>
            <a:r>
              <a:rPr lang="pt-PT" dirty="0">
                <a:solidFill>
                  <a:schemeClr val="bg1"/>
                </a:solidFill>
              </a:rPr>
              <a:t>Calcule  o </a:t>
            </a:r>
            <a:r>
              <a:rPr lang="pt-PT" dirty="0" err="1">
                <a:solidFill>
                  <a:schemeClr val="bg1"/>
                </a:solidFill>
              </a:rPr>
              <a:t>Kp</a:t>
            </a:r>
            <a:endParaRPr lang="pt-PT" dirty="0">
              <a:solidFill>
                <a:schemeClr val="bg1"/>
              </a:solidFill>
            </a:endParaRPr>
          </a:p>
          <a:p>
            <a:pPr lvl="1"/>
            <a:r>
              <a:rPr lang="pt-PT" dirty="0">
                <a:solidFill>
                  <a:schemeClr val="bg1"/>
                </a:solidFill>
              </a:rPr>
              <a:t>Se a pressão original de N</a:t>
            </a:r>
            <a:r>
              <a:rPr lang="pt-PT" baseline="-25000" dirty="0">
                <a:solidFill>
                  <a:schemeClr val="bg1"/>
                </a:solidFill>
              </a:rPr>
              <a:t>2</a:t>
            </a:r>
            <a:r>
              <a:rPr lang="pt-PT" dirty="0">
                <a:solidFill>
                  <a:schemeClr val="bg1"/>
                </a:solidFill>
              </a:rPr>
              <a:t>O</a:t>
            </a:r>
            <a:r>
              <a:rPr lang="pt-PT" baseline="-25000" dirty="0">
                <a:solidFill>
                  <a:schemeClr val="bg1"/>
                </a:solidFill>
              </a:rPr>
              <a:t>4 </a:t>
            </a:r>
            <a:r>
              <a:rPr lang="pt-PT" dirty="0">
                <a:solidFill>
                  <a:schemeClr val="bg1"/>
                </a:solidFill>
              </a:rPr>
              <a:t>for 0,1 </a:t>
            </a:r>
            <a:r>
              <a:rPr lang="pt-PT" dirty="0" err="1">
                <a:solidFill>
                  <a:schemeClr val="bg1"/>
                </a:solidFill>
              </a:rPr>
              <a:t>atm</a:t>
            </a:r>
            <a:r>
              <a:rPr lang="pt-PT" dirty="0">
                <a:solidFill>
                  <a:schemeClr val="bg1"/>
                </a:solidFill>
              </a:rPr>
              <a:t> qual é a porcentagem de dissociação do gás? O resultado está de acordo com o principio de </a:t>
            </a:r>
            <a:r>
              <a:rPr lang="pt-PT" dirty="0" err="1">
                <a:solidFill>
                  <a:schemeClr val="bg1"/>
                </a:solidFill>
              </a:rPr>
              <a:t>Le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Chatelier</a:t>
            </a:r>
            <a:r>
              <a:rPr lang="pt-PT" dirty="0">
                <a:solidFill>
                  <a:schemeClr val="bg1"/>
                </a:solidFill>
              </a:rPr>
              <a:t>?</a:t>
            </a:r>
          </a:p>
          <a:p>
            <a:r>
              <a:rPr lang="pt-PT" dirty="0">
                <a:solidFill>
                  <a:schemeClr val="bg1"/>
                </a:solidFill>
              </a:rPr>
              <a:t> </a:t>
            </a:r>
          </a:p>
          <a:p>
            <a:pPr lvl="0"/>
            <a:r>
              <a:rPr lang="pt-PT" b="1" dirty="0">
                <a:solidFill>
                  <a:schemeClr val="bg1"/>
                </a:solidFill>
              </a:rPr>
              <a:t>9</a:t>
            </a:r>
            <a:r>
              <a:rPr lang="pt-PT" dirty="0">
                <a:solidFill>
                  <a:schemeClr val="bg1"/>
                </a:solidFill>
              </a:rPr>
              <a:t>. Uma reacção importante na formação de smog é:</a:t>
            </a:r>
          </a:p>
          <a:p>
            <a:r>
              <a:rPr lang="pt-PT" dirty="0">
                <a:solidFill>
                  <a:schemeClr val="bg1"/>
                </a:solidFill>
              </a:rPr>
              <a:t>		O</a:t>
            </a:r>
            <a:r>
              <a:rPr lang="pt-PT" baseline="-25000" dirty="0">
                <a:solidFill>
                  <a:schemeClr val="bg1"/>
                </a:solidFill>
              </a:rPr>
              <a:t>3</a:t>
            </a:r>
            <a:r>
              <a:rPr lang="pt-PT" dirty="0">
                <a:solidFill>
                  <a:schemeClr val="bg1"/>
                </a:solidFill>
              </a:rPr>
              <a:t> + NO </a:t>
            </a:r>
            <a:r>
              <a:rPr lang="pt-PT" dirty="0">
                <a:solidFill>
                  <a:schemeClr val="bg1"/>
                </a:solidFill>
                <a:sym typeface="Symbol"/>
              </a:rPr>
              <a:t></a:t>
            </a:r>
            <a:r>
              <a:rPr lang="pt-PT" dirty="0">
                <a:solidFill>
                  <a:schemeClr val="bg1"/>
                </a:solidFill>
              </a:rPr>
              <a:t> O</a:t>
            </a:r>
            <a:r>
              <a:rPr lang="pt-PT" baseline="-25000" dirty="0">
                <a:solidFill>
                  <a:schemeClr val="bg1"/>
                </a:solidFill>
              </a:rPr>
              <a:t>2</a:t>
            </a:r>
            <a:r>
              <a:rPr lang="pt-PT" dirty="0">
                <a:solidFill>
                  <a:schemeClr val="bg1"/>
                </a:solidFill>
              </a:rPr>
              <a:t> + NO</a:t>
            </a:r>
            <a:r>
              <a:rPr lang="pt-PT" baseline="-25000" dirty="0">
                <a:solidFill>
                  <a:schemeClr val="bg1"/>
                </a:solidFill>
              </a:rPr>
              <a:t>2</a:t>
            </a:r>
            <a:endParaRPr lang="pt-PT" dirty="0">
              <a:solidFill>
                <a:schemeClr val="bg1"/>
              </a:solidFill>
            </a:endParaRPr>
          </a:p>
          <a:p>
            <a:r>
              <a:rPr lang="pt-PT" dirty="0">
                <a:solidFill>
                  <a:schemeClr val="bg1"/>
                </a:solidFill>
              </a:rPr>
              <a:t>Se as concentrações iniciais forem [O</a:t>
            </a:r>
            <a:r>
              <a:rPr lang="pt-PT" baseline="-25000" dirty="0">
                <a:solidFill>
                  <a:schemeClr val="bg1"/>
                </a:solidFill>
              </a:rPr>
              <a:t>3</a:t>
            </a:r>
            <a:r>
              <a:rPr lang="pt-PT" dirty="0">
                <a:solidFill>
                  <a:schemeClr val="bg1"/>
                </a:solidFill>
              </a:rPr>
              <a:t>]=1x10</a:t>
            </a:r>
            <a:r>
              <a:rPr lang="pt-PT" baseline="30000" dirty="0">
                <a:solidFill>
                  <a:schemeClr val="bg1"/>
                </a:solidFill>
              </a:rPr>
              <a:t>-6</a:t>
            </a:r>
            <a:r>
              <a:rPr lang="pt-PT" dirty="0">
                <a:solidFill>
                  <a:schemeClr val="bg1"/>
                </a:solidFill>
              </a:rPr>
              <a:t>M, [NO] = 1x10</a:t>
            </a:r>
            <a:r>
              <a:rPr lang="pt-PT" baseline="30000" dirty="0">
                <a:solidFill>
                  <a:schemeClr val="bg1"/>
                </a:solidFill>
              </a:rPr>
              <a:t>-5</a:t>
            </a:r>
            <a:r>
              <a:rPr lang="pt-PT" dirty="0">
                <a:solidFill>
                  <a:schemeClr val="bg1"/>
                </a:solidFill>
              </a:rPr>
              <a:t>M, [NO</a:t>
            </a:r>
            <a:r>
              <a:rPr lang="pt-PT" baseline="-25000" dirty="0">
                <a:solidFill>
                  <a:schemeClr val="bg1"/>
                </a:solidFill>
              </a:rPr>
              <a:t>2</a:t>
            </a:r>
            <a:r>
              <a:rPr lang="pt-PT" dirty="0">
                <a:solidFill>
                  <a:schemeClr val="bg1"/>
                </a:solidFill>
              </a:rPr>
              <a:t>]=2,5x10</a:t>
            </a:r>
            <a:r>
              <a:rPr lang="pt-PT" baseline="30000" dirty="0">
                <a:solidFill>
                  <a:schemeClr val="bg1"/>
                </a:solidFill>
              </a:rPr>
              <a:t>-4</a:t>
            </a:r>
            <a:r>
              <a:rPr lang="pt-PT" dirty="0">
                <a:solidFill>
                  <a:schemeClr val="bg1"/>
                </a:solidFill>
              </a:rPr>
              <a:t> M e [O]=8,2x10</a:t>
            </a:r>
            <a:r>
              <a:rPr lang="pt-PT" baseline="30000" dirty="0">
                <a:solidFill>
                  <a:schemeClr val="bg1"/>
                </a:solidFill>
              </a:rPr>
              <a:t>-3</a:t>
            </a:r>
            <a:r>
              <a:rPr lang="pt-PT" dirty="0">
                <a:solidFill>
                  <a:schemeClr val="bg1"/>
                </a:solidFill>
              </a:rPr>
              <a:t>M o sistema estará em equilíbrio? Se n estiver em equilíbrio para onde é que a reacção irá prosseguir? O resultado está de acordo com o principio de </a:t>
            </a:r>
            <a:r>
              <a:rPr lang="pt-PT" dirty="0" err="1">
                <a:solidFill>
                  <a:schemeClr val="bg1"/>
                </a:solidFill>
              </a:rPr>
              <a:t>Le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Chatelier</a:t>
            </a:r>
            <a:r>
              <a:rPr lang="pt-PT" dirty="0">
                <a:solidFill>
                  <a:schemeClr val="bg1"/>
                </a:solidFill>
              </a:rPr>
              <a:t>.  O que acontece se aumentar a temperatura?</a:t>
            </a:r>
          </a:p>
          <a:p>
            <a:r>
              <a:rPr lang="pt-PT" dirty="0">
                <a:solidFill>
                  <a:schemeClr val="bg1"/>
                </a:solidFill>
              </a:rPr>
              <a:t> </a:t>
            </a:r>
          </a:p>
          <a:p>
            <a:pPr lvl="0"/>
            <a:r>
              <a:rPr lang="pt-PT" b="1" dirty="0">
                <a:solidFill>
                  <a:schemeClr val="bg1"/>
                </a:solidFill>
              </a:rPr>
              <a:t>10. </a:t>
            </a:r>
            <a:r>
              <a:rPr lang="pt-PT" dirty="0">
                <a:solidFill>
                  <a:schemeClr val="bg1"/>
                </a:solidFill>
              </a:rPr>
              <a:t>A hemoglobina (Hb) pode formar complexos  com o O</a:t>
            </a:r>
            <a:r>
              <a:rPr lang="pt-PT" baseline="-25000" dirty="0">
                <a:solidFill>
                  <a:schemeClr val="bg1"/>
                </a:solidFill>
              </a:rPr>
              <a:t>2 </a:t>
            </a:r>
            <a:r>
              <a:rPr lang="pt-PT" dirty="0">
                <a:solidFill>
                  <a:schemeClr val="bg1"/>
                </a:solidFill>
              </a:rPr>
              <a:t>e com o CO.</a:t>
            </a:r>
          </a:p>
          <a:p>
            <a:r>
              <a:rPr lang="pt-PT" dirty="0">
                <a:solidFill>
                  <a:schemeClr val="bg1"/>
                </a:solidFill>
              </a:rPr>
              <a:t>		HbO</a:t>
            </a:r>
            <a:r>
              <a:rPr lang="pt-PT" baseline="-25000" dirty="0">
                <a:solidFill>
                  <a:schemeClr val="bg1"/>
                </a:solidFill>
              </a:rPr>
              <a:t>2 </a:t>
            </a:r>
            <a:r>
              <a:rPr lang="pt-PT" dirty="0">
                <a:solidFill>
                  <a:schemeClr val="bg1"/>
                </a:solidFill>
              </a:rPr>
              <a:t>(</a:t>
            </a:r>
            <a:r>
              <a:rPr lang="pt-PT" dirty="0" err="1">
                <a:solidFill>
                  <a:schemeClr val="bg1"/>
                </a:solidFill>
              </a:rPr>
              <a:t>aq</a:t>
            </a:r>
            <a:r>
              <a:rPr lang="pt-PT" dirty="0">
                <a:solidFill>
                  <a:schemeClr val="bg1"/>
                </a:solidFill>
              </a:rPr>
              <a:t>) + CO (g) </a:t>
            </a:r>
            <a:r>
              <a:rPr lang="pt-PT" dirty="0">
                <a:solidFill>
                  <a:schemeClr val="bg1"/>
                </a:solidFill>
                <a:sym typeface="Symbol"/>
              </a:rPr>
              <a:t>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HbCO</a:t>
            </a:r>
            <a:r>
              <a:rPr lang="pt-PT" dirty="0">
                <a:solidFill>
                  <a:schemeClr val="bg1"/>
                </a:solidFill>
              </a:rPr>
              <a:t> (</a:t>
            </a:r>
            <a:r>
              <a:rPr lang="pt-PT" dirty="0" err="1">
                <a:solidFill>
                  <a:schemeClr val="bg1"/>
                </a:solidFill>
              </a:rPr>
              <a:t>aq</a:t>
            </a:r>
            <a:r>
              <a:rPr lang="pt-PT" dirty="0">
                <a:solidFill>
                  <a:schemeClr val="bg1"/>
                </a:solidFill>
              </a:rPr>
              <a:t>) + O</a:t>
            </a:r>
            <a:r>
              <a:rPr lang="pt-PT" baseline="-25000" dirty="0">
                <a:solidFill>
                  <a:schemeClr val="bg1"/>
                </a:solidFill>
              </a:rPr>
              <a:t>2</a:t>
            </a:r>
            <a:r>
              <a:rPr lang="pt-PT" dirty="0">
                <a:solidFill>
                  <a:schemeClr val="bg1"/>
                </a:solidFill>
              </a:rPr>
              <a:t> (g)</a:t>
            </a:r>
          </a:p>
          <a:p>
            <a:r>
              <a:rPr lang="pt-PT" dirty="0">
                <a:solidFill>
                  <a:schemeClr val="bg1"/>
                </a:solidFill>
              </a:rPr>
              <a:t>Em temperatura corporal K é aproximadamente igual a 200. No entanto se a razão [</a:t>
            </a:r>
            <a:r>
              <a:rPr lang="pt-PT" dirty="0" err="1">
                <a:solidFill>
                  <a:schemeClr val="bg1"/>
                </a:solidFill>
              </a:rPr>
              <a:t>HbCO</a:t>
            </a:r>
            <a:r>
              <a:rPr lang="pt-PT" dirty="0">
                <a:solidFill>
                  <a:schemeClr val="bg1"/>
                </a:solidFill>
              </a:rPr>
              <a:t>/ HbO</a:t>
            </a:r>
            <a:r>
              <a:rPr lang="pt-PT" baseline="-25000" dirty="0">
                <a:solidFill>
                  <a:schemeClr val="bg1"/>
                </a:solidFill>
              </a:rPr>
              <a:t>2</a:t>
            </a:r>
            <a:r>
              <a:rPr lang="pt-PT" dirty="0">
                <a:solidFill>
                  <a:schemeClr val="bg1"/>
                </a:solidFill>
              </a:rPr>
              <a:t>] chegar perto de 1 a morte é provável. Que pressão parcial de CO no ar tende a ser fatal? Suponha uma pressão parcial de O</a:t>
            </a:r>
            <a:r>
              <a:rPr lang="pt-PT" baseline="-25000" dirty="0">
                <a:solidFill>
                  <a:schemeClr val="bg1"/>
                </a:solidFill>
              </a:rPr>
              <a:t>2</a:t>
            </a:r>
            <a:r>
              <a:rPr lang="pt-PT" dirty="0">
                <a:solidFill>
                  <a:schemeClr val="bg1"/>
                </a:solidFill>
              </a:rPr>
              <a:t> na de 0,20 </a:t>
            </a:r>
            <a:r>
              <a:rPr lang="pt-PT" dirty="0" err="1">
                <a:solidFill>
                  <a:schemeClr val="bg1"/>
                </a:solidFill>
              </a:rPr>
              <a:t>atm</a:t>
            </a:r>
            <a:r>
              <a:rPr lang="pt-PT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5134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857250" y="-243408"/>
            <a:ext cx="7429500" cy="92868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Introdução ao Equilíbrio Químico</a:t>
            </a:r>
            <a:endParaRPr lang="en-C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48" y="692696"/>
            <a:ext cx="4738464" cy="319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://www.bbc.co.uk/staticarchive/df8a4f732521999a55ac8841453ed3e2bad4e15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206" y="692696"/>
            <a:ext cx="4406794" cy="319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4913937"/>
              </p:ext>
            </p:extLst>
          </p:nvPr>
        </p:nvGraphicFramePr>
        <p:xfrm>
          <a:off x="3276458" y="4105613"/>
          <a:ext cx="2921496" cy="268224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137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43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6749">
                <a:tc gridSpan="2">
                  <a:txBody>
                    <a:bodyPr/>
                    <a:lstStyle/>
                    <a:p>
                      <a:pPr algn="ctr"/>
                      <a:r>
                        <a:rPr lang="pt-PT" sz="1600" b="1" dirty="0" err="1"/>
                        <a:t>Kp</a:t>
                      </a:r>
                      <a:r>
                        <a:rPr lang="pt-PT" sz="1600" b="1" dirty="0"/>
                        <a:t>(T) for N</a:t>
                      </a:r>
                      <a:r>
                        <a:rPr lang="pt-PT" sz="1600" b="1" kern="1200" baseline="-25000" dirty="0"/>
                        <a:t>2</a:t>
                      </a:r>
                      <a:r>
                        <a:rPr lang="pt-PT" sz="1600" b="1" dirty="0"/>
                        <a:t> + 3 H</a:t>
                      </a:r>
                      <a:r>
                        <a:rPr lang="pt-PT" sz="1600" b="1" baseline="-25000" dirty="0"/>
                        <a:t>2</a:t>
                      </a:r>
                      <a:r>
                        <a:rPr lang="pt-PT" sz="1600" b="1" dirty="0"/>
                        <a:t> ⇌ 2 NH</a:t>
                      </a:r>
                      <a:r>
                        <a:rPr lang="pt-PT" sz="1600" b="1" kern="1200" baseline="-25000" dirty="0"/>
                        <a:t>3</a:t>
                      </a:r>
                      <a:endParaRPr lang="pt-PT" sz="1600" b="1" kern="1200" baseline="-250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pt-P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49">
                <a:tc>
                  <a:txBody>
                    <a:bodyPr/>
                    <a:lstStyle/>
                    <a:p>
                      <a:pPr algn="ctr"/>
                      <a:r>
                        <a:rPr lang="pt-PT" sz="1600" b="1" dirty="0">
                          <a:effectLst/>
                        </a:rPr>
                        <a:t>T(°C)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b="1" dirty="0" err="1">
                          <a:effectLst/>
                        </a:rPr>
                        <a:t>K</a:t>
                      </a:r>
                      <a:r>
                        <a:rPr lang="pt-PT" sz="1600" b="1" baseline="-25000" dirty="0" err="1">
                          <a:effectLst/>
                        </a:rPr>
                        <a:t>p</a:t>
                      </a:r>
                      <a:endParaRPr lang="pt-PT" sz="1600" b="1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49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effectLst/>
                        </a:rPr>
                        <a:t>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>
                          <a:effectLst/>
                        </a:rPr>
                        <a:t>4.34 x 10</a:t>
                      </a:r>
                      <a:r>
                        <a:rPr lang="pt-PT" sz="1600" baseline="30000">
                          <a:effectLst/>
                        </a:rPr>
                        <a:t>−3</a:t>
                      </a:r>
                      <a:endParaRPr lang="pt-PT" sz="160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49"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effectLst/>
                        </a:rPr>
                        <a:t>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effectLst/>
                        </a:rPr>
                        <a:t>1.64 x 10</a:t>
                      </a:r>
                      <a:r>
                        <a:rPr lang="pt-PT" sz="1600" baseline="30000" dirty="0">
                          <a:effectLst/>
                        </a:rPr>
                        <a:t>−4</a:t>
                      </a:r>
                      <a:endParaRPr lang="pt-PT" sz="16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49">
                <a:tc>
                  <a:txBody>
                    <a:bodyPr/>
                    <a:lstStyle/>
                    <a:p>
                      <a:pPr algn="ctr"/>
                      <a:r>
                        <a:rPr lang="pt-PT" sz="1600">
                          <a:effectLst/>
                        </a:rPr>
                        <a:t>450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effectLst/>
                        </a:rPr>
                        <a:t>4.51 x 10</a:t>
                      </a:r>
                      <a:r>
                        <a:rPr lang="pt-PT" sz="1600" baseline="30000" dirty="0">
                          <a:effectLst/>
                        </a:rPr>
                        <a:t>−5</a:t>
                      </a:r>
                      <a:endParaRPr lang="pt-PT" sz="16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49">
                <a:tc>
                  <a:txBody>
                    <a:bodyPr/>
                    <a:lstStyle/>
                    <a:p>
                      <a:pPr algn="ctr"/>
                      <a:r>
                        <a:rPr lang="pt-PT" sz="1600">
                          <a:effectLst/>
                        </a:rPr>
                        <a:t>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effectLst/>
                        </a:rPr>
                        <a:t>1.45 x 10</a:t>
                      </a:r>
                      <a:r>
                        <a:rPr lang="pt-PT" sz="1600" baseline="30000" dirty="0">
                          <a:effectLst/>
                        </a:rPr>
                        <a:t>−5</a:t>
                      </a:r>
                      <a:endParaRPr lang="pt-PT" sz="16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749">
                <a:tc>
                  <a:txBody>
                    <a:bodyPr/>
                    <a:lstStyle/>
                    <a:p>
                      <a:pPr algn="ctr"/>
                      <a:r>
                        <a:rPr lang="pt-PT" sz="1600">
                          <a:effectLst/>
                        </a:rPr>
                        <a:t>550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effectLst/>
                        </a:rPr>
                        <a:t>5.38 x 10</a:t>
                      </a:r>
                      <a:r>
                        <a:rPr lang="pt-PT" sz="1600" baseline="30000" dirty="0">
                          <a:effectLst/>
                        </a:rPr>
                        <a:t>−6</a:t>
                      </a:r>
                      <a:endParaRPr lang="pt-PT" sz="16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749">
                <a:tc>
                  <a:txBody>
                    <a:bodyPr/>
                    <a:lstStyle/>
                    <a:p>
                      <a:pPr algn="ctr"/>
                      <a:r>
                        <a:rPr lang="pt-PT" sz="1600">
                          <a:effectLst/>
                        </a:rPr>
                        <a:t>600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PT" sz="1600" dirty="0">
                          <a:effectLst/>
                        </a:rPr>
                        <a:t>2.25 x 10</a:t>
                      </a:r>
                      <a:r>
                        <a:rPr lang="pt-PT" sz="1600" baseline="30000" dirty="0">
                          <a:effectLst/>
                        </a:rPr>
                        <a:t>−6</a:t>
                      </a:r>
                      <a:endParaRPr lang="pt-PT" sz="16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ixaDeTexto 7"/>
              <p:cNvSpPr txBox="1"/>
              <p:nvPr/>
            </p:nvSpPr>
            <p:spPr>
              <a:xfrm>
                <a:off x="6092847" y="4698870"/>
                <a:ext cx="2943649" cy="1095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PT" sz="28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𝐾</m:t>
                          </m:r>
                        </m:e>
                        <m:sub>
                          <m: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pt-PT" sz="28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pt-PT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lang="pt-PT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pt-PT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pt-PT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pt-PT" sz="2800" b="0" i="1" smtClean="0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3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pt-PT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pt-BR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sSup>
                            <m:sSupPr>
                              <m:ctrlPr>
                                <a:rPr lang="pt-PT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pt-PT" sz="28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PT" sz="2800" i="1">
                                      <a:solidFill>
                                        <a:schemeClr val="bg1"/>
                                      </a:solidFill>
                                      <a:latin typeface="Cambria Math"/>
                                    </a:rPr>
                                    <m:t>𝐻</m:t>
                                  </m:r>
                                </m:e>
                                <m:sub>
                                  <m:r>
                                    <a:rPr lang="pt-BR" sz="28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pt-PT" sz="28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  <m:sSub>
                            <m:sSubPr>
                              <m:ctrlPr>
                                <a:rPr lang="pt-PT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t-BR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pt-PT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pt-PT" sz="2800" i="1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a:rPr lang="pt-BR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pt-PT" sz="28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8" name="CaixaDeTexto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2847" y="4698870"/>
                <a:ext cx="2943649" cy="10954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t-B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2"/>
          <p:cNvSpPr txBox="1"/>
          <p:nvPr/>
        </p:nvSpPr>
        <p:spPr>
          <a:xfrm>
            <a:off x="88123" y="5046623"/>
            <a:ext cx="311572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N</a:t>
            </a:r>
            <a:r>
              <a:rPr lang="en-US" baseline="-25000" dirty="0">
                <a:solidFill>
                  <a:schemeClr val="bg1"/>
                </a:solidFill>
                <a:latin typeface="+mn-lt"/>
              </a:rPr>
              <a:t>2(g)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+ 3H</a:t>
            </a:r>
            <a:r>
              <a:rPr lang="en-US" baseline="-25000" dirty="0">
                <a:solidFill>
                  <a:schemeClr val="bg1"/>
                </a:solidFill>
                <a:latin typeface="+mn-lt"/>
              </a:rPr>
              <a:t>2(g)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⇌ NH</a:t>
            </a:r>
            <a:r>
              <a:rPr lang="en-US" baseline="-25000" dirty="0">
                <a:solidFill>
                  <a:schemeClr val="bg1"/>
                </a:solidFill>
                <a:latin typeface="+mn-lt"/>
              </a:rPr>
              <a:t>3(g)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+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Energia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2438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dn.phys.org/newman/gfx/news/hires/2011/800px-haber-bosch-en.sv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217024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79512" y="57648"/>
            <a:ext cx="3861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i="1" dirty="0">
                <a:solidFill>
                  <a:schemeClr val="bg1"/>
                </a:solidFill>
              </a:rPr>
              <a:t>Processo de </a:t>
            </a:r>
            <a:r>
              <a:rPr lang="pt-PT" sz="4000" b="1" i="1" dirty="0" err="1">
                <a:solidFill>
                  <a:schemeClr val="bg1"/>
                </a:solidFill>
              </a:rPr>
              <a:t>Haber</a:t>
            </a:r>
            <a:r>
              <a:rPr lang="pt-PT" sz="4000" b="1" i="1" dirty="0">
                <a:solidFill>
                  <a:schemeClr val="bg1"/>
                </a:solidFill>
              </a:rPr>
              <a:t> -</a:t>
            </a:r>
            <a:r>
              <a:rPr lang="pt-PT" sz="4000" b="1" i="1" dirty="0" err="1">
                <a:solidFill>
                  <a:schemeClr val="bg1"/>
                </a:solidFill>
              </a:rPr>
              <a:t>Bosch</a:t>
            </a:r>
            <a:endParaRPr lang="pt-PT" sz="4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0306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cheiro:Haber Ammon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32" y="764704"/>
            <a:ext cx="5077465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393997" y="1565003"/>
            <a:ext cx="3861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i="1" dirty="0">
                <a:solidFill>
                  <a:schemeClr val="bg1"/>
                </a:solidFill>
              </a:rPr>
              <a:t>Processo de </a:t>
            </a:r>
            <a:r>
              <a:rPr lang="pt-PT" sz="4000" b="1" i="1" dirty="0" err="1">
                <a:solidFill>
                  <a:schemeClr val="bg1"/>
                </a:solidFill>
              </a:rPr>
              <a:t>Haber</a:t>
            </a:r>
            <a:r>
              <a:rPr lang="pt-PT" sz="4000" b="1" i="1" dirty="0">
                <a:solidFill>
                  <a:schemeClr val="bg1"/>
                </a:solidFill>
              </a:rPr>
              <a:t> -</a:t>
            </a:r>
            <a:r>
              <a:rPr lang="pt-PT" sz="4000" b="1" i="1" dirty="0" err="1">
                <a:solidFill>
                  <a:schemeClr val="bg1"/>
                </a:solidFill>
              </a:rPr>
              <a:t>Bosch</a:t>
            </a:r>
            <a:endParaRPr lang="pt-PT" sz="4000" b="1" i="1" dirty="0">
              <a:solidFill>
                <a:schemeClr val="bg1"/>
              </a:solidFill>
            </a:endParaRPr>
          </a:p>
        </p:txBody>
      </p:sp>
      <p:sp>
        <p:nvSpPr>
          <p:cNvPr id="4" name="TextBox 2"/>
          <p:cNvSpPr txBox="1"/>
          <p:nvPr/>
        </p:nvSpPr>
        <p:spPr>
          <a:xfrm>
            <a:off x="908540" y="5445224"/>
            <a:ext cx="50842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+mn-lt"/>
              </a:rPr>
              <a:t>N</a:t>
            </a:r>
            <a:r>
              <a:rPr lang="en-US" sz="4400" baseline="-25000" dirty="0">
                <a:solidFill>
                  <a:schemeClr val="bg1"/>
                </a:solidFill>
                <a:latin typeface="+mn-lt"/>
              </a:rPr>
              <a:t>2(g)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+ 3H</a:t>
            </a:r>
            <a:r>
              <a:rPr lang="en-US" sz="4400" baseline="-25000" dirty="0">
                <a:solidFill>
                  <a:schemeClr val="bg1"/>
                </a:solidFill>
                <a:latin typeface="+mn-lt"/>
              </a:rPr>
              <a:t>2(g)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⇌ NH</a:t>
            </a:r>
            <a:r>
              <a:rPr lang="en-US" sz="4400" baseline="-25000" dirty="0">
                <a:solidFill>
                  <a:schemeClr val="bg1"/>
                </a:solidFill>
                <a:latin typeface="+mn-lt"/>
              </a:rPr>
              <a:t>3(g)</a:t>
            </a:r>
            <a:r>
              <a:rPr lang="en-US" sz="4400" dirty="0">
                <a:solidFill>
                  <a:schemeClr val="bg1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5363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381" y="3356992"/>
            <a:ext cx="3585198" cy="2688899"/>
          </a:xfrm>
          <a:prstGeom prst="rect">
            <a:avLst/>
          </a:prstGeom>
        </p:spPr>
      </p:pic>
      <p:pic>
        <p:nvPicPr>
          <p:cNvPr id="8194" name="Picture 2" descr="http://cdn.phys.org/newman/gfx/news/hires/2015/5519202549bf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8" r="54744" b="55859"/>
          <a:stretch/>
        </p:blipFill>
        <p:spPr bwMode="auto">
          <a:xfrm>
            <a:off x="2984179" y="692696"/>
            <a:ext cx="3600400" cy="248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-108520" y="3900785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400" b="1" i="1" dirty="0">
                <a:solidFill>
                  <a:schemeClr val="bg1"/>
                </a:solidFill>
              </a:rPr>
              <a:t>Ósmio Catalisador </a:t>
            </a:r>
            <a:r>
              <a:rPr lang="pt-PT" sz="2400" b="1" i="1" dirty="0" err="1">
                <a:solidFill>
                  <a:schemeClr val="bg1"/>
                </a:solidFill>
              </a:rPr>
              <a:t>Haber</a:t>
            </a:r>
            <a:endParaRPr lang="pt-PT" sz="2400" b="1" i="1" dirty="0">
              <a:solidFill>
                <a:schemeClr val="bg1"/>
              </a:solidFill>
            </a:endParaRPr>
          </a:p>
        </p:txBody>
      </p:sp>
      <p:pic>
        <p:nvPicPr>
          <p:cNvPr id="8196" name="Picture 4" descr="https://upload.wikimedia.org/wikipedia/commons/thumb/0/0c/Osmium_crystals.jpg/250px-Osmium_crystal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2806"/>
            <a:ext cx="2381250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periodictable.com/Samples/076.8/s9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84" y="1556332"/>
            <a:ext cx="2156866" cy="215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7092280" y="2284843"/>
            <a:ext cx="2051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i="1" dirty="0">
                <a:solidFill>
                  <a:schemeClr val="bg1"/>
                </a:solidFill>
              </a:rPr>
              <a:t>Assistente do </a:t>
            </a:r>
            <a:r>
              <a:rPr lang="pt-PT" sz="2000" b="1" i="1" dirty="0" err="1">
                <a:solidFill>
                  <a:schemeClr val="bg1"/>
                </a:solidFill>
              </a:rPr>
              <a:t>Bosch</a:t>
            </a:r>
            <a:r>
              <a:rPr lang="pt-PT" sz="2000" b="1" i="1" dirty="0">
                <a:solidFill>
                  <a:schemeClr val="bg1"/>
                </a:solidFill>
              </a:rPr>
              <a:t>– </a:t>
            </a:r>
            <a:r>
              <a:rPr lang="pt-PT" sz="2000" dirty="0" err="1">
                <a:solidFill>
                  <a:schemeClr val="bg1"/>
                </a:solidFill>
              </a:rPr>
              <a:t>Alwin</a:t>
            </a:r>
            <a:r>
              <a:rPr lang="pt-PT" sz="2000" dirty="0">
                <a:solidFill>
                  <a:schemeClr val="bg1"/>
                </a:solidFill>
              </a:rPr>
              <a:t> </a:t>
            </a:r>
            <a:r>
              <a:rPr lang="pt-PT" sz="2000" dirty="0" err="1">
                <a:solidFill>
                  <a:schemeClr val="bg1"/>
                </a:solidFill>
              </a:rPr>
              <a:t>Mittasch</a:t>
            </a:r>
            <a:endParaRPr lang="pt-PT" sz="2000" dirty="0">
              <a:solidFill>
                <a:schemeClr val="bg1"/>
              </a:solidFill>
            </a:endParaRPr>
          </a:p>
          <a:p>
            <a:pPr algn="ctr"/>
            <a:endParaRPr lang="pt-PT" sz="2000" b="1" i="1" dirty="0">
              <a:solidFill>
                <a:schemeClr val="bg1"/>
              </a:solidFill>
            </a:endParaRPr>
          </a:p>
        </p:txBody>
      </p:sp>
      <p:pic>
        <p:nvPicPr>
          <p:cNvPr id="8200" name="Picture 8" descr="http://www.spektrum.de/lexika/images/bio/f5f4902_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32495"/>
            <a:ext cx="1547884" cy="1997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6948264" y="3761745"/>
            <a:ext cx="2051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000" b="1" i="1" dirty="0">
                <a:solidFill>
                  <a:schemeClr val="bg1"/>
                </a:solidFill>
              </a:rPr>
              <a:t>Assistente do </a:t>
            </a:r>
            <a:r>
              <a:rPr lang="pt-PT" sz="2000" b="1" i="1" dirty="0" err="1">
                <a:solidFill>
                  <a:schemeClr val="bg1"/>
                </a:solidFill>
              </a:rPr>
              <a:t>Bosch</a:t>
            </a:r>
            <a:r>
              <a:rPr lang="pt-PT" sz="2000" b="1" i="1" dirty="0">
                <a:solidFill>
                  <a:schemeClr val="bg1"/>
                </a:solidFill>
              </a:rPr>
              <a:t>– </a:t>
            </a:r>
            <a:r>
              <a:rPr lang="pt-PT" sz="2000" dirty="0" err="1">
                <a:solidFill>
                  <a:schemeClr val="bg1"/>
                </a:solidFill>
              </a:rPr>
              <a:t>Alwin</a:t>
            </a:r>
            <a:r>
              <a:rPr lang="pt-PT" sz="2000" dirty="0">
                <a:solidFill>
                  <a:schemeClr val="bg1"/>
                </a:solidFill>
              </a:rPr>
              <a:t> </a:t>
            </a:r>
            <a:r>
              <a:rPr lang="pt-PT" sz="2000" dirty="0" err="1">
                <a:solidFill>
                  <a:schemeClr val="bg1"/>
                </a:solidFill>
              </a:rPr>
              <a:t>Mittasch</a:t>
            </a:r>
            <a:endParaRPr lang="pt-PT" sz="2000" dirty="0">
              <a:solidFill>
                <a:schemeClr val="bg1"/>
              </a:solidFill>
            </a:endParaRPr>
          </a:p>
          <a:p>
            <a:pPr algn="ctr"/>
            <a:endParaRPr lang="pt-PT" sz="2000" b="1" i="1" dirty="0">
              <a:solidFill>
                <a:schemeClr val="bg1"/>
              </a:solidFill>
            </a:endParaRPr>
          </a:p>
          <a:p>
            <a:pPr algn="ctr"/>
            <a:r>
              <a:rPr lang="pt-PT" sz="2000" b="1" i="1" dirty="0">
                <a:solidFill>
                  <a:schemeClr val="bg1"/>
                </a:solidFill>
              </a:rPr>
              <a:t>Óxido de ferro </a:t>
            </a:r>
          </a:p>
        </p:txBody>
      </p:sp>
      <p:sp>
        <p:nvSpPr>
          <p:cNvPr id="6" name="Rectângulo 5"/>
          <p:cNvSpPr/>
          <p:nvPr/>
        </p:nvSpPr>
        <p:spPr>
          <a:xfrm>
            <a:off x="3536730" y="6237597"/>
            <a:ext cx="24952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PT" b="1" i="1" dirty="0">
                <a:solidFill>
                  <a:schemeClr val="bg1"/>
                </a:solidFill>
              </a:rPr>
              <a:t>Complexo Ferro-ruténio 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1259632" y="0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000" b="1" i="1" dirty="0">
                <a:solidFill>
                  <a:srgbClr val="FFFF00"/>
                </a:solidFill>
              </a:rPr>
              <a:t>Catálise </a:t>
            </a:r>
          </a:p>
        </p:txBody>
      </p:sp>
    </p:spTree>
    <p:extLst>
      <p:ext uri="{BB962C8B-B14F-4D97-AF65-F5344CB8AC3E}">
        <p14:creationId xmlns:p14="http://schemas.microsoft.com/office/powerpoint/2010/main" val="19669734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itz_Hab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98720"/>
            <a:ext cx="2952328" cy="41754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4897734"/>
            <a:ext cx="343751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+mn-lt"/>
              </a:rPr>
              <a:t>Fritz Haber, 1868 - 1934</a:t>
            </a:r>
          </a:p>
        </p:txBody>
      </p:sp>
      <p:pic>
        <p:nvPicPr>
          <p:cNvPr id="4" name="Picture 3" descr="Nobel-Prize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022" y="624038"/>
            <a:ext cx="1564270" cy="15642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2692" y="2440215"/>
            <a:ext cx="292298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err="1">
                <a:solidFill>
                  <a:schemeClr val="bg1"/>
                </a:solidFill>
                <a:latin typeface="+mn-lt"/>
              </a:rPr>
              <a:t>Prémio</a:t>
            </a:r>
            <a:r>
              <a:rPr lang="en-US" sz="2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+mn-lt"/>
              </a:rPr>
              <a:t>nobel</a:t>
            </a:r>
            <a:r>
              <a:rPr lang="en-US" sz="2600" dirty="0">
                <a:solidFill>
                  <a:schemeClr val="bg1"/>
                </a:solidFill>
                <a:latin typeface="+mn-lt"/>
              </a:rPr>
              <a:t> - 1918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82692" y="3140968"/>
            <a:ext cx="42119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+mn-lt"/>
              </a:rPr>
              <a:t>“</a:t>
            </a:r>
            <a:r>
              <a:rPr lang="en-US" sz="2600" dirty="0" err="1">
                <a:solidFill>
                  <a:schemeClr val="bg1"/>
                </a:solidFill>
                <a:latin typeface="+mn-lt"/>
              </a:rPr>
              <a:t>Sintese</a:t>
            </a:r>
            <a:r>
              <a:rPr lang="en-US" sz="2600" dirty="0">
                <a:solidFill>
                  <a:schemeClr val="bg1"/>
                </a:solidFill>
                <a:latin typeface="+mn-lt"/>
              </a:rPr>
              <a:t> da </a:t>
            </a:r>
            <a:r>
              <a:rPr lang="en-US" sz="2600" dirty="0" err="1">
                <a:solidFill>
                  <a:schemeClr val="bg1"/>
                </a:solidFill>
                <a:latin typeface="+mn-lt"/>
              </a:rPr>
              <a:t>amónia</a:t>
            </a:r>
            <a:r>
              <a:rPr lang="en-US" sz="2600" dirty="0">
                <a:solidFill>
                  <a:schemeClr val="bg1"/>
                </a:solidFill>
              </a:rPr>
              <a:t> a </a:t>
            </a:r>
            <a:r>
              <a:rPr lang="en-US" sz="2600" dirty="0" err="1">
                <a:solidFill>
                  <a:schemeClr val="bg1"/>
                </a:solidFill>
              </a:rPr>
              <a:t>partir</a:t>
            </a:r>
            <a:r>
              <a:rPr lang="en-US" sz="2600" dirty="0">
                <a:solidFill>
                  <a:schemeClr val="bg1"/>
                </a:solidFill>
              </a:rPr>
              <a:t> dos </a:t>
            </a:r>
            <a:r>
              <a:rPr lang="en-US" sz="2600" dirty="0" err="1">
                <a:solidFill>
                  <a:schemeClr val="bg1"/>
                </a:solidFill>
              </a:rPr>
              <a:t>seus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r>
              <a:rPr lang="en-US" sz="2600" dirty="0" err="1">
                <a:solidFill>
                  <a:schemeClr val="bg1"/>
                </a:solidFill>
              </a:rPr>
              <a:t>consituintes</a:t>
            </a:r>
            <a:r>
              <a:rPr lang="en-US" sz="2600" dirty="0">
                <a:solidFill>
                  <a:schemeClr val="bg1"/>
                </a:solidFill>
              </a:rPr>
              <a:t> </a:t>
            </a:r>
            <a:endParaRPr lang="en-US" sz="2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33667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4667</TotalTime>
  <Words>1027</Words>
  <Application>Microsoft Office PowerPoint</Application>
  <PresentationFormat>Apresentação na tela (4:3)</PresentationFormat>
  <Paragraphs>230</Paragraphs>
  <Slides>47</Slides>
  <Notes>2</Notes>
  <HiddenSlides>0</HiddenSlides>
  <MMClips>5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54" baseType="lpstr">
      <vt:lpstr>Arial</vt:lpstr>
      <vt:lpstr>Calibri</vt:lpstr>
      <vt:lpstr>Cambria Math</vt:lpstr>
      <vt:lpstr>Symbol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Quociente de Reação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Pedro Vidinha</dc:creator>
  <cp:lastModifiedBy>Pedro Vidinha</cp:lastModifiedBy>
  <cp:revision>33</cp:revision>
  <dcterms:created xsi:type="dcterms:W3CDTF">2016-04-13T12:41:41Z</dcterms:created>
  <dcterms:modified xsi:type="dcterms:W3CDTF">2017-05-18T00:02:28Z</dcterms:modified>
</cp:coreProperties>
</file>