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56" r:id="rId2"/>
    <p:sldId id="257" r:id="rId3"/>
    <p:sldId id="299" r:id="rId4"/>
    <p:sldId id="300" r:id="rId5"/>
    <p:sldId id="301" r:id="rId6"/>
    <p:sldId id="302" r:id="rId7"/>
    <p:sldId id="303" r:id="rId8"/>
    <p:sldId id="304" r:id="rId9"/>
    <p:sldId id="305" r:id="rId10"/>
    <p:sldId id="306" r:id="rId11"/>
    <p:sldId id="307" r:id="rId12"/>
    <p:sldId id="309" r:id="rId13"/>
    <p:sldId id="349" r:id="rId14"/>
    <p:sldId id="259" r:id="rId15"/>
    <p:sldId id="327" r:id="rId16"/>
    <p:sldId id="310" r:id="rId17"/>
    <p:sldId id="311" r:id="rId18"/>
    <p:sldId id="312" r:id="rId19"/>
    <p:sldId id="314" r:id="rId20"/>
    <p:sldId id="315" r:id="rId21"/>
    <p:sldId id="331" r:id="rId22"/>
    <p:sldId id="333" r:id="rId23"/>
    <p:sldId id="332" r:id="rId24"/>
    <p:sldId id="262" r:id="rId25"/>
    <p:sldId id="334" r:id="rId26"/>
    <p:sldId id="265" r:id="rId27"/>
    <p:sldId id="316" r:id="rId28"/>
    <p:sldId id="266" r:id="rId29"/>
    <p:sldId id="318" r:id="rId30"/>
    <p:sldId id="319" r:id="rId31"/>
    <p:sldId id="267" r:id="rId32"/>
    <p:sldId id="336" r:id="rId33"/>
    <p:sldId id="337" r:id="rId34"/>
    <p:sldId id="335" r:id="rId35"/>
    <p:sldId id="339" r:id="rId36"/>
    <p:sldId id="338" r:id="rId37"/>
    <p:sldId id="269" r:id="rId38"/>
    <p:sldId id="324" r:id="rId39"/>
    <p:sldId id="341" r:id="rId40"/>
    <p:sldId id="342" r:id="rId41"/>
    <p:sldId id="343" r:id="rId42"/>
    <p:sldId id="348" r:id="rId43"/>
    <p:sldId id="270" r:id="rId44"/>
    <p:sldId id="271" r:id="rId45"/>
    <p:sldId id="344" r:id="rId46"/>
    <p:sldId id="345" r:id="rId47"/>
    <p:sldId id="272" r:id="rId48"/>
    <p:sldId id="275" r:id="rId49"/>
    <p:sldId id="280" r:id="rId50"/>
    <p:sldId id="346" r:id="rId51"/>
    <p:sldId id="276" r:id="rId52"/>
    <p:sldId id="347" r:id="rId53"/>
    <p:sldId id="350" r:id="rId54"/>
    <p:sldId id="351" r:id="rId55"/>
    <p:sldId id="352" r:id="rId56"/>
    <p:sldId id="353" r:id="rId57"/>
    <p:sldId id="354" r:id="rId58"/>
    <p:sldId id="355" r:id="rId59"/>
    <p:sldId id="356"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69" r:id="rId73"/>
    <p:sldId id="370" r:id="rId74"/>
    <p:sldId id="371" r:id="rId75"/>
    <p:sldId id="372" r:id="rId76"/>
    <p:sldId id="373" r:id="rId77"/>
    <p:sldId id="374" r:id="rId78"/>
    <p:sldId id="375" r:id="rId79"/>
    <p:sldId id="376" r:id="rId80"/>
    <p:sldId id="377" r:id="rId81"/>
    <p:sldId id="378" r:id="rId82"/>
    <p:sldId id="379" r:id="rId83"/>
    <p:sldId id="380" r:id="rId84"/>
    <p:sldId id="381" r:id="rId85"/>
    <p:sldId id="382" r:id="rId86"/>
    <p:sldId id="383" r:id="rId87"/>
    <p:sldId id="384" r:id="rId88"/>
    <p:sldId id="385" r:id="rId89"/>
    <p:sldId id="386" r:id="rId90"/>
    <p:sldId id="387" r:id="rId91"/>
    <p:sldId id="388" r:id="rId92"/>
    <p:sldId id="389" r:id="rId93"/>
    <p:sldId id="390" r:id="rId94"/>
    <p:sldId id="391" r:id="rId95"/>
    <p:sldId id="392" r:id="rId96"/>
    <p:sldId id="393" r:id="rId97"/>
    <p:sldId id="394" r:id="rId98"/>
    <p:sldId id="395" r:id="rId99"/>
    <p:sldId id="396" r:id="rId100"/>
    <p:sldId id="397" r:id="rId101"/>
    <p:sldId id="398" r:id="rId102"/>
    <p:sldId id="399" r:id="rId103"/>
    <p:sldId id="400" r:id="rId104"/>
    <p:sldId id="401" r:id="rId105"/>
    <p:sldId id="402" r:id="rId106"/>
    <p:sldId id="403" r:id="rId107"/>
    <p:sldId id="404" r:id="rId108"/>
    <p:sldId id="405" r:id="rId109"/>
    <p:sldId id="406" r:id="rId110"/>
    <p:sldId id="407" r:id="rId111"/>
    <p:sldId id="408" r:id="rId112"/>
    <p:sldId id="409" r:id="rId113"/>
    <p:sldId id="410" r:id="rId114"/>
    <p:sldId id="411" r:id="rId115"/>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Estilo com Tema 2 - Destaqu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Estilo Médio 3 - Destaqu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édio 3 - Destaqu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Estilo Escuro 1 - Destaqu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Estilo Médio 3 - Destaqu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Estilo Médio 2 - Destaqu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83" autoAdjust="0"/>
  </p:normalViewPr>
  <p:slideViewPr>
    <p:cSldViewPr>
      <p:cViewPr varScale="1">
        <p:scale>
          <a:sx n="65" d="100"/>
          <a:sy n="65" d="100"/>
        </p:scale>
        <p:origin x="564"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B2FF1-6A9C-431C-B753-D373574AB8F8}" type="doc">
      <dgm:prSet loTypeId="urn:microsoft.com/office/officeart/2005/8/layout/radial3" loCatId="cycle" qsTypeId="urn:microsoft.com/office/officeart/2005/8/quickstyle/3d4" qsCatId="3D" csTypeId="urn:microsoft.com/office/officeart/2005/8/colors/colorful5" csCatId="colorful" phldr="1"/>
      <dgm:spPr/>
      <dgm:t>
        <a:bodyPr/>
        <a:lstStyle/>
        <a:p>
          <a:endParaRPr lang="pt-PT"/>
        </a:p>
      </dgm:t>
    </dgm:pt>
    <dgm:pt modelId="{CB982FEE-42A8-4A79-BE20-97A61B5A3C5E}">
      <dgm:prSet phldrT="[Texto]"/>
      <dgm:spPr/>
      <dgm:t>
        <a:bodyPr/>
        <a:lstStyle/>
        <a:p>
          <a:r>
            <a:rPr lang="pt-PT" b="1" dirty="0"/>
            <a:t>Química verde</a:t>
          </a:r>
        </a:p>
      </dgm:t>
    </dgm:pt>
    <dgm:pt modelId="{1D2E95CF-C28F-4FA6-B7CC-98877194BF01}" type="parTrans" cxnId="{9128C4AB-CCC1-4FEF-9B2A-11F5B9219B4B}">
      <dgm:prSet/>
      <dgm:spPr/>
      <dgm:t>
        <a:bodyPr/>
        <a:lstStyle/>
        <a:p>
          <a:endParaRPr lang="pt-PT" b="1"/>
        </a:p>
      </dgm:t>
    </dgm:pt>
    <dgm:pt modelId="{DD853B08-C55F-4B4C-ABC6-F9DD32CBACBE}" type="sibTrans" cxnId="{9128C4AB-CCC1-4FEF-9B2A-11F5B9219B4B}">
      <dgm:prSet/>
      <dgm:spPr/>
      <dgm:t>
        <a:bodyPr/>
        <a:lstStyle/>
        <a:p>
          <a:endParaRPr lang="pt-PT" b="1"/>
        </a:p>
      </dgm:t>
    </dgm:pt>
    <dgm:pt modelId="{08F26808-3C22-4E82-9B8C-4CA29626EB4E}">
      <dgm:prSet phldrT="[Texto]"/>
      <dgm:spPr/>
      <dgm:t>
        <a:bodyPr/>
        <a:lstStyle/>
        <a:p>
          <a:r>
            <a:rPr lang="pt-PT" b="1" dirty="0"/>
            <a:t>Prevenção</a:t>
          </a:r>
        </a:p>
      </dgm:t>
    </dgm:pt>
    <dgm:pt modelId="{8F2952AD-B347-4A77-9C21-AF637A362C81}" type="parTrans" cxnId="{E411EEB2-C33C-406D-B5EC-145E3A842D2E}">
      <dgm:prSet/>
      <dgm:spPr/>
      <dgm:t>
        <a:bodyPr/>
        <a:lstStyle/>
        <a:p>
          <a:endParaRPr lang="pt-PT" b="1"/>
        </a:p>
      </dgm:t>
    </dgm:pt>
    <dgm:pt modelId="{3FAEC562-B4CD-4C2B-8323-4292669DD338}" type="sibTrans" cxnId="{E411EEB2-C33C-406D-B5EC-145E3A842D2E}">
      <dgm:prSet/>
      <dgm:spPr/>
      <dgm:t>
        <a:bodyPr/>
        <a:lstStyle/>
        <a:p>
          <a:endParaRPr lang="pt-PT" b="1"/>
        </a:p>
      </dgm:t>
    </dgm:pt>
    <dgm:pt modelId="{26419C57-2269-44F3-A5C1-8E50536F8582}">
      <dgm:prSet phldrT="[Texto]"/>
      <dgm:spPr/>
      <dgm:t>
        <a:bodyPr/>
        <a:lstStyle/>
        <a:p>
          <a:r>
            <a:rPr lang="pt-PT" b="1" dirty="0"/>
            <a:t>Economia de átomos </a:t>
          </a:r>
        </a:p>
      </dgm:t>
    </dgm:pt>
    <dgm:pt modelId="{F3BF4764-CE46-4E3A-86B1-D5992684FBF1}" type="parTrans" cxnId="{60A59E4E-30B7-40A4-A7CF-94646BCFD7FE}">
      <dgm:prSet/>
      <dgm:spPr/>
      <dgm:t>
        <a:bodyPr/>
        <a:lstStyle/>
        <a:p>
          <a:endParaRPr lang="pt-PT" b="1"/>
        </a:p>
      </dgm:t>
    </dgm:pt>
    <dgm:pt modelId="{FF36FF17-C011-4AC7-B2E9-5AEBA73A0404}" type="sibTrans" cxnId="{60A59E4E-30B7-40A4-A7CF-94646BCFD7FE}">
      <dgm:prSet/>
      <dgm:spPr/>
      <dgm:t>
        <a:bodyPr/>
        <a:lstStyle/>
        <a:p>
          <a:endParaRPr lang="pt-PT" b="1"/>
        </a:p>
      </dgm:t>
    </dgm:pt>
    <dgm:pt modelId="{0D2FC7E4-B659-4AE0-A9B0-7C1FF2BDADAA}">
      <dgm:prSet phldrT="[Texto]"/>
      <dgm:spPr/>
      <dgm:t>
        <a:bodyPr/>
        <a:lstStyle/>
        <a:p>
          <a:r>
            <a:rPr lang="pt-PT" b="1" dirty="0"/>
            <a:t>Controlo de segurança</a:t>
          </a:r>
        </a:p>
      </dgm:t>
    </dgm:pt>
    <dgm:pt modelId="{43AE6134-9CAD-4BF5-94E8-0A967F3956AE}" type="parTrans" cxnId="{342407C2-8E09-4EB5-9174-CDEBFF7C335E}">
      <dgm:prSet/>
      <dgm:spPr/>
      <dgm:t>
        <a:bodyPr/>
        <a:lstStyle/>
        <a:p>
          <a:endParaRPr lang="pt-PT" b="1"/>
        </a:p>
      </dgm:t>
    </dgm:pt>
    <dgm:pt modelId="{87AE83BF-7A14-4D04-9910-1CE1A83C2B8F}" type="sibTrans" cxnId="{342407C2-8E09-4EB5-9174-CDEBFF7C335E}">
      <dgm:prSet/>
      <dgm:spPr/>
      <dgm:t>
        <a:bodyPr/>
        <a:lstStyle/>
        <a:p>
          <a:endParaRPr lang="pt-PT" b="1"/>
        </a:p>
      </dgm:t>
    </dgm:pt>
    <dgm:pt modelId="{4FBC0AA0-825F-4399-AD2D-A5807392871F}">
      <dgm:prSet phldrT="[Texto]"/>
      <dgm:spPr/>
      <dgm:t>
        <a:bodyPr/>
        <a:lstStyle/>
        <a:p>
          <a:r>
            <a:rPr lang="pt-PT" b="1" dirty="0"/>
            <a:t>Síntese de produtos menos perigosos</a:t>
          </a:r>
        </a:p>
      </dgm:t>
    </dgm:pt>
    <dgm:pt modelId="{7E8646AD-0E62-4D54-A2D0-D58A6DF3FDC6}" type="parTrans" cxnId="{E7B7E0DD-484F-4B93-99E8-5DF816CACADC}">
      <dgm:prSet/>
      <dgm:spPr/>
      <dgm:t>
        <a:bodyPr/>
        <a:lstStyle/>
        <a:p>
          <a:endParaRPr lang="pt-PT" b="1"/>
        </a:p>
      </dgm:t>
    </dgm:pt>
    <dgm:pt modelId="{B1BB3585-715F-4A7E-9550-4726515C5F83}" type="sibTrans" cxnId="{E7B7E0DD-484F-4B93-99E8-5DF816CACADC}">
      <dgm:prSet/>
      <dgm:spPr/>
      <dgm:t>
        <a:bodyPr/>
        <a:lstStyle/>
        <a:p>
          <a:endParaRPr lang="pt-PT" b="1"/>
        </a:p>
      </dgm:t>
    </dgm:pt>
    <dgm:pt modelId="{E3107EB6-D0BC-4042-B7D8-8EEBF8D8A115}">
      <dgm:prSet phldrT="[Texto]"/>
      <dgm:spPr/>
      <dgm:t>
        <a:bodyPr/>
        <a:lstStyle/>
        <a:p>
          <a:r>
            <a:rPr lang="pt-PT" b="1" dirty="0"/>
            <a:t>Redução de toxicidade </a:t>
          </a:r>
        </a:p>
      </dgm:t>
    </dgm:pt>
    <dgm:pt modelId="{DC76906F-796B-47E5-BA87-188D8BC6EF3B}" type="parTrans" cxnId="{008729C3-C5DF-4E0F-9B43-EB3AF5CC59CD}">
      <dgm:prSet/>
      <dgm:spPr/>
      <dgm:t>
        <a:bodyPr/>
        <a:lstStyle/>
        <a:p>
          <a:endParaRPr lang="pt-PT" b="1"/>
        </a:p>
      </dgm:t>
    </dgm:pt>
    <dgm:pt modelId="{9FA3EA0A-01BD-4EC2-9697-2BFAD3AEA22D}" type="sibTrans" cxnId="{008729C3-C5DF-4E0F-9B43-EB3AF5CC59CD}">
      <dgm:prSet/>
      <dgm:spPr/>
      <dgm:t>
        <a:bodyPr/>
        <a:lstStyle/>
        <a:p>
          <a:endParaRPr lang="pt-PT" b="1"/>
        </a:p>
      </dgm:t>
    </dgm:pt>
    <dgm:pt modelId="{2FE30330-352B-41F6-A9BB-38B8EB0AD05A}">
      <dgm:prSet phldrT="[Texto]"/>
      <dgm:spPr/>
      <dgm:t>
        <a:bodyPr/>
        <a:lstStyle/>
        <a:p>
          <a:r>
            <a:rPr lang="pt-PT" b="1" dirty="0"/>
            <a:t>Solventes e auxiliares  seguros </a:t>
          </a:r>
        </a:p>
      </dgm:t>
    </dgm:pt>
    <dgm:pt modelId="{387D2BC4-DBAC-4E0D-B281-2D860C9B5882}" type="parTrans" cxnId="{335FB981-D0ED-483B-8A52-A3B4EA61185B}">
      <dgm:prSet/>
      <dgm:spPr/>
      <dgm:t>
        <a:bodyPr/>
        <a:lstStyle/>
        <a:p>
          <a:endParaRPr lang="pt-PT" b="1"/>
        </a:p>
      </dgm:t>
    </dgm:pt>
    <dgm:pt modelId="{F04C9E73-B23B-4054-A93C-0CC7A040975D}" type="sibTrans" cxnId="{335FB981-D0ED-483B-8A52-A3B4EA61185B}">
      <dgm:prSet/>
      <dgm:spPr/>
      <dgm:t>
        <a:bodyPr/>
        <a:lstStyle/>
        <a:p>
          <a:endParaRPr lang="pt-PT" b="1"/>
        </a:p>
      </dgm:t>
    </dgm:pt>
    <dgm:pt modelId="{414038B0-BFA7-4A45-A2A8-97DCA00CE1D7}">
      <dgm:prSet phldrT="[Texto]"/>
      <dgm:spPr/>
      <dgm:t>
        <a:bodyPr/>
        <a:lstStyle/>
        <a:p>
          <a:r>
            <a:rPr lang="pt-PT" b="1" dirty="0"/>
            <a:t>Eficiência energética </a:t>
          </a:r>
        </a:p>
      </dgm:t>
    </dgm:pt>
    <dgm:pt modelId="{2D52901D-26EA-45DA-B724-912BF3DB6687}" type="parTrans" cxnId="{948E7A61-5203-410F-A2A1-5575034AB9F0}">
      <dgm:prSet/>
      <dgm:spPr/>
      <dgm:t>
        <a:bodyPr/>
        <a:lstStyle/>
        <a:p>
          <a:endParaRPr lang="pt-PT" b="1"/>
        </a:p>
      </dgm:t>
    </dgm:pt>
    <dgm:pt modelId="{21F63361-53D6-4890-8B4F-97AC20BB444D}" type="sibTrans" cxnId="{948E7A61-5203-410F-A2A1-5575034AB9F0}">
      <dgm:prSet/>
      <dgm:spPr/>
      <dgm:t>
        <a:bodyPr/>
        <a:lstStyle/>
        <a:p>
          <a:endParaRPr lang="pt-PT" b="1"/>
        </a:p>
      </dgm:t>
    </dgm:pt>
    <dgm:pt modelId="{488130BB-3DBA-400E-8D2F-3F329AB15CAC}">
      <dgm:prSet phldrT="[Texto]"/>
      <dgm:spPr/>
      <dgm:t>
        <a:bodyPr/>
        <a:lstStyle/>
        <a:p>
          <a:r>
            <a:rPr lang="pt-PT" b="1" dirty="0"/>
            <a:t>Matérias –primas renováveis</a:t>
          </a:r>
        </a:p>
      </dgm:t>
    </dgm:pt>
    <dgm:pt modelId="{9F8E94C4-3951-415E-8C84-1A327E7AF7B2}" type="parTrans" cxnId="{B4C84468-9701-473C-8898-F1ABE9EFEFEE}">
      <dgm:prSet/>
      <dgm:spPr/>
      <dgm:t>
        <a:bodyPr/>
        <a:lstStyle/>
        <a:p>
          <a:endParaRPr lang="pt-PT" b="1"/>
        </a:p>
      </dgm:t>
    </dgm:pt>
    <dgm:pt modelId="{2EFDB379-3D03-43DA-AD56-1CED7CB1CBE3}" type="sibTrans" cxnId="{B4C84468-9701-473C-8898-F1ABE9EFEFEE}">
      <dgm:prSet/>
      <dgm:spPr/>
      <dgm:t>
        <a:bodyPr/>
        <a:lstStyle/>
        <a:p>
          <a:endParaRPr lang="pt-PT" b="1"/>
        </a:p>
      </dgm:t>
    </dgm:pt>
    <dgm:pt modelId="{696BDCFA-5FEA-47A6-9FCF-B5E339CBAAFE}">
      <dgm:prSet phldrT="[Texto]"/>
      <dgm:spPr/>
      <dgm:t>
        <a:bodyPr/>
        <a:lstStyle/>
        <a:p>
          <a:r>
            <a:rPr lang="pt-PT" b="1" dirty="0"/>
            <a:t>Evitar formação de produtos secundários</a:t>
          </a:r>
        </a:p>
      </dgm:t>
    </dgm:pt>
    <dgm:pt modelId="{00320854-483B-4A21-8D45-8469B3E7BFD8}" type="parTrans" cxnId="{2724E2CA-12F2-4985-8A1B-96BD49554992}">
      <dgm:prSet/>
      <dgm:spPr/>
      <dgm:t>
        <a:bodyPr/>
        <a:lstStyle/>
        <a:p>
          <a:endParaRPr lang="pt-PT" b="1"/>
        </a:p>
      </dgm:t>
    </dgm:pt>
    <dgm:pt modelId="{355354EC-6CFF-4A88-AE32-530509D0EDB8}" type="sibTrans" cxnId="{2724E2CA-12F2-4985-8A1B-96BD49554992}">
      <dgm:prSet/>
      <dgm:spPr/>
      <dgm:t>
        <a:bodyPr/>
        <a:lstStyle/>
        <a:p>
          <a:endParaRPr lang="pt-PT" b="1"/>
        </a:p>
      </dgm:t>
    </dgm:pt>
    <dgm:pt modelId="{443BE6FA-D601-4D44-A1CD-992FCC871453}">
      <dgm:prSet phldrT="[Texto]"/>
      <dgm:spPr/>
      <dgm:t>
        <a:bodyPr/>
        <a:lstStyle/>
        <a:p>
          <a:r>
            <a:rPr lang="pt-PT" b="1" dirty="0"/>
            <a:t>Uso de catalisadores</a:t>
          </a:r>
        </a:p>
      </dgm:t>
    </dgm:pt>
    <dgm:pt modelId="{0FAE3CF6-746D-4382-A2A8-3B8F52F1AA99}" type="parTrans" cxnId="{05C4F0E4-7180-47C5-AFFA-3E124EE70684}">
      <dgm:prSet/>
      <dgm:spPr/>
      <dgm:t>
        <a:bodyPr/>
        <a:lstStyle/>
        <a:p>
          <a:endParaRPr lang="pt-PT" b="1"/>
        </a:p>
      </dgm:t>
    </dgm:pt>
    <dgm:pt modelId="{0D92CCB3-CDDA-41B3-9657-7AAC2E5CA1EC}" type="sibTrans" cxnId="{05C4F0E4-7180-47C5-AFFA-3E124EE70684}">
      <dgm:prSet/>
      <dgm:spPr/>
      <dgm:t>
        <a:bodyPr/>
        <a:lstStyle/>
        <a:p>
          <a:endParaRPr lang="pt-PT" b="1"/>
        </a:p>
      </dgm:t>
    </dgm:pt>
    <dgm:pt modelId="{0FDD473F-47A5-41AB-A07E-710AFE98ABD0}">
      <dgm:prSet phldrT="[Texto]"/>
      <dgm:spPr/>
      <dgm:t>
        <a:bodyPr/>
        <a:lstStyle/>
        <a:p>
          <a:r>
            <a:rPr lang="pt-PT" b="1" dirty="0"/>
            <a:t>Controlo de qualidade</a:t>
          </a:r>
        </a:p>
      </dgm:t>
    </dgm:pt>
    <dgm:pt modelId="{55410B8E-BE7E-43C6-AE3A-FCB6F8A65659}" type="parTrans" cxnId="{49A8CCC0-59A1-4197-BE74-AE0CE96CCFEE}">
      <dgm:prSet/>
      <dgm:spPr/>
      <dgm:t>
        <a:bodyPr/>
        <a:lstStyle/>
        <a:p>
          <a:endParaRPr lang="pt-PT" b="1"/>
        </a:p>
      </dgm:t>
    </dgm:pt>
    <dgm:pt modelId="{5ED4BC8C-083A-4150-B1B9-D65D8DD9CBAA}" type="sibTrans" cxnId="{49A8CCC0-59A1-4197-BE74-AE0CE96CCFEE}">
      <dgm:prSet/>
      <dgm:spPr/>
      <dgm:t>
        <a:bodyPr/>
        <a:lstStyle/>
        <a:p>
          <a:endParaRPr lang="pt-PT" b="1"/>
        </a:p>
      </dgm:t>
    </dgm:pt>
    <dgm:pt modelId="{6CBAAC8F-5DA4-4D73-BBD1-72276EF696B6}">
      <dgm:prSet phldrT="[Texto]"/>
      <dgm:spPr/>
      <dgm:t>
        <a:bodyPr/>
        <a:lstStyle/>
        <a:p>
          <a:r>
            <a:rPr lang="pt-PT" b="1" dirty="0"/>
            <a:t>Seguro no design</a:t>
          </a:r>
        </a:p>
      </dgm:t>
    </dgm:pt>
    <dgm:pt modelId="{189150B1-37EB-46ED-8A9A-BCA1DF537E98}" type="parTrans" cxnId="{86E3C717-3863-4C08-9A16-133E0493B602}">
      <dgm:prSet/>
      <dgm:spPr/>
      <dgm:t>
        <a:bodyPr/>
        <a:lstStyle/>
        <a:p>
          <a:endParaRPr lang="pt-PT" b="1"/>
        </a:p>
      </dgm:t>
    </dgm:pt>
    <dgm:pt modelId="{3F517765-06C2-4238-A18D-AE38BCFB3D09}" type="sibTrans" cxnId="{86E3C717-3863-4C08-9A16-133E0493B602}">
      <dgm:prSet/>
      <dgm:spPr/>
      <dgm:t>
        <a:bodyPr/>
        <a:lstStyle/>
        <a:p>
          <a:endParaRPr lang="pt-PT" b="1"/>
        </a:p>
      </dgm:t>
    </dgm:pt>
    <dgm:pt modelId="{6DFC7079-F855-4027-9B47-5BCA44DA2D3F}" type="pres">
      <dgm:prSet presAssocID="{4A2B2FF1-6A9C-431C-B753-D373574AB8F8}" presName="composite" presStyleCnt="0">
        <dgm:presLayoutVars>
          <dgm:chMax val="1"/>
          <dgm:dir/>
          <dgm:resizeHandles val="exact"/>
        </dgm:presLayoutVars>
      </dgm:prSet>
      <dgm:spPr/>
    </dgm:pt>
    <dgm:pt modelId="{A805D459-247B-4493-B3D4-1A80CF1C5FD5}" type="pres">
      <dgm:prSet presAssocID="{4A2B2FF1-6A9C-431C-B753-D373574AB8F8}" presName="radial" presStyleCnt="0">
        <dgm:presLayoutVars>
          <dgm:animLvl val="ctr"/>
        </dgm:presLayoutVars>
      </dgm:prSet>
      <dgm:spPr/>
    </dgm:pt>
    <dgm:pt modelId="{84B2698A-26C3-4196-AF20-CF68A9A57178}" type="pres">
      <dgm:prSet presAssocID="{CB982FEE-42A8-4A79-BE20-97A61B5A3C5E}" presName="centerShape" presStyleLbl="vennNode1" presStyleIdx="0" presStyleCnt="13"/>
      <dgm:spPr/>
    </dgm:pt>
    <dgm:pt modelId="{D6EE2C3B-B1F4-4042-A4A6-3DBB1E4A4759}" type="pres">
      <dgm:prSet presAssocID="{08F26808-3C22-4E82-9B8C-4CA29626EB4E}" presName="node" presStyleLbl="vennNode1" presStyleIdx="1" presStyleCnt="13">
        <dgm:presLayoutVars>
          <dgm:bulletEnabled val="1"/>
        </dgm:presLayoutVars>
      </dgm:prSet>
      <dgm:spPr/>
    </dgm:pt>
    <dgm:pt modelId="{52355541-21C0-4AE9-9855-B9A54194A693}" type="pres">
      <dgm:prSet presAssocID="{26419C57-2269-44F3-A5C1-8E50536F8582}" presName="node" presStyleLbl="vennNode1" presStyleIdx="2" presStyleCnt="13">
        <dgm:presLayoutVars>
          <dgm:bulletEnabled val="1"/>
        </dgm:presLayoutVars>
      </dgm:prSet>
      <dgm:spPr/>
    </dgm:pt>
    <dgm:pt modelId="{52E5EC5D-CEAF-471F-BD02-42367443477D}" type="pres">
      <dgm:prSet presAssocID="{4FBC0AA0-825F-4399-AD2D-A5807392871F}" presName="node" presStyleLbl="vennNode1" presStyleIdx="3" presStyleCnt="13">
        <dgm:presLayoutVars>
          <dgm:bulletEnabled val="1"/>
        </dgm:presLayoutVars>
      </dgm:prSet>
      <dgm:spPr/>
    </dgm:pt>
    <dgm:pt modelId="{466B1D0E-255A-445C-A712-387F0D6700AE}" type="pres">
      <dgm:prSet presAssocID="{6CBAAC8F-5DA4-4D73-BBD1-72276EF696B6}" presName="node" presStyleLbl="vennNode1" presStyleIdx="4" presStyleCnt="13">
        <dgm:presLayoutVars>
          <dgm:bulletEnabled val="1"/>
        </dgm:presLayoutVars>
      </dgm:prSet>
      <dgm:spPr/>
    </dgm:pt>
    <dgm:pt modelId="{DE174FF8-D149-46B1-A3F0-6D2CE1084D3F}" type="pres">
      <dgm:prSet presAssocID="{E3107EB6-D0BC-4042-B7D8-8EEBF8D8A115}" presName="node" presStyleLbl="vennNode1" presStyleIdx="5" presStyleCnt="13">
        <dgm:presLayoutVars>
          <dgm:bulletEnabled val="1"/>
        </dgm:presLayoutVars>
      </dgm:prSet>
      <dgm:spPr/>
    </dgm:pt>
    <dgm:pt modelId="{CFFB6B36-F0AC-43A9-B3AA-D580BC7B890F}" type="pres">
      <dgm:prSet presAssocID="{2FE30330-352B-41F6-A9BB-38B8EB0AD05A}" presName="node" presStyleLbl="vennNode1" presStyleIdx="6" presStyleCnt="13">
        <dgm:presLayoutVars>
          <dgm:bulletEnabled val="1"/>
        </dgm:presLayoutVars>
      </dgm:prSet>
      <dgm:spPr/>
    </dgm:pt>
    <dgm:pt modelId="{25C0F2D9-1C95-4812-BA9C-319EDFBC31C4}" type="pres">
      <dgm:prSet presAssocID="{414038B0-BFA7-4A45-A2A8-97DCA00CE1D7}" presName="node" presStyleLbl="vennNode1" presStyleIdx="7" presStyleCnt="13">
        <dgm:presLayoutVars>
          <dgm:bulletEnabled val="1"/>
        </dgm:presLayoutVars>
      </dgm:prSet>
      <dgm:spPr/>
    </dgm:pt>
    <dgm:pt modelId="{2C09C416-1019-4DB2-9471-019FD9445772}" type="pres">
      <dgm:prSet presAssocID="{488130BB-3DBA-400E-8D2F-3F329AB15CAC}" presName="node" presStyleLbl="vennNode1" presStyleIdx="8" presStyleCnt="13">
        <dgm:presLayoutVars>
          <dgm:bulletEnabled val="1"/>
        </dgm:presLayoutVars>
      </dgm:prSet>
      <dgm:spPr/>
    </dgm:pt>
    <dgm:pt modelId="{918EC65B-0C4D-4DE1-9400-8F82FF7019F5}" type="pres">
      <dgm:prSet presAssocID="{696BDCFA-5FEA-47A6-9FCF-B5E339CBAAFE}" presName="node" presStyleLbl="vennNode1" presStyleIdx="9" presStyleCnt="13">
        <dgm:presLayoutVars>
          <dgm:bulletEnabled val="1"/>
        </dgm:presLayoutVars>
      </dgm:prSet>
      <dgm:spPr/>
    </dgm:pt>
    <dgm:pt modelId="{505771A5-3468-4FA2-9247-4666A6EC388B}" type="pres">
      <dgm:prSet presAssocID="{443BE6FA-D601-4D44-A1CD-992FCC871453}" presName="node" presStyleLbl="vennNode1" presStyleIdx="10" presStyleCnt="13">
        <dgm:presLayoutVars>
          <dgm:bulletEnabled val="1"/>
        </dgm:presLayoutVars>
      </dgm:prSet>
      <dgm:spPr/>
    </dgm:pt>
    <dgm:pt modelId="{C03A6C9F-9ED8-4415-8243-51F30DD78A0B}" type="pres">
      <dgm:prSet presAssocID="{0FDD473F-47A5-41AB-A07E-710AFE98ABD0}" presName="node" presStyleLbl="vennNode1" presStyleIdx="11" presStyleCnt="13">
        <dgm:presLayoutVars>
          <dgm:bulletEnabled val="1"/>
        </dgm:presLayoutVars>
      </dgm:prSet>
      <dgm:spPr/>
    </dgm:pt>
    <dgm:pt modelId="{B6C8F549-78C6-42A6-9DF0-926032A2CE11}" type="pres">
      <dgm:prSet presAssocID="{0D2FC7E4-B659-4AE0-A9B0-7C1FF2BDADAA}" presName="node" presStyleLbl="vennNode1" presStyleIdx="12" presStyleCnt="13">
        <dgm:presLayoutVars>
          <dgm:bulletEnabled val="1"/>
        </dgm:presLayoutVars>
      </dgm:prSet>
      <dgm:spPr/>
    </dgm:pt>
  </dgm:ptLst>
  <dgm:cxnLst>
    <dgm:cxn modelId="{8AE63406-0015-41CF-9592-17CFD52D2753}" type="presOf" srcId="{2FE30330-352B-41F6-A9BB-38B8EB0AD05A}" destId="{CFFB6B36-F0AC-43A9-B3AA-D580BC7B890F}" srcOrd="0" destOrd="0" presId="urn:microsoft.com/office/officeart/2005/8/layout/radial3"/>
    <dgm:cxn modelId="{BA3C4316-D439-45C9-817F-20E8153A9E42}" type="presOf" srcId="{6CBAAC8F-5DA4-4D73-BBD1-72276EF696B6}" destId="{466B1D0E-255A-445C-A712-387F0D6700AE}" srcOrd="0" destOrd="0" presId="urn:microsoft.com/office/officeart/2005/8/layout/radial3"/>
    <dgm:cxn modelId="{86E3C717-3863-4C08-9A16-133E0493B602}" srcId="{CB982FEE-42A8-4A79-BE20-97A61B5A3C5E}" destId="{6CBAAC8F-5DA4-4D73-BBD1-72276EF696B6}" srcOrd="3" destOrd="0" parTransId="{189150B1-37EB-46ED-8A9A-BCA1DF537E98}" sibTransId="{3F517765-06C2-4238-A18D-AE38BCFB3D09}"/>
    <dgm:cxn modelId="{F9D2C721-4333-43CD-989A-4B7B8311A92F}" type="presOf" srcId="{696BDCFA-5FEA-47A6-9FCF-B5E339CBAAFE}" destId="{918EC65B-0C4D-4DE1-9400-8F82FF7019F5}" srcOrd="0" destOrd="0" presId="urn:microsoft.com/office/officeart/2005/8/layout/radial3"/>
    <dgm:cxn modelId="{40BEC932-8DFF-4E67-BF99-3823E6EA88A2}" type="presOf" srcId="{443BE6FA-D601-4D44-A1CD-992FCC871453}" destId="{505771A5-3468-4FA2-9247-4666A6EC388B}" srcOrd="0" destOrd="0" presId="urn:microsoft.com/office/officeart/2005/8/layout/radial3"/>
    <dgm:cxn modelId="{03CDC534-5991-40F9-B87F-AD53DB558F89}" type="presOf" srcId="{488130BB-3DBA-400E-8D2F-3F329AB15CAC}" destId="{2C09C416-1019-4DB2-9471-019FD9445772}" srcOrd="0" destOrd="0" presId="urn:microsoft.com/office/officeart/2005/8/layout/radial3"/>
    <dgm:cxn modelId="{948E7A61-5203-410F-A2A1-5575034AB9F0}" srcId="{CB982FEE-42A8-4A79-BE20-97A61B5A3C5E}" destId="{414038B0-BFA7-4A45-A2A8-97DCA00CE1D7}" srcOrd="6" destOrd="0" parTransId="{2D52901D-26EA-45DA-B724-912BF3DB6687}" sibTransId="{21F63361-53D6-4890-8B4F-97AC20BB444D}"/>
    <dgm:cxn modelId="{74B52A63-696D-4C0D-8525-CA35D09989EE}" type="presOf" srcId="{E3107EB6-D0BC-4042-B7D8-8EEBF8D8A115}" destId="{DE174FF8-D149-46B1-A3F0-6D2CE1084D3F}" srcOrd="0" destOrd="0" presId="urn:microsoft.com/office/officeart/2005/8/layout/radial3"/>
    <dgm:cxn modelId="{B4C84468-9701-473C-8898-F1ABE9EFEFEE}" srcId="{CB982FEE-42A8-4A79-BE20-97A61B5A3C5E}" destId="{488130BB-3DBA-400E-8D2F-3F329AB15CAC}" srcOrd="7" destOrd="0" parTransId="{9F8E94C4-3951-415E-8C84-1A327E7AF7B2}" sibTransId="{2EFDB379-3D03-43DA-AD56-1CED7CB1CBE3}"/>
    <dgm:cxn modelId="{60A59E4E-30B7-40A4-A7CF-94646BCFD7FE}" srcId="{CB982FEE-42A8-4A79-BE20-97A61B5A3C5E}" destId="{26419C57-2269-44F3-A5C1-8E50536F8582}" srcOrd="1" destOrd="0" parTransId="{F3BF4764-CE46-4E3A-86B1-D5992684FBF1}" sibTransId="{FF36FF17-C011-4AC7-B2E9-5AEBA73A0404}"/>
    <dgm:cxn modelId="{14D8A974-9C61-4AA1-AE7E-2C0FB4AB513E}" type="presOf" srcId="{26419C57-2269-44F3-A5C1-8E50536F8582}" destId="{52355541-21C0-4AE9-9855-B9A54194A693}" srcOrd="0" destOrd="0" presId="urn:microsoft.com/office/officeart/2005/8/layout/radial3"/>
    <dgm:cxn modelId="{488DAF81-F1F3-4842-9041-6E07C553D4C3}" type="presOf" srcId="{0D2FC7E4-B659-4AE0-A9B0-7C1FF2BDADAA}" destId="{B6C8F549-78C6-42A6-9DF0-926032A2CE11}" srcOrd="0" destOrd="0" presId="urn:microsoft.com/office/officeart/2005/8/layout/radial3"/>
    <dgm:cxn modelId="{335FB981-D0ED-483B-8A52-A3B4EA61185B}" srcId="{CB982FEE-42A8-4A79-BE20-97A61B5A3C5E}" destId="{2FE30330-352B-41F6-A9BB-38B8EB0AD05A}" srcOrd="5" destOrd="0" parTransId="{387D2BC4-DBAC-4E0D-B281-2D860C9B5882}" sibTransId="{F04C9E73-B23B-4054-A93C-0CC7A040975D}"/>
    <dgm:cxn modelId="{D9007A9C-1932-492D-A413-1F4E6239DE59}" type="presOf" srcId="{414038B0-BFA7-4A45-A2A8-97DCA00CE1D7}" destId="{25C0F2D9-1C95-4812-BA9C-319EDFBC31C4}" srcOrd="0" destOrd="0" presId="urn:microsoft.com/office/officeart/2005/8/layout/radial3"/>
    <dgm:cxn modelId="{0EA870A0-114E-4F62-84BB-F2DF2D2B4F43}" type="presOf" srcId="{08F26808-3C22-4E82-9B8C-4CA29626EB4E}" destId="{D6EE2C3B-B1F4-4042-A4A6-3DBB1E4A4759}" srcOrd="0" destOrd="0" presId="urn:microsoft.com/office/officeart/2005/8/layout/radial3"/>
    <dgm:cxn modelId="{9128C4AB-CCC1-4FEF-9B2A-11F5B9219B4B}" srcId="{4A2B2FF1-6A9C-431C-B753-D373574AB8F8}" destId="{CB982FEE-42A8-4A79-BE20-97A61B5A3C5E}" srcOrd="0" destOrd="0" parTransId="{1D2E95CF-C28F-4FA6-B7CC-98877194BF01}" sibTransId="{DD853B08-C55F-4B4C-ABC6-F9DD32CBACBE}"/>
    <dgm:cxn modelId="{D49959AE-0D07-428B-8630-F3CB5A47564C}" type="presOf" srcId="{4FBC0AA0-825F-4399-AD2D-A5807392871F}" destId="{52E5EC5D-CEAF-471F-BD02-42367443477D}" srcOrd="0" destOrd="0" presId="urn:microsoft.com/office/officeart/2005/8/layout/radial3"/>
    <dgm:cxn modelId="{E411EEB2-C33C-406D-B5EC-145E3A842D2E}" srcId="{CB982FEE-42A8-4A79-BE20-97A61B5A3C5E}" destId="{08F26808-3C22-4E82-9B8C-4CA29626EB4E}" srcOrd="0" destOrd="0" parTransId="{8F2952AD-B347-4A77-9C21-AF637A362C81}" sibTransId="{3FAEC562-B4CD-4C2B-8323-4292669DD338}"/>
    <dgm:cxn modelId="{49A8CCC0-59A1-4197-BE74-AE0CE96CCFEE}" srcId="{CB982FEE-42A8-4A79-BE20-97A61B5A3C5E}" destId="{0FDD473F-47A5-41AB-A07E-710AFE98ABD0}" srcOrd="10" destOrd="0" parTransId="{55410B8E-BE7E-43C6-AE3A-FCB6F8A65659}" sibTransId="{5ED4BC8C-083A-4150-B1B9-D65D8DD9CBAA}"/>
    <dgm:cxn modelId="{342407C2-8E09-4EB5-9174-CDEBFF7C335E}" srcId="{CB982FEE-42A8-4A79-BE20-97A61B5A3C5E}" destId="{0D2FC7E4-B659-4AE0-A9B0-7C1FF2BDADAA}" srcOrd="11" destOrd="0" parTransId="{43AE6134-9CAD-4BF5-94E8-0A967F3956AE}" sibTransId="{87AE83BF-7A14-4D04-9910-1CE1A83C2B8F}"/>
    <dgm:cxn modelId="{008729C3-C5DF-4E0F-9B43-EB3AF5CC59CD}" srcId="{CB982FEE-42A8-4A79-BE20-97A61B5A3C5E}" destId="{E3107EB6-D0BC-4042-B7D8-8EEBF8D8A115}" srcOrd="4" destOrd="0" parTransId="{DC76906F-796B-47E5-BA87-188D8BC6EF3B}" sibTransId="{9FA3EA0A-01BD-4EC2-9697-2BFAD3AEA22D}"/>
    <dgm:cxn modelId="{2724E2CA-12F2-4985-8A1B-96BD49554992}" srcId="{CB982FEE-42A8-4A79-BE20-97A61B5A3C5E}" destId="{696BDCFA-5FEA-47A6-9FCF-B5E339CBAAFE}" srcOrd="8" destOrd="0" parTransId="{00320854-483B-4A21-8D45-8469B3E7BFD8}" sibTransId="{355354EC-6CFF-4A88-AE32-530509D0EDB8}"/>
    <dgm:cxn modelId="{01758CD8-D97F-4AA4-8C97-0E14DEE8D7C5}" type="presOf" srcId="{4A2B2FF1-6A9C-431C-B753-D373574AB8F8}" destId="{6DFC7079-F855-4027-9B47-5BCA44DA2D3F}" srcOrd="0" destOrd="0" presId="urn:microsoft.com/office/officeart/2005/8/layout/radial3"/>
    <dgm:cxn modelId="{E7B7E0DD-484F-4B93-99E8-5DF816CACADC}" srcId="{CB982FEE-42A8-4A79-BE20-97A61B5A3C5E}" destId="{4FBC0AA0-825F-4399-AD2D-A5807392871F}" srcOrd="2" destOrd="0" parTransId="{7E8646AD-0E62-4D54-A2D0-D58A6DF3FDC6}" sibTransId="{B1BB3585-715F-4A7E-9550-4726515C5F83}"/>
    <dgm:cxn modelId="{05C4F0E4-7180-47C5-AFFA-3E124EE70684}" srcId="{CB982FEE-42A8-4A79-BE20-97A61B5A3C5E}" destId="{443BE6FA-D601-4D44-A1CD-992FCC871453}" srcOrd="9" destOrd="0" parTransId="{0FAE3CF6-746D-4382-A2A8-3B8F52F1AA99}" sibTransId="{0D92CCB3-CDDA-41B3-9657-7AAC2E5CA1EC}"/>
    <dgm:cxn modelId="{C12092F2-5C3D-4492-A993-57F4DCBCD8E0}" type="presOf" srcId="{CB982FEE-42A8-4A79-BE20-97A61B5A3C5E}" destId="{84B2698A-26C3-4196-AF20-CF68A9A57178}" srcOrd="0" destOrd="0" presId="urn:microsoft.com/office/officeart/2005/8/layout/radial3"/>
    <dgm:cxn modelId="{2A2EAAFB-3FB6-4AF4-91C8-4E908B4CB14D}" type="presOf" srcId="{0FDD473F-47A5-41AB-A07E-710AFE98ABD0}" destId="{C03A6C9F-9ED8-4415-8243-51F30DD78A0B}" srcOrd="0" destOrd="0" presId="urn:microsoft.com/office/officeart/2005/8/layout/radial3"/>
    <dgm:cxn modelId="{5BB19F4C-4138-4FDC-BCC9-72657BA8DDE3}" type="presParOf" srcId="{6DFC7079-F855-4027-9B47-5BCA44DA2D3F}" destId="{A805D459-247B-4493-B3D4-1A80CF1C5FD5}" srcOrd="0" destOrd="0" presId="urn:microsoft.com/office/officeart/2005/8/layout/radial3"/>
    <dgm:cxn modelId="{396D4E0C-A34E-416A-AA63-81D7B2BB35A1}" type="presParOf" srcId="{A805D459-247B-4493-B3D4-1A80CF1C5FD5}" destId="{84B2698A-26C3-4196-AF20-CF68A9A57178}" srcOrd="0" destOrd="0" presId="urn:microsoft.com/office/officeart/2005/8/layout/radial3"/>
    <dgm:cxn modelId="{FB846428-94E7-487F-9AD9-FA2ABC40E37C}" type="presParOf" srcId="{A805D459-247B-4493-B3D4-1A80CF1C5FD5}" destId="{D6EE2C3B-B1F4-4042-A4A6-3DBB1E4A4759}" srcOrd="1" destOrd="0" presId="urn:microsoft.com/office/officeart/2005/8/layout/radial3"/>
    <dgm:cxn modelId="{8F6BB4E0-1B34-4F85-B346-FDDE44AB2DDD}" type="presParOf" srcId="{A805D459-247B-4493-B3D4-1A80CF1C5FD5}" destId="{52355541-21C0-4AE9-9855-B9A54194A693}" srcOrd="2" destOrd="0" presId="urn:microsoft.com/office/officeart/2005/8/layout/radial3"/>
    <dgm:cxn modelId="{ABA4E0C3-DE80-45C6-8916-F17FF9396883}" type="presParOf" srcId="{A805D459-247B-4493-B3D4-1A80CF1C5FD5}" destId="{52E5EC5D-CEAF-471F-BD02-42367443477D}" srcOrd="3" destOrd="0" presId="urn:microsoft.com/office/officeart/2005/8/layout/radial3"/>
    <dgm:cxn modelId="{BB10BB48-5E9E-41F9-967F-D62C5B1BDA69}" type="presParOf" srcId="{A805D459-247B-4493-B3D4-1A80CF1C5FD5}" destId="{466B1D0E-255A-445C-A712-387F0D6700AE}" srcOrd="4" destOrd="0" presId="urn:microsoft.com/office/officeart/2005/8/layout/radial3"/>
    <dgm:cxn modelId="{6E62536F-7C98-4B6F-BA9A-F79A517E982F}" type="presParOf" srcId="{A805D459-247B-4493-B3D4-1A80CF1C5FD5}" destId="{DE174FF8-D149-46B1-A3F0-6D2CE1084D3F}" srcOrd="5" destOrd="0" presId="urn:microsoft.com/office/officeart/2005/8/layout/radial3"/>
    <dgm:cxn modelId="{803C8A8C-220B-484E-A82D-F5CA849A3653}" type="presParOf" srcId="{A805D459-247B-4493-B3D4-1A80CF1C5FD5}" destId="{CFFB6B36-F0AC-43A9-B3AA-D580BC7B890F}" srcOrd="6" destOrd="0" presId="urn:microsoft.com/office/officeart/2005/8/layout/radial3"/>
    <dgm:cxn modelId="{687260AE-6ED1-4403-B071-D0CAF1AC445C}" type="presParOf" srcId="{A805D459-247B-4493-B3D4-1A80CF1C5FD5}" destId="{25C0F2D9-1C95-4812-BA9C-319EDFBC31C4}" srcOrd="7" destOrd="0" presId="urn:microsoft.com/office/officeart/2005/8/layout/radial3"/>
    <dgm:cxn modelId="{ABC90D9D-31AF-4915-811E-177B841A66FE}" type="presParOf" srcId="{A805D459-247B-4493-B3D4-1A80CF1C5FD5}" destId="{2C09C416-1019-4DB2-9471-019FD9445772}" srcOrd="8" destOrd="0" presId="urn:microsoft.com/office/officeart/2005/8/layout/radial3"/>
    <dgm:cxn modelId="{948C3B0C-1C27-48DF-8F60-0B672AB823F8}" type="presParOf" srcId="{A805D459-247B-4493-B3D4-1A80CF1C5FD5}" destId="{918EC65B-0C4D-4DE1-9400-8F82FF7019F5}" srcOrd="9" destOrd="0" presId="urn:microsoft.com/office/officeart/2005/8/layout/radial3"/>
    <dgm:cxn modelId="{14BDAA59-FB8F-4F42-9836-667828AF9AD5}" type="presParOf" srcId="{A805D459-247B-4493-B3D4-1A80CF1C5FD5}" destId="{505771A5-3468-4FA2-9247-4666A6EC388B}" srcOrd="10" destOrd="0" presId="urn:microsoft.com/office/officeart/2005/8/layout/radial3"/>
    <dgm:cxn modelId="{4E06BC21-F8D7-4EC4-B450-A9B396F3E9AF}" type="presParOf" srcId="{A805D459-247B-4493-B3D4-1A80CF1C5FD5}" destId="{C03A6C9F-9ED8-4415-8243-51F30DD78A0B}" srcOrd="11" destOrd="0" presId="urn:microsoft.com/office/officeart/2005/8/layout/radial3"/>
    <dgm:cxn modelId="{8780B0D6-9D7C-4E13-8FF0-B449290A057B}" type="presParOf" srcId="{A805D459-247B-4493-B3D4-1A80CF1C5FD5}" destId="{B6C8F549-78C6-42A6-9DF0-926032A2CE11}" srcOrd="1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2698A-26C3-4196-AF20-CF68A9A57178}">
      <dsp:nvSpPr>
        <dsp:cNvPr id="0" name=""/>
        <dsp:cNvSpPr/>
      </dsp:nvSpPr>
      <dsp:spPr>
        <a:xfrm>
          <a:off x="3292537" y="1492337"/>
          <a:ext cx="2847972" cy="2847972"/>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PT" sz="4300" b="1" kern="1200" dirty="0"/>
            <a:t>Química verde</a:t>
          </a:r>
        </a:p>
      </dsp:txBody>
      <dsp:txXfrm>
        <a:off x="3709613" y="1909413"/>
        <a:ext cx="2013820" cy="2013820"/>
      </dsp:txXfrm>
    </dsp:sp>
    <dsp:sp modelId="{D6EE2C3B-B1F4-4042-A4A6-3DBB1E4A4759}">
      <dsp:nvSpPr>
        <dsp:cNvPr id="0" name=""/>
        <dsp:cNvSpPr/>
      </dsp:nvSpPr>
      <dsp:spPr>
        <a:xfrm>
          <a:off x="4004530" y="2049"/>
          <a:ext cx="1423986" cy="1423986"/>
        </a:xfrm>
        <a:prstGeom prst="ellipse">
          <a:avLst/>
        </a:prstGeom>
        <a:solidFill>
          <a:schemeClr val="accent5">
            <a:alpha val="50000"/>
            <a:hueOff val="-827823"/>
            <a:satOff val="3318"/>
            <a:lumOff val="71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Prevenção</a:t>
          </a:r>
        </a:p>
      </dsp:txBody>
      <dsp:txXfrm>
        <a:off x="4213068" y="210587"/>
        <a:ext cx="1006910" cy="1006910"/>
      </dsp:txXfrm>
    </dsp:sp>
    <dsp:sp modelId="{52355541-21C0-4AE9-9855-B9A54194A693}">
      <dsp:nvSpPr>
        <dsp:cNvPr id="0" name=""/>
        <dsp:cNvSpPr/>
      </dsp:nvSpPr>
      <dsp:spPr>
        <a:xfrm>
          <a:off x="5105671" y="297099"/>
          <a:ext cx="1423986" cy="1423986"/>
        </a:xfrm>
        <a:prstGeom prst="ellipse">
          <a:avLst/>
        </a:prstGeom>
        <a:solidFill>
          <a:schemeClr val="accent5">
            <a:alpha val="50000"/>
            <a:hueOff val="-1655646"/>
            <a:satOff val="6635"/>
            <a:lumOff val="143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Economia de átomos </a:t>
          </a:r>
        </a:p>
      </dsp:txBody>
      <dsp:txXfrm>
        <a:off x="5314209" y="505637"/>
        <a:ext cx="1006910" cy="1006910"/>
      </dsp:txXfrm>
    </dsp:sp>
    <dsp:sp modelId="{52E5EC5D-CEAF-471F-BD02-42367443477D}">
      <dsp:nvSpPr>
        <dsp:cNvPr id="0" name=""/>
        <dsp:cNvSpPr/>
      </dsp:nvSpPr>
      <dsp:spPr>
        <a:xfrm>
          <a:off x="5911762" y="1103190"/>
          <a:ext cx="1423986" cy="1423986"/>
        </a:xfrm>
        <a:prstGeom prst="ellipse">
          <a:avLst/>
        </a:prstGeom>
        <a:solidFill>
          <a:schemeClr val="accent5">
            <a:alpha val="50000"/>
            <a:hueOff val="-2483469"/>
            <a:satOff val="9953"/>
            <a:lumOff val="215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Síntese de produtos menos perigosos</a:t>
          </a:r>
        </a:p>
      </dsp:txBody>
      <dsp:txXfrm>
        <a:off x="6120300" y="1311728"/>
        <a:ext cx="1006910" cy="1006910"/>
      </dsp:txXfrm>
    </dsp:sp>
    <dsp:sp modelId="{466B1D0E-255A-445C-A712-387F0D6700AE}">
      <dsp:nvSpPr>
        <dsp:cNvPr id="0" name=""/>
        <dsp:cNvSpPr/>
      </dsp:nvSpPr>
      <dsp:spPr>
        <a:xfrm>
          <a:off x="6206812" y="2204330"/>
          <a:ext cx="1423986" cy="1423986"/>
        </a:xfrm>
        <a:prstGeom prst="ellipse">
          <a:avLst/>
        </a:prstGeom>
        <a:solidFill>
          <a:schemeClr val="accent5">
            <a:alpha val="50000"/>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Seguro no design</a:t>
          </a:r>
        </a:p>
      </dsp:txBody>
      <dsp:txXfrm>
        <a:off x="6415350" y="2412868"/>
        <a:ext cx="1006910" cy="1006910"/>
      </dsp:txXfrm>
    </dsp:sp>
    <dsp:sp modelId="{DE174FF8-D149-46B1-A3F0-6D2CE1084D3F}">
      <dsp:nvSpPr>
        <dsp:cNvPr id="0" name=""/>
        <dsp:cNvSpPr/>
      </dsp:nvSpPr>
      <dsp:spPr>
        <a:xfrm>
          <a:off x="5911762" y="3305471"/>
          <a:ext cx="1423986" cy="1423986"/>
        </a:xfrm>
        <a:prstGeom prst="ellipse">
          <a:avLst/>
        </a:prstGeom>
        <a:solidFill>
          <a:schemeClr val="accent5">
            <a:alpha val="50000"/>
            <a:hueOff val="-4139115"/>
            <a:satOff val="16588"/>
            <a:lumOff val="359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Redução de toxicidade </a:t>
          </a:r>
        </a:p>
      </dsp:txBody>
      <dsp:txXfrm>
        <a:off x="6120300" y="3514009"/>
        <a:ext cx="1006910" cy="1006910"/>
      </dsp:txXfrm>
    </dsp:sp>
    <dsp:sp modelId="{CFFB6B36-F0AC-43A9-B3AA-D580BC7B890F}">
      <dsp:nvSpPr>
        <dsp:cNvPr id="0" name=""/>
        <dsp:cNvSpPr/>
      </dsp:nvSpPr>
      <dsp:spPr>
        <a:xfrm>
          <a:off x="5105671" y="4111562"/>
          <a:ext cx="1423986" cy="1423986"/>
        </a:xfrm>
        <a:prstGeom prst="ellipse">
          <a:avLst/>
        </a:prstGeom>
        <a:solidFill>
          <a:schemeClr val="accent5">
            <a:alpha val="50000"/>
            <a:hueOff val="-4966938"/>
            <a:satOff val="19906"/>
            <a:lumOff val="4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Solventes e auxiliares  seguros </a:t>
          </a:r>
        </a:p>
      </dsp:txBody>
      <dsp:txXfrm>
        <a:off x="5314209" y="4320100"/>
        <a:ext cx="1006910" cy="1006910"/>
      </dsp:txXfrm>
    </dsp:sp>
    <dsp:sp modelId="{25C0F2D9-1C95-4812-BA9C-319EDFBC31C4}">
      <dsp:nvSpPr>
        <dsp:cNvPr id="0" name=""/>
        <dsp:cNvSpPr/>
      </dsp:nvSpPr>
      <dsp:spPr>
        <a:xfrm>
          <a:off x="4004530" y="4406612"/>
          <a:ext cx="1423986" cy="1423986"/>
        </a:xfrm>
        <a:prstGeom prst="ellipse">
          <a:avLst/>
        </a:prstGeom>
        <a:solidFill>
          <a:schemeClr val="accent5">
            <a:alpha val="50000"/>
            <a:hueOff val="-5794761"/>
            <a:satOff val="23223"/>
            <a:lumOff val="503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Eficiência energética </a:t>
          </a:r>
        </a:p>
      </dsp:txBody>
      <dsp:txXfrm>
        <a:off x="4213068" y="4615150"/>
        <a:ext cx="1006910" cy="1006910"/>
      </dsp:txXfrm>
    </dsp:sp>
    <dsp:sp modelId="{2C09C416-1019-4DB2-9471-019FD9445772}">
      <dsp:nvSpPr>
        <dsp:cNvPr id="0" name=""/>
        <dsp:cNvSpPr/>
      </dsp:nvSpPr>
      <dsp:spPr>
        <a:xfrm>
          <a:off x="2903390" y="4111562"/>
          <a:ext cx="1423986" cy="1423986"/>
        </a:xfrm>
        <a:prstGeom prst="ellipse">
          <a:avLst/>
        </a:prstGeom>
        <a:solidFill>
          <a:schemeClr val="accent5">
            <a:alpha val="50000"/>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Matérias –primas renováveis</a:t>
          </a:r>
        </a:p>
      </dsp:txBody>
      <dsp:txXfrm>
        <a:off x="3111928" y="4320100"/>
        <a:ext cx="1006910" cy="1006910"/>
      </dsp:txXfrm>
    </dsp:sp>
    <dsp:sp modelId="{918EC65B-0C4D-4DE1-9400-8F82FF7019F5}">
      <dsp:nvSpPr>
        <dsp:cNvPr id="0" name=""/>
        <dsp:cNvSpPr/>
      </dsp:nvSpPr>
      <dsp:spPr>
        <a:xfrm>
          <a:off x="2097299" y="3305471"/>
          <a:ext cx="1423986" cy="1423986"/>
        </a:xfrm>
        <a:prstGeom prst="ellipse">
          <a:avLst/>
        </a:prstGeom>
        <a:solidFill>
          <a:schemeClr val="accent5">
            <a:alpha val="50000"/>
            <a:hueOff val="-7450407"/>
            <a:satOff val="29858"/>
            <a:lumOff val="647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Evitar formação de produtos secundários</a:t>
          </a:r>
        </a:p>
      </dsp:txBody>
      <dsp:txXfrm>
        <a:off x="2305837" y="3514009"/>
        <a:ext cx="1006910" cy="1006910"/>
      </dsp:txXfrm>
    </dsp:sp>
    <dsp:sp modelId="{505771A5-3468-4FA2-9247-4666A6EC388B}">
      <dsp:nvSpPr>
        <dsp:cNvPr id="0" name=""/>
        <dsp:cNvSpPr/>
      </dsp:nvSpPr>
      <dsp:spPr>
        <a:xfrm>
          <a:off x="1802249" y="2204330"/>
          <a:ext cx="1423986" cy="1423986"/>
        </a:xfrm>
        <a:prstGeom prst="ellipse">
          <a:avLst/>
        </a:prstGeom>
        <a:solidFill>
          <a:schemeClr val="accent5">
            <a:alpha val="50000"/>
            <a:hueOff val="-8278230"/>
            <a:satOff val="33176"/>
            <a:lumOff val="71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Uso de catalisadores</a:t>
          </a:r>
        </a:p>
      </dsp:txBody>
      <dsp:txXfrm>
        <a:off x="2010787" y="2412868"/>
        <a:ext cx="1006910" cy="1006910"/>
      </dsp:txXfrm>
    </dsp:sp>
    <dsp:sp modelId="{C03A6C9F-9ED8-4415-8243-51F30DD78A0B}">
      <dsp:nvSpPr>
        <dsp:cNvPr id="0" name=""/>
        <dsp:cNvSpPr/>
      </dsp:nvSpPr>
      <dsp:spPr>
        <a:xfrm>
          <a:off x="2097299" y="1103190"/>
          <a:ext cx="1423986" cy="1423986"/>
        </a:xfrm>
        <a:prstGeom prst="ellipse">
          <a:avLst/>
        </a:prstGeom>
        <a:solidFill>
          <a:schemeClr val="accent5">
            <a:alpha val="50000"/>
            <a:hueOff val="-9106054"/>
            <a:satOff val="36493"/>
            <a:lumOff val="790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Controlo de qualidade</a:t>
          </a:r>
        </a:p>
      </dsp:txBody>
      <dsp:txXfrm>
        <a:off x="2305837" y="1311728"/>
        <a:ext cx="1006910" cy="1006910"/>
      </dsp:txXfrm>
    </dsp:sp>
    <dsp:sp modelId="{B6C8F549-78C6-42A6-9DF0-926032A2CE11}">
      <dsp:nvSpPr>
        <dsp:cNvPr id="0" name=""/>
        <dsp:cNvSpPr/>
      </dsp:nvSpPr>
      <dsp:spPr>
        <a:xfrm>
          <a:off x="2903390" y="297099"/>
          <a:ext cx="1423986" cy="1423986"/>
        </a:xfrm>
        <a:prstGeom prst="ellipse">
          <a:avLst/>
        </a:prstGeom>
        <a:solidFill>
          <a:schemeClr val="accent5">
            <a:alpha val="50000"/>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Controlo de segurança</a:t>
          </a:r>
        </a:p>
      </dsp:txBody>
      <dsp:txXfrm>
        <a:off x="3111928" y="505637"/>
        <a:ext cx="1006910" cy="100691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DCBDE5-A403-4D68-A1DD-EB9E4103C464}" type="datetimeFigureOut">
              <a:rPr lang="pt-PT" smtClean="0"/>
              <a:t>17/03/2017</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980A9-1D3C-4F4F-A2EB-C16CD989D9BF}" type="slidenum">
              <a:rPr lang="pt-PT" smtClean="0"/>
              <a:t>‹nº›</a:t>
            </a:fld>
            <a:endParaRPr lang="pt-PT"/>
          </a:p>
        </p:txBody>
      </p:sp>
    </p:spTree>
    <p:extLst>
      <p:ext uri="{BB962C8B-B14F-4D97-AF65-F5344CB8AC3E}">
        <p14:creationId xmlns:p14="http://schemas.microsoft.com/office/powerpoint/2010/main" val="250346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29D1B921-A2F2-401E-BE15-9A72B120C38F}" type="slidenum">
              <a:rPr lang="pt-PT" smtClean="0"/>
              <a:t>15</a:t>
            </a:fld>
            <a:endParaRPr lang="pt-PT"/>
          </a:p>
        </p:txBody>
      </p:sp>
    </p:spTree>
    <p:extLst>
      <p:ext uri="{BB962C8B-B14F-4D97-AF65-F5344CB8AC3E}">
        <p14:creationId xmlns:p14="http://schemas.microsoft.com/office/powerpoint/2010/main" val="68961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104</a:t>
            </a:fld>
            <a:endParaRPr lang="en-US"/>
          </a:p>
        </p:txBody>
      </p:sp>
    </p:spTree>
    <p:extLst>
      <p:ext uri="{BB962C8B-B14F-4D97-AF65-F5344CB8AC3E}">
        <p14:creationId xmlns:p14="http://schemas.microsoft.com/office/powerpoint/2010/main" val="71713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08980A9-1D3C-4F4F-A2EB-C16CD989D9BF}" type="slidenum">
              <a:rPr lang="pt-PT" smtClean="0"/>
              <a:t>38</a:t>
            </a:fld>
            <a:endParaRPr lang="pt-PT"/>
          </a:p>
        </p:txBody>
      </p:sp>
    </p:spTree>
    <p:extLst>
      <p:ext uri="{BB962C8B-B14F-4D97-AF65-F5344CB8AC3E}">
        <p14:creationId xmlns:p14="http://schemas.microsoft.com/office/powerpoint/2010/main" val="226574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08980A9-1D3C-4F4F-A2EB-C16CD989D9BF}" type="slidenum">
              <a:rPr lang="pt-PT" smtClean="0"/>
              <a:t>39</a:t>
            </a:fld>
            <a:endParaRPr lang="pt-PT"/>
          </a:p>
        </p:txBody>
      </p:sp>
    </p:spTree>
    <p:extLst>
      <p:ext uri="{BB962C8B-B14F-4D97-AF65-F5344CB8AC3E}">
        <p14:creationId xmlns:p14="http://schemas.microsoft.com/office/powerpoint/2010/main" val="226574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53</a:t>
            </a:fld>
            <a:endParaRPr lang="pt-PT"/>
          </a:p>
        </p:txBody>
      </p:sp>
    </p:spTree>
    <p:extLst>
      <p:ext uri="{BB962C8B-B14F-4D97-AF65-F5344CB8AC3E}">
        <p14:creationId xmlns:p14="http://schemas.microsoft.com/office/powerpoint/2010/main" val="103639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61</a:t>
            </a:fld>
            <a:endParaRPr lang="pt-PT"/>
          </a:p>
        </p:txBody>
      </p:sp>
    </p:spTree>
    <p:extLst>
      <p:ext uri="{BB962C8B-B14F-4D97-AF65-F5344CB8AC3E}">
        <p14:creationId xmlns:p14="http://schemas.microsoft.com/office/powerpoint/2010/main" val="335239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64</a:t>
            </a:fld>
            <a:endParaRPr lang="pt-PT"/>
          </a:p>
        </p:txBody>
      </p:sp>
    </p:spTree>
    <p:extLst>
      <p:ext uri="{BB962C8B-B14F-4D97-AF65-F5344CB8AC3E}">
        <p14:creationId xmlns:p14="http://schemas.microsoft.com/office/powerpoint/2010/main" val="172595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98</a:t>
            </a:fld>
            <a:endParaRPr lang="en-US"/>
          </a:p>
        </p:txBody>
      </p:sp>
    </p:spTree>
    <p:extLst>
      <p:ext uri="{BB962C8B-B14F-4D97-AF65-F5344CB8AC3E}">
        <p14:creationId xmlns:p14="http://schemas.microsoft.com/office/powerpoint/2010/main" val="328850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100</a:t>
            </a:fld>
            <a:endParaRPr lang="en-US"/>
          </a:p>
        </p:txBody>
      </p:sp>
    </p:spTree>
    <p:extLst>
      <p:ext uri="{BB962C8B-B14F-4D97-AF65-F5344CB8AC3E}">
        <p14:creationId xmlns:p14="http://schemas.microsoft.com/office/powerpoint/2010/main" val="212178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101</a:t>
            </a:fld>
            <a:endParaRPr lang="en-US"/>
          </a:p>
        </p:txBody>
      </p:sp>
    </p:spTree>
    <p:extLst>
      <p:ext uri="{BB962C8B-B14F-4D97-AF65-F5344CB8AC3E}">
        <p14:creationId xmlns:p14="http://schemas.microsoft.com/office/powerpoint/2010/main" val="170437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937632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69252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7209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242429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07189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17/03/2017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2679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A73AB0D7-2506-492D-A9F7-885FCA6C916D}" type="datetimeFigureOut">
              <a:rPr lang="pt-PT" smtClean="0"/>
              <a:t>17/03/2017</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419808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A73AB0D7-2506-492D-A9F7-885FCA6C916D}" type="datetimeFigureOut">
              <a:rPr lang="pt-PT" smtClean="0"/>
              <a:t>17/03/2017</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14206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A73AB0D7-2506-492D-A9F7-885FCA6C916D}" type="datetimeFigureOut">
              <a:rPr lang="pt-PT" smtClean="0"/>
              <a:t>17/03/2017</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68252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17/03/2017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280005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17/03/2017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91752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AB0D7-2506-492D-A9F7-885FCA6C916D}" type="datetimeFigureOut">
              <a:rPr lang="pt-PT" smtClean="0"/>
              <a:t>17/03/2017</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8D198-E35F-45D4-BF45-80B7419A0BFF}" type="slidenum">
              <a:rPr lang="pt-PT" smtClean="0"/>
              <a:t>‹nº›</a:t>
            </a:fld>
            <a:endParaRPr lang="pt-PT"/>
          </a:p>
        </p:txBody>
      </p:sp>
    </p:spTree>
    <p:extLst>
      <p:ext uri="{BB962C8B-B14F-4D97-AF65-F5344CB8AC3E}">
        <p14:creationId xmlns:p14="http://schemas.microsoft.com/office/powerpoint/2010/main" val="3347123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5.gif"/></Relationships>
</file>

<file path=ppt/slides/_rels/slide101.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6.gif"/></Relationships>
</file>

<file path=ppt/slides/_rels/slide10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jpeg"/><Relationship Id="rId1" Type="http://schemas.openxmlformats.org/officeDocument/2006/relationships/slideLayout" Target="../slideLayouts/slideLayout1.xml"/><Relationship Id="rId5" Type="http://schemas.openxmlformats.org/officeDocument/2006/relationships/image" Target="../media/image140.emf"/><Relationship Id="rId4" Type="http://schemas.openxmlformats.org/officeDocument/2006/relationships/image" Target="../media/image139.emf"/></Relationships>
</file>

<file path=ppt/slides/_rels/slide10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image" Target="../media/image76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9.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50.emf"/></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Coulomb" TargetMode="External"/><Relationship Id="rId13" Type="http://schemas.openxmlformats.org/officeDocument/2006/relationships/hyperlink" Target="https://en.wikipedia.org/wiki/Tesla_(unit)" TargetMode="External"/><Relationship Id="rId3" Type="http://schemas.openxmlformats.org/officeDocument/2006/relationships/hyperlink" Target="https://en.wikipedia.org/wiki/Hertz" TargetMode="External"/><Relationship Id="rId7" Type="http://schemas.openxmlformats.org/officeDocument/2006/relationships/hyperlink" Target="https://en.wikipedia.org/wiki/Watt" TargetMode="External"/><Relationship Id="rId12" Type="http://schemas.openxmlformats.org/officeDocument/2006/relationships/hyperlink" Target="https://en.wikipedia.org/wiki/Siemens_(unit)" TargetMode="External"/><Relationship Id="rId17" Type="http://schemas.openxmlformats.org/officeDocument/2006/relationships/hyperlink" Target="https://en.wikipedia.org/wiki/Katal" TargetMode="External"/><Relationship Id="rId2" Type="http://schemas.openxmlformats.org/officeDocument/2006/relationships/hyperlink" Target="https://en.wikipedia.org/wiki/Radian" TargetMode="External"/><Relationship Id="rId16" Type="http://schemas.openxmlformats.org/officeDocument/2006/relationships/hyperlink" Target="https://en.wikipedia.org/wiki/Becquerel" TargetMode="External"/><Relationship Id="rId1" Type="http://schemas.openxmlformats.org/officeDocument/2006/relationships/slideLayout" Target="../slideLayouts/slideLayout7.xml"/><Relationship Id="rId6" Type="http://schemas.openxmlformats.org/officeDocument/2006/relationships/hyperlink" Target="https://en.wikipedia.org/wiki/Joule" TargetMode="External"/><Relationship Id="rId11" Type="http://schemas.openxmlformats.org/officeDocument/2006/relationships/hyperlink" Target="https://en.wikipedia.org/wiki/Ohm_(unit)" TargetMode="External"/><Relationship Id="rId5" Type="http://schemas.openxmlformats.org/officeDocument/2006/relationships/hyperlink" Target="https://en.wikipedia.org/wiki/Pascal_(unit)" TargetMode="External"/><Relationship Id="rId15" Type="http://schemas.openxmlformats.org/officeDocument/2006/relationships/hyperlink" Target="https://en.wikipedia.org/wiki/Lux" TargetMode="External"/><Relationship Id="rId10" Type="http://schemas.openxmlformats.org/officeDocument/2006/relationships/hyperlink" Target="https://en.wikipedia.org/wiki/Farad" TargetMode="External"/><Relationship Id="rId4" Type="http://schemas.openxmlformats.org/officeDocument/2006/relationships/hyperlink" Target="https://en.wikipedia.org/wiki/Newton_(unit)" TargetMode="External"/><Relationship Id="rId9" Type="http://schemas.openxmlformats.org/officeDocument/2006/relationships/hyperlink" Target="https://en.wikipedia.org/wiki/Volt" TargetMode="External"/><Relationship Id="rId14" Type="http://schemas.openxmlformats.org/officeDocument/2006/relationships/hyperlink" Target="https://en.wikipedia.org/wiki/Lumen_(uni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0.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4.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Electronvolt#Mass" TargetMode="External"/><Relationship Id="rId7" Type="http://schemas.openxmlformats.org/officeDocument/2006/relationships/image" Target="../media/image93.jpeg"/><Relationship Id="rId2" Type="http://schemas.openxmlformats.org/officeDocument/2006/relationships/hyperlink" Target="https://en.wikipedia.org/wiki/Kilogram" TargetMode="Externa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hyperlink" Target="https://en.wikipedia.org/wiki/Neutron#cite_note-2014_CODATA-3" TargetMode="External"/><Relationship Id="rId4" Type="http://schemas.openxmlformats.org/officeDocument/2006/relationships/hyperlink" Target="https://en.wikipedia.org/wiki/Atomic_mass_unit"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hyperlink" Target="https://pt.wikipedia.org/wiki/Fiss%C3%A3o_nuclear" TargetMode="External"/><Relationship Id="rId3" Type="http://schemas.openxmlformats.org/officeDocument/2006/relationships/hyperlink" Target="https://pt.wikipedia.org/wiki/%C3%81gua_pesada" TargetMode="External"/><Relationship Id="rId7" Type="http://schemas.openxmlformats.org/officeDocument/2006/relationships/hyperlink" Target="https://pt.wikipedia.org/wiki/Reator_nuclear" TargetMode="External"/><Relationship Id="rId2" Type="http://schemas.openxmlformats.org/officeDocument/2006/relationships/hyperlink" Target="https://pt.wikipedia.org/wiki/Oxig%C3%AAnio" TargetMode="External"/><Relationship Id="rId1" Type="http://schemas.openxmlformats.org/officeDocument/2006/relationships/slideLayout" Target="../slideLayouts/slideLayout7.xml"/><Relationship Id="rId6" Type="http://schemas.openxmlformats.org/officeDocument/2006/relationships/hyperlink" Target="https://pt.wikipedia.org/wiki/%C3%81gua" TargetMode="External"/><Relationship Id="rId11" Type="http://schemas.openxmlformats.org/officeDocument/2006/relationships/image" Target="../media/image99.jpeg"/><Relationship Id="rId5" Type="http://schemas.openxmlformats.org/officeDocument/2006/relationships/hyperlink" Target="https://pt.wikipedia.org/wiki/Eletr%C3%B3lise" TargetMode="External"/><Relationship Id="rId10" Type="http://schemas.openxmlformats.org/officeDocument/2006/relationships/image" Target="../media/image210.png"/><Relationship Id="rId4" Type="http://schemas.openxmlformats.org/officeDocument/2006/relationships/hyperlink" Target="https://pt.wikipedia.org/w/index.php?title=E._M._Washburn&amp;action=edit&amp;redlink=1" TargetMode="External"/><Relationship Id="rId9" Type="http://schemas.openxmlformats.org/officeDocument/2006/relationships/hyperlink" Target="https://pt.wikipedia.org/wiki/Ur%C3%A2nio"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01.gif"/><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430.png"/><Relationship Id="rId1" Type="http://schemas.openxmlformats.org/officeDocument/2006/relationships/slideLayout" Target="../slideLayouts/slideLayout7.xml"/><Relationship Id="rId6" Type="http://schemas.openxmlformats.org/officeDocument/2006/relationships/image" Target="../media/image460.png"/></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120062" y="116632"/>
            <a:ext cx="4700410" cy="1323439"/>
          </a:xfrm>
          <a:prstGeom prst="rect">
            <a:avLst/>
          </a:prstGeom>
          <a:noFill/>
        </p:spPr>
        <p:txBody>
          <a:bodyPr wrap="square" rtlCol="0">
            <a:spAutoFit/>
          </a:bodyPr>
          <a:lstStyle/>
          <a:p>
            <a:pPr algn="ctr"/>
            <a:r>
              <a:rPr lang="pt-PT" sz="4000" b="1" dirty="0">
                <a:solidFill>
                  <a:schemeClr val="bg1"/>
                </a:solidFill>
              </a:rPr>
              <a:t>Conceitos básicos em química</a:t>
            </a:r>
          </a:p>
        </p:txBody>
      </p:sp>
      <p:pic>
        <p:nvPicPr>
          <p:cNvPr id="102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272462" y="2764010"/>
            <a:ext cx="4139952" cy="707886"/>
          </a:xfrm>
          <a:prstGeom prst="rect">
            <a:avLst/>
          </a:prstGeom>
          <a:noFill/>
        </p:spPr>
        <p:txBody>
          <a:bodyPr wrap="square" rtlCol="0">
            <a:spAutoFit/>
          </a:bodyPr>
          <a:lstStyle/>
          <a:p>
            <a:pPr algn="ctr"/>
            <a:r>
              <a:rPr lang="pt-PT" sz="4000" b="1" dirty="0">
                <a:solidFill>
                  <a:schemeClr val="bg1"/>
                </a:solidFill>
              </a:rPr>
              <a:t>Aula 1</a:t>
            </a:r>
          </a:p>
        </p:txBody>
      </p:sp>
    </p:spTree>
    <p:extLst>
      <p:ext uri="{BB962C8B-B14F-4D97-AF65-F5344CB8AC3E}">
        <p14:creationId xmlns:p14="http://schemas.microsoft.com/office/powerpoint/2010/main" val="1491687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44008" y="229473"/>
            <a:ext cx="4068452" cy="2308324"/>
          </a:xfrm>
          <a:prstGeom prst="rect">
            <a:avLst/>
          </a:prstGeom>
          <a:noFill/>
        </p:spPr>
        <p:txBody>
          <a:bodyPr wrap="square" rtlCol="0">
            <a:spAutoFit/>
          </a:bodyPr>
          <a:lstStyle/>
          <a:p>
            <a:r>
              <a:rPr lang="pt-PT" sz="3600" dirty="0">
                <a:solidFill>
                  <a:schemeClr val="bg1"/>
                </a:solidFill>
              </a:rPr>
              <a:t>O sucesso da química verde não resulta da sustentabilidade…</a:t>
            </a:r>
          </a:p>
        </p:txBody>
      </p:sp>
      <p:sp>
        <p:nvSpPr>
          <p:cNvPr id="3" name="CaixaDeTexto 2"/>
          <p:cNvSpPr txBox="1"/>
          <p:nvPr/>
        </p:nvSpPr>
        <p:spPr>
          <a:xfrm>
            <a:off x="323528" y="2928563"/>
            <a:ext cx="8136904" cy="1200329"/>
          </a:xfrm>
          <a:prstGeom prst="rect">
            <a:avLst/>
          </a:prstGeom>
          <a:noFill/>
        </p:spPr>
        <p:txBody>
          <a:bodyPr wrap="square" rtlCol="0">
            <a:spAutoFit/>
          </a:bodyPr>
          <a:lstStyle/>
          <a:p>
            <a:r>
              <a:rPr lang="pt-PT" sz="3600" dirty="0">
                <a:solidFill>
                  <a:schemeClr val="bg1"/>
                </a:solidFill>
              </a:rPr>
              <a:t>A sustentabilidade é  uma das suas consequências…</a:t>
            </a:r>
          </a:p>
        </p:txBody>
      </p:sp>
      <p:sp>
        <p:nvSpPr>
          <p:cNvPr id="4" name="CaixaDeTexto 3"/>
          <p:cNvSpPr txBox="1"/>
          <p:nvPr/>
        </p:nvSpPr>
        <p:spPr>
          <a:xfrm>
            <a:off x="315080" y="4509120"/>
            <a:ext cx="8136904" cy="1200329"/>
          </a:xfrm>
          <a:prstGeom prst="rect">
            <a:avLst/>
          </a:prstGeom>
          <a:noFill/>
        </p:spPr>
        <p:txBody>
          <a:bodyPr wrap="square" rtlCol="0">
            <a:spAutoFit/>
          </a:bodyPr>
          <a:lstStyle/>
          <a:p>
            <a:r>
              <a:rPr lang="pt-PT" sz="3600" dirty="0">
                <a:solidFill>
                  <a:schemeClr val="bg1"/>
                </a:solidFill>
              </a:rPr>
              <a:t>O sucesso está na rentabilidade, eficiência, lucro…</a:t>
            </a:r>
          </a:p>
        </p:txBody>
      </p:sp>
      <p:pic>
        <p:nvPicPr>
          <p:cNvPr id="6"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45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5-Point Star 9"/>
          <p:cNvSpPr/>
          <p:nvPr/>
        </p:nvSpPr>
        <p:spPr>
          <a:xfrm>
            <a:off x="755576" y="144016"/>
            <a:ext cx="1224136" cy="1052736"/>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Rectangle 1"/>
          <p:cNvSpPr>
            <a:spLocks noChangeArrowheads="1"/>
          </p:cNvSpPr>
          <p:nvPr/>
        </p:nvSpPr>
        <p:spPr bwMode="auto">
          <a:xfrm>
            <a:off x="323528" y="302749"/>
            <a:ext cx="46085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err="1">
                <a:ln>
                  <a:noFill/>
                </a:ln>
                <a:solidFill>
                  <a:srgbClr val="C00000"/>
                </a:solidFill>
                <a:effectLst/>
                <a:latin typeface="+mj-lt"/>
                <a:ea typeface="Calibri" pitchFamily="34" charset="0"/>
                <a:cs typeface="Arial" pitchFamily="34" charset="0"/>
              </a:rPr>
              <a:t>Kaboom</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Ionic liquids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pic>
        <p:nvPicPr>
          <p:cNvPr id="30722" name="Picture 2" descr="http://www.scribbleoneverything.com/images/uploads/thumbs/thumb_kaboom.gif"/>
          <p:cNvPicPr>
            <a:picLocks noChangeAspect="1" noChangeArrowheads="1"/>
          </p:cNvPicPr>
          <p:nvPr/>
        </p:nvPicPr>
        <p:blipFill>
          <a:blip r:embed="rId3" cstate="print"/>
          <a:srcRect/>
          <a:stretch>
            <a:fillRect/>
          </a:stretch>
        </p:blipFill>
        <p:spPr bwMode="auto">
          <a:xfrm>
            <a:off x="5148064" y="0"/>
            <a:ext cx="3502571" cy="3502573"/>
          </a:xfrm>
          <a:prstGeom prst="rect">
            <a:avLst/>
          </a:prstGeom>
          <a:noFill/>
        </p:spPr>
      </p:pic>
      <p:pic>
        <p:nvPicPr>
          <p:cNvPr id="30726" name="Picture 6" descr="http://www.rsc.org/ej/CC/2006/b602086k/b602086k-f2.gif"/>
          <p:cNvPicPr>
            <a:picLocks noChangeAspect="1" noChangeArrowheads="1"/>
          </p:cNvPicPr>
          <p:nvPr/>
        </p:nvPicPr>
        <p:blipFill>
          <a:blip r:embed="rId4" cstate="print"/>
          <a:srcRect/>
          <a:stretch>
            <a:fillRect/>
          </a:stretch>
        </p:blipFill>
        <p:spPr bwMode="auto">
          <a:xfrm>
            <a:off x="395536" y="3059668"/>
            <a:ext cx="7307913" cy="1440160"/>
          </a:xfrm>
          <a:prstGeom prst="rect">
            <a:avLst/>
          </a:prstGeom>
          <a:noFill/>
        </p:spPr>
      </p:pic>
      <p:sp>
        <p:nvSpPr>
          <p:cNvPr id="7" name="Rectangle 6"/>
          <p:cNvSpPr/>
          <p:nvPr/>
        </p:nvSpPr>
        <p:spPr>
          <a:xfrm>
            <a:off x="323528" y="1929026"/>
            <a:ext cx="4968552" cy="707886"/>
          </a:xfrm>
          <a:prstGeom prst="rect">
            <a:avLst/>
          </a:prstGeom>
        </p:spPr>
        <p:txBody>
          <a:bodyPr wrap="square">
            <a:spAutoFit/>
          </a:bodyPr>
          <a:lstStyle/>
          <a:p>
            <a:r>
              <a:rPr lang="en-US" sz="2000" b="1" dirty="0"/>
              <a:t>“</a:t>
            </a:r>
            <a:r>
              <a:rPr lang="en-US" sz="2000" b="1" i="1" dirty="0"/>
              <a:t>Combustible ionic liquids by design: is laboratory safety another ionic liquid myth?”</a:t>
            </a:r>
            <a:endParaRPr lang="en-US" sz="2000" i="1" dirty="0"/>
          </a:p>
        </p:txBody>
      </p:sp>
      <p:sp>
        <p:nvSpPr>
          <p:cNvPr id="30727" name="Rectangle 7"/>
          <p:cNvSpPr>
            <a:spLocks noChangeArrowheads="1"/>
          </p:cNvSpPr>
          <p:nvPr/>
        </p:nvSpPr>
        <p:spPr bwMode="auto">
          <a:xfrm>
            <a:off x="323528" y="4571836"/>
            <a:ext cx="3600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a:ln>
                  <a:noFill/>
                </a:ln>
                <a:solidFill>
                  <a:srgbClr val="000000"/>
                </a:solidFill>
                <a:effectLst/>
                <a:latin typeface="Times New Roman" pitchFamily="18" charset="0"/>
                <a:cs typeface="Times New Roman" pitchFamily="18" charset="0"/>
              </a:rPr>
              <a:t>[1-Bu-3-</a:t>
            </a:r>
            <a:r>
              <a:rPr kumimoji="0" lang="pt-PT" sz="1800" b="0" i="1" u="none" strike="noStrike" cap="none" normalizeH="0" baseline="0" dirty="0">
                <a:ln>
                  <a:noFill/>
                </a:ln>
                <a:solidFill>
                  <a:srgbClr val="000000"/>
                </a:solidFill>
                <a:effectLst/>
                <a:latin typeface="Times New Roman" pitchFamily="18" charset="0"/>
                <a:cs typeface="Times New Roman" pitchFamily="18" charset="0"/>
              </a:rPr>
              <a:t>H</a:t>
            </a:r>
            <a:r>
              <a:rPr kumimoji="0" lang="pt-PT" sz="1800" b="0" i="0" u="none" strike="noStrike" cap="none" normalizeH="0" baseline="0" dirty="0">
                <a:ln>
                  <a:noFill/>
                </a:ln>
                <a:solidFill>
                  <a:srgbClr val="000000"/>
                </a:solidFill>
                <a:effectLst/>
                <a:latin typeface="Times New Roman" pitchFamily="18" charset="0"/>
                <a:cs typeface="Times New Roman" pitchFamily="18" charset="0"/>
              </a:rPr>
              <a:t>-IM][NO</a:t>
            </a:r>
            <a:r>
              <a:rPr kumimoji="0" lang="pt-PT" sz="1700" b="0" i="0" u="none" strike="noStrike" cap="none" normalizeH="0" baseline="-30000" dirty="0">
                <a:ln>
                  <a:noFill/>
                </a:ln>
                <a:solidFill>
                  <a:srgbClr val="000000"/>
                </a:solidFill>
                <a:effectLst/>
                <a:latin typeface="Times New Roman" pitchFamily="18" charset="0"/>
                <a:cs typeface="Times New Roman" pitchFamily="18" charset="0"/>
              </a:rPr>
              <a:t>3</a:t>
            </a:r>
            <a:r>
              <a:rPr kumimoji="0" lang="pt-PT" sz="1100" b="0" i="0" u="none" strike="noStrike" cap="none" normalizeH="0" baseline="0" dirty="0">
                <a:ln>
                  <a:noFill/>
                </a:ln>
                <a:solidFill>
                  <a:srgbClr val="000000"/>
                </a:solidFill>
                <a:effectLst/>
                <a:latin typeface="Times New Roman" pitchFamily="18" charset="0"/>
                <a:cs typeface="Times New Roman" pitchFamily="18" charset="0"/>
              </a:rPr>
              <a:t>]</a:t>
            </a:r>
            <a:r>
              <a:rPr kumimoji="0" lang="pt-PT" sz="1800" b="0" i="0" u="none" strike="noStrike" cap="none" normalizeH="0" baseline="0" dirty="0">
                <a:ln>
                  <a:noFill/>
                </a:ln>
                <a:solidFill>
                  <a:schemeClr val="tx1"/>
                </a:solidFill>
                <a:effectLst/>
                <a:latin typeface="Arial" pitchFamily="34" charset="0"/>
                <a:cs typeface="Arial" pitchFamily="34" charset="0"/>
              </a:rPr>
              <a:t> </a:t>
            </a:r>
          </a:p>
        </p:txBody>
      </p:sp>
      <p:sp>
        <p:nvSpPr>
          <p:cNvPr id="9" name="Rectangle 8"/>
          <p:cNvSpPr/>
          <p:nvPr/>
        </p:nvSpPr>
        <p:spPr>
          <a:xfrm>
            <a:off x="4283968" y="4715852"/>
            <a:ext cx="3422732" cy="369332"/>
          </a:xfrm>
          <a:prstGeom prst="rect">
            <a:avLst/>
          </a:prstGeom>
        </p:spPr>
        <p:txBody>
          <a:bodyPr wrap="none">
            <a:spAutoFit/>
          </a:bodyPr>
          <a:lstStyle/>
          <a:p>
            <a:r>
              <a:rPr lang="pt-PT" i="1" dirty="0"/>
              <a:t>Chem. Commun.</a:t>
            </a:r>
            <a:r>
              <a:rPr lang="pt-PT" dirty="0"/>
              <a:t>, 2006, 2554-2556</a:t>
            </a:r>
            <a:endParaRPr lang="en-US" dirty="0"/>
          </a:p>
        </p:txBody>
      </p:sp>
    </p:spTree>
    <p:extLst>
      <p:ext uri="{BB962C8B-B14F-4D97-AF65-F5344CB8AC3E}">
        <p14:creationId xmlns:p14="http://schemas.microsoft.com/office/powerpoint/2010/main" val="42123278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5-Point Star 9"/>
          <p:cNvSpPr/>
          <p:nvPr/>
        </p:nvSpPr>
        <p:spPr>
          <a:xfrm>
            <a:off x="755576" y="144016"/>
            <a:ext cx="1224136" cy="1052736"/>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Rectangle 1"/>
          <p:cNvSpPr>
            <a:spLocks noChangeArrowheads="1"/>
          </p:cNvSpPr>
          <p:nvPr/>
        </p:nvSpPr>
        <p:spPr bwMode="auto">
          <a:xfrm>
            <a:off x="323528" y="302749"/>
            <a:ext cx="46085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err="1">
                <a:ln>
                  <a:noFill/>
                </a:ln>
                <a:solidFill>
                  <a:srgbClr val="C00000"/>
                </a:solidFill>
                <a:effectLst/>
                <a:latin typeface="+mj-lt"/>
                <a:ea typeface="Calibri" pitchFamily="34" charset="0"/>
                <a:cs typeface="Arial" pitchFamily="34" charset="0"/>
              </a:rPr>
              <a:t>Kaboom</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Ionic liquids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pic>
        <p:nvPicPr>
          <p:cNvPr id="30722" name="Picture 2" descr="http://www.scribbleoneverything.com/images/uploads/thumbs/thumb_kaboom.gif"/>
          <p:cNvPicPr>
            <a:picLocks noChangeAspect="1" noChangeArrowheads="1"/>
          </p:cNvPicPr>
          <p:nvPr/>
        </p:nvPicPr>
        <p:blipFill>
          <a:blip r:embed="rId3" cstate="print"/>
          <a:srcRect/>
          <a:stretch>
            <a:fillRect/>
          </a:stretch>
        </p:blipFill>
        <p:spPr bwMode="auto">
          <a:xfrm>
            <a:off x="5148064" y="0"/>
            <a:ext cx="3502571" cy="3502573"/>
          </a:xfrm>
          <a:prstGeom prst="rect">
            <a:avLst/>
          </a:prstGeom>
          <a:noFill/>
        </p:spPr>
      </p:pic>
      <p:sp>
        <p:nvSpPr>
          <p:cNvPr id="36866" name="AutoShape 2" descr="http://www.rsc.org/ej/CC/2006/b602086k/b602086k-f1.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8" name="Picture 4" descr="http://www.rsc.org/ej/CC/2006/b602086k/b602086k-f1.gif"/>
          <p:cNvPicPr>
            <a:picLocks noChangeAspect="1" noChangeArrowheads="1"/>
          </p:cNvPicPr>
          <p:nvPr/>
        </p:nvPicPr>
        <p:blipFill>
          <a:blip r:embed="rId4" cstate="print"/>
          <a:srcRect/>
          <a:stretch>
            <a:fillRect/>
          </a:stretch>
        </p:blipFill>
        <p:spPr bwMode="auto">
          <a:xfrm>
            <a:off x="395536" y="1988840"/>
            <a:ext cx="5040560" cy="4430935"/>
          </a:xfrm>
          <a:prstGeom prst="rect">
            <a:avLst/>
          </a:prstGeom>
          <a:noFill/>
        </p:spPr>
      </p:pic>
      <p:sp>
        <p:nvSpPr>
          <p:cNvPr id="11" name="Rectangle 10"/>
          <p:cNvSpPr/>
          <p:nvPr/>
        </p:nvSpPr>
        <p:spPr>
          <a:xfrm>
            <a:off x="5508104" y="3923764"/>
            <a:ext cx="3422732" cy="369332"/>
          </a:xfrm>
          <a:prstGeom prst="rect">
            <a:avLst/>
          </a:prstGeom>
        </p:spPr>
        <p:txBody>
          <a:bodyPr wrap="none">
            <a:spAutoFit/>
          </a:bodyPr>
          <a:lstStyle/>
          <a:p>
            <a:r>
              <a:rPr lang="pt-PT" i="1" dirty="0"/>
              <a:t>Chem. Commun.</a:t>
            </a:r>
            <a:r>
              <a:rPr lang="pt-PT" dirty="0"/>
              <a:t>, 2006, 2554-2556</a:t>
            </a:r>
            <a:endParaRPr lang="en-US" dirty="0"/>
          </a:p>
        </p:txBody>
      </p:sp>
    </p:spTree>
    <p:extLst>
      <p:ext uri="{BB962C8B-B14F-4D97-AF65-F5344CB8AC3E}">
        <p14:creationId xmlns:p14="http://schemas.microsoft.com/office/powerpoint/2010/main" val="25862158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6" name="Picture 8" descr="http://www.liverpool.nsw.gov.au/LCC/INTERNET/RESOURCES/IMAGES/Water-pollution.jpg"/>
          <p:cNvPicPr>
            <a:picLocks noChangeAspect="1" noChangeArrowheads="1"/>
          </p:cNvPicPr>
          <p:nvPr/>
        </p:nvPicPr>
        <p:blipFill>
          <a:blip r:embed="rId2" cstate="print"/>
          <a:srcRect/>
          <a:stretch>
            <a:fillRect/>
          </a:stretch>
        </p:blipFill>
        <p:spPr bwMode="auto">
          <a:xfrm>
            <a:off x="4427985" y="-193939"/>
            <a:ext cx="4716016" cy="7079323"/>
          </a:xfrm>
          <a:prstGeom prst="rect">
            <a:avLst/>
          </a:prstGeom>
          <a:noFill/>
        </p:spPr>
      </p:pic>
      <p:sp>
        <p:nvSpPr>
          <p:cNvPr id="3" name="Rectangle 1"/>
          <p:cNvSpPr>
            <a:spLocks noChangeArrowheads="1"/>
          </p:cNvSpPr>
          <p:nvPr/>
        </p:nvSpPr>
        <p:spPr bwMode="auto">
          <a:xfrm>
            <a:off x="323528" y="-1"/>
            <a:ext cx="37079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4000" b="1" i="0" u="none" strike="noStrike" cap="none" normalizeH="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err="1">
                <a:ln>
                  <a:noFill/>
                </a:ln>
                <a:solidFill>
                  <a:schemeClr val="tx1"/>
                </a:solidFill>
                <a:effectLst/>
                <a:latin typeface="+mj-lt"/>
                <a:ea typeface="Calibri" pitchFamily="34" charset="0"/>
                <a:cs typeface="Arial" pitchFamily="34" charset="0"/>
              </a:rPr>
              <a:t>Iónicos</a:t>
            </a:r>
            <a:endParaRPr kumimoji="0" lang="en-US" sz="4000" b="1" i="0" u="none" strike="noStrike" cap="none" normalizeH="0" dirty="0">
              <a:ln>
                <a:noFill/>
              </a:ln>
              <a:solidFill>
                <a:schemeClr val="tx1"/>
              </a:solidFill>
              <a:effectLst/>
              <a:latin typeface="+mj-lt"/>
              <a:ea typeface="Calibri" pitchFamily="34" charset="0"/>
              <a:cs typeface="Arial" pitchFamily="34" charset="0"/>
            </a:endParaRPr>
          </a:p>
          <a:p>
            <a:pPr lvl="0" algn="ctr" fontAlgn="base">
              <a:spcBef>
                <a:spcPct val="0"/>
              </a:spcBef>
              <a:spcAft>
                <a:spcPct val="0"/>
              </a:spcAft>
            </a:pPr>
            <a:r>
              <a:rPr lang="en-US" sz="4000" b="1" dirty="0">
                <a:solidFill>
                  <a:srgbClr val="C00000"/>
                </a:solidFill>
                <a:latin typeface="+mj-lt"/>
                <a:ea typeface="Calibri" pitchFamily="34" charset="0"/>
                <a:cs typeface="Arial" pitchFamily="34" charset="0"/>
              </a:rPr>
              <a:t>Green (RED)</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0" name="Picture 2"/>
          <p:cNvPicPr>
            <a:picLocks noChangeAspect="1" noChangeArrowheads="1"/>
          </p:cNvPicPr>
          <p:nvPr/>
        </p:nvPicPr>
        <p:blipFill>
          <a:blip r:embed="rId3" cstate="print"/>
          <a:srcRect/>
          <a:stretch>
            <a:fillRect/>
          </a:stretch>
        </p:blipFill>
        <p:spPr bwMode="auto">
          <a:xfrm>
            <a:off x="251520" y="2204864"/>
            <a:ext cx="1485951" cy="936104"/>
          </a:xfrm>
          <a:prstGeom prst="rect">
            <a:avLst/>
          </a:prstGeom>
          <a:noFill/>
          <a:ln w="9525">
            <a:noFill/>
            <a:miter lim="800000"/>
            <a:headEnd/>
            <a:tailEnd/>
          </a:ln>
          <a:effectLst/>
        </p:spPr>
      </p:pic>
      <p:pic>
        <p:nvPicPr>
          <p:cNvPr id="37892" name="Picture 4"/>
          <p:cNvPicPr>
            <a:picLocks noChangeAspect="1" noChangeArrowheads="1"/>
          </p:cNvPicPr>
          <p:nvPr/>
        </p:nvPicPr>
        <p:blipFill>
          <a:blip r:embed="rId4" cstate="print"/>
          <a:srcRect/>
          <a:stretch>
            <a:fillRect/>
          </a:stretch>
        </p:blipFill>
        <p:spPr bwMode="auto">
          <a:xfrm>
            <a:off x="1691680" y="2852936"/>
            <a:ext cx="2455604" cy="1296144"/>
          </a:xfrm>
          <a:prstGeom prst="rect">
            <a:avLst/>
          </a:prstGeom>
          <a:noFill/>
          <a:ln w="9525">
            <a:noFill/>
            <a:miter lim="800000"/>
            <a:headEnd/>
            <a:tailEnd/>
          </a:ln>
          <a:effectLst/>
        </p:spPr>
      </p:pic>
      <p:pic>
        <p:nvPicPr>
          <p:cNvPr id="37894" name="Picture 6"/>
          <p:cNvPicPr>
            <a:picLocks noChangeAspect="1" noChangeArrowheads="1"/>
          </p:cNvPicPr>
          <p:nvPr/>
        </p:nvPicPr>
        <p:blipFill>
          <a:blip r:embed="rId5" cstate="print"/>
          <a:srcRect/>
          <a:stretch>
            <a:fillRect/>
          </a:stretch>
        </p:blipFill>
        <p:spPr bwMode="auto">
          <a:xfrm>
            <a:off x="676236" y="4725144"/>
            <a:ext cx="2314971" cy="1224136"/>
          </a:xfrm>
          <a:prstGeom prst="rect">
            <a:avLst/>
          </a:prstGeom>
          <a:noFill/>
          <a:ln w="9525">
            <a:noFill/>
            <a:miter lim="800000"/>
            <a:headEnd/>
            <a:tailEnd/>
          </a:ln>
          <a:effectLst/>
        </p:spPr>
      </p:pic>
      <p:sp>
        <p:nvSpPr>
          <p:cNvPr id="13" name="Curved Down Arrow 12"/>
          <p:cNvSpPr/>
          <p:nvPr/>
        </p:nvSpPr>
        <p:spPr>
          <a:xfrm rot="2053418">
            <a:off x="1781967" y="1990469"/>
            <a:ext cx="1529968" cy="792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rot="1146390">
            <a:off x="611560" y="3429000"/>
            <a:ext cx="864096" cy="172819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25333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5" name="Picture 3"/>
          <p:cNvPicPr>
            <a:picLocks noChangeAspect="1" noChangeArrowheads="1"/>
          </p:cNvPicPr>
          <p:nvPr/>
        </p:nvPicPr>
        <p:blipFill>
          <a:blip r:embed="rId2" cstate="print"/>
          <a:srcRect/>
          <a:stretch>
            <a:fillRect/>
          </a:stretch>
        </p:blipFill>
        <p:spPr bwMode="auto">
          <a:xfrm>
            <a:off x="755576" y="188640"/>
            <a:ext cx="7956376" cy="6551246"/>
          </a:xfrm>
          <a:prstGeom prst="rect">
            <a:avLst/>
          </a:prstGeom>
          <a:noFill/>
          <a:ln w="9525">
            <a:noFill/>
            <a:miter lim="800000"/>
            <a:headEnd/>
            <a:tailEnd/>
          </a:ln>
        </p:spPr>
      </p:pic>
      <p:sp>
        <p:nvSpPr>
          <p:cNvPr id="7" name="Rectangle 6"/>
          <p:cNvSpPr/>
          <p:nvPr/>
        </p:nvSpPr>
        <p:spPr>
          <a:xfrm>
            <a:off x="0" y="6488668"/>
            <a:ext cx="4152291" cy="369332"/>
          </a:xfrm>
          <a:prstGeom prst="rect">
            <a:avLst/>
          </a:prstGeom>
        </p:spPr>
        <p:txBody>
          <a:bodyPr wrap="none">
            <a:spAutoFit/>
          </a:bodyPr>
          <a:lstStyle/>
          <a:p>
            <a:r>
              <a:rPr lang="fr-FR" i="1" dirty="0"/>
              <a:t>Environ. </a:t>
            </a:r>
            <a:r>
              <a:rPr lang="fr-FR" i="1" dirty="0" err="1"/>
              <a:t>Sci</a:t>
            </a:r>
            <a:r>
              <a:rPr lang="fr-FR" i="1" dirty="0"/>
              <a:t>. </a:t>
            </a:r>
            <a:r>
              <a:rPr lang="fr-FR" i="1" dirty="0" err="1"/>
              <a:t>Technol</a:t>
            </a:r>
            <a:r>
              <a:rPr lang="fr-FR" i="1" dirty="0"/>
              <a:t>. </a:t>
            </a:r>
            <a:r>
              <a:rPr lang="fr-FR" b="1" i="1" dirty="0"/>
              <a:t>2008, 42, 1724–1730</a:t>
            </a:r>
            <a:endParaRPr lang="en-US" dirty="0"/>
          </a:p>
        </p:txBody>
      </p:sp>
    </p:spTree>
    <p:extLst>
      <p:ext uri="{BB962C8B-B14F-4D97-AF65-F5344CB8AC3E}">
        <p14:creationId xmlns:p14="http://schemas.microsoft.com/office/powerpoint/2010/main" val="33087884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95536" y="24880"/>
            <a:ext cx="388843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Toxicidade</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iónicos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467544" y="1916832"/>
            <a:ext cx="5616624" cy="1015663"/>
          </a:xfrm>
          <a:prstGeom prst="rect">
            <a:avLst/>
          </a:prstGeom>
        </p:spPr>
        <p:txBody>
          <a:bodyPr wrap="square">
            <a:spAutoFit/>
          </a:bodyPr>
          <a:lstStyle/>
          <a:p>
            <a:r>
              <a:rPr lang="en-US" sz="2000" b="1" i="1" dirty="0"/>
              <a:t>Acute effects of 1-octyl-3-methylimidazolium bromide ionic liquid on the antioxidant enzyme system of mouse liver</a:t>
            </a:r>
            <a:endParaRPr lang="en-US" sz="2000" i="1" dirty="0"/>
          </a:p>
        </p:txBody>
      </p:sp>
      <p:sp>
        <p:nvSpPr>
          <p:cNvPr id="6" name="Rectangle 5"/>
          <p:cNvSpPr/>
          <p:nvPr/>
        </p:nvSpPr>
        <p:spPr>
          <a:xfrm>
            <a:off x="4067944" y="3448745"/>
            <a:ext cx="5076056" cy="1015663"/>
          </a:xfrm>
          <a:prstGeom prst="rect">
            <a:avLst/>
          </a:prstGeom>
        </p:spPr>
        <p:txBody>
          <a:bodyPr wrap="square">
            <a:spAutoFit/>
          </a:bodyPr>
          <a:lstStyle/>
          <a:p>
            <a:r>
              <a:rPr lang="en-US" sz="2000" i="1" dirty="0">
                <a:latin typeface="Britannic Bold" pitchFamily="34" charset="0"/>
                <a:cs typeface="Aharoni" pitchFamily="2" charset="-79"/>
              </a:rPr>
              <a:t>Assessing the toxicity on [C3mim][Tf2N] to aquatic organisms of different </a:t>
            </a:r>
            <a:r>
              <a:rPr lang="en-US" sz="2000" i="1" dirty="0" err="1">
                <a:latin typeface="Britannic Bold" pitchFamily="34" charset="0"/>
                <a:cs typeface="Aharoni" pitchFamily="2" charset="-79"/>
              </a:rPr>
              <a:t>trophic</a:t>
            </a:r>
            <a:r>
              <a:rPr lang="en-US" sz="2000" i="1" dirty="0">
                <a:latin typeface="Britannic Bold" pitchFamily="34" charset="0"/>
                <a:cs typeface="Aharoni" pitchFamily="2" charset="-79"/>
              </a:rPr>
              <a:t> levels. </a:t>
            </a:r>
          </a:p>
        </p:txBody>
      </p:sp>
      <p:pic>
        <p:nvPicPr>
          <p:cNvPr id="23560" name="Picture 8" descr="http://www.fitnessthroughfasting.com/images/fruit-fasting-toxic.jpg"/>
          <p:cNvPicPr>
            <a:picLocks noChangeAspect="1" noChangeArrowheads="1"/>
          </p:cNvPicPr>
          <p:nvPr/>
        </p:nvPicPr>
        <p:blipFill>
          <a:blip r:embed="rId3" cstate="print"/>
          <a:srcRect/>
          <a:stretch>
            <a:fillRect/>
          </a:stretch>
        </p:blipFill>
        <p:spPr bwMode="auto">
          <a:xfrm>
            <a:off x="6084169" y="404663"/>
            <a:ext cx="2664296" cy="2637981"/>
          </a:xfrm>
          <a:prstGeom prst="rect">
            <a:avLst/>
          </a:prstGeom>
          <a:noFill/>
        </p:spPr>
      </p:pic>
      <p:sp>
        <p:nvSpPr>
          <p:cNvPr id="10" name="Rectangle 9"/>
          <p:cNvSpPr/>
          <p:nvPr/>
        </p:nvSpPr>
        <p:spPr>
          <a:xfrm>
            <a:off x="144016" y="4725144"/>
            <a:ext cx="4932040" cy="707886"/>
          </a:xfrm>
          <a:prstGeom prst="rect">
            <a:avLst/>
          </a:prstGeom>
        </p:spPr>
        <p:txBody>
          <a:bodyPr wrap="square">
            <a:spAutoFit/>
          </a:bodyPr>
          <a:lstStyle/>
          <a:p>
            <a:r>
              <a:rPr lang="en-US" sz="2000" i="1" dirty="0">
                <a:latin typeface="Lucida Console" pitchFamily="49" charset="0"/>
              </a:rPr>
              <a:t>Environmental fate and toxicity of ionic liquids: a review.</a:t>
            </a:r>
          </a:p>
        </p:txBody>
      </p:sp>
      <p:sp>
        <p:nvSpPr>
          <p:cNvPr id="11" name="Rectangle 10"/>
          <p:cNvSpPr/>
          <p:nvPr/>
        </p:nvSpPr>
        <p:spPr>
          <a:xfrm>
            <a:off x="251520" y="5477742"/>
            <a:ext cx="3024336" cy="307777"/>
          </a:xfrm>
          <a:prstGeom prst="rect">
            <a:avLst/>
          </a:prstGeom>
        </p:spPr>
        <p:txBody>
          <a:bodyPr wrap="square">
            <a:spAutoFit/>
          </a:bodyPr>
          <a:lstStyle/>
          <a:p>
            <a:r>
              <a:rPr lang="en-US" sz="1400" i="1" dirty="0"/>
              <a:t>Water Research (2010),2, 352-72.  </a:t>
            </a:r>
          </a:p>
        </p:txBody>
      </p:sp>
      <p:sp>
        <p:nvSpPr>
          <p:cNvPr id="14" name="Rectangle 13"/>
          <p:cNvSpPr/>
          <p:nvPr/>
        </p:nvSpPr>
        <p:spPr>
          <a:xfrm>
            <a:off x="471060" y="2928822"/>
            <a:ext cx="4568484" cy="307777"/>
          </a:xfrm>
          <a:prstGeom prst="rect">
            <a:avLst/>
          </a:prstGeom>
        </p:spPr>
        <p:txBody>
          <a:bodyPr wrap="square">
            <a:spAutoFit/>
          </a:bodyPr>
          <a:lstStyle/>
          <a:p>
            <a:r>
              <a:rPr lang="en-US" sz="1400" i="1" dirty="0" err="1"/>
              <a:t>Ecotoxicology</a:t>
            </a:r>
            <a:r>
              <a:rPr lang="en-US" sz="1400" i="1" dirty="0"/>
              <a:t> and </a:t>
            </a:r>
            <a:r>
              <a:rPr lang="en-US" sz="1400" i="1" dirty="0" err="1"/>
              <a:t>Enviromental</a:t>
            </a:r>
            <a:r>
              <a:rPr lang="en-US" sz="1400" i="1" dirty="0"/>
              <a:t> Safety (2008), 3, 903-908.     </a:t>
            </a:r>
          </a:p>
        </p:txBody>
      </p:sp>
      <p:sp>
        <p:nvSpPr>
          <p:cNvPr id="16" name="Rectangle 15"/>
          <p:cNvSpPr/>
          <p:nvPr/>
        </p:nvSpPr>
        <p:spPr>
          <a:xfrm>
            <a:off x="5292080" y="4201343"/>
            <a:ext cx="3096344" cy="307777"/>
          </a:xfrm>
          <a:prstGeom prst="rect">
            <a:avLst/>
          </a:prstGeom>
        </p:spPr>
        <p:txBody>
          <a:bodyPr wrap="square">
            <a:spAutoFit/>
          </a:bodyPr>
          <a:lstStyle/>
          <a:p>
            <a:r>
              <a:rPr lang="pt-PT" sz="1400" i="1" dirty="0"/>
              <a:t>Aquatic Toxicology </a:t>
            </a:r>
            <a:r>
              <a:rPr lang="en-US" sz="1400" i="1" dirty="0"/>
              <a:t>(2010),4, </a:t>
            </a:r>
            <a:r>
              <a:rPr lang="pt-PT" sz="1400" i="1" dirty="0"/>
              <a:t>290-297</a:t>
            </a:r>
            <a:r>
              <a:rPr lang="pt-PT" sz="1400" dirty="0"/>
              <a:t>  </a:t>
            </a:r>
            <a:endParaRPr lang="en-US" sz="1400" i="1" dirty="0"/>
          </a:p>
        </p:txBody>
      </p:sp>
    </p:spTree>
    <p:extLst>
      <p:ext uri="{BB962C8B-B14F-4D97-AF65-F5344CB8AC3E}">
        <p14:creationId xmlns:p14="http://schemas.microsoft.com/office/powerpoint/2010/main" val="3111221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08520" y="332656"/>
            <a:ext cx="38884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err="1">
                <a:ln>
                  <a:noFill/>
                </a:ln>
                <a:solidFill>
                  <a:schemeClr val="tx1"/>
                </a:solidFill>
                <a:effectLst/>
                <a:latin typeface="+mj-lt"/>
                <a:ea typeface="Calibri" pitchFamily="34" charset="0"/>
                <a:cs typeface="Arial" pitchFamily="34" charset="0"/>
              </a:rPr>
              <a:t>iónicos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698" name="Picture 2" descr="http://www.rutaverdebolivia.com/Uyuni%20Salt%20lake.jpg"/>
          <p:cNvPicPr>
            <a:picLocks noChangeAspect="1" noChangeArrowheads="1"/>
          </p:cNvPicPr>
          <p:nvPr/>
        </p:nvPicPr>
        <p:blipFill>
          <a:blip r:embed="rId2" cstate="print"/>
          <a:srcRect/>
          <a:stretch>
            <a:fillRect/>
          </a:stretch>
        </p:blipFill>
        <p:spPr bwMode="auto">
          <a:xfrm>
            <a:off x="3707904" y="0"/>
            <a:ext cx="5436096" cy="4077073"/>
          </a:xfrm>
          <a:prstGeom prst="rect">
            <a:avLst/>
          </a:prstGeom>
          <a:noFill/>
        </p:spPr>
      </p:pic>
      <p:grpSp>
        <p:nvGrpSpPr>
          <p:cNvPr id="8" name="Group 7"/>
          <p:cNvGrpSpPr/>
          <p:nvPr/>
        </p:nvGrpSpPr>
        <p:grpSpPr>
          <a:xfrm>
            <a:off x="2699792" y="1772816"/>
            <a:ext cx="3201083" cy="1728192"/>
            <a:chOff x="1979712" y="1916832"/>
            <a:chExt cx="2200745" cy="1152128"/>
          </a:xfrm>
          <a:effectLst>
            <a:glow rad="228600">
              <a:schemeClr val="accent4">
                <a:satMod val="175000"/>
                <a:alpha val="40000"/>
              </a:schemeClr>
            </a:glow>
          </a:effectLst>
        </p:grpSpPr>
        <p:sp>
          <p:nvSpPr>
            <p:cNvPr id="4" name="Oval 3"/>
            <p:cNvSpPr/>
            <p:nvPr/>
          </p:nvSpPr>
          <p:spPr>
            <a:xfrm>
              <a:off x="1979712" y="1916832"/>
              <a:ext cx="1224136" cy="1152128"/>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16361" y="2012843"/>
              <a:ext cx="864096" cy="864096"/>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5"/>
            <p:cNvSpPr/>
            <p:nvPr/>
          </p:nvSpPr>
          <p:spPr>
            <a:xfrm>
              <a:off x="2227240" y="2156859"/>
              <a:ext cx="774086" cy="720080"/>
            </a:xfrm>
            <a:prstGeom prst="mathPl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6"/>
            <p:cNvSpPr/>
            <p:nvPr/>
          </p:nvSpPr>
          <p:spPr>
            <a:xfrm>
              <a:off x="3464877" y="2108853"/>
              <a:ext cx="571194" cy="696077"/>
            </a:xfrm>
            <a:prstGeom prst="mathMin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1"/>
          <p:cNvSpPr>
            <a:spLocks noChangeArrowheads="1"/>
          </p:cNvSpPr>
          <p:nvPr/>
        </p:nvSpPr>
        <p:spPr bwMode="auto">
          <a:xfrm>
            <a:off x="4849412" y="663151"/>
            <a:ext cx="388843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400" b="1" i="0" u="none" strike="noStrike" cap="none" normalizeH="0" baseline="0" dirty="0">
                <a:ln>
                  <a:noFill/>
                </a:ln>
                <a:solidFill>
                  <a:srgbClr val="C00000"/>
                </a:solidFill>
                <a:effectLst/>
                <a:latin typeface="+mj-lt"/>
                <a:ea typeface="Calibri" pitchFamily="34" charset="0"/>
                <a:cs typeface="Arial" pitchFamily="34" charset="0"/>
              </a:rPr>
              <a:t>SAIS</a:t>
            </a:r>
            <a:endParaRPr kumimoji="0" lang="en-US" sz="5400" b="0" i="0" u="none" strike="noStrike" cap="none" normalizeH="0" baseline="0" dirty="0">
              <a:ln>
                <a:noFill/>
              </a:ln>
              <a:solidFill>
                <a:srgbClr val="C00000"/>
              </a:solidFill>
              <a:effectLst/>
              <a:latin typeface="+mj-lt"/>
              <a:cs typeface="Arial" pitchFamily="34" charset="0"/>
            </a:endParaRPr>
          </a:p>
        </p:txBody>
      </p:sp>
      <p:sp>
        <p:nvSpPr>
          <p:cNvPr id="11" name="Rectangle 1"/>
          <p:cNvSpPr>
            <a:spLocks noChangeArrowheads="1"/>
          </p:cNvSpPr>
          <p:nvPr/>
        </p:nvSpPr>
        <p:spPr bwMode="auto">
          <a:xfrm>
            <a:off x="2267744" y="4633392"/>
            <a:ext cx="554461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000" b="1" i="1" dirty="0" err="1">
                <a:latin typeface="+mj-lt"/>
                <a:cs typeface="Arial" pitchFamily="34" charset="0"/>
              </a:rPr>
              <a:t>Limite</a:t>
            </a:r>
            <a:r>
              <a:rPr lang="en-US" sz="4000" b="1" i="1" dirty="0">
                <a:latin typeface="+mj-lt"/>
                <a:cs typeface="Arial" pitchFamily="34" charset="0"/>
              </a:rPr>
              <a:t> é a </a:t>
            </a:r>
            <a:r>
              <a:rPr lang="en-US" sz="4000" b="1" i="1" dirty="0" err="1">
                <a:latin typeface="+mj-lt"/>
                <a:cs typeface="Arial" pitchFamily="34" charset="0"/>
              </a:rPr>
              <a:t>nossa</a:t>
            </a:r>
            <a:r>
              <a:rPr lang="en-US" sz="4000" b="1" i="1" dirty="0">
                <a:latin typeface="+mj-lt"/>
                <a:cs typeface="Arial" pitchFamily="34" charset="0"/>
              </a:rPr>
              <a:t> </a:t>
            </a:r>
            <a:r>
              <a:rPr lang="en-US" sz="4000" b="1" i="1" dirty="0" err="1">
                <a:latin typeface="+mj-lt"/>
                <a:cs typeface="Arial" pitchFamily="34" charset="0"/>
              </a:rPr>
              <a:t>criatividade</a:t>
            </a:r>
            <a:r>
              <a:rPr lang="en-US" sz="4000" b="1" i="1" dirty="0">
                <a:latin typeface="+mj-lt"/>
                <a:cs typeface="Arial" pitchFamily="34" charset="0"/>
              </a:rPr>
              <a:t>!</a:t>
            </a:r>
            <a:endParaRPr kumimoji="0" lang="en-US" sz="4000" b="0" i="1" u="none" strike="noStrike" cap="none" normalizeH="0" baseline="0" dirty="0">
              <a:ln>
                <a:noFill/>
              </a:ln>
              <a:solidFill>
                <a:schemeClr val="tx1"/>
              </a:solidFill>
              <a:effectLst/>
              <a:latin typeface="+mj-lt"/>
              <a:cs typeface="Arial" pitchFamily="34" charset="0"/>
            </a:endParaRPr>
          </a:p>
        </p:txBody>
      </p:sp>
      <p:pic>
        <p:nvPicPr>
          <p:cNvPr id="29700" name="Picture 4" descr="http://artistempowerment.com/wp-content/uploads/2008/09/creativitycom_479f8882bf3f1.jpg"/>
          <p:cNvPicPr>
            <a:picLocks noChangeAspect="1" noChangeArrowheads="1"/>
          </p:cNvPicPr>
          <p:nvPr/>
        </p:nvPicPr>
        <p:blipFill>
          <a:blip r:embed="rId3" cstate="print"/>
          <a:srcRect/>
          <a:stretch>
            <a:fillRect/>
          </a:stretch>
        </p:blipFill>
        <p:spPr bwMode="auto">
          <a:xfrm>
            <a:off x="539552" y="4239090"/>
            <a:ext cx="1771194" cy="2213992"/>
          </a:xfrm>
          <a:prstGeom prst="rect">
            <a:avLst/>
          </a:prstGeom>
          <a:noFill/>
        </p:spPr>
      </p:pic>
    </p:spTree>
    <p:extLst>
      <p:ext uri="{BB962C8B-B14F-4D97-AF65-F5344CB8AC3E}">
        <p14:creationId xmlns:p14="http://schemas.microsoft.com/office/powerpoint/2010/main" val="350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blinds(horizontal)">
                                      <p:cBhvr>
                                        <p:cTn id="10"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
        <p:nvSpPr>
          <p:cNvPr id="3" name="Rectângulo 2"/>
          <p:cNvSpPr/>
          <p:nvPr/>
        </p:nvSpPr>
        <p:spPr>
          <a:xfrm>
            <a:off x="263914" y="836712"/>
            <a:ext cx="8604448" cy="3231654"/>
          </a:xfrm>
          <a:prstGeom prst="rect">
            <a:avLst/>
          </a:prstGeom>
        </p:spPr>
        <p:txBody>
          <a:bodyPr wrap="square">
            <a:spAutoFit/>
          </a:bodyPr>
          <a:lstStyle/>
          <a:p>
            <a:r>
              <a:rPr lang="pt-PT" sz="2400" dirty="0">
                <a:solidFill>
                  <a:schemeClr val="bg1"/>
                </a:solidFill>
              </a:rPr>
              <a:t>Um </a:t>
            </a:r>
            <a:r>
              <a:rPr lang="pt-PT" sz="3600" dirty="0">
                <a:solidFill>
                  <a:srgbClr val="FFFF00"/>
                </a:solidFill>
              </a:rPr>
              <a:t>mol</a:t>
            </a:r>
            <a:r>
              <a:rPr lang="pt-PT" sz="3600" dirty="0">
                <a:solidFill>
                  <a:schemeClr val="bg1"/>
                </a:solidFill>
              </a:rPr>
              <a:t> </a:t>
            </a:r>
            <a:r>
              <a:rPr lang="pt-PT" sz="2400" dirty="0">
                <a:solidFill>
                  <a:schemeClr val="bg1"/>
                </a:solidFill>
              </a:rPr>
              <a:t>é a quantidade de uma substância que possui um número de unidades fundamentais (átomos, moléculas ou outras partículas) igual ao numero de átomos presentes em exactamente 12 g do isótopo do carbono 12</a:t>
            </a:r>
          </a:p>
          <a:p>
            <a:endParaRPr lang="pt-PT" sz="2400" dirty="0">
              <a:solidFill>
                <a:schemeClr val="bg1"/>
              </a:solidFill>
            </a:endParaRPr>
          </a:p>
          <a:p>
            <a:r>
              <a:rPr lang="pt-PT" sz="2400" dirty="0">
                <a:solidFill>
                  <a:schemeClr val="bg1"/>
                </a:solidFill>
              </a:rPr>
              <a:t>Um mol contém sempre o mesmo numero de partículas não importa qual a substância </a:t>
            </a:r>
          </a:p>
          <a:p>
            <a:r>
              <a:rPr lang="pt-PT" sz="2400" dirty="0">
                <a:solidFill>
                  <a:schemeClr val="bg1"/>
                </a:solidFill>
              </a:rPr>
              <a:t>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1" t="5880" r="9928" b="-109"/>
          <a:stretch/>
        </p:blipFill>
        <p:spPr bwMode="auto">
          <a:xfrm>
            <a:off x="4045897" y="3212976"/>
            <a:ext cx="5084387"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CaixaDeTexto 4"/>
              <p:cNvSpPr txBox="1"/>
              <p:nvPr/>
            </p:nvSpPr>
            <p:spPr>
              <a:xfrm>
                <a:off x="316415" y="3888135"/>
                <a:ext cx="462402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1 </m:t>
                      </m:r>
                      <m:r>
                        <a:rPr lang="pt-PT" sz="2800" b="0" i="1" smtClean="0">
                          <a:solidFill>
                            <a:schemeClr val="bg1"/>
                          </a:solidFill>
                          <a:latin typeface="Cambria Math"/>
                        </a:rPr>
                        <m:t>𝑚𝑜𝑙</m:t>
                      </m:r>
                      <m:r>
                        <a:rPr lang="pt-PT" sz="2800" b="0" i="1" smtClean="0">
                          <a:solidFill>
                            <a:schemeClr val="bg1"/>
                          </a:solidFill>
                          <a:latin typeface="Cambria Math"/>
                        </a:rPr>
                        <m:t>=6,02214129×</m:t>
                      </m:r>
                      <m:sSup>
                        <m:sSupPr>
                          <m:ctrlPr>
                            <a:rPr lang="pt-PT" sz="2800" b="0" i="1" smtClean="0">
                              <a:solidFill>
                                <a:schemeClr val="bg1"/>
                              </a:solidFill>
                              <a:latin typeface="Cambria Math" panose="02040503050406030204" pitchFamily="18" charset="0"/>
                              <a:ea typeface="Cambria Math"/>
                            </a:rPr>
                          </m:ctrlPr>
                        </m:sSupPr>
                        <m:e>
                          <m:r>
                            <a:rPr lang="pt-PT" sz="2800" b="0" i="1" smtClean="0">
                              <a:solidFill>
                                <a:schemeClr val="bg1"/>
                              </a:solidFill>
                              <a:latin typeface="Cambria Math"/>
                              <a:ea typeface="Cambria Math"/>
                            </a:rPr>
                            <m:t>10</m:t>
                          </m:r>
                        </m:e>
                        <m:sup>
                          <m:r>
                            <a:rPr lang="pt-PT" sz="2800" b="0" i="1" smtClean="0">
                              <a:solidFill>
                                <a:schemeClr val="bg1"/>
                              </a:solidFill>
                              <a:latin typeface="Cambria Math"/>
                              <a:ea typeface="Cambria Math"/>
                            </a:rPr>
                            <m:t>23</m:t>
                          </m:r>
                        </m:sup>
                      </m:sSup>
                    </m:oMath>
                  </m:oMathPara>
                </a14:m>
                <a:endParaRPr lang="pt-PT" sz="2800"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316415" y="3888135"/>
                <a:ext cx="4624023" cy="523220"/>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6339961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10" t="3589"/>
          <a:stretch/>
        </p:blipFill>
        <p:spPr bwMode="auto">
          <a:xfrm>
            <a:off x="3358053" y="2636912"/>
            <a:ext cx="5785945" cy="395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Rectângulo 3"/>
              <p:cNvSpPr/>
              <p:nvPr/>
            </p:nvSpPr>
            <p:spPr>
              <a:xfrm>
                <a:off x="263914" y="836712"/>
                <a:ext cx="8604448" cy="1569660"/>
              </a:xfrm>
              <a:prstGeom prst="rect">
                <a:avLst/>
              </a:prstGeom>
            </p:spPr>
            <p:txBody>
              <a:bodyPr wrap="square">
                <a:spAutoFit/>
              </a:bodyPr>
              <a:lstStyle/>
              <a:p>
                <a:r>
                  <a:rPr lang="pt-PT" sz="2400" dirty="0">
                    <a:solidFill>
                      <a:schemeClr val="bg1"/>
                    </a:solidFill>
                  </a:rPr>
                  <a:t>A massa em gramas de um mol de </a:t>
                </a:r>
                <a:r>
                  <a:rPr lang="pt-PT" sz="2400" dirty="0" err="1">
                    <a:solidFill>
                      <a:schemeClr val="bg1"/>
                    </a:solidFill>
                  </a:rPr>
                  <a:t>atomo</a:t>
                </a:r>
                <a:r>
                  <a:rPr lang="pt-PT" sz="2400" dirty="0">
                    <a:solidFill>
                      <a:schemeClr val="bg1"/>
                    </a:solidFill>
                  </a:rPr>
                  <a:t> de </a:t>
                </a:r>
                <a:r>
                  <a:rPr lang="pt-PT" sz="2400" dirty="0" err="1">
                    <a:solidFill>
                      <a:schemeClr val="bg1"/>
                    </a:solidFill>
                  </a:rPr>
                  <a:t>qq</a:t>
                </a:r>
                <a:r>
                  <a:rPr lang="pt-PT" sz="2400" dirty="0">
                    <a:solidFill>
                      <a:schemeClr val="bg1"/>
                    </a:solidFill>
                  </a:rPr>
                  <a:t> elemento (</a:t>
                </a:r>
                <a14:m>
                  <m:oMath xmlns:m="http://schemas.openxmlformats.org/officeDocument/2006/math">
                    <m:r>
                      <a:rPr lang="pt-PT" sz="2400" b="0" i="1" smtClean="0">
                        <a:solidFill>
                          <a:schemeClr val="bg1"/>
                        </a:solidFill>
                        <a:latin typeface="Cambria Math"/>
                      </a:rPr>
                      <m:t>6,02214129</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10</m:t>
                        </m:r>
                      </m:e>
                      <m:sup>
                        <m:r>
                          <a:rPr lang="pt-PT" sz="2400" b="0" i="1" smtClean="0">
                            <a:solidFill>
                              <a:schemeClr val="bg1"/>
                            </a:solidFill>
                            <a:latin typeface="Cambria Math"/>
                            <a:ea typeface="Cambria Math"/>
                          </a:rPr>
                          <m:t>23</m:t>
                        </m:r>
                      </m:sup>
                    </m:sSup>
                  </m:oMath>
                </a14:m>
                <a:r>
                  <a:rPr lang="pt-PT" sz="2400" dirty="0">
                    <a:solidFill>
                      <a:schemeClr val="bg1"/>
                    </a:solidFill>
                  </a:rPr>
                  <a:t> </a:t>
                </a:r>
                <a:r>
                  <a:rPr lang="pt-PT" sz="2400" dirty="0" err="1">
                    <a:solidFill>
                      <a:schemeClr val="bg1"/>
                    </a:solidFill>
                  </a:rPr>
                  <a:t>atomos</a:t>
                </a:r>
                <a:r>
                  <a:rPr lang="pt-PT" sz="2400" dirty="0">
                    <a:solidFill>
                      <a:schemeClr val="bg1"/>
                    </a:solidFill>
                  </a:rPr>
                  <a:t> desse elemento) é a Massa Molar  (M) </a:t>
                </a:r>
              </a:p>
              <a:p>
                <a:r>
                  <a:rPr lang="pt-PT" sz="2400" dirty="0">
                    <a:solidFill>
                      <a:schemeClr val="bg1"/>
                    </a:solidFill>
                  </a:rPr>
                  <a:t>  </a:t>
                </a:r>
              </a:p>
            </p:txBody>
          </p:sp>
        </mc:Choice>
        <mc:Fallback xmlns="">
          <p:sp>
            <p:nvSpPr>
              <p:cNvPr id="4" name="Rectângulo 3"/>
              <p:cNvSpPr>
                <a:spLocks noRot="1" noChangeAspect="1" noMove="1" noResize="1" noEditPoints="1" noAdjustHandles="1" noChangeArrowheads="1" noChangeShapeType="1" noTextEdit="1"/>
              </p:cNvSpPr>
              <p:nvPr/>
            </p:nvSpPr>
            <p:spPr>
              <a:xfrm>
                <a:off x="263914" y="836712"/>
                <a:ext cx="8604448" cy="1569660"/>
              </a:xfrm>
              <a:prstGeom prst="rect">
                <a:avLst/>
              </a:prstGeom>
              <a:blipFill rotWithShape="1">
                <a:blip r:embed="rId3"/>
                <a:stretch>
                  <a:fillRect l="-1062" t="-3101"/>
                </a:stretch>
              </a:blipFill>
            </p:spPr>
            <p:txBody>
              <a:bodyPr/>
              <a:lstStyle/>
              <a:p>
                <a:r>
                  <a:rPr lang="pt-PT">
                    <a:noFill/>
                  </a:rPr>
                  <a:t> </a:t>
                </a:r>
              </a:p>
            </p:txBody>
          </p:sp>
        </mc:Fallback>
      </mc:AlternateContent>
      <p:sp>
        <p:nvSpPr>
          <p:cNvPr id="5" name="Rectângulo 4"/>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Tree>
    <p:extLst>
      <p:ext uri="{BB962C8B-B14F-4D97-AF65-F5344CB8AC3E}">
        <p14:creationId xmlns:p14="http://schemas.microsoft.com/office/powerpoint/2010/main" val="38992307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30" name="Picture 6" descr="https://i.ytimg.com/vi/CKs4WKv6foI/hq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23169" r="24762"/>
          <a:stretch/>
        </p:blipFill>
        <p:spPr bwMode="auto">
          <a:xfrm>
            <a:off x="0" y="-74646"/>
            <a:ext cx="2380593"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611560" y="3834471"/>
            <a:ext cx="1191352" cy="369332"/>
          </a:xfrm>
          <a:prstGeom prst="rect">
            <a:avLst/>
          </a:prstGeom>
          <a:noFill/>
        </p:spPr>
        <p:txBody>
          <a:bodyPr wrap="none" rtlCol="0">
            <a:spAutoFit/>
          </a:bodyPr>
          <a:lstStyle/>
          <a:p>
            <a:r>
              <a:rPr lang="pt-PT" dirty="0">
                <a:solidFill>
                  <a:schemeClr val="bg1"/>
                </a:solidFill>
              </a:rPr>
              <a:t>1776-1856</a:t>
            </a:r>
          </a:p>
        </p:txBody>
      </p:sp>
      <p:sp>
        <p:nvSpPr>
          <p:cNvPr id="7" name="Rectângulo 6"/>
          <p:cNvSpPr/>
          <p:nvPr/>
        </p:nvSpPr>
        <p:spPr>
          <a:xfrm>
            <a:off x="2627784" y="308555"/>
            <a:ext cx="6059107" cy="1200329"/>
          </a:xfrm>
          <a:prstGeom prst="rect">
            <a:avLst/>
          </a:prstGeom>
        </p:spPr>
        <p:txBody>
          <a:bodyPr wrap="square">
            <a:spAutoFit/>
          </a:bodyPr>
          <a:lstStyle/>
          <a:p>
            <a:r>
              <a:rPr lang="pt-PT" sz="2400" dirty="0">
                <a:solidFill>
                  <a:schemeClr val="bg1"/>
                </a:solidFill>
              </a:rPr>
              <a:t>Existe uma relação </a:t>
            </a:r>
            <a:r>
              <a:rPr lang="pt-BR" sz="2400" dirty="0">
                <a:solidFill>
                  <a:schemeClr val="bg1"/>
                </a:solidFill>
              </a:rPr>
              <a:t>direta</a:t>
            </a:r>
            <a:r>
              <a:rPr lang="pt-PT" sz="2400" dirty="0">
                <a:solidFill>
                  <a:schemeClr val="bg1"/>
                </a:solidFill>
              </a:rPr>
              <a:t> entre o Numero de Avogrado e outras constantes importantes </a:t>
            </a:r>
          </a:p>
          <a:p>
            <a:r>
              <a:rPr lang="pt-PT" sz="2400" dirty="0">
                <a:solidFill>
                  <a:schemeClr val="bg1"/>
                </a:solidFill>
              </a:rPr>
              <a:t>  </a:t>
            </a:r>
          </a:p>
        </p:txBody>
      </p:sp>
      <p:sp>
        <p:nvSpPr>
          <p:cNvPr id="8" name="Rectângulo 7"/>
          <p:cNvSpPr/>
          <p:nvPr/>
        </p:nvSpPr>
        <p:spPr>
          <a:xfrm>
            <a:off x="35496" y="3327375"/>
            <a:ext cx="2655911" cy="461665"/>
          </a:xfrm>
          <a:prstGeom prst="rect">
            <a:avLst/>
          </a:prstGeom>
        </p:spPr>
        <p:txBody>
          <a:bodyPr wrap="square">
            <a:spAutoFit/>
          </a:bodyPr>
          <a:lstStyle/>
          <a:p>
            <a:r>
              <a:rPr lang="pt-PT" sz="2400" dirty="0">
                <a:solidFill>
                  <a:schemeClr val="bg1"/>
                </a:solidFill>
              </a:rPr>
              <a:t>Amadeu </a:t>
            </a:r>
            <a:r>
              <a:rPr lang="pt-PT" sz="2400" dirty="0" err="1">
                <a:solidFill>
                  <a:schemeClr val="bg1"/>
                </a:solidFill>
              </a:rPr>
              <a:t>Avogrado</a:t>
            </a:r>
            <a:r>
              <a:rPr lang="pt-PT" sz="2400" dirty="0">
                <a:solidFill>
                  <a:schemeClr val="bg1"/>
                </a:solidFill>
              </a:rPr>
              <a:t> </a:t>
            </a:r>
          </a:p>
        </p:txBody>
      </p:sp>
      <mc:AlternateContent xmlns:mc="http://schemas.openxmlformats.org/markup-compatibility/2006" xmlns:a14="http://schemas.microsoft.com/office/drawing/2010/main">
        <mc:Choice Requires="a14">
          <p:sp>
            <p:nvSpPr>
              <p:cNvPr id="4" name="CaixaDeTexto 3"/>
              <p:cNvSpPr txBox="1"/>
              <p:nvPr/>
            </p:nvSpPr>
            <p:spPr>
              <a:xfrm>
                <a:off x="2992857" y="2034371"/>
                <a:ext cx="532895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𝑅</m:t>
                      </m:r>
                      <m:r>
                        <a:rPr lang="pt-PT" sz="2800" b="0" i="1" smtClean="0">
                          <a:solidFill>
                            <a:schemeClr val="bg1"/>
                          </a:solidFill>
                          <a:latin typeface="Cambria Math"/>
                        </a:rPr>
                        <m:t>=</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𝐾</m:t>
                          </m:r>
                        </m:e>
                        <m:sub>
                          <m:r>
                            <a:rPr lang="pt-PT" sz="2800" b="0" i="1" smtClean="0">
                              <a:solidFill>
                                <a:schemeClr val="bg1"/>
                              </a:solidFill>
                              <a:latin typeface="Cambria Math"/>
                            </a:rPr>
                            <m:t>𝐵</m:t>
                          </m:r>
                        </m:sub>
                      </m:sSub>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𝑁</m:t>
                          </m:r>
                        </m:e>
                        <m:sub>
                          <m:r>
                            <a:rPr lang="pt-PT" sz="2800" b="0" i="1" smtClean="0">
                              <a:solidFill>
                                <a:schemeClr val="bg1"/>
                              </a:solidFill>
                              <a:latin typeface="Cambria Math"/>
                            </a:rPr>
                            <m:t>𝐴</m:t>
                          </m:r>
                        </m:sub>
                      </m:sSub>
                      <m:r>
                        <a:rPr lang="pt-PT" sz="2800" b="0" i="1" smtClean="0">
                          <a:solidFill>
                            <a:schemeClr val="bg1"/>
                          </a:solidFill>
                          <a:latin typeface="Cambria Math"/>
                        </a:rPr>
                        <m:t>=8,34144598 </m:t>
                      </m:r>
                      <m:r>
                        <a:rPr lang="pt-PT" sz="2800" b="0" i="1" smtClean="0">
                          <a:solidFill>
                            <a:schemeClr val="bg1"/>
                          </a:solidFill>
                          <a:latin typeface="Cambria Math"/>
                        </a:rPr>
                        <m:t>𝐽</m:t>
                      </m:r>
                      <m:sSup>
                        <m:sSupPr>
                          <m:ctrlPr>
                            <a:rPr lang="pt-PT" sz="2800" b="0" i="1" smtClean="0">
                              <a:solidFill>
                                <a:schemeClr val="bg1"/>
                              </a:solidFill>
                              <a:latin typeface="Cambria Math" panose="02040503050406030204" pitchFamily="18" charset="0"/>
                            </a:rPr>
                          </m:ctrlPr>
                        </m:sSupPr>
                        <m:e>
                          <m:r>
                            <a:rPr lang="pt-PT" sz="2800" b="0" i="1" smtClean="0">
                              <a:solidFill>
                                <a:schemeClr val="bg1"/>
                              </a:solidFill>
                              <a:latin typeface="Cambria Math"/>
                            </a:rPr>
                            <m:t>𝑚𝑜𝑙</m:t>
                          </m:r>
                        </m:e>
                        <m:sup>
                          <m:r>
                            <a:rPr lang="pt-PT" sz="2800" b="0" i="1" smtClean="0">
                              <a:solidFill>
                                <a:schemeClr val="bg1"/>
                              </a:solidFill>
                              <a:latin typeface="Cambria Math"/>
                            </a:rPr>
                            <m:t>−1</m:t>
                          </m:r>
                        </m:sup>
                      </m:sSup>
                    </m:oMath>
                  </m:oMathPara>
                </a14:m>
                <a:endParaRPr lang="pt-PT" sz="28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2992857" y="2034371"/>
                <a:ext cx="5328959" cy="523220"/>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3059465" y="3193812"/>
                <a:ext cx="53719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𝐹</m:t>
                      </m:r>
                      <m:r>
                        <a:rPr lang="pt-PT" sz="2800" b="0" i="1" smtClean="0">
                          <a:solidFill>
                            <a:schemeClr val="bg1"/>
                          </a:solidFill>
                          <a:latin typeface="Cambria Math"/>
                        </a:rPr>
                        <m:t>=</m:t>
                      </m:r>
                      <m:r>
                        <a:rPr lang="pt-PT" sz="2800" b="0" i="1" smtClean="0">
                          <a:solidFill>
                            <a:schemeClr val="bg1"/>
                          </a:solidFill>
                          <a:latin typeface="Cambria Math"/>
                        </a:rPr>
                        <m:t>𝑒</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𝑁</m:t>
                          </m:r>
                        </m:e>
                        <m:sub>
                          <m:r>
                            <a:rPr lang="pt-PT" sz="2800" b="0" i="1" smtClean="0">
                              <a:solidFill>
                                <a:schemeClr val="bg1"/>
                              </a:solidFill>
                              <a:latin typeface="Cambria Math"/>
                            </a:rPr>
                            <m:t>𝐴</m:t>
                          </m:r>
                        </m:sub>
                      </m:sSub>
                      <m:r>
                        <a:rPr lang="pt-PT" sz="2800" b="0" i="1" smtClean="0">
                          <a:solidFill>
                            <a:schemeClr val="bg1"/>
                          </a:solidFill>
                          <a:latin typeface="Cambria Math"/>
                        </a:rPr>
                        <m:t>=96485,33289 </m:t>
                      </m:r>
                      <m:r>
                        <a:rPr lang="pt-PT" sz="2800" b="0" i="1" smtClean="0">
                          <a:solidFill>
                            <a:schemeClr val="bg1"/>
                          </a:solidFill>
                          <a:latin typeface="Cambria Math"/>
                        </a:rPr>
                        <m:t>𝐶</m:t>
                      </m:r>
                      <m:sSup>
                        <m:sSupPr>
                          <m:ctrlPr>
                            <a:rPr lang="pt-PT" sz="2800" b="0" i="1" smtClean="0">
                              <a:solidFill>
                                <a:schemeClr val="bg1"/>
                              </a:solidFill>
                              <a:latin typeface="Cambria Math" panose="02040503050406030204" pitchFamily="18" charset="0"/>
                            </a:rPr>
                          </m:ctrlPr>
                        </m:sSupPr>
                        <m:e>
                          <m:r>
                            <a:rPr lang="pt-PT" sz="2800" b="0" i="1" smtClean="0">
                              <a:solidFill>
                                <a:schemeClr val="bg1"/>
                              </a:solidFill>
                              <a:latin typeface="Cambria Math"/>
                            </a:rPr>
                            <m:t>𝑚𝑜𝑙</m:t>
                          </m:r>
                        </m:e>
                        <m:sup>
                          <m:r>
                            <a:rPr lang="pt-PT" sz="2800" b="0" i="1" smtClean="0">
                              <a:solidFill>
                                <a:schemeClr val="bg1"/>
                              </a:solidFill>
                              <a:latin typeface="Cambria Math"/>
                            </a:rPr>
                            <m:t>−1</m:t>
                          </m:r>
                        </m:sup>
                      </m:sSup>
                    </m:oMath>
                  </m:oMathPara>
                </a14:m>
                <a:endParaRPr lang="pt-PT" sz="2800" dirty="0">
                  <a:solidFill>
                    <a:schemeClr val="bg1"/>
                  </a:solidFill>
                </a:endParaRPr>
              </a:p>
            </p:txBody>
          </p:sp>
        </mc:Choice>
        <mc:Fallback xmlns="">
          <p:sp>
            <p:nvSpPr>
              <p:cNvPr id="10" name="CaixaDeTexto 9"/>
              <p:cNvSpPr txBox="1">
                <a:spLocks noRot="1" noChangeAspect="1" noMove="1" noResize="1" noEditPoints="1" noAdjustHandles="1" noChangeArrowheads="1" noChangeShapeType="1" noTextEdit="1"/>
              </p:cNvSpPr>
              <p:nvPr/>
            </p:nvSpPr>
            <p:spPr>
              <a:xfrm>
                <a:off x="3059465" y="3193812"/>
                <a:ext cx="5371983" cy="523220"/>
              </a:xfrm>
              <a:prstGeom prst="rect">
                <a:avLst/>
              </a:prstGeom>
              <a:blipFill rotWithShape="1">
                <a:blip r:embed="rId4"/>
                <a:stretch>
                  <a:fillRect/>
                </a:stretch>
              </a:blipFill>
            </p:spPr>
            <p:txBody>
              <a:bodyPr/>
              <a:lstStyle/>
              <a:p>
                <a:r>
                  <a:rPr lang="pt-PT">
                    <a:noFill/>
                  </a:rPr>
                  <a:t> </a:t>
                </a:r>
              </a:p>
            </p:txBody>
          </p:sp>
        </mc:Fallback>
      </mc:AlternateContent>
      <p:sp>
        <p:nvSpPr>
          <p:cNvPr id="11" name="Rectângulo 10"/>
          <p:cNvSpPr/>
          <p:nvPr/>
        </p:nvSpPr>
        <p:spPr>
          <a:xfrm>
            <a:off x="3059465" y="1604419"/>
            <a:ext cx="6059107" cy="461665"/>
          </a:xfrm>
          <a:prstGeom prst="rect">
            <a:avLst/>
          </a:prstGeom>
        </p:spPr>
        <p:txBody>
          <a:bodyPr wrap="square">
            <a:spAutoFit/>
          </a:bodyPr>
          <a:lstStyle/>
          <a:p>
            <a:r>
              <a:rPr lang="pt-PT" sz="2400" i="1" u="sng" dirty="0">
                <a:solidFill>
                  <a:srgbClr val="FFFF00"/>
                </a:solidFill>
              </a:rPr>
              <a:t>Constante dos gases perfeitos </a:t>
            </a:r>
          </a:p>
        </p:txBody>
      </p:sp>
      <p:sp>
        <p:nvSpPr>
          <p:cNvPr id="12" name="Rectângulo 11"/>
          <p:cNvSpPr/>
          <p:nvPr/>
        </p:nvSpPr>
        <p:spPr>
          <a:xfrm>
            <a:off x="3131840" y="2823319"/>
            <a:ext cx="6059107" cy="461665"/>
          </a:xfrm>
          <a:prstGeom prst="rect">
            <a:avLst/>
          </a:prstGeom>
        </p:spPr>
        <p:txBody>
          <a:bodyPr wrap="square">
            <a:spAutoFit/>
          </a:bodyPr>
          <a:lstStyle/>
          <a:p>
            <a:r>
              <a:rPr lang="pt-PT" sz="2400" i="1" u="sng" dirty="0">
                <a:solidFill>
                  <a:srgbClr val="FFFF00"/>
                </a:solidFill>
              </a:rPr>
              <a:t>Constante de Faraday</a:t>
            </a:r>
          </a:p>
        </p:txBody>
      </p:sp>
    </p:spTree>
    <p:extLst>
      <p:ext uri="{BB962C8B-B14F-4D97-AF65-F5344CB8AC3E}">
        <p14:creationId xmlns:p14="http://schemas.microsoft.com/office/powerpoint/2010/main" val="5983167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txBox="1">
            <a:spLocks/>
          </p:cNvSpPr>
          <p:nvPr/>
        </p:nvSpPr>
        <p:spPr>
          <a:xfrm>
            <a:off x="785813" y="-19967"/>
            <a:ext cx="7429500" cy="928687"/>
          </a:xfrm>
          <a:prstGeom prst="rect">
            <a:avLst/>
          </a:prstGeom>
        </p:spPr>
        <p:txBody>
          <a:bodyPr anchor="ctr">
            <a:normAutofit/>
          </a:bodyPr>
          <a:lstStyle/>
          <a:p>
            <a:pPr algn="ctr" fontAlgn="auto">
              <a:spcBef>
                <a:spcPts val="0"/>
              </a:spcBef>
              <a:spcAft>
                <a:spcPts val="0"/>
              </a:spcAft>
              <a:defRPr/>
            </a:pPr>
            <a:r>
              <a:rPr lang="pt-BR" sz="3600" b="1" dirty="0">
                <a:effectLst>
                  <a:outerShdw blurRad="38100" dist="38100" dir="2700000" algn="tl">
                    <a:srgbClr val="000000">
                      <a:alpha val="43137"/>
                    </a:srgbClr>
                  </a:outerShdw>
                </a:effectLst>
                <a:latin typeface="+mj-lt"/>
                <a:ea typeface="+mj-ea"/>
                <a:cs typeface="+mj-cs"/>
              </a:rPr>
              <a:t>Massa Molar</a:t>
            </a:r>
            <a:endParaRPr lang="en-CA" sz="3600" b="1" dirty="0">
              <a:effectLst>
                <a:outerShdw blurRad="38100" dist="38100" dir="2700000" algn="tl">
                  <a:srgbClr val="000000">
                    <a:alpha val="43137"/>
                  </a:srgbClr>
                </a:outerShdw>
              </a:effectLst>
              <a:latin typeface="+mj-lt"/>
              <a:ea typeface="+mj-ea"/>
              <a:cs typeface="+mj-cs"/>
            </a:endParaRPr>
          </a:p>
        </p:txBody>
      </p:sp>
      <p:sp>
        <p:nvSpPr>
          <p:cNvPr id="4" name="CaixaDeTexto 3"/>
          <p:cNvSpPr txBox="1"/>
          <p:nvPr/>
        </p:nvSpPr>
        <p:spPr>
          <a:xfrm>
            <a:off x="4139952" y="3875564"/>
            <a:ext cx="1117614" cy="1569660"/>
          </a:xfrm>
          <a:prstGeom prst="rect">
            <a:avLst/>
          </a:prstGeom>
          <a:noFill/>
        </p:spPr>
        <p:txBody>
          <a:bodyPr wrap="none" rtlCol="0">
            <a:spAutoFit/>
          </a:bodyPr>
          <a:lstStyle/>
          <a:p>
            <a:r>
              <a:rPr lang="pt-BR" sz="9600" dirty="0">
                <a:latin typeface="+mn-lt"/>
              </a:rPr>
              <a:t>...</a:t>
            </a:r>
          </a:p>
        </p:txBody>
      </p:sp>
      <p:sp>
        <p:nvSpPr>
          <p:cNvPr id="5" name="Título 1"/>
          <p:cNvSpPr txBox="1">
            <a:spLocks/>
          </p:cNvSpPr>
          <p:nvPr/>
        </p:nvSpPr>
        <p:spPr>
          <a:xfrm>
            <a:off x="1534988" y="1859340"/>
            <a:ext cx="7429500" cy="928687"/>
          </a:xfrm>
          <a:prstGeom prst="rect">
            <a:avLst/>
          </a:prstGeom>
        </p:spPr>
        <p:txBody>
          <a:bodyPr anchor="ctr">
            <a:normAutofit/>
          </a:bodyPr>
          <a:lstStyle/>
          <a:p>
            <a:pPr algn="ctr" fontAlgn="auto">
              <a:spcBef>
                <a:spcPts val="0"/>
              </a:spcBef>
              <a:spcAft>
                <a:spcPts val="0"/>
              </a:spcAft>
              <a:defRPr/>
            </a:pPr>
            <a:r>
              <a:rPr lang="pt-BR" sz="3600" b="1" dirty="0">
                <a:effectLst>
                  <a:outerShdw blurRad="38100" dist="38100" dir="2700000" algn="tl">
                    <a:srgbClr val="000000">
                      <a:alpha val="43137"/>
                    </a:srgbClr>
                  </a:outerShdw>
                </a:effectLst>
                <a:latin typeface="+mj-lt"/>
                <a:ea typeface="+mj-ea"/>
                <a:cs typeface="+mj-cs"/>
              </a:rPr>
              <a:t>Porcentagem em Massa</a:t>
            </a:r>
            <a:endParaRPr lang="en-CA" sz="3600" b="1" dirty="0">
              <a:effectLst>
                <a:outerShdw blurRad="38100" dist="38100" dir="2700000" algn="tl">
                  <a:srgbClr val="000000">
                    <a:alpha val="43137"/>
                  </a:srgbClr>
                </a:outerShdw>
              </a:effectLst>
              <a:latin typeface="+mj-lt"/>
              <a:ea typeface="+mj-ea"/>
              <a:cs typeface="+mj-cs"/>
            </a:endParaRPr>
          </a:p>
        </p:txBody>
      </p:sp>
      <p:sp>
        <p:nvSpPr>
          <p:cNvPr id="3" name="Rectângulo arredondado 2"/>
          <p:cNvSpPr/>
          <p:nvPr/>
        </p:nvSpPr>
        <p:spPr>
          <a:xfrm>
            <a:off x="992311" y="2053431"/>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Massa, g </a:t>
            </a:r>
          </a:p>
        </p:txBody>
      </p:sp>
      <p:sp>
        <p:nvSpPr>
          <p:cNvPr id="8" name="Rectângulo arredondado 7"/>
          <p:cNvSpPr/>
          <p:nvPr/>
        </p:nvSpPr>
        <p:spPr>
          <a:xfrm>
            <a:off x="3620603" y="2004190"/>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Moles </a:t>
            </a:r>
          </a:p>
        </p:txBody>
      </p:sp>
      <p:sp>
        <p:nvSpPr>
          <p:cNvPr id="9" name="Rectângulo arredondado 8"/>
          <p:cNvSpPr/>
          <p:nvPr/>
        </p:nvSpPr>
        <p:spPr>
          <a:xfrm>
            <a:off x="6324715" y="1981423"/>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Moléculas  </a:t>
            </a:r>
          </a:p>
        </p:txBody>
      </p:sp>
      <p:sp>
        <p:nvSpPr>
          <p:cNvPr id="7" name="Seta para a direita 6"/>
          <p:cNvSpPr/>
          <p:nvPr/>
        </p:nvSpPr>
        <p:spPr>
          <a:xfrm>
            <a:off x="2720503" y="2053431"/>
            <a:ext cx="792088" cy="734596"/>
          </a:xfrm>
          <a:prstGeom prst="rightArrow">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sz="2000" b="1"/>
          </a:p>
        </p:txBody>
      </p:sp>
      <p:sp>
        <p:nvSpPr>
          <p:cNvPr id="10" name="Seta para a direita 9"/>
          <p:cNvSpPr/>
          <p:nvPr/>
        </p:nvSpPr>
        <p:spPr>
          <a:xfrm>
            <a:off x="5384799" y="2053431"/>
            <a:ext cx="792088" cy="734596"/>
          </a:xfrm>
          <a:prstGeom prst="rightArrow">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sz="2000" b="1"/>
          </a:p>
        </p:txBody>
      </p:sp>
      <p:sp>
        <p:nvSpPr>
          <p:cNvPr id="14" name="Rectângulo arredondado 13"/>
          <p:cNvSpPr/>
          <p:nvPr/>
        </p:nvSpPr>
        <p:spPr>
          <a:xfrm>
            <a:off x="1676387" y="3299500"/>
            <a:ext cx="2700300" cy="878612"/>
          </a:xfrm>
          <a:prstGeom prst="roundRect">
            <a:avLst/>
          </a:prstGeom>
          <a:solidFill>
            <a:schemeClr val="tx2">
              <a:lumMod val="60000"/>
              <a:lumOff val="40000"/>
            </a:schemeClr>
          </a:solidFill>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Usamos a massa molecular </a:t>
            </a:r>
          </a:p>
        </p:txBody>
      </p:sp>
      <p:sp>
        <p:nvSpPr>
          <p:cNvPr id="15" name="Rectângulo arredondado 14"/>
          <p:cNvSpPr/>
          <p:nvPr/>
        </p:nvSpPr>
        <p:spPr>
          <a:xfrm>
            <a:off x="4808735" y="3371508"/>
            <a:ext cx="2700300" cy="878612"/>
          </a:xfrm>
          <a:prstGeom prst="roundRect">
            <a:avLst/>
          </a:prstGeom>
          <a:solidFill>
            <a:schemeClr val="tx2">
              <a:lumMod val="60000"/>
              <a:lumOff val="40000"/>
            </a:schemeClr>
          </a:solidFill>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Usamos o numero de </a:t>
            </a:r>
            <a:r>
              <a:rPr lang="pt-PT" sz="2000" b="1" dirty="0" err="1"/>
              <a:t>Avogrado</a:t>
            </a:r>
            <a:endParaRPr lang="pt-PT" sz="2000" b="1" dirty="0"/>
          </a:p>
        </p:txBody>
      </p:sp>
      <p:sp>
        <p:nvSpPr>
          <p:cNvPr id="12" name="Rectângulo 11"/>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Tree>
    <p:extLst>
      <p:ext uri="{BB962C8B-B14F-4D97-AF65-F5344CB8AC3E}">
        <p14:creationId xmlns:p14="http://schemas.microsoft.com/office/powerpoint/2010/main" val="188533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7" grpId="0" animBg="1"/>
      <p:bldP spid="10"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4528075" y="1628800"/>
            <a:ext cx="4572000" cy="4524315"/>
          </a:xfrm>
          <a:prstGeom prst="rect">
            <a:avLst/>
          </a:prstGeom>
        </p:spPr>
        <p:txBody>
          <a:bodyPr>
            <a:spAutoFit/>
          </a:bodyPr>
          <a:lstStyle/>
          <a:p>
            <a:pPr marL="342900" indent="-342900">
              <a:buFont typeface="Arial" panose="020B0604020202020204" pitchFamily="34" charset="0"/>
              <a:buChar char="•"/>
            </a:pPr>
            <a:r>
              <a:rPr lang="pt-PT" sz="2400" dirty="0">
                <a:solidFill>
                  <a:schemeClr val="bg1"/>
                </a:solidFill>
              </a:rPr>
              <a:t>O uso de fontes renováveis ou recicladas de matéria-prima;</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Aumento da eficiência de energia, ou a utilização de menos energia para produzir a mesma ou maior quantidade de produto;</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 Evitar o uso de substâncias persistentes, </a:t>
            </a:r>
            <a:r>
              <a:rPr lang="pt-PT" sz="2400" dirty="0" err="1">
                <a:solidFill>
                  <a:schemeClr val="bg1"/>
                </a:solidFill>
              </a:rPr>
              <a:t>bioacumulativas</a:t>
            </a:r>
            <a:r>
              <a:rPr lang="pt-PT" sz="2400" dirty="0">
                <a:solidFill>
                  <a:schemeClr val="bg1"/>
                </a:solidFill>
              </a:rPr>
              <a:t> e tóxicas.</a:t>
            </a:r>
          </a:p>
        </p:txBody>
      </p:sp>
      <p:sp>
        <p:nvSpPr>
          <p:cNvPr id="3" name="CaixaDeTexto 2"/>
          <p:cNvSpPr txBox="1"/>
          <p:nvPr/>
        </p:nvSpPr>
        <p:spPr>
          <a:xfrm>
            <a:off x="323529" y="332656"/>
            <a:ext cx="6912768" cy="1446550"/>
          </a:xfrm>
          <a:prstGeom prst="rect">
            <a:avLst/>
          </a:prstGeom>
          <a:noFill/>
        </p:spPr>
        <p:txBody>
          <a:bodyPr wrap="square" rtlCol="0">
            <a:spAutoFit/>
          </a:bodyPr>
          <a:lstStyle/>
          <a:p>
            <a:r>
              <a:rPr lang="pt-PT" sz="4400" dirty="0">
                <a:solidFill>
                  <a:schemeClr val="bg1"/>
                </a:solidFill>
              </a:rPr>
              <a:t>Resumindo Química verde Implica…</a:t>
            </a:r>
          </a:p>
        </p:txBody>
      </p:sp>
      <p:pic>
        <p:nvPicPr>
          <p:cNvPr id="4"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 y="2225005"/>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879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188640"/>
            <a:ext cx="6044412" cy="584775"/>
          </a:xfrm>
          <a:prstGeom prst="rect">
            <a:avLst/>
          </a:prstGeom>
        </p:spPr>
        <p:txBody>
          <a:bodyPr wrap="none">
            <a:spAutoFit/>
          </a:bodyPr>
          <a:lstStyle/>
          <a:p>
            <a:r>
              <a:rPr lang="pt-PT" sz="3200" b="1" dirty="0">
                <a:solidFill>
                  <a:srgbClr val="FFFF00"/>
                </a:solidFill>
              </a:rPr>
              <a:t>Fórmulas empíricas e moleculares </a:t>
            </a:r>
          </a:p>
        </p:txBody>
      </p:sp>
      <p:sp>
        <p:nvSpPr>
          <p:cNvPr id="3" name="Rectângulo 2"/>
          <p:cNvSpPr/>
          <p:nvPr/>
        </p:nvSpPr>
        <p:spPr>
          <a:xfrm>
            <a:off x="217939" y="1167135"/>
            <a:ext cx="8926061" cy="830997"/>
          </a:xfrm>
          <a:prstGeom prst="rect">
            <a:avLst/>
          </a:prstGeom>
        </p:spPr>
        <p:txBody>
          <a:bodyPr wrap="square">
            <a:spAutoFit/>
          </a:bodyPr>
          <a:lstStyle/>
          <a:p>
            <a:r>
              <a:rPr lang="pt-PT" sz="2400" dirty="0">
                <a:solidFill>
                  <a:schemeClr val="bg1"/>
                </a:solidFill>
              </a:rPr>
              <a:t>Como é possível chegar a formula de um composto sabendo as quantidades relativas de cada um dos seus constituintes?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202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arredondado 4"/>
          <p:cNvSpPr/>
          <p:nvPr/>
        </p:nvSpPr>
        <p:spPr>
          <a:xfrm>
            <a:off x="523994" y="3429000"/>
            <a:ext cx="187200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Converter % de massa em massa</a:t>
            </a:r>
          </a:p>
        </p:txBody>
      </p:sp>
      <p:sp>
        <p:nvSpPr>
          <p:cNvPr id="6" name="Rectângulo arredondado 5"/>
          <p:cNvSpPr/>
          <p:nvPr/>
        </p:nvSpPr>
        <p:spPr>
          <a:xfrm>
            <a:off x="2427734" y="3429000"/>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Converter massa em mol</a:t>
            </a:r>
          </a:p>
        </p:txBody>
      </p:sp>
      <p:sp>
        <p:nvSpPr>
          <p:cNvPr id="7" name="Rectângulo arredondado 6"/>
          <p:cNvSpPr/>
          <p:nvPr/>
        </p:nvSpPr>
        <p:spPr>
          <a:xfrm>
            <a:off x="5380062" y="3437944"/>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Razão molar </a:t>
            </a:r>
          </a:p>
        </p:txBody>
      </p:sp>
      <p:sp>
        <p:nvSpPr>
          <p:cNvPr id="8" name="Rectângulo arredondado 7"/>
          <p:cNvSpPr/>
          <p:nvPr/>
        </p:nvSpPr>
        <p:spPr>
          <a:xfrm>
            <a:off x="7452320" y="3429000"/>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Razão molar da a formula </a:t>
            </a:r>
          </a:p>
        </p:txBody>
      </p:sp>
    </p:spTree>
    <p:extLst>
      <p:ext uri="{BB962C8B-B14F-4D97-AF65-F5344CB8AC3E}">
        <p14:creationId xmlns:p14="http://schemas.microsoft.com/office/powerpoint/2010/main" val="6335675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797223"/>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pt-PT" altLang="pt-PT" sz="2400" b="0" i="0" u="none" strike="noStrike" cap="none" normalizeH="0" baseline="0" dirty="0">
                <a:ln>
                  <a:noFill/>
                </a:ln>
                <a:solidFill>
                  <a:schemeClr val="bg1"/>
                </a:solidFill>
                <a:effectLst/>
                <a:ea typeface="Calibri" pitchFamily="34" charset="0"/>
                <a:cs typeface="Times New Roman" pitchFamily="18" charset="0"/>
              </a:rPr>
              <a:t>O acetoaminofenol ou paracetamol cuja estrutura está desenhada é um principio activo de alguns analgésicos. A dose recomendada para um adulto é de 2 capsulas de 500 mg. Quantas moléculas formam uma dose desse medicamento?   </a:t>
            </a:r>
            <a:endParaRPr kumimoji="0" lang="pt-PT" altLang="pt-PT" sz="2400" b="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2400" b="0" i="0" u="none" strike="noStrike" cap="none" normalizeH="0" baseline="0" dirty="0">
              <a:ln>
                <a:noFill/>
              </a:ln>
              <a:solidFill>
                <a:schemeClr val="bg1"/>
              </a:solidFill>
              <a:effectLst/>
              <a:cs typeface="Arial" pitchFamily="34" charset="0"/>
            </a:endParaRPr>
          </a:p>
        </p:txBody>
      </p:sp>
      <p:graphicFrame>
        <p:nvGraphicFramePr>
          <p:cNvPr id="3" name="Objecto 2"/>
          <p:cNvGraphicFramePr>
            <a:graphicFrameLocks noChangeAspect="1"/>
          </p:cNvGraphicFramePr>
          <p:nvPr>
            <p:extLst/>
          </p:nvPr>
        </p:nvGraphicFramePr>
        <p:xfrm>
          <a:off x="3347865" y="3101573"/>
          <a:ext cx="5112568" cy="1903616"/>
        </p:xfrm>
        <a:graphic>
          <a:graphicData uri="http://schemas.openxmlformats.org/presentationml/2006/ole">
            <mc:AlternateContent xmlns:mc="http://schemas.openxmlformats.org/markup-compatibility/2006">
              <mc:Choice xmlns:v="urn:schemas-microsoft-com:vml" Requires="v">
                <p:oleObj spid="_x0000_s1038" name="CS ChemDraw Drawing" r:id="rId3" imgW="2689421" imgH="1003883" progId="ChemDraw.Document.6.0">
                  <p:embed/>
                </p:oleObj>
              </mc:Choice>
              <mc:Fallback>
                <p:oleObj name="CS ChemDraw Drawing" r:id="rId3" imgW="2689421" imgH="1003883" progId="ChemDraw.Document.6.0">
                  <p:embed/>
                  <p:pic>
                    <p:nvPicPr>
                      <p:cNvPr id="3" name="Object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5" y="3101573"/>
                        <a:ext cx="5112568" cy="1903616"/>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6984577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9386" y="822109"/>
            <a:ext cx="9027110" cy="1200329"/>
          </a:xfrm>
          <a:prstGeom prst="rect">
            <a:avLst/>
          </a:prstGeom>
        </p:spPr>
        <p:txBody>
          <a:bodyPr wrap="square">
            <a:spAutoFit/>
          </a:bodyPr>
          <a:lstStyle/>
          <a:p>
            <a:pPr lvl="0"/>
            <a:r>
              <a:rPr lang="pt-PT" sz="2400" dirty="0">
                <a:solidFill>
                  <a:schemeClr val="bg1"/>
                </a:solidFill>
              </a:rPr>
              <a:t>13 - O acetileno é um gás incolor usado como combustível em soldas, entre outras coisas. Ele tem 92,26% de C e 7,74% H. Sua massa molar é de 26,02 quais são as formulas empíricas e moleculares do acetileno.</a:t>
            </a:r>
          </a:p>
        </p:txBody>
      </p:sp>
    </p:spTree>
    <p:extLst>
      <p:ext uri="{BB962C8B-B14F-4D97-AF65-F5344CB8AC3E}">
        <p14:creationId xmlns:p14="http://schemas.microsoft.com/office/powerpoint/2010/main" val="1940413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1" y="1196752"/>
            <a:ext cx="8712968" cy="2308324"/>
          </a:xfrm>
          <a:prstGeom prst="rect">
            <a:avLst/>
          </a:prstGeom>
        </p:spPr>
        <p:txBody>
          <a:bodyPr wrap="square">
            <a:spAutoFit/>
          </a:bodyPr>
          <a:lstStyle/>
          <a:p>
            <a:pPr lvl="0"/>
            <a:r>
              <a:rPr lang="pt-PT" sz="2400" dirty="0">
                <a:solidFill>
                  <a:schemeClr val="bg1"/>
                </a:solidFill>
              </a:rPr>
              <a:t> O sulfato e magnésio tem diversas aplicações. Geralmente este sal vem na sua forma hidratada MgSO</a:t>
            </a:r>
            <a:r>
              <a:rPr lang="pt-PT" sz="2400" baseline="-25000" dirty="0">
                <a:solidFill>
                  <a:schemeClr val="bg1"/>
                </a:solidFill>
              </a:rPr>
              <a:t>4</a:t>
            </a:r>
            <a:r>
              <a:rPr lang="pt-PT" sz="2400" dirty="0">
                <a:solidFill>
                  <a:schemeClr val="bg1"/>
                </a:solidFill>
              </a:rPr>
              <a:t> . 7H</a:t>
            </a:r>
            <a:r>
              <a:rPr lang="pt-PT" sz="2400" baseline="-25000" dirty="0">
                <a:solidFill>
                  <a:schemeClr val="bg1"/>
                </a:solidFill>
              </a:rPr>
              <a:t>2</a:t>
            </a:r>
            <a:r>
              <a:rPr lang="pt-PT" sz="2400" dirty="0">
                <a:solidFill>
                  <a:schemeClr val="bg1"/>
                </a:solidFill>
              </a:rPr>
              <a:t>O. No enanto, a agua de hidratação é perdida por aquecimento e sendo que a quantidade perdida irá depender da temperatura. Supondo  que se aquece uma amostra de 1,394 de MgSO</a:t>
            </a:r>
            <a:r>
              <a:rPr lang="pt-PT" sz="2400" baseline="-25000" dirty="0">
                <a:solidFill>
                  <a:schemeClr val="bg1"/>
                </a:solidFill>
              </a:rPr>
              <a:t>4  </a:t>
            </a:r>
            <a:r>
              <a:rPr lang="pt-PT" sz="2400" dirty="0">
                <a:solidFill>
                  <a:schemeClr val="bg1"/>
                </a:solidFill>
              </a:rPr>
              <a:t>a 100ºC  e se obtém uma massa final de 0,855 g. Quantas águas permanecem ainda na estruturar do MgSO</a:t>
            </a:r>
            <a:r>
              <a:rPr lang="pt-PT" sz="2400" baseline="-25000" dirty="0">
                <a:solidFill>
                  <a:schemeClr val="bg1"/>
                </a:solidFill>
              </a:rPr>
              <a:t>4 </a:t>
            </a:r>
            <a:r>
              <a:rPr lang="pt-PT" sz="2400" dirty="0">
                <a:solidFill>
                  <a:schemeClr val="bg1"/>
                </a:solidFill>
              </a:rPr>
              <a:t>?</a:t>
            </a:r>
          </a:p>
        </p:txBody>
      </p:sp>
    </p:spTree>
    <p:extLst>
      <p:ext uri="{BB962C8B-B14F-4D97-AF65-F5344CB8AC3E}">
        <p14:creationId xmlns:p14="http://schemas.microsoft.com/office/powerpoint/2010/main" val="6108995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385"/>
            <a:ext cx="709228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pPr>
            <a:r>
              <a:rPr kumimoji="0" lang="pt-PT" altLang="pt-PT" sz="2400" b="0" i="0" u="none" strike="noStrike" cap="none" normalizeH="0" baseline="0" dirty="0">
                <a:ln>
                  <a:noFill/>
                </a:ln>
                <a:solidFill>
                  <a:schemeClr val="bg1"/>
                </a:solidFill>
                <a:effectLst/>
                <a:latin typeface="+mn-lt"/>
                <a:ea typeface="Calibri" pitchFamily="34" charset="0"/>
                <a:cs typeface="Times New Roman" pitchFamily="18" charset="0"/>
              </a:rPr>
              <a:t> A sacarina cuja estrutura molecular está  abaixo representada.  Esta molécula foi sintetizada pela primeira vez 1897 onde era prática comum dos químicos experimentarem todas as substancias que sintetizavam no laboratório.  </a:t>
            </a:r>
          </a:p>
          <a:p>
            <a:pPr marL="0" marR="0" lvl="0" indent="0" algn="l" defTabSz="914400" rtl="0" eaLnBrk="1" fontAlgn="base" latinLnBrk="0" hangingPunct="1">
              <a:lnSpc>
                <a:spcPct val="100000"/>
              </a:lnSpc>
              <a:spcBef>
                <a:spcPct val="0"/>
              </a:spcBef>
              <a:spcAft>
                <a:spcPct val="0"/>
              </a:spcAft>
              <a:buClrTx/>
              <a:buSzTx/>
              <a:tabLst/>
            </a:pPr>
            <a:endParaRPr kumimoji="0" lang="pt-PT" altLang="pt-PT" sz="2400" b="0" i="0" u="none" strike="noStrike" cap="none" normalizeH="0" baseline="0" dirty="0">
              <a:ln>
                <a:noFill/>
              </a:ln>
              <a:solidFill>
                <a:schemeClr val="bg1"/>
              </a:solidFill>
              <a:effectLst/>
              <a:latin typeface="+mn-lt"/>
            </a:endParaRPr>
          </a:p>
          <a:p>
            <a:pPr marL="914400" marR="0" lvl="1" indent="-457200" algn="l" defTabSz="914400" rtl="0" eaLnBrk="0" fontAlgn="base" latinLnBrk="0" hangingPunct="0">
              <a:lnSpc>
                <a:spcPct val="100000"/>
              </a:lnSpc>
              <a:spcBef>
                <a:spcPct val="0"/>
              </a:spcBef>
              <a:spcAft>
                <a:spcPct val="0"/>
              </a:spcAft>
              <a:buClrTx/>
              <a:buSzTx/>
              <a:buFont typeface="+mj-lt"/>
              <a:buAutoNum type="alphaLcParenR"/>
              <a:tabLst/>
            </a:pPr>
            <a:r>
              <a:rPr kumimoji="0" lang="pt-PT" altLang="pt-PT" sz="2400" b="0" i="0" u="none" strike="noStrike" cap="none" normalizeH="0" baseline="0" dirty="0">
                <a:ln>
                  <a:noFill/>
                </a:ln>
                <a:solidFill>
                  <a:schemeClr val="bg1"/>
                </a:solidFill>
                <a:effectLst/>
                <a:latin typeface="+mn-lt"/>
                <a:ea typeface="Calibri" pitchFamily="34" charset="0"/>
                <a:cs typeface="Times New Roman" pitchFamily="18" charset="0"/>
              </a:rPr>
              <a:t>Escreva a formula molecular do composto, </a:t>
            </a:r>
            <a:endParaRPr kumimoji="0" lang="pt-PT" altLang="pt-PT" sz="2400" b="0" i="0" u="none" strike="noStrike" cap="none" normalizeH="0" baseline="0" dirty="0">
              <a:ln>
                <a:noFill/>
              </a:ln>
              <a:solidFill>
                <a:schemeClr val="bg1"/>
              </a:solidFill>
              <a:effectLst/>
              <a:latin typeface="+mn-lt"/>
            </a:endParaRPr>
          </a:p>
          <a:p>
            <a:pPr marL="914400" marR="0" lvl="1" indent="-457200" algn="l" defTabSz="914400" rtl="0" eaLnBrk="0" fontAlgn="base" latinLnBrk="0" hangingPunct="0">
              <a:lnSpc>
                <a:spcPct val="100000"/>
              </a:lnSpc>
              <a:spcBef>
                <a:spcPct val="0"/>
              </a:spcBef>
              <a:spcAft>
                <a:spcPct val="0"/>
              </a:spcAft>
              <a:buClrTx/>
              <a:buSzTx/>
              <a:buFont typeface="+mj-lt"/>
              <a:buAutoNum type="alphaLcParenR"/>
              <a:tabLst/>
            </a:pPr>
            <a:r>
              <a:rPr kumimoji="0" lang="pt-PT" altLang="pt-PT" sz="2400" b="0" i="0" u="none" strike="noStrike" cap="none" normalizeH="0" baseline="0" dirty="0">
                <a:ln>
                  <a:noFill/>
                </a:ln>
                <a:solidFill>
                  <a:schemeClr val="bg1"/>
                </a:solidFill>
                <a:effectLst/>
                <a:latin typeface="+mn-lt"/>
                <a:ea typeface="Calibri" pitchFamily="34" charset="0"/>
                <a:cs typeface="Times New Roman" pitchFamily="18" charset="0"/>
              </a:rPr>
              <a:t>Se você ingerir 125 mg de sacarina, qual é a quantidade de matéria (</a:t>
            </a:r>
            <a:r>
              <a:rPr kumimoji="0" lang="pt-PT" altLang="pt-PT" sz="2400" b="0" i="0" u="none" strike="noStrike" cap="none" normalizeH="0" baseline="0" dirty="0" err="1">
                <a:ln>
                  <a:noFill/>
                </a:ln>
                <a:solidFill>
                  <a:schemeClr val="bg1"/>
                </a:solidFill>
                <a:effectLst/>
                <a:latin typeface="+mn-lt"/>
                <a:ea typeface="Calibri" pitchFamily="34" charset="0"/>
                <a:cs typeface="Times New Roman" pitchFamily="18" charset="0"/>
              </a:rPr>
              <a:t>mols</a:t>
            </a:r>
            <a:r>
              <a:rPr kumimoji="0" lang="pt-PT" altLang="pt-PT" sz="2400" b="0" i="0" u="none" strike="noStrike" cap="none" normalizeH="0" baseline="0" dirty="0">
                <a:ln>
                  <a:noFill/>
                </a:ln>
                <a:solidFill>
                  <a:schemeClr val="bg1"/>
                </a:solidFill>
                <a:effectLst/>
                <a:latin typeface="+mn-lt"/>
                <a:ea typeface="Calibri" pitchFamily="34" charset="0"/>
                <a:cs typeface="Times New Roman" pitchFamily="18" charset="0"/>
              </a:rPr>
              <a:t>) de sacarina ingerida?</a:t>
            </a:r>
            <a:endParaRPr kumimoji="0" lang="pt-PT" altLang="pt-PT" sz="2400" b="0" i="0" u="none" strike="noStrike" cap="none" normalizeH="0" baseline="0" dirty="0">
              <a:ln>
                <a:noFill/>
              </a:ln>
              <a:solidFill>
                <a:schemeClr val="bg1"/>
              </a:solidFill>
              <a:effectLst/>
              <a:latin typeface="+mn-lt"/>
            </a:endParaRPr>
          </a:p>
          <a:p>
            <a:pPr marL="914400" marR="0" lvl="1" indent="-457200" algn="l" defTabSz="914400" rtl="0" eaLnBrk="0" fontAlgn="base" latinLnBrk="0" hangingPunct="0">
              <a:lnSpc>
                <a:spcPct val="100000"/>
              </a:lnSpc>
              <a:spcBef>
                <a:spcPct val="0"/>
              </a:spcBef>
              <a:spcAft>
                <a:spcPct val="0"/>
              </a:spcAft>
              <a:buClrTx/>
              <a:buSzTx/>
              <a:buFont typeface="+mj-lt"/>
              <a:buAutoNum type="alphaLcParenR"/>
              <a:tabLst/>
            </a:pPr>
            <a:r>
              <a:rPr kumimoji="0" lang="pt-PT" altLang="pt-PT" sz="2400" b="0" i="0" u="none" strike="noStrike" cap="none" normalizeH="0" baseline="0" dirty="0">
                <a:ln>
                  <a:noFill/>
                </a:ln>
                <a:solidFill>
                  <a:schemeClr val="bg1"/>
                </a:solidFill>
                <a:effectLst/>
                <a:latin typeface="+mn-lt"/>
                <a:ea typeface="Calibri" pitchFamily="34" charset="0"/>
                <a:cs typeface="Times New Roman" pitchFamily="18" charset="0"/>
              </a:rPr>
              <a:t>Qual massa de enxofre está contida em 125 mg de sacarina.  </a:t>
            </a:r>
            <a:endParaRPr kumimoji="0" lang="pt-PT" altLang="pt-PT" sz="24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2400" b="0" i="0" u="none" strike="noStrike" cap="none" normalizeH="0" baseline="0" dirty="0">
              <a:ln>
                <a:noFill/>
              </a:ln>
              <a:solidFill>
                <a:schemeClr val="bg1"/>
              </a:solidFill>
              <a:effectLst/>
              <a:latin typeface="+mn-lt"/>
            </a:endParaRPr>
          </a:p>
        </p:txBody>
      </p:sp>
      <p:graphicFrame>
        <p:nvGraphicFramePr>
          <p:cNvPr id="3" name="Objecto 2"/>
          <p:cNvGraphicFramePr>
            <a:graphicFrameLocks noChangeAspect="1"/>
          </p:cNvGraphicFramePr>
          <p:nvPr>
            <p:extLst/>
          </p:nvPr>
        </p:nvGraphicFramePr>
        <p:xfrm>
          <a:off x="4427984" y="4365104"/>
          <a:ext cx="2016224" cy="2016224"/>
        </p:xfrm>
        <a:graphic>
          <a:graphicData uri="http://schemas.openxmlformats.org/presentationml/2006/ole">
            <mc:AlternateContent xmlns:mc="http://schemas.openxmlformats.org/markup-compatibility/2006">
              <mc:Choice xmlns:v="urn:schemas-microsoft-com:vml" Requires="v">
                <p:oleObj spid="_x0000_s2062" name="CS ChemDraw Drawing" r:id="rId3" imgW="1449043" imgH="1444415" progId="ChemDraw.Document.6.0">
                  <p:embed/>
                </p:oleObj>
              </mc:Choice>
              <mc:Fallback>
                <p:oleObj name="CS ChemDraw Drawing" r:id="rId3" imgW="1449043" imgH="1444415" progId="ChemDraw.Document.6.0">
                  <p:embed/>
                  <p:pic>
                    <p:nvPicPr>
                      <p:cNvPr id="3" name="Object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365104"/>
                        <a:ext cx="2016224" cy="201622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338844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2646036216"/>
              </p:ext>
            </p:extLst>
          </p:nvPr>
        </p:nvGraphicFramePr>
        <p:xfrm>
          <a:off x="-1764704" y="548680"/>
          <a:ext cx="9433048"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ângulo 8"/>
          <p:cNvSpPr/>
          <p:nvPr/>
        </p:nvSpPr>
        <p:spPr>
          <a:xfrm>
            <a:off x="5940152" y="563196"/>
            <a:ext cx="3238750" cy="1569660"/>
          </a:xfrm>
          <a:prstGeom prst="rect">
            <a:avLst/>
          </a:prstGeom>
          <a:solidFill>
            <a:schemeClr val="tx1"/>
          </a:solidFill>
        </p:spPr>
        <p:txBody>
          <a:bodyPr wrap="square">
            <a:spAutoFit/>
          </a:bodyPr>
          <a:lstStyle/>
          <a:p>
            <a:pPr marL="342900" indent="-342900">
              <a:buFont typeface="Arial" panose="020B0604020202020204" pitchFamily="34" charset="0"/>
              <a:buChar char="•"/>
            </a:pPr>
            <a:r>
              <a:rPr lang="pt-PT" sz="2400" dirty="0">
                <a:solidFill>
                  <a:schemeClr val="bg1"/>
                </a:solidFill>
              </a:rPr>
              <a:t>Evitar a produção do resíduo é melhor do que proceder ao seu tratamento </a:t>
            </a:r>
          </a:p>
        </p:txBody>
      </p:sp>
      <p:sp>
        <p:nvSpPr>
          <p:cNvPr id="10" name="Rectângulo 9"/>
          <p:cNvSpPr/>
          <p:nvPr/>
        </p:nvSpPr>
        <p:spPr>
          <a:xfrm>
            <a:off x="5940152" y="1552724"/>
            <a:ext cx="3166742" cy="2677656"/>
          </a:xfrm>
          <a:prstGeom prst="rect">
            <a:avLst/>
          </a:prstGeom>
          <a:solidFill>
            <a:schemeClr val="tx1"/>
          </a:solidFill>
        </p:spPr>
        <p:txBody>
          <a:bodyPr wrap="square">
            <a:spAutoFit/>
          </a:bodyPr>
          <a:lstStyle/>
          <a:p>
            <a:pPr marL="342900" indent="-342900">
              <a:buFont typeface="Arial" panose="020B0604020202020204" pitchFamily="34" charset="0"/>
              <a:buChar char="•"/>
            </a:pPr>
            <a:r>
              <a:rPr lang="pt-PT" sz="2400" dirty="0">
                <a:solidFill>
                  <a:prstClr val="white"/>
                </a:solidFill>
              </a:rPr>
              <a:t>Design de processo sintéticos  que visem a maximização da incorporação de todos os materiais de partida no produto </a:t>
            </a:r>
            <a:endParaRPr lang="pt-PT" sz="2400" dirty="0"/>
          </a:p>
        </p:txBody>
      </p:sp>
      <p:sp>
        <p:nvSpPr>
          <p:cNvPr id="11" name="Rectângulo 10"/>
          <p:cNvSpPr/>
          <p:nvPr/>
        </p:nvSpPr>
        <p:spPr>
          <a:xfrm>
            <a:off x="5724128" y="1988840"/>
            <a:ext cx="3419871" cy="2677656"/>
          </a:xfrm>
          <a:prstGeom prst="rect">
            <a:avLst/>
          </a:prstGeom>
          <a:solidFill>
            <a:schemeClr val="tx1"/>
          </a:solidFill>
        </p:spPr>
        <p:txBody>
          <a:bodyPr wrap="square">
            <a:spAutoFit/>
          </a:bodyPr>
          <a:lstStyle/>
          <a:p>
            <a:pPr marL="342900" lvl="0" indent="-342900">
              <a:buFont typeface="Arial" panose="020B0604020202020204" pitchFamily="34" charset="0"/>
              <a:buChar char="•"/>
            </a:pPr>
            <a:r>
              <a:rPr lang="pt-PT" sz="2400" dirty="0">
                <a:solidFill>
                  <a:prstClr val="white"/>
                </a:solidFill>
              </a:rPr>
              <a:t>Sempre que possível a síntese de um produto químico deve não só  utilizar  mas também gerar substâncias com nenhuma ou com baixa toxicidade </a:t>
            </a:r>
          </a:p>
        </p:txBody>
      </p:sp>
      <p:sp>
        <p:nvSpPr>
          <p:cNvPr id="12" name="Rectângulo 11"/>
          <p:cNvSpPr/>
          <p:nvPr/>
        </p:nvSpPr>
        <p:spPr>
          <a:xfrm>
            <a:off x="5760640" y="319296"/>
            <a:ext cx="3419872" cy="2677656"/>
          </a:xfrm>
          <a:prstGeom prst="rect">
            <a:avLst/>
          </a:prstGeom>
          <a:solidFill>
            <a:schemeClr val="tx1"/>
          </a:solidFill>
        </p:spPr>
        <p:txBody>
          <a:bodyPr wrap="square">
            <a:spAutoFit/>
          </a:bodyPr>
          <a:lstStyle/>
          <a:p>
            <a:pPr marL="285750" lvl="0" indent="-285750">
              <a:buFont typeface="Arial" panose="020B0604020202020204" pitchFamily="34" charset="0"/>
              <a:buChar char="•"/>
            </a:pPr>
            <a:r>
              <a:rPr lang="pt-PT" sz="2400" dirty="0">
                <a:solidFill>
                  <a:prstClr val="white"/>
                </a:solidFill>
              </a:rPr>
              <a:t>O design de  produtos químicos deve ser realizado de modo a que estes desempenhem a sua função sem exibir toxicidade </a:t>
            </a:r>
          </a:p>
        </p:txBody>
      </p:sp>
      <p:sp>
        <p:nvSpPr>
          <p:cNvPr id="14" name="Rectângulo 13"/>
          <p:cNvSpPr/>
          <p:nvPr/>
        </p:nvSpPr>
        <p:spPr>
          <a:xfrm>
            <a:off x="5999394" y="1196752"/>
            <a:ext cx="3179508" cy="4154984"/>
          </a:xfrm>
          <a:prstGeom prst="rect">
            <a:avLst/>
          </a:prstGeom>
          <a:solidFill>
            <a:schemeClr val="tx1"/>
          </a:solidFill>
        </p:spPr>
        <p:txBody>
          <a:bodyPr wrap="square">
            <a:spAutoFit/>
          </a:bodyPr>
          <a:lstStyle/>
          <a:p>
            <a:r>
              <a:rPr lang="pt-PT" sz="2400" dirty="0">
                <a:solidFill>
                  <a:prstClr val="white"/>
                </a:solidFill>
              </a:rPr>
              <a:t>A utilização de energia em processos químicos deverá ser minimizada  devido ao seu impacto ambiental e económico. Sempre que possível os processo deverão ser conduzidos à temperatura e pressão ambiente </a:t>
            </a:r>
          </a:p>
          <a:p>
            <a:endParaRPr lang="pt-PT" sz="2400" dirty="0">
              <a:solidFill>
                <a:prstClr val="white"/>
              </a:solidFill>
            </a:endParaRPr>
          </a:p>
        </p:txBody>
      </p:sp>
      <p:sp>
        <p:nvSpPr>
          <p:cNvPr id="15" name="Rectângulo 14"/>
          <p:cNvSpPr/>
          <p:nvPr/>
        </p:nvSpPr>
        <p:spPr>
          <a:xfrm>
            <a:off x="5940152" y="1596408"/>
            <a:ext cx="3231640" cy="1938992"/>
          </a:xfrm>
          <a:prstGeom prst="rect">
            <a:avLst/>
          </a:prstGeom>
          <a:solidFill>
            <a:schemeClr val="tx1"/>
          </a:solidFill>
        </p:spPr>
        <p:txBody>
          <a:bodyPr wrap="square">
            <a:spAutoFit/>
          </a:bodyPr>
          <a:lstStyle/>
          <a:p>
            <a:r>
              <a:rPr lang="pt-PT" sz="2400" dirty="0">
                <a:solidFill>
                  <a:prstClr val="white"/>
                </a:solidFill>
              </a:rPr>
              <a:t>O uso de  matérias primas renováveis  é  prioridade. Sempre que seja técnica e economicamente viável. </a:t>
            </a:r>
          </a:p>
        </p:txBody>
      </p:sp>
      <p:sp>
        <p:nvSpPr>
          <p:cNvPr id="16" name="Rectângulo 15"/>
          <p:cNvSpPr/>
          <p:nvPr/>
        </p:nvSpPr>
        <p:spPr>
          <a:xfrm>
            <a:off x="5999691" y="1412776"/>
            <a:ext cx="3144309" cy="3416320"/>
          </a:xfrm>
          <a:prstGeom prst="rect">
            <a:avLst/>
          </a:prstGeom>
          <a:solidFill>
            <a:schemeClr val="tx1"/>
          </a:solidFill>
        </p:spPr>
        <p:txBody>
          <a:bodyPr wrap="square">
            <a:spAutoFit/>
          </a:bodyPr>
          <a:lstStyle/>
          <a:p>
            <a:r>
              <a:rPr lang="pt-PT" sz="2400" dirty="0">
                <a:solidFill>
                  <a:prstClr val="white"/>
                </a:solidFill>
              </a:rPr>
              <a:t>Modificação temporária por processos físicos e químicos deve ser evitada dado que estas etapas requerem reagentes adicionais e eventualmente geram resíduos</a:t>
            </a:r>
            <a:endParaRPr lang="pt-PT" sz="2400" dirty="0"/>
          </a:p>
        </p:txBody>
      </p:sp>
      <p:sp>
        <p:nvSpPr>
          <p:cNvPr id="17" name="Rectângulo 16"/>
          <p:cNvSpPr/>
          <p:nvPr/>
        </p:nvSpPr>
        <p:spPr>
          <a:xfrm>
            <a:off x="6228184" y="2519737"/>
            <a:ext cx="2286000" cy="830997"/>
          </a:xfrm>
          <a:prstGeom prst="rect">
            <a:avLst/>
          </a:prstGeom>
          <a:solidFill>
            <a:schemeClr val="tx1"/>
          </a:solidFill>
        </p:spPr>
        <p:txBody>
          <a:bodyPr>
            <a:spAutoFit/>
          </a:bodyPr>
          <a:lstStyle/>
          <a:p>
            <a:r>
              <a:rPr lang="pt-PT" sz="2400" dirty="0">
                <a:solidFill>
                  <a:schemeClr val="bg1"/>
                </a:solidFill>
              </a:rPr>
              <a:t>Catalisadores  selectivos </a:t>
            </a:r>
          </a:p>
        </p:txBody>
      </p:sp>
      <p:sp>
        <p:nvSpPr>
          <p:cNvPr id="18" name="Rectângulo 17"/>
          <p:cNvSpPr/>
          <p:nvPr/>
        </p:nvSpPr>
        <p:spPr>
          <a:xfrm>
            <a:off x="5940151" y="1482584"/>
            <a:ext cx="3249229" cy="2308324"/>
          </a:xfrm>
          <a:prstGeom prst="rect">
            <a:avLst/>
          </a:prstGeom>
          <a:solidFill>
            <a:schemeClr val="tx1"/>
          </a:solidFill>
        </p:spPr>
        <p:txBody>
          <a:bodyPr wrap="square">
            <a:spAutoFit/>
          </a:bodyPr>
          <a:lstStyle/>
          <a:p>
            <a:pPr lvl="0"/>
            <a:r>
              <a:rPr lang="pt-PT" sz="2400" dirty="0">
                <a:solidFill>
                  <a:prstClr val="white"/>
                </a:solidFill>
              </a:rPr>
              <a:t>O design de produtos químicos  deverá ser realizado para que estes não se degradem em substâncias tóxicas nem persistam no ambiente </a:t>
            </a:r>
          </a:p>
        </p:txBody>
      </p:sp>
      <p:sp>
        <p:nvSpPr>
          <p:cNvPr id="19" name="Rectângulo 18"/>
          <p:cNvSpPr/>
          <p:nvPr/>
        </p:nvSpPr>
        <p:spPr>
          <a:xfrm>
            <a:off x="6444208" y="2079610"/>
            <a:ext cx="2682490" cy="1938992"/>
          </a:xfrm>
          <a:prstGeom prst="rect">
            <a:avLst/>
          </a:prstGeom>
          <a:solidFill>
            <a:schemeClr val="tx1"/>
          </a:solidFill>
        </p:spPr>
        <p:txBody>
          <a:bodyPr wrap="square">
            <a:spAutoFit/>
          </a:bodyPr>
          <a:lstStyle/>
          <a:p>
            <a:pPr lvl="0"/>
            <a:r>
              <a:rPr lang="pt-PT" sz="2400" dirty="0">
                <a:solidFill>
                  <a:prstClr val="white"/>
                </a:solidFill>
              </a:rPr>
              <a:t>Análise em tempo real  do processo. Minimizar riscos formação de substâncias nocivas </a:t>
            </a:r>
          </a:p>
        </p:txBody>
      </p:sp>
      <p:sp>
        <p:nvSpPr>
          <p:cNvPr id="20" name="Rectângulo 19"/>
          <p:cNvSpPr/>
          <p:nvPr/>
        </p:nvSpPr>
        <p:spPr>
          <a:xfrm>
            <a:off x="6070886" y="1484784"/>
            <a:ext cx="3037618" cy="3416320"/>
          </a:xfrm>
          <a:prstGeom prst="rect">
            <a:avLst/>
          </a:prstGeom>
          <a:solidFill>
            <a:schemeClr val="tx1"/>
          </a:solidFill>
        </p:spPr>
        <p:txBody>
          <a:bodyPr wrap="square">
            <a:spAutoFit/>
          </a:bodyPr>
          <a:lstStyle/>
          <a:p>
            <a:r>
              <a:rPr lang="pt-PT" sz="2400" dirty="0">
                <a:solidFill>
                  <a:prstClr val="white"/>
                </a:solidFill>
              </a:rPr>
              <a:t>As substância  utilizadas e geradas em um processo químico  deverão ser escolhidas com o intuito de minimizar o potencial para acidentes – derrames, explosões e incêndios</a:t>
            </a:r>
            <a:endParaRPr lang="pt-PT" sz="2400" dirty="0"/>
          </a:p>
        </p:txBody>
      </p:sp>
      <p:sp>
        <p:nvSpPr>
          <p:cNvPr id="13" name="Rectângulo 12"/>
          <p:cNvSpPr/>
          <p:nvPr/>
        </p:nvSpPr>
        <p:spPr>
          <a:xfrm>
            <a:off x="6084168" y="1873606"/>
            <a:ext cx="3072520" cy="2677656"/>
          </a:xfrm>
          <a:prstGeom prst="rect">
            <a:avLst/>
          </a:prstGeom>
          <a:solidFill>
            <a:schemeClr val="tx1"/>
          </a:solidFill>
        </p:spPr>
        <p:txBody>
          <a:bodyPr wrap="square">
            <a:spAutoFit/>
          </a:bodyPr>
          <a:lstStyle/>
          <a:p>
            <a:r>
              <a:rPr lang="pt-PT" sz="2400" dirty="0">
                <a:solidFill>
                  <a:prstClr val="white"/>
                </a:solidFill>
              </a:rPr>
              <a:t>Eliminar sempre que possível  o uso de  solventes  ou substâncias auxiliares e quando utilizadas estas substancia deverão ser inócuas.</a:t>
            </a:r>
            <a:endParaRPr lang="pt-PT" sz="2400" dirty="0"/>
          </a:p>
        </p:txBody>
      </p:sp>
    </p:spTree>
    <p:extLst>
      <p:ext uri="{BB962C8B-B14F-4D97-AF65-F5344CB8AC3E}">
        <p14:creationId xmlns:p14="http://schemas.microsoft.com/office/powerpoint/2010/main" val="65318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graphicEl>
                                              <a:dgm id="{84B2698A-26C3-4196-AF20-CF68A9A57178}"/>
                                            </p:graphicEl>
                                          </p:spTgt>
                                        </p:tgtEl>
                                        <p:attrNameLst>
                                          <p:attrName>style.visibility</p:attrName>
                                        </p:attrNameLst>
                                      </p:cBhvr>
                                      <p:to>
                                        <p:strVal val="visible"/>
                                      </p:to>
                                    </p:set>
                                    <p:animEffect transition="in" filter="barn(inVertical)">
                                      <p:cBhvr>
                                        <p:cTn id="7" dur="500"/>
                                        <p:tgtEl>
                                          <p:spTgt spid="8">
                                            <p:graphicEl>
                                              <a:dgm id="{84B2698A-26C3-4196-AF20-CF68A9A5717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graphicEl>
                                              <a:dgm id="{D6EE2C3B-B1F4-4042-A4A6-3DBB1E4A4759}"/>
                                            </p:graphicEl>
                                          </p:spTgt>
                                        </p:tgtEl>
                                        <p:attrNameLst>
                                          <p:attrName>style.visibility</p:attrName>
                                        </p:attrNameLst>
                                      </p:cBhvr>
                                      <p:to>
                                        <p:strVal val="visible"/>
                                      </p:to>
                                    </p:set>
                                    <p:animEffect transition="in" filter="barn(inVertical)">
                                      <p:cBhvr>
                                        <p:cTn id="12" dur="500"/>
                                        <p:tgtEl>
                                          <p:spTgt spid="8">
                                            <p:graphicEl>
                                              <a:dgm id="{D6EE2C3B-B1F4-4042-A4A6-3DBB1E4A4759}"/>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8">
                                            <p:graphicEl>
                                              <a:dgm id="{52355541-21C0-4AE9-9855-B9A54194A693}"/>
                                            </p:graphicEl>
                                          </p:spTgt>
                                        </p:tgtEl>
                                        <p:attrNameLst>
                                          <p:attrName>style.visibility</p:attrName>
                                        </p:attrNameLst>
                                      </p:cBhvr>
                                      <p:to>
                                        <p:strVal val="visible"/>
                                      </p:to>
                                    </p:set>
                                    <p:animEffect transition="in" filter="barn(inVertical)">
                                      <p:cBhvr>
                                        <p:cTn id="24" dur="500"/>
                                        <p:tgtEl>
                                          <p:spTgt spid="8">
                                            <p:graphicEl>
                                              <a:dgm id="{52355541-21C0-4AE9-9855-B9A54194A693}"/>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8">
                                            <p:graphicEl>
                                              <a:dgm id="{52E5EC5D-CEAF-471F-BD02-42367443477D}"/>
                                            </p:graphicEl>
                                          </p:spTgt>
                                        </p:tgtEl>
                                        <p:attrNameLst>
                                          <p:attrName>style.visibility</p:attrName>
                                        </p:attrNameLst>
                                      </p:cBhvr>
                                      <p:to>
                                        <p:strVal val="visible"/>
                                      </p:to>
                                    </p:set>
                                    <p:animEffect transition="in" filter="barn(inVertical)">
                                      <p:cBhvr>
                                        <p:cTn id="36" dur="500"/>
                                        <p:tgtEl>
                                          <p:spTgt spid="8">
                                            <p:graphicEl>
                                              <a:dgm id="{52E5EC5D-CEAF-471F-BD02-42367443477D}"/>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8">
                                            <p:graphicEl>
                                              <a:dgm id="{466B1D0E-255A-445C-A712-387F0D6700AE}"/>
                                            </p:graphicEl>
                                          </p:spTgt>
                                        </p:tgtEl>
                                        <p:attrNameLst>
                                          <p:attrName>style.visibility</p:attrName>
                                        </p:attrNameLst>
                                      </p:cBhvr>
                                      <p:to>
                                        <p:strVal val="visible"/>
                                      </p:to>
                                    </p:set>
                                    <p:animEffect transition="in" filter="barn(inVertical)">
                                      <p:cBhvr>
                                        <p:cTn id="48" dur="500"/>
                                        <p:tgtEl>
                                          <p:spTgt spid="8">
                                            <p:graphicEl>
                                              <a:dgm id="{466B1D0E-255A-445C-A712-387F0D6700AE}"/>
                                            </p:graphic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8">
                                            <p:graphicEl>
                                              <a:dgm id="{DE174FF8-D149-46B1-A3F0-6D2CE1084D3F}"/>
                                            </p:graphicEl>
                                          </p:spTgt>
                                        </p:tgtEl>
                                        <p:attrNameLst>
                                          <p:attrName>style.visibility</p:attrName>
                                        </p:attrNameLst>
                                      </p:cBhvr>
                                      <p:to>
                                        <p:strVal val="visible"/>
                                      </p:to>
                                    </p:set>
                                    <p:animEffect transition="in" filter="barn(inVertical)">
                                      <p:cBhvr>
                                        <p:cTn id="60" dur="500"/>
                                        <p:tgtEl>
                                          <p:spTgt spid="8">
                                            <p:graphicEl>
                                              <a:dgm id="{DE174FF8-D149-46B1-A3F0-6D2CE1084D3F}"/>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8">
                                            <p:graphicEl>
                                              <a:dgm id="{CFFB6B36-F0AC-43A9-B3AA-D580BC7B890F}"/>
                                            </p:graphicEl>
                                          </p:spTgt>
                                        </p:tgtEl>
                                        <p:attrNameLst>
                                          <p:attrName>style.visibility</p:attrName>
                                        </p:attrNameLst>
                                      </p:cBhvr>
                                      <p:to>
                                        <p:strVal val="visible"/>
                                      </p:to>
                                    </p:set>
                                    <p:animEffect transition="in" filter="barn(inVertical)">
                                      <p:cBhvr>
                                        <p:cTn id="72" dur="500"/>
                                        <p:tgtEl>
                                          <p:spTgt spid="8">
                                            <p:graphicEl>
                                              <a:dgm id="{CFFB6B36-F0AC-43A9-B3AA-D580BC7B890F}"/>
                                            </p:graphic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8">
                                            <p:graphicEl>
                                              <a:dgm id="{25C0F2D9-1C95-4812-BA9C-319EDFBC31C4}"/>
                                            </p:graphicEl>
                                          </p:spTgt>
                                        </p:tgtEl>
                                        <p:attrNameLst>
                                          <p:attrName>style.visibility</p:attrName>
                                        </p:attrNameLst>
                                      </p:cBhvr>
                                      <p:to>
                                        <p:strVal val="visible"/>
                                      </p:to>
                                    </p:set>
                                    <p:animEffect transition="in" filter="barn(inVertical)">
                                      <p:cBhvr>
                                        <p:cTn id="84" dur="500"/>
                                        <p:tgtEl>
                                          <p:spTgt spid="8">
                                            <p:graphicEl>
                                              <a:dgm id="{25C0F2D9-1C95-4812-BA9C-319EDFBC31C4}"/>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left)">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par>
                          <p:cTn id="93" fill="hold">
                            <p:stCondLst>
                              <p:cond delay="500"/>
                            </p:stCondLst>
                            <p:childTnLst>
                              <p:par>
                                <p:cTn id="94" presetID="16" presetClass="entr" presetSubtype="21" fill="hold" grpId="0" nodeType="afterEffect">
                                  <p:stCondLst>
                                    <p:cond delay="0"/>
                                  </p:stCondLst>
                                  <p:childTnLst>
                                    <p:set>
                                      <p:cBhvr>
                                        <p:cTn id="95" dur="1" fill="hold">
                                          <p:stCondLst>
                                            <p:cond delay="0"/>
                                          </p:stCondLst>
                                        </p:cTn>
                                        <p:tgtEl>
                                          <p:spTgt spid="8">
                                            <p:graphicEl>
                                              <a:dgm id="{2C09C416-1019-4DB2-9471-019FD9445772}"/>
                                            </p:graphicEl>
                                          </p:spTgt>
                                        </p:tgtEl>
                                        <p:attrNameLst>
                                          <p:attrName>style.visibility</p:attrName>
                                        </p:attrNameLst>
                                      </p:cBhvr>
                                      <p:to>
                                        <p:strVal val="visible"/>
                                      </p:to>
                                    </p:set>
                                    <p:animEffect transition="in" filter="barn(inVertical)">
                                      <p:cBhvr>
                                        <p:cTn id="96" dur="500"/>
                                        <p:tgtEl>
                                          <p:spTgt spid="8">
                                            <p:graphicEl>
                                              <a:dgm id="{2C09C416-1019-4DB2-9471-019FD9445772}"/>
                                            </p:graphic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left)">
                                      <p:cBhvr>
                                        <p:cTn id="99" dur="500"/>
                                        <p:tgtEl>
                                          <p:spTgt spid="1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childTnLst>
                          </p:cTn>
                        </p:par>
                        <p:par>
                          <p:cTn id="105" fill="hold">
                            <p:stCondLst>
                              <p:cond delay="500"/>
                            </p:stCondLst>
                            <p:childTnLst>
                              <p:par>
                                <p:cTn id="106" presetID="16" presetClass="entr" presetSubtype="21" fill="hold" grpId="0" nodeType="afterEffect">
                                  <p:stCondLst>
                                    <p:cond delay="0"/>
                                  </p:stCondLst>
                                  <p:childTnLst>
                                    <p:set>
                                      <p:cBhvr>
                                        <p:cTn id="107" dur="1" fill="hold">
                                          <p:stCondLst>
                                            <p:cond delay="0"/>
                                          </p:stCondLst>
                                        </p:cTn>
                                        <p:tgtEl>
                                          <p:spTgt spid="8">
                                            <p:graphicEl>
                                              <a:dgm id="{918EC65B-0C4D-4DE1-9400-8F82FF7019F5}"/>
                                            </p:graphicEl>
                                          </p:spTgt>
                                        </p:tgtEl>
                                        <p:attrNameLst>
                                          <p:attrName>style.visibility</p:attrName>
                                        </p:attrNameLst>
                                      </p:cBhvr>
                                      <p:to>
                                        <p:strVal val="visible"/>
                                      </p:to>
                                    </p:set>
                                    <p:animEffect transition="in" filter="barn(inVertical)">
                                      <p:cBhvr>
                                        <p:cTn id="108" dur="500"/>
                                        <p:tgtEl>
                                          <p:spTgt spid="8">
                                            <p:graphicEl>
                                              <a:dgm id="{918EC65B-0C4D-4DE1-9400-8F82FF7019F5}"/>
                                            </p:graphicEl>
                                          </p:spTgt>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wipe(left)">
                                      <p:cBhvr>
                                        <p:cTn id="111" dur="500"/>
                                        <p:tgtEl>
                                          <p:spTgt spid="1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childTnLst>
                          </p:cTn>
                        </p:par>
                        <p:par>
                          <p:cTn id="117" fill="hold">
                            <p:stCondLst>
                              <p:cond delay="500"/>
                            </p:stCondLst>
                            <p:childTnLst>
                              <p:par>
                                <p:cTn id="118" presetID="16" presetClass="entr" presetSubtype="21" fill="hold" grpId="0" nodeType="afterEffect">
                                  <p:stCondLst>
                                    <p:cond delay="0"/>
                                  </p:stCondLst>
                                  <p:childTnLst>
                                    <p:set>
                                      <p:cBhvr>
                                        <p:cTn id="119" dur="1" fill="hold">
                                          <p:stCondLst>
                                            <p:cond delay="0"/>
                                          </p:stCondLst>
                                        </p:cTn>
                                        <p:tgtEl>
                                          <p:spTgt spid="8">
                                            <p:graphicEl>
                                              <a:dgm id="{505771A5-3468-4FA2-9247-4666A6EC388B}"/>
                                            </p:graphicEl>
                                          </p:spTgt>
                                        </p:tgtEl>
                                        <p:attrNameLst>
                                          <p:attrName>style.visibility</p:attrName>
                                        </p:attrNameLst>
                                      </p:cBhvr>
                                      <p:to>
                                        <p:strVal val="visible"/>
                                      </p:to>
                                    </p:set>
                                    <p:animEffect transition="in" filter="barn(inVertical)">
                                      <p:cBhvr>
                                        <p:cTn id="120" dur="500"/>
                                        <p:tgtEl>
                                          <p:spTgt spid="8">
                                            <p:graphicEl>
                                              <a:dgm id="{505771A5-3468-4FA2-9247-4666A6EC388B}"/>
                                            </p:graphicEl>
                                          </p:spTgt>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left)">
                                      <p:cBhvr>
                                        <p:cTn id="123" dur="500"/>
                                        <p:tgtEl>
                                          <p:spTgt spid="1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childTnLst>
                          </p:cTn>
                        </p:par>
                        <p:par>
                          <p:cTn id="129" fill="hold">
                            <p:stCondLst>
                              <p:cond delay="500"/>
                            </p:stCondLst>
                            <p:childTnLst>
                              <p:par>
                                <p:cTn id="130" presetID="16" presetClass="entr" presetSubtype="21" fill="hold" grpId="0" nodeType="afterEffect">
                                  <p:stCondLst>
                                    <p:cond delay="0"/>
                                  </p:stCondLst>
                                  <p:childTnLst>
                                    <p:set>
                                      <p:cBhvr>
                                        <p:cTn id="131" dur="1" fill="hold">
                                          <p:stCondLst>
                                            <p:cond delay="0"/>
                                          </p:stCondLst>
                                        </p:cTn>
                                        <p:tgtEl>
                                          <p:spTgt spid="8">
                                            <p:graphicEl>
                                              <a:dgm id="{C03A6C9F-9ED8-4415-8243-51F30DD78A0B}"/>
                                            </p:graphicEl>
                                          </p:spTgt>
                                        </p:tgtEl>
                                        <p:attrNameLst>
                                          <p:attrName>style.visibility</p:attrName>
                                        </p:attrNameLst>
                                      </p:cBhvr>
                                      <p:to>
                                        <p:strVal val="visible"/>
                                      </p:to>
                                    </p:set>
                                    <p:animEffect transition="in" filter="barn(inVertical)">
                                      <p:cBhvr>
                                        <p:cTn id="132" dur="500"/>
                                        <p:tgtEl>
                                          <p:spTgt spid="8">
                                            <p:graphicEl>
                                              <a:dgm id="{C03A6C9F-9ED8-4415-8243-51F30DD78A0B}"/>
                                            </p:graphicEl>
                                          </p:spTgt>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wipe(left)">
                                      <p:cBhvr>
                                        <p:cTn id="135" dur="500"/>
                                        <p:tgtEl>
                                          <p:spTgt spid="1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childTnLst>
                          </p:cTn>
                        </p:par>
                        <p:par>
                          <p:cTn id="141" fill="hold">
                            <p:stCondLst>
                              <p:cond delay="500"/>
                            </p:stCondLst>
                            <p:childTnLst>
                              <p:par>
                                <p:cTn id="142" presetID="16" presetClass="entr" presetSubtype="21" fill="hold" grpId="0" nodeType="afterEffect">
                                  <p:stCondLst>
                                    <p:cond delay="0"/>
                                  </p:stCondLst>
                                  <p:childTnLst>
                                    <p:set>
                                      <p:cBhvr>
                                        <p:cTn id="143" dur="1" fill="hold">
                                          <p:stCondLst>
                                            <p:cond delay="0"/>
                                          </p:stCondLst>
                                        </p:cTn>
                                        <p:tgtEl>
                                          <p:spTgt spid="8">
                                            <p:graphicEl>
                                              <a:dgm id="{B6C8F549-78C6-42A6-9DF0-926032A2CE11}"/>
                                            </p:graphicEl>
                                          </p:spTgt>
                                        </p:tgtEl>
                                        <p:attrNameLst>
                                          <p:attrName>style.visibility</p:attrName>
                                        </p:attrNameLst>
                                      </p:cBhvr>
                                      <p:to>
                                        <p:strVal val="visible"/>
                                      </p:to>
                                    </p:set>
                                    <p:animEffect transition="in" filter="barn(inVertical)">
                                      <p:cBhvr>
                                        <p:cTn id="144" dur="500"/>
                                        <p:tgtEl>
                                          <p:spTgt spid="8">
                                            <p:graphicEl>
                                              <a:dgm id="{B6C8F549-78C6-42A6-9DF0-926032A2CE11}"/>
                                            </p:graphicEl>
                                          </p:spTgt>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wipe(left)">
                                      <p:cBhvr>
                                        <p:cTn id="147" dur="500"/>
                                        <p:tgtEl>
                                          <p:spTgt spid="2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20"/>
                                        </p:tgtEl>
                                      </p:cBhvr>
                                    </p:animEffect>
                                    <p:set>
                                      <p:cBhvr>
                                        <p:cTn id="15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6"/>
          <p:cNvSpPr>
            <a:spLocks noChangeArrowheads="1"/>
          </p:cNvSpPr>
          <p:nvPr/>
        </p:nvSpPr>
        <p:spPr bwMode="auto">
          <a:xfrm>
            <a:off x="0" y="188640"/>
            <a:ext cx="6372200" cy="533400"/>
          </a:xfrm>
          <a:prstGeom prst="rect">
            <a:avLst/>
          </a:prstGeom>
          <a:noFill/>
          <a:ln w="12700">
            <a:noFill/>
            <a:miter lim="800000"/>
            <a:headEnd/>
            <a:tailEnd/>
          </a:ln>
          <a:effectLst/>
        </p:spPr>
        <p:txBody>
          <a:bodyPr lIns="90488" tIns="44450" rIns="90488" bIns="44450"/>
          <a:lstStyle/>
          <a:p>
            <a:pPr>
              <a:buFontTx/>
              <a:buNone/>
            </a:pPr>
            <a:r>
              <a:rPr lang="en-GB" sz="3600" b="1" dirty="0">
                <a:solidFill>
                  <a:schemeClr val="bg1"/>
                </a:solidFill>
                <a:latin typeface="+mj-lt"/>
              </a:rPr>
              <a:t>Como </a:t>
            </a:r>
            <a:r>
              <a:rPr lang="pt-PT" sz="3600" b="1" dirty="0">
                <a:solidFill>
                  <a:schemeClr val="bg1"/>
                </a:solidFill>
                <a:latin typeface="+mj-lt"/>
              </a:rPr>
              <a:t>Quantificar</a:t>
            </a:r>
            <a:r>
              <a:rPr lang="en-GB" sz="3600" b="1" dirty="0">
                <a:solidFill>
                  <a:schemeClr val="bg1"/>
                </a:solidFill>
                <a:latin typeface="+mj-lt"/>
              </a:rPr>
              <a:t>?</a:t>
            </a:r>
          </a:p>
        </p:txBody>
      </p:sp>
      <p:sp>
        <p:nvSpPr>
          <p:cNvPr id="6" name="Rectangle 7"/>
          <p:cNvSpPr>
            <a:spLocks noChangeArrowheads="1"/>
          </p:cNvSpPr>
          <p:nvPr/>
        </p:nvSpPr>
        <p:spPr bwMode="auto">
          <a:xfrm>
            <a:off x="179512" y="1412776"/>
            <a:ext cx="8711800" cy="766016"/>
          </a:xfrm>
          <a:prstGeom prst="rect">
            <a:avLst/>
          </a:prstGeom>
          <a:solidFill>
            <a:schemeClr val="tx2">
              <a:lumMod val="75000"/>
            </a:schemeClr>
          </a:solidFill>
          <a:ln w="12700">
            <a:noFill/>
            <a:miter lim="800000"/>
            <a:headEnd/>
            <a:tailEnd/>
          </a:ln>
          <a:effectLst/>
        </p:spPr>
        <p:txBody>
          <a:bodyPr lIns="90488" tIns="44450" rIns="90488" bIns="44450"/>
          <a:lstStyle/>
          <a:p>
            <a:pPr algn="ctr">
              <a:buFontTx/>
              <a:buNone/>
            </a:pPr>
            <a:r>
              <a:rPr lang="pt-PT" sz="2800" b="1" dirty="0" err="1">
                <a:solidFill>
                  <a:schemeClr val="bg1"/>
                </a:solidFill>
                <a:latin typeface="+mj-lt"/>
              </a:rPr>
              <a:t>Fator</a:t>
            </a:r>
            <a:r>
              <a:rPr lang="pt-PT" sz="2800" b="1" dirty="0">
                <a:solidFill>
                  <a:schemeClr val="bg1"/>
                </a:solidFill>
                <a:latin typeface="+mj-lt"/>
              </a:rPr>
              <a:t> E   =  </a:t>
            </a:r>
            <a:r>
              <a:rPr lang="pt-PT" sz="2400" dirty="0">
                <a:solidFill>
                  <a:schemeClr val="bg1"/>
                </a:solidFill>
                <a:latin typeface="+mj-lt"/>
              </a:rPr>
              <a:t>Quantidade Resíduo (kg)/Produto (kg)</a:t>
            </a:r>
          </a:p>
          <a:p>
            <a:pPr algn="ctr">
              <a:spcBef>
                <a:spcPct val="30000"/>
              </a:spcBef>
              <a:buFontTx/>
              <a:buNone/>
            </a:pPr>
            <a:r>
              <a:rPr lang="pt-PT" sz="2400" dirty="0">
                <a:solidFill>
                  <a:schemeClr val="bg1"/>
                </a:solidFill>
                <a:latin typeface="+mj-lt"/>
              </a:rPr>
              <a:t>					</a:t>
            </a:r>
          </a:p>
        </p:txBody>
      </p:sp>
      <p:graphicFrame>
        <p:nvGraphicFramePr>
          <p:cNvPr id="10" name="Tabela 9"/>
          <p:cNvGraphicFramePr>
            <a:graphicFrameLocks noGrp="1"/>
          </p:cNvGraphicFramePr>
          <p:nvPr>
            <p:extLst>
              <p:ext uri="{D42A27DB-BD31-4B8C-83A1-F6EECF244321}">
                <p14:modId xmlns:p14="http://schemas.microsoft.com/office/powerpoint/2010/main" val="2466049233"/>
              </p:ext>
            </p:extLst>
          </p:nvPr>
        </p:nvGraphicFramePr>
        <p:xfrm>
          <a:off x="179512" y="2610840"/>
          <a:ext cx="5256584" cy="2715330"/>
        </p:xfrm>
        <a:graphic>
          <a:graphicData uri="http://schemas.openxmlformats.org/drawingml/2006/table">
            <a:tbl>
              <a:tblPr firstRow="1" bandRow="1">
                <a:tableStyleId>{5C22544A-7EE6-4342-B048-85BDC9FD1C3A}</a:tableStyleId>
              </a:tblPr>
              <a:tblGrid>
                <a:gridCol w="2140085">
                  <a:extLst>
                    <a:ext uri="{9D8B030D-6E8A-4147-A177-3AD203B41FA5}">
                      <a16:colId xmlns:a16="http://schemas.microsoft.com/office/drawing/2014/main" val="20000"/>
                    </a:ext>
                  </a:extLst>
                </a:gridCol>
                <a:gridCol w="1676339">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274693">
                <a:tc>
                  <a:txBody>
                    <a:bodyPr/>
                    <a:lstStyle/>
                    <a:p>
                      <a:pPr algn="l"/>
                      <a:endParaRPr lang="pt-PT" noProof="0" dirty="0"/>
                    </a:p>
                  </a:txBody>
                  <a:tcPr/>
                </a:tc>
                <a:tc>
                  <a:txBody>
                    <a:bodyPr/>
                    <a:lstStyle/>
                    <a:p>
                      <a:pPr algn="l"/>
                      <a:r>
                        <a:rPr lang="pt-PT" sz="1800" noProof="0" dirty="0">
                          <a:solidFill>
                            <a:srgbClr val="000000"/>
                          </a:solidFill>
                          <a:latin typeface="+mj-lt"/>
                        </a:rPr>
                        <a:t>Produção (</a:t>
                      </a:r>
                      <a:r>
                        <a:rPr lang="pt-PT" sz="1800" noProof="0" dirty="0" err="1">
                          <a:solidFill>
                            <a:srgbClr val="000000"/>
                          </a:solidFill>
                          <a:latin typeface="+mj-lt"/>
                        </a:rPr>
                        <a:t>ton</a:t>
                      </a:r>
                      <a:r>
                        <a:rPr lang="pt-PT" sz="1800" noProof="0" dirty="0">
                          <a:solidFill>
                            <a:srgbClr val="000000"/>
                          </a:solidFill>
                          <a:latin typeface="+mj-lt"/>
                        </a:rPr>
                        <a:t>)</a:t>
                      </a:r>
                      <a:endParaRPr lang="pt-PT" noProof="0" dirty="0"/>
                    </a:p>
                  </a:txBody>
                  <a:tcPr/>
                </a:tc>
                <a:tc>
                  <a:txBody>
                    <a:bodyPr/>
                    <a:lstStyle/>
                    <a:p>
                      <a:pPr algn="l"/>
                      <a:r>
                        <a:rPr lang="pt-PT" sz="1800" noProof="0" dirty="0" err="1">
                          <a:solidFill>
                            <a:srgbClr val="000000"/>
                          </a:solidFill>
                          <a:latin typeface="+mj-lt"/>
                        </a:rPr>
                        <a:t>Fator</a:t>
                      </a:r>
                      <a:r>
                        <a:rPr lang="pt-PT" sz="1800" noProof="0" dirty="0">
                          <a:solidFill>
                            <a:srgbClr val="000000"/>
                          </a:solidFill>
                          <a:latin typeface="+mj-lt"/>
                        </a:rPr>
                        <a:t> E</a:t>
                      </a:r>
                      <a:endParaRPr lang="pt-PT" noProof="0" dirty="0"/>
                    </a:p>
                  </a:txBody>
                  <a:tcPr/>
                </a:tc>
                <a:extLst>
                  <a:ext uri="{0D108BD9-81ED-4DB2-BD59-A6C34878D82A}">
                    <a16:rowId xmlns:a16="http://schemas.microsoft.com/office/drawing/2014/main" val="10000"/>
                  </a:ext>
                </a:extLst>
              </a:tr>
              <a:tr h="534705">
                <a:tc>
                  <a:txBody>
                    <a:bodyPr/>
                    <a:lstStyle/>
                    <a:p>
                      <a:pPr algn="l"/>
                      <a:r>
                        <a:rPr lang="pt-PT" sz="1800" noProof="0" dirty="0"/>
                        <a:t>Refinarias/petróleo</a:t>
                      </a:r>
                      <a:r>
                        <a:rPr lang="pt-PT" sz="1800" baseline="0" noProof="0" dirty="0"/>
                        <a:t> </a:t>
                      </a:r>
                      <a:endParaRPr lang="pt-PT" sz="1800" noProof="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800" kern="1200" noProof="0" dirty="0">
                          <a:solidFill>
                            <a:srgbClr val="000000"/>
                          </a:solidFill>
                          <a:latin typeface="+mn-lt"/>
                          <a:ea typeface="+mn-ea"/>
                          <a:cs typeface="+mn-cs"/>
                        </a:rPr>
                        <a:t>10</a:t>
                      </a:r>
                      <a:r>
                        <a:rPr lang="pt-PT" sz="1800" kern="1200" baseline="30000" noProof="0" dirty="0">
                          <a:solidFill>
                            <a:srgbClr val="000000"/>
                          </a:solidFill>
                          <a:latin typeface="+mn-lt"/>
                          <a:ea typeface="+mn-ea"/>
                          <a:cs typeface="+mn-cs"/>
                        </a:rPr>
                        <a:t>6</a:t>
                      </a:r>
                      <a:r>
                        <a:rPr lang="pt-PT" sz="1800" kern="1200" noProof="0" dirty="0">
                          <a:solidFill>
                            <a:srgbClr val="000000"/>
                          </a:solidFill>
                          <a:latin typeface="+mn-lt"/>
                          <a:ea typeface="+mn-ea"/>
                          <a:cs typeface="+mn-cs"/>
                        </a:rPr>
                        <a:t>-10</a:t>
                      </a:r>
                      <a:r>
                        <a:rPr lang="pt-PT" sz="1800" kern="1200" baseline="30000" noProof="0" dirty="0">
                          <a:solidFill>
                            <a:srgbClr val="000000"/>
                          </a:solidFill>
                          <a:latin typeface="+mn-lt"/>
                          <a:ea typeface="+mn-ea"/>
                          <a:cs typeface="+mn-cs"/>
                        </a:rPr>
                        <a:t>8</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kern="1200" noProof="0" dirty="0">
                          <a:solidFill>
                            <a:srgbClr val="000000"/>
                          </a:solidFill>
                          <a:latin typeface="+mn-lt"/>
                          <a:ea typeface="+mn-ea"/>
                          <a:cs typeface="+mn-cs"/>
                        </a:rPr>
                        <a:t>&lt;0,1</a:t>
                      </a:r>
                    </a:p>
                  </a:txBody>
                  <a:tcPr anchor="ctr"/>
                </a:tc>
                <a:extLst>
                  <a:ext uri="{0D108BD9-81ED-4DB2-BD59-A6C34878D82A}">
                    <a16:rowId xmlns:a16="http://schemas.microsoft.com/office/drawing/2014/main" val="10001"/>
                  </a:ext>
                </a:extLst>
              </a:tr>
              <a:tr h="534705">
                <a:tc>
                  <a:txBody>
                    <a:bodyPr/>
                    <a:lstStyle/>
                    <a:p>
                      <a:pPr algn="l"/>
                      <a:r>
                        <a:rPr lang="pt-PT" sz="1800" noProof="0" dirty="0">
                          <a:solidFill>
                            <a:srgbClr val="000000"/>
                          </a:solidFill>
                          <a:latin typeface="+mj-lt"/>
                        </a:rPr>
                        <a:t>Química Pesada	</a:t>
                      </a:r>
                      <a:endParaRPr lang="pt-PT" sz="1800" noProof="0" dirty="0"/>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10</a:t>
                      </a:r>
                      <a:r>
                        <a:rPr lang="pt-PT" sz="1800" baseline="30000" noProof="0" dirty="0">
                          <a:solidFill>
                            <a:srgbClr val="000000"/>
                          </a:solidFill>
                          <a:latin typeface="+mj-lt"/>
                        </a:rPr>
                        <a:t>4</a:t>
                      </a:r>
                      <a:r>
                        <a:rPr lang="pt-PT" sz="1800" noProof="0" dirty="0">
                          <a:solidFill>
                            <a:srgbClr val="000000"/>
                          </a:solidFill>
                          <a:latin typeface="+mj-lt"/>
                        </a:rPr>
                        <a:t>-10</a:t>
                      </a:r>
                      <a:r>
                        <a:rPr lang="pt-PT" sz="1800" baseline="30000" noProof="0" dirty="0">
                          <a:solidFill>
                            <a:srgbClr val="000000"/>
                          </a:solidFill>
                          <a:latin typeface="+mj-lt"/>
                        </a:rPr>
                        <a:t>6</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&lt;1 - 5 </a:t>
                      </a:r>
                    </a:p>
                  </a:txBody>
                  <a:tcPr anchor="ctr"/>
                </a:tc>
                <a:extLst>
                  <a:ext uri="{0D108BD9-81ED-4DB2-BD59-A6C34878D82A}">
                    <a16:rowId xmlns:a16="http://schemas.microsoft.com/office/drawing/2014/main" val="10002"/>
                  </a:ext>
                </a:extLst>
              </a:tr>
              <a:tr h="557538">
                <a:tc>
                  <a:txBody>
                    <a:bodyPr/>
                    <a:lstStyle/>
                    <a:p>
                      <a:pPr algn="l"/>
                      <a:r>
                        <a:rPr lang="pt-PT" sz="1800" noProof="0" dirty="0">
                          <a:solidFill>
                            <a:srgbClr val="000000"/>
                          </a:solidFill>
                          <a:latin typeface="+mj-lt"/>
                        </a:rPr>
                        <a:t>Química fina		</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10</a:t>
                      </a:r>
                      <a:r>
                        <a:rPr lang="pt-PT" sz="1800" baseline="30000" noProof="0" dirty="0">
                          <a:solidFill>
                            <a:srgbClr val="000000"/>
                          </a:solidFill>
                          <a:latin typeface="+mj-lt"/>
                        </a:rPr>
                        <a:t>2</a:t>
                      </a:r>
                      <a:r>
                        <a:rPr lang="pt-PT" sz="1800" noProof="0" dirty="0">
                          <a:solidFill>
                            <a:srgbClr val="000000"/>
                          </a:solidFill>
                          <a:latin typeface="+mj-lt"/>
                        </a:rPr>
                        <a:t>-10</a:t>
                      </a:r>
                      <a:r>
                        <a:rPr lang="pt-PT" sz="1800" baseline="30000" noProof="0" dirty="0">
                          <a:solidFill>
                            <a:srgbClr val="000000"/>
                          </a:solidFill>
                          <a:latin typeface="+mj-lt"/>
                        </a:rPr>
                        <a:t>4</a:t>
                      </a:r>
                      <a:r>
                        <a:rPr lang="pt-PT" sz="1800" noProof="0" dirty="0">
                          <a:solidFill>
                            <a:srgbClr val="000000"/>
                          </a:solidFill>
                          <a:latin typeface="+mj-lt"/>
                        </a:rPr>
                        <a:t>	   	</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5 - &gt;50</a:t>
                      </a:r>
                    </a:p>
                  </a:txBody>
                  <a:tcPr anchor="ctr"/>
                </a:tc>
                <a:extLst>
                  <a:ext uri="{0D108BD9-81ED-4DB2-BD59-A6C34878D82A}">
                    <a16:rowId xmlns:a16="http://schemas.microsoft.com/office/drawing/2014/main" val="10003"/>
                  </a:ext>
                </a:extLst>
              </a:tr>
              <a:tr h="534705">
                <a:tc>
                  <a:txBody>
                    <a:bodyPr/>
                    <a:lstStyle/>
                    <a:p>
                      <a:pPr algn="l"/>
                      <a:r>
                        <a:rPr lang="pt-PT" sz="1800" noProof="0" dirty="0">
                          <a:solidFill>
                            <a:srgbClr val="000000"/>
                          </a:solidFill>
                          <a:latin typeface="+mj-lt"/>
                        </a:rPr>
                        <a:t>Indústria Farmacêutica</a:t>
                      </a:r>
                      <a:endParaRPr lang="pt-PT" sz="1800" noProof="0" dirty="0"/>
                    </a:p>
                  </a:txBody>
                  <a:tcPr anchor="ctr"/>
                </a:tc>
                <a:tc>
                  <a:txBody>
                    <a:bodyPr/>
                    <a:lstStyle/>
                    <a:p>
                      <a:pPr algn="l"/>
                      <a:r>
                        <a:rPr lang="pt-PT" sz="1800" noProof="0" dirty="0">
                          <a:solidFill>
                            <a:srgbClr val="000000"/>
                          </a:solidFill>
                          <a:latin typeface="+mj-lt"/>
                        </a:rPr>
                        <a:t>10-10</a:t>
                      </a:r>
                      <a:r>
                        <a:rPr lang="pt-PT" sz="1800" baseline="30000" noProof="0" dirty="0">
                          <a:solidFill>
                            <a:srgbClr val="000000"/>
                          </a:solidFill>
                          <a:latin typeface="+mj-lt"/>
                        </a:rPr>
                        <a:t>3</a:t>
                      </a:r>
                      <a:endParaRPr lang="pt-PT" sz="1800" noProof="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pt-PT" sz="1800" noProof="0" dirty="0">
                          <a:solidFill>
                            <a:srgbClr val="000000"/>
                          </a:solidFill>
                          <a:latin typeface="+mj-lt"/>
                        </a:rPr>
                        <a:t>25 - &gt;100</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2463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upload.wikimedia.org/wikipedia/commons/d/de/Four_Fundamental_States_of_Ma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 y="1174542"/>
            <a:ext cx="7661488" cy="507963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499992" y="188640"/>
            <a:ext cx="4497385" cy="707886"/>
          </a:xfrm>
          <a:prstGeom prst="rect">
            <a:avLst/>
          </a:prstGeom>
          <a:noFill/>
        </p:spPr>
        <p:txBody>
          <a:bodyPr wrap="none" rtlCol="0">
            <a:spAutoFit/>
          </a:bodyPr>
          <a:lstStyle/>
          <a:p>
            <a:r>
              <a:rPr lang="pt-PT" sz="4000" b="1" dirty="0">
                <a:solidFill>
                  <a:schemeClr val="bg1"/>
                </a:solidFill>
              </a:rPr>
              <a:t>Estados da Matéria  </a:t>
            </a:r>
          </a:p>
        </p:txBody>
      </p:sp>
    </p:spTree>
    <p:extLst>
      <p:ext uri="{BB962C8B-B14F-4D97-AF65-F5344CB8AC3E}">
        <p14:creationId xmlns:p14="http://schemas.microsoft.com/office/powerpoint/2010/main" val="30805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http://upload.wikimedia.org/wikipedia/commons/thumb/8/8f/Physics_matter_state_transition_1_en.svg/2000px-Physics_matter_state_transition_1_en.svg.png"/>
          <p:cNvPicPr>
            <a:picLocks noChangeAspect="1" noChangeArrowheads="1"/>
          </p:cNvPicPr>
          <p:nvPr/>
        </p:nvPicPr>
        <p:blipFill rotWithShape="1">
          <a:blip r:embed="rId3">
            <a:extLst>
              <a:ext uri="{28A0092B-C50C-407E-A947-70E740481C1C}">
                <a14:useLocalDpi xmlns:a14="http://schemas.microsoft.com/office/drawing/2010/main" val="0"/>
              </a:ext>
            </a:extLst>
          </a:blip>
          <a:srcRect b="14963"/>
          <a:stretch/>
        </p:blipFill>
        <p:spPr bwMode="auto">
          <a:xfrm>
            <a:off x="323527" y="1213367"/>
            <a:ext cx="8444815" cy="215795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3528" y="436920"/>
            <a:ext cx="4497385" cy="707886"/>
          </a:xfrm>
          <a:prstGeom prst="rect">
            <a:avLst/>
          </a:prstGeom>
          <a:noFill/>
        </p:spPr>
        <p:txBody>
          <a:bodyPr wrap="none" rtlCol="0">
            <a:spAutoFit/>
          </a:bodyPr>
          <a:lstStyle/>
          <a:p>
            <a:r>
              <a:rPr lang="pt-PT" sz="4000" b="1" dirty="0"/>
              <a:t>Estados da Matéria  </a:t>
            </a:r>
          </a:p>
        </p:txBody>
      </p:sp>
      <p:sp>
        <p:nvSpPr>
          <p:cNvPr id="5" name="CaixaDeTexto 4"/>
          <p:cNvSpPr txBox="1"/>
          <p:nvPr/>
        </p:nvSpPr>
        <p:spPr>
          <a:xfrm>
            <a:off x="1763688" y="1717422"/>
            <a:ext cx="795411" cy="369332"/>
          </a:xfrm>
          <a:prstGeom prst="rect">
            <a:avLst/>
          </a:prstGeom>
          <a:solidFill>
            <a:schemeClr val="bg1"/>
          </a:solidFill>
        </p:spPr>
        <p:txBody>
          <a:bodyPr wrap="none" rtlCol="0">
            <a:spAutoFit/>
          </a:bodyPr>
          <a:lstStyle/>
          <a:p>
            <a:r>
              <a:rPr lang="pt-PT" b="1" dirty="0"/>
              <a:t>Fusão </a:t>
            </a:r>
          </a:p>
        </p:txBody>
      </p:sp>
      <p:sp>
        <p:nvSpPr>
          <p:cNvPr id="14" name="CaixaDeTexto 13"/>
          <p:cNvSpPr txBox="1"/>
          <p:nvPr/>
        </p:nvSpPr>
        <p:spPr>
          <a:xfrm>
            <a:off x="3923928" y="1717422"/>
            <a:ext cx="1248612" cy="338554"/>
          </a:xfrm>
          <a:prstGeom prst="rect">
            <a:avLst/>
          </a:prstGeom>
          <a:solidFill>
            <a:schemeClr val="bg1"/>
          </a:solidFill>
        </p:spPr>
        <p:txBody>
          <a:bodyPr wrap="none" rtlCol="0">
            <a:spAutoFit/>
          </a:bodyPr>
          <a:lstStyle/>
          <a:p>
            <a:r>
              <a:rPr lang="pt-PT" sz="1600" b="1" dirty="0"/>
              <a:t>vaporização </a:t>
            </a:r>
          </a:p>
        </p:txBody>
      </p:sp>
      <p:sp>
        <p:nvSpPr>
          <p:cNvPr id="16" name="CaixaDeTexto 15"/>
          <p:cNvSpPr txBox="1"/>
          <p:nvPr/>
        </p:nvSpPr>
        <p:spPr>
          <a:xfrm>
            <a:off x="6373289" y="1755522"/>
            <a:ext cx="1135760" cy="369332"/>
          </a:xfrm>
          <a:prstGeom prst="rect">
            <a:avLst/>
          </a:prstGeom>
          <a:solidFill>
            <a:schemeClr val="bg1"/>
          </a:solidFill>
        </p:spPr>
        <p:txBody>
          <a:bodyPr wrap="none" rtlCol="0">
            <a:spAutoFit/>
          </a:bodyPr>
          <a:lstStyle/>
          <a:p>
            <a:r>
              <a:rPr lang="pt-PT" b="1" dirty="0"/>
              <a:t>Ionização </a:t>
            </a:r>
          </a:p>
        </p:txBody>
      </p:sp>
      <p:sp>
        <p:nvSpPr>
          <p:cNvPr id="17" name="CaixaDeTexto 16"/>
          <p:cNvSpPr txBox="1"/>
          <p:nvPr/>
        </p:nvSpPr>
        <p:spPr>
          <a:xfrm>
            <a:off x="6368008" y="2503903"/>
            <a:ext cx="1199239" cy="307777"/>
          </a:xfrm>
          <a:prstGeom prst="rect">
            <a:avLst/>
          </a:prstGeom>
          <a:solidFill>
            <a:schemeClr val="bg1"/>
          </a:solidFill>
        </p:spPr>
        <p:txBody>
          <a:bodyPr wrap="none" rtlCol="0">
            <a:spAutoFit/>
          </a:bodyPr>
          <a:lstStyle/>
          <a:p>
            <a:r>
              <a:rPr lang="pt-PT" sz="1400" b="1" dirty="0"/>
              <a:t>Desionização </a:t>
            </a:r>
          </a:p>
        </p:txBody>
      </p:sp>
      <p:sp>
        <p:nvSpPr>
          <p:cNvPr id="18" name="CaixaDeTexto 17"/>
          <p:cNvSpPr txBox="1"/>
          <p:nvPr/>
        </p:nvSpPr>
        <p:spPr>
          <a:xfrm>
            <a:off x="3923928" y="2473125"/>
            <a:ext cx="1212768" cy="307777"/>
          </a:xfrm>
          <a:prstGeom prst="rect">
            <a:avLst/>
          </a:prstGeom>
          <a:solidFill>
            <a:schemeClr val="bg1"/>
          </a:solidFill>
        </p:spPr>
        <p:txBody>
          <a:bodyPr wrap="none" rtlCol="0">
            <a:spAutoFit/>
          </a:bodyPr>
          <a:lstStyle/>
          <a:p>
            <a:r>
              <a:rPr lang="pt-PT" sz="1400" b="1" dirty="0"/>
              <a:t>Condensação </a:t>
            </a:r>
          </a:p>
        </p:txBody>
      </p:sp>
      <p:sp>
        <p:nvSpPr>
          <p:cNvPr id="19" name="CaixaDeTexto 18"/>
          <p:cNvSpPr txBox="1"/>
          <p:nvPr/>
        </p:nvSpPr>
        <p:spPr>
          <a:xfrm>
            <a:off x="1509564" y="2503903"/>
            <a:ext cx="1251433" cy="338554"/>
          </a:xfrm>
          <a:prstGeom prst="rect">
            <a:avLst/>
          </a:prstGeom>
          <a:solidFill>
            <a:schemeClr val="bg1"/>
          </a:solidFill>
        </p:spPr>
        <p:txBody>
          <a:bodyPr wrap="none" rtlCol="0">
            <a:spAutoFit/>
          </a:bodyPr>
          <a:lstStyle/>
          <a:p>
            <a:r>
              <a:rPr lang="pt-PT" sz="1600" b="1" dirty="0"/>
              <a:t>Solidificação</a:t>
            </a:r>
          </a:p>
        </p:txBody>
      </p:sp>
      <p:sp>
        <p:nvSpPr>
          <p:cNvPr id="20" name="CaixaDeTexto 19"/>
          <p:cNvSpPr txBox="1"/>
          <p:nvPr/>
        </p:nvSpPr>
        <p:spPr>
          <a:xfrm>
            <a:off x="2699792" y="1196752"/>
            <a:ext cx="1260666" cy="338554"/>
          </a:xfrm>
          <a:prstGeom prst="rect">
            <a:avLst/>
          </a:prstGeom>
          <a:solidFill>
            <a:schemeClr val="bg1"/>
          </a:solidFill>
        </p:spPr>
        <p:txBody>
          <a:bodyPr wrap="none" rtlCol="0">
            <a:spAutoFit/>
          </a:bodyPr>
          <a:lstStyle/>
          <a:p>
            <a:r>
              <a:rPr lang="pt-PT" sz="1600" b="1" dirty="0"/>
              <a:t>Sublimação  </a:t>
            </a:r>
          </a:p>
        </p:txBody>
      </p:sp>
      <p:sp>
        <p:nvSpPr>
          <p:cNvPr id="23" name="CaixaDeTexto 22"/>
          <p:cNvSpPr txBox="1"/>
          <p:nvPr/>
        </p:nvSpPr>
        <p:spPr>
          <a:xfrm>
            <a:off x="2833142" y="3088010"/>
            <a:ext cx="1494896" cy="338554"/>
          </a:xfrm>
          <a:prstGeom prst="rect">
            <a:avLst/>
          </a:prstGeom>
          <a:solidFill>
            <a:schemeClr val="bg1"/>
          </a:solidFill>
        </p:spPr>
        <p:txBody>
          <a:bodyPr wrap="none" rtlCol="0">
            <a:spAutoFit/>
          </a:bodyPr>
          <a:lstStyle/>
          <a:p>
            <a:r>
              <a:rPr lang="pt-PT" sz="1600" b="1" dirty="0" err="1"/>
              <a:t>Ressublimação</a:t>
            </a:r>
            <a:r>
              <a:rPr lang="pt-PT" sz="1600" b="1" dirty="0"/>
              <a:t> </a:t>
            </a:r>
          </a:p>
        </p:txBody>
      </p:sp>
      <p:grpSp>
        <p:nvGrpSpPr>
          <p:cNvPr id="24" name="Grupo 23"/>
          <p:cNvGrpSpPr/>
          <p:nvPr/>
        </p:nvGrpSpPr>
        <p:grpSpPr>
          <a:xfrm>
            <a:off x="2333" y="3426564"/>
            <a:ext cx="9089001" cy="3242796"/>
            <a:chOff x="2333" y="3426564"/>
            <a:chExt cx="9089001" cy="3242796"/>
          </a:xfrm>
        </p:grpSpPr>
        <p:pic>
          <p:nvPicPr>
            <p:cNvPr id="11"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35761" r="36226" b="23222"/>
            <a:stretch/>
          </p:blipFill>
          <p:spPr bwMode="auto">
            <a:xfrm>
              <a:off x="2656368" y="3512078"/>
              <a:ext cx="1848443" cy="23605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5596" b="23222"/>
            <a:stretch/>
          </p:blipFill>
          <p:spPr bwMode="auto">
            <a:xfrm>
              <a:off x="2333" y="3426564"/>
              <a:ext cx="2270142" cy="23605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ikieducator.org/images/thumb/8/89/States_of_matter_En.svg/734px-States_of_matter_En.svg.png"/>
            <p:cNvPicPr>
              <a:picLocks noChangeAspect="1" noChangeArrowheads="1"/>
            </p:cNvPicPr>
            <p:nvPr/>
          </p:nvPicPr>
          <p:blipFill rotWithShape="1">
            <a:blip r:embed="rId4">
              <a:extLst>
                <a:ext uri="{28A0092B-C50C-407E-A947-70E740481C1C}">
                  <a14:useLocalDpi xmlns:a14="http://schemas.microsoft.com/office/drawing/2010/main" val="0"/>
                </a:ext>
              </a:extLst>
            </a:blip>
            <a:srcRect r="65670" b="23222"/>
            <a:stretch/>
          </p:blipFill>
          <p:spPr bwMode="auto">
            <a:xfrm>
              <a:off x="4760788" y="3517622"/>
              <a:ext cx="2265288" cy="2360570"/>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http://cmapspublic.ihmc.us/rid=1J6VVX1TB-142FG74-1N5T/plasma_state_of_matter%5B1%5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940" y="3784416"/>
              <a:ext cx="1965394" cy="2088232"/>
            </a:xfrm>
            <a:prstGeom prst="rect">
              <a:avLst/>
            </a:prstGeom>
            <a:noFill/>
            <a:extLst>
              <a:ext uri="{909E8E84-426E-40DD-AFC4-6F175D3DCCD1}">
                <a14:hiddenFill xmlns:a14="http://schemas.microsoft.com/office/drawing/2010/main">
                  <a:solidFill>
                    <a:srgbClr val="FFFFFF"/>
                  </a:solidFill>
                </a14:hiddenFill>
              </a:ext>
            </a:extLst>
          </p:spPr>
        </p:pic>
        <p:sp>
          <p:nvSpPr>
            <p:cNvPr id="26" name="CaixaDeTexto 25"/>
            <p:cNvSpPr txBox="1"/>
            <p:nvPr/>
          </p:nvSpPr>
          <p:spPr>
            <a:xfrm>
              <a:off x="7220347" y="3733646"/>
              <a:ext cx="1816149" cy="369332"/>
            </a:xfrm>
            <a:prstGeom prst="rect">
              <a:avLst/>
            </a:prstGeom>
            <a:solidFill>
              <a:schemeClr val="bg1"/>
            </a:solidFill>
          </p:spPr>
          <p:txBody>
            <a:bodyPr wrap="square" rtlCol="0">
              <a:spAutoFit/>
            </a:bodyPr>
            <a:lstStyle/>
            <a:p>
              <a:r>
                <a:rPr lang="pt-PT" b="1" dirty="0"/>
                <a:t>Iões e electrões  </a:t>
              </a:r>
            </a:p>
          </p:txBody>
        </p:sp>
        <p:sp>
          <p:nvSpPr>
            <p:cNvPr id="13" name="Seta para a direita 12"/>
            <p:cNvSpPr/>
            <p:nvPr/>
          </p:nvSpPr>
          <p:spPr>
            <a:xfrm>
              <a:off x="827584" y="5878192"/>
              <a:ext cx="7281053" cy="791168"/>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t>TEMPERATURA ou ENERGIA</a:t>
              </a:r>
            </a:p>
          </p:txBody>
        </p:sp>
      </p:grpSp>
    </p:spTree>
    <p:extLst>
      <p:ext uri="{BB962C8B-B14F-4D97-AF65-F5344CB8AC3E}">
        <p14:creationId xmlns:p14="http://schemas.microsoft.com/office/powerpoint/2010/main" val="256377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63" t="26042" r="4539" b="12903"/>
          <a:stretch/>
        </p:blipFill>
        <p:spPr bwMode="auto">
          <a:xfrm>
            <a:off x="395536" y="1124744"/>
            <a:ext cx="8654103" cy="417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1907704" y="4935071"/>
            <a:ext cx="2295308" cy="369332"/>
          </a:xfrm>
          <a:prstGeom prst="rect">
            <a:avLst/>
          </a:prstGeom>
          <a:solidFill>
            <a:schemeClr val="bg1"/>
          </a:solidFill>
        </p:spPr>
        <p:txBody>
          <a:bodyPr wrap="none" rtlCol="0">
            <a:spAutoFit/>
          </a:bodyPr>
          <a:lstStyle/>
          <a:p>
            <a:r>
              <a:rPr lang="pt-PT" dirty="0"/>
              <a:t>Bromo sólido e liquido</a:t>
            </a:r>
          </a:p>
        </p:txBody>
      </p:sp>
      <p:sp>
        <p:nvSpPr>
          <p:cNvPr id="5" name="CaixaDeTexto 4"/>
          <p:cNvSpPr txBox="1"/>
          <p:nvPr/>
        </p:nvSpPr>
        <p:spPr>
          <a:xfrm>
            <a:off x="5497408" y="4939377"/>
            <a:ext cx="1923925" cy="369332"/>
          </a:xfrm>
          <a:prstGeom prst="rect">
            <a:avLst/>
          </a:prstGeom>
          <a:solidFill>
            <a:schemeClr val="bg1"/>
          </a:solidFill>
        </p:spPr>
        <p:txBody>
          <a:bodyPr wrap="none" rtlCol="0">
            <a:spAutoFit/>
          </a:bodyPr>
          <a:lstStyle/>
          <a:p>
            <a:r>
              <a:rPr lang="pt-PT" dirty="0"/>
              <a:t>Bromo gás liquido </a:t>
            </a:r>
          </a:p>
        </p:txBody>
      </p:sp>
      <p:sp>
        <p:nvSpPr>
          <p:cNvPr id="6" name="CaixaDeTexto 5"/>
          <p:cNvSpPr txBox="1"/>
          <p:nvPr/>
        </p:nvSpPr>
        <p:spPr>
          <a:xfrm>
            <a:off x="395536" y="188640"/>
            <a:ext cx="4159216" cy="707886"/>
          </a:xfrm>
          <a:prstGeom prst="rect">
            <a:avLst/>
          </a:prstGeom>
          <a:noFill/>
        </p:spPr>
        <p:txBody>
          <a:bodyPr wrap="none" rtlCol="0">
            <a:spAutoFit/>
          </a:bodyPr>
          <a:lstStyle/>
          <a:p>
            <a:r>
              <a:rPr lang="pt-PT" sz="4000" b="1" dirty="0"/>
              <a:t>Exemplo – Bromo  </a:t>
            </a:r>
          </a:p>
        </p:txBody>
      </p:sp>
      <p:sp>
        <p:nvSpPr>
          <p:cNvPr id="4" name="CaixaDeTexto 3"/>
          <p:cNvSpPr txBox="1"/>
          <p:nvPr/>
        </p:nvSpPr>
        <p:spPr>
          <a:xfrm>
            <a:off x="5076056" y="5460087"/>
            <a:ext cx="3528851" cy="369332"/>
          </a:xfrm>
          <a:prstGeom prst="rect">
            <a:avLst/>
          </a:prstGeom>
          <a:noFill/>
        </p:spPr>
        <p:txBody>
          <a:bodyPr wrap="none" rtlCol="0">
            <a:spAutoFit/>
          </a:bodyPr>
          <a:lstStyle/>
          <a:p>
            <a:r>
              <a:rPr lang="pt-PT" dirty="0"/>
              <a:t>Ponto de ebulição – 332 K ou 59 </a:t>
            </a:r>
            <a:r>
              <a:rPr lang="pt-PT" dirty="0" err="1"/>
              <a:t>ºC</a:t>
            </a:r>
            <a:r>
              <a:rPr lang="pt-PT" dirty="0"/>
              <a:t> </a:t>
            </a:r>
          </a:p>
        </p:txBody>
      </p:sp>
      <p:sp>
        <p:nvSpPr>
          <p:cNvPr id="8" name="CaixaDeTexto 7"/>
          <p:cNvSpPr txBox="1"/>
          <p:nvPr/>
        </p:nvSpPr>
        <p:spPr>
          <a:xfrm>
            <a:off x="899592" y="5461109"/>
            <a:ext cx="3553217" cy="369332"/>
          </a:xfrm>
          <a:prstGeom prst="rect">
            <a:avLst/>
          </a:prstGeom>
          <a:noFill/>
        </p:spPr>
        <p:txBody>
          <a:bodyPr wrap="none" rtlCol="0">
            <a:spAutoFit/>
          </a:bodyPr>
          <a:lstStyle/>
          <a:p>
            <a:r>
              <a:rPr lang="pt-PT" dirty="0"/>
              <a:t>Ponto de fusão – 265,8 K ou -7,2 </a:t>
            </a:r>
            <a:r>
              <a:rPr lang="pt-PT" dirty="0" err="1"/>
              <a:t>ºC</a:t>
            </a:r>
            <a:r>
              <a:rPr lang="pt-PT" dirty="0"/>
              <a:t> </a:t>
            </a:r>
          </a:p>
        </p:txBody>
      </p:sp>
    </p:spTree>
    <p:extLst>
      <p:ext uri="{BB962C8B-B14F-4D97-AF65-F5344CB8AC3E}">
        <p14:creationId xmlns:p14="http://schemas.microsoft.com/office/powerpoint/2010/main" val="25431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754" t="14618" r="37305" b="18851"/>
          <a:stretch/>
        </p:blipFill>
        <p:spPr bwMode="auto">
          <a:xfrm>
            <a:off x="0" y="260647"/>
            <a:ext cx="6804248" cy="6068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55492" y="893437"/>
            <a:ext cx="3252750" cy="707886"/>
          </a:xfrm>
          <a:prstGeom prst="rect">
            <a:avLst/>
          </a:prstGeom>
          <a:noFill/>
        </p:spPr>
        <p:txBody>
          <a:bodyPr wrap="none" rtlCol="0">
            <a:spAutoFit/>
          </a:bodyPr>
          <a:lstStyle/>
          <a:p>
            <a:r>
              <a:rPr lang="pt-PT" sz="4000" b="1" dirty="0"/>
              <a:t>Macroscópico </a:t>
            </a:r>
          </a:p>
        </p:txBody>
      </p:sp>
      <p:sp>
        <p:nvSpPr>
          <p:cNvPr id="5" name="CaixaDeTexto 4"/>
          <p:cNvSpPr txBox="1"/>
          <p:nvPr/>
        </p:nvSpPr>
        <p:spPr>
          <a:xfrm>
            <a:off x="5364088" y="2564904"/>
            <a:ext cx="2577950" cy="707886"/>
          </a:xfrm>
          <a:prstGeom prst="rect">
            <a:avLst/>
          </a:prstGeom>
          <a:solidFill>
            <a:schemeClr val="bg1"/>
          </a:solidFill>
        </p:spPr>
        <p:txBody>
          <a:bodyPr wrap="none" rtlCol="0">
            <a:spAutoFit/>
          </a:bodyPr>
          <a:lstStyle/>
          <a:p>
            <a:r>
              <a:rPr lang="pt-PT" sz="4000" b="1" dirty="0"/>
              <a:t>Molecular  </a:t>
            </a:r>
          </a:p>
        </p:txBody>
      </p:sp>
      <p:sp>
        <p:nvSpPr>
          <p:cNvPr id="7" name="CaixaDeTexto 6"/>
          <p:cNvSpPr txBox="1"/>
          <p:nvPr/>
        </p:nvSpPr>
        <p:spPr>
          <a:xfrm>
            <a:off x="2488951" y="5805264"/>
            <a:ext cx="3451201" cy="707886"/>
          </a:xfrm>
          <a:prstGeom prst="rect">
            <a:avLst/>
          </a:prstGeom>
          <a:solidFill>
            <a:schemeClr val="bg1"/>
          </a:solidFill>
        </p:spPr>
        <p:txBody>
          <a:bodyPr wrap="none" rtlCol="0">
            <a:spAutoFit/>
          </a:bodyPr>
          <a:lstStyle/>
          <a:p>
            <a:r>
              <a:rPr lang="pt-PT" sz="4000" b="1" dirty="0"/>
              <a:t>Representação </a:t>
            </a:r>
          </a:p>
        </p:txBody>
      </p:sp>
      <p:sp>
        <p:nvSpPr>
          <p:cNvPr id="8" name="CaixaDeTexto 7"/>
          <p:cNvSpPr txBox="1"/>
          <p:nvPr/>
        </p:nvSpPr>
        <p:spPr>
          <a:xfrm>
            <a:off x="2123728" y="2276872"/>
            <a:ext cx="1456232" cy="400110"/>
          </a:xfrm>
          <a:prstGeom prst="rect">
            <a:avLst/>
          </a:prstGeom>
          <a:solidFill>
            <a:schemeClr val="bg1"/>
          </a:solidFill>
        </p:spPr>
        <p:txBody>
          <a:bodyPr wrap="none" rtlCol="0">
            <a:spAutoFit/>
          </a:bodyPr>
          <a:lstStyle/>
          <a:p>
            <a:r>
              <a:rPr lang="pt-PT" sz="2000" b="1" dirty="0"/>
              <a:t>Observado  </a:t>
            </a:r>
          </a:p>
        </p:txBody>
      </p:sp>
      <p:sp>
        <p:nvSpPr>
          <p:cNvPr id="9" name="CaixaDeTexto 8"/>
          <p:cNvSpPr txBox="1"/>
          <p:nvPr/>
        </p:nvSpPr>
        <p:spPr>
          <a:xfrm rot="18212702">
            <a:off x="3632227" y="2773580"/>
            <a:ext cx="1526964" cy="400110"/>
          </a:xfrm>
          <a:prstGeom prst="rect">
            <a:avLst/>
          </a:prstGeom>
          <a:solidFill>
            <a:schemeClr val="bg1"/>
          </a:solidFill>
        </p:spPr>
        <p:txBody>
          <a:bodyPr wrap="square" rtlCol="0">
            <a:spAutoFit/>
          </a:bodyPr>
          <a:lstStyle/>
          <a:p>
            <a:r>
              <a:rPr lang="pt-PT" sz="2000" b="1" dirty="0"/>
              <a:t>Imaginação </a:t>
            </a:r>
          </a:p>
        </p:txBody>
      </p:sp>
      <p:sp>
        <p:nvSpPr>
          <p:cNvPr id="10" name="CaixaDeTexto 9"/>
          <p:cNvSpPr txBox="1"/>
          <p:nvPr/>
        </p:nvSpPr>
        <p:spPr>
          <a:xfrm rot="3630554">
            <a:off x="2362508" y="4016372"/>
            <a:ext cx="1886521" cy="400110"/>
          </a:xfrm>
          <a:prstGeom prst="rect">
            <a:avLst/>
          </a:prstGeom>
          <a:solidFill>
            <a:schemeClr val="bg1"/>
          </a:solidFill>
        </p:spPr>
        <p:txBody>
          <a:bodyPr wrap="square" rtlCol="0">
            <a:spAutoFit/>
          </a:bodyPr>
          <a:lstStyle/>
          <a:p>
            <a:pPr algn="ctr"/>
            <a:r>
              <a:rPr lang="pt-PT" sz="2000" b="1" dirty="0"/>
              <a:t>Representado </a:t>
            </a:r>
          </a:p>
        </p:txBody>
      </p:sp>
    </p:spTree>
    <p:extLst>
      <p:ext uri="{BB962C8B-B14F-4D97-AF65-F5344CB8AC3E}">
        <p14:creationId xmlns:p14="http://schemas.microsoft.com/office/powerpoint/2010/main" val="541001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9" name="Picture 9" descr="http://www.levitronix.com/files/images/market_specific_solutions/HighPurityMarkets_400x400px.jpg"/>
          <p:cNvPicPr>
            <a:picLocks noChangeAspect="1" noChangeArrowheads="1"/>
          </p:cNvPicPr>
          <p:nvPr/>
        </p:nvPicPr>
        <p:blipFill rotWithShape="1">
          <a:blip r:embed="rId2">
            <a:extLst>
              <a:ext uri="{28A0092B-C50C-407E-A947-70E740481C1C}">
                <a14:useLocalDpi xmlns:a14="http://schemas.microsoft.com/office/drawing/2010/main" val="0"/>
              </a:ext>
            </a:extLst>
          </a:blip>
          <a:srcRect l="30721"/>
          <a:stretch/>
        </p:blipFill>
        <p:spPr bwMode="auto">
          <a:xfrm>
            <a:off x="4411922" y="-22999"/>
            <a:ext cx="47511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www.agricol.co.za/wp-content/uploads/2015/06/Birdseed_Mixtures.jpg"/>
          <p:cNvPicPr>
            <a:picLocks noChangeAspect="1" noChangeArrowheads="1"/>
          </p:cNvPicPr>
          <p:nvPr/>
        </p:nvPicPr>
        <p:blipFill rotWithShape="1">
          <a:blip r:embed="rId3">
            <a:extLst>
              <a:ext uri="{28A0092B-C50C-407E-A947-70E740481C1C}">
                <a14:useLocalDpi xmlns:a14="http://schemas.microsoft.com/office/drawing/2010/main" val="0"/>
              </a:ext>
            </a:extLst>
          </a:blip>
          <a:srcRect t="6929" r="55187"/>
          <a:stretch/>
        </p:blipFill>
        <p:spPr bwMode="auto">
          <a:xfrm>
            <a:off x="9127" y="0"/>
            <a:ext cx="4402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264069" y="-37"/>
            <a:ext cx="2676887" cy="707886"/>
          </a:xfrm>
          <a:prstGeom prst="rect">
            <a:avLst/>
          </a:prstGeom>
          <a:solidFill>
            <a:schemeClr val="accent1">
              <a:lumMod val="50000"/>
            </a:schemeClr>
          </a:solidFill>
        </p:spPr>
        <p:txBody>
          <a:bodyPr wrap="none" rtlCol="0">
            <a:spAutoFit/>
          </a:bodyPr>
          <a:lstStyle/>
          <a:p>
            <a:r>
              <a:rPr lang="pt-PT" sz="4000" b="1" dirty="0">
                <a:solidFill>
                  <a:schemeClr val="bg1"/>
                </a:solidFill>
              </a:rPr>
              <a:t>Substâncias</a:t>
            </a:r>
          </a:p>
        </p:txBody>
      </p:sp>
      <p:sp>
        <p:nvSpPr>
          <p:cNvPr id="2" name="CaixaDeTexto 1"/>
          <p:cNvSpPr txBox="1"/>
          <p:nvPr/>
        </p:nvSpPr>
        <p:spPr>
          <a:xfrm>
            <a:off x="3181083" y="1124744"/>
            <a:ext cx="2759873" cy="7386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PT" sz="2400" b="1" dirty="0"/>
              <a:t>Matéria</a:t>
            </a:r>
            <a:r>
              <a:rPr lang="pt-PT" sz="2400" dirty="0"/>
              <a:t>                               </a:t>
            </a:r>
            <a:r>
              <a:rPr lang="pt-PT" dirty="0"/>
              <a:t>sólida liquida ou gás  </a:t>
            </a:r>
          </a:p>
        </p:txBody>
      </p:sp>
      <p:sp>
        <p:nvSpPr>
          <p:cNvPr id="5" name="CaixaDeTexto 4"/>
          <p:cNvSpPr txBox="1"/>
          <p:nvPr/>
        </p:nvSpPr>
        <p:spPr>
          <a:xfrm>
            <a:off x="1823364" y="3155576"/>
            <a:ext cx="2588558" cy="1015663"/>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Misturas </a:t>
            </a:r>
            <a:endParaRPr lang="pt-PT" b="1" dirty="0"/>
          </a:p>
          <a:p>
            <a:pPr algn="ctr"/>
            <a:r>
              <a:rPr lang="pt-PT" dirty="0"/>
              <a:t>Mais de uma substancia na sua composição </a:t>
            </a:r>
          </a:p>
        </p:txBody>
      </p:sp>
      <p:sp>
        <p:nvSpPr>
          <p:cNvPr id="6" name="CaixaDeTexto 5"/>
          <p:cNvSpPr txBox="1"/>
          <p:nvPr/>
        </p:nvSpPr>
        <p:spPr>
          <a:xfrm>
            <a:off x="4561020" y="3160796"/>
            <a:ext cx="2589321"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Substancias puras. </a:t>
            </a:r>
            <a:r>
              <a:rPr lang="pt-PT" dirty="0"/>
              <a:t>Composição fixa, não pode ser purificada </a:t>
            </a:r>
          </a:p>
        </p:txBody>
      </p:sp>
      <p:sp>
        <p:nvSpPr>
          <p:cNvPr id="7" name="CaixaDeTexto 6"/>
          <p:cNvSpPr txBox="1"/>
          <p:nvPr/>
        </p:nvSpPr>
        <p:spPr>
          <a:xfrm>
            <a:off x="5480212" y="2012647"/>
            <a:ext cx="3340259"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Compostos  </a:t>
            </a:r>
            <a:endParaRPr lang="pt-PT" b="1" dirty="0"/>
          </a:p>
          <a:p>
            <a:pPr algn="ctr"/>
            <a:r>
              <a:rPr lang="pt-PT" dirty="0"/>
              <a:t>elementos combinados em razões fixas </a:t>
            </a:r>
          </a:p>
        </p:txBody>
      </p:sp>
      <p:sp>
        <p:nvSpPr>
          <p:cNvPr id="8" name="CaixaDeTexto 7"/>
          <p:cNvSpPr txBox="1"/>
          <p:nvPr/>
        </p:nvSpPr>
        <p:spPr>
          <a:xfrm>
            <a:off x="5724128" y="4316903"/>
            <a:ext cx="3240360"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pt-PT" sz="2400" b="1" dirty="0"/>
              <a:t>Elementos </a:t>
            </a:r>
            <a:endParaRPr lang="pt-PT" b="1" dirty="0"/>
          </a:p>
          <a:p>
            <a:pPr algn="ctr"/>
            <a:r>
              <a:rPr lang="pt-PT" dirty="0"/>
              <a:t>não podem ser subdivididos por processos físicos ou químicos </a:t>
            </a:r>
          </a:p>
        </p:txBody>
      </p:sp>
      <p:sp>
        <p:nvSpPr>
          <p:cNvPr id="9" name="CaixaDeTexto 8"/>
          <p:cNvSpPr txBox="1"/>
          <p:nvPr/>
        </p:nvSpPr>
        <p:spPr>
          <a:xfrm>
            <a:off x="251521" y="2042264"/>
            <a:ext cx="3248122" cy="10156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 heterogénea </a:t>
            </a:r>
            <a:r>
              <a:rPr lang="pt-PT" dirty="0"/>
              <a:t>composição não uniforme.</a:t>
            </a:r>
          </a:p>
          <a:p>
            <a:pPr algn="ctr"/>
            <a:r>
              <a:rPr lang="pt-PT" dirty="0"/>
              <a:t> </a:t>
            </a:r>
          </a:p>
        </p:txBody>
      </p:sp>
      <p:sp>
        <p:nvSpPr>
          <p:cNvPr id="10" name="CaixaDeTexto 9"/>
          <p:cNvSpPr txBox="1"/>
          <p:nvPr/>
        </p:nvSpPr>
        <p:spPr>
          <a:xfrm>
            <a:off x="251520" y="4293096"/>
            <a:ext cx="3248123" cy="10156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PT" sz="2400" b="1" dirty="0"/>
              <a:t>Mistura homogénea</a:t>
            </a:r>
          </a:p>
          <a:p>
            <a:pPr algn="ctr"/>
            <a:r>
              <a:rPr lang="pt-PT" dirty="0"/>
              <a:t>Composição totalmente uniforme. </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848" t="27990" r="61673" b="48189"/>
          <a:stretch/>
        </p:blipFill>
        <p:spPr bwMode="auto">
          <a:xfrm>
            <a:off x="251520" y="121409"/>
            <a:ext cx="1493520" cy="174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4376" t="25473" r="23397" b="49248"/>
          <a:stretch/>
        </p:blipFill>
        <p:spPr bwMode="auto">
          <a:xfrm>
            <a:off x="251521" y="5445224"/>
            <a:ext cx="1898326" cy="121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ta para baixo 10"/>
          <p:cNvSpPr/>
          <p:nvPr/>
        </p:nvSpPr>
        <p:spPr>
          <a:xfrm>
            <a:off x="7956376" y="3160796"/>
            <a:ext cx="576064" cy="113230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5735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left)">
                                      <p:cBhvr>
                                        <p:cTn id="7" dur="500"/>
                                        <p:tgtEl>
                                          <p:spTgt spid="51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5129"/>
                                        </p:tgtEl>
                                        <p:attrNameLst>
                                          <p:attrName>style.visibility</p:attrName>
                                        </p:attrNameLst>
                                      </p:cBhvr>
                                      <p:to>
                                        <p:strVal val="visible"/>
                                      </p:to>
                                    </p:set>
                                    <p:animEffect transition="in" filter="wipe(left)">
                                      <p:cBhvr>
                                        <p:cTn id="13" dur="500"/>
                                        <p:tgtEl>
                                          <p:spTgt spid="512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8" fill="hold" nodeType="withEffect">
                                  <p:stCondLst>
                                    <p:cond delay="0"/>
                                  </p:stCondLst>
                                  <p:childTnLst>
                                    <p:set>
                                      <p:cBhvr>
                                        <p:cTn id="29" dur="1" fill="hold">
                                          <p:stCondLst>
                                            <p:cond delay="0"/>
                                          </p:stCondLst>
                                        </p:cTn>
                                        <p:tgtEl>
                                          <p:spTgt spid="5123"/>
                                        </p:tgtEl>
                                        <p:attrNameLst>
                                          <p:attrName>style.visibility</p:attrName>
                                        </p:attrNameLst>
                                      </p:cBhvr>
                                      <p:to>
                                        <p:strVal val="visible"/>
                                      </p:to>
                                    </p:set>
                                    <p:animEffect transition="in" filter="wipe(left)">
                                      <p:cBhvr>
                                        <p:cTn id="30" dur="500"/>
                                        <p:tgtEl>
                                          <p:spTgt spid="51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011" t="20242" r="16391" b="29737"/>
          <a:stretch/>
        </p:blipFill>
        <p:spPr bwMode="auto">
          <a:xfrm>
            <a:off x="0" y="1395616"/>
            <a:ext cx="9170248" cy="370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734591" y="1317034"/>
            <a:ext cx="3168352" cy="769441"/>
          </a:xfrm>
          <a:prstGeom prst="rect">
            <a:avLst/>
          </a:prstGeom>
          <a:noFill/>
        </p:spPr>
        <p:txBody>
          <a:bodyPr wrap="square" rtlCol="0">
            <a:spAutoFit/>
          </a:bodyPr>
          <a:lstStyle/>
          <a:p>
            <a:pPr algn="ctr"/>
            <a:r>
              <a:rPr lang="pt-PT" sz="4400" b="1" dirty="0"/>
              <a:t>Purificação </a:t>
            </a:r>
          </a:p>
        </p:txBody>
      </p:sp>
    </p:spTree>
    <p:extLst>
      <p:ext uri="{BB962C8B-B14F-4D97-AF65-F5344CB8AC3E}">
        <p14:creationId xmlns:p14="http://schemas.microsoft.com/office/powerpoint/2010/main" val="170974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501773" y="404664"/>
            <a:ext cx="4102675" cy="584775"/>
          </a:xfrm>
          <a:prstGeom prst="rect">
            <a:avLst/>
          </a:prstGeom>
          <a:noFill/>
        </p:spPr>
        <p:txBody>
          <a:bodyPr wrap="square" rtlCol="0">
            <a:spAutoFit/>
          </a:bodyPr>
          <a:lstStyle/>
          <a:p>
            <a:r>
              <a:rPr lang="pt-PT" sz="3200" b="1" dirty="0">
                <a:solidFill>
                  <a:schemeClr val="bg1"/>
                </a:solidFill>
              </a:rPr>
              <a:t>O que é a química? </a:t>
            </a:r>
          </a:p>
        </p:txBody>
      </p:sp>
      <p:pic>
        <p:nvPicPr>
          <p:cNvPr id="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508104" y="2564904"/>
            <a:ext cx="2219838" cy="707886"/>
          </a:xfrm>
          <a:prstGeom prst="rect">
            <a:avLst/>
          </a:prstGeom>
          <a:noFill/>
        </p:spPr>
        <p:txBody>
          <a:bodyPr wrap="none" rtlCol="0">
            <a:spAutoFit/>
          </a:bodyPr>
          <a:lstStyle/>
          <a:p>
            <a:r>
              <a:rPr lang="pt-PT" sz="4000" b="1" dirty="0">
                <a:solidFill>
                  <a:schemeClr val="bg1"/>
                </a:solidFill>
              </a:rPr>
              <a:t>É Tudo!!! </a:t>
            </a:r>
          </a:p>
        </p:txBody>
      </p:sp>
    </p:spTree>
    <p:extLst>
      <p:ext uri="{BB962C8B-B14F-4D97-AF65-F5344CB8AC3E}">
        <p14:creationId xmlns:p14="http://schemas.microsoft.com/office/powerpoint/2010/main" val="880790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https://encrypted-tbn2.gstatic.com/images?q=tbn:ANd9GcRV0ezi0y7mG04x6DZSfGmtj3k9LW8RipqyvS6j0zG2fNudiTW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0361"/>
            <a:ext cx="1856424" cy="139052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1.gstatic.com/images?q=tbn:ANd9GcTJoNblmoVRayOGAWcM6Qb5nid3Bu6uggSeQvfGdzSvZFZqH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346" y="1030361"/>
            <a:ext cx="1856424" cy="139052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pre14.deviantart.net/9f46/th/pre/i/2012/015/4/9/cupper_nugget_by_jorgebuzzi-d4mgzb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018816"/>
            <a:ext cx="1269181" cy="140207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encrypted-tbn2.gstatic.com/images?q=tbn:ANd9GcSRsQj4VUPq6GwMKRG7nh9oZfvAxqIxDC5UxxC6tFSSWwblIiZC"/>
          <p:cNvPicPr>
            <a:picLocks noChangeAspect="1" noChangeArrowheads="1"/>
          </p:cNvPicPr>
          <p:nvPr/>
        </p:nvPicPr>
        <p:blipFill rotWithShape="1">
          <a:blip r:embed="rId5">
            <a:extLst>
              <a:ext uri="{28A0092B-C50C-407E-A947-70E740481C1C}">
                <a14:useLocalDpi xmlns:a14="http://schemas.microsoft.com/office/drawing/2010/main" val="0"/>
              </a:ext>
            </a:extLst>
          </a:blip>
          <a:srcRect l="5355" t="8903" r="6456" b="9482"/>
          <a:stretch/>
        </p:blipFill>
        <p:spPr bwMode="auto">
          <a:xfrm>
            <a:off x="4977085" y="1014013"/>
            <a:ext cx="1971179" cy="142206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projectali.co.uk/uploads/files/Recycle_-_Aluminiu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0535" y="1009834"/>
            <a:ext cx="2167969" cy="143628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s://i.ytimg.com/vi/HQ9Fhd7P_HA/maxresdefaul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25" r="30024"/>
          <a:stretch/>
        </p:blipFill>
        <p:spPr bwMode="auto">
          <a:xfrm>
            <a:off x="4592494" y="4380329"/>
            <a:ext cx="2191740" cy="1904021"/>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http://www.visualphotos.com/photo/1x5061726/electrolysis-of-water-hoffman-apparatus.jpg"/>
          <p:cNvPicPr>
            <a:picLocks noChangeAspect="1" noChangeArrowheads="1"/>
          </p:cNvPicPr>
          <p:nvPr/>
        </p:nvPicPr>
        <p:blipFill rotWithShape="1">
          <a:blip r:embed="rId8">
            <a:extLst>
              <a:ext uri="{28A0092B-C50C-407E-A947-70E740481C1C}">
                <a14:useLocalDpi xmlns:a14="http://schemas.microsoft.com/office/drawing/2010/main" val="0"/>
              </a:ext>
            </a:extLst>
          </a:blip>
          <a:srcRect b="6246"/>
          <a:stretch/>
        </p:blipFill>
        <p:spPr bwMode="auto">
          <a:xfrm>
            <a:off x="1475656" y="3387441"/>
            <a:ext cx="3160611" cy="313790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53898" y="2420888"/>
            <a:ext cx="1566391" cy="369332"/>
          </a:xfrm>
          <a:prstGeom prst="rect">
            <a:avLst/>
          </a:prstGeom>
          <a:noFill/>
        </p:spPr>
        <p:txBody>
          <a:bodyPr wrap="none" rtlCol="0">
            <a:spAutoFit/>
          </a:bodyPr>
          <a:lstStyle/>
          <a:p>
            <a:r>
              <a:rPr lang="pt-PT" b="1" dirty="0">
                <a:solidFill>
                  <a:schemeClr val="bg1"/>
                </a:solidFill>
              </a:rPr>
              <a:t>Mercúrio (Hg) </a:t>
            </a:r>
          </a:p>
        </p:txBody>
      </p:sp>
      <p:sp>
        <p:nvSpPr>
          <p:cNvPr id="15" name="CaixaDeTexto 14"/>
          <p:cNvSpPr txBox="1"/>
          <p:nvPr/>
        </p:nvSpPr>
        <p:spPr>
          <a:xfrm>
            <a:off x="2267744" y="2446114"/>
            <a:ext cx="1269515" cy="369332"/>
          </a:xfrm>
          <a:prstGeom prst="rect">
            <a:avLst/>
          </a:prstGeom>
          <a:noFill/>
        </p:spPr>
        <p:txBody>
          <a:bodyPr wrap="none" rtlCol="0">
            <a:spAutoFit/>
          </a:bodyPr>
          <a:lstStyle/>
          <a:p>
            <a:r>
              <a:rPr lang="pt-PT" b="1" dirty="0">
                <a:solidFill>
                  <a:schemeClr val="bg1"/>
                </a:solidFill>
              </a:rPr>
              <a:t>Enxofre (S) </a:t>
            </a:r>
          </a:p>
        </p:txBody>
      </p:sp>
      <p:sp>
        <p:nvSpPr>
          <p:cNvPr id="16" name="CaixaDeTexto 15"/>
          <p:cNvSpPr txBox="1"/>
          <p:nvPr/>
        </p:nvSpPr>
        <p:spPr>
          <a:xfrm>
            <a:off x="3748511" y="2446114"/>
            <a:ext cx="1183529" cy="369332"/>
          </a:xfrm>
          <a:prstGeom prst="rect">
            <a:avLst/>
          </a:prstGeom>
          <a:noFill/>
        </p:spPr>
        <p:txBody>
          <a:bodyPr wrap="none" rtlCol="0">
            <a:spAutoFit/>
          </a:bodyPr>
          <a:lstStyle/>
          <a:p>
            <a:r>
              <a:rPr lang="pt-PT" b="1" dirty="0">
                <a:solidFill>
                  <a:schemeClr val="bg1"/>
                </a:solidFill>
              </a:rPr>
              <a:t>Cobre (Cu)</a:t>
            </a:r>
          </a:p>
        </p:txBody>
      </p:sp>
      <p:sp>
        <p:nvSpPr>
          <p:cNvPr id="17" name="CaixaDeTexto 16"/>
          <p:cNvSpPr txBox="1"/>
          <p:nvPr/>
        </p:nvSpPr>
        <p:spPr>
          <a:xfrm>
            <a:off x="5370909" y="2420888"/>
            <a:ext cx="1092671" cy="369332"/>
          </a:xfrm>
          <a:prstGeom prst="rect">
            <a:avLst/>
          </a:prstGeom>
          <a:noFill/>
        </p:spPr>
        <p:txBody>
          <a:bodyPr wrap="none" rtlCol="0">
            <a:spAutoFit/>
          </a:bodyPr>
          <a:lstStyle/>
          <a:p>
            <a:r>
              <a:rPr lang="pt-PT" b="1" dirty="0">
                <a:solidFill>
                  <a:schemeClr val="bg1"/>
                </a:solidFill>
              </a:rPr>
              <a:t>Ferro (</a:t>
            </a:r>
            <a:r>
              <a:rPr lang="pt-PT" b="1" dirty="0" err="1">
                <a:solidFill>
                  <a:schemeClr val="bg1"/>
                </a:solidFill>
              </a:rPr>
              <a:t>Fe</a:t>
            </a:r>
            <a:r>
              <a:rPr lang="pt-PT" b="1" dirty="0">
                <a:solidFill>
                  <a:schemeClr val="bg1"/>
                </a:solidFill>
              </a:rPr>
              <a:t>)</a:t>
            </a:r>
          </a:p>
        </p:txBody>
      </p:sp>
      <p:sp>
        <p:nvSpPr>
          <p:cNvPr id="18" name="CaixaDeTexto 17"/>
          <p:cNvSpPr txBox="1"/>
          <p:nvPr/>
        </p:nvSpPr>
        <p:spPr>
          <a:xfrm>
            <a:off x="7164288" y="2420888"/>
            <a:ext cx="1495922" cy="369332"/>
          </a:xfrm>
          <a:prstGeom prst="rect">
            <a:avLst/>
          </a:prstGeom>
          <a:noFill/>
        </p:spPr>
        <p:txBody>
          <a:bodyPr wrap="none" rtlCol="0">
            <a:spAutoFit/>
          </a:bodyPr>
          <a:lstStyle/>
          <a:p>
            <a:r>
              <a:rPr lang="pt-PT" b="1" dirty="0">
                <a:solidFill>
                  <a:schemeClr val="bg1"/>
                </a:solidFill>
              </a:rPr>
              <a:t>Alumínio (Al) </a:t>
            </a:r>
          </a:p>
        </p:txBody>
      </p:sp>
      <p:sp>
        <p:nvSpPr>
          <p:cNvPr id="19" name="CaixaDeTexto 18"/>
          <p:cNvSpPr txBox="1"/>
          <p:nvPr/>
        </p:nvSpPr>
        <p:spPr>
          <a:xfrm>
            <a:off x="1517613" y="3645024"/>
            <a:ext cx="1470211" cy="369332"/>
          </a:xfrm>
          <a:prstGeom prst="rect">
            <a:avLst/>
          </a:prstGeom>
          <a:noFill/>
        </p:spPr>
        <p:txBody>
          <a:bodyPr wrap="none" rtlCol="0">
            <a:spAutoFit/>
          </a:bodyPr>
          <a:lstStyle/>
          <a:p>
            <a:r>
              <a:rPr lang="pt-PT" b="1" dirty="0">
                <a:solidFill>
                  <a:schemeClr val="bg1"/>
                </a:solidFill>
              </a:rPr>
              <a:t>Oxigénio (O</a:t>
            </a:r>
            <a:r>
              <a:rPr lang="pt-PT" b="1" baseline="-25000" dirty="0">
                <a:solidFill>
                  <a:schemeClr val="bg1"/>
                </a:solidFill>
              </a:rPr>
              <a:t>2</a:t>
            </a:r>
            <a:r>
              <a:rPr lang="pt-PT" b="1" dirty="0">
                <a:solidFill>
                  <a:schemeClr val="bg1"/>
                </a:solidFill>
              </a:rPr>
              <a:t>)</a:t>
            </a:r>
          </a:p>
        </p:txBody>
      </p:sp>
      <p:sp>
        <p:nvSpPr>
          <p:cNvPr id="20" name="CaixaDeTexto 19"/>
          <p:cNvSpPr txBox="1"/>
          <p:nvPr/>
        </p:nvSpPr>
        <p:spPr>
          <a:xfrm>
            <a:off x="3707904" y="3623604"/>
            <a:ext cx="1658916" cy="369332"/>
          </a:xfrm>
          <a:prstGeom prst="rect">
            <a:avLst/>
          </a:prstGeom>
          <a:noFill/>
        </p:spPr>
        <p:txBody>
          <a:bodyPr wrap="none" rtlCol="0">
            <a:spAutoFit/>
          </a:bodyPr>
          <a:lstStyle/>
          <a:p>
            <a:r>
              <a:rPr lang="pt-PT" b="1" dirty="0">
                <a:solidFill>
                  <a:schemeClr val="bg1"/>
                </a:solidFill>
              </a:rPr>
              <a:t>Hidrogénio (H</a:t>
            </a:r>
            <a:r>
              <a:rPr lang="pt-PT" b="1" baseline="-25000" dirty="0">
                <a:solidFill>
                  <a:schemeClr val="bg1"/>
                </a:solidFill>
              </a:rPr>
              <a:t>2</a:t>
            </a:r>
            <a:r>
              <a:rPr lang="pt-PT" b="1" dirty="0">
                <a:solidFill>
                  <a:schemeClr val="bg1"/>
                </a:solidFill>
              </a:rPr>
              <a:t>)</a:t>
            </a:r>
          </a:p>
        </p:txBody>
      </p:sp>
      <p:sp>
        <p:nvSpPr>
          <p:cNvPr id="21" name="CaixaDeTexto 20"/>
          <p:cNvSpPr txBox="1"/>
          <p:nvPr/>
        </p:nvSpPr>
        <p:spPr>
          <a:xfrm>
            <a:off x="2702798" y="179929"/>
            <a:ext cx="3168352" cy="646331"/>
          </a:xfrm>
          <a:prstGeom prst="rect">
            <a:avLst/>
          </a:prstGeom>
          <a:noFill/>
        </p:spPr>
        <p:txBody>
          <a:bodyPr wrap="square" rtlCol="0">
            <a:spAutoFit/>
          </a:bodyPr>
          <a:lstStyle/>
          <a:p>
            <a:pPr algn="ctr"/>
            <a:r>
              <a:rPr lang="pt-PT" sz="3600" b="1" dirty="0">
                <a:solidFill>
                  <a:schemeClr val="bg1"/>
                </a:solidFill>
              </a:rPr>
              <a:t>Elementos</a:t>
            </a:r>
          </a:p>
        </p:txBody>
      </p:sp>
    </p:spTree>
    <p:extLst>
      <p:ext uri="{BB962C8B-B14F-4D97-AF65-F5344CB8AC3E}">
        <p14:creationId xmlns:p14="http://schemas.microsoft.com/office/powerpoint/2010/main" val="2544580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Antimon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185" y="1071976"/>
            <a:ext cx="2062475" cy="2062476"/>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s2.thingpic.com/images/Sa/edepRdsEfP2x4Pe8kh6ikPYV.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82" y="488157"/>
            <a:ext cx="3528392" cy="2646295"/>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File:William Blake - Nebuchadnezzar - WGA022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082224"/>
            <a:ext cx="2880320" cy="205222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923928" y="332656"/>
            <a:ext cx="4651658" cy="523220"/>
          </a:xfrm>
          <a:prstGeom prst="rect">
            <a:avLst/>
          </a:prstGeom>
          <a:noFill/>
        </p:spPr>
        <p:txBody>
          <a:bodyPr wrap="none" rtlCol="0">
            <a:spAutoFit/>
          </a:bodyPr>
          <a:lstStyle/>
          <a:p>
            <a:r>
              <a:rPr lang="pt-PT" sz="2800" b="1" dirty="0">
                <a:solidFill>
                  <a:schemeClr val="bg1"/>
                </a:solidFill>
              </a:rPr>
              <a:t>Tinta de antimónio e chumbo </a:t>
            </a:r>
          </a:p>
        </p:txBody>
      </p:sp>
      <p:pic>
        <p:nvPicPr>
          <p:cNvPr id="46090" name="Picture 10" descr="https://upload.wikimedia.org/wikipedia/commons/3/39/GodfreyKneller-IsaacNewton-16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755" y="3937495"/>
            <a:ext cx="1772555" cy="2434541"/>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p:cNvSpPr txBox="1"/>
          <p:nvPr/>
        </p:nvSpPr>
        <p:spPr>
          <a:xfrm>
            <a:off x="3923928" y="3172326"/>
            <a:ext cx="2998257" cy="369332"/>
          </a:xfrm>
          <a:prstGeom prst="rect">
            <a:avLst/>
          </a:prstGeom>
          <a:noFill/>
        </p:spPr>
        <p:txBody>
          <a:bodyPr wrap="none" rtlCol="0">
            <a:spAutoFit/>
          </a:bodyPr>
          <a:lstStyle/>
          <a:p>
            <a:r>
              <a:rPr lang="pt-PT" i="1" dirty="0" err="1">
                <a:solidFill>
                  <a:schemeClr val="bg1"/>
                </a:solidFill>
              </a:rPr>
              <a:t>Nebuchandnezzar</a:t>
            </a:r>
            <a:r>
              <a:rPr lang="pt-PT" i="1" dirty="0">
                <a:solidFill>
                  <a:schemeClr val="bg1"/>
                </a:solidFill>
              </a:rPr>
              <a:t> 605-562 AC</a:t>
            </a:r>
          </a:p>
        </p:txBody>
      </p:sp>
      <p:sp>
        <p:nvSpPr>
          <p:cNvPr id="13" name="CaixaDeTexto 12"/>
          <p:cNvSpPr txBox="1"/>
          <p:nvPr/>
        </p:nvSpPr>
        <p:spPr>
          <a:xfrm>
            <a:off x="132221" y="6372036"/>
            <a:ext cx="1991507" cy="369332"/>
          </a:xfrm>
          <a:prstGeom prst="rect">
            <a:avLst/>
          </a:prstGeom>
          <a:noFill/>
        </p:spPr>
        <p:txBody>
          <a:bodyPr wrap="none" rtlCol="0">
            <a:spAutoFit/>
          </a:bodyPr>
          <a:lstStyle/>
          <a:p>
            <a:r>
              <a:rPr lang="pt-PT" dirty="0">
                <a:solidFill>
                  <a:schemeClr val="bg1"/>
                </a:solidFill>
              </a:rPr>
              <a:t>Newton 1643-1727</a:t>
            </a:r>
          </a:p>
        </p:txBody>
      </p:sp>
      <p:pic>
        <p:nvPicPr>
          <p:cNvPr id="46092" name="Picture 12" descr="http://sciencenotes.org/wp-content/uploads/2013/06/PeriodicTable-NoBackground2.png"/>
          <p:cNvPicPr>
            <a:picLocks noChangeAspect="1" noChangeArrowheads="1"/>
          </p:cNvPicPr>
          <p:nvPr/>
        </p:nvPicPr>
        <p:blipFill rotWithShape="1">
          <a:blip r:embed="rId6">
            <a:extLst>
              <a:ext uri="{28A0092B-C50C-407E-A947-70E740481C1C}">
                <a14:useLocalDpi xmlns:a14="http://schemas.microsoft.com/office/drawing/2010/main" val="0"/>
              </a:ext>
            </a:extLst>
          </a:blip>
          <a:srcRect l="64416" r="7326" b="35715"/>
          <a:stretch/>
        </p:blipFill>
        <p:spPr bwMode="auto">
          <a:xfrm>
            <a:off x="2339752" y="3633423"/>
            <a:ext cx="2326870" cy="2977530"/>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4747111" y="3861048"/>
            <a:ext cx="4396889" cy="1938992"/>
          </a:xfrm>
          <a:prstGeom prst="rect">
            <a:avLst/>
          </a:prstGeom>
          <a:noFill/>
        </p:spPr>
        <p:txBody>
          <a:bodyPr wrap="square" rtlCol="0">
            <a:spAutoFit/>
          </a:bodyPr>
          <a:lstStyle/>
          <a:p>
            <a:r>
              <a:rPr lang="pt-PT" sz="2400" dirty="0">
                <a:solidFill>
                  <a:schemeClr val="bg1"/>
                </a:solidFill>
              </a:rPr>
              <a:t>Obcecado pelas propriedades sexuais do antimónio. </a:t>
            </a:r>
          </a:p>
          <a:p>
            <a:endParaRPr lang="pt-PT" sz="2400" dirty="0">
              <a:solidFill>
                <a:schemeClr val="bg1"/>
              </a:solidFill>
            </a:endParaRPr>
          </a:p>
          <a:p>
            <a:r>
              <a:rPr lang="pt-PT" sz="2400" dirty="0">
                <a:solidFill>
                  <a:schemeClr val="bg1"/>
                </a:solidFill>
              </a:rPr>
              <a:t>Como o antimónio é um </a:t>
            </a:r>
            <a:r>
              <a:rPr lang="pt-PT" sz="2400" dirty="0" err="1">
                <a:solidFill>
                  <a:schemeClr val="bg1"/>
                </a:solidFill>
              </a:rPr>
              <a:t>semi-metal</a:t>
            </a:r>
            <a:r>
              <a:rPr lang="pt-PT" sz="2400" dirty="0">
                <a:solidFill>
                  <a:schemeClr val="bg1"/>
                </a:solidFill>
              </a:rPr>
              <a:t> – </a:t>
            </a:r>
            <a:r>
              <a:rPr lang="pt-PT" sz="2400" dirty="0" err="1">
                <a:solidFill>
                  <a:schemeClr val="bg1"/>
                </a:solidFill>
              </a:rPr>
              <a:t>Hemafrodita</a:t>
            </a:r>
            <a:r>
              <a:rPr lang="pt-PT" sz="2400" dirty="0">
                <a:solidFill>
                  <a:schemeClr val="bg1"/>
                </a:solidFill>
              </a:rPr>
              <a:t> </a:t>
            </a:r>
          </a:p>
        </p:txBody>
      </p:sp>
      <p:sp>
        <p:nvSpPr>
          <p:cNvPr id="11" name="CaixaDeTexto 10"/>
          <p:cNvSpPr txBox="1"/>
          <p:nvPr/>
        </p:nvSpPr>
        <p:spPr>
          <a:xfrm>
            <a:off x="565478" y="3243399"/>
            <a:ext cx="1061509" cy="369332"/>
          </a:xfrm>
          <a:prstGeom prst="rect">
            <a:avLst/>
          </a:prstGeom>
          <a:noFill/>
        </p:spPr>
        <p:txBody>
          <a:bodyPr wrap="none" rtlCol="0">
            <a:spAutoFit/>
          </a:bodyPr>
          <a:lstStyle/>
          <a:p>
            <a:r>
              <a:rPr lang="pt-PT" i="1" dirty="0">
                <a:solidFill>
                  <a:schemeClr val="bg1"/>
                </a:solidFill>
              </a:rPr>
              <a:t>Babilónia</a:t>
            </a:r>
          </a:p>
        </p:txBody>
      </p:sp>
    </p:spTree>
    <p:extLst>
      <p:ext uri="{BB962C8B-B14F-4D97-AF65-F5344CB8AC3E}">
        <p14:creationId xmlns:p14="http://schemas.microsoft.com/office/powerpoint/2010/main" val="313037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090"/>
                                        </p:tgtEl>
                                        <p:attrNameLst>
                                          <p:attrName>style.visibility</p:attrName>
                                        </p:attrNameLst>
                                      </p:cBhvr>
                                      <p:to>
                                        <p:strVal val="visible"/>
                                      </p:to>
                                    </p:set>
                                    <p:animEffect transition="in" filter="wipe(left)">
                                      <p:cBhvr>
                                        <p:cTn id="7" dur="500"/>
                                        <p:tgtEl>
                                          <p:spTgt spid="4609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46092"/>
                                        </p:tgtEl>
                                        <p:attrNameLst>
                                          <p:attrName>style.visibility</p:attrName>
                                        </p:attrNameLst>
                                      </p:cBhvr>
                                      <p:to>
                                        <p:strVal val="visible"/>
                                      </p:to>
                                    </p:set>
                                    <p:animEffect transition="in" filter="wipe(left)">
                                      <p:cBhvr>
                                        <p:cTn id="13" dur="500"/>
                                        <p:tgtEl>
                                          <p:spTgt spid="4609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188640"/>
            <a:ext cx="7531384" cy="584775"/>
          </a:xfrm>
          <a:prstGeom prst="rect">
            <a:avLst/>
          </a:prstGeom>
          <a:noFill/>
        </p:spPr>
        <p:txBody>
          <a:bodyPr wrap="square" rtlCol="0">
            <a:spAutoFit/>
          </a:bodyPr>
          <a:lstStyle/>
          <a:p>
            <a:r>
              <a:rPr lang="pt-PT" sz="3200" b="1" dirty="0">
                <a:solidFill>
                  <a:schemeClr val="bg1"/>
                </a:solidFill>
              </a:rPr>
              <a:t>Os últimos elementos em Dezembro 2015…</a:t>
            </a:r>
          </a:p>
        </p:txBody>
      </p:sp>
      <p:pic>
        <p:nvPicPr>
          <p:cNvPr id="50180" name="Picture 4" descr="http://marketbusinessnews.com/wp-content/uploads/2016/01/Periodic-Table-of-the-Elements-four-now-entries.jpg"/>
          <p:cNvPicPr>
            <a:picLocks noChangeAspect="1" noChangeArrowheads="1"/>
          </p:cNvPicPr>
          <p:nvPr/>
        </p:nvPicPr>
        <p:blipFill rotWithShape="1">
          <a:blip r:embed="rId2">
            <a:extLst>
              <a:ext uri="{28A0092B-C50C-407E-A947-70E740481C1C}">
                <a14:useLocalDpi xmlns:a14="http://schemas.microsoft.com/office/drawing/2010/main" val="0"/>
              </a:ext>
            </a:extLst>
          </a:blip>
          <a:srcRect l="66486" t="8883" r="232" b="27046"/>
          <a:stretch/>
        </p:blipFill>
        <p:spPr bwMode="auto">
          <a:xfrm>
            <a:off x="179513" y="1283548"/>
            <a:ext cx="3154238" cy="323451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3707904" y="1700808"/>
            <a:ext cx="5220072" cy="1384995"/>
          </a:xfrm>
          <a:prstGeom prst="rect">
            <a:avLst/>
          </a:prstGeom>
          <a:noFill/>
        </p:spPr>
        <p:txBody>
          <a:bodyPr wrap="square" rtlCol="0">
            <a:spAutoFit/>
          </a:bodyPr>
          <a:lstStyle/>
          <a:p>
            <a:r>
              <a:rPr lang="pt-PT" sz="2800" b="1" dirty="0">
                <a:solidFill>
                  <a:srgbClr val="FFFF00"/>
                </a:solidFill>
              </a:rPr>
              <a:t>Elemento 113 </a:t>
            </a:r>
            <a:r>
              <a:rPr lang="pt-PT" sz="2800" b="1" dirty="0">
                <a:solidFill>
                  <a:schemeClr val="bg1"/>
                </a:solidFill>
              </a:rPr>
              <a:t>– </a:t>
            </a:r>
            <a:r>
              <a:rPr lang="pt-PT" sz="2800" dirty="0">
                <a:solidFill>
                  <a:schemeClr val="bg1"/>
                </a:solidFill>
              </a:rPr>
              <a:t>Descoberto pela equipa do </a:t>
            </a:r>
            <a:r>
              <a:rPr lang="pt-PT" sz="2800" dirty="0" err="1">
                <a:solidFill>
                  <a:schemeClr val="bg1"/>
                </a:solidFill>
              </a:rPr>
              <a:t>Riken</a:t>
            </a:r>
            <a:r>
              <a:rPr lang="pt-PT" sz="2800" dirty="0">
                <a:solidFill>
                  <a:schemeClr val="bg1"/>
                </a:solidFill>
              </a:rPr>
              <a:t> instituto liderada por  </a:t>
            </a:r>
            <a:r>
              <a:rPr lang="pt-PT" sz="2800" dirty="0" err="1">
                <a:solidFill>
                  <a:schemeClr val="bg1"/>
                </a:solidFill>
              </a:rPr>
              <a:t>Kosuke</a:t>
            </a:r>
            <a:r>
              <a:rPr lang="pt-PT" sz="2800" dirty="0">
                <a:solidFill>
                  <a:schemeClr val="bg1"/>
                </a:solidFill>
              </a:rPr>
              <a:t> Morita </a:t>
            </a:r>
            <a:r>
              <a:rPr lang="pt-PT" sz="2800" dirty="0" err="1">
                <a:solidFill>
                  <a:schemeClr val="bg1"/>
                </a:solidFill>
              </a:rPr>
              <a:t>unúntrio</a:t>
            </a:r>
            <a:r>
              <a:rPr lang="pt-PT" sz="2800" dirty="0">
                <a:solidFill>
                  <a:schemeClr val="bg1"/>
                </a:solidFill>
              </a:rPr>
              <a:t> (</a:t>
            </a:r>
            <a:r>
              <a:rPr lang="pt-PT" sz="2800" dirty="0" err="1">
                <a:solidFill>
                  <a:schemeClr val="bg1"/>
                </a:solidFill>
              </a:rPr>
              <a:t>Uut</a:t>
            </a:r>
            <a:r>
              <a:rPr lang="pt-PT" sz="2800" dirty="0">
                <a:solidFill>
                  <a:schemeClr val="bg1"/>
                </a:solidFill>
              </a:rPr>
              <a:t>)</a:t>
            </a:r>
          </a:p>
        </p:txBody>
      </p:sp>
      <p:sp>
        <p:nvSpPr>
          <p:cNvPr id="8" name="CaixaDeTexto 7"/>
          <p:cNvSpPr txBox="1"/>
          <p:nvPr/>
        </p:nvSpPr>
        <p:spPr>
          <a:xfrm>
            <a:off x="3491880" y="3363905"/>
            <a:ext cx="5432648" cy="3108543"/>
          </a:xfrm>
          <a:prstGeom prst="rect">
            <a:avLst/>
          </a:prstGeom>
          <a:noFill/>
        </p:spPr>
        <p:txBody>
          <a:bodyPr wrap="square" rtlCol="0">
            <a:spAutoFit/>
          </a:bodyPr>
          <a:lstStyle/>
          <a:p>
            <a:r>
              <a:rPr lang="pt-PT" sz="2800" b="1" dirty="0">
                <a:solidFill>
                  <a:srgbClr val="FFFF00"/>
                </a:solidFill>
              </a:rPr>
              <a:t>Elementos 115, 117 e 118 </a:t>
            </a:r>
            <a:r>
              <a:rPr lang="pt-PT" sz="2800" dirty="0">
                <a:solidFill>
                  <a:schemeClr val="bg1"/>
                </a:solidFill>
              </a:rPr>
              <a:t>– descoberto pela colaboração conjunta de equipas Russas (</a:t>
            </a:r>
            <a:r>
              <a:rPr lang="pt-PT" sz="2800" dirty="0" err="1">
                <a:solidFill>
                  <a:schemeClr val="bg1"/>
                </a:solidFill>
              </a:rPr>
              <a:t>Dubna</a:t>
            </a:r>
            <a:r>
              <a:rPr lang="pt-PT" sz="2800" dirty="0">
                <a:solidFill>
                  <a:schemeClr val="bg1"/>
                </a:solidFill>
              </a:rPr>
              <a:t>), norte-americanas (</a:t>
            </a:r>
            <a:r>
              <a:rPr lang="pt-PT" sz="2800" dirty="0" err="1">
                <a:solidFill>
                  <a:schemeClr val="bg1"/>
                </a:solidFill>
              </a:rPr>
              <a:t>california</a:t>
            </a:r>
            <a:r>
              <a:rPr lang="pt-PT" sz="2800" dirty="0">
                <a:solidFill>
                  <a:schemeClr val="bg1"/>
                </a:solidFill>
              </a:rPr>
              <a:t>, </a:t>
            </a:r>
            <a:r>
              <a:rPr lang="pt-PT" sz="2800" dirty="0" err="1">
                <a:solidFill>
                  <a:schemeClr val="bg1"/>
                </a:solidFill>
              </a:rPr>
              <a:t>Oak</a:t>
            </a:r>
            <a:r>
              <a:rPr lang="pt-PT" sz="2800" dirty="0">
                <a:solidFill>
                  <a:schemeClr val="bg1"/>
                </a:solidFill>
              </a:rPr>
              <a:t> </a:t>
            </a:r>
            <a:r>
              <a:rPr lang="pt-PT" sz="2800" dirty="0" err="1">
                <a:solidFill>
                  <a:schemeClr val="bg1"/>
                </a:solidFill>
              </a:rPr>
              <a:t>Riedge</a:t>
            </a:r>
            <a:r>
              <a:rPr lang="pt-PT" sz="2800" dirty="0">
                <a:solidFill>
                  <a:schemeClr val="bg1"/>
                </a:solidFill>
              </a:rPr>
              <a:t>), </a:t>
            </a:r>
            <a:r>
              <a:rPr lang="pt-PT" sz="2800" dirty="0" err="1">
                <a:solidFill>
                  <a:schemeClr val="bg1"/>
                </a:solidFill>
              </a:rPr>
              <a:t>ununpêntio</a:t>
            </a:r>
            <a:r>
              <a:rPr lang="pt-PT" sz="2800" dirty="0">
                <a:solidFill>
                  <a:schemeClr val="bg1"/>
                </a:solidFill>
              </a:rPr>
              <a:t> (</a:t>
            </a:r>
            <a:r>
              <a:rPr lang="pt-PT" sz="2800" dirty="0" err="1">
                <a:solidFill>
                  <a:schemeClr val="bg1"/>
                </a:solidFill>
              </a:rPr>
              <a:t>Uup</a:t>
            </a:r>
            <a:r>
              <a:rPr lang="pt-PT" sz="2800" dirty="0">
                <a:solidFill>
                  <a:schemeClr val="bg1"/>
                </a:solidFill>
              </a:rPr>
              <a:t>), </a:t>
            </a:r>
            <a:r>
              <a:rPr lang="pt-PT" sz="2800" dirty="0" err="1">
                <a:solidFill>
                  <a:schemeClr val="bg1"/>
                </a:solidFill>
              </a:rPr>
              <a:t>unuséptio</a:t>
            </a:r>
            <a:r>
              <a:rPr lang="pt-PT" sz="2800" dirty="0">
                <a:solidFill>
                  <a:schemeClr val="bg1"/>
                </a:solidFill>
              </a:rPr>
              <a:t> (</a:t>
            </a:r>
            <a:r>
              <a:rPr lang="pt-PT" sz="2800" dirty="0" err="1">
                <a:solidFill>
                  <a:schemeClr val="bg1"/>
                </a:solidFill>
              </a:rPr>
              <a:t>Uus</a:t>
            </a:r>
            <a:r>
              <a:rPr lang="pt-PT" sz="2800" dirty="0">
                <a:solidFill>
                  <a:schemeClr val="bg1"/>
                </a:solidFill>
              </a:rPr>
              <a:t>) e o ununóctio (</a:t>
            </a:r>
            <a:r>
              <a:rPr lang="pt-PT" sz="2800" dirty="0" err="1">
                <a:solidFill>
                  <a:schemeClr val="bg1"/>
                </a:solidFill>
              </a:rPr>
              <a:t>Uuo</a:t>
            </a:r>
            <a:r>
              <a:rPr lang="pt-PT" sz="2800" dirty="0">
                <a:solidFill>
                  <a:schemeClr val="bg1"/>
                </a:solidFill>
              </a:rPr>
              <a:t>) </a:t>
            </a:r>
          </a:p>
        </p:txBody>
      </p:sp>
    </p:spTree>
    <p:extLst>
      <p:ext uri="{BB962C8B-B14F-4D97-AF65-F5344CB8AC3E}">
        <p14:creationId xmlns:p14="http://schemas.microsoft.com/office/powerpoint/2010/main" val="12357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ixaDeTexto 6"/>
          <p:cNvSpPr txBox="1"/>
          <p:nvPr/>
        </p:nvSpPr>
        <p:spPr>
          <a:xfrm>
            <a:off x="395535" y="205830"/>
            <a:ext cx="7257839" cy="646331"/>
          </a:xfrm>
          <a:prstGeom prst="rect">
            <a:avLst/>
          </a:prstGeom>
          <a:noFill/>
        </p:spPr>
        <p:txBody>
          <a:bodyPr wrap="square" rtlCol="0">
            <a:spAutoFit/>
          </a:bodyPr>
          <a:lstStyle/>
          <a:p>
            <a:r>
              <a:rPr lang="pt-PT" sz="3600" b="1" dirty="0">
                <a:solidFill>
                  <a:schemeClr val="bg1"/>
                </a:solidFill>
              </a:rPr>
              <a:t>Juntando elementos temos…</a:t>
            </a:r>
          </a:p>
        </p:txBody>
      </p:sp>
      <p:pic>
        <p:nvPicPr>
          <p:cNvPr id="45058" name="Picture 2" descr="http://thumbs.dreamstime.com/z/common-chemical-compounds-6533029.jpg"/>
          <p:cNvPicPr>
            <a:picLocks noChangeAspect="1" noChangeArrowheads="1"/>
          </p:cNvPicPr>
          <p:nvPr/>
        </p:nvPicPr>
        <p:blipFill rotWithShape="1">
          <a:blip r:embed="rId2">
            <a:extLst>
              <a:ext uri="{28A0092B-C50C-407E-A947-70E740481C1C}">
                <a14:useLocalDpi xmlns:a14="http://schemas.microsoft.com/office/drawing/2010/main" val="0"/>
              </a:ext>
            </a:extLst>
          </a:blip>
          <a:srcRect l="8266" t="16281" r="7783" b="10489"/>
          <a:stretch/>
        </p:blipFill>
        <p:spPr bwMode="auto">
          <a:xfrm>
            <a:off x="3588241" y="1187460"/>
            <a:ext cx="5498885" cy="459569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283968" y="1196752"/>
            <a:ext cx="712054" cy="369332"/>
          </a:xfrm>
          <a:prstGeom prst="rect">
            <a:avLst/>
          </a:prstGeom>
          <a:solidFill>
            <a:schemeClr val="bg1"/>
          </a:solidFill>
        </p:spPr>
        <p:txBody>
          <a:bodyPr wrap="none" rtlCol="0">
            <a:spAutoFit/>
          </a:bodyPr>
          <a:lstStyle/>
          <a:p>
            <a:r>
              <a:rPr lang="pt-PT" dirty="0"/>
              <a:t>Água </a:t>
            </a:r>
          </a:p>
        </p:txBody>
      </p:sp>
      <p:sp>
        <p:nvSpPr>
          <p:cNvPr id="9" name="CaixaDeTexto 8"/>
          <p:cNvSpPr txBox="1"/>
          <p:nvPr/>
        </p:nvSpPr>
        <p:spPr>
          <a:xfrm>
            <a:off x="7172314" y="1187460"/>
            <a:ext cx="962123" cy="369332"/>
          </a:xfrm>
          <a:prstGeom prst="rect">
            <a:avLst/>
          </a:prstGeom>
          <a:solidFill>
            <a:schemeClr val="bg1"/>
          </a:solidFill>
        </p:spPr>
        <p:txBody>
          <a:bodyPr wrap="none" rtlCol="0">
            <a:spAutoFit/>
          </a:bodyPr>
          <a:lstStyle/>
          <a:p>
            <a:r>
              <a:rPr lang="pt-PT" dirty="0" err="1"/>
              <a:t>Amônia</a:t>
            </a:r>
            <a:r>
              <a:rPr lang="pt-PT" dirty="0"/>
              <a:t> </a:t>
            </a:r>
          </a:p>
        </p:txBody>
      </p:sp>
      <p:sp>
        <p:nvSpPr>
          <p:cNvPr id="10" name="CaixaDeTexto 9"/>
          <p:cNvSpPr txBox="1"/>
          <p:nvPr/>
        </p:nvSpPr>
        <p:spPr>
          <a:xfrm>
            <a:off x="3779912" y="3779748"/>
            <a:ext cx="2143857" cy="369332"/>
          </a:xfrm>
          <a:prstGeom prst="rect">
            <a:avLst/>
          </a:prstGeom>
          <a:solidFill>
            <a:schemeClr val="bg1"/>
          </a:solidFill>
        </p:spPr>
        <p:txBody>
          <a:bodyPr wrap="none" rtlCol="0">
            <a:spAutoFit/>
          </a:bodyPr>
          <a:lstStyle/>
          <a:p>
            <a:r>
              <a:rPr lang="pt-PT" dirty="0"/>
              <a:t>Dióxido de Carbono  </a:t>
            </a:r>
          </a:p>
        </p:txBody>
      </p:sp>
      <p:sp>
        <p:nvSpPr>
          <p:cNvPr id="11" name="CaixaDeTexto 10"/>
          <p:cNvSpPr txBox="1"/>
          <p:nvPr/>
        </p:nvSpPr>
        <p:spPr>
          <a:xfrm>
            <a:off x="6588224" y="3789040"/>
            <a:ext cx="2360711" cy="369332"/>
          </a:xfrm>
          <a:prstGeom prst="rect">
            <a:avLst/>
          </a:prstGeom>
          <a:solidFill>
            <a:schemeClr val="bg1"/>
          </a:solidFill>
        </p:spPr>
        <p:txBody>
          <a:bodyPr wrap="none" rtlCol="0">
            <a:spAutoFit/>
          </a:bodyPr>
          <a:lstStyle/>
          <a:p>
            <a:r>
              <a:rPr lang="pt-PT" dirty="0"/>
              <a:t>Peróxido de hidrogénio</a:t>
            </a:r>
          </a:p>
        </p:txBody>
      </p:sp>
      <p:sp>
        <p:nvSpPr>
          <p:cNvPr id="2" name="CaixaDeTexto 1"/>
          <p:cNvSpPr txBox="1"/>
          <p:nvPr/>
        </p:nvSpPr>
        <p:spPr>
          <a:xfrm>
            <a:off x="611560" y="2577098"/>
            <a:ext cx="2484976" cy="707886"/>
          </a:xfrm>
          <a:prstGeom prst="rect">
            <a:avLst/>
          </a:prstGeom>
          <a:noFill/>
        </p:spPr>
        <p:txBody>
          <a:bodyPr wrap="none" rtlCol="0">
            <a:spAutoFit/>
          </a:bodyPr>
          <a:lstStyle/>
          <a:p>
            <a:r>
              <a:rPr lang="pt-PT" sz="4000" b="1" dirty="0">
                <a:solidFill>
                  <a:schemeClr val="bg1"/>
                </a:solidFill>
              </a:rPr>
              <a:t>Moléculas </a:t>
            </a:r>
          </a:p>
        </p:txBody>
      </p:sp>
    </p:spTree>
    <p:extLst>
      <p:ext uri="{BB962C8B-B14F-4D97-AF65-F5344CB8AC3E}">
        <p14:creationId xmlns:p14="http://schemas.microsoft.com/office/powerpoint/2010/main" val="3130379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ixaDeTexto 6"/>
          <p:cNvSpPr txBox="1"/>
          <p:nvPr/>
        </p:nvSpPr>
        <p:spPr>
          <a:xfrm>
            <a:off x="3059832" y="476670"/>
            <a:ext cx="5112568" cy="584775"/>
          </a:xfrm>
          <a:prstGeom prst="rect">
            <a:avLst/>
          </a:prstGeom>
          <a:noFill/>
        </p:spPr>
        <p:txBody>
          <a:bodyPr wrap="square" rtlCol="0">
            <a:spAutoFit/>
          </a:bodyPr>
          <a:lstStyle/>
          <a:p>
            <a:r>
              <a:rPr lang="pt-PT" sz="3200" b="1" dirty="0">
                <a:solidFill>
                  <a:schemeClr val="bg1"/>
                </a:solidFill>
              </a:rPr>
              <a:t>Propriedades físicas</a:t>
            </a:r>
          </a:p>
        </p:txBody>
      </p:sp>
      <mc:AlternateContent xmlns:mc="http://schemas.openxmlformats.org/markup-compatibility/2006" xmlns:a14="http://schemas.microsoft.com/office/drawing/2010/main">
        <mc:Choice Requires="a14">
          <p:sp>
            <p:nvSpPr>
              <p:cNvPr id="6" name="CaixaDeTexto 5"/>
              <p:cNvSpPr txBox="1"/>
              <p:nvPr/>
            </p:nvSpPr>
            <p:spPr>
              <a:xfrm>
                <a:off x="9540552" y="1348038"/>
                <a:ext cx="3175934" cy="725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latin typeface="Cambria Math"/>
                        </a:rPr>
                        <m:t>𝑑𝑒𝑛𝑠𝑖𝑑𝑎𝑑𝑒</m:t>
                      </m:r>
                      <m:r>
                        <a:rPr lang="pt-PT" sz="2400" b="0" i="1" smtClean="0">
                          <a:latin typeface="Cambria Math"/>
                          <a:ea typeface="Cambria Math"/>
                        </a:rPr>
                        <m:t>=</m:t>
                      </m:r>
                      <m:f>
                        <m:fPr>
                          <m:ctrlPr>
                            <a:rPr lang="pt-PT" sz="2400" b="0" i="1" smtClean="0">
                              <a:latin typeface="Cambria Math" panose="02040503050406030204" pitchFamily="18" charset="0"/>
                              <a:ea typeface="Cambria Math"/>
                            </a:rPr>
                          </m:ctrlPr>
                        </m:fPr>
                        <m:num>
                          <m:r>
                            <a:rPr lang="pt-PT" sz="2400" b="0" i="1" smtClean="0">
                              <a:latin typeface="Cambria Math"/>
                              <a:ea typeface="Cambria Math"/>
                            </a:rPr>
                            <m:t>𝑚𝑎𝑠𝑠𝑎</m:t>
                          </m:r>
                        </m:num>
                        <m:den>
                          <m:r>
                            <a:rPr lang="pt-PT" sz="2400" b="0" i="1" smtClean="0">
                              <a:latin typeface="Cambria Math"/>
                              <a:ea typeface="Cambria Math"/>
                            </a:rPr>
                            <m:t>𝑣𝑜𝑙𝑢𝑚𝑒</m:t>
                          </m:r>
                          <m:r>
                            <a:rPr lang="pt-PT" sz="2400" b="0" i="1" smtClean="0">
                              <a:latin typeface="Cambria Math"/>
                              <a:ea typeface="Cambria Math"/>
                            </a:rPr>
                            <m:t> </m:t>
                          </m:r>
                        </m:den>
                      </m:f>
                    </m:oMath>
                  </m:oMathPara>
                </a14:m>
                <a:endParaRPr lang="pt-PT" sz="2400" dirty="0"/>
              </a:p>
            </p:txBody>
          </p:sp>
        </mc:Choice>
        <mc:Fallback xmlns="">
          <p:sp>
            <p:nvSpPr>
              <p:cNvPr id="6" name="CaixaDeTexto 5"/>
              <p:cNvSpPr txBox="1">
                <a:spLocks noRot="1" noChangeAspect="1" noMove="1" noResize="1" noEditPoints="1" noAdjustHandles="1" noChangeArrowheads="1" noChangeShapeType="1" noTextEdit="1"/>
              </p:cNvSpPr>
              <p:nvPr/>
            </p:nvSpPr>
            <p:spPr>
              <a:xfrm>
                <a:off x="9540552" y="1348038"/>
                <a:ext cx="3175934" cy="725007"/>
              </a:xfrm>
              <a:prstGeom prst="rect">
                <a:avLst/>
              </a:prstGeom>
              <a:blipFill rotWithShape="1">
                <a:blip r:embed="rId2"/>
                <a:stretch>
                  <a:fillRect/>
                </a:stretch>
              </a:blipFill>
            </p:spPr>
            <p:txBody>
              <a:bodyPr/>
              <a:lstStyle/>
              <a:p>
                <a:r>
                  <a:rPr lang="pt-PT">
                    <a:noFill/>
                  </a:rPr>
                  <a:t> </a:t>
                </a:r>
              </a:p>
            </p:txBody>
          </p:sp>
        </mc:Fallback>
      </mc:AlternateContent>
      <p:graphicFrame>
        <p:nvGraphicFramePr>
          <p:cNvPr id="8" name="Tabela 7"/>
          <p:cNvGraphicFramePr>
            <a:graphicFrameLocks noGrp="1"/>
          </p:cNvGraphicFramePr>
          <p:nvPr>
            <p:extLst>
              <p:ext uri="{D42A27DB-BD31-4B8C-83A1-F6EECF244321}">
                <p14:modId xmlns:p14="http://schemas.microsoft.com/office/powerpoint/2010/main" val="3486229353"/>
              </p:ext>
            </p:extLst>
          </p:nvPr>
        </p:nvGraphicFramePr>
        <p:xfrm>
          <a:off x="395536" y="1710542"/>
          <a:ext cx="8424936" cy="4617720"/>
        </p:xfrm>
        <a:graphic>
          <a:graphicData uri="http://schemas.openxmlformats.org/drawingml/2006/table">
            <a:tbl>
              <a:tblPr firstRow="1" bandRow="1">
                <a:tableStyleId>{7DF18680-E054-41AD-8BC1-D1AEF772440D}</a:tableStyleId>
              </a:tblPr>
              <a:tblGrid>
                <a:gridCol w="2066494">
                  <a:extLst>
                    <a:ext uri="{9D8B030D-6E8A-4147-A177-3AD203B41FA5}">
                      <a16:colId xmlns:a16="http://schemas.microsoft.com/office/drawing/2014/main" val="20000"/>
                    </a:ext>
                  </a:extLst>
                </a:gridCol>
                <a:gridCol w="6358442">
                  <a:extLst>
                    <a:ext uri="{9D8B030D-6E8A-4147-A177-3AD203B41FA5}">
                      <a16:colId xmlns:a16="http://schemas.microsoft.com/office/drawing/2014/main" val="20001"/>
                    </a:ext>
                  </a:extLst>
                </a:gridCol>
              </a:tblGrid>
              <a:tr h="370840">
                <a:tc>
                  <a:txBody>
                    <a:bodyPr/>
                    <a:lstStyle/>
                    <a:p>
                      <a:r>
                        <a:rPr lang="pt-PT" dirty="0"/>
                        <a:t>Propriedade</a:t>
                      </a:r>
                      <a:r>
                        <a:rPr lang="pt-PT" baseline="0" dirty="0"/>
                        <a:t> </a:t>
                      </a:r>
                      <a:endParaRPr lang="pt-PT" dirty="0"/>
                    </a:p>
                  </a:txBody>
                  <a:tcPr/>
                </a:tc>
                <a:tc>
                  <a:txBody>
                    <a:bodyPr/>
                    <a:lstStyle/>
                    <a:p>
                      <a:r>
                        <a:rPr lang="pt-PT" dirty="0"/>
                        <a:t>Avaliação </a:t>
                      </a:r>
                    </a:p>
                  </a:txBody>
                  <a:tcPr/>
                </a:tc>
                <a:extLst>
                  <a:ext uri="{0D108BD9-81ED-4DB2-BD59-A6C34878D82A}">
                    <a16:rowId xmlns:a16="http://schemas.microsoft.com/office/drawing/2014/main" val="10000"/>
                  </a:ext>
                </a:extLst>
              </a:tr>
              <a:tr h="370840">
                <a:tc>
                  <a:txBody>
                    <a:bodyPr/>
                    <a:lstStyle/>
                    <a:p>
                      <a:r>
                        <a:rPr lang="pt-PT" dirty="0"/>
                        <a:t>cor</a:t>
                      </a:r>
                    </a:p>
                  </a:txBody>
                  <a:tcPr/>
                </a:tc>
                <a:tc>
                  <a:txBody>
                    <a:bodyPr/>
                    <a:lstStyle/>
                    <a:p>
                      <a:r>
                        <a:rPr lang="pt-PT" dirty="0"/>
                        <a:t>Qual a cor qual a sua intensidade </a:t>
                      </a:r>
                    </a:p>
                  </a:txBody>
                  <a:tcPr/>
                </a:tc>
                <a:extLst>
                  <a:ext uri="{0D108BD9-81ED-4DB2-BD59-A6C34878D82A}">
                    <a16:rowId xmlns:a16="http://schemas.microsoft.com/office/drawing/2014/main" val="10001"/>
                  </a:ext>
                </a:extLst>
              </a:tr>
              <a:tr h="370840">
                <a:tc>
                  <a:txBody>
                    <a:bodyPr/>
                    <a:lstStyle/>
                    <a:p>
                      <a:r>
                        <a:rPr lang="pt-PT" dirty="0"/>
                        <a:t>Estado da matéria </a:t>
                      </a:r>
                    </a:p>
                  </a:txBody>
                  <a:tcPr anchor="ctr"/>
                </a:tc>
                <a:tc>
                  <a:txBody>
                    <a:bodyPr/>
                    <a:lstStyle/>
                    <a:p>
                      <a:r>
                        <a:rPr lang="pt-PT" dirty="0"/>
                        <a:t>Solido liquido ou gás,</a:t>
                      </a:r>
                      <a:r>
                        <a:rPr lang="pt-PT" baseline="0" dirty="0"/>
                        <a:t> solido qual o formato das suas partículas? </a:t>
                      </a:r>
                      <a:endParaRPr lang="pt-PT" dirty="0"/>
                    </a:p>
                  </a:txBody>
                  <a:tcPr anchor="ctr"/>
                </a:tc>
                <a:extLst>
                  <a:ext uri="{0D108BD9-81ED-4DB2-BD59-A6C34878D82A}">
                    <a16:rowId xmlns:a16="http://schemas.microsoft.com/office/drawing/2014/main" val="10002"/>
                  </a:ext>
                </a:extLst>
              </a:tr>
              <a:tr h="370840">
                <a:tc>
                  <a:txBody>
                    <a:bodyPr/>
                    <a:lstStyle/>
                    <a:p>
                      <a:r>
                        <a:rPr lang="pt-PT" dirty="0"/>
                        <a:t>Ponto de fusão</a:t>
                      </a:r>
                    </a:p>
                  </a:txBody>
                  <a:tcPr anchor="ctr"/>
                </a:tc>
                <a:tc>
                  <a:txBody>
                    <a:bodyPr/>
                    <a:lstStyle/>
                    <a:p>
                      <a:r>
                        <a:rPr lang="pt-PT" dirty="0"/>
                        <a:t>Em que temperatur</a:t>
                      </a:r>
                      <a:r>
                        <a:rPr lang="pt-PT" baseline="0" dirty="0"/>
                        <a:t>a o sólido se funde?</a:t>
                      </a:r>
                      <a:endParaRPr lang="pt-PT" dirty="0"/>
                    </a:p>
                  </a:txBody>
                  <a:tcPr anchor="ctr"/>
                </a:tc>
                <a:extLst>
                  <a:ext uri="{0D108BD9-81ED-4DB2-BD59-A6C34878D82A}">
                    <a16:rowId xmlns:a16="http://schemas.microsoft.com/office/drawing/2014/main" val="10003"/>
                  </a:ext>
                </a:extLst>
              </a:tr>
              <a:tr h="370840">
                <a:tc>
                  <a:txBody>
                    <a:bodyPr/>
                    <a:lstStyle/>
                    <a:p>
                      <a:r>
                        <a:rPr lang="pt-PT" dirty="0"/>
                        <a:t>Ponto de ebulição </a:t>
                      </a:r>
                    </a:p>
                  </a:txBody>
                  <a:tcPr anchor="ctr"/>
                </a:tc>
                <a:tc>
                  <a:txBody>
                    <a:bodyPr/>
                    <a:lstStyle/>
                    <a:p>
                      <a:r>
                        <a:rPr lang="pt-PT" dirty="0"/>
                        <a:t>Em que temperatura</a:t>
                      </a:r>
                      <a:r>
                        <a:rPr lang="pt-PT" baseline="0" dirty="0"/>
                        <a:t> um liquido entra em ebulição (1 </a:t>
                      </a:r>
                      <a:r>
                        <a:rPr lang="pt-PT" baseline="0" dirty="0" err="1"/>
                        <a:t>atm</a:t>
                      </a:r>
                      <a:r>
                        <a:rPr lang="pt-PT" baseline="0" dirty="0"/>
                        <a:t>)</a:t>
                      </a:r>
                      <a:endParaRPr lang="pt-PT" dirty="0"/>
                    </a:p>
                  </a:txBody>
                  <a:tcPr anchor="ctr"/>
                </a:tc>
                <a:extLst>
                  <a:ext uri="{0D108BD9-81ED-4DB2-BD59-A6C34878D82A}">
                    <a16:rowId xmlns:a16="http://schemas.microsoft.com/office/drawing/2014/main" val="10004"/>
                  </a:ext>
                </a:extLst>
              </a:tr>
              <a:tr h="370840">
                <a:tc>
                  <a:txBody>
                    <a:bodyPr/>
                    <a:lstStyle/>
                    <a:p>
                      <a:r>
                        <a:rPr lang="pt-PT" dirty="0"/>
                        <a:t>Densidade</a:t>
                      </a:r>
                      <a:r>
                        <a:rPr lang="pt-PT" baseline="0" dirty="0"/>
                        <a:t> </a:t>
                      </a:r>
                      <a:endParaRPr lang="pt-PT" dirty="0"/>
                    </a:p>
                  </a:txBody>
                  <a:tcPr anchor="ctr"/>
                </a:tc>
                <a:tc>
                  <a:txBody>
                    <a:bodyPr/>
                    <a:lstStyle/>
                    <a:p>
                      <a:r>
                        <a:rPr lang="pt-PT" dirty="0"/>
                        <a:t>Qual a densidade da</a:t>
                      </a:r>
                      <a:r>
                        <a:rPr lang="pt-PT" baseline="0" dirty="0"/>
                        <a:t> substancia?</a:t>
                      </a:r>
                      <a:endParaRPr lang="pt-PT" dirty="0"/>
                    </a:p>
                  </a:txBody>
                  <a:tcPr anchor="ctr"/>
                </a:tc>
                <a:extLst>
                  <a:ext uri="{0D108BD9-81ED-4DB2-BD59-A6C34878D82A}">
                    <a16:rowId xmlns:a16="http://schemas.microsoft.com/office/drawing/2014/main" val="10005"/>
                  </a:ext>
                </a:extLst>
              </a:tr>
              <a:tr h="370840">
                <a:tc>
                  <a:txBody>
                    <a:bodyPr/>
                    <a:lstStyle/>
                    <a:p>
                      <a:r>
                        <a:rPr lang="pt-PT" dirty="0"/>
                        <a:t>Solubilidade </a:t>
                      </a:r>
                    </a:p>
                  </a:txBody>
                  <a:tcPr anchor="ctr"/>
                </a:tc>
                <a:tc>
                  <a:txBody>
                    <a:bodyPr/>
                    <a:lstStyle/>
                    <a:p>
                      <a:r>
                        <a:rPr lang="pt-PT" dirty="0"/>
                        <a:t>Qual é a densidade da substância</a:t>
                      </a:r>
                      <a:r>
                        <a:rPr lang="pt-PT" baseline="0" dirty="0"/>
                        <a:t> pode ser dissolvida em um dado volume de água ou outro solvente</a:t>
                      </a:r>
                      <a:endParaRPr lang="pt-PT" dirty="0"/>
                    </a:p>
                  </a:txBody>
                  <a:tcPr anchor="ctr"/>
                </a:tc>
                <a:extLst>
                  <a:ext uri="{0D108BD9-81ED-4DB2-BD59-A6C34878D82A}">
                    <a16:rowId xmlns:a16="http://schemas.microsoft.com/office/drawing/2014/main" val="10006"/>
                  </a:ext>
                </a:extLst>
              </a:tr>
              <a:tr h="370840">
                <a:tc>
                  <a:txBody>
                    <a:bodyPr/>
                    <a:lstStyle/>
                    <a:p>
                      <a:r>
                        <a:rPr lang="pt-PT" dirty="0"/>
                        <a:t>Condutividade eléctrica </a:t>
                      </a:r>
                    </a:p>
                  </a:txBody>
                  <a:tcPr anchor="ctr"/>
                </a:tc>
                <a:tc>
                  <a:txBody>
                    <a:bodyPr/>
                    <a:lstStyle/>
                    <a:p>
                      <a:r>
                        <a:rPr lang="pt-PT" dirty="0"/>
                        <a:t>Se a substância conduz electricidade </a:t>
                      </a:r>
                    </a:p>
                  </a:txBody>
                  <a:tcPr anchor="ctr"/>
                </a:tc>
                <a:extLst>
                  <a:ext uri="{0D108BD9-81ED-4DB2-BD59-A6C34878D82A}">
                    <a16:rowId xmlns:a16="http://schemas.microsoft.com/office/drawing/2014/main" val="10007"/>
                  </a:ext>
                </a:extLst>
              </a:tr>
              <a:tr h="370840">
                <a:tc>
                  <a:txBody>
                    <a:bodyPr/>
                    <a:lstStyle/>
                    <a:p>
                      <a:r>
                        <a:rPr lang="pt-PT" dirty="0"/>
                        <a:t>Maleabilidade</a:t>
                      </a:r>
                      <a:r>
                        <a:rPr lang="pt-PT" baseline="0" dirty="0"/>
                        <a:t> </a:t>
                      </a:r>
                      <a:endParaRPr lang="pt-PT" dirty="0"/>
                    </a:p>
                  </a:txBody>
                  <a:tcPr anchor="ctr"/>
                </a:tc>
                <a:tc>
                  <a:txBody>
                    <a:bodyPr/>
                    <a:lstStyle/>
                    <a:p>
                      <a:r>
                        <a:rPr lang="pt-PT" dirty="0"/>
                        <a:t>Facilidade com que um sólido pode ser deformado </a:t>
                      </a:r>
                    </a:p>
                  </a:txBody>
                  <a:tcPr anchor="ctr"/>
                </a:tc>
                <a:extLst>
                  <a:ext uri="{0D108BD9-81ED-4DB2-BD59-A6C34878D82A}">
                    <a16:rowId xmlns:a16="http://schemas.microsoft.com/office/drawing/2014/main" val="10008"/>
                  </a:ext>
                </a:extLst>
              </a:tr>
              <a:tr h="370840">
                <a:tc>
                  <a:txBody>
                    <a:bodyPr/>
                    <a:lstStyle/>
                    <a:p>
                      <a:r>
                        <a:rPr lang="pt-PT" dirty="0"/>
                        <a:t>Ductilidade </a:t>
                      </a:r>
                    </a:p>
                  </a:txBody>
                  <a:tcPr anchor="ctr"/>
                </a:tc>
                <a:tc>
                  <a:txBody>
                    <a:bodyPr/>
                    <a:lstStyle/>
                    <a:p>
                      <a:r>
                        <a:rPr lang="pt-PT" dirty="0"/>
                        <a:t>Facilidade com que um sólido </a:t>
                      </a:r>
                      <a:r>
                        <a:rPr lang="pt-PT" baseline="0" dirty="0"/>
                        <a:t>pode ser transformado em um fio </a:t>
                      </a:r>
                      <a:endParaRPr lang="pt-PT" dirty="0"/>
                    </a:p>
                  </a:txBody>
                  <a:tcPr anchor="ctr"/>
                </a:tc>
                <a:extLst>
                  <a:ext uri="{0D108BD9-81ED-4DB2-BD59-A6C34878D82A}">
                    <a16:rowId xmlns:a16="http://schemas.microsoft.com/office/drawing/2014/main" val="10009"/>
                  </a:ext>
                </a:extLst>
              </a:tr>
              <a:tr h="370840">
                <a:tc>
                  <a:txBody>
                    <a:bodyPr/>
                    <a:lstStyle/>
                    <a:p>
                      <a:r>
                        <a:rPr lang="pt-PT" dirty="0"/>
                        <a:t>Viscosidade</a:t>
                      </a:r>
                      <a:r>
                        <a:rPr lang="pt-PT" baseline="0" dirty="0"/>
                        <a:t> </a:t>
                      </a:r>
                      <a:endParaRPr lang="pt-PT" dirty="0"/>
                    </a:p>
                  </a:txBody>
                  <a:tcPr anchor="ctr"/>
                </a:tc>
                <a:tc>
                  <a:txBody>
                    <a:bodyPr/>
                    <a:lstStyle/>
                    <a:p>
                      <a:r>
                        <a:rPr lang="pt-PT" dirty="0"/>
                        <a:t>Facilidade com que um</a:t>
                      </a:r>
                      <a:r>
                        <a:rPr lang="pt-PT" baseline="0" dirty="0"/>
                        <a:t> liquido flui </a:t>
                      </a:r>
                      <a:endParaRPr lang="pt-PT" dirty="0"/>
                    </a:p>
                  </a:txBody>
                  <a:tcPr anchor="ctr"/>
                </a:tc>
                <a:extLst>
                  <a:ext uri="{0D108BD9-81ED-4DB2-BD59-A6C34878D82A}">
                    <a16:rowId xmlns:a16="http://schemas.microsoft.com/office/drawing/2014/main" val="10010"/>
                  </a:ext>
                </a:extLst>
              </a:tr>
            </a:tbl>
          </a:graphicData>
        </a:graphic>
      </p:graphicFrame>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416" t="19964" r="5679" b="64851"/>
          <a:stretch/>
        </p:blipFill>
        <p:spPr bwMode="auto">
          <a:xfrm>
            <a:off x="0" y="89307"/>
            <a:ext cx="2069433" cy="1110843"/>
          </a:xfrm>
          <a:prstGeom prst="rect">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056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788024" y="1480428"/>
            <a:ext cx="5112568" cy="584775"/>
          </a:xfrm>
          <a:prstGeom prst="rect">
            <a:avLst/>
          </a:prstGeom>
          <a:noFill/>
        </p:spPr>
        <p:txBody>
          <a:bodyPr wrap="square" rtlCol="0">
            <a:spAutoFit/>
          </a:bodyPr>
          <a:lstStyle/>
          <a:p>
            <a:r>
              <a:rPr lang="pt-PT" sz="3200" b="1" dirty="0">
                <a:solidFill>
                  <a:schemeClr val="bg1"/>
                </a:solidFill>
              </a:rPr>
              <a:t>Propriedades físicas</a:t>
            </a:r>
          </a:p>
        </p:txBody>
      </p:sp>
      <mc:AlternateContent xmlns:mc="http://schemas.openxmlformats.org/markup-compatibility/2006" xmlns:a14="http://schemas.microsoft.com/office/drawing/2010/main">
        <mc:Choice Requires="a14">
          <p:sp>
            <p:nvSpPr>
              <p:cNvPr id="3" name="CaixaDeTexto 2"/>
              <p:cNvSpPr txBox="1"/>
              <p:nvPr/>
            </p:nvSpPr>
            <p:spPr>
              <a:xfrm>
                <a:off x="546448" y="3342132"/>
                <a:ext cx="3175934" cy="725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𝑑𝑒𝑛𝑠𝑖𝑑𝑎𝑑𝑒</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𝑚𝑎𝑠𝑠𝑎</m:t>
                          </m:r>
                        </m:num>
                        <m:den>
                          <m:r>
                            <a:rPr lang="pt-PT" sz="2400" b="0" i="1" smtClean="0">
                              <a:solidFill>
                                <a:schemeClr val="bg1"/>
                              </a:solidFill>
                              <a:latin typeface="Cambria Math"/>
                              <a:ea typeface="Cambria Math"/>
                            </a:rPr>
                            <m:t>𝑣𝑜𝑙𝑢𝑚𝑒</m:t>
                          </m:r>
                          <m:r>
                            <a:rPr lang="pt-PT" sz="2400" b="0" i="1" smtClean="0">
                              <a:solidFill>
                                <a:schemeClr val="bg1"/>
                              </a:solidFill>
                              <a:latin typeface="Cambria Math"/>
                              <a:ea typeface="Cambria Math"/>
                            </a:rPr>
                            <m:t> </m:t>
                          </m:r>
                        </m:den>
                      </m:f>
                    </m:oMath>
                  </m:oMathPara>
                </a14:m>
                <a:endParaRPr lang="pt-PT" sz="2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546448" y="3342132"/>
                <a:ext cx="3175934" cy="725007"/>
              </a:xfrm>
              <a:prstGeom prst="rect">
                <a:avLst/>
              </a:prstGeom>
              <a:blipFill rotWithShape="1">
                <a:blip r:embed="rId2"/>
                <a:stretch>
                  <a:fillRect/>
                </a:stretch>
              </a:blipFill>
            </p:spPr>
            <p:txBody>
              <a:bodyPr/>
              <a:lstStyle/>
              <a:p>
                <a:r>
                  <a:rPr lang="pt-PT">
                    <a:noFill/>
                  </a:rPr>
                  <a:t> </a:t>
                </a:r>
              </a:p>
            </p:txBody>
          </p:sp>
        </mc:Fallback>
      </mc:AlternateContent>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416" t="19964" r="5679" b="64693"/>
          <a:stretch/>
        </p:blipFill>
        <p:spPr bwMode="auto">
          <a:xfrm>
            <a:off x="259201" y="80141"/>
            <a:ext cx="3750428" cy="2034106"/>
          </a:xfrm>
          <a:prstGeom prst="rect">
            <a:avLst/>
          </a:prstGeom>
          <a:noFill/>
          <a:ln>
            <a:noFill/>
          </a:ln>
          <a:effectLst>
            <a:reflection blurRad="6350" stA="50000" endA="300" endPos="38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http://www.stevespanglerscience.com/lab/wp-content/uploads/sites/3/2015/09/9-layer-density-20101208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988" y="211424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867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1836213" y="1998132"/>
            <a:ext cx="7272808" cy="892552"/>
          </a:xfrm>
          <a:prstGeom prst="rect">
            <a:avLst/>
          </a:prstGeom>
          <a:noFill/>
        </p:spPr>
        <p:txBody>
          <a:bodyPr wrap="square" rtlCol="0">
            <a:spAutoFit/>
          </a:bodyPr>
          <a:lstStyle/>
          <a:p>
            <a:r>
              <a:rPr lang="pt-PT" sz="2800" b="1" dirty="0">
                <a:solidFill>
                  <a:schemeClr val="bg1"/>
                </a:solidFill>
              </a:rPr>
              <a:t>Propriedades extensivas</a:t>
            </a:r>
            <a:r>
              <a:rPr lang="pt-PT" sz="2400" dirty="0">
                <a:solidFill>
                  <a:schemeClr val="bg1"/>
                </a:solidFill>
              </a:rPr>
              <a:t> </a:t>
            </a:r>
          </a:p>
          <a:p>
            <a:r>
              <a:rPr lang="pt-PT" sz="2400" dirty="0">
                <a:solidFill>
                  <a:schemeClr val="bg1"/>
                </a:solidFill>
              </a:rPr>
              <a:t>	</a:t>
            </a:r>
          </a:p>
        </p:txBody>
      </p:sp>
      <p:sp>
        <p:nvSpPr>
          <p:cNvPr id="5" name="CaixaDeTexto 4"/>
          <p:cNvSpPr txBox="1"/>
          <p:nvPr/>
        </p:nvSpPr>
        <p:spPr>
          <a:xfrm>
            <a:off x="2736313" y="4667652"/>
            <a:ext cx="5472607" cy="1569660"/>
          </a:xfrm>
          <a:prstGeom prst="rect">
            <a:avLst/>
          </a:prstGeom>
          <a:noFill/>
        </p:spPr>
        <p:txBody>
          <a:bodyPr wrap="square" rtlCol="0">
            <a:spAutoFit/>
          </a:bodyPr>
          <a:lstStyle/>
          <a:p>
            <a:r>
              <a:rPr lang="pt-PT" sz="2400" dirty="0">
                <a:solidFill>
                  <a:schemeClr val="bg1"/>
                </a:solidFill>
              </a:rPr>
              <a:t> Não dependem da quantidade da substancia presente.  Por exemplo qualquer quantidade de gelo irá derreter a 0ºC.</a:t>
            </a:r>
          </a:p>
        </p:txBody>
      </p:sp>
      <p:sp>
        <p:nvSpPr>
          <p:cNvPr id="4" name="CaixaDeTexto 3"/>
          <p:cNvSpPr txBox="1"/>
          <p:nvPr/>
        </p:nvSpPr>
        <p:spPr>
          <a:xfrm>
            <a:off x="3995936" y="476670"/>
            <a:ext cx="3168352" cy="707886"/>
          </a:xfrm>
          <a:prstGeom prst="rect">
            <a:avLst/>
          </a:prstGeom>
          <a:noFill/>
        </p:spPr>
        <p:txBody>
          <a:bodyPr wrap="square" rtlCol="0">
            <a:spAutoFit/>
          </a:bodyPr>
          <a:lstStyle/>
          <a:p>
            <a:r>
              <a:rPr lang="pt-PT" sz="4000" b="1" dirty="0">
                <a:solidFill>
                  <a:schemeClr val="bg1"/>
                </a:solidFill>
              </a:rPr>
              <a:t>Propriedades</a:t>
            </a:r>
          </a:p>
        </p:txBody>
      </p:sp>
      <p:sp>
        <p:nvSpPr>
          <p:cNvPr id="2" name="Rectângulo 1"/>
          <p:cNvSpPr/>
          <p:nvPr/>
        </p:nvSpPr>
        <p:spPr>
          <a:xfrm>
            <a:off x="2339752" y="2478059"/>
            <a:ext cx="6576938" cy="1200329"/>
          </a:xfrm>
          <a:prstGeom prst="rect">
            <a:avLst/>
          </a:prstGeom>
        </p:spPr>
        <p:txBody>
          <a:bodyPr wrap="square">
            <a:spAutoFit/>
          </a:bodyPr>
          <a:lstStyle/>
          <a:p>
            <a:pPr lvl="0"/>
            <a:r>
              <a:rPr lang="pt-PT" sz="2400" dirty="0">
                <a:solidFill>
                  <a:schemeClr val="bg1"/>
                </a:solidFill>
              </a:rPr>
              <a:t>Dependem da quantidade da substancia presente.  Por exemplo a quantidade de calor obtida através da queima da gasolina.</a:t>
            </a:r>
          </a:p>
        </p:txBody>
      </p:sp>
      <p:sp>
        <p:nvSpPr>
          <p:cNvPr id="6" name="Rectângulo 5"/>
          <p:cNvSpPr/>
          <p:nvPr/>
        </p:nvSpPr>
        <p:spPr>
          <a:xfrm>
            <a:off x="1836213" y="4144432"/>
            <a:ext cx="5531297" cy="523220"/>
          </a:xfrm>
          <a:prstGeom prst="rect">
            <a:avLst/>
          </a:prstGeom>
        </p:spPr>
        <p:txBody>
          <a:bodyPr wrap="square">
            <a:spAutoFit/>
          </a:bodyPr>
          <a:lstStyle/>
          <a:p>
            <a:r>
              <a:rPr lang="pt-PT" sz="2800" b="1" dirty="0">
                <a:solidFill>
                  <a:schemeClr val="bg1"/>
                </a:solidFill>
              </a:rPr>
              <a:t>Propriedades intensivas</a:t>
            </a:r>
            <a:endParaRPr lang="pt-PT" dirty="0">
              <a:solidFill>
                <a:schemeClr val="bg1"/>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8416" t="19964" r="5679" b="64618"/>
          <a:stretch/>
        </p:blipFill>
        <p:spPr bwMode="auto">
          <a:xfrm>
            <a:off x="0" y="-43592"/>
            <a:ext cx="3200516" cy="1744400"/>
          </a:xfrm>
          <a:prstGeom prst="rect">
            <a:avLst/>
          </a:prstGeom>
          <a:noFill/>
          <a:ln>
            <a:noFill/>
          </a:ln>
          <a:effectLst>
            <a:reflection blurRad="6350" stA="50000" endA="300" endPos="55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056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9101" t="26303" r="9081" b="35706"/>
          <a:stretch/>
        </p:blipFill>
        <p:spPr bwMode="auto">
          <a:xfrm>
            <a:off x="1475656" y="1054477"/>
            <a:ext cx="3312368" cy="324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https://encrypted-tbn2.gstatic.com/images?q=tbn:ANd9GcSBAU_YlxKaWgI1emqu13J_Z5Afif2I9mZJeIeTdKA7O8sZ96kUKUgmO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98" y="738635"/>
            <a:ext cx="1124841" cy="420253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896626" y="483930"/>
            <a:ext cx="3888432" cy="1569660"/>
          </a:xfrm>
          <a:prstGeom prst="rect">
            <a:avLst/>
          </a:prstGeom>
          <a:noFill/>
        </p:spPr>
        <p:txBody>
          <a:bodyPr wrap="square" rtlCol="0">
            <a:spAutoFit/>
          </a:bodyPr>
          <a:lstStyle/>
          <a:p>
            <a:r>
              <a:rPr lang="pt-PT" sz="3200" b="1" dirty="0"/>
              <a:t>Temperatura influencia as propriedades físicas…</a:t>
            </a:r>
          </a:p>
        </p:txBody>
      </p:sp>
      <p:sp>
        <p:nvSpPr>
          <p:cNvPr id="2" name="CaixaDeTexto 1"/>
          <p:cNvSpPr txBox="1"/>
          <p:nvPr/>
        </p:nvSpPr>
        <p:spPr>
          <a:xfrm>
            <a:off x="1425734" y="1268760"/>
            <a:ext cx="1850122" cy="369332"/>
          </a:xfrm>
          <a:prstGeom prst="rect">
            <a:avLst/>
          </a:prstGeom>
          <a:solidFill>
            <a:schemeClr val="bg1"/>
          </a:solidFill>
        </p:spPr>
        <p:txBody>
          <a:bodyPr wrap="none" rtlCol="0">
            <a:spAutoFit/>
          </a:bodyPr>
          <a:lstStyle/>
          <a:p>
            <a:r>
              <a:rPr lang="pt-PT" dirty="0"/>
              <a:t>Temperatura  (</a:t>
            </a:r>
            <a:r>
              <a:rPr lang="pt-PT" dirty="0" err="1"/>
              <a:t>ºC</a:t>
            </a:r>
            <a:r>
              <a:rPr lang="pt-PT" dirty="0"/>
              <a:t>)</a:t>
            </a:r>
          </a:p>
        </p:txBody>
      </p:sp>
      <p:sp>
        <p:nvSpPr>
          <p:cNvPr id="7" name="CaixaDeTexto 6"/>
          <p:cNvSpPr txBox="1"/>
          <p:nvPr/>
        </p:nvSpPr>
        <p:spPr>
          <a:xfrm>
            <a:off x="3419872" y="980728"/>
            <a:ext cx="1224135" cy="646331"/>
          </a:xfrm>
          <a:prstGeom prst="rect">
            <a:avLst/>
          </a:prstGeom>
          <a:solidFill>
            <a:schemeClr val="bg1"/>
          </a:solidFill>
        </p:spPr>
        <p:txBody>
          <a:bodyPr wrap="square" rtlCol="0">
            <a:spAutoFit/>
          </a:bodyPr>
          <a:lstStyle/>
          <a:p>
            <a:pPr algn="ctr"/>
            <a:r>
              <a:rPr lang="pt-PT" dirty="0"/>
              <a:t>Densidade da água </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45" t="20697" r="56364" b="31542"/>
          <a:stretch/>
        </p:blipFill>
        <p:spPr bwMode="auto">
          <a:xfrm>
            <a:off x="4765658" y="2633800"/>
            <a:ext cx="4342640" cy="303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889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51720" y="107921"/>
            <a:ext cx="5112568" cy="584775"/>
          </a:xfrm>
          <a:prstGeom prst="rect">
            <a:avLst/>
          </a:prstGeom>
          <a:noFill/>
        </p:spPr>
        <p:txBody>
          <a:bodyPr wrap="square" rtlCol="0">
            <a:spAutoFit/>
          </a:bodyPr>
          <a:lstStyle/>
          <a:p>
            <a:r>
              <a:rPr lang="pt-PT" sz="3200" dirty="0"/>
              <a:t>Mudanças Físico-Químicas</a:t>
            </a:r>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28" t="14415" r="35604" b="26311"/>
          <a:stretch/>
        </p:blipFill>
        <p:spPr bwMode="auto">
          <a:xfrm>
            <a:off x="337402" y="692696"/>
            <a:ext cx="6813756" cy="433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128106" y="3485907"/>
            <a:ext cx="1995622" cy="1477328"/>
          </a:xfrm>
          <a:prstGeom prst="rect">
            <a:avLst/>
          </a:prstGeom>
          <a:solidFill>
            <a:schemeClr val="bg1"/>
          </a:solidFill>
        </p:spPr>
        <p:txBody>
          <a:bodyPr wrap="square" rtlCol="0">
            <a:spAutoFit/>
          </a:bodyPr>
          <a:lstStyle/>
          <a:p>
            <a:r>
              <a:rPr lang="pt-PT" dirty="0"/>
              <a:t>Naftaleno é uma substancia branca e sólida a 25 </a:t>
            </a:r>
            <a:r>
              <a:rPr lang="pt-PT" dirty="0" err="1"/>
              <a:t>ºC</a:t>
            </a:r>
            <a:r>
              <a:rPr lang="pt-PT" dirty="0"/>
              <a:t>. Tem um ponto de ebulição a 80.2 </a:t>
            </a:r>
            <a:r>
              <a:rPr lang="pt-PT" dirty="0" err="1"/>
              <a:t>ºC</a:t>
            </a:r>
            <a:r>
              <a:rPr lang="pt-PT" dirty="0"/>
              <a:t> </a:t>
            </a:r>
          </a:p>
        </p:txBody>
      </p:sp>
      <p:sp>
        <p:nvSpPr>
          <p:cNvPr id="6" name="CaixaDeTexto 5"/>
          <p:cNvSpPr txBox="1"/>
          <p:nvPr/>
        </p:nvSpPr>
        <p:spPr>
          <a:xfrm>
            <a:off x="5742580" y="3485907"/>
            <a:ext cx="2861868" cy="1200329"/>
          </a:xfrm>
          <a:prstGeom prst="rect">
            <a:avLst/>
          </a:prstGeom>
          <a:solidFill>
            <a:schemeClr val="bg1"/>
          </a:solidFill>
        </p:spPr>
        <p:txBody>
          <a:bodyPr wrap="square" rtlCol="0">
            <a:spAutoFit/>
          </a:bodyPr>
          <a:lstStyle/>
          <a:p>
            <a:r>
              <a:rPr lang="pt-PT" dirty="0"/>
              <a:t>Aspirina  é uma substancia branca e sólida  25 </a:t>
            </a:r>
            <a:r>
              <a:rPr lang="pt-PT" dirty="0" err="1"/>
              <a:t>ºC</a:t>
            </a:r>
            <a:r>
              <a:rPr lang="pt-PT" dirty="0"/>
              <a:t>. Tem um ponto de ebulição a 135º C </a:t>
            </a:r>
          </a:p>
        </p:txBody>
      </p:sp>
      <p:pic>
        <p:nvPicPr>
          <p:cNvPr id="16389" name="Picture 5" descr="http://www.chimicamo.org/wp-content/uploads/2014/08/Naftale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73" y="5028721"/>
            <a:ext cx="1628775"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Aspirin-skeletal.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509120"/>
            <a:ext cx="209550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75" t="18283" r="29721" b="20523"/>
          <a:stretch/>
        </p:blipFill>
        <p:spPr bwMode="auto">
          <a:xfrm>
            <a:off x="598823" y="1268760"/>
            <a:ext cx="7820168" cy="447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2771800" y="260648"/>
            <a:ext cx="3240360" cy="584775"/>
          </a:xfrm>
          <a:prstGeom prst="rect">
            <a:avLst/>
          </a:prstGeom>
          <a:noFill/>
        </p:spPr>
        <p:txBody>
          <a:bodyPr wrap="square" rtlCol="0">
            <a:spAutoFit/>
          </a:bodyPr>
          <a:lstStyle/>
          <a:p>
            <a:r>
              <a:rPr lang="pt-PT" sz="3200" dirty="0"/>
              <a:t>Mudança Química</a:t>
            </a:r>
          </a:p>
        </p:txBody>
      </p:sp>
    </p:spTree>
    <p:extLst>
      <p:ext uri="{BB962C8B-B14F-4D97-AF65-F5344CB8AC3E}">
        <p14:creationId xmlns:p14="http://schemas.microsoft.com/office/powerpoint/2010/main" val="3475958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chemistry-matters.com/wp-content/uploads/2015/02/pollu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7171" name="Picture 3" descr="C:\Users\vidinha\Documents\Brasil\Joinville\pol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7"/>
            <a:ext cx="9144000" cy="428822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339752" y="5283278"/>
            <a:ext cx="6812891" cy="584775"/>
          </a:xfrm>
          <a:prstGeom prst="rect">
            <a:avLst/>
          </a:prstGeom>
          <a:noFill/>
        </p:spPr>
        <p:txBody>
          <a:bodyPr wrap="none" rtlCol="0">
            <a:spAutoFit/>
          </a:bodyPr>
          <a:lstStyle/>
          <a:p>
            <a:r>
              <a:rPr lang="pt-PT" sz="3200" dirty="0">
                <a:solidFill>
                  <a:schemeClr val="bg1"/>
                </a:solidFill>
              </a:rPr>
              <a:t>Visão da química nos anos 70,80 e 90… </a:t>
            </a:r>
          </a:p>
        </p:txBody>
      </p:sp>
    </p:spTree>
    <p:extLst>
      <p:ext uri="{BB962C8B-B14F-4D97-AF65-F5344CB8AC3E}">
        <p14:creationId xmlns:p14="http://schemas.microsoft.com/office/powerpoint/2010/main" val="3353797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Resultado de imagem para zeppelin hinden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615138"/>
            <a:ext cx="3659881" cy="2766190"/>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pic>
        <p:nvPicPr>
          <p:cNvPr id="18436" name="Picture 4" descr="http://blog-imgs-66.fc2.com/k/h/1/kh16549/h19_050601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8462" y="363634"/>
            <a:ext cx="4019922" cy="2833610"/>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pic>
        <p:nvPicPr>
          <p:cNvPr id="18440" name="Picture 8" descr="http://i.dailymail.co.uk/i/pix/2013/05/08/article-2321006-19AB743E000005DC-524_634x4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634"/>
            <a:ext cx="3635896" cy="2758464"/>
          </a:xfrm>
          <a:prstGeom prst="rect">
            <a:avLst/>
          </a:prstGeom>
          <a:noFill/>
          <a:effectLst>
            <a:reflection blurRad="6350" stA="52000" endA="300" endPos="35000" dir="5400000" sy="-100000" algn="bl" rotWithShape="0"/>
            <a:softEdge rad="127000"/>
          </a:effectLst>
          <a:extLst>
            <a:ext uri="{909E8E84-426E-40DD-AFC4-6F175D3DCCD1}">
              <a14:hiddenFill xmlns:a14="http://schemas.microsoft.com/office/drawing/2010/main">
                <a:solidFill>
                  <a:srgbClr val="FFFFFF"/>
                </a:solidFill>
              </a14:hiddenFill>
            </a:ext>
          </a:extLst>
        </p:spPr>
      </p:pic>
      <p:sp>
        <p:nvSpPr>
          <p:cNvPr id="2" name="Rectângulo 1"/>
          <p:cNvSpPr/>
          <p:nvPr/>
        </p:nvSpPr>
        <p:spPr>
          <a:xfrm>
            <a:off x="179512" y="4005064"/>
            <a:ext cx="4032448" cy="2616101"/>
          </a:xfrm>
          <a:prstGeom prst="rect">
            <a:avLst/>
          </a:prstGeom>
        </p:spPr>
        <p:txBody>
          <a:bodyPr wrap="square">
            <a:spAutoFit/>
          </a:bodyPr>
          <a:lstStyle/>
          <a:p>
            <a:r>
              <a:rPr lang="pt-PT" sz="2000" b="1" dirty="0" err="1">
                <a:solidFill>
                  <a:schemeClr val="bg1"/>
                </a:solidFill>
              </a:rPr>
              <a:t>Hindenburg</a:t>
            </a:r>
            <a:r>
              <a:rPr lang="pt-PT" dirty="0">
                <a:solidFill>
                  <a:schemeClr val="bg1"/>
                </a:solidFill>
              </a:rPr>
              <a:t>,  construído pela </a:t>
            </a:r>
            <a:r>
              <a:rPr lang="pt-PT" dirty="0" err="1">
                <a:solidFill>
                  <a:schemeClr val="bg1"/>
                </a:solidFill>
              </a:rPr>
              <a:t>Luftschiffbau-Zeppelin</a:t>
            </a:r>
            <a:r>
              <a:rPr lang="pt-PT" dirty="0">
                <a:solidFill>
                  <a:schemeClr val="bg1"/>
                </a:solidFill>
              </a:rPr>
              <a:t> </a:t>
            </a:r>
            <a:r>
              <a:rPr lang="pt-PT" dirty="0" err="1">
                <a:solidFill>
                  <a:schemeClr val="bg1"/>
                </a:solidFill>
              </a:rPr>
              <a:t>GmbH</a:t>
            </a:r>
            <a:r>
              <a:rPr lang="pt-PT" dirty="0">
                <a:solidFill>
                  <a:schemeClr val="bg1"/>
                </a:solidFill>
              </a:rPr>
              <a:t>, </a:t>
            </a:r>
            <a:r>
              <a:rPr lang="pt-PT" dirty="0" err="1">
                <a:solidFill>
                  <a:schemeClr val="bg1"/>
                </a:solidFill>
              </a:rPr>
              <a:t>naAlemanha</a:t>
            </a:r>
            <a:r>
              <a:rPr lang="pt-PT" dirty="0">
                <a:solidFill>
                  <a:schemeClr val="bg1"/>
                </a:solidFill>
              </a:rPr>
              <a:t>. </a:t>
            </a:r>
          </a:p>
          <a:p>
            <a:endParaRPr lang="pt-PT" dirty="0">
              <a:solidFill>
                <a:schemeClr val="bg1"/>
              </a:solidFill>
            </a:endParaRPr>
          </a:p>
          <a:p>
            <a:r>
              <a:rPr lang="pt-PT" dirty="0">
                <a:solidFill>
                  <a:schemeClr val="bg1"/>
                </a:solidFill>
              </a:rPr>
              <a:t> Seu primeiro voo foi em 1936.</a:t>
            </a:r>
          </a:p>
          <a:p>
            <a:r>
              <a:rPr lang="pt-PT" dirty="0">
                <a:solidFill>
                  <a:schemeClr val="bg1"/>
                </a:solidFill>
              </a:rPr>
              <a:t>usado em 63 voos durante 14 meses </a:t>
            </a:r>
          </a:p>
          <a:p>
            <a:r>
              <a:rPr lang="pt-PT" dirty="0">
                <a:solidFill>
                  <a:schemeClr val="bg1"/>
                </a:solidFill>
              </a:rPr>
              <a:t>até o seu fim trágico em 6 de maio de 1937</a:t>
            </a:r>
          </a:p>
          <a:p>
            <a:r>
              <a:rPr lang="pt-PT" dirty="0">
                <a:solidFill>
                  <a:schemeClr val="bg1"/>
                </a:solidFill>
              </a:rPr>
              <a:t>Morrem 91 pessoas</a:t>
            </a:r>
          </a:p>
        </p:txBody>
      </p:sp>
    </p:spTree>
    <p:extLst>
      <p:ext uri="{BB962C8B-B14F-4D97-AF65-F5344CB8AC3E}">
        <p14:creationId xmlns:p14="http://schemas.microsoft.com/office/powerpoint/2010/main" val="3102976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51720" y="467961"/>
            <a:ext cx="5112568" cy="646331"/>
          </a:xfrm>
          <a:prstGeom prst="rect">
            <a:avLst/>
          </a:prstGeom>
          <a:noFill/>
        </p:spPr>
        <p:txBody>
          <a:bodyPr wrap="square" rtlCol="0">
            <a:spAutoFit/>
          </a:bodyPr>
          <a:lstStyle/>
          <a:p>
            <a:r>
              <a:rPr lang="pt-PT" sz="3600" b="1" dirty="0">
                <a:solidFill>
                  <a:schemeClr val="bg1"/>
                </a:solidFill>
              </a:rPr>
              <a:t>Energia princípios básicos </a:t>
            </a:r>
          </a:p>
        </p:txBody>
      </p:sp>
      <p:sp>
        <p:nvSpPr>
          <p:cNvPr id="3" name="CaixaDeTexto 2"/>
          <p:cNvSpPr txBox="1"/>
          <p:nvPr/>
        </p:nvSpPr>
        <p:spPr>
          <a:xfrm>
            <a:off x="107503" y="1556792"/>
            <a:ext cx="9036497" cy="1138773"/>
          </a:xfrm>
          <a:prstGeom prst="rect">
            <a:avLst/>
          </a:prstGeom>
          <a:noFill/>
        </p:spPr>
        <p:txBody>
          <a:bodyPr wrap="square" rtlCol="0">
            <a:spAutoFit/>
          </a:bodyPr>
          <a:lstStyle/>
          <a:p>
            <a:r>
              <a:rPr lang="pt-PT" sz="2800" dirty="0">
                <a:solidFill>
                  <a:schemeClr val="bg1"/>
                </a:solidFill>
              </a:rPr>
              <a:t>A</a:t>
            </a:r>
            <a:r>
              <a:rPr lang="pt-PT" sz="3200" dirty="0">
                <a:solidFill>
                  <a:schemeClr val="bg1"/>
                </a:solidFill>
              </a:rPr>
              <a:t> </a:t>
            </a:r>
            <a:r>
              <a:rPr lang="pt-PT" sz="4000" b="1" dirty="0">
                <a:solidFill>
                  <a:schemeClr val="bg1"/>
                </a:solidFill>
              </a:rPr>
              <a:t>energia</a:t>
            </a:r>
            <a:r>
              <a:rPr lang="pt-PT" sz="4000" dirty="0">
                <a:solidFill>
                  <a:schemeClr val="bg1"/>
                </a:solidFill>
              </a:rPr>
              <a:t> </a:t>
            </a:r>
            <a:r>
              <a:rPr lang="pt-PT" sz="2800" dirty="0">
                <a:solidFill>
                  <a:schemeClr val="bg1"/>
                </a:solidFill>
              </a:rPr>
              <a:t>é crucial para muitas das mudanças químicas e físicas e é definida como a capacidade de gerar trabalho </a:t>
            </a:r>
          </a:p>
        </p:txBody>
      </p:sp>
      <p:sp>
        <p:nvSpPr>
          <p:cNvPr id="4" name="CaixaDeTexto 3"/>
          <p:cNvSpPr txBox="1"/>
          <p:nvPr/>
        </p:nvSpPr>
        <p:spPr>
          <a:xfrm>
            <a:off x="879370" y="2996952"/>
            <a:ext cx="7293030" cy="1077218"/>
          </a:xfrm>
          <a:prstGeom prst="rect">
            <a:avLst/>
          </a:prstGeom>
          <a:noFill/>
        </p:spPr>
        <p:txBody>
          <a:bodyPr wrap="square" rtlCol="0">
            <a:spAutoFit/>
          </a:bodyPr>
          <a:lstStyle/>
          <a:p>
            <a:r>
              <a:rPr lang="pt-PT" sz="3200" i="1" dirty="0">
                <a:solidFill>
                  <a:schemeClr val="bg1"/>
                </a:solidFill>
              </a:rPr>
              <a:t>…Nós realizamos trabalho contra a lei da gravidade quando carregamos um peso </a:t>
            </a:r>
          </a:p>
        </p:txBody>
      </p:sp>
      <p:sp>
        <p:nvSpPr>
          <p:cNvPr id="5" name="CaixaDeTexto 4"/>
          <p:cNvSpPr txBox="1"/>
          <p:nvPr/>
        </p:nvSpPr>
        <p:spPr>
          <a:xfrm>
            <a:off x="2915816" y="4295998"/>
            <a:ext cx="5256584" cy="1077218"/>
          </a:xfrm>
          <a:prstGeom prst="rect">
            <a:avLst/>
          </a:prstGeom>
          <a:noFill/>
        </p:spPr>
        <p:txBody>
          <a:bodyPr wrap="square" rtlCol="0">
            <a:spAutoFit/>
          </a:bodyPr>
          <a:lstStyle/>
          <a:p>
            <a:r>
              <a:rPr lang="pt-PT" sz="3200" i="1" dirty="0">
                <a:solidFill>
                  <a:schemeClr val="bg1"/>
                </a:solidFill>
              </a:rPr>
              <a:t>E a energia provêm dos alimentos que comemos </a:t>
            </a:r>
          </a:p>
        </p:txBody>
      </p:sp>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179512" y="1556792"/>
            <a:ext cx="8964488" cy="5755422"/>
          </a:xfrm>
          <a:prstGeom prst="rect">
            <a:avLst/>
          </a:prstGeom>
          <a:noFill/>
        </p:spPr>
        <p:txBody>
          <a:bodyPr wrap="square" rtlCol="0">
            <a:spAutoFit/>
          </a:bodyPr>
          <a:lstStyle/>
          <a:p>
            <a:r>
              <a:rPr lang="pt-PT" sz="3200" b="1" dirty="0">
                <a:solidFill>
                  <a:schemeClr val="bg1"/>
                </a:solidFill>
              </a:rPr>
              <a:t>Energia cinética </a:t>
            </a:r>
            <a:r>
              <a:rPr lang="pt-PT" sz="2800" dirty="0">
                <a:solidFill>
                  <a:schemeClr val="bg1"/>
                </a:solidFill>
              </a:rPr>
              <a:t>esta associada:</a:t>
            </a:r>
          </a:p>
          <a:p>
            <a:endParaRPr lang="pt-PT" sz="2800" dirty="0">
              <a:solidFill>
                <a:schemeClr val="bg1"/>
              </a:solidFill>
            </a:endParaRPr>
          </a:p>
          <a:p>
            <a:r>
              <a:rPr lang="pt-PT" sz="2800" dirty="0">
                <a:solidFill>
                  <a:schemeClr val="bg1"/>
                </a:solidFill>
              </a:rPr>
              <a:t> Ao movimento dos átomos moléculas ou </a:t>
            </a:r>
            <a:r>
              <a:rPr lang="pt-PT" sz="2800" dirty="0" err="1">
                <a:solidFill>
                  <a:schemeClr val="bg1"/>
                </a:solidFill>
              </a:rPr>
              <a:t>ions</a:t>
            </a:r>
            <a:r>
              <a:rPr lang="pt-PT" sz="2800" dirty="0">
                <a:solidFill>
                  <a:schemeClr val="bg1"/>
                </a:solidFill>
              </a:rPr>
              <a:t> em nível </a:t>
            </a:r>
            <a:r>
              <a:rPr lang="pt-PT" sz="2800" dirty="0" err="1">
                <a:solidFill>
                  <a:schemeClr val="bg1"/>
                </a:solidFill>
              </a:rPr>
              <a:t>submicroscopico</a:t>
            </a:r>
            <a:r>
              <a:rPr lang="pt-PT" sz="2800" dirty="0">
                <a:solidFill>
                  <a:schemeClr val="bg1"/>
                </a:solidFill>
              </a:rPr>
              <a:t>.  </a:t>
            </a:r>
            <a:r>
              <a:rPr lang="pt-PT" sz="2800" i="1" u="sng" dirty="0">
                <a:solidFill>
                  <a:schemeClr val="bg1"/>
                </a:solidFill>
              </a:rPr>
              <a:t>Energia térmica</a:t>
            </a:r>
            <a:r>
              <a:rPr lang="pt-PT" sz="2800" dirty="0">
                <a:solidFill>
                  <a:schemeClr val="bg1"/>
                </a:solidFill>
              </a:rPr>
              <a:t> </a:t>
            </a:r>
          </a:p>
          <a:p>
            <a:endParaRPr lang="pt-PT" sz="2800" dirty="0">
              <a:solidFill>
                <a:schemeClr val="bg1"/>
              </a:solidFill>
            </a:endParaRPr>
          </a:p>
          <a:p>
            <a:r>
              <a:rPr lang="pt-PT" sz="2800" dirty="0">
                <a:solidFill>
                  <a:schemeClr val="bg1"/>
                </a:solidFill>
              </a:rPr>
              <a:t>Movimento de objectos macroscópicos – </a:t>
            </a:r>
            <a:r>
              <a:rPr lang="pt-PT" sz="2800" i="1" u="sng" dirty="0">
                <a:solidFill>
                  <a:schemeClr val="bg1"/>
                </a:solidFill>
              </a:rPr>
              <a:t>Energia Mecânica</a:t>
            </a:r>
          </a:p>
          <a:p>
            <a:endParaRPr lang="pt-PT" sz="2800" dirty="0">
              <a:solidFill>
                <a:schemeClr val="bg1"/>
              </a:solidFill>
            </a:endParaRPr>
          </a:p>
          <a:p>
            <a:r>
              <a:rPr lang="pt-PT" sz="2800" dirty="0">
                <a:solidFill>
                  <a:schemeClr val="bg1"/>
                </a:solidFill>
              </a:rPr>
              <a:t>Movimento de </a:t>
            </a:r>
            <a:r>
              <a:rPr lang="pt-PT" sz="2800" dirty="0" err="1">
                <a:solidFill>
                  <a:schemeClr val="bg1"/>
                </a:solidFill>
              </a:rPr>
              <a:t>electrons</a:t>
            </a:r>
            <a:r>
              <a:rPr lang="pt-PT" sz="2800" dirty="0">
                <a:solidFill>
                  <a:schemeClr val="bg1"/>
                </a:solidFill>
              </a:rPr>
              <a:t> em um condutor- </a:t>
            </a:r>
            <a:r>
              <a:rPr lang="pt-PT" sz="2800" i="1" u="sng" dirty="0">
                <a:solidFill>
                  <a:schemeClr val="bg1"/>
                </a:solidFill>
              </a:rPr>
              <a:t>Energia Eléctrica</a:t>
            </a:r>
            <a:r>
              <a:rPr lang="pt-PT" sz="2800" dirty="0">
                <a:solidFill>
                  <a:schemeClr val="bg1"/>
                </a:solidFill>
              </a:rPr>
              <a:t>.</a:t>
            </a:r>
          </a:p>
          <a:p>
            <a:endParaRPr lang="pt-PT" sz="2800" dirty="0">
              <a:solidFill>
                <a:schemeClr val="bg1"/>
              </a:solidFill>
            </a:endParaRPr>
          </a:p>
          <a:p>
            <a:r>
              <a:rPr lang="pt-PT" sz="2800" dirty="0">
                <a:solidFill>
                  <a:schemeClr val="bg1"/>
                </a:solidFill>
              </a:rPr>
              <a:t>Compressão e expansão dos espaços entre moléculas na transmissão do som - </a:t>
            </a:r>
            <a:r>
              <a:rPr lang="pt-PT" sz="2800" i="1" u="sng" dirty="0">
                <a:solidFill>
                  <a:schemeClr val="bg1"/>
                </a:solidFill>
              </a:rPr>
              <a:t>Energia Acústica</a:t>
            </a:r>
          </a:p>
          <a:p>
            <a:endParaRPr lang="pt-PT" sz="2800" dirty="0">
              <a:solidFill>
                <a:schemeClr val="bg1"/>
              </a:solidFill>
            </a:endParaRPr>
          </a:p>
          <a:p>
            <a:r>
              <a:rPr lang="pt-PT" sz="2800" dirty="0">
                <a:solidFill>
                  <a:schemeClr val="bg1"/>
                </a:solidFill>
              </a:rPr>
              <a:t> </a:t>
            </a:r>
          </a:p>
        </p:txBody>
      </p:sp>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ângulo 7"/>
          <p:cNvSpPr/>
          <p:nvPr/>
        </p:nvSpPr>
        <p:spPr>
          <a:xfrm>
            <a:off x="1979712" y="19131"/>
            <a:ext cx="7164288" cy="1200329"/>
          </a:xfrm>
          <a:prstGeom prst="rect">
            <a:avLst/>
          </a:prstGeom>
        </p:spPr>
        <p:txBody>
          <a:bodyPr wrap="square">
            <a:spAutoFit/>
          </a:bodyPr>
          <a:lstStyle/>
          <a:p>
            <a:pPr lvl="0"/>
            <a:r>
              <a:rPr lang="pt-PT" sz="2800" dirty="0">
                <a:solidFill>
                  <a:schemeClr val="bg1"/>
                </a:solidFill>
              </a:rPr>
              <a:t>A energia pode ser classificada em </a:t>
            </a:r>
            <a:r>
              <a:rPr lang="pt-PT" sz="3600" b="1" dirty="0">
                <a:solidFill>
                  <a:schemeClr val="bg1"/>
                </a:solidFill>
              </a:rPr>
              <a:t>potencial</a:t>
            </a:r>
            <a:r>
              <a:rPr lang="pt-PT" sz="3600" dirty="0">
                <a:solidFill>
                  <a:schemeClr val="bg1"/>
                </a:solidFill>
              </a:rPr>
              <a:t> </a:t>
            </a:r>
            <a:r>
              <a:rPr lang="pt-PT" sz="2800" dirty="0">
                <a:solidFill>
                  <a:schemeClr val="bg1"/>
                </a:solidFill>
              </a:rPr>
              <a:t>ou </a:t>
            </a:r>
            <a:r>
              <a:rPr lang="pt-PT" sz="3600" b="1" dirty="0">
                <a:solidFill>
                  <a:schemeClr val="bg1"/>
                </a:solidFill>
              </a:rPr>
              <a:t>cinética</a:t>
            </a:r>
            <a:r>
              <a:rPr lang="pt-PT" sz="2800" dirty="0">
                <a:solidFill>
                  <a:schemeClr val="bg1"/>
                </a:solidFill>
              </a:rPr>
              <a:t>.</a:t>
            </a:r>
          </a:p>
        </p:txBody>
      </p:sp>
    </p:spTree>
    <p:extLst>
      <p:ext uri="{BB962C8B-B14F-4D97-AF65-F5344CB8AC3E}">
        <p14:creationId xmlns:p14="http://schemas.microsoft.com/office/powerpoint/2010/main" val="41177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descr="http://www.backgroundsy.com/file/large/energy-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2" y="0"/>
            <a:ext cx="1774565" cy="1330924"/>
          </a:xfrm>
          <a:prstGeom prst="rect">
            <a:avLst/>
          </a:prstGeom>
          <a:noFill/>
          <a:extLst>
            <a:ext uri="{909E8E84-426E-40DD-AFC4-6F175D3DCCD1}">
              <a14:hiddenFill xmlns:a14="http://schemas.microsoft.com/office/drawing/2010/main">
                <a:solidFill>
                  <a:srgbClr val="FFFFFF"/>
                </a:solidFill>
              </a14:hiddenFill>
            </a:ext>
          </a:extLst>
        </p:spPr>
      </p:pic>
      <p:sp>
        <p:nvSpPr>
          <p:cNvPr id="8" name="Rectângulo 7"/>
          <p:cNvSpPr/>
          <p:nvPr/>
        </p:nvSpPr>
        <p:spPr>
          <a:xfrm>
            <a:off x="1979712" y="19131"/>
            <a:ext cx="7164288" cy="1200329"/>
          </a:xfrm>
          <a:prstGeom prst="rect">
            <a:avLst/>
          </a:prstGeom>
        </p:spPr>
        <p:txBody>
          <a:bodyPr wrap="square">
            <a:spAutoFit/>
          </a:bodyPr>
          <a:lstStyle/>
          <a:p>
            <a:pPr lvl="0"/>
            <a:r>
              <a:rPr lang="pt-PT" sz="2800" dirty="0">
                <a:solidFill>
                  <a:schemeClr val="bg1"/>
                </a:solidFill>
              </a:rPr>
              <a:t>A energia pode ser classificada em </a:t>
            </a:r>
            <a:r>
              <a:rPr lang="pt-PT" sz="3600" b="1" dirty="0">
                <a:solidFill>
                  <a:schemeClr val="bg1"/>
                </a:solidFill>
              </a:rPr>
              <a:t>potencial</a:t>
            </a:r>
            <a:r>
              <a:rPr lang="pt-PT" sz="3600" dirty="0">
                <a:solidFill>
                  <a:schemeClr val="bg1"/>
                </a:solidFill>
              </a:rPr>
              <a:t> </a:t>
            </a:r>
            <a:r>
              <a:rPr lang="pt-PT" sz="2800" dirty="0">
                <a:solidFill>
                  <a:schemeClr val="bg1"/>
                </a:solidFill>
              </a:rPr>
              <a:t>ou </a:t>
            </a:r>
            <a:r>
              <a:rPr lang="pt-PT" sz="3600" b="1" dirty="0">
                <a:solidFill>
                  <a:schemeClr val="bg1"/>
                </a:solidFill>
              </a:rPr>
              <a:t>cinética</a:t>
            </a:r>
            <a:r>
              <a:rPr lang="pt-PT" sz="2800" dirty="0">
                <a:solidFill>
                  <a:schemeClr val="bg1"/>
                </a:solidFill>
              </a:rPr>
              <a:t>.</a:t>
            </a:r>
          </a:p>
        </p:txBody>
      </p:sp>
      <p:sp>
        <p:nvSpPr>
          <p:cNvPr id="2" name="Rectângulo 1"/>
          <p:cNvSpPr/>
          <p:nvPr/>
        </p:nvSpPr>
        <p:spPr>
          <a:xfrm>
            <a:off x="323528" y="1628800"/>
            <a:ext cx="8820472" cy="4154984"/>
          </a:xfrm>
          <a:prstGeom prst="rect">
            <a:avLst/>
          </a:prstGeom>
        </p:spPr>
        <p:txBody>
          <a:bodyPr wrap="square">
            <a:spAutoFit/>
          </a:bodyPr>
          <a:lstStyle/>
          <a:p>
            <a:pPr lvl="0"/>
            <a:r>
              <a:rPr lang="pt-PT" sz="3200" dirty="0">
                <a:solidFill>
                  <a:schemeClr val="bg1"/>
                </a:solidFill>
              </a:rPr>
              <a:t>A energia </a:t>
            </a:r>
            <a:r>
              <a:rPr lang="pt-PT" sz="4000" b="1" dirty="0">
                <a:solidFill>
                  <a:schemeClr val="bg1"/>
                </a:solidFill>
              </a:rPr>
              <a:t>potencial</a:t>
            </a:r>
            <a:r>
              <a:rPr lang="pt-PT" sz="4000" dirty="0">
                <a:solidFill>
                  <a:schemeClr val="bg1"/>
                </a:solidFill>
              </a:rPr>
              <a:t> </a:t>
            </a:r>
            <a:r>
              <a:rPr lang="pt-PT" sz="3200" dirty="0">
                <a:solidFill>
                  <a:schemeClr val="bg1"/>
                </a:solidFill>
              </a:rPr>
              <a:t>resulta da posição ou do estado de um objecto.</a:t>
            </a:r>
          </a:p>
          <a:p>
            <a:pPr lvl="0"/>
            <a:endParaRPr lang="pt-PT" sz="3200" dirty="0">
              <a:solidFill>
                <a:schemeClr val="bg1"/>
              </a:solidFill>
            </a:endParaRPr>
          </a:p>
          <a:p>
            <a:pPr marL="457200" lvl="0" indent="-457200">
              <a:buFont typeface="Arial" panose="020B0604020202020204" pitchFamily="34" charset="0"/>
              <a:buChar char="•"/>
            </a:pPr>
            <a:r>
              <a:rPr lang="pt-PT" sz="3200" dirty="0">
                <a:solidFill>
                  <a:schemeClr val="bg1"/>
                </a:solidFill>
              </a:rPr>
              <a:t>Energia gravitacional </a:t>
            </a:r>
          </a:p>
          <a:p>
            <a:pPr marL="457200" lvl="0" indent="-457200">
              <a:buFont typeface="Arial" panose="020B0604020202020204" pitchFamily="34" charset="0"/>
              <a:buChar char="•"/>
            </a:pPr>
            <a:r>
              <a:rPr lang="pt-PT" sz="3200" dirty="0">
                <a:solidFill>
                  <a:schemeClr val="bg1"/>
                </a:solidFill>
              </a:rPr>
              <a:t>Armazenada em uma mola estendida </a:t>
            </a:r>
          </a:p>
          <a:p>
            <a:pPr marL="457200" lvl="0" indent="-457200">
              <a:buFont typeface="Arial" panose="020B0604020202020204" pitchFamily="34" charset="0"/>
              <a:buChar char="•"/>
            </a:pPr>
            <a:r>
              <a:rPr lang="pt-PT" sz="3200" dirty="0">
                <a:solidFill>
                  <a:schemeClr val="bg1"/>
                </a:solidFill>
              </a:rPr>
              <a:t>Armazenada em combustíveis  energia química </a:t>
            </a:r>
          </a:p>
          <a:p>
            <a:pPr marL="457200" lvl="0" indent="-457200">
              <a:buFont typeface="Arial" panose="020B0604020202020204" pitchFamily="34" charset="0"/>
              <a:buChar char="•"/>
            </a:pPr>
            <a:r>
              <a:rPr lang="pt-PT" sz="3200" dirty="0">
                <a:solidFill>
                  <a:schemeClr val="bg1"/>
                </a:solidFill>
              </a:rPr>
              <a:t>Associada com a separação de correntes eléctricas (electroestática)</a:t>
            </a:r>
          </a:p>
        </p:txBody>
      </p:sp>
    </p:spTree>
    <p:extLst>
      <p:ext uri="{BB962C8B-B14F-4D97-AF65-F5344CB8AC3E}">
        <p14:creationId xmlns:p14="http://schemas.microsoft.com/office/powerpoint/2010/main" val="16017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http://img.gawkerassets.com/img/18zxyss42hm5pjpg/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356" y="1041151"/>
            <a:ext cx="2123728" cy="2123728"/>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52228" name="Picture 4" descr="http://screenshots.s32cdn.com/23/225480/watermill-by-waterfall-wallpap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29" y="1041151"/>
            <a:ext cx="2831637" cy="2123728"/>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52230" name="Picture 6" descr="http://www.scienceclarified.com/photos/thunderstorm-30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084" y="1034753"/>
            <a:ext cx="2631332" cy="2130126"/>
          </a:xfrm>
          <a:prstGeom prst="rect">
            <a:avLst/>
          </a:prstGeom>
          <a:noFill/>
          <a:effectLst>
            <a:reflection blurRad="6350" stA="50000" endA="300" endPos="90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ângulo 1"/>
          <p:cNvSpPr/>
          <p:nvPr/>
        </p:nvSpPr>
        <p:spPr>
          <a:xfrm>
            <a:off x="880749" y="3244334"/>
            <a:ext cx="1862176" cy="369332"/>
          </a:xfrm>
          <a:prstGeom prst="rect">
            <a:avLst/>
          </a:prstGeom>
        </p:spPr>
        <p:txBody>
          <a:bodyPr wrap="none">
            <a:spAutoFit/>
          </a:bodyPr>
          <a:lstStyle/>
          <a:p>
            <a:r>
              <a:rPr lang="pt-PT" dirty="0">
                <a:solidFill>
                  <a:schemeClr val="bg1"/>
                </a:solidFill>
              </a:rPr>
              <a:t>Energia potencial </a:t>
            </a:r>
          </a:p>
        </p:txBody>
      </p:sp>
      <p:sp>
        <p:nvSpPr>
          <p:cNvPr id="3" name="Seta para baixo 2"/>
          <p:cNvSpPr/>
          <p:nvPr/>
        </p:nvSpPr>
        <p:spPr>
          <a:xfrm>
            <a:off x="1619672" y="371703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7" name="Rectângulo 6"/>
          <p:cNvSpPr/>
          <p:nvPr/>
        </p:nvSpPr>
        <p:spPr>
          <a:xfrm>
            <a:off x="870116" y="4149080"/>
            <a:ext cx="1876860" cy="369332"/>
          </a:xfrm>
          <a:prstGeom prst="rect">
            <a:avLst/>
          </a:prstGeom>
        </p:spPr>
        <p:txBody>
          <a:bodyPr wrap="none">
            <a:spAutoFit/>
          </a:bodyPr>
          <a:lstStyle/>
          <a:p>
            <a:r>
              <a:rPr lang="pt-PT" dirty="0">
                <a:solidFill>
                  <a:schemeClr val="bg1"/>
                </a:solidFill>
              </a:rPr>
              <a:t>Energia mecânica </a:t>
            </a:r>
          </a:p>
        </p:txBody>
      </p:sp>
      <p:sp>
        <p:nvSpPr>
          <p:cNvPr id="8" name="Rectângulo 7"/>
          <p:cNvSpPr/>
          <p:nvPr/>
        </p:nvSpPr>
        <p:spPr>
          <a:xfrm>
            <a:off x="3718537" y="3284984"/>
            <a:ext cx="1729704" cy="369332"/>
          </a:xfrm>
          <a:prstGeom prst="rect">
            <a:avLst/>
          </a:prstGeom>
        </p:spPr>
        <p:txBody>
          <a:bodyPr wrap="none">
            <a:spAutoFit/>
          </a:bodyPr>
          <a:lstStyle/>
          <a:p>
            <a:r>
              <a:rPr lang="pt-PT" dirty="0">
                <a:solidFill>
                  <a:schemeClr val="bg1"/>
                </a:solidFill>
              </a:rPr>
              <a:t>Energia química </a:t>
            </a:r>
          </a:p>
        </p:txBody>
      </p:sp>
      <p:sp>
        <p:nvSpPr>
          <p:cNvPr id="9" name="Seta para baixo 8"/>
          <p:cNvSpPr/>
          <p:nvPr/>
        </p:nvSpPr>
        <p:spPr>
          <a:xfrm>
            <a:off x="4457460" y="375768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0" name="Rectângulo 9"/>
          <p:cNvSpPr/>
          <p:nvPr/>
        </p:nvSpPr>
        <p:spPr>
          <a:xfrm>
            <a:off x="3707904" y="4189730"/>
            <a:ext cx="1703159" cy="369332"/>
          </a:xfrm>
          <a:prstGeom prst="rect">
            <a:avLst/>
          </a:prstGeom>
        </p:spPr>
        <p:txBody>
          <a:bodyPr wrap="none">
            <a:spAutoFit/>
          </a:bodyPr>
          <a:lstStyle/>
          <a:p>
            <a:r>
              <a:rPr lang="pt-PT" dirty="0">
                <a:solidFill>
                  <a:schemeClr val="bg1"/>
                </a:solidFill>
              </a:rPr>
              <a:t>Energia térmica </a:t>
            </a:r>
          </a:p>
        </p:txBody>
      </p:sp>
      <p:sp>
        <p:nvSpPr>
          <p:cNvPr id="11" name="Rectângulo 10"/>
          <p:cNvSpPr/>
          <p:nvPr/>
        </p:nvSpPr>
        <p:spPr>
          <a:xfrm>
            <a:off x="3684790" y="5085184"/>
            <a:ext cx="1876860" cy="369332"/>
          </a:xfrm>
          <a:prstGeom prst="rect">
            <a:avLst/>
          </a:prstGeom>
        </p:spPr>
        <p:txBody>
          <a:bodyPr wrap="none">
            <a:spAutoFit/>
          </a:bodyPr>
          <a:lstStyle/>
          <a:p>
            <a:r>
              <a:rPr lang="pt-PT" dirty="0">
                <a:solidFill>
                  <a:schemeClr val="bg1"/>
                </a:solidFill>
              </a:rPr>
              <a:t>Energia mecânica </a:t>
            </a:r>
          </a:p>
        </p:txBody>
      </p:sp>
      <p:sp>
        <p:nvSpPr>
          <p:cNvPr id="12" name="Seta para baixo 11"/>
          <p:cNvSpPr/>
          <p:nvPr/>
        </p:nvSpPr>
        <p:spPr>
          <a:xfrm>
            <a:off x="4433000" y="4653136"/>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3" name="Rectângulo 12"/>
          <p:cNvSpPr/>
          <p:nvPr/>
        </p:nvSpPr>
        <p:spPr>
          <a:xfrm>
            <a:off x="5969247" y="3284984"/>
            <a:ext cx="2404569" cy="369332"/>
          </a:xfrm>
          <a:prstGeom prst="rect">
            <a:avLst/>
          </a:prstGeom>
        </p:spPr>
        <p:txBody>
          <a:bodyPr wrap="none">
            <a:spAutoFit/>
          </a:bodyPr>
          <a:lstStyle/>
          <a:p>
            <a:r>
              <a:rPr lang="pt-PT" dirty="0">
                <a:solidFill>
                  <a:schemeClr val="bg1"/>
                </a:solidFill>
              </a:rPr>
              <a:t>Energia electroestática</a:t>
            </a:r>
          </a:p>
        </p:txBody>
      </p:sp>
      <p:sp>
        <p:nvSpPr>
          <p:cNvPr id="14" name="Seta para baixo 13"/>
          <p:cNvSpPr/>
          <p:nvPr/>
        </p:nvSpPr>
        <p:spPr>
          <a:xfrm>
            <a:off x="6708170" y="3757682"/>
            <a:ext cx="355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5" name="Rectângulo 14"/>
          <p:cNvSpPr/>
          <p:nvPr/>
        </p:nvSpPr>
        <p:spPr>
          <a:xfrm>
            <a:off x="6062522" y="4189730"/>
            <a:ext cx="1637721" cy="646331"/>
          </a:xfrm>
          <a:prstGeom prst="rect">
            <a:avLst/>
          </a:prstGeom>
        </p:spPr>
        <p:txBody>
          <a:bodyPr wrap="square">
            <a:spAutoFit/>
          </a:bodyPr>
          <a:lstStyle/>
          <a:p>
            <a:pPr algn="ctr"/>
            <a:r>
              <a:rPr lang="pt-PT" dirty="0">
                <a:solidFill>
                  <a:schemeClr val="bg1"/>
                </a:solidFill>
              </a:rPr>
              <a:t>Energia térmica e radiante  </a:t>
            </a:r>
          </a:p>
        </p:txBody>
      </p:sp>
    </p:spTree>
    <p:extLst>
      <p:ext uri="{BB962C8B-B14F-4D97-AF65-F5344CB8AC3E}">
        <p14:creationId xmlns:p14="http://schemas.microsoft.com/office/powerpoint/2010/main" val="3989655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le:SI-metrication-wor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3" y="1052736"/>
            <a:ext cx="5160863"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File:SI base unit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871" y="777503"/>
            <a:ext cx="3947641" cy="3947641"/>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File:Metric system adoption map.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056"/>
            <a:ext cx="5699524" cy="2892508"/>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965773" y="131172"/>
            <a:ext cx="3181150" cy="646331"/>
          </a:xfrm>
          <a:prstGeom prst="rect">
            <a:avLst/>
          </a:prstGeom>
        </p:spPr>
        <p:txBody>
          <a:bodyPr wrap="square">
            <a:spAutoFit/>
          </a:bodyPr>
          <a:lstStyle/>
          <a:p>
            <a:pPr lvl="0"/>
            <a:r>
              <a:rPr lang="pt-PT" sz="3600" b="1" dirty="0"/>
              <a:t>Unidades </a:t>
            </a:r>
          </a:p>
        </p:txBody>
      </p:sp>
      <p:sp>
        <p:nvSpPr>
          <p:cNvPr id="6" name="Rectângulo 5"/>
          <p:cNvSpPr/>
          <p:nvPr/>
        </p:nvSpPr>
        <p:spPr>
          <a:xfrm>
            <a:off x="6156176" y="2360786"/>
            <a:ext cx="2016224" cy="584775"/>
          </a:xfrm>
          <a:prstGeom prst="rect">
            <a:avLst/>
          </a:prstGeom>
        </p:spPr>
        <p:txBody>
          <a:bodyPr wrap="square">
            <a:spAutoFit/>
          </a:bodyPr>
          <a:lstStyle/>
          <a:p>
            <a:pPr lvl="0"/>
            <a:r>
              <a:rPr lang="pt-PT" sz="3200" b="1" dirty="0"/>
              <a:t>Sistema SI</a:t>
            </a:r>
          </a:p>
        </p:txBody>
      </p:sp>
    </p:spTree>
    <p:extLst>
      <p:ext uri="{BB962C8B-B14F-4D97-AF65-F5344CB8AC3E}">
        <p14:creationId xmlns:p14="http://schemas.microsoft.com/office/powerpoint/2010/main" val="418106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120976048"/>
              </p:ext>
            </p:extLst>
          </p:nvPr>
        </p:nvGraphicFramePr>
        <p:xfrm>
          <a:off x="179512" y="1123003"/>
          <a:ext cx="8604448" cy="5374708"/>
        </p:xfrm>
        <a:graphic>
          <a:graphicData uri="http://schemas.openxmlformats.org/drawingml/2006/table">
            <a:tbl>
              <a:tblPr>
                <a:tableStyleId>{74C1A8A3-306A-4EB7-A6B1-4F7E0EB9C5D6}</a:tableStyleId>
              </a:tblPr>
              <a:tblGrid>
                <a:gridCol w="1086878">
                  <a:extLst>
                    <a:ext uri="{9D8B030D-6E8A-4147-A177-3AD203B41FA5}">
                      <a16:colId xmlns:a16="http://schemas.microsoft.com/office/drawing/2014/main" val="20000"/>
                    </a:ext>
                  </a:extLst>
                </a:gridCol>
                <a:gridCol w="815158">
                  <a:extLst>
                    <a:ext uri="{9D8B030D-6E8A-4147-A177-3AD203B41FA5}">
                      <a16:colId xmlns:a16="http://schemas.microsoft.com/office/drawing/2014/main" val="20001"/>
                    </a:ext>
                  </a:extLst>
                </a:gridCol>
                <a:gridCol w="3426556">
                  <a:extLst>
                    <a:ext uri="{9D8B030D-6E8A-4147-A177-3AD203B41FA5}">
                      <a16:colId xmlns:a16="http://schemas.microsoft.com/office/drawing/2014/main" val="20002"/>
                    </a:ext>
                  </a:extLst>
                </a:gridCol>
                <a:gridCol w="1464393">
                  <a:extLst>
                    <a:ext uri="{9D8B030D-6E8A-4147-A177-3AD203B41FA5}">
                      <a16:colId xmlns:a16="http://schemas.microsoft.com/office/drawing/2014/main" val="20003"/>
                    </a:ext>
                  </a:extLst>
                </a:gridCol>
                <a:gridCol w="1811463">
                  <a:extLst>
                    <a:ext uri="{9D8B030D-6E8A-4147-A177-3AD203B41FA5}">
                      <a16:colId xmlns:a16="http://schemas.microsoft.com/office/drawing/2014/main" val="20004"/>
                    </a:ext>
                  </a:extLst>
                </a:gridCol>
              </a:tblGrid>
              <a:tr h="318240">
                <a:tc>
                  <a:txBody>
                    <a:bodyPr/>
                    <a:lstStyle/>
                    <a:p>
                      <a:pPr algn="ctr"/>
                      <a:r>
                        <a:rPr lang="pt-PT" sz="1600" b="1" noProof="0" dirty="0">
                          <a:effectLst/>
                        </a:rPr>
                        <a:t>Nome</a:t>
                      </a:r>
                    </a:p>
                  </a:txBody>
                  <a:tcPr marL="26011" marR="26011" marT="13006" marB="13006" anchor="ctr"/>
                </a:tc>
                <a:tc>
                  <a:txBody>
                    <a:bodyPr/>
                    <a:lstStyle/>
                    <a:p>
                      <a:pPr algn="ctr"/>
                      <a:r>
                        <a:rPr lang="pt-PT" sz="1600" b="1" u="none" strike="noStrike" noProof="0" dirty="0">
                          <a:effectLst/>
                        </a:rPr>
                        <a:t>Símbolo </a:t>
                      </a:r>
                      <a:endParaRPr lang="pt-PT" sz="1600" b="1" noProof="0" dirty="0">
                        <a:effectLst/>
                      </a:endParaRPr>
                    </a:p>
                  </a:txBody>
                  <a:tcPr marL="26011" marR="26011" marT="13006" marB="13006" anchor="ctr"/>
                </a:tc>
                <a:tc>
                  <a:txBody>
                    <a:bodyPr/>
                    <a:lstStyle/>
                    <a:p>
                      <a:pPr algn="ctr"/>
                      <a:r>
                        <a:rPr lang="pt-PT" sz="1600" b="1" u="none" strike="noStrike" noProof="0" dirty="0">
                          <a:effectLst/>
                        </a:rPr>
                        <a:t>Quantidade</a:t>
                      </a:r>
                      <a:r>
                        <a:rPr lang="pt-PT" sz="1600" b="1" u="none" strike="noStrike" baseline="0" noProof="0" dirty="0">
                          <a:effectLst/>
                        </a:rPr>
                        <a:t> </a:t>
                      </a:r>
                      <a:endParaRPr lang="pt-PT" sz="1600" b="1" noProof="0" dirty="0">
                        <a:effectLst/>
                      </a:endParaRPr>
                    </a:p>
                  </a:txBody>
                  <a:tcPr marL="26011" marR="26011" marT="13006" marB="13006" anchor="ctr"/>
                </a:tc>
                <a:tc>
                  <a:txBody>
                    <a:bodyPr/>
                    <a:lstStyle/>
                    <a:p>
                      <a:pPr algn="ctr"/>
                      <a:r>
                        <a:rPr lang="pt-PT" sz="1600" b="1" noProof="0" dirty="0">
                          <a:effectLst/>
                        </a:rPr>
                        <a:t>Expressas em termos de outras unidades do SI</a:t>
                      </a:r>
                    </a:p>
                  </a:txBody>
                  <a:tcPr marL="26011" marR="26011" marT="13006" marB="13006" anchor="ctr"/>
                </a:tc>
                <a:tc>
                  <a:txBody>
                    <a:bodyPr/>
                    <a:lstStyle/>
                    <a:p>
                      <a:pPr algn="ctr"/>
                      <a:r>
                        <a:rPr lang="pt-PT" sz="1600" b="1" noProof="0" dirty="0">
                          <a:effectLst/>
                        </a:rPr>
                        <a:t>Expressas em unidades SI</a:t>
                      </a:r>
                    </a:p>
                  </a:txBody>
                  <a:tcPr marL="26011" marR="26011" marT="13006" marB="13006" anchor="ctr"/>
                </a:tc>
                <a:extLst>
                  <a:ext uri="{0D108BD9-81ED-4DB2-BD59-A6C34878D82A}">
                    <a16:rowId xmlns:a16="http://schemas.microsoft.com/office/drawing/2014/main" val="10000"/>
                  </a:ext>
                </a:extLst>
              </a:tr>
              <a:tr h="127296">
                <a:tc>
                  <a:txBody>
                    <a:bodyPr/>
                    <a:lstStyle/>
                    <a:p>
                      <a:pPr algn="ctr"/>
                      <a:r>
                        <a:rPr lang="pt-PT" sz="1600" u="none" strike="noStrike" noProof="0" dirty="0" err="1">
                          <a:effectLst/>
                          <a:hlinkClick r:id="rId2" tooltip="Radian"/>
                        </a:rPr>
                        <a:t>radian</a:t>
                      </a:r>
                      <a:endParaRPr lang="pt-PT" sz="1600" noProof="0" dirty="0">
                        <a:effectLst/>
                      </a:endParaRPr>
                    </a:p>
                  </a:txBody>
                  <a:tcPr marL="26011" marR="26011" marT="13006" marB="13006" anchor="ctr"/>
                </a:tc>
                <a:tc>
                  <a:txBody>
                    <a:bodyPr/>
                    <a:lstStyle/>
                    <a:p>
                      <a:pPr algn="ctr"/>
                      <a:r>
                        <a:rPr lang="pt-PT" sz="1600" noProof="0" dirty="0">
                          <a:effectLst/>
                        </a:rPr>
                        <a:t>rad</a:t>
                      </a:r>
                    </a:p>
                  </a:txBody>
                  <a:tcPr marL="26011" marR="26011" marT="13006" marB="13006" anchor="ctr"/>
                </a:tc>
                <a:tc>
                  <a:txBody>
                    <a:bodyPr/>
                    <a:lstStyle/>
                    <a:p>
                      <a:r>
                        <a:rPr lang="pt-PT" sz="1600" u="none" strike="noStrike" noProof="0" dirty="0">
                          <a:effectLst/>
                        </a:rPr>
                        <a:t>ângulo</a:t>
                      </a:r>
                      <a:endParaRPr lang="pt-PT" sz="1600" noProof="0" dirty="0">
                        <a:effectLst/>
                      </a:endParaRPr>
                    </a:p>
                  </a:txBody>
                  <a:tcPr marL="26011" marR="26011" marT="13006" marB="13006" anchor="ctr"/>
                </a:tc>
                <a:tc>
                  <a:txBody>
                    <a:bodyPr/>
                    <a:lstStyle/>
                    <a:p>
                      <a:pPr algn="ctr"/>
                      <a:endParaRPr lang="pt-PT" sz="1600" noProof="0" dirty="0">
                        <a:effectLst/>
                      </a:endParaRPr>
                    </a:p>
                  </a:txBody>
                  <a:tcPr marL="26011" marR="26011" marT="13006" marB="13006" anchor="ctr"/>
                </a:tc>
                <a:tc>
                  <a:txBody>
                    <a:bodyPr/>
                    <a:lstStyle/>
                    <a:p>
                      <a:pPr algn="ctr"/>
                      <a:r>
                        <a:rPr lang="pt-PT" sz="1600" noProof="0" dirty="0">
                          <a:effectLst/>
                        </a:rPr>
                        <a:t>m·m</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1"/>
                  </a:ext>
                </a:extLst>
              </a:tr>
              <a:tr h="127296">
                <a:tc>
                  <a:txBody>
                    <a:bodyPr/>
                    <a:lstStyle/>
                    <a:p>
                      <a:pPr algn="ctr"/>
                      <a:r>
                        <a:rPr lang="pt-PT" sz="1600" u="none" strike="noStrike" noProof="0" dirty="0">
                          <a:effectLst/>
                          <a:hlinkClick r:id="rId3" tooltip="Hertz"/>
                        </a:rPr>
                        <a:t>hertz</a:t>
                      </a:r>
                      <a:endParaRPr lang="pt-PT" sz="1600" noProof="0" dirty="0">
                        <a:effectLst/>
                      </a:endParaRPr>
                    </a:p>
                  </a:txBody>
                  <a:tcPr marL="26011" marR="26011" marT="13006" marB="13006" anchor="ctr"/>
                </a:tc>
                <a:tc>
                  <a:txBody>
                    <a:bodyPr/>
                    <a:lstStyle/>
                    <a:p>
                      <a:pPr algn="ctr"/>
                      <a:r>
                        <a:rPr lang="pt-PT" sz="1600" noProof="0" dirty="0">
                          <a:effectLst/>
                        </a:rPr>
                        <a:t>Hz</a:t>
                      </a:r>
                    </a:p>
                  </a:txBody>
                  <a:tcPr marL="26011" marR="26011" marT="13006" marB="13006" anchor="ctr"/>
                </a:tc>
                <a:tc>
                  <a:txBody>
                    <a:bodyPr/>
                    <a:lstStyle/>
                    <a:p>
                      <a:r>
                        <a:rPr lang="pt-PT" sz="1600" u="none" strike="noStrike" noProof="0" dirty="0">
                          <a:effectLst/>
                        </a:rPr>
                        <a:t>Frequência</a:t>
                      </a:r>
                      <a:r>
                        <a:rPr lang="pt-PT" sz="1600" u="none" strike="noStrike" baseline="0" noProof="0" dirty="0">
                          <a:effectLst/>
                        </a:rPr>
                        <a:t>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s</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2"/>
                  </a:ext>
                </a:extLst>
              </a:tr>
              <a:tr h="127296">
                <a:tc>
                  <a:txBody>
                    <a:bodyPr/>
                    <a:lstStyle/>
                    <a:p>
                      <a:pPr algn="ctr"/>
                      <a:r>
                        <a:rPr lang="pt-PT" sz="1600" u="none" strike="noStrike" noProof="0" dirty="0">
                          <a:effectLst/>
                          <a:hlinkClick r:id="rId4" tooltip="Newton (unit)"/>
                        </a:rPr>
                        <a:t>newton</a:t>
                      </a:r>
                      <a:endParaRPr lang="pt-PT" sz="1600" noProof="0" dirty="0">
                        <a:effectLst/>
                      </a:endParaRPr>
                    </a:p>
                  </a:txBody>
                  <a:tcPr marL="26011" marR="26011" marT="13006" marB="13006" anchor="ctr"/>
                </a:tc>
                <a:tc>
                  <a:txBody>
                    <a:bodyPr/>
                    <a:lstStyle/>
                    <a:p>
                      <a:pPr algn="ctr"/>
                      <a:r>
                        <a:rPr lang="pt-PT" sz="1600" noProof="0" dirty="0">
                          <a:effectLst/>
                        </a:rPr>
                        <a:t>N</a:t>
                      </a:r>
                    </a:p>
                  </a:txBody>
                  <a:tcPr marL="26011" marR="26011" marT="13006" marB="13006" anchor="ctr"/>
                </a:tc>
                <a:tc>
                  <a:txBody>
                    <a:bodyPr/>
                    <a:lstStyle/>
                    <a:p>
                      <a:r>
                        <a:rPr lang="pt-PT" sz="1600" u="none" strike="noStrike" noProof="0" dirty="0">
                          <a:effectLst/>
                        </a:rPr>
                        <a:t>Força</a:t>
                      </a:r>
                      <a:r>
                        <a:rPr lang="pt-PT" sz="1600" u="none" strike="noStrike" baseline="0" noProof="0" dirty="0">
                          <a:effectLst/>
                        </a:rPr>
                        <a:t> .peso</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kg·m·s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3"/>
                  </a:ext>
                </a:extLst>
              </a:tr>
              <a:tr h="127296">
                <a:tc>
                  <a:txBody>
                    <a:bodyPr/>
                    <a:lstStyle/>
                    <a:p>
                      <a:pPr algn="ctr"/>
                      <a:r>
                        <a:rPr lang="pt-PT" sz="1600" u="none" strike="noStrike" noProof="0" dirty="0">
                          <a:effectLst/>
                          <a:hlinkClick r:id="rId5" tooltip="Pascal (unit)"/>
                        </a:rPr>
                        <a:t>pascal</a:t>
                      </a:r>
                      <a:endParaRPr lang="pt-PT" sz="1600" noProof="0" dirty="0">
                        <a:effectLst/>
                      </a:endParaRPr>
                    </a:p>
                  </a:txBody>
                  <a:tcPr marL="26011" marR="26011" marT="13006" marB="13006" anchor="ctr"/>
                </a:tc>
                <a:tc>
                  <a:txBody>
                    <a:bodyPr/>
                    <a:lstStyle/>
                    <a:p>
                      <a:pPr algn="ctr"/>
                      <a:r>
                        <a:rPr lang="pt-PT" sz="1600" noProof="0" dirty="0">
                          <a:effectLst/>
                        </a:rPr>
                        <a:t>Pa</a:t>
                      </a:r>
                    </a:p>
                  </a:txBody>
                  <a:tcPr marL="26011" marR="26011" marT="13006" marB="13006" anchor="ctr"/>
                </a:tc>
                <a:tc>
                  <a:txBody>
                    <a:bodyPr/>
                    <a:lstStyle/>
                    <a:p>
                      <a:r>
                        <a:rPr lang="pt-PT" sz="1600" u="none" strike="noStrike" noProof="0" dirty="0">
                          <a:effectLst/>
                        </a:rPr>
                        <a:t>Pressão</a:t>
                      </a:r>
                      <a:endParaRPr lang="pt-PT" sz="1600" noProof="0" dirty="0">
                        <a:effectLst/>
                      </a:endParaRPr>
                    </a:p>
                  </a:txBody>
                  <a:tcPr marL="26011" marR="26011" marT="13006" marB="13006" anchor="ctr"/>
                </a:tc>
                <a:tc>
                  <a:txBody>
                    <a:bodyPr/>
                    <a:lstStyle/>
                    <a:p>
                      <a:pPr algn="ctr"/>
                      <a:r>
                        <a:rPr lang="pt-PT" sz="1600" noProof="0" dirty="0">
                          <a:effectLst/>
                        </a:rPr>
                        <a:t>N/m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kg·m</a:t>
                      </a:r>
                      <a:r>
                        <a:rPr lang="pt-PT" sz="1600" baseline="30000" noProof="0" dirty="0">
                          <a:effectLst/>
                        </a:rPr>
                        <a:t>−1</a:t>
                      </a:r>
                      <a:r>
                        <a:rPr lang="pt-PT" sz="1600" noProof="0" dirty="0">
                          <a:effectLst/>
                        </a:rPr>
                        <a:t>·s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4"/>
                  </a:ext>
                </a:extLst>
              </a:tr>
              <a:tr h="222768">
                <a:tc>
                  <a:txBody>
                    <a:bodyPr/>
                    <a:lstStyle/>
                    <a:p>
                      <a:pPr algn="ctr"/>
                      <a:r>
                        <a:rPr lang="pt-PT" sz="1600" u="none" strike="noStrike" noProof="0" dirty="0">
                          <a:effectLst/>
                          <a:hlinkClick r:id="rId6" tooltip="Joule"/>
                        </a:rPr>
                        <a:t>joule</a:t>
                      </a:r>
                      <a:endParaRPr lang="pt-PT" sz="1600" noProof="0" dirty="0">
                        <a:effectLst/>
                      </a:endParaRPr>
                    </a:p>
                  </a:txBody>
                  <a:tcPr marL="26011" marR="26011" marT="13006" marB="13006" anchor="ctr"/>
                </a:tc>
                <a:tc>
                  <a:txBody>
                    <a:bodyPr/>
                    <a:lstStyle/>
                    <a:p>
                      <a:pPr algn="ctr"/>
                      <a:r>
                        <a:rPr lang="pt-PT" sz="1600" noProof="0" dirty="0">
                          <a:effectLst/>
                        </a:rPr>
                        <a:t>J</a:t>
                      </a:r>
                    </a:p>
                  </a:txBody>
                  <a:tcPr marL="26011" marR="26011" marT="13006" marB="13006" anchor="ctr"/>
                </a:tc>
                <a:tc>
                  <a:txBody>
                    <a:bodyPr/>
                    <a:lstStyle/>
                    <a:p>
                      <a:r>
                        <a:rPr lang="pt-PT" sz="1600" u="none" strike="noStrike" noProof="0" dirty="0">
                          <a:effectLst/>
                        </a:rPr>
                        <a:t>Energia trabalho e calor</a:t>
                      </a:r>
                      <a:endParaRPr lang="pt-PT" sz="1600" noProof="0" dirty="0">
                        <a:effectLst/>
                      </a:endParaRPr>
                    </a:p>
                  </a:txBody>
                  <a:tcPr marL="26011" marR="26011" marT="13006" marB="13006" anchor="ctr"/>
                </a:tc>
                <a:tc>
                  <a:txBody>
                    <a:bodyPr/>
                    <a:lstStyle/>
                    <a:p>
                      <a:pPr algn="ctr"/>
                      <a:r>
                        <a:rPr lang="pt-PT" sz="1600" noProof="0" dirty="0" err="1">
                          <a:effectLst/>
                        </a:rPr>
                        <a:t>N·m</a:t>
                      </a:r>
                      <a:endParaRPr lang="pt-PT" sz="1600" noProof="0" dirty="0">
                        <a:effectLst/>
                      </a:endParaRP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5"/>
                  </a:ext>
                </a:extLst>
              </a:tr>
              <a:tr h="222768">
                <a:tc>
                  <a:txBody>
                    <a:bodyPr/>
                    <a:lstStyle/>
                    <a:p>
                      <a:pPr algn="ctr"/>
                      <a:r>
                        <a:rPr lang="pt-PT" sz="1600" u="none" strike="noStrike" noProof="0" dirty="0">
                          <a:effectLst/>
                          <a:hlinkClick r:id="rId7" tooltip="Watt"/>
                        </a:rPr>
                        <a:t>watt</a:t>
                      </a:r>
                      <a:endParaRPr lang="pt-PT" sz="1600" noProof="0" dirty="0">
                        <a:effectLst/>
                      </a:endParaRPr>
                    </a:p>
                  </a:txBody>
                  <a:tcPr marL="26011" marR="26011" marT="13006" marB="13006" anchor="ctr"/>
                </a:tc>
                <a:tc>
                  <a:txBody>
                    <a:bodyPr/>
                    <a:lstStyle/>
                    <a:p>
                      <a:pPr algn="ctr"/>
                      <a:r>
                        <a:rPr lang="pt-PT" sz="1600" noProof="0" dirty="0">
                          <a:effectLst/>
                        </a:rPr>
                        <a:t>W</a:t>
                      </a:r>
                    </a:p>
                  </a:txBody>
                  <a:tcPr marL="26011" marR="26011" marT="13006" marB="13006" anchor="ctr"/>
                </a:tc>
                <a:tc>
                  <a:txBody>
                    <a:bodyPr/>
                    <a:lstStyle/>
                    <a:p>
                      <a:r>
                        <a:rPr lang="pt-PT" sz="1600" u="none" strike="noStrike" noProof="0" dirty="0">
                          <a:effectLst/>
                        </a:rPr>
                        <a:t>Potencia </a:t>
                      </a:r>
                      <a:endParaRPr lang="pt-PT" sz="1600" noProof="0" dirty="0">
                        <a:effectLst/>
                      </a:endParaRPr>
                    </a:p>
                  </a:txBody>
                  <a:tcPr marL="26011" marR="26011" marT="13006" marB="13006" anchor="ctr"/>
                </a:tc>
                <a:tc>
                  <a:txBody>
                    <a:bodyPr/>
                    <a:lstStyle/>
                    <a:p>
                      <a:pPr algn="ctr"/>
                      <a:r>
                        <a:rPr lang="pt-PT" sz="1600" noProof="0" dirty="0">
                          <a:effectLst/>
                        </a:rPr>
                        <a:t>J/s</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endParaRPr lang="pt-PT" sz="1600" noProof="0" dirty="0">
                        <a:effectLst/>
                      </a:endParaRPr>
                    </a:p>
                  </a:txBody>
                  <a:tcPr marL="26011" marR="26011" marT="13006" marB="13006" anchor="ctr"/>
                </a:tc>
                <a:extLst>
                  <a:ext uri="{0D108BD9-81ED-4DB2-BD59-A6C34878D82A}">
                    <a16:rowId xmlns:a16="http://schemas.microsoft.com/office/drawing/2014/main" val="10006"/>
                  </a:ext>
                </a:extLst>
              </a:tr>
              <a:tr h="239608">
                <a:tc>
                  <a:txBody>
                    <a:bodyPr/>
                    <a:lstStyle/>
                    <a:p>
                      <a:pPr algn="ctr"/>
                      <a:r>
                        <a:rPr lang="pt-PT" sz="1600" u="none" strike="noStrike" noProof="0" dirty="0">
                          <a:effectLst/>
                          <a:hlinkClick r:id="rId8" tooltip="Coulomb"/>
                        </a:rPr>
                        <a:t>coulomb</a:t>
                      </a:r>
                      <a:endParaRPr lang="pt-PT" sz="1600" noProof="0" dirty="0">
                        <a:effectLst/>
                      </a:endParaRPr>
                    </a:p>
                  </a:txBody>
                  <a:tcPr marL="26011" marR="26011" marT="13006" marB="13006" anchor="ctr"/>
                </a:tc>
                <a:tc>
                  <a:txBody>
                    <a:bodyPr/>
                    <a:lstStyle/>
                    <a:p>
                      <a:pPr algn="ctr"/>
                      <a:r>
                        <a:rPr lang="pt-PT" sz="1600" noProof="0" dirty="0">
                          <a:effectLst/>
                        </a:rPr>
                        <a:t>C</a:t>
                      </a:r>
                    </a:p>
                  </a:txBody>
                  <a:tcPr marL="26011" marR="26011" marT="13006" marB="13006" anchor="ctr"/>
                </a:tc>
                <a:tc>
                  <a:txBody>
                    <a:bodyPr/>
                    <a:lstStyle/>
                    <a:p>
                      <a:r>
                        <a:rPr lang="pt-PT" sz="1600" u="none" strike="noStrike" noProof="0" dirty="0">
                          <a:effectLst/>
                        </a:rPr>
                        <a:t>Carga eléctrica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err="1">
                          <a:effectLst/>
                        </a:rPr>
                        <a:t>s·A</a:t>
                      </a:r>
                      <a:endParaRPr lang="pt-PT" sz="1600" noProof="0" dirty="0">
                        <a:effectLst/>
                      </a:endParaRPr>
                    </a:p>
                  </a:txBody>
                  <a:tcPr marL="26011" marR="26011" marT="13006" marB="13006" anchor="ctr"/>
                </a:tc>
                <a:extLst>
                  <a:ext uri="{0D108BD9-81ED-4DB2-BD59-A6C34878D82A}">
                    <a16:rowId xmlns:a16="http://schemas.microsoft.com/office/drawing/2014/main" val="10007"/>
                  </a:ext>
                </a:extLst>
              </a:tr>
              <a:tr h="288032">
                <a:tc>
                  <a:txBody>
                    <a:bodyPr/>
                    <a:lstStyle/>
                    <a:p>
                      <a:pPr algn="ctr"/>
                      <a:r>
                        <a:rPr lang="pt-PT" sz="1600" u="none" strike="noStrike" noProof="0" dirty="0">
                          <a:effectLst/>
                          <a:hlinkClick r:id="rId9" tooltip="Volt"/>
                        </a:rPr>
                        <a:t>volt</a:t>
                      </a:r>
                      <a:endParaRPr lang="pt-PT" sz="1600" noProof="0" dirty="0">
                        <a:effectLst/>
                      </a:endParaRPr>
                    </a:p>
                  </a:txBody>
                  <a:tcPr marL="26011" marR="26011" marT="13006" marB="13006" anchor="ctr"/>
                </a:tc>
                <a:tc>
                  <a:txBody>
                    <a:bodyPr/>
                    <a:lstStyle/>
                    <a:p>
                      <a:pPr algn="ctr"/>
                      <a:r>
                        <a:rPr lang="pt-PT" sz="1600" noProof="0" dirty="0">
                          <a:effectLst/>
                        </a:rPr>
                        <a:t>V</a:t>
                      </a:r>
                    </a:p>
                  </a:txBody>
                  <a:tcPr marL="26011" marR="26011" marT="13006" marB="13006" anchor="ctr"/>
                </a:tc>
                <a:tc>
                  <a:txBody>
                    <a:bodyPr/>
                    <a:lstStyle/>
                    <a:p>
                      <a:r>
                        <a:rPr lang="pt-PT" sz="1600" u="none" strike="noStrike" noProof="0" dirty="0">
                          <a:effectLst/>
                        </a:rPr>
                        <a:t>Potencial eléctrico</a:t>
                      </a:r>
                      <a:endParaRPr lang="pt-PT" sz="1600" noProof="0" dirty="0">
                        <a:effectLst/>
                      </a:endParaRPr>
                    </a:p>
                  </a:txBody>
                  <a:tcPr marL="26011" marR="26011" marT="13006" marB="13006" anchor="ctr"/>
                </a:tc>
                <a:tc>
                  <a:txBody>
                    <a:bodyPr/>
                    <a:lstStyle/>
                    <a:p>
                      <a:pPr algn="ctr"/>
                      <a:r>
                        <a:rPr lang="pt-PT" sz="1600" noProof="0" dirty="0">
                          <a:effectLst/>
                        </a:rPr>
                        <a:t>W/A</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08"/>
                  </a:ext>
                </a:extLst>
              </a:tr>
              <a:tr h="222768">
                <a:tc>
                  <a:txBody>
                    <a:bodyPr/>
                    <a:lstStyle/>
                    <a:p>
                      <a:pPr algn="ctr"/>
                      <a:r>
                        <a:rPr lang="pt-PT" sz="1600" u="none" strike="noStrike" noProof="0" dirty="0">
                          <a:effectLst/>
                          <a:hlinkClick r:id="rId10" tooltip="Farad"/>
                        </a:rPr>
                        <a:t>farad</a:t>
                      </a:r>
                      <a:endParaRPr lang="pt-PT" sz="1600" noProof="0" dirty="0">
                        <a:effectLst/>
                      </a:endParaRPr>
                    </a:p>
                  </a:txBody>
                  <a:tcPr marL="26011" marR="26011" marT="13006" marB="13006" anchor="ctr"/>
                </a:tc>
                <a:tc>
                  <a:txBody>
                    <a:bodyPr/>
                    <a:lstStyle/>
                    <a:p>
                      <a:pPr algn="ctr"/>
                      <a:r>
                        <a:rPr lang="pt-PT" sz="1600" noProof="0" dirty="0">
                          <a:effectLst/>
                        </a:rPr>
                        <a:t>F</a:t>
                      </a:r>
                    </a:p>
                  </a:txBody>
                  <a:tcPr marL="26011" marR="26011" marT="13006" marB="13006" anchor="ctr"/>
                </a:tc>
                <a:tc>
                  <a:txBody>
                    <a:bodyPr/>
                    <a:lstStyle/>
                    <a:p>
                      <a:r>
                        <a:rPr lang="pt-PT" sz="1600" u="none" strike="noStrike" noProof="0" dirty="0">
                          <a:effectLst/>
                        </a:rPr>
                        <a:t>Capacitância eléctrica </a:t>
                      </a:r>
                      <a:endParaRPr lang="pt-PT" sz="1600" noProof="0" dirty="0">
                        <a:effectLst/>
                      </a:endParaRPr>
                    </a:p>
                  </a:txBody>
                  <a:tcPr marL="26011" marR="26011" marT="13006" marB="13006" anchor="ctr"/>
                </a:tc>
                <a:tc>
                  <a:txBody>
                    <a:bodyPr/>
                    <a:lstStyle/>
                    <a:p>
                      <a:pPr algn="ctr"/>
                      <a:r>
                        <a:rPr lang="pt-PT" sz="1600" noProof="0" dirty="0">
                          <a:effectLst/>
                        </a:rPr>
                        <a:t>C/V</a:t>
                      </a:r>
                    </a:p>
                  </a:txBody>
                  <a:tcPr marL="26011" marR="26011" marT="13006" marB="13006" anchor="ctr"/>
                </a:tc>
                <a:tc>
                  <a:txBody>
                    <a:bodyPr/>
                    <a:lstStyle/>
                    <a:p>
                      <a:pPr algn="ctr"/>
                      <a:r>
                        <a:rPr lang="pt-PT" sz="1600" noProof="0" dirty="0">
                          <a:effectLst/>
                        </a:rPr>
                        <a:t>kg</a:t>
                      </a:r>
                      <a:r>
                        <a:rPr lang="pt-PT" sz="1600" baseline="30000" noProof="0" dirty="0">
                          <a:effectLst/>
                        </a:rPr>
                        <a:t>−1</a:t>
                      </a:r>
                      <a:r>
                        <a:rPr lang="pt-PT" sz="1600" noProof="0" dirty="0">
                          <a:effectLst/>
                        </a:rPr>
                        <a:t>·m</a:t>
                      </a:r>
                      <a:r>
                        <a:rPr lang="pt-PT" sz="1600" baseline="30000" noProof="0" dirty="0">
                          <a:effectLst/>
                        </a:rPr>
                        <a:t>−2</a:t>
                      </a:r>
                      <a:r>
                        <a:rPr lang="pt-PT" sz="1600" noProof="0" dirty="0">
                          <a:effectLst/>
                        </a:rPr>
                        <a:t>·s</a:t>
                      </a:r>
                      <a:r>
                        <a:rPr lang="pt-PT" sz="1600" baseline="30000" noProof="0" dirty="0">
                          <a:effectLst/>
                        </a:rPr>
                        <a:t>4</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09"/>
                  </a:ext>
                </a:extLst>
              </a:tr>
              <a:tr h="281288">
                <a:tc>
                  <a:txBody>
                    <a:bodyPr/>
                    <a:lstStyle/>
                    <a:p>
                      <a:pPr algn="ctr"/>
                      <a:r>
                        <a:rPr lang="pt-PT" sz="1600" u="none" strike="noStrike" noProof="0" dirty="0">
                          <a:effectLst/>
                          <a:hlinkClick r:id="rId11" tooltip="Ohm (unit)"/>
                        </a:rPr>
                        <a:t>ohm</a:t>
                      </a:r>
                      <a:endParaRPr lang="pt-PT" sz="1600" noProof="0" dirty="0">
                        <a:effectLst/>
                      </a:endParaRPr>
                    </a:p>
                  </a:txBody>
                  <a:tcPr marL="26011" marR="26011" marT="13006" marB="13006" anchor="ctr"/>
                </a:tc>
                <a:tc>
                  <a:txBody>
                    <a:bodyPr/>
                    <a:lstStyle/>
                    <a:p>
                      <a:pPr algn="ctr"/>
                      <a:r>
                        <a:rPr lang="pt-PT" sz="1600" noProof="0" dirty="0">
                          <a:effectLst/>
                        </a:rPr>
                        <a:t>Ω</a:t>
                      </a:r>
                    </a:p>
                  </a:txBody>
                  <a:tcPr marL="26011" marR="26011" marT="13006" marB="13006" anchor="ctr"/>
                </a:tc>
                <a:tc>
                  <a:txBody>
                    <a:bodyPr/>
                    <a:lstStyle/>
                    <a:p>
                      <a:r>
                        <a:rPr lang="pt-PT" sz="1600" u="none" strike="noStrike" noProof="0" dirty="0">
                          <a:effectLst/>
                        </a:rPr>
                        <a:t>Resistência eléctrica e impedância </a:t>
                      </a:r>
                      <a:endParaRPr lang="pt-PT" sz="1600" noProof="0" dirty="0">
                        <a:effectLst/>
                      </a:endParaRPr>
                    </a:p>
                  </a:txBody>
                  <a:tcPr marL="26011" marR="26011" marT="13006" marB="13006" anchor="ctr"/>
                </a:tc>
                <a:tc>
                  <a:txBody>
                    <a:bodyPr/>
                    <a:lstStyle/>
                    <a:p>
                      <a:pPr algn="ctr"/>
                      <a:r>
                        <a:rPr lang="pt-PT" sz="1600" noProof="0" dirty="0">
                          <a:effectLst/>
                        </a:rPr>
                        <a:t>V/A</a:t>
                      </a:r>
                    </a:p>
                  </a:txBody>
                  <a:tcPr marL="26011" marR="26011" marT="13006" marB="13006" anchor="ctr"/>
                </a:tc>
                <a:tc>
                  <a:txBody>
                    <a:bodyPr/>
                    <a:lstStyle/>
                    <a:p>
                      <a:pPr algn="ctr"/>
                      <a:r>
                        <a:rPr lang="pt-PT" sz="1600" noProof="0" dirty="0">
                          <a:effectLst/>
                        </a:rPr>
                        <a:t>kg·m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10"/>
                  </a:ext>
                </a:extLst>
              </a:tr>
              <a:tr h="222768">
                <a:tc>
                  <a:txBody>
                    <a:bodyPr/>
                    <a:lstStyle/>
                    <a:p>
                      <a:pPr algn="ctr"/>
                      <a:r>
                        <a:rPr lang="pt-PT" sz="1600" u="none" strike="noStrike" noProof="0" dirty="0">
                          <a:effectLst/>
                          <a:hlinkClick r:id="rId12" tooltip="Siemens (unit)"/>
                        </a:rPr>
                        <a:t>siemens</a:t>
                      </a:r>
                      <a:endParaRPr lang="pt-PT" sz="1600" noProof="0" dirty="0">
                        <a:effectLst/>
                      </a:endParaRPr>
                    </a:p>
                  </a:txBody>
                  <a:tcPr marL="26011" marR="26011" marT="13006" marB="13006" anchor="ctr"/>
                </a:tc>
                <a:tc>
                  <a:txBody>
                    <a:bodyPr/>
                    <a:lstStyle/>
                    <a:p>
                      <a:pPr algn="ctr"/>
                      <a:r>
                        <a:rPr lang="pt-PT" sz="1600" noProof="0" dirty="0">
                          <a:effectLst/>
                        </a:rPr>
                        <a:t>S</a:t>
                      </a:r>
                    </a:p>
                  </a:txBody>
                  <a:tcPr marL="26011" marR="26011" marT="13006" marB="13006" anchor="ctr"/>
                </a:tc>
                <a:tc>
                  <a:txBody>
                    <a:bodyPr/>
                    <a:lstStyle/>
                    <a:p>
                      <a:r>
                        <a:rPr lang="pt-PT" sz="1600" u="none" strike="noStrike" noProof="0" dirty="0">
                          <a:effectLst/>
                        </a:rPr>
                        <a:t>Condutividade eléctrica</a:t>
                      </a:r>
                      <a:r>
                        <a:rPr lang="pt-PT" sz="1600" u="none" strike="noStrike" baseline="0" noProof="0" dirty="0">
                          <a:effectLst/>
                        </a:rPr>
                        <a:t> </a:t>
                      </a:r>
                      <a:endParaRPr lang="pt-PT" sz="1600" noProof="0" dirty="0">
                        <a:effectLst/>
                      </a:endParaRPr>
                    </a:p>
                  </a:txBody>
                  <a:tcPr marL="26011" marR="26011" marT="13006" marB="13006" anchor="ctr"/>
                </a:tc>
                <a:tc>
                  <a:txBody>
                    <a:bodyPr/>
                    <a:lstStyle/>
                    <a:p>
                      <a:pPr algn="ctr"/>
                      <a:r>
                        <a:rPr lang="pt-PT" sz="1600" noProof="0" dirty="0">
                          <a:effectLst/>
                        </a:rPr>
                        <a:t>A/V</a:t>
                      </a:r>
                    </a:p>
                  </a:txBody>
                  <a:tcPr marL="26011" marR="26011" marT="13006" marB="13006" anchor="ctr"/>
                </a:tc>
                <a:tc>
                  <a:txBody>
                    <a:bodyPr/>
                    <a:lstStyle/>
                    <a:p>
                      <a:pPr algn="ctr"/>
                      <a:r>
                        <a:rPr lang="pt-PT" sz="1600" noProof="0" dirty="0">
                          <a:effectLst/>
                        </a:rPr>
                        <a:t>kg</a:t>
                      </a:r>
                      <a:r>
                        <a:rPr lang="pt-PT" sz="1600" baseline="30000" noProof="0" dirty="0">
                          <a:effectLst/>
                        </a:rPr>
                        <a:t>−1</a:t>
                      </a:r>
                      <a:r>
                        <a:rPr lang="pt-PT" sz="1600" noProof="0" dirty="0">
                          <a:effectLst/>
                        </a:rPr>
                        <a:t>·m</a:t>
                      </a:r>
                      <a:r>
                        <a:rPr lang="pt-PT" sz="1600" baseline="30000" noProof="0" dirty="0">
                          <a:effectLst/>
                        </a:rPr>
                        <a:t>−2</a:t>
                      </a:r>
                      <a:r>
                        <a:rPr lang="pt-PT" sz="1600" noProof="0" dirty="0">
                          <a:effectLst/>
                        </a:rPr>
                        <a:t>·s</a:t>
                      </a:r>
                      <a:r>
                        <a:rPr lang="pt-PT" sz="1600" baseline="30000" noProof="0" dirty="0">
                          <a:effectLst/>
                        </a:rPr>
                        <a:t>3</a:t>
                      </a:r>
                      <a:r>
                        <a:rPr lang="pt-PT" sz="1600" noProof="0" dirty="0">
                          <a:effectLst/>
                        </a:rPr>
                        <a:t>·A</a:t>
                      </a:r>
                      <a:r>
                        <a:rPr lang="pt-PT" sz="1600" baseline="30000" noProof="0" dirty="0">
                          <a:effectLst/>
                        </a:rPr>
                        <a:t>2</a:t>
                      </a:r>
                      <a:endParaRPr lang="pt-PT" sz="1600" noProof="0" dirty="0">
                        <a:effectLst/>
                      </a:endParaRPr>
                    </a:p>
                  </a:txBody>
                  <a:tcPr marL="26011" marR="26011" marT="13006" marB="13006" anchor="ctr"/>
                </a:tc>
                <a:extLst>
                  <a:ext uri="{0D108BD9-81ED-4DB2-BD59-A6C34878D82A}">
                    <a16:rowId xmlns:a16="http://schemas.microsoft.com/office/drawing/2014/main" val="10011"/>
                  </a:ext>
                </a:extLst>
              </a:tr>
              <a:tr h="222768">
                <a:tc>
                  <a:txBody>
                    <a:bodyPr/>
                    <a:lstStyle/>
                    <a:p>
                      <a:pPr algn="ctr"/>
                      <a:r>
                        <a:rPr lang="pt-PT" sz="1600" u="none" strike="noStrike" noProof="0" dirty="0">
                          <a:effectLst/>
                          <a:hlinkClick r:id="rId13" tooltip="Tesla (unit)"/>
                        </a:rPr>
                        <a:t>Tesla</a:t>
                      </a:r>
                      <a:endParaRPr lang="pt-PT" sz="1600" noProof="0" dirty="0">
                        <a:effectLst/>
                      </a:endParaRPr>
                    </a:p>
                  </a:txBody>
                  <a:tcPr marL="26011" marR="26011" marT="13006" marB="13006" anchor="ctr"/>
                </a:tc>
                <a:tc>
                  <a:txBody>
                    <a:bodyPr/>
                    <a:lstStyle/>
                    <a:p>
                      <a:pPr algn="ctr"/>
                      <a:r>
                        <a:rPr lang="pt-PT" sz="1600" noProof="0" dirty="0">
                          <a:effectLst/>
                        </a:rPr>
                        <a:t>T</a:t>
                      </a:r>
                    </a:p>
                  </a:txBody>
                  <a:tcPr marL="26011" marR="26011" marT="13006" marB="13006" anchor="ctr"/>
                </a:tc>
                <a:tc>
                  <a:txBody>
                    <a:bodyPr/>
                    <a:lstStyle/>
                    <a:p>
                      <a:r>
                        <a:rPr lang="pt-PT" sz="1600" u="none" strike="noStrike" noProof="0" dirty="0">
                          <a:effectLst/>
                        </a:rPr>
                        <a:t>Campo magnético</a:t>
                      </a:r>
                      <a:endParaRPr lang="pt-PT" sz="1600" noProof="0" dirty="0">
                        <a:effectLst/>
                      </a:endParaRPr>
                    </a:p>
                  </a:txBody>
                  <a:tcPr marL="26011" marR="26011" marT="13006" marB="13006" anchor="ctr"/>
                </a:tc>
                <a:tc>
                  <a:txBody>
                    <a:bodyPr/>
                    <a:lstStyle/>
                    <a:p>
                      <a:pPr algn="ctr"/>
                      <a:r>
                        <a:rPr lang="pt-PT" sz="1600" noProof="0" dirty="0">
                          <a:effectLst/>
                        </a:rPr>
                        <a:t>Wb/m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kg·s</a:t>
                      </a:r>
                      <a:r>
                        <a:rPr lang="pt-PT" sz="1600" baseline="30000" noProof="0" dirty="0">
                          <a:effectLst/>
                        </a:rPr>
                        <a:t>−2</a:t>
                      </a:r>
                      <a:r>
                        <a:rPr lang="pt-PT" sz="1600" noProof="0" dirty="0">
                          <a:effectLst/>
                        </a:rPr>
                        <a:t>·A</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12"/>
                  </a:ext>
                </a:extLst>
              </a:tr>
              <a:tr h="127296">
                <a:tc>
                  <a:txBody>
                    <a:bodyPr/>
                    <a:lstStyle/>
                    <a:p>
                      <a:pPr algn="ctr"/>
                      <a:r>
                        <a:rPr lang="pt-PT" sz="1600" u="none" strike="noStrike" noProof="0" dirty="0" err="1">
                          <a:effectLst/>
                          <a:hlinkClick r:id="rId14" tooltip="Lumen (unit)"/>
                        </a:rPr>
                        <a:t>Lumen</a:t>
                      </a:r>
                      <a:endParaRPr lang="pt-PT" sz="1600" noProof="0" dirty="0">
                        <a:effectLst/>
                      </a:endParaRPr>
                    </a:p>
                  </a:txBody>
                  <a:tcPr marL="26011" marR="26011" marT="13006" marB="13006" anchor="ctr"/>
                </a:tc>
                <a:tc>
                  <a:txBody>
                    <a:bodyPr/>
                    <a:lstStyle/>
                    <a:p>
                      <a:pPr algn="ctr"/>
                      <a:r>
                        <a:rPr lang="pt-PT" sz="1600" noProof="0" dirty="0">
                          <a:effectLst/>
                        </a:rPr>
                        <a:t>lm</a:t>
                      </a:r>
                    </a:p>
                  </a:txBody>
                  <a:tcPr marL="26011" marR="26011" marT="13006" marB="13006" anchor="ctr"/>
                </a:tc>
                <a:tc>
                  <a:txBody>
                    <a:bodyPr/>
                    <a:lstStyle/>
                    <a:p>
                      <a:r>
                        <a:rPr lang="pt-PT" sz="1600" u="none" strike="noStrike" noProof="0" dirty="0">
                          <a:effectLst/>
                        </a:rPr>
                        <a:t>Fluxo luminoso </a:t>
                      </a:r>
                      <a:endParaRPr lang="pt-PT" sz="1600" noProof="0" dirty="0">
                        <a:effectLst/>
                      </a:endParaRPr>
                    </a:p>
                  </a:txBody>
                  <a:tcPr marL="26011" marR="26011" marT="13006" marB="13006" anchor="ctr"/>
                </a:tc>
                <a:tc>
                  <a:txBody>
                    <a:bodyPr/>
                    <a:lstStyle/>
                    <a:p>
                      <a:pPr algn="ctr"/>
                      <a:r>
                        <a:rPr lang="pt-PT" sz="1600" noProof="0" dirty="0" err="1">
                          <a:effectLst/>
                        </a:rPr>
                        <a:t>cd·sr</a:t>
                      </a:r>
                      <a:endParaRPr lang="pt-PT" sz="1600" noProof="0" dirty="0">
                        <a:effectLst/>
                      </a:endParaRPr>
                    </a:p>
                  </a:txBody>
                  <a:tcPr marL="26011" marR="26011" marT="13006" marB="13006" anchor="ctr"/>
                </a:tc>
                <a:tc>
                  <a:txBody>
                    <a:bodyPr/>
                    <a:lstStyle/>
                    <a:p>
                      <a:pPr algn="ctr"/>
                      <a:r>
                        <a:rPr lang="pt-PT" sz="1600" noProof="0" dirty="0">
                          <a:effectLst/>
                        </a:rPr>
                        <a:t>cd</a:t>
                      </a:r>
                    </a:p>
                  </a:txBody>
                  <a:tcPr marL="26011" marR="26011" marT="13006" marB="13006" anchor="ctr"/>
                </a:tc>
                <a:extLst>
                  <a:ext uri="{0D108BD9-81ED-4DB2-BD59-A6C34878D82A}">
                    <a16:rowId xmlns:a16="http://schemas.microsoft.com/office/drawing/2014/main" val="10013"/>
                  </a:ext>
                </a:extLst>
              </a:tr>
              <a:tr h="127296">
                <a:tc>
                  <a:txBody>
                    <a:bodyPr/>
                    <a:lstStyle/>
                    <a:p>
                      <a:pPr algn="ctr"/>
                      <a:r>
                        <a:rPr lang="pt-PT" sz="1600" u="none" strike="noStrike" noProof="0" dirty="0">
                          <a:effectLst/>
                          <a:hlinkClick r:id="rId15" tooltip="Lux"/>
                        </a:rPr>
                        <a:t>lux</a:t>
                      </a:r>
                      <a:endParaRPr lang="pt-PT" sz="1600" noProof="0" dirty="0">
                        <a:effectLst/>
                      </a:endParaRPr>
                    </a:p>
                  </a:txBody>
                  <a:tcPr marL="26011" marR="26011" marT="13006" marB="13006" anchor="ctr"/>
                </a:tc>
                <a:tc>
                  <a:txBody>
                    <a:bodyPr/>
                    <a:lstStyle/>
                    <a:p>
                      <a:pPr algn="ctr"/>
                      <a:r>
                        <a:rPr lang="pt-PT" sz="1600" noProof="0" dirty="0">
                          <a:effectLst/>
                        </a:rPr>
                        <a:t>lx</a:t>
                      </a:r>
                    </a:p>
                  </a:txBody>
                  <a:tcPr marL="26011" marR="26011" marT="13006" marB="13006" anchor="ctr"/>
                </a:tc>
                <a:tc>
                  <a:txBody>
                    <a:bodyPr/>
                    <a:lstStyle/>
                    <a:p>
                      <a:r>
                        <a:rPr lang="pt-PT" sz="1600" u="none" strike="noStrike" noProof="0" dirty="0">
                          <a:effectLst/>
                        </a:rPr>
                        <a:t>Iluminância </a:t>
                      </a:r>
                      <a:endParaRPr lang="pt-PT" sz="1600" noProof="0" dirty="0">
                        <a:effectLst/>
                      </a:endParaRPr>
                    </a:p>
                  </a:txBody>
                  <a:tcPr marL="26011" marR="26011" marT="13006" marB="13006" anchor="ctr"/>
                </a:tc>
                <a:tc>
                  <a:txBody>
                    <a:bodyPr/>
                    <a:lstStyle/>
                    <a:p>
                      <a:pPr algn="ctr"/>
                      <a:r>
                        <a:rPr lang="pt-PT" sz="1600" noProof="0" dirty="0">
                          <a:effectLst/>
                        </a:rPr>
                        <a:t>lm/m</a:t>
                      </a:r>
                      <a:r>
                        <a:rPr lang="pt-PT" sz="1600" baseline="30000" noProof="0" dirty="0">
                          <a:effectLst/>
                        </a:rPr>
                        <a:t>2</a:t>
                      </a:r>
                      <a:endParaRPr lang="pt-PT" sz="1600" noProof="0" dirty="0">
                        <a:effectLst/>
                      </a:endParaRPr>
                    </a:p>
                  </a:txBody>
                  <a:tcPr marL="26011" marR="26011" marT="13006" marB="13006" anchor="ctr"/>
                </a:tc>
                <a:tc>
                  <a:txBody>
                    <a:bodyPr/>
                    <a:lstStyle/>
                    <a:p>
                      <a:pPr algn="ctr"/>
                      <a:r>
                        <a:rPr lang="pt-PT" sz="1600" noProof="0" dirty="0">
                          <a:effectLst/>
                        </a:rPr>
                        <a:t>m</a:t>
                      </a:r>
                      <a:r>
                        <a:rPr lang="pt-PT" sz="1600" baseline="30000" noProof="0" dirty="0">
                          <a:effectLst/>
                        </a:rPr>
                        <a:t>−2</a:t>
                      </a:r>
                      <a:r>
                        <a:rPr lang="pt-PT" sz="1600" noProof="0" dirty="0">
                          <a:effectLst/>
                        </a:rPr>
                        <a:t>·cd</a:t>
                      </a:r>
                    </a:p>
                  </a:txBody>
                  <a:tcPr marL="26011" marR="26011" marT="13006" marB="13006" anchor="ctr"/>
                </a:tc>
                <a:extLst>
                  <a:ext uri="{0D108BD9-81ED-4DB2-BD59-A6C34878D82A}">
                    <a16:rowId xmlns:a16="http://schemas.microsoft.com/office/drawing/2014/main" val="10014"/>
                  </a:ext>
                </a:extLst>
              </a:tr>
              <a:tr h="295940">
                <a:tc>
                  <a:txBody>
                    <a:bodyPr/>
                    <a:lstStyle/>
                    <a:p>
                      <a:pPr algn="ctr"/>
                      <a:r>
                        <a:rPr lang="pt-PT" sz="1600" u="none" strike="noStrike" noProof="0" dirty="0">
                          <a:effectLst/>
                          <a:hlinkClick r:id="rId16" tooltip="Becquerel"/>
                        </a:rPr>
                        <a:t>becquerel</a:t>
                      </a:r>
                      <a:endParaRPr lang="pt-PT" sz="1600" noProof="0" dirty="0">
                        <a:effectLst/>
                      </a:endParaRPr>
                    </a:p>
                  </a:txBody>
                  <a:tcPr marL="26011" marR="26011" marT="13006" marB="13006" anchor="ctr"/>
                </a:tc>
                <a:tc>
                  <a:txBody>
                    <a:bodyPr/>
                    <a:lstStyle/>
                    <a:p>
                      <a:pPr algn="ctr"/>
                      <a:r>
                        <a:rPr lang="pt-PT" sz="1600" noProof="0" dirty="0" err="1">
                          <a:effectLst/>
                        </a:rPr>
                        <a:t>Bq</a:t>
                      </a:r>
                      <a:endParaRPr lang="pt-PT" sz="1600" noProof="0" dirty="0">
                        <a:effectLst/>
                      </a:endParaRPr>
                    </a:p>
                  </a:txBody>
                  <a:tcPr marL="26011" marR="26011" marT="13006" marB="13006" anchor="ctr"/>
                </a:tc>
                <a:tc>
                  <a:txBody>
                    <a:bodyPr/>
                    <a:lstStyle/>
                    <a:p>
                      <a:r>
                        <a:rPr lang="pt-PT" sz="1600" u="none" strike="noStrike" noProof="0" dirty="0">
                          <a:effectLst/>
                        </a:rPr>
                        <a:t>Radiactividade </a:t>
                      </a:r>
                      <a:r>
                        <a:rPr lang="pt-PT" sz="1600" noProof="0" dirty="0">
                          <a:effectLst/>
                        </a:rPr>
                        <a:t> (decaimento</a:t>
                      </a:r>
                      <a:r>
                        <a:rPr lang="pt-PT" sz="1600" baseline="0" noProof="0" dirty="0">
                          <a:effectLst/>
                        </a:rPr>
                        <a:t> por tempo)</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algn="ctr"/>
                      <a:r>
                        <a:rPr lang="pt-PT" sz="1600" noProof="0" dirty="0">
                          <a:effectLst/>
                        </a:rPr>
                        <a:t>s</a:t>
                      </a:r>
                      <a:r>
                        <a:rPr lang="pt-PT" sz="1600" baseline="30000" noProof="0" dirty="0">
                          <a:effectLst/>
                        </a:rPr>
                        <a:t>−1</a:t>
                      </a:r>
                      <a:endParaRPr lang="pt-PT" sz="1600" noProof="0" dirty="0">
                        <a:effectLst/>
                      </a:endParaRPr>
                    </a:p>
                  </a:txBody>
                  <a:tcPr marL="26011" marR="26011" marT="13006" marB="13006" anchor="ctr"/>
                </a:tc>
                <a:extLst>
                  <a:ext uri="{0D108BD9-81ED-4DB2-BD59-A6C34878D82A}">
                    <a16:rowId xmlns:a16="http://schemas.microsoft.com/office/drawing/2014/main" val="10015"/>
                  </a:ext>
                </a:extLst>
              </a:tr>
              <a:tr h="222768">
                <a:tc>
                  <a:txBody>
                    <a:bodyPr/>
                    <a:lstStyle/>
                    <a:p>
                      <a:pPr algn="ctr"/>
                      <a:r>
                        <a:rPr lang="pt-PT" sz="1600" u="none" strike="noStrike" noProof="0" dirty="0" err="1">
                          <a:effectLst/>
                          <a:hlinkClick r:id="rId17" tooltip="Katal"/>
                        </a:rPr>
                        <a:t>katal</a:t>
                      </a:r>
                      <a:endParaRPr lang="pt-PT" sz="1600" noProof="0" dirty="0">
                        <a:effectLst/>
                      </a:endParaRPr>
                    </a:p>
                  </a:txBody>
                  <a:tcPr marL="26011" marR="26011" marT="13006" marB="13006" anchor="ctr"/>
                </a:tc>
                <a:tc>
                  <a:txBody>
                    <a:bodyPr/>
                    <a:lstStyle/>
                    <a:p>
                      <a:pPr algn="ctr"/>
                      <a:r>
                        <a:rPr lang="pt-PT" sz="1600" noProof="0" dirty="0" err="1">
                          <a:effectLst/>
                        </a:rPr>
                        <a:t>kat</a:t>
                      </a:r>
                      <a:endParaRPr lang="pt-PT" sz="1600" noProof="0" dirty="0">
                        <a:effectLst/>
                      </a:endParaRPr>
                    </a:p>
                  </a:txBody>
                  <a:tcPr marL="26011" marR="26011" marT="13006" marB="13006" anchor="ctr"/>
                </a:tc>
                <a:tc>
                  <a:txBody>
                    <a:bodyPr/>
                    <a:lstStyle/>
                    <a:p>
                      <a:r>
                        <a:rPr lang="pt-PT" sz="1600" u="none" strike="noStrike" noProof="0" dirty="0">
                          <a:effectLst/>
                        </a:rPr>
                        <a:t>Actividade</a:t>
                      </a:r>
                      <a:r>
                        <a:rPr lang="pt-PT" sz="1600" u="none" strike="noStrike" baseline="0" noProof="0" dirty="0">
                          <a:effectLst/>
                        </a:rPr>
                        <a:t> catalítica </a:t>
                      </a:r>
                      <a:endParaRPr lang="pt-PT" sz="1600" noProof="0" dirty="0">
                        <a:effectLst/>
                      </a:endParaRPr>
                    </a:p>
                  </a:txBody>
                  <a:tcPr marL="26011" marR="26011" marT="13006" marB="13006" anchor="ctr"/>
                </a:tc>
                <a:tc>
                  <a:txBody>
                    <a:bodyPr/>
                    <a:lstStyle/>
                    <a:p>
                      <a:endParaRPr lang="pt-PT" sz="1600" noProof="0" dirty="0">
                        <a:effectLst/>
                      </a:endParaRPr>
                    </a:p>
                  </a:txBody>
                  <a:tcPr marL="26011" marR="26011" marT="13006" marB="1300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noProof="0" dirty="0"/>
                        <a:t>mol</a:t>
                      </a:r>
                      <a:r>
                        <a:rPr lang="pt-PT" sz="1600" noProof="0" dirty="0">
                          <a:effectLst/>
                        </a:rPr>
                        <a:t>s</a:t>
                      </a:r>
                      <a:r>
                        <a:rPr lang="pt-PT" sz="1600" baseline="30000" noProof="0" dirty="0">
                          <a:effectLst/>
                        </a:rPr>
                        <a:t>−1</a:t>
                      </a:r>
                      <a:endParaRPr lang="pt-PT" sz="1600" noProof="0" dirty="0">
                        <a:effectLst/>
                      </a:endParaRPr>
                    </a:p>
                  </a:txBody>
                  <a:tcPr marL="26011" marR="26011" marT="13006" marB="13006"/>
                </a:tc>
                <a:extLst>
                  <a:ext uri="{0D108BD9-81ED-4DB2-BD59-A6C34878D82A}">
                    <a16:rowId xmlns:a16="http://schemas.microsoft.com/office/drawing/2014/main" val="10016"/>
                  </a:ext>
                </a:extLst>
              </a:tr>
            </a:tbl>
          </a:graphicData>
        </a:graphic>
      </p:graphicFrame>
      <p:sp>
        <p:nvSpPr>
          <p:cNvPr id="3" name="Rectangle 2"/>
          <p:cNvSpPr>
            <a:spLocks noChangeArrowheads="1"/>
          </p:cNvSpPr>
          <p:nvPr/>
        </p:nvSpPr>
        <p:spPr bwMode="auto">
          <a:xfrm>
            <a:off x="34020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pt-PT" altLang="pt-PT" sz="1800" b="0" i="0" u="none" strike="noStrike" cap="none" normalizeH="0" baseline="0">
                <a:ln>
                  <a:noFill/>
                </a:ln>
                <a:solidFill>
                  <a:schemeClr val="tx1"/>
                </a:solidFill>
                <a:effectLst/>
                <a:latin typeface="Arial" charset="0"/>
                <a:cs typeface="Arial" charset="0"/>
              </a:rPr>
            </a:br>
            <a:endParaRPr kumimoji="0" lang="pt-PT" altLang="pt-PT" sz="1800" b="0" i="0" u="none" strike="noStrike" cap="none" normalizeH="0" baseline="0">
              <a:ln>
                <a:noFill/>
              </a:ln>
              <a:solidFill>
                <a:schemeClr val="tx1"/>
              </a:solidFill>
              <a:effectLst/>
              <a:latin typeface="Arial" charset="0"/>
              <a:cs typeface="Arial" charset="0"/>
            </a:endParaRPr>
          </a:p>
        </p:txBody>
      </p:sp>
      <p:sp>
        <p:nvSpPr>
          <p:cNvPr id="4" name="Rectângulo 3"/>
          <p:cNvSpPr/>
          <p:nvPr/>
        </p:nvSpPr>
        <p:spPr>
          <a:xfrm>
            <a:off x="395536" y="153506"/>
            <a:ext cx="7812360" cy="646331"/>
          </a:xfrm>
          <a:prstGeom prst="rect">
            <a:avLst/>
          </a:prstGeom>
        </p:spPr>
        <p:txBody>
          <a:bodyPr wrap="square">
            <a:spAutoFit/>
          </a:bodyPr>
          <a:lstStyle/>
          <a:p>
            <a:pPr lvl="0"/>
            <a:r>
              <a:rPr lang="pt-PT" sz="3600" b="1" dirty="0">
                <a:solidFill>
                  <a:srgbClr val="0070C0"/>
                </a:solidFill>
              </a:rPr>
              <a:t>Algumas unidades do sistema  SI  </a:t>
            </a:r>
          </a:p>
        </p:txBody>
      </p:sp>
    </p:spTree>
    <p:extLst>
      <p:ext uri="{BB962C8B-B14F-4D97-AF65-F5344CB8AC3E}">
        <p14:creationId xmlns:p14="http://schemas.microsoft.com/office/powerpoint/2010/main" val="4156750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s://climate.ncsu.edu/secc_edu/images/superconductivity-temper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4536504" cy="4990156"/>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95536" y="153506"/>
            <a:ext cx="7812360" cy="646331"/>
          </a:xfrm>
          <a:prstGeom prst="rect">
            <a:avLst/>
          </a:prstGeom>
        </p:spPr>
        <p:txBody>
          <a:bodyPr wrap="square">
            <a:spAutoFit/>
          </a:bodyPr>
          <a:lstStyle/>
          <a:p>
            <a:pPr lvl="0"/>
            <a:r>
              <a:rPr lang="pt-PT" sz="3600" b="1" dirty="0">
                <a:solidFill>
                  <a:srgbClr val="0070C0"/>
                </a:solidFill>
              </a:rPr>
              <a:t>Escalas de temperatura </a:t>
            </a:r>
          </a:p>
        </p:txBody>
      </p:sp>
      <p:sp>
        <p:nvSpPr>
          <p:cNvPr id="3" name="CaixaDeTexto 2"/>
          <p:cNvSpPr txBox="1"/>
          <p:nvPr/>
        </p:nvSpPr>
        <p:spPr>
          <a:xfrm>
            <a:off x="323528" y="6168464"/>
            <a:ext cx="6120680" cy="369332"/>
          </a:xfrm>
          <a:prstGeom prst="rect">
            <a:avLst/>
          </a:prstGeom>
          <a:noFill/>
        </p:spPr>
        <p:txBody>
          <a:bodyPr wrap="square" rtlCol="0">
            <a:spAutoFit/>
          </a:bodyPr>
          <a:lstStyle/>
          <a:p>
            <a:r>
              <a:rPr lang="pt-PT" dirty="0"/>
              <a:t>As unidades de Kelvin e  Celcius têm a mesma dimensão </a:t>
            </a:r>
          </a:p>
        </p:txBody>
      </p:sp>
      <p:sp>
        <p:nvSpPr>
          <p:cNvPr id="4" name="Rectângulo 3"/>
          <p:cNvSpPr/>
          <p:nvPr/>
        </p:nvSpPr>
        <p:spPr>
          <a:xfrm>
            <a:off x="6300192" y="3115782"/>
            <a:ext cx="2843809" cy="2585323"/>
          </a:xfrm>
          <a:prstGeom prst="rect">
            <a:avLst/>
          </a:prstGeom>
        </p:spPr>
        <p:txBody>
          <a:bodyPr wrap="square">
            <a:spAutoFit/>
          </a:bodyPr>
          <a:lstStyle/>
          <a:p>
            <a:pPr algn="ctr"/>
            <a:r>
              <a:rPr lang="pt-PT" b="1" dirty="0"/>
              <a:t>William </a:t>
            </a:r>
            <a:r>
              <a:rPr lang="pt-PT" b="1" dirty="0" err="1"/>
              <a:t>Thomson</a:t>
            </a:r>
            <a:r>
              <a:rPr lang="pt-PT" b="1" dirty="0"/>
              <a:t>, 1º barão Kelvin</a:t>
            </a:r>
            <a:r>
              <a:rPr lang="pt-PT" dirty="0"/>
              <a:t> (</a:t>
            </a:r>
            <a:r>
              <a:rPr lang="pt-PT" b="1" dirty="0"/>
              <a:t>Lorde Kelvin</a:t>
            </a:r>
            <a:r>
              <a:rPr lang="pt-PT" dirty="0"/>
              <a:t>). Irlandês  1824-1907  físico, matemático e engenheiro    britânico.</a:t>
            </a:r>
          </a:p>
          <a:p>
            <a:pPr algn="ctr"/>
            <a:r>
              <a:rPr lang="pt-PT" dirty="0"/>
              <a:t>Contribuições na análise matemática da electricidade e                         termodinâmica.</a:t>
            </a:r>
          </a:p>
        </p:txBody>
      </p:sp>
      <p:pic>
        <p:nvPicPr>
          <p:cNvPr id="22534" name="Picture 6" descr="https://upload.wikimedia.org/wikipedia/commons/thumb/5/55/Portrait_of_William_Thomson%2C_Baron_Kelvin.jpg/200px-Portrait_of_William_Thomson%2C_Baron_Kelv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53506"/>
            <a:ext cx="1905000"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CaixaDeTexto 2"/>
          <p:cNvSpPr txBox="1"/>
          <p:nvPr/>
        </p:nvSpPr>
        <p:spPr>
          <a:xfrm>
            <a:off x="179512" y="123452"/>
            <a:ext cx="4896544" cy="1077218"/>
          </a:xfrm>
          <a:prstGeom prst="rect">
            <a:avLst/>
          </a:prstGeom>
          <a:noFill/>
        </p:spPr>
        <p:txBody>
          <a:bodyPr wrap="square" rtlCol="0">
            <a:spAutoFit/>
          </a:bodyPr>
          <a:lstStyle/>
          <a:p>
            <a:r>
              <a:rPr lang="pt-PT" sz="3200" dirty="0"/>
              <a:t>Comprimento volume e massa </a:t>
            </a:r>
          </a:p>
        </p:txBody>
      </p:sp>
      <p:sp>
        <p:nvSpPr>
          <p:cNvPr id="4" name="CaixaDeTexto 3"/>
          <p:cNvSpPr txBox="1"/>
          <p:nvPr/>
        </p:nvSpPr>
        <p:spPr>
          <a:xfrm>
            <a:off x="5604967" y="2564904"/>
            <a:ext cx="5112568" cy="584775"/>
          </a:xfrm>
          <a:prstGeom prst="rect">
            <a:avLst/>
          </a:prstGeom>
          <a:noFill/>
        </p:spPr>
        <p:txBody>
          <a:bodyPr wrap="square" rtlCol="0">
            <a:spAutoFit/>
          </a:bodyPr>
          <a:lstStyle/>
          <a:p>
            <a:r>
              <a:rPr lang="pt-PT" sz="3200" dirty="0"/>
              <a:t>Escala molecular </a:t>
            </a:r>
          </a:p>
        </p:txBody>
      </p:sp>
      <p:pic>
        <p:nvPicPr>
          <p:cNvPr id="25604" name="Picture 4" descr="https://upload.wikimedia.org/wikipedia/commons/thumb/b/bb/Platinum-Iridium_meter_bar.jpg/1024px-Platinum-Iridium_meter_b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76" y="125622"/>
            <a:ext cx="3271469" cy="21500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1"/>
          <p:cNvGraphicFramePr>
            <a:graphicFrameLocks noGrp="1"/>
          </p:cNvGraphicFramePr>
          <p:nvPr>
            <p:extLst>
              <p:ext uri="{D42A27DB-BD31-4B8C-83A1-F6EECF244321}">
                <p14:modId xmlns:p14="http://schemas.microsoft.com/office/powerpoint/2010/main" val="1576434689"/>
              </p:ext>
            </p:extLst>
          </p:nvPr>
        </p:nvGraphicFramePr>
        <p:xfrm>
          <a:off x="395536" y="2564904"/>
          <a:ext cx="8517516" cy="4109876"/>
        </p:xfrm>
        <a:graphic>
          <a:graphicData uri="http://schemas.openxmlformats.org/drawingml/2006/table">
            <a:tbl>
              <a:tblPr>
                <a:tableStyleId>{EB344D84-9AFB-497E-A393-DC336BA19D2E}</a:tableStyleId>
              </a:tblPr>
              <a:tblGrid>
                <a:gridCol w="1152128">
                  <a:extLst>
                    <a:ext uri="{9D8B030D-6E8A-4147-A177-3AD203B41FA5}">
                      <a16:colId xmlns:a16="http://schemas.microsoft.com/office/drawing/2014/main" val="20000"/>
                    </a:ext>
                  </a:extLst>
                </a:gridCol>
                <a:gridCol w="1687044">
                  <a:extLst>
                    <a:ext uri="{9D8B030D-6E8A-4147-A177-3AD203B41FA5}">
                      <a16:colId xmlns:a16="http://schemas.microsoft.com/office/drawing/2014/main" val="20001"/>
                    </a:ext>
                  </a:extLst>
                </a:gridCol>
                <a:gridCol w="1193276">
                  <a:extLst>
                    <a:ext uri="{9D8B030D-6E8A-4147-A177-3AD203B41FA5}">
                      <a16:colId xmlns:a16="http://schemas.microsoft.com/office/drawing/2014/main" val="20002"/>
                    </a:ext>
                  </a:extLst>
                </a:gridCol>
                <a:gridCol w="1645896">
                  <a:extLst>
                    <a:ext uri="{9D8B030D-6E8A-4147-A177-3AD203B41FA5}">
                      <a16:colId xmlns:a16="http://schemas.microsoft.com/office/drawing/2014/main" val="20003"/>
                    </a:ext>
                  </a:extLst>
                </a:gridCol>
                <a:gridCol w="1419586">
                  <a:extLst>
                    <a:ext uri="{9D8B030D-6E8A-4147-A177-3AD203B41FA5}">
                      <a16:colId xmlns:a16="http://schemas.microsoft.com/office/drawing/2014/main" val="20004"/>
                    </a:ext>
                  </a:extLst>
                </a:gridCol>
                <a:gridCol w="1419586">
                  <a:extLst>
                    <a:ext uri="{9D8B030D-6E8A-4147-A177-3AD203B41FA5}">
                      <a16:colId xmlns:a16="http://schemas.microsoft.com/office/drawing/2014/main" val="20005"/>
                    </a:ext>
                  </a:extLst>
                </a:gridCol>
              </a:tblGrid>
              <a:tr h="273346">
                <a:tc>
                  <a:txBody>
                    <a:bodyPr/>
                    <a:lstStyle/>
                    <a:p>
                      <a:pPr algn="ctr"/>
                      <a:r>
                        <a:rPr lang="pt-PT" sz="1600" dirty="0">
                          <a:effectLst/>
                        </a:rPr>
                        <a:t>Múltiplo</a:t>
                      </a:r>
                    </a:p>
                  </a:txBody>
                  <a:tcPr marL="37716" marR="37716" marT="18858" marB="18858" anchor="ctr"/>
                </a:tc>
                <a:tc>
                  <a:txBody>
                    <a:bodyPr/>
                    <a:lstStyle/>
                    <a:p>
                      <a:pPr algn="ctr"/>
                      <a:r>
                        <a:rPr lang="pt-PT" sz="1600">
                          <a:effectLst/>
                        </a:rPr>
                        <a:t>Nome</a:t>
                      </a:r>
                    </a:p>
                  </a:txBody>
                  <a:tcPr marL="37716" marR="37716" marT="18858" marB="18858" anchor="ctr"/>
                </a:tc>
                <a:tc>
                  <a:txBody>
                    <a:bodyPr/>
                    <a:lstStyle/>
                    <a:p>
                      <a:pPr algn="ctr"/>
                      <a:r>
                        <a:rPr lang="pt-PT" sz="1600">
                          <a:effectLst/>
                        </a:rPr>
                        <a:t>Símbolo</a:t>
                      </a:r>
                    </a:p>
                  </a:txBody>
                  <a:tcPr marL="37716" marR="37716" marT="18858" marB="18858" anchor="ctr"/>
                </a:tc>
                <a:tc>
                  <a:txBody>
                    <a:bodyPr/>
                    <a:lstStyle/>
                    <a:p>
                      <a:pPr algn="ctr"/>
                      <a:r>
                        <a:rPr lang="pt-PT" sz="1600" dirty="0">
                          <a:effectLst/>
                        </a:rPr>
                        <a:t>Submúltiplo</a:t>
                      </a:r>
                    </a:p>
                  </a:txBody>
                  <a:tcPr marL="37716" marR="37716" marT="18858" marB="18858" anchor="ctr"/>
                </a:tc>
                <a:tc>
                  <a:txBody>
                    <a:bodyPr/>
                    <a:lstStyle/>
                    <a:p>
                      <a:pPr algn="ctr"/>
                      <a:r>
                        <a:rPr lang="pt-PT" sz="1600">
                          <a:effectLst/>
                        </a:rPr>
                        <a:t>Nome</a:t>
                      </a:r>
                    </a:p>
                  </a:txBody>
                  <a:tcPr marL="37716" marR="37716" marT="18858" marB="18858" anchor="ctr"/>
                </a:tc>
                <a:tc>
                  <a:txBody>
                    <a:bodyPr/>
                    <a:lstStyle/>
                    <a:p>
                      <a:pPr algn="ctr"/>
                      <a:r>
                        <a:rPr lang="pt-PT" sz="1600">
                          <a:effectLst/>
                        </a:rPr>
                        <a:t>Símbolo</a:t>
                      </a:r>
                    </a:p>
                  </a:txBody>
                  <a:tcPr marL="37716" marR="37716" marT="18858" marB="18858" anchor="ctr"/>
                </a:tc>
                <a:extLst>
                  <a:ext uri="{0D108BD9-81ED-4DB2-BD59-A6C34878D82A}">
                    <a16:rowId xmlns:a16="http://schemas.microsoft.com/office/drawing/2014/main" val="10000"/>
                  </a:ext>
                </a:extLst>
              </a:tr>
              <a:tr h="156198">
                <a:tc>
                  <a:txBody>
                    <a:bodyPr/>
                    <a:lstStyle/>
                    <a:p>
                      <a:pPr algn="ctr"/>
                      <a:r>
                        <a:rPr lang="pt-PT" sz="1600">
                          <a:effectLst/>
                        </a:rPr>
                        <a:t>10</a:t>
                      </a:r>
                      <a:r>
                        <a:rPr lang="pt-PT" sz="1600" baseline="30000">
                          <a:effectLst/>
                        </a:rPr>
                        <a:t>0</a:t>
                      </a:r>
                      <a:endParaRPr lang="pt-PT" sz="1600">
                        <a:effectLst/>
                      </a:endParaRPr>
                    </a:p>
                  </a:txBody>
                  <a:tcPr marL="37716" marR="37716" marT="18858" marB="18858" anchor="ctr"/>
                </a:tc>
                <a:tc>
                  <a:txBody>
                    <a:bodyPr/>
                    <a:lstStyle/>
                    <a:p>
                      <a:pPr algn="ctr"/>
                      <a:r>
                        <a:rPr lang="pt-PT" sz="1600">
                          <a:effectLst/>
                        </a:rPr>
                        <a:t>metro</a:t>
                      </a:r>
                    </a:p>
                  </a:txBody>
                  <a:tcPr marL="37716" marR="37716" marT="18858" marB="18858" anchor="ctr"/>
                </a:tc>
                <a:tc>
                  <a:txBody>
                    <a:bodyPr/>
                    <a:lstStyle/>
                    <a:p>
                      <a:pPr algn="ctr"/>
                      <a:r>
                        <a:rPr lang="pt-PT" sz="1600">
                          <a:effectLst/>
                        </a:rPr>
                        <a:t>m</a:t>
                      </a:r>
                    </a:p>
                  </a:txBody>
                  <a:tcPr marL="37716" marR="37716" marT="18858" marB="18858" anchor="ctr"/>
                </a:tc>
                <a:tc>
                  <a:txBody>
                    <a:bodyPr/>
                    <a:lstStyle/>
                    <a:p>
                      <a:pPr algn="ctr"/>
                      <a:r>
                        <a:rPr lang="pt-PT" sz="1600">
                          <a:effectLst/>
                        </a:rPr>
                        <a:t>10</a:t>
                      </a:r>
                      <a:r>
                        <a:rPr lang="pt-PT" sz="1600" baseline="30000">
                          <a:effectLst/>
                        </a:rPr>
                        <a:t>0</a:t>
                      </a:r>
                      <a:endParaRPr lang="pt-PT" sz="1600">
                        <a:effectLst/>
                      </a:endParaRPr>
                    </a:p>
                  </a:txBody>
                  <a:tcPr marL="37716" marR="37716" marT="18858" marB="18858" anchor="ctr"/>
                </a:tc>
                <a:tc>
                  <a:txBody>
                    <a:bodyPr/>
                    <a:lstStyle/>
                    <a:p>
                      <a:pPr algn="ctr"/>
                      <a:r>
                        <a:rPr lang="pt-PT" sz="1600">
                          <a:effectLst/>
                        </a:rPr>
                        <a:t>metro</a:t>
                      </a:r>
                    </a:p>
                  </a:txBody>
                  <a:tcPr marL="37716" marR="37716" marT="18858" marB="18858" anchor="ctr"/>
                </a:tc>
                <a:tc>
                  <a:txBody>
                    <a:bodyPr/>
                    <a:lstStyle/>
                    <a:p>
                      <a:pPr algn="ctr"/>
                      <a:r>
                        <a:rPr lang="pt-PT" sz="1600">
                          <a:effectLst/>
                        </a:rPr>
                        <a:t>m</a:t>
                      </a:r>
                    </a:p>
                  </a:txBody>
                  <a:tcPr marL="37716" marR="37716" marT="18858" marB="18858" anchor="ctr"/>
                </a:tc>
                <a:extLst>
                  <a:ext uri="{0D108BD9-81ED-4DB2-BD59-A6C34878D82A}">
                    <a16:rowId xmlns:a16="http://schemas.microsoft.com/office/drawing/2014/main" val="10001"/>
                  </a:ext>
                </a:extLst>
              </a:tr>
              <a:tr h="273346">
                <a:tc>
                  <a:txBody>
                    <a:bodyPr/>
                    <a:lstStyle/>
                    <a:p>
                      <a:pPr algn="ctr"/>
                      <a:r>
                        <a:rPr lang="pt-PT" sz="1600">
                          <a:effectLst/>
                        </a:rPr>
                        <a:t>10¹</a:t>
                      </a:r>
                    </a:p>
                  </a:txBody>
                  <a:tcPr marL="37716" marR="37716" marT="18858" marB="18858" anchor="ctr"/>
                </a:tc>
                <a:tc>
                  <a:txBody>
                    <a:bodyPr/>
                    <a:lstStyle/>
                    <a:p>
                      <a:pPr algn="ctr"/>
                      <a:r>
                        <a:rPr lang="pt-PT" sz="1600">
                          <a:effectLst/>
                        </a:rPr>
                        <a:t>decâmetro</a:t>
                      </a:r>
                    </a:p>
                  </a:txBody>
                  <a:tcPr marL="37716" marR="37716" marT="18858" marB="18858" anchor="ctr"/>
                </a:tc>
                <a:tc>
                  <a:txBody>
                    <a:bodyPr/>
                    <a:lstStyle/>
                    <a:p>
                      <a:pPr algn="ctr"/>
                      <a:r>
                        <a:rPr lang="pt-PT" sz="1600">
                          <a:effectLst/>
                        </a:rPr>
                        <a:t>dam</a:t>
                      </a:r>
                    </a:p>
                  </a:txBody>
                  <a:tcPr marL="37716" marR="37716" marT="18858" marB="18858" anchor="ctr"/>
                </a:tc>
                <a:tc>
                  <a:txBody>
                    <a:bodyPr/>
                    <a:lstStyle/>
                    <a:p>
                      <a:pPr algn="ctr"/>
                      <a:r>
                        <a:rPr lang="pt-PT" sz="1600">
                          <a:effectLst/>
                        </a:rPr>
                        <a:t>10</a:t>
                      </a:r>
                      <a:r>
                        <a:rPr lang="pt-PT" sz="1600" baseline="30000">
                          <a:effectLst/>
                        </a:rPr>
                        <a:t>−1</a:t>
                      </a:r>
                      <a:endParaRPr lang="pt-PT" sz="1600">
                        <a:effectLst/>
                      </a:endParaRPr>
                    </a:p>
                  </a:txBody>
                  <a:tcPr marL="37716" marR="37716" marT="18858" marB="18858" anchor="ctr"/>
                </a:tc>
                <a:tc>
                  <a:txBody>
                    <a:bodyPr/>
                    <a:lstStyle/>
                    <a:p>
                      <a:pPr algn="ctr"/>
                      <a:r>
                        <a:rPr lang="pt-PT" sz="1600">
                          <a:effectLst/>
                        </a:rPr>
                        <a:t>decímetro</a:t>
                      </a:r>
                    </a:p>
                  </a:txBody>
                  <a:tcPr marL="37716" marR="37716" marT="18858" marB="18858" anchor="ctr"/>
                </a:tc>
                <a:tc>
                  <a:txBody>
                    <a:bodyPr/>
                    <a:lstStyle/>
                    <a:p>
                      <a:pPr algn="ctr"/>
                      <a:r>
                        <a:rPr lang="pt-PT" sz="1600">
                          <a:effectLst/>
                        </a:rPr>
                        <a:t>dm</a:t>
                      </a:r>
                    </a:p>
                  </a:txBody>
                  <a:tcPr marL="37716" marR="37716" marT="18858" marB="18858" anchor="ctr"/>
                </a:tc>
                <a:extLst>
                  <a:ext uri="{0D108BD9-81ED-4DB2-BD59-A6C34878D82A}">
                    <a16:rowId xmlns:a16="http://schemas.microsoft.com/office/drawing/2014/main" val="10002"/>
                  </a:ext>
                </a:extLst>
              </a:tr>
              <a:tr h="456896">
                <a:tc>
                  <a:txBody>
                    <a:bodyPr/>
                    <a:lstStyle/>
                    <a:p>
                      <a:pPr algn="ctr"/>
                      <a:r>
                        <a:rPr lang="pt-PT" sz="1600">
                          <a:effectLst/>
                        </a:rPr>
                        <a:t>10²</a:t>
                      </a:r>
                    </a:p>
                  </a:txBody>
                  <a:tcPr marL="37716" marR="37716" marT="18858" marB="18858" anchor="ctr"/>
                </a:tc>
                <a:tc>
                  <a:txBody>
                    <a:bodyPr/>
                    <a:lstStyle/>
                    <a:p>
                      <a:pPr algn="ctr"/>
                      <a:r>
                        <a:rPr lang="pt-PT" sz="1600" dirty="0">
                          <a:effectLst/>
                        </a:rPr>
                        <a:t>hectómetro</a:t>
                      </a:r>
                    </a:p>
                  </a:txBody>
                  <a:tcPr marL="37716" marR="37716" marT="18858" marB="18858" anchor="ctr"/>
                </a:tc>
                <a:tc>
                  <a:txBody>
                    <a:bodyPr/>
                    <a:lstStyle/>
                    <a:p>
                      <a:pPr algn="ctr"/>
                      <a:r>
                        <a:rPr lang="pt-PT" sz="1600">
                          <a:effectLst/>
                        </a:rPr>
                        <a:t>hm</a:t>
                      </a:r>
                    </a:p>
                  </a:txBody>
                  <a:tcPr marL="37716" marR="37716" marT="18858" marB="18858" anchor="ctr"/>
                </a:tc>
                <a:tc>
                  <a:txBody>
                    <a:bodyPr/>
                    <a:lstStyle/>
                    <a:p>
                      <a:pPr algn="ctr"/>
                      <a:r>
                        <a:rPr lang="pt-PT" sz="1600">
                          <a:effectLst/>
                        </a:rPr>
                        <a:t>10</a:t>
                      </a:r>
                      <a:r>
                        <a:rPr lang="pt-PT" sz="1600" baseline="30000">
                          <a:effectLst/>
                        </a:rPr>
                        <a:t>−2</a:t>
                      </a:r>
                      <a:endParaRPr lang="pt-PT" sz="1600">
                        <a:effectLst/>
                      </a:endParaRPr>
                    </a:p>
                  </a:txBody>
                  <a:tcPr marL="37716" marR="37716" marT="18858" marB="18858" anchor="ctr"/>
                </a:tc>
                <a:tc>
                  <a:txBody>
                    <a:bodyPr/>
                    <a:lstStyle/>
                    <a:p>
                      <a:pPr algn="ctr"/>
                      <a:r>
                        <a:rPr lang="pt-PT" sz="1600">
                          <a:effectLst/>
                        </a:rPr>
                        <a:t>centímetro</a:t>
                      </a:r>
                    </a:p>
                  </a:txBody>
                  <a:tcPr marL="37716" marR="37716" marT="18858" marB="18858" anchor="ctr"/>
                </a:tc>
                <a:tc>
                  <a:txBody>
                    <a:bodyPr/>
                    <a:lstStyle/>
                    <a:p>
                      <a:pPr algn="ctr"/>
                      <a:r>
                        <a:rPr lang="pt-PT" sz="1600">
                          <a:effectLst/>
                        </a:rPr>
                        <a:t>cm</a:t>
                      </a:r>
                    </a:p>
                  </a:txBody>
                  <a:tcPr marL="37716" marR="37716" marT="18858" marB="18858" anchor="ctr"/>
                </a:tc>
                <a:extLst>
                  <a:ext uri="{0D108BD9-81ED-4DB2-BD59-A6C34878D82A}">
                    <a16:rowId xmlns:a16="http://schemas.microsoft.com/office/drawing/2014/main" val="10003"/>
                  </a:ext>
                </a:extLst>
              </a:tr>
              <a:tr h="360040">
                <a:tc>
                  <a:txBody>
                    <a:bodyPr/>
                    <a:lstStyle/>
                    <a:p>
                      <a:pPr algn="ctr"/>
                      <a:r>
                        <a:rPr lang="pt-PT" sz="1600">
                          <a:effectLst/>
                        </a:rPr>
                        <a:t>10</a:t>
                      </a:r>
                      <a:r>
                        <a:rPr lang="pt-PT" sz="1600" baseline="30000">
                          <a:effectLst/>
                        </a:rPr>
                        <a:t>3</a:t>
                      </a:r>
                      <a:endParaRPr lang="pt-PT" sz="1600">
                        <a:effectLst/>
                      </a:endParaRPr>
                    </a:p>
                  </a:txBody>
                  <a:tcPr marL="37716" marR="37716" marT="18858" marB="18858" anchor="ctr"/>
                </a:tc>
                <a:tc>
                  <a:txBody>
                    <a:bodyPr/>
                    <a:lstStyle/>
                    <a:p>
                      <a:pPr algn="ctr"/>
                      <a:r>
                        <a:rPr lang="pt-PT" sz="1600" dirty="0">
                          <a:effectLst/>
                        </a:rPr>
                        <a:t>quilómetro</a:t>
                      </a:r>
                    </a:p>
                  </a:txBody>
                  <a:tcPr marL="37716" marR="37716" marT="18858" marB="18858" anchor="ctr"/>
                </a:tc>
                <a:tc>
                  <a:txBody>
                    <a:bodyPr/>
                    <a:lstStyle/>
                    <a:p>
                      <a:pPr algn="ctr"/>
                      <a:r>
                        <a:rPr lang="pt-PT" sz="1600">
                          <a:effectLst/>
                        </a:rPr>
                        <a:t>km</a:t>
                      </a:r>
                    </a:p>
                  </a:txBody>
                  <a:tcPr marL="37716" marR="37716" marT="18858" marB="18858" anchor="ctr"/>
                </a:tc>
                <a:tc>
                  <a:txBody>
                    <a:bodyPr/>
                    <a:lstStyle/>
                    <a:p>
                      <a:pPr algn="ctr"/>
                      <a:r>
                        <a:rPr lang="pt-PT" sz="1600">
                          <a:effectLst/>
                        </a:rPr>
                        <a:t>10</a:t>
                      </a:r>
                      <a:r>
                        <a:rPr lang="pt-PT" sz="1600" baseline="30000">
                          <a:effectLst/>
                        </a:rPr>
                        <a:t>−3</a:t>
                      </a:r>
                      <a:endParaRPr lang="pt-PT" sz="1600">
                        <a:effectLst/>
                      </a:endParaRPr>
                    </a:p>
                  </a:txBody>
                  <a:tcPr marL="37716" marR="37716" marT="18858" marB="18858" anchor="ctr"/>
                </a:tc>
                <a:tc>
                  <a:txBody>
                    <a:bodyPr/>
                    <a:lstStyle/>
                    <a:p>
                      <a:pPr algn="ctr"/>
                      <a:r>
                        <a:rPr lang="pt-PT" sz="1600" dirty="0">
                          <a:effectLst/>
                        </a:rPr>
                        <a:t>milímetro</a:t>
                      </a:r>
                    </a:p>
                  </a:txBody>
                  <a:tcPr marL="37716" marR="37716" marT="18858" marB="18858" anchor="ctr"/>
                </a:tc>
                <a:tc>
                  <a:txBody>
                    <a:bodyPr/>
                    <a:lstStyle/>
                    <a:p>
                      <a:pPr algn="ctr"/>
                      <a:r>
                        <a:rPr lang="pt-PT" sz="1600" dirty="0">
                          <a:effectLst/>
                        </a:rPr>
                        <a:t>mm</a:t>
                      </a:r>
                    </a:p>
                  </a:txBody>
                  <a:tcPr marL="37716" marR="37716" marT="18858" marB="18858" anchor="ctr"/>
                </a:tc>
                <a:extLst>
                  <a:ext uri="{0D108BD9-81ED-4DB2-BD59-A6C34878D82A}">
                    <a16:rowId xmlns:a16="http://schemas.microsoft.com/office/drawing/2014/main" val="10004"/>
                  </a:ext>
                </a:extLst>
              </a:tr>
              <a:tr h="273346">
                <a:tc>
                  <a:txBody>
                    <a:bodyPr/>
                    <a:lstStyle/>
                    <a:p>
                      <a:pPr algn="ctr"/>
                      <a:r>
                        <a:rPr lang="pt-PT" sz="1600">
                          <a:effectLst/>
                        </a:rPr>
                        <a:t>10</a:t>
                      </a:r>
                      <a:r>
                        <a:rPr lang="pt-PT" sz="1600" baseline="30000">
                          <a:effectLst/>
                        </a:rPr>
                        <a:t>6</a:t>
                      </a:r>
                      <a:endParaRPr lang="pt-PT" sz="1600">
                        <a:effectLst/>
                      </a:endParaRPr>
                    </a:p>
                  </a:txBody>
                  <a:tcPr marL="37716" marR="37716" marT="18858" marB="18858" anchor="ctr"/>
                </a:tc>
                <a:tc>
                  <a:txBody>
                    <a:bodyPr/>
                    <a:lstStyle/>
                    <a:p>
                      <a:pPr algn="ctr"/>
                      <a:r>
                        <a:rPr lang="pt-PT" sz="1600">
                          <a:effectLst/>
                        </a:rPr>
                        <a:t>megametro</a:t>
                      </a:r>
                    </a:p>
                  </a:txBody>
                  <a:tcPr marL="37716" marR="37716" marT="18858" marB="18858" anchor="ctr"/>
                </a:tc>
                <a:tc>
                  <a:txBody>
                    <a:bodyPr/>
                    <a:lstStyle/>
                    <a:p>
                      <a:pPr algn="ctr"/>
                      <a:r>
                        <a:rPr lang="pt-PT" sz="1600">
                          <a:effectLst/>
                        </a:rPr>
                        <a:t>Mm</a:t>
                      </a:r>
                    </a:p>
                  </a:txBody>
                  <a:tcPr marL="37716" marR="37716" marT="18858" marB="18858" anchor="ctr"/>
                </a:tc>
                <a:tc>
                  <a:txBody>
                    <a:bodyPr/>
                    <a:lstStyle/>
                    <a:p>
                      <a:pPr algn="ctr"/>
                      <a:r>
                        <a:rPr lang="pt-PT" sz="1600">
                          <a:effectLst/>
                        </a:rPr>
                        <a:t>10</a:t>
                      </a:r>
                      <a:r>
                        <a:rPr lang="pt-PT" sz="1600" baseline="30000">
                          <a:effectLst/>
                        </a:rPr>
                        <a:t>−6</a:t>
                      </a:r>
                      <a:endParaRPr lang="pt-PT" sz="1600">
                        <a:effectLst/>
                      </a:endParaRPr>
                    </a:p>
                  </a:txBody>
                  <a:tcPr marL="37716" marR="37716" marT="18858" marB="18858" anchor="ctr"/>
                </a:tc>
                <a:tc>
                  <a:txBody>
                    <a:bodyPr/>
                    <a:lstStyle/>
                    <a:p>
                      <a:pPr algn="ctr"/>
                      <a:r>
                        <a:rPr lang="pt-PT" sz="1600">
                          <a:effectLst/>
                        </a:rPr>
                        <a:t>micrometro</a:t>
                      </a:r>
                    </a:p>
                  </a:txBody>
                  <a:tcPr marL="37716" marR="37716" marT="18858" marB="18858" anchor="ctr"/>
                </a:tc>
                <a:tc>
                  <a:txBody>
                    <a:bodyPr/>
                    <a:lstStyle/>
                    <a:p>
                      <a:pPr algn="ctr"/>
                      <a:r>
                        <a:rPr lang="pt-PT" sz="1600">
                          <a:effectLst/>
                        </a:rPr>
                        <a:t>µm</a:t>
                      </a:r>
                    </a:p>
                  </a:txBody>
                  <a:tcPr marL="37716" marR="37716" marT="18858" marB="18858" anchor="ctr"/>
                </a:tc>
                <a:extLst>
                  <a:ext uri="{0D108BD9-81ED-4DB2-BD59-A6C34878D82A}">
                    <a16:rowId xmlns:a16="http://schemas.microsoft.com/office/drawing/2014/main" val="10005"/>
                  </a:ext>
                </a:extLst>
              </a:tr>
              <a:tr h="273346">
                <a:tc>
                  <a:txBody>
                    <a:bodyPr/>
                    <a:lstStyle/>
                    <a:p>
                      <a:pPr algn="ctr"/>
                      <a:r>
                        <a:rPr lang="pt-PT" sz="1600">
                          <a:effectLst/>
                        </a:rPr>
                        <a:t>10</a:t>
                      </a:r>
                      <a:r>
                        <a:rPr lang="pt-PT" sz="1600" baseline="30000">
                          <a:effectLst/>
                        </a:rPr>
                        <a:t>9</a:t>
                      </a:r>
                      <a:endParaRPr lang="pt-PT" sz="1600">
                        <a:effectLst/>
                      </a:endParaRPr>
                    </a:p>
                  </a:txBody>
                  <a:tcPr marL="37716" marR="37716" marT="18858" marB="18858" anchor="ctr"/>
                </a:tc>
                <a:tc>
                  <a:txBody>
                    <a:bodyPr/>
                    <a:lstStyle/>
                    <a:p>
                      <a:pPr algn="ctr"/>
                      <a:r>
                        <a:rPr lang="pt-PT" sz="1600">
                          <a:effectLst/>
                        </a:rPr>
                        <a:t>gigametro</a:t>
                      </a:r>
                    </a:p>
                  </a:txBody>
                  <a:tcPr marL="37716" marR="37716" marT="18858" marB="18858" anchor="ctr"/>
                </a:tc>
                <a:tc>
                  <a:txBody>
                    <a:bodyPr/>
                    <a:lstStyle/>
                    <a:p>
                      <a:pPr algn="ctr"/>
                      <a:r>
                        <a:rPr lang="pt-PT" sz="1600">
                          <a:effectLst/>
                        </a:rPr>
                        <a:t>Gm</a:t>
                      </a:r>
                    </a:p>
                  </a:txBody>
                  <a:tcPr marL="37716" marR="37716" marT="18858" marB="18858" anchor="ctr"/>
                </a:tc>
                <a:tc>
                  <a:txBody>
                    <a:bodyPr/>
                    <a:lstStyle/>
                    <a:p>
                      <a:pPr algn="ctr"/>
                      <a:r>
                        <a:rPr lang="pt-PT" sz="1600">
                          <a:effectLst/>
                        </a:rPr>
                        <a:t>10</a:t>
                      </a:r>
                      <a:r>
                        <a:rPr lang="pt-PT" sz="1600" baseline="30000">
                          <a:effectLst/>
                        </a:rPr>
                        <a:t>−9</a:t>
                      </a:r>
                      <a:endParaRPr lang="pt-PT" sz="1600">
                        <a:effectLst/>
                      </a:endParaRPr>
                    </a:p>
                  </a:txBody>
                  <a:tcPr marL="37716" marR="37716" marT="18858" marB="18858" anchor="ctr"/>
                </a:tc>
                <a:tc>
                  <a:txBody>
                    <a:bodyPr/>
                    <a:lstStyle/>
                    <a:p>
                      <a:pPr algn="ctr"/>
                      <a:r>
                        <a:rPr lang="pt-PT" sz="1600">
                          <a:effectLst/>
                        </a:rPr>
                        <a:t>nanometro</a:t>
                      </a:r>
                    </a:p>
                  </a:txBody>
                  <a:tcPr marL="37716" marR="37716" marT="18858" marB="18858" anchor="ctr"/>
                </a:tc>
                <a:tc>
                  <a:txBody>
                    <a:bodyPr/>
                    <a:lstStyle/>
                    <a:p>
                      <a:pPr algn="ctr"/>
                      <a:r>
                        <a:rPr lang="pt-PT" sz="1600">
                          <a:effectLst/>
                        </a:rPr>
                        <a:t>nm</a:t>
                      </a:r>
                    </a:p>
                  </a:txBody>
                  <a:tcPr marL="37716" marR="37716" marT="18858" marB="18858" anchor="ctr"/>
                </a:tc>
                <a:extLst>
                  <a:ext uri="{0D108BD9-81ED-4DB2-BD59-A6C34878D82A}">
                    <a16:rowId xmlns:a16="http://schemas.microsoft.com/office/drawing/2014/main" val="10006"/>
                  </a:ext>
                </a:extLst>
              </a:tr>
              <a:tr h="156198">
                <a:tc>
                  <a:txBody>
                    <a:bodyPr/>
                    <a:lstStyle/>
                    <a:p>
                      <a:pPr algn="ctr"/>
                      <a:r>
                        <a:rPr lang="pt-PT" sz="1600">
                          <a:effectLst/>
                        </a:rPr>
                        <a:t>10</a:t>
                      </a:r>
                      <a:r>
                        <a:rPr lang="pt-PT" sz="1600" baseline="30000">
                          <a:effectLst/>
                        </a:rPr>
                        <a:t>12</a:t>
                      </a:r>
                      <a:endParaRPr lang="pt-PT" sz="1600">
                        <a:effectLst/>
                      </a:endParaRPr>
                    </a:p>
                  </a:txBody>
                  <a:tcPr marL="37716" marR="37716" marT="18858" marB="18858" anchor="ctr"/>
                </a:tc>
                <a:tc>
                  <a:txBody>
                    <a:bodyPr/>
                    <a:lstStyle/>
                    <a:p>
                      <a:pPr algn="ctr"/>
                      <a:r>
                        <a:rPr lang="pt-PT" sz="1600">
                          <a:effectLst/>
                        </a:rPr>
                        <a:t>terametro</a:t>
                      </a:r>
                    </a:p>
                  </a:txBody>
                  <a:tcPr marL="37716" marR="37716" marT="18858" marB="18858" anchor="ctr"/>
                </a:tc>
                <a:tc>
                  <a:txBody>
                    <a:bodyPr/>
                    <a:lstStyle/>
                    <a:p>
                      <a:pPr algn="ctr"/>
                      <a:r>
                        <a:rPr lang="pt-PT" sz="1600">
                          <a:effectLst/>
                        </a:rPr>
                        <a:t>Tm</a:t>
                      </a:r>
                    </a:p>
                  </a:txBody>
                  <a:tcPr marL="37716" marR="37716" marT="18858" marB="18858" anchor="ctr"/>
                </a:tc>
                <a:tc>
                  <a:txBody>
                    <a:bodyPr/>
                    <a:lstStyle/>
                    <a:p>
                      <a:pPr algn="ctr"/>
                      <a:r>
                        <a:rPr lang="pt-PT" sz="1600">
                          <a:effectLst/>
                        </a:rPr>
                        <a:t>10</a:t>
                      </a:r>
                      <a:r>
                        <a:rPr lang="pt-PT" sz="1600" baseline="30000">
                          <a:effectLst/>
                        </a:rPr>
                        <a:t>−12</a:t>
                      </a:r>
                      <a:endParaRPr lang="pt-PT" sz="1600">
                        <a:effectLst/>
                      </a:endParaRPr>
                    </a:p>
                  </a:txBody>
                  <a:tcPr marL="37716" marR="37716" marT="18858" marB="18858" anchor="ctr"/>
                </a:tc>
                <a:tc>
                  <a:txBody>
                    <a:bodyPr/>
                    <a:lstStyle/>
                    <a:p>
                      <a:pPr algn="ctr"/>
                      <a:r>
                        <a:rPr lang="pt-PT" sz="1600">
                          <a:effectLst/>
                        </a:rPr>
                        <a:t>picometro</a:t>
                      </a:r>
                    </a:p>
                  </a:txBody>
                  <a:tcPr marL="37716" marR="37716" marT="18858" marB="18858" anchor="ctr"/>
                </a:tc>
                <a:tc>
                  <a:txBody>
                    <a:bodyPr/>
                    <a:lstStyle/>
                    <a:p>
                      <a:pPr algn="ctr"/>
                      <a:r>
                        <a:rPr lang="pt-PT" sz="1600">
                          <a:effectLst/>
                        </a:rPr>
                        <a:t>pm</a:t>
                      </a:r>
                    </a:p>
                  </a:txBody>
                  <a:tcPr marL="37716" marR="37716" marT="18858" marB="18858" anchor="ctr"/>
                </a:tc>
                <a:extLst>
                  <a:ext uri="{0D108BD9-81ED-4DB2-BD59-A6C34878D82A}">
                    <a16:rowId xmlns:a16="http://schemas.microsoft.com/office/drawing/2014/main" val="10007"/>
                  </a:ext>
                </a:extLst>
              </a:tr>
              <a:tr h="379468">
                <a:tc>
                  <a:txBody>
                    <a:bodyPr/>
                    <a:lstStyle/>
                    <a:p>
                      <a:pPr algn="ctr"/>
                      <a:r>
                        <a:rPr lang="pt-PT" sz="1600">
                          <a:effectLst/>
                        </a:rPr>
                        <a:t>10</a:t>
                      </a:r>
                      <a:r>
                        <a:rPr lang="pt-PT" sz="1600" baseline="30000">
                          <a:effectLst/>
                        </a:rPr>
                        <a:t>15</a:t>
                      </a:r>
                      <a:endParaRPr lang="pt-PT" sz="1600">
                        <a:effectLst/>
                      </a:endParaRPr>
                    </a:p>
                  </a:txBody>
                  <a:tcPr marL="37716" marR="37716" marT="18858" marB="18858" anchor="ctr"/>
                </a:tc>
                <a:tc>
                  <a:txBody>
                    <a:bodyPr/>
                    <a:lstStyle/>
                    <a:p>
                      <a:pPr algn="ctr"/>
                      <a:r>
                        <a:rPr lang="pt-PT" sz="1600">
                          <a:effectLst/>
                        </a:rPr>
                        <a:t>petametro</a:t>
                      </a:r>
                    </a:p>
                  </a:txBody>
                  <a:tcPr marL="37716" marR="37716" marT="18858" marB="18858" anchor="ctr"/>
                </a:tc>
                <a:tc>
                  <a:txBody>
                    <a:bodyPr/>
                    <a:lstStyle/>
                    <a:p>
                      <a:pPr algn="ctr"/>
                      <a:r>
                        <a:rPr lang="pt-PT" sz="1600">
                          <a:effectLst/>
                        </a:rPr>
                        <a:t>Pm</a:t>
                      </a:r>
                    </a:p>
                  </a:txBody>
                  <a:tcPr marL="37716" marR="37716" marT="18858" marB="18858" anchor="ctr"/>
                </a:tc>
                <a:tc>
                  <a:txBody>
                    <a:bodyPr/>
                    <a:lstStyle/>
                    <a:p>
                      <a:pPr algn="ctr"/>
                      <a:r>
                        <a:rPr lang="pt-PT" sz="1600">
                          <a:effectLst/>
                        </a:rPr>
                        <a:t>10</a:t>
                      </a:r>
                      <a:r>
                        <a:rPr lang="pt-PT" sz="1600" baseline="30000">
                          <a:effectLst/>
                        </a:rPr>
                        <a:t>−15</a:t>
                      </a:r>
                      <a:endParaRPr lang="pt-PT" sz="1600">
                        <a:effectLst/>
                      </a:endParaRPr>
                    </a:p>
                  </a:txBody>
                  <a:tcPr marL="37716" marR="37716" marT="18858" marB="18858" anchor="ctr"/>
                </a:tc>
                <a:tc>
                  <a:txBody>
                    <a:bodyPr/>
                    <a:lstStyle/>
                    <a:p>
                      <a:pPr algn="ctr"/>
                      <a:r>
                        <a:rPr lang="pt-PT" sz="1600" dirty="0">
                          <a:effectLst/>
                        </a:rPr>
                        <a:t>fentómetro</a:t>
                      </a:r>
                    </a:p>
                  </a:txBody>
                  <a:tcPr marL="37716" marR="37716" marT="18858" marB="18858" anchor="ctr"/>
                </a:tc>
                <a:tc>
                  <a:txBody>
                    <a:bodyPr/>
                    <a:lstStyle/>
                    <a:p>
                      <a:pPr algn="ctr"/>
                      <a:r>
                        <a:rPr lang="pt-PT" sz="1600">
                          <a:effectLst/>
                        </a:rPr>
                        <a:t>fm</a:t>
                      </a:r>
                    </a:p>
                  </a:txBody>
                  <a:tcPr marL="37716" marR="37716" marT="18858" marB="18858" anchor="ctr"/>
                </a:tc>
                <a:extLst>
                  <a:ext uri="{0D108BD9-81ED-4DB2-BD59-A6C34878D82A}">
                    <a16:rowId xmlns:a16="http://schemas.microsoft.com/office/drawing/2014/main" val="10008"/>
                  </a:ext>
                </a:extLst>
              </a:tr>
              <a:tr h="430136">
                <a:tc>
                  <a:txBody>
                    <a:bodyPr/>
                    <a:lstStyle/>
                    <a:p>
                      <a:pPr algn="ctr"/>
                      <a:r>
                        <a:rPr lang="pt-PT" sz="1600">
                          <a:effectLst/>
                        </a:rPr>
                        <a:t>10</a:t>
                      </a:r>
                      <a:r>
                        <a:rPr lang="pt-PT" sz="1600" baseline="30000">
                          <a:effectLst/>
                        </a:rPr>
                        <a:t>18</a:t>
                      </a:r>
                      <a:endParaRPr lang="pt-PT" sz="1600">
                        <a:effectLst/>
                      </a:endParaRPr>
                    </a:p>
                  </a:txBody>
                  <a:tcPr marL="37716" marR="37716" marT="18858" marB="18858" anchor="ctr"/>
                </a:tc>
                <a:tc>
                  <a:txBody>
                    <a:bodyPr/>
                    <a:lstStyle/>
                    <a:p>
                      <a:pPr algn="ctr"/>
                      <a:r>
                        <a:rPr lang="pt-PT" sz="1600">
                          <a:effectLst/>
                        </a:rPr>
                        <a:t>exametro</a:t>
                      </a:r>
                    </a:p>
                  </a:txBody>
                  <a:tcPr marL="37716" marR="37716" marT="18858" marB="18858" anchor="ctr"/>
                </a:tc>
                <a:tc>
                  <a:txBody>
                    <a:bodyPr/>
                    <a:lstStyle/>
                    <a:p>
                      <a:pPr algn="ctr"/>
                      <a:r>
                        <a:rPr lang="pt-PT" sz="1600">
                          <a:effectLst/>
                        </a:rPr>
                        <a:t>Em</a:t>
                      </a:r>
                    </a:p>
                  </a:txBody>
                  <a:tcPr marL="37716" marR="37716" marT="18858" marB="18858" anchor="ctr"/>
                </a:tc>
                <a:tc>
                  <a:txBody>
                    <a:bodyPr/>
                    <a:lstStyle/>
                    <a:p>
                      <a:pPr algn="ctr"/>
                      <a:r>
                        <a:rPr lang="pt-PT" sz="1600">
                          <a:effectLst/>
                        </a:rPr>
                        <a:t>10</a:t>
                      </a:r>
                      <a:r>
                        <a:rPr lang="pt-PT" sz="1600" baseline="30000">
                          <a:effectLst/>
                        </a:rPr>
                        <a:t>−18</a:t>
                      </a:r>
                      <a:endParaRPr lang="pt-PT" sz="1600">
                        <a:effectLst/>
                      </a:endParaRPr>
                    </a:p>
                  </a:txBody>
                  <a:tcPr marL="37716" marR="37716" marT="18858" marB="18858" anchor="ctr"/>
                </a:tc>
                <a:tc>
                  <a:txBody>
                    <a:bodyPr/>
                    <a:lstStyle/>
                    <a:p>
                      <a:pPr algn="ctr"/>
                      <a:r>
                        <a:rPr lang="pt-PT" sz="1600" dirty="0" err="1">
                          <a:effectLst/>
                        </a:rPr>
                        <a:t>atometro</a:t>
                      </a:r>
                      <a:endParaRPr lang="pt-PT" sz="1600" dirty="0">
                        <a:effectLst/>
                      </a:endParaRPr>
                    </a:p>
                  </a:txBody>
                  <a:tcPr marL="37716" marR="37716" marT="18858" marB="18858" anchor="ctr"/>
                </a:tc>
                <a:tc>
                  <a:txBody>
                    <a:bodyPr/>
                    <a:lstStyle/>
                    <a:p>
                      <a:pPr algn="ctr"/>
                      <a:r>
                        <a:rPr lang="pt-PT" sz="1600" dirty="0" err="1">
                          <a:effectLst/>
                        </a:rPr>
                        <a:t>am</a:t>
                      </a:r>
                      <a:endParaRPr lang="pt-PT" sz="1600" dirty="0">
                        <a:effectLst/>
                      </a:endParaRPr>
                    </a:p>
                  </a:txBody>
                  <a:tcPr marL="37716" marR="37716" marT="18858" marB="18858" anchor="ctr"/>
                </a:tc>
                <a:extLst>
                  <a:ext uri="{0D108BD9-81ED-4DB2-BD59-A6C34878D82A}">
                    <a16:rowId xmlns:a16="http://schemas.microsoft.com/office/drawing/2014/main" val="10009"/>
                  </a:ext>
                </a:extLst>
              </a:tr>
              <a:tr h="361952">
                <a:tc>
                  <a:txBody>
                    <a:bodyPr/>
                    <a:lstStyle/>
                    <a:p>
                      <a:pPr algn="ctr"/>
                      <a:r>
                        <a:rPr lang="pt-PT" sz="1600">
                          <a:effectLst/>
                        </a:rPr>
                        <a:t>10</a:t>
                      </a:r>
                      <a:r>
                        <a:rPr lang="pt-PT" sz="1600" baseline="30000">
                          <a:effectLst/>
                        </a:rPr>
                        <a:t>21</a:t>
                      </a:r>
                      <a:endParaRPr lang="pt-PT" sz="1600">
                        <a:effectLst/>
                      </a:endParaRPr>
                    </a:p>
                  </a:txBody>
                  <a:tcPr marL="37716" marR="37716" marT="18858" marB="18858" anchor="ctr"/>
                </a:tc>
                <a:tc>
                  <a:txBody>
                    <a:bodyPr/>
                    <a:lstStyle/>
                    <a:p>
                      <a:pPr algn="ctr"/>
                      <a:r>
                        <a:rPr lang="pt-PT" sz="1600" dirty="0" err="1">
                          <a:effectLst/>
                        </a:rPr>
                        <a:t>zetametro</a:t>
                      </a:r>
                      <a:endParaRPr lang="pt-PT" sz="1600" dirty="0">
                        <a:effectLst/>
                      </a:endParaRPr>
                    </a:p>
                  </a:txBody>
                  <a:tcPr marL="37716" marR="37716" marT="18858" marB="18858" anchor="ctr"/>
                </a:tc>
                <a:tc>
                  <a:txBody>
                    <a:bodyPr/>
                    <a:lstStyle/>
                    <a:p>
                      <a:pPr algn="ctr"/>
                      <a:r>
                        <a:rPr lang="pt-PT" sz="1600">
                          <a:effectLst/>
                        </a:rPr>
                        <a:t>Zm</a:t>
                      </a:r>
                    </a:p>
                  </a:txBody>
                  <a:tcPr marL="37716" marR="37716" marT="18858" marB="18858" anchor="ctr"/>
                </a:tc>
                <a:tc>
                  <a:txBody>
                    <a:bodyPr/>
                    <a:lstStyle/>
                    <a:p>
                      <a:pPr algn="ctr"/>
                      <a:r>
                        <a:rPr lang="pt-PT" sz="1600">
                          <a:effectLst/>
                        </a:rPr>
                        <a:t>10</a:t>
                      </a:r>
                      <a:r>
                        <a:rPr lang="pt-PT" sz="1600" baseline="30000">
                          <a:effectLst/>
                        </a:rPr>
                        <a:t>−21</a:t>
                      </a:r>
                      <a:endParaRPr lang="pt-PT" sz="1600">
                        <a:effectLst/>
                      </a:endParaRPr>
                    </a:p>
                  </a:txBody>
                  <a:tcPr marL="37716" marR="37716" marT="18858" marB="18858" anchor="ctr"/>
                </a:tc>
                <a:tc>
                  <a:txBody>
                    <a:bodyPr/>
                    <a:lstStyle/>
                    <a:p>
                      <a:pPr algn="ctr"/>
                      <a:r>
                        <a:rPr lang="pt-PT" sz="1600" dirty="0">
                          <a:effectLst/>
                        </a:rPr>
                        <a:t> </a:t>
                      </a:r>
                      <a:r>
                        <a:rPr lang="pt-PT" sz="1600" dirty="0" err="1">
                          <a:effectLst/>
                        </a:rPr>
                        <a:t>zeptómetro</a:t>
                      </a:r>
                      <a:endParaRPr lang="pt-PT" sz="1600" dirty="0">
                        <a:effectLst/>
                      </a:endParaRPr>
                    </a:p>
                  </a:txBody>
                  <a:tcPr marL="37716" marR="37716" marT="18858" marB="18858" anchor="ctr"/>
                </a:tc>
                <a:tc>
                  <a:txBody>
                    <a:bodyPr/>
                    <a:lstStyle/>
                    <a:p>
                      <a:pPr algn="ctr"/>
                      <a:r>
                        <a:rPr lang="pt-PT" sz="1600">
                          <a:effectLst/>
                        </a:rPr>
                        <a:t>zm</a:t>
                      </a:r>
                    </a:p>
                  </a:txBody>
                  <a:tcPr marL="37716" marR="37716" marT="18858" marB="18858" anchor="ctr"/>
                </a:tc>
                <a:extLst>
                  <a:ext uri="{0D108BD9-81ED-4DB2-BD59-A6C34878D82A}">
                    <a16:rowId xmlns:a16="http://schemas.microsoft.com/office/drawing/2014/main" val="10010"/>
                  </a:ext>
                </a:extLst>
              </a:tr>
              <a:tr h="432048">
                <a:tc>
                  <a:txBody>
                    <a:bodyPr/>
                    <a:lstStyle/>
                    <a:p>
                      <a:pPr algn="ctr"/>
                      <a:r>
                        <a:rPr lang="pt-PT" sz="1600">
                          <a:effectLst/>
                        </a:rPr>
                        <a:t>10</a:t>
                      </a:r>
                      <a:r>
                        <a:rPr lang="pt-PT" sz="1600" baseline="30000">
                          <a:effectLst/>
                        </a:rPr>
                        <a:t>24</a:t>
                      </a:r>
                      <a:endParaRPr lang="pt-PT" sz="1600">
                        <a:effectLst/>
                      </a:endParaRPr>
                    </a:p>
                  </a:txBody>
                  <a:tcPr marL="37716" marR="37716" marT="18858" marB="18858" anchor="ctr"/>
                </a:tc>
                <a:tc>
                  <a:txBody>
                    <a:bodyPr/>
                    <a:lstStyle/>
                    <a:p>
                      <a:pPr algn="ctr"/>
                      <a:r>
                        <a:rPr lang="pt-PT" sz="1600">
                          <a:effectLst/>
                        </a:rPr>
                        <a:t>iotametro</a:t>
                      </a:r>
                    </a:p>
                  </a:txBody>
                  <a:tcPr marL="37716" marR="37716" marT="18858" marB="18858" anchor="ctr"/>
                </a:tc>
                <a:tc>
                  <a:txBody>
                    <a:bodyPr/>
                    <a:lstStyle/>
                    <a:p>
                      <a:pPr algn="ctr"/>
                      <a:r>
                        <a:rPr lang="pt-PT" sz="1600">
                          <a:effectLst/>
                        </a:rPr>
                        <a:t>Ym</a:t>
                      </a:r>
                    </a:p>
                  </a:txBody>
                  <a:tcPr marL="37716" marR="37716" marT="18858" marB="18858" anchor="ctr"/>
                </a:tc>
                <a:tc>
                  <a:txBody>
                    <a:bodyPr/>
                    <a:lstStyle/>
                    <a:p>
                      <a:pPr algn="ctr"/>
                      <a:r>
                        <a:rPr lang="pt-PT" sz="1600">
                          <a:effectLst/>
                        </a:rPr>
                        <a:t>10</a:t>
                      </a:r>
                      <a:r>
                        <a:rPr lang="pt-PT" sz="1600" baseline="30000">
                          <a:effectLst/>
                        </a:rPr>
                        <a:t>−24</a:t>
                      </a:r>
                      <a:endParaRPr lang="pt-PT" sz="1600">
                        <a:effectLst/>
                      </a:endParaRPr>
                    </a:p>
                  </a:txBody>
                  <a:tcPr marL="37716" marR="37716" marT="18858" marB="18858" anchor="ctr"/>
                </a:tc>
                <a:tc>
                  <a:txBody>
                    <a:bodyPr/>
                    <a:lstStyle/>
                    <a:p>
                      <a:pPr algn="ctr"/>
                      <a:r>
                        <a:rPr lang="pt-PT" sz="1600" dirty="0" err="1">
                          <a:effectLst/>
                        </a:rPr>
                        <a:t>ioctómetro</a:t>
                      </a:r>
                      <a:endParaRPr lang="pt-PT" sz="1600" dirty="0">
                        <a:effectLst/>
                      </a:endParaRPr>
                    </a:p>
                  </a:txBody>
                  <a:tcPr marL="37716" marR="37716" marT="18858" marB="18858" anchor="ctr"/>
                </a:tc>
                <a:tc>
                  <a:txBody>
                    <a:bodyPr/>
                    <a:lstStyle/>
                    <a:p>
                      <a:pPr algn="ctr"/>
                      <a:r>
                        <a:rPr lang="pt-PT" sz="1600" dirty="0" err="1">
                          <a:effectLst/>
                        </a:rPr>
                        <a:t>ym</a:t>
                      </a:r>
                      <a:endParaRPr lang="pt-PT" sz="1600" dirty="0">
                        <a:effectLst/>
                      </a:endParaRPr>
                    </a:p>
                  </a:txBody>
                  <a:tcPr marL="37716" marR="37716" marT="18858" marB="18858"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301520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9512" y="123452"/>
            <a:ext cx="4896544" cy="1077218"/>
          </a:xfrm>
          <a:prstGeom prst="rect">
            <a:avLst/>
          </a:prstGeom>
          <a:noFill/>
        </p:spPr>
        <p:txBody>
          <a:bodyPr wrap="square" rtlCol="0">
            <a:spAutoFit/>
          </a:bodyPr>
          <a:lstStyle/>
          <a:p>
            <a:r>
              <a:rPr lang="pt-PT" sz="3200" dirty="0"/>
              <a:t>Comprimento volume e massa </a:t>
            </a:r>
          </a:p>
        </p:txBody>
      </p:sp>
      <p:sp>
        <p:nvSpPr>
          <p:cNvPr id="4" name="CaixaDeTexto 3"/>
          <p:cNvSpPr txBox="1"/>
          <p:nvPr/>
        </p:nvSpPr>
        <p:spPr>
          <a:xfrm>
            <a:off x="2108776" y="1363441"/>
            <a:ext cx="2967280" cy="584775"/>
          </a:xfrm>
          <a:prstGeom prst="rect">
            <a:avLst/>
          </a:prstGeom>
          <a:noFill/>
        </p:spPr>
        <p:txBody>
          <a:bodyPr wrap="square" rtlCol="0">
            <a:spAutoFit/>
          </a:bodyPr>
          <a:lstStyle/>
          <a:p>
            <a:r>
              <a:rPr lang="pt-PT" sz="3200" dirty="0"/>
              <a:t>Escala molecular </a:t>
            </a:r>
          </a:p>
        </p:txBody>
      </p:sp>
      <p:pic>
        <p:nvPicPr>
          <p:cNvPr id="25604" name="Picture 4" descr="https://upload.wikimedia.org/wikipedia/commons/thumb/b/bb/Platinum-Iridium_meter_bar.jpg/1024px-Platinum-Iridium_meter_b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376" y="125622"/>
            <a:ext cx="3271469" cy="2150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274" t="35356" r="32727" b="42069"/>
          <a:stretch/>
        </p:blipFill>
        <p:spPr bwMode="auto">
          <a:xfrm>
            <a:off x="5796136" y="3096294"/>
            <a:ext cx="2767736" cy="234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795" t="35491" r="50596" b="40442"/>
          <a:stretch/>
        </p:blipFill>
        <p:spPr bwMode="auto">
          <a:xfrm>
            <a:off x="2012431" y="3096294"/>
            <a:ext cx="3592536" cy="224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400" t="36579" r="75054" b="13069"/>
          <a:stretch/>
        </p:blipFill>
        <p:spPr bwMode="auto">
          <a:xfrm>
            <a:off x="179512" y="1196752"/>
            <a:ext cx="1656184" cy="491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140142" y="6155098"/>
            <a:ext cx="2765910" cy="646331"/>
          </a:xfrm>
          <a:prstGeom prst="rect">
            <a:avLst/>
          </a:prstGeom>
          <a:noFill/>
        </p:spPr>
        <p:txBody>
          <a:bodyPr wrap="square" rtlCol="0">
            <a:spAutoFit/>
          </a:bodyPr>
          <a:lstStyle/>
          <a:p>
            <a:r>
              <a:rPr lang="pt-PT" dirty="0"/>
              <a:t>Exosqueleto de uma esponja do mar  </a:t>
            </a:r>
            <a:r>
              <a:rPr lang="pt-PT" dirty="0" err="1"/>
              <a:t>Euplectelia</a:t>
            </a:r>
            <a:endParaRPr lang="pt-PT" dirty="0"/>
          </a:p>
        </p:txBody>
      </p:sp>
      <p:sp>
        <p:nvSpPr>
          <p:cNvPr id="15" name="CaixaDeTexto 14"/>
          <p:cNvSpPr txBox="1"/>
          <p:nvPr/>
        </p:nvSpPr>
        <p:spPr>
          <a:xfrm>
            <a:off x="2108775" y="5438225"/>
            <a:ext cx="3496191" cy="646331"/>
          </a:xfrm>
          <a:prstGeom prst="rect">
            <a:avLst/>
          </a:prstGeom>
          <a:noFill/>
        </p:spPr>
        <p:txBody>
          <a:bodyPr wrap="square" rtlCol="0">
            <a:spAutoFit/>
          </a:bodyPr>
          <a:lstStyle/>
          <a:p>
            <a:r>
              <a:rPr lang="pt-PT" dirty="0"/>
              <a:t>Fragmento mostrando a estrutura de rede da espoja </a:t>
            </a:r>
          </a:p>
        </p:txBody>
      </p:sp>
      <p:sp>
        <p:nvSpPr>
          <p:cNvPr id="16" name="CaixaDeTexto 15"/>
          <p:cNvSpPr txBox="1"/>
          <p:nvPr/>
        </p:nvSpPr>
        <p:spPr>
          <a:xfrm>
            <a:off x="5797962" y="5529672"/>
            <a:ext cx="3166526" cy="646331"/>
          </a:xfrm>
          <a:prstGeom prst="rect">
            <a:avLst/>
          </a:prstGeom>
          <a:noFill/>
        </p:spPr>
        <p:txBody>
          <a:bodyPr wrap="square" rtlCol="0">
            <a:spAutoFit/>
          </a:bodyPr>
          <a:lstStyle/>
          <a:p>
            <a:r>
              <a:rPr lang="pt-PT" dirty="0"/>
              <a:t>Ampliação mostrando a estrutura do </a:t>
            </a:r>
            <a:r>
              <a:rPr lang="pt-PT" dirty="0" err="1"/>
              <a:t>nanocomposito</a:t>
            </a:r>
            <a:r>
              <a:rPr lang="pt-PT" dirty="0"/>
              <a:t> </a:t>
            </a:r>
          </a:p>
        </p:txBody>
      </p:sp>
      <p:cxnSp>
        <p:nvCxnSpPr>
          <p:cNvPr id="17" name="Conexão recta 16"/>
          <p:cNvCxnSpPr/>
          <p:nvPr/>
        </p:nvCxnSpPr>
        <p:spPr>
          <a:xfrm>
            <a:off x="2010114" y="5229200"/>
            <a:ext cx="468000" cy="92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xão recta 18"/>
          <p:cNvCxnSpPr/>
          <p:nvPr/>
        </p:nvCxnSpPr>
        <p:spPr>
          <a:xfrm>
            <a:off x="5796136" y="5301208"/>
            <a:ext cx="5040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1198747" y="5624660"/>
            <a:ext cx="708957" cy="369332"/>
          </a:xfrm>
          <a:prstGeom prst="rect">
            <a:avLst/>
          </a:prstGeom>
          <a:noFill/>
        </p:spPr>
        <p:txBody>
          <a:bodyPr wrap="square" rtlCol="0">
            <a:spAutoFit/>
          </a:bodyPr>
          <a:lstStyle/>
          <a:p>
            <a:r>
              <a:rPr lang="pt-PT" b="1" dirty="0">
                <a:solidFill>
                  <a:schemeClr val="bg1"/>
                </a:solidFill>
              </a:rPr>
              <a:t>5 cm </a:t>
            </a:r>
          </a:p>
        </p:txBody>
      </p:sp>
      <p:cxnSp>
        <p:nvCxnSpPr>
          <p:cNvPr id="21" name="Conexão recta 20"/>
          <p:cNvCxnSpPr/>
          <p:nvPr/>
        </p:nvCxnSpPr>
        <p:spPr>
          <a:xfrm>
            <a:off x="1259632" y="5949280"/>
            <a:ext cx="5040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2000599" y="4931876"/>
            <a:ext cx="987225" cy="369332"/>
          </a:xfrm>
          <a:prstGeom prst="rect">
            <a:avLst/>
          </a:prstGeom>
          <a:noFill/>
        </p:spPr>
        <p:txBody>
          <a:bodyPr wrap="square" rtlCol="0">
            <a:spAutoFit/>
          </a:bodyPr>
          <a:lstStyle/>
          <a:p>
            <a:r>
              <a:rPr lang="pt-PT" b="1" dirty="0">
                <a:solidFill>
                  <a:schemeClr val="bg1"/>
                </a:solidFill>
              </a:rPr>
              <a:t>1 mm </a:t>
            </a:r>
          </a:p>
        </p:txBody>
      </p:sp>
      <p:sp>
        <p:nvSpPr>
          <p:cNvPr id="25" name="CaixaDeTexto 24"/>
          <p:cNvSpPr txBox="1"/>
          <p:nvPr/>
        </p:nvSpPr>
        <p:spPr>
          <a:xfrm>
            <a:off x="5745015" y="4941168"/>
            <a:ext cx="987225" cy="369332"/>
          </a:xfrm>
          <a:prstGeom prst="rect">
            <a:avLst/>
          </a:prstGeom>
          <a:noFill/>
        </p:spPr>
        <p:txBody>
          <a:bodyPr wrap="square" rtlCol="0">
            <a:spAutoFit/>
          </a:bodyPr>
          <a:lstStyle/>
          <a:p>
            <a:r>
              <a:rPr lang="pt-PT" b="1" dirty="0">
                <a:solidFill>
                  <a:schemeClr val="bg1"/>
                </a:solidFill>
              </a:rPr>
              <a:t>50  </a:t>
            </a:r>
            <a:r>
              <a:rPr lang="pt-PT" b="1" dirty="0">
                <a:solidFill>
                  <a:schemeClr val="bg1"/>
                </a:solidFill>
                <a:sym typeface="Symbol"/>
              </a:rPr>
              <a:t></a:t>
            </a:r>
            <a:r>
              <a:rPr lang="pt-PT" b="1" dirty="0">
                <a:solidFill>
                  <a:schemeClr val="bg1"/>
                </a:solidFill>
              </a:rPr>
              <a:t>m </a:t>
            </a:r>
          </a:p>
        </p:txBody>
      </p:sp>
    </p:spTree>
    <p:extLst>
      <p:ext uri="{BB962C8B-B14F-4D97-AF65-F5344CB8AC3E}">
        <p14:creationId xmlns:p14="http://schemas.microsoft.com/office/powerpoint/2010/main" val="249785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vignette3.wikia.nocookie.net/breakingbad/images/0/0a/Breaking_Bad_Title_Card_.png/revision/latest?cb=2011071117080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8195" name="Picture 3" descr="C:\Users\vidinha\Documents\Brasil\Joinville\Breaking_Bad_Title_Card_.png"/>
          <p:cNvPicPr>
            <a:picLocks noChangeAspect="1" noChangeArrowheads="1"/>
          </p:cNvPicPr>
          <p:nvPr/>
        </p:nvPicPr>
        <p:blipFill rotWithShape="1">
          <a:blip r:embed="rId2">
            <a:extLst>
              <a:ext uri="{28A0092B-C50C-407E-A947-70E740481C1C}">
                <a14:useLocalDpi xmlns:a14="http://schemas.microsoft.com/office/drawing/2010/main" val="0"/>
              </a:ext>
            </a:extLst>
          </a:blip>
          <a:srcRect r="16631"/>
          <a:stretch/>
        </p:blipFill>
        <p:spPr bwMode="auto">
          <a:xfrm>
            <a:off x="1008112" y="674731"/>
            <a:ext cx="8244408" cy="5562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CaixaDeTexto 3"/>
          <p:cNvSpPr txBox="1"/>
          <p:nvPr/>
        </p:nvSpPr>
        <p:spPr>
          <a:xfrm>
            <a:off x="6019" y="5301208"/>
            <a:ext cx="3658374" cy="769441"/>
          </a:xfrm>
          <a:prstGeom prst="rect">
            <a:avLst/>
          </a:prstGeom>
          <a:noFill/>
        </p:spPr>
        <p:txBody>
          <a:bodyPr wrap="none" rtlCol="0">
            <a:spAutoFit/>
          </a:bodyPr>
          <a:lstStyle/>
          <a:p>
            <a:r>
              <a:rPr lang="pt-PT" sz="4400" dirty="0">
                <a:solidFill>
                  <a:schemeClr val="bg1"/>
                </a:solidFill>
              </a:rPr>
              <a:t>Visão de hoje…</a:t>
            </a:r>
          </a:p>
        </p:txBody>
      </p:sp>
      <p:pic>
        <p:nvPicPr>
          <p:cNvPr id="8196" name="Picture 4" descr="C:\Users\vidinha\Documents\Brasil\Joinville\Season_2_promo_pic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 y="-27384"/>
            <a:ext cx="4224470"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0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http://www.rsc.org/images/AFM_350_tcm18-16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041" y="369315"/>
            <a:ext cx="333375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www.nature.com/nchem/journal/v3/n4/images/nchem.100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5" y="3933056"/>
            <a:ext cx="6074772" cy="2549349"/>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news.berkeley.edu/wp-content/uploads/2013/05/afm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56" y="757955"/>
            <a:ext cx="3810000" cy="297180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spTree>
    <p:extLst>
      <p:ext uri="{BB962C8B-B14F-4D97-AF65-F5344CB8AC3E}">
        <p14:creationId xmlns:p14="http://schemas.microsoft.com/office/powerpoint/2010/main" val="3058321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http://d3fscbzjxjshr5.cloudfront.net/content/ajprenal/278/5/F689/F6.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260648"/>
            <a:ext cx="5013889"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ribm.co.jp/equipment/images_nex/IgG_150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8" y="1099838"/>
            <a:ext cx="3068098" cy="306809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t>Microscopia de Força atómica  </a:t>
            </a:r>
          </a:p>
        </p:txBody>
      </p:sp>
      <p:pic>
        <p:nvPicPr>
          <p:cNvPr id="61444" name="Picture 4" descr="http://www.ribm.co.jp/equipment/images_nex/AC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940" y="3861048"/>
            <a:ext cx="3188396" cy="2359414"/>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I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48" y="4437112"/>
            <a:ext cx="2014986" cy="158503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4061598" y="6302422"/>
            <a:ext cx="4594463" cy="369332"/>
          </a:xfrm>
          <a:prstGeom prst="rect">
            <a:avLst/>
          </a:prstGeom>
          <a:noFill/>
        </p:spPr>
        <p:txBody>
          <a:bodyPr wrap="none" rtlCol="0">
            <a:spAutoFit/>
          </a:bodyPr>
          <a:lstStyle/>
          <a:p>
            <a:r>
              <a:rPr lang="pt-PT" b="1" dirty="0">
                <a:solidFill>
                  <a:schemeClr val="bg1"/>
                </a:solidFill>
              </a:rPr>
              <a:t>Ponta de silício ou de nitreto de silício (Si</a:t>
            </a:r>
            <a:r>
              <a:rPr lang="pt-PT" b="1" baseline="-25000" dirty="0">
                <a:solidFill>
                  <a:schemeClr val="bg1"/>
                </a:solidFill>
              </a:rPr>
              <a:t>3</a:t>
            </a:r>
            <a:r>
              <a:rPr lang="pt-PT" b="1" dirty="0">
                <a:solidFill>
                  <a:schemeClr val="bg1"/>
                </a:solidFill>
              </a:rPr>
              <a:t>N</a:t>
            </a:r>
            <a:r>
              <a:rPr lang="pt-PT" b="1" baseline="-25000" dirty="0">
                <a:solidFill>
                  <a:schemeClr val="bg1"/>
                </a:solidFill>
              </a:rPr>
              <a:t>4</a:t>
            </a:r>
            <a:r>
              <a:rPr lang="pt-PT" b="1" dirty="0">
                <a:solidFill>
                  <a:schemeClr val="bg1"/>
                </a:solidFill>
              </a:rPr>
              <a:t>)</a:t>
            </a:r>
            <a:endParaRPr lang="pt-PT" b="1" baseline="-25000" dirty="0">
              <a:solidFill>
                <a:schemeClr val="bg1"/>
              </a:solidFill>
            </a:endParaRPr>
          </a:p>
        </p:txBody>
      </p:sp>
    </p:spTree>
    <p:extLst>
      <p:ext uri="{BB962C8B-B14F-4D97-AF65-F5344CB8AC3E}">
        <p14:creationId xmlns:p14="http://schemas.microsoft.com/office/powerpoint/2010/main" val="3582583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810540" y="4426701"/>
            <a:ext cx="6234068" cy="769441"/>
          </a:xfrm>
          <a:prstGeom prst="rect">
            <a:avLst/>
          </a:prstGeom>
          <a:noFill/>
        </p:spPr>
        <p:txBody>
          <a:bodyPr wrap="square" rtlCol="0">
            <a:spAutoFit/>
          </a:bodyPr>
          <a:lstStyle/>
          <a:p>
            <a:r>
              <a:rPr lang="pt-PT" sz="4400" dirty="0">
                <a:solidFill>
                  <a:schemeClr val="bg1"/>
                </a:solidFill>
              </a:rPr>
              <a:t>Medidas, rigor e erro </a:t>
            </a:r>
          </a:p>
        </p:txBody>
      </p:sp>
      <p:pic>
        <p:nvPicPr>
          <p:cNvPr id="2050" name="Picture 2" descr="http://hdr.undp.org/sites/default/files/measuremen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6068649" cy="404576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89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Precisão, exactidão e erro </a:t>
            </a:r>
          </a:p>
        </p:txBody>
      </p:sp>
      <p:pic>
        <p:nvPicPr>
          <p:cNvPr id="276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15" t="40302" r="5245" b="19181"/>
          <a:stretch/>
        </p:blipFill>
        <p:spPr bwMode="auto">
          <a:xfrm>
            <a:off x="0" y="1108790"/>
            <a:ext cx="9144000"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5842" y="4156789"/>
            <a:ext cx="2806794" cy="369332"/>
          </a:xfrm>
          <a:prstGeom prst="rect">
            <a:avLst/>
          </a:prstGeom>
        </p:spPr>
        <p:txBody>
          <a:bodyPr wrap="none">
            <a:spAutoFit/>
          </a:bodyPr>
          <a:lstStyle/>
          <a:p>
            <a:r>
              <a:rPr lang="pt-PT" b="1" dirty="0">
                <a:solidFill>
                  <a:schemeClr val="bg1"/>
                </a:solidFill>
              </a:rPr>
              <a:t>Pouca precisão e exactidão </a:t>
            </a:r>
          </a:p>
        </p:txBody>
      </p:sp>
      <p:sp>
        <p:nvSpPr>
          <p:cNvPr id="8" name="Rectângulo 7"/>
          <p:cNvSpPr/>
          <p:nvPr/>
        </p:nvSpPr>
        <p:spPr>
          <a:xfrm>
            <a:off x="3138366" y="4156789"/>
            <a:ext cx="3283399" cy="369332"/>
          </a:xfrm>
          <a:prstGeom prst="rect">
            <a:avLst/>
          </a:prstGeom>
        </p:spPr>
        <p:txBody>
          <a:bodyPr wrap="none">
            <a:spAutoFit/>
          </a:bodyPr>
          <a:lstStyle/>
          <a:p>
            <a:r>
              <a:rPr lang="pt-PT" b="1" dirty="0">
                <a:solidFill>
                  <a:schemeClr val="bg1"/>
                </a:solidFill>
              </a:rPr>
              <a:t>Boa precisão e pouca exactidão </a:t>
            </a:r>
          </a:p>
        </p:txBody>
      </p:sp>
      <p:sp>
        <p:nvSpPr>
          <p:cNvPr id="9" name="Rectângulo 8"/>
          <p:cNvSpPr/>
          <p:nvPr/>
        </p:nvSpPr>
        <p:spPr>
          <a:xfrm>
            <a:off x="6413580" y="4156789"/>
            <a:ext cx="2651560" cy="369332"/>
          </a:xfrm>
          <a:prstGeom prst="rect">
            <a:avLst/>
          </a:prstGeom>
        </p:spPr>
        <p:txBody>
          <a:bodyPr wrap="none">
            <a:spAutoFit/>
          </a:bodyPr>
          <a:lstStyle/>
          <a:p>
            <a:r>
              <a:rPr lang="pt-PT" b="1" dirty="0">
                <a:solidFill>
                  <a:schemeClr val="bg1"/>
                </a:solidFill>
              </a:rPr>
              <a:t>Boa precisão e exactidão </a:t>
            </a:r>
          </a:p>
        </p:txBody>
      </p:sp>
      <p:sp>
        <p:nvSpPr>
          <p:cNvPr id="10" name="Rectângulo 9"/>
          <p:cNvSpPr/>
          <p:nvPr/>
        </p:nvSpPr>
        <p:spPr>
          <a:xfrm>
            <a:off x="4735341" y="4986118"/>
            <a:ext cx="4387760" cy="1631216"/>
          </a:xfrm>
          <a:prstGeom prst="rect">
            <a:avLst/>
          </a:prstGeom>
        </p:spPr>
        <p:txBody>
          <a:bodyPr wrap="square">
            <a:spAutoFit/>
          </a:bodyPr>
          <a:lstStyle/>
          <a:p>
            <a:r>
              <a:rPr lang="pt-PT" sz="2800" b="1" dirty="0">
                <a:solidFill>
                  <a:schemeClr val="bg1"/>
                </a:solidFill>
              </a:rPr>
              <a:t>Exactidão</a:t>
            </a:r>
            <a:r>
              <a:rPr lang="pt-PT" dirty="0">
                <a:solidFill>
                  <a:schemeClr val="bg1"/>
                </a:solidFill>
              </a:rPr>
              <a:t> consiste no grau de conformidade de um valor medido ou calculado em relação à sua definição ou com respeito a uma referência padrão</a:t>
            </a:r>
          </a:p>
        </p:txBody>
      </p:sp>
      <p:sp>
        <p:nvSpPr>
          <p:cNvPr id="11" name="Rectângulo 10"/>
          <p:cNvSpPr/>
          <p:nvPr/>
        </p:nvSpPr>
        <p:spPr>
          <a:xfrm>
            <a:off x="0" y="5002142"/>
            <a:ext cx="4355976" cy="1354217"/>
          </a:xfrm>
          <a:prstGeom prst="rect">
            <a:avLst/>
          </a:prstGeom>
        </p:spPr>
        <p:txBody>
          <a:bodyPr wrap="square">
            <a:spAutoFit/>
          </a:bodyPr>
          <a:lstStyle/>
          <a:p>
            <a:r>
              <a:rPr lang="pt-PT" sz="2800" b="1" dirty="0">
                <a:solidFill>
                  <a:schemeClr val="bg1"/>
                </a:solidFill>
              </a:rPr>
              <a:t>Precisão</a:t>
            </a:r>
            <a:r>
              <a:rPr lang="pt-PT" dirty="0">
                <a:solidFill>
                  <a:schemeClr val="bg1"/>
                </a:solidFill>
              </a:rPr>
              <a:t> é o grau de variação de resultados de uma medição. A precisão tem como base o desvio-padrão de uma série de repetições da mesma análise</a:t>
            </a: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CaixaDeTexto 9"/>
          <p:cNvSpPr txBox="1"/>
          <p:nvPr/>
        </p:nvSpPr>
        <p:spPr>
          <a:xfrm>
            <a:off x="348658" y="909083"/>
            <a:ext cx="8399806" cy="4401205"/>
          </a:xfrm>
          <a:prstGeom prst="rect">
            <a:avLst/>
          </a:prstGeom>
          <a:noFill/>
        </p:spPr>
        <p:txBody>
          <a:bodyPr wrap="square" rtlCol="0">
            <a:spAutoFit/>
          </a:bodyPr>
          <a:lstStyle/>
          <a:p>
            <a:r>
              <a:rPr lang="pt-PT" sz="2400" dirty="0">
                <a:solidFill>
                  <a:schemeClr val="bg1"/>
                </a:solidFill>
              </a:rPr>
              <a:t>As medições  experimentais podem apresentar erros devido a </a:t>
            </a:r>
            <a:r>
              <a:rPr lang="pt-PT" sz="2800" b="1" u="sng" dirty="0">
                <a:solidFill>
                  <a:schemeClr val="bg1"/>
                </a:solidFill>
              </a:rPr>
              <a:t>dois motivos básicos</a:t>
            </a:r>
            <a:r>
              <a:rPr lang="pt-PT" sz="2400" dirty="0">
                <a:solidFill>
                  <a:schemeClr val="bg1"/>
                </a:solidFill>
              </a:rPr>
              <a:t>.</a:t>
            </a:r>
          </a:p>
          <a:p>
            <a:endParaRPr lang="pt-PT" sz="2400" dirty="0">
              <a:solidFill>
                <a:schemeClr val="bg1"/>
              </a:solidFill>
            </a:endParaRPr>
          </a:p>
          <a:p>
            <a:pPr marL="342900" indent="-342900">
              <a:buFont typeface="Arial" panose="020B0604020202020204" pitchFamily="34" charset="0"/>
              <a:buChar char="•"/>
            </a:pPr>
            <a:r>
              <a:rPr lang="pt-PT" sz="2400" b="1" u="sng" dirty="0">
                <a:solidFill>
                  <a:schemeClr val="bg1"/>
                </a:solidFill>
              </a:rPr>
              <a:t>Primeiro</a:t>
            </a:r>
            <a:r>
              <a:rPr lang="pt-PT" sz="2400" dirty="0">
                <a:solidFill>
                  <a:schemeClr val="bg1"/>
                </a:solidFill>
              </a:rPr>
              <a:t> podem ocorrer </a:t>
            </a:r>
            <a:r>
              <a:rPr lang="pt-PT" sz="2800" b="1" i="1" dirty="0">
                <a:solidFill>
                  <a:srgbClr val="FFFF00"/>
                </a:solidFill>
              </a:rPr>
              <a:t>erros determinados</a:t>
            </a:r>
            <a:r>
              <a:rPr lang="pt-PT" sz="2400" dirty="0">
                <a:solidFill>
                  <a:schemeClr val="bg1"/>
                </a:solidFill>
              </a:rPr>
              <a:t>  que  são causados por instrumentos defeituosos ou falhas de operador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b="1" u="sng" dirty="0">
                <a:solidFill>
                  <a:schemeClr val="bg1"/>
                </a:solidFill>
              </a:rPr>
              <a:t>Segundo</a:t>
            </a:r>
            <a:r>
              <a:rPr lang="pt-PT" sz="2400" dirty="0">
                <a:solidFill>
                  <a:schemeClr val="bg1"/>
                </a:solidFill>
              </a:rPr>
              <a:t> são os  chamados de </a:t>
            </a:r>
            <a:r>
              <a:rPr lang="pt-PT" sz="2800" b="1" i="1" dirty="0">
                <a:solidFill>
                  <a:srgbClr val="FFFF00"/>
                </a:solidFill>
              </a:rPr>
              <a:t>erros indeterminados</a:t>
            </a:r>
            <a:r>
              <a:rPr lang="pt-PT" sz="2400" dirty="0">
                <a:solidFill>
                  <a:srgbClr val="FFFF00"/>
                </a:solidFill>
              </a:rPr>
              <a:t> </a:t>
            </a:r>
            <a:r>
              <a:rPr lang="pt-PT" sz="2400" dirty="0">
                <a:solidFill>
                  <a:schemeClr val="bg1"/>
                </a:solidFill>
              </a:rPr>
              <a:t>ou aleatórios  que  decorrem da incerteza de uma dada  medição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Uma das maneiras  de avaliar o erro indeterminado em um determinado resultado é  calcular o </a:t>
            </a:r>
            <a:r>
              <a:rPr lang="pt-PT" sz="2800" b="1" i="1" dirty="0">
                <a:solidFill>
                  <a:srgbClr val="FFFF00"/>
                </a:solidFill>
              </a:rPr>
              <a:t>desvio padrão</a:t>
            </a:r>
            <a:r>
              <a:rPr lang="pt-PT" sz="2400" dirty="0">
                <a:solidFill>
                  <a:schemeClr val="bg1"/>
                </a:solidFill>
              </a:rPr>
              <a:t>. </a:t>
            </a:r>
          </a:p>
        </p:txBody>
      </p:sp>
      <p:sp>
        <p:nvSpPr>
          <p:cNvPr id="16" name="CaixaDeTexto 15"/>
          <p:cNvSpPr txBox="1"/>
          <p:nvPr/>
        </p:nvSpPr>
        <p:spPr>
          <a:xfrm>
            <a:off x="179512" y="76928"/>
            <a:ext cx="1368152" cy="707886"/>
          </a:xfrm>
          <a:prstGeom prst="rect">
            <a:avLst/>
          </a:prstGeom>
          <a:noFill/>
        </p:spPr>
        <p:txBody>
          <a:bodyPr wrap="square" rtlCol="0">
            <a:spAutoFit/>
          </a:bodyPr>
          <a:lstStyle/>
          <a:p>
            <a:r>
              <a:rPr lang="pt-PT" sz="4000" b="1" dirty="0">
                <a:solidFill>
                  <a:schemeClr val="bg1"/>
                </a:solidFill>
              </a:rPr>
              <a:t>Erro </a:t>
            </a:r>
          </a:p>
        </p:txBody>
      </p:sp>
      <p:pic>
        <p:nvPicPr>
          <p:cNvPr id="30724" name="Picture 4" descr="https://upload.wikimedia.org/wikipedia/commons/1/14/Kendell_Geers_-_T-error_(2003)_sans_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28" t="29208" r="5448" b="35396"/>
          <a:stretch/>
        </p:blipFill>
        <p:spPr bwMode="auto">
          <a:xfrm>
            <a:off x="6174977" y="-54936"/>
            <a:ext cx="2969023" cy="96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left)">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wipe(left)">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CaixaDeTexto 11"/>
          <p:cNvSpPr txBox="1"/>
          <p:nvPr/>
        </p:nvSpPr>
        <p:spPr>
          <a:xfrm>
            <a:off x="393202" y="1484784"/>
            <a:ext cx="7779198" cy="1815882"/>
          </a:xfrm>
          <a:prstGeom prst="rect">
            <a:avLst/>
          </a:prstGeom>
          <a:noFill/>
        </p:spPr>
        <p:txBody>
          <a:bodyPr wrap="square" rtlCol="0">
            <a:spAutoFit/>
          </a:bodyPr>
          <a:lstStyle/>
          <a:p>
            <a:r>
              <a:rPr lang="pt-PT" sz="2800" i="1" dirty="0">
                <a:solidFill>
                  <a:schemeClr val="bg1"/>
                </a:solidFill>
              </a:rPr>
              <a:t>“O desvio  de uma série de medições é igual á raiz quadrada da soma dos quadrados dos desvios de cada medição em relação á média dividida pelo número de medições  menos 1 “</a:t>
            </a:r>
          </a:p>
        </p:txBody>
      </p:sp>
      <mc:AlternateContent xmlns:mc="http://schemas.openxmlformats.org/markup-compatibility/2006" xmlns:a14="http://schemas.microsoft.com/office/drawing/2010/main">
        <mc:Choice Requires="a14">
          <p:sp>
            <p:nvSpPr>
              <p:cNvPr id="11" name="CaixaDeTexto 10"/>
              <p:cNvSpPr txBox="1"/>
              <p:nvPr/>
            </p:nvSpPr>
            <p:spPr>
              <a:xfrm>
                <a:off x="179512" y="3861048"/>
                <a:ext cx="4392487" cy="110055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pt-PT" sz="2400" b="0" i="1" smtClean="0">
                              <a:latin typeface="Cambria Math" panose="02040503050406030204" pitchFamily="18" charset="0"/>
                            </a:rPr>
                          </m:ctrlPr>
                        </m:accPr>
                        <m:e>
                          <m:r>
                            <a:rPr lang="pt-PT" sz="2400" b="0" i="1" smtClean="0">
                              <a:latin typeface="Cambria Math"/>
                            </a:rPr>
                            <m:t>𝑥</m:t>
                          </m:r>
                        </m:e>
                      </m:acc>
                      <m:r>
                        <a:rPr lang="pt-PT" sz="2400" b="0" i="1" smtClean="0">
                          <a:latin typeface="Cambria Math"/>
                        </a:rPr>
                        <m:t>=</m:t>
                      </m:r>
                      <m:f>
                        <m:fPr>
                          <m:ctrlPr>
                            <a:rPr lang="pt-PT" sz="2400" i="1" smtClean="0">
                              <a:latin typeface="Cambria Math" panose="02040503050406030204" pitchFamily="18" charset="0"/>
                            </a:rPr>
                          </m:ctrlPr>
                        </m:fPr>
                        <m:num>
                          <m:r>
                            <a:rPr lang="pt-PT" sz="2400" b="0" i="1" smtClean="0">
                              <a:latin typeface="Cambria Math"/>
                            </a:rPr>
                            <m:t>1</m:t>
                          </m:r>
                        </m:num>
                        <m:den>
                          <m:r>
                            <a:rPr lang="pt-PT" sz="2400" b="0" i="1" smtClean="0">
                              <a:latin typeface="Cambria Math"/>
                            </a:rPr>
                            <m:t>𝑛</m:t>
                          </m:r>
                        </m:den>
                      </m:f>
                      <m:nary>
                        <m:naryPr>
                          <m:chr m:val="∑"/>
                          <m:ctrlPr>
                            <a:rPr lang="pt-PT" sz="2400" i="1" smtClean="0">
                              <a:latin typeface="Cambria Math" panose="02040503050406030204" pitchFamily="18" charset="0"/>
                            </a:rPr>
                          </m:ctrlPr>
                        </m:naryPr>
                        <m:sub>
                          <m:r>
                            <m:rPr>
                              <m:brk m:alnAt="23"/>
                            </m:rPr>
                            <a:rPr lang="pt-PT" sz="2400" b="0" i="1" smtClean="0">
                              <a:latin typeface="Cambria Math"/>
                            </a:rPr>
                            <m:t>𝑖</m:t>
                          </m:r>
                          <m:r>
                            <a:rPr lang="pt-PT" sz="2400" b="0" i="1" smtClean="0">
                              <a:latin typeface="Cambria Math"/>
                            </a:rPr>
                            <m:t>=1</m:t>
                          </m:r>
                        </m:sub>
                        <m:sup>
                          <m:r>
                            <a:rPr lang="pt-PT" sz="2400" b="0" i="1" smtClean="0">
                              <a:latin typeface="Cambria Math"/>
                            </a:rPr>
                            <m:t>𝑛</m:t>
                          </m:r>
                        </m:sup>
                        <m:e>
                          <m:sSub>
                            <m:sSubPr>
                              <m:ctrlPr>
                                <a:rPr lang="pt-PT" sz="240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𝑖</m:t>
                              </m:r>
                            </m:sub>
                          </m:sSub>
                          <m:r>
                            <a:rPr lang="pt-PT" sz="2400" b="0" i="1" smtClean="0">
                              <a:latin typeface="Cambria Math"/>
                            </a:rPr>
                            <m:t>=</m:t>
                          </m:r>
                          <m:f>
                            <m:fPr>
                              <m:ctrlPr>
                                <a:rPr lang="pt-PT" sz="2400" b="0" i="1" smtClean="0">
                                  <a:latin typeface="Cambria Math" panose="02040503050406030204" pitchFamily="18" charset="0"/>
                                </a:rPr>
                              </m:ctrlPr>
                            </m:fPr>
                            <m:num>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1</m:t>
                                  </m:r>
                                </m:sub>
                              </m:sSub>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2</m:t>
                                  </m:r>
                                </m:sub>
                              </m:sSub>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𝑛</m:t>
                                  </m:r>
                                </m:sub>
                              </m:sSub>
                            </m:num>
                            <m:den>
                              <m:r>
                                <a:rPr lang="pt-PT" sz="2400" b="0" i="1" smtClean="0">
                                  <a:latin typeface="Cambria Math"/>
                                </a:rPr>
                                <m:t>𝑛</m:t>
                              </m:r>
                            </m:den>
                          </m:f>
                        </m:e>
                      </m:nary>
                    </m:oMath>
                  </m:oMathPara>
                </a14:m>
                <a:endParaRPr lang="pt-PT" sz="2400" dirty="0"/>
              </a:p>
            </p:txBody>
          </p:sp>
        </mc:Choice>
        <mc:Fallback xmlns="">
          <p:sp>
            <p:nvSpPr>
              <p:cNvPr id="11" name="CaixaDeTexto 10"/>
              <p:cNvSpPr txBox="1">
                <a:spLocks noRot="1" noChangeAspect="1" noMove="1" noResize="1" noEditPoints="1" noAdjustHandles="1" noChangeArrowheads="1" noChangeShapeType="1" noTextEdit="1"/>
              </p:cNvSpPr>
              <p:nvPr/>
            </p:nvSpPr>
            <p:spPr>
              <a:xfrm>
                <a:off x="179512" y="3861048"/>
                <a:ext cx="4392487" cy="1100558"/>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3" name="CaixaDeTexto 12"/>
              <p:cNvSpPr txBox="1"/>
              <p:nvPr/>
            </p:nvSpPr>
            <p:spPr>
              <a:xfrm>
                <a:off x="4788024" y="3827128"/>
                <a:ext cx="4033615" cy="152920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400" b="0" i="1" smtClean="0">
                          <a:latin typeface="Cambria Math"/>
                        </a:rPr>
                        <m:t>𝑠</m:t>
                      </m:r>
                      <m:r>
                        <a:rPr lang="pt-PT" sz="2400" b="0" i="1" smtClean="0">
                          <a:latin typeface="Cambria Math"/>
                        </a:rPr>
                        <m:t>=</m:t>
                      </m:r>
                      <m:rad>
                        <m:radPr>
                          <m:degHide m:val="on"/>
                          <m:ctrlPr>
                            <a:rPr lang="pt-PT" sz="2400" b="0" i="1" smtClean="0">
                              <a:latin typeface="Cambria Math" panose="02040503050406030204" pitchFamily="18" charset="0"/>
                            </a:rPr>
                          </m:ctrlPr>
                        </m:radPr>
                        <m:deg/>
                        <m:e>
                          <m:f>
                            <m:fPr>
                              <m:ctrlPr>
                                <a:rPr lang="pt-PT" sz="2400" i="1">
                                  <a:latin typeface="Cambria Math" panose="02040503050406030204" pitchFamily="18" charset="0"/>
                                </a:rPr>
                              </m:ctrlPr>
                            </m:fPr>
                            <m:num>
                              <m:r>
                                <a:rPr lang="pt-PT" sz="2400" i="1">
                                  <a:latin typeface="Cambria Math"/>
                                </a:rPr>
                                <m:t>1</m:t>
                              </m:r>
                            </m:num>
                            <m:den>
                              <m:r>
                                <a:rPr lang="pt-PT" sz="2400" i="1">
                                  <a:latin typeface="Cambria Math"/>
                                </a:rPr>
                                <m:t>𝑛</m:t>
                              </m:r>
                              <m:r>
                                <a:rPr lang="pt-PT" sz="2400" b="0" i="1" smtClean="0">
                                  <a:latin typeface="Cambria Math"/>
                                </a:rPr>
                                <m:t>−1</m:t>
                              </m:r>
                            </m:den>
                          </m:f>
                          <m:nary>
                            <m:naryPr>
                              <m:chr m:val="∑"/>
                              <m:ctrlPr>
                                <a:rPr lang="pt-PT" sz="2400" i="1">
                                  <a:latin typeface="Cambria Math" panose="02040503050406030204" pitchFamily="18" charset="0"/>
                                </a:rPr>
                              </m:ctrlPr>
                            </m:naryPr>
                            <m:sub>
                              <m:r>
                                <m:rPr>
                                  <m:brk m:alnAt="23"/>
                                </m:rPr>
                                <a:rPr lang="pt-PT" sz="2400" i="1">
                                  <a:latin typeface="Cambria Math"/>
                                </a:rPr>
                                <m:t>𝑖</m:t>
                              </m:r>
                              <m:r>
                                <a:rPr lang="pt-PT" sz="2400" i="1">
                                  <a:latin typeface="Cambria Math"/>
                                </a:rPr>
                                <m:t>=1</m:t>
                              </m:r>
                            </m:sub>
                            <m:sup>
                              <m:r>
                                <a:rPr lang="pt-PT" sz="2400" i="1">
                                  <a:latin typeface="Cambria Math"/>
                                </a:rPr>
                                <m:t>𝑛</m:t>
                              </m:r>
                            </m:sup>
                            <m:e>
                              <m:sSup>
                                <m:sSupPr>
                                  <m:ctrlPr>
                                    <a:rPr lang="pt-PT" sz="2400" i="1" smtClean="0">
                                      <a:latin typeface="Cambria Math" panose="02040503050406030204" pitchFamily="18" charset="0"/>
                                    </a:rPr>
                                  </m:ctrlPr>
                                </m:sSupPr>
                                <m:e>
                                  <m:r>
                                    <a:rPr lang="pt-PT" sz="2400" b="0" i="1" smtClean="0">
                                      <a:latin typeface="Cambria Math"/>
                                    </a:rPr>
                                    <m:t>(</m:t>
                                  </m:r>
                                  <m:sSub>
                                    <m:sSubPr>
                                      <m:ctrlPr>
                                        <a:rPr lang="pt-PT" sz="2400" b="0" i="1" smtClean="0">
                                          <a:latin typeface="Cambria Math" panose="02040503050406030204" pitchFamily="18" charset="0"/>
                                        </a:rPr>
                                      </m:ctrlPr>
                                    </m:sSubPr>
                                    <m:e>
                                      <m:r>
                                        <a:rPr lang="pt-PT" sz="2400" b="0" i="1" smtClean="0">
                                          <a:latin typeface="Cambria Math"/>
                                        </a:rPr>
                                        <m:t>𝑥</m:t>
                                      </m:r>
                                    </m:e>
                                    <m:sub>
                                      <m:r>
                                        <a:rPr lang="pt-PT" sz="2400" b="0" i="1" smtClean="0">
                                          <a:latin typeface="Cambria Math"/>
                                        </a:rPr>
                                        <m:t>𝑖</m:t>
                                      </m:r>
                                    </m:sub>
                                  </m:sSub>
                                  <m:r>
                                    <a:rPr lang="pt-PT" sz="2400" b="0" i="1" smtClean="0">
                                      <a:latin typeface="Cambria Math"/>
                                    </a:rPr>
                                    <m:t>−</m:t>
                                  </m:r>
                                  <m:acc>
                                    <m:accPr>
                                      <m:chr m:val="̅"/>
                                      <m:ctrlPr>
                                        <a:rPr lang="pt-PT" sz="2400" b="0" i="1" smtClean="0">
                                          <a:latin typeface="Cambria Math" panose="02040503050406030204" pitchFamily="18" charset="0"/>
                                        </a:rPr>
                                      </m:ctrlPr>
                                    </m:accPr>
                                    <m:e>
                                      <m:r>
                                        <a:rPr lang="pt-PT" sz="2400" b="0" i="1" smtClean="0">
                                          <a:latin typeface="Cambria Math"/>
                                        </a:rPr>
                                        <m:t>𝑥</m:t>
                                      </m:r>
                                    </m:e>
                                  </m:acc>
                                  <m:r>
                                    <a:rPr lang="pt-PT" sz="2400" b="0" i="1" smtClean="0">
                                      <a:latin typeface="Cambria Math"/>
                                    </a:rPr>
                                    <m:t>)</m:t>
                                  </m:r>
                                </m:e>
                                <m:sup>
                                  <m:r>
                                    <a:rPr lang="pt-PT" sz="2400" b="0" i="1" smtClean="0">
                                      <a:latin typeface="Cambria Math"/>
                                    </a:rPr>
                                    <m:t>2</m:t>
                                  </m:r>
                                </m:sup>
                              </m:sSup>
                              <m:r>
                                <a:rPr lang="pt-PT" sz="2400" b="0" i="1" smtClean="0">
                                  <a:latin typeface="Cambria Math"/>
                                </a:rPr>
                                <m:t> </m:t>
                              </m:r>
                            </m:e>
                          </m:nary>
                        </m:e>
                      </m:rad>
                    </m:oMath>
                  </m:oMathPara>
                </a14:m>
                <a:endParaRPr lang="pt-PT" sz="2400" dirty="0"/>
              </a:p>
            </p:txBody>
          </p:sp>
        </mc:Choice>
        <mc:Fallback xmlns="">
          <p:sp>
            <p:nvSpPr>
              <p:cNvPr id="13" name="CaixaDeTexto 12"/>
              <p:cNvSpPr txBox="1">
                <a:spLocks noRot="1" noChangeAspect="1" noMove="1" noResize="1" noEditPoints="1" noAdjustHandles="1" noChangeArrowheads="1" noChangeShapeType="1" noTextEdit="1"/>
              </p:cNvSpPr>
              <p:nvPr/>
            </p:nvSpPr>
            <p:spPr>
              <a:xfrm>
                <a:off x="4788024" y="3827128"/>
                <a:ext cx="4033615" cy="1529201"/>
              </a:xfrm>
              <a:prstGeom prst="rect">
                <a:avLst/>
              </a:prstGeom>
              <a:blipFill rotWithShape="1">
                <a:blip r:embed="rId3"/>
                <a:stretch>
                  <a:fillRect/>
                </a:stretch>
              </a:blipFill>
            </p:spPr>
            <p:txBody>
              <a:bodyPr/>
              <a:lstStyle/>
              <a:p>
                <a:r>
                  <a:rPr lang="pt-PT">
                    <a:noFill/>
                  </a:rPr>
                  <a:t> </a:t>
                </a:r>
              </a:p>
            </p:txBody>
          </p:sp>
        </mc:Fallback>
      </mc:AlternateContent>
      <p:sp>
        <p:nvSpPr>
          <p:cNvPr id="16" name="CaixaDeTexto 15"/>
          <p:cNvSpPr txBox="1"/>
          <p:nvPr/>
        </p:nvSpPr>
        <p:spPr>
          <a:xfrm>
            <a:off x="179512" y="134685"/>
            <a:ext cx="3384376" cy="646331"/>
          </a:xfrm>
          <a:prstGeom prst="rect">
            <a:avLst/>
          </a:prstGeom>
          <a:noFill/>
        </p:spPr>
        <p:txBody>
          <a:bodyPr wrap="square" rtlCol="0">
            <a:spAutoFit/>
          </a:bodyPr>
          <a:lstStyle/>
          <a:p>
            <a:r>
              <a:rPr lang="pt-PT" sz="3600" b="1" dirty="0">
                <a:solidFill>
                  <a:schemeClr val="bg1"/>
                </a:solidFill>
              </a:rPr>
              <a:t>Desvio padrão  </a:t>
            </a:r>
          </a:p>
        </p:txBody>
      </p:sp>
      <p:pic>
        <p:nvPicPr>
          <p:cNvPr id="30724" name="Picture 4" descr="https://upload.wikimedia.org/wikipedia/commons/1/14/Kendell_Geers_-_T-error_(2003)_sans_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28" t="29208" r="5448" b="35396"/>
          <a:stretch/>
        </p:blipFill>
        <p:spPr bwMode="auto">
          <a:xfrm>
            <a:off x="6174977" y="-54936"/>
            <a:ext cx="2969023" cy="96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1163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https://upload.wikimedia.org/wikipedia/commons/thumb/3/37/Standard_deviation_diagram_%28decimal_comma%29.svg/400px-Standard_deviation_diagram_%28decimal_comma%29.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86" y="958401"/>
            <a:ext cx="4653166" cy="2326583"/>
          </a:xfrm>
          <a:prstGeom prst="rect">
            <a:avLst/>
          </a:prstGeom>
          <a:solidFill>
            <a:schemeClr val="bg1"/>
          </a:solidFill>
        </p:spPr>
      </p:pic>
      <p:sp>
        <p:nvSpPr>
          <p:cNvPr id="6" name="CaixaDeTexto 5"/>
          <p:cNvSpPr txBox="1"/>
          <p:nvPr/>
        </p:nvSpPr>
        <p:spPr>
          <a:xfrm>
            <a:off x="179512" y="134685"/>
            <a:ext cx="3384376" cy="646331"/>
          </a:xfrm>
          <a:prstGeom prst="rect">
            <a:avLst/>
          </a:prstGeom>
          <a:noFill/>
        </p:spPr>
        <p:txBody>
          <a:bodyPr wrap="square" rtlCol="0">
            <a:spAutoFit/>
          </a:bodyPr>
          <a:lstStyle/>
          <a:p>
            <a:r>
              <a:rPr lang="pt-PT" sz="3600" dirty="0">
                <a:solidFill>
                  <a:schemeClr val="bg1"/>
                </a:solidFill>
              </a:rPr>
              <a:t>Desvio padrão  </a:t>
            </a:r>
          </a:p>
        </p:txBody>
      </p:sp>
      <p:pic>
        <p:nvPicPr>
          <p:cNvPr id="7" name="Picture 4" descr="https://upload.wikimedia.org/wikipedia/commons/1/14/Kendell_Geers_-_T-error_(2003)_sans_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28" t="29208" r="5448" b="35396"/>
          <a:stretch/>
        </p:blipFill>
        <p:spPr bwMode="auto">
          <a:xfrm>
            <a:off x="6174977" y="16709"/>
            <a:ext cx="2969023" cy="964019"/>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5039544" y="942894"/>
            <a:ext cx="4104456" cy="4893647"/>
          </a:xfrm>
          <a:prstGeom prst="rect">
            <a:avLst/>
          </a:prstGeom>
          <a:noFill/>
        </p:spPr>
        <p:txBody>
          <a:bodyPr wrap="square" rtlCol="0">
            <a:spAutoFit/>
          </a:bodyPr>
          <a:lstStyle/>
          <a:p>
            <a:endParaRPr lang="pt-PT" sz="2400" dirty="0">
              <a:solidFill>
                <a:schemeClr val="bg1"/>
              </a:solidFill>
            </a:endParaRPr>
          </a:p>
          <a:p>
            <a:r>
              <a:rPr lang="pt-PT" sz="2400" b="1" dirty="0">
                <a:solidFill>
                  <a:srgbClr val="FFFF00"/>
                </a:solidFill>
              </a:rPr>
              <a:t>68% </a:t>
            </a:r>
            <a:r>
              <a:rPr lang="pt-PT" sz="2400" dirty="0">
                <a:solidFill>
                  <a:schemeClr val="bg1"/>
                </a:solidFill>
              </a:rPr>
              <a:t>dos valores  encontram-se a uma distancia da média inferior a um desvio padrão  </a:t>
            </a:r>
          </a:p>
          <a:p>
            <a:endParaRPr lang="pt-PT" sz="2400" dirty="0">
              <a:solidFill>
                <a:schemeClr val="bg1"/>
              </a:solidFill>
            </a:endParaRPr>
          </a:p>
          <a:p>
            <a:r>
              <a:rPr lang="pt-PT" sz="2400" b="1" dirty="0">
                <a:solidFill>
                  <a:srgbClr val="FFFF00"/>
                </a:solidFill>
              </a:rPr>
              <a:t>95% </a:t>
            </a:r>
            <a:r>
              <a:rPr lang="pt-PT" sz="2400" dirty="0">
                <a:solidFill>
                  <a:schemeClr val="bg1"/>
                </a:solidFill>
              </a:rPr>
              <a:t>dos valores a uma distancia da  média inferior a duas vezes o desvio padrão </a:t>
            </a:r>
          </a:p>
          <a:p>
            <a:endParaRPr lang="pt-PT" sz="2400" dirty="0">
              <a:solidFill>
                <a:schemeClr val="bg1"/>
              </a:solidFill>
            </a:endParaRPr>
          </a:p>
          <a:p>
            <a:r>
              <a:rPr lang="pt-PT" sz="2400" b="1" dirty="0">
                <a:solidFill>
                  <a:srgbClr val="FFFF00"/>
                </a:solidFill>
              </a:rPr>
              <a:t>99,6%</a:t>
            </a:r>
            <a:r>
              <a:rPr lang="pt-PT" sz="2400" dirty="0">
                <a:solidFill>
                  <a:schemeClr val="bg1"/>
                </a:solidFill>
              </a:rPr>
              <a:t> dos valores encontram-se a uma distância da média inferior  a três vezes o desvio padrão </a:t>
            </a:r>
          </a:p>
        </p:txBody>
      </p:sp>
      <p:sp>
        <p:nvSpPr>
          <p:cNvPr id="2" name="Rectângulo 1"/>
          <p:cNvSpPr/>
          <p:nvPr/>
        </p:nvSpPr>
        <p:spPr>
          <a:xfrm>
            <a:off x="260115" y="3778590"/>
            <a:ext cx="3771292" cy="830997"/>
          </a:xfrm>
          <a:prstGeom prst="rect">
            <a:avLst/>
          </a:prstGeom>
        </p:spPr>
        <p:txBody>
          <a:bodyPr wrap="square">
            <a:spAutoFit/>
          </a:bodyPr>
          <a:lstStyle/>
          <a:p>
            <a:pPr lvl="0"/>
            <a:r>
              <a:rPr lang="pt-PT" sz="2400" dirty="0">
                <a:solidFill>
                  <a:prstClr val="white"/>
                </a:solidFill>
              </a:rPr>
              <a:t>Em uma distribuição normal ou Gaussiana </a:t>
            </a:r>
          </a:p>
        </p:txBody>
      </p:sp>
    </p:spTree>
    <p:extLst>
      <p:ext uri="{BB962C8B-B14F-4D97-AF65-F5344CB8AC3E}">
        <p14:creationId xmlns:p14="http://schemas.microsoft.com/office/powerpoint/2010/main" val="2200095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ela 2"/>
              <p:cNvGraphicFramePr>
                <a:graphicFrameLocks noGrp="1"/>
              </p:cNvGraphicFramePr>
              <p:nvPr>
                <p:extLst>
                  <p:ext uri="{D42A27DB-BD31-4B8C-83A1-F6EECF244321}">
                    <p14:modId xmlns:p14="http://schemas.microsoft.com/office/powerpoint/2010/main" val="2262867325"/>
                  </p:ext>
                </p:extLst>
              </p:nvPr>
            </p:nvGraphicFramePr>
            <p:xfrm>
              <a:off x="827584" y="1412776"/>
              <a:ext cx="7224464" cy="3688183"/>
            </p:xfrm>
            <a:graphic>
              <a:graphicData uri="http://schemas.openxmlformats.org/drawingml/2006/table">
                <a:tbl>
                  <a:tblPr firstRow="1" bandRow="1">
                    <a:tableStyleId>{5C22544A-7EE6-4342-B048-85BDC9FD1C3A}</a:tableStyleId>
                  </a:tblPr>
                  <a:tblGrid>
                    <a:gridCol w="1679848">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2514364">
                      <a:extLst>
                        <a:ext uri="{9D8B030D-6E8A-4147-A177-3AD203B41FA5}">
                          <a16:colId xmlns:a16="http://schemas.microsoft.com/office/drawing/2014/main" val="20002"/>
                        </a:ext>
                      </a:extLst>
                    </a:gridCol>
                    <a:gridCol w="1806116">
                      <a:extLst>
                        <a:ext uri="{9D8B030D-6E8A-4147-A177-3AD203B41FA5}">
                          <a16:colId xmlns:a16="http://schemas.microsoft.com/office/drawing/2014/main" val="20003"/>
                        </a:ext>
                      </a:extLst>
                    </a:gridCol>
                  </a:tblGrid>
                  <a:tr h="1440793">
                    <a:tc>
                      <a:txBody>
                        <a:bodyPr/>
                        <a:lstStyle/>
                        <a:p>
                          <a:pPr algn="ctr"/>
                          <a:r>
                            <a:rPr lang="pt-PT" dirty="0"/>
                            <a:t>Determinação</a:t>
                          </a:r>
                          <a:r>
                            <a:rPr lang="pt-PT" baseline="0" dirty="0"/>
                            <a:t> </a:t>
                          </a:r>
                          <a:endParaRPr lang="pt-PT" dirty="0"/>
                        </a:p>
                      </a:txBody>
                      <a:tcPr anchor="ctr"/>
                    </a:tc>
                    <a:tc>
                      <a:txBody>
                        <a:bodyPr/>
                        <a:lstStyle/>
                        <a:p>
                          <a:pPr algn="ctr"/>
                          <a:r>
                            <a:rPr lang="pt-PT" dirty="0"/>
                            <a:t>Massa medida (g) </a:t>
                          </a:r>
                        </a:p>
                      </a:txBody>
                      <a:tcPr anchor="ctr"/>
                    </a:tc>
                    <a:tc>
                      <a:txBody>
                        <a:bodyPr/>
                        <a:lstStyle/>
                        <a:p>
                          <a:pPr algn="ctr"/>
                          <a:r>
                            <a:rPr lang="pt-PT" dirty="0"/>
                            <a:t>Diferença entre a massa me</a:t>
                          </a:r>
                          <a:r>
                            <a:rPr lang="pt-PT" baseline="0" dirty="0"/>
                            <a:t>dida e a média</a:t>
                          </a:r>
                          <a:endParaRPr lang="pt-PT" dirty="0"/>
                        </a:p>
                      </a:txBody>
                      <a:tcPr anchor="ctr"/>
                    </a:tc>
                    <a:tc>
                      <a:txBody>
                        <a:bodyPr/>
                        <a:lstStyle/>
                        <a:p>
                          <a:pPr algn="ctr"/>
                          <a:r>
                            <a:rPr lang="pt-PT" dirty="0"/>
                            <a:t>Quadrado da diferença</a:t>
                          </a:r>
                        </a:p>
                      </a:txBody>
                      <a:tcPr anchor="ctr"/>
                    </a:tc>
                    <a:extLst>
                      <a:ext uri="{0D108BD9-81ED-4DB2-BD59-A6C34878D82A}">
                        <a16:rowId xmlns:a16="http://schemas.microsoft.com/office/drawing/2014/main" val="10000"/>
                      </a:ext>
                    </a:extLst>
                  </a:tr>
                  <a:tr h="449478">
                    <a:tc>
                      <a:txBody>
                        <a:bodyPr/>
                        <a:lstStyle/>
                        <a:p>
                          <a:pPr algn="ctr"/>
                          <a:r>
                            <a:rPr lang="pt-PT" dirty="0"/>
                            <a:t>1</a:t>
                          </a:r>
                        </a:p>
                      </a:txBody>
                      <a:tcPr/>
                    </a:tc>
                    <a:tc>
                      <a:txBody>
                        <a:bodyPr/>
                        <a:lstStyle/>
                        <a:p>
                          <a:pPr algn="ctr"/>
                          <a:r>
                            <a:rPr lang="pt-PT" dirty="0"/>
                            <a:t>9,990</a:t>
                          </a:r>
                        </a:p>
                      </a:txBody>
                      <a:tcPr/>
                    </a:tc>
                    <a:tc>
                      <a:txBody>
                        <a:bodyPr/>
                        <a:lstStyle/>
                        <a:p>
                          <a:pPr algn="ctr"/>
                          <a:r>
                            <a:rPr lang="pt-PT" dirty="0"/>
                            <a:t>0,006</a:t>
                          </a:r>
                        </a:p>
                      </a:txBody>
                      <a:tcPr/>
                    </a:tc>
                    <a:tc>
                      <a:txBody>
                        <a:bodyPr/>
                        <a:lstStyle/>
                        <a:p>
                          <a:pPr algn="ctr"/>
                          <a14:m>
                            <m:oMathPara xmlns:m="http://schemas.openxmlformats.org/officeDocument/2006/math">
                              <m:oMathParaPr>
                                <m:jc m:val="centerGroup"/>
                              </m:oMathParaPr>
                              <m:oMath xmlns:m="http://schemas.openxmlformats.org/officeDocument/2006/math">
                                <m:r>
                                  <a:rPr lang="pt-PT" b="0" i="1" smtClean="0">
                                    <a:latin typeface="Cambria Math"/>
                                  </a:rPr>
                                  <m:t>4</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1"/>
                      </a:ext>
                    </a:extLst>
                  </a:tr>
                  <a:tr h="449478">
                    <a:tc>
                      <a:txBody>
                        <a:bodyPr/>
                        <a:lstStyle/>
                        <a:p>
                          <a:pPr algn="ctr"/>
                          <a:r>
                            <a:rPr lang="pt-PT" dirty="0"/>
                            <a:t>2</a:t>
                          </a:r>
                        </a:p>
                      </a:txBody>
                      <a:tcPr/>
                    </a:tc>
                    <a:tc>
                      <a:txBody>
                        <a:bodyPr/>
                        <a:lstStyle/>
                        <a:p>
                          <a:pPr algn="ctr"/>
                          <a:r>
                            <a:rPr lang="pt-PT" dirty="0"/>
                            <a:t>9,993</a:t>
                          </a:r>
                        </a:p>
                      </a:txBody>
                      <a:tcPr/>
                    </a:tc>
                    <a:tc>
                      <a:txBody>
                        <a:bodyPr/>
                        <a:lstStyle/>
                        <a:p>
                          <a:pPr algn="ctr"/>
                          <a:r>
                            <a:rPr lang="pt-PT" dirty="0"/>
                            <a:t>0,009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8</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2"/>
                      </a:ext>
                    </a:extLst>
                  </a:tr>
                  <a:tr h="449478">
                    <a:tc>
                      <a:txBody>
                        <a:bodyPr/>
                        <a:lstStyle/>
                        <a:p>
                          <a:pPr algn="ctr"/>
                          <a:r>
                            <a:rPr lang="pt-PT" dirty="0"/>
                            <a:t>3</a:t>
                          </a:r>
                        </a:p>
                      </a:txBody>
                      <a:tcPr/>
                    </a:tc>
                    <a:tc>
                      <a:txBody>
                        <a:bodyPr/>
                        <a:lstStyle/>
                        <a:p>
                          <a:pPr algn="ctr"/>
                          <a:r>
                            <a:rPr lang="pt-PT" dirty="0"/>
                            <a:t>9,973</a:t>
                          </a:r>
                        </a:p>
                      </a:txBody>
                      <a:tcPr/>
                    </a:tc>
                    <a:tc>
                      <a:txBody>
                        <a:bodyPr/>
                        <a:lstStyle/>
                        <a:p>
                          <a:pPr algn="ctr"/>
                          <a:r>
                            <a:rPr lang="pt-PT" dirty="0"/>
                            <a:t>-0,011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12</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3"/>
                      </a:ext>
                    </a:extLst>
                  </a:tr>
                  <a:tr h="449478">
                    <a:tc>
                      <a:txBody>
                        <a:bodyPr/>
                        <a:lstStyle/>
                        <a:p>
                          <a:pPr algn="ctr"/>
                          <a:r>
                            <a:rPr lang="pt-PT" dirty="0"/>
                            <a:t>4</a:t>
                          </a:r>
                        </a:p>
                      </a:txBody>
                      <a:tcPr/>
                    </a:tc>
                    <a:tc>
                      <a:txBody>
                        <a:bodyPr/>
                        <a:lstStyle/>
                        <a:p>
                          <a:pPr algn="ctr"/>
                          <a:r>
                            <a:rPr lang="pt-PT" dirty="0"/>
                            <a:t>9,980</a:t>
                          </a:r>
                        </a:p>
                      </a:txBody>
                      <a:tcPr/>
                    </a:tc>
                    <a:tc>
                      <a:txBody>
                        <a:bodyPr/>
                        <a:lstStyle/>
                        <a:p>
                          <a:pPr algn="ctr"/>
                          <a:r>
                            <a:rPr lang="pt-PT" dirty="0"/>
                            <a:t>-0,004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ea typeface="+mn-ea"/>
                                  </a:rPr>
                                  <m:t>2</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−5</m:t>
                                    </m:r>
                                  </m:sup>
                                </m:sSup>
                              </m:oMath>
                            </m:oMathPara>
                          </a14:m>
                          <a:endParaRPr lang="pt-PT" dirty="0"/>
                        </a:p>
                      </a:txBody>
                      <a:tcPr/>
                    </a:tc>
                    <a:extLst>
                      <a:ext uri="{0D108BD9-81ED-4DB2-BD59-A6C34878D82A}">
                        <a16:rowId xmlns:a16="http://schemas.microsoft.com/office/drawing/2014/main" val="10004"/>
                      </a:ext>
                    </a:extLst>
                  </a:tr>
                  <a:tr h="449478">
                    <a:tc>
                      <a:txBody>
                        <a:bodyPr/>
                        <a:lstStyle/>
                        <a:p>
                          <a:pPr algn="ctr"/>
                          <a:r>
                            <a:rPr lang="pt-PT" dirty="0"/>
                            <a:t>5</a:t>
                          </a:r>
                        </a:p>
                      </a:txBody>
                      <a:tcPr/>
                    </a:tc>
                    <a:tc>
                      <a:txBody>
                        <a:bodyPr/>
                        <a:lstStyle/>
                        <a:p>
                          <a:pPr algn="ctr"/>
                          <a:r>
                            <a:rPr lang="pt-PT" dirty="0"/>
                            <a:t>9,982</a:t>
                          </a:r>
                        </a:p>
                      </a:txBody>
                      <a:tcPr/>
                    </a:tc>
                    <a:tc>
                      <a:txBody>
                        <a:bodyPr/>
                        <a:lstStyle/>
                        <a:p>
                          <a:pPr algn="ctr"/>
                          <a:r>
                            <a:rPr lang="pt-PT" dirty="0"/>
                            <a:t>-0,002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b="0" i="1" smtClean="0">
                                    <a:latin typeface="Cambria Math"/>
                                  </a:rPr>
                                  <m:t>4</m:t>
                                </m:r>
                                <m:r>
                                  <a:rPr lang="pt-PT" b="0" i="1" smtClean="0">
                                    <a:latin typeface="Cambria Math"/>
                                    <a:ea typeface="Cambria Math"/>
                                  </a:rPr>
                                  <m:t>×</m:t>
                                </m:r>
                                <m:sSup>
                                  <m:sSupPr>
                                    <m:ctrlPr>
                                      <a:rPr lang="pt-PT" b="0" i="1" smtClean="0">
                                        <a:latin typeface="Cambria Math" panose="02040503050406030204" pitchFamily="18" charset="0"/>
                                        <a:ea typeface="Cambria Math"/>
                                      </a:rPr>
                                    </m:ctrlPr>
                                  </m:sSupPr>
                                  <m:e>
                                    <m:r>
                                      <a:rPr lang="pt-PT" b="0" i="1" smtClean="0">
                                        <a:latin typeface="Cambria Math"/>
                                        <a:ea typeface="Cambria Math"/>
                                      </a:rPr>
                                      <m:t>10</m:t>
                                    </m:r>
                                  </m:e>
                                  <m:sup>
                                    <m:r>
                                      <a:rPr lang="pt-PT" b="0" i="1" smtClean="0">
                                        <a:latin typeface="Cambria Math"/>
                                        <a:ea typeface="Cambria Math"/>
                                      </a:rPr>
                                      <m:t>−6</m:t>
                                    </m:r>
                                  </m:sup>
                                </m:sSup>
                              </m:oMath>
                            </m:oMathPara>
                          </a14:m>
                          <a:endParaRPr lang="pt-PT" dirty="0"/>
                        </a:p>
                      </a:txBody>
                      <a:tcPr/>
                    </a:tc>
                    <a:extLst>
                      <a:ext uri="{0D108BD9-81ED-4DB2-BD59-A6C34878D82A}">
                        <a16:rowId xmlns:a16="http://schemas.microsoft.com/office/drawing/2014/main" val="10005"/>
                      </a:ext>
                    </a:extLst>
                  </a:tr>
                </a:tbl>
              </a:graphicData>
            </a:graphic>
          </p:graphicFrame>
        </mc:Choice>
        <mc:Fallback xmlns="">
          <p:graphicFrame>
            <p:nvGraphicFramePr>
              <p:cNvPr id="3" name="Tabela 2"/>
              <p:cNvGraphicFramePr>
                <a:graphicFrameLocks noGrp="1"/>
              </p:cNvGraphicFramePr>
              <p:nvPr>
                <p:extLst>
                  <p:ext uri="{D42A27DB-BD31-4B8C-83A1-F6EECF244321}">
                    <p14:modId xmlns:p14="http://schemas.microsoft.com/office/powerpoint/2010/main" val="2262867325"/>
                  </p:ext>
                </p:extLst>
              </p:nvPr>
            </p:nvGraphicFramePr>
            <p:xfrm>
              <a:off x="827584" y="1412776"/>
              <a:ext cx="7224464" cy="3688183"/>
            </p:xfrm>
            <a:graphic>
              <a:graphicData uri="http://schemas.openxmlformats.org/drawingml/2006/table">
                <a:tbl>
                  <a:tblPr firstRow="1" bandRow="1">
                    <a:tableStyleId>{5C22544A-7EE6-4342-B048-85BDC9FD1C3A}</a:tableStyleId>
                  </a:tblPr>
                  <a:tblGrid>
                    <a:gridCol w="1679848"/>
                    <a:gridCol w="1224136"/>
                    <a:gridCol w="2514364"/>
                    <a:gridCol w="1806116"/>
                  </a:tblGrid>
                  <a:tr h="1440793">
                    <a:tc>
                      <a:txBody>
                        <a:bodyPr/>
                        <a:lstStyle/>
                        <a:p>
                          <a:pPr algn="ctr"/>
                          <a:r>
                            <a:rPr lang="pt-PT" dirty="0" smtClean="0"/>
                            <a:t>Determinação</a:t>
                          </a:r>
                          <a:r>
                            <a:rPr lang="pt-PT" baseline="0" dirty="0" smtClean="0"/>
                            <a:t> </a:t>
                          </a:r>
                          <a:endParaRPr lang="pt-PT" dirty="0" smtClean="0"/>
                        </a:p>
                      </a:txBody>
                      <a:tcPr anchor="ctr"/>
                    </a:tc>
                    <a:tc>
                      <a:txBody>
                        <a:bodyPr/>
                        <a:lstStyle/>
                        <a:p>
                          <a:pPr algn="ctr"/>
                          <a:r>
                            <a:rPr lang="pt-PT" dirty="0" smtClean="0"/>
                            <a:t>Massa medida (g) </a:t>
                          </a:r>
                          <a:endParaRPr lang="pt-PT" dirty="0"/>
                        </a:p>
                      </a:txBody>
                      <a:tcPr anchor="ctr"/>
                    </a:tc>
                    <a:tc>
                      <a:txBody>
                        <a:bodyPr/>
                        <a:lstStyle/>
                        <a:p>
                          <a:pPr algn="ctr"/>
                          <a:r>
                            <a:rPr lang="pt-PT" dirty="0" smtClean="0"/>
                            <a:t>Diferença entre a massa me</a:t>
                          </a:r>
                          <a:r>
                            <a:rPr lang="pt-PT" baseline="0" dirty="0" smtClean="0"/>
                            <a:t>dida e a média</a:t>
                          </a:r>
                          <a:endParaRPr lang="pt-PT" dirty="0"/>
                        </a:p>
                      </a:txBody>
                      <a:tcPr anchor="ctr"/>
                    </a:tc>
                    <a:tc>
                      <a:txBody>
                        <a:bodyPr/>
                        <a:lstStyle/>
                        <a:p>
                          <a:pPr algn="ctr"/>
                          <a:r>
                            <a:rPr lang="pt-PT" dirty="0" smtClean="0"/>
                            <a:t>Quadrado da diferença</a:t>
                          </a:r>
                          <a:endParaRPr lang="pt-PT" dirty="0"/>
                        </a:p>
                      </a:txBody>
                      <a:tcPr anchor="ctr"/>
                    </a:tc>
                  </a:tr>
                  <a:tr h="449478">
                    <a:tc>
                      <a:txBody>
                        <a:bodyPr/>
                        <a:lstStyle/>
                        <a:p>
                          <a:pPr algn="ctr"/>
                          <a:r>
                            <a:rPr lang="pt-PT" dirty="0" smtClean="0"/>
                            <a:t>1</a:t>
                          </a:r>
                          <a:endParaRPr lang="pt-PT" dirty="0"/>
                        </a:p>
                      </a:txBody>
                      <a:tcPr/>
                    </a:tc>
                    <a:tc>
                      <a:txBody>
                        <a:bodyPr/>
                        <a:lstStyle/>
                        <a:p>
                          <a:pPr algn="ctr"/>
                          <a:r>
                            <a:rPr lang="pt-PT" dirty="0" smtClean="0"/>
                            <a:t>9,990</a:t>
                          </a:r>
                          <a:endParaRPr lang="pt-PT" dirty="0"/>
                        </a:p>
                      </a:txBody>
                      <a:tcPr/>
                    </a:tc>
                    <a:tc>
                      <a:txBody>
                        <a:bodyPr/>
                        <a:lstStyle/>
                        <a:p>
                          <a:pPr algn="ctr"/>
                          <a:r>
                            <a:rPr lang="pt-PT" dirty="0" smtClean="0"/>
                            <a:t>0,006</a:t>
                          </a:r>
                          <a:endParaRPr lang="pt-PT" dirty="0"/>
                        </a:p>
                      </a:txBody>
                      <a:tcPr/>
                    </a:tc>
                    <a:tc>
                      <a:txBody>
                        <a:bodyPr/>
                        <a:lstStyle/>
                        <a:p>
                          <a:endParaRPr lang="pt-PT"/>
                        </a:p>
                      </a:txBody>
                      <a:tcPr>
                        <a:blipFill rotWithShape="1">
                          <a:blip r:embed="rId2"/>
                          <a:stretch>
                            <a:fillRect l="-300676" t="-320270" b="-401351"/>
                          </a:stretch>
                        </a:blipFill>
                      </a:tcPr>
                    </a:tc>
                  </a:tr>
                  <a:tr h="449478">
                    <a:tc>
                      <a:txBody>
                        <a:bodyPr/>
                        <a:lstStyle/>
                        <a:p>
                          <a:pPr algn="ctr"/>
                          <a:r>
                            <a:rPr lang="pt-PT" dirty="0" smtClean="0"/>
                            <a:t>2</a:t>
                          </a:r>
                          <a:endParaRPr lang="pt-PT" dirty="0"/>
                        </a:p>
                      </a:txBody>
                      <a:tcPr/>
                    </a:tc>
                    <a:tc>
                      <a:txBody>
                        <a:bodyPr/>
                        <a:lstStyle/>
                        <a:p>
                          <a:pPr algn="ctr"/>
                          <a:r>
                            <a:rPr lang="pt-PT" dirty="0" smtClean="0"/>
                            <a:t>9,993</a:t>
                          </a:r>
                          <a:endParaRPr lang="pt-PT" dirty="0"/>
                        </a:p>
                      </a:txBody>
                      <a:tcPr/>
                    </a:tc>
                    <a:tc>
                      <a:txBody>
                        <a:bodyPr/>
                        <a:lstStyle/>
                        <a:p>
                          <a:pPr algn="ctr"/>
                          <a:r>
                            <a:rPr lang="pt-PT" dirty="0" smtClean="0"/>
                            <a:t>0,009</a:t>
                          </a:r>
                          <a:endParaRPr lang="pt-PT" dirty="0"/>
                        </a:p>
                      </a:txBody>
                      <a:tcPr/>
                    </a:tc>
                    <a:tc>
                      <a:txBody>
                        <a:bodyPr/>
                        <a:lstStyle/>
                        <a:p>
                          <a:endParaRPr lang="pt-PT"/>
                        </a:p>
                      </a:txBody>
                      <a:tcPr>
                        <a:blipFill rotWithShape="1">
                          <a:blip r:embed="rId2"/>
                          <a:stretch>
                            <a:fillRect l="-300676" t="-420270" b="-301351"/>
                          </a:stretch>
                        </a:blipFill>
                      </a:tcPr>
                    </a:tc>
                  </a:tr>
                  <a:tr h="449478">
                    <a:tc>
                      <a:txBody>
                        <a:bodyPr/>
                        <a:lstStyle/>
                        <a:p>
                          <a:pPr algn="ctr"/>
                          <a:r>
                            <a:rPr lang="pt-PT" dirty="0" smtClean="0"/>
                            <a:t>3</a:t>
                          </a:r>
                          <a:endParaRPr lang="pt-PT" dirty="0"/>
                        </a:p>
                      </a:txBody>
                      <a:tcPr/>
                    </a:tc>
                    <a:tc>
                      <a:txBody>
                        <a:bodyPr/>
                        <a:lstStyle/>
                        <a:p>
                          <a:pPr algn="ctr"/>
                          <a:r>
                            <a:rPr lang="pt-PT" dirty="0" smtClean="0"/>
                            <a:t>9,973</a:t>
                          </a:r>
                          <a:endParaRPr lang="pt-PT" dirty="0"/>
                        </a:p>
                      </a:txBody>
                      <a:tcPr/>
                    </a:tc>
                    <a:tc>
                      <a:txBody>
                        <a:bodyPr/>
                        <a:lstStyle/>
                        <a:p>
                          <a:pPr algn="ctr"/>
                          <a:r>
                            <a:rPr lang="pt-PT" dirty="0" smtClean="0"/>
                            <a:t>-0,011</a:t>
                          </a:r>
                          <a:endParaRPr lang="pt-PT" dirty="0"/>
                        </a:p>
                      </a:txBody>
                      <a:tcPr/>
                    </a:tc>
                    <a:tc>
                      <a:txBody>
                        <a:bodyPr/>
                        <a:lstStyle/>
                        <a:p>
                          <a:endParaRPr lang="pt-PT"/>
                        </a:p>
                      </a:txBody>
                      <a:tcPr>
                        <a:blipFill rotWithShape="1">
                          <a:blip r:embed="rId2"/>
                          <a:stretch>
                            <a:fillRect l="-300676" t="-520270" b="-201351"/>
                          </a:stretch>
                        </a:blipFill>
                      </a:tcPr>
                    </a:tc>
                  </a:tr>
                  <a:tr h="449478">
                    <a:tc>
                      <a:txBody>
                        <a:bodyPr/>
                        <a:lstStyle/>
                        <a:p>
                          <a:pPr algn="ctr"/>
                          <a:r>
                            <a:rPr lang="pt-PT" dirty="0" smtClean="0"/>
                            <a:t>4</a:t>
                          </a:r>
                          <a:endParaRPr lang="pt-PT" dirty="0"/>
                        </a:p>
                      </a:txBody>
                      <a:tcPr/>
                    </a:tc>
                    <a:tc>
                      <a:txBody>
                        <a:bodyPr/>
                        <a:lstStyle/>
                        <a:p>
                          <a:pPr algn="ctr"/>
                          <a:r>
                            <a:rPr lang="pt-PT" dirty="0" smtClean="0"/>
                            <a:t>9,980</a:t>
                          </a:r>
                          <a:endParaRPr lang="pt-PT" dirty="0"/>
                        </a:p>
                      </a:txBody>
                      <a:tcPr/>
                    </a:tc>
                    <a:tc>
                      <a:txBody>
                        <a:bodyPr/>
                        <a:lstStyle/>
                        <a:p>
                          <a:pPr algn="ctr"/>
                          <a:r>
                            <a:rPr lang="pt-PT" dirty="0" smtClean="0"/>
                            <a:t>-0,004</a:t>
                          </a:r>
                          <a:endParaRPr lang="pt-PT" dirty="0"/>
                        </a:p>
                      </a:txBody>
                      <a:tcPr/>
                    </a:tc>
                    <a:tc>
                      <a:txBody>
                        <a:bodyPr/>
                        <a:lstStyle/>
                        <a:p>
                          <a:endParaRPr lang="pt-PT"/>
                        </a:p>
                      </a:txBody>
                      <a:tcPr>
                        <a:blipFill rotWithShape="1">
                          <a:blip r:embed="rId2"/>
                          <a:stretch>
                            <a:fillRect l="-300676" t="-628767" b="-104110"/>
                          </a:stretch>
                        </a:blipFill>
                      </a:tcPr>
                    </a:tc>
                  </a:tr>
                  <a:tr h="449478">
                    <a:tc>
                      <a:txBody>
                        <a:bodyPr/>
                        <a:lstStyle/>
                        <a:p>
                          <a:pPr algn="ctr"/>
                          <a:r>
                            <a:rPr lang="pt-PT" dirty="0" smtClean="0"/>
                            <a:t>5</a:t>
                          </a:r>
                          <a:endParaRPr lang="pt-PT" dirty="0"/>
                        </a:p>
                      </a:txBody>
                      <a:tcPr/>
                    </a:tc>
                    <a:tc>
                      <a:txBody>
                        <a:bodyPr/>
                        <a:lstStyle/>
                        <a:p>
                          <a:pPr algn="ctr"/>
                          <a:r>
                            <a:rPr lang="pt-PT" dirty="0" smtClean="0"/>
                            <a:t>9,982</a:t>
                          </a:r>
                          <a:endParaRPr lang="pt-PT" dirty="0"/>
                        </a:p>
                      </a:txBody>
                      <a:tcPr/>
                    </a:tc>
                    <a:tc>
                      <a:txBody>
                        <a:bodyPr/>
                        <a:lstStyle/>
                        <a:p>
                          <a:pPr algn="ctr"/>
                          <a:r>
                            <a:rPr lang="pt-PT" dirty="0" smtClean="0"/>
                            <a:t>-0,002</a:t>
                          </a:r>
                          <a:endParaRPr lang="pt-PT" dirty="0"/>
                        </a:p>
                      </a:txBody>
                      <a:tcPr/>
                    </a:tc>
                    <a:tc>
                      <a:txBody>
                        <a:bodyPr/>
                        <a:lstStyle/>
                        <a:p>
                          <a:endParaRPr lang="pt-PT"/>
                        </a:p>
                      </a:txBody>
                      <a:tcPr>
                        <a:blipFill rotWithShape="1">
                          <a:blip r:embed="rId2"/>
                          <a:stretch>
                            <a:fillRect l="-300676" t="-718919" b="-2703"/>
                          </a:stretch>
                        </a:blipFill>
                      </a:tcPr>
                    </a:tc>
                  </a:tr>
                </a:tbl>
              </a:graphicData>
            </a:graphic>
          </p:graphicFrame>
        </mc:Fallback>
      </mc:AlternateContent>
      <p:sp>
        <p:nvSpPr>
          <p:cNvPr id="6" name="CaixaDeTexto 5"/>
          <p:cNvSpPr txBox="1"/>
          <p:nvPr/>
        </p:nvSpPr>
        <p:spPr>
          <a:xfrm>
            <a:off x="145490" y="353101"/>
            <a:ext cx="2846084" cy="584775"/>
          </a:xfrm>
          <a:prstGeom prst="rect">
            <a:avLst/>
          </a:prstGeom>
          <a:noFill/>
        </p:spPr>
        <p:txBody>
          <a:bodyPr wrap="square" rtlCol="0">
            <a:spAutoFit/>
          </a:bodyPr>
          <a:lstStyle/>
          <a:p>
            <a:r>
              <a:rPr lang="pt-PT" sz="3200" b="1" dirty="0">
                <a:solidFill>
                  <a:schemeClr val="bg1"/>
                </a:solidFill>
              </a:rPr>
              <a:t>Exemplo </a:t>
            </a:r>
          </a:p>
        </p:txBody>
      </p:sp>
      <mc:AlternateContent xmlns:mc="http://schemas.openxmlformats.org/markup-compatibility/2006" xmlns:a14="http://schemas.microsoft.com/office/drawing/2010/main">
        <mc:Choice Requires="a14">
          <p:sp>
            <p:nvSpPr>
              <p:cNvPr id="7" name="CaixaDeTexto 6"/>
              <p:cNvSpPr txBox="1"/>
              <p:nvPr/>
            </p:nvSpPr>
            <p:spPr>
              <a:xfrm>
                <a:off x="3023829" y="51056"/>
                <a:ext cx="3575530" cy="128971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000" b="0" i="1" smtClean="0">
                          <a:latin typeface="Cambria Math"/>
                        </a:rPr>
                        <m:t>𝑠</m:t>
                      </m:r>
                      <m:r>
                        <a:rPr lang="pt-PT" sz="2000" b="0" i="1" smtClean="0">
                          <a:latin typeface="Cambria Math"/>
                        </a:rPr>
                        <m:t>=</m:t>
                      </m:r>
                      <m:rad>
                        <m:radPr>
                          <m:degHide m:val="on"/>
                          <m:ctrlPr>
                            <a:rPr lang="pt-PT" sz="2000" b="0" i="1" smtClean="0">
                              <a:latin typeface="Cambria Math" panose="02040503050406030204" pitchFamily="18" charset="0"/>
                            </a:rPr>
                          </m:ctrlPr>
                        </m:radPr>
                        <m:deg/>
                        <m:e>
                          <m:f>
                            <m:fPr>
                              <m:ctrlPr>
                                <a:rPr lang="pt-PT" sz="2000" i="1">
                                  <a:latin typeface="Cambria Math" panose="02040503050406030204" pitchFamily="18" charset="0"/>
                                </a:rPr>
                              </m:ctrlPr>
                            </m:fPr>
                            <m:num>
                              <m:r>
                                <a:rPr lang="pt-PT" sz="2000" i="1">
                                  <a:latin typeface="Cambria Math"/>
                                </a:rPr>
                                <m:t>1</m:t>
                              </m:r>
                            </m:num>
                            <m:den>
                              <m:r>
                                <a:rPr lang="pt-PT" sz="2000" i="1">
                                  <a:latin typeface="Cambria Math"/>
                                </a:rPr>
                                <m:t>𝑛</m:t>
                              </m:r>
                              <m:r>
                                <a:rPr lang="pt-PT" sz="2000" b="0" i="1" smtClean="0">
                                  <a:latin typeface="Cambria Math"/>
                                </a:rPr>
                                <m:t>−1</m:t>
                              </m:r>
                            </m:den>
                          </m:f>
                          <m:nary>
                            <m:naryPr>
                              <m:chr m:val="∑"/>
                              <m:ctrlPr>
                                <a:rPr lang="pt-PT" sz="2000" i="1">
                                  <a:latin typeface="Cambria Math" panose="02040503050406030204" pitchFamily="18" charset="0"/>
                                </a:rPr>
                              </m:ctrlPr>
                            </m:naryPr>
                            <m:sub>
                              <m:r>
                                <m:rPr>
                                  <m:brk m:alnAt="23"/>
                                </m:rPr>
                                <a:rPr lang="pt-PT" sz="2000" i="1">
                                  <a:latin typeface="Cambria Math"/>
                                </a:rPr>
                                <m:t>𝑖</m:t>
                              </m:r>
                              <m:r>
                                <a:rPr lang="pt-PT" sz="2000" i="1">
                                  <a:latin typeface="Cambria Math"/>
                                </a:rPr>
                                <m:t>=1</m:t>
                              </m:r>
                            </m:sub>
                            <m:sup>
                              <m:r>
                                <a:rPr lang="pt-PT" sz="2000" i="1">
                                  <a:latin typeface="Cambria Math"/>
                                </a:rPr>
                                <m:t>𝑛</m:t>
                              </m:r>
                            </m:sup>
                            <m:e>
                              <m:sSup>
                                <m:sSupPr>
                                  <m:ctrlPr>
                                    <a:rPr lang="pt-PT" sz="2000" i="1" smtClean="0">
                                      <a:latin typeface="Cambria Math" panose="02040503050406030204" pitchFamily="18" charset="0"/>
                                    </a:rPr>
                                  </m:ctrlPr>
                                </m:sSupPr>
                                <m:e>
                                  <m:r>
                                    <a:rPr lang="pt-PT" sz="2000" b="0" i="1" smtClean="0">
                                      <a:latin typeface="Cambria Math"/>
                                    </a:rPr>
                                    <m:t>(</m:t>
                                  </m:r>
                                  <m:sSub>
                                    <m:sSubPr>
                                      <m:ctrlPr>
                                        <a:rPr lang="pt-PT" sz="2000" b="0" i="1" smtClean="0">
                                          <a:latin typeface="Cambria Math" panose="02040503050406030204" pitchFamily="18" charset="0"/>
                                        </a:rPr>
                                      </m:ctrlPr>
                                    </m:sSubPr>
                                    <m:e>
                                      <m:r>
                                        <a:rPr lang="pt-PT" sz="2000" b="0" i="1" smtClean="0">
                                          <a:latin typeface="Cambria Math"/>
                                        </a:rPr>
                                        <m:t>𝑥</m:t>
                                      </m:r>
                                    </m:e>
                                    <m:sub>
                                      <m:r>
                                        <a:rPr lang="pt-PT" sz="2000" b="0" i="1" smtClean="0">
                                          <a:latin typeface="Cambria Math"/>
                                        </a:rPr>
                                        <m:t>𝑖</m:t>
                                      </m:r>
                                    </m:sub>
                                  </m:sSub>
                                  <m:r>
                                    <a:rPr lang="pt-PT" sz="2000" b="0" i="1" smtClean="0">
                                      <a:latin typeface="Cambria Math"/>
                                    </a:rPr>
                                    <m:t>−</m:t>
                                  </m:r>
                                  <m:acc>
                                    <m:accPr>
                                      <m:chr m:val="̅"/>
                                      <m:ctrlPr>
                                        <a:rPr lang="pt-PT" sz="2000" b="0" i="1" smtClean="0">
                                          <a:latin typeface="Cambria Math" panose="02040503050406030204" pitchFamily="18" charset="0"/>
                                        </a:rPr>
                                      </m:ctrlPr>
                                    </m:accPr>
                                    <m:e>
                                      <m:r>
                                        <a:rPr lang="pt-PT" sz="2000" b="0" i="1" smtClean="0">
                                          <a:latin typeface="Cambria Math"/>
                                        </a:rPr>
                                        <m:t>𝑥</m:t>
                                      </m:r>
                                    </m:e>
                                  </m:acc>
                                  <m:r>
                                    <a:rPr lang="pt-PT" sz="2000" b="0" i="1" smtClean="0">
                                      <a:latin typeface="Cambria Math"/>
                                    </a:rPr>
                                    <m:t>)</m:t>
                                  </m:r>
                                </m:e>
                                <m:sup>
                                  <m:r>
                                    <a:rPr lang="pt-PT" sz="2000" b="0" i="1" smtClean="0">
                                      <a:latin typeface="Cambria Math"/>
                                    </a:rPr>
                                    <m:t>2</m:t>
                                  </m:r>
                                </m:sup>
                              </m:sSup>
                              <m:r>
                                <a:rPr lang="pt-PT" sz="2000" b="0" i="1" smtClean="0">
                                  <a:latin typeface="Cambria Math"/>
                                </a:rPr>
                                <m:t> </m:t>
                              </m:r>
                            </m:e>
                          </m:nary>
                        </m:e>
                      </m:rad>
                    </m:oMath>
                  </m:oMathPara>
                </a14:m>
                <a:endParaRPr lang="pt-PT" sz="2000"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3023829" y="51056"/>
                <a:ext cx="3575530" cy="1289712"/>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539552" y="5238237"/>
                <a:ext cx="1735693" cy="8485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pt-PT" b="0" i="1" smtClean="0">
                              <a:latin typeface="Cambria Math" panose="02040503050406030204" pitchFamily="18" charset="0"/>
                            </a:rPr>
                          </m:ctrlPr>
                        </m:accPr>
                        <m:e>
                          <m:r>
                            <a:rPr lang="pt-PT" b="0" i="1" smtClean="0">
                              <a:latin typeface="Cambria Math"/>
                            </a:rPr>
                            <m:t>𝑥</m:t>
                          </m:r>
                        </m:e>
                      </m:acc>
                      <m:r>
                        <a:rPr lang="pt-PT" b="0" i="1" smtClean="0">
                          <a:latin typeface="Cambria Math"/>
                        </a:rPr>
                        <m:t>=</m:t>
                      </m:r>
                      <m:f>
                        <m:fPr>
                          <m:ctrlPr>
                            <a:rPr lang="pt-PT" i="1" smtClean="0">
                              <a:latin typeface="Cambria Math" panose="02040503050406030204" pitchFamily="18" charset="0"/>
                            </a:rPr>
                          </m:ctrlPr>
                        </m:fPr>
                        <m:num>
                          <m:r>
                            <a:rPr lang="pt-PT" b="0" i="1" smtClean="0">
                              <a:latin typeface="Cambria Math"/>
                            </a:rPr>
                            <m:t>1</m:t>
                          </m:r>
                        </m:num>
                        <m:den>
                          <m:r>
                            <a:rPr lang="pt-PT" b="0" i="1" smtClean="0">
                              <a:latin typeface="Cambria Math"/>
                            </a:rPr>
                            <m:t>𝑛</m:t>
                          </m:r>
                        </m:den>
                      </m:f>
                      <m:nary>
                        <m:naryPr>
                          <m:chr m:val="∑"/>
                          <m:ctrlPr>
                            <a:rPr lang="pt-PT" i="1" smtClean="0">
                              <a:latin typeface="Cambria Math" panose="02040503050406030204" pitchFamily="18" charset="0"/>
                            </a:rPr>
                          </m:ctrlPr>
                        </m:naryPr>
                        <m:sub>
                          <m:r>
                            <m:rPr>
                              <m:brk m:alnAt="23"/>
                            </m:rPr>
                            <a:rPr lang="pt-PT" b="0" i="1" smtClean="0">
                              <a:latin typeface="Cambria Math"/>
                            </a:rPr>
                            <m:t>𝑖</m:t>
                          </m:r>
                          <m:r>
                            <a:rPr lang="pt-PT" b="0" i="1" smtClean="0">
                              <a:latin typeface="Cambria Math"/>
                            </a:rPr>
                            <m:t>=1</m:t>
                          </m:r>
                        </m:sub>
                        <m:sup>
                          <m:r>
                            <a:rPr lang="pt-PT" b="0" i="1" smtClean="0">
                              <a:latin typeface="Cambria Math"/>
                            </a:rPr>
                            <m:t>𝑛</m:t>
                          </m:r>
                        </m:sup>
                        <m:e>
                          <m:sSub>
                            <m:sSubPr>
                              <m:ctrlPr>
                                <a:rPr lang="pt-PT" i="1" smtClean="0">
                                  <a:latin typeface="Cambria Math" panose="02040503050406030204" pitchFamily="18" charset="0"/>
                                </a:rPr>
                              </m:ctrlPr>
                            </m:sSubPr>
                            <m:e>
                              <m:r>
                                <a:rPr lang="pt-PT" b="0" i="1" smtClean="0">
                                  <a:latin typeface="Cambria Math"/>
                                </a:rPr>
                                <m:t>𝑥</m:t>
                              </m:r>
                            </m:e>
                            <m:sub>
                              <m:r>
                                <a:rPr lang="pt-PT" b="0" i="1" smtClean="0">
                                  <a:latin typeface="Cambria Math"/>
                                </a:rPr>
                                <m:t>𝑖</m:t>
                              </m:r>
                            </m:sub>
                          </m:sSub>
                        </m:e>
                      </m:nary>
                    </m:oMath>
                  </m:oMathPara>
                </a14:m>
                <a:endParaRPr lang="pt-PT" dirty="0"/>
              </a:p>
            </p:txBody>
          </p:sp>
        </mc:Choice>
        <mc:Fallback xmlns="">
          <p:sp>
            <p:nvSpPr>
              <p:cNvPr id="8" name="CaixaDeTexto 7"/>
              <p:cNvSpPr txBox="1">
                <a:spLocks noRot="1" noChangeAspect="1" noMove="1" noResize="1" noEditPoints="1" noAdjustHandles="1" noChangeArrowheads="1" noChangeShapeType="1" noTextEdit="1"/>
              </p:cNvSpPr>
              <p:nvPr/>
            </p:nvSpPr>
            <p:spPr>
              <a:xfrm>
                <a:off x="539552" y="5238237"/>
                <a:ext cx="1735693" cy="848566"/>
              </a:xfrm>
              <a:prstGeom prst="rect">
                <a:avLst/>
              </a:prstGeom>
              <a:blipFill rotWithShape="1">
                <a:blip r:embed="rId5"/>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CaixaDeTexto 8"/>
              <p:cNvSpPr txBox="1"/>
              <p:nvPr/>
            </p:nvSpPr>
            <p:spPr>
              <a:xfrm>
                <a:off x="2498288" y="5216548"/>
                <a:ext cx="12304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solidFill>
                                <a:schemeClr val="bg1"/>
                              </a:solidFill>
                              <a:latin typeface="Cambria Math" panose="02040503050406030204" pitchFamily="18" charset="0"/>
                            </a:rPr>
                          </m:ctrlPr>
                        </m:accPr>
                        <m:e>
                          <m:r>
                            <a:rPr lang="pt-PT" b="0" i="1" smtClean="0">
                              <a:solidFill>
                                <a:schemeClr val="bg1"/>
                              </a:solidFill>
                              <a:latin typeface="Cambria Math"/>
                            </a:rPr>
                            <m:t>𝑥</m:t>
                          </m:r>
                        </m:e>
                      </m:acc>
                      <m:r>
                        <a:rPr lang="pt-PT" b="0" i="1" smtClean="0">
                          <a:solidFill>
                            <a:schemeClr val="bg1"/>
                          </a:solidFill>
                          <a:latin typeface="Cambria Math"/>
                        </a:rPr>
                        <m:t>=9,984</m:t>
                      </m:r>
                    </m:oMath>
                  </m:oMathPara>
                </a14:m>
                <a:endParaRPr lang="pt-PT" dirty="0">
                  <a:solidFill>
                    <a:schemeClr val="bg1"/>
                  </a:solidFill>
                </a:endParaRPr>
              </a:p>
            </p:txBody>
          </p:sp>
        </mc:Choice>
        <mc:Fallback xmlns="">
          <p:sp>
            <p:nvSpPr>
              <p:cNvPr id="9" name="CaixaDeTexto 8"/>
              <p:cNvSpPr txBox="1">
                <a:spLocks noRot="1" noChangeAspect="1" noMove="1" noResize="1" noEditPoints="1" noAdjustHandles="1" noChangeArrowheads="1" noChangeShapeType="1" noTextEdit="1"/>
              </p:cNvSpPr>
              <p:nvPr/>
            </p:nvSpPr>
            <p:spPr>
              <a:xfrm>
                <a:off x="2498288" y="5216548"/>
                <a:ext cx="1230401" cy="369332"/>
              </a:xfrm>
              <a:prstGeom prst="rect">
                <a:avLst/>
              </a:prstGeom>
              <a:blipFill rotWithShape="1">
                <a:blip r:embed="rId6"/>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1" name="Rectângulo 10"/>
              <p:cNvSpPr/>
              <p:nvPr/>
            </p:nvSpPr>
            <p:spPr>
              <a:xfrm>
                <a:off x="4311294" y="5291916"/>
                <a:ext cx="80944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pt-PT" i="1" smtClean="0">
                              <a:solidFill>
                                <a:schemeClr val="bg1"/>
                              </a:solidFill>
                              <a:latin typeface="Cambria Math" panose="02040503050406030204" pitchFamily="18" charset="0"/>
                            </a:rPr>
                          </m:ctrlPr>
                        </m:sSubPr>
                        <m:e>
                          <m:r>
                            <a:rPr lang="pt-PT" i="1">
                              <a:solidFill>
                                <a:schemeClr val="bg1"/>
                              </a:solidFill>
                              <a:latin typeface="Cambria Math"/>
                            </a:rPr>
                            <m:t>𝑥</m:t>
                          </m:r>
                        </m:e>
                        <m:sub>
                          <m:r>
                            <a:rPr lang="pt-PT" i="1">
                              <a:solidFill>
                                <a:schemeClr val="bg1"/>
                              </a:solidFill>
                              <a:latin typeface="Cambria Math"/>
                            </a:rPr>
                            <m:t>𝑖</m:t>
                          </m:r>
                        </m:sub>
                      </m:sSub>
                      <m:r>
                        <a:rPr lang="pt-PT" i="1">
                          <a:solidFill>
                            <a:schemeClr val="bg1"/>
                          </a:solidFill>
                          <a:latin typeface="Cambria Math"/>
                        </a:rPr>
                        <m:t>−</m:t>
                      </m:r>
                      <m:acc>
                        <m:accPr>
                          <m:chr m:val="̅"/>
                          <m:ctrlPr>
                            <a:rPr lang="pt-PT" i="1">
                              <a:solidFill>
                                <a:schemeClr val="bg1"/>
                              </a:solidFill>
                              <a:latin typeface="Cambria Math" panose="02040503050406030204" pitchFamily="18" charset="0"/>
                            </a:rPr>
                          </m:ctrlPr>
                        </m:accPr>
                        <m:e>
                          <m:r>
                            <a:rPr lang="pt-PT" i="1">
                              <a:solidFill>
                                <a:schemeClr val="bg1"/>
                              </a:solidFill>
                              <a:latin typeface="Cambria Math"/>
                            </a:rPr>
                            <m:t>𝑥</m:t>
                          </m:r>
                        </m:e>
                      </m:acc>
                    </m:oMath>
                  </m:oMathPara>
                </a14:m>
                <a:endParaRPr lang="pt-PT" dirty="0">
                  <a:solidFill>
                    <a:schemeClr val="bg1"/>
                  </a:solidFill>
                </a:endParaRPr>
              </a:p>
            </p:txBody>
          </p:sp>
        </mc:Choice>
        <mc:Fallback xmlns="">
          <p:sp>
            <p:nvSpPr>
              <p:cNvPr id="11" name="Rectângulo 10"/>
              <p:cNvSpPr>
                <a:spLocks noRot="1" noChangeAspect="1" noMove="1" noResize="1" noEditPoints="1" noAdjustHandles="1" noChangeArrowheads="1" noChangeShapeType="1" noTextEdit="1"/>
              </p:cNvSpPr>
              <p:nvPr/>
            </p:nvSpPr>
            <p:spPr>
              <a:xfrm>
                <a:off x="4311294" y="5291916"/>
                <a:ext cx="809443" cy="369332"/>
              </a:xfrm>
              <a:prstGeom prst="rect">
                <a:avLst/>
              </a:prstGeom>
              <a:blipFill rotWithShape="1">
                <a:blip r:embed="rId7"/>
                <a:stretch>
                  <a:fillRect r="-30827"/>
                </a:stretch>
              </a:blipFill>
            </p:spPr>
            <p:txBody>
              <a:bodyPr/>
              <a:lstStyle/>
              <a:p>
                <a:r>
                  <a:rPr lang="pt-PT">
                    <a:noFill/>
                  </a:rPr>
                  <a:t> </a:t>
                </a:r>
              </a:p>
            </p:txBody>
          </p:sp>
        </mc:Fallback>
      </mc:AlternateContent>
      <p:grpSp>
        <p:nvGrpSpPr>
          <p:cNvPr id="4" name="Grupo 3"/>
          <p:cNvGrpSpPr/>
          <p:nvPr/>
        </p:nvGrpSpPr>
        <p:grpSpPr>
          <a:xfrm>
            <a:off x="6288218" y="5229200"/>
            <a:ext cx="2772247" cy="848566"/>
            <a:chOff x="6288218" y="5229200"/>
            <a:chExt cx="2772247" cy="848566"/>
          </a:xfrm>
        </p:grpSpPr>
        <mc:AlternateContent xmlns:mc="http://schemas.openxmlformats.org/markup-compatibility/2006" xmlns:a14="http://schemas.microsoft.com/office/drawing/2010/main">
          <mc:Choice Requires="a14">
            <p:sp>
              <p:nvSpPr>
                <p:cNvPr id="5" name="Rectângulo 4"/>
                <p:cNvSpPr/>
                <p:nvPr/>
              </p:nvSpPr>
              <p:spPr>
                <a:xfrm>
                  <a:off x="6288218" y="5229200"/>
                  <a:ext cx="1671620" cy="84856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pt-PT" i="1" smtClean="0">
                                <a:solidFill>
                                  <a:schemeClr val="bg1"/>
                                </a:solidFill>
                                <a:latin typeface="Cambria Math" panose="02040503050406030204" pitchFamily="18" charset="0"/>
                              </a:rPr>
                            </m:ctrlPr>
                          </m:naryPr>
                          <m:sub>
                            <m:r>
                              <m:rPr>
                                <m:brk m:alnAt="23"/>
                              </m:rPr>
                              <a:rPr lang="pt-PT" i="1">
                                <a:solidFill>
                                  <a:schemeClr val="bg1"/>
                                </a:solidFill>
                                <a:latin typeface="Cambria Math"/>
                              </a:rPr>
                              <m:t>𝑖</m:t>
                            </m:r>
                            <m:r>
                              <a:rPr lang="pt-PT" i="1">
                                <a:solidFill>
                                  <a:schemeClr val="bg1"/>
                                </a:solidFill>
                                <a:latin typeface="Cambria Math"/>
                              </a:rPr>
                              <m:t>=1</m:t>
                            </m:r>
                          </m:sub>
                          <m:sup>
                            <m:r>
                              <a:rPr lang="pt-PT" i="1">
                                <a:solidFill>
                                  <a:schemeClr val="bg1"/>
                                </a:solidFill>
                                <a:latin typeface="Cambria Math"/>
                              </a:rPr>
                              <m:t>𝑛</m:t>
                            </m:r>
                          </m:sup>
                          <m:e>
                            <m:sSup>
                              <m:sSupPr>
                                <m:ctrlPr>
                                  <a:rPr lang="pt-PT" i="1">
                                    <a:solidFill>
                                      <a:schemeClr val="bg1"/>
                                    </a:solidFill>
                                    <a:latin typeface="Cambria Math" panose="02040503050406030204" pitchFamily="18" charset="0"/>
                                  </a:rPr>
                                </m:ctrlPr>
                              </m:sSupPr>
                              <m:e>
                                <m:r>
                                  <a:rPr lang="pt-PT" i="1">
                                    <a:solidFill>
                                      <a:schemeClr val="bg1"/>
                                    </a:solidFill>
                                    <a:latin typeface="Cambria Math"/>
                                  </a:rPr>
                                  <m:t>(</m:t>
                                </m:r>
                                <m:sSub>
                                  <m:sSubPr>
                                    <m:ctrlPr>
                                      <a:rPr lang="pt-PT" i="1">
                                        <a:solidFill>
                                          <a:schemeClr val="bg1"/>
                                        </a:solidFill>
                                        <a:latin typeface="Cambria Math" panose="02040503050406030204" pitchFamily="18" charset="0"/>
                                      </a:rPr>
                                    </m:ctrlPr>
                                  </m:sSubPr>
                                  <m:e>
                                    <m:r>
                                      <a:rPr lang="pt-PT" i="1">
                                        <a:solidFill>
                                          <a:schemeClr val="bg1"/>
                                        </a:solidFill>
                                        <a:latin typeface="Cambria Math"/>
                                      </a:rPr>
                                      <m:t>𝑥</m:t>
                                    </m:r>
                                  </m:e>
                                  <m:sub>
                                    <m:r>
                                      <a:rPr lang="pt-PT" i="1">
                                        <a:solidFill>
                                          <a:schemeClr val="bg1"/>
                                        </a:solidFill>
                                        <a:latin typeface="Cambria Math"/>
                                      </a:rPr>
                                      <m:t>𝑖</m:t>
                                    </m:r>
                                  </m:sub>
                                </m:sSub>
                                <m:r>
                                  <a:rPr lang="pt-PT" i="1">
                                    <a:solidFill>
                                      <a:schemeClr val="bg1"/>
                                    </a:solidFill>
                                    <a:latin typeface="Cambria Math"/>
                                  </a:rPr>
                                  <m:t>−</m:t>
                                </m:r>
                                <m:acc>
                                  <m:accPr>
                                    <m:chr m:val="̅"/>
                                    <m:ctrlPr>
                                      <a:rPr lang="pt-PT" i="1">
                                        <a:solidFill>
                                          <a:schemeClr val="bg1"/>
                                        </a:solidFill>
                                        <a:latin typeface="Cambria Math" panose="02040503050406030204" pitchFamily="18" charset="0"/>
                                      </a:rPr>
                                    </m:ctrlPr>
                                  </m:accPr>
                                  <m:e>
                                    <m:r>
                                      <a:rPr lang="pt-PT" i="1">
                                        <a:solidFill>
                                          <a:schemeClr val="bg1"/>
                                        </a:solidFill>
                                        <a:latin typeface="Cambria Math"/>
                                      </a:rPr>
                                      <m:t>𝑥</m:t>
                                    </m:r>
                                  </m:e>
                                </m:acc>
                                <m:r>
                                  <a:rPr lang="pt-PT" i="1">
                                    <a:solidFill>
                                      <a:schemeClr val="bg1"/>
                                    </a:solidFill>
                                    <a:latin typeface="Cambria Math"/>
                                  </a:rPr>
                                  <m:t>)</m:t>
                                </m:r>
                              </m:e>
                              <m:sup>
                                <m:r>
                                  <a:rPr lang="pt-PT" b="0" i="1" smtClean="0">
                                    <a:solidFill>
                                      <a:schemeClr val="bg1"/>
                                    </a:solidFill>
                                    <a:latin typeface="Cambria Math"/>
                                  </a:rPr>
                                  <m:t>2</m:t>
                                </m:r>
                              </m:sup>
                            </m:sSup>
                            <m:r>
                              <a:rPr lang="pt-PT" i="1">
                                <a:solidFill>
                                  <a:schemeClr val="bg1"/>
                                </a:solidFill>
                                <a:latin typeface="Cambria Math"/>
                              </a:rPr>
                              <m:t> </m:t>
                            </m:r>
                          </m:e>
                        </m:nary>
                        <m:r>
                          <a:rPr lang="pt-PT" b="0" i="1" smtClean="0">
                            <a:solidFill>
                              <a:schemeClr val="bg1"/>
                            </a:solidFill>
                            <a:latin typeface="Cambria Math"/>
                          </a:rPr>
                          <m:t>=</m:t>
                        </m:r>
                      </m:oMath>
                    </m:oMathPara>
                  </a14:m>
                  <a:endParaRPr lang="pt-PT" dirty="0">
                    <a:solidFill>
                      <a:schemeClr val="bg1"/>
                    </a:solidFill>
                  </a:endParaRPr>
                </a:p>
              </p:txBody>
            </p:sp>
          </mc:Choice>
          <mc:Fallback xmlns="">
            <p:sp>
              <p:nvSpPr>
                <p:cNvPr id="5" name="Rectângulo 4"/>
                <p:cNvSpPr>
                  <a:spLocks noRot="1" noChangeAspect="1" noMove="1" noResize="1" noEditPoints="1" noAdjustHandles="1" noChangeArrowheads="1" noChangeShapeType="1" noTextEdit="1"/>
                </p:cNvSpPr>
                <p:nvPr/>
              </p:nvSpPr>
              <p:spPr>
                <a:xfrm>
                  <a:off x="6288218" y="5229200"/>
                  <a:ext cx="1671620" cy="848566"/>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 name="Rectângulo 11"/>
                <p:cNvSpPr/>
                <p:nvPr/>
              </p:nvSpPr>
              <p:spPr>
                <a:xfrm>
                  <a:off x="7811402" y="5476315"/>
                  <a:ext cx="1249063" cy="3724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i="1" smtClean="0">
                            <a:solidFill>
                              <a:schemeClr val="bg1"/>
                            </a:solidFill>
                            <a:latin typeface="Cambria Math"/>
                          </a:rPr>
                          <m:t>2,6</m:t>
                        </m:r>
                        <m:r>
                          <a:rPr lang="pt-PT" i="1">
                            <a:solidFill>
                              <a:schemeClr val="bg1"/>
                            </a:solidFill>
                            <a:latin typeface="Cambria Math"/>
                            <a:ea typeface="Cambria Math"/>
                          </a:rPr>
                          <m:t>×</m:t>
                        </m:r>
                        <m:sSup>
                          <m:sSupPr>
                            <m:ctrlPr>
                              <a:rPr lang="pt-PT" i="1">
                                <a:solidFill>
                                  <a:schemeClr val="bg1"/>
                                </a:solidFill>
                                <a:latin typeface="Cambria Math" panose="02040503050406030204" pitchFamily="18" charset="0"/>
                              </a:rPr>
                            </m:ctrlPr>
                          </m:sSupPr>
                          <m:e>
                            <m:r>
                              <a:rPr lang="pt-PT" i="1">
                                <a:solidFill>
                                  <a:schemeClr val="bg1"/>
                                </a:solidFill>
                                <a:latin typeface="Cambria Math"/>
                              </a:rPr>
                              <m:t>10</m:t>
                            </m:r>
                          </m:e>
                          <m:sup>
                            <m:r>
                              <a:rPr lang="pt-PT" i="1">
                                <a:solidFill>
                                  <a:schemeClr val="bg1"/>
                                </a:solidFill>
                                <a:latin typeface="Cambria Math"/>
                              </a:rPr>
                              <m:t>−5</m:t>
                            </m:r>
                          </m:sup>
                        </m:sSup>
                      </m:oMath>
                    </m:oMathPara>
                  </a14:m>
                  <a:endParaRPr lang="pt-PT" dirty="0">
                    <a:solidFill>
                      <a:schemeClr val="bg1"/>
                    </a:solidFill>
                  </a:endParaRPr>
                </a:p>
              </p:txBody>
            </p:sp>
          </mc:Choice>
          <mc:Fallback xmlns="">
            <p:sp>
              <p:nvSpPr>
                <p:cNvPr id="12" name="Rectângulo 11"/>
                <p:cNvSpPr>
                  <a:spLocks noRot="1" noChangeAspect="1" noMove="1" noResize="1" noEditPoints="1" noAdjustHandles="1" noChangeArrowheads="1" noChangeShapeType="1" noTextEdit="1"/>
                </p:cNvSpPr>
                <p:nvPr/>
              </p:nvSpPr>
              <p:spPr>
                <a:xfrm>
                  <a:off x="7811402" y="5476315"/>
                  <a:ext cx="1249063" cy="372410"/>
                </a:xfrm>
                <a:prstGeom prst="rect">
                  <a:avLst/>
                </a:prstGeom>
                <a:blipFill rotWithShape="1">
                  <a:blip r:embed="rId8"/>
                  <a:stretch>
                    <a:fillRect/>
                  </a:stretch>
                </a:blipFill>
              </p:spPr>
              <p:txBody>
                <a:bodyPr/>
                <a:lstStyle/>
                <a:p>
                  <a:r>
                    <a:rPr lang="pt-PT">
                      <a:noFill/>
                    </a:rPr>
                    <a:t> </a:t>
                  </a:r>
                </a:p>
              </p:txBody>
            </p:sp>
          </mc:Fallback>
        </mc:AlternateContent>
      </p:grpSp>
      <p:grpSp>
        <p:nvGrpSpPr>
          <p:cNvPr id="10" name="Grupo 9"/>
          <p:cNvGrpSpPr/>
          <p:nvPr/>
        </p:nvGrpSpPr>
        <p:grpSpPr>
          <a:xfrm>
            <a:off x="6549956" y="240562"/>
            <a:ext cx="2412591" cy="910699"/>
            <a:chOff x="6549956" y="240562"/>
            <a:chExt cx="2412591" cy="910699"/>
          </a:xfrm>
        </p:grpSpPr>
        <mc:AlternateContent xmlns:mc="http://schemas.openxmlformats.org/markup-compatibility/2006" xmlns:a14="http://schemas.microsoft.com/office/drawing/2010/main">
          <mc:Choice Requires="a14">
            <p:sp>
              <p:nvSpPr>
                <p:cNvPr id="13" name="Rectângulo 12"/>
                <p:cNvSpPr/>
                <p:nvPr/>
              </p:nvSpPr>
              <p:spPr>
                <a:xfrm>
                  <a:off x="6549956" y="240562"/>
                  <a:ext cx="1419260" cy="9106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pt-PT" i="1" smtClean="0">
                                <a:solidFill>
                                  <a:schemeClr val="bg1"/>
                                </a:solidFill>
                                <a:latin typeface="Cambria Math" panose="02040503050406030204" pitchFamily="18" charset="0"/>
                              </a:rPr>
                            </m:ctrlPr>
                          </m:radPr>
                          <m:deg/>
                          <m:e>
                            <m:f>
                              <m:fPr>
                                <m:ctrlPr>
                                  <a:rPr lang="pt-PT" i="1">
                                    <a:solidFill>
                                      <a:schemeClr val="bg1"/>
                                    </a:solidFill>
                                    <a:latin typeface="Cambria Math" panose="02040503050406030204" pitchFamily="18" charset="0"/>
                                  </a:rPr>
                                </m:ctrlPr>
                              </m:fPr>
                              <m:num>
                                <m:r>
                                  <a:rPr lang="pt-PT" i="1">
                                    <a:solidFill>
                                      <a:schemeClr val="bg1"/>
                                    </a:solidFill>
                                    <a:latin typeface="Cambria Math"/>
                                  </a:rPr>
                                  <m:t>2,6</m:t>
                                </m:r>
                                <m:r>
                                  <a:rPr lang="pt-PT" i="1">
                                    <a:solidFill>
                                      <a:schemeClr val="bg1"/>
                                    </a:solidFill>
                                    <a:latin typeface="Cambria Math"/>
                                    <a:ea typeface="Cambria Math"/>
                                  </a:rPr>
                                  <m:t>×</m:t>
                                </m:r>
                                <m:sSup>
                                  <m:sSupPr>
                                    <m:ctrlPr>
                                      <a:rPr lang="pt-PT" i="1">
                                        <a:solidFill>
                                          <a:schemeClr val="bg1"/>
                                        </a:solidFill>
                                        <a:latin typeface="Cambria Math" panose="02040503050406030204" pitchFamily="18" charset="0"/>
                                      </a:rPr>
                                    </m:ctrlPr>
                                  </m:sSupPr>
                                  <m:e>
                                    <m:r>
                                      <a:rPr lang="pt-PT" i="1">
                                        <a:solidFill>
                                          <a:schemeClr val="bg1"/>
                                        </a:solidFill>
                                        <a:latin typeface="Cambria Math"/>
                                      </a:rPr>
                                      <m:t>10</m:t>
                                    </m:r>
                                  </m:e>
                                  <m:sup>
                                    <m:r>
                                      <a:rPr lang="pt-PT" i="1">
                                        <a:solidFill>
                                          <a:schemeClr val="bg1"/>
                                        </a:solidFill>
                                        <a:latin typeface="Cambria Math"/>
                                      </a:rPr>
                                      <m:t>−5</m:t>
                                    </m:r>
                                  </m:sup>
                                </m:sSup>
                              </m:num>
                              <m:den>
                                <m:r>
                                  <a:rPr lang="pt-PT" i="1">
                                    <a:solidFill>
                                      <a:schemeClr val="bg1"/>
                                    </a:solidFill>
                                    <a:latin typeface="Cambria Math"/>
                                  </a:rPr>
                                  <m:t>5−1</m:t>
                                </m:r>
                              </m:den>
                            </m:f>
                          </m:e>
                        </m:rad>
                      </m:oMath>
                    </m:oMathPara>
                  </a14:m>
                  <a:endParaRPr lang="pt-PT" dirty="0">
                    <a:solidFill>
                      <a:schemeClr val="bg1"/>
                    </a:solidFill>
                  </a:endParaRPr>
                </a:p>
              </p:txBody>
            </p:sp>
          </mc:Choice>
          <mc:Fallback xmlns="">
            <p:sp>
              <p:nvSpPr>
                <p:cNvPr id="13" name="Rectângulo 12"/>
                <p:cNvSpPr>
                  <a:spLocks noRot="1" noChangeAspect="1" noMove="1" noResize="1" noEditPoints="1" noAdjustHandles="1" noChangeArrowheads="1" noChangeShapeType="1" noTextEdit="1"/>
                </p:cNvSpPr>
                <p:nvPr/>
              </p:nvSpPr>
              <p:spPr>
                <a:xfrm>
                  <a:off x="6549956" y="240562"/>
                  <a:ext cx="1419260" cy="910699"/>
                </a:xfrm>
                <a:prstGeom prst="rect">
                  <a:avLst/>
                </a:prstGeom>
                <a:blipFill rotWithShape="1">
                  <a:blip r:embed="rId9"/>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4" name="Rectângulo 13"/>
                <p:cNvSpPr/>
                <p:nvPr/>
              </p:nvSpPr>
              <p:spPr>
                <a:xfrm>
                  <a:off x="7963803" y="536310"/>
                  <a:ext cx="99874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i="1" smtClean="0">
                            <a:solidFill>
                              <a:schemeClr val="bg1"/>
                            </a:solidFill>
                            <a:latin typeface="Cambria Math"/>
                            <a:ea typeface="Cambria Math"/>
                          </a:rPr>
                          <m:t>=</m:t>
                        </m:r>
                        <m:r>
                          <a:rPr lang="pt-PT" b="0" i="1" smtClean="0">
                            <a:solidFill>
                              <a:schemeClr val="bg1"/>
                            </a:solidFill>
                            <a:latin typeface="Cambria Math"/>
                            <a:ea typeface="Cambria Math"/>
                          </a:rPr>
                          <m:t>0,008</m:t>
                        </m:r>
                      </m:oMath>
                    </m:oMathPara>
                  </a14:m>
                  <a:endParaRPr lang="pt-PT" dirty="0">
                    <a:solidFill>
                      <a:schemeClr val="bg1"/>
                    </a:solidFill>
                  </a:endParaRPr>
                </a:p>
              </p:txBody>
            </p:sp>
          </mc:Choice>
          <mc:Fallback xmlns="">
            <p:sp>
              <p:nvSpPr>
                <p:cNvPr id="14" name="Rectângulo 13"/>
                <p:cNvSpPr>
                  <a:spLocks noRot="1" noChangeAspect="1" noMove="1" noResize="1" noEditPoints="1" noAdjustHandles="1" noChangeArrowheads="1" noChangeShapeType="1" noTextEdit="1"/>
                </p:cNvSpPr>
                <p:nvPr/>
              </p:nvSpPr>
              <p:spPr>
                <a:xfrm>
                  <a:off x="7963803" y="536310"/>
                  <a:ext cx="998744" cy="369332"/>
                </a:xfrm>
                <a:prstGeom prst="rect">
                  <a:avLst/>
                </a:prstGeom>
                <a:blipFill rotWithShape="1">
                  <a:blip r:embed="rId10"/>
                  <a:stretch>
                    <a:fillRect/>
                  </a:stretch>
                </a:blipFill>
              </p:spPr>
              <p:txBody>
                <a:bodyPr/>
                <a:lstStyle/>
                <a:p>
                  <a:r>
                    <a:rPr lang="pt-PT">
                      <a:noFill/>
                    </a:rPr>
                    <a:t> </a:t>
                  </a:r>
                </a:p>
              </p:txBody>
            </p:sp>
          </mc:Fallback>
        </mc:AlternateContent>
      </p:grpSp>
      <p:sp>
        <p:nvSpPr>
          <p:cNvPr id="2" name="Rectângulo 1"/>
          <p:cNvSpPr/>
          <p:nvPr/>
        </p:nvSpPr>
        <p:spPr>
          <a:xfrm>
            <a:off x="3707905" y="1340768"/>
            <a:ext cx="2664296" cy="38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
        <p:nvSpPr>
          <p:cNvPr id="16" name="Rectângulo 15"/>
          <p:cNvSpPr/>
          <p:nvPr/>
        </p:nvSpPr>
        <p:spPr>
          <a:xfrm>
            <a:off x="6372200" y="1340768"/>
            <a:ext cx="2664296" cy="38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2"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427984" y="476672"/>
            <a:ext cx="4716016" cy="2739211"/>
          </a:xfrm>
          <a:prstGeom prst="rect">
            <a:avLst/>
          </a:prstGeom>
          <a:noFill/>
        </p:spPr>
        <p:txBody>
          <a:bodyPr wrap="square" rtlCol="0">
            <a:spAutoFit/>
          </a:bodyPr>
          <a:lstStyle/>
          <a:p>
            <a:r>
              <a:rPr lang="pt-PT" sz="3200" b="1" i="1" u="sng" dirty="0">
                <a:solidFill>
                  <a:srgbClr val="FFFF00"/>
                </a:solidFill>
              </a:rPr>
              <a:t>Algarismos significativos  </a:t>
            </a:r>
            <a:r>
              <a:rPr lang="pt-PT" sz="3200" dirty="0">
                <a:solidFill>
                  <a:srgbClr val="FFFF00"/>
                </a:solidFill>
              </a:rPr>
              <a:t>-</a:t>
            </a:r>
            <a:r>
              <a:rPr lang="pt-PT" sz="3200" dirty="0">
                <a:solidFill>
                  <a:schemeClr val="bg1"/>
                </a:solidFill>
              </a:rPr>
              <a:t> </a:t>
            </a:r>
          </a:p>
          <a:p>
            <a:r>
              <a:rPr lang="pt-PT" sz="2800" dirty="0">
                <a:solidFill>
                  <a:schemeClr val="bg1"/>
                </a:solidFill>
              </a:rPr>
              <a:t>O conjunto de dígitos de uma dada medida física que contribuem para determinação da exactidão dessa mesma medida </a:t>
            </a:r>
            <a:endParaRPr lang="pt-PT" sz="3200" dirty="0">
              <a:solidFill>
                <a:schemeClr val="bg1"/>
              </a:solidFill>
            </a:endParaRPr>
          </a:p>
        </p:txBody>
      </p:sp>
      <p:sp>
        <p:nvSpPr>
          <p:cNvPr id="6" name="Rectângulo 5"/>
          <p:cNvSpPr/>
          <p:nvPr/>
        </p:nvSpPr>
        <p:spPr>
          <a:xfrm>
            <a:off x="215628" y="3861048"/>
            <a:ext cx="9032946" cy="830997"/>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São todos aqueles contados, da esquerda para a direita, a partir do primeiro algarismo diferente de zero é </a:t>
            </a:r>
            <a:endParaRPr lang="pt-PT" sz="1400" dirty="0">
              <a:solidFill>
                <a:schemeClr val="bg1"/>
              </a:solidFill>
            </a:endParaRPr>
          </a:p>
        </p:txBody>
      </p:sp>
      <p:sp>
        <p:nvSpPr>
          <p:cNvPr id="7" name="Rectângulo 6"/>
          <p:cNvSpPr/>
          <p:nvPr/>
        </p:nvSpPr>
        <p:spPr>
          <a:xfrm>
            <a:off x="594549" y="4869160"/>
            <a:ext cx="8424936" cy="1754326"/>
          </a:xfrm>
          <a:prstGeom prst="rect">
            <a:avLst/>
          </a:prstGeom>
        </p:spPr>
        <p:txBody>
          <a:bodyPr wrap="square">
            <a:spAutoFit/>
          </a:bodyPr>
          <a:lstStyle/>
          <a:p>
            <a:pPr lvl="0"/>
            <a:r>
              <a:rPr lang="pt-PT" sz="2400" b="1" dirty="0">
                <a:solidFill>
                  <a:schemeClr val="bg1"/>
                </a:solidFill>
              </a:rPr>
              <a:t>Exemplos:</a:t>
            </a:r>
            <a:br>
              <a:rPr lang="pt-PT" sz="2400" dirty="0">
                <a:solidFill>
                  <a:schemeClr val="bg1"/>
                </a:solidFill>
              </a:rPr>
            </a:br>
            <a:r>
              <a:rPr lang="pt-PT" sz="2400" dirty="0">
                <a:solidFill>
                  <a:schemeClr val="bg1"/>
                </a:solidFill>
              </a:rPr>
              <a:t>45,30cm &gt; tem </a:t>
            </a:r>
            <a:r>
              <a:rPr lang="pt-PT" sz="2800" b="1" dirty="0">
                <a:solidFill>
                  <a:srgbClr val="FFFF00"/>
                </a:solidFill>
              </a:rPr>
              <a:t>quatro</a:t>
            </a:r>
            <a:r>
              <a:rPr lang="pt-PT" sz="2800" dirty="0">
                <a:solidFill>
                  <a:srgbClr val="FFFF00"/>
                </a:solidFill>
              </a:rPr>
              <a:t> </a:t>
            </a:r>
            <a:r>
              <a:rPr lang="pt-PT" sz="2400" dirty="0">
                <a:solidFill>
                  <a:schemeClr val="bg1"/>
                </a:solidFill>
              </a:rPr>
              <a:t>algarismos significativos;</a:t>
            </a:r>
          </a:p>
          <a:p>
            <a:pPr lvl="0"/>
            <a:r>
              <a:rPr lang="pt-PT" sz="2400" dirty="0">
                <a:solidFill>
                  <a:schemeClr val="bg1"/>
                </a:solidFill>
              </a:rPr>
              <a:t>0,0595m &gt; tem </a:t>
            </a:r>
            <a:r>
              <a:rPr lang="pt-PT" sz="2800" b="1" dirty="0">
                <a:solidFill>
                  <a:srgbClr val="FFFF00"/>
                </a:solidFill>
              </a:rPr>
              <a:t>três</a:t>
            </a:r>
            <a:r>
              <a:rPr lang="pt-PT" sz="2800" dirty="0">
                <a:solidFill>
                  <a:schemeClr val="bg1"/>
                </a:solidFill>
              </a:rPr>
              <a:t> </a:t>
            </a:r>
            <a:r>
              <a:rPr lang="pt-PT" sz="2400" dirty="0">
                <a:solidFill>
                  <a:schemeClr val="bg1"/>
                </a:solidFill>
              </a:rPr>
              <a:t>algarismos significativos; e</a:t>
            </a:r>
          </a:p>
          <a:p>
            <a:pPr lvl="0"/>
            <a:r>
              <a:rPr lang="pt-PT" sz="2400" dirty="0">
                <a:solidFill>
                  <a:schemeClr val="bg1"/>
                </a:solidFill>
              </a:rPr>
              <a:t>0,0450kg &gt; tem </a:t>
            </a:r>
            <a:r>
              <a:rPr lang="pt-PT" sz="2800" b="1" dirty="0">
                <a:solidFill>
                  <a:srgbClr val="FFFF00"/>
                </a:solidFill>
              </a:rPr>
              <a:t>três</a:t>
            </a:r>
            <a:r>
              <a:rPr lang="pt-PT" sz="2400" dirty="0">
                <a:solidFill>
                  <a:schemeClr val="bg1"/>
                </a:solidFill>
              </a:rPr>
              <a:t> algarismos significativos.</a:t>
            </a:r>
          </a:p>
        </p:txBody>
      </p:sp>
      <p:pic>
        <p:nvPicPr>
          <p:cNvPr id="65538" name="Picture 2" descr="http://www.open.edu/openlearn/ocw/pluginfile.php/93580/mod_oucontent/oucontent/774/11e87ce6/4798d918/math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147"/>
            <a:ext cx="4145362" cy="306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ângulo 3"/>
          <p:cNvSpPr/>
          <p:nvPr/>
        </p:nvSpPr>
        <p:spPr>
          <a:xfrm>
            <a:off x="2197203" y="147985"/>
            <a:ext cx="6946795" cy="3631763"/>
          </a:xfrm>
          <a:prstGeom prst="rect">
            <a:avLst/>
          </a:prstGeom>
        </p:spPr>
        <p:txBody>
          <a:bodyPr wrap="square">
            <a:spAutoFit/>
          </a:bodyPr>
          <a:lstStyle/>
          <a:p>
            <a:pPr marL="342900" indent="-342900">
              <a:buFont typeface="Arial" panose="020B0604020202020204" pitchFamily="34" charset="0"/>
              <a:buChar char="•"/>
            </a:pPr>
            <a:r>
              <a:rPr lang="pt-PT" sz="2400" b="1" i="1" u="sng" dirty="0">
                <a:solidFill>
                  <a:schemeClr val="bg1"/>
                </a:solidFill>
              </a:rPr>
              <a:t>Zeros entre dois algarismos significativos </a:t>
            </a:r>
            <a:r>
              <a:rPr lang="pt-PT" sz="2400" dirty="0">
                <a:solidFill>
                  <a:schemeClr val="bg1"/>
                </a:solidFill>
              </a:rPr>
              <a:t>são  </a:t>
            </a:r>
            <a:r>
              <a:rPr lang="pt-PT" sz="2400" b="1" dirty="0">
                <a:solidFill>
                  <a:srgbClr val="00B050"/>
                </a:solidFill>
              </a:rPr>
              <a:t>significativos</a:t>
            </a:r>
            <a:r>
              <a:rPr lang="pt-PT" sz="2400" dirty="0">
                <a:solidFill>
                  <a:prstClr val="black"/>
                </a:solidFill>
              </a:rPr>
              <a:t> </a:t>
            </a:r>
            <a:r>
              <a:rPr lang="pt-PT" sz="2400" dirty="0">
                <a:solidFill>
                  <a:schemeClr val="bg1"/>
                </a:solidFill>
              </a:rPr>
              <a:t>– </a:t>
            </a:r>
            <a:r>
              <a:rPr lang="pt-PT" sz="2400" b="1" dirty="0">
                <a:solidFill>
                  <a:schemeClr val="bg1"/>
                </a:solidFill>
              </a:rPr>
              <a:t>103</a:t>
            </a:r>
            <a:r>
              <a:rPr lang="pt-PT" sz="2400" dirty="0">
                <a:solidFill>
                  <a:schemeClr val="bg1"/>
                </a:solidFill>
              </a:rPr>
              <a:t> tem </a:t>
            </a:r>
            <a:r>
              <a:rPr lang="pt-PT" sz="2400" b="1" dirty="0">
                <a:solidFill>
                  <a:schemeClr val="bg1"/>
                </a:solidFill>
              </a:rPr>
              <a:t>3</a:t>
            </a:r>
            <a:r>
              <a:rPr lang="pt-PT" sz="2400" dirty="0">
                <a:solidFill>
                  <a:schemeClr val="bg1"/>
                </a:solidFill>
              </a:rPr>
              <a:t> algarismos significativos</a:t>
            </a:r>
            <a:r>
              <a:rPr lang="pt-PT" sz="2400" dirty="0">
                <a:solidFill>
                  <a:prstClr val="black"/>
                </a:solidFill>
              </a:rPr>
              <a:t>.</a:t>
            </a:r>
          </a:p>
          <a:p>
            <a:pPr marL="342900" indent="-342900">
              <a:buFont typeface="Arial" panose="020B0604020202020204" pitchFamily="34" charset="0"/>
              <a:buChar char="•"/>
            </a:pPr>
            <a:endParaRPr lang="pt-PT" sz="2400" dirty="0">
              <a:solidFill>
                <a:prstClr val="black"/>
              </a:solidFill>
            </a:endParaRPr>
          </a:p>
          <a:p>
            <a:pPr marL="342900" indent="-342900">
              <a:buFont typeface="Arial" panose="020B0604020202020204" pitchFamily="34" charset="0"/>
              <a:buChar char="•"/>
            </a:pPr>
            <a:r>
              <a:rPr lang="pt-PT" sz="2400" b="1" i="1" u="sng" dirty="0">
                <a:solidFill>
                  <a:schemeClr val="bg1"/>
                </a:solidFill>
              </a:rPr>
              <a:t>Os zeros à direita de um número diferente de zero  </a:t>
            </a:r>
            <a:r>
              <a:rPr lang="pt-PT" sz="2400" dirty="0">
                <a:solidFill>
                  <a:schemeClr val="bg1"/>
                </a:solidFill>
              </a:rPr>
              <a:t>e também á direita de uma virgula são significativos – no numero 2,50  </a:t>
            </a:r>
            <a:r>
              <a:rPr lang="pt-PT" sz="2400" b="1" dirty="0">
                <a:solidFill>
                  <a:schemeClr val="tx2">
                    <a:lumMod val="60000"/>
                    <a:lumOff val="40000"/>
                  </a:schemeClr>
                </a:solidFill>
              </a:rPr>
              <a:t>o zero é significativo</a:t>
            </a:r>
            <a:r>
              <a:rPr lang="pt-PT" sz="2400" dirty="0">
                <a:solidFill>
                  <a:prstClr val="black"/>
                </a:solidFill>
              </a:rPr>
              <a:t>.</a:t>
            </a:r>
          </a:p>
          <a:p>
            <a:pPr marL="342900" indent="-342900">
              <a:buFont typeface="Arial" panose="020B0604020202020204" pitchFamily="34" charset="0"/>
              <a:buChar char="•"/>
            </a:pPr>
            <a:endParaRPr lang="pt-PT" sz="2400" dirty="0">
              <a:solidFill>
                <a:prstClr val="black"/>
              </a:solidFill>
            </a:endParaRPr>
          </a:p>
          <a:p>
            <a:pPr marL="342900" indent="-342900">
              <a:buFont typeface="Arial" panose="020B0604020202020204" pitchFamily="34" charset="0"/>
              <a:buChar char="•"/>
            </a:pPr>
            <a:r>
              <a:rPr lang="pt-PT" sz="2400" b="1" i="1" u="sng" dirty="0">
                <a:solidFill>
                  <a:schemeClr val="bg1"/>
                </a:solidFill>
              </a:rPr>
              <a:t>Zeros que são marcadores de posição </a:t>
            </a:r>
            <a:r>
              <a:rPr lang="pt-PT" sz="2400" b="1" dirty="0">
                <a:solidFill>
                  <a:srgbClr val="FF0000"/>
                </a:solidFill>
              </a:rPr>
              <a:t>não são significativos</a:t>
            </a:r>
            <a:r>
              <a:rPr lang="pt-PT" sz="2400" dirty="0">
                <a:solidFill>
                  <a:prstClr val="black"/>
                </a:solidFill>
              </a:rPr>
              <a:t>. </a:t>
            </a:r>
          </a:p>
          <a:p>
            <a:pPr marL="342900" indent="-342900">
              <a:buFont typeface="Arial" panose="020B0604020202020204" pitchFamily="34" charset="0"/>
              <a:buChar char="•"/>
            </a:pPr>
            <a:endParaRPr lang="pt-PT" sz="1400" dirty="0"/>
          </a:p>
        </p:txBody>
      </p:sp>
      <p:pic>
        <p:nvPicPr>
          <p:cNvPr id="35845" name="Picture 5"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2207758" cy="2575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10554" y="4964975"/>
            <a:ext cx="9172253" cy="1631216"/>
          </a:xfrm>
          <a:prstGeom prst="rect">
            <a:avLst/>
          </a:prstGeom>
        </p:spPr>
        <p:txBody>
          <a:bodyPr wrap="square">
            <a:spAutoFit/>
          </a:bodyPr>
          <a:lstStyle/>
          <a:p>
            <a:pPr marL="800100" lvl="1" indent="-342900">
              <a:buFont typeface="Arial" panose="020B0604020202020204" pitchFamily="34" charset="0"/>
              <a:buChar char="•"/>
            </a:pPr>
            <a:r>
              <a:rPr lang="pt-PT" sz="2400" dirty="0">
                <a:solidFill>
                  <a:schemeClr val="bg1"/>
                </a:solidFill>
              </a:rPr>
              <a:t>Números com zeros á direita que precisam de lá estar para indicar a magnitude do numero. </a:t>
            </a:r>
          </a:p>
          <a:p>
            <a:pPr lvl="2"/>
            <a:r>
              <a:rPr lang="pt-PT" sz="2400" dirty="0">
                <a:solidFill>
                  <a:schemeClr val="bg1"/>
                </a:solidFill>
              </a:rPr>
              <a:t>	exemplo: </a:t>
            </a:r>
            <a:r>
              <a:rPr lang="pt-PT" sz="2800" b="1" dirty="0">
                <a:solidFill>
                  <a:srgbClr val="FFFF00"/>
                </a:solidFill>
              </a:rPr>
              <a:t>23</a:t>
            </a:r>
            <a:r>
              <a:rPr lang="pt-PT" sz="2400" dirty="0">
                <a:solidFill>
                  <a:schemeClr val="bg1"/>
                </a:solidFill>
              </a:rPr>
              <a:t>0 tem apenas dois algarismos significativos </a:t>
            </a:r>
            <a:r>
              <a:rPr lang="pt-PT" sz="2400" b="1" dirty="0">
                <a:solidFill>
                  <a:srgbClr val="FFFF00"/>
                </a:solidFill>
              </a:rPr>
              <a:t>230,1</a:t>
            </a:r>
            <a:r>
              <a:rPr lang="pt-PT" sz="2400" dirty="0">
                <a:solidFill>
                  <a:schemeClr val="bg1"/>
                </a:solidFill>
              </a:rPr>
              <a:t> tem </a:t>
            </a:r>
            <a:r>
              <a:rPr lang="pt-PT" sz="2400" b="1" u="sng" dirty="0">
                <a:solidFill>
                  <a:schemeClr val="bg1"/>
                </a:solidFill>
              </a:rPr>
              <a:t>4 algarismos significativos </a:t>
            </a:r>
          </a:p>
        </p:txBody>
      </p:sp>
      <p:sp>
        <p:nvSpPr>
          <p:cNvPr id="3" name="Rectângulo 2"/>
          <p:cNvSpPr/>
          <p:nvPr/>
        </p:nvSpPr>
        <p:spPr>
          <a:xfrm>
            <a:off x="0" y="3645024"/>
            <a:ext cx="8964488" cy="1261884"/>
          </a:xfrm>
          <a:prstGeom prst="rect">
            <a:avLst/>
          </a:prstGeom>
        </p:spPr>
        <p:txBody>
          <a:bodyPr wrap="square">
            <a:spAutoFit/>
          </a:bodyPr>
          <a:lstStyle/>
          <a:p>
            <a:pPr marL="800100" lvl="1" indent="-342900">
              <a:buFont typeface="Arial" panose="020B0604020202020204" pitchFamily="34" charset="0"/>
              <a:buChar char="•"/>
            </a:pPr>
            <a:r>
              <a:rPr lang="pt-PT" sz="2400" dirty="0">
                <a:solidFill>
                  <a:schemeClr val="bg1"/>
                </a:solidFill>
              </a:rPr>
              <a:t>Os primeiros são números decimais com zeros antes no primeiro algarismo diferente de zero . </a:t>
            </a:r>
          </a:p>
          <a:p>
            <a:pPr lvl="3"/>
            <a:r>
              <a:rPr lang="pt-PT" sz="2400" dirty="0">
                <a:solidFill>
                  <a:schemeClr val="bg1"/>
                </a:solidFill>
              </a:rPr>
              <a:t>Exemplo em 0,00</a:t>
            </a:r>
            <a:r>
              <a:rPr lang="pt-PT" sz="2800" b="1" dirty="0">
                <a:solidFill>
                  <a:srgbClr val="FFFF00"/>
                </a:solidFill>
              </a:rPr>
              <a:t>18</a:t>
            </a:r>
            <a:r>
              <a:rPr lang="pt-PT" sz="2400" dirty="0">
                <a:solidFill>
                  <a:schemeClr val="bg1"/>
                </a:solidFill>
              </a:rPr>
              <a:t> só o 1 e o 8 é que são significativos. </a:t>
            </a:r>
          </a:p>
        </p:txBody>
      </p:sp>
    </p:spTree>
    <p:extLst>
      <p:ext uri="{BB962C8B-B14F-4D97-AF65-F5344CB8AC3E}">
        <p14:creationId xmlns:p14="http://schemas.microsoft.com/office/powerpoint/2010/main" val="3080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95736" y="5276573"/>
            <a:ext cx="6437403" cy="769441"/>
          </a:xfrm>
          <a:prstGeom prst="rect">
            <a:avLst/>
          </a:prstGeom>
          <a:noFill/>
        </p:spPr>
        <p:txBody>
          <a:bodyPr wrap="none" rtlCol="0">
            <a:spAutoFit/>
          </a:bodyPr>
          <a:lstStyle/>
          <a:p>
            <a:r>
              <a:rPr lang="pt-PT" sz="4400" dirty="0">
                <a:solidFill>
                  <a:schemeClr val="bg1"/>
                </a:solidFill>
              </a:rPr>
              <a:t>O mundo vive de química…</a:t>
            </a:r>
          </a:p>
        </p:txBody>
      </p:sp>
      <p:pic>
        <p:nvPicPr>
          <p:cNvPr id="12290" name="Picture 2" descr="C:\Users\vidinha\Documents\Brasil\Joinville\COMMENT-350_tcm18-134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83" y="764704"/>
            <a:ext cx="5400600" cy="419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22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243254" y="260648"/>
            <a:ext cx="6485971" cy="4339650"/>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Em </a:t>
            </a:r>
            <a:r>
              <a:rPr lang="pt-PT" sz="3200" b="1" dirty="0">
                <a:solidFill>
                  <a:schemeClr val="bg1"/>
                </a:solidFill>
              </a:rPr>
              <a:t>cálculos</a:t>
            </a:r>
            <a:r>
              <a:rPr lang="pt-PT" sz="3200" dirty="0">
                <a:solidFill>
                  <a:schemeClr val="bg1"/>
                </a:solidFill>
              </a:rPr>
              <a:t> </a:t>
            </a:r>
            <a:r>
              <a:rPr lang="pt-PT" sz="2400" dirty="0">
                <a:solidFill>
                  <a:schemeClr val="bg1"/>
                </a:solidFill>
              </a:rPr>
              <a:t>com medidas de gradezas utilizamos algumas regras </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800" b="1" dirty="0">
                <a:solidFill>
                  <a:schemeClr val="bg1"/>
                </a:solidFill>
              </a:rPr>
              <a:t>Adição</a:t>
            </a:r>
            <a:r>
              <a:rPr lang="pt-PT" sz="2800" dirty="0">
                <a:solidFill>
                  <a:schemeClr val="bg1"/>
                </a:solidFill>
              </a:rPr>
              <a:t>  </a:t>
            </a:r>
            <a:r>
              <a:rPr lang="pt-PT" sz="2400" dirty="0">
                <a:solidFill>
                  <a:schemeClr val="bg1"/>
                </a:solidFill>
              </a:rPr>
              <a:t>- O numero de algarismos significativos irá ser igual ao número de menor quantidade de dígitos.</a:t>
            </a:r>
          </a:p>
          <a:p>
            <a:pPr marL="342900" indent="-342900">
              <a:buFont typeface="Arial" panose="020B0604020202020204" pitchFamily="34" charset="0"/>
              <a:buChar char="•"/>
            </a:pPr>
            <a:endParaRPr lang="pt-PT" sz="2400" dirty="0">
              <a:solidFill>
                <a:schemeClr val="bg1"/>
              </a:solidFill>
            </a:endParaRPr>
          </a:p>
          <a:p>
            <a:pPr marL="2628900" lvl="5" indent="-342900">
              <a:buFont typeface="Arial" panose="020B0604020202020204" pitchFamily="34" charset="0"/>
              <a:buChar char="•"/>
            </a:pPr>
            <a:r>
              <a:rPr lang="pt-PT" sz="2400" dirty="0">
                <a:solidFill>
                  <a:schemeClr val="bg1"/>
                </a:solidFill>
              </a:rPr>
              <a:t>0,12 + 1,9 +  10,925 = 12,925 =12,9</a:t>
            </a:r>
          </a:p>
          <a:p>
            <a:endParaRPr lang="pt-PT" sz="2400" dirty="0">
              <a:solidFill>
                <a:schemeClr val="bg1"/>
              </a:solidFill>
            </a:endParaRPr>
          </a:p>
          <a:p>
            <a:pPr marL="342900" indent="-342900">
              <a:buFont typeface="Arial" panose="020B0604020202020204" pitchFamily="34" charset="0"/>
              <a:buChar char="•"/>
            </a:pPr>
            <a:endParaRPr lang="pt-PT" sz="2400" dirty="0">
              <a:solidFill>
                <a:schemeClr val="bg1"/>
              </a:solidFill>
            </a:endParaRPr>
          </a:p>
        </p:txBody>
      </p:sp>
      <p:pic>
        <p:nvPicPr>
          <p:cNvPr id="3" name="Picture 5"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1194"/>
            <a:ext cx="2207758" cy="2575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251520" y="4221088"/>
            <a:ext cx="8892480" cy="1261884"/>
          </a:xfrm>
          <a:prstGeom prst="rect">
            <a:avLst/>
          </a:prstGeom>
        </p:spPr>
        <p:txBody>
          <a:bodyPr wrap="square">
            <a:spAutoFit/>
          </a:bodyPr>
          <a:lstStyle/>
          <a:p>
            <a:pPr marL="342900" lvl="0" indent="-342900">
              <a:buFont typeface="Arial" panose="020B0604020202020204" pitchFamily="34" charset="0"/>
              <a:buChar char="•"/>
            </a:pPr>
            <a:r>
              <a:rPr lang="pt-PT" sz="2800" b="1" dirty="0">
                <a:solidFill>
                  <a:schemeClr val="bg1"/>
                </a:solidFill>
              </a:rPr>
              <a:t>Multiplicação ou divisão </a:t>
            </a:r>
            <a:r>
              <a:rPr lang="pt-PT" sz="2400" dirty="0">
                <a:solidFill>
                  <a:schemeClr val="bg1"/>
                </a:solidFill>
              </a:rPr>
              <a:t>– O número de algarismos significativos será determinado pela grandeza do algarismo com menor número de algarismo significativos.</a:t>
            </a:r>
          </a:p>
        </p:txBody>
      </p:sp>
    </p:spTree>
    <p:extLst>
      <p:ext uri="{BB962C8B-B14F-4D97-AF65-F5344CB8AC3E}">
        <p14:creationId xmlns:p14="http://schemas.microsoft.com/office/powerpoint/2010/main" val="113316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left)">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ângulo 2"/>
          <p:cNvSpPr/>
          <p:nvPr/>
        </p:nvSpPr>
        <p:spPr>
          <a:xfrm>
            <a:off x="179512" y="548680"/>
            <a:ext cx="8424936" cy="523220"/>
          </a:xfrm>
          <a:prstGeom prst="rect">
            <a:avLst/>
          </a:prstGeom>
        </p:spPr>
        <p:txBody>
          <a:bodyPr wrap="square">
            <a:spAutoFit/>
          </a:bodyPr>
          <a:lstStyle/>
          <a:p>
            <a:r>
              <a:rPr lang="pt-PT" sz="2800" b="1" dirty="0">
                <a:solidFill>
                  <a:schemeClr val="bg1"/>
                </a:solidFill>
              </a:rPr>
              <a:t>Exemplo  - calculo da densidade do metal</a:t>
            </a:r>
            <a:endParaRPr lang="pt-PT" sz="1600" b="1" dirty="0">
              <a:solidFill>
                <a:schemeClr val="bg1"/>
              </a:solidFill>
            </a:endParaRPr>
          </a:p>
        </p:txBody>
      </p:sp>
      <p:graphicFrame>
        <p:nvGraphicFramePr>
          <p:cNvPr id="2" name="Tabela 1"/>
          <p:cNvGraphicFramePr>
            <a:graphicFrameLocks noGrp="1"/>
          </p:cNvGraphicFramePr>
          <p:nvPr>
            <p:extLst>
              <p:ext uri="{D42A27DB-BD31-4B8C-83A1-F6EECF244321}">
                <p14:modId xmlns:p14="http://schemas.microsoft.com/office/powerpoint/2010/main" val="1475291940"/>
              </p:ext>
            </p:extLst>
          </p:nvPr>
        </p:nvGraphicFramePr>
        <p:xfrm>
          <a:off x="268946" y="1665600"/>
          <a:ext cx="6096000" cy="2293000"/>
        </p:xfrm>
        <a:graphic>
          <a:graphicData uri="http://schemas.openxmlformats.org/drawingml/2006/table">
            <a:tbl>
              <a:tblPr firstRow="1" bandRow="1">
                <a:tableStyleId>{6E25E649-3F16-4E02-A733-19D2CDBF48F0}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pt-PT" sz="2000" dirty="0"/>
                        <a:t>Medição </a:t>
                      </a:r>
                    </a:p>
                  </a:txBody>
                  <a:tcPr anchor="ctr"/>
                </a:tc>
                <a:tc>
                  <a:txBody>
                    <a:bodyPr/>
                    <a:lstStyle/>
                    <a:p>
                      <a:pPr algn="ctr"/>
                      <a:r>
                        <a:rPr lang="pt-PT" sz="2000" dirty="0"/>
                        <a:t>Dados obtidos </a:t>
                      </a:r>
                    </a:p>
                  </a:txBody>
                  <a:tcPr anchor="ctr"/>
                </a:tc>
                <a:tc>
                  <a:txBody>
                    <a:bodyPr/>
                    <a:lstStyle/>
                    <a:p>
                      <a:pPr algn="ctr"/>
                      <a:r>
                        <a:rPr lang="pt-PT" sz="2000" dirty="0"/>
                        <a:t>Algarismos significativos</a:t>
                      </a:r>
                      <a:r>
                        <a:rPr lang="pt-PT" sz="2000" baseline="0" dirty="0"/>
                        <a:t> </a:t>
                      </a:r>
                      <a:endParaRPr lang="pt-PT" sz="2000" dirty="0"/>
                    </a:p>
                  </a:txBody>
                  <a:tcPr anchor="ctr"/>
                </a:tc>
                <a:extLst>
                  <a:ext uri="{0D108BD9-81ED-4DB2-BD59-A6C34878D82A}">
                    <a16:rowId xmlns:a16="http://schemas.microsoft.com/office/drawing/2014/main" val="10000"/>
                  </a:ext>
                </a:extLst>
              </a:tr>
              <a:tr h="403240">
                <a:tc>
                  <a:txBody>
                    <a:bodyPr/>
                    <a:lstStyle/>
                    <a:p>
                      <a:pPr algn="ctr"/>
                      <a:r>
                        <a:rPr lang="pt-PT" sz="2000" dirty="0"/>
                        <a:t>Massa</a:t>
                      </a:r>
                      <a:r>
                        <a:rPr lang="pt-PT" sz="2000" baseline="0" dirty="0"/>
                        <a:t> do metal</a:t>
                      </a:r>
                      <a:endParaRPr lang="pt-PT" sz="2000" dirty="0"/>
                    </a:p>
                  </a:txBody>
                  <a:tcPr anchor="ctr"/>
                </a:tc>
                <a:tc>
                  <a:txBody>
                    <a:bodyPr/>
                    <a:lstStyle/>
                    <a:p>
                      <a:pPr algn="ctr"/>
                      <a:r>
                        <a:rPr lang="pt-PT" sz="2000" dirty="0"/>
                        <a:t>13,56 g</a:t>
                      </a:r>
                    </a:p>
                  </a:txBody>
                  <a:tcPr anchor="ctr"/>
                </a:tc>
                <a:tc>
                  <a:txBody>
                    <a:bodyPr/>
                    <a:lstStyle/>
                    <a:p>
                      <a:pPr algn="ctr"/>
                      <a:r>
                        <a:rPr lang="pt-PT" sz="2000" dirty="0"/>
                        <a:t>4</a:t>
                      </a:r>
                    </a:p>
                  </a:txBody>
                  <a:tcPr anchor="ctr"/>
                </a:tc>
                <a:extLst>
                  <a:ext uri="{0D108BD9-81ED-4DB2-BD59-A6C34878D82A}">
                    <a16:rowId xmlns:a16="http://schemas.microsoft.com/office/drawing/2014/main" val="10001"/>
                  </a:ext>
                </a:extLst>
              </a:tr>
              <a:tr h="370840">
                <a:tc>
                  <a:txBody>
                    <a:bodyPr/>
                    <a:lstStyle/>
                    <a:p>
                      <a:pPr algn="ctr"/>
                      <a:r>
                        <a:rPr lang="pt-PT" sz="2000" dirty="0"/>
                        <a:t>comprimento</a:t>
                      </a:r>
                    </a:p>
                  </a:txBody>
                  <a:tcPr anchor="ctr"/>
                </a:tc>
                <a:tc>
                  <a:txBody>
                    <a:bodyPr/>
                    <a:lstStyle/>
                    <a:p>
                      <a:pPr algn="ctr"/>
                      <a:r>
                        <a:rPr lang="pt-PT" sz="2000" dirty="0"/>
                        <a:t>6,45</a:t>
                      </a:r>
                      <a:r>
                        <a:rPr lang="pt-PT" sz="2000" baseline="0" dirty="0"/>
                        <a:t> cm</a:t>
                      </a:r>
                      <a:endParaRPr lang="pt-PT" sz="2000" dirty="0"/>
                    </a:p>
                  </a:txBody>
                  <a:tcPr anchor="ctr"/>
                </a:tc>
                <a:tc>
                  <a:txBody>
                    <a:bodyPr/>
                    <a:lstStyle/>
                    <a:p>
                      <a:pPr algn="ctr"/>
                      <a:r>
                        <a:rPr lang="pt-PT" sz="2000" dirty="0"/>
                        <a:t>3</a:t>
                      </a:r>
                    </a:p>
                  </a:txBody>
                  <a:tcPr anchor="ctr"/>
                </a:tc>
                <a:extLst>
                  <a:ext uri="{0D108BD9-81ED-4DB2-BD59-A6C34878D82A}">
                    <a16:rowId xmlns:a16="http://schemas.microsoft.com/office/drawing/2014/main" val="10002"/>
                  </a:ext>
                </a:extLst>
              </a:tr>
              <a:tr h="370840">
                <a:tc>
                  <a:txBody>
                    <a:bodyPr/>
                    <a:lstStyle/>
                    <a:p>
                      <a:pPr algn="ctr"/>
                      <a:r>
                        <a:rPr lang="pt-PT" sz="2000" dirty="0"/>
                        <a:t>largura</a:t>
                      </a:r>
                    </a:p>
                  </a:txBody>
                  <a:tcPr anchor="ctr"/>
                </a:tc>
                <a:tc>
                  <a:txBody>
                    <a:bodyPr/>
                    <a:lstStyle/>
                    <a:p>
                      <a:pPr algn="ctr"/>
                      <a:r>
                        <a:rPr lang="pt-PT" sz="2000" dirty="0"/>
                        <a:t>2,50 cm</a:t>
                      </a:r>
                    </a:p>
                  </a:txBody>
                  <a:tcPr anchor="ctr"/>
                </a:tc>
                <a:tc>
                  <a:txBody>
                    <a:bodyPr/>
                    <a:lstStyle/>
                    <a:p>
                      <a:pPr algn="ctr"/>
                      <a:r>
                        <a:rPr lang="pt-PT" sz="2000" dirty="0"/>
                        <a:t>3</a:t>
                      </a:r>
                    </a:p>
                  </a:txBody>
                  <a:tcPr anchor="ctr"/>
                </a:tc>
                <a:extLst>
                  <a:ext uri="{0D108BD9-81ED-4DB2-BD59-A6C34878D82A}">
                    <a16:rowId xmlns:a16="http://schemas.microsoft.com/office/drawing/2014/main" val="10003"/>
                  </a:ext>
                </a:extLst>
              </a:tr>
              <a:tr h="370840">
                <a:tc>
                  <a:txBody>
                    <a:bodyPr/>
                    <a:lstStyle/>
                    <a:p>
                      <a:pPr algn="ctr"/>
                      <a:r>
                        <a:rPr lang="pt-PT" sz="2000" dirty="0"/>
                        <a:t>espessura</a:t>
                      </a:r>
                    </a:p>
                  </a:txBody>
                  <a:tcPr anchor="ctr"/>
                </a:tc>
                <a:tc>
                  <a:txBody>
                    <a:bodyPr/>
                    <a:lstStyle/>
                    <a:p>
                      <a:pPr algn="ctr"/>
                      <a:r>
                        <a:rPr lang="pt-PT" sz="2000" dirty="0"/>
                        <a:t>0,31 cm </a:t>
                      </a:r>
                    </a:p>
                  </a:txBody>
                  <a:tcPr anchor="ctr"/>
                </a:tc>
                <a:tc>
                  <a:txBody>
                    <a:bodyPr/>
                    <a:lstStyle/>
                    <a:p>
                      <a:pPr algn="ctr"/>
                      <a:r>
                        <a:rPr lang="pt-PT" sz="2000" dirty="0"/>
                        <a:t>2</a:t>
                      </a:r>
                    </a:p>
                  </a:txBody>
                  <a:tcPr anchor="ctr"/>
                </a:tc>
                <a:extLst>
                  <a:ext uri="{0D108BD9-81ED-4DB2-BD59-A6C34878D82A}">
                    <a16:rowId xmlns:a16="http://schemas.microsoft.com/office/drawing/2014/main" val="10004"/>
                  </a:ext>
                </a:extLst>
              </a:tr>
            </a:tbl>
          </a:graphicData>
        </a:graphic>
      </p:graphicFrame>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8" t="11423" r="67163" b="44289"/>
          <a:stretch/>
        </p:blipFill>
        <p:spPr bwMode="auto">
          <a:xfrm>
            <a:off x="6903672" y="1484784"/>
            <a:ext cx="2129274" cy="285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CaixaDeTexto 3"/>
              <p:cNvSpPr txBox="1"/>
              <p:nvPr/>
            </p:nvSpPr>
            <p:spPr>
              <a:xfrm>
                <a:off x="1328709" y="4488706"/>
                <a:ext cx="445827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6,45</m:t>
                      </m:r>
                      <m:r>
                        <a:rPr lang="pt-PT" sz="2400" b="0" i="1" smtClean="0">
                          <a:solidFill>
                            <a:schemeClr val="bg1"/>
                          </a:solidFill>
                          <a:latin typeface="Cambria Math"/>
                          <a:ea typeface="Cambria Math"/>
                        </a:rPr>
                        <m:t>×</m:t>
                      </m:r>
                      <m:r>
                        <a:rPr lang="pt-PT" sz="2400" b="0" i="1" smtClean="0">
                          <a:solidFill>
                            <a:schemeClr val="bg1"/>
                          </a:solidFill>
                          <a:latin typeface="Cambria Math"/>
                        </a:rPr>
                        <m:t>2,50</m:t>
                      </m:r>
                      <m:r>
                        <a:rPr lang="pt-PT" sz="2400" b="0" i="1" smtClean="0">
                          <a:solidFill>
                            <a:schemeClr val="bg1"/>
                          </a:solidFill>
                          <a:latin typeface="Cambria Math"/>
                          <a:ea typeface="Cambria Math"/>
                        </a:rPr>
                        <m:t>×0,31=4,99=5,0</m:t>
                      </m:r>
                    </m:oMath>
                  </m:oMathPara>
                </a14:m>
                <a:endParaRPr lang="pt-PT" sz="2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328709" y="4488706"/>
                <a:ext cx="4458272" cy="461665"/>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CaixaDeTexto 7"/>
              <p:cNvSpPr txBox="1"/>
              <p:nvPr/>
            </p:nvSpPr>
            <p:spPr>
              <a:xfrm>
                <a:off x="1328709" y="5327233"/>
                <a:ext cx="4657044" cy="8327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ea typeface="Cambria Math"/>
                        </a:rPr>
                        <m:t>𝑑𝑒𝑛𝑠𝑖𝑑𝑎𝑑𝑒</m:t>
                      </m:r>
                      <m:r>
                        <a:rPr lang="pt-PT" sz="2400" b="0" i="1" smtClean="0">
                          <a:solidFill>
                            <a:schemeClr val="bg1"/>
                          </a:solidFill>
                          <a:latin typeface="Cambria Math"/>
                          <a:ea typeface="Cambria Math"/>
                        </a:rPr>
                        <m:t>= </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13,56</m:t>
                          </m:r>
                        </m:num>
                        <m:den>
                          <m:r>
                            <a:rPr lang="pt-PT" sz="2400" i="1">
                              <a:solidFill>
                                <a:schemeClr val="bg1"/>
                              </a:solidFill>
                              <a:latin typeface="Cambria Math"/>
                              <a:ea typeface="Cambria Math"/>
                            </a:rPr>
                            <m:t>5,0</m:t>
                          </m:r>
                          <m:r>
                            <m:rPr>
                              <m:nor/>
                            </m:rPr>
                            <a:rPr lang="pt-PT" sz="2400" dirty="0">
                              <a:solidFill>
                                <a:schemeClr val="bg1"/>
                              </a:solidFill>
                            </a:rPr>
                            <m:t> </m:t>
                          </m:r>
                        </m:den>
                      </m:f>
                      <m:r>
                        <a:rPr lang="pt-PT" sz="2400" b="0" i="1" smtClean="0">
                          <a:solidFill>
                            <a:schemeClr val="bg1"/>
                          </a:solidFill>
                          <a:latin typeface="Cambria Math"/>
                          <a:ea typeface="Cambria Math"/>
                        </a:rPr>
                        <m:t>=2,7 </m:t>
                      </m:r>
                      <m:r>
                        <a:rPr lang="pt-PT" sz="2400" b="0" i="1" smtClean="0">
                          <a:solidFill>
                            <a:schemeClr val="bg1"/>
                          </a:solidFill>
                          <a:latin typeface="Cambria Math"/>
                          <a:ea typeface="Cambria Math"/>
                        </a:rPr>
                        <m:t>𝑔</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𝑐𝑚</m:t>
                          </m:r>
                        </m:e>
                        <m:sup>
                          <m:r>
                            <a:rPr lang="pt-PT" sz="2400" b="0" i="1" smtClean="0">
                              <a:solidFill>
                                <a:schemeClr val="bg1"/>
                              </a:solidFill>
                              <a:latin typeface="Cambria Math"/>
                              <a:ea typeface="Cambria Math"/>
                            </a:rPr>
                            <m:t>3</m:t>
                          </m:r>
                        </m:sup>
                      </m:sSup>
                    </m:oMath>
                  </m:oMathPara>
                </a14:m>
                <a:endParaRPr lang="pt-PT" sz="2400" dirty="0">
                  <a:solidFill>
                    <a:schemeClr val="bg1"/>
                  </a:solidFill>
                </a:endParaRPr>
              </a:p>
            </p:txBody>
          </p:sp>
        </mc:Choice>
        <mc:Fallback xmlns="">
          <p:sp>
            <p:nvSpPr>
              <p:cNvPr id="8" name="CaixaDeTexto 7"/>
              <p:cNvSpPr txBox="1">
                <a:spLocks noRot="1" noChangeAspect="1" noMove="1" noResize="1" noEditPoints="1" noAdjustHandles="1" noChangeArrowheads="1" noChangeShapeType="1" noTextEdit="1"/>
              </p:cNvSpPr>
              <p:nvPr/>
            </p:nvSpPr>
            <p:spPr>
              <a:xfrm>
                <a:off x="1328709" y="5327233"/>
                <a:ext cx="4657044" cy="832792"/>
              </a:xfrm>
              <a:prstGeom prst="rect">
                <a:avLst/>
              </a:prstGeom>
              <a:blipFill rotWithShape="1">
                <a:blip r:embed="rId4"/>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08056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995936" y="540631"/>
            <a:ext cx="3717749" cy="523220"/>
          </a:xfrm>
          <a:prstGeom prst="rect">
            <a:avLst/>
          </a:prstGeom>
          <a:noFill/>
        </p:spPr>
        <p:txBody>
          <a:bodyPr wrap="none" rtlCol="0">
            <a:spAutoFit/>
          </a:bodyPr>
          <a:lstStyle/>
          <a:p>
            <a:r>
              <a:rPr lang="pt-PT" sz="2800" b="1" dirty="0">
                <a:solidFill>
                  <a:schemeClr val="bg1"/>
                </a:solidFill>
              </a:rPr>
              <a:t>Conversão de unidades </a:t>
            </a:r>
          </a:p>
        </p:txBody>
      </p:sp>
      <mc:AlternateContent xmlns:mc="http://schemas.openxmlformats.org/markup-compatibility/2006" xmlns:a14="http://schemas.microsoft.com/office/drawing/2010/main">
        <mc:Choice Requires="a14">
          <p:sp>
            <p:nvSpPr>
              <p:cNvPr id="3" name="CaixaDeTexto 2"/>
              <p:cNvSpPr txBox="1"/>
              <p:nvPr/>
            </p:nvSpPr>
            <p:spPr>
              <a:xfrm>
                <a:off x="3751446" y="1760012"/>
                <a:ext cx="3962239" cy="7862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3,1 </m:t>
                      </m:r>
                      <m:r>
                        <a:rPr lang="pt-PT" sz="2400" b="0" i="1" smtClean="0">
                          <a:solidFill>
                            <a:schemeClr val="bg1"/>
                          </a:solidFill>
                          <a:latin typeface="Cambria Math"/>
                        </a:rPr>
                        <m:t>𝑚𝑚</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1 </m:t>
                          </m:r>
                          <m:r>
                            <a:rPr lang="pt-PT" sz="2400" b="0" i="1" smtClean="0">
                              <a:solidFill>
                                <a:schemeClr val="bg1"/>
                              </a:solidFill>
                              <a:latin typeface="Cambria Math"/>
                              <a:ea typeface="Cambria Math"/>
                            </a:rPr>
                            <m:t>𝑐𝑚</m:t>
                          </m:r>
                        </m:num>
                        <m:den>
                          <m:r>
                            <a:rPr lang="pt-PT" sz="2400" b="0" i="1" smtClean="0">
                              <a:solidFill>
                                <a:schemeClr val="bg1"/>
                              </a:solidFill>
                              <a:latin typeface="Cambria Math"/>
                              <a:ea typeface="Cambria Math"/>
                            </a:rPr>
                            <m:t>10 </m:t>
                          </m:r>
                          <m:r>
                            <a:rPr lang="pt-PT" sz="2400" b="0" i="1" smtClean="0">
                              <a:solidFill>
                                <a:schemeClr val="bg1"/>
                              </a:solidFill>
                              <a:latin typeface="Cambria Math"/>
                              <a:ea typeface="Cambria Math"/>
                            </a:rPr>
                            <m:t>𝑚𝑚</m:t>
                          </m:r>
                        </m:den>
                      </m:f>
                      <m:r>
                        <a:rPr lang="pt-PT" sz="2400" b="0" i="0" smtClean="0">
                          <a:solidFill>
                            <a:schemeClr val="bg1"/>
                          </a:solidFill>
                          <a:latin typeface="Cambria Math"/>
                          <a:ea typeface="Cambria Math"/>
                        </a:rPr>
                        <m:t>=0,31 </m:t>
                      </m:r>
                      <m:r>
                        <m:rPr>
                          <m:sty m:val="p"/>
                        </m:rPr>
                        <a:rPr lang="pt-PT" sz="2400" b="0" i="0" smtClean="0">
                          <a:solidFill>
                            <a:schemeClr val="bg1"/>
                          </a:solidFill>
                          <a:latin typeface="Cambria Math"/>
                          <a:ea typeface="Cambria Math"/>
                        </a:rPr>
                        <m:t>cm</m:t>
                      </m:r>
                    </m:oMath>
                  </m:oMathPara>
                </a14:m>
                <a:endParaRPr lang="pt-PT" sz="2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3751446" y="1760012"/>
                <a:ext cx="3962239" cy="786241"/>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Rectângulo 6"/>
              <p:cNvSpPr/>
              <p:nvPr/>
            </p:nvSpPr>
            <p:spPr>
              <a:xfrm>
                <a:off x="3660553" y="3738911"/>
                <a:ext cx="3547190" cy="914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sz="2400" i="1" smtClean="0">
                          <a:solidFill>
                            <a:schemeClr val="bg1"/>
                          </a:solidFill>
                          <a:latin typeface="Cambria Math"/>
                          <a:ea typeface="Cambria Math"/>
                        </a:rPr>
                        <m:t>×</m:t>
                      </m:r>
                      <m:d>
                        <m:dPr>
                          <m:begChr m:val="["/>
                          <m:endChr m:val="]"/>
                          <m:ctrlPr>
                            <a:rPr lang="pt-PT" sz="2400" i="1">
                              <a:solidFill>
                                <a:schemeClr val="bg1"/>
                              </a:solidFill>
                              <a:latin typeface="Cambria Math" panose="02040503050406030204" pitchFamily="18" charset="0"/>
                              <a:ea typeface="Cambria Math"/>
                            </a:rPr>
                          </m:ctrlPr>
                        </m:dPr>
                        <m:e>
                          <m:f>
                            <m:fPr>
                              <m:ctrlPr>
                                <a:rPr lang="pt-PT" sz="2400" i="1">
                                  <a:solidFill>
                                    <a:schemeClr val="bg1"/>
                                  </a:solidFill>
                                  <a:latin typeface="Cambria Math" panose="02040503050406030204" pitchFamily="18" charset="0"/>
                                  <a:ea typeface="Cambria Math"/>
                                </a:rPr>
                              </m:ctrlPr>
                            </m:fPr>
                            <m:num>
                              <m:r>
                                <a:rPr lang="pt-PT" sz="2400" i="1">
                                  <a:solidFill>
                                    <a:schemeClr val="bg1"/>
                                  </a:solidFill>
                                  <a:latin typeface="Cambria Math"/>
                                  <a:ea typeface="Cambria Math"/>
                                </a:rPr>
                                <m:t>𝑁𝑜𝑣𝑎</m:t>
                              </m:r>
                              <m:r>
                                <a:rPr lang="pt-PT" sz="2400" i="1">
                                  <a:solidFill>
                                    <a:schemeClr val="bg1"/>
                                  </a:solidFill>
                                  <a:latin typeface="Cambria Math"/>
                                  <a:ea typeface="Cambria Math"/>
                                </a:rPr>
                                <m:t> </m:t>
                              </m:r>
                              <m:r>
                                <a:rPr lang="pt-PT" sz="2400" i="1">
                                  <a:solidFill>
                                    <a:schemeClr val="bg1"/>
                                  </a:solidFill>
                                  <a:latin typeface="Cambria Math"/>
                                  <a:ea typeface="Cambria Math"/>
                                </a:rPr>
                                <m:t>𝑢𝑛𝑖𝑑𝑎𝑑𝑒</m:t>
                              </m:r>
                            </m:num>
                            <m:den>
                              <m:r>
                                <a:rPr lang="pt-PT" sz="2400" i="1">
                                  <a:solidFill>
                                    <a:schemeClr val="bg1"/>
                                  </a:solidFill>
                                  <a:latin typeface="Cambria Math"/>
                                  <a:ea typeface="Cambria Math"/>
                                </a:rPr>
                                <m:t>𝑈𝑛𝑖𝑑𝑎𝑑𝑒</m:t>
                              </m:r>
                              <m:r>
                                <a:rPr lang="pt-PT" sz="2400" i="1">
                                  <a:solidFill>
                                    <a:schemeClr val="bg1"/>
                                  </a:solidFill>
                                  <a:latin typeface="Cambria Math"/>
                                  <a:ea typeface="Cambria Math"/>
                                </a:rPr>
                                <m:t> </m:t>
                              </m:r>
                              <m:r>
                                <a:rPr lang="pt-PT" sz="2400" i="1">
                                  <a:solidFill>
                                    <a:schemeClr val="bg1"/>
                                  </a:solidFill>
                                  <a:latin typeface="Cambria Math"/>
                                  <a:ea typeface="Cambria Math"/>
                                </a:rPr>
                                <m:t>𝑜𝑟𝑖𝑔𝑖𝑛𝑎𝑙</m:t>
                              </m:r>
                              <m:r>
                                <a:rPr lang="pt-PT" sz="2400" i="1">
                                  <a:solidFill>
                                    <a:schemeClr val="bg1"/>
                                  </a:solidFill>
                                  <a:latin typeface="Cambria Math"/>
                                  <a:ea typeface="Cambria Math"/>
                                </a:rPr>
                                <m:t> </m:t>
                              </m:r>
                            </m:den>
                          </m:f>
                        </m:e>
                      </m:d>
                      <m:r>
                        <a:rPr lang="pt-PT" sz="2400" b="0" i="1" smtClean="0">
                          <a:solidFill>
                            <a:schemeClr val="bg1"/>
                          </a:solidFill>
                          <a:latin typeface="Cambria Math"/>
                          <a:ea typeface="Cambria Math"/>
                        </a:rPr>
                        <m:t>=</m:t>
                      </m:r>
                    </m:oMath>
                  </m:oMathPara>
                </a14:m>
                <a:endParaRPr lang="pt-PT" dirty="0">
                  <a:solidFill>
                    <a:schemeClr val="bg1"/>
                  </a:solidFill>
                </a:endParaRPr>
              </a:p>
            </p:txBody>
          </p:sp>
        </mc:Choice>
        <mc:Fallback xmlns="">
          <p:sp>
            <p:nvSpPr>
              <p:cNvPr id="7" name="Rectângulo 6"/>
              <p:cNvSpPr>
                <a:spLocks noRot="1" noChangeAspect="1" noMove="1" noResize="1" noEditPoints="1" noAdjustHandles="1" noChangeArrowheads="1" noChangeShapeType="1" noTextEdit="1"/>
              </p:cNvSpPr>
              <p:nvPr/>
            </p:nvSpPr>
            <p:spPr>
              <a:xfrm>
                <a:off x="3660553" y="3738911"/>
                <a:ext cx="3547190" cy="914225"/>
              </a:xfrm>
              <a:prstGeom prst="rect">
                <a:avLst/>
              </a:prstGeom>
              <a:blipFill rotWithShape="1">
                <a:blip r:embed="rId3"/>
                <a:stretch>
                  <a:fillRect/>
                </a:stretch>
              </a:blipFill>
            </p:spPr>
            <p:txBody>
              <a:bodyPr/>
              <a:lstStyle/>
              <a:p>
                <a:r>
                  <a:rPr lang="pt-PT">
                    <a:noFill/>
                  </a:rPr>
                  <a:t> </a:t>
                </a:r>
              </a:p>
            </p:txBody>
          </p:sp>
        </mc:Fallback>
      </mc:AlternateContent>
      <p:sp>
        <p:nvSpPr>
          <p:cNvPr id="9" name="CaixaDeTexto 8"/>
          <p:cNvSpPr txBox="1"/>
          <p:nvPr/>
        </p:nvSpPr>
        <p:spPr>
          <a:xfrm>
            <a:off x="2211964" y="3628355"/>
            <a:ext cx="1448589" cy="1200329"/>
          </a:xfrm>
          <a:prstGeom prst="rect">
            <a:avLst/>
          </a:prstGeom>
          <a:noFill/>
        </p:spPr>
        <p:txBody>
          <a:bodyPr wrap="square" rtlCol="0">
            <a:spAutoFit/>
          </a:bodyPr>
          <a:lstStyle/>
          <a:p>
            <a:pPr algn="ctr"/>
            <a:r>
              <a:rPr lang="pt-PT" sz="2400" dirty="0">
                <a:solidFill>
                  <a:schemeClr val="bg1"/>
                </a:solidFill>
              </a:rPr>
              <a:t>Número e unidade  original </a:t>
            </a:r>
          </a:p>
        </p:txBody>
      </p:sp>
      <p:sp>
        <p:nvSpPr>
          <p:cNvPr id="10" name="CaixaDeTexto 9"/>
          <p:cNvSpPr txBox="1"/>
          <p:nvPr/>
        </p:nvSpPr>
        <p:spPr>
          <a:xfrm>
            <a:off x="7262752" y="3628354"/>
            <a:ext cx="1845752" cy="1200329"/>
          </a:xfrm>
          <a:prstGeom prst="rect">
            <a:avLst/>
          </a:prstGeom>
          <a:noFill/>
        </p:spPr>
        <p:txBody>
          <a:bodyPr wrap="square" rtlCol="0">
            <a:spAutoFit/>
          </a:bodyPr>
          <a:lstStyle/>
          <a:p>
            <a:pPr algn="ctr"/>
            <a:r>
              <a:rPr lang="pt-PT" sz="2400" dirty="0">
                <a:solidFill>
                  <a:schemeClr val="bg1"/>
                </a:solidFill>
              </a:rPr>
              <a:t>Novo número nova unidade </a:t>
            </a:r>
          </a:p>
        </p:txBody>
      </p:sp>
      <p:sp>
        <p:nvSpPr>
          <p:cNvPr id="11" name="Rectângulo 10"/>
          <p:cNvSpPr/>
          <p:nvPr/>
        </p:nvSpPr>
        <p:spPr>
          <a:xfrm>
            <a:off x="3710798" y="3356992"/>
            <a:ext cx="3496945" cy="1944216"/>
          </a:xfrm>
          <a:prstGeom prst="rect">
            <a:avLst/>
          </a:prstGeom>
          <a:solidFill>
            <a:srgbClr val="FFFF00">
              <a:alpha val="37000"/>
            </a:srgb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bg1"/>
              </a:solidFill>
            </a:endParaRPr>
          </a:p>
        </p:txBody>
      </p:sp>
      <p:pic>
        <p:nvPicPr>
          <p:cNvPr id="67586" name="Picture 2" descr="https://lh5.ggpht.com/TfnXVbc2oqSYp1HFzbLRCFYiHfqrGyZYwqzrsSdN8f_NpXQ4k6alwc3qrL7AVnsk8fA=w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1597"/>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6486454" y="116632"/>
            <a:ext cx="2478034" cy="1938992"/>
          </a:xfrm>
          <a:prstGeom prst="rect">
            <a:avLst/>
          </a:prstGeom>
          <a:noFill/>
        </p:spPr>
        <p:txBody>
          <a:bodyPr wrap="square" rtlCol="0">
            <a:spAutoFit/>
          </a:bodyPr>
          <a:lstStyle/>
          <a:p>
            <a:pPr algn="ctr"/>
            <a:r>
              <a:rPr lang="pt-PT" sz="4000" b="1" dirty="0">
                <a:solidFill>
                  <a:schemeClr val="bg1"/>
                </a:solidFill>
              </a:rPr>
              <a:t>Átomos, moléculas e </a:t>
            </a:r>
            <a:r>
              <a:rPr lang="pt-PT" sz="4000" b="1" dirty="0" err="1">
                <a:solidFill>
                  <a:schemeClr val="bg1"/>
                </a:solidFill>
              </a:rPr>
              <a:t>íons</a:t>
            </a:r>
            <a:endParaRPr lang="pt-PT" sz="4000" b="1" dirty="0">
              <a:solidFill>
                <a:schemeClr val="bg1"/>
              </a:solidFill>
            </a:endParaRPr>
          </a:p>
        </p:txBody>
      </p:sp>
      <p:sp>
        <p:nvSpPr>
          <p:cNvPr id="6" name="CaixaDeTexto 5"/>
          <p:cNvSpPr txBox="1"/>
          <p:nvPr/>
        </p:nvSpPr>
        <p:spPr>
          <a:xfrm>
            <a:off x="5688632" y="2764010"/>
            <a:ext cx="4139952" cy="707886"/>
          </a:xfrm>
          <a:prstGeom prst="rect">
            <a:avLst/>
          </a:prstGeom>
          <a:noFill/>
        </p:spPr>
        <p:txBody>
          <a:bodyPr wrap="square" rtlCol="0">
            <a:spAutoFit/>
          </a:bodyPr>
          <a:lstStyle/>
          <a:p>
            <a:pPr algn="ctr"/>
            <a:r>
              <a:rPr lang="pt-PT" sz="4000" b="1" dirty="0">
                <a:solidFill>
                  <a:schemeClr val="bg1"/>
                </a:solidFill>
              </a:rPr>
              <a:t>Aula 2</a:t>
            </a:r>
          </a:p>
        </p:txBody>
      </p:sp>
      <p:pic>
        <p:nvPicPr>
          <p:cNvPr id="1028" name="Picture 4" descr="http://www.sesp.northwestern.edu/msed/files/images/teacher-learning-images/atomic-structure-mai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385"/>
          <a:stretch/>
        </p:blipFill>
        <p:spPr bwMode="auto">
          <a:xfrm>
            <a:off x="-1" y="0"/>
            <a:ext cx="6370201" cy="4868741"/>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26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http://www.rsc.org/images/AFM_350_tcm18-16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041" y="369315"/>
            <a:ext cx="333375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www.nature.com/nchem/journal/v3/n4/images/nchem.100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5" y="3933056"/>
            <a:ext cx="6074772" cy="2549349"/>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news.berkeley.edu/wp-content/uploads/2013/05/afm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56" y="757955"/>
            <a:ext cx="3810000" cy="297180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spTree>
    <p:extLst>
      <p:ext uri="{BB962C8B-B14F-4D97-AF65-F5344CB8AC3E}">
        <p14:creationId xmlns:p14="http://schemas.microsoft.com/office/powerpoint/2010/main" val="1227057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http://d3fscbzjxjshr5.cloudfront.net/content/ajprenal/278/5/F689/F6.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639" y="783562"/>
            <a:ext cx="5013889"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ribm.co.jp/equipment/images_nex/IgG_150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8" y="1099838"/>
            <a:ext cx="3068098" cy="306809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pic>
        <p:nvPicPr>
          <p:cNvPr id="61444" name="Picture 4" descr="http://www.ribm.co.jp/equipment/images_nex/AC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437112"/>
            <a:ext cx="2920406" cy="2161101"/>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I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48" y="4437112"/>
            <a:ext cx="2014986" cy="158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1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137827" y="20350"/>
            <a:ext cx="3325949" cy="584775"/>
          </a:xfrm>
          <a:prstGeom prst="rect">
            <a:avLst/>
          </a:prstGeom>
          <a:noFill/>
        </p:spPr>
        <p:txBody>
          <a:bodyPr wrap="square" rtlCol="0">
            <a:spAutoFit/>
          </a:bodyPr>
          <a:lstStyle/>
          <a:p>
            <a:r>
              <a:rPr lang="pt-PT" sz="3200" dirty="0">
                <a:solidFill>
                  <a:schemeClr val="bg1"/>
                </a:solidFill>
              </a:rPr>
              <a:t>modelo </a:t>
            </a:r>
          </a:p>
        </p:txBody>
      </p:sp>
      <p:sp>
        <p:nvSpPr>
          <p:cNvPr id="4" name="AutoShape 2" descr="data:image/jpeg;base64,/9j/4AAQSkZJRgABAQAAAQABAAD/2wCEAAkGBxMTEhUTExMVFhUXGR8bGBgYGSAfGBkgICAfGxoaHx8bISgiHh4nHx4dIT0hJSkrLi4uGCIzODMtNygtLisBCgoKDg0OGxAQGzUjICYwLzIwLjErLy0wMjIvKy0vLy8tLS8tMC0vLS8uLysvMC0tLy0vKy8vLS8tLS0tLS8tLf/AABEIAOEA4QMBIgACEQEDEQH/xAAbAAACAwEBAQAAAAAAAAAAAAAEBQADBgECB//EAEgQAAIBAgUCAwUFBAYIBgMBAAECEQMhAAQSMUEFIhNRYQYyQnGBFCORobFSwdHwFTNTcrLhYnOCkpOi0vEHFkNkg8JUlOI0/8QAGgEAAwEBAQEAAAAAAAAAAAAAAQIDBAAFBv/EADMRAAICAQMCBAUDBAMAAwAAAAECABEDEiExQVEEE2HwInGBkaEyscFCUtHhFCPxBRUz/9oADAMBAAIRAxEAPwD7JjuOY7ikWdAx2MdGPQwtw1PGnEjHWqqDBIBiYnjzx0uACSbDn5Y7Vc6pmc97NHTSVG7aYllJI8RpBkkbc/kNhjP+0gUI1MNFRiGaqYIQEgMqCCCdIiTIkDYiRr89QXNL21x4W50HfzLEGwG0fP6fLOs55K9XTRa4bsZo70uVBAAt3FtrFjjzsyjG1qKBjeGwK730EfJklVScvGgqZJMBZi2owswoFt94wJk6tVDBlZU00pIRJWZO4gAlmNr738xM3RfL1KFGs6vDFvDpkxB5BtMjnyJHrhi2U8VQ9QaWvIDHt30gqRawNwefljDk1ccekHiBjonHtZ47VfXv17TZZHqtKoNTKKdSl2jxGESwgANzMEbT2m1sJ/bDrj0U8Kosu0FRTYrIm5MEmAAfrGF69KFCsr1DUdmGosyNp1EyRqkyRJkxJn1xm+g+0lbMVKqVwF16VqMiCQgYK6rb3BtAny3xvZ2cVdEc/wC/e0THhbIjEmq/MtzR0Iaulpf7tfEUGQRqVtRk7TYgc7xjz7HVjVW4Xx6RZQzfEYGkH0OpgTDfIycab2l6pQ0JTpg6CZqBgbx7hvPr3DzF+MYrqGfC1WqL7gAAA2vJj5/pjIzKDXJ9Jq8P4XCVDOe+004ylTQA6lalIlmZB2xJtItGmIE27d4gOaPtMQiqpd3J1TBHBlSXN7xb0iMZGg2azCCuwcZamAlNUGu8XZkVwZAhZII7j8sabpi+HTDGnXBquQprqukH3iVQksCRInbtG4mewYWQkrtYmLImlyOJuenZ1a1Nai7Hg2IPII4OCZx81znWNLCnScpUQiNBfS0ky5VSFmYkMDYgDeMO+p+0FYINKgVdMadlLkSFlraSbbzcY9AeKWt+do+NtR0x91nqIp0yFI1mAoPMkCfzt5kRhV05KlQqpeqQKcCoF0gHfVqa7G4935ftTm8p1eq6LqcgKxDObOKg0sYQ2iI3k7+7y66Z1vw+0sXWYXTBn8Li5/5T5jGVvFI2aiaHv3c0ZsOgEk8e/e00fTarlIqe+pKt6xz9cEzinK1tahoidwdwfI+uLceon6RvcgOJ3HRjgx3DQzoxMTEwJ0mOYk45ODOncTHJxMCdPOOY7hf1nOPSps6qhVRLM7hQB5ybW3uRgM2kWYGNC4wGABn31mnpGvUYnbTuD+BGFNH2hZbMqsxgghoDSpIgEe7YC3JvjG9a9onV0Ot3Ug6WUw2qdTJ3CWA1BZj0vBxkfxCsLU/SU8OgzNp1aZrPbfPLl1p1XdyWbQApAUWJPwz9CTgal7Zqx1lZpDcydTSIIiLRcwImBJBnCTOdfOZSnlsxlaZWAzaiykWs6sCNJvBFz3RzhTmwy9tJV8FRdV1s0/FJYE34vAAk+Rz5XAOpDV173nZnRMOkLvf6ukurZ2olCtlUBaizalZyUqKsDUvmpYQkjeWiZnCvLnVV0uCahOwGm52AAHrP1w06HV8R3UutMVFgGr3KzW0qSeSNSg2JBMThL07NZivmddL33cmTc3l2PFt2jgDC5bZBUy4WC0Sdpoeq+zy5RxoGoRCtYtrK917ydySdgd4tgRc3TpszhzqbTOskwAokm4lpAEgnytOO9U6utGkEoVHETKSCgI7VanI1qpJcwWNj6kYzX2tmJakjSbrP3j7wJMb7XgEnzwjgE3HxKLOodPdRx1DqOtoqVKSQs6kZqjiNhaYBYzGogQfLF3SvZDOsqZqkaVdKt2DMogM2tzB7QJ1A8g6u3AvTsga2bzP2lfErrSBVKcBQ0IoQBLGCwUxyG3mcbf2XFRMmKa0S1PUWYodvNYdgZ1KZAMQfWMUUBbUj3+ahx+Iyfp6b7QXqeWNGmtVlVdTBaQUWUKpG8bHfabT88g/SfF1MayXqWpqD8RAEExt6jk3x9C6xNSm/iU/FVdqOs6pBjcLNMG4nT8FidQxiaXTiGBVRT7WNWG1xpKRoKAk++LmI0sSQAYicZU/CP879ZfDnxIpV1+LejNV7N5sZWmNCuxYr2SJI23JAnVJn12sBjT9MzVQKcxmiiBj2KASaa8SfMi5t/ljeg5zxyisJpKxItDAmQCSd78HGroe0dMVBQ01C8qqAKTuoPcbgc8ztzvfwjUDbffufTtMxcncxbXyVL7PrQgu4RRDe6OQCBvOo33MkzcYU9TyaJWLU6lSogo6iKTLOkWg6rDyCiTMHzwNkOovWgl0ptUbUUVLkg31XhSsFdrGcCZzLJUoBGViQdZcSSbHVIJEwDuBO/ExlbNfwsOnPy/z6wtlfAxAPcfOCvnvEqeCpqKCju4f+siQNImShEgAk8GAd8aTpwLUTUWlUFIAgEVA7MB8UnaQQ0m+oQd2nKUeiU6dQ1KNQijdQFEvchtIiCOBIBPpMHDSr1N8vFKlTqUqUkVCtQs72MGTcEGTveDMxg6kB52r3/wCTtTKAoGx9+/T86HJPnKxhhUpuZhiywPdUmABDEWkSQGkeeNplaWlFUknSoEncwInGG6L1GVGohKTSB3KZERMiykHSRb9+NRk+sBidYCAmKYJ7mHmeBPA8o5MDV4PLjWyzbnuYERlGog7942GO4U5vqCFtBcoBBZtiZMBRzJYgeflvhpj0VcNxKXPU45jmO4eGTEwJnM8Kd2VokCeJNgLSd/MYvpvIBt9DI/G2FDAmoLnvExycTDQwDqHU0pDhzyoZdUb7EjgE/IHHzPqedfN950+HSVdRnS4F2UHWv3jAKX5Xnznf5LTUqFmQVGUXcjtU7hVX9+/rtjL+0OczNFiUqCoxqaqqgDSJUKBUCQCIUdpYmwudWMOTIrAPe3v7/mZ8nS5l8nRzCtGYo1VUEAFtQYkye0sYbuAOoE7jfthjnKWXKwpdyVAI+JbyR935mJuJA55o6n1J81QLvoFHLwod3YudtQiZYkxBLAnkg7C+z3TRmrUqqUdHxuxj0YCQZIm1hbfefPZQT8Pv+Jq8K+AYyrL8XQ/6i0UsyK58RqdPUoZ95hfiYRJJmBsTYAc4Mp5otllVqb9tQOrSRUBEcGTTJEjfk8YGzXVCQKFRadTS8CAYaCDMn4TAN/MSMN8tWFZTWVtIKaCVmFAI0iC1jO0GLcDfsmobdpXKG2wh9Yq9hxd9Jn+qZxSwaoApBAJAKg/3pMSfSx9LYadPzjUjrNLQ4hqesC8gWIPDA8n5RM4dZTo4qUxTYqoYgOUYAbynwnTJHu2mdzcELN9NqZjNmmjvWXUtPxCkizBS0xBCmVBMCUjiMOlsoKzGmRhh8ocXcxX9JlZDVCxnuNySbc7ngfTB3s3my1RiNFwdMTqM+6kzGnkyDcY1fVPYX7Llq9OonjeKQyVgBNIqQSXZk+7UgsCdZmYAB3R+zKUKPvpTeEOo3EG0SXAg6rwsk3AmcWzJQrrLedqrzK26TRZrKeAzlCKRYhkrMBPY5aYpDYntMCSCLQDN/TuuwJN9Ab7v3mWSHLRYHSwkwJgWkgHGdpdSbNBqRQqkNAZ5vcnTpVSDzsQdo8q+n1NNIlVBVCAWAKOy31KTzeL3sTvjO4IojpMTtqa12E2vVOojSgZ1WrrQr4a25KurMJN1324i0YWUerODXPhrTFIqisFMqGBFQGfe1EK8NO6zMAHPvV8YlV01B8EhQRyoI5g8mQb+uHnR6j+DXWq6VKCOPE0li9ORHaR29oRpVTaQRuCVR3LE3fp/M0DHjIu9+x6/Weenv4VOp9nmszhSNUkA6ovMFgA0/j5YJ6RmaiLJdw+l6iu1yS3vFVAIU3IgxYj686/7P5dfs7Ulqd/BV2LzBbbYQJBH9oTts3pZTwMjXqQGrQVUtPcC8aVXTKyVJBggyDtEUbC7fv8AyJbORlIK89oozeb1mlULiq7LAMsXUk3aLSoEDSsCSxmVxzMVqdELTWpSgE6AYaqgbuZSCJI1QOJ1MeIwvyzjR9mHhppVW1O0BWbuqQQd9RBAkixABJGKT0wU6rM5qNTYsysBOvmFK8DeJ+cYzNTNd9N/WQUBR8a2Qf53EMzJpsgE9gEkCV4B9YBv+EfMUdRpgijQVYZxNoJFwI7pDbMWvFhe+O+NVrsPBpmklNV8WpUECWZVlmIuSSTHMHgYO9rPZyllcvTzFO9WQHZDNPS7EqRYjUBCiCAQJi+KY8Fqamn/AI+NMy2bHO2/0Mry/UfCq1qTgFiNmKjYAKQqyxm8tHMcYOyPVpQsy1FQKGYGZBYEECBIYcNuN+DjO+z/AFItVD1qaOx7AHudJMcAzJ9DgnrWdqqRQUAS2kKVGkhhqGmmSyzBENMcG5jEjhBax/57695XxOhFCg2OR6Dt79JrqWZWUsSyw6KTAtBJ21NsAQSNpi4ONjk86HJAIJHkD+pt9OMfFsl1BqYJNPXEsoYrYkkOIuCIYm9hFpvGh6L1OvmWq/ZaYpFRqJOol2tCEWuQCZ2tve+rwuTLjJsWO0y4ce1tttfz+Xzn1BagJgX88e8Zn2WyNNEavrrmS0+K0wAdxp4jzmL3tjR0aoZQy7G4PmODj1MGU5FBNWd/pAGB4gfUyBpYwAN3mNI3NyQACARqkQY3E4KpVAVBGx2vOE/XGCOG0aAbmsumTFwhlSbtHB2tcxhvlyxVdXvRf5+ew+ew+QwytbkTr3qWY5in7Wn7QxMPY7wzOP1iMr4tJHUaDG0A3AYyLmeASfMYxlb2jpiXq0xWpqwPK6qkEmoQBBknYiOcOPajqlOirCkHZnj3lgAGSYtG2w9Pxx/V80hpBQkkxqOgBhb/AEIgW5HM48h2awD8tuI64PNVswoAdL+1d4H9qZpgCKtTWEEMAZOkjeCJiY8rWx79n6py1dXZGWkjE6AxvUI0qBALAExMXAB+WBenUPEAUEI2piSQSSoAgKsdxiN7bm1iNgM/SeggJFR1bUNdMErb4YI0/IESOecK7aDt0g8N4V84bQvG8xuYzK1c1MuyM2n7tQhkxAUGQASxgmfdvAjDCi9XL6kV7U3am2m91O9ge1jN8dz1Au5+5MEe9NwTIhAGMALpuB+MYLyOVB8NG1LVqL95KgL7xCwI7mgCYO7fhzZVI9YuHPm8O2tNiffE5kc3mApp0k3EWMKk+6SxBEz3QY24O2lTOnKVKWXRigphl1eGV8QIXM6VkmT4kbAkOwNyEyj5WsSRqYrRqbFlhWA1DUFAEjVIMcgTgzpdGqgqeOCqVYB7yadhYlYgNIUypERb1XG6oKB9djM6qztoHJn0853LZxvsxBfsFR0MgC4hWA+IH4SbEell3tX0zIUMqz1VNJAAspOr0W0/9lA2AGM9/wCHucOXeqlSi7BgjeOukroJbvqEtI+moyGHGND7a9co/Y6yrUpOWUqQe43gWWDLSRvYESdsemuVWS25lCSthuRPlvRs4HZVoh6pRX0qFLNGm5EcwL2mw+WPFfLVnp5doARGZ0BbTrUz4hBMarqV3kl4i+GWSzmSoilWoUyrKPvabjvdlvq1lmUq0ntAEDi+ElfqtfQURy+XK9tMiQhvMK06SJPcvnOPPKUeYH8QzbH3x/iWJmRTY1KRhmkBeF1NaDbbja8fIazJaKlInQR2yQrSSbw5G8CD288XAjI08stWmFYBVHvVCYUf9XlA/jLxaYXw3phGC9ia2udBMTcAntNiw2mYvjM4U0QN/fWas3jcT4yiJXEN6f1lsuyq1N2ZgKdNi3fI7SsErAMA3FgeMN3Z8xTCvWZQgC6qbQRpsVkGWIuJjSSd98J8p1qalSr4Y10QPDcRLKSNcWn5XFvLYTKdeoo7BNcmwphZuW1EhWEcz5bRh3ahSzOdGjWGo9r3gWdVjVHgvTDBO/U5Dbf+qSY1W28jf0aDPNTojvpIWYRTBJDMCF1hYJXYiRb1AvgHMZKs9Qbux7teiVCzqEuQAFBJtJFxuYhtkNJVldUUge/btAIAE8ja08euI5WCiwJ1Ma6nmq7+sAOdplaUuyKWh4QCO42VoLEA8XNhHq0z1LKnJtrd0doXwkUVKlV7PF1JqKe1g3aBInB39H0atA5VclUVQq+LXOkREN2sYNRj5CBc/LB2Z6yq163gIry1NKoZWIAAMwALtJ549RB1LhxJTGt+Oex499Y3iMmNmtF0jtvzEHSPZSjWppQdnpZpC7EoygifdRgrBjEfDYEte4wXT9jfhqMqpYO9WoXKsACNBJB7tURYQPPenNhGr0CjDLQ5eozLLAtdRtbQAFE8VCSYEFr1XPlayK9VWpQKhdqaHXbSdQNhZD7o522xU5MQxkt0rg/uOfntvIBdbVVnpMi3s4aVaoXdnhh4dYIFolgylxMaZjUN4LA74b+z1SmuYVxNKnTP9WNgT2ldzpGoagtxpqWjS0WdP6zVp0qdNH0IQSSqSNLGdS6om59Jk72hb1XqdKhrNSopqsQSBcgCTLAQJkxBj8LYz+aL+AHp9+e8uFfI+it/27Tat1QamZvEJDEgatNNACSD23diBOmDI3jDDoeaXwkHaXYT2bn533E34+QxhM9mqyUqb0HSr4skhxEqBqcAKTJNuJufnhv07q4RFZlWmCD8BBMbDm9wJad+RAJ8N4pgdTkfzuZzJpXzNQ+XX/yafqNMa0ILqxOoG7KYHuhCY1QLQJsT54KrVRol/u5t3NBn5o36HGaodbqNrpVVhCxAiAypMKe231AgzbGgyOZZ6bFFUaSVWWOk6bXOmRf04x6eLMjk17+kRWBO0A+0VP2qP/HH/RiYY6qv9kn/ABP/AOMTD6fU/b/U6vX8T5v7V5yjmawqNSQUdBHial1M+6yUYg2EATIk+mMv1U5WmQUfxNDpBJmNSvPMEAqp5I1eUYe0mp1qJaqw3maZIUHaZAWfL0JGAcx0unVpM4qVDRsJFTX3+T6gGMBjEtb6484PrckmOgfEVYbk7+xBclTo1KrVtSU1S+lTJeIuFBBiSJ233xchVKniUiYEyrAcgggRtv8ATTHOK36BSRD4dYF5v2sSBcHQQCC0xuLQfWTC48JUy1FHZJ1MDJnzgSzWJMz+pxF1s8yxzsuXW5369P2E71nqD13pqoKOFMsp3kCFMbC072mdsc6X1UhQjqzOFHdFwAdR96SJ8vwwqeqZ1gqTcjSDEixNzMQTYYNyGVpalqMyQblQTpDGT3CLyARcxMfRQAikzZ4Ricj5gmsdbg+czVbL1XP2g90VAjsxCgjVOoH7xbkFVBi25F/X9PiuqtqbXTZSwl6lCopMTprRBBA3BBnni/r1A5nLaKdGqTSILaC7CAPiUSLACCRaPXGN6L1Bh93SUFnIAIsQJm2mJmwkkgDVEEyNWNAyaph8V4dsOSrB67GfWsp7UxQqLlwiVQwjXBFWSWJLMQB8fYAANQAtbGY601asBmloaBV7ECoPDYARIA3O41MrCSsEWx6znVadXQpphXQKlV1ITXBYnUoUEE2uL334wDnutViqUwzF6ZOl2aWeRENM3KwO2J0gkE3wxa+Tf0mRvi3EQ5cU9dy6llIIYjRBt8N7T5b3GPWWrQGhYVRJDRNyAYPleZ4xbVpC9dqVyDELKqNzeYAkm/la4wMc0gp06t9bFlCwAFWdPdETNrT+mADYnEFGGpfvPGWfXUConfrJ1NwtiJBtvclrbY0mVCMYUeJUU6uxrkgyGDBbgg790Ta+AMr0umdI3DGWnYgTIA8yo34vg1mGWKlS1J7qFEe420BSCDvZyODI7sTYauIpQ42KmFt1Q0tTMgG0q7adTG8opFjO8WsCIFsE9Jz1JjT0SjArq90ooXdNJEqTNzz52EZPqdQeJLSAPdDEMTLEkkpaZOwvsL7nY9N9nkddSiommmTTUiHruoABZdTFQS0BTeBxvhShrbmPhC6hr4/M8dW6w0sHLBZ7WUtCKGCiwkaR5AQDJPmOrmGZkXU5QR3xemAe1SpEMLsIO42BFseadGqniUasO61D4aAEysFlqWkTClCIJFr7HHsZlBFE28SACpCogixGizDzE8MPTGd8enn7zVgB5BquOL57fWGiu6loqM1IAr7pYkEDxFpqjE7qBwBO0TJXspm6o+8aqQSpUldLakpkxIYXa55F44OOdFTL6jqSnXJgBGJAosGaQTpli1iGi8QLYXe0jtRaQp0hjaNJUahbzKhw28m44uLEEAMp3kSPNyUvf39Y26fma9XTXdUV01wgkjUJIMLJg24Ex9Qr6hrq/eF1Ve0H3uwK02hTa5mBgnpXWmqIGdWpJquwJAnSUB1RMQx43Ii4wx6dmQonRQcsJUmJM20sNTQJIMWmItOIu6ir2HW++1cfKPkxv4d74+cX9Ay61a4GYrK0qQNOxjeAwBjSYgj4pvin2i6fl/GqtQI1atRhSoVgBqsQFFQlWYxHuxA59VQzVfGWkohxpN1VTz7gJANxpghtUXgQVUJNSppemEGklCy6Q5HcwWobWZjBIPcDImxDXjPzv1kvMLGxz6QHpuXPh02fWxkKqqNxc+KdJuZn8DNzhnXzKhTSeTpZRBkhgdRiWMkAyZFr4Br5+rRqhqdESHjSt6bqRaose7AEERyPli/O5NqtMPpVnB1hA11PbImwNz8W+qReCYaQPj1c7ek9DH4dfKDE2W2PpvyfxDW6ySo0sspIJTUJiwk7n3Y9R53wT07rrtqCd6AkODpB+DvPkbm21tsYqjVarmC+WpDtQg04WUNpZNRmbA29YHdOLKueevTNOkFR2dFfQpllkwzQREEyCZ1GBFpGnGrhiSx3gyf/ABzorMW44rqPT33ms+z0PJf+fExlv/Leb/t0/wB04mOo9hPL8t/7D9ovXIEoz6lVSt01QWHkQLcbSeMAZapmKdV8tl6k6u1lQEq9/dhlEmeR5iDgCq1QoB4ilSIt8QPqRb5jzwb0t3Z6I0lHDgFwIkLeCNMlwbzPw3GxF1BUyufIpb/r4hNXqNd61T7RUYusjSDpE38j7sxYGPyww6F0N8zTqVKVZab0ocAmEIDEA6gTpYFYggXHk0gn2sUVKo0rS3DKyowNRWYmRLAFtJGwEx7xkDAmXq1dTRGqlEI5EMxcKNAChZBAaPk3FjYVuLgLk8j0uJqKqrHw7qzCxPcsSCeJEHYX2F8M+nVaZrimR91qViCACCN11RefMAEWvAC49ZSrVrM7GbDUxkgTPxeYmSRBMjbD32cbKZnJmhW8RaniM1JklmeIU6baTcxptbTyJwmMajZMp4bKquA36evrNt7J5yko8BH/ANJRJKgbBQxuIAFmJNrWEDCf+J3s81OsucyiaDWbwSqLBZiGLPvbVEbA2mTqOCM7madGj9my+tqjMPGd2CimFlgrAIYVgr+9EFd7WydbL13eKdSXaTKksQCpRgBG8SC1je0bnT54CBTUfxGbCch8ofD6wd9QoFwZ0PodTpm0aRIvEhuTvHFvXRsuUda2YXUin3A8SSDp1Rt3EWPAO+2O9KSnlwXqOlSm5YANtqW23pMiP2sD164ZSKZXRLv5BVUwszcmDMC5kWJtiHmNwO8G2NFLG7O4HMK6hXo0ZD0mqhi3Yr6KSqSIVTDNYHTeZ39MJs9l6RQMnv7afT+MD0vgnK5xnporLDKDrJ+K5KmN1sY4B7bbkxstFJgGQ3mAfvDAIiOBPnzBtjrIMXPmGRiVG3S+kEo5jw6hDHuVAsjYem3y3ufXFy9QBpVQ0PqBaX90sATJIhtVtIgzNjijIF3csVGt5d5Wyoi6nN5gaQSTDEAbE2JGTemz06joNKtcGJBGkwQqgae7fkgxEYqRW8GJWzEYwPrD6ecUCk0FwhJIuEUIBCg7sG7hDDULXMRjU5TP0Nalc0RUcMQJKxOrShbSSoWYCltNhYiQUn2mmrEwfC0kCIDXkwbAMLm3lb1wk6j91WUKmie6GAkAXYsomBF9JNrjicZtZdq4gy4ziyMh6dZpcn7Q5qixFMFEQaGApgoY1L7oZj4YmdQZpN50m12UNN6T5fVpbWO4HtMHUNMzCk+p354zfTupEAk6irErIuWBlbg3M/QmPXGs6UctSdVFMValg3iKAjE7rpgmBMENeflhHuzq/wAyuE22hRqJHupougdG0Zmkzsqs0q6ET94F1qZB3CtEgi49YwB7U+zj1Kru+boqdTTSQ6qgUtYmYJIU39dpkDAzdTcaW+7SCUUHuUsvdIEjuUQQrNJmwMHC7qWXbMeJX0nRBVpVlvqGpAEZdQMs0jV3LsLHFBkULpr3UgrnE1jmLenLWViq1D4awSbgEKZ2IttN/lvGNLmeq1zT8Je5ahZiKkEgG0KbhYIJERB/JVmc0iZX7uuaVN5Cpr1HkHUNEqRcSzSs+uKqftUaVFEqOSC0GACFBPvTe0enO2Jizwd/tPXxA+LU+ZkGpdh9ue/4jLO6dEz2LZtfcWckki1lAXSZAk3MT7qnq9SihrK33QdUCa0KggBSSDUOpi2mzkAAMpvcA3O9TUanosXcVA5WqxJV6Za4BM6TLCFMdpgDTIzvtBmqtfMitXqNUSVVanhlaewdqakggOpYjuBLRMmcUTHub52nkurYcpQ8iPuhdTQ00pBGRgYYgtsfeiJaRFo325nFrU3esgd6njSVXQSHiJ4IKH/S5BIEzijpdE3qB20B1XQJ19mwMCDAUEgc2WYEl5lKeZUsreHmaKlQpN6mkSAW4O94MSZGM7KTkofWp9IynINwRYBND39Yqzfs3WpF6tDQ6BizKxhqW5e53E7AajffzcZ2iFK0nTXqpGaikK0mCo1PsG2i+4jYRleh+0tXRmCBrXtYpPvgiAs730xaN54guMhn65V2po1RCuoEiWQHg6jdgTBJ20+uK5FcVt7/AMzw3zZcj6MROkcCSM1/7z/in/oxMEaMz+zT/wB4YmI+bk7fkSv/ANj4yYzKtIgEMC3vSLTN28sO6lR6Z8ei1QIxOrwyzIIABWGnUSbhjAkWAjtz9bJKmmoYYNBGhpU8EEiYbnSYPnY4tpZllqGnUpQGkhtV1HB1ISByIN7xj0CAdxMCqbjbP9QZkZy9WR3d7zEwCSvwyFA+SDywOa3h38VXDjvuBt3AiTYgjePyJxYtRqgMmbwCxOwn3iPetN4HE+eAc89Ru2KekQPVTMKwO8AkAj19ZxMAF4ShC/FH/TOouj66lZDTdPjMtHrBgmRHLWOwF9bl+sN07p6PSoIC5KU2aSVnvYgfEhEQVYgmJ2x8zXMMmXZHKHTUEFjckgyAIBgESZ5II3bGupdSp1crQhdSUHBZGBGoWEh1Mb6t4936NxY42sSSqQ20OObbLn7NUQUXuawAARtdwYXt24HmQdsA56mtWlmqlAmmKdIVCEMkyzWMnt7UVoEe8RBwg9r+q08xmdaI+vUFaTBqACELMr+gFlEQRLQID6/WrigzJ4iUKlQCoobthTYHaTtbbbEhh/7Ab5mnKwcKhHHaKfFLkMYkn6Qdx6A7/TDHMVKa2/rogBvdBEAXUGTEecxyMLunKKikArA5YxI9BgrKZIKxDwDAK9/awO4tAng+X4Y1ZABEygA0IW7alJA1DVcidM3Cgz3GOBv5xiVMofePFp2M+f8APryBj1XyLZeqoDK4MMvBGr3RH7URvIPqJGLM10+oqjV/VMLqGgz8JPn6cD63jqFyK4iQWq6kqU2qlSulWKtqGoLMyG9ADcQTwcTpORRg2lKhcqNFRXUBCP20YToJIlpEeuLKNJ6dPV2tBIYMwBHp5E8+dtsHdONJylN6SUgLMZvbk2F5jflcJrIsCWxY8mXIFTmeaNQ0AyU2BeQXLTAESR8zMDj0wD1R6Zq1GGmKkg6QdK6jsAQJsAbTBBibYcZvoHdVUOCFUMG+AbyWEgD5k/W+E1CnTqOlKTYfeNEA+gtYAcm/7lB3uNmw5A2nJsRt8z7Mtp9OppoWpVhjdaYGrSoMS5B7ZI2gm/w8N2KU9Nd11q7AMVaKi6iDqAMgkn8SYtN1fUKK0czT70enUZQ1WoGOkE31aWGwm/4Qb4dJladRqiZcs1JFJJcx4kg2AAJEcc8HCZDdHm5p8LjYMyqDrHBEr63l+0L4y+EXDIWMST7pYRIPEnFXScvpdKX2lRUJqFg2rUnhyNC6oUkjUSf4DHnrtRWSmlNO8OQKdi+wBKke8JIGrzPrjJVs3pDI1N51BlVgwKkCLA+l/ku+GwoWXcSOdSXtzZ6+h6z6Hl61NADU+zEMx0hwQnhiAXBmxvAtHNhAxm+t16aVfDUAqgBFpgmGIvusEfnvhE3X6lVVoCIWWAIj5gevP0xqPYvI0TWQvVUaAGIYKJIYm5bZYWN7hhsThjj8s6jHdMeNx5T2dvzHHSHWpTSppp6qcwCZAIHYVVpAUoYiO0qJuAcFU+nU61N6dRafhs+sUizLsZO58gLAjY49ZnqzVAK1FEpoHggqAsCQagMCZDCTxpjicDdQ6jd1ZqVVDANNT94mrtEEwCZP5gTcYyt5hNj99/fHWGvDgh3Or5cj14r87yj7E3imploC640jZXYjSCsLAuItswPOKuqsNbiqyIzAir3xVJJ0nQBJY9pF4HdJPmT01y7qFrNTFIm6gkDSCGNo1AreNztqPNzy5bWzqxGpVKgspm51GRpNp5logbgBv6ib99YubxRK6cbnTe3eZHMez9IU1IqujQJUMGcmQACFML2h45lr2EYY+x1WsSBRVnMaiovoW+7EiW4jnz3xzrmYpU2p1NFwTrEjce7EmASHa88TBwDlqGYpAsivTVtQIZgGBkzK2ABm12+nOk2+OyZPFlGJwykgTT/b6n9tS/4I/wCvExl/Cb+fD/68TA0t7Ajf8wdvyZncoAKjE0vEsVXYwTEEPqmR6H+OCM/S94LqDH9ogIt9zabESCP8gy6LTq1izU9J0F1ppUJUrBsDM8Xi0SfWbs11Fq4WnVBAp9rBCBI2a5H5mOL40tkpq7RBjYAsTXFevf7Rbkq+gsAjdykimBYEqIAid5g8CAbzgZ6xY6XUiqsTLAd3wsDwed+RjRUemh2IokhmnTpIBJHuh/U7wCI/PHr2roipQoNTpVJpIBUYqCEKmNLsDElixuASXH1C5V1VEXUr00p9latNm1lbkaFoimGRy8KFMmNE32nYAc41GZ+ztUpMn2d2kroFMmiFuSyDVpJLH3ovE22x81yvUirmBcCB3QFMibDe0j6zhxW6lr0VGfTMKQJEEAAGRaT8hsfkDnxPykuVVRdS+pSSnXqayrhiZdZWG/aS53J2iLCLQcXZWtTpk1q9PWCCgVo0kEAsZVjBhgRY+9gDOZlTR7GOtahS3vXtI/EifQ4qyORerCqsAySYmADcgEQZHz97YReWm1tpBSGG43v6f7jHpfTMvRqIUSpUqVnBoU9ekUh74JfdtIjcfMb4uzQdKjOgo6k1a6gH3QkwVBaCWLrAUSbxcLqxdW6eafhp4TGpYeKysTT9EUgAGQokiL3jBWd6Yuim75aDINM0bzck6gJXTJZgwjfcnY+dwTvcFsTTdoo6tk81927NrA74ChUpmzAkHlhEAgkxGPNauwRdLFn5AEQIO/ngipniTUNTXRq6ZUyQWue0mSJgkBRHqbXQGorl9OolbEkjT+s3vhqLcjiUxeIGPEyMvPW4bSz1QAuJJRZutoED5fWNzgPIZ2sWZwFhrEAb7YuytZkXRBIIgSPdn3hbcb8x5Y9pmHSEVigeFFgVeWWVn4YPd9PkcNXIqRxuUYMp399Zsspl1amHelqJUTFwovBaDAElX5P0mM3WzAR6dZZDMzKyBQNOntIF7yOfU7nDboTSrVK1IFK89pvJUkSAL3I+f0GPeZoAhBRJR2DD9lgdZ0zqLds6jOq/I3BzgBSRHzZ3zEkn6fz8/WJM1k1NAlASwqgUgrkqZBlR2mQBINr+eLOjkqV7dAYgRNiCYuRbYg288E18pm28GpSohCqslTw1kiTDN4TGTYfD5nfbBvQaK+FVatbw6vhpsdTQIMEHzEji/lODkI8vbeNizMnxg7xR7W9Kr0nNYqyU3vOo9vIFuJvYxyLXxz+mKTeAhNVfDWCKjISFtIUimoIjaQYBgWwzoiu61kq1UpZNg2nxSFCkkHUmskkttHassbSIwhfplCHQtq0iVZSSI32O4kERG64Zb005+0pi/wCxy5r1vvzUq9oKSeMatJiEkCT3MtgdMm/J5xzpvUjTqK0iopNtSB5gGTDcDa198W1cwKWhAhBpyH1AhSSzGe06lYgsJn4QRjnQ+kU3Ieo4p0qdzpsT5ASNvWDE83w5I020z5M6s5aq9O021PqbuxWupqKw000phdIYXvMFF0mTq4XziUvV/DchaYpUqwglURy5B2LhUM+eqZE33jGmyObLmvldR8VEZdJG6iFGhrjYqSCPKDyM5kOuVsvUb7TdNWkggA7Xhtpi+IcHaFW1AWYd1DNvr8XK1ajUkVWqKW0+CTJ/YMqD2klWjnkhtnuqvVpqwAJA7hqA2F2Q3DcWN4xksl7WU6dRwoLhlC6GWTU1EmWOxBVgIjYAYsy3WFOXVNIXVUZyFB0U1XSCstctrm0RB4sMc2EFeK/mJkWo5FUqVYfIh/PTeQbWOwFpERaCQzl6QC06daoqldLgikJ21QIY3iARtvxjNZTMvTXwahVqQbtYapplgCUJX9mfdvtwCBhnl89T06mdQ5DCnDSDpJWGR7UwREML+9B4KjHoO24jY8DuQqCyYn/800f2aP8A+vU/6sTDj+hn/sav/GXExbzl9fv/AKlvKy/2H8zInJVKVNAlQCSZ07k7AA73EcfTB2T6e9ICq5Ywb9xgGbaoIY3O3HOPPU8pVdlqCqpdfcLRTqEmw7W95h+0JP5Q5qvSovTNRqlQqeYChdOyifWJPlxgsxAscyGNsrUUFj8S3L1lo1Qyo1FrtqYOQXEdg34MWAO/GGtLJU66pUqCaRLAqwZQNO7JpIDaS1xPuz6wFQY1QmtFQag4PvMFF1FpvLNsNUtG0jA9SvUBNMBqYXVUbUukRB1TZSH0tBBueCbHGcLZvrLfFhy0D+b+fz/mJvajoXhZdcwuiU06lJVpDdw0lQIAJPaQTEmbXS5EyGXZXWDHrzfGwOXapTFCqaaGkAdNSxPZqAIuD2mQpNyOYOMVlSV7XSAZAnZgCVseRIIxv8OxKlTNI03pB99p6GWNNrODJEESBFpJ5ttI/dgtUe6Uaj2b7shtJYTpUQD5GfQTgygTSIZTBAMEcWgi/mLRg3LVMu3v2eZ9x5MRbsERtB39RBwuXUDsLmXKjaqENo9OK5UVa1So7MB4VIOVksIBJBnnyP64YVMxXo0RSdS4L6iJue1YQMGkXEz+mxzNPq1WjoCk1KohUDKSFI7VgTcQAYgXXHer+2VKuaa1aEKR3uCGqExuthAnibjnEhhdomHUpsC57687VkVahU1JOkKxLKTAAdrgxe0A8kiLqa+gU9PKkSCswZk+WK85lU8RVyx1h9IUiw1MSIMxBtsdsMarOCKHhaoPfUClmIAgTOwkiYN5xQ2tASRBY+vy/gQChVKsgrtCht/ij8I2/fijO1ff06ShJIkCfK5+WLM1mFirTqhgyqDRkX3G/pFx6asW+z/s61dJeqlGk5gAsoZzeTG6CYvFwZ2E4oKX42lsWJ7qt74nvp3Uc4y0sqlT7rWNKoF1ksw7CwGoCSdjEE+gH0CpSoZXMVkqM7KqkqC3asiSCD5ELfcRzjHZ3pr0s0PBU0HSmpVqKtAkBQ192kMNViTzMYVZ+i5LL4rOJ/8AUEkk7yfOfPCZdDkUam3G2NC2sXYqu3r85tMhoFA5lKjeK1SSSZ1kwRF/9L/lsRjumgRUrkvUZjOm7Gny7U1BUqWa/MaTfbGIrfaqSLddGtVVQN2hipuAdmOx+ITxhz0zMZlg9LMlu5AtPSVAUwChB92LKB/e4xJsP9VzAcdHeaDpnQcvSWu60Wi1ma7tJuD3TBg354scLelZSg4FXMdiAOHLCF1KzLoUAKSTp1G5IItAEHxl+qMx8GprQ1ewEQFYkGZJJN9tW+0QCcV9VzDJqyTUaRYqjIyqQUSSCIBMEMF+moEGbNpY7kxsTaWBB39/OA16QIUmroohoSoVBa8Adty1tref0H66JJI1gNGlS82FwTFh5wBvPng7qeZFTLhXprFNUXUiAtAm94+RM+vzFyuXUiaZ0LpUwO6wGl7bz+cNtgJxcpk8OzG0+LazQ43/AGjijmUqUHr16rU8xTcNSdSVbvAVxa0WH/MDGrHjPdPavSLNqksA6gHTAEq7LIvpgWBmxkagMJ0yQPv1G0kkhY71XUYJjtn5Dn6YYVWinCyQQqq1S5TSpDRMhdU+cAQPUCq6yORQVGkbCCUPZzUwVVcTOkssJZSSJUmNuSN9sO61R8oiNQZTqYK1vvF1ftEzM8gYR9KqE0e8lXn7ttRBAI0lhtuGPz+uNdm8umYq1KeuA+kqSBPYqy8Ai8q2/qbzcOxvf5SmBkGrWL22PYzM5nOV6+oAuVVu8AkITIXUQIBIMRPB23ivqWYYGk2XRjUVe5kU9zBiNQ/agRLA7nGmr0ytOoBW1lgRTqUVAZj7sNAljIix2EW4wmR6hVHarOgcgyCQPnaPnHphsYu+wjZEdFGW+fxHP/mLOf8Aufw/yxMLv6Qqft/8w/jiYfyk7Sf/ACMn95/P+ZtATUHbXpVlBlhoSFIGodyjyBgkm5/AKjk2q1p1Aw+jY8xsVO8fMeeAui00GXTSSXipZdMzqlfWYAHdMWjjB/R6b0wzKKjVBrmFsp+FiTczfi/0tBx8RE6jjsLDa+R01nCsqgQgKLJpzvqMRolb7G4gjAlHquZdDTZmrol5bSVEe6FJnTYTvN7Rg3LZkJSSmGVWLsR4glqhPxWjkm58xbjAdZ0pVWeotMAmA9Q/FcEDSIZbEAQJ0n1woVuIDk3GlfTrv6wxyKdNGcvAWSpOpCpUDSZaUWLwFgE3UEHCPrjfajCglqZ1pIBlWg6e2In0G63AMgMErLWRXIKpqN1tOkgkIbxJnuO+wnnozooIDqAchmaDIXV7rNA72sCSCBA9cKpYb/1CMzm76zFU3qI+moCASCs8giRfzj9MOslWVagZnZInSyxY3sR5HaeJ8px3qPRKuYfXSIgDsnSSxAnSAuzb2EeXAwnp1yCUqAhhYg/ztzPrj0FZcq0ees0grkFGaTL0ghFRDqeBAMCCIiInSW7iAfOLnHzyvB03t+6PPjGwGbZUCgtoB1DTvNrXNvnvfGUShq1Gbi36D6f54fAhUm4iIVJBllBioDB4h4se4EA3EcGePL0u5p9f0CmF1TEMed5EeZ5+uE+UyRJJNiBJ9N/le22HXRekJ4LO5Zi1wIEQPORMgX/hOOzqnLS2PAWyal5G/wBoPn839oqU3PZI0jWYJEkgsdh+7DPoWdHdlyqppXUzOygOwY6YD7EIxFrnRzIGLHy1IqlZKOy9wVmJWbEgFvK8EHm+Fa0kUk6yW1b6SBEnTHnIE2G4EYgCjLQHEy+bb+YT8U23UOr0in3Zdac2BaIUEFZ1NOkQTwSbAiLJs01Rhr0LUUOe6CSNMkkyL3ZvqbX2tymXFWnqJAAsGUEmQvBEQSGib7zzgjO5FwVQDUGgA9wsvwASDeQxMmCvrOM6UNhJZNTfEx3lVQU3BeqzMZI7h3mIIFoAYSCQW+L0jFeXzIi0yhYglLQTrFwZJFwPkIwBkaQSpoZTNwy/s6QGVlF+6ZuZFotJw56Fm01nxAAgMknkbKBzqnkfSMLkIW+sZcgVbPP1i3qGabMKtNBLES8/DDSvmdUQDvY49rmquSzS1a7+JUeE0q8gpZVJJHne+5E73xpq2ey4oVwiaajDsZRpb07uBAid+YkjGdPRaqOtWoDOkwHgt5HY7QTuQZO3OBjyAg9oGCKR1v2frAErfaWqstBmDhZOkDQQAvbfkAfXAfSCQyhGiCSCwsDaBfcnaLj88ayr0OnOigumKYK6o1Mxlg4OoCBAEnhhbySZ2lDNUqDTUU6XQzrQsDBHmdYJldp9QTZHB+EfaVy4mxAA8n52PT68wmoNQBuTKrqLyQPeIKm4vyPIbxZFVqVEcJUpwGiVMxFiTxwRI9SIw46T06KihYYMoKgn9oaRqiCLg+sTN5w6rdFcoS7JFtLLGpCLgiDAWPP9q0wMdqAajF5/SKHWZNM6lKstV0ZtBLeGWIDEKAF5iDcm/Nthif089WqHp09NQEuYMgAGRxteCSL2iORvaDJFZLmHDaSomCAPeuJ9TJ+LDH2PoQF1UdesEC5mJ7SVAll2AuL/AExYgBLq5MbHebX2WrM9FkKxTWQwJAOohhA5UTMtA5I4nBiiaLFlUsisQO0NYntJtpJjiBPAGNS+RdFZKQ0DUHJR5M07QFIM09RJ1T5C15ztelRpiaockkjUDCxYxAuTMzPlzxDC1ErNGTOclajwN/e054lL9k/82O49fZaHnlv9xv4YmK/BO1L/AG/t/maX2aQ/Zwnwl5Y3vIFh+GGbZBWQopdNTBiVa4A+HkASJ4+mE3QBUNFQaem0Qdz3aT5xsbWmJmMaYqBck9u1uPOf3n/vjzGshIgcHUalC9CR9DMZqDc8NHvAgGwvaLiBfCf2z6fTWgoCpOtXLWuQNM8m4/wkkk3w+QrpJDEgxpsPWT6/5kYEzfRxWGktsWI3i403vxG3oPkVTIQwJM5KFbQfolOnUoIjCHCATMmJJFxGxYkwRfCT2iy5KutNNC06hQEd2qbSAbQJBEbT6nGpyPTNAB1yQLkbRvtxYfK/ywTUpKbOFOx/AyPwA/LDK9Pqh8re4q6T0lKWWUEvrKguBsWOnXtwSBbyjkYW9W9mjmFkStZAdDNEEbhGi8G8bwZ89J0VfPBbcxIHPzj5AD6YrXPC5IMgXgnfefn/ABMb45WZW1DmcFQNtzPlwrOjNScFWUkMp3BFvnvzjyyQZMQxkeR4j8Zw69vNL1aLqoDMKst8RgpF+Y1H8T54SeESCSxjm34XP83x62NtShpcHVvLOm0VZodtKEgWF2PCi+8nfaBhotal26SdCsdS6YYARc7C5Mg3mCDthfkVKOrmQA8zBMFTG1+eI9MN87VL1Krzo1EgAbASYs1jdZvieUamAkcl6hV73tK8spp1g6uGpsTce6w5sP03BHqcLPaOkiV9FO9MxM7yVBtHkx+oHO+HfTMqQ7CoQ6xIIVQp2YEAAXMEecT6jHvPdL11PEqSoUXjmANIiPID5222xFaRt5PFjCgao59ispR+y0i9y7s5J43Ub2ggKbevmcaD7IDIU2m5JI3uVH5fzIxlMlm2ACie0Eab2JvAm54F73vhnRzR93VwZJ5/aH1vjLkssTHYBjuJd7R9OZqZSkg1XNiARbaDyZ3vsNsZ3PFqQJ0FocLpuBeQYg+/qBA8gAb8aJeolrwCBA329I/PEFcW1AWM/MrCzfykcHCD1FybIaOmJOlq1SnrRkXwQxOpirFZ7yI5uTIP6jDD2fpigM0fENRCF72MzpuSZ2JkT9Meej5KkqFWUGSZWfSIjytgTPZiXp01YppWAQSAJF2EWkQRPmxvbCFSbF7GK2EaQqruYzz/AE8URTIqGlWNMOFfzv8AUH0NrbbxnF6a4VovoGgiG1RMgiSJaZ7eZG0zgylnA9YrVlknTqYyyjipqa9jcgmNJjgYsHV9WksQNLgMxsXAuNJBgzaFIFmIuAcWUFTtNRxZ0ezuSPn0qMun5edANiJuLA/CTcTHM+v4tKtAMulHVXMETtAn1gC3vXtIg4T9PeoNStp0SdLWkjgFY7WHJ8zbfA+bzWgE/DpPne8G9rRI/HywpU3EcBABs3ygrqmYVUqaGEhnUOQvOgFhqM6WkmYGowb4qpdFOXqisazOYJYhY7RfSF524iAIA8u5TNISylVQ3Mkx8OgC/wCEbG/mTgGl1A03vMQVM33EMAD6GPqcaADdDiQyOHPEb+AdUVVR+5LSfvC0jxAE5clpkbrBBtM9ostU7AKSsuwRfTSZA0gT9b6d7YHynUUDCo66mUHSx3APG1/rxinP9Z1aXDnsNrmBAiYEX35iODwuli3EAQGyesD/AKIq/wBhU/4T/wAcdxZ/5tzX+j+GJh/Kyekp5GPvNaSqkKfKd7Rvwb87TsfLE+1rqZWBU+tr+Ubjnjg4tYlFSFF9zFzY+Y7WFhI4EfNdmsqHuNVjLGdja0E3O4je/lfGbSIXNCyYz8QH4vpvv5+W/PnsRiU6qiSDtYx9ZHobj8fwXVaLgKCwHEwTeJ5M3tubA/IGmtkwqqFW0RIkx9JG4GFCjrJB7IJjIdRHpa0tP58Xtxits0pVrQBYQLWH1HOFuXqKKoRjOm8/OYJj08vKfXBjUhrbU2qDAgQDJkmeefpHrh9IErbVdztdUZgZILBZEe9sAfl6+uJSKkWkiwO20/z+B+tNTLlQIgXvuAYHAufI8fSMeqFMhbSZEiL3keXy+fytg1F06jvM57fUAnhaQYEqQdj8Q+R329fTCIEBQeRC8cmJw+9tNRp0tW7P6dtmn5SZ+oGElKhBKk3BExJHHkBfmcejg/8AzE1JttB9EXtJmJsOf3Wn9carPjxKzGQAFW0Ag3JY3EGVIvzb1wmq5VdAWGBKREapbkTwNz9cF0SSe0Ss8mT+1x6D5wDjnNEGczaSI9yLQ9wDAlTvF9gOBYC97/XB4ZGbVqlmsQBcgkXE2Nwd959BhFTy8S53LASLgWLfrH1w3ymW1WG+2oA8DTO3ItG8zvtjFmYFriM4JuW06aq9r7kEb/SZv/E74JUIwJnSwOq3E8idrxb5+spnDq7TaAePrEi24ixO+5tizUJgGT+zMA/IflGFowW3eHpo1e8FG63FhsTtPxRI/M4pr5lEEkSCQQRfg2/S+OVcqGWxJYja1rna3pH0NuMK890V1bkIYkn3RMATPE/SxHGCqg9Z1OBGNHMKWDLF9590+e4knz4t+Ld6SssjT9Yi0G4II9Ync7yDjJDKONVntcCOJgH8JjfBNOmzMyhipGxmTxwD6/hPlgMt9YNbwvNmhRUsTYi8GSJtIjYb7Rz6Yo6fnWRxTqDWjDUjVGIcKQNmAYOsXgj6xYIlZ633TTHJ38oAtvYRabbYa5GpRpA0ZeFbTpaWQMBeoIEgauUI84IMY4YyLkNObISym9MdrSRhINjxJ22iDF8UZnLAi2mdgSRMAkDff3v19BgelTeBLTqkjTe1gb2+KB9OL4uRuxqbbNMsSZuRG1/rH8cAXHAYi4NU6ZLHTAUGGPkBNhPF7T5icCHpDjhTI53F/wCfXDVRDNLSpEkwL6RO54BB9drRixqPamknS0abjzvuB87SDcT5E5COYpUjcxGvRWZx3Kqkni0el/8AtGCqXTFF3WDqkz+AG3H5YId9AntMTN5ieflEx/kcWPULrqUzFjHJtG/qdvMX3w9sd4y4iYP/AETQ/sl/D/PExPE9R/vf545gfF3jeXHpr6b+RMc+c2H62vG2LkqgAKG25H4E+Wx39cJ6maIYjSZmCZgREMbyZtwfL1GL6VQkAt7zXC/skftX+nkY33iHlmpAYORcMYEgWBjYkC3Ekk8/jtj2qrJ7wINxN/IDe34fTjC+rXYAkNb04BMbecfuxXmswBMNCgCfK+//AHwUxnrCiAH4jGQpoAO5jEibGAfn/CPxxY1RdwoB3MmOfMc3jbn1wrzOZElpM+6JN4BJF/OTP19MB/a2Cm9yLEk+n8/TD6ZX4QaAjeo6nV26j5RE8Ejm3l+V8X5dAEVb/QD8Tb058sIkrg7RJ0m+9pMefP5Yvo51gYYWFwd4mB522n6jClGkirE3cW/+I1BBQQokEVAfW4Yaf58rWxmOlMqq7iQwHb5i1+fnbn9NB7WVfEpFdz4iwZNt1B/mRfGa6bli9MhdxO53EC178k/7J539Dw1jHRmvEpAoxvm6CihTNrifW8c7jGjpZEaYEhbt5GSbzN+Y+R/DN5WnLsCQqBTJYEj0Mfla8fOMaCr1NCtMwDqKkAfCLA2G/BnY4n4kE0BF8SpIFRlTyYFLcAGWOwIuTMecgXINo8seMn06CAxMWFrC2qY/2Sbny+mIudWJLdoXeNRvsu44vJO/oDjtPqIYwAYUnnc7flf5ROMWljIY8Rbcz3WpS2oQRBkKBaZE9xHlZZ5FrTgU9NVgO4wDuLSd5BPvWG3ni2jmNAvtJLATYEAA3gfERfy8pxxc5SBNmPmQbHy4vEbW9Ztg6Dc7ymPBh2WCmSBH5W2Jg2gfzecT7PN7mVtwJBPn9N73i2Ki+kEKFI87zyIg2tO95n0nAgzzju0gm+53t2gm1/pNjbCaGk2RlreNgJNoYAevE2uST9T89sUaVBJk/ECfd965PpJAuB9ZwF/SIUkldjJ4BmTAI8tvx4OKKmbdjLSADYDZdwIBEmwO94w4xkztLbG4wy3SwRdogzse4StiTB+EXv8AgRNhyKKFSmgAkQYBAIEWJvf9/wAsCrnhAYhiZgwdpEho5MX48sDnOu8/DBPyIvBv6Wne2+O0uTHrfcxhWyrMmkCIM9o/EzHl5/uxyn0tabM8+9AmRYcCJ8gJJ3j64GqZ9lmVGmIAsCZv6c/qfPFtTPNttaFZhzaxABvYyB5i2CQQKEq+VaoGewihbgMRbkgCPwPnHytfHKj/AAgAggwBufKIO38BGBqrl+4HmJKwdtMgcESDECI9YxS2aIUwd7i9+NIvcgg7cRHniZQzMw7RlUorURlKqQ0W+Ib35j9DF8DZbLD/AGSIjggWNxebNPzWORiJnnYKpgG0kWNwN9g0iCI2kSDBxama3VhBAmWX8FmNxa38kgECpVA2mhJ9mX9r/lH8MTHn7afNfxOJgaW9mV0PFK5xn1DQSxGoQJg7wbW3iIvxIxdT1EnUYIBUgXjg2EwZP5DBNSkqhtRgve7FksJ7Rtonn/R5wNl6MvKFmYbyFDGRImN9p9YMY0kiV0DYyZqtLFbgQNIje8b877/LywrLQDIMWNhPEj+fIYNqVACkNr5EssBZkyWIFifhN5GLqVNWZwAyKqLMjtYwFVf32Gw3vhgKinEpNwZZkAAnePSCFb0vOBirkIIkGbxe3lHy/PBymCNLajF42AJANxPINoi/OKM7RYk6T2iYutokAdpnfy8ySRaCBvUDYwDBqObUHVJMAxpkjb/v+Xng/NkqsESZBBBkbnytwbETbjmqF1drDWpUVCVCi9pVlb1uW/Lc+XrBkV4UMGlQdWk7gSBvMgHadUYNCcEoXF3UFd0hVLcTJAsQQdRESBG3nti7p2UIdqAZSKyszIagUi4CSGFxAkbG/G+Gj9OlXEalU2WVkWNgDbTA/KPXHKuQVSjqkELGo8oqR/tGDxysYZclR1Bq4ryFVi9SmUidS3B24OwI2Efhvv7y1NkRqigs6sBTPEwZtyDBXibH5NOn1NNVyzFzMBuZIMe9IItxf1FsW050imAsySAQQARvqKkNvPJHp58clw6/hswfKITBYQ1tMcjfVPJErte+PGVrOawWrs3cWgliSe2T6/M7/gVlaVRVQ1FCCajiRAgIpBg3iVmJv9MdoZcBwXE/Du0xBSQfQTtfbESakSjDiVtXWTqMSL6SJsbSByQNUzs0G4x4XMF1UidySCIYSTbn0G/lzirNZc+CNqaBu0EkG5aNQUEyZAO5mTa2PFLLMEUBhBJ7h7zRDKZJtbckeVr4YAVKEAKIwFZl5F4Nrk3j/P6Y80qoEKFg7G9gfh+sEfhgaoxQBnDSRFhIPJnb8hE7ROPVETqQmN9523MwLxEg+vNgOqRZDc9OwFipaZ2NgfIwJHn+P0tLiGmJECPIHb6jb0/LBdHLumssrgMpVWRZ799iwDXkG/EcXX5FRBC2M/ELkRfaDO9jGANxcUhqowqnTDyNgWk/naf7oP1wLXqadTNZZMieNvobHB6GxCagoXS63DfCTJaLkRPkJtgeoHcQQVAU6UUfIhgNXcLC5kztvgQDGes4iTUgA3MjUOPeFh/Nj88cz9HWVDL2jewgarHY722A5xbRoiaRAKskxPA0xqO3DMLfsiMczdNxcaSQ2pS0xwCIIBmLyJB0mJvgEb7R/JBNdZMuTDBRK223YmWiTtcfSRjw+ZVqhNQMaSAHSg2kaRIO+zEiZ7SLYtDItQ6WhixZJFgYkCT/ALRg7ExA4mXuAulTpGlQSTsTIMiYhV/3eORphTCQKM95nNI0Me3gMGAPlplrAbSx2x4pVGLyVplHbTAYGW3UkuQfKPlbgY5UyyBixgFNMGTHaQ8gADkXJ8vIA4918ilQqKb0wOdI34ABFhYfkNtsDQKlBjHWU/bU/sKn+6cTFn9GZj/8pP8Adb+OJhPfMfyR3EIq7Ufr+rYXde9yv9f8KY7iYqvMI/X79Z1f/wDPR/uf/VcE9V9xv7p/fiYmKniH+kSit/Uf7dPC7Oe+3z/fiYmOPM7L+gz0Peq/3Kn+EYsXj5D/AAriYmFWKvT31hI/rT/cqfocek/qKvzH6DExMKI2L9MXH+up/wCtT/BWwb/6lP8A1lP9WxMTDNzOfiPen/1A/wBSv61sJKPvVfr+iY7iYmOGh6n6ftC8vvR+Z/xjAmc/rD/rF/wjHcTHD9Q+v7xH/p+sLy/u0/8AWP8A4KmFPTPeP/zfocTEw/QyZl+f2PyP6HF9X+t/+f8Ae+JiYmnEQfpl3R/czX9z/wCmO5bdf9U/6YmJhu8qess+Ov8A3x/hOB6/w/Nf347iYYcx+pglb+tX/Wv+uO9L/rD8n/U4mJikqY5zGzf3R+mFXR/6un/s/o2JiYQ/pkj+kRviYmJjNM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 name="AutoShape 4" descr="data:image/jpeg;base64,/9j/4AAQSkZJRgABAQAAAQABAAD/2wCEAAkGBxMTEhUTExMVFhUXGR8bGBgYGSAfGBkgICAfGxoaHx8bISgiHh4nHx4dIT0hJSkrLi4uGCIzODMtNygtLisBCgoKDg0OGxAQGzUjICYwLzIwLjErLy0wMjIvKy0vLy8tLS8tMC0vLS8uLysvMC0tLy0vKy8vLS8tLS0tLS8tLf/AABEIAOEA4QMBIgACEQEDEQH/xAAbAAACAwEBAQAAAAAAAAAAAAAEBQADBgECB//EAEgQAAIBAgUCAwUFBAYIBgMBAAECEQMhAAQSMUEFIhNRYQYyQnGBFCORobFSwdHwFTNTcrLhYnOCkpOi0vEHFkNkg8JUlOI0/8QAGgEAAwEBAQEAAAAAAAAAAAAAAQIDBAAFBv/EADMRAAICAQMCBAUDBAMAAwAAAAECABEDEiExQVEEE2HwInGBkaEyscFCUtHhFCPxBRUz/9oADAMBAAIRAxEAPwD7JjuOY7ikWdAx2MdGPQwtw1PGnEjHWqqDBIBiYnjzx0uACSbDn5Y7Vc6pmc97NHTSVG7aYllJI8RpBkkbc/kNhjP+0gUI1MNFRiGaqYIQEgMqCCCdIiTIkDYiRr89QXNL21x4W50HfzLEGwG0fP6fLOs55K9XTRa4bsZo70uVBAAt3FtrFjjzsyjG1qKBjeGwK730EfJklVScvGgqZJMBZi2owswoFt94wJk6tVDBlZU00pIRJWZO4gAlmNr738xM3RfL1KFGs6vDFvDpkxB5BtMjnyJHrhi2U8VQ9QaWvIDHt30gqRawNwefljDk1ccekHiBjonHtZ47VfXv17TZZHqtKoNTKKdSl2jxGESwgANzMEbT2m1sJ/bDrj0U8Kosu0FRTYrIm5MEmAAfrGF69KFCsr1DUdmGosyNp1EyRqkyRJkxJn1xm+g+0lbMVKqVwF16VqMiCQgYK6rb3BtAny3xvZ2cVdEc/wC/e0THhbIjEmq/MtzR0Iaulpf7tfEUGQRqVtRk7TYgc7xjz7HVjVW4Xx6RZQzfEYGkH0OpgTDfIycab2l6pQ0JTpg6CZqBgbx7hvPr3DzF+MYrqGfC1WqL7gAAA2vJj5/pjIzKDXJ9Jq8P4XCVDOe+004ylTQA6lalIlmZB2xJtItGmIE27d4gOaPtMQiqpd3J1TBHBlSXN7xb0iMZGg2azCCuwcZamAlNUGu8XZkVwZAhZII7j8sabpi+HTDGnXBquQprqukH3iVQksCRInbtG4mewYWQkrtYmLImlyOJuenZ1a1Nai7Hg2IPII4OCZx81znWNLCnScpUQiNBfS0ky5VSFmYkMDYgDeMO+p+0FYINKgVdMadlLkSFlraSbbzcY9AeKWt+do+NtR0x91nqIp0yFI1mAoPMkCfzt5kRhV05KlQqpeqQKcCoF0gHfVqa7G4935ftTm8p1eq6LqcgKxDObOKg0sYQ2iI3k7+7y66Z1vw+0sXWYXTBn8Li5/5T5jGVvFI2aiaHv3c0ZsOgEk8e/e00fTarlIqe+pKt6xz9cEzinK1tahoidwdwfI+uLceon6RvcgOJ3HRjgx3DQzoxMTEwJ0mOYk45ODOncTHJxMCdPOOY7hf1nOPSps6qhVRLM7hQB5ybW3uRgM2kWYGNC4wGABn31mnpGvUYnbTuD+BGFNH2hZbMqsxgghoDSpIgEe7YC3JvjG9a9onV0Ot3Ug6WUw2qdTJ3CWA1BZj0vBxkfxCsLU/SU8OgzNp1aZrPbfPLl1p1XdyWbQApAUWJPwz9CTgal7Zqx1lZpDcydTSIIiLRcwImBJBnCTOdfOZSnlsxlaZWAzaiykWs6sCNJvBFz3RzhTmwy9tJV8FRdV1s0/FJYE34vAAk+Rz5XAOpDV173nZnRMOkLvf6ukurZ2olCtlUBaizalZyUqKsDUvmpYQkjeWiZnCvLnVV0uCahOwGm52AAHrP1w06HV8R3UutMVFgGr3KzW0qSeSNSg2JBMThL07NZivmddL33cmTc3l2PFt2jgDC5bZBUy4WC0Sdpoeq+zy5RxoGoRCtYtrK917ydySdgd4tgRc3TpszhzqbTOskwAokm4lpAEgnytOO9U6utGkEoVHETKSCgI7VanI1qpJcwWNj6kYzX2tmJakjSbrP3j7wJMb7XgEnzwjgE3HxKLOodPdRx1DqOtoqVKSQs6kZqjiNhaYBYzGogQfLF3SvZDOsqZqkaVdKt2DMogM2tzB7QJ1A8g6u3AvTsga2bzP2lfErrSBVKcBQ0IoQBLGCwUxyG3mcbf2XFRMmKa0S1PUWYodvNYdgZ1KZAMQfWMUUBbUj3+ahx+Iyfp6b7QXqeWNGmtVlVdTBaQUWUKpG8bHfabT88g/SfF1MayXqWpqD8RAEExt6jk3x9C6xNSm/iU/FVdqOs6pBjcLNMG4nT8FidQxiaXTiGBVRT7WNWG1xpKRoKAk++LmI0sSQAYicZU/CP879ZfDnxIpV1+LejNV7N5sZWmNCuxYr2SJI23JAnVJn12sBjT9MzVQKcxmiiBj2KASaa8SfMi5t/ljeg5zxyisJpKxItDAmQCSd78HGroe0dMVBQ01C8qqAKTuoPcbgc8ztzvfwjUDbffufTtMxcncxbXyVL7PrQgu4RRDe6OQCBvOo33MkzcYU9TyaJWLU6lSogo6iKTLOkWg6rDyCiTMHzwNkOovWgl0ptUbUUVLkg31XhSsFdrGcCZzLJUoBGViQdZcSSbHVIJEwDuBO/ExlbNfwsOnPy/z6wtlfAxAPcfOCvnvEqeCpqKCju4f+siQNImShEgAk8GAd8aTpwLUTUWlUFIAgEVA7MB8UnaQQ0m+oQd2nKUeiU6dQ1KNQijdQFEvchtIiCOBIBPpMHDSr1N8vFKlTqUqUkVCtQs72MGTcEGTveDMxg6kB52r3/wCTtTKAoGx9+/T86HJPnKxhhUpuZhiywPdUmABDEWkSQGkeeNplaWlFUknSoEncwInGG6L1GVGohKTSB3KZERMiykHSRb9+NRk+sBidYCAmKYJ7mHmeBPA8o5MDV4PLjWyzbnuYERlGog7942GO4U5vqCFtBcoBBZtiZMBRzJYgeflvhpj0VcNxKXPU45jmO4eGTEwJnM8Kd2VokCeJNgLSd/MYvpvIBt9DI/G2FDAmoLnvExycTDQwDqHU0pDhzyoZdUb7EjgE/IHHzPqedfN950+HSVdRnS4F2UHWv3jAKX5Xnznf5LTUqFmQVGUXcjtU7hVX9+/rtjL+0OczNFiUqCoxqaqqgDSJUKBUCQCIUdpYmwudWMOTIrAPe3v7/mZ8nS5l8nRzCtGYo1VUEAFtQYkye0sYbuAOoE7jfthjnKWXKwpdyVAI+JbyR935mJuJA55o6n1J81QLvoFHLwod3YudtQiZYkxBLAnkg7C+z3TRmrUqqUdHxuxj0YCQZIm1hbfefPZQT8Pv+Jq8K+AYyrL8XQ/6i0UsyK58RqdPUoZ95hfiYRJJmBsTYAc4Mp5otllVqb9tQOrSRUBEcGTTJEjfk8YGzXVCQKFRadTS8CAYaCDMn4TAN/MSMN8tWFZTWVtIKaCVmFAI0iC1jO0GLcDfsmobdpXKG2wh9Yq9hxd9Jn+qZxSwaoApBAJAKg/3pMSfSx9LYadPzjUjrNLQ4hqesC8gWIPDA8n5RM4dZTo4qUxTYqoYgOUYAbynwnTJHu2mdzcELN9NqZjNmmjvWXUtPxCkizBS0xBCmVBMCUjiMOlsoKzGmRhh8ocXcxX9JlZDVCxnuNySbc7ngfTB3s3my1RiNFwdMTqM+6kzGnkyDcY1fVPYX7Llq9OonjeKQyVgBNIqQSXZk+7UgsCdZmYAB3R+zKUKPvpTeEOo3EG0SXAg6rwsk3AmcWzJQrrLedqrzK26TRZrKeAzlCKRYhkrMBPY5aYpDYntMCSCLQDN/TuuwJN9Ab7v3mWSHLRYHSwkwJgWkgHGdpdSbNBqRQqkNAZ5vcnTpVSDzsQdo8q+n1NNIlVBVCAWAKOy31KTzeL3sTvjO4IojpMTtqa12E2vVOojSgZ1WrrQr4a25KurMJN1324i0YWUerODXPhrTFIqisFMqGBFQGfe1EK8NO6zMAHPvV8YlV01B8EhQRyoI5g8mQb+uHnR6j+DXWq6VKCOPE0li9ORHaR29oRpVTaQRuCVR3LE3fp/M0DHjIu9+x6/Weenv4VOp9nmszhSNUkA6ovMFgA0/j5YJ6RmaiLJdw+l6iu1yS3vFVAIU3IgxYj686/7P5dfs7Ulqd/BV2LzBbbYQJBH9oTts3pZTwMjXqQGrQVUtPcC8aVXTKyVJBggyDtEUbC7fv8AyJbORlIK89oozeb1mlULiq7LAMsXUk3aLSoEDSsCSxmVxzMVqdELTWpSgE6AYaqgbuZSCJI1QOJ1MeIwvyzjR9mHhppVW1O0BWbuqQQd9RBAkixABJGKT0wU6rM5qNTYsysBOvmFK8DeJ+cYzNTNd9N/WQUBR8a2Qf53EMzJpsgE9gEkCV4B9YBv+EfMUdRpgijQVYZxNoJFwI7pDbMWvFhe+O+NVrsPBpmklNV8WpUECWZVlmIuSSTHMHgYO9rPZyllcvTzFO9WQHZDNPS7EqRYjUBCiCAQJi+KY8Fqamn/AI+NMy2bHO2/0Mry/UfCq1qTgFiNmKjYAKQqyxm8tHMcYOyPVpQsy1FQKGYGZBYEECBIYcNuN+DjO+z/AFItVD1qaOx7AHudJMcAzJ9DgnrWdqqRQUAS2kKVGkhhqGmmSyzBENMcG5jEjhBax/57695XxOhFCg2OR6Dt79JrqWZWUsSyw6KTAtBJ21NsAQSNpi4ONjk86HJAIJHkD+pt9OMfFsl1BqYJNPXEsoYrYkkOIuCIYm9hFpvGh6L1OvmWq/ZaYpFRqJOol2tCEWuQCZ2tve+rwuTLjJsWO0y4ce1tttfz+Xzn1BagJgX88e8Zn2WyNNEavrrmS0+K0wAdxp4jzmL3tjR0aoZQy7G4PmODj1MGU5FBNWd/pAGB4gfUyBpYwAN3mNI3NyQACARqkQY3E4KpVAVBGx2vOE/XGCOG0aAbmsumTFwhlSbtHB2tcxhvlyxVdXvRf5+ew+ew+QwytbkTr3qWY5in7Wn7QxMPY7wzOP1iMr4tJHUaDG0A3AYyLmeASfMYxlb2jpiXq0xWpqwPK6qkEmoQBBknYiOcOPajqlOirCkHZnj3lgAGSYtG2w9Pxx/V80hpBQkkxqOgBhb/AEIgW5HM48h2awD8tuI64PNVswoAdL+1d4H9qZpgCKtTWEEMAZOkjeCJiY8rWx79n6py1dXZGWkjE6AxvUI0qBALAExMXAB+WBenUPEAUEI2piSQSSoAgKsdxiN7bm1iNgM/SeggJFR1bUNdMErb4YI0/IESOecK7aDt0g8N4V84bQvG8xuYzK1c1MuyM2n7tQhkxAUGQASxgmfdvAjDCi9XL6kV7U3am2m91O9ge1jN8dz1Au5+5MEe9NwTIhAGMALpuB+MYLyOVB8NG1LVqL95KgL7xCwI7mgCYO7fhzZVI9YuHPm8O2tNiffE5kc3mApp0k3EWMKk+6SxBEz3QY24O2lTOnKVKWXRigphl1eGV8QIXM6VkmT4kbAkOwNyEyj5WsSRqYrRqbFlhWA1DUFAEjVIMcgTgzpdGqgqeOCqVYB7yadhYlYgNIUypERb1XG6oKB9djM6qztoHJn0853LZxvsxBfsFR0MgC4hWA+IH4SbEell3tX0zIUMqz1VNJAAspOr0W0/9lA2AGM9/wCHucOXeqlSi7BgjeOukroJbvqEtI+moyGHGND7a9co/Y6yrUpOWUqQe43gWWDLSRvYESdsemuVWS25lCSthuRPlvRs4HZVoh6pRX0qFLNGm5EcwL2mw+WPFfLVnp5doARGZ0BbTrUz4hBMarqV3kl4i+GWSzmSoilWoUyrKPvabjvdlvq1lmUq0ntAEDi+ElfqtfQURy+XK9tMiQhvMK06SJPcvnOPPKUeYH8QzbH3x/iWJmRTY1KRhmkBeF1NaDbbja8fIazJaKlInQR2yQrSSbw5G8CD288XAjI08stWmFYBVHvVCYUf9XlA/jLxaYXw3phGC9ia2udBMTcAntNiw2mYvjM4U0QN/fWas3jcT4yiJXEN6f1lsuyq1N2ZgKdNi3fI7SsErAMA3FgeMN3Z8xTCvWZQgC6qbQRpsVkGWIuJjSSd98J8p1qalSr4Y10QPDcRLKSNcWn5XFvLYTKdeoo7BNcmwphZuW1EhWEcz5bRh3ahSzOdGjWGo9r3gWdVjVHgvTDBO/U5Dbf+qSY1W28jf0aDPNTojvpIWYRTBJDMCF1hYJXYiRb1AvgHMZKs9Qbux7teiVCzqEuQAFBJtJFxuYhtkNJVldUUge/btAIAE8ja08euI5WCiwJ1Ma6nmq7+sAOdplaUuyKWh4QCO42VoLEA8XNhHq0z1LKnJtrd0doXwkUVKlV7PF1JqKe1g3aBInB39H0atA5VclUVQq+LXOkREN2sYNRj5CBc/LB2Z6yq163gIry1NKoZWIAAMwALtJ549RB1LhxJTGt+Oex499Y3iMmNmtF0jtvzEHSPZSjWppQdnpZpC7EoygifdRgrBjEfDYEte4wXT9jfhqMqpYO9WoXKsACNBJB7tURYQPPenNhGr0CjDLQ5eozLLAtdRtbQAFE8VCSYEFr1XPlayK9VWpQKhdqaHXbSdQNhZD7o522xU5MQxkt0rg/uOfntvIBdbVVnpMi3s4aVaoXdnhh4dYIFolgylxMaZjUN4LA74b+z1SmuYVxNKnTP9WNgT2ldzpGoagtxpqWjS0WdP6zVp0qdNH0IQSSqSNLGdS6om59Jk72hb1XqdKhrNSopqsQSBcgCTLAQJkxBj8LYz+aL+AHp9+e8uFfI+it/27Tat1QamZvEJDEgatNNACSD23diBOmDI3jDDoeaXwkHaXYT2bn533E34+QxhM9mqyUqb0HSr4skhxEqBqcAKTJNuJufnhv07q4RFZlWmCD8BBMbDm9wJad+RAJ8N4pgdTkfzuZzJpXzNQ+XX/yafqNMa0ILqxOoG7KYHuhCY1QLQJsT54KrVRol/u5t3NBn5o36HGaodbqNrpVVhCxAiAypMKe231AgzbGgyOZZ6bFFUaSVWWOk6bXOmRf04x6eLMjk17+kRWBO0A+0VP2qP/HH/RiYY6qv9kn/ABP/AOMTD6fU/b/U6vX8T5v7V5yjmawqNSQUdBHial1M+6yUYg2EATIk+mMv1U5WmQUfxNDpBJmNSvPMEAqp5I1eUYe0mp1qJaqw3maZIUHaZAWfL0JGAcx0unVpM4qVDRsJFTX3+T6gGMBjEtb6484PrckmOgfEVYbk7+xBclTo1KrVtSU1S+lTJeIuFBBiSJ233xchVKniUiYEyrAcgggRtv8ATTHOK36BSRD4dYF5v2sSBcHQQCC0xuLQfWTC48JUy1FHZJ1MDJnzgSzWJMz+pxF1s8yxzsuXW5369P2E71nqD13pqoKOFMsp3kCFMbC072mdsc6X1UhQjqzOFHdFwAdR96SJ8vwwqeqZ1gqTcjSDEixNzMQTYYNyGVpalqMyQblQTpDGT3CLyARcxMfRQAikzZ4Ricj5gmsdbg+czVbL1XP2g90VAjsxCgjVOoH7xbkFVBi25F/X9PiuqtqbXTZSwl6lCopMTprRBBA3BBnni/r1A5nLaKdGqTSILaC7CAPiUSLACCRaPXGN6L1Bh93SUFnIAIsQJm2mJmwkkgDVEEyNWNAyaph8V4dsOSrB67GfWsp7UxQqLlwiVQwjXBFWSWJLMQB8fYAANQAtbGY601asBmloaBV7ECoPDYARIA3O41MrCSsEWx6znVadXQpphXQKlV1ITXBYnUoUEE2uL334wDnutViqUwzF6ZOl2aWeRENM3KwO2J0gkE3wxa+Tf0mRvi3EQ5cU9dy6llIIYjRBt8N7T5b3GPWWrQGhYVRJDRNyAYPleZ4xbVpC9dqVyDELKqNzeYAkm/la4wMc0gp06t9bFlCwAFWdPdETNrT+mADYnEFGGpfvPGWfXUConfrJ1NwtiJBtvclrbY0mVCMYUeJUU6uxrkgyGDBbgg790Ta+AMr0umdI3DGWnYgTIA8yo34vg1mGWKlS1J7qFEe420BSCDvZyODI7sTYauIpQ42KmFt1Q0tTMgG0q7adTG8opFjO8WsCIFsE9Jz1JjT0SjArq90ooXdNJEqTNzz52EZPqdQeJLSAPdDEMTLEkkpaZOwvsL7nY9N9nkddSiommmTTUiHruoABZdTFQS0BTeBxvhShrbmPhC6hr4/M8dW6w0sHLBZ7WUtCKGCiwkaR5AQDJPmOrmGZkXU5QR3xemAe1SpEMLsIO42BFseadGqniUasO61D4aAEysFlqWkTClCIJFr7HHsZlBFE28SACpCogixGizDzE8MPTGd8enn7zVgB5BquOL57fWGiu6loqM1IAr7pYkEDxFpqjE7qBwBO0TJXspm6o+8aqQSpUldLakpkxIYXa55F44OOdFTL6jqSnXJgBGJAosGaQTpli1iGi8QLYXe0jtRaQp0hjaNJUahbzKhw28m44uLEEAMp3kSPNyUvf39Y26fma9XTXdUV01wgkjUJIMLJg24Ex9Qr6hrq/eF1Ve0H3uwK02hTa5mBgnpXWmqIGdWpJquwJAnSUB1RMQx43Ii4wx6dmQonRQcsJUmJM20sNTQJIMWmItOIu6ir2HW++1cfKPkxv4d74+cX9Ay61a4GYrK0qQNOxjeAwBjSYgj4pvin2i6fl/GqtQI1atRhSoVgBqsQFFQlWYxHuxA59VQzVfGWkohxpN1VTz7gJANxpghtUXgQVUJNSppemEGklCy6Q5HcwWobWZjBIPcDImxDXjPzv1kvMLGxz6QHpuXPh02fWxkKqqNxc+KdJuZn8DNzhnXzKhTSeTpZRBkhgdRiWMkAyZFr4Br5+rRqhqdESHjSt6bqRaose7AEERyPli/O5NqtMPpVnB1hA11PbImwNz8W+qReCYaQPj1c7ek9DH4dfKDE2W2PpvyfxDW6ySo0sspIJTUJiwk7n3Y9R53wT07rrtqCd6AkODpB+DvPkbm21tsYqjVarmC+WpDtQg04WUNpZNRmbA29YHdOLKueevTNOkFR2dFfQpllkwzQREEyCZ1GBFpGnGrhiSx3gyf/ABzorMW44rqPT33ms+z0PJf+fExlv/Leb/t0/wB04mOo9hPL8t/7D9ovXIEoz6lVSt01QWHkQLcbSeMAZapmKdV8tl6k6u1lQEq9/dhlEmeR5iDgCq1QoB4ilSIt8QPqRb5jzwb0t3Z6I0lHDgFwIkLeCNMlwbzPw3GxF1BUyufIpb/r4hNXqNd61T7RUYusjSDpE38j7sxYGPyww6F0N8zTqVKVZab0ocAmEIDEA6gTpYFYggXHk0gn2sUVKo0rS3DKyowNRWYmRLAFtJGwEx7xkDAmXq1dTRGqlEI5EMxcKNAChZBAaPk3FjYVuLgLk8j0uJqKqrHw7qzCxPcsSCeJEHYX2F8M+nVaZrimR91qViCACCN11RefMAEWvAC49ZSrVrM7GbDUxkgTPxeYmSRBMjbD32cbKZnJmhW8RaniM1JklmeIU6baTcxptbTyJwmMajZMp4bKquA36evrNt7J5yko8BH/ANJRJKgbBQxuIAFmJNrWEDCf+J3s81OsucyiaDWbwSqLBZiGLPvbVEbA2mTqOCM7madGj9my+tqjMPGd2CimFlgrAIYVgr+9EFd7WydbL13eKdSXaTKksQCpRgBG8SC1je0bnT54CBTUfxGbCch8ofD6wd9QoFwZ0PodTpm0aRIvEhuTvHFvXRsuUda2YXUin3A8SSDp1Rt3EWPAO+2O9KSnlwXqOlSm5YANtqW23pMiP2sD164ZSKZXRLv5BVUwszcmDMC5kWJtiHmNwO8G2NFLG7O4HMK6hXo0ZD0mqhi3Yr6KSqSIVTDNYHTeZ39MJs9l6RQMnv7afT+MD0vgnK5xnporLDKDrJ+K5KmN1sY4B7bbkxstFJgGQ3mAfvDAIiOBPnzBtjrIMXPmGRiVG3S+kEo5jw6hDHuVAsjYem3y3ufXFy9QBpVQ0PqBaX90sATJIhtVtIgzNjijIF3csVGt5d5Wyoi6nN5gaQSTDEAbE2JGTemz06joNKtcGJBGkwQqgae7fkgxEYqRW8GJWzEYwPrD6ecUCk0FwhJIuEUIBCg7sG7hDDULXMRjU5TP0Nalc0RUcMQJKxOrShbSSoWYCltNhYiQUn2mmrEwfC0kCIDXkwbAMLm3lb1wk6j91WUKmie6GAkAXYsomBF9JNrjicZtZdq4gy4ziyMh6dZpcn7Q5qixFMFEQaGApgoY1L7oZj4YmdQZpN50m12UNN6T5fVpbWO4HtMHUNMzCk+p354zfTupEAk6irErIuWBlbg3M/QmPXGs6UctSdVFMValg3iKAjE7rpgmBMENeflhHuzq/wAyuE22hRqJHupougdG0Zmkzsqs0q6ET94F1qZB3CtEgi49YwB7U+zj1Kru+boqdTTSQ6qgUtYmYJIU39dpkDAzdTcaW+7SCUUHuUsvdIEjuUQQrNJmwMHC7qWXbMeJX0nRBVpVlvqGpAEZdQMs0jV3LsLHFBkULpr3UgrnE1jmLenLWViq1D4awSbgEKZ2IttN/lvGNLmeq1zT8Je5ahZiKkEgG0KbhYIJERB/JVmc0iZX7uuaVN5Cpr1HkHUNEqRcSzSs+uKqftUaVFEqOSC0GACFBPvTe0enO2Jizwd/tPXxA+LU+ZkGpdh9ue/4jLO6dEz2LZtfcWckki1lAXSZAk3MT7qnq9SihrK33QdUCa0KggBSSDUOpi2mzkAAMpvcA3O9TUanosXcVA5WqxJV6Za4BM6TLCFMdpgDTIzvtBmqtfMitXqNUSVVanhlaewdqakggOpYjuBLRMmcUTHub52nkurYcpQ8iPuhdTQ00pBGRgYYgtsfeiJaRFo325nFrU3esgd6njSVXQSHiJ4IKH/S5BIEzijpdE3qB20B1XQJ19mwMCDAUEgc2WYEl5lKeZUsreHmaKlQpN6mkSAW4O94MSZGM7KTkofWp9IynINwRYBND39Yqzfs3WpF6tDQ6BizKxhqW5e53E7AajffzcZ2iFK0nTXqpGaikK0mCo1PsG2i+4jYRleh+0tXRmCBrXtYpPvgiAs730xaN54guMhn65V2po1RCuoEiWQHg6jdgTBJ20+uK5FcVt7/AMzw3zZcj6MROkcCSM1/7z/in/oxMEaMz+zT/wB4YmI+bk7fkSv/ANj4yYzKtIgEMC3vSLTN28sO6lR6Z8ei1QIxOrwyzIIABWGnUSbhjAkWAjtz9bJKmmoYYNBGhpU8EEiYbnSYPnY4tpZllqGnUpQGkhtV1HB1ISByIN7xj0CAdxMCqbjbP9QZkZy9WR3d7zEwCSvwyFA+SDywOa3h38VXDjvuBt3AiTYgjePyJxYtRqgMmbwCxOwn3iPetN4HE+eAc89Ru2KekQPVTMKwO8AkAj19ZxMAF4ShC/FH/TOouj66lZDTdPjMtHrBgmRHLWOwF9bl+sN07p6PSoIC5KU2aSVnvYgfEhEQVYgmJ2x8zXMMmXZHKHTUEFjckgyAIBgESZ5II3bGupdSp1crQhdSUHBZGBGoWEh1Mb6t4936NxY42sSSqQ20OObbLn7NUQUXuawAARtdwYXt24HmQdsA56mtWlmqlAmmKdIVCEMkyzWMnt7UVoEe8RBwg9r+q08xmdaI+vUFaTBqACELMr+gFlEQRLQID6/WrigzJ4iUKlQCoobthTYHaTtbbbEhh/7Ab5mnKwcKhHHaKfFLkMYkn6Qdx6A7/TDHMVKa2/rogBvdBEAXUGTEecxyMLunKKikArA5YxI9BgrKZIKxDwDAK9/awO4tAng+X4Y1ZABEygA0IW7alJA1DVcidM3Cgz3GOBv5xiVMofePFp2M+f8APryBj1XyLZeqoDK4MMvBGr3RH7URvIPqJGLM10+oqjV/VMLqGgz8JPn6cD63jqFyK4iQWq6kqU2qlSulWKtqGoLMyG9ADcQTwcTpORRg2lKhcqNFRXUBCP20YToJIlpEeuLKNJ6dPV2tBIYMwBHp5E8+dtsHdONJylN6SUgLMZvbk2F5jflcJrIsCWxY8mXIFTmeaNQ0AyU2BeQXLTAESR8zMDj0wD1R6Zq1GGmKkg6QdK6jsAQJsAbTBBibYcZvoHdVUOCFUMG+AbyWEgD5k/W+E1CnTqOlKTYfeNEA+gtYAcm/7lB3uNmw5A2nJsRt8z7Mtp9OppoWpVhjdaYGrSoMS5B7ZI2gm/w8N2KU9Nd11q7AMVaKi6iDqAMgkn8SYtN1fUKK0czT70enUZQ1WoGOkE31aWGwm/4Qb4dJladRqiZcs1JFJJcx4kg2AAJEcc8HCZDdHm5p8LjYMyqDrHBEr63l+0L4y+EXDIWMST7pYRIPEnFXScvpdKX2lRUJqFg2rUnhyNC6oUkjUSf4DHnrtRWSmlNO8OQKdi+wBKke8JIGrzPrjJVs3pDI1N51BlVgwKkCLA+l/ku+GwoWXcSOdSXtzZ6+h6z6Hl61NADU+zEMx0hwQnhiAXBmxvAtHNhAxm+t16aVfDUAqgBFpgmGIvusEfnvhE3X6lVVoCIWWAIj5gevP0xqPYvI0TWQvVUaAGIYKJIYm5bZYWN7hhsThjj8s6jHdMeNx5T2dvzHHSHWpTSppp6qcwCZAIHYVVpAUoYiO0qJuAcFU+nU61N6dRafhs+sUizLsZO58gLAjY49ZnqzVAK1FEpoHggqAsCQagMCZDCTxpjicDdQ6jd1ZqVVDANNT94mrtEEwCZP5gTcYyt5hNj99/fHWGvDgh3Or5cj14r87yj7E3imploC640jZXYjSCsLAuItswPOKuqsNbiqyIzAir3xVJJ0nQBJY9pF4HdJPmT01y7qFrNTFIm6gkDSCGNo1AreNztqPNzy5bWzqxGpVKgspm51GRpNp5logbgBv6ib99YubxRK6cbnTe3eZHMez9IU1IqujQJUMGcmQACFML2h45lr2EYY+x1WsSBRVnMaiovoW+7EiW4jnz3xzrmYpU2p1NFwTrEjce7EmASHa88TBwDlqGYpAsivTVtQIZgGBkzK2ABm12+nOk2+OyZPFlGJwykgTT/b6n9tS/4I/wCvExl/Cb+fD/68TA0t7Ajf8wdvyZncoAKjE0vEsVXYwTEEPqmR6H+OCM/S94LqDH9ogIt9zabESCP8gy6LTq1izU9J0F1ppUJUrBsDM8Xi0SfWbs11Fq4WnVBAp9rBCBI2a5H5mOL40tkpq7RBjYAsTXFevf7Rbkq+gsAjdykimBYEqIAid5g8CAbzgZ6xY6XUiqsTLAd3wsDwed+RjRUemh2IokhmnTpIBJHuh/U7wCI/PHr2roipQoNTpVJpIBUYqCEKmNLsDElixuASXH1C5V1VEXUr00p9latNm1lbkaFoimGRy8KFMmNE32nYAc41GZ+ztUpMn2d2kroFMmiFuSyDVpJLH3ovE22x81yvUirmBcCB3QFMibDe0j6zhxW6lr0VGfTMKQJEEAAGRaT8hsfkDnxPykuVVRdS+pSSnXqayrhiZdZWG/aS53J2iLCLQcXZWtTpk1q9PWCCgVo0kEAsZVjBhgRY+9gDOZlTR7GOtahS3vXtI/EifQ4qyORerCqsAySYmADcgEQZHz97YReWm1tpBSGG43v6f7jHpfTMvRqIUSpUqVnBoU9ekUh74JfdtIjcfMb4uzQdKjOgo6k1a6gH3QkwVBaCWLrAUSbxcLqxdW6eafhp4TGpYeKysTT9EUgAGQokiL3jBWd6Yuim75aDINM0bzck6gJXTJZgwjfcnY+dwTvcFsTTdoo6tk81927NrA74ChUpmzAkHlhEAgkxGPNauwRdLFn5AEQIO/ngipniTUNTXRq6ZUyQWue0mSJgkBRHqbXQGorl9OolbEkjT+s3vhqLcjiUxeIGPEyMvPW4bSz1QAuJJRZutoED5fWNzgPIZ2sWZwFhrEAb7YuytZkXRBIIgSPdn3hbcb8x5Y9pmHSEVigeFFgVeWWVn4YPd9PkcNXIqRxuUYMp399Zsspl1amHelqJUTFwovBaDAElX5P0mM3WzAR6dZZDMzKyBQNOntIF7yOfU7nDboTSrVK1IFK89pvJUkSAL3I+f0GPeZoAhBRJR2DD9lgdZ0zqLds6jOq/I3BzgBSRHzZ3zEkn6fz8/WJM1k1NAlASwqgUgrkqZBlR2mQBINr+eLOjkqV7dAYgRNiCYuRbYg288E18pm28GpSohCqslTw1kiTDN4TGTYfD5nfbBvQaK+FVatbw6vhpsdTQIMEHzEji/lODkI8vbeNizMnxg7xR7W9Kr0nNYqyU3vOo9vIFuJvYxyLXxz+mKTeAhNVfDWCKjISFtIUimoIjaQYBgWwzoiu61kq1UpZNg2nxSFCkkHUmskkttHassbSIwhfplCHQtq0iVZSSI32O4kERG64Zb005+0pi/wCxy5r1vvzUq9oKSeMatJiEkCT3MtgdMm/J5xzpvUjTqK0iopNtSB5gGTDcDa198W1cwKWhAhBpyH1AhSSzGe06lYgsJn4QRjnQ+kU3Ieo4p0qdzpsT5ASNvWDE83w5I020z5M6s5aq9O021PqbuxWupqKw000phdIYXvMFF0mTq4XziUvV/DchaYpUqwglURy5B2LhUM+eqZE33jGmyObLmvldR8VEZdJG6iFGhrjYqSCPKDyM5kOuVsvUb7TdNWkggA7Xhtpi+IcHaFW1AWYd1DNvr8XK1ajUkVWqKW0+CTJ/YMqD2klWjnkhtnuqvVpqwAJA7hqA2F2Q3DcWN4xksl7WU6dRwoLhlC6GWTU1EmWOxBVgIjYAYsy3WFOXVNIXVUZyFB0U1XSCstctrm0RB4sMc2EFeK/mJkWo5FUqVYfIh/PTeQbWOwFpERaCQzl6QC06daoqldLgikJ21QIY3iARtvxjNZTMvTXwahVqQbtYapplgCUJX9mfdvtwCBhnl89T06mdQ5DCnDSDpJWGR7UwREML+9B4KjHoO24jY8DuQqCyYn/800f2aP8A+vU/6sTDj+hn/sav/GXExbzl9fv/AKlvKy/2H8zInJVKVNAlQCSZ07k7AA73EcfTB2T6e9ICq5Ywb9xgGbaoIY3O3HOPPU8pVdlqCqpdfcLRTqEmw7W95h+0JP5Q5qvSovTNRqlQqeYChdOyifWJPlxgsxAscyGNsrUUFj8S3L1lo1Qyo1FrtqYOQXEdg34MWAO/GGtLJU66pUqCaRLAqwZQNO7JpIDaS1xPuz6wFQY1QmtFQag4PvMFF1FpvLNsNUtG0jA9SvUBNMBqYXVUbUukRB1TZSH0tBBueCbHGcLZvrLfFhy0D+b+fz/mJvajoXhZdcwuiU06lJVpDdw0lQIAJPaQTEmbXS5EyGXZXWDHrzfGwOXapTFCqaaGkAdNSxPZqAIuD2mQpNyOYOMVlSV7XSAZAnZgCVseRIIxv8OxKlTNI03pB99p6GWNNrODJEESBFpJ5ttI/dgtUe6Uaj2b7shtJYTpUQD5GfQTgygTSIZTBAMEcWgi/mLRg3LVMu3v2eZ9x5MRbsERtB39RBwuXUDsLmXKjaqENo9OK5UVa1So7MB4VIOVksIBJBnnyP64YVMxXo0RSdS4L6iJue1YQMGkXEz+mxzNPq1WjoCk1KohUDKSFI7VgTcQAYgXXHer+2VKuaa1aEKR3uCGqExuthAnibjnEhhdomHUpsC57687VkVahU1JOkKxLKTAAdrgxe0A8kiLqa+gU9PKkSCswZk+WK85lU8RVyx1h9IUiw1MSIMxBtsdsMarOCKHhaoPfUClmIAgTOwkiYN5xQ2tASRBY+vy/gQChVKsgrtCht/ij8I2/fijO1ff06ShJIkCfK5+WLM1mFirTqhgyqDRkX3G/pFx6asW+z/s61dJeqlGk5gAsoZzeTG6CYvFwZ2E4oKX42lsWJ7qt74nvp3Uc4y0sqlT7rWNKoF1ksw7CwGoCSdjEE+gH0CpSoZXMVkqM7KqkqC3asiSCD5ELfcRzjHZ3pr0s0PBU0HSmpVqKtAkBQ192kMNViTzMYVZ+i5LL4rOJ/8AUEkk7yfOfPCZdDkUam3G2NC2sXYqu3r85tMhoFA5lKjeK1SSSZ1kwRF/9L/lsRjumgRUrkvUZjOm7Gny7U1BUqWa/MaTfbGIrfaqSLddGtVVQN2hipuAdmOx+ITxhz0zMZlg9LMlu5AtPSVAUwChB92LKB/e4xJsP9VzAcdHeaDpnQcvSWu60Wi1ma7tJuD3TBg354scLelZSg4FXMdiAOHLCF1KzLoUAKSTp1G5IItAEHxl+qMx8GprQ1ewEQFYkGZJJN9tW+0QCcV9VzDJqyTUaRYqjIyqQUSSCIBMEMF+moEGbNpY7kxsTaWBB39/OA16QIUmroohoSoVBa8Adty1tref0H66JJI1gNGlS82FwTFh5wBvPng7qeZFTLhXprFNUXUiAtAm94+RM+vzFyuXUiaZ0LpUwO6wGl7bz+cNtgJxcpk8OzG0+LazQ43/AGjijmUqUHr16rU8xTcNSdSVbvAVxa0WH/MDGrHjPdPavSLNqksA6gHTAEq7LIvpgWBmxkagMJ0yQPv1G0kkhY71XUYJjtn5Dn6YYVWinCyQQqq1S5TSpDRMhdU+cAQPUCq6yORQVGkbCCUPZzUwVVcTOkssJZSSJUmNuSN9sO61R8oiNQZTqYK1vvF1ftEzM8gYR9KqE0e8lXn7ttRBAI0lhtuGPz+uNdm8umYq1KeuA+kqSBPYqy8Ai8q2/qbzcOxvf5SmBkGrWL22PYzM5nOV6+oAuVVu8AkITIXUQIBIMRPB23ivqWYYGk2XRjUVe5kU9zBiNQ/agRLA7nGmr0ytOoBW1lgRTqUVAZj7sNAljIix2EW4wmR6hVHarOgcgyCQPnaPnHphsYu+wjZEdFGW+fxHP/mLOf8Aufw/yxMLv6Qqft/8w/jiYfyk7Sf/ACMn95/P+ZtATUHbXpVlBlhoSFIGodyjyBgkm5/AKjk2q1p1Aw+jY8xsVO8fMeeAui00GXTSSXipZdMzqlfWYAHdMWjjB/R6b0wzKKjVBrmFsp+FiTczfi/0tBx8RE6jjsLDa+R01nCsqgQgKLJpzvqMRolb7G4gjAlHquZdDTZmrol5bSVEe6FJnTYTvN7Rg3LZkJSSmGVWLsR4glqhPxWjkm58xbjAdZ0pVWeotMAmA9Q/FcEDSIZbEAQJ0n1woVuIDk3GlfTrv6wxyKdNGcvAWSpOpCpUDSZaUWLwFgE3UEHCPrjfajCglqZ1pIBlWg6e2In0G63AMgMErLWRXIKpqN1tOkgkIbxJnuO+wnnozooIDqAchmaDIXV7rNA72sCSCBA9cKpYb/1CMzm76zFU3qI+moCASCs8giRfzj9MOslWVagZnZInSyxY3sR5HaeJ8px3qPRKuYfXSIgDsnSSxAnSAuzb2EeXAwnp1yCUqAhhYg/ztzPrj0FZcq0ees0grkFGaTL0ghFRDqeBAMCCIiInSW7iAfOLnHzyvB03t+6PPjGwGbZUCgtoB1DTvNrXNvnvfGUShq1Gbi36D6f54fAhUm4iIVJBllBioDB4h4se4EA3EcGePL0u5p9f0CmF1TEMed5EeZ5+uE+UyRJJNiBJ9N/le22HXRekJ4LO5Zi1wIEQPORMgX/hOOzqnLS2PAWyal5G/wBoPn839oqU3PZI0jWYJEkgsdh+7DPoWdHdlyqppXUzOygOwY6YD7EIxFrnRzIGLHy1IqlZKOy9wVmJWbEgFvK8EHm+Fa0kUk6yW1b6SBEnTHnIE2G4EYgCjLQHEy+bb+YT8U23UOr0in3Zdac2BaIUEFZ1NOkQTwSbAiLJs01Rhr0LUUOe6CSNMkkyL3ZvqbX2tymXFWnqJAAsGUEmQvBEQSGib7zzgjO5FwVQDUGgA9wsvwASDeQxMmCvrOM6UNhJZNTfEx3lVQU3BeqzMZI7h3mIIFoAYSCQW+L0jFeXzIi0yhYglLQTrFwZJFwPkIwBkaQSpoZTNwy/s6QGVlF+6ZuZFotJw56Fm01nxAAgMknkbKBzqnkfSMLkIW+sZcgVbPP1i3qGabMKtNBLES8/DDSvmdUQDvY49rmquSzS1a7+JUeE0q8gpZVJJHne+5E73xpq2ey4oVwiaajDsZRpb07uBAid+YkjGdPRaqOtWoDOkwHgt5HY7QTuQZO3OBjyAg9oGCKR1v2frAErfaWqstBmDhZOkDQQAvbfkAfXAfSCQyhGiCSCwsDaBfcnaLj88ayr0OnOigumKYK6o1Mxlg4OoCBAEnhhbySZ2lDNUqDTUU6XQzrQsDBHmdYJldp9QTZHB+EfaVy4mxAA8n52PT68wmoNQBuTKrqLyQPeIKm4vyPIbxZFVqVEcJUpwGiVMxFiTxwRI9SIw46T06KihYYMoKgn9oaRqiCLg+sTN5w6rdFcoS7JFtLLGpCLgiDAWPP9q0wMdqAajF5/SKHWZNM6lKstV0ZtBLeGWIDEKAF5iDcm/Nthif089WqHp09NQEuYMgAGRxteCSL2iORvaDJFZLmHDaSomCAPeuJ9TJ+LDH2PoQF1UdesEC5mJ7SVAll2AuL/AExYgBLq5MbHebX2WrM9FkKxTWQwJAOohhA5UTMtA5I4nBiiaLFlUsisQO0NYntJtpJjiBPAGNS+RdFZKQ0DUHJR5M07QFIM09RJ1T5C15ztelRpiaockkjUDCxYxAuTMzPlzxDC1ErNGTOclajwN/e054lL9k/82O49fZaHnlv9xv4YmK/BO1L/AG/t/maX2aQ/Zwnwl5Y3vIFh+GGbZBWQopdNTBiVa4A+HkASJ4+mE3QBUNFQaem0Qdz3aT5xsbWmJmMaYqBck9u1uPOf3n/vjzGshIgcHUalC9CR9DMZqDc8NHvAgGwvaLiBfCf2z6fTWgoCpOtXLWuQNM8m4/wkkk3w+QrpJDEgxpsPWT6/5kYEzfRxWGktsWI3i403vxG3oPkVTIQwJM5KFbQfolOnUoIjCHCATMmJJFxGxYkwRfCT2iy5KutNNC06hQEd2qbSAbQJBEbT6nGpyPTNAB1yQLkbRvtxYfK/ywTUpKbOFOx/AyPwA/LDK9Pqh8re4q6T0lKWWUEvrKguBsWOnXtwSBbyjkYW9W9mjmFkStZAdDNEEbhGi8G8bwZ89J0VfPBbcxIHPzj5AD6YrXPC5IMgXgnfefn/ABMb45WZW1DmcFQNtzPlwrOjNScFWUkMp3BFvnvzjyyQZMQxkeR4j8Zw69vNL1aLqoDMKst8RgpF+Y1H8T54SeESCSxjm34XP83x62NtShpcHVvLOm0VZodtKEgWF2PCi+8nfaBhotal26SdCsdS6YYARc7C5Mg3mCDthfkVKOrmQA8zBMFTG1+eI9MN87VL1Krzo1EgAbASYs1jdZvieUamAkcl6hV73tK8spp1g6uGpsTce6w5sP03BHqcLPaOkiV9FO9MxM7yVBtHkx+oHO+HfTMqQ7CoQ6xIIVQp2YEAAXMEecT6jHvPdL11PEqSoUXjmANIiPID5222xFaRt5PFjCgao59ispR+y0i9y7s5J43Ub2ggKbevmcaD7IDIU2m5JI3uVH5fzIxlMlm2ACie0Eab2JvAm54F73vhnRzR93VwZJ5/aH1vjLkssTHYBjuJd7R9OZqZSkg1XNiARbaDyZ3vsNsZ3PFqQJ0FocLpuBeQYg+/qBA8gAb8aJeolrwCBA329I/PEFcW1AWM/MrCzfykcHCD1FybIaOmJOlq1SnrRkXwQxOpirFZ7yI5uTIP6jDD2fpigM0fENRCF72MzpuSZ2JkT9Meej5KkqFWUGSZWfSIjytgTPZiXp01YppWAQSAJF2EWkQRPmxvbCFSbF7GK2EaQqruYzz/AE8URTIqGlWNMOFfzv8AUH0NrbbxnF6a4VovoGgiG1RMgiSJaZ7eZG0zgylnA9YrVlknTqYyyjipqa9jcgmNJjgYsHV9WksQNLgMxsXAuNJBgzaFIFmIuAcWUFTtNRxZ0ezuSPn0qMun5edANiJuLA/CTcTHM+v4tKtAMulHVXMETtAn1gC3vXtIg4T9PeoNStp0SdLWkjgFY7WHJ8zbfA+bzWgE/DpPne8G9rRI/HywpU3EcBABs3ygrqmYVUqaGEhnUOQvOgFhqM6WkmYGowb4qpdFOXqisazOYJYhY7RfSF524iAIA8u5TNISylVQ3Mkx8OgC/wCEbG/mTgGl1A03vMQVM33EMAD6GPqcaADdDiQyOHPEb+AdUVVR+5LSfvC0jxAE5clpkbrBBtM9ostU7AKSsuwRfTSZA0gT9b6d7YHynUUDCo66mUHSx3APG1/rxinP9Z1aXDnsNrmBAiYEX35iODwuli3EAQGyesD/AKIq/wBhU/4T/wAcdxZ/5tzX+j+GJh/Kyekp5GPvNaSqkKfKd7Rvwb87TsfLE+1rqZWBU+tr+Ubjnjg4tYlFSFF9zFzY+Y7WFhI4EfNdmsqHuNVjLGdja0E3O4je/lfGbSIXNCyYz8QH4vpvv5+W/PnsRiU6qiSDtYx9ZHobj8fwXVaLgKCwHEwTeJ5M3tubA/IGmtkwqqFW0RIkx9JG4GFCjrJB7IJjIdRHpa0tP58Xtxits0pVrQBYQLWH1HOFuXqKKoRjOm8/OYJj08vKfXBjUhrbU2qDAgQDJkmeefpHrh9IErbVdztdUZgZILBZEe9sAfl6+uJSKkWkiwO20/z+B+tNTLlQIgXvuAYHAufI8fSMeqFMhbSZEiL3keXy+fytg1F06jvM57fUAnhaQYEqQdj8Q+R329fTCIEBQeRC8cmJw+9tNRp0tW7P6dtmn5SZ+oGElKhBKk3BExJHHkBfmcejg/8AzE1JttB9EXtJmJsOf3Wn9carPjxKzGQAFW0Ag3JY3EGVIvzb1wmq5VdAWGBKREapbkTwNz9cF0SSe0Ss8mT+1x6D5wDjnNEGczaSI9yLQ9wDAlTvF9gOBYC97/XB4ZGbVqlmsQBcgkXE2Nwd959BhFTy8S53LASLgWLfrH1w3ymW1WG+2oA8DTO3ItG8zvtjFmYFriM4JuW06aq9r7kEb/SZv/E74JUIwJnSwOq3E8idrxb5+spnDq7TaAePrEi24ixO+5tizUJgGT+zMA/IflGFowW3eHpo1e8FG63FhsTtPxRI/M4pr5lEEkSCQQRfg2/S+OVcqGWxJYja1rna3pH0NuMK890V1bkIYkn3RMATPE/SxHGCqg9Z1OBGNHMKWDLF9590+e4knz4t+Ld6SssjT9Yi0G4II9Ync7yDjJDKONVntcCOJgH8JjfBNOmzMyhipGxmTxwD6/hPlgMt9YNbwvNmhRUsTYi8GSJtIjYb7Rz6Yo6fnWRxTqDWjDUjVGIcKQNmAYOsXgj6xYIlZ633TTHJ38oAtvYRabbYa5GpRpA0ZeFbTpaWQMBeoIEgauUI84IMY4YyLkNObISym9MdrSRhINjxJ22iDF8UZnLAi2mdgSRMAkDff3v19BgelTeBLTqkjTe1gb2+KB9OL4uRuxqbbNMsSZuRG1/rH8cAXHAYi4NU6ZLHTAUGGPkBNhPF7T5icCHpDjhTI53F/wCfXDVRDNLSpEkwL6RO54BB9drRixqPamknS0abjzvuB87SDcT5E5COYpUjcxGvRWZx3Kqkni0el/8AtGCqXTFF3WDqkz+AG3H5YId9AntMTN5ieflEx/kcWPULrqUzFjHJtG/qdvMX3w9sd4y4iYP/AETQ/sl/D/PExPE9R/vf545gfF3jeXHpr6b+RMc+c2H62vG2LkqgAKG25H4E+Wx39cJ6maIYjSZmCZgREMbyZtwfL1GL6VQkAt7zXC/skftX+nkY33iHlmpAYORcMYEgWBjYkC3Ekk8/jtj2qrJ7wINxN/IDe34fTjC+rXYAkNb04BMbecfuxXmswBMNCgCfK+//AHwUxnrCiAH4jGQpoAO5jEibGAfn/CPxxY1RdwoB3MmOfMc3jbn1wrzOZElpM+6JN4BJF/OTP19MB/a2Cm9yLEk+n8/TD6ZX4QaAjeo6nV26j5RE8Ejm3l+V8X5dAEVb/QD8Tb058sIkrg7RJ0m+9pMefP5Yvo51gYYWFwd4mB522n6jClGkirE3cW/+I1BBQQokEVAfW4Yaf58rWxmOlMqq7iQwHb5i1+fnbn9NB7WVfEpFdz4iwZNt1B/mRfGa6bli9MhdxO53EC178k/7J539Dw1jHRmvEpAoxvm6CihTNrifW8c7jGjpZEaYEhbt5GSbzN+Y+R/DN5WnLsCQqBTJYEj0Mfla8fOMaCr1NCtMwDqKkAfCLA2G/BnY4n4kE0BF8SpIFRlTyYFLcAGWOwIuTMecgXINo8seMn06CAxMWFrC2qY/2Sbny+mIudWJLdoXeNRvsu44vJO/oDjtPqIYwAYUnnc7flf5ROMWljIY8Rbcz3WpS2oQRBkKBaZE9xHlZZ5FrTgU9NVgO4wDuLSd5BPvWG3ni2jmNAvtJLATYEAA3gfERfy8pxxc5SBNmPmQbHy4vEbW9Ztg6Dc7ymPBh2WCmSBH5W2Jg2gfzecT7PN7mVtwJBPn9N73i2Ki+kEKFI87zyIg2tO95n0nAgzzju0gm+53t2gm1/pNjbCaGk2RlreNgJNoYAevE2uST9T89sUaVBJk/ECfd965PpJAuB9ZwF/SIUkldjJ4BmTAI8tvx4OKKmbdjLSADYDZdwIBEmwO94w4xkztLbG4wy3SwRdogzse4StiTB+EXv8AgRNhyKKFSmgAkQYBAIEWJvf9/wAsCrnhAYhiZgwdpEho5MX48sDnOu8/DBPyIvBv6Wne2+O0uTHrfcxhWyrMmkCIM9o/EzHl5/uxyn0tabM8+9AmRYcCJ8gJJ3j64GqZ9lmVGmIAsCZv6c/qfPFtTPNttaFZhzaxABvYyB5i2CQQKEq+VaoGewihbgMRbkgCPwPnHytfHKj/AAgAggwBufKIO38BGBqrl+4HmJKwdtMgcESDECI9YxS2aIUwd7i9+NIvcgg7cRHniZQzMw7RlUorURlKqQ0W+Ib35j9DF8DZbLD/AGSIjggWNxebNPzWORiJnnYKpgG0kWNwN9g0iCI2kSDBxama3VhBAmWX8FmNxa38kgECpVA2mhJ9mX9r/lH8MTHn7afNfxOJgaW9mV0PFK5xn1DQSxGoQJg7wbW3iIvxIxdT1EnUYIBUgXjg2EwZP5DBNSkqhtRgve7FksJ7Rtonn/R5wNl6MvKFmYbyFDGRImN9p9YMY0kiV0DYyZqtLFbgQNIje8b877/LywrLQDIMWNhPEj+fIYNqVACkNr5EssBZkyWIFifhN5GLqVNWZwAyKqLMjtYwFVf32Gw3vhgKinEpNwZZkAAnePSCFb0vOBirkIIkGbxe3lHy/PBymCNLajF42AJANxPINoi/OKM7RYk6T2iYutokAdpnfy8ySRaCBvUDYwDBqObUHVJMAxpkjb/v+Xng/NkqsESZBBBkbnytwbETbjmqF1drDWpUVCVCi9pVlb1uW/Lc+XrBkV4UMGlQdWk7gSBvMgHadUYNCcEoXF3UFd0hVLcTJAsQQdRESBG3nti7p2UIdqAZSKyszIagUi4CSGFxAkbG/G+Gj9OlXEalU2WVkWNgDbTA/KPXHKuQVSjqkELGo8oqR/tGDxysYZclR1Bq4ryFVi9SmUidS3B24OwI2Efhvv7y1NkRqigs6sBTPEwZtyDBXibH5NOn1NNVyzFzMBuZIMe9IItxf1FsW050imAsySAQQARvqKkNvPJHp58clw6/hswfKITBYQ1tMcjfVPJErte+PGVrOawWrs3cWgliSe2T6/M7/gVlaVRVQ1FCCajiRAgIpBg3iVmJv9MdoZcBwXE/Du0xBSQfQTtfbESakSjDiVtXWTqMSL6SJsbSByQNUzs0G4x4XMF1UidySCIYSTbn0G/lzirNZc+CNqaBu0EkG5aNQUEyZAO5mTa2PFLLMEUBhBJ7h7zRDKZJtbckeVr4YAVKEAKIwFZl5F4Nrk3j/P6Y80qoEKFg7G9gfh+sEfhgaoxQBnDSRFhIPJnb8hE7ROPVETqQmN9523MwLxEg+vNgOqRZDc9OwFipaZ2NgfIwJHn+P0tLiGmJECPIHb6jb0/LBdHLumssrgMpVWRZ799iwDXkG/EcXX5FRBC2M/ELkRfaDO9jGANxcUhqowqnTDyNgWk/naf7oP1wLXqadTNZZMieNvobHB6GxCagoXS63DfCTJaLkRPkJtgeoHcQQVAU6UUfIhgNXcLC5kztvgQDGes4iTUgA3MjUOPeFh/Nj88cz9HWVDL2jewgarHY722A5xbRoiaRAKskxPA0xqO3DMLfsiMczdNxcaSQ2pS0xwCIIBmLyJB0mJvgEb7R/JBNdZMuTDBRK223YmWiTtcfSRjw+ZVqhNQMaSAHSg2kaRIO+zEiZ7SLYtDItQ6WhixZJFgYkCT/ALRg7ExA4mXuAulTpGlQSTsTIMiYhV/3eORphTCQKM95nNI0Me3gMGAPlplrAbSx2x4pVGLyVplHbTAYGW3UkuQfKPlbgY5UyyBixgFNMGTHaQ8gADkXJ8vIA4918ilQqKb0wOdI34ABFhYfkNtsDQKlBjHWU/bU/sKn+6cTFn9GZj/8pP8Adb+OJhPfMfyR3EIq7Ufr+rYXde9yv9f8KY7iYqvMI/X79Z1f/wDPR/uf/VcE9V9xv7p/fiYmKniH+kSit/Uf7dPC7Oe+3z/fiYmOPM7L+gz0Peq/3Kn+EYsXj5D/AAriYmFWKvT31hI/rT/cqfocek/qKvzH6DExMKI2L9MXH+up/wCtT/BWwb/6lP8A1lP9WxMTDNzOfiPen/1A/wBSv61sJKPvVfr+iY7iYmOGh6n6ftC8vvR+Z/xjAmc/rD/rF/wjHcTHD9Q+v7xH/p+sLy/u0/8AWP8A4KmFPTPeP/zfocTEw/QyZl+f2PyP6HF9X+t/+f8Ae+JiYmnEQfpl3R/czX9z/wCmO5bdf9U/6YmJhu8qess+Ov8A3x/hOB6/w/Nf347iYYcx+pglb+tX/Wv+uO9L/rD8n/U4mJikqY5zGzf3R+mFXR/6un/s/o2JiYQ/pkj+kRviYmJjNMs//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8" name="Picture 6" descr="http://www.harvesttotable.com/wp-content/uploads/2009/07/Apple-tree-with-frui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3500"/>
            <a:ext cx="3601604" cy="3601604"/>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80" name="Picture 8" descr="Resultado de imagem para apple tree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763500"/>
            <a:ext cx="3024336" cy="3582225"/>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1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39952" y="1124743"/>
            <a:ext cx="5004048" cy="1569660"/>
          </a:xfrm>
          <a:prstGeom prst="rect">
            <a:avLst/>
          </a:prstGeom>
          <a:noFill/>
        </p:spPr>
        <p:txBody>
          <a:bodyPr wrap="square" rtlCol="0">
            <a:spAutoFit/>
          </a:bodyPr>
          <a:lstStyle/>
          <a:p>
            <a:r>
              <a:rPr lang="pt-BR" sz="2400" dirty="0">
                <a:solidFill>
                  <a:schemeClr val="bg1"/>
                </a:solidFill>
              </a:rPr>
              <a:t>Em 1900 através dos trabalhos de  Joseph John  Thompson  e </a:t>
            </a:r>
            <a:r>
              <a:rPr lang="pt-BR" sz="2400" dirty="0" err="1">
                <a:solidFill>
                  <a:schemeClr val="bg1"/>
                </a:solidFill>
              </a:rPr>
              <a:t>Enerst</a:t>
            </a:r>
            <a:r>
              <a:rPr lang="pt-BR" sz="2400" dirty="0">
                <a:solidFill>
                  <a:schemeClr val="bg1"/>
                </a:solidFill>
              </a:rPr>
              <a:t> Rutherford  foi estabelecido o modelo de atômico</a:t>
            </a:r>
          </a:p>
        </p:txBody>
      </p:sp>
      <p:sp>
        <p:nvSpPr>
          <p:cNvPr id="3" name="CaixaDeTexto 2"/>
          <p:cNvSpPr txBox="1"/>
          <p:nvPr/>
        </p:nvSpPr>
        <p:spPr>
          <a:xfrm>
            <a:off x="4427984" y="143128"/>
            <a:ext cx="4536504" cy="646331"/>
          </a:xfrm>
          <a:prstGeom prst="rect">
            <a:avLst/>
          </a:prstGeom>
          <a:noFill/>
        </p:spPr>
        <p:txBody>
          <a:bodyPr wrap="square" rtlCol="0">
            <a:spAutoFit/>
          </a:bodyPr>
          <a:lstStyle/>
          <a:p>
            <a:r>
              <a:rPr lang="pt-BR" sz="3600" dirty="0">
                <a:solidFill>
                  <a:schemeClr val="bg1"/>
                </a:solidFill>
              </a:rPr>
              <a:t>Estrutura atômica </a:t>
            </a:r>
          </a:p>
        </p:txBody>
      </p:sp>
      <p:pic>
        <p:nvPicPr>
          <p:cNvPr id="2052" name="Picture 4" descr="http://images.tutorcircle.com/cms/images/44/at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 y="714755"/>
            <a:ext cx="4010143" cy="2714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251520" y="3650248"/>
            <a:ext cx="8527007" cy="1938992"/>
          </a:xfrm>
          <a:prstGeom prst="rect">
            <a:avLst/>
          </a:prstGeom>
        </p:spPr>
        <p:txBody>
          <a:bodyPr wrap="square">
            <a:spAutoFit/>
          </a:bodyPr>
          <a:lstStyle/>
          <a:p>
            <a:pPr lvl="0"/>
            <a:r>
              <a:rPr lang="pt-BR" sz="2400" dirty="0">
                <a:solidFill>
                  <a:prstClr val="white"/>
                </a:solidFill>
              </a:rPr>
              <a:t>O modelo coloca prótons e os nêutrons mais pesados em um núcleo pequeno e os elétrons ocupam a maior parte do volume. </a:t>
            </a:r>
          </a:p>
          <a:p>
            <a:pPr lvl="0"/>
            <a:endParaRPr lang="pt-BR" sz="2400" dirty="0">
              <a:solidFill>
                <a:prstClr val="white"/>
              </a:solidFill>
            </a:endParaRPr>
          </a:p>
          <a:p>
            <a:pPr lvl="0"/>
            <a:r>
              <a:rPr lang="pt-BR" sz="2400" dirty="0">
                <a:solidFill>
                  <a:prstClr val="white"/>
                </a:solidFill>
              </a:rPr>
              <a:t>Em um átomo eletricamente neutro, o numero de elétrons  é igual ao numero de prótons </a:t>
            </a:r>
          </a:p>
        </p:txBody>
      </p:sp>
    </p:spTree>
    <p:extLst>
      <p:ext uri="{BB962C8B-B14F-4D97-AF65-F5344CB8AC3E}">
        <p14:creationId xmlns:p14="http://schemas.microsoft.com/office/powerpoint/2010/main" val="285444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ângulo 6"/>
          <p:cNvSpPr/>
          <p:nvPr/>
        </p:nvSpPr>
        <p:spPr>
          <a:xfrm>
            <a:off x="-3132856" y="7237028"/>
            <a:ext cx="4572000" cy="923330"/>
          </a:xfrm>
          <a:prstGeom prst="rect">
            <a:avLst/>
          </a:prstGeom>
        </p:spPr>
        <p:txBody>
          <a:bodyPr>
            <a:spAutoFit/>
          </a:bodyPr>
          <a:lstStyle/>
          <a:p>
            <a:r>
              <a:rPr lang="en-US" dirty="0">
                <a:solidFill>
                  <a:schemeClr val="bg1"/>
                </a:solidFill>
              </a:rPr>
              <a:t>The free neutron has a mass of about 1.675×10</a:t>
            </a:r>
            <a:r>
              <a:rPr lang="en-US" baseline="30000" dirty="0">
                <a:solidFill>
                  <a:schemeClr val="bg1"/>
                </a:solidFill>
              </a:rPr>
              <a:t>−27</a:t>
            </a:r>
            <a:r>
              <a:rPr lang="en-US" dirty="0">
                <a:solidFill>
                  <a:schemeClr val="bg1"/>
                </a:solidFill>
              </a:rPr>
              <a:t> </a:t>
            </a:r>
            <a:r>
              <a:rPr lang="en-US" dirty="0">
                <a:solidFill>
                  <a:schemeClr val="bg1"/>
                </a:solidFill>
                <a:hlinkClick r:id="rId2" tooltip="Kilogram"/>
              </a:rPr>
              <a:t>kg</a:t>
            </a:r>
            <a:r>
              <a:rPr lang="en-US" dirty="0">
                <a:solidFill>
                  <a:schemeClr val="bg1"/>
                </a:solidFill>
              </a:rPr>
              <a:t> (equivalent to 939.6 </a:t>
            </a:r>
            <a:r>
              <a:rPr lang="en-US" dirty="0">
                <a:solidFill>
                  <a:schemeClr val="bg1"/>
                </a:solidFill>
                <a:hlinkClick r:id="rId3" tooltip="Electronvolt"/>
              </a:rPr>
              <a:t>MeV/</a:t>
            </a:r>
            <a:r>
              <a:rPr lang="en-US" i="1" dirty="0">
                <a:solidFill>
                  <a:schemeClr val="bg1"/>
                </a:solidFill>
                <a:hlinkClick r:id="rId3" tooltip="Electronvolt"/>
              </a:rPr>
              <a:t>c</a:t>
            </a:r>
            <a:r>
              <a:rPr lang="en-US" baseline="30000" dirty="0">
                <a:solidFill>
                  <a:schemeClr val="bg1"/>
                </a:solidFill>
                <a:hlinkClick r:id="rId3" tooltip="Electronvolt"/>
              </a:rPr>
              <a:t>2</a:t>
            </a:r>
            <a:r>
              <a:rPr lang="en-US" dirty="0">
                <a:solidFill>
                  <a:schemeClr val="bg1"/>
                </a:solidFill>
              </a:rPr>
              <a:t>, or 1.0087 </a:t>
            </a:r>
            <a:r>
              <a:rPr lang="en-US" dirty="0">
                <a:solidFill>
                  <a:schemeClr val="bg1"/>
                </a:solidFill>
                <a:hlinkClick r:id="rId4" tooltip="Atomic mass unit"/>
              </a:rPr>
              <a:t>u</a:t>
            </a:r>
            <a:r>
              <a:rPr lang="en-US" dirty="0">
                <a:solidFill>
                  <a:schemeClr val="bg1"/>
                </a:solidFill>
              </a:rPr>
              <a:t>).</a:t>
            </a:r>
            <a:r>
              <a:rPr lang="en-US" baseline="30000" dirty="0">
                <a:solidFill>
                  <a:schemeClr val="bg1"/>
                </a:solidFill>
                <a:hlinkClick r:id="rId5"/>
              </a:rPr>
              <a:t>[3]</a:t>
            </a:r>
            <a:r>
              <a:rPr lang="en-US" dirty="0">
                <a:solidFill>
                  <a:schemeClr val="bg1"/>
                </a:solidFill>
              </a:rPr>
              <a:t> </a:t>
            </a:r>
            <a:endParaRPr lang="pt-PT" dirty="0">
              <a:solidFill>
                <a:schemeClr val="bg1"/>
              </a:solidFill>
            </a:endParaRPr>
          </a:p>
        </p:txBody>
      </p:sp>
      <p:sp>
        <p:nvSpPr>
          <p:cNvPr id="9" name="CaixaDeTexto 8"/>
          <p:cNvSpPr txBox="1"/>
          <p:nvPr/>
        </p:nvSpPr>
        <p:spPr>
          <a:xfrm>
            <a:off x="4572000" y="212538"/>
            <a:ext cx="4322683" cy="3477875"/>
          </a:xfrm>
          <a:prstGeom prst="rect">
            <a:avLst/>
          </a:prstGeom>
          <a:solidFill>
            <a:schemeClr val="tx1"/>
          </a:solidFill>
        </p:spPr>
        <p:txBody>
          <a:bodyPr wrap="square" rtlCol="0">
            <a:spAutoFit/>
          </a:bodyPr>
          <a:lstStyle/>
          <a:p>
            <a:r>
              <a:rPr lang="pt-PT" sz="2400" dirty="0">
                <a:solidFill>
                  <a:schemeClr val="bg1"/>
                </a:solidFill>
              </a:rPr>
              <a:t>O </a:t>
            </a:r>
            <a:r>
              <a:rPr lang="pt-PT" sz="2800" b="1" dirty="0" err="1">
                <a:solidFill>
                  <a:srgbClr val="FFFF00"/>
                </a:solidFill>
              </a:rPr>
              <a:t>neutron</a:t>
            </a:r>
            <a:r>
              <a:rPr lang="pt-PT" sz="2800" dirty="0">
                <a:solidFill>
                  <a:srgbClr val="FFFF00"/>
                </a:solidFill>
              </a:rPr>
              <a:t> </a:t>
            </a:r>
            <a:r>
              <a:rPr lang="pt-PT" sz="2400" dirty="0">
                <a:solidFill>
                  <a:schemeClr val="bg1"/>
                </a:solidFill>
              </a:rPr>
              <a:t>é uma partícula subatómica sem carga eléctrica  com um massa ligeiramente superior ao protão  1,008664904 unidades de massa atómica, cerca de 0,1% mais pesado que o </a:t>
            </a:r>
            <a:r>
              <a:rPr lang="pt-PT" sz="2400" dirty="0" err="1">
                <a:solidFill>
                  <a:schemeClr val="bg1"/>
                </a:solidFill>
              </a:rPr>
              <a:t>proton</a:t>
            </a:r>
            <a:r>
              <a:rPr lang="pt-PT" sz="2400" dirty="0">
                <a:solidFill>
                  <a:schemeClr val="bg1"/>
                </a:solidFill>
              </a:rPr>
              <a:t>.</a:t>
            </a:r>
          </a:p>
          <a:p>
            <a:endParaRPr lang="pt-PT" sz="2400" dirty="0">
              <a:solidFill>
                <a:schemeClr val="bg1"/>
              </a:solidFill>
            </a:endParaRPr>
          </a:p>
          <a:p>
            <a:endParaRPr lang="pt-PT" sz="2400" dirty="0">
              <a:solidFill>
                <a:schemeClr val="bg1"/>
              </a:solidFill>
            </a:endParaRPr>
          </a:p>
        </p:txBody>
      </p:sp>
      <p:pic>
        <p:nvPicPr>
          <p:cNvPr id="28676" name="Picture 4" descr="https://upload.wikimedia.org/wikipedia/commons/thumb/1/15/Nuclear_fission.svg/150px-Nuclear_fissio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144" y="2924944"/>
            <a:ext cx="2232248" cy="3482307"/>
          </a:xfrm>
          <a:prstGeom prst="rect">
            <a:avLst/>
          </a:prstGeom>
          <a:solidFill>
            <a:schemeClr val="bg1"/>
          </a:solidFill>
        </p:spPr>
      </p:pic>
      <p:pic>
        <p:nvPicPr>
          <p:cNvPr id="28678" name="Picture 6" descr="http://www.cubicao.com/nature/imgs/energymatter_06.jpg"/>
          <p:cNvPicPr>
            <a:picLocks noChangeAspect="1" noChangeArrowheads="1"/>
          </p:cNvPicPr>
          <p:nvPr/>
        </p:nvPicPr>
        <p:blipFill rotWithShape="1">
          <a:blip r:embed="rId7">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3995936" y="3284984"/>
            <a:ext cx="4439593" cy="1631216"/>
          </a:xfrm>
          <a:prstGeom prst="rect">
            <a:avLst/>
          </a:prstGeom>
        </p:spPr>
        <p:txBody>
          <a:bodyPr wrap="square">
            <a:spAutoFit/>
          </a:bodyPr>
          <a:lstStyle/>
          <a:p>
            <a:pPr lvl="0"/>
            <a:r>
              <a:rPr lang="pt-PT" sz="2400" dirty="0">
                <a:solidFill>
                  <a:prstClr val="white"/>
                </a:solidFill>
              </a:rPr>
              <a:t>O </a:t>
            </a:r>
            <a:r>
              <a:rPr lang="pt-PT" sz="2800" b="1" dirty="0" err="1">
                <a:solidFill>
                  <a:srgbClr val="FFFF00"/>
                </a:solidFill>
              </a:rPr>
              <a:t>neutron</a:t>
            </a:r>
            <a:r>
              <a:rPr lang="pt-PT" sz="2800" dirty="0">
                <a:solidFill>
                  <a:prstClr val="white"/>
                </a:solidFill>
              </a:rPr>
              <a:t>  </a:t>
            </a:r>
            <a:r>
              <a:rPr lang="pt-PT" sz="2400" dirty="0">
                <a:solidFill>
                  <a:prstClr val="white"/>
                </a:solidFill>
              </a:rPr>
              <a:t>é essencial para a produção de energia nuclear dado que está envolvido nas reacções em cadeia.</a:t>
            </a:r>
          </a:p>
        </p:txBody>
      </p:sp>
    </p:spTree>
    <p:extLst>
      <p:ext uri="{BB962C8B-B14F-4D97-AF65-F5344CB8AC3E}">
        <p14:creationId xmlns:p14="http://schemas.microsoft.com/office/powerpoint/2010/main" val="39688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wipe(left)">
                                      <p:cBhvr>
                                        <p:cTn id="10"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ixaDeTexto 4"/>
          <p:cNvSpPr txBox="1"/>
          <p:nvPr/>
        </p:nvSpPr>
        <p:spPr>
          <a:xfrm>
            <a:off x="4499992" y="951201"/>
            <a:ext cx="4355976" cy="1261884"/>
          </a:xfrm>
          <a:prstGeom prst="rect">
            <a:avLst/>
          </a:prstGeom>
          <a:solidFill>
            <a:schemeClr val="tx1"/>
          </a:solidFill>
        </p:spPr>
        <p:txBody>
          <a:bodyPr wrap="square" rtlCol="0">
            <a:spAutoFit/>
          </a:bodyPr>
          <a:lstStyle/>
          <a:p>
            <a:r>
              <a:rPr lang="pt-BR" sz="2400">
                <a:solidFill>
                  <a:schemeClr val="bg1"/>
                </a:solidFill>
              </a:rPr>
              <a:t>O </a:t>
            </a:r>
            <a:r>
              <a:rPr lang="pt-BR" sz="2800" b="1">
                <a:solidFill>
                  <a:srgbClr val="FFFF00"/>
                </a:solidFill>
              </a:rPr>
              <a:t>Proton</a:t>
            </a:r>
            <a:r>
              <a:rPr lang="pt-BR" sz="2800">
                <a:solidFill>
                  <a:srgbClr val="FFFF00"/>
                </a:solidFill>
              </a:rPr>
              <a:t> </a:t>
            </a:r>
            <a:r>
              <a:rPr lang="pt-BR" sz="2400">
                <a:solidFill>
                  <a:schemeClr val="bg1"/>
                </a:solidFill>
              </a:rPr>
              <a:t>(primeiro) é uma partícula subatómica com uma </a:t>
            </a:r>
            <a:r>
              <a:rPr lang="pt-BR" sz="2400" u="sng">
                <a:solidFill>
                  <a:schemeClr val="bg1"/>
                </a:solidFill>
              </a:rPr>
              <a:t>carga eléctrica positiva</a:t>
            </a:r>
          </a:p>
        </p:txBody>
      </p:sp>
      <p:pic>
        <p:nvPicPr>
          <p:cNvPr id="6" name="Picture 6" descr="http://www.cubicao.com/nature/imgs/energymatter_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505387" y="2924944"/>
            <a:ext cx="8280920" cy="1569660"/>
          </a:xfrm>
          <a:prstGeom prst="rect">
            <a:avLst/>
          </a:prstGeom>
        </p:spPr>
        <p:txBody>
          <a:bodyPr wrap="square">
            <a:spAutoFit/>
          </a:bodyPr>
          <a:lstStyle/>
          <a:p>
            <a:pPr lvl="0"/>
            <a:r>
              <a:rPr lang="pt-BR" sz="2400" b="1" u="sng">
                <a:solidFill>
                  <a:srgbClr val="FFFF00"/>
                </a:solidFill>
              </a:rPr>
              <a:t>O número de protons </a:t>
            </a:r>
            <a:r>
              <a:rPr lang="pt-BR" sz="2400">
                <a:solidFill>
                  <a:prstClr val="white"/>
                </a:solidFill>
              </a:rPr>
              <a:t>- Define a propriedade de cada elemento </a:t>
            </a:r>
          </a:p>
          <a:p>
            <a:pPr lvl="0"/>
            <a:endParaRPr lang="pt-BR" sz="2400">
              <a:solidFill>
                <a:prstClr val="white"/>
              </a:solidFill>
            </a:endParaRPr>
          </a:p>
          <a:p>
            <a:pPr lvl="0" algn="ctr"/>
            <a:r>
              <a:rPr lang="pt-BR" sz="2400" i="1">
                <a:solidFill>
                  <a:prstClr val="white"/>
                </a:solidFill>
              </a:rPr>
              <a:t>“cada elemento tem um número definido de protons” </a:t>
            </a:r>
            <a:r>
              <a:rPr lang="pt-BR" sz="2400">
                <a:solidFill>
                  <a:prstClr val="white"/>
                </a:solidFill>
              </a:rPr>
              <a:t> </a:t>
            </a:r>
          </a:p>
          <a:p>
            <a:pPr lvl="0"/>
            <a:endParaRPr lang="pt-BR" sz="2400">
              <a:solidFill>
                <a:prstClr val="white"/>
              </a:solidFill>
            </a:endParaRPr>
          </a:p>
        </p:txBody>
      </p:sp>
    </p:spTree>
    <p:extLst>
      <p:ext uri="{BB962C8B-B14F-4D97-AF65-F5344CB8AC3E}">
        <p14:creationId xmlns:p14="http://schemas.microsoft.com/office/powerpoint/2010/main" val="22874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8958" r="23631" b="42137"/>
          <a:stretch/>
        </p:blipFill>
        <p:spPr bwMode="auto">
          <a:xfrm>
            <a:off x="-12576" y="655320"/>
            <a:ext cx="9156576" cy="459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Alexander F Goldbe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 name="AutoShape 7" descr="Chemjobb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Tree>
    <p:extLst>
      <p:ext uri="{BB962C8B-B14F-4D97-AF65-F5344CB8AC3E}">
        <p14:creationId xmlns:p14="http://schemas.microsoft.com/office/powerpoint/2010/main" val="3725919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4716016" y="860812"/>
            <a:ext cx="4104456" cy="1200329"/>
          </a:xfrm>
          <a:prstGeom prst="rect">
            <a:avLst/>
          </a:prstGeom>
          <a:noFill/>
        </p:spPr>
        <p:txBody>
          <a:bodyPr wrap="square" rtlCol="0">
            <a:spAutoFit/>
          </a:bodyPr>
          <a:lstStyle/>
          <a:p>
            <a:r>
              <a:rPr lang="pt-BR" sz="2400">
                <a:solidFill>
                  <a:schemeClr val="bg1"/>
                </a:solidFill>
              </a:rPr>
              <a:t>O </a:t>
            </a:r>
            <a:r>
              <a:rPr lang="pt-BR" sz="2400" b="1">
                <a:solidFill>
                  <a:srgbClr val="FFFF00"/>
                </a:solidFill>
              </a:rPr>
              <a:t>electron</a:t>
            </a:r>
            <a:r>
              <a:rPr lang="pt-BR" sz="2400">
                <a:solidFill>
                  <a:schemeClr val="bg1"/>
                </a:solidFill>
              </a:rPr>
              <a:t> é uma partícula subatómica carregada negativamente.</a:t>
            </a:r>
          </a:p>
        </p:txBody>
      </p:sp>
      <p:pic>
        <p:nvPicPr>
          <p:cNvPr id="4" name="Picture 6" descr="http://www.cubicao.com/nature/imgs/energymatter_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1150883" y="2780928"/>
            <a:ext cx="7993117" cy="1938992"/>
          </a:xfrm>
          <a:prstGeom prst="rect">
            <a:avLst/>
          </a:prstGeom>
        </p:spPr>
        <p:txBody>
          <a:bodyPr wrap="square">
            <a:spAutoFit/>
          </a:bodyPr>
          <a:lstStyle/>
          <a:p>
            <a:pPr marL="342900" lvl="0" indent="-342900">
              <a:buFont typeface="Arial" panose="020B0604020202020204" pitchFamily="34" charset="0"/>
              <a:buChar char="•"/>
            </a:pPr>
            <a:r>
              <a:rPr lang="pt-BR" sz="2400">
                <a:solidFill>
                  <a:prstClr val="white"/>
                </a:solidFill>
              </a:rPr>
              <a:t>E é considerada uma partícula elementar pois não se conhecem os seus componentes ou algum tipo de subestrutura . </a:t>
            </a:r>
          </a:p>
          <a:p>
            <a:pPr marL="342900" lvl="0" indent="-342900">
              <a:buFont typeface="Arial" panose="020B0604020202020204" pitchFamily="34" charset="0"/>
              <a:buChar char="•"/>
            </a:pPr>
            <a:endParaRPr lang="pt-BR" sz="2400">
              <a:solidFill>
                <a:prstClr val="white"/>
              </a:solidFill>
            </a:endParaRPr>
          </a:p>
          <a:p>
            <a:pPr marL="342900" lvl="0" indent="-342900">
              <a:buFont typeface="Arial" panose="020B0604020202020204" pitchFamily="34" charset="0"/>
              <a:buChar char="•"/>
            </a:pPr>
            <a:r>
              <a:rPr lang="pt-BR" sz="2400">
                <a:solidFill>
                  <a:prstClr val="white"/>
                </a:solidFill>
              </a:rPr>
              <a:t>A massa de um electron é 1836 x menor que a do protão </a:t>
            </a:r>
          </a:p>
        </p:txBody>
      </p:sp>
      <p:sp>
        <p:nvSpPr>
          <p:cNvPr id="6" name="Rectângulo 5"/>
          <p:cNvSpPr/>
          <p:nvPr/>
        </p:nvSpPr>
        <p:spPr>
          <a:xfrm>
            <a:off x="1150883" y="5373216"/>
            <a:ext cx="7344816" cy="830997"/>
          </a:xfrm>
          <a:prstGeom prst="rect">
            <a:avLst/>
          </a:prstGeom>
        </p:spPr>
        <p:txBody>
          <a:bodyPr wrap="square">
            <a:spAutoFit/>
          </a:bodyPr>
          <a:lstStyle/>
          <a:p>
            <a:pPr marL="342900" lvl="0" indent="-342900">
              <a:buFont typeface="Arial" panose="020B0604020202020204" pitchFamily="34" charset="0"/>
              <a:buChar char="•"/>
            </a:pPr>
            <a:r>
              <a:rPr lang="pt-BR" sz="2400">
                <a:solidFill>
                  <a:prstClr val="white"/>
                </a:solidFill>
              </a:rPr>
              <a:t>As propriedades químicas dos elementos e moléculas dependem em grande parte dos electrões.  </a:t>
            </a:r>
          </a:p>
        </p:txBody>
      </p:sp>
    </p:spTree>
    <p:extLst>
      <p:ext uri="{BB962C8B-B14F-4D97-AF65-F5344CB8AC3E}">
        <p14:creationId xmlns:p14="http://schemas.microsoft.com/office/powerpoint/2010/main" val="12925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Resultado de imagem para atomic nu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22"/>
            <a:ext cx="2962275" cy="1543051"/>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766331" y="44624"/>
            <a:ext cx="3325949" cy="584775"/>
          </a:xfrm>
          <a:prstGeom prst="rect">
            <a:avLst/>
          </a:prstGeom>
          <a:noFill/>
        </p:spPr>
        <p:txBody>
          <a:bodyPr wrap="square" rtlCol="0">
            <a:spAutoFit/>
          </a:bodyPr>
          <a:lstStyle/>
          <a:p>
            <a:r>
              <a:rPr lang="pt-BR" sz="3200">
                <a:solidFill>
                  <a:schemeClr val="bg1"/>
                </a:solidFill>
              </a:rPr>
              <a:t>Estrutura atômica </a:t>
            </a:r>
          </a:p>
        </p:txBody>
      </p:sp>
      <p:sp>
        <p:nvSpPr>
          <p:cNvPr id="4" name="CaixaDeTexto 3"/>
          <p:cNvSpPr txBox="1"/>
          <p:nvPr/>
        </p:nvSpPr>
        <p:spPr>
          <a:xfrm>
            <a:off x="3347864" y="764704"/>
            <a:ext cx="5796136" cy="1569660"/>
          </a:xfrm>
          <a:prstGeom prst="rect">
            <a:avLst/>
          </a:prstGeom>
          <a:noFill/>
        </p:spPr>
        <p:txBody>
          <a:bodyPr wrap="square" rtlCol="0">
            <a:spAutoFit/>
          </a:bodyPr>
          <a:lstStyle/>
          <a:p>
            <a:r>
              <a:rPr lang="pt-BR" sz="2400" dirty="0">
                <a:solidFill>
                  <a:schemeClr val="bg1"/>
                </a:solidFill>
              </a:rPr>
              <a:t>As </a:t>
            </a:r>
            <a:r>
              <a:rPr lang="pt-BR" sz="2400" b="1" dirty="0">
                <a:solidFill>
                  <a:srgbClr val="FFFF00"/>
                </a:solidFill>
              </a:rPr>
              <a:t>propriedades químicas </a:t>
            </a:r>
            <a:r>
              <a:rPr lang="pt-BR" sz="2400" dirty="0">
                <a:solidFill>
                  <a:schemeClr val="bg1"/>
                </a:solidFill>
              </a:rPr>
              <a:t>dos elementos e moléculas dependem em grande parte dos electrões… </a:t>
            </a:r>
          </a:p>
          <a:p>
            <a:endParaRPr lang="pt-BR" sz="2400" dirty="0">
              <a:solidFill>
                <a:schemeClr val="bg1"/>
              </a:solidFill>
            </a:endParaRPr>
          </a:p>
        </p:txBody>
      </p:sp>
      <p:pic>
        <p:nvPicPr>
          <p:cNvPr id="4100" name="Picture 4" descr="http://www.ptable.com/Images/tabela%20peri%C3%B3dica.png"/>
          <p:cNvPicPr>
            <a:picLocks noChangeAspect="1" noChangeArrowheads="1"/>
          </p:cNvPicPr>
          <p:nvPr/>
        </p:nvPicPr>
        <p:blipFill rotWithShape="1">
          <a:blip r:embed="rId4">
            <a:extLst>
              <a:ext uri="{28A0092B-C50C-407E-A947-70E740481C1C}">
                <a14:useLocalDpi xmlns:a14="http://schemas.microsoft.com/office/drawing/2010/main" val="0"/>
              </a:ext>
            </a:extLst>
          </a:blip>
          <a:srcRect l="65657" t="16996" r="2035" b="65108"/>
          <a:stretch/>
        </p:blipFill>
        <p:spPr bwMode="auto">
          <a:xfrm>
            <a:off x="2627784" y="4005064"/>
            <a:ext cx="5296608" cy="2157032"/>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www.ptable.com/Images/tabela%20peri%C3%B3dica.png"/>
          <p:cNvPicPr>
            <a:picLocks noChangeAspect="1" noChangeArrowheads="1"/>
          </p:cNvPicPr>
          <p:nvPr/>
        </p:nvPicPr>
        <p:blipFill rotWithShape="1">
          <a:blip r:embed="rId4">
            <a:extLst>
              <a:ext uri="{28A0092B-C50C-407E-A947-70E740481C1C}">
                <a14:useLocalDpi xmlns:a14="http://schemas.microsoft.com/office/drawing/2010/main" val="0"/>
              </a:ext>
            </a:extLst>
          </a:blip>
          <a:srcRect t="16324" r="87177" b="64443"/>
          <a:stretch/>
        </p:blipFill>
        <p:spPr bwMode="auto">
          <a:xfrm>
            <a:off x="251520" y="1989939"/>
            <a:ext cx="1827201" cy="2015125"/>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051720" y="4797151"/>
            <a:ext cx="5872672" cy="1323439"/>
          </a:xfrm>
          <a:prstGeom prst="rect">
            <a:avLst/>
          </a:prstGeom>
          <a:solidFill>
            <a:schemeClr val="tx1">
              <a:lumMod val="85000"/>
              <a:lumOff val="15000"/>
            </a:schemeClr>
          </a:solidFill>
        </p:spPr>
        <p:txBody>
          <a:bodyPr wrap="square" rtlCol="0">
            <a:spAutoFit/>
          </a:bodyPr>
          <a:lstStyle/>
          <a:p>
            <a:pPr algn="ctr"/>
            <a:r>
              <a:rPr lang="pt-BR" sz="3600" dirty="0">
                <a:solidFill>
                  <a:schemeClr val="bg1"/>
                </a:solidFill>
              </a:rPr>
              <a:t>O número de prótons do núcleo é dado por </a:t>
            </a:r>
            <a:r>
              <a:rPr lang="pt-BR" sz="4400" b="1" dirty="0">
                <a:solidFill>
                  <a:srgbClr val="FFFF00"/>
                </a:solidFill>
              </a:rPr>
              <a:t>Z</a:t>
            </a:r>
            <a:r>
              <a:rPr lang="pt-BR" sz="3600" dirty="0">
                <a:solidFill>
                  <a:schemeClr val="bg1"/>
                </a:solidFill>
              </a:rPr>
              <a:t> </a:t>
            </a:r>
          </a:p>
        </p:txBody>
      </p:sp>
      <p:sp>
        <p:nvSpPr>
          <p:cNvPr id="5" name="Rectângulo 4"/>
          <p:cNvSpPr/>
          <p:nvPr/>
        </p:nvSpPr>
        <p:spPr>
          <a:xfrm>
            <a:off x="2316939" y="2996952"/>
            <a:ext cx="6827061" cy="830997"/>
          </a:xfrm>
          <a:prstGeom prst="rect">
            <a:avLst/>
          </a:prstGeom>
        </p:spPr>
        <p:txBody>
          <a:bodyPr wrap="square">
            <a:spAutoFit/>
          </a:bodyPr>
          <a:lstStyle/>
          <a:p>
            <a:pPr marL="342900" lvl="0" indent="-342900">
              <a:buFont typeface="Arial" panose="020B0604020202020204" pitchFamily="34" charset="0"/>
              <a:buChar char="•"/>
            </a:pPr>
            <a:r>
              <a:rPr lang="pt-BR" sz="2400" dirty="0">
                <a:solidFill>
                  <a:prstClr val="white"/>
                </a:solidFill>
              </a:rPr>
              <a:t>O </a:t>
            </a:r>
            <a:r>
              <a:rPr lang="pt-BR" sz="2400" b="1" dirty="0">
                <a:solidFill>
                  <a:srgbClr val="FFFF00"/>
                </a:solidFill>
              </a:rPr>
              <a:t>hidrogênio</a:t>
            </a:r>
            <a:r>
              <a:rPr lang="pt-BR" sz="2400" dirty="0">
                <a:solidFill>
                  <a:prstClr val="white"/>
                </a:solidFill>
              </a:rPr>
              <a:t> é o elemento mais simples com </a:t>
            </a:r>
            <a:r>
              <a:rPr lang="pt-BR" sz="2400" i="1" u="sng" dirty="0">
                <a:solidFill>
                  <a:prstClr val="white"/>
                </a:solidFill>
              </a:rPr>
              <a:t>apenas um </a:t>
            </a:r>
            <a:r>
              <a:rPr lang="pt-BR" sz="2400" i="1" u="sng" dirty="0" err="1">
                <a:solidFill>
                  <a:prstClr val="white"/>
                </a:solidFill>
              </a:rPr>
              <a:t>proton</a:t>
            </a:r>
            <a:r>
              <a:rPr lang="pt-BR" sz="2400" i="1" u="sng" dirty="0">
                <a:solidFill>
                  <a:prstClr val="white"/>
                </a:solidFill>
              </a:rPr>
              <a:t> </a:t>
            </a:r>
            <a:r>
              <a:rPr lang="pt-BR" sz="2400" dirty="0">
                <a:solidFill>
                  <a:prstClr val="white"/>
                </a:solidFill>
              </a:rPr>
              <a:t>no seu núcleo </a:t>
            </a:r>
          </a:p>
        </p:txBody>
      </p:sp>
      <p:sp>
        <p:nvSpPr>
          <p:cNvPr id="7" name="Rectângulo 6"/>
          <p:cNvSpPr/>
          <p:nvPr/>
        </p:nvSpPr>
        <p:spPr>
          <a:xfrm>
            <a:off x="2305868" y="1988840"/>
            <a:ext cx="6838132" cy="830997"/>
          </a:xfrm>
          <a:prstGeom prst="rect">
            <a:avLst/>
          </a:prstGeom>
        </p:spPr>
        <p:txBody>
          <a:bodyPr wrap="square">
            <a:spAutoFit/>
          </a:bodyPr>
          <a:lstStyle/>
          <a:p>
            <a:pPr marL="342900" lvl="0" indent="-342900">
              <a:buFont typeface="Arial" panose="020B0604020202020204" pitchFamily="34" charset="0"/>
              <a:buChar char="•"/>
            </a:pPr>
            <a:r>
              <a:rPr lang="pt-BR" sz="2400" dirty="0">
                <a:solidFill>
                  <a:prstClr val="white"/>
                </a:solidFill>
              </a:rPr>
              <a:t>Todos os átomos de um dado elemento têm o </a:t>
            </a:r>
            <a:r>
              <a:rPr lang="pt-BR" sz="2400" i="1" u="sng" dirty="0">
                <a:solidFill>
                  <a:prstClr val="white"/>
                </a:solidFill>
              </a:rPr>
              <a:t>mesmo número de  </a:t>
            </a:r>
            <a:r>
              <a:rPr lang="pt-BR" sz="2400" i="1" u="sng" dirty="0" err="1">
                <a:solidFill>
                  <a:prstClr val="white"/>
                </a:solidFill>
              </a:rPr>
              <a:t>protons</a:t>
            </a:r>
            <a:r>
              <a:rPr lang="pt-BR" sz="2400" i="1" u="sng" dirty="0">
                <a:solidFill>
                  <a:prstClr val="white"/>
                </a:solidFill>
              </a:rPr>
              <a:t>  </a:t>
            </a:r>
            <a:r>
              <a:rPr lang="pt-BR" sz="2400" dirty="0">
                <a:solidFill>
                  <a:prstClr val="white"/>
                </a:solidFill>
              </a:rPr>
              <a:t>no núcleo </a:t>
            </a:r>
          </a:p>
        </p:txBody>
      </p:sp>
    </p:spTree>
    <p:extLst>
      <p:ext uri="{BB962C8B-B14F-4D97-AF65-F5344CB8AC3E}">
        <p14:creationId xmlns:p14="http://schemas.microsoft.com/office/powerpoint/2010/main" val="123910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ipe(left)">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79512" y="147990"/>
            <a:ext cx="4271362" cy="523220"/>
          </a:xfrm>
          <a:prstGeom prst="rect">
            <a:avLst/>
          </a:prstGeom>
          <a:noFill/>
        </p:spPr>
        <p:txBody>
          <a:bodyPr wrap="none" rtlCol="0">
            <a:spAutoFit/>
          </a:bodyPr>
          <a:lstStyle/>
          <a:p>
            <a:r>
              <a:rPr lang="pt-PT" sz="2800" b="1" dirty="0">
                <a:solidFill>
                  <a:schemeClr val="bg1"/>
                </a:solidFill>
              </a:rPr>
              <a:t>Unidade de massa atómica </a:t>
            </a:r>
          </a:p>
        </p:txBody>
      </p:sp>
      <p:pic>
        <p:nvPicPr>
          <p:cNvPr id="5122" name="Picture 2" descr="http://th00.deviantart.net/fs22/PRE/i/2007/359/6/8/Alchemy_Circle_by_Alchemist_P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070" y="836712"/>
            <a:ext cx="252343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390" y="836712"/>
            <a:ext cx="4899672"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79512" y="3483458"/>
            <a:ext cx="2909878" cy="369332"/>
          </a:xfrm>
          <a:prstGeom prst="rect">
            <a:avLst/>
          </a:prstGeom>
          <a:noFill/>
        </p:spPr>
        <p:txBody>
          <a:bodyPr wrap="square" rtlCol="0">
            <a:spAutoFit/>
          </a:bodyPr>
          <a:lstStyle/>
          <a:p>
            <a:r>
              <a:rPr lang="pt-PT" b="1" dirty="0" err="1">
                <a:solidFill>
                  <a:srgbClr val="FFFF00"/>
                </a:solidFill>
              </a:rPr>
              <a:t>Lavosier</a:t>
            </a:r>
            <a:r>
              <a:rPr lang="pt-PT" dirty="0">
                <a:solidFill>
                  <a:srgbClr val="FFFF00"/>
                </a:solidFill>
              </a:rPr>
              <a:t>  </a:t>
            </a:r>
            <a:r>
              <a:rPr lang="pt-PT" dirty="0">
                <a:solidFill>
                  <a:schemeClr val="bg1"/>
                </a:solidFill>
              </a:rPr>
              <a:t>(1743-1794)</a:t>
            </a:r>
          </a:p>
        </p:txBody>
      </p:sp>
      <p:sp>
        <p:nvSpPr>
          <p:cNvPr id="4" name="CaixaDeTexto 3"/>
          <p:cNvSpPr txBox="1"/>
          <p:nvPr/>
        </p:nvSpPr>
        <p:spPr>
          <a:xfrm>
            <a:off x="554516" y="4077072"/>
            <a:ext cx="8589484"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Dalton sugeriu que as combinações de elementos envolvessem átomos e propôs uma </a:t>
            </a:r>
            <a:r>
              <a:rPr lang="pt-PT" sz="2400" i="1" u="sng" dirty="0">
                <a:solidFill>
                  <a:schemeClr val="bg1"/>
                </a:solidFill>
              </a:rPr>
              <a:t>escala relativa para as massa atómicas</a:t>
            </a:r>
          </a:p>
        </p:txBody>
      </p:sp>
      <p:sp>
        <p:nvSpPr>
          <p:cNvPr id="8" name="CaixaDeTexto 7"/>
          <p:cNvSpPr txBox="1"/>
          <p:nvPr/>
        </p:nvSpPr>
        <p:spPr>
          <a:xfrm>
            <a:off x="554516" y="4974267"/>
            <a:ext cx="8589484"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Para simplificar escolheu 1 para hidrogénio no qual baseou a sua escala </a:t>
            </a:r>
          </a:p>
        </p:txBody>
      </p:sp>
      <p:sp>
        <p:nvSpPr>
          <p:cNvPr id="3" name="Rectângulo 2"/>
          <p:cNvSpPr/>
          <p:nvPr/>
        </p:nvSpPr>
        <p:spPr>
          <a:xfrm>
            <a:off x="3089390" y="3467281"/>
            <a:ext cx="2501967" cy="369332"/>
          </a:xfrm>
          <a:prstGeom prst="rect">
            <a:avLst/>
          </a:prstGeom>
        </p:spPr>
        <p:txBody>
          <a:bodyPr wrap="none">
            <a:spAutoFit/>
          </a:bodyPr>
          <a:lstStyle/>
          <a:p>
            <a:r>
              <a:rPr lang="pt-PT" b="1" dirty="0" err="1">
                <a:solidFill>
                  <a:srgbClr val="FFFF00"/>
                </a:solidFill>
              </a:rPr>
              <a:t>Jonh</a:t>
            </a:r>
            <a:r>
              <a:rPr lang="pt-PT" b="1" dirty="0">
                <a:solidFill>
                  <a:srgbClr val="FFFF00"/>
                </a:solidFill>
              </a:rPr>
              <a:t> Dalton</a:t>
            </a:r>
            <a:r>
              <a:rPr lang="pt-PT" dirty="0">
                <a:solidFill>
                  <a:prstClr val="white"/>
                </a:solidFill>
              </a:rPr>
              <a:t> (1766-1844)</a:t>
            </a:r>
            <a:endParaRPr lang="pt-PT" dirty="0"/>
          </a:p>
        </p:txBody>
      </p:sp>
      <p:sp>
        <p:nvSpPr>
          <p:cNvPr id="10" name="Rectângulo 9"/>
          <p:cNvSpPr/>
          <p:nvPr/>
        </p:nvSpPr>
        <p:spPr>
          <a:xfrm>
            <a:off x="611560" y="5805264"/>
            <a:ext cx="8260427" cy="830997"/>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Hoje usamos uma escala relativa - carbono como referência.   6 protons e 6 e neutrons no núcleo</a:t>
            </a:r>
          </a:p>
        </p:txBody>
      </p:sp>
    </p:spTree>
    <p:extLst>
      <p:ext uri="{BB962C8B-B14F-4D97-AF65-F5344CB8AC3E}">
        <p14:creationId xmlns:p14="http://schemas.microsoft.com/office/powerpoint/2010/main" val="37362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19" y="3212976"/>
            <a:ext cx="8260427" cy="1569660"/>
          </a:xfrm>
          <a:prstGeom prst="rect">
            <a:avLst/>
          </a:prstGeom>
        </p:spPr>
        <p:txBody>
          <a:bodyPr wrap="square">
            <a:spAutoFit/>
          </a:bodyPr>
          <a:lstStyle/>
          <a:p>
            <a:pPr marL="342900" indent="-342900">
              <a:buFont typeface="Arial" panose="020B0604020202020204" pitchFamily="34" charset="0"/>
              <a:buChar char="•"/>
            </a:pPr>
            <a:r>
              <a:rPr lang="pt-PT" sz="3200" i="1" dirty="0">
                <a:solidFill>
                  <a:schemeClr val="bg1"/>
                </a:solidFill>
              </a:rPr>
              <a:t>Uma unidade de massa atómica, 1 u, corresponde a 1/12 da massa de um átomo de carbono com seis protons e seis neutrons…</a:t>
            </a:r>
          </a:p>
        </p:txBody>
      </p:sp>
      <p:pic>
        <p:nvPicPr>
          <p:cNvPr id="3" name="Picture 4" descr="Resultado de imagem para chem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27384"/>
            <a:ext cx="4899672" cy="2520280"/>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4413577" y="3364686"/>
            <a:ext cx="862737"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p>
        </p:txBody>
      </p:sp>
      <p:sp>
        <p:nvSpPr>
          <p:cNvPr id="7" name="Rectângulo 6"/>
          <p:cNvSpPr/>
          <p:nvPr/>
        </p:nvSpPr>
        <p:spPr>
          <a:xfrm>
            <a:off x="4045894" y="3429000"/>
            <a:ext cx="52610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8" name="Rectângulo 7"/>
          <p:cNvSpPr/>
          <p:nvPr/>
        </p:nvSpPr>
        <p:spPr>
          <a:xfrm>
            <a:off x="4067944" y="4171727"/>
            <a:ext cx="45397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Z</a:t>
            </a:r>
          </a:p>
        </p:txBody>
      </p:sp>
      <p:sp>
        <p:nvSpPr>
          <p:cNvPr id="9" name="CaixaDeTexto 8"/>
          <p:cNvSpPr txBox="1"/>
          <p:nvPr/>
        </p:nvSpPr>
        <p:spPr>
          <a:xfrm flipH="1">
            <a:off x="5265791" y="3848532"/>
            <a:ext cx="1826489" cy="584775"/>
          </a:xfrm>
          <a:prstGeom prst="rect">
            <a:avLst/>
          </a:prstGeom>
          <a:noFill/>
        </p:spPr>
        <p:txBody>
          <a:bodyPr wrap="square" rtlCol="0">
            <a:spAutoFit/>
          </a:bodyPr>
          <a:lstStyle/>
          <a:p>
            <a:r>
              <a:rPr lang="pt-PT" sz="3200" dirty="0">
                <a:solidFill>
                  <a:schemeClr val="bg1"/>
                </a:solidFill>
              </a:rPr>
              <a:t>Elemento </a:t>
            </a:r>
          </a:p>
        </p:txBody>
      </p:sp>
      <p:sp>
        <p:nvSpPr>
          <p:cNvPr id="11" name="CaixaDeTexto 10"/>
          <p:cNvSpPr txBox="1"/>
          <p:nvPr/>
        </p:nvSpPr>
        <p:spPr>
          <a:xfrm flipH="1">
            <a:off x="680219" y="3491716"/>
            <a:ext cx="3243709" cy="584775"/>
          </a:xfrm>
          <a:prstGeom prst="rect">
            <a:avLst/>
          </a:prstGeom>
          <a:noFill/>
        </p:spPr>
        <p:txBody>
          <a:bodyPr wrap="square" rtlCol="0">
            <a:spAutoFit/>
          </a:bodyPr>
          <a:lstStyle/>
          <a:p>
            <a:r>
              <a:rPr lang="pt-PT" sz="3200" dirty="0">
                <a:solidFill>
                  <a:schemeClr val="bg1"/>
                </a:solidFill>
              </a:rPr>
              <a:t>Número de massa</a:t>
            </a:r>
          </a:p>
        </p:txBody>
      </p:sp>
      <p:sp>
        <p:nvSpPr>
          <p:cNvPr id="12" name="CaixaDeTexto 11"/>
          <p:cNvSpPr txBox="1"/>
          <p:nvPr/>
        </p:nvSpPr>
        <p:spPr>
          <a:xfrm flipH="1">
            <a:off x="683568" y="4365104"/>
            <a:ext cx="3783827" cy="584775"/>
          </a:xfrm>
          <a:prstGeom prst="rect">
            <a:avLst/>
          </a:prstGeom>
          <a:noFill/>
        </p:spPr>
        <p:txBody>
          <a:bodyPr wrap="square" rtlCol="0">
            <a:spAutoFit/>
          </a:bodyPr>
          <a:lstStyle/>
          <a:p>
            <a:r>
              <a:rPr lang="pt-PT" sz="3200" dirty="0">
                <a:solidFill>
                  <a:schemeClr val="bg1"/>
                </a:solidFill>
              </a:rPr>
              <a:t>Número </a:t>
            </a:r>
            <a:r>
              <a:rPr lang="pt-PT" sz="3200" dirty="0" err="1">
                <a:solidFill>
                  <a:schemeClr val="bg1"/>
                </a:solidFill>
              </a:rPr>
              <a:t>atômico</a:t>
            </a:r>
            <a:endParaRPr lang="pt-PT" sz="3200" dirty="0">
              <a:solidFill>
                <a:schemeClr val="bg1"/>
              </a:solidFill>
            </a:endParaRPr>
          </a:p>
        </p:txBody>
      </p:sp>
      <mc:AlternateContent xmlns:mc="http://schemas.openxmlformats.org/markup-compatibility/2006" xmlns:a14="http://schemas.microsoft.com/office/drawing/2010/main">
        <mc:Choice Requires="a14">
          <p:sp>
            <p:nvSpPr>
              <p:cNvPr id="15" name="CaixaDeTexto 14"/>
              <p:cNvSpPr txBox="1"/>
              <p:nvPr/>
            </p:nvSpPr>
            <p:spPr>
              <a:xfrm>
                <a:off x="2239500" y="5370391"/>
                <a:ext cx="1863780" cy="9327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23</m:t>
                          </m:r>
                        </m:sub>
                        <m:sup>
                          <m:r>
                            <a:rPr lang="pt-PT" sz="5400" b="0" i="1" smtClean="0">
                              <a:solidFill>
                                <a:schemeClr val="bg1"/>
                              </a:solidFill>
                              <a:latin typeface="Cambria Math"/>
                            </a:rPr>
                            <m:t>11</m:t>
                          </m:r>
                        </m:sup>
                        <m:e>
                          <m:r>
                            <a:rPr lang="pt-PT" sz="5400" b="0" i="1" smtClean="0">
                              <a:solidFill>
                                <a:schemeClr val="bg1"/>
                              </a:solidFill>
                              <a:latin typeface="Cambria Math"/>
                            </a:rPr>
                            <m:t>𝑁𝑎</m:t>
                          </m:r>
                        </m:e>
                      </m:sPre>
                    </m:oMath>
                  </m:oMathPara>
                </a14:m>
                <a:endParaRPr lang="pt-PT" sz="5400" dirty="0">
                  <a:solidFill>
                    <a:schemeClr val="bg1"/>
                  </a:solidFill>
                </a:endParaRPr>
              </a:p>
            </p:txBody>
          </p:sp>
        </mc:Choice>
        <mc:Fallback xmlns="">
          <p:sp>
            <p:nvSpPr>
              <p:cNvPr id="15" name="CaixaDeTexto 14"/>
              <p:cNvSpPr txBox="1">
                <a:spLocks noRot="1" noChangeAspect="1" noMove="1" noResize="1" noEditPoints="1" noAdjustHandles="1" noChangeArrowheads="1" noChangeShapeType="1" noTextEdit="1"/>
              </p:cNvSpPr>
              <p:nvPr/>
            </p:nvSpPr>
            <p:spPr>
              <a:xfrm>
                <a:off x="2239500" y="5370391"/>
                <a:ext cx="1863780" cy="932756"/>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6" name="CaixaDeTexto 15"/>
              <p:cNvSpPr txBox="1"/>
              <p:nvPr/>
            </p:nvSpPr>
            <p:spPr>
              <a:xfrm>
                <a:off x="4844945" y="5177227"/>
                <a:ext cx="1736949" cy="9444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92</m:t>
                          </m:r>
                        </m:sub>
                        <m:sup>
                          <m:r>
                            <a:rPr lang="pt-PT" sz="5400" b="0" i="1" smtClean="0">
                              <a:solidFill>
                                <a:schemeClr val="bg1"/>
                              </a:solidFill>
                              <a:latin typeface="Cambria Math"/>
                            </a:rPr>
                            <m:t>238</m:t>
                          </m:r>
                        </m:sup>
                        <m:e>
                          <m:r>
                            <a:rPr lang="pt-PT" sz="5400" b="0" i="1" smtClean="0">
                              <a:solidFill>
                                <a:schemeClr val="bg1"/>
                              </a:solidFill>
                              <a:latin typeface="Cambria Math"/>
                            </a:rPr>
                            <m:t>𝑈</m:t>
                          </m:r>
                        </m:e>
                      </m:sPre>
                    </m:oMath>
                  </m:oMathPara>
                </a14:m>
                <a:endParaRPr lang="pt-PT" sz="5400" dirty="0">
                  <a:solidFill>
                    <a:schemeClr val="bg1"/>
                  </a:solidFill>
                </a:endParaRPr>
              </a:p>
            </p:txBody>
          </p:sp>
        </mc:Choice>
        <mc:Fallback xmlns="">
          <p:sp>
            <p:nvSpPr>
              <p:cNvPr id="16" name="CaixaDeTexto 15"/>
              <p:cNvSpPr txBox="1">
                <a:spLocks noRot="1" noChangeAspect="1" noMove="1" noResize="1" noEditPoints="1" noAdjustHandles="1" noChangeArrowheads="1" noChangeShapeType="1" noTextEdit="1"/>
              </p:cNvSpPr>
              <p:nvPr/>
            </p:nvSpPr>
            <p:spPr>
              <a:xfrm>
                <a:off x="4844945" y="5177227"/>
                <a:ext cx="1736949" cy="944426"/>
              </a:xfrm>
              <a:prstGeom prst="rect">
                <a:avLst/>
              </a:prstGeom>
              <a:blipFill rotWithShape="1">
                <a:blip r:embed="rId4"/>
                <a:stretch>
                  <a:fillRect/>
                </a:stretch>
              </a:blipFill>
            </p:spPr>
            <p:txBody>
              <a:bodyPr/>
              <a:lstStyle/>
              <a:p>
                <a:r>
                  <a:rPr lang="pt-PT">
                    <a:noFill/>
                  </a:rPr>
                  <a:t> </a:t>
                </a:r>
              </a:p>
            </p:txBody>
          </p:sp>
        </mc:Fallback>
      </mc:AlternateContent>
      <p:sp>
        <p:nvSpPr>
          <p:cNvPr id="2" name="Rectângulo 1"/>
          <p:cNvSpPr/>
          <p:nvPr/>
        </p:nvSpPr>
        <p:spPr>
          <a:xfrm>
            <a:off x="21487" y="260648"/>
            <a:ext cx="4436026" cy="523220"/>
          </a:xfrm>
          <a:prstGeom prst="rect">
            <a:avLst/>
          </a:prstGeom>
        </p:spPr>
        <p:txBody>
          <a:bodyPr wrap="square">
            <a:spAutoFit/>
          </a:bodyPr>
          <a:lstStyle/>
          <a:p>
            <a:pPr lvl="0"/>
            <a:r>
              <a:rPr lang="pt-PT" sz="2800" b="1" dirty="0">
                <a:solidFill>
                  <a:prstClr val="white"/>
                </a:solidFill>
              </a:rPr>
              <a:t>Número de massa</a:t>
            </a:r>
          </a:p>
        </p:txBody>
      </p:sp>
      <p:pic>
        <p:nvPicPr>
          <p:cNvPr id="13" name="Picture 4" descr="Resultado de imagem para chemi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8" y="985637"/>
            <a:ext cx="3580354" cy="1841653"/>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14" name="Rectângulo 13"/>
          <p:cNvSpPr/>
          <p:nvPr/>
        </p:nvSpPr>
        <p:spPr>
          <a:xfrm>
            <a:off x="3995936" y="1844824"/>
            <a:ext cx="52610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17" name="CaixaDeTexto 16"/>
          <p:cNvSpPr txBox="1"/>
          <p:nvPr/>
        </p:nvSpPr>
        <p:spPr>
          <a:xfrm flipH="1">
            <a:off x="4499991" y="1916832"/>
            <a:ext cx="4320480" cy="584775"/>
          </a:xfrm>
          <a:prstGeom prst="rect">
            <a:avLst/>
          </a:prstGeom>
          <a:noFill/>
        </p:spPr>
        <p:txBody>
          <a:bodyPr wrap="square" rtlCol="0">
            <a:spAutoFit/>
          </a:bodyPr>
          <a:lstStyle/>
          <a:p>
            <a:r>
              <a:rPr lang="pt-PT" sz="3200" dirty="0">
                <a:solidFill>
                  <a:schemeClr val="bg1"/>
                </a:solidFill>
              </a:rPr>
              <a:t>Protons  + neutrons </a:t>
            </a:r>
          </a:p>
        </p:txBody>
      </p:sp>
    </p:spTree>
    <p:extLst>
      <p:ext uri="{BB962C8B-B14F-4D97-AF65-F5344CB8AC3E}">
        <p14:creationId xmlns:p14="http://schemas.microsoft.com/office/powerpoint/2010/main" val="3099951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188640"/>
            <a:ext cx="1634550" cy="584775"/>
          </a:xfrm>
          <a:prstGeom prst="rect">
            <a:avLst/>
          </a:prstGeom>
          <a:noFill/>
        </p:spPr>
        <p:txBody>
          <a:bodyPr wrap="none" rtlCol="0">
            <a:spAutoFit/>
          </a:bodyPr>
          <a:lstStyle/>
          <a:p>
            <a:r>
              <a:rPr lang="pt-PT" sz="3200" b="1" dirty="0">
                <a:solidFill>
                  <a:schemeClr val="bg1"/>
                </a:solidFill>
              </a:rPr>
              <a:t>isótopos</a:t>
            </a:r>
          </a:p>
        </p:txBody>
      </p:sp>
      <p:sp>
        <p:nvSpPr>
          <p:cNvPr id="7" name="CaixaDeTexto 6"/>
          <p:cNvSpPr txBox="1"/>
          <p:nvPr/>
        </p:nvSpPr>
        <p:spPr>
          <a:xfrm flipH="1">
            <a:off x="4427984" y="707212"/>
            <a:ext cx="4320480" cy="1569660"/>
          </a:xfrm>
          <a:prstGeom prst="rect">
            <a:avLst/>
          </a:prstGeom>
          <a:noFill/>
        </p:spPr>
        <p:txBody>
          <a:bodyPr wrap="square" rtlCol="0">
            <a:spAutoFit/>
          </a:bodyPr>
          <a:lstStyle/>
          <a:p>
            <a:r>
              <a:rPr lang="pt-PT" sz="2400" dirty="0">
                <a:solidFill>
                  <a:schemeClr val="bg1"/>
                </a:solidFill>
              </a:rPr>
              <a:t>Nem  todos  os átomos de  uma amostra de ocorrência natural de um determinado elemento  possuem a mesma massa  </a:t>
            </a:r>
          </a:p>
        </p:txBody>
      </p:sp>
      <p:pic>
        <p:nvPicPr>
          <p:cNvPr id="8" name="Picture 4" descr="http://images.tutorcircle.com/cms/images/44/at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73415"/>
            <a:ext cx="4010143" cy="2714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4427985" y="2348880"/>
            <a:ext cx="4716016" cy="1200329"/>
          </a:xfrm>
          <a:prstGeom prst="rect">
            <a:avLst/>
          </a:prstGeom>
          <a:noFill/>
        </p:spPr>
        <p:txBody>
          <a:bodyPr wrap="square" rtlCol="0">
            <a:spAutoFit/>
          </a:bodyPr>
          <a:lstStyle/>
          <a:p>
            <a:r>
              <a:rPr lang="pt-PT" sz="2400" b="1" dirty="0">
                <a:solidFill>
                  <a:srgbClr val="FFFF00"/>
                </a:solidFill>
              </a:rPr>
              <a:t>Exemplo: </a:t>
            </a:r>
            <a:r>
              <a:rPr lang="pt-PT" sz="2400" dirty="0">
                <a:solidFill>
                  <a:schemeClr val="bg1"/>
                </a:solidFill>
              </a:rPr>
              <a:t>o boro em dois tipos de átomos um com massa de 10 e outro com massa de 11 </a:t>
            </a:r>
          </a:p>
        </p:txBody>
      </p:sp>
      <p:sp>
        <p:nvSpPr>
          <p:cNvPr id="10" name="Rectângulo 9"/>
          <p:cNvSpPr/>
          <p:nvPr/>
        </p:nvSpPr>
        <p:spPr>
          <a:xfrm>
            <a:off x="323528" y="4004736"/>
            <a:ext cx="8820472" cy="830997"/>
          </a:xfrm>
          <a:prstGeom prst="rect">
            <a:avLst/>
          </a:prstGeom>
        </p:spPr>
        <p:txBody>
          <a:bodyPr wrap="square">
            <a:spAutoFit/>
          </a:bodyPr>
          <a:lstStyle/>
          <a:p>
            <a:pPr lvl="0"/>
            <a:r>
              <a:rPr lang="pt-PT" sz="2400" dirty="0">
                <a:solidFill>
                  <a:prstClr val="white"/>
                </a:solidFill>
              </a:rPr>
              <a:t>Os átomos  que possuem o mesmo número </a:t>
            </a:r>
            <a:r>
              <a:rPr lang="pt-PT" sz="2400" dirty="0" err="1">
                <a:solidFill>
                  <a:prstClr val="white"/>
                </a:solidFill>
              </a:rPr>
              <a:t>atômico</a:t>
            </a:r>
            <a:r>
              <a:rPr lang="pt-PT" sz="2400" dirty="0">
                <a:solidFill>
                  <a:prstClr val="white"/>
                </a:solidFill>
              </a:rPr>
              <a:t> e números e massa diferentes denominam-se isótopos </a:t>
            </a:r>
          </a:p>
        </p:txBody>
      </p:sp>
      <p:sp>
        <p:nvSpPr>
          <p:cNvPr id="11" name="Rectângulo 10"/>
          <p:cNvSpPr/>
          <p:nvPr/>
        </p:nvSpPr>
        <p:spPr>
          <a:xfrm>
            <a:off x="1331640" y="4886604"/>
            <a:ext cx="6849444" cy="830997"/>
          </a:xfrm>
          <a:prstGeom prst="rect">
            <a:avLst/>
          </a:prstGeom>
        </p:spPr>
        <p:txBody>
          <a:bodyPr wrap="square">
            <a:spAutoFit/>
          </a:bodyPr>
          <a:lstStyle/>
          <a:p>
            <a:pPr lvl="0"/>
            <a:r>
              <a:rPr lang="pt-PT" sz="2400" dirty="0">
                <a:solidFill>
                  <a:prstClr val="white"/>
                </a:solidFill>
              </a:rPr>
              <a:t>Todos os átomos tem o mesmo número de protons. </a:t>
            </a:r>
            <a:r>
              <a:rPr lang="pt-PT" sz="2400" b="1" i="1" u="sng" dirty="0">
                <a:solidFill>
                  <a:prstClr val="white"/>
                </a:solidFill>
              </a:rPr>
              <a:t>Então o que muda? </a:t>
            </a:r>
            <a:endParaRPr lang="pt-PT" sz="2400" b="1" i="1" u="sng" dirty="0">
              <a:solidFill>
                <a:prstClr val="white"/>
              </a:solidFill>
              <a:sym typeface="Wingdings" panose="05000000000000000000" pitchFamily="2" charset="2"/>
            </a:endParaRPr>
          </a:p>
        </p:txBody>
      </p:sp>
      <p:sp>
        <p:nvSpPr>
          <p:cNvPr id="12" name="Rectângulo 11"/>
          <p:cNvSpPr/>
          <p:nvPr/>
        </p:nvSpPr>
        <p:spPr>
          <a:xfrm>
            <a:off x="2184583" y="5921477"/>
            <a:ext cx="5328592" cy="523220"/>
          </a:xfrm>
          <a:prstGeom prst="rect">
            <a:avLst/>
          </a:prstGeom>
        </p:spPr>
        <p:txBody>
          <a:bodyPr wrap="square">
            <a:spAutoFit/>
          </a:bodyPr>
          <a:lstStyle/>
          <a:p>
            <a:r>
              <a:rPr lang="pt-PT" sz="2800" dirty="0">
                <a:solidFill>
                  <a:srgbClr val="FFFF00"/>
                </a:solidFill>
                <a:sym typeface="Wingdings" panose="05000000000000000000" pitchFamily="2" charset="2"/>
              </a:rPr>
              <a:t>Número de neutrons é diferente! </a:t>
            </a:r>
            <a:endParaRPr lang="pt-PT" sz="2000" dirty="0">
              <a:solidFill>
                <a:srgbClr val="FFFF00"/>
              </a:solidFill>
            </a:endParaRPr>
          </a:p>
        </p:txBody>
      </p:sp>
    </p:spTree>
    <p:extLst>
      <p:ext uri="{BB962C8B-B14F-4D97-AF65-F5344CB8AC3E}">
        <p14:creationId xmlns:p14="http://schemas.microsoft.com/office/powerpoint/2010/main" val="143763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ixaDeTexto 4"/>
          <p:cNvSpPr txBox="1"/>
          <p:nvPr/>
        </p:nvSpPr>
        <p:spPr>
          <a:xfrm>
            <a:off x="323528" y="188640"/>
            <a:ext cx="3761927" cy="584775"/>
          </a:xfrm>
          <a:prstGeom prst="rect">
            <a:avLst/>
          </a:prstGeom>
          <a:noFill/>
        </p:spPr>
        <p:txBody>
          <a:bodyPr wrap="none" rtlCol="0">
            <a:spAutoFit/>
          </a:bodyPr>
          <a:lstStyle/>
          <a:p>
            <a:r>
              <a:rPr lang="pt-PT" sz="3200" b="1" dirty="0">
                <a:solidFill>
                  <a:schemeClr val="bg1"/>
                </a:solidFill>
              </a:rPr>
              <a:t>Isótopos  </a:t>
            </a:r>
            <a:r>
              <a:rPr lang="pt-PT" sz="3200" b="1" dirty="0" err="1">
                <a:solidFill>
                  <a:schemeClr val="bg1"/>
                </a:solidFill>
              </a:rPr>
              <a:t>hidrogênio</a:t>
            </a:r>
            <a:r>
              <a:rPr lang="pt-PT" sz="3200" b="1" dirty="0">
                <a:solidFill>
                  <a:schemeClr val="bg1"/>
                </a:solidFill>
              </a:rPr>
              <a:t> </a:t>
            </a:r>
          </a:p>
        </p:txBody>
      </p:sp>
      <p:pic>
        <p:nvPicPr>
          <p:cNvPr id="2050" name="Picture 2" descr="https://upload.wikimedia.org/wikipedia/commons/6/6c/Protium_deuterium_tritium.jpg"/>
          <p:cNvPicPr>
            <a:picLocks noChangeAspect="1" noChangeArrowheads="1"/>
          </p:cNvPicPr>
          <p:nvPr/>
        </p:nvPicPr>
        <p:blipFill rotWithShape="1">
          <a:blip r:embed="rId2">
            <a:extLst>
              <a:ext uri="{28A0092B-C50C-407E-A947-70E740481C1C}">
                <a14:useLocalDpi xmlns:a14="http://schemas.microsoft.com/office/drawing/2010/main" val="0"/>
              </a:ext>
            </a:extLst>
          </a:blip>
          <a:srcRect b="5010"/>
          <a:stretch/>
        </p:blipFill>
        <p:spPr bwMode="auto">
          <a:xfrm>
            <a:off x="288108" y="997801"/>
            <a:ext cx="7648575" cy="365533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043608" y="4129916"/>
            <a:ext cx="1296144" cy="523220"/>
          </a:xfrm>
          <a:prstGeom prst="rect">
            <a:avLst/>
          </a:prstGeom>
          <a:solidFill>
            <a:schemeClr val="bg1"/>
          </a:solidFill>
        </p:spPr>
        <p:txBody>
          <a:bodyPr wrap="square" rtlCol="0">
            <a:spAutoFit/>
          </a:bodyPr>
          <a:lstStyle/>
          <a:p>
            <a:r>
              <a:rPr lang="pt-PT" sz="2800" dirty="0">
                <a:solidFill>
                  <a:srgbClr val="FF0000"/>
                </a:solidFill>
              </a:rPr>
              <a:t>Prótio </a:t>
            </a:r>
          </a:p>
        </p:txBody>
      </p:sp>
      <p:sp>
        <p:nvSpPr>
          <p:cNvPr id="8" name="CaixaDeTexto 7"/>
          <p:cNvSpPr txBox="1"/>
          <p:nvPr/>
        </p:nvSpPr>
        <p:spPr>
          <a:xfrm>
            <a:off x="3275856" y="4133314"/>
            <a:ext cx="1689201" cy="523220"/>
          </a:xfrm>
          <a:prstGeom prst="rect">
            <a:avLst/>
          </a:prstGeom>
          <a:solidFill>
            <a:schemeClr val="bg1"/>
          </a:solidFill>
        </p:spPr>
        <p:txBody>
          <a:bodyPr wrap="square" rtlCol="0">
            <a:spAutoFit/>
          </a:bodyPr>
          <a:lstStyle/>
          <a:p>
            <a:pPr algn="ctr"/>
            <a:r>
              <a:rPr lang="pt-PT" sz="2800" dirty="0">
                <a:solidFill>
                  <a:srgbClr val="7030A0"/>
                </a:solidFill>
              </a:rPr>
              <a:t>Deutério </a:t>
            </a:r>
          </a:p>
        </p:txBody>
      </p:sp>
      <p:sp>
        <p:nvSpPr>
          <p:cNvPr id="9" name="CaixaDeTexto 8"/>
          <p:cNvSpPr txBox="1"/>
          <p:nvPr/>
        </p:nvSpPr>
        <p:spPr>
          <a:xfrm>
            <a:off x="6120677" y="4133314"/>
            <a:ext cx="1027845" cy="523220"/>
          </a:xfrm>
          <a:prstGeom prst="rect">
            <a:avLst/>
          </a:prstGeom>
          <a:solidFill>
            <a:schemeClr val="bg1"/>
          </a:solidFill>
        </p:spPr>
        <p:txBody>
          <a:bodyPr wrap="none" rtlCol="0">
            <a:spAutoFit/>
          </a:bodyPr>
          <a:lstStyle/>
          <a:p>
            <a:r>
              <a:rPr lang="pt-PT" sz="2800" dirty="0" err="1">
                <a:solidFill>
                  <a:srgbClr val="008000"/>
                </a:solidFill>
              </a:rPr>
              <a:t>tritrio</a:t>
            </a:r>
            <a:endParaRPr lang="pt-PT" sz="2800" dirty="0">
              <a:solidFill>
                <a:srgbClr val="008000"/>
              </a:solidFill>
            </a:endParaRPr>
          </a:p>
        </p:txBody>
      </p:sp>
    </p:spTree>
    <p:extLst>
      <p:ext uri="{BB962C8B-B14F-4D97-AF65-F5344CB8AC3E}">
        <p14:creationId xmlns:p14="http://schemas.microsoft.com/office/powerpoint/2010/main" val="526548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6804248" y="7245424"/>
            <a:ext cx="8928992" cy="3139321"/>
          </a:xfrm>
          <a:prstGeom prst="rect">
            <a:avLst/>
          </a:prstGeom>
        </p:spPr>
        <p:txBody>
          <a:bodyPr wrap="square">
            <a:spAutoFit/>
          </a:bodyPr>
          <a:lstStyle/>
          <a:p>
            <a:r>
              <a:rPr lang="pt-PT" dirty="0">
                <a:solidFill>
                  <a:schemeClr val="bg1"/>
                </a:solidFill>
              </a:rPr>
              <a:t>O deutério combinado com o </a:t>
            </a:r>
            <a:r>
              <a:rPr lang="pt-PT" dirty="0">
                <a:solidFill>
                  <a:schemeClr val="bg1"/>
                </a:solidFill>
                <a:hlinkClick r:id="rId2" tooltip="Oxigênio"/>
              </a:rPr>
              <a:t>oxigênio</a:t>
            </a:r>
            <a:r>
              <a:rPr lang="pt-PT" dirty="0">
                <a:solidFill>
                  <a:schemeClr val="bg1"/>
                </a:solidFill>
              </a:rPr>
              <a:t> forma a </a:t>
            </a:r>
            <a:r>
              <a:rPr lang="pt-PT" dirty="0">
                <a:solidFill>
                  <a:schemeClr val="bg1"/>
                </a:solidFill>
                <a:hlinkClick r:id="rId3" tooltip="Água pesada"/>
              </a:rPr>
              <a:t>água pesada</a:t>
            </a:r>
            <a:r>
              <a:rPr lang="pt-PT" dirty="0">
                <a:solidFill>
                  <a:schemeClr val="bg1"/>
                </a:solidFill>
              </a:rPr>
              <a:t>, encontrando-se na proporção de 1:6000. </a:t>
            </a:r>
            <a:r>
              <a:rPr lang="pt-PT" dirty="0">
                <a:solidFill>
                  <a:schemeClr val="bg1"/>
                </a:solidFill>
                <a:hlinkClick r:id="rId4" tooltip="E. M. Washburn (página não existe)"/>
              </a:rPr>
              <a:t>E. M. </a:t>
            </a:r>
            <a:r>
              <a:rPr lang="pt-PT" dirty="0" err="1">
                <a:solidFill>
                  <a:schemeClr val="bg1"/>
                </a:solidFill>
                <a:hlinkClick r:id="rId4" tooltip="E. M. Washburn (página não existe)"/>
              </a:rPr>
              <a:t>Washburn</a:t>
            </a:r>
            <a:r>
              <a:rPr lang="pt-PT" dirty="0" err="1">
                <a:solidFill>
                  <a:schemeClr val="bg1"/>
                </a:solidFill>
              </a:rPr>
              <a:t>conseguiu</a:t>
            </a:r>
            <a:r>
              <a:rPr lang="pt-PT" dirty="0">
                <a:solidFill>
                  <a:schemeClr val="bg1"/>
                </a:solidFill>
              </a:rPr>
              <a:t> obter água pesada muito pura através da </a:t>
            </a:r>
            <a:r>
              <a:rPr lang="pt-PT" dirty="0">
                <a:solidFill>
                  <a:schemeClr val="bg1"/>
                </a:solidFill>
                <a:hlinkClick r:id="rId5" tooltip="Eletrólise"/>
              </a:rPr>
              <a:t>electrólise</a:t>
            </a:r>
            <a:r>
              <a:rPr lang="pt-PT" dirty="0">
                <a:solidFill>
                  <a:schemeClr val="bg1"/>
                </a:solidFill>
              </a:rPr>
              <a:t> prolongada da </a:t>
            </a:r>
            <a:r>
              <a:rPr lang="pt-PT" dirty="0">
                <a:solidFill>
                  <a:schemeClr val="bg1"/>
                </a:solidFill>
                <a:hlinkClick r:id="rId6" tooltip="Água"/>
              </a:rPr>
              <a:t>água</a:t>
            </a:r>
            <a:r>
              <a:rPr lang="pt-PT" dirty="0">
                <a:solidFill>
                  <a:schemeClr val="bg1"/>
                </a:solidFill>
              </a:rPr>
              <a:t>. A água pesada emprega-se em certos </a:t>
            </a:r>
            <a:r>
              <a:rPr lang="pt-PT" dirty="0" err="1">
                <a:solidFill>
                  <a:schemeClr val="bg1"/>
                </a:solidFill>
                <a:hlinkClick r:id="rId7" tooltip="Reator nuclear"/>
              </a:rPr>
              <a:t>reatores</a:t>
            </a:r>
            <a:r>
              <a:rPr lang="pt-PT" dirty="0">
                <a:solidFill>
                  <a:schemeClr val="bg1"/>
                </a:solidFill>
                <a:hlinkClick r:id="rId7" tooltip="Reator nuclear"/>
              </a:rPr>
              <a:t> nucleares</a:t>
            </a:r>
            <a:r>
              <a:rPr lang="pt-PT" dirty="0">
                <a:solidFill>
                  <a:schemeClr val="bg1"/>
                </a:solidFill>
              </a:rPr>
              <a:t>, para reduzir a velocidade dos neutrons produzidos na </a:t>
            </a:r>
            <a:r>
              <a:rPr lang="pt-PT" dirty="0">
                <a:solidFill>
                  <a:schemeClr val="bg1"/>
                </a:solidFill>
                <a:hlinkClick r:id="rId8" tooltip="Fissão nuclear"/>
              </a:rPr>
              <a:t>fissão</a:t>
            </a:r>
            <a:r>
              <a:rPr lang="pt-PT" dirty="0">
                <a:solidFill>
                  <a:schemeClr val="bg1"/>
                </a:solidFill>
              </a:rPr>
              <a:t> do </a:t>
            </a:r>
            <a:r>
              <a:rPr lang="pt-PT" dirty="0">
                <a:solidFill>
                  <a:schemeClr val="bg1"/>
                </a:solidFill>
                <a:hlinkClick r:id="rId9" tooltip="Urânio"/>
              </a:rPr>
              <a:t>urânio</a:t>
            </a:r>
            <a:r>
              <a:rPr lang="pt-PT" dirty="0">
                <a:solidFill>
                  <a:schemeClr val="bg1"/>
                </a:solidFill>
              </a:rPr>
              <a:t>.</a:t>
            </a:r>
          </a:p>
          <a:p>
            <a:r>
              <a:rPr lang="pt-PT" dirty="0">
                <a:solidFill>
                  <a:schemeClr val="bg1"/>
                </a:solidFill>
              </a:rPr>
              <a:t>O Deutério também é usado em conjunto com raios Laser de alta potência.</a:t>
            </a:r>
          </a:p>
          <a:p>
            <a:r>
              <a:rPr lang="pt-PT" dirty="0">
                <a:solidFill>
                  <a:schemeClr val="bg1"/>
                </a:solidFill>
              </a:rPr>
              <a:t>Procura-se </a:t>
            </a:r>
            <a:r>
              <a:rPr lang="pt-PT" dirty="0" err="1">
                <a:solidFill>
                  <a:schemeClr val="bg1"/>
                </a:solidFill>
              </a:rPr>
              <a:t>atualmente</a:t>
            </a:r>
            <a:r>
              <a:rPr lang="pt-PT" dirty="0">
                <a:solidFill>
                  <a:schemeClr val="bg1"/>
                </a:solidFill>
              </a:rPr>
              <a:t>, desenvolver um método de fusão controlado, não explosivo, para ser utilizado em </a:t>
            </a:r>
            <a:r>
              <a:rPr lang="pt-PT" dirty="0" err="1">
                <a:solidFill>
                  <a:schemeClr val="bg1"/>
                </a:solidFill>
              </a:rPr>
              <a:t>reatores</a:t>
            </a:r>
            <a:r>
              <a:rPr lang="pt-PT" dirty="0">
                <a:solidFill>
                  <a:schemeClr val="bg1"/>
                </a:solidFill>
              </a:rPr>
              <a:t>. Possivelmente, o processo possa ser iniciado fazendo incidir um intenso pulso de laser sobre uma pequena gota de deutério líquido, elevando-lhe a temperatura a mais de 10.000.000 °C. Nessa temperatura, os átomos atiram-se uns contra os outros com velocidade suficiente para que ocorra a fusão de seus núcleos.</a:t>
            </a:r>
          </a:p>
          <a:p>
            <a:r>
              <a:rPr lang="pt-PT" dirty="0">
                <a:solidFill>
                  <a:schemeClr val="bg1"/>
                </a:solidFill>
              </a:rPr>
              <a:t>Um dos maiores produtores de Deutério é o Canadá para usar em </a:t>
            </a:r>
            <a:r>
              <a:rPr lang="pt-PT" dirty="0" err="1">
                <a:solidFill>
                  <a:schemeClr val="bg1"/>
                </a:solidFill>
              </a:rPr>
              <a:t>reatores</a:t>
            </a:r>
            <a:r>
              <a:rPr lang="pt-PT" dirty="0">
                <a:solidFill>
                  <a:schemeClr val="bg1"/>
                </a:solidFill>
              </a:rPr>
              <a:t> do tipo CANDU</a:t>
            </a:r>
          </a:p>
        </p:txBody>
      </p:sp>
      <p:sp>
        <p:nvSpPr>
          <p:cNvPr id="3" name="Rectângulo 2"/>
          <p:cNvSpPr/>
          <p:nvPr/>
        </p:nvSpPr>
        <p:spPr>
          <a:xfrm>
            <a:off x="307975" y="5952541"/>
            <a:ext cx="8532440" cy="461665"/>
          </a:xfrm>
          <a:prstGeom prst="rect">
            <a:avLst/>
          </a:prstGeom>
        </p:spPr>
        <p:txBody>
          <a:bodyPr wrap="square">
            <a:spAutoFit/>
          </a:bodyPr>
          <a:lstStyle/>
          <a:p>
            <a:r>
              <a:rPr lang="pt-PT" sz="2400" b="1" dirty="0">
                <a:solidFill>
                  <a:srgbClr val="FFFF00"/>
                </a:solidFill>
              </a:rPr>
              <a:t>Curiosidade</a:t>
            </a:r>
            <a:r>
              <a:rPr lang="pt-PT" sz="2400" dirty="0">
                <a:solidFill>
                  <a:schemeClr val="bg1"/>
                </a:solidFill>
              </a:rPr>
              <a:t> : Em cada copo que você bebe, 0,001%  D</a:t>
            </a:r>
            <a:r>
              <a:rPr lang="pt-PT" sz="2400" baseline="-25000" dirty="0">
                <a:solidFill>
                  <a:schemeClr val="bg1"/>
                </a:solidFill>
              </a:rPr>
              <a:t>2</a:t>
            </a:r>
            <a:r>
              <a:rPr lang="pt-PT" sz="2400" dirty="0">
                <a:solidFill>
                  <a:schemeClr val="bg1"/>
                </a:solidFill>
              </a:rPr>
              <a:t>O </a:t>
            </a:r>
          </a:p>
        </p:txBody>
      </p:sp>
      <mc:AlternateContent xmlns:mc="http://schemas.openxmlformats.org/markup-compatibility/2006" xmlns:a14="http://schemas.microsoft.com/office/drawing/2010/main">
        <mc:Choice Requires="a14">
          <p:sp>
            <p:nvSpPr>
              <p:cNvPr id="4" name="CaixaDeTexto 3"/>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10"/>
                <a:stretch>
                  <a:fillRect/>
                </a:stretch>
              </a:blipFill>
            </p:spPr>
            <p:txBody>
              <a:bodyPr/>
              <a:lstStyle/>
              <a:p>
                <a:r>
                  <a:rPr lang="pt-PT">
                    <a:noFill/>
                  </a:rPr>
                  <a:t> </a:t>
                </a:r>
              </a:p>
            </p:txBody>
          </p:sp>
        </mc:Fallback>
      </mc:AlternateContent>
      <p:sp>
        <p:nvSpPr>
          <p:cNvPr id="6" name="CaixaDeTexto 5"/>
          <p:cNvSpPr txBox="1"/>
          <p:nvPr/>
        </p:nvSpPr>
        <p:spPr>
          <a:xfrm>
            <a:off x="1321630" y="493286"/>
            <a:ext cx="3716274" cy="584775"/>
          </a:xfrm>
          <a:prstGeom prst="rect">
            <a:avLst/>
          </a:prstGeom>
          <a:noFill/>
        </p:spPr>
        <p:txBody>
          <a:bodyPr wrap="none" rtlCol="0">
            <a:spAutoFit/>
          </a:bodyPr>
          <a:lstStyle/>
          <a:p>
            <a:r>
              <a:rPr lang="pt-PT" sz="3200" b="1" dirty="0">
                <a:solidFill>
                  <a:schemeClr val="bg1"/>
                </a:solidFill>
              </a:rPr>
              <a:t>Deutério aplicações  </a:t>
            </a:r>
          </a:p>
        </p:txBody>
      </p:sp>
      <p:sp>
        <p:nvSpPr>
          <p:cNvPr id="8" name="AutoShape 2" descr="Resultado de imagem para deuterium la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6" name="Picture 4" descr="http://www.tuopeek.com/image3/deut_lamp_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75" y="1549975"/>
            <a:ext cx="1661007" cy="20762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ângulo 10"/>
          <p:cNvSpPr/>
          <p:nvPr/>
        </p:nvSpPr>
        <p:spPr>
          <a:xfrm>
            <a:off x="2190183" y="1362248"/>
            <a:ext cx="6558281" cy="5262979"/>
          </a:xfrm>
          <a:prstGeom prst="rect">
            <a:avLst/>
          </a:prstGeom>
        </p:spPr>
        <p:txBody>
          <a:bodyPr wrap="square">
            <a:spAutoFit/>
          </a:bodyPr>
          <a:lstStyle/>
          <a:p>
            <a:pPr lvl="0"/>
            <a:r>
              <a:rPr lang="pt-PT" sz="2400" dirty="0">
                <a:solidFill>
                  <a:prstClr val="white"/>
                </a:solidFill>
              </a:rPr>
              <a:t>É usado com isótopo não radioactivo para estudar reacções químicas </a:t>
            </a:r>
          </a:p>
          <a:p>
            <a:pPr lvl="0"/>
            <a:endParaRPr lang="pt-PT" sz="2400" dirty="0">
              <a:solidFill>
                <a:prstClr val="white"/>
              </a:solidFill>
            </a:endParaRPr>
          </a:p>
          <a:p>
            <a:pPr lvl="0"/>
            <a:r>
              <a:rPr lang="pt-PT" sz="2400" dirty="0">
                <a:solidFill>
                  <a:prstClr val="white"/>
                </a:solidFill>
              </a:rPr>
              <a:t>Quimicamente semelhante ao hidrogénio mas apresenta um padrão distinto em espectroscopia de  infravermelho e de massa</a:t>
            </a:r>
          </a:p>
          <a:p>
            <a:pPr lvl="0"/>
            <a:endParaRPr lang="pt-PT" sz="2400" dirty="0">
              <a:solidFill>
                <a:prstClr val="white"/>
              </a:solidFill>
            </a:endParaRPr>
          </a:p>
          <a:p>
            <a:pPr lvl="0"/>
            <a:r>
              <a:rPr lang="pt-PT" sz="2400" dirty="0">
                <a:solidFill>
                  <a:prstClr val="white"/>
                </a:solidFill>
              </a:rPr>
              <a:t>Bastante útil para estudar compostos químicos por ressonância magnética nuclear (</a:t>
            </a:r>
            <a:r>
              <a:rPr lang="pt-PT" sz="2400" dirty="0">
                <a:solidFill>
                  <a:schemeClr val="bg1"/>
                </a:solidFill>
              </a:rPr>
              <a:t>D</a:t>
            </a:r>
            <a:r>
              <a:rPr lang="pt-PT" sz="2400" baseline="-25000" dirty="0">
                <a:solidFill>
                  <a:schemeClr val="bg1"/>
                </a:solidFill>
              </a:rPr>
              <a:t>2</a:t>
            </a:r>
            <a:r>
              <a:rPr lang="pt-PT" sz="2400" dirty="0">
                <a:solidFill>
                  <a:schemeClr val="bg1"/>
                </a:solidFill>
              </a:rPr>
              <a:t>O)</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Funciona também com  moderador em alguns tipos de reactor nucleares</a:t>
            </a:r>
          </a:p>
          <a:p>
            <a:pPr lvl="0"/>
            <a:endParaRPr lang="pt-PT" sz="2400" dirty="0">
              <a:solidFill>
                <a:prstClr val="white"/>
              </a:solidFill>
            </a:endParaRPr>
          </a:p>
          <a:p>
            <a:pPr lvl="0"/>
            <a:endParaRPr lang="pt-PT" sz="2400" dirty="0">
              <a:solidFill>
                <a:prstClr val="white"/>
              </a:solidFill>
            </a:endParaRPr>
          </a:p>
        </p:txBody>
      </p:sp>
    </p:spTree>
    <p:extLst>
      <p:ext uri="{BB962C8B-B14F-4D97-AF65-F5344CB8AC3E}">
        <p14:creationId xmlns:p14="http://schemas.microsoft.com/office/powerpoint/2010/main" val="6762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500"/>
                                        <p:tgtEl>
                                          <p:spTgt spid="11">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wipe(left)">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Effect transition="in" filter="wipe(left)">
                                      <p:cBhvr>
                                        <p:cTn id="21" dur="500"/>
                                        <p:tgtEl>
                                          <p:spTgt spid="11">
                                            <p:txEl>
                                              <p:pRg st="6" end="6"/>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mathscinotes.files.wordpress.com/2014/02/c0027879-heavy_water-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4744"/>
            <a:ext cx="4137063" cy="41764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aixaDeTexto 2"/>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3"/>
                <a:stretch>
                  <a:fillRect/>
                </a:stretch>
              </a:blipFill>
            </p:spPr>
            <p:txBody>
              <a:bodyPr/>
              <a:lstStyle/>
              <a:p>
                <a:r>
                  <a:rPr lang="pt-PT">
                    <a:noFill/>
                  </a:rPr>
                  <a:t> </a:t>
                </a:r>
              </a:p>
            </p:txBody>
          </p:sp>
        </mc:Fallback>
      </mc:AlternateContent>
      <p:sp>
        <p:nvSpPr>
          <p:cNvPr id="4" name="CaixaDeTexto 3"/>
          <p:cNvSpPr txBox="1"/>
          <p:nvPr/>
        </p:nvSpPr>
        <p:spPr>
          <a:xfrm>
            <a:off x="1321630" y="493286"/>
            <a:ext cx="1681679" cy="584775"/>
          </a:xfrm>
          <a:prstGeom prst="rect">
            <a:avLst/>
          </a:prstGeom>
          <a:noFill/>
        </p:spPr>
        <p:txBody>
          <a:bodyPr wrap="none" rtlCol="0">
            <a:spAutoFit/>
          </a:bodyPr>
          <a:lstStyle/>
          <a:p>
            <a:r>
              <a:rPr lang="pt-PT" sz="3200" b="1" dirty="0">
                <a:solidFill>
                  <a:schemeClr val="bg1"/>
                </a:solidFill>
              </a:rPr>
              <a:t>Deutério</a:t>
            </a:r>
          </a:p>
        </p:txBody>
      </p:sp>
      <p:sp>
        <p:nvSpPr>
          <p:cNvPr id="5" name="Rectângulo 4"/>
          <p:cNvSpPr/>
          <p:nvPr/>
        </p:nvSpPr>
        <p:spPr>
          <a:xfrm>
            <a:off x="4499992" y="1628800"/>
            <a:ext cx="4455827" cy="1938992"/>
          </a:xfrm>
          <a:prstGeom prst="rect">
            <a:avLst/>
          </a:prstGeom>
        </p:spPr>
        <p:txBody>
          <a:bodyPr wrap="square">
            <a:spAutoFit/>
          </a:bodyPr>
          <a:lstStyle/>
          <a:p>
            <a:pPr lvl="0"/>
            <a:r>
              <a:rPr lang="pt-PT" sz="2400" dirty="0">
                <a:solidFill>
                  <a:prstClr val="white"/>
                </a:solidFill>
              </a:rPr>
              <a:t>O gelo produzido com água </a:t>
            </a:r>
            <a:r>
              <a:rPr lang="pt-PT" sz="2400" dirty="0" err="1">
                <a:solidFill>
                  <a:prstClr val="white"/>
                </a:solidFill>
              </a:rPr>
              <a:t>deuterada</a:t>
            </a:r>
            <a:r>
              <a:rPr lang="pt-PT" sz="2400" dirty="0">
                <a:solidFill>
                  <a:prstClr val="white"/>
                </a:solidFill>
              </a:rPr>
              <a:t> é mais denso que água  -1,11 g/cm</a:t>
            </a:r>
            <a:r>
              <a:rPr lang="pt-PT" sz="2400" baseline="30000" dirty="0">
                <a:solidFill>
                  <a:prstClr val="white"/>
                </a:solidFill>
              </a:rPr>
              <a:t>3</a:t>
            </a:r>
          </a:p>
          <a:p>
            <a:pPr lvl="0"/>
            <a:endParaRPr lang="pt-PT" sz="2400" dirty="0">
              <a:solidFill>
                <a:prstClr val="white"/>
              </a:solidFill>
            </a:endParaRPr>
          </a:p>
          <a:p>
            <a:pPr lvl="0"/>
            <a:endParaRPr lang="pt-PT" sz="2400" dirty="0">
              <a:solidFill>
                <a:prstClr val="white"/>
              </a:solidFill>
            </a:endParaRPr>
          </a:p>
        </p:txBody>
      </p:sp>
    </p:spTree>
    <p:extLst>
      <p:ext uri="{BB962C8B-B14F-4D97-AF65-F5344CB8AC3E}">
        <p14:creationId xmlns:p14="http://schemas.microsoft.com/office/powerpoint/2010/main" val="37880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http://fusion.srubar.net/images/d-d-h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88840"/>
            <a:ext cx="4286250" cy="29051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aixaDeTexto 2"/>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3"/>
                <a:stretch>
                  <a:fillRect/>
                </a:stretch>
              </a:blipFill>
            </p:spPr>
            <p:txBody>
              <a:bodyPr/>
              <a:lstStyle/>
              <a:p>
                <a:r>
                  <a:rPr lang="pt-PT">
                    <a:noFill/>
                  </a:rPr>
                  <a:t> </a:t>
                </a:r>
              </a:p>
            </p:txBody>
          </p:sp>
        </mc:Fallback>
      </mc:AlternateContent>
      <p:sp>
        <p:nvSpPr>
          <p:cNvPr id="4" name="CaixaDeTexto 3"/>
          <p:cNvSpPr txBox="1"/>
          <p:nvPr/>
        </p:nvSpPr>
        <p:spPr>
          <a:xfrm>
            <a:off x="1321630" y="493286"/>
            <a:ext cx="1681679" cy="584775"/>
          </a:xfrm>
          <a:prstGeom prst="rect">
            <a:avLst/>
          </a:prstGeom>
          <a:noFill/>
        </p:spPr>
        <p:txBody>
          <a:bodyPr wrap="none" rtlCol="0">
            <a:spAutoFit/>
          </a:bodyPr>
          <a:lstStyle/>
          <a:p>
            <a:r>
              <a:rPr lang="pt-PT" sz="3200" b="1" dirty="0">
                <a:solidFill>
                  <a:schemeClr val="bg1"/>
                </a:solidFill>
              </a:rPr>
              <a:t>Deutério</a:t>
            </a:r>
          </a:p>
        </p:txBody>
      </p:sp>
      <p:pic>
        <p:nvPicPr>
          <p:cNvPr id="5124" name="Picture 4" descr="https://upload.wikimedia.org/wikipedia/commons/thumb/8/8f/Wendelstein7-X_Torushall-2011.jpg/300px-Wendelstein7-X_Torushall-2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35971"/>
            <a:ext cx="3600400" cy="3036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4956311" y="3474178"/>
            <a:ext cx="1597810" cy="369332"/>
          </a:xfrm>
          <a:prstGeom prst="rect">
            <a:avLst/>
          </a:prstGeom>
        </p:spPr>
        <p:txBody>
          <a:bodyPr wrap="none">
            <a:spAutoFit/>
          </a:bodyPr>
          <a:lstStyle/>
          <a:p>
            <a:r>
              <a:rPr lang="pt-PT" dirty="0">
                <a:solidFill>
                  <a:schemeClr val="bg1"/>
                </a:solidFill>
              </a:rPr>
              <a:t>Wendelstein7X</a:t>
            </a:r>
          </a:p>
        </p:txBody>
      </p:sp>
      <p:pic>
        <p:nvPicPr>
          <p:cNvPr id="5126" name="Picture 6" descr="https://www.sciencenews.org/sites/default/files/2016/01/main/articles/020616_fusion_opener_f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9" y="4365104"/>
            <a:ext cx="4122136"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34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450" t="10988" r="35832" b="14415"/>
          <a:stretch/>
        </p:blipFill>
        <p:spPr bwMode="auto">
          <a:xfrm>
            <a:off x="4679504" y="477627"/>
            <a:ext cx="3996813" cy="545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677" t="12198" r="35037" b="13004"/>
          <a:stretch/>
        </p:blipFill>
        <p:spPr bwMode="auto">
          <a:xfrm>
            <a:off x="395536" y="477627"/>
            <a:ext cx="4070556" cy="547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C:\Users\vidinha\Documents\Brasil\Joinville\twitte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492896"/>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Chemjobb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0247" name="Picture 7" descr="C:\Users\vidinha\Documents\Brasil\Joinville\RFKAXdDd_400x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8354" y="2492896"/>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7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247"/>
                                        </p:tgtEl>
                                        <p:attrNameLst>
                                          <p:attrName>style.visibility</p:attrName>
                                        </p:attrNameLst>
                                      </p:cBhvr>
                                      <p:to>
                                        <p:strVal val="visible"/>
                                      </p:to>
                                    </p:set>
                                    <p:animEffect transition="in" filter="wipe(left)">
                                      <p:cBhvr>
                                        <p:cTn id="10"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aixaDeTexto 3"/>
              <p:cNvSpPr txBox="1"/>
              <p:nvPr/>
            </p:nvSpPr>
            <p:spPr>
              <a:xfrm>
                <a:off x="107504" y="69687"/>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3</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07504" y="69687"/>
                <a:ext cx="1187441" cy="933012"/>
              </a:xfrm>
              <a:prstGeom prst="rect">
                <a:avLst/>
              </a:prstGeom>
              <a:blipFill rotWithShape="1">
                <a:blip r:embed="rId2"/>
                <a:stretch>
                  <a:fillRect/>
                </a:stretch>
              </a:blipFill>
            </p:spPr>
            <p:txBody>
              <a:bodyPr/>
              <a:lstStyle/>
              <a:p>
                <a:r>
                  <a:rPr lang="pt-PT">
                    <a:noFill/>
                  </a:rPr>
                  <a:t> </a:t>
                </a:r>
              </a:p>
            </p:txBody>
          </p:sp>
        </mc:Fallback>
      </mc:AlternateContent>
      <p:sp>
        <p:nvSpPr>
          <p:cNvPr id="5" name="CaixaDeTexto 4"/>
          <p:cNvSpPr txBox="1"/>
          <p:nvPr/>
        </p:nvSpPr>
        <p:spPr>
          <a:xfrm>
            <a:off x="1321630" y="260648"/>
            <a:ext cx="3020570" cy="584775"/>
          </a:xfrm>
          <a:prstGeom prst="rect">
            <a:avLst/>
          </a:prstGeom>
          <a:noFill/>
        </p:spPr>
        <p:txBody>
          <a:bodyPr wrap="none" rtlCol="0">
            <a:spAutoFit/>
          </a:bodyPr>
          <a:lstStyle/>
          <a:p>
            <a:r>
              <a:rPr lang="pt-PT" sz="3200" b="1" dirty="0" err="1">
                <a:solidFill>
                  <a:schemeClr val="bg1"/>
                </a:solidFill>
              </a:rPr>
              <a:t>Tritio</a:t>
            </a:r>
            <a:r>
              <a:rPr lang="pt-PT" sz="3200" b="1" dirty="0">
                <a:solidFill>
                  <a:schemeClr val="bg1"/>
                </a:solidFill>
              </a:rPr>
              <a:t> aplicações </a:t>
            </a:r>
          </a:p>
        </p:txBody>
      </p:sp>
      <p:pic>
        <p:nvPicPr>
          <p:cNvPr id="4098" name="Picture 2" descr="http://static.businessinsider.com/image/4eb811ee69bedd5a6e000007-400/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4625"/>
            <a:ext cx="2808312" cy="2106234"/>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827584" y="3861048"/>
            <a:ext cx="7992888" cy="461665"/>
          </a:xfrm>
          <a:prstGeom prst="rect">
            <a:avLst/>
          </a:prstGeom>
        </p:spPr>
        <p:txBody>
          <a:bodyPr wrap="square">
            <a:spAutoFit/>
          </a:bodyPr>
          <a:lstStyle/>
          <a:p>
            <a:pPr lvl="0"/>
            <a:r>
              <a:rPr lang="pt-PT" sz="2400" dirty="0">
                <a:solidFill>
                  <a:prstClr val="white"/>
                </a:solidFill>
              </a:rPr>
              <a:t>Ou também produzido em alguns  reactores nucleares. </a:t>
            </a:r>
            <a:endParaRPr lang="pt-PT" sz="2400" dirty="0">
              <a:solidFill>
                <a:schemeClr val="bg1"/>
              </a:solidFill>
            </a:endParaRPr>
          </a:p>
        </p:txBody>
      </p:sp>
      <p:sp>
        <p:nvSpPr>
          <p:cNvPr id="7" name="Rectângulo 6"/>
          <p:cNvSpPr/>
          <p:nvPr/>
        </p:nvSpPr>
        <p:spPr>
          <a:xfrm>
            <a:off x="7020272" y="7097543"/>
            <a:ext cx="4572000" cy="4247317"/>
          </a:xfrm>
          <a:prstGeom prst="rect">
            <a:avLst/>
          </a:prstGeom>
        </p:spPr>
        <p:txBody>
          <a:bodyPr>
            <a:spAutoFit/>
          </a:bodyPr>
          <a:lstStyle/>
          <a:p>
            <a:r>
              <a:rPr lang="en-US" dirty="0">
                <a:solidFill>
                  <a:schemeClr val="bg1"/>
                </a:solidFill>
              </a:rPr>
              <a:t>Tritium is rare in nature because of its 12.4-year half-life. It is produced by cosmic radiation in the upper atmosphere where it combines with oxygen to form water. It then falls to earth as rain, but the concentration is too low to be useful in a nuclear weapons program. Most tritium is produced by bombarding </a:t>
            </a:r>
            <a:r>
              <a:rPr lang="en-US" baseline="30000" dirty="0">
                <a:solidFill>
                  <a:schemeClr val="bg1"/>
                </a:solidFill>
              </a:rPr>
              <a:t>6</a:t>
            </a:r>
            <a:r>
              <a:rPr lang="en-US" dirty="0">
                <a:solidFill>
                  <a:schemeClr val="bg1"/>
                </a:solidFill>
              </a:rPr>
              <a:t>Li [ </a:t>
            </a:r>
            <a:r>
              <a:rPr lang="en-US" baseline="30000" dirty="0">
                <a:solidFill>
                  <a:schemeClr val="bg1"/>
                </a:solidFill>
              </a:rPr>
              <a:t>6</a:t>
            </a:r>
            <a:r>
              <a:rPr lang="en-US" dirty="0">
                <a:solidFill>
                  <a:schemeClr val="bg1"/>
                </a:solidFill>
              </a:rPr>
              <a:t> Li(n, a) </a:t>
            </a:r>
            <a:r>
              <a:rPr lang="en-US" baseline="30000" dirty="0">
                <a:solidFill>
                  <a:schemeClr val="bg1"/>
                </a:solidFill>
              </a:rPr>
              <a:t>3</a:t>
            </a:r>
            <a:r>
              <a:rPr lang="en-US" dirty="0">
                <a:solidFill>
                  <a:schemeClr val="bg1"/>
                </a:solidFill>
              </a:rPr>
              <a:t> H] with neutrons in a reactor; it is also produced as a byproduct of the operation of a heavy-water-moderated reactor when neutrons are captured on the deuterons present. It has been suggested that it may be feasible to produce tritium in an accelerator (electronuclear breeder) in which protons bombard an appropriate target.</a:t>
            </a:r>
            <a:endParaRPr lang="pt-PT" dirty="0">
              <a:solidFill>
                <a:schemeClr val="bg1"/>
              </a:solidFill>
            </a:endParaRPr>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altLang="pt-PT" sz="1000" b="0" i="0" u="none" strike="noStrike" cap="none" normalizeH="0" baseline="0">
                <a:ln>
                  <a:noFill/>
                </a:ln>
                <a:solidFill>
                  <a:srgbClr val="000000"/>
                </a:solidFill>
                <a:effectLst/>
                <a:latin typeface="Arial Unicode MS" pitchFamily="34" charset="-128"/>
                <a:cs typeface="Arial" pitchFamily="34" charset="0"/>
              </a:rPr>
              <a:t>Li-6 + n -&gt; T + He-4 + 4.78 MeV</a:t>
            </a:r>
            <a:r>
              <a:rPr kumimoji="0" lang="pt-PT" altLang="pt-PT" sz="800" b="0" i="0" u="none" strike="noStrike" cap="none" normalizeH="0" baseline="0">
                <a:ln>
                  <a:noFill/>
                </a:ln>
                <a:solidFill>
                  <a:schemeClr val="tx1"/>
                </a:solidFill>
                <a:effectLst/>
                <a:latin typeface="Arial" pitchFamily="34" charset="0"/>
                <a:cs typeface="Arial" pitchFamily="34" charset="0"/>
              </a:rPr>
              <a:t> </a:t>
            </a:r>
            <a:endParaRPr kumimoji="0" lang="pt-PT" altLang="pt-PT" sz="1800" b="0" i="0" u="none" strike="noStrike" cap="none" normalizeH="0" baseline="0">
              <a:ln>
                <a:noFill/>
              </a:ln>
              <a:solidFill>
                <a:schemeClr val="tx1"/>
              </a:solidFill>
              <a:effectLst/>
              <a:latin typeface="Arial" pitchFamily="34" charset="0"/>
              <a:cs typeface="Arial" pitchFamily="34" charset="0"/>
            </a:endParaRPr>
          </a:p>
        </p:txBody>
      </p:sp>
      <p:sp>
        <p:nvSpPr>
          <p:cNvPr id="9" name="Rectângulo 8"/>
          <p:cNvSpPr/>
          <p:nvPr/>
        </p:nvSpPr>
        <p:spPr>
          <a:xfrm>
            <a:off x="3203848" y="1006689"/>
            <a:ext cx="5688632" cy="1200329"/>
          </a:xfrm>
          <a:prstGeom prst="rect">
            <a:avLst/>
          </a:prstGeom>
        </p:spPr>
        <p:txBody>
          <a:bodyPr wrap="square">
            <a:spAutoFit/>
          </a:bodyPr>
          <a:lstStyle/>
          <a:p>
            <a:pPr lvl="0"/>
            <a:r>
              <a:rPr lang="pt-PT" sz="2400" dirty="0">
                <a:solidFill>
                  <a:prstClr val="white"/>
                </a:solidFill>
              </a:rPr>
              <a:t>O trítio é raro na  natureza tempo de meia vida de 12,4. produzido pela  radiação cósmica na parte  superior da atmosfera.</a:t>
            </a:r>
          </a:p>
        </p:txBody>
      </p:sp>
      <p:sp>
        <p:nvSpPr>
          <p:cNvPr id="10" name="Rectângulo 9"/>
          <p:cNvSpPr/>
          <p:nvPr/>
        </p:nvSpPr>
        <p:spPr>
          <a:xfrm>
            <a:off x="3237870" y="2505670"/>
            <a:ext cx="5350643" cy="1200329"/>
          </a:xfrm>
          <a:prstGeom prst="rect">
            <a:avLst/>
          </a:prstGeom>
        </p:spPr>
        <p:txBody>
          <a:bodyPr wrap="square">
            <a:spAutoFit/>
          </a:bodyPr>
          <a:lstStyle/>
          <a:p>
            <a:pPr lvl="0"/>
            <a:r>
              <a:rPr lang="pt-PT" sz="2400" dirty="0">
                <a:solidFill>
                  <a:prstClr val="white"/>
                </a:solidFill>
              </a:rPr>
              <a:t>A maior parte é produzido através da fissão do </a:t>
            </a:r>
            <a:r>
              <a:rPr lang="pt-PT" sz="2400" baseline="30000" dirty="0">
                <a:solidFill>
                  <a:prstClr val="white"/>
                </a:solidFill>
              </a:rPr>
              <a:t>6</a:t>
            </a:r>
            <a:r>
              <a:rPr lang="pt-PT" sz="2400" dirty="0">
                <a:solidFill>
                  <a:prstClr val="white"/>
                </a:solidFill>
              </a:rPr>
              <a:t>Li  -  </a:t>
            </a:r>
          </a:p>
          <a:p>
            <a:pPr lvl="0"/>
            <a:r>
              <a:rPr lang="en-US" sz="2400" dirty="0">
                <a:solidFill>
                  <a:prstClr val="white"/>
                </a:solidFill>
              </a:rPr>
              <a:t>Li-6 + n -&gt; T + He-4 + 4.78 MeV</a:t>
            </a:r>
            <a:endParaRPr lang="pt-PT" sz="2400" dirty="0">
              <a:solidFill>
                <a:prstClr val="white"/>
              </a:solidFill>
            </a:endParaRPr>
          </a:p>
        </p:txBody>
      </p:sp>
    </p:spTree>
    <p:extLst>
      <p:ext uri="{BB962C8B-B14F-4D97-AF65-F5344CB8AC3E}">
        <p14:creationId xmlns:p14="http://schemas.microsoft.com/office/powerpoint/2010/main" val="13620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635896" y="764704"/>
            <a:ext cx="5508104" cy="3416320"/>
          </a:xfrm>
          <a:prstGeom prst="rect">
            <a:avLst/>
          </a:prstGeom>
          <a:noFill/>
        </p:spPr>
        <p:txBody>
          <a:bodyPr wrap="square" rtlCol="0">
            <a:spAutoFit/>
          </a:bodyPr>
          <a:lstStyle/>
          <a:p>
            <a:r>
              <a:rPr lang="pt-PT" sz="2400" dirty="0">
                <a:solidFill>
                  <a:schemeClr val="bg1"/>
                </a:solidFill>
              </a:rPr>
              <a:t>Uma amostra de água de um lago consistirá quase inteiramente em água na qual os átomos de hidrogénio consistem no isótopo 1H. </a:t>
            </a:r>
          </a:p>
          <a:p>
            <a:endParaRPr lang="pt-PT" sz="2400" dirty="0">
              <a:solidFill>
                <a:schemeClr val="bg1"/>
              </a:solidFill>
            </a:endParaRPr>
          </a:p>
          <a:p>
            <a:r>
              <a:rPr lang="pt-PT" sz="2400" dirty="0">
                <a:solidFill>
                  <a:schemeClr val="bg1"/>
                </a:solidFill>
              </a:rPr>
              <a:t>No entanto algumas moléculas poderão ter deutério. Esse resultado pode ser previsto  porque a Abundância de H1 na terra e de 99,985%</a:t>
            </a:r>
          </a:p>
        </p:txBody>
      </p:sp>
      <mc:AlternateContent xmlns:mc="http://schemas.openxmlformats.org/markup-compatibility/2006" xmlns:a14="http://schemas.microsoft.com/office/drawing/2010/main">
        <mc:Choice Requires="a14">
          <p:sp>
            <p:nvSpPr>
              <p:cNvPr id="3" name="Rectângulo 2"/>
              <p:cNvSpPr/>
              <p:nvPr/>
            </p:nvSpPr>
            <p:spPr>
              <a:xfrm>
                <a:off x="110071" y="4651100"/>
                <a:ext cx="9001000" cy="7285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sz="2000" i="1" dirty="0" smtClean="0">
                          <a:solidFill>
                            <a:prstClr val="white"/>
                          </a:solidFill>
                          <a:latin typeface="Cambria Math"/>
                        </a:rPr>
                        <m:t>𝐴</m:t>
                      </m:r>
                      <m:r>
                        <a:rPr lang="pt-PT" sz="2000" i="1" dirty="0" smtClean="0">
                          <a:solidFill>
                            <a:prstClr val="white"/>
                          </a:solidFill>
                          <a:latin typeface="Cambria Math"/>
                        </a:rPr>
                        <m:t>=  </m:t>
                      </m:r>
                      <m:f>
                        <m:fPr>
                          <m:ctrlPr>
                            <a:rPr lang="pt-PT" sz="2000" i="1" dirty="0">
                              <a:solidFill>
                                <a:prstClr val="white"/>
                              </a:solidFill>
                              <a:latin typeface="Cambria Math" panose="02040503050406030204" pitchFamily="18" charset="0"/>
                            </a:rPr>
                          </m:ctrlPr>
                        </m:fPr>
                        <m:num>
                          <m:r>
                            <a:rPr lang="pt-PT" sz="2000" i="1" dirty="0">
                              <a:solidFill>
                                <a:prstClr val="white"/>
                              </a:solidFill>
                              <a:latin typeface="Cambria Math"/>
                            </a:rPr>
                            <m:t>𝑛𝑢𝑚𝑒𝑟𝑜</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𝑎𝑡𝑜𝑚𝑜𝑠</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𝑢𝑚</m:t>
                          </m:r>
                          <m:r>
                            <a:rPr lang="pt-PT" sz="2000" i="1" dirty="0">
                              <a:solidFill>
                                <a:prstClr val="white"/>
                              </a:solidFill>
                              <a:latin typeface="Cambria Math"/>
                            </a:rPr>
                            <m:t> </m:t>
                          </m:r>
                          <m:r>
                            <a:rPr lang="pt-PT" sz="2000" i="1" dirty="0">
                              <a:solidFill>
                                <a:prstClr val="white"/>
                              </a:solidFill>
                              <a:latin typeface="Cambria Math"/>
                            </a:rPr>
                            <m:t>𝑑𝑎𝑑𝑜</m:t>
                          </m:r>
                          <m:r>
                            <a:rPr lang="pt-PT" sz="2000" i="1" dirty="0">
                              <a:solidFill>
                                <a:prstClr val="white"/>
                              </a:solidFill>
                              <a:latin typeface="Cambria Math"/>
                            </a:rPr>
                            <m:t> </m:t>
                          </m:r>
                          <m:r>
                            <a:rPr lang="pt-PT" sz="2000" i="1" dirty="0">
                              <a:solidFill>
                                <a:prstClr val="white"/>
                              </a:solidFill>
                              <a:latin typeface="Cambria Math"/>
                            </a:rPr>
                            <m:t>𝑖𝑠𝑜𝑡𝑜𝑝𝑜</m:t>
                          </m:r>
                        </m:num>
                        <m:den>
                          <m:r>
                            <a:rPr lang="pt-PT" sz="2000" i="1" dirty="0">
                              <a:solidFill>
                                <a:prstClr val="white"/>
                              </a:solidFill>
                              <a:latin typeface="Cambria Math"/>
                            </a:rPr>
                            <m:t>𝑛</m:t>
                          </m:r>
                          <m:r>
                            <a:rPr lang="pt-PT" sz="2000" i="1" dirty="0">
                              <a:solidFill>
                                <a:prstClr val="white"/>
                              </a:solidFill>
                              <a:latin typeface="Cambria Math"/>
                            </a:rPr>
                            <m:t>ú</m:t>
                          </m:r>
                          <m:r>
                            <a:rPr lang="pt-PT" sz="2000" i="1" dirty="0">
                              <a:solidFill>
                                <a:prstClr val="white"/>
                              </a:solidFill>
                              <a:latin typeface="Cambria Math"/>
                            </a:rPr>
                            <m:t>𝑚𝑒𝑟𝑜</m:t>
                          </m:r>
                          <m:r>
                            <a:rPr lang="pt-PT" sz="2000" i="1" dirty="0">
                              <a:solidFill>
                                <a:prstClr val="white"/>
                              </a:solidFill>
                              <a:latin typeface="Cambria Math"/>
                            </a:rPr>
                            <m:t> </m:t>
                          </m:r>
                          <m:r>
                            <a:rPr lang="pt-PT" sz="2000" i="1" dirty="0">
                              <a:solidFill>
                                <a:prstClr val="white"/>
                              </a:solidFill>
                              <a:latin typeface="Cambria Math"/>
                            </a:rPr>
                            <m:t>𝑡𝑜𝑡𝑎𝑙</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á</m:t>
                          </m:r>
                          <m:r>
                            <a:rPr lang="pt-PT" sz="2000" i="1" dirty="0">
                              <a:solidFill>
                                <a:prstClr val="white"/>
                              </a:solidFill>
                              <a:latin typeface="Cambria Math"/>
                            </a:rPr>
                            <m:t>𝑡𝑜𝑚𝑜𝑠</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𝑡𝑜𝑑𝑜𝑠</m:t>
                          </m:r>
                          <m:r>
                            <a:rPr lang="pt-PT" sz="2000" i="1" dirty="0">
                              <a:solidFill>
                                <a:prstClr val="white"/>
                              </a:solidFill>
                              <a:latin typeface="Cambria Math"/>
                            </a:rPr>
                            <m:t> </m:t>
                          </m:r>
                          <m:r>
                            <a:rPr lang="pt-PT" sz="2000" i="1" dirty="0">
                              <a:solidFill>
                                <a:prstClr val="white"/>
                              </a:solidFill>
                              <a:latin typeface="Cambria Math"/>
                            </a:rPr>
                            <m:t>𝑜𝑠</m:t>
                          </m:r>
                          <m:r>
                            <a:rPr lang="pt-PT" sz="2000" i="1" dirty="0">
                              <a:solidFill>
                                <a:prstClr val="white"/>
                              </a:solidFill>
                              <a:latin typeface="Cambria Math"/>
                            </a:rPr>
                            <m:t> </m:t>
                          </m:r>
                          <m:r>
                            <a:rPr lang="pt-PT" sz="2000" i="1" dirty="0">
                              <a:solidFill>
                                <a:prstClr val="white"/>
                              </a:solidFill>
                              <a:latin typeface="Cambria Math"/>
                            </a:rPr>
                            <m:t>𝑠𝑖𝑜𝑡𝑜𝑝𝑜𝑠</m:t>
                          </m:r>
                          <m:r>
                            <a:rPr lang="pt-PT" sz="2000" i="1" dirty="0">
                              <a:solidFill>
                                <a:prstClr val="white"/>
                              </a:solidFill>
                              <a:latin typeface="Cambria Math"/>
                            </a:rPr>
                            <m:t> </m:t>
                          </m:r>
                          <m:r>
                            <a:rPr lang="pt-PT" sz="2000" i="1" dirty="0">
                              <a:solidFill>
                                <a:prstClr val="white"/>
                              </a:solidFill>
                              <a:latin typeface="Cambria Math"/>
                            </a:rPr>
                            <m:t>𝑑𝑜</m:t>
                          </m:r>
                          <m:r>
                            <a:rPr lang="pt-PT" sz="2000" i="1" dirty="0">
                              <a:solidFill>
                                <a:prstClr val="white"/>
                              </a:solidFill>
                              <a:latin typeface="Cambria Math"/>
                            </a:rPr>
                            <m:t> </m:t>
                          </m:r>
                          <m:r>
                            <a:rPr lang="pt-PT" sz="2000" i="1" dirty="0">
                              <a:solidFill>
                                <a:prstClr val="white"/>
                              </a:solidFill>
                              <a:latin typeface="Cambria Math"/>
                            </a:rPr>
                            <m:t>𝑑𝑒𝑠𝑠𝑒</m:t>
                          </m:r>
                          <m:r>
                            <a:rPr lang="pt-PT" sz="2000" i="1" dirty="0">
                              <a:solidFill>
                                <a:prstClr val="white"/>
                              </a:solidFill>
                              <a:latin typeface="Cambria Math"/>
                            </a:rPr>
                            <m:t> </m:t>
                          </m:r>
                          <m:r>
                            <a:rPr lang="pt-PT" sz="2000" i="1" dirty="0">
                              <a:solidFill>
                                <a:prstClr val="white"/>
                              </a:solidFill>
                              <a:latin typeface="Cambria Math"/>
                            </a:rPr>
                            <m:t>𝑒𝑙𝑒𝑚𝑒𝑛𝑡𝑜</m:t>
                          </m:r>
                          <m:r>
                            <a:rPr lang="pt-PT" sz="2000" i="1" dirty="0">
                              <a:solidFill>
                                <a:prstClr val="white"/>
                              </a:solidFill>
                              <a:latin typeface="Cambria Math"/>
                            </a:rPr>
                            <m:t> </m:t>
                          </m:r>
                        </m:den>
                      </m:f>
                      <m:r>
                        <a:rPr lang="pt-PT" sz="2000" i="1" dirty="0" smtClean="0">
                          <a:solidFill>
                            <a:prstClr val="white"/>
                          </a:solidFill>
                          <a:latin typeface="Cambria Math"/>
                          <a:ea typeface="Cambria Math"/>
                        </a:rPr>
                        <m:t>×</m:t>
                      </m:r>
                      <m:r>
                        <a:rPr lang="pt-PT" sz="2000" b="0" i="1" dirty="0" smtClean="0">
                          <a:solidFill>
                            <a:prstClr val="white"/>
                          </a:solidFill>
                          <a:latin typeface="Cambria Math"/>
                          <a:ea typeface="Cambria Math"/>
                        </a:rPr>
                        <m:t>100</m:t>
                      </m:r>
                    </m:oMath>
                  </m:oMathPara>
                </a14:m>
                <a:endParaRPr lang="pt-PT" sz="2000" dirty="0"/>
              </a:p>
            </p:txBody>
          </p:sp>
        </mc:Choice>
        <mc:Fallback xmlns="">
          <p:sp>
            <p:nvSpPr>
              <p:cNvPr id="3" name="Rectângulo 2"/>
              <p:cNvSpPr>
                <a:spLocks noRot="1" noChangeAspect="1" noMove="1" noResize="1" noEditPoints="1" noAdjustHandles="1" noChangeArrowheads="1" noChangeShapeType="1" noTextEdit="1"/>
              </p:cNvSpPr>
              <p:nvPr/>
            </p:nvSpPr>
            <p:spPr>
              <a:xfrm>
                <a:off x="110071" y="4651100"/>
                <a:ext cx="9001000" cy="728533"/>
              </a:xfrm>
              <a:prstGeom prst="rect">
                <a:avLst/>
              </a:prstGeom>
              <a:blipFill rotWithShape="1">
                <a:blip r:embed="rId2"/>
                <a:stretch>
                  <a:fillRect/>
                </a:stretch>
              </a:blipFill>
            </p:spPr>
            <p:txBody>
              <a:bodyPr/>
              <a:lstStyle/>
              <a:p>
                <a:r>
                  <a:rPr lang="pt-PT">
                    <a:noFill/>
                  </a:rPr>
                  <a:t> </a:t>
                </a:r>
              </a:p>
            </p:txBody>
          </p:sp>
        </mc:Fallback>
      </mc:AlternateContent>
      <p:sp>
        <p:nvSpPr>
          <p:cNvPr id="5" name="Rectângulo 4"/>
          <p:cNvSpPr/>
          <p:nvPr/>
        </p:nvSpPr>
        <p:spPr>
          <a:xfrm>
            <a:off x="0" y="164948"/>
            <a:ext cx="3837845" cy="584775"/>
          </a:xfrm>
          <a:prstGeom prst="rect">
            <a:avLst/>
          </a:prstGeom>
        </p:spPr>
        <p:txBody>
          <a:bodyPr wrap="none">
            <a:spAutoFit/>
          </a:bodyPr>
          <a:lstStyle/>
          <a:p>
            <a:pPr lvl="0"/>
            <a:r>
              <a:rPr lang="pt-PT" sz="3200" b="1" dirty="0">
                <a:solidFill>
                  <a:srgbClr val="FFFF00"/>
                </a:solidFill>
              </a:rPr>
              <a:t>Abundância isotópica</a:t>
            </a:r>
          </a:p>
        </p:txBody>
      </p:sp>
      <p:pic>
        <p:nvPicPr>
          <p:cNvPr id="1026" name="Picture 2" descr="https://encrypted-tbn3.gstatic.com/images?q=tbn:ANd9GcRWDc77XzWO4_OWEEwFmdxu2VdYktosxxj4yK7v_WkH93sT3o-6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64704"/>
            <a:ext cx="3428536" cy="223224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76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t="13474" r="10464" b="42668"/>
          <a:stretch/>
        </p:blipFill>
        <p:spPr bwMode="auto">
          <a:xfrm>
            <a:off x="0" y="241257"/>
            <a:ext cx="9678390" cy="320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9115" y="3455349"/>
            <a:ext cx="1800200" cy="1631216"/>
          </a:xfrm>
          <a:prstGeom prst="rect">
            <a:avLst/>
          </a:prstGeom>
          <a:noFill/>
        </p:spPr>
        <p:txBody>
          <a:bodyPr wrap="square" rtlCol="0">
            <a:spAutoFit/>
          </a:bodyPr>
          <a:lstStyle/>
          <a:p>
            <a:r>
              <a:rPr lang="pt-PT" sz="2000" dirty="0">
                <a:solidFill>
                  <a:schemeClr val="bg1"/>
                </a:solidFill>
              </a:rPr>
              <a:t>A amostra é introduzida na camara de ionização  com vapor</a:t>
            </a:r>
          </a:p>
        </p:txBody>
      </p:sp>
      <p:sp>
        <p:nvSpPr>
          <p:cNvPr id="6" name="CaixaDeTexto 5"/>
          <p:cNvSpPr txBox="1"/>
          <p:nvPr/>
        </p:nvSpPr>
        <p:spPr>
          <a:xfrm>
            <a:off x="1880441" y="3501008"/>
            <a:ext cx="2664296" cy="1938992"/>
          </a:xfrm>
          <a:prstGeom prst="rect">
            <a:avLst/>
          </a:prstGeom>
          <a:noFill/>
        </p:spPr>
        <p:txBody>
          <a:bodyPr wrap="square" rtlCol="0">
            <a:spAutoFit/>
          </a:bodyPr>
          <a:lstStyle/>
          <a:p>
            <a:r>
              <a:rPr lang="pt-PT" sz="2000" dirty="0">
                <a:solidFill>
                  <a:schemeClr val="bg1"/>
                </a:solidFill>
              </a:rPr>
              <a:t>Bombardeada com </a:t>
            </a:r>
            <a:r>
              <a:rPr lang="pt-PT" sz="2000" dirty="0" err="1">
                <a:solidFill>
                  <a:schemeClr val="bg1"/>
                </a:solidFill>
              </a:rPr>
              <a:t>electrons</a:t>
            </a:r>
            <a:r>
              <a:rPr lang="pt-PT" sz="2000" dirty="0">
                <a:solidFill>
                  <a:schemeClr val="bg1"/>
                </a:solidFill>
              </a:rPr>
              <a:t> de alta energia que promovem o arranque de </a:t>
            </a:r>
            <a:r>
              <a:rPr lang="pt-PT" sz="2000" dirty="0" err="1">
                <a:solidFill>
                  <a:schemeClr val="bg1"/>
                </a:solidFill>
              </a:rPr>
              <a:t>electrons</a:t>
            </a:r>
            <a:r>
              <a:rPr lang="pt-PT" sz="2000" dirty="0">
                <a:solidFill>
                  <a:schemeClr val="bg1"/>
                </a:solidFill>
              </a:rPr>
              <a:t> os átomos ou moléculas da amostra </a:t>
            </a:r>
          </a:p>
        </p:txBody>
      </p:sp>
      <p:sp>
        <p:nvSpPr>
          <p:cNvPr id="7" name="CaixaDeTexto 6"/>
          <p:cNvSpPr txBox="1"/>
          <p:nvPr/>
        </p:nvSpPr>
        <p:spPr>
          <a:xfrm>
            <a:off x="4875706" y="3446998"/>
            <a:ext cx="4304806" cy="2862322"/>
          </a:xfrm>
          <a:prstGeom prst="rect">
            <a:avLst/>
          </a:prstGeom>
          <a:noFill/>
        </p:spPr>
        <p:txBody>
          <a:bodyPr wrap="square" rtlCol="0">
            <a:spAutoFit/>
          </a:bodyPr>
          <a:lstStyle/>
          <a:p>
            <a:r>
              <a:rPr lang="pt-PT" sz="2000" dirty="0">
                <a:solidFill>
                  <a:schemeClr val="bg1"/>
                </a:solidFill>
              </a:rPr>
              <a:t>Um campo magnético que é perpendicular a direcção do feixe das partículas carregadas. </a:t>
            </a:r>
          </a:p>
          <a:p>
            <a:endParaRPr lang="pt-PT" sz="2000" dirty="0">
              <a:solidFill>
                <a:schemeClr val="bg1"/>
              </a:solidFill>
            </a:endParaRPr>
          </a:p>
          <a:p>
            <a:r>
              <a:rPr lang="pt-PT" sz="2000" dirty="0">
                <a:solidFill>
                  <a:schemeClr val="bg1"/>
                </a:solidFill>
              </a:rPr>
              <a:t>Este campo promove a curvatura do feixe e o raio da curvatura depende também da velocidade de aceleração e do campo magnético da massa e da carga das partículas.  </a:t>
            </a:r>
          </a:p>
        </p:txBody>
      </p:sp>
      <p:sp>
        <p:nvSpPr>
          <p:cNvPr id="2" name="Seta para a direita 1"/>
          <p:cNvSpPr/>
          <p:nvPr/>
        </p:nvSpPr>
        <p:spPr>
          <a:xfrm rot="16200000">
            <a:off x="91499" y="2633527"/>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Seta para a direita 7"/>
          <p:cNvSpPr/>
          <p:nvPr/>
        </p:nvSpPr>
        <p:spPr>
          <a:xfrm rot="16200000">
            <a:off x="1247052" y="2705535"/>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Seta para a direita 9"/>
          <p:cNvSpPr/>
          <p:nvPr/>
        </p:nvSpPr>
        <p:spPr>
          <a:xfrm rot="18544257">
            <a:off x="2874537" y="2571214"/>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75832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build="p"/>
      <p:bldP spid="2" grpId="0" animBg="1"/>
      <p:bldP spid="8"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27384"/>
            <a:ext cx="4404796" cy="584775"/>
          </a:xfrm>
          <a:prstGeom prst="rect">
            <a:avLst/>
          </a:prstGeom>
        </p:spPr>
        <p:txBody>
          <a:bodyPr wrap="none">
            <a:spAutoFit/>
          </a:bodyPr>
          <a:lstStyle/>
          <a:p>
            <a:r>
              <a:rPr lang="pt-PT" sz="3200" b="1" dirty="0">
                <a:solidFill>
                  <a:srgbClr val="FFFF00"/>
                </a:solidFill>
              </a:rPr>
              <a:t>Espectroscopia de massa</a:t>
            </a:r>
          </a:p>
        </p:txBody>
      </p:sp>
      <p:sp>
        <p:nvSpPr>
          <p:cNvPr id="3" name="Rectângulo 2"/>
          <p:cNvSpPr/>
          <p:nvPr/>
        </p:nvSpPr>
        <p:spPr>
          <a:xfrm>
            <a:off x="665114" y="2658392"/>
            <a:ext cx="7984504" cy="4154984"/>
          </a:xfrm>
          <a:prstGeom prst="rect">
            <a:avLst/>
          </a:prstGeom>
        </p:spPr>
        <p:txBody>
          <a:bodyPr wrap="square">
            <a:spAutoFit/>
          </a:bodyPr>
          <a:lstStyle/>
          <a:p>
            <a:pPr marL="342900" indent="-342900">
              <a:buFont typeface="Arial" panose="020B0604020202020204" pitchFamily="34" charset="0"/>
              <a:buChar char="•"/>
            </a:pPr>
            <a:r>
              <a:rPr lang="pt-BR" sz="2400" dirty="0">
                <a:solidFill>
                  <a:schemeClr val="bg1"/>
                </a:solidFill>
              </a:rPr>
              <a:t>Pequenas quantidade de amostra são requeridas </a:t>
            </a:r>
          </a:p>
          <a:p>
            <a:pPr marL="342900" indent="-342900">
              <a:buFont typeface="Arial" panose="020B0604020202020204" pitchFamily="34" charset="0"/>
              <a:buChar char="•"/>
            </a:pPr>
            <a:r>
              <a:rPr lang="pt-BR" sz="2400" dirty="0">
                <a:solidFill>
                  <a:schemeClr val="bg1"/>
                </a:solidFill>
              </a:rPr>
              <a:t>A amostra terá de ser vaporizada </a:t>
            </a:r>
          </a:p>
          <a:p>
            <a:pPr marL="342900" indent="-342900">
              <a:buFont typeface="Arial" panose="020B0604020202020204" pitchFamily="34" charset="0"/>
              <a:buChar char="•"/>
            </a:pPr>
            <a:r>
              <a:rPr lang="pt-BR" sz="2400" dirty="0">
                <a:solidFill>
                  <a:schemeClr val="bg1"/>
                </a:solidFill>
              </a:rPr>
              <a:t>Um ou mais electrões terão de ser removidos do átomos para os átomos ou moléculas ficarem como íons positivos</a:t>
            </a:r>
          </a:p>
          <a:p>
            <a:pPr marL="342900" indent="-342900">
              <a:buFont typeface="Arial" panose="020B0604020202020204" pitchFamily="34" charset="0"/>
              <a:buChar char="•"/>
            </a:pPr>
            <a:r>
              <a:rPr lang="pt-BR" sz="2400" dirty="0">
                <a:solidFill>
                  <a:schemeClr val="bg1"/>
                </a:solidFill>
              </a:rPr>
              <a:t>É necessário um acelerador de íons campo elétrico – placas de aceleração </a:t>
            </a:r>
          </a:p>
          <a:p>
            <a:pPr marL="342900" indent="-342900">
              <a:buFont typeface="Arial" panose="020B0604020202020204" pitchFamily="34" charset="0"/>
              <a:buChar char="•"/>
            </a:pPr>
            <a:r>
              <a:rPr lang="pt-BR" sz="2400" dirty="0">
                <a:solidFill>
                  <a:schemeClr val="bg1"/>
                </a:solidFill>
              </a:rPr>
              <a:t>Um campo magnético para defletir a corrente iônica </a:t>
            </a:r>
          </a:p>
          <a:p>
            <a:pPr marL="342900" indent="-342900">
              <a:buFont typeface="Arial" panose="020B0604020202020204" pitchFamily="34" charset="0"/>
              <a:buChar char="•"/>
            </a:pPr>
            <a:r>
              <a:rPr lang="pt-BR" sz="2400" dirty="0">
                <a:solidFill>
                  <a:schemeClr val="bg1"/>
                </a:solidFill>
              </a:rPr>
              <a:t>Os íons com </a:t>
            </a:r>
            <a:r>
              <a:rPr lang="pt-BR" sz="2400" i="1" u="sng" dirty="0">
                <a:solidFill>
                  <a:srgbClr val="FFFF00"/>
                </a:solidFill>
              </a:rPr>
              <a:t>maior massa </a:t>
            </a:r>
            <a:r>
              <a:rPr lang="pt-BR" sz="2400" dirty="0">
                <a:solidFill>
                  <a:schemeClr val="bg1"/>
                </a:solidFill>
              </a:rPr>
              <a:t>e </a:t>
            </a:r>
            <a:r>
              <a:rPr lang="pt-BR" sz="2400" i="1" u="sng" dirty="0">
                <a:solidFill>
                  <a:srgbClr val="FFFF00"/>
                </a:solidFill>
              </a:rPr>
              <a:t>menor carga </a:t>
            </a:r>
            <a:r>
              <a:rPr lang="pt-BR" sz="2400" dirty="0">
                <a:solidFill>
                  <a:schemeClr val="bg1"/>
                </a:solidFill>
              </a:rPr>
              <a:t>(1+) serão </a:t>
            </a:r>
            <a:r>
              <a:rPr lang="pt-BR" sz="2400" i="1" u="sng" dirty="0">
                <a:solidFill>
                  <a:srgbClr val="FFFF00"/>
                </a:solidFill>
              </a:rPr>
              <a:t>menos deflectidos</a:t>
            </a:r>
            <a:r>
              <a:rPr lang="pt-BR" sz="2400" dirty="0">
                <a:solidFill>
                  <a:schemeClr val="bg1"/>
                </a:solidFill>
              </a:rPr>
              <a:t> </a:t>
            </a:r>
          </a:p>
          <a:p>
            <a:pPr marL="342900" indent="-342900">
              <a:buFont typeface="Arial" panose="020B0604020202020204" pitchFamily="34" charset="0"/>
              <a:buChar char="•"/>
            </a:pPr>
            <a:r>
              <a:rPr lang="pt-BR" sz="2400" dirty="0">
                <a:solidFill>
                  <a:schemeClr val="bg1"/>
                </a:solidFill>
              </a:rPr>
              <a:t>Os átomos atingem a placa </a:t>
            </a:r>
            <a:r>
              <a:rPr lang="pt-BR" sz="2400" dirty="0" err="1">
                <a:solidFill>
                  <a:schemeClr val="bg1"/>
                </a:solidFill>
              </a:rPr>
              <a:t>detectora</a:t>
            </a:r>
            <a:r>
              <a:rPr lang="pt-BR" sz="2400" dirty="0">
                <a:solidFill>
                  <a:schemeClr val="bg1"/>
                </a:solidFill>
              </a:rPr>
              <a:t> produzindo uma pequena corrente que á amplificada </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t="13474" r="10464" b="42668"/>
          <a:stretch/>
        </p:blipFill>
        <p:spPr bwMode="auto">
          <a:xfrm>
            <a:off x="665114" y="622862"/>
            <a:ext cx="5940152" cy="196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34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4664" y="116632"/>
            <a:ext cx="2927176" cy="646331"/>
          </a:xfrm>
          <a:prstGeom prst="rect">
            <a:avLst/>
          </a:prstGeom>
          <a:noFill/>
        </p:spPr>
        <p:txBody>
          <a:bodyPr wrap="square" rtlCol="0">
            <a:spAutoFit/>
          </a:bodyPr>
          <a:lstStyle/>
          <a:p>
            <a:r>
              <a:rPr lang="pt-PT" sz="3600" b="1" dirty="0">
                <a:solidFill>
                  <a:schemeClr val="bg1"/>
                </a:solidFill>
              </a:rPr>
              <a:t>Peso</a:t>
            </a:r>
            <a:r>
              <a:rPr lang="pt-PT" sz="2400" b="1" dirty="0">
                <a:solidFill>
                  <a:schemeClr val="bg1"/>
                </a:solidFill>
              </a:rPr>
              <a:t> </a:t>
            </a:r>
            <a:r>
              <a:rPr lang="pt-PT" sz="3600" b="1" dirty="0">
                <a:solidFill>
                  <a:schemeClr val="bg1"/>
                </a:solidFill>
              </a:rPr>
              <a:t>atómico</a:t>
            </a:r>
            <a:r>
              <a:rPr lang="pt-PT" sz="2400" b="1" dirty="0">
                <a:solidFill>
                  <a:schemeClr val="bg1"/>
                </a:solidFill>
              </a:rPr>
              <a:t> </a:t>
            </a:r>
          </a:p>
        </p:txBody>
      </p:sp>
      <p:sp>
        <p:nvSpPr>
          <p:cNvPr id="3" name="CaixaDeTexto 2"/>
          <p:cNvSpPr txBox="1"/>
          <p:nvPr/>
        </p:nvSpPr>
        <p:spPr>
          <a:xfrm>
            <a:off x="3851920" y="992938"/>
            <a:ext cx="4824536" cy="1815882"/>
          </a:xfrm>
          <a:prstGeom prst="rect">
            <a:avLst/>
          </a:prstGeom>
          <a:noFill/>
        </p:spPr>
        <p:txBody>
          <a:bodyPr wrap="square" rtlCol="0">
            <a:spAutoFit/>
          </a:bodyPr>
          <a:lstStyle/>
          <a:p>
            <a:r>
              <a:rPr lang="pt-PT" sz="2800" dirty="0">
                <a:solidFill>
                  <a:schemeClr val="bg1"/>
                </a:solidFill>
              </a:rPr>
              <a:t>O peso atómico é a media dos pesos dos vários isótopos  relativamente a sua abundancia .</a:t>
            </a:r>
          </a:p>
        </p:txBody>
      </p:sp>
      <mc:AlternateContent xmlns:mc="http://schemas.openxmlformats.org/markup-compatibility/2006" xmlns:a14="http://schemas.microsoft.com/office/drawing/2010/main">
        <mc:Choice Requires="a14">
          <p:sp>
            <p:nvSpPr>
              <p:cNvPr id="4" name="Rectângulo 3"/>
              <p:cNvSpPr/>
              <p:nvPr/>
            </p:nvSpPr>
            <p:spPr>
              <a:xfrm>
                <a:off x="190144" y="4149080"/>
                <a:ext cx="9001000" cy="6199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b="0" i="1" dirty="0" smtClean="0">
                          <a:solidFill>
                            <a:prstClr val="white"/>
                          </a:solidFill>
                          <a:latin typeface="Cambria Math"/>
                        </a:rPr>
                        <m:t>𝑃𝑒𝑠𝑜</m:t>
                      </m:r>
                      <m:r>
                        <a:rPr lang="pt-PT" b="0" i="1" dirty="0" smtClean="0">
                          <a:solidFill>
                            <a:prstClr val="white"/>
                          </a:solidFill>
                          <a:latin typeface="Cambria Math"/>
                        </a:rPr>
                        <m:t> </m:t>
                      </m:r>
                      <m:r>
                        <a:rPr lang="pt-PT" b="0" i="1" dirty="0" smtClean="0">
                          <a:solidFill>
                            <a:prstClr val="white"/>
                          </a:solidFill>
                          <a:latin typeface="Cambria Math"/>
                        </a:rPr>
                        <m:t>𝑎𝑡</m:t>
                      </m:r>
                      <m:r>
                        <a:rPr lang="pt-PT" b="0" i="1" dirty="0" smtClean="0">
                          <a:solidFill>
                            <a:prstClr val="white"/>
                          </a:solidFill>
                          <a:latin typeface="Cambria Math"/>
                        </a:rPr>
                        <m:t>ô</m:t>
                      </m:r>
                      <m:r>
                        <a:rPr lang="pt-PT" b="0" i="1" dirty="0" smtClean="0">
                          <a:solidFill>
                            <a:prstClr val="white"/>
                          </a:solidFill>
                          <a:latin typeface="Cambria Math"/>
                        </a:rPr>
                        <m:t>𝑚𝑖𝑐𝑜</m:t>
                      </m:r>
                      <m:r>
                        <a:rPr lang="pt-PT" i="1" dirty="0" smtClean="0">
                          <a:solidFill>
                            <a:prstClr val="white"/>
                          </a:solidFill>
                          <a:latin typeface="Cambria Math"/>
                        </a:rPr>
                        <m:t> =  </m:t>
                      </m:r>
                      <m:f>
                        <m:fPr>
                          <m:ctrlPr>
                            <a:rPr lang="pt-PT" i="1" dirty="0">
                              <a:solidFill>
                                <a:prstClr val="white"/>
                              </a:solidFill>
                              <a:latin typeface="Cambria Math" panose="02040503050406030204" pitchFamily="18" charset="0"/>
                            </a:rPr>
                          </m:ctrlPr>
                        </m:fPr>
                        <m:num>
                          <m:r>
                            <a:rPr lang="pt-PT" b="0" i="1" dirty="0" smtClean="0">
                              <a:solidFill>
                                <a:prstClr val="white"/>
                              </a:solidFill>
                              <a:latin typeface="Cambria Math"/>
                            </a:rPr>
                            <m:t>(% </m:t>
                          </m:r>
                          <m:r>
                            <a:rPr lang="pt-PT" b="0" i="1" dirty="0" smtClean="0">
                              <a:solidFill>
                                <a:prstClr val="white"/>
                              </a:solidFill>
                              <a:latin typeface="Cambria Math"/>
                            </a:rPr>
                            <m:t>𝑑𝑒</m:t>
                          </m:r>
                          <m:r>
                            <a:rPr lang="pt-PT" b="0" i="1" dirty="0" smtClean="0">
                              <a:solidFill>
                                <a:prstClr val="white"/>
                              </a:solidFill>
                              <a:latin typeface="Cambria Math"/>
                            </a:rPr>
                            <m:t> </m:t>
                          </m:r>
                          <m:r>
                            <a:rPr lang="pt-PT" b="0" i="1" dirty="0" smtClean="0">
                              <a:solidFill>
                                <a:prstClr val="white"/>
                              </a:solidFill>
                              <a:latin typeface="Cambria Math"/>
                            </a:rPr>
                            <m:t>𝑎𝑏𝑢𝑛𝑑𝑎𝑛𝑐𝑖𝑎</m:t>
                          </m:r>
                          <m:r>
                            <a:rPr lang="pt-PT" b="0" i="1" dirty="0" smtClean="0">
                              <a:solidFill>
                                <a:prstClr val="white"/>
                              </a:solidFill>
                              <a:latin typeface="Cambria Math"/>
                            </a:rPr>
                            <m:t> </m:t>
                          </m:r>
                          <m:r>
                            <a:rPr lang="pt-PT" b="0" i="1" dirty="0" smtClean="0">
                              <a:solidFill>
                                <a:prstClr val="white"/>
                              </a:solidFill>
                              <a:latin typeface="Cambria Math"/>
                            </a:rPr>
                            <m:t>𝑑𝑜</m:t>
                          </m:r>
                          <m:r>
                            <a:rPr lang="pt-PT" b="0" i="1" dirty="0" smtClean="0">
                              <a:solidFill>
                                <a:prstClr val="white"/>
                              </a:solidFill>
                              <a:latin typeface="Cambria Math"/>
                            </a:rPr>
                            <m:t> </m:t>
                          </m:r>
                          <m:r>
                            <a:rPr lang="pt-PT" b="0" i="1" dirty="0" smtClean="0">
                              <a:solidFill>
                                <a:prstClr val="white"/>
                              </a:solidFill>
                              <a:latin typeface="Cambria Math"/>
                            </a:rPr>
                            <m:t>𝑖𝑠</m:t>
                          </m:r>
                          <m:r>
                            <a:rPr lang="pt-PT" b="0" i="1" dirty="0" smtClean="0">
                              <a:solidFill>
                                <a:prstClr val="white"/>
                              </a:solidFill>
                              <a:latin typeface="Cambria Math"/>
                            </a:rPr>
                            <m:t>ó</m:t>
                          </m:r>
                          <m:r>
                            <a:rPr lang="pt-PT" b="0" i="1" dirty="0" smtClean="0">
                              <a:solidFill>
                                <a:prstClr val="white"/>
                              </a:solidFill>
                              <a:latin typeface="Cambria Math"/>
                            </a:rPr>
                            <m:t>𝑡𝑜𝑝𝑜</m:t>
                          </m:r>
                          <m:r>
                            <a:rPr lang="pt-PT" b="0" i="1" dirty="0" smtClean="0">
                              <a:solidFill>
                                <a:prstClr val="white"/>
                              </a:solidFill>
                              <a:latin typeface="Cambria Math"/>
                            </a:rPr>
                            <m:t> 1)</m:t>
                          </m:r>
                        </m:num>
                        <m:den>
                          <m:r>
                            <a:rPr lang="pt-PT" b="0" i="1" dirty="0" smtClean="0">
                              <a:solidFill>
                                <a:prstClr val="white"/>
                              </a:solidFill>
                              <a:latin typeface="Cambria Math"/>
                            </a:rPr>
                            <m:t>100</m:t>
                          </m:r>
                        </m:den>
                      </m:f>
                      <m:r>
                        <a:rPr lang="pt-PT" i="1" dirty="0" smtClean="0">
                          <a:solidFill>
                            <a:prstClr val="white"/>
                          </a:solidFill>
                          <a:latin typeface="Cambria Math"/>
                          <a:ea typeface="Cambria Math"/>
                        </a:rPr>
                        <m:t>×</m:t>
                      </m:r>
                      <m:r>
                        <a:rPr lang="pt-PT" b="0" i="1" dirty="0" smtClean="0">
                          <a:solidFill>
                            <a:prstClr val="white"/>
                          </a:solidFill>
                          <a:latin typeface="Cambria Math"/>
                          <a:ea typeface="Cambria Math"/>
                        </a:rPr>
                        <m:t>𝑚𝑎𝑠𝑠𝑎</m:t>
                      </m:r>
                      <m:r>
                        <a:rPr lang="pt-PT" b="0" i="1" dirty="0" smtClean="0">
                          <a:solidFill>
                            <a:prstClr val="white"/>
                          </a:solidFill>
                          <a:latin typeface="Cambria Math"/>
                          <a:ea typeface="Cambria Math"/>
                        </a:rPr>
                        <m:t> </m:t>
                      </m:r>
                      <m:r>
                        <a:rPr lang="pt-PT" b="0" i="1" dirty="0" smtClean="0">
                          <a:solidFill>
                            <a:prstClr val="white"/>
                          </a:solidFill>
                          <a:latin typeface="Cambria Math"/>
                          <a:ea typeface="Cambria Math"/>
                        </a:rPr>
                        <m:t>𝑑𝑜</m:t>
                      </m:r>
                      <m:r>
                        <a:rPr lang="pt-PT" b="0" i="1" dirty="0" smtClean="0">
                          <a:solidFill>
                            <a:prstClr val="white"/>
                          </a:solidFill>
                          <a:latin typeface="Cambria Math"/>
                          <a:ea typeface="Cambria Math"/>
                        </a:rPr>
                        <m:t> </m:t>
                      </m:r>
                      <m:r>
                        <a:rPr lang="pt-PT" b="0" i="1" dirty="0" smtClean="0">
                          <a:solidFill>
                            <a:prstClr val="white"/>
                          </a:solidFill>
                          <a:latin typeface="Cambria Math"/>
                          <a:ea typeface="Cambria Math"/>
                        </a:rPr>
                        <m:t>𝑖𝑠𝑜𝑡𝑜𝑝𝑜</m:t>
                      </m:r>
                      <m:r>
                        <a:rPr lang="pt-PT" b="0" i="1" dirty="0" smtClean="0">
                          <a:solidFill>
                            <a:prstClr val="white"/>
                          </a:solidFill>
                          <a:latin typeface="Cambria Math"/>
                          <a:ea typeface="Cambria Math"/>
                        </a:rPr>
                        <m:t> 1+ ….</m:t>
                      </m:r>
                    </m:oMath>
                  </m:oMathPara>
                </a14:m>
                <a:endParaRPr lang="pt-PT" dirty="0"/>
              </a:p>
            </p:txBody>
          </p:sp>
        </mc:Choice>
        <mc:Fallback xmlns="">
          <p:sp>
            <p:nvSpPr>
              <p:cNvPr id="4" name="Rectângulo 3"/>
              <p:cNvSpPr>
                <a:spLocks noRot="1" noChangeAspect="1" noMove="1" noResize="1" noEditPoints="1" noAdjustHandles="1" noChangeArrowheads="1" noChangeShapeType="1" noTextEdit="1"/>
              </p:cNvSpPr>
              <p:nvPr/>
            </p:nvSpPr>
            <p:spPr>
              <a:xfrm>
                <a:off x="190144" y="4149080"/>
                <a:ext cx="9001000" cy="619913"/>
              </a:xfrm>
              <a:prstGeom prst="rect">
                <a:avLst/>
              </a:prstGeom>
              <a:blipFill rotWithShape="1">
                <a:blip r:embed="rId2"/>
                <a:stretch>
                  <a:fillRect/>
                </a:stretch>
              </a:blipFill>
            </p:spPr>
            <p:txBody>
              <a:bodyPr/>
              <a:lstStyle/>
              <a:p>
                <a:r>
                  <a:rPr lang="pt-PT">
                    <a:noFill/>
                  </a:rPr>
                  <a:t> </a:t>
                </a:r>
              </a:p>
            </p:txBody>
          </p:sp>
        </mc:Fallback>
      </mc:AlternateContent>
      <p:pic>
        <p:nvPicPr>
          <p:cNvPr id="6" name="Picture 2" descr="https://encrypted-tbn3.gstatic.com/images?q=tbn:ANd9GcRWDc77XzWO4_OWEEwFmdxu2VdYktosxxj4yK7v_WkH93sT3o-6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64704"/>
            <a:ext cx="3428536" cy="223224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026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70" t="27496" r="15352" b="22707"/>
          <a:stretch/>
        </p:blipFill>
        <p:spPr bwMode="auto">
          <a:xfrm>
            <a:off x="-7778" y="1371600"/>
            <a:ext cx="9151777" cy="46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04664" y="116632"/>
            <a:ext cx="2927176" cy="646331"/>
          </a:xfrm>
          <a:prstGeom prst="rect">
            <a:avLst/>
          </a:prstGeom>
          <a:noFill/>
        </p:spPr>
        <p:txBody>
          <a:bodyPr wrap="square" rtlCol="0">
            <a:spAutoFit/>
          </a:bodyPr>
          <a:lstStyle/>
          <a:p>
            <a:r>
              <a:rPr lang="pt-PT" sz="3600" b="1" dirty="0">
                <a:solidFill>
                  <a:schemeClr val="bg1"/>
                </a:solidFill>
              </a:rPr>
              <a:t>Peso</a:t>
            </a:r>
            <a:r>
              <a:rPr lang="pt-PT" sz="2400" b="1" dirty="0">
                <a:solidFill>
                  <a:schemeClr val="bg1"/>
                </a:solidFill>
              </a:rPr>
              <a:t> </a:t>
            </a:r>
            <a:r>
              <a:rPr lang="pt-PT" sz="3600" b="1" dirty="0">
                <a:solidFill>
                  <a:schemeClr val="bg1"/>
                </a:solidFill>
              </a:rPr>
              <a:t>atómico</a:t>
            </a:r>
            <a:r>
              <a:rPr lang="pt-PT" sz="2400" b="1" dirty="0">
                <a:solidFill>
                  <a:schemeClr val="bg1"/>
                </a:solidFill>
              </a:rPr>
              <a:t> </a:t>
            </a:r>
          </a:p>
        </p:txBody>
      </p:sp>
    </p:spTree>
    <p:extLst>
      <p:ext uri="{BB962C8B-B14F-4D97-AF65-F5344CB8AC3E}">
        <p14:creationId xmlns:p14="http://schemas.microsoft.com/office/powerpoint/2010/main" val="40239849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4664" y="116632"/>
            <a:ext cx="4871392" cy="646331"/>
          </a:xfrm>
          <a:prstGeom prst="rect">
            <a:avLst/>
          </a:prstGeom>
          <a:noFill/>
        </p:spPr>
        <p:txBody>
          <a:bodyPr wrap="square" rtlCol="0">
            <a:spAutoFit/>
          </a:bodyPr>
          <a:lstStyle/>
          <a:p>
            <a:r>
              <a:rPr lang="pt-PT" sz="3600" b="1" dirty="0">
                <a:solidFill>
                  <a:schemeClr val="bg1"/>
                </a:solidFill>
              </a:rPr>
              <a:t>Tabela periódica </a:t>
            </a:r>
            <a:endParaRPr lang="pt-PT" sz="2400" b="1" dirty="0">
              <a:solidFill>
                <a:schemeClr val="bg1"/>
              </a:solidFill>
            </a:endParaRPr>
          </a:p>
        </p:txBody>
      </p:sp>
      <p:grpSp>
        <p:nvGrpSpPr>
          <p:cNvPr id="4" name="Grupo 3"/>
          <p:cNvGrpSpPr/>
          <p:nvPr/>
        </p:nvGrpSpPr>
        <p:grpSpPr>
          <a:xfrm>
            <a:off x="209721" y="980728"/>
            <a:ext cx="8682759" cy="4471621"/>
            <a:chOff x="209721" y="980728"/>
            <a:chExt cx="8682759" cy="4471621"/>
          </a:xfrm>
        </p:grpSpPr>
        <p:pic>
          <p:nvPicPr>
            <p:cNvPr id="7170" name="Picture 2" descr="http://theodoregray.com/periodictable/Posters/Poster2.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21" y="980728"/>
              <a:ext cx="8682759" cy="447162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1619672" y="1196752"/>
              <a:ext cx="3960440" cy="7920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3921784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07975" y="7937"/>
            <a:ext cx="3379067" cy="584775"/>
          </a:xfrm>
          <a:prstGeom prst="rect">
            <a:avLst/>
          </a:prstGeom>
          <a:noFill/>
        </p:spPr>
        <p:txBody>
          <a:bodyPr wrap="none" rtlCol="0">
            <a:spAutoFit/>
          </a:bodyPr>
          <a:lstStyle/>
          <a:p>
            <a:r>
              <a:rPr lang="pt-PT" sz="3200" b="1" dirty="0" err="1">
                <a:solidFill>
                  <a:schemeClr val="bg1"/>
                </a:solidFill>
              </a:rPr>
              <a:t>Dimitri</a:t>
            </a:r>
            <a:r>
              <a:rPr lang="pt-PT" sz="3200" b="1" dirty="0">
                <a:solidFill>
                  <a:schemeClr val="bg1"/>
                </a:solidFill>
              </a:rPr>
              <a:t> </a:t>
            </a:r>
            <a:r>
              <a:rPr lang="pt-PT" sz="3200" b="1" dirty="0" err="1">
                <a:solidFill>
                  <a:schemeClr val="bg1"/>
                </a:solidFill>
              </a:rPr>
              <a:t>Mendeleev</a:t>
            </a:r>
            <a:endParaRPr lang="pt-PT" sz="3200" b="1" dirty="0">
              <a:solidFill>
                <a:schemeClr val="bg1"/>
              </a:solidFill>
            </a:endParaRPr>
          </a:p>
        </p:txBody>
      </p:sp>
      <p:sp>
        <p:nvSpPr>
          <p:cNvPr id="3" name="AutoShape 2" descr="Resultado de imagem para mendelee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1268" name="Picture 4" descr="http://www.cienciaemacao.ufv.br/images/mendele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495"/>
            <a:ext cx="2619375"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85485" y="4509120"/>
            <a:ext cx="1523174" cy="461665"/>
          </a:xfrm>
          <a:prstGeom prst="rect">
            <a:avLst/>
          </a:prstGeom>
          <a:noFill/>
        </p:spPr>
        <p:txBody>
          <a:bodyPr wrap="none" rtlCol="0">
            <a:spAutoFit/>
          </a:bodyPr>
          <a:lstStyle/>
          <a:p>
            <a:r>
              <a:rPr lang="pt-PT" sz="2400" dirty="0">
                <a:solidFill>
                  <a:schemeClr val="bg1"/>
                </a:solidFill>
              </a:rPr>
              <a:t>1834-1903</a:t>
            </a:r>
          </a:p>
        </p:txBody>
      </p:sp>
      <p:pic>
        <p:nvPicPr>
          <p:cNvPr id="11270" name="Picture 6" descr="http://periodic.lanl.gov/images/mendelee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840" y="1973793"/>
            <a:ext cx="5172075" cy="3495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880320" y="692696"/>
            <a:ext cx="6156176" cy="1200329"/>
          </a:xfrm>
          <a:prstGeom prst="rect">
            <a:avLst/>
          </a:prstGeom>
        </p:spPr>
        <p:txBody>
          <a:bodyPr wrap="square">
            <a:spAutoFit/>
          </a:bodyPr>
          <a:lstStyle/>
          <a:p>
            <a:r>
              <a:rPr lang="pt-BR" sz="2400" dirty="0">
                <a:solidFill>
                  <a:prstClr val="white"/>
                </a:solidFill>
              </a:rPr>
              <a:t> Ordenou os 60 elementos químicos conhecidos de sua época na ordem crescente de peso atômico  </a:t>
            </a:r>
            <a:endParaRPr lang="pt-BR" sz="2400" dirty="0"/>
          </a:p>
        </p:txBody>
      </p:sp>
      <p:sp>
        <p:nvSpPr>
          <p:cNvPr id="8" name="Rectângulo 7"/>
          <p:cNvSpPr/>
          <p:nvPr/>
        </p:nvSpPr>
        <p:spPr>
          <a:xfrm>
            <a:off x="460375" y="5533936"/>
            <a:ext cx="7928049" cy="461665"/>
          </a:xfrm>
          <a:prstGeom prst="rect">
            <a:avLst/>
          </a:prstGeom>
        </p:spPr>
        <p:txBody>
          <a:bodyPr wrap="square">
            <a:spAutoFit/>
          </a:bodyPr>
          <a:lstStyle/>
          <a:p>
            <a:r>
              <a:rPr lang="pt-PT" sz="2400" dirty="0">
                <a:solidFill>
                  <a:prstClr val="white"/>
                </a:solidFill>
              </a:rPr>
              <a:t>Vertical ficavam os elementos com propriedades químicas </a:t>
            </a:r>
            <a:endParaRPr lang="pt-PT" sz="2400" dirty="0"/>
          </a:p>
        </p:txBody>
      </p:sp>
      <p:sp>
        <p:nvSpPr>
          <p:cNvPr id="9" name="Rectângulo 8"/>
          <p:cNvSpPr/>
          <p:nvPr/>
        </p:nvSpPr>
        <p:spPr>
          <a:xfrm>
            <a:off x="2457693" y="6135687"/>
            <a:ext cx="6794827" cy="461665"/>
          </a:xfrm>
          <a:prstGeom prst="rect">
            <a:avLst/>
          </a:prstGeom>
        </p:spPr>
        <p:txBody>
          <a:bodyPr wrap="square">
            <a:spAutoFit/>
          </a:bodyPr>
          <a:lstStyle/>
          <a:p>
            <a:pPr lvl="0"/>
            <a:r>
              <a:rPr lang="pt-PT" sz="2400" dirty="0">
                <a:solidFill>
                  <a:prstClr val="white"/>
                </a:solidFill>
              </a:rPr>
              <a:t>Grupos verticais, ou as chamadas famílias químicas. </a:t>
            </a:r>
            <a:endParaRPr lang="pt-PT" sz="2400" dirty="0">
              <a:solidFill>
                <a:prstClr val="black"/>
              </a:solidFill>
            </a:endParaRPr>
          </a:p>
        </p:txBody>
      </p:sp>
    </p:spTree>
    <p:extLst>
      <p:ext uri="{BB962C8B-B14F-4D97-AF65-F5344CB8AC3E}">
        <p14:creationId xmlns:p14="http://schemas.microsoft.com/office/powerpoint/2010/main" val="6628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https://i.ytimg.com/vi/4zxDL85ueXs/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16120" t="22207" r="16567" b="8539"/>
          <a:stretch/>
        </p:blipFill>
        <p:spPr bwMode="auto">
          <a:xfrm>
            <a:off x="827584" y="1052736"/>
            <a:ext cx="7272808" cy="4208875"/>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07975" y="7937"/>
            <a:ext cx="3379067" cy="584775"/>
          </a:xfrm>
          <a:prstGeom prst="rect">
            <a:avLst/>
          </a:prstGeom>
          <a:noFill/>
        </p:spPr>
        <p:txBody>
          <a:bodyPr wrap="none" rtlCol="0">
            <a:spAutoFit/>
          </a:bodyPr>
          <a:lstStyle/>
          <a:p>
            <a:r>
              <a:rPr lang="pt-PT" sz="3200" b="1" dirty="0" err="1">
                <a:solidFill>
                  <a:schemeClr val="bg1"/>
                </a:solidFill>
              </a:rPr>
              <a:t>Dimitri</a:t>
            </a:r>
            <a:r>
              <a:rPr lang="pt-PT" sz="3200" b="1" dirty="0">
                <a:solidFill>
                  <a:schemeClr val="bg1"/>
                </a:solidFill>
              </a:rPr>
              <a:t> </a:t>
            </a:r>
            <a:r>
              <a:rPr lang="pt-PT" sz="3200" b="1" dirty="0" err="1">
                <a:solidFill>
                  <a:schemeClr val="bg1"/>
                </a:solidFill>
              </a:rPr>
              <a:t>Mendeleev</a:t>
            </a:r>
            <a:endParaRPr lang="pt-PT" sz="3200" b="1" dirty="0">
              <a:solidFill>
                <a:schemeClr val="bg1"/>
              </a:solidFill>
            </a:endParaRPr>
          </a:p>
        </p:txBody>
      </p:sp>
    </p:spTree>
    <p:extLst>
      <p:ext uri="{BB962C8B-B14F-4D97-AF65-F5344CB8AC3E}">
        <p14:creationId xmlns:p14="http://schemas.microsoft.com/office/powerpoint/2010/main" val="20783947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http://sciencenotes.org/wp-content/uploads/2014/11/ColorfulPeriodic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 y="1024213"/>
            <a:ext cx="9139717" cy="514109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46304" y="100047"/>
            <a:ext cx="5106975" cy="369332"/>
          </a:xfrm>
          <a:prstGeom prst="rect">
            <a:avLst/>
          </a:prstGeom>
          <a:noFill/>
        </p:spPr>
        <p:txBody>
          <a:bodyPr wrap="none" rtlCol="0">
            <a:spAutoFit/>
          </a:bodyPr>
          <a:lstStyle/>
          <a:p>
            <a:r>
              <a:rPr lang="pt-BR" dirty="0">
                <a:solidFill>
                  <a:schemeClr val="bg1"/>
                </a:solidFill>
              </a:rPr>
              <a:t>Elementos com propriedades químicas semelhantes </a:t>
            </a:r>
          </a:p>
        </p:txBody>
      </p:sp>
      <p:sp>
        <p:nvSpPr>
          <p:cNvPr id="3" name="CaixaDeTexto 2"/>
          <p:cNvSpPr txBox="1"/>
          <p:nvPr/>
        </p:nvSpPr>
        <p:spPr>
          <a:xfrm>
            <a:off x="-36512" y="807564"/>
            <a:ext cx="2112108" cy="369332"/>
          </a:xfrm>
          <a:prstGeom prst="rect">
            <a:avLst/>
          </a:prstGeom>
          <a:noFill/>
        </p:spPr>
        <p:txBody>
          <a:bodyPr wrap="square" rtlCol="0">
            <a:spAutoFit/>
          </a:bodyPr>
          <a:lstStyle/>
          <a:p>
            <a:pPr algn="ctr"/>
            <a:r>
              <a:rPr lang="pt-BR">
                <a:solidFill>
                  <a:schemeClr val="bg1"/>
                </a:solidFill>
              </a:rPr>
              <a:t>Metais alcalinos </a:t>
            </a:r>
          </a:p>
        </p:txBody>
      </p:sp>
      <p:sp>
        <p:nvSpPr>
          <p:cNvPr id="5" name="CaixaDeTexto 4"/>
          <p:cNvSpPr txBox="1"/>
          <p:nvPr/>
        </p:nvSpPr>
        <p:spPr>
          <a:xfrm>
            <a:off x="766284" y="1311620"/>
            <a:ext cx="1933508" cy="646331"/>
          </a:xfrm>
          <a:prstGeom prst="rect">
            <a:avLst/>
          </a:prstGeom>
          <a:noFill/>
        </p:spPr>
        <p:txBody>
          <a:bodyPr wrap="square" rtlCol="0">
            <a:spAutoFit/>
          </a:bodyPr>
          <a:lstStyle/>
          <a:p>
            <a:pPr algn="ctr"/>
            <a:r>
              <a:rPr lang="pt-BR">
                <a:solidFill>
                  <a:schemeClr val="bg1"/>
                </a:solidFill>
              </a:rPr>
              <a:t>Metais alcalinos-terrosos  </a:t>
            </a:r>
          </a:p>
        </p:txBody>
      </p:sp>
      <p:sp>
        <p:nvSpPr>
          <p:cNvPr id="6" name="CaixaDeTexto 5"/>
          <p:cNvSpPr txBox="1"/>
          <p:nvPr/>
        </p:nvSpPr>
        <p:spPr>
          <a:xfrm>
            <a:off x="1383706" y="2391740"/>
            <a:ext cx="2880320" cy="369332"/>
          </a:xfrm>
          <a:prstGeom prst="rect">
            <a:avLst/>
          </a:prstGeom>
          <a:noFill/>
        </p:spPr>
        <p:txBody>
          <a:bodyPr wrap="square" rtlCol="0">
            <a:spAutoFit/>
          </a:bodyPr>
          <a:lstStyle/>
          <a:p>
            <a:pPr algn="ctr"/>
            <a:r>
              <a:rPr lang="pt-BR">
                <a:solidFill>
                  <a:schemeClr val="bg1"/>
                </a:solidFill>
              </a:rPr>
              <a:t>Metais de transição </a:t>
            </a:r>
          </a:p>
        </p:txBody>
      </p:sp>
      <p:sp>
        <p:nvSpPr>
          <p:cNvPr id="7" name="CaixaDeTexto 6"/>
          <p:cNvSpPr txBox="1"/>
          <p:nvPr/>
        </p:nvSpPr>
        <p:spPr>
          <a:xfrm>
            <a:off x="5652120" y="1141762"/>
            <a:ext cx="1152128" cy="646331"/>
          </a:xfrm>
          <a:prstGeom prst="rect">
            <a:avLst/>
          </a:prstGeom>
          <a:noFill/>
        </p:spPr>
        <p:txBody>
          <a:bodyPr wrap="square" rtlCol="0">
            <a:spAutoFit/>
          </a:bodyPr>
          <a:lstStyle/>
          <a:p>
            <a:pPr algn="ctr"/>
            <a:r>
              <a:rPr lang="pt-BR">
                <a:solidFill>
                  <a:schemeClr val="bg1"/>
                </a:solidFill>
              </a:rPr>
              <a:t>Semi-metal</a:t>
            </a:r>
            <a:endParaRPr lang="pt-BR">
              <a:solidFill>
                <a:schemeClr val="bg1"/>
              </a:solidFill>
            </a:endParaRPr>
          </a:p>
        </p:txBody>
      </p:sp>
      <p:sp>
        <p:nvSpPr>
          <p:cNvPr id="8" name="CaixaDeTexto 7"/>
          <p:cNvSpPr txBox="1"/>
          <p:nvPr/>
        </p:nvSpPr>
        <p:spPr>
          <a:xfrm>
            <a:off x="6444208" y="1141762"/>
            <a:ext cx="1152128" cy="646331"/>
          </a:xfrm>
          <a:prstGeom prst="rect">
            <a:avLst/>
          </a:prstGeom>
          <a:noFill/>
        </p:spPr>
        <p:txBody>
          <a:bodyPr wrap="square" rtlCol="0">
            <a:spAutoFit/>
          </a:bodyPr>
          <a:lstStyle/>
          <a:p>
            <a:pPr algn="ctr"/>
            <a:r>
              <a:rPr lang="pt-BR">
                <a:solidFill>
                  <a:schemeClr val="bg1"/>
                </a:solidFill>
              </a:rPr>
              <a:t>Não metais </a:t>
            </a:r>
          </a:p>
        </p:txBody>
      </p:sp>
      <p:sp>
        <p:nvSpPr>
          <p:cNvPr id="9" name="CaixaDeTexto 8"/>
          <p:cNvSpPr txBox="1"/>
          <p:nvPr/>
        </p:nvSpPr>
        <p:spPr>
          <a:xfrm rot="16200000">
            <a:off x="7519682" y="946934"/>
            <a:ext cx="1368152" cy="369332"/>
          </a:xfrm>
          <a:prstGeom prst="rect">
            <a:avLst/>
          </a:prstGeom>
          <a:noFill/>
        </p:spPr>
        <p:txBody>
          <a:bodyPr wrap="square" rtlCol="0">
            <a:spAutoFit/>
          </a:bodyPr>
          <a:lstStyle/>
          <a:p>
            <a:pPr algn="ctr"/>
            <a:r>
              <a:rPr lang="pt-BR">
                <a:solidFill>
                  <a:schemeClr val="bg1"/>
                </a:solidFill>
              </a:rPr>
              <a:t>Halogéneos</a:t>
            </a:r>
          </a:p>
        </p:txBody>
      </p:sp>
      <p:sp>
        <p:nvSpPr>
          <p:cNvPr id="10" name="CaixaDeTexto 9"/>
          <p:cNvSpPr txBox="1"/>
          <p:nvPr/>
        </p:nvSpPr>
        <p:spPr>
          <a:xfrm rot="16200000">
            <a:off x="7961022" y="544034"/>
            <a:ext cx="1368152" cy="369332"/>
          </a:xfrm>
          <a:prstGeom prst="rect">
            <a:avLst/>
          </a:prstGeom>
          <a:noFill/>
        </p:spPr>
        <p:txBody>
          <a:bodyPr wrap="square" rtlCol="0">
            <a:spAutoFit/>
          </a:bodyPr>
          <a:lstStyle/>
          <a:p>
            <a:pPr algn="ctr"/>
            <a:r>
              <a:rPr lang="pt-PT" dirty="0">
                <a:solidFill>
                  <a:schemeClr val="bg1"/>
                </a:solidFill>
              </a:rPr>
              <a:t>Gás nobre</a:t>
            </a:r>
          </a:p>
        </p:txBody>
      </p:sp>
      <p:sp>
        <p:nvSpPr>
          <p:cNvPr id="11" name="CaixaDeTexto 10"/>
          <p:cNvSpPr txBox="1"/>
          <p:nvPr/>
        </p:nvSpPr>
        <p:spPr>
          <a:xfrm>
            <a:off x="15554" y="4797152"/>
            <a:ext cx="1368152" cy="369332"/>
          </a:xfrm>
          <a:prstGeom prst="rect">
            <a:avLst/>
          </a:prstGeom>
          <a:noFill/>
        </p:spPr>
        <p:txBody>
          <a:bodyPr wrap="square" rtlCol="0">
            <a:spAutoFit/>
          </a:bodyPr>
          <a:lstStyle/>
          <a:p>
            <a:pPr algn="ctr"/>
            <a:r>
              <a:rPr lang="pt-BR">
                <a:solidFill>
                  <a:schemeClr val="bg1"/>
                </a:solidFill>
              </a:rPr>
              <a:t>lantanideos</a:t>
            </a:r>
            <a:endParaRPr lang="pt-BR">
              <a:solidFill>
                <a:schemeClr val="bg1"/>
              </a:solidFill>
            </a:endParaRPr>
          </a:p>
        </p:txBody>
      </p:sp>
      <p:sp>
        <p:nvSpPr>
          <p:cNvPr id="12" name="CaixaDeTexto 11"/>
          <p:cNvSpPr txBox="1"/>
          <p:nvPr/>
        </p:nvSpPr>
        <p:spPr>
          <a:xfrm>
            <a:off x="82208" y="5301208"/>
            <a:ext cx="1368152" cy="369332"/>
          </a:xfrm>
          <a:prstGeom prst="rect">
            <a:avLst/>
          </a:prstGeom>
          <a:noFill/>
        </p:spPr>
        <p:txBody>
          <a:bodyPr wrap="square" rtlCol="0">
            <a:spAutoFit/>
          </a:bodyPr>
          <a:lstStyle/>
          <a:p>
            <a:pPr algn="ctr"/>
            <a:r>
              <a:rPr lang="pt-BR">
                <a:solidFill>
                  <a:schemeClr val="bg1"/>
                </a:solidFill>
              </a:rPr>
              <a:t>Actineos </a:t>
            </a:r>
            <a:endParaRPr lang="pt-BR">
              <a:solidFill>
                <a:schemeClr val="bg1"/>
              </a:solidFill>
            </a:endParaRPr>
          </a:p>
        </p:txBody>
      </p:sp>
      <p:sp>
        <p:nvSpPr>
          <p:cNvPr id="13" name="CaixaDeTexto 12"/>
          <p:cNvSpPr txBox="1"/>
          <p:nvPr/>
        </p:nvSpPr>
        <p:spPr>
          <a:xfrm>
            <a:off x="5076056" y="2330765"/>
            <a:ext cx="1152128" cy="369332"/>
          </a:xfrm>
          <a:prstGeom prst="rect">
            <a:avLst/>
          </a:prstGeom>
          <a:noFill/>
        </p:spPr>
        <p:txBody>
          <a:bodyPr wrap="square" rtlCol="0">
            <a:spAutoFit/>
          </a:bodyPr>
          <a:lstStyle/>
          <a:p>
            <a:pPr algn="ctr"/>
            <a:r>
              <a:rPr lang="pt-BR">
                <a:solidFill>
                  <a:schemeClr val="bg1"/>
                </a:solidFill>
              </a:rPr>
              <a:t>Metais</a:t>
            </a:r>
          </a:p>
        </p:txBody>
      </p:sp>
    </p:spTree>
    <p:extLst>
      <p:ext uri="{BB962C8B-B14F-4D97-AF65-F5344CB8AC3E}">
        <p14:creationId xmlns:p14="http://schemas.microsoft.com/office/powerpoint/2010/main" val="277889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http://m.c.lnkd.licdn.com/mpr/mpr/AAEAAQAAAAAAAAKvAAAAJDk4NTVkMTY1LTUxMjMtNDE1ZS1iMDVmLWQxZTc1ZmYwYTI1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4" descr="http://m.c.lnkd.licdn.com/mpr/mpr/AAEAAQAAAAAAAAKvAAAAJDk4NTVkMTY1LTUxMjMtNDE1ZS1iMDVmLWQxZTc1ZmYwYTI1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6149"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aixaDeTexto 6"/>
          <p:cNvSpPr txBox="1"/>
          <p:nvPr/>
        </p:nvSpPr>
        <p:spPr>
          <a:xfrm>
            <a:off x="5057367" y="437982"/>
            <a:ext cx="3130281" cy="646331"/>
          </a:xfrm>
          <a:prstGeom prst="rect">
            <a:avLst/>
          </a:prstGeom>
          <a:noFill/>
        </p:spPr>
        <p:txBody>
          <a:bodyPr wrap="none" rtlCol="0">
            <a:spAutoFit/>
          </a:bodyPr>
          <a:lstStyle/>
          <a:p>
            <a:r>
              <a:rPr lang="pt-PT" sz="3600" b="1" dirty="0">
                <a:solidFill>
                  <a:schemeClr val="bg1"/>
                </a:solidFill>
              </a:rPr>
              <a:t>Surge anos 90s </a:t>
            </a:r>
          </a:p>
        </p:txBody>
      </p:sp>
      <p:sp>
        <p:nvSpPr>
          <p:cNvPr id="8" name="Rectângulo 7"/>
          <p:cNvSpPr/>
          <p:nvPr/>
        </p:nvSpPr>
        <p:spPr>
          <a:xfrm>
            <a:off x="4716016" y="1484784"/>
            <a:ext cx="4427984" cy="1200329"/>
          </a:xfrm>
          <a:prstGeom prst="rect">
            <a:avLst/>
          </a:prstGeom>
        </p:spPr>
        <p:txBody>
          <a:bodyPr wrap="square">
            <a:spAutoFit/>
          </a:bodyPr>
          <a:lstStyle/>
          <a:p>
            <a:r>
              <a:rPr lang="pt-PT" sz="2400" i="1" dirty="0">
                <a:solidFill>
                  <a:prstClr val="white"/>
                </a:solidFill>
              </a:rPr>
              <a:t>Nova tendência na maneira como a questão dos resíduos químicos deve ser tratada </a:t>
            </a:r>
            <a:endParaRPr lang="pt-PT" sz="2400" i="1" dirty="0"/>
          </a:p>
        </p:txBody>
      </p:sp>
      <p:sp>
        <p:nvSpPr>
          <p:cNvPr id="9" name="Rectângulo 8"/>
          <p:cNvSpPr/>
          <p:nvPr/>
        </p:nvSpPr>
        <p:spPr>
          <a:xfrm>
            <a:off x="460374" y="3084924"/>
            <a:ext cx="8683626" cy="1384995"/>
          </a:xfrm>
          <a:prstGeom prst="rect">
            <a:avLst/>
          </a:prstGeom>
        </p:spPr>
        <p:txBody>
          <a:bodyPr wrap="square">
            <a:spAutoFit/>
          </a:bodyPr>
          <a:lstStyle/>
          <a:p>
            <a:r>
              <a:rPr lang="pt-PT" sz="2800" dirty="0">
                <a:solidFill>
                  <a:prstClr val="white"/>
                </a:solidFill>
              </a:rPr>
              <a:t>Alternativa que </a:t>
            </a:r>
            <a:r>
              <a:rPr lang="pt-PT" sz="2800" b="1" u="sng" dirty="0">
                <a:solidFill>
                  <a:prstClr val="white"/>
                </a:solidFill>
              </a:rPr>
              <a:t>evite ou minimize </a:t>
            </a:r>
            <a:r>
              <a:rPr lang="pt-PT" sz="2800" dirty="0">
                <a:solidFill>
                  <a:prstClr val="white"/>
                </a:solidFill>
              </a:rPr>
              <a:t>a produção de resíduos, em detrimento da preocupação exclusiva com o tratamento do resíduo no fim da linha de produção… </a:t>
            </a:r>
            <a:endParaRPr lang="pt-PT" sz="2800" dirty="0"/>
          </a:p>
        </p:txBody>
      </p:sp>
      <p:sp>
        <p:nvSpPr>
          <p:cNvPr id="10" name="Rectângulo 9"/>
          <p:cNvSpPr/>
          <p:nvPr/>
        </p:nvSpPr>
        <p:spPr>
          <a:xfrm>
            <a:off x="2790056" y="5877271"/>
            <a:ext cx="3438128" cy="584775"/>
          </a:xfrm>
          <a:prstGeom prst="rect">
            <a:avLst/>
          </a:prstGeom>
        </p:spPr>
        <p:txBody>
          <a:bodyPr wrap="square">
            <a:spAutoFit/>
          </a:bodyPr>
          <a:lstStyle/>
          <a:p>
            <a:pPr algn="ctr"/>
            <a:r>
              <a:rPr lang="pt-PT" sz="3200" b="1" dirty="0">
                <a:solidFill>
                  <a:prstClr val="white"/>
                </a:solidFill>
              </a:rPr>
              <a:t>Química Verde</a:t>
            </a:r>
            <a:endParaRPr lang="pt-PT" sz="3200" b="1" dirty="0"/>
          </a:p>
        </p:txBody>
      </p:sp>
      <p:sp>
        <p:nvSpPr>
          <p:cNvPr id="11" name="Seta para baixo 10"/>
          <p:cNvSpPr/>
          <p:nvPr/>
        </p:nvSpPr>
        <p:spPr>
          <a:xfrm>
            <a:off x="4093155" y="4669539"/>
            <a:ext cx="792088" cy="9753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1870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649929" y="1201976"/>
            <a:ext cx="6408712" cy="1938992"/>
          </a:xfrm>
          <a:prstGeom prst="rect">
            <a:avLst/>
          </a:prstGeom>
          <a:noFill/>
        </p:spPr>
        <p:txBody>
          <a:bodyPr wrap="square" rtlCol="0">
            <a:spAutoFit/>
          </a:bodyPr>
          <a:lstStyle/>
          <a:p>
            <a:r>
              <a:rPr lang="pt-BR" sz="2400" b="1" dirty="0">
                <a:solidFill>
                  <a:srgbClr val="FFFF00"/>
                </a:solidFill>
              </a:rPr>
              <a:t>Grupo 1 A </a:t>
            </a:r>
            <a:r>
              <a:rPr lang="pt-BR" sz="2400" dirty="0">
                <a:solidFill>
                  <a:schemeClr val="bg1"/>
                </a:solidFill>
              </a:rPr>
              <a:t>- Os </a:t>
            </a:r>
            <a:r>
              <a:rPr lang="pt-BR" sz="2400" b="1" u="sng" dirty="0">
                <a:solidFill>
                  <a:srgbClr val="FFFF00"/>
                </a:solidFill>
              </a:rPr>
              <a:t>metais alcalinos</a:t>
            </a:r>
            <a:r>
              <a:rPr lang="pt-BR" sz="2400" dirty="0">
                <a:solidFill>
                  <a:schemeClr val="bg1"/>
                </a:solidFill>
              </a:rPr>
              <a:t>  Têm este nome porque reagem muito facilmente com a água formando formam hidróxidos. Estes metais também reagem facilmente com o oxigênio produzindo óxidos.</a:t>
            </a:r>
          </a:p>
        </p:txBody>
      </p:sp>
      <p:pic>
        <p:nvPicPr>
          <p:cNvPr id="14338" name="Picture 2" descr="Salsola kali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17170"/>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51520" y="3244334"/>
            <a:ext cx="1442767" cy="369332"/>
          </a:xfrm>
          <a:prstGeom prst="rect">
            <a:avLst/>
          </a:prstGeom>
        </p:spPr>
        <p:txBody>
          <a:bodyPr wrap="none">
            <a:spAutoFit/>
          </a:bodyPr>
          <a:lstStyle/>
          <a:p>
            <a:r>
              <a:rPr lang="pt-BR" i="1" dirty="0" err="1">
                <a:solidFill>
                  <a:schemeClr val="bg1"/>
                </a:solidFill>
              </a:rPr>
              <a:t>Kali</a:t>
            </a:r>
            <a:r>
              <a:rPr lang="pt-BR" i="1" dirty="0">
                <a:solidFill>
                  <a:schemeClr val="bg1"/>
                </a:solidFill>
              </a:rPr>
              <a:t> </a:t>
            </a:r>
            <a:r>
              <a:rPr lang="pt-BR" i="1" dirty="0" err="1">
                <a:solidFill>
                  <a:schemeClr val="bg1"/>
                </a:solidFill>
              </a:rPr>
              <a:t>turgidum</a:t>
            </a:r>
            <a:endParaRPr lang="pt-BR" dirty="0">
              <a:solidFill>
                <a:schemeClr val="bg1"/>
              </a:solidFill>
            </a:endParaRPr>
          </a:p>
        </p:txBody>
      </p:sp>
      <p:sp>
        <p:nvSpPr>
          <p:cNvPr id="7" name="Rectângulo 6"/>
          <p:cNvSpPr/>
          <p:nvPr/>
        </p:nvSpPr>
        <p:spPr>
          <a:xfrm>
            <a:off x="2664008" y="3585841"/>
            <a:ext cx="6479991" cy="1569660"/>
          </a:xfrm>
          <a:prstGeom prst="rect">
            <a:avLst/>
          </a:prstGeom>
        </p:spPr>
        <p:txBody>
          <a:bodyPr wrap="square">
            <a:spAutoFit/>
          </a:bodyPr>
          <a:lstStyle/>
          <a:p>
            <a:r>
              <a:rPr lang="pt-BR" sz="2400" b="1" dirty="0">
                <a:solidFill>
                  <a:srgbClr val="FFFF00"/>
                </a:solidFill>
              </a:rPr>
              <a:t>Grupo 2A</a:t>
            </a:r>
            <a:r>
              <a:rPr lang="pt-BR" sz="2400" dirty="0">
                <a:solidFill>
                  <a:schemeClr val="bg1"/>
                </a:solidFill>
              </a:rPr>
              <a:t>- Os </a:t>
            </a:r>
            <a:r>
              <a:rPr lang="pt-BR" sz="2400" b="1" u="sng" dirty="0">
                <a:solidFill>
                  <a:srgbClr val="FFFF00"/>
                </a:solidFill>
              </a:rPr>
              <a:t>Metais Alcalino-Terrosos </a:t>
            </a:r>
            <a:r>
              <a:rPr lang="pt-BR" sz="2400" dirty="0">
                <a:solidFill>
                  <a:schemeClr val="bg1"/>
                </a:solidFill>
              </a:rPr>
              <a:t>tem baixa densidade, são coloridos e moles. Todos são sólidos. Os Metais Alcalino-Terrosos também formam hidróxidos fortemente básicos. </a:t>
            </a:r>
          </a:p>
        </p:txBody>
      </p:sp>
      <p:sp>
        <p:nvSpPr>
          <p:cNvPr id="8" name="Rectângulo 7"/>
          <p:cNvSpPr/>
          <p:nvPr/>
        </p:nvSpPr>
        <p:spPr>
          <a:xfrm>
            <a:off x="948859" y="5373216"/>
            <a:ext cx="6623433" cy="461665"/>
          </a:xfrm>
          <a:prstGeom prst="rect">
            <a:avLst/>
          </a:prstGeom>
        </p:spPr>
        <p:txBody>
          <a:bodyPr wrap="square">
            <a:spAutoFit/>
          </a:bodyPr>
          <a:lstStyle/>
          <a:p>
            <a:pPr lvl="0"/>
            <a:r>
              <a:rPr lang="pt-BR" sz="2400" dirty="0">
                <a:solidFill>
                  <a:prstClr val="white"/>
                </a:solidFill>
              </a:rPr>
              <a:t>Ambos reagem com  </a:t>
            </a:r>
            <a:r>
              <a:rPr lang="pt-BR" sz="2400" b="1" dirty="0">
                <a:solidFill>
                  <a:prstClr val="white"/>
                </a:solidFill>
              </a:rPr>
              <a:t>Halogênios</a:t>
            </a:r>
            <a:r>
              <a:rPr lang="pt-BR" sz="2400" dirty="0">
                <a:solidFill>
                  <a:prstClr val="white"/>
                </a:solidFill>
              </a:rPr>
              <a:t> formando sais.</a:t>
            </a:r>
          </a:p>
        </p:txBody>
      </p:sp>
      <p:sp>
        <p:nvSpPr>
          <p:cNvPr id="9" name="Rectângulo 8"/>
          <p:cNvSpPr/>
          <p:nvPr/>
        </p:nvSpPr>
        <p:spPr>
          <a:xfrm>
            <a:off x="1071230" y="5910371"/>
            <a:ext cx="8072769" cy="830997"/>
          </a:xfrm>
          <a:prstGeom prst="rect">
            <a:avLst/>
          </a:prstGeom>
        </p:spPr>
        <p:txBody>
          <a:bodyPr wrap="square">
            <a:spAutoFit/>
          </a:bodyPr>
          <a:lstStyle/>
          <a:p>
            <a:r>
              <a:rPr lang="pt-BR" sz="2400" dirty="0">
                <a:solidFill>
                  <a:prstClr val="white"/>
                </a:solidFill>
              </a:rPr>
              <a:t>Juntamente com os gases nobres são os únicos grupos q não são constituídos por metais .</a:t>
            </a:r>
          </a:p>
        </p:txBody>
      </p:sp>
    </p:spTree>
    <p:extLst>
      <p:ext uri="{BB962C8B-B14F-4D97-AF65-F5344CB8AC3E}">
        <p14:creationId xmlns:p14="http://schemas.microsoft.com/office/powerpoint/2010/main" val="28089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down)">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P spid="8" grpId="0" build="p"/>
      <p:bldP spid="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339752" y="962928"/>
            <a:ext cx="6696744" cy="3046988"/>
          </a:xfrm>
          <a:prstGeom prst="rect">
            <a:avLst/>
          </a:prstGeom>
        </p:spPr>
        <p:txBody>
          <a:bodyPr wrap="square">
            <a:spAutoFit/>
          </a:bodyPr>
          <a:lstStyle/>
          <a:p>
            <a:r>
              <a:rPr lang="pt-PT" sz="2400" b="1" u="sng" dirty="0">
                <a:solidFill>
                  <a:srgbClr val="FFFF00"/>
                </a:solidFill>
              </a:rPr>
              <a:t>Semimetal</a:t>
            </a:r>
            <a:r>
              <a:rPr lang="pt-PT" sz="2400" dirty="0">
                <a:solidFill>
                  <a:schemeClr val="bg1"/>
                </a:solidFill>
              </a:rPr>
              <a:t> </a:t>
            </a:r>
            <a:r>
              <a:rPr lang="pt-PT" sz="2400" b="1" dirty="0">
                <a:solidFill>
                  <a:srgbClr val="FFFF00"/>
                </a:solidFill>
              </a:rPr>
              <a:t>ou</a:t>
            </a:r>
            <a:r>
              <a:rPr lang="pt-PT" sz="2400" dirty="0">
                <a:solidFill>
                  <a:srgbClr val="FFFF00"/>
                </a:solidFill>
              </a:rPr>
              <a:t> </a:t>
            </a:r>
            <a:r>
              <a:rPr lang="pt-PT" sz="2400" b="1" u="sng" dirty="0">
                <a:solidFill>
                  <a:srgbClr val="FFFF00"/>
                </a:solidFill>
              </a:rPr>
              <a:t>metalóide</a:t>
            </a:r>
            <a:r>
              <a:rPr lang="pt-PT" sz="2400" dirty="0">
                <a:solidFill>
                  <a:srgbClr val="FFFF00"/>
                </a:solidFill>
              </a:rPr>
              <a:t>  </a:t>
            </a:r>
            <a:r>
              <a:rPr lang="pt-PT" sz="2400" dirty="0">
                <a:solidFill>
                  <a:schemeClr val="bg1"/>
                </a:solidFill>
              </a:rPr>
              <a:t>são elementos químicos que exibem tanto características de metais quanto de  não-metais, quer nas propriedades físicas, quer nas químicas.</a:t>
            </a:r>
          </a:p>
          <a:p>
            <a:endParaRPr lang="pt-PT" sz="2400" dirty="0">
              <a:solidFill>
                <a:schemeClr val="bg1"/>
              </a:solidFill>
            </a:endParaRPr>
          </a:p>
          <a:p>
            <a:r>
              <a:rPr lang="pt-PT" sz="2400" dirty="0">
                <a:solidFill>
                  <a:schemeClr val="bg1"/>
                </a:solidFill>
              </a:rPr>
              <a:t>São </a:t>
            </a:r>
            <a:r>
              <a:rPr lang="pt-PT" sz="2400" dirty="0" err="1">
                <a:solidFill>
                  <a:schemeClr val="bg1"/>
                </a:solidFill>
              </a:rPr>
              <a:t>semi-condutores</a:t>
            </a:r>
            <a:r>
              <a:rPr lang="pt-PT" sz="2400" dirty="0">
                <a:solidFill>
                  <a:schemeClr val="bg1"/>
                </a:solidFill>
              </a:rPr>
              <a:t> </a:t>
            </a:r>
            <a:r>
              <a:rPr lang="pt-PT" sz="2400" dirty="0" err="1">
                <a:solidFill>
                  <a:schemeClr val="bg1"/>
                </a:solidFill>
              </a:rPr>
              <a:t>termicos</a:t>
            </a:r>
            <a:r>
              <a:rPr lang="pt-PT" sz="2400" dirty="0">
                <a:solidFill>
                  <a:schemeClr val="bg1"/>
                </a:solidFill>
              </a:rPr>
              <a:t> e </a:t>
            </a:r>
            <a:r>
              <a:rPr lang="pt-PT" sz="2400" dirty="0" err="1">
                <a:solidFill>
                  <a:schemeClr val="bg1"/>
                </a:solidFill>
              </a:rPr>
              <a:t>electricos</a:t>
            </a:r>
            <a:r>
              <a:rPr lang="pt-PT" sz="2400" dirty="0">
                <a:solidFill>
                  <a:schemeClr val="bg1"/>
                </a:solidFill>
              </a:rPr>
              <a:t>….</a:t>
            </a:r>
          </a:p>
          <a:p>
            <a:r>
              <a:rPr lang="pt-PT" sz="2400" dirty="0">
                <a:solidFill>
                  <a:schemeClr val="bg1"/>
                </a:solidFill>
              </a:rPr>
              <a:t>BN – nitreto de boro utilizado no fabrico de LED ultravioleta </a:t>
            </a:r>
          </a:p>
        </p:txBody>
      </p:sp>
      <p:grpSp>
        <p:nvGrpSpPr>
          <p:cNvPr id="11" name="Grupo 10"/>
          <p:cNvGrpSpPr/>
          <p:nvPr/>
        </p:nvGrpSpPr>
        <p:grpSpPr>
          <a:xfrm>
            <a:off x="251520" y="962928"/>
            <a:ext cx="1951630" cy="2356365"/>
            <a:chOff x="6005016" y="1874441"/>
            <a:chExt cx="1951630" cy="2356365"/>
          </a:xfrm>
        </p:grpSpPr>
        <p:pic>
          <p:nvPicPr>
            <p:cNvPr id="4" name="Picture 2" descr="http://sciencenotes.org/wp-content/uploads/2014/11/ColorfulPeriodicTable.png"/>
            <p:cNvPicPr>
              <a:picLocks noChangeAspect="1" noChangeArrowheads="1"/>
            </p:cNvPicPr>
            <p:nvPr/>
          </p:nvPicPr>
          <p:blipFill rotWithShape="1">
            <a:blip r:embed="rId2">
              <a:extLst>
                <a:ext uri="{28A0092B-C50C-407E-A947-70E740481C1C}">
                  <a14:useLocalDpi xmlns:a14="http://schemas.microsoft.com/office/drawing/2010/main" val="0"/>
                </a:ext>
              </a:extLst>
            </a:blip>
            <a:srcRect l="65656" t="16538" r="12991" b="37628"/>
            <a:stretch/>
          </p:blipFill>
          <p:spPr bwMode="auto">
            <a:xfrm>
              <a:off x="6005016" y="1874441"/>
              <a:ext cx="1951630" cy="235636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6005016" y="1874441"/>
              <a:ext cx="504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6516272" y="2276872"/>
              <a:ext cx="464559"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6516216" y="2780928"/>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6987761" y="2780928"/>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a:off x="6987761" y="3249032"/>
              <a:ext cx="468000" cy="50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ângulo 9"/>
            <p:cNvSpPr/>
            <p:nvPr/>
          </p:nvSpPr>
          <p:spPr>
            <a:xfrm>
              <a:off x="7458258" y="3734846"/>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10244" name="Picture 4" descr="http://beautifulwithbrains.com/wp-content/uploads/2010/05/Boron_nitr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136" y="-3719794"/>
            <a:ext cx="36099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469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899592" y="260648"/>
            <a:ext cx="7920880" cy="3416320"/>
          </a:xfrm>
          <a:prstGeom prst="rect">
            <a:avLst/>
          </a:prstGeom>
        </p:spPr>
        <p:txBody>
          <a:bodyPr wrap="square">
            <a:spAutoFit/>
          </a:bodyPr>
          <a:lstStyle/>
          <a:p>
            <a:r>
              <a:rPr lang="pt-BR" sz="2400">
                <a:solidFill>
                  <a:schemeClr val="bg1"/>
                </a:solidFill>
              </a:rPr>
              <a:t>Os</a:t>
            </a:r>
            <a:r>
              <a:rPr lang="pt-BR" sz="2400">
                <a:solidFill>
                  <a:schemeClr val="bg1"/>
                </a:solidFill>
              </a:rPr>
              <a:t> </a:t>
            </a:r>
            <a:r>
              <a:rPr lang="pt-BR" sz="2400" b="1">
                <a:solidFill>
                  <a:schemeClr val="bg1"/>
                </a:solidFill>
              </a:rPr>
              <a:t>gases nobres</a:t>
            </a:r>
            <a:r>
              <a:rPr lang="pt-BR" sz="2400">
                <a:solidFill>
                  <a:schemeClr val="bg1"/>
                </a:solidFill>
              </a:rPr>
              <a:t> são todos gases inodoros, incolores</a:t>
            </a:r>
            <a:r>
              <a:rPr lang="pt-BR" sz="2400">
                <a:solidFill>
                  <a:schemeClr val="bg1"/>
                </a:solidFill>
              </a:rPr>
              <a:t>, monoatômicos de baixa reatividade</a:t>
            </a:r>
            <a:r>
              <a:rPr lang="pt-BR" sz="2400">
                <a:solidFill>
                  <a:schemeClr val="bg1"/>
                </a:solidFill>
              </a:rPr>
              <a:t> química. </a:t>
            </a:r>
          </a:p>
          <a:p>
            <a:endParaRPr lang="pt-BR" sz="2400">
              <a:solidFill>
                <a:schemeClr val="bg1"/>
              </a:solidFill>
            </a:endParaRPr>
          </a:p>
          <a:p>
            <a:r>
              <a:rPr lang="pt-BR" sz="2400">
                <a:solidFill>
                  <a:schemeClr val="bg1"/>
                </a:solidFill>
              </a:rPr>
              <a:t>Exemplos… </a:t>
            </a:r>
            <a:endParaRPr lang="pt-BR" sz="2400">
              <a:solidFill>
                <a:schemeClr val="bg1"/>
              </a:solidFill>
            </a:endParaRPr>
          </a:p>
          <a:p>
            <a:r>
              <a:rPr lang="pt-BR" sz="2400" b="1">
                <a:solidFill>
                  <a:srgbClr val="FFFF00"/>
                </a:solidFill>
              </a:rPr>
              <a:t>Argônio</a:t>
            </a:r>
            <a:r>
              <a:rPr lang="pt-BR" sz="2400">
                <a:solidFill>
                  <a:srgbClr val="FFFF00"/>
                </a:solidFill>
              </a:rPr>
              <a:t> </a:t>
            </a:r>
            <a:r>
              <a:rPr lang="pt-BR" sz="2400">
                <a:solidFill>
                  <a:schemeClr val="bg1"/>
                </a:solidFill>
              </a:rPr>
              <a:t>-  utilizado em lâmpadas de bulbo para prevenir a oxidação do filamento de tungstênio.</a:t>
            </a:r>
            <a:endParaRPr lang="pt-BR" sz="2400">
              <a:solidFill>
                <a:schemeClr val="bg1"/>
              </a:solidFill>
            </a:endParaRPr>
          </a:p>
          <a:p>
            <a:endParaRPr lang="pt-BR" sz="2400">
              <a:solidFill>
                <a:schemeClr val="bg1"/>
              </a:solidFill>
            </a:endParaRPr>
          </a:p>
          <a:p>
            <a:r>
              <a:rPr lang="pt-BR" sz="2400" b="1">
                <a:solidFill>
                  <a:srgbClr val="FFFF00"/>
                </a:solidFill>
              </a:rPr>
              <a:t>Hélio</a:t>
            </a:r>
            <a:r>
              <a:rPr lang="pt-BR" sz="2400">
                <a:solidFill>
                  <a:srgbClr val="FFFF00"/>
                </a:solidFill>
              </a:rPr>
              <a:t> </a:t>
            </a:r>
            <a:r>
              <a:rPr lang="pt-BR" sz="2400">
                <a:solidFill>
                  <a:schemeClr val="bg1"/>
                </a:solidFill>
              </a:rPr>
              <a:t>- Cilindros de mergulho em grandes profundidades para evitar a toxidade do nitrogênio</a:t>
            </a:r>
            <a:endParaRPr lang="pt-BR" sz="2400">
              <a:solidFill>
                <a:schemeClr val="bg1"/>
              </a:solidFill>
            </a:endParaRPr>
          </a:p>
        </p:txBody>
      </p:sp>
      <p:pic>
        <p:nvPicPr>
          <p:cNvPr id="3" name="Picture 2" descr="http://sciencenotes.org/wp-content/uploads/2014/11/ColorfulPeriodicTable.png"/>
          <p:cNvPicPr>
            <a:picLocks noChangeAspect="1" noChangeArrowheads="1"/>
          </p:cNvPicPr>
          <p:nvPr/>
        </p:nvPicPr>
        <p:blipFill rotWithShape="1">
          <a:blip r:embed="rId2">
            <a:extLst>
              <a:ext uri="{28A0092B-C50C-407E-A947-70E740481C1C}">
                <a14:useLocalDpi xmlns:a14="http://schemas.microsoft.com/office/drawing/2010/main" val="0"/>
              </a:ext>
            </a:extLst>
          </a:blip>
          <a:srcRect l="92065" t="5949" r="2729" b="28451"/>
          <a:stretch/>
        </p:blipFill>
        <p:spPr bwMode="auto">
          <a:xfrm>
            <a:off x="199728" y="332655"/>
            <a:ext cx="555847" cy="393972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figures.boundless.com/10100/large/neon-20t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970" y="3861048"/>
            <a:ext cx="4912526" cy="289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15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33001" y="332656"/>
            <a:ext cx="3793667" cy="400110"/>
          </a:xfrm>
          <a:prstGeom prst="rect">
            <a:avLst/>
          </a:prstGeom>
          <a:noFill/>
        </p:spPr>
        <p:txBody>
          <a:bodyPr wrap="none" rtlCol="0">
            <a:spAutoFit/>
          </a:bodyPr>
          <a:lstStyle/>
          <a:p>
            <a:r>
              <a:rPr lang="pt-PT" sz="2000" b="1" dirty="0">
                <a:solidFill>
                  <a:schemeClr val="bg1"/>
                </a:solidFill>
              </a:rPr>
              <a:t>Moléculas compostos e formulas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036496" cy="44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45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347864" y="104870"/>
            <a:ext cx="4341445" cy="461665"/>
          </a:xfrm>
          <a:prstGeom prst="rect">
            <a:avLst/>
          </a:prstGeom>
          <a:noFill/>
        </p:spPr>
        <p:txBody>
          <a:bodyPr wrap="none" rtlCol="0">
            <a:spAutoFit/>
          </a:bodyPr>
          <a:lstStyle/>
          <a:p>
            <a:r>
              <a:rPr lang="pt-PT" sz="2400" b="1" dirty="0">
                <a:solidFill>
                  <a:schemeClr val="bg1"/>
                </a:solidFill>
              </a:rPr>
              <a:t>Nomes  dos compostos químicos</a:t>
            </a:r>
          </a:p>
        </p:txBody>
      </p:sp>
      <p:pic>
        <p:nvPicPr>
          <p:cNvPr id="15362" name="Picture 2" descr="http://www.sigmaaldrich.com/content/dam/sigma-aldrich/structure1/180/mfcd00002430.eps/_jcr_content/renditions/mfcd00002430-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104749"/>
            <a:ext cx="1842141" cy="1463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563888" y="2780928"/>
            <a:ext cx="4572000" cy="1477328"/>
          </a:xfrm>
          <a:prstGeom prst="rect">
            <a:avLst/>
          </a:prstGeom>
        </p:spPr>
        <p:txBody>
          <a:bodyPr>
            <a:spAutoFit/>
          </a:bodyPr>
          <a:lstStyle/>
          <a:p>
            <a:r>
              <a:rPr lang="pt-PT" i="1" dirty="0">
                <a:solidFill>
                  <a:schemeClr val="bg1"/>
                </a:solidFill>
              </a:rPr>
              <a:t>2-Acetoxybenzoic </a:t>
            </a:r>
            <a:r>
              <a:rPr lang="pt-PT" i="1" dirty="0" err="1">
                <a:solidFill>
                  <a:schemeClr val="bg1"/>
                </a:solidFill>
              </a:rPr>
              <a:t>acid</a:t>
            </a:r>
            <a:r>
              <a:rPr lang="pt-PT" i="1" dirty="0">
                <a:solidFill>
                  <a:schemeClr val="bg1"/>
                </a:solidFill>
              </a:rPr>
              <a:t>, </a:t>
            </a:r>
          </a:p>
          <a:p>
            <a:r>
              <a:rPr lang="pt-PT" i="1" dirty="0">
                <a:solidFill>
                  <a:schemeClr val="bg1"/>
                </a:solidFill>
              </a:rPr>
              <a:t>O-</a:t>
            </a:r>
            <a:r>
              <a:rPr lang="pt-PT" i="1" dirty="0" err="1">
                <a:solidFill>
                  <a:schemeClr val="bg1"/>
                </a:solidFill>
              </a:rPr>
              <a:t>Acetylsalicylic</a:t>
            </a:r>
            <a:r>
              <a:rPr lang="pt-PT" i="1" dirty="0">
                <a:solidFill>
                  <a:schemeClr val="bg1"/>
                </a:solidFill>
              </a:rPr>
              <a:t> </a:t>
            </a:r>
            <a:r>
              <a:rPr lang="pt-PT" i="1" dirty="0" err="1">
                <a:solidFill>
                  <a:schemeClr val="bg1"/>
                </a:solidFill>
              </a:rPr>
              <a:t>acid</a:t>
            </a:r>
            <a:r>
              <a:rPr lang="pt-PT" i="1" dirty="0">
                <a:solidFill>
                  <a:schemeClr val="bg1"/>
                </a:solidFill>
              </a:rPr>
              <a:t>, </a:t>
            </a:r>
          </a:p>
          <a:p>
            <a:r>
              <a:rPr lang="pt-PT" i="1" dirty="0">
                <a:solidFill>
                  <a:schemeClr val="bg1"/>
                </a:solidFill>
              </a:rPr>
              <a:t>ASA, </a:t>
            </a:r>
          </a:p>
          <a:p>
            <a:r>
              <a:rPr lang="pt-PT" i="1" dirty="0" err="1">
                <a:solidFill>
                  <a:schemeClr val="bg1"/>
                </a:solidFill>
              </a:rPr>
              <a:t>Acetylsalicylic</a:t>
            </a:r>
            <a:r>
              <a:rPr lang="pt-PT" i="1" dirty="0">
                <a:solidFill>
                  <a:schemeClr val="bg1"/>
                </a:solidFill>
              </a:rPr>
              <a:t> </a:t>
            </a:r>
            <a:r>
              <a:rPr lang="pt-PT" i="1" dirty="0" err="1">
                <a:solidFill>
                  <a:schemeClr val="bg1"/>
                </a:solidFill>
              </a:rPr>
              <a:t>acid</a:t>
            </a:r>
            <a:r>
              <a:rPr lang="pt-PT" i="1" dirty="0">
                <a:solidFill>
                  <a:schemeClr val="bg1"/>
                </a:solidFill>
              </a:rPr>
              <a:t>, </a:t>
            </a:r>
          </a:p>
          <a:p>
            <a:r>
              <a:rPr lang="pt-PT" i="1" dirty="0" err="1">
                <a:solidFill>
                  <a:schemeClr val="bg1"/>
                </a:solidFill>
              </a:rPr>
              <a:t>Aspirin</a:t>
            </a:r>
            <a:endParaRPr lang="pt-PT" dirty="0">
              <a:solidFill>
                <a:schemeClr val="bg1"/>
              </a:solidFill>
            </a:endParaRPr>
          </a:p>
        </p:txBody>
      </p:sp>
      <p:pic>
        <p:nvPicPr>
          <p:cNvPr id="12290" name="Picture 2" descr="http://www.5thnice.org/wp-content/uploads/2013/06/IUPA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0" y="34355"/>
            <a:ext cx="2933700" cy="2305050"/>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1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ttp://www.sigmaaldrich.com/content/dam/sigma-aldrich/structure9/194/mfcd00005758.eps/_jcr_content/renditions/mfcd00005758-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781" y="48516"/>
            <a:ext cx="1944216" cy="157639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95736" y="48516"/>
            <a:ext cx="3183307" cy="646331"/>
          </a:xfrm>
          <a:prstGeom prst="rect">
            <a:avLst/>
          </a:prstGeom>
          <a:noFill/>
        </p:spPr>
        <p:txBody>
          <a:bodyPr wrap="none" rtlCol="0">
            <a:spAutoFit/>
          </a:bodyPr>
          <a:lstStyle/>
          <a:p>
            <a:r>
              <a:rPr lang="pt-PT" i="1" dirty="0">
                <a:solidFill>
                  <a:schemeClr val="bg1"/>
                </a:solidFill>
              </a:rPr>
              <a:t>1,3,7-Trimethylxanthine</a:t>
            </a:r>
          </a:p>
          <a:p>
            <a:r>
              <a:rPr lang="pt-PT" dirty="0">
                <a:solidFill>
                  <a:schemeClr val="bg1"/>
                </a:solidFill>
              </a:rPr>
              <a:t>1,3,7-Trimethylpurine-2,6-dione</a:t>
            </a:r>
          </a:p>
        </p:txBody>
      </p:sp>
      <p:sp>
        <p:nvSpPr>
          <p:cNvPr id="4" name="Rectângulo 3"/>
          <p:cNvSpPr/>
          <p:nvPr/>
        </p:nvSpPr>
        <p:spPr>
          <a:xfrm>
            <a:off x="151213" y="3098577"/>
            <a:ext cx="2627601" cy="1200329"/>
          </a:xfrm>
          <a:prstGeom prst="rect">
            <a:avLst/>
          </a:prstGeom>
        </p:spPr>
        <p:txBody>
          <a:bodyPr wrap="square">
            <a:spAutoFit/>
          </a:bodyPr>
          <a:lstStyle/>
          <a:p>
            <a:r>
              <a:rPr lang="pt-PT" dirty="0" err="1">
                <a:solidFill>
                  <a:schemeClr val="bg1"/>
                </a:solidFill>
              </a:rPr>
              <a:t>methyl</a:t>
            </a:r>
            <a:r>
              <a:rPr lang="pt-PT" dirty="0">
                <a:solidFill>
                  <a:schemeClr val="bg1"/>
                </a:solidFill>
              </a:rPr>
              <a:t> (1R,2R,3S,5S)-3- (</a:t>
            </a:r>
            <a:r>
              <a:rPr lang="pt-PT" dirty="0" err="1">
                <a:solidFill>
                  <a:schemeClr val="bg1"/>
                </a:solidFill>
              </a:rPr>
              <a:t>benzoyloxy</a:t>
            </a:r>
            <a:r>
              <a:rPr lang="pt-PT" dirty="0">
                <a:solidFill>
                  <a:schemeClr val="bg1"/>
                </a:solidFill>
              </a:rPr>
              <a:t>)-8-methyl-8-azabicyclo[3.2.1] octane-2-carboxylate</a:t>
            </a:r>
          </a:p>
        </p:txBody>
      </p:sp>
      <p:pic>
        <p:nvPicPr>
          <p:cNvPr id="16391" name="Picture 7" descr="http://www.sigmaaldrich.com/content/dam/sigma-aldrich/structure2/035/mfcd00058119.eps/_jcr_content/renditions/mfcd00058119-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1883"/>
            <a:ext cx="1954485" cy="108718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eroin solution 1.0 mg/mL in acetonitrile, ampule of 1 mL, certified reference mat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566" y="1767235"/>
            <a:ext cx="2725553" cy="1409769"/>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937562" y="3256426"/>
            <a:ext cx="3313637" cy="923330"/>
          </a:xfrm>
          <a:prstGeom prst="rect">
            <a:avLst/>
          </a:prstGeom>
        </p:spPr>
        <p:txBody>
          <a:bodyPr wrap="square">
            <a:spAutoFit/>
          </a:bodyPr>
          <a:lstStyle/>
          <a:p>
            <a:r>
              <a:rPr lang="el-GR" dirty="0">
                <a:solidFill>
                  <a:schemeClr val="bg1"/>
                </a:solidFill>
              </a:rPr>
              <a:t>(5α,6α)-7,8-</a:t>
            </a:r>
            <a:r>
              <a:rPr lang="pt-PT" dirty="0">
                <a:solidFill>
                  <a:schemeClr val="bg1"/>
                </a:solidFill>
              </a:rPr>
              <a:t>didehydro-4,5-epoxy-17-methylmorphinan-3,6-diol </a:t>
            </a:r>
            <a:r>
              <a:rPr lang="pt-PT" dirty="0" err="1">
                <a:solidFill>
                  <a:schemeClr val="bg1"/>
                </a:solidFill>
              </a:rPr>
              <a:t>diacetate</a:t>
            </a:r>
            <a:endParaRPr lang="pt-PT" dirty="0">
              <a:solidFill>
                <a:schemeClr val="bg1"/>
              </a:solidFill>
            </a:endParaRPr>
          </a:p>
        </p:txBody>
      </p:sp>
      <p:pic>
        <p:nvPicPr>
          <p:cNvPr id="14340" name="Picture 4" descr="An image of the methamphetamine comp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511" y="4733970"/>
            <a:ext cx="2095500" cy="1028701"/>
          </a:xfrm>
          <a:prstGeom prst="rect">
            <a:avLst/>
          </a:prstGeom>
          <a:solidFill>
            <a:schemeClr val="bg1"/>
          </a:solidFill>
        </p:spPr>
      </p:pic>
      <p:sp>
        <p:nvSpPr>
          <p:cNvPr id="7" name="Rectângulo 6"/>
          <p:cNvSpPr/>
          <p:nvPr/>
        </p:nvSpPr>
        <p:spPr>
          <a:xfrm>
            <a:off x="3052511" y="5795972"/>
            <a:ext cx="3463705" cy="369332"/>
          </a:xfrm>
          <a:prstGeom prst="rect">
            <a:avLst/>
          </a:prstGeom>
        </p:spPr>
        <p:txBody>
          <a:bodyPr wrap="none">
            <a:spAutoFit/>
          </a:bodyPr>
          <a:lstStyle/>
          <a:p>
            <a:r>
              <a:rPr lang="pt-PT" i="1" dirty="0">
                <a:solidFill>
                  <a:schemeClr val="bg1"/>
                </a:solidFill>
              </a:rPr>
              <a:t>N</a:t>
            </a:r>
            <a:r>
              <a:rPr lang="pt-PT" dirty="0">
                <a:solidFill>
                  <a:schemeClr val="bg1"/>
                </a:solidFill>
              </a:rPr>
              <a:t>-methyl-1-phenylpropan-2-amine</a:t>
            </a:r>
          </a:p>
        </p:txBody>
      </p:sp>
      <p:pic>
        <p:nvPicPr>
          <p:cNvPr id="14342" name="Picture 6" descr="Tetrahydrocannabinol.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5" y="1700808"/>
            <a:ext cx="2304256" cy="1255819"/>
          </a:xfrm>
          <a:prstGeom prst="rect">
            <a:avLst/>
          </a:prstGeom>
          <a:solidFill>
            <a:schemeClr val="bg1"/>
          </a:solidFill>
        </p:spPr>
      </p:pic>
      <p:sp>
        <p:nvSpPr>
          <p:cNvPr id="9" name="Rectângulo 8"/>
          <p:cNvSpPr/>
          <p:nvPr/>
        </p:nvSpPr>
        <p:spPr>
          <a:xfrm>
            <a:off x="6444207" y="3026416"/>
            <a:ext cx="2952329" cy="1477328"/>
          </a:xfrm>
          <a:prstGeom prst="rect">
            <a:avLst/>
          </a:prstGeom>
        </p:spPr>
        <p:txBody>
          <a:bodyPr wrap="square">
            <a:spAutoFit/>
          </a:bodyPr>
          <a:lstStyle/>
          <a:p>
            <a:r>
              <a:rPr lang="pt-PT" dirty="0">
                <a:solidFill>
                  <a:schemeClr val="bg1"/>
                </a:solidFill>
              </a:rPr>
              <a:t>(−)-(6aR,10aR)-6,6,9-trimethyl-</a:t>
            </a:r>
          </a:p>
          <a:p>
            <a:r>
              <a:rPr lang="pt-PT" dirty="0">
                <a:solidFill>
                  <a:schemeClr val="bg1"/>
                </a:solidFill>
              </a:rPr>
              <a:t>3-pentyl-6a,7,8,10a-tetrahydro-</a:t>
            </a:r>
          </a:p>
          <a:p>
            <a:r>
              <a:rPr lang="pt-PT" dirty="0">
                <a:solidFill>
                  <a:schemeClr val="bg1"/>
                </a:solidFill>
              </a:rPr>
              <a:t>6H-benzo[c]chromen-1-ol</a:t>
            </a:r>
          </a:p>
        </p:txBody>
      </p:sp>
      <p:sp>
        <p:nvSpPr>
          <p:cNvPr id="2" name="CaixaDeTexto 1"/>
          <p:cNvSpPr txBox="1"/>
          <p:nvPr/>
        </p:nvSpPr>
        <p:spPr>
          <a:xfrm>
            <a:off x="2217075" y="692429"/>
            <a:ext cx="1152127" cy="369332"/>
          </a:xfrm>
          <a:prstGeom prst="rect">
            <a:avLst/>
          </a:prstGeom>
          <a:noFill/>
        </p:spPr>
        <p:txBody>
          <a:bodyPr wrap="square" rtlCol="0">
            <a:spAutoFit/>
          </a:bodyPr>
          <a:lstStyle/>
          <a:p>
            <a:r>
              <a:rPr lang="pt-BR" b="1" dirty="0">
                <a:solidFill>
                  <a:srgbClr val="FFFF00"/>
                </a:solidFill>
              </a:rPr>
              <a:t>Cafeína </a:t>
            </a:r>
          </a:p>
        </p:txBody>
      </p:sp>
      <p:sp>
        <p:nvSpPr>
          <p:cNvPr id="13" name="CaixaDeTexto 12"/>
          <p:cNvSpPr txBox="1"/>
          <p:nvPr/>
        </p:nvSpPr>
        <p:spPr>
          <a:xfrm>
            <a:off x="189781" y="4213752"/>
            <a:ext cx="1152127" cy="369332"/>
          </a:xfrm>
          <a:prstGeom prst="rect">
            <a:avLst/>
          </a:prstGeom>
          <a:noFill/>
        </p:spPr>
        <p:txBody>
          <a:bodyPr wrap="square" rtlCol="0">
            <a:spAutoFit/>
          </a:bodyPr>
          <a:lstStyle/>
          <a:p>
            <a:r>
              <a:rPr lang="pt-BR" b="1" dirty="0">
                <a:solidFill>
                  <a:srgbClr val="FFFF00"/>
                </a:solidFill>
              </a:rPr>
              <a:t>Cocaína </a:t>
            </a:r>
          </a:p>
        </p:txBody>
      </p:sp>
      <p:sp>
        <p:nvSpPr>
          <p:cNvPr id="14" name="CaixaDeTexto 13"/>
          <p:cNvSpPr txBox="1"/>
          <p:nvPr/>
        </p:nvSpPr>
        <p:spPr>
          <a:xfrm>
            <a:off x="6474561" y="4433866"/>
            <a:ext cx="1985871" cy="369332"/>
          </a:xfrm>
          <a:prstGeom prst="rect">
            <a:avLst/>
          </a:prstGeom>
          <a:noFill/>
        </p:spPr>
        <p:txBody>
          <a:bodyPr wrap="square" rtlCol="0">
            <a:spAutoFit/>
          </a:bodyPr>
          <a:lstStyle/>
          <a:p>
            <a:r>
              <a:rPr lang="pt-BR" b="1" dirty="0">
                <a:solidFill>
                  <a:srgbClr val="FFFF00"/>
                </a:solidFill>
              </a:rPr>
              <a:t>Cannabis THC  </a:t>
            </a:r>
          </a:p>
        </p:txBody>
      </p:sp>
      <p:sp>
        <p:nvSpPr>
          <p:cNvPr id="15" name="CaixaDeTexto 14"/>
          <p:cNvSpPr txBox="1"/>
          <p:nvPr/>
        </p:nvSpPr>
        <p:spPr>
          <a:xfrm>
            <a:off x="4018316" y="3843725"/>
            <a:ext cx="1152127" cy="369332"/>
          </a:xfrm>
          <a:prstGeom prst="rect">
            <a:avLst/>
          </a:prstGeom>
          <a:noFill/>
        </p:spPr>
        <p:txBody>
          <a:bodyPr wrap="square" rtlCol="0">
            <a:spAutoFit/>
          </a:bodyPr>
          <a:lstStyle/>
          <a:p>
            <a:r>
              <a:rPr lang="pt-BR" b="1" dirty="0">
                <a:solidFill>
                  <a:srgbClr val="FFFF00"/>
                </a:solidFill>
              </a:rPr>
              <a:t>Heroína  </a:t>
            </a:r>
          </a:p>
        </p:txBody>
      </p:sp>
      <p:sp>
        <p:nvSpPr>
          <p:cNvPr id="16" name="CaixaDeTexto 15"/>
          <p:cNvSpPr txBox="1"/>
          <p:nvPr/>
        </p:nvSpPr>
        <p:spPr>
          <a:xfrm>
            <a:off x="3052511" y="6132219"/>
            <a:ext cx="1879529" cy="369332"/>
          </a:xfrm>
          <a:prstGeom prst="rect">
            <a:avLst/>
          </a:prstGeom>
          <a:noFill/>
        </p:spPr>
        <p:txBody>
          <a:bodyPr wrap="square" rtlCol="0">
            <a:spAutoFit/>
          </a:bodyPr>
          <a:lstStyle/>
          <a:p>
            <a:r>
              <a:rPr lang="pt-BR" b="1" dirty="0">
                <a:solidFill>
                  <a:srgbClr val="FFFF00"/>
                </a:solidFill>
              </a:rPr>
              <a:t>Crystal </a:t>
            </a:r>
            <a:r>
              <a:rPr lang="pt-BR" b="1" dirty="0" err="1">
                <a:solidFill>
                  <a:srgbClr val="FFFF00"/>
                </a:solidFill>
              </a:rPr>
              <a:t>meth</a:t>
            </a:r>
            <a:endParaRPr lang="pt-BR" b="1" dirty="0">
              <a:solidFill>
                <a:srgbClr val="FFFF00"/>
              </a:solidFill>
            </a:endParaRPr>
          </a:p>
        </p:txBody>
      </p:sp>
    </p:spTree>
    <p:extLst>
      <p:ext uri="{BB962C8B-B14F-4D97-AF65-F5344CB8AC3E}">
        <p14:creationId xmlns:p14="http://schemas.microsoft.com/office/powerpoint/2010/main" val="180639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500"/>
                                        <p:tgtEl>
                                          <p:spTgt spid="163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391"/>
                                        </p:tgtEl>
                                        <p:attrNameLst>
                                          <p:attrName>style.visibility</p:attrName>
                                        </p:attrNameLst>
                                      </p:cBhvr>
                                      <p:to>
                                        <p:strVal val="visible"/>
                                      </p:to>
                                    </p:set>
                                    <p:animEffect transition="in" filter="wipe(left)">
                                      <p:cBhvr>
                                        <p:cTn id="20" dur="500"/>
                                        <p:tgtEl>
                                          <p:spTgt spid="1639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338"/>
                                        </p:tgtEl>
                                        <p:attrNameLst>
                                          <p:attrName>style.visibility</p:attrName>
                                        </p:attrNameLst>
                                      </p:cBhvr>
                                      <p:to>
                                        <p:strVal val="visible"/>
                                      </p:to>
                                    </p:set>
                                    <p:animEffect transition="in" filter="wipe(left)">
                                      <p:cBhvr>
                                        <p:cTn id="33" dur="500"/>
                                        <p:tgtEl>
                                          <p:spTgt spid="1433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342"/>
                                        </p:tgtEl>
                                        <p:attrNameLst>
                                          <p:attrName>style.visibility</p:attrName>
                                        </p:attrNameLst>
                                      </p:cBhvr>
                                      <p:to>
                                        <p:strVal val="visible"/>
                                      </p:to>
                                    </p:set>
                                    <p:animEffect transition="in" filter="wipe(left)">
                                      <p:cBhvr>
                                        <p:cTn id="46" dur="500"/>
                                        <p:tgtEl>
                                          <p:spTgt spid="143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340"/>
                                        </p:tgtEl>
                                        <p:attrNameLst>
                                          <p:attrName>style.visibility</p:attrName>
                                        </p:attrNameLst>
                                      </p:cBhvr>
                                      <p:to>
                                        <p:strVal val="visible"/>
                                      </p:to>
                                    </p:set>
                                    <p:animEffect transition="in" filter="wipe(left)">
                                      <p:cBhvr>
                                        <p:cTn id="59" dur="500"/>
                                        <p:tgtEl>
                                          <p:spTgt spid="1434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2" grpId="0"/>
      <p:bldP spid="13" grpId="0"/>
      <p:bldP spid="14" grpId="0"/>
      <p:bldP spid="15" grpId="0"/>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s://upload.wikimedia.org/wikipedia/commons/thumb/1/11/2011_Drug_Harms_Rankings.svg/400px-2011_Drug_Harms_Ranking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39"/>
            <a:ext cx="9144000" cy="660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270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196" t="30388" r="17484" b="23922"/>
          <a:stretch/>
        </p:blipFill>
        <p:spPr bwMode="auto">
          <a:xfrm>
            <a:off x="0" y="-7002"/>
            <a:ext cx="4855779" cy="3342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ela 1"/>
          <p:cNvGraphicFramePr>
            <a:graphicFrameLocks noGrp="1"/>
          </p:cNvGraphicFramePr>
          <p:nvPr>
            <p:extLst/>
          </p:nvPr>
        </p:nvGraphicFramePr>
        <p:xfrm>
          <a:off x="323528" y="3573016"/>
          <a:ext cx="8568952" cy="2763520"/>
        </p:xfrm>
        <a:graphic>
          <a:graphicData uri="http://schemas.openxmlformats.org/drawingml/2006/table">
            <a:tbl>
              <a:tblPr firstRow="1" bandRow="1">
                <a:tableStyleId>{5C22544A-7EE6-4342-B048-85BDC9FD1C3A}</a:tableStyleId>
              </a:tblPr>
              <a:tblGrid>
                <a:gridCol w="2142238">
                  <a:extLst>
                    <a:ext uri="{9D8B030D-6E8A-4147-A177-3AD203B41FA5}">
                      <a16:colId xmlns:a16="http://schemas.microsoft.com/office/drawing/2014/main" val="20000"/>
                    </a:ext>
                  </a:extLst>
                </a:gridCol>
                <a:gridCol w="2610290">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2142238">
                  <a:extLst>
                    <a:ext uri="{9D8B030D-6E8A-4147-A177-3AD203B41FA5}">
                      <a16:colId xmlns:a16="http://schemas.microsoft.com/office/drawing/2014/main" val="20003"/>
                    </a:ext>
                  </a:extLst>
                </a:gridCol>
              </a:tblGrid>
              <a:tr h="370840">
                <a:tc>
                  <a:txBody>
                    <a:bodyPr/>
                    <a:lstStyle/>
                    <a:p>
                      <a:pPr algn="ctr"/>
                      <a:r>
                        <a:rPr lang="pt-PT" dirty="0"/>
                        <a:t>Nome Comum </a:t>
                      </a:r>
                    </a:p>
                  </a:txBody>
                  <a:tcPr/>
                </a:tc>
                <a:tc>
                  <a:txBody>
                    <a:bodyPr/>
                    <a:lstStyle/>
                    <a:p>
                      <a:pPr algn="ctr"/>
                      <a:r>
                        <a:rPr lang="pt-PT" dirty="0"/>
                        <a:t>Nome</a:t>
                      </a:r>
                      <a:r>
                        <a:rPr lang="pt-PT" baseline="0" dirty="0"/>
                        <a:t> químico</a:t>
                      </a:r>
                      <a:endParaRPr lang="pt-PT" dirty="0"/>
                    </a:p>
                  </a:txBody>
                  <a:tcPr/>
                </a:tc>
                <a:tc>
                  <a:txBody>
                    <a:bodyPr/>
                    <a:lstStyle/>
                    <a:p>
                      <a:pPr algn="ctr"/>
                      <a:r>
                        <a:rPr lang="pt-PT" dirty="0"/>
                        <a:t>Formula</a:t>
                      </a:r>
                      <a:r>
                        <a:rPr lang="pt-PT" baseline="0" dirty="0"/>
                        <a:t> </a:t>
                      </a:r>
                      <a:endParaRPr lang="pt-PT" dirty="0"/>
                    </a:p>
                  </a:txBody>
                  <a:tcPr/>
                </a:tc>
                <a:tc>
                  <a:txBody>
                    <a:bodyPr/>
                    <a:lstStyle/>
                    <a:p>
                      <a:pPr algn="ctr"/>
                      <a:r>
                        <a:rPr lang="pt-PT" dirty="0"/>
                        <a:t>Iões envolvidos </a:t>
                      </a:r>
                    </a:p>
                  </a:txBody>
                  <a:tcPr/>
                </a:tc>
                <a:extLst>
                  <a:ext uri="{0D108BD9-81ED-4DB2-BD59-A6C34878D82A}">
                    <a16:rowId xmlns:a16="http://schemas.microsoft.com/office/drawing/2014/main" val="10000"/>
                  </a:ext>
                </a:extLst>
              </a:tr>
              <a:tr h="370840">
                <a:tc>
                  <a:txBody>
                    <a:bodyPr/>
                    <a:lstStyle/>
                    <a:p>
                      <a:pPr algn="ctr"/>
                      <a:r>
                        <a:rPr lang="pt-PT" dirty="0"/>
                        <a:t>Calcita </a:t>
                      </a:r>
                    </a:p>
                  </a:txBody>
                  <a:tcPr/>
                </a:tc>
                <a:tc>
                  <a:txBody>
                    <a:bodyPr/>
                    <a:lstStyle/>
                    <a:p>
                      <a:pPr algn="ctr"/>
                      <a:r>
                        <a:rPr lang="pt-PT" dirty="0"/>
                        <a:t>Carbonato</a:t>
                      </a:r>
                      <a:r>
                        <a:rPr lang="pt-PT" baseline="0" dirty="0"/>
                        <a:t> de cálcio </a:t>
                      </a:r>
                      <a:endParaRPr lang="pt-PT" dirty="0"/>
                    </a:p>
                  </a:txBody>
                  <a:tcPr/>
                </a:tc>
                <a:tc>
                  <a:txBody>
                    <a:bodyPr/>
                    <a:lstStyle/>
                    <a:p>
                      <a:pPr algn="ctr"/>
                      <a:r>
                        <a:rPr lang="pt-PT" dirty="0"/>
                        <a:t>CaCO</a:t>
                      </a:r>
                      <a:r>
                        <a:rPr lang="pt-PT" baseline="-25000" dirty="0"/>
                        <a:t>3</a:t>
                      </a:r>
                    </a:p>
                  </a:txBody>
                  <a:tcPr/>
                </a:tc>
                <a:tc>
                  <a:txBody>
                    <a:bodyPr/>
                    <a:lstStyle/>
                    <a:p>
                      <a:pPr algn="ctr"/>
                      <a:r>
                        <a:rPr lang="pt-PT" dirty="0"/>
                        <a:t>Ca</a:t>
                      </a:r>
                      <a:r>
                        <a:rPr lang="pt-PT" sz="1800" kern="1200" baseline="30000" dirty="0">
                          <a:solidFill>
                            <a:schemeClr val="dk1"/>
                          </a:solidFill>
                          <a:latin typeface="+mn-lt"/>
                          <a:ea typeface="+mn-ea"/>
                          <a:cs typeface="+mn-cs"/>
                        </a:rPr>
                        <a:t>2+</a:t>
                      </a:r>
                      <a:r>
                        <a:rPr lang="pt-PT" dirty="0"/>
                        <a:t> ; CO</a:t>
                      </a:r>
                      <a:r>
                        <a:rPr lang="pt-PT" baseline="-25000" dirty="0"/>
                        <a:t>3</a:t>
                      </a:r>
                      <a:r>
                        <a:rPr lang="pt-PT" baseline="30000" dirty="0"/>
                        <a:t>2-</a:t>
                      </a:r>
                    </a:p>
                  </a:txBody>
                  <a:tcPr/>
                </a:tc>
                <a:extLst>
                  <a:ext uri="{0D108BD9-81ED-4DB2-BD59-A6C34878D82A}">
                    <a16:rowId xmlns:a16="http://schemas.microsoft.com/office/drawing/2014/main" val="10001"/>
                  </a:ext>
                </a:extLst>
              </a:tr>
              <a:tr h="370840">
                <a:tc>
                  <a:txBody>
                    <a:bodyPr/>
                    <a:lstStyle/>
                    <a:p>
                      <a:pPr algn="ctr"/>
                      <a:r>
                        <a:rPr lang="pt-PT" dirty="0"/>
                        <a:t>Fluorita</a:t>
                      </a:r>
                      <a:r>
                        <a:rPr lang="pt-PT" baseline="0" dirty="0"/>
                        <a:t> </a:t>
                      </a:r>
                      <a:endParaRPr lang="pt-PT" dirty="0"/>
                    </a:p>
                  </a:txBody>
                  <a:tcPr/>
                </a:tc>
                <a:tc>
                  <a:txBody>
                    <a:bodyPr/>
                    <a:lstStyle/>
                    <a:p>
                      <a:pPr algn="ctr"/>
                      <a:r>
                        <a:rPr lang="pt-PT" dirty="0"/>
                        <a:t>Fluoreto</a:t>
                      </a:r>
                      <a:r>
                        <a:rPr lang="pt-PT" baseline="0" dirty="0"/>
                        <a:t> de cálcio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CaF</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a:t>
                      </a:r>
                      <a:r>
                        <a:rPr lang="pt-PT" sz="1800" kern="1200" baseline="30000" dirty="0">
                          <a:solidFill>
                            <a:schemeClr val="dk1"/>
                          </a:solidFill>
                          <a:latin typeface="+mn-lt"/>
                          <a:ea typeface="+mn-ea"/>
                          <a:cs typeface="+mn-cs"/>
                        </a:rPr>
                        <a:t>2+</a:t>
                      </a:r>
                      <a:r>
                        <a:rPr lang="pt-PT" dirty="0"/>
                        <a:t> ; F</a:t>
                      </a:r>
                      <a:r>
                        <a:rPr lang="pt-PT" baseline="30000" dirty="0"/>
                        <a:t>-</a:t>
                      </a:r>
                      <a:endParaRPr lang="pt-PT" baseline="-25000" dirty="0"/>
                    </a:p>
                  </a:txBody>
                  <a:tcPr/>
                </a:tc>
                <a:extLst>
                  <a:ext uri="{0D108BD9-81ED-4DB2-BD59-A6C34878D82A}">
                    <a16:rowId xmlns:a16="http://schemas.microsoft.com/office/drawing/2014/main" val="10002"/>
                  </a:ext>
                </a:extLst>
              </a:tr>
              <a:tr h="370840">
                <a:tc>
                  <a:txBody>
                    <a:bodyPr/>
                    <a:lstStyle/>
                    <a:p>
                      <a:pPr algn="ctr"/>
                      <a:r>
                        <a:rPr lang="pt-PT" dirty="0" err="1"/>
                        <a:t>Gipsita</a:t>
                      </a:r>
                      <a:endParaRPr lang="pt-PT" dirty="0"/>
                    </a:p>
                  </a:txBody>
                  <a:tcPr/>
                </a:tc>
                <a:tc>
                  <a:txBody>
                    <a:bodyPr/>
                    <a:lstStyle/>
                    <a:p>
                      <a:pPr algn="ctr"/>
                      <a:r>
                        <a:rPr lang="pt-PT" dirty="0"/>
                        <a:t>Sulfato de cálcio </a:t>
                      </a:r>
                      <a:r>
                        <a:rPr lang="pt-PT" dirty="0" err="1"/>
                        <a:t>dihidratado</a:t>
                      </a:r>
                      <a:r>
                        <a:rPr lang="pt-PT" baseline="0" dirty="0"/>
                        <a:t>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CaSO</a:t>
                      </a:r>
                      <a:r>
                        <a:rPr lang="pt-PT" baseline="-25000" dirty="0"/>
                        <a:t>4</a:t>
                      </a:r>
                      <a:r>
                        <a:rPr lang="pt-PT" baseline="0" dirty="0"/>
                        <a:t>.H</a:t>
                      </a:r>
                      <a:r>
                        <a:rPr lang="pt-PT" baseline="-25000" dirty="0"/>
                        <a:t>2</a:t>
                      </a:r>
                      <a:r>
                        <a:rPr lang="pt-PT" dirty="0"/>
                        <a:t>O</a:t>
                      </a:r>
                      <a:endParaRPr lang="pt-PT" baseline="-25000" dirty="0"/>
                    </a:p>
                    <a:p>
                      <a:pPr marL="0" marR="0" indent="0" algn="ctr" defTabSz="914400" rtl="0" eaLnBrk="1" fontAlgn="auto" latinLnBrk="0" hangingPunct="1">
                        <a:lnSpc>
                          <a:spcPct val="100000"/>
                        </a:lnSpc>
                        <a:spcBef>
                          <a:spcPts val="0"/>
                        </a:spcBef>
                        <a:spcAft>
                          <a:spcPts val="0"/>
                        </a:spcAft>
                        <a:buClrTx/>
                        <a:buSzTx/>
                        <a:buFontTx/>
                        <a:buNone/>
                        <a:tabLst/>
                        <a:defRPr/>
                      </a:pPr>
                      <a:endParaRPr lang="pt-PT" baseline="-25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a:t>
                      </a:r>
                      <a:r>
                        <a:rPr lang="pt-PT" sz="1800" kern="1200" baseline="30000" dirty="0">
                          <a:solidFill>
                            <a:schemeClr val="dk1"/>
                          </a:solidFill>
                          <a:latin typeface="+mn-lt"/>
                          <a:ea typeface="+mn-ea"/>
                          <a:cs typeface="+mn-cs"/>
                        </a:rPr>
                        <a:t>2+</a:t>
                      </a:r>
                      <a:r>
                        <a:rPr lang="pt-PT" dirty="0"/>
                        <a:t> ; SO</a:t>
                      </a:r>
                      <a:r>
                        <a:rPr lang="pt-PT" baseline="-25000" dirty="0"/>
                        <a:t>4</a:t>
                      </a:r>
                      <a:r>
                        <a:rPr lang="pt-PT" baseline="30000" dirty="0"/>
                        <a:t>2-</a:t>
                      </a:r>
                    </a:p>
                    <a:p>
                      <a:pPr algn="ctr"/>
                      <a:endParaRPr lang="pt-PT" dirty="0"/>
                    </a:p>
                  </a:txBody>
                  <a:tcPr/>
                </a:tc>
                <a:extLst>
                  <a:ext uri="{0D108BD9-81ED-4DB2-BD59-A6C34878D82A}">
                    <a16:rowId xmlns:a16="http://schemas.microsoft.com/office/drawing/2014/main" val="10003"/>
                  </a:ext>
                </a:extLst>
              </a:tr>
              <a:tr h="370840">
                <a:tc>
                  <a:txBody>
                    <a:bodyPr/>
                    <a:lstStyle/>
                    <a:p>
                      <a:pPr algn="ctr"/>
                      <a:r>
                        <a:rPr lang="pt-PT" dirty="0"/>
                        <a:t>Hematita</a:t>
                      </a:r>
                    </a:p>
                  </a:txBody>
                  <a:tcPr/>
                </a:tc>
                <a:tc>
                  <a:txBody>
                    <a:bodyPr/>
                    <a:lstStyle/>
                    <a:p>
                      <a:pPr algn="ctr"/>
                      <a:r>
                        <a:rPr lang="pt-PT" dirty="0"/>
                        <a:t>Óxido de ferro (III)</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Fe</a:t>
                      </a:r>
                      <a:r>
                        <a:rPr lang="pt-PT" baseline="-25000" dirty="0"/>
                        <a:t>2</a:t>
                      </a:r>
                      <a:r>
                        <a:rPr lang="pt-PT" baseline="0" dirty="0"/>
                        <a:t>O</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Fe</a:t>
                      </a:r>
                      <a:r>
                        <a:rPr lang="pt-PT" sz="1800" kern="1200" baseline="30000" dirty="0">
                          <a:solidFill>
                            <a:schemeClr val="dk1"/>
                          </a:solidFill>
                          <a:latin typeface="+mn-lt"/>
                          <a:ea typeface="+mn-ea"/>
                          <a:cs typeface="+mn-cs"/>
                        </a:rPr>
                        <a:t>3+</a:t>
                      </a:r>
                      <a:r>
                        <a:rPr lang="pt-PT" dirty="0"/>
                        <a:t> ; O</a:t>
                      </a:r>
                      <a:r>
                        <a:rPr lang="pt-PT" baseline="30000" dirty="0"/>
                        <a:t>2-</a:t>
                      </a:r>
                    </a:p>
                  </a:txBody>
                  <a:tcPr/>
                </a:tc>
                <a:extLst>
                  <a:ext uri="{0D108BD9-81ED-4DB2-BD59-A6C34878D82A}">
                    <a16:rowId xmlns:a16="http://schemas.microsoft.com/office/drawing/2014/main" val="10004"/>
                  </a:ext>
                </a:extLst>
              </a:tr>
              <a:tr h="370840">
                <a:tc>
                  <a:txBody>
                    <a:bodyPr/>
                    <a:lstStyle/>
                    <a:p>
                      <a:pPr algn="ctr"/>
                      <a:r>
                        <a:rPr lang="pt-PT" dirty="0"/>
                        <a:t>Ouro-pigmento</a:t>
                      </a:r>
                    </a:p>
                  </a:txBody>
                  <a:tcPr/>
                </a:tc>
                <a:tc>
                  <a:txBody>
                    <a:bodyPr/>
                    <a:lstStyle/>
                    <a:p>
                      <a:pPr algn="ctr"/>
                      <a:r>
                        <a:rPr lang="pt-PT" dirty="0"/>
                        <a:t>Sulfeto de Arsénio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As</a:t>
                      </a:r>
                      <a:r>
                        <a:rPr lang="pt-PT" baseline="-25000" dirty="0"/>
                        <a:t>2</a:t>
                      </a:r>
                      <a:r>
                        <a:rPr lang="pt-PT" baseline="0" dirty="0"/>
                        <a:t>S</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As</a:t>
                      </a:r>
                      <a:r>
                        <a:rPr lang="pt-PT" sz="1800" kern="1200" baseline="30000" dirty="0">
                          <a:solidFill>
                            <a:schemeClr val="dk1"/>
                          </a:solidFill>
                          <a:latin typeface="+mn-lt"/>
                          <a:ea typeface="+mn-ea"/>
                          <a:cs typeface="+mn-cs"/>
                        </a:rPr>
                        <a:t>3+</a:t>
                      </a:r>
                      <a:r>
                        <a:rPr lang="pt-PT" dirty="0"/>
                        <a:t> ; S</a:t>
                      </a:r>
                      <a:r>
                        <a:rPr lang="pt-PT" baseline="30000" dirty="0"/>
                        <a:t>2-</a:t>
                      </a:r>
                    </a:p>
                    <a:p>
                      <a:pPr algn="ctr"/>
                      <a:endParaRPr lang="pt-PT" dirty="0"/>
                    </a:p>
                  </a:txBody>
                  <a:tcPr/>
                </a:tc>
                <a:extLst>
                  <a:ext uri="{0D108BD9-81ED-4DB2-BD59-A6C34878D82A}">
                    <a16:rowId xmlns:a16="http://schemas.microsoft.com/office/drawing/2014/main" val="10005"/>
                  </a:ext>
                </a:extLst>
              </a:tr>
            </a:tbl>
          </a:graphicData>
        </a:graphic>
      </p:graphicFrame>
      <p:sp>
        <p:nvSpPr>
          <p:cNvPr id="4" name="CaixaDeTexto 3"/>
          <p:cNvSpPr txBox="1"/>
          <p:nvPr/>
        </p:nvSpPr>
        <p:spPr>
          <a:xfrm>
            <a:off x="5076056" y="332656"/>
            <a:ext cx="3932808" cy="523220"/>
          </a:xfrm>
          <a:prstGeom prst="rect">
            <a:avLst/>
          </a:prstGeom>
          <a:noFill/>
        </p:spPr>
        <p:txBody>
          <a:bodyPr wrap="none" rtlCol="0">
            <a:spAutoFit/>
          </a:bodyPr>
          <a:lstStyle/>
          <a:p>
            <a:r>
              <a:rPr lang="pt-PT" sz="2800" b="1" dirty="0">
                <a:solidFill>
                  <a:schemeClr val="bg1"/>
                </a:solidFill>
              </a:rPr>
              <a:t>Compostos iônicos – íons</a:t>
            </a:r>
          </a:p>
        </p:txBody>
      </p:sp>
    </p:spTree>
    <p:extLst>
      <p:ext uri="{BB962C8B-B14F-4D97-AF65-F5344CB8AC3E}">
        <p14:creationId xmlns:p14="http://schemas.microsoft.com/office/powerpoint/2010/main" val="9274558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59172" y="383659"/>
            <a:ext cx="8533307" cy="1569660"/>
          </a:xfrm>
          <a:prstGeom prst="rect">
            <a:avLst/>
          </a:prstGeom>
          <a:noFill/>
        </p:spPr>
        <p:txBody>
          <a:bodyPr wrap="square" rtlCol="0">
            <a:spAutoFit/>
          </a:bodyPr>
          <a:lstStyle/>
          <a:p>
            <a:r>
              <a:rPr lang="pt-BR" sz="2400" dirty="0">
                <a:solidFill>
                  <a:schemeClr val="bg1"/>
                </a:solidFill>
              </a:rPr>
              <a:t>Metais geralmente perdem um ou mais  elétrons </a:t>
            </a:r>
          </a:p>
          <a:p>
            <a:r>
              <a:rPr lang="pt-BR" sz="2400" dirty="0">
                <a:solidFill>
                  <a:schemeClr val="bg1"/>
                </a:solidFill>
              </a:rPr>
              <a:t>Não metais geralmente ganham um ou mais elétrons</a:t>
            </a:r>
          </a:p>
          <a:p>
            <a:r>
              <a:rPr lang="pt-BR" sz="2400" dirty="0">
                <a:solidFill>
                  <a:schemeClr val="bg1"/>
                </a:solidFill>
              </a:rPr>
              <a:t>O número de elétrons ganhos e  perdidos irá seguir a configuração electrónica de um gás nobre</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19" t="17456" r="16393" b="43104"/>
          <a:stretch/>
        </p:blipFill>
        <p:spPr bwMode="auto">
          <a:xfrm>
            <a:off x="0" y="2073423"/>
            <a:ext cx="9144000" cy="385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0" y="3028484"/>
            <a:ext cx="467544" cy="28880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467544" y="3645024"/>
            <a:ext cx="576064" cy="22714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1043608" y="4204697"/>
            <a:ext cx="5040000" cy="17243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a:off x="6052636" y="3660790"/>
            <a:ext cx="540000" cy="22714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ângulo 9"/>
          <p:cNvSpPr/>
          <p:nvPr/>
        </p:nvSpPr>
        <p:spPr>
          <a:xfrm>
            <a:off x="6603990" y="4773692"/>
            <a:ext cx="504000" cy="115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ctângulo 10"/>
          <p:cNvSpPr/>
          <p:nvPr/>
        </p:nvSpPr>
        <p:spPr>
          <a:xfrm>
            <a:off x="7092280" y="5341684"/>
            <a:ext cx="504000" cy="579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ctângulo 11"/>
          <p:cNvSpPr/>
          <p:nvPr/>
        </p:nvSpPr>
        <p:spPr>
          <a:xfrm>
            <a:off x="8111746" y="2492896"/>
            <a:ext cx="504000" cy="284878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ctângulo 12"/>
          <p:cNvSpPr/>
          <p:nvPr/>
        </p:nvSpPr>
        <p:spPr>
          <a:xfrm>
            <a:off x="7576158" y="3028484"/>
            <a:ext cx="504000" cy="23400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ângulo 13"/>
          <p:cNvSpPr/>
          <p:nvPr/>
        </p:nvSpPr>
        <p:spPr>
          <a:xfrm>
            <a:off x="7076514" y="3037428"/>
            <a:ext cx="504000" cy="11520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9005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40" t="20905" r="30691" b="13147"/>
          <a:stretch/>
        </p:blipFill>
        <p:spPr bwMode="auto">
          <a:xfrm>
            <a:off x="-17528" y="764703"/>
            <a:ext cx="9161528" cy="620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55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http://m.c.lnkd.licdn.com/mpr/mpr/AAEAAQAAAAAAAAKvAAAAJDk4NTVkMTY1LTUxMjMtNDE1ZS1iMDVmLWQxZTc1ZmYwYTI1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4" descr="http://m.c.lnkd.licdn.com/mpr/mpr/AAEAAQAAAAAAAAKvAAAAJDk4NTVkMTY1LTUxMjMtNDE1ZS1iMDVmLWQxZTc1ZmYwYTI1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6149"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Content Placeholder 2"/>
          <p:cNvSpPr>
            <a:spLocks noGrp="1"/>
          </p:cNvSpPr>
          <p:nvPr>
            <p:ph idx="1"/>
          </p:nvPr>
        </p:nvSpPr>
        <p:spPr>
          <a:xfrm>
            <a:off x="2843808" y="2708920"/>
            <a:ext cx="8683625" cy="2156987"/>
          </a:xfrm>
        </p:spPr>
        <p:txBody>
          <a:bodyPr>
            <a:normAutofit/>
          </a:bodyPr>
          <a:lstStyle/>
          <a:p>
            <a:pPr marL="0" indent="0">
              <a:buNone/>
            </a:pPr>
            <a:r>
              <a:rPr lang="pt-BR" sz="2800" i="1" dirty="0">
                <a:solidFill>
                  <a:schemeClr val="bg1"/>
                </a:solidFill>
              </a:rPr>
              <a:t>“A invenção, desenvolvimento e aplicação</a:t>
            </a:r>
          </a:p>
          <a:p>
            <a:pPr marL="0" indent="0">
              <a:buNone/>
            </a:pPr>
            <a:r>
              <a:rPr lang="pt-BR" sz="2800" i="1" dirty="0">
                <a:solidFill>
                  <a:schemeClr val="bg1"/>
                </a:solidFill>
              </a:rPr>
              <a:t>de produtos e processos químicos</a:t>
            </a:r>
          </a:p>
          <a:p>
            <a:pPr marL="0" indent="0">
              <a:buNone/>
            </a:pPr>
            <a:r>
              <a:rPr lang="pt-BR" sz="2800" i="1" dirty="0">
                <a:solidFill>
                  <a:schemeClr val="bg1"/>
                </a:solidFill>
              </a:rPr>
              <a:t> para reduzir ou eliminar o uso e a geração</a:t>
            </a:r>
          </a:p>
          <a:p>
            <a:pPr marL="0" indent="0">
              <a:buNone/>
            </a:pPr>
            <a:r>
              <a:rPr lang="pt-BR" sz="2800" i="1" dirty="0">
                <a:solidFill>
                  <a:schemeClr val="bg1"/>
                </a:solidFill>
              </a:rPr>
              <a:t>de substâncias perigosas”</a:t>
            </a:r>
          </a:p>
          <a:p>
            <a:pPr marL="0" indent="0">
              <a:buNone/>
            </a:pPr>
            <a:endParaRPr lang="pt-BR" sz="2800" dirty="0">
              <a:solidFill>
                <a:schemeClr val="bg1"/>
              </a:solidFill>
            </a:endParaRPr>
          </a:p>
        </p:txBody>
      </p:sp>
      <p:sp>
        <p:nvSpPr>
          <p:cNvPr id="13" name="Rectangle 5"/>
          <p:cNvSpPr/>
          <p:nvPr/>
        </p:nvSpPr>
        <p:spPr>
          <a:xfrm>
            <a:off x="2010407" y="5517232"/>
            <a:ext cx="7132537" cy="707886"/>
          </a:xfrm>
          <a:prstGeom prst="rect">
            <a:avLst/>
          </a:prstGeom>
        </p:spPr>
        <p:txBody>
          <a:bodyPr wrap="square">
            <a:spAutoFit/>
          </a:bodyPr>
          <a:lstStyle/>
          <a:p>
            <a:pPr algn="ctr"/>
            <a:r>
              <a:rPr lang="en-US" sz="2000" dirty="0" err="1">
                <a:solidFill>
                  <a:schemeClr val="bg1"/>
                </a:solidFill>
              </a:rPr>
              <a:t>Termo</a:t>
            </a:r>
            <a:r>
              <a:rPr lang="en-US" sz="2000" dirty="0">
                <a:solidFill>
                  <a:schemeClr val="bg1"/>
                </a:solidFill>
              </a:rPr>
              <a:t> </a:t>
            </a:r>
            <a:r>
              <a:rPr lang="en-US" sz="2000" dirty="0" err="1">
                <a:solidFill>
                  <a:schemeClr val="bg1"/>
                </a:solidFill>
              </a:rPr>
              <a:t>proposto</a:t>
            </a:r>
            <a:r>
              <a:rPr lang="en-US" sz="2000" dirty="0">
                <a:solidFill>
                  <a:schemeClr val="bg1"/>
                </a:solidFill>
              </a:rPr>
              <a:t> </a:t>
            </a:r>
            <a:r>
              <a:rPr lang="en-US" sz="2000" dirty="0" err="1">
                <a:solidFill>
                  <a:schemeClr val="bg1"/>
                </a:solidFill>
              </a:rPr>
              <a:t>na</a:t>
            </a:r>
            <a:r>
              <a:rPr lang="en-US" sz="2000" dirty="0">
                <a:solidFill>
                  <a:schemeClr val="bg1"/>
                </a:solidFill>
              </a:rPr>
              <a:t> </a:t>
            </a:r>
            <a:r>
              <a:rPr lang="en-US" sz="2000" dirty="0" err="1">
                <a:solidFill>
                  <a:schemeClr val="bg1"/>
                </a:solidFill>
              </a:rPr>
              <a:t>década</a:t>
            </a:r>
            <a:r>
              <a:rPr lang="en-US" sz="2000" dirty="0">
                <a:solidFill>
                  <a:schemeClr val="bg1"/>
                </a:solidFill>
              </a:rPr>
              <a:t> de 90 </a:t>
            </a:r>
            <a:r>
              <a:rPr lang="en-US" sz="2000" dirty="0" err="1">
                <a:solidFill>
                  <a:schemeClr val="bg1"/>
                </a:solidFill>
              </a:rPr>
              <a:t>por</a:t>
            </a:r>
            <a:r>
              <a:rPr lang="en-US" sz="2000" dirty="0">
                <a:solidFill>
                  <a:schemeClr val="bg1"/>
                </a:solidFill>
              </a:rPr>
              <a:t> </a:t>
            </a:r>
            <a:r>
              <a:rPr lang="en-US" sz="2000" b="1" dirty="0">
                <a:solidFill>
                  <a:schemeClr val="bg1"/>
                </a:solidFill>
              </a:rPr>
              <a:t>Paul </a:t>
            </a:r>
            <a:r>
              <a:rPr lang="en-US" sz="2000" b="1" dirty="0" err="1">
                <a:solidFill>
                  <a:schemeClr val="bg1"/>
                </a:solidFill>
              </a:rPr>
              <a:t>Anastas</a:t>
            </a:r>
            <a:r>
              <a:rPr lang="en-US" sz="2000" b="1" dirty="0">
                <a:solidFill>
                  <a:schemeClr val="bg1"/>
                </a:solidFill>
              </a:rPr>
              <a:t> </a:t>
            </a:r>
            <a:r>
              <a:rPr lang="en-US" sz="2000" dirty="0">
                <a:solidFill>
                  <a:schemeClr val="bg1"/>
                </a:solidFill>
              </a:rPr>
              <a:t>(US-EPA) </a:t>
            </a:r>
          </a:p>
          <a:p>
            <a:pPr algn="ctr"/>
            <a:endParaRPr lang="en-US" sz="2000" dirty="0">
              <a:solidFill>
                <a:schemeClr val="bg1"/>
              </a:solidFill>
            </a:endParaRPr>
          </a:p>
        </p:txBody>
      </p:sp>
      <p:sp>
        <p:nvSpPr>
          <p:cNvPr id="14" name="Rectângulo 13"/>
          <p:cNvSpPr/>
          <p:nvPr/>
        </p:nvSpPr>
        <p:spPr>
          <a:xfrm>
            <a:off x="5004048" y="670586"/>
            <a:ext cx="3438128" cy="584775"/>
          </a:xfrm>
          <a:prstGeom prst="rect">
            <a:avLst/>
          </a:prstGeom>
        </p:spPr>
        <p:txBody>
          <a:bodyPr wrap="square">
            <a:spAutoFit/>
          </a:bodyPr>
          <a:lstStyle/>
          <a:p>
            <a:pPr algn="ctr"/>
            <a:r>
              <a:rPr lang="pt-PT" sz="3200" b="1" dirty="0">
                <a:solidFill>
                  <a:prstClr val="white"/>
                </a:solidFill>
              </a:rPr>
              <a:t>Química Verde</a:t>
            </a:r>
            <a:endParaRPr lang="pt-PT" sz="3200" b="1" dirty="0"/>
          </a:p>
        </p:txBody>
      </p:sp>
    </p:spTree>
    <p:extLst>
      <p:ext uri="{BB962C8B-B14F-4D97-AF65-F5344CB8AC3E}">
        <p14:creationId xmlns:p14="http://schemas.microsoft.com/office/powerpoint/2010/main" val="26545494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79513" y="173831"/>
            <a:ext cx="8288104" cy="584775"/>
          </a:xfrm>
          <a:prstGeom prst="rect">
            <a:avLst/>
          </a:prstGeom>
          <a:noFill/>
        </p:spPr>
        <p:txBody>
          <a:bodyPr wrap="square" rtlCol="0">
            <a:spAutoFit/>
          </a:bodyPr>
          <a:lstStyle/>
          <a:p>
            <a:r>
              <a:rPr lang="pt-PT" sz="3200" b="1" dirty="0">
                <a:solidFill>
                  <a:schemeClr val="bg1"/>
                </a:solidFill>
              </a:rPr>
              <a:t>Iões poliatómicos </a:t>
            </a:r>
          </a:p>
        </p:txBody>
      </p:sp>
      <p:sp>
        <p:nvSpPr>
          <p:cNvPr id="3" name="CaixaDeTexto 2"/>
          <p:cNvSpPr txBox="1"/>
          <p:nvPr/>
        </p:nvSpPr>
        <p:spPr>
          <a:xfrm>
            <a:off x="326320" y="1052736"/>
            <a:ext cx="8288104" cy="2246769"/>
          </a:xfrm>
          <a:prstGeom prst="rect">
            <a:avLst/>
          </a:prstGeom>
          <a:noFill/>
        </p:spPr>
        <p:txBody>
          <a:bodyPr wrap="square" rtlCol="0">
            <a:spAutoFit/>
          </a:bodyPr>
          <a:lstStyle/>
          <a:p>
            <a:r>
              <a:rPr lang="pt-BR" sz="2800" dirty="0">
                <a:solidFill>
                  <a:schemeClr val="bg1"/>
                </a:solidFill>
              </a:rPr>
              <a:t>São compostos por dois ou mais e em conjunto têm uma carga eléctrica </a:t>
            </a:r>
          </a:p>
          <a:p>
            <a:endParaRPr lang="pt-BR" sz="2800" dirty="0">
              <a:solidFill>
                <a:schemeClr val="bg1"/>
              </a:solidFill>
            </a:endParaRPr>
          </a:p>
          <a:p>
            <a:r>
              <a:rPr lang="pt-BR" sz="2800" dirty="0">
                <a:solidFill>
                  <a:schemeClr val="bg1"/>
                </a:solidFill>
              </a:rPr>
              <a:t>Os </a:t>
            </a:r>
            <a:r>
              <a:rPr lang="pt-BR" sz="2800" dirty="0" err="1">
                <a:solidFill>
                  <a:schemeClr val="bg1"/>
                </a:solidFill>
              </a:rPr>
              <a:t>iões</a:t>
            </a:r>
            <a:r>
              <a:rPr lang="pt-BR" sz="2800" dirty="0">
                <a:solidFill>
                  <a:schemeClr val="bg1"/>
                </a:solidFill>
              </a:rPr>
              <a:t> carbonato tem uma carga negativa -2 </a:t>
            </a:r>
          </a:p>
          <a:p>
            <a:r>
              <a:rPr lang="pt-BR" sz="2800" dirty="0">
                <a:solidFill>
                  <a:schemeClr val="bg1"/>
                </a:solidFill>
              </a:rPr>
              <a:t>Enquanto o íon amônio, NH</a:t>
            </a:r>
            <a:r>
              <a:rPr lang="pt-BR" sz="2800" baseline="-25000" dirty="0">
                <a:solidFill>
                  <a:schemeClr val="bg1"/>
                </a:solidFill>
              </a:rPr>
              <a:t>4</a:t>
            </a:r>
            <a:r>
              <a:rPr lang="pt-BR" sz="2800" baseline="30000" dirty="0">
                <a:solidFill>
                  <a:schemeClr val="bg1"/>
                </a:solidFill>
              </a:rPr>
              <a:t>+</a:t>
            </a: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0" t="47787" r="15424" b="18751"/>
          <a:stretch/>
        </p:blipFill>
        <p:spPr bwMode="auto">
          <a:xfrm>
            <a:off x="179513" y="3702276"/>
            <a:ext cx="8964488" cy="2241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537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323528" y="663912"/>
          <a:ext cx="8424937" cy="5933440"/>
        </p:xfrm>
        <a:graphic>
          <a:graphicData uri="http://schemas.openxmlformats.org/drawingml/2006/table">
            <a:tbl>
              <a:tblPr firstRow="1" bandRow="1">
                <a:tableStyleId>{5C22544A-7EE6-4342-B048-85BDC9FD1C3A}</a:tableStyleId>
              </a:tblPr>
              <a:tblGrid>
                <a:gridCol w="1946768">
                  <a:extLst>
                    <a:ext uri="{9D8B030D-6E8A-4147-A177-3AD203B41FA5}">
                      <a16:colId xmlns:a16="http://schemas.microsoft.com/office/drawing/2014/main" val="20000"/>
                    </a:ext>
                  </a:extLst>
                </a:gridCol>
                <a:gridCol w="2584633">
                  <a:extLst>
                    <a:ext uri="{9D8B030D-6E8A-4147-A177-3AD203B41FA5}">
                      <a16:colId xmlns:a16="http://schemas.microsoft.com/office/drawing/2014/main" val="20001"/>
                    </a:ext>
                  </a:extLst>
                </a:gridCol>
                <a:gridCol w="1946768">
                  <a:extLst>
                    <a:ext uri="{9D8B030D-6E8A-4147-A177-3AD203B41FA5}">
                      <a16:colId xmlns:a16="http://schemas.microsoft.com/office/drawing/2014/main" val="20002"/>
                    </a:ext>
                  </a:extLst>
                </a:gridCol>
                <a:gridCol w="1946768">
                  <a:extLst>
                    <a:ext uri="{9D8B030D-6E8A-4147-A177-3AD203B41FA5}">
                      <a16:colId xmlns:a16="http://schemas.microsoft.com/office/drawing/2014/main" val="20003"/>
                    </a:ext>
                  </a:extLst>
                </a:gridCol>
              </a:tblGrid>
              <a:tr h="370840">
                <a:tc>
                  <a:txBody>
                    <a:bodyPr/>
                    <a:lstStyle/>
                    <a:p>
                      <a:pPr algn="ctr"/>
                      <a:r>
                        <a:rPr lang="pt-PT" dirty="0"/>
                        <a:t>Fórmula</a:t>
                      </a:r>
                      <a:r>
                        <a:rPr lang="pt-PT" baseline="0" dirty="0"/>
                        <a:t> </a:t>
                      </a:r>
                      <a:endParaRPr lang="pt-PT" dirty="0"/>
                    </a:p>
                  </a:txBody>
                  <a:tcPr/>
                </a:tc>
                <a:tc>
                  <a:txBody>
                    <a:bodyPr/>
                    <a:lstStyle/>
                    <a:p>
                      <a:pPr algn="ctr"/>
                      <a:r>
                        <a:rPr lang="pt-PT" dirty="0"/>
                        <a:t>Nome</a:t>
                      </a:r>
                      <a:r>
                        <a:rPr lang="pt-PT" baseline="0" dirty="0"/>
                        <a:t> </a:t>
                      </a:r>
                      <a:endParaRPr lang="pt-PT" dirty="0"/>
                    </a:p>
                  </a:txBody>
                  <a:tcPr/>
                </a:tc>
                <a:tc>
                  <a:txBody>
                    <a:bodyPr/>
                    <a:lstStyle/>
                    <a:p>
                      <a:pPr algn="ctr"/>
                      <a:r>
                        <a:rPr lang="pt-PT" dirty="0"/>
                        <a:t>Formula </a:t>
                      </a:r>
                    </a:p>
                  </a:txBody>
                  <a:tcPr/>
                </a:tc>
                <a:tc>
                  <a:txBody>
                    <a:bodyPr/>
                    <a:lstStyle/>
                    <a:p>
                      <a:pPr algn="ctr"/>
                      <a:r>
                        <a:rPr lang="pt-PT" dirty="0"/>
                        <a:t>Nome</a:t>
                      </a:r>
                    </a:p>
                  </a:txBody>
                  <a:tcPr/>
                </a:tc>
                <a:extLst>
                  <a:ext uri="{0D108BD9-81ED-4DB2-BD59-A6C34878D82A}">
                    <a16:rowId xmlns:a16="http://schemas.microsoft.com/office/drawing/2014/main" val="10000"/>
                  </a:ext>
                </a:extLst>
              </a:tr>
              <a:tr h="370840">
                <a:tc gridSpan="4">
                  <a:txBody>
                    <a:bodyPr/>
                    <a:lstStyle/>
                    <a:p>
                      <a:pPr algn="ctr"/>
                      <a:r>
                        <a:rPr lang="pt-PT" b="1" dirty="0"/>
                        <a:t>CATION</a:t>
                      </a:r>
                      <a:r>
                        <a:rPr lang="pt-PT" b="1" baseline="0" dirty="0"/>
                        <a:t> </a:t>
                      </a:r>
                      <a:endParaRPr lang="pt-PT" b="1" dirty="0"/>
                    </a:p>
                  </a:txBody>
                  <a:tcPr/>
                </a:tc>
                <a:tc hMerge="1">
                  <a:txBody>
                    <a:bodyPr/>
                    <a:lstStyle/>
                    <a:p>
                      <a:endParaRPr lang="pt-PT" dirty="0"/>
                    </a:p>
                  </a:txBody>
                  <a:tcPr/>
                </a:tc>
                <a:tc hMerge="1">
                  <a:txBody>
                    <a:bodyPr/>
                    <a:lstStyle/>
                    <a:p>
                      <a:endParaRPr lang="pt-PT" dirty="0"/>
                    </a:p>
                  </a:txBody>
                  <a:tcPr/>
                </a:tc>
                <a:tc hMerge="1">
                  <a:txBody>
                    <a:bodyPr/>
                    <a:lstStyle/>
                    <a:p>
                      <a:endParaRPr lang="pt-PT" dirty="0"/>
                    </a:p>
                  </a:txBody>
                  <a:tcPr/>
                </a:tc>
                <a:extLst>
                  <a:ext uri="{0D108BD9-81ED-4DB2-BD59-A6C34878D82A}">
                    <a16:rowId xmlns:a16="http://schemas.microsoft.com/office/drawing/2014/main" val="10001"/>
                  </a:ext>
                </a:extLst>
              </a:tr>
              <a:tr h="370840">
                <a:tc>
                  <a:txBody>
                    <a:bodyPr/>
                    <a:lstStyle/>
                    <a:p>
                      <a:pPr algn="ctr"/>
                      <a:r>
                        <a:rPr lang="pt-PT" sz="1800" kern="1200" baseline="0" dirty="0">
                          <a:solidFill>
                            <a:schemeClr val="dk1"/>
                          </a:solidFill>
                          <a:latin typeface="+mn-lt"/>
                          <a:ea typeface="+mn-ea"/>
                          <a:cs typeface="+mn-cs"/>
                        </a:rPr>
                        <a:t>NH</a:t>
                      </a:r>
                      <a:r>
                        <a:rPr lang="pt-PT" sz="1800" kern="1200" baseline="30000" dirty="0">
                          <a:solidFill>
                            <a:schemeClr val="dk1"/>
                          </a:solidFill>
                          <a:latin typeface="+mn-lt"/>
                          <a:ea typeface="+mn-ea"/>
                          <a:cs typeface="+mn-cs"/>
                        </a:rPr>
                        <a:t>4+</a:t>
                      </a:r>
                      <a:r>
                        <a:rPr lang="pt-PT" dirty="0"/>
                        <a:t> </a:t>
                      </a:r>
                      <a:endParaRPr lang="pt-PT" baseline="30000" dirty="0"/>
                    </a:p>
                  </a:txBody>
                  <a:tcPr/>
                </a:tc>
                <a:tc>
                  <a:txBody>
                    <a:bodyPr/>
                    <a:lstStyle/>
                    <a:p>
                      <a:pPr algn="ctr"/>
                      <a:r>
                        <a:rPr lang="pt-PT" dirty="0"/>
                        <a:t>Ion </a:t>
                      </a:r>
                      <a:r>
                        <a:rPr lang="pt-PT" dirty="0" err="1"/>
                        <a:t>amônio</a:t>
                      </a:r>
                      <a:r>
                        <a:rPr lang="pt-PT" dirty="0"/>
                        <a:t> </a:t>
                      </a:r>
                    </a:p>
                  </a:txBody>
                  <a:tcPr/>
                </a:tc>
                <a:tc>
                  <a:txBody>
                    <a:bodyPr/>
                    <a:lstStyle/>
                    <a:p>
                      <a:pPr algn="ctr"/>
                      <a:endParaRPr lang="pt-PT"/>
                    </a:p>
                  </a:txBody>
                  <a:tcPr/>
                </a:tc>
                <a:tc>
                  <a:txBody>
                    <a:bodyPr/>
                    <a:lstStyle/>
                    <a:p>
                      <a:pPr algn="ctr"/>
                      <a:endParaRPr lang="pt-PT"/>
                    </a:p>
                  </a:txBody>
                  <a:tcPr/>
                </a:tc>
                <a:extLst>
                  <a:ext uri="{0D108BD9-81ED-4DB2-BD59-A6C34878D82A}">
                    <a16:rowId xmlns:a16="http://schemas.microsoft.com/office/drawing/2014/main" val="10002"/>
                  </a:ext>
                </a:extLst>
              </a:tr>
              <a:tr h="370840">
                <a:tc gridSpan="4">
                  <a:txBody>
                    <a:bodyPr/>
                    <a:lstStyle/>
                    <a:p>
                      <a:pPr algn="ctr"/>
                      <a:r>
                        <a:rPr lang="pt-PT" b="1" dirty="0"/>
                        <a:t>ANIONS</a:t>
                      </a:r>
                    </a:p>
                  </a:txBody>
                  <a:tcPr/>
                </a:tc>
                <a:tc hMerge="1">
                  <a:txBody>
                    <a:bodyPr/>
                    <a:lstStyle/>
                    <a:p>
                      <a:endParaRPr lang="pt-PT" dirty="0"/>
                    </a:p>
                  </a:txBody>
                  <a:tcPr/>
                </a:tc>
                <a:tc hMerge="1">
                  <a:txBody>
                    <a:bodyPr/>
                    <a:lstStyle/>
                    <a:p>
                      <a:endParaRPr lang="pt-PT" dirty="0"/>
                    </a:p>
                  </a:txBody>
                  <a:tcPr/>
                </a:tc>
                <a:tc hMerge="1">
                  <a:txBody>
                    <a:bodyPr/>
                    <a:lstStyle/>
                    <a:p>
                      <a:endParaRPr lang="pt-PT" dirty="0"/>
                    </a:p>
                  </a:txBody>
                  <a:tcPr/>
                </a:tc>
                <a:extLst>
                  <a:ext uri="{0D108BD9-81ED-4DB2-BD59-A6C34878D82A}">
                    <a16:rowId xmlns:a16="http://schemas.microsoft.com/office/drawing/2014/main" val="10003"/>
                  </a:ext>
                </a:extLst>
              </a:tr>
              <a:tr h="370840">
                <a:tc gridSpan="2">
                  <a:txBody>
                    <a:bodyPr/>
                    <a:lstStyle/>
                    <a:p>
                      <a:pPr algn="ctr"/>
                      <a:r>
                        <a:rPr lang="pt-PT" b="1" dirty="0"/>
                        <a:t>Grupo </a:t>
                      </a:r>
                      <a:r>
                        <a:rPr lang="pt-PT" b="1" baseline="0" dirty="0"/>
                        <a:t> 4A</a:t>
                      </a:r>
                      <a:endParaRPr lang="pt-PT" b="1" dirty="0"/>
                    </a:p>
                  </a:txBody>
                  <a:tcPr/>
                </a:tc>
                <a:tc hMerge="1">
                  <a:txBody>
                    <a:bodyPr/>
                    <a:lstStyle/>
                    <a:p>
                      <a:endParaRPr lang="pt-PT" dirty="0"/>
                    </a:p>
                  </a:txBody>
                  <a:tcPr/>
                </a:tc>
                <a:tc gridSpan="2">
                  <a:txBody>
                    <a:bodyPr/>
                    <a:lstStyle/>
                    <a:p>
                      <a:pPr algn="ctr"/>
                      <a:r>
                        <a:rPr lang="pt-PT" b="1" dirty="0"/>
                        <a:t>Grupo</a:t>
                      </a:r>
                      <a:r>
                        <a:rPr lang="pt-PT" b="1" baseline="0" dirty="0"/>
                        <a:t> 7A</a:t>
                      </a:r>
                      <a:endParaRPr lang="pt-PT" b="1" dirty="0"/>
                    </a:p>
                  </a:txBody>
                  <a:tcPr/>
                </a:tc>
                <a:tc hMerge="1">
                  <a:txBody>
                    <a:bodyPr/>
                    <a:lstStyle/>
                    <a:p>
                      <a:endParaRPr lang="pt-PT" dirty="0"/>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CN</a:t>
                      </a:r>
                      <a:r>
                        <a:rPr lang="pt-PT" sz="1800" kern="1200" baseline="30000" dirty="0">
                          <a:solidFill>
                            <a:schemeClr val="dk1"/>
                          </a:solidFill>
                          <a:latin typeface="+mn-lt"/>
                          <a:ea typeface="+mn-ea"/>
                          <a:cs typeface="+mn-cs"/>
                        </a:rPr>
                        <a:t>-</a:t>
                      </a:r>
                      <a:r>
                        <a:rPr lang="pt-PT" dirty="0"/>
                        <a:t> </a:t>
                      </a:r>
                      <a:endParaRPr lang="pt-PT" baseline="30000" dirty="0"/>
                    </a:p>
                  </a:txBody>
                  <a:tcPr>
                    <a:solidFill>
                      <a:srgbClr val="92D050"/>
                    </a:solidFill>
                  </a:tcPr>
                </a:tc>
                <a:tc>
                  <a:txBody>
                    <a:bodyPr/>
                    <a:lstStyle/>
                    <a:p>
                      <a:pPr algn="ctr"/>
                      <a:r>
                        <a:rPr lang="pt-PT" dirty="0"/>
                        <a:t>Íon cianeto </a:t>
                      </a: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err="1"/>
                        <a:t>Cl</a:t>
                      </a:r>
                      <a:r>
                        <a:rPr lang="pt-PT" dirty="0" err="1"/>
                        <a:t>O</a:t>
                      </a:r>
                      <a:r>
                        <a:rPr lang="pt-PT" baseline="30000" dirty="0"/>
                        <a:t>-</a:t>
                      </a:r>
                      <a:endParaRPr lang="pt-PT" dirty="0"/>
                    </a:p>
                  </a:txBody>
                  <a:tcP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hipoclorito </a:t>
                      </a:r>
                    </a:p>
                  </a:txBody>
                  <a:tcPr>
                    <a:solidFill>
                      <a:schemeClr val="accent6">
                        <a:lumMod val="75000"/>
                      </a:schemeClr>
                    </a:solidFill>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CH</a:t>
                      </a:r>
                      <a:r>
                        <a:rPr lang="pt-PT" baseline="-25000" dirty="0"/>
                        <a:t>3</a:t>
                      </a:r>
                      <a:r>
                        <a:rPr lang="pt-PT" dirty="0"/>
                        <a:t>COO</a:t>
                      </a:r>
                      <a:r>
                        <a:rPr lang="pt-PT" sz="1800" kern="1200" baseline="30000" dirty="0">
                          <a:solidFill>
                            <a:schemeClr val="dk1"/>
                          </a:solidFill>
                          <a:latin typeface="+mn-lt"/>
                          <a:ea typeface="+mn-ea"/>
                          <a:cs typeface="+mn-cs"/>
                        </a:rPr>
                        <a:t>-</a:t>
                      </a:r>
                      <a:r>
                        <a:rPr lang="pt-PT" dirty="0"/>
                        <a:t> </a:t>
                      </a:r>
                      <a:endParaRPr lang="pt-PT" baseline="30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acetato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baseline="-25000" dirty="0"/>
                        <a:t>2</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clorito</a:t>
                      </a:r>
                      <a:r>
                        <a:rPr lang="pt-PT" dirty="0"/>
                        <a:t> </a:t>
                      </a:r>
                    </a:p>
                  </a:txBody>
                  <a:tcPr/>
                </a:tc>
                <a:extLst>
                  <a:ext uri="{0D108BD9-81ED-4DB2-BD59-A6C34878D82A}">
                    <a16:rowId xmlns:a16="http://schemas.microsoft.com/office/drawing/2014/main" val="10006"/>
                  </a:ext>
                </a:extLst>
              </a:tr>
              <a:tr h="370840">
                <a:tc>
                  <a:txBody>
                    <a:bodyPr/>
                    <a:lstStyle/>
                    <a:p>
                      <a:pPr algn="ctr"/>
                      <a:r>
                        <a:rPr lang="pt-PT" dirty="0"/>
                        <a:t>CO</a:t>
                      </a:r>
                      <a:r>
                        <a:rPr lang="pt-PT" baseline="-25000" dirty="0"/>
                        <a:t>3</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carbonato</a:t>
                      </a: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sz="1800" kern="1200" baseline="-25000" dirty="0">
                          <a:solidFill>
                            <a:schemeClr val="dk1"/>
                          </a:solidFill>
                          <a:latin typeface="+mn-lt"/>
                          <a:ea typeface="+mn-ea"/>
                          <a:cs typeface="+mn-cs"/>
                        </a:rPr>
                        <a:t>3</a:t>
                      </a:r>
                      <a:r>
                        <a:rPr lang="pt-PT" baseline="30000" dirty="0"/>
                        <a:t>-</a:t>
                      </a:r>
                      <a:endParaRPr lang="pt-PT" dirty="0"/>
                    </a:p>
                  </a:txBody>
                  <a:tcP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clorato</a:t>
                      </a:r>
                    </a:p>
                  </a:txBody>
                  <a:tcPr>
                    <a:solidFill>
                      <a:schemeClr val="accent6">
                        <a:lumMod val="75000"/>
                      </a:schemeClr>
                    </a:solidFill>
                  </a:tcPr>
                </a:tc>
                <a:extLst>
                  <a:ext uri="{0D108BD9-81ED-4DB2-BD59-A6C34878D82A}">
                    <a16:rowId xmlns:a16="http://schemas.microsoft.com/office/drawing/2014/main" val="10007"/>
                  </a:ext>
                </a:extLst>
              </a:tr>
              <a:tr h="370840">
                <a:tc>
                  <a:txBody>
                    <a:bodyPr/>
                    <a:lstStyle/>
                    <a:p>
                      <a:pPr algn="ctr"/>
                      <a:r>
                        <a:rPr lang="pt-PT" dirty="0"/>
                        <a:t>HCO</a:t>
                      </a:r>
                      <a:r>
                        <a:rPr lang="pt-PT" baseline="-25000" dirty="0"/>
                        <a:t>3</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hidrogenocarbonato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sz="1800" kern="1200" baseline="-25000" dirty="0">
                          <a:solidFill>
                            <a:schemeClr val="dk1"/>
                          </a:solidFill>
                          <a:latin typeface="+mn-lt"/>
                          <a:ea typeface="+mn-ea"/>
                          <a:cs typeface="+mn-cs"/>
                        </a:rPr>
                        <a:t>4</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perclorato </a:t>
                      </a:r>
                    </a:p>
                  </a:txBody>
                  <a:tcPr/>
                </a:tc>
                <a:extLst>
                  <a:ext uri="{0D108BD9-81ED-4DB2-BD59-A6C34878D82A}">
                    <a16:rowId xmlns:a16="http://schemas.microsoft.com/office/drawing/2014/main" val="10008"/>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a:t>
                      </a:r>
                      <a:r>
                        <a:rPr lang="pt-PT" baseline="-25000" dirty="0"/>
                        <a:t>2</a:t>
                      </a:r>
                      <a:r>
                        <a:rPr lang="pt-PT" dirty="0"/>
                        <a:t>O</a:t>
                      </a:r>
                      <a:r>
                        <a:rPr lang="pt-PT" baseline="-25000" dirty="0"/>
                        <a:t>4</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oxalato </a:t>
                      </a:r>
                      <a:endParaRPr lang="pt-PT" dirty="0"/>
                    </a:p>
                  </a:txBody>
                  <a:tcPr>
                    <a:solidFill>
                      <a:srgbClr val="92D050"/>
                    </a:solidFill>
                  </a:tcPr>
                </a:tc>
                <a:tc>
                  <a:txBody>
                    <a:bodyPr/>
                    <a:lstStyle/>
                    <a:p>
                      <a:pPr algn="ctr"/>
                      <a:endParaRPr lang="pt-PT" dirty="0"/>
                    </a:p>
                  </a:txBody>
                  <a:tcPr/>
                </a:tc>
                <a:tc>
                  <a:txBody>
                    <a:bodyPr/>
                    <a:lstStyle/>
                    <a:p>
                      <a:pPr algn="ctr"/>
                      <a:endParaRPr lang="pt-PT"/>
                    </a:p>
                  </a:txBody>
                  <a:tcPr/>
                </a:tc>
                <a:extLst>
                  <a:ext uri="{0D108BD9-81ED-4DB2-BD59-A6C34878D82A}">
                    <a16:rowId xmlns:a16="http://schemas.microsoft.com/office/drawing/2014/main" val="10009"/>
                  </a:ext>
                </a:extLst>
              </a:tr>
              <a:tr h="370840">
                <a:tc>
                  <a:txBody>
                    <a:bodyPr/>
                    <a:lstStyle/>
                    <a:p>
                      <a:pPr algn="ctr"/>
                      <a:r>
                        <a:rPr lang="pt-PT" b="1" dirty="0"/>
                        <a:t>Grupo 5A</a:t>
                      </a:r>
                    </a:p>
                  </a:txBody>
                  <a:tcPr/>
                </a:tc>
                <a:tc>
                  <a:txBody>
                    <a:bodyPr/>
                    <a:lstStyle/>
                    <a:p>
                      <a:pPr algn="ctr"/>
                      <a:endParaRPr lang="pt-PT" dirty="0"/>
                    </a:p>
                  </a:txBody>
                  <a:tcPr/>
                </a:tc>
                <a:tc gridSpan="2">
                  <a:txBody>
                    <a:bodyPr/>
                    <a:lstStyle/>
                    <a:p>
                      <a:pPr algn="ctr"/>
                      <a:r>
                        <a:rPr lang="pt-PT" b="1" dirty="0"/>
                        <a:t>Metais de transição </a:t>
                      </a:r>
                    </a:p>
                  </a:txBody>
                  <a:tcPr/>
                </a:tc>
                <a:tc hMerge="1">
                  <a:txBody>
                    <a:bodyPr/>
                    <a:lstStyle/>
                    <a:p>
                      <a:endParaRPr lang="pt-PT" dirty="0"/>
                    </a:p>
                  </a:txBody>
                  <a:tcPr/>
                </a:tc>
                <a:extLst>
                  <a:ext uri="{0D108BD9-81ED-4DB2-BD59-A6C34878D82A}">
                    <a16:rowId xmlns:a16="http://schemas.microsoft.com/office/drawing/2014/main" val="1001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N</a:t>
                      </a:r>
                      <a:r>
                        <a:rPr lang="pt-PT" dirty="0"/>
                        <a:t>O</a:t>
                      </a:r>
                      <a:r>
                        <a:rPr lang="pt-PT" baseline="-25000" dirty="0"/>
                        <a:t>2</a:t>
                      </a:r>
                      <a:r>
                        <a:rPr lang="pt-PT" baseline="30000" dirty="0"/>
                        <a:t>-</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nitrito</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Cr</a:t>
                      </a:r>
                      <a:r>
                        <a:rPr lang="pt-PT" dirty="0"/>
                        <a:t>O</a:t>
                      </a:r>
                      <a:r>
                        <a:rPr lang="pt-PT" baseline="-25000" dirty="0"/>
                        <a:t>4</a:t>
                      </a:r>
                      <a:r>
                        <a:rPr lang="pt-PT" baseline="30000" dirty="0"/>
                        <a:t>2-</a:t>
                      </a:r>
                      <a:endParaRPr lang="pt-PT"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cromato</a:t>
                      </a:r>
                    </a:p>
                  </a:txBody>
                  <a:tcPr>
                    <a:solidFill>
                      <a:schemeClr val="accent5">
                        <a:lumMod val="60000"/>
                        <a:lumOff val="40000"/>
                      </a:schemeClr>
                    </a:solidFill>
                  </a:tcPr>
                </a:tc>
                <a:extLst>
                  <a:ext uri="{0D108BD9-81ED-4DB2-BD59-A6C34878D82A}">
                    <a16:rowId xmlns:a16="http://schemas.microsoft.com/office/drawing/2014/main" val="1001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N</a:t>
                      </a:r>
                      <a:r>
                        <a:rPr lang="pt-PT" dirty="0"/>
                        <a:t>O</a:t>
                      </a:r>
                      <a:r>
                        <a:rPr lang="pt-PT" baseline="-25000" dirty="0"/>
                        <a:t>3</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nitrato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Cr</a:t>
                      </a:r>
                      <a:r>
                        <a:rPr lang="pt-PT" baseline="-25000" dirty="0"/>
                        <a:t>2</a:t>
                      </a:r>
                      <a:r>
                        <a:rPr lang="pt-PT" dirty="0"/>
                        <a:t>O</a:t>
                      </a:r>
                      <a:r>
                        <a:rPr lang="pt-PT" baseline="-25000" dirty="0"/>
                        <a:t>7</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dicromato</a:t>
                      </a:r>
                      <a:endParaRPr lang="pt-PT" dirty="0"/>
                    </a:p>
                  </a:txBody>
                  <a:tcPr/>
                </a:tc>
                <a:extLst>
                  <a:ext uri="{0D108BD9-81ED-4DB2-BD59-A6C34878D82A}">
                    <a16:rowId xmlns:a16="http://schemas.microsoft.com/office/drawing/2014/main" val="1001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P</a:t>
                      </a:r>
                      <a:r>
                        <a:rPr lang="pt-PT" dirty="0"/>
                        <a:t>O</a:t>
                      </a:r>
                      <a:r>
                        <a:rPr lang="pt-PT" baseline="-25000" dirty="0"/>
                        <a:t>4</a:t>
                      </a:r>
                      <a:r>
                        <a:rPr lang="pt-PT" baseline="30000" dirty="0"/>
                        <a:t>3-</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fosfato</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Mn</a:t>
                      </a:r>
                      <a:r>
                        <a:rPr lang="pt-PT" dirty="0"/>
                        <a:t>O</a:t>
                      </a:r>
                      <a:r>
                        <a:rPr lang="pt-PT" baseline="-25000" dirty="0"/>
                        <a:t>4</a:t>
                      </a:r>
                      <a:r>
                        <a:rPr lang="pt-PT" baseline="30000" dirty="0"/>
                        <a:t>-</a:t>
                      </a:r>
                      <a:endParaRPr lang="pt-PT"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permanganato</a:t>
                      </a:r>
                    </a:p>
                  </a:txBody>
                  <a:tcPr>
                    <a:solidFill>
                      <a:schemeClr val="accent5">
                        <a:lumMod val="60000"/>
                        <a:lumOff val="40000"/>
                      </a:schemeClr>
                    </a:solidFill>
                  </a:tcPr>
                </a:tc>
                <a:extLst>
                  <a:ext uri="{0D108BD9-81ED-4DB2-BD59-A6C34878D82A}">
                    <a16:rowId xmlns:a16="http://schemas.microsoft.com/office/drawing/2014/main" val="1001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HP</a:t>
                      </a:r>
                      <a:r>
                        <a:rPr lang="pt-PT" dirty="0"/>
                        <a:t>O</a:t>
                      </a:r>
                      <a:r>
                        <a:rPr lang="pt-PT" baseline="-25000" dirty="0"/>
                        <a:t>4</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hidrogeno</a:t>
                      </a:r>
                      <a:r>
                        <a:rPr lang="pt-PT" baseline="0" dirty="0"/>
                        <a:t> fosfato</a:t>
                      </a:r>
                      <a:endParaRPr lang="pt-PT" dirty="0"/>
                    </a:p>
                  </a:txBody>
                  <a:tcPr/>
                </a:tc>
                <a:tc>
                  <a:txBody>
                    <a:bodyPr/>
                    <a:lstStyle/>
                    <a:p>
                      <a:pPr algn="ctr"/>
                      <a:endParaRPr lang="pt-PT"/>
                    </a:p>
                  </a:txBody>
                  <a:tcPr/>
                </a:tc>
                <a:tc>
                  <a:txBody>
                    <a:bodyPr/>
                    <a:lstStyle/>
                    <a:p>
                      <a:pPr algn="ctr"/>
                      <a:endParaRPr lang="pt-PT" dirty="0"/>
                    </a:p>
                  </a:txBody>
                  <a:tcPr/>
                </a:tc>
                <a:extLst>
                  <a:ext uri="{0D108BD9-81ED-4DB2-BD59-A6C34878D82A}">
                    <a16:rowId xmlns:a16="http://schemas.microsoft.com/office/drawing/2014/main" val="1001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H</a:t>
                      </a:r>
                      <a:r>
                        <a:rPr lang="pt-PT" baseline="-25000" dirty="0"/>
                        <a:t>2</a:t>
                      </a:r>
                      <a:r>
                        <a:rPr lang="pt-PT" baseline="0" dirty="0"/>
                        <a:t>P</a:t>
                      </a:r>
                      <a:r>
                        <a:rPr lang="pt-PT" dirty="0"/>
                        <a:t>O</a:t>
                      </a:r>
                      <a:r>
                        <a:rPr lang="pt-PT" baseline="-25000" dirty="0"/>
                        <a:t>4</a:t>
                      </a:r>
                      <a:r>
                        <a:rPr lang="pt-PT" baseline="30000" dirty="0"/>
                        <a:t>-</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dihidrogeno</a:t>
                      </a:r>
                      <a:r>
                        <a:rPr lang="pt-PT" baseline="0" dirty="0"/>
                        <a:t> fosfato</a:t>
                      </a:r>
                      <a:endParaRPr lang="pt-PT" dirty="0"/>
                    </a:p>
                  </a:txBody>
                  <a:tcPr>
                    <a:solidFill>
                      <a:srgbClr val="FFFF00"/>
                    </a:solidFill>
                  </a:tcPr>
                </a:tc>
                <a:tc>
                  <a:txBody>
                    <a:bodyPr/>
                    <a:lstStyle/>
                    <a:p>
                      <a:pPr algn="ctr"/>
                      <a:endParaRPr lang="pt-PT"/>
                    </a:p>
                  </a:txBody>
                  <a:tcPr/>
                </a:tc>
                <a:tc>
                  <a:txBody>
                    <a:bodyPr/>
                    <a:lstStyle/>
                    <a:p>
                      <a:pPr algn="ctr"/>
                      <a:endParaRPr lang="pt-PT" dirty="0"/>
                    </a:p>
                  </a:txBody>
                  <a:tcPr/>
                </a:tc>
                <a:extLst>
                  <a:ext uri="{0D108BD9-81ED-4DB2-BD59-A6C34878D82A}">
                    <a16:rowId xmlns:a16="http://schemas.microsoft.com/office/drawing/2014/main" val="10015"/>
                  </a:ext>
                </a:extLst>
              </a:tr>
            </a:tbl>
          </a:graphicData>
        </a:graphic>
      </p:graphicFrame>
      <p:sp>
        <p:nvSpPr>
          <p:cNvPr id="3" name="CaixaDeTexto 2"/>
          <p:cNvSpPr txBox="1"/>
          <p:nvPr/>
        </p:nvSpPr>
        <p:spPr>
          <a:xfrm>
            <a:off x="179513" y="31941"/>
            <a:ext cx="8288104" cy="584775"/>
          </a:xfrm>
          <a:prstGeom prst="rect">
            <a:avLst/>
          </a:prstGeom>
          <a:noFill/>
        </p:spPr>
        <p:txBody>
          <a:bodyPr wrap="square" rtlCol="0">
            <a:spAutoFit/>
          </a:bodyPr>
          <a:lstStyle/>
          <a:p>
            <a:r>
              <a:rPr lang="pt-PT" sz="3200" b="1" dirty="0">
                <a:solidFill>
                  <a:schemeClr val="bg1"/>
                </a:solidFill>
              </a:rPr>
              <a:t>Nomenclatura </a:t>
            </a:r>
          </a:p>
        </p:txBody>
      </p:sp>
    </p:spTree>
    <p:extLst>
      <p:ext uri="{BB962C8B-B14F-4D97-AF65-F5344CB8AC3E}">
        <p14:creationId xmlns:p14="http://schemas.microsoft.com/office/powerpoint/2010/main" val="1098602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371095075"/>
              </p:ext>
            </p:extLst>
          </p:nvPr>
        </p:nvGraphicFramePr>
        <p:xfrm>
          <a:off x="251520" y="692696"/>
          <a:ext cx="4531401" cy="2225040"/>
        </p:xfrm>
        <a:graphic>
          <a:graphicData uri="http://schemas.openxmlformats.org/drawingml/2006/table">
            <a:tbl>
              <a:tblPr firstRow="1" bandRow="1">
                <a:tableStyleId>{5C22544A-7EE6-4342-B048-85BDC9FD1C3A}</a:tableStyleId>
              </a:tblPr>
              <a:tblGrid>
                <a:gridCol w="1946768">
                  <a:extLst>
                    <a:ext uri="{9D8B030D-6E8A-4147-A177-3AD203B41FA5}">
                      <a16:colId xmlns:a16="http://schemas.microsoft.com/office/drawing/2014/main" val="20000"/>
                    </a:ext>
                  </a:extLst>
                </a:gridCol>
                <a:gridCol w="2584633">
                  <a:extLst>
                    <a:ext uri="{9D8B030D-6E8A-4147-A177-3AD203B41FA5}">
                      <a16:colId xmlns:a16="http://schemas.microsoft.com/office/drawing/2014/main" val="20001"/>
                    </a:ext>
                  </a:extLst>
                </a:gridCol>
              </a:tblGrid>
              <a:tr h="370840">
                <a:tc>
                  <a:txBody>
                    <a:bodyPr/>
                    <a:lstStyle/>
                    <a:p>
                      <a:pPr algn="ctr"/>
                      <a:r>
                        <a:rPr lang="pt-PT" dirty="0"/>
                        <a:t>Fórmula</a:t>
                      </a:r>
                      <a:r>
                        <a:rPr lang="pt-PT" baseline="0" dirty="0"/>
                        <a:t> </a:t>
                      </a:r>
                      <a:endParaRPr lang="pt-PT" dirty="0"/>
                    </a:p>
                  </a:txBody>
                  <a:tcPr/>
                </a:tc>
                <a:tc>
                  <a:txBody>
                    <a:bodyPr/>
                    <a:lstStyle/>
                    <a:p>
                      <a:pPr algn="ctr"/>
                      <a:r>
                        <a:rPr lang="pt-PT" dirty="0"/>
                        <a:t>Nome</a:t>
                      </a:r>
                      <a:r>
                        <a:rPr lang="pt-PT" baseline="0" dirty="0"/>
                        <a:t> </a:t>
                      </a:r>
                      <a:endParaRPr lang="pt-PT" dirty="0"/>
                    </a:p>
                  </a:txBody>
                  <a:tcPr/>
                </a:tc>
                <a:extLst>
                  <a:ext uri="{0D108BD9-81ED-4DB2-BD59-A6C34878D82A}">
                    <a16:rowId xmlns:a16="http://schemas.microsoft.com/office/drawing/2014/main" val="10000"/>
                  </a:ext>
                </a:extLst>
              </a:tr>
              <a:tr h="370840">
                <a:tc gridSpan="2">
                  <a:txBody>
                    <a:bodyPr/>
                    <a:lstStyle/>
                    <a:p>
                      <a:pPr algn="ctr"/>
                      <a:r>
                        <a:rPr lang="pt-PT" b="1" dirty="0"/>
                        <a:t>Grupo </a:t>
                      </a:r>
                      <a:r>
                        <a:rPr lang="pt-PT" b="1" baseline="0" dirty="0"/>
                        <a:t> 6A</a:t>
                      </a:r>
                      <a:endParaRPr lang="pt-PT" b="1" dirty="0"/>
                    </a:p>
                  </a:txBody>
                  <a:tcPr/>
                </a:tc>
                <a:tc hMerge="1">
                  <a:txBody>
                    <a:bodyPr/>
                    <a:lstStyle/>
                    <a:p>
                      <a:endParaRPr lang="pt-PT" dirty="0"/>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OH</a:t>
                      </a:r>
                      <a:r>
                        <a:rPr lang="pt-PT" sz="1800" kern="1200" baseline="30000" dirty="0">
                          <a:solidFill>
                            <a:schemeClr val="dk1"/>
                          </a:solidFill>
                          <a:latin typeface="+mn-lt"/>
                          <a:ea typeface="+mn-ea"/>
                          <a:cs typeface="+mn-cs"/>
                        </a:rPr>
                        <a:t>-</a:t>
                      </a:r>
                      <a:r>
                        <a:rPr lang="pt-PT" dirty="0"/>
                        <a:t> </a:t>
                      </a:r>
                      <a:endParaRPr lang="pt-PT" baseline="30000" dirty="0"/>
                    </a:p>
                  </a:txBody>
                  <a:tcPr>
                    <a:solidFill>
                      <a:srgbClr val="92D050"/>
                    </a:solidFill>
                  </a:tcPr>
                </a:tc>
                <a:tc>
                  <a:txBody>
                    <a:bodyPr/>
                    <a:lstStyle/>
                    <a:p>
                      <a:pPr algn="ctr"/>
                      <a:r>
                        <a:rPr lang="pt-PT" dirty="0"/>
                        <a:t>Íon hidroxilo </a:t>
                      </a:r>
                    </a:p>
                  </a:txBody>
                  <a:tcPr>
                    <a:solidFill>
                      <a:srgbClr val="92D050"/>
                    </a:solidFill>
                  </a:tcPr>
                </a:tc>
                <a:extLst>
                  <a:ext uri="{0D108BD9-81ED-4DB2-BD59-A6C34878D82A}">
                    <a16:rowId xmlns:a16="http://schemas.microsoft.com/office/drawing/2014/main" val="10002"/>
                  </a:ext>
                </a:extLst>
              </a:tr>
              <a:tr h="370840">
                <a:tc>
                  <a:txBody>
                    <a:bodyPr/>
                    <a:lstStyle/>
                    <a:p>
                      <a:pPr algn="ctr"/>
                      <a:r>
                        <a:rPr lang="pt-PT" dirty="0"/>
                        <a:t>SO</a:t>
                      </a:r>
                      <a:r>
                        <a:rPr lang="pt-PT" baseline="-25000" dirty="0"/>
                        <a:t>3</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Sulfito</a:t>
                      </a:r>
                    </a:p>
                  </a:txBody>
                  <a:tcPr>
                    <a:solidFill>
                      <a:srgbClr val="92D050"/>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S</a:t>
                      </a:r>
                      <a:r>
                        <a:rPr lang="pt-PT" dirty="0"/>
                        <a:t>O</a:t>
                      </a:r>
                      <a:r>
                        <a:rPr lang="pt-PT" baseline="-25000" dirty="0"/>
                        <a:t>4</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Sulfato</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HSO</a:t>
                      </a:r>
                      <a:r>
                        <a:rPr lang="pt-PT" baseline="-25000" dirty="0"/>
                        <a:t>4</a:t>
                      </a:r>
                      <a:r>
                        <a:rPr lang="pt-PT" baseline="30000" dirty="0"/>
                        <a:t>-</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a:t>
                      </a:r>
                      <a:r>
                        <a:rPr lang="pt-BR" baseline="0" noProof="0" dirty="0" err="1"/>
                        <a:t>hidrogenosulfato</a:t>
                      </a:r>
                      <a:endParaRPr lang="pt-BR" noProof="0" dirty="0"/>
                    </a:p>
                  </a:txBody>
                  <a:tcPr>
                    <a:solidFill>
                      <a:srgbClr val="92D050"/>
                    </a:solidFill>
                  </a:tcPr>
                </a:tc>
                <a:extLst>
                  <a:ext uri="{0D108BD9-81ED-4DB2-BD59-A6C34878D82A}">
                    <a16:rowId xmlns:a16="http://schemas.microsoft.com/office/drawing/2014/main" val="10005"/>
                  </a:ext>
                </a:extLst>
              </a:tr>
            </a:tbl>
          </a:graphicData>
        </a:graphic>
      </p:graphicFrame>
      <p:sp>
        <p:nvSpPr>
          <p:cNvPr id="3" name="CaixaDeTexto 2"/>
          <p:cNvSpPr txBox="1"/>
          <p:nvPr/>
        </p:nvSpPr>
        <p:spPr>
          <a:xfrm>
            <a:off x="179513" y="31941"/>
            <a:ext cx="8288104" cy="584775"/>
          </a:xfrm>
          <a:prstGeom prst="rect">
            <a:avLst/>
          </a:prstGeom>
          <a:noFill/>
        </p:spPr>
        <p:txBody>
          <a:bodyPr wrap="square" rtlCol="0">
            <a:spAutoFit/>
          </a:bodyPr>
          <a:lstStyle/>
          <a:p>
            <a:r>
              <a:rPr lang="pt-PT" sz="3200" b="1" dirty="0">
                <a:solidFill>
                  <a:schemeClr val="bg1"/>
                </a:solidFill>
              </a:rPr>
              <a:t>Nomenclatura </a:t>
            </a:r>
          </a:p>
        </p:txBody>
      </p:sp>
    </p:spTree>
    <p:extLst>
      <p:ext uri="{BB962C8B-B14F-4D97-AF65-F5344CB8AC3E}">
        <p14:creationId xmlns:p14="http://schemas.microsoft.com/office/powerpoint/2010/main" val="15263727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759041" y="15477"/>
            <a:ext cx="5875477" cy="4278094"/>
          </a:xfrm>
          <a:prstGeom prst="rect">
            <a:avLst/>
          </a:prstGeom>
          <a:noFill/>
        </p:spPr>
        <p:txBody>
          <a:bodyPr wrap="square" rtlCol="0">
            <a:spAutoFit/>
          </a:bodyPr>
          <a:lstStyle/>
          <a:p>
            <a:r>
              <a:rPr lang="pt-BR" sz="3200" b="1" dirty="0">
                <a:solidFill>
                  <a:schemeClr val="bg1"/>
                </a:solidFill>
              </a:rPr>
              <a:t>Regras dos nomes</a:t>
            </a:r>
            <a:r>
              <a:rPr lang="pt-BR" sz="2400" dirty="0">
                <a:solidFill>
                  <a:schemeClr val="bg1"/>
                </a:solidFill>
              </a:rPr>
              <a:t> </a:t>
            </a:r>
          </a:p>
          <a:p>
            <a:endParaRPr lang="pt-BR" sz="2400" dirty="0">
              <a:solidFill>
                <a:schemeClr val="bg1"/>
              </a:solidFill>
            </a:endParaRPr>
          </a:p>
          <a:p>
            <a:r>
              <a:rPr lang="pt-BR" sz="2400" b="1" dirty="0">
                <a:solidFill>
                  <a:srgbClr val="FFFF00"/>
                </a:solidFill>
              </a:rPr>
              <a:t>Cátions: </a:t>
            </a:r>
            <a:r>
              <a:rPr lang="pt-BR" sz="2400" dirty="0">
                <a:solidFill>
                  <a:schemeClr val="bg1"/>
                </a:solidFill>
              </a:rPr>
              <a:t>assumem o nome do metal – </a:t>
            </a:r>
            <a:r>
              <a:rPr lang="pt-BR" sz="2400" dirty="0" err="1">
                <a:solidFill>
                  <a:schemeClr val="bg1"/>
                </a:solidFill>
              </a:rPr>
              <a:t>ions</a:t>
            </a:r>
            <a:r>
              <a:rPr lang="pt-BR" sz="2400" dirty="0">
                <a:solidFill>
                  <a:schemeClr val="bg1"/>
                </a:solidFill>
              </a:rPr>
              <a:t> alumínio </a:t>
            </a:r>
          </a:p>
          <a:p>
            <a:r>
              <a:rPr lang="pt-BR" sz="2400" dirty="0">
                <a:solidFill>
                  <a:schemeClr val="bg1"/>
                </a:solidFill>
              </a:rPr>
              <a:t>Ou se for metal de transição  - Co</a:t>
            </a:r>
            <a:r>
              <a:rPr lang="pt-BR" sz="2400" baseline="30000" dirty="0">
                <a:solidFill>
                  <a:schemeClr val="bg1"/>
                </a:solidFill>
              </a:rPr>
              <a:t>2+</a:t>
            </a:r>
            <a:r>
              <a:rPr lang="pt-BR" sz="2400" dirty="0">
                <a:solidFill>
                  <a:schemeClr val="bg1"/>
                </a:solidFill>
              </a:rPr>
              <a:t> </a:t>
            </a:r>
            <a:r>
              <a:rPr lang="pt-BR" sz="2400" dirty="0" err="1">
                <a:solidFill>
                  <a:schemeClr val="bg1"/>
                </a:solidFill>
              </a:rPr>
              <a:t>ion</a:t>
            </a:r>
            <a:r>
              <a:rPr lang="pt-BR" sz="2400" dirty="0">
                <a:solidFill>
                  <a:schemeClr val="bg1"/>
                </a:solidFill>
              </a:rPr>
              <a:t> cobalto (II) ou </a:t>
            </a:r>
            <a:r>
              <a:rPr lang="pt-BR" sz="2400" dirty="0" err="1">
                <a:solidFill>
                  <a:schemeClr val="bg1"/>
                </a:solidFill>
              </a:rPr>
              <a:t>ion</a:t>
            </a:r>
            <a:r>
              <a:rPr lang="pt-BR" sz="2400" dirty="0">
                <a:solidFill>
                  <a:schemeClr val="bg1"/>
                </a:solidFill>
              </a:rPr>
              <a:t> cobalto Co</a:t>
            </a:r>
            <a:r>
              <a:rPr lang="pt-BR" sz="2400" baseline="30000" dirty="0">
                <a:solidFill>
                  <a:schemeClr val="bg1"/>
                </a:solidFill>
              </a:rPr>
              <a:t>3+</a:t>
            </a:r>
            <a:r>
              <a:rPr lang="pt-BR" sz="2400" dirty="0">
                <a:solidFill>
                  <a:schemeClr val="bg1"/>
                </a:solidFill>
              </a:rPr>
              <a:t> (III). O </a:t>
            </a:r>
            <a:r>
              <a:rPr lang="pt-BR" sz="2400" dirty="0" err="1">
                <a:solidFill>
                  <a:schemeClr val="bg1"/>
                </a:solidFill>
              </a:rPr>
              <a:t>ion</a:t>
            </a:r>
            <a:r>
              <a:rPr lang="pt-BR" sz="2400" dirty="0">
                <a:solidFill>
                  <a:schemeClr val="bg1"/>
                </a:solidFill>
              </a:rPr>
              <a:t> Amônio NH</a:t>
            </a:r>
            <a:r>
              <a:rPr lang="pt-BR" sz="2400" baseline="30000" dirty="0">
                <a:solidFill>
                  <a:schemeClr val="bg1"/>
                </a:solidFill>
              </a:rPr>
              <a:t>4+ </a:t>
            </a:r>
          </a:p>
          <a:p>
            <a:endParaRPr lang="pt-BR" sz="2400" baseline="30000" dirty="0">
              <a:solidFill>
                <a:schemeClr val="bg1"/>
              </a:solidFill>
            </a:endParaRPr>
          </a:p>
          <a:p>
            <a:endParaRPr lang="pt-BR" sz="2400" baseline="30000" dirty="0">
              <a:solidFill>
                <a:schemeClr val="bg1"/>
              </a:solidFill>
            </a:endParaRPr>
          </a:p>
          <a:p>
            <a:endParaRPr lang="pt-BR" sz="2400" dirty="0">
              <a:solidFill>
                <a:schemeClr val="bg1"/>
              </a:solidFill>
            </a:endParaRPr>
          </a:p>
          <a:p>
            <a:endParaRPr lang="pt-BR" sz="2400" dirty="0">
              <a:solidFill>
                <a:schemeClr val="bg1"/>
              </a:solidFill>
            </a:endParaRPr>
          </a:p>
          <a:p>
            <a:endParaRPr lang="pt-BR" sz="2400" baseline="30000" dirty="0">
              <a:solidFill>
                <a:schemeClr val="bg1"/>
              </a:solidFill>
            </a:endParaRPr>
          </a:p>
        </p:txBody>
      </p:sp>
      <p:pic>
        <p:nvPicPr>
          <p:cNvPr id="15362" name="Picture 2"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
            <a:ext cx="2267744" cy="264570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827584" y="3069983"/>
            <a:ext cx="8208912" cy="461665"/>
          </a:xfrm>
          <a:prstGeom prst="rect">
            <a:avLst/>
          </a:prstGeom>
        </p:spPr>
        <p:txBody>
          <a:bodyPr wrap="square">
            <a:spAutoFit/>
          </a:bodyPr>
          <a:lstStyle/>
          <a:p>
            <a:pPr lvl="0"/>
            <a:r>
              <a:rPr lang="pt-BR" sz="2400" b="1">
                <a:solidFill>
                  <a:srgbClr val="FFFF00"/>
                </a:solidFill>
              </a:rPr>
              <a:t>Anions: </a:t>
            </a:r>
            <a:r>
              <a:rPr lang="pt-BR" sz="2400">
                <a:solidFill>
                  <a:prstClr val="white"/>
                </a:solidFill>
              </a:rPr>
              <a:t>que podem ser monoatómicos ou poliatómicos </a:t>
            </a:r>
            <a:endParaRPr lang="pt-BR" sz="2400">
              <a:solidFill>
                <a:prstClr val="white"/>
              </a:solidFill>
            </a:endParaRPr>
          </a:p>
        </p:txBody>
      </p:sp>
      <p:sp>
        <p:nvSpPr>
          <p:cNvPr id="4" name="Rectângulo 3"/>
          <p:cNvSpPr/>
          <p:nvPr/>
        </p:nvSpPr>
        <p:spPr>
          <a:xfrm>
            <a:off x="827584" y="3717032"/>
            <a:ext cx="6768752" cy="1569660"/>
          </a:xfrm>
          <a:prstGeom prst="rect">
            <a:avLst/>
          </a:prstGeom>
        </p:spPr>
        <p:txBody>
          <a:bodyPr wrap="square">
            <a:spAutoFit/>
          </a:bodyPr>
          <a:lstStyle/>
          <a:p>
            <a:pPr lvl="0"/>
            <a:r>
              <a:rPr lang="pt-BR" sz="2400" b="1" dirty="0">
                <a:solidFill>
                  <a:srgbClr val="FFFF00"/>
                </a:solidFill>
              </a:rPr>
              <a:t>Monoatómico negativo </a:t>
            </a:r>
            <a:r>
              <a:rPr lang="pt-BR" sz="2400" dirty="0">
                <a:solidFill>
                  <a:prstClr val="white"/>
                </a:solidFill>
              </a:rPr>
              <a:t>-  </a:t>
            </a:r>
          </a:p>
          <a:p>
            <a:pPr lvl="0"/>
            <a:r>
              <a:rPr lang="pt-BR" sz="2400" dirty="0">
                <a:solidFill>
                  <a:prstClr val="white"/>
                </a:solidFill>
              </a:rPr>
              <a:t>elementos não metálicos do grupo 7A –2 Halogénios – denominam-se de íons Haletos – a terminação é “</a:t>
            </a:r>
            <a:r>
              <a:rPr lang="pt-BR" sz="2400" dirty="0" err="1">
                <a:solidFill>
                  <a:prstClr val="white"/>
                </a:solidFill>
              </a:rPr>
              <a:t>eto</a:t>
            </a:r>
            <a:r>
              <a:rPr lang="pt-BR" sz="2400" dirty="0">
                <a:solidFill>
                  <a:prstClr val="white"/>
                </a:solidFill>
              </a:rPr>
              <a:t>”</a:t>
            </a:r>
          </a:p>
        </p:txBody>
      </p:sp>
      <p:sp>
        <p:nvSpPr>
          <p:cNvPr id="5" name="Rectângulo 4"/>
          <p:cNvSpPr/>
          <p:nvPr/>
        </p:nvSpPr>
        <p:spPr>
          <a:xfrm>
            <a:off x="971600" y="5288340"/>
            <a:ext cx="7662918" cy="1200329"/>
          </a:xfrm>
          <a:prstGeom prst="rect">
            <a:avLst/>
          </a:prstGeom>
        </p:spPr>
        <p:txBody>
          <a:bodyPr wrap="square">
            <a:spAutoFit/>
          </a:bodyPr>
          <a:lstStyle/>
          <a:p>
            <a:pPr lvl="0"/>
            <a:r>
              <a:rPr lang="pt-BR" sz="2400" b="1" dirty="0">
                <a:solidFill>
                  <a:srgbClr val="FFFF00"/>
                </a:solidFill>
              </a:rPr>
              <a:t>Íons negativos poliatômicos  </a:t>
            </a:r>
            <a:r>
              <a:rPr lang="pt-BR" sz="2400" dirty="0">
                <a:solidFill>
                  <a:prstClr val="white"/>
                </a:solidFill>
              </a:rPr>
              <a:t>do grupo 6ª os que contêm oxigénio denominam-se </a:t>
            </a:r>
            <a:r>
              <a:rPr lang="pt-BR" sz="2400" dirty="0" err="1">
                <a:solidFill>
                  <a:prstClr val="white"/>
                </a:solidFill>
              </a:rPr>
              <a:t>oxiânions</a:t>
            </a:r>
            <a:r>
              <a:rPr lang="pt-BR" sz="2400" dirty="0">
                <a:solidFill>
                  <a:prstClr val="white"/>
                </a:solidFill>
              </a:rPr>
              <a:t> e o seu nome está relacionado com o numero de átomos de oxigênio   </a:t>
            </a:r>
          </a:p>
        </p:txBody>
      </p:sp>
    </p:spTree>
    <p:extLst>
      <p:ext uri="{BB962C8B-B14F-4D97-AF65-F5344CB8AC3E}">
        <p14:creationId xmlns:p14="http://schemas.microsoft.com/office/powerpoint/2010/main" val="26473290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467544" y="2511152"/>
          <a:ext cx="4329790" cy="2286000"/>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2385574">
                  <a:extLst>
                    <a:ext uri="{9D8B030D-6E8A-4147-A177-3AD203B41FA5}">
                      <a16:colId xmlns:a16="http://schemas.microsoft.com/office/drawing/2014/main" val="20001"/>
                    </a:ext>
                  </a:extLst>
                </a:gridCol>
              </a:tblGrid>
              <a:tr h="370840">
                <a:tc gridSpan="2">
                  <a:txBody>
                    <a:bodyPr/>
                    <a:lstStyle/>
                    <a:p>
                      <a:pPr algn="ctr"/>
                      <a:r>
                        <a:rPr lang="pt-PT" sz="2400" b="1" dirty="0"/>
                        <a:t>Grupo</a:t>
                      </a:r>
                      <a:r>
                        <a:rPr lang="pt-PT" sz="2400" b="1" baseline="0" dirty="0"/>
                        <a:t> 7A</a:t>
                      </a:r>
                      <a:endParaRPr lang="pt-PT" sz="2400" b="1" dirty="0"/>
                    </a:p>
                  </a:txBody>
                  <a:tcPr>
                    <a:cell3D prstMaterial="dkEdge">
                      <a:bevel prst="cross"/>
                      <a:lightRig rig="flood" dir="t"/>
                    </a:cell3D>
                  </a:tcPr>
                </a:tc>
                <a:tc hMerge="1">
                  <a:txBody>
                    <a:bodyPr/>
                    <a:lstStyle/>
                    <a:p>
                      <a:endParaRPr lang="pt-PT"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kern="1200" baseline="-25000" dirty="0">
                          <a:solidFill>
                            <a:schemeClr val="dk1"/>
                          </a:solidFill>
                          <a:latin typeface="+mn-lt"/>
                          <a:ea typeface="+mn-ea"/>
                          <a:cs typeface="+mn-cs"/>
                        </a:rPr>
                        <a:t>4</a:t>
                      </a:r>
                      <a:r>
                        <a:rPr lang="pt-PT" sz="2400" b="1" baseline="30000" dirty="0"/>
                        <a:t>-</a:t>
                      </a:r>
                      <a:endParaRPr lang="pt-PT" sz="2400" b="1" dirty="0"/>
                    </a:p>
                  </a:txBody>
                  <a:tcPr>
                    <a:cell3D prstMaterial="dkEdge">
                      <a:bevel prst="cross"/>
                      <a:lightRig rig="flood" dir="t"/>
                    </a:cell3D>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a:solidFill>
                            <a:srgbClr val="FF0000"/>
                          </a:solidFill>
                        </a:rPr>
                        <a:t>per</a:t>
                      </a:r>
                      <a:r>
                        <a:rPr lang="pt-PT" sz="2400" b="1" dirty="0"/>
                        <a:t>clorato </a:t>
                      </a:r>
                    </a:p>
                  </a:txBody>
                  <a:tcPr>
                    <a:cell3D prstMaterial="dkEdge">
                      <a:bevel prst="cross"/>
                      <a:lightRig rig="flood" dir="t"/>
                    </a:cell3D>
                    <a:solidFill>
                      <a:srgbClr val="FFFF00"/>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kern="1200" baseline="-25000" dirty="0">
                          <a:solidFill>
                            <a:schemeClr val="dk1"/>
                          </a:solidFill>
                          <a:latin typeface="+mn-lt"/>
                          <a:ea typeface="+mn-ea"/>
                          <a:cs typeface="+mn-cs"/>
                        </a:rPr>
                        <a:t>3</a:t>
                      </a:r>
                      <a:r>
                        <a:rPr lang="pt-PT" sz="2400" b="1" baseline="30000" dirty="0"/>
                        <a:t>-</a:t>
                      </a:r>
                      <a:endParaRPr lang="pt-PT" sz="2400" b="1" dirty="0"/>
                    </a:p>
                  </a:txBody>
                  <a:tcPr>
                    <a:cell3D prstMaterial="dkEdge">
                      <a:bevel prst="cross"/>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clor</a:t>
                      </a:r>
                      <a:r>
                        <a:rPr lang="pt-PT" sz="2400" b="1" dirty="0">
                          <a:solidFill>
                            <a:srgbClr val="FF0000"/>
                          </a:solidFill>
                        </a:rPr>
                        <a:t>ato</a:t>
                      </a:r>
                    </a:p>
                  </a:txBody>
                  <a:tcPr>
                    <a:cell3D prstMaterial="dkEdge">
                      <a:bevel prst="cross"/>
                      <a:lightRig rig="flood" dir="t"/>
                    </a:cell3D>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baseline="-25000" dirty="0"/>
                        <a:t>2</a:t>
                      </a:r>
                      <a:r>
                        <a:rPr lang="pt-PT" sz="2400" b="1" baseline="30000" dirty="0"/>
                        <a:t>-</a:t>
                      </a:r>
                      <a:endParaRPr lang="pt-PT" sz="2400" b="1" dirty="0"/>
                    </a:p>
                  </a:txBody>
                  <a:tcPr>
                    <a:cell3D prstMaterial="dkEdge">
                      <a:bevel prst="cross"/>
                      <a:lightRig rig="flood" dir="t"/>
                    </a:cell3D>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err="1"/>
                        <a:t>clor</a:t>
                      </a:r>
                      <a:r>
                        <a:rPr lang="pt-PT" sz="2400" b="1" dirty="0" err="1">
                          <a:solidFill>
                            <a:srgbClr val="FF0000"/>
                          </a:solidFill>
                        </a:rPr>
                        <a:t>ito</a:t>
                      </a:r>
                      <a:r>
                        <a:rPr lang="pt-PT" sz="2400" b="1" dirty="0"/>
                        <a:t> </a:t>
                      </a:r>
                    </a:p>
                  </a:txBody>
                  <a:tcPr>
                    <a:cell3D prstMaterial="dkEdge">
                      <a:bevel prst="cross"/>
                      <a:lightRig rig="flood" dir="t"/>
                    </a:cell3D>
                    <a:solidFill>
                      <a:srgbClr val="FFFF00"/>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err="1"/>
                        <a:t>Cl</a:t>
                      </a:r>
                      <a:r>
                        <a:rPr lang="pt-PT" sz="2400" b="1" dirty="0" err="1"/>
                        <a:t>O</a:t>
                      </a:r>
                      <a:r>
                        <a:rPr lang="pt-PT" sz="2400" b="1" baseline="30000" dirty="0"/>
                        <a:t>-</a:t>
                      </a:r>
                      <a:endParaRPr lang="pt-PT" sz="2400" b="1" dirty="0"/>
                    </a:p>
                  </a:txBody>
                  <a:tcPr>
                    <a:cell3D prstMaterial="dkEdge">
                      <a:bevel prst="cross"/>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a:solidFill>
                            <a:srgbClr val="FF0000"/>
                          </a:solidFill>
                        </a:rPr>
                        <a:t>hipo</a:t>
                      </a:r>
                      <a:r>
                        <a:rPr lang="pt-PT" sz="2400" b="1" dirty="0"/>
                        <a:t>clorito </a:t>
                      </a:r>
                    </a:p>
                  </a:txBody>
                  <a:tcPr>
                    <a:cell3D prstMaterial="dkEdge">
                      <a:bevel prst="cross"/>
                      <a:lightRig rig="flood" dir="t"/>
                    </a:cell3D>
                  </a:tcPr>
                </a:tc>
                <a:extLst>
                  <a:ext uri="{0D108BD9-81ED-4DB2-BD59-A6C34878D82A}">
                    <a16:rowId xmlns:a16="http://schemas.microsoft.com/office/drawing/2014/main" val="10004"/>
                  </a:ext>
                </a:extLst>
              </a:tr>
            </a:tbl>
          </a:graphicData>
        </a:graphic>
      </p:graphicFrame>
      <p:sp>
        <p:nvSpPr>
          <p:cNvPr id="3" name="Seta para baixo 2"/>
          <p:cNvSpPr/>
          <p:nvPr/>
        </p:nvSpPr>
        <p:spPr>
          <a:xfrm rot="10800000">
            <a:off x="5004048" y="2439144"/>
            <a:ext cx="847009" cy="2232248"/>
          </a:xfrm>
          <a:prstGeom prst="downArrow">
            <a:avLst/>
          </a:prstGeom>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CaixaDeTexto 4"/>
          <p:cNvSpPr txBox="1"/>
          <p:nvPr/>
        </p:nvSpPr>
        <p:spPr>
          <a:xfrm>
            <a:off x="5940152" y="3303240"/>
            <a:ext cx="3096344" cy="1384995"/>
          </a:xfrm>
          <a:prstGeom prst="rect">
            <a:avLst/>
          </a:prstGeom>
          <a:noFill/>
        </p:spPr>
        <p:txBody>
          <a:bodyPr wrap="square" rtlCol="0">
            <a:spAutoFit/>
          </a:bodyPr>
          <a:lstStyle/>
          <a:p>
            <a:r>
              <a:rPr lang="pt-PT" sz="2800" dirty="0">
                <a:solidFill>
                  <a:schemeClr val="bg1"/>
                </a:solidFill>
              </a:rPr>
              <a:t>Aumento do número de átomos de oxigénio </a:t>
            </a:r>
          </a:p>
        </p:txBody>
      </p:sp>
      <p:sp>
        <p:nvSpPr>
          <p:cNvPr id="6" name="Rectângulo 5"/>
          <p:cNvSpPr/>
          <p:nvPr/>
        </p:nvSpPr>
        <p:spPr>
          <a:xfrm>
            <a:off x="395536" y="476672"/>
            <a:ext cx="7662918" cy="1200329"/>
          </a:xfrm>
          <a:prstGeom prst="rect">
            <a:avLst/>
          </a:prstGeom>
        </p:spPr>
        <p:txBody>
          <a:bodyPr wrap="square">
            <a:spAutoFit/>
          </a:bodyPr>
          <a:lstStyle/>
          <a:p>
            <a:pPr lvl="0"/>
            <a:r>
              <a:rPr lang="pt-PT" sz="2400" b="1" dirty="0">
                <a:solidFill>
                  <a:srgbClr val="FFFF00"/>
                </a:solidFill>
              </a:rPr>
              <a:t>Ions negativos poliatómicos  </a:t>
            </a:r>
            <a:r>
              <a:rPr lang="pt-PT" sz="2400" dirty="0">
                <a:solidFill>
                  <a:prstClr val="white"/>
                </a:solidFill>
              </a:rPr>
              <a:t>do grupo 6ª os que contêm oxigénio denominam-se </a:t>
            </a:r>
            <a:r>
              <a:rPr lang="pt-PT" sz="2400" dirty="0" err="1">
                <a:solidFill>
                  <a:prstClr val="white"/>
                </a:solidFill>
              </a:rPr>
              <a:t>oxiânions</a:t>
            </a:r>
            <a:r>
              <a:rPr lang="pt-PT" sz="2400" dirty="0">
                <a:solidFill>
                  <a:prstClr val="white"/>
                </a:solidFill>
              </a:rPr>
              <a:t> e o seu nome está relacionado com o numero de átomos de oxigénio   </a:t>
            </a:r>
          </a:p>
        </p:txBody>
      </p:sp>
    </p:spTree>
    <p:extLst>
      <p:ext uri="{BB962C8B-B14F-4D97-AF65-F5344CB8AC3E}">
        <p14:creationId xmlns:p14="http://schemas.microsoft.com/office/powerpoint/2010/main" val="27229467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332656"/>
            <a:ext cx="7704856" cy="523220"/>
          </a:xfrm>
          <a:prstGeom prst="rect">
            <a:avLst/>
          </a:prstGeom>
          <a:noFill/>
        </p:spPr>
        <p:txBody>
          <a:bodyPr wrap="square" rtlCol="0">
            <a:spAutoFit/>
          </a:bodyPr>
          <a:lstStyle/>
          <a:p>
            <a:r>
              <a:rPr lang="pt-PT" sz="2800" b="1" dirty="0">
                <a:solidFill>
                  <a:srgbClr val="FFFF00"/>
                </a:solidFill>
              </a:rPr>
              <a:t>Propriedades dos compostos iónicos</a:t>
            </a:r>
          </a:p>
        </p:txBody>
      </p:sp>
      <p:sp>
        <p:nvSpPr>
          <p:cNvPr id="4" name="CaixaDeTexto 3"/>
          <p:cNvSpPr txBox="1"/>
          <p:nvPr/>
        </p:nvSpPr>
        <p:spPr>
          <a:xfrm>
            <a:off x="466098" y="5205056"/>
            <a:ext cx="7778309" cy="830997"/>
          </a:xfrm>
          <a:prstGeom prst="rect">
            <a:avLst/>
          </a:prstGeom>
          <a:noFill/>
        </p:spPr>
        <p:txBody>
          <a:bodyPr wrap="square" rtlCol="0">
            <a:spAutoFit/>
          </a:bodyPr>
          <a:lstStyle/>
          <a:p>
            <a:r>
              <a:rPr lang="pt-PT" sz="2400" dirty="0">
                <a:solidFill>
                  <a:schemeClr val="bg1"/>
                </a:solidFill>
              </a:rPr>
              <a:t>Quão forte é a força de atracção ou repulsão entre as duas cargas?</a:t>
            </a:r>
          </a:p>
        </p:txBody>
      </p:sp>
      <p:sp>
        <p:nvSpPr>
          <p:cNvPr id="3" name="Rectângulo 2"/>
          <p:cNvSpPr/>
          <p:nvPr/>
        </p:nvSpPr>
        <p:spPr>
          <a:xfrm>
            <a:off x="11901488" y="3208447"/>
            <a:ext cx="2286000" cy="1815882"/>
          </a:xfrm>
          <a:prstGeom prst="rect">
            <a:avLst/>
          </a:prstGeom>
        </p:spPr>
        <p:txBody>
          <a:bodyPr>
            <a:spAutoFit/>
          </a:bodyPr>
          <a:lstStyle/>
          <a:p>
            <a:pPr lvl="0"/>
            <a:r>
              <a:rPr lang="pt-PT" sz="2800" dirty="0">
                <a:solidFill>
                  <a:prstClr val="white"/>
                </a:solidFill>
              </a:rPr>
              <a:t>+ + ; - -  </a:t>
            </a:r>
            <a:r>
              <a:rPr lang="pt-PT" sz="2800" dirty="0">
                <a:solidFill>
                  <a:prstClr val="white"/>
                </a:solidFill>
                <a:sym typeface="Wingdings" panose="05000000000000000000" pitchFamily="2" charset="2"/>
              </a:rPr>
              <a:t> REPULSÃO </a:t>
            </a:r>
            <a:endParaRPr lang="pt-PT" sz="2800" dirty="0">
              <a:solidFill>
                <a:prstClr val="white"/>
              </a:solidFill>
            </a:endParaRPr>
          </a:p>
          <a:p>
            <a:pPr lvl="0"/>
            <a:r>
              <a:rPr lang="pt-PT" sz="2800" dirty="0">
                <a:solidFill>
                  <a:prstClr val="white"/>
                </a:solidFill>
              </a:rPr>
              <a:t>+ - </a:t>
            </a:r>
            <a:r>
              <a:rPr lang="pt-PT" sz="2800" dirty="0">
                <a:solidFill>
                  <a:prstClr val="white"/>
                </a:solidFill>
                <a:sym typeface="Wingdings" panose="05000000000000000000" pitchFamily="2" charset="2"/>
              </a:rPr>
              <a:t> ATRAÇÃO</a:t>
            </a:r>
            <a:endParaRPr lang="pt-PT" sz="2800" dirty="0">
              <a:solidFill>
                <a:prstClr val="white"/>
              </a:solidFill>
            </a:endParaRPr>
          </a:p>
        </p:txBody>
      </p:sp>
      <p:sp>
        <p:nvSpPr>
          <p:cNvPr id="5" name="Rectângulo 4"/>
          <p:cNvSpPr/>
          <p:nvPr/>
        </p:nvSpPr>
        <p:spPr>
          <a:xfrm>
            <a:off x="9080500" y="5367447"/>
            <a:ext cx="2286000" cy="1815882"/>
          </a:xfrm>
          <a:prstGeom prst="rect">
            <a:avLst/>
          </a:prstGeom>
        </p:spPr>
        <p:txBody>
          <a:bodyPr>
            <a:spAutoFit/>
          </a:bodyPr>
          <a:lstStyle/>
          <a:p>
            <a:pPr lvl="0"/>
            <a:endParaRPr lang="pt-PT" sz="2800" dirty="0">
              <a:solidFill>
                <a:prstClr val="white"/>
              </a:solidFill>
            </a:endParaRPr>
          </a:p>
          <a:p>
            <a:pPr lvl="0"/>
            <a:r>
              <a:rPr lang="pt-PT" sz="2800" dirty="0">
                <a:solidFill>
                  <a:prstClr val="white"/>
                </a:solidFill>
              </a:rPr>
              <a:t>Sabemos que existe uma força. </a:t>
            </a:r>
          </a:p>
        </p:txBody>
      </p:sp>
      <p:sp>
        <p:nvSpPr>
          <p:cNvPr id="6" name="Rectângulo 5"/>
          <p:cNvSpPr/>
          <p:nvPr/>
        </p:nvSpPr>
        <p:spPr>
          <a:xfrm>
            <a:off x="899593" y="1250757"/>
            <a:ext cx="7642166" cy="954107"/>
          </a:xfrm>
          <a:prstGeom prst="rect">
            <a:avLst/>
          </a:prstGeom>
        </p:spPr>
        <p:txBody>
          <a:bodyPr wrap="square">
            <a:spAutoFit/>
          </a:bodyPr>
          <a:lstStyle/>
          <a:p>
            <a:pPr lvl="0"/>
            <a:r>
              <a:rPr lang="pt-PT" sz="2800" dirty="0">
                <a:solidFill>
                  <a:prstClr val="white"/>
                </a:solidFill>
              </a:rPr>
              <a:t>O que acontece  quando partículas carregadas se aproximam? </a:t>
            </a:r>
          </a:p>
        </p:txBody>
      </p:sp>
      <p:sp>
        <p:nvSpPr>
          <p:cNvPr id="7" name="Oval 6"/>
          <p:cNvSpPr/>
          <p:nvPr/>
        </p:nvSpPr>
        <p:spPr>
          <a:xfrm>
            <a:off x="4572000" y="2492896"/>
            <a:ext cx="1033772" cy="93610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Oval 7"/>
          <p:cNvSpPr/>
          <p:nvPr/>
        </p:nvSpPr>
        <p:spPr>
          <a:xfrm>
            <a:off x="3244543" y="2517663"/>
            <a:ext cx="1033772" cy="93610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Oval 8"/>
          <p:cNvSpPr/>
          <p:nvPr/>
        </p:nvSpPr>
        <p:spPr>
          <a:xfrm>
            <a:off x="5652120" y="3789040"/>
            <a:ext cx="103377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2531066" y="3813750"/>
            <a:ext cx="103377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Seta para a direita 10"/>
          <p:cNvSpPr/>
          <p:nvPr/>
        </p:nvSpPr>
        <p:spPr>
          <a:xfrm>
            <a:off x="5868144" y="2668387"/>
            <a:ext cx="864096" cy="54006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Seta para a direita 11"/>
          <p:cNvSpPr/>
          <p:nvPr/>
        </p:nvSpPr>
        <p:spPr>
          <a:xfrm rot="10800000">
            <a:off x="2200999" y="2668387"/>
            <a:ext cx="864096" cy="54006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CaixaDeTexto 13"/>
          <p:cNvSpPr txBox="1"/>
          <p:nvPr/>
        </p:nvSpPr>
        <p:spPr>
          <a:xfrm>
            <a:off x="4649270" y="2198474"/>
            <a:ext cx="747320" cy="1446550"/>
          </a:xfrm>
          <a:prstGeom prst="rect">
            <a:avLst/>
          </a:prstGeom>
          <a:noFill/>
        </p:spPr>
        <p:txBody>
          <a:bodyPr wrap="none" rtlCol="0">
            <a:spAutoFit/>
          </a:bodyPr>
          <a:lstStyle/>
          <a:p>
            <a:r>
              <a:rPr lang="pt-PT" sz="8800" b="1" dirty="0">
                <a:solidFill>
                  <a:srgbClr val="FF0000"/>
                </a:solidFill>
              </a:rPr>
              <a:t>+</a:t>
            </a:r>
          </a:p>
        </p:txBody>
      </p:sp>
      <p:sp>
        <p:nvSpPr>
          <p:cNvPr id="15" name="CaixaDeTexto 14"/>
          <p:cNvSpPr txBox="1"/>
          <p:nvPr/>
        </p:nvSpPr>
        <p:spPr>
          <a:xfrm>
            <a:off x="3353126" y="2204864"/>
            <a:ext cx="747320" cy="1446550"/>
          </a:xfrm>
          <a:prstGeom prst="rect">
            <a:avLst/>
          </a:prstGeom>
          <a:noFill/>
        </p:spPr>
        <p:txBody>
          <a:bodyPr wrap="none" rtlCol="0">
            <a:spAutoFit/>
          </a:bodyPr>
          <a:lstStyle/>
          <a:p>
            <a:r>
              <a:rPr lang="pt-PT" sz="8800" b="1" dirty="0">
                <a:solidFill>
                  <a:srgbClr val="FF0000"/>
                </a:solidFill>
              </a:rPr>
              <a:t>+</a:t>
            </a:r>
          </a:p>
        </p:txBody>
      </p:sp>
      <p:sp>
        <p:nvSpPr>
          <p:cNvPr id="16" name="Seta para a direita 15"/>
          <p:cNvSpPr/>
          <p:nvPr/>
        </p:nvSpPr>
        <p:spPr>
          <a:xfrm>
            <a:off x="3707904" y="4005064"/>
            <a:ext cx="864096" cy="540060"/>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Seta para a direita 16"/>
          <p:cNvSpPr/>
          <p:nvPr/>
        </p:nvSpPr>
        <p:spPr>
          <a:xfrm rot="10800000">
            <a:off x="4644008" y="4005064"/>
            <a:ext cx="864096" cy="540060"/>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CaixaDeTexto 17"/>
          <p:cNvSpPr txBox="1"/>
          <p:nvPr/>
        </p:nvSpPr>
        <p:spPr>
          <a:xfrm>
            <a:off x="2699792" y="3494618"/>
            <a:ext cx="747320" cy="1446550"/>
          </a:xfrm>
          <a:prstGeom prst="rect">
            <a:avLst/>
          </a:prstGeom>
          <a:noFill/>
        </p:spPr>
        <p:txBody>
          <a:bodyPr wrap="none" rtlCol="0">
            <a:spAutoFit/>
          </a:bodyPr>
          <a:lstStyle/>
          <a:p>
            <a:r>
              <a:rPr lang="pt-PT" sz="8800" b="1" dirty="0">
                <a:solidFill>
                  <a:srgbClr val="FF0000"/>
                </a:solidFill>
              </a:rPr>
              <a:t>+</a:t>
            </a:r>
          </a:p>
        </p:txBody>
      </p:sp>
      <p:sp>
        <p:nvSpPr>
          <p:cNvPr id="19" name="CaixaDeTexto 18"/>
          <p:cNvSpPr txBox="1"/>
          <p:nvPr/>
        </p:nvSpPr>
        <p:spPr>
          <a:xfrm>
            <a:off x="5913293" y="3429000"/>
            <a:ext cx="530915" cy="1446550"/>
          </a:xfrm>
          <a:prstGeom prst="rect">
            <a:avLst/>
          </a:prstGeom>
          <a:noFill/>
        </p:spPr>
        <p:txBody>
          <a:bodyPr wrap="none" rtlCol="0">
            <a:spAutoFit/>
          </a:bodyPr>
          <a:lstStyle/>
          <a:p>
            <a:r>
              <a:rPr lang="pt-PT" sz="8800" b="1" dirty="0">
                <a:solidFill>
                  <a:srgbClr val="FF0000"/>
                </a:solidFill>
              </a:rPr>
              <a:t>-</a:t>
            </a:r>
          </a:p>
        </p:txBody>
      </p:sp>
    </p:spTree>
    <p:extLst>
      <p:ext uri="{BB962C8B-B14F-4D97-AF65-F5344CB8AC3E}">
        <p14:creationId xmlns:p14="http://schemas.microsoft.com/office/powerpoint/2010/main" val="14421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P spid="12" grpId="0" animBg="1"/>
      <p:bldP spid="16" grpId="0" animBg="1"/>
      <p:bldP spid="17" grpId="0" animBg="1"/>
      <p:bldP spid="18" grpId="0"/>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ixaDeTexto 1"/>
              <p:cNvSpPr txBox="1"/>
              <p:nvPr/>
            </p:nvSpPr>
            <p:spPr>
              <a:xfrm>
                <a:off x="3563259" y="2478506"/>
                <a:ext cx="3030765"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𝐹𝑜𝑟</m:t>
                      </m:r>
                      <m:r>
                        <a:rPr lang="pt-PT" sz="2400" b="0" i="1" smtClean="0">
                          <a:solidFill>
                            <a:schemeClr val="bg1"/>
                          </a:solidFill>
                          <a:latin typeface="Cambria Math"/>
                        </a:rPr>
                        <m:t>ç</m:t>
                      </m:r>
                      <m:r>
                        <a:rPr lang="pt-PT" sz="2400" b="0" i="1" smtClean="0">
                          <a:solidFill>
                            <a:schemeClr val="bg1"/>
                          </a:solidFill>
                          <a:latin typeface="Cambria Math"/>
                        </a:rPr>
                        <m:t>𝑎</m:t>
                      </m:r>
                      <m:r>
                        <a:rPr lang="pt-PT" sz="2400" b="0" i="1" smtClean="0">
                          <a:solidFill>
                            <a:schemeClr val="bg1"/>
                          </a:solidFill>
                          <a:latin typeface="Cambria Math"/>
                        </a:rPr>
                        <m:t>=−</m:t>
                      </m:r>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𝐾</m:t>
                          </m:r>
                        </m:e>
                        <m:sub>
                          <m:r>
                            <a:rPr lang="pt-PT" sz="2400" b="0" i="1" smtClean="0">
                              <a:solidFill>
                                <a:schemeClr val="bg1"/>
                              </a:solidFill>
                              <a:latin typeface="Cambria Math"/>
                            </a:rPr>
                            <m:t>𝑒</m:t>
                          </m:r>
                        </m:sub>
                      </m:sSub>
                      <m:f>
                        <m:fPr>
                          <m:ctrlPr>
                            <a:rPr lang="pt-PT" sz="2400" b="0" i="1" smtClean="0">
                              <a:solidFill>
                                <a:schemeClr val="bg1"/>
                              </a:solidFill>
                              <a:latin typeface="Cambria Math" panose="02040503050406030204" pitchFamily="18" charset="0"/>
                            </a:rPr>
                          </m:ctrlPr>
                        </m:fPr>
                        <m:num>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𝑞</m:t>
                              </m:r>
                            </m:e>
                            <m:sub>
                              <m:r>
                                <a:rPr lang="pt-PT" sz="2400" b="0" i="1" smtClean="0">
                                  <a:solidFill>
                                    <a:schemeClr val="bg1"/>
                                  </a:solidFill>
                                  <a:latin typeface="Cambria Math"/>
                                </a:rPr>
                                <m:t>1</m:t>
                              </m:r>
                            </m:sub>
                          </m:sSub>
                          <m:r>
                            <a:rPr lang="pt-PT" sz="2400" b="0" i="1" smtClean="0">
                              <a:solidFill>
                                <a:schemeClr val="bg1"/>
                              </a:solidFill>
                              <a:latin typeface="Cambria Math"/>
                              <a:ea typeface="Cambria Math"/>
                            </a:rPr>
                            <m:t>×</m:t>
                          </m:r>
                          <m:sSub>
                            <m:sSubPr>
                              <m:ctrlPr>
                                <a:rPr lang="pt-PT" sz="2400" b="0" i="1" smtClean="0">
                                  <a:solidFill>
                                    <a:schemeClr val="bg1"/>
                                  </a:solidFill>
                                  <a:latin typeface="Cambria Math" panose="02040503050406030204" pitchFamily="18" charset="0"/>
                                  <a:ea typeface="Cambria Math"/>
                                </a:rPr>
                              </m:ctrlPr>
                            </m:sSubPr>
                            <m:e>
                              <m:r>
                                <a:rPr lang="pt-PT" sz="2400" b="0" i="1" smtClean="0">
                                  <a:solidFill>
                                    <a:schemeClr val="bg1"/>
                                  </a:solidFill>
                                  <a:latin typeface="Cambria Math"/>
                                  <a:ea typeface="Cambria Math"/>
                                </a:rPr>
                                <m:t>𝑞</m:t>
                              </m:r>
                            </m:e>
                            <m:sub>
                              <m:r>
                                <a:rPr lang="pt-PT" sz="2400" b="0" i="1" smtClean="0">
                                  <a:solidFill>
                                    <a:schemeClr val="bg1"/>
                                  </a:solidFill>
                                  <a:latin typeface="Cambria Math"/>
                                  <a:ea typeface="Cambria Math"/>
                                </a:rPr>
                                <m:t>2</m:t>
                              </m:r>
                            </m:sub>
                          </m:sSub>
                        </m:num>
                        <m:den>
                          <m:sSup>
                            <m:sSupPr>
                              <m:ctrlPr>
                                <a:rPr lang="pt-PT" sz="2400" b="0" i="1" smtClean="0">
                                  <a:solidFill>
                                    <a:schemeClr val="bg1"/>
                                  </a:solidFill>
                                  <a:latin typeface="Cambria Math" panose="02040503050406030204" pitchFamily="18" charset="0"/>
                                </a:rPr>
                              </m:ctrlPr>
                            </m:sSupPr>
                            <m:e>
                              <m:r>
                                <a:rPr lang="pt-PT" sz="2400" b="0" i="1" smtClean="0">
                                  <a:solidFill>
                                    <a:schemeClr val="bg1"/>
                                  </a:solidFill>
                                  <a:latin typeface="Cambria Math"/>
                                </a:rPr>
                                <m:t>𝑑</m:t>
                              </m:r>
                            </m:e>
                            <m:sup>
                              <m:r>
                                <a:rPr lang="pt-PT" sz="2400" b="0" i="1" smtClean="0">
                                  <a:solidFill>
                                    <a:schemeClr val="bg1"/>
                                  </a:solidFill>
                                  <a:latin typeface="Cambria Math"/>
                                </a:rPr>
                                <m:t>2</m:t>
                              </m:r>
                            </m:sup>
                          </m:sSup>
                        </m:den>
                      </m:f>
                    </m:oMath>
                  </m:oMathPara>
                </a14:m>
                <a:endParaRPr lang="pt-PT" sz="24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3563259" y="2478506"/>
                <a:ext cx="3030765" cy="748859"/>
              </a:xfrm>
              <a:prstGeom prst="rect">
                <a:avLst/>
              </a:prstGeom>
              <a:blipFill rotWithShape="1">
                <a:blip r:embed="rId2"/>
                <a:stretch>
                  <a:fillRect/>
                </a:stretch>
              </a:blipFill>
            </p:spPr>
            <p:txBody>
              <a:bodyPr/>
              <a:lstStyle/>
              <a:p>
                <a:r>
                  <a:rPr lang="pt-PT">
                    <a:noFill/>
                  </a:rPr>
                  <a:t> </a:t>
                </a:r>
              </a:p>
            </p:txBody>
          </p:sp>
        </mc:Fallback>
      </mc:AlternateContent>
      <p:pic>
        <p:nvPicPr>
          <p:cNvPr id="3" name="Picture 2" descr="http://todayinsci.com/C/Coulomb_Charles/CoulombCharles3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2857500" cy="336232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05443" y="260648"/>
            <a:ext cx="915635" cy="523220"/>
          </a:xfrm>
          <a:prstGeom prst="rect">
            <a:avLst/>
          </a:prstGeom>
          <a:noFill/>
        </p:spPr>
        <p:txBody>
          <a:bodyPr wrap="none" rtlCol="0">
            <a:spAutoFit/>
          </a:bodyPr>
          <a:lstStyle/>
          <a:p>
            <a:r>
              <a:rPr lang="pt-PT" sz="2800" b="1" dirty="0">
                <a:solidFill>
                  <a:schemeClr val="bg1"/>
                </a:solidFill>
              </a:rPr>
              <a:t>1795</a:t>
            </a:r>
          </a:p>
        </p:txBody>
      </p:sp>
      <p:sp>
        <p:nvSpPr>
          <p:cNvPr id="5" name="Rectângulo 4"/>
          <p:cNvSpPr/>
          <p:nvPr/>
        </p:nvSpPr>
        <p:spPr>
          <a:xfrm>
            <a:off x="0" y="3592959"/>
            <a:ext cx="2880320" cy="923330"/>
          </a:xfrm>
          <a:prstGeom prst="rect">
            <a:avLst/>
          </a:prstGeom>
        </p:spPr>
        <p:txBody>
          <a:bodyPr wrap="square">
            <a:spAutoFit/>
          </a:bodyPr>
          <a:lstStyle/>
          <a:p>
            <a:pPr lvl="0" algn="ctr"/>
            <a:r>
              <a:rPr lang="pt-PT" dirty="0" err="1">
                <a:solidFill>
                  <a:prstClr val="white"/>
                </a:solidFill>
              </a:rPr>
              <a:t>Augustine</a:t>
            </a:r>
            <a:r>
              <a:rPr lang="pt-PT" dirty="0">
                <a:solidFill>
                  <a:prstClr val="white"/>
                </a:solidFill>
              </a:rPr>
              <a:t> Charles de </a:t>
            </a:r>
            <a:r>
              <a:rPr lang="pt-PT" dirty="0" err="1">
                <a:solidFill>
                  <a:prstClr val="white"/>
                </a:solidFill>
              </a:rPr>
              <a:t>Coloumb</a:t>
            </a:r>
            <a:r>
              <a:rPr lang="pt-PT" dirty="0">
                <a:solidFill>
                  <a:prstClr val="white"/>
                </a:solidFill>
              </a:rPr>
              <a:t> </a:t>
            </a:r>
          </a:p>
          <a:p>
            <a:pPr lvl="0" algn="ctr"/>
            <a:r>
              <a:rPr lang="pt-PT" dirty="0">
                <a:solidFill>
                  <a:prstClr val="white"/>
                </a:solidFill>
              </a:rPr>
              <a:t>(1736-1806 )</a:t>
            </a:r>
          </a:p>
        </p:txBody>
      </p:sp>
      <p:sp>
        <p:nvSpPr>
          <p:cNvPr id="6" name="Rectângulo 5"/>
          <p:cNvSpPr/>
          <p:nvPr/>
        </p:nvSpPr>
        <p:spPr>
          <a:xfrm>
            <a:off x="2988840" y="980728"/>
            <a:ext cx="6263680" cy="954107"/>
          </a:xfrm>
          <a:prstGeom prst="rect">
            <a:avLst/>
          </a:prstGeom>
        </p:spPr>
        <p:txBody>
          <a:bodyPr wrap="square">
            <a:spAutoFit/>
          </a:bodyPr>
          <a:lstStyle/>
          <a:p>
            <a:pPr lvl="0"/>
            <a:r>
              <a:rPr lang="pt-PT" sz="2800" dirty="0">
                <a:solidFill>
                  <a:prstClr val="white"/>
                </a:solidFill>
              </a:rPr>
              <a:t>Forças existente entre partículas carregadas podiam ser quantificadas  </a:t>
            </a:r>
          </a:p>
        </p:txBody>
      </p:sp>
      <mc:AlternateContent xmlns:mc="http://schemas.openxmlformats.org/markup-compatibility/2006" xmlns:a14="http://schemas.microsoft.com/office/drawing/2010/main">
        <mc:Choice Requires="a14">
          <p:sp>
            <p:nvSpPr>
              <p:cNvPr id="8" name="CaixaDeTexto 7"/>
              <p:cNvSpPr txBox="1"/>
              <p:nvPr/>
            </p:nvSpPr>
            <p:spPr>
              <a:xfrm>
                <a:off x="3573011" y="4076371"/>
                <a:ext cx="3706336" cy="461665"/>
              </a:xfrm>
              <a:prstGeom prst="rect">
                <a:avLst/>
              </a:prstGeom>
              <a:noFill/>
            </p:spPr>
            <p:txBody>
              <a:bodyPr wrap="none" rtlCol="0">
                <a:spAutoFit/>
              </a:bodyPr>
              <a:lstStyle/>
              <a:p>
                <a14:m>
                  <m:oMath xmlns:m="http://schemas.openxmlformats.org/officeDocument/2006/math">
                    <m:sSub>
                      <m:sSubPr>
                        <m:ctrlPr>
                          <a:rPr lang="pt-PT" sz="2400" i="1" smtClean="0">
                            <a:solidFill>
                              <a:schemeClr val="bg1"/>
                            </a:solidFill>
                            <a:latin typeface="Cambria Math" panose="02040503050406030204" pitchFamily="18" charset="0"/>
                          </a:rPr>
                        </m:ctrlPr>
                      </m:sSubPr>
                      <m:e>
                        <m:r>
                          <a:rPr lang="pt-PT" sz="2400" b="0" i="1" smtClean="0">
                            <a:solidFill>
                              <a:schemeClr val="bg1"/>
                            </a:solidFill>
                            <a:latin typeface="Cambria Math"/>
                          </a:rPr>
                          <m:t>𝐾</m:t>
                        </m:r>
                      </m:e>
                      <m:sub>
                        <m:r>
                          <a:rPr lang="pt-PT" sz="2400" b="0" i="1" smtClean="0">
                            <a:solidFill>
                              <a:schemeClr val="bg1"/>
                            </a:solidFill>
                            <a:latin typeface="Cambria Math"/>
                          </a:rPr>
                          <m:t>𝑒</m:t>
                        </m:r>
                      </m:sub>
                    </m:sSub>
                    <m:r>
                      <a:rPr lang="pt-PT" sz="2400" b="0" i="1" smtClean="0">
                        <a:solidFill>
                          <a:schemeClr val="bg1"/>
                        </a:solidFill>
                        <a:latin typeface="Cambria Math"/>
                      </a:rPr>
                      <m:t>=8,98</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10</m:t>
                        </m:r>
                      </m:e>
                      <m:sup>
                        <m:r>
                          <a:rPr lang="pt-PT" sz="2400" b="0" i="1" smtClean="0">
                            <a:solidFill>
                              <a:schemeClr val="bg1"/>
                            </a:solidFill>
                            <a:latin typeface="Cambria Math"/>
                            <a:ea typeface="Cambria Math"/>
                          </a:rPr>
                          <m:t>9</m:t>
                        </m:r>
                      </m:sup>
                    </m:sSup>
                    <m:r>
                      <a:rPr lang="pt-PT" sz="2400" b="0" i="1" smtClean="0">
                        <a:solidFill>
                          <a:schemeClr val="bg1"/>
                        </a:solidFill>
                        <a:latin typeface="Cambria Math"/>
                        <a:ea typeface="Cambria Math"/>
                      </a:rPr>
                      <m:t> </m:t>
                    </m:r>
                    <m:r>
                      <a:rPr lang="pt-PT" sz="2400" b="0" i="1" smtClean="0">
                        <a:solidFill>
                          <a:schemeClr val="bg1"/>
                        </a:solidFill>
                        <a:latin typeface="Cambria Math"/>
                        <a:ea typeface="Cambria Math"/>
                      </a:rPr>
                      <m:t>𝑁</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𝑚</m:t>
                        </m:r>
                      </m:e>
                      <m:sup>
                        <m:r>
                          <a:rPr lang="pt-PT" sz="2400" b="0" i="1" smtClean="0">
                            <a:solidFill>
                              <a:schemeClr val="bg1"/>
                            </a:solidFill>
                            <a:latin typeface="Cambria Math"/>
                            <a:ea typeface="Cambria Math"/>
                          </a:rPr>
                          <m:t>2</m:t>
                        </m:r>
                      </m:sup>
                    </m:sSup>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𝐶</m:t>
                        </m:r>
                      </m:e>
                      <m:sup>
                        <m:r>
                          <a:rPr lang="pt-PT" sz="2400" b="0" i="1" smtClean="0">
                            <a:solidFill>
                              <a:schemeClr val="bg1"/>
                            </a:solidFill>
                            <a:latin typeface="Cambria Math"/>
                            <a:ea typeface="Cambria Math"/>
                          </a:rPr>
                          <m:t>2</m:t>
                        </m:r>
                      </m:sup>
                    </m:sSup>
                  </m:oMath>
                </a14:m>
                <a:r>
                  <a:rPr lang="pt-PT" sz="2400" dirty="0">
                    <a:solidFill>
                      <a:schemeClr val="bg1"/>
                    </a:solidFill>
                  </a:rPr>
                  <a:t> </a:t>
                </a:r>
              </a:p>
            </p:txBody>
          </p:sp>
        </mc:Choice>
        <mc:Fallback xmlns="">
          <p:sp>
            <p:nvSpPr>
              <p:cNvPr id="8" name="CaixaDeTexto 7"/>
              <p:cNvSpPr txBox="1">
                <a:spLocks noRot="1" noChangeAspect="1" noMove="1" noResize="1" noEditPoints="1" noAdjustHandles="1" noChangeArrowheads="1" noChangeShapeType="1" noTextEdit="1"/>
              </p:cNvSpPr>
              <p:nvPr/>
            </p:nvSpPr>
            <p:spPr>
              <a:xfrm>
                <a:off x="3573011" y="4076371"/>
                <a:ext cx="3706336" cy="461665"/>
              </a:xfrm>
              <a:prstGeom prst="rect">
                <a:avLst/>
              </a:prstGeom>
              <a:blipFill rotWithShape="1">
                <a:blip r:embed="rId6"/>
                <a:stretch>
                  <a:fillRect l="-329" b="-18667"/>
                </a:stretch>
              </a:blipFill>
            </p:spPr>
            <p:txBody>
              <a:bodyPr/>
              <a:lstStyle/>
              <a:p>
                <a:r>
                  <a:rPr lang="pt-PT">
                    <a:noFill/>
                  </a:rPr>
                  <a:t> </a:t>
                </a:r>
              </a:p>
            </p:txBody>
          </p:sp>
        </mc:Fallback>
      </mc:AlternateContent>
      <p:sp>
        <p:nvSpPr>
          <p:cNvPr id="9" name="Rectângulo 8"/>
          <p:cNvSpPr/>
          <p:nvPr/>
        </p:nvSpPr>
        <p:spPr>
          <a:xfrm>
            <a:off x="9540552" y="4598267"/>
            <a:ext cx="1270220" cy="369332"/>
          </a:xfrm>
          <a:prstGeom prst="rect">
            <a:avLst/>
          </a:prstGeom>
        </p:spPr>
        <p:txBody>
          <a:bodyPr wrap="none">
            <a:spAutoFit/>
          </a:bodyPr>
          <a:lstStyle/>
          <a:p>
            <a:r>
              <a:rPr lang="pt-PT" i="1" dirty="0" err="1"/>
              <a:t>k</a:t>
            </a:r>
            <a:r>
              <a:rPr lang="pt-PT" i="1" baseline="-25000" dirty="0" err="1"/>
              <a:t>e</a:t>
            </a:r>
            <a:r>
              <a:rPr lang="pt-PT" dirty="0"/>
              <a:t> = 1/4</a:t>
            </a:r>
            <a:r>
              <a:rPr lang="el-GR" dirty="0"/>
              <a:t>π</a:t>
            </a:r>
            <a:r>
              <a:rPr lang="el-GR" i="1" dirty="0"/>
              <a:t>ε</a:t>
            </a:r>
            <a:r>
              <a:rPr lang="el-GR" baseline="-25000" dirty="0"/>
              <a:t>0</a:t>
            </a:r>
            <a:r>
              <a:rPr lang="el-GR" dirty="0"/>
              <a:t>.</a:t>
            </a:r>
            <a:endParaRPr lang="pt-PT" dirty="0"/>
          </a:p>
        </p:txBody>
      </p:sp>
    </p:spTree>
    <p:extLst>
      <p:ext uri="{BB962C8B-B14F-4D97-AF65-F5344CB8AC3E}">
        <p14:creationId xmlns:p14="http://schemas.microsoft.com/office/powerpoint/2010/main" val="6196423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520" r="50000" b="30866"/>
          <a:stretch/>
        </p:blipFill>
        <p:spPr bwMode="auto">
          <a:xfrm>
            <a:off x="2427602" y="1289110"/>
            <a:ext cx="4495874" cy="151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3" name="CaixaDeTexto 2"/>
              <p:cNvSpPr txBox="1"/>
              <p:nvPr/>
            </p:nvSpPr>
            <p:spPr>
              <a:xfrm>
                <a:off x="2870375" y="237517"/>
                <a:ext cx="3030765"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sz="2400" b="0" i="1" smtClean="0">
                          <a:solidFill>
                            <a:schemeClr val="bg1"/>
                          </a:solidFill>
                          <a:latin typeface="Cambria Math"/>
                        </a:rPr>
                        <m:t>𝐹𝑜𝑟</m:t>
                      </m:r>
                      <m:r>
                        <a:rPr lang="pt-BR" sz="2400" b="0" i="1" smtClean="0">
                          <a:solidFill>
                            <a:schemeClr val="bg1"/>
                          </a:solidFill>
                          <a:latin typeface="Cambria Math"/>
                        </a:rPr>
                        <m:t>ç</m:t>
                      </m:r>
                      <m:r>
                        <a:rPr lang="pt-BR" sz="2400" b="0" i="1" smtClean="0">
                          <a:solidFill>
                            <a:schemeClr val="bg1"/>
                          </a:solidFill>
                          <a:latin typeface="Cambria Math"/>
                        </a:rPr>
                        <m:t>𝑎</m:t>
                      </m:r>
                      <m:r>
                        <a:rPr lang="pt-BR" sz="2400" b="0" i="1" smtClean="0">
                          <a:solidFill>
                            <a:schemeClr val="bg1"/>
                          </a:solidFill>
                          <a:latin typeface="Cambria Math"/>
                        </a:rPr>
                        <m:t>=−</m:t>
                      </m:r>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𝐾</m:t>
                          </m:r>
                        </m:e>
                        <m:sub>
                          <m:r>
                            <a:rPr lang="pt-BR" sz="2400" b="0" i="1" smtClean="0">
                              <a:solidFill>
                                <a:schemeClr val="bg1"/>
                              </a:solidFill>
                              <a:latin typeface="Cambria Math"/>
                            </a:rPr>
                            <m:t>𝑒</m:t>
                          </m:r>
                        </m:sub>
                      </m:sSub>
                      <m:f>
                        <m:fPr>
                          <m:ctrlPr>
                            <a:rPr lang="pt-BR" sz="2400" b="0" i="1" smtClean="0">
                              <a:solidFill>
                                <a:schemeClr val="bg1"/>
                              </a:solidFill>
                              <a:latin typeface="Cambria Math" panose="02040503050406030204" pitchFamily="18" charset="0"/>
                            </a:rPr>
                          </m:ctrlPr>
                        </m:fPr>
                        <m:num>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𝑞</m:t>
                              </m:r>
                            </m:e>
                            <m:sub>
                              <m:r>
                                <a:rPr lang="pt-BR" sz="2400" b="0" i="1" smtClean="0">
                                  <a:solidFill>
                                    <a:schemeClr val="bg1"/>
                                  </a:solidFill>
                                  <a:latin typeface="Cambria Math"/>
                                </a:rPr>
                                <m:t>1</m:t>
                              </m:r>
                            </m:sub>
                          </m:sSub>
                          <m:r>
                            <a:rPr lang="pt-BR" sz="2400" b="0" i="1" smtClean="0">
                              <a:solidFill>
                                <a:schemeClr val="bg1"/>
                              </a:solidFill>
                              <a:latin typeface="Cambria Math"/>
                              <a:ea typeface="Cambria Math"/>
                            </a:rPr>
                            <m:t>×</m:t>
                          </m:r>
                          <m:sSub>
                            <m:sSubPr>
                              <m:ctrlPr>
                                <a:rPr lang="pt-BR" sz="2400" b="0" i="1" smtClean="0">
                                  <a:solidFill>
                                    <a:schemeClr val="bg1"/>
                                  </a:solidFill>
                                  <a:latin typeface="Cambria Math" panose="02040503050406030204" pitchFamily="18" charset="0"/>
                                  <a:ea typeface="Cambria Math"/>
                                </a:rPr>
                              </m:ctrlPr>
                            </m:sSubPr>
                            <m:e>
                              <m:r>
                                <a:rPr lang="pt-BR" sz="2400" b="0" i="1" smtClean="0">
                                  <a:solidFill>
                                    <a:schemeClr val="bg1"/>
                                  </a:solidFill>
                                  <a:latin typeface="Cambria Math"/>
                                  <a:ea typeface="Cambria Math"/>
                                </a:rPr>
                                <m:t>𝑞</m:t>
                              </m:r>
                            </m:e>
                            <m:sub>
                              <m:r>
                                <a:rPr lang="pt-BR" sz="2400" b="0" i="1" smtClean="0">
                                  <a:solidFill>
                                    <a:schemeClr val="bg1"/>
                                  </a:solidFill>
                                  <a:latin typeface="Cambria Math"/>
                                  <a:ea typeface="Cambria Math"/>
                                </a:rPr>
                                <m:t>2</m:t>
                              </m:r>
                            </m:sub>
                          </m:sSub>
                        </m:num>
                        <m:den>
                          <m:sSup>
                            <m:sSupPr>
                              <m:ctrlPr>
                                <a:rPr lang="pt-BR" sz="2400" b="0" i="1" smtClean="0">
                                  <a:solidFill>
                                    <a:schemeClr val="bg1"/>
                                  </a:solidFill>
                                  <a:latin typeface="Cambria Math" panose="02040503050406030204" pitchFamily="18" charset="0"/>
                                </a:rPr>
                              </m:ctrlPr>
                            </m:sSupPr>
                            <m:e>
                              <m:r>
                                <a:rPr lang="pt-BR" sz="2400" b="0" i="1" smtClean="0">
                                  <a:solidFill>
                                    <a:schemeClr val="bg1"/>
                                  </a:solidFill>
                                  <a:latin typeface="Cambria Math"/>
                                </a:rPr>
                                <m:t>𝑑</m:t>
                              </m:r>
                            </m:e>
                            <m:sup>
                              <m:r>
                                <a:rPr lang="pt-BR" sz="2400" b="0" i="1" smtClean="0">
                                  <a:solidFill>
                                    <a:schemeClr val="bg1"/>
                                  </a:solidFill>
                                  <a:latin typeface="Cambria Math"/>
                                </a:rPr>
                                <m:t>2</m:t>
                              </m:r>
                            </m:sup>
                          </m:sSup>
                        </m:den>
                      </m:f>
                    </m:oMath>
                  </m:oMathPara>
                </a14:m>
                <a:endParaRPr lang="pt-BR" sz="2400">
                  <a:solidFill>
                    <a:schemeClr val="bg1"/>
                  </a:solidFill>
                </a:endParaRPr>
              </a:p>
            </p:txBody>
          </p:sp>
        </mc:Choice>
        <mc:Fallback>
          <p:sp>
            <p:nvSpPr>
              <p:cNvPr id="3" name="CaixaDeTexto 2"/>
              <p:cNvSpPr txBox="1">
                <a:spLocks noRot="1" noChangeAspect="1" noMove="1" noResize="1" noEditPoints="1" noAdjustHandles="1" noChangeArrowheads="1" noChangeShapeType="1" noTextEdit="1"/>
              </p:cNvSpPr>
              <p:nvPr/>
            </p:nvSpPr>
            <p:spPr>
              <a:xfrm>
                <a:off x="2870375" y="237517"/>
                <a:ext cx="3030765" cy="748859"/>
              </a:xfrm>
              <a:prstGeom prst="rect">
                <a:avLst/>
              </a:prstGeom>
              <a:blipFill>
                <a:blip r:embed="rId3"/>
                <a:stretch>
                  <a:fillRect/>
                </a:stretch>
              </a:blipFill>
            </p:spPr>
            <p:txBody>
              <a:bodyPr/>
              <a:lstStyle/>
              <a:p>
                <a:r>
                  <a:rPr lang="pt-BR">
                    <a:noFill/>
                  </a:rPr>
                  <a:t> </a:t>
                </a:r>
              </a:p>
            </p:txBody>
          </p:sp>
        </mc:Fallback>
      </mc:AlternateContent>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4342" t="3991" r="26276" b="25180"/>
          <a:stretch/>
        </p:blipFill>
        <p:spPr bwMode="auto">
          <a:xfrm>
            <a:off x="79996" y="3279228"/>
            <a:ext cx="1979393" cy="245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2051720" y="3343768"/>
            <a:ext cx="2880320" cy="1569660"/>
          </a:xfrm>
          <a:prstGeom prst="rect">
            <a:avLst/>
          </a:prstGeom>
        </p:spPr>
        <p:txBody>
          <a:bodyPr wrap="square">
            <a:spAutoFit/>
          </a:bodyPr>
          <a:lstStyle/>
          <a:p>
            <a:pPr lvl="0"/>
            <a:r>
              <a:rPr lang="pt-BR" sz="2400">
                <a:solidFill>
                  <a:prstClr val="white"/>
                </a:solidFill>
              </a:rPr>
              <a:t>À medida que  carga </a:t>
            </a:r>
            <a:r>
              <a:rPr lang="pt-BR" sz="2400">
                <a:solidFill>
                  <a:prstClr val="white"/>
                </a:solidFill>
              </a:rPr>
              <a:t>dos ions aumenta  aumenta igualmente a força de  atração </a:t>
            </a:r>
            <a:endParaRPr lang="pt-BR" sz="2400">
              <a:solidFill>
                <a:prstClr val="white"/>
              </a:solidFill>
            </a:endParaRPr>
          </a:p>
        </p:txBody>
      </p:sp>
      <p:sp>
        <p:nvSpPr>
          <p:cNvPr id="6" name="Rectângulo 5"/>
          <p:cNvSpPr/>
          <p:nvPr/>
        </p:nvSpPr>
        <p:spPr>
          <a:xfrm>
            <a:off x="6942249" y="3233334"/>
            <a:ext cx="2201751" cy="1569660"/>
          </a:xfrm>
          <a:prstGeom prst="rect">
            <a:avLst/>
          </a:prstGeom>
        </p:spPr>
        <p:txBody>
          <a:bodyPr wrap="square">
            <a:spAutoFit/>
          </a:bodyPr>
          <a:lstStyle/>
          <a:p>
            <a:pPr lvl="0" algn="ctr"/>
            <a:r>
              <a:rPr lang="pt-BR" sz="2400">
                <a:solidFill>
                  <a:prstClr val="white"/>
                </a:solidFill>
              </a:rPr>
              <a:t>À media que a distância diminui a  for </a:t>
            </a:r>
            <a:r>
              <a:rPr lang="pt-BR" sz="2400">
                <a:solidFill>
                  <a:prstClr val="white"/>
                </a:solidFill>
              </a:rPr>
              <a:t>de atração </a:t>
            </a:r>
            <a:endParaRPr lang="pt-BR" sz="2400">
              <a:solidFill>
                <a:prstClr val="white"/>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963" t="3353" r="1648" b="25180"/>
          <a:stretch/>
        </p:blipFill>
        <p:spPr bwMode="auto">
          <a:xfrm>
            <a:off x="4860032" y="3268155"/>
            <a:ext cx="2082217" cy="247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1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5076056" y="0"/>
            <a:ext cx="38884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Líquidos</a:t>
            </a:r>
            <a:r>
              <a:rPr kumimoji="0" lang="en-US" sz="4000" b="1" i="0" u="none" strike="noStrike" cap="none" normalizeH="0" baseline="0" dirty="0">
                <a:ln>
                  <a:noFill/>
                </a:ln>
                <a:solidFill>
                  <a:srgbClr val="C00000"/>
                </a:solidFill>
                <a:effectLst/>
                <a:latin typeface="+mj-lt"/>
                <a:ea typeface="Calibri" pitchFamily="34" charset="0"/>
                <a:cs typeface="Arial" pitchFamily="34" charset="0"/>
              </a:rPr>
              <a:t> </a:t>
            </a: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iónicos</a:t>
            </a:r>
            <a:r>
              <a:rPr kumimoji="0" lang="en-US" sz="4000" b="1" i="0" u="none" strike="noStrike" cap="none" normalizeH="0" baseline="0" dirty="0">
                <a:ln>
                  <a:noFill/>
                </a:ln>
                <a:solidFill>
                  <a:srgbClr val="C00000"/>
                </a:solidFill>
                <a:effectLst/>
                <a:latin typeface="+mj-lt"/>
                <a:ea typeface="Calibri" pitchFamily="34" charset="0"/>
                <a:cs typeface="Arial" pitchFamily="34" charset="0"/>
              </a:rPr>
              <a:t> </a:t>
            </a:r>
            <a:r>
              <a:rPr kumimoji="0" lang="en-US" sz="4000" b="1" i="0" u="none" strike="noStrike" cap="none" normalizeH="0" dirty="0">
                <a:ln>
                  <a:noFill/>
                </a:ln>
                <a:solidFill>
                  <a:srgbClr val="C00000"/>
                </a:solidFill>
                <a:effectLst/>
                <a:latin typeface="+mj-lt"/>
                <a:ea typeface="Calibri" pitchFamily="34" charset="0"/>
                <a:cs typeface="Arial" pitchFamily="34" charset="0"/>
              </a:rPr>
              <a:t> </a:t>
            </a:r>
            <a:endParaRPr kumimoji="0" lang="en-US" sz="4000" b="0" i="0" u="none" strike="noStrike" cap="none" normalizeH="0" baseline="0" dirty="0">
              <a:ln>
                <a:noFill/>
              </a:ln>
              <a:solidFill>
                <a:srgbClr val="C00000"/>
              </a:solidFill>
              <a:effectLst/>
              <a:latin typeface="+mj-lt"/>
              <a:cs typeface="Arial" pitchFamily="34" charset="0"/>
            </a:endParaRPr>
          </a:p>
        </p:txBody>
      </p:sp>
      <p:sp>
        <p:nvSpPr>
          <p:cNvPr id="17412" name="AutoShape 4"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6" name="AutoShape 8"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8" name="Picture 10" descr="http://www.separationsnow.com/FCKeditor/UserFiles/Image/sepNOW_ezines_2006/0604_ionic.jpg"/>
          <p:cNvPicPr>
            <a:picLocks noChangeAspect="1" noChangeArrowheads="1"/>
          </p:cNvPicPr>
          <p:nvPr/>
        </p:nvPicPr>
        <p:blipFill>
          <a:blip r:embed="rId3" cstate="print"/>
          <a:srcRect/>
          <a:stretch>
            <a:fillRect/>
          </a:stretch>
        </p:blipFill>
        <p:spPr bwMode="auto">
          <a:xfrm>
            <a:off x="0" y="0"/>
            <a:ext cx="4572000" cy="6858000"/>
          </a:xfrm>
          <a:prstGeom prst="rect">
            <a:avLst/>
          </a:prstGeom>
          <a:noFill/>
        </p:spPr>
      </p:pic>
      <p:sp>
        <p:nvSpPr>
          <p:cNvPr id="14" name="Rectângulo 13"/>
          <p:cNvSpPr/>
          <p:nvPr/>
        </p:nvSpPr>
        <p:spPr>
          <a:xfrm>
            <a:off x="4572000" y="770220"/>
            <a:ext cx="4572000" cy="5878532"/>
          </a:xfrm>
          <a:prstGeom prst="rect">
            <a:avLst/>
          </a:prstGeom>
        </p:spPr>
        <p:txBody>
          <a:bodyPr wrap="square">
            <a:spAutoFit/>
          </a:bodyPr>
          <a:lstStyle/>
          <a:p>
            <a:pPr marL="342900" indent="-342900">
              <a:buClr>
                <a:schemeClr val="tx2">
                  <a:lumMod val="75000"/>
                </a:schemeClr>
              </a:buClr>
              <a:buFont typeface="Wingdings" panose="05000000000000000000" pitchFamily="2" charset="2"/>
              <a:buChar char="q"/>
            </a:pPr>
            <a:r>
              <a:rPr lang="pt-PT" sz="2400" dirty="0">
                <a:solidFill>
                  <a:schemeClr val="bg1"/>
                </a:solidFill>
              </a:rPr>
              <a:t>Sais com um ponto de fusão inferior a 100ºC</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Pressão de vapor negligenciável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Elevada condutividade iónica 0,1-80 </a:t>
            </a:r>
            <a:r>
              <a:rPr lang="pt-PT" altLang="zh-CN" sz="2400" dirty="0">
                <a:solidFill>
                  <a:schemeClr val="bg1"/>
                </a:solidFill>
                <a:latin typeface="Calibri" pitchFamily="34" charset="0"/>
                <a:ea typeface="SimSun" pitchFamily="2" charset="-122"/>
              </a:rPr>
              <a:t>mScm</a:t>
            </a:r>
            <a:r>
              <a:rPr lang="pt-PT" altLang="zh-CN" sz="2400" baseline="30000" dirty="0">
                <a:solidFill>
                  <a:schemeClr val="bg1"/>
                </a:solidFill>
                <a:latin typeface="Calibri" pitchFamily="34" charset="0"/>
                <a:ea typeface="SimSun" pitchFamily="2" charset="-122"/>
              </a:rPr>
              <a:t>-1</a:t>
            </a:r>
          </a:p>
          <a:p>
            <a:pPr marL="342900" indent="-342900">
              <a:buClr>
                <a:schemeClr val="tx2">
                  <a:lumMod val="75000"/>
                </a:schemeClr>
              </a:buClr>
              <a:buFont typeface="Wingdings" panose="05000000000000000000" pitchFamily="2" charset="2"/>
              <a:buChar char="q"/>
            </a:pPr>
            <a:endParaRPr lang="pt-PT" altLang="zh-CN" sz="2400" baseline="30000" dirty="0">
              <a:solidFill>
                <a:schemeClr val="bg1"/>
              </a:solidFill>
              <a:latin typeface="Calibri" pitchFamily="34" charset="0"/>
              <a:ea typeface="SimSun" pitchFamily="2" charset="-122"/>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Ampla janela Electroquímica      </a:t>
            </a:r>
            <a:r>
              <a:rPr lang="pt-PT" altLang="zh-CN" sz="2400" dirty="0">
                <a:solidFill>
                  <a:schemeClr val="bg1"/>
                </a:solidFill>
                <a:latin typeface="Calibri" pitchFamily="34" charset="0"/>
                <a:ea typeface="SimSun" pitchFamily="2" charset="-122"/>
              </a:rPr>
              <a:t>4-5.7 V</a:t>
            </a:r>
            <a:r>
              <a:rPr lang="pt-PT" sz="2400" dirty="0">
                <a:solidFill>
                  <a:schemeClr val="bg1"/>
                </a:solidFill>
              </a:rPr>
              <a:t>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err="1">
                <a:solidFill>
                  <a:schemeClr val="bg1"/>
                </a:solidFill>
              </a:rPr>
              <a:t>Termoestáveis</a:t>
            </a:r>
            <a:r>
              <a:rPr lang="pt-PT" sz="2400" dirty="0">
                <a:solidFill>
                  <a:schemeClr val="bg1"/>
                </a:solidFill>
              </a:rPr>
              <a:t>.</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Não inflamáveis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Verdes, seguros, não tóxicos… </a:t>
            </a:r>
            <a:endParaRPr lang="pt-PT" sz="2400" dirty="0">
              <a:solidFill>
                <a:schemeClr val="bg1"/>
              </a:solidFill>
              <a:latin typeface="Calibri" pitchFamily="34" charset="0"/>
            </a:endParaRPr>
          </a:p>
        </p:txBody>
      </p:sp>
    </p:spTree>
    <p:extLst>
      <p:ext uri="{BB962C8B-B14F-4D97-AF65-F5344CB8AC3E}">
        <p14:creationId xmlns:p14="http://schemas.microsoft.com/office/powerpoint/2010/main" val="35497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left)">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wipe(left)">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wipe(left)">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animEffect transition="in" filter="wipe(left)">
                                      <p:cBhvr>
                                        <p:cTn id="27" dur="500"/>
                                        <p:tgtEl>
                                          <p:spTgt spid="1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10" end="10"/>
                                            </p:txEl>
                                          </p:spTgt>
                                        </p:tgtEl>
                                        <p:attrNameLst>
                                          <p:attrName>style.visibility</p:attrName>
                                        </p:attrNameLst>
                                      </p:cBhvr>
                                      <p:to>
                                        <p:strVal val="visible"/>
                                      </p:to>
                                    </p:set>
                                    <p:animEffect transition="in" filter="wipe(left)">
                                      <p:cBhvr>
                                        <p:cTn id="32" dur="500"/>
                                        <p:tgtEl>
                                          <p:spTgt spid="1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xEl>
                                              <p:pRg st="12" end="12"/>
                                            </p:txEl>
                                          </p:spTgt>
                                        </p:tgtEl>
                                        <p:attrNameLst>
                                          <p:attrName>style.visibility</p:attrName>
                                        </p:attrNameLst>
                                      </p:cBhvr>
                                      <p:to>
                                        <p:strVal val="visible"/>
                                      </p:to>
                                    </p:set>
                                    <p:animEffect transition="in" filter="wipe(left)">
                                      <p:cBhvr>
                                        <p:cTn id="37"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95536" y="24880"/>
            <a:ext cx="45365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4000" b="1" i="0" u="none" strike="noStrike" cap="none" normalizeH="0" baseline="0" dirty="0">
                <a:ln>
                  <a:noFill/>
                </a:ln>
                <a:solidFill>
                  <a:srgbClr val="C00000"/>
                </a:solidFill>
                <a:effectLst/>
                <a:latin typeface="+mj-lt"/>
                <a:ea typeface="Calibri" pitchFamily="34" charset="0"/>
                <a:cs typeface="Arial" pitchFamily="34" charset="0"/>
              </a:rPr>
              <a:t>Líquidos iónicos Voláteis </a:t>
            </a:r>
            <a:endParaRPr kumimoji="0" lang="pt-PT" sz="4000" b="0" i="0" u="none" strike="noStrike" cap="none" normalizeH="0" baseline="0" dirty="0">
              <a:ln>
                <a:noFill/>
              </a:ln>
              <a:solidFill>
                <a:srgbClr val="C00000"/>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770" name="Picture 2" descr="http://www.nature.com/nature/journal/v439/n7078/images/nature04451-f1.2.jpg"/>
          <p:cNvPicPr>
            <a:picLocks noChangeAspect="1" noChangeArrowheads="1"/>
          </p:cNvPicPr>
          <p:nvPr/>
        </p:nvPicPr>
        <p:blipFill>
          <a:blip r:embed="rId2" cstate="print"/>
          <a:srcRect/>
          <a:stretch>
            <a:fillRect/>
          </a:stretch>
        </p:blipFill>
        <p:spPr bwMode="auto">
          <a:xfrm>
            <a:off x="2930218" y="1657325"/>
            <a:ext cx="6060638" cy="3787899"/>
          </a:xfrm>
          <a:prstGeom prst="rect">
            <a:avLst/>
          </a:prstGeom>
          <a:noFill/>
        </p:spPr>
      </p:pic>
      <p:sp>
        <p:nvSpPr>
          <p:cNvPr id="7" name="TextBox 6"/>
          <p:cNvSpPr txBox="1"/>
          <p:nvPr/>
        </p:nvSpPr>
        <p:spPr>
          <a:xfrm>
            <a:off x="3419872" y="5446965"/>
            <a:ext cx="3059832" cy="646331"/>
          </a:xfrm>
          <a:prstGeom prst="rect">
            <a:avLst/>
          </a:prstGeom>
          <a:noFill/>
        </p:spPr>
        <p:txBody>
          <a:bodyPr wrap="square" rtlCol="0">
            <a:spAutoFit/>
          </a:bodyPr>
          <a:lstStyle/>
          <a:p>
            <a:r>
              <a:rPr lang="pt-PT" i="1" dirty="0"/>
              <a:t>Nature</a:t>
            </a:r>
            <a:r>
              <a:rPr lang="pt-PT" dirty="0"/>
              <a:t> </a:t>
            </a:r>
            <a:r>
              <a:rPr lang="pt-PT" b="1" dirty="0"/>
              <a:t>439</a:t>
            </a:r>
            <a:r>
              <a:rPr lang="pt-PT" dirty="0"/>
              <a:t>, 831-834 (2006)</a:t>
            </a:r>
          </a:p>
          <a:p>
            <a:endParaRPr lang="en-US" dirty="0"/>
          </a:p>
        </p:txBody>
      </p:sp>
      <p:sp>
        <p:nvSpPr>
          <p:cNvPr id="8" name="Rectangle 7"/>
          <p:cNvSpPr/>
          <p:nvPr/>
        </p:nvSpPr>
        <p:spPr>
          <a:xfrm>
            <a:off x="35496" y="1745615"/>
            <a:ext cx="7992888" cy="584775"/>
          </a:xfrm>
          <a:prstGeom prst="rect">
            <a:avLst/>
          </a:prstGeom>
        </p:spPr>
        <p:txBody>
          <a:bodyPr wrap="square">
            <a:spAutoFit/>
          </a:bodyPr>
          <a:lstStyle/>
          <a:p>
            <a:pPr lvl="0"/>
            <a:r>
              <a:rPr lang="pt-PT" sz="3200" b="1" dirty="0">
                <a:solidFill>
                  <a:prstClr val="black"/>
                </a:solidFill>
              </a:rPr>
              <a:t>“</a:t>
            </a:r>
            <a:r>
              <a:rPr lang="pt-PT" sz="3200" b="1" i="1" dirty="0" err="1">
                <a:solidFill>
                  <a:prstClr val="black"/>
                </a:solidFill>
              </a:rPr>
              <a:t>The</a:t>
            </a:r>
            <a:r>
              <a:rPr lang="pt-PT" sz="3200" b="1" i="1" dirty="0">
                <a:solidFill>
                  <a:prstClr val="black"/>
                </a:solidFill>
              </a:rPr>
              <a:t> distillation and volatility of </a:t>
            </a:r>
            <a:r>
              <a:rPr lang="pt-PT" sz="3200" b="1" i="1" dirty="0" err="1">
                <a:solidFill>
                  <a:prstClr val="black"/>
                </a:solidFill>
              </a:rPr>
              <a:t>ionic</a:t>
            </a:r>
            <a:r>
              <a:rPr lang="pt-PT" sz="3200" b="1" i="1" dirty="0">
                <a:solidFill>
                  <a:prstClr val="black"/>
                </a:solidFill>
              </a:rPr>
              <a:t> </a:t>
            </a:r>
            <a:r>
              <a:rPr lang="pt-PT" sz="3200" b="1" i="1" dirty="0" err="1">
                <a:solidFill>
                  <a:prstClr val="black"/>
                </a:solidFill>
              </a:rPr>
              <a:t>liquids</a:t>
            </a:r>
            <a:r>
              <a:rPr lang="pt-PT" sz="3200" b="1" i="1" dirty="0">
                <a:solidFill>
                  <a:prstClr val="black"/>
                </a:solidFill>
              </a:rPr>
              <a:t>”</a:t>
            </a:r>
          </a:p>
        </p:txBody>
      </p:sp>
    </p:spTree>
    <p:extLst>
      <p:ext uri="{BB962C8B-B14F-4D97-AF65-F5344CB8AC3E}">
        <p14:creationId xmlns:p14="http://schemas.microsoft.com/office/powerpoint/2010/main" val="23987262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22394</TotalTime>
  <Words>4497</Words>
  <Application>Microsoft Office PowerPoint</Application>
  <PresentationFormat>Apresentação na tela (4:3)</PresentationFormat>
  <Paragraphs>859</Paragraphs>
  <Slides>114</Slides>
  <Notes>10</Notes>
  <HiddenSlides>0</HiddenSlides>
  <MMClips>0</MMClips>
  <ScaleCrop>false</ScaleCrop>
  <HeadingPairs>
    <vt:vector size="8" baseType="variant">
      <vt:variant>
        <vt:lpstr>Fontes usadas</vt:lpstr>
      </vt:variant>
      <vt:variant>
        <vt:i4>11</vt:i4>
      </vt:variant>
      <vt:variant>
        <vt:lpstr>Tema</vt:lpstr>
      </vt:variant>
      <vt:variant>
        <vt:i4>1</vt:i4>
      </vt:variant>
      <vt:variant>
        <vt:lpstr>Servidores OLE inseridos</vt:lpstr>
      </vt:variant>
      <vt:variant>
        <vt:i4>1</vt:i4>
      </vt:variant>
      <vt:variant>
        <vt:lpstr>Títulos de slides</vt:lpstr>
      </vt:variant>
      <vt:variant>
        <vt:i4>114</vt:i4>
      </vt:variant>
    </vt:vector>
  </HeadingPairs>
  <TitlesOfParts>
    <vt:vector size="127" baseType="lpstr">
      <vt:lpstr>SimSun</vt:lpstr>
      <vt:lpstr>Aharoni</vt:lpstr>
      <vt:lpstr>Arial</vt:lpstr>
      <vt:lpstr>Arial Unicode MS</vt:lpstr>
      <vt:lpstr>Britannic Bold</vt:lpstr>
      <vt:lpstr>Calibri</vt:lpstr>
      <vt:lpstr>Cambria Math</vt:lpstr>
      <vt:lpstr>Lucida Console</vt:lpstr>
      <vt:lpstr>Symbol</vt:lpstr>
      <vt:lpstr>Times New Roman</vt:lpstr>
      <vt:lpstr>Wingdings</vt:lpstr>
      <vt:lpstr>Tema do Office</vt:lpstr>
      <vt:lpstr>CS ChemDraw Drawing</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Pedro Vidinha</dc:creator>
  <cp:lastModifiedBy>Pedro Vidinha</cp:lastModifiedBy>
  <cp:revision>173</cp:revision>
  <dcterms:created xsi:type="dcterms:W3CDTF">2016-01-19T18:33:01Z</dcterms:created>
  <dcterms:modified xsi:type="dcterms:W3CDTF">2017-03-20T12:54:53Z</dcterms:modified>
</cp:coreProperties>
</file>