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8" r:id="rId2"/>
    <p:sldId id="257" r:id="rId3"/>
    <p:sldId id="259" r:id="rId4"/>
    <p:sldId id="260" r:id="rId5"/>
    <p:sldId id="262" r:id="rId6"/>
    <p:sldId id="268" r:id="rId7"/>
    <p:sldId id="270" r:id="rId8"/>
    <p:sldId id="269" r:id="rId9"/>
    <p:sldId id="274" r:id="rId10"/>
    <p:sldId id="273" r:id="rId11"/>
    <p:sldId id="272" r:id="rId12"/>
    <p:sldId id="276" r:id="rId13"/>
    <p:sldId id="271" r:id="rId14"/>
    <p:sldId id="275" r:id="rId15"/>
    <p:sldId id="264" r:id="rId16"/>
  </p:sldIdLst>
  <p:sldSz cx="9144000" cy="6858000" type="screen4x3"/>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65" autoAdjust="0"/>
    <p:restoredTop sz="94660"/>
  </p:normalViewPr>
  <p:slideViewPr>
    <p:cSldViewPr>
      <p:cViewPr>
        <p:scale>
          <a:sx n="96" d="100"/>
          <a:sy n="96" d="100"/>
        </p:scale>
        <p:origin x="-1109" y="173"/>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6B952AD-6697-49E2-8147-D35CD1DCC371}" type="datetimeFigureOut">
              <a:rPr lang="pt-BR" smtClean="0"/>
              <a:t>10/03/2017</a:t>
            </a:fld>
            <a:endParaRPr lang="pt-BR"/>
          </a:p>
        </p:txBody>
      </p:sp>
      <p:sp>
        <p:nvSpPr>
          <p:cNvPr id="4" name="Espaço Reservado para Imagem de Sli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Espaço Reservado para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787F50D-066A-418F-BCBC-DB0982CA93B9}" type="slidenum">
              <a:rPr lang="pt-BR" smtClean="0"/>
              <a:t>‹nº›</a:t>
            </a:fld>
            <a:endParaRPr lang="pt-BR"/>
          </a:p>
        </p:txBody>
      </p:sp>
    </p:spTree>
    <p:extLst>
      <p:ext uri="{BB962C8B-B14F-4D97-AF65-F5344CB8AC3E}">
        <p14:creationId xmlns:p14="http://schemas.microsoft.com/office/powerpoint/2010/main" val="39368234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p>
            <a:fld id="{2D494AA4-352B-414B-9876-DCF7C6CF7858}" type="datetimeFigureOut">
              <a:rPr lang="pt-BR" smtClean="0"/>
              <a:t>10/03/2017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5A684927-F0D7-42F7-8BE0-621B59E17C6F}" type="slidenum">
              <a:rPr lang="pt-BR" smtClean="0"/>
              <a:t>‹nº›</a:t>
            </a:fld>
            <a:endParaRPr lang="pt-BR"/>
          </a:p>
        </p:txBody>
      </p:sp>
    </p:spTree>
    <p:extLst>
      <p:ext uri="{BB962C8B-B14F-4D97-AF65-F5344CB8AC3E}">
        <p14:creationId xmlns:p14="http://schemas.microsoft.com/office/powerpoint/2010/main" val="25777119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2D494AA4-352B-414B-9876-DCF7C6CF7858}" type="datetimeFigureOut">
              <a:rPr lang="pt-BR" smtClean="0"/>
              <a:t>10/03/2017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5A684927-F0D7-42F7-8BE0-621B59E17C6F}" type="slidenum">
              <a:rPr lang="pt-BR" smtClean="0"/>
              <a:t>‹nº›</a:t>
            </a:fld>
            <a:endParaRPr lang="pt-BR"/>
          </a:p>
        </p:txBody>
      </p:sp>
    </p:spTree>
    <p:extLst>
      <p:ext uri="{BB962C8B-B14F-4D97-AF65-F5344CB8AC3E}">
        <p14:creationId xmlns:p14="http://schemas.microsoft.com/office/powerpoint/2010/main" val="26780658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2D494AA4-352B-414B-9876-DCF7C6CF7858}" type="datetimeFigureOut">
              <a:rPr lang="pt-BR" smtClean="0"/>
              <a:t>10/03/2017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5A684927-F0D7-42F7-8BE0-621B59E17C6F}" type="slidenum">
              <a:rPr lang="pt-BR" smtClean="0"/>
              <a:t>‹nº›</a:t>
            </a:fld>
            <a:endParaRPr lang="pt-BR"/>
          </a:p>
        </p:txBody>
      </p:sp>
    </p:spTree>
    <p:extLst>
      <p:ext uri="{BB962C8B-B14F-4D97-AF65-F5344CB8AC3E}">
        <p14:creationId xmlns:p14="http://schemas.microsoft.com/office/powerpoint/2010/main" val="6313896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ítulo, conteúdo e 2 partes d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457200" y="1600200"/>
            <a:ext cx="4038600" cy="4525963"/>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quarter" idx="2"/>
          </p:nvPr>
        </p:nvSpPr>
        <p:spPr>
          <a:xfrm>
            <a:off x="4648200" y="1600200"/>
            <a:ext cx="4038600" cy="2185988"/>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Conteúdo 4"/>
          <p:cNvSpPr>
            <a:spLocks noGrp="1"/>
          </p:cNvSpPr>
          <p:nvPr>
            <p:ph sz="quarter" idx="3"/>
          </p:nvPr>
        </p:nvSpPr>
        <p:spPr>
          <a:xfrm>
            <a:off x="4648200" y="3938588"/>
            <a:ext cx="4038600" cy="2187575"/>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Espaço Reservado para Data 5"/>
          <p:cNvSpPr>
            <a:spLocks noGrp="1"/>
          </p:cNvSpPr>
          <p:nvPr>
            <p:ph type="dt" sz="half" idx="10"/>
          </p:nvPr>
        </p:nvSpPr>
        <p:spPr>
          <a:xfrm>
            <a:off x="457200" y="6245225"/>
            <a:ext cx="2133600" cy="476250"/>
          </a:xfrm>
        </p:spPr>
        <p:txBody>
          <a:bodyPr/>
          <a:lstStyle>
            <a:lvl1pPr>
              <a:defRPr/>
            </a:lvl1pPr>
          </a:lstStyle>
          <a:p>
            <a:pPr>
              <a:defRPr/>
            </a:pPr>
            <a:endParaRPr lang="en-US"/>
          </a:p>
        </p:txBody>
      </p:sp>
      <p:sp>
        <p:nvSpPr>
          <p:cNvPr id="7" name="Espaço Reservado para Rodapé 6"/>
          <p:cNvSpPr>
            <a:spLocks noGrp="1"/>
          </p:cNvSpPr>
          <p:nvPr>
            <p:ph type="ftr" sz="quarter" idx="11"/>
          </p:nvPr>
        </p:nvSpPr>
        <p:spPr>
          <a:xfrm>
            <a:off x="3124200" y="6245225"/>
            <a:ext cx="2895600" cy="476250"/>
          </a:xfrm>
        </p:spPr>
        <p:txBody>
          <a:bodyPr/>
          <a:lstStyle>
            <a:lvl1pPr>
              <a:defRPr/>
            </a:lvl1pPr>
          </a:lstStyle>
          <a:p>
            <a:pPr>
              <a:defRPr/>
            </a:pPr>
            <a:endParaRPr lang="en-US"/>
          </a:p>
        </p:txBody>
      </p:sp>
      <p:sp>
        <p:nvSpPr>
          <p:cNvPr id="8" name="Espaço Reservado para Número de Slide 7"/>
          <p:cNvSpPr>
            <a:spLocks noGrp="1"/>
          </p:cNvSpPr>
          <p:nvPr>
            <p:ph type="sldNum" sz="quarter" idx="12"/>
          </p:nvPr>
        </p:nvSpPr>
        <p:spPr>
          <a:xfrm>
            <a:off x="6553200" y="6245225"/>
            <a:ext cx="2133600" cy="476250"/>
          </a:xfrm>
        </p:spPr>
        <p:txBody>
          <a:bodyPr/>
          <a:lstStyle>
            <a:lvl1pPr>
              <a:defRPr/>
            </a:lvl1pPr>
          </a:lstStyle>
          <a:p>
            <a:pPr>
              <a:defRPr/>
            </a:pPr>
            <a:fld id="{D0A5C512-14A2-4C21-8654-53F735AAFE5C}" type="slidenum">
              <a:rPr lang="en-US"/>
              <a:pPr>
                <a:defRPr/>
              </a:pPr>
              <a:t>‹nº›</a:t>
            </a:fld>
            <a:endParaRPr lang="en-US"/>
          </a:p>
        </p:txBody>
      </p:sp>
    </p:spTree>
    <p:extLst>
      <p:ext uri="{BB962C8B-B14F-4D97-AF65-F5344CB8AC3E}">
        <p14:creationId xmlns:p14="http://schemas.microsoft.com/office/powerpoint/2010/main" val="37804027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2D494AA4-352B-414B-9876-DCF7C6CF7858}" type="datetimeFigureOut">
              <a:rPr lang="pt-BR" smtClean="0"/>
              <a:t>10/03/2017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5A684927-F0D7-42F7-8BE0-621B59E17C6F}" type="slidenum">
              <a:rPr lang="pt-BR" smtClean="0"/>
              <a:t>‹nº›</a:t>
            </a:fld>
            <a:endParaRPr lang="pt-BR"/>
          </a:p>
        </p:txBody>
      </p:sp>
    </p:spTree>
    <p:extLst>
      <p:ext uri="{BB962C8B-B14F-4D97-AF65-F5344CB8AC3E}">
        <p14:creationId xmlns:p14="http://schemas.microsoft.com/office/powerpoint/2010/main" val="617897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 texto mestre</a:t>
            </a:r>
          </a:p>
        </p:txBody>
      </p:sp>
      <p:sp>
        <p:nvSpPr>
          <p:cNvPr id="4" name="Espaço Reservado para Data 3"/>
          <p:cNvSpPr>
            <a:spLocks noGrp="1"/>
          </p:cNvSpPr>
          <p:nvPr>
            <p:ph type="dt" sz="half" idx="10"/>
          </p:nvPr>
        </p:nvSpPr>
        <p:spPr/>
        <p:txBody>
          <a:bodyPr/>
          <a:lstStyle/>
          <a:p>
            <a:fld id="{2D494AA4-352B-414B-9876-DCF7C6CF7858}" type="datetimeFigureOut">
              <a:rPr lang="pt-BR" smtClean="0"/>
              <a:t>10/03/2017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5A684927-F0D7-42F7-8BE0-621B59E17C6F}" type="slidenum">
              <a:rPr lang="pt-BR" smtClean="0"/>
              <a:t>‹nº›</a:t>
            </a:fld>
            <a:endParaRPr lang="pt-BR"/>
          </a:p>
        </p:txBody>
      </p:sp>
    </p:spTree>
    <p:extLst>
      <p:ext uri="{BB962C8B-B14F-4D97-AF65-F5344CB8AC3E}">
        <p14:creationId xmlns:p14="http://schemas.microsoft.com/office/powerpoint/2010/main" val="9853419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p:txBody>
          <a:bodyPr/>
          <a:lstStyle/>
          <a:p>
            <a:fld id="{2D494AA4-352B-414B-9876-DCF7C6CF7858}" type="datetimeFigureOut">
              <a:rPr lang="pt-BR" smtClean="0"/>
              <a:t>10/03/2017</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5A684927-F0D7-42F7-8BE0-621B59E17C6F}" type="slidenum">
              <a:rPr lang="pt-BR" smtClean="0"/>
              <a:t>‹nº›</a:t>
            </a:fld>
            <a:endParaRPr lang="pt-BR"/>
          </a:p>
        </p:txBody>
      </p:sp>
    </p:spTree>
    <p:extLst>
      <p:ext uri="{BB962C8B-B14F-4D97-AF65-F5344CB8AC3E}">
        <p14:creationId xmlns:p14="http://schemas.microsoft.com/office/powerpoint/2010/main" val="532012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smtClean="0"/>
              <a:t>Clique para editar 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p:txBody>
          <a:bodyPr/>
          <a:lstStyle/>
          <a:p>
            <a:fld id="{2D494AA4-352B-414B-9876-DCF7C6CF7858}" type="datetimeFigureOut">
              <a:rPr lang="pt-BR" smtClean="0"/>
              <a:t>10/03/2017</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5A684927-F0D7-42F7-8BE0-621B59E17C6F}" type="slidenum">
              <a:rPr lang="pt-BR" smtClean="0"/>
              <a:t>‹nº›</a:t>
            </a:fld>
            <a:endParaRPr lang="pt-BR"/>
          </a:p>
        </p:txBody>
      </p:sp>
    </p:spTree>
    <p:extLst>
      <p:ext uri="{BB962C8B-B14F-4D97-AF65-F5344CB8AC3E}">
        <p14:creationId xmlns:p14="http://schemas.microsoft.com/office/powerpoint/2010/main" val="25076874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Data 2"/>
          <p:cNvSpPr>
            <a:spLocks noGrp="1"/>
          </p:cNvSpPr>
          <p:nvPr>
            <p:ph type="dt" sz="half" idx="10"/>
          </p:nvPr>
        </p:nvSpPr>
        <p:spPr/>
        <p:txBody>
          <a:bodyPr/>
          <a:lstStyle/>
          <a:p>
            <a:fld id="{2D494AA4-352B-414B-9876-DCF7C6CF7858}" type="datetimeFigureOut">
              <a:rPr lang="pt-BR" smtClean="0"/>
              <a:t>10/03/2017</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5A684927-F0D7-42F7-8BE0-621B59E17C6F}" type="slidenum">
              <a:rPr lang="pt-BR" smtClean="0"/>
              <a:t>‹nº›</a:t>
            </a:fld>
            <a:endParaRPr lang="pt-BR"/>
          </a:p>
        </p:txBody>
      </p:sp>
    </p:spTree>
    <p:extLst>
      <p:ext uri="{BB962C8B-B14F-4D97-AF65-F5344CB8AC3E}">
        <p14:creationId xmlns:p14="http://schemas.microsoft.com/office/powerpoint/2010/main" val="33957376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2D494AA4-352B-414B-9876-DCF7C6CF7858}" type="datetimeFigureOut">
              <a:rPr lang="pt-BR" smtClean="0"/>
              <a:t>10/03/2017</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5A684927-F0D7-42F7-8BE0-621B59E17C6F}" type="slidenum">
              <a:rPr lang="pt-BR" smtClean="0"/>
              <a:t>‹nº›</a:t>
            </a:fld>
            <a:endParaRPr lang="pt-BR"/>
          </a:p>
        </p:txBody>
      </p:sp>
    </p:spTree>
    <p:extLst>
      <p:ext uri="{BB962C8B-B14F-4D97-AF65-F5344CB8AC3E}">
        <p14:creationId xmlns:p14="http://schemas.microsoft.com/office/powerpoint/2010/main" val="41091321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p>
            <a:fld id="{2D494AA4-352B-414B-9876-DCF7C6CF7858}" type="datetimeFigureOut">
              <a:rPr lang="pt-BR" smtClean="0"/>
              <a:t>10/03/2017</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5A684927-F0D7-42F7-8BE0-621B59E17C6F}" type="slidenum">
              <a:rPr lang="pt-BR" smtClean="0"/>
              <a:t>‹nº›</a:t>
            </a:fld>
            <a:endParaRPr lang="pt-BR"/>
          </a:p>
        </p:txBody>
      </p:sp>
    </p:spTree>
    <p:extLst>
      <p:ext uri="{BB962C8B-B14F-4D97-AF65-F5344CB8AC3E}">
        <p14:creationId xmlns:p14="http://schemas.microsoft.com/office/powerpoint/2010/main" val="24646790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título mestre</a:t>
            </a:r>
            <a:endParaRPr lang="pt-B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p>
            <a:fld id="{2D494AA4-352B-414B-9876-DCF7C6CF7858}" type="datetimeFigureOut">
              <a:rPr lang="pt-BR" smtClean="0"/>
              <a:t>10/03/2017</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5A684927-F0D7-42F7-8BE0-621B59E17C6F}" type="slidenum">
              <a:rPr lang="pt-BR" smtClean="0"/>
              <a:t>‹nº›</a:t>
            </a:fld>
            <a:endParaRPr lang="pt-BR"/>
          </a:p>
        </p:txBody>
      </p:sp>
    </p:spTree>
    <p:extLst>
      <p:ext uri="{BB962C8B-B14F-4D97-AF65-F5344CB8AC3E}">
        <p14:creationId xmlns:p14="http://schemas.microsoft.com/office/powerpoint/2010/main" val="13305388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BR" smtClean="0"/>
              <a:t>Clique para editar o título mestre</a:t>
            </a:r>
            <a:endParaRPr lang="pt-BR"/>
          </a:p>
        </p:txBody>
      </p:sp>
      <p:sp>
        <p:nvSpPr>
          <p:cNvPr id="3" name="Espaço Reservado para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494AA4-352B-414B-9876-DCF7C6CF7858}" type="datetimeFigureOut">
              <a:rPr lang="pt-BR" smtClean="0"/>
              <a:t>10/03/2017</a:t>
            </a:fld>
            <a:endParaRPr lang="pt-BR"/>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684927-F0D7-42F7-8BE0-621B59E17C6F}" type="slidenum">
              <a:rPr lang="pt-BR" smtClean="0"/>
              <a:t>‹nº›</a:t>
            </a:fld>
            <a:endParaRPr lang="pt-BR"/>
          </a:p>
        </p:txBody>
      </p:sp>
    </p:spTree>
    <p:extLst>
      <p:ext uri="{BB962C8B-B14F-4D97-AF65-F5344CB8AC3E}">
        <p14:creationId xmlns:p14="http://schemas.microsoft.com/office/powerpoint/2010/main" val="17060374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2.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kbender.blogspot.com.br/2012/08/cybernetics-and-art-history-odd-relation.html"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youtu.be/29C9bTImGqs"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2.xml"/><Relationship Id="rId4" Type="http://schemas.openxmlformats.org/officeDocument/2006/relationships/image" Target="../media/image3.jpeg"/></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819" name="Picture 6" descr="terra"/>
          <p:cNvPicPr>
            <a:picLocks noGrp="1" noChangeAspect="1" noChangeArrowheads="1"/>
          </p:cNvPicPr>
          <p:nvPr>
            <p:ph sz="half" idx="1"/>
          </p:nvPr>
        </p:nvPicPr>
        <p:blipFill>
          <a:blip r:embed="rId2" cstate="print"/>
          <a:srcRect/>
          <a:stretch>
            <a:fillRect/>
          </a:stretch>
        </p:blipFill>
        <p:spPr>
          <a:xfrm>
            <a:off x="1524000" y="2786058"/>
            <a:ext cx="1905000" cy="1447800"/>
          </a:xfrm>
          <a:noFill/>
        </p:spPr>
      </p:pic>
      <p:pic>
        <p:nvPicPr>
          <p:cNvPr id="34820" name="Picture 8" descr="blue-angel-museum-space-capsule"/>
          <p:cNvPicPr>
            <a:picLocks noGrp="1" noChangeAspect="1" noChangeArrowheads="1"/>
          </p:cNvPicPr>
          <p:nvPr>
            <p:ph sz="quarter" idx="2"/>
          </p:nvPr>
        </p:nvPicPr>
        <p:blipFill>
          <a:blip r:embed="rId3" cstate="print"/>
          <a:srcRect/>
          <a:stretch>
            <a:fillRect/>
          </a:stretch>
        </p:blipFill>
        <p:spPr>
          <a:xfrm>
            <a:off x="3708400" y="2789233"/>
            <a:ext cx="3816350" cy="2874962"/>
          </a:xfrm>
          <a:noFill/>
        </p:spPr>
      </p:pic>
      <p:pic>
        <p:nvPicPr>
          <p:cNvPr id="34821" name="Picture 11" descr="astronaut"/>
          <p:cNvPicPr>
            <a:picLocks noGrp="1" noChangeAspect="1" noChangeArrowheads="1"/>
          </p:cNvPicPr>
          <p:nvPr>
            <p:ph sz="quarter" idx="3"/>
          </p:nvPr>
        </p:nvPicPr>
        <p:blipFill>
          <a:blip r:embed="rId4" cstate="print"/>
          <a:srcRect/>
          <a:stretch>
            <a:fillRect/>
          </a:stretch>
        </p:blipFill>
        <p:spPr>
          <a:xfrm>
            <a:off x="1547813" y="4300533"/>
            <a:ext cx="1871662" cy="1400175"/>
          </a:xfrm>
          <a:noFill/>
        </p:spPr>
      </p:pic>
      <p:sp>
        <p:nvSpPr>
          <p:cNvPr id="7" name="Retângulo 6"/>
          <p:cNvSpPr/>
          <p:nvPr/>
        </p:nvSpPr>
        <p:spPr>
          <a:xfrm>
            <a:off x="928662" y="1071546"/>
            <a:ext cx="5429288" cy="1107996"/>
          </a:xfrm>
          <a:prstGeom prst="rect">
            <a:avLst/>
          </a:prstGeom>
        </p:spPr>
        <p:txBody>
          <a:bodyPr wrap="square">
            <a:spAutoFit/>
          </a:bodyPr>
          <a:lstStyle/>
          <a:p>
            <a:r>
              <a:rPr lang="pt-BR" sz="1200" i="1" dirty="0" smtClean="0">
                <a:solidFill>
                  <a:srgbClr val="4F81BD">
                    <a:lumMod val="20000"/>
                    <a:lumOff val="80000"/>
                  </a:srgbClr>
                </a:solidFill>
              </a:rPr>
              <a:t>In</a:t>
            </a:r>
            <a:r>
              <a:rPr lang="pt-BR" sz="1200" dirty="0" smtClean="0">
                <a:solidFill>
                  <a:srgbClr val="4F81BD">
                    <a:lumMod val="20000"/>
                    <a:lumOff val="80000"/>
                  </a:srgbClr>
                </a:solidFill>
              </a:rPr>
              <a:t> Martin Heidegger, </a:t>
            </a:r>
            <a:r>
              <a:rPr lang="pt-BR" sz="1200" dirty="0" err="1" smtClean="0">
                <a:solidFill>
                  <a:srgbClr val="4F81BD">
                    <a:lumMod val="20000"/>
                    <a:lumOff val="80000"/>
                  </a:srgbClr>
                </a:solidFill>
              </a:rPr>
              <a:t>Only</a:t>
            </a:r>
            <a:r>
              <a:rPr lang="pt-BR" sz="1200" dirty="0" smtClean="0">
                <a:solidFill>
                  <a:srgbClr val="4F81BD">
                    <a:lumMod val="20000"/>
                    <a:lumOff val="80000"/>
                  </a:srgbClr>
                </a:solidFill>
              </a:rPr>
              <a:t> a </a:t>
            </a:r>
            <a:r>
              <a:rPr lang="pt-BR" sz="1200" dirty="0" err="1" smtClean="0">
                <a:solidFill>
                  <a:srgbClr val="4F81BD">
                    <a:lumMod val="20000"/>
                    <a:lumOff val="80000"/>
                  </a:srgbClr>
                </a:solidFill>
              </a:rPr>
              <a:t>God</a:t>
            </a:r>
            <a:r>
              <a:rPr lang="pt-BR" sz="1200" dirty="0" smtClean="0">
                <a:solidFill>
                  <a:srgbClr val="4F81BD">
                    <a:lumMod val="20000"/>
                    <a:lumOff val="80000"/>
                  </a:srgbClr>
                </a:solidFill>
              </a:rPr>
              <a:t> </a:t>
            </a:r>
            <a:r>
              <a:rPr lang="pt-BR" sz="1200" dirty="0" err="1" smtClean="0">
                <a:solidFill>
                  <a:srgbClr val="4F81BD">
                    <a:lumMod val="20000"/>
                    <a:lumOff val="80000"/>
                  </a:srgbClr>
                </a:solidFill>
              </a:rPr>
              <a:t>can</a:t>
            </a:r>
            <a:r>
              <a:rPr lang="pt-BR" sz="1200" dirty="0" smtClean="0">
                <a:solidFill>
                  <a:srgbClr val="4F81BD">
                    <a:lumMod val="20000"/>
                    <a:lumOff val="80000"/>
                  </a:srgbClr>
                </a:solidFill>
              </a:rPr>
              <a:t> </a:t>
            </a:r>
            <a:r>
              <a:rPr lang="pt-BR" sz="1200" dirty="0" err="1" smtClean="0">
                <a:solidFill>
                  <a:srgbClr val="4F81BD">
                    <a:lumMod val="20000"/>
                    <a:lumOff val="80000"/>
                  </a:srgbClr>
                </a:solidFill>
              </a:rPr>
              <a:t>save</a:t>
            </a:r>
            <a:r>
              <a:rPr lang="pt-BR" sz="1200" dirty="0" smtClean="0">
                <a:solidFill>
                  <a:srgbClr val="4F81BD">
                    <a:lumMod val="20000"/>
                    <a:lumOff val="80000"/>
                  </a:srgbClr>
                </a:solidFill>
              </a:rPr>
              <a:t> us, 1981:</a:t>
            </a:r>
          </a:p>
          <a:p>
            <a:pPr lvl="0"/>
            <a:r>
              <a:rPr lang="pt-BR" sz="2000" dirty="0" err="1" smtClean="0">
                <a:solidFill>
                  <a:srgbClr val="4F81BD">
                    <a:lumMod val="20000"/>
                    <a:lumOff val="80000"/>
                  </a:srgbClr>
                </a:solidFill>
              </a:rPr>
              <a:t>Spiegel</a:t>
            </a:r>
            <a:r>
              <a:rPr lang="pt-BR" sz="2000" dirty="0">
                <a:solidFill>
                  <a:srgbClr val="4F81BD">
                    <a:lumMod val="20000"/>
                    <a:lumOff val="80000"/>
                  </a:srgbClr>
                </a:solidFill>
              </a:rPr>
              <a:t>: </a:t>
            </a:r>
            <a:r>
              <a:rPr lang="pt-BR" sz="2000" dirty="0" err="1">
                <a:solidFill>
                  <a:srgbClr val="4F81BD">
                    <a:lumMod val="20000"/>
                    <a:lumOff val="80000"/>
                  </a:srgbClr>
                </a:solidFill>
              </a:rPr>
              <a:t>what</a:t>
            </a:r>
            <a:r>
              <a:rPr lang="pt-BR" sz="2000" dirty="0">
                <a:solidFill>
                  <a:srgbClr val="4F81BD">
                    <a:lumMod val="20000"/>
                    <a:lumOff val="80000"/>
                  </a:srgbClr>
                </a:solidFill>
              </a:rPr>
              <a:t> </a:t>
            </a:r>
            <a:r>
              <a:rPr lang="pt-BR" sz="2000" dirty="0" err="1">
                <a:solidFill>
                  <a:srgbClr val="4F81BD">
                    <a:lumMod val="20000"/>
                    <a:lumOff val="80000"/>
                  </a:srgbClr>
                </a:solidFill>
              </a:rPr>
              <a:t>takes</a:t>
            </a:r>
            <a:r>
              <a:rPr lang="pt-BR" sz="2000" dirty="0">
                <a:solidFill>
                  <a:srgbClr val="4F81BD">
                    <a:lumMod val="20000"/>
                    <a:lumOff val="80000"/>
                  </a:srgbClr>
                </a:solidFill>
              </a:rPr>
              <a:t> </a:t>
            </a:r>
            <a:r>
              <a:rPr lang="pt-BR" sz="2000" dirty="0" err="1">
                <a:solidFill>
                  <a:srgbClr val="4F81BD">
                    <a:lumMod val="20000"/>
                    <a:lumOff val="80000"/>
                  </a:srgbClr>
                </a:solidFill>
              </a:rPr>
              <a:t>the</a:t>
            </a:r>
            <a:r>
              <a:rPr lang="pt-BR" sz="2000" dirty="0">
                <a:solidFill>
                  <a:srgbClr val="4F81BD">
                    <a:lumMod val="20000"/>
                    <a:lumOff val="80000"/>
                  </a:srgbClr>
                </a:solidFill>
              </a:rPr>
              <a:t> </a:t>
            </a:r>
            <a:r>
              <a:rPr lang="pt-BR" sz="2000" dirty="0" err="1" smtClean="0">
                <a:solidFill>
                  <a:srgbClr val="4F81BD">
                    <a:lumMod val="20000"/>
                    <a:lumOff val="80000"/>
                  </a:srgbClr>
                </a:solidFill>
              </a:rPr>
              <a:t>place</a:t>
            </a:r>
            <a:r>
              <a:rPr lang="pt-BR" sz="2000" dirty="0" smtClean="0">
                <a:solidFill>
                  <a:srgbClr val="4F81BD">
                    <a:lumMod val="20000"/>
                    <a:lumOff val="80000"/>
                  </a:srgbClr>
                </a:solidFill>
              </a:rPr>
              <a:t> </a:t>
            </a:r>
            <a:r>
              <a:rPr lang="pt-BR" sz="2000" dirty="0" err="1" smtClean="0">
                <a:solidFill>
                  <a:srgbClr val="4F81BD">
                    <a:lumMod val="20000"/>
                    <a:lumOff val="80000"/>
                  </a:srgbClr>
                </a:solidFill>
              </a:rPr>
              <a:t>of</a:t>
            </a:r>
            <a:r>
              <a:rPr lang="pt-BR" sz="2000" dirty="0" smtClean="0">
                <a:solidFill>
                  <a:srgbClr val="4F81BD">
                    <a:lumMod val="20000"/>
                    <a:lumOff val="80000"/>
                  </a:srgbClr>
                </a:solidFill>
              </a:rPr>
              <a:t> </a:t>
            </a:r>
            <a:r>
              <a:rPr lang="pt-BR" sz="2000" dirty="0" err="1">
                <a:solidFill>
                  <a:srgbClr val="4F81BD">
                    <a:lumMod val="20000"/>
                    <a:lumOff val="80000"/>
                  </a:srgbClr>
                </a:solidFill>
              </a:rPr>
              <a:t>philosophy</a:t>
            </a:r>
            <a:r>
              <a:rPr lang="pt-BR" sz="2000" dirty="0">
                <a:solidFill>
                  <a:srgbClr val="4F81BD">
                    <a:lumMod val="20000"/>
                    <a:lumOff val="80000"/>
                  </a:srgbClr>
                </a:solidFill>
              </a:rPr>
              <a:t> </a:t>
            </a:r>
            <a:r>
              <a:rPr lang="pt-BR" sz="2000" dirty="0" err="1">
                <a:solidFill>
                  <a:srgbClr val="4F81BD">
                    <a:lumMod val="20000"/>
                    <a:lumOff val="80000"/>
                  </a:srgbClr>
                </a:solidFill>
              </a:rPr>
              <a:t>now</a:t>
            </a:r>
            <a:r>
              <a:rPr lang="pt-BR" sz="2000" dirty="0">
                <a:solidFill>
                  <a:srgbClr val="4F81BD">
                    <a:lumMod val="20000"/>
                    <a:lumOff val="80000"/>
                  </a:srgbClr>
                </a:solidFill>
              </a:rPr>
              <a:t>?</a:t>
            </a:r>
          </a:p>
          <a:p>
            <a:pPr lvl="0"/>
            <a:r>
              <a:rPr lang="pt-BR" sz="2000" dirty="0">
                <a:solidFill>
                  <a:srgbClr val="4F81BD">
                    <a:lumMod val="20000"/>
                    <a:lumOff val="80000"/>
                  </a:srgbClr>
                </a:solidFill>
              </a:rPr>
              <a:t>Heidegger: </a:t>
            </a:r>
            <a:r>
              <a:rPr lang="pt-BR" sz="2000" dirty="0" err="1" smtClean="0">
                <a:solidFill>
                  <a:srgbClr val="4F81BD">
                    <a:lumMod val="20000"/>
                    <a:lumOff val="80000"/>
                  </a:srgbClr>
                </a:solidFill>
              </a:rPr>
              <a:t>Cybernetics</a:t>
            </a:r>
            <a:r>
              <a:rPr lang="pt-BR" sz="2000" dirty="0" smtClean="0">
                <a:solidFill>
                  <a:srgbClr val="4F81BD">
                    <a:lumMod val="20000"/>
                    <a:lumOff val="80000"/>
                  </a:srgbClr>
                </a:solidFill>
              </a:rPr>
              <a:t>.</a:t>
            </a:r>
          </a:p>
          <a:p>
            <a:pPr lvl="0"/>
            <a:endParaRPr lang="pt-BR" sz="1400" dirty="0">
              <a:solidFill>
                <a:srgbClr val="4F81BD">
                  <a:lumMod val="20000"/>
                  <a:lumOff val="80000"/>
                </a:srgbClr>
              </a:solidFill>
            </a:endParaRPr>
          </a:p>
        </p:txBody>
      </p:sp>
    </p:spTree>
    <p:extLst>
      <p:ext uri="{BB962C8B-B14F-4D97-AF65-F5344CB8AC3E}">
        <p14:creationId xmlns:p14="http://schemas.microsoft.com/office/powerpoint/2010/main" val="4436563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60" y="-44624"/>
            <a:ext cx="9144000" cy="6858000"/>
          </a:xfrm>
          <a:prstGeom prst="rect">
            <a:avLst/>
          </a:prstGeom>
        </p:spPr>
      </p:pic>
    </p:spTree>
    <p:extLst>
      <p:ext uri="{BB962C8B-B14F-4D97-AF65-F5344CB8AC3E}">
        <p14:creationId xmlns:p14="http://schemas.microsoft.com/office/powerpoint/2010/main" val="655419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5757943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rotWithShape="1">
          <a:blip r:embed="rId2">
            <a:extLst>
              <a:ext uri="{28A0092B-C50C-407E-A947-70E740481C1C}">
                <a14:useLocalDpi xmlns:a14="http://schemas.microsoft.com/office/drawing/2010/main" val="0"/>
              </a:ext>
            </a:extLst>
          </a:blip>
          <a:srcRect l="47136" t="-1" b="-2548"/>
          <a:stretch/>
        </p:blipFill>
        <p:spPr>
          <a:xfrm>
            <a:off x="4860032" y="-25800"/>
            <a:ext cx="4833885" cy="7032747"/>
          </a:xfrm>
          <a:prstGeom prst="rect">
            <a:avLst/>
          </a:prstGeom>
        </p:spPr>
      </p:pic>
      <p:pic>
        <p:nvPicPr>
          <p:cNvPr id="3" name="Imagem 2"/>
          <p:cNvPicPr>
            <a:picLocks noChangeAspect="1"/>
          </p:cNvPicPr>
          <p:nvPr/>
        </p:nvPicPr>
        <p:blipFill rotWithShape="1">
          <a:blip r:embed="rId3">
            <a:extLst>
              <a:ext uri="{28A0092B-C50C-407E-A947-70E740481C1C}">
                <a14:useLocalDpi xmlns:a14="http://schemas.microsoft.com/office/drawing/2010/main" val="0"/>
              </a:ext>
            </a:extLst>
          </a:blip>
          <a:srcRect l="46626" b="1147"/>
          <a:stretch/>
        </p:blipFill>
        <p:spPr>
          <a:xfrm>
            <a:off x="-36512" y="-24827"/>
            <a:ext cx="4880518" cy="6779380"/>
          </a:xfrm>
          <a:prstGeom prst="rect">
            <a:avLst/>
          </a:prstGeom>
        </p:spPr>
      </p:pic>
      <p:sp>
        <p:nvSpPr>
          <p:cNvPr id="4" name="CaixaDeTexto 3"/>
          <p:cNvSpPr txBox="1"/>
          <p:nvPr/>
        </p:nvSpPr>
        <p:spPr>
          <a:xfrm>
            <a:off x="5632616" y="6453336"/>
            <a:ext cx="3475888" cy="369332"/>
          </a:xfrm>
          <a:prstGeom prst="rect">
            <a:avLst/>
          </a:prstGeom>
          <a:solidFill>
            <a:schemeClr val="bg1">
              <a:lumMod val="85000"/>
            </a:schemeClr>
          </a:solidFill>
        </p:spPr>
        <p:txBody>
          <a:bodyPr wrap="none" rtlCol="0">
            <a:spAutoFit/>
          </a:bodyPr>
          <a:lstStyle/>
          <a:p>
            <a:r>
              <a:rPr lang="pt-BR" dirty="0" err="1" smtClean="0"/>
              <a:t>Viable</a:t>
            </a:r>
            <a:r>
              <a:rPr lang="pt-BR" dirty="0" smtClean="0"/>
              <a:t> System </a:t>
            </a:r>
            <a:r>
              <a:rPr lang="pt-BR" dirty="0" err="1" smtClean="0"/>
              <a:t>Model</a:t>
            </a:r>
            <a:r>
              <a:rPr lang="pt-BR" dirty="0" smtClean="0"/>
              <a:t>, </a:t>
            </a:r>
            <a:r>
              <a:rPr lang="pt-BR" dirty="0" err="1" smtClean="0"/>
              <a:t>Stafford</a:t>
            </a:r>
            <a:r>
              <a:rPr lang="pt-BR" dirty="0" smtClean="0"/>
              <a:t> </a:t>
            </a:r>
            <a:r>
              <a:rPr lang="pt-BR" dirty="0" err="1" smtClean="0"/>
              <a:t>Beer</a:t>
            </a:r>
            <a:endParaRPr lang="pt-BR" dirty="0"/>
          </a:p>
        </p:txBody>
      </p:sp>
    </p:spTree>
    <p:extLst>
      <p:ext uri="{BB962C8B-B14F-4D97-AF65-F5344CB8AC3E}">
        <p14:creationId xmlns:p14="http://schemas.microsoft.com/office/powerpoint/2010/main" val="415976026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618"/>
            <a:ext cx="9144000" cy="6858000"/>
          </a:xfrm>
          <a:prstGeom prst="rect">
            <a:avLst/>
          </a:prstGeom>
        </p:spPr>
      </p:pic>
    </p:spTree>
    <p:extLst>
      <p:ext uri="{BB962C8B-B14F-4D97-AF65-F5344CB8AC3E}">
        <p14:creationId xmlns:p14="http://schemas.microsoft.com/office/powerpoint/2010/main" val="371083860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12" y="44624"/>
            <a:ext cx="9144000" cy="6858000"/>
          </a:xfrm>
          <a:prstGeom prst="rect">
            <a:avLst/>
          </a:prstGeom>
        </p:spPr>
      </p:pic>
    </p:spTree>
    <p:extLst>
      <p:ext uri="{BB962C8B-B14F-4D97-AF65-F5344CB8AC3E}">
        <p14:creationId xmlns:p14="http://schemas.microsoft.com/office/powerpoint/2010/main" val="300869284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000" y="823100"/>
            <a:ext cx="9144000" cy="5511800"/>
          </a:xfrm>
          <a:prstGeom prst="rect">
            <a:avLst/>
          </a:prstGeom>
        </p:spPr>
      </p:pic>
    </p:spTree>
    <p:extLst>
      <p:ext uri="{BB962C8B-B14F-4D97-AF65-F5344CB8AC3E}">
        <p14:creationId xmlns:p14="http://schemas.microsoft.com/office/powerpoint/2010/main" val="8037714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descr="whole earth.jpg"/>
          <p:cNvPicPr>
            <a:picLocks noChangeAspect="1"/>
          </p:cNvPicPr>
          <p:nvPr/>
        </p:nvPicPr>
        <p:blipFill>
          <a:blip r:embed="rId2" cstate="print"/>
          <a:srcRect/>
          <a:stretch>
            <a:fillRect/>
          </a:stretch>
        </p:blipFill>
        <p:spPr>
          <a:xfrm>
            <a:off x="32" y="-962487"/>
            <a:ext cx="9144000" cy="10106527"/>
          </a:xfrm>
          <a:prstGeom prst="rect">
            <a:avLst/>
          </a:prstGeom>
        </p:spPr>
      </p:pic>
      <p:sp>
        <p:nvSpPr>
          <p:cNvPr id="2" name="Título 1"/>
          <p:cNvSpPr>
            <a:spLocks noGrp="1"/>
          </p:cNvSpPr>
          <p:nvPr>
            <p:ph type="title"/>
          </p:nvPr>
        </p:nvSpPr>
        <p:spPr/>
        <p:txBody>
          <a:bodyPr>
            <a:normAutofit fontScale="90000"/>
          </a:bodyPr>
          <a:lstStyle/>
          <a:p>
            <a:r>
              <a:rPr lang="pt-BR" dirty="0" smtClean="0"/>
              <a:t/>
            </a:r>
            <a:br>
              <a:rPr lang="pt-BR" dirty="0" smtClean="0"/>
            </a:br>
            <a:endParaRPr lang="pt-BR" dirty="0"/>
          </a:p>
        </p:txBody>
      </p:sp>
      <p:sp>
        <p:nvSpPr>
          <p:cNvPr id="3" name="Espaço Reservado para Conteúdo 2"/>
          <p:cNvSpPr>
            <a:spLocks noGrp="1"/>
          </p:cNvSpPr>
          <p:nvPr>
            <p:ph idx="1"/>
          </p:nvPr>
        </p:nvSpPr>
        <p:spPr>
          <a:xfrm>
            <a:off x="571472" y="285728"/>
            <a:ext cx="8229600" cy="2786082"/>
          </a:xfrm>
        </p:spPr>
        <p:txBody>
          <a:bodyPr>
            <a:normAutofit fontScale="77500" lnSpcReduction="20000"/>
          </a:bodyPr>
          <a:lstStyle/>
          <a:p>
            <a:pPr>
              <a:buNone/>
            </a:pPr>
            <a:r>
              <a:rPr lang="en-US" dirty="0" smtClean="0">
                <a:solidFill>
                  <a:schemeClr val="accent1">
                    <a:lumMod val="20000"/>
                    <a:lumOff val="80000"/>
                  </a:schemeClr>
                </a:solidFill>
              </a:rPr>
              <a:t>Some </a:t>
            </a:r>
            <a:r>
              <a:rPr lang="en-US" dirty="0">
                <a:solidFill>
                  <a:schemeClr val="accent1">
                    <a:lumMod val="20000"/>
                    <a:lumOff val="80000"/>
                  </a:schemeClr>
                </a:solidFill>
              </a:rPr>
              <a:t>people think that cybernetics is another </a:t>
            </a:r>
            <a:r>
              <a:rPr lang="en-US" dirty="0" smtClean="0">
                <a:solidFill>
                  <a:schemeClr val="accent1">
                    <a:lumMod val="20000"/>
                    <a:lumOff val="80000"/>
                  </a:schemeClr>
                </a:solidFill>
              </a:rPr>
              <a:t>word </a:t>
            </a:r>
            <a:r>
              <a:rPr lang="en-US" dirty="0">
                <a:solidFill>
                  <a:schemeClr val="accent1">
                    <a:lumMod val="20000"/>
                    <a:lumOff val="80000"/>
                  </a:schemeClr>
                </a:solidFill>
              </a:rPr>
              <a:t>for automation; some that it concerns experiments with rats; some that it is a branch of mathematics; others that it wants to build a computer capable of running the country. My hope is that…people will understand both, how these wonderfully different notions can be simultaneously current, and also why none of them is much to the point.</a:t>
            </a:r>
            <a:endParaRPr lang="pt-BR" dirty="0">
              <a:solidFill>
                <a:schemeClr val="accent1">
                  <a:lumMod val="20000"/>
                  <a:lumOff val="80000"/>
                </a:schemeClr>
              </a:solidFill>
            </a:endParaRPr>
          </a:p>
          <a:p>
            <a:pPr algn="r">
              <a:buNone/>
            </a:pPr>
            <a:r>
              <a:rPr lang="en-US" sz="2200" dirty="0">
                <a:solidFill>
                  <a:schemeClr val="accent1">
                    <a:lumMod val="20000"/>
                    <a:lumOff val="80000"/>
                  </a:schemeClr>
                </a:solidFill>
              </a:rPr>
              <a:t>Stafford Beer, Cybernetics and Management [1959, VI</a:t>
            </a:r>
            <a:r>
              <a:rPr lang="en-US" sz="2200" dirty="0" smtClean="0">
                <a:solidFill>
                  <a:schemeClr val="accent1">
                    <a:lumMod val="20000"/>
                    <a:lumOff val="80000"/>
                  </a:schemeClr>
                </a:solidFill>
              </a:rPr>
              <a:t>]</a:t>
            </a:r>
            <a:endParaRPr lang="pt-BR" sz="2200" dirty="0">
              <a:solidFill>
                <a:schemeClr val="accent1">
                  <a:lumMod val="20000"/>
                  <a:lumOff val="80000"/>
                </a:schemeClr>
              </a:solidFill>
            </a:endParaRPr>
          </a:p>
        </p:txBody>
      </p:sp>
    </p:spTree>
    <p:extLst>
      <p:ext uri="{BB962C8B-B14F-4D97-AF65-F5344CB8AC3E}">
        <p14:creationId xmlns:p14="http://schemas.microsoft.com/office/powerpoint/2010/main" val="398547642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ítulo 1"/>
          <p:cNvSpPr>
            <a:spLocks noGrp="1"/>
          </p:cNvSpPr>
          <p:nvPr>
            <p:ph type="title"/>
          </p:nvPr>
        </p:nvSpPr>
        <p:spPr>
          <a:xfrm>
            <a:off x="612775" y="228600"/>
            <a:ext cx="8153400" cy="990600"/>
          </a:xfrm>
        </p:spPr>
        <p:txBody>
          <a:bodyPr/>
          <a:lstStyle/>
          <a:p>
            <a:endParaRPr lang="pt-BR" dirty="0" smtClean="0"/>
          </a:p>
        </p:txBody>
      </p:sp>
      <p:pic>
        <p:nvPicPr>
          <p:cNvPr id="36867" name="Espaço Reservado para Conteúdo 3" descr="cybermap.jpg">
            <a:hlinkClick r:id="rId2"/>
          </p:cNvPr>
          <p:cNvPicPr>
            <a:picLocks noGrp="1" noChangeAspect="1"/>
          </p:cNvPicPr>
          <p:nvPr>
            <p:ph sz="quarter" idx="1"/>
          </p:nvPr>
        </p:nvPicPr>
        <p:blipFill>
          <a:blip r:embed="rId3" cstate="print"/>
          <a:srcRect/>
          <a:stretch>
            <a:fillRect/>
          </a:stretch>
        </p:blipFill>
        <p:spPr>
          <a:xfrm>
            <a:off x="-87313" y="332656"/>
            <a:ext cx="9231313" cy="6429396"/>
          </a:xfrm>
        </p:spPr>
      </p:pic>
    </p:spTree>
    <p:extLst>
      <p:ext uri="{BB962C8B-B14F-4D97-AF65-F5344CB8AC3E}">
        <p14:creationId xmlns:p14="http://schemas.microsoft.com/office/powerpoint/2010/main" val="217648660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yberdesign"/>
          <p:cNvPicPr>
            <a:picLocks noChangeAspect="1" noChangeArrowheads="1"/>
          </p:cNvPicPr>
          <p:nvPr/>
        </p:nvPicPr>
        <p:blipFill>
          <a:blip r:embed="rId2" cstate="print"/>
          <a:srcRect/>
          <a:stretch>
            <a:fillRect/>
          </a:stretch>
        </p:blipFill>
        <p:spPr bwMode="auto">
          <a:xfrm>
            <a:off x="0" y="97088"/>
            <a:ext cx="9242649" cy="6572272"/>
          </a:xfrm>
          <a:prstGeom prst="rect">
            <a:avLst/>
          </a:prstGeom>
          <a:noFill/>
          <a:ln w="9525">
            <a:noFill/>
            <a:miter lim="800000"/>
            <a:headEnd/>
            <a:tailEnd/>
          </a:ln>
        </p:spPr>
      </p:pic>
    </p:spTree>
    <p:extLst>
      <p:ext uri="{BB962C8B-B14F-4D97-AF65-F5344CB8AC3E}">
        <p14:creationId xmlns:p14="http://schemas.microsoft.com/office/powerpoint/2010/main" val="13606837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dirty="0"/>
          </a:p>
        </p:txBody>
      </p:sp>
      <p:sp>
        <p:nvSpPr>
          <p:cNvPr id="3" name="Espaço Reservado para Conteúdo 2"/>
          <p:cNvSpPr>
            <a:spLocks noGrp="1"/>
          </p:cNvSpPr>
          <p:nvPr>
            <p:ph idx="1"/>
          </p:nvPr>
        </p:nvSpPr>
        <p:spPr/>
        <p:txBody>
          <a:bodyPr/>
          <a:lstStyle/>
          <a:p>
            <a:endParaRPr lang="pt-BR" dirty="0"/>
          </a:p>
        </p:txBody>
      </p:sp>
      <p:pic>
        <p:nvPicPr>
          <p:cNvPr id="1026"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908720"/>
            <a:ext cx="9296355" cy="52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493952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520" y="-260648"/>
            <a:ext cx="9144000" cy="6858000"/>
          </a:xfrm>
          <a:prstGeom prst="rect">
            <a:avLst/>
          </a:prstGeom>
        </p:spPr>
      </p:pic>
    </p:spTree>
    <p:extLst>
      <p:ext uri="{BB962C8B-B14F-4D97-AF65-F5344CB8AC3E}">
        <p14:creationId xmlns:p14="http://schemas.microsoft.com/office/powerpoint/2010/main" val="14647032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Image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000" y="150000"/>
            <a:ext cx="9144000" cy="6858000"/>
          </a:xfrm>
          <a:prstGeom prst="rect">
            <a:avLst/>
          </a:prstGeom>
        </p:spPr>
      </p:pic>
    </p:spTree>
    <p:extLst>
      <p:ext uri="{BB962C8B-B14F-4D97-AF65-F5344CB8AC3E}">
        <p14:creationId xmlns:p14="http://schemas.microsoft.com/office/powerpoint/2010/main" val="15716259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34819" name="Picture 6" descr="terra"/>
          <p:cNvPicPr>
            <a:picLocks noGrp="1" noChangeAspect="1" noChangeArrowheads="1"/>
          </p:cNvPicPr>
          <p:nvPr>
            <p:ph sz="half" idx="1"/>
          </p:nvPr>
        </p:nvPicPr>
        <p:blipFill>
          <a:blip r:embed="rId2" cstate="print"/>
          <a:srcRect/>
          <a:stretch>
            <a:fillRect/>
          </a:stretch>
        </p:blipFill>
        <p:spPr>
          <a:xfrm>
            <a:off x="1524000" y="2786058"/>
            <a:ext cx="1905000" cy="1447800"/>
          </a:xfrm>
          <a:noFill/>
        </p:spPr>
      </p:pic>
      <p:pic>
        <p:nvPicPr>
          <p:cNvPr id="34820" name="Picture 8" descr="blue-angel-museum-space-capsule"/>
          <p:cNvPicPr>
            <a:picLocks noGrp="1" noChangeAspect="1" noChangeArrowheads="1"/>
          </p:cNvPicPr>
          <p:nvPr>
            <p:ph sz="quarter" idx="2"/>
          </p:nvPr>
        </p:nvPicPr>
        <p:blipFill>
          <a:blip r:embed="rId3" cstate="print"/>
          <a:srcRect/>
          <a:stretch>
            <a:fillRect/>
          </a:stretch>
        </p:blipFill>
        <p:spPr>
          <a:xfrm>
            <a:off x="3708400" y="2789233"/>
            <a:ext cx="3816350" cy="2874962"/>
          </a:xfrm>
          <a:noFill/>
        </p:spPr>
      </p:pic>
      <p:pic>
        <p:nvPicPr>
          <p:cNvPr id="34821" name="Picture 11" descr="astronaut"/>
          <p:cNvPicPr>
            <a:picLocks noGrp="1" noChangeAspect="1" noChangeArrowheads="1"/>
          </p:cNvPicPr>
          <p:nvPr>
            <p:ph sz="quarter" idx="3"/>
          </p:nvPr>
        </p:nvPicPr>
        <p:blipFill>
          <a:blip r:embed="rId4" cstate="print"/>
          <a:srcRect/>
          <a:stretch>
            <a:fillRect/>
          </a:stretch>
        </p:blipFill>
        <p:spPr>
          <a:xfrm>
            <a:off x="1547813" y="4300533"/>
            <a:ext cx="1871662" cy="1400175"/>
          </a:xfrm>
          <a:noFill/>
        </p:spPr>
      </p:pic>
      <p:sp>
        <p:nvSpPr>
          <p:cNvPr id="7" name="Retângulo 6"/>
          <p:cNvSpPr/>
          <p:nvPr/>
        </p:nvSpPr>
        <p:spPr>
          <a:xfrm>
            <a:off x="928662" y="1071546"/>
            <a:ext cx="5429288" cy="1107996"/>
          </a:xfrm>
          <a:prstGeom prst="rect">
            <a:avLst/>
          </a:prstGeom>
        </p:spPr>
        <p:txBody>
          <a:bodyPr wrap="square">
            <a:spAutoFit/>
          </a:bodyPr>
          <a:lstStyle/>
          <a:p>
            <a:r>
              <a:rPr lang="pt-BR" sz="1200" i="1" dirty="0" smtClean="0">
                <a:solidFill>
                  <a:srgbClr val="4F81BD">
                    <a:lumMod val="20000"/>
                    <a:lumOff val="80000"/>
                  </a:srgbClr>
                </a:solidFill>
              </a:rPr>
              <a:t>In</a:t>
            </a:r>
            <a:r>
              <a:rPr lang="pt-BR" sz="1200" dirty="0" smtClean="0">
                <a:solidFill>
                  <a:srgbClr val="4F81BD">
                    <a:lumMod val="20000"/>
                    <a:lumOff val="80000"/>
                  </a:srgbClr>
                </a:solidFill>
              </a:rPr>
              <a:t> Martin Heidegger, </a:t>
            </a:r>
            <a:r>
              <a:rPr lang="pt-BR" sz="1200" dirty="0" err="1" smtClean="0">
                <a:solidFill>
                  <a:srgbClr val="4F81BD">
                    <a:lumMod val="20000"/>
                    <a:lumOff val="80000"/>
                  </a:srgbClr>
                </a:solidFill>
              </a:rPr>
              <a:t>Only</a:t>
            </a:r>
            <a:r>
              <a:rPr lang="pt-BR" sz="1200" dirty="0" smtClean="0">
                <a:solidFill>
                  <a:srgbClr val="4F81BD">
                    <a:lumMod val="20000"/>
                    <a:lumOff val="80000"/>
                  </a:srgbClr>
                </a:solidFill>
              </a:rPr>
              <a:t> a </a:t>
            </a:r>
            <a:r>
              <a:rPr lang="pt-BR" sz="1200" dirty="0" err="1" smtClean="0">
                <a:solidFill>
                  <a:srgbClr val="4F81BD">
                    <a:lumMod val="20000"/>
                    <a:lumOff val="80000"/>
                  </a:srgbClr>
                </a:solidFill>
              </a:rPr>
              <a:t>God</a:t>
            </a:r>
            <a:r>
              <a:rPr lang="pt-BR" sz="1200" dirty="0" smtClean="0">
                <a:solidFill>
                  <a:srgbClr val="4F81BD">
                    <a:lumMod val="20000"/>
                    <a:lumOff val="80000"/>
                  </a:srgbClr>
                </a:solidFill>
              </a:rPr>
              <a:t> </a:t>
            </a:r>
            <a:r>
              <a:rPr lang="pt-BR" sz="1200" dirty="0" err="1" smtClean="0">
                <a:solidFill>
                  <a:srgbClr val="4F81BD">
                    <a:lumMod val="20000"/>
                    <a:lumOff val="80000"/>
                  </a:srgbClr>
                </a:solidFill>
              </a:rPr>
              <a:t>can</a:t>
            </a:r>
            <a:r>
              <a:rPr lang="pt-BR" sz="1200" dirty="0" smtClean="0">
                <a:solidFill>
                  <a:srgbClr val="4F81BD">
                    <a:lumMod val="20000"/>
                    <a:lumOff val="80000"/>
                  </a:srgbClr>
                </a:solidFill>
              </a:rPr>
              <a:t> </a:t>
            </a:r>
            <a:r>
              <a:rPr lang="pt-BR" sz="1200" dirty="0" err="1" smtClean="0">
                <a:solidFill>
                  <a:srgbClr val="4F81BD">
                    <a:lumMod val="20000"/>
                    <a:lumOff val="80000"/>
                  </a:srgbClr>
                </a:solidFill>
              </a:rPr>
              <a:t>save</a:t>
            </a:r>
            <a:r>
              <a:rPr lang="pt-BR" sz="1200" dirty="0" smtClean="0">
                <a:solidFill>
                  <a:srgbClr val="4F81BD">
                    <a:lumMod val="20000"/>
                    <a:lumOff val="80000"/>
                  </a:srgbClr>
                </a:solidFill>
              </a:rPr>
              <a:t> us, 1981:</a:t>
            </a:r>
          </a:p>
          <a:p>
            <a:pPr lvl="0"/>
            <a:r>
              <a:rPr lang="pt-BR" sz="2000" dirty="0" err="1" smtClean="0">
                <a:solidFill>
                  <a:srgbClr val="4F81BD">
                    <a:lumMod val="20000"/>
                    <a:lumOff val="80000"/>
                  </a:srgbClr>
                </a:solidFill>
              </a:rPr>
              <a:t>Spiegel</a:t>
            </a:r>
            <a:r>
              <a:rPr lang="pt-BR" sz="2000" dirty="0">
                <a:solidFill>
                  <a:srgbClr val="4F81BD">
                    <a:lumMod val="20000"/>
                    <a:lumOff val="80000"/>
                  </a:srgbClr>
                </a:solidFill>
              </a:rPr>
              <a:t>: </a:t>
            </a:r>
            <a:r>
              <a:rPr lang="pt-BR" sz="2000" dirty="0" err="1">
                <a:solidFill>
                  <a:srgbClr val="4F81BD">
                    <a:lumMod val="20000"/>
                    <a:lumOff val="80000"/>
                  </a:srgbClr>
                </a:solidFill>
              </a:rPr>
              <a:t>what</a:t>
            </a:r>
            <a:r>
              <a:rPr lang="pt-BR" sz="2000" dirty="0">
                <a:solidFill>
                  <a:srgbClr val="4F81BD">
                    <a:lumMod val="20000"/>
                    <a:lumOff val="80000"/>
                  </a:srgbClr>
                </a:solidFill>
              </a:rPr>
              <a:t> </a:t>
            </a:r>
            <a:r>
              <a:rPr lang="pt-BR" sz="2000" dirty="0" err="1">
                <a:solidFill>
                  <a:srgbClr val="4F81BD">
                    <a:lumMod val="20000"/>
                    <a:lumOff val="80000"/>
                  </a:srgbClr>
                </a:solidFill>
              </a:rPr>
              <a:t>takes</a:t>
            </a:r>
            <a:r>
              <a:rPr lang="pt-BR" sz="2000" dirty="0">
                <a:solidFill>
                  <a:srgbClr val="4F81BD">
                    <a:lumMod val="20000"/>
                    <a:lumOff val="80000"/>
                  </a:srgbClr>
                </a:solidFill>
              </a:rPr>
              <a:t> </a:t>
            </a:r>
            <a:r>
              <a:rPr lang="pt-BR" sz="2000" dirty="0" err="1">
                <a:solidFill>
                  <a:srgbClr val="4F81BD">
                    <a:lumMod val="20000"/>
                    <a:lumOff val="80000"/>
                  </a:srgbClr>
                </a:solidFill>
              </a:rPr>
              <a:t>the</a:t>
            </a:r>
            <a:r>
              <a:rPr lang="pt-BR" sz="2000" dirty="0">
                <a:solidFill>
                  <a:srgbClr val="4F81BD">
                    <a:lumMod val="20000"/>
                    <a:lumOff val="80000"/>
                  </a:srgbClr>
                </a:solidFill>
              </a:rPr>
              <a:t> </a:t>
            </a:r>
            <a:r>
              <a:rPr lang="pt-BR" sz="2000" dirty="0" err="1" smtClean="0">
                <a:solidFill>
                  <a:srgbClr val="4F81BD">
                    <a:lumMod val="20000"/>
                    <a:lumOff val="80000"/>
                  </a:srgbClr>
                </a:solidFill>
              </a:rPr>
              <a:t>place</a:t>
            </a:r>
            <a:r>
              <a:rPr lang="pt-BR" sz="2000" dirty="0" smtClean="0">
                <a:solidFill>
                  <a:srgbClr val="4F81BD">
                    <a:lumMod val="20000"/>
                    <a:lumOff val="80000"/>
                  </a:srgbClr>
                </a:solidFill>
              </a:rPr>
              <a:t> </a:t>
            </a:r>
            <a:r>
              <a:rPr lang="pt-BR" sz="2000" dirty="0" err="1" smtClean="0">
                <a:solidFill>
                  <a:srgbClr val="4F81BD">
                    <a:lumMod val="20000"/>
                    <a:lumOff val="80000"/>
                  </a:srgbClr>
                </a:solidFill>
              </a:rPr>
              <a:t>of</a:t>
            </a:r>
            <a:r>
              <a:rPr lang="pt-BR" sz="2000" dirty="0" smtClean="0">
                <a:solidFill>
                  <a:srgbClr val="4F81BD">
                    <a:lumMod val="20000"/>
                    <a:lumOff val="80000"/>
                  </a:srgbClr>
                </a:solidFill>
              </a:rPr>
              <a:t> </a:t>
            </a:r>
            <a:r>
              <a:rPr lang="pt-BR" sz="2000" dirty="0" err="1">
                <a:solidFill>
                  <a:srgbClr val="4F81BD">
                    <a:lumMod val="20000"/>
                    <a:lumOff val="80000"/>
                  </a:srgbClr>
                </a:solidFill>
              </a:rPr>
              <a:t>philosophy</a:t>
            </a:r>
            <a:r>
              <a:rPr lang="pt-BR" sz="2000" dirty="0">
                <a:solidFill>
                  <a:srgbClr val="4F81BD">
                    <a:lumMod val="20000"/>
                    <a:lumOff val="80000"/>
                  </a:srgbClr>
                </a:solidFill>
              </a:rPr>
              <a:t> </a:t>
            </a:r>
            <a:r>
              <a:rPr lang="pt-BR" sz="2000" dirty="0" err="1">
                <a:solidFill>
                  <a:srgbClr val="4F81BD">
                    <a:lumMod val="20000"/>
                    <a:lumOff val="80000"/>
                  </a:srgbClr>
                </a:solidFill>
              </a:rPr>
              <a:t>now</a:t>
            </a:r>
            <a:r>
              <a:rPr lang="pt-BR" sz="2000" dirty="0">
                <a:solidFill>
                  <a:srgbClr val="4F81BD">
                    <a:lumMod val="20000"/>
                    <a:lumOff val="80000"/>
                  </a:srgbClr>
                </a:solidFill>
              </a:rPr>
              <a:t>?</a:t>
            </a:r>
          </a:p>
          <a:p>
            <a:pPr lvl="0"/>
            <a:r>
              <a:rPr lang="pt-BR" sz="2000" dirty="0">
                <a:solidFill>
                  <a:srgbClr val="4F81BD">
                    <a:lumMod val="20000"/>
                    <a:lumOff val="80000"/>
                  </a:srgbClr>
                </a:solidFill>
              </a:rPr>
              <a:t>Heidegger: </a:t>
            </a:r>
            <a:r>
              <a:rPr lang="pt-BR" sz="2000" dirty="0" err="1" smtClean="0">
                <a:solidFill>
                  <a:srgbClr val="4F81BD">
                    <a:lumMod val="20000"/>
                    <a:lumOff val="80000"/>
                  </a:srgbClr>
                </a:solidFill>
              </a:rPr>
              <a:t>Cybernetics</a:t>
            </a:r>
            <a:r>
              <a:rPr lang="pt-BR" sz="2000" dirty="0" smtClean="0">
                <a:solidFill>
                  <a:srgbClr val="4F81BD">
                    <a:lumMod val="20000"/>
                    <a:lumOff val="80000"/>
                  </a:srgbClr>
                </a:solidFill>
              </a:rPr>
              <a:t>.</a:t>
            </a:r>
          </a:p>
          <a:p>
            <a:pPr lvl="0"/>
            <a:endParaRPr lang="pt-BR" sz="1400" dirty="0">
              <a:solidFill>
                <a:srgbClr val="4F81BD">
                  <a:lumMod val="20000"/>
                  <a:lumOff val="80000"/>
                </a:srgbClr>
              </a:solidFill>
            </a:endParaRPr>
          </a:p>
        </p:txBody>
      </p:sp>
    </p:spTree>
    <p:extLst>
      <p:ext uri="{BB962C8B-B14F-4D97-AF65-F5344CB8AC3E}">
        <p14:creationId xmlns:p14="http://schemas.microsoft.com/office/powerpoint/2010/main" val="183039219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000" y="300000"/>
            <a:ext cx="9144000" cy="6858000"/>
          </a:xfrm>
          <a:prstGeom prst="rect">
            <a:avLst/>
          </a:prstGeom>
        </p:spPr>
      </p:pic>
    </p:spTree>
    <p:extLst>
      <p:ext uri="{BB962C8B-B14F-4D97-AF65-F5344CB8AC3E}">
        <p14:creationId xmlns:p14="http://schemas.microsoft.com/office/powerpoint/2010/main" val="3598015083"/>
      </p:ext>
    </p:extLst>
  </p:cSld>
  <p:clrMapOvr>
    <a:masterClrMapping/>
  </p:clrMapOvr>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156</TotalTime>
  <Words>143</Words>
  <Application>Microsoft Office PowerPoint</Application>
  <PresentationFormat>Apresentação na tela (4:3)</PresentationFormat>
  <Paragraphs>10</Paragraphs>
  <Slides>15</Slides>
  <Notes>0</Notes>
  <HiddenSlides>0</HiddenSlides>
  <MMClips>0</MMClips>
  <ScaleCrop>false</ScaleCrop>
  <HeadingPairs>
    <vt:vector size="4" baseType="variant">
      <vt:variant>
        <vt:lpstr>Tema</vt:lpstr>
      </vt:variant>
      <vt:variant>
        <vt:i4>1</vt:i4>
      </vt:variant>
      <vt:variant>
        <vt:lpstr>Títulos de slides</vt:lpstr>
      </vt:variant>
      <vt:variant>
        <vt:i4>15</vt:i4>
      </vt:variant>
    </vt:vector>
  </HeadingPairs>
  <TitlesOfParts>
    <vt:vector size="16" baseType="lpstr">
      <vt:lpstr>Tema do Office</vt:lpstr>
      <vt:lpstr>Apresentação do PowerPoint</vt:lpstr>
      <vt:lpstr> </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Anja Pratschke</dc:creator>
  <cp:lastModifiedBy>Anja Pratschke</cp:lastModifiedBy>
  <cp:revision>7</cp:revision>
  <dcterms:created xsi:type="dcterms:W3CDTF">2015-03-15T18:59:50Z</dcterms:created>
  <dcterms:modified xsi:type="dcterms:W3CDTF">2017-03-10T14:51:29Z</dcterms:modified>
</cp:coreProperties>
</file>