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5441" y="1103587"/>
            <a:ext cx="7772400" cy="193341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sz="5400" b="1" dirty="0"/>
              <a:t>Chapter 7</a:t>
            </a:r>
            <a:br>
              <a:rPr lang="en-GB" altLang="en-US" sz="5400" b="1" dirty="0"/>
            </a:br>
            <a:r>
              <a:rPr lang="en-GB" altLang="en-US" b="1" dirty="0"/>
              <a:t>The Nature and Sources of Competitive Advantage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73037" y="562100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E4274-32E4-4AFF-85FA-3B6CB70D5D9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Sources of Competitive Advantage</a:t>
            </a:r>
          </a:p>
        </p:txBody>
      </p:sp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914525"/>
            <a:ext cx="6457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9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225753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129FB-7139-4DCB-9D1C-7FE7DDAD959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Porter’s Generic Strategies</a:t>
            </a:r>
          </a:p>
        </p:txBody>
      </p:sp>
      <p:pic>
        <p:nvPicPr>
          <p:cNvPr id="1127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57" y="1324304"/>
            <a:ext cx="7701909" cy="36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7462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907C5-412E-484E-9C81-542DA988486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-126124" y="1749972"/>
            <a:ext cx="9260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5400" b="1">
                <a:solidFill>
                  <a:srgbClr val="4F86B2"/>
                </a:solidFill>
              </a:rPr>
              <a:t>Cost Analysis</a:t>
            </a:r>
          </a:p>
        </p:txBody>
      </p:sp>
    </p:spTree>
    <p:extLst>
      <p:ext uri="{BB962C8B-B14F-4D97-AF65-F5344CB8AC3E}">
        <p14:creationId xmlns:p14="http://schemas.microsoft.com/office/powerpoint/2010/main" val="10280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78883" y="563338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3492D-A80F-4A38-AC39-E1BD2A7D401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-90488" y="16033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Experience Curve</a:t>
            </a: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609600" y="5015706"/>
            <a:ext cx="1890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3054350" y="5015706"/>
            <a:ext cx="287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0" name="Line 5"/>
          <p:cNvSpPr>
            <a:spLocks noChangeShapeType="1"/>
          </p:cNvSpPr>
          <p:nvPr/>
        </p:nvSpPr>
        <p:spPr bwMode="auto">
          <a:xfrm>
            <a:off x="1260475" y="1488281"/>
            <a:ext cx="0" cy="3641725"/>
          </a:xfrm>
          <a:prstGeom prst="line">
            <a:avLst/>
          </a:prstGeom>
          <a:noFill/>
          <a:ln w="38100">
            <a:solidFill>
              <a:srgbClr val="6186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1" name="Line 6"/>
          <p:cNvSpPr>
            <a:spLocks noChangeShapeType="1"/>
          </p:cNvSpPr>
          <p:nvPr/>
        </p:nvSpPr>
        <p:spPr bwMode="auto">
          <a:xfrm>
            <a:off x="1260475" y="5120481"/>
            <a:ext cx="7004050" cy="0"/>
          </a:xfrm>
          <a:prstGeom prst="line">
            <a:avLst/>
          </a:prstGeom>
          <a:noFill/>
          <a:ln w="38100">
            <a:solidFill>
              <a:srgbClr val="6186B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Arc 7"/>
          <p:cNvSpPr>
            <a:spLocks/>
          </p:cNvSpPr>
          <p:nvPr/>
        </p:nvSpPr>
        <p:spPr bwMode="auto">
          <a:xfrm rot="-10740000">
            <a:off x="1909762" y="1639094"/>
            <a:ext cx="5969000" cy="282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45" y="0"/>
                </a:moveTo>
                <a:cubicBezTo>
                  <a:pt x="11957" y="25"/>
                  <a:pt x="21600" y="9688"/>
                  <a:pt x="21600" y="21600"/>
                </a:cubicBezTo>
              </a:path>
              <a:path w="21600" h="21600" stroke="0" extrusionOk="0">
                <a:moveTo>
                  <a:pt x="45" y="0"/>
                </a:moveTo>
                <a:cubicBezTo>
                  <a:pt x="11957" y="25"/>
                  <a:pt x="21600" y="9688"/>
                  <a:pt x="21600" y="21600"/>
                </a:cubicBezTo>
                <a:lnTo>
                  <a:pt x="0" y="21600"/>
                </a:lnTo>
                <a:lnTo>
                  <a:pt x="45" y="0"/>
                </a:lnTo>
                <a:close/>
              </a:path>
            </a:pathLst>
          </a:custGeom>
          <a:noFill/>
          <a:ln w="38100" cap="rnd">
            <a:solidFill>
              <a:srgbClr val="6186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10012" y="1281906"/>
            <a:ext cx="45243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The “Law of Experience”</a:t>
            </a:r>
          </a:p>
          <a:p>
            <a:pPr algn="just" defTabSz="76200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The unit cost of value added for a standard product declines by a constant proportion (typically 20-30%) each time cumulative output doubles.</a:t>
            </a: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80963" y="3278188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en-US" sz="1600" dirty="0"/>
              <a:t>Cost per unit of output (in real $)</a:t>
            </a: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3338512" y="5168106"/>
            <a:ext cx="2884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en-US" sz="1600"/>
              <a:t>Cumulative Output</a:t>
            </a: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1890712" y="1527969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altLang="en-US" sz="2000" b="1"/>
              <a:t>2000</a:t>
            </a:r>
            <a:endParaRPr lang="en-US" altLang="en-US" sz="2000" b="1"/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2439987" y="2289969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altLang="en-US" sz="2000" b="1"/>
              <a:t>2002</a:t>
            </a:r>
            <a:endParaRPr lang="en-US" altLang="en-US" sz="2000" b="1"/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3506787" y="3128169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altLang="en-US" sz="2000" b="1"/>
              <a:t>2004</a:t>
            </a:r>
            <a:endParaRPr lang="en-US" altLang="en-US" sz="2000" b="1"/>
          </a:p>
        </p:txBody>
      </p: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4329112" y="3644106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altLang="en-US" sz="2000" b="1"/>
              <a:t>2006</a:t>
            </a:r>
            <a:endParaRPr lang="en-US" altLang="en-US" sz="2000" b="1"/>
          </a:p>
        </p:txBody>
      </p:sp>
      <p:sp>
        <p:nvSpPr>
          <p:cNvPr id="13330" name="Rectangle 15"/>
          <p:cNvSpPr>
            <a:spLocks noChangeArrowheads="1"/>
          </p:cNvSpPr>
          <p:nvPr/>
        </p:nvSpPr>
        <p:spPr bwMode="auto">
          <a:xfrm>
            <a:off x="5624512" y="3966369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altLang="en-US" sz="2000" b="1"/>
              <a:t>2008</a:t>
            </a:r>
          </a:p>
        </p:txBody>
      </p:sp>
      <p:sp>
        <p:nvSpPr>
          <p:cNvPr id="13331" name="Rectangle 16"/>
          <p:cNvSpPr>
            <a:spLocks noChangeArrowheads="1"/>
          </p:cNvSpPr>
          <p:nvPr/>
        </p:nvSpPr>
        <p:spPr bwMode="auto">
          <a:xfrm>
            <a:off x="6783387" y="4118769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altLang="en-US" sz="2000" b="1"/>
              <a:t>2010</a:t>
            </a:r>
          </a:p>
        </p:txBody>
      </p:sp>
      <p:sp>
        <p:nvSpPr>
          <p:cNvPr id="13332" name="Rectangle 17"/>
          <p:cNvSpPr>
            <a:spLocks noChangeArrowheads="1"/>
          </p:cNvSpPr>
          <p:nvPr/>
        </p:nvSpPr>
        <p:spPr bwMode="auto">
          <a:xfrm>
            <a:off x="7681912" y="4194969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altLang="en-US" sz="2000" b="1"/>
              <a:t>2012</a:t>
            </a:r>
            <a:endParaRPr lang="en-US" altLang="en-US" sz="2000" b="1"/>
          </a:p>
        </p:txBody>
      </p:sp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595312" y="501570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33712" y="501570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65966" y="559084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29747-1A36-46DE-9EBD-1BBA098EFE5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07975" y="56711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Examples of Experience Curves</a:t>
            </a: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463550" y="820738"/>
            <a:ext cx="821690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1356439" y="1750057"/>
            <a:ext cx="0" cy="211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1365964" y="3874132"/>
            <a:ext cx="310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>
            <a:off x="5547439" y="1673857"/>
            <a:ext cx="0" cy="219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Line 9"/>
          <p:cNvSpPr>
            <a:spLocks noChangeShapeType="1"/>
          </p:cNvSpPr>
          <p:nvPr/>
        </p:nvSpPr>
        <p:spPr bwMode="auto">
          <a:xfrm>
            <a:off x="5556964" y="3874132"/>
            <a:ext cx="265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>
            <a:off x="1594564" y="1978657"/>
            <a:ext cx="2803525" cy="150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" name="Line 11"/>
          <p:cNvSpPr>
            <a:spLocks noChangeShapeType="1"/>
          </p:cNvSpPr>
          <p:nvPr/>
        </p:nvSpPr>
        <p:spPr bwMode="auto">
          <a:xfrm>
            <a:off x="5709364" y="2816857"/>
            <a:ext cx="1965325" cy="5175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1123076" y="4021769"/>
            <a:ext cx="7324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100K	200K	          500K       1,000K	        5	      10		              50</a:t>
            </a:r>
          </a:p>
          <a:p>
            <a:pPr defTabSz="762000">
              <a:spcBef>
                <a:spcPct val="5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        Accumulated unit production		         Accumulated unit</a:t>
            </a: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s</a:t>
            </a:r>
          </a:p>
          <a:p>
            <a:pPr defTabSz="762000">
              <a:spcBef>
                <a:spcPct val="5000"/>
              </a:spcBef>
            </a:pP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(millions)</a:t>
            </a: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				   (millions)</a:t>
            </a:r>
            <a:endParaRPr lang="en-US" alt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2" name="Rectangle 13"/>
          <p:cNvSpPr>
            <a:spLocks noChangeArrowheads="1"/>
          </p:cNvSpPr>
          <p:nvPr/>
        </p:nvSpPr>
        <p:spPr bwMode="auto">
          <a:xfrm rot="-5400000">
            <a:off x="-297736" y="2175507"/>
            <a:ext cx="2209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     1960 Yen</a:t>
            </a:r>
          </a:p>
          <a:p>
            <a:pPr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15K </a:t>
            </a:r>
            <a:r>
              <a:rPr lang="en-GB" altLang="en-US" sz="16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20K   30K</a:t>
            </a:r>
          </a:p>
        </p:txBody>
      </p:sp>
      <p:sp>
        <p:nvSpPr>
          <p:cNvPr id="14353" name="Rectangle 14"/>
          <p:cNvSpPr>
            <a:spLocks noChangeArrowheads="1"/>
          </p:cNvSpPr>
          <p:nvPr/>
        </p:nvSpPr>
        <p:spPr bwMode="auto">
          <a:xfrm rot="-5400000">
            <a:off x="4251245" y="2190588"/>
            <a:ext cx="19319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Price Index</a:t>
            </a:r>
          </a:p>
          <a:p>
            <a:pPr algn="ctr"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50 </a:t>
            </a:r>
            <a:r>
              <a:rPr lang="en-GB" altLang="en-US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100    200  300</a:t>
            </a: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5907801" y="3258182"/>
            <a:ext cx="1174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70% slope</a:t>
            </a:r>
          </a:p>
        </p:txBody>
      </p:sp>
      <p:sp>
        <p:nvSpPr>
          <p:cNvPr id="14355" name="Oval 17"/>
          <p:cNvSpPr>
            <a:spLocks noChangeArrowheads="1"/>
          </p:cNvSpPr>
          <p:nvPr/>
        </p:nvSpPr>
        <p:spPr bwMode="auto">
          <a:xfrm>
            <a:off x="1972389" y="19754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6" name="Oval 18"/>
          <p:cNvSpPr>
            <a:spLocks noChangeArrowheads="1"/>
          </p:cNvSpPr>
          <p:nvPr/>
        </p:nvSpPr>
        <p:spPr bwMode="auto">
          <a:xfrm>
            <a:off x="2429589" y="21278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7" name="Oval 19"/>
          <p:cNvSpPr>
            <a:spLocks noChangeArrowheads="1"/>
          </p:cNvSpPr>
          <p:nvPr/>
        </p:nvSpPr>
        <p:spPr bwMode="auto">
          <a:xfrm>
            <a:off x="2581989" y="27374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8" name="Oval 20"/>
          <p:cNvSpPr>
            <a:spLocks noChangeArrowheads="1"/>
          </p:cNvSpPr>
          <p:nvPr/>
        </p:nvSpPr>
        <p:spPr bwMode="auto">
          <a:xfrm>
            <a:off x="2886789" y="27374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9" name="Oval 21"/>
          <p:cNvSpPr>
            <a:spLocks noChangeArrowheads="1"/>
          </p:cNvSpPr>
          <p:nvPr/>
        </p:nvSpPr>
        <p:spPr bwMode="auto">
          <a:xfrm>
            <a:off x="3267789" y="27374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0" name="Oval 22"/>
          <p:cNvSpPr>
            <a:spLocks noChangeArrowheads="1"/>
          </p:cNvSpPr>
          <p:nvPr/>
        </p:nvSpPr>
        <p:spPr bwMode="auto">
          <a:xfrm>
            <a:off x="3648789" y="28898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1" name="Oval 23"/>
          <p:cNvSpPr>
            <a:spLocks noChangeArrowheads="1"/>
          </p:cNvSpPr>
          <p:nvPr/>
        </p:nvSpPr>
        <p:spPr bwMode="auto">
          <a:xfrm>
            <a:off x="3801189" y="34232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2" name="Oval 24"/>
          <p:cNvSpPr>
            <a:spLocks noChangeArrowheads="1"/>
          </p:cNvSpPr>
          <p:nvPr/>
        </p:nvSpPr>
        <p:spPr bwMode="auto">
          <a:xfrm>
            <a:off x="4182189" y="34232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3" name="Oval 25"/>
          <p:cNvSpPr>
            <a:spLocks noChangeArrowheads="1"/>
          </p:cNvSpPr>
          <p:nvPr/>
        </p:nvSpPr>
        <p:spPr bwMode="auto">
          <a:xfrm>
            <a:off x="5629989" y="25088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4" name="Oval 26"/>
          <p:cNvSpPr>
            <a:spLocks noChangeArrowheads="1"/>
          </p:cNvSpPr>
          <p:nvPr/>
        </p:nvSpPr>
        <p:spPr bwMode="auto">
          <a:xfrm>
            <a:off x="5858589" y="25088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5" name="Oval 27"/>
          <p:cNvSpPr>
            <a:spLocks noChangeArrowheads="1"/>
          </p:cNvSpPr>
          <p:nvPr/>
        </p:nvSpPr>
        <p:spPr bwMode="auto">
          <a:xfrm>
            <a:off x="6010989" y="26612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6" name="Oval 28"/>
          <p:cNvSpPr>
            <a:spLocks noChangeArrowheads="1"/>
          </p:cNvSpPr>
          <p:nvPr/>
        </p:nvSpPr>
        <p:spPr bwMode="auto">
          <a:xfrm>
            <a:off x="6239589" y="26612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7" name="Oval 29"/>
          <p:cNvSpPr>
            <a:spLocks noChangeArrowheads="1"/>
          </p:cNvSpPr>
          <p:nvPr/>
        </p:nvSpPr>
        <p:spPr bwMode="auto">
          <a:xfrm>
            <a:off x="6468189" y="27374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8" name="Oval 30"/>
          <p:cNvSpPr>
            <a:spLocks noChangeArrowheads="1"/>
          </p:cNvSpPr>
          <p:nvPr/>
        </p:nvSpPr>
        <p:spPr bwMode="auto">
          <a:xfrm>
            <a:off x="6696789" y="27374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9" name="Oval 31"/>
          <p:cNvSpPr>
            <a:spLocks noChangeArrowheads="1"/>
          </p:cNvSpPr>
          <p:nvPr/>
        </p:nvSpPr>
        <p:spPr bwMode="auto">
          <a:xfrm>
            <a:off x="6925389" y="28136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0" name="Oval 32"/>
          <p:cNvSpPr>
            <a:spLocks noChangeArrowheads="1"/>
          </p:cNvSpPr>
          <p:nvPr/>
        </p:nvSpPr>
        <p:spPr bwMode="auto">
          <a:xfrm>
            <a:off x="7077789" y="29660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1" name="Oval 33"/>
          <p:cNvSpPr>
            <a:spLocks noChangeArrowheads="1"/>
          </p:cNvSpPr>
          <p:nvPr/>
        </p:nvSpPr>
        <p:spPr bwMode="auto">
          <a:xfrm>
            <a:off x="1591389" y="2051682"/>
            <a:ext cx="215900" cy="215900"/>
          </a:xfrm>
          <a:prstGeom prst="ellipse">
            <a:avLst/>
          </a:prstGeom>
          <a:solidFill>
            <a:srgbClr val="61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2" name="Rectangle 34"/>
          <p:cNvSpPr>
            <a:spLocks noChangeArrowheads="1"/>
          </p:cNvSpPr>
          <p:nvPr/>
        </p:nvSpPr>
        <p:spPr bwMode="auto">
          <a:xfrm>
            <a:off x="3926601" y="2877182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75%</a:t>
            </a:r>
          </a:p>
        </p:txBody>
      </p:sp>
      <p:sp>
        <p:nvSpPr>
          <p:cNvPr id="14373" name="Rectangle 35"/>
          <p:cNvSpPr>
            <a:spLocks noChangeArrowheads="1"/>
          </p:cNvSpPr>
          <p:nvPr/>
        </p:nvSpPr>
        <p:spPr bwMode="auto">
          <a:xfrm>
            <a:off x="877014" y="1148394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Japanese clocks &amp; watches, 1962-72</a:t>
            </a:r>
          </a:p>
        </p:txBody>
      </p:sp>
      <p:sp>
        <p:nvSpPr>
          <p:cNvPr id="14374" name="Rectangle 36"/>
          <p:cNvSpPr>
            <a:spLocks noChangeArrowheads="1"/>
          </p:cNvSpPr>
          <p:nvPr/>
        </p:nvSpPr>
        <p:spPr bwMode="auto">
          <a:xfrm>
            <a:off x="5396626" y="1148394"/>
            <a:ext cx="29003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UK refrigerators, 1957-71</a:t>
            </a:r>
          </a:p>
        </p:txBody>
      </p:sp>
    </p:spTree>
    <p:extLst>
      <p:ext uri="{BB962C8B-B14F-4D97-AF65-F5344CB8AC3E}">
        <p14:creationId xmlns:p14="http://schemas.microsoft.com/office/powerpoint/2010/main" val="24998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718974" y="625382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FE58E-4836-4E51-A0F5-BC925F6153B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045561" y="17243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Importance of Market Share</a:t>
            </a: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1487488" y="58039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3925888" y="58039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1258888" y="1917700"/>
            <a:ext cx="8369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392488" y="3065463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402013" y="4351338"/>
            <a:ext cx="387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751638" y="2909888"/>
            <a:ext cx="444500" cy="1435100"/>
          </a:xfrm>
          <a:prstGeom prst="rect">
            <a:avLst/>
          </a:prstGeom>
          <a:solidFill>
            <a:srgbClr val="6186B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913438" y="3443288"/>
            <a:ext cx="444500" cy="901700"/>
          </a:xfrm>
          <a:prstGeom prst="rect">
            <a:avLst/>
          </a:prstGeom>
          <a:solidFill>
            <a:srgbClr val="6186B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151438" y="3900488"/>
            <a:ext cx="368300" cy="444500"/>
          </a:xfrm>
          <a:prstGeom prst="rect">
            <a:avLst/>
          </a:prstGeom>
          <a:solidFill>
            <a:srgbClr val="6186B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389438" y="4052888"/>
            <a:ext cx="368300" cy="292100"/>
          </a:xfrm>
          <a:prstGeom prst="rect">
            <a:avLst/>
          </a:prstGeom>
          <a:solidFill>
            <a:srgbClr val="6186B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627438" y="4357688"/>
            <a:ext cx="368300" cy="1397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 rot="-5400000">
            <a:off x="2182813" y="3579813"/>
            <a:ext cx="1930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ROS (%)</a:t>
            </a:r>
          </a:p>
          <a:p>
            <a:pPr algn="ctr"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-2   0	  5	10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551238" y="4427538"/>
            <a:ext cx="3987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0-10     10-20     20-30     30-40     over 40</a:t>
            </a:r>
          </a:p>
          <a:p>
            <a:pPr algn="ctr" defTabSz="762000">
              <a:lnSpc>
                <a:spcPct val="95000"/>
              </a:lnSpc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Market Share (%)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338" y="511969"/>
            <a:ext cx="7924800" cy="586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500" dirty="0">
                <a:latin typeface="+mn-lt"/>
                <a:cs typeface="+mn-cs"/>
              </a:rPr>
              <a:t>If all firms in an industry have the same experience curve, then: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500" b="1" dirty="0">
                <a:latin typeface="+mn-lt"/>
                <a:cs typeface="+mn-cs"/>
              </a:rPr>
              <a:t>Change in relative costs over time = f(market share)</a:t>
            </a: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500" dirty="0">
                <a:latin typeface="+mn-lt"/>
                <a:cs typeface="+mn-cs"/>
              </a:rPr>
              <a:t>This implies that market share is linked to profitability. This is confirmed by PIMS data: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500" dirty="0">
                <a:latin typeface="+mn-lt"/>
                <a:cs typeface="+mn-cs"/>
              </a:rPr>
              <a:t>BUT: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latin typeface="+mn-lt"/>
                <a:cs typeface="+mn-cs"/>
              </a:rPr>
              <a:t>Association </a:t>
            </a:r>
            <a:r>
              <a:rPr lang="en-GB" sz="2500" dirty="0">
                <a:latin typeface="+mn-lt"/>
                <a:cs typeface="+mn-cs"/>
              </a:rPr>
              <a:t>does not imply </a:t>
            </a:r>
            <a:r>
              <a:rPr lang="en-GB" sz="2500" b="1" dirty="0">
                <a:latin typeface="+mn-lt"/>
                <a:cs typeface="+mn-cs"/>
              </a:rPr>
              <a:t>causation</a:t>
            </a:r>
            <a:endParaRPr lang="en-GB" sz="25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500" dirty="0">
                <a:latin typeface="+mn-lt"/>
                <a:cs typeface="+mn-cs"/>
              </a:rPr>
              <a:t>Costs of acquiring market share offset the returns to market share</a:t>
            </a:r>
            <a:endParaRPr lang="en-GB" sz="25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7462" y="606501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6C4BF-A2E4-416C-8B28-977B845EABA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919436" y="40727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Drivers of Cost Advantage</a:t>
            </a:r>
          </a:p>
        </p:txBody>
      </p:sp>
      <p:pic>
        <p:nvPicPr>
          <p:cNvPr id="16390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606425"/>
            <a:ext cx="8355724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5279D-6D98-42AF-95AD-66AB2B65D08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948887" y="129079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Economies of Scale: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Long-Term Cost Curve for a Plant</a:t>
            </a:r>
          </a:p>
        </p:txBody>
      </p:sp>
      <p:pic>
        <p:nvPicPr>
          <p:cNvPr id="174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2" y="1466796"/>
            <a:ext cx="78009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-1" y="565390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8783-0119-4872-8056-B80EA1E7CB2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Some of the World’s Most Expensive new Product Development Projects</a:t>
            </a:r>
          </a:p>
        </p:txBody>
      </p:sp>
      <p:pic>
        <p:nvPicPr>
          <p:cNvPr id="18438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177872"/>
            <a:ext cx="91074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131160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A201F-95D1-43D6-8B58-C076DCA57A2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Scale Economies in Advertising: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US Soft Drinks</a:t>
            </a:r>
          </a:p>
        </p:txBody>
      </p:sp>
      <p:pic>
        <p:nvPicPr>
          <p:cNvPr id="1946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1" y="1488802"/>
            <a:ext cx="7804150" cy="37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7462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AC22B-8270-4E38-9CC8-131AB8DBA42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55617" y="565390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FCDDD-709C-475B-8F8A-8B3A7E21C64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Using the Value Chain for Cost Analysis: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Automobile Manufacture</a:t>
            </a:r>
          </a:p>
        </p:txBody>
      </p:sp>
      <p:sp>
        <p:nvSpPr>
          <p:cNvPr id="2" name="Pentagon 1"/>
          <p:cNvSpPr/>
          <p:nvPr/>
        </p:nvSpPr>
        <p:spPr>
          <a:xfrm>
            <a:off x="35496" y="1628800"/>
            <a:ext cx="1224136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b="1" dirty="0"/>
              <a:t>Purchasing</a:t>
            </a:r>
          </a:p>
        </p:txBody>
      </p:sp>
      <p:sp>
        <p:nvSpPr>
          <p:cNvPr id="10" name="Chevron 9"/>
          <p:cNvSpPr/>
          <p:nvPr/>
        </p:nvSpPr>
        <p:spPr>
          <a:xfrm>
            <a:off x="755576" y="1628800"/>
            <a:ext cx="1800200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R&amp;D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Design Engineering</a:t>
            </a:r>
          </a:p>
        </p:txBody>
      </p:sp>
      <p:sp>
        <p:nvSpPr>
          <p:cNvPr id="16" name="Chevron 15"/>
          <p:cNvSpPr/>
          <p:nvPr/>
        </p:nvSpPr>
        <p:spPr>
          <a:xfrm>
            <a:off x="2051720" y="1629944"/>
            <a:ext cx="1800200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Component manu-facture</a:t>
            </a:r>
          </a:p>
        </p:txBody>
      </p:sp>
      <p:sp>
        <p:nvSpPr>
          <p:cNvPr id="17" name="Chevron 16"/>
          <p:cNvSpPr/>
          <p:nvPr/>
        </p:nvSpPr>
        <p:spPr>
          <a:xfrm>
            <a:off x="3347864" y="1629944"/>
            <a:ext cx="1296144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Assembly</a:t>
            </a:r>
          </a:p>
        </p:txBody>
      </p:sp>
      <p:sp>
        <p:nvSpPr>
          <p:cNvPr id="18" name="Chevron 17"/>
          <p:cNvSpPr/>
          <p:nvPr/>
        </p:nvSpPr>
        <p:spPr>
          <a:xfrm>
            <a:off x="4139952" y="1628800"/>
            <a:ext cx="1800200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Testing Quality control</a:t>
            </a:r>
          </a:p>
        </p:txBody>
      </p:sp>
      <p:sp>
        <p:nvSpPr>
          <p:cNvPr id="19" name="Chevron 18"/>
          <p:cNvSpPr/>
          <p:nvPr/>
        </p:nvSpPr>
        <p:spPr>
          <a:xfrm>
            <a:off x="5436096" y="1628800"/>
            <a:ext cx="1584176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Sales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20" name="Chevron 19"/>
          <p:cNvSpPr/>
          <p:nvPr/>
        </p:nvSpPr>
        <p:spPr>
          <a:xfrm>
            <a:off x="6516216" y="1628800"/>
            <a:ext cx="1224136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21" name="Chevron 20"/>
          <p:cNvSpPr/>
          <p:nvPr/>
        </p:nvSpPr>
        <p:spPr>
          <a:xfrm>
            <a:off x="7234964" y="1629944"/>
            <a:ext cx="1801532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Dealer support Customer service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300" y="3141663"/>
            <a:ext cx="792480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200" b="1" dirty="0">
                <a:latin typeface="+mn-lt"/>
                <a:cs typeface="+mn-cs"/>
              </a:rPr>
              <a:t>Stages of the analysis</a:t>
            </a:r>
            <a:r>
              <a:rPr lang="en-GB" sz="2200" dirty="0">
                <a:latin typeface="+mn-lt"/>
                <a:cs typeface="+mn-cs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Identify the main value chain activities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Allocate total costs between value chain activities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Identify the cost drivers at each stage of the value chain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Identify linkage between activities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200" dirty="0">
                <a:latin typeface="+mn-lt"/>
                <a:cs typeface="+mn-cs"/>
              </a:rPr>
              <a:t>Identify opportunities for cost reduction</a:t>
            </a:r>
            <a:endParaRPr lang="en-GB" sz="22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071B1-C08A-422E-89AD-33EC973C302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0" y="1671145"/>
            <a:ext cx="9134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5400" b="1" dirty="0">
                <a:solidFill>
                  <a:srgbClr val="4F86B2"/>
                </a:solidFill>
              </a:rPr>
              <a:t>Differentiation Analysis</a:t>
            </a:r>
          </a:p>
        </p:txBody>
      </p:sp>
    </p:spTree>
    <p:extLst>
      <p:ext uri="{BB962C8B-B14F-4D97-AF65-F5344CB8AC3E}">
        <p14:creationId xmlns:p14="http://schemas.microsoft.com/office/powerpoint/2010/main" val="4038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07975" y="565363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E943A-27C1-48E9-BE3F-9A76B13BEAE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809625" y="7937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Nature of Differentiation</a:t>
            </a: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187450" y="615950"/>
            <a:ext cx="71993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800"/>
              <a:t>DEFINITION: </a:t>
            </a:r>
            <a:r>
              <a:rPr lang="en-GB" altLang="en-US" sz="1800" i="1"/>
              <a:t>“Providing something unique that is valuable to the buyer 	      beyond simply offering a low price”</a:t>
            </a:r>
          </a:p>
          <a:p>
            <a:pPr algn="r"/>
            <a:r>
              <a:rPr lang="en-GB" altLang="en-US" sz="1800"/>
              <a:t>(M. Porter)</a:t>
            </a:r>
          </a:p>
          <a:p>
            <a:r>
              <a:rPr lang="en-GB" altLang="en-US" sz="1800"/>
              <a:t>KEY ISSUE:     Creating value for the customer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4425" y="1984375"/>
            <a:ext cx="3455988" cy="203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/>
              <a:t>TANGIBLE DIFFERENTIATION</a:t>
            </a:r>
          </a:p>
          <a:p>
            <a:pPr>
              <a:defRPr/>
            </a:pPr>
            <a:r>
              <a:rPr lang="en-GB" dirty="0"/>
              <a:t>Observable, product characteristics: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GB" dirty="0"/>
              <a:t>Size, color, materials, etc.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GB" dirty="0"/>
              <a:t>Performance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GB" dirty="0"/>
              <a:t>Packaging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GB" dirty="0"/>
              <a:t>Complementary services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4787900" y="1984375"/>
            <a:ext cx="3455988" cy="203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INTANGIBLE DIFFERENTIATION</a:t>
            </a:r>
          </a:p>
          <a:p>
            <a:r>
              <a:rPr lang="en-GB" altLang="en-US" sz="1800"/>
              <a:t>Unobservable and subjective characteristics that appeal to the customer’s image, status, identity and desire for exclusivity</a:t>
            </a:r>
          </a:p>
          <a:p>
            <a:endParaRPr lang="en-GB" altLang="en-US" sz="1800"/>
          </a:p>
          <a:p>
            <a:endParaRPr lang="en-GB" altLang="en-US" sz="1800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136650" y="4721225"/>
            <a:ext cx="7107238" cy="923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TOTAL CUSTOMER RESPONSIVENESS</a:t>
            </a:r>
          </a:p>
          <a:p>
            <a:r>
              <a:rPr lang="en-GB" altLang="en-US" sz="1800"/>
              <a:t>Differentiation not just about the </a:t>
            </a:r>
            <a:r>
              <a:rPr lang="en-GB" altLang="en-US" sz="1800" i="1"/>
              <a:t>product</a:t>
            </a:r>
            <a:r>
              <a:rPr lang="en-GB" altLang="en-US" sz="1800"/>
              <a:t>, it embraces the whole </a:t>
            </a:r>
            <a:r>
              <a:rPr lang="en-GB" altLang="en-US" sz="1800" i="1"/>
              <a:t>relationship</a:t>
            </a:r>
            <a:r>
              <a:rPr lang="en-GB" altLang="en-US" sz="1800"/>
              <a:t> between the supplier and the customer.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843213" y="4016375"/>
            <a:ext cx="0" cy="704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537" idx="2"/>
          </p:cNvCxnSpPr>
          <p:nvPr/>
        </p:nvCxnSpPr>
        <p:spPr>
          <a:xfrm>
            <a:off x="6515100" y="4016375"/>
            <a:ext cx="0" cy="704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6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7462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FCDC0-750F-4E8F-AA0C-76EEEA73F38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527" y="998155"/>
            <a:ext cx="79248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latin typeface="+mn-lt"/>
                <a:cs typeface="+mn-cs"/>
              </a:rPr>
              <a:t>Differentiation:</a:t>
            </a:r>
            <a:r>
              <a:rPr lang="en-GB" sz="2500" dirty="0">
                <a:latin typeface="+mn-lt"/>
                <a:cs typeface="+mn-cs"/>
              </a:rPr>
              <a:t> Concerns choices of how</a:t>
            </a:r>
            <a:r>
              <a:rPr lang="en-GB" sz="2500" i="1" dirty="0">
                <a:latin typeface="+mn-lt"/>
                <a:cs typeface="+mn-cs"/>
              </a:rPr>
              <a:t> </a:t>
            </a:r>
            <a:r>
              <a:rPr lang="en-GB" sz="2500" dirty="0">
                <a:latin typeface="+mn-lt"/>
                <a:cs typeface="+mn-cs"/>
              </a:rPr>
              <a:t>a firm distinguishes its offerings from those of its competitors (i.e. </a:t>
            </a:r>
            <a:r>
              <a:rPr lang="en-GB" sz="2500" b="1" dirty="0">
                <a:latin typeface="+mn-lt"/>
                <a:cs typeface="+mn-cs"/>
              </a:rPr>
              <a:t>How</a:t>
            </a:r>
            <a:r>
              <a:rPr lang="en-GB" sz="2500" dirty="0">
                <a:latin typeface="+mn-lt"/>
                <a:cs typeface="+mn-cs"/>
              </a:rPr>
              <a:t> the firm competes)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latin typeface="+mn-lt"/>
                <a:cs typeface="+mn-cs"/>
              </a:rPr>
              <a:t>Segmentation</a:t>
            </a:r>
            <a:r>
              <a:rPr lang="en-GB" sz="2500" dirty="0">
                <a:latin typeface="+mn-lt"/>
                <a:cs typeface="+mn-cs"/>
              </a:rPr>
              <a:t>: Concerns choices of which customers, needs, localities a firm targets (i.e. </a:t>
            </a:r>
            <a:r>
              <a:rPr lang="en-GB" sz="2500" b="1" dirty="0">
                <a:latin typeface="+mn-lt"/>
                <a:cs typeface="+mn-cs"/>
              </a:rPr>
              <a:t>Where</a:t>
            </a:r>
            <a:r>
              <a:rPr lang="en-GB" sz="2500" dirty="0">
                <a:latin typeface="+mn-lt"/>
                <a:cs typeface="+mn-cs"/>
              </a:rPr>
              <a:t> the firm competes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latin typeface="+mn-lt"/>
                <a:cs typeface="+mn-cs"/>
              </a:rPr>
              <a:t>Does differentiation imply segmentation?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>
                <a:latin typeface="+mn-lt"/>
                <a:cs typeface="+mn-cs"/>
              </a:rPr>
              <a:t>Not necessarily, depends upon the differentiation strategy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b="1" dirty="0">
                <a:latin typeface="+mn-lt"/>
                <a:cs typeface="+mn-cs"/>
              </a:rPr>
              <a:t>Broad Scope Differentiation</a:t>
            </a:r>
            <a:r>
              <a:rPr lang="en-GB" sz="2300" dirty="0">
                <a:latin typeface="+mn-lt"/>
                <a:cs typeface="+mn-cs"/>
              </a:rPr>
              <a:t> – Appealing to </a:t>
            </a:r>
            <a:r>
              <a:rPr lang="en-GB" sz="2300" b="1" dirty="0">
                <a:latin typeface="+mn-lt"/>
                <a:cs typeface="+mn-cs"/>
              </a:rPr>
              <a:t>what is common</a:t>
            </a:r>
            <a:r>
              <a:rPr lang="en-GB" sz="2300" dirty="0">
                <a:latin typeface="+mn-lt"/>
                <a:cs typeface="+mn-cs"/>
              </a:rPr>
              <a:t> between different customers (McDonalds, Honda, Gillette)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b="1" dirty="0">
                <a:latin typeface="+mn-lt"/>
                <a:cs typeface="+mn-cs"/>
              </a:rPr>
              <a:t>Focused Differentiation</a:t>
            </a:r>
            <a:r>
              <a:rPr lang="en-GB" sz="2300" dirty="0">
                <a:latin typeface="+mn-lt"/>
                <a:cs typeface="+mn-cs"/>
              </a:rPr>
              <a:t> – Appealing to </a:t>
            </a:r>
            <a:r>
              <a:rPr lang="en-GB" sz="2300" b="1" dirty="0">
                <a:latin typeface="+mn-lt"/>
                <a:cs typeface="+mn-cs"/>
              </a:rPr>
              <a:t>what distinguishes </a:t>
            </a:r>
            <a:r>
              <a:rPr lang="en-GB" sz="2300" dirty="0">
                <a:latin typeface="+mn-lt"/>
                <a:cs typeface="+mn-cs"/>
              </a:rPr>
              <a:t>different customer groups (MTV, Harley-Davison, Armani</a:t>
            </a:r>
            <a:endParaRPr lang="en-GB" sz="2300" b="1" dirty="0">
              <a:latin typeface="+mn-lt"/>
              <a:cs typeface="+mn-cs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840608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Nature of Differentiation: Differentiation and Segmentation</a:t>
            </a:r>
          </a:p>
        </p:txBody>
      </p:sp>
    </p:spTree>
    <p:extLst>
      <p:ext uri="{BB962C8B-B14F-4D97-AF65-F5344CB8AC3E}">
        <p14:creationId xmlns:p14="http://schemas.microsoft.com/office/powerpoint/2010/main" val="9560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-38101" y="561235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85775" y="6033294"/>
            <a:ext cx="20574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7A415-D24B-43A0-B003-F080BD12213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155575" y="177581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Nature of Differentiation: Differentiation and Segmentation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268288" y="1450181"/>
            <a:ext cx="1728787" cy="368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THE PRODUCT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268288" y="3898106"/>
            <a:ext cx="172878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THE CUSTOMER</a:t>
            </a:r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2543175" y="1310481"/>
            <a:ext cx="1728788" cy="6477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What needs does it satisfy?</a:t>
            </a:r>
          </a:p>
        </p:txBody>
      </p:sp>
      <p:sp>
        <p:nvSpPr>
          <p:cNvPr id="24585" name="TextBox 2"/>
          <p:cNvSpPr txBox="1">
            <a:spLocks noChangeArrowheads="1"/>
          </p:cNvSpPr>
          <p:nvPr/>
        </p:nvSpPr>
        <p:spPr bwMode="auto">
          <a:xfrm>
            <a:off x="2527300" y="2996406"/>
            <a:ext cx="1728788" cy="646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By what criteria do they choose?</a:t>
            </a:r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2543175" y="5268118"/>
            <a:ext cx="1728788" cy="6461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What motivates them?</a:t>
            </a:r>
          </a:p>
        </p:txBody>
      </p:sp>
      <p:sp>
        <p:nvSpPr>
          <p:cNvPr id="24587" name="TextBox 2"/>
          <p:cNvSpPr txBox="1">
            <a:spLocks noChangeArrowheads="1"/>
          </p:cNvSpPr>
          <p:nvPr/>
        </p:nvSpPr>
        <p:spPr bwMode="auto">
          <a:xfrm>
            <a:off x="4598988" y="1342231"/>
            <a:ext cx="1728787" cy="5857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/>
              <a:t>What are the key attributes?</a:t>
            </a:r>
          </a:p>
        </p:txBody>
      </p:sp>
      <p:sp>
        <p:nvSpPr>
          <p:cNvPr id="24588" name="TextBox 2"/>
          <p:cNvSpPr txBox="1">
            <a:spLocks noChangeArrowheads="1"/>
          </p:cNvSpPr>
          <p:nvPr/>
        </p:nvSpPr>
        <p:spPr bwMode="auto">
          <a:xfrm>
            <a:off x="4589463" y="2242343"/>
            <a:ext cx="1727200" cy="10763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/>
              <a:t>Relates patterns of customer preference to product attributes</a:t>
            </a:r>
          </a:p>
        </p:txBody>
      </p:sp>
      <p:sp>
        <p:nvSpPr>
          <p:cNvPr id="24589" name="TextBox 2"/>
          <p:cNvSpPr txBox="1">
            <a:spLocks noChangeArrowheads="1"/>
          </p:cNvSpPr>
          <p:nvPr/>
        </p:nvSpPr>
        <p:spPr bwMode="auto">
          <a:xfrm>
            <a:off x="4598988" y="3426618"/>
            <a:ext cx="1728787" cy="10779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/>
              <a:t>What price premiums do product attributes command?</a:t>
            </a:r>
          </a:p>
        </p:txBody>
      </p:sp>
      <p:sp>
        <p:nvSpPr>
          <p:cNvPr id="24590" name="TextBox 2"/>
          <p:cNvSpPr txBox="1">
            <a:spLocks noChangeArrowheads="1"/>
          </p:cNvSpPr>
          <p:nvPr/>
        </p:nvSpPr>
        <p:spPr bwMode="auto">
          <a:xfrm>
            <a:off x="4598988" y="4683918"/>
            <a:ext cx="1728787" cy="181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/>
              <a:t>What are the demographic, sociological, psychological correlates of customer behaviour?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889750" y="1310481"/>
            <a:ext cx="1800225" cy="50180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smtClean="0"/>
              <a:t>FORMULATE DIFFERENTIATION STRATEGY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Select product positioning in relation to product attributes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Select target customer group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Ensure customer/ product compatibility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Evaluate costs and benefits of differentiation</a:t>
            </a:r>
          </a:p>
        </p:txBody>
      </p:sp>
      <p:cxnSp>
        <p:nvCxnSpPr>
          <p:cNvPr id="3" name="Straight Arrow Connector 2"/>
          <p:cNvCxnSpPr>
            <a:stCxn id="24582" idx="3"/>
            <a:endCxn id="24584" idx="1"/>
          </p:cNvCxnSpPr>
          <p:nvPr/>
        </p:nvCxnSpPr>
        <p:spPr>
          <a:xfrm>
            <a:off x="1997075" y="1634331"/>
            <a:ext cx="5461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4584" idx="3"/>
            <a:endCxn id="24587" idx="1"/>
          </p:cNvCxnSpPr>
          <p:nvPr/>
        </p:nvCxnSpPr>
        <p:spPr>
          <a:xfrm>
            <a:off x="4271963" y="1634331"/>
            <a:ext cx="32702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587" idx="3"/>
          </p:cNvCxnSpPr>
          <p:nvPr/>
        </p:nvCxnSpPr>
        <p:spPr>
          <a:xfrm>
            <a:off x="6327775" y="1634331"/>
            <a:ext cx="56197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585" idx="3"/>
            <a:endCxn id="24588" idx="1"/>
          </p:cNvCxnSpPr>
          <p:nvPr/>
        </p:nvCxnSpPr>
        <p:spPr>
          <a:xfrm flipV="1">
            <a:off x="4256088" y="2780506"/>
            <a:ext cx="333375" cy="538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585" idx="3"/>
            <a:endCxn id="24589" idx="1"/>
          </p:cNvCxnSpPr>
          <p:nvPr/>
        </p:nvCxnSpPr>
        <p:spPr>
          <a:xfrm>
            <a:off x="4256088" y="3318668"/>
            <a:ext cx="342900" cy="6461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4588" idx="3"/>
          </p:cNvCxnSpPr>
          <p:nvPr/>
        </p:nvCxnSpPr>
        <p:spPr>
          <a:xfrm>
            <a:off x="6316663" y="2780506"/>
            <a:ext cx="57308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589" idx="3"/>
          </p:cNvCxnSpPr>
          <p:nvPr/>
        </p:nvCxnSpPr>
        <p:spPr>
          <a:xfrm>
            <a:off x="6327775" y="3964781"/>
            <a:ext cx="56197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590" idx="3"/>
          </p:cNvCxnSpPr>
          <p:nvPr/>
        </p:nvCxnSpPr>
        <p:spPr>
          <a:xfrm>
            <a:off x="6327775" y="5424118"/>
            <a:ext cx="561975" cy="167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Arrow Connector 9216"/>
          <p:cNvCxnSpPr>
            <a:stCxn id="24583" idx="3"/>
            <a:endCxn id="24585" idx="1"/>
          </p:cNvCxnSpPr>
          <p:nvPr/>
        </p:nvCxnSpPr>
        <p:spPr>
          <a:xfrm flipV="1">
            <a:off x="1997075" y="3318668"/>
            <a:ext cx="530225" cy="763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Straight Arrow Connector 9218"/>
          <p:cNvCxnSpPr>
            <a:stCxn id="24583" idx="3"/>
            <a:endCxn id="24586" idx="1"/>
          </p:cNvCxnSpPr>
          <p:nvPr/>
        </p:nvCxnSpPr>
        <p:spPr>
          <a:xfrm>
            <a:off x="1997075" y="4082256"/>
            <a:ext cx="546100" cy="15097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Straight Arrow Connector 9221"/>
          <p:cNvCxnSpPr>
            <a:stCxn id="24586" idx="3"/>
            <a:endCxn id="24590" idx="1"/>
          </p:cNvCxnSpPr>
          <p:nvPr/>
        </p:nvCxnSpPr>
        <p:spPr>
          <a:xfrm flipV="1">
            <a:off x="4271963" y="5424118"/>
            <a:ext cx="327025" cy="1670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-231447" y="568407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9D821-33DC-4C17-9AA8-ADD1DD14CA6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450" y="1071563"/>
            <a:ext cx="7924800" cy="541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Multidimensional Scaling</a:t>
            </a:r>
            <a:r>
              <a:rPr lang="en-GB" sz="2600" dirty="0">
                <a:latin typeface="+mn-lt"/>
                <a:cs typeface="+mn-cs"/>
              </a:rPr>
              <a:t>: Maps consumer </a:t>
            </a:r>
            <a:r>
              <a:rPr lang="en-US" sz="2600" dirty="0"/>
              <a:t>perceptions of competing products along key differentiating variables</a:t>
            </a: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Conjunct Analysis</a:t>
            </a:r>
            <a:r>
              <a:rPr lang="en-GB" sz="2600" dirty="0">
                <a:latin typeface="+mn-lt"/>
                <a:cs typeface="+mn-cs"/>
              </a:rPr>
              <a:t>: </a:t>
            </a:r>
            <a:r>
              <a:rPr lang="en-US" sz="2600" dirty="0"/>
              <a:t>Uses estimates of consumer preferences for particular product attributes to forecast demand for new products that comprise different bundles of product attributes </a:t>
            </a: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Hedonic Price Analysis</a:t>
            </a:r>
            <a:r>
              <a:rPr lang="en-GB" sz="2600" dirty="0">
                <a:latin typeface="+mn-lt"/>
                <a:cs typeface="+mn-cs"/>
              </a:rPr>
              <a:t>: Estimates </a:t>
            </a:r>
            <a:r>
              <a:rPr lang="en-US" sz="2600" dirty="0"/>
              <a:t>the price that consumers will pay for particular product attributes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Value Curve Analysis</a:t>
            </a:r>
            <a:r>
              <a:rPr lang="en-GB" sz="2600" dirty="0">
                <a:latin typeface="+mn-lt"/>
                <a:cs typeface="+mn-cs"/>
              </a:rPr>
              <a:t>: Maps </a:t>
            </a:r>
            <a:r>
              <a:rPr lang="en-GB" sz="2600" dirty="0"/>
              <a:t>competing products according to bundles of attributers in order to identify opportunities for new products with a different combination of attributes</a:t>
            </a:r>
            <a:endParaRPr lang="en-GB" sz="2600" dirty="0">
              <a:latin typeface="+mn-lt"/>
              <a:cs typeface="+mn-cs"/>
            </a:endParaRP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938540" y="9415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Techniques for </a:t>
            </a:r>
            <a:r>
              <a:rPr lang="en-GB" altLang="en-US" sz="3500" b="1" dirty="0" smtClean="0">
                <a:solidFill>
                  <a:srgbClr val="4F86B2"/>
                </a:solidFill>
              </a:rPr>
              <a:t>Analysing </a:t>
            </a:r>
            <a:r>
              <a:rPr lang="en-GB" altLang="en-US" sz="3500" b="1" dirty="0">
                <a:solidFill>
                  <a:srgbClr val="4F86B2"/>
                </a:solidFill>
              </a:rPr>
              <a:t>Product Attributes and Positioning</a:t>
            </a:r>
          </a:p>
        </p:txBody>
      </p:sp>
    </p:spTree>
    <p:extLst>
      <p:ext uri="{BB962C8B-B14F-4D97-AF65-F5344CB8AC3E}">
        <p14:creationId xmlns:p14="http://schemas.microsoft.com/office/powerpoint/2010/main" val="13830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114902" y="5722883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8614A-3693-4A21-BE07-4399CED078E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Differentiation in Pain Relievers: Multidimensional Scaling of Competing Products</a:t>
            </a:r>
          </a:p>
        </p:txBody>
      </p:sp>
      <p:pic>
        <p:nvPicPr>
          <p:cNvPr id="2662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5" y="1155700"/>
            <a:ext cx="8431212" cy="456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0" y="56816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DD953-518C-4636-A15C-A1FFCF91DBF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106" y="1141413"/>
            <a:ext cx="7924800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Sources of uniqueness: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Product features and product performance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Complementary services (such as credit, delivery, repair)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Intensity of marketing activities (advertising; promotion)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Technology embodied in design and manufacture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Quality of purchased inputs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Procedures that impact the customer experience (e.g. the, rigor of quality control, service procedures, frequency of sales visits)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Skill and experience of employees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Location (for example, with retail stores)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300" dirty="0"/>
              <a:t>Degree of vertical integration (allow control over inputs and intermediate processes)</a:t>
            </a:r>
            <a:endParaRPr lang="en-GB" sz="2300" dirty="0">
              <a:latin typeface="+mn-lt"/>
              <a:cs typeface="+mn-cs"/>
            </a:endParaRP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187450" y="-26988"/>
            <a:ext cx="795655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Analyzing Differentiation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on the Supply Side</a:t>
            </a:r>
          </a:p>
        </p:txBody>
      </p:sp>
    </p:spTree>
    <p:extLst>
      <p:ext uri="{BB962C8B-B14F-4D97-AF65-F5344CB8AC3E}">
        <p14:creationId xmlns:p14="http://schemas.microsoft.com/office/powerpoint/2010/main" val="29938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55575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ABA28-C3CF-4AAE-97F2-3E88A8470AF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168" y="826485"/>
            <a:ext cx="7924800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Key to differentiation is consistency of all aspects of the firm’s relationship with its customers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Product integrity</a:t>
            </a:r>
            <a:r>
              <a:rPr lang="en-GB" sz="2600" dirty="0">
                <a:latin typeface="+mn-lt"/>
                <a:cs typeface="+mn-cs"/>
              </a:rPr>
              <a:t>: The total balance of product features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Internal integrity</a:t>
            </a:r>
            <a:r>
              <a:rPr lang="en-GB" sz="2400" dirty="0">
                <a:latin typeface="+mn-lt"/>
                <a:cs typeface="+mn-cs"/>
              </a:rPr>
              <a:t> – Consistency between the function and structure</a:t>
            </a:r>
            <a:endParaRPr lang="en-GB" sz="2400" b="1" dirty="0"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External integrity</a:t>
            </a:r>
            <a:r>
              <a:rPr lang="en-GB" sz="2400" dirty="0">
                <a:latin typeface="+mn-lt"/>
                <a:cs typeface="+mn-cs"/>
              </a:rPr>
              <a:t> – Fit between the product and consumers’ objectives, values and lifestyle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GB" sz="2400" b="1" dirty="0">
              <a:latin typeface="+mn-lt"/>
              <a:cs typeface="+mn-cs"/>
            </a:endParaRPr>
          </a:p>
          <a:p>
            <a:pPr marL="265113" lvl="1" indent="-26511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Key to successful differentiation strategy: Consistency of internal and external integrity (e.g. Harley-Davidson, Apple, Danone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1187450" y="-269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Product Integrity</a:t>
            </a:r>
          </a:p>
        </p:txBody>
      </p:sp>
    </p:spTree>
    <p:extLst>
      <p:ext uri="{BB962C8B-B14F-4D97-AF65-F5344CB8AC3E}">
        <p14:creationId xmlns:p14="http://schemas.microsoft.com/office/powerpoint/2010/main" val="20361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-12701" y="566726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D8CB9-0F55-4386-9AB5-7D72E8B9A67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Using Value Chains Linkages to Identify Differentiation Opportunities: Can Manufacture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362" y="4390915"/>
            <a:ext cx="844073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4F86B2"/>
              </a:buClr>
              <a:buFontTx/>
              <a:buAutoNum type="arabicPeriod"/>
              <a:defRPr/>
            </a:pPr>
            <a:r>
              <a:rPr lang="en-US" dirty="0">
                <a:latin typeface="+mj-lt"/>
              </a:rPr>
              <a:t>Distinctive can design can assist canners’ marketing activities</a:t>
            </a:r>
          </a:p>
          <a:p>
            <a:pPr marL="342900" indent="-342900">
              <a:buClr>
                <a:srgbClr val="4F86B2"/>
              </a:buClr>
              <a:buFontTx/>
              <a:buAutoNum type="arabicPeriod"/>
              <a:defRPr/>
            </a:pPr>
            <a:r>
              <a:rPr lang="en-US" dirty="0">
                <a:latin typeface="+mj-lt"/>
              </a:rPr>
              <a:t>High manufacturing tolerances can avoid breakdowns in customer’s canning lines</a:t>
            </a:r>
          </a:p>
          <a:p>
            <a:pPr marL="342900" indent="-342900">
              <a:buClr>
                <a:srgbClr val="4F86B2"/>
              </a:buClr>
              <a:buFontTx/>
              <a:buAutoNum type="arabicPeriod"/>
              <a:defRPr/>
            </a:pPr>
            <a:r>
              <a:rPr lang="en-US" dirty="0">
                <a:latin typeface="+mj-lt"/>
              </a:rPr>
              <a:t>Frequent, reliable delivery can permit canner to adopt JIT can supply</a:t>
            </a:r>
          </a:p>
          <a:p>
            <a:pPr marL="342900" indent="-342900">
              <a:buClr>
                <a:srgbClr val="4F86B2"/>
              </a:buClr>
              <a:buFontTx/>
              <a:buAutoNum type="arabicPeriod"/>
              <a:defRPr/>
            </a:pPr>
            <a:r>
              <a:rPr lang="en-US" dirty="0">
                <a:latin typeface="+mj-lt"/>
              </a:rPr>
              <a:t>Efficient order processing system can reduce customers’ ordering costs</a:t>
            </a:r>
          </a:p>
          <a:p>
            <a:pPr marL="342900" indent="-342900">
              <a:buClr>
                <a:srgbClr val="4F86B2"/>
              </a:buClr>
              <a:buFontTx/>
              <a:buAutoNum type="arabicPeriod"/>
              <a:defRPr/>
            </a:pPr>
            <a:r>
              <a:rPr lang="en-US" dirty="0">
                <a:latin typeface="+mj-lt"/>
              </a:rPr>
              <a:t>Competent technical support can increase canner’s efficiency of plant utilization</a:t>
            </a:r>
            <a:endParaRPr lang="en-GB" dirty="0">
              <a:latin typeface="+mj-lt"/>
            </a:endParaRPr>
          </a:p>
        </p:txBody>
      </p:sp>
      <p:pic>
        <p:nvPicPr>
          <p:cNvPr id="29702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84313"/>
            <a:ext cx="8743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87450" y="-14288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4F86B2"/>
                </a:solidFill>
              </a:rPr>
              <a:t>The Nature and Sources of Competitive Advantage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52333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B507-484A-44D3-BFE3-56AEAA747FD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112553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8525" y="1441450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258888" y="2663825"/>
            <a:ext cx="77771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How competitive advantage emerges and is sustained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Types of competitive advantage: cost and differentiation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Cost analysis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Differentiation analysis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Implementing cost and differentiation strategies</a:t>
            </a:r>
            <a:endParaRPr lang="en-GB" altLang="en-US" sz="2200"/>
          </a:p>
        </p:txBody>
      </p:sp>
    </p:spTree>
    <p:extLst>
      <p:ext uri="{BB962C8B-B14F-4D97-AF65-F5344CB8AC3E}">
        <p14:creationId xmlns:p14="http://schemas.microsoft.com/office/powerpoint/2010/main" val="8876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BD77F-2484-4A38-92F9-33F53AA7704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0" y="1702676"/>
            <a:ext cx="9134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5400" b="1" dirty="0">
                <a:solidFill>
                  <a:srgbClr val="4F86B2"/>
                </a:solidFill>
              </a:rPr>
              <a:t>Implementing Cost and </a:t>
            </a:r>
          </a:p>
          <a:p>
            <a:pPr algn="ctr"/>
            <a:r>
              <a:rPr lang="en-GB" altLang="en-US" sz="5400" b="1" dirty="0">
                <a:solidFill>
                  <a:srgbClr val="4F86B2"/>
                </a:solidFill>
              </a:rPr>
              <a:t>Differentiation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3656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09772-5C84-4653-BE46-CA8C7887DAF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1187450" y="-26988"/>
            <a:ext cx="795655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Features of Cost Leadership &amp; Differentiation Strategies</a:t>
            </a:r>
          </a:p>
        </p:txBody>
      </p:sp>
      <p:pic>
        <p:nvPicPr>
          <p:cNvPr id="3175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4" y="985182"/>
            <a:ext cx="775335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-168385" y="574609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880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55575" y="55894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ED867-315C-406F-B95A-D5864F37B68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0" y="1655378"/>
            <a:ext cx="9134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4F86B2"/>
                </a:solidFill>
              </a:rPr>
              <a:t>How Competitive Advantage </a:t>
            </a:r>
          </a:p>
          <a:p>
            <a:pPr algn="ctr"/>
            <a:r>
              <a:rPr lang="en-GB" altLang="en-US" sz="4400" b="1" dirty="0">
                <a:solidFill>
                  <a:srgbClr val="4F86B2"/>
                </a:solidFill>
              </a:rPr>
              <a:t>Emerges and is Sustained</a:t>
            </a:r>
          </a:p>
        </p:txBody>
      </p:sp>
    </p:spTree>
    <p:extLst>
      <p:ext uri="{BB962C8B-B14F-4D97-AF65-F5344CB8AC3E}">
        <p14:creationId xmlns:p14="http://schemas.microsoft.com/office/powerpoint/2010/main" val="32350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7462" y="568407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61BB5-42E5-4945-8A5F-9CDDEA3D588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682953" y="37985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Emergence of Competitive Advantages</a:t>
            </a: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3" y="1672514"/>
            <a:ext cx="7896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7462" y="558608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6A062-1D09-486A-A693-2A5CF956E4B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47" y="1176392"/>
            <a:ext cx="79248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cs typeface="+mn-cs"/>
              </a:rPr>
              <a:t>Strategic innovation</a:t>
            </a:r>
            <a:r>
              <a:rPr lang="en-GB" sz="2000" dirty="0">
                <a:cs typeface="+mn-cs"/>
              </a:rPr>
              <a:t> – Creating customer value from new products, experiences or modes of product delivery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cs typeface="+mn-cs"/>
              </a:rPr>
              <a:t>Innovatory strategies may include: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b="1" dirty="0">
                <a:cs typeface="+mn-cs"/>
              </a:rPr>
              <a:t>Creating whole new markets/industries</a:t>
            </a:r>
            <a:r>
              <a:rPr lang="en-GB" sz="2000" dirty="0">
                <a:cs typeface="+mn-cs"/>
              </a:rPr>
              <a:t>:</a:t>
            </a:r>
            <a:r>
              <a:rPr lang="en-GB" sz="2000" b="1" dirty="0">
                <a:cs typeface="+mn-cs"/>
              </a:rPr>
              <a:t> </a:t>
            </a:r>
            <a:r>
              <a:rPr lang="en-GB" sz="2000" dirty="0">
                <a:cs typeface="+mn-cs"/>
              </a:rPr>
              <a:t>My Space &amp; Facebook in social networking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b="1" dirty="0">
                <a:cs typeface="+mn-cs"/>
              </a:rPr>
              <a:t>Creating new customer segments</a:t>
            </a:r>
            <a:r>
              <a:rPr lang="en-GB" sz="2000" dirty="0">
                <a:cs typeface="+mn-cs"/>
              </a:rPr>
              <a:t>:</a:t>
            </a:r>
            <a:r>
              <a:rPr lang="en-GB" sz="2000" b="1" dirty="0">
                <a:cs typeface="+mn-cs"/>
              </a:rPr>
              <a:t> </a:t>
            </a:r>
            <a:r>
              <a:rPr lang="en-GB" sz="2000" dirty="0">
                <a:cs typeface="+mn-cs"/>
              </a:rPr>
              <a:t>AirAsia in low-cost air travel in SE Asia; Nintendo’s Wii games console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b="1" dirty="0">
                <a:cs typeface="+mn-cs"/>
              </a:rPr>
              <a:t>New sources of competitive advantage</a:t>
            </a:r>
            <a:endParaRPr lang="en-GB" sz="2000" dirty="0">
              <a:cs typeface="+mn-cs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000" b="1" dirty="0">
                <a:cs typeface="+mn-cs"/>
              </a:rPr>
              <a:t>Reconfiguring the value chain</a:t>
            </a:r>
            <a:r>
              <a:rPr lang="en-GB" sz="2000" dirty="0">
                <a:cs typeface="+mn-cs"/>
              </a:rPr>
              <a:t>: Zara in fashion clothing, IKEA in furniture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000" b="1" dirty="0">
                <a:cs typeface="+mn-cs"/>
              </a:rPr>
              <a:t>Reconceptualizing the product</a:t>
            </a:r>
            <a:r>
              <a:rPr lang="en-GB" sz="2000" dirty="0">
                <a:cs typeface="+mn-cs"/>
              </a:rPr>
              <a:t>: Cirque de Soleil in circuses, Apple in computers (iPad)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000" b="1" dirty="0">
                <a:cs typeface="+mn-cs"/>
              </a:rPr>
              <a:t>New performance combinations</a:t>
            </a:r>
            <a:r>
              <a:rPr lang="en-GB" sz="2000" dirty="0">
                <a:cs typeface="+mn-cs"/>
              </a:rPr>
              <a:t>: Low prices and style (Primark, H&amp;M)</a:t>
            </a:r>
            <a:endParaRPr lang="en-GB" sz="2000" dirty="0">
              <a:latin typeface="+mj-lt"/>
              <a:cs typeface="+mn-cs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679997" y="7937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Competitive Advantage from Internally-Generated Change: Strategic Innovation</a:t>
            </a:r>
          </a:p>
        </p:txBody>
      </p:sp>
    </p:spTree>
    <p:extLst>
      <p:ext uri="{BB962C8B-B14F-4D97-AF65-F5344CB8AC3E}">
        <p14:creationId xmlns:p14="http://schemas.microsoft.com/office/powerpoint/2010/main" val="1033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B0C1A-F083-4D60-B3A8-5D23ED8FFCB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Sustaining Competitive Advantage Against Imitation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02710"/>
              </p:ext>
            </p:extLst>
          </p:nvPr>
        </p:nvGraphicFramePr>
        <p:xfrm>
          <a:off x="0" y="1128986"/>
          <a:ext cx="9144000" cy="575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77091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Requirement for Imitation</a:t>
                      </a:r>
                      <a:endParaRPr lang="en-GB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Isolating Mechanism</a:t>
                      </a:r>
                      <a:endParaRPr lang="en-GB" sz="2200" dirty="0"/>
                    </a:p>
                  </a:txBody>
                  <a:tcPr marT="45723" marB="45723"/>
                </a:tc>
              </a:tr>
              <a:tr h="47709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Identification</a:t>
                      </a:r>
                      <a:endParaRPr lang="en-GB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Obscure</a:t>
                      </a:r>
                      <a:r>
                        <a:rPr lang="en-GB" sz="2200" baseline="0" dirty="0" smtClean="0"/>
                        <a:t> superior performance</a:t>
                      </a:r>
                      <a:endParaRPr lang="en-GB" sz="2200" dirty="0"/>
                    </a:p>
                  </a:txBody>
                  <a:tcPr marT="45723" marB="45723"/>
                </a:tc>
              </a:tr>
              <a:tr h="1976523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Incentives for imitation</a:t>
                      </a:r>
                      <a:endParaRPr lang="en-GB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Deterrence</a:t>
                      </a:r>
                      <a:r>
                        <a:rPr lang="en-GB" sz="2200" dirty="0" smtClean="0"/>
                        <a:t>: Signal aggressive</a:t>
                      </a:r>
                      <a:r>
                        <a:rPr lang="en-GB" sz="2200" baseline="0" dirty="0" smtClean="0"/>
                        <a:t> intentions to imitators</a:t>
                      </a:r>
                    </a:p>
                    <a:p>
                      <a:r>
                        <a:rPr lang="en-GB" sz="2200" b="1" baseline="0" dirty="0" smtClean="0"/>
                        <a:t>Pre-emption</a:t>
                      </a:r>
                      <a:r>
                        <a:rPr lang="en-GB" sz="2200" baseline="0" dirty="0" smtClean="0"/>
                        <a:t>: Exploit all available investment opportunities</a:t>
                      </a:r>
                      <a:endParaRPr lang="en-GB" sz="2200" dirty="0"/>
                    </a:p>
                  </a:txBody>
                  <a:tcPr marT="45723" marB="45723"/>
                </a:tc>
              </a:tr>
              <a:tr h="122680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Diagnosis</a:t>
                      </a:r>
                      <a:endParaRPr lang="en-GB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Rely upon multiple sources</a:t>
                      </a:r>
                      <a:r>
                        <a:rPr lang="en-GB" sz="2200" baseline="0" dirty="0" smtClean="0"/>
                        <a:t> of competitive advantages to create “</a:t>
                      </a:r>
                      <a:r>
                        <a:rPr lang="en-GB" sz="2200" i="1" baseline="0" dirty="0" smtClean="0"/>
                        <a:t>casual ambiguity”</a:t>
                      </a:r>
                      <a:endParaRPr lang="en-GB" sz="2200" dirty="0"/>
                    </a:p>
                  </a:txBody>
                  <a:tcPr marT="45723" marB="45723"/>
                </a:tc>
              </a:tr>
              <a:tr h="1601664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Resource acquisition</a:t>
                      </a:r>
                      <a:endParaRPr lang="en-GB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Base competitive advantage upon</a:t>
                      </a:r>
                      <a:r>
                        <a:rPr lang="en-GB" sz="2200" baseline="0" dirty="0" smtClean="0"/>
                        <a:t> resources and capabilities that are immobile and difficult to replicate </a:t>
                      </a:r>
                      <a:endParaRPr lang="en-GB" sz="22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2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0661E-4209-4D7E-B8C0-39C2555A1ED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Competitive Advantage in Different Industry Settings: Trading Markets and Production Markets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0036"/>
              </p:ext>
            </p:extLst>
          </p:nvPr>
        </p:nvGraphicFramePr>
        <p:xfrm>
          <a:off x="924582" y="1693863"/>
          <a:ext cx="755967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41"/>
                <a:gridCol w="3095867"/>
                <a:gridCol w="309586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Source of imperfection of</a:t>
                      </a:r>
                      <a:r>
                        <a:rPr lang="en-GB" baseline="0" dirty="0" smtClean="0"/>
                        <a:t> competition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Opportunity</a:t>
                      </a:r>
                      <a:r>
                        <a:rPr lang="en-GB" baseline="0" dirty="0" smtClean="0"/>
                        <a:t> for competitive advantage</a:t>
                      </a:r>
                      <a:endParaRPr lang="en-GB" dirty="0"/>
                    </a:p>
                  </a:txBody>
                  <a:tcPr marL="91426" marR="914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Trading markets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dirty="0" smtClean="0"/>
                        <a:t>None (efficient markets)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dirty="0" smtClean="0"/>
                        <a:t>Imperfect information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dirty="0" smtClean="0"/>
                        <a:t>Transaction costs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dirty="0" smtClean="0"/>
                        <a:t>Systematic behavioural trends</a:t>
                      </a:r>
                      <a:endParaRPr lang="en-GB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baseline="0" dirty="0" smtClean="0"/>
                        <a:t>Overshooting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</a:p>
                    <a:p>
                      <a:r>
                        <a:rPr lang="en-GB" dirty="0" smtClean="0"/>
                        <a:t>Inside</a:t>
                      </a:r>
                      <a:r>
                        <a:rPr lang="en-GB" baseline="0" dirty="0" smtClean="0"/>
                        <a:t> trading</a:t>
                      </a:r>
                    </a:p>
                    <a:p>
                      <a:r>
                        <a:rPr lang="en-GB" baseline="0" dirty="0" smtClean="0"/>
                        <a:t>Cost minimization</a:t>
                      </a:r>
                    </a:p>
                    <a:p>
                      <a:r>
                        <a:rPr lang="en-GB" baseline="0" dirty="0" smtClean="0"/>
                        <a:t>Superior diagnosis (e.g. chart analysis)</a:t>
                      </a:r>
                    </a:p>
                    <a:p>
                      <a:r>
                        <a:rPr lang="en-GB" baseline="0" dirty="0" smtClean="0"/>
                        <a:t>Contrarianism</a:t>
                      </a:r>
                      <a:endParaRPr lang="en-GB" dirty="0"/>
                    </a:p>
                  </a:txBody>
                  <a:tcPr marL="91426" marR="914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Production Markets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Barriers to imitation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Barriers to innovation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Identify potential barriers to imitation (e.g. deterrence,</a:t>
                      </a:r>
                      <a:r>
                        <a:rPr lang="en-GB" baseline="0" dirty="0" smtClean="0"/>
                        <a:t> pre-emption, casual ambiguity, resource immobility, etc.) &amp; base strategy upon them</a:t>
                      </a:r>
                    </a:p>
                    <a:p>
                      <a:r>
                        <a:rPr lang="en-GB" baseline="0" dirty="0" smtClean="0"/>
                        <a:t>Difficult to influence or exploit</a:t>
                      </a:r>
                      <a:endParaRPr lang="en-GB" dirty="0"/>
                    </a:p>
                  </a:txBody>
                  <a:tcPr marL="91426" marR="91426"/>
                </a:tc>
              </a:tr>
            </a:tbl>
          </a:graphicData>
        </a:graphic>
      </p:graphicFrame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0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1154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17462" y="55894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B2CA3-E23D-4F47-8021-2D69C048681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0" y="1734207"/>
            <a:ext cx="913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000" b="1" dirty="0">
                <a:solidFill>
                  <a:srgbClr val="4F86B2"/>
                </a:solidFill>
              </a:rPr>
              <a:t>Types of Competitive Advantage:</a:t>
            </a:r>
          </a:p>
          <a:p>
            <a:pPr algn="ctr"/>
            <a:r>
              <a:rPr lang="en-GB" altLang="en-US" sz="4000" b="1" dirty="0">
                <a:solidFill>
                  <a:srgbClr val="4F86B2"/>
                </a:solidFill>
              </a:rPr>
              <a:t>Cost and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16750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1428</Words>
  <Application>Microsoft Office PowerPoint</Application>
  <PresentationFormat>Apresentação na tela (4:3)</PresentationFormat>
  <Paragraphs>291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                Chapter 7 The Nature and Sources of Competitive Advantage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57</cp:revision>
  <dcterms:created xsi:type="dcterms:W3CDTF">2015-02-26T17:46:44Z</dcterms:created>
  <dcterms:modified xsi:type="dcterms:W3CDTF">2016-02-11T19:15:52Z</dcterms:modified>
</cp:coreProperties>
</file>