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479" r:id="rId3"/>
    <p:sldId id="478" r:id="rId4"/>
    <p:sldId id="477" r:id="rId5"/>
    <p:sldId id="476" r:id="rId6"/>
    <p:sldId id="485" r:id="rId7"/>
    <p:sldId id="475" r:id="rId8"/>
    <p:sldId id="480" r:id="rId9"/>
    <p:sldId id="466" r:id="rId10"/>
    <p:sldId id="497" r:id="rId11"/>
    <p:sldId id="467" r:id="rId12"/>
    <p:sldId id="481" r:id="rId13"/>
    <p:sldId id="468" r:id="rId14"/>
    <p:sldId id="470" r:id="rId15"/>
    <p:sldId id="471" r:id="rId16"/>
    <p:sldId id="482" r:id="rId17"/>
    <p:sldId id="483" r:id="rId18"/>
    <p:sldId id="488" r:id="rId19"/>
    <p:sldId id="489" r:id="rId20"/>
    <p:sldId id="496" r:id="rId21"/>
    <p:sldId id="498" r:id="rId22"/>
    <p:sldId id="499" r:id="rId23"/>
    <p:sldId id="500" r:id="rId24"/>
    <p:sldId id="501" r:id="rId25"/>
    <p:sldId id="502" r:id="rId26"/>
    <p:sldId id="503" r:id="rId27"/>
    <p:sldId id="504" r:id="rId28"/>
    <p:sldId id="505" r:id="rId29"/>
    <p:sldId id="506" r:id="rId30"/>
    <p:sldId id="507" r:id="rId31"/>
    <p:sldId id="508" r:id="rId32"/>
    <p:sldId id="509" r:id="rId33"/>
    <p:sldId id="510" r:id="rId34"/>
    <p:sldId id="511" r:id="rId35"/>
    <p:sldId id="513" r:id="rId3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A629-87AC-4568-8EB1-9EF228064929}" type="datetimeFigureOut">
              <a:rPr lang="pt-BR" smtClean="0"/>
              <a:pPr/>
              <a:t>08/03/2017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B97C-F8B7-4CD5-A4B1-46E63ED9D2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A629-87AC-4568-8EB1-9EF228064929}" type="datetimeFigureOut">
              <a:rPr lang="pt-BR" smtClean="0"/>
              <a:pPr/>
              <a:t>08/03/2017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B97C-F8B7-4CD5-A4B1-46E63ED9D2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A629-87AC-4568-8EB1-9EF228064929}" type="datetimeFigureOut">
              <a:rPr lang="pt-BR" smtClean="0"/>
              <a:pPr/>
              <a:t>08/03/2017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B97C-F8B7-4CD5-A4B1-46E63ED9D2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A629-87AC-4568-8EB1-9EF228064929}" type="datetimeFigureOut">
              <a:rPr lang="pt-BR" smtClean="0"/>
              <a:pPr/>
              <a:t>08/03/2017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B97C-F8B7-4CD5-A4B1-46E63ED9D2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A629-87AC-4568-8EB1-9EF228064929}" type="datetimeFigureOut">
              <a:rPr lang="pt-BR" smtClean="0"/>
              <a:pPr/>
              <a:t>08/03/2017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B97C-F8B7-4CD5-A4B1-46E63ED9D2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A629-87AC-4568-8EB1-9EF228064929}" type="datetimeFigureOut">
              <a:rPr lang="pt-BR" smtClean="0"/>
              <a:pPr/>
              <a:t>08/03/2017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B97C-F8B7-4CD5-A4B1-46E63ED9D2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A629-87AC-4568-8EB1-9EF228064929}" type="datetimeFigureOut">
              <a:rPr lang="pt-BR" smtClean="0"/>
              <a:pPr/>
              <a:t>08/03/2017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B97C-F8B7-4CD5-A4B1-46E63ED9D2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A629-87AC-4568-8EB1-9EF228064929}" type="datetimeFigureOut">
              <a:rPr lang="pt-BR" smtClean="0"/>
              <a:pPr/>
              <a:t>08/03/2017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B97C-F8B7-4CD5-A4B1-46E63ED9D2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A629-87AC-4568-8EB1-9EF228064929}" type="datetimeFigureOut">
              <a:rPr lang="pt-BR" smtClean="0"/>
              <a:pPr/>
              <a:t>08/03/2017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B97C-F8B7-4CD5-A4B1-46E63ED9D2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A629-87AC-4568-8EB1-9EF228064929}" type="datetimeFigureOut">
              <a:rPr lang="pt-BR" smtClean="0"/>
              <a:pPr/>
              <a:t>08/03/2017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B97C-F8B7-4CD5-A4B1-46E63ED9D2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A629-87AC-4568-8EB1-9EF228064929}" type="datetimeFigureOut">
              <a:rPr lang="pt-BR" smtClean="0"/>
              <a:pPr/>
              <a:t>08/03/2017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B97C-F8B7-4CD5-A4B1-46E63ED9D2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0A629-87AC-4568-8EB1-9EF228064929}" type="datetimeFigureOut">
              <a:rPr lang="pt-BR" smtClean="0"/>
              <a:pPr/>
              <a:t>08/03/2017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CB97C-F8B7-4CD5-A4B1-46E63ED9D2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099964" y="620688"/>
            <a:ext cx="5331075" cy="55938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pt-BR" sz="21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1200"/>
              </a:spcAft>
            </a:pPr>
            <a:endParaRPr lang="pt-BR" sz="12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3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Ecologia Humana</a:t>
            </a:r>
          </a:p>
          <a:p>
            <a:pPr algn="ctr"/>
            <a:r>
              <a:rPr lang="pt-BR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Introdução - </a:t>
            </a:r>
          </a:p>
          <a:p>
            <a:pPr algn="ctr">
              <a:buFontTx/>
              <a:buChar char="-"/>
            </a:pPr>
            <a:endParaRPr lang="pt-B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		</a:t>
            </a:r>
            <a:endParaRPr lang="pt-BR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pt-BR" sz="17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2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pt-BR" sz="2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pt-B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Silvia M. G. Molina</a:t>
            </a:r>
          </a:p>
          <a:p>
            <a:pPr algn="ctr">
              <a:defRPr/>
            </a:pPr>
            <a:endParaRPr lang="pt-BR" sz="17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pt-BR" sz="1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Professor Associado - </a:t>
            </a:r>
            <a:r>
              <a:rPr lang="pt-B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Lab. Ecologia Evolutiva Humana</a:t>
            </a:r>
            <a:br>
              <a:rPr lang="pt-B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Departamento de Genética - ESALQ-USP</a:t>
            </a:r>
            <a:br>
              <a:rPr lang="pt-B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pt-B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899592" y="692696"/>
            <a:ext cx="7416824" cy="2952328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557338"/>
            <a:ext cx="1027113" cy="13684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www.esalq.usp.br/images2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2275" y="1557338"/>
            <a:ext cx="922338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95536" y="1196752"/>
            <a:ext cx="8640960" cy="4057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pt-BR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Evolução:</a:t>
            </a:r>
          </a:p>
          <a:p>
            <a:pPr algn="ctr"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MUDANÇA nas frequências de traços morfológicos, bioquímicos, comportamentais numa população</a:t>
            </a:r>
          </a:p>
          <a:p>
            <a:pPr algn="ctr"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Não há um caráter valorativo neste conceito</a:t>
            </a:r>
          </a:p>
          <a:p>
            <a:pPr algn="ctr"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Em geral, mas não necessariamente, é acompanhada de um aumento da complexidade</a:t>
            </a:r>
          </a:p>
          <a:p>
            <a:pPr>
              <a:lnSpc>
                <a:spcPct val="114000"/>
              </a:lnSpc>
            </a:pPr>
            <a:endParaRPr lang="pt-BR" sz="2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496" y="332656"/>
            <a:ext cx="9036496" cy="5751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pt-BR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Como cientistas naturais, ecólogos estão</a:t>
            </a:r>
          </a:p>
          <a:p>
            <a:pPr algn="ctr">
              <a:lnSpc>
                <a:spcPct val="114000"/>
              </a:lnSpc>
            </a:pPr>
            <a:r>
              <a:rPr lang="pt-BR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interessados em três grandes questões:</a:t>
            </a:r>
          </a:p>
          <a:p>
            <a:pPr algn="ctr">
              <a:lnSpc>
                <a:spcPct val="114000"/>
              </a:lnSpc>
            </a:pPr>
            <a:endParaRPr lang="pt-BR" sz="12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endParaRPr lang="pt-BR" sz="12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endParaRPr lang="pt-BR" sz="12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marL="514350" indent="-514350" algn="ctr">
              <a:lnSpc>
                <a:spcPct val="114000"/>
              </a:lnSpc>
              <a:spcAft>
                <a:spcPts val="300"/>
              </a:spcAft>
              <a:buAutoNum type="arabicPeriod"/>
            </a:pPr>
            <a:r>
              <a:rPr lang="pt-BR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Como o ambiente afeta o organismo?</a:t>
            </a:r>
          </a:p>
          <a:p>
            <a:pPr marL="514350" indent="-514350" algn="ctr">
              <a:lnSpc>
                <a:spcPct val="114000"/>
              </a:lnSpc>
              <a:spcAft>
                <a:spcPts val="300"/>
              </a:spcAft>
              <a:buAutoNum type="arabicPeriod"/>
            </a:pPr>
            <a:r>
              <a:rPr lang="pt-BR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Como o organismo afeta o ambiente?</a:t>
            </a:r>
          </a:p>
          <a:p>
            <a:pPr marL="514350" indent="-514350" algn="ctr">
              <a:lnSpc>
                <a:spcPct val="114000"/>
              </a:lnSpc>
              <a:spcAft>
                <a:spcPts val="300"/>
              </a:spcAft>
              <a:buAutoNum type="arabicPeriod"/>
            </a:pPr>
            <a:r>
              <a:rPr lang="pt-BR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Como um organismo afeta os outros organismos nos ambientes nos quais ele vive?</a:t>
            </a:r>
          </a:p>
          <a:p>
            <a:pPr algn="ctr">
              <a:lnSpc>
                <a:spcPct val="114000"/>
              </a:lnSpc>
            </a:pPr>
            <a:endParaRPr lang="pt-BR" sz="30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Respostas da Ecologia: física (energia) e evolução</a:t>
            </a:r>
          </a:p>
          <a:p>
            <a:pPr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</a:pPr>
            <a:endParaRPr lang="pt-BR" sz="2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787099" y="6444044"/>
            <a:ext cx="2321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dirty="0" smtClean="0">
                <a:solidFill>
                  <a:schemeClr val="bg1"/>
                </a:solidFill>
              </a:rPr>
              <a:t>(BATES; TUCKER, 2010)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1520" y="198747"/>
            <a:ext cx="8784976" cy="6139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pt-BR" sz="1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Como cientistas naturais, ecólogos estão</a:t>
            </a:r>
          </a:p>
          <a:p>
            <a:pPr algn="ctr">
              <a:lnSpc>
                <a:spcPct val="114000"/>
              </a:lnSpc>
            </a:pPr>
            <a:r>
              <a:rPr lang="pt-BR" sz="1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interessados em três grandes questões:</a:t>
            </a:r>
          </a:p>
          <a:p>
            <a:pPr algn="ctr">
              <a:lnSpc>
                <a:spcPct val="114000"/>
              </a:lnSpc>
            </a:pPr>
            <a:endParaRPr lang="pt-BR" sz="14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marL="514350" indent="-514350" algn="ctr">
              <a:lnSpc>
                <a:spcPct val="114000"/>
              </a:lnSpc>
              <a:buAutoNum type="arabicPeriod"/>
            </a:pPr>
            <a:r>
              <a:rPr lang="pt-BR" sz="1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Como o ambiente afeta o organismo?</a:t>
            </a:r>
          </a:p>
          <a:p>
            <a:pPr marL="514350" indent="-514350" algn="ctr">
              <a:lnSpc>
                <a:spcPct val="114000"/>
              </a:lnSpc>
              <a:buAutoNum type="arabicPeriod"/>
            </a:pPr>
            <a:r>
              <a:rPr lang="pt-BR" sz="1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Como o organismo afeta o ambiente?</a:t>
            </a:r>
          </a:p>
          <a:p>
            <a:pPr marL="514350" indent="-514350" algn="ctr">
              <a:lnSpc>
                <a:spcPct val="114000"/>
              </a:lnSpc>
              <a:buAutoNum type="arabicPeriod"/>
            </a:pPr>
            <a:r>
              <a:rPr lang="pt-BR" sz="1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Como um organismo afeta os outros organismos nos ambientes nos quais ele vive?</a:t>
            </a:r>
          </a:p>
          <a:p>
            <a:pPr algn="ctr">
              <a:lnSpc>
                <a:spcPct val="114000"/>
              </a:lnSpc>
            </a:pPr>
            <a:endParaRPr lang="pt-BR" sz="1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Respostas da Ecologia: física (energia) e evolução</a:t>
            </a:r>
          </a:p>
          <a:p>
            <a:pPr algn="ctr">
              <a:lnSpc>
                <a:spcPct val="114000"/>
              </a:lnSpc>
            </a:pPr>
            <a:r>
              <a:rPr lang="pt-BR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---------------------------------------------------------------------------------------</a:t>
            </a:r>
          </a:p>
          <a:p>
            <a:pPr algn="ctr"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Para responder a essas questões a  </a:t>
            </a:r>
            <a:r>
              <a:rPr lang="pt-BR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ECOLOGIA HUMANA</a:t>
            </a:r>
            <a:r>
              <a:rPr lang="pt-BR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integra aspectos das disciplinas de antropologia, biologia, geografia, demografia, economia e outras disciplinas em busca de </a:t>
            </a:r>
            <a:r>
              <a:rPr lang="pt-BR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compreender as relações entre as pessoas e seus ambientes</a:t>
            </a:r>
            <a:r>
              <a:rPr lang="pt-BR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em termos daquelas três grandes questões acima apresentadas.</a:t>
            </a:r>
          </a:p>
          <a:p>
            <a:pPr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</a:pPr>
            <a:endParaRPr lang="pt-BR" sz="2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787099" y="6444044"/>
            <a:ext cx="2321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dirty="0" smtClean="0">
                <a:solidFill>
                  <a:schemeClr val="bg1"/>
                </a:solidFill>
              </a:rPr>
              <a:t>(BATES; TUCKER, 2010)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496" y="198747"/>
            <a:ext cx="9036496" cy="7710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pt-BR" sz="2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Nesse contexto, tanto a </a:t>
            </a:r>
            <a:r>
              <a:rPr lang="pt-BR" sz="2600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dimensão </a:t>
            </a:r>
            <a:r>
              <a:rPr lang="pt-BR" sz="2600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espaço-temporal</a:t>
            </a:r>
            <a:r>
              <a:rPr lang="pt-BR" sz="2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</a:t>
            </a:r>
            <a:r>
              <a:rPr lang="pt-BR" sz="2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como os </a:t>
            </a:r>
            <a:r>
              <a:rPr lang="pt-BR" sz="2600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efeitos de mudanças históricas</a:t>
            </a:r>
            <a:r>
              <a:rPr lang="pt-BR" sz="2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e </a:t>
            </a:r>
            <a:r>
              <a:rPr lang="pt-BR" sz="2600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influências externas</a:t>
            </a:r>
            <a:r>
              <a:rPr lang="pt-BR" sz="2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são foco de estudo.</a:t>
            </a:r>
          </a:p>
          <a:p>
            <a:pPr marL="514350" indent="-514350" algn="ctr">
              <a:lnSpc>
                <a:spcPct val="114000"/>
              </a:lnSpc>
            </a:pPr>
            <a:endParaRPr lang="pt-BR" sz="12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marL="514350" indent="-514350" algn="ctr">
              <a:lnSpc>
                <a:spcPct val="114000"/>
              </a:lnSpc>
            </a:pPr>
            <a:endParaRPr lang="pt-BR" sz="3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marL="514350" indent="-514350" algn="ctr">
              <a:lnSpc>
                <a:spcPct val="114000"/>
              </a:lnSpc>
            </a:pPr>
            <a:r>
              <a:rPr lang="pt-BR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Questão tradicional:</a:t>
            </a:r>
          </a:p>
          <a:p>
            <a:pPr marL="514350" indent="-514350" algn="ctr">
              <a:lnSpc>
                <a:spcPct val="114000"/>
              </a:lnSpc>
            </a:pPr>
            <a:r>
              <a:rPr lang="pt-BR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Como os comportamentos adotados habilitam uma população a se manter em um ambiente específico?</a:t>
            </a:r>
          </a:p>
          <a:p>
            <a:pPr algn="ctr">
              <a:lnSpc>
                <a:spcPct val="114000"/>
              </a:lnSpc>
            </a:pPr>
            <a:endParaRPr lang="pt-BR" sz="30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  <a:spcAft>
                <a:spcPts val="500"/>
              </a:spcAft>
            </a:pPr>
            <a:r>
              <a:rPr lang="pt-BR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QUESTÕES ATUAIS:</a:t>
            </a:r>
          </a:p>
          <a:p>
            <a:pPr marL="457200" indent="-457200" algn="ctr">
              <a:lnSpc>
                <a:spcPct val="114000"/>
              </a:lnSpc>
              <a:spcAft>
                <a:spcPts val="500"/>
              </a:spcAft>
              <a:buAutoNum type="arabicPeriod"/>
            </a:pPr>
            <a:r>
              <a:rPr lang="pt-BR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Quais são os problemas enfrentados pela população local?</a:t>
            </a:r>
          </a:p>
          <a:p>
            <a:pPr marL="457200" indent="-457200" algn="ctr">
              <a:lnSpc>
                <a:spcPct val="114000"/>
              </a:lnSpc>
              <a:spcAft>
                <a:spcPts val="500"/>
              </a:spcAft>
              <a:buAutoNum type="arabicPeriod"/>
            </a:pPr>
            <a:r>
              <a:rPr lang="pt-BR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Como os atores individuais lidam com eles?</a:t>
            </a:r>
          </a:p>
          <a:p>
            <a:pPr marL="457200" indent="-457200" algn="ctr">
              <a:lnSpc>
                <a:spcPct val="114000"/>
              </a:lnSpc>
              <a:spcAft>
                <a:spcPts val="500"/>
              </a:spcAft>
            </a:pPr>
            <a:r>
              <a:rPr lang="pt-BR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(nem todos os membros de um grupo necessariamente partilham dos mesmos problemas/mesmos conhecimentos </a:t>
            </a:r>
          </a:p>
          <a:p>
            <a:pPr marL="457200" indent="-457200" algn="ctr">
              <a:lnSpc>
                <a:spcPct val="114000"/>
              </a:lnSpc>
              <a:spcAft>
                <a:spcPts val="500"/>
              </a:spcAft>
            </a:pPr>
            <a:r>
              <a:rPr lang="pt-BR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 mesma intensidade)</a:t>
            </a:r>
          </a:p>
          <a:p>
            <a:pPr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</a:pPr>
            <a:endParaRPr lang="pt-BR" sz="2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787099" y="6444044"/>
            <a:ext cx="2321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dirty="0" smtClean="0">
                <a:solidFill>
                  <a:schemeClr val="bg1"/>
                </a:solidFill>
              </a:rPr>
              <a:t>(BATES; TUCKER, 2010)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496" y="619931"/>
            <a:ext cx="9036496" cy="5495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Hábitat: área de vida</a:t>
            </a:r>
          </a:p>
          <a:p>
            <a:pPr algn="ctr">
              <a:lnSpc>
                <a:spcPct val="114000"/>
              </a:lnSpc>
            </a:pP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Nicho: o que faz para manter a vida </a:t>
            </a:r>
          </a:p>
          <a:p>
            <a:pPr algn="ctr">
              <a:lnSpc>
                <a:spcPct val="114000"/>
              </a:lnSpc>
            </a:pPr>
            <a:r>
              <a:rPr lang="pt-BR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[o que come, quem dele se alimenta, como se defende, </a:t>
            </a:r>
          </a:p>
          <a:p>
            <a:pPr algn="ctr">
              <a:lnSpc>
                <a:spcPct val="114000"/>
              </a:lnSpc>
            </a:pPr>
            <a:r>
              <a:rPr lang="pt-BR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como se reproduz e cuida dos jovens]</a:t>
            </a:r>
          </a:p>
          <a:p>
            <a:pPr algn="ctr">
              <a:lnSpc>
                <a:spcPct val="114000"/>
              </a:lnSpc>
            </a:pPr>
            <a:endParaRPr lang="pt-BR" sz="30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Humanos ocupam um nicho excepcionalmente grande, culturalmente construído</a:t>
            </a:r>
          </a:p>
          <a:p>
            <a:pPr marL="514350" indent="-514350" algn="ctr">
              <a:lnSpc>
                <a:spcPct val="114000"/>
              </a:lnSpc>
            </a:pPr>
            <a:r>
              <a:rPr lang="pt-BR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Consequentemente vivem em uma gama excepcionalmente grande de </a:t>
            </a:r>
            <a:r>
              <a:rPr lang="pt-BR" sz="2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hábitats</a:t>
            </a:r>
            <a:endParaRPr lang="pt-BR" sz="24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Os nichos humanos podem ser rapidamente transformados, modificando desse modo, amplamente, relações interespecíficas</a:t>
            </a:r>
          </a:p>
          <a:p>
            <a:pPr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787099" y="6372036"/>
            <a:ext cx="2321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dirty="0" smtClean="0">
                <a:solidFill>
                  <a:schemeClr val="bg1"/>
                </a:solidFill>
              </a:rPr>
              <a:t>(BATES; TUCKER, 2010)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496" y="619931"/>
            <a:ext cx="9036496" cy="4583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pt-BR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Um outro aspecto continuamente relevante em estudos de Ecologia Humana é</a:t>
            </a:r>
          </a:p>
          <a:p>
            <a:pPr marL="514350" indent="-514350" algn="ctr">
              <a:lnSpc>
                <a:spcPct val="114000"/>
              </a:lnSpc>
            </a:pPr>
            <a:endParaRPr lang="pt-BR" sz="12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marL="514350" indent="-514350" algn="ctr">
              <a:lnSpc>
                <a:spcPct val="114000"/>
              </a:lnSpc>
            </a:pPr>
            <a:r>
              <a:rPr lang="pt-BR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Como os humanos percebem a si mesmos, </a:t>
            </a:r>
          </a:p>
          <a:p>
            <a:pPr marL="514350" indent="-514350" algn="ctr">
              <a:lnSpc>
                <a:spcPct val="114000"/>
              </a:lnSpc>
            </a:pPr>
            <a:r>
              <a:rPr lang="pt-BR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às outras pessoas e ao seu ambiente.</a:t>
            </a:r>
          </a:p>
          <a:p>
            <a:pPr algn="ctr">
              <a:lnSpc>
                <a:spcPct val="114000"/>
              </a:lnSpc>
            </a:pPr>
            <a:endParaRPr lang="pt-BR" sz="30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Nós somos radicalmente afetados pelas nossas interpretações simbólicas e representações de nós mesmos e daqueles em torno a nós.</a:t>
            </a:r>
            <a:endParaRPr lang="pt-BR" sz="2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787099" y="6372036"/>
            <a:ext cx="2321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dirty="0" smtClean="0">
                <a:solidFill>
                  <a:schemeClr val="bg1"/>
                </a:solidFill>
              </a:rPr>
              <a:t>(BATES; TUCKER, 2010)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496" y="619931"/>
            <a:ext cx="9036496" cy="5864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pt-BR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Tema de estudos contemporâneos de EH:</a:t>
            </a:r>
          </a:p>
          <a:p>
            <a:pPr marL="514350" indent="-514350" algn="ctr">
              <a:lnSpc>
                <a:spcPct val="114000"/>
              </a:lnSpc>
            </a:pPr>
            <a:endParaRPr lang="pt-BR" sz="12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marL="514350" indent="-514350" algn="ctr">
              <a:lnSpc>
                <a:spcPct val="114000"/>
              </a:lnSpc>
              <a:buFontTx/>
              <a:buChar char="-"/>
            </a:pPr>
            <a:r>
              <a:rPr lang="pt-BR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Como fazemos uso de ENERGIA </a:t>
            </a:r>
            <a:r>
              <a:rPr lang="pt-BR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Wingdings" pitchFamily="2" charset="2"/>
              </a:rPr>
              <a:t> </a:t>
            </a:r>
            <a:r>
              <a:rPr lang="pt-BR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TECNOLOGIA – aspecto estruturante da </a:t>
            </a:r>
          </a:p>
          <a:p>
            <a:pPr marL="514350" indent="-514350" algn="ctr">
              <a:lnSpc>
                <a:spcPct val="114000"/>
              </a:lnSpc>
            </a:pPr>
            <a:r>
              <a:rPr lang="pt-BR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	relação da sociedade com o ambiente</a:t>
            </a:r>
          </a:p>
          <a:p>
            <a:pPr algn="ctr">
              <a:lnSpc>
                <a:spcPct val="114000"/>
              </a:lnSpc>
            </a:pPr>
            <a:endParaRPr lang="pt-BR" sz="30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  <a:buFontTx/>
              <a:buChar char="-"/>
            </a:pPr>
            <a:r>
              <a:rPr lang="pt-BR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PERCEPÇÃO - somos radicalmente afetados pelas nossas interpretações simbólicas e representações de nós mesmos e daqueles entorno a nós.</a:t>
            </a:r>
          </a:p>
          <a:p>
            <a:pPr algn="ctr">
              <a:lnSpc>
                <a:spcPct val="114000"/>
              </a:lnSpc>
              <a:buFontTx/>
              <a:buChar char="-"/>
            </a:pPr>
            <a:endParaRPr lang="pt-BR" sz="15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  <a:buFontTx/>
              <a:buChar char="-"/>
            </a:pPr>
            <a:r>
              <a:rPr lang="pt-BR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Trocas intraespecíficas: bens, serviços e informações</a:t>
            </a:r>
          </a:p>
          <a:p>
            <a:pPr algn="ctr">
              <a:lnSpc>
                <a:spcPct val="114000"/>
              </a:lnSpc>
              <a:buFontTx/>
              <a:buChar char="-"/>
            </a:pPr>
            <a:r>
              <a:rPr lang="pt-BR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COOPERAÇÃO – INTERDEPENDÊNCIA -</a:t>
            </a:r>
            <a:endParaRPr lang="pt-BR" sz="22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787099" y="6372036"/>
            <a:ext cx="2321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dirty="0" smtClean="0">
                <a:solidFill>
                  <a:schemeClr val="bg1"/>
                </a:solidFill>
              </a:rPr>
              <a:t>(BATES; TUCKER, 2010)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95536" y="-50747"/>
            <a:ext cx="8604448" cy="6864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pt-BR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Temas em Estudo no Laboratório de </a:t>
            </a:r>
          </a:p>
          <a:p>
            <a:pPr algn="ctr">
              <a:lnSpc>
                <a:spcPct val="114000"/>
              </a:lnSpc>
            </a:pPr>
            <a:r>
              <a:rPr lang="pt-BR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Ecologia Evolutiva Humana:</a:t>
            </a:r>
          </a:p>
          <a:p>
            <a:pPr marL="514350" indent="-514350" algn="ctr">
              <a:lnSpc>
                <a:spcPct val="114000"/>
              </a:lnSpc>
            </a:pPr>
            <a:endParaRPr lang="pt-BR" sz="12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marL="514350" indent="-514350" algn="ctr">
              <a:lnSpc>
                <a:spcPct val="114000"/>
              </a:lnSpc>
            </a:pPr>
            <a:r>
              <a:rPr lang="pt-BR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. </a:t>
            </a:r>
            <a:r>
              <a:rPr lang="pt-BR" sz="2800" dirty="0" smtClean="0">
                <a:solidFill>
                  <a:srgbClr val="FFC000"/>
                </a:solidFill>
              </a:rPr>
              <a:t>territorialidade/mudanças de uso da terra </a:t>
            </a:r>
          </a:p>
          <a:p>
            <a:pPr marL="514350" indent="-514350" algn="ctr">
              <a:lnSpc>
                <a:spcPct val="114000"/>
              </a:lnSpc>
            </a:pPr>
            <a:r>
              <a:rPr lang="pt-BR" sz="2800" dirty="0" smtClean="0">
                <a:solidFill>
                  <a:srgbClr val="FFC000"/>
                </a:solidFill>
              </a:rPr>
              <a:t>. conhecimentos locais relativos ao </a:t>
            </a:r>
          </a:p>
          <a:p>
            <a:pPr marL="514350" indent="-514350" algn="ctr">
              <a:lnSpc>
                <a:spcPct val="114000"/>
              </a:lnSpc>
            </a:pPr>
            <a:r>
              <a:rPr lang="pt-BR" sz="2800" dirty="0" smtClean="0">
                <a:solidFill>
                  <a:srgbClr val="FFC000"/>
                </a:solidFill>
              </a:rPr>
              <a:t>   uso de recursos naturais/ambiente</a:t>
            </a:r>
          </a:p>
          <a:p>
            <a:pPr marL="514350" indent="-514350" algn="ctr">
              <a:lnSpc>
                <a:spcPct val="114000"/>
              </a:lnSpc>
            </a:pPr>
            <a:r>
              <a:rPr lang="pt-BR" sz="2800" dirty="0" smtClean="0">
                <a:solidFill>
                  <a:srgbClr val="FFC000"/>
                </a:solidFill>
              </a:rPr>
              <a:t>. ética </a:t>
            </a:r>
          </a:p>
          <a:p>
            <a:pPr marL="514350" indent="-514350">
              <a:lnSpc>
                <a:spcPct val="114000"/>
              </a:lnSpc>
            </a:pPr>
            <a:endParaRPr lang="pt-BR" sz="1200" dirty="0" smtClean="0">
              <a:solidFill>
                <a:srgbClr val="FFC000"/>
              </a:solidFill>
            </a:endParaRPr>
          </a:p>
          <a:p>
            <a:pPr marL="514350" indent="-514350" algn="ctr">
              <a:lnSpc>
                <a:spcPct val="114000"/>
              </a:lnSpc>
            </a:pPr>
            <a:r>
              <a:rPr lang="pt-BR" sz="2800" dirty="0" smtClean="0">
                <a:solidFill>
                  <a:srgbClr val="FFFF00"/>
                </a:solidFill>
              </a:rPr>
              <a:t>Conceitos que se destacam:</a:t>
            </a:r>
            <a:r>
              <a:rPr lang="pt-BR" sz="2800" dirty="0" smtClean="0">
                <a:solidFill>
                  <a:srgbClr val="FFC000"/>
                </a:solidFill>
              </a:rPr>
              <a:t> </a:t>
            </a:r>
          </a:p>
          <a:p>
            <a:pPr marL="514350" indent="-514350" algn="ctr">
              <a:lnSpc>
                <a:spcPct val="114000"/>
              </a:lnSpc>
            </a:pPr>
            <a:r>
              <a:rPr lang="pt-BR" sz="2800" dirty="0" smtClean="0">
                <a:solidFill>
                  <a:srgbClr val="FFFF00"/>
                </a:solidFill>
              </a:rPr>
              <a:t>- percepção ambiental -</a:t>
            </a:r>
          </a:p>
          <a:p>
            <a:pPr marL="514350" indent="-514350" algn="ctr">
              <a:lnSpc>
                <a:spcPct val="114000"/>
              </a:lnSpc>
              <a:buFontTx/>
              <a:buChar char="-"/>
            </a:pPr>
            <a:r>
              <a:rPr lang="pt-BR" sz="2800" dirty="0" smtClean="0">
                <a:solidFill>
                  <a:srgbClr val="FFFF00"/>
                </a:solidFill>
              </a:rPr>
              <a:t>adaptabilidade humana -</a:t>
            </a:r>
          </a:p>
          <a:p>
            <a:pPr marL="514350" indent="-514350" algn="ctr">
              <a:lnSpc>
                <a:spcPct val="114000"/>
              </a:lnSpc>
            </a:pPr>
            <a:r>
              <a:rPr lang="pt-BR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- </a:t>
            </a:r>
            <a:r>
              <a:rPr lang="pt-BR" sz="2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Resiliência</a:t>
            </a:r>
            <a:r>
              <a:rPr lang="pt-BR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- </a:t>
            </a:r>
          </a:p>
          <a:p>
            <a:pPr algn="ctr">
              <a:lnSpc>
                <a:spcPct val="114000"/>
              </a:lnSpc>
              <a:buFontTx/>
              <a:buChar char="-"/>
            </a:pPr>
            <a:endParaRPr lang="pt-BR" sz="1200" i="1" dirty="0" smtClean="0"/>
          </a:p>
          <a:p>
            <a:pPr algn="ctr">
              <a:lnSpc>
                <a:spcPct val="114000"/>
              </a:lnSpc>
            </a:pPr>
            <a:r>
              <a:rPr lang="pt-B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Pesquisador visitante: Dr. Manuel </a:t>
            </a:r>
            <a:r>
              <a:rPr lang="pt-BR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Cesario</a:t>
            </a:r>
            <a:r>
              <a:rPr lang="pt-B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>
              <a:lnSpc>
                <a:spcPct val="114000"/>
              </a:lnSpc>
            </a:pPr>
            <a:r>
              <a:rPr lang="pt-BR" sz="2200" i="1" dirty="0" smtClean="0">
                <a:solidFill>
                  <a:schemeClr val="bg1"/>
                </a:solidFill>
              </a:rPr>
              <a:t>. </a:t>
            </a:r>
            <a:r>
              <a:rPr lang="pt-BR" sz="2200" b="1" i="1" dirty="0" smtClean="0">
                <a:solidFill>
                  <a:schemeClr val="bg1"/>
                </a:solidFill>
              </a:rPr>
              <a:t>Adaptação às Mudanças Ambientais Globais (Uso da Terra e Clima) </a:t>
            </a:r>
          </a:p>
          <a:p>
            <a:pPr algn="ctr">
              <a:lnSpc>
                <a:spcPct val="114000"/>
              </a:lnSpc>
            </a:pPr>
            <a:r>
              <a:rPr lang="pt-BR" sz="2200" b="1" i="1" dirty="0" smtClean="0">
                <a:solidFill>
                  <a:schemeClr val="bg1"/>
                </a:solidFill>
              </a:rPr>
              <a:t>. Serviços Ambientais de Regulação de Doenças</a:t>
            </a:r>
            <a:endParaRPr lang="pt-BR" sz="2200" b="1" i="1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560" y="404813"/>
            <a:ext cx="8208912" cy="6119812"/>
          </a:xfrm>
        </p:spPr>
        <p:txBody>
          <a:bodyPr>
            <a:normAutofit fontScale="92500" lnSpcReduction="10000"/>
          </a:bodyPr>
          <a:lstStyle/>
          <a:p>
            <a:pPr algn="l" eaLnBrk="1" hangingPunct="1"/>
            <a:r>
              <a:rPr lang="pt-BR" sz="4400" dirty="0" smtClean="0"/>
              <a:t> 	  </a:t>
            </a:r>
          </a:p>
          <a:p>
            <a:pPr eaLnBrk="1" hangingPunct="1"/>
            <a:r>
              <a:rPr lang="pt-BR" dirty="0" smtClean="0">
                <a:solidFill>
                  <a:srgbClr val="FFC000"/>
                </a:solidFill>
              </a:rPr>
              <a:t>Ecologia Humana </a:t>
            </a:r>
            <a:r>
              <a:rPr lang="pt-BR" b="1" dirty="0" smtClean="0">
                <a:solidFill>
                  <a:srgbClr val="FFC000"/>
                </a:solidFill>
              </a:rPr>
              <a:t>dentro</a:t>
            </a:r>
            <a:r>
              <a:rPr lang="pt-BR" dirty="0" smtClean="0">
                <a:solidFill>
                  <a:srgbClr val="FFC000"/>
                </a:solidFill>
              </a:rPr>
              <a:t> da Ecologia:</a:t>
            </a:r>
          </a:p>
          <a:p>
            <a:pPr algn="l" eaLnBrk="1" hangingPunct="1"/>
            <a:endParaRPr lang="pt-BR" dirty="0" smtClean="0">
              <a:solidFill>
                <a:srgbClr val="800000"/>
              </a:solidFill>
            </a:endParaRPr>
          </a:p>
          <a:p>
            <a:pPr eaLnBrk="1" hangingPunct="1"/>
            <a:r>
              <a:rPr lang="pt-BR" dirty="0" smtClean="0">
                <a:solidFill>
                  <a:srgbClr val="FFFF00"/>
                </a:solidFill>
              </a:rPr>
              <a:t>Relação da humanidade com os recursos/ambiente</a:t>
            </a:r>
          </a:p>
          <a:p>
            <a:pPr algn="l" eaLnBrk="1" hangingPunct="1"/>
            <a:endParaRPr lang="pt-BR" dirty="0" smtClean="0">
              <a:solidFill>
                <a:srgbClr val="800000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bg1"/>
                </a:solidFill>
              </a:rPr>
              <a:t>Aspectos:</a:t>
            </a:r>
          </a:p>
          <a:p>
            <a:pPr eaLnBrk="1" hangingPunct="1"/>
            <a:r>
              <a:rPr lang="pt-BR" dirty="0" smtClean="0">
                <a:solidFill>
                  <a:schemeClr val="bg1"/>
                </a:solidFill>
              </a:rPr>
              <a:t>Cognitivos</a:t>
            </a:r>
          </a:p>
          <a:p>
            <a:pPr eaLnBrk="1" hangingPunct="1"/>
            <a:r>
              <a:rPr lang="pt-BR" dirty="0" smtClean="0">
                <a:solidFill>
                  <a:schemeClr val="bg1"/>
                </a:solidFill>
              </a:rPr>
              <a:t>Comportamentais</a:t>
            </a:r>
          </a:p>
          <a:p>
            <a:pPr eaLnBrk="1" hangingPunct="1"/>
            <a:r>
              <a:rPr lang="pt-BR" dirty="0" smtClean="0">
                <a:solidFill>
                  <a:schemeClr val="bg1"/>
                </a:solidFill>
              </a:rPr>
              <a:t>De conservação  </a:t>
            </a:r>
          </a:p>
          <a:p>
            <a:pPr algn="l" eaLnBrk="1" hangingPunct="1"/>
            <a:endParaRPr lang="pt-BR" dirty="0" smtClean="0">
              <a:solidFill>
                <a:srgbClr val="800000"/>
              </a:solidFill>
            </a:endParaRPr>
          </a:p>
          <a:p>
            <a:pPr algn="l" eaLnBrk="1" hangingPunct="1"/>
            <a:r>
              <a:rPr lang="pt-BR" sz="4400" dirty="0" smtClean="0"/>
              <a:t>		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8413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60420" name="Group 4"/>
          <p:cNvGraphicFramePr>
            <a:graphicFrameLocks noGrp="1"/>
          </p:cNvGraphicFramePr>
          <p:nvPr/>
        </p:nvGraphicFramePr>
        <p:xfrm>
          <a:off x="0" y="0"/>
          <a:ext cx="841375" cy="184150"/>
        </p:xfrm>
        <a:graphic>
          <a:graphicData uri="http://schemas.openxmlformats.org/drawingml/2006/table">
            <a:tbl>
              <a:tblPr/>
              <a:tblGrid>
                <a:gridCol w="841375"/>
              </a:tblGrid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7551668" y="6381328"/>
            <a:ext cx="1556836" cy="3554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14000"/>
              </a:lnSpc>
            </a:pPr>
            <a:r>
              <a:rPr lang="pt-BR" sz="1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(BEGOSSI, 1993)</a:t>
            </a:r>
            <a:endParaRPr lang="pt-BR" sz="1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60350"/>
            <a:ext cx="8424863" cy="6119813"/>
          </a:xfrm>
        </p:spPr>
        <p:txBody>
          <a:bodyPr/>
          <a:lstStyle/>
          <a:p>
            <a:pPr marL="609600" indent="-609600" algn="l" eaLnBrk="1" hangingPunct="1"/>
            <a:r>
              <a:rPr lang="pt-BR" sz="4400" dirty="0" smtClean="0"/>
              <a:t> 	  </a:t>
            </a:r>
          </a:p>
          <a:p>
            <a:pPr marL="609600" indent="-609600" algn="l" eaLnBrk="1" hangingPunct="1"/>
            <a:r>
              <a:rPr lang="pt-BR" sz="2700" dirty="0" smtClean="0">
                <a:solidFill>
                  <a:srgbClr val="FFC000"/>
                </a:solidFill>
              </a:rPr>
              <a:t>Áreas de pesquisa relativamente mais bem definidas:</a:t>
            </a:r>
          </a:p>
          <a:p>
            <a:pPr marL="609600" indent="-609600" algn="l" eaLnBrk="1" hangingPunct="1"/>
            <a:endParaRPr lang="pt-BR" sz="3000" dirty="0" smtClean="0">
              <a:solidFill>
                <a:srgbClr val="800000"/>
              </a:solidFill>
            </a:endParaRPr>
          </a:p>
          <a:p>
            <a:pPr marL="609600" indent="-609600" algn="l" eaLnBrk="1" hangingPunct="1"/>
            <a:r>
              <a:rPr lang="pt-BR" sz="3000" dirty="0" smtClean="0">
                <a:solidFill>
                  <a:srgbClr val="FFFF00"/>
                </a:solidFill>
              </a:rPr>
              <a:t>	1. </a:t>
            </a:r>
            <a:r>
              <a:rPr lang="pt-BR" sz="3000" dirty="0" err="1" smtClean="0">
                <a:solidFill>
                  <a:srgbClr val="FFFF00"/>
                </a:solidFill>
              </a:rPr>
              <a:t>Etnobiologia</a:t>
            </a:r>
            <a:endParaRPr lang="pt-BR" sz="3000" dirty="0" smtClean="0">
              <a:solidFill>
                <a:srgbClr val="FFFF00"/>
              </a:solidFill>
            </a:endParaRPr>
          </a:p>
          <a:p>
            <a:pPr marL="609600" indent="-609600" algn="l" eaLnBrk="1" hangingPunct="1"/>
            <a:r>
              <a:rPr lang="pt-BR" sz="3000" dirty="0" smtClean="0">
                <a:solidFill>
                  <a:srgbClr val="FFFF00"/>
                </a:solidFill>
              </a:rPr>
              <a:t>	2. Sociobiologia e Coevolução Genes-Cultura</a:t>
            </a:r>
          </a:p>
          <a:p>
            <a:pPr marL="609600" indent="-609600" algn="l" eaLnBrk="1" hangingPunct="1"/>
            <a:r>
              <a:rPr lang="pt-BR" sz="3000" dirty="0" smtClean="0">
                <a:solidFill>
                  <a:srgbClr val="FFFF00"/>
                </a:solidFill>
              </a:rPr>
              <a:t>	3. Psicologia Evolutiva</a:t>
            </a:r>
          </a:p>
          <a:p>
            <a:pPr marL="609600" indent="-609600" algn="l" eaLnBrk="1" hangingPunct="1"/>
            <a:r>
              <a:rPr lang="pt-BR" sz="3000" dirty="0" smtClean="0">
                <a:solidFill>
                  <a:srgbClr val="FFFF00"/>
                </a:solidFill>
              </a:rPr>
              <a:t>	4. Economia Ecológica</a:t>
            </a:r>
          </a:p>
          <a:p>
            <a:pPr marL="609600" indent="-609600" algn="l" eaLnBrk="1" hangingPunct="1"/>
            <a:r>
              <a:rPr lang="pt-BR" sz="3000" dirty="0" smtClean="0">
                <a:solidFill>
                  <a:srgbClr val="FFFF00"/>
                </a:solidFill>
              </a:rPr>
              <a:t>	5. Manejo e conservação</a:t>
            </a:r>
          </a:p>
          <a:p>
            <a:pPr marL="609600" indent="-609600" algn="l" eaLnBrk="1" hangingPunct="1"/>
            <a:r>
              <a:rPr lang="pt-BR" sz="3000" dirty="0" smtClean="0">
                <a:solidFill>
                  <a:srgbClr val="FFFF00"/>
                </a:solidFill>
              </a:rPr>
              <a:t>	(Gestão e Conservação)</a:t>
            </a:r>
          </a:p>
          <a:p>
            <a:pPr marL="609600" indent="-609600" algn="l" eaLnBrk="1" hangingPunct="1"/>
            <a:r>
              <a:rPr lang="pt-BR" sz="4400" dirty="0" smtClean="0">
                <a:solidFill>
                  <a:srgbClr val="800000"/>
                </a:solidFill>
              </a:rPr>
              <a:t>		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8413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61444" name="Group 4"/>
          <p:cNvGraphicFramePr>
            <a:graphicFrameLocks noGrp="1"/>
          </p:cNvGraphicFramePr>
          <p:nvPr/>
        </p:nvGraphicFramePr>
        <p:xfrm>
          <a:off x="0" y="0"/>
          <a:ext cx="841375" cy="184150"/>
        </p:xfrm>
        <a:graphic>
          <a:graphicData uri="http://schemas.openxmlformats.org/drawingml/2006/table">
            <a:tbl>
              <a:tblPr/>
              <a:tblGrid>
                <a:gridCol w="841375"/>
              </a:tblGrid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7551668" y="6381328"/>
            <a:ext cx="1556836" cy="3554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14000"/>
              </a:lnSpc>
            </a:pPr>
            <a:r>
              <a:rPr lang="pt-BR" sz="1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(BEGOSSI, 1993)</a:t>
            </a:r>
            <a:endParaRPr lang="pt-BR" sz="1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2" y="260648"/>
            <a:ext cx="8784976" cy="5285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endParaRPr lang="pt-BR" sz="34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endParaRPr lang="pt-BR" sz="34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3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Ecologia Humana :</a:t>
            </a:r>
          </a:p>
          <a:p>
            <a:pPr algn="ctr">
              <a:lnSpc>
                <a:spcPct val="114000"/>
              </a:lnSpc>
            </a:pPr>
            <a:endParaRPr lang="pt-BR" sz="28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endParaRPr lang="pt-BR" sz="28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Relações entre seres humanos e ambiente</a:t>
            </a:r>
          </a:p>
          <a:p>
            <a:pPr algn="ctr">
              <a:lnSpc>
                <a:spcPct val="114000"/>
              </a:lnSpc>
            </a:pPr>
            <a:endParaRPr lang="pt-BR" sz="2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endParaRPr lang="pt-BR" sz="2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14000"/>
              </a:lnSpc>
            </a:pPr>
            <a:endParaRPr lang="pt-BR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r">
              <a:lnSpc>
                <a:spcPct val="114000"/>
              </a:lnSpc>
            </a:pPr>
            <a:endParaRPr lang="pt-BR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r">
              <a:lnSpc>
                <a:spcPct val="114000"/>
              </a:lnSpc>
            </a:pPr>
            <a:r>
              <a:rPr lang="pt-BR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(BEGOSSI, 1993)</a:t>
            </a:r>
            <a:endParaRPr lang="pt-BR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9750" y="765571"/>
            <a:ext cx="8424738" cy="6119813"/>
          </a:xfrm>
        </p:spPr>
        <p:txBody>
          <a:bodyPr>
            <a:normAutofit fontScale="77500" lnSpcReduction="20000"/>
          </a:bodyPr>
          <a:lstStyle/>
          <a:p>
            <a:pPr marL="609600" indent="-609600" algn="l">
              <a:spcAft>
                <a:spcPts val="600"/>
              </a:spcAft>
            </a:pPr>
            <a:r>
              <a:rPr lang="pt-BR" b="1" i="1" dirty="0" smtClean="0">
                <a:solidFill>
                  <a:srgbClr val="FFC000"/>
                </a:solidFill>
              </a:rPr>
              <a:t>Ecologia Humana – referenciais teóricos:</a:t>
            </a:r>
          </a:p>
          <a:p>
            <a:pPr marL="609600" indent="-609600" algn="l">
              <a:spcAft>
                <a:spcPts val="600"/>
              </a:spcAft>
            </a:pPr>
            <a:r>
              <a:rPr lang="pt-BR" sz="2800" dirty="0" smtClean="0">
                <a:solidFill>
                  <a:srgbClr val="FFFF00"/>
                </a:solidFill>
              </a:rPr>
              <a:t>-Ecologia de Sistemas </a:t>
            </a:r>
            <a:r>
              <a:rPr lang="pt-BR" sz="2200" dirty="0" smtClean="0">
                <a:solidFill>
                  <a:srgbClr val="FFFF00"/>
                </a:solidFill>
              </a:rPr>
              <a:t>(</a:t>
            </a:r>
            <a:r>
              <a:rPr lang="pt-BR" sz="2200" dirty="0" err="1" smtClean="0">
                <a:solidFill>
                  <a:srgbClr val="FFFF00"/>
                </a:solidFill>
              </a:rPr>
              <a:t>Odum</a:t>
            </a:r>
            <a:r>
              <a:rPr lang="pt-BR" sz="2200" dirty="0" smtClean="0">
                <a:solidFill>
                  <a:srgbClr val="FFFF00"/>
                </a:solidFill>
              </a:rPr>
              <a:t>)</a:t>
            </a:r>
          </a:p>
          <a:p>
            <a:pPr marL="609600" indent="-609600" algn="l">
              <a:spcAft>
                <a:spcPts val="600"/>
              </a:spcAft>
            </a:pPr>
            <a:r>
              <a:rPr lang="pt-BR" sz="2800" dirty="0" smtClean="0">
                <a:solidFill>
                  <a:srgbClr val="FFFF00"/>
                </a:solidFill>
              </a:rPr>
              <a:t>- Ecologia Evolutiva/Ecologia de Populações </a:t>
            </a:r>
            <a:r>
              <a:rPr lang="pt-BR" sz="2000" dirty="0" smtClean="0">
                <a:solidFill>
                  <a:srgbClr val="FFFF00"/>
                </a:solidFill>
              </a:rPr>
              <a:t>(genética; </a:t>
            </a:r>
            <a:r>
              <a:rPr lang="pt-BR" sz="2000" dirty="0" err="1" smtClean="0">
                <a:solidFill>
                  <a:srgbClr val="FFFF00"/>
                </a:solidFill>
              </a:rPr>
              <a:t>Pianka</a:t>
            </a:r>
            <a:r>
              <a:rPr lang="pt-BR" sz="2000" dirty="0" smtClean="0">
                <a:solidFill>
                  <a:srgbClr val="FFFF00"/>
                </a:solidFill>
              </a:rPr>
              <a:t>)</a:t>
            </a:r>
          </a:p>
          <a:p>
            <a:pPr marL="609600" indent="-609600" algn="l">
              <a:spcAft>
                <a:spcPts val="600"/>
              </a:spcAft>
            </a:pPr>
            <a:r>
              <a:rPr lang="pt-BR" sz="2800" dirty="0" smtClean="0">
                <a:solidFill>
                  <a:srgbClr val="FFFF00"/>
                </a:solidFill>
              </a:rPr>
              <a:t>- Ecologia Cultural/Antropologia Ecológica</a:t>
            </a:r>
          </a:p>
          <a:p>
            <a:pPr marL="609600" indent="-609600" algn="l">
              <a:spcAft>
                <a:spcPts val="600"/>
              </a:spcAft>
            </a:pPr>
            <a:r>
              <a:rPr lang="pt-BR" sz="2200" dirty="0" smtClean="0">
                <a:solidFill>
                  <a:srgbClr val="FFFF00"/>
                </a:solidFill>
              </a:rPr>
              <a:t>(Steward/White) (R. </a:t>
            </a:r>
            <a:r>
              <a:rPr lang="pt-BR" sz="2200" dirty="0" err="1" smtClean="0">
                <a:solidFill>
                  <a:srgbClr val="FFFF00"/>
                </a:solidFill>
              </a:rPr>
              <a:t>Viertler</a:t>
            </a:r>
            <a:r>
              <a:rPr lang="pt-BR" sz="2200" dirty="0" smtClean="0">
                <a:solidFill>
                  <a:srgbClr val="FFFF00"/>
                </a:solidFill>
              </a:rPr>
              <a:t>/Valter Neves)</a:t>
            </a:r>
          </a:p>
          <a:p>
            <a:pPr marL="609600" indent="-609600" algn="l">
              <a:spcAft>
                <a:spcPts val="600"/>
              </a:spcAft>
            </a:pPr>
            <a:r>
              <a:rPr lang="pt-BR" sz="2800" dirty="0" smtClean="0">
                <a:solidFill>
                  <a:srgbClr val="FFFF00"/>
                </a:solidFill>
              </a:rPr>
              <a:t>- </a:t>
            </a:r>
            <a:r>
              <a:rPr lang="pt-BR" sz="2800" dirty="0" err="1" smtClean="0">
                <a:solidFill>
                  <a:srgbClr val="FFFF00"/>
                </a:solidFill>
              </a:rPr>
              <a:t>Etnobiologia</a:t>
            </a:r>
            <a:r>
              <a:rPr lang="pt-BR" sz="2800" dirty="0" smtClean="0">
                <a:solidFill>
                  <a:srgbClr val="FFFF00"/>
                </a:solidFill>
              </a:rPr>
              <a:t> </a:t>
            </a:r>
            <a:r>
              <a:rPr lang="pt-BR" sz="2200" dirty="0" smtClean="0">
                <a:solidFill>
                  <a:srgbClr val="FFFF00"/>
                </a:solidFill>
              </a:rPr>
              <a:t>(</a:t>
            </a:r>
            <a:r>
              <a:rPr lang="pt-BR" sz="2200" dirty="0" err="1" smtClean="0">
                <a:solidFill>
                  <a:srgbClr val="FFFF00"/>
                </a:solidFill>
              </a:rPr>
              <a:t>Posey</a:t>
            </a:r>
            <a:r>
              <a:rPr lang="pt-BR" sz="2200" dirty="0" smtClean="0">
                <a:solidFill>
                  <a:srgbClr val="FFFF00"/>
                </a:solidFill>
              </a:rPr>
              <a:t>/ Sociedade Brasileira de </a:t>
            </a:r>
            <a:r>
              <a:rPr lang="pt-BR" sz="2200" dirty="0" err="1" smtClean="0">
                <a:solidFill>
                  <a:srgbClr val="FFFF00"/>
                </a:solidFill>
              </a:rPr>
              <a:t>Etnobiologia</a:t>
            </a:r>
            <a:r>
              <a:rPr lang="pt-BR" sz="2200" dirty="0" smtClean="0">
                <a:solidFill>
                  <a:srgbClr val="FFFF00"/>
                </a:solidFill>
              </a:rPr>
              <a:t> e </a:t>
            </a:r>
            <a:r>
              <a:rPr lang="pt-BR" sz="2200" dirty="0" err="1" smtClean="0">
                <a:solidFill>
                  <a:srgbClr val="FFFF00"/>
                </a:solidFill>
              </a:rPr>
              <a:t>Etnoecologia</a:t>
            </a:r>
            <a:r>
              <a:rPr lang="pt-BR" sz="2200" dirty="0" smtClean="0">
                <a:solidFill>
                  <a:srgbClr val="FFFF00"/>
                </a:solidFill>
              </a:rPr>
              <a:t>/SBEE)</a:t>
            </a:r>
          </a:p>
          <a:p>
            <a:pPr marL="609600" indent="-609600" algn="l">
              <a:spcAft>
                <a:spcPts val="600"/>
              </a:spcAft>
            </a:pPr>
            <a:r>
              <a:rPr lang="pt-BR" sz="2800" dirty="0" smtClean="0">
                <a:solidFill>
                  <a:srgbClr val="FFFF00"/>
                </a:solidFill>
              </a:rPr>
              <a:t>- Modelos de Subsistência </a:t>
            </a:r>
            <a:r>
              <a:rPr lang="pt-BR" sz="2200" dirty="0" smtClean="0">
                <a:solidFill>
                  <a:srgbClr val="FFFF00"/>
                </a:solidFill>
              </a:rPr>
              <a:t>(</a:t>
            </a:r>
            <a:r>
              <a:rPr lang="pt-BR" sz="2200" dirty="0" err="1" smtClean="0">
                <a:solidFill>
                  <a:srgbClr val="FFFF00"/>
                </a:solidFill>
              </a:rPr>
              <a:t>Lenski</a:t>
            </a:r>
            <a:r>
              <a:rPr lang="pt-BR" sz="2200" dirty="0" smtClean="0">
                <a:solidFill>
                  <a:srgbClr val="FFFF00"/>
                </a:solidFill>
              </a:rPr>
              <a:t>/</a:t>
            </a:r>
            <a:r>
              <a:rPr lang="pt-BR" sz="2200" dirty="0" err="1" smtClean="0">
                <a:solidFill>
                  <a:srgbClr val="FFFF00"/>
                </a:solidFill>
              </a:rPr>
              <a:t>Nolan</a:t>
            </a:r>
            <a:r>
              <a:rPr lang="pt-BR" sz="2200" dirty="0" smtClean="0">
                <a:solidFill>
                  <a:srgbClr val="FFFF00"/>
                </a:solidFill>
              </a:rPr>
              <a:t>)</a:t>
            </a:r>
          </a:p>
          <a:p>
            <a:pPr marL="609600" indent="-609600" algn="l">
              <a:spcAft>
                <a:spcPts val="600"/>
              </a:spcAft>
            </a:pPr>
            <a:r>
              <a:rPr lang="pt-BR" sz="2800" dirty="0" smtClean="0">
                <a:solidFill>
                  <a:srgbClr val="FFFF00"/>
                </a:solidFill>
              </a:rPr>
              <a:t>- Sociobiologia (Revista) </a:t>
            </a:r>
            <a:r>
              <a:rPr lang="pt-BR" sz="2200" dirty="0" smtClean="0">
                <a:solidFill>
                  <a:srgbClr val="FFFF00"/>
                </a:solidFill>
              </a:rPr>
              <a:t>(Wilson)</a:t>
            </a:r>
          </a:p>
          <a:p>
            <a:pPr marL="609600" indent="-609600" algn="l" eaLnBrk="1" hangingPunct="1">
              <a:spcAft>
                <a:spcPts val="600"/>
              </a:spcAft>
            </a:pPr>
            <a:r>
              <a:rPr lang="pt-BR" sz="2800" dirty="0" smtClean="0">
                <a:solidFill>
                  <a:srgbClr val="FFFF00"/>
                </a:solidFill>
              </a:rPr>
              <a:t>- Modelos de Transmissão</a:t>
            </a:r>
            <a:r>
              <a:rPr lang="pt-BR" dirty="0" smtClean="0">
                <a:solidFill>
                  <a:srgbClr val="FFFF00"/>
                </a:solidFill>
              </a:rPr>
              <a:t> </a:t>
            </a:r>
            <a:r>
              <a:rPr lang="pt-BR" sz="2800" dirty="0" smtClean="0">
                <a:solidFill>
                  <a:srgbClr val="FFFF00"/>
                </a:solidFill>
              </a:rPr>
              <a:t>Cultural</a:t>
            </a:r>
          </a:p>
          <a:p>
            <a:pPr marL="609600" indent="-609600" algn="l" eaLnBrk="1" hangingPunct="1">
              <a:spcAft>
                <a:spcPts val="600"/>
              </a:spcAft>
            </a:pPr>
            <a:endParaRPr lang="pt-BR" sz="2800" dirty="0" smtClean="0">
              <a:solidFill>
                <a:srgbClr val="FFFF00"/>
              </a:solidFill>
            </a:endParaRPr>
          </a:p>
          <a:p>
            <a:pPr marL="609600" indent="-609600" algn="l" eaLnBrk="1" hangingPunct="1">
              <a:spcAft>
                <a:spcPts val="600"/>
              </a:spcAft>
            </a:pPr>
            <a:r>
              <a:rPr lang="pt-BR" sz="2800" dirty="0" smtClean="0">
                <a:solidFill>
                  <a:srgbClr val="FFFF00"/>
                </a:solidFill>
              </a:rPr>
              <a:t>Também:</a:t>
            </a:r>
          </a:p>
          <a:p>
            <a:pPr marL="609600" indent="-609600" algn="l" eaLnBrk="1" hangingPunct="1">
              <a:spcAft>
                <a:spcPts val="600"/>
              </a:spcAft>
            </a:pPr>
            <a:r>
              <a:rPr lang="pt-BR" sz="2800" dirty="0" smtClean="0">
                <a:solidFill>
                  <a:srgbClr val="FFFF00"/>
                </a:solidFill>
              </a:rPr>
              <a:t>- Media </a:t>
            </a:r>
            <a:r>
              <a:rPr lang="pt-BR" sz="2800" dirty="0" err="1" smtClean="0">
                <a:solidFill>
                  <a:srgbClr val="FFFF00"/>
                </a:solidFill>
              </a:rPr>
              <a:t>Ecology</a:t>
            </a:r>
            <a:r>
              <a:rPr lang="pt-BR" sz="2800" dirty="0" smtClean="0">
                <a:solidFill>
                  <a:srgbClr val="FFFF00"/>
                </a:solidFill>
              </a:rPr>
              <a:t>/Ecologia das Tecnologias </a:t>
            </a:r>
          </a:p>
          <a:p>
            <a:pPr marL="609600" indent="-609600" algn="l" eaLnBrk="1" hangingPunct="1">
              <a:spcAft>
                <a:spcPts val="600"/>
              </a:spcAft>
            </a:pPr>
            <a:r>
              <a:rPr lang="pt-BR" sz="2800" dirty="0" smtClean="0">
                <a:solidFill>
                  <a:srgbClr val="FFFF00"/>
                </a:solidFill>
              </a:rPr>
              <a:t>(</a:t>
            </a:r>
            <a:r>
              <a:rPr lang="pt-BR" sz="2800" dirty="0" err="1" smtClean="0">
                <a:solidFill>
                  <a:srgbClr val="FFFF00"/>
                </a:solidFill>
              </a:rPr>
              <a:t>Meyrowitz</a:t>
            </a:r>
            <a:r>
              <a:rPr lang="pt-BR" sz="2800" dirty="0" smtClean="0">
                <a:solidFill>
                  <a:srgbClr val="FFFF00"/>
                </a:solidFill>
              </a:rPr>
              <a:t>, </a:t>
            </a:r>
            <a:r>
              <a:rPr lang="pt-BR" sz="2800" dirty="0" err="1" smtClean="0">
                <a:solidFill>
                  <a:srgbClr val="FFFF00"/>
                </a:solidFill>
              </a:rPr>
              <a:t>Postman</a:t>
            </a:r>
            <a:r>
              <a:rPr lang="pt-BR" sz="2800" dirty="0" smtClean="0">
                <a:solidFill>
                  <a:srgbClr val="FFFF00"/>
                </a:solidFill>
              </a:rPr>
              <a:t>, </a:t>
            </a:r>
            <a:r>
              <a:rPr lang="pt-BR" sz="2800" dirty="0" err="1" smtClean="0">
                <a:solidFill>
                  <a:srgbClr val="FFFF00"/>
                </a:solidFill>
              </a:rPr>
              <a:t>McLuhan</a:t>
            </a:r>
            <a:r>
              <a:rPr lang="pt-BR" sz="2800" dirty="0" smtClean="0">
                <a:solidFill>
                  <a:srgbClr val="FFFF00"/>
                </a:solidFill>
              </a:rPr>
              <a:t>)</a:t>
            </a:r>
          </a:p>
          <a:p>
            <a:pPr marL="609600" indent="-609600" algn="l" eaLnBrk="1" hangingPunct="1">
              <a:spcAft>
                <a:spcPts val="600"/>
              </a:spcAft>
            </a:pPr>
            <a:r>
              <a:rPr lang="pt-BR" sz="2800" dirty="0" smtClean="0">
                <a:solidFill>
                  <a:srgbClr val="FFFF00"/>
                </a:solidFill>
              </a:rPr>
              <a:t>-Biologia Cultural (</a:t>
            </a:r>
            <a:r>
              <a:rPr lang="pt-BR" sz="2800" dirty="0" err="1" smtClean="0">
                <a:solidFill>
                  <a:srgbClr val="FFFF00"/>
                </a:solidFill>
              </a:rPr>
              <a:t>Maturana</a:t>
            </a:r>
            <a:r>
              <a:rPr lang="pt-BR" sz="2800" dirty="0" smtClean="0">
                <a:solidFill>
                  <a:srgbClr val="FFFF00"/>
                </a:solidFill>
              </a:rPr>
              <a:t>)</a:t>
            </a:r>
          </a:p>
          <a:p>
            <a:pPr marL="609600" indent="-609600" algn="l" eaLnBrk="1" hangingPunct="1"/>
            <a:endParaRPr lang="pt-BR" dirty="0" smtClean="0">
              <a:solidFill>
                <a:srgbClr val="800000"/>
              </a:solidFill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8413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67588" name="Group 4"/>
          <p:cNvGraphicFramePr>
            <a:graphicFrameLocks noGrp="1"/>
          </p:cNvGraphicFramePr>
          <p:nvPr/>
        </p:nvGraphicFramePr>
        <p:xfrm>
          <a:off x="0" y="0"/>
          <a:ext cx="841375" cy="184150"/>
        </p:xfrm>
        <a:graphic>
          <a:graphicData uri="http://schemas.openxmlformats.org/drawingml/2006/table">
            <a:tbl>
              <a:tblPr/>
              <a:tblGrid>
                <a:gridCol w="841375"/>
              </a:tblGrid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7236296" y="4077072"/>
            <a:ext cx="1556836" cy="3554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14000"/>
              </a:lnSpc>
            </a:pPr>
            <a:r>
              <a:rPr lang="pt-BR" sz="1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(BEGOSSI, 1993)</a:t>
            </a:r>
            <a:endParaRPr lang="pt-BR" sz="1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6675"/>
            <a:ext cx="8207375" cy="1470025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35000"/>
              </a:lnSpc>
              <a:defRPr/>
            </a:pPr>
            <a:r>
              <a:rPr lang="pt-BR" sz="2700" dirty="0" smtClean="0">
                <a:solidFill>
                  <a:srgbClr val="FFC000"/>
                </a:solidFill>
                <a:latin typeface="Tahoma" charset="0"/>
              </a:rPr>
              <a:t>Ao longo da pré-história e da história, </a:t>
            </a:r>
            <a:r>
              <a:rPr lang="pt-BR" sz="2700" i="1" dirty="0" smtClean="0">
                <a:solidFill>
                  <a:srgbClr val="FFC000"/>
                </a:solidFill>
                <a:latin typeface="Tahoma" charset="0"/>
              </a:rPr>
              <a:t>Homo sapiens</a:t>
            </a:r>
            <a:r>
              <a:rPr lang="pt-BR" sz="2700" dirty="0" smtClean="0">
                <a:solidFill>
                  <a:srgbClr val="FFC000"/>
                </a:solidFill>
                <a:latin typeface="Tahoma" charset="0"/>
              </a:rPr>
              <a:t>  e suas sociedades têm utilizado de muitos mecanismos diferentes: genotípicos, fenotípicos, psíquicos e sociais com a finalidade de se adaptar a novas situações ambientais. </a:t>
            </a:r>
            <a:br>
              <a:rPr lang="pt-BR" sz="2700" dirty="0" smtClean="0">
                <a:solidFill>
                  <a:srgbClr val="FFC000"/>
                </a:solidFill>
                <a:latin typeface="Tahoma" charset="0"/>
              </a:rPr>
            </a:br>
            <a:r>
              <a:rPr lang="pt-BR" sz="2400" dirty="0" smtClean="0">
                <a:solidFill>
                  <a:srgbClr val="A50021"/>
                </a:solidFill>
                <a:latin typeface="Tahoma" charset="0"/>
              </a:rPr>
              <a:t/>
            </a:r>
            <a:br>
              <a:rPr lang="pt-BR" sz="2400" dirty="0" smtClean="0">
                <a:solidFill>
                  <a:srgbClr val="A50021"/>
                </a:solidFill>
                <a:latin typeface="Tahoma" charset="0"/>
              </a:rPr>
            </a:br>
            <a:r>
              <a:rPr lang="pt-BR" sz="2400" dirty="0" smtClean="0">
                <a:solidFill>
                  <a:srgbClr val="A50021"/>
                </a:solidFill>
                <a:latin typeface="Tahoma" charset="0"/>
              </a:rPr>
              <a:t/>
            </a:r>
            <a:br>
              <a:rPr lang="pt-BR" sz="2400" dirty="0" smtClean="0">
                <a:solidFill>
                  <a:srgbClr val="A50021"/>
                </a:solidFill>
                <a:latin typeface="Tahoma" charset="0"/>
              </a:rPr>
            </a:br>
            <a:r>
              <a:rPr lang="pt-BR" sz="2900" dirty="0" smtClean="0">
                <a:solidFill>
                  <a:srgbClr val="FFFF00"/>
                </a:solidFill>
                <a:latin typeface="Tahoma" charset="0"/>
              </a:rPr>
              <a:t>Essa </a:t>
            </a:r>
            <a:r>
              <a:rPr lang="pt-BR" sz="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versatilidade biológica e social</a:t>
            </a:r>
            <a:r>
              <a:rPr lang="pt-BR" sz="2900" dirty="0" smtClean="0">
                <a:solidFill>
                  <a:srgbClr val="FFFF00"/>
                </a:solidFill>
                <a:latin typeface="Tahoma" charset="0"/>
              </a:rPr>
              <a:t> concorreu para o sucesso da espécie humana. </a:t>
            </a:r>
            <a:br>
              <a:rPr lang="pt-BR" sz="2900" dirty="0" smtClean="0">
                <a:solidFill>
                  <a:srgbClr val="FFFF00"/>
                </a:solidFill>
                <a:latin typeface="Tahoma" charset="0"/>
              </a:rPr>
            </a:br>
            <a:r>
              <a:rPr lang="pt-BR" sz="2400" dirty="0" smtClean="0">
                <a:solidFill>
                  <a:srgbClr val="A50021"/>
                </a:solidFill>
                <a:latin typeface="Tahoma" charset="0"/>
              </a:rPr>
              <a:t/>
            </a:r>
            <a:br>
              <a:rPr lang="pt-BR" sz="2400" dirty="0" smtClean="0">
                <a:solidFill>
                  <a:srgbClr val="A50021"/>
                </a:solidFill>
                <a:latin typeface="Tahoma" charset="0"/>
              </a:rPr>
            </a:br>
            <a:endParaRPr lang="pt-BR" sz="2400" dirty="0" smtClean="0">
              <a:solidFill>
                <a:srgbClr val="A50021"/>
              </a:solidFill>
              <a:latin typeface="Tahoma" charset="0"/>
            </a:endParaRP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7524750" y="3789363"/>
            <a:ext cx="360363" cy="71437"/>
          </a:xfrm>
          <a:prstGeom prst="rightArrow">
            <a:avLst>
              <a:gd name="adj1" fmla="val 50000"/>
              <a:gd name="adj2" fmla="val 126112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6675"/>
            <a:ext cx="8532812" cy="1470025"/>
          </a:xfrm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135000"/>
              </a:lnSpc>
              <a:defRPr/>
            </a:pPr>
            <a:r>
              <a:rPr lang="pt-BR" sz="2400" dirty="0" smtClean="0">
                <a:solidFill>
                  <a:srgbClr val="FFC000"/>
                </a:solidFill>
                <a:latin typeface="Tahoma" charset="0"/>
              </a:rPr>
              <a:t>O ser humano já pode alterar tão profundamente seu ambiente e modificá-lo tão rapidamente em função de seus próprios objetivos, que há uma tendência a se acreditar que os </a:t>
            </a:r>
            <a:r>
              <a:rPr lang="pt-BR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mecanismos biológicos dos quais dependeu para sua adaptação no passado</a:t>
            </a:r>
            <a:r>
              <a:rPr lang="pt-BR" sz="2400" dirty="0" smtClean="0">
                <a:solidFill>
                  <a:srgbClr val="FFC000"/>
                </a:solidFill>
                <a:latin typeface="Tahoma" charset="0"/>
              </a:rPr>
              <a:t> venham a ter </a:t>
            </a:r>
            <a:r>
              <a:rPr lang="pt-BR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importância cada vez mais reduzida</a:t>
            </a:r>
            <a:r>
              <a:rPr lang="pt-BR" sz="2400" dirty="0" smtClean="0">
                <a:solidFill>
                  <a:srgbClr val="FFC000"/>
                </a:solidFill>
                <a:latin typeface="Tahoma" charset="0"/>
              </a:rPr>
              <a:t>, senão desprezível. </a:t>
            </a:r>
            <a:br>
              <a:rPr lang="pt-BR" sz="2400" dirty="0" smtClean="0">
                <a:solidFill>
                  <a:srgbClr val="FFC000"/>
                </a:solidFill>
                <a:latin typeface="Tahoma" charset="0"/>
              </a:rPr>
            </a:br>
            <a:r>
              <a:rPr lang="pt-BR" sz="2400" dirty="0" smtClean="0">
                <a:solidFill>
                  <a:srgbClr val="A50021"/>
                </a:solidFill>
                <a:latin typeface="Tahoma" charset="0"/>
              </a:rPr>
              <a:t/>
            </a:r>
            <a:br>
              <a:rPr lang="pt-BR" sz="2400" dirty="0" smtClean="0">
                <a:solidFill>
                  <a:srgbClr val="A50021"/>
                </a:solidFill>
                <a:latin typeface="Tahoma" charset="0"/>
              </a:rPr>
            </a:br>
            <a:r>
              <a:rPr lang="pt-BR" sz="2400" dirty="0" smtClean="0">
                <a:solidFill>
                  <a:srgbClr val="FFFF00"/>
                </a:solidFill>
                <a:latin typeface="Tahoma" charset="0"/>
              </a:rPr>
              <a:t>Vêm-se inclusive assumindo que a espécie humana pode, sem perigo (!?), perder qualidades físicas e mentais que foram essenciais para sua sobrevivência no passado, uma vez que </a:t>
            </a:r>
            <a:r>
              <a:rPr lang="pt-BR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pode criar um ambiente no qual esses atributos não sejam mais necessários</a:t>
            </a:r>
            <a:r>
              <a:rPr lang="pt-BR" sz="2400" dirty="0" smtClean="0">
                <a:solidFill>
                  <a:srgbClr val="FFFF00"/>
                </a:solidFill>
                <a:latin typeface="Tahoma" charset="0"/>
              </a:rPr>
              <a:t>.</a:t>
            </a:r>
            <a:br>
              <a:rPr lang="pt-BR" sz="2400" dirty="0" smtClean="0">
                <a:solidFill>
                  <a:srgbClr val="FFFF00"/>
                </a:solidFill>
                <a:latin typeface="Tahoma" charset="0"/>
              </a:rPr>
            </a:br>
            <a:r>
              <a:rPr lang="pt-BR" sz="1300" dirty="0" smtClean="0">
                <a:solidFill>
                  <a:srgbClr val="FFFF00"/>
                </a:solidFill>
                <a:latin typeface="Tahoma" charset="0"/>
              </a:rPr>
              <a:t/>
            </a:r>
            <a:br>
              <a:rPr lang="pt-BR" sz="1300" dirty="0" smtClean="0">
                <a:solidFill>
                  <a:srgbClr val="FFFF00"/>
                </a:solidFill>
                <a:latin typeface="Tahoma" charset="0"/>
              </a:rPr>
            </a:br>
            <a:r>
              <a:rPr lang="pt-BR" sz="2400" b="1" dirty="0" smtClean="0">
                <a:solidFill>
                  <a:srgbClr val="FFFF00"/>
                </a:solidFill>
                <a:latin typeface="Tahoma" charset="0"/>
              </a:rPr>
              <a:t>- fragilidade /custos energéticos/ dos nichos construídos -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7524750" y="3789363"/>
            <a:ext cx="360363" cy="71437"/>
          </a:xfrm>
          <a:prstGeom prst="rightArrow">
            <a:avLst>
              <a:gd name="adj1" fmla="val 50000"/>
              <a:gd name="adj2" fmla="val 126112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8072" y="2751063"/>
            <a:ext cx="8388424" cy="1470025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35000"/>
              </a:lnSpc>
              <a:defRPr/>
            </a:pPr>
            <a:r>
              <a:rPr lang="pt-BR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Não é possível para a seleção natural manter um estado de adaptabilidade a um ambiente que não existe mais, nem adaptar uma população a um ambiente que ainda não foi criado/ainda não existe.</a:t>
            </a:r>
            <a:r>
              <a:rPr lang="pt-BR" sz="2600" dirty="0" smtClean="0">
                <a:solidFill>
                  <a:srgbClr val="FFC000"/>
                </a:solidFill>
                <a:latin typeface="Tahoma" charset="0"/>
              </a:rPr>
              <a:t> </a:t>
            </a:r>
            <a:br>
              <a:rPr lang="pt-BR" sz="2600" dirty="0" smtClean="0">
                <a:solidFill>
                  <a:srgbClr val="FFC000"/>
                </a:solidFill>
                <a:latin typeface="Tahoma" charset="0"/>
              </a:rPr>
            </a:br>
            <a:r>
              <a:rPr lang="pt-BR" sz="1200" dirty="0" smtClean="0">
                <a:solidFill>
                  <a:srgbClr val="A50021"/>
                </a:solidFill>
                <a:latin typeface="Tahoma" charset="0"/>
              </a:rPr>
              <a:t/>
            </a:r>
            <a:br>
              <a:rPr lang="pt-BR" sz="1200" dirty="0" smtClean="0">
                <a:solidFill>
                  <a:srgbClr val="A50021"/>
                </a:solidFill>
                <a:latin typeface="Tahoma" charset="0"/>
              </a:rPr>
            </a:br>
            <a:r>
              <a:rPr lang="pt-BR" sz="1200" dirty="0" smtClean="0">
                <a:solidFill>
                  <a:srgbClr val="A50021"/>
                </a:solidFill>
                <a:latin typeface="Tahoma" charset="0"/>
              </a:rPr>
              <a:t/>
            </a:r>
            <a:br>
              <a:rPr lang="pt-BR" sz="1200" dirty="0" smtClean="0">
                <a:solidFill>
                  <a:srgbClr val="A50021"/>
                </a:solidFill>
                <a:latin typeface="Tahoma" charset="0"/>
              </a:rPr>
            </a:br>
            <a:r>
              <a:rPr lang="pt-BR" sz="1200" dirty="0" smtClean="0">
                <a:solidFill>
                  <a:srgbClr val="A50021"/>
                </a:solidFill>
                <a:latin typeface="Tahoma" charset="0"/>
              </a:rPr>
              <a:t/>
            </a:r>
            <a:br>
              <a:rPr lang="pt-BR" sz="1200" dirty="0" smtClean="0">
                <a:solidFill>
                  <a:srgbClr val="A50021"/>
                </a:solidFill>
                <a:latin typeface="Tahoma" charset="0"/>
              </a:rPr>
            </a:br>
            <a:r>
              <a:rPr lang="pt-BR" sz="2400" dirty="0" smtClean="0">
                <a:solidFill>
                  <a:srgbClr val="FFFF00"/>
                </a:solidFill>
                <a:latin typeface="Tahoma" charset="0"/>
              </a:rPr>
              <a:t>Por causa dos avanços tecnológicos, </a:t>
            </a:r>
            <a:br>
              <a:rPr lang="pt-BR" sz="2400" dirty="0" smtClean="0">
                <a:solidFill>
                  <a:srgbClr val="FFFF00"/>
                </a:solidFill>
                <a:latin typeface="Tahoma" charset="0"/>
              </a:rPr>
            </a:br>
            <a:r>
              <a:rPr lang="pt-BR" sz="2400" dirty="0" smtClean="0">
                <a:solidFill>
                  <a:srgbClr val="FFFF00"/>
                </a:solidFill>
                <a:latin typeface="Tahoma" charset="0"/>
              </a:rPr>
              <a:t>novos ambientes continuam a aparecer, </a:t>
            </a:r>
            <a:br>
              <a:rPr lang="pt-BR" sz="2400" dirty="0" smtClean="0">
                <a:solidFill>
                  <a:srgbClr val="FFFF00"/>
                </a:solidFill>
                <a:latin typeface="Tahoma" charset="0"/>
              </a:rPr>
            </a:br>
            <a:r>
              <a:rPr lang="pt-BR" sz="2400" dirty="0" smtClean="0">
                <a:solidFill>
                  <a:srgbClr val="FFFF00"/>
                </a:solidFill>
                <a:latin typeface="Tahoma" charset="0"/>
              </a:rPr>
              <a:t>a</a:t>
            </a:r>
            <a:r>
              <a:rPr lang="pt-BR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 taxas aceleradas</a:t>
            </a:r>
            <a:r>
              <a:rPr lang="pt-BR" sz="2400" dirty="0" smtClean="0">
                <a:solidFill>
                  <a:srgbClr val="FFFF00"/>
                </a:solidFill>
                <a:latin typeface="Tahoma" charset="0"/>
              </a:rPr>
              <a:t>. </a:t>
            </a:r>
            <a:br>
              <a:rPr lang="pt-BR" sz="2400" dirty="0" smtClean="0">
                <a:solidFill>
                  <a:srgbClr val="FFFF00"/>
                </a:solidFill>
                <a:latin typeface="Tahoma" charset="0"/>
              </a:rPr>
            </a:br>
            <a:r>
              <a:rPr lang="pt-BR" sz="2400" dirty="0" smtClean="0">
                <a:solidFill>
                  <a:srgbClr val="A50021"/>
                </a:solidFill>
                <a:latin typeface="Tahoma" charset="0"/>
              </a:rPr>
              <a:t/>
            </a:r>
            <a:br>
              <a:rPr lang="pt-BR" sz="2400" dirty="0" smtClean="0">
                <a:solidFill>
                  <a:srgbClr val="A50021"/>
                </a:solidFill>
                <a:latin typeface="Tahoma" charset="0"/>
              </a:rPr>
            </a:br>
            <a:endParaRPr lang="pt-BR" sz="2400" dirty="0" smtClean="0">
              <a:solidFill>
                <a:srgbClr val="A50021"/>
              </a:solidFill>
              <a:latin typeface="Tahoma" charset="0"/>
            </a:endParaRP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7524750" y="3789363"/>
            <a:ext cx="360363" cy="71437"/>
          </a:xfrm>
          <a:prstGeom prst="rightArrow">
            <a:avLst>
              <a:gd name="adj1" fmla="val 50000"/>
              <a:gd name="adj2" fmla="val 126112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tângulo 3"/>
          <p:cNvSpPr>
            <a:spLocks noChangeArrowheads="1"/>
          </p:cNvSpPr>
          <p:nvPr/>
        </p:nvSpPr>
        <p:spPr bwMode="auto">
          <a:xfrm>
            <a:off x="827409" y="1556792"/>
            <a:ext cx="7993063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solidFill>
                  <a:srgbClr val="FFC000"/>
                </a:solidFill>
                <a:latin typeface="Tahoma" charset="0"/>
              </a:rPr>
              <a:t>Para sobreviver nesse contexto, a humanidade dependerá cada vez mais de novas mudanças culturais e sociais, e se isto acontecer de forma irresponsável, poderá prejudicar ainda mais a qualidade de vida futura. </a:t>
            </a:r>
            <a:endParaRPr lang="pt-BR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1338" y="2679700"/>
            <a:ext cx="8207375" cy="1470025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35000"/>
              </a:lnSpc>
            </a:pPr>
            <a:r>
              <a:rPr lang="pt-BR" sz="2400" dirty="0" smtClean="0">
                <a:solidFill>
                  <a:srgbClr val="FFC000"/>
                </a:solidFill>
                <a:latin typeface="Tahoma" charset="0"/>
              </a:rPr>
              <a:t>O potencial da espécie humana para sobreviver a aglomerações, miséria emocional, poluição ambiental, escassez de recursos e a outros tipos de ameaças constitui um dos aspectos limitantes do problema da adaptação. </a:t>
            </a:r>
            <a:br>
              <a:rPr lang="pt-BR" sz="2400" dirty="0" smtClean="0">
                <a:solidFill>
                  <a:srgbClr val="FFC000"/>
                </a:solidFill>
                <a:latin typeface="Tahoma" charset="0"/>
              </a:rPr>
            </a:br>
            <a:r>
              <a:rPr lang="pt-BR" sz="2400" dirty="0" smtClean="0">
                <a:solidFill>
                  <a:srgbClr val="A50021"/>
                </a:solidFill>
                <a:latin typeface="Tahoma" charset="0"/>
              </a:rPr>
              <a:t/>
            </a:r>
            <a:br>
              <a:rPr lang="pt-BR" sz="2400" dirty="0" smtClean="0">
                <a:solidFill>
                  <a:srgbClr val="A50021"/>
                </a:solidFill>
                <a:latin typeface="Tahoma" charset="0"/>
              </a:rPr>
            </a:br>
            <a:r>
              <a:rPr lang="pt-BR" sz="2400" dirty="0" smtClean="0">
                <a:solidFill>
                  <a:srgbClr val="FFFF00"/>
                </a:solidFill>
                <a:latin typeface="Tahoma" charset="0"/>
              </a:rPr>
              <a:t>A vida humana envolve VALORES.</a:t>
            </a:r>
            <a:br>
              <a:rPr lang="pt-BR" sz="2400" dirty="0" smtClean="0">
                <a:solidFill>
                  <a:srgbClr val="FFFF00"/>
                </a:solidFill>
                <a:latin typeface="Tahoma" charset="0"/>
              </a:rPr>
            </a:br>
            <a:r>
              <a:rPr lang="pt-BR" sz="2400" dirty="0" smtClean="0">
                <a:solidFill>
                  <a:srgbClr val="FFFF00"/>
                </a:solidFill>
                <a:latin typeface="Tahoma" charset="0"/>
              </a:rPr>
              <a:t>Alguns desses valores têm pouca relação com as necessidades biológicas. Alguns transcendem a sobrevivência das pessoas individualmente. </a:t>
            </a:r>
            <a:br>
              <a:rPr lang="pt-BR" sz="2400" dirty="0" smtClean="0">
                <a:solidFill>
                  <a:srgbClr val="FFFF00"/>
                </a:solidFill>
                <a:latin typeface="Tahoma" charset="0"/>
              </a:rPr>
            </a:br>
            <a:r>
              <a:rPr lang="pt-BR" sz="2400" dirty="0" smtClean="0">
                <a:solidFill>
                  <a:srgbClr val="A50021"/>
                </a:solidFill>
                <a:latin typeface="Tahoma" charset="0"/>
              </a:rPr>
              <a:t/>
            </a:r>
            <a:br>
              <a:rPr lang="pt-BR" sz="2400" dirty="0" smtClean="0">
                <a:solidFill>
                  <a:srgbClr val="A50021"/>
                </a:solidFill>
                <a:latin typeface="Tahoma" charset="0"/>
              </a:rPr>
            </a:br>
            <a:r>
              <a:rPr lang="pt-BR" sz="2400" dirty="0" smtClean="0">
                <a:solidFill>
                  <a:schemeClr val="bg1"/>
                </a:solidFill>
                <a:latin typeface="Tahoma" charset="0"/>
              </a:rPr>
              <a:t>Soluções adaptativas tecnicamente possíveis podem ter um custo alto em termos de valores humanos. </a:t>
            </a:r>
            <a:br>
              <a:rPr lang="pt-BR" sz="2400" dirty="0" smtClean="0">
                <a:solidFill>
                  <a:schemeClr val="bg1"/>
                </a:solidFill>
                <a:latin typeface="Tahoma" charset="0"/>
              </a:rPr>
            </a:br>
            <a:endParaRPr lang="pt-BR" sz="2400" dirty="0" smtClean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7524750" y="3789363"/>
            <a:ext cx="360363" cy="71437"/>
          </a:xfrm>
          <a:prstGeom prst="rightArrow">
            <a:avLst>
              <a:gd name="adj1" fmla="val 50000"/>
              <a:gd name="adj2" fmla="val 126112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6675"/>
            <a:ext cx="8207375" cy="1470025"/>
          </a:xfrm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135000"/>
              </a:lnSpc>
              <a:defRPr/>
            </a:pPr>
            <a:r>
              <a:rPr lang="pt-BR" sz="2400" dirty="0" smtClean="0">
                <a:solidFill>
                  <a:srgbClr val="FFC000"/>
                </a:solidFill>
                <a:latin typeface="Tahoma" pitchFamily="34" charset="0"/>
              </a:rPr>
              <a:t>Ex: o mesmo desenvolvimento tecnológico que possibilita a sobrevivência e reprodução de indivíduos menos aptos geneticamente, determina a acumulação de defeitos hereditários. </a:t>
            </a:r>
            <a:br>
              <a:rPr lang="pt-BR" sz="2400" dirty="0" smtClean="0">
                <a:solidFill>
                  <a:srgbClr val="FFC000"/>
                </a:solidFill>
                <a:latin typeface="Tahoma" pitchFamily="34" charset="0"/>
              </a:rPr>
            </a:br>
            <a:r>
              <a:rPr lang="pt-BR" sz="2400" dirty="0" smtClean="0">
                <a:solidFill>
                  <a:srgbClr val="A50021"/>
                </a:solidFill>
                <a:latin typeface="Tahoma" pitchFamily="34" charset="0"/>
              </a:rPr>
              <a:t/>
            </a:r>
            <a:br>
              <a:rPr lang="pt-BR" sz="2400" dirty="0" smtClean="0">
                <a:solidFill>
                  <a:srgbClr val="A50021"/>
                </a:solidFill>
                <a:latin typeface="Tahoma" pitchFamily="34" charset="0"/>
              </a:rPr>
            </a:br>
            <a:r>
              <a:rPr lang="pt-BR" sz="2400" dirty="0" smtClean="0">
                <a:solidFill>
                  <a:srgbClr val="FFFF00"/>
                </a:solidFill>
                <a:latin typeface="Tahoma" pitchFamily="34" charset="0"/>
              </a:rPr>
              <a:t>A vida moderna vem interferindo na eliminação de genes indesejáveis (que reduzem a adaptabilidade). </a:t>
            </a:r>
            <a:br>
              <a:rPr lang="pt-BR" sz="2400" dirty="0" smtClean="0">
                <a:solidFill>
                  <a:srgbClr val="FFFF00"/>
                </a:solidFill>
                <a:latin typeface="Tahoma" pitchFamily="34" charset="0"/>
              </a:rPr>
            </a:br>
            <a:r>
              <a:rPr lang="pt-BR" sz="2400" dirty="0" smtClean="0">
                <a:solidFill>
                  <a:srgbClr val="A50021"/>
                </a:solidFill>
                <a:latin typeface="Tahoma" pitchFamily="34" charset="0"/>
              </a:rPr>
              <a:t/>
            </a:r>
            <a:br>
              <a:rPr lang="pt-BR" sz="2400" dirty="0" smtClean="0">
                <a:solidFill>
                  <a:srgbClr val="A50021"/>
                </a:solidFill>
                <a:latin typeface="Tahoma" pitchFamily="34" charset="0"/>
              </a:rPr>
            </a:br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Paradoxalmente o mais crítico aspecto da adaptação humana é sua própria adaptabilidade, que torna essa espécie capaz de se ajustar a condições e hábitos que eventualmente destruirão os valores mais característicos da própria vida humana. </a:t>
            </a: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7524750" y="3789363"/>
            <a:ext cx="360363" cy="71437"/>
          </a:xfrm>
          <a:prstGeom prst="rightArrow">
            <a:avLst>
              <a:gd name="adj1" fmla="val 50000"/>
              <a:gd name="adj2" fmla="val 126112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2606675"/>
            <a:ext cx="8207375" cy="1470025"/>
          </a:xfrm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135000"/>
              </a:lnSpc>
            </a:pPr>
            <a:r>
              <a:rPr lang="pt-BR" sz="2400" dirty="0" smtClean="0">
                <a:solidFill>
                  <a:srgbClr val="FFC000"/>
                </a:solidFill>
                <a:latin typeface="Tahoma" charset="0"/>
              </a:rPr>
              <a:t>O ponto de vista estritamente biológico é inadequado para a vida humana porque não é suficiente para abarcar a complexidade da natureza humana. </a:t>
            </a:r>
            <a:br>
              <a:rPr lang="pt-BR" sz="2400" dirty="0" smtClean="0">
                <a:solidFill>
                  <a:srgbClr val="FFC000"/>
                </a:solidFill>
                <a:latin typeface="Tahoma" charset="0"/>
              </a:rPr>
            </a:br>
            <a:r>
              <a:rPr lang="pt-BR" sz="1200" dirty="0" smtClean="0">
                <a:solidFill>
                  <a:srgbClr val="A50021"/>
                </a:solidFill>
                <a:latin typeface="Tahoma" charset="0"/>
              </a:rPr>
              <a:t/>
            </a:r>
            <a:br>
              <a:rPr lang="pt-BR" sz="1200" dirty="0" smtClean="0">
                <a:solidFill>
                  <a:srgbClr val="A50021"/>
                </a:solidFill>
                <a:latin typeface="Tahoma" charset="0"/>
              </a:rPr>
            </a:br>
            <a:r>
              <a:rPr lang="pt-BR" sz="2400" b="1" dirty="0" smtClean="0">
                <a:solidFill>
                  <a:srgbClr val="FFFF00"/>
                </a:solidFill>
                <a:latin typeface="Tahoma" charset="0"/>
              </a:rPr>
              <a:t>Singularidade da humanidade: ela não vive só no presente  ainda contém o passado em seu corpo e em sua mente e está preocupada com o futuro. </a:t>
            </a:r>
            <a:br>
              <a:rPr lang="pt-BR" sz="2400" b="1" dirty="0" smtClean="0">
                <a:solidFill>
                  <a:srgbClr val="FFFF00"/>
                </a:solidFill>
                <a:latin typeface="Tahoma" charset="0"/>
              </a:rPr>
            </a:br>
            <a:r>
              <a:rPr lang="pt-BR" sz="2400" dirty="0" smtClean="0">
                <a:solidFill>
                  <a:srgbClr val="A50021"/>
                </a:solidFill>
                <a:latin typeface="Tahoma" charset="0"/>
              </a:rPr>
              <a:t/>
            </a:r>
            <a:br>
              <a:rPr lang="pt-BR" sz="2400" dirty="0" smtClean="0">
                <a:solidFill>
                  <a:srgbClr val="A50021"/>
                </a:solidFill>
                <a:latin typeface="Tahoma" charset="0"/>
              </a:rPr>
            </a:br>
            <a:r>
              <a:rPr lang="pt-BR" sz="2400" dirty="0" smtClean="0">
                <a:solidFill>
                  <a:schemeClr val="bg1"/>
                </a:solidFill>
                <a:latin typeface="Tahoma" charset="0"/>
              </a:rPr>
              <a:t>Acima de tudo é preciso considerar que a humanidade não pode romper sua ligação com a Terra e com sua base biológica, da qual emergiu e que ainda a alimentam física e emocionalmente.</a:t>
            </a: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7524750" y="3789363"/>
            <a:ext cx="360363" cy="71437"/>
          </a:xfrm>
          <a:prstGeom prst="rightArrow">
            <a:avLst>
              <a:gd name="adj1" fmla="val 50000"/>
              <a:gd name="adj2" fmla="val 126112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864071"/>
            <a:ext cx="8640763" cy="5229225"/>
          </a:xfrm>
        </p:spPr>
        <p:txBody>
          <a:bodyPr/>
          <a:lstStyle/>
          <a:p>
            <a:pPr algn="l" eaLnBrk="1" hangingPunct="1">
              <a:lnSpc>
                <a:spcPct val="115000"/>
              </a:lnSpc>
            </a:pPr>
            <a:r>
              <a:rPr lang="pt-BR" sz="2600" dirty="0" smtClean="0">
                <a:solidFill>
                  <a:srgbClr val="FFC000"/>
                </a:solidFill>
              </a:rPr>
              <a:t>Em estudos de Ecologia Humana, pode-se constatar alto nível de </a:t>
            </a:r>
            <a:r>
              <a:rPr lang="pt-BR" sz="2600" u="sng" dirty="0" smtClean="0">
                <a:solidFill>
                  <a:srgbClr val="FFC000"/>
                </a:solidFill>
              </a:rPr>
              <a:t>cooperação</a:t>
            </a:r>
            <a:r>
              <a:rPr lang="pt-BR" sz="2600" dirty="0" smtClean="0">
                <a:solidFill>
                  <a:srgbClr val="FFC000"/>
                </a:solidFill>
              </a:rPr>
              <a:t> entre as sociedades humanas e a Terra com suas forças naturais. </a:t>
            </a:r>
          </a:p>
          <a:p>
            <a:pPr algn="l" eaLnBrk="1" hangingPunct="1">
              <a:lnSpc>
                <a:spcPct val="115000"/>
              </a:lnSpc>
            </a:pPr>
            <a:endParaRPr lang="pt-BR" sz="2600" dirty="0" smtClean="0">
              <a:solidFill>
                <a:srgbClr val="800000"/>
              </a:solidFill>
            </a:endParaRPr>
          </a:p>
          <a:p>
            <a:pPr algn="l" eaLnBrk="1" hangingPunct="1">
              <a:lnSpc>
                <a:spcPct val="115000"/>
              </a:lnSpc>
            </a:pPr>
            <a:r>
              <a:rPr lang="pt-BR" sz="2600" dirty="0" smtClean="0">
                <a:solidFill>
                  <a:srgbClr val="FFFF00"/>
                </a:solidFill>
              </a:rPr>
              <a:t>Mas para que exista cooperação, é necessário um humano "ecológico", num sentido mais amplo, uma humanidade que preserve as características da Terra, não uma humanidade que se desenvolva sem metas conscientes, construtivas, inclusive porque ao destruir o ambiente, a própria humanidade morrerá também. </a:t>
            </a:r>
          </a:p>
          <a:p>
            <a:pPr algn="l" eaLnBrk="1" hangingPunct="1">
              <a:lnSpc>
                <a:spcPct val="115000"/>
              </a:lnSpc>
            </a:pPr>
            <a:endParaRPr lang="pt-BR" sz="2600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799134"/>
            <a:ext cx="8208962" cy="2493962"/>
          </a:xfrm>
        </p:spPr>
        <p:txBody>
          <a:bodyPr/>
          <a:lstStyle/>
          <a:p>
            <a:pPr algn="l" eaLnBrk="1" hangingPunct="1">
              <a:lnSpc>
                <a:spcPct val="115000"/>
              </a:lnSpc>
            </a:pPr>
            <a:r>
              <a:rPr lang="pt-BR" sz="3000" b="1" dirty="0" smtClean="0">
                <a:solidFill>
                  <a:srgbClr val="FFC000"/>
                </a:solidFill>
              </a:rPr>
              <a:t>Todas as culturas humanas na Terra sempre foram destrutivas em relação ao ambiente?</a:t>
            </a:r>
          </a:p>
          <a:p>
            <a:pPr algn="l" eaLnBrk="1" hangingPunct="1">
              <a:lnSpc>
                <a:spcPct val="115000"/>
              </a:lnSpc>
            </a:pPr>
            <a:endParaRPr lang="pt-BR" sz="3000" b="1" dirty="0" smtClean="0">
              <a:solidFill>
                <a:srgbClr val="800000"/>
              </a:solidFill>
            </a:endParaRPr>
          </a:p>
          <a:p>
            <a:pPr algn="l" eaLnBrk="1" hangingPunct="1">
              <a:lnSpc>
                <a:spcPct val="115000"/>
              </a:lnSpc>
            </a:pPr>
            <a:r>
              <a:rPr lang="pt-BR" sz="3000" b="1" dirty="0" smtClean="0">
                <a:solidFill>
                  <a:srgbClr val="FFFF00"/>
                </a:solidFill>
              </a:rPr>
              <a:t>Até que ponto?</a:t>
            </a:r>
          </a:p>
          <a:p>
            <a:pPr algn="l" eaLnBrk="1" hangingPunct="1">
              <a:lnSpc>
                <a:spcPct val="115000"/>
              </a:lnSpc>
            </a:pPr>
            <a:endParaRPr lang="pt-BR" sz="2600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496" y="116632"/>
            <a:ext cx="9036496" cy="749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pt-BR" sz="3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Ecologia Humana – origens</a:t>
            </a:r>
          </a:p>
          <a:p>
            <a:pPr algn="ctr">
              <a:lnSpc>
                <a:spcPct val="114000"/>
              </a:lnSpc>
            </a:pPr>
            <a:endParaRPr lang="pt-BR" sz="12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Sociologia:</a:t>
            </a:r>
            <a:r>
              <a:rPr lang="pt-BR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Durkheim</a:t>
            </a:r>
            <a:r>
              <a:rPr lang="pt-BR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(Morfologia Social)/Spencer</a:t>
            </a:r>
          </a:p>
          <a:p>
            <a:pPr algn="ctr">
              <a:lnSpc>
                <a:spcPct val="114000"/>
              </a:lnSpc>
            </a:pPr>
            <a:endParaRPr lang="pt-BR" sz="12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endParaRPr lang="pt-BR" sz="12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pt-BR" sz="2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1910 – 1940 : aprofundamento das bases teóricas para uma Teoria Sociológica de Sistemas</a:t>
            </a:r>
          </a:p>
          <a:p>
            <a:pPr algn="ctr">
              <a:lnSpc>
                <a:spcPct val="114000"/>
              </a:lnSpc>
            </a:pPr>
            <a:r>
              <a:rPr lang="pt-BR" sz="2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Escola de Chicago: Park</a:t>
            </a:r>
          </a:p>
          <a:p>
            <a:pPr algn="ctr">
              <a:lnSpc>
                <a:spcPct val="114000"/>
              </a:lnSpc>
            </a:pPr>
            <a:r>
              <a:rPr lang="pt-BR" sz="2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Modelo de Zonas Concêntricas (</a:t>
            </a:r>
            <a:r>
              <a:rPr lang="pt-BR" sz="22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Burgess</a:t>
            </a:r>
            <a:r>
              <a:rPr lang="pt-BR" sz="2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1925)</a:t>
            </a:r>
          </a:p>
          <a:p>
            <a:pPr algn="ctr">
              <a:lnSpc>
                <a:spcPct val="114000"/>
              </a:lnSpc>
            </a:pPr>
            <a:endParaRPr lang="pt-BR" sz="22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1950-1960 :  estudos demográficos</a:t>
            </a:r>
          </a:p>
          <a:p>
            <a:pPr algn="ctr">
              <a:lnSpc>
                <a:spcPct val="114000"/>
              </a:lnSpc>
            </a:pPr>
            <a:endParaRPr lang="pt-BR" sz="22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&gt;&gt;1970 : enfoque interdisciplinar e ênfase em política ambiental</a:t>
            </a:r>
          </a:p>
          <a:p>
            <a:pPr algn="ctr"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Ecologia Urbana:</a:t>
            </a:r>
          </a:p>
          <a:p>
            <a:pPr algn="ctr">
              <a:lnSpc>
                <a:spcPct val="114000"/>
              </a:lnSpc>
            </a:pPr>
            <a:r>
              <a:rPr lang="pt-BR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pt-BR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Escola de Chicago - Sociologia</a:t>
            </a:r>
            <a:r>
              <a:rPr lang="pt-BR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pt-BR" sz="2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(início do século XX)</a:t>
            </a:r>
          </a:p>
          <a:p>
            <a:pPr algn="ctr">
              <a:lnSpc>
                <a:spcPct val="114000"/>
              </a:lnSpc>
            </a:pPr>
            <a:r>
              <a:rPr lang="pt-BR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R E N O V A Ç Ã O -</a:t>
            </a:r>
          </a:p>
          <a:p>
            <a:pPr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</a:pPr>
            <a:endParaRPr lang="pt-BR" sz="2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455744" y="5013176"/>
            <a:ext cx="15568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(BEGOSSI, 1993)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7741" y="648047"/>
            <a:ext cx="8640763" cy="5229225"/>
          </a:xfrm>
        </p:spPr>
        <p:txBody>
          <a:bodyPr>
            <a:normAutofit fontScale="92500" lnSpcReduction="10000"/>
          </a:bodyPr>
          <a:lstStyle/>
          <a:p>
            <a:pPr algn="l" eaLnBrk="1" hangingPunct="1"/>
            <a:r>
              <a:rPr lang="pt-BR" sz="2800" b="1" dirty="0" smtClean="0">
                <a:solidFill>
                  <a:srgbClr val="FFC000"/>
                </a:solidFill>
              </a:rPr>
              <a:t>ESTRATÉGIA MAXIMIN</a:t>
            </a:r>
            <a:endParaRPr lang="pt-BR" sz="2800" dirty="0" smtClean="0">
              <a:solidFill>
                <a:srgbClr val="FFC000"/>
              </a:solidFill>
            </a:endParaRPr>
          </a:p>
          <a:p>
            <a:pPr algn="l" eaLnBrk="1" hangingPunct="1"/>
            <a:r>
              <a:rPr lang="pt-BR" sz="2800" dirty="0" smtClean="0">
                <a:solidFill>
                  <a:srgbClr val="FFC000"/>
                </a:solidFill>
              </a:rPr>
              <a:t>Povos de economia primitiva são avessos a assumir riscos durante a busca de recursos. </a:t>
            </a:r>
          </a:p>
          <a:p>
            <a:pPr algn="l" eaLnBrk="1" hangingPunct="1"/>
            <a:endParaRPr lang="pt-BR" sz="1200" dirty="0" smtClean="0">
              <a:solidFill>
                <a:srgbClr val="800000"/>
              </a:solidFill>
            </a:endParaRPr>
          </a:p>
          <a:p>
            <a:pPr algn="l" eaLnBrk="1" hangingPunct="1"/>
            <a:r>
              <a:rPr lang="pt-BR" sz="2800" dirty="0" smtClean="0">
                <a:solidFill>
                  <a:srgbClr val="FFFF00"/>
                </a:solidFill>
              </a:rPr>
              <a:t>Eles adotam estratégias que podem ser caracterizadas como MAXIMIN, as quais permitem que as táticas que eles empregam garantam um mínimo; o rendimento de alimentos necessário à manutenção da vida, a despeito de quão ruins tornem-se as condições durante as flutuações ambientais subsequentes. </a:t>
            </a:r>
          </a:p>
          <a:p>
            <a:pPr algn="l" eaLnBrk="1" hangingPunct="1"/>
            <a:endParaRPr lang="pt-BR" sz="1200" dirty="0" smtClean="0">
              <a:solidFill>
                <a:srgbClr val="800000"/>
              </a:solidFill>
            </a:endParaRPr>
          </a:p>
          <a:p>
            <a:pPr algn="l" eaLnBrk="1" hangingPunct="1"/>
            <a:r>
              <a:rPr lang="pt-BR" sz="2800" b="1" i="1" dirty="0" smtClean="0">
                <a:solidFill>
                  <a:schemeClr val="bg1"/>
                </a:solidFill>
              </a:rPr>
              <a:t>Consumiremos hoje apenas o necessário à nossa subsistência, de modo a garantir que haverá esse necessário amanhã também.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733" y="576039"/>
            <a:ext cx="8640763" cy="5229225"/>
          </a:xfrm>
        </p:spPr>
        <p:txBody>
          <a:bodyPr/>
          <a:lstStyle/>
          <a:p>
            <a:pPr algn="l" eaLnBrk="1" hangingPunct="1"/>
            <a:r>
              <a:rPr lang="pt-BR" sz="2800" dirty="0" smtClean="0">
                <a:solidFill>
                  <a:srgbClr val="FFC000"/>
                </a:solidFill>
              </a:rPr>
              <a:t>Por outro lado, as estratégias que garantem a possibilidade de rendimentos excepcionalmente grandes durante os anos bons, reduzem a média de rendimento nos outros anos. </a:t>
            </a:r>
          </a:p>
          <a:p>
            <a:pPr algn="l" eaLnBrk="1" hangingPunct="1"/>
            <a:endParaRPr lang="pt-BR" sz="2800" dirty="0" smtClean="0">
              <a:solidFill>
                <a:srgbClr val="800000"/>
              </a:solidFill>
            </a:endParaRPr>
          </a:p>
          <a:p>
            <a:pPr algn="l" eaLnBrk="1" hangingPunct="1"/>
            <a:r>
              <a:rPr lang="pt-BR" sz="2800" b="1" i="1" dirty="0" smtClean="0">
                <a:solidFill>
                  <a:srgbClr val="FFFF00"/>
                </a:solidFill>
              </a:rPr>
              <a:t>Consumirei o que quero hoje, quanto seja, mesmo que com isso não tenha nada para consumir amanhã</a:t>
            </a:r>
            <a:r>
              <a:rPr lang="pt-BR" sz="2800" dirty="0" smtClean="0">
                <a:solidFill>
                  <a:srgbClr val="FFFF00"/>
                </a:solidFill>
              </a:rPr>
              <a:t>     (nesse local).</a:t>
            </a:r>
          </a:p>
          <a:p>
            <a:pPr algn="l" eaLnBrk="1" hangingPunct="1"/>
            <a:endParaRPr lang="pt-BR" sz="2800" dirty="0" smtClean="0">
              <a:solidFill>
                <a:srgbClr val="800000"/>
              </a:solidFill>
            </a:endParaRPr>
          </a:p>
          <a:p>
            <a:pPr algn="l" eaLnBrk="1" hangingPunct="1"/>
            <a:r>
              <a:rPr lang="pt-BR" sz="2800" dirty="0" smtClean="0">
                <a:solidFill>
                  <a:schemeClr val="bg1"/>
                </a:solidFill>
              </a:rPr>
              <a:t>(Estratégias MAXIMAX)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792163"/>
            <a:ext cx="8640763" cy="5229225"/>
          </a:xfrm>
        </p:spPr>
        <p:txBody>
          <a:bodyPr/>
          <a:lstStyle/>
          <a:p>
            <a:pPr algn="just" eaLnBrk="1" hangingPunct="1"/>
            <a:r>
              <a:rPr lang="pt-BR" sz="2600" dirty="0" smtClean="0">
                <a:solidFill>
                  <a:srgbClr val="FFC000"/>
                </a:solidFill>
              </a:rPr>
              <a:t>Na estratégia MAXIMIN as pessoas investem trabalho nos processo produtivos apenas o suficiente para manter os níveis satisfatórios de consumo, tal como determinado culturalmente. </a:t>
            </a:r>
          </a:p>
          <a:p>
            <a:pPr algn="just" eaLnBrk="1" hangingPunct="1"/>
            <a:endParaRPr lang="pt-BR" sz="1200" dirty="0" smtClean="0">
              <a:solidFill>
                <a:srgbClr val="800000"/>
              </a:solidFill>
            </a:endParaRPr>
          </a:p>
          <a:p>
            <a:pPr algn="just" eaLnBrk="1" hangingPunct="1"/>
            <a:r>
              <a:rPr lang="pt-BR" sz="2600" dirty="0" smtClean="0">
                <a:solidFill>
                  <a:srgbClr val="FFFF00"/>
                </a:solidFill>
              </a:rPr>
              <a:t>Na maioria das sociedades de </a:t>
            </a:r>
            <a:r>
              <a:rPr lang="pt-BR" sz="2600" dirty="0" err="1" smtClean="0">
                <a:solidFill>
                  <a:srgbClr val="FFFF00"/>
                </a:solidFill>
              </a:rPr>
              <a:t>caçadores-coletores</a:t>
            </a:r>
            <a:r>
              <a:rPr lang="pt-BR" sz="2600" dirty="0" smtClean="0">
                <a:solidFill>
                  <a:srgbClr val="FFFF00"/>
                </a:solidFill>
              </a:rPr>
              <a:t> e sociedades agrícolas primitivas, estes níveis permanecem próximos ao MAXIMIN. </a:t>
            </a:r>
          </a:p>
          <a:p>
            <a:pPr algn="just" eaLnBrk="1" hangingPunct="1"/>
            <a:endParaRPr lang="pt-BR" sz="1200" dirty="0" smtClean="0">
              <a:solidFill>
                <a:srgbClr val="800000"/>
              </a:solidFill>
            </a:endParaRPr>
          </a:p>
          <a:p>
            <a:pPr algn="just" eaLnBrk="1" hangingPunct="1"/>
            <a:r>
              <a:rPr lang="pt-BR" sz="2600" dirty="0" smtClean="0">
                <a:solidFill>
                  <a:schemeClr val="bg1"/>
                </a:solidFill>
              </a:rPr>
              <a:t>Como resultado, muitas dessas sociedades estão bem abaixo do rendimento energético potencial. </a:t>
            </a:r>
            <a:endParaRPr lang="pt-BR" sz="1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tângulo 3"/>
          <p:cNvSpPr>
            <a:spLocks noChangeArrowheads="1"/>
          </p:cNvSpPr>
          <p:nvPr/>
        </p:nvSpPr>
        <p:spPr bwMode="auto">
          <a:xfrm>
            <a:off x="611188" y="692150"/>
            <a:ext cx="7993062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FFC000"/>
                </a:solidFill>
              </a:rPr>
              <a:t>Entretanto, sociedades MAXIMAX, que permitem temporariamente a elevação do tamanho de sua população, </a:t>
            </a:r>
            <a:r>
              <a:rPr lang="pt-BR" sz="2400" dirty="0" smtClean="0">
                <a:solidFill>
                  <a:srgbClr val="FFC000"/>
                </a:solidFill>
              </a:rPr>
              <a:t>veem-se </a:t>
            </a:r>
            <a:r>
              <a:rPr lang="pt-BR" sz="2400" dirty="0">
                <a:solidFill>
                  <a:srgbClr val="FFC000"/>
                </a:solidFill>
              </a:rPr>
              <a:t>forçadas a expandir territórios e a explorar sempre novas fontes de energia.</a:t>
            </a:r>
          </a:p>
          <a:p>
            <a:pPr algn="just">
              <a:lnSpc>
                <a:spcPct val="150000"/>
              </a:lnSpc>
            </a:pPr>
            <a:endParaRPr lang="pt-BR" sz="2400" dirty="0">
              <a:solidFill>
                <a:srgbClr val="8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FFFF00"/>
                </a:solidFill>
              </a:rPr>
              <a:t>Isso gera, um </a:t>
            </a:r>
            <a:r>
              <a:rPr lang="pt-BR" sz="2400" i="1" dirty="0">
                <a:solidFill>
                  <a:srgbClr val="FFFF00"/>
                </a:solidFill>
              </a:rPr>
              <a:t>feedback positivo</a:t>
            </a:r>
            <a:r>
              <a:rPr lang="pt-BR" sz="2400" dirty="0">
                <a:solidFill>
                  <a:srgbClr val="FFFF00"/>
                </a:solidFill>
              </a:rPr>
              <a:t>, que permite que esta população continue crescendo, mas por um tempo limitado, e este processo todo tenderá a gerar um dano ambiental muito severo.</a:t>
            </a:r>
          </a:p>
          <a:p>
            <a:pPr algn="just"/>
            <a:endParaRPr lang="pt-BR" sz="2400" dirty="0">
              <a:solidFill>
                <a:srgbClr val="800000"/>
              </a:solidFill>
            </a:endParaRPr>
          </a:p>
          <a:p>
            <a:pPr algn="just"/>
            <a:endParaRPr lang="pt-BR" sz="2400" dirty="0">
              <a:solidFill>
                <a:srgbClr val="800000"/>
              </a:solidFill>
            </a:endParaRPr>
          </a:p>
          <a:p>
            <a:pPr algn="just"/>
            <a:endParaRPr lang="pt-BR" sz="2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tângulo 3"/>
          <p:cNvSpPr>
            <a:spLocks noChangeArrowheads="1"/>
          </p:cNvSpPr>
          <p:nvPr/>
        </p:nvSpPr>
        <p:spPr bwMode="auto">
          <a:xfrm>
            <a:off x="684213" y="908720"/>
            <a:ext cx="770413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FFC000"/>
                </a:solidFill>
              </a:rPr>
              <a:t>Em muitos casos, o dano ambiental causado destrói a própria capacidade de sustentação do processo, resultando no colapso dessa sociedade.</a:t>
            </a:r>
          </a:p>
          <a:p>
            <a:pPr algn="just">
              <a:lnSpc>
                <a:spcPct val="150000"/>
              </a:lnSpc>
            </a:pPr>
            <a:endParaRPr lang="pt-BR" sz="2400" dirty="0">
              <a:solidFill>
                <a:srgbClr val="8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FFFF00"/>
                </a:solidFill>
              </a:rPr>
              <a:t>O que não implica, necessariamente, no colapso da estratégia MAXIMAX, já que seres humanos envolvidos podem atribuir os acontecimentos a outros motivos e evitarem a </a:t>
            </a:r>
            <a:r>
              <a:rPr lang="pt-BR" sz="2400" dirty="0" smtClean="0">
                <a:solidFill>
                  <a:srgbClr val="FFFF00"/>
                </a:solidFill>
              </a:rPr>
              <a:t>autocrítica</a:t>
            </a:r>
            <a:r>
              <a:rPr lang="pt-BR" sz="2400" dirty="0">
                <a:solidFill>
                  <a:srgbClr val="FFFF00"/>
                </a:solidFill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4363" y="2130425"/>
            <a:ext cx="7773987" cy="1470025"/>
          </a:xfrm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120000"/>
              </a:lnSpc>
            </a:pPr>
            <a:r>
              <a:rPr lang="pt-BR" sz="2500" smtClean="0">
                <a:solidFill>
                  <a:schemeClr val="accent2"/>
                </a:solidFill>
                <a:latin typeface="Tahoma" pitchFamily="34" charset="0"/>
                <a:sym typeface="Symbol" pitchFamily="18" charset="2"/>
              </a:rPr>
              <a:t/>
            </a:r>
            <a:br>
              <a:rPr lang="pt-BR" sz="2500" smtClean="0">
                <a:solidFill>
                  <a:schemeClr val="accent2"/>
                </a:solidFill>
                <a:latin typeface="Tahoma" pitchFamily="34" charset="0"/>
                <a:sym typeface="Symbol" pitchFamily="18" charset="2"/>
              </a:rPr>
            </a:br>
            <a:r>
              <a:rPr lang="pt-BR" sz="2500" smtClean="0">
                <a:solidFill>
                  <a:schemeClr val="accent2"/>
                </a:solidFill>
                <a:latin typeface="Tahoma" pitchFamily="34" charset="0"/>
                <a:sym typeface="Symbol" pitchFamily="18" charset="2"/>
              </a:rPr>
              <a:t/>
            </a:r>
            <a:br>
              <a:rPr lang="pt-BR" sz="2500" smtClean="0">
                <a:solidFill>
                  <a:schemeClr val="accent2"/>
                </a:solidFill>
                <a:latin typeface="Tahoma" pitchFamily="34" charset="0"/>
                <a:sym typeface="Symbol" pitchFamily="18" charset="2"/>
              </a:rPr>
            </a:br>
            <a:r>
              <a:rPr lang="pt-BR" sz="2500" smtClean="0">
                <a:solidFill>
                  <a:schemeClr val="accent2"/>
                </a:solidFill>
                <a:latin typeface="Tahoma" pitchFamily="34" charset="0"/>
                <a:sym typeface="Symbol" pitchFamily="18" charset="2"/>
              </a:rPr>
              <a:t/>
            </a:r>
            <a:br>
              <a:rPr lang="pt-BR" sz="2500" smtClean="0">
                <a:solidFill>
                  <a:schemeClr val="accent2"/>
                </a:solidFill>
                <a:latin typeface="Tahoma" pitchFamily="34" charset="0"/>
                <a:sym typeface="Symbol" pitchFamily="18" charset="2"/>
              </a:rPr>
            </a:br>
            <a:r>
              <a:rPr lang="pt-BR" sz="2500" smtClean="0">
                <a:solidFill>
                  <a:schemeClr val="accent2"/>
                </a:solidFill>
                <a:latin typeface="Tahoma" pitchFamily="34" charset="0"/>
                <a:sym typeface="Symbol" pitchFamily="18" charset="2"/>
              </a:rPr>
              <a:t/>
            </a:r>
            <a:br>
              <a:rPr lang="pt-BR" sz="2500" smtClean="0">
                <a:solidFill>
                  <a:schemeClr val="accent2"/>
                </a:solidFill>
                <a:latin typeface="Tahoma" pitchFamily="34" charset="0"/>
                <a:sym typeface="Symbol" pitchFamily="18" charset="2"/>
              </a:rPr>
            </a:br>
            <a:endParaRPr lang="pt-BR" sz="2500" smtClean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179388" y="3021013"/>
            <a:ext cx="871378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l">
              <a:lnSpc>
                <a:spcPct val="100000"/>
              </a:lnSpc>
            </a:pPr>
            <a:endParaRPr lang="en-US" sz="2500" b="0">
              <a:solidFill>
                <a:schemeClr val="accent2"/>
              </a:solidFill>
            </a:endParaRP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250825" y="2898775"/>
            <a:ext cx="86423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lnSpc>
                <a:spcPct val="100000"/>
              </a:lnSpc>
              <a:tabLst>
                <a:tab pos="1308100" algn="l"/>
              </a:tabLst>
            </a:pPr>
            <a:endParaRPr lang="en-US" sz="2500" b="0">
              <a:solidFill>
                <a:schemeClr val="accent2"/>
              </a:solidFill>
            </a:endParaRPr>
          </a:p>
        </p:txBody>
      </p:sp>
      <p:sp>
        <p:nvSpPr>
          <p:cNvPr id="463877" name="Rectangle 5"/>
          <p:cNvSpPr>
            <a:spLocks noChangeArrowheads="1"/>
          </p:cNvSpPr>
          <p:nvPr/>
        </p:nvSpPr>
        <p:spPr bwMode="auto">
          <a:xfrm>
            <a:off x="179512" y="188640"/>
            <a:ext cx="8676456" cy="657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42900" indent="-342900" algn="l">
              <a:lnSpc>
                <a:spcPct val="100000"/>
              </a:lnSpc>
              <a:spcAft>
                <a:spcPts val="600"/>
              </a:spcAft>
              <a:defRPr/>
            </a:pPr>
            <a:r>
              <a:rPr lang="pt-BR" sz="1400" b="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	</a:t>
            </a:r>
            <a:r>
              <a:rPr lang="pt-BR" sz="2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BIBLIOGRAFIA</a:t>
            </a:r>
            <a:endParaRPr lang="pt-BR" sz="2200" b="1" i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marL="609600" indent="-609600"/>
            <a:r>
              <a:rPr lang="pt-BR" dirty="0" smtClean="0">
                <a:latin typeface="+mj-lt"/>
              </a:rPr>
              <a:t>	</a:t>
            </a:r>
            <a:endParaRPr lang="pt-BR" sz="1200" dirty="0" smtClean="0">
              <a:solidFill>
                <a:srgbClr val="FFFF00"/>
              </a:solidFill>
            </a:endParaRPr>
          </a:p>
          <a:p>
            <a:pPr marL="342900" indent="-342900">
              <a:spcAft>
                <a:spcPts val="1200"/>
              </a:spcAft>
              <a:defRPr/>
            </a:pPr>
            <a:r>
              <a:rPr lang="pt-BR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	BATES, </a:t>
            </a:r>
            <a:r>
              <a:rPr lang="pt-BR" dirty="0" err="1" smtClean="0">
                <a:solidFill>
                  <a:srgbClr val="FFFF00"/>
                </a:solidFill>
                <a:latin typeface="+mj-lt"/>
                <a:cs typeface="Arial" pitchFamily="34" charset="0"/>
              </a:rPr>
              <a:t>D.G.</a:t>
            </a:r>
            <a:r>
              <a:rPr lang="pt-BR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; TUCKER, J.  (</a:t>
            </a:r>
            <a:r>
              <a:rPr lang="pt-BR" dirty="0" err="1" smtClean="0">
                <a:solidFill>
                  <a:srgbClr val="FFFF00"/>
                </a:solidFill>
                <a:latin typeface="+mj-lt"/>
                <a:cs typeface="Arial" pitchFamily="34" charset="0"/>
              </a:rPr>
              <a:t>eds</a:t>
            </a:r>
            <a:r>
              <a:rPr lang="pt-BR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.) </a:t>
            </a:r>
            <a:r>
              <a:rPr lang="pt-BR" b="1" dirty="0" err="1" smtClean="0">
                <a:solidFill>
                  <a:srgbClr val="FFFF00"/>
                </a:solidFill>
                <a:latin typeface="+mj-lt"/>
                <a:cs typeface="Arial" pitchFamily="34" charset="0"/>
              </a:rPr>
              <a:t>Human</a:t>
            </a:r>
            <a:r>
              <a:rPr lang="pt-BR" b="1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  <a:latin typeface="+mj-lt"/>
                <a:cs typeface="Arial" pitchFamily="34" charset="0"/>
              </a:rPr>
              <a:t>Ecology</a:t>
            </a:r>
            <a:r>
              <a:rPr lang="pt-BR" b="1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  <a:latin typeface="+mj-lt"/>
                <a:cs typeface="Arial" pitchFamily="34" charset="0"/>
              </a:rPr>
              <a:t>contemporary</a:t>
            </a:r>
            <a:r>
              <a:rPr lang="pt-BR" b="1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 research </a:t>
            </a:r>
            <a:r>
              <a:rPr lang="pt-BR" b="1" dirty="0" err="1" smtClean="0">
                <a:solidFill>
                  <a:srgbClr val="FFFF00"/>
                </a:solidFill>
                <a:latin typeface="+mj-lt"/>
                <a:cs typeface="Arial" pitchFamily="34" charset="0"/>
              </a:rPr>
              <a:t>and</a:t>
            </a:r>
            <a:r>
              <a:rPr lang="pt-BR" b="1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  <a:latin typeface="+mj-lt"/>
                <a:cs typeface="Arial" pitchFamily="34" charset="0"/>
              </a:rPr>
              <a:t>practice</a:t>
            </a:r>
            <a:r>
              <a:rPr lang="pt-BR" b="1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.</a:t>
            </a:r>
            <a:r>
              <a:rPr lang="pt-BR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 US: </a:t>
            </a:r>
            <a:r>
              <a:rPr lang="pt-BR" dirty="0" err="1" smtClean="0">
                <a:solidFill>
                  <a:srgbClr val="FFFF00"/>
                </a:solidFill>
                <a:latin typeface="+mj-lt"/>
                <a:cs typeface="Arial" pitchFamily="34" charset="0"/>
              </a:rPr>
              <a:t>Springer-Verlag</a:t>
            </a:r>
            <a:r>
              <a:rPr lang="pt-BR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, 2010, p. 1-21. </a:t>
            </a:r>
          </a:p>
          <a:p>
            <a:pPr marL="342900" indent="-342900">
              <a:spcAft>
                <a:spcPts val="1200"/>
              </a:spcAft>
              <a:defRPr/>
            </a:pPr>
            <a:r>
              <a:rPr lang="pt-BR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	</a:t>
            </a:r>
            <a:r>
              <a:rPr lang="pt-BR" dirty="0" smtClean="0">
                <a:solidFill>
                  <a:srgbClr val="FFFF00"/>
                </a:solidFill>
              </a:rPr>
              <a:t> BEGOSSI, A. (org.) </a:t>
            </a:r>
            <a:r>
              <a:rPr lang="pt-BR" b="1" dirty="0" smtClean="0">
                <a:solidFill>
                  <a:srgbClr val="FFFF00"/>
                </a:solidFill>
              </a:rPr>
              <a:t>Ecologia de Pescadores da Mata Atlântica e da Amazônia.</a:t>
            </a:r>
            <a:r>
              <a:rPr lang="pt-BR" dirty="0" smtClean="0">
                <a:solidFill>
                  <a:srgbClr val="FFFF00"/>
                </a:solidFill>
              </a:rPr>
              <a:t> São Paulo: </a:t>
            </a:r>
            <a:r>
              <a:rPr lang="pt-BR" dirty="0" err="1" smtClean="0">
                <a:solidFill>
                  <a:srgbClr val="FFFF00"/>
                </a:solidFill>
              </a:rPr>
              <a:t>Hucitec</a:t>
            </a:r>
            <a:r>
              <a:rPr lang="pt-BR" dirty="0" smtClean="0">
                <a:solidFill>
                  <a:srgbClr val="FFFF00"/>
                </a:solidFill>
              </a:rPr>
              <a:t>: NEPAM/Unicamp: </a:t>
            </a:r>
            <a:r>
              <a:rPr lang="pt-BR" dirty="0" err="1" smtClean="0">
                <a:solidFill>
                  <a:srgbClr val="FFFF00"/>
                </a:solidFill>
              </a:rPr>
              <a:t>Nupaub</a:t>
            </a:r>
            <a:r>
              <a:rPr lang="pt-BR" dirty="0" smtClean="0">
                <a:solidFill>
                  <a:srgbClr val="FFFF00"/>
                </a:solidFill>
              </a:rPr>
              <a:t>/ USP: </a:t>
            </a:r>
            <a:r>
              <a:rPr lang="pt-BR" dirty="0" err="1" smtClean="0">
                <a:solidFill>
                  <a:srgbClr val="FFFF00"/>
                </a:solidFill>
              </a:rPr>
              <a:t>Fapesp</a:t>
            </a:r>
            <a:r>
              <a:rPr lang="pt-BR" dirty="0" smtClean="0">
                <a:solidFill>
                  <a:srgbClr val="FFFF00"/>
                </a:solidFill>
              </a:rPr>
              <a:t>, 2004. 332 p. (</a:t>
            </a:r>
            <a:r>
              <a:rPr lang="pt-BR" dirty="0" err="1" smtClean="0">
                <a:solidFill>
                  <a:srgbClr val="FFFF00"/>
                </a:solidFill>
              </a:rPr>
              <a:t>pág</a:t>
            </a:r>
            <a:r>
              <a:rPr lang="pt-BR" dirty="0" smtClean="0">
                <a:solidFill>
                  <a:srgbClr val="FFFF00"/>
                </a:solidFill>
              </a:rPr>
              <a:t> 13-34).</a:t>
            </a:r>
            <a:endParaRPr lang="pt-BR" dirty="0" smtClean="0">
              <a:solidFill>
                <a:srgbClr val="FFFF00"/>
              </a:solidFill>
              <a:latin typeface="+mj-lt"/>
              <a:cs typeface="Arial" pitchFamily="34" charset="0"/>
            </a:endParaRPr>
          </a:p>
          <a:p>
            <a:pPr marL="342900" indent="-342900">
              <a:spcAft>
                <a:spcPts val="1200"/>
              </a:spcAft>
              <a:defRPr/>
            </a:pPr>
            <a:r>
              <a:rPr lang="pt-BR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	BEGOSSI, A. Ecologia Humana: um enfoque das relações homem-ambiente. </a:t>
            </a:r>
            <a:r>
              <a:rPr lang="pt-BR" b="1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Interciência</a:t>
            </a:r>
            <a:r>
              <a:rPr lang="pt-BR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 18(3): 121-132, 1993. </a:t>
            </a:r>
          </a:p>
          <a:p>
            <a:pPr marL="342900" indent="-342900">
              <a:spcAft>
                <a:spcPts val="1200"/>
              </a:spcAft>
              <a:defRPr/>
            </a:pPr>
            <a:r>
              <a:rPr lang="pt-BR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	BENNETH, T. (</a:t>
            </a:r>
            <a:r>
              <a:rPr lang="pt-BR" dirty="0" err="1" smtClean="0">
                <a:solidFill>
                  <a:srgbClr val="FFFF00"/>
                </a:solidFill>
                <a:latin typeface="+mj-lt"/>
                <a:cs typeface="Arial" pitchFamily="34" charset="0"/>
              </a:rPr>
              <a:t>Dir</a:t>
            </a:r>
            <a:r>
              <a:rPr lang="pt-BR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/Escr.)</a:t>
            </a:r>
            <a:r>
              <a:rPr lang="pt-BR" dirty="0" smtClean="0">
                <a:solidFill>
                  <a:srgbClr val="FFFF00"/>
                </a:solidFill>
              </a:rPr>
              <a:t> “</a:t>
            </a:r>
            <a:r>
              <a:rPr lang="pt-BR" dirty="0" err="1" smtClean="0">
                <a:solidFill>
                  <a:srgbClr val="FFFF00"/>
                </a:solidFill>
              </a:rPr>
              <a:t>What</a:t>
            </a:r>
            <a:r>
              <a:rPr lang="pt-BR" dirty="0" smtClean="0">
                <a:solidFill>
                  <a:srgbClr val="FFFF00"/>
                </a:solidFill>
              </a:rPr>
              <a:t> a </a:t>
            </a:r>
            <a:r>
              <a:rPr lang="pt-BR" dirty="0" err="1" smtClean="0">
                <a:solidFill>
                  <a:srgbClr val="FFFF00"/>
                </a:solidFill>
              </a:rPr>
              <a:t>way</a:t>
            </a:r>
            <a:r>
              <a:rPr lang="pt-BR" dirty="0" smtClean="0">
                <a:solidFill>
                  <a:srgbClr val="FFFF00"/>
                </a:solidFill>
              </a:rPr>
              <a:t> to </a:t>
            </a:r>
            <a:r>
              <a:rPr lang="pt-BR" dirty="0" err="1" smtClean="0">
                <a:solidFill>
                  <a:srgbClr val="FFFF00"/>
                </a:solidFill>
              </a:rPr>
              <a:t>go</a:t>
            </a:r>
            <a:r>
              <a:rPr lang="pt-BR" dirty="0" smtClean="0">
                <a:solidFill>
                  <a:srgbClr val="FFFF00"/>
                </a:solidFill>
              </a:rPr>
              <a:t>: </a:t>
            </a:r>
            <a:r>
              <a:rPr lang="pt-BR" dirty="0" err="1" smtClean="0">
                <a:solidFill>
                  <a:srgbClr val="FFFF00"/>
                </a:solidFill>
              </a:rPr>
              <a:t>Life</a:t>
            </a:r>
            <a:r>
              <a:rPr lang="pt-BR" dirty="0" smtClean="0">
                <a:solidFill>
                  <a:srgbClr val="FFFF00"/>
                </a:solidFill>
              </a:rPr>
              <a:t> in </a:t>
            </a:r>
            <a:r>
              <a:rPr lang="pt-BR" dirty="0" err="1" smtClean="0">
                <a:solidFill>
                  <a:srgbClr val="FFFF00"/>
                </a:solidFill>
              </a:rPr>
              <a:t>the</a:t>
            </a:r>
            <a:r>
              <a:rPr lang="pt-BR" dirty="0" smtClean="0">
                <a:solidFill>
                  <a:srgbClr val="FFFF00"/>
                </a:solidFill>
              </a:rPr>
              <a:t> </a:t>
            </a:r>
            <a:r>
              <a:rPr lang="pt-BR" dirty="0" err="1" smtClean="0">
                <a:solidFill>
                  <a:srgbClr val="FFFF00"/>
                </a:solidFill>
              </a:rPr>
              <a:t>end</a:t>
            </a:r>
            <a:r>
              <a:rPr lang="pt-BR" dirty="0" smtClean="0">
                <a:solidFill>
                  <a:srgbClr val="FFFF00"/>
                </a:solidFill>
              </a:rPr>
              <a:t> </a:t>
            </a:r>
            <a:r>
              <a:rPr lang="pt-BR" dirty="0" err="1" smtClean="0">
                <a:solidFill>
                  <a:srgbClr val="FFFF00"/>
                </a:solidFill>
              </a:rPr>
              <a:t>of</a:t>
            </a:r>
            <a:r>
              <a:rPr lang="pt-BR" dirty="0" smtClean="0">
                <a:solidFill>
                  <a:srgbClr val="FFFF00"/>
                </a:solidFill>
              </a:rPr>
              <a:t> </a:t>
            </a:r>
            <a:r>
              <a:rPr lang="pt-BR" dirty="0" err="1" smtClean="0">
                <a:solidFill>
                  <a:srgbClr val="FFFF00"/>
                </a:solidFill>
              </a:rPr>
              <a:t>the</a:t>
            </a:r>
            <a:r>
              <a:rPr lang="pt-BR" dirty="0" smtClean="0">
                <a:solidFill>
                  <a:srgbClr val="FFFF00"/>
                </a:solidFill>
              </a:rPr>
              <a:t> </a:t>
            </a:r>
            <a:r>
              <a:rPr lang="pt-BR" dirty="0" err="1" smtClean="0">
                <a:solidFill>
                  <a:srgbClr val="FFFF00"/>
                </a:solidFill>
              </a:rPr>
              <a:t>Empire</a:t>
            </a:r>
            <a:r>
              <a:rPr lang="pt-BR" dirty="0" smtClean="0">
                <a:solidFill>
                  <a:srgbClr val="FFFF00"/>
                </a:solidFill>
              </a:rPr>
              <a:t>. (2007), </a:t>
            </a:r>
            <a:r>
              <a:rPr lang="pt-BR" dirty="0" err="1" smtClean="0">
                <a:solidFill>
                  <a:srgbClr val="FFFF00"/>
                </a:solidFill>
              </a:rPr>
              <a:t>VisionQuest</a:t>
            </a:r>
            <a:r>
              <a:rPr lang="pt-BR" dirty="0" smtClean="0">
                <a:solidFill>
                  <a:srgbClr val="FFFF00"/>
                </a:solidFill>
              </a:rPr>
              <a:t> </a:t>
            </a:r>
            <a:r>
              <a:rPr lang="pt-BR" dirty="0" err="1" smtClean="0">
                <a:solidFill>
                  <a:srgbClr val="FFFF00"/>
                </a:solidFill>
              </a:rPr>
              <a:t>Pictures</a:t>
            </a:r>
            <a:r>
              <a:rPr lang="pt-BR" dirty="0" smtClean="0">
                <a:solidFill>
                  <a:srgbClr val="FFFF00"/>
                </a:solidFill>
              </a:rPr>
              <a:t>. </a:t>
            </a:r>
          </a:p>
          <a:p>
            <a:pPr marL="342900" indent="-342900">
              <a:spcAft>
                <a:spcPts val="1200"/>
              </a:spcAft>
              <a:defRPr/>
            </a:pPr>
            <a:r>
              <a:rPr lang="pt-BR" dirty="0" smtClean="0">
                <a:solidFill>
                  <a:srgbClr val="FFFF00"/>
                </a:solidFill>
              </a:rPr>
              <a:t>	DIAMOND, J. </a:t>
            </a:r>
            <a:r>
              <a:rPr lang="pt-BR" b="1" dirty="0" smtClean="0">
                <a:solidFill>
                  <a:srgbClr val="FFFF00"/>
                </a:solidFill>
              </a:rPr>
              <a:t>Colapso – Como as Sociedades optam entre o fracasso e o sucesso. </a:t>
            </a:r>
            <a:r>
              <a:rPr lang="pt-BR" dirty="0" smtClean="0">
                <a:solidFill>
                  <a:srgbClr val="FFFF00"/>
                </a:solidFill>
              </a:rPr>
              <a:t>Ed. Record, 2005</a:t>
            </a:r>
          </a:p>
          <a:p>
            <a:pPr marL="342900" indent="-342900">
              <a:spcAft>
                <a:spcPts val="1200"/>
              </a:spcAft>
              <a:defRPr/>
            </a:pPr>
            <a:r>
              <a:rPr lang="pt-BR" dirty="0" smtClean="0">
                <a:solidFill>
                  <a:srgbClr val="FFFF00"/>
                </a:solidFill>
              </a:rPr>
              <a:t>	MOLINA, </a:t>
            </a:r>
            <a:r>
              <a:rPr lang="pt-BR" dirty="0" err="1" smtClean="0">
                <a:solidFill>
                  <a:srgbClr val="FFFF00"/>
                </a:solidFill>
              </a:rPr>
              <a:t>S.M.G.</a:t>
            </a:r>
            <a:r>
              <a:rPr lang="pt-BR" dirty="0" smtClean="0">
                <a:solidFill>
                  <a:srgbClr val="FFFF00"/>
                </a:solidFill>
              </a:rPr>
              <a:t>; LUI,</a:t>
            </a:r>
            <a:r>
              <a:rPr lang="pt-BR" dirty="0" err="1" smtClean="0">
                <a:solidFill>
                  <a:srgbClr val="FFFF00"/>
                </a:solidFill>
              </a:rPr>
              <a:t>G.H.</a:t>
            </a:r>
            <a:r>
              <a:rPr lang="pt-BR" dirty="0" smtClean="0">
                <a:solidFill>
                  <a:srgbClr val="FFFF00"/>
                </a:solidFill>
              </a:rPr>
              <a:t>; PIVA-SILVA, M. Ecologia Humana como referencial teórico e metodológico para Gestão Ambiental. </a:t>
            </a:r>
            <a:r>
              <a:rPr lang="pt-BR" b="1" dirty="0" smtClean="0">
                <a:solidFill>
                  <a:srgbClr val="FFFF00"/>
                </a:solidFill>
              </a:rPr>
              <a:t>OLAM</a:t>
            </a:r>
            <a:r>
              <a:rPr lang="pt-BR" i="1" dirty="0" smtClean="0">
                <a:solidFill>
                  <a:srgbClr val="FFFF00"/>
                </a:solidFill>
              </a:rPr>
              <a:t> </a:t>
            </a:r>
            <a:r>
              <a:rPr lang="pt-BR" dirty="0" smtClean="0">
                <a:solidFill>
                  <a:srgbClr val="FFFF00"/>
                </a:solidFill>
              </a:rPr>
              <a:t>(Rio Claro), 7(2):19-40, 2007.</a:t>
            </a:r>
            <a:endParaRPr lang="pt-BR" dirty="0" smtClean="0">
              <a:solidFill>
                <a:srgbClr val="FFFF00"/>
              </a:solidFill>
              <a:latin typeface="+mj-lt"/>
              <a:cs typeface="Arial" pitchFamily="34" charset="0"/>
            </a:endParaRPr>
          </a:p>
          <a:p>
            <a:pPr marL="342900" indent="-342900">
              <a:spcAft>
                <a:spcPts val="1200"/>
              </a:spcAft>
              <a:defRPr/>
            </a:pPr>
            <a:r>
              <a:rPr lang="pt-BR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	[SHUTKOWSKI, H. </a:t>
            </a:r>
            <a:r>
              <a:rPr lang="pt-BR" b="1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Biocultural </a:t>
            </a:r>
            <a:r>
              <a:rPr lang="pt-BR" b="1" dirty="0" err="1" smtClean="0">
                <a:solidFill>
                  <a:srgbClr val="FFFF00"/>
                </a:solidFill>
                <a:latin typeface="+mj-lt"/>
                <a:cs typeface="Arial" pitchFamily="34" charset="0"/>
              </a:rPr>
              <a:t>Adaptations</a:t>
            </a:r>
            <a:r>
              <a:rPr lang="pt-BR" b="1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 in </a:t>
            </a:r>
            <a:r>
              <a:rPr lang="pt-BR" b="1" dirty="0" err="1" smtClean="0">
                <a:solidFill>
                  <a:srgbClr val="FFFF00"/>
                </a:solidFill>
                <a:latin typeface="+mj-lt"/>
                <a:cs typeface="Arial" pitchFamily="34" charset="0"/>
              </a:rPr>
              <a:t>Human</a:t>
            </a:r>
            <a:r>
              <a:rPr lang="pt-BR" b="1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  <a:latin typeface="+mj-lt"/>
                <a:cs typeface="Arial" pitchFamily="34" charset="0"/>
              </a:rPr>
              <a:t>Communities</a:t>
            </a:r>
            <a:r>
              <a:rPr lang="pt-BR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 (</a:t>
            </a:r>
            <a:r>
              <a:rPr lang="pt-BR" dirty="0" err="1" smtClean="0">
                <a:solidFill>
                  <a:srgbClr val="FFFF00"/>
                </a:solidFill>
                <a:latin typeface="+mj-lt"/>
                <a:cs typeface="Arial" pitchFamily="34" charset="0"/>
              </a:rPr>
              <a:t>Ecological</a:t>
            </a:r>
            <a:r>
              <a:rPr lang="pt-BR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 </a:t>
            </a:r>
            <a:r>
              <a:rPr lang="pt-BR" dirty="0" err="1" smtClean="0">
                <a:solidFill>
                  <a:srgbClr val="FFFF00"/>
                </a:solidFill>
                <a:latin typeface="+mj-lt"/>
                <a:cs typeface="Arial" pitchFamily="34" charset="0"/>
              </a:rPr>
              <a:t>Studies</a:t>
            </a:r>
            <a:r>
              <a:rPr lang="pt-BR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). US: </a:t>
            </a:r>
            <a:r>
              <a:rPr lang="pt-BR" dirty="0" err="1" smtClean="0">
                <a:solidFill>
                  <a:srgbClr val="FFFF00"/>
                </a:solidFill>
                <a:latin typeface="+mj-lt"/>
                <a:cs typeface="Arial" pitchFamily="34" charset="0"/>
              </a:rPr>
              <a:t>Springer</a:t>
            </a:r>
            <a:r>
              <a:rPr lang="pt-BR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, 2007. 305 p.]</a:t>
            </a:r>
          </a:p>
          <a:p>
            <a:pPr marL="342900" indent="-342900">
              <a:spcAft>
                <a:spcPts val="1200"/>
              </a:spcAft>
              <a:defRPr/>
            </a:pPr>
            <a:r>
              <a:rPr lang="pt-BR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STRATE, L.; LUM, C.M.K. Lewis Mumford and the ecology of </a:t>
            </a:r>
            <a:r>
              <a:rPr lang="en-US" dirty="0" err="1" smtClean="0">
                <a:solidFill>
                  <a:srgbClr val="FFFF00"/>
                </a:solidFill>
              </a:rPr>
              <a:t>technics</a:t>
            </a:r>
            <a:r>
              <a:rPr lang="en-US" dirty="0" smtClean="0">
                <a:solidFill>
                  <a:srgbClr val="FFFF00"/>
                </a:solidFill>
              </a:rPr>
              <a:t>. In: </a:t>
            </a:r>
            <a:r>
              <a:rPr lang="en-US" dirty="0" err="1" smtClean="0">
                <a:solidFill>
                  <a:srgbClr val="FFFF00"/>
                </a:solidFill>
              </a:rPr>
              <a:t>Lum</a:t>
            </a:r>
            <a:r>
              <a:rPr lang="en-US" dirty="0" smtClean="0">
                <a:solidFill>
                  <a:srgbClr val="FFFF00"/>
                </a:solidFill>
              </a:rPr>
              <a:t>, C.M.K. (ed.) 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Perspectives on culture, technology and communication</a:t>
            </a:r>
            <a:r>
              <a:rPr lang="en-US" dirty="0" smtClean="0">
                <a:solidFill>
                  <a:srgbClr val="FFFF00"/>
                </a:solidFill>
              </a:rPr>
              <a:t> - the media ecology tradition. Cresskill, NJ: Hampton </a:t>
            </a:r>
            <a:r>
              <a:rPr lang="en-US" dirty="0" err="1" smtClean="0">
                <a:solidFill>
                  <a:srgbClr val="FFFF00"/>
                </a:solidFill>
              </a:rPr>
              <a:t>Presse</a:t>
            </a:r>
            <a:r>
              <a:rPr lang="en-US" dirty="0" smtClean="0">
                <a:solidFill>
                  <a:srgbClr val="FFFF00"/>
                </a:solidFill>
              </a:rPr>
              <a:t>, Inc. 2006, 421 p. (p. 71-95)</a:t>
            </a:r>
            <a:endParaRPr lang="pt-BR" b="0" dirty="0" smtClean="0">
              <a:solidFill>
                <a:srgbClr val="FFFF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Seta para a direita 5"/>
          <p:cNvSpPr/>
          <p:nvPr/>
        </p:nvSpPr>
        <p:spPr>
          <a:xfrm>
            <a:off x="216024" y="4509120"/>
            <a:ext cx="251520" cy="144016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a direita 7"/>
          <p:cNvSpPr/>
          <p:nvPr/>
        </p:nvSpPr>
        <p:spPr>
          <a:xfrm>
            <a:off x="216024" y="1052736"/>
            <a:ext cx="251520" cy="144016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a direita 8"/>
          <p:cNvSpPr/>
          <p:nvPr/>
        </p:nvSpPr>
        <p:spPr>
          <a:xfrm>
            <a:off x="216024" y="2420888"/>
            <a:ext cx="251520" cy="144016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403799"/>
            <a:ext cx="9036496" cy="7636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endParaRPr lang="pt-BR" sz="12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Epidemiologia ~ Ecologia Humana</a:t>
            </a:r>
          </a:p>
          <a:p>
            <a:pPr algn="ctr">
              <a:lnSpc>
                <a:spcPct val="114000"/>
              </a:lnSpc>
            </a:pPr>
            <a:r>
              <a:rPr lang="pt-BR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vertente europeia -</a:t>
            </a:r>
          </a:p>
          <a:p>
            <a:pPr algn="ctr">
              <a:lnSpc>
                <a:spcPct val="114000"/>
              </a:lnSpc>
            </a:pPr>
            <a:r>
              <a:rPr lang="pt-BR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Centro Europeu de Ecologia Humana (Genebra)</a:t>
            </a:r>
          </a:p>
          <a:p>
            <a:pPr algn="ctr">
              <a:lnSpc>
                <a:spcPct val="114000"/>
              </a:lnSpc>
            </a:pPr>
            <a:r>
              <a:rPr lang="pt-BR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Periódico: </a:t>
            </a:r>
            <a:r>
              <a:rPr lang="pt-BR" sz="28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Ecología</a:t>
            </a:r>
            <a:r>
              <a:rPr lang="pt-BR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Humana y </a:t>
            </a:r>
            <a:r>
              <a:rPr lang="pt-BR" sz="28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Salud</a:t>
            </a:r>
            <a:r>
              <a:rPr lang="pt-BR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(OMS)</a:t>
            </a:r>
          </a:p>
          <a:p>
            <a:pPr algn="ctr">
              <a:lnSpc>
                <a:spcPct val="114000"/>
              </a:lnSpc>
            </a:pPr>
            <a:endParaRPr lang="pt-BR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endParaRPr lang="pt-BR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Etnologia Social – escola de EH</a:t>
            </a:r>
          </a:p>
          <a:p>
            <a:pPr algn="ctr">
              <a:lnSpc>
                <a:spcPct val="114000"/>
              </a:lnSpc>
            </a:pPr>
            <a:r>
              <a:rPr lang="pt-BR" sz="2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França</a:t>
            </a:r>
          </a:p>
          <a:p>
            <a:pPr algn="ctr">
              <a:lnSpc>
                <a:spcPct val="114000"/>
              </a:lnSpc>
            </a:pPr>
            <a:r>
              <a:rPr lang="pt-BR" sz="2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Sociedades industriais e não industriais</a:t>
            </a:r>
          </a:p>
          <a:p>
            <a:pPr algn="ctr">
              <a:lnSpc>
                <a:spcPct val="114000"/>
              </a:lnSpc>
            </a:pPr>
            <a:endParaRPr lang="pt-BR" sz="28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EUA &gt;&gt;’50</a:t>
            </a:r>
          </a:p>
          <a:p>
            <a:pPr algn="ctr">
              <a:lnSpc>
                <a:spcPct val="114000"/>
              </a:lnSpc>
            </a:pPr>
            <a:r>
              <a:rPr lang="pt-BR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Ecologia </a:t>
            </a:r>
            <a:r>
              <a:rPr lang="pt-BR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 </a:t>
            </a:r>
            <a:r>
              <a:rPr lang="pt-BR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Antropologia</a:t>
            </a:r>
          </a:p>
          <a:p>
            <a:pPr algn="ctr">
              <a:lnSpc>
                <a:spcPct val="114000"/>
              </a:lnSpc>
            </a:pPr>
            <a:r>
              <a:rPr lang="pt-BR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Periódico: </a:t>
            </a:r>
            <a:r>
              <a:rPr lang="pt-BR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Human</a:t>
            </a:r>
            <a:r>
              <a:rPr lang="pt-BR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Ecology</a:t>
            </a:r>
            <a:endParaRPr lang="pt-BR" sz="28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14000"/>
              </a:lnSpc>
            </a:pPr>
            <a:endParaRPr lang="pt-BR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r">
              <a:lnSpc>
                <a:spcPct val="114000"/>
              </a:lnSpc>
            </a:pPr>
            <a:r>
              <a:rPr lang="pt-BR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(BEGOSSI, 1993)</a:t>
            </a:r>
          </a:p>
          <a:p>
            <a:pPr>
              <a:lnSpc>
                <a:spcPct val="114000"/>
              </a:lnSpc>
            </a:pPr>
            <a:endParaRPr lang="pt-BR" sz="2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-27384"/>
            <a:ext cx="9036496" cy="7285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Ecologia Social: relações econômicas + sociais + variáveis ambientais</a:t>
            </a:r>
          </a:p>
          <a:p>
            <a:pPr algn="ctr">
              <a:lnSpc>
                <a:spcPct val="114000"/>
              </a:lnSpc>
            </a:pPr>
            <a:endParaRPr lang="pt-BR" sz="2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Psicologia Ambiental:</a:t>
            </a:r>
          </a:p>
          <a:p>
            <a:pPr algn="ctr">
              <a:lnSpc>
                <a:spcPct val="114000"/>
              </a:lnSpc>
            </a:pPr>
            <a:r>
              <a:rPr lang="pt-BR" sz="2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percepção ambiental</a:t>
            </a:r>
          </a:p>
          <a:p>
            <a:pPr algn="ctr">
              <a:lnSpc>
                <a:spcPct val="114000"/>
              </a:lnSpc>
            </a:pPr>
            <a:r>
              <a:rPr lang="pt-BR" sz="2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efeito de poluentes sobre o comportamento humano</a:t>
            </a:r>
          </a:p>
          <a:p>
            <a:pPr algn="ctr">
              <a:lnSpc>
                <a:spcPct val="114000"/>
              </a:lnSpc>
            </a:pPr>
            <a:endParaRPr lang="pt-BR" sz="26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Também já se assumiu que toda a Geografia poderia ser considerada como Ecologia Humana</a:t>
            </a:r>
          </a:p>
          <a:p>
            <a:pPr algn="ctr">
              <a:lnSpc>
                <a:spcPct val="114000"/>
              </a:lnSpc>
            </a:pPr>
            <a:endParaRPr lang="pt-BR" sz="2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Richerson</a:t>
            </a:r>
            <a:r>
              <a:rPr lang="pt-BR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(1977):</a:t>
            </a:r>
          </a:p>
          <a:p>
            <a:pPr algn="ctr">
              <a:lnSpc>
                <a:spcPct val="114000"/>
              </a:lnSpc>
            </a:pPr>
            <a:r>
              <a:rPr lang="pt-BR" sz="22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Pode ser desenvolvida uma teoria em EH a partir de similaridades teóricas entre as ciências biológicas e as sociais</a:t>
            </a:r>
          </a:p>
          <a:p>
            <a:pPr algn="r">
              <a:lnSpc>
                <a:spcPct val="114000"/>
              </a:lnSpc>
            </a:pPr>
            <a:endParaRPr lang="pt-BR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r">
              <a:lnSpc>
                <a:spcPct val="114000"/>
              </a:lnSpc>
            </a:pPr>
            <a:r>
              <a:rPr lang="pt-BR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(BEGOSSI, 1993)</a:t>
            </a:r>
          </a:p>
          <a:p>
            <a:pPr>
              <a:lnSpc>
                <a:spcPct val="114000"/>
              </a:lnSpc>
            </a:pPr>
            <a:endParaRPr lang="pt-BR" sz="2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55576" y="642168"/>
            <a:ext cx="80648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2400" dirty="0" smtClean="0">
                <a:solidFill>
                  <a:srgbClr val="FFC000"/>
                </a:solidFill>
              </a:rPr>
              <a:t>Ex de </a:t>
            </a:r>
            <a:r>
              <a:rPr lang="en-GB" sz="2400" dirty="0" err="1" smtClean="0">
                <a:solidFill>
                  <a:srgbClr val="FFC000"/>
                </a:solidFill>
              </a:rPr>
              <a:t>outras</a:t>
            </a:r>
            <a:r>
              <a:rPr lang="en-GB" sz="2400" dirty="0" smtClean="0">
                <a:solidFill>
                  <a:srgbClr val="FFC000"/>
                </a:solidFill>
              </a:rPr>
              <a:t> </a:t>
            </a:r>
            <a:r>
              <a:rPr lang="en-GB" sz="2400" dirty="0" err="1" smtClean="0">
                <a:solidFill>
                  <a:srgbClr val="FFC000"/>
                </a:solidFill>
              </a:rPr>
              <a:t>associações</a:t>
            </a:r>
            <a:r>
              <a:rPr lang="en-GB" sz="2400" dirty="0" smtClean="0">
                <a:solidFill>
                  <a:srgbClr val="FFC000"/>
                </a:solidFill>
              </a:rPr>
              <a:t> </a:t>
            </a:r>
            <a:r>
              <a:rPr lang="en-GB" sz="2400" dirty="0" err="1" smtClean="0">
                <a:solidFill>
                  <a:srgbClr val="FFC000"/>
                </a:solidFill>
              </a:rPr>
              <a:t>para</a:t>
            </a:r>
            <a:r>
              <a:rPr lang="en-GB" sz="2400" dirty="0" smtClean="0">
                <a:solidFill>
                  <a:srgbClr val="FFC000"/>
                </a:solidFill>
              </a:rPr>
              <a:t> </a:t>
            </a:r>
            <a:r>
              <a:rPr lang="en-GB" sz="2400" dirty="0" err="1" smtClean="0">
                <a:solidFill>
                  <a:srgbClr val="FFC000"/>
                </a:solidFill>
              </a:rPr>
              <a:t>origem</a:t>
            </a:r>
            <a:r>
              <a:rPr lang="en-GB" sz="2400" dirty="0" smtClean="0">
                <a:solidFill>
                  <a:srgbClr val="FFC000"/>
                </a:solidFill>
              </a:rPr>
              <a:t> </a:t>
            </a:r>
            <a:r>
              <a:rPr lang="en-GB" sz="2400" dirty="0" err="1" smtClean="0">
                <a:solidFill>
                  <a:srgbClr val="FFC000"/>
                </a:solidFill>
              </a:rPr>
              <a:t>da</a:t>
            </a:r>
            <a:r>
              <a:rPr lang="en-GB" sz="2400" dirty="0" smtClean="0">
                <a:solidFill>
                  <a:srgbClr val="FFC000"/>
                </a:solidFill>
              </a:rPr>
              <a:t> EH:</a:t>
            </a:r>
          </a:p>
          <a:p>
            <a:pPr algn="just">
              <a:lnSpc>
                <a:spcPct val="150000"/>
              </a:lnSpc>
            </a:pPr>
            <a:endParaRPr lang="en-GB" sz="2000" dirty="0" smtClean="0">
              <a:solidFill>
                <a:srgbClr val="FFFF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GB" sz="2000" dirty="0" smtClean="0">
                <a:solidFill>
                  <a:srgbClr val="FFFF00"/>
                </a:solidFill>
              </a:rPr>
              <a:t>De </a:t>
            </a:r>
            <a:r>
              <a:rPr lang="en-GB" sz="2000" dirty="0" err="1" smtClean="0">
                <a:solidFill>
                  <a:srgbClr val="FFFF00"/>
                </a:solidFill>
              </a:rPr>
              <a:t>acordo</a:t>
            </a:r>
            <a:r>
              <a:rPr lang="en-GB" sz="2000" dirty="0" smtClean="0">
                <a:solidFill>
                  <a:srgbClr val="FFFF00"/>
                </a:solidFill>
              </a:rPr>
              <a:t> com </a:t>
            </a:r>
            <a:r>
              <a:rPr lang="en-GB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 e LUM (2006, p. 75)</a:t>
            </a:r>
            <a:endParaRPr lang="en-GB" sz="2000" dirty="0" smtClean="0">
              <a:solidFill>
                <a:srgbClr val="FFFF00"/>
              </a:solidFill>
            </a:endParaRPr>
          </a:p>
          <a:p>
            <a:pPr algn="just">
              <a:lnSpc>
                <a:spcPct val="150000"/>
              </a:lnSpc>
            </a:pPr>
            <a:endParaRPr lang="en-GB" sz="2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en-GB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GEDDES </a:t>
            </a:r>
            <a:r>
              <a:rPr lang="en-GB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foi</a:t>
            </a:r>
            <a:r>
              <a:rPr lang="en-GB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GB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</a:t>
            </a:r>
            <a:r>
              <a:rPr lang="en-GB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en-GB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ECOLOGIA HUMANA, e </a:t>
            </a:r>
            <a:r>
              <a:rPr lang="en-GB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seu</a:t>
            </a:r>
            <a:r>
              <a:rPr lang="en-GB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principal </a:t>
            </a:r>
            <a:r>
              <a:rPr lang="en-GB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discípulo</a:t>
            </a:r>
            <a:r>
              <a:rPr lang="en-GB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MUMFORD </a:t>
            </a:r>
            <a:r>
              <a:rPr lang="en-GB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foi</a:t>
            </a:r>
            <a:r>
              <a:rPr lang="en-GB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GB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fundador</a:t>
            </a:r>
            <a:r>
              <a:rPr lang="en-GB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en-GB" sz="28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MEDIA ECOLOGY</a:t>
            </a:r>
            <a:r>
              <a:rPr lang="en-GB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herdando</a:t>
            </a:r>
            <a:r>
              <a:rPr lang="en-GB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daquele</a:t>
            </a:r>
            <a:r>
              <a:rPr lang="en-GB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métodos</a:t>
            </a:r>
            <a:r>
              <a:rPr lang="en-GB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GB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âmbito</a:t>
            </a:r>
            <a:r>
              <a:rPr lang="en-GB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GB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interesses</a:t>
            </a:r>
            <a:r>
              <a:rPr lang="en-GB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260648"/>
            <a:ext cx="9036496" cy="713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pt-BR" sz="3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Ecologia Humana / </a:t>
            </a:r>
            <a:r>
              <a:rPr lang="pt-BR" sz="3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dentro da Ecologia:</a:t>
            </a:r>
          </a:p>
          <a:p>
            <a:pPr algn="ctr">
              <a:lnSpc>
                <a:spcPct val="150000"/>
              </a:lnSpc>
            </a:pPr>
            <a:r>
              <a:rPr lang="pt-BR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Ecologia de Sistemas</a:t>
            </a:r>
          </a:p>
          <a:p>
            <a:pPr algn="ctr">
              <a:lnSpc>
                <a:spcPct val="150000"/>
              </a:lnSpc>
            </a:pPr>
            <a:r>
              <a:rPr lang="pt-BR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Ecologia Evolutiva</a:t>
            </a:r>
          </a:p>
          <a:p>
            <a:pPr algn="ctr">
              <a:lnSpc>
                <a:spcPct val="150000"/>
              </a:lnSpc>
            </a:pPr>
            <a:r>
              <a:rPr lang="pt-BR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Ecologia Aplicada ou Demográfica</a:t>
            </a:r>
          </a:p>
          <a:p>
            <a:pPr>
              <a:lnSpc>
                <a:spcPct val="114000"/>
              </a:lnSpc>
            </a:pPr>
            <a:endParaRPr lang="pt-BR" sz="16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	Ecologia Evolutiva Humana:</a:t>
            </a:r>
          </a:p>
          <a:p>
            <a:pPr>
              <a:lnSpc>
                <a:spcPct val="150000"/>
              </a:lnSpc>
            </a:pPr>
            <a:r>
              <a:rPr lang="pt-BR" sz="2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	. antropologia (ecologia cultural e </a:t>
            </a:r>
            <a:r>
              <a:rPr lang="pt-BR" sz="2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etnobiologia</a:t>
            </a:r>
            <a:r>
              <a:rPr lang="pt-BR" sz="2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pt-BR" sz="2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	. modelos de ecologia animal (teoria do </a:t>
            </a:r>
            <a:r>
              <a:rPr lang="pt-BR" sz="2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forrageamento</a:t>
            </a:r>
            <a:r>
              <a:rPr lang="pt-BR" sz="2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ótimo)</a:t>
            </a:r>
          </a:p>
          <a:p>
            <a:pPr>
              <a:lnSpc>
                <a:spcPct val="150000"/>
              </a:lnSpc>
            </a:pPr>
            <a:r>
              <a:rPr lang="pt-BR" sz="2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	. modelos de evolução cultural </a:t>
            </a:r>
          </a:p>
          <a:p>
            <a:pPr>
              <a:lnSpc>
                <a:spcPct val="150000"/>
              </a:lnSpc>
            </a:pPr>
            <a:r>
              <a:rPr lang="pt-BR" sz="2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	  (modelos de subsistência e transmissão cultural)</a:t>
            </a:r>
          </a:p>
          <a:p>
            <a:pPr>
              <a:lnSpc>
                <a:spcPct val="114000"/>
              </a:lnSpc>
            </a:pPr>
            <a:endParaRPr lang="pt-BR" sz="22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>
              <a:lnSpc>
                <a:spcPct val="114000"/>
              </a:lnSpc>
            </a:pPr>
            <a:r>
              <a:rPr lang="pt-BR" sz="2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	[OBS: A ecologia cultural pode incluir as de sistemas e evolutiva]</a:t>
            </a:r>
          </a:p>
          <a:p>
            <a:pPr algn="r">
              <a:lnSpc>
                <a:spcPct val="114000"/>
              </a:lnSpc>
            </a:pPr>
            <a:r>
              <a:rPr lang="pt-BR" sz="1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(BEGOSSI, 1993)</a:t>
            </a:r>
            <a:endParaRPr lang="pt-BR" sz="1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</a:pPr>
            <a:endParaRPr lang="pt-BR" sz="2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11560" y="332656"/>
            <a:ext cx="7920880" cy="7600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pt-BR" sz="3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Ecologia Humana:</a:t>
            </a:r>
          </a:p>
          <a:p>
            <a:pPr algn="ctr">
              <a:lnSpc>
                <a:spcPct val="114000"/>
              </a:lnSpc>
            </a:pPr>
            <a:endParaRPr lang="pt-BR" sz="12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endParaRPr lang="pt-BR" sz="12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Orientação teórica que enfatiza a resolução (compreensão) de problemas da cultura e do comportamento humano, desde a busca de alimentos aos sistemas de suporte social, bem como a vida política e religiosa</a:t>
            </a:r>
          </a:p>
          <a:p>
            <a:pPr algn="ctr">
              <a:lnSpc>
                <a:spcPct val="114000"/>
              </a:lnSpc>
            </a:pPr>
            <a:endParaRPr lang="pt-BR" sz="12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endParaRPr lang="pt-BR" sz="30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Ênfase nos modos complexos pelos quais os seres Humanos moldam (influenciam) e são moldados (influenciados) pelo seu ambiente</a:t>
            </a:r>
          </a:p>
          <a:p>
            <a:pPr algn="ctr">
              <a:lnSpc>
                <a:spcPct val="114000"/>
              </a:lnSpc>
            </a:pPr>
            <a:endParaRPr lang="pt-BR" sz="3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endParaRPr lang="pt-BR" sz="3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</a:pPr>
            <a:endParaRPr lang="pt-BR" sz="2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256872" y="6176337"/>
            <a:ext cx="38981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(SHUTKOWSKI, 2007, pp. 13-14 apud BATES; TUCKER, 2010)</a:t>
            </a:r>
            <a:endParaRPr lang="pt-BR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95536" y="298514"/>
            <a:ext cx="8640960" cy="6899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pt-BR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Ecologia Evolutiva Humana</a:t>
            </a:r>
          </a:p>
          <a:p>
            <a:pPr algn="ctr">
              <a:lnSpc>
                <a:spcPct val="114000"/>
              </a:lnSpc>
            </a:pPr>
            <a:r>
              <a:rPr lang="pt-BR" sz="2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(Ecologia Comportamental)</a:t>
            </a:r>
          </a:p>
          <a:p>
            <a:pPr algn="ctr">
              <a:lnSpc>
                <a:spcPct val="114000"/>
              </a:lnSpc>
            </a:pPr>
            <a:r>
              <a:rPr lang="pt-BR" sz="26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ecologia do comportamento humano -</a:t>
            </a:r>
          </a:p>
          <a:p>
            <a:pPr algn="ctr"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Investiga as implicações dos modelos de seleção natural a atividades humanas tão diversas como: </a:t>
            </a:r>
          </a:p>
          <a:p>
            <a:pPr algn="ctr">
              <a:lnSpc>
                <a:spcPct val="114000"/>
              </a:lnSpc>
            </a:pPr>
            <a:r>
              <a:rPr lang="pt-BR" sz="2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defesa territorial, gestão de propriedade comunal, padrões de </a:t>
            </a:r>
            <a:r>
              <a:rPr lang="pt-BR" sz="22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forrageamento</a:t>
            </a:r>
            <a:r>
              <a:rPr lang="pt-BR" sz="2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 escolhas de parceiros </a:t>
            </a:r>
          </a:p>
          <a:p>
            <a:pPr algn="ctr"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com relação à expectativa de que “os indivíduos se comportem de tal maneira que seu sucesso reprodutivo pessoal e(ou) aptidão inclusiva seja maximizado”</a:t>
            </a:r>
          </a:p>
          <a:p>
            <a:pPr algn="ctr"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CONCEITO CENTRAL: ADAPTABILIDADE HUMANA</a:t>
            </a:r>
          </a:p>
          <a:p>
            <a:pPr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</a:pPr>
            <a:endParaRPr lang="pt-BR" sz="2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256872" y="5240233"/>
            <a:ext cx="38981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(SHUTKOWSKI, 2007, pp. 13-14 apud BATES; TUCKER, 2010)</a:t>
            </a:r>
            <a:endParaRPr lang="pt-BR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2718</TotalTime>
  <Words>1657</Words>
  <Application>Microsoft Office PowerPoint</Application>
  <PresentationFormat>Apresentação na tela (4:3)</PresentationFormat>
  <Paragraphs>283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Ao longo da pré-história e da história, Homo sapiens  e suas sociedades têm utilizado de muitos mecanismos diferentes: genotípicos, fenotípicos, psíquicos e sociais com a finalidade de se adaptar a novas situações ambientais.    Essa versatilidade biológica e social concorreu para o sucesso da espécie humana.   </vt:lpstr>
      <vt:lpstr>O ser humano já pode alterar tão profundamente seu ambiente e modificá-lo tão rapidamente em função de seus próprios objetivos, que há uma tendência a se acreditar que os mecanismos biológicos dos quais dependeu para sua adaptação no passado venham a ter importância cada vez mais reduzida, senão desprezível.   Vêm-se inclusive assumindo que a espécie humana pode, sem perigo (!?), perder qualidades físicas e mentais que foram essenciais para sua sobrevivência no passado, uma vez que pode criar um ambiente no qual esses atributos não sejam mais necessários.  - fragilidade /custos energéticos/ dos nichos construídos -</vt:lpstr>
      <vt:lpstr>Não é possível para a seleção natural manter um estado de adaptabilidade a um ambiente que não existe mais, nem adaptar uma população a um ambiente que ainda não foi criado/ainda não existe.     Por causa dos avanços tecnológicos,  novos ambientes continuam a aparecer,  a taxas aceleradas.   </vt:lpstr>
      <vt:lpstr>Slide 24</vt:lpstr>
      <vt:lpstr>O potencial da espécie humana para sobreviver a aglomerações, miséria emocional, poluição ambiental, escassez de recursos e a outros tipos de ameaças constitui um dos aspectos limitantes do problema da adaptação.   A vida humana envolve VALORES. Alguns desses valores têm pouca relação com as necessidades biológicas. Alguns transcendem a sobrevivência das pessoas individualmente.   Soluções adaptativas tecnicamente possíveis podem ter um custo alto em termos de valores humanos.  </vt:lpstr>
      <vt:lpstr>Ex: o mesmo desenvolvimento tecnológico que possibilita a sobrevivência e reprodução de indivíduos menos aptos geneticamente, determina a acumulação de defeitos hereditários.   A vida moderna vem interferindo na eliminação de genes indesejáveis (que reduzem a adaptabilidade).   Paradoxalmente o mais crítico aspecto da adaptação humana é sua própria adaptabilidade, que torna essa espécie capaz de se ajustar a condições e hábitos que eventualmente destruirão os valores mais característicos da própria vida humana. </vt:lpstr>
      <vt:lpstr>O ponto de vista estritamente biológico é inadequado para a vida humana porque não é suficiente para abarcar a complexidade da natureza humana.   Singularidade da humanidade: ela não vive só no presente  ainda contém o passado em seu corpo e em sua mente e está preocupada com o futuro.   Acima de tudo é preciso considerar que a humanidade não pode romper sua ligação com a Terra e com sua base biológica, da qual emergiu e que ainda a alimentam física e emocionalmente.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    </vt:lpstr>
    </vt:vector>
  </TitlesOfParts>
  <Company>LGN/ESALQ/USP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Silvia M.G. Molina</dc:creator>
  <cp:lastModifiedBy>Silvia MG Molina</cp:lastModifiedBy>
  <cp:revision>221</cp:revision>
  <dcterms:created xsi:type="dcterms:W3CDTF">2013-11-19T13:16:31Z</dcterms:created>
  <dcterms:modified xsi:type="dcterms:W3CDTF">2017-03-08T14:36:47Z</dcterms:modified>
</cp:coreProperties>
</file>