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sldIdLst>
    <p:sldId id="256" r:id="rId2"/>
    <p:sldId id="260" r:id="rId3"/>
    <p:sldId id="361" r:id="rId4"/>
    <p:sldId id="379" r:id="rId5"/>
    <p:sldId id="276" r:id="rId6"/>
    <p:sldId id="320" r:id="rId7"/>
    <p:sldId id="377" r:id="rId8"/>
    <p:sldId id="378" r:id="rId9"/>
    <p:sldId id="375" r:id="rId10"/>
    <p:sldId id="374" r:id="rId11"/>
    <p:sldId id="373" r:id="rId12"/>
    <p:sldId id="362" r:id="rId13"/>
    <p:sldId id="306" r:id="rId14"/>
    <p:sldId id="354" r:id="rId15"/>
    <p:sldId id="359" r:id="rId16"/>
    <p:sldId id="341" r:id="rId17"/>
    <p:sldId id="345" r:id="rId18"/>
    <p:sldId id="346" r:id="rId19"/>
    <p:sldId id="347" r:id="rId20"/>
    <p:sldId id="348" r:id="rId21"/>
    <p:sldId id="342" r:id="rId22"/>
    <p:sldId id="344" r:id="rId23"/>
    <p:sldId id="299" r:id="rId24"/>
    <p:sldId id="319" r:id="rId25"/>
    <p:sldId id="356" r:id="rId26"/>
    <p:sldId id="277" r:id="rId27"/>
    <p:sldId id="363" r:id="rId28"/>
    <p:sldId id="278" r:id="rId29"/>
    <p:sldId id="343" r:id="rId30"/>
    <p:sldId id="368" r:id="rId31"/>
    <p:sldId id="364" r:id="rId32"/>
    <p:sldId id="365" r:id="rId33"/>
    <p:sldId id="366" r:id="rId34"/>
    <p:sldId id="370" r:id="rId35"/>
    <p:sldId id="369" r:id="rId36"/>
    <p:sldId id="367" r:id="rId37"/>
    <p:sldId id="371" r:id="rId38"/>
    <p:sldId id="372" r:id="rId39"/>
    <p:sldId id="292" r:id="rId40"/>
    <p:sldId id="310" r:id="rId41"/>
    <p:sldId id="305" r:id="rId42"/>
    <p:sldId id="290" r:id="rId43"/>
    <p:sldId id="318" r:id="rId44"/>
    <p:sldId id="313" r:id="rId45"/>
    <p:sldId id="352" r:id="rId46"/>
    <p:sldId id="298" r:id="rId47"/>
    <p:sldId id="288" r:id="rId48"/>
    <p:sldId id="349" r:id="rId49"/>
    <p:sldId id="358" r:id="rId50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FF0066"/>
    <a:srgbClr val="FFFF99"/>
    <a:srgbClr val="FFCCFF"/>
    <a:srgbClr val="FFFFFF"/>
    <a:srgbClr val="FFFFCC"/>
    <a:srgbClr val="FF66FF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5904" autoAdjust="0"/>
  </p:normalViewPr>
  <p:slideViewPr>
    <p:cSldViewPr>
      <p:cViewPr varScale="1">
        <p:scale>
          <a:sx n="88" d="100"/>
          <a:sy n="88" d="100"/>
        </p:scale>
        <p:origin x="-1152" y="-102"/>
      </p:cViewPr>
      <p:guideLst>
        <p:guide orient="horz" pos="2160"/>
        <p:guide pos="4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611630" y="359898"/>
            <a:ext cx="833247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611630" y="1850064"/>
            <a:ext cx="833247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120BBF-F75F-445E-AAF5-FAD558F2287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1036612" y="1413802"/>
            <a:ext cx="236601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301823" y="1345016"/>
            <a:ext cx="72009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16E1749-3BA4-4A95-B29E-41610A41A9D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715250" y="274640"/>
            <a:ext cx="20574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41"/>
            <a:ext cx="6257925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DA28EE0-5A26-47FD-9BAD-75B2C5FEF93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617538"/>
            <a:ext cx="8766176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330327" y="2017713"/>
            <a:ext cx="4295775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78503" y="2017713"/>
            <a:ext cx="4295775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498BC-142E-4F7F-ADDA-673B480E9A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AB86BB1-4BA7-43C1-A473-A8A8E81B43F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568251" y="-54"/>
            <a:ext cx="771525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00691" y="2600325"/>
            <a:ext cx="72009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900691" y="1066800"/>
            <a:ext cx="72009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C4AB5BB-BC71-4C85-866F-D168B9E878A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571750" y="0"/>
            <a:ext cx="85725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443861" y="2814656"/>
            <a:ext cx="236601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709072" y="2745870"/>
            <a:ext cx="72009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5059" y="274320"/>
            <a:ext cx="843534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615059" y="1524000"/>
            <a:ext cx="4114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35599" y="1524000"/>
            <a:ext cx="4114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AF7F04C-3835-40CA-A93D-F3A17663E5F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5160336"/>
            <a:ext cx="92583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4350" y="328278"/>
            <a:ext cx="45262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5246370" y="328278"/>
            <a:ext cx="45262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514350" y="969336"/>
            <a:ext cx="45262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46370" y="969336"/>
            <a:ext cx="45262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2E2A02-79CC-48FA-A973-16E7C6128B8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5059" y="274320"/>
            <a:ext cx="843534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6BE085-5C4B-46F8-92A2-C92DB0E842F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41857" y="0"/>
            <a:ext cx="9145143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36CB485-D2A1-4EEE-80F5-5107B40FA4C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141857" y="-54"/>
            <a:ext cx="8229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16778"/>
            <a:ext cx="428625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14350" y="1406964"/>
            <a:ext cx="428625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514350" y="2133601"/>
            <a:ext cx="9172575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9480FD-560F-4635-B12F-F9D089CD620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2758" y="1066800"/>
            <a:ext cx="30861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EBB36D8-486E-4154-BDD2-6496E8469F0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857250" y="1066800"/>
            <a:ext cx="51435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942975" y="1143004"/>
            <a:ext cx="497205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446316" y="954341"/>
            <a:ext cx="771525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629125" y="936786"/>
            <a:ext cx="730377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42975" y="4800600"/>
            <a:ext cx="497205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917917" y="-815922"/>
            <a:ext cx="1843748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89919" y="21103"/>
            <a:ext cx="1914965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205742" y="1055077"/>
            <a:ext cx="1266432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139483" y="-54"/>
            <a:ext cx="9147518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615059" y="274638"/>
            <a:ext cx="84353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615059" y="1447800"/>
            <a:ext cx="84353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4029075" y="6305550"/>
            <a:ext cx="24003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6429375" y="6305550"/>
            <a:ext cx="325755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9690354" y="6305550"/>
            <a:ext cx="51435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35C2B437-7052-4CE3-8A4A-BBB692A512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141857" y="-54"/>
            <a:ext cx="8229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0.xml"/><Relationship Id="rId7" Type="http://schemas.openxmlformats.org/officeDocument/2006/relationships/slide" Target="slide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cicatriz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3" y="1844679"/>
            <a:ext cx="6192837" cy="4824413"/>
          </a:xfrm>
          <a:prstGeom prst="rect">
            <a:avLst/>
          </a:prstGeom>
          <a:solidFill>
            <a:srgbClr val="FFCCFF">
              <a:alpha val="0"/>
            </a:srgbClr>
          </a:solidFill>
          <a:ln w="381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4099" name="Text Box 14"/>
          <p:cNvSpPr txBox="1">
            <a:spLocks noChangeArrowheads="1"/>
          </p:cNvSpPr>
          <p:nvPr/>
        </p:nvSpPr>
        <p:spPr bwMode="auto">
          <a:xfrm>
            <a:off x="1871889" y="116633"/>
            <a:ext cx="6655989" cy="16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00000"/>
                </a:solidFill>
                <a:latin typeface="Comic Sans MS" pitchFamily="66" charset="0"/>
              </a:rPr>
              <a:t>BIOLOGIA DA FERIDA</a:t>
            </a:r>
          </a:p>
          <a:p>
            <a:pPr algn="ctr"/>
            <a:endParaRPr lang="pt-BR" sz="44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>
              <a:lnSpc>
                <a:spcPct val="10000"/>
              </a:lnSpc>
            </a:pPr>
            <a:r>
              <a:rPr lang="pt-BR" sz="4400" b="1" dirty="0" smtClean="0">
                <a:solidFill>
                  <a:srgbClr val="C00000"/>
                </a:solidFill>
                <a:latin typeface="Comic Sans MS" pitchFamily="66" charset="0"/>
              </a:rPr>
              <a:t>CICATRIZAÇÃO</a:t>
            </a:r>
            <a:endParaRPr lang="pt-BR" sz="4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9124" y="44624"/>
            <a:ext cx="7920880" cy="572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471092" y="5910371"/>
            <a:ext cx="842493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Escala de tempo das quatro fases da cicatrização e os muitos outros processos que ocorrem em cada fase. Qualquer desvio de normalidade nestes processos,  pode acarretar em demora na cicatrização e consequentemente à formação de cicatriz.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de seta reta 2"/>
          <p:cNvCxnSpPr/>
          <p:nvPr/>
        </p:nvCxnSpPr>
        <p:spPr>
          <a:xfrm flipV="1">
            <a:off x="3199283" y="1609055"/>
            <a:ext cx="0" cy="40324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/>
          <p:cNvCxnSpPr/>
          <p:nvPr/>
        </p:nvCxnSpPr>
        <p:spPr>
          <a:xfrm>
            <a:off x="3199283" y="5641503"/>
            <a:ext cx="57606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rma livre 4"/>
          <p:cNvSpPr/>
          <p:nvPr/>
        </p:nvSpPr>
        <p:spPr>
          <a:xfrm>
            <a:off x="3199283" y="2329139"/>
            <a:ext cx="5040560" cy="3279775"/>
          </a:xfrm>
          <a:custGeom>
            <a:avLst/>
            <a:gdLst>
              <a:gd name="connsiteX0" fmla="*/ 0 w 5040313"/>
              <a:gd name="connsiteY0" fmla="*/ 3278187 h 3279775"/>
              <a:gd name="connsiteX1" fmla="*/ 657225 w 5040313"/>
              <a:gd name="connsiteY1" fmla="*/ 2840037 h 3279775"/>
              <a:gd name="connsiteX2" fmla="*/ 2457450 w 5040313"/>
              <a:gd name="connsiteY2" fmla="*/ 639762 h 3279775"/>
              <a:gd name="connsiteX3" fmla="*/ 4619625 w 5040313"/>
              <a:gd name="connsiteY3" fmla="*/ 106362 h 3279775"/>
              <a:gd name="connsiteX4" fmla="*/ 4981575 w 5040313"/>
              <a:gd name="connsiteY4" fmla="*/ 1587 h 32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313" h="3279775">
                <a:moveTo>
                  <a:pt x="0" y="3278187"/>
                </a:moveTo>
                <a:cubicBezTo>
                  <a:pt x="123825" y="3278981"/>
                  <a:pt x="247650" y="3279775"/>
                  <a:pt x="657225" y="2840037"/>
                </a:cubicBezTo>
                <a:cubicBezTo>
                  <a:pt x="1066800" y="2400299"/>
                  <a:pt x="1797050" y="1095374"/>
                  <a:pt x="2457450" y="639762"/>
                </a:cubicBezTo>
                <a:cubicBezTo>
                  <a:pt x="3117850" y="184150"/>
                  <a:pt x="4198938" y="212725"/>
                  <a:pt x="4619625" y="106362"/>
                </a:cubicBezTo>
                <a:cubicBezTo>
                  <a:pt x="5040313" y="0"/>
                  <a:pt x="5010944" y="793"/>
                  <a:pt x="4981575" y="158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>
            <a:off x="5647555" y="5569495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517009" y="5765778"/>
            <a:ext cx="34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Comic Sans MS" pitchFamily="66" charset="0"/>
              </a:rPr>
              <a:t>6 </a:t>
            </a:r>
            <a:endParaRPr lang="pt-BR" sz="1400" dirty="0">
              <a:latin typeface="Comic Sans MS" pitchFamily="66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567438" y="6217567"/>
            <a:ext cx="3174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7030A0"/>
                </a:solidFill>
                <a:latin typeface="Comic Sans MS" pitchFamily="66" charset="0"/>
              </a:rPr>
              <a:t>s</a:t>
            </a:r>
            <a:r>
              <a:rPr lang="pt-BR" sz="2000" b="1" dirty="0" smtClean="0">
                <a:solidFill>
                  <a:srgbClr val="7030A0"/>
                </a:solidFill>
                <a:latin typeface="Comic Sans MS" pitchFamily="66" charset="0"/>
              </a:rPr>
              <a:t>emanas após o trauma 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8239843" y="5569495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8082047" y="5785523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Comic Sans MS" pitchFamily="66" charset="0"/>
              </a:rPr>
              <a:t>12</a:t>
            </a:r>
            <a:endParaRPr lang="pt-BR" sz="1400" dirty="0">
              <a:latin typeface="Comic Sans MS" pitchFamily="66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255067" y="3265243"/>
            <a:ext cx="1224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  <a:latin typeface="Comic Sans MS" pitchFamily="66" charset="0"/>
              </a:rPr>
              <a:t>força </a:t>
            </a:r>
            <a:r>
              <a:rPr lang="pt-BR" sz="2000" b="1" dirty="0" err="1" smtClean="0">
                <a:solidFill>
                  <a:srgbClr val="7030A0"/>
                </a:solidFill>
                <a:latin typeface="Comic Sans MS" pitchFamily="66" charset="0"/>
              </a:rPr>
              <a:t>tênsil</a:t>
            </a:r>
            <a:endParaRPr lang="pt-BR" sz="20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pt-BR" sz="2000" b="1" dirty="0" smtClean="0">
                <a:solidFill>
                  <a:srgbClr val="7030A0"/>
                </a:solidFill>
                <a:latin typeface="Comic Sans MS" pitchFamily="66" charset="0"/>
              </a:rPr>
              <a:t>g/mm2</a:t>
            </a:r>
          </a:p>
          <a:p>
            <a:pPr algn="ctr"/>
            <a:endParaRPr lang="pt-BR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3127275" y="2185119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623221" y="2041107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Comic Sans MS" pitchFamily="66" charset="0"/>
              </a:rPr>
              <a:t>800</a:t>
            </a:r>
            <a:endParaRPr lang="pt-BR" sz="1400" dirty="0">
              <a:latin typeface="Comic Sans MS" pitchFamily="66" charset="0"/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3127275" y="384130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623221" y="3697291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Comic Sans MS" pitchFamily="66" charset="0"/>
              </a:rPr>
              <a:t>400</a:t>
            </a:r>
            <a:endParaRPr lang="pt-BR" sz="1400" dirty="0">
              <a:latin typeface="Comic Sans MS" pitchFamily="66" charset="0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4423419" y="5569495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4279403" y="5713515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Comic Sans MS" pitchFamily="66" charset="0"/>
              </a:rPr>
              <a:t>3</a:t>
            </a:r>
            <a:endParaRPr lang="pt-BR" sz="1400" dirty="0">
              <a:latin typeface="Comic Sans MS" pitchFamily="66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471092" y="125760"/>
            <a:ext cx="82089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3200" dirty="0" smtClean="0">
                <a:solidFill>
                  <a:srgbClr val="C00000"/>
                </a:solidFill>
                <a:latin typeface="Comic Sans MS" pitchFamily="66" charset="0"/>
              </a:rPr>
              <a:t>Evolução da força </a:t>
            </a:r>
            <a:r>
              <a:rPr lang="pt-BR" sz="3200" dirty="0" err="1" smtClean="0">
                <a:solidFill>
                  <a:srgbClr val="C00000"/>
                </a:solidFill>
                <a:latin typeface="Comic Sans MS" pitchFamily="66" charset="0"/>
              </a:rPr>
              <a:t>tênsil</a:t>
            </a:r>
            <a:r>
              <a:rPr lang="pt-BR" sz="3200" dirty="0" smtClean="0">
                <a:solidFill>
                  <a:srgbClr val="C00000"/>
                </a:solidFill>
                <a:latin typeface="Comic Sans MS" pitchFamily="66" charset="0"/>
              </a:rPr>
              <a:t> ao longo do tempo </a:t>
            </a:r>
            <a:endParaRPr lang="pt-BR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icatriz deprimi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052513"/>
            <a:ext cx="2808288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cicatriz hipertróf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865" y="2276479"/>
            <a:ext cx="26654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2150152" y="44452"/>
            <a:ext cx="59009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C00000"/>
                </a:solidFill>
                <a:latin typeface="Comic Sans MS" pitchFamily="66" charset="0"/>
              </a:rPr>
              <a:t>Distúrbios do equilíbrio da síntese</a:t>
            </a:r>
          </a:p>
          <a:p>
            <a:pPr algn="ctr"/>
            <a:r>
              <a:rPr lang="pt-BR" sz="2800" dirty="0">
                <a:solidFill>
                  <a:srgbClr val="C00000"/>
                </a:solidFill>
                <a:latin typeface="Comic Sans MS" pitchFamily="66" charset="0"/>
              </a:rPr>
              <a:t> e degradação do colágeno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19090" y="5995992"/>
            <a:ext cx="4376519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Cicatriz deprimida e alargada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214939" y="6021392"/>
            <a:ext cx="4951997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rgbClr val="000099"/>
                </a:solidFill>
                <a:latin typeface="Comic Sans MS" pitchFamily="66" charset="0"/>
              </a:rPr>
              <a:t>Quelóide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ou Cicatriz hipertrófica</a:t>
            </a:r>
          </a:p>
        </p:txBody>
      </p:sp>
      <p:pic>
        <p:nvPicPr>
          <p:cNvPr id="22535" name="Picture 10" descr="quelo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1790" y="836613"/>
            <a:ext cx="19446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cicatriz atróf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0041" y="3429004"/>
            <a:ext cx="20161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Oval 13"/>
          <p:cNvSpPr>
            <a:spLocks noChangeArrowheads="1"/>
          </p:cNvSpPr>
          <p:nvPr/>
        </p:nvSpPr>
        <p:spPr bwMode="auto">
          <a:xfrm>
            <a:off x="3630613" y="4365625"/>
            <a:ext cx="720725" cy="719138"/>
          </a:xfrm>
          <a:prstGeom prst="ellipse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m Título-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90" y="260352"/>
            <a:ext cx="3095625" cy="3313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3555" name="Picture 4" descr="Sem Título-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313" y="3357563"/>
            <a:ext cx="3022601" cy="3384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3556" name="Picture 5" descr="Sem Título-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0478" y="260352"/>
            <a:ext cx="3313113" cy="3313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3557" name="Picture 6" descr="Sem Título-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3363" y="3357563"/>
            <a:ext cx="3168650" cy="3384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658815" y="217491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195888" y="217491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2243140" y="3384550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6780213" y="3384550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1187453" y="260350"/>
            <a:ext cx="856456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600" dirty="0" err="1">
                <a:solidFill>
                  <a:srgbClr val="C00000"/>
                </a:solidFill>
                <a:latin typeface="Comic Sans MS" pitchFamily="66" charset="0"/>
              </a:rPr>
              <a:t>Reparo</a:t>
            </a:r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 e </a:t>
            </a:r>
            <a:r>
              <a:rPr lang="en-US" sz="3600" dirty="0" err="1">
                <a:solidFill>
                  <a:srgbClr val="C00000"/>
                </a:solidFill>
                <a:latin typeface="Comic Sans MS" pitchFamily="66" charset="0"/>
              </a:rPr>
              <a:t>formação</a:t>
            </a:r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omic Sans MS" pitchFamily="66" charset="0"/>
              </a:rPr>
              <a:t>da</a:t>
            </a:r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omic Sans MS" pitchFamily="66" charset="0"/>
              </a:rPr>
              <a:t>cicatriz</a:t>
            </a:r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 de </a:t>
            </a:r>
            <a:r>
              <a:rPr lang="en-US" sz="3600" dirty="0" err="1">
                <a:solidFill>
                  <a:srgbClr val="C00000"/>
                </a:solidFill>
                <a:latin typeface="Comic Sans MS" pitchFamily="66" charset="0"/>
              </a:rPr>
              <a:t>uma</a:t>
            </a:r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omic Sans MS" pitchFamily="66" charset="0"/>
              </a:rPr>
              <a:t>cicatriz</a:t>
            </a:r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 normal</a:t>
            </a:r>
            <a:br>
              <a:rPr lang="en-US" sz="3600" dirty="0">
                <a:solidFill>
                  <a:srgbClr val="C00000"/>
                </a:solidFill>
                <a:latin typeface="Comic Sans MS" pitchFamily="66" charset="0"/>
              </a:rPr>
            </a:br>
            <a:endParaRPr lang="en-US" sz="3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1258890" y="1196975"/>
            <a:ext cx="79883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endParaRPr lang="en-US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6-12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semanas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cicatriz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rósea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(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ferida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imatura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)</a:t>
            </a:r>
          </a:p>
          <a:p>
            <a:pPr marL="742950" lvl="1" indent="-285750">
              <a:lnSpc>
                <a:spcPct val="3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endParaRPr lang="en-US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12-15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meses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remodelamento</a:t>
            </a:r>
            <a:endParaRPr lang="en-US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endParaRPr lang="en-US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4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cicatriz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madura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macia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branca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plana</a:t>
            </a:r>
            <a:endParaRPr lang="en-US" sz="28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4580" name="Picture 7" descr="fases da cicatriz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25" y="4724400"/>
            <a:ext cx="8137526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1255714" y="6237289"/>
            <a:ext cx="7632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Final da cirurgia            1 mês                3 meses               1 ano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2555876" y="200025"/>
            <a:ext cx="52514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Feridas e Curativos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52" y="1439867"/>
            <a:ext cx="4953000" cy="371792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25604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73115" y="1647825"/>
            <a:ext cx="1447800" cy="7620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>
                <a:solidFill>
                  <a:srgbClr val="000099"/>
                </a:solidFill>
                <a:latin typeface="Comic Sans MS" pitchFamily="66" charset="0"/>
              </a:rPr>
              <a:t>Limpas</a:t>
            </a:r>
            <a:endParaRPr lang="pt-BR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5605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4515" y="3248025"/>
            <a:ext cx="1905000" cy="6858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Limpas</a:t>
            </a:r>
          </a:p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contaminadas</a:t>
            </a:r>
          </a:p>
        </p:txBody>
      </p:sp>
      <p:sp>
        <p:nvSpPr>
          <p:cNvPr id="25606" name="AutoShape 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91476" y="1571625"/>
            <a:ext cx="1905000" cy="10668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Contaminadas</a:t>
            </a:r>
          </a:p>
        </p:txBody>
      </p:sp>
      <p:sp>
        <p:nvSpPr>
          <p:cNvPr id="2560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47050" y="3324225"/>
            <a:ext cx="1676400" cy="8382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Infectadas</a:t>
            </a:r>
            <a:endParaRPr lang="pt-BR" sz="20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5608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17775" y="5762625"/>
            <a:ext cx="1905000" cy="6858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Cicatrização</a:t>
            </a:r>
          </a:p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primária</a:t>
            </a:r>
          </a:p>
        </p:txBody>
      </p:sp>
      <p:sp>
        <p:nvSpPr>
          <p:cNvPr id="25609" name="AutoShape 11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614990" y="5762625"/>
            <a:ext cx="1905000" cy="6858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Cicatrização</a:t>
            </a:r>
          </a:p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Secundária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  </a:t>
            </a: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1399281" y="-243408"/>
            <a:ext cx="8640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Classificação das feridas operatórias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2384467" y="1404065"/>
            <a:ext cx="635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Quanto ao grau de contaminação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2352677" y="2443138"/>
            <a:ext cx="65627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6263" indent="-576263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Limpas</a:t>
            </a:r>
          </a:p>
          <a:p>
            <a:pPr marL="576263" indent="-576263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Limpas / Contaminadas</a:t>
            </a:r>
          </a:p>
          <a:p>
            <a:pPr marL="576263" indent="-576263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Contaminadas</a:t>
            </a:r>
          </a:p>
          <a:p>
            <a:pPr marL="576263" indent="-576263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Sujas / Infectadas</a:t>
            </a: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2119188" y="5499229"/>
            <a:ext cx="741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800" dirty="0">
                <a:solidFill>
                  <a:srgbClr val="FF0066"/>
                </a:solidFill>
                <a:latin typeface="Comic Sans MS" pitchFamily="66" charset="0"/>
              </a:rPr>
              <a:t>Após 6 a 8 horas do trauma todos os ferimentos são considerados contaminados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4728318" y="260352"/>
            <a:ext cx="1928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Limpas</a:t>
            </a:r>
          </a:p>
        </p:txBody>
      </p:sp>
      <p:pic>
        <p:nvPicPr>
          <p:cNvPr id="27651" name="Picture 7" descr="Sem Título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9804" y="260648"/>
            <a:ext cx="2232248" cy="316832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5836" name="Rectangle 12"/>
          <p:cNvSpPr>
            <a:spLocks noChangeArrowheads="1"/>
          </p:cNvSpPr>
          <p:nvPr/>
        </p:nvSpPr>
        <p:spPr bwMode="auto">
          <a:xfrm>
            <a:off x="1183430" y="762004"/>
            <a:ext cx="7200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Definição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Não apresentam inflamação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Não são atingidos os tratos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respiratórios, digestivo, genital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ou urinário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Fechamento por primeira intenção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05837" name="Rectangle 13"/>
          <p:cNvSpPr>
            <a:spLocks noChangeArrowheads="1"/>
          </p:cNvSpPr>
          <p:nvPr/>
        </p:nvSpPr>
        <p:spPr bwMode="auto">
          <a:xfrm>
            <a:off x="1256457" y="3644900"/>
            <a:ext cx="669766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Manter oclusão por 24 horas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Não há necessidade de curativo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Lavar e secar com toalha limpa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2622353" y="404815"/>
            <a:ext cx="5453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Limpas/Contaminadas</a:t>
            </a:r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1255516" y="1341438"/>
            <a:ext cx="8783637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Definição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Não apresentam inflamação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São atingidos os tratos respiratórios, digestivo, genital ou urinário com condições controladas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Tx/>
              <a:buChar char="•"/>
              <a:defRPr/>
            </a:pP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8" y="3717032"/>
            <a:ext cx="2971800" cy="2759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1255516" y="3789367"/>
            <a:ext cx="8783637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Manter oclusão por 24 horas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Não há necessidade de curativo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Lavar e secar com toalha limpa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defRPr/>
            </a:pP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3703340" y="190381"/>
            <a:ext cx="3522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Contaminadas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1254424" y="908795"/>
            <a:ext cx="8715375" cy="342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Definição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Grande  desvio na técnica estéril – procedimentos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cirúrgicos de emergência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Grande derramamento de fluido </a:t>
            </a:r>
            <a:r>
              <a:rPr lang="pt-BR" dirty="0" err="1">
                <a:solidFill>
                  <a:srgbClr val="000099"/>
                </a:solidFill>
                <a:latin typeface="Comic Sans MS" pitchFamily="66" charset="0"/>
              </a:rPr>
              <a:t>gastro-intestinal</a:t>
            </a: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Inflamação não purulenta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Lesão traumática exposta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Risco de infecção pós-operatória - 15 a 20%</a:t>
            </a: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1254423" y="4509246"/>
            <a:ext cx="64055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Limpeza diária com soro fisiológico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Manter úmida com gaze </a:t>
            </a:r>
          </a:p>
        </p:txBody>
      </p:sp>
      <p:pic>
        <p:nvPicPr>
          <p:cNvPr id="2970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9724" y="4437287"/>
            <a:ext cx="2480320" cy="21600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11300" y="1133475"/>
            <a:ext cx="363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z="5400" u="sng" dirty="0" smtClean="0">
                <a:solidFill>
                  <a:srgbClr val="C00000"/>
                </a:solidFill>
                <a:latin typeface="Comic Sans MS" pitchFamily="66" charset="0"/>
              </a:rPr>
              <a:t>Ferida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6425" y="2770188"/>
            <a:ext cx="9680575" cy="260350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t-BR" dirty="0" smtClean="0">
                <a:solidFill>
                  <a:srgbClr val="FF0066"/>
                </a:solidFill>
                <a:latin typeface="Comic Sans MS" pitchFamily="66" charset="0"/>
              </a:rPr>
              <a:t>Solução de continuidade dos tecidos </a:t>
            </a:r>
          </a:p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t-BR" dirty="0" smtClean="0">
                <a:solidFill>
                  <a:srgbClr val="FF0066"/>
                </a:solidFill>
                <a:latin typeface="Comic Sans MS" pitchFamily="66" charset="0"/>
              </a:rPr>
              <a:t>provocada por agentes mecânicos, térmicos, </a:t>
            </a:r>
          </a:p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t-BR" dirty="0" smtClean="0">
                <a:solidFill>
                  <a:srgbClr val="FF0066"/>
                </a:solidFill>
                <a:latin typeface="Comic Sans MS" pitchFamily="66" charset="0"/>
              </a:rPr>
              <a:t>químicos e bacterianos</a:t>
            </a:r>
            <a:endParaRPr lang="pt-BR" i="1" dirty="0" smtClean="0">
              <a:solidFill>
                <a:srgbClr val="FF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3286150" y="260353"/>
            <a:ext cx="466566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 Sujas / Infectadas</a:t>
            </a:r>
          </a:p>
        </p:txBody>
      </p:sp>
      <p:sp>
        <p:nvSpPr>
          <p:cNvPr id="208906" name="Rectangle 10"/>
          <p:cNvSpPr>
            <a:spLocks noChangeArrowheads="1"/>
          </p:cNvSpPr>
          <p:nvPr/>
        </p:nvSpPr>
        <p:spPr bwMode="auto">
          <a:xfrm>
            <a:off x="1241052" y="896938"/>
            <a:ext cx="7862888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Definição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 err="1">
                <a:solidFill>
                  <a:srgbClr val="000099"/>
                </a:solidFill>
                <a:latin typeface="Comic Sans MS" pitchFamily="66" charset="0"/>
              </a:rPr>
              <a:t>Microorganismos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já estavam presentes antes da lesão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Risco de infecção pós-operatória – 50%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Limpeza diária com soro fisiológico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Manter úmida com gaze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072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692" y="3861048"/>
            <a:ext cx="3810000" cy="28432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72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7756" y="3356992"/>
            <a:ext cx="2591596" cy="315004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1717676" y="350841"/>
            <a:ext cx="71657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800" dirty="0">
                <a:solidFill>
                  <a:srgbClr val="C00000"/>
                </a:solidFill>
                <a:latin typeface="Comic Sans MS" pitchFamily="66" charset="0"/>
              </a:rPr>
              <a:t>Cicatrização das feridas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3041651" y="2781300"/>
            <a:ext cx="459292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1º intenção</a:t>
            </a:r>
          </a:p>
          <a:p>
            <a:pPr>
              <a:buFont typeface="Wingdings" pitchFamily="2" charset="2"/>
              <a:buNone/>
              <a:defRPr/>
            </a:pP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2ª intenção</a:t>
            </a:r>
          </a:p>
          <a:p>
            <a:pPr>
              <a:buFont typeface="Wingdings" pitchFamily="2" charset="2"/>
              <a:buNone/>
              <a:defRPr/>
            </a:pP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fechamento primário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retardado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1922463" y="1697042"/>
            <a:ext cx="6668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Tipos de cicatrização das feridas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470320" y="260354"/>
            <a:ext cx="900112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200" dirty="0">
                <a:solidFill>
                  <a:srgbClr val="C00000"/>
                </a:solidFill>
                <a:latin typeface="Comic Sans MS" pitchFamily="66" charset="0"/>
              </a:rPr>
              <a:t>TIPOS DE CICATRIZAÇÃO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1470322" y="1628779"/>
            <a:ext cx="7948612" cy="25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Mínimo de perda tecidual</a:t>
            </a:r>
          </a:p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Resposta inflamatória rápida</a:t>
            </a:r>
          </a:p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Reduz incidência de complicações</a:t>
            </a:r>
          </a:p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Bordos regulares unidos por suturas</a:t>
            </a:r>
          </a:p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Cicatriz com menor índice de defeitos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1182982" y="981079"/>
            <a:ext cx="752633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1ª intenção – cicatrização primária </a:t>
            </a:r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1182982" y="4292600"/>
            <a:ext cx="68405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342900" indent="-342900" eaLnBrk="0" hangingPunct="0">
              <a:lnSpc>
                <a:spcPct val="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Manter oclusão por 24 horas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Não há necessidade de curativo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Lavar e secar com toalha limpa</a:t>
            </a:r>
            <a:endParaRPr lang="pt-BR" sz="20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1772" y="1749375"/>
            <a:ext cx="2232248" cy="26877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75" name="Picture 11" descr="Sem Título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724" y="4653136"/>
            <a:ext cx="2664296" cy="20882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543347" y="188916"/>
            <a:ext cx="90011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Tipos de cicatrização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1182984" y="1844675"/>
            <a:ext cx="8308976" cy="430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5763" indent="-385763" eaLnBrk="0" hangingPunct="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É consequência de complicações</a:t>
            </a:r>
          </a:p>
          <a:p>
            <a:pPr marL="385763" indent="-385763" eaLnBrk="0" hangingPunct="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Grande perda tecidual ou infecções</a:t>
            </a:r>
          </a:p>
          <a:p>
            <a:pPr marL="385763" indent="-385763" eaLnBrk="0" hangingPunct="0"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Período cicatricial mais prolongado </a:t>
            </a:r>
            <a:br>
              <a:rPr lang="pt-BR" dirty="0">
                <a:solidFill>
                  <a:srgbClr val="000099"/>
                </a:solidFill>
                <a:latin typeface="Comic Sans MS" pitchFamily="66" charset="0"/>
              </a:rPr>
            </a:b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devido a resposta inflamatória intensa</a:t>
            </a:r>
          </a:p>
          <a:p>
            <a:pPr marL="385763" indent="-385763" eaLnBrk="0" hangingPunct="0"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Maior incidência de defeitos cicatriciais</a:t>
            </a:r>
            <a:br>
              <a:rPr lang="pt-BR" dirty="0">
                <a:solidFill>
                  <a:srgbClr val="000099"/>
                </a:solidFill>
                <a:latin typeface="Comic Sans MS" pitchFamily="66" charset="0"/>
              </a:rPr>
            </a:b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(cicatriz hipertrófica, </a:t>
            </a:r>
            <a:r>
              <a:rPr lang="pt-BR" dirty="0" err="1">
                <a:solidFill>
                  <a:srgbClr val="000099"/>
                </a:solidFill>
                <a:latin typeface="Comic Sans MS" pitchFamily="66" charset="0"/>
              </a:rPr>
              <a:t>quelóide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)</a:t>
            </a:r>
          </a:p>
          <a:p>
            <a:pPr marL="385763" indent="-385763" eaLnBrk="0" hangingPunct="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Não há possibilidade de aproximação das</a:t>
            </a:r>
          </a:p>
          <a:p>
            <a:pPr marL="385763" indent="-385763" eaLnBrk="0" hangingPunct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bordas (infecção, pressão abdominal, </a:t>
            </a:r>
          </a:p>
          <a:p>
            <a:pPr marL="385763" indent="-385763" eaLnBrk="0" hangingPunct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necrose)</a:t>
            </a:r>
          </a:p>
          <a:p>
            <a:pPr marL="385763" indent="-385763" eaLnBrk="0" hangingPunct="0">
              <a:spcAft>
                <a:spcPct val="30000"/>
              </a:spcAft>
              <a:buClr>
                <a:schemeClr val="bg2"/>
              </a:buClr>
              <a:buFont typeface="Wingdings" pitchFamily="2" charset="2"/>
              <a:buChar char="ü"/>
              <a:defRPr/>
            </a:pP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1471911" y="1152525"/>
            <a:ext cx="8461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2ª intenção – cicatrização secundária </a:t>
            </a:r>
          </a:p>
        </p:txBody>
      </p:sp>
      <p:pic>
        <p:nvPicPr>
          <p:cNvPr id="33797" name="Picture 7" descr="Sem Título-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7756" y="1916832"/>
            <a:ext cx="2520280" cy="237626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1732" y="4941168"/>
            <a:ext cx="2664296" cy="172819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1543347" y="5775329"/>
            <a:ext cx="5832475" cy="83099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Cuidados: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limpeza diária com soro fisiológico + manter úmida com gaze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8445" y="692151"/>
            <a:ext cx="7775575" cy="5762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4000" dirty="0" smtClean="0">
                <a:solidFill>
                  <a:srgbClr val="C00000"/>
                </a:solidFill>
                <a:effectLst/>
                <a:latin typeface="Comic Sans MS" pitchFamily="66" charset="0"/>
              </a:rPr>
              <a:t>Fechamento primário retardado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1111250" y="1917704"/>
            <a:ext cx="8208963" cy="2663825"/>
          </a:xfrm>
        </p:spPr>
        <p:txBody>
          <a:bodyPr/>
          <a:lstStyle/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pt-BR" dirty="0" smtClean="0">
                <a:solidFill>
                  <a:srgbClr val="000099"/>
                </a:solidFill>
                <a:latin typeface="Comic Sans MS" pitchFamily="66" charset="0"/>
              </a:rPr>
              <a:t>É forma de tratar feridas que não podem ser fechadas primariamente por suturas.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dirty="0" smtClean="0">
                <a:solidFill>
                  <a:srgbClr val="000099"/>
                </a:solidFill>
                <a:latin typeface="Comic Sans MS" pitchFamily="66" charset="0"/>
              </a:rPr>
              <a:t>   </a:t>
            </a:r>
            <a:r>
              <a:rPr lang="pt-BR" dirty="0" smtClean="0">
                <a:solidFill>
                  <a:srgbClr val="006600"/>
                </a:solidFill>
                <a:latin typeface="Comic Sans MS" pitchFamily="66" charset="0"/>
              </a:rPr>
              <a:t>Ex: infecção local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1255715" y="4937128"/>
            <a:ext cx="87751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A sutura do ferimento é feita tardiamente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FeridasCicatriz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88" y="71438"/>
            <a:ext cx="8856662" cy="67421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517900" y="1125538"/>
            <a:ext cx="67691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4000" dirty="0" smtClean="0">
                <a:solidFill>
                  <a:srgbClr val="C00000"/>
                </a:solidFill>
                <a:effectLst/>
                <a:latin typeface="Comic Sans MS" pitchFamily="66" charset="0"/>
              </a:rPr>
              <a:t>Classificação das feridas</a:t>
            </a:r>
          </a:p>
        </p:txBody>
      </p:sp>
      <p:pic>
        <p:nvPicPr>
          <p:cNvPr id="36868" name="Picture 12" descr="tipos de ferimento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808288" cy="6858000"/>
          </a:xfrm>
          <a:noFill/>
        </p:spPr>
      </p:pic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4135388" y="3497266"/>
            <a:ext cx="48317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Quanto ao agente causal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3" name="Rectangle 5"/>
          <p:cNvSpPr>
            <a:spLocks noChangeArrowheads="1"/>
          </p:cNvSpPr>
          <p:nvPr/>
        </p:nvSpPr>
        <p:spPr bwMode="auto">
          <a:xfrm>
            <a:off x="679253" y="981075"/>
            <a:ext cx="70580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C00000"/>
                </a:solidFill>
                <a:latin typeface="Comic Sans MS" pitchFamily="66" charset="0"/>
              </a:rPr>
              <a:t>      </a:t>
            </a: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CONTUSAS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C00000"/>
                </a:solidFill>
                <a:latin typeface="Comic Sans MS" pitchFamily="66" charset="0"/>
              </a:rPr>
              <a:t>      </a:t>
            </a: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Produzidas por objeto rombo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e caracterizadas por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traumatismo das partes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moles, hemorragia e edema</a:t>
            </a:r>
            <a:endParaRPr lang="pt-BR" sz="32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7891" name="Picture 6" descr="Sem Título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1732" y="260350"/>
            <a:ext cx="2520950" cy="36004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7892" name="Picture 9" descr="hematom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3891" y="4149729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Sem Título-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67562" y="260350"/>
            <a:ext cx="2584450" cy="3276600"/>
          </a:xfrm>
          <a:noFill/>
          <a:ln>
            <a:solidFill>
              <a:schemeClr val="accent2"/>
            </a:solidFill>
          </a:ln>
        </p:spPr>
      </p:pic>
      <p:sp>
        <p:nvSpPr>
          <p:cNvPr id="122892" name="Rectangle 12"/>
          <p:cNvSpPr>
            <a:spLocks noChangeArrowheads="1"/>
          </p:cNvSpPr>
          <p:nvPr/>
        </p:nvSpPr>
        <p:spPr bwMode="auto">
          <a:xfrm>
            <a:off x="1224136" y="620713"/>
            <a:ext cx="5761037" cy="265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rgbClr val="C00000"/>
                </a:solidFill>
                <a:latin typeface="Comic Sans MS" pitchFamily="66" charset="0"/>
              </a:rPr>
              <a:t>Incisas ou cirúrgicas </a:t>
            </a:r>
          </a:p>
          <a:p>
            <a:pPr>
              <a:lnSpc>
                <a:spcPct val="50000"/>
              </a:lnSpc>
              <a:defRPr/>
            </a:pPr>
            <a:endParaRPr lang="pt-BR" sz="2800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P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roduzidas</a:t>
            </a:r>
            <a:r>
              <a:rPr lang="pt-BR" b="1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por um instrumento cortante.  Geralmente  feridas limpas são geralmente fechadas por suturas</a:t>
            </a:r>
          </a:p>
          <a:p>
            <a:pPr>
              <a:lnSpc>
                <a:spcPct val="140000"/>
              </a:lnSpc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Agentes: faca, bisturi, lâmina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1240011" y="3551522"/>
            <a:ext cx="6032500" cy="313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dirty="0" err="1">
                <a:solidFill>
                  <a:srgbClr val="C00000"/>
                </a:solidFill>
                <a:latin typeface="Comic Sans MS" pitchFamily="66" charset="0"/>
              </a:rPr>
              <a:t>Perfurantes</a:t>
            </a:r>
            <a:r>
              <a:rPr lang="en-US" sz="28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140000"/>
              </a:lnSpc>
              <a:defRPr/>
            </a:pP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S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ão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caracterizadas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por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pequenas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aberturas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na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pele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.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Predomínio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da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profundidade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sobre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o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comprimento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140000"/>
              </a:lnSpc>
              <a:defRPr/>
            </a:pP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Agentes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: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bala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ou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ponta</a:t>
            </a:r>
            <a:r>
              <a:rPr lang="en-US" dirty="0">
                <a:solidFill>
                  <a:srgbClr val="000099"/>
                </a:solidFill>
                <a:latin typeface="Comic Sans MS" pitchFamily="66" charset="0"/>
              </a:rPr>
              <a:t> de </a:t>
            </a:r>
            <a:r>
              <a:rPr lang="en-US" dirty="0" err="1">
                <a:solidFill>
                  <a:srgbClr val="000099"/>
                </a:solidFill>
                <a:latin typeface="Comic Sans MS" pitchFamily="66" charset="0"/>
              </a:rPr>
              <a:t>faca</a:t>
            </a:r>
            <a:endParaRPr lang="en-US" dirty="0">
              <a:solidFill>
                <a:srgbClr val="000099"/>
              </a:solidFill>
              <a:latin typeface="Comic Sans MS" pitchFamily="66" charset="0"/>
            </a:endParaRPr>
          </a:p>
          <a:p>
            <a:pPr eaLnBrk="0" hangingPunct="0">
              <a:defRPr/>
            </a:pP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014" y="3659188"/>
            <a:ext cx="3729038" cy="29384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1038271" y="1366841"/>
            <a:ext cx="7272338" cy="406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  Lacerantes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endParaRPr lang="pt-BR" sz="3600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dirty="0">
                <a:solidFill>
                  <a:srgbClr val="C00000"/>
                </a:solidFill>
                <a:latin typeface="Comic Sans MS" pitchFamily="66" charset="0"/>
              </a:rPr>
              <a:t>   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Ferimentos com margens  irregulares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e com mais de um ângulo.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O mecanismo da lesão é por tração: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rasgo ou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arrancamento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tecidual</a:t>
            </a:r>
          </a:p>
          <a:p>
            <a:pPr>
              <a:lnSpc>
                <a:spcPct val="14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Ex: clássico é a mordedura de cão</a:t>
            </a:r>
          </a:p>
        </p:txBody>
      </p:sp>
      <p:pic>
        <p:nvPicPr>
          <p:cNvPr id="39939" name="Picture 6" descr="Sem Título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2773" y="116632"/>
            <a:ext cx="2735263" cy="23415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9940" name="Picture 9" descr="mordedura de c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748" y="4508648"/>
            <a:ext cx="2592388" cy="19446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Absc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27" y="655638"/>
            <a:ext cx="2641600" cy="198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147" name="Picture 8" descr="queimadura m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737" y="4400554"/>
            <a:ext cx="2736851" cy="23415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148" name="Picture 9" descr="acne_cicatriz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552" y="188917"/>
            <a:ext cx="3725863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0" descr="hematom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2" y="2276479"/>
            <a:ext cx="24479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1" descr="fratur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653" y="2781300"/>
            <a:ext cx="252412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2" descr="ato operatór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59625" y="36639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01860" y="260350"/>
            <a:ext cx="876617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omic Sans MS" pitchFamily="66" charset="0"/>
                <a:ea typeface="+mj-ea"/>
                <a:cs typeface="+mj-cs"/>
              </a:rPr>
              <a:t>Fatores sistêmicos que interferem na cicatrização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70506" y="1557338"/>
            <a:ext cx="511175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IDADE:</a:t>
            </a: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à medida que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envelhecemos há 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diminuição gradativa do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tônus e elasticidade dos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tecidos. O metabolismo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torna-se mais lento 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alterações circulatórias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podem estar presentes</a:t>
            </a:r>
          </a:p>
        </p:txBody>
      </p:sp>
      <p:pic>
        <p:nvPicPr>
          <p:cNvPr id="4" name="Picture 25" descr="ido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35588" y="2017713"/>
            <a:ext cx="4205287" cy="4114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55387" y="333375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82364" y="1700213"/>
            <a:ext cx="42957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4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PESO: 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independente da idade, o excesso de gordura no local da ferida dificulta a cicatrização. </a:t>
            </a:r>
          </a:p>
          <a:p>
            <a:pPr marL="342900" indent="-342900">
              <a:lnSpc>
                <a:spcPct val="14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A gordura não tem um aporte sanguíneo abundante. </a:t>
            </a:r>
          </a:p>
        </p:txBody>
      </p:sp>
      <p:pic>
        <p:nvPicPr>
          <p:cNvPr id="4" name="Picture 7" descr="obesidade-gr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7556" y="1988840"/>
            <a:ext cx="4252913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44984" y="692154"/>
            <a:ext cx="8839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83059" y="1916116"/>
            <a:ext cx="4968875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DESIDRATAÇÃO: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afeta a função celular e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renal, o metabolismo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celular, a oxigenação do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sangue e a  função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hormonal  </a:t>
            </a:r>
          </a:p>
        </p:txBody>
      </p:sp>
      <p:pic>
        <p:nvPicPr>
          <p:cNvPr id="4" name="Picture 9" descr="desidrat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0709" y="2132856"/>
            <a:ext cx="3313311" cy="37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83060" y="692154"/>
            <a:ext cx="8839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82487" y="2492896"/>
            <a:ext cx="482441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Aporte sanguíneo 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inadequado ao sitio da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ferida retarda o 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processo de cicatrização </a:t>
            </a:r>
          </a:p>
        </p:txBody>
      </p:sp>
      <p:pic>
        <p:nvPicPr>
          <p:cNvPr id="4" name="Picture 8" descr="sangram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1612" y="1989138"/>
            <a:ext cx="36004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11052" y="620713"/>
            <a:ext cx="8839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040432" y="2060575"/>
            <a:ext cx="6911975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ESTADO NUTRICIONAL: </a:t>
            </a: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Deficiências de carboidratos, </a:t>
            </a: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proteínas, zinco e vitaminas </a:t>
            </a: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A,B e C alteram o processo de</a:t>
            </a: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cicatrização.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A nutrição adequada favorece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a atividade celular e a síntese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de colágeno.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</a:t>
            </a:r>
          </a:p>
        </p:txBody>
      </p:sp>
      <p:pic>
        <p:nvPicPr>
          <p:cNvPr id="4" name="Picture 8" descr="alimen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660" y="2132856"/>
            <a:ext cx="3384376" cy="35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33586" y="188913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111301" y="2133600"/>
            <a:ext cx="604837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RESPOSTA IMUNOLÓGICA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     DO PACIENTE: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A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imunocompetência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protege as feridas das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infecções </a:t>
            </a:r>
          </a:p>
        </p:txBody>
      </p:sp>
      <p:pic>
        <p:nvPicPr>
          <p:cNvPr id="4" name="Picture 14" descr="imunolog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1652" y="3212178"/>
            <a:ext cx="3384376" cy="309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41375" y="188913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70250" y="1700216"/>
            <a:ext cx="3744914" cy="441351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PRESENÇA DE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     ENFERMIDADES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     CRÔNICAS: 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doenças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como diabetes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retardam a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cicatrização e são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mais vulneráveis a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complicações pós-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operatórias </a:t>
            </a:r>
          </a:p>
        </p:txBody>
      </p:sp>
      <p:pic>
        <p:nvPicPr>
          <p:cNvPr id="4" name="Picture 9" descr="cor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2488" y="1052517"/>
            <a:ext cx="2765426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diabetes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1052517"/>
            <a:ext cx="264636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DPO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4003675"/>
            <a:ext cx="26638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emodiali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9990" y="3717929"/>
            <a:ext cx="227012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57844" y="269776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059110" y="1685126"/>
            <a:ext cx="91249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PRESENÇA DE NEOPLASIAS, LESÕES 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     DEBILITANTES E INFECÇÃO LOCALIZADA: 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Alteram a estrutura dos tecidos e comprometem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a cicatrização</a:t>
            </a:r>
          </a:p>
        </p:txBody>
      </p:sp>
      <p:pic>
        <p:nvPicPr>
          <p:cNvPr id="4" name="Picture 8" descr="DSC004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855" y="4364038"/>
            <a:ext cx="280352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debilit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337" y="3716338"/>
            <a:ext cx="23923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anc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227" y="4005267"/>
            <a:ext cx="26638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78173" y="188913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84450" y="1557341"/>
            <a:ext cx="6767513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DROGAS:  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O uso de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corticoesteróides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,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imunodepressores,</a:t>
            </a:r>
          </a:p>
          <a:p>
            <a:pPr>
              <a:lnSpc>
                <a:spcPct val="16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hormônios, quimioterapia</a:t>
            </a:r>
          </a:p>
          <a:p>
            <a:pPr>
              <a:lnSpc>
                <a:spcPct val="16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e radioterapia, podem </a:t>
            </a:r>
          </a:p>
          <a:p>
            <a:pPr>
              <a:lnSpc>
                <a:spcPct val="16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modificar a cicatrização </a:t>
            </a:r>
          </a:p>
          <a:p>
            <a:pPr>
              <a:lnSpc>
                <a:spcPct val="16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das feridas  </a:t>
            </a:r>
          </a:p>
        </p:txBody>
      </p:sp>
      <p:pic>
        <p:nvPicPr>
          <p:cNvPr id="4" name="Picture 8" descr="antibiotic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5668" y="3213323"/>
            <a:ext cx="3168352" cy="30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Sem Título-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127" y="260350"/>
            <a:ext cx="3743325" cy="30956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1255714" y="3348281"/>
            <a:ext cx="19207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infecção 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6223620" y="2700209"/>
            <a:ext cx="2422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desnutrição</a:t>
            </a:r>
          </a:p>
        </p:txBody>
      </p:sp>
      <p:pic>
        <p:nvPicPr>
          <p:cNvPr id="43013" name="Picture 10" descr="DSC003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324" y="3644904"/>
            <a:ext cx="3598862" cy="30972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3631332" y="6084585"/>
            <a:ext cx="19607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diabetes </a:t>
            </a:r>
          </a:p>
        </p:txBody>
      </p:sp>
      <p:pic>
        <p:nvPicPr>
          <p:cNvPr id="43015" name="Picture 12" descr="Figura 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859" y="79251"/>
            <a:ext cx="3730625" cy="3133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91305" y="476672"/>
            <a:ext cx="278313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Comic Sans MS" pitchFamily="66" charset="0"/>
              </a:rPr>
              <a:t>Morte celular</a:t>
            </a:r>
            <a:endParaRPr lang="pt-BR" sz="32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56182" y="2052137"/>
            <a:ext cx="214193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Comic Sans MS" pitchFamily="66" charset="0"/>
              </a:rPr>
              <a:t>Reparação</a:t>
            </a:r>
            <a:endParaRPr lang="pt-BR" sz="3200" dirty="0"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19164" y="3348281"/>
            <a:ext cx="27174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Comic Sans MS" pitchFamily="66" charset="0"/>
              </a:rPr>
              <a:t>Regeneração </a:t>
            </a:r>
            <a:endParaRPr lang="pt-BR" sz="3200" dirty="0">
              <a:latin typeface="Comic Sans MS" pitchFamily="66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413321" y="3348281"/>
            <a:ext cx="266771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Comic Sans MS" pitchFamily="66" charset="0"/>
              </a:rPr>
              <a:t>Cicatrização </a:t>
            </a:r>
            <a:endParaRPr lang="pt-BR" sz="3200" dirty="0">
              <a:latin typeface="Comic Sans MS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87116" y="4049777"/>
            <a:ext cx="34660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>
                <a:latin typeface="Comic Sans MS" pitchFamily="66" charset="0"/>
              </a:rPr>
              <a:t>As células que morrem</a:t>
            </a:r>
          </a:p>
          <a:p>
            <a:pPr algn="ctr"/>
            <a:r>
              <a:rPr lang="pt-BR" sz="2000" dirty="0" smtClean="0">
                <a:latin typeface="Comic Sans MS" pitchFamily="66" charset="0"/>
              </a:rPr>
              <a:t>são substituídas por células</a:t>
            </a:r>
          </a:p>
          <a:p>
            <a:pPr algn="ctr"/>
            <a:r>
              <a:rPr lang="pt-BR" sz="2000" dirty="0" smtClean="0">
                <a:latin typeface="Comic Sans MS" pitchFamily="66" charset="0"/>
              </a:rPr>
              <a:t>do </a:t>
            </a:r>
            <a:r>
              <a:rPr lang="pt-BR" sz="2000" dirty="0" err="1" smtClean="0">
                <a:latin typeface="Comic Sans MS" pitchFamily="66" charset="0"/>
              </a:rPr>
              <a:t>parenquima</a:t>
            </a:r>
            <a:r>
              <a:rPr lang="pt-BR" sz="2000" dirty="0" smtClean="0">
                <a:latin typeface="Comic Sans MS" pitchFamily="66" charset="0"/>
              </a:rPr>
              <a:t> do mesmo</a:t>
            </a:r>
          </a:p>
          <a:p>
            <a:pPr algn="ctr"/>
            <a:r>
              <a:rPr lang="pt-BR" sz="2000" dirty="0" err="1" smtClean="0">
                <a:latin typeface="Comic Sans MS" pitchFamily="66" charset="0"/>
              </a:rPr>
              <a:t>orgão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024416" y="4069521"/>
            <a:ext cx="3413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>
                <a:latin typeface="Comic Sans MS" pitchFamily="66" charset="0"/>
              </a:rPr>
              <a:t>As células que morrem</a:t>
            </a:r>
          </a:p>
          <a:p>
            <a:pPr algn="ctr"/>
            <a:r>
              <a:rPr lang="pt-BR" sz="2000" dirty="0" smtClean="0">
                <a:latin typeface="Comic Sans MS" pitchFamily="66" charset="0"/>
              </a:rPr>
              <a:t>são substituídas por tecido</a:t>
            </a:r>
          </a:p>
          <a:p>
            <a:pPr algn="ctr"/>
            <a:r>
              <a:rPr lang="pt-BR" sz="2000" dirty="0" smtClean="0">
                <a:latin typeface="Comic Sans MS" pitchFamily="66" charset="0"/>
              </a:rPr>
              <a:t>fibroso = cicatriz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77747" y="5661248"/>
            <a:ext cx="785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Comic Sans MS" pitchFamily="66" charset="0"/>
              </a:rPr>
              <a:t>Tem grande capacidade de regeneração: epitélio, fígado e ossos</a:t>
            </a:r>
            <a:endParaRPr lang="pt-BR" sz="2000" dirty="0">
              <a:latin typeface="Comic Sans MS" pitchFamily="66" charset="0"/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 flipH="1">
            <a:off x="3199284" y="2420888"/>
            <a:ext cx="1008112" cy="7200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431532" y="1268760"/>
            <a:ext cx="0" cy="64807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6583660" y="2348880"/>
            <a:ext cx="1224136" cy="7920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2696145" y="1897320"/>
            <a:ext cx="7127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fios de sutura</a:t>
            </a:r>
          </a:p>
        </p:txBody>
      </p:sp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2335188" y="404664"/>
            <a:ext cx="6624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Fatores locais que interferem na cicatrização </a:t>
            </a:r>
            <a:endParaRPr lang="pt-BR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2696740" y="2472991"/>
            <a:ext cx="5143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técnica cirúrgica</a:t>
            </a: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2696740" y="3065127"/>
            <a:ext cx="5143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integridade dos tecidos</a:t>
            </a: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2696145" y="3697520"/>
            <a:ext cx="5143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aproximação das bordas</a:t>
            </a:r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2696740" y="4185900"/>
            <a:ext cx="5143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infecção local</a:t>
            </a: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2696740" y="4690725"/>
            <a:ext cx="5143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corpo estranho</a:t>
            </a: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2696740" y="5209841"/>
            <a:ext cx="5143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irradiação solar</a:t>
            </a:r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2696742" y="5786100"/>
            <a:ext cx="64524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estabilização das bordas da ferida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m Título-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78" y="260350"/>
            <a:ext cx="5184775" cy="35290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5059" name="Picture 3" descr="Sem Título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4" y="3130550"/>
            <a:ext cx="5256212" cy="35385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5500690" y="1228539"/>
            <a:ext cx="4620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Comic Sans MS" pitchFamily="66" charset="0"/>
              </a:rPr>
              <a:t>Ferida operatória em crianças</a:t>
            </a:r>
          </a:p>
          <a:p>
            <a:r>
              <a:rPr lang="pt-BR" dirty="0" smtClean="0">
                <a:latin typeface="Comic Sans MS" pitchFamily="66" charset="0"/>
              </a:rPr>
              <a:t>em uso de fraldas – </a:t>
            </a:r>
            <a:r>
              <a:rPr lang="pt-BR" dirty="0" err="1" smtClean="0">
                <a:latin typeface="Comic Sans MS" pitchFamily="66" charset="0"/>
              </a:rPr>
              <a:t>rísco</a:t>
            </a:r>
            <a:r>
              <a:rPr lang="pt-BR" dirty="0" smtClean="0">
                <a:latin typeface="Comic Sans MS" pitchFamily="66" charset="0"/>
              </a:rPr>
              <a:t> de </a:t>
            </a:r>
          </a:p>
          <a:p>
            <a:r>
              <a:rPr lang="pt-BR" dirty="0" smtClean="0">
                <a:latin typeface="Comic Sans MS" pitchFamily="66" charset="0"/>
              </a:rPr>
              <a:t>contaminação por urina e fezes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8592" y="4643446"/>
            <a:ext cx="4200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Comic Sans MS" pitchFamily="66" charset="0"/>
              </a:rPr>
              <a:t>Cicatriz em área de grande</a:t>
            </a:r>
          </a:p>
          <a:p>
            <a:r>
              <a:rPr lang="pt-BR" dirty="0" smtClean="0">
                <a:latin typeface="Comic Sans MS" pitchFamily="66" charset="0"/>
              </a:rPr>
              <a:t>movimentação - toracotomia</a:t>
            </a:r>
            <a:endParaRPr lang="pt-BR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em Título-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277" y="1773238"/>
            <a:ext cx="4321175" cy="4679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6083" name="Picture 3" descr="fig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2926" y="333379"/>
            <a:ext cx="3384550" cy="17954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6084" name="Picture 4" descr="fig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066" y="2349500"/>
            <a:ext cx="2392362" cy="20018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6085" name="Picture 5" descr="fig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1281" y="4581529"/>
            <a:ext cx="3024187" cy="20875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5327652" y="620713"/>
            <a:ext cx="4784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Aspectos técnicos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1655939" y="115888"/>
            <a:ext cx="4784725" cy="792162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dirty="0" smtClean="0">
                <a:solidFill>
                  <a:srgbClr val="C00000"/>
                </a:solidFill>
                <a:effectLst/>
                <a:latin typeface="Comic Sans MS" pitchFamily="66" charset="0"/>
              </a:rPr>
              <a:t>Retirada de pontos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39044" y="2637110"/>
            <a:ext cx="9104312" cy="40322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 smtClean="0">
                <a:solidFill>
                  <a:srgbClr val="000099"/>
                </a:solidFill>
                <a:latin typeface="Comic Sans MS" pitchFamily="66" charset="0"/>
              </a:rPr>
              <a:t>face</a:t>
            </a:r>
            <a:r>
              <a:rPr lang="pt-BR" sz="2400" dirty="0" smtClean="0">
                <a:solidFill>
                  <a:srgbClr val="000099"/>
                </a:solidFill>
                <a:latin typeface="Comic Sans MS" pitchFamily="66" charset="0"/>
              </a:rPr>
              <a:t>: 4 dias</a:t>
            </a:r>
          </a:p>
          <a:p>
            <a:pPr eaLnBrk="1" hangingPunct="1">
              <a:lnSpc>
                <a:spcPct val="13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 smtClean="0">
                <a:solidFill>
                  <a:srgbClr val="000099"/>
                </a:solidFill>
                <a:latin typeface="Comic Sans MS" pitchFamily="66" charset="0"/>
              </a:rPr>
              <a:t>demais locais</a:t>
            </a:r>
            <a:r>
              <a:rPr lang="pt-BR" sz="2400" dirty="0" smtClean="0">
                <a:solidFill>
                  <a:srgbClr val="000099"/>
                </a:solidFill>
                <a:latin typeface="Comic Sans MS" pitchFamily="66" charset="0"/>
              </a:rPr>
              <a:t>: 7 dias</a:t>
            </a:r>
          </a:p>
          <a:p>
            <a:pPr eaLnBrk="1" hangingPunct="1">
              <a:lnSpc>
                <a:spcPct val="14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 smtClean="0">
                <a:solidFill>
                  <a:srgbClr val="000099"/>
                </a:solidFill>
                <a:latin typeface="Comic Sans MS" pitchFamily="66" charset="0"/>
              </a:rPr>
              <a:t>áreas sob tensão</a:t>
            </a:r>
            <a:r>
              <a:rPr lang="pt-BR" sz="2400" dirty="0" smtClean="0">
                <a:solidFill>
                  <a:srgbClr val="000099"/>
                </a:solidFill>
                <a:latin typeface="Comic Sans MS" pitchFamily="66" charset="0"/>
              </a:rPr>
              <a:t>: 10 a 15 dias  </a:t>
            </a:r>
          </a:p>
          <a:p>
            <a:pPr eaLnBrk="1" hangingPunct="1">
              <a:lnSpc>
                <a:spcPct val="13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 err="1" smtClean="0">
                <a:solidFill>
                  <a:srgbClr val="000099"/>
                </a:solidFill>
                <a:latin typeface="Comic Sans MS" pitchFamily="66" charset="0"/>
              </a:rPr>
              <a:t>Co-morbidades</a:t>
            </a:r>
            <a:r>
              <a:rPr lang="pt-BR" sz="2400" dirty="0" smtClean="0">
                <a:solidFill>
                  <a:srgbClr val="000099"/>
                </a:solidFill>
                <a:latin typeface="Comic Sans MS" pitchFamily="66" charset="0"/>
              </a:rPr>
              <a:t>: infecção, diabetes, desnutrição e neoplasias – retirada tardia conforme as condições de recuperação do paciente</a:t>
            </a:r>
          </a:p>
          <a:p>
            <a:pPr eaLnBrk="1" hangingPunct="1">
              <a:lnSpc>
                <a:spcPct val="13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 smtClean="0">
                <a:solidFill>
                  <a:srgbClr val="000099"/>
                </a:solidFill>
                <a:latin typeface="Comic Sans MS" pitchFamily="66" charset="0"/>
              </a:rPr>
              <a:t>infecção local</a:t>
            </a:r>
            <a:r>
              <a:rPr lang="pt-BR" sz="2400" dirty="0" smtClean="0">
                <a:solidFill>
                  <a:srgbClr val="000099"/>
                </a:solidFill>
                <a:latin typeface="Comic Sans MS" pitchFamily="66" charset="0"/>
              </a:rPr>
              <a:t>: retirada imediata - parcial ou total dos pontos </a:t>
            </a:r>
          </a:p>
        </p:txBody>
      </p:sp>
      <p:pic>
        <p:nvPicPr>
          <p:cNvPr id="47108" name="Picture 6" descr="DSC000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43700" y="1628800"/>
            <a:ext cx="2986088" cy="2232025"/>
          </a:xfrm>
          <a:noFill/>
          <a:ln>
            <a:solidFill>
              <a:schemeClr val="accent2"/>
            </a:solidFill>
          </a:ln>
        </p:spPr>
      </p:pic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1243186" y="960440"/>
            <a:ext cx="9732962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O tempo para a retirada de pontos está baseado na </a:t>
            </a:r>
            <a:endParaRPr lang="pt-BR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pt-BR" dirty="0" smtClean="0">
                <a:solidFill>
                  <a:srgbClr val="006600"/>
                </a:solidFill>
                <a:latin typeface="Comic Sans MS" pitchFamily="66" charset="0"/>
              </a:rPr>
              <a:t>localização no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corpo e à força </a:t>
            </a:r>
            <a:r>
              <a:rPr lang="pt-BR" dirty="0" err="1" smtClean="0">
                <a:solidFill>
                  <a:srgbClr val="006600"/>
                </a:solidFill>
                <a:latin typeface="Comic Sans MS" pitchFamily="66" charset="0"/>
              </a:rPr>
              <a:t>tênsil</a:t>
            </a:r>
            <a:endParaRPr lang="pt-BR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pt-BR" dirty="0" smtClean="0">
                <a:solidFill>
                  <a:srgbClr val="006600"/>
                </a:solidFill>
                <a:latin typeface="Comic Sans MS" pitchFamily="66" charset="0"/>
              </a:rPr>
              <a:t>da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mesma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1558604" y="332656"/>
            <a:ext cx="8332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Complicações da ferida operatória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828481" y="1697905"/>
            <a:ext cx="20152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PRECOCES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6367636" y="1697905"/>
            <a:ext cx="18838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TARDIAS</a:t>
            </a: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630042" y="2705968"/>
            <a:ext cx="3998210" cy="336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infecção</a:t>
            </a:r>
          </a:p>
          <a:p>
            <a:pPr>
              <a:buClr>
                <a:schemeClr val="tx1"/>
              </a:buClr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3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hemorragia </a:t>
            </a:r>
          </a:p>
          <a:p>
            <a:pPr>
              <a:buClr>
                <a:schemeClr val="tx1"/>
              </a:buClr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coleção de líquidos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deiscência de sutura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evisceração </a:t>
            </a:r>
            <a:r>
              <a:rPr lang="pt-BR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6151612" y="2842496"/>
            <a:ext cx="3801041" cy="263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eventração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buClr>
                <a:schemeClr val="tx1"/>
              </a:buClr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quelóide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buClr>
                <a:schemeClr val="tx1"/>
              </a:buClr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4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granuloma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de corpo</a:t>
            </a:r>
          </a:p>
          <a:p>
            <a:pPr>
              <a:lnSpc>
                <a:spcPct val="110000"/>
              </a:lnSpc>
              <a:buClr>
                <a:schemeClr val="tx1"/>
              </a:buClr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estranho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dor local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SC003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3260" y="2060848"/>
            <a:ext cx="5256212" cy="3816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1757438" y="188640"/>
            <a:ext cx="713047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Infecção e deiscência </a:t>
            </a:r>
            <a:r>
              <a:rPr lang="pt-BR" sz="4000" dirty="0" smtClean="0">
                <a:solidFill>
                  <a:srgbClr val="C00000"/>
                </a:solidFill>
                <a:latin typeface="Comic Sans MS" pitchFamily="66" charset="0"/>
              </a:rPr>
              <a:t>parcial</a:t>
            </a:r>
          </a:p>
          <a:p>
            <a:pPr algn="ctr">
              <a:defRPr/>
            </a:pPr>
            <a:r>
              <a:rPr lang="pt-BR" sz="40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de parede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6162675" y="476253"/>
            <a:ext cx="25330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400" dirty="0" err="1">
                <a:solidFill>
                  <a:srgbClr val="C00000"/>
                </a:solidFill>
                <a:latin typeface="Comic Sans MS" pitchFamily="66" charset="0"/>
              </a:rPr>
              <a:t>Quelóide</a:t>
            </a:r>
            <a:endParaRPr lang="pt-BR" sz="4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0179" name="Picture 5" descr="quelo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715" y="476250"/>
            <a:ext cx="3479801" cy="27257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180" name="Picture 6" descr="quelód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6795" y="1905000"/>
            <a:ext cx="3197225" cy="2819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181" name="Picture 7" descr="quelóid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9463" y="3949700"/>
            <a:ext cx="3286125" cy="2647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em Título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743" y="836616"/>
            <a:ext cx="3960813" cy="54451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1203" name="Oval 4"/>
          <p:cNvSpPr>
            <a:spLocks noChangeArrowheads="1"/>
          </p:cNvSpPr>
          <p:nvPr/>
        </p:nvSpPr>
        <p:spPr bwMode="auto">
          <a:xfrm>
            <a:off x="4207396" y="2565400"/>
            <a:ext cx="1008062" cy="719138"/>
          </a:xfrm>
          <a:prstGeom prst="ellipse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5918027" y="2444754"/>
            <a:ext cx="37785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dirty="0" err="1">
                <a:solidFill>
                  <a:srgbClr val="C00000"/>
                </a:solidFill>
                <a:latin typeface="Comic Sans MS" pitchFamily="66" charset="0"/>
              </a:rPr>
              <a:t>Granuloma</a:t>
            </a: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 de</a:t>
            </a:r>
          </a:p>
          <a:p>
            <a:pPr algn="ctr"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corpo estranho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f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7586" y="1773238"/>
            <a:ext cx="3600450" cy="46085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6541844" y="620714"/>
            <a:ext cx="3570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800" dirty="0" err="1">
                <a:solidFill>
                  <a:srgbClr val="C00000"/>
                </a:solidFill>
                <a:latin typeface="Comic Sans MS" pitchFamily="66" charset="0"/>
              </a:rPr>
              <a:t>Eventração</a:t>
            </a:r>
            <a:r>
              <a:rPr lang="pt-BR" sz="48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52228" name="Picture 6" descr="Trauma abdominal penetrante - eviscer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116" y="765423"/>
            <a:ext cx="4140200" cy="30956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1869338" y="4182179"/>
            <a:ext cx="35621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800" dirty="0">
                <a:solidFill>
                  <a:srgbClr val="C00000"/>
                </a:solidFill>
                <a:latin typeface="Comic Sans MS" pitchFamily="66" charset="0"/>
              </a:rPr>
              <a:t>Evisceração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rianca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502" y="765179"/>
            <a:ext cx="4103688" cy="41767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2911477" y="5268916"/>
            <a:ext cx="43188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800" dirty="0">
                <a:solidFill>
                  <a:srgbClr val="C00000"/>
                </a:solidFill>
                <a:latin typeface="Comic Sans MS" pitchFamily="66" charset="0"/>
              </a:rPr>
              <a:t>OBRIGADA !!!!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630662" y="188644"/>
            <a:ext cx="4177134" cy="792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u="sng" dirty="0" smtClean="0">
                <a:solidFill>
                  <a:srgbClr val="C00000"/>
                </a:solidFill>
                <a:latin typeface="Comic Sans MS" pitchFamily="66" charset="0"/>
              </a:rPr>
              <a:t>Cura do ferida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615108" y="1412776"/>
            <a:ext cx="7920880" cy="432048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>
                <a:latin typeface="Comic Sans MS" pitchFamily="66" charset="0"/>
              </a:rPr>
              <a:t>O processo cicatricial = eventos moleculares</a:t>
            </a:r>
          </a:p>
          <a:p>
            <a:pPr algn="just">
              <a:buNone/>
            </a:pPr>
            <a:r>
              <a:rPr lang="pt-BR" dirty="0" smtClean="0">
                <a:latin typeface="Comic Sans MS" pitchFamily="66" charset="0"/>
              </a:rPr>
              <a:t>   + eventos celulares                     restauração</a:t>
            </a:r>
          </a:p>
          <a:p>
            <a:pPr algn="just">
              <a:buNone/>
            </a:pPr>
            <a:r>
              <a:rPr lang="pt-BR" dirty="0" smtClean="0">
                <a:latin typeface="Comic Sans MS" pitchFamily="66" charset="0"/>
              </a:rPr>
              <a:t>   do tecido lesado</a:t>
            </a:r>
          </a:p>
          <a:p>
            <a:pPr algn="just"/>
            <a:endParaRPr lang="pt-BR" dirty="0" smtClean="0">
              <a:latin typeface="Comic Sans MS" pitchFamily="66" charset="0"/>
            </a:endParaRPr>
          </a:p>
          <a:p>
            <a:pPr algn="just"/>
            <a:r>
              <a:rPr lang="pt-BR" dirty="0" smtClean="0">
                <a:latin typeface="Comic Sans MS" pitchFamily="66" charset="0"/>
              </a:rPr>
              <a:t>Inicio: extravasamento de plasma, com</a:t>
            </a:r>
          </a:p>
          <a:p>
            <a:pPr algn="just">
              <a:buNone/>
            </a:pPr>
            <a:r>
              <a:rPr lang="pt-BR" dirty="0" smtClean="0">
                <a:latin typeface="Comic Sans MS" pitchFamily="66" charset="0"/>
              </a:rPr>
              <a:t>   a coagulação e agregação </a:t>
            </a:r>
            <a:r>
              <a:rPr lang="pt-BR" dirty="0" err="1" smtClean="0">
                <a:latin typeface="Comic Sans MS" pitchFamily="66" charset="0"/>
              </a:rPr>
              <a:t>plaquetária</a:t>
            </a:r>
            <a:endParaRPr lang="pt-BR" dirty="0" smtClean="0">
              <a:latin typeface="Comic Sans MS" pitchFamily="66" charset="0"/>
            </a:endParaRPr>
          </a:p>
          <a:p>
            <a:pPr algn="just"/>
            <a:endParaRPr lang="pt-BR" dirty="0" smtClean="0">
              <a:latin typeface="Comic Sans MS" pitchFamily="66" charset="0"/>
            </a:endParaRPr>
          </a:p>
          <a:p>
            <a:pPr algn="just"/>
            <a:r>
              <a:rPr lang="pt-BR" dirty="0" smtClean="0">
                <a:latin typeface="Comic Sans MS" pitchFamily="66" charset="0"/>
              </a:rPr>
              <a:t>“Final”: </a:t>
            </a:r>
            <a:r>
              <a:rPr lang="pt-BR" dirty="0" err="1" smtClean="0">
                <a:latin typeface="Comic Sans MS" pitchFamily="66" charset="0"/>
              </a:rPr>
              <a:t>reepitelização</a:t>
            </a:r>
            <a:r>
              <a:rPr lang="pt-BR" dirty="0" smtClean="0">
                <a:latin typeface="Comic Sans MS" pitchFamily="66" charset="0"/>
              </a:rPr>
              <a:t> e remodelagem do</a:t>
            </a:r>
          </a:p>
          <a:p>
            <a:pPr algn="just">
              <a:buNone/>
            </a:pPr>
            <a:r>
              <a:rPr lang="pt-BR" dirty="0" smtClean="0">
                <a:latin typeface="Comic Sans MS" pitchFamily="66" charset="0"/>
              </a:rPr>
              <a:t>    tecido lesado                      restaurar</a:t>
            </a:r>
          </a:p>
          <a:p>
            <a:pPr algn="just">
              <a:buNone/>
            </a:pPr>
            <a:r>
              <a:rPr lang="pt-BR" dirty="0" smtClean="0">
                <a:latin typeface="Comic Sans MS" pitchFamily="66" charset="0"/>
              </a:rPr>
              <a:t>    a funcionalidade tecidual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5" name="Seta entalhada para a direita 4"/>
          <p:cNvSpPr/>
          <p:nvPr/>
        </p:nvSpPr>
        <p:spPr bwMode="auto">
          <a:xfrm>
            <a:off x="5503540" y="1792240"/>
            <a:ext cx="1296144" cy="484632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Seta entalhada para a direita 7"/>
          <p:cNvSpPr/>
          <p:nvPr/>
        </p:nvSpPr>
        <p:spPr bwMode="auto">
          <a:xfrm>
            <a:off x="4525132" y="4600552"/>
            <a:ext cx="1842504" cy="484632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2701627" y="476250"/>
            <a:ext cx="5610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4000" dirty="0">
                <a:solidFill>
                  <a:srgbClr val="C00000"/>
                </a:solidFill>
                <a:latin typeface="Comic Sans MS" pitchFamily="66" charset="0"/>
              </a:rPr>
              <a:t>Fases da cicatrização</a:t>
            </a: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1182688" y="2276479"/>
            <a:ext cx="7848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pt-BR" sz="3200" dirty="0">
                <a:solidFill>
                  <a:srgbClr val="FF0066"/>
                </a:solidFill>
                <a:latin typeface="Comic Sans MS" pitchFamily="66" charset="0"/>
              </a:rPr>
              <a:t>Fase inicial: </a:t>
            </a:r>
            <a:r>
              <a:rPr lang="pt-BR" sz="3200" dirty="0" err="1">
                <a:solidFill>
                  <a:srgbClr val="000099"/>
                </a:solidFill>
                <a:latin typeface="Comic Sans MS" pitchFamily="66" charset="0"/>
              </a:rPr>
              <a:t>hemostasia</a:t>
            </a: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e inflamação</a:t>
            </a: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  <a:defRPr/>
            </a:pPr>
            <a:endParaRPr lang="pt-BR" sz="32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1182690" y="3213104"/>
            <a:ext cx="96488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pt-BR" sz="3200" dirty="0">
                <a:solidFill>
                  <a:srgbClr val="FF0066"/>
                </a:solidFill>
                <a:latin typeface="Comic Sans MS" pitchFamily="66" charset="0"/>
              </a:rPr>
              <a:t>Fase proliferativa: </a:t>
            </a:r>
            <a:r>
              <a:rPr lang="pt-BR" sz="3200" dirty="0" err="1">
                <a:solidFill>
                  <a:srgbClr val="000099"/>
                </a:solidFill>
                <a:latin typeface="Comic Sans MS" pitchFamily="66" charset="0"/>
              </a:rPr>
              <a:t>fibroplasia</a:t>
            </a: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                          </a:t>
            </a:r>
            <a:r>
              <a:rPr lang="pt-BR" sz="3200" dirty="0" err="1" smtClean="0">
                <a:solidFill>
                  <a:srgbClr val="000099"/>
                </a:solidFill>
                <a:latin typeface="Comic Sans MS" pitchFamily="66" charset="0"/>
              </a:rPr>
              <a:t>neoangiogenese</a:t>
            </a: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                          </a:t>
            </a:r>
            <a:r>
              <a:rPr lang="pt-BR" sz="3200" dirty="0" err="1">
                <a:solidFill>
                  <a:srgbClr val="000099"/>
                </a:solidFill>
                <a:latin typeface="Comic Sans MS" pitchFamily="66" charset="0"/>
              </a:rPr>
              <a:t>epitelização</a:t>
            </a: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1182688" y="5157788"/>
            <a:ext cx="5759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pt-BR" sz="3200" dirty="0">
                <a:solidFill>
                  <a:srgbClr val="FF0066"/>
                </a:solidFill>
                <a:latin typeface="Comic Sans MS" pitchFamily="66" charset="0"/>
              </a:rPr>
              <a:t>Fase tardia: </a:t>
            </a: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remodelação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31132" y="1124744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Comic Sans MS" pitchFamily="66" charset="0"/>
              </a:rPr>
              <a:t>Fase </a:t>
            </a:r>
            <a:r>
              <a:rPr lang="pt-BR" dirty="0" err="1" smtClean="0">
                <a:latin typeface="Comic Sans MS" pitchFamily="66" charset="0"/>
              </a:rPr>
              <a:t>trombocítica</a:t>
            </a:r>
            <a:endParaRPr lang="pt-BR" dirty="0" smtClean="0">
              <a:latin typeface="Comic Sans MS" pitchFamily="66" charset="0"/>
            </a:endParaRPr>
          </a:p>
          <a:p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Agregação </a:t>
            </a:r>
            <a:r>
              <a:rPr lang="pt-BR" dirty="0" err="1" smtClean="0">
                <a:latin typeface="Comic Sans MS" pitchFamily="66" charset="0"/>
              </a:rPr>
              <a:t>plaquetária</a:t>
            </a:r>
            <a:r>
              <a:rPr lang="pt-BR" dirty="0" smtClean="0">
                <a:latin typeface="Comic Sans MS" pitchFamily="66" charset="0"/>
              </a:rPr>
              <a:t> (trombo)</a:t>
            </a:r>
          </a:p>
          <a:p>
            <a:r>
              <a:rPr lang="pt-BR" dirty="0" smtClean="0">
                <a:latin typeface="Comic Sans MS" pitchFamily="66" charset="0"/>
              </a:rPr>
              <a:t> </a:t>
            </a:r>
          </a:p>
          <a:p>
            <a:r>
              <a:rPr lang="pt-BR" dirty="0" smtClean="0">
                <a:latin typeface="Comic Sans MS" pitchFamily="66" charset="0"/>
              </a:rPr>
              <a:t>Fase </a:t>
            </a:r>
            <a:r>
              <a:rPr lang="pt-BR" dirty="0" err="1" smtClean="0">
                <a:latin typeface="Comic Sans MS" pitchFamily="66" charset="0"/>
              </a:rPr>
              <a:t>granulocítica</a:t>
            </a:r>
            <a:r>
              <a:rPr lang="pt-BR" dirty="0" smtClean="0">
                <a:latin typeface="Comic Sans MS" pitchFamily="66" charset="0"/>
              </a:rPr>
              <a:t> </a:t>
            </a:r>
          </a:p>
          <a:p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FAGOCITOSE de bactérias (formação de pus) e sujidade</a:t>
            </a:r>
          </a:p>
          <a:p>
            <a:r>
              <a:rPr lang="pt-BR" dirty="0" smtClean="0">
                <a:latin typeface="Comic Sans MS" pitchFamily="66" charset="0"/>
              </a:rPr>
              <a:t> </a:t>
            </a:r>
          </a:p>
          <a:p>
            <a:r>
              <a:rPr lang="pt-BR" dirty="0" smtClean="0">
                <a:latin typeface="Comic Sans MS" pitchFamily="66" charset="0"/>
              </a:rPr>
              <a:t>Fase </a:t>
            </a:r>
            <a:r>
              <a:rPr lang="pt-BR" dirty="0" err="1" smtClean="0">
                <a:latin typeface="Comic Sans MS" pitchFamily="66" charset="0"/>
              </a:rPr>
              <a:t>macrofásica</a:t>
            </a:r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 </a:t>
            </a:r>
          </a:p>
          <a:p>
            <a:r>
              <a:rPr lang="pt-BR" dirty="0" smtClean="0">
                <a:latin typeface="Comic Sans MS" pitchFamily="66" charset="0"/>
              </a:rPr>
              <a:t>Ativação do processo cicatricial: macrófago </a:t>
            </a:r>
          </a:p>
          <a:p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Sinais clínicos: </a:t>
            </a:r>
            <a:r>
              <a:rPr lang="pt-BR" dirty="0" err="1" smtClean="0">
                <a:latin typeface="Comic Sans MS" pitchFamily="66" charset="0"/>
              </a:rPr>
              <a:t>Hiperemia</a:t>
            </a:r>
            <a:r>
              <a:rPr lang="pt-BR" dirty="0" smtClean="0">
                <a:latin typeface="Comic Sans MS" pitchFamily="66" charset="0"/>
              </a:rPr>
              <a:t>, calor, edema e dor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01949" y="260648"/>
            <a:ext cx="535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C00000"/>
                </a:solidFill>
                <a:latin typeface="Comic Sans MS" pitchFamily="66" charset="0"/>
              </a:rPr>
              <a:t>FASE INFLAMATÓRIA</a:t>
            </a:r>
            <a:endParaRPr lang="pt-BR" sz="36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43100" y="2100912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Comic Sans MS" pitchFamily="66" charset="0"/>
              </a:rPr>
              <a:t>Principais funções (</a:t>
            </a:r>
            <a:r>
              <a:rPr lang="pt-BR" dirty="0" err="1" smtClean="0">
                <a:latin typeface="Comic Sans MS" pitchFamily="66" charset="0"/>
              </a:rPr>
              <a:t>angiogênese</a:t>
            </a:r>
            <a:r>
              <a:rPr lang="pt-BR" dirty="0" smtClean="0">
                <a:latin typeface="Comic Sans MS" pitchFamily="66" charset="0"/>
              </a:rPr>
              <a:t>, síntese de colágeno e proliferação, contração e </a:t>
            </a:r>
            <a:r>
              <a:rPr lang="pt-BR" dirty="0" err="1" smtClean="0">
                <a:latin typeface="Comic Sans MS" pitchFamily="66" charset="0"/>
              </a:rPr>
              <a:t>epitelização</a:t>
            </a:r>
            <a:r>
              <a:rPr lang="pt-BR" dirty="0" smtClean="0">
                <a:latin typeface="Comic Sans MS" pitchFamily="66" charset="0"/>
              </a:rPr>
              <a:t>) </a:t>
            </a:r>
          </a:p>
          <a:p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Macrófagos, fibroblastos, </a:t>
            </a:r>
            <a:r>
              <a:rPr lang="pt-BR" dirty="0" err="1" smtClean="0">
                <a:latin typeface="Comic Sans MS" pitchFamily="66" charset="0"/>
              </a:rPr>
              <a:t>céls</a:t>
            </a:r>
            <a:r>
              <a:rPr lang="pt-BR" dirty="0" smtClean="0">
                <a:latin typeface="Comic Sans MS" pitchFamily="66" charset="0"/>
              </a:rPr>
              <a:t>. Endoteliais e os </a:t>
            </a:r>
            <a:r>
              <a:rPr lang="pt-BR" dirty="0" err="1" smtClean="0">
                <a:latin typeface="Comic Sans MS" pitchFamily="66" charset="0"/>
              </a:rPr>
              <a:t>queratinócitos</a:t>
            </a:r>
            <a:r>
              <a:rPr lang="pt-BR" dirty="0" smtClean="0">
                <a:latin typeface="Comic Sans MS" pitchFamily="66" charset="0"/>
              </a:rPr>
              <a:t> </a:t>
            </a:r>
          </a:p>
          <a:p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Principal característica é a formação de um tecido novo, vermelho vivo, de aspecto granuloso (brotos capilares), composto de capilares e colágeno. 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79204" y="406405"/>
            <a:ext cx="53575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C00000"/>
                </a:solidFill>
                <a:latin typeface="Comic Sans MS" pitchFamily="66" charset="0"/>
              </a:rPr>
              <a:t>FASE PROLIFERATIVA</a:t>
            </a:r>
          </a:p>
          <a:p>
            <a:pPr algn="ctr"/>
            <a:r>
              <a:rPr lang="pt-BR" sz="2800" dirty="0" smtClean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pt-BR" sz="2800" dirty="0" err="1" smtClean="0">
                <a:solidFill>
                  <a:srgbClr val="C00000"/>
                </a:solidFill>
                <a:latin typeface="Comic Sans MS" pitchFamily="66" charset="0"/>
              </a:rPr>
              <a:t>fibroblática</a:t>
            </a:r>
            <a:r>
              <a:rPr lang="pt-BR" sz="2800" dirty="0" smtClean="0">
                <a:solidFill>
                  <a:srgbClr val="C00000"/>
                </a:solidFill>
                <a:latin typeface="Comic Sans MS" pitchFamily="66" charset="0"/>
              </a:rPr>
              <a:t> ou de granulação)</a:t>
            </a:r>
            <a:endParaRPr lang="pt-BR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15108" y="1650280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Comic Sans MS" pitchFamily="66" charset="0"/>
              </a:rPr>
              <a:t>É a última e mais prolongada fase de cicatrização Principais funções: 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latin typeface="Comic Sans MS" pitchFamily="66" charset="0"/>
              </a:rPr>
              <a:t>Deposição de colágeno na ferida 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latin typeface="Comic Sans MS" pitchFamily="66" charset="0"/>
              </a:rPr>
              <a:t>Diminuição da </a:t>
            </a:r>
            <a:r>
              <a:rPr lang="pt-BR" dirty="0" err="1" smtClean="0">
                <a:latin typeface="Comic Sans MS" pitchFamily="66" charset="0"/>
              </a:rPr>
              <a:t>capilarização</a:t>
            </a:r>
            <a:r>
              <a:rPr lang="pt-BR" dirty="0" smtClean="0"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latin typeface="Comic Sans MS" pitchFamily="66" charset="0"/>
              </a:rPr>
              <a:t>Surgem os </a:t>
            </a:r>
            <a:r>
              <a:rPr lang="pt-BR" dirty="0" err="1" smtClean="0">
                <a:latin typeface="Comic Sans MS" pitchFamily="66" charset="0"/>
              </a:rPr>
              <a:t>miofibroblastos</a:t>
            </a:r>
            <a:r>
              <a:rPr lang="pt-BR" dirty="0" smtClean="0">
                <a:latin typeface="Comic Sans MS" pitchFamily="66" charset="0"/>
              </a:rPr>
              <a:t> (contração da ferida) 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latin typeface="Comic Sans MS" pitchFamily="66" charset="0"/>
              </a:rPr>
              <a:t>Cicatriz torna-se mais plana e macia 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latin typeface="Comic Sans MS" pitchFamily="66" charset="0"/>
              </a:rPr>
              <a:t>Podem surgir </a:t>
            </a:r>
            <a:r>
              <a:rPr lang="pt-BR" dirty="0" err="1" smtClean="0">
                <a:latin typeface="Comic Sans MS" pitchFamily="66" charset="0"/>
              </a:rPr>
              <a:t>quelóides</a:t>
            </a:r>
            <a:r>
              <a:rPr lang="pt-BR" dirty="0" smtClean="0">
                <a:latin typeface="Comic Sans MS" pitchFamily="66" charset="0"/>
              </a:rPr>
              <a:t>, cicatrizes hipertróficas ou muito finas e friáveis e </a:t>
            </a:r>
            <a:r>
              <a:rPr lang="pt-BR" dirty="0" err="1" smtClean="0">
                <a:latin typeface="Comic Sans MS" pitchFamily="66" charset="0"/>
              </a:rPr>
              <a:t>hipercromias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43100" y="332656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rgbClr val="C00000"/>
                </a:solidFill>
                <a:latin typeface="Comic Sans MS" pitchFamily="66" charset="0"/>
              </a:rPr>
              <a:t>FASE DE MATURAÇÃO</a:t>
            </a:r>
          </a:p>
          <a:p>
            <a:pPr algn="ctr"/>
            <a:r>
              <a:rPr lang="pt-BR" sz="3600" dirty="0" smtClean="0">
                <a:solidFill>
                  <a:srgbClr val="C00000"/>
                </a:solidFill>
                <a:latin typeface="Comic Sans MS" pitchFamily="66" charset="0"/>
              </a:rPr>
              <a:t>(Reparadora ou Remodeladora)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2856</TotalTime>
  <Words>1323</Words>
  <Application>Microsoft Office PowerPoint</Application>
  <PresentationFormat>Slides de 35 mm</PresentationFormat>
  <Paragraphs>319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Solstício</vt:lpstr>
      <vt:lpstr>Slide 1</vt:lpstr>
      <vt:lpstr>Ferida</vt:lpstr>
      <vt:lpstr>Slide 3</vt:lpstr>
      <vt:lpstr>Slide 4</vt:lpstr>
      <vt:lpstr>Cura do ferida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Fechamento primário retardado</vt:lpstr>
      <vt:lpstr>Slide 25</vt:lpstr>
      <vt:lpstr>Classificação das feridas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Retirada de pontos</vt:lpstr>
      <vt:lpstr>Slide 44</vt:lpstr>
      <vt:lpstr>Slide 45</vt:lpstr>
      <vt:lpstr>Slide 46</vt:lpstr>
      <vt:lpstr>Slide 47</vt:lpstr>
      <vt:lpstr>Slide 48</vt:lpstr>
      <vt:lpstr>Slide 49</vt:lpstr>
    </vt:vector>
  </TitlesOfParts>
  <Company>HCRP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Dra. Yvone</dc:creator>
  <cp:lastModifiedBy>USER</cp:lastModifiedBy>
  <cp:revision>141</cp:revision>
  <cp:lastPrinted>1601-01-01T00:00:00Z</cp:lastPrinted>
  <dcterms:created xsi:type="dcterms:W3CDTF">2001-09-14T17:03:42Z</dcterms:created>
  <dcterms:modified xsi:type="dcterms:W3CDTF">2015-07-13T13:58:32Z</dcterms:modified>
</cp:coreProperties>
</file>