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50"/>
  </p:notesMasterIdLst>
  <p:sldIdLst>
    <p:sldId id="257" r:id="rId3"/>
    <p:sldId id="259" r:id="rId4"/>
    <p:sldId id="258" r:id="rId5"/>
    <p:sldId id="260" r:id="rId6"/>
    <p:sldId id="289" r:id="rId7"/>
    <p:sldId id="290" r:id="rId8"/>
    <p:sldId id="291" r:id="rId9"/>
    <p:sldId id="261" r:id="rId10"/>
    <p:sldId id="292" r:id="rId11"/>
    <p:sldId id="296" r:id="rId12"/>
    <p:sldId id="294" r:id="rId13"/>
    <p:sldId id="295" r:id="rId14"/>
    <p:sldId id="262" r:id="rId15"/>
    <p:sldId id="263" r:id="rId16"/>
    <p:sldId id="264" r:id="rId17"/>
    <p:sldId id="265" r:id="rId18"/>
    <p:sldId id="266" r:id="rId19"/>
    <p:sldId id="297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99" r:id="rId42"/>
    <p:sldId id="301" r:id="rId43"/>
    <p:sldId id="300" r:id="rId44"/>
    <p:sldId id="302" r:id="rId45"/>
    <p:sldId id="303" r:id="rId46"/>
    <p:sldId id="304" r:id="rId47"/>
    <p:sldId id="305" r:id="rId48"/>
    <p:sldId id="288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552" autoAdjust="0"/>
  </p:normalViewPr>
  <p:slideViewPr>
    <p:cSldViewPr snapToGrid="0">
      <p:cViewPr varScale="1">
        <p:scale>
          <a:sx n="64" d="100"/>
          <a:sy n="64" d="100"/>
        </p:scale>
        <p:origin x="15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9DE56-B7B3-4153-8D2A-6DD822CE285C}" type="datetimeFigureOut">
              <a:rPr lang="pt-BR" smtClean="0"/>
              <a:pPr/>
              <a:t>07/03/2017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60F88-1B1D-4B62-9D7A-C862F95AC2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36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C51F6-EBEE-4CA3-9000-55C2D09324F2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670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7B2C32-A4A1-44E2-95EA-029F94D3A7EB}" type="slidenum">
              <a:rPr lang="pt-BR" altLang="pt-BR" smtClean="0"/>
              <a:pPr>
                <a:spcBef>
                  <a:spcPct val="0"/>
                </a:spcBef>
              </a:pPr>
              <a:t>25</a:t>
            </a:fld>
            <a:endParaRPr lang="pt-BR" altLang="pt-B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87355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 representação de Dahlgren e Whitehead em 1992 dos determinantes mais amplos da saúde, abaixo, informou o Relatório Acheson (DH, 1998) eo Governo do Escocês Igualmente Bem (SG, 2008a). Ela continua a ser a ilustração mais eficaz dos determinantes da saúde e continua a informar o trabalho dos que se preocupam com a compreensão e reduzir o hiato da desigualdade na saúde.</a:t>
            </a:r>
          </a:p>
          <a:p>
            <a:endParaRPr lang="pt-PT" dirty="0" smtClean="0"/>
          </a:p>
          <a:p>
            <a:r>
              <a:rPr lang="pt-PT" dirty="0" smtClean="0"/>
              <a:t>Idade, sexo e fatores hereditários: no modelo de Dahlgren e Whitehead, as características pessoais (como idade, sexo, etnia e fatores constitucionais (genéticos, biológicos) ocupam o núcleo. Esses fatores são altamente significativos para a saúde, mas em grande parte são vistos como fora do alcance e influência de estratégias, políticas e práticas de melhoria da saúde pública. No entanto, outros fatores, que por sua vez podem ser influenciados, estendem-se em camadas a partir do núcleo do model</a:t>
            </a:r>
          </a:p>
          <a:p>
            <a:endParaRPr lang="pt-PT" dirty="0" smtClean="0"/>
          </a:p>
          <a:p>
            <a:r>
              <a:rPr lang="pt-PT" dirty="0" smtClean="0"/>
              <a:t>Fatores individuais de estilo de vida: às vezes descritos como "escolhas" de estilo de vida, essa camada refere-se a comportamentos como o tabagismo, abuso de álcool e outras drogas, má alimentação ou falta de atividade física. </a:t>
            </a:r>
          </a:p>
          <a:p>
            <a:endParaRPr lang="pt-PT" dirty="0" smtClean="0"/>
          </a:p>
          <a:p>
            <a:r>
              <a:rPr lang="pt-PT" dirty="0" smtClean="0"/>
              <a:t>Redes sociais e comunitárias: as redes se referem à família (pais, filhos, parceiros), aos amigos e aos círculos sociais mais amplos à nossa volta. As redes sociais e comunitárias são um fator de proteção em termos de saúde. E, embora possa arriscar declarar o óbvio, é a qualidade e não a quantidade de relacionamentos que importa.</a:t>
            </a:r>
          </a:p>
          <a:p>
            <a:endParaRPr lang="pt-PT" dirty="0" smtClean="0"/>
          </a:p>
          <a:p>
            <a:r>
              <a:rPr lang="pt-PT" dirty="0" smtClean="0"/>
              <a:t>Condições de vida e de trabalho: inclui acesso e oportunidades em relação, por exemplo, Educação, formação e emprego, saúde, serviços sociais, habitação, transportes públicos e comodidades. Ele inclui instalações como água corrente e saneamento, e ter acesso a bens essenciais como alimentos, roupas e combustível.</a:t>
            </a:r>
          </a:p>
          <a:p>
            <a:endParaRPr lang="pt-PT" dirty="0" smtClean="0"/>
          </a:p>
          <a:p>
            <a:r>
              <a:rPr lang="pt-PT" dirty="0" smtClean="0"/>
              <a:t>Condições socioeconómicas, culturais e ambientais gerais: representa factores sociais, culturais, económicos e ambientais que afectam a saúde eo bem-estar e incluem, por exemplo, os salários, o rendimento disponível, a disponibilidade de trabalho, a tributação e os preços; Combustível, transporte, alimentação, vestuário </a:t>
            </a:r>
          </a:p>
          <a:p>
            <a:endParaRPr lang="pt-PT" dirty="0" smtClean="0"/>
          </a:p>
          <a:p>
            <a:r>
              <a:rPr lang="pt-PT" dirty="0" smtClean="0"/>
              <a:t>Estas condições gerais podem afectar directamente a capacidade de despesa do governo e, por sua vez, têm uma influência directa nas prioridades da saúde e da política social.</a:t>
            </a:r>
          </a:p>
          <a:p>
            <a:endParaRPr lang="pt-PT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60F88-1B1D-4B62-9D7A-C862F95AC262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86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60F88-1B1D-4B62-9D7A-C862F95AC262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28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36F879-F82C-4338-9EFB-A0F1317515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888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42C5-655D-4730-8A0A-54FF99F21509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7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BA86-47B7-4615-9DB7-6B1854FBFB26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3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1A063-97BC-4B75-813F-56BAAF14E9A4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0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AF3AF-6478-4AA7-9B1D-33C381AD4197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3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36F879-F82C-4338-9EFB-A0F1317515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555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2CA7-C828-4FEE-BE88-1BB112AD2910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12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3512-B87B-4DD1-B2BA-4F5A6ECCDC98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97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BEA2-4F35-4B47-ABC0-D99BEFB85CB6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3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8F52-0669-4347-8C91-7C358F01CA84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2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6F31-394B-4212-8770-99C6B94BAC7F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97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2CA7-C828-4FEE-BE88-1BB112AD2910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9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ABEE-218F-4C6F-AA9F-9E22C009E733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49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27D9-6B84-427E-95C2-C0C70E624532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13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white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7087-863C-4785-9F82-0D1C23E04FBC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42C5-655D-4730-8A0A-54FF99F21509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24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BA86-47B7-4615-9DB7-6B1854FBFB26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58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1A063-97BC-4B75-813F-56BAAF14E9A4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90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AF3AF-6478-4AA7-9B1D-33C381AD4197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9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3512-B87B-4DD1-B2BA-4F5A6ECCDC98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1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BEA2-4F35-4B47-ABC0-D99BEFB85CB6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8F52-0669-4347-8C91-7C358F01CA84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65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6F31-394B-4212-8770-99C6B94BAC7F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02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ABEE-218F-4C6F-AA9F-9E22C009E733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0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27D9-6B84-427E-95C2-C0C70E624532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51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white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7087-863C-4785-9F82-0D1C23E04FBC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35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E73BB2-374F-4BF1-A3B2-BC9673E59151}" type="slidenum">
              <a:rPr lang="pt-BR" altLang="pt-BR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4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E73BB2-374F-4BF1-A3B2-BC9673E59151}" type="slidenum">
              <a:rPr lang="pt-BR" altLang="pt-BR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9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thelancet.com/flatcontentassets/pdfs/brazil/brazilpor4.pdf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7993062" cy="1076325"/>
          </a:xfrm>
        </p:spPr>
        <p:txBody>
          <a:bodyPr/>
          <a:lstStyle/>
          <a:p>
            <a:pPr algn="ctr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DINÂMICA DAS DOENÇAS NÃO TRANSMISSÍVEIS</a:t>
            </a:r>
          </a:p>
        </p:txBody>
      </p:sp>
    </p:spTree>
    <p:extLst>
      <p:ext uri="{BB962C8B-B14F-4D97-AF65-F5344CB8AC3E}">
        <p14:creationId xmlns:p14="http://schemas.microsoft.com/office/powerpoint/2010/main" val="25775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4213" y="1916113"/>
            <a:ext cx="8280400" cy="3673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História natural prolongada</a:t>
            </a:r>
          </a:p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Longo período de latência</a:t>
            </a:r>
          </a:p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Doenças complexas: multiplicidade de fatores de risco</a:t>
            </a:r>
          </a:p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Interação de fatores etiológicos conhecidos e desconhecidos</a:t>
            </a:r>
          </a:p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Causa necessária desconhecida em sua maioria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08962" cy="1223962"/>
          </a:xfrm>
        </p:spPr>
        <p:txBody>
          <a:bodyPr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CARACTERÍSTICAS EPIDEMIOLÓGICAS DAS</a:t>
            </a:r>
            <a:b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DOENÇAS NÃO TRANSMISSÍVEIS</a:t>
            </a:r>
            <a:endParaRPr lang="pt-BR" sz="400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4212" y="4572000"/>
            <a:ext cx="7342187" cy="58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0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268" y="201790"/>
            <a:ext cx="7772400" cy="6999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Modelos de causalidade</a:t>
            </a:r>
            <a:endParaRPr lang="pt-BR" sz="2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6412" y="884037"/>
            <a:ext cx="7772400" cy="842484"/>
          </a:xfrm>
        </p:spPr>
        <p:txBody>
          <a:bodyPr/>
          <a:lstStyle/>
          <a:p>
            <a:pPr marL="109537" indent="0" algn="ctr">
              <a:buNone/>
              <a:defRPr/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causas suficiente e componente (</a:t>
            </a:r>
            <a:r>
              <a:rPr lang="pt-BR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Rothman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440268" y="2408768"/>
            <a:ext cx="828040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b="1" dirty="0" smtClean="0">
                <a:solidFill>
                  <a:srgbClr val="0070C0"/>
                </a:solidFill>
                <a:latin typeface="Arial Unicode MS" panose="020B0604020202020204" pitchFamily="34" charset="-128"/>
              </a:rPr>
              <a:t>Causa suficiente</a:t>
            </a:r>
            <a:r>
              <a:rPr lang="pt-BR" altLang="pt-BR" sz="2400" dirty="0" smtClean="0">
                <a:latin typeface="Arial Unicode MS" panose="020B0604020202020204" pitchFamily="34" charset="-128"/>
              </a:rPr>
              <a:t>: condição mínima de eventos para que a doença ocorra. Uma causa suficiente geralmente é composta por diversos componentes</a:t>
            </a:r>
          </a:p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b="1" dirty="0" smtClean="0">
                <a:solidFill>
                  <a:srgbClr val="0070C0"/>
                </a:solidFill>
                <a:latin typeface="Arial Unicode MS" panose="020B0604020202020204" pitchFamily="34" charset="-128"/>
              </a:rPr>
              <a:t>Causa componente</a:t>
            </a:r>
            <a:r>
              <a:rPr lang="pt-BR" altLang="pt-BR" sz="2400" dirty="0" smtClean="0">
                <a:latin typeface="Arial Unicode MS" panose="020B0604020202020204" pitchFamily="34" charset="-128"/>
              </a:rPr>
              <a:t>: componentes que compõem a causa suficiente</a:t>
            </a:r>
          </a:p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b="1" dirty="0" smtClean="0">
                <a:solidFill>
                  <a:srgbClr val="0070C0"/>
                </a:solidFill>
                <a:latin typeface="Arial Unicode MS" panose="020B0604020202020204" pitchFamily="34" charset="-128"/>
              </a:rPr>
              <a:t>Causa necessária</a:t>
            </a:r>
            <a:r>
              <a:rPr lang="pt-BR" altLang="pt-BR" sz="2400" dirty="0" smtClean="0">
                <a:latin typeface="Arial Unicode MS" panose="020B0604020202020204" pitchFamily="34" charset="-128"/>
              </a:rPr>
              <a:t>: </a:t>
            </a:r>
            <a:r>
              <a:rPr lang="pt-B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doença se desenvolve somente na sua presença</a:t>
            </a:r>
            <a:endParaRPr lang="pt-BR" altLang="pt-BR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45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268" y="201790"/>
            <a:ext cx="7772400" cy="52211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Modelos de causalidade</a:t>
            </a:r>
            <a:endParaRPr lang="pt-BR" sz="2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6700" y="723900"/>
            <a:ext cx="8650112" cy="487563"/>
          </a:xfrm>
        </p:spPr>
        <p:txBody>
          <a:bodyPr/>
          <a:lstStyle/>
          <a:p>
            <a:pPr marL="109537" indent="0" algn="ctr">
              <a:buNone/>
              <a:defRPr/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causas suficiente e componente (</a:t>
            </a:r>
            <a:r>
              <a:rPr lang="pt-BR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Rothman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714515" y="5911845"/>
            <a:ext cx="2310953" cy="83099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Pode haver diversos </a:t>
            </a:r>
          </a:p>
          <a:p>
            <a:pPr algn="ctr"/>
            <a:r>
              <a:rPr lang="pt-BR" sz="1600" b="1" dirty="0" smtClean="0"/>
              <a:t>conjuntos de causas </a:t>
            </a:r>
          </a:p>
          <a:p>
            <a:pPr algn="ctr"/>
            <a:r>
              <a:rPr lang="pt-BR" sz="1600" b="1" dirty="0" smtClean="0"/>
              <a:t>suficiente </a:t>
            </a:r>
            <a:endParaRPr lang="pt-BR" sz="1600" b="1" dirty="0"/>
          </a:p>
        </p:txBody>
      </p:sp>
      <p:sp>
        <p:nvSpPr>
          <p:cNvPr id="4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66700" y="1296418"/>
            <a:ext cx="8280400" cy="156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lnSpc>
                <a:spcPct val="80000"/>
              </a:lnSpc>
              <a:spcBef>
                <a:spcPct val="90000"/>
              </a:spcBef>
              <a:buNone/>
            </a:pPr>
            <a:r>
              <a:rPr lang="pt-BR" sz="2000" b="1" dirty="0" smtClean="0"/>
              <a:t>Exemplo: tuberculose </a:t>
            </a:r>
          </a:p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1. </a:t>
            </a:r>
            <a:r>
              <a:rPr lang="pt-BR" sz="2000" b="1" dirty="0" smtClean="0">
                <a:solidFill>
                  <a:srgbClr val="00B050"/>
                </a:solidFill>
              </a:rPr>
              <a:t>A</a:t>
            </a:r>
            <a:r>
              <a:rPr lang="pt-BR" sz="2000" dirty="0" smtClean="0"/>
              <a:t>=alcoolismo; </a:t>
            </a:r>
            <a:r>
              <a:rPr lang="pt-BR" sz="2000" b="1" dirty="0" smtClean="0">
                <a:solidFill>
                  <a:srgbClr val="00B050"/>
                </a:solidFill>
              </a:rPr>
              <a:t>U</a:t>
            </a:r>
            <a:r>
              <a:rPr lang="pt-BR" sz="2000" dirty="0" smtClean="0"/>
              <a:t>=desnutrição; </a:t>
            </a:r>
            <a:r>
              <a:rPr lang="pt-BR" sz="2000" b="1" dirty="0" smtClean="0">
                <a:solidFill>
                  <a:srgbClr val="C00000"/>
                </a:solidFill>
              </a:rPr>
              <a:t>B</a:t>
            </a:r>
            <a:r>
              <a:rPr lang="pt-BR" sz="2000" dirty="0" smtClean="0"/>
              <a:t>=</a:t>
            </a:r>
            <a:r>
              <a:rPr lang="pt-BR" sz="2000" dirty="0" err="1" smtClean="0"/>
              <a:t>M.tuberculosis</a:t>
            </a:r>
            <a:endParaRPr lang="pt-BR" sz="2000" dirty="0" smtClean="0"/>
          </a:p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2. </a:t>
            </a:r>
            <a:r>
              <a:rPr lang="pt-BR" sz="2000" b="1" dirty="0" smtClean="0">
                <a:solidFill>
                  <a:srgbClr val="00B050"/>
                </a:solidFill>
              </a:rPr>
              <a:t>T</a:t>
            </a:r>
            <a:r>
              <a:rPr lang="pt-BR" sz="2000" dirty="0" smtClean="0"/>
              <a:t>=imunodepressão; </a:t>
            </a:r>
            <a:r>
              <a:rPr lang="pt-BR" sz="2000" b="1" dirty="0" smtClean="0">
                <a:solidFill>
                  <a:srgbClr val="00B050"/>
                </a:solidFill>
              </a:rPr>
              <a:t>X</a:t>
            </a:r>
            <a:r>
              <a:rPr lang="pt-BR" sz="2000" dirty="0" smtClean="0"/>
              <a:t>=AIDS; </a:t>
            </a:r>
            <a:r>
              <a:rPr lang="pt-BR" sz="2000" b="1" dirty="0" smtClean="0">
                <a:solidFill>
                  <a:srgbClr val="C00000"/>
                </a:solidFill>
              </a:rPr>
              <a:t>B</a:t>
            </a:r>
            <a:r>
              <a:rPr lang="pt-BR" sz="2000" dirty="0" smtClean="0"/>
              <a:t>=</a:t>
            </a:r>
            <a:r>
              <a:rPr lang="pt-BR" sz="2000" dirty="0" err="1" smtClean="0"/>
              <a:t>M.tuberculosis</a:t>
            </a:r>
            <a:endParaRPr lang="pt-BR" altLang="pt-BR" sz="2000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485900" y="3644900"/>
            <a:ext cx="1524000" cy="15113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>
            <a:stCxn id="5" idx="2"/>
            <a:endCxn id="5" idx="6"/>
          </p:cNvCxnSpPr>
          <p:nvPr/>
        </p:nvCxnSpPr>
        <p:spPr>
          <a:xfrm>
            <a:off x="1485900" y="4400550"/>
            <a:ext cx="152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>
            <a:endCxn id="5" idx="4"/>
          </p:cNvCxnSpPr>
          <p:nvPr/>
        </p:nvCxnSpPr>
        <p:spPr>
          <a:xfrm>
            <a:off x="2235200" y="4400550"/>
            <a:ext cx="12700" cy="7556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4876800" y="3644900"/>
            <a:ext cx="1524000" cy="15113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/>
          <p:cNvCxnSpPr>
            <a:stCxn id="17" idx="2"/>
            <a:endCxn id="17" idx="6"/>
          </p:cNvCxnSpPr>
          <p:nvPr/>
        </p:nvCxnSpPr>
        <p:spPr>
          <a:xfrm>
            <a:off x="4876800" y="4400550"/>
            <a:ext cx="152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endCxn id="17" idx="4"/>
          </p:cNvCxnSpPr>
          <p:nvPr/>
        </p:nvCxnSpPr>
        <p:spPr>
          <a:xfrm>
            <a:off x="5626100" y="4400550"/>
            <a:ext cx="12700" cy="7556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243458" y="5511099"/>
            <a:ext cx="2008883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 smtClean="0"/>
              <a:t>Causa suficiente 1</a:t>
            </a:r>
            <a:endParaRPr lang="pt-BR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634358" y="5511099"/>
            <a:ext cx="2008883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 smtClean="0"/>
              <a:t>Causa suficiente 2</a:t>
            </a:r>
            <a:endParaRPr lang="pt-BR" sz="16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031334" y="387732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U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692597" y="4516763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B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432654" y="3836054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T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291491" y="4516763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B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073639" y="452851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X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27533" y="452851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A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202581" y="2981932"/>
            <a:ext cx="2090637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 smtClean="0"/>
              <a:t>Causa componente</a:t>
            </a:r>
            <a:endParaRPr lang="pt-BR" sz="16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693669" y="2981932"/>
            <a:ext cx="1890261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 smtClean="0"/>
              <a:t>Causa necessária</a:t>
            </a:r>
            <a:endParaRPr lang="pt-BR" sz="1600" dirty="0"/>
          </a:p>
        </p:txBody>
      </p:sp>
      <p:cxnSp>
        <p:nvCxnSpPr>
          <p:cNvPr id="35" name="Conector reto 34"/>
          <p:cNvCxnSpPr/>
          <p:nvPr/>
        </p:nvCxnSpPr>
        <p:spPr>
          <a:xfrm flipH="1" flipV="1">
            <a:off x="1216397" y="3903866"/>
            <a:ext cx="668938" cy="7032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 flipV="1">
            <a:off x="4248175" y="3886243"/>
            <a:ext cx="906552" cy="94606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H="1" flipV="1">
            <a:off x="1202581" y="3892551"/>
            <a:ext cx="958086" cy="2179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H="1" flipV="1">
            <a:off x="3030507" y="3333186"/>
            <a:ext cx="1283646" cy="5818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H="1" flipV="1">
            <a:off x="4268782" y="3877329"/>
            <a:ext cx="1281701" cy="2371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1243458" y="3320486"/>
            <a:ext cx="610464" cy="5818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o 53"/>
          <p:cNvSpPr/>
          <p:nvPr/>
        </p:nvSpPr>
        <p:spPr>
          <a:xfrm flipV="1">
            <a:off x="596900" y="1890258"/>
            <a:ext cx="4123825" cy="2834142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Arco 54"/>
          <p:cNvSpPr/>
          <p:nvPr/>
        </p:nvSpPr>
        <p:spPr>
          <a:xfrm flipV="1">
            <a:off x="5453115" y="1838888"/>
            <a:ext cx="1081750" cy="2819304"/>
          </a:xfrm>
          <a:prstGeom prst="arc">
            <a:avLst>
              <a:gd name="adj1" fmla="val 16200000"/>
              <a:gd name="adj2" fmla="val 2098284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7507665" y="4173863"/>
            <a:ext cx="1377300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 err="1" smtClean="0"/>
              <a:t>DCNTs</a:t>
            </a:r>
            <a:endParaRPr lang="pt-BR" sz="2800" dirty="0"/>
          </a:p>
        </p:txBody>
      </p:sp>
      <p:cxnSp>
        <p:nvCxnSpPr>
          <p:cNvPr id="58" name="Conector de seta reta 57"/>
          <p:cNvCxnSpPr/>
          <p:nvPr/>
        </p:nvCxnSpPr>
        <p:spPr>
          <a:xfrm flipH="1" flipV="1">
            <a:off x="7267256" y="3383993"/>
            <a:ext cx="759144" cy="57634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/>
          <p:nvPr/>
        </p:nvCxnSpPr>
        <p:spPr>
          <a:xfrm flipH="1">
            <a:off x="7740911" y="4919151"/>
            <a:ext cx="455404" cy="89461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6757377" y="2839826"/>
            <a:ext cx="5421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04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6" grpId="0" animBg="1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28775"/>
            <a:ext cx="7999413" cy="4537075"/>
          </a:xfrm>
        </p:spPr>
        <p:txBody>
          <a:bodyPr/>
          <a:lstStyle/>
          <a:p>
            <a:pPr eaLnBrk="1" hangingPunct="1">
              <a:spcBef>
                <a:spcPct val="7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Longo curso assintomático → </a:t>
            </a:r>
            <a:r>
              <a:rPr lang="pt-BR" altLang="pt-BR" sz="2400" dirty="0" smtClean="0">
                <a:solidFill>
                  <a:srgbClr val="C00000"/>
                </a:solidFill>
                <a:latin typeface="Arial Unicode MS" panose="020B0604020202020204" pitchFamily="34" charset="-128"/>
              </a:rPr>
              <a:t>“Doenças Silenciosas!!”</a:t>
            </a:r>
          </a:p>
          <a:p>
            <a:pPr eaLnBrk="1" hangingPunct="1">
              <a:spcBef>
                <a:spcPct val="7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Curso clínico lento, prolongado, permanente </a:t>
            </a:r>
          </a:p>
          <a:p>
            <a:pPr eaLnBrk="1" hangingPunct="1">
              <a:spcBef>
                <a:spcPct val="7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Tratamento sem cura obrigatória</a:t>
            </a:r>
          </a:p>
          <a:p>
            <a:pPr eaLnBrk="1" hangingPunct="1">
              <a:spcBef>
                <a:spcPct val="7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Períodos de remissão e exacerbação</a:t>
            </a:r>
          </a:p>
          <a:p>
            <a:pPr eaLnBrk="1" hangingPunct="1">
              <a:spcBef>
                <a:spcPct val="7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Lesões celulares irreversíveis</a:t>
            </a:r>
          </a:p>
          <a:p>
            <a:pPr eaLnBrk="1" hangingPunct="1">
              <a:spcBef>
                <a:spcPct val="7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Evolução para graus variáveis de incapacidade ou morte</a:t>
            </a:r>
          </a:p>
          <a:p>
            <a:pPr eaLnBrk="1" hangingPunct="1">
              <a:spcBef>
                <a:spcPct val="7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Terapêutica personalizada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46113" y="404813"/>
            <a:ext cx="78867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CARACTERÍSTICAS CLÍNICAS DAS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DOENÇAS NÃO TRANSMISSÍVEIS</a:t>
            </a:r>
          </a:p>
        </p:txBody>
      </p:sp>
    </p:spTree>
    <p:extLst>
      <p:ext uri="{BB962C8B-B14F-4D97-AF65-F5344CB8AC3E}">
        <p14:creationId xmlns:p14="http://schemas.microsoft.com/office/powerpoint/2010/main" val="30560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900113" y="2362200"/>
            <a:ext cx="3743325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000" smtClean="0">
                <a:solidFill>
                  <a:schemeClr val="bg1"/>
                </a:solidFill>
                <a:latin typeface="Verdana" panose="020B0604030504040204" pitchFamily="34" charset="0"/>
              </a:rPr>
              <a:t>TRANSMISSÍVEIS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pt-BR" altLang="pt-BR" sz="200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pt-BR" altLang="pt-BR" sz="200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marL="693738" lvl="1" indent="-236538" eaLnBrk="1" hangingPunct="1">
              <a:spcBef>
                <a:spcPct val="70000"/>
              </a:spcBef>
            </a:pPr>
            <a:r>
              <a:rPr lang="pt-BR" altLang="pt-BR" sz="1800" smtClean="0">
                <a:solidFill>
                  <a:schemeClr val="bg1"/>
                </a:solidFill>
                <a:latin typeface="Verdana" panose="020B0604030504040204" pitchFamily="34" charset="0"/>
              </a:rPr>
              <a:t>Agente infeccioso</a:t>
            </a:r>
          </a:p>
          <a:p>
            <a:pPr marL="693738" lvl="1" indent="-236538" eaLnBrk="1" hangingPunct="1">
              <a:spcBef>
                <a:spcPct val="70000"/>
              </a:spcBef>
            </a:pPr>
            <a:r>
              <a:rPr lang="pt-BR" altLang="pt-BR" sz="1800" smtClean="0">
                <a:solidFill>
                  <a:schemeClr val="bg1"/>
                </a:solidFill>
                <a:latin typeface="Verdana" panose="020B0604030504040204" pitchFamily="34" charset="0"/>
              </a:rPr>
              <a:t>Ambiente</a:t>
            </a:r>
          </a:p>
          <a:p>
            <a:pPr marL="693738" lvl="1" indent="-236538" eaLnBrk="1" hangingPunct="1">
              <a:spcBef>
                <a:spcPct val="70000"/>
              </a:spcBef>
            </a:pPr>
            <a:r>
              <a:rPr lang="pt-BR" altLang="pt-BR" sz="1800" smtClean="0">
                <a:solidFill>
                  <a:schemeClr val="bg1"/>
                </a:solidFill>
                <a:latin typeface="Verdana" panose="020B0604030504040204" pitchFamily="34" charset="0"/>
              </a:rPr>
              <a:t>Suscetível (hospedeiro)</a:t>
            </a:r>
          </a:p>
        </p:txBody>
      </p:sp>
      <p:sp>
        <p:nvSpPr>
          <p:cNvPr id="2048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xfrm>
            <a:off x="4864100" y="2362200"/>
            <a:ext cx="3379788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000" dirty="0" smtClean="0">
                <a:solidFill>
                  <a:schemeClr val="bg1"/>
                </a:solidFill>
                <a:latin typeface="Verdana" panose="020B0604030504040204" pitchFamily="34" charset="0"/>
              </a:rPr>
              <a:t>NÃO TRANSMISSÍVEIS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pt-BR" altLang="pt-BR" sz="2000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sz="2000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marL="693738" lvl="1" indent="-236538" eaLnBrk="1" hangingPunct="1">
              <a:spcBef>
                <a:spcPct val="70000"/>
              </a:spcBef>
            </a:pPr>
            <a:r>
              <a:rPr lang="pt-BR" altLang="pt-BR" sz="1800" dirty="0" smtClean="0">
                <a:solidFill>
                  <a:schemeClr val="bg1"/>
                </a:solidFill>
                <a:latin typeface="Verdana" panose="020B0604030504040204" pitchFamily="34" charset="0"/>
              </a:rPr>
              <a:t>Fatores de Risco</a:t>
            </a:r>
          </a:p>
          <a:p>
            <a:pPr marL="693738" lvl="1" indent="-236538" eaLnBrk="1" hangingPunct="1">
              <a:spcBef>
                <a:spcPct val="70000"/>
              </a:spcBef>
            </a:pPr>
            <a:r>
              <a:rPr lang="pt-BR" altLang="pt-BR" sz="18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Ambiente</a:t>
            </a:r>
          </a:p>
          <a:p>
            <a:pPr marL="693738" lvl="1" indent="-236538" eaLnBrk="1" hangingPunct="1">
              <a:spcBef>
                <a:spcPct val="70000"/>
              </a:spcBef>
            </a:pPr>
            <a:r>
              <a:rPr lang="pt-BR" altLang="pt-BR" sz="1800" dirty="0" smtClean="0">
                <a:solidFill>
                  <a:schemeClr val="bg1"/>
                </a:solidFill>
                <a:latin typeface="Verdana" panose="020B0604030504040204" pitchFamily="34" charset="0"/>
              </a:rPr>
              <a:t>Suscetível (genética)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549275"/>
            <a:ext cx="7772400" cy="6111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DINÂMICA DAS DOENÇAS</a:t>
            </a:r>
          </a:p>
        </p:txBody>
      </p:sp>
    </p:spTree>
    <p:extLst>
      <p:ext uri="{BB962C8B-B14F-4D97-AF65-F5344CB8AC3E}">
        <p14:creationId xmlns:p14="http://schemas.microsoft.com/office/powerpoint/2010/main" val="7001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0350"/>
            <a:ext cx="7561262" cy="645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1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1663700" y="1689100"/>
            <a:ext cx="4343400" cy="2895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1663700" y="2679700"/>
            <a:ext cx="4343400" cy="19050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1663700" y="3441700"/>
            <a:ext cx="4343400" cy="11430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663700" y="45847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1663700" y="12319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083300" y="2392363"/>
            <a:ext cx="1998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pt-BR" sz="1800">
                <a:latin typeface="Verdana" panose="020B0604030504040204" pitchFamily="34" charset="0"/>
              </a:rPr>
              <a:t>População geral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083300" y="1460500"/>
            <a:ext cx="146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pt-BR" sz="1800">
                <a:latin typeface="Verdana" panose="020B0604030504040204" pitchFamily="34" charset="0"/>
              </a:rPr>
              <a:t>Suscetíveis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083300" y="3230563"/>
            <a:ext cx="149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pt-BR" sz="1800">
                <a:latin typeface="Verdana" panose="020B0604030504040204" pitchFamily="34" charset="0"/>
              </a:rPr>
              <a:t>Resistentes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013200" y="4724400"/>
            <a:ext cx="462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pt-BR" sz="1800" dirty="0">
                <a:latin typeface="Verdana" panose="020B0604030504040204" pitchFamily="34" charset="0"/>
              </a:rPr>
              <a:t>Tempo de </a:t>
            </a:r>
            <a:r>
              <a:rPr lang="en-US" altLang="pt-BR" sz="1800" dirty="0" err="1">
                <a:latin typeface="Verdana" panose="020B0604030504040204" pitchFamily="34" charset="0"/>
              </a:rPr>
              <a:t>exposição</a:t>
            </a:r>
            <a:r>
              <a:rPr lang="en-US" altLang="pt-BR" sz="1800" dirty="0">
                <a:latin typeface="Verdana" panose="020B0604030504040204" pitchFamily="34" charset="0"/>
              </a:rPr>
              <a:t> a </a:t>
            </a:r>
            <a:r>
              <a:rPr lang="en-US" altLang="pt-BR" sz="1800" dirty="0" err="1">
                <a:latin typeface="Verdana" panose="020B0604030504040204" pitchFamily="34" charset="0"/>
              </a:rPr>
              <a:t>fatores</a:t>
            </a:r>
            <a:r>
              <a:rPr lang="en-US" altLang="pt-BR" sz="1800" dirty="0">
                <a:latin typeface="Verdana" panose="020B0604030504040204" pitchFamily="34" charset="0"/>
              </a:rPr>
              <a:t> de </a:t>
            </a:r>
            <a:r>
              <a:rPr lang="en-US" altLang="pt-BR" sz="1800" dirty="0" err="1">
                <a:latin typeface="Verdana" panose="020B0604030504040204" pitchFamily="34" charset="0"/>
              </a:rPr>
              <a:t>risco</a:t>
            </a:r>
            <a:endParaRPr lang="en-US" altLang="pt-BR" sz="1800" dirty="0">
              <a:latin typeface="Verdana" panose="020B0604030504040204" pitchFamily="34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825500" y="1155700"/>
            <a:ext cx="782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pt-BR" sz="1800">
                <a:latin typeface="Verdana" panose="020B0604030504040204" pitchFamily="34" charset="0"/>
              </a:rPr>
              <a:t>Risco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684213" y="37623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SUSCETIBILIDADE GENÉTICA E DOENÇA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663700" y="4191000"/>
            <a:ext cx="4953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159000" y="4165600"/>
            <a:ext cx="0" cy="4191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739265" y="1834099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José de Alencar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174887" y="358778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LULA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85276" y="5813425"/>
            <a:ext cx="5726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Efeito da exposição → </a:t>
            </a:r>
            <a:r>
              <a:rPr lang="pt-BR" b="1" dirty="0" smtClean="0"/>
              <a:t>CUMULATIVO!</a:t>
            </a:r>
          </a:p>
          <a:p>
            <a:pPr algn="ctr"/>
            <a:r>
              <a:rPr lang="pt-BR" dirty="0" smtClean="0"/>
              <a:t>Pode haver efeito de associação entre 2 ou + </a:t>
            </a:r>
          </a:p>
          <a:p>
            <a:pPr algn="ctr"/>
            <a:r>
              <a:rPr lang="pt-BR" dirty="0" smtClean="0"/>
              <a:t>fatores de risco ou entre genética e fator de risco</a:t>
            </a:r>
            <a:endParaRPr lang="pt-BR" dirty="0"/>
          </a:p>
        </p:txBody>
      </p:sp>
      <p:sp>
        <p:nvSpPr>
          <p:cNvPr id="27" name="Seta para a direita 26"/>
          <p:cNvSpPr/>
          <p:nvPr/>
        </p:nvSpPr>
        <p:spPr>
          <a:xfrm rot="5400000">
            <a:off x="6197741" y="5308689"/>
            <a:ext cx="688532" cy="39451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13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762125" y="1700213"/>
            <a:ext cx="5689600" cy="4392612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>
                <a:latin typeface="Verdana" pitchFamily="34" charset="0"/>
              </a:rPr>
              <a:t>Idade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>
                <a:latin typeface="Verdana" pitchFamily="34" charset="0"/>
              </a:rPr>
              <a:t>Sexo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latin typeface="Verdana" pitchFamily="34" charset="0"/>
              </a:rPr>
              <a:t>Fatores genéticos e </a:t>
            </a:r>
            <a:r>
              <a:rPr lang="pt-BR" sz="1800" dirty="0" err="1" smtClean="0">
                <a:latin typeface="Verdana" pitchFamily="34" charset="0"/>
              </a:rPr>
              <a:t>epigenéticos</a:t>
            </a:r>
            <a:endParaRPr lang="pt-BR" sz="1800" dirty="0">
              <a:latin typeface="Verdana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>
                <a:solidFill>
                  <a:srgbClr val="FF0000"/>
                </a:solidFill>
                <a:latin typeface="Verdana" pitchFamily="34" charset="0"/>
              </a:rPr>
              <a:t>Tabagismo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>
                <a:solidFill>
                  <a:srgbClr val="FF0000"/>
                </a:solidFill>
                <a:latin typeface="Verdana" pitchFamily="34" charset="0"/>
              </a:rPr>
              <a:t>Consumo excessivo de bebidas alcoólicas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>
                <a:solidFill>
                  <a:srgbClr val="FF0000"/>
                </a:solidFill>
                <a:latin typeface="Verdana" pitchFamily="34" charset="0"/>
              </a:rPr>
              <a:t>Obesidade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>
                <a:solidFill>
                  <a:srgbClr val="FF0000"/>
                </a:solidFill>
                <a:latin typeface="Verdana" pitchFamily="34" charset="0"/>
              </a:rPr>
              <a:t>Fatores nutricionais</a:t>
            </a:r>
          </a:p>
          <a:p>
            <a:pPr marL="859536" lvl="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solidFill>
                  <a:srgbClr val="FF0000"/>
                </a:solidFill>
                <a:latin typeface="Verdana" pitchFamily="34" charset="0"/>
              </a:rPr>
              <a:t>Consumo insuficiente de frutas e hortaliças</a:t>
            </a:r>
          </a:p>
          <a:p>
            <a:pPr marL="859536" lvl="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solidFill>
                  <a:srgbClr val="FF0000"/>
                </a:solidFill>
                <a:latin typeface="Verdana" pitchFamily="34" charset="0"/>
              </a:rPr>
              <a:t>Consumo excessivo de gorduras </a:t>
            </a:r>
            <a:r>
              <a:rPr lang="pt-BR" sz="1400" dirty="0" smtClean="0">
                <a:solidFill>
                  <a:srgbClr val="FF0000"/>
                </a:solidFill>
                <a:latin typeface="Verdana" pitchFamily="34" charset="0"/>
              </a:rPr>
              <a:t>animais</a:t>
            </a:r>
          </a:p>
          <a:p>
            <a:pPr marL="859536" lvl="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 smtClean="0">
                <a:solidFill>
                  <a:srgbClr val="FF0000"/>
                </a:solidFill>
                <a:latin typeface="Verdana" pitchFamily="34" charset="0"/>
              </a:rPr>
              <a:t>Consumo de sal e açúcar acima das doses recomendadas</a:t>
            </a:r>
            <a:endParaRPr lang="pt-BR" sz="1400" dirty="0">
              <a:solidFill>
                <a:srgbClr val="FF0000"/>
              </a:solidFill>
              <a:latin typeface="Verdana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>
                <a:solidFill>
                  <a:srgbClr val="FF0000"/>
                </a:solidFill>
                <a:latin typeface="Verdana" pitchFamily="34" charset="0"/>
              </a:rPr>
              <a:t>Inatividade física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>
                <a:latin typeface="Verdana" pitchFamily="34" charset="0"/>
              </a:rPr>
              <a:t>Exposições tóxicas ocupacionais/ambientais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923212" cy="1143000"/>
          </a:xfrm>
        </p:spPr>
        <p:txBody>
          <a:bodyPr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FATORES DE RISCO RELACIONADOS ÀS</a:t>
            </a:r>
            <a:b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DOENÇAS NÃO TRANSMISSÍVEIS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25600" y="2768600"/>
            <a:ext cx="5511800" cy="29337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6686639" y="3993134"/>
            <a:ext cx="901522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734300" y="3943062"/>
            <a:ext cx="1079142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pt-BR" sz="3200" dirty="0" smtClean="0"/>
              <a:t>OMS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227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25500" y="1331912"/>
            <a:ext cx="8191499" cy="5322887"/>
          </a:xfrm>
        </p:spPr>
        <p:txBody>
          <a:bodyPr>
            <a:normAutofit fontScale="85000" lnSpcReduction="10000"/>
          </a:bodyPr>
          <a:lstStyle/>
          <a:p>
            <a:pPr marL="109728" indent="0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None/>
              <a:defRPr/>
            </a:pPr>
            <a:r>
              <a:rPr lang="pt-BR" sz="1800" b="1" dirty="0">
                <a:latin typeface="Verdana" pitchFamily="34" charset="0"/>
              </a:rPr>
              <a:t>Metas nacionais propostas: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latin typeface="Verdana" pitchFamily="34" charset="0"/>
              </a:rPr>
              <a:t>reduzir </a:t>
            </a:r>
            <a:r>
              <a:rPr lang="pt-BR" sz="1800" dirty="0">
                <a:latin typeface="Verdana" pitchFamily="34" charset="0"/>
              </a:rPr>
              <a:t>a taxa de mortalidade prematura (&lt;70 anos) por DCNT em 2% ao ano;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70C0"/>
                </a:solidFill>
                <a:latin typeface="Verdana" pitchFamily="34" charset="0"/>
              </a:rPr>
              <a:t>reduzir </a:t>
            </a:r>
            <a:r>
              <a:rPr lang="pt-BR" sz="1800" b="1" dirty="0">
                <a:solidFill>
                  <a:srgbClr val="0070C0"/>
                </a:solidFill>
                <a:latin typeface="Verdana" pitchFamily="34" charset="0"/>
              </a:rPr>
              <a:t>a prevalência de obesidade em crianças;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70C0"/>
                </a:solidFill>
                <a:latin typeface="Verdana" pitchFamily="34" charset="0"/>
              </a:rPr>
              <a:t>reduzir </a:t>
            </a:r>
            <a:r>
              <a:rPr lang="pt-BR" sz="1800" b="1" dirty="0">
                <a:solidFill>
                  <a:srgbClr val="0070C0"/>
                </a:solidFill>
                <a:latin typeface="Verdana" pitchFamily="34" charset="0"/>
              </a:rPr>
              <a:t>a prevalência de obesidade em adolescentes;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70C0"/>
                </a:solidFill>
                <a:latin typeface="Verdana" pitchFamily="34" charset="0"/>
              </a:rPr>
              <a:t>deter </a:t>
            </a:r>
            <a:r>
              <a:rPr lang="pt-BR" sz="1800" b="1" dirty="0">
                <a:solidFill>
                  <a:srgbClr val="0070C0"/>
                </a:solidFill>
                <a:latin typeface="Verdana" pitchFamily="34" charset="0"/>
              </a:rPr>
              <a:t>o crescimento da obesidade em adultos;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70C0"/>
                </a:solidFill>
                <a:latin typeface="Verdana" pitchFamily="34" charset="0"/>
              </a:rPr>
              <a:t>reduzir </a:t>
            </a:r>
            <a:r>
              <a:rPr lang="pt-BR" sz="1800" b="1" dirty="0">
                <a:solidFill>
                  <a:srgbClr val="0070C0"/>
                </a:solidFill>
                <a:latin typeface="Verdana" pitchFamily="34" charset="0"/>
              </a:rPr>
              <a:t>as prevalências de consumo nocivo de álcool;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70C0"/>
                </a:solidFill>
                <a:latin typeface="Verdana" pitchFamily="34" charset="0"/>
              </a:rPr>
              <a:t>aumentar </a:t>
            </a:r>
            <a:r>
              <a:rPr lang="pt-BR" sz="1800" b="1" dirty="0">
                <a:solidFill>
                  <a:srgbClr val="0070C0"/>
                </a:solidFill>
                <a:latin typeface="Verdana" pitchFamily="34" charset="0"/>
              </a:rPr>
              <a:t>a prevalência de atividade física no lazer;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70C0"/>
                </a:solidFill>
                <a:latin typeface="Verdana" pitchFamily="34" charset="0"/>
              </a:rPr>
              <a:t>aumentar </a:t>
            </a:r>
            <a:r>
              <a:rPr lang="pt-BR" sz="1800" b="1" dirty="0">
                <a:solidFill>
                  <a:srgbClr val="0070C0"/>
                </a:solidFill>
                <a:latin typeface="Verdana" pitchFamily="34" charset="0"/>
              </a:rPr>
              <a:t>o consumo de frutas e hortaliças;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70C0"/>
                </a:solidFill>
                <a:latin typeface="Verdana" pitchFamily="34" charset="0"/>
              </a:rPr>
              <a:t>reduzir </a:t>
            </a:r>
            <a:r>
              <a:rPr lang="pt-BR" sz="1800" b="1" dirty="0">
                <a:solidFill>
                  <a:srgbClr val="0070C0"/>
                </a:solidFill>
                <a:latin typeface="Verdana" pitchFamily="34" charset="0"/>
              </a:rPr>
              <a:t>o consumo médio de sal;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0070C0"/>
                </a:solidFill>
                <a:latin typeface="Verdana" pitchFamily="34" charset="0"/>
              </a:rPr>
              <a:t>reduzir </a:t>
            </a:r>
            <a:r>
              <a:rPr lang="pt-BR" sz="1800" b="1" dirty="0">
                <a:solidFill>
                  <a:srgbClr val="0070C0"/>
                </a:solidFill>
                <a:latin typeface="Verdana" pitchFamily="34" charset="0"/>
              </a:rPr>
              <a:t>a prevalência de tabagismo;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latin typeface="Verdana" pitchFamily="34" charset="0"/>
              </a:rPr>
              <a:t>aumentar </a:t>
            </a:r>
            <a:r>
              <a:rPr lang="pt-BR" sz="1800" dirty="0">
                <a:latin typeface="Verdana" pitchFamily="34" charset="0"/>
              </a:rPr>
              <a:t>a cobertura de mamografia em mulheres entre 50 e 69 anos;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latin typeface="Verdana" pitchFamily="34" charset="0"/>
              </a:rPr>
              <a:t>aumentar </a:t>
            </a:r>
            <a:r>
              <a:rPr lang="pt-BR" sz="1800" dirty="0">
                <a:latin typeface="Verdana" pitchFamily="34" charset="0"/>
              </a:rPr>
              <a:t>a cobertura de exame preventivo de câncer de colo uterino em mulheres de 25 a 64 anos;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latin typeface="Verdana" pitchFamily="34" charset="0"/>
              </a:rPr>
              <a:t>tratar </a:t>
            </a:r>
            <a:r>
              <a:rPr lang="pt-BR" sz="1800" dirty="0">
                <a:latin typeface="Verdana" pitchFamily="34" charset="0"/>
              </a:rPr>
              <a:t>100% das mulheres com diagnóstico de lesões precursoras de câncer.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923212" cy="1143000"/>
          </a:xfrm>
        </p:spPr>
        <p:txBody>
          <a:bodyPr>
            <a:noAutofit/>
          </a:bodyPr>
          <a:lstStyle/>
          <a:p>
            <a:pPr algn="ctr"/>
            <a:r>
              <a:rPr lang="pt-B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DE AÇÕES ESTRATÉGICAS PARA O ENFRENTAMENTO DAS DCNT NO BRASIL2011-2022 </a:t>
            </a:r>
            <a:br>
              <a:rPr lang="pt-B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(Ministério da Saúde)</a:t>
            </a:r>
            <a:endParaRPr lang="pt-B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4963"/>
            <a:ext cx="7772400" cy="790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“NEXO CAUSAL”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852738"/>
            <a:ext cx="2995613" cy="1800225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pt-BR" altLang="pt-BR" sz="3600" smtClean="0">
              <a:latin typeface="Arial Unicode MS" panose="020B0604020202020204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000" smtClean="0">
                <a:latin typeface="Verdana" panose="020B0604030504040204" pitchFamily="34" charset="0"/>
              </a:rPr>
              <a:t>“EFEITO”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936625" y="2852738"/>
            <a:ext cx="3059113" cy="1795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pt-BR">
              <a:latin typeface="Comic Sans MS" panose="030F0702030302020204" pitchFamily="66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81088" y="3463925"/>
            <a:ext cx="2698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Verdana" panose="020B0604030504040204" pitchFamily="34" charset="0"/>
              </a:rPr>
              <a:t>“CAUSA” 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000500" y="3505200"/>
            <a:ext cx="1219200" cy="485775"/>
          </a:xfrm>
          <a:prstGeom prst="rightArrow">
            <a:avLst>
              <a:gd name="adj1" fmla="val 50000"/>
              <a:gd name="adj2" fmla="val 6274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117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403350" y="2133600"/>
            <a:ext cx="6553200" cy="352742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2400" smtClean="0">
                <a:latin typeface="Verdana" panose="020B0604030504040204" pitchFamily="34" charset="0"/>
              </a:rPr>
              <a:t>Doenças crônicas-degenerativas</a:t>
            </a:r>
          </a:p>
          <a:p>
            <a:pPr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2400" smtClean="0">
                <a:latin typeface="Verdana" panose="020B0604030504040204" pitchFamily="34" charset="0"/>
              </a:rPr>
              <a:t>Doenças</a:t>
            </a:r>
            <a:r>
              <a:rPr lang="pt-BR" altLang="pt-BR" sz="240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2400" smtClean="0">
                <a:latin typeface="Verdana" panose="020B0604030504040204" pitchFamily="34" charset="0"/>
              </a:rPr>
              <a:t>crônicas não infecciosas</a:t>
            </a:r>
          </a:p>
          <a:p>
            <a:pPr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2400" smtClean="0">
                <a:latin typeface="Verdana" panose="020B0604030504040204" pitchFamily="34" charset="0"/>
              </a:rPr>
              <a:t>Doenças crônicas não transmissíveis</a:t>
            </a:r>
          </a:p>
          <a:p>
            <a:pPr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2400" smtClean="0">
                <a:latin typeface="Verdana" panose="020B0604030504040204" pitchFamily="34" charset="0"/>
              </a:rPr>
              <a:t>Doenças não transmissíveis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646113" y="739775"/>
            <a:ext cx="788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TERMINOLOGIA</a:t>
            </a:r>
          </a:p>
        </p:txBody>
      </p:sp>
    </p:spTree>
    <p:extLst>
      <p:ext uri="{BB962C8B-B14F-4D97-AF65-F5344CB8AC3E}">
        <p14:creationId xmlns:p14="http://schemas.microsoft.com/office/powerpoint/2010/main" val="21635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 flipV="1">
            <a:off x="5105400" y="1676400"/>
            <a:ext cx="3048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pt-BR">
              <a:latin typeface="Comic Sans MS" panose="030F0702030302020204" pitchFamily="66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181600" y="18288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Verdana" panose="020B0604030504040204" pitchFamily="34" charset="0"/>
              </a:rPr>
              <a:t>“EFEITO” 1</a:t>
            </a:r>
            <a:r>
              <a:rPr lang="pt-BR" altLang="pt-BR" sz="280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105400" y="2895600"/>
            <a:ext cx="3048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Verdana" panose="020B0604030504040204" pitchFamily="34" charset="0"/>
              </a:rPr>
              <a:t>“EFEITO” 2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 flipV="1">
            <a:off x="5181600" y="4038600"/>
            <a:ext cx="2971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Verdana" panose="020B0604030504040204" pitchFamily="34" charset="0"/>
              </a:rPr>
              <a:t>“EFEITO” 3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5181600" y="5181600"/>
            <a:ext cx="2971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Verdana" panose="020B0604030504040204" pitchFamily="34" charset="0"/>
              </a:rPr>
              <a:t>“EFEITO” 4</a:t>
            </a: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609600" y="2895600"/>
            <a:ext cx="2895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Verdana" panose="020B0604030504040204" pitchFamily="34" charset="0"/>
              </a:rPr>
              <a:t>“CAUSA”</a:t>
            </a:r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 rot="-1485109">
            <a:off x="3848100" y="2281238"/>
            <a:ext cx="1143000" cy="434975"/>
          </a:xfrm>
          <a:prstGeom prst="rightArrow">
            <a:avLst>
              <a:gd name="adj1" fmla="val 50000"/>
              <a:gd name="adj2" fmla="val 6569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 rot="-972201">
            <a:off x="3733800" y="3276600"/>
            <a:ext cx="1143000" cy="485775"/>
          </a:xfrm>
          <a:prstGeom prst="rightArrow">
            <a:avLst>
              <a:gd name="adj1" fmla="val 50000"/>
              <a:gd name="adj2" fmla="val 5882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auto">
          <a:xfrm rot="900186">
            <a:off x="3811588" y="4130675"/>
            <a:ext cx="1219200" cy="523875"/>
          </a:xfrm>
          <a:prstGeom prst="rightArrow">
            <a:avLst>
              <a:gd name="adj1" fmla="val 50000"/>
              <a:gd name="adj2" fmla="val 581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25611" name="AutoShape 12"/>
          <p:cNvSpPr>
            <a:spLocks noChangeArrowheads="1"/>
          </p:cNvSpPr>
          <p:nvPr/>
        </p:nvSpPr>
        <p:spPr bwMode="auto">
          <a:xfrm rot="1895137">
            <a:off x="3743325" y="5103813"/>
            <a:ext cx="1285875" cy="428625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381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“CAUSA DE DOENÇAS”</a:t>
            </a:r>
          </a:p>
        </p:txBody>
      </p:sp>
    </p:spTree>
    <p:extLst>
      <p:ext uri="{BB962C8B-B14F-4D97-AF65-F5344CB8AC3E}">
        <p14:creationId xmlns:p14="http://schemas.microsoft.com/office/powerpoint/2010/main" val="25233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331913" y="2060575"/>
            <a:ext cx="6408737" cy="3829050"/>
          </a:xfrm>
        </p:spPr>
        <p:txBody>
          <a:bodyPr/>
          <a:lstStyle/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Char char="ü"/>
            </a:pPr>
            <a:r>
              <a:rPr lang="pt-BR" altLang="pt-BR" sz="2000" smtClean="0">
                <a:latin typeface="Verdana" panose="020B0604030504040204" pitchFamily="34" charset="0"/>
              </a:rPr>
              <a:t>Neoplasia Maligna do Estômago</a:t>
            </a:r>
          </a:p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Char char="ü"/>
            </a:pPr>
            <a:r>
              <a:rPr lang="pt-BR" altLang="pt-BR" sz="2000" smtClean="0">
                <a:latin typeface="Verdana" panose="020B0604030504040204" pitchFamily="34" charset="0"/>
              </a:rPr>
              <a:t>Neoplasia Maligna da Laringe</a:t>
            </a:r>
          </a:p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Char char="ü"/>
            </a:pPr>
            <a:r>
              <a:rPr lang="pt-BR" altLang="pt-BR" sz="2000" smtClean="0">
                <a:latin typeface="Verdana" panose="020B0604030504040204" pitchFamily="34" charset="0"/>
              </a:rPr>
              <a:t>Neoplasia Maligna dos Brônquios e do Pulmão</a:t>
            </a:r>
          </a:p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Char char="ü"/>
            </a:pPr>
            <a:r>
              <a:rPr lang="pt-BR" altLang="pt-BR" sz="2000" smtClean="0">
                <a:latin typeface="Verdana" panose="020B0604030504040204" pitchFamily="34" charset="0"/>
              </a:rPr>
              <a:t>Doenças Pulmonares Obstrutivas Crônicas</a:t>
            </a:r>
          </a:p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Char char="ü"/>
            </a:pPr>
            <a:r>
              <a:rPr lang="pt-BR" altLang="pt-BR" sz="2000" smtClean="0">
                <a:latin typeface="Verdana" panose="020B0604030504040204" pitchFamily="34" charset="0"/>
              </a:rPr>
              <a:t>Acidente Vascular Cerebral 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49325" y="231775"/>
            <a:ext cx="7294563" cy="1190625"/>
          </a:xfrm>
        </p:spPr>
        <p:txBody>
          <a:bodyPr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UMA “CAUSA” VÁRIOS “EFEITOS”</a:t>
            </a:r>
            <a:b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Tabaco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4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7388" y="476250"/>
            <a:ext cx="7772400" cy="542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“CAUSAS DE DOENÇA”</a:t>
            </a:r>
          </a:p>
        </p:txBody>
      </p:sp>
      <p:sp>
        <p:nvSpPr>
          <p:cNvPr id="27651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5468938" y="2981325"/>
            <a:ext cx="2774950" cy="16002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pt-BR" altLang="pt-BR" sz="3600" smtClean="0">
              <a:latin typeface="Arial Unicode MS" panose="020B0604020202020204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000" smtClean="0">
                <a:latin typeface="Verdana" panose="020B0604030504040204" pitchFamily="34" charset="0"/>
              </a:rPr>
              <a:t>“EFEITO”</a:t>
            </a:r>
          </a:p>
        </p:txBody>
      </p:sp>
      <p:sp>
        <p:nvSpPr>
          <p:cNvPr id="27652" name="Rectangle 1027"/>
          <p:cNvSpPr>
            <a:spLocks noChangeArrowheads="1"/>
          </p:cNvSpPr>
          <p:nvPr/>
        </p:nvSpPr>
        <p:spPr bwMode="auto">
          <a:xfrm flipV="1">
            <a:off x="755650" y="1700213"/>
            <a:ext cx="3124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pt-BR">
              <a:latin typeface="Comic Sans MS" panose="030F0702030302020204" pitchFamily="66" charset="0"/>
            </a:endParaRPr>
          </a:p>
        </p:txBody>
      </p:sp>
      <p:sp>
        <p:nvSpPr>
          <p:cNvPr id="27653" name="Text Box 1029"/>
          <p:cNvSpPr txBox="1">
            <a:spLocks noChangeArrowheads="1"/>
          </p:cNvSpPr>
          <p:nvPr/>
        </p:nvSpPr>
        <p:spPr bwMode="auto">
          <a:xfrm>
            <a:off x="609600" y="1828800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Verdana" panose="020B0604030504040204" pitchFamily="34" charset="0"/>
              </a:rPr>
              <a:t>“CAUSA” 1 </a:t>
            </a:r>
          </a:p>
        </p:txBody>
      </p:sp>
      <p:sp>
        <p:nvSpPr>
          <p:cNvPr id="27654" name="AutoShape 1030"/>
          <p:cNvSpPr>
            <a:spLocks noChangeArrowheads="1"/>
          </p:cNvSpPr>
          <p:nvPr/>
        </p:nvSpPr>
        <p:spPr bwMode="auto">
          <a:xfrm rot="439018">
            <a:off x="4000500" y="3025775"/>
            <a:ext cx="1219200" cy="485775"/>
          </a:xfrm>
          <a:prstGeom prst="rightArrow">
            <a:avLst>
              <a:gd name="adj1" fmla="val 50000"/>
              <a:gd name="adj2" fmla="val 62745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pt-BR">
              <a:solidFill>
                <a:schemeClr val="tx2"/>
              </a:solidFill>
            </a:endParaRPr>
          </a:p>
        </p:txBody>
      </p:sp>
      <p:sp>
        <p:nvSpPr>
          <p:cNvPr id="27655" name="Rectangle 1031"/>
          <p:cNvSpPr>
            <a:spLocks noChangeArrowheads="1"/>
          </p:cNvSpPr>
          <p:nvPr/>
        </p:nvSpPr>
        <p:spPr bwMode="auto">
          <a:xfrm>
            <a:off x="762000" y="2895600"/>
            <a:ext cx="3124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Verdana" panose="020B0604030504040204" pitchFamily="34" charset="0"/>
              </a:rPr>
              <a:t>“CAUSA” 2</a:t>
            </a:r>
          </a:p>
        </p:txBody>
      </p:sp>
      <p:sp>
        <p:nvSpPr>
          <p:cNvPr id="27656" name="Rectangle 1032"/>
          <p:cNvSpPr>
            <a:spLocks noChangeArrowheads="1"/>
          </p:cNvSpPr>
          <p:nvPr/>
        </p:nvSpPr>
        <p:spPr bwMode="auto">
          <a:xfrm flipV="1">
            <a:off x="762000" y="4038600"/>
            <a:ext cx="3124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Verdana" panose="020B0604030504040204" pitchFamily="34" charset="0"/>
              </a:rPr>
              <a:t>“CAUSA” 3</a:t>
            </a:r>
          </a:p>
        </p:txBody>
      </p:sp>
      <p:sp>
        <p:nvSpPr>
          <p:cNvPr id="27657" name="Rectangle 1033"/>
          <p:cNvSpPr>
            <a:spLocks noChangeArrowheads="1"/>
          </p:cNvSpPr>
          <p:nvPr/>
        </p:nvSpPr>
        <p:spPr bwMode="auto">
          <a:xfrm>
            <a:off x="762000" y="5181600"/>
            <a:ext cx="3124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Verdana" panose="020B0604030504040204" pitchFamily="34" charset="0"/>
              </a:rPr>
              <a:t>“CAUSA” 4</a:t>
            </a:r>
          </a:p>
        </p:txBody>
      </p:sp>
      <p:sp>
        <p:nvSpPr>
          <p:cNvPr id="27658" name="AutoShape 1034"/>
          <p:cNvSpPr>
            <a:spLocks noChangeArrowheads="1"/>
          </p:cNvSpPr>
          <p:nvPr/>
        </p:nvSpPr>
        <p:spPr bwMode="auto">
          <a:xfrm rot="21119164" flipV="1">
            <a:off x="3962400" y="4119563"/>
            <a:ext cx="1295400" cy="533400"/>
          </a:xfrm>
          <a:prstGeom prst="rightArrow">
            <a:avLst>
              <a:gd name="adj1" fmla="val 50000"/>
              <a:gd name="adj2" fmla="val 6071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pt-BR">
              <a:solidFill>
                <a:schemeClr val="tx2"/>
              </a:solidFill>
            </a:endParaRPr>
          </a:p>
        </p:txBody>
      </p:sp>
      <p:sp>
        <p:nvSpPr>
          <p:cNvPr id="27659" name="AutoShape 1035"/>
          <p:cNvSpPr>
            <a:spLocks noChangeArrowheads="1"/>
          </p:cNvSpPr>
          <p:nvPr/>
        </p:nvSpPr>
        <p:spPr bwMode="auto">
          <a:xfrm rot="1873128">
            <a:off x="3911600" y="2025650"/>
            <a:ext cx="1482725" cy="511175"/>
          </a:xfrm>
          <a:prstGeom prst="rightArrow">
            <a:avLst>
              <a:gd name="adj1" fmla="val 50000"/>
              <a:gd name="adj2" fmla="val 7251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27660" name="AutoShape 1036"/>
          <p:cNvSpPr>
            <a:spLocks noChangeArrowheads="1"/>
          </p:cNvSpPr>
          <p:nvPr/>
        </p:nvSpPr>
        <p:spPr bwMode="auto">
          <a:xfrm rot="-1788637">
            <a:off x="4114800" y="5084763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330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195513" y="1905000"/>
            <a:ext cx="4662487" cy="4086225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>
                <a:latin typeface="Verdana" pitchFamily="34" charset="0"/>
              </a:rPr>
              <a:t>Tabagismo</a:t>
            </a:r>
          </a:p>
          <a:p>
            <a:pPr marL="365760" indent="-256032" eaLnBrk="1" fontAlgn="auto" hangingPunct="1">
              <a:lnSpc>
                <a:spcPct val="90000"/>
              </a:lnSpc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>
                <a:latin typeface="Verdana" pitchFamily="34" charset="0"/>
              </a:rPr>
              <a:t>Consumo de bebidas alcoólicas</a:t>
            </a:r>
          </a:p>
          <a:p>
            <a:pPr marL="365760" indent="-256032" eaLnBrk="1" fontAlgn="auto" hangingPunct="1">
              <a:lnSpc>
                <a:spcPct val="90000"/>
              </a:lnSpc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>
                <a:latin typeface="Verdana" pitchFamily="34" charset="0"/>
              </a:rPr>
              <a:t>Tabagismo passivo</a:t>
            </a:r>
          </a:p>
          <a:p>
            <a:pPr marL="365760" indent="-256032" eaLnBrk="1" fontAlgn="auto" hangingPunct="1">
              <a:lnSpc>
                <a:spcPct val="90000"/>
              </a:lnSpc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>
                <a:latin typeface="Verdana" pitchFamily="34" charset="0"/>
              </a:rPr>
              <a:t>Infecção pelo HPV</a:t>
            </a:r>
          </a:p>
          <a:p>
            <a:pPr marL="365760" indent="-256032" eaLnBrk="1" fontAlgn="auto" hangingPunct="1">
              <a:lnSpc>
                <a:spcPct val="90000"/>
              </a:lnSpc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>
                <a:latin typeface="Verdana" pitchFamily="34" charset="0"/>
              </a:rPr>
              <a:t>Comportamento sexual</a:t>
            </a:r>
          </a:p>
          <a:p>
            <a:pPr marL="365760" indent="-256032" eaLnBrk="1" fontAlgn="auto" hangingPunct="1">
              <a:lnSpc>
                <a:spcPct val="90000"/>
              </a:lnSpc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>
                <a:latin typeface="Verdana" pitchFamily="34" charset="0"/>
              </a:rPr>
              <a:t>Exposições ocupacionais</a:t>
            </a:r>
          </a:p>
          <a:p>
            <a:pPr marL="365760" indent="-256032" eaLnBrk="1" fontAlgn="auto" hangingPunct="1">
              <a:lnSpc>
                <a:spcPct val="90000"/>
              </a:lnSpc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>
                <a:latin typeface="Verdana" pitchFamily="34" charset="0"/>
              </a:rPr>
              <a:t>Higiene bucal</a:t>
            </a:r>
          </a:p>
          <a:p>
            <a:pPr marL="365760" indent="-256032" eaLnBrk="1" fontAlgn="auto" hangingPunct="1">
              <a:lnSpc>
                <a:spcPct val="90000"/>
              </a:lnSpc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>
                <a:latin typeface="Verdana" pitchFamily="34" charset="0"/>
              </a:rPr>
              <a:t>Fatores genéticos</a:t>
            </a:r>
          </a:p>
          <a:p>
            <a:pPr marL="365760" indent="-256032" eaLnBrk="1" fontAlgn="auto" hangingPunct="1">
              <a:lnSpc>
                <a:spcPct val="90000"/>
              </a:lnSpc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>
                <a:latin typeface="Verdana" pitchFamily="34" charset="0"/>
              </a:rPr>
              <a:t>Fatores nutricionais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1069975"/>
          </a:xfrm>
        </p:spPr>
        <p:txBody>
          <a:bodyPr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VÁRIAS “CAUSAS” UM “EFEITO”</a:t>
            </a:r>
            <a:b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CÂNCER DE BOCA, FARINGE E LARINGE</a:t>
            </a:r>
          </a:p>
        </p:txBody>
      </p:sp>
    </p:spTree>
    <p:extLst>
      <p:ext uri="{BB962C8B-B14F-4D97-AF65-F5344CB8AC3E}">
        <p14:creationId xmlns:p14="http://schemas.microsoft.com/office/powerpoint/2010/main" val="42554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0688" y="188913"/>
            <a:ext cx="576103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FATORES DE RISCO PARA DOENÇAS NÃO TRANSMISSÍVEIS</a:t>
            </a:r>
            <a:endParaRPr lang="pt-BR" sz="2400">
              <a:latin typeface="Verdana" pitchFamily="34" charset="0"/>
            </a:endParaRPr>
          </a:p>
        </p:txBody>
      </p:sp>
      <p:graphicFrame>
        <p:nvGraphicFramePr>
          <p:cNvPr id="80963" name="Group 67"/>
          <p:cNvGraphicFramePr>
            <a:graphicFrameLocks noGrp="1"/>
          </p:cNvGraphicFramePr>
          <p:nvPr>
            <p:ph type="tbl" idx="1"/>
          </p:nvPr>
        </p:nvGraphicFramePr>
        <p:xfrm>
          <a:off x="685800" y="1905000"/>
          <a:ext cx="7772400" cy="4370533"/>
        </p:xfrm>
        <a:graphic>
          <a:graphicData uri="http://schemas.openxmlformats.org/drawingml/2006/table">
            <a:tbl>
              <a:tblPr/>
              <a:tblGrid>
                <a:gridCol w="487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FATORES DE RISCO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DOENÇAS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História familiar 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Estresse/tipo personalidade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Vida sedentária/falta de exercício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a. Coronariana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Dieta inadequada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b. Cerebrovascular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Hipercolesterolemia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c. Câncer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Obesidade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d. Diabetes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Hábito de fumar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e. DPOC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Consumo de álcool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f. Cirrose hepática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Hipertensão arterial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7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Exposição a agentes específicos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9722" name="Line 51"/>
          <p:cNvSpPr>
            <a:spLocks noChangeShapeType="1"/>
          </p:cNvSpPr>
          <p:nvPr/>
        </p:nvSpPr>
        <p:spPr bwMode="auto">
          <a:xfrm>
            <a:off x="4495800" y="3352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23" name="Line 52"/>
          <p:cNvSpPr>
            <a:spLocks noChangeShapeType="1"/>
          </p:cNvSpPr>
          <p:nvPr/>
        </p:nvSpPr>
        <p:spPr bwMode="auto">
          <a:xfrm flipV="1">
            <a:off x="2895600" y="3352800"/>
            <a:ext cx="2667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24" name="Line 53"/>
          <p:cNvSpPr>
            <a:spLocks noChangeShapeType="1"/>
          </p:cNvSpPr>
          <p:nvPr/>
        </p:nvSpPr>
        <p:spPr bwMode="auto">
          <a:xfrm flipV="1">
            <a:off x="3059113" y="3357563"/>
            <a:ext cx="2514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25" name="Line 54"/>
          <p:cNvSpPr>
            <a:spLocks noChangeShapeType="1"/>
          </p:cNvSpPr>
          <p:nvPr/>
        </p:nvSpPr>
        <p:spPr bwMode="auto">
          <a:xfrm flipV="1">
            <a:off x="2286000" y="3352800"/>
            <a:ext cx="3276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26" name="Line 55"/>
          <p:cNvSpPr>
            <a:spLocks noChangeShapeType="1"/>
          </p:cNvSpPr>
          <p:nvPr/>
        </p:nvSpPr>
        <p:spPr bwMode="auto">
          <a:xfrm flipV="1">
            <a:off x="2819400" y="3352800"/>
            <a:ext cx="2743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27" name="Line 56"/>
          <p:cNvSpPr>
            <a:spLocks noChangeShapeType="1"/>
          </p:cNvSpPr>
          <p:nvPr/>
        </p:nvSpPr>
        <p:spPr bwMode="auto">
          <a:xfrm flipV="1">
            <a:off x="3124200" y="3352800"/>
            <a:ext cx="2438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28" name="Line 57"/>
          <p:cNvSpPr>
            <a:spLocks noChangeShapeType="1"/>
          </p:cNvSpPr>
          <p:nvPr/>
        </p:nvSpPr>
        <p:spPr bwMode="auto">
          <a:xfrm>
            <a:off x="2895600" y="2590800"/>
            <a:ext cx="2667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29" name="Line 58"/>
          <p:cNvSpPr>
            <a:spLocks noChangeShapeType="1"/>
          </p:cNvSpPr>
          <p:nvPr/>
        </p:nvSpPr>
        <p:spPr bwMode="auto">
          <a:xfrm>
            <a:off x="3962400" y="29718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1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1143000"/>
            <a:ext cx="741997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00125" y="1881188"/>
            <a:ext cx="285750" cy="464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548563" y="1785938"/>
            <a:ext cx="666750" cy="2881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715250" y="4667250"/>
            <a:ext cx="166688" cy="952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691438" y="4548188"/>
            <a:ext cx="523875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23850" y="549275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RISCOS PRIORITÁRIOS NA PREVENÇÃO DO CÂNCER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7581900" y="5472113"/>
            <a:ext cx="28575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419850" y="1871663"/>
            <a:ext cx="112395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71650" y="1852613"/>
            <a:ext cx="8763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6516688" y="1798638"/>
            <a:ext cx="108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targets</a:t>
            </a:r>
            <a:endParaRPr lang="en-US" sz="1800" b="1">
              <a:latin typeface="Verdana" pitchFamily="34" charset="0"/>
              <a:cs typeface="Arial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1739900" y="1798638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risks</a:t>
            </a:r>
            <a:endParaRPr lang="en-US" sz="18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828800" y="1143000"/>
            <a:ext cx="5410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057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612775"/>
            <a:ext cx="71056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6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990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CAUSALIDADE EM CÂNCER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485775" y="1628775"/>
            <a:ext cx="2438400" cy="1524000"/>
          </a:xfrm>
          <a:prstGeom prst="rect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5000"/>
              </a:lnSpc>
              <a:defRPr/>
            </a:pPr>
            <a:r>
              <a:rPr lang="pt-BR" sz="21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Estilo de vida</a:t>
            </a:r>
            <a:endParaRPr lang="pt-BR" sz="21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pt-BR" sz="1800">
                <a:latin typeface="Verdana" pitchFamily="34" charset="0"/>
              </a:rPr>
              <a:t>Tabagismo</a:t>
            </a:r>
          </a:p>
          <a:p>
            <a:pPr eaLnBrk="1" hangingPunct="1">
              <a:lnSpc>
                <a:spcPct val="95000"/>
              </a:lnSpc>
              <a:defRPr/>
            </a:pPr>
            <a:r>
              <a:rPr lang="pt-BR" sz="1800">
                <a:latin typeface="Verdana" pitchFamily="34" charset="0"/>
              </a:rPr>
              <a:t>Álcool</a:t>
            </a:r>
          </a:p>
          <a:p>
            <a:pPr eaLnBrk="1" hangingPunct="1">
              <a:lnSpc>
                <a:spcPct val="95000"/>
              </a:lnSpc>
              <a:defRPr/>
            </a:pPr>
            <a:r>
              <a:rPr lang="pt-BR" sz="1800">
                <a:latin typeface="Verdana" pitchFamily="34" charset="0"/>
              </a:rPr>
              <a:t>Nutrição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57200" y="4491038"/>
            <a:ext cx="2438400" cy="1524000"/>
          </a:xfrm>
          <a:prstGeom prst="rect">
            <a:avLst/>
          </a:prstGeom>
          <a:solidFill>
            <a:srgbClr val="B2B2B2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5000"/>
              </a:lnSpc>
              <a:defRPr/>
            </a:pPr>
            <a:r>
              <a:rPr lang="pt-BR" sz="21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Outros</a:t>
            </a:r>
            <a:endParaRPr lang="pt-BR" sz="21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pt-BR" sz="1800">
                <a:latin typeface="Verdana" pitchFamily="34" charset="0"/>
              </a:rPr>
              <a:t>Agentes infecciosos</a:t>
            </a:r>
          </a:p>
          <a:p>
            <a:pPr eaLnBrk="1" hangingPunct="1">
              <a:lnSpc>
                <a:spcPct val="95000"/>
              </a:lnSpc>
              <a:defRPr/>
            </a:pPr>
            <a:r>
              <a:rPr lang="pt-BR" sz="1800">
                <a:latin typeface="Verdana" pitchFamily="34" charset="0"/>
              </a:rPr>
              <a:t>Medicamentos</a:t>
            </a:r>
          </a:p>
          <a:p>
            <a:pPr eaLnBrk="1" hangingPunct="1">
              <a:lnSpc>
                <a:spcPct val="95000"/>
              </a:lnSpc>
              <a:defRPr/>
            </a:pPr>
            <a:r>
              <a:rPr lang="pt-BR" sz="1800">
                <a:latin typeface="Verdana" pitchFamily="34" charset="0"/>
              </a:rPr>
              <a:t>Radiações</a:t>
            </a:r>
            <a:endParaRPr lang="pt-BR">
              <a:latin typeface="Verdana" pitchFamily="34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6196013" y="4491038"/>
            <a:ext cx="2462212" cy="1524000"/>
          </a:xfrm>
          <a:prstGeom prst="rect">
            <a:avLst/>
          </a:prstGeom>
          <a:solidFill>
            <a:srgbClr val="B2B2B2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pt-BR" sz="21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Ambiente geral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pt-BR" sz="1800">
                <a:latin typeface="Verdana" pitchFamily="34" charset="0"/>
              </a:rPr>
              <a:t>Ar</a:t>
            </a:r>
          </a:p>
          <a:p>
            <a:pPr eaLnBrk="1" hangingPunct="1">
              <a:defRPr/>
            </a:pPr>
            <a:r>
              <a:rPr lang="pt-BR" sz="1800">
                <a:latin typeface="Verdana" pitchFamily="34" charset="0"/>
              </a:rPr>
              <a:t>Água</a:t>
            </a:r>
          </a:p>
          <a:p>
            <a:pPr eaLnBrk="1" hangingPunct="1">
              <a:defRPr/>
            </a:pPr>
            <a:r>
              <a:rPr lang="pt-BR" sz="1800">
                <a:latin typeface="Verdana" pitchFamily="34" charset="0"/>
              </a:rPr>
              <a:t>Alimentos</a:t>
            </a:r>
          </a:p>
          <a:p>
            <a:pPr eaLnBrk="1" hangingPunct="1">
              <a:defRPr/>
            </a:pPr>
            <a:r>
              <a:rPr lang="pt-BR" sz="1800">
                <a:latin typeface="Verdana" pitchFamily="34" charset="0"/>
              </a:rPr>
              <a:t>Radiações 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6196013" y="1657350"/>
            <a:ext cx="2486025" cy="1524000"/>
          </a:xfrm>
          <a:prstGeom prst="rect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5000"/>
              </a:lnSpc>
              <a:defRPr/>
            </a:pPr>
            <a:r>
              <a:rPr lang="pt-BR" sz="21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Local de trabalho</a:t>
            </a:r>
            <a:endParaRPr lang="pt-BR" b="1">
              <a:latin typeface="Verdan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pt-BR" sz="1800">
                <a:latin typeface="Verdana" pitchFamily="34" charset="0"/>
              </a:rPr>
              <a:t>Químicos</a:t>
            </a:r>
          </a:p>
          <a:p>
            <a:pPr eaLnBrk="1" hangingPunct="1">
              <a:defRPr/>
            </a:pPr>
            <a:r>
              <a:rPr lang="pt-BR" sz="1800">
                <a:latin typeface="Verdana" pitchFamily="34" charset="0"/>
              </a:rPr>
              <a:t>Fibras</a:t>
            </a:r>
          </a:p>
          <a:p>
            <a:pPr eaLnBrk="1" hangingPunct="1">
              <a:lnSpc>
                <a:spcPct val="95000"/>
              </a:lnSpc>
              <a:defRPr/>
            </a:pPr>
            <a:r>
              <a:rPr lang="pt-BR" sz="1800">
                <a:latin typeface="Verdana" pitchFamily="34" charset="0"/>
              </a:rPr>
              <a:t>Radiações </a:t>
            </a:r>
            <a:endParaRPr lang="pt-BR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2514600" y="3062288"/>
            <a:ext cx="4038600" cy="152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pt-BR" sz="21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pt-BR" sz="21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Características</a:t>
            </a:r>
          </a:p>
          <a:p>
            <a:pPr algn="ctr" eaLnBrk="1" hangingPunct="1">
              <a:lnSpc>
                <a:spcPct val="95000"/>
              </a:lnSpc>
              <a:defRPr/>
            </a:pPr>
            <a:r>
              <a:rPr lang="pt-BR" sz="21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individuais</a:t>
            </a:r>
            <a:endParaRPr lang="pt-BR" sz="2100">
              <a:latin typeface="Verdana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pt-BR" sz="1800">
                <a:latin typeface="Verdana" pitchFamily="34" charset="0"/>
              </a:rPr>
              <a:t>  Idade, sexo, herança genética, </a:t>
            </a:r>
          </a:p>
          <a:p>
            <a:pPr algn="ctr" eaLnBrk="1" hangingPunct="1">
              <a:lnSpc>
                <a:spcPct val="95000"/>
              </a:lnSpc>
              <a:defRPr/>
            </a:pPr>
            <a:r>
              <a:rPr lang="pt-BR" sz="1800">
                <a:latin typeface="Verdana" pitchFamily="34" charset="0"/>
              </a:rPr>
              <a:t>  imunidade, etc.</a:t>
            </a:r>
            <a:endParaRPr lang="pt-BR" sz="2000">
              <a:latin typeface="Times New Roman" pitchFamily="18" charset="0"/>
            </a:endParaRPr>
          </a:p>
        </p:txBody>
      </p:sp>
      <p:cxnSp>
        <p:nvCxnSpPr>
          <p:cNvPr id="33800" name="AutoShape 8"/>
          <p:cNvCxnSpPr>
            <a:cxnSpLocks noChangeShapeType="1"/>
          </p:cNvCxnSpPr>
          <p:nvPr/>
        </p:nvCxnSpPr>
        <p:spPr bwMode="auto">
          <a:xfrm rot="-5400000">
            <a:off x="3000375" y="4562475"/>
            <a:ext cx="457200" cy="457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1" name="AutoShape 9"/>
          <p:cNvCxnSpPr>
            <a:cxnSpLocks noChangeShapeType="1"/>
          </p:cNvCxnSpPr>
          <p:nvPr/>
        </p:nvCxnSpPr>
        <p:spPr bwMode="auto">
          <a:xfrm rot="5400000" flipH="1">
            <a:off x="5700713" y="4648200"/>
            <a:ext cx="381000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AutoShape 10"/>
          <p:cNvCxnSpPr>
            <a:cxnSpLocks noChangeShapeType="1"/>
          </p:cNvCxnSpPr>
          <p:nvPr/>
        </p:nvCxnSpPr>
        <p:spPr bwMode="auto">
          <a:xfrm>
            <a:off x="3048000" y="2633663"/>
            <a:ext cx="457200" cy="381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AutoShape 11"/>
          <p:cNvCxnSpPr>
            <a:cxnSpLocks noChangeShapeType="1"/>
          </p:cNvCxnSpPr>
          <p:nvPr/>
        </p:nvCxnSpPr>
        <p:spPr bwMode="auto">
          <a:xfrm rot="10800000" flipV="1">
            <a:off x="5562600" y="2657475"/>
            <a:ext cx="533400" cy="381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674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295400" y="1752600"/>
            <a:ext cx="6477000" cy="434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pt-BR" altLang="pt-BR" sz="1200"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altLang="pt-BR" sz="1200" b="1">
                <a:latin typeface="Arial Unicode MS" panose="020B0604020202020204" pitchFamily="34" charset="-128"/>
              </a:rPr>
              <a:t>                  A                                B                              C                            D </a:t>
            </a:r>
          </a:p>
          <a:p>
            <a:r>
              <a:rPr lang="pt-BR" altLang="pt-BR" sz="1100">
                <a:latin typeface="Arial Unicode MS" panose="020B0604020202020204" pitchFamily="34" charset="-128"/>
              </a:rPr>
              <a:t>            </a:t>
            </a:r>
            <a:r>
              <a:rPr lang="pt-BR" altLang="pt-BR" sz="1100" b="1">
                <a:latin typeface="Arial Unicode MS" panose="020B0604020202020204" pitchFamily="34" charset="-128"/>
              </a:rPr>
              <a:t>INÍCIO DA                      INÍCIO DA                      FIM DA                   DETECÇÃO</a:t>
            </a:r>
          </a:p>
          <a:p>
            <a:r>
              <a:rPr lang="pt-BR" altLang="pt-BR" sz="1100" b="1">
                <a:latin typeface="Arial Unicode MS" panose="020B0604020202020204" pitchFamily="34" charset="-128"/>
              </a:rPr>
              <a:t>          EXPOSIÇÃO                   DOENÇA                    EXPOSIÇÃO            DA  DOENÇA</a:t>
            </a:r>
          </a:p>
          <a:p>
            <a:r>
              <a:rPr lang="pt-BR" altLang="pt-BR" sz="600">
                <a:latin typeface="Arial Unicode MS" panose="020B0604020202020204" pitchFamily="34" charset="-128"/>
              </a:rPr>
              <a:t> </a:t>
            </a:r>
          </a:p>
          <a:p>
            <a:r>
              <a:rPr lang="pt-BR" altLang="pt-BR" sz="1200">
                <a:latin typeface="Arial Unicode MS" panose="020B0604020202020204" pitchFamily="34" charset="-128"/>
              </a:rPr>
              <a:t>Adaptada de CHECKOWAY et al. 1990.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676400" y="2362200"/>
            <a:ext cx="6019800" cy="278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endParaRPr lang="pt-BR" altLang="pt-BR" sz="1200">
              <a:latin typeface="Times New Roman" panose="02020603050405020304" pitchFamily="18" charset="0"/>
            </a:endParaRPr>
          </a:p>
          <a:p>
            <a:r>
              <a:rPr lang="pt-BR" altLang="pt-BR" sz="1200">
                <a:latin typeface="Times New Roman" panose="02020603050405020304" pitchFamily="18" charset="0"/>
              </a:rPr>
              <a:t>                                                             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1981200" y="50292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1981200" y="25146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23622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V="1">
            <a:off x="3844925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V="1">
            <a:off x="6535738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52578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2362200" y="2514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3844925" y="2438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V="1">
            <a:off x="5257800" y="2438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6562725" y="2438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875088" y="3500438"/>
            <a:ext cx="2711450" cy="3143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400" b="1">
                <a:latin typeface="Verdana" panose="020B0604030504040204" pitchFamily="34" charset="0"/>
              </a:rPr>
              <a:t>PERÍODO   DE  LATÊNCIA</a:t>
            </a:r>
          </a:p>
        </p:txBody>
      </p:sp>
      <p:sp>
        <p:nvSpPr>
          <p:cNvPr id="34831" name="Text Box 16"/>
          <p:cNvSpPr txBox="1">
            <a:spLocks noChangeArrowheads="1"/>
          </p:cNvSpPr>
          <p:nvPr/>
        </p:nvSpPr>
        <p:spPr bwMode="auto">
          <a:xfrm>
            <a:off x="2416175" y="2746375"/>
            <a:ext cx="1393825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1200" b="1">
                <a:latin typeface="Verdana" panose="020B0604030504040204" pitchFamily="34" charset="0"/>
              </a:rPr>
              <a:t>PERÍODO DE INDUÇÃO</a:t>
            </a:r>
          </a:p>
        </p:txBody>
      </p:sp>
      <p:sp>
        <p:nvSpPr>
          <p:cNvPr id="34832" name="Text Box 17"/>
          <p:cNvSpPr txBox="1">
            <a:spLocks noChangeArrowheads="1"/>
          </p:cNvSpPr>
          <p:nvPr/>
        </p:nvSpPr>
        <p:spPr bwMode="auto">
          <a:xfrm>
            <a:off x="2378075" y="4292600"/>
            <a:ext cx="4183063" cy="346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b="1">
                <a:latin typeface="Verdana" panose="020B0604030504040204" pitchFamily="34" charset="0"/>
              </a:rPr>
              <a:t>PERÍODO  EMPÍRICO DE LATÊNCIA</a:t>
            </a: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304800" y="69215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1" hangingPunct="1">
              <a:defRPr/>
            </a:pPr>
            <a:r>
              <a:rPr lang="pt-BR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LATÊNCIA</a:t>
            </a:r>
          </a:p>
        </p:txBody>
      </p:sp>
    </p:spTree>
    <p:extLst>
      <p:ext uri="{BB962C8B-B14F-4D97-AF65-F5344CB8AC3E}">
        <p14:creationId xmlns:p14="http://schemas.microsoft.com/office/powerpoint/2010/main" val="31230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04800" y="444500"/>
            <a:ext cx="86106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pt-BR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PORCENTAGENS POR PRINCIPAIS CAUSAS DE MORTE BRASIL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" b="8408"/>
          <a:stretch>
            <a:fillRect/>
          </a:stretch>
        </p:blipFill>
        <p:spPr bwMode="auto">
          <a:xfrm>
            <a:off x="827088" y="1773238"/>
            <a:ext cx="77057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5464175" y="6396038"/>
            <a:ext cx="3679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/>
              <a:t>http://portal.saude.gov.br</a:t>
            </a:r>
          </a:p>
        </p:txBody>
      </p:sp>
    </p:spTree>
    <p:extLst>
      <p:ext uri="{BB962C8B-B14F-4D97-AF65-F5344CB8AC3E}">
        <p14:creationId xmlns:p14="http://schemas.microsoft.com/office/powerpoint/2010/main" val="22590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1525" y="2036763"/>
            <a:ext cx="7761288" cy="3697287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latin typeface="Verdana" pitchFamily="34" charset="0"/>
              </a:rPr>
              <a:t>Doenças Psiquiátricas</a:t>
            </a:r>
          </a:p>
          <a:p>
            <a:pPr marL="365760" indent="-256032" eaLnBrk="1" fontAlgn="auto" hangingPunct="1"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 smtClean="0">
                <a:latin typeface="Verdana" pitchFamily="34" charset="0"/>
              </a:rPr>
              <a:t>Traumatismos (acidentes/violências)</a:t>
            </a:r>
          </a:p>
          <a:p>
            <a:pPr marL="365760" indent="-256032" eaLnBrk="1" fontAlgn="auto" hangingPunct="1"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 smtClean="0">
                <a:latin typeface="Verdana" pitchFamily="34" charset="0"/>
              </a:rPr>
              <a:t>Doenças </a:t>
            </a:r>
            <a:r>
              <a:rPr lang="pt-BR" sz="2000" dirty="0">
                <a:latin typeface="Verdana" pitchFamily="34" charset="0"/>
              </a:rPr>
              <a:t>genéticas</a:t>
            </a:r>
          </a:p>
          <a:p>
            <a:pPr marL="365760" indent="-256032" eaLnBrk="1" fontAlgn="auto" hangingPunct="1"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latin typeface="Verdana" pitchFamily="34" charset="0"/>
              </a:rPr>
              <a:t>Doenças relacionadas à assistência da gestação e parto</a:t>
            </a:r>
          </a:p>
          <a:p>
            <a:pPr marL="365760" indent="-256032" eaLnBrk="1" fontAlgn="auto" hangingPunct="1"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latin typeface="Verdana" pitchFamily="34" charset="0"/>
              </a:rPr>
              <a:t>Deficiências/carências e outros distúrbios nutricionais</a:t>
            </a:r>
          </a:p>
          <a:p>
            <a:pPr marL="365760" indent="-256032" eaLnBrk="1" fontAlgn="auto" hangingPunct="1"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latin typeface="Verdana" pitchFamily="34" charset="0"/>
              </a:rPr>
              <a:t>Intoxicações</a:t>
            </a:r>
          </a:p>
          <a:p>
            <a:pPr marL="365760" indent="-256032" eaLnBrk="1" fontAlgn="auto" hangingPunct="1"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latin typeface="Verdana" pitchFamily="34" charset="0"/>
              </a:rPr>
              <a:t>Outras: doenças imunológicas, endócrinas, </a:t>
            </a:r>
            <a:r>
              <a:rPr lang="pt-BR" sz="2000" dirty="0" err="1">
                <a:latin typeface="Verdana" pitchFamily="34" charset="0"/>
              </a:rPr>
              <a:t>etc</a:t>
            </a:r>
            <a:endParaRPr lang="pt-BR" sz="2000" dirty="0">
              <a:latin typeface="Verdana" pitchFamily="34" charset="0"/>
            </a:endParaRPr>
          </a:p>
          <a:p>
            <a:pPr marL="365760" indent="-256032" eaLnBrk="1" fontAlgn="auto" hangingPunct="1">
              <a:spcBef>
                <a:spcPct val="7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0070C0"/>
                </a:solidFill>
                <a:latin typeface="Verdana" pitchFamily="34" charset="0"/>
              </a:rPr>
              <a:t>Doenças crônicas não transmissíveis (DCNT)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989888" cy="8985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DOENÇAS E AGRAVOS NÃO TRANSMISSÍVEIS (DANT)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" name="Seta em curva para cima 1"/>
          <p:cNvSpPr/>
          <p:nvPr/>
        </p:nvSpPr>
        <p:spPr>
          <a:xfrm rot="16505028">
            <a:off x="5966814" y="2721572"/>
            <a:ext cx="4566271" cy="13021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101534" y="1385321"/>
            <a:ext cx="7152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C00000"/>
                </a:solidFill>
              </a:rPr>
              <a:t>X</a:t>
            </a:r>
            <a:endParaRPr lang="pt-BR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3250"/>
            <a:ext cx="81534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09600" y="1905000"/>
            <a:ext cx="457200" cy="396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pt-BR" sz="1800">
              <a:latin typeface="Verdana" panose="020B0604030504040204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430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800">
                <a:latin typeface="Verdana" panose="020B0604030504040204" pitchFamily="34" charset="0"/>
              </a:rPr>
              <a:t>%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391400" y="57912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Verdana" panose="020B0604030504040204" pitchFamily="34" charset="0"/>
              </a:rPr>
              <a:t>Idade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127125" y="117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>
              <a:latin typeface="Times New Roman" panose="02020603050405020304" pitchFamily="18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685800" y="323850"/>
            <a:ext cx="7772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pt-B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CURVAS DE MORTALIDADE DE COORTES DE MULHERES AMERICANAS NASCIDAS EM 1900 E 1980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572000" y="58674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844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65338"/>
            <a:ext cx="8153400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096000" y="2667000"/>
            <a:ext cx="1371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Verdana" panose="020B0604030504040204" pitchFamily="34" charset="0"/>
              </a:rPr>
              <a:t>Mortalidade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657600" y="3276600"/>
            <a:ext cx="1371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Verdana" panose="020B0604030504040204" pitchFamily="34" charset="0"/>
              </a:rPr>
              <a:t>Morbidade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7620000" y="5867400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Verdana" panose="020B0604030504040204" pitchFamily="34" charset="0"/>
              </a:rPr>
              <a:t>Idade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376238" y="549275"/>
            <a:ext cx="84439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pt-B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CURVAS HIPOTÉTICAS DE MORBIDADE E MORTALIDADE DAS MULHERES AMERICANAS NASCIDAS EM 1980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572000" y="59436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365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03400"/>
            <a:ext cx="80772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562600" y="198120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1800">
                <a:latin typeface="Verdana" panose="020B0604030504040204" pitchFamily="34" charset="0"/>
              </a:rPr>
              <a:t>Mortalidade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867400" y="243840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1800">
                <a:latin typeface="Verdana" panose="020B0604030504040204" pitchFamily="34" charset="0"/>
              </a:rPr>
              <a:t>Incapacidade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581400" y="297180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1800">
                <a:latin typeface="Verdana" panose="020B0604030504040204" pitchFamily="34" charset="0"/>
              </a:rPr>
              <a:t>Morbidade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543800" y="5715000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000">
                <a:latin typeface="Verdana" panose="020B0604030504040204" pitchFamily="34" charset="0"/>
              </a:rPr>
              <a:t>Idade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419600" y="57150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76200" y="476250"/>
            <a:ext cx="8915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pt-B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CURVAS HIPOTÉTICAS DE MORBIDADE, INCAPACIDADE E MORTALIDADE, MULHERES AMERICANAS NASCIDAS EM 1980</a:t>
            </a:r>
          </a:p>
        </p:txBody>
      </p:sp>
    </p:spTree>
    <p:extLst>
      <p:ext uri="{BB962C8B-B14F-4D97-AF65-F5344CB8AC3E}">
        <p14:creationId xmlns:p14="http://schemas.microsoft.com/office/powerpoint/2010/main" val="40558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2486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% CAUSAS DE MORTE EM 1000 DECLARAÇÕES DE ÓBITO DE PESSOAS COM &gt;65 ANOS, FRANÇA, DÉCADA DE 1990</a:t>
            </a:r>
          </a:p>
        </p:txBody>
      </p:sp>
      <p:graphicFrame>
        <p:nvGraphicFramePr>
          <p:cNvPr id="124931" name="Group 3"/>
          <p:cNvGraphicFramePr>
            <a:graphicFrameLocks noGrp="1"/>
          </p:cNvGraphicFramePr>
          <p:nvPr>
            <p:ph type="tbl" idx="1"/>
          </p:nvPr>
        </p:nvGraphicFramePr>
        <p:xfrm>
          <a:off x="831850" y="1925638"/>
          <a:ext cx="7772400" cy="3949702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9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CID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Homens (n=518)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Mulheres (n=482)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Sistema circulatório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45,0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40,9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Neoplasmas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17,5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28,6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Traumas e intoxicações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7,7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4,2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Sistema digestivo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7,3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6,4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Sintomas e sinais mal definidos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6,7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5,6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Sistema respiratório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5,8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6,0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pt-B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INCAPACIDADE AOS 75 ANOS POR CAUSAS SELECIONADAS 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pt-B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REINO UNIDO, DÉCADA DE 1990</a:t>
            </a:r>
          </a:p>
        </p:txBody>
      </p:sp>
      <p:graphicFrame>
        <p:nvGraphicFramePr>
          <p:cNvPr id="112643" name="Group 3"/>
          <p:cNvGraphicFramePr>
            <a:graphicFrameLocks noGrp="1"/>
          </p:cNvGraphicFramePr>
          <p:nvPr/>
        </p:nvGraphicFramePr>
        <p:xfrm>
          <a:off x="831850" y="2060575"/>
          <a:ext cx="7772400" cy="33528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DOENÇA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 qualquer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 grave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Osteoartrose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10,6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2,7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Sistema circulatório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Sistema respiratório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Acidente vascular cerebral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Todas as condições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35,4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9,2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8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065213" y="2060575"/>
          <a:ext cx="7467600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Gráfico" r:id="rId3" imgW="3816000" imgH="1712880" progId="Excel.Sheet.8">
                  <p:embed/>
                </p:oleObj>
              </mc:Choice>
              <mc:Fallback>
                <p:oleObj name="Gráfico" r:id="rId3" imgW="3816000" imgH="1712880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060575"/>
                        <a:ext cx="7467600" cy="416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741488" y="5835650"/>
            <a:ext cx="773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>
                <a:latin typeface="Verdana" panose="020B0604030504040204" pitchFamily="34" charset="0"/>
              </a:rPr>
              <a:t>Vestir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960688" y="5835650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>
                <a:latin typeface="Verdana" panose="020B0604030504040204" pitchFamily="34" charset="0"/>
              </a:rPr>
              <a:t>Banho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179888" y="5835650"/>
            <a:ext cx="931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>
                <a:latin typeface="Verdana" panose="020B0604030504040204" pitchFamily="34" charset="0"/>
              </a:rPr>
              <a:t>Toalete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392738" y="5835650"/>
            <a:ext cx="855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>
                <a:latin typeface="Verdana" panose="020B0604030504040204" pitchFamily="34" charset="0"/>
              </a:rPr>
              <a:t>Comer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508125" y="2330450"/>
            <a:ext cx="403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>
                <a:latin typeface="Verdana" panose="020B0604030504040204" pitchFamily="34" charset="0"/>
              </a:rPr>
              <a:t>%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822325" y="422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pt-BR">
              <a:latin typeface="Times New Roman" panose="02020603050405020304" pitchFamily="18" charset="0"/>
            </a:endParaRP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76200" y="188913"/>
            <a:ext cx="891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pt-BR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% DA POPULAÇÃO AMERICANA NECESSITANDO ASSISTÊNCIA EM ATIVIDADES DA VIDA DIÁRIA EM DIFERENTES FAIXAS DE IDADE, DÉCADA DE 1980</a:t>
            </a:r>
          </a:p>
        </p:txBody>
      </p:sp>
    </p:spTree>
    <p:extLst>
      <p:ext uri="{BB962C8B-B14F-4D97-AF65-F5344CB8AC3E}">
        <p14:creationId xmlns:p14="http://schemas.microsoft.com/office/powerpoint/2010/main" val="32101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8961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CaixaDeTexto 2"/>
          <p:cNvSpPr txBox="1">
            <a:spLocks noChangeArrowheads="1"/>
          </p:cNvSpPr>
          <p:nvPr/>
        </p:nvSpPr>
        <p:spPr bwMode="auto">
          <a:xfrm>
            <a:off x="1692275" y="692150"/>
            <a:ext cx="3802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/>
              <a:t>Compressão da morbidade</a:t>
            </a:r>
          </a:p>
        </p:txBody>
      </p:sp>
    </p:spTree>
    <p:extLst>
      <p:ext uri="{BB962C8B-B14F-4D97-AF65-F5344CB8AC3E}">
        <p14:creationId xmlns:p14="http://schemas.microsoft.com/office/powerpoint/2010/main" val="16678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ChangeArrowheads="1"/>
          </p:cNvSpPr>
          <p:nvPr/>
        </p:nvSpPr>
        <p:spPr bwMode="auto">
          <a:xfrm>
            <a:off x="304800" y="333375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pt-BR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INTERVENÇÃO NOS FATORES DE RISCO</a:t>
            </a:r>
            <a:endParaRPr lang="pt-BR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44035" name="Rectangle 1027"/>
          <p:cNvSpPr>
            <a:spLocks noChangeArrowheads="1"/>
          </p:cNvSpPr>
          <p:nvPr/>
        </p:nvSpPr>
        <p:spPr bwMode="auto">
          <a:xfrm>
            <a:off x="1524000" y="1557338"/>
            <a:ext cx="6216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82575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473075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90000"/>
              </a:spcBef>
              <a:buFontTx/>
              <a:buChar char="•"/>
            </a:pPr>
            <a:r>
              <a:rPr lang="pt-BR" altLang="pt-BR">
                <a:latin typeface="Verdana" panose="020B0604030504040204" pitchFamily="34" charset="0"/>
              </a:rPr>
              <a:t>Não modificáveis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– Sexo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– Idade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– Genótipo</a:t>
            </a:r>
          </a:p>
          <a:p>
            <a:pPr eaLnBrk="1" hangingPunct="1">
              <a:spcBef>
                <a:spcPct val="70000"/>
              </a:spcBef>
              <a:buFontTx/>
              <a:buChar char="•"/>
            </a:pPr>
            <a:r>
              <a:rPr lang="pt-BR" altLang="pt-BR">
                <a:latin typeface="Verdana" panose="020B0604030504040204" pitchFamily="34" charset="0"/>
              </a:rPr>
              <a:t>Modificáveis</a:t>
            </a:r>
          </a:p>
          <a:p>
            <a:pPr lvl="1" eaLnBrk="1" hangingPunct="1">
              <a:spcBef>
                <a:spcPct val="35000"/>
              </a:spcBef>
            </a:pPr>
            <a:r>
              <a:rPr lang="pt-BR" altLang="pt-BR" sz="2000">
                <a:latin typeface="Verdana" panose="020B0604030504040204" pitchFamily="34" charset="0"/>
              </a:rPr>
              <a:t>– Pela ação direta dos serviços de saúde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000">
                <a:latin typeface="Verdana" panose="020B0604030504040204" pitchFamily="34" charset="0"/>
              </a:rPr>
              <a:t>		- </a:t>
            </a:r>
            <a:r>
              <a:rPr lang="pt-BR" altLang="pt-BR" sz="1800">
                <a:latin typeface="Verdana" panose="020B0604030504040204" pitchFamily="34" charset="0"/>
              </a:rPr>
              <a:t>Estado imunitário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		- Mudanças dos hábitos alimentares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		- Nível de colesterol sérico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		- Políticas anti-tabagismo</a:t>
            </a:r>
          </a:p>
          <a:p>
            <a:pPr lvl="1" eaLnBrk="1" hangingPunct="1">
              <a:spcBef>
                <a:spcPct val="35000"/>
              </a:spcBef>
            </a:pPr>
            <a:r>
              <a:rPr lang="pt-BR" altLang="pt-BR" sz="2000">
                <a:latin typeface="Verdana" panose="020B0604030504040204" pitchFamily="34" charset="0"/>
              </a:rPr>
              <a:t>– Pela ação de outros setores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000">
                <a:latin typeface="Verdana" panose="020B0604030504040204" pitchFamily="34" charset="0"/>
              </a:rPr>
              <a:t>		- </a:t>
            </a:r>
            <a:r>
              <a:rPr lang="pt-BR" altLang="pt-BR" sz="1800">
                <a:latin typeface="Verdana" panose="020B0604030504040204" pitchFamily="34" charset="0"/>
              </a:rPr>
              <a:t>Analfabetismo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1800">
                <a:latin typeface="Verdana" panose="020B0604030504040204" pitchFamily="34" charset="0"/>
              </a:rPr>
              <a:t>		- Pobreza</a:t>
            </a:r>
          </a:p>
        </p:txBody>
      </p:sp>
    </p:spTree>
    <p:extLst>
      <p:ext uri="{BB962C8B-B14F-4D97-AF65-F5344CB8AC3E}">
        <p14:creationId xmlns:p14="http://schemas.microsoft.com/office/powerpoint/2010/main" val="30995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1"/>
          <p:cNvSpPr txBox="1">
            <a:spLocks noChangeArrowheads="1"/>
          </p:cNvSpPr>
          <p:nvPr/>
        </p:nvSpPr>
        <p:spPr bwMode="auto">
          <a:xfrm>
            <a:off x="395288" y="765175"/>
            <a:ext cx="8302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/>
              <a:t>Plano de Estratégias para o Enfrentamento das DNTs- Brasil</a:t>
            </a:r>
          </a:p>
        </p:txBody>
      </p:sp>
      <p:sp>
        <p:nvSpPr>
          <p:cNvPr id="45059" name="CaixaDeTexto 2"/>
          <p:cNvSpPr txBox="1">
            <a:spLocks noChangeArrowheads="1"/>
          </p:cNvSpPr>
          <p:nvPr/>
        </p:nvSpPr>
        <p:spPr bwMode="auto">
          <a:xfrm>
            <a:off x="1331913" y="2420938"/>
            <a:ext cx="5976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/>
              <a:t>http://scielo.iec.pa.gov.br/scielo.php?pid=S1679-49742013000100016&amp;script=sci_arttext</a:t>
            </a:r>
          </a:p>
        </p:txBody>
      </p:sp>
    </p:spTree>
    <p:extLst>
      <p:ext uri="{BB962C8B-B14F-4D97-AF65-F5344CB8AC3E}">
        <p14:creationId xmlns:p14="http://schemas.microsoft.com/office/powerpoint/2010/main" val="17622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1"/>
          <p:cNvSpPr txBox="1">
            <a:spLocks noChangeArrowheads="1"/>
          </p:cNvSpPr>
          <p:nvPr/>
        </p:nvSpPr>
        <p:spPr bwMode="auto">
          <a:xfrm>
            <a:off x="1619250" y="836613"/>
            <a:ext cx="989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/>
              <a:t>Artigo</a:t>
            </a:r>
          </a:p>
        </p:txBody>
      </p:sp>
      <p:sp>
        <p:nvSpPr>
          <p:cNvPr id="46083" name="CaixaDeTexto 2"/>
          <p:cNvSpPr txBox="1">
            <a:spLocks noChangeArrowheads="1"/>
          </p:cNvSpPr>
          <p:nvPr/>
        </p:nvSpPr>
        <p:spPr bwMode="auto">
          <a:xfrm>
            <a:off x="971550" y="2060575"/>
            <a:ext cx="676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u="sng">
                <a:hlinkClick r:id="rId2"/>
              </a:rPr>
              <a:t>http://download.thelancet.com/flatcontentassets/pdfs/brazil/brazilpor4.pdf</a:t>
            </a:r>
            <a:endParaRPr lang="pt-BR" altLang="pt-BR"/>
          </a:p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7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64359" y="1293512"/>
            <a:ext cx="4341120" cy="4246786"/>
          </a:xfrm>
          <a:ln w="57150">
            <a:solidFill>
              <a:srgbClr val="0070C0"/>
            </a:solidFill>
          </a:ln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 smtClean="0">
                <a:latin typeface="Verdana" panose="020B0604030504040204" pitchFamily="34" charset="0"/>
              </a:rPr>
              <a:t>Doenças cardiovasculares</a:t>
            </a:r>
          </a:p>
          <a:p>
            <a:pPr lvl="2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 smtClean="0">
                <a:latin typeface="Verdana" panose="020B0604030504040204" pitchFamily="34" charset="0"/>
              </a:rPr>
              <a:t>Hipertensão arterial</a:t>
            </a:r>
          </a:p>
          <a:p>
            <a:pPr lvl="2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 smtClean="0">
                <a:latin typeface="Verdana" panose="020B0604030504040204" pitchFamily="34" charset="0"/>
              </a:rPr>
              <a:t>Infarto agudo do miocárdio</a:t>
            </a:r>
          </a:p>
          <a:p>
            <a:pPr lvl="2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 smtClean="0">
                <a:latin typeface="Verdana" panose="020B0604030504040204" pitchFamily="34" charset="0"/>
              </a:rPr>
              <a:t>Acidente vascular cerebral</a:t>
            </a:r>
          </a:p>
          <a:p>
            <a:pPr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 smtClean="0">
                <a:latin typeface="Verdana" panose="020B0604030504040204" pitchFamily="34" charset="0"/>
              </a:rPr>
              <a:t>Diabetes</a:t>
            </a:r>
          </a:p>
          <a:p>
            <a:pPr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 smtClean="0">
                <a:latin typeface="Verdana" panose="020B0604030504040204" pitchFamily="34" charset="0"/>
              </a:rPr>
              <a:t>Neoplasias</a:t>
            </a:r>
          </a:p>
          <a:p>
            <a:pPr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 smtClean="0">
                <a:latin typeface="Verdana" panose="020B0604030504040204" pitchFamily="34" charset="0"/>
              </a:rPr>
              <a:t>Doenças respiratórias crônicas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77615" y="190684"/>
            <a:ext cx="7886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Exemplos de </a:t>
            </a:r>
            <a:r>
              <a:rPr lang="pt-BR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endParaRPr lang="pt-BR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4880402" y="3174589"/>
            <a:ext cx="901522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434878" y="2054492"/>
            <a:ext cx="3429144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4 principais grupos de DCNT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956847" y="2878296"/>
            <a:ext cx="2385205" cy="10772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ONU</a:t>
            </a:r>
          </a:p>
          <a:p>
            <a:pPr algn="ct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</a:p>
          <a:p>
            <a:pPr algn="ct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Reunião de Alto Nível</a:t>
            </a:r>
          </a:p>
          <a:p>
            <a:pPr algn="ct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DCNT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35620" y="6354644"/>
            <a:ext cx="5908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dirty="0" smtClean="0"/>
              <a:t>PLANO DE AÇÕES ESTRATÉGICAS PARA O ENFRENTAMENTO DAS DOENÇAS CRÔNICAS NÃO TRANSMISSÍVEIS (DCNT) NO BRASIL, 2011-2022 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2492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37" y="2806700"/>
            <a:ext cx="3919225" cy="294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165100" y="554038"/>
            <a:ext cx="9436100" cy="1820862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/>
              <a:t>Programação Fetal</a:t>
            </a:r>
            <a:br>
              <a:rPr lang="pt-BR" sz="2400" dirty="0" smtClean="0"/>
            </a:br>
            <a:r>
              <a:rPr lang="pt-BR" sz="2400" dirty="0" smtClean="0"/>
              <a:t>Epidemiologia do Ciclo Vital</a:t>
            </a:r>
            <a:br>
              <a:rPr lang="pt-BR" sz="2400" dirty="0" smtClean="0"/>
            </a:br>
            <a:r>
              <a:rPr lang="pt-BR" sz="2400" dirty="0" smtClean="0"/>
              <a:t>Origens Desenvolvimentistas da Saúde e da Doença-</a:t>
            </a:r>
            <a:r>
              <a:rPr lang="pt-BR" sz="2400" dirty="0" err="1" smtClean="0"/>
              <a:t>DOHaD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769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Em busca da etiologia das doenças...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2" y="1181100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7525" y="1181100"/>
            <a:ext cx="27717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" y="3852862"/>
            <a:ext cx="3095625" cy="14763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3300" y="3852862"/>
            <a:ext cx="2286000" cy="172402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426968" y="2990611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Miasmas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66283" y="2990611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Germes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23011" y="5543549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Fatores de risco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792527" y="572821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Genes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1212" y="2811933"/>
            <a:ext cx="2933700" cy="19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41300" y="1854200"/>
            <a:ext cx="8445500" cy="4864100"/>
          </a:xfrm>
        </p:spPr>
        <p:txBody>
          <a:bodyPr/>
          <a:lstStyle/>
          <a:p>
            <a:pPr algn="just"/>
            <a:r>
              <a:rPr lang="pt-BR" sz="2400" dirty="0" smtClean="0"/>
              <a:t>Desde a década de 1930, estudos apontam para a importância da vida intrauterina na programação das doenças da fase adulta.</a:t>
            </a:r>
          </a:p>
          <a:p>
            <a:pPr marL="109537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Final da década de 1980: primeiras descrições de </a:t>
            </a:r>
            <a:r>
              <a:rPr lang="pt-BR" sz="2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Barker</a:t>
            </a:r>
            <a:r>
              <a:rPr lang="pt-BR" sz="2400" dirty="0" smtClean="0"/>
              <a:t> sobre a </a:t>
            </a:r>
            <a:r>
              <a:rPr lang="pt-BR" sz="2400" b="1" dirty="0" smtClean="0"/>
              <a:t>teoria da origem fetal das doenças do adulto</a:t>
            </a:r>
            <a:r>
              <a:rPr lang="pt-BR" sz="2400" dirty="0" smtClean="0"/>
              <a:t>.</a:t>
            </a:r>
          </a:p>
          <a:p>
            <a:pPr marL="603250" lvl="2" indent="0" algn="just">
              <a:buNone/>
            </a:pP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Indivíduos nascidos com peso abaixo do adequado apresentavam maior risco para o desenvolvimento de </a:t>
            </a:r>
            <a:r>
              <a:rPr lang="pt-BR" sz="1800" dirty="0" err="1" smtClean="0">
                <a:solidFill>
                  <a:schemeClr val="bg1">
                    <a:lumMod val="50000"/>
                  </a:schemeClr>
                </a:solidFill>
              </a:rPr>
              <a:t>DCNTs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 (Doença Coronariana, Diabetes, Hipertensão) na vida adulta.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Epidemiologia do Ciclo Vital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685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Epidemiologia do Ciclo Vital</a:t>
            </a:r>
            <a:endParaRPr lang="pt-BR" sz="32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81730" y="1417638"/>
            <a:ext cx="7180539" cy="5076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 </a:t>
            </a:r>
            <a:r>
              <a:rPr lang="pt-BR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pt-BR" b="1" i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pt-BR" b="1" i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rogramação fetal”</a:t>
            </a:r>
          </a:p>
          <a:p>
            <a:pPr marL="0" indent="0" algn="ctr">
              <a:buNone/>
            </a:pPr>
            <a:r>
              <a:rPr lang="pt-BR" dirty="0" smtClean="0"/>
              <a:t>“processo </a:t>
            </a:r>
            <a:r>
              <a:rPr lang="pt-BR" dirty="0"/>
              <a:t>através do qual um estímulo ou insulto durante </a:t>
            </a:r>
            <a:r>
              <a:rPr lang="pt-BR" dirty="0" smtClean="0"/>
              <a:t>“</a:t>
            </a:r>
            <a:r>
              <a:rPr lang="pt-BR" b="1" dirty="0" smtClean="0"/>
              <a:t>períodos críticos</a:t>
            </a:r>
            <a:r>
              <a:rPr lang="pt-BR" dirty="0" smtClean="0"/>
              <a:t>” do desenvolvimento </a:t>
            </a:r>
            <a:r>
              <a:rPr lang="pt-BR" dirty="0"/>
              <a:t>tem um efeito duradouro ou </a:t>
            </a:r>
            <a:r>
              <a:rPr lang="pt-BR" dirty="0" smtClean="0"/>
              <a:t>por </a:t>
            </a:r>
            <a:r>
              <a:rPr lang="pt-BR" dirty="0"/>
              <a:t>toda a vida na estrutura ou funcionamento </a:t>
            </a:r>
            <a:r>
              <a:rPr lang="pt-BR" dirty="0" smtClean="0"/>
              <a:t>de </a:t>
            </a:r>
            <a:r>
              <a:rPr lang="pt-BR" dirty="0"/>
              <a:t>um órgão, tecido ou </a:t>
            </a:r>
            <a:r>
              <a:rPr lang="pt-BR" dirty="0" smtClean="0"/>
              <a:t>sistema”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/>
              <a:t>Vida Intrauterina</a:t>
            </a:r>
            <a:endParaRPr lang="pt-BR" b="1" dirty="0"/>
          </a:p>
        </p:txBody>
      </p:sp>
      <p:sp>
        <p:nvSpPr>
          <p:cNvPr id="6" name="Seta para a direita 5"/>
          <p:cNvSpPr/>
          <p:nvPr/>
        </p:nvSpPr>
        <p:spPr>
          <a:xfrm rot="5400000">
            <a:off x="4227732" y="5232491"/>
            <a:ext cx="688532" cy="39451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4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913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Modelo das Respostas Adaptativas Preditivas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821375"/>
            <a:ext cx="4608512" cy="4117354"/>
          </a:xfrm>
          <a:prstGeom prst="rect">
            <a:avLst/>
          </a:prstGeom>
        </p:spPr>
      </p:pic>
      <p:sp>
        <p:nvSpPr>
          <p:cNvPr id="5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0630" y="4947237"/>
            <a:ext cx="8332276" cy="1146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 smtClean="0"/>
              <a:t>Se </a:t>
            </a:r>
            <a:r>
              <a:rPr lang="pt-BR" sz="2000" dirty="0"/>
              <a:t>o ambiente de desenvolvimento estiver de acordo com o previsto (</a:t>
            </a:r>
            <a:r>
              <a:rPr lang="pt-BR" sz="2000" b="1" i="1" dirty="0"/>
              <a:t>match</a:t>
            </a:r>
            <a:r>
              <a:rPr lang="pt-BR" sz="2000" dirty="0"/>
              <a:t>), o risco para doenças será baixo. Caso não exista concordância (</a:t>
            </a:r>
            <a:r>
              <a:rPr lang="pt-BR" sz="2000" b="1" i="1" dirty="0" err="1"/>
              <a:t>mismatch</a:t>
            </a:r>
            <a:r>
              <a:rPr lang="pt-BR" sz="2000" dirty="0"/>
              <a:t>) eleva-se o risco de </a:t>
            </a:r>
            <a:r>
              <a:rPr lang="pt-BR" sz="2000" dirty="0" smtClean="0"/>
              <a:t>DCNT</a:t>
            </a:r>
            <a:endParaRPr lang="pt-BR" sz="2000" b="1" i="1" dirty="0" smtClean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8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001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smtClean="0"/>
              <a:t>Peso materno antes da gestação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Ganho de peso materno durante a gestação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Peso ao nascimento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Aleitamento materno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0070C0"/>
                </a:solidFill>
              </a:rPr>
              <a:t>Tipo de Parto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Novos fatores de risco para </a:t>
            </a:r>
            <a:r>
              <a:rPr lang="pt-BR" sz="3200" dirty="0" err="1" smtClean="0"/>
              <a:t>DCNTs</a:t>
            </a:r>
            <a:r>
              <a:rPr lang="pt-BR" sz="3200" dirty="0" smtClean="0"/>
              <a:t>?</a:t>
            </a:r>
            <a:endParaRPr lang="pt-BR" sz="3200" dirty="0"/>
          </a:p>
        </p:txBody>
      </p:sp>
      <p:sp>
        <p:nvSpPr>
          <p:cNvPr id="4" name="Seta em curva para baixo 3"/>
          <p:cNvSpPr/>
          <p:nvPr/>
        </p:nvSpPr>
        <p:spPr>
          <a:xfrm rot="1087469">
            <a:off x="2679700" y="4305301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87776" y="5207835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Microbiota Intestinal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68978" y="6394235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Modular o risco para </a:t>
            </a:r>
            <a:r>
              <a:rPr lang="pt-BR" b="1" dirty="0" err="1" smtClean="0"/>
              <a:t>DCNTs</a:t>
            </a:r>
            <a:endParaRPr lang="pt-BR" b="1" dirty="0"/>
          </a:p>
        </p:txBody>
      </p:sp>
      <p:sp>
        <p:nvSpPr>
          <p:cNvPr id="7" name="Seta em curva para baixo 6"/>
          <p:cNvSpPr/>
          <p:nvPr/>
        </p:nvSpPr>
        <p:spPr>
          <a:xfrm rot="1087469">
            <a:off x="6248400" y="5571581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Prevenção das </a:t>
            </a:r>
            <a:r>
              <a:rPr lang="pt-BR" sz="3200" dirty="0" err="1" smtClean="0"/>
              <a:t>DCNTs</a:t>
            </a:r>
            <a:endParaRPr lang="pt-BR" sz="32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7700" y="2254267"/>
            <a:ext cx="4598194" cy="305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47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913" y="692150"/>
            <a:ext cx="3214687" cy="304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/>
              <a:t>Vamos pensar:</a:t>
            </a:r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r>
              <a:rPr lang="pt-BR" dirty="0"/>
              <a:t>Medidas de Prevenção</a:t>
            </a:r>
          </a:p>
          <a:p>
            <a:pPr eaLnBrk="1" hangingPunct="1">
              <a:defRPr/>
            </a:pPr>
            <a:endParaRPr lang="pt-BR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pt-BR" dirty="0"/>
              <a:t>Primária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pt-BR" dirty="0"/>
              <a:t>Secundária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pt-BR" dirty="0"/>
              <a:t>Terciária</a:t>
            </a:r>
          </a:p>
        </p:txBody>
      </p:sp>
    </p:spTree>
    <p:extLst>
      <p:ext uri="{BB962C8B-B14F-4D97-AF65-F5344CB8AC3E}">
        <p14:creationId xmlns:p14="http://schemas.microsoft.com/office/powerpoint/2010/main" val="10738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64359" y="1293512"/>
            <a:ext cx="4341120" cy="4246786"/>
          </a:xfrm>
          <a:ln w="57150">
            <a:solidFill>
              <a:srgbClr val="0070C0"/>
            </a:solidFill>
          </a:ln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 smtClean="0">
                <a:latin typeface="Verdana" panose="020B0604030504040204" pitchFamily="34" charset="0"/>
              </a:rPr>
              <a:t>Doenças cardiovasculares</a:t>
            </a:r>
          </a:p>
          <a:p>
            <a:pPr lvl="2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 smtClean="0">
                <a:latin typeface="Verdana" panose="020B0604030504040204" pitchFamily="34" charset="0"/>
              </a:rPr>
              <a:t>Hipertensão arterial</a:t>
            </a:r>
          </a:p>
          <a:p>
            <a:pPr lvl="2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 smtClean="0">
                <a:latin typeface="Verdana" panose="020B0604030504040204" pitchFamily="34" charset="0"/>
              </a:rPr>
              <a:t>Infarto agudo do miocárdio</a:t>
            </a:r>
          </a:p>
          <a:p>
            <a:pPr lvl="2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 smtClean="0">
                <a:latin typeface="Verdana" panose="020B0604030504040204" pitchFamily="34" charset="0"/>
              </a:rPr>
              <a:t>Acidente vascular cerebral</a:t>
            </a:r>
          </a:p>
          <a:p>
            <a:pPr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 smtClean="0">
                <a:latin typeface="Verdana" panose="020B0604030504040204" pitchFamily="34" charset="0"/>
              </a:rPr>
              <a:t>Diabetes</a:t>
            </a:r>
          </a:p>
          <a:p>
            <a:pPr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 smtClean="0">
                <a:latin typeface="Verdana" panose="020B0604030504040204" pitchFamily="34" charset="0"/>
              </a:rPr>
              <a:t>Neoplasias</a:t>
            </a:r>
          </a:p>
          <a:p>
            <a:pPr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 smtClean="0">
                <a:latin typeface="Verdana" panose="020B0604030504040204" pitchFamily="34" charset="0"/>
              </a:rPr>
              <a:t>Doenças respiratórias crônicas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77615" y="304984"/>
            <a:ext cx="7886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Exemplos de </a:t>
            </a:r>
            <a:r>
              <a:rPr lang="pt-BR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endParaRPr lang="pt-BR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4801471" y="1668535"/>
            <a:ext cx="901522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798985" y="1126021"/>
            <a:ext cx="2700931" cy="15696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DE AÇÕES </a:t>
            </a:r>
          </a:p>
          <a:p>
            <a:pPr algn="ct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ESTRATÉGICAS PARA O </a:t>
            </a:r>
          </a:p>
          <a:p>
            <a:pPr algn="ct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ENFRENTAMENTO DAS </a:t>
            </a:r>
          </a:p>
          <a:p>
            <a:pPr algn="ct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DCNT NO BRASIL</a:t>
            </a:r>
          </a:p>
          <a:p>
            <a:pPr algn="ct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2011-2022 </a:t>
            </a:r>
          </a:p>
          <a:p>
            <a:pPr algn="ct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(Ministério da Saúde)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89044" y="3464594"/>
            <a:ext cx="3940502" cy="14773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Definir e priorizar as ações e os </a:t>
            </a:r>
          </a:p>
          <a:p>
            <a:pPr algn="ctr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investimentos necessários para </a:t>
            </a:r>
          </a:p>
          <a:p>
            <a:pPr algn="ctr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preparar o país para enfrentar </a:t>
            </a:r>
          </a:p>
          <a:p>
            <a:pPr algn="ctr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deter as DCNT nos próximos </a:t>
            </a:r>
          </a:p>
          <a:p>
            <a:pPr algn="ctr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dez anos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eta para a direita 7"/>
          <p:cNvSpPr/>
          <p:nvPr/>
        </p:nvSpPr>
        <p:spPr>
          <a:xfrm rot="5400000">
            <a:off x="6715029" y="2861961"/>
            <a:ext cx="688532" cy="39451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361556" y="5729439"/>
            <a:ext cx="3395481" cy="92333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dirty="0" smtClean="0"/>
              <a:t>A atuação nesses grupos de </a:t>
            </a:r>
          </a:p>
          <a:p>
            <a:pPr algn="ctr"/>
            <a:r>
              <a:rPr lang="pt-BR" dirty="0" smtClean="0"/>
              <a:t>doenças trará benefícios </a:t>
            </a:r>
          </a:p>
          <a:p>
            <a:pPr algn="ctr"/>
            <a:r>
              <a:rPr lang="pt-BR" dirty="0" smtClean="0"/>
              <a:t>para as demais DCNT</a:t>
            </a:r>
            <a:endParaRPr lang="pt-BR" dirty="0"/>
          </a:p>
        </p:txBody>
      </p:sp>
      <p:sp>
        <p:nvSpPr>
          <p:cNvPr id="10" name="Seta para a direita 9"/>
          <p:cNvSpPr/>
          <p:nvPr/>
        </p:nvSpPr>
        <p:spPr>
          <a:xfrm rot="5400000">
            <a:off x="6715027" y="5119373"/>
            <a:ext cx="688532" cy="39451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6652769"/>
            <a:ext cx="90093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PLANO DE AÇÕES ESTRATÉGICAS PARA O ENFRENTAMENTO DAS DOENÇAS CRÔNICAS NÃO TRANSMISSÍVEIS (DCNT) NO BRASIL, 2011-2022 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900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99258" y="925212"/>
            <a:ext cx="8754242" cy="5564488"/>
          </a:xfrm>
          <a:ln w="57150">
            <a:noFill/>
          </a:ln>
        </p:spPr>
        <p:txBody>
          <a:bodyPr/>
          <a:lstStyle/>
          <a:p>
            <a:pPr algn="just"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/>
              <a:t>As DCNT são as principais causas de morte no mundo, correspondendo a 63% dos óbitos em 2008. </a:t>
            </a:r>
          </a:p>
          <a:p>
            <a:pPr algn="just"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/>
              <a:t>Aproximadamente 80% das mortes por DCNT ocorrem em países de baixa e média renda. </a:t>
            </a:r>
          </a:p>
          <a:p>
            <a:pPr algn="just"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/>
              <a:t>Um terço dessas mortes ocorre em pessoas com idade inferior a 60 anos. </a:t>
            </a:r>
          </a:p>
          <a:p>
            <a:pPr algn="just"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/>
              <a:t>A maioria dos óbitos por DCNT são atribuíveis às doenças do aparelho circulatório (DAC), ao câncer, à diabetes e às doenças respiratórias crônicas. </a:t>
            </a:r>
          </a:p>
          <a:p>
            <a:pPr algn="just"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/>
              <a:t>As principais causas dessas doenças incluem fatores de risco modificáveis.</a:t>
            </a:r>
            <a:endParaRPr lang="pt-BR" altLang="pt-BR" sz="1800" dirty="0" smtClean="0">
              <a:latin typeface="Verdana" panose="020B0604030504040204" pitchFamily="34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15578" y="139884"/>
            <a:ext cx="7886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r>
              <a:rPr lang="pt-B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no Mundo</a:t>
            </a:r>
            <a:endParaRPr lang="pt-BR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620" y="6457890"/>
            <a:ext cx="5908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dirty="0" smtClean="0"/>
              <a:t>PLANO DE AÇÕES ESTRATÉGICAS PARA O ENFRENTAMENTO DAS DOENÇAS CRÔNICAS NÃO TRANSMISSÍVEIS (DCNT) NO BRASIL, 2011-2022 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1450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559559"/>
            <a:ext cx="9042400" cy="5564488"/>
          </a:xfrm>
          <a:ln w="57150">
            <a:noFill/>
          </a:ln>
        </p:spPr>
        <p:txBody>
          <a:bodyPr/>
          <a:lstStyle/>
          <a:p>
            <a:pPr algn="just"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/>
              <a:t>As </a:t>
            </a:r>
            <a:r>
              <a:rPr lang="pt-BR" sz="1800" dirty="0" err="1" smtClean="0"/>
              <a:t>DCNTs</a:t>
            </a:r>
            <a:r>
              <a:rPr lang="pt-BR" sz="1800" dirty="0" smtClean="0"/>
              <a:t> constituem o problema de saúde de maior magnitude e correspondem a 72% das causas de mortes. </a:t>
            </a:r>
          </a:p>
          <a:p>
            <a:pPr algn="just"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/>
              <a:t>As DCNT atingem mais camadas pobres da população e grupos vulneráveis. </a:t>
            </a:r>
          </a:p>
          <a:p>
            <a:pPr algn="just"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/>
              <a:t>Apesar de ainda elevada, observou-se redução de 20% nas taxas de mortalidade por </a:t>
            </a:r>
            <a:r>
              <a:rPr lang="pt-BR" sz="1800" dirty="0" err="1" smtClean="0"/>
              <a:t>DCNTs</a:t>
            </a:r>
            <a:r>
              <a:rPr lang="pt-BR" sz="1800" dirty="0" smtClean="0"/>
              <a:t> na última década, principalmente em relação às doenças do aparelho circulatório e respiratórias crônicas. Entretanto, as taxas de mortalidade aumentaram para diabetes </a:t>
            </a:r>
            <a:r>
              <a:rPr lang="pt-BR" sz="1800" dirty="0" smtClean="0">
                <a:solidFill>
                  <a:srgbClr val="0070C0"/>
                </a:solidFill>
              </a:rPr>
              <a:t>(↑obesidade) </a:t>
            </a:r>
            <a:r>
              <a:rPr lang="pt-BR" sz="1800" dirty="0" smtClean="0"/>
              <a:t>e câncer </a:t>
            </a:r>
            <a:r>
              <a:rPr lang="pt-BR" sz="1800" dirty="0" smtClean="0">
                <a:solidFill>
                  <a:srgbClr val="0070C0"/>
                </a:solidFill>
              </a:rPr>
              <a:t>(↓diagnostico, ↓acesso tratamento) (mortalidade como proxy de incidência: ↑exposição a fatores de risco, ↑diagnóstico)</a:t>
            </a:r>
            <a:r>
              <a:rPr lang="pt-BR" sz="1800" dirty="0" smtClean="0"/>
              <a:t> nesse mesmo período. </a:t>
            </a:r>
          </a:p>
          <a:p>
            <a:pPr algn="just" eaLnBrk="1" hangingPunct="1">
              <a:lnSpc>
                <a:spcPct val="140000"/>
              </a:lnSpc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/>
              <a:t>A redução das DCNT pode ser, em parte, atribuída à expansão da Atenção Básica, melhoria da assistência e redução do tabagismo nas últimas duas décadas.</a:t>
            </a:r>
            <a:endParaRPr lang="pt-BR" altLang="pt-BR" sz="1800" dirty="0" smtClean="0">
              <a:latin typeface="Verdana" panose="020B0604030504040204" pitchFamily="34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53678" y="63684"/>
            <a:ext cx="7886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r>
              <a:rPr lang="pt-B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no Brasil</a:t>
            </a:r>
            <a:endParaRPr lang="pt-BR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134020" y="6428847"/>
            <a:ext cx="5908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dirty="0" smtClean="0"/>
              <a:t>PLANO DE AÇÕES ESTRATÉGICAS PARA O ENFRENTAMENTO DAS DOENÇAS CRÔNICAS NÃO TRANSMISSÍVEIS (DCNT) NO BRASIL, 2011-2022 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1401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4213" y="1916113"/>
            <a:ext cx="8280400" cy="3673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História natural prolongada</a:t>
            </a:r>
          </a:p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Longo período de latência</a:t>
            </a:r>
          </a:p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Doenças complexas: multiplicidade de fatores de risco</a:t>
            </a:r>
          </a:p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Interação de fatores etiológicos conhecidos e desconhecidos</a:t>
            </a:r>
          </a:p>
          <a:p>
            <a:pPr eaLnBrk="1" hangingPunct="1">
              <a:lnSpc>
                <a:spcPct val="80000"/>
              </a:lnSpc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Arial Unicode MS" panose="020B0604020202020204" pitchFamily="34" charset="-128"/>
              </a:rPr>
              <a:t>Causa necessária desconhecida em sua maioria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08962" cy="1223962"/>
          </a:xfrm>
        </p:spPr>
        <p:txBody>
          <a:bodyPr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CARACTERÍSTICAS EPIDEMIOLÓGICAS DAS</a:t>
            </a:r>
            <a:b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DOENÇAS NÃO TRANSMISSÍVEIS</a:t>
            </a:r>
            <a:endParaRPr lang="pt-BR" sz="400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11200" y="1776412"/>
            <a:ext cx="4406900" cy="1246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6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7935" y="201613"/>
            <a:ext cx="853281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HISTÓRIA NATURAL DA DOENÇA</a:t>
            </a: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050" name="Picture 2" descr="Resultado de imagem para história natural da doenç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4819" r="1600"/>
          <a:stretch/>
        </p:blipFill>
        <p:spPr bwMode="auto">
          <a:xfrm>
            <a:off x="244435" y="1068388"/>
            <a:ext cx="8690055" cy="47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52500" y="1549400"/>
            <a:ext cx="224131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C00000"/>
                </a:solidFill>
              </a:rPr>
              <a:t>Período </a:t>
            </a:r>
            <a:r>
              <a:rPr lang="pt-BR" sz="1400" b="1" dirty="0" err="1" smtClean="0">
                <a:solidFill>
                  <a:srgbClr val="C00000"/>
                </a:solidFill>
              </a:rPr>
              <a:t>Pré</a:t>
            </a:r>
            <a:r>
              <a:rPr lang="pt-BR" sz="1400" b="1" dirty="0" smtClean="0">
                <a:solidFill>
                  <a:srgbClr val="C00000"/>
                </a:solidFill>
              </a:rPr>
              <a:t>-patogênico</a:t>
            </a:r>
            <a:endParaRPr lang="pt-BR" sz="14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137023" y="1460500"/>
            <a:ext cx="192713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C00000"/>
                </a:solidFill>
              </a:rPr>
              <a:t>Período Patogênico</a:t>
            </a:r>
            <a:endParaRPr lang="pt-BR" sz="14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065" y="1137333"/>
            <a:ext cx="2305438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B050"/>
                </a:solidFill>
              </a:rPr>
              <a:t>Fase de Susceptibilidade</a:t>
            </a:r>
            <a:endParaRPr lang="pt-BR" sz="1400" b="1" dirty="0">
              <a:solidFill>
                <a:srgbClr val="00B05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41108" y="2076082"/>
            <a:ext cx="1457451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B050"/>
                </a:solidFill>
              </a:rPr>
              <a:t>Fase Pré-clínica</a:t>
            </a:r>
          </a:p>
          <a:p>
            <a:pPr algn="ctr"/>
            <a:r>
              <a:rPr lang="pt-BR" sz="1300" b="1" dirty="0">
                <a:solidFill>
                  <a:srgbClr val="00B050"/>
                </a:solidFill>
              </a:rPr>
              <a:t>o</a:t>
            </a:r>
            <a:r>
              <a:rPr lang="pt-BR" sz="1300" b="1" dirty="0" smtClean="0">
                <a:solidFill>
                  <a:srgbClr val="00B050"/>
                </a:solidFill>
              </a:rPr>
              <a:t>u</a:t>
            </a:r>
          </a:p>
          <a:p>
            <a:pPr algn="ctr"/>
            <a:r>
              <a:rPr lang="pt-BR" sz="1300" b="1" dirty="0" smtClean="0">
                <a:solidFill>
                  <a:srgbClr val="00B050"/>
                </a:solidFill>
              </a:rPr>
              <a:t>Período de</a:t>
            </a:r>
          </a:p>
          <a:p>
            <a:pPr algn="ctr"/>
            <a:r>
              <a:rPr lang="pt-BR" sz="1300" b="1" dirty="0" smtClean="0">
                <a:solidFill>
                  <a:srgbClr val="00B050"/>
                </a:solidFill>
              </a:rPr>
              <a:t>latência</a:t>
            </a:r>
            <a:endParaRPr lang="pt-BR" sz="1300" b="1" dirty="0">
              <a:solidFill>
                <a:srgbClr val="00B05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32163" y="1090161"/>
            <a:ext cx="1136850" cy="29238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B050"/>
                </a:solidFill>
              </a:rPr>
              <a:t>Fase </a:t>
            </a:r>
            <a:r>
              <a:rPr lang="pt-BR" sz="1300" b="1" dirty="0">
                <a:solidFill>
                  <a:srgbClr val="00B050"/>
                </a:solidFill>
              </a:rPr>
              <a:t>C</a:t>
            </a:r>
            <a:r>
              <a:rPr lang="pt-BR" sz="1300" b="1" dirty="0" smtClean="0">
                <a:solidFill>
                  <a:srgbClr val="00B050"/>
                </a:solidFill>
              </a:rPr>
              <a:t>línica</a:t>
            </a:r>
            <a:endParaRPr lang="pt-BR" sz="1300" b="1" dirty="0">
              <a:solidFill>
                <a:srgbClr val="00B05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282926" y="1524000"/>
            <a:ext cx="2637260" cy="29238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B050"/>
                </a:solidFill>
              </a:rPr>
              <a:t>Fase de Incapacidade Residual</a:t>
            </a:r>
            <a:endParaRPr lang="pt-BR" sz="1300" b="1" dirty="0">
              <a:solidFill>
                <a:srgbClr val="00B050"/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3265401" y="929889"/>
            <a:ext cx="0" cy="487949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4648866" y="2057990"/>
            <a:ext cx="25398" cy="380495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442661" y="5862941"/>
            <a:ext cx="136607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0070C0"/>
                </a:solidFill>
              </a:rPr>
              <a:t>Início Biológico </a:t>
            </a:r>
          </a:p>
          <a:p>
            <a:pPr algn="ctr"/>
            <a:r>
              <a:rPr lang="pt-BR" sz="1200" b="1" dirty="0" smtClean="0">
                <a:solidFill>
                  <a:srgbClr val="0070C0"/>
                </a:solidFill>
              </a:rPr>
              <a:t>da Doença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950477" y="5862941"/>
            <a:ext cx="143500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0070C0"/>
                </a:solidFill>
              </a:rPr>
              <a:t>Início dos Sinais </a:t>
            </a:r>
          </a:p>
          <a:p>
            <a:pPr algn="ctr"/>
            <a:r>
              <a:rPr lang="pt-BR" sz="1200" b="1" dirty="0" smtClean="0">
                <a:solidFill>
                  <a:srgbClr val="0070C0"/>
                </a:solidFill>
              </a:rPr>
              <a:t>e Sintomas</a:t>
            </a:r>
            <a:endParaRPr lang="pt-BR" sz="1200" b="1" dirty="0">
              <a:solidFill>
                <a:srgbClr val="0070C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6502" y="6139940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Doenças Silenciosas!!</a:t>
            </a:r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3479800" y="4399791"/>
            <a:ext cx="1103163" cy="807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6057728" y="5817519"/>
            <a:ext cx="2633518" cy="9388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7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usalidade em Doencas Nao  transmissiveis [Modo de Compatibilidade]" id="{C9C2EBA8-A37F-47F9-A9AF-CCE3A8D11CAB}" vid="{5AFD6A74-E46D-43E5-A064-9BEBC507A60D}"/>
    </a:ext>
  </a:extLst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usalidade em Doencas Nao  transmissiveis [Modo de Compatibilidade]" id="{C9C2EBA8-A37F-47F9-A9AF-CCE3A8D11CAB}" vid="{5AFD6A74-E46D-43E5-A064-9BEBC507A60D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</TotalTime>
  <Words>2116</Words>
  <Application>Microsoft Office PowerPoint</Application>
  <PresentationFormat>Apresentação na tela (4:3)</PresentationFormat>
  <Paragraphs>420</Paragraphs>
  <Slides>47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61" baseType="lpstr">
      <vt:lpstr>Arial Unicode MS</vt:lpstr>
      <vt:lpstr>Arial</vt:lpstr>
      <vt:lpstr>Calibri</vt:lpstr>
      <vt:lpstr>Comic Sans MS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1_Concourse</vt:lpstr>
      <vt:lpstr>Gráfico</vt:lpstr>
      <vt:lpstr>DINÂMICA DAS DOENÇAS NÃO TRANSMISSÍVEIS</vt:lpstr>
      <vt:lpstr>Apresentação do PowerPoint</vt:lpstr>
      <vt:lpstr>DOENÇAS E AGRAVOS NÃO TRANSMISSÍVEIS (DANT)</vt:lpstr>
      <vt:lpstr>Apresentação do PowerPoint</vt:lpstr>
      <vt:lpstr>Apresentação do PowerPoint</vt:lpstr>
      <vt:lpstr>Apresentação do PowerPoint</vt:lpstr>
      <vt:lpstr>Apresentação do PowerPoint</vt:lpstr>
      <vt:lpstr>CARACTERÍSTICAS EPIDEMIOLÓGICAS DAS DOENÇAS NÃO TRANSMISSÍVEIS</vt:lpstr>
      <vt:lpstr>Apresentação do PowerPoint</vt:lpstr>
      <vt:lpstr>CARACTERÍSTICAS EPIDEMIOLÓGICAS DAS DOENÇAS NÃO TRANSMISSÍVEIS</vt:lpstr>
      <vt:lpstr>Modelos de causalidade</vt:lpstr>
      <vt:lpstr>Modelos de causalidade</vt:lpstr>
      <vt:lpstr>Apresentação do PowerPoint</vt:lpstr>
      <vt:lpstr>DINÂMICA DAS DOENÇAS</vt:lpstr>
      <vt:lpstr>Apresentação do PowerPoint</vt:lpstr>
      <vt:lpstr>Apresentação do PowerPoint</vt:lpstr>
      <vt:lpstr>FATORES DE RISCO RELACIONADOS ÀS DOENÇAS NÃO TRANSMISSÍVEIS</vt:lpstr>
      <vt:lpstr>PLANO DE AÇÕES ESTRATÉGICAS PARA O ENFRENTAMENTO DAS DCNT NO BRASIL2011-2022  (Ministério da Saúde)</vt:lpstr>
      <vt:lpstr>“NEXO CAUSAL”</vt:lpstr>
      <vt:lpstr>“CAUSA DE DOENÇAS”</vt:lpstr>
      <vt:lpstr>UMA “CAUSA” VÁRIOS “EFEITOS” Tabaco</vt:lpstr>
      <vt:lpstr>“CAUSAS DE DOENÇA”</vt:lpstr>
      <vt:lpstr>VÁRIAS “CAUSAS” UM “EFEITO” CÂNCER DE BOCA, FARINGE E LARINGE</vt:lpstr>
      <vt:lpstr>FATORES DE RISCO PARA DOENÇAS NÃO TRANSMISSÍVEIS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% CAUSAS DE MORTE EM 1000 DECLARAÇÕES DE ÓBITO DE PESSOAS COM &gt;65 ANOS, FRANÇA, DÉCADA DE 1990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Programação Fetal Epidemiologia do Ciclo Vital Origens Desenvolvimentistas da Saúde e da Doença-DOHaD</vt:lpstr>
      <vt:lpstr>Em busca da etiologia das doenças...</vt:lpstr>
      <vt:lpstr>Epidemiologia do Ciclo Vital</vt:lpstr>
      <vt:lpstr>Epidemiologia do Ciclo Vital</vt:lpstr>
      <vt:lpstr>Modelo das Respostas Adaptativas Preditivas</vt:lpstr>
      <vt:lpstr>Novos fatores de risco para DCNTs?</vt:lpstr>
      <vt:lpstr>Prevenção das DCNTs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Angelica Valente</dc:creator>
  <cp:lastModifiedBy>Angelica Valente</cp:lastModifiedBy>
  <cp:revision>34</cp:revision>
  <dcterms:created xsi:type="dcterms:W3CDTF">2017-03-05T15:19:41Z</dcterms:created>
  <dcterms:modified xsi:type="dcterms:W3CDTF">2017-03-07T11:31:14Z</dcterms:modified>
</cp:coreProperties>
</file>