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0"/>
  </p:notesMasterIdLst>
  <p:handoutMasterIdLst>
    <p:handoutMasterId r:id="rId31"/>
  </p:handoutMasterIdLst>
  <p:sldIdLst>
    <p:sldId id="264" r:id="rId3"/>
    <p:sldId id="302" r:id="rId4"/>
    <p:sldId id="297" r:id="rId5"/>
    <p:sldId id="299" r:id="rId6"/>
    <p:sldId id="300" r:id="rId7"/>
    <p:sldId id="301" r:id="rId8"/>
    <p:sldId id="269" r:id="rId9"/>
    <p:sldId id="296" r:id="rId10"/>
    <p:sldId id="280" r:id="rId11"/>
    <p:sldId id="268" r:id="rId12"/>
    <p:sldId id="270" r:id="rId13"/>
    <p:sldId id="281" r:id="rId14"/>
    <p:sldId id="291" r:id="rId15"/>
    <p:sldId id="292" r:id="rId16"/>
    <p:sldId id="293" r:id="rId17"/>
    <p:sldId id="294" r:id="rId18"/>
    <p:sldId id="282" r:id="rId19"/>
    <p:sldId id="283" r:id="rId20"/>
    <p:sldId id="284" r:id="rId21"/>
    <p:sldId id="285" r:id="rId22"/>
    <p:sldId id="286" r:id="rId23"/>
    <p:sldId id="287" r:id="rId24"/>
    <p:sldId id="288" r:id="rId25"/>
    <p:sldId id="289" r:id="rId26"/>
    <p:sldId id="290" r:id="rId27"/>
    <p:sldId id="303" r:id="rId28"/>
    <p:sldId id="295"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1" userDrawn="1">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660"/>
  </p:normalViewPr>
  <p:slideViewPr>
    <p:cSldViewPr showGuides="1">
      <p:cViewPr varScale="1">
        <p:scale>
          <a:sx n="74" d="100"/>
          <a:sy n="74" d="100"/>
        </p:scale>
        <p:origin x="762" y="72"/>
      </p:cViewPr>
      <p:guideLst>
        <p:guide orient="horz" pos="2160"/>
        <p:guide orient="horz" pos="945"/>
        <p:guide orient="horz" pos="3888"/>
        <p:guide orient="horz" pos="192"/>
        <p:guide orient="horz" pos="1071"/>
        <p:guide pos="3839"/>
        <p:guide pos="704"/>
        <p:guide pos="7102"/>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pt-BR">
                <a:solidFill>
                  <a:schemeClr val="tx2"/>
                </a:solidFill>
              </a:rPr>
              <a:pPr/>
              <a:t>09/05/2016</a:t>
            </a:fld>
            <a:endParaRPr>
              <a:solidFill>
                <a:schemeClr val="tx2"/>
              </a:solidFill>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‹nº›</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pt-BR"/>
              <a:pPr/>
              <a:t>09/05/2016</a:t>
            </a:fld>
            <a:endParaRP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Clique para editar o texto mestre</a:t>
            </a:r>
          </a:p>
          <a:p>
            <a:pPr lvl="1"/>
            <a:r>
              <a:rPr/>
              <a:t>Segundo nível</a:t>
            </a:r>
          </a:p>
          <a:p>
            <a:pPr lvl="2"/>
            <a:r>
              <a:rPr/>
              <a:t>Terceiro nível</a:t>
            </a:r>
          </a:p>
          <a:p>
            <a:pPr lvl="3"/>
            <a:r>
              <a:rPr/>
              <a:t>Quarto nível</a:t>
            </a:r>
          </a:p>
          <a:p>
            <a:pPr lvl="4"/>
            <a:r>
              <a:rP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‹nº›</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pt-BR" noProof="0" smtClean="0"/>
              <a:t>Clique para editar o título mestre</a:t>
            </a:r>
            <a:endParaRPr lang="pt-BR" noProof="0" dirty="0"/>
          </a:p>
        </p:txBody>
      </p:sp>
      <p:sp>
        <p:nvSpPr>
          <p:cNvPr id="3" name="Subtítulo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pt-BR" noProof="0" smtClean="0"/>
              <a:t>Clique para editar o estilo do subtítulo mestre</a:t>
            </a:r>
            <a:endParaRPr lang="pt-B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4" name="Espaço Reservado para Data 3"/>
          <p:cNvSpPr>
            <a:spLocks noGrp="1"/>
          </p:cNvSpPr>
          <p:nvPr>
            <p:ph type="dt" sz="half" idx="10"/>
          </p:nvPr>
        </p:nvSpPr>
        <p:spPr/>
        <p:txBody>
          <a:bodyPr/>
          <a:lstStyle/>
          <a:p>
            <a:fld id="{7AECB6C2-1084-4AED-A74A-DF028B0094EA}" type="datetimeFigureOut">
              <a:rPr lang="pt-BR" noProof="0" smtClean="0"/>
              <a:pPr/>
              <a:t>09/05/2016</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591C5AD9-787D-40FA-8A4D-16A055B9AF81}" type="slidenum">
              <a:rPr lang="pt-BR" noProof="0" smtClean="0"/>
              <a:pPr/>
              <a:t>‹nº›</a:t>
            </a:fld>
            <a:endParaRPr lang="pt-B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a:lstStyle/>
          <a:p>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a:xfrm>
            <a:off x="1117309" y="274638"/>
            <a:ext cx="8532178" cy="5897561"/>
          </a:xfrm>
        </p:spPr>
        <p:txBody>
          <a:bodyPr vert="eaVert"/>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4" name="Espaço Reservado para Data 3"/>
          <p:cNvSpPr>
            <a:spLocks noGrp="1"/>
          </p:cNvSpPr>
          <p:nvPr>
            <p:ph type="dt" sz="half" idx="10"/>
          </p:nvPr>
        </p:nvSpPr>
        <p:spPr/>
        <p:txBody>
          <a:bodyPr/>
          <a:lstStyle/>
          <a:p>
            <a:fld id="{7AECB6C2-1084-4AED-A74A-DF028B0094EA}" type="datetimeFigureOut">
              <a:rPr lang="pt-BR" noProof="0" smtClean="0"/>
              <a:pPr/>
              <a:t>09/05/2016</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591C5AD9-787D-40FA-8A4D-16A055B9AF81}" type="slidenum">
              <a:rPr lang="pt-BR" noProof="0" smtClean="0"/>
              <a:pPr/>
              <a:t>‹nº›</a:t>
            </a:fld>
            <a:endParaRPr lang="pt-B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dirty="0"/>
          </a:p>
        </p:txBody>
      </p:sp>
      <p:sp>
        <p:nvSpPr>
          <p:cNvPr id="3" name="Espaço Reservado para Conteúdo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4" name="Espaço Reservado para Data 3"/>
          <p:cNvSpPr>
            <a:spLocks noGrp="1"/>
          </p:cNvSpPr>
          <p:nvPr>
            <p:ph type="dt" sz="half" idx="10"/>
          </p:nvPr>
        </p:nvSpPr>
        <p:spPr/>
        <p:txBody>
          <a:bodyPr/>
          <a:lstStyle/>
          <a:p>
            <a:fld id="{8B5A30F4-0B4E-4E4B-BC36-C30CD13F4E17}" type="datetimeFigureOut">
              <a:rPr lang="pt-BR" noProof="0" smtClean="0"/>
              <a:pPr/>
              <a:t>09/05/2016</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DA60BA0E-20D0-4E7C-B286-26C960A6788F}" type="slidenum">
              <a:rPr lang="pt-BR" noProof="0" smtClean="0"/>
              <a:pPr/>
              <a:t>‹nº›</a:t>
            </a:fld>
            <a:endParaRPr lang="pt-B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pt-BR" noProof="0" smtClean="0"/>
              <a:t>Clique para editar o texto mestre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dirty="0"/>
          </a:p>
        </p:txBody>
      </p:sp>
      <p:sp>
        <p:nvSpPr>
          <p:cNvPr id="3" name="Espaço Reservado para Conteúdo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4" name="Espaço Reservado para Conteúdo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5" name="Espaço Reservado para Data 4"/>
          <p:cNvSpPr>
            <a:spLocks noGrp="1"/>
          </p:cNvSpPr>
          <p:nvPr>
            <p:ph type="dt" sz="half" idx="10"/>
          </p:nvPr>
        </p:nvSpPr>
        <p:spPr/>
        <p:txBody>
          <a:bodyPr/>
          <a:lstStyle/>
          <a:p>
            <a:fld id="{2DD204D1-F9BD-4643-8480-6EA41EB484F1}" type="datetimeFigureOut">
              <a:rPr lang="pt-BR" noProof="0" smtClean="0"/>
              <a:pPr/>
              <a:t>09/05/2016</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pt-BR" noProof="0" smtClean="0"/>
              <a:t>Clique para editar o texto mestre</a:t>
            </a:r>
          </a:p>
        </p:txBody>
      </p:sp>
      <p:sp>
        <p:nvSpPr>
          <p:cNvPr id="4" name="Espaço Reservado para Conteúdo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5" name="Espaço Reservado para Texto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pt-BR" noProof="0" smtClean="0"/>
              <a:t>Clique para editar o texto mestre</a:t>
            </a:r>
          </a:p>
        </p:txBody>
      </p:sp>
      <p:sp>
        <p:nvSpPr>
          <p:cNvPr id="6" name="Espaço Reservado para Conteúdo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7" name="Espaço Reservado para Data 6"/>
          <p:cNvSpPr>
            <a:spLocks noGrp="1"/>
          </p:cNvSpPr>
          <p:nvPr>
            <p:ph type="dt" sz="half" idx="10"/>
          </p:nvPr>
        </p:nvSpPr>
        <p:spPr/>
        <p:txBody>
          <a:bodyPr/>
          <a:lstStyle/>
          <a:p>
            <a:fld id="{2DD204D1-F9BD-4643-8480-6EA41EB484F1}" type="datetimeFigureOut">
              <a:rPr lang="pt-BR" noProof="0" smtClean="0"/>
              <a:pPr/>
              <a:t>09/05/2016</a:t>
            </a:fld>
            <a:endParaRPr lang="pt-BR" noProof="0" dirty="0"/>
          </a:p>
        </p:txBody>
      </p:sp>
      <p:sp>
        <p:nvSpPr>
          <p:cNvPr id="8" name="Espaço Reservado para Rodapé 7"/>
          <p:cNvSpPr>
            <a:spLocks noGrp="1"/>
          </p:cNvSpPr>
          <p:nvPr>
            <p:ph type="ftr" sz="quarter" idx="11"/>
          </p:nvPr>
        </p:nvSpPr>
        <p:spPr/>
        <p:txBody>
          <a:bodyPr/>
          <a:lstStyle/>
          <a:p>
            <a:endParaRPr lang="pt-BR" noProof="0" dirty="0"/>
          </a:p>
        </p:txBody>
      </p:sp>
      <p:sp>
        <p:nvSpPr>
          <p:cNvPr id="9" name="Espaço Reservado para Número de Slide 8"/>
          <p:cNvSpPr>
            <a:spLocks noGrp="1"/>
          </p:cNvSpPr>
          <p:nvPr>
            <p:ph type="sldNum" sz="quarter" idx="12"/>
          </p:nvPr>
        </p:nvSpPr>
        <p:spPr/>
        <p:txBody>
          <a:body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a:lstStyle/>
          <a:p>
            <a:fld id="{2DD204D1-F9BD-4643-8480-6EA41EB484F1}" type="datetimeFigureOut">
              <a:rPr lang="pt-BR" noProof="0" smtClean="0"/>
              <a:pPr/>
              <a:t>09/05/2016</a:t>
            </a:fld>
            <a:endParaRPr lang="pt-BR" noProof="0" dirty="0"/>
          </a:p>
        </p:txBody>
      </p:sp>
      <p:sp>
        <p:nvSpPr>
          <p:cNvPr id="4" name="Espaço Reservado para Rodapé 3"/>
          <p:cNvSpPr>
            <a:spLocks noGrp="1"/>
          </p:cNvSpPr>
          <p:nvPr>
            <p:ph type="ftr" sz="quarter" idx="11"/>
          </p:nvPr>
        </p:nvSpPr>
        <p:spPr/>
        <p:txBody>
          <a:bodyPr/>
          <a:lstStyle/>
          <a:p>
            <a:endParaRPr lang="pt-BR" noProof="0" dirty="0"/>
          </a:p>
        </p:txBody>
      </p:sp>
      <p:sp>
        <p:nvSpPr>
          <p:cNvPr id="5" name="Espaço Reservado para Número de Slide 4"/>
          <p:cNvSpPr>
            <a:spLocks noGrp="1"/>
          </p:cNvSpPr>
          <p:nvPr>
            <p:ph type="sldNum" sz="quarter" idx="12"/>
          </p:nvPr>
        </p:nvSpPr>
        <p:spPr/>
        <p:txBody>
          <a:body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D204D1-F9BD-4643-8480-6EA41EB484F1}" type="datetimeFigureOut">
              <a:rPr lang="pt-BR" noProof="0" smtClean="0"/>
              <a:pPr/>
              <a:t>09/05/2016</a:t>
            </a:fld>
            <a:endParaRPr lang="pt-BR" noProof="0" dirty="0"/>
          </a:p>
        </p:txBody>
      </p:sp>
      <p:sp>
        <p:nvSpPr>
          <p:cNvPr id="3" name="Espaço Reservado para Rodapé 2"/>
          <p:cNvSpPr>
            <a:spLocks noGrp="1"/>
          </p:cNvSpPr>
          <p:nvPr>
            <p:ph type="ftr" sz="quarter" idx="11"/>
          </p:nvPr>
        </p:nvSpPr>
        <p:spPr/>
        <p:txBody>
          <a:bodyPr/>
          <a:lstStyle/>
          <a:p>
            <a:endParaRPr lang="pt-BR" noProof="0" dirty="0"/>
          </a:p>
        </p:txBody>
      </p:sp>
      <p:sp>
        <p:nvSpPr>
          <p:cNvPr id="4" name="Espaço Reservado para Número de Slide 3"/>
          <p:cNvSpPr>
            <a:spLocks noGrp="1"/>
          </p:cNvSpPr>
          <p:nvPr>
            <p:ph type="sldNum" sz="quarter" idx="12"/>
          </p:nvPr>
        </p:nvSpPr>
        <p:spPr/>
        <p:txBody>
          <a:body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dirty="0"/>
          </a:p>
        </p:txBody>
      </p:sp>
      <p:sp>
        <p:nvSpPr>
          <p:cNvPr id="2" name="Título 1"/>
          <p:cNvSpPr>
            <a:spLocks noGrp="1"/>
          </p:cNvSpPr>
          <p:nvPr>
            <p:ph type="title"/>
          </p:nvPr>
        </p:nvSpPr>
        <p:spPr>
          <a:xfrm>
            <a:off x="304721" y="1701800"/>
            <a:ext cx="3351927" cy="2844800"/>
          </a:xfrm>
        </p:spPr>
        <p:txBody>
          <a:bodyPr anchor="b">
            <a:normAutofit/>
          </a:bodyPr>
          <a:lstStyle>
            <a:lvl1pPr algn="l">
              <a:defRPr sz="2000" b="1"/>
            </a:lvl1pPr>
          </a:lstStyle>
          <a:p>
            <a:r>
              <a:rPr lang="pt-BR" noProof="0" smtClean="0"/>
              <a:t>Clique para editar o título mestre</a:t>
            </a:r>
            <a:endParaRPr lang="pt-BR" noProof="0" dirty="0"/>
          </a:p>
        </p:txBody>
      </p:sp>
      <p:sp>
        <p:nvSpPr>
          <p:cNvPr id="3" name="Espaço Reservado para Conteúdo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dirty="0"/>
          </a:p>
        </p:txBody>
      </p:sp>
      <p:sp>
        <p:nvSpPr>
          <p:cNvPr id="4" name="Espaço Reservado para Texto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pt-BR" noProof="0" smtClean="0"/>
              <a:t>Clique para editar o texto mestre</a:t>
            </a:r>
          </a:p>
        </p:txBody>
      </p:sp>
      <p:sp>
        <p:nvSpPr>
          <p:cNvPr id="5" name="Espaço Reservado para Data 4"/>
          <p:cNvSpPr>
            <a:spLocks noGrp="1"/>
          </p:cNvSpPr>
          <p:nvPr>
            <p:ph type="dt" sz="half" idx="10"/>
          </p:nvPr>
        </p:nvSpPr>
        <p:spPr/>
        <p:txBody>
          <a:bodyPr/>
          <a:lstStyle/>
          <a:p>
            <a:fld id="{126BF754-515F-40B9-8D24-D54D5825B3D0}" type="datetimeFigureOut">
              <a:rPr lang="pt-BR" noProof="0" smtClean="0"/>
              <a:pPr/>
              <a:t>09/05/2016</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DFBB78A-01B4-41F2-96B0-677A4A282832}" type="slidenum">
              <a:rPr lang="pt-BR" noProof="0" smtClean="0"/>
              <a:pPr/>
              <a:t>‹nº›</a:t>
            </a:fld>
            <a:endParaRPr lang="pt-B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dirty="0"/>
          </a:p>
        </p:txBody>
      </p:sp>
      <p:sp>
        <p:nvSpPr>
          <p:cNvPr id="2" name="Título 1"/>
          <p:cNvSpPr>
            <a:spLocks noGrp="1"/>
          </p:cNvSpPr>
          <p:nvPr>
            <p:ph type="title"/>
          </p:nvPr>
        </p:nvSpPr>
        <p:spPr>
          <a:xfrm>
            <a:off x="2437765" y="4800600"/>
            <a:ext cx="7313295" cy="762000"/>
          </a:xfrm>
        </p:spPr>
        <p:txBody>
          <a:bodyPr anchor="b">
            <a:normAutofit/>
          </a:bodyPr>
          <a:lstStyle>
            <a:lvl1pPr algn="l">
              <a:defRPr sz="2000" b="1"/>
            </a:lvl1pPr>
          </a:lstStyle>
          <a:p>
            <a:r>
              <a:rPr lang="pt-BR" noProof="0" smtClean="0"/>
              <a:t>Clique para editar o título mestre</a:t>
            </a:r>
            <a:endParaRPr lang="pt-BR" noProof="0" dirty="0"/>
          </a:p>
        </p:txBody>
      </p:sp>
      <p:sp>
        <p:nvSpPr>
          <p:cNvPr id="3" name="Espaço Reservado para Imagem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pt-BR" noProof="0" smtClean="0"/>
              <a:t>Clique no ícone para adicionar uma imagem</a:t>
            </a:r>
            <a:endParaRPr lang="pt-BR" noProof="0" dirty="0"/>
          </a:p>
        </p:txBody>
      </p:sp>
      <p:sp>
        <p:nvSpPr>
          <p:cNvPr id="4" name="Espaço Reservado para Texto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pt-BR" noProof="0" smtClean="0"/>
              <a:t>Clique para editar o texto mestre</a:t>
            </a:r>
          </a:p>
        </p:txBody>
      </p:sp>
      <p:sp>
        <p:nvSpPr>
          <p:cNvPr id="5" name="Espaço Reservado para Data 4"/>
          <p:cNvSpPr>
            <a:spLocks noGrp="1"/>
          </p:cNvSpPr>
          <p:nvPr>
            <p:ph type="dt" sz="half" idx="10"/>
          </p:nvPr>
        </p:nvSpPr>
        <p:spPr/>
        <p:txBody>
          <a:bodyPr/>
          <a:lstStyle/>
          <a:p>
            <a:fld id="{126BF754-515F-40B9-8D24-D54D5825B3D0}" type="datetimeFigureOut">
              <a:rPr lang="pt-BR" noProof="0" smtClean="0"/>
              <a:pPr/>
              <a:t>09/05/2016</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DFBB78A-01B4-41F2-96B0-677A4A282832}" type="slidenum">
              <a:rPr lang="pt-BR" noProof="0" smtClean="0"/>
              <a:pPr/>
              <a:t>‹nº›</a:t>
            </a:fld>
            <a:endParaRPr lang="pt-B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dirty="0"/>
          </a:p>
        </p:txBody>
      </p:sp>
      <p:sp>
        <p:nvSpPr>
          <p:cNvPr id="2" name="Espaço Reservado para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pt-BR" noProof="0" dirty="0" smtClean="0"/>
              <a:t>Clique para editar o título mestre</a:t>
            </a:r>
            <a:endParaRPr lang="pt-BR" noProof="0" dirty="0"/>
          </a:p>
        </p:txBody>
      </p:sp>
      <p:sp>
        <p:nvSpPr>
          <p:cNvPr id="3" name="Espaço Reservado para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pt-BR" noProof="0" dirty="0" smtClean="0"/>
              <a:t>Clique para editar 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endParaRPr lang="pt-BR" noProof="0" dirty="0"/>
          </a:p>
        </p:txBody>
      </p:sp>
      <p:sp>
        <p:nvSpPr>
          <p:cNvPr id="4" name="Espaço Reservado para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pt-BR" noProof="0" smtClean="0"/>
              <a:pPr/>
              <a:t>09/05/2016</a:t>
            </a:fld>
            <a:endParaRPr lang="pt-BR" noProof="0" dirty="0"/>
          </a:p>
        </p:txBody>
      </p:sp>
      <p:sp>
        <p:nvSpPr>
          <p:cNvPr id="5" name="Espaço Reservado para Rodapé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pt-BR" noProof="0" dirty="0"/>
          </a:p>
        </p:txBody>
      </p:sp>
      <p:sp>
        <p:nvSpPr>
          <p:cNvPr id="6" name="Espaço Reservado para Número de Slid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Pt1E_3g7ac"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ebe-3s4TLfQ"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ebe-3s4TLfQ"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marketdesign.com.br/marketing-de-experiencia.php" TargetMode="External"/><Relationship Id="rId3" Type="http://schemas.openxmlformats.org/officeDocument/2006/relationships/hyperlink" Target="https://buzztutorial.wordpress.com/2006/12/04/o-que-e-buzz-marketing-o-que-e-marketing-viral/" TargetMode="External"/><Relationship Id="rId7" Type="http://schemas.openxmlformats.org/officeDocument/2006/relationships/hyperlink" Target="http://negociosecarreiras.com.br/marketing-de.../" TargetMode="External"/><Relationship Id="rId2" Type="http://schemas.openxmlformats.org/officeDocument/2006/relationships/hyperlink" Target="http://www.omelhordomarketing.com.br/buzz-marketing-a-comunicacao-boca-a-boca/" TargetMode="External"/><Relationship Id="rId1" Type="http://schemas.openxmlformats.org/officeDocument/2006/relationships/slideLayout" Target="../slideLayouts/slideLayout7.xml"/><Relationship Id="rId6" Type="http://schemas.openxmlformats.org/officeDocument/2006/relationships/hyperlink" Target="https://www.doritos.com.br/participe" TargetMode="External"/><Relationship Id="rId5" Type="http://schemas.openxmlformats.org/officeDocument/2006/relationships/hyperlink" Target="http://www.b9.com.br/19695/social-media/protesto-de-consumidor-insatisfeito-coloca-brastemp-nos-tts-mundial/" TargetMode="External"/><Relationship Id="rId4" Type="http://schemas.openxmlformats.org/officeDocument/2006/relationships/hyperlink" Target="https://cbumarketing.wikispaces.com/Buzz+Market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33928" y="116632"/>
            <a:ext cx="8754897" cy="1858665"/>
          </a:xfrm>
        </p:spPr>
        <p:txBody>
          <a:bodyPr/>
          <a:lstStyle/>
          <a:p>
            <a:pPr algn="l" defTabSz="1216152">
              <a:lnSpc>
                <a:spcPct val="90000"/>
              </a:lnSpc>
              <a:spcBef>
                <a:spcPts val="0"/>
              </a:spcBef>
              <a:buNone/>
            </a:pPr>
            <a:r>
              <a:rPr lang="pt-BR" sz="5400" b="0" i="0" baseline="0" dirty="0" err="1" smtClean="0">
                <a:solidFill>
                  <a:srgbClr val="374C81"/>
                </a:solidFill>
                <a:latin typeface="Century Gothic"/>
                <a:ea typeface="+mj-ea"/>
                <a:cs typeface="+mj-cs"/>
              </a:rPr>
              <a:t>Buzz</a:t>
            </a:r>
            <a:r>
              <a:rPr lang="pt-BR" sz="5400" b="0" i="0" baseline="0" dirty="0" smtClean="0">
                <a:solidFill>
                  <a:srgbClr val="374C81"/>
                </a:solidFill>
                <a:latin typeface="Century Gothic"/>
                <a:ea typeface="+mj-ea"/>
                <a:cs typeface="+mj-cs"/>
              </a:rPr>
              <a:t> Marketing</a:t>
            </a:r>
            <a:r>
              <a:rPr lang="pt-BR" sz="5400" b="0" i="0" dirty="0" smtClean="0">
                <a:solidFill>
                  <a:srgbClr val="374C81"/>
                </a:solidFill>
                <a:latin typeface="Century Gothic"/>
                <a:ea typeface="+mj-ea"/>
                <a:cs typeface="+mj-cs"/>
              </a:rPr>
              <a:t> e Marketing de Experiência</a:t>
            </a:r>
            <a:endParaRPr lang="pt-BR" sz="5400" b="0" i="0" baseline="0" dirty="0">
              <a:solidFill>
                <a:srgbClr val="374C81"/>
              </a:solidFill>
              <a:latin typeface="Century Gothic"/>
              <a:ea typeface="+mj-ea"/>
              <a:cs typeface="+mj-cs"/>
            </a:endParaRPr>
          </a:p>
        </p:txBody>
      </p:sp>
      <p:sp>
        <p:nvSpPr>
          <p:cNvPr id="3" name="Subtítulo 2"/>
          <p:cNvSpPr>
            <a:spLocks noGrp="1"/>
          </p:cNvSpPr>
          <p:nvPr>
            <p:ph type="subTitle" idx="1"/>
          </p:nvPr>
        </p:nvSpPr>
        <p:spPr>
          <a:xfrm>
            <a:off x="4870276" y="3212976"/>
            <a:ext cx="6810681" cy="2959224"/>
          </a:xfrm>
        </p:spPr>
        <p:txBody>
          <a:bodyPr>
            <a:normAutofit lnSpcReduction="10000"/>
          </a:bodyPr>
          <a:lstStyle/>
          <a:p>
            <a:pPr marL="0" indent="0" algn="l">
              <a:spcBef>
                <a:spcPts val="0"/>
              </a:spcBef>
              <a:buNone/>
            </a:pPr>
            <a:r>
              <a:rPr lang="pt-BR" sz="2800" b="0" i="0" dirty="0" smtClean="0">
                <a:solidFill>
                  <a:srgbClr val="374C81"/>
                </a:solidFill>
              </a:rPr>
              <a:t>Grupo – </a:t>
            </a:r>
          </a:p>
          <a:p>
            <a:r>
              <a:rPr lang="pt-BR" dirty="0">
                <a:solidFill>
                  <a:srgbClr val="374C81"/>
                </a:solidFill>
              </a:rPr>
              <a:t>Fabio </a:t>
            </a:r>
            <a:r>
              <a:rPr lang="pt-BR" dirty="0" err="1">
                <a:solidFill>
                  <a:srgbClr val="374C81"/>
                </a:solidFill>
              </a:rPr>
              <a:t>Lascala</a:t>
            </a:r>
            <a:r>
              <a:rPr lang="pt-BR" dirty="0">
                <a:solidFill>
                  <a:srgbClr val="374C81"/>
                </a:solidFill>
              </a:rPr>
              <a:t> </a:t>
            </a:r>
            <a:r>
              <a:rPr lang="pt-BR" dirty="0" err="1">
                <a:solidFill>
                  <a:srgbClr val="374C81"/>
                </a:solidFill>
              </a:rPr>
              <a:t>Aude</a:t>
            </a:r>
            <a:r>
              <a:rPr lang="pt-BR" dirty="0">
                <a:solidFill>
                  <a:srgbClr val="374C81"/>
                </a:solidFill>
              </a:rPr>
              <a:t> – 8927001</a:t>
            </a:r>
          </a:p>
          <a:p>
            <a:r>
              <a:rPr lang="pt-BR" dirty="0">
                <a:solidFill>
                  <a:srgbClr val="374C81"/>
                </a:solidFill>
              </a:rPr>
              <a:t>Gustavo </a:t>
            </a:r>
            <a:r>
              <a:rPr lang="pt-BR" dirty="0" err="1">
                <a:solidFill>
                  <a:srgbClr val="374C81"/>
                </a:solidFill>
              </a:rPr>
              <a:t>Nardini</a:t>
            </a:r>
            <a:r>
              <a:rPr lang="pt-BR" dirty="0">
                <a:solidFill>
                  <a:srgbClr val="374C81"/>
                </a:solidFill>
              </a:rPr>
              <a:t> - </a:t>
            </a:r>
            <a:r>
              <a:rPr lang="pt-BR" dirty="0"/>
              <a:t>8926442</a:t>
            </a:r>
            <a:endParaRPr lang="pt-BR" dirty="0">
              <a:solidFill>
                <a:srgbClr val="374C81"/>
              </a:solidFill>
            </a:endParaRPr>
          </a:p>
          <a:p>
            <a:pPr marL="0" indent="0" algn="l">
              <a:spcBef>
                <a:spcPts val="0"/>
              </a:spcBef>
              <a:buNone/>
            </a:pPr>
            <a:r>
              <a:rPr lang="pt-BR" dirty="0" smtClean="0">
                <a:solidFill>
                  <a:srgbClr val="374C81"/>
                </a:solidFill>
              </a:rPr>
              <a:t>Joao Victor </a:t>
            </a:r>
            <a:r>
              <a:rPr lang="pt-BR" dirty="0" err="1" smtClean="0">
                <a:solidFill>
                  <a:srgbClr val="374C81"/>
                </a:solidFill>
              </a:rPr>
              <a:t>Gattás</a:t>
            </a:r>
            <a:r>
              <a:rPr lang="pt-BR" dirty="0" smtClean="0">
                <a:solidFill>
                  <a:srgbClr val="374C81"/>
                </a:solidFill>
              </a:rPr>
              <a:t> – </a:t>
            </a:r>
            <a:r>
              <a:rPr lang="pt-BR" dirty="0" smtClean="0">
                <a:solidFill>
                  <a:srgbClr val="374C81"/>
                </a:solidFill>
              </a:rPr>
              <a:t>6781879</a:t>
            </a:r>
            <a:endParaRPr lang="pt-BR" dirty="0" smtClean="0">
              <a:solidFill>
                <a:srgbClr val="374C81"/>
              </a:solidFill>
            </a:endParaRPr>
          </a:p>
          <a:p>
            <a:pPr marL="0" indent="0" algn="l">
              <a:spcBef>
                <a:spcPts val="0"/>
              </a:spcBef>
              <a:buNone/>
            </a:pPr>
            <a:r>
              <a:rPr lang="pt-BR" dirty="0" smtClean="0">
                <a:solidFill>
                  <a:srgbClr val="374C81"/>
                </a:solidFill>
              </a:rPr>
              <a:t>Lucas </a:t>
            </a:r>
            <a:r>
              <a:rPr lang="pt-BR" dirty="0" err="1" smtClean="0">
                <a:solidFill>
                  <a:srgbClr val="374C81"/>
                </a:solidFill>
              </a:rPr>
              <a:t>Guerrera</a:t>
            </a:r>
            <a:r>
              <a:rPr lang="pt-BR" dirty="0" smtClean="0">
                <a:solidFill>
                  <a:srgbClr val="374C81"/>
                </a:solidFill>
              </a:rPr>
              <a:t> – 8927102</a:t>
            </a:r>
          </a:p>
          <a:p>
            <a:pPr marL="0" indent="0" algn="l">
              <a:spcBef>
                <a:spcPts val="0"/>
              </a:spcBef>
              <a:buNone/>
            </a:pPr>
            <a:r>
              <a:rPr lang="pt-BR" sz="2800" b="0" i="0" dirty="0" err="1" smtClean="0">
                <a:solidFill>
                  <a:srgbClr val="374C81"/>
                </a:solidFill>
              </a:rPr>
              <a:t>Luccas</a:t>
            </a:r>
            <a:r>
              <a:rPr lang="pt-BR" sz="2800" b="0" i="0" dirty="0" smtClean="0">
                <a:solidFill>
                  <a:srgbClr val="374C81"/>
                </a:solidFill>
              </a:rPr>
              <a:t> Amin - 7976530</a:t>
            </a:r>
          </a:p>
          <a:p>
            <a:pPr marL="0" indent="0" algn="l">
              <a:spcBef>
                <a:spcPts val="0"/>
              </a:spcBef>
              <a:buNone/>
            </a:pPr>
            <a:r>
              <a:rPr lang="pt-BR" sz="2800" b="0" i="0" dirty="0" smtClean="0">
                <a:solidFill>
                  <a:srgbClr val="374C81"/>
                </a:solidFill>
              </a:rPr>
              <a:t>Rafael Cardoso - </a:t>
            </a:r>
            <a:endParaRPr lang="pt-BR" sz="2800" b="0" i="0" dirty="0">
              <a:solidFill>
                <a:srgbClr val="374C81"/>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BRASTEMP</a:t>
            </a:r>
            <a:endParaRPr lang="pt-BR" dirty="0"/>
          </a:p>
        </p:txBody>
      </p:sp>
      <p:sp>
        <p:nvSpPr>
          <p:cNvPr id="5" name="Espaço Reservado para Texto 4"/>
          <p:cNvSpPr>
            <a:spLocks noGrp="1"/>
          </p:cNvSpPr>
          <p:nvPr>
            <p:ph type="body" idx="1"/>
          </p:nvPr>
        </p:nvSpPr>
        <p:spPr/>
        <p:txBody>
          <a:bodyPr/>
          <a:lstStyle/>
          <a:p>
            <a:r>
              <a:rPr lang="pt-BR" dirty="0" smtClean="0"/>
              <a:t>BUZZ MARKETING NEGATIVO</a:t>
            </a:r>
          </a:p>
        </p:txBody>
      </p:sp>
      <p:sp>
        <p:nvSpPr>
          <p:cNvPr id="3" name="Espaço Reservado para Conteúdo 2"/>
          <p:cNvSpPr>
            <a:spLocks noGrp="1"/>
          </p:cNvSpPr>
          <p:nvPr>
            <p:ph sz="half" idx="2"/>
          </p:nvPr>
        </p:nvSpPr>
        <p:spPr>
          <a:xfrm>
            <a:off x="1117309" y="2209800"/>
            <a:ext cx="10157354" cy="4099520"/>
          </a:xfrm>
        </p:spPr>
        <p:txBody>
          <a:bodyPr>
            <a:normAutofit/>
          </a:bodyPr>
          <a:lstStyle/>
          <a:p>
            <a:r>
              <a:rPr lang="pt-BR" dirty="0">
                <a:hlinkClick r:id="rId2"/>
              </a:rPr>
              <a:t>https://</a:t>
            </a:r>
            <a:r>
              <a:rPr lang="pt-BR" dirty="0" smtClean="0">
                <a:hlinkClick r:id="rId2"/>
              </a:rPr>
              <a:t>www.youtube.com/watch?v=qPt1E_3g7ac</a:t>
            </a:r>
            <a:endParaRPr lang="pt-BR" dirty="0"/>
          </a:p>
          <a:p>
            <a:r>
              <a:rPr lang="pt-BR" dirty="0" smtClean="0"/>
              <a:t>Indignação </a:t>
            </a:r>
            <a:r>
              <a:rPr lang="pt-BR" dirty="0"/>
              <a:t>contra a BRASTEMP que deixou consumidor </a:t>
            </a:r>
            <a:r>
              <a:rPr lang="pt-BR" dirty="0" smtClean="0"/>
              <a:t>sem geladeira </a:t>
            </a:r>
            <a:r>
              <a:rPr lang="pt-BR" dirty="0"/>
              <a:t>no </a:t>
            </a:r>
            <a:r>
              <a:rPr lang="pt-BR" dirty="0" err="1"/>
              <a:t>periodo</a:t>
            </a:r>
            <a:r>
              <a:rPr lang="pt-BR" dirty="0"/>
              <a:t> do </a:t>
            </a:r>
            <a:r>
              <a:rPr lang="pt-BR" dirty="0" smtClean="0"/>
              <a:t>Natal </a:t>
            </a:r>
            <a:r>
              <a:rPr lang="pt-BR" dirty="0"/>
              <a:t>e Ano Novo</a:t>
            </a:r>
            <a:r>
              <a:rPr lang="pt-BR" dirty="0" smtClean="0"/>
              <a:t>.</a:t>
            </a:r>
          </a:p>
          <a:p>
            <a:r>
              <a:rPr lang="pt-BR" dirty="0" smtClean="0"/>
              <a:t>Rápida disseminação (16 seguidores no </a:t>
            </a:r>
            <a:r>
              <a:rPr lang="pt-BR" dirty="0" err="1" smtClean="0"/>
              <a:t>twitter</a:t>
            </a:r>
            <a:r>
              <a:rPr lang="pt-BR" dirty="0" smtClean="0"/>
              <a:t> no momento da publicação </a:t>
            </a:r>
            <a:r>
              <a:rPr lang="pt-BR" dirty="0" smtClean="0">
                <a:sym typeface="Wingdings" panose="05000000000000000000" pitchFamily="2" charset="2"/>
              </a:rPr>
              <a:t> 4k dias após lançamento do </a:t>
            </a:r>
            <a:r>
              <a:rPr lang="pt-BR" dirty="0" smtClean="0">
                <a:sym typeface="Wingdings" panose="05000000000000000000" pitchFamily="2" charset="2"/>
              </a:rPr>
              <a:t>vídeo; </a:t>
            </a:r>
            <a:r>
              <a:rPr lang="pt-BR" dirty="0" err="1" smtClean="0">
                <a:sym typeface="Wingdings" panose="05000000000000000000" pitchFamily="2" charset="2"/>
              </a:rPr>
              <a:t>Trending</a:t>
            </a:r>
            <a:r>
              <a:rPr lang="pt-BR" dirty="0" smtClean="0">
                <a:sym typeface="Wingdings" panose="05000000000000000000" pitchFamily="2" charset="2"/>
              </a:rPr>
              <a:t> </a:t>
            </a:r>
            <a:r>
              <a:rPr lang="pt-BR" dirty="0" err="1" smtClean="0">
                <a:sym typeface="Wingdings" panose="05000000000000000000" pitchFamily="2" charset="2"/>
              </a:rPr>
              <a:t>Topics</a:t>
            </a:r>
            <a:r>
              <a:rPr lang="pt-BR" dirty="0" smtClean="0">
                <a:sym typeface="Wingdings" panose="05000000000000000000" pitchFamily="2" charset="2"/>
              </a:rPr>
              <a:t> Mundial</a:t>
            </a:r>
            <a:r>
              <a:rPr lang="pt-BR" dirty="0" smtClean="0"/>
              <a:t>)</a:t>
            </a:r>
            <a:endParaRPr lang="pt-BR" dirty="0" smtClean="0"/>
          </a:p>
          <a:p>
            <a:r>
              <a:rPr lang="pt-BR" dirty="0" smtClean="0"/>
              <a:t>A </a:t>
            </a:r>
            <a:r>
              <a:rPr lang="pt-BR" dirty="0"/>
              <a:t>rapidez com que um vídeo postado </a:t>
            </a:r>
            <a:r>
              <a:rPr lang="pt-BR" dirty="0" smtClean="0"/>
              <a:t>por </a:t>
            </a:r>
            <a:r>
              <a:rPr lang="pt-BR" dirty="0"/>
              <a:t>um cliente revoltado com Brastemp se disseminou </a:t>
            </a:r>
            <a:r>
              <a:rPr lang="pt-BR" dirty="0" smtClean="0"/>
              <a:t>mostra </a:t>
            </a:r>
            <a:r>
              <a:rPr lang="pt-BR" dirty="0"/>
              <a:t>que </a:t>
            </a:r>
            <a:r>
              <a:rPr lang="pt-BR" dirty="0" smtClean="0"/>
              <a:t>os novos </a:t>
            </a:r>
            <a:r>
              <a:rPr lang="pt-BR" dirty="0"/>
              <a:t>canais de comunicação já são capazes de proteger mais os direitos dos consumidores do que o Código de Defesa do Consumidor e o Procon </a:t>
            </a:r>
            <a:r>
              <a:rPr lang="pt-BR" dirty="0" smtClean="0"/>
              <a:t>e </a:t>
            </a:r>
            <a:r>
              <a:rPr lang="pt-BR" dirty="0"/>
              <a:t>são mais eficientes do que qualquer Serviço de Atendimento ao Cliente (SAC) dos fornecedores.</a:t>
            </a: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7600" y="692696"/>
            <a:ext cx="4386137" cy="735586"/>
          </a:xfrm>
          <a:prstGeom prst="rect">
            <a:avLst/>
          </a:prstGeom>
          <a:noFill/>
        </p:spPr>
        <p:txBody>
          <a:bodyPr wrap="none" rtlCol="0">
            <a:spAutoFit/>
          </a:bodyPr>
          <a:lstStyle/>
          <a:p>
            <a:pPr>
              <a:lnSpc>
                <a:spcPct val="95000"/>
              </a:lnSpc>
            </a:pPr>
            <a:r>
              <a:rPr lang="pt-BR" sz="4400" dirty="0" smtClean="0"/>
              <a:t>CASO SPOLETO</a:t>
            </a:r>
            <a:endParaRPr lang="pt-BR" sz="4400" dirty="0"/>
          </a:p>
        </p:txBody>
      </p:sp>
      <p:sp>
        <p:nvSpPr>
          <p:cNvPr id="3" name="CaixaDeTexto 2"/>
          <p:cNvSpPr txBox="1"/>
          <p:nvPr/>
        </p:nvSpPr>
        <p:spPr>
          <a:xfrm>
            <a:off x="1117600" y="1520909"/>
            <a:ext cx="10809460" cy="2899255"/>
          </a:xfrm>
          <a:prstGeom prst="rect">
            <a:avLst/>
          </a:prstGeom>
          <a:noFill/>
        </p:spPr>
        <p:txBody>
          <a:bodyPr wrap="square" rtlCol="0">
            <a:spAutoFit/>
          </a:bodyPr>
          <a:lstStyle/>
          <a:p>
            <a:pPr>
              <a:lnSpc>
                <a:spcPct val="95000"/>
              </a:lnSpc>
            </a:pPr>
            <a:r>
              <a:rPr lang="pt-BR" b="1" dirty="0" smtClean="0"/>
              <a:t>É POSSÍVEL REVERTER O BUZZ MARKETING NEGATIVO?</a:t>
            </a:r>
          </a:p>
          <a:p>
            <a:pPr>
              <a:lnSpc>
                <a:spcPct val="95000"/>
              </a:lnSpc>
            </a:pPr>
            <a:endParaRPr lang="pt-BR" dirty="0"/>
          </a:p>
          <a:p>
            <a:pPr marL="342900" indent="-342900">
              <a:lnSpc>
                <a:spcPct val="95000"/>
              </a:lnSpc>
              <a:buFont typeface="Arial" panose="020B0604020202020204" pitchFamily="34" charset="0"/>
              <a:buChar char="•"/>
            </a:pPr>
            <a:r>
              <a:rPr lang="pt-BR" dirty="0" smtClean="0"/>
              <a:t>Forma </a:t>
            </a:r>
            <a:r>
              <a:rPr lang="pt-BR" dirty="0"/>
              <a:t>criativa de como uma empresa consegue reverter um </a:t>
            </a:r>
            <a:r>
              <a:rPr lang="pt-BR" dirty="0" err="1"/>
              <a:t>buzz</a:t>
            </a:r>
            <a:r>
              <a:rPr lang="pt-BR" dirty="0"/>
              <a:t> negativo</a:t>
            </a:r>
            <a:r>
              <a:rPr lang="pt-BR" dirty="0" smtClean="0"/>
              <a:t>. </a:t>
            </a:r>
            <a:r>
              <a:rPr lang="pt-BR" dirty="0" smtClean="0">
                <a:sym typeface="Wingdings" panose="05000000000000000000" pitchFamily="2" charset="2"/>
              </a:rPr>
              <a:t> </a:t>
            </a:r>
            <a:r>
              <a:rPr lang="pt-BR" dirty="0" smtClean="0"/>
              <a:t>“</a:t>
            </a:r>
            <a:r>
              <a:rPr lang="pt-BR" dirty="0"/>
              <a:t>S</a:t>
            </a:r>
            <a:r>
              <a:rPr lang="pt-BR" dirty="0" smtClean="0"/>
              <a:t>e </a:t>
            </a:r>
            <a:r>
              <a:rPr lang="pt-BR" dirty="0"/>
              <a:t>não pode vencê-los, junte-se a </a:t>
            </a:r>
            <a:r>
              <a:rPr lang="pt-BR" dirty="0" smtClean="0"/>
              <a:t>eles”</a:t>
            </a:r>
          </a:p>
          <a:p>
            <a:pPr marL="342900" indent="-342900">
              <a:lnSpc>
                <a:spcPct val="95000"/>
              </a:lnSpc>
              <a:buFont typeface="Arial" panose="020B0604020202020204" pitchFamily="34" charset="0"/>
              <a:buChar char="•"/>
            </a:pPr>
            <a:r>
              <a:rPr lang="pt-BR" dirty="0" smtClean="0">
                <a:hlinkClick r:id="rId2"/>
              </a:rPr>
              <a:t>https</a:t>
            </a:r>
            <a:r>
              <a:rPr lang="pt-BR" dirty="0">
                <a:hlinkClick r:id="rId2"/>
              </a:rPr>
              <a:t>://www.youtube.com/watch?v=Un4r52t-cuk</a:t>
            </a:r>
          </a:p>
          <a:p>
            <a:pPr marL="342900" indent="-342900">
              <a:lnSpc>
                <a:spcPct val="95000"/>
              </a:lnSpc>
              <a:buFont typeface="Arial" panose="020B0604020202020204" pitchFamily="34" charset="0"/>
              <a:buChar char="•"/>
            </a:pPr>
            <a:endParaRPr lang="pt-BR" dirty="0"/>
          </a:p>
          <a:p>
            <a:pPr marL="342900" indent="-342900">
              <a:lnSpc>
                <a:spcPct val="95000"/>
              </a:lnSpc>
              <a:buFont typeface="Arial" panose="020B0604020202020204" pitchFamily="34" charset="0"/>
              <a:buChar char="•"/>
            </a:pPr>
            <a:endParaRPr lang="pt-BR" dirty="0"/>
          </a:p>
          <a:p>
            <a:pPr>
              <a:lnSpc>
                <a:spcPct val="95000"/>
              </a:lnSpc>
            </a:pPr>
            <a:endParaRPr lang="pt-BR" dirty="0"/>
          </a:p>
        </p:txBody>
      </p:sp>
      <p:pic>
        <p:nvPicPr>
          <p:cNvPr id="4" name="Imagem 3"/>
          <p:cNvPicPr>
            <a:picLocks noChangeAspect="1"/>
          </p:cNvPicPr>
          <p:nvPr/>
        </p:nvPicPr>
        <p:blipFill>
          <a:blip r:embed="rId3"/>
          <a:stretch>
            <a:fillRect/>
          </a:stretch>
        </p:blipFill>
        <p:spPr>
          <a:xfrm>
            <a:off x="1701924" y="3798409"/>
            <a:ext cx="8424936" cy="2366555"/>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53851" y="1701800"/>
            <a:ext cx="10220573" cy="3250121"/>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pt-BR" dirty="0"/>
              <a:t>Repercussão negativa gerada pelo primeiro vídeo transformada em uma grande simpatia pela marca no segundo. Ainda, deram ao consumidor uma forma de relatar constrangimentos vividos nas filas de seus restaurantes, demonstrando publicamente preocupação com a satisfação de seus clientes e com a qualidade de seu atendimento</a:t>
            </a:r>
            <a:r>
              <a:rPr lang="pt-BR" dirty="0" smtClean="0"/>
              <a:t>.</a:t>
            </a:r>
          </a:p>
          <a:p>
            <a:pPr marL="342900" indent="-342900">
              <a:lnSpc>
                <a:spcPct val="95000"/>
              </a:lnSpc>
              <a:buFont typeface="Arial" panose="020B0604020202020204" pitchFamily="34" charset="0"/>
              <a:buChar char="•"/>
            </a:pPr>
            <a:endParaRPr lang="pt-BR" dirty="0"/>
          </a:p>
          <a:p>
            <a:pPr marL="342900" indent="-342900">
              <a:lnSpc>
                <a:spcPct val="95000"/>
              </a:lnSpc>
              <a:buFont typeface="Arial" panose="020B0604020202020204" pitchFamily="34" charset="0"/>
              <a:buChar char="•"/>
            </a:pPr>
            <a:r>
              <a:rPr lang="pt-BR" dirty="0">
                <a:hlinkClick r:id="rId2"/>
              </a:rPr>
              <a:t>https://www.youtube.com/watch?v=ebe-3s4TLfQ</a:t>
            </a:r>
            <a:endParaRPr lang="pt-BR" dirty="0"/>
          </a:p>
          <a:p>
            <a:pPr>
              <a:lnSpc>
                <a:spcPct val="95000"/>
              </a:lnSpc>
            </a:pPr>
            <a:endParaRPr lang="pt-BR" dirty="0"/>
          </a:p>
        </p:txBody>
      </p:sp>
    </p:spTree>
    <p:extLst>
      <p:ext uri="{BB962C8B-B14F-4D97-AF65-F5344CB8AC3E}">
        <p14:creationId xmlns:p14="http://schemas.microsoft.com/office/powerpoint/2010/main" val="941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45839" y="548680"/>
            <a:ext cx="7887096" cy="735586"/>
          </a:xfrm>
          <a:prstGeom prst="rect">
            <a:avLst/>
          </a:prstGeom>
          <a:noFill/>
        </p:spPr>
        <p:txBody>
          <a:bodyPr wrap="none" rtlCol="0">
            <a:spAutoFit/>
          </a:bodyPr>
          <a:lstStyle/>
          <a:p>
            <a:pPr>
              <a:lnSpc>
                <a:spcPct val="95000"/>
              </a:lnSpc>
            </a:pPr>
            <a:r>
              <a:rPr lang="pt-BR" sz="4400" dirty="0" smtClean="0"/>
              <a:t>MARKETING DE EXPERIÊNCIA</a:t>
            </a:r>
            <a:endParaRPr lang="pt-BR" sz="4400" dirty="0"/>
          </a:p>
        </p:txBody>
      </p:sp>
      <p:sp>
        <p:nvSpPr>
          <p:cNvPr id="3" name="CaixaDeTexto 2"/>
          <p:cNvSpPr txBox="1"/>
          <p:nvPr/>
        </p:nvSpPr>
        <p:spPr>
          <a:xfrm>
            <a:off x="1269876" y="1628800"/>
            <a:ext cx="1838965" cy="501676"/>
          </a:xfrm>
          <a:prstGeom prst="rect">
            <a:avLst/>
          </a:prstGeom>
          <a:noFill/>
        </p:spPr>
        <p:txBody>
          <a:bodyPr wrap="none" rtlCol="0">
            <a:spAutoFit/>
          </a:bodyPr>
          <a:lstStyle/>
          <a:p>
            <a:pPr>
              <a:lnSpc>
                <a:spcPct val="95000"/>
              </a:lnSpc>
            </a:pPr>
            <a:r>
              <a:rPr lang="pt-BR" sz="2800" b="1" dirty="0"/>
              <a:t>O que é?</a:t>
            </a:r>
          </a:p>
        </p:txBody>
      </p:sp>
      <p:sp>
        <p:nvSpPr>
          <p:cNvPr id="5" name="CaixaDeTexto 4"/>
          <p:cNvSpPr txBox="1"/>
          <p:nvPr/>
        </p:nvSpPr>
        <p:spPr>
          <a:xfrm flipH="1">
            <a:off x="837828" y="2636912"/>
            <a:ext cx="9649071" cy="1938992"/>
          </a:xfrm>
          <a:prstGeom prst="rect">
            <a:avLst/>
          </a:prstGeom>
          <a:noFill/>
        </p:spPr>
        <p:txBody>
          <a:bodyPr wrap="square" rtlCol="0">
            <a:spAutoFit/>
          </a:bodyPr>
          <a:lstStyle/>
          <a:p>
            <a:pPr marL="342900" lvl="0" indent="-342900">
              <a:buFont typeface="Arial" panose="020B0604020202020204" pitchFamily="34" charset="0"/>
              <a:buChar char="•"/>
            </a:pPr>
            <a:r>
              <a:rPr lang="pt-BR" dirty="0"/>
              <a:t>Uma abordagem que as marcas usam para atrair consumidores, fidelizar clientes e estimular funcionários por meio de ações promocionais interativas. Estas ações tentam criar uma sensação inesquecível na percepção e mente do indivíduo.</a:t>
            </a:r>
          </a:p>
        </p:txBody>
      </p:sp>
    </p:spTree>
    <p:extLst>
      <p:ext uri="{BB962C8B-B14F-4D97-AF65-F5344CB8AC3E}">
        <p14:creationId xmlns:p14="http://schemas.microsoft.com/office/powerpoint/2010/main" val="172912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65820" y="1701800"/>
            <a:ext cx="10508605" cy="1200329"/>
          </a:xfrm>
          <a:prstGeom prst="rect">
            <a:avLst/>
          </a:prstGeom>
        </p:spPr>
        <p:txBody>
          <a:bodyPr wrap="square">
            <a:spAutoFit/>
          </a:bodyPr>
          <a:lstStyle/>
          <a:p>
            <a:pPr marL="342900" lvl="0" indent="-342900">
              <a:buFont typeface="Arial" panose="020B0604020202020204" pitchFamily="34" charset="0"/>
              <a:buChar char="•"/>
            </a:pPr>
            <a:r>
              <a:rPr lang="pt-BR" dirty="0"/>
              <a:t>Ao oferecer uma sensação inesquecível ao cliente, por exemplo, a marca cria uma associação positiva entre ela e o sentimento positivo gerado em quem sofreu a ação de marketing.</a:t>
            </a:r>
          </a:p>
        </p:txBody>
      </p:sp>
      <p:sp>
        <p:nvSpPr>
          <p:cNvPr id="3" name="CaixaDeTexto 2"/>
          <p:cNvSpPr txBox="1"/>
          <p:nvPr/>
        </p:nvSpPr>
        <p:spPr>
          <a:xfrm>
            <a:off x="1117600" y="620688"/>
            <a:ext cx="7887096" cy="735586"/>
          </a:xfrm>
          <a:prstGeom prst="rect">
            <a:avLst/>
          </a:prstGeom>
          <a:noFill/>
        </p:spPr>
        <p:txBody>
          <a:bodyPr wrap="none" rtlCol="0">
            <a:spAutoFit/>
          </a:bodyPr>
          <a:lstStyle/>
          <a:p>
            <a:pPr>
              <a:lnSpc>
                <a:spcPct val="95000"/>
              </a:lnSpc>
            </a:pPr>
            <a:r>
              <a:rPr lang="pt-BR" sz="4400" dirty="0" smtClean="0"/>
              <a:t>MARKETING DE EXPERIÊNCIA</a:t>
            </a:r>
            <a:endParaRPr lang="pt-BR" sz="4400" dirty="0"/>
          </a:p>
        </p:txBody>
      </p:sp>
    </p:spTree>
    <p:extLst>
      <p:ext uri="{BB962C8B-B14F-4D97-AF65-F5344CB8AC3E}">
        <p14:creationId xmlns:p14="http://schemas.microsoft.com/office/powerpoint/2010/main" val="25347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86710" y="548680"/>
            <a:ext cx="11102115" cy="735586"/>
          </a:xfrm>
          <a:prstGeom prst="rect">
            <a:avLst/>
          </a:prstGeom>
          <a:noFill/>
        </p:spPr>
        <p:txBody>
          <a:bodyPr wrap="square" rtlCol="0">
            <a:spAutoFit/>
          </a:bodyPr>
          <a:lstStyle/>
          <a:p>
            <a:pPr>
              <a:lnSpc>
                <a:spcPct val="95000"/>
              </a:lnSpc>
            </a:pPr>
            <a:r>
              <a:rPr lang="pt-BR" sz="4400" dirty="0" smtClean="0"/>
              <a:t>MKT DE EXPERIÊNCIA - PLANEJAMENTO</a:t>
            </a:r>
            <a:endParaRPr lang="pt-BR" dirty="0"/>
          </a:p>
        </p:txBody>
      </p:sp>
      <p:sp>
        <p:nvSpPr>
          <p:cNvPr id="3" name="CaixaDeTexto 2"/>
          <p:cNvSpPr txBox="1"/>
          <p:nvPr/>
        </p:nvSpPr>
        <p:spPr>
          <a:xfrm>
            <a:off x="765820" y="2274838"/>
            <a:ext cx="10508605" cy="3785652"/>
          </a:xfrm>
          <a:prstGeom prst="rect">
            <a:avLst/>
          </a:prstGeom>
          <a:noFill/>
        </p:spPr>
        <p:txBody>
          <a:bodyPr wrap="square" rtlCol="0">
            <a:spAutoFit/>
          </a:bodyPr>
          <a:lstStyle/>
          <a:p>
            <a:pPr marL="342900" lvl="0" indent="-342900">
              <a:buFont typeface="Arial" panose="020B0604020202020204" pitchFamily="34" charset="0"/>
              <a:buChar char="•"/>
            </a:pPr>
            <a:r>
              <a:rPr lang="pt-BR" dirty="0"/>
              <a:t>Sua participação no planejamento de marketing de muitas grandes e médias empresas ainda é baixo. No entanto, há marcas que adotam o marketing de experiência de maneira mais contundente, Heineken e </a:t>
            </a:r>
            <a:r>
              <a:rPr lang="pt-BR" dirty="0" err="1"/>
              <a:t>Red</a:t>
            </a:r>
            <a:r>
              <a:rPr lang="pt-BR" dirty="0"/>
              <a:t> Bull, por exemplo. Mesmo que de maneira incipiente, é usado por grandes marcas ao redor do mundo no Brasil</a:t>
            </a:r>
            <a:r>
              <a:rPr lang="pt-BR" dirty="0" smtClean="0"/>
              <a:t>.</a:t>
            </a:r>
          </a:p>
          <a:p>
            <a:pPr marL="342900" lvl="0" indent="-342900">
              <a:buFont typeface="Arial" panose="020B0604020202020204" pitchFamily="34" charset="0"/>
              <a:buChar char="•"/>
            </a:pPr>
            <a:endParaRPr lang="pt-BR" dirty="0" smtClean="0"/>
          </a:p>
          <a:p>
            <a:pPr lvl="0"/>
            <a:r>
              <a:rPr lang="pt-BR" dirty="0"/>
              <a:t>https://www.youtube.com/watch?v=gSSwkWb2TH4&amp;oref=https%3A%2F%2Fwww.youtube.com%2Fwatch%3Fv%3DgSSwkWb2TH4&amp;has_verified=1</a:t>
            </a:r>
          </a:p>
        </p:txBody>
      </p:sp>
    </p:spTree>
    <p:extLst>
      <p:ext uri="{BB962C8B-B14F-4D97-AF65-F5344CB8AC3E}">
        <p14:creationId xmlns:p14="http://schemas.microsoft.com/office/powerpoint/2010/main" val="13141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7600" y="548680"/>
            <a:ext cx="10674717" cy="735586"/>
          </a:xfrm>
          <a:prstGeom prst="rect">
            <a:avLst/>
          </a:prstGeom>
          <a:noFill/>
        </p:spPr>
        <p:txBody>
          <a:bodyPr wrap="none" rtlCol="0">
            <a:spAutoFit/>
          </a:bodyPr>
          <a:lstStyle/>
          <a:p>
            <a:pPr>
              <a:lnSpc>
                <a:spcPct val="95000"/>
              </a:lnSpc>
            </a:pPr>
            <a:r>
              <a:rPr lang="pt-BR" sz="4400" dirty="0" smtClean="0"/>
              <a:t>MKT DE EXPERIÊNCIA - PLANEJAMENTO</a:t>
            </a:r>
            <a:endParaRPr lang="pt-BR" dirty="0"/>
          </a:p>
        </p:txBody>
      </p:sp>
      <p:sp>
        <p:nvSpPr>
          <p:cNvPr id="3" name="CaixaDeTexto 2"/>
          <p:cNvSpPr txBox="1"/>
          <p:nvPr/>
        </p:nvSpPr>
        <p:spPr>
          <a:xfrm>
            <a:off x="765820" y="1702028"/>
            <a:ext cx="9932541" cy="1569660"/>
          </a:xfrm>
          <a:prstGeom prst="rect">
            <a:avLst/>
          </a:prstGeom>
          <a:noFill/>
        </p:spPr>
        <p:txBody>
          <a:bodyPr wrap="square" rtlCol="0">
            <a:spAutoFit/>
          </a:bodyPr>
          <a:lstStyle/>
          <a:p>
            <a:pPr marL="342900" lvl="0" indent="-342900">
              <a:buFont typeface="Arial" panose="020B0604020202020204" pitchFamily="34" charset="0"/>
              <a:buChar char="•"/>
            </a:pPr>
            <a:r>
              <a:rPr lang="pt-BR" dirty="0"/>
              <a:t>As marcas que não usam frequentemente elaboram ações isoladas que realçam sua imagem e estimulam seus produtos. Exemplo:  quiosque da Coca-Cola no calçadão de Copacabana.</a:t>
            </a:r>
          </a:p>
        </p:txBody>
      </p:sp>
      <p:pic>
        <p:nvPicPr>
          <p:cNvPr id="4" name="Imagem 3"/>
          <p:cNvPicPr>
            <a:picLocks noChangeAspect="1"/>
          </p:cNvPicPr>
          <p:nvPr/>
        </p:nvPicPr>
        <p:blipFill>
          <a:blip r:embed="rId2">
            <a:lum bright="-50000"/>
            <a:alphaModFix/>
          </a:blip>
          <a:srcRect/>
          <a:stretch>
            <a:fillRect/>
          </a:stretch>
        </p:blipFill>
        <p:spPr>
          <a:xfrm>
            <a:off x="5590356" y="2852936"/>
            <a:ext cx="6201961" cy="3883331"/>
          </a:xfrm>
          <a:prstGeom prst="rect">
            <a:avLst/>
          </a:prstGeom>
        </p:spPr>
      </p:pic>
    </p:spTree>
    <p:extLst>
      <p:ext uri="{BB962C8B-B14F-4D97-AF65-F5344CB8AC3E}">
        <p14:creationId xmlns:p14="http://schemas.microsoft.com/office/powerpoint/2010/main" val="123216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17600" y="548680"/>
            <a:ext cx="8865244" cy="769441"/>
          </a:xfrm>
          <a:prstGeom prst="rect">
            <a:avLst/>
          </a:prstGeom>
        </p:spPr>
        <p:txBody>
          <a:bodyPr wrap="square">
            <a:spAutoFit/>
          </a:bodyPr>
          <a:lstStyle/>
          <a:p>
            <a:r>
              <a:rPr lang="pt-BR" sz="4400" dirty="0" smtClean="0"/>
              <a:t>A</a:t>
            </a:r>
            <a:r>
              <a:rPr lang="pt-BR" sz="4000" dirty="0"/>
              <a:t> </a:t>
            </a:r>
            <a:r>
              <a:rPr lang="pt-BR" sz="4400" dirty="0" smtClean="0"/>
              <a:t>RED BULL</a:t>
            </a:r>
            <a:endParaRPr lang="pt-BR" sz="4000" dirty="0"/>
          </a:p>
        </p:txBody>
      </p:sp>
      <p:sp>
        <p:nvSpPr>
          <p:cNvPr id="3" name="CaixaDeTexto 2"/>
          <p:cNvSpPr txBox="1"/>
          <p:nvPr/>
        </p:nvSpPr>
        <p:spPr>
          <a:xfrm>
            <a:off x="765820" y="1914739"/>
            <a:ext cx="11201373" cy="3028521"/>
          </a:xfrm>
          <a:prstGeom prst="rect">
            <a:avLst/>
          </a:prstGeom>
          <a:noFill/>
        </p:spPr>
        <p:txBody>
          <a:bodyPr wrap="square" rtlCol="0">
            <a:spAutoFit/>
          </a:bodyPr>
          <a:lstStyle/>
          <a:p>
            <a:pPr marL="342900" indent="-342900">
              <a:buFont typeface="Arial" panose="020B0604020202020204" pitchFamily="34" charset="0"/>
              <a:buChar char="•"/>
            </a:pPr>
            <a:r>
              <a:rPr lang="pt-BR" dirty="0"/>
              <a:t>A </a:t>
            </a:r>
            <a:r>
              <a:rPr lang="pt-BR" dirty="0" err="1"/>
              <a:t>Red</a:t>
            </a:r>
            <a:r>
              <a:rPr lang="pt-BR" dirty="0"/>
              <a:t> Bull é uma indústria </a:t>
            </a:r>
            <a:r>
              <a:rPr lang="pt-BR" dirty="0" smtClean="0"/>
              <a:t>de bebidas </a:t>
            </a:r>
            <a:r>
              <a:rPr lang="pt-BR" dirty="0"/>
              <a:t>energéticas e as distribui </a:t>
            </a:r>
            <a:r>
              <a:rPr lang="pt-BR" dirty="0" smtClean="0"/>
              <a:t>em mais </a:t>
            </a:r>
            <a:r>
              <a:rPr lang="pt-BR" dirty="0"/>
              <a:t>de 166 países em todos os continentes do mundo. A marca </a:t>
            </a:r>
            <a:r>
              <a:rPr lang="pt-BR" dirty="0" smtClean="0"/>
              <a:t>introduziu um </a:t>
            </a:r>
            <a:r>
              <a:rPr lang="pt-BR" dirty="0"/>
              <a:t>novo segmento no setor de bebidas não </a:t>
            </a:r>
            <a:r>
              <a:rPr lang="pt-BR" dirty="0" smtClean="0"/>
              <a:t>alcoólicas </a:t>
            </a:r>
            <a:r>
              <a:rPr lang="pt-BR" dirty="0"/>
              <a:t>desde seu lançamento em 1987. A </a:t>
            </a:r>
            <a:r>
              <a:rPr lang="pt-BR" dirty="0" err="1"/>
              <a:t>Red</a:t>
            </a:r>
            <a:r>
              <a:rPr lang="pt-BR" dirty="0"/>
              <a:t> Bull </a:t>
            </a:r>
            <a:endParaRPr lang="pt-BR" dirty="0" smtClean="0"/>
          </a:p>
          <a:p>
            <a:endParaRPr lang="pt-BR" dirty="0"/>
          </a:p>
          <a:p>
            <a:pPr marL="342900" indent="-342900">
              <a:buFont typeface="Arial" panose="020B0604020202020204" pitchFamily="34" charset="0"/>
              <a:buChar char="•"/>
            </a:pPr>
            <a:r>
              <a:rPr lang="pt-BR" dirty="0" smtClean="0"/>
              <a:t>Marca </a:t>
            </a:r>
            <a:r>
              <a:rPr lang="pt-BR" dirty="0"/>
              <a:t>mais vendida no </a:t>
            </a:r>
            <a:r>
              <a:rPr lang="pt-BR" dirty="0" smtClean="0"/>
              <a:t>mundo. Crescimento </a:t>
            </a:r>
            <a:r>
              <a:rPr lang="pt-BR" dirty="0"/>
              <a:t>de mais de 3% no último exercício com tendência continua para os próximos anos.</a:t>
            </a:r>
          </a:p>
          <a:p>
            <a:pPr marL="342900" indent="-342900">
              <a:lnSpc>
                <a:spcPct val="95000"/>
              </a:lnSpc>
              <a:buFont typeface="Arial" panose="020B0604020202020204" pitchFamily="34" charset="0"/>
              <a:buChar char="•"/>
            </a:pPr>
            <a:endParaRPr lang="pt-BR" dirty="0"/>
          </a:p>
        </p:txBody>
      </p:sp>
    </p:spTree>
    <p:extLst>
      <p:ext uri="{BB962C8B-B14F-4D97-AF65-F5344CB8AC3E}">
        <p14:creationId xmlns:p14="http://schemas.microsoft.com/office/powerpoint/2010/main" val="374217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3251" y="1701800"/>
            <a:ext cx="10762323" cy="3250121"/>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pt-BR" dirty="0"/>
              <a:t>O produto da marca é de alta qualidade e distribuído em grandes centros comerciais do varejo, lojas de conveniência, festivais de música e clubes noturnos atingindo o público jovem de classe média-alta. O grande diferencial da empresa é seu marketing inovador e agressivo. A </a:t>
            </a:r>
            <a:r>
              <a:rPr lang="pt-BR" dirty="0" err="1"/>
              <a:t>Red</a:t>
            </a:r>
            <a:r>
              <a:rPr lang="pt-BR" dirty="0"/>
              <a:t> Bull é conhecida por ter um dos melhores cases de marketing moderno. Mais do que um produto, a empresa vende um conjunto de ideias e experiências a partir da sua associação com esportes radicais, música, cultura e criatividade.</a:t>
            </a:r>
          </a:p>
          <a:p>
            <a:pPr>
              <a:lnSpc>
                <a:spcPct val="95000"/>
              </a:lnSpc>
            </a:pPr>
            <a:endParaRPr lang="pt-BR" dirty="0"/>
          </a:p>
        </p:txBody>
      </p:sp>
    </p:spTree>
    <p:extLst>
      <p:ext uri="{BB962C8B-B14F-4D97-AF65-F5344CB8AC3E}">
        <p14:creationId xmlns:p14="http://schemas.microsoft.com/office/powerpoint/2010/main" val="5607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304800"/>
            <a:ext cx="2152650" cy="1981200"/>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478" y="0"/>
            <a:ext cx="2690113" cy="2690113"/>
          </a:xfrm>
          <a:prstGeom prst="rect">
            <a:avLst/>
          </a:prstGeom>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650" y="337263"/>
            <a:ext cx="4018258" cy="1948737"/>
          </a:xfrm>
          <a:prstGeom prst="rect">
            <a:avLst/>
          </a:prstGeom>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8759" y="2875241"/>
            <a:ext cx="3730149" cy="3741392"/>
          </a:xfrm>
          <a:prstGeom prst="rect">
            <a:avLst/>
          </a:prstGeom>
        </p:spPr>
      </p:pic>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639" y="2430808"/>
            <a:ext cx="5381625" cy="1438275"/>
          </a:xfrm>
          <a:prstGeom prst="rect">
            <a:avLst/>
          </a:prstGeom>
        </p:spPr>
      </p:pic>
      <p:pic>
        <p:nvPicPr>
          <p:cNvPr id="13" name="Image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6528" y="4033549"/>
            <a:ext cx="3225845" cy="2583084"/>
          </a:xfrm>
          <a:prstGeom prst="rect">
            <a:avLst/>
          </a:prstGeom>
        </p:spPr>
      </p:pic>
    </p:spTree>
    <p:extLst>
      <p:ext uri="{BB962C8B-B14F-4D97-AF65-F5344CB8AC3E}">
        <p14:creationId xmlns:p14="http://schemas.microsoft.com/office/powerpoint/2010/main" val="460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a:t>
            </a:r>
            <a:endParaRPr lang="pt-BR" dirty="0"/>
          </a:p>
        </p:txBody>
      </p:sp>
      <p:sp>
        <p:nvSpPr>
          <p:cNvPr id="3" name="Espaço Reservado para Conteúdo 2"/>
          <p:cNvSpPr>
            <a:spLocks noGrp="1"/>
          </p:cNvSpPr>
          <p:nvPr>
            <p:ph idx="1"/>
          </p:nvPr>
        </p:nvSpPr>
        <p:spPr>
          <a:xfrm>
            <a:off x="1117309" y="1701800"/>
            <a:ext cx="10157354" cy="5156200"/>
          </a:xfrm>
        </p:spPr>
        <p:txBody>
          <a:bodyPr>
            <a:normAutofit/>
          </a:bodyPr>
          <a:lstStyle/>
          <a:p>
            <a:r>
              <a:rPr lang="pt-BR" b="1" u="sng" dirty="0" err="1" smtClean="0"/>
              <a:t>Buzz</a:t>
            </a:r>
            <a:r>
              <a:rPr lang="pt-BR" b="1" u="sng" dirty="0" smtClean="0"/>
              <a:t> Marketing</a:t>
            </a:r>
          </a:p>
          <a:p>
            <a:pPr marL="0" indent="0">
              <a:buNone/>
            </a:pPr>
            <a:r>
              <a:rPr lang="pt-BR" dirty="0" smtClean="0">
                <a:sym typeface="Wingdings" panose="05000000000000000000" pitchFamily="2" charset="2"/>
              </a:rPr>
              <a:t></a:t>
            </a:r>
            <a:r>
              <a:rPr lang="pt-BR" dirty="0" err="1" smtClean="0"/>
              <a:t>Buzz</a:t>
            </a:r>
            <a:r>
              <a:rPr lang="pt-BR" dirty="0" smtClean="0"/>
              <a:t> Marketing x Marketing Viral</a:t>
            </a:r>
          </a:p>
          <a:p>
            <a:pPr marL="0" indent="0">
              <a:buNone/>
            </a:pPr>
            <a:r>
              <a:rPr lang="pt-BR" dirty="0" smtClean="0">
                <a:sym typeface="Wingdings" panose="05000000000000000000" pitchFamily="2" charset="2"/>
              </a:rPr>
              <a:t></a:t>
            </a:r>
            <a:r>
              <a:rPr lang="pt-BR" dirty="0" smtClean="0"/>
              <a:t>O mecanismo de </a:t>
            </a:r>
            <a:r>
              <a:rPr lang="pt-BR" dirty="0" err="1" smtClean="0"/>
              <a:t>Buzz</a:t>
            </a:r>
            <a:r>
              <a:rPr lang="pt-BR" dirty="0" smtClean="0"/>
              <a:t> Marketing</a:t>
            </a:r>
          </a:p>
          <a:p>
            <a:pPr marL="0" indent="0">
              <a:buNone/>
            </a:pPr>
            <a:r>
              <a:rPr lang="pt-BR" dirty="0" smtClean="0">
                <a:sym typeface="Wingdings" panose="05000000000000000000" pitchFamily="2" charset="2"/>
              </a:rPr>
              <a:t></a:t>
            </a:r>
            <a:r>
              <a:rPr lang="pt-BR" dirty="0" smtClean="0"/>
              <a:t>Porque usar </a:t>
            </a:r>
            <a:r>
              <a:rPr lang="pt-BR" dirty="0" err="1" smtClean="0"/>
              <a:t>Buzz</a:t>
            </a:r>
            <a:r>
              <a:rPr lang="pt-BR" dirty="0" smtClean="0"/>
              <a:t> Marketing</a:t>
            </a:r>
          </a:p>
          <a:p>
            <a:pPr marL="0" indent="0">
              <a:buNone/>
            </a:pPr>
            <a:r>
              <a:rPr lang="pt-BR" dirty="0" smtClean="0">
                <a:sym typeface="Wingdings" panose="05000000000000000000" pitchFamily="2" charset="2"/>
              </a:rPr>
              <a:t></a:t>
            </a:r>
            <a:r>
              <a:rPr lang="pt-BR" dirty="0" smtClean="0"/>
              <a:t>Casos reais em </a:t>
            </a:r>
            <a:r>
              <a:rPr lang="pt-BR" dirty="0" err="1" smtClean="0"/>
              <a:t>Buzz</a:t>
            </a:r>
            <a:r>
              <a:rPr lang="pt-BR" dirty="0" smtClean="0"/>
              <a:t> Marketing – </a:t>
            </a:r>
            <a:r>
              <a:rPr lang="pt-BR" dirty="0" err="1" smtClean="0"/>
              <a:t>Doritos</a:t>
            </a:r>
            <a:r>
              <a:rPr lang="pt-BR" dirty="0" smtClean="0"/>
              <a:t>, Brastemp e </a:t>
            </a:r>
            <a:r>
              <a:rPr lang="pt-BR" dirty="0" err="1" smtClean="0"/>
              <a:t>Spoleto</a:t>
            </a:r>
            <a:endParaRPr lang="pt-BR" dirty="0" smtClean="0"/>
          </a:p>
          <a:p>
            <a:r>
              <a:rPr lang="pt-BR" b="1" u="sng" dirty="0" smtClean="0"/>
              <a:t>Marketing de Experiência </a:t>
            </a:r>
          </a:p>
          <a:p>
            <a:pPr marL="0" indent="0">
              <a:buNone/>
            </a:pPr>
            <a:r>
              <a:rPr lang="pt-BR" dirty="0" smtClean="0">
                <a:sym typeface="Wingdings" panose="05000000000000000000" pitchFamily="2" charset="2"/>
              </a:rPr>
              <a:t></a:t>
            </a:r>
            <a:r>
              <a:rPr lang="pt-BR" dirty="0" smtClean="0"/>
              <a:t>Marketing de Experiência – O que é / Planejamento</a:t>
            </a:r>
          </a:p>
          <a:p>
            <a:pPr marL="0" indent="0">
              <a:buNone/>
            </a:pPr>
            <a:r>
              <a:rPr lang="pt-BR" dirty="0" smtClean="0">
                <a:sym typeface="Wingdings" panose="05000000000000000000" pitchFamily="2" charset="2"/>
              </a:rPr>
              <a:t></a:t>
            </a:r>
            <a:r>
              <a:rPr lang="pt-BR" dirty="0" smtClean="0"/>
              <a:t>Casos Reais – Coca-Cola, Heineken e </a:t>
            </a:r>
            <a:r>
              <a:rPr lang="pt-BR" dirty="0" err="1" smtClean="0"/>
              <a:t>Red</a:t>
            </a:r>
            <a:r>
              <a:rPr lang="pt-BR" dirty="0" smtClean="0"/>
              <a:t> Bull</a:t>
            </a:r>
          </a:p>
          <a:p>
            <a:endParaRPr lang="pt-BR" dirty="0" smtClean="0"/>
          </a:p>
          <a:p>
            <a:endParaRPr lang="pt-BR" dirty="0" smtClean="0"/>
          </a:p>
          <a:p>
            <a:endParaRPr lang="pt-BR" dirty="0"/>
          </a:p>
        </p:txBody>
      </p:sp>
    </p:spTree>
    <p:extLst>
      <p:ext uri="{BB962C8B-B14F-4D97-AF65-F5344CB8AC3E}">
        <p14:creationId xmlns:p14="http://schemas.microsoft.com/office/powerpoint/2010/main" val="123868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7600" y="620688"/>
            <a:ext cx="9945364" cy="1378839"/>
          </a:xfrm>
          <a:prstGeom prst="rect">
            <a:avLst/>
          </a:prstGeom>
          <a:noFill/>
        </p:spPr>
        <p:txBody>
          <a:bodyPr wrap="square" rtlCol="0">
            <a:spAutoFit/>
          </a:bodyPr>
          <a:lstStyle/>
          <a:p>
            <a:pPr>
              <a:lnSpc>
                <a:spcPct val="95000"/>
              </a:lnSpc>
            </a:pPr>
            <a:r>
              <a:rPr lang="pt-BR" sz="4400" dirty="0"/>
              <a:t>Conceitos por trás do Marketing de Experiência </a:t>
            </a:r>
            <a:r>
              <a:rPr lang="pt-BR" sz="4400" dirty="0" err="1"/>
              <a:t>Red</a:t>
            </a:r>
            <a:r>
              <a:rPr lang="pt-BR" sz="4400" dirty="0"/>
              <a:t> Bull</a:t>
            </a:r>
          </a:p>
        </p:txBody>
      </p:sp>
      <p:sp>
        <p:nvSpPr>
          <p:cNvPr id="3" name="CaixaDeTexto 2"/>
          <p:cNvSpPr txBox="1"/>
          <p:nvPr/>
        </p:nvSpPr>
        <p:spPr>
          <a:xfrm>
            <a:off x="1197868" y="2276872"/>
            <a:ext cx="9023624" cy="4505849"/>
          </a:xfrm>
          <a:prstGeom prst="rect">
            <a:avLst/>
          </a:prstGeom>
          <a:noFill/>
        </p:spPr>
        <p:txBody>
          <a:bodyPr wrap="none" rtlCol="0">
            <a:spAutoFit/>
          </a:bodyPr>
          <a:lstStyle/>
          <a:p>
            <a:pPr marL="342900" indent="-342900">
              <a:buFont typeface="Arial" panose="020B0604020202020204" pitchFamily="34" charset="0"/>
              <a:buChar char="•"/>
            </a:pPr>
            <a:r>
              <a:rPr lang="pt-BR" dirty="0" smtClean="0"/>
              <a:t>Elemento </a:t>
            </a:r>
            <a:r>
              <a:rPr lang="pt-BR" dirty="0"/>
              <a:t>surpresa</a:t>
            </a:r>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r>
              <a:rPr lang="pt-BR" dirty="0" err="1" smtClean="0"/>
              <a:t>Anti-autoritarismo</a:t>
            </a:r>
            <a:endParaRPr lang="pt-BR" dirty="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r>
              <a:rPr lang="pt-BR" dirty="0" smtClean="0"/>
              <a:t>Suspense</a:t>
            </a:r>
            <a:endParaRPr lang="pt-BR" dirty="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r>
              <a:rPr lang="pt-BR" dirty="0" smtClean="0"/>
              <a:t>Funcionalidade </a:t>
            </a:r>
            <a:r>
              <a:rPr lang="pt-BR" dirty="0"/>
              <a:t>(estar ligado ao momento do cotidiano)</a:t>
            </a:r>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r>
              <a:rPr lang="pt-BR" dirty="0" smtClean="0"/>
              <a:t>Comunicação </a:t>
            </a:r>
            <a:r>
              <a:rPr lang="pt-BR" dirty="0"/>
              <a:t>da funcionalidade (através de frases</a:t>
            </a:r>
            <a:r>
              <a:rPr lang="pt-BR" dirty="0" smtClean="0"/>
              <a:t>)</a:t>
            </a:r>
          </a:p>
          <a:p>
            <a:pPr marL="342900" indent="-342900">
              <a:buFont typeface="Arial" panose="020B0604020202020204" pitchFamily="34" charset="0"/>
              <a:buChar char="•"/>
            </a:pPr>
            <a:endParaRPr lang="pt-BR" dirty="0"/>
          </a:p>
          <a:p>
            <a:pPr marL="342900" indent="-342900">
              <a:buFont typeface="Arial" panose="020B0604020202020204" pitchFamily="34" charset="0"/>
              <a:buChar char="•"/>
            </a:pPr>
            <a:r>
              <a:rPr lang="pt-BR" dirty="0"/>
              <a:t>Efeito ”</a:t>
            </a:r>
            <a:r>
              <a:rPr lang="pt-BR" dirty="0" err="1"/>
              <a:t>only</a:t>
            </a:r>
            <a:r>
              <a:rPr lang="pt-BR" dirty="0"/>
              <a:t> </a:t>
            </a:r>
            <a:r>
              <a:rPr lang="pt-BR" dirty="0" err="1"/>
              <a:t>Red</a:t>
            </a:r>
            <a:r>
              <a:rPr lang="pt-BR" dirty="0"/>
              <a:t> Bull </a:t>
            </a:r>
            <a:r>
              <a:rPr lang="pt-BR" dirty="0" err="1"/>
              <a:t>can</a:t>
            </a:r>
            <a:r>
              <a:rPr lang="pt-BR" dirty="0"/>
              <a:t> do it”</a:t>
            </a:r>
          </a:p>
          <a:p>
            <a:pPr marL="342900" indent="-342900">
              <a:lnSpc>
                <a:spcPct val="95000"/>
              </a:lnSpc>
              <a:buFont typeface="Arial" panose="020B0604020202020204" pitchFamily="34" charset="0"/>
              <a:buChar char="•"/>
            </a:pPr>
            <a:endParaRPr lang="pt-BR" dirty="0"/>
          </a:p>
        </p:txBody>
      </p:sp>
    </p:spTree>
    <p:extLst>
      <p:ext uri="{BB962C8B-B14F-4D97-AF65-F5344CB8AC3E}">
        <p14:creationId xmlns:p14="http://schemas.microsoft.com/office/powerpoint/2010/main" val="1837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7600" y="764602"/>
            <a:ext cx="10780515" cy="735586"/>
          </a:xfrm>
          <a:prstGeom prst="rect">
            <a:avLst/>
          </a:prstGeom>
          <a:noFill/>
        </p:spPr>
        <p:txBody>
          <a:bodyPr wrap="none" rtlCol="0">
            <a:spAutoFit/>
          </a:bodyPr>
          <a:lstStyle/>
          <a:p>
            <a:pPr>
              <a:lnSpc>
                <a:spcPct val="95000"/>
              </a:lnSpc>
            </a:pPr>
            <a:r>
              <a:rPr lang="pt-BR" sz="4400" dirty="0" smtClean="0"/>
              <a:t>AÇÃO 1 </a:t>
            </a:r>
            <a:r>
              <a:rPr lang="pt-BR" sz="4400" dirty="0"/>
              <a:t>– </a:t>
            </a:r>
            <a:r>
              <a:rPr lang="pt-BR" sz="4400" dirty="0" smtClean="0"/>
              <a:t>“Como </a:t>
            </a:r>
            <a:r>
              <a:rPr lang="pt-BR" sz="4400" dirty="0"/>
              <a:t>posso </a:t>
            </a:r>
            <a:r>
              <a:rPr lang="pt-BR" sz="4400" dirty="0" smtClean="0"/>
              <a:t>ajudar?” - USP</a:t>
            </a:r>
            <a:endParaRPr lang="pt-BR" sz="4400" dirty="0"/>
          </a:p>
        </p:txBody>
      </p:sp>
      <p:sp>
        <p:nvSpPr>
          <p:cNvPr id="3" name="CaixaDeTexto 2"/>
          <p:cNvSpPr txBox="1"/>
          <p:nvPr/>
        </p:nvSpPr>
        <p:spPr>
          <a:xfrm>
            <a:off x="693812" y="2276872"/>
            <a:ext cx="11233247" cy="4653582"/>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pt-BR" u="sng" dirty="0"/>
              <a:t>Descrição da ação:</a:t>
            </a:r>
            <a:r>
              <a:rPr lang="pt-BR" dirty="0"/>
              <a:t> No dia da matrícula dos calouros ingressantes em 2016 na FEA USP-RP, havia um estande ao lado da sala onde os alunos estavam realizando a matrícula presencial em seus cursos. No estande, havia uma placa misteriosa com o dizer: “Como posso ajudar?”. Os alunos, muitas vezes perdidos, faziam diversas perguntas para a pessoa no estande. A resposta para todo o tipo de pergunta, era a que o aluno devia comparecer ao CV da FEA</a:t>
            </a:r>
            <a:r>
              <a:rPr lang="pt-BR" dirty="0" smtClean="0"/>
              <a:t>. </a:t>
            </a:r>
          </a:p>
          <a:p>
            <a:pPr marL="342900" indent="-342900">
              <a:lnSpc>
                <a:spcPct val="95000"/>
              </a:lnSpc>
              <a:buFont typeface="Arial" panose="020B0604020202020204" pitchFamily="34" charset="0"/>
              <a:buChar char="•"/>
            </a:pPr>
            <a:r>
              <a:rPr lang="pt-BR" dirty="0" smtClean="0"/>
              <a:t>Dentro </a:t>
            </a:r>
            <a:r>
              <a:rPr lang="pt-BR" dirty="0"/>
              <a:t>do CV o aluno tinha uma surpresa: um </a:t>
            </a:r>
            <a:r>
              <a:rPr lang="pt-BR" dirty="0" err="1"/>
              <a:t>lounge</a:t>
            </a:r>
            <a:r>
              <a:rPr lang="pt-BR" dirty="0"/>
              <a:t> </a:t>
            </a:r>
            <a:r>
              <a:rPr lang="pt-BR" dirty="0" smtClean="0"/>
              <a:t>decorado </a:t>
            </a:r>
            <a:r>
              <a:rPr lang="pt-BR" dirty="0"/>
              <a:t>com luzes de balada e DJ; fotos e depoimentos de veteranos contando sobre como os </a:t>
            </a:r>
            <a:r>
              <a:rPr lang="pt-BR" dirty="0" err="1"/>
              <a:t>bixos</a:t>
            </a:r>
            <a:r>
              <a:rPr lang="pt-BR" dirty="0"/>
              <a:t> devem aproveitar esses anos; uma geladeira cheia de </a:t>
            </a:r>
            <a:r>
              <a:rPr lang="pt-BR" dirty="0" err="1"/>
              <a:t>Red</a:t>
            </a:r>
            <a:r>
              <a:rPr lang="pt-BR" dirty="0"/>
              <a:t> Bull e um </a:t>
            </a:r>
            <a:r>
              <a:rPr lang="pt-BR" dirty="0" smtClean="0"/>
              <a:t>fotógrafo </a:t>
            </a:r>
            <a:r>
              <a:rPr lang="pt-BR" dirty="0"/>
              <a:t>profissional para registrar o momento. Além de um desenho ao vivo de um gorila </a:t>
            </a:r>
            <a:r>
              <a:rPr lang="pt-BR" dirty="0" smtClean="0"/>
              <a:t>“ganhando asas”</a:t>
            </a:r>
            <a:endParaRPr lang="pt-BR" u="sng" dirty="0"/>
          </a:p>
          <a:p>
            <a:pPr marL="342900" indent="-342900">
              <a:lnSpc>
                <a:spcPct val="95000"/>
              </a:lnSpc>
              <a:buFont typeface="Arial" panose="020B0604020202020204" pitchFamily="34" charset="0"/>
              <a:buChar char="•"/>
            </a:pPr>
            <a:endParaRPr lang="pt-BR" dirty="0"/>
          </a:p>
        </p:txBody>
      </p:sp>
    </p:spTree>
    <p:extLst>
      <p:ext uri="{BB962C8B-B14F-4D97-AF65-F5344CB8AC3E}">
        <p14:creationId xmlns:p14="http://schemas.microsoft.com/office/powerpoint/2010/main" val="20783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17600" y="6396335"/>
            <a:ext cx="7942957" cy="461665"/>
          </a:xfrm>
          <a:prstGeom prst="rect">
            <a:avLst/>
          </a:prstGeom>
        </p:spPr>
        <p:txBody>
          <a:bodyPr wrap="square">
            <a:spAutoFit/>
          </a:bodyPr>
          <a:lstStyle/>
          <a:p>
            <a:r>
              <a:rPr lang="pt-BR" b="1" dirty="0"/>
              <a:t>https://vimeo.com/156045220?from=outro-embed</a:t>
            </a:r>
          </a:p>
        </p:txBody>
      </p:sp>
      <p:pic>
        <p:nvPicPr>
          <p:cNvPr id="4" name="Imagem 3"/>
          <p:cNvPicPr>
            <a:picLocks noChangeAspect="1"/>
          </p:cNvPicPr>
          <p:nvPr/>
        </p:nvPicPr>
        <p:blipFill>
          <a:blip r:embed="rId2"/>
          <a:stretch>
            <a:fillRect/>
          </a:stretch>
        </p:blipFill>
        <p:spPr>
          <a:xfrm>
            <a:off x="261764" y="304800"/>
            <a:ext cx="5112568" cy="2908176"/>
          </a:xfrm>
          <a:prstGeom prst="rect">
            <a:avLst/>
          </a:prstGeom>
        </p:spPr>
      </p:pic>
      <p:pic>
        <p:nvPicPr>
          <p:cNvPr id="6" name="Espaço Reservado para Conteúdo 4"/>
          <p:cNvPicPr>
            <a:picLocks noChangeAspect="1"/>
          </p:cNvPicPr>
          <p:nvPr/>
        </p:nvPicPr>
        <p:blipFill>
          <a:blip r:embed="rId3"/>
          <a:stretch>
            <a:fillRect/>
          </a:stretch>
        </p:blipFill>
        <p:spPr>
          <a:xfrm>
            <a:off x="5878389" y="288665"/>
            <a:ext cx="5472608" cy="2924311"/>
          </a:xfrm>
          <a:prstGeom prst="rect">
            <a:avLst/>
          </a:prstGeom>
        </p:spPr>
      </p:pic>
      <p:pic>
        <p:nvPicPr>
          <p:cNvPr id="7" name="Imagem 6"/>
          <p:cNvPicPr>
            <a:picLocks noChangeAspect="1"/>
          </p:cNvPicPr>
          <p:nvPr/>
        </p:nvPicPr>
        <p:blipFill>
          <a:blip r:embed="rId4"/>
          <a:stretch>
            <a:fillRect/>
          </a:stretch>
        </p:blipFill>
        <p:spPr>
          <a:xfrm>
            <a:off x="261764" y="3449396"/>
            <a:ext cx="5112568" cy="2915636"/>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389" y="3429000"/>
            <a:ext cx="5476524" cy="2936032"/>
          </a:xfrm>
          <a:prstGeom prst="rect">
            <a:avLst/>
          </a:prstGeom>
        </p:spPr>
      </p:pic>
    </p:spTree>
    <p:extLst>
      <p:ext uri="{BB962C8B-B14F-4D97-AF65-F5344CB8AC3E}">
        <p14:creationId xmlns:p14="http://schemas.microsoft.com/office/powerpoint/2010/main" val="145194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7600" y="548680"/>
            <a:ext cx="5338321" cy="735586"/>
          </a:xfrm>
          <a:prstGeom prst="rect">
            <a:avLst/>
          </a:prstGeom>
          <a:noFill/>
        </p:spPr>
        <p:txBody>
          <a:bodyPr wrap="none" rtlCol="0">
            <a:spAutoFit/>
          </a:bodyPr>
          <a:lstStyle/>
          <a:p>
            <a:pPr>
              <a:lnSpc>
                <a:spcPct val="95000"/>
              </a:lnSpc>
            </a:pPr>
            <a:r>
              <a:rPr lang="pt-BR" sz="4400" dirty="0" smtClean="0"/>
              <a:t>ANÁLISE DA AÇÃO</a:t>
            </a:r>
            <a:endParaRPr lang="pt-BR" sz="4400" dirty="0"/>
          </a:p>
        </p:txBody>
      </p:sp>
      <p:sp>
        <p:nvSpPr>
          <p:cNvPr id="3" name="Retângulo 2"/>
          <p:cNvSpPr/>
          <p:nvPr/>
        </p:nvSpPr>
        <p:spPr>
          <a:xfrm>
            <a:off x="1117600" y="1198454"/>
            <a:ext cx="10156825" cy="5632311"/>
          </a:xfrm>
          <a:prstGeom prst="rect">
            <a:avLst/>
          </a:prstGeom>
        </p:spPr>
        <p:txBody>
          <a:bodyPr wrap="square">
            <a:spAutoFit/>
          </a:bodyPr>
          <a:lstStyle/>
          <a:p>
            <a:r>
              <a:rPr lang="pt-BR" u="sng" dirty="0"/>
              <a:t>Por que no dia da matrícula? </a:t>
            </a:r>
            <a:r>
              <a:rPr lang="pt-BR" dirty="0"/>
              <a:t/>
            </a:r>
            <a:br>
              <a:rPr lang="pt-BR" dirty="0"/>
            </a:br>
            <a:r>
              <a:rPr lang="pt-BR" dirty="0"/>
              <a:t>É sempre importante, ao trabalharmos com marketing de experiência, a relação do momento do consumidor com a marca. No caso, a </a:t>
            </a:r>
            <a:r>
              <a:rPr lang="pt-BR" dirty="0" err="1"/>
              <a:t>Red</a:t>
            </a:r>
            <a:r>
              <a:rPr lang="pt-BR" dirty="0"/>
              <a:t> Bull estava presente em um “big </a:t>
            </a:r>
            <a:r>
              <a:rPr lang="pt-BR" dirty="0" err="1"/>
              <a:t>moment</a:t>
            </a:r>
            <a:r>
              <a:rPr lang="pt-BR" dirty="0"/>
              <a:t> in </a:t>
            </a:r>
            <a:r>
              <a:rPr lang="pt-BR" dirty="0" err="1"/>
              <a:t>life</a:t>
            </a:r>
            <a:r>
              <a:rPr lang="pt-BR" dirty="0"/>
              <a:t>” do consumidor, um dia especial onde o mesmo se matricularia pela primeira vez na faculdade. Não era um dia qualquer, e sim, um dia que ele sempre terá registrado na sua vida</a:t>
            </a:r>
            <a:r>
              <a:rPr lang="pt-BR" dirty="0" smtClean="0"/>
              <a:t>.</a:t>
            </a:r>
          </a:p>
          <a:p>
            <a:endParaRPr lang="pt-BR" dirty="0"/>
          </a:p>
          <a:p>
            <a:r>
              <a:rPr lang="pt-BR" u="sng" dirty="0"/>
              <a:t>Por que com calouros?</a:t>
            </a:r>
            <a:br>
              <a:rPr lang="pt-BR" u="sng" dirty="0"/>
            </a:br>
            <a:r>
              <a:rPr lang="pt-BR" dirty="0"/>
              <a:t>A idade mais comum dos calouros é a faixa entre 17 a 19 anos. Etapa onde os mesmos ainda estão formulando sua identidade, sua personalidade e estão bastante vulneráveis a mudanças de comportamento. Por isso, é interessante para a marca estar presente nesse momento onde a personalidade do mesmo começa a criar forma. </a:t>
            </a:r>
          </a:p>
        </p:txBody>
      </p:sp>
    </p:spTree>
    <p:extLst>
      <p:ext uri="{BB962C8B-B14F-4D97-AF65-F5344CB8AC3E}">
        <p14:creationId xmlns:p14="http://schemas.microsoft.com/office/powerpoint/2010/main" val="21333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04285" y="1297019"/>
            <a:ext cx="9716517" cy="4875181"/>
          </a:xfrm>
          <a:prstGeom prst="rect">
            <a:avLst/>
          </a:prstGeom>
          <a:noFill/>
        </p:spPr>
        <p:txBody>
          <a:bodyPr wrap="square" rtlCol="0">
            <a:spAutoFit/>
          </a:bodyPr>
          <a:lstStyle/>
          <a:p>
            <a:r>
              <a:rPr lang="pt-BR" u="sng" dirty="0"/>
              <a:t>Por que ser surpresa?</a:t>
            </a:r>
            <a:br>
              <a:rPr lang="pt-BR" u="sng" dirty="0"/>
            </a:br>
            <a:r>
              <a:rPr lang="pt-BR" dirty="0"/>
              <a:t>O fator surpresa torna a experiência muito mais enriquecedora e única para o consumidor. O mistério, com uma resolução positiva, ainda mais. É por esse motivo que usou-se o estande de “como posso ajudar”, levando os </a:t>
            </a:r>
            <a:r>
              <a:rPr lang="pt-BR" dirty="0" err="1"/>
              <a:t>bixos</a:t>
            </a:r>
            <a:r>
              <a:rPr lang="pt-BR" dirty="0"/>
              <a:t> a um local onde eles não sabiam o que os esperavam</a:t>
            </a:r>
            <a:r>
              <a:rPr lang="pt-BR" dirty="0" smtClean="0"/>
              <a:t>.</a:t>
            </a:r>
          </a:p>
          <a:p>
            <a:endParaRPr lang="pt-BR" dirty="0"/>
          </a:p>
          <a:p>
            <a:r>
              <a:rPr lang="pt-BR" u="sng" dirty="0"/>
              <a:t>Por que na faculdade?</a:t>
            </a:r>
            <a:br>
              <a:rPr lang="pt-BR" u="sng" dirty="0"/>
            </a:br>
            <a:r>
              <a:rPr lang="pt-BR" dirty="0"/>
              <a:t>A aproximação da marca em locais do cotidiano do consumidor é essencial. Ainda mais com uma marca do tamanho da </a:t>
            </a:r>
            <a:r>
              <a:rPr lang="pt-BR" dirty="0" err="1"/>
              <a:t>Red</a:t>
            </a:r>
            <a:r>
              <a:rPr lang="pt-BR" dirty="0"/>
              <a:t> Bull, estar presente na faculdade do aluno, no dia da matrícula, faz a experiência ainda mais única.</a:t>
            </a:r>
          </a:p>
          <a:p>
            <a:pPr>
              <a:lnSpc>
                <a:spcPct val="95000"/>
              </a:lnSpc>
            </a:pPr>
            <a:endParaRPr lang="pt-BR" dirty="0"/>
          </a:p>
        </p:txBody>
      </p:sp>
    </p:spTree>
    <p:extLst>
      <p:ext uri="{BB962C8B-B14F-4D97-AF65-F5344CB8AC3E}">
        <p14:creationId xmlns:p14="http://schemas.microsoft.com/office/powerpoint/2010/main" val="45224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37465" y="476672"/>
            <a:ext cx="10788531" cy="735586"/>
          </a:xfrm>
          <a:prstGeom prst="rect">
            <a:avLst/>
          </a:prstGeom>
          <a:noFill/>
        </p:spPr>
        <p:txBody>
          <a:bodyPr wrap="none" rtlCol="0">
            <a:spAutoFit/>
          </a:bodyPr>
          <a:lstStyle/>
          <a:p>
            <a:pPr>
              <a:lnSpc>
                <a:spcPct val="95000"/>
              </a:lnSpc>
            </a:pPr>
            <a:r>
              <a:rPr lang="pt-BR" sz="4400" dirty="0" smtClean="0"/>
              <a:t>AÇÃO </a:t>
            </a:r>
            <a:r>
              <a:rPr lang="pt-BR" sz="4400" dirty="0"/>
              <a:t>2 – </a:t>
            </a:r>
            <a:r>
              <a:rPr lang="pt-BR" sz="4400" dirty="0" smtClean="0"/>
              <a:t>“</a:t>
            </a:r>
            <a:r>
              <a:rPr lang="pt-BR" sz="4400" dirty="0" err="1" smtClean="0"/>
              <a:t>Red</a:t>
            </a:r>
            <a:r>
              <a:rPr lang="pt-BR" sz="4400" dirty="0" smtClean="0"/>
              <a:t> </a:t>
            </a:r>
            <a:r>
              <a:rPr lang="pt-BR" sz="4400" dirty="0"/>
              <a:t>Bull </a:t>
            </a:r>
            <a:r>
              <a:rPr lang="pt-BR" sz="4400" dirty="0" err="1"/>
              <a:t>Can</a:t>
            </a:r>
            <a:r>
              <a:rPr lang="pt-BR" sz="4400" dirty="0"/>
              <a:t> </a:t>
            </a:r>
            <a:r>
              <a:rPr lang="pt-BR" sz="4400" dirty="0" err="1"/>
              <a:t>You</a:t>
            </a:r>
            <a:r>
              <a:rPr lang="pt-BR" sz="4400" dirty="0"/>
              <a:t> </a:t>
            </a:r>
            <a:r>
              <a:rPr lang="pt-BR" sz="4400" dirty="0" err="1"/>
              <a:t>Make</a:t>
            </a:r>
            <a:r>
              <a:rPr lang="pt-BR" sz="4400" dirty="0"/>
              <a:t> </a:t>
            </a:r>
            <a:r>
              <a:rPr lang="pt-BR" sz="4400" dirty="0" smtClean="0"/>
              <a:t>It?”</a:t>
            </a:r>
            <a:endParaRPr lang="pt-BR" sz="4400" dirty="0"/>
          </a:p>
        </p:txBody>
      </p:sp>
      <p:sp>
        <p:nvSpPr>
          <p:cNvPr id="3" name="CaixaDeTexto 2"/>
          <p:cNvSpPr txBox="1"/>
          <p:nvPr/>
        </p:nvSpPr>
        <p:spPr>
          <a:xfrm>
            <a:off x="693812" y="1701800"/>
            <a:ext cx="9793088" cy="5262979"/>
          </a:xfrm>
          <a:prstGeom prst="rect">
            <a:avLst/>
          </a:prstGeom>
          <a:noFill/>
        </p:spPr>
        <p:txBody>
          <a:bodyPr wrap="square" rtlCol="0">
            <a:spAutoFit/>
          </a:bodyPr>
          <a:lstStyle/>
          <a:p>
            <a:pPr marL="342900" indent="-342900">
              <a:lnSpc>
                <a:spcPct val="100000"/>
              </a:lnSpc>
              <a:spcBef>
                <a:spcPts val="0"/>
              </a:spcBef>
              <a:buFont typeface="Arial" panose="020B0604020202020204" pitchFamily="34" charset="0"/>
              <a:buChar char="•"/>
            </a:pPr>
            <a:r>
              <a:rPr lang="pt-BR" u="sng" dirty="0" smtClean="0"/>
              <a:t>Descrição: </a:t>
            </a:r>
            <a:r>
              <a:rPr lang="pt-BR" dirty="0" smtClean="0"/>
              <a:t>”Corrida</a:t>
            </a:r>
            <a:r>
              <a:rPr lang="pt-BR" dirty="0"/>
              <a:t>” mundial onde 100 times de mais de 50 países </a:t>
            </a:r>
            <a:r>
              <a:rPr lang="pt-BR" dirty="0" smtClean="0"/>
              <a:t>têm </a:t>
            </a:r>
            <a:r>
              <a:rPr lang="pt-BR" dirty="0"/>
              <a:t>10 dias para cruzar a Europa usando apenas latas de </a:t>
            </a:r>
            <a:r>
              <a:rPr lang="pt-BR" dirty="0" err="1"/>
              <a:t>Red</a:t>
            </a:r>
            <a:r>
              <a:rPr lang="pt-BR" dirty="0"/>
              <a:t> Bull como moeda de troca.</a:t>
            </a:r>
            <a:br>
              <a:rPr lang="pt-BR" dirty="0"/>
            </a:br>
            <a:r>
              <a:rPr lang="pt-BR" dirty="0" smtClean="0"/>
              <a:t>As </a:t>
            </a:r>
            <a:r>
              <a:rPr lang="pt-BR" dirty="0"/>
              <a:t>equipes são compostas de 3 alunos, necessariamente universitários.</a:t>
            </a:r>
          </a:p>
          <a:p>
            <a:pPr marL="342900" indent="-342900">
              <a:lnSpc>
                <a:spcPct val="100000"/>
              </a:lnSpc>
              <a:spcBef>
                <a:spcPts val="0"/>
              </a:spcBef>
              <a:buFont typeface="Arial" panose="020B0604020202020204" pitchFamily="34" charset="0"/>
              <a:buChar char="•"/>
            </a:pPr>
            <a:r>
              <a:rPr lang="pt-BR" dirty="0"/>
              <a:t>Para se inscrever, cada equipe tem que gravar um </a:t>
            </a:r>
            <a:r>
              <a:rPr lang="pt-BR" dirty="0" smtClean="0"/>
              <a:t>vídeo </a:t>
            </a:r>
            <a:r>
              <a:rPr lang="pt-BR" dirty="0"/>
              <a:t>de 1 minuto, e as equipes com mais votos nas redes sociais de seu país vão disputar a corrida na Europa.</a:t>
            </a:r>
          </a:p>
          <a:p>
            <a:pPr marL="342900" indent="-342900">
              <a:lnSpc>
                <a:spcPct val="100000"/>
              </a:lnSpc>
              <a:spcBef>
                <a:spcPts val="0"/>
              </a:spcBef>
              <a:buFont typeface="Arial" panose="020B0604020202020204" pitchFamily="34" charset="0"/>
              <a:buChar char="•"/>
            </a:pPr>
            <a:r>
              <a:rPr lang="pt-BR" dirty="0"/>
              <a:t>Durante a corrida, a equipe que chegar primeiro no destino e tiver um bom engajamento nas redes </a:t>
            </a:r>
            <a:r>
              <a:rPr lang="pt-BR" dirty="0" smtClean="0"/>
              <a:t>sociais </a:t>
            </a:r>
            <a:r>
              <a:rPr lang="pt-BR" dirty="0"/>
              <a:t>é consagrada a campeã</a:t>
            </a:r>
            <a:r>
              <a:rPr lang="pt-BR" dirty="0" smtClean="0"/>
              <a:t>.</a:t>
            </a:r>
          </a:p>
          <a:p>
            <a:pPr marL="342900" indent="-342900">
              <a:lnSpc>
                <a:spcPct val="100000"/>
              </a:lnSpc>
              <a:spcBef>
                <a:spcPts val="0"/>
              </a:spcBef>
              <a:buFont typeface="Arial" panose="020B0604020202020204" pitchFamily="34" charset="0"/>
              <a:buChar char="•"/>
            </a:pPr>
            <a:endParaRPr lang="pt-BR" b="1" dirty="0"/>
          </a:p>
          <a:p>
            <a:pPr marL="342900" indent="-342900">
              <a:buFont typeface="Arial" panose="020B0604020202020204" pitchFamily="34" charset="0"/>
              <a:buChar char="•"/>
            </a:pPr>
            <a:r>
              <a:rPr lang="pt-BR" b="1" dirty="0"/>
              <a:t>https://www.youtube.com/watch?v=hiZeIdDoYvo</a:t>
            </a:r>
          </a:p>
          <a:p>
            <a:pPr marL="342900" indent="-342900">
              <a:lnSpc>
                <a:spcPct val="100000"/>
              </a:lnSpc>
              <a:spcBef>
                <a:spcPts val="0"/>
              </a:spcBef>
              <a:buFont typeface="Arial" panose="020B0604020202020204" pitchFamily="34" charset="0"/>
              <a:buChar char="•"/>
            </a:pPr>
            <a:endParaRPr lang="pt-BR" dirty="0"/>
          </a:p>
        </p:txBody>
      </p:sp>
    </p:spTree>
    <p:extLst>
      <p:ext uri="{BB962C8B-B14F-4D97-AF65-F5344CB8AC3E}">
        <p14:creationId xmlns:p14="http://schemas.microsoft.com/office/powerpoint/2010/main" val="337907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06634" y="706124"/>
            <a:ext cx="9118202" cy="794064"/>
          </a:xfrm>
          <a:prstGeom prst="rect">
            <a:avLst/>
          </a:prstGeom>
          <a:noFill/>
        </p:spPr>
        <p:txBody>
          <a:bodyPr wrap="none" rtlCol="0">
            <a:spAutoFit/>
          </a:bodyPr>
          <a:lstStyle/>
          <a:p>
            <a:pPr>
              <a:lnSpc>
                <a:spcPct val="95000"/>
              </a:lnSpc>
            </a:pPr>
            <a:r>
              <a:rPr lang="pt-BR" sz="4800" dirty="0" smtClean="0"/>
              <a:t>REFERÊNCIAS BIBLIOGRÁFICAS</a:t>
            </a:r>
            <a:endParaRPr lang="pt-BR" dirty="0"/>
          </a:p>
        </p:txBody>
      </p:sp>
      <p:sp>
        <p:nvSpPr>
          <p:cNvPr id="3" name="CaixaDeTexto 2"/>
          <p:cNvSpPr txBox="1"/>
          <p:nvPr/>
        </p:nvSpPr>
        <p:spPr>
          <a:xfrm>
            <a:off x="1341884" y="2132857"/>
            <a:ext cx="9649072" cy="4653582"/>
          </a:xfrm>
          <a:prstGeom prst="rect">
            <a:avLst/>
          </a:prstGeom>
          <a:noFill/>
        </p:spPr>
        <p:txBody>
          <a:bodyPr wrap="square" rtlCol="0">
            <a:spAutoFit/>
          </a:bodyPr>
          <a:lstStyle/>
          <a:p>
            <a:pPr>
              <a:lnSpc>
                <a:spcPct val="95000"/>
              </a:lnSpc>
            </a:pPr>
            <a:r>
              <a:rPr lang="pt-BR" u="sng" dirty="0" smtClean="0">
                <a:hlinkClick r:id="rId2"/>
              </a:rPr>
              <a:t>- http</a:t>
            </a:r>
            <a:r>
              <a:rPr lang="pt-BR" u="sng" dirty="0">
                <a:hlinkClick r:id="rId2"/>
              </a:rPr>
              <a:t>://www.omelhordomarketing.com.br/buzz-marketing-a-comunicacao-boca-a-boca</a:t>
            </a:r>
            <a:r>
              <a:rPr lang="pt-BR" u="sng" dirty="0" smtClean="0">
                <a:hlinkClick r:id="rId2"/>
              </a:rPr>
              <a:t>/</a:t>
            </a:r>
            <a:endParaRPr lang="pt-BR" u="sng" dirty="0" smtClean="0"/>
          </a:p>
          <a:p>
            <a:pPr>
              <a:lnSpc>
                <a:spcPct val="95000"/>
              </a:lnSpc>
            </a:pPr>
            <a:r>
              <a:rPr lang="pt-BR" u="sng" dirty="0" smtClean="0">
                <a:hlinkClick r:id="rId3"/>
              </a:rPr>
              <a:t>- https</a:t>
            </a:r>
            <a:r>
              <a:rPr lang="pt-BR" u="sng" dirty="0">
                <a:hlinkClick r:id="rId3"/>
              </a:rPr>
              <a:t>://buzztutorial.wordpress.com/2006/12/04/o-que-e-buzz-marketing-o-que-e-marketing-viral</a:t>
            </a:r>
            <a:r>
              <a:rPr lang="pt-BR" u="sng" dirty="0" smtClean="0">
                <a:hlinkClick r:id="rId3"/>
              </a:rPr>
              <a:t>/</a:t>
            </a:r>
            <a:endParaRPr lang="pt-BR" u="sng" dirty="0" smtClean="0"/>
          </a:p>
          <a:p>
            <a:pPr>
              <a:lnSpc>
                <a:spcPct val="95000"/>
              </a:lnSpc>
            </a:pPr>
            <a:r>
              <a:rPr lang="pt-BR" dirty="0" smtClean="0">
                <a:hlinkClick r:id="rId4"/>
              </a:rPr>
              <a:t>- https</a:t>
            </a:r>
            <a:r>
              <a:rPr lang="pt-BR" dirty="0">
                <a:hlinkClick r:id="rId4"/>
              </a:rPr>
              <a:t>://</a:t>
            </a:r>
            <a:r>
              <a:rPr lang="pt-BR" dirty="0" smtClean="0">
                <a:hlinkClick r:id="rId4"/>
              </a:rPr>
              <a:t>cbumarketing.wikispaces.com/Buzz+Marketing</a:t>
            </a:r>
            <a:endParaRPr lang="pt-BR" dirty="0" smtClean="0"/>
          </a:p>
          <a:p>
            <a:pPr>
              <a:lnSpc>
                <a:spcPct val="95000"/>
              </a:lnSpc>
            </a:pPr>
            <a:r>
              <a:rPr lang="pt-BR" dirty="0" smtClean="0">
                <a:hlinkClick r:id="rId5"/>
              </a:rPr>
              <a:t>- http</a:t>
            </a:r>
            <a:r>
              <a:rPr lang="pt-BR" dirty="0">
                <a:hlinkClick r:id="rId5"/>
              </a:rPr>
              <a:t>://www.b9.com.br/19695/social-media/protesto-de-consumidor-insatisfeito-coloca-brastemp-nos-tts-mundial</a:t>
            </a:r>
            <a:r>
              <a:rPr lang="pt-BR" dirty="0" smtClean="0">
                <a:hlinkClick r:id="rId5"/>
              </a:rPr>
              <a:t>/</a:t>
            </a:r>
            <a:endParaRPr lang="pt-BR" dirty="0" smtClean="0"/>
          </a:p>
          <a:p>
            <a:pPr>
              <a:lnSpc>
                <a:spcPct val="95000"/>
              </a:lnSpc>
            </a:pPr>
            <a:r>
              <a:rPr lang="pt-BR" dirty="0" smtClean="0">
                <a:hlinkClick r:id="rId6"/>
              </a:rPr>
              <a:t>- https</a:t>
            </a:r>
            <a:r>
              <a:rPr lang="pt-BR" dirty="0">
                <a:hlinkClick r:id="rId6"/>
              </a:rPr>
              <a:t>://</a:t>
            </a:r>
            <a:r>
              <a:rPr lang="pt-BR" dirty="0" smtClean="0">
                <a:hlinkClick r:id="rId6"/>
              </a:rPr>
              <a:t>www.</a:t>
            </a:r>
            <a:r>
              <a:rPr lang="pt-BR" b="1" dirty="0" smtClean="0">
                <a:hlinkClick r:id="rId6"/>
              </a:rPr>
              <a:t>doritos</a:t>
            </a:r>
            <a:r>
              <a:rPr lang="pt-BR" dirty="0" smtClean="0">
                <a:hlinkClick r:id="rId6"/>
              </a:rPr>
              <a:t>.com.br/participe</a:t>
            </a:r>
            <a:endParaRPr lang="pt-BR" dirty="0" smtClean="0"/>
          </a:p>
          <a:p>
            <a:pPr>
              <a:lnSpc>
                <a:spcPct val="95000"/>
              </a:lnSpc>
            </a:pPr>
            <a:r>
              <a:rPr lang="pt-BR" u="sng" dirty="0" smtClean="0">
                <a:hlinkClick r:id="rId7"/>
              </a:rPr>
              <a:t>- http</a:t>
            </a:r>
            <a:r>
              <a:rPr lang="pt-BR" u="sng" dirty="0">
                <a:hlinkClick r:id="rId7"/>
              </a:rPr>
              <a:t>://negociosecarreiras.com.br/marketing-de</a:t>
            </a:r>
            <a:r>
              <a:rPr lang="pt-BR" u="sng" dirty="0" smtClean="0">
                <a:hlinkClick r:id="rId7"/>
              </a:rPr>
              <a:t>.../</a:t>
            </a:r>
            <a:endParaRPr lang="pt-BR" dirty="0"/>
          </a:p>
          <a:p>
            <a:pPr>
              <a:lnSpc>
                <a:spcPct val="95000"/>
              </a:lnSpc>
            </a:pPr>
            <a:r>
              <a:rPr lang="pt-BR" dirty="0" smtClean="0">
                <a:hlinkClick r:id="rId8"/>
              </a:rPr>
              <a:t>- https</a:t>
            </a:r>
            <a:r>
              <a:rPr lang="pt-BR" dirty="0">
                <a:hlinkClick r:id="rId8"/>
              </a:rPr>
              <a:t>://www.marketdesign.com.br/marketing-de-experiencia.php</a:t>
            </a:r>
            <a:endParaRPr lang="pt-BR" dirty="0" smtClean="0"/>
          </a:p>
          <a:p>
            <a:pPr>
              <a:lnSpc>
                <a:spcPct val="95000"/>
              </a:lnSpc>
            </a:pPr>
            <a:endParaRPr lang="pt-BR" dirty="0" smtClean="0"/>
          </a:p>
          <a:p>
            <a:pPr>
              <a:lnSpc>
                <a:spcPct val="95000"/>
              </a:lnSpc>
            </a:pPr>
            <a:endParaRPr lang="pt-BR" dirty="0"/>
          </a:p>
        </p:txBody>
      </p:sp>
    </p:spTree>
    <p:extLst>
      <p:ext uri="{BB962C8B-B14F-4D97-AF65-F5344CB8AC3E}">
        <p14:creationId xmlns:p14="http://schemas.microsoft.com/office/powerpoint/2010/main" val="172084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5980" y="2204864"/>
            <a:ext cx="7992888" cy="1495794"/>
          </a:xfrm>
          <a:prstGeom prst="rect">
            <a:avLst/>
          </a:prstGeom>
          <a:noFill/>
        </p:spPr>
        <p:txBody>
          <a:bodyPr wrap="square" rtlCol="0">
            <a:spAutoFit/>
          </a:bodyPr>
          <a:lstStyle/>
          <a:p>
            <a:pPr>
              <a:lnSpc>
                <a:spcPct val="95000"/>
              </a:lnSpc>
            </a:pPr>
            <a:r>
              <a:rPr lang="pt-BR" sz="9600" dirty="0" smtClean="0"/>
              <a:t>OBRIGADO!!</a:t>
            </a:r>
            <a:endParaRPr lang="pt-BR" sz="9600" dirty="0"/>
          </a:p>
        </p:txBody>
      </p:sp>
      <p:sp>
        <p:nvSpPr>
          <p:cNvPr id="3" name="CaixaDeTexto 2"/>
          <p:cNvSpPr txBox="1"/>
          <p:nvPr/>
        </p:nvSpPr>
        <p:spPr>
          <a:xfrm>
            <a:off x="10613836" y="6453336"/>
            <a:ext cx="675185" cy="180049"/>
          </a:xfrm>
          <a:prstGeom prst="rect">
            <a:avLst/>
          </a:prstGeom>
          <a:noFill/>
        </p:spPr>
        <p:txBody>
          <a:bodyPr wrap="none" rtlCol="0">
            <a:spAutoFit/>
          </a:bodyPr>
          <a:lstStyle/>
          <a:p>
            <a:pPr>
              <a:lnSpc>
                <a:spcPct val="95000"/>
              </a:lnSpc>
            </a:pPr>
            <a:r>
              <a:rPr lang="pt-BR" sz="600" dirty="0" err="1" smtClean="0"/>
              <a:t>Haaa</a:t>
            </a:r>
            <a:r>
              <a:rPr lang="pt-BR" sz="600" dirty="0" smtClean="0"/>
              <a:t> bobão</a:t>
            </a:r>
            <a:endParaRPr lang="pt-BR" sz="600" dirty="0"/>
          </a:p>
        </p:txBody>
      </p:sp>
    </p:spTree>
    <p:extLst>
      <p:ext uri="{BB962C8B-B14F-4D97-AF65-F5344CB8AC3E}">
        <p14:creationId xmlns:p14="http://schemas.microsoft.com/office/powerpoint/2010/main" val="242484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BUZZ MARKETING</a:t>
            </a:r>
            <a:endParaRPr lang="pt-BR" dirty="0"/>
          </a:p>
        </p:txBody>
      </p:sp>
      <p:sp>
        <p:nvSpPr>
          <p:cNvPr id="3" name="Espaço Reservado para Conteúdo 2"/>
          <p:cNvSpPr>
            <a:spLocks noGrp="1"/>
          </p:cNvSpPr>
          <p:nvPr>
            <p:ph idx="1"/>
          </p:nvPr>
        </p:nvSpPr>
        <p:spPr>
          <a:xfrm>
            <a:off x="1117309" y="1701800"/>
            <a:ext cx="8001439" cy="4470400"/>
          </a:xfrm>
        </p:spPr>
        <p:txBody>
          <a:bodyPr/>
          <a:lstStyle/>
          <a:p>
            <a:r>
              <a:rPr lang="pt-BR" dirty="0" err="1" smtClean="0"/>
              <a:t>Buzz</a:t>
            </a:r>
            <a:r>
              <a:rPr lang="pt-BR" dirty="0" smtClean="0"/>
              <a:t> </a:t>
            </a:r>
            <a:r>
              <a:rPr lang="pt-BR" dirty="0"/>
              <a:t>ou </a:t>
            </a:r>
            <a:r>
              <a:rPr lang="pt-BR" dirty="0" smtClean="0"/>
              <a:t>“</a:t>
            </a:r>
            <a:r>
              <a:rPr lang="pt-BR" dirty="0" err="1" smtClean="0"/>
              <a:t>word</a:t>
            </a:r>
            <a:r>
              <a:rPr lang="pt-BR" dirty="0" smtClean="0"/>
              <a:t> </a:t>
            </a:r>
            <a:r>
              <a:rPr lang="pt-BR" dirty="0" err="1"/>
              <a:t>of</a:t>
            </a:r>
            <a:r>
              <a:rPr lang="pt-BR" dirty="0"/>
              <a:t> </a:t>
            </a:r>
            <a:r>
              <a:rPr lang="pt-BR" dirty="0" err="1" smtClean="0"/>
              <a:t>mouth</a:t>
            </a:r>
            <a:r>
              <a:rPr lang="pt-BR" dirty="0" smtClean="0"/>
              <a:t>” </a:t>
            </a:r>
            <a:r>
              <a:rPr lang="pt-BR" dirty="0"/>
              <a:t>em português podem ser traduzidos como </a:t>
            </a:r>
            <a:r>
              <a:rPr lang="pt-BR" dirty="0" err="1"/>
              <a:t>buxixo</a:t>
            </a:r>
            <a:r>
              <a:rPr lang="pt-BR" dirty="0"/>
              <a:t>, </a:t>
            </a:r>
            <a:r>
              <a:rPr lang="pt-BR" b="1" dirty="0"/>
              <a:t>boca-a-boca</a:t>
            </a:r>
            <a:r>
              <a:rPr lang="pt-BR" dirty="0"/>
              <a:t>. Portanto </a:t>
            </a:r>
            <a:r>
              <a:rPr lang="pt-BR" dirty="0" err="1"/>
              <a:t>Buzz</a:t>
            </a:r>
            <a:r>
              <a:rPr lang="pt-BR" dirty="0"/>
              <a:t> Marketing é focado em dar um motivo para que </a:t>
            </a:r>
            <a:r>
              <a:rPr lang="pt-BR" b="1" dirty="0"/>
              <a:t>as pessoas falem bem </a:t>
            </a:r>
            <a:r>
              <a:rPr lang="pt-BR" dirty="0"/>
              <a:t>de seus produtos e serviços, e facilitar a iniciação deste tipo de conversas.</a:t>
            </a:r>
          </a:p>
          <a:p>
            <a:r>
              <a:rPr lang="pt-BR" dirty="0"/>
              <a:t>Usa redes </a:t>
            </a:r>
            <a:r>
              <a:rPr lang="pt-BR" b="1" dirty="0"/>
              <a:t>interpessoais de comunicação</a:t>
            </a:r>
          </a:p>
          <a:p>
            <a:r>
              <a:rPr lang="pt-BR" dirty="0"/>
              <a:t>Nestas redes se encontram os chamados centros de atenção, pessoas particularmente bem posicionadas para transmitir informações</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748" y="2597392"/>
            <a:ext cx="2870478" cy="3574808"/>
          </a:xfrm>
          <a:prstGeom prst="rect">
            <a:avLst/>
          </a:prstGeom>
        </p:spPr>
      </p:pic>
    </p:spTree>
    <p:extLst>
      <p:ext uri="{BB962C8B-B14F-4D97-AF65-F5344CB8AC3E}">
        <p14:creationId xmlns:p14="http://schemas.microsoft.com/office/powerpoint/2010/main" val="369153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308" y="76200"/>
            <a:ext cx="10377703" cy="1397000"/>
          </a:xfrm>
        </p:spPr>
        <p:txBody>
          <a:bodyPr/>
          <a:lstStyle/>
          <a:p>
            <a:r>
              <a:rPr lang="pt-BR" dirty="0" smtClean="0"/>
              <a:t>BUZZ MARKETING x MARKETING VIRAL</a:t>
            </a:r>
            <a:endParaRPr lang="pt-BR" dirty="0"/>
          </a:p>
        </p:txBody>
      </p:sp>
      <p:sp>
        <p:nvSpPr>
          <p:cNvPr id="3" name="Espaço Reservado para Conteúdo 2"/>
          <p:cNvSpPr>
            <a:spLocks noGrp="1"/>
          </p:cNvSpPr>
          <p:nvPr>
            <p:ph idx="1"/>
          </p:nvPr>
        </p:nvSpPr>
        <p:spPr>
          <a:xfrm>
            <a:off x="837828" y="1701800"/>
            <a:ext cx="10157354" cy="4470400"/>
          </a:xfrm>
        </p:spPr>
        <p:txBody>
          <a:bodyPr/>
          <a:lstStyle/>
          <a:p>
            <a:r>
              <a:rPr lang="pt-BR" dirty="0"/>
              <a:t>Apesar de se assemelhar com o </a:t>
            </a:r>
            <a:r>
              <a:rPr lang="pt-BR" dirty="0" smtClean="0"/>
              <a:t>marketing </a:t>
            </a:r>
            <a:r>
              <a:rPr lang="pt-BR" dirty="0"/>
              <a:t>viral, estes apresentam algumas divergências</a:t>
            </a:r>
          </a:p>
          <a:p>
            <a:r>
              <a:rPr lang="pt-BR" dirty="0"/>
              <a:t>O </a:t>
            </a:r>
            <a:r>
              <a:rPr lang="pt-BR" dirty="0" smtClean="0"/>
              <a:t>marketing </a:t>
            </a:r>
            <a:r>
              <a:rPr lang="pt-BR" dirty="0"/>
              <a:t>viral se baseia em uma mensagem informativa ou divertida que são feitas para serem passadas adiante de modo exponencial, por </a:t>
            </a:r>
            <a:r>
              <a:rPr lang="pt-BR" dirty="0" err="1"/>
              <a:t>email</a:t>
            </a:r>
            <a:r>
              <a:rPr lang="pt-BR" dirty="0"/>
              <a:t> ou </a:t>
            </a:r>
            <a:r>
              <a:rPr lang="pt-BR" dirty="0" err="1"/>
              <a:t>eletrônicamente</a:t>
            </a:r>
            <a:r>
              <a:rPr lang="pt-BR" dirty="0"/>
              <a:t>.</a:t>
            </a:r>
          </a:p>
          <a:p>
            <a:r>
              <a:rPr lang="pt-BR" dirty="0"/>
              <a:t>O </a:t>
            </a:r>
            <a:r>
              <a:rPr lang="pt-BR" dirty="0" err="1"/>
              <a:t>buzz</a:t>
            </a:r>
            <a:r>
              <a:rPr lang="pt-BR" dirty="0"/>
              <a:t> marketing atua com a utilização de eventos high-profile (que atrai atenção e publicidade) ou alguma notícia para fazer as pessoas falarem de sua marca.</a:t>
            </a:r>
          </a:p>
          <a:p>
            <a:endParaRPr lang="pt-BR" dirty="0"/>
          </a:p>
        </p:txBody>
      </p:sp>
    </p:spTree>
    <p:extLst>
      <p:ext uri="{BB962C8B-B14F-4D97-AF65-F5344CB8AC3E}">
        <p14:creationId xmlns:p14="http://schemas.microsoft.com/office/powerpoint/2010/main" val="38679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MECANISMO DE BUZZ MARKETING</a:t>
            </a:r>
            <a:endParaRPr lang="pt-BR" dirty="0"/>
          </a:p>
        </p:txBody>
      </p:sp>
      <p:sp>
        <p:nvSpPr>
          <p:cNvPr id="3" name="Espaço Reservado para Conteúdo 2"/>
          <p:cNvSpPr>
            <a:spLocks noGrp="1"/>
          </p:cNvSpPr>
          <p:nvPr>
            <p:ph idx="1"/>
          </p:nvPr>
        </p:nvSpPr>
        <p:spPr>
          <a:xfrm>
            <a:off x="693811" y="1701800"/>
            <a:ext cx="10580851" cy="4895552"/>
          </a:xfrm>
        </p:spPr>
        <p:txBody>
          <a:bodyPr>
            <a:normAutofit fontScale="92500" lnSpcReduction="10000"/>
          </a:bodyPr>
          <a:lstStyle/>
          <a:p>
            <a:r>
              <a:rPr lang="pt-BR" sz="2600" dirty="0" smtClean="0"/>
              <a:t>Todas as técnicas de “</a:t>
            </a:r>
            <a:r>
              <a:rPr lang="pt-BR" sz="2600" dirty="0" err="1" smtClean="0"/>
              <a:t>word</a:t>
            </a:r>
            <a:r>
              <a:rPr lang="pt-BR" sz="2600" dirty="0" smtClean="0"/>
              <a:t> </a:t>
            </a:r>
            <a:r>
              <a:rPr lang="pt-BR" sz="2600" dirty="0" err="1" smtClean="0"/>
              <a:t>of</a:t>
            </a:r>
            <a:r>
              <a:rPr lang="pt-BR" sz="2600" dirty="0" smtClean="0"/>
              <a:t> </a:t>
            </a:r>
            <a:r>
              <a:rPr lang="pt-BR" sz="2600" dirty="0" err="1" smtClean="0"/>
              <a:t>mouth</a:t>
            </a:r>
            <a:r>
              <a:rPr lang="pt-BR" sz="2600" dirty="0" smtClean="0"/>
              <a:t> marketing” são baseadas em conceitos de satisfação de clientes, diálogos em duas vias e comunicação transparente. </a:t>
            </a:r>
            <a:endParaRPr lang="pt-BR" sz="2600" dirty="0" smtClean="0"/>
          </a:p>
          <a:p>
            <a:r>
              <a:rPr lang="pt-BR" sz="2600" u="sng" dirty="0" smtClean="0"/>
              <a:t>Os </a:t>
            </a:r>
            <a:r>
              <a:rPr lang="pt-BR" sz="2600" u="sng" dirty="0" smtClean="0"/>
              <a:t>elementos básicos são:</a:t>
            </a:r>
          </a:p>
          <a:p>
            <a:pPr marL="457200" indent="-457200">
              <a:buFont typeface="+mj-lt"/>
              <a:buAutoNum type="arabicPeriod"/>
            </a:pPr>
            <a:r>
              <a:rPr lang="pt-BR" sz="2600" dirty="0" smtClean="0"/>
              <a:t>Educar pessoas sobre seus produtos e serviços.</a:t>
            </a:r>
          </a:p>
          <a:p>
            <a:pPr marL="457200" indent="-457200">
              <a:buFont typeface="+mj-lt"/>
              <a:buAutoNum type="arabicPeriod"/>
            </a:pPr>
            <a:r>
              <a:rPr lang="pt-BR" sz="2600" dirty="0" smtClean="0"/>
              <a:t>Identificar pessoas que compartilham bastante suas opiniões.</a:t>
            </a:r>
          </a:p>
          <a:p>
            <a:pPr marL="457200" indent="-457200">
              <a:buFont typeface="+mj-lt"/>
              <a:buAutoNum type="arabicPeriod"/>
            </a:pPr>
            <a:r>
              <a:rPr lang="pt-BR" sz="2600" dirty="0" smtClean="0"/>
              <a:t>Providenciar ferramentas para que a informação seja facilmente compartilhada.</a:t>
            </a:r>
          </a:p>
          <a:p>
            <a:pPr marL="457200" indent="-457200">
              <a:buFont typeface="+mj-lt"/>
              <a:buAutoNum type="arabicPeriod"/>
            </a:pPr>
            <a:r>
              <a:rPr lang="pt-BR" sz="2600" dirty="0" smtClean="0"/>
              <a:t>Estudar como, onde, e quando opiniões são compartilhadas.</a:t>
            </a:r>
          </a:p>
          <a:p>
            <a:pPr marL="457200" indent="-457200">
              <a:buFont typeface="+mj-lt"/>
              <a:buAutoNum type="arabicPeriod"/>
            </a:pPr>
            <a:r>
              <a:rPr lang="pt-BR" sz="2600" dirty="0" smtClean="0"/>
              <a:t>Escutar e responder a colaboradores, inimigos ou neutros.</a:t>
            </a:r>
          </a:p>
          <a:p>
            <a:endParaRPr lang="pt-BR" dirty="0"/>
          </a:p>
        </p:txBody>
      </p:sp>
    </p:spTree>
    <p:extLst>
      <p:ext uri="{BB962C8B-B14F-4D97-AF65-F5344CB8AC3E}">
        <p14:creationId xmlns:p14="http://schemas.microsoft.com/office/powerpoint/2010/main" val="30746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PORQUE USAR O BUZZ MARKETING</a:t>
            </a:r>
            <a:endParaRPr lang="pt-BR" dirty="0"/>
          </a:p>
        </p:txBody>
      </p:sp>
      <p:sp>
        <p:nvSpPr>
          <p:cNvPr id="3" name="Espaço Reservado para Conteúdo 2"/>
          <p:cNvSpPr>
            <a:spLocks noGrp="1"/>
          </p:cNvSpPr>
          <p:nvPr>
            <p:ph idx="1"/>
          </p:nvPr>
        </p:nvSpPr>
        <p:spPr/>
        <p:txBody>
          <a:bodyPr/>
          <a:lstStyle/>
          <a:p>
            <a:r>
              <a:rPr lang="pt-BR" dirty="0"/>
              <a:t>Menor custo de investimento</a:t>
            </a:r>
          </a:p>
          <a:p>
            <a:r>
              <a:rPr lang="pt-BR" dirty="0"/>
              <a:t>Mais fácil atingir o público alvo e ganhar a confiança desse através dos centros de atenção</a:t>
            </a:r>
          </a:p>
          <a:p>
            <a:r>
              <a:rPr lang="pt-BR" dirty="0"/>
              <a:t>Aumenta a credibilidade</a:t>
            </a:r>
          </a:p>
          <a:p>
            <a:r>
              <a:rPr lang="pt-BR" dirty="0"/>
              <a:t>Capacidade de atingir os consumidores, que perderam o interesse nas propagandas tradicionais</a:t>
            </a:r>
          </a:p>
          <a:p>
            <a:endParaRPr lang="pt-BR" dirty="0"/>
          </a:p>
        </p:txBody>
      </p:sp>
    </p:spTree>
    <p:extLst>
      <p:ext uri="{BB962C8B-B14F-4D97-AF65-F5344CB8AC3E}">
        <p14:creationId xmlns:p14="http://schemas.microsoft.com/office/powerpoint/2010/main" val="101476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CASO DORITOS</a:t>
            </a:r>
            <a:endParaRPr lang="pt-BR" dirty="0"/>
          </a:p>
        </p:txBody>
      </p:sp>
      <p:sp>
        <p:nvSpPr>
          <p:cNvPr id="3" name="CaixaDeTexto 2"/>
          <p:cNvSpPr txBox="1"/>
          <p:nvPr/>
        </p:nvSpPr>
        <p:spPr>
          <a:xfrm>
            <a:off x="1117309" y="1729566"/>
            <a:ext cx="7891904" cy="443198"/>
          </a:xfrm>
          <a:prstGeom prst="rect">
            <a:avLst/>
          </a:prstGeom>
          <a:noFill/>
        </p:spPr>
        <p:txBody>
          <a:bodyPr wrap="none" rtlCol="0">
            <a:spAutoFit/>
          </a:bodyPr>
          <a:lstStyle/>
          <a:p>
            <a:pPr>
              <a:lnSpc>
                <a:spcPct val="95000"/>
              </a:lnSpc>
            </a:pPr>
            <a:r>
              <a:rPr lang="pt-BR" u="sng" dirty="0"/>
              <a:t>https://www.youtube.com/watch?v=yHHdvXP9MS8</a:t>
            </a:r>
          </a:p>
        </p:txBody>
      </p:sp>
      <p:sp>
        <p:nvSpPr>
          <p:cNvPr id="4" name="CaixaDeTexto 3"/>
          <p:cNvSpPr txBox="1"/>
          <p:nvPr/>
        </p:nvSpPr>
        <p:spPr>
          <a:xfrm>
            <a:off x="765820" y="2429130"/>
            <a:ext cx="10508843" cy="2548390"/>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pt-BR" dirty="0" smtClean="0"/>
              <a:t>Propósito – incentivar mídia espontânea – “</a:t>
            </a:r>
            <a:r>
              <a:rPr lang="pt-BR" dirty="0" err="1" smtClean="0"/>
              <a:t>buzz</a:t>
            </a:r>
            <a:r>
              <a:rPr lang="pt-BR" dirty="0" smtClean="0"/>
              <a:t>”</a:t>
            </a:r>
          </a:p>
          <a:p>
            <a:pPr marL="342900" indent="-342900">
              <a:lnSpc>
                <a:spcPct val="95000"/>
              </a:lnSpc>
              <a:buFont typeface="Arial" panose="020B0604020202020204" pitchFamily="34" charset="0"/>
              <a:buChar char="•"/>
            </a:pPr>
            <a:endParaRPr lang="pt-BR" dirty="0"/>
          </a:p>
          <a:p>
            <a:pPr marL="342900" indent="-342900">
              <a:lnSpc>
                <a:spcPct val="95000"/>
              </a:lnSpc>
              <a:buFont typeface="Arial" panose="020B0604020202020204" pitchFamily="34" charset="0"/>
              <a:buChar char="•"/>
            </a:pPr>
            <a:r>
              <a:rPr lang="pt-BR" dirty="0"/>
              <a:t>Gerou 50 matérias (todas com teor positivo) que equivaleriam a um valor estimado de  publicidade paga de quase R$ 2 milhões de reais</a:t>
            </a:r>
          </a:p>
          <a:p>
            <a:pPr marL="342900" indent="-342900">
              <a:lnSpc>
                <a:spcPct val="95000"/>
              </a:lnSpc>
              <a:buFont typeface="Arial" panose="020B0604020202020204" pitchFamily="34" charset="0"/>
              <a:buChar char="•"/>
            </a:pPr>
            <a:endParaRPr lang="pt-BR" dirty="0"/>
          </a:p>
          <a:p>
            <a:pPr marL="342900" indent="-342900">
              <a:lnSpc>
                <a:spcPct val="95000"/>
              </a:lnSpc>
              <a:buFont typeface="Arial" panose="020B0604020202020204" pitchFamily="34" charset="0"/>
              <a:buChar char="•"/>
            </a:pP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827" y="4144841"/>
            <a:ext cx="2652598" cy="1788609"/>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56" y="81125"/>
            <a:ext cx="7425375" cy="6781800"/>
          </a:xfrm>
          <a:prstGeom prst="rect">
            <a:avLst/>
          </a:prstGeom>
        </p:spPr>
      </p:pic>
    </p:spTree>
    <p:extLst>
      <p:ext uri="{BB962C8B-B14F-4D97-AF65-F5344CB8AC3E}">
        <p14:creationId xmlns:p14="http://schemas.microsoft.com/office/powerpoint/2010/main" val="16695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61" y="652206"/>
            <a:ext cx="10969704" cy="1017588"/>
          </a:xfrm>
        </p:spPr>
        <p:txBody>
          <a:bodyPr>
            <a:normAutofit/>
          </a:bodyPr>
          <a:lstStyle/>
          <a:p>
            <a:r>
              <a:rPr lang="pt-BR" sz="4400" b="0" dirty="0" smtClean="0"/>
              <a:t>INFLUENCIADORES</a:t>
            </a:r>
            <a:endParaRPr lang="pt-BR" sz="4400" b="0" dirty="0"/>
          </a:p>
        </p:txBody>
      </p:sp>
      <p:sp>
        <p:nvSpPr>
          <p:cNvPr id="3" name="Espaço Reservado para Conteúdo 2"/>
          <p:cNvSpPr>
            <a:spLocks noGrp="1"/>
          </p:cNvSpPr>
          <p:nvPr>
            <p:ph idx="1"/>
          </p:nvPr>
        </p:nvSpPr>
        <p:spPr>
          <a:xfrm>
            <a:off x="304722" y="1988840"/>
            <a:ext cx="10969942" cy="4386560"/>
          </a:xfrm>
        </p:spPr>
        <p:txBody>
          <a:bodyPr/>
          <a:lstStyle/>
          <a:p>
            <a:r>
              <a:rPr lang="pt-BR" dirty="0" smtClean="0"/>
              <a:t>22 posts “incentivados” – </a:t>
            </a:r>
            <a:r>
              <a:rPr lang="pt-BR" dirty="0" err="1" smtClean="0"/>
              <a:t>Youtubers</a:t>
            </a:r>
            <a:r>
              <a:rPr lang="pt-BR" dirty="0" smtClean="0"/>
              <a:t>, </a:t>
            </a:r>
            <a:r>
              <a:rPr lang="pt-BR" dirty="0" err="1" smtClean="0"/>
              <a:t>Instagrammers</a:t>
            </a:r>
            <a:r>
              <a:rPr lang="pt-BR" dirty="0" smtClean="0"/>
              <a:t>, </a:t>
            </a:r>
            <a:r>
              <a:rPr lang="pt-BR" dirty="0" err="1" smtClean="0"/>
              <a:t>Twitteiros</a:t>
            </a:r>
            <a:r>
              <a:rPr lang="pt-BR" dirty="0" smtClean="0"/>
              <a:t> e </a:t>
            </a:r>
            <a:r>
              <a:rPr lang="pt-BR" dirty="0" err="1" smtClean="0"/>
              <a:t>blogueiros</a:t>
            </a:r>
            <a:r>
              <a:rPr lang="pt-BR" dirty="0" smtClean="0"/>
              <a:t> </a:t>
            </a:r>
            <a:r>
              <a:rPr lang="pt-BR" dirty="0" smtClean="0">
                <a:sym typeface="Wingdings" panose="05000000000000000000" pitchFamily="2" charset="2"/>
              </a:rPr>
              <a:t> 10 mil interações em redes sociais  </a:t>
            </a:r>
            <a:r>
              <a:rPr lang="pt-BR" b="1" dirty="0" smtClean="0">
                <a:sym typeface="Wingdings" panose="05000000000000000000" pitchFamily="2" charset="2"/>
              </a:rPr>
              <a:t>todas positivas</a:t>
            </a:r>
            <a:endParaRPr lang="pt-BR" b="1"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66E8D5-80E7-485E-A3D5-C74D18818E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pilha de livros em azul (widescreen)</Template>
  <TotalTime>0</TotalTime>
  <Words>1192</Words>
  <Application>Microsoft Office PowerPoint</Application>
  <PresentationFormat>Personalizar</PresentationFormat>
  <Paragraphs>116</Paragraphs>
  <Slides>27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Century Gothic</vt:lpstr>
      <vt:lpstr>Wingdings</vt:lpstr>
      <vt:lpstr>Books_16x9_TP102787939</vt:lpstr>
      <vt:lpstr>Buzz Marketing e Marketing de Experiência</vt:lpstr>
      <vt:lpstr>AGENDA</vt:lpstr>
      <vt:lpstr>BUZZ MARKETING</vt:lpstr>
      <vt:lpstr>BUZZ MARKETING x MARKETING VIRAL</vt:lpstr>
      <vt:lpstr>O MECANISMO DE BUZZ MARKETING</vt:lpstr>
      <vt:lpstr>PORQUE USAR O BUZZ MARKETING</vt:lpstr>
      <vt:lpstr>CASO DORITOS</vt:lpstr>
      <vt:lpstr>Apresentação do PowerPoint</vt:lpstr>
      <vt:lpstr>INFLUENCIADORES</vt:lpstr>
      <vt:lpstr>CASO BRASTEMP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2016-05-08T18:58:52Z</dcterms:created>
  <dcterms:modified xsi:type="dcterms:W3CDTF">2016-05-09T22:53:54Z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