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3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0" r:id="rId13"/>
    <p:sldId id="281" r:id="rId14"/>
    <p:sldId id="282" r:id="rId15"/>
    <p:sldId id="302" r:id="rId16"/>
    <p:sldId id="304" r:id="rId17"/>
    <p:sldId id="306" r:id="rId18"/>
    <p:sldId id="308" r:id="rId19"/>
    <p:sldId id="310" r:id="rId20"/>
    <p:sldId id="312" r:id="rId21"/>
    <p:sldId id="283" r:id="rId22"/>
    <p:sldId id="285" r:id="rId23"/>
    <p:sldId id="284" r:id="rId24"/>
    <p:sldId id="266" r:id="rId25"/>
    <p:sldId id="267" r:id="rId26"/>
    <p:sldId id="313" r:id="rId27"/>
    <p:sldId id="314" r:id="rId28"/>
    <p:sldId id="273" r:id="rId29"/>
    <p:sldId id="274" r:id="rId30"/>
    <p:sldId id="275" r:id="rId31"/>
    <p:sldId id="278" r:id="rId32"/>
    <p:sldId id="279" r:id="rId33"/>
    <p:sldId id="280" r:id="rId34"/>
    <p:sldId id="276" r:id="rId35"/>
    <p:sldId id="277" r:id="rId36"/>
    <p:sldId id="268" r:id="rId37"/>
    <p:sldId id="269" r:id="rId38"/>
    <p:sldId id="270" r:id="rId39"/>
    <p:sldId id="271" r:id="rId40"/>
    <p:sldId id="272" r:id="rId41"/>
    <p:sldId id="342" r:id="rId42"/>
    <p:sldId id="286" r:id="rId43"/>
    <p:sldId id="292" r:id="rId44"/>
    <p:sldId id="287" r:id="rId45"/>
    <p:sldId id="288" r:id="rId46"/>
    <p:sldId id="296" r:id="rId47"/>
    <p:sldId id="289" r:id="rId48"/>
    <p:sldId id="295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43" r:id="rId65"/>
    <p:sldId id="344" r:id="rId66"/>
    <p:sldId id="332" r:id="rId67"/>
    <p:sldId id="333" r:id="rId68"/>
    <p:sldId id="334" r:id="rId69"/>
    <p:sldId id="335" r:id="rId70"/>
    <p:sldId id="336" r:id="rId71"/>
    <p:sldId id="337" r:id="rId72"/>
    <p:sldId id="340" r:id="rId73"/>
    <p:sldId id="341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8B633BD-B199-4D05-A961-C94310DEE78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FD8B0B-9E61-4120-A8F4-1DFCF09F99F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hyperlink" Target="https://www.youtube.com/watch?v=bWPNMiNKiTs&amp;featur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123" y1="11652" x2="45455" y2="12548"/>
                        <a14:foregroundMark x1="54054" y1="87580" x2="54545" y2="88476"/>
                        <a14:foregroundMark x1="49386" y1="79257" x2="49386" y2="79257"/>
                        <a14:foregroundMark x1="52334" y1="83355" x2="52334" y2="83355"/>
                        <a14:foregroundMark x1="98034" y1="40205" x2="98034" y2="40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523259"/>
            <a:ext cx="4427985" cy="766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292" y="0"/>
            <a:ext cx="5330795" cy="3573016"/>
          </a:xfrm>
        </p:spPr>
        <p:txBody>
          <a:bodyPr>
            <a:normAutofit/>
          </a:bodyPr>
          <a:lstStyle/>
          <a:p>
            <a:pPr algn="ctr"/>
            <a:r>
              <a:rPr lang="fr-FR" sz="6000" b="0" dirty="0" err="1">
                <a:effectLst/>
              </a:rPr>
              <a:t>Planejamento</a:t>
            </a:r>
            <a:r>
              <a:rPr lang="fr-FR" sz="6000" b="0" dirty="0">
                <a:effectLst/>
              </a:rPr>
              <a:t> de </a:t>
            </a:r>
            <a:r>
              <a:rPr lang="fr-FR" sz="6000" b="0" dirty="0" err="1">
                <a:effectLst/>
              </a:rPr>
              <a:t>Mídia</a:t>
            </a:r>
            <a:r>
              <a:rPr lang="fr-FR" sz="6000" b="0" dirty="0">
                <a:effectLst/>
              </a:rPr>
              <a:t> </a:t>
            </a:r>
            <a:r>
              <a:rPr lang="fr-FR" sz="6000" b="0" dirty="0" err="1">
                <a:effectLst/>
              </a:rPr>
              <a:t>Tradicional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927032" cy="2880320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/>
              <a:t>Alexandre Alves</a:t>
            </a:r>
          </a:p>
          <a:p>
            <a:r>
              <a:rPr lang="fr-FR" dirty="0" smtClean="0"/>
              <a:t>Antoine </a:t>
            </a:r>
            <a:r>
              <a:rPr lang="fr-FR" dirty="0"/>
              <a:t>Fournier</a:t>
            </a:r>
          </a:p>
          <a:p>
            <a:r>
              <a:rPr lang="fr-FR" dirty="0"/>
              <a:t>Déborah Marie-Louise</a:t>
            </a:r>
          </a:p>
          <a:p>
            <a:r>
              <a:rPr lang="fr-FR" dirty="0"/>
              <a:t>Giulia Pires</a:t>
            </a:r>
          </a:p>
          <a:p>
            <a:r>
              <a:rPr lang="fr-FR" dirty="0" smtClean="0"/>
              <a:t>Guilherme </a:t>
            </a:r>
            <a:r>
              <a:rPr lang="fr-FR" dirty="0"/>
              <a:t>Silva</a:t>
            </a:r>
          </a:p>
          <a:p>
            <a:r>
              <a:rPr lang="fr-FR" dirty="0" smtClean="0"/>
              <a:t>Luciana </a:t>
            </a:r>
            <a:r>
              <a:rPr lang="fr-FR" dirty="0"/>
              <a:t>Silva</a:t>
            </a:r>
          </a:p>
          <a:p>
            <a:r>
              <a:rPr lang="fr-FR" dirty="0" smtClean="0"/>
              <a:t>Rodrigo </a:t>
            </a:r>
            <a:r>
              <a:rPr lang="fr-FR" dirty="0"/>
              <a:t>Gomes</a:t>
            </a:r>
          </a:p>
          <a:p>
            <a:r>
              <a:rPr lang="fr-FR" dirty="0" smtClean="0"/>
              <a:t>Thibaut </a:t>
            </a:r>
            <a:r>
              <a:rPr lang="fr-FR" dirty="0"/>
              <a:t>Choukroun</a:t>
            </a:r>
          </a:p>
        </p:txBody>
      </p:sp>
    </p:spTree>
    <p:extLst>
      <p:ext uri="{BB962C8B-B14F-4D97-AF65-F5344CB8AC3E}">
        <p14:creationId xmlns:p14="http://schemas.microsoft.com/office/powerpoint/2010/main" val="389173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fr-FR" dirty="0"/>
              <a:t>Calcular Audiência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3176"/>
          </a:xfrm>
        </p:spPr>
        <p:txBody>
          <a:bodyPr/>
          <a:lstStyle/>
          <a:p>
            <a:endParaRPr lang="fr-FR" sz="2200" dirty="0" smtClean="0">
              <a:solidFill>
                <a:schemeClr val="accent3"/>
              </a:solidFill>
            </a:endParaRPr>
          </a:p>
          <a:p>
            <a:r>
              <a:rPr lang="fr-FR" sz="2200" dirty="0" smtClean="0">
                <a:solidFill>
                  <a:schemeClr val="accent3"/>
                </a:solidFill>
              </a:rPr>
              <a:t>Teoricamente </a:t>
            </a:r>
            <a:r>
              <a:rPr lang="fr-FR" sz="2200" dirty="0">
                <a:solidFill>
                  <a:schemeClr val="accent3"/>
                </a:solidFill>
              </a:rPr>
              <a:t>audiência individual preferida porque representa os consumidores </a:t>
            </a:r>
            <a:r>
              <a:rPr lang="fr-FR" sz="2200" dirty="0" smtClean="0">
                <a:solidFill>
                  <a:schemeClr val="accent3"/>
                </a:solidFill>
              </a:rPr>
              <a:t>potenciais;</a:t>
            </a:r>
            <a:endParaRPr lang="fr-FR" sz="2200" dirty="0">
              <a:solidFill>
                <a:schemeClr val="accent3"/>
              </a:solidFill>
            </a:endParaRPr>
          </a:p>
          <a:p>
            <a:endParaRPr lang="fr-FR" sz="2200" dirty="0">
              <a:solidFill>
                <a:schemeClr val="accent3"/>
              </a:solidFill>
            </a:endParaRPr>
          </a:p>
          <a:p>
            <a:endParaRPr lang="fr-FR" sz="2200" dirty="0">
              <a:solidFill>
                <a:schemeClr val="accent3"/>
              </a:solidFill>
            </a:endParaRPr>
          </a:p>
          <a:p>
            <a:r>
              <a:rPr lang="fr-FR" sz="2200" dirty="0">
                <a:solidFill>
                  <a:schemeClr val="accent3"/>
                </a:solidFill>
              </a:rPr>
              <a:t>Método domiciliar mais frequente no mercado porque é mais difícil de calcular por </a:t>
            </a:r>
            <a:r>
              <a:rPr lang="fr-FR" sz="2200" dirty="0" smtClean="0">
                <a:solidFill>
                  <a:schemeClr val="accent3"/>
                </a:solidFill>
              </a:rPr>
              <a:t>indivíduo;</a:t>
            </a:r>
            <a:endParaRPr lang="fr-FR" sz="2200" dirty="0">
              <a:solidFill>
                <a:schemeClr val="accent3"/>
              </a:solidFill>
            </a:endParaRPr>
          </a:p>
          <a:p>
            <a:endParaRPr lang="fr-FR" sz="2200" dirty="0">
              <a:solidFill>
                <a:schemeClr val="accent3"/>
              </a:solidFill>
            </a:endParaRPr>
          </a:p>
          <a:p>
            <a:endParaRPr lang="fr-FR" sz="2200" dirty="0">
              <a:solidFill>
                <a:schemeClr val="accent3"/>
              </a:solidFill>
            </a:endParaRPr>
          </a:p>
          <a:p>
            <a:r>
              <a:rPr lang="fr-FR" sz="2200" dirty="0">
                <a:solidFill>
                  <a:schemeClr val="accent3"/>
                </a:solidFill>
              </a:rPr>
              <a:t>Na prática as empresas usam de amostragem, grupos de pessoas representativas do comportamento global da população a frente dessa mídia</a:t>
            </a:r>
            <a:r>
              <a:rPr lang="fr-FR" sz="2200" dirty="0">
                <a:solidFill>
                  <a:schemeClr val="accent2"/>
                </a:solidFill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26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04664" y="1124744"/>
            <a:ext cx="6501408" cy="1066800"/>
          </a:xfrm>
        </p:spPr>
        <p:txBody>
          <a:bodyPr/>
          <a:lstStyle/>
          <a:p>
            <a:pPr algn="ctr"/>
            <a:r>
              <a:rPr lang="fr-FR" dirty="0" smtClean="0"/>
              <a:t>Público-Alvo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383876"/>
            <a:ext cx="8568952" cy="435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accent2"/>
                </a:solidFill>
              </a:rPr>
              <a:t>O</a:t>
            </a:r>
            <a:r>
              <a:rPr lang="fr-FR" sz="2200" dirty="0" smtClean="0">
                <a:solidFill>
                  <a:schemeClr val="accent2"/>
                </a:solidFill>
              </a:rPr>
              <a:t> público </a:t>
            </a:r>
            <a:r>
              <a:rPr lang="fr-FR" sz="2200" dirty="0">
                <a:solidFill>
                  <a:schemeClr val="accent2"/>
                </a:solidFill>
              </a:rPr>
              <a:t>que o </a:t>
            </a:r>
            <a:r>
              <a:rPr lang="fr-FR" sz="2200" dirty="0" smtClean="0">
                <a:solidFill>
                  <a:schemeClr val="accent2"/>
                </a:solidFill>
              </a:rPr>
              <a:t>planejamento </a:t>
            </a:r>
            <a:r>
              <a:rPr lang="fr-FR" sz="2200" dirty="0">
                <a:solidFill>
                  <a:schemeClr val="accent2"/>
                </a:solidFill>
              </a:rPr>
              <a:t>de marketing </a:t>
            </a:r>
            <a:r>
              <a:rPr lang="fr-FR" sz="2200" dirty="0" smtClean="0">
                <a:solidFill>
                  <a:schemeClr val="accent2"/>
                </a:solidFill>
              </a:rPr>
              <a:t>deseja </a:t>
            </a:r>
            <a:r>
              <a:rPr lang="fr-FR" sz="2200" dirty="0">
                <a:solidFill>
                  <a:schemeClr val="accent2"/>
                </a:solidFill>
              </a:rPr>
              <a:t>atender</a:t>
            </a:r>
            <a:r>
              <a:rPr lang="fr-FR" sz="2200" dirty="0"/>
              <a:t>.</a:t>
            </a:r>
          </a:p>
          <a:p>
            <a:pPr marL="457200" indent="-457200"/>
            <a:endParaRPr lang="fr-FR" sz="2000" dirty="0"/>
          </a:p>
          <a:p>
            <a:pPr marL="0" indent="0">
              <a:buNone/>
            </a:pPr>
            <a:r>
              <a:rPr lang="fr-FR" sz="2000" b="1" u="sng" dirty="0">
                <a:solidFill>
                  <a:schemeClr val="accent2"/>
                </a:solidFill>
              </a:rPr>
              <a:t>Cobertura do Publico-Alvo</a:t>
            </a:r>
            <a:br>
              <a:rPr lang="fr-FR" sz="2000" b="1" u="sng" dirty="0">
                <a:solidFill>
                  <a:schemeClr val="accent2"/>
                </a:solidFill>
              </a:rPr>
            </a:br>
            <a:r>
              <a:rPr lang="fr-FR" sz="2000" b="1" u="sng" dirty="0">
                <a:solidFill>
                  <a:schemeClr val="accent2"/>
                </a:solidFill>
              </a:rPr>
              <a:t/>
            </a:r>
            <a:br>
              <a:rPr lang="fr-FR" sz="2000" b="1" u="sng" dirty="0">
                <a:solidFill>
                  <a:schemeClr val="accent2"/>
                </a:solidFill>
              </a:rPr>
            </a:br>
            <a:r>
              <a:rPr lang="fr-FR" sz="2000" dirty="0">
                <a:solidFill>
                  <a:schemeClr val="accent2"/>
                </a:solidFill>
              </a:rPr>
              <a:t>			</a:t>
            </a:r>
            <a:r>
              <a:rPr lang="fr-FR" sz="2000" dirty="0">
                <a:solidFill>
                  <a:schemeClr val="accent1"/>
                </a:solidFill>
              </a:rPr>
              <a:t>Audiencia </a:t>
            </a:r>
            <a:r>
              <a:rPr lang="fr-FR" sz="2000" dirty="0" smtClean="0">
                <a:solidFill>
                  <a:schemeClr val="accent1"/>
                </a:solidFill>
              </a:rPr>
              <a:t>priáaria </a:t>
            </a:r>
            <a:r>
              <a:rPr lang="fr-FR" sz="2000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			     </a:t>
            </a:r>
            <a:r>
              <a:rPr lang="fr-FR" sz="2000" dirty="0" smtClean="0">
                <a:solidFill>
                  <a:schemeClr val="accent1"/>
                </a:solidFill>
              </a:rPr>
              <a:t>Público </a:t>
            </a:r>
            <a:r>
              <a:rPr lang="fr-FR" sz="2000" dirty="0">
                <a:solidFill>
                  <a:schemeClr val="accent1"/>
                </a:solidFill>
              </a:rPr>
              <a:t>- Alvo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u="sng" dirty="0" smtClean="0">
                <a:solidFill>
                  <a:schemeClr val="accent2"/>
                </a:solidFill>
              </a:rPr>
              <a:t>Níveis </a:t>
            </a:r>
            <a:r>
              <a:rPr lang="fr-FR" sz="2000" b="1" u="sng" dirty="0">
                <a:solidFill>
                  <a:schemeClr val="accent2"/>
                </a:solidFill>
              </a:rPr>
              <a:t>de C</a:t>
            </a:r>
            <a:r>
              <a:rPr lang="fr-FR" sz="2000" b="1" u="sng" dirty="0" smtClean="0">
                <a:solidFill>
                  <a:schemeClr val="accent2"/>
                </a:solidFill>
              </a:rPr>
              <a:t>obertura</a:t>
            </a:r>
            <a:endParaRPr lang="fr-FR" sz="2000" b="1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marL="1262063" lvl="1" indent="620713">
              <a:tabLst>
                <a:tab pos="1255713" algn="l"/>
              </a:tabLst>
            </a:pPr>
            <a:r>
              <a:rPr lang="pt-BR" sz="1800" dirty="0">
                <a:solidFill>
                  <a:schemeClr val="accent1"/>
                </a:solidFill>
              </a:rPr>
              <a:t>Baixa Cobertura (até 39%)</a:t>
            </a:r>
          </a:p>
          <a:p>
            <a:pPr marL="1255713" lvl="1" indent="0">
              <a:tabLst>
                <a:tab pos="1255713" algn="l"/>
              </a:tabLst>
            </a:pPr>
            <a:r>
              <a:rPr lang="pt-BR" sz="1800" dirty="0">
                <a:solidFill>
                  <a:schemeClr val="accent1"/>
                </a:solidFill>
              </a:rPr>
              <a:t>        </a:t>
            </a:r>
            <a:r>
              <a:rPr lang="pt-BR" sz="1800" dirty="0" smtClean="0">
                <a:solidFill>
                  <a:schemeClr val="accent1"/>
                </a:solidFill>
              </a:rPr>
              <a:t>  </a:t>
            </a:r>
            <a:r>
              <a:rPr lang="pt-BR" sz="1800" dirty="0">
                <a:solidFill>
                  <a:schemeClr val="accent1"/>
                </a:solidFill>
              </a:rPr>
              <a:t>Média Cobertura (entre 40% e 69%)</a:t>
            </a:r>
          </a:p>
          <a:p>
            <a:pPr marL="1255713" lvl="1" indent="436563">
              <a:tabLst>
                <a:tab pos="450850" algn="l"/>
              </a:tabLst>
            </a:pPr>
            <a:r>
              <a:rPr lang="pt-BR" sz="1800" dirty="0">
                <a:solidFill>
                  <a:schemeClr val="accent1"/>
                </a:solidFill>
              </a:rPr>
              <a:t>    Alta Cobertura (de 70% a 99%) </a:t>
            </a:r>
            <a:endParaRPr lang="fr-F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699792" y="4077072"/>
            <a:ext cx="31683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29707"/>
            <a:ext cx="5256584" cy="16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Público-Alvo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2200" dirty="0">
                <a:solidFill>
                  <a:schemeClr val="accent2"/>
                </a:solidFill>
              </a:rPr>
              <a:t>Maior </a:t>
            </a:r>
            <a:r>
              <a:rPr lang="fr-FR" sz="2200" dirty="0" smtClean="0">
                <a:solidFill>
                  <a:schemeClr val="accent2"/>
                </a:solidFill>
              </a:rPr>
              <a:t>nível </a:t>
            </a:r>
            <a:r>
              <a:rPr lang="fr-FR" sz="2200" dirty="0">
                <a:solidFill>
                  <a:schemeClr val="accent2"/>
                </a:solidFill>
              </a:rPr>
              <a:t>de cobertura = mensagem mais eficaz = mais caro</a:t>
            </a:r>
          </a:p>
          <a:p>
            <a:pPr marL="109728" indent="0">
              <a:buNone/>
            </a:pPr>
            <a:endParaRPr lang="fr-FR" sz="2200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fr-FR" sz="2200" b="1" u="sng" dirty="0">
                <a:solidFill>
                  <a:schemeClr val="accent2"/>
                </a:solidFill>
              </a:rPr>
              <a:t>Indicadores</a:t>
            </a:r>
            <a:r>
              <a:rPr lang="fr-FR" sz="2200" dirty="0">
                <a:solidFill>
                  <a:schemeClr val="accent2"/>
                </a:solidFill>
              </a:rPr>
              <a:t> : Elementos que </a:t>
            </a:r>
            <a:r>
              <a:rPr lang="fr-FR" sz="2200" dirty="0" smtClean="0">
                <a:solidFill>
                  <a:schemeClr val="accent2"/>
                </a:solidFill>
              </a:rPr>
              <a:t>vão </a:t>
            </a:r>
            <a:r>
              <a:rPr lang="fr-FR" sz="2200" dirty="0">
                <a:solidFill>
                  <a:schemeClr val="accent2"/>
                </a:solidFill>
              </a:rPr>
              <a:t>ajudar na </a:t>
            </a:r>
            <a:r>
              <a:rPr lang="fr-FR" sz="2200" dirty="0" smtClean="0">
                <a:solidFill>
                  <a:schemeClr val="accent2"/>
                </a:solidFill>
              </a:rPr>
              <a:t>determinação dos níveis </a:t>
            </a:r>
            <a:r>
              <a:rPr lang="fr-FR" sz="2200" dirty="0">
                <a:solidFill>
                  <a:schemeClr val="accent2"/>
                </a:solidFill>
              </a:rPr>
              <a:t>de </a:t>
            </a:r>
            <a:r>
              <a:rPr lang="fr-FR" sz="2200" dirty="0" smtClean="0">
                <a:solidFill>
                  <a:schemeClr val="accent2"/>
                </a:solidFill>
              </a:rPr>
              <a:t>cobertura</a:t>
            </a:r>
            <a:r>
              <a:rPr lang="fr-FR" sz="2200" dirty="0">
                <a:solidFill>
                  <a:schemeClr val="accent2"/>
                </a:solidFill>
              </a:rPr>
              <a:t>.</a:t>
            </a:r>
          </a:p>
          <a:p>
            <a:pPr marL="109728" indent="0">
              <a:buNone/>
            </a:pPr>
            <a:endParaRPr lang="fr-FR" sz="2200" dirty="0">
              <a:solidFill>
                <a:schemeClr val="accent2"/>
              </a:solidFill>
            </a:endParaRPr>
          </a:p>
          <a:p>
            <a:pPr lvl="1"/>
            <a:r>
              <a:rPr lang="fr-FR" sz="2000" dirty="0">
                <a:solidFill>
                  <a:schemeClr val="accent3"/>
                </a:solidFill>
              </a:rPr>
              <a:t>Ciclo de vida da </a:t>
            </a:r>
            <a:r>
              <a:rPr lang="fr-FR" sz="2000" dirty="0" smtClean="0">
                <a:solidFill>
                  <a:schemeClr val="accent3"/>
                </a:solidFill>
              </a:rPr>
              <a:t>marca</a:t>
            </a:r>
            <a:endParaRPr lang="fr-FR" sz="2000" dirty="0">
              <a:solidFill>
                <a:schemeClr val="accent3"/>
              </a:solidFill>
            </a:endParaRPr>
          </a:p>
          <a:p>
            <a:pPr marL="411480" lvl="1" indent="0">
              <a:buNone/>
            </a:pPr>
            <a:r>
              <a:rPr lang="fr-FR" sz="2000" dirty="0">
                <a:solidFill>
                  <a:schemeClr val="accent3"/>
                </a:solidFill>
              </a:rPr>
              <a:t>	</a:t>
            </a:r>
            <a:r>
              <a:rPr lang="fr-FR" sz="1800" i="1" dirty="0">
                <a:solidFill>
                  <a:schemeClr val="accent3"/>
                </a:solidFill>
              </a:rPr>
              <a:t>Ex : a cobertura por um lançamento de produto </a:t>
            </a:r>
            <a:r>
              <a:rPr lang="fr-FR" sz="1800" i="1" dirty="0" smtClean="0">
                <a:solidFill>
                  <a:schemeClr val="accent3"/>
                </a:solidFill>
              </a:rPr>
              <a:t>será </a:t>
            </a:r>
            <a:r>
              <a:rPr lang="fr-FR" sz="1800" i="1" dirty="0">
                <a:solidFill>
                  <a:schemeClr val="accent3"/>
                </a:solidFill>
              </a:rPr>
              <a:t>maior que pela </a:t>
            </a:r>
            <a:r>
              <a:rPr lang="fr-FR" sz="1800" i="1" dirty="0" smtClean="0">
                <a:solidFill>
                  <a:schemeClr val="accent3"/>
                </a:solidFill>
              </a:rPr>
              <a:t>sustentação </a:t>
            </a:r>
            <a:r>
              <a:rPr lang="fr-FR" sz="1800" i="1" dirty="0">
                <a:solidFill>
                  <a:schemeClr val="accent3"/>
                </a:solidFill>
              </a:rPr>
              <a:t>dele.</a:t>
            </a:r>
          </a:p>
          <a:p>
            <a:pPr marL="411480" lvl="1" indent="0">
              <a:buNone/>
            </a:pPr>
            <a:endParaRPr lang="fr-FR" sz="1800" i="1" dirty="0">
              <a:solidFill>
                <a:schemeClr val="accent3"/>
              </a:solidFill>
            </a:endParaRPr>
          </a:p>
          <a:p>
            <a:pPr lvl="1"/>
            <a:r>
              <a:rPr lang="fr-FR" sz="2000" dirty="0" err="1">
                <a:solidFill>
                  <a:schemeClr val="accent3"/>
                </a:solidFill>
              </a:rPr>
              <a:t>Objetivo</a:t>
            </a:r>
            <a:r>
              <a:rPr lang="fr-FR" sz="2000" dirty="0">
                <a:solidFill>
                  <a:schemeClr val="accent3"/>
                </a:solidFill>
              </a:rPr>
              <a:t> de </a:t>
            </a:r>
            <a:r>
              <a:rPr lang="fr-FR" sz="2000" dirty="0" err="1">
                <a:solidFill>
                  <a:schemeClr val="accent3"/>
                </a:solidFill>
              </a:rPr>
              <a:t>mercado</a:t>
            </a:r>
            <a:endParaRPr lang="fr-FR" sz="2000" dirty="0">
              <a:solidFill>
                <a:schemeClr val="accent3"/>
              </a:solidFill>
            </a:endParaRPr>
          </a:p>
          <a:p>
            <a:pPr marL="109728" indent="0">
              <a:buNone/>
            </a:pPr>
            <a:r>
              <a:rPr lang="fr-FR" sz="2200" dirty="0">
                <a:solidFill>
                  <a:schemeClr val="accent3"/>
                </a:solidFill>
              </a:rPr>
              <a:t>	</a:t>
            </a:r>
            <a:r>
              <a:rPr lang="fr-FR" sz="1800" i="1" dirty="0">
                <a:solidFill>
                  <a:schemeClr val="accent3"/>
                </a:solidFill>
              </a:rPr>
              <a:t>Ex : Uma empresa que quer ganhar Market Share vai planejar uma cobertura mais alta que uma empresa que </a:t>
            </a:r>
            <a:r>
              <a:rPr lang="fr-FR" sz="1800" i="1" dirty="0" smtClean="0">
                <a:solidFill>
                  <a:schemeClr val="accent3"/>
                </a:solidFill>
              </a:rPr>
              <a:t>só </a:t>
            </a:r>
            <a:r>
              <a:rPr lang="fr-FR" sz="1800" i="1" dirty="0">
                <a:solidFill>
                  <a:schemeClr val="accent3"/>
                </a:solidFill>
              </a:rPr>
              <a:t>precisa de manter ele.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7218"/>
            <a:ext cx="2027476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4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Cobertura Geográfica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000" dirty="0" smtClean="0">
                <a:solidFill>
                  <a:schemeClr val="accent2"/>
                </a:solidFill>
              </a:rPr>
              <a:t>A cobertura geográfica esta diretamente relacionada com as localidades onde a propaganda é veiculada: </a:t>
            </a:r>
          </a:p>
          <a:p>
            <a:pPr marL="109728" indent="0">
              <a:buNone/>
            </a:pPr>
            <a:endParaRPr lang="pt-BR" sz="2000" dirty="0" smtClean="0">
              <a:solidFill>
                <a:schemeClr val="accent2"/>
              </a:solidFill>
            </a:endParaRPr>
          </a:p>
          <a:p>
            <a:r>
              <a:rPr lang="pt-BR" sz="2000" dirty="0" smtClean="0">
                <a:solidFill>
                  <a:schemeClr val="accent2"/>
                </a:solidFill>
              </a:rPr>
              <a:t>Bairros em uma cidade (por ex. Ipiranga)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Regiões da cidade (por ex. Zona sul de São Paulo)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Cidades (por ex. São Paulo, Campinas, Rio de Janeiro, Curitiba)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Região metropolitana (abrangendo um conjunto de cidades vizinhas, como a região da Grande São Paulo, Grande Rio)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Regiões de um estado (por ex.: oeste do Paraná, litoral catarinense) 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Estados (por ex. São Paulo, Bahia e Distrito Federal)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Regiões do país (por ex.: região Sul, Sudeste, Norte, Nordeste)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Países (por ex. Todo o território Nacional)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Continentes (por ex. América Latina)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18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20880" cy="720080"/>
          </a:xfrm>
        </p:spPr>
        <p:txBody>
          <a:bodyPr/>
          <a:lstStyle/>
          <a:p>
            <a:pPr algn="ctr"/>
            <a:r>
              <a:rPr lang="pt-BR" dirty="0" smtClean="0"/>
              <a:t>Cobertura Geográfica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7632848" cy="4824536"/>
          </a:xfrm>
        </p:spPr>
        <p:txBody>
          <a:bodyPr>
            <a:normAutofit fontScale="92500" lnSpcReduction="10000"/>
          </a:bodyPr>
          <a:lstStyle/>
          <a:p>
            <a:r>
              <a:rPr lang="pt-BR" sz="1800" dirty="0" smtClean="0">
                <a:solidFill>
                  <a:srgbClr val="438086"/>
                </a:solidFill>
              </a:rPr>
              <a:t>Está ligada diretamente ao investimento disponível. </a:t>
            </a:r>
          </a:p>
          <a:p>
            <a:r>
              <a:rPr lang="pt-BR" sz="1800" dirty="0" smtClean="0">
                <a:solidFill>
                  <a:srgbClr val="438086"/>
                </a:solidFill>
              </a:rPr>
              <a:t>É melhor concentrar o investimento de mídia em algumas áreas – a de maior interesse, ou maior </a:t>
            </a:r>
            <a:r>
              <a:rPr lang="pt-BR" sz="1800" i="1" dirty="0" smtClean="0">
                <a:solidFill>
                  <a:srgbClr val="438086"/>
                </a:solidFill>
              </a:rPr>
              <a:t>Share Of Market </a:t>
            </a:r>
            <a:r>
              <a:rPr lang="pt-BR" sz="1800" dirty="0" smtClean="0">
                <a:solidFill>
                  <a:srgbClr val="438086"/>
                </a:solidFill>
              </a:rPr>
              <a:t>– do que tentar abranger todas as áreas de distribuição do produto. </a:t>
            </a:r>
          </a:p>
          <a:p>
            <a:pPr marL="109728" indent="0">
              <a:buNone/>
            </a:pPr>
            <a:endParaRPr lang="pt-BR" sz="2000" b="1" dirty="0" smtClean="0">
              <a:solidFill>
                <a:srgbClr val="438086"/>
              </a:solidFill>
            </a:endParaRPr>
          </a:p>
          <a:p>
            <a:pPr marL="109728" indent="0">
              <a:buNone/>
            </a:pPr>
            <a:endParaRPr lang="pt-BR" sz="2000" b="1" dirty="0" smtClean="0">
              <a:solidFill>
                <a:srgbClr val="53548A"/>
              </a:solidFill>
            </a:endParaRPr>
          </a:p>
          <a:p>
            <a:pPr marL="109728" indent="0">
              <a:buNone/>
            </a:pPr>
            <a:r>
              <a:rPr lang="pt-BR" sz="2000" b="1" dirty="0" smtClean="0">
                <a:solidFill>
                  <a:srgbClr val="53548A"/>
                </a:solidFill>
              </a:rPr>
              <a:t>           Como definir as prioridades de mercado? </a:t>
            </a:r>
          </a:p>
          <a:p>
            <a:pPr marL="109728" indent="0">
              <a:buNone/>
            </a:pPr>
            <a:endParaRPr lang="pt-BR" sz="2000" b="1" dirty="0" smtClean="0">
              <a:solidFill>
                <a:srgbClr val="438086"/>
              </a:solidFill>
            </a:endParaRPr>
          </a:p>
          <a:p>
            <a:pPr marL="109728" indent="0">
              <a:buNone/>
            </a:pPr>
            <a:r>
              <a:rPr lang="pt-BR" sz="1800" dirty="0" smtClean="0">
                <a:solidFill>
                  <a:srgbClr val="438086"/>
                </a:solidFill>
              </a:rPr>
              <a:t>Essa decisão depende única e exclusivamente dos objetivos definidos no </a:t>
            </a:r>
            <a:r>
              <a:rPr lang="pt-BR" sz="1800" i="1" dirty="0" smtClean="0">
                <a:solidFill>
                  <a:srgbClr val="438086"/>
                </a:solidFill>
              </a:rPr>
              <a:t>briefing</a:t>
            </a:r>
            <a:r>
              <a:rPr lang="pt-BR" sz="1800" dirty="0" smtClean="0">
                <a:solidFill>
                  <a:srgbClr val="438086"/>
                </a:solidFill>
              </a:rPr>
              <a:t>. Podem estar relacionadas com os objetivos de mercado. Neste caso, as decisões estão relacionadas com os seguintes fatores: </a:t>
            </a:r>
          </a:p>
          <a:p>
            <a:r>
              <a:rPr lang="pt-BR" sz="1800" dirty="0" smtClean="0">
                <a:solidFill>
                  <a:srgbClr val="438086"/>
                </a:solidFill>
              </a:rPr>
              <a:t>Priorizar áreas que possam gerar resultados positivos para a marca, a curto prazo</a:t>
            </a:r>
          </a:p>
          <a:p>
            <a:r>
              <a:rPr lang="pt-BR" sz="1800" dirty="0" smtClean="0">
                <a:solidFill>
                  <a:srgbClr val="438086"/>
                </a:solidFill>
              </a:rPr>
              <a:t>Atacar áreas que já estão estabelecidas pela liderança</a:t>
            </a:r>
          </a:p>
          <a:p>
            <a:r>
              <a:rPr lang="pt-BR" sz="1800" dirty="0" smtClean="0">
                <a:solidFill>
                  <a:srgbClr val="438086"/>
                </a:solidFill>
              </a:rPr>
              <a:t>Reverter a posição de </a:t>
            </a:r>
            <a:r>
              <a:rPr lang="pt-BR" sz="1800" i="1" dirty="0" smtClean="0">
                <a:solidFill>
                  <a:srgbClr val="438086"/>
                </a:solidFill>
              </a:rPr>
              <a:t>Share Of Market </a:t>
            </a:r>
            <a:r>
              <a:rPr lang="pt-BR" sz="1800" dirty="0" smtClean="0">
                <a:solidFill>
                  <a:srgbClr val="438086"/>
                </a:solidFill>
              </a:rPr>
              <a:t>onde a concorrência é </a:t>
            </a:r>
          </a:p>
          <a:p>
            <a:pPr marL="109728" indent="0">
              <a:buNone/>
            </a:pPr>
            <a:r>
              <a:rPr lang="pt-BR" sz="1800" dirty="0" smtClean="0">
                <a:solidFill>
                  <a:srgbClr val="438086"/>
                </a:solidFill>
              </a:rPr>
              <a:t>    líder</a:t>
            </a:r>
          </a:p>
          <a:p>
            <a:r>
              <a:rPr lang="pt-BR" sz="1800" dirty="0" smtClean="0">
                <a:solidFill>
                  <a:srgbClr val="438086"/>
                </a:solidFill>
              </a:rPr>
              <a:t>Obter resultados a médio e longo prazo</a:t>
            </a:r>
          </a:p>
          <a:p>
            <a:pPr marL="109728" indent="0">
              <a:buNone/>
            </a:pPr>
            <a:endParaRPr lang="fr-FR" sz="2000" dirty="0">
              <a:solidFill>
                <a:srgbClr val="438086"/>
              </a:solidFill>
            </a:endParaRPr>
          </a:p>
          <a:p>
            <a:endParaRPr lang="fr-FR" dirty="0"/>
          </a:p>
        </p:txBody>
      </p:sp>
      <p:pic>
        <p:nvPicPr>
          <p:cNvPr id="4" name="Image 3" descr="Carte brés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9474"/>
            <a:ext cx="2123728" cy="20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/>
              <a:t>GRP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9448"/>
            <a:ext cx="8229600" cy="496855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FR" sz="2400" b="1" dirty="0" smtClean="0">
                <a:solidFill>
                  <a:schemeClr val="accent2"/>
                </a:solidFill>
              </a:rPr>
              <a:t>Que é o GRP-Gross </a:t>
            </a:r>
            <a:r>
              <a:rPr lang="fr-FR" sz="2400" b="1" dirty="0">
                <a:solidFill>
                  <a:schemeClr val="accent2"/>
                </a:solidFill>
              </a:rPr>
              <a:t>R</a:t>
            </a:r>
            <a:r>
              <a:rPr lang="fr-FR" sz="2400" b="1" dirty="0" smtClean="0">
                <a:solidFill>
                  <a:schemeClr val="accent2"/>
                </a:solidFill>
              </a:rPr>
              <a:t>ating Point</a:t>
            </a:r>
          </a:p>
          <a:p>
            <a:pPr marL="109728" indent="0">
              <a:buNone/>
            </a:pPr>
            <a:endParaRPr lang="fr-FR" sz="22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O GRP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designa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a </a:t>
            </a:r>
            <a:r>
              <a:rPr lang="fr-FR" sz="2200" i="1" u="sng" dirty="0" err="1">
                <a:solidFill>
                  <a:schemeClr val="accent3">
                    <a:lumMod val="75000"/>
                  </a:schemeClr>
                </a:solidFill>
              </a:rPr>
              <a:t>Audiência</a:t>
            </a:r>
            <a:r>
              <a:rPr lang="fr-FR" sz="2200" i="1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200" i="1" u="sng" dirty="0" err="1">
                <a:solidFill>
                  <a:schemeClr val="accent3">
                    <a:lumMod val="75000"/>
                  </a:schemeClr>
                </a:solidFill>
              </a:rPr>
              <a:t>Acumulada</a:t>
            </a:r>
            <a:r>
              <a:rPr lang="fr-FR" sz="2200" i="1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200" i="1" u="sng" dirty="0" err="1" smtClean="0">
                <a:solidFill>
                  <a:schemeClr val="accent3">
                    <a:lumMod val="75000"/>
                  </a:schemeClr>
                </a:solidFill>
              </a:rPr>
              <a:t>Bruta</a:t>
            </a:r>
            <a:r>
              <a:rPr lang="fr-FR" sz="2200" i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que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</a:rPr>
              <a:t>representa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 a soma,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</a:rPr>
              <a:t>em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</a:rPr>
              <a:t>porcentagens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, dos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</a:rPr>
              <a:t>pontos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</a:rPr>
              <a:t>brutos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</a:rPr>
              <a:t>audiência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109728" indent="0">
              <a:buNone/>
            </a:pPr>
            <a:endParaRPr lang="fr-FR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2400" b="1" dirty="0" err="1" smtClean="0">
                <a:solidFill>
                  <a:schemeClr val="accent2"/>
                </a:solidFill>
              </a:rPr>
              <a:t>Como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 err="1" smtClean="0">
                <a:solidFill>
                  <a:schemeClr val="accent2"/>
                </a:solidFill>
              </a:rPr>
              <a:t>calcular</a:t>
            </a:r>
            <a:r>
              <a:rPr lang="fr-FR" sz="2400" b="1" dirty="0" smtClean="0">
                <a:solidFill>
                  <a:schemeClr val="accent2"/>
                </a:solidFill>
              </a:rPr>
              <a:t> o GRP ?</a:t>
            </a:r>
          </a:p>
          <a:p>
            <a:endParaRPr lang="fr-FR" sz="22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Uma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unidade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de GRP é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igual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a 1%  de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audiência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fr-FR" sz="22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Ent</a:t>
            </a:r>
            <a:r>
              <a:rPr lang="pt-BR" sz="2200" dirty="0">
                <a:solidFill>
                  <a:schemeClr val="accent3">
                    <a:lumMod val="75000"/>
                  </a:schemeClr>
                </a:solidFill>
              </a:rPr>
              <a:t>ã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o, O GRP vai ser o porcentagen de audiência de um 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anúncio multiplicado para o número de vezes que o anúncio foi apresentado.</a:t>
            </a:r>
          </a:p>
          <a:p>
            <a:pPr marL="109728" indent="0">
              <a:buNone/>
            </a:pPr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pt-BR" b="1" dirty="0" smtClean="0"/>
              <a:t>              GRP </a:t>
            </a:r>
            <a:r>
              <a:rPr lang="pt-BR" b="1" dirty="0"/>
              <a:t>= Audiência x nº Inserções</a:t>
            </a:r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835696" y="5949280"/>
            <a:ext cx="590465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95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86" y="620688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/>
              <a:t>GRP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2400" b="1" dirty="0" smtClean="0">
                <a:solidFill>
                  <a:schemeClr val="accent2"/>
                </a:solidFill>
              </a:rPr>
              <a:t>Que </a:t>
            </a:r>
            <a:r>
              <a:rPr lang="fr-FR" sz="2400" b="1" dirty="0" err="1" smtClean="0">
                <a:solidFill>
                  <a:schemeClr val="accent2"/>
                </a:solidFill>
              </a:rPr>
              <a:t>permite</a:t>
            </a:r>
            <a:r>
              <a:rPr lang="fr-FR" sz="2400" b="1" dirty="0" smtClean="0">
                <a:solidFill>
                  <a:schemeClr val="accent2"/>
                </a:solidFill>
              </a:rPr>
              <a:t> de </a:t>
            </a:r>
            <a:r>
              <a:rPr lang="fr-FR" sz="2400" b="1" dirty="0" err="1" smtClean="0">
                <a:solidFill>
                  <a:schemeClr val="accent2"/>
                </a:solidFill>
              </a:rPr>
              <a:t>interpretar</a:t>
            </a:r>
            <a:r>
              <a:rPr lang="fr-FR" sz="2400" b="1" dirty="0" smtClean="0">
                <a:solidFill>
                  <a:schemeClr val="accent2"/>
                </a:solidFill>
              </a:rPr>
              <a:t> o GRP ?</a:t>
            </a:r>
          </a:p>
          <a:p>
            <a:pPr marL="109728" indent="0">
              <a:buNone/>
            </a:pPr>
            <a:endParaRPr lang="fr-FR" sz="24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err="1" smtClean="0">
                <a:solidFill>
                  <a:schemeClr val="accent3"/>
                </a:solidFill>
              </a:rPr>
              <a:t>Permite</a:t>
            </a:r>
            <a:r>
              <a:rPr lang="fr-FR" sz="2000" dirty="0" smtClean="0">
                <a:solidFill>
                  <a:schemeClr val="accent3"/>
                </a:solidFill>
              </a:rPr>
              <a:t> de </a:t>
            </a:r>
            <a:r>
              <a:rPr lang="fr-FR" sz="2000" dirty="0" err="1" smtClean="0">
                <a:solidFill>
                  <a:schemeClr val="accent3"/>
                </a:solidFill>
              </a:rPr>
              <a:t>avaliar</a:t>
            </a:r>
            <a:r>
              <a:rPr lang="fr-FR" sz="2000" dirty="0" smtClean="0">
                <a:solidFill>
                  <a:schemeClr val="accent3"/>
                </a:solidFill>
              </a:rPr>
              <a:t> o </a:t>
            </a:r>
            <a:r>
              <a:rPr lang="fr-FR" sz="2000" dirty="0" err="1" smtClean="0">
                <a:solidFill>
                  <a:schemeClr val="accent3"/>
                </a:solidFill>
              </a:rPr>
              <a:t>esforço</a:t>
            </a:r>
            <a:r>
              <a:rPr lang="fr-FR" sz="2000" dirty="0" smtClean="0">
                <a:solidFill>
                  <a:schemeClr val="accent3"/>
                </a:solidFill>
              </a:rPr>
              <a:t> de </a:t>
            </a:r>
            <a:r>
              <a:rPr lang="fr-FR" sz="2000" dirty="0" err="1" smtClean="0">
                <a:solidFill>
                  <a:schemeClr val="accent3"/>
                </a:solidFill>
              </a:rPr>
              <a:t>um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campanha</a:t>
            </a:r>
            <a:r>
              <a:rPr lang="fr-FR" sz="2000" dirty="0" smtClean="0">
                <a:solidFill>
                  <a:schemeClr val="accent3"/>
                </a:solidFill>
              </a:rPr>
              <a:t>, sua </a:t>
            </a:r>
            <a:r>
              <a:rPr lang="fr-FR" sz="2000" dirty="0" err="1" smtClean="0">
                <a:solidFill>
                  <a:schemeClr val="accent3"/>
                </a:solidFill>
              </a:rPr>
              <a:t>posiç</a:t>
            </a:r>
            <a:r>
              <a:rPr lang="pt-BR" sz="2000" dirty="0" smtClean="0">
                <a:solidFill>
                  <a:schemeClr val="accent3"/>
                </a:solidFill>
              </a:rPr>
              <a:t>ão no mercado e o n</a:t>
            </a:r>
            <a:r>
              <a:rPr lang="fr-FR" sz="2000" dirty="0" smtClean="0">
                <a:solidFill>
                  <a:schemeClr val="accent3"/>
                </a:solidFill>
              </a:rPr>
              <a:t>í</a:t>
            </a:r>
            <a:r>
              <a:rPr lang="pt-BR" sz="2000" dirty="0" smtClean="0">
                <a:solidFill>
                  <a:schemeClr val="accent3"/>
                </a:solidFill>
              </a:rPr>
              <a:t>vel de impacto de seus </a:t>
            </a:r>
            <a:r>
              <a:rPr lang="fr-FR" sz="2000" dirty="0" err="1" smtClean="0">
                <a:solidFill>
                  <a:schemeClr val="accent3"/>
                </a:solidFill>
              </a:rPr>
              <a:t>anúncios</a:t>
            </a:r>
            <a:r>
              <a:rPr lang="fr-FR" sz="2000" dirty="0" smtClean="0">
                <a:solidFill>
                  <a:schemeClr val="accent3"/>
                </a:solidFill>
              </a:rPr>
              <a:t>.</a:t>
            </a:r>
            <a:br>
              <a:rPr lang="fr-FR" sz="2000" dirty="0" smtClean="0">
                <a:solidFill>
                  <a:schemeClr val="accent3"/>
                </a:solidFill>
              </a:rPr>
            </a:br>
            <a:endParaRPr lang="fr-FR" sz="20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err="1" smtClean="0">
                <a:solidFill>
                  <a:schemeClr val="accent3"/>
                </a:solidFill>
              </a:rPr>
              <a:t>Permite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tambem</a:t>
            </a:r>
            <a:r>
              <a:rPr lang="fr-FR" sz="2000" dirty="0" smtClean="0">
                <a:solidFill>
                  <a:schemeClr val="accent3"/>
                </a:solidFill>
              </a:rPr>
              <a:t> de </a:t>
            </a:r>
            <a:r>
              <a:rPr lang="fr-FR" sz="2000" dirty="0" err="1" smtClean="0">
                <a:solidFill>
                  <a:schemeClr val="accent3"/>
                </a:solidFill>
              </a:rPr>
              <a:t>confrontar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diferentes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planejamentos</a:t>
            </a:r>
            <a:r>
              <a:rPr lang="fr-FR" sz="2000" dirty="0" smtClean="0">
                <a:solidFill>
                  <a:schemeClr val="accent3"/>
                </a:solidFill>
              </a:rPr>
              <a:t> de </a:t>
            </a:r>
            <a:r>
              <a:rPr lang="fr-FR" sz="2000" dirty="0" err="1" smtClean="0">
                <a:solidFill>
                  <a:schemeClr val="accent3"/>
                </a:solidFill>
              </a:rPr>
              <a:t>mídia</a:t>
            </a:r>
            <a:r>
              <a:rPr lang="fr-FR" sz="2000" dirty="0" smtClean="0">
                <a:solidFill>
                  <a:schemeClr val="accent3"/>
                </a:solidFill>
              </a:rPr>
              <a:t>, de </a:t>
            </a:r>
            <a:r>
              <a:rPr lang="fr-FR" sz="2000" dirty="0" err="1" smtClean="0">
                <a:solidFill>
                  <a:schemeClr val="accent3"/>
                </a:solidFill>
              </a:rPr>
              <a:t>comparar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duas</a:t>
            </a:r>
            <a:r>
              <a:rPr lang="fr-FR" sz="2000" dirty="0" smtClean="0">
                <a:solidFill>
                  <a:schemeClr val="accent3"/>
                </a:solidFill>
              </a:rPr>
              <a:t> o mais </a:t>
            </a:r>
            <a:r>
              <a:rPr lang="fr-FR" sz="2000" dirty="0" err="1" smtClean="0">
                <a:solidFill>
                  <a:schemeClr val="accent3"/>
                </a:solidFill>
              </a:rPr>
              <a:t>companhas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publicitárias</a:t>
            </a:r>
            <a:r>
              <a:rPr lang="fr-FR" sz="2000" dirty="0" smtClean="0">
                <a:solidFill>
                  <a:schemeClr val="accent3"/>
                </a:solidFill>
              </a:rPr>
              <a:t/>
            </a:r>
            <a:br>
              <a:rPr lang="fr-FR" sz="2000" dirty="0" smtClean="0">
                <a:solidFill>
                  <a:schemeClr val="accent3"/>
                </a:solidFill>
              </a:rPr>
            </a:br>
            <a:endParaRPr lang="fr-FR" sz="20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3"/>
                </a:solidFill>
              </a:rPr>
              <a:t>O </a:t>
            </a:r>
            <a:r>
              <a:rPr lang="fr-FR" sz="2000" dirty="0" err="1" smtClean="0">
                <a:solidFill>
                  <a:schemeClr val="accent3"/>
                </a:solidFill>
              </a:rPr>
              <a:t>nivel</a:t>
            </a:r>
            <a:r>
              <a:rPr lang="fr-FR" sz="2000" dirty="0" smtClean="0">
                <a:solidFill>
                  <a:schemeClr val="accent3"/>
                </a:solidFill>
              </a:rPr>
              <a:t> do GRP </a:t>
            </a:r>
            <a:r>
              <a:rPr lang="fr-FR" sz="2000" dirty="0" err="1" smtClean="0">
                <a:solidFill>
                  <a:schemeClr val="accent3"/>
                </a:solidFill>
              </a:rPr>
              <a:t>permite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tambem</a:t>
            </a:r>
            <a:r>
              <a:rPr lang="fr-FR" sz="2000" dirty="0" smtClean="0">
                <a:solidFill>
                  <a:schemeClr val="accent3"/>
                </a:solidFill>
              </a:rPr>
              <a:t> de </a:t>
            </a:r>
            <a:r>
              <a:rPr lang="fr-FR" sz="2000" dirty="0" err="1" smtClean="0">
                <a:solidFill>
                  <a:schemeClr val="accent3"/>
                </a:solidFill>
              </a:rPr>
              <a:t>avaliar</a:t>
            </a:r>
            <a:r>
              <a:rPr lang="fr-FR" sz="2000" dirty="0" smtClean="0">
                <a:solidFill>
                  <a:schemeClr val="accent3"/>
                </a:solidFill>
              </a:rPr>
              <a:t> a </a:t>
            </a:r>
            <a:r>
              <a:rPr lang="fr-FR" sz="2000" dirty="0" err="1" smtClean="0">
                <a:solidFill>
                  <a:schemeClr val="accent3"/>
                </a:solidFill>
              </a:rPr>
              <a:t>popularidad</a:t>
            </a:r>
            <a:r>
              <a:rPr lang="fr-FR" sz="2000" dirty="0" smtClean="0">
                <a:solidFill>
                  <a:schemeClr val="accent3"/>
                </a:solidFill>
              </a:rPr>
              <a:t> de </a:t>
            </a:r>
            <a:r>
              <a:rPr lang="fr-FR" sz="2000" dirty="0" err="1" smtClean="0">
                <a:solidFill>
                  <a:schemeClr val="accent3"/>
                </a:solidFill>
              </a:rPr>
              <a:t>um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evento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tambem</a:t>
            </a:r>
            <a:r>
              <a:rPr lang="fr-FR" sz="2000" dirty="0" smtClean="0">
                <a:solidFill>
                  <a:schemeClr val="accent3"/>
                </a:solidFill>
              </a:rPr>
              <a:t>.  </a:t>
            </a:r>
            <a:r>
              <a:rPr lang="fr-FR" sz="2000" dirty="0" err="1" smtClean="0">
                <a:solidFill>
                  <a:schemeClr val="accent3"/>
                </a:solidFill>
              </a:rPr>
              <a:t>Por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exemplo</a:t>
            </a:r>
            <a:r>
              <a:rPr lang="fr-FR" sz="2000" dirty="0" smtClean="0">
                <a:solidFill>
                  <a:schemeClr val="accent3"/>
                </a:solidFill>
              </a:rPr>
              <a:t>, o </a:t>
            </a:r>
            <a:r>
              <a:rPr lang="fr-FR" sz="2000" dirty="0" err="1" smtClean="0">
                <a:solidFill>
                  <a:schemeClr val="accent3"/>
                </a:solidFill>
              </a:rPr>
              <a:t>nivel</a:t>
            </a:r>
            <a:r>
              <a:rPr lang="fr-FR" sz="2000" dirty="0" smtClean="0">
                <a:solidFill>
                  <a:schemeClr val="accent3"/>
                </a:solidFill>
              </a:rPr>
              <a:t> do GRP  para os </a:t>
            </a:r>
            <a:r>
              <a:rPr lang="fr-FR" sz="2000" dirty="0" err="1" smtClean="0">
                <a:solidFill>
                  <a:schemeClr val="accent3"/>
                </a:solidFill>
              </a:rPr>
              <a:t>anúncios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apresentados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durante</a:t>
            </a:r>
            <a:r>
              <a:rPr lang="fr-FR" sz="2000" dirty="0" smtClean="0">
                <a:solidFill>
                  <a:schemeClr val="accent3"/>
                </a:solidFill>
              </a:rPr>
              <a:t> el </a:t>
            </a:r>
            <a:r>
              <a:rPr lang="fr-FR" sz="2000" dirty="0" err="1" smtClean="0">
                <a:solidFill>
                  <a:schemeClr val="accent3"/>
                </a:solidFill>
              </a:rPr>
              <a:t>SuperBowl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vai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ser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muito</a:t>
            </a:r>
            <a:r>
              <a:rPr lang="fr-FR" sz="2000" dirty="0" smtClean="0">
                <a:solidFill>
                  <a:schemeClr val="accent3"/>
                </a:solidFill>
              </a:rPr>
              <a:t> mas importante que </a:t>
            </a:r>
            <a:r>
              <a:rPr lang="fr-FR" sz="2000" dirty="0" err="1" smtClean="0">
                <a:solidFill>
                  <a:schemeClr val="accent3"/>
                </a:solidFill>
              </a:rPr>
              <a:t>durante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um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 err="1" smtClean="0">
                <a:solidFill>
                  <a:schemeClr val="accent3"/>
                </a:solidFill>
              </a:rPr>
              <a:t>jogo</a:t>
            </a:r>
            <a:r>
              <a:rPr lang="fr-FR" sz="2000" dirty="0" smtClean="0">
                <a:solidFill>
                  <a:schemeClr val="accent3"/>
                </a:solidFill>
              </a:rPr>
              <a:t> de Curling. 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3523"/>
            <a:ext cx="3627115" cy="155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5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pPr algn="ctr"/>
            <a:r>
              <a:rPr lang="fr-FR" b="1" dirty="0" err="1" smtClean="0"/>
              <a:t>Impactos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726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2000" dirty="0" smtClean="0">
                <a:solidFill>
                  <a:schemeClr val="accent2"/>
                </a:solidFill>
              </a:rPr>
              <a:t>Os </a:t>
            </a:r>
            <a:r>
              <a:rPr lang="fr-FR" sz="2000" dirty="0" err="1" smtClean="0">
                <a:solidFill>
                  <a:schemeClr val="accent2"/>
                </a:solidFill>
              </a:rPr>
              <a:t>impactos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são</a:t>
            </a:r>
            <a:r>
              <a:rPr lang="fr-FR" sz="2000" dirty="0" smtClean="0">
                <a:solidFill>
                  <a:schemeClr val="accent2"/>
                </a:solidFill>
              </a:rPr>
              <a:t> o t</a:t>
            </a:r>
            <a:r>
              <a:rPr lang="pt-BR" sz="2000" dirty="0" smtClean="0">
                <a:solidFill>
                  <a:schemeClr val="accent2"/>
                </a:solidFill>
              </a:rPr>
              <a:t>otal acumulado, em números absolutos (não-percentuais), das pessoas atingidas por um veículo, uma página de jornal, um programa de tv etc. sobre um determinado período.</a:t>
            </a:r>
          </a:p>
          <a:p>
            <a:pPr marL="109728" indent="0">
              <a:buNone/>
            </a:pPr>
            <a:endParaRPr lang="pt-BR" sz="2000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pt-BR" sz="2400" b="1" u="sng" dirty="0" smtClean="0">
                <a:solidFill>
                  <a:schemeClr val="accent2"/>
                </a:solidFill>
              </a:rPr>
              <a:t>O tamanho do impactos depende de diferentes fatores:</a:t>
            </a:r>
          </a:p>
          <a:p>
            <a:pPr marL="109728" indent="0">
              <a:buNone/>
            </a:pPr>
            <a:endParaRPr lang="pt-BR" sz="2400" b="1" u="sng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200" dirty="0">
                <a:solidFill>
                  <a:schemeClr val="accent3"/>
                </a:solidFill>
              </a:rPr>
              <a:t>A</a:t>
            </a:r>
            <a:r>
              <a:rPr lang="pt-BR" sz="2200" dirty="0" smtClean="0">
                <a:solidFill>
                  <a:schemeClr val="accent3"/>
                </a:solidFill>
              </a:rPr>
              <a:t> </a:t>
            </a:r>
            <a:r>
              <a:rPr lang="fr-FR" sz="2200" dirty="0" smtClean="0">
                <a:solidFill>
                  <a:schemeClr val="accent3"/>
                </a:solidFill>
              </a:rPr>
              <a:t>Mídia usada e a popularidade desta Mídia</a:t>
            </a:r>
            <a:br>
              <a:rPr lang="fr-FR" sz="2200" dirty="0" smtClean="0">
                <a:solidFill>
                  <a:schemeClr val="accent3"/>
                </a:solidFill>
              </a:rPr>
            </a:br>
            <a:endParaRPr lang="fr-FR" sz="2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accent3"/>
                </a:solidFill>
              </a:rPr>
              <a:t>O contexto da distribuição da propaganda (durante um evento de esporte mundial, a difusão de uma série ou um filme famoso, durante uma crise economica ou um problema de imagem sobre uma empresa)</a:t>
            </a:r>
            <a:br>
              <a:rPr lang="fr-FR" sz="2200" dirty="0" smtClean="0">
                <a:solidFill>
                  <a:schemeClr val="accent3"/>
                </a:solidFill>
              </a:rPr>
            </a:br>
            <a:endParaRPr lang="fr-FR" sz="2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>
                <a:solidFill>
                  <a:schemeClr val="accent3"/>
                </a:solidFill>
              </a:rPr>
              <a:t>O</a:t>
            </a:r>
            <a:r>
              <a:rPr lang="fr-FR" sz="2200" dirty="0" smtClean="0">
                <a:solidFill>
                  <a:schemeClr val="accent3"/>
                </a:solidFill>
              </a:rPr>
              <a:t> período do ano (por exemplo,  as pessoas tem mais cuidado sobre as propagandas durante as festas de Natal)</a:t>
            </a:r>
            <a:endParaRPr lang="pt-BR" sz="2200" dirty="0" smtClean="0">
              <a:solidFill>
                <a:schemeClr val="accent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80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44624" y="82189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/>
              <a:t>Impactos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0648" y="1978759"/>
            <a:ext cx="7152928" cy="485004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pt-BR" b="1" u="sng" dirty="0" smtClean="0"/>
          </a:p>
          <a:p>
            <a:pPr marL="109728" indent="0">
              <a:buNone/>
            </a:pPr>
            <a:r>
              <a:rPr lang="pt-BR" b="1" u="sng" dirty="0" smtClean="0">
                <a:solidFill>
                  <a:schemeClr val="accent2"/>
                </a:solidFill>
              </a:rPr>
              <a:t>Para a TV</a:t>
            </a:r>
          </a:p>
          <a:p>
            <a:pPr marL="109728" indent="0">
              <a:buNone/>
            </a:pPr>
            <a:endParaRPr lang="pt-BR" b="1" u="sng" dirty="0" smtClean="0">
              <a:solidFill>
                <a:schemeClr val="accent2"/>
              </a:solidFill>
            </a:endParaRPr>
          </a:p>
          <a:p>
            <a:r>
              <a:rPr lang="pt-BR" sz="2600" dirty="0" smtClean="0">
                <a:solidFill>
                  <a:schemeClr val="accent3"/>
                </a:solidFill>
              </a:rPr>
              <a:t>Um </a:t>
            </a:r>
            <a:r>
              <a:rPr lang="pt-BR" sz="2600" dirty="0">
                <a:solidFill>
                  <a:schemeClr val="accent3"/>
                </a:solidFill>
              </a:rPr>
              <a:t>anúncio de TV, apresentado 5 vezes e assistido, a cada vez, por 500 mil pessoas, resulta em 2.500.000 impactos (5 x 500 mil</a:t>
            </a:r>
            <a:r>
              <a:rPr lang="pt-BR" sz="2600" dirty="0" smtClean="0">
                <a:solidFill>
                  <a:schemeClr val="accent3"/>
                </a:solidFill>
              </a:rPr>
              <a:t>).</a:t>
            </a:r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r>
              <a:rPr lang="pt-BR" b="1" u="sng" dirty="0" smtClean="0">
                <a:solidFill>
                  <a:schemeClr val="accent2"/>
                </a:solidFill>
              </a:rPr>
              <a:t>Para um </a:t>
            </a:r>
            <a:r>
              <a:rPr lang="pt-BR" b="1" u="sng" dirty="0">
                <a:solidFill>
                  <a:schemeClr val="accent2"/>
                </a:solidFill>
              </a:rPr>
              <a:t>publicação </a:t>
            </a:r>
            <a:r>
              <a:rPr lang="pt-BR" b="1" u="sng" dirty="0" smtClean="0">
                <a:solidFill>
                  <a:schemeClr val="accent2"/>
                </a:solidFill>
              </a:rPr>
              <a:t>periódica</a:t>
            </a:r>
          </a:p>
          <a:p>
            <a:pPr marL="109728" indent="0">
              <a:buNone/>
            </a:pPr>
            <a:endParaRPr lang="pt-BR" b="1" u="sng" dirty="0" smtClean="0">
              <a:solidFill>
                <a:schemeClr val="accent2"/>
              </a:solidFill>
            </a:endParaRPr>
          </a:p>
          <a:p>
            <a:r>
              <a:rPr lang="pt-BR" sz="2600" dirty="0" smtClean="0">
                <a:solidFill>
                  <a:schemeClr val="accent3"/>
                </a:solidFill>
              </a:rPr>
              <a:t>Uma </a:t>
            </a:r>
            <a:r>
              <a:rPr lang="pt-BR" sz="2600" dirty="0">
                <a:solidFill>
                  <a:schemeClr val="accent3"/>
                </a:solidFill>
              </a:rPr>
              <a:t>publicação periódica, como um jornal, considera-se a </a:t>
            </a:r>
            <a:r>
              <a:rPr lang="pt-BR" sz="2600" dirty="0" smtClean="0">
                <a:solidFill>
                  <a:schemeClr val="accent3"/>
                </a:solidFill>
              </a:rPr>
              <a:t>média de </a:t>
            </a:r>
            <a:r>
              <a:rPr lang="pt-BR" sz="2600" dirty="0">
                <a:solidFill>
                  <a:schemeClr val="accent3"/>
                </a:solidFill>
              </a:rPr>
              <a:t>leitores por exemplar e a tiragem (total de </a:t>
            </a:r>
            <a:r>
              <a:rPr lang="pt-BR" sz="2600" dirty="0" smtClean="0">
                <a:solidFill>
                  <a:schemeClr val="accent3"/>
                </a:solidFill>
              </a:rPr>
              <a:t>exemplares impressos </a:t>
            </a:r>
            <a:r>
              <a:rPr lang="pt-BR" sz="2600" dirty="0">
                <a:solidFill>
                  <a:schemeClr val="accent3"/>
                </a:solidFill>
              </a:rPr>
              <a:t>de uma só vez de uma publicação, incluindo jornais </a:t>
            </a:r>
            <a:r>
              <a:rPr lang="pt-BR" sz="2600" dirty="0" smtClean="0">
                <a:solidFill>
                  <a:schemeClr val="accent3"/>
                </a:solidFill>
              </a:rPr>
              <a:t>e revistas</a:t>
            </a:r>
            <a:r>
              <a:rPr lang="pt-BR" sz="2600" dirty="0">
                <a:solidFill>
                  <a:schemeClr val="accent3"/>
                </a:solidFill>
              </a:rPr>
              <a:t>). Assim, se um periódico tem a tiragem de </a:t>
            </a:r>
            <a:r>
              <a:rPr lang="pt-BR" sz="2600" dirty="0" smtClean="0">
                <a:solidFill>
                  <a:schemeClr val="accent3"/>
                </a:solidFill>
              </a:rPr>
              <a:t>150.000 edições </a:t>
            </a:r>
            <a:r>
              <a:rPr lang="pt-BR" sz="2600" dirty="0">
                <a:solidFill>
                  <a:schemeClr val="accent3"/>
                </a:solidFill>
              </a:rPr>
              <a:t>e a média de </a:t>
            </a:r>
            <a:r>
              <a:rPr lang="pt-BR" sz="2600" dirty="0" smtClean="0">
                <a:solidFill>
                  <a:schemeClr val="accent3"/>
                </a:solidFill>
              </a:rPr>
              <a:t>5 </a:t>
            </a:r>
            <a:r>
              <a:rPr lang="pt-BR" sz="2600" dirty="0">
                <a:solidFill>
                  <a:schemeClr val="accent3"/>
                </a:solidFill>
              </a:rPr>
              <a:t>leitores por exemplar, o total de </a:t>
            </a:r>
            <a:r>
              <a:rPr lang="pt-BR" sz="2600" dirty="0" smtClean="0">
                <a:solidFill>
                  <a:schemeClr val="accent3"/>
                </a:solidFill>
              </a:rPr>
              <a:t>impactos </a:t>
            </a:r>
            <a:r>
              <a:rPr lang="fr-FR" sz="2600" dirty="0" smtClean="0">
                <a:solidFill>
                  <a:schemeClr val="accent3"/>
                </a:solidFill>
              </a:rPr>
              <a:t>seria de 750.000</a:t>
            </a:r>
            <a:r>
              <a:rPr lang="fr-FR" sz="2600" dirty="0">
                <a:solidFill>
                  <a:schemeClr val="accent3"/>
                </a:solidFill>
              </a:rPr>
              <a:t>.</a:t>
            </a:r>
            <a:endParaRPr lang="pt-BR" sz="2600" dirty="0">
              <a:solidFill>
                <a:schemeClr val="accent3"/>
              </a:solidFill>
            </a:endParaRP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34508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0528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6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fr-FR" b="1" dirty="0" err="1"/>
              <a:t>Avaliação</a:t>
            </a:r>
            <a:r>
              <a:rPr lang="fr-FR" b="1" dirty="0"/>
              <a:t> de </a:t>
            </a:r>
            <a:r>
              <a:rPr lang="fr-FR" b="1" dirty="0" err="1"/>
              <a:t>Custos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3376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Para fazer um planejamento de mídia, uma empresa precisa fazer avaliação </a:t>
            </a:r>
            <a:r>
              <a:rPr lang="fr-FR" sz="2400" dirty="0">
                <a:solidFill>
                  <a:schemeClr val="accent2"/>
                </a:solidFill>
              </a:rPr>
              <a:t>de </a:t>
            </a:r>
            <a:r>
              <a:rPr lang="fr-FR" sz="2400" dirty="0" smtClean="0">
                <a:solidFill>
                  <a:schemeClr val="accent2"/>
                </a:solidFill>
              </a:rPr>
              <a:t>custos. Para isso, empresas tem 2 opção para avaliar os custos.</a:t>
            </a:r>
          </a:p>
          <a:p>
            <a:pPr marL="109728" indent="0">
              <a:buNone/>
            </a:pPr>
            <a:endParaRPr lang="fr-FR" sz="2400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fr-FR" b="1" u="sng" dirty="0" err="1" smtClean="0">
                <a:solidFill>
                  <a:schemeClr val="accent2"/>
                </a:solidFill>
              </a:rPr>
              <a:t>Custo</a:t>
            </a:r>
            <a:r>
              <a:rPr lang="fr-FR" b="1" u="sng" dirty="0" smtClean="0">
                <a:solidFill>
                  <a:schemeClr val="accent2"/>
                </a:solidFill>
              </a:rPr>
              <a:t> </a:t>
            </a:r>
            <a:r>
              <a:rPr lang="fr-FR" b="1" u="sng" dirty="0" err="1" smtClean="0">
                <a:solidFill>
                  <a:schemeClr val="accent2"/>
                </a:solidFill>
              </a:rPr>
              <a:t>por</a:t>
            </a:r>
            <a:r>
              <a:rPr lang="fr-FR" b="1" u="sng" dirty="0" smtClean="0">
                <a:solidFill>
                  <a:schemeClr val="accent2"/>
                </a:solidFill>
              </a:rPr>
              <a:t> mil (CPM)</a:t>
            </a:r>
          </a:p>
          <a:p>
            <a:pPr marL="624078" indent="-514350">
              <a:buAutoNum type="arabicParenR"/>
            </a:pPr>
            <a:endParaRPr lang="fr-FR" b="1" dirty="0" smtClean="0"/>
          </a:p>
          <a:p>
            <a:pPr marL="109728" indent="0">
              <a:buNone/>
            </a:pPr>
            <a:r>
              <a:rPr lang="pt-BR" dirty="0" smtClean="0">
                <a:solidFill>
                  <a:srgbClr val="7030A0"/>
                </a:solidFill>
              </a:rPr>
              <a:t>CPM </a:t>
            </a:r>
            <a:r>
              <a:rPr lang="pt-BR" dirty="0">
                <a:solidFill>
                  <a:srgbClr val="7030A0"/>
                </a:solidFill>
              </a:rPr>
              <a:t>= </a:t>
            </a:r>
            <a:r>
              <a:rPr lang="pt-BR" dirty="0" smtClean="0">
                <a:solidFill>
                  <a:srgbClr val="7030A0"/>
                </a:solidFill>
              </a:rPr>
              <a:t>[preço </a:t>
            </a:r>
            <a:r>
              <a:rPr lang="pt-BR" dirty="0">
                <a:solidFill>
                  <a:srgbClr val="7030A0"/>
                </a:solidFill>
              </a:rPr>
              <a:t>ou </a:t>
            </a:r>
            <a:r>
              <a:rPr lang="pt-BR" dirty="0" smtClean="0">
                <a:solidFill>
                  <a:srgbClr val="7030A0"/>
                </a:solidFill>
              </a:rPr>
              <a:t>verba/Total pessoas] </a:t>
            </a:r>
            <a:r>
              <a:rPr lang="pt-BR" dirty="0">
                <a:solidFill>
                  <a:srgbClr val="7030A0"/>
                </a:solidFill>
              </a:rPr>
              <a:t>x </a:t>
            </a:r>
            <a:r>
              <a:rPr lang="pt-BR" dirty="0" smtClean="0">
                <a:solidFill>
                  <a:srgbClr val="7030A0"/>
                </a:solidFill>
              </a:rPr>
              <a:t>1000</a:t>
            </a:r>
          </a:p>
          <a:p>
            <a:pPr marL="109728" indent="0">
              <a:buNone/>
            </a:pPr>
            <a:endParaRPr lang="pt-BR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Este </a:t>
            </a:r>
            <a:r>
              <a:rPr lang="fr-FR" sz="2400" dirty="0" smtClean="0">
                <a:solidFill>
                  <a:schemeClr val="accent2"/>
                </a:solidFill>
              </a:rPr>
              <a:t>fórmula permite calcular o preço de um planejamento de mídia para 1000 pessoas. Este método permite:</a:t>
            </a:r>
            <a:br>
              <a:rPr lang="fr-FR" sz="2400" dirty="0" smtClean="0">
                <a:solidFill>
                  <a:schemeClr val="accent2"/>
                </a:solidFill>
              </a:rPr>
            </a:br>
            <a:endParaRPr lang="fr-FR" sz="24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accent3"/>
                </a:solidFill>
              </a:rPr>
              <a:t>Avaliar o custo relativo de uma campanha publicitária (frequentamente usado para as companhas nos jornais)</a:t>
            </a:r>
            <a:br>
              <a:rPr lang="fr-FR" sz="2200" dirty="0" smtClean="0">
                <a:solidFill>
                  <a:schemeClr val="accent3"/>
                </a:solidFill>
              </a:rPr>
            </a:br>
            <a:endParaRPr lang="fr-FR" sz="2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accent3"/>
                </a:solidFill>
              </a:rPr>
              <a:t>Avaliar se as programações </a:t>
            </a:r>
            <a:r>
              <a:rPr lang="fr-FR" sz="2200" dirty="0">
                <a:solidFill>
                  <a:schemeClr val="accent3"/>
                </a:solidFill>
              </a:rPr>
              <a:t>estão “caras” ou “baratas</a:t>
            </a:r>
            <a:r>
              <a:rPr lang="fr-FR" sz="2200" dirty="0" smtClean="0">
                <a:solidFill>
                  <a:schemeClr val="accent3"/>
                </a:solidFill>
              </a:rPr>
              <a:t>”</a:t>
            </a:r>
            <a:br>
              <a:rPr lang="fr-FR" sz="2200" dirty="0" smtClean="0">
                <a:solidFill>
                  <a:schemeClr val="accent3"/>
                </a:solidFill>
              </a:rPr>
            </a:br>
            <a:endParaRPr lang="fr-FR" sz="2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accent3"/>
                </a:solidFill>
              </a:rPr>
              <a:t>Comparar os custos entre duas mídias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39552" y="3140968"/>
            <a:ext cx="734481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25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58200" cy="1470025"/>
          </a:xfrm>
        </p:spPr>
        <p:txBody>
          <a:bodyPr/>
          <a:lstStyle/>
          <a:p>
            <a:pPr algn="r"/>
            <a:r>
              <a:rPr lang="pt-BR" dirty="0" smtClean="0"/>
              <a:t>Agenda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19256" cy="4671810"/>
          </a:xfrm>
        </p:spPr>
        <p:txBody>
          <a:bodyPr>
            <a:normAutofit/>
          </a:bodyPr>
          <a:lstStyle/>
          <a:p>
            <a:pPr marL="406908" indent="-34290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O que é mídia;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Planejamento de mídia;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Veículo;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Audiência;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Público alvo;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Cobertura geográfica;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GRP;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Avaliação de custos, frequência e continuidade;</a:t>
            </a:r>
          </a:p>
          <a:p>
            <a:pPr marL="406908" indent="-342900">
              <a:buFontTx/>
              <a:buChar char="-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Mídias tradicionais: como e quanto.</a:t>
            </a:r>
          </a:p>
          <a:p>
            <a:pPr marL="406908" indent="-342900">
              <a:buFontTx/>
              <a:buChar char="-"/>
            </a:pPr>
            <a:endParaRPr lang="pt-BR" sz="1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5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fr-FR" b="1" dirty="0" err="1"/>
              <a:t>Avaliação</a:t>
            </a:r>
            <a:r>
              <a:rPr lang="fr-FR" b="1" dirty="0"/>
              <a:t> de </a:t>
            </a:r>
            <a:r>
              <a:rPr lang="fr-FR" b="1" dirty="0" err="1"/>
              <a:t>Custos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t-BR" b="1" u="sng" dirty="0" smtClean="0">
                <a:solidFill>
                  <a:schemeClr val="accent2"/>
                </a:solidFill>
              </a:rPr>
              <a:t>Custo por GRP</a:t>
            </a:r>
          </a:p>
          <a:p>
            <a:pPr marL="109728" indent="0">
              <a:buNone/>
            </a:pPr>
            <a:endParaRPr lang="pt-BR" b="1" u="sng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O custo por GRP ou ainda CPP (custo por ponto [de </a:t>
            </a:r>
            <a:r>
              <a:rPr lang="fr-FR" sz="2400" dirty="0" smtClean="0">
                <a:solidFill>
                  <a:schemeClr val="accent2"/>
                </a:solidFill>
              </a:rPr>
              <a:t>Audiência]) é um método para comparar programações de TV. O custo por GRP permite:</a:t>
            </a:r>
          </a:p>
          <a:p>
            <a:pPr marL="109728" indent="0">
              <a:buNone/>
            </a:pPr>
            <a:endParaRPr lang="fr-FR" dirty="0" smtClean="0"/>
          </a:p>
          <a:p>
            <a:r>
              <a:rPr lang="fr-FR" sz="2200" dirty="0">
                <a:solidFill>
                  <a:srgbClr val="7030A0"/>
                </a:solidFill>
              </a:rPr>
              <a:t>V</a:t>
            </a:r>
            <a:r>
              <a:rPr lang="fr-FR" sz="2200" dirty="0" smtClean="0">
                <a:solidFill>
                  <a:srgbClr val="7030A0"/>
                </a:solidFill>
              </a:rPr>
              <a:t>erificar </a:t>
            </a:r>
            <a:r>
              <a:rPr lang="fr-FR" sz="2200" dirty="0">
                <a:solidFill>
                  <a:srgbClr val="7030A0"/>
                </a:solidFill>
              </a:rPr>
              <a:t>quais </a:t>
            </a:r>
            <a:r>
              <a:rPr lang="fr-FR" sz="2200" dirty="0" smtClean="0">
                <a:solidFill>
                  <a:srgbClr val="7030A0"/>
                </a:solidFill>
              </a:rPr>
              <a:t>opções</a:t>
            </a:r>
            <a:r>
              <a:rPr lang="fr-FR" sz="2200" dirty="0">
                <a:solidFill>
                  <a:srgbClr val="7030A0"/>
                </a:solidFill>
              </a:rPr>
              <a:t> </a:t>
            </a:r>
            <a:r>
              <a:rPr lang="pt-BR" sz="2200" dirty="0" smtClean="0">
                <a:solidFill>
                  <a:srgbClr val="7030A0"/>
                </a:solidFill>
              </a:rPr>
              <a:t>apresentam </a:t>
            </a:r>
            <a:r>
              <a:rPr lang="pt-BR" sz="2200" dirty="0">
                <a:solidFill>
                  <a:srgbClr val="7030A0"/>
                </a:solidFill>
              </a:rPr>
              <a:t>a melhor relação custo-benefício</a:t>
            </a:r>
            <a:r>
              <a:rPr lang="pt-BR" sz="2200" dirty="0" smtClean="0">
                <a:solidFill>
                  <a:srgbClr val="7030A0"/>
                </a:solidFill>
              </a:rPr>
              <a:t>.</a:t>
            </a:r>
            <a:br>
              <a:rPr lang="pt-BR" sz="2200" dirty="0" smtClean="0">
                <a:solidFill>
                  <a:srgbClr val="7030A0"/>
                </a:solidFill>
              </a:rPr>
            </a:br>
            <a:endParaRPr lang="pt-BR" sz="2200" dirty="0" smtClean="0">
              <a:solidFill>
                <a:srgbClr val="7030A0"/>
              </a:solidFill>
            </a:endParaRPr>
          </a:p>
          <a:p>
            <a:r>
              <a:rPr lang="pt-BR" sz="2200" dirty="0" smtClean="0">
                <a:solidFill>
                  <a:srgbClr val="7030A0"/>
                </a:solidFill>
              </a:rPr>
              <a:t>Saber, para um mesmo valor investido, qual vai ser o programa que vai atrair a maior audiência bruta</a:t>
            </a:r>
          </a:p>
          <a:p>
            <a:endParaRPr lang="pt-BR" sz="2200" dirty="0" smtClean="0"/>
          </a:p>
          <a:p>
            <a:pPr marL="109728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Graças a este método, as empresas vão ser capazes de conhecer qual </a:t>
            </a:r>
            <a:r>
              <a:rPr lang="fr-FR" sz="2400" dirty="0" smtClean="0">
                <a:solidFill>
                  <a:schemeClr val="accent2"/>
                </a:solidFill>
              </a:rPr>
              <a:t>mensagem publicitária, na TV, vai ser mais lucrativa e vai atingir o máximo de potenciais consumidores.</a:t>
            </a:r>
          </a:p>
          <a:p>
            <a:endParaRPr lang="pt-BR" dirty="0" smtClean="0"/>
          </a:p>
          <a:p>
            <a:pPr marL="109728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46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Frequência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/>
          <a:lstStyle/>
          <a:p>
            <a:endParaRPr lang="pt-BR" sz="2000" dirty="0" smtClean="0">
              <a:solidFill>
                <a:srgbClr val="438086"/>
              </a:solidFill>
            </a:endParaRPr>
          </a:p>
          <a:p>
            <a:r>
              <a:rPr lang="pt-BR" sz="2000" dirty="0" smtClean="0">
                <a:solidFill>
                  <a:srgbClr val="438086"/>
                </a:solidFill>
              </a:rPr>
              <a:t>Periodicidade, intensidade ou número de inserções de um anúncio em um determinado período. Em outras palavras, representa o número de vezes que cada indivíduo ou grupo familiar é exposto a uma mensagem publicitaria, durante um determinado período de tempo. </a:t>
            </a:r>
          </a:p>
          <a:p>
            <a:endParaRPr lang="pt-BR" sz="2000" dirty="0" smtClean="0">
              <a:solidFill>
                <a:srgbClr val="438086"/>
              </a:solidFill>
            </a:endParaRPr>
          </a:p>
          <a:p>
            <a:r>
              <a:rPr lang="pt-BR" sz="2000" dirty="0">
                <a:solidFill>
                  <a:srgbClr val="438086"/>
                </a:solidFill>
              </a:rPr>
              <a:t>C</a:t>
            </a:r>
            <a:r>
              <a:rPr lang="pt-BR" sz="2000" dirty="0" smtClean="0">
                <a:solidFill>
                  <a:srgbClr val="438086"/>
                </a:solidFill>
              </a:rPr>
              <a:t>alcula-se a frequência média, dividindo-se o total de GRP pelo índice de Cobertura. O resultado é o número de vezes que, em média, o indivíduo foi exposto ao anúncio no período de campanha. </a:t>
            </a:r>
          </a:p>
          <a:p>
            <a:pPr marL="109728" indent="0" algn="ctr">
              <a:buNone/>
            </a:pPr>
            <a:endParaRPr lang="pt-BR" sz="2000" b="1" dirty="0" smtClean="0">
              <a:solidFill>
                <a:srgbClr val="438086"/>
              </a:solidFill>
            </a:endParaRPr>
          </a:p>
          <a:p>
            <a:pPr marL="109728" indent="0" algn="ctr">
              <a:buNone/>
            </a:pPr>
            <a:r>
              <a:rPr lang="pt-BR" sz="2000" b="1" dirty="0" smtClean="0">
                <a:solidFill>
                  <a:schemeClr val="accent1"/>
                </a:solidFill>
              </a:rPr>
              <a:t>Fm= GRP / Cobertura </a:t>
            </a:r>
          </a:p>
          <a:p>
            <a:endParaRPr lang="fr-FR" sz="2000" dirty="0" smtClean="0">
              <a:solidFill>
                <a:srgbClr val="438086"/>
              </a:solidFill>
            </a:endParaRPr>
          </a:p>
          <a:p>
            <a:endParaRPr lang="fr-FR" sz="2000" dirty="0">
              <a:solidFill>
                <a:srgbClr val="438086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7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720080"/>
          </a:xfrm>
        </p:spPr>
        <p:txBody>
          <a:bodyPr/>
          <a:lstStyle/>
          <a:p>
            <a:pPr algn="ctr"/>
            <a:r>
              <a:rPr lang="pt-BR" dirty="0" smtClean="0"/>
              <a:t>Frequência 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456384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pt-BR" sz="2000" dirty="0" smtClean="0">
              <a:solidFill>
                <a:srgbClr val="438086"/>
              </a:solidFill>
            </a:endParaRPr>
          </a:p>
          <a:p>
            <a:pPr marL="109728" indent="0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Existem diferentes tipos de frequências:</a:t>
            </a:r>
          </a:p>
          <a:p>
            <a:pPr marL="109728" indent="0">
              <a:buNone/>
            </a:pPr>
            <a:endParaRPr lang="pt-BR" sz="2000" dirty="0" smtClean="0">
              <a:solidFill>
                <a:srgbClr val="438086"/>
              </a:solidFill>
            </a:endParaRPr>
          </a:p>
          <a:p>
            <a:r>
              <a:rPr lang="pt-BR" sz="2000" b="1" dirty="0" smtClean="0">
                <a:solidFill>
                  <a:srgbClr val="53548A"/>
                </a:solidFill>
              </a:rPr>
              <a:t>Frequência eficaz</a:t>
            </a:r>
            <a:r>
              <a:rPr lang="pt-BR" sz="2000" dirty="0" smtClean="0">
                <a:solidFill>
                  <a:srgbClr val="53548A"/>
                </a:solidFill>
              </a:rPr>
              <a:t>: trata-se do número de exposições que traz os melhores resultados para o anunciante. </a:t>
            </a:r>
          </a:p>
          <a:p>
            <a:endParaRPr lang="pt-BR" sz="2000" dirty="0" smtClean="0">
              <a:solidFill>
                <a:srgbClr val="438086"/>
              </a:solidFill>
            </a:endParaRPr>
          </a:p>
          <a:p>
            <a:r>
              <a:rPr lang="pt-BR" sz="2000" b="1" dirty="0" smtClean="0">
                <a:solidFill>
                  <a:srgbClr val="53548A"/>
                </a:solidFill>
              </a:rPr>
              <a:t>Frequência efetiva</a:t>
            </a:r>
            <a:r>
              <a:rPr lang="pt-BR" sz="2000" dirty="0" smtClean="0">
                <a:solidFill>
                  <a:srgbClr val="53548A"/>
                </a:solidFill>
              </a:rPr>
              <a:t>: é o levantamento, realizado por meio de pesquisas que estimam quantas vezes, efetivamente, o consumidor foi exposto à mensagem. </a:t>
            </a:r>
          </a:p>
          <a:p>
            <a:endParaRPr lang="pt-BR" sz="2000" dirty="0" smtClean="0">
              <a:solidFill>
                <a:srgbClr val="438086"/>
              </a:solidFill>
            </a:endParaRPr>
          </a:p>
          <a:p>
            <a:r>
              <a:rPr lang="pt-BR" sz="2000" b="1" dirty="0" smtClean="0">
                <a:solidFill>
                  <a:srgbClr val="53548A"/>
                </a:solidFill>
              </a:rPr>
              <a:t>Frequência média</a:t>
            </a:r>
            <a:r>
              <a:rPr lang="pt-BR" sz="2000" dirty="0" smtClean="0">
                <a:solidFill>
                  <a:srgbClr val="53548A"/>
                </a:solidFill>
              </a:rPr>
              <a:t>: como o próprio nome induz, é o número de vezes que, em média, o consumidor teve contato com a publicidade do anunciante. </a:t>
            </a:r>
          </a:p>
          <a:p>
            <a:endParaRPr lang="fr-FR" sz="2000" dirty="0">
              <a:solidFill>
                <a:srgbClr val="438086"/>
              </a:solidFill>
            </a:endParaRPr>
          </a:p>
          <a:p>
            <a:endParaRPr lang="fr-FR" sz="2000" dirty="0">
              <a:solidFill>
                <a:srgbClr val="438086"/>
              </a:solidFill>
            </a:endParaRPr>
          </a:p>
          <a:p>
            <a:endParaRPr lang="fr-FR" dirty="0" smtClean="0"/>
          </a:p>
          <a:p>
            <a:pPr marL="109728" indent="0">
              <a:buNone/>
            </a:pPr>
            <a:endParaRPr lang="fr-FR" dirty="0"/>
          </a:p>
        </p:txBody>
      </p:sp>
      <p:pic>
        <p:nvPicPr>
          <p:cNvPr id="4" name="Image 3" descr="frequency os 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20922"/>
            <a:ext cx="3419872" cy="17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5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720080"/>
          </a:xfrm>
        </p:spPr>
        <p:txBody>
          <a:bodyPr/>
          <a:lstStyle/>
          <a:p>
            <a:pPr algn="ctr"/>
            <a:r>
              <a:rPr lang="pt-BR" dirty="0" smtClean="0"/>
              <a:t>Continuidade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325112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rgbClr val="438086"/>
                </a:solidFill>
              </a:rPr>
              <a:t>Em Mídia, é a decisão estratégica para o padrão de exposição. Trata-se da definição dos períodos de comunicação de cada campanha. </a:t>
            </a:r>
          </a:p>
          <a:p>
            <a:endParaRPr lang="pt-BR" sz="2000" dirty="0" smtClean="0">
              <a:solidFill>
                <a:srgbClr val="438086"/>
              </a:solidFill>
            </a:endParaRPr>
          </a:p>
          <a:p>
            <a:r>
              <a:rPr lang="pt-BR" sz="2000" dirty="0" smtClean="0">
                <a:solidFill>
                  <a:srgbClr val="438086"/>
                </a:solidFill>
              </a:rPr>
              <a:t>Para se definir a continuidade correta, deve-se levar em consideração as seguintes variáveis: </a:t>
            </a:r>
          </a:p>
          <a:p>
            <a:pPr marL="109728" indent="0" algn="just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                         -  Categoria do produto</a:t>
            </a:r>
          </a:p>
          <a:p>
            <a:pPr marL="109728" indent="0" algn="just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                         -   Ciclo de vida da marca</a:t>
            </a:r>
          </a:p>
          <a:p>
            <a:pPr marL="109728" indent="0" algn="just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                         -  Sazonalidade de consumo, ou sua ausência</a:t>
            </a:r>
          </a:p>
          <a:p>
            <a:pPr marL="109728" indent="0" algn="just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                         -  Frequência de compra </a:t>
            </a:r>
            <a:r>
              <a:rPr lang="pt-BR" sz="2000" i="1" dirty="0" smtClean="0">
                <a:solidFill>
                  <a:srgbClr val="438086"/>
                </a:solidFill>
              </a:rPr>
              <a:t>versus </a:t>
            </a:r>
            <a:r>
              <a:rPr lang="pt-BR" sz="2000" dirty="0" smtClean="0">
                <a:solidFill>
                  <a:srgbClr val="438086"/>
                </a:solidFill>
              </a:rPr>
              <a:t>uso </a:t>
            </a:r>
          </a:p>
          <a:p>
            <a:pPr marL="109728" indent="0" algn="just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                         -  Fidelidade de marca</a:t>
            </a:r>
          </a:p>
          <a:p>
            <a:pPr marL="109728" indent="0" algn="just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                         -   Concorrência</a:t>
            </a:r>
          </a:p>
          <a:p>
            <a:pPr marL="109728" indent="0" algn="ctr">
              <a:buNone/>
            </a:pPr>
            <a:r>
              <a:rPr lang="pt-BR" sz="2000" dirty="0" smtClean="0">
                <a:solidFill>
                  <a:srgbClr val="438086"/>
                </a:solidFill>
              </a:rPr>
              <a:t> </a:t>
            </a:r>
            <a:endParaRPr lang="pt-BR" dirty="0"/>
          </a:p>
        </p:txBody>
      </p:sp>
      <p:pic>
        <p:nvPicPr>
          <p:cNvPr id="5" name="Image 4" descr="Média traditionnels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373216"/>
            <a:ext cx="5080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/>
              <a:t>Caso: </a:t>
            </a:r>
            <a:r>
              <a:rPr lang="pt-BR" dirty="0" err="1"/>
              <a:t>Facebook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731" y="1916832"/>
            <a:ext cx="915273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/>
              <a:t>Caso: </a:t>
            </a:r>
            <a:r>
              <a:rPr lang="pt-BR" dirty="0" err="1"/>
              <a:t>Facebook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chemeClr val="accent2"/>
                </a:solidFill>
              </a:rPr>
              <a:t>A campanha abrange todo o metrô de Londres, além de publicidade nos maiores canais de </a:t>
            </a:r>
            <a:r>
              <a:rPr lang="pt-BR" sz="2200" dirty="0" smtClean="0">
                <a:solidFill>
                  <a:schemeClr val="accent2"/>
                </a:solidFill>
              </a:rPr>
              <a:t>televisão;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Investimento superior a 8,88 milhões de dólares em mídia tradicional no Reino Unido em </a:t>
            </a:r>
            <a:r>
              <a:rPr lang="pt-BR" sz="2200" dirty="0" smtClean="0">
                <a:solidFill>
                  <a:schemeClr val="accent2"/>
                </a:solidFill>
              </a:rPr>
              <a:t>2015;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US$ 4,4 milhões em televisão, US$ 2,2 milhões em outdoor, US$ 1,33 milhões para exibição nos cinemas e US$ 880 mil para mídia </a:t>
            </a:r>
            <a:r>
              <a:rPr lang="pt-BR" sz="2200" dirty="0" smtClean="0">
                <a:solidFill>
                  <a:schemeClr val="accent2"/>
                </a:solidFill>
              </a:rPr>
              <a:t>imprensa;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Em 2014, o investimento total foi de apenas US$23,6 mil no Reino </a:t>
            </a:r>
            <a:r>
              <a:rPr lang="pt-BR" sz="2200" dirty="0" smtClean="0">
                <a:solidFill>
                  <a:schemeClr val="accent2"/>
                </a:solidFill>
              </a:rPr>
              <a:t>Unido.</a:t>
            </a:r>
            <a:endParaRPr lang="pt-BR"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62000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Investimentos em publicidade por meio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3" t="12061"/>
          <a:stretch/>
        </p:blipFill>
        <p:spPr>
          <a:xfrm>
            <a:off x="1835696" y="1916832"/>
            <a:ext cx="5231736" cy="4585897"/>
          </a:xfrm>
        </p:spPr>
      </p:pic>
    </p:spTree>
    <p:extLst>
      <p:ext uri="{BB962C8B-B14F-4D97-AF65-F5344CB8AC3E}">
        <p14:creationId xmlns:p14="http://schemas.microsoft.com/office/powerpoint/2010/main" val="287078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507288" cy="1066800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 </a:t>
            </a:r>
            <a:r>
              <a:rPr lang="pt-BR" sz="3200" dirty="0" smtClean="0"/>
              <a:t>Investimentos </a:t>
            </a:r>
            <a:r>
              <a:rPr lang="pt-BR" sz="3200" dirty="0"/>
              <a:t>com publicidade </a:t>
            </a:r>
            <a:r>
              <a:rPr lang="pt-BR" sz="3200" dirty="0" smtClean="0"/>
              <a:t>entre janeiro </a:t>
            </a:r>
            <a:r>
              <a:rPr lang="pt-BR" sz="3200" dirty="0"/>
              <a:t>a junho de 2014 e 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68004"/>
            <a:ext cx="7344816" cy="5289995"/>
          </a:xfrm>
        </p:spPr>
      </p:pic>
    </p:spTree>
    <p:extLst>
      <p:ext uri="{BB962C8B-B14F-4D97-AF65-F5344CB8AC3E}">
        <p14:creationId xmlns:p14="http://schemas.microsoft.com/office/powerpoint/2010/main" val="377190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229600" cy="1066800"/>
          </a:xfrm>
        </p:spPr>
        <p:txBody>
          <a:bodyPr/>
          <a:lstStyle/>
          <a:p>
            <a:r>
              <a:rPr lang="pt-BR" dirty="0" smtClean="0"/>
              <a:t>Televisão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5301208"/>
          </a:xfrm>
        </p:spPr>
        <p:txBody>
          <a:bodyPr/>
          <a:lstStyle/>
          <a:p>
            <a:r>
              <a:rPr lang="pt-BR" sz="2200" dirty="0">
                <a:solidFill>
                  <a:schemeClr val="accent2"/>
                </a:solidFill>
              </a:rPr>
              <a:t>Segundo a Jack </a:t>
            </a:r>
            <a:r>
              <a:rPr lang="pt-BR" sz="2200" dirty="0" err="1">
                <a:solidFill>
                  <a:schemeClr val="accent2"/>
                </a:solidFill>
              </a:rPr>
              <a:t>Morton</a:t>
            </a:r>
            <a:r>
              <a:rPr lang="pt-BR" sz="2200" dirty="0">
                <a:solidFill>
                  <a:schemeClr val="accent2"/>
                </a:solidFill>
              </a:rPr>
              <a:t> </a:t>
            </a:r>
            <a:r>
              <a:rPr lang="pt-BR" sz="2200" dirty="0" err="1">
                <a:solidFill>
                  <a:schemeClr val="accent2"/>
                </a:solidFill>
              </a:rPr>
              <a:t>Worldwide</a:t>
            </a:r>
            <a:r>
              <a:rPr lang="pt-BR" sz="2200" dirty="0">
                <a:solidFill>
                  <a:schemeClr val="accent2"/>
                </a:solidFill>
              </a:rPr>
              <a:t>, para os brasileiros, a mídia tradicional é a principal fonte de informações sobre </a:t>
            </a:r>
            <a:r>
              <a:rPr lang="pt-BR" sz="2200" dirty="0" smtClean="0">
                <a:solidFill>
                  <a:schemeClr val="accent2"/>
                </a:solidFill>
              </a:rPr>
              <a:t>produtos;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Presente em 97% dos lares </a:t>
            </a:r>
            <a:r>
              <a:rPr lang="pt-BR" sz="2200" dirty="0" smtClean="0">
                <a:solidFill>
                  <a:schemeClr val="accent2"/>
                </a:solidFill>
              </a:rPr>
              <a:t>brasileiros;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Média de 3h30 diárias de </a:t>
            </a:r>
            <a:r>
              <a:rPr lang="pt-BR" sz="2200" dirty="0" smtClean="0">
                <a:solidFill>
                  <a:schemeClr val="accent2"/>
                </a:solidFill>
              </a:rPr>
              <a:t>consumo.</a:t>
            </a:r>
            <a:endParaRPr lang="pt-BR" sz="2200" dirty="0">
              <a:solidFill>
                <a:schemeClr val="accent2"/>
              </a:solidFill>
            </a:endParaRPr>
          </a:p>
          <a:p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616624" cy="2674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Televisão: como comprar?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chemeClr val="accent2"/>
                </a:solidFill>
              </a:rPr>
              <a:t>Contratar agência de publicidade:</a:t>
            </a:r>
          </a:p>
          <a:p>
            <a:pPr lvl="1"/>
            <a:r>
              <a:rPr lang="pt-BR" sz="2200" dirty="0">
                <a:solidFill>
                  <a:schemeClr val="accent1"/>
                </a:solidFill>
              </a:rPr>
              <a:t>têm direito a 20% do investimento do cliente feito na emissora, o chamado Bônus de Veiculação (BV);</a:t>
            </a:r>
          </a:p>
          <a:p>
            <a:pPr lvl="1"/>
            <a:r>
              <a:rPr lang="pt-BR" sz="2200" dirty="0">
                <a:solidFill>
                  <a:schemeClr val="accent1"/>
                </a:solidFill>
              </a:rPr>
              <a:t>preferencial para anunciantes grandes ou recorrentes, pois acabam pagando apenas o aluguel da grade.</a:t>
            </a:r>
          </a:p>
          <a:p>
            <a:pPr lvl="1"/>
            <a:endParaRPr lang="pt-BR" dirty="0"/>
          </a:p>
          <a:p>
            <a:r>
              <a:rPr lang="pt-BR" sz="2600" dirty="0">
                <a:solidFill>
                  <a:schemeClr val="accent2"/>
                </a:solidFill>
              </a:rPr>
              <a:t>Contrato direto com a emissora:</a:t>
            </a:r>
          </a:p>
          <a:p>
            <a:pPr lvl="1"/>
            <a:r>
              <a:rPr lang="pt-BR" sz="2200" dirty="0">
                <a:solidFill>
                  <a:schemeClr val="accent1"/>
                </a:solidFill>
              </a:rPr>
              <a:t>Ideal para pequenos investimentos;</a:t>
            </a:r>
          </a:p>
          <a:p>
            <a:pPr lvl="1"/>
            <a:r>
              <a:rPr lang="pt-BR" sz="2200" dirty="0">
                <a:solidFill>
                  <a:schemeClr val="accent1"/>
                </a:solidFill>
              </a:rPr>
              <a:t>contratar diretamente o horário na emissora e o serviço da produtora garantem melhor margem de negociação.</a:t>
            </a:r>
          </a:p>
          <a:p>
            <a:pPr lvl="1"/>
            <a:r>
              <a:rPr lang="pt-BR" sz="2200" dirty="0">
                <a:solidFill>
                  <a:schemeClr val="accent1"/>
                </a:solidFill>
              </a:rPr>
              <a:t>http://www.tvgazeta.com.br/wp-content/uploads/2016/03/MIDIA-KIT-GAZETA.pdf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339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92696" y="397530"/>
            <a:ext cx="8579296" cy="11430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O que </a:t>
            </a:r>
            <a:r>
              <a:rPr lang="fr-FR" dirty="0" smtClean="0"/>
              <a:t>é </a:t>
            </a:r>
            <a:r>
              <a:rPr lang="fr-FR" dirty="0"/>
              <a:t>mídia?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07880"/>
            <a:ext cx="3728627" cy="204592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941206"/>
            <a:ext cx="8424936" cy="5112568"/>
          </a:xfrm>
        </p:spPr>
        <p:txBody>
          <a:bodyPr>
            <a:normAutofit/>
          </a:bodyPr>
          <a:lstStyle/>
          <a:p>
            <a:pPr marL="822960" lvl="3" indent="-274320">
              <a:buSzPct val="95000"/>
            </a:pPr>
            <a:r>
              <a:rPr lang="pt-BR" sz="2000" dirty="0" smtClean="0">
                <a:solidFill>
                  <a:schemeClr val="accent3"/>
                </a:solidFill>
              </a:rPr>
              <a:t>Ex </a:t>
            </a:r>
            <a:r>
              <a:rPr lang="pt-BR" sz="2000" dirty="0">
                <a:solidFill>
                  <a:schemeClr val="accent3"/>
                </a:solidFill>
              </a:rPr>
              <a:t>: Televisão, Revista, Jornal, Outdors,Rádio....</a:t>
            </a:r>
          </a:p>
          <a:p>
            <a:pPr marL="548640" lvl="3" indent="0">
              <a:buSzPct val="95000"/>
              <a:buNone/>
            </a:pPr>
            <a:endParaRPr lang="pt-BR" sz="2000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t-BR" sz="2000" dirty="0"/>
              <a:t>Deve corresponder nas características seguintes : 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  <a:p>
            <a:pPr marL="822960" lvl="3" indent="-274320">
              <a:buSzPct val="95000"/>
            </a:pPr>
            <a:r>
              <a:rPr lang="pt-BR" sz="1800" b="1" dirty="0">
                <a:solidFill>
                  <a:schemeClr val="accent3"/>
                </a:solidFill>
              </a:rPr>
              <a:t>Formato: </a:t>
            </a:r>
            <a:r>
              <a:rPr lang="pt-BR" sz="1800" dirty="0">
                <a:solidFill>
                  <a:schemeClr val="accent3"/>
                </a:solidFill>
              </a:rPr>
              <a:t>se existem formatos bem definidos para veiculação de mensagens;</a:t>
            </a:r>
          </a:p>
          <a:p>
            <a:pPr marL="822960" lvl="3" indent="-274320">
              <a:buSzPct val="95000"/>
            </a:pPr>
            <a:r>
              <a:rPr lang="pt-BR" sz="1800" b="1" dirty="0">
                <a:solidFill>
                  <a:schemeClr val="accent3"/>
                </a:solidFill>
              </a:rPr>
              <a:t>Continuidade: </a:t>
            </a:r>
            <a:r>
              <a:rPr lang="pt-BR" sz="1800" dirty="0">
                <a:solidFill>
                  <a:schemeClr val="accent3"/>
                </a:solidFill>
              </a:rPr>
              <a:t>se é possível definir o início e o final do período de veiculação, que, por sua vez não deve ser  “indeterminado”;</a:t>
            </a:r>
          </a:p>
          <a:p>
            <a:pPr marL="822960" lvl="3" indent="-274320">
              <a:buSzPct val="95000"/>
            </a:pPr>
            <a:r>
              <a:rPr lang="pt-BR" sz="1800" b="1" dirty="0">
                <a:solidFill>
                  <a:schemeClr val="accent3"/>
                </a:solidFill>
              </a:rPr>
              <a:t>Custo de veiculação: </a:t>
            </a:r>
            <a:r>
              <a:rPr lang="pt-BR" sz="1800" dirty="0">
                <a:solidFill>
                  <a:schemeClr val="accent3"/>
                </a:solidFill>
              </a:rPr>
              <a:t>se é cobrado algum valor pela veiculação, além do próprio custo de produção do anúncio.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1540530"/>
            <a:ext cx="540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b="1" dirty="0" err="1">
                <a:solidFill>
                  <a:schemeClr val="accent2"/>
                </a:solidFill>
              </a:rPr>
              <a:t>Mídia</a:t>
            </a:r>
            <a:r>
              <a:rPr lang="fr-FR" sz="2000" b="1" dirty="0">
                <a:solidFill>
                  <a:schemeClr val="accent2"/>
                </a:solidFill>
              </a:rPr>
              <a:t>: </a:t>
            </a:r>
            <a:r>
              <a:rPr lang="pt-BR" sz="2000" dirty="0">
                <a:solidFill>
                  <a:schemeClr val="accent2"/>
                </a:solidFill>
              </a:rPr>
              <a:t>Propaganda; conjunto dos meios de comunicação para alcançar as massas com fins de propaganda. </a:t>
            </a:r>
            <a:br>
              <a:rPr lang="pt-BR" sz="2000" dirty="0">
                <a:solidFill>
                  <a:schemeClr val="accent2"/>
                </a:solidFill>
              </a:rPr>
            </a:br>
            <a:endParaRPr lang="pt-BR" sz="2000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95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Televisão: quanto custa?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pPr fontAlgn="base"/>
            <a:r>
              <a:rPr lang="pt-BR" sz="2200" dirty="0">
                <a:solidFill>
                  <a:schemeClr val="accent2"/>
                </a:solidFill>
              </a:rPr>
              <a:t>Anunciar em mídias tradicionais tem um custo alto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pPr fontAlgn="base"/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Rede Globo fatura cerca de R$ 7 bilhões por ano com vendas de anúncios publicitários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Uma inserção de 30 segundos no Jornal Nacional custa aproximadamente R$ 449 mil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O mesmo tempo de inserção no Bom dia Brasil sai por R$ 55 mil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Valores podem variar de acordo com a audiência mensurada do canal;</a:t>
            </a:r>
          </a:p>
        </p:txBody>
      </p:sp>
    </p:spTree>
    <p:extLst>
      <p:ext uri="{BB962C8B-B14F-4D97-AF65-F5344CB8AC3E}">
        <p14:creationId xmlns:p14="http://schemas.microsoft.com/office/powerpoint/2010/main" val="35558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3937"/>
            <a:ext cx="5112568" cy="602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07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187308" cy="60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184576" cy="604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8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Televisão: como mensurar?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chemeClr val="accent2"/>
                </a:solidFill>
              </a:rPr>
              <a:t>Grande problema dessa mídia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Dificuldade de medir o resultado da ação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Cálculo do ROI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É preciso definir metas: aumentar 50% das vendas, por exemplo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Fazer projeções a partir de sequencias históricas</a:t>
            </a:r>
            <a:r>
              <a:rPr lang="pt-BR" sz="2200" dirty="0" smtClean="0">
                <a:solidFill>
                  <a:schemeClr val="accent2"/>
                </a:solidFill>
              </a:rPr>
              <a:t>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r>
              <a:rPr lang="pt-BR" sz="2200" dirty="0">
                <a:solidFill>
                  <a:schemeClr val="accent2"/>
                </a:solidFill>
              </a:rPr>
              <a:t>A partir dos números a empresa consegue ver se atingiu o objetivo inicial.</a:t>
            </a:r>
          </a:p>
        </p:txBody>
      </p:sp>
    </p:spTree>
    <p:extLst>
      <p:ext uri="{BB962C8B-B14F-4D97-AF65-F5344CB8AC3E}">
        <p14:creationId xmlns:p14="http://schemas.microsoft.com/office/powerpoint/2010/main" val="285822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26" y="706016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Televisão – Prós e Contras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b="-1"/>
          <a:stretch/>
        </p:blipFill>
        <p:spPr bwMode="auto">
          <a:xfrm>
            <a:off x="902370" y="27747310"/>
            <a:ext cx="9525000" cy="8195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6892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5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/>
              <a:t>Revistas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2"/>
                </a:solidFill>
              </a:rPr>
              <a:t>São </a:t>
            </a:r>
            <a:r>
              <a:rPr lang="pt-BR" sz="2400" dirty="0">
                <a:solidFill>
                  <a:schemeClr val="accent2"/>
                </a:solidFill>
              </a:rPr>
              <a:t>classificadas por gêneros, como: interesse geral, masculina, feminina, esporte e automobilismo etc;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2"/>
                </a:solidFill>
              </a:rPr>
              <a:t>          Ex: Exame – interesse geral, porém de négocios.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2"/>
                </a:solidFill>
              </a:rPr>
              <a:t>  </a:t>
            </a:r>
          </a:p>
          <a:p>
            <a:pPr marL="342900" indent="-342900"/>
            <a:r>
              <a:rPr lang="pt-BR" sz="2400" dirty="0">
                <a:solidFill>
                  <a:schemeClr val="accent2"/>
                </a:solidFill>
              </a:rPr>
              <a:t> </a:t>
            </a:r>
            <a:r>
              <a:rPr lang="pt-BR" sz="2400" b="1" dirty="0" smtClean="0">
                <a:solidFill>
                  <a:schemeClr val="accent2"/>
                </a:solidFill>
              </a:rPr>
              <a:t>Vantagens</a:t>
            </a:r>
            <a:r>
              <a:rPr lang="pt-BR" sz="2400" dirty="0" smtClean="0">
                <a:solidFill>
                  <a:schemeClr val="accent2"/>
                </a:solidFill>
              </a:rPr>
              <a:t>:</a:t>
            </a:r>
          </a:p>
          <a:p>
            <a:pPr marL="635508" lvl="1" indent="-342900"/>
            <a:r>
              <a:rPr lang="pt-BR" sz="2200" dirty="0" smtClean="0">
                <a:solidFill>
                  <a:schemeClr val="accent2"/>
                </a:solidFill>
              </a:rPr>
              <a:t>Maior </a:t>
            </a:r>
            <a:r>
              <a:rPr lang="pt-BR" sz="2200" dirty="0">
                <a:solidFill>
                  <a:schemeClr val="accent2"/>
                </a:solidFill>
              </a:rPr>
              <a:t>vida útil entre os meios </a:t>
            </a:r>
            <a:r>
              <a:rPr lang="pt-BR" sz="2200" dirty="0" smtClean="0">
                <a:solidFill>
                  <a:schemeClr val="accent2"/>
                </a:solidFill>
              </a:rPr>
              <a:t>tradicionais;</a:t>
            </a:r>
          </a:p>
          <a:p>
            <a:pPr marL="635508" lvl="1" indent="-342900"/>
            <a:endParaRPr lang="pt-BR" sz="2200" dirty="0" smtClean="0">
              <a:solidFill>
                <a:schemeClr val="accent2"/>
              </a:solidFill>
            </a:endParaRPr>
          </a:p>
          <a:p>
            <a:pPr marL="635508" lvl="1" indent="-342900"/>
            <a:r>
              <a:rPr lang="pt-BR" sz="2400" dirty="0" smtClean="0">
                <a:solidFill>
                  <a:schemeClr val="accent2"/>
                </a:solidFill>
              </a:rPr>
              <a:t>Visual </a:t>
            </a:r>
            <a:r>
              <a:rPr lang="pt-BR" sz="2400" dirty="0">
                <a:solidFill>
                  <a:schemeClr val="accent2"/>
                </a:solidFill>
              </a:rPr>
              <a:t>atraente</a:t>
            </a:r>
            <a:r>
              <a:rPr lang="pt-BR" sz="2400" dirty="0" smtClean="0">
                <a:solidFill>
                  <a:schemeClr val="accent2"/>
                </a:solidFill>
              </a:rPr>
              <a:t>;</a:t>
            </a:r>
          </a:p>
          <a:p>
            <a:pPr marL="635508" lvl="1" indent="-342900"/>
            <a:endParaRPr lang="pt-BR" sz="2400" dirty="0" smtClean="0">
              <a:solidFill>
                <a:schemeClr val="accent2"/>
              </a:solidFill>
            </a:endParaRPr>
          </a:p>
          <a:p>
            <a:pPr marL="635508" lvl="1" indent="-342900"/>
            <a:r>
              <a:rPr lang="pt-BR" sz="2400" dirty="0" smtClean="0">
                <a:solidFill>
                  <a:schemeClr val="accent2"/>
                </a:solidFill>
              </a:rPr>
              <a:t>Seletividade</a:t>
            </a:r>
            <a:r>
              <a:rPr lang="pt-BR" sz="24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pt-BR" dirty="0"/>
              <a:t> 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6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/>
              <a:t>Revistas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endParaRPr lang="pt-BR" sz="2400" dirty="0" smtClean="0">
              <a:solidFill>
                <a:schemeClr val="accent2"/>
              </a:solidFill>
            </a:endParaRPr>
          </a:p>
          <a:p>
            <a:endParaRPr lang="pt-BR" sz="2400" dirty="0">
              <a:solidFill>
                <a:schemeClr val="accent2"/>
              </a:solidFill>
            </a:endParaRPr>
          </a:p>
          <a:p>
            <a:endParaRPr lang="pt-BR" sz="2400" dirty="0" smtClean="0">
              <a:solidFill>
                <a:schemeClr val="accent2"/>
              </a:solidFill>
            </a:endParaRPr>
          </a:p>
          <a:p>
            <a:r>
              <a:rPr lang="pt-BR" sz="2400" b="1" dirty="0" smtClean="0">
                <a:solidFill>
                  <a:schemeClr val="accent2"/>
                </a:solidFill>
              </a:rPr>
              <a:t>Desvantagens</a:t>
            </a:r>
            <a:r>
              <a:rPr lang="pt-BR" sz="2400" dirty="0" smtClean="0">
                <a:solidFill>
                  <a:schemeClr val="accent2"/>
                </a:solidFill>
              </a:rPr>
              <a:t>:</a:t>
            </a:r>
          </a:p>
          <a:p>
            <a:pPr lvl="1"/>
            <a:r>
              <a:rPr lang="pt-BR" sz="2200" dirty="0" smtClean="0">
                <a:solidFill>
                  <a:schemeClr val="accent2"/>
                </a:solidFill>
              </a:rPr>
              <a:t>Baixa maleabilidade</a:t>
            </a:r>
            <a:r>
              <a:rPr lang="pt-BR" sz="2200" dirty="0" smtClean="0"/>
              <a:t>;</a:t>
            </a:r>
          </a:p>
          <a:p>
            <a:pPr lvl="1"/>
            <a:endParaRPr lang="pt-BR" sz="2200" dirty="0" smtClean="0"/>
          </a:p>
          <a:p>
            <a:pPr lvl="1"/>
            <a:r>
              <a:rPr lang="pt-BR" sz="2400" dirty="0" smtClean="0">
                <a:solidFill>
                  <a:schemeClr val="accent2"/>
                </a:solidFill>
              </a:rPr>
              <a:t>Não </a:t>
            </a:r>
            <a:r>
              <a:rPr lang="pt-BR" sz="2400" dirty="0">
                <a:solidFill>
                  <a:schemeClr val="accent2"/>
                </a:solidFill>
              </a:rPr>
              <a:t>permitem anuncios de oportunidade</a:t>
            </a:r>
            <a:r>
              <a:rPr lang="pt-BR" sz="2400" dirty="0" smtClean="0">
                <a:solidFill>
                  <a:schemeClr val="accent2"/>
                </a:solidFill>
              </a:rPr>
              <a:t>;</a:t>
            </a:r>
          </a:p>
          <a:p>
            <a:pPr lvl="1"/>
            <a:endParaRPr lang="pt-BR" sz="2400" dirty="0" smtClean="0">
              <a:solidFill>
                <a:schemeClr val="accent2"/>
              </a:solidFill>
            </a:endParaRPr>
          </a:p>
          <a:p>
            <a:pPr lvl="1"/>
            <a:r>
              <a:rPr lang="pt-BR" sz="2400" dirty="0" smtClean="0">
                <a:solidFill>
                  <a:schemeClr val="accent2"/>
                </a:solidFill>
              </a:rPr>
              <a:t>Baixa </a:t>
            </a:r>
            <a:r>
              <a:rPr lang="pt-BR" sz="2400" dirty="0">
                <a:solidFill>
                  <a:schemeClr val="accent2"/>
                </a:solidFill>
              </a:rPr>
              <a:t>cobertura se comparado a TV e Rádio.</a:t>
            </a:r>
          </a:p>
        </p:txBody>
      </p:sp>
    </p:spTree>
    <p:extLst>
      <p:ext uri="{BB962C8B-B14F-4D97-AF65-F5344CB8AC3E}">
        <p14:creationId xmlns:p14="http://schemas.microsoft.com/office/powerpoint/2010/main" val="342534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 smtClean="0"/>
              <a:t>Revistas: Como?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/>
          </a:bodyPr>
          <a:lstStyle/>
          <a:p>
            <a:endParaRPr lang="pt-BR" sz="2400" b="1" dirty="0" smtClean="0">
              <a:solidFill>
                <a:schemeClr val="accent2"/>
              </a:solidFill>
            </a:endParaRPr>
          </a:p>
          <a:p>
            <a:endParaRPr lang="pt-BR" sz="2400" b="1" dirty="0" smtClean="0">
              <a:solidFill>
                <a:schemeClr val="accent2"/>
              </a:solidFill>
            </a:endParaRPr>
          </a:p>
          <a:p>
            <a:endParaRPr lang="pt-BR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accent2"/>
                </a:solidFill>
              </a:rPr>
              <a:t>    Geralmente através de uma agência de publicidade que ira cobrar algo entorno de 10% - 15%  de taxa;</a:t>
            </a:r>
          </a:p>
          <a:p>
            <a:pPr marL="0" indent="0">
              <a:buNone/>
            </a:pPr>
            <a:r>
              <a:rPr lang="pt-BR" sz="2200" dirty="0">
                <a:solidFill>
                  <a:schemeClr val="accent2"/>
                </a:solidFill>
              </a:rPr>
              <a:t>    </a:t>
            </a:r>
          </a:p>
          <a:p>
            <a:pPr marL="0" indent="0">
              <a:buNone/>
            </a:pPr>
            <a:r>
              <a:rPr lang="pt-BR" sz="2200" dirty="0">
                <a:solidFill>
                  <a:schemeClr val="accent2"/>
                </a:solidFill>
              </a:rPr>
              <a:t>      No caso de grandes empresas pode ser direto com a editora atravéz de seu departamento de marketing ou tambem de agências.</a:t>
            </a:r>
          </a:p>
        </p:txBody>
      </p:sp>
    </p:spTree>
    <p:extLst>
      <p:ext uri="{BB962C8B-B14F-4D97-AF65-F5344CB8AC3E}">
        <p14:creationId xmlns:p14="http://schemas.microsoft.com/office/powerpoint/2010/main" val="68088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780288"/>
            <a:ext cx="8229600" cy="1066800"/>
          </a:xfrm>
        </p:spPr>
        <p:txBody>
          <a:bodyPr/>
          <a:lstStyle/>
          <a:p>
            <a:r>
              <a:rPr lang="pt-BR" dirty="0" smtClean="0"/>
              <a:t>Revistas</a:t>
            </a:r>
            <a:r>
              <a:rPr lang="pt-BR" dirty="0"/>
              <a:t>:</a:t>
            </a:r>
            <a:r>
              <a:rPr lang="pt-BR" dirty="0" smtClean="0"/>
              <a:t> </a:t>
            </a:r>
            <a:r>
              <a:rPr lang="pt-BR" dirty="0"/>
              <a:t>Quanto?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425" y="2636912"/>
            <a:ext cx="3825999" cy="405818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67303"/>
              </p:ext>
            </p:extLst>
          </p:nvPr>
        </p:nvGraphicFramePr>
        <p:xfrm>
          <a:off x="683568" y="2636912"/>
          <a:ext cx="3168352" cy="4062309"/>
        </p:xfrm>
        <a:graphic>
          <a:graphicData uri="http://schemas.openxmlformats.org/drawingml/2006/table">
            <a:tbl>
              <a:tblPr/>
              <a:tblGrid>
                <a:gridCol w="1203973">
                  <a:extLst>
                    <a:ext uri="{9D8B030D-6E8A-4147-A177-3AD203B41FA5}">
                      <a16:colId xmlns="" xmlns:a16="http://schemas.microsoft.com/office/drawing/2014/main" val="1708975868"/>
                    </a:ext>
                  </a:extLst>
                </a:gridCol>
                <a:gridCol w="1299025">
                  <a:extLst>
                    <a:ext uri="{9D8B030D-6E8A-4147-A177-3AD203B41FA5}">
                      <a16:colId xmlns="" xmlns:a16="http://schemas.microsoft.com/office/drawing/2014/main" val="3508414855"/>
                    </a:ext>
                  </a:extLst>
                </a:gridCol>
                <a:gridCol w="665354">
                  <a:extLst>
                    <a:ext uri="{9D8B030D-6E8A-4147-A177-3AD203B41FA5}">
                      <a16:colId xmlns="" xmlns:a16="http://schemas.microsoft.com/office/drawing/2014/main" val="1746787383"/>
                    </a:ext>
                  </a:extLst>
                </a:gridCol>
              </a:tblGrid>
              <a:tr h="552823">
                <a:tc rowSpan="2"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Formato</a:t>
                      </a:r>
                      <a:endParaRPr lang="pt-BR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Medidas</a:t>
                      </a:r>
                      <a:endParaRPr lang="pt-BR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00" marR="13700" marT="13700" marB="13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Preço Nacional</a:t>
                      </a:r>
                      <a:endParaRPr lang="pt-BR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00" marR="13700" marT="13700" marB="13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3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5137848"/>
                  </a:ext>
                </a:extLst>
              </a:tr>
              <a:tr h="2769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(sem margem)</a:t>
                      </a:r>
                      <a:endParaRPr lang="pt-BR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00" marR="13700" marT="13700" marB="13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3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(em R$)</a:t>
                      </a:r>
                      <a:endParaRPr lang="pt-BR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00" marR="13700" marT="13700" marB="13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3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306533"/>
                  </a:ext>
                </a:extLst>
              </a:tr>
              <a:tr h="406467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 página indeterminada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20,2 x 26,6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138.300,00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7634032"/>
                  </a:ext>
                </a:extLst>
              </a:tr>
              <a:tr h="376669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2ª capa + página 3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40,4 x 26,6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351.600,00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863547"/>
                  </a:ext>
                </a:extLst>
              </a:tr>
              <a:tr h="376669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3ª capa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20,2 x 26,6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186.500,00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4396113"/>
                  </a:ext>
                </a:extLst>
              </a:tr>
              <a:tr h="376669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4ª capa </a:t>
                      </a:r>
                      <a:br>
                        <a:rPr lang="pt-BR" sz="13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pt-BR" sz="13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20,2 x 26,6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207.300,00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9771237"/>
                  </a:ext>
                </a:extLst>
              </a:tr>
              <a:tr h="376669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2/3 página vertical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13,4 x 26,6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110.300,00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8352534"/>
                  </a:ext>
                </a:extLst>
              </a:tr>
              <a:tr h="376669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1/2 página horizontal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20,2 x 13,3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89.600,00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7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5260414"/>
                  </a:ext>
                </a:extLst>
              </a:tr>
              <a:tr h="552823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1/3 página vertical</a:t>
                      </a:r>
                      <a:b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pt-BR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6,7 x 26,6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62.200,00</a:t>
                      </a:r>
                    </a:p>
                  </a:txBody>
                  <a:tcPr marL="13700" marR="13700" marT="13700" marB="13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C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003452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9756" y="19779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ÉPOCA:                                                       </a:t>
            </a:r>
            <a:r>
              <a:rPr lang="pt-BR" dirty="0" smtClean="0"/>
              <a:t>           VEJA</a:t>
            </a:r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095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fr-FR" dirty="0"/>
              <a:t>Planejamento de mídia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chemeClr val="accent2"/>
                </a:solidFill>
              </a:rPr>
              <a:t>Por que Planejar ? 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300" u="sng" dirty="0">
              <a:solidFill>
                <a:schemeClr val="accent3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>
                <a:solidFill>
                  <a:schemeClr val="accent3"/>
                </a:solidFill>
              </a:rPr>
              <a:t>Porque comunicação custa.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>
                <a:solidFill>
                  <a:schemeClr val="accent3"/>
                </a:solidFill>
              </a:rPr>
              <a:t>Baixa</a:t>
            </a:r>
            <a:r>
              <a:rPr lang="fr-FR" dirty="0">
                <a:solidFill>
                  <a:schemeClr val="accent3"/>
                </a:solidFill>
              </a:rPr>
              <a:t> o </a:t>
            </a:r>
            <a:r>
              <a:rPr lang="fr-FR" dirty="0" err="1">
                <a:solidFill>
                  <a:schemeClr val="accent3"/>
                </a:solidFill>
              </a:rPr>
              <a:t>risco</a:t>
            </a:r>
            <a:r>
              <a:rPr lang="fr-FR" dirty="0">
                <a:solidFill>
                  <a:schemeClr val="accent3"/>
                </a:solidFill>
              </a:rPr>
              <a:t> no </a:t>
            </a:r>
            <a:r>
              <a:rPr lang="fr-FR" dirty="0" err="1">
                <a:solidFill>
                  <a:schemeClr val="accent3"/>
                </a:solidFill>
              </a:rPr>
              <a:t>investimento</a:t>
            </a:r>
            <a:endParaRPr lang="fr-FR" dirty="0">
              <a:solidFill>
                <a:schemeClr val="accent3"/>
              </a:solidFill>
            </a:endParaRPr>
          </a:p>
          <a:p>
            <a:pPr marL="393192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sz="2800" b="1" u="sng" dirty="0"/>
          </a:p>
          <a:p>
            <a:pPr marL="0" lvl="1" indent="0">
              <a:buNone/>
            </a:pPr>
            <a:r>
              <a:rPr lang="fr-FR" sz="2800" b="1" u="sng" dirty="0"/>
              <a:t>O que é </a:t>
            </a:r>
            <a:r>
              <a:rPr lang="fr-FR" sz="2800" b="1" u="sng" dirty="0" err="1"/>
              <a:t>Planejar</a:t>
            </a:r>
            <a:r>
              <a:rPr lang="fr-FR" sz="2800" b="1" u="sng" dirty="0"/>
              <a:t> ?</a:t>
            </a:r>
          </a:p>
          <a:p>
            <a:pPr marL="0" indent="0">
              <a:buNone/>
            </a:pPr>
            <a:endParaRPr lang="fr-FR" sz="2200" u="sng" dirty="0"/>
          </a:p>
          <a:p>
            <a:pPr marL="0" indent="0">
              <a:buNone/>
            </a:pPr>
            <a:endParaRPr lang="fr-FR" sz="2200" u="sng" dirty="0"/>
          </a:p>
          <a:p>
            <a:pPr marL="0" indent="0">
              <a:buNone/>
            </a:pPr>
            <a:endParaRPr lang="fr-FR" sz="2200" u="sng" dirty="0"/>
          </a:p>
          <a:p>
            <a:pPr marL="0" indent="0">
              <a:buNone/>
            </a:pPr>
            <a:endParaRPr lang="fr-FR" sz="2200" u="sng" dirty="0"/>
          </a:p>
          <a:p>
            <a:pPr marL="0" indent="0">
              <a:buNone/>
            </a:pPr>
            <a:r>
              <a:rPr lang="fr-FR" b="1" u="sng" dirty="0">
                <a:solidFill>
                  <a:schemeClr val="accent2"/>
                </a:solidFill>
              </a:rPr>
              <a:t>Três </a:t>
            </a:r>
            <a:r>
              <a:rPr lang="fr-FR" b="1" u="sng" dirty="0" smtClean="0">
                <a:solidFill>
                  <a:schemeClr val="accent2"/>
                </a:solidFill>
              </a:rPr>
              <a:t>perguntas:</a:t>
            </a:r>
            <a:endParaRPr lang="fr-FR" b="1" u="sng" dirty="0">
              <a:solidFill>
                <a:schemeClr val="accent2"/>
              </a:solidFill>
            </a:endParaRPr>
          </a:p>
          <a:p>
            <a:pPr marL="0" lvl="1"/>
            <a:endParaRPr lang="fr-FR" sz="2000" u="sng" dirty="0"/>
          </a:p>
          <a:p>
            <a:pPr lvl="1"/>
            <a:r>
              <a:rPr lang="pt-BR" dirty="0">
                <a:solidFill>
                  <a:schemeClr val="accent3"/>
                </a:solidFill>
              </a:rPr>
              <a:t>Com quantas pessoas queremos falar?</a:t>
            </a:r>
            <a:br>
              <a:rPr lang="pt-BR" dirty="0">
                <a:solidFill>
                  <a:schemeClr val="accent3"/>
                </a:solidFill>
              </a:rPr>
            </a:br>
            <a:endParaRPr lang="pt-BR" dirty="0">
              <a:solidFill>
                <a:schemeClr val="accent3"/>
              </a:solidFill>
            </a:endParaRPr>
          </a:p>
          <a:p>
            <a:pPr lvl="1"/>
            <a:r>
              <a:rPr lang="pt-BR" dirty="0">
                <a:solidFill>
                  <a:schemeClr val="accent3"/>
                </a:solidFill>
              </a:rPr>
              <a:t>Quantas vezes o público precisa estabelecer contato com sua marca?</a:t>
            </a:r>
            <a:br>
              <a:rPr lang="pt-BR" dirty="0">
                <a:solidFill>
                  <a:schemeClr val="accent3"/>
                </a:solidFill>
              </a:rPr>
            </a:br>
            <a:endParaRPr lang="pt-BR" dirty="0">
              <a:solidFill>
                <a:schemeClr val="accent3"/>
              </a:solidFill>
            </a:endParaRPr>
          </a:p>
          <a:p>
            <a:pPr lvl="1"/>
            <a:r>
              <a:rPr lang="pt-BR" dirty="0">
                <a:solidFill>
                  <a:schemeClr val="accent3"/>
                </a:solidFill>
              </a:rPr>
              <a:t>Por quanto tempo o público precisa estabelecer este contato com sua marca?</a:t>
            </a:r>
            <a:endParaRPr lang="fr-FR" dirty="0">
              <a:solidFill>
                <a:schemeClr val="accent3"/>
              </a:solidFill>
            </a:endParaRPr>
          </a:p>
          <a:p>
            <a:pPr marL="0" lvl="1" indent="0">
              <a:buNone/>
            </a:pPr>
            <a:endParaRPr lang="fr-FR" sz="2200" u="sng" dirty="0"/>
          </a:p>
          <a:p>
            <a:pPr marL="0" lvl="1" indent="0">
              <a:buNone/>
            </a:pPr>
            <a:endParaRPr lang="fr-FR" u="sng" dirty="0"/>
          </a:p>
          <a:p>
            <a:pPr marL="393192" lvl="1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77196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b="1" dirty="0">
                <a:solidFill>
                  <a:schemeClr val="accent2"/>
                </a:solidFill>
              </a:rPr>
              <a:t>O veículo </a:t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b="1" dirty="0">
                <a:solidFill>
                  <a:schemeClr val="accent2"/>
                </a:solidFill>
              </a:rPr>
              <a:t>certo</a:t>
            </a:r>
          </a:p>
          <a:p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2217590" y="3806168"/>
            <a:ext cx="1224136" cy="5023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19872" y="379812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Público alvo certo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5508104" y="3824496"/>
            <a:ext cx="1224136" cy="5023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48264" y="377519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Período </a:t>
            </a:r>
            <a:r>
              <a:rPr lang="fr-FR" b="1" dirty="0">
                <a:solidFill>
                  <a:schemeClr val="accent2"/>
                </a:solidFill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65586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/>
              <a:t>Revistas: Como medir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pt-BR" sz="2200" dirty="0">
                <a:solidFill>
                  <a:schemeClr val="accent2"/>
                </a:solidFill>
              </a:rPr>
              <a:t>Através da circulação (exemplares que chegam ate os consumidores);</a:t>
            </a:r>
          </a:p>
          <a:p>
            <a:endParaRPr lang="pt-BR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accent2"/>
                </a:solidFill>
              </a:rPr>
              <a:t>     Medido pelo IVC ( Instituto Verificador de Circulação).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45024"/>
            <a:ext cx="8131453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05264"/>
            <a:ext cx="800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https://www.youtube.com/watch?v=bWPNMiNKiTs&amp;feature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315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840760" cy="59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7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Outdoor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Ideal para campanhas de curta </a:t>
            </a:r>
            <a:r>
              <a:rPr lang="pt-BR" dirty="0"/>
              <a:t>duração (lançamentos, promoções, ações específicas e datas comemorativas</a:t>
            </a:r>
            <a:r>
              <a:rPr lang="pt-BR" dirty="0" smtClean="0"/>
              <a:t>), assim como em complemento ao </a:t>
            </a:r>
            <a:r>
              <a:rPr lang="pt-BR" dirty="0" err="1" smtClean="0"/>
              <a:t>mix</a:t>
            </a:r>
            <a:r>
              <a:rPr lang="pt-BR" dirty="0" smtClean="0"/>
              <a:t> de mídia, reforçando a mensagem;</a:t>
            </a:r>
          </a:p>
          <a:p>
            <a:endParaRPr lang="pt-BR" dirty="0" smtClean="0"/>
          </a:p>
          <a:p>
            <a:pPr lvl="1"/>
            <a:r>
              <a:rPr lang="pt-BR" dirty="0"/>
              <a:t>Cartaz de rua formada pela colagem de 32 folhas;</a:t>
            </a:r>
          </a:p>
          <a:p>
            <a:pPr lvl="1"/>
            <a:r>
              <a:rPr lang="pt-BR" dirty="0"/>
              <a:t>Formato de 9m de largura por 3m de altura (ou medidas proporcionais a esta);</a:t>
            </a:r>
          </a:p>
          <a:p>
            <a:endParaRPr lang="pt-BR" dirty="0" smtClean="0"/>
          </a:p>
          <a:p>
            <a:r>
              <a:rPr lang="pt-BR" dirty="0" smtClean="0"/>
              <a:t>Muito importante no desenvolvimento da publicidade no país, pelas suas características.</a:t>
            </a:r>
          </a:p>
          <a:p>
            <a:endParaRPr lang="pt-BR" dirty="0" smtClean="0"/>
          </a:p>
          <a:p>
            <a:r>
              <a:rPr lang="pt-BR" dirty="0"/>
              <a:t>Principais categorias de </a:t>
            </a:r>
            <a:r>
              <a:rPr lang="pt-BR" dirty="0" smtClean="0"/>
              <a:t>anunciantes: </a:t>
            </a:r>
            <a:r>
              <a:rPr lang="pt-BR" dirty="0"/>
              <a:t>qualquer tipo de bens </a:t>
            </a:r>
            <a:r>
              <a:rPr lang="pt-BR" dirty="0" smtClean="0"/>
              <a:t>e serviços</a:t>
            </a:r>
            <a:r>
              <a:rPr lang="pt-BR" dirty="0"/>
              <a:t>, sem restrições. Comércio e serviços locais. </a:t>
            </a:r>
            <a:r>
              <a:rPr lang="pt-BR" dirty="0" smtClean="0"/>
              <a:t>Instituições de ensino</a:t>
            </a:r>
            <a:r>
              <a:rPr lang="pt-BR" dirty="0"/>
              <a:t>.	</a:t>
            </a:r>
            <a:r>
              <a:rPr lang="pt-BR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10507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Outdoor: por que usar?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</a:t>
            </a:r>
            <a:r>
              <a:rPr lang="pt-BR" dirty="0"/>
              <a:t>nquanto nos demais veículos de comunicação, a propaganda é um suporte financeiro inserido dentro de um contexto editorial, no outdoor ela é tudo – razão de existência do próprio meio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lvl="1"/>
            <a:r>
              <a:rPr lang="pt-BR" cap="all" dirty="0"/>
              <a:t>UMA EMISSORA DE RÁDIO OU TV, UM JORNAL, UMA REVISTA OU UM CINEMA PODEM SOBREVIVER SEM PUBLICIDADE. O OUTDOOR NÃO; ELE É A PRÓPRIA PROPAGANDA EM SI</a:t>
            </a:r>
            <a:r>
              <a:rPr lang="pt-BR" cap="all" dirty="0" smtClean="0"/>
              <a:t>.</a:t>
            </a:r>
            <a:endParaRPr lang="pt-BR" cap="all" dirty="0"/>
          </a:p>
          <a:p>
            <a:endParaRPr lang="pt-BR" dirty="0" smtClean="0"/>
          </a:p>
          <a:p>
            <a:r>
              <a:rPr lang="pt-BR" dirty="0" smtClean="0"/>
              <a:t>O outdoor tem a frequência que uma revista não teria.</a:t>
            </a:r>
          </a:p>
          <a:p>
            <a:r>
              <a:rPr lang="pt-BR" dirty="0" smtClean="0"/>
              <a:t>Tem vida útil maior que o jornal.</a:t>
            </a:r>
          </a:p>
          <a:p>
            <a:r>
              <a:rPr lang="pt-BR" dirty="0" smtClean="0"/>
              <a:t>Chega onde a TV e o rádio podem não chegar.</a:t>
            </a:r>
          </a:p>
          <a:p>
            <a:r>
              <a:rPr lang="pt-BR" dirty="0" smtClean="0"/>
              <a:t>Acompanha o consumidor até na hora da compra.</a:t>
            </a:r>
          </a:p>
          <a:p>
            <a:r>
              <a:rPr lang="pt-BR" dirty="0" smtClean="0"/>
              <a:t>Não pode ser desligado.</a:t>
            </a:r>
          </a:p>
        </p:txBody>
      </p:sp>
    </p:spTree>
    <p:extLst>
      <p:ext uri="{BB962C8B-B14F-4D97-AF65-F5344CB8AC3E}">
        <p14:creationId xmlns:p14="http://schemas.microsoft.com/office/powerpoint/2010/main" val="272303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Outdoor: como comprar?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pt-BR" dirty="0" smtClean="0"/>
              <a:t>Defina </a:t>
            </a:r>
            <a:r>
              <a:rPr lang="pt-BR" dirty="0"/>
              <a:t>o objetivo da sua campanha com </a:t>
            </a:r>
            <a:r>
              <a:rPr lang="pt-BR" dirty="0" smtClean="0"/>
              <a:t>outdoors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/>
              <a:t>Defina </a:t>
            </a:r>
            <a:r>
              <a:rPr lang="pt-BR" dirty="0" smtClean="0"/>
              <a:t>o período </a:t>
            </a:r>
            <a:r>
              <a:rPr lang="pt-BR" dirty="0"/>
              <a:t>de veiculação </a:t>
            </a:r>
            <a:endParaRPr lang="pt-BR" dirty="0" smtClean="0"/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Contrate </a:t>
            </a:r>
            <a:r>
              <a:rPr lang="pt-BR" dirty="0"/>
              <a:t>uma agência de comunicação para elaborar a arte do outdoor</a:t>
            </a:r>
            <a:r>
              <a:rPr lang="pt-BR" dirty="0" smtClean="0"/>
              <a:t>.</a:t>
            </a:r>
            <a:endParaRPr lang="pt-BR" dirty="0"/>
          </a:p>
          <a:p>
            <a:pPr marL="624078" indent="-514350">
              <a:buFont typeface="+mj-lt"/>
              <a:buAutoNum type="arabicPeriod"/>
            </a:pPr>
            <a:r>
              <a:rPr lang="pt-BR" dirty="0"/>
              <a:t>Contate a exibidora de </a:t>
            </a:r>
            <a:r>
              <a:rPr lang="pt-BR" dirty="0" smtClean="0"/>
              <a:t>outdoors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/>
              <a:t>Faça a produção do </a:t>
            </a:r>
            <a:r>
              <a:rPr lang="pt-BR" dirty="0" smtClean="0"/>
              <a:t>outdoor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/>
              <a:t>Solicite o </a:t>
            </a:r>
            <a:r>
              <a:rPr lang="pt-BR" dirty="0" err="1" smtClean="0"/>
              <a:t>cheking</a:t>
            </a:r>
            <a:endParaRPr lang="pt-BR" dirty="0" smtClean="0"/>
          </a:p>
          <a:p>
            <a:pPr marL="624078" indent="-514350">
              <a:buFont typeface="+mj-lt"/>
              <a:buAutoNum type="arabicPeriod"/>
            </a:pPr>
            <a:r>
              <a:rPr lang="pt-BR" dirty="0"/>
              <a:t>Avalie o impacto / retorno</a:t>
            </a:r>
          </a:p>
        </p:txBody>
      </p:sp>
    </p:spTree>
    <p:extLst>
      <p:ext uri="{BB962C8B-B14F-4D97-AF65-F5344CB8AC3E}">
        <p14:creationId xmlns:p14="http://schemas.microsoft.com/office/powerpoint/2010/main" val="13185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pt-BR" dirty="0" smtClean="0"/>
              <a:t>Outdoor: quanto custa?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preços variam de acordo com a localização do ponto e circulação de pessoas/veículos durante o período em que sua peça estará sendo exibida.</a:t>
            </a:r>
          </a:p>
        </p:txBody>
      </p:sp>
    </p:spTree>
    <p:extLst>
      <p:ext uri="{BB962C8B-B14F-4D97-AF65-F5344CB8AC3E}">
        <p14:creationId xmlns:p14="http://schemas.microsoft.com/office/powerpoint/2010/main" val="264035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8" y="764704"/>
            <a:ext cx="5408504" cy="5809134"/>
          </a:xfrm>
        </p:spPr>
      </p:pic>
      <p:sp>
        <p:nvSpPr>
          <p:cNvPr id="5" name="CaixaDeTexto 4"/>
          <p:cNvSpPr txBox="1"/>
          <p:nvPr/>
        </p:nvSpPr>
        <p:spPr>
          <a:xfrm rot="16200000">
            <a:off x="6878597" y="5863707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Clear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Channel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5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Outdoor: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832648"/>
          </a:xfrm>
        </p:spPr>
        <p:txBody>
          <a:bodyPr>
            <a:noAutofit/>
          </a:bodyPr>
          <a:lstStyle/>
          <a:p>
            <a:pPr fontAlgn="base"/>
            <a:r>
              <a:rPr lang="pt-BR" sz="1900" b="1" dirty="0" smtClean="0"/>
              <a:t>Custos</a:t>
            </a:r>
            <a:r>
              <a:rPr lang="pt-BR" sz="1900" b="1" dirty="0"/>
              <a:t>: </a:t>
            </a:r>
            <a:r>
              <a:rPr lang="pt-BR" sz="1900" dirty="0"/>
              <a:t>O investimento nesse tipo de mídia é praticamente nulo comparado a outros meios mais tradicionais.</a:t>
            </a:r>
          </a:p>
          <a:p>
            <a:pPr fontAlgn="base"/>
            <a:r>
              <a:rPr lang="pt-BR" sz="1900" b="1" dirty="0" err="1"/>
              <a:t>Full</a:t>
            </a:r>
            <a:r>
              <a:rPr lang="pt-BR" sz="1900" b="1" dirty="0"/>
              <a:t> time:</a:t>
            </a:r>
            <a:r>
              <a:rPr lang="pt-BR" sz="1900" dirty="0"/>
              <a:t> O outdoor é uma mídia de grande impacto. E ainda permanece 24 </a:t>
            </a:r>
            <a:r>
              <a:rPr lang="pt-BR" sz="1900" dirty="0" err="1"/>
              <a:t>hs</a:t>
            </a:r>
            <a:r>
              <a:rPr lang="pt-BR" sz="1900" dirty="0"/>
              <a:t>, diariamente, em exposição.</a:t>
            </a:r>
          </a:p>
          <a:p>
            <a:pPr fontAlgn="base"/>
            <a:r>
              <a:rPr lang="pt-BR" sz="1900" b="1" dirty="0" smtClean="0"/>
              <a:t>Oportunidades</a:t>
            </a:r>
            <a:r>
              <a:rPr lang="pt-BR" sz="1900" b="1" dirty="0"/>
              <a:t>:</a:t>
            </a:r>
            <a:r>
              <a:rPr lang="pt-BR" sz="1900" dirty="0"/>
              <a:t> A mensagem pode ser colocada nos momentos oportunos e sua substituição é relativamente rápida.</a:t>
            </a:r>
          </a:p>
          <a:p>
            <a:pPr fontAlgn="base"/>
            <a:r>
              <a:rPr lang="pt-BR" sz="1900" b="1" dirty="0" smtClean="0"/>
              <a:t>Maleabilidade</a:t>
            </a:r>
            <a:r>
              <a:rPr lang="pt-BR" sz="1900" dirty="0"/>
              <a:t>: Pode ser utilizada em uma extensão nacional, em uma cidade ou apenas em um bairro.</a:t>
            </a:r>
          </a:p>
          <a:p>
            <a:pPr fontAlgn="base"/>
            <a:r>
              <a:rPr lang="pt-BR" sz="1900" b="1" dirty="0" smtClean="0"/>
              <a:t>Impacto</a:t>
            </a:r>
            <a:r>
              <a:rPr lang="pt-BR" sz="1900" b="1" dirty="0"/>
              <a:t>, ação rápida e constante:</a:t>
            </a:r>
            <a:r>
              <a:rPr lang="pt-BR" sz="1900" dirty="0"/>
              <a:t> Impressiona pelo tamanho e pelas cores. Por ser uma mídia que passa a informação de maneira objetiva, as pessoas captam melhor a mensagem. Como as pessoas geralmente circulam diariamente pelas mesmas ruas, faz a ação ser constante.</a:t>
            </a:r>
          </a:p>
          <a:p>
            <a:pPr fontAlgn="base"/>
            <a:r>
              <a:rPr lang="pt-BR" sz="1900" b="1" dirty="0" smtClean="0"/>
              <a:t>Massificação</a:t>
            </a:r>
            <a:r>
              <a:rPr lang="pt-BR" sz="1900" dirty="0"/>
              <a:t>: Atinge todos os segmentos na mesma proporção. Mídia com penetração abrangente.</a:t>
            </a:r>
          </a:p>
          <a:p>
            <a:r>
              <a:rPr lang="pt-BR" sz="1900" b="1" dirty="0" smtClean="0"/>
              <a:t>Destaque: </a:t>
            </a:r>
            <a:r>
              <a:rPr lang="pt-BR" sz="1900" dirty="0" smtClean="0"/>
              <a:t>Possibilita </a:t>
            </a:r>
            <a:r>
              <a:rPr lang="pt-BR" sz="1900" dirty="0"/>
              <a:t>afixação da mensagem próximo ao ponto de venda</a:t>
            </a:r>
            <a:r>
              <a:rPr lang="pt-BR" sz="1900" dirty="0" smtClean="0"/>
              <a:t>;</a:t>
            </a:r>
          </a:p>
          <a:p>
            <a:r>
              <a:rPr lang="pt-BR" sz="1900" b="1" dirty="0" smtClean="0"/>
              <a:t>Status:</a:t>
            </a:r>
            <a:r>
              <a:rPr lang="pt-BR" sz="1900" dirty="0" smtClean="0"/>
              <a:t> Cria status para marcas menos conhecidas no mercado.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54116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pt-BR" dirty="0" smtClean="0"/>
              <a:t>Outdoor: </a:t>
            </a:r>
            <a:r>
              <a:rPr lang="pt-BR" dirty="0"/>
              <a:t>desvantagens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Proibição</a:t>
            </a:r>
            <a:r>
              <a:rPr lang="pt-BR" b="1" dirty="0"/>
              <a:t>: </a:t>
            </a:r>
            <a:r>
              <a:rPr lang="pt-BR" dirty="0"/>
              <a:t>Em algumas cidades esse tipo de publicidade é proibido por lei</a:t>
            </a:r>
          </a:p>
          <a:p>
            <a:r>
              <a:rPr lang="pt-BR" b="1" dirty="0" smtClean="0"/>
              <a:t>Poluição </a:t>
            </a:r>
            <a:r>
              <a:rPr lang="pt-BR" b="1" dirty="0"/>
              <a:t>visual: </a:t>
            </a:r>
            <a:r>
              <a:rPr lang="pt-BR" dirty="0"/>
              <a:t>Em alguns lugares a poluição visual chega a ser tanta que a mensagem pode passar despercebida pelas pessoas</a:t>
            </a:r>
          </a:p>
          <a:p>
            <a:r>
              <a:rPr lang="pt-BR" b="1" dirty="0" smtClean="0"/>
              <a:t>Localização</a:t>
            </a:r>
            <a:r>
              <a:rPr lang="pt-BR" b="1" dirty="0"/>
              <a:t>: </a:t>
            </a:r>
            <a:r>
              <a:rPr lang="pt-BR" dirty="0"/>
              <a:t>Por ser uma mídia barata existe muita procura, consequentemente encontra-se a dificuldade de escolha de locais específicos, principalmente em locais de mais trafego de pessoas.</a:t>
            </a:r>
          </a:p>
          <a:p>
            <a:r>
              <a:rPr lang="pt-BR" b="1" dirty="0" smtClean="0"/>
              <a:t>Vulnerabilidade</a:t>
            </a:r>
            <a:r>
              <a:rPr lang="pt-BR" b="1" dirty="0"/>
              <a:t>: </a:t>
            </a:r>
            <a:r>
              <a:rPr lang="pt-BR" dirty="0"/>
              <a:t>Por tratar-se de mídias que ficam em vias públicas, esse meio está sujeito a sofrer atos de </a:t>
            </a:r>
            <a:r>
              <a:rPr lang="pt-BR" dirty="0" smtClean="0"/>
              <a:t>vandalismo ou ações do tempo.</a:t>
            </a:r>
            <a:endParaRPr lang="pt-BR" dirty="0"/>
          </a:p>
          <a:p>
            <a:r>
              <a:rPr lang="pt-BR" b="1" dirty="0" smtClean="0"/>
              <a:t>Mensagem</a:t>
            </a:r>
            <a:r>
              <a:rPr lang="pt-BR" b="1" dirty="0"/>
              <a:t>: </a:t>
            </a:r>
            <a:r>
              <a:rPr lang="pt-BR" dirty="0"/>
              <a:t>É uma mídia que não permite que as mensagens a transmitir sejam complexas e </a:t>
            </a:r>
            <a:r>
              <a:rPr lang="pt-BR" dirty="0" smtClean="0"/>
              <a:t>longas.</a:t>
            </a:r>
          </a:p>
        </p:txBody>
      </p:sp>
    </p:spTree>
    <p:extLst>
      <p:ext uri="{BB962C8B-B14F-4D97-AF65-F5344CB8AC3E}">
        <p14:creationId xmlns:p14="http://schemas.microsoft.com/office/powerpoint/2010/main" val="129439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Rádio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pt-BR" dirty="0"/>
              <a:t>O rádio é uma mídia de grande eficiência e de excelente relação custo/benefício. Pelas suas características o rádio permite ao profissional de mídia alcançar excelentes resultados nas variáveis alcance, penetração e frequência</a:t>
            </a:r>
            <a:r>
              <a:rPr lang="pt-BR" dirty="0" smtClean="0"/>
              <a:t>.</a:t>
            </a:r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r>
              <a:rPr lang="pt-BR" dirty="0"/>
              <a:t>Somente no estado de São Paulo, se o anunciante colocar a sua propaganda em todas as emissoras </a:t>
            </a:r>
            <a:r>
              <a:rPr lang="pt-BR" dirty="0" err="1"/>
              <a:t>AM´s</a:t>
            </a:r>
            <a:r>
              <a:rPr lang="pt-BR" dirty="0"/>
              <a:t> e </a:t>
            </a:r>
            <a:r>
              <a:rPr lang="pt-BR" dirty="0" err="1"/>
              <a:t>FM´s</a:t>
            </a:r>
            <a:r>
              <a:rPr lang="pt-BR" dirty="0"/>
              <a:t>, com 7 dias de veiculação ele atingirá 96% da população com mais de dez anos de idade.</a:t>
            </a:r>
          </a:p>
        </p:txBody>
      </p:sp>
    </p:spTree>
    <p:extLst>
      <p:ext uri="{BB962C8B-B14F-4D97-AF65-F5344CB8AC3E}">
        <p14:creationId xmlns:p14="http://schemas.microsoft.com/office/powerpoint/2010/main" val="28384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fr-FR" dirty="0"/>
              <a:t>Veículo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25658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t-BR" sz="2200" dirty="0" smtClean="0">
                <a:solidFill>
                  <a:schemeClr val="accent2"/>
                </a:solidFill>
              </a:rPr>
              <a:t>Veículo </a:t>
            </a:r>
            <a:r>
              <a:rPr lang="pt-BR" sz="2200" dirty="0">
                <a:solidFill>
                  <a:schemeClr val="accent2"/>
                </a:solidFill>
              </a:rPr>
              <a:t>é todo meio, forma ou recurso capaz de levar ao conhecimento do grupo consumidor a mensagem </a:t>
            </a:r>
            <a:r>
              <a:rPr lang="pt-BR" sz="2200" dirty="0" smtClean="0">
                <a:solidFill>
                  <a:schemeClr val="accent2"/>
                </a:solidFill>
              </a:rPr>
              <a:t>publicitária:</a:t>
            </a:r>
            <a:endParaRPr lang="pt-BR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t-BR" sz="2000" dirty="0"/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Veículos Visuais: </a:t>
            </a:r>
            <a:r>
              <a:rPr lang="pt-BR" sz="2000" dirty="0">
                <a:solidFill>
                  <a:schemeClr val="accent1"/>
                </a:solidFill>
              </a:rPr>
              <a:t>São para serem lidos ou vistos: outdoor, jornal, revista, displays, vitrines, catálogos, etc. </a:t>
            </a:r>
            <a:br>
              <a:rPr lang="pt-BR" sz="2000" dirty="0">
                <a:solidFill>
                  <a:schemeClr val="accent1"/>
                </a:solidFill>
              </a:rPr>
            </a:br>
            <a:endParaRPr lang="pt-BR" sz="2000" dirty="0">
              <a:solidFill>
                <a:schemeClr val="accent1"/>
              </a:solidFill>
            </a:endParaRPr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Veículos Auditivos: </a:t>
            </a:r>
            <a:r>
              <a:rPr lang="pt-BR" sz="2000" dirty="0">
                <a:solidFill>
                  <a:schemeClr val="accent1"/>
                </a:solidFill>
              </a:rPr>
              <a:t>São para serem ouvidos: Rádio, Telefone</a:t>
            </a:r>
            <a:br>
              <a:rPr lang="pt-BR" sz="2000" dirty="0">
                <a:solidFill>
                  <a:schemeClr val="accent1"/>
                </a:solidFill>
              </a:rPr>
            </a:br>
            <a:endParaRPr lang="pt-BR" sz="2000" dirty="0">
              <a:solidFill>
                <a:schemeClr val="accent1"/>
              </a:solidFill>
            </a:endParaRPr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Veículos </a:t>
            </a:r>
            <a:r>
              <a:rPr lang="pt-BR" sz="2000" b="1" dirty="0" smtClean="0">
                <a:solidFill>
                  <a:schemeClr val="accent1"/>
                </a:solidFill>
              </a:rPr>
              <a:t>Audiovisuais:</a:t>
            </a:r>
            <a:r>
              <a:rPr lang="pt-BR" sz="2000" dirty="0" smtClean="0">
                <a:solidFill>
                  <a:schemeClr val="accent1"/>
                </a:solidFill>
              </a:rPr>
              <a:t> </a:t>
            </a:r>
            <a:r>
              <a:rPr lang="pt-BR" sz="2000" dirty="0">
                <a:solidFill>
                  <a:schemeClr val="accent1"/>
                </a:solidFill>
              </a:rPr>
              <a:t>São para serem vistos e ouvidos: TV, Cinema</a:t>
            </a:r>
            <a:br>
              <a:rPr lang="pt-BR" sz="2000" dirty="0">
                <a:solidFill>
                  <a:schemeClr val="accent1"/>
                </a:solidFill>
              </a:rPr>
            </a:br>
            <a:endParaRPr lang="pt-BR" sz="2000" dirty="0">
              <a:solidFill>
                <a:schemeClr val="accent1"/>
              </a:solidFill>
            </a:endParaRPr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Veículos </a:t>
            </a:r>
            <a:r>
              <a:rPr lang="pt-BR" sz="2000" b="1" dirty="0" smtClean="0">
                <a:solidFill>
                  <a:schemeClr val="accent1"/>
                </a:solidFill>
              </a:rPr>
              <a:t>Funcionais:</a:t>
            </a:r>
            <a:r>
              <a:rPr lang="pt-BR" sz="2000" dirty="0" smtClean="0">
                <a:solidFill>
                  <a:schemeClr val="accent1"/>
                </a:solidFill>
              </a:rPr>
              <a:t> </a:t>
            </a:r>
            <a:r>
              <a:rPr lang="pt-BR" sz="2000" dirty="0">
                <a:solidFill>
                  <a:schemeClr val="accent1"/>
                </a:solidFill>
              </a:rPr>
              <a:t>Aqueles destinados para desempenharem funções específicas: Amostras, Brindes, Concursos e Eventos</a:t>
            </a:r>
            <a:br>
              <a:rPr lang="pt-BR" sz="2000" dirty="0">
                <a:solidFill>
                  <a:schemeClr val="accent1"/>
                </a:solidFill>
              </a:rPr>
            </a:br>
            <a:endParaRPr lang="pt-BR" sz="2000" dirty="0">
              <a:solidFill>
                <a:schemeClr val="accent1"/>
              </a:solidFill>
            </a:endParaRPr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Veículos Interativos:</a:t>
            </a:r>
            <a:r>
              <a:rPr lang="pt-BR" sz="2000" dirty="0">
                <a:solidFill>
                  <a:schemeClr val="accent1"/>
                </a:solidFill>
              </a:rPr>
              <a:t> São aqueles que além de serem vistos, podem ser ouvidos e podem interagir diretamente com o público-alvo a que se destina: Internet e TV Digital. 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862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pt-BR" dirty="0" smtClean="0"/>
              <a:t>Rádio: Características dos usuários</a:t>
            </a:r>
            <a:endParaRPr lang="pt-BR" dirty="0"/>
          </a:p>
        </p:txBody>
      </p:sp>
      <p:pic>
        <p:nvPicPr>
          <p:cNvPr id="1026" name="Picture 2" descr="https://www.megasistema.com.br/repositorio/imagens/front_end/graficos/grafico_faixa_etar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40225"/>
            <a:ext cx="3600400" cy="29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gasistema.com.br/repositorio/imagens/front_end/graficos/grafico_classe_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5670"/>
            <a:ext cx="3635896" cy="34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egasistema.com.br/repositorio/imagens/front_end/graficos/grafico_sex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5669"/>
            <a:ext cx="2448272" cy="18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8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431" y="764704"/>
            <a:ext cx="8229600" cy="1066800"/>
          </a:xfrm>
        </p:spPr>
        <p:txBody>
          <a:bodyPr/>
          <a:lstStyle/>
          <a:p>
            <a:r>
              <a:rPr lang="pt-BR" dirty="0" smtClean="0"/>
              <a:t>Rádio: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070" y="1831504"/>
            <a:ext cx="8229600" cy="476584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Trata-se </a:t>
            </a:r>
            <a:r>
              <a:rPr lang="pt-BR" dirty="0" smtClean="0"/>
              <a:t>de </a:t>
            </a:r>
            <a:r>
              <a:rPr lang="pt-BR" dirty="0"/>
              <a:t>uma mídia significativamente mais barata do que a televisão e com um custo de produção bastante inferior</a:t>
            </a:r>
            <a:r>
              <a:rPr lang="pt-BR" dirty="0" smtClean="0"/>
              <a:t>.</a:t>
            </a:r>
          </a:p>
          <a:p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/>
              <a:t>pessoas absorvem o que ouvem (palavras) com mais facilidade do que o que veem (imagens), principalmente se sua mensagem estiver em forma de jingle ou spot bem </a:t>
            </a:r>
            <a:r>
              <a:rPr lang="pt-BR" dirty="0" smtClean="0"/>
              <a:t>produzido.</a:t>
            </a:r>
          </a:p>
          <a:p>
            <a:r>
              <a:rPr lang="pt-BR" dirty="0"/>
              <a:t>Pesquisas do IBOPE confirmam que as pessoas passam 17% mais tempo ouvindo o rádio que vendo </a:t>
            </a:r>
            <a:r>
              <a:rPr lang="pt-BR" dirty="0" smtClean="0"/>
              <a:t>televisão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16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/>
              <a:t>Rádio: 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r>
              <a:rPr lang="pt-BR" dirty="0"/>
              <a:t>Os custos de produção do rádio são 95% mais baratos do que os custos de um comercial produzido em outros meios, levando menos tempo para ser produzido sem perder sua eficiência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Grande alcance (casa, carro, ambiente </a:t>
            </a:r>
            <a:r>
              <a:rPr lang="pt-BR" dirty="0"/>
              <a:t>de trabalho</a:t>
            </a:r>
            <a:r>
              <a:rPr lang="pt-BR" dirty="0" smtClean="0"/>
              <a:t>, </a:t>
            </a:r>
            <a:r>
              <a:rPr lang="pt-BR" dirty="0"/>
              <a:t>ônibus</a:t>
            </a:r>
            <a:r>
              <a:rPr lang="pt-BR" dirty="0" smtClean="0"/>
              <a:t>, </a:t>
            </a:r>
            <a:r>
              <a:rPr lang="pt-BR" dirty="0"/>
              <a:t>restaurante ou na lanchonete</a:t>
            </a:r>
            <a:r>
              <a:rPr lang="pt-BR" dirty="0" smtClean="0"/>
              <a:t>, </a:t>
            </a:r>
            <a:r>
              <a:rPr lang="pt-BR" dirty="0"/>
              <a:t>praia</a:t>
            </a:r>
            <a:r>
              <a:rPr lang="pt-BR" dirty="0" smtClean="0"/>
              <a:t>, </a:t>
            </a:r>
            <a:r>
              <a:rPr lang="pt-BR" dirty="0"/>
              <a:t>fazenda, fazendo </a:t>
            </a:r>
            <a:r>
              <a:rPr lang="pt-BR" dirty="0" err="1"/>
              <a:t>cooper</a:t>
            </a:r>
            <a:r>
              <a:rPr lang="pt-BR" dirty="0"/>
              <a:t> e na bicicleta com o walkman ou IPOD, e enquanto navega na </a:t>
            </a:r>
            <a:r>
              <a:rPr lang="pt-BR" dirty="0" smtClean="0"/>
              <a:t>Internet)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96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34552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Rádio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04367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rádio atinge os consumidores dos principais ramos de atividade com mais eficiência. </a:t>
            </a:r>
            <a:endParaRPr lang="pt-BR" dirty="0" smtClean="0"/>
          </a:p>
          <a:p>
            <a:r>
              <a:rPr lang="pt-BR" dirty="0"/>
              <a:t>Segundo pesquisa do IBOPE, o rádio atinge a quase totalidade dos consumidores dos principais ramos de atividade, em 15 dias.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3717032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Abaixo </a:t>
            </a:r>
            <a:r>
              <a:rPr lang="pt-BR" sz="2000" dirty="0"/>
              <a:t>o alcance do rádio e o perfil de consumidor encontrado pelo IBOPE em cada ramo</a:t>
            </a:r>
            <a:r>
              <a:rPr lang="pt-BR" sz="2000" dirty="0" smtClean="0"/>
              <a:t>:</a:t>
            </a:r>
          </a:p>
          <a:p>
            <a:r>
              <a:rPr lang="pt-BR" sz="1600" dirty="0"/>
              <a:t>93% dos consumidores de refrigerantes tipo cola, atingidos em 15 dias.</a:t>
            </a:r>
            <a:br>
              <a:rPr lang="pt-BR" sz="1600" dirty="0"/>
            </a:br>
            <a:r>
              <a:rPr lang="pt-BR" sz="1600" dirty="0"/>
              <a:t>91% dos consumidores de outro refrigerante (idade de 15 a 24 anos).</a:t>
            </a:r>
            <a:br>
              <a:rPr lang="pt-BR" sz="1600" dirty="0"/>
            </a:br>
            <a:r>
              <a:rPr lang="pt-BR" sz="1600" dirty="0"/>
              <a:t>88% de vinho (faixa entre 35 e 45 anos).</a:t>
            </a:r>
            <a:br>
              <a:rPr lang="pt-BR" sz="1600" dirty="0"/>
            </a:br>
            <a:r>
              <a:rPr lang="pt-BR" sz="1600" dirty="0"/>
              <a:t>97% de móveis (predomínio de mulheres entre 25 e 39 anos).</a:t>
            </a:r>
            <a:br>
              <a:rPr lang="pt-BR" sz="1600" dirty="0"/>
            </a:br>
            <a:r>
              <a:rPr lang="pt-BR" sz="1600" dirty="0"/>
              <a:t>90% viagens nacionais (idade entre 20 e 40 ANOS).</a:t>
            </a:r>
            <a:br>
              <a:rPr lang="pt-BR" sz="1600" dirty="0"/>
            </a:br>
            <a:r>
              <a:rPr lang="pt-BR" sz="1600" dirty="0"/>
              <a:t>94% lanchonete ( entre 25 e 45 anos).</a:t>
            </a:r>
            <a:br>
              <a:rPr lang="pt-BR" sz="1600" dirty="0"/>
            </a:br>
            <a:r>
              <a:rPr lang="pt-BR" sz="1600" dirty="0"/>
              <a:t>93% autopeças (homens entre 25 e 39 anos).</a:t>
            </a:r>
            <a:br>
              <a:rPr lang="pt-BR" sz="1600" dirty="0"/>
            </a:br>
            <a:r>
              <a:rPr lang="pt-BR" sz="1600" dirty="0"/>
              <a:t>99% motoristas, que passam mais de 10 horas/dia no volante.</a:t>
            </a:r>
          </a:p>
        </p:txBody>
      </p:sp>
    </p:spTree>
    <p:extLst>
      <p:ext uri="{BB962C8B-B14F-4D97-AF65-F5344CB8AC3E}">
        <p14:creationId xmlns:p14="http://schemas.microsoft.com/office/powerpoint/2010/main" val="221496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Rádio: Preço de propaganda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9121"/>
            <a:ext cx="8805990" cy="49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pt-BR" dirty="0" smtClean="0"/>
              <a:t>Rádio: Preço de propaganda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11114" r="10917" b="3225"/>
          <a:stretch/>
        </p:blipFill>
        <p:spPr>
          <a:xfrm>
            <a:off x="467544" y="1412776"/>
            <a:ext cx="8426708" cy="5182561"/>
          </a:xfrm>
        </p:spPr>
      </p:pic>
    </p:spTree>
    <p:extLst>
      <p:ext uri="{BB962C8B-B14F-4D97-AF65-F5344CB8AC3E}">
        <p14:creationId xmlns:p14="http://schemas.microsoft.com/office/powerpoint/2010/main" val="393842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Potencial de alcance da Promoção</a:t>
            </a:r>
            <a:endParaRPr lang="pt-BR" dirty="0"/>
          </a:p>
        </p:txBody>
      </p:sp>
      <p:pic>
        <p:nvPicPr>
          <p:cNvPr id="1026" name="Picture 2" descr="QUANTO CUSTA FAZER PROPAGAN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7" y="1687488"/>
            <a:ext cx="8229600" cy="49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344" y="5790095"/>
          <a:ext cx="9144000" cy="105156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96449">
                <a:tc>
                  <a:txBody>
                    <a:bodyPr/>
                    <a:lstStyle/>
                    <a:p>
                      <a:pPr algn="l" fontAlgn="base"/>
                      <a:r>
                        <a:rPr lang="pt-BR" b="1" dirty="0">
                          <a:effectLst/>
                          <a:latin typeface="inherit"/>
                        </a:rPr>
                        <a:t>Emissora</a:t>
                      </a:r>
                      <a:endParaRPr lang="pt-BR" b="0" dirty="0">
                        <a:effectLst/>
                        <a:latin typeface="inherit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1" dirty="0">
                          <a:effectLst/>
                          <a:latin typeface="inherit"/>
                        </a:rPr>
                        <a:t>Cidades</a:t>
                      </a:r>
                      <a:endParaRPr lang="pt-BR" b="0" dirty="0">
                        <a:effectLst/>
                        <a:latin typeface="inherit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1">
                          <a:effectLst/>
                          <a:latin typeface="inherit"/>
                        </a:rPr>
                        <a:t>Pessoas Alcançadas</a:t>
                      </a:r>
                      <a:endParaRPr lang="pt-BR" b="0">
                        <a:effectLst/>
                        <a:latin typeface="inherit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1">
                          <a:effectLst/>
                          <a:latin typeface="inherit"/>
                        </a:rPr>
                        <a:t>Custo Total</a:t>
                      </a:r>
                      <a:endParaRPr lang="pt-BR" b="0">
                        <a:effectLst/>
                        <a:latin typeface="inherit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1">
                          <a:effectLst/>
                          <a:latin typeface="inherit"/>
                        </a:rPr>
                        <a:t>Custo por Pessoa</a:t>
                      </a:r>
                      <a:endParaRPr lang="pt-BR" b="0">
                        <a:effectLst/>
                        <a:latin typeface="inherit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642">
                <a:tc>
                  <a:txBody>
                    <a:bodyPr/>
                    <a:lstStyle/>
                    <a:p>
                      <a:pPr algn="l" fontAlgn="base"/>
                      <a:r>
                        <a:rPr lang="pt-BR" b="1">
                          <a:effectLst/>
                          <a:latin typeface="inherit"/>
                        </a:rPr>
                        <a:t>Rádio Globo</a:t>
                      </a:r>
                      <a:endParaRPr lang="pt-BR" b="0">
                        <a:effectLst/>
                        <a:latin typeface="inherit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effectLst/>
                          <a:latin typeface="inherit"/>
                        </a:rPr>
                        <a:t>SP, RJ e BH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effectLst/>
                          <a:latin typeface="inherit"/>
                        </a:rPr>
                        <a:t>133.000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effectLst/>
                          <a:latin typeface="inherit"/>
                        </a:rPr>
                        <a:t>R$ 9.946,00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1" dirty="0">
                          <a:effectLst/>
                          <a:latin typeface="inherit"/>
                        </a:rPr>
                        <a:t>R$ 0,075</a:t>
                      </a:r>
                      <a:endParaRPr lang="pt-BR" b="0" dirty="0">
                        <a:effectLst/>
                        <a:latin typeface="inherit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42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Rádio: Desenvolvendo a propaganda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0032" y="1708317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S</a:t>
            </a:r>
            <a:r>
              <a:rPr lang="pt-BR" dirty="0" smtClean="0"/>
              <a:t>aber </a:t>
            </a:r>
            <a:r>
              <a:rPr lang="pt-BR" dirty="0"/>
              <a:t>como </a:t>
            </a:r>
            <a:r>
              <a:rPr lang="pt-BR" dirty="0" smtClean="0"/>
              <a:t>ele deseja </a:t>
            </a:r>
            <a:r>
              <a:rPr lang="pt-BR" dirty="0"/>
              <a:t>o comercial, qual o estilo de locução ou trilha ele imagina que melhor representa seu estabelecimento</a:t>
            </a:r>
            <a:r>
              <a:rPr lang="pt-BR" dirty="0" smtClean="0"/>
              <a:t>.</a:t>
            </a:r>
          </a:p>
          <a:p>
            <a:r>
              <a:rPr lang="pt-BR" dirty="0"/>
              <a:t>Defina o objetivo do spot: se é para vendas diretas, para divulgar uma marca, para conhecer uma loja, convidar para um evento, etc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texto deve ser de acordo com o perfil do público–alvo.</a:t>
            </a:r>
          </a:p>
          <a:p>
            <a:r>
              <a:rPr lang="pt-BR" dirty="0" smtClean="0"/>
              <a:t>Use </a:t>
            </a:r>
            <a:r>
              <a:rPr lang="pt-BR" dirty="0"/>
              <a:t>todas as suas armas para prender o ouvinte. Efeitos sonoros, música, vozes engraçadas e imitações</a:t>
            </a:r>
            <a:r>
              <a:rPr lang="pt-BR" dirty="0" smtClean="0"/>
              <a:t>.</a:t>
            </a:r>
          </a:p>
          <a:p>
            <a:r>
              <a:rPr lang="pt-BR" dirty="0"/>
              <a:t>Feche a mensagem induzindo o ouvinte a comprar</a:t>
            </a:r>
            <a:r>
              <a:rPr lang="pt-BR" dirty="0" smtClean="0"/>
              <a:t>.</a:t>
            </a:r>
          </a:p>
          <a:p>
            <a:r>
              <a:rPr lang="pt-BR" dirty="0"/>
              <a:t>. Use palavras como “Agora” e “Hoje” quando anunciar uma venda. O rádio é o melhor veículo para evidenciar o imediatismo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83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Jornal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pt-BR" dirty="0" smtClean="0"/>
              <a:t>Meio de comunicaçã0 impresso,derivado do conjunto de atividades chamadas de jornalismo</a:t>
            </a:r>
          </a:p>
          <a:p>
            <a:r>
              <a:rPr lang="pt-BR" dirty="0" smtClean="0"/>
              <a:t>Geralmente possuem conteúdo genérico mas alguns podem ter conteúdo altamente especializado. </a:t>
            </a:r>
          </a:p>
          <a:p>
            <a:r>
              <a:rPr lang="pt-BR" dirty="0" smtClean="0"/>
              <a:t>Possui tipo de papel específico – mais barato e de menor qualidade.</a:t>
            </a:r>
          </a:p>
          <a:p>
            <a:r>
              <a:rPr lang="pt-BR" dirty="0" smtClean="0"/>
              <a:t>Cobrem assuntos da atualidade e são publicados em períodos regulares e frequentes.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2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024" y="764704"/>
            <a:ext cx="8229600" cy="1066800"/>
          </a:xfrm>
        </p:spPr>
        <p:txBody>
          <a:bodyPr/>
          <a:lstStyle/>
          <a:p>
            <a:r>
              <a:rPr lang="pt-BR" dirty="0" smtClean="0"/>
              <a:t>Jornal: 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04864"/>
            <a:ext cx="8733656" cy="4325112"/>
          </a:xfrm>
        </p:spPr>
        <p:txBody>
          <a:bodyPr>
            <a:normAutofit/>
          </a:bodyPr>
          <a:lstStyle/>
          <a:p>
            <a:r>
              <a:rPr lang="pt-BR" dirty="0"/>
              <a:t>A publicação é dividida em Cadernos, Esporte, Ciência, Mercado, Poder, etc. </a:t>
            </a:r>
            <a:r>
              <a:rPr lang="pt-BR" dirty="0" smtClean="0"/>
              <a:t>Portanto, é </a:t>
            </a:r>
            <a:r>
              <a:rPr lang="pt-BR" dirty="0"/>
              <a:t>muito importante escolher o caderno de mais afinidade com o perfil do seu público alvo</a:t>
            </a:r>
            <a:r>
              <a:rPr lang="pt-BR" dirty="0" smtClean="0"/>
              <a:t>.</a:t>
            </a:r>
          </a:p>
          <a:p>
            <a:r>
              <a:rPr lang="pt-BR" dirty="0"/>
              <a:t>O preço oscila de acordo com o tamanho do </a:t>
            </a:r>
            <a:r>
              <a:rPr lang="pt-BR" dirty="0" smtClean="0"/>
              <a:t>anúncio</a:t>
            </a:r>
          </a:p>
          <a:p>
            <a:r>
              <a:rPr lang="pt-BR" dirty="0"/>
              <a:t>J</a:t>
            </a:r>
            <a:r>
              <a:rPr lang="pt-BR" dirty="0" smtClean="0"/>
              <a:t>ornais </a:t>
            </a:r>
            <a:r>
              <a:rPr lang="pt-BR" dirty="0"/>
              <a:t>podem passar de mão em mão</a:t>
            </a:r>
            <a:r>
              <a:rPr lang="pt-BR" dirty="0" smtClean="0"/>
              <a:t>.</a:t>
            </a:r>
          </a:p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leitor </a:t>
            </a:r>
            <a:r>
              <a:rPr lang="pt-BR" dirty="0" smtClean="0"/>
              <a:t>pode olhar </a:t>
            </a:r>
            <a:r>
              <a:rPr lang="pt-BR" dirty="0"/>
              <a:t>o anúncio com bastante atenção e ver novamente caso queira lembrar-se de alguma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36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fr-FR" dirty="0" err="1"/>
              <a:t>Audiência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25658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t-BR" sz="2200" dirty="0">
                <a:solidFill>
                  <a:schemeClr val="accent2"/>
                </a:solidFill>
              </a:rPr>
              <a:t>O conjunto das pessoas que, em dado momento, são receptores de uma mensagem transmitida por determinado meio de comunicação.</a:t>
            </a:r>
          </a:p>
          <a:p>
            <a:pPr marL="0" indent="0">
              <a:buNone/>
            </a:pPr>
            <a:endParaRPr lang="pt-BR" sz="2000" dirty="0"/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Audiência acumulada: </a:t>
            </a:r>
            <a:r>
              <a:rPr lang="pt-BR" sz="2000" dirty="0">
                <a:solidFill>
                  <a:schemeClr val="accent1"/>
                </a:solidFill>
              </a:rPr>
              <a:t>soma das pessoas atingidas por uma mensagem repetida várias vezes em um veículo</a:t>
            </a:r>
            <a:br>
              <a:rPr lang="pt-BR" sz="2000" dirty="0">
                <a:solidFill>
                  <a:schemeClr val="accent1"/>
                </a:solidFill>
              </a:rPr>
            </a:br>
            <a:r>
              <a:rPr lang="pt-BR" sz="1800" dirty="0"/>
              <a:t>	</a:t>
            </a:r>
            <a:r>
              <a:rPr lang="pt-BR" sz="2000" i="1" u="sng" dirty="0">
                <a:solidFill>
                  <a:schemeClr val="accent1"/>
                </a:solidFill>
              </a:rPr>
              <a:t>Audiência Acumulada </a:t>
            </a:r>
            <a:r>
              <a:rPr lang="pt-BR" sz="2000" i="1" u="sng" dirty="0" smtClean="0">
                <a:solidFill>
                  <a:schemeClr val="accent1"/>
                </a:solidFill>
              </a:rPr>
              <a:t>Bruta</a:t>
            </a:r>
            <a:r>
              <a:rPr lang="pt-BR" sz="2000" i="1" dirty="0" smtClean="0">
                <a:solidFill>
                  <a:schemeClr val="accent1"/>
                </a:solidFill>
              </a:rPr>
              <a:t>: </a:t>
            </a:r>
            <a:r>
              <a:rPr lang="pt-BR" sz="2000" i="1" dirty="0">
                <a:solidFill>
                  <a:schemeClr val="accent1"/>
                </a:solidFill>
              </a:rPr>
              <a:t>Considera a superposição de pessoas na conta (uma pessoa que assiste 3 vezes a um mesmo anúncio sera contado 3 vezes.</a:t>
            </a:r>
            <a:br>
              <a:rPr lang="pt-BR" sz="2000" i="1" dirty="0">
                <a:solidFill>
                  <a:schemeClr val="accent1"/>
                </a:solidFill>
              </a:rPr>
            </a:br>
            <a:r>
              <a:rPr lang="pt-BR" sz="2000" dirty="0">
                <a:solidFill>
                  <a:schemeClr val="accent1"/>
                </a:solidFill>
              </a:rPr>
              <a:t>	</a:t>
            </a:r>
            <a:r>
              <a:rPr lang="pt-BR" sz="2000" i="1" dirty="0">
                <a:solidFill>
                  <a:schemeClr val="accent1"/>
                </a:solidFill>
              </a:rPr>
              <a:t> </a:t>
            </a:r>
            <a:r>
              <a:rPr lang="pt-BR" sz="2000" i="1" u="sng" dirty="0">
                <a:solidFill>
                  <a:schemeClr val="accent1"/>
                </a:solidFill>
              </a:rPr>
              <a:t>Acumulada </a:t>
            </a:r>
            <a:r>
              <a:rPr lang="pt-BR" sz="2000" i="1" u="sng" dirty="0" smtClean="0">
                <a:solidFill>
                  <a:schemeClr val="accent1"/>
                </a:solidFill>
              </a:rPr>
              <a:t>Líquida</a:t>
            </a:r>
            <a:r>
              <a:rPr lang="pt-BR" sz="2000" i="1" dirty="0" smtClean="0">
                <a:solidFill>
                  <a:schemeClr val="accent1"/>
                </a:solidFill>
              </a:rPr>
              <a:t>: </a:t>
            </a:r>
            <a:r>
              <a:rPr lang="pt-BR" sz="2000" i="1" dirty="0">
                <a:solidFill>
                  <a:schemeClr val="accent1"/>
                </a:solidFill>
              </a:rPr>
              <a:t>Considera apenas o total de pessoas diferentes que foram atingidas pela campanha.</a:t>
            </a:r>
          </a:p>
          <a:p>
            <a:pPr marL="393192" lvl="1" indent="0">
              <a:buNone/>
            </a:pPr>
            <a:endParaRPr lang="pt-BR" sz="2000" dirty="0">
              <a:solidFill>
                <a:schemeClr val="accent1"/>
              </a:solidFill>
            </a:endParaRPr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Audiência </a:t>
            </a:r>
            <a:r>
              <a:rPr lang="pt-BR" sz="2000" b="1" dirty="0" smtClean="0">
                <a:solidFill>
                  <a:schemeClr val="accent1"/>
                </a:solidFill>
              </a:rPr>
              <a:t>cativa:</a:t>
            </a:r>
            <a:r>
              <a:rPr lang="pt-BR" sz="2000" dirty="0" smtClean="0">
                <a:solidFill>
                  <a:schemeClr val="accent1"/>
                </a:solidFill>
              </a:rPr>
              <a:t>  </a:t>
            </a:r>
            <a:r>
              <a:rPr lang="pt-BR" sz="2000" dirty="0">
                <a:solidFill>
                  <a:schemeClr val="accent1"/>
                </a:solidFill>
              </a:rPr>
              <a:t>Audiência habitual de um determinado veículo de comunicação.</a:t>
            </a:r>
          </a:p>
          <a:p>
            <a:pPr marL="393192" lvl="1" indent="0">
              <a:buNone/>
            </a:pPr>
            <a:endParaRPr lang="pt-BR" sz="2000" dirty="0">
              <a:solidFill>
                <a:schemeClr val="accent1"/>
              </a:solidFill>
            </a:endParaRPr>
          </a:p>
          <a:p>
            <a:pPr lvl="1"/>
            <a:r>
              <a:rPr lang="pt-BR" sz="2000" b="1" dirty="0">
                <a:solidFill>
                  <a:schemeClr val="accent1"/>
                </a:solidFill>
              </a:rPr>
              <a:t>Audiência </a:t>
            </a:r>
            <a:r>
              <a:rPr lang="pt-BR" sz="2000" b="1" dirty="0" smtClean="0">
                <a:solidFill>
                  <a:schemeClr val="accent1"/>
                </a:solidFill>
              </a:rPr>
              <a:t>duplicada: </a:t>
            </a:r>
            <a:r>
              <a:rPr lang="pt-BR" sz="2000" dirty="0">
                <a:solidFill>
                  <a:schemeClr val="accent1"/>
                </a:solidFill>
              </a:rPr>
              <a:t>Conjunto de pessoas que recebem uma mensagem por meio de dois ou mais veículos (tambem chamada de </a:t>
            </a:r>
            <a:r>
              <a:rPr lang="pt-BR" sz="2000" i="1" dirty="0" err="1" smtClean="0">
                <a:solidFill>
                  <a:schemeClr val="accent1"/>
                </a:solidFill>
              </a:rPr>
              <a:t>Superposiçao</a:t>
            </a:r>
            <a:r>
              <a:rPr lang="pt-BR" sz="2000" i="1" dirty="0" smtClean="0">
                <a:solidFill>
                  <a:schemeClr val="accent1"/>
                </a:solidFill>
              </a:rPr>
              <a:t> ou </a:t>
            </a:r>
            <a:r>
              <a:rPr lang="pt-BR" sz="2000" i="1" dirty="0">
                <a:solidFill>
                  <a:schemeClr val="accent1"/>
                </a:solidFill>
              </a:rPr>
              <a:t>Duplicaçao</a:t>
            </a:r>
            <a:r>
              <a:rPr lang="pt-BR" sz="2000" dirty="0">
                <a:solidFill>
                  <a:schemeClr val="accent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7412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Perfil dos usuários Folha de SP</a:t>
            </a:r>
            <a:endParaRPr lang="pt-BR" dirty="0"/>
          </a:p>
        </p:txBody>
      </p:sp>
      <p:pic>
        <p:nvPicPr>
          <p:cNvPr id="2050" name="Picture 2" descr="PERFIL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1682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Jornal: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Permite anúncios de oportunidade</a:t>
            </a:r>
          </a:p>
          <a:p>
            <a:r>
              <a:rPr lang="pt-BR" dirty="0" smtClean="0"/>
              <a:t>Pode alcançar qualquer tipo de público</a:t>
            </a:r>
          </a:p>
          <a:p>
            <a:r>
              <a:rPr lang="pt-BR" dirty="0" smtClean="0"/>
              <a:t>Possui cadernos específicos, que podem ter anúncios específicos para públicos específicos</a:t>
            </a:r>
          </a:p>
          <a:p>
            <a:r>
              <a:rPr lang="pt-BR" dirty="0" smtClean="0"/>
              <a:t>Permitem a inclusão de anúncios locais</a:t>
            </a:r>
          </a:p>
          <a:p>
            <a:r>
              <a:rPr lang="pt-BR" dirty="0" smtClean="0"/>
              <a:t>O anuncio pode ser modificado, trocado ou cancelado com rapidez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70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Jornal: 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Possuem vida curta</a:t>
            </a:r>
          </a:p>
          <a:p>
            <a:r>
              <a:rPr lang="pt-BR" dirty="0" smtClean="0"/>
              <a:t>Qualidade de impressão ruim, o que pode tornar inviável o anuncio de alguns produtos</a:t>
            </a:r>
          </a:p>
          <a:p>
            <a:r>
              <a:rPr lang="pt-BR" dirty="0" smtClean="0"/>
              <a:t>Geralmente possuem circulação geograficamente estrita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56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Tabela de Preços: Folha de São Paulo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cafecomgalo.com.br/wp-content/uploads/2013/09/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1" y="975461"/>
            <a:ext cx="5930966" cy="47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6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0688" y="1050433"/>
            <a:ext cx="7804597" cy="864847"/>
          </a:xfrm>
        </p:spPr>
        <p:txBody>
          <a:bodyPr>
            <a:normAutofit fontScale="90000"/>
          </a:bodyPr>
          <a:lstStyle/>
          <a:p>
            <a:r>
              <a:rPr lang="pt-BR" sz="3375" dirty="0"/>
              <a:t>Internet</a:t>
            </a:r>
            <a:r>
              <a:rPr lang="pt-BR" sz="2250" dirty="0"/>
              <a:t/>
            </a:r>
            <a:br>
              <a:rPr lang="pt-BR" sz="2250" dirty="0"/>
            </a:br>
            <a:endParaRPr lang="pt-BR" sz="225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496944" cy="3538286"/>
          </a:xfrm>
        </p:spPr>
        <p:txBody>
          <a:bodyPr>
            <a:normAutofit fontScale="47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 publicidade online é a que mais cresce no Brasil e no mundo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anúncios são visualizados 24 horas por dia, 7 dias por semana, 365 dias por ano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O Brasil é o país que possui a publicidade online mais barata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O público-alvo é atingido com a informação que ele deseja receber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Baixo custo de veiculação dos anúncios, comparando com as mídias tradicionais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anúncio pode ser visualizado em qualquer lugar do mundo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Cliente pode fazer compras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imediatas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Praticamente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tudo na Internet pode ser medido e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avaliado( sabe-se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quantas pessoas viram seu anúncio, quantas clicaram, quantas compraram a partir do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anúncio)</a:t>
            </a:r>
          </a:p>
          <a:p>
            <a:pPr marL="0"/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60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Internet: Métricas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26468"/>
            <a:ext cx="8335838" cy="41548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500" b="1" dirty="0"/>
              <a:t>CPC - Custo Por </a:t>
            </a:r>
            <a:r>
              <a:rPr lang="pt-BR" sz="2500" b="1" dirty="0" smtClean="0"/>
              <a:t>Clique</a:t>
            </a:r>
          </a:p>
          <a:p>
            <a:pPr marL="0" indent="0">
              <a:buNone/>
            </a:pPr>
            <a:endParaRPr lang="pt-BR" sz="2250" b="1" dirty="0"/>
          </a:p>
          <a:p>
            <a:r>
              <a:rPr lang="pt-BR" sz="3400" dirty="0" smtClean="0"/>
              <a:t>Anunciante pagará um valor (normalmente alguns centavos) quando algum interessado Clicar no seu anúncio.</a:t>
            </a:r>
          </a:p>
          <a:p>
            <a:pPr marL="0" indent="0">
              <a:buNone/>
            </a:pPr>
            <a:r>
              <a:rPr lang="pt-BR" sz="3400" dirty="0" smtClean="0"/>
              <a:t>O CPC é o valor máximo, estabelecido pelo anunciante, pago por cada clique. Ao criar uma campanha, o anunciante que escolher o CPC está dizendo “aceito pagar até X centavos ou reais por um clique em meu anúncio”. Isso não quer dizer que necessariamente ele pagará este valor em cada clique, mas sim que está disposto a fazê-lo caso seja necessário. Na maioria dos casos, o anunciante que escolhe o lance por CPC</a:t>
            </a:r>
          </a:p>
          <a:p>
            <a:pPr marL="0" indent="0">
              <a:buNone/>
            </a:pP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66456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7275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Internet: Métricas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4990"/>
            <a:ext cx="8568952" cy="46123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250" b="1" dirty="0"/>
              <a:t>CPM - Custo Por </a:t>
            </a:r>
            <a:r>
              <a:rPr lang="pt-BR" sz="2250" b="1" dirty="0" smtClean="0"/>
              <a:t>Mil</a:t>
            </a:r>
          </a:p>
          <a:p>
            <a:pPr marL="0" indent="0">
              <a:buNone/>
            </a:pPr>
            <a:endParaRPr lang="pt-BR" sz="3400" b="1" dirty="0"/>
          </a:p>
          <a:p>
            <a:r>
              <a:rPr lang="pt-BR" sz="3100" dirty="0" smtClean="0"/>
              <a:t>Quando escolhe CPM (Custo Por Mil), você pagará um valor sempre que seu anúncio for impresso (mostrado na tela dos prospectos) Mil vezes</a:t>
            </a:r>
          </a:p>
          <a:p>
            <a:pPr marL="109728" indent="0">
              <a:buNone/>
            </a:pPr>
            <a:r>
              <a:rPr lang="pt-BR" sz="3100" dirty="0"/>
              <a:t>O CPM é o custo por mil impressões (lembrando que anúncio impresso é sinônimo de anúncio exibido). </a:t>
            </a:r>
            <a:r>
              <a:rPr lang="pt-BR" sz="3100" dirty="0" smtClean="0"/>
              <a:t>O anunciante </a:t>
            </a:r>
            <a:r>
              <a:rPr lang="pt-BR" sz="3100" dirty="0"/>
              <a:t>pagará o valor, também estimado por ele, relativo à mil impressões (exibições) de seus anúncios na rede do </a:t>
            </a:r>
            <a:r>
              <a:rPr lang="pt-BR" sz="3100" dirty="0" smtClean="0"/>
              <a:t>Google. </a:t>
            </a:r>
            <a:r>
              <a:rPr lang="pt-BR" sz="3100" dirty="0"/>
              <a:t>Ao definir o lance por CPM, o anunciante define como prioridade de sua campanha a simples exibição do anúncio, não necessariamente o clique ou o tráfego gerado para seu site.</a:t>
            </a:r>
            <a:endParaRPr lang="pt-BR" sz="3100" dirty="0" smtClean="0"/>
          </a:p>
          <a:p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71734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Internet: Métricas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pt-BR" dirty="0"/>
              <a:t>Na prática, CPC e CPM servem à diferentes objetivos de campanha. Se o objetivo final de sua campanha passa por levar mais usuários ao site (para comprar online, preencher cadastros, ou acumular leads para vendas </a:t>
            </a:r>
            <a:r>
              <a:rPr lang="pt-BR" dirty="0" err="1"/>
              <a:t>offline</a:t>
            </a:r>
            <a:r>
              <a:rPr lang="pt-BR" dirty="0"/>
              <a:t>), o CPC é a forma de lance mais indicada. </a:t>
            </a:r>
            <a:r>
              <a:rPr lang="pt-BR" dirty="0" smtClean="0"/>
              <a:t>Já </a:t>
            </a:r>
            <a:r>
              <a:rPr lang="pt-BR" dirty="0"/>
              <a:t>que o resultado da sua campanha só aparece com o tráfego gerado por cada clique, nada mais coerente do que saber quanto se paga por cada um deles.</a:t>
            </a:r>
          </a:p>
          <a:p>
            <a:pPr marL="0" indent="0" fontAlgn="base">
              <a:buNone/>
            </a:pPr>
            <a:r>
              <a:rPr lang="pt-BR" dirty="0"/>
              <a:t>Se, por outro lado, o</a:t>
            </a:r>
            <a:r>
              <a:rPr lang="pt-BR" dirty="0" smtClean="0"/>
              <a:t> </a:t>
            </a:r>
            <a:r>
              <a:rPr lang="pt-BR" dirty="0"/>
              <a:t>objetivo de campanha é atingido já na exibição do anúncio (divulgar uma nova marca ou produto ou obter reconhecimento de mercado), o CPM é o tipo de lance mais indicado. Geralmente, o lance por CPM está associado a anúncios gráficos ou multimídia, mais eficientes para objetivos de divulgação ou branding.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865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248" y="452509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Simulações de preço por anúncio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25215" y="2568460"/>
          <a:ext cx="8093568" cy="1238252"/>
        </p:xfrm>
        <a:graphic>
          <a:graphicData uri="http://schemas.openxmlformats.org/drawingml/2006/table">
            <a:tbl>
              <a:tblPr/>
              <a:tblGrid>
                <a:gridCol w="1348928"/>
                <a:gridCol w="1348928"/>
                <a:gridCol w="1348928"/>
                <a:gridCol w="1348928"/>
                <a:gridCol w="1348928"/>
                <a:gridCol w="1348928"/>
              </a:tblGrid>
              <a:tr h="70294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dirty="0">
                          <a:effectLst/>
                          <a:latin typeface="inherit"/>
                        </a:rPr>
                        <a:t>Anúncio no </a:t>
                      </a:r>
                      <a:r>
                        <a:rPr lang="pt-BR" sz="1400" b="1" dirty="0" err="1">
                          <a:effectLst/>
                          <a:latin typeface="inherit"/>
                        </a:rPr>
                        <a:t>Facebook</a:t>
                      </a:r>
                      <a:endParaRPr lang="pt-BR" sz="1400" b="0" dirty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dirty="0">
                          <a:effectLst/>
                          <a:latin typeface="inherit"/>
                        </a:rPr>
                        <a:t>Valor Investido</a:t>
                      </a:r>
                      <a:endParaRPr lang="pt-BR" sz="1400" b="0" dirty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dirty="0">
                          <a:effectLst/>
                          <a:latin typeface="inherit"/>
                        </a:rPr>
                        <a:t>Pessoas Alcançadas</a:t>
                      </a:r>
                      <a:endParaRPr lang="pt-BR" sz="1400" b="0" dirty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Curtidas Conseguidas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Curtida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Pessoa Alcançada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Mais Fãs para Página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R$ 24,48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effectLst/>
                          <a:latin typeface="inherit"/>
                        </a:rPr>
                        <a:t>2.058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72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R$ 0,34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effectLst/>
                          <a:latin typeface="inherit"/>
                        </a:rPr>
                        <a:t>R$ 0,012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1885" y="1752314"/>
            <a:ext cx="3775925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25" b="1" dirty="0"/>
              <a:t>FACEBOOK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25215" y="4330795"/>
          <a:ext cx="7805190" cy="1451612"/>
        </p:xfrm>
        <a:graphic>
          <a:graphicData uri="http://schemas.openxmlformats.org/drawingml/2006/table">
            <a:tbl>
              <a:tblPr/>
              <a:tblGrid>
                <a:gridCol w="1300865"/>
                <a:gridCol w="1300865"/>
                <a:gridCol w="1300865"/>
                <a:gridCol w="1300865"/>
                <a:gridCol w="1300865"/>
                <a:gridCol w="1300865"/>
              </a:tblGrid>
              <a:tr h="70294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Anúncio no Facebook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Valor Investido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Pessoas Alcançadas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Cliques no Site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Clique no Site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Pessoa Alcançada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294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Enviar Pessoas para meu Site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R$ 40,22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12.657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105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R$ 0,38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effectLst/>
                          <a:latin typeface="inherit"/>
                        </a:rPr>
                        <a:t>R$ 0,003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6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fr-FR" dirty="0" err="1"/>
              <a:t>Audiência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453" y="1196752"/>
            <a:ext cx="8435280" cy="5256584"/>
          </a:xfrm>
        </p:spPr>
        <p:txBody>
          <a:bodyPr>
            <a:normAutofit/>
          </a:bodyPr>
          <a:lstStyle/>
          <a:p>
            <a:pPr lvl="1"/>
            <a:endParaRPr lang="pt-BR" sz="2000" b="1" dirty="0"/>
          </a:p>
          <a:p>
            <a:pPr lvl="1"/>
            <a:r>
              <a:rPr lang="pt-BR" sz="1900" b="1" dirty="0">
                <a:solidFill>
                  <a:schemeClr val="accent1"/>
                </a:solidFill>
              </a:rPr>
              <a:t>Audiência </a:t>
            </a:r>
            <a:r>
              <a:rPr lang="pt-BR" sz="1900" b="1" dirty="0" smtClean="0">
                <a:solidFill>
                  <a:schemeClr val="accent1"/>
                </a:solidFill>
              </a:rPr>
              <a:t>líquida: </a:t>
            </a:r>
            <a:r>
              <a:rPr lang="pt-BR" sz="1900" dirty="0">
                <a:solidFill>
                  <a:schemeClr val="accent1"/>
                </a:solidFill>
              </a:rPr>
              <a:t>Total de pessoas que recebem pelo menos uma vez uma mensagem transmitida por um ou por vários veículos. </a:t>
            </a:r>
          </a:p>
          <a:p>
            <a:pPr marL="393192" lvl="1" indent="0">
              <a:buNone/>
            </a:pPr>
            <a:endParaRPr lang="pt-BR" sz="1900" dirty="0">
              <a:solidFill>
                <a:schemeClr val="accent1"/>
              </a:solidFill>
            </a:endParaRPr>
          </a:p>
          <a:p>
            <a:pPr lvl="1"/>
            <a:r>
              <a:rPr lang="pt-BR" sz="1900" b="1" dirty="0">
                <a:solidFill>
                  <a:schemeClr val="accent1"/>
                </a:solidFill>
              </a:rPr>
              <a:t>Audiência </a:t>
            </a:r>
            <a:r>
              <a:rPr lang="pt-BR" sz="1900" b="1" dirty="0" smtClean="0">
                <a:solidFill>
                  <a:schemeClr val="accent1"/>
                </a:solidFill>
              </a:rPr>
              <a:t>média: </a:t>
            </a:r>
            <a:r>
              <a:rPr lang="pt-BR" sz="1900" dirty="0">
                <a:solidFill>
                  <a:schemeClr val="accent1"/>
                </a:solidFill>
              </a:rPr>
              <a:t>Número médio de pessoas que recebem uma mensagem transmitida em mais de um veículo, ou várias vezes em um mesmo veículo.</a:t>
            </a:r>
          </a:p>
          <a:p>
            <a:pPr marL="393192" lvl="1" indent="0">
              <a:buNone/>
            </a:pPr>
            <a:r>
              <a:rPr lang="pt-BR" sz="1900" dirty="0">
                <a:solidFill>
                  <a:schemeClr val="accent1"/>
                </a:solidFill>
              </a:rPr>
              <a:t>                </a:t>
            </a:r>
            <a:endParaRPr lang="pt-BR" sz="1900" dirty="0" smtClean="0">
              <a:solidFill>
                <a:schemeClr val="accent1"/>
              </a:solidFill>
            </a:endParaRPr>
          </a:p>
          <a:p>
            <a:pPr marL="393192" lvl="1" indent="0">
              <a:buNone/>
            </a:pPr>
            <a:r>
              <a:rPr lang="pt-BR" sz="1900" dirty="0">
                <a:solidFill>
                  <a:schemeClr val="accent1"/>
                </a:solidFill>
              </a:rPr>
              <a:t>	</a:t>
            </a:r>
            <a:r>
              <a:rPr lang="pt-BR" sz="1900" dirty="0" smtClean="0">
                <a:solidFill>
                  <a:schemeClr val="accent1"/>
                </a:solidFill>
              </a:rPr>
              <a:t>	       </a:t>
            </a:r>
            <a:r>
              <a:rPr lang="pt-BR" sz="1900" dirty="0">
                <a:solidFill>
                  <a:schemeClr val="accent1"/>
                </a:solidFill>
              </a:rPr>
              <a:t>∑ Audiencias registradas nas </a:t>
            </a:r>
            <a:r>
              <a:rPr lang="pt-BR" sz="1900" dirty="0" smtClean="0">
                <a:solidFill>
                  <a:schemeClr val="accent1"/>
                </a:solidFill>
              </a:rPr>
              <a:t>emissões</a:t>
            </a:r>
            <a:endParaRPr lang="pt-BR" sz="1900" dirty="0">
              <a:solidFill>
                <a:schemeClr val="accent1"/>
              </a:solidFill>
            </a:endParaRPr>
          </a:p>
          <a:p>
            <a:pPr marL="393192" lvl="1" indent="0">
              <a:buNone/>
            </a:pPr>
            <a:r>
              <a:rPr lang="pt-BR" sz="1900" dirty="0">
                <a:solidFill>
                  <a:schemeClr val="accent1"/>
                </a:solidFill>
              </a:rPr>
              <a:t>                      </a:t>
            </a:r>
            <a:r>
              <a:rPr lang="pt-BR" sz="1900" dirty="0" smtClean="0">
                <a:solidFill>
                  <a:schemeClr val="accent1"/>
                </a:solidFill>
              </a:rPr>
              <a:t>	           Números </a:t>
            </a:r>
            <a:r>
              <a:rPr lang="pt-BR" sz="1900" dirty="0">
                <a:solidFill>
                  <a:schemeClr val="accent1"/>
                </a:solidFill>
              </a:rPr>
              <a:t>de emissoes dos </a:t>
            </a:r>
            <a:r>
              <a:rPr lang="pt-BR" sz="1900" dirty="0" smtClean="0">
                <a:solidFill>
                  <a:schemeClr val="accent1"/>
                </a:solidFill>
              </a:rPr>
              <a:t>veículos</a:t>
            </a:r>
            <a:endParaRPr lang="pt-BR" sz="1900" dirty="0">
              <a:solidFill>
                <a:schemeClr val="accent1"/>
              </a:solidFill>
            </a:endParaRPr>
          </a:p>
          <a:p>
            <a:pPr marL="393192" lvl="1" indent="0">
              <a:buNone/>
            </a:pPr>
            <a:endParaRPr lang="pt-BR" sz="1900" dirty="0">
              <a:solidFill>
                <a:schemeClr val="accent1"/>
              </a:solidFill>
            </a:endParaRPr>
          </a:p>
          <a:p>
            <a:pPr lvl="1"/>
            <a:r>
              <a:rPr lang="pt-BR" sz="1900" b="1" dirty="0">
                <a:solidFill>
                  <a:schemeClr val="accent1"/>
                </a:solidFill>
              </a:rPr>
              <a:t>Audiência </a:t>
            </a:r>
            <a:r>
              <a:rPr lang="pt-BR" sz="1900" b="1" dirty="0" smtClean="0">
                <a:solidFill>
                  <a:schemeClr val="accent1"/>
                </a:solidFill>
              </a:rPr>
              <a:t>Primária</a:t>
            </a:r>
            <a:r>
              <a:rPr lang="pt-BR" sz="1900" dirty="0" smtClean="0">
                <a:solidFill>
                  <a:schemeClr val="accent1"/>
                </a:solidFill>
              </a:rPr>
              <a:t>: </a:t>
            </a:r>
            <a:r>
              <a:rPr lang="pt-BR" sz="1900" dirty="0">
                <a:solidFill>
                  <a:schemeClr val="accent1"/>
                </a:solidFill>
              </a:rPr>
              <a:t>Audiência que faz parte do público-alvo da campanha. As pessoas não incluídas nesta categoria são classificadas como </a:t>
            </a:r>
            <a:r>
              <a:rPr lang="pt-BR" sz="1900" i="1" dirty="0">
                <a:solidFill>
                  <a:schemeClr val="accent1"/>
                </a:solidFill>
              </a:rPr>
              <a:t>audiência secundária</a:t>
            </a:r>
            <a:r>
              <a:rPr lang="pt-BR" sz="1900" dirty="0">
                <a:solidFill>
                  <a:schemeClr val="accent1"/>
                </a:solidFill>
              </a:rPr>
              <a:t>. 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123728" y="4083185"/>
            <a:ext cx="4536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45224"/>
            <a:ext cx="406794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1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60660"/>
            <a:ext cx="7886700" cy="994172"/>
          </a:xfrm>
        </p:spPr>
        <p:txBody>
          <a:bodyPr>
            <a:normAutofit/>
          </a:bodyPr>
          <a:lstStyle/>
          <a:p>
            <a:r>
              <a:rPr lang="pt-BR" sz="1725" dirty="0">
                <a:latin typeface="+mn-lt"/>
              </a:rPr>
              <a:t>GOOGLE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41291" y="4188806"/>
          <a:ext cx="8461416" cy="1238252"/>
        </p:xfrm>
        <a:graphic>
          <a:graphicData uri="http://schemas.openxmlformats.org/drawingml/2006/table">
            <a:tbl>
              <a:tblPr/>
              <a:tblGrid>
                <a:gridCol w="1410236"/>
                <a:gridCol w="1410236"/>
                <a:gridCol w="1410236"/>
                <a:gridCol w="1410236"/>
                <a:gridCol w="1410236"/>
                <a:gridCol w="1410236"/>
              </a:tblGrid>
              <a:tr h="70294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Anúncios no Google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Valor Investido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Pessoas Alcançadas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Cliques no Anúncio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Clique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Pessoa Alcançada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Rede de Pesquisa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R$ 90,20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1.214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effectLst/>
                          <a:latin typeface="inherit"/>
                        </a:rPr>
                        <a:t>91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R$ 0,99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effectLst/>
                          <a:latin typeface="inherit"/>
                        </a:rPr>
                        <a:t>R$ 0,074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PRIN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2" y="1636825"/>
            <a:ext cx="4079081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I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1" y="1636823"/>
            <a:ext cx="4173690" cy="24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347" y="640715"/>
            <a:ext cx="8229600" cy="1066800"/>
          </a:xfrm>
        </p:spPr>
        <p:txBody>
          <a:bodyPr>
            <a:normAutofit/>
          </a:bodyPr>
          <a:lstStyle/>
          <a:p>
            <a:r>
              <a:rPr lang="pt-BR" sz="1725" b="1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81347" y="4381988"/>
          <a:ext cx="8181306" cy="1238252"/>
        </p:xfrm>
        <a:graphic>
          <a:graphicData uri="http://schemas.openxmlformats.org/drawingml/2006/table">
            <a:tbl>
              <a:tblPr/>
              <a:tblGrid>
                <a:gridCol w="1363551"/>
                <a:gridCol w="1363551"/>
                <a:gridCol w="1363551"/>
                <a:gridCol w="1363551"/>
                <a:gridCol w="1363551"/>
                <a:gridCol w="1363551"/>
              </a:tblGrid>
              <a:tr h="70294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dirty="0">
                          <a:effectLst/>
                          <a:latin typeface="inherit"/>
                        </a:rPr>
                        <a:t>Anúncios no YouTube</a:t>
                      </a:r>
                      <a:endParaRPr lang="pt-BR" sz="1400" b="0" dirty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Valor Investido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Pessoas Alcançadas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Total de Visualizações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Visualização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Custo por Pessoa Alcançada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>
                          <a:effectLst/>
                          <a:latin typeface="inherit"/>
                        </a:rPr>
                        <a:t>Vários Formatos</a:t>
                      </a:r>
                      <a:endParaRPr lang="pt-BR" sz="1400" b="0">
                        <a:effectLst/>
                        <a:latin typeface="inherit"/>
                      </a:endParaRP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R$ 115,75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21.117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effectLst/>
                          <a:latin typeface="inherit"/>
                        </a:rPr>
                        <a:t>1.234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>
                          <a:effectLst/>
                          <a:latin typeface="inherit"/>
                        </a:rPr>
                        <a:t>R$ 0,09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effectLst/>
                          <a:latin typeface="inherit"/>
                        </a:rPr>
                        <a:t>R$ 0,006</a:t>
                      </a:r>
                    </a:p>
                  </a:txBody>
                  <a:tcPr marL="68580" marR="71438" marT="42863" marB="4286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81347" y="1727415"/>
            <a:ext cx="8298825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No YouTube os anúncios pagos podem aparecer em vários locais dentro do site: dentro do player antes dos vídeos (aqueles que você pode pular), dentro do player em forma de banner enquanto um vídeo é exibido, nos resultados das pesquisas, e ao lado de vídeos relacionados com o tema do anúncio.</a:t>
            </a:r>
          </a:p>
          <a:p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Algumas vantagens em relação à TV são o custo adaptável ao orçamento, o tempo não precisa ser exatamente 30 segundos; segmentação de acordo com os interesses do público; a cobrança só é feita quando o espectador vê ao menos parte do vídeo.</a:t>
            </a:r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92466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Propaganda do Futuro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5307" y="2583857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TV interativa com </a:t>
            </a:r>
            <a:r>
              <a:rPr lang="pt-BR" dirty="0" err="1"/>
              <a:t>touchscreen</a:t>
            </a:r>
            <a:r>
              <a:rPr lang="pt-BR" dirty="0"/>
              <a:t>, que vende produtos como se fosse uma página de internet e grava seus programas favoritos para assistir na hora que você puder; mensagens publicitárias que </a:t>
            </a:r>
            <a:r>
              <a:rPr lang="pt-BR" dirty="0" smtClean="0"/>
              <a:t>aparecem </a:t>
            </a:r>
            <a:r>
              <a:rPr lang="pt-BR" dirty="0"/>
              <a:t>no </a:t>
            </a:r>
            <a:r>
              <a:rPr lang="pt-BR" dirty="0" smtClean="0"/>
              <a:t>notebook; </a:t>
            </a:r>
            <a:r>
              <a:rPr lang="pt-BR" dirty="0"/>
              <a:t>vídeos de uma determinada campanha de divulgação que chegam em nosso celular por meio de </a:t>
            </a:r>
            <a:r>
              <a:rPr lang="pt-BR" dirty="0" smtClean="0"/>
              <a:t>Bluetooth; jornais</a:t>
            </a:r>
            <a:r>
              <a:rPr lang="pt-BR" dirty="0"/>
              <a:t>, revistas </a:t>
            </a:r>
            <a:r>
              <a:rPr lang="pt-BR" dirty="0" smtClean="0"/>
              <a:t>que podem ser lidos </a:t>
            </a:r>
            <a:r>
              <a:rPr lang="pt-BR" dirty="0"/>
              <a:t>"</a:t>
            </a:r>
            <a:r>
              <a:rPr lang="pt-BR" dirty="0" smtClean="0"/>
              <a:t>on-line”.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908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750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284" y="1917376"/>
            <a:ext cx="8052515" cy="4175920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sz="2625" dirty="0"/>
          </a:p>
          <a:p>
            <a:pPr marL="0" indent="0">
              <a:buNone/>
            </a:pPr>
            <a:r>
              <a:rPr lang="pt-BR" sz="2625" dirty="0"/>
              <a:t>O mercado publicitário está sempre se reinventando e seu futuro está diretamente ligado ao futuro dos meios de comunicação. Novas maneiras de vender um produto serão criadas, sempre aliados aos novos rumos da mídia. Antes a luta era apenas para que alguém visse a mensagem. Hoje e daqui pra frente esta luta será pela capacidade de efetivamente influenciar, motivar, emocionar e impactar as pessoas certas.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917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fr-FR" dirty="0"/>
              <a:t>Calcular Audiência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01720"/>
          </a:xfrm>
        </p:spPr>
        <p:txBody>
          <a:bodyPr/>
          <a:lstStyle/>
          <a:p>
            <a:r>
              <a:rPr lang="fr-FR" sz="2200" b="1" u="sng" dirty="0">
                <a:solidFill>
                  <a:schemeClr val="accent2"/>
                </a:solidFill>
              </a:rPr>
              <a:t>Depende do veículo utilizado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000" b="1" u="sng" dirty="0">
                <a:solidFill>
                  <a:schemeClr val="accent1"/>
                </a:solidFill>
              </a:rPr>
              <a:t>Jornal e </a:t>
            </a:r>
            <a:r>
              <a:rPr lang="fr-FR" sz="2000" b="1" u="sng" dirty="0" smtClean="0">
                <a:solidFill>
                  <a:schemeClr val="accent1"/>
                </a:solidFill>
              </a:rPr>
              <a:t>Revista</a:t>
            </a:r>
            <a:r>
              <a:rPr lang="fr-FR" sz="2000" b="1" dirty="0" smtClean="0">
                <a:solidFill>
                  <a:schemeClr val="accent1"/>
                </a:solidFill>
              </a:rPr>
              <a:t>: </a:t>
            </a:r>
            <a:r>
              <a:rPr lang="fr-FR" sz="2000" dirty="0">
                <a:solidFill>
                  <a:schemeClr val="accent1"/>
                </a:solidFill>
              </a:rPr>
              <a:t>Considera a circulação do periódico.</a:t>
            </a:r>
          </a:p>
          <a:p>
            <a:pPr marL="0" indent="0">
              <a:buNone/>
            </a:pPr>
            <a:r>
              <a:rPr lang="fr-FR" sz="2000" i="1" dirty="0"/>
              <a:t>	 </a:t>
            </a:r>
          </a:p>
          <a:p>
            <a:pPr marL="0" indent="0">
              <a:buNone/>
            </a:pPr>
            <a:r>
              <a:rPr lang="fr-FR" sz="2000" i="1" dirty="0"/>
              <a:t>	</a:t>
            </a:r>
            <a:r>
              <a:rPr lang="fr-FR" sz="2000" i="1" dirty="0" smtClean="0">
                <a:solidFill>
                  <a:schemeClr val="accent1"/>
                </a:solidFill>
              </a:rPr>
              <a:t>Tiragem </a:t>
            </a:r>
            <a:r>
              <a:rPr lang="fr-FR" sz="2000" i="1" dirty="0">
                <a:solidFill>
                  <a:schemeClr val="accent1"/>
                </a:solidFill>
              </a:rPr>
              <a:t>* </a:t>
            </a:r>
            <a:r>
              <a:rPr lang="pt-BR" sz="2000" i="1" dirty="0">
                <a:solidFill>
                  <a:schemeClr val="accent1"/>
                </a:solidFill>
              </a:rPr>
              <a:t>Número médio de leitores para cada unidade</a:t>
            </a:r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r>
              <a:rPr lang="pt-BR" sz="2000" b="1" u="sng" dirty="0" err="1" smtClean="0">
                <a:solidFill>
                  <a:schemeClr val="accent1"/>
                </a:solidFill>
              </a:rPr>
              <a:t>Outdors</a:t>
            </a:r>
            <a:r>
              <a:rPr lang="pt-BR" sz="2000" b="1" dirty="0" smtClean="0">
                <a:solidFill>
                  <a:schemeClr val="accent1"/>
                </a:solidFill>
              </a:rPr>
              <a:t>: </a:t>
            </a:r>
            <a:r>
              <a:rPr lang="pt-BR" sz="2000" dirty="0">
                <a:solidFill>
                  <a:schemeClr val="accent1"/>
                </a:solidFill>
              </a:rPr>
              <a:t>Considera a quantidade de pessoas que estão expostas à mensagem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1"/>
                </a:solidFill>
              </a:rPr>
              <a:t>	</a:t>
            </a:r>
            <a:r>
              <a:rPr lang="pt-BR" sz="2000" i="1" dirty="0">
                <a:solidFill>
                  <a:schemeClr val="accent1"/>
                </a:solidFill>
              </a:rPr>
              <a:t>Média dada pela empresa contada que tem média de </a:t>
            </a:r>
            <a:r>
              <a:rPr lang="pt-BR" sz="2000" i="1" dirty="0" smtClean="0">
                <a:solidFill>
                  <a:schemeClr val="accent1"/>
                </a:solidFill>
              </a:rPr>
              <a:t>passagem considerando </a:t>
            </a:r>
            <a:r>
              <a:rPr lang="pt-BR" sz="2000" i="1" dirty="0">
                <a:solidFill>
                  <a:schemeClr val="accent1"/>
                </a:solidFill>
              </a:rPr>
              <a:t>a disposiçao do outdors (avenida, metrô,...)</a:t>
            </a:r>
            <a:endParaRPr lang="fr-FR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071" y="260648"/>
            <a:ext cx="8229600" cy="1143000"/>
          </a:xfrm>
        </p:spPr>
        <p:txBody>
          <a:bodyPr/>
          <a:lstStyle/>
          <a:p>
            <a:pPr algn="ctr"/>
            <a:r>
              <a:rPr lang="fr-FR" dirty="0"/>
              <a:t>Calcular Audiência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u="sng" dirty="0">
                <a:solidFill>
                  <a:schemeClr val="accent1"/>
                </a:solidFill>
              </a:rPr>
              <a:t>Radio e </a:t>
            </a:r>
            <a:r>
              <a:rPr lang="fr-FR" sz="1800" b="1" u="sng" dirty="0" smtClean="0">
                <a:solidFill>
                  <a:schemeClr val="accent1"/>
                </a:solidFill>
              </a:rPr>
              <a:t>Televisão</a:t>
            </a:r>
            <a:r>
              <a:rPr lang="fr-FR" sz="1800" b="1" dirty="0" smtClean="0">
                <a:solidFill>
                  <a:schemeClr val="accent1"/>
                </a:solidFill>
              </a:rPr>
              <a:t>:</a:t>
            </a:r>
            <a:endParaRPr lang="fr-FR" sz="1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pt-BR" sz="1800" b="1" u="sng" dirty="0" smtClean="0"/>
          </a:p>
          <a:p>
            <a:r>
              <a:rPr lang="pt-BR" sz="1800" dirty="0" smtClean="0">
                <a:solidFill>
                  <a:schemeClr val="accent1"/>
                </a:solidFill>
              </a:rPr>
              <a:t>Usa de </a:t>
            </a:r>
            <a:r>
              <a:rPr lang="pt-BR" sz="1800" i="1" dirty="0" err="1" smtClean="0">
                <a:solidFill>
                  <a:schemeClr val="accent1"/>
                </a:solidFill>
              </a:rPr>
              <a:t>audímetro</a:t>
            </a:r>
            <a:r>
              <a:rPr lang="pt-BR" sz="1800" dirty="0" smtClean="0">
                <a:solidFill>
                  <a:schemeClr val="accent1"/>
                </a:solidFill>
              </a:rPr>
              <a:t>. </a:t>
            </a:r>
            <a:r>
              <a:rPr lang="pt-BR" sz="1800" i="1" dirty="0" smtClean="0"/>
              <a:t/>
            </a:r>
            <a:br>
              <a:rPr lang="pt-BR" sz="1800" i="1" dirty="0" smtClean="0"/>
            </a:br>
            <a:endParaRPr lang="pt-BR" sz="1800" i="1" dirty="0" smtClean="0"/>
          </a:p>
          <a:p>
            <a:pPr lvl="1"/>
            <a:r>
              <a:rPr lang="pt-BR" sz="1800" dirty="0" err="1" smtClean="0">
                <a:solidFill>
                  <a:schemeClr val="accent3"/>
                </a:solidFill>
              </a:rPr>
              <a:t>Ex</a:t>
            </a:r>
            <a:r>
              <a:rPr lang="pt-BR" sz="1800" dirty="0" smtClean="0">
                <a:solidFill>
                  <a:schemeClr val="accent3"/>
                </a:solidFill>
              </a:rPr>
              <a:t> : no Brasil a empresa Ibope usa o equipamento </a:t>
            </a:r>
            <a:r>
              <a:rPr lang="pt-BR" sz="1800" u="sng" dirty="0" err="1" smtClean="0">
                <a:solidFill>
                  <a:schemeClr val="accent3"/>
                </a:solidFill>
              </a:rPr>
              <a:t>Peoplemeter</a:t>
            </a:r>
            <a:r>
              <a:rPr lang="pt-BR" sz="1800" dirty="0" smtClean="0">
                <a:solidFill>
                  <a:schemeClr val="accent3"/>
                </a:solidFill>
              </a:rPr>
              <a:t>.</a:t>
            </a:r>
          </a:p>
          <a:p>
            <a:pPr marL="393192" lvl="1" indent="0">
              <a:buNone/>
            </a:pPr>
            <a:endParaRPr lang="pt-BR" sz="1800" i="1" dirty="0" smtClean="0"/>
          </a:p>
          <a:p>
            <a:pPr marL="3175" lvl="1" indent="0">
              <a:buNone/>
            </a:pPr>
            <a:r>
              <a:rPr lang="pt-BR" sz="1800" b="1" u="sng" dirty="0" smtClean="0"/>
              <a:t>Cálculo: </a:t>
            </a:r>
            <a:r>
              <a:rPr lang="pt-BR" sz="1800" b="1" dirty="0" smtClean="0"/>
              <a:t> </a:t>
            </a:r>
            <a:r>
              <a:rPr lang="pt-BR" sz="1800" dirty="0" smtClean="0"/>
              <a:t>Considera um universo de audiência potencial e a audiência calculado pelo </a:t>
            </a:r>
            <a:r>
              <a:rPr lang="pt-BR" sz="1800" dirty="0" err="1" smtClean="0"/>
              <a:t>audímetro</a:t>
            </a:r>
            <a:r>
              <a:rPr lang="pt-BR" sz="1800" dirty="0" smtClean="0"/>
              <a:t>.</a:t>
            </a:r>
          </a:p>
          <a:p>
            <a:pPr marL="3175" lvl="1" indent="0">
              <a:buNone/>
            </a:pPr>
            <a:endParaRPr lang="pt-BR" sz="1800" b="1" u="sng" dirty="0" smtClean="0"/>
          </a:p>
          <a:p>
            <a:pPr marL="3175" lvl="1" indent="0">
              <a:buNone/>
            </a:pPr>
            <a:r>
              <a:rPr lang="pt-BR" sz="1800" b="1" u="sng" dirty="0" smtClean="0"/>
              <a:t>Domiciliar : </a:t>
            </a:r>
            <a:r>
              <a:rPr lang="pt-BR" sz="1800" i="1" dirty="0" smtClean="0"/>
              <a:t>Quantidade de domicilios assistindo / Universo de Audiência potencial</a:t>
            </a:r>
          </a:p>
          <a:p>
            <a:pPr marL="3175" lvl="1" indent="0">
              <a:buNone/>
            </a:pPr>
            <a:endParaRPr lang="pt-BR" sz="1800" i="1" dirty="0" smtClean="0"/>
          </a:p>
          <a:p>
            <a:pPr marL="357188" lvl="1" indent="65088"/>
            <a:r>
              <a:rPr lang="pt-BR" sz="1800" dirty="0" smtClean="0"/>
              <a:t> Pode ser superior a 100% porque um domicílio pode ter mais que um equipamento</a:t>
            </a:r>
          </a:p>
          <a:p>
            <a:pPr marL="3175" lvl="1" indent="0">
              <a:buNone/>
            </a:pPr>
            <a:endParaRPr lang="pt-BR" sz="1800" b="1" i="1" u="sng" dirty="0" smtClean="0"/>
          </a:p>
          <a:p>
            <a:pPr marL="3175" lvl="1" indent="0">
              <a:buNone/>
            </a:pPr>
            <a:r>
              <a:rPr lang="pt-BR" sz="1800" b="1" u="sng" dirty="0" smtClean="0"/>
              <a:t>Individual: </a:t>
            </a:r>
            <a:r>
              <a:rPr lang="pt-BR" sz="1800" b="1" dirty="0" smtClean="0"/>
              <a:t> </a:t>
            </a:r>
            <a:r>
              <a:rPr lang="pt-BR" sz="1800" i="1" dirty="0" smtClean="0"/>
              <a:t>Quantidade de pessoas assistindo / Universo de </a:t>
            </a:r>
            <a:r>
              <a:rPr lang="pt-BR" sz="1800" i="1" dirty="0" err="1" smtClean="0"/>
              <a:t>Audiencia</a:t>
            </a:r>
            <a:r>
              <a:rPr lang="pt-BR" sz="1800" i="1" dirty="0" smtClean="0"/>
              <a:t> potencial</a:t>
            </a:r>
          </a:p>
          <a:p>
            <a:pPr marL="3175" lvl="1" indent="0">
              <a:buNone/>
            </a:pPr>
            <a:endParaRPr lang="pt-BR" sz="1800" b="1" i="1" u="sng" dirty="0" smtClean="0"/>
          </a:p>
          <a:p>
            <a:pPr marL="357188" lvl="1" indent="65088"/>
            <a:r>
              <a:rPr lang="pt-BR" sz="1800" dirty="0" smtClean="0"/>
              <a:t> Igual a 100% porque uma pessoa assiste numa emissão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4603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1221</TotalTime>
  <Words>3822</Words>
  <Application>Microsoft Macintosh PowerPoint</Application>
  <PresentationFormat>Présentation à l'écran (4:3)</PresentationFormat>
  <Paragraphs>544</Paragraphs>
  <Slides>73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4" baseType="lpstr">
      <vt:lpstr>Urbano</vt:lpstr>
      <vt:lpstr>Planejamento de Mídia Tradicional</vt:lpstr>
      <vt:lpstr>Agenda </vt:lpstr>
      <vt:lpstr>O que é mídia?</vt:lpstr>
      <vt:lpstr>Planejamento de mídia</vt:lpstr>
      <vt:lpstr>Veículo </vt:lpstr>
      <vt:lpstr>Audiência</vt:lpstr>
      <vt:lpstr>Audiência</vt:lpstr>
      <vt:lpstr>Calcular Audiência</vt:lpstr>
      <vt:lpstr>Calcular Audiência</vt:lpstr>
      <vt:lpstr>Calcular Audiência</vt:lpstr>
      <vt:lpstr>Público-Alvo</vt:lpstr>
      <vt:lpstr>Público-Alvo</vt:lpstr>
      <vt:lpstr>Cobertura Geográfica</vt:lpstr>
      <vt:lpstr>Cobertura Geográfica</vt:lpstr>
      <vt:lpstr>GRP</vt:lpstr>
      <vt:lpstr>GRP</vt:lpstr>
      <vt:lpstr>Impactos</vt:lpstr>
      <vt:lpstr>Impactos</vt:lpstr>
      <vt:lpstr>Avaliação de Custos</vt:lpstr>
      <vt:lpstr>Avaliação de Custos</vt:lpstr>
      <vt:lpstr>Frequência</vt:lpstr>
      <vt:lpstr>Frequência </vt:lpstr>
      <vt:lpstr>Continuidade</vt:lpstr>
      <vt:lpstr>Caso: Facebook</vt:lpstr>
      <vt:lpstr>Caso: Facebook</vt:lpstr>
      <vt:lpstr>Investimentos em publicidade por meio</vt:lpstr>
      <vt:lpstr> Investimentos com publicidade entre janeiro a junho de 2014 e 2015</vt:lpstr>
      <vt:lpstr>Televisão</vt:lpstr>
      <vt:lpstr>Televisão: como comprar?</vt:lpstr>
      <vt:lpstr>Televisão: quanto custa?</vt:lpstr>
      <vt:lpstr>Présentation PowerPoint</vt:lpstr>
      <vt:lpstr>Présentation PowerPoint</vt:lpstr>
      <vt:lpstr>Présentation PowerPoint</vt:lpstr>
      <vt:lpstr>Televisão: como mensurar?</vt:lpstr>
      <vt:lpstr>Televisão – Prós e Contras</vt:lpstr>
      <vt:lpstr>Revistas</vt:lpstr>
      <vt:lpstr>Revistas</vt:lpstr>
      <vt:lpstr>Revistas: Como?</vt:lpstr>
      <vt:lpstr>Revistas: Quanto?</vt:lpstr>
      <vt:lpstr>Revistas: Como medir?</vt:lpstr>
      <vt:lpstr>Présentation PowerPoint</vt:lpstr>
      <vt:lpstr>Outdoor </vt:lpstr>
      <vt:lpstr>Outdoor: por que usar?</vt:lpstr>
      <vt:lpstr>Outdoor: como comprar?</vt:lpstr>
      <vt:lpstr>Outdoor: quanto custa?</vt:lpstr>
      <vt:lpstr>Présentation PowerPoint</vt:lpstr>
      <vt:lpstr>Outdoor: vantagens</vt:lpstr>
      <vt:lpstr>Outdoor: desvantagens</vt:lpstr>
      <vt:lpstr>Rádio</vt:lpstr>
      <vt:lpstr>Rádio: Características dos usuários</vt:lpstr>
      <vt:lpstr>Rádio: Vantagens</vt:lpstr>
      <vt:lpstr>Rádio: Vantagens</vt:lpstr>
      <vt:lpstr>Rádio</vt:lpstr>
      <vt:lpstr>Rádio: Preço de propaganda</vt:lpstr>
      <vt:lpstr>Rádio: Preço de propaganda</vt:lpstr>
      <vt:lpstr>Potencial de alcance da Promoção</vt:lpstr>
      <vt:lpstr>Rádio: Desenvolvendo a propaganda</vt:lpstr>
      <vt:lpstr>Jornal</vt:lpstr>
      <vt:lpstr>Jornal: Características</vt:lpstr>
      <vt:lpstr>Perfil dos usuários Folha de SP</vt:lpstr>
      <vt:lpstr>Jornal: Vantagens</vt:lpstr>
      <vt:lpstr>Jornal: Desvantagens</vt:lpstr>
      <vt:lpstr>Tabela de Preços: Folha de São Paulo</vt:lpstr>
      <vt:lpstr>Présentation PowerPoint</vt:lpstr>
      <vt:lpstr>Internet </vt:lpstr>
      <vt:lpstr>Internet: Métricas</vt:lpstr>
      <vt:lpstr>Internet: Métricas</vt:lpstr>
      <vt:lpstr>Internet: Métricas</vt:lpstr>
      <vt:lpstr>Simulações de preço por anúncio</vt:lpstr>
      <vt:lpstr>GOOGLE</vt:lpstr>
      <vt:lpstr>YOUTUBE</vt:lpstr>
      <vt:lpstr>A Propaganda do Futuro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MAO</dc:creator>
  <cp:lastModifiedBy>Déborah Marie-Louise</cp:lastModifiedBy>
  <cp:revision>100</cp:revision>
  <dcterms:created xsi:type="dcterms:W3CDTF">2016-04-29T21:17:58Z</dcterms:created>
  <dcterms:modified xsi:type="dcterms:W3CDTF">2016-05-02T22:46:00Z</dcterms:modified>
</cp:coreProperties>
</file>