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28" r:id="rId65"/>
    <p:sldId id="374" r:id="rId66"/>
    <p:sldId id="375" r:id="rId67"/>
    <p:sldId id="376" r:id="rId68"/>
    <p:sldId id="377" r:id="rId69"/>
    <p:sldId id="378" r:id="rId70"/>
    <p:sldId id="379" r:id="rId71"/>
  </p:sldIdLst>
  <p:sldSz cx="9144000" cy="5143500" type="screen16x9"/>
  <p:notesSz cx="6858000" cy="9144000"/>
  <p:defaultTextStyle>
    <a:defPPr>
      <a:defRPr lang="pt-B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653" userDrawn="1">
          <p15:clr>
            <a:srgbClr val="A4A3A4"/>
          </p15:clr>
        </p15:guide>
        <p15:guide id="3" pos="354" userDrawn="1">
          <p15:clr>
            <a:srgbClr val="A4A3A4"/>
          </p15:clr>
        </p15:guide>
        <p15:guide id="5" orient="horz" pos="3128" userDrawn="1">
          <p15:clr>
            <a:srgbClr val="A4A3A4"/>
          </p15:clr>
        </p15:guide>
        <p15:guide id="6" pos="657" userDrawn="1">
          <p15:clr>
            <a:srgbClr val="A4A3A4"/>
          </p15:clr>
        </p15:guide>
        <p15:guide id="7" orient="horz" pos="13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231E"/>
    <a:srgbClr val="FF6D00"/>
    <a:srgbClr val="5D463E"/>
    <a:srgbClr val="B75145"/>
    <a:srgbClr val="242C3C"/>
    <a:srgbClr val="000000"/>
    <a:srgbClr val="F9BE00"/>
    <a:srgbClr val="1A1A1A"/>
    <a:srgbClr val="FFFFFF"/>
    <a:srgbClr val="2B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884" y="-822"/>
      </p:cViewPr>
      <p:guideLst>
        <p:guide orient="horz" pos="1620"/>
        <p:guide orient="horz" pos="3128"/>
        <p:guide orient="horz" pos="1371"/>
        <p:guide pos="2653"/>
        <p:guide pos="354"/>
        <p:guide pos="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Pepe\Desktop\Trabalho%20Trade%20Marketing\Nielsen%20Mensal%20BR%20-%20FEVEREIRO%20V2.xlsm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Pepe\Desktop\Trabalho%20Trade%20Marketing\Nielsen%20Mensal%20BR%20-%20FEVEREIRO%20V2.xlsm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Pepe\Desktop\Trabalho%20Trade%20Marketing\Nielsen%20Mensal%20BR%20-%20FEVEREIRO%20V2.xlsm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C052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FF6E00"/>
              </a:solidFill>
              <a:ln>
                <a:noFill/>
              </a:ln>
              <a:effectLst/>
            </c:spPr>
          </c:dPt>
          <c:cat>
            <c:strRef>
              <c:f>Plan1!$A$2:$A$5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5827667882978043E-2"/>
          <c:y val="8.3613119131906097E-2"/>
          <c:w val="0.95949720670391059"/>
          <c:h val="0.649329723532122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'Construtor de DP Concorrentes'!$E$8</c:f>
              <c:strCache>
                <c:ptCount val="1"/>
                <c:pt idx="0">
                  <c:v>T. BEBIDAS ENERGETICAS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Concorrentes'!$F$8:$N$8</c:f>
              <c:numCache>
                <c:formatCode>0</c:formatCode>
                <c:ptCount val="9"/>
                <c:pt idx="0">
                  <c:v>90</c:v>
                </c:pt>
                <c:pt idx="1">
                  <c:v>97.5</c:v>
                </c:pt>
                <c:pt idx="2">
                  <c:v>93</c:v>
                </c:pt>
                <c:pt idx="3">
                  <c:v>97</c:v>
                </c:pt>
                <c:pt idx="4">
                  <c:v>95</c:v>
                </c:pt>
                <c:pt idx="5">
                  <c:v>95</c:v>
                </c:pt>
                <c:pt idx="6">
                  <c:v>96</c:v>
                </c:pt>
                <c:pt idx="7">
                  <c:v>98</c:v>
                </c:pt>
                <c:pt idx="8">
                  <c:v>96.999999999999986</c:v>
                </c:pt>
              </c:numCache>
            </c:numRef>
          </c:val>
        </c:ser>
        <c:ser>
          <c:idx val="1"/>
          <c:order val="1"/>
          <c:tx>
            <c:strRef>
              <c:f>'Construtor de DP Concorrentes'!$E$9</c:f>
              <c:strCache>
                <c:ptCount val="1"/>
                <c:pt idx="0">
                  <c:v>T. RED BULL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Concorrentes'!$F$9:$N$9</c:f>
              <c:numCache>
                <c:formatCode>0</c:formatCode>
                <c:ptCount val="9"/>
                <c:pt idx="0">
                  <c:v>66.5</c:v>
                </c:pt>
                <c:pt idx="1">
                  <c:v>68.5</c:v>
                </c:pt>
                <c:pt idx="2">
                  <c:v>68</c:v>
                </c:pt>
                <c:pt idx="3">
                  <c:v>72</c:v>
                </c:pt>
                <c:pt idx="4">
                  <c:v>75</c:v>
                </c:pt>
                <c:pt idx="5">
                  <c:v>70</c:v>
                </c:pt>
                <c:pt idx="6">
                  <c:v>76</c:v>
                </c:pt>
                <c:pt idx="7">
                  <c:v>65</c:v>
                </c:pt>
                <c:pt idx="8">
                  <c:v>72</c:v>
                </c:pt>
              </c:numCache>
            </c:numRef>
          </c:val>
        </c:ser>
        <c:ser>
          <c:idx val="2"/>
          <c:order val="2"/>
          <c:tx>
            <c:strRef>
              <c:f>'Construtor de DP Concorrentes'!$E$10</c:f>
              <c:strCache>
                <c:ptCount val="1"/>
                <c:pt idx="0">
                  <c:v>T. BURN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Concorrentes'!$F$10:$N$10</c:f>
              <c:numCache>
                <c:formatCode>0</c:formatCode>
                <c:ptCount val="9"/>
                <c:pt idx="0">
                  <c:v>61.5</c:v>
                </c:pt>
                <c:pt idx="1">
                  <c:v>43.5</c:v>
                </c:pt>
                <c:pt idx="2">
                  <c:v>59</c:v>
                </c:pt>
                <c:pt idx="3">
                  <c:v>51</c:v>
                </c:pt>
                <c:pt idx="4">
                  <c:v>41</c:v>
                </c:pt>
                <c:pt idx="5">
                  <c:v>43.000000000000007</c:v>
                </c:pt>
                <c:pt idx="6">
                  <c:v>34</c:v>
                </c:pt>
                <c:pt idx="7">
                  <c:v>36</c:v>
                </c:pt>
                <c:pt idx="8">
                  <c:v>51</c:v>
                </c:pt>
              </c:numCache>
            </c:numRef>
          </c:val>
        </c:ser>
        <c:ser>
          <c:idx val="3"/>
          <c:order val="3"/>
          <c:tx>
            <c:strRef>
              <c:f>'Construtor de DP Concorrentes'!$E$11</c:f>
              <c:strCache>
                <c:ptCount val="1"/>
                <c:pt idx="0">
                  <c:v>T. MONSTER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Concorrentes'!$F$11:$N$11</c:f>
              <c:numCache>
                <c:formatCode>0</c:formatCode>
                <c:ptCount val="9"/>
                <c:pt idx="0">
                  <c:v>4</c:v>
                </c:pt>
                <c:pt idx="1">
                  <c:v>18</c:v>
                </c:pt>
                <c:pt idx="2">
                  <c:v>4</c:v>
                </c:pt>
                <c:pt idx="3">
                  <c:v>12</c:v>
                </c:pt>
                <c:pt idx="4">
                  <c:v>12.000000000000002</c:v>
                </c:pt>
                <c:pt idx="5">
                  <c:v>14.000000000000002</c:v>
                </c:pt>
                <c:pt idx="6">
                  <c:v>18</c:v>
                </c:pt>
                <c:pt idx="7">
                  <c:v>16</c:v>
                </c:pt>
                <c:pt idx="8">
                  <c:v>20</c:v>
                </c:pt>
              </c:numCache>
            </c:numRef>
          </c:val>
        </c:ser>
        <c:ser>
          <c:idx val="4"/>
          <c:order val="4"/>
          <c:tx>
            <c:strRef>
              <c:f>'Construtor de DP Concorrentes'!$E$12</c:f>
              <c:strCache>
                <c:ptCount val="1"/>
                <c:pt idx="0">
                  <c:v>T. TNT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Concorrentes'!$F$12:$N$12</c:f>
              <c:numCache>
                <c:formatCode>0</c:formatCode>
                <c:ptCount val="9"/>
                <c:pt idx="0">
                  <c:v>26.999999999999996</c:v>
                </c:pt>
                <c:pt idx="1">
                  <c:v>32.5</c:v>
                </c:pt>
                <c:pt idx="2">
                  <c:v>24.000000000000004</c:v>
                </c:pt>
                <c:pt idx="3">
                  <c:v>34</c:v>
                </c:pt>
                <c:pt idx="4">
                  <c:v>24.000000000000004</c:v>
                </c:pt>
                <c:pt idx="5">
                  <c:v>35</c:v>
                </c:pt>
                <c:pt idx="6">
                  <c:v>30.000000000000004</c:v>
                </c:pt>
                <c:pt idx="7">
                  <c:v>28.999999999999996</c:v>
                </c:pt>
                <c:pt idx="8">
                  <c:v>36</c:v>
                </c:pt>
              </c:numCache>
            </c:numRef>
          </c:val>
        </c:ser>
        <c:ser>
          <c:idx val="5"/>
          <c:order val="5"/>
          <c:tx>
            <c:strRef>
              <c:f>'Construtor de DP Concorrentes'!$E$13</c:f>
              <c:strCache>
                <c:ptCount val="1"/>
                <c:pt idx="0">
                  <c:v>T. FUSION,AMBEV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Concorrentes'!$F$13:$N$13</c:f>
              <c:numCache>
                <c:formatCode>0</c:formatCode>
                <c:ptCount val="9"/>
                <c:pt idx="0">
                  <c:v>8.5</c:v>
                </c:pt>
                <c:pt idx="1">
                  <c:v>12.000000000000002</c:v>
                </c:pt>
                <c:pt idx="2">
                  <c:v>1</c:v>
                </c:pt>
                <c:pt idx="3">
                  <c:v>29.000000000000004</c:v>
                </c:pt>
                <c:pt idx="4">
                  <c:v>24.000000000000004</c:v>
                </c:pt>
                <c:pt idx="5">
                  <c:v>17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</c:numCache>
            </c:numRef>
          </c:val>
        </c:ser>
        <c:ser>
          <c:idx val="6"/>
          <c:order val="6"/>
          <c:tx>
            <c:strRef>
              <c:f>'Construtor de DP Concorrentes'!$E$14</c:f>
              <c:strCache>
                <c:ptCount val="1"/>
                <c:pt idx="0">
                  <c:v>T. VIBE,BLUE BEVERAGES ENVASADORA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Concorrentes'!$F$14:$N$14</c:f>
              <c:numCache>
                <c:formatCode>0</c:formatCode>
                <c:ptCount val="9"/>
                <c:pt idx="0">
                  <c:v>8.5</c:v>
                </c:pt>
                <c:pt idx="1">
                  <c:v>17.5</c:v>
                </c:pt>
                <c:pt idx="2">
                  <c:v>15</c:v>
                </c:pt>
                <c:pt idx="3">
                  <c:v>7.9999999999999991</c:v>
                </c:pt>
                <c:pt idx="4">
                  <c:v>13.999999999999998</c:v>
                </c:pt>
                <c:pt idx="5">
                  <c:v>16</c:v>
                </c:pt>
                <c:pt idx="6">
                  <c:v>18</c:v>
                </c:pt>
                <c:pt idx="7">
                  <c:v>17</c:v>
                </c:pt>
                <c:pt idx="8">
                  <c:v>18</c:v>
                </c:pt>
              </c:numCache>
            </c:numRef>
          </c:val>
        </c:ser>
        <c:ser>
          <c:idx val="7"/>
          <c:order val="7"/>
          <c:tx>
            <c:strRef>
              <c:f>'Construtor de DP Concorrentes'!$E$15</c:f>
              <c:strCache>
                <c:ptCount val="1"/>
                <c:pt idx="0">
                  <c:v>T. BAD BOY,HORIZONTE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Concorrentes'!$F$15:$N$15</c:f>
              <c:numCache>
                <c:formatCode>0</c:formatCode>
                <c:ptCount val="9"/>
                <c:pt idx="0">
                  <c:v>16</c:v>
                </c:pt>
                <c:pt idx="1">
                  <c:v>10.500000000000002</c:v>
                </c:pt>
                <c:pt idx="2">
                  <c:v>19</c:v>
                </c:pt>
                <c:pt idx="3">
                  <c:v>11</c:v>
                </c:pt>
                <c:pt idx="4">
                  <c:v>13</c:v>
                </c:pt>
                <c:pt idx="5">
                  <c:v>13</c:v>
                </c:pt>
                <c:pt idx="6">
                  <c:v>10</c:v>
                </c:pt>
                <c:pt idx="7">
                  <c:v>12</c:v>
                </c:pt>
                <c:pt idx="8">
                  <c:v>9</c:v>
                </c:pt>
              </c:numCache>
            </c:numRef>
          </c:val>
        </c:ser>
        <c:ser>
          <c:idx val="8"/>
          <c:order val="8"/>
          <c:tx>
            <c:strRef>
              <c:f>'Construtor de DP Concorrentes'!$E$16</c:f>
              <c:strCache>
                <c:ptCount val="1"/>
                <c:pt idx="0">
                  <c:v>T. FLASH POWER,ALFLASH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Concorrentes'!$F$16:$N$16</c:f>
              <c:numCache>
                <c:formatCode>0</c:formatCode>
                <c:ptCount val="9"/>
                <c:pt idx="0">
                  <c:v>15</c:v>
                </c:pt>
                <c:pt idx="1">
                  <c:v>18.5</c:v>
                </c:pt>
                <c:pt idx="2">
                  <c:v>6.0000000000000009</c:v>
                </c:pt>
                <c:pt idx="3">
                  <c:v>22</c:v>
                </c:pt>
                <c:pt idx="4">
                  <c:v>22</c:v>
                </c:pt>
                <c:pt idx="5">
                  <c:v>19</c:v>
                </c:pt>
                <c:pt idx="6">
                  <c:v>23.000000000000004</c:v>
                </c:pt>
                <c:pt idx="7">
                  <c:v>19</c:v>
                </c:pt>
                <c:pt idx="8">
                  <c:v>18</c:v>
                </c:pt>
              </c:numCache>
            </c:numRef>
          </c:val>
        </c:ser>
        <c:ser>
          <c:idx val="9"/>
          <c:order val="9"/>
          <c:tx>
            <c:strRef>
              <c:f>'Construtor de DP Concorrentes'!$E$17</c:f>
              <c:strCache>
                <c:ptCount val="1"/>
                <c:pt idx="0">
                  <c:v>T. RED NOSE,FUNCIONAL DRINK</c:v>
                </c:pt>
              </c:strCache>
            </c:strRef>
          </c:tx>
          <c:invertIfNegative val="0"/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Concorrentes'!$F$17:$N$17</c:f>
              <c:numCache>
                <c:formatCode>0</c:formatCode>
                <c:ptCount val="9"/>
                <c:pt idx="0">
                  <c:v>0</c:v>
                </c:pt>
                <c:pt idx="1">
                  <c:v>3.5000000000000004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045184"/>
        <c:axId val="126071552"/>
      </c:barChart>
      <c:catAx>
        <c:axId val="126045184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26071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607155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260451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1943567955345415E-4"/>
          <c:y val="0.83592225905665418"/>
          <c:w val="0.89999993844776971"/>
          <c:h val="3.9727240169679656E-2"/>
        </c:manualLayout>
      </c:layout>
      <c:overlay val="0"/>
      <c:txPr>
        <a:bodyPr/>
        <a:lstStyle/>
        <a:p>
          <a:pPr>
            <a:defRPr sz="900" b="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pt-BR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827667882978043E-2"/>
          <c:y val="8.3613119131906097E-2"/>
          <c:w val="0.95949720670391059"/>
          <c:h val="0.649329723532122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'Construtor de DP Concorrentes'!$E$8</c:f>
              <c:strCache>
                <c:ptCount val="1"/>
                <c:pt idx="0">
                  <c:v>T. BEBIDAS ENERGETICAS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Concorrentes'!$F$8:$N$8</c:f>
              <c:numCache>
                <c:formatCode>0</c:formatCode>
                <c:ptCount val="9"/>
                <c:pt idx="0">
                  <c:v>90</c:v>
                </c:pt>
                <c:pt idx="1">
                  <c:v>97.5</c:v>
                </c:pt>
                <c:pt idx="2">
                  <c:v>93</c:v>
                </c:pt>
                <c:pt idx="3">
                  <c:v>97</c:v>
                </c:pt>
                <c:pt idx="4">
                  <c:v>95</c:v>
                </c:pt>
                <c:pt idx="5">
                  <c:v>95</c:v>
                </c:pt>
                <c:pt idx="6">
                  <c:v>96</c:v>
                </c:pt>
                <c:pt idx="7">
                  <c:v>98</c:v>
                </c:pt>
                <c:pt idx="8">
                  <c:v>96.999999999999986</c:v>
                </c:pt>
              </c:numCache>
            </c:numRef>
          </c:val>
        </c:ser>
        <c:ser>
          <c:idx val="1"/>
          <c:order val="1"/>
          <c:tx>
            <c:strRef>
              <c:f>'Construtor de DP Concorrentes'!$E$9</c:f>
              <c:strCache>
                <c:ptCount val="1"/>
                <c:pt idx="0">
                  <c:v>T. RED BULL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Concorrentes'!$F$9:$N$9</c:f>
              <c:numCache>
                <c:formatCode>0</c:formatCode>
                <c:ptCount val="9"/>
                <c:pt idx="0">
                  <c:v>66.5</c:v>
                </c:pt>
                <c:pt idx="1">
                  <c:v>68.5</c:v>
                </c:pt>
                <c:pt idx="2">
                  <c:v>68</c:v>
                </c:pt>
                <c:pt idx="3">
                  <c:v>72</c:v>
                </c:pt>
                <c:pt idx="4">
                  <c:v>75</c:v>
                </c:pt>
                <c:pt idx="5">
                  <c:v>70</c:v>
                </c:pt>
                <c:pt idx="6">
                  <c:v>76</c:v>
                </c:pt>
                <c:pt idx="7">
                  <c:v>65</c:v>
                </c:pt>
                <c:pt idx="8">
                  <c:v>72</c:v>
                </c:pt>
              </c:numCache>
            </c:numRef>
          </c:val>
        </c:ser>
        <c:ser>
          <c:idx val="2"/>
          <c:order val="2"/>
          <c:tx>
            <c:strRef>
              <c:f>'Construtor de DP Concorrentes'!$E$10</c:f>
              <c:strCache>
                <c:ptCount val="1"/>
                <c:pt idx="0">
                  <c:v>T. BURN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Concorrentes'!$F$10:$N$10</c:f>
              <c:numCache>
                <c:formatCode>0</c:formatCode>
                <c:ptCount val="9"/>
                <c:pt idx="0">
                  <c:v>61.5</c:v>
                </c:pt>
                <c:pt idx="1">
                  <c:v>43.5</c:v>
                </c:pt>
                <c:pt idx="2">
                  <c:v>59</c:v>
                </c:pt>
                <c:pt idx="3">
                  <c:v>51</c:v>
                </c:pt>
                <c:pt idx="4">
                  <c:v>41</c:v>
                </c:pt>
                <c:pt idx="5">
                  <c:v>43.000000000000007</c:v>
                </c:pt>
                <c:pt idx="6">
                  <c:v>34</c:v>
                </c:pt>
                <c:pt idx="7">
                  <c:v>36</c:v>
                </c:pt>
                <c:pt idx="8">
                  <c:v>51</c:v>
                </c:pt>
              </c:numCache>
            </c:numRef>
          </c:val>
        </c:ser>
        <c:ser>
          <c:idx val="3"/>
          <c:order val="3"/>
          <c:tx>
            <c:strRef>
              <c:f>'Construtor de DP Concorrentes'!$E$11</c:f>
              <c:strCache>
                <c:ptCount val="1"/>
                <c:pt idx="0">
                  <c:v>T. MONSTER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Concorrentes'!$F$11:$N$11</c:f>
              <c:numCache>
                <c:formatCode>0</c:formatCode>
                <c:ptCount val="9"/>
                <c:pt idx="0">
                  <c:v>4</c:v>
                </c:pt>
                <c:pt idx="1">
                  <c:v>18</c:v>
                </c:pt>
                <c:pt idx="2">
                  <c:v>4</c:v>
                </c:pt>
                <c:pt idx="3">
                  <c:v>12</c:v>
                </c:pt>
                <c:pt idx="4">
                  <c:v>12.000000000000002</c:v>
                </c:pt>
                <c:pt idx="5">
                  <c:v>14.000000000000002</c:v>
                </c:pt>
                <c:pt idx="6">
                  <c:v>18</c:v>
                </c:pt>
                <c:pt idx="7">
                  <c:v>16</c:v>
                </c:pt>
                <c:pt idx="8">
                  <c:v>20</c:v>
                </c:pt>
              </c:numCache>
            </c:numRef>
          </c:val>
        </c:ser>
        <c:ser>
          <c:idx val="4"/>
          <c:order val="4"/>
          <c:tx>
            <c:strRef>
              <c:f>'Construtor de DP Concorrentes'!$E$12</c:f>
              <c:strCache>
                <c:ptCount val="1"/>
                <c:pt idx="0">
                  <c:v>T. TNT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Concorrentes'!$F$12:$N$12</c:f>
              <c:numCache>
                <c:formatCode>0</c:formatCode>
                <c:ptCount val="9"/>
                <c:pt idx="0">
                  <c:v>26.999999999999996</c:v>
                </c:pt>
                <c:pt idx="1">
                  <c:v>32.5</c:v>
                </c:pt>
                <c:pt idx="2">
                  <c:v>24.000000000000004</c:v>
                </c:pt>
                <c:pt idx="3">
                  <c:v>34</c:v>
                </c:pt>
                <c:pt idx="4">
                  <c:v>24.000000000000004</c:v>
                </c:pt>
                <c:pt idx="5">
                  <c:v>35</c:v>
                </c:pt>
                <c:pt idx="6">
                  <c:v>30.000000000000004</c:v>
                </c:pt>
                <c:pt idx="7">
                  <c:v>28.999999999999996</c:v>
                </c:pt>
                <c:pt idx="8">
                  <c:v>36</c:v>
                </c:pt>
              </c:numCache>
            </c:numRef>
          </c:val>
        </c:ser>
        <c:ser>
          <c:idx val="5"/>
          <c:order val="5"/>
          <c:tx>
            <c:strRef>
              <c:f>'Construtor de DP Concorrentes'!$E$13</c:f>
              <c:strCache>
                <c:ptCount val="1"/>
                <c:pt idx="0">
                  <c:v>T. FUSION,AMBEV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Concorrentes'!$F$13:$N$13</c:f>
              <c:numCache>
                <c:formatCode>0</c:formatCode>
                <c:ptCount val="9"/>
                <c:pt idx="0">
                  <c:v>8.5</c:v>
                </c:pt>
                <c:pt idx="1">
                  <c:v>12.000000000000002</c:v>
                </c:pt>
                <c:pt idx="2">
                  <c:v>1</c:v>
                </c:pt>
                <c:pt idx="3">
                  <c:v>29.000000000000004</c:v>
                </c:pt>
                <c:pt idx="4">
                  <c:v>24.000000000000004</c:v>
                </c:pt>
                <c:pt idx="5">
                  <c:v>17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</c:numCache>
            </c:numRef>
          </c:val>
        </c:ser>
        <c:ser>
          <c:idx val="6"/>
          <c:order val="6"/>
          <c:tx>
            <c:strRef>
              <c:f>'Construtor de DP Concorrentes'!$E$14</c:f>
              <c:strCache>
                <c:ptCount val="1"/>
                <c:pt idx="0">
                  <c:v>T. VIBE,BLUE BEVERAGES ENVASADORA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Concorrentes'!$F$14:$N$14</c:f>
              <c:numCache>
                <c:formatCode>0</c:formatCode>
                <c:ptCount val="9"/>
                <c:pt idx="0">
                  <c:v>8.5</c:v>
                </c:pt>
                <c:pt idx="1">
                  <c:v>17.5</c:v>
                </c:pt>
                <c:pt idx="2">
                  <c:v>15</c:v>
                </c:pt>
                <c:pt idx="3">
                  <c:v>7.9999999999999991</c:v>
                </c:pt>
                <c:pt idx="4">
                  <c:v>13.999999999999998</c:v>
                </c:pt>
                <c:pt idx="5">
                  <c:v>16</c:v>
                </c:pt>
                <c:pt idx="6">
                  <c:v>18</c:v>
                </c:pt>
                <c:pt idx="7">
                  <c:v>17</c:v>
                </c:pt>
                <c:pt idx="8">
                  <c:v>18</c:v>
                </c:pt>
              </c:numCache>
            </c:numRef>
          </c:val>
        </c:ser>
        <c:ser>
          <c:idx val="7"/>
          <c:order val="7"/>
          <c:tx>
            <c:strRef>
              <c:f>'Construtor de DP Concorrentes'!$E$15</c:f>
              <c:strCache>
                <c:ptCount val="1"/>
                <c:pt idx="0">
                  <c:v>T. BAD BOY,HORIZONTE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Concorrentes'!$F$15:$N$15</c:f>
              <c:numCache>
                <c:formatCode>0</c:formatCode>
                <c:ptCount val="9"/>
                <c:pt idx="0">
                  <c:v>16</c:v>
                </c:pt>
                <c:pt idx="1">
                  <c:v>10.500000000000002</c:v>
                </c:pt>
                <c:pt idx="2">
                  <c:v>19</c:v>
                </c:pt>
                <c:pt idx="3">
                  <c:v>11</c:v>
                </c:pt>
                <c:pt idx="4">
                  <c:v>13</c:v>
                </c:pt>
                <c:pt idx="5">
                  <c:v>13</c:v>
                </c:pt>
                <c:pt idx="6">
                  <c:v>10</c:v>
                </c:pt>
                <c:pt idx="7">
                  <c:v>12</c:v>
                </c:pt>
                <c:pt idx="8">
                  <c:v>9</c:v>
                </c:pt>
              </c:numCache>
            </c:numRef>
          </c:val>
        </c:ser>
        <c:ser>
          <c:idx val="8"/>
          <c:order val="8"/>
          <c:tx>
            <c:strRef>
              <c:f>'Construtor de DP Concorrentes'!$E$16</c:f>
              <c:strCache>
                <c:ptCount val="1"/>
                <c:pt idx="0">
                  <c:v>T. FLASH POWER,ALFLASH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Concorrentes'!$F$16:$N$16</c:f>
              <c:numCache>
                <c:formatCode>0</c:formatCode>
                <c:ptCount val="9"/>
                <c:pt idx="0">
                  <c:v>15</c:v>
                </c:pt>
                <c:pt idx="1">
                  <c:v>18.5</c:v>
                </c:pt>
                <c:pt idx="2">
                  <c:v>6.0000000000000009</c:v>
                </c:pt>
                <c:pt idx="3">
                  <c:v>22</c:v>
                </c:pt>
                <c:pt idx="4">
                  <c:v>22</c:v>
                </c:pt>
                <c:pt idx="5">
                  <c:v>19</c:v>
                </c:pt>
                <c:pt idx="6">
                  <c:v>23.000000000000004</c:v>
                </c:pt>
                <c:pt idx="7">
                  <c:v>19</c:v>
                </c:pt>
                <c:pt idx="8">
                  <c:v>18</c:v>
                </c:pt>
              </c:numCache>
            </c:numRef>
          </c:val>
        </c:ser>
        <c:ser>
          <c:idx val="9"/>
          <c:order val="9"/>
          <c:tx>
            <c:strRef>
              <c:f>'Construtor de DP Concorrentes'!$E$17</c:f>
              <c:strCache>
                <c:ptCount val="1"/>
                <c:pt idx="0">
                  <c:v>T. RED NOSE,FUNCIONAL DRINK</c:v>
                </c:pt>
              </c:strCache>
            </c:strRef>
          </c:tx>
          <c:invertIfNegative val="0"/>
          <c:cat>
            <c:strRef>
              <c:f>'Construtor de DP Concorrentes'!$F$7:$N$7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DP Concorrentes'!$F$17:$N$17</c:f>
              <c:numCache>
                <c:formatCode>0</c:formatCode>
                <c:ptCount val="9"/>
                <c:pt idx="0">
                  <c:v>0</c:v>
                </c:pt>
                <c:pt idx="1">
                  <c:v>3.5000000000000004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557952"/>
        <c:axId val="142559488"/>
        <c:axId val="0"/>
      </c:bar3DChart>
      <c:catAx>
        <c:axId val="142557952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425594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25594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42557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989441092000055"/>
          <c:y val="0.79225980320978284"/>
          <c:w val="0.6703124714720704"/>
          <c:h val="0.1719993172567798"/>
        </c:manualLayout>
      </c:layout>
      <c:overlay val="0"/>
      <c:txPr>
        <a:bodyPr/>
        <a:lstStyle/>
        <a:p>
          <a:pPr>
            <a:defRPr sz="900" b="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pt-BR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0949677270852715E-2"/>
          <c:y val="0.12436021968097008"/>
          <c:w val="0.95949720670391059"/>
          <c:h val="0.62010277125174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'Construtor de DN Concorrentes'!$D$6:$G$6</c:f>
              <c:strCache>
                <c:ptCount val="1"/>
                <c:pt idx="0">
                  <c:v>T. BEBIDAS ENERGETICAS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Concorrentes'!$H$6:$P$6</c:f>
              <c:numCache>
                <c:formatCode>0</c:formatCode>
                <c:ptCount val="9"/>
                <c:pt idx="0">
                  <c:v>46.101790987901296</c:v>
                </c:pt>
                <c:pt idx="1">
                  <c:v>50.366938172811281</c:v>
                </c:pt>
                <c:pt idx="2">
                  <c:v>46.694261852592803</c:v>
                </c:pt>
                <c:pt idx="3">
                  <c:v>48.291321329903788</c:v>
                </c:pt>
                <c:pt idx="4">
                  <c:v>47.739115937887014</c:v>
                </c:pt>
                <c:pt idx="5">
                  <c:v>48.698850465212281</c:v>
                </c:pt>
                <c:pt idx="6">
                  <c:v>48.182321933250769</c:v>
                </c:pt>
                <c:pt idx="7">
                  <c:v>49.812438474484772</c:v>
                </c:pt>
                <c:pt idx="8">
                  <c:v>50.921437871137776</c:v>
                </c:pt>
              </c:numCache>
            </c:numRef>
          </c:val>
        </c:ser>
        <c:ser>
          <c:idx val="1"/>
          <c:order val="1"/>
          <c:tx>
            <c:strRef>
              <c:f>'Construtor de DN Concorrentes'!$D$7:$G$7</c:f>
              <c:strCache>
                <c:ptCount val="1"/>
                <c:pt idx="0">
                  <c:v>T. RED BULL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Concorrentes'!$H$7:$P$7</c:f>
              <c:numCache>
                <c:formatCode>0</c:formatCode>
                <c:ptCount val="9"/>
                <c:pt idx="0">
                  <c:v>23.160220380426153</c:v>
                </c:pt>
                <c:pt idx="1">
                  <c:v>22.881823378108027</c:v>
                </c:pt>
                <c:pt idx="2">
                  <c:v>23.623559112127275</c:v>
                </c:pt>
                <c:pt idx="3">
                  <c:v>21.326998189959038</c:v>
                </c:pt>
                <c:pt idx="4">
                  <c:v>21.620939315995045</c:v>
                </c:pt>
                <c:pt idx="5">
                  <c:v>21.846146518052777</c:v>
                </c:pt>
                <c:pt idx="6">
                  <c:v>21.180353116763516</c:v>
                </c:pt>
                <c:pt idx="7">
                  <c:v>22.289352513416532</c:v>
                </c:pt>
                <c:pt idx="8">
                  <c:v>23.47429424279953</c:v>
                </c:pt>
              </c:numCache>
            </c:numRef>
          </c:val>
        </c:ser>
        <c:ser>
          <c:idx val="2"/>
          <c:order val="2"/>
          <c:tx>
            <c:strRef>
              <c:f>'Construtor de DN Concorrentes'!$D$8:$G$8</c:f>
              <c:strCache>
                <c:ptCount val="1"/>
                <c:pt idx="0">
                  <c:v>T. BURN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Concorrentes'!$H$8:$P$8</c:f>
              <c:numCache>
                <c:formatCode>0</c:formatCode>
                <c:ptCount val="9"/>
                <c:pt idx="0">
                  <c:v>17.700160363278396</c:v>
                </c:pt>
                <c:pt idx="1">
                  <c:v>21.326672700136545</c:v>
                </c:pt>
                <c:pt idx="2">
                  <c:v>17.182321933250773</c:v>
                </c:pt>
                <c:pt idx="3">
                  <c:v>20.54958559588454</c:v>
                </c:pt>
                <c:pt idx="4">
                  <c:v>19.921437871137787</c:v>
                </c:pt>
                <c:pt idx="5">
                  <c:v>21.215378997173794</c:v>
                </c:pt>
                <c:pt idx="6">
                  <c:v>21.215378997173794</c:v>
                </c:pt>
                <c:pt idx="7">
                  <c:v>20.772173001810039</c:v>
                </c:pt>
                <c:pt idx="8">
                  <c:v>21.881172398463054</c:v>
                </c:pt>
              </c:numCache>
            </c:numRef>
          </c:val>
        </c:ser>
        <c:ser>
          <c:idx val="3"/>
          <c:order val="3"/>
          <c:tx>
            <c:strRef>
              <c:f>'Construtor de DN Concorrentes'!$D$9:$G$9</c:f>
              <c:strCache>
                <c:ptCount val="1"/>
                <c:pt idx="0">
                  <c:v>T. MONSTER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Concorrentes'!$H$9:$P$9</c:f>
              <c:numCache>
                <c:formatCode>0</c:formatCode>
                <c:ptCount val="9"/>
                <c:pt idx="0">
                  <c:v>2.6671032993553707</c:v>
                </c:pt>
                <c:pt idx="1">
                  <c:v>1.8530294369819951</c:v>
                </c:pt>
                <c:pt idx="2">
                  <c:v>2.7417357340192434</c:v>
                </c:pt>
                <c:pt idx="3">
                  <c:v>3.1492648693277441</c:v>
                </c:pt>
                <c:pt idx="4">
                  <c:v>2.1492648693277445</c:v>
                </c:pt>
                <c:pt idx="5">
                  <c:v>2.4075291353085011</c:v>
                </c:pt>
                <c:pt idx="6">
                  <c:v>2.4075291353085011</c:v>
                </c:pt>
                <c:pt idx="7">
                  <c:v>1.5567940046362452</c:v>
                </c:pt>
                <c:pt idx="8">
                  <c:v>2.1492648693277445</c:v>
                </c:pt>
              </c:numCache>
            </c:numRef>
          </c:val>
        </c:ser>
        <c:ser>
          <c:idx val="4"/>
          <c:order val="4"/>
          <c:tx>
            <c:strRef>
              <c:f>'Construtor de DN Concorrentes'!$D$10:$G$10</c:f>
              <c:strCache>
                <c:ptCount val="1"/>
                <c:pt idx="0">
                  <c:v>T. TNT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Concorrentes'!$H$10:$P$10</c:f>
              <c:numCache>
                <c:formatCode>0</c:formatCode>
                <c:ptCount val="9"/>
                <c:pt idx="0">
                  <c:v>7.5744895366930232</c:v>
                </c:pt>
                <c:pt idx="1">
                  <c:v>8.8006811469943802</c:v>
                </c:pt>
                <c:pt idx="2">
                  <c:v>8.2415928360483957</c:v>
                </c:pt>
                <c:pt idx="3">
                  <c:v>8.9833285700676377</c:v>
                </c:pt>
                <c:pt idx="4">
                  <c:v>8.5401225747038847</c:v>
                </c:pt>
                <c:pt idx="5">
                  <c:v>8.3551808453208842</c:v>
                </c:pt>
                <c:pt idx="6">
                  <c:v>8.3551808453208842</c:v>
                </c:pt>
                <c:pt idx="7">
                  <c:v>8.5044457146486305</c:v>
                </c:pt>
                <c:pt idx="8">
                  <c:v>9.0969165793401299</c:v>
                </c:pt>
              </c:numCache>
            </c:numRef>
          </c:val>
        </c:ser>
        <c:ser>
          <c:idx val="5"/>
          <c:order val="5"/>
          <c:tx>
            <c:strRef>
              <c:f>'Construtor de DN Concorrentes'!$D$11:$G$11</c:f>
              <c:strCache>
                <c:ptCount val="1"/>
                <c:pt idx="0">
                  <c:v>T. FUSION,AMBEV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Concorrentes'!$H$11:$P$11</c:f>
              <c:numCache>
                <c:formatCode>0</c:formatCode>
                <c:ptCount val="9"/>
                <c:pt idx="0">
                  <c:v>1.1291321329903781</c:v>
                </c:pt>
                <c:pt idx="1">
                  <c:v>7.5937807627576124</c:v>
                </c:pt>
                <c:pt idx="2">
                  <c:v>1</c:v>
                </c:pt>
                <c:pt idx="3">
                  <c:v>8.0026197961322296</c:v>
                </c:pt>
                <c:pt idx="4">
                  <c:v>7.7443555301514726</c:v>
                </c:pt>
                <c:pt idx="5">
                  <c:v>8.595090660823729</c:v>
                </c:pt>
                <c:pt idx="6">
                  <c:v>8.260884062112984</c:v>
                </c:pt>
                <c:pt idx="7">
                  <c:v>7.6684131974214846</c:v>
                </c:pt>
                <c:pt idx="8">
                  <c:v>7.5191483280937401</c:v>
                </c:pt>
              </c:numCache>
            </c:numRef>
          </c:val>
        </c:ser>
        <c:ser>
          <c:idx val="6"/>
          <c:order val="6"/>
          <c:tx>
            <c:strRef>
              <c:f>'Construtor de DN Concorrentes'!$D$12:$G$12</c:f>
              <c:strCache>
                <c:ptCount val="1"/>
                <c:pt idx="0">
                  <c:v>Marca não presente em todas as áreas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Concorrentes'!$H$12:$P$12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7"/>
          <c:order val="7"/>
          <c:tx>
            <c:strRef>
              <c:f>'Construtor de DN Concorrentes'!$D$13:$G$13</c:f>
              <c:strCache>
                <c:ptCount val="1"/>
                <c:pt idx="0">
                  <c:v>Marca não presente em todas as áreas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Concorrentes'!$H$13:$P$13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8"/>
          <c:order val="8"/>
          <c:tx>
            <c:strRef>
              <c:f>'Construtor de DN Concorrentes'!$D$14:$G$14</c:f>
              <c:strCache>
                <c:ptCount val="1"/>
                <c:pt idx="0">
                  <c:v>Marca não presente em todas as áreas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Concorrentes'!$H$14:$P$14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9"/>
          <c:order val="9"/>
          <c:tx>
            <c:strRef>
              <c:f>'Construtor de DN Concorrentes'!$D$15:$G$15</c:f>
              <c:strCache>
                <c:ptCount val="1"/>
                <c:pt idx="0">
                  <c:v>Marca não presente em todas as áreas</c:v>
                </c:pt>
              </c:strCache>
            </c:strRef>
          </c:tx>
          <c:invertIfNegative val="0"/>
          <c:cat>
            <c:strRef>
              <c:f>'Construtor de DN Concorrentes'!$H$5:$P$5</c:f>
              <c:strCache>
                <c:ptCount val="9"/>
                <c:pt idx="0">
                  <c:v>YTD'12</c:v>
                </c:pt>
                <c:pt idx="1">
                  <c:v>YTD'13</c:v>
                </c:pt>
                <c:pt idx="2">
                  <c:v>FEV 2012</c:v>
                </c:pt>
                <c:pt idx="3">
                  <c:v>SET 2012</c:v>
                </c:pt>
                <c:pt idx="4">
                  <c:v>OUT 2012</c:v>
                </c:pt>
                <c:pt idx="5">
                  <c:v>NOV 2012</c:v>
                </c:pt>
                <c:pt idx="6">
                  <c:v>DEZ 2012</c:v>
                </c:pt>
                <c:pt idx="7">
                  <c:v>JAN 2013</c:v>
                </c:pt>
                <c:pt idx="8">
                  <c:v>FEV 2013</c:v>
                </c:pt>
              </c:strCache>
            </c:strRef>
          </c:cat>
          <c:val>
            <c:numRef>
              <c:f>'Construtor de DN Concorrentes'!$H$15:$P$15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27424"/>
        <c:axId val="149643264"/>
      </c:barChart>
      <c:catAx>
        <c:axId val="142727424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496432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964326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427274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1943567955345415E-4"/>
          <c:y val="0.83592225905665418"/>
          <c:w val="0.73803418475129634"/>
          <c:h val="0.16407786744438926"/>
        </c:manualLayout>
      </c:layout>
      <c:overlay val="0"/>
      <c:txPr>
        <a:bodyPr/>
        <a:lstStyle/>
        <a:p>
          <a:pPr>
            <a:defRPr sz="900" b="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pt-BR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25000000000001"/>
          <c:y val="0.29375000000000001"/>
          <c:w val="0.40625"/>
          <c:h val="0.609375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Trade</c:v>
                </c:pt>
              </c:strCache>
            </c:strRef>
          </c:tx>
          <c:dLbls>
            <c:dLbl>
              <c:idx val="0"/>
              <c:layout>
                <c:manualLayout>
                  <c:x val="2.5643700787401653E-2"/>
                  <c:y val="6.31077755905511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974409448818897E-3"/>
                  <c:y val="5.573154527559055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3602690288713929E-2"/>
                  <c:y val="-4.185260826771653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5827148950131234"/>
                  <c:y val="-4.90661909448818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Plan1!$A$2:$A$5</c:f>
              <c:strCache>
                <c:ptCount val="4"/>
                <c:pt idx="0">
                  <c:v>Começou no Market</c:v>
                </c:pt>
                <c:pt idx="1">
                  <c:v>Começou em Vendas</c:v>
                </c:pt>
                <c:pt idx="2">
                  <c:v>Começou no Trade</c:v>
                </c:pt>
                <c:pt idx="3">
                  <c:v>Começou em outra área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0.51</c:v>
                </c:pt>
                <c:pt idx="1">
                  <c:v>0.3</c:v>
                </c:pt>
                <c:pt idx="2">
                  <c:v>0.1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18601353454538"/>
          <c:y val="0.23117703460499173"/>
          <c:w val="0.38590170738174567"/>
          <c:h val="0.6289630124647702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Marketing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 formatCode="0%">
                  <c:v>0.56000000000000005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Vendas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 formatCode="0%">
                  <c:v>0.44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Outros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  <c:pt idx="0" formatCode="0%">
                  <c:v>0.01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45527040"/>
        <c:axId val="45528960"/>
      </c:barChart>
      <c:catAx>
        <c:axId val="45527040"/>
        <c:scaling>
          <c:orientation val="minMax"/>
        </c:scaling>
        <c:delete val="1"/>
        <c:axPos val="b"/>
        <c:majorTickMark val="none"/>
        <c:minorTickMark val="none"/>
        <c:tickLblPos val="nextTo"/>
        <c:crossAx val="45528960"/>
        <c:crosses val="autoZero"/>
        <c:auto val="1"/>
        <c:lblAlgn val="ctr"/>
        <c:lblOffset val="100"/>
        <c:noMultiLvlLbl val="0"/>
      </c:catAx>
      <c:valAx>
        <c:axId val="455289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5527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031818863052076E-2"/>
          <c:y val="0.39020212879294153"/>
          <c:w val="0.14053039430163283"/>
          <c:h val="0.1935898107917241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0.32195</cdr:x>
      <cdr:y>0.00236</cdr:y>
    </cdr:from>
    <cdr:to>
      <cdr:x>0.71951</cdr:x>
      <cdr:y>0.08827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6185" y="7680"/>
          <a:ext cx="3119456" cy="279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46CC4AA9-E442-408D-BED2-8E5C16CCDA10}" type="TxLink">
            <a:rPr lang="en-US" sz="1400" b="1"/>
            <a:pPr algn="ctr"/>
            <a:t>DIST. PONDERADA PONTO EXTRA MÉD</a:t>
          </a:fld>
          <a:endParaRPr lang="en-US" sz="14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0.32195</cdr:x>
      <cdr:y>0.00236</cdr:y>
    </cdr:from>
    <cdr:to>
      <cdr:x>0.71951</cdr:x>
      <cdr:y>0.08827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6185" y="7680"/>
          <a:ext cx="3119456" cy="279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46CC4AA9-E442-408D-BED2-8E5C16CCDA10}" type="TxLink">
            <a:rPr lang="en-US" sz="1400" b="1"/>
            <a:pPr algn="ctr"/>
            <a:t>DIST. POND. LÍQUIDA</a:t>
          </a:fld>
          <a:endParaRPr lang="en-US" sz="14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0.25921</cdr:x>
      <cdr:y>0.01528</cdr:y>
    </cdr:from>
    <cdr:to>
      <cdr:x>0.72669</cdr:x>
      <cdr:y>0.08036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24594" y="57152"/>
          <a:ext cx="3651250" cy="243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007EEAD5-3FA5-413A-B11E-3137EC759281}" type="TxLink">
            <a:rPr lang="en-US" sz="1400" b="1"/>
            <a:pPr algn="ctr"/>
            <a:t>DIST. NUM. LÍQUIDA</a:t>
          </a:fld>
          <a:endParaRPr lang="en-U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D1DD5-1E6A-464B-BC0E-CD04782EC4FD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76CA2-88EB-4CAA-9EAA-3D722AC7A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8644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Este é o slide onde você falará quais os benefícios a empresa dá ao novo colaborador, como vale alimentação, transporte,</a:t>
            </a:r>
            <a:r>
              <a:rPr lang="pt-BR" baseline="0" dirty="0"/>
              <a:t> vale cultura, etc.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693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Consumerization</a:t>
            </a:r>
            <a:r>
              <a:rPr lang="pt-BR" dirty="0"/>
              <a:t> – É uma </a:t>
            </a:r>
            <a:r>
              <a:rPr lang="pt-BR" dirty="0" err="1"/>
              <a:t>ténica</a:t>
            </a:r>
            <a:r>
              <a:rPr lang="pt-BR" dirty="0"/>
              <a:t> de segmentação aprofundada do público alvo da empresa. Portanto a Nielsen atuará</a:t>
            </a:r>
            <a:r>
              <a:rPr lang="pt-BR" baseline="0" dirty="0"/>
              <a:t> para identificar e desenvolver uma visão customizada dos consumidores (mais rentáveis, oportunidades de inovação, comunicação e execução.</a:t>
            </a:r>
          </a:p>
          <a:p>
            <a:endParaRPr lang="pt-BR" baseline="0" dirty="0"/>
          </a:p>
          <a:p>
            <a:r>
              <a:rPr lang="pt-BR" baseline="0" dirty="0"/>
              <a:t>Inovação – Identificam o que os consumidores declaram necessitar, assim como necessidades ainda não expressas (o potencial crescimento do negócio por meio da inovação).</a:t>
            </a:r>
          </a:p>
          <a:p>
            <a:endParaRPr lang="pt-BR" dirty="0"/>
          </a:p>
          <a:p>
            <a:r>
              <a:rPr lang="pt-BR" dirty="0"/>
              <a:t>Marketing</a:t>
            </a:r>
            <a:r>
              <a:rPr lang="pt-BR" baseline="0" dirty="0"/>
              <a:t> </a:t>
            </a:r>
            <a:r>
              <a:rPr lang="pt-BR" baseline="0" dirty="0" err="1"/>
              <a:t>Efectiveness</a:t>
            </a:r>
            <a:r>
              <a:rPr lang="pt-BR" baseline="0" dirty="0"/>
              <a:t> -  “</a:t>
            </a:r>
            <a:r>
              <a:rPr lang="pt-BR" baseline="0" dirty="0" err="1"/>
              <a:t>Reach</a:t>
            </a:r>
            <a:r>
              <a:rPr lang="pt-BR" baseline="0" dirty="0"/>
              <a:t>” (Qual audiência eu alcancei?) Ressonância (Quais atitudes influenciei) </a:t>
            </a:r>
            <a:r>
              <a:rPr lang="pt-BR" baseline="0" dirty="0" err="1"/>
              <a:t>Reaction</a:t>
            </a:r>
            <a:r>
              <a:rPr lang="pt-BR" baseline="0" dirty="0"/>
              <a:t> (Quais comportamentos eu mudei).</a:t>
            </a:r>
          </a:p>
          <a:p>
            <a:r>
              <a:rPr lang="pt-BR" baseline="0" dirty="0"/>
              <a:t>Sales </a:t>
            </a:r>
            <a:r>
              <a:rPr lang="pt-BR" baseline="0" dirty="0" err="1"/>
              <a:t>Efectiveness</a:t>
            </a:r>
            <a:r>
              <a:rPr lang="pt-BR" baseline="0" dirty="0"/>
              <a:t> – Conhecer os tipos de loja, comportamento dos </a:t>
            </a:r>
            <a:r>
              <a:rPr lang="pt-BR" baseline="0" dirty="0" err="1"/>
              <a:t>shoppers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76CA2-88EB-4CAA-9EAA-3D722AC7A17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67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Liste as regras da</a:t>
            </a:r>
            <a:r>
              <a:rPr lang="pt-BR" baseline="0" dirty="0"/>
              <a:t> sua empresa, seja de comportamento, seja de </a:t>
            </a:r>
            <a:r>
              <a:rPr lang="pt-BR" baseline="0" dirty="0" err="1"/>
              <a:t>dresscode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059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importante que o colaborador saiba como serão</a:t>
            </a:r>
            <a:r>
              <a:rPr lang="pt-BR" baseline="0" dirty="0"/>
              <a:t> os primeiros dias dentro da empresa. Utilize este slide para passar a agenda.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391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6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3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65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333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878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24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20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3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18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7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5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5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9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ABAED-5D4E-47B2-BBB6-B5AAFF798A48}" type="datetimeFigureOut">
              <a:rPr lang="pt-BR" smtClean="0"/>
              <a:t>25/04/2016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246D-9328-4C79-81C4-6921D86CAA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45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hyperlink" Target="http://ytcropper.com/cropped/Pj571d528102beb" TargetMode="External"/><Relationship Id="rId7" Type="http://schemas.openxmlformats.org/officeDocument/2006/relationships/hyperlink" Target="http://ytcropper.com/cropped/08571d4f27af982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3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jp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5"/>
          <a:stretch>
            <a:fillRect/>
          </a:stretch>
        </p:blipFill>
        <p:spPr bwMode="auto">
          <a:xfrm rot="20860206">
            <a:off x="3655667" y="1444670"/>
            <a:ext cx="3996157" cy="533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3115017" y="3898223"/>
            <a:ext cx="5733707" cy="262632"/>
          </a:xfrm>
          <a:prstGeom prst="rect">
            <a:avLst/>
          </a:prstGeom>
          <a:solidFill>
            <a:srgbClr val="FFB100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4030842" y="3271650"/>
            <a:ext cx="5170308" cy="8448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7200" b="1" kern="0" spc="-225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MARKETING</a:t>
            </a:r>
            <a:endParaRPr lang="pt-BR" sz="7200" b="1" kern="0" spc="-225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131222" y="2754798"/>
            <a:ext cx="4530632" cy="615425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5000" kern="0" spc="-225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TRADE</a:t>
            </a:r>
            <a:endParaRPr lang="pt-BR" sz="5000" kern="0" spc="-225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9" t="-468"/>
          <a:stretch/>
        </p:blipFill>
        <p:spPr>
          <a:xfrm>
            <a:off x="-1214939" y="-1150275"/>
            <a:ext cx="6308907" cy="6392174"/>
          </a:xfrm>
          <a:prstGeom prst="rect">
            <a:avLst/>
          </a:prstGeom>
        </p:spPr>
      </p:pic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179635853"/>
              </p:ext>
            </p:extLst>
          </p:nvPr>
        </p:nvGraphicFramePr>
        <p:xfrm>
          <a:off x="69337" y="89514"/>
          <a:ext cx="4061885" cy="382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8" t="13100" r="23810" b="42222"/>
          <a:stretch/>
        </p:blipFill>
        <p:spPr>
          <a:xfrm>
            <a:off x="147542" y="85179"/>
            <a:ext cx="1928504" cy="25579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8" t="13100" r="23810" b="42222"/>
          <a:stretch/>
        </p:blipFill>
        <p:spPr>
          <a:xfrm rot="1716611">
            <a:off x="1209260" y="-466377"/>
            <a:ext cx="1928506" cy="25579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80558" y="4476838"/>
            <a:ext cx="906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 smtClean="0">
                <a:latin typeface="Champagne &amp; Limousines" pitchFamily="34" charset="0"/>
                <a:ea typeface="Champagne &amp; Limousines" pitchFamily="34" charset="0"/>
              </a:rPr>
              <a:t>Felipe Gerardi - João Gabriel Theodoro - Leonardo </a:t>
            </a:r>
            <a:r>
              <a:rPr lang="pt-BR" sz="1800" dirty="0" err="1" smtClean="0">
                <a:latin typeface="Champagne &amp; Limousines" pitchFamily="34" charset="0"/>
                <a:ea typeface="Champagne &amp; Limousines" pitchFamily="34" charset="0"/>
              </a:rPr>
              <a:t>Galdiano</a:t>
            </a:r>
            <a:endParaRPr lang="pt-BR" sz="1800" dirty="0" smtClean="0">
              <a:latin typeface="Champagne &amp; Limousines" pitchFamily="34" charset="0"/>
              <a:ea typeface="Champagne &amp; Limousines" pitchFamily="34" charset="0"/>
            </a:endParaRPr>
          </a:p>
          <a:p>
            <a:pPr algn="just"/>
            <a:r>
              <a:rPr lang="pt-BR" sz="1800" dirty="0" smtClean="0">
                <a:latin typeface="Champagne &amp; Limousines" pitchFamily="34" charset="0"/>
                <a:ea typeface="Champagne &amp; Limousines" pitchFamily="34" charset="0"/>
              </a:rPr>
              <a:t>Lucas </a:t>
            </a:r>
            <a:r>
              <a:rPr lang="pt-BR" sz="1800" dirty="0" err="1" smtClean="0">
                <a:latin typeface="Champagne &amp; Limousines" pitchFamily="34" charset="0"/>
                <a:ea typeface="Champagne &amp; Limousines" pitchFamily="34" charset="0"/>
              </a:rPr>
              <a:t>Panicio</a:t>
            </a:r>
            <a:r>
              <a:rPr lang="pt-BR" sz="1800" dirty="0" smtClean="0">
                <a:latin typeface="Champagne &amp; Limousines" pitchFamily="34" charset="0"/>
                <a:ea typeface="Champagne &amp; Limousines" pitchFamily="34" charset="0"/>
              </a:rPr>
              <a:t> - Nelson – Pedro Vilella - Vinicius Cintra </a:t>
            </a:r>
          </a:p>
        </p:txBody>
      </p:sp>
    </p:spTree>
    <p:extLst>
      <p:ext uri="{BB962C8B-B14F-4D97-AF65-F5344CB8AC3E}">
        <p14:creationId xmlns:p14="http://schemas.microsoft.com/office/powerpoint/2010/main" val="959981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Graphic spid="11" grpId="0">
        <p:bldAsOne/>
      </p:bldGraphic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10"/>
            <a:ext cx="9144000" cy="51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59691"/>
            <a:ext cx="7886700" cy="745629"/>
          </a:xfrm>
        </p:spPr>
        <p:txBody>
          <a:bodyPr>
            <a:normAutofit/>
          </a:bodyPr>
          <a:lstStyle/>
          <a:p>
            <a:pPr algn="ctr"/>
            <a:r>
              <a:rPr lang="pt-BR" sz="4500" b="1" dirty="0">
                <a:solidFill>
                  <a:schemeClr val="accent4"/>
                </a:solidFill>
                <a:latin typeface="Trebuchet MS" pitchFamily="34" charset="0"/>
              </a:rPr>
              <a:t>Tipos de Merchandising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Dentro</a:t>
            </a:r>
            <a:r>
              <a:rPr lang="pt-BR" sz="2800" dirty="0"/>
              <a:t>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2131732"/>
            <a:ext cx="2857500" cy="22502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2131732"/>
            <a:ext cx="5657850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2400" b="1" dirty="0"/>
              <a:t>Fora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7"/>
          <a:stretch/>
        </p:blipFill>
        <p:spPr>
          <a:xfrm>
            <a:off x="19220" y="2240455"/>
            <a:ext cx="4552783" cy="22601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240455"/>
            <a:ext cx="4552783" cy="22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500" b="1" dirty="0">
                <a:solidFill>
                  <a:schemeClr val="accent4"/>
                </a:solidFill>
                <a:latin typeface="Trebuchet MS" pitchFamily="34" charset="0"/>
              </a:rPr>
              <a:t>Merchandising Visual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Experiência dentro da Loja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9" y="2050257"/>
            <a:ext cx="4429125" cy="21431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23" y="2050257"/>
            <a:ext cx="4055178" cy="2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500" b="1" dirty="0">
                <a:solidFill>
                  <a:schemeClr val="accent2"/>
                </a:solidFill>
                <a:latin typeface="Trebuchet MS" pitchFamily="34" charset="0"/>
              </a:rPr>
              <a:t>Merchandising no E-commerce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000" dirty="0"/>
              <a:t>Experiência da loja física na Internet</a:t>
            </a:r>
          </a:p>
          <a:p>
            <a:r>
              <a:rPr lang="pt-BR" sz="3000" dirty="0"/>
              <a:t>Hot </a:t>
            </a:r>
            <a:r>
              <a:rPr lang="pt-BR" sz="3000" dirty="0" err="1"/>
              <a:t>Topics</a:t>
            </a:r>
            <a:endParaRPr lang="pt-BR" sz="3000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60" y="2251189"/>
            <a:ext cx="3347544" cy="21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500" b="1" dirty="0">
                <a:solidFill>
                  <a:schemeClr val="accent2"/>
                </a:solidFill>
                <a:latin typeface="Trebuchet MS" pitchFamily="34" charset="0"/>
              </a:rPr>
              <a:t>Merchandising</a:t>
            </a:r>
            <a:r>
              <a:rPr lang="pt-BR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pt-BR" sz="4500" b="1" dirty="0">
                <a:solidFill>
                  <a:schemeClr val="accent2"/>
                </a:solidFill>
                <a:latin typeface="+mn-lt"/>
              </a:rPr>
              <a:t>Editorial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Merchandising em filmes, novelas, programas de TV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40" y="2159283"/>
            <a:ext cx="5549705" cy="23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" y="939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7537157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  <a:t>MARKETING DE RELACIONAMENTO </a:t>
            </a:r>
            <a:b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RELAÇÃO FABRICANTE </a:t>
            </a:r>
            <a:r>
              <a:rPr lang="pt-BR" dirty="0">
                <a:solidFill>
                  <a:srgbClr val="434343"/>
                </a:solidFill>
                <a:latin typeface="Brush Script MT" panose="03060802040406070304" pitchFamily="66" charset="0"/>
              </a:rPr>
              <a:t>e</a:t>
            </a: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 VAREJO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42" y="3228"/>
            <a:ext cx="1775992" cy="1775992"/>
          </a:xfrm>
          <a:prstGeom prst="rect">
            <a:avLst/>
          </a:prstGeom>
        </p:spPr>
      </p:pic>
      <p:sp>
        <p:nvSpPr>
          <p:cNvPr id="9" name="Subtítulo 5"/>
          <p:cNvSpPr txBox="1">
            <a:spLocks/>
          </p:cNvSpPr>
          <p:nvPr/>
        </p:nvSpPr>
        <p:spPr bwMode="auto">
          <a:xfrm>
            <a:off x="344574" y="1156032"/>
            <a:ext cx="2768278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Fabricantes</a:t>
            </a:r>
          </a:p>
        </p:txBody>
      </p:sp>
      <p:sp>
        <p:nvSpPr>
          <p:cNvPr id="10" name="Subtítulo 5"/>
          <p:cNvSpPr txBox="1">
            <a:spLocks/>
          </p:cNvSpPr>
          <p:nvPr/>
        </p:nvSpPr>
        <p:spPr bwMode="auto">
          <a:xfrm>
            <a:off x="280185" y="2894004"/>
            <a:ext cx="6354080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Marketing de Relacionamento</a:t>
            </a:r>
          </a:p>
        </p:txBody>
      </p:sp>
      <p:sp>
        <p:nvSpPr>
          <p:cNvPr id="12" name="Retângulo Arredondado 6"/>
          <p:cNvSpPr/>
          <p:nvPr/>
        </p:nvSpPr>
        <p:spPr>
          <a:xfrm>
            <a:off x="344575" y="1779220"/>
            <a:ext cx="2877435" cy="820623"/>
          </a:xfrm>
          <a:prstGeom prst="roundRect">
            <a:avLst>
              <a:gd name="adj" fmla="val 644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pt-BR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Atuação nos canais de distribuição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tângulo Arredondado 6"/>
          <p:cNvSpPr/>
          <p:nvPr/>
        </p:nvSpPr>
        <p:spPr>
          <a:xfrm>
            <a:off x="4010830" y="1779220"/>
            <a:ext cx="3177131" cy="820623"/>
          </a:xfrm>
          <a:prstGeom prst="roundRect">
            <a:avLst>
              <a:gd name="adj" fmla="val 644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Sucesso da estratégia de marketing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3443592" y="2019297"/>
            <a:ext cx="447473" cy="34046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sp>
        <p:nvSpPr>
          <p:cNvPr id="15" name="Retângulo Arredondado 6"/>
          <p:cNvSpPr/>
          <p:nvPr/>
        </p:nvSpPr>
        <p:spPr>
          <a:xfrm>
            <a:off x="344573" y="3700664"/>
            <a:ext cx="2877435" cy="820623"/>
          </a:xfrm>
          <a:prstGeom prst="roundRect">
            <a:avLst>
              <a:gd name="adj" fmla="val 644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pt-BR" sz="18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Tahoma" panose="020B0604030504040204" pitchFamily="34" charset="0"/>
              </a:rPr>
              <a:t>Instrumento de retenção e fidelização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 rot="-1200000">
            <a:off x="3468040" y="3715974"/>
            <a:ext cx="447473" cy="34046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sp>
        <p:nvSpPr>
          <p:cNvPr id="18" name="Seta para a direita 17"/>
          <p:cNvSpPr/>
          <p:nvPr/>
        </p:nvSpPr>
        <p:spPr>
          <a:xfrm rot="1200000">
            <a:off x="3468041" y="4225278"/>
            <a:ext cx="447473" cy="34046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sp>
        <p:nvSpPr>
          <p:cNvPr id="19" name="Retângulo Arredondado 6"/>
          <p:cNvSpPr/>
          <p:nvPr/>
        </p:nvSpPr>
        <p:spPr>
          <a:xfrm>
            <a:off x="4161544" y="3501740"/>
            <a:ext cx="2584093" cy="540000"/>
          </a:xfrm>
          <a:prstGeom prst="roundRect">
            <a:avLst>
              <a:gd name="adj" fmla="val 644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pt-BR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Consumidores finais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tângulo Arredondado 6"/>
          <p:cNvSpPr/>
          <p:nvPr/>
        </p:nvSpPr>
        <p:spPr>
          <a:xfrm>
            <a:off x="4161544" y="4203999"/>
            <a:ext cx="2584093" cy="540856"/>
          </a:xfrm>
          <a:prstGeom prst="roundRect">
            <a:avLst>
              <a:gd name="adj" fmla="val 644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Varejistas</a:t>
            </a:r>
          </a:p>
        </p:txBody>
      </p:sp>
    </p:spTree>
    <p:extLst>
      <p:ext uri="{BB962C8B-B14F-4D97-AF65-F5344CB8AC3E}">
        <p14:creationId xmlns:p14="http://schemas.microsoft.com/office/powerpoint/2010/main" val="7225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" y="939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7537157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  <a:t>MARKETING DE RELACIONAMENTO </a:t>
            </a:r>
            <a:b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RELAÇÃO FABRICANTE </a:t>
            </a:r>
            <a:r>
              <a:rPr lang="pt-BR" dirty="0">
                <a:solidFill>
                  <a:srgbClr val="434343"/>
                </a:solidFill>
                <a:latin typeface="Brush Script MT" panose="03060802040406070304" pitchFamily="66" charset="0"/>
              </a:rPr>
              <a:t>e</a:t>
            </a: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 VAREJO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ubtítulo 5"/>
          <p:cNvSpPr txBox="1">
            <a:spLocks/>
          </p:cNvSpPr>
          <p:nvPr/>
        </p:nvSpPr>
        <p:spPr bwMode="auto">
          <a:xfrm>
            <a:off x="112453" y="1208307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Flexibilização de preços e prazos.</a:t>
            </a:r>
          </a:p>
        </p:txBody>
      </p:sp>
      <p:sp>
        <p:nvSpPr>
          <p:cNvPr id="11" name="Subtítulo 5"/>
          <p:cNvSpPr txBox="1">
            <a:spLocks/>
          </p:cNvSpPr>
          <p:nvPr/>
        </p:nvSpPr>
        <p:spPr bwMode="auto">
          <a:xfrm>
            <a:off x="112453" y="1604138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Programas de rebates.</a:t>
            </a:r>
          </a:p>
        </p:txBody>
      </p:sp>
      <p:sp>
        <p:nvSpPr>
          <p:cNvPr id="12" name="Subtítulo 5"/>
          <p:cNvSpPr txBox="1">
            <a:spLocks/>
          </p:cNvSpPr>
          <p:nvPr/>
        </p:nvSpPr>
        <p:spPr bwMode="auto">
          <a:xfrm>
            <a:off x="112453" y="1999969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Adequação do produtos ao </a:t>
            </a:r>
            <a:r>
              <a:rPr lang="pt-BR" sz="2000" kern="0" dirty="0" err="1">
                <a:latin typeface="Century Gothic" panose="020B0502020202020204" pitchFamily="34" charset="0"/>
                <a:cs typeface="Tahoma" panose="020B0604030504040204" pitchFamily="34" charset="0"/>
              </a:rPr>
              <a:t>mix</a:t>
            </a: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 do varejista.</a:t>
            </a:r>
          </a:p>
        </p:txBody>
      </p:sp>
      <p:sp>
        <p:nvSpPr>
          <p:cNvPr id="13" name="Subtítulo 5"/>
          <p:cNvSpPr txBox="1">
            <a:spLocks/>
          </p:cNvSpPr>
          <p:nvPr/>
        </p:nvSpPr>
        <p:spPr bwMode="auto">
          <a:xfrm>
            <a:off x="112453" y="2791631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Exposição dos produtos (merchandising).</a:t>
            </a:r>
          </a:p>
        </p:txBody>
      </p:sp>
      <p:sp>
        <p:nvSpPr>
          <p:cNvPr id="15" name="Subtítulo 5"/>
          <p:cNvSpPr txBox="1">
            <a:spLocks/>
          </p:cNvSpPr>
          <p:nvPr/>
        </p:nvSpPr>
        <p:spPr bwMode="auto">
          <a:xfrm>
            <a:off x="112453" y="2395800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Margem de lucro possível.</a:t>
            </a:r>
          </a:p>
        </p:txBody>
      </p:sp>
      <p:sp>
        <p:nvSpPr>
          <p:cNvPr id="16" name="Subtítulo 5"/>
          <p:cNvSpPr txBox="1">
            <a:spLocks/>
          </p:cNvSpPr>
          <p:nvPr/>
        </p:nvSpPr>
        <p:spPr bwMode="auto">
          <a:xfrm>
            <a:off x="112453" y="3187462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Sistemas automatizados de gestão.</a:t>
            </a:r>
          </a:p>
        </p:txBody>
      </p:sp>
      <p:sp>
        <p:nvSpPr>
          <p:cNvPr id="17" name="Subtítulo 5"/>
          <p:cNvSpPr txBox="1">
            <a:spLocks/>
          </p:cNvSpPr>
          <p:nvPr/>
        </p:nvSpPr>
        <p:spPr bwMode="auto">
          <a:xfrm>
            <a:off x="112453" y="3583293"/>
            <a:ext cx="8415464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Compartilhamento de banco de dados.</a:t>
            </a:r>
          </a:p>
        </p:txBody>
      </p:sp>
      <p:sp>
        <p:nvSpPr>
          <p:cNvPr id="18" name="Subtítulo 5"/>
          <p:cNvSpPr txBox="1">
            <a:spLocks/>
          </p:cNvSpPr>
          <p:nvPr/>
        </p:nvSpPr>
        <p:spPr bwMode="auto">
          <a:xfrm>
            <a:off x="112453" y="3979073"/>
            <a:ext cx="8415464" cy="97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kern="0" dirty="0">
                <a:latin typeface="Century Gothic" panose="020B0502020202020204" pitchFamily="34" charset="0"/>
                <a:cs typeface="Tahoma" panose="020B0604030504040204" pitchFamily="34" charset="0"/>
              </a:rPr>
              <a:t>Treinamento de vendas e postura de assessoria comercial formam.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defRPr/>
            </a:pPr>
            <a:endParaRPr lang="pt-BR" sz="20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1.97531E-6 L -3.88889E-6 -1.97531E-6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" y="939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7537157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  <a:t>MARKETING DE RELACIONAMENTO </a:t>
            </a:r>
            <a:b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RELAÇÃO FABRICANTE </a:t>
            </a:r>
            <a:r>
              <a:rPr lang="pt-BR" dirty="0">
                <a:solidFill>
                  <a:srgbClr val="434343"/>
                </a:solidFill>
                <a:latin typeface="Brush Script MT" panose="03060802040406070304" pitchFamily="66" charset="0"/>
              </a:rPr>
              <a:t>e</a:t>
            </a: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 VAREJO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ubtítulo 5"/>
          <p:cNvSpPr txBox="1">
            <a:spLocks/>
          </p:cNvSpPr>
          <p:nvPr/>
        </p:nvSpPr>
        <p:spPr bwMode="auto">
          <a:xfrm>
            <a:off x="280181" y="1762896"/>
            <a:ext cx="8671311" cy="6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Metas agressivas de redução de custos e aumento de </a:t>
            </a:r>
            <a:r>
              <a:rPr lang="pt-BR" sz="20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share</a:t>
            </a: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por parte dos fabricantes.</a:t>
            </a:r>
          </a:p>
        </p:txBody>
      </p:sp>
      <p:sp>
        <p:nvSpPr>
          <p:cNvPr id="10" name="Subtítulo 5"/>
          <p:cNvSpPr txBox="1">
            <a:spLocks/>
          </p:cNvSpPr>
          <p:nvPr/>
        </p:nvSpPr>
        <p:spPr bwMode="auto">
          <a:xfrm>
            <a:off x="344574" y="1156032"/>
            <a:ext cx="4217699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Pontos de Desgaste</a:t>
            </a:r>
          </a:p>
        </p:txBody>
      </p:sp>
      <p:sp>
        <p:nvSpPr>
          <p:cNvPr id="12" name="Subtítulo 5"/>
          <p:cNvSpPr txBox="1">
            <a:spLocks/>
          </p:cNvSpPr>
          <p:nvPr/>
        </p:nvSpPr>
        <p:spPr bwMode="auto">
          <a:xfrm>
            <a:off x="280181" y="2448678"/>
            <a:ext cx="8671311" cy="6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Foco no fator preço por parte dos varejistas, dificultando aos fabricantes estabelecer posicionamentos específicos no mercado.</a:t>
            </a:r>
          </a:p>
        </p:txBody>
      </p:sp>
      <p:sp>
        <p:nvSpPr>
          <p:cNvPr id="13" name="Subtítulo 5"/>
          <p:cNvSpPr txBox="1">
            <a:spLocks/>
          </p:cNvSpPr>
          <p:nvPr/>
        </p:nvSpPr>
        <p:spPr bwMode="auto">
          <a:xfrm>
            <a:off x="280181" y="3134460"/>
            <a:ext cx="8671311" cy="6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Falta de agilidade dos fabricantes, ocasionando perda de oportunidades pelos varejistas.</a:t>
            </a:r>
          </a:p>
        </p:txBody>
      </p:sp>
      <p:sp>
        <p:nvSpPr>
          <p:cNvPr id="15" name="Subtítulo 5"/>
          <p:cNvSpPr txBox="1">
            <a:spLocks/>
          </p:cNvSpPr>
          <p:nvPr/>
        </p:nvSpPr>
        <p:spPr bwMode="auto">
          <a:xfrm>
            <a:off x="280181" y="3820267"/>
            <a:ext cx="8671311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Batalhas de negociação.</a:t>
            </a:r>
          </a:p>
        </p:txBody>
      </p:sp>
      <p:sp>
        <p:nvSpPr>
          <p:cNvPr id="16" name="Subtítulo 5"/>
          <p:cNvSpPr txBox="1">
            <a:spLocks/>
          </p:cNvSpPr>
          <p:nvPr/>
        </p:nvSpPr>
        <p:spPr bwMode="auto">
          <a:xfrm>
            <a:off x="280181" y="4229050"/>
            <a:ext cx="8671311" cy="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Marcas próprias.</a:t>
            </a:r>
          </a:p>
        </p:txBody>
      </p:sp>
    </p:spTree>
    <p:extLst>
      <p:ext uri="{BB962C8B-B14F-4D97-AF65-F5344CB8AC3E}">
        <p14:creationId xmlns:p14="http://schemas.microsoft.com/office/powerpoint/2010/main" val="377073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2.83951E-6 L -3.61111E-6 -2.8395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2.83951E-6 L -3.61111E-6 -2.83951E-6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2.83951E-6 L -3.61111E-6 -2.83951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2.83951E-6 L -3.61111E-6 -2.8395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-2.83951E-6 L -3.61111E-6 -2.83951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" y="939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7537157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  <a:t>PANORAMA DE MERCADO</a:t>
            </a:r>
            <a:r>
              <a:rPr lang="pt-BR" dirty="0">
                <a:solidFill>
                  <a:srgbClr val="DA5D00"/>
                </a:solidFill>
                <a:latin typeface="Rockwell" panose="02060603020205020403" pitchFamily="18" charset="0"/>
              </a:rPr>
              <a:t> </a:t>
            </a:r>
            <a:r>
              <a:rPr lang="pt-BR" dirty="0">
                <a:solidFill>
                  <a:srgbClr val="434343"/>
                </a:solidFill>
                <a:latin typeface="Brush Script MT" panose="03060802040406070304" pitchFamily="66" charset="0"/>
              </a:rPr>
              <a:t>e</a:t>
            </a: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 IMPLICAÇÕES NO TRADE MARKETING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ubtítulo 5"/>
          <p:cNvSpPr txBox="1">
            <a:spLocks/>
          </p:cNvSpPr>
          <p:nvPr/>
        </p:nvSpPr>
        <p:spPr bwMode="auto">
          <a:xfrm>
            <a:off x="2080248" y="3946919"/>
            <a:ext cx="5249443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Concentração do Varejo</a:t>
            </a:r>
          </a:p>
        </p:txBody>
      </p:sp>
      <p:sp>
        <p:nvSpPr>
          <p:cNvPr id="20" name="Subtítulo 5"/>
          <p:cNvSpPr txBox="1">
            <a:spLocks/>
          </p:cNvSpPr>
          <p:nvPr/>
        </p:nvSpPr>
        <p:spPr bwMode="auto">
          <a:xfrm>
            <a:off x="2733015" y="1586576"/>
            <a:ext cx="5363176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Informação &amp; Tecnologia</a:t>
            </a:r>
          </a:p>
        </p:txBody>
      </p:sp>
      <p:sp>
        <p:nvSpPr>
          <p:cNvPr id="21" name="Subtítulo 5"/>
          <p:cNvSpPr txBox="1">
            <a:spLocks/>
          </p:cNvSpPr>
          <p:nvPr/>
        </p:nvSpPr>
        <p:spPr bwMode="auto">
          <a:xfrm>
            <a:off x="1269956" y="2781299"/>
            <a:ext cx="5816643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Profissionalização da gestão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2" y="3490141"/>
            <a:ext cx="1617718" cy="16079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4" y="1171441"/>
            <a:ext cx="2146511" cy="16098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55" y="2481704"/>
            <a:ext cx="912357" cy="1257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4" y="2518100"/>
            <a:ext cx="994217" cy="12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700339" y="1679179"/>
            <a:ext cx="6237287" cy="432000"/>
          </a:xfrm>
          <a:prstGeom prst="rect">
            <a:avLst/>
          </a:prstGeom>
          <a:solidFill>
            <a:srgbClr val="007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planograma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48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707599" y="1700953"/>
            <a:ext cx="6237287" cy="432000"/>
          </a:xfrm>
          <a:prstGeom prst="rect">
            <a:avLst/>
          </a:prstGeom>
          <a:solidFill>
            <a:srgbClr val="007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90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26" name="Espaço Reservado para Conteúdo 2"/>
          <p:cNvSpPr txBox="1">
            <a:spLocks/>
          </p:cNvSpPr>
          <p:nvPr/>
        </p:nvSpPr>
        <p:spPr>
          <a:xfrm>
            <a:off x="828220" y="1374825"/>
            <a:ext cx="7325180" cy="373673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300" dirty="0" smtClean="0"/>
              <a:t>é a representação gráfica ou desenhada do posicionamento de um produto, do seu sortimento ou da sua categoria em uma determinada gondola, prateleira, expositor e outros. É uma importante ferramenta do merchandising, pois é o </a:t>
            </a:r>
            <a:r>
              <a:rPr lang="pt-BR" sz="2300" dirty="0" err="1" smtClean="0"/>
              <a:t>planograma</a:t>
            </a:r>
            <a:r>
              <a:rPr lang="pt-BR" sz="2300" dirty="0" smtClean="0"/>
              <a:t> que mostra a quantidade de frentes ou faces, o espaçamento e o posicionamento que um produto, seu sortimento ou sua categoria  ocupará no ponto de venda.</a:t>
            </a:r>
          </a:p>
          <a:p>
            <a:pPr algn="just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-3399517" y="747156"/>
            <a:ext cx="5733707" cy="262632"/>
          </a:xfrm>
          <a:prstGeom prst="rect">
            <a:avLst/>
          </a:prstGeom>
          <a:solidFill>
            <a:schemeClr val="accent2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92948" y="191101"/>
            <a:ext cx="4530632" cy="615425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5000" kern="0" spc="-225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Planograma</a:t>
            </a:r>
            <a:endParaRPr lang="pt-BR" sz="5000" kern="0" spc="-225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83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4.bp.blogspot.com/-KCB41N6TUNU/UTkxRn7Tu-I/AAAAAAAAAwg/QXmf15p2ib4/s1600/g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69" y="-137161"/>
            <a:ext cx="9437683" cy="52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0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7484" y="200465"/>
            <a:ext cx="6789021" cy="4642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217047" y="1459524"/>
            <a:ext cx="6709906" cy="368397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smtClean="0"/>
              <a:t>Estimula o ato da compra;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Oferece grande visibilidade e acesso aos produtos;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Organização da prateleira (comunicação);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Verificação das ilhas de calor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-3399517" y="747156"/>
            <a:ext cx="5733707" cy="262632"/>
          </a:xfrm>
          <a:prstGeom prst="rect">
            <a:avLst/>
          </a:prstGeom>
          <a:solidFill>
            <a:schemeClr val="accent2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92948" y="182655"/>
            <a:ext cx="10284552" cy="93711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4000" kern="0" spc="-225" dirty="0">
                <a:solidFill>
                  <a:schemeClr val="accent2"/>
                </a:solidFill>
                <a:latin typeface="Century Gothic" panose="020B0502020202020204" pitchFamily="34" charset="0"/>
              </a:rPr>
              <a:t>Por que preciso de um </a:t>
            </a:r>
            <a:r>
              <a:rPr lang="pt-BR" sz="4000" kern="0" spc="-225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planograma</a:t>
            </a:r>
            <a:r>
              <a:rPr lang="pt-BR" sz="4000" kern="0" spc="-225" dirty="0">
                <a:solidFill>
                  <a:schemeClr val="accent2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70000"/>
              </a:lnSpc>
              <a:defRPr/>
            </a:pPr>
            <a:endParaRPr lang="pt-BR" sz="4000" kern="0" spc="-225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36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14"/>
            <a:ext cx="9144000" cy="2647103"/>
          </a:xfrm>
          <a:prstGeom prst="rect">
            <a:avLst/>
          </a:prstGeom>
        </p:spPr>
      </p:pic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08289"/>
            <a:ext cx="9144000" cy="25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925" y="1"/>
            <a:ext cx="4838075" cy="444083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495866" y="4653668"/>
            <a:ext cx="3759940" cy="27699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pt-BR" dirty="0"/>
              <a:t>https://www.youtube.com/watch?v=qx7MHBzZ8rU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05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27" y="13497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-57150" y="5715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27434" y="214547"/>
            <a:ext cx="7053542" cy="105680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27433" y="1509872"/>
            <a:ext cx="7733774" cy="350357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 smtClean="0"/>
              <a:t>a. Gôndolas;</a:t>
            </a:r>
          </a:p>
          <a:p>
            <a:pPr algn="ctr"/>
            <a:endParaRPr lang="pt-BR" sz="2000" dirty="0" smtClean="0"/>
          </a:p>
          <a:p>
            <a:pPr algn="ctr"/>
            <a:r>
              <a:rPr lang="pt-BR" sz="2000" dirty="0" smtClean="0"/>
              <a:t>b. Ponta de gôndola;</a:t>
            </a:r>
          </a:p>
          <a:p>
            <a:pPr algn="ctr"/>
            <a:endParaRPr lang="pt-BR" sz="2000" dirty="0"/>
          </a:p>
          <a:p>
            <a:pPr algn="ctr"/>
            <a:r>
              <a:rPr lang="pt-BR" dirty="0"/>
              <a:t>c. </a:t>
            </a:r>
            <a:r>
              <a:rPr lang="pt-BR" dirty="0" smtClean="0"/>
              <a:t>Pallets; </a:t>
            </a: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algn="ctr"/>
            <a:r>
              <a:rPr lang="pt-BR" dirty="0"/>
              <a:t>d. Cestos de </a:t>
            </a:r>
            <a:r>
              <a:rPr lang="pt-BR" dirty="0" smtClean="0"/>
              <a:t>corredor. </a:t>
            </a:r>
            <a:endParaRPr lang="pt-BR" dirty="0"/>
          </a:p>
          <a:p>
            <a:pPr algn="ct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771650" y="318667"/>
            <a:ext cx="7174177" cy="11082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4800" b="1" kern="0" spc="-225" dirty="0">
                <a:solidFill>
                  <a:srgbClr val="FFB100"/>
                </a:solidFill>
                <a:latin typeface="Century Gothic" panose="020B0502020202020204" pitchFamily="34" charset="0"/>
              </a:rPr>
              <a:t>Como fazer a distribuição do produtos na loja ?</a:t>
            </a:r>
          </a:p>
        </p:txBody>
      </p:sp>
    </p:spTree>
    <p:extLst>
      <p:ext uri="{BB962C8B-B14F-4D97-AF65-F5344CB8AC3E}">
        <p14:creationId xmlns:p14="http://schemas.microsoft.com/office/powerpoint/2010/main" val="2941917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accent4"/>
                </a:solidFill>
                <a:latin typeface="Century Gothic" pitchFamily="34" charset="0"/>
              </a:rPr>
              <a:t>Exposição dos produtos</a:t>
            </a:r>
            <a:endParaRPr lang="pt-BR" sz="4800" b="1" dirty="0">
              <a:solidFill>
                <a:schemeClr val="accent4"/>
              </a:solidFill>
              <a:latin typeface="Century Gothic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941784" y="1450732"/>
            <a:ext cx="7052807" cy="357846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smtClean="0"/>
              <a:t>Mercadorias de maior valor são posicionadas na altura dos olhos;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Maior giro, prateleiras inferiores;</a:t>
            </a:r>
            <a:endParaRPr lang="pt-BR" dirty="0"/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Boa sinalização;</a:t>
            </a:r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88471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pic>
        <p:nvPicPr>
          <p:cNvPr id="25" name="Espaço Reservado para Conteúdo 3"/>
          <p:cNvPicPr>
            <a:picLocks noChangeAspect="1"/>
          </p:cNvPicPr>
          <p:nvPr/>
        </p:nvPicPr>
        <p:blipFill rotWithShape="1">
          <a:blip r:embed="rId3"/>
          <a:srcRect l="12396" t="26853" r="38229" b="6481"/>
          <a:stretch/>
        </p:blipFill>
        <p:spPr>
          <a:xfrm>
            <a:off x="1614486" y="325537"/>
            <a:ext cx="5915028" cy="4492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90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700339" y="1679179"/>
            <a:ext cx="6237287" cy="432000"/>
          </a:xfrm>
          <a:prstGeom prst="rect">
            <a:avLst/>
          </a:prstGeom>
          <a:solidFill>
            <a:srgbClr val="007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planograma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30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700339" y="1679179"/>
            <a:ext cx="6237287" cy="432000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pesquisas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35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t="3838" r="9596" b="18586"/>
          <a:stretch/>
        </p:blipFill>
        <p:spPr>
          <a:xfrm>
            <a:off x="7551814" y="1851143"/>
            <a:ext cx="1030330" cy="9866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7878" r="10808" b="21414"/>
          <a:stretch/>
        </p:blipFill>
        <p:spPr>
          <a:xfrm>
            <a:off x="76200" y="1533298"/>
            <a:ext cx="1371600" cy="122152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3434" r="5555" b="18183"/>
          <a:stretch/>
        </p:blipFill>
        <p:spPr>
          <a:xfrm>
            <a:off x="4013044" y="4120669"/>
            <a:ext cx="911571" cy="8002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3030" r="30000" b="17577"/>
          <a:stretch/>
        </p:blipFill>
        <p:spPr>
          <a:xfrm>
            <a:off x="3490903" y="4424963"/>
            <a:ext cx="329824" cy="61431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6767" b="14546"/>
          <a:stretch/>
        </p:blipFill>
        <p:spPr>
          <a:xfrm>
            <a:off x="3655815" y="3525798"/>
            <a:ext cx="871001" cy="8568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3232" r="7980" b="17980"/>
          <a:stretch/>
        </p:blipFill>
        <p:spPr>
          <a:xfrm>
            <a:off x="4631507" y="3394262"/>
            <a:ext cx="672070" cy="65856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12929" r="9596" b="26464"/>
          <a:stretch/>
        </p:blipFill>
        <p:spPr>
          <a:xfrm>
            <a:off x="3741799" y="401711"/>
            <a:ext cx="1225743" cy="92859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15049" b="13063"/>
          <a:stretch/>
        </p:blipFill>
        <p:spPr>
          <a:xfrm rot="638434">
            <a:off x="4287218" y="181326"/>
            <a:ext cx="603271" cy="75031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6846" r="8182" b="17373"/>
          <a:stretch/>
        </p:blipFill>
        <p:spPr>
          <a:xfrm rot="1558076" flipH="1">
            <a:off x="1389967" y="3378330"/>
            <a:ext cx="1430519" cy="6904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6846" r="8182" b="17373"/>
          <a:stretch/>
        </p:blipFill>
        <p:spPr>
          <a:xfrm rot="20492195" flipH="1">
            <a:off x="1518708" y="760620"/>
            <a:ext cx="1398898" cy="67516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6846" r="8182" b="17373"/>
          <a:stretch/>
        </p:blipFill>
        <p:spPr>
          <a:xfrm rot="1487180" flipH="1">
            <a:off x="6075824" y="528425"/>
            <a:ext cx="1398898" cy="67516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6846" r="8182" b="17373"/>
          <a:stretch/>
        </p:blipFill>
        <p:spPr>
          <a:xfrm rot="20492195" flipH="1">
            <a:off x="6005464" y="3557916"/>
            <a:ext cx="1398898" cy="675164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2134958" y="1869447"/>
            <a:ext cx="5257114" cy="1468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 smtClean="0">
                <a:latin typeface="Rockwell" panose="02060603020205020403" pitchFamily="18" charset="0"/>
              </a:rPr>
              <a:t>Atua com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</a:rPr>
              <a:t>“INFORMAÇÃO E MENSURAÇÃO”</a:t>
            </a:r>
          </a:p>
          <a:p>
            <a:endParaRPr lang="pt-BR" sz="14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pt-BR" sz="14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Possibilita que as companhias compreendam o consumidor e seu comportamento</a:t>
            </a:r>
          </a:p>
          <a:p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3584127" y="1217682"/>
            <a:ext cx="1822132" cy="490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600" b="1" dirty="0">
                <a:solidFill>
                  <a:schemeClr val="bg1"/>
                </a:solidFill>
              </a:rPr>
              <a:t>(o que compra)</a:t>
            </a:r>
          </a:p>
        </p:txBody>
      </p:sp>
    </p:spTree>
    <p:extLst>
      <p:ext uri="{BB962C8B-B14F-4D97-AF65-F5344CB8AC3E}">
        <p14:creationId xmlns:p14="http://schemas.microsoft.com/office/powerpoint/2010/main" val="15679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build="p" bldLvl="2" rev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99" y="357352"/>
            <a:ext cx="8061456" cy="21262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1474" r="7826" b="-1521"/>
          <a:stretch/>
        </p:blipFill>
        <p:spPr>
          <a:xfrm>
            <a:off x="840827" y="842387"/>
            <a:ext cx="1250732" cy="1238662"/>
          </a:xfrm>
          <a:prstGeom prst="ellipse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r="6852" b="1482"/>
          <a:stretch/>
        </p:blipFill>
        <p:spPr>
          <a:xfrm>
            <a:off x="2788526" y="842387"/>
            <a:ext cx="1384081" cy="1238662"/>
          </a:xfrm>
          <a:prstGeom prst="ellipse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l="6987" r="3809" b="6324"/>
          <a:stretch/>
        </p:blipFill>
        <p:spPr>
          <a:xfrm>
            <a:off x="4869575" y="811636"/>
            <a:ext cx="1299997" cy="1222401"/>
          </a:xfrm>
          <a:prstGeom prst="ellipse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/>
          <a:srcRect l="3828" t="3018"/>
          <a:stretch/>
        </p:blipFill>
        <p:spPr>
          <a:xfrm>
            <a:off x="6866540" y="842387"/>
            <a:ext cx="1245805" cy="1191648"/>
          </a:xfrm>
          <a:prstGeom prst="ellipse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51" y="2566084"/>
            <a:ext cx="2738017" cy="19638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8526" y="2566084"/>
            <a:ext cx="2718895" cy="197811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51" y="2466322"/>
            <a:ext cx="8898003" cy="212437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630" y="2481728"/>
            <a:ext cx="4504129" cy="22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45293" y="1087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solidFill>
                  <a:schemeClr val="accent1"/>
                </a:solidFill>
                <a:latin typeface="Trebuchet MS" pitchFamily="34" charset="0"/>
              </a:rPr>
              <a:t>O que e como é mensurado?</a:t>
            </a:r>
            <a:endParaRPr lang="pt-BR" sz="4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6" name="Espaço Reservado para Conteúdo 2"/>
          <p:cNvSpPr txBox="1">
            <a:spLocks/>
          </p:cNvSpPr>
          <p:nvPr/>
        </p:nvSpPr>
        <p:spPr>
          <a:xfrm>
            <a:off x="781050" y="152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1"/>
                </a:solidFill>
              </a:rPr>
              <a:t>Scantrack – Técnicas, Metodologias, etc. utilizados  para acompanhamento e mensuração de itens, mercados, impacto de ações e muitas outras objetivando uma melhor compreensão.</a:t>
            </a:r>
          </a:p>
          <a:p>
            <a:endParaRPr lang="pt-BR" smtClean="0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Nielsen:</a:t>
            </a:r>
          </a:p>
          <a:p>
            <a:pPr lvl="1"/>
            <a:r>
              <a:rPr lang="pt-BR" smtClean="0">
                <a:solidFill>
                  <a:schemeClr val="bg1"/>
                </a:solidFill>
              </a:rPr>
              <a:t>Varejo</a:t>
            </a:r>
          </a:p>
          <a:p>
            <a:pPr lvl="1"/>
            <a:r>
              <a:rPr lang="pt-BR" smtClean="0">
                <a:solidFill>
                  <a:schemeClr val="bg1"/>
                </a:solidFill>
              </a:rPr>
              <a:t>Telecom</a:t>
            </a:r>
          </a:p>
          <a:p>
            <a:pPr lvl="1"/>
            <a:r>
              <a:rPr lang="pt-BR" smtClean="0">
                <a:solidFill>
                  <a:schemeClr val="bg1"/>
                </a:solidFill>
              </a:rPr>
              <a:t>Mercado Esportivo</a:t>
            </a:r>
          </a:p>
          <a:p>
            <a:pPr lvl="1"/>
            <a:r>
              <a:rPr lang="pt-BR" smtClean="0">
                <a:solidFill>
                  <a:schemeClr val="bg1"/>
                </a:solidFill>
              </a:rPr>
              <a:t>Consumo</a:t>
            </a:r>
          </a:p>
          <a:p>
            <a:pPr lvl="1"/>
            <a:r>
              <a:rPr lang="pt-BR" smtClean="0">
                <a:solidFill>
                  <a:schemeClr val="bg1"/>
                </a:solidFill>
              </a:rPr>
              <a:t>Mercado Editorial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27" name="Conector reto 26"/>
          <p:cNvCxnSpPr/>
          <p:nvPr/>
        </p:nvCxnSpPr>
        <p:spPr>
          <a:xfrm>
            <a:off x="1485900" y="1102916"/>
            <a:ext cx="5834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45293" y="1087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accent1"/>
                </a:solidFill>
                <a:latin typeface="Trebuchet MS" pitchFamily="34" charset="0"/>
              </a:rPr>
              <a:t>Mercado Editorial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781050" y="152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</a:rPr>
              <a:t>Nielsen </a:t>
            </a:r>
            <a:r>
              <a:rPr lang="pt-BR" dirty="0" err="1" smtClean="0">
                <a:solidFill>
                  <a:schemeClr val="bg1"/>
                </a:solidFill>
              </a:rPr>
              <a:t>BookScan</a:t>
            </a:r>
            <a:r>
              <a:rPr lang="pt-BR" dirty="0" smtClean="0">
                <a:solidFill>
                  <a:schemeClr val="bg1"/>
                </a:solidFill>
              </a:rPr>
              <a:t> Service – coleta de informações dos sistemas dos pontos de vendas em mais de 35.500 livrarias no mundo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Variedades de Informações - Market </a:t>
            </a:r>
            <a:r>
              <a:rPr lang="pt-BR" dirty="0" err="1" smtClean="0">
                <a:solidFill>
                  <a:schemeClr val="bg1"/>
                </a:solidFill>
              </a:rPr>
              <a:t>Size</a:t>
            </a:r>
            <a:r>
              <a:rPr lang="pt-BR" dirty="0" smtClean="0">
                <a:solidFill>
                  <a:schemeClr val="bg1"/>
                </a:solidFill>
              </a:rPr>
              <a:t> e </a:t>
            </a:r>
            <a:r>
              <a:rPr lang="pt-BR" dirty="0" err="1" smtClean="0">
                <a:solidFill>
                  <a:schemeClr val="bg1"/>
                </a:solidFill>
              </a:rPr>
              <a:t>Share</a:t>
            </a:r>
            <a:r>
              <a:rPr lang="pt-BR" dirty="0" smtClean="0">
                <a:solidFill>
                  <a:schemeClr val="bg1"/>
                </a:solidFill>
              </a:rPr>
              <a:t> do mercado, categorias, estatísticas, etc.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1485900" y="975916"/>
            <a:ext cx="5834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7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2390"/>
          <a:stretch/>
        </p:blipFill>
        <p:spPr>
          <a:xfrm>
            <a:off x="0" y="0"/>
            <a:ext cx="9144000" cy="44451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88331" b="7487"/>
          <a:stretch/>
        </p:blipFill>
        <p:spPr>
          <a:xfrm flipV="1">
            <a:off x="9144000" y="861859"/>
            <a:ext cx="2196662" cy="1503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143"/>
            <a:ext cx="9144000" cy="5044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61"/>
          <a:stretch/>
        </p:blipFill>
        <p:spPr>
          <a:xfrm>
            <a:off x="7815568" y="-1536357"/>
            <a:ext cx="1459061" cy="2784727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 flipV="1">
            <a:off x="163286" y="4800600"/>
            <a:ext cx="3548743" cy="1088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4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3.58025E-6 L -0.20573 0.0006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11111E-6 -0.00587 L -0.22014 -0.002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45293" y="1087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chemeClr val="accent1"/>
                </a:solidFill>
                <a:latin typeface="Trebuchet MS" pitchFamily="34" charset="0"/>
              </a:rPr>
              <a:t>Varejo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33450" y="578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26099" y="1316773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</a:rPr>
              <a:t>Tecnologia PDV (</a:t>
            </a:r>
            <a:r>
              <a:rPr lang="pt-BR" dirty="0" err="1" smtClean="0">
                <a:solidFill>
                  <a:schemeClr val="bg1"/>
                </a:solidFill>
              </a:rPr>
              <a:t>Scanning</a:t>
            </a:r>
            <a:r>
              <a:rPr lang="pt-BR" dirty="0" smtClean="0">
                <a:solidFill>
                  <a:schemeClr val="bg1"/>
                </a:solidFill>
              </a:rPr>
              <a:t> das vendas) – Captura virtualmente dados de vendas e preços de uma variedade de atacadistas e varejistas.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Observações em loja – Profissionais de diferentes “backgrounds” realizam entrevistas com os </a:t>
            </a:r>
            <a:r>
              <a:rPr lang="pt-BR" dirty="0" err="1" smtClean="0">
                <a:solidFill>
                  <a:schemeClr val="bg1"/>
                </a:solidFill>
              </a:rPr>
              <a:t>shoppers</a:t>
            </a:r>
            <a:r>
              <a:rPr lang="pt-BR" dirty="0" smtClean="0">
                <a:solidFill>
                  <a:schemeClr val="bg1"/>
                </a:solidFill>
              </a:rPr>
              <a:t> buscando revelar por que fazem aquelas ações.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Auditorias de campo – Auditorias nos pontos de vendas visando a correta execução das estratégias.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6950" y="604044"/>
            <a:ext cx="7886700" cy="994172"/>
          </a:xfrm>
        </p:spPr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6950" y="1699419"/>
            <a:ext cx="7886700" cy="3263504"/>
          </a:xfrm>
        </p:spPr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554279" y="31126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7332885" y="31070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149350" y="7564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301750" y="908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6" name="Espaço Reservado para Conteúdo 4"/>
          <p:cNvSpPr txBox="1">
            <a:spLocks/>
          </p:cNvSpPr>
          <p:nvPr/>
        </p:nvSpPr>
        <p:spPr>
          <a:xfrm>
            <a:off x="5058444" y="1116344"/>
            <a:ext cx="2764974" cy="1117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4800" dirty="0" err="1">
                <a:solidFill>
                  <a:srgbClr val="00B0F0"/>
                </a:solidFill>
                <a:latin typeface="+mj-lt"/>
              </a:rPr>
              <a:t>Better</a:t>
            </a:r>
            <a:r>
              <a:rPr lang="pt-BR" sz="2800" dirty="0">
                <a:latin typeface="+mj-lt"/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+mj-lt"/>
              </a:rPr>
              <a:t>DATA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Espaço Reservado para Conteúdo 4"/>
          <p:cNvSpPr txBox="1">
            <a:spLocks/>
          </p:cNvSpPr>
          <p:nvPr/>
        </p:nvSpPr>
        <p:spPr>
          <a:xfrm>
            <a:off x="1093043" y="1126104"/>
            <a:ext cx="2214400" cy="1117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4800" dirty="0">
                <a:solidFill>
                  <a:srgbClr val="FF6D00"/>
                </a:solidFill>
                <a:latin typeface="+mj-lt"/>
              </a:rPr>
              <a:t>BIG</a:t>
            </a:r>
            <a:r>
              <a:rPr lang="pt-BR" sz="2800" dirty="0">
                <a:latin typeface="+mj-lt"/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+mj-lt"/>
              </a:rPr>
              <a:t>DATA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Espaço Reservado para Conteúdo 4"/>
          <p:cNvSpPr txBox="1">
            <a:spLocks/>
          </p:cNvSpPr>
          <p:nvPr/>
        </p:nvSpPr>
        <p:spPr>
          <a:xfrm>
            <a:off x="1494218" y="2704531"/>
            <a:ext cx="6438057" cy="1109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solidFill>
                  <a:schemeClr val="bg1"/>
                </a:solidFill>
                <a:latin typeface="+mj-lt"/>
              </a:rPr>
              <a:t>“Tirar vantagem dos dados em escala e na velocidade do varejo. Por causa do volume de dados que possuímos atualmente e pelas parcerias de varejo que temos, podemos fazer coisas nunca antes imaginadas”</a:t>
            </a:r>
          </a:p>
        </p:txBody>
      </p:sp>
      <p:sp>
        <p:nvSpPr>
          <p:cNvPr id="19" name="Seta para a Direita Listrada 6"/>
          <p:cNvSpPr/>
          <p:nvPr/>
        </p:nvSpPr>
        <p:spPr>
          <a:xfrm>
            <a:off x="3385189" y="1116344"/>
            <a:ext cx="1219200" cy="827314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5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6" grpId="0"/>
      <p:bldP spid="17" grpId="0"/>
      <p:bldP spid="18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45293" y="2230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chemeClr val="accent1"/>
                </a:solidFill>
                <a:latin typeface="Trebuchet MS" pitchFamily="34" charset="0"/>
              </a:rPr>
              <a:t>Mercado </a:t>
            </a:r>
            <a:r>
              <a:rPr lang="pt-BR" sz="6000" dirty="0" smtClean="0">
                <a:solidFill>
                  <a:schemeClr val="accent1"/>
                </a:solidFill>
                <a:latin typeface="Trebuchet MS" pitchFamily="34" charset="0"/>
              </a:rPr>
              <a:t>Esportivo</a:t>
            </a:r>
            <a:endParaRPr lang="pt-BR" sz="6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33450" y="578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81050" y="152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1"/>
                </a:solidFill>
              </a:rPr>
              <a:t>Tracking e Tendências – Base de dados com Rankings de preferências, lembrança de marcas, hábitos de mídia.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mtClean="0">
              <a:solidFill>
                <a:schemeClr val="bg1"/>
              </a:solidFill>
            </a:endParaRPr>
          </a:p>
          <a:p>
            <a:endParaRPr lang="pt-BR" smtClean="0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Estudos – Durabilidade da marca, impacto do esporte no mix de marketing, etc.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45293" y="2230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 smtClean="0">
                <a:solidFill>
                  <a:schemeClr val="accent1"/>
                </a:solidFill>
                <a:latin typeface="Trebuchet MS" pitchFamily="34" charset="0"/>
              </a:rPr>
              <a:t>CONSUMO</a:t>
            </a:r>
            <a:endParaRPr lang="pt-BR" sz="6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33450" y="578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793750" y="16105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+mj-lt"/>
              </a:rPr>
              <a:t>Nielsen 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Panelists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 - feedbacks diretos do consumidor sobre o que compram e o que assistem.</a:t>
            </a:r>
          </a:p>
          <a:p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+mj-lt"/>
              </a:rPr>
              <a:t>Nielsen 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Families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 – Utilização do dispositivo “</a:t>
            </a:r>
            <a:r>
              <a:rPr lang="pt-BR" i="1" dirty="0" smtClean="0">
                <a:solidFill>
                  <a:schemeClr val="bg1"/>
                </a:solidFill>
                <a:latin typeface="+mj-lt"/>
              </a:rPr>
              <a:t>People Meter”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monitora as compras de domicílios.</a:t>
            </a:r>
            <a:endParaRPr lang="pt-BR" i="1" dirty="0" smtClean="0">
              <a:solidFill>
                <a:schemeClr val="bg1"/>
              </a:solidFill>
              <a:latin typeface="+mj-lt"/>
            </a:endParaRPr>
          </a:p>
          <a:p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+mj-lt"/>
              </a:rPr>
              <a:t>Análise do consumo de 200 categorias de produtos.</a:t>
            </a:r>
          </a:p>
          <a:p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endParaRPr lang="pt-BR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76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45293" y="2230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chemeClr val="accent1"/>
                </a:solidFill>
                <a:latin typeface="Trebuchet MS" pitchFamily="34" charset="0"/>
              </a:rPr>
              <a:t>Telecom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33450" y="578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793750" y="16105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Dispositivos – combinam voz, texto, vídeo, internet, </a:t>
            </a:r>
            <a:r>
              <a:rPr lang="pt-BR" dirty="0" err="1">
                <a:solidFill>
                  <a:schemeClr val="bg1"/>
                </a:solidFill>
              </a:rPr>
              <a:t>jogos,etc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Identificam alvos demográficos, comportamentos, predizer comportamentos e táticas de maior potencial.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Quem são os donos dos dispositivos, percepção publicidade.</a:t>
            </a:r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endParaRPr lang="pt-BR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45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2" descr="http://1.bp.blogspot.com/_gszJjMqTlo0/SwjVb_PzY6I/AAAAAAAAAAo/RuQzD4wQKqY/s1600/areas_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00"/>
            <a:ext cx="4915070" cy="34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 txBox="1">
            <a:spLocks/>
          </p:cNvSpPr>
          <p:nvPr/>
        </p:nvSpPr>
        <p:spPr>
          <a:xfrm>
            <a:off x="5309184" y="508001"/>
            <a:ext cx="3733216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 smtClean="0"/>
              <a:t> Surgiu na década de 90;</a:t>
            </a:r>
          </a:p>
          <a:p>
            <a:endParaRPr lang="pt-BR" sz="1800" dirty="0" smtClean="0"/>
          </a:p>
          <a:p>
            <a:r>
              <a:rPr lang="pt-BR" sz="1800" dirty="0" smtClean="0"/>
              <a:t> Excesso de oferta;</a:t>
            </a:r>
          </a:p>
          <a:p>
            <a:endParaRPr lang="pt-BR" sz="1800" dirty="0" smtClean="0"/>
          </a:p>
          <a:p>
            <a:r>
              <a:rPr lang="pt-BR" sz="1800" dirty="0" smtClean="0"/>
              <a:t> Trade Marketing é o planejamento e controle das ações de venda e de mercado e dos benefícios oferecidos ao consumidor final (marketing), por meio da verificação das relações de vendas estabelecidas com os varejistas (trade).</a:t>
            </a:r>
          </a:p>
          <a:p>
            <a:endParaRPr lang="pt-BR" sz="1800" dirty="0" smtClean="0"/>
          </a:p>
          <a:p>
            <a:endParaRPr lang="pt-BR" sz="1800" dirty="0"/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9255" y="3997472"/>
            <a:ext cx="4855816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7200" b="1" dirty="0" smtClean="0">
                <a:solidFill>
                  <a:srgbClr val="000000"/>
                </a:solidFill>
                <a:latin typeface="Trebuchet MS" pitchFamily="34" charset="0"/>
              </a:rPr>
              <a:t>introdução</a:t>
            </a:r>
            <a:endParaRPr lang="pt-BR" sz="72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33450" y="578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1646" r="503" b="2328"/>
          <a:stretch/>
        </p:blipFill>
        <p:spPr>
          <a:xfrm>
            <a:off x="1231899" y="608779"/>
            <a:ext cx="6794473" cy="39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2" y="378371"/>
            <a:ext cx="8583215" cy="25750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42" y="378371"/>
            <a:ext cx="8952800" cy="24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85" y="480683"/>
            <a:ext cx="7011222" cy="41005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26" y="3482951"/>
            <a:ext cx="2359081" cy="16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Companhia norte-americana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Atualmente está presente em mais de 100 países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Fatura mais de $ 6,3 bilhões anualmente e mais de 40.000 funcionários no mundo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1" y="4373506"/>
            <a:ext cx="1371600" cy="7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85979" y="2782426"/>
            <a:ext cx="1152041" cy="34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(cliente)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5444359" y="4399669"/>
            <a:ext cx="1876080" cy="36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(o que assiste)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964585" y="2776888"/>
            <a:ext cx="2134816" cy="57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(monitoramento)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81050" y="4262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33450" y="578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Pepe\Desktop\Trabalho Trade Marketing\slide_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205628"/>
            <a:ext cx="4276108" cy="32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epe\Desktop\Trabalho Trade Marketing\slide_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2" y="1231028"/>
            <a:ext cx="4276108" cy="32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145293" y="2230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solidFill>
                  <a:schemeClr val="accent1"/>
                </a:solidFill>
                <a:latin typeface="Trebuchet MS" pitchFamily="34" charset="0"/>
              </a:rPr>
              <a:t>Cobertura Mercado</a:t>
            </a:r>
            <a:endParaRPr lang="pt-BR" sz="5400" dirty="0">
              <a:solidFill>
                <a:schemeClr val="accent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24206" r="38870" b="10119"/>
          <a:stretch/>
        </p:blipFill>
        <p:spPr bwMode="auto">
          <a:xfrm>
            <a:off x="841829" y="165100"/>
            <a:ext cx="7460343" cy="48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t="5990" r="43924" b="40439"/>
          <a:stretch/>
        </p:blipFill>
        <p:spPr bwMode="auto">
          <a:xfrm>
            <a:off x="2619375" y="612322"/>
            <a:ext cx="3905250" cy="391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78859" r="58940" b="5777"/>
          <a:stretch/>
        </p:blipFill>
        <p:spPr bwMode="auto">
          <a:xfrm>
            <a:off x="0" y="4038600"/>
            <a:ext cx="1953771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4" descr="C:\Users\Pepe\Desktop\Trabalho Trade Marketing\Mulher_Brasi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1" b="90558"/>
          <a:stretch/>
        </p:blipFill>
        <p:spPr bwMode="auto">
          <a:xfrm>
            <a:off x="8570508" y="0"/>
            <a:ext cx="749956" cy="49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9524" r="28366" b="16667"/>
          <a:stretch/>
        </p:blipFill>
        <p:spPr bwMode="auto">
          <a:xfrm>
            <a:off x="1114402" y="145630"/>
            <a:ext cx="6915197" cy="485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890" t="26237" r="36110" b="57397"/>
          <a:stretch/>
        </p:blipFill>
        <p:spPr>
          <a:xfrm>
            <a:off x="6000750" y="0"/>
            <a:ext cx="3143250" cy="1522257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4300" y="96107"/>
            <a:ext cx="8966200" cy="879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700" dirty="0" smtClean="0">
                <a:solidFill>
                  <a:schemeClr val="accent1"/>
                </a:solidFill>
                <a:latin typeface="Century Gothic" pitchFamily="34" charset="0"/>
              </a:rPr>
              <a:t>Pesquisa no </a:t>
            </a:r>
            <a:r>
              <a:rPr lang="pt-BR" sz="2700" dirty="0" err="1" smtClean="0">
                <a:solidFill>
                  <a:schemeClr val="accent1"/>
                </a:solidFill>
                <a:latin typeface="Century Gothic" pitchFamily="34" charset="0"/>
              </a:rPr>
              <a:t>atacarejo</a:t>
            </a:r>
            <a:endParaRPr lang="pt-BR" sz="27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8590" y="830741"/>
            <a:ext cx="8656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</a:t>
            </a:r>
            <a:r>
              <a:rPr lang="pt-BR" sz="1200" dirty="0" smtClean="0">
                <a:solidFill>
                  <a:schemeClr val="bg1"/>
                </a:solidFill>
              </a:rPr>
              <a:t>m </a:t>
            </a:r>
            <a:r>
              <a:rPr lang="pt-BR" sz="1200" dirty="0">
                <a:solidFill>
                  <a:schemeClr val="bg1"/>
                </a:solidFill>
              </a:rPr>
              <a:t>março, as vendas nos </a:t>
            </a:r>
            <a:r>
              <a:rPr lang="pt-BR" sz="1200" dirty="0" err="1">
                <a:solidFill>
                  <a:schemeClr val="bg1"/>
                </a:solidFill>
              </a:rPr>
              <a:t>atacarejos</a:t>
            </a:r>
            <a:r>
              <a:rPr lang="pt-BR" sz="1200" dirty="0">
                <a:solidFill>
                  <a:schemeClr val="bg1"/>
                </a:solidFill>
              </a:rPr>
              <a:t> cresceram 12,1% em 2015, contra uma retração de 1% no movimento dos hipermercados no mesmo período</a:t>
            </a:r>
            <a:r>
              <a:rPr lang="pt-BR" sz="12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bg1"/>
                </a:solidFill>
              </a:rPr>
              <a:t>Três </a:t>
            </a:r>
            <a:r>
              <a:rPr lang="pt-BR" sz="1200" dirty="0">
                <a:solidFill>
                  <a:schemeClr val="bg1"/>
                </a:solidFill>
              </a:rPr>
              <a:t>quartos dos itens em comum com os hipermercados custam, em média, 15% menos nos </a:t>
            </a:r>
            <a:r>
              <a:rPr lang="pt-BR" sz="1200" dirty="0" err="1">
                <a:solidFill>
                  <a:schemeClr val="bg1"/>
                </a:solidFill>
              </a:rPr>
              <a:t>atacarejos</a:t>
            </a:r>
            <a:r>
              <a:rPr lang="pt-BR" sz="1200" dirty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bg1"/>
                </a:solidFill>
              </a:rPr>
              <a:t>O </a:t>
            </a:r>
            <a:r>
              <a:rPr lang="pt-BR" sz="1200" dirty="0">
                <a:solidFill>
                  <a:schemeClr val="bg1"/>
                </a:solidFill>
              </a:rPr>
              <a:t>estado de São Paulo representa 35% do faturamento do </a:t>
            </a:r>
            <a:r>
              <a:rPr lang="pt-BR" sz="1200" dirty="0" err="1">
                <a:solidFill>
                  <a:schemeClr val="bg1"/>
                </a:solidFill>
              </a:rPr>
              <a:t>atacarejo</a:t>
            </a:r>
            <a:r>
              <a:rPr lang="pt-BR" sz="1200" dirty="0">
                <a:solidFill>
                  <a:schemeClr val="bg1"/>
                </a:solidFill>
              </a:rPr>
              <a:t> no país </a:t>
            </a:r>
            <a:r>
              <a:rPr lang="pt-BR" sz="1200" dirty="0" smtClean="0">
                <a:solidFill>
                  <a:schemeClr val="bg1"/>
                </a:solidFill>
              </a:rPr>
              <a:t>em torno de </a:t>
            </a:r>
            <a:r>
              <a:rPr lang="pt-BR" sz="1200" dirty="0">
                <a:solidFill>
                  <a:schemeClr val="bg1"/>
                </a:solidFill>
              </a:rPr>
              <a:t>200 bilhões de reais por </a:t>
            </a:r>
            <a:r>
              <a:rPr lang="pt-BR" sz="1200" dirty="0" smtClean="0">
                <a:solidFill>
                  <a:schemeClr val="bg1"/>
                </a:solidFill>
              </a:rPr>
              <a:t>ano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bg1"/>
                </a:solidFill>
              </a:rPr>
              <a:t>O </a:t>
            </a:r>
            <a:r>
              <a:rPr lang="pt-BR" sz="1200" dirty="0">
                <a:solidFill>
                  <a:schemeClr val="bg1"/>
                </a:solidFill>
              </a:rPr>
              <a:t>Assaí teve receita líquida de 10,5 bilhões de reais em 2015, o que corresponde a um crescimento de 25,5% sobre o ano anterior.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t="21986" r="42860" b="29101"/>
          <a:stretch/>
        </p:blipFill>
        <p:spPr bwMode="auto">
          <a:xfrm>
            <a:off x="4829905" y="1959780"/>
            <a:ext cx="3510227" cy="304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636886" y="1959780"/>
            <a:ext cx="3773120" cy="3057866"/>
            <a:chOff x="255048" y="2117174"/>
            <a:chExt cx="3925068" cy="318101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6" t="58532" r="41801" b="7341"/>
            <a:stretch/>
          </p:blipFill>
          <p:spPr bwMode="auto">
            <a:xfrm>
              <a:off x="255049" y="2429218"/>
              <a:ext cx="3925067" cy="2165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0" t="14509" r="42439" b="81547"/>
            <a:stretch/>
          </p:blipFill>
          <p:spPr bwMode="auto">
            <a:xfrm>
              <a:off x="255048" y="2117174"/>
              <a:ext cx="3925067" cy="318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1" t="70899" r="42860" b="19044"/>
            <a:stretch/>
          </p:blipFill>
          <p:spPr bwMode="auto">
            <a:xfrm>
              <a:off x="255048" y="4588424"/>
              <a:ext cx="3925068" cy="709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8" name="Picture 4" descr="C:\Users\Pepe\Desktop\Trabalho Trade Marketing\slide_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75803"/>
            <a:ext cx="6818313" cy="51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8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31100"/>
          <a:stretch>
            <a:fillRect/>
          </a:stretch>
        </p:blipFill>
        <p:spPr bwMode="auto">
          <a:xfrm rot="2700000">
            <a:off x="6755125" y="-151320"/>
            <a:ext cx="5477540" cy="376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r="1101" b="17164"/>
          <a:stretch/>
        </p:blipFill>
        <p:spPr>
          <a:xfrm>
            <a:off x="166393" y="1387575"/>
            <a:ext cx="7720447" cy="3423545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" name="CaixaDeTexto 26"/>
          <p:cNvSpPr txBox="1"/>
          <p:nvPr/>
        </p:nvSpPr>
        <p:spPr>
          <a:xfrm>
            <a:off x="1293" y="4868270"/>
            <a:ext cx="487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http://www.automotivebusiness.com.br/</a:t>
            </a:r>
          </a:p>
        </p:txBody>
      </p:sp>
    </p:spTree>
    <p:extLst>
      <p:ext uri="{BB962C8B-B14F-4D97-AF65-F5344CB8AC3E}">
        <p14:creationId xmlns:p14="http://schemas.microsoft.com/office/powerpoint/2010/main" val="122563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700339" y="1679179"/>
            <a:ext cx="6237287" cy="432000"/>
          </a:xfrm>
          <a:prstGeom prst="rect">
            <a:avLst/>
          </a:prstGeom>
          <a:solidFill>
            <a:srgbClr val="007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P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P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C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C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55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97830"/>
              </p:ext>
            </p:extLst>
          </p:nvPr>
        </p:nvGraphicFramePr>
        <p:xfrm>
          <a:off x="628650" y="203200"/>
          <a:ext cx="7886700" cy="526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93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274452"/>
              </p:ext>
            </p:extLst>
          </p:nvPr>
        </p:nvGraphicFramePr>
        <p:xfrm>
          <a:off x="-1233714" y="99372"/>
          <a:ext cx="11611428" cy="4944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453519"/>
              </p:ext>
            </p:extLst>
          </p:nvPr>
        </p:nvGraphicFramePr>
        <p:xfrm>
          <a:off x="-122254" y="323851"/>
          <a:ext cx="9388508" cy="449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73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700339" y="1679179"/>
            <a:ext cx="6237287" cy="432000"/>
          </a:xfrm>
          <a:prstGeom prst="rect">
            <a:avLst/>
          </a:prstGeom>
          <a:solidFill>
            <a:srgbClr val="007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04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24588" b="23741"/>
          <a:stretch>
            <a:fillRect/>
          </a:stretch>
        </p:blipFill>
        <p:spPr bwMode="auto">
          <a:xfrm>
            <a:off x="2303860" y="0"/>
            <a:ext cx="4589859" cy="392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79408" r="49403"/>
          <a:stretch>
            <a:fillRect/>
          </a:stretch>
        </p:blipFill>
        <p:spPr bwMode="auto">
          <a:xfrm>
            <a:off x="3116461" y="4083844"/>
            <a:ext cx="1889522" cy="105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3" t="26904" r="29301" b="55244"/>
          <a:stretch>
            <a:fillRect/>
          </a:stretch>
        </p:blipFill>
        <p:spPr bwMode="auto">
          <a:xfrm>
            <a:off x="5489973" y="1383507"/>
            <a:ext cx="972740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"/>
          <a:stretch/>
        </p:blipFill>
        <p:spPr>
          <a:xfrm rot="1800000">
            <a:off x="2968134" y="1099973"/>
            <a:ext cx="2053773" cy="3782257"/>
          </a:xfrm>
          <a:prstGeom prst="rect">
            <a:avLst/>
          </a:prstGeom>
        </p:spPr>
      </p:pic>
      <p:sp>
        <p:nvSpPr>
          <p:cNvPr id="6165" name="Retângulo 3"/>
          <p:cNvSpPr>
            <a:spLocks noChangeArrowheads="1"/>
          </p:cNvSpPr>
          <p:nvPr/>
        </p:nvSpPr>
        <p:spPr bwMode="auto">
          <a:xfrm>
            <a:off x="3906933" y="169069"/>
            <a:ext cx="13837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Impact" pitchFamily="34" charset="0"/>
                <a:cs typeface="Tahoma" pitchFamily="34" charset="0"/>
              </a:rPr>
              <a:t>CASO</a:t>
            </a:r>
            <a:endParaRPr lang="pt-BR" sz="4400" dirty="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87549" y="3754082"/>
            <a:ext cx="1457325" cy="105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pt-BR" sz="1500" dirty="0">
                <a:latin typeface="Century Gothic" pitchFamily="34" charset="0"/>
              </a:rPr>
              <a:t>Adequação do trade para a cidade, bairro, cinturões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52399" y="1668662"/>
            <a:ext cx="2678287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pt-BR" sz="1500" dirty="0">
                <a:latin typeface="Century Gothic" pitchFamily="34" charset="0"/>
              </a:rPr>
              <a:t>Marketing cria a campanha e o material e vendedores e supervisores que ativam esses materiais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032501" y="2565295"/>
            <a:ext cx="2946399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sz="1500" dirty="0">
                <a:latin typeface="Century Gothic" pitchFamily="34" charset="0"/>
              </a:rPr>
              <a:t>“</a:t>
            </a:r>
            <a:r>
              <a:rPr lang="pt-BR" sz="1500" dirty="0" err="1">
                <a:latin typeface="Century Gothic" pitchFamily="34" charset="0"/>
              </a:rPr>
              <a:t>Trademarketing</a:t>
            </a:r>
            <a:r>
              <a:rPr lang="pt-BR" sz="1500" dirty="0">
                <a:latin typeface="Century Gothic" pitchFamily="34" charset="0"/>
              </a:rPr>
              <a:t> para mim é o elo entre o marketing e o comercial, é ele quem vai materializar a campanha, criar um apelo de vendas, seja através de materiais ou ações, com o objetivo de atrair os consumidores e consequentemente aumentar suas vendas.”</a:t>
            </a:r>
          </a:p>
        </p:txBody>
      </p:sp>
      <p:sp>
        <p:nvSpPr>
          <p:cNvPr id="7" name="Elipse 6"/>
          <p:cNvSpPr/>
          <p:nvPr/>
        </p:nvSpPr>
        <p:spPr>
          <a:xfrm>
            <a:off x="3684563" y="1611908"/>
            <a:ext cx="214313" cy="214313"/>
          </a:xfrm>
          <a:prstGeom prst="ellipse">
            <a:avLst/>
          </a:prstGeom>
          <a:noFill/>
          <a:ln>
            <a:solidFill>
              <a:srgbClr val="EA19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>
              <a:latin typeface="Trebuchet MS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3605785" y="4257675"/>
            <a:ext cx="255187" cy="254793"/>
          </a:xfrm>
          <a:prstGeom prst="ellipse">
            <a:avLst/>
          </a:prstGeom>
          <a:noFill/>
          <a:ln>
            <a:solidFill>
              <a:srgbClr val="EA19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>
              <a:latin typeface="Trebuchet MS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4358429" y="3247822"/>
            <a:ext cx="227409" cy="226219"/>
          </a:xfrm>
          <a:prstGeom prst="ellipse">
            <a:avLst/>
          </a:prstGeom>
          <a:noFill/>
          <a:ln>
            <a:solidFill>
              <a:srgbClr val="EA19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>
              <a:latin typeface="Trebuchet MS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2296295" y="1715493"/>
            <a:ext cx="1398984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2160146" y="4385071"/>
            <a:ext cx="1455163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4610565" y="3369266"/>
            <a:ext cx="1365778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61930" r="11381" b="24333"/>
          <a:stretch/>
        </p:blipFill>
        <p:spPr>
          <a:xfrm>
            <a:off x="-75592" y="-921466"/>
            <a:ext cx="751282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01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7" grpId="0" animBg="1"/>
      <p:bldP spid="8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Retângulo 3"/>
          <p:cNvSpPr>
            <a:spLocks noChangeArrowheads="1"/>
          </p:cNvSpPr>
          <p:nvPr/>
        </p:nvSpPr>
        <p:spPr bwMode="auto">
          <a:xfrm>
            <a:off x="92410" y="150019"/>
            <a:ext cx="4931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600" dirty="0" smtClean="0">
                <a:latin typeface="Impact" pitchFamily="34" charset="0"/>
                <a:cs typeface="Tahoma" pitchFamily="34" charset="0"/>
              </a:rPr>
              <a:t>Fazer </a:t>
            </a:r>
            <a:r>
              <a:rPr lang="pt-BR" sz="3600" dirty="0">
                <a:latin typeface="Impact" pitchFamily="34" charset="0"/>
                <a:cs typeface="Tahoma" pitchFamily="34" charset="0"/>
              </a:rPr>
              <a:t>o </a:t>
            </a:r>
            <a:r>
              <a:rPr lang="pt-BR" sz="3600" dirty="0" smtClean="0">
                <a:latin typeface="Impact" pitchFamily="34" charset="0"/>
                <a:cs typeface="Tahoma" pitchFamily="34" charset="0"/>
              </a:rPr>
              <a:t>peso </a:t>
            </a:r>
            <a:r>
              <a:rPr lang="pt-BR" sz="3600" dirty="0">
                <a:latin typeface="Impact" pitchFamily="34" charset="0"/>
                <a:cs typeface="Tahoma" pitchFamily="34" charset="0"/>
              </a:rPr>
              <a:t>do </a:t>
            </a:r>
            <a:r>
              <a:rPr lang="pt-BR" sz="3600" i="1" dirty="0" err="1">
                <a:latin typeface="Impact" pitchFamily="34" charset="0"/>
                <a:cs typeface="Tahoma" pitchFamily="34" charset="0"/>
              </a:rPr>
              <a:t>p</a:t>
            </a:r>
            <a:r>
              <a:rPr lang="pt-BR" sz="3600" i="1" dirty="0" err="1" smtClean="0">
                <a:latin typeface="Impact" pitchFamily="34" charset="0"/>
                <a:cs typeface="Tahoma" pitchFamily="34" charset="0"/>
              </a:rPr>
              <a:t>remium</a:t>
            </a:r>
            <a:r>
              <a:rPr lang="pt-BR" sz="3600" i="1" dirty="0" smtClean="0">
                <a:latin typeface="Impact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" name="Elipse 7"/>
          <p:cNvSpPr/>
          <p:nvPr/>
        </p:nvSpPr>
        <p:spPr>
          <a:xfrm>
            <a:off x="6038503" y="2076280"/>
            <a:ext cx="255187" cy="254793"/>
          </a:xfrm>
          <a:prstGeom prst="ellipse">
            <a:avLst/>
          </a:prstGeom>
          <a:noFill/>
          <a:ln>
            <a:solidFill>
              <a:srgbClr val="EA19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>
              <a:latin typeface="Trebuchet MS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1581150" y="763310"/>
            <a:ext cx="3295650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6287123" y="2203676"/>
            <a:ext cx="2684193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61930" r="11381" b="24333"/>
          <a:stretch/>
        </p:blipFill>
        <p:spPr>
          <a:xfrm>
            <a:off x="-75592" y="-921466"/>
            <a:ext cx="7512820" cy="720080"/>
          </a:xfrm>
          <a:prstGeom prst="rect">
            <a:avLst/>
          </a:prstGeom>
        </p:spPr>
      </p:pic>
      <p:sp>
        <p:nvSpPr>
          <p:cNvPr id="25" name="Espaço Reservado para Conteúdo 2"/>
          <p:cNvSpPr txBox="1">
            <a:spLocks/>
          </p:cNvSpPr>
          <p:nvPr/>
        </p:nvSpPr>
        <p:spPr>
          <a:xfrm>
            <a:off x="586314" y="2384033"/>
            <a:ext cx="3943350" cy="19747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 smtClean="0"/>
              <a:t>Semana em conta</a:t>
            </a:r>
          </a:p>
          <a:p>
            <a:pPr algn="ctr"/>
            <a:r>
              <a:rPr lang="pt-BR" sz="2400" dirty="0" smtClean="0"/>
              <a:t>Materiais</a:t>
            </a:r>
          </a:p>
          <a:p>
            <a:pPr algn="ctr"/>
            <a:r>
              <a:rPr lang="pt-BR" sz="2400" dirty="0" smtClean="0"/>
              <a:t>Banners</a:t>
            </a:r>
          </a:p>
          <a:p>
            <a:pPr algn="ctr"/>
            <a:r>
              <a:rPr lang="pt-BR" sz="2400" dirty="0" smtClean="0"/>
              <a:t>Treinamento garçons</a:t>
            </a:r>
            <a:endParaRPr lang="pt-BR" sz="2400" dirty="0"/>
          </a:p>
        </p:txBody>
      </p:sp>
      <p:pic>
        <p:nvPicPr>
          <p:cNvPr id="27" name="Picture 18" descr="https://scontent.cdninstagram.com/hphotos-xaf1/t51.2885-15/s320x320/e15/11849880_1645428092343713_57474795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30" y="196032"/>
            <a:ext cx="1880247" cy="18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hajimesushi.com.br/wp-content/uploads/2015/05/Antartica-Origi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29" y="2279625"/>
            <a:ext cx="1393097" cy="281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pitstopskol.com.br/imagens/img_produtos_serramalte_600m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59" y="2393812"/>
            <a:ext cx="1563322" cy="29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www.distribuidoraluz.com.br/wp-content/uploads/2015/11/bohemi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22" y="2366648"/>
            <a:ext cx="847390" cy="278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ângulo 3"/>
          <p:cNvSpPr>
            <a:spLocks noChangeArrowheads="1"/>
          </p:cNvSpPr>
          <p:nvPr/>
        </p:nvSpPr>
        <p:spPr bwMode="auto">
          <a:xfrm>
            <a:off x="824870" y="763310"/>
            <a:ext cx="26324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5400" dirty="0">
                <a:latin typeface="Impact" pitchFamily="34" charset="0"/>
                <a:cs typeface="Tahoma" pitchFamily="34" charset="0"/>
              </a:rPr>
              <a:t>CRESCER</a:t>
            </a:r>
          </a:p>
        </p:txBody>
      </p:sp>
    </p:spTree>
    <p:extLst>
      <p:ext uri="{BB962C8B-B14F-4D97-AF65-F5344CB8AC3E}">
        <p14:creationId xmlns:p14="http://schemas.microsoft.com/office/powerpoint/2010/main" val="1699269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Retângulo 3"/>
          <p:cNvSpPr>
            <a:spLocks noChangeArrowheads="1"/>
          </p:cNvSpPr>
          <p:nvPr/>
        </p:nvSpPr>
        <p:spPr bwMode="auto">
          <a:xfrm>
            <a:off x="92410" y="150019"/>
            <a:ext cx="1290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600" dirty="0" smtClean="0">
                <a:latin typeface="Impact" pitchFamily="34" charset="0"/>
                <a:cs typeface="Tahoma" pitchFamily="34" charset="0"/>
              </a:rPr>
              <a:t>Bares</a:t>
            </a:r>
            <a:endParaRPr lang="pt-BR" sz="3600" i="1" dirty="0" smtClean="0">
              <a:latin typeface="Impact" pitchFamily="34" charset="0"/>
              <a:cs typeface="Tahoma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385168" y="763310"/>
            <a:ext cx="3295650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61930" r="11381" b="24333"/>
          <a:stretch/>
        </p:blipFill>
        <p:spPr>
          <a:xfrm>
            <a:off x="-75592" y="-921466"/>
            <a:ext cx="7512820" cy="720080"/>
          </a:xfrm>
          <a:prstGeom prst="rect">
            <a:avLst/>
          </a:prstGeom>
        </p:spPr>
      </p:pic>
      <p:pic>
        <p:nvPicPr>
          <p:cNvPr id="6" name="Picture 14" descr="http://www.ambev.com.br/relatorio-anual-2012/essentials/images/temporarias/franquias_imagemdesta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37" y="2750026"/>
            <a:ext cx="6434491" cy="21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content-portal.istoedinheiro.com.br/istoeimagens/imagens/mi_53381497182811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55031" b="-13118"/>
          <a:stretch/>
        </p:blipFill>
        <p:spPr bwMode="auto">
          <a:xfrm>
            <a:off x="4558352" y="294783"/>
            <a:ext cx="4326340" cy="287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60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Retângulo 3"/>
          <p:cNvSpPr>
            <a:spLocks noChangeArrowheads="1"/>
          </p:cNvSpPr>
          <p:nvPr/>
        </p:nvSpPr>
        <p:spPr bwMode="auto">
          <a:xfrm>
            <a:off x="92410" y="150019"/>
            <a:ext cx="1290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600" dirty="0" smtClean="0">
                <a:latin typeface="Impact" pitchFamily="34" charset="0"/>
                <a:cs typeface="Tahoma" pitchFamily="34" charset="0"/>
              </a:rPr>
              <a:t>Bares</a:t>
            </a:r>
            <a:endParaRPr lang="pt-BR" sz="3600" i="1" dirty="0" smtClean="0">
              <a:latin typeface="Impact" pitchFamily="34" charset="0"/>
              <a:cs typeface="Tahoma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385168" y="763310"/>
            <a:ext cx="3295650" cy="0"/>
          </a:xfrm>
          <a:prstGeom prst="line">
            <a:avLst/>
          </a:prstGeom>
          <a:ln w="19050">
            <a:solidFill>
              <a:srgbClr val="EA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61930" r="11381" b="24333"/>
          <a:stretch/>
        </p:blipFill>
        <p:spPr>
          <a:xfrm>
            <a:off x="-75592" y="-921466"/>
            <a:ext cx="7512820" cy="720080"/>
          </a:xfrm>
          <a:prstGeom prst="rect">
            <a:avLst/>
          </a:prstGeom>
        </p:spPr>
      </p:pic>
      <p:pic>
        <p:nvPicPr>
          <p:cNvPr id="9" name="Picture 2" descr="http://www.mrodrigues.com.br/imagem_portfolio/20150817_140542_mrodrigues-cerveja-stella-artois-bal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100000" l="15111" r="90222">
                        <a14:foregroundMark x1="41333" y1="8889" x2="41333" y2="8889"/>
                        <a14:foregroundMark x1="71111" y1="7037" x2="71111" y2="7037"/>
                        <a14:foregroundMark x1="70889" y1="5185" x2="70889" y2="5185"/>
                        <a14:foregroundMark x1="71778" y1="5185" x2="71778" y2="5185"/>
                        <a14:foregroundMark x1="71778" y1="3333" x2="71778" y2="3333"/>
                        <a14:foregroundMark x1="73111" y1="4074" x2="73111" y2="4074"/>
                        <a14:backgroundMark x1="22667" y1="79630" x2="22667" y2="79630"/>
                        <a14:backgroundMark x1="23556" y1="56296" x2="31111" y2="86667"/>
                        <a14:backgroundMark x1="34889" y1="94444" x2="36889" y2="95926"/>
                        <a14:backgroundMark x1="38444" y1="96296" x2="38444" y2="96296"/>
                        <a14:backgroundMark x1="72000" y1="16296" x2="72000" y2="1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"/>
          <a:stretch/>
        </p:blipFill>
        <p:spPr bwMode="auto">
          <a:xfrm>
            <a:off x="20972" y="2076450"/>
            <a:ext cx="4789161" cy="28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lb-s1-p.mlstatic.com/20452-MLB20190252157_112014-O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72" y="2040592"/>
            <a:ext cx="3914636" cy="29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34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9722" y="650865"/>
            <a:ext cx="7886700" cy="994172"/>
          </a:xfrm>
        </p:spPr>
        <p:txBody>
          <a:bodyPr/>
          <a:lstStyle/>
          <a:p>
            <a:r>
              <a:rPr lang="pt-BR" b="1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Bares VIP</a:t>
            </a:r>
          </a:p>
        </p:txBody>
      </p:sp>
      <p:pic>
        <p:nvPicPr>
          <p:cNvPr id="4" name="Picture 20" descr="http://i.cdn.turner.com/drp/nba/warriors/sites/default/files/legacy/photos/Stella_TableB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" y="2284375"/>
            <a:ext cx="4068659" cy="283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http://www.botecoecerveja.com.br/wp-content/uploads/2015/05/BudMansionSP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64" y="21208"/>
            <a:ext cx="4907279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lb-s2-p.mlstatic.com/kit-bar-corona-balde-3-litros-branco-2-tacas-corona-955211-MLB20506668545_122015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19" y="2538976"/>
            <a:ext cx="4810167" cy="36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/>
          <p:cNvCxnSpPr/>
          <p:nvPr/>
        </p:nvCxnSpPr>
        <p:spPr>
          <a:xfrm flipH="1" flipV="1">
            <a:off x="4101827" y="2487733"/>
            <a:ext cx="5042179" cy="12887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101827" y="0"/>
            <a:ext cx="40937" cy="5302155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 flipV="1">
            <a:off x="-940356" y="2231116"/>
            <a:ext cx="5042179" cy="12887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9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95417" y="150322"/>
            <a:ext cx="7886700" cy="994172"/>
          </a:xfrm>
        </p:spPr>
        <p:txBody>
          <a:bodyPr/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Varejo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72430" y="1471553"/>
            <a:ext cx="5018993" cy="647238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Century Gothic" panose="020B0502020202020204" pitchFamily="34" charset="0"/>
              </a:rPr>
              <a:t>Market </a:t>
            </a:r>
            <a:r>
              <a:rPr lang="pt-BR" sz="3600" dirty="0" err="1">
                <a:latin typeface="Century Gothic" panose="020B0502020202020204" pitchFamily="34" charset="0"/>
              </a:rPr>
              <a:t>Share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pic>
        <p:nvPicPr>
          <p:cNvPr id="6" name="Picture 12" descr="http://imgsapp.em.com.br/app/noticia_127983242361/2014/05/01/524322/2014050107315053598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60" y="2322329"/>
            <a:ext cx="5587867" cy="27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ayload239.cargocollective.com/1/14/462609/7090022/stopper03_6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4" b="97012" l="10000" r="92239">
                        <a14:foregroundMark x1="82239" y1="53386" x2="82239" y2="53386"/>
                        <a14:foregroundMark x1="84030" y1="63347" x2="84030" y2="63347"/>
                        <a14:foregroundMark x1="76269" y1="45219" x2="91343" y2="49402"/>
                        <a14:foregroundMark x1="91343" y1="53386" x2="90746" y2="71514"/>
                        <a14:foregroundMark x1="90149" y1="74502" x2="90896" y2="74502"/>
                        <a14:foregroundMark x1="61642" y1="66932" x2="61642" y2="66932"/>
                        <a14:foregroundMark x1="61493" y1="66135" x2="55672" y2="65339"/>
                        <a14:foregroundMark x1="62687" y1="77689" x2="55224" y2="77689"/>
                        <a14:foregroundMark x1="56418" y1="80677" x2="52836" y2="80677"/>
                        <a14:backgroundMark x1="29701" y1="52191" x2="29701" y2="52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8" r="7309"/>
          <a:stretch/>
        </p:blipFill>
        <p:spPr bwMode="auto">
          <a:xfrm>
            <a:off x="6695865" y="0"/>
            <a:ext cx="2472856" cy="22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r.vazlon.com/static/pics/2014/01/24/Geladeira-Expositora-Metalfrio-201401240220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6812" r="10967" b="5857"/>
          <a:stretch/>
        </p:blipFill>
        <p:spPr bwMode="auto">
          <a:xfrm>
            <a:off x="112196" y="1294812"/>
            <a:ext cx="3179020" cy="34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0"/>
            <a:ext cx="9141716" cy="5143500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1" y="2216290"/>
            <a:ext cx="3808262" cy="1648994"/>
          </a:xfrm>
          <a:prstGeom prst="rect">
            <a:avLst/>
          </a:prstGeom>
          <a:solidFill>
            <a:srgbClr val="39AEA9"/>
          </a:solidFill>
          <a:ln w="1651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Subtítulo 5"/>
          <p:cNvSpPr txBox="1">
            <a:spLocks/>
          </p:cNvSpPr>
          <p:nvPr/>
        </p:nvSpPr>
        <p:spPr bwMode="auto">
          <a:xfrm>
            <a:off x="6470982" y="245205"/>
            <a:ext cx="175358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1500" b="1" kern="0" dirty="0" smtClean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Objetivos</a:t>
            </a:r>
            <a:endParaRPr lang="pt-BR" sz="1500" b="1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Subtítulo 5"/>
          <p:cNvSpPr txBox="1">
            <a:spLocks/>
          </p:cNvSpPr>
          <p:nvPr/>
        </p:nvSpPr>
        <p:spPr bwMode="auto">
          <a:xfrm>
            <a:off x="6470982" y="607155"/>
            <a:ext cx="175358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1500" b="1" kern="0" dirty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Funções</a:t>
            </a:r>
          </a:p>
        </p:txBody>
      </p:sp>
      <p:sp>
        <p:nvSpPr>
          <p:cNvPr id="30" name="Subtítulo 5"/>
          <p:cNvSpPr txBox="1">
            <a:spLocks/>
          </p:cNvSpPr>
          <p:nvPr/>
        </p:nvSpPr>
        <p:spPr bwMode="auto">
          <a:xfrm>
            <a:off x="6470982" y="969105"/>
            <a:ext cx="175358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1500" b="1" kern="0" dirty="0" smtClean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Estratégia</a:t>
            </a:r>
            <a:endParaRPr lang="pt-BR" sz="1500" b="1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Subtítulo 5"/>
          <p:cNvSpPr txBox="1">
            <a:spLocks/>
          </p:cNvSpPr>
          <p:nvPr/>
        </p:nvSpPr>
        <p:spPr bwMode="auto">
          <a:xfrm>
            <a:off x="6470982" y="1331055"/>
            <a:ext cx="19237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1500" b="1" kern="0" dirty="0" smtClean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Merchandising</a:t>
            </a:r>
            <a:endParaRPr lang="pt-BR" sz="1500" b="1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Agrupar 53"/>
          <p:cNvGrpSpPr/>
          <p:nvPr/>
        </p:nvGrpSpPr>
        <p:grpSpPr>
          <a:xfrm>
            <a:off x="2737684" y="3875588"/>
            <a:ext cx="1342235" cy="845663"/>
            <a:chOff x="8340727" y="1554941"/>
            <a:chExt cx="1789647" cy="856230"/>
          </a:xfrm>
        </p:grpSpPr>
        <p:cxnSp>
          <p:nvCxnSpPr>
            <p:cNvPr id="20" name="Conector reto 19"/>
            <p:cNvCxnSpPr/>
            <p:nvPr/>
          </p:nvCxnSpPr>
          <p:spPr>
            <a:xfrm>
              <a:off x="10123229" y="1909385"/>
              <a:ext cx="0" cy="501786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8340727" y="1554941"/>
              <a:ext cx="0" cy="85623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flipH="1">
              <a:off x="8340727" y="2411171"/>
              <a:ext cx="1789647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6" t="50994"/>
          <a:stretch/>
        </p:blipFill>
        <p:spPr>
          <a:xfrm flipH="1">
            <a:off x="-10076" y="1962486"/>
            <a:ext cx="2719876" cy="3098414"/>
          </a:xfrm>
          <a:prstGeom prst="rect">
            <a:avLst/>
          </a:prstGeom>
        </p:spPr>
      </p:pic>
      <p:cxnSp>
        <p:nvCxnSpPr>
          <p:cNvPr id="24" name="Conector reto 23"/>
          <p:cNvCxnSpPr/>
          <p:nvPr/>
        </p:nvCxnSpPr>
        <p:spPr>
          <a:xfrm>
            <a:off x="3461751" y="1297423"/>
            <a:ext cx="0" cy="9053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Agrupar 54"/>
          <p:cNvGrpSpPr/>
          <p:nvPr/>
        </p:nvGrpSpPr>
        <p:grpSpPr>
          <a:xfrm>
            <a:off x="694535" y="710830"/>
            <a:ext cx="1310654" cy="1496581"/>
            <a:chOff x="7337090" y="1909385"/>
            <a:chExt cx="2793285" cy="1330804"/>
          </a:xfrm>
        </p:grpSpPr>
        <p:cxnSp>
          <p:nvCxnSpPr>
            <p:cNvPr id="36" name="Conector reto 35"/>
            <p:cNvCxnSpPr/>
            <p:nvPr/>
          </p:nvCxnSpPr>
          <p:spPr>
            <a:xfrm>
              <a:off x="10123229" y="1909385"/>
              <a:ext cx="0" cy="81850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flipH="1">
              <a:off x="8581987" y="2725184"/>
              <a:ext cx="1548388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>
              <a:off x="8586529" y="2722185"/>
              <a:ext cx="0" cy="518004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flipH="1">
              <a:off x="7337090" y="3239153"/>
              <a:ext cx="124489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ector reto 45"/>
          <p:cNvCxnSpPr/>
          <p:nvPr/>
        </p:nvCxnSpPr>
        <p:spPr>
          <a:xfrm>
            <a:off x="-3083937" y="2613536"/>
            <a:ext cx="6772275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862166" y="2469021"/>
            <a:ext cx="0" cy="487535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ângulo 47"/>
          <p:cNvSpPr/>
          <p:nvPr/>
        </p:nvSpPr>
        <p:spPr>
          <a:xfrm rot="2700000">
            <a:off x="2027001" y="2511348"/>
            <a:ext cx="204375" cy="20437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798980" y="2366192"/>
            <a:ext cx="5687920" cy="149791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6600" b="1" kern="0" spc="-225" dirty="0" smtClean="0">
                <a:solidFill>
                  <a:srgbClr val="39AEA9"/>
                </a:solidFill>
                <a:latin typeface="Century Gothic" panose="020B0502020202020204" pitchFamily="34" charset="0"/>
              </a:rPr>
              <a:t>TRADE</a:t>
            </a:r>
          </a:p>
          <a:p>
            <a:pPr>
              <a:lnSpc>
                <a:spcPct val="70000"/>
              </a:lnSpc>
              <a:defRPr/>
            </a:pPr>
            <a:r>
              <a:rPr lang="pt-BR" sz="6600" b="1" kern="0" spc="-225" dirty="0" smtClean="0">
                <a:solidFill>
                  <a:srgbClr val="39AEA9"/>
                </a:solidFill>
                <a:latin typeface="Century Gothic" panose="020B0502020202020204" pitchFamily="34" charset="0"/>
              </a:rPr>
              <a:t>MARKETING</a:t>
            </a:r>
            <a:endParaRPr lang="pt-BR" sz="6600" b="1" kern="0" spc="-225" dirty="0">
              <a:solidFill>
                <a:srgbClr val="39AEA9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ubtítulo 5"/>
          <p:cNvSpPr txBox="1">
            <a:spLocks/>
          </p:cNvSpPr>
          <p:nvPr/>
        </p:nvSpPr>
        <p:spPr bwMode="auto">
          <a:xfrm>
            <a:off x="6470982" y="1697279"/>
            <a:ext cx="253331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1500" b="1" kern="0" dirty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Relação Fabricante e </a:t>
            </a:r>
            <a:r>
              <a:rPr lang="pt-BR" sz="1500" b="1" kern="0" dirty="0" smtClean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Varejista</a:t>
            </a:r>
            <a:endParaRPr lang="pt-BR" sz="1500" b="1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Subtítulo 5"/>
          <p:cNvSpPr txBox="1">
            <a:spLocks/>
          </p:cNvSpPr>
          <p:nvPr/>
        </p:nvSpPr>
        <p:spPr bwMode="auto">
          <a:xfrm>
            <a:off x="6470982" y="2160829"/>
            <a:ext cx="192371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1500" b="1" kern="0" dirty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Tecnologia de </a:t>
            </a:r>
            <a:r>
              <a:rPr lang="pt-BR" sz="1500" b="1" kern="0" dirty="0" smtClean="0">
                <a:solidFill>
                  <a:srgbClr val="5B515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Informação</a:t>
            </a:r>
            <a:endParaRPr lang="pt-BR" sz="1500" b="1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/>
      <p:bldP spid="29" grpId="0"/>
      <p:bldP spid="30" grpId="0"/>
      <p:bldP spid="31" grpId="0"/>
      <p:bldP spid="48" grpId="0" animBg="1"/>
      <p:bldP spid="25" grpId="0"/>
      <p:bldP spid="2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8" descr="http://4.bp.blogspot.com/-8Kj3PQQhiL8/UCrrlZg04qI/AAAAAAAAPaE/hUfyFUkkHIY/s1600/skol_pdvativo_trade+mark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47" y="2656198"/>
            <a:ext cx="4421875" cy="24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d7metalurgica.com.br/files/fast_admin/products/152/images/large.jpg?1340049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38" y="138711"/>
            <a:ext cx="4411837" cy="24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weshape.com.br/wp-content/uploads/2013/10/image_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48"/>
          <a:stretch/>
        </p:blipFill>
        <p:spPr bwMode="auto">
          <a:xfrm>
            <a:off x="3" y="485611"/>
            <a:ext cx="4480125" cy="44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>
                <a:latin typeface="Century Gothic" panose="020B0502020202020204" pitchFamily="34" charset="0"/>
              </a:rPr>
              <a:t> Bares com Mark-Up alto</a:t>
            </a:r>
          </a:p>
          <a:p>
            <a:r>
              <a:rPr lang="pt-BR" dirty="0">
                <a:latin typeface="Century Gothic" panose="020B0502020202020204" pitchFamily="34" charset="0"/>
              </a:rPr>
              <a:t>Impactava na Tributação da empresa</a:t>
            </a:r>
          </a:p>
          <a:p>
            <a:r>
              <a:rPr lang="pt-BR" dirty="0">
                <a:latin typeface="Century Gothic" panose="020B0502020202020204" pitchFamily="34" charset="0"/>
              </a:rPr>
              <a:t>Ações de Trade Marketing, trabalhando com preço sugerido</a:t>
            </a:r>
          </a:p>
          <a:p>
            <a:r>
              <a:rPr lang="pt-BR" dirty="0">
                <a:latin typeface="Century Gothic" panose="020B0502020202020204" pitchFamily="34" charset="0"/>
              </a:rPr>
              <a:t>Trabalhar com material e disponibilidade de produto</a:t>
            </a:r>
          </a:p>
        </p:txBody>
      </p:sp>
      <p:pic>
        <p:nvPicPr>
          <p:cNvPr id="2050" name="Picture 2" descr="https://s3-sa-east-1.amazonaws.com/proxysp-homolog/clubeben/logos/b3a1222c61ad9dc8765d03470dfd69a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08" y="3849415"/>
            <a:ext cx="4548622" cy="8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8/82/Nielsen_logo.svg/2000px-Nielsen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2" y="284083"/>
            <a:ext cx="4114841" cy="10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6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C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4461965" cy="2056946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Trade Marketing e Relacionamento com Clientes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3" y="1369219"/>
            <a:ext cx="3360255" cy="123068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Picture 4" descr="http://www.jornalfolhadoestado.com/fotos/p/34262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/>
          <a:stretch/>
        </p:blipFill>
        <p:spPr bwMode="auto">
          <a:xfrm>
            <a:off x="0" y="2775070"/>
            <a:ext cx="5349922" cy="22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basewd.com/hml/questtono/wp-content/uploads/2015/07/QUES_cubo_1024_03-1024x5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/>
          <a:stretch/>
        </p:blipFill>
        <p:spPr bwMode="auto">
          <a:xfrm>
            <a:off x="5090618" y="881582"/>
            <a:ext cx="3988905" cy="189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6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57617" y="198835"/>
            <a:ext cx="3924471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8800" b="1" dirty="0" smtClean="0">
                <a:solidFill>
                  <a:srgbClr val="000000"/>
                </a:solidFill>
                <a:latin typeface="Trebuchet MS" pitchFamily="34" charset="0"/>
              </a:rPr>
              <a:t>agenda</a:t>
            </a:r>
            <a:endParaRPr lang="pt-BR" sz="8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700339" y="1679179"/>
            <a:ext cx="6237287" cy="432000"/>
          </a:xfrm>
          <a:prstGeom prst="rect">
            <a:avLst/>
          </a:prstGeom>
          <a:solidFill>
            <a:srgbClr val="007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introdução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40213" y="1632744"/>
            <a:ext cx="54534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48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pt-BR" sz="4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700339" y="2196653"/>
            <a:ext cx="6237287" cy="757130"/>
            <a:chOff x="2700339" y="2198292"/>
            <a:chExt cx="6237287" cy="757130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700339" y="228481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Trade marketing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240213" y="2198292"/>
              <a:ext cx="545342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2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00339" y="2849462"/>
            <a:ext cx="6237287" cy="757130"/>
            <a:chOff x="2700339" y="2992042"/>
            <a:chExt cx="6237287" cy="757130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700339" y="3027760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>
                  <a:solidFill>
                    <a:schemeClr val="bg1"/>
                  </a:solidFill>
                  <a:latin typeface="Century Gothic" pitchFamily="34" charset="0"/>
                </a:rPr>
                <a:t>planograma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240213" y="2992042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3.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700339" y="3451471"/>
            <a:ext cx="6237287" cy="757130"/>
            <a:chOff x="2700339" y="3748088"/>
            <a:chExt cx="6237287" cy="757130"/>
          </a:xfrm>
        </p:grpSpPr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2700339" y="3783807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A/C Nielsen e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pesquisas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40213" y="374808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4.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700339" y="4040780"/>
            <a:ext cx="6237287" cy="757130"/>
            <a:chOff x="2700339" y="4495908"/>
            <a:chExt cx="6237287" cy="75713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7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caso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AMBEV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5.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0339" y="4642791"/>
            <a:ext cx="6237287" cy="757130"/>
            <a:chOff x="2700339" y="4495908"/>
            <a:chExt cx="6237287" cy="757130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0339" y="4543318"/>
              <a:ext cx="6237287" cy="432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considerações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entury Gothic" pitchFamily="34" charset="0"/>
                </a:rPr>
                <a:t>finais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40213" y="4495908"/>
              <a:ext cx="77136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sz="4800" b="1" dirty="0">
                  <a:solidFill>
                    <a:schemeClr val="bg1"/>
                  </a:solidFill>
                  <a:latin typeface="Trebuchet MS" pitchFamily="34" charset="0"/>
                </a:rPr>
                <a:t>6</a:t>
              </a:r>
              <a:r>
                <a:rPr lang="pt-BR" sz="4800" b="1" dirty="0" smtClean="0">
                  <a:solidFill>
                    <a:schemeClr val="bg1"/>
                  </a:solidFill>
                  <a:latin typeface="Trebuchet MS" pitchFamily="34" charset="0"/>
                </a:rPr>
                <a:t>.</a:t>
              </a:r>
              <a:endParaRPr lang="pt-BR" sz="48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0787"/>
          <a:stretch>
            <a:fillRect/>
          </a:stretch>
        </p:blipFill>
        <p:spPr bwMode="auto">
          <a:xfrm>
            <a:off x="1" y="1059657"/>
            <a:ext cx="4500563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9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" y="1"/>
            <a:ext cx="9141732" cy="5143511"/>
          </a:xfrm>
          <a:prstGeom prst="rect">
            <a:avLst/>
          </a:prstGeom>
        </p:spPr>
      </p:pic>
      <p:sp>
        <p:nvSpPr>
          <p:cNvPr id="29" name="Retângulo Arredondado 28"/>
          <p:cNvSpPr/>
          <p:nvPr/>
        </p:nvSpPr>
        <p:spPr>
          <a:xfrm>
            <a:off x="4571999" y="3212377"/>
            <a:ext cx="4441371" cy="18081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sp>
        <p:nvSpPr>
          <p:cNvPr id="7" name="Retângulo Arredondado 6"/>
          <p:cNvSpPr/>
          <p:nvPr/>
        </p:nvSpPr>
        <p:spPr>
          <a:xfrm>
            <a:off x="235243" y="1313161"/>
            <a:ext cx="3952754" cy="18081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8590286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  <a:t>NOVAS TENDÊNCIAS: BIG DATA,</a:t>
            </a:r>
            <a:b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BI</a:t>
            </a:r>
            <a:r>
              <a:rPr lang="pt-BR" dirty="0">
                <a:solidFill>
                  <a:srgbClr val="C05200"/>
                </a:solidFill>
                <a:latin typeface="Rockwell" panose="02060603020205020403" pitchFamily="18" charset="0"/>
              </a:rPr>
              <a:t> </a:t>
            </a:r>
            <a:r>
              <a:rPr lang="pt-BR" dirty="0">
                <a:solidFill>
                  <a:srgbClr val="434343"/>
                </a:solidFill>
                <a:latin typeface="Brush Script MT" panose="03060802040406070304" pitchFamily="66" charset="0"/>
              </a:rPr>
              <a:t>e</a:t>
            </a:r>
            <a:r>
              <a:rPr lang="pt-BR" dirty="0">
                <a:solidFill>
                  <a:srgbClr val="434343"/>
                </a:solidFill>
                <a:latin typeface="Rockwell" panose="02060603020205020403" pitchFamily="18" charset="0"/>
              </a:rPr>
              <a:t> MARKETING ANALÍTICO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1" y="1046573"/>
            <a:ext cx="4065688" cy="18861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Subtítulo 5"/>
          <p:cNvSpPr txBox="1">
            <a:spLocks/>
          </p:cNvSpPr>
          <p:nvPr/>
        </p:nvSpPr>
        <p:spPr bwMode="auto">
          <a:xfrm>
            <a:off x="889331" y="1408220"/>
            <a:ext cx="2644579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Data Mining</a:t>
            </a:r>
          </a:p>
        </p:txBody>
      </p:sp>
      <p:sp>
        <p:nvSpPr>
          <p:cNvPr id="22" name="Subtítulo 5"/>
          <p:cNvSpPr txBox="1">
            <a:spLocks/>
          </p:cNvSpPr>
          <p:nvPr/>
        </p:nvSpPr>
        <p:spPr bwMode="auto">
          <a:xfrm>
            <a:off x="344575" y="2521116"/>
            <a:ext cx="3734090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Data </a:t>
            </a:r>
            <a:r>
              <a:rPr lang="pt-BR" sz="3200" kern="0" dirty="0" err="1">
                <a:latin typeface="Century Gothic" panose="020B0502020202020204" pitchFamily="34" charset="0"/>
                <a:cs typeface="Tahoma" panose="020B0604030504040204" pitchFamily="34" charset="0"/>
              </a:rPr>
              <a:t>Warehouse</a:t>
            </a:r>
            <a:endParaRPr lang="pt-BR" sz="32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Subtítulo 5"/>
          <p:cNvSpPr txBox="1">
            <a:spLocks/>
          </p:cNvSpPr>
          <p:nvPr/>
        </p:nvSpPr>
        <p:spPr bwMode="auto">
          <a:xfrm>
            <a:off x="5979254" y="3265190"/>
            <a:ext cx="1626862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Análise</a:t>
            </a:r>
          </a:p>
        </p:txBody>
      </p:sp>
      <p:sp>
        <p:nvSpPr>
          <p:cNvPr id="24" name="Subtítulo 5"/>
          <p:cNvSpPr txBox="1">
            <a:spLocks/>
          </p:cNvSpPr>
          <p:nvPr/>
        </p:nvSpPr>
        <p:spPr bwMode="auto">
          <a:xfrm>
            <a:off x="4691652" y="4406355"/>
            <a:ext cx="4202064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Tomada de Decisão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1935799" y="1936867"/>
            <a:ext cx="551642" cy="56810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sp>
        <p:nvSpPr>
          <p:cNvPr id="26" name="Seta para Baixo 25"/>
          <p:cNvSpPr/>
          <p:nvPr/>
        </p:nvSpPr>
        <p:spPr>
          <a:xfrm>
            <a:off x="6516864" y="3759830"/>
            <a:ext cx="551642" cy="56810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68" y="3171183"/>
            <a:ext cx="2857500" cy="2133600"/>
          </a:xfrm>
          <a:prstGeom prst="rect">
            <a:avLst/>
          </a:prstGeom>
        </p:spPr>
      </p:pic>
      <p:sp>
        <p:nvSpPr>
          <p:cNvPr id="27" name="Seta para Baixo 26"/>
          <p:cNvSpPr/>
          <p:nvPr/>
        </p:nvSpPr>
        <p:spPr>
          <a:xfrm rot="-3420000">
            <a:off x="4078665" y="2658980"/>
            <a:ext cx="612988" cy="101065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41549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" y="1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2" y="161272"/>
            <a:ext cx="8627404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  <a:t>NOVAS TENDÊNCIAS: BIG DATA,</a:t>
            </a:r>
            <a:b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sz="3200" dirty="0">
                <a:solidFill>
                  <a:srgbClr val="434343"/>
                </a:solidFill>
                <a:latin typeface="Rockwell" panose="02060603020205020403" pitchFamily="18" charset="0"/>
              </a:rPr>
              <a:t>BI</a:t>
            </a:r>
            <a: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  <a:t> </a:t>
            </a:r>
            <a:r>
              <a:rPr lang="pt-BR" sz="3200" dirty="0">
                <a:solidFill>
                  <a:srgbClr val="434343"/>
                </a:solidFill>
                <a:latin typeface="Brush Script MT" panose="03060802040406070304" pitchFamily="66" charset="0"/>
              </a:rPr>
              <a:t>e</a:t>
            </a:r>
            <a:r>
              <a:rPr lang="pt-BR" sz="3200" dirty="0">
                <a:solidFill>
                  <a:srgbClr val="434343"/>
                </a:solidFill>
                <a:latin typeface="Rockwell" panose="02060603020205020403" pitchFamily="18" charset="0"/>
              </a:rPr>
              <a:t> MARKETING ANALÍTICO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ubtítulo 5"/>
          <p:cNvSpPr txBox="1">
            <a:spLocks/>
          </p:cNvSpPr>
          <p:nvPr/>
        </p:nvSpPr>
        <p:spPr bwMode="auto">
          <a:xfrm>
            <a:off x="344574" y="1156032"/>
            <a:ext cx="3970243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 err="1">
                <a:latin typeface="Century Gothic" panose="020B0502020202020204" pitchFamily="34" charset="0"/>
                <a:cs typeface="Tahoma" panose="020B0604030504040204" pitchFamily="34" charset="0"/>
              </a:rPr>
              <a:t>Customer</a:t>
            </a: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 Big Data</a:t>
            </a:r>
          </a:p>
        </p:txBody>
      </p:sp>
      <p:sp>
        <p:nvSpPr>
          <p:cNvPr id="22" name="Subtítulo 5"/>
          <p:cNvSpPr txBox="1">
            <a:spLocks/>
          </p:cNvSpPr>
          <p:nvPr/>
        </p:nvSpPr>
        <p:spPr bwMode="auto">
          <a:xfrm>
            <a:off x="344574" y="2602452"/>
            <a:ext cx="5105731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Operacional Big Data</a:t>
            </a:r>
          </a:p>
        </p:txBody>
      </p:sp>
      <p:sp>
        <p:nvSpPr>
          <p:cNvPr id="23" name="Subtítulo 5"/>
          <p:cNvSpPr txBox="1">
            <a:spLocks/>
          </p:cNvSpPr>
          <p:nvPr/>
        </p:nvSpPr>
        <p:spPr bwMode="auto">
          <a:xfrm>
            <a:off x="353910" y="3784920"/>
            <a:ext cx="3974764" cy="5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3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Financial Big Data</a:t>
            </a:r>
          </a:p>
        </p:txBody>
      </p:sp>
      <p:sp>
        <p:nvSpPr>
          <p:cNvPr id="18" name="Subtítulo 5"/>
          <p:cNvSpPr txBox="1">
            <a:spLocks/>
          </p:cNvSpPr>
          <p:nvPr/>
        </p:nvSpPr>
        <p:spPr bwMode="auto">
          <a:xfrm>
            <a:off x="352591" y="1636993"/>
            <a:ext cx="8640000" cy="90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Inclui métricas transacionais, de comportamento e de atitude de fontes como pontos-de-venda, websites, mídias sociais, programas de fidelidade e campanhas de marketing.</a:t>
            </a:r>
          </a:p>
        </p:txBody>
      </p:sp>
      <p:sp>
        <p:nvSpPr>
          <p:cNvPr id="19" name="Subtítulo 5"/>
          <p:cNvSpPr txBox="1">
            <a:spLocks/>
          </p:cNvSpPr>
          <p:nvPr/>
        </p:nvSpPr>
        <p:spPr bwMode="auto">
          <a:xfrm>
            <a:off x="352593" y="3080300"/>
            <a:ext cx="8640000" cy="6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Inclui métricas relacionadas à qualidade do processo de marketing, à alocação de recursos e ao gerenciamento de ativos.</a:t>
            </a:r>
          </a:p>
        </p:txBody>
      </p:sp>
      <p:sp>
        <p:nvSpPr>
          <p:cNvPr id="20" name="Subtítulo 5"/>
          <p:cNvSpPr txBox="1">
            <a:spLocks/>
          </p:cNvSpPr>
          <p:nvPr/>
        </p:nvSpPr>
        <p:spPr bwMode="auto">
          <a:xfrm>
            <a:off x="352592" y="4259244"/>
            <a:ext cx="8640000" cy="6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Inclui métricas como volume de vendas, faturamento, lucro e quaisquer outros dados que meçam a saúde financeira da empresa.</a:t>
            </a:r>
          </a:p>
        </p:txBody>
      </p:sp>
    </p:spTree>
    <p:extLst>
      <p:ext uri="{BB962C8B-B14F-4D97-AF65-F5344CB8AC3E}">
        <p14:creationId xmlns:p14="http://schemas.microsoft.com/office/powerpoint/2010/main" val="26533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2" grpId="0"/>
      <p:bldP spid="22" grpId="1"/>
      <p:bldP spid="23" grpId="0"/>
      <p:bldP spid="23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" y="939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4445042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  <a:t>NOVAS TENDÊNCIAS:</a:t>
            </a:r>
            <a:b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sz="3200" dirty="0">
                <a:solidFill>
                  <a:srgbClr val="434343"/>
                </a:solidFill>
                <a:latin typeface="Rockwell" panose="02060603020205020403" pitchFamily="18" charset="0"/>
              </a:rPr>
              <a:t>REALIDADE VIRTUAL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ítulo 5"/>
          <p:cNvSpPr txBox="1">
            <a:spLocks/>
          </p:cNvSpPr>
          <p:nvPr/>
        </p:nvSpPr>
        <p:spPr bwMode="auto">
          <a:xfrm>
            <a:off x="244527" y="1375462"/>
            <a:ext cx="6878168" cy="8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2800" kern="0" dirty="0">
                <a:latin typeface="Century Gothic" panose="020B0502020202020204" pitchFamily="34" charset="0"/>
                <a:cs typeface="Tahoma" panose="020B0604030504040204" pitchFamily="34" charset="0"/>
              </a:rPr>
              <a:t>Torna mais tangível a experiência virtual do consumidor.</a:t>
            </a:r>
          </a:p>
        </p:txBody>
      </p:sp>
      <p:pic>
        <p:nvPicPr>
          <p:cNvPr id="9" name="Imagem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51" y="2019767"/>
            <a:ext cx="1879763" cy="4978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78" y="4018200"/>
            <a:ext cx="1773225" cy="108323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10" y="2709220"/>
            <a:ext cx="1601129" cy="1341771"/>
          </a:xfrm>
          <a:prstGeom prst="rect">
            <a:avLst/>
          </a:prstGeom>
        </p:spPr>
      </p:pic>
      <p:sp>
        <p:nvSpPr>
          <p:cNvPr id="33" name="Subtítulo 5"/>
          <p:cNvSpPr txBox="1">
            <a:spLocks/>
          </p:cNvSpPr>
          <p:nvPr/>
        </p:nvSpPr>
        <p:spPr bwMode="auto">
          <a:xfrm>
            <a:off x="3851653" y="2775009"/>
            <a:ext cx="3627695" cy="200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28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Possibilidade de proporcionar maior conhecimento e interação com a marca.</a:t>
            </a:r>
          </a:p>
        </p:txBody>
      </p:sp>
      <p:pic>
        <p:nvPicPr>
          <p:cNvPr id="13" name="Imagem 12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10" y="453920"/>
            <a:ext cx="1308567" cy="130856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7" y="2572694"/>
            <a:ext cx="3675213" cy="244753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50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33" grpId="0"/>
      <p:bldP spid="33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" y="939"/>
            <a:ext cx="9141732" cy="5143511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35243" y="161272"/>
            <a:ext cx="6143054" cy="7240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  <a:t>NOVAS TENDÊNCIAS:</a:t>
            </a:r>
            <a:br>
              <a:rPr lang="pt-BR" sz="3200" dirty="0">
                <a:solidFill>
                  <a:srgbClr val="C05200"/>
                </a:solidFill>
                <a:latin typeface="Rockwell" panose="02060603020205020403" pitchFamily="18" charset="0"/>
              </a:rPr>
            </a:br>
            <a:r>
              <a:rPr lang="pt-BR" sz="3200" dirty="0">
                <a:solidFill>
                  <a:srgbClr val="434343"/>
                </a:solidFill>
                <a:latin typeface="Rockwell" panose="02060603020205020403" pitchFamily="18" charset="0"/>
              </a:rPr>
              <a:t>INTELIGÊNCIA ARTIFICIAL</a:t>
            </a:r>
          </a:p>
        </p:txBody>
      </p:sp>
      <p:grpSp>
        <p:nvGrpSpPr>
          <p:cNvPr id="42" name="Grupo 41"/>
          <p:cNvGrpSpPr/>
          <p:nvPr/>
        </p:nvGrpSpPr>
        <p:grpSpPr>
          <a:xfrm rot="10800000">
            <a:off x="280185" y="959286"/>
            <a:ext cx="2644579" cy="60158"/>
            <a:chOff x="882316" y="1347538"/>
            <a:chExt cx="10315073" cy="8021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882316" y="1347538"/>
              <a:ext cx="10315073" cy="0"/>
            </a:xfrm>
            <a:prstGeom prst="line">
              <a:avLst/>
            </a:prstGeom>
            <a:ln w="57150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882316" y="1427748"/>
              <a:ext cx="10315073" cy="0"/>
            </a:xfrm>
            <a:prstGeom prst="line">
              <a:avLst/>
            </a:prstGeom>
            <a:ln w="3175">
              <a:solidFill>
                <a:srgbClr val="C0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ítulo 5"/>
          <p:cNvSpPr txBox="1">
            <a:spLocks/>
          </p:cNvSpPr>
          <p:nvPr/>
        </p:nvSpPr>
        <p:spPr bwMode="auto">
          <a:xfrm>
            <a:off x="235242" y="1100767"/>
            <a:ext cx="6691618" cy="325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600" kern="0" dirty="0">
                <a:latin typeface="Century Gothic" panose="020B0502020202020204" pitchFamily="34" charset="0"/>
                <a:cs typeface="Tahoma" panose="020B0604030504040204" pitchFamily="34" charset="0"/>
              </a:rPr>
              <a:t>Utilização de múltiplos canais para interação com o consumidor, com </a:t>
            </a:r>
            <a:r>
              <a:rPr lang="pt-BR" sz="2600" kern="0" dirty="0" err="1">
                <a:latin typeface="Century Gothic" panose="020B0502020202020204" pitchFamily="34" charset="0"/>
                <a:cs typeface="Tahoma" panose="020B0604030504040204" pitchFamily="34" charset="0"/>
              </a:rPr>
              <a:t>bots</a:t>
            </a:r>
            <a:r>
              <a:rPr lang="pt-BR" sz="2600" kern="0" dirty="0">
                <a:latin typeface="Century Gothic" panose="020B0502020202020204" pitchFamily="34" charset="0"/>
                <a:cs typeface="Tahoma" panose="020B0604030504040204" pitchFamily="34" charset="0"/>
              </a:rPr>
              <a:t> que reconhecem e aprendem com padrões de comportamento.</a:t>
            </a:r>
          </a:p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pt-BR" sz="5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marL="457189" indent="-457189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t-BR" sz="26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Possibilidade de prospecção de leads a partir de redes sociais e assistentes virtuais.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39AEA9"/>
              </a:buClr>
              <a:defRPr/>
            </a:pPr>
            <a:endParaRPr lang="pt-BR" sz="26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61" y="4034704"/>
            <a:ext cx="1600000" cy="90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8" y="4034704"/>
            <a:ext cx="1441860" cy="90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09" y="4034704"/>
            <a:ext cx="1500000" cy="900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60" y="82105"/>
            <a:ext cx="1029740" cy="10297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16" y="161272"/>
            <a:ext cx="877478" cy="87747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81" y="1088128"/>
            <a:ext cx="1136984" cy="11369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34" y="3102918"/>
            <a:ext cx="1216420" cy="121642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1" y="2261090"/>
            <a:ext cx="886244" cy="88402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62" y="4031416"/>
            <a:ext cx="2374937" cy="1110758"/>
          </a:xfrm>
          <a:prstGeom prst="rect">
            <a:avLst/>
          </a:prstGeom>
        </p:spPr>
      </p:pic>
      <p:pic>
        <p:nvPicPr>
          <p:cNvPr id="3" name="Imagem 2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68" y="1103116"/>
            <a:ext cx="3913883" cy="4035349"/>
          </a:xfrm>
          <a:prstGeom prst="rect">
            <a:avLst/>
          </a:prstGeom>
        </p:spPr>
      </p:pic>
      <p:pic>
        <p:nvPicPr>
          <p:cNvPr id="4" name="Imagem 3" hidden="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" y="1201840"/>
            <a:ext cx="9108434" cy="38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1.48148E-6 L 5.55556E-7 -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Conector reto 31"/>
          <p:cNvCxnSpPr/>
          <p:nvPr/>
        </p:nvCxnSpPr>
        <p:spPr>
          <a:xfrm flipH="1">
            <a:off x="6718810" y="1204347"/>
            <a:ext cx="2613872" cy="0"/>
          </a:xfrm>
          <a:prstGeom prst="line">
            <a:avLst/>
          </a:prstGeom>
          <a:ln w="3175">
            <a:solidFill>
              <a:srgbClr val="FCC8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/>
          <p:cNvSpPr/>
          <p:nvPr/>
        </p:nvSpPr>
        <p:spPr>
          <a:xfrm>
            <a:off x="5416885" y="899199"/>
            <a:ext cx="5733707" cy="262632"/>
          </a:xfrm>
          <a:prstGeom prst="rect">
            <a:avLst/>
          </a:prstGeom>
          <a:solidFill>
            <a:srgbClr val="FFC000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14514" y="72302"/>
            <a:ext cx="2946400" cy="81587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200" b="1" dirty="0" smtClean="0">
                <a:latin typeface="Century Gothic" pitchFamily="34" charset="0"/>
              </a:rPr>
              <a:t>N= 275 (60% indústria, 40% varejo)</a:t>
            </a:r>
          </a:p>
          <a:p>
            <a:pPr marL="0" indent="0">
              <a:buNone/>
            </a:pPr>
            <a:r>
              <a:rPr lang="pt-BR" sz="1200" b="1" dirty="0" smtClean="0">
                <a:latin typeface="Century Gothic" pitchFamily="34" charset="0"/>
              </a:rPr>
              <a:t>Média de funcionários 2,3 por companhia</a:t>
            </a:r>
          </a:p>
          <a:p>
            <a:endParaRPr lang="pt-BR" sz="1200" b="1" dirty="0" smtClean="0">
              <a:latin typeface="Century Gothic" pitchFamily="34" charset="0"/>
            </a:endParaRPr>
          </a:p>
          <a:p>
            <a:endParaRPr lang="pt-BR" sz="1200" b="1" dirty="0" smtClean="0">
              <a:latin typeface="Century Gothic" pitchFamily="34" charset="0"/>
            </a:endParaRPr>
          </a:p>
          <a:p>
            <a:endParaRPr lang="pt-BR" sz="1200" b="1" dirty="0">
              <a:latin typeface="Century Gothic" pitchFamily="34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36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1079758443"/>
              </p:ext>
            </p:extLst>
          </p:nvPr>
        </p:nvGraphicFramePr>
        <p:xfrm>
          <a:off x="14514" y="1268016"/>
          <a:ext cx="5813226" cy="3875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8" name="Grupo 27"/>
          <p:cNvGrpSpPr/>
          <p:nvPr/>
        </p:nvGrpSpPr>
        <p:grpSpPr>
          <a:xfrm>
            <a:off x="5689988" y="535096"/>
            <a:ext cx="9404869" cy="5246335"/>
            <a:chOff x="5359399" y="304800"/>
            <a:chExt cx="9254671" cy="5162550"/>
          </a:xfrm>
        </p:grpSpPr>
        <p:sp>
          <p:nvSpPr>
            <p:cNvPr id="29" name="CaixaDeTexto 28"/>
            <p:cNvSpPr txBox="1"/>
            <p:nvPr/>
          </p:nvSpPr>
          <p:spPr>
            <a:xfrm>
              <a:off x="5359399" y="1984797"/>
              <a:ext cx="2641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/>
                <a:t>Organograma:</a:t>
              </a:r>
              <a:endParaRPr lang="pt-BR" sz="1400" dirty="0"/>
            </a:p>
          </p:txBody>
        </p:sp>
        <p:graphicFrame>
          <p:nvGraphicFramePr>
            <p:cNvPr id="30" name="Gráfico 29"/>
            <p:cNvGraphicFramePr/>
            <p:nvPr>
              <p:extLst>
                <p:ext uri="{D42A27DB-BD31-4B8C-83A1-F6EECF244321}">
                  <p14:modId xmlns:p14="http://schemas.microsoft.com/office/powerpoint/2010/main" val="2389302230"/>
                </p:ext>
              </p:extLst>
            </p:nvPr>
          </p:nvGraphicFramePr>
          <p:xfrm>
            <a:off x="5939970" y="304800"/>
            <a:ext cx="8674100" cy="51625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4030101" y="43274"/>
            <a:ext cx="5113899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6600" b="1" dirty="0" smtClean="0">
                <a:solidFill>
                  <a:srgbClr val="000000"/>
                </a:solidFill>
                <a:latin typeface="Trebuchet MS" pitchFamily="34" charset="0"/>
              </a:rPr>
              <a:t>curiosidades</a:t>
            </a:r>
            <a:endParaRPr lang="pt-BR" sz="66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55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/>
      <p:bldGraphic spid="21" grpId="0">
        <p:bldAsOne/>
      </p:bldGraphic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6" cy="5143500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3410293" y="3383663"/>
            <a:ext cx="5733707" cy="262632"/>
          </a:xfrm>
          <a:prstGeom prst="rect">
            <a:avLst/>
          </a:prstGeom>
          <a:solidFill>
            <a:schemeClr val="accent6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71226" y="2329152"/>
            <a:ext cx="4530632" cy="37510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2800" kern="0" spc="-225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CONSIDERAÇÕES</a:t>
            </a:r>
            <a:endParaRPr lang="pt-BR" sz="2800" kern="0" spc="-225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430302" y="2776140"/>
            <a:ext cx="3748623" cy="85215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7200" b="1" kern="0" spc="-225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FINAIS</a:t>
            </a:r>
            <a:endParaRPr lang="pt-BR" sz="7200" b="1" kern="0" spc="-225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33996" b="16190"/>
          <a:stretch/>
        </p:blipFill>
        <p:spPr>
          <a:xfrm>
            <a:off x="2331076" y="933743"/>
            <a:ext cx="3322102" cy="3107866"/>
          </a:xfrm>
          <a:prstGeom prst="rect">
            <a:avLst/>
          </a:prstGeom>
        </p:spPr>
      </p:pic>
      <p:cxnSp>
        <p:nvCxnSpPr>
          <p:cNvPr id="35" name="Conector reto 34"/>
          <p:cNvCxnSpPr/>
          <p:nvPr/>
        </p:nvCxnSpPr>
        <p:spPr>
          <a:xfrm>
            <a:off x="65315" y="2957096"/>
            <a:ext cx="5127171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4311015" y="1238231"/>
            <a:ext cx="0" cy="4786313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 rot="2700000">
            <a:off x="4208828" y="2854908"/>
            <a:ext cx="204375" cy="20437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19" name="Subtítulo 5"/>
          <p:cNvSpPr txBox="1">
            <a:spLocks/>
          </p:cNvSpPr>
          <p:nvPr/>
        </p:nvSpPr>
        <p:spPr bwMode="auto">
          <a:xfrm>
            <a:off x="53976" y="2657056"/>
            <a:ext cx="3337723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contemplar toda a estratégia da empresa </a:t>
            </a: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para um produto específico</a:t>
            </a:r>
            <a:endParaRPr lang="pt-BR" sz="12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ubtítulo 5"/>
          <p:cNvSpPr txBox="1">
            <a:spLocks/>
          </p:cNvSpPr>
          <p:nvPr/>
        </p:nvSpPr>
        <p:spPr bwMode="auto">
          <a:xfrm>
            <a:off x="53976" y="3113061"/>
            <a:ext cx="3337723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conversa estratégia </a:t>
            </a: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da empresa e as ações comunicadas nas mídias para o cliente</a:t>
            </a:r>
          </a:p>
        </p:txBody>
      </p:sp>
      <p:sp>
        <p:nvSpPr>
          <p:cNvPr id="28" name="Subtítulo 5"/>
          <p:cNvSpPr txBox="1">
            <a:spLocks/>
          </p:cNvSpPr>
          <p:nvPr/>
        </p:nvSpPr>
        <p:spPr bwMode="auto">
          <a:xfrm>
            <a:off x="54237" y="3652167"/>
            <a:ext cx="3337200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posicionamento dos produtos na gôndola</a:t>
            </a:r>
          </a:p>
        </p:txBody>
      </p:sp>
      <p:sp>
        <p:nvSpPr>
          <p:cNvPr id="39" name="Subtítulo 5"/>
          <p:cNvSpPr txBox="1">
            <a:spLocks/>
          </p:cNvSpPr>
          <p:nvPr/>
        </p:nvSpPr>
        <p:spPr bwMode="auto">
          <a:xfrm>
            <a:off x="53976" y="2077444"/>
            <a:ext cx="3337723" cy="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resultado do sucesso nas vendas</a:t>
            </a:r>
          </a:p>
        </p:txBody>
      </p:sp>
      <p:sp>
        <p:nvSpPr>
          <p:cNvPr id="41" name="Subtítulo 5"/>
          <p:cNvSpPr txBox="1">
            <a:spLocks/>
          </p:cNvSpPr>
          <p:nvPr/>
        </p:nvSpPr>
        <p:spPr bwMode="auto">
          <a:xfrm>
            <a:off x="53976" y="2367250"/>
            <a:ext cx="3337723" cy="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conquistar o consumidor final no </a:t>
            </a: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PDV</a:t>
            </a:r>
            <a:endParaRPr lang="pt-BR" sz="12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Subtítulo 5"/>
          <p:cNvSpPr txBox="1">
            <a:spLocks/>
          </p:cNvSpPr>
          <p:nvPr/>
        </p:nvSpPr>
        <p:spPr bwMode="auto">
          <a:xfrm>
            <a:off x="53976" y="1331633"/>
            <a:ext cx="3337723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o relacionamento entre a indústria e o varejo</a:t>
            </a:r>
          </a:p>
        </p:txBody>
      </p:sp>
      <p:sp>
        <p:nvSpPr>
          <p:cNvPr id="38" name="Subtítulo 5"/>
          <p:cNvSpPr txBox="1">
            <a:spLocks/>
          </p:cNvSpPr>
          <p:nvPr/>
        </p:nvSpPr>
        <p:spPr bwMode="auto">
          <a:xfrm>
            <a:off x="53976" y="1787638"/>
            <a:ext cx="3337723" cy="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elo entre o marketing e o </a:t>
            </a: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comercial</a:t>
            </a:r>
            <a:endParaRPr lang="pt-BR" sz="12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Subtítulo 5"/>
          <p:cNvSpPr txBox="1">
            <a:spLocks/>
          </p:cNvSpPr>
          <p:nvPr/>
        </p:nvSpPr>
        <p:spPr bwMode="auto">
          <a:xfrm>
            <a:off x="54237" y="3941971"/>
            <a:ext cx="33372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informações outra áreas, </a:t>
            </a: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perfil do </a:t>
            </a:r>
            <a:r>
              <a:rPr lang="pt-BR" sz="1200" kern="0" dirty="0" err="1">
                <a:latin typeface="Century Gothic" panose="020B0502020202020204" pitchFamily="34" charset="0"/>
                <a:cs typeface="Tahoma" panose="020B0604030504040204" pitchFamily="34" charset="0"/>
              </a:rPr>
              <a:t>shopper</a:t>
            </a: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, </a:t>
            </a: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dados Nielsen</a:t>
            </a:r>
            <a:r>
              <a:rPr lang="pt-BR" sz="1200" kern="0" dirty="0">
                <a:latin typeface="Century Gothic" panose="020B0502020202020204" pitchFamily="34" charset="0"/>
                <a:cs typeface="Tahoma" panose="020B0604030504040204" pitchFamily="34" charset="0"/>
              </a:rPr>
              <a:t>, tendências </a:t>
            </a:r>
            <a:r>
              <a:rPr lang="pt-BR" sz="1200" kern="0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e </a:t>
            </a:r>
            <a:r>
              <a:rPr lang="pt-BR" sz="1200" kern="0" dirty="0" err="1">
                <a:latin typeface="Century Gothic" panose="020B0502020202020204" pitchFamily="34" charset="0"/>
                <a:cs typeface="Tahoma" panose="020B0604030504040204" pitchFamily="34" charset="0"/>
              </a:rPr>
              <a:t>planograma</a:t>
            </a:r>
            <a:endParaRPr lang="pt-BR" sz="1200" kern="0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927 1.48148E-6 L 2.29167E-6 1.48148E-6 " pathEditMode="relative" rAng="0" ptsTypes="AA">
                                      <p:cBhvr>
                                        <p:cTn id="67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37" grpId="0" animBg="1"/>
      <p:bldP spid="19" grpId="0"/>
      <p:bldP spid="19" grpId="1"/>
      <p:bldP spid="27" grpId="0"/>
      <p:bldP spid="27" grpId="1"/>
      <p:bldP spid="28" grpId="0"/>
      <p:bldP spid="28" grpId="1"/>
      <p:bldP spid="39" grpId="0"/>
      <p:bldP spid="39" grpId="1"/>
      <p:bldP spid="41" grpId="0"/>
      <p:bldP spid="41" grpId="1"/>
      <p:bldP spid="31" grpId="0"/>
      <p:bldP spid="31" grpId="1"/>
      <p:bldP spid="38" grpId="0"/>
      <p:bldP spid="38" grpId="1"/>
      <p:bldP spid="74" grpId="0"/>
      <p:bldP spid="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Trebuchet MS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3399517" y="747156"/>
            <a:ext cx="5733707" cy="262632"/>
          </a:xfrm>
          <a:prstGeom prst="rect">
            <a:avLst/>
          </a:prstGeom>
          <a:solidFill>
            <a:schemeClr val="accent2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577679" y="5123169"/>
            <a:ext cx="5170308" cy="8448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7200" b="1" kern="0" spc="-225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MARKETING</a:t>
            </a:r>
            <a:endParaRPr lang="pt-BR" sz="7200" b="1" kern="0" spc="-225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92948" y="191101"/>
            <a:ext cx="4530632" cy="615425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5000" kern="0" spc="-225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OBJETIVOS</a:t>
            </a:r>
            <a:endParaRPr lang="pt-BR" sz="5000" kern="0" spc="-225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9" t="-468"/>
          <a:stretch/>
        </p:blipFill>
        <p:spPr>
          <a:xfrm>
            <a:off x="4837518" y="-1220566"/>
            <a:ext cx="6308907" cy="639217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8" t="13100" r="23810" b="42222"/>
          <a:stretch/>
        </p:blipFill>
        <p:spPr>
          <a:xfrm rot="2023574">
            <a:off x="7154475" y="-534591"/>
            <a:ext cx="1928506" cy="25579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Retângulo 13"/>
          <p:cNvSpPr/>
          <p:nvPr/>
        </p:nvSpPr>
        <p:spPr>
          <a:xfrm>
            <a:off x="541288" y="1768832"/>
            <a:ext cx="5307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Desenvolver e monitorar os canais;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 Verificar tendências de consumo;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 Performance de vendas;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 Aumentar o conhecimento sobre o canal;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Controlar o ponto de venda (Merchandising).</a:t>
            </a:r>
          </a:p>
        </p:txBody>
      </p:sp>
    </p:spTree>
    <p:extLst>
      <p:ext uri="{BB962C8B-B14F-4D97-AF65-F5344CB8AC3E}">
        <p14:creationId xmlns:p14="http://schemas.microsoft.com/office/powerpoint/2010/main" val="41538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0"/>
            <a:ext cx="9141716" cy="51435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344091" y="226537"/>
            <a:ext cx="7119427" cy="4215289"/>
          </a:xfrm>
          <a:prstGeom prst="rect">
            <a:avLst/>
          </a:prstGeom>
          <a:noFill/>
          <a:ln w="104775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pt-BR" sz="1400" kern="0">
              <a:solidFill>
                <a:sysClr val="windowText" lastClr="0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b="5397"/>
          <a:stretch/>
        </p:blipFill>
        <p:spPr>
          <a:xfrm flipH="1">
            <a:off x="824473" y="595112"/>
            <a:ext cx="8332227" cy="473971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588818" y="362155"/>
            <a:ext cx="68025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pt-BR" sz="2800" kern="0" spc="45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PLANO DE </a:t>
            </a:r>
            <a:r>
              <a:rPr lang="pt-BR" sz="2800" b="1" kern="0" spc="45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TRADE MARKETING</a:t>
            </a:r>
            <a:endParaRPr lang="pt-BR" sz="2800" kern="0" spc="45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8049" r="5570" b="62366"/>
          <a:stretch/>
        </p:blipFill>
        <p:spPr>
          <a:xfrm>
            <a:off x="1916308" y="1381452"/>
            <a:ext cx="6312094" cy="3994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1916308" y="1103629"/>
            <a:ext cx="1239714" cy="300082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O todo</a:t>
            </a:r>
            <a:endParaRPr lang="pt-BR" sz="15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3528060" y="1103628"/>
            <a:ext cx="1381710" cy="300082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Oportunidades</a:t>
            </a:r>
            <a:endParaRPr lang="pt-BR" sz="24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304034" y="1103628"/>
            <a:ext cx="1239714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>
                <a:solidFill>
                  <a:srgbClr val="FFB100"/>
                </a:solidFill>
                <a:latin typeface="Century Gothic" panose="020B0502020202020204" pitchFamily="34" charset="0"/>
              </a:rPr>
              <a:t>D</a:t>
            </a: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imensionar</a:t>
            </a:r>
            <a:endParaRPr lang="pt-BR" sz="24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090288" y="1103628"/>
            <a:ext cx="1239714" cy="300082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Viabilidade</a:t>
            </a:r>
            <a:endParaRPr lang="pt-BR" sz="24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8049" r="5570" b="62366"/>
          <a:stretch/>
        </p:blipFill>
        <p:spPr>
          <a:xfrm>
            <a:off x="1916308" y="2414280"/>
            <a:ext cx="6312094" cy="3994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8049" r="5570" b="62366"/>
          <a:stretch/>
        </p:blipFill>
        <p:spPr>
          <a:xfrm>
            <a:off x="1916308" y="4478734"/>
            <a:ext cx="6312094" cy="399400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1729105" y="1758017"/>
            <a:ext cx="1544321" cy="6601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 smtClean="0">
                <a:solidFill>
                  <a:schemeClr val="bg1"/>
                </a:solidFill>
                <a:latin typeface="Century Gothic" pitchFamily="34" charset="0"/>
                <a:cs typeface="Tahoma" panose="020B0604030504040204" pitchFamily="34" charset="0"/>
              </a:rPr>
              <a:t>analisar a companhia, PEST, POTER, </a:t>
            </a:r>
            <a:r>
              <a:rPr lang="pt-BR" sz="800" dirty="0">
                <a:solidFill>
                  <a:schemeClr val="bg1"/>
                </a:solidFill>
                <a:latin typeface="Century Gothic" pitchFamily="34" charset="0"/>
              </a:rPr>
              <a:t>plano de </a:t>
            </a:r>
            <a:r>
              <a:rPr lang="pt-BR" sz="800" dirty="0" smtClean="0">
                <a:solidFill>
                  <a:schemeClr val="bg1"/>
                </a:solidFill>
                <a:latin typeface="Century Gothic" pitchFamily="34" charset="0"/>
              </a:rPr>
              <a:t>Marketing. </a:t>
            </a:r>
            <a:r>
              <a:rPr lang="pt-BR" sz="800" dirty="0">
                <a:solidFill>
                  <a:schemeClr val="bg1"/>
                </a:solidFill>
                <a:latin typeface="Century Gothic" pitchFamily="34" charset="0"/>
              </a:rPr>
              <a:t>metas corporativas</a:t>
            </a:r>
            <a:r>
              <a:rPr lang="pt-BR" sz="800" dirty="0">
                <a:latin typeface="Century Gothic" pitchFamily="34" charset="0"/>
              </a:rPr>
              <a:t> </a:t>
            </a:r>
            <a:r>
              <a:rPr lang="pt-BR" sz="8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mercado, concorrência, comportamento de compra</a:t>
            </a:r>
            <a:endParaRPr lang="pt-BR" sz="800" kern="0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1933794" y="3976325"/>
            <a:ext cx="1206353" cy="2662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Desenvolver plano </a:t>
            </a:r>
            <a:r>
              <a:rPr lang="pt-BR" sz="800" kern="0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tático e </a:t>
            </a:r>
            <a:r>
              <a:rPr lang="pt-BR" sz="8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operacional</a:t>
            </a:r>
            <a:endParaRPr lang="pt-BR" sz="800" kern="0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635594" y="1806459"/>
            <a:ext cx="1206353" cy="56329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dirty="0">
                <a:solidFill>
                  <a:schemeClr val="bg1"/>
                </a:solidFill>
                <a:latin typeface="Century Gothic" pitchFamily="34" charset="0"/>
              </a:rPr>
              <a:t>ideias e boas práticas enviadas por Vendas, Trade, e Agências de Trade e </a:t>
            </a:r>
            <a:r>
              <a:rPr lang="pt-BR" sz="800" dirty="0" err="1">
                <a:solidFill>
                  <a:schemeClr val="bg1"/>
                </a:solidFill>
                <a:latin typeface="Century Gothic" pitchFamily="34" charset="0"/>
              </a:rPr>
              <a:t>Shopper</a:t>
            </a:r>
            <a:r>
              <a:rPr lang="pt-BR" sz="800" dirty="0">
                <a:solidFill>
                  <a:schemeClr val="bg1"/>
                </a:solidFill>
                <a:latin typeface="Century Gothic" pitchFamily="34" charset="0"/>
              </a:rPr>
              <a:t> Marketing</a:t>
            </a:r>
            <a:endParaRPr lang="pt-BR" sz="800" kern="0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3705444" y="3927081"/>
            <a:ext cx="1206353" cy="3647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critérios estabelecidos – ROI, margem, </a:t>
            </a:r>
            <a:r>
              <a:rPr lang="pt-BR" sz="800" kern="0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share</a:t>
            </a:r>
            <a:endParaRPr lang="pt-BR" sz="800" kern="0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334219" y="1807261"/>
            <a:ext cx="120635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respostas numéricas em termos de margem de lucro, </a:t>
            </a:r>
            <a:r>
              <a:rPr lang="pt-BR" sz="800" kern="0" dirty="0" err="1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market</a:t>
            </a:r>
            <a:r>
              <a:rPr lang="pt-BR" sz="800" kern="0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</a:t>
            </a:r>
            <a:r>
              <a:rPr lang="pt-BR" sz="800" kern="0" dirty="0" err="1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share</a:t>
            </a:r>
            <a:r>
              <a:rPr lang="pt-BR" sz="800" kern="0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ou vendas incrementais 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5267031" y="3730104"/>
            <a:ext cx="1467730" cy="75866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reações da concorrência, produtos substitutos e novos entrantes, mudanças de mercado e consumo, fatores internos e cultura organizacional, fornecedores ruins, 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7123649" y="1850350"/>
            <a:ext cx="1206353" cy="475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conjunto de critérios fixos na análise de viabilidade e na priorização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7199849" y="3927081"/>
            <a:ext cx="1206353" cy="3647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buClr>
                <a:srgbClr val="39AEA9"/>
              </a:buClr>
              <a:defRPr/>
            </a:pPr>
            <a:r>
              <a:rPr lang="pt-BR" sz="8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colocar em prática todo o estudo realizado</a:t>
            </a:r>
            <a:endParaRPr lang="pt-BR" sz="800" kern="0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1729105" y="3021713"/>
            <a:ext cx="1614120" cy="300082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>
                <a:solidFill>
                  <a:srgbClr val="FFB100"/>
                </a:solidFill>
                <a:latin typeface="Century Gothic" panose="020B0502020202020204" pitchFamily="34" charset="0"/>
              </a:rPr>
              <a:t>D</a:t>
            </a: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etalhamento</a:t>
            </a:r>
            <a:endParaRPr lang="pt-BR" sz="24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3547110" y="2906296"/>
            <a:ext cx="1381710" cy="530915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Priorizar</a:t>
            </a:r>
          </a:p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ideias</a:t>
            </a:r>
            <a:endParaRPr lang="pt-BR" sz="24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5304034" y="2906297"/>
            <a:ext cx="1239714" cy="530915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Análise </a:t>
            </a:r>
            <a:r>
              <a:rPr lang="pt-BR" sz="1500" kern="0" spc="-113" dirty="0">
                <a:solidFill>
                  <a:srgbClr val="FFB100"/>
                </a:solidFill>
                <a:latin typeface="Century Gothic" panose="020B0502020202020204" pitchFamily="34" charset="0"/>
              </a:rPr>
              <a:t>dos riscos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6810960" y="3021713"/>
            <a:ext cx="1747570" cy="300082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pt-BR" sz="1500" kern="0" spc="-113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Operacionalização</a:t>
            </a:r>
            <a:endParaRPr lang="pt-BR" sz="2400" kern="0" spc="-113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8049" r="5570" b="62366"/>
          <a:stretch/>
        </p:blipFill>
        <p:spPr>
          <a:xfrm>
            <a:off x="1916308" y="3379864"/>
            <a:ext cx="6312094" cy="3994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843" y="4798228"/>
            <a:ext cx="11576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Fonte: Rafael D´Andrea</a:t>
            </a:r>
          </a:p>
        </p:txBody>
      </p:sp>
    </p:spTree>
    <p:extLst>
      <p:ext uri="{BB962C8B-B14F-4D97-AF65-F5344CB8AC3E}">
        <p14:creationId xmlns:p14="http://schemas.microsoft.com/office/powerpoint/2010/main" val="23070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8" grpId="0"/>
      <p:bldP spid="19" grpId="0"/>
      <p:bldP spid="20" grpId="0"/>
      <p:bldP spid="21" grpId="0"/>
      <p:bldP spid="26" grpId="0"/>
      <p:bldP spid="27" grpId="0"/>
      <p:bldP spid="29" grpId="0"/>
      <p:bldP spid="30" grpId="0"/>
      <p:bldP spid="32" grpId="0"/>
      <p:bldP spid="33" grpId="0"/>
      <p:bldP spid="35" grpId="0"/>
      <p:bldP spid="36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74650" y="1445419"/>
            <a:ext cx="3886200" cy="3263504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 Gerir o </a:t>
            </a:r>
            <a:r>
              <a:rPr lang="pt-BR" dirty="0" err="1" smtClean="0"/>
              <a:t>mix</a:t>
            </a:r>
            <a:r>
              <a:rPr lang="pt-BR" dirty="0" smtClean="0"/>
              <a:t> de produtos, preços, vendas, serviços e logística, sistemas de informações, resultados e rentabilidade;</a:t>
            </a:r>
          </a:p>
          <a:p>
            <a:endParaRPr lang="pt-BR" dirty="0"/>
          </a:p>
          <a:p>
            <a:r>
              <a:rPr lang="pt-BR" dirty="0"/>
              <a:t> </a:t>
            </a:r>
            <a:r>
              <a:rPr lang="pt-BR" dirty="0" smtClean="0"/>
              <a:t>Unir as necessidades dos consumidores, com as necessidades do varejo com a oferta de sua marca;</a:t>
            </a:r>
          </a:p>
          <a:p>
            <a:endParaRPr lang="pt-BR" dirty="0" smtClean="0"/>
          </a:p>
          <a:p>
            <a:r>
              <a:rPr lang="pt-BR" dirty="0"/>
              <a:t> </a:t>
            </a:r>
            <a:r>
              <a:rPr lang="pt-BR" dirty="0" smtClean="0"/>
              <a:t>Adaptar os produtos, as políticas e as estratégias de marketing da marca, de modo a atingir o consumidor nos pontos de venda.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398882"/>
            <a:ext cx="4460481" cy="268257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53296" y="424075"/>
            <a:ext cx="5170308" cy="8448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pt-BR" sz="7200" b="1" kern="0" spc="-225" dirty="0" smtClean="0">
                <a:solidFill>
                  <a:srgbClr val="FFB100"/>
                </a:solidFill>
                <a:latin typeface="Century Gothic" panose="020B0502020202020204" pitchFamily="34" charset="0"/>
              </a:rPr>
              <a:t>FUNÇÕES</a:t>
            </a:r>
            <a:endParaRPr lang="pt-BR" sz="7200" b="1" kern="0" spc="-225" dirty="0">
              <a:solidFill>
                <a:srgbClr val="FFB1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-1752600" y="1847850"/>
            <a:ext cx="4095750" cy="1352550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0515" y="2051892"/>
            <a:ext cx="7886700" cy="994172"/>
          </a:xfrm>
        </p:spPr>
        <p:txBody>
          <a:bodyPr/>
          <a:lstStyle/>
          <a:p>
            <a:r>
              <a:rPr lang="pt-BR" dirty="0" smtClean="0"/>
              <a:t>Estratégia</a:t>
            </a:r>
            <a:endParaRPr lang="pt-BR" dirty="0"/>
          </a:p>
        </p:txBody>
      </p:sp>
      <p:pic>
        <p:nvPicPr>
          <p:cNvPr id="4" name="Picture 2" descr="http://rafaeldandrea.com.br/wp-content/uploads/2013/05/Slide-Plano-T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98" y="0"/>
            <a:ext cx="6521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4202</TotalTime>
  <Words>2221</Words>
  <Application>Microsoft Office PowerPoint</Application>
  <PresentationFormat>Apresentação na tela (16:9)</PresentationFormat>
  <Paragraphs>425</Paragraphs>
  <Slides>70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Estratégia</vt:lpstr>
      <vt:lpstr>Apresentação do PowerPoint</vt:lpstr>
      <vt:lpstr>Tipos de Merchandising</vt:lpstr>
      <vt:lpstr>Fora</vt:lpstr>
      <vt:lpstr>Merchandising Visual</vt:lpstr>
      <vt:lpstr>Merchandising no E-commerce</vt:lpstr>
      <vt:lpstr>Merchandising Editorial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Sobre a empresa</vt:lpstr>
      <vt:lpstr>Apresentação do PowerPoint</vt:lpstr>
      <vt:lpstr>Sobre a empresa</vt:lpstr>
      <vt:lpstr>Sobre a empresa</vt:lpstr>
      <vt:lpstr>Apresentação do PowerPoint</vt:lpstr>
      <vt:lpstr>Sobre a empresa</vt:lpstr>
      <vt:lpstr>Sobre a empresa</vt:lpstr>
      <vt:lpstr>Sobre a empresa</vt:lpstr>
      <vt:lpstr>Sobre a empresa</vt:lpstr>
      <vt:lpstr>Sobre a empresa</vt:lpstr>
      <vt:lpstr>Sobre a empresa</vt:lpstr>
      <vt:lpstr>Apresentação do PowerPoint</vt:lpstr>
      <vt:lpstr>Apresentação do PowerPoint</vt:lpstr>
      <vt:lpstr>Sobre a empresa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Bares VIP</vt:lpstr>
      <vt:lpstr>Varejo</vt:lpstr>
      <vt:lpstr>Apresentação do PowerPoint</vt:lpstr>
      <vt:lpstr>Apresentação do PowerPoint</vt:lpstr>
      <vt:lpstr>Trade Marketing e Relacionamento com Clientes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Thailani Gabriel Tiezzi</dc:creator>
  <cp:lastModifiedBy>Pepe</cp:lastModifiedBy>
  <cp:revision>231</cp:revision>
  <dcterms:created xsi:type="dcterms:W3CDTF">2014-06-02T18:05:21Z</dcterms:created>
  <dcterms:modified xsi:type="dcterms:W3CDTF">2016-04-26T12:18:36Z</dcterms:modified>
</cp:coreProperties>
</file>