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>
        <p:scale>
          <a:sx n="57" d="100"/>
          <a:sy n="57" d="100"/>
        </p:scale>
        <p:origin x="126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F394-1A32-42F3-AF6D-894410BB961E}" type="datetimeFigureOut">
              <a:rPr lang="pt-BR" smtClean="0"/>
              <a:t>10/04/2016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F5CF-E2C1-4FE0-B051-89E484884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35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F394-1A32-42F3-AF6D-894410BB961E}" type="datetimeFigureOut">
              <a:rPr lang="pt-BR" smtClean="0"/>
              <a:t>10/04/2016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F5CF-E2C1-4FE0-B051-89E484884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F394-1A32-42F3-AF6D-894410BB961E}" type="datetimeFigureOut">
              <a:rPr lang="pt-BR" smtClean="0"/>
              <a:t>10/04/2016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F5CF-E2C1-4FE0-B051-89E484884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533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F394-1A32-42F3-AF6D-894410BB961E}" type="datetimeFigureOut">
              <a:rPr lang="pt-BR" smtClean="0"/>
              <a:t>10/04/2016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F5CF-E2C1-4FE0-B051-89E484884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6367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F394-1A32-42F3-AF6D-894410BB961E}" type="datetimeFigureOut">
              <a:rPr lang="pt-BR" smtClean="0"/>
              <a:t>10/04/2016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F5CF-E2C1-4FE0-B051-89E484884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33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F394-1A32-42F3-AF6D-894410BB961E}" type="datetimeFigureOut">
              <a:rPr lang="pt-BR" smtClean="0"/>
              <a:t>10/04/2016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F5CF-E2C1-4FE0-B051-89E484884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995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F394-1A32-42F3-AF6D-894410BB961E}" type="datetimeFigureOut">
              <a:rPr lang="pt-BR" smtClean="0"/>
              <a:t>10/04/2016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F5CF-E2C1-4FE0-B051-89E484884AB4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91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F394-1A32-42F3-AF6D-894410BB961E}" type="datetimeFigureOut">
              <a:rPr lang="pt-BR" smtClean="0"/>
              <a:t>10/04/2016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F5CF-E2C1-4FE0-B051-89E484884AB4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2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F394-1A32-42F3-AF6D-894410BB961E}" type="datetimeFigureOut">
              <a:rPr lang="pt-BR" smtClean="0"/>
              <a:t>10/04/2016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F5CF-E2C1-4FE0-B051-89E484884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6294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F394-1A32-42F3-AF6D-894410BB961E}" type="datetimeFigureOut">
              <a:rPr lang="pt-BR" smtClean="0"/>
              <a:t>10/04/2016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F5CF-E2C1-4FE0-B051-89E484884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737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3F394-1A32-42F3-AF6D-894410BB961E}" type="datetimeFigureOut">
              <a:rPr lang="pt-BR" smtClean="0"/>
              <a:t>10/04/2016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7BF5CF-E2C1-4FE0-B051-89E484884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277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EF3F394-1A32-42F3-AF6D-894410BB961E}" type="datetimeFigureOut">
              <a:rPr lang="pt-BR" smtClean="0"/>
              <a:t>10/04/2016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BF5CF-E2C1-4FE0-B051-89E484884A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50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yCsPU1I-BX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http://www.mtall.com.br/wp-content/uploads/2015/06/geomark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26" y="1941503"/>
            <a:ext cx="7184353" cy="395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86377" y="1348826"/>
            <a:ext cx="8019246" cy="890766"/>
          </a:xfrm>
        </p:spPr>
        <p:txBody>
          <a:bodyPr>
            <a:noAutofit/>
          </a:bodyPr>
          <a:lstStyle/>
          <a:p>
            <a:r>
              <a:rPr lang="pt-BR" sz="8000" dirty="0" err="1" smtClean="0">
                <a:latin typeface="Bell MT" panose="02020503060305020303" pitchFamily="18" charset="0"/>
                <a:ea typeface="Franchise" panose="00000009000000000000" pitchFamily="49" charset="0"/>
              </a:rPr>
              <a:t>Geomarketing</a:t>
            </a:r>
            <a:endParaRPr lang="pt-BR" sz="8000" dirty="0">
              <a:latin typeface="Bell MT" panose="02020503060305020303" pitchFamily="18" charset="0"/>
              <a:ea typeface="Franchise" panose="00000009000000000000" pitchFamily="49" charset="0"/>
            </a:endParaRPr>
          </a:p>
        </p:txBody>
      </p:sp>
      <p:pic>
        <p:nvPicPr>
          <p:cNvPr id="3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1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5066276" cy="1325562"/>
          </a:xfrm>
        </p:spPr>
        <p:txBody>
          <a:bodyPr>
            <a:normAutofit/>
          </a:bodyPr>
          <a:lstStyle/>
          <a:p>
            <a:r>
              <a:rPr lang="pt-BR" sz="5400" dirty="0" smtClean="0">
                <a:latin typeface="Bell MT" panose="02020503060305020303" pitchFamily="18" charset="0"/>
              </a:rPr>
              <a:t>Vídeo.</a:t>
            </a:r>
            <a:endParaRPr lang="pt-BR" sz="5400" dirty="0">
              <a:latin typeface="Bell MT" panose="020205030603050203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83176" y="2807020"/>
            <a:ext cx="7563099" cy="858585"/>
          </a:xfrm>
        </p:spPr>
        <p:txBody>
          <a:bodyPr>
            <a:noAutofit/>
          </a:bodyPr>
          <a:lstStyle/>
          <a:p>
            <a:r>
              <a:rPr lang="pt-BR" sz="3600" dirty="0" smtClean="0">
                <a:hlinkClick r:id="rId2"/>
              </a:rPr>
              <a:t>Vídeo </a:t>
            </a:r>
            <a:r>
              <a:rPr lang="pt-BR" sz="3600" dirty="0" err="1" smtClean="0">
                <a:hlinkClick r:id="rId2"/>
              </a:rPr>
              <a:t>Geomarkerting</a:t>
            </a:r>
            <a:r>
              <a:rPr lang="pt-BR" sz="3600" dirty="0" smtClean="0">
                <a:hlinkClick r:id="rId2"/>
              </a:rPr>
              <a:t> - Apresentação</a:t>
            </a:r>
            <a:endParaRPr lang="pt-BR" sz="3600" dirty="0"/>
          </a:p>
        </p:txBody>
      </p:sp>
      <p:sp>
        <p:nvSpPr>
          <p:cNvPr id="4" name="Retângulo 3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geoawesomeness.com/wp-content/uploads/2012/11/geomark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694" y="357413"/>
            <a:ext cx="7252372" cy="55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34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8145" y="360363"/>
            <a:ext cx="9531928" cy="775710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>
                <a:latin typeface="Bell MT" panose="02020503060305020303" pitchFamily="18" charset="0"/>
              </a:rPr>
              <a:t>Metodologia</a:t>
            </a:r>
            <a:endParaRPr lang="pt-BR" dirty="0">
              <a:latin typeface="Bell MT" panose="020205030603050203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63419" y="1752053"/>
            <a:ext cx="2826328" cy="498908"/>
          </a:xfrm>
        </p:spPr>
        <p:txBody>
          <a:bodyPr>
            <a:noAutofit/>
          </a:bodyPr>
          <a:lstStyle/>
          <a:p>
            <a:pPr algn="l"/>
            <a:r>
              <a:rPr lang="pt-BR" sz="2400" dirty="0">
                <a:latin typeface="Bell MT" panose="02020503060305020303" pitchFamily="18" charset="0"/>
              </a:rPr>
              <a:t>COMO FAZER: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48145" y="2528309"/>
            <a:ext cx="96180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Bell MT" panose="02020503060305020303" pitchFamily="18" charset="0"/>
              </a:rPr>
              <a:t>Utilizar </a:t>
            </a:r>
            <a:r>
              <a:rPr lang="pt-BR" sz="2400" dirty="0">
                <a:latin typeface="Bell MT" panose="02020503060305020303" pitchFamily="18" charset="0"/>
              </a:rPr>
              <a:t>a geolocalização é trabalhar com segmentação de público. É necessário saber quem é o cliente potencial de uma empresa, onde ele mora e como se comporta para diferenciá-lo dos outros.</a:t>
            </a:r>
          </a:p>
        </p:txBody>
      </p:sp>
      <p:sp>
        <p:nvSpPr>
          <p:cNvPr id="6" name="Retângulo 5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88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48145" y="1343454"/>
            <a:ext cx="926445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Bell MT" panose="02020503060305020303" pitchFamily="18" charset="0"/>
              </a:rPr>
              <a:t>O </a:t>
            </a:r>
            <a:r>
              <a:rPr lang="pt-BR" sz="2400" dirty="0">
                <a:latin typeface="Bell MT" panose="02020503060305020303" pitchFamily="18" charset="0"/>
              </a:rPr>
              <a:t>Nível de dificuldade de implementação o Geomarketing dependerá dos </a:t>
            </a:r>
            <a:r>
              <a:rPr lang="pt-BR" sz="2400" dirty="0" smtClean="0">
                <a:latin typeface="Bell MT" panose="02020503060305020303" pitchFamily="18" charset="0"/>
              </a:rPr>
              <a:t>	seguintes fatores: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Bell MT" panose="02020503060305020303" pitchFamily="18" charset="0"/>
              </a:rPr>
              <a:t>	1 – Aquisição de dados de entrada;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Bell MT" panose="02020503060305020303" pitchFamily="18" charset="0"/>
              </a:rPr>
              <a:t>	2 – Conhecimento dos indivíduos da equipe técnica;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Bell MT" panose="02020503060305020303" pitchFamily="18" charset="0"/>
              </a:rPr>
              <a:t>	3 – Capacidade de processamento do computador;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Bell MT" panose="02020503060305020303" pitchFamily="18" charset="0"/>
              </a:rPr>
              <a:t>	4 – Metodologia aplicável;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Bell MT" panose="02020503060305020303" pitchFamily="18" charset="0"/>
              </a:rPr>
              <a:t>	5 – Complexidade do objeto de estudo;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Bell MT" panose="02020503060305020303" pitchFamily="18" charset="0"/>
              </a:rPr>
              <a:t>	6 – Subjetividade e criatividade nas etapas anteriores.</a:t>
            </a:r>
          </a:p>
          <a:p>
            <a:endParaRPr lang="pt-BR" sz="2000" dirty="0">
              <a:latin typeface="Bell MT" panose="02020503060305020303" pitchFamily="18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48145" y="360363"/>
            <a:ext cx="9531928" cy="7757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latin typeface="Bell MT" panose="02020503060305020303" pitchFamily="18" charset="0"/>
              </a:rPr>
              <a:t>Metodologia</a:t>
            </a:r>
            <a:endParaRPr lang="pt-BR" dirty="0">
              <a:latin typeface="Bell MT" panose="02020503060305020303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7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48145" y="2041940"/>
            <a:ext cx="8835739" cy="3808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300" dirty="0" smtClean="0">
                <a:latin typeface="Bell MT" panose="02020503060305020303" pitchFamily="18" charset="0"/>
              </a:rPr>
              <a:t>A criação </a:t>
            </a:r>
            <a:r>
              <a:rPr lang="pt-BR" sz="2300" dirty="0">
                <a:latin typeface="Bell MT" panose="02020503060305020303" pitchFamily="18" charset="0"/>
              </a:rPr>
              <a:t>de um site onde seus clientes possam se cadastrar e registar seus dados ao durante o ato de aquisição de produtos e/ou serviços</a:t>
            </a:r>
            <a:r>
              <a:rPr lang="pt-BR" sz="2300" dirty="0" smtClean="0">
                <a:latin typeface="Bell MT" panose="02020503060305020303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2300" dirty="0" smtClean="0">
                <a:latin typeface="Bell MT" panose="02020503060305020303" pitchFamily="18" charset="0"/>
              </a:rPr>
              <a:t> </a:t>
            </a:r>
            <a:endParaRPr lang="pt-BR" sz="2300" dirty="0">
              <a:latin typeface="Bell MT" panose="02020503060305020303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300" dirty="0" smtClean="0">
                <a:latin typeface="Bell MT" panose="02020503060305020303" pitchFamily="18" charset="0"/>
              </a:rPr>
              <a:t>Uma </a:t>
            </a:r>
            <a:r>
              <a:rPr lang="pt-BR" sz="2300" dirty="0">
                <a:latin typeface="Bell MT" panose="02020503060305020303" pitchFamily="18" charset="0"/>
              </a:rPr>
              <a:t>vez que ele está cadastrado e </a:t>
            </a:r>
            <a:r>
              <a:rPr lang="pt-BR" sz="2300" i="1" dirty="0" err="1">
                <a:latin typeface="Bell MT" panose="02020503060305020303" pitchFamily="18" charset="0"/>
              </a:rPr>
              <a:t>logado</a:t>
            </a:r>
            <a:r>
              <a:rPr lang="pt-BR" sz="2300" dirty="0">
                <a:latin typeface="Bell MT" panose="02020503060305020303" pitchFamily="18" charset="0"/>
              </a:rPr>
              <a:t> no site, você ainda pode observar quais tipos de produtos, serviços e preços que ele vem procurando. O cadastro do cliente estará ligado a um endereço que será usado para fazer a sua geolocalização no mapa. 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706739" y="1277815"/>
            <a:ext cx="7024255" cy="4989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400" dirty="0">
                <a:latin typeface="Bell MT" panose="02020503060305020303" pitchFamily="18" charset="0"/>
              </a:rPr>
              <a:t>1 – Aquisições de Informações da Internet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48145" y="360363"/>
            <a:ext cx="9531928" cy="7757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latin typeface="Bell MT" panose="02020503060305020303" pitchFamily="18" charset="0"/>
              </a:rPr>
              <a:t>Metodologia</a:t>
            </a:r>
            <a:endParaRPr lang="pt-BR" dirty="0">
              <a:latin typeface="Bell MT" panose="02020503060305020303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pic>
        <p:nvPicPr>
          <p:cNvPr id="12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87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64306" y="1951939"/>
            <a:ext cx="9217709" cy="410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Bell MT" panose="02020503060305020303" pitchFamily="18" charset="0"/>
              </a:rPr>
              <a:t>Bases </a:t>
            </a:r>
            <a:r>
              <a:rPr lang="pt-BR" sz="2200" dirty="0">
                <a:latin typeface="Bell MT" panose="02020503060305020303" pitchFamily="18" charset="0"/>
              </a:rPr>
              <a:t>de dados públicas, como o IBGE, PNAD, POF (Pesquisa de Orçamento Familiar), onde pode­-se extrair dados sociodemográficos: população, faixa etária, perfil da população trabalhadora, infraestrutura domiciliar e composição familiar.</a:t>
            </a:r>
          </a:p>
          <a:p>
            <a:pPr algn="just">
              <a:lnSpc>
                <a:spcPct val="150000"/>
              </a:lnSpc>
            </a:pPr>
            <a:endParaRPr lang="pt-BR" sz="2200" dirty="0">
              <a:latin typeface="Bell MT" panose="02020503060305020303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Bell MT" panose="02020503060305020303" pitchFamily="18" charset="0"/>
              </a:rPr>
              <a:t>Além </a:t>
            </a:r>
            <a:r>
              <a:rPr lang="pt-BR" sz="2200" dirty="0">
                <a:latin typeface="Bell MT" panose="02020503060305020303" pitchFamily="18" charset="0"/>
              </a:rPr>
              <a:t>disso podem ser compradas bases de dados especialmente para a análise a ser realizada (exemplo: pesquisas de concorrência, auditorias de PDV, etc..)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706739" y="1283367"/>
            <a:ext cx="7024255" cy="4989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400" dirty="0">
                <a:latin typeface="Bell MT" panose="02020503060305020303" pitchFamily="18" charset="0"/>
              </a:rPr>
              <a:t>1 – Aquisições de Informações da Internet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748145" y="360363"/>
            <a:ext cx="9531928" cy="7757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latin typeface="Bell MT" panose="02020503060305020303" pitchFamily="18" charset="0"/>
              </a:rPr>
              <a:t>Metodologia.</a:t>
            </a:r>
            <a:endParaRPr lang="pt-BR" dirty="0">
              <a:latin typeface="Bell MT" panose="02020503060305020303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 14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48145" y="1786027"/>
            <a:ext cx="93483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Bell MT" panose="02020503060305020303" pitchFamily="18" charset="0"/>
              </a:rPr>
              <a:t>Caso </a:t>
            </a:r>
            <a:r>
              <a:rPr lang="pt-BR" sz="2200" dirty="0">
                <a:latin typeface="Bell MT" panose="02020503060305020303" pitchFamily="18" charset="0"/>
              </a:rPr>
              <a:t>o cliente não faça uso da Internet para se cadastrar é possível que durante o ato de compra que o cliente informe o CPF, e por meio deste dado seja feita a avaliação de todos os produtos que o cliente adquiriu com o tempo. </a:t>
            </a:r>
          </a:p>
          <a:p>
            <a:pPr algn="just">
              <a:lnSpc>
                <a:spcPct val="150000"/>
              </a:lnSpc>
            </a:pPr>
            <a:endParaRPr lang="pt-BR" sz="2200" dirty="0">
              <a:latin typeface="Bell MT" panose="02020503060305020303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Bell MT" panose="02020503060305020303" pitchFamily="18" charset="0"/>
              </a:rPr>
              <a:t>Dê </a:t>
            </a:r>
            <a:r>
              <a:rPr lang="pt-BR" sz="2200" dirty="0">
                <a:latin typeface="Bell MT" panose="02020503060305020303" pitchFamily="18" charset="0"/>
              </a:rPr>
              <a:t>incentivos como: bônus de descontos, isenção da taxa do frete para a primeira entrega de produto, e que se atrelem ao preenchimento de um cadastro que contenha o ENDEREÇO. Esses dados serão repassados para um SIG  (Sistema de Informação Geográfica) para elaboração de mapas.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748145" y="1325142"/>
            <a:ext cx="8853056" cy="4989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400" dirty="0">
                <a:latin typeface="Bell MT" panose="02020503060305020303" pitchFamily="18" charset="0"/>
              </a:rPr>
              <a:t>2 – Cadastro de Clientes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48145" y="360363"/>
            <a:ext cx="9531928" cy="7757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latin typeface="Bell MT" panose="02020503060305020303" pitchFamily="18" charset="0"/>
              </a:rPr>
              <a:t>Metodologia.</a:t>
            </a:r>
            <a:endParaRPr lang="pt-BR" dirty="0">
              <a:latin typeface="Bell MT" panose="02020503060305020303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pic>
        <p:nvPicPr>
          <p:cNvPr id="12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05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48145" y="1975673"/>
            <a:ext cx="9292939" cy="3927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100" dirty="0" smtClean="0">
                <a:latin typeface="Bell MT" panose="02020503060305020303" pitchFamily="18" charset="0"/>
              </a:rPr>
              <a:t>Diferentes </a:t>
            </a:r>
            <a:r>
              <a:rPr lang="pt-BR" sz="2100" dirty="0">
                <a:latin typeface="Bell MT" panose="02020503060305020303" pitchFamily="18" charset="0"/>
              </a:rPr>
              <a:t>características da região de interesse, como cultura, sexo, idade, renda média e nível escolar são informações importantes para a segmentação </a:t>
            </a:r>
            <a:r>
              <a:rPr lang="pt-BR" sz="2100" dirty="0" err="1" smtClean="0">
                <a:latin typeface="Bell MT" panose="02020503060305020303" pitchFamily="18" charset="0"/>
              </a:rPr>
              <a:t>dopúblico</a:t>
            </a:r>
            <a:r>
              <a:rPr lang="pt-BR" sz="2100" dirty="0">
                <a:latin typeface="Bell MT" panose="02020503060305020303" pitchFamily="18" charset="0"/>
              </a:rPr>
              <a:t>, e ajudam a empresa a focar e direcionar os seus anúncios e ações de marketing para um público específico.</a:t>
            </a:r>
          </a:p>
          <a:p>
            <a:pPr algn="just">
              <a:lnSpc>
                <a:spcPct val="150000"/>
              </a:lnSpc>
            </a:pPr>
            <a:endParaRPr lang="pt-BR" sz="2100" dirty="0">
              <a:latin typeface="Bell MT" panose="02020503060305020303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100" dirty="0" smtClean="0">
                <a:latin typeface="Bell MT" panose="02020503060305020303" pitchFamily="18" charset="0"/>
              </a:rPr>
              <a:t>Se </a:t>
            </a:r>
            <a:r>
              <a:rPr lang="pt-BR" sz="2100" dirty="0">
                <a:latin typeface="Bell MT" panose="02020503060305020303" pitchFamily="18" charset="0"/>
              </a:rPr>
              <a:t>for usar as mídias sociais, por exemplo, é possível direcionar as postagens da empresa para uma determinada região, criar promoções específicas para algumas cidades, convocar pessoas de um bairro para uma ação especial, e etc.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748145" y="1312824"/>
            <a:ext cx="8853056" cy="4989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400" dirty="0">
                <a:latin typeface="Bell MT" panose="02020503060305020303" pitchFamily="18" charset="0"/>
              </a:rPr>
              <a:t>3 – Classificação dos Dados e Aplicação de Indicadores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748145" y="414554"/>
            <a:ext cx="9531928" cy="7757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latin typeface="Bell MT" panose="02020503060305020303" pitchFamily="18" charset="0"/>
              </a:rPr>
              <a:t>Metodologia.</a:t>
            </a:r>
            <a:endParaRPr lang="pt-BR" dirty="0">
              <a:latin typeface="Bell MT" panose="02020503060305020303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pic>
        <p:nvPicPr>
          <p:cNvPr id="12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20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48145" y="2261616"/>
            <a:ext cx="8709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latin typeface="Bell MT" panose="02020503060305020303" pitchFamily="18" charset="0"/>
              </a:rPr>
              <a:t>Por exemplo: pode-se atribuir pesos a cada um dos clientes</a:t>
            </a:r>
            <a:r>
              <a:rPr lang="pt-BR" sz="2000" dirty="0" smtClean="0">
                <a:latin typeface="Bell MT" panose="02020503060305020303" pitchFamily="18" charset="0"/>
              </a:rPr>
              <a:t>:</a:t>
            </a:r>
            <a:endParaRPr lang="pt-BR" sz="2000" dirty="0">
              <a:latin typeface="Bell MT" panose="02020503060305020303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latin typeface="Bell MT" panose="02020503060305020303" pitchFamily="18" charset="0"/>
              </a:rPr>
              <a:t>1 – Clientes mais próximos tem maior potencial que clientes mais distantes;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Bell MT" panose="02020503060305020303" pitchFamily="18" charset="0"/>
              </a:rPr>
              <a:t>2 – Clientes de maior poder aquisitivo tem maior potencial de consumo que aqueles de menor poder;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Bell MT" panose="02020503060305020303" pitchFamily="18" charset="0"/>
              </a:rPr>
              <a:t>3 – O público do tipo “A” tem potencial maior de consumir o produto “X” enquanto</a:t>
            </a:r>
          </a:p>
          <a:p>
            <a:pPr>
              <a:lnSpc>
                <a:spcPct val="150000"/>
              </a:lnSpc>
            </a:pPr>
            <a:r>
              <a:rPr lang="pt-BR" sz="2000" dirty="0">
                <a:latin typeface="Bell MT" panose="02020503060305020303" pitchFamily="18" charset="0"/>
              </a:rPr>
              <a:t>o público do tipo “B” prefere consumir o produto “Y”.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748145" y="1359932"/>
            <a:ext cx="8853056" cy="4989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400" dirty="0">
                <a:latin typeface="Bell MT" panose="02020503060305020303" pitchFamily="18" charset="0"/>
              </a:rPr>
              <a:t>3 – Classificação dos Dados e Aplicação de Indicadores</a:t>
            </a:r>
          </a:p>
        </p:txBody>
      </p:sp>
      <p:sp>
        <p:nvSpPr>
          <p:cNvPr id="9" name="Retângulo 8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pic>
        <p:nvPicPr>
          <p:cNvPr id="12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48145" y="414554"/>
            <a:ext cx="9531928" cy="7757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latin typeface="Bell MT" panose="02020503060305020303" pitchFamily="18" charset="0"/>
              </a:rPr>
              <a:t>Metodologia.</a:t>
            </a:r>
            <a:endParaRPr lang="pt-BR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65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48145" y="2318060"/>
            <a:ext cx="8799882" cy="309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Bell MT" panose="02020503060305020303" pitchFamily="18" charset="0"/>
              </a:rPr>
              <a:t>Essa </a:t>
            </a:r>
            <a:r>
              <a:rPr lang="pt-BR" sz="2200" dirty="0">
                <a:latin typeface="Bell MT" panose="02020503060305020303" pitchFamily="18" charset="0"/>
              </a:rPr>
              <a:t>ferramenta comum em alguns </a:t>
            </a:r>
            <a:r>
              <a:rPr lang="pt-BR" sz="2200" dirty="0" err="1">
                <a:latin typeface="Bell MT" panose="02020503060305020303" pitchFamily="18" charset="0"/>
              </a:rPr>
              <a:t>SIGs</a:t>
            </a:r>
            <a:r>
              <a:rPr lang="pt-BR" sz="2200" dirty="0">
                <a:latin typeface="Bell MT" panose="02020503060305020303" pitchFamily="18" charset="0"/>
              </a:rPr>
              <a:t> pode te fazer economizar muito tempo.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Bell MT" panose="02020503060305020303" pitchFamily="18" charset="0"/>
              </a:rPr>
              <a:t>	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latin typeface="Bell MT" panose="02020503060305020303" pitchFamily="18" charset="0"/>
              </a:rPr>
              <a:t>Ela geralmente funciona de modo simples: Basta inserir um endereço e a ferramenta cria um ponto (feição) sobre o endereço desejado, semelhante ao que é feito pelo Google </a:t>
            </a:r>
            <a:r>
              <a:rPr lang="pt-BR" sz="2200" dirty="0" err="1">
                <a:latin typeface="Bell MT" panose="02020503060305020303" pitchFamily="18" charset="0"/>
              </a:rPr>
              <a:t>Maps</a:t>
            </a:r>
            <a:r>
              <a:rPr lang="pt-BR" sz="2200" dirty="0">
                <a:latin typeface="Bell MT" panose="02020503060305020303" pitchFamily="18" charset="0"/>
              </a:rPr>
              <a:t>.  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748145" y="1367225"/>
            <a:ext cx="8853056" cy="4989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400" dirty="0">
                <a:latin typeface="Bell MT" panose="02020503060305020303" pitchFamily="18" charset="0"/>
              </a:rPr>
              <a:t>4 – Geocodificação</a:t>
            </a:r>
          </a:p>
        </p:txBody>
      </p:sp>
      <p:sp>
        <p:nvSpPr>
          <p:cNvPr id="9" name="Retângulo 8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48145" y="414554"/>
            <a:ext cx="9531928" cy="7757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latin typeface="Bell MT" panose="02020503060305020303" pitchFamily="18" charset="0"/>
              </a:rPr>
              <a:t>Metodologia.</a:t>
            </a:r>
            <a:endParaRPr lang="pt-BR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3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2207166" cy="1325562"/>
          </a:xfrm>
        </p:spPr>
        <p:txBody>
          <a:bodyPr/>
          <a:lstStyle/>
          <a:p>
            <a:r>
              <a:rPr lang="pt-BR" dirty="0" smtClean="0">
                <a:latin typeface="Bell MT" panose="02020503060305020303" pitchFamily="18" charset="0"/>
                <a:ea typeface="Franchise" panose="00000009000000000000" pitchFamily="49" charset="0"/>
              </a:rPr>
              <a:t>Agenda:</a:t>
            </a:r>
            <a:endParaRPr lang="pt-BR" dirty="0">
              <a:latin typeface="Bell MT" panose="02020503060305020303" pitchFamily="18" charset="0"/>
              <a:ea typeface="Franchise" panose="00000009000000000000" pitchFamily="49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92494"/>
            <a:ext cx="10515600" cy="435133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3000" dirty="0" smtClean="0">
                <a:latin typeface="Bell MT" panose="02020503060305020303" pitchFamily="18" charset="0"/>
                <a:ea typeface="Franchise" panose="00000009000000000000" pitchFamily="49" charset="0"/>
              </a:rPr>
              <a:t>O conceito de </a:t>
            </a:r>
            <a:r>
              <a:rPr lang="pt-BR" sz="3000" dirty="0" err="1" smtClean="0">
                <a:latin typeface="Bell MT" panose="02020503060305020303" pitchFamily="18" charset="0"/>
                <a:ea typeface="Franchise" panose="00000009000000000000" pitchFamily="49" charset="0"/>
              </a:rPr>
              <a:t>geomarketing</a:t>
            </a:r>
            <a:r>
              <a:rPr lang="pt-BR" sz="3000" dirty="0" smtClean="0">
                <a:latin typeface="Bell MT" panose="02020503060305020303" pitchFamily="18" charset="0"/>
                <a:ea typeface="Franchise" panose="00000009000000000000" pitchFamily="49" charset="0"/>
              </a:rPr>
              <a:t>.</a:t>
            </a:r>
            <a:endParaRPr lang="pt-BR" sz="3000" dirty="0">
              <a:latin typeface="Bell MT" panose="02020503060305020303" pitchFamily="18" charset="0"/>
              <a:ea typeface="Franchise" panose="00000009000000000000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sz="3000" dirty="0" smtClean="0">
                <a:latin typeface="Bell MT" panose="02020503060305020303" pitchFamily="18" charset="0"/>
                <a:ea typeface="Franchise" panose="00000009000000000000" pitchFamily="49" charset="0"/>
              </a:rPr>
              <a:t>Componentes de um sistema de </a:t>
            </a:r>
            <a:r>
              <a:rPr lang="pt-BR" sz="3000" dirty="0" err="1" smtClean="0">
                <a:latin typeface="Bell MT" panose="02020503060305020303" pitchFamily="18" charset="0"/>
                <a:ea typeface="Franchise" panose="00000009000000000000" pitchFamily="49" charset="0"/>
              </a:rPr>
              <a:t>geomarketing</a:t>
            </a:r>
            <a:r>
              <a:rPr lang="pt-BR" sz="3000" dirty="0" smtClean="0">
                <a:latin typeface="Bell MT" panose="02020503060305020303" pitchFamily="18" charset="0"/>
                <a:ea typeface="Franchise" panose="00000009000000000000" pitchFamily="49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000" dirty="0" smtClean="0">
                <a:latin typeface="Bell MT" panose="02020503060305020303" pitchFamily="18" charset="0"/>
                <a:ea typeface="Franchise" panose="00000009000000000000" pitchFamily="49" charset="0"/>
              </a:rPr>
              <a:t>Principais conceitos envolvidos no </a:t>
            </a:r>
            <a:r>
              <a:rPr lang="pt-BR" sz="3000" dirty="0" err="1" smtClean="0">
                <a:latin typeface="Bell MT" panose="02020503060305020303" pitchFamily="18" charset="0"/>
                <a:ea typeface="Franchise" panose="00000009000000000000" pitchFamily="49" charset="0"/>
              </a:rPr>
              <a:t>geomarketing</a:t>
            </a:r>
            <a:r>
              <a:rPr lang="pt-BR" sz="3000" dirty="0" smtClean="0">
                <a:latin typeface="Bell MT" panose="02020503060305020303" pitchFamily="18" charset="0"/>
                <a:ea typeface="Franchise" panose="00000009000000000000" pitchFamily="49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000" dirty="0" smtClean="0">
                <a:latin typeface="Bell MT" panose="02020503060305020303" pitchFamily="18" charset="0"/>
                <a:ea typeface="Franchise" panose="00000009000000000000" pitchFamily="49" charset="0"/>
              </a:rPr>
              <a:t>Metodologia.</a:t>
            </a:r>
            <a:endParaRPr lang="pt-BR" sz="3000" dirty="0" smtClean="0">
              <a:latin typeface="Bell MT" panose="02020503060305020303" pitchFamily="18" charset="0"/>
              <a:ea typeface="Franchise" panose="00000009000000000000" pitchFamily="49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sz="3000" dirty="0" smtClean="0">
                <a:latin typeface="Bell MT" panose="02020503060305020303" pitchFamily="18" charset="0"/>
                <a:ea typeface="Franchise" panose="00000009000000000000" pitchFamily="49" charset="0"/>
              </a:rPr>
              <a:t>Casos de </a:t>
            </a:r>
            <a:r>
              <a:rPr lang="pt-BR" sz="3000" dirty="0" err="1" smtClean="0">
                <a:latin typeface="Bell MT" panose="02020503060305020303" pitchFamily="18" charset="0"/>
                <a:ea typeface="Franchise" panose="00000009000000000000" pitchFamily="49" charset="0"/>
              </a:rPr>
              <a:t>geomarketing</a:t>
            </a:r>
            <a:r>
              <a:rPr lang="pt-BR" sz="3000" dirty="0" smtClean="0">
                <a:latin typeface="Bell MT" panose="02020503060305020303" pitchFamily="18" charset="0"/>
                <a:ea typeface="Franchise" panose="00000009000000000000" pitchFamily="49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3000" dirty="0" smtClean="0">
                <a:latin typeface="Bell MT" panose="02020503060305020303" pitchFamily="18" charset="0"/>
                <a:ea typeface="Franchise" panose="00000009000000000000" pitchFamily="49" charset="0"/>
              </a:rPr>
              <a:t>Conclusão.</a:t>
            </a:r>
            <a:endParaRPr lang="pt-BR" sz="3000" dirty="0">
              <a:latin typeface="Bell MT" panose="02020503060305020303" pitchFamily="18" charset="0"/>
              <a:ea typeface="Franchise" panose="00000009000000000000" pitchFamily="49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8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1098" y="2431299"/>
            <a:ext cx="977897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Bell MT" panose="02020503060305020303" pitchFamily="18" charset="0"/>
              </a:rPr>
              <a:t>A </a:t>
            </a:r>
            <a:r>
              <a:rPr lang="pt-BR" sz="2200" dirty="0">
                <a:latin typeface="Bell MT" panose="02020503060305020303" pitchFamily="18" charset="0"/>
              </a:rPr>
              <a:t>ferramenta de SIG pode fazer o link do ponto com muitos dados ao mesmo tempo quando se tem uma tabela.</a:t>
            </a:r>
          </a:p>
          <a:p>
            <a:pPr>
              <a:lnSpc>
                <a:spcPct val="150000"/>
              </a:lnSpc>
            </a:pPr>
            <a:endParaRPr lang="pt-BR" sz="2200" dirty="0">
              <a:latin typeface="Bell MT" panose="02020503060305020303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latin typeface="Bell MT" panose="02020503060305020303" pitchFamily="18" charset="0"/>
              </a:rPr>
              <a:t>Exemplo: Usar a lista de cadastro de clientes, distribuidores e fornecedores com</a:t>
            </a:r>
          </a:p>
          <a:p>
            <a:pPr>
              <a:lnSpc>
                <a:spcPct val="150000"/>
              </a:lnSpc>
            </a:pPr>
            <a:r>
              <a:rPr lang="pt-BR" sz="2200" dirty="0">
                <a:latin typeface="Bell MT" panose="02020503060305020303" pitchFamily="18" charset="0"/>
              </a:rPr>
              <a:t> </a:t>
            </a:r>
            <a:r>
              <a:rPr lang="pt-BR" sz="2200" dirty="0" smtClean="0">
                <a:latin typeface="Bell MT" panose="02020503060305020303" pitchFamily="18" charset="0"/>
              </a:rPr>
              <a:t>    </a:t>
            </a:r>
            <a:r>
              <a:rPr lang="pt-BR" sz="2200" dirty="0" smtClean="0">
                <a:latin typeface="Bell MT" panose="02020503060305020303" pitchFamily="18" charset="0"/>
              </a:rPr>
              <a:t>o </a:t>
            </a:r>
            <a:r>
              <a:rPr lang="pt-BR" sz="2200" dirty="0">
                <a:latin typeface="Bell MT" panose="02020503060305020303" pitchFamily="18" charset="0"/>
              </a:rPr>
              <a:t>endereço deles, importa-la para um SIG e executar a ferramenta.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748145" y="1430497"/>
            <a:ext cx="8853056" cy="4989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400" dirty="0">
                <a:latin typeface="Bell MT" panose="02020503060305020303" pitchFamily="18" charset="0"/>
              </a:rPr>
              <a:t>4 – </a:t>
            </a:r>
            <a:r>
              <a:rPr lang="pt-BR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ell MT" panose="02020503060305020303" pitchFamily="18" charset="0"/>
              </a:rPr>
              <a:t>Geocodificação</a:t>
            </a:r>
          </a:p>
        </p:txBody>
      </p:sp>
      <p:sp>
        <p:nvSpPr>
          <p:cNvPr id="9" name="Retângulo 8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pic>
        <p:nvPicPr>
          <p:cNvPr id="12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48145" y="414554"/>
            <a:ext cx="9531928" cy="7757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latin typeface="Bell MT" panose="02020503060305020303" pitchFamily="18" charset="0"/>
              </a:rPr>
              <a:t>Metodologia.</a:t>
            </a:r>
            <a:endParaRPr lang="pt-BR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8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48145" y="2517053"/>
            <a:ext cx="821968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latin typeface="Bell MT" panose="02020503060305020303" pitchFamily="18" charset="0"/>
              </a:rPr>
              <a:t>Quando se tem a seguinte questão:</a:t>
            </a:r>
          </a:p>
          <a:p>
            <a:pPr>
              <a:lnSpc>
                <a:spcPct val="150000"/>
              </a:lnSpc>
            </a:pPr>
            <a:endParaRPr lang="pt-BR" sz="2200" dirty="0">
              <a:latin typeface="Bell MT" panose="02020503060305020303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Bell MT" panose="02020503060305020303" pitchFamily="18" charset="0"/>
              </a:rPr>
              <a:t>Você </a:t>
            </a:r>
            <a:r>
              <a:rPr lang="pt-BR" sz="2200" dirty="0">
                <a:latin typeface="Bell MT" panose="02020503060305020303" pitchFamily="18" charset="0"/>
              </a:rPr>
              <a:t>quer saber quantos clientes estão presentes em diferentes bairros de diferentes cidades. Como fazer isso ?</a:t>
            </a:r>
          </a:p>
          <a:p>
            <a:pPr>
              <a:lnSpc>
                <a:spcPct val="150000"/>
              </a:lnSpc>
            </a:pPr>
            <a:endParaRPr lang="pt-BR" sz="2200" dirty="0">
              <a:latin typeface="Bell MT" panose="02020503060305020303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200" dirty="0">
                <a:latin typeface="Bell MT" panose="02020503060305020303" pitchFamily="18" charset="0"/>
              </a:rPr>
              <a:t>	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748145" y="1451737"/>
            <a:ext cx="8853056" cy="4989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400" dirty="0">
                <a:latin typeface="Bell MT" panose="02020503060305020303" pitchFamily="18" charset="0"/>
              </a:rPr>
              <a:t>5 – Pontos no Polígono</a:t>
            </a:r>
          </a:p>
        </p:txBody>
      </p:sp>
      <p:sp>
        <p:nvSpPr>
          <p:cNvPr id="9" name="Retângulo 8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748145" y="414554"/>
            <a:ext cx="9531928" cy="7757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latin typeface="Bell MT" panose="02020503060305020303" pitchFamily="18" charset="0"/>
              </a:rPr>
              <a:t>Metodologia.</a:t>
            </a:r>
            <a:endParaRPr lang="pt-BR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29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98761" y="2218929"/>
            <a:ext cx="9534239" cy="309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Bell MT" panose="02020503060305020303" pitchFamily="18" charset="0"/>
              </a:rPr>
              <a:t>Existem </a:t>
            </a:r>
            <a:r>
              <a:rPr lang="pt-BR" sz="2200" dirty="0">
                <a:latin typeface="Bell MT" panose="02020503060305020303" pitchFamily="18" charset="0"/>
              </a:rPr>
              <a:t>ferramentas nos </a:t>
            </a:r>
            <a:r>
              <a:rPr lang="pt-BR" sz="2200" dirty="0" err="1">
                <a:latin typeface="Bell MT" panose="02020503060305020303" pitchFamily="18" charset="0"/>
              </a:rPr>
              <a:t>SIGs</a:t>
            </a:r>
            <a:r>
              <a:rPr lang="pt-BR" sz="2200" dirty="0">
                <a:latin typeface="Bell MT" panose="02020503060305020303" pitchFamily="18" charset="0"/>
              </a:rPr>
              <a:t> capazes de contar a quantidade de pontos existentes sobre um polígono. </a:t>
            </a:r>
          </a:p>
          <a:p>
            <a:pPr>
              <a:lnSpc>
                <a:spcPct val="150000"/>
              </a:lnSpc>
            </a:pPr>
            <a:endParaRPr lang="pt-BR" sz="2200" dirty="0">
              <a:latin typeface="Bell MT" panose="02020503060305020303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Bell MT" panose="02020503060305020303" pitchFamily="18" charset="0"/>
              </a:rPr>
              <a:t>Em </a:t>
            </a:r>
            <a:r>
              <a:rPr lang="pt-BR" sz="2200" dirty="0">
                <a:latin typeface="Bell MT" panose="02020503060305020303" pitchFamily="18" charset="0"/>
              </a:rPr>
              <a:t>um clique, é possível saber a quantidade de pontos (clientes, por exemplo) em cada um dos polígonos, que podem ser quarteirões, bairros, municípios, enfim, o polígono de limite dentro de uma zona de interesse.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748145" y="1466085"/>
            <a:ext cx="8853056" cy="4989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400" dirty="0">
                <a:latin typeface="Bell MT" panose="02020503060305020303" pitchFamily="18" charset="0"/>
              </a:rPr>
              <a:t>5 – Pontos no Polígono</a:t>
            </a:r>
          </a:p>
        </p:txBody>
      </p:sp>
      <p:sp>
        <p:nvSpPr>
          <p:cNvPr id="9" name="Retângulo 8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pic>
        <p:nvPicPr>
          <p:cNvPr id="12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48145" y="414554"/>
            <a:ext cx="9531928" cy="7757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latin typeface="Bell MT" panose="02020503060305020303" pitchFamily="18" charset="0"/>
              </a:rPr>
              <a:t>Metodologia.</a:t>
            </a:r>
            <a:endParaRPr lang="pt-BR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748145" y="1346310"/>
            <a:ext cx="8853056" cy="4989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ell MT" panose="02020503060305020303" pitchFamily="18" charset="0"/>
              </a:rPr>
              <a:t>6 – Mapas de Calor</a:t>
            </a:r>
          </a:p>
        </p:txBody>
      </p:sp>
      <p:pic>
        <p:nvPicPr>
          <p:cNvPr id="1026" name="Picture 2" descr="http://www.focus-bc.com/imgs/services/inteligencia-geografica-geomark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08" y="1992512"/>
            <a:ext cx="6723071" cy="377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48145" y="414554"/>
            <a:ext cx="9531928" cy="7757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latin typeface="Bell MT" panose="02020503060305020303" pitchFamily="18" charset="0"/>
              </a:rPr>
              <a:t>Metodologia.</a:t>
            </a:r>
            <a:endParaRPr lang="pt-BR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9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748145" y="1251663"/>
            <a:ext cx="8853056" cy="4989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400" dirty="0">
                <a:latin typeface="Bell MT" panose="02020503060305020303" pitchFamily="18" charset="0"/>
              </a:rPr>
              <a:t>6 – Mapas de Calor</a:t>
            </a:r>
          </a:p>
        </p:txBody>
      </p:sp>
      <p:pic>
        <p:nvPicPr>
          <p:cNvPr id="2050" name="Picture 2" descr="http://www.oracle.com/technetwork/middleware/mapviewer/learnmore/agsi-bhi-asset-heatmap-22624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167" y="1750571"/>
            <a:ext cx="7943034" cy="405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48145" y="414554"/>
            <a:ext cx="9531928" cy="7757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latin typeface="Bell MT" panose="02020503060305020303" pitchFamily="18" charset="0"/>
              </a:rPr>
              <a:t>Metodologia.</a:t>
            </a:r>
            <a:endParaRPr lang="pt-BR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27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748145" y="1405170"/>
            <a:ext cx="8853056" cy="4989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4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Bell MT" panose="02020503060305020303" pitchFamily="18" charset="0"/>
              </a:rPr>
              <a:t>6 – Mapas de Calor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06" y="2128706"/>
            <a:ext cx="3495062" cy="3529753"/>
          </a:xfrm>
          <a:prstGeom prst="rect">
            <a:avLst/>
          </a:prstGeom>
        </p:spPr>
      </p:pic>
      <p:pic>
        <p:nvPicPr>
          <p:cNvPr id="3080" name="Picture 8" descr="http://www.dialogaconsultores.com/wp-content/uploads/2012/11/heat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873" y="2284870"/>
            <a:ext cx="5461188" cy="306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748145" y="414554"/>
            <a:ext cx="9531928" cy="7757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latin typeface="Bell MT" panose="02020503060305020303" pitchFamily="18" charset="0"/>
              </a:rPr>
              <a:t>Metodologia.</a:t>
            </a:r>
            <a:endParaRPr lang="pt-BR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16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767652" y="1312824"/>
            <a:ext cx="8853056" cy="4989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400" dirty="0">
                <a:latin typeface="Bell MT" panose="02020503060305020303" pitchFamily="18" charset="0"/>
              </a:rPr>
              <a:t>6 – Mapas de Calor</a:t>
            </a:r>
          </a:p>
        </p:txBody>
      </p:sp>
      <p:pic>
        <p:nvPicPr>
          <p:cNvPr id="4098" name="Picture 2" descr="http://2.bp.blogspot.com/-kgffLtctbiw/TVQGqoBZQVI/AAAAAAAAC8o/gWBVSPMzdwY/s1600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237" y="1833515"/>
            <a:ext cx="5860785" cy="405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48145" y="414554"/>
            <a:ext cx="9531928" cy="7757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latin typeface="Bell MT" panose="02020503060305020303" pitchFamily="18" charset="0"/>
              </a:rPr>
              <a:t>Metodologia.</a:t>
            </a:r>
            <a:endParaRPr lang="pt-BR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8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48145" y="2144641"/>
            <a:ext cx="8599737" cy="360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Bell MT" panose="02020503060305020303" pitchFamily="18" charset="0"/>
              </a:rPr>
              <a:t>Essa </a:t>
            </a:r>
            <a:r>
              <a:rPr lang="pt-BR" sz="2200" dirty="0">
                <a:latin typeface="Bell MT" panose="02020503060305020303" pitchFamily="18" charset="0"/>
              </a:rPr>
              <a:t>ferramenta cria um rastear baseado nos pontos de interesse e serve para medir densidade de determinado fenômeno sobre uma área. Quanto maior o valor do pixel, maior será a sua “densidade”. </a:t>
            </a:r>
          </a:p>
          <a:p>
            <a:pPr>
              <a:lnSpc>
                <a:spcPct val="150000"/>
              </a:lnSpc>
            </a:pPr>
            <a:endParaRPr lang="pt-BR" sz="2200" dirty="0">
              <a:latin typeface="Bell MT" panose="02020503060305020303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Bell MT" panose="02020503060305020303" pitchFamily="18" charset="0"/>
              </a:rPr>
              <a:t>Em </a:t>
            </a:r>
            <a:r>
              <a:rPr lang="pt-BR" sz="2200" dirty="0">
                <a:latin typeface="Bell MT" panose="02020503060305020303" pitchFamily="18" charset="0"/>
              </a:rPr>
              <a:t>alguns </a:t>
            </a:r>
            <a:r>
              <a:rPr lang="pt-BR" sz="2200" dirty="0" err="1">
                <a:latin typeface="Bell MT" panose="02020503060305020303" pitchFamily="18" charset="0"/>
              </a:rPr>
              <a:t>SIGs</a:t>
            </a:r>
            <a:r>
              <a:rPr lang="pt-BR" sz="2200" dirty="0">
                <a:latin typeface="Bell MT" panose="02020503060305020303" pitchFamily="18" charset="0"/>
              </a:rPr>
              <a:t> é possível também atribuir pesos para os pontos, sendo que aqueles de valor maior darão mais peso e os de valor menor menos peso.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748145" y="1352066"/>
            <a:ext cx="8853056" cy="4989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400" dirty="0">
                <a:latin typeface="Bell MT" panose="02020503060305020303" pitchFamily="18" charset="0"/>
              </a:rPr>
              <a:t>6 – Mapas de Calor</a:t>
            </a:r>
          </a:p>
        </p:txBody>
      </p:sp>
      <p:sp>
        <p:nvSpPr>
          <p:cNvPr id="9" name="Retângulo 8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pic>
        <p:nvPicPr>
          <p:cNvPr id="12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48145" y="414554"/>
            <a:ext cx="9531928" cy="7757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latin typeface="Bell MT" panose="02020503060305020303" pitchFamily="18" charset="0"/>
              </a:rPr>
              <a:t>Metodologia.</a:t>
            </a:r>
            <a:endParaRPr lang="pt-BR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5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14086" y="2357019"/>
            <a:ext cx="8921174" cy="3094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>
                <a:latin typeface="Bell MT" panose="02020503060305020303" pitchFamily="18" charset="0"/>
              </a:rPr>
              <a:t>Por exemplo: </a:t>
            </a:r>
          </a:p>
          <a:p>
            <a:pPr>
              <a:lnSpc>
                <a:spcPct val="150000"/>
              </a:lnSpc>
            </a:pPr>
            <a:endParaRPr lang="pt-BR" sz="2200" dirty="0">
              <a:latin typeface="Bell MT" panose="02020503060305020303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Bell MT" panose="02020503060305020303" pitchFamily="18" charset="0"/>
              </a:rPr>
              <a:t>Clientes </a:t>
            </a:r>
            <a:r>
              <a:rPr lang="pt-BR" sz="2200" dirty="0">
                <a:latin typeface="Bell MT" panose="02020503060305020303" pitchFamily="18" charset="0"/>
              </a:rPr>
              <a:t>que tem maior poder de compra, ou que consumam mais produtos do que outros, podem ter um peso maior sobre o mapa de densidade que aqueles que consumiram menos ou tem menor poder de compra.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748145" y="1285823"/>
            <a:ext cx="8853056" cy="4989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400" dirty="0">
                <a:latin typeface="Bell MT" panose="02020503060305020303" pitchFamily="18" charset="0"/>
              </a:rPr>
              <a:t>6 – Mapas de Calor</a:t>
            </a:r>
          </a:p>
        </p:txBody>
      </p:sp>
      <p:sp>
        <p:nvSpPr>
          <p:cNvPr id="9" name="Retângulo 8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48145" y="414554"/>
            <a:ext cx="9531928" cy="7757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 smtClean="0">
                <a:latin typeface="Bell MT" panose="02020503060305020303" pitchFamily="18" charset="0"/>
              </a:rPr>
              <a:t>Metodologia.</a:t>
            </a:r>
            <a:endParaRPr lang="pt-BR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90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054" y="815920"/>
            <a:ext cx="9080946" cy="1143000"/>
          </a:xfrm>
        </p:spPr>
        <p:txBody>
          <a:bodyPr>
            <a:noAutofit/>
          </a:bodyPr>
          <a:lstStyle/>
          <a:p>
            <a:r>
              <a:rPr lang="pt-BR" sz="5400" dirty="0" smtClean="0">
                <a:latin typeface="Bell MT" panose="02020503060305020303" pitchFamily="18" charset="0"/>
              </a:rPr>
              <a:t>Um </a:t>
            </a:r>
            <a:r>
              <a:rPr lang="pt-BR" sz="5400" dirty="0">
                <a:latin typeface="Bell MT" panose="02020503060305020303" pitchFamily="18" charset="0"/>
              </a:rPr>
              <a:t>e</a:t>
            </a:r>
            <a:r>
              <a:rPr lang="pt-BR" sz="5400" dirty="0" smtClean="0">
                <a:latin typeface="Bell MT" panose="02020503060305020303" pitchFamily="18" charset="0"/>
              </a:rPr>
              <a:t>studo </a:t>
            </a:r>
            <a:r>
              <a:rPr lang="pt-BR" sz="5400" dirty="0" smtClean="0">
                <a:latin typeface="Bell MT" panose="02020503060305020303" pitchFamily="18" charset="0"/>
              </a:rPr>
              <a:t>de </a:t>
            </a:r>
            <a:r>
              <a:rPr lang="pt-BR" sz="5400" dirty="0" smtClean="0">
                <a:latin typeface="Bell MT" panose="02020503060305020303" pitchFamily="18" charset="0"/>
              </a:rPr>
              <a:t>caso </a:t>
            </a:r>
            <a:r>
              <a:rPr lang="pt-BR" sz="5400" dirty="0" smtClean="0">
                <a:latin typeface="Bell MT" panose="02020503060305020303" pitchFamily="18" charset="0"/>
              </a:rPr>
              <a:t>de </a:t>
            </a:r>
            <a:r>
              <a:rPr lang="pt-BR" sz="5400" dirty="0" smtClean="0">
                <a:latin typeface="Bell MT" panose="02020503060305020303" pitchFamily="18" charset="0"/>
              </a:rPr>
              <a:t>uma </a:t>
            </a:r>
            <a:r>
              <a:rPr lang="pt-BR" sz="5400" dirty="0">
                <a:latin typeface="Bell MT" panose="02020503060305020303" pitchFamily="18" charset="0"/>
              </a:rPr>
              <a:t>e</a:t>
            </a:r>
            <a:r>
              <a:rPr lang="pt-BR" sz="5400" dirty="0" smtClean="0">
                <a:latin typeface="Bell MT" panose="02020503060305020303" pitchFamily="18" charset="0"/>
              </a:rPr>
              <a:t>mpresa </a:t>
            </a:r>
            <a:r>
              <a:rPr lang="pt-BR" sz="5400" dirty="0" smtClean="0">
                <a:latin typeface="Bell MT" panose="02020503060305020303" pitchFamily="18" charset="0"/>
              </a:rPr>
              <a:t>de </a:t>
            </a:r>
            <a:r>
              <a:rPr lang="pt-BR" sz="5400" dirty="0" smtClean="0">
                <a:latin typeface="Bell MT" panose="02020503060305020303" pitchFamily="18" charset="0"/>
              </a:rPr>
              <a:t>telecomunicações </a:t>
            </a:r>
            <a:endParaRPr lang="pt-BR" sz="5400" dirty="0">
              <a:latin typeface="Bell MT" panose="020205030603050203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34971" y="4269453"/>
            <a:ext cx="2390979" cy="7376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     </a:t>
            </a:r>
            <a:r>
              <a:rPr lang="pt-BR" dirty="0" smtClean="0"/>
              <a:t>(Atual Algar)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1026" name="Picture 2" descr="https://cdn.downdetector.com/static/uploads/c/300/6e092/ctbc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80" y="2518583"/>
            <a:ext cx="3744693" cy="15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7170" y="673824"/>
            <a:ext cx="8631990" cy="1422808"/>
          </a:xfrm>
        </p:spPr>
        <p:txBody>
          <a:bodyPr>
            <a:noAutofit/>
          </a:bodyPr>
          <a:lstStyle/>
          <a:p>
            <a:r>
              <a:rPr lang="pt-BR" sz="5400" dirty="0" smtClean="0">
                <a:latin typeface="Bell MT" panose="02020503060305020303" pitchFamily="18" charset="0"/>
              </a:rPr>
              <a:t>Conceito de </a:t>
            </a:r>
            <a:r>
              <a:rPr lang="pt-BR" sz="5400" dirty="0" err="1" smtClean="0">
                <a:latin typeface="Bell MT" panose="02020503060305020303" pitchFamily="18" charset="0"/>
              </a:rPr>
              <a:t>Geomarketing</a:t>
            </a:r>
            <a:r>
              <a:rPr lang="pt-BR" sz="5400" dirty="0" smtClean="0">
                <a:latin typeface="Bell MT" panose="02020503060305020303" pitchFamily="18" charset="0"/>
              </a:rPr>
              <a:t>.</a:t>
            </a:r>
            <a:endParaRPr lang="pt-BR" sz="5400" dirty="0">
              <a:latin typeface="Bell MT" panose="02020503060305020303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5" name="Objeto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070895"/>
              </p:ext>
            </p:extLst>
          </p:nvPr>
        </p:nvGraphicFramePr>
        <p:xfrm>
          <a:off x="2591458" y="2096632"/>
          <a:ext cx="6230911" cy="3500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orelDRAW" r:id="rId5" imgW="9418711" imgH="5291581" progId="CorelDraw.Graphic.17">
                  <p:embed/>
                </p:oleObj>
              </mc:Choice>
              <mc:Fallback>
                <p:oleObj name="CorelDRAW" r:id="rId5" imgW="9418711" imgH="5291581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1458" y="2096632"/>
                        <a:ext cx="6230911" cy="3500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30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066" y="147924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smtClean="0">
                <a:latin typeface="Bell MT" panose="02020503060305020303" pitchFamily="18" charset="0"/>
              </a:rPr>
              <a:t>Anos 2000</a:t>
            </a:r>
            <a:endParaRPr lang="pt-BR" sz="5400" dirty="0">
              <a:latin typeface="Bell MT" panose="020205030603050203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066" y="1402576"/>
            <a:ext cx="8937786" cy="4525963"/>
          </a:xfrm>
        </p:spPr>
        <p:txBody>
          <a:bodyPr>
            <a:noAutofit/>
          </a:bodyPr>
          <a:lstStyle/>
          <a:p>
            <a:r>
              <a:rPr lang="pt-BR" sz="2400" dirty="0">
                <a:latin typeface="Bell MT" panose="02020503060305020303" pitchFamily="18" charset="0"/>
              </a:rPr>
              <a:t>A</a:t>
            </a:r>
            <a:r>
              <a:rPr lang="pt-BR" sz="2400" dirty="0" smtClean="0">
                <a:latin typeface="Bell MT" panose="02020503060305020303" pitchFamily="18" charset="0"/>
              </a:rPr>
              <a:t> CTBC iniciou uma estratégia de expansão</a:t>
            </a:r>
          </a:p>
          <a:p>
            <a:endParaRPr lang="pt-BR" sz="2400" dirty="0">
              <a:latin typeface="Bell MT" panose="02020503060305020303" pitchFamily="18" charset="0"/>
            </a:endParaRPr>
          </a:p>
          <a:p>
            <a:r>
              <a:rPr lang="pt-BR" sz="2400" dirty="0">
                <a:latin typeface="Bell MT" panose="02020503060305020303" pitchFamily="18" charset="0"/>
              </a:rPr>
              <a:t>Q</a:t>
            </a:r>
            <a:r>
              <a:rPr lang="pt-BR" sz="2400" dirty="0" smtClean="0">
                <a:latin typeface="Bell MT" panose="02020503060305020303" pitchFamily="18" charset="0"/>
              </a:rPr>
              <a:t>uais cidades deveria priorizar?</a:t>
            </a:r>
          </a:p>
          <a:p>
            <a:endParaRPr lang="pt-BR" sz="2400" dirty="0" smtClean="0">
              <a:latin typeface="Bell MT" panose="02020503060305020303" pitchFamily="18" charset="0"/>
            </a:endParaRPr>
          </a:p>
          <a:p>
            <a:r>
              <a:rPr lang="pt-BR" sz="2400" dirty="0" smtClean="0">
                <a:latin typeface="Bell MT" panose="02020503060305020303" pitchFamily="18" charset="0"/>
              </a:rPr>
              <a:t>Qual segmento deveria receber maior atenção? </a:t>
            </a:r>
          </a:p>
          <a:p>
            <a:endParaRPr lang="pt-BR" sz="2400" dirty="0">
              <a:latin typeface="Bell MT" panose="02020503060305020303" pitchFamily="18" charset="0"/>
            </a:endParaRPr>
          </a:p>
          <a:p>
            <a:r>
              <a:rPr lang="pt-BR" sz="2400" dirty="0" smtClean="0">
                <a:latin typeface="Bell MT" panose="02020503060305020303" pitchFamily="18" charset="0"/>
              </a:rPr>
              <a:t>Em quais bairros ou regiões localizavam-se os clientes potenciais?</a:t>
            </a:r>
          </a:p>
          <a:p>
            <a:endParaRPr lang="pt-BR" sz="2400" dirty="0">
              <a:latin typeface="Bell MT" panose="02020503060305020303" pitchFamily="18" charset="0"/>
            </a:endParaRPr>
          </a:p>
          <a:p>
            <a:r>
              <a:rPr lang="pt-BR" sz="2400" dirty="0" smtClean="0">
                <a:latin typeface="Bell MT" panose="02020503060305020303" pitchFamily="18" charset="0"/>
              </a:rPr>
              <a:t>Ao mesmo momento, o </a:t>
            </a:r>
            <a:r>
              <a:rPr lang="pt-BR" sz="2400" dirty="0" err="1" smtClean="0">
                <a:latin typeface="Bell MT" panose="02020503060305020303" pitchFamily="18" charset="0"/>
              </a:rPr>
              <a:t>geomarketing</a:t>
            </a:r>
            <a:r>
              <a:rPr lang="pt-BR" sz="2400" dirty="0" smtClean="0">
                <a:latin typeface="Bell MT" panose="02020503060305020303" pitchFamily="18" charset="0"/>
              </a:rPr>
              <a:t> estava sendo implantado na organização</a:t>
            </a:r>
            <a:endParaRPr lang="pt-BR" sz="2400" dirty="0">
              <a:latin typeface="Bell MT" panose="02020503060305020303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062" y="1213186"/>
            <a:ext cx="8747833" cy="4929411"/>
          </a:xfrm>
        </p:spPr>
        <p:txBody>
          <a:bodyPr>
            <a:normAutofit fontScale="92500" lnSpcReduction="10000"/>
          </a:bodyPr>
          <a:lstStyle/>
          <a:p>
            <a:endParaRPr lang="pt-BR" dirty="0" smtClean="0">
              <a:latin typeface="Bell MT" panose="02020503060305020303" pitchFamily="18" charset="0"/>
            </a:endParaRPr>
          </a:p>
          <a:p>
            <a:r>
              <a:rPr lang="pt-BR" dirty="0" smtClean="0">
                <a:latin typeface="Bell MT" panose="02020503060305020303" pitchFamily="18" charset="0"/>
              </a:rPr>
              <a:t>O </a:t>
            </a:r>
            <a:r>
              <a:rPr lang="pt-BR" dirty="0" err="1" smtClean="0">
                <a:latin typeface="Bell MT" panose="02020503060305020303" pitchFamily="18" charset="0"/>
              </a:rPr>
              <a:t>geomarketing</a:t>
            </a:r>
            <a:r>
              <a:rPr lang="pt-BR" dirty="0" smtClean="0">
                <a:latin typeface="Bell MT" panose="02020503060305020303" pitchFamily="18" charset="0"/>
              </a:rPr>
              <a:t> unia informações </a:t>
            </a:r>
            <a:r>
              <a:rPr lang="pt-BR" dirty="0" err="1" smtClean="0">
                <a:latin typeface="Bell MT" panose="02020503060305020303" pitchFamily="18" charset="0"/>
              </a:rPr>
              <a:t>georeferenciadas</a:t>
            </a:r>
            <a:r>
              <a:rPr lang="pt-BR" dirty="0" smtClean="0">
                <a:latin typeface="Bell MT" panose="02020503060305020303" pitchFamily="18" charset="0"/>
              </a:rPr>
              <a:t> dos consumidores com outras fontes </a:t>
            </a:r>
          </a:p>
          <a:p>
            <a:endParaRPr lang="pt-BR" dirty="0">
              <a:latin typeface="Bell MT" panose="02020503060305020303" pitchFamily="18" charset="0"/>
            </a:endParaRPr>
          </a:p>
          <a:p>
            <a:r>
              <a:rPr lang="pt-BR" dirty="0" smtClean="0">
                <a:latin typeface="Bell MT" panose="02020503060305020303" pitchFamily="18" charset="0"/>
              </a:rPr>
              <a:t>Auxiliou no processo de tomada de decisões da empresa</a:t>
            </a:r>
          </a:p>
          <a:p>
            <a:endParaRPr lang="pt-BR" dirty="0">
              <a:latin typeface="Bell MT" panose="02020503060305020303" pitchFamily="18" charset="0"/>
            </a:endParaRPr>
          </a:p>
          <a:p>
            <a:r>
              <a:rPr lang="pt-BR" dirty="0" smtClean="0">
                <a:latin typeface="Bell MT" panose="02020503060305020303" pitchFamily="18" charset="0"/>
              </a:rPr>
              <a:t>Melhor análise do mercado</a:t>
            </a:r>
          </a:p>
          <a:p>
            <a:endParaRPr lang="pt-BR" dirty="0">
              <a:latin typeface="Bell MT" panose="02020503060305020303" pitchFamily="18" charset="0"/>
            </a:endParaRPr>
          </a:p>
          <a:p>
            <a:r>
              <a:rPr lang="pt-BR" dirty="0">
                <a:latin typeface="Bell MT" panose="02020503060305020303" pitchFamily="18" charset="0"/>
              </a:rPr>
              <a:t>A principal vantagem do </a:t>
            </a:r>
            <a:r>
              <a:rPr lang="pt-BR" dirty="0" err="1">
                <a:latin typeface="Bell MT" panose="02020503060305020303" pitchFamily="18" charset="0"/>
              </a:rPr>
              <a:t>geomarketing</a:t>
            </a:r>
            <a:r>
              <a:rPr lang="pt-BR" dirty="0">
                <a:latin typeface="Bell MT" panose="02020503060305020303" pitchFamily="18" charset="0"/>
              </a:rPr>
              <a:t> para a CTBC é a possibilidade de analisar diferentes dados relacionados à localização dos consumidores e concorrentes</a:t>
            </a:r>
          </a:p>
          <a:p>
            <a:pPr marL="0" indent="0">
              <a:buNone/>
            </a:pPr>
            <a:r>
              <a:rPr lang="pt-BR" dirty="0" smtClean="0">
                <a:latin typeface="Bell MT" panose="02020503060305020303" pitchFamily="18" charset="0"/>
              </a:rPr>
              <a:t> </a:t>
            </a:r>
            <a:endParaRPr lang="pt-BR" dirty="0">
              <a:latin typeface="Bell MT" panose="02020503060305020303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581066" y="147924"/>
            <a:ext cx="8229600" cy="1143000"/>
          </a:xfrm>
        </p:spPr>
        <p:txBody>
          <a:bodyPr>
            <a:normAutofit/>
          </a:bodyPr>
          <a:lstStyle/>
          <a:p>
            <a:r>
              <a:rPr lang="pt-BR" sz="5400" dirty="0" smtClean="0">
                <a:latin typeface="Bell MT" panose="02020503060305020303" pitchFamily="18" charset="0"/>
              </a:rPr>
              <a:t>Anos 2000</a:t>
            </a:r>
            <a:endParaRPr lang="pt-BR" sz="54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60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97" y="509380"/>
            <a:ext cx="9161481" cy="551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97" y="434669"/>
            <a:ext cx="8917567" cy="551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45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487" y="677333"/>
            <a:ext cx="8610017" cy="518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94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 smtClean="0">
                <a:latin typeface="Bell MT" panose="02020503060305020303" pitchFamily="18" charset="0"/>
              </a:rPr>
              <a:t>Decisões tomadas</a:t>
            </a:r>
            <a:endParaRPr lang="pt-BR" sz="5400" dirty="0">
              <a:latin typeface="Bell MT" panose="020205030603050203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5127" y="1951181"/>
            <a:ext cx="10515600" cy="4351337"/>
          </a:xfrm>
        </p:spPr>
        <p:txBody>
          <a:bodyPr/>
          <a:lstStyle/>
          <a:p>
            <a:r>
              <a:rPr lang="pt-BR" dirty="0" smtClean="0">
                <a:latin typeface="Bell MT" panose="02020503060305020303" pitchFamily="18" charset="0"/>
              </a:rPr>
              <a:t>Expansão do serviço Internet</a:t>
            </a:r>
          </a:p>
          <a:p>
            <a:pPr marL="0" indent="0">
              <a:buNone/>
            </a:pPr>
            <a:endParaRPr lang="pt-BR" dirty="0" smtClean="0">
              <a:latin typeface="Bell MT" panose="02020503060305020303" pitchFamily="18" charset="0"/>
            </a:endParaRPr>
          </a:p>
          <a:p>
            <a:r>
              <a:rPr lang="pt-BR" dirty="0" smtClean="0">
                <a:latin typeface="Bell MT" panose="02020503060305020303" pitchFamily="18" charset="0"/>
              </a:rPr>
              <a:t>Adquiriram a rede metropolitana</a:t>
            </a:r>
          </a:p>
          <a:p>
            <a:endParaRPr lang="pt-BR" dirty="0">
              <a:latin typeface="Bell MT" panose="02020503060305020303" pitchFamily="18" charset="0"/>
            </a:endParaRPr>
          </a:p>
          <a:p>
            <a:r>
              <a:rPr lang="pt-BR" dirty="0" smtClean="0">
                <a:latin typeface="Bell MT" panose="02020503060305020303" pitchFamily="18" charset="0"/>
              </a:rPr>
              <a:t>Expandiram </a:t>
            </a:r>
            <a:r>
              <a:rPr lang="pt-BR" dirty="0" smtClean="0">
                <a:latin typeface="Bell MT" panose="02020503060305020303" pitchFamily="18" charset="0"/>
              </a:rPr>
              <a:t>o serviço para todo país</a:t>
            </a:r>
            <a:endParaRPr lang="pt-BR" dirty="0">
              <a:latin typeface="Bell MT" panose="02020503060305020303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pic>
        <p:nvPicPr>
          <p:cNvPr id="7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 smtClean="0">
                <a:latin typeface="Bell MT" panose="02020503060305020303" pitchFamily="18" charset="0"/>
              </a:rPr>
              <a:t>CEGECOM/FIA</a:t>
            </a:r>
            <a:endParaRPr lang="pt-BR" sz="5400" dirty="0">
              <a:latin typeface="Bell MT" panose="020205030603050203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5127" y="1828800"/>
            <a:ext cx="8952081" cy="4351337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latin typeface="Bell MT" panose="02020503060305020303" pitchFamily="18" charset="0"/>
              </a:rPr>
              <a:t>Lacunas de acessibilidade de serviço (Farmácias)</a:t>
            </a:r>
          </a:p>
          <a:p>
            <a:endParaRPr lang="pt-BR" dirty="0">
              <a:latin typeface="Bell MT" panose="02020503060305020303" pitchFamily="18" charset="0"/>
            </a:endParaRPr>
          </a:p>
          <a:p>
            <a:r>
              <a:rPr lang="pt-BR" dirty="0" smtClean="0">
                <a:latin typeface="Bell MT" panose="02020503060305020303" pitchFamily="18" charset="0"/>
              </a:rPr>
              <a:t>Objetivo: Identificar microrregiões subtendidas </a:t>
            </a:r>
          </a:p>
          <a:p>
            <a:endParaRPr lang="pt-BR" dirty="0">
              <a:latin typeface="Bell MT" panose="02020503060305020303" pitchFamily="18" charset="0"/>
            </a:endParaRPr>
          </a:p>
          <a:p>
            <a:r>
              <a:rPr lang="pt-BR" dirty="0" smtClean="0">
                <a:latin typeface="Bell MT" panose="02020503060305020303" pitchFamily="18" charset="0"/>
              </a:rPr>
              <a:t>Dados utilizados: endereço de farmácias em Ribeirão Preto, e localização estimada de cada domicílio</a:t>
            </a:r>
          </a:p>
          <a:p>
            <a:endParaRPr lang="pt-BR" dirty="0" smtClean="0">
              <a:latin typeface="Bell MT" panose="02020503060305020303" pitchFamily="18" charset="0"/>
            </a:endParaRPr>
          </a:p>
          <a:p>
            <a:r>
              <a:rPr lang="pt-BR" dirty="0" smtClean="0">
                <a:latin typeface="Bell MT" panose="02020503060305020303" pitchFamily="18" charset="0"/>
              </a:rPr>
              <a:t>Medidas de acessibilidade: Distância media dos Domicílios de cada microrregião e a farmácia mais próxima</a:t>
            </a:r>
            <a:br>
              <a:rPr lang="pt-BR" dirty="0" smtClean="0">
                <a:latin typeface="Bell MT" panose="02020503060305020303" pitchFamily="18" charset="0"/>
              </a:rPr>
            </a:br>
            <a:endParaRPr lang="pt-BR" dirty="0">
              <a:latin typeface="Bell MT" panose="02020503060305020303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pic>
        <p:nvPicPr>
          <p:cNvPr id="7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1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057" y="430279"/>
            <a:ext cx="7084649" cy="529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919" y="568394"/>
            <a:ext cx="7074072" cy="530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40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636" y="243626"/>
            <a:ext cx="7380038" cy="553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2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68259"/>
            <a:ext cx="10515600" cy="1325562"/>
          </a:xfrm>
        </p:spPr>
        <p:txBody>
          <a:bodyPr>
            <a:normAutofit/>
          </a:bodyPr>
          <a:lstStyle/>
          <a:p>
            <a:r>
              <a:rPr lang="pt-BR" sz="5400" dirty="0" smtClean="0">
                <a:latin typeface="Bell MT" panose="02020503060305020303" pitchFamily="18" charset="0"/>
              </a:rPr>
              <a:t>Objetivo do </a:t>
            </a:r>
            <a:r>
              <a:rPr lang="pt-BR" sz="5400" dirty="0" err="1" smtClean="0">
                <a:latin typeface="Bell MT" panose="02020503060305020303" pitchFamily="18" charset="0"/>
              </a:rPr>
              <a:t>Geomarketing</a:t>
            </a:r>
            <a:endParaRPr lang="pt-BR" sz="5400" dirty="0">
              <a:latin typeface="Bell MT" panose="020205030603050203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333770"/>
            <a:ext cx="10515600" cy="4351337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Bell MT" panose="02020503060305020303" pitchFamily="18" charset="0"/>
              </a:rPr>
              <a:t>Visualização e análise de dados</a:t>
            </a:r>
          </a:p>
          <a:p>
            <a:r>
              <a:rPr lang="pt-BR" sz="3600" dirty="0" smtClean="0">
                <a:latin typeface="Bell MT" panose="02020503060305020303" pitchFamily="18" charset="0"/>
              </a:rPr>
              <a:t>Encontrar e entender o público alvo</a:t>
            </a:r>
          </a:p>
          <a:p>
            <a:r>
              <a:rPr lang="pt-BR" sz="3600" dirty="0" smtClean="0">
                <a:latin typeface="Bell MT" panose="02020503060305020303" pitchFamily="18" charset="0"/>
              </a:rPr>
              <a:t>Facilitar tomada de decisões no dia-a-dia</a:t>
            </a:r>
          </a:p>
          <a:p>
            <a:r>
              <a:rPr lang="pt-BR" sz="3600" dirty="0" smtClean="0">
                <a:latin typeface="Bell MT" panose="02020503060305020303" pitchFamily="18" charset="0"/>
              </a:rPr>
              <a:t>Áreas de venda, trade e marketing.</a:t>
            </a:r>
            <a:endParaRPr lang="pt-BR" sz="3600" dirty="0">
              <a:latin typeface="Bell MT" panose="02020503060305020303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34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733" y="407772"/>
            <a:ext cx="7189381" cy="542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7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 err="1" smtClean="0">
                <a:latin typeface="Bell MT" panose="02020503060305020303" pitchFamily="18" charset="0"/>
              </a:rPr>
              <a:t>Geofusion</a:t>
            </a:r>
            <a:endParaRPr lang="pt-BR" sz="5400" dirty="0">
              <a:latin typeface="Bell MT" panose="020205030603050203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5127" y="1828800"/>
            <a:ext cx="8952081" cy="4351337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Bell MT" panose="02020503060305020303" pitchFamily="18" charset="0"/>
              </a:rPr>
              <a:t>Banco </a:t>
            </a:r>
            <a:r>
              <a:rPr lang="pt-BR" sz="2400" dirty="0">
                <a:latin typeface="Bell MT" panose="02020503060305020303" pitchFamily="18" charset="0"/>
              </a:rPr>
              <a:t>usa inteligência geográfica de mercado para decidir localização de </a:t>
            </a:r>
            <a:r>
              <a:rPr lang="pt-BR" sz="2400" dirty="0" smtClean="0">
                <a:latin typeface="Bell MT" panose="02020503060305020303" pitchFamily="18" charset="0"/>
              </a:rPr>
              <a:t>agências</a:t>
            </a:r>
          </a:p>
          <a:p>
            <a:endParaRPr lang="pt-BR" sz="2400" dirty="0">
              <a:latin typeface="Bell MT" panose="02020503060305020303" pitchFamily="18" charset="0"/>
            </a:endParaRPr>
          </a:p>
          <a:p>
            <a:r>
              <a:rPr lang="pt-BR" sz="2400" dirty="0" smtClean="0">
                <a:latin typeface="Bell MT" panose="02020503060305020303" pitchFamily="18" charset="0"/>
              </a:rPr>
              <a:t>Estudo </a:t>
            </a:r>
            <a:r>
              <a:rPr lang="pt-BR" sz="2400" dirty="0">
                <a:latin typeface="Bell MT" panose="02020503060305020303" pitchFamily="18" charset="0"/>
              </a:rPr>
              <a:t>do mapa do Estado de São </a:t>
            </a:r>
            <a:r>
              <a:rPr lang="pt-BR" sz="2400" dirty="0" smtClean="0">
                <a:latin typeface="Bell MT" panose="02020503060305020303" pitchFamily="18" charset="0"/>
              </a:rPr>
              <a:t>Paulo, uma </a:t>
            </a:r>
            <a:r>
              <a:rPr lang="pt-BR" sz="2400" dirty="0">
                <a:latin typeface="Bell MT" panose="02020503060305020303" pitchFamily="18" charset="0"/>
              </a:rPr>
              <a:t>escala de macro para microambiente </a:t>
            </a:r>
            <a:r>
              <a:rPr lang="pt-BR" sz="2400" dirty="0" smtClean="0">
                <a:latin typeface="Bell MT" panose="02020503060305020303" pitchFamily="18" charset="0"/>
              </a:rPr>
              <a:t> </a:t>
            </a:r>
            <a:r>
              <a:rPr lang="pt-BR" sz="2400" dirty="0">
                <a:latin typeface="Bell MT" panose="02020503060305020303" pitchFamily="18" charset="0"/>
              </a:rPr>
              <a:t>contemplando até os quarteirões e as ruas onde estavam localizadas todas as </a:t>
            </a:r>
            <a:r>
              <a:rPr lang="pt-BR" sz="2400" dirty="0" smtClean="0">
                <a:latin typeface="Bell MT" panose="02020503060305020303" pitchFamily="18" charset="0"/>
              </a:rPr>
              <a:t>agências</a:t>
            </a:r>
          </a:p>
          <a:p>
            <a:endParaRPr lang="pt-BR" sz="2400" dirty="0">
              <a:latin typeface="Bell MT" panose="02020503060305020303" pitchFamily="18" charset="0"/>
            </a:endParaRPr>
          </a:p>
          <a:p>
            <a:r>
              <a:rPr lang="pt-BR" sz="2400" dirty="0">
                <a:latin typeface="Bell MT" panose="02020503060305020303" pitchFamily="18" charset="0"/>
              </a:rPr>
              <a:t>P</a:t>
            </a:r>
            <a:r>
              <a:rPr lang="pt-BR" sz="2400" dirty="0" smtClean="0">
                <a:latin typeface="Bell MT" panose="02020503060305020303" pitchFamily="18" charset="0"/>
              </a:rPr>
              <a:t>otencial </a:t>
            </a:r>
            <a:r>
              <a:rPr lang="pt-BR" sz="2400" dirty="0">
                <a:latin typeface="Bell MT" panose="02020503060305020303" pitchFamily="18" charset="0"/>
              </a:rPr>
              <a:t>de clientes em dois aspectos: População Residente e p</a:t>
            </a:r>
            <a:r>
              <a:rPr lang="pt-BR" sz="2400" dirty="0" smtClean="0">
                <a:latin typeface="Bell MT" panose="02020503060305020303" pitchFamily="18" charset="0"/>
              </a:rPr>
              <a:t>opulação </a:t>
            </a:r>
            <a:r>
              <a:rPr lang="pt-BR" sz="2400" dirty="0">
                <a:latin typeface="Bell MT" panose="02020503060305020303" pitchFamily="18" charset="0"/>
              </a:rPr>
              <a:t>Economicamente Ativa Durante o </a:t>
            </a:r>
            <a:r>
              <a:rPr lang="pt-BR" sz="2400" dirty="0" smtClean="0">
                <a:latin typeface="Bell MT" panose="02020503060305020303" pitchFamily="18" charset="0"/>
              </a:rPr>
              <a:t>Dia, </a:t>
            </a:r>
            <a:r>
              <a:rPr lang="pt-BR" sz="2400" dirty="0">
                <a:latin typeface="Bell MT" panose="02020503060305020303" pitchFamily="18" charset="0"/>
              </a:rPr>
              <a:t>levando em conta o horário de funcionamento e a localização de cada </a:t>
            </a:r>
            <a:r>
              <a:rPr lang="pt-BR" sz="2400" dirty="0" smtClean="0">
                <a:latin typeface="Bell MT" panose="02020503060305020303" pitchFamily="18" charset="0"/>
              </a:rPr>
              <a:t>agência</a:t>
            </a:r>
            <a:endParaRPr lang="pt-BR" sz="2400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pt-BR" sz="2400" dirty="0">
              <a:latin typeface="Bell MT" panose="02020503060305020303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pic>
        <p:nvPicPr>
          <p:cNvPr id="7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97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31" y="921229"/>
            <a:ext cx="900416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5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16" name="Retângulo 15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9455" y="582843"/>
            <a:ext cx="10515600" cy="1325563"/>
          </a:xfrm>
        </p:spPr>
        <p:txBody>
          <a:bodyPr>
            <a:noAutofit/>
          </a:bodyPr>
          <a:lstStyle/>
          <a:p>
            <a:r>
              <a:rPr lang="pt-BR" sz="5400" dirty="0" smtClean="0">
                <a:latin typeface="Bell MT" panose="02020503060305020303" pitchFamily="18" charset="0"/>
              </a:rPr>
              <a:t>Principais componentes </a:t>
            </a:r>
            <a:r>
              <a:rPr lang="pt-BR" sz="5400" dirty="0" smtClean="0">
                <a:latin typeface="Bell MT" panose="02020503060305020303" pitchFamily="18" charset="0"/>
              </a:rPr>
              <a:t>do</a:t>
            </a:r>
            <a:br>
              <a:rPr lang="pt-BR" sz="5400" dirty="0" smtClean="0">
                <a:latin typeface="Bell MT" panose="02020503060305020303" pitchFamily="18" charset="0"/>
              </a:rPr>
            </a:br>
            <a:r>
              <a:rPr lang="pt-BR" sz="5400" dirty="0" err="1" smtClean="0">
                <a:latin typeface="Bell MT" panose="02020503060305020303" pitchFamily="18" charset="0"/>
              </a:rPr>
              <a:t>Geomarketing</a:t>
            </a:r>
            <a:r>
              <a:rPr lang="pt-BR" sz="5400" dirty="0" smtClean="0">
                <a:latin typeface="Bell MT" panose="02020503060305020303" pitchFamily="18" charset="0"/>
              </a:rPr>
              <a:t>.</a:t>
            </a:r>
            <a:endParaRPr lang="pt-BR" sz="5400" dirty="0">
              <a:latin typeface="Bell MT" panose="020205030603050203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9455" y="2785968"/>
            <a:ext cx="7084824" cy="1970468"/>
          </a:xfrm>
        </p:spPr>
        <p:txBody>
          <a:bodyPr>
            <a:normAutofit/>
          </a:bodyPr>
          <a:lstStyle/>
          <a:p>
            <a:r>
              <a:rPr lang="pt-BR" sz="3600" dirty="0" smtClean="0">
                <a:latin typeface="Bell MT" panose="02020503060305020303" pitchFamily="18" charset="0"/>
              </a:rPr>
              <a:t>Planejamento</a:t>
            </a:r>
          </a:p>
          <a:p>
            <a:r>
              <a:rPr lang="pt-BR" sz="3600" dirty="0" smtClean="0">
                <a:latin typeface="Bell MT" panose="02020503060305020303" pitchFamily="18" charset="0"/>
              </a:rPr>
              <a:t>Base de dados</a:t>
            </a:r>
          </a:p>
          <a:p>
            <a:r>
              <a:rPr lang="pt-BR" sz="3600" dirty="0" smtClean="0">
                <a:latin typeface="Bell MT" panose="02020503060305020303" pitchFamily="18" charset="0"/>
              </a:rPr>
              <a:t>Tecnologia</a:t>
            </a:r>
            <a:endParaRPr lang="pt-BR" sz="3600" dirty="0">
              <a:latin typeface="Bell MT" panose="02020503060305020303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6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 smtClean="0">
                <a:latin typeface="Bell MT" panose="02020503060305020303" pitchFamily="18" charset="0"/>
              </a:rPr>
              <a:t>Planejamento</a:t>
            </a:r>
            <a:endParaRPr lang="pt-BR" sz="5400" dirty="0">
              <a:latin typeface="Bell MT" panose="020205030603050203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5127" y="2428533"/>
            <a:ext cx="8893917" cy="3114986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Bell MT" panose="02020503060305020303" pitchFamily="18" charset="0"/>
              </a:rPr>
              <a:t>Alinhamento do programa à estratégia da empresa</a:t>
            </a:r>
            <a:r>
              <a:rPr lang="pt-BR" sz="3200" dirty="0" smtClean="0">
                <a:latin typeface="Bell MT" panose="02020503060305020303" pitchFamily="18" charset="0"/>
              </a:rPr>
              <a:t>.</a:t>
            </a:r>
          </a:p>
          <a:p>
            <a:r>
              <a:rPr lang="pt-BR" sz="3200" dirty="0" smtClean="0">
                <a:latin typeface="Bell MT" panose="02020503060305020303" pitchFamily="18" charset="0"/>
              </a:rPr>
              <a:t>O que a empresa espera?</a:t>
            </a:r>
            <a:endParaRPr lang="pt-BR" sz="3200" dirty="0" smtClean="0">
              <a:latin typeface="Bell MT" panose="02020503060305020303" pitchFamily="18" charset="0"/>
            </a:endParaRPr>
          </a:p>
          <a:p>
            <a:pPr>
              <a:lnSpc>
                <a:spcPct val="100000"/>
              </a:lnSpc>
            </a:pPr>
            <a:r>
              <a:rPr lang="pt-BR" sz="3200" dirty="0">
                <a:latin typeface="Bell MT" panose="02020503060305020303" pitchFamily="18" charset="0"/>
              </a:rPr>
              <a:t>Quais os dados mais relevantes para a categoria de produto analisada, público alvo e região, que deverão ser considerados?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1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dirty="0" smtClean="0">
                <a:latin typeface="Bell MT" panose="02020503060305020303" pitchFamily="18" charset="0"/>
              </a:rPr>
              <a:t>Base de dados</a:t>
            </a:r>
            <a:endParaRPr lang="pt-BR" sz="5400" dirty="0">
              <a:latin typeface="Bell MT" panose="020205030603050203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4681" y="1846700"/>
            <a:ext cx="9376741" cy="4351337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Bell MT" panose="02020503060305020303" pitchFamily="18" charset="0"/>
              </a:rPr>
              <a:t>Públicas.</a:t>
            </a:r>
          </a:p>
          <a:p>
            <a:r>
              <a:rPr lang="pt-BR" sz="3200" dirty="0" smtClean="0">
                <a:latin typeface="Bell MT" panose="02020503060305020303" pitchFamily="18" charset="0"/>
              </a:rPr>
              <a:t>População, faixa etária, perfil da população trabalhadora, infraestrutura domiciliar, composição familiar.</a:t>
            </a:r>
          </a:p>
          <a:p>
            <a:r>
              <a:rPr lang="pt-BR" sz="3200" dirty="0" smtClean="0">
                <a:latin typeface="Bell MT" panose="02020503060305020303" pitchFamily="18" charset="0"/>
              </a:rPr>
              <a:t>Base </a:t>
            </a:r>
            <a:r>
              <a:rPr lang="pt-BR" sz="3200" dirty="0" smtClean="0">
                <a:latin typeface="Bell MT" panose="02020503060305020303" pitchFamily="18" charset="0"/>
              </a:rPr>
              <a:t>de dados de empresas especializadas.</a:t>
            </a:r>
          </a:p>
          <a:p>
            <a:r>
              <a:rPr lang="pt-BR" sz="3200" dirty="0" smtClean="0">
                <a:latin typeface="Bell MT" panose="02020503060305020303" pitchFamily="18" charset="0"/>
              </a:rPr>
              <a:t>Bases de dados específicas desenvolvidas para a análise a ser realizada.</a:t>
            </a:r>
          </a:p>
          <a:p>
            <a:endParaRPr lang="pt-BR" sz="3200" dirty="0">
              <a:latin typeface="Bell MT" panose="02020503060305020303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Bell MT" panose="02020503060305020303" pitchFamily="18" charset="0"/>
            </a:endParaRPr>
          </a:p>
        </p:txBody>
      </p:sp>
      <p:pic>
        <p:nvPicPr>
          <p:cNvPr id="8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96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52246"/>
            <a:ext cx="10515600" cy="1325563"/>
          </a:xfrm>
        </p:spPr>
        <p:txBody>
          <a:bodyPr>
            <a:normAutofit/>
          </a:bodyPr>
          <a:lstStyle/>
          <a:p>
            <a:r>
              <a:rPr lang="pt-BR" sz="5400" dirty="0" smtClean="0">
                <a:latin typeface="Bell MT" panose="02020503060305020303" pitchFamily="18" charset="0"/>
              </a:rPr>
              <a:t>Tecnologia</a:t>
            </a:r>
            <a:endParaRPr lang="pt-BR" sz="5400" dirty="0">
              <a:latin typeface="Bell MT" panose="020205030603050203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4001" y="2553943"/>
            <a:ext cx="9670960" cy="2252117"/>
          </a:xfrm>
        </p:spPr>
        <p:txBody>
          <a:bodyPr>
            <a:noAutofit/>
          </a:bodyPr>
          <a:lstStyle/>
          <a:p>
            <a:r>
              <a:rPr lang="pt-BR" sz="3200" dirty="0" smtClean="0">
                <a:latin typeface="Bell MT" panose="02020503060305020303" pitchFamily="18" charset="0"/>
              </a:rPr>
              <a:t>Processo de </a:t>
            </a:r>
            <a:r>
              <a:rPr lang="pt-BR" sz="3200" dirty="0" err="1" smtClean="0">
                <a:latin typeface="Bell MT" panose="02020503060305020303" pitchFamily="18" charset="0"/>
              </a:rPr>
              <a:t>Geolocalização</a:t>
            </a:r>
            <a:r>
              <a:rPr lang="pt-BR" sz="3200" dirty="0" smtClean="0">
                <a:latin typeface="Bell MT" panose="02020503060305020303" pitchFamily="18" charset="0"/>
              </a:rPr>
              <a:t>, onde os dados são alocados a uma variável geográfica.</a:t>
            </a:r>
          </a:p>
          <a:p>
            <a:r>
              <a:rPr lang="pt-BR" sz="3200" dirty="0" smtClean="0">
                <a:latin typeface="Bell MT" panose="02020503060305020303" pitchFamily="18" charset="0"/>
              </a:rPr>
              <a:t>Informações a serem analisadas são visualizadas em um mapa.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29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 rot="7043471">
            <a:off x="10144162" y="4496547"/>
            <a:ext cx="3309549" cy="7742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 rot="7043471">
            <a:off x="8149810" y="3635254"/>
            <a:ext cx="6117684" cy="7742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1638" y="509196"/>
            <a:ext cx="10515600" cy="1325562"/>
          </a:xfrm>
        </p:spPr>
        <p:txBody>
          <a:bodyPr>
            <a:noAutofit/>
          </a:bodyPr>
          <a:lstStyle/>
          <a:p>
            <a:r>
              <a:rPr lang="pt-BR" sz="5400" dirty="0" smtClean="0">
                <a:latin typeface="Bell MT" panose="02020503060305020303" pitchFamily="18" charset="0"/>
              </a:rPr>
              <a:t>Principais conceitos no </a:t>
            </a:r>
            <a:r>
              <a:rPr lang="pt-BR" sz="5400" dirty="0" smtClean="0">
                <a:latin typeface="Bell MT" panose="02020503060305020303" pitchFamily="18" charset="0"/>
              </a:rPr>
              <a:t/>
            </a:r>
            <a:br>
              <a:rPr lang="pt-BR" sz="5400" dirty="0" smtClean="0">
                <a:latin typeface="Bell MT" panose="02020503060305020303" pitchFamily="18" charset="0"/>
              </a:rPr>
            </a:br>
            <a:r>
              <a:rPr lang="pt-BR" sz="5400" dirty="0" err="1" smtClean="0">
                <a:latin typeface="Bell MT" panose="02020503060305020303" pitchFamily="18" charset="0"/>
              </a:rPr>
              <a:t>Geomarketing</a:t>
            </a:r>
            <a:r>
              <a:rPr lang="pt-BR" sz="5400" dirty="0" smtClean="0">
                <a:latin typeface="Bell MT" panose="02020503060305020303" pitchFamily="18" charset="0"/>
              </a:rPr>
              <a:t>.</a:t>
            </a:r>
            <a:endParaRPr lang="pt-BR" sz="5400" dirty="0">
              <a:latin typeface="Bell MT" panose="020205030603050203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41638" y="2333770"/>
            <a:ext cx="8202769" cy="3467592"/>
          </a:xfrm>
        </p:spPr>
        <p:txBody>
          <a:bodyPr numCol="2">
            <a:noAutofit/>
          </a:bodyPr>
          <a:lstStyle/>
          <a:p>
            <a:pPr fontAlgn="ctr"/>
            <a:r>
              <a:rPr lang="pt-BR" dirty="0">
                <a:latin typeface="Bell MT" panose="02020503060305020303" pitchFamily="18" charset="0"/>
              </a:rPr>
              <a:t>Amostra</a:t>
            </a:r>
          </a:p>
          <a:p>
            <a:pPr fontAlgn="ctr"/>
            <a:r>
              <a:rPr lang="pt-BR" dirty="0">
                <a:latin typeface="Bell MT" panose="02020503060305020303" pitchFamily="18" charset="0"/>
              </a:rPr>
              <a:t>Atratividade</a:t>
            </a:r>
          </a:p>
          <a:p>
            <a:pPr fontAlgn="ctr"/>
            <a:r>
              <a:rPr lang="pt-BR" dirty="0">
                <a:latin typeface="Bell MT" panose="02020503060305020303" pitchFamily="18" charset="0"/>
              </a:rPr>
              <a:t>Área de influência</a:t>
            </a:r>
          </a:p>
          <a:p>
            <a:pPr fontAlgn="ctr"/>
            <a:r>
              <a:rPr lang="pt-BR" dirty="0">
                <a:latin typeface="Bell MT" panose="02020503060305020303" pitchFamily="18" charset="0"/>
              </a:rPr>
              <a:t>Business </a:t>
            </a:r>
            <a:r>
              <a:rPr lang="pt-BR" dirty="0" err="1">
                <a:latin typeface="Bell MT" panose="02020503060305020303" pitchFamily="18" charset="0"/>
              </a:rPr>
              <a:t>Intelligence</a:t>
            </a:r>
            <a:endParaRPr lang="pt-BR" dirty="0">
              <a:latin typeface="Bell MT" panose="02020503060305020303" pitchFamily="18" charset="0"/>
            </a:endParaRPr>
          </a:p>
          <a:p>
            <a:pPr fontAlgn="ctr"/>
            <a:r>
              <a:rPr lang="pt-BR" dirty="0">
                <a:latin typeface="Bell MT" panose="02020503060305020303" pitchFamily="18" charset="0"/>
              </a:rPr>
              <a:t>Cobertura de mercado</a:t>
            </a:r>
          </a:p>
          <a:p>
            <a:pPr fontAlgn="ctr"/>
            <a:r>
              <a:rPr lang="pt-BR" dirty="0">
                <a:latin typeface="Bell MT" panose="02020503060305020303" pitchFamily="18" charset="0"/>
              </a:rPr>
              <a:t>Distribuição</a:t>
            </a:r>
          </a:p>
          <a:p>
            <a:pPr fontAlgn="ctr"/>
            <a:r>
              <a:rPr lang="pt-BR" dirty="0" err="1">
                <a:latin typeface="Bell MT" panose="02020503060305020303" pitchFamily="18" charset="0"/>
              </a:rPr>
              <a:t>KPI's</a:t>
            </a:r>
            <a:endParaRPr lang="pt-BR" dirty="0">
              <a:latin typeface="Bell MT" panose="02020503060305020303" pitchFamily="18" charset="0"/>
            </a:endParaRPr>
          </a:p>
          <a:p>
            <a:pPr fontAlgn="ctr"/>
            <a:r>
              <a:rPr lang="pt-BR" dirty="0">
                <a:latin typeface="Bell MT" panose="02020503060305020303" pitchFamily="18" charset="0"/>
              </a:rPr>
              <a:t>Ponto</a:t>
            </a:r>
          </a:p>
          <a:p>
            <a:pPr fontAlgn="ctr"/>
            <a:r>
              <a:rPr lang="pt-BR" dirty="0">
                <a:latin typeface="Bell MT" panose="02020503060305020303" pitchFamily="18" charset="0"/>
              </a:rPr>
              <a:t>Zoneamento</a:t>
            </a:r>
          </a:p>
          <a:p>
            <a:pPr fontAlgn="ctr"/>
            <a:r>
              <a:rPr lang="pt-BR" dirty="0">
                <a:latin typeface="Bell MT" panose="02020503060305020303" pitchFamily="18" charset="0"/>
              </a:rPr>
              <a:t>Concorrentes</a:t>
            </a:r>
          </a:p>
          <a:p>
            <a:endParaRPr lang="pt-BR" dirty="0">
              <a:latin typeface="Bell MT" panose="02020503060305020303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040192"/>
            <a:ext cx="12192000" cy="817808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http://www3.fearp.usp.br/cpg2/images/stori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15" y="6095981"/>
            <a:ext cx="943582" cy="76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scs.usp.br/identidadevisual/wp-content/uploads/2013/08/usp-logo1-300x1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160" y="6142597"/>
            <a:ext cx="1579808" cy="66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 rot="2021598">
            <a:off x="10299169" y="-365311"/>
            <a:ext cx="2583160" cy="106088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11299064" y="-387040"/>
            <a:ext cx="1438141" cy="155901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 rot="18163167">
            <a:off x="10539315" y="-1575034"/>
            <a:ext cx="584979" cy="437629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 rot="18163167">
            <a:off x="9988432" y="-1475400"/>
            <a:ext cx="584979" cy="5212880"/>
          </a:xfrm>
          <a:prstGeom prst="rect">
            <a:avLst/>
          </a:prstGeom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4209244" y="6187486"/>
            <a:ext cx="4046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Bell MT" panose="02020503060305020303" pitchFamily="18" charset="0"/>
              </a:rPr>
              <a:t>Disciplina – Marketing II</a:t>
            </a:r>
            <a:endParaRPr lang="pt-BR" sz="2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7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1426</Words>
  <Application>Microsoft Office PowerPoint</Application>
  <PresentationFormat>Widescreen</PresentationFormat>
  <Paragraphs>207</Paragraphs>
  <Slides>42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50" baseType="lpstr">
      <vt:lpstr>Arial</vt:lpstr>
      <vt:lpstr>Bell MT</vt:lpstr>
      <vt:lpstr>Calibri</vt:lpstr>
      <vt:lpstr>Calibri Light</vt:lpstr>
      <vt:lpstr>Franchise</vt:lpstr>
      <vt:lpstr>Wingdings 2</vt:lpstr>
      <vt:lpstr>HDOfficeLightV0</vt:lpstr>
      <vt:lpstr>CorelDRAW</vt:lpstr>
      <vt:lpstr>Geomarketing</vt:lpstr>
      <vt:lpstr>Agenda:</vt:lpstr>
      <vt:lpstr>Conceito de Geomarketing.</vt:lpstr>
      <vt:lpstr>Objetivo do Geomarketing</vt:lpstr>
      <vt:lpstr>Principais componentes do Geomarketing.</vt:lpstr>
      <vt:lpstr>Planejamento</vt:lpstr>
      <vt:lpstr>Base de dados</vt:lpstr>
      <vt:lpstr>Tecnologia</vt:lpstr>
      <vt:lpstr>Principais conceitos no  Geomarketing.</vt:lpstr>
      <vt:lpstr>Vídeo.</vt:lpstr>
      <vt:lpstr>Apresentação do PowerPoint</vt:lpstr>
      <vt:lpstr>Metodologia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Um estudo de caso de uma empresa de telecomunicações </vt:lpstr>
      <vt:lpstr>Anos 2000</vt:lpstr>
      <vt:lpstr>Anos 2000</vt:lpstr>
      <vt:lpstr>Apresentação do PowerPoint</vt:lpstr>
      <vt:lpstr>Apresentação do PowerPoint</vt:lpstr>
      <vt:lpstr>Apresentação do PowerPoint</vt:lpstr>
      <vt:lpstr>Decisões tomadas</vt:lpstr>
      <vt:lpstr>CEGECOM/FIA</vt:lpstr>
      <vt:lpstr>Apresentação do PowerPoint</vt:lpstr>
      <vt:lpstr>Apresentação do PowerPoint</vt:lpstr>
      <vt:lpstr>Apresentação do PowerPoint</vt:lpstr>
      <vt:lpstr>Apresentação do PowerPoint</vt:lpstr>
      <vt:lpstr>Geofusion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Geomarketing.</dc:title>
  <dc:creator>Yuri Janotti</dc:creator>
  <cp:lastModifiedBy>Yuri Janotti</cp:lastModifiedBy>
  <cp:revision>32</cp:revision>
  <dcterms:created xsi:type="dcterms:W3CDTF">2016-04-05T16:41:32Z</dcterms:created>
  <dcterms:modified xsi:type="dcterms:W3CDTF">2016-04-10T22:15:25Z</dcterms:modified>
</cp:coreProperties>
</file>