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2" r:id="rId15"/>
    <p:sldId id="25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434" autoAdjust="0"/>
  </p:normalViewPr>
  <p:slideViewPr>
    <p:cSldViewPr snapToGrid="0">
      <p:cViewPr>
        <p:scale>
          <a:sx n="60" d="100"/>
          <a:sy n="60" d="100"/>
        </p:scale>
        <p:origin x="-8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3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5D6A-10A2-48E6-B66C-C2065FF2FBE4}" type="datetimeFigureOut">
              <a:rPr lang="pt-BR" smtClean="0"/>
              <a:t>07/04/15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8D738-62A5-4859-B961-8CAABAC777E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6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154194-5FDE-AB4F-B992-179582BD41BA}" type="slidenum">
              <a:rPr lang="pt-BR">
                <a:latin typeface="Calibri" charset="0"/>
              </a:rPr>
              <a:pPr eaLnBrk="1" hangingPunct="1"/>
              <a:t>10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3ED0F8-FBA7-214D-965A-221C3C76EBE6}" type="slidenum">
              <a:rPr lang="pt-BR">
                <a:latin typeface="Calibri" charset="0"/>
              </a:rPr>
              <a:pPr eaLnBrk="1" hangingPunct="1"/>
              <a:t>11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17A8F9-CB54-7D42-9EE4-F6EE4188C464}" type="slidenum">
              <a:rPr lang="pt-BR">
                <a:latin typeface="Calibri" charset="0"/>
              </a:rPr>
              <a:pPr eaLnBrk="1" hangingPunct="1"/>
              <a:t>12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AADA02-9F50-1A4A-9BD9-21B273B1580E}" type="slidenum">
              <a:rPr lang="pt-BR">
                <a:latin typeface="Calibri" charset="0"/>
              </a:rPr>
              <a:pPr eaLnBrk="1" hangingPunct="1"/>
              <a:t>13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pic>
        <p:nvPicPr>
          <p:cNvPr id="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160" y="51164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03" y="5813701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7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42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dirty="0" smtClean="0"/>
              <a:t>Detalhando a Superestrutura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5775" y="6356351"/>
            <a:ext cx="20574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fld id="{169FC5F7-985F-4123-BCA6-58F8D44485D1}" type="slidenum">
              <a:rPr lang="pt-BR" smtClean="0"/>
              <a:pPr/>
              <a:t>‹#›</a:t>
            </a:fld>
            <a:endParaRPr lang="pt-BR" dirty="0"/>
          </a:p>
        </p:txBody>
      </p:sp>
      <p:pic>
        <p:nvPicPr>
          <p:cNvPr id="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448" y="6161087"/>
            <a:ext cx="846749" cy="6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473" y="6356351"/>
            <a:ext cx="852793" cy="33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91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22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33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59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49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30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4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Fundamentos do Design Organizacional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73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pt-BR" dirty="0" smtClean="0"/>
              <a:t>Design da Superestrutura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69FC5F7-985F-4123-BCA6-58F8D44485D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83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Detalhando a Super</a:t>
            </a:r>
            <a:r>
              <a:rPr lang="pt-BR" dirty="0" smtClean="0"/>
              <a:t>estrutura</a:t>
            </a:r>
            <a:endParaRPr lang="pt-BR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Prof. Luciano Thomé e Castro</a:t>
            </a: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0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628650" y="195790"/>
            <a:ext cx="7886700" cy="1325563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funcional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2B54DF-3F3F-A146-8B72-DCBFDAC2D406}" type="slidenum">
              <a:rPr lang="pt-BR">
                <a:solidFill>
                  <a:srgbClr val="FFEB64"/>
                </a:solidFill>
              </a:rPr>
              <a:pPr eaLnBrk="1" hangingPunct="1"/>
              <a:t>10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25604" name="Imagem 5" descr="cap06_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96" y="1497243"/>
            <a:ext cx="6796088" cy="4741862"/>
          </a:xfrm>
          <a:prstGeom prst="rect">
            <a:avLst/>
          </a:prstGeom>
          <a:solidFill>
            <a:srgbClr val="B9CDE5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4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2051720" y="44624"/>
            <a:ext cx="6521450" cy="1044575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divisional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1684BD-8F17-844C-8646-EB849ED05DE8}" type="slidenum">
              <a:rPr lang="pt-BR">
                <a:solidFill>
                  <a:srgbClr val="FFEB64"/>
                </a:solidFill>
              </a:rPr>
              <a:pPr eaLnBrk="1" hangingPunct="1"/>
              <a:t>11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26628" name="Imagem 5" descr="cap06_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44" y="1124744"/>
            <a:ext cx="6223000" cy="4730750"/>
          </a:xfrm>
          <a:prstGeom prst="rect">
            <a:avLst/>
          </a:prstGeom>
          <a:solidFill>
            <a:srgbClr val="B9CDE5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5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matricial</a:t>
            </a:r>
            <a:endParaRPr lang="pt-BR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" name="Espaço Reservado para Número de Slide 48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DCE903-A981-244C-8F03-B93EB427072F}" type="slidenum">
              <a:rPr lang="pt-BR">
                <a:solidFill>
                  <a:srgbClr val="FFEB64"/>
                </a:solidFill>
              </a:rPr>
              <a:pPr eaLnBrk="1" hangingPunct="1"/>
              <a:t>12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27652" name="Imagem 49" descr="cap06_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10" y="1340768"/>
            <a:ext cx="6826250" cy="4462463"/>
          </a:xfrm>
          <a:prstGeom prst="rect">
            <a:avLst/>
          </a:prstGeom>
          <a:solidFill>
            <a:srgbClr val="B9CDE5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9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5" descr="Imagem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14625"/>
            <a:ext cx="6332538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000000"/>
                </a:solidFill>
                <a:latin typeface="Arial" charset="0"/>
              </a:rPr>
              <a:t>Estrutura em rede</a:t>
            </a:r>
          </a:p>
        </p:txBody>
      </p:sp>
      <p:sp>
        <p:nvSpPr>
          <p:cNvPr id="47" name="Espaço Reservado para Número de Slide 46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A70384-4A98-8642-9A19-7AF0E296082F}" type="slidenum">
              <a:rPr lang="pt-BR">
                <a:solidFill>
                  <a:srgbClr val="FFEB64"/>
                </a:solidFill>
              </a:rPr>
              <a:pPr eaLnBrk="1" hangingPunct="1"/>
              <a:t>13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28677" name="Imagem 48" descr="cap06_1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844232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8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6095729"/>
            <a:ext cx="9144000" cy="794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82" y="0"/>
            <a:ext cx="8438147" cy="69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93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Referências bibliográficas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dirty="0">
                <a:latin typeface="+mn-lt"/>
              </a:rPr>
              <a:t>MINTZBERG, H. Criando Organizações Eficazes. São Paulo: Atlas, 2011.</a:t>
            </a:r>
          </a:p>
          <a:p>
            <a:pPr>
              <a:lnSpc>
                <a:spcPct val="160000"/>
              </a:lnSpc>
            </a:pPr>
            <a:r>
              <a:rPr lang="pt-BR" dirty="0">
                <a:latin typeface="+mn-lt"/>
              </a:rPr>
              <a:t>OLIVEIRA, D. P. R. Estrutura Organizacional. Uma abordagem para resultados e Competitividade. São Paulo: Atlas, 2006</a:t>
            </a:r>
            <a:r>
              <a:rPr lang="pt-BR" dirty="0" smtClean="0">
                <a:latin typeface="+mn-lt"/>
              </a:rPr>
              <a:t>.</a:t>
            </a:r>
            <a:endParaRPr lang="pt-BR" dirty="0">
              <a:latin typeface="+mn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Detalhando a Superestrutura</a:t>
            </a:r>
            <a:endParaRPr lang="pt-BR" dirty="0">
              <a:latin typeface="+mn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>
                <a:latin typeface="+mn-lt"/>
              </a:rPr>
              <a:pPr/>
              <a:t>15</a:t>
            </a:fld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700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89145"/>
            <a:ext cx="7886700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Planejamento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Controle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Instrumentos de interligação</a:t>
            </a:r>
          </a:p>
          <a:p>
            <a:pPr>
              <a:lnSpc>
                <a:spcPct val="200000"/>
              </a:lnSpc>
            </a:pPr>
            <a:endParaRPr lang="pt-BR" dirty="0" smtClean="0"/>
          </a:p>
          <a:p>
            <a:pPr>
              <a:lnSpc>
                <a:spcPct val="200000"/>
              </a:lnSpc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Detalhando a Superestrutura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89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768" y="291700"/>
            <a:ext cx="7886700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Pão de açúcar demite executivos em reorganização de estrutura</a:t>
            </a: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1768" y="133392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12/03/2013 às 17h16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1767" y="1406239"/>
            <a:ext cx="269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 Adriana Mattos | Valor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0" y="6095729"/>
            <a:ext cx="9144000" cy="794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99931" y="1877884"/>
            <a:ext cx="85441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O </a:t>
            </a:r>
            <a:r>
              <a:rPr lang="pt-PT" dirty="0"/>
              <a:t>Grupo Pão de Açúcar informou hoje que decidiu reorganizar a atual estrutura corporativa da empresa para fazer a varejista ganhar maior agilidade e tornar a empresa mais enxuta. </a:t>
            </a:r>
          </a:p>
          <a:p>
            <a:r>
              <a:rPr lang="pt-PT" dirty="0"/>
              <a:t>Segundo a companhia, “</a:t>
            </a:r>
            <a:r>
              <a:rPr lang="pt-PT" u="sng" dirty="0"/>
              <a:t>as mudanças têm como objetivo simplificar as estruturas e tornar a empresa mais leve, ágil e, principalmente, ainda mais orientada para a satisfação dos clientes e dos colaboradores</a:t>
            </a:r>
            <a:r>
              <a:rPr lang="pt-PT" dirty="0"/>
              <a:t>”, informa em nota. </a:t>
            </a:r>
          </a:p>
          <a:p>
            <a:r>
              <a:rPr lang="pt-PT" dirty="0"/>
              <a:t>Dez executivos, entre diretores e gerentes, foram dispensados e outros executivos mudaram de função, apurou o Valor. </a:t>
            </a:r>
          </a:p>
          <a:p>
            <a:r>
              <a:rPr lang="pt-PT" dirty="0"/>
              <a:t>“A estratégia está em linha com o modelo de gestão criado há três anos e que confere mais autonomia aos negócios e a atuação de um back office </a:t>
            </a:r>
            <a:r>
              <a:rPr lang="pt-PT" dirty="0" smtClean="0"/>
              <a:t>transversal</a:t>
            </a:r>
            <a:r>
              <a:rPr lang="pt-PT" dirty="0"/>
              <a:t> que promova a captura de sinergias e ganhos de eficiência, ao mesmo tempo em  que preserva a identidade e gestão de cada negócio”, informou o grupo. </a:t>
            </a:r>
          </a:p>
          <a:p>
            <a:r>
              <a:rPr lang="pt-PT" dirty="0"/>
              <a:t>“O modelo de gestão se mostrou acertado e alcançamos resultados excelentes nos últimos anos. No entanto, estamos continuamente trabalhando na evolução e adequação do </a:t>
            </a:r>
            <a:r>
              <a:rPr lang="pt-PT" u="sng" dirty="0"/>
              <a:t>modelo para </a:t>
            </a:r>
            <a:r>
              <a:rPr lang="pt-PT" u="sng" dirty="0" smtClean="0"/>
              <a:t>oferecermos uma melhor experiência de </a:t>
            </a:r>
            <a:r>
              <a:rPr lang="pt-PT" u="sng" dirty="0"/>
              <a:t>compra aos clientes e um ambiente de trabalho que favoreça o desenvolvimento de </a:t>
            </a:r>
            <a:r>
              <a:rPr lang="pt-PT" u="sng" dirty="0" smtClean="0"/>
              <a:t>todo </a:t>
            </a:r>
            <a:r>
              <a:rPr lang="pt-PT" u="sng" dirty="0"/>
              <a:t>o time e o crescimento sustentável da Companhia</a:t>
            </a:r>
            <a:r>
              <a:rPr lang="pt-PT" dirty="0"/>
              <a:t>”, informa em nota Enéas Pestana, presidente do GPA.</a:t>
            </a:r>
          </a:p>
        </p:txBody>
      </p:sp>
    </p:spTree>
    <p:extLst>
      <p:ext uri="{BB962C8B-B14F-4D97-AF65-F5344CB8AC3E}">
        <p14:creationId xmlns:p14="http://schemas.microsoft.com/office/powerpoint/2010/main" val="327016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Bom funcionamento da 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7289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Mecanismos adicionais para garantir o bom funcionamento da estrutura: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dirty="0" smtClean="0"/>
              <a:t>Planejamento e controle falam de ter objetivos e garantir que eles serão atingidos da forma padrão estabelecida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pt-BR" dirty="0" smtClean="0"/>
              <a:t>Interligação é o ajuste lateral necessário (azeita as rodas do ajustamento mútuo)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56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Controle de </a:t>
            </a:r>
            <a:r>
              <a:rPr lang="pt-BR" sz="2400" dirty="0" smtClean="0"/>
              <a:t>desempenho voltado </a:t>
            </a:r>
            <a:r>
              <a:rPr lang="pt-BR" sz="2400" dirty="0"/>
              <a:t>para </a:t>
            </a:r>
            <a:r>
              <a:rPr lang="pt-BR" sz="2400" dirty="0" smtClean="0"/>
              <a:t>o </a:t>
            </a:r>
            <a:r>
              <a:rPr lang="pt-BR" sz="2400" b="1" dirty="0" smtClean="0">
                <a:solidFill>
                  <a:srgbClr val="FF0000"/>
                </a:solidFill>
              </a:rPr>
              <a:t>output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400" dirty="0" smtClean="0"/>
              <a:t>Menor preocupação </a:t>
            </a:r>
            <a:r>
              <a:rPr lang="pt-BR" sz="2400" dirty="0"/>
              <a:t>com a forma e meios </a:t>
            </a:r>
            <a:r>
              <a:rPr lang="pt-BR" sz="2400" dirty="0" smtClean="0"/>
              <a:t>e mais com o </a:t>
            </a:r>
            <a:r>
              <a:rPr lang="pt-BR" sz="2400" dirty="0"/>
              <a:t>resultado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Em empresas </a:t>
            </a:r>
            <a:r>
              <a:rPr lang="pt-BR" sz="2400" dirty="0" smtClean="0"/>
              <a:t>divisionalizadas, </a:t>
            </a:r>
            <a:r>
              <a:rPr lang="pt-BR" sz="2400" dirty="0"/>
              <a:t>serão o controle predominante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Permite liberdade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/>
              <a:t>Exemplo: </a:t>
            </a:r>
            <a:r>
              <a:rPr lang="pt-BR" sz="2400" dirty="0" smtClean="0"/>
              <a:t>10</a:t>
            </a:r>
            <a:r>
              <a:rPr lang="pt-BR" sz="2400" dirty="0"/>
              <a:t>% de crescimento, processamento de 5 milhões de litros, vendas de R$ 1,5 bilhão na </a:t>
            </a:r>
            <a:r>
              <a:rPr lang="pt-BR" sz="2400" dirty="0" smtClean="0"/>
              <a:t>divisão, etc.</a:t>
            </a:r>
            <a:endParaRPr lang="pt-BR" sz="2400" dirty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31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das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39" y="2018129"/>
            <a:ext cx="8050129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PT" sz="2400" dirty="0"/>
              <a:t>Muito relacionado com a </a:t>
            </a:r>
            <a:r>
              <a:rPr lang="pt-PT" sz="2400" b="1" dirty="0">
                <a:solidFill>
                  <a:srgbClr val="FF0000"/>
                </a:solidFill>
              </a:rPr>
              <a:t>padronização do conteúdo do trabalho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Planejamento das ações também incluem atividades não rotineiras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Muito voltado para a forma de </a:t>
            </a:r>
            <a:r>
              <a:rPr lang="pt-PT" sz="2400" dirty="0" smtClean="0"/>
              <a:t>trabalho e </a:t>
            </a:r>
            <a:r>
              <a:rPr lang="pt-PT" sz="2400" dirty="0"/>
              <a:t>as ações específicas desenvolvidas para o atingimento dos resultados</a:t>
            </a:r>
          </a:p>
          <a:p>
            <a:pPr>
              <a:lnSpc>
                <a:spcPct val="150000"/>
              </a:lnSpc>
            </a:pPr>
            <a:r>
              <a:rPr lang="pt-PT" sz="2400" b="1" dirty="0" smtClean="0"/>
              <a:t>Detalham: </a:t>
            </a:r>
            <a:r>
              <a:rPr lang="pt-PT" sz="2400" dirty="0"/>
              <a:t>como, o prazo, o recurso, a sequência de </a:t>
            </a:r>
            <a:r>
              <a:rPr lang="pt-PT" sz="2400" dirty="0" smtClean="0"/>
              <a:t>atividades, etc.</a:t>
            </a:r>
            <a:endParaRPr lang="pt-PT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76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2074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Hierarquia dos sistemas de Planejamento e Controle </a:t>
            </a:r>
            <a:r>
              <a:rPr lang="pt-BR" sz="2200" dirty="0" smtClean="0"/>
              <a:t>(Alinhamento </a:t>
            </a:r>
            <a:r>
              <a:rPr lang="pt-BR" sz="2200" dirty="0"/>
              <a:t>V</a:t>
            </a:r>
            <a:r>
              <a:rPr lang="pt-BR" sz="2200" dirty="0" smtClean="0"/>
              <a:t>ertical)</a:t>
            </a:r>
            <a:endParaRPr lang="pt-BR" sz="2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9650" y="1860704"/>
            <a:ext cx="123014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1561" y="2981302"/>
            <a:ext cx="214632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b="1" dirty="0" smtClean="0"/>
              <a:t>SUBOBJETIVOS, ORÇAMENTOS E PADRÕES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5775" y="4332732"/>
            <a:ext cx="163421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b="1" dirty="0" smtClean="0"/>
              <a:t>PLANOS OPERACIONAIS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26394" y="1860704"/>
            <a:ext cx="241252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b="1" dirty="0" smtClean="0"/>
              <a:t>PLANOS ESTRATÉGICOS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635684" y="3112106"/>
            <a:ext cx="145841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b="1" dirty="0" smtClean="0"/>
              <a:t>PROGRAMAS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49958" y="4055733"/>
            <a:ext cx="242986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b="1" dirty="0" smtClean="0"/>
              <a:t>PROGRAMAÇÕES E ESPECIFICAÇÕES OPERACIONAIS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163971" y="5361015"/>
            <a:ext cx="81605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t-BR" b="1" dirty="0" smtClean="0"/>
              <a:t>AÇÕES</a:t>
            </a:r>
            <a:endParaRPr lang="pt-BR" b="1" dirty="0"/>
          </a:p>
        </p:txBody>
      </p:sp>
      <p:sp>
        <p:nvSpPr>
          <p:cNvPr id="13" name="Seta para a esquerda e para a direita 12"/>
          <p:cNvSpPr/>
          <p:nvPr/>
        </p:nvSpPr>
        <p:spPr>
          <a:xfrm>
            <a:off x="2245895" y="3215713"/>
            <a:ext cx="4381357" cy="227254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cima e para baixo 13"/>
          <p:cNvSpPr/>
          <p:nvPr/>
        </p:nvSpPr>
        <p:spPr>
          <a:xfrm>
            <a:off x="1010653" y="2230036"/>
            <a:ext cx="112294" cy="751266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cima e para baixo 14"/>
          <p:cNvSpPr/>
          <p:nvPr/>
        </p:nvSpPr>
        <p:spPr>
          <a:xfrm>
            <a:off x="1374915" y="2230036"/>
            <a:ext cx="112294" cy="751266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cima e para baixo 15"/>
          <p:cNvSpPr/>
          <p:nvPr/>
        </p:nvSpPr>
        <p:spPr>
          <a:xfrm>
            <a:off x="954505" y="3904631"/>
            <a:ext cx="168441" cy="463053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cima e para baixo 16"/>
          <p:cNvSpPr/>
          <p:nvPr/>
        </p:nvSpPr>
        <p:spPr>
          <a:xfrm>
            <a:off x="1318768" y="3909041"/>
            <a:ext cx="168441" cy="463053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1906907" y="1933076"/>
            <a:ext cx="4208143" cy="18466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6930189" y="2230036"/>
            <a:ext cx="256674" cy="88207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7564189" y="2233193"/>
            <a:ext cx="256674" cy="88207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20"/>
          <p:cNvSpPr/>
          <p:nvPr/>
        </p:nvSpPr>
        <p:spPr>
          <a:xfrm>
            <a:off x="6930189" y="3442967"/>
            <a:ext cx="256674" cy="61276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7564189" y="3442967"/>
            <a:ext cx="256674" cy="61276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dobrada para cima 25"/>
          <p:cNvSpPr/>
          <p:nvPr/>
        </p:nvSpPr>
        <p:spPr>
          <a:xfrm rot="5400000">
            <a:off x="2268449" y="3833558"/>
            <a:ext cx="751285" cy="3042293"/>
          </a:xfrm>
          <a:prstGeom prst="bentUp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dobrada para cima 26"/>
          <p:cNvSpPr/>
          <p:nvPr/>
        </p:nvSpPr>
        <p:spPr>
          <a:xfrm rot="5400000" flipV="1">
            <a:off x="5877125" y="4035417"/>
            <a:ext cx="784676" cy="2589450"/>
          </a:xfrm>
          <a:prstGeom prst="bentUp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16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 de Planejamento e Controle por parte da Organização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145101"/>
              </p:ext>
            </p:extLst>
          </p:nvPr>
        </p:nvGraphicFramePr>
        <p:xfrm>
          <a:off x="628648" y="1825625"/>
          <a:ext cx="7681162" cy="2021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{93296810-A885-4BE3-A3E7-6D5BEEA58F35}</a:tableStyleId>
              </a:tblPr>
              <a:tblGrid>
                <a:gridCol w="3840581"/>
                <a:gridCol w="384058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PLANEJAMENTO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Cúpula Estratégica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Plano</a:t>
                      </a:r>
                      <a:r>
                        <a:rPr lang="pt-BR" baseline="0" dirty="0" smtClean="0"/>
                        <a:t> Estratégico</a:t>
                      </a:r>
                    </a:p>
                    <a:p>
                      <a:r>
                        <a:rPr lang="pt-BR" baseline="0" dirty="0" smtClean="0"/>
                        <a:t>Orçamento de Capital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Linha Intermediária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PERT</a:t>
                      </a:r>
                    </a:p>
                    <a:p>
                      <a:r>
                        <a:rPr lang="pt-BR" dirty="0" smtClean="0"/>
                        <a:t>Plano de Ação Detalhado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Núcleo Operacional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 de Produção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8</a:t>
            </a:fld>
            <a:endParaRPr lang="pt-BR" dirty="0"/>
          </a:p>
        </p:txBody>
      </p:sp>
      <p:graphicFrame>
        <p:nvGraphicFramePr>
          <p:cNvPr id="7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955538"/>
              </p:ext>
            </p:extLst>
          </p:nvPr>
        </p:nvGraphicFramePr>
        <p:xfrm>
          <a:off x="628650" y="4288087"/>
          <a:ext cx="7681162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{93296810-A885-4BE3-A3E7-6D5BEEA58F35}</a:tableStyleId>
              </a:tblPr>
              <a:tblGrid>
                <a:gridCol w="3840581"/>
                <a:gridCol w="384058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CONTROLE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Cúpula Estratégica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 globais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Linha Intermediária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Relatórios financeiros (</a:t>
                      </a:r>
                      <a:r>
                        <a:rPr lang="pt-BR" dirty="0" err="1" smtClean="0"/>
                        <a:t>DPTs</a:t>
                      </a:r>
                      <a:r>
                        <a:rPr lang="pt-BR" baseline="0" dirty="0" smtClean="0"/>
                        <a:t> e Projetos)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Núcleo Operacional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</a:t>
                      </a:r>
                      <a:r>
                        <a:rPr lang="pt-BR" baseline="0" dirty="0" smtClean="0"/>
                        <a:t> de qualidade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93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56580"/>
            <a:ext cx="7886700" cy="1325563"/>
          </a:xfrm>
        </p:spPr>
        <p:txBody>
          <a:bodyPr/>
          <a:lstStyle/>
          <a:p>
            <a:r>
              <a:rPr lang="pt-BR" dirty="0" smtClean="0"/>
              <a:t>Instrumentos de Interligação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775" y="1601037"/>
            <a:ext cx="8321341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1800" b="1" dirty="0"/>
              <a:t>Cargos de Interligação: </a:t>
            </a:r>
            <a:r>
              <a:rPr lang="pt-BR" sz="1800" dirty="0"/>
              <a:t>sem autoridade formal, “centro nervoso”, conduz diretamente a informação. Faz a interligação passando por cima de canais verticais (Ex: homem de vendas com </a:t>
            </a:r>
            <a:r>
              <a:rPr lang="pt-BR" sz="1800" dirty="0" smtClean="0"/>
              <a:t>fábrica)</a:t>
            </a:r>
          </a:p>
          <a:p>
            <a:pPr>
              <a:lnSpc>
                <a:spcPct val="100000"/>
              </a:lnSpc>
            </a:pPr>
            <a:r>
              <a:rPr lang="pt-BR" sz="1800" b="1" dirty="0" smtClean="0"/>
              <a:t>Força-Tarefa </a:t>
            </a:r>
            <a:r>
              <a:rPr lang="pt-BR" sz="1800" b="1" dirty="0"/>
              <a:t>ou Comitê permanente: </a:t>
            </a:r>
            <a:r>
              <a:rPr lang="pt-BR" sz="1800" dirty="0"/>
              <a:t>criado para realizar uma tarefa específica temporária ou </a:t>
            </a:r>
            <a:r>
              <a:rPr lang="pt-BR" sz="1800" dirty="0" smtClean="0"/>
              <a:t>permanente</a:t>
            </a:r>
            <a:r>
              <a:rPr lang="pt-BR" sz="1800" dirty="0"/>
              <a:t>. (reuniões e distribuição de funções – Ex: economizar energia dado o apagão, ou comitê de segurança do </a:t>
            </a:r>
            <a:r>
              <a:rPr lang="pt-BR" sz="1800" dirty="0" smtClean="0"/>
              <a:t>trabalho)</a:t>
            </a:r>
          </a:p>
          <a:p>
            <a:pPr>
              <a:lnSpc>
                <a:spcPct val="100000"/>
              </a:lnSpc>
            </a:pPr>
            <a:r>
              <a:rPr lang="pt-BR" sz="1800" b="1" dirty="0" smtClean="0"/>
              <a:t>Gerentes </a:t>
            </a:r>
            <a:r>
              <a:rPr lang="pt-BR" sz="1800" b="1" dirty="0"/>
              <a:t>Integradores: </a:t>
            </a:r>
            <a:r>
              <a:rPr lang="pt-BR" sz="1800" dirty="0"/>
              <a:t>colocados na estrutura para contrapor o agrupamento predominante. Geralmente gerentes de mercado passam a conviver com gerentes de processos (Ex. Gerente de Desenvolvimento de Novos Negócios, Gerente do Produto A em uma estrutura de </a:t>
            </a:r>
            <a:r>
              <a:rPr lang="pt-BR" sz="1800" dirty="0" smtClean="0"/>
              <a:t>processos)</a:t>
            </a:r>
          </a:p>
          <a:p>
            <a:pPr>
              <a:lnSpc>
                <a:spcPct val="100000"/>
              </a:lnSpc>
            </a:pPr>
            <a:r>
              <a:rPr lang="pt-BR" sz="1800" b="1" dirty="0" smtClean="0"/>
              <a:t>Estrutura </a:t>
            </a:r>
            <a:r>
              <a:rPr lang="pt-BR" sz="1800" b="1" dirty="0"/>
              <a:t>Matricial: </a:t>
            </a:r>
            <a:r>
              <a:rPr lang="pt-BR" sz="1800" dirty="0"/>
              <a:t>Organização duplica o comando equilibrando a estrutura funcional ou de mercado. Faz isso de forma temporária (com projetos) ou permanente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Detalhando a Superestrutura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C5F7-985F-4123-BCA6-58F8D44485D1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413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540</Words>
  <Application>Microsoft Macintosh PowerPoint</Application>
  <PresentationFormat>On-screen Show (4:3)</PresentationFormat>
  <Paragraphs>92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Detalhando a Superestrutura</vt:lpstr>
      <vt:lpstr>Agenda</vt:lpstr>
      <vt:lpstr>Pão de açúcar demite executivos em reorganização de estrutura</vt:lpstr>
      <vt:lpstr>Bom funcionamento da Estrutura</vt:lpstr>
      <vt:lpstr>Controle de resultados</vt:lpstr>
      <vt:lpstr>Planejamento das ações</vt:lpstr>
      <vt:lpstr>Hierarquia dos sistemas de Planejamento e Controle (Alinhamento Vertical)</vt:lpstr>
      <vt:lpstr>Sistema de Planejamento e Controle por parte da Organização</vt:lpstr>
      <vt:lpstr>Instrumentos de Interligação</vt:lpstr>
      <vt:lpstr>Estrutura funcional</vt:lpstr>
      <vt:lpstr>Estrutura divisional</vt:lpstr>
      <vt:lpstr>Estrutura matricial</vt:lpstr>
      <vt:lpstr>Estrutura em rede</vt:lpstr>
      <vt:lpstr>PowerPoint Presentation</vt:lpstr>
      <vt:lpstr>Referências bibliográficas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Fundamentos do Design Organizacional</dc:title>
  <dc:creator>Matheus Soares</dc:creator>
  <cp:lastModifiedBy>Luciano Castro</cp:lastModifiedBy>
  <cp:revision>89</cp:revision>
  <dcterms:created xsi:type="dcterms:W3CDTF">2015-02-26T17:46:44Z</dcterms:created>
  <dcterms:modified xsi:type="dcterms:W3CDTF">2015-04-07T22:58:28Z</dcterms:modified>
</cp:coreProperties>
</file>