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3" r:id="rId11"/>
    <p:sldId id="271" r:id="rId12"/>
    <p:sldId id="272" r:id="rId13"/>
    <p:sldId id="25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434" autoAdjust="0"/>
  </p:normalViewPr>
  <p:slideViewPr>
    <p:cSldViewPr snapToGrid="0">
      <p:cViewPr>
        <p:scale>
          <a:sx n="70" d="100"/>
          <a:sy n="70" d="100"/>
        </p:scale>
        <p:origin x="-1856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B87AA5-5A1D-4A30-8B73-C6E41168BFF5}" type="doc">
      <dgm:prSet loTypeId="urn:microsoft.com/office/officeart/2009/3/layout/OpposingIdeas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E110F78-E769-4059-AA28-01847345D05D}">
      <dgm:prSet phldrT="[Texto]"/>
      <dgm:spPr/>
      <dgm:t>
        <a:bodyPr/>
        <a:lstStyle/>
        <a:p>
          <a:pPr algn="ctr"/>
          <a:r>
            <a:rPr lang="pt-BR" dirty="0" smtClean="0"/>
            <a:t>BAIXO PARA CIMA</a:t>
          </a:r>
          <a:endParaRPr lang="pt-BR" dirty="0"/>
        </a:p>
      </dgm:t>
    </dgm:pt>
    <dgm:pt modelId="{35F42085-3B94-4D10-9619-9930424C7927}" type="parTrans" cxnId="{B03935D8-5796-4CF5-92C6-11714C212014}">
      <dgm:prSet/>
      <dgm:spPr/>
      <dgm:t>
        <a:bodyPr/>
        <a:lstStyle/>
        <a:p>
          <a:pPr algn="ctr"/>
          <a:endParaRPr lang="pt-BR"/>
        </a:p>
      </dgm:t>
    </dgm:pt>
    <dgm:pt modelId="{4DEE36FC-C62B-45E4-B427-0C8EC8981EBC}" type="sibTrans" cxnId="{B03935D8-5796-4CF5-92C6-11714C212014}">
      <dgm:prSet/>
      <dgm:spPr/>
      <dgm:t>
        <a:bodyPr/>
        <a:lstStyle/>
        <a:p>
          <a:pPr algn="ctr"/>
          <a:endParaRPr lang="pt-BR"/>
        </a:p>
      </dgm:t>
    </dgm:pt>
    <dgm:pt modelId="{E4723ADE-97BD-41CB-98F8-BCF96C4CBAA6}">
      <dgm:prSet phldrT="[Texto]"/>
      <dgm:spPr/>
      <dgm:t>
        <a:bodyPr anchor="ctr"/>
        <a:lstStyle/>
        <a:p>
          <a:pPr algn="ctr"/>
          <a:r>
            <a:rPr lang="pt-BR" dirty="0" smtClean="0"/>
            <a:t>Mudança do </a:t>
          </a:r>
          <a:r>
            <a:rPr lang="pt-BR" b="1" dirty="0" smtClean="0"/>
            <a:t>sistema técnico do núcleo operacional</a:t>
          </a:r>
          <a:endParaRPr lang="pt-BR" b="1" dirty="0"/>
        </a:p>
      </dgm:t>
    </dgm:pt>
    <dgm:pt modelId="{879B3E47-B18B-430A-ABF6-7503F569AEF8}" type="parTrans" cxnId="{9DA7933A-0DFE-4175-AE34-E8B0E2D76F8F}">
      <dgm:prSet/>
      <dgm:spPr/>
      <dgm:t>
        <a:bodyPr/>
        <a:lstStyle/>
        <a:p>
          <a:pPr algn="ctr"/>
          <a:endParaRPr lang="pt-BR"/>
        </a:p>
      </dgm:t>
    </dgm:pt>
    <dgm:pt modelId="{6897486F-3452-4623-B0D3-32BDA3FA5E69}" type="sibTrans" cxnId="{9DA7933A-0DFE-4175-AE34-E8B0E2D76F8F}">
      <dgm:prSet/>
      <dgm:spPr/>
      <dgm:t>
        <a:bodyPr/>
        <a:lstStyle/>
        <a:p>
          <a:pPr algn="ctr"/>
          <a:endParaRPr lang="pt-BR"/>
        </a:p>
      </dgm:t>
    </dgm:pt>
    <dgm:pt modelId="{F524076B-A600-4468-822E-EABE221558EB}">
      <dgm:prSet phldrT="[Texto]"/>
      <dgm:spPr/>
      <dgm:t>
        <a:bodyPr/>
        <a:lstStyle/>
        <a:p>
          <a:pPr algn="ctr"/>
          <a:r>
            <a:rPr lang="pt-BR" dirty="0" smtClean="0"/>
            <a:t>CIMA PARA BAIXO</a:t>
          </a:r>
          <a:endParaRPr lang="pt-BR" dirty="0"/>
        </a:p>
      </dgm:t>
    </dgm:pt>
    <dgm:pt modelId="{4BC8F121-496B-4B2E-A80D-A12B2729301B}" type="parTrans" cxnId="{D7956A27-09BD-4A93-911D-F1C192A6DA4B}">
      <dgm:prSet/>
      <dgm:spPr/>
      <dgm:t>
        <a:bodyPr/>
        <a:lstStyle/>
        <a:p>
          <a:pPr algn="ctr"/>
          <a:endParaRPr lang="pt-BR"/>
        </a:p>
      </dgm:t>
    </dgm:pt>
    <dgm:pt modelId="{A3E34C2E-CAA3-4C16-98D5-DF8E250E498C}" type="sibTrans" cxnId="{D7956A27-09BD-4A93-911D-F1C192A6DA4B}">
      <dgm:prSet/>
      <dgm:spPr/>
      <dgm:t>
        <a:bodyPr/>
        <a:lstStyle/>
        <a:p>
          <a:pPr algn="ctr"/>
          <a:endParaRPr lang="pt-BR"/>
        </a:p>
      </dgm:t>
    </dgm:pt>
    <dgm:pt modelId="{2D5F7BB4-D0CB-49DF-BBDB-2D301DA34373}">
      <dgm:prSet phldrT="[Texto]"/>
      <dgm:spPr/>
      <dgm:t>
        <a:bodyPr anchor="ctr"/>
        <a:lstStyle/>
        <a:p>
          <a:pPr algn="ctr"/>
          <a:r>
            <a:rPr lang="pt-BR" dirty="0" smtClean="0"/>
            <a:t>Mudança de </a:t>
          </a:r>
          <a:r>
            <a:rPr lang="pt-BR" b="1" dirty="0" smtClean="0"/>
            <a:t>metas e missões</a:t>
          </a:r>
          <a:endParaRPr lang="pt-BR" b="1" dirty="0"/>
        </a:p>
      </dgm:t>
    </dgm:pt>
    <dgm:pt modelId="{60DAA31B-F249-440C-BFB6-5282E2F93E45}" type="parTrans" cxnId="{5AE49957-65CC-4C13-A80D-178FD8928086}">
      <dgm:prSet/>
      <dgm:spPr/>
      <dgm:t>
        <a:bodyPr/>
        <a:lstStyle/>
        <a:p>
          <a:pPr algn="ctr"/>
          <a:endParaRPr lang="pt-BR"/>
        </a:p>
      </dgm:t>
    </dgm:pt>
    <dgm:pt modelId="{94C414CC-974A-46C6-8E52-BAF406085AFE}" type="sibTrans" cxnId="{5AE49957-65CC-4C13-A80D-178FD8928086}">
      <dgm:prSet/>
      <dgm:spPr/>
      <dgm:t>
        <a:bodyPr/>
        <a:lstStyle/>
        <a:p>
          <a:pPr algn="ctr"/>
          <a:endParaRPr lang="pt-BR"/>
        </a:p>
      </dgm:t>
    </dgm:pt>
    <dgm:pt modelId="{96975E34-E4D4-4D99-9A75-153021993635}" type="pres">
      <dgm:prSet presAssocID="{03B87AA5-5A1D-4A30-8B73-C6E41168BFF5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7B8E055-2025-4F55-83DF-E9E30439E8D3}" type="pres">
      <dgm:prSet presAssocID="{03B87AA5-5A1D-4A30-8B73-C6E41168BFF5}" presName="Background" presStyleLbl="node1" presStyleIdx="0" presStyleCnt="1"/>
      <dgm:spPr/>
    </dgm:pt>
    <dgm:pt modelId="{B833F2D9-5901-4641-A957-D7BCE5091D08}" type="pres">
      <dgm:prSet presAssocID="{03B87AA5-5A1D-4A30-8B73-C6E41168BFF5}" presName="Divider" presStyleLbl="callout" presStyleIdx="0" presStyleCnt="1"/>
      <dgm:spPr/>
    </dgm:pt>
    <dgm:pt modelId="{BE641443-6BD5-4103-8027-4222F1B092A0}" type="pres">
      <dgm:prSet presAssocID="{03B87AA5-5A1D-4A30-8B73-C6E41168BFF5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3E89AF-B7C7-4161-8127-8D4E5CC57FED}" type="pres">
      <dgm:prSet presAssocID="{03B87AA5-5A1D-4A30-8B73-C6E41168BFF5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78CA62-C048-417C-B93D-756529B7DE46}" type="pres">
      <dgm:prSet presAssocID="{03B87AA5-5A1D-4A30-8B73-C6E41168BFF5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PT"/>
        </a:p>
      </dgm:t>
    </dgm:pt>
    <dgm:pt modelId="{BCDD386C-FF90-4F3F-BB6D-E44E7A84C6FE}" type="pres">
      <dgm:prSet presAssocID="{03B87AA5-5A1D-4A30-8B73-C6E41168BFF5}" presName="ParentShape1" presStyleLbl="alignImgPlace1" presStyleIdx="0" presStyleCnt="2">
        <dgm:presLayoutVars/>
      </dgm:prSet>
      <dgm:spPr/>
      <dgm:t>
        <a:bodyPr/>
        <a:lstStyle/>
        <a:p>
          <a:endParaRPr lang="pt-PT"/>
        </a:p>
      </dgm:t>
    </dgm:pt>
    <dgm:pt modelId="{D2C2C0A2-9EB3-46F3-BA5B-8B882160E7C9}" type="pres">
      <dgm:prSet presAssocID="{03B87AA5-5A1D-4A30-8B73-C6E41168BFF5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PT"/>
        </a:p>
      </dgm:t>
    </dgm:pt>
    <dgm:pt modelId="{D9E9435C-5EF6-47A8-96A0-D9673B76CB2D}" type="pres">
      <dgm:prSet presAssocID="{03B87AA5-5A1D-4A30-8B73-C6E41168BFF5}" presName="ParentShape2" presStyleLbl="alignImgPlace1" presStyleIdx="1" presStyleCnt="2">
        <dgm:presLayoutVars/>
      </dgm:prSet>
      <dgm:spPr/>
      <dgm:t>
        <a:bodyPr/>
        <a:lstStyle/>
        <a:p>
          <a:endParaRPr lang="pt-PT"/>
        </a:p>
      </dgm:t>
    </dgm:pt>
  </dgm:ptLst>
  <dgm:cxnLst>
    <dgm:cxn modelId="{E5D203BE-DD0A-415B-8F0C-43DA29A89E4E}" type="presOf" srcId="{03B87AA5-5A1D-4A30-8B73-C6E41168BFF5}" destId="{96975E34-E4D4-4D99-9A75-153021993635}" srcOrd="0" destOrd="0" presId="urn:microsoft.com/office/officeart/2009/3/layout/OpposingIdeas"/>
    <dgm:cxn modelId="{9B4CD0FB-D3DB-428B-AF0B-ADC076F2025B}" type="presOf" srcId="{CE110F78-E769-4059-AA28-01847345D05D}" destId="{2778CA62-C048-417C-B93D-756529B7DE46}" srcOrd="0" destOrd="0" presId="urn:microsoft.com/office/officeart/2009/3/layout/OpposingIdeas"/>
    <dgm:cxn modelId="{5AE49957-65CC-4C13-A80D-178FD8928086}" srcId="{F524076B-A600-4468-822E-EABE221558EB}" destId="{2D5F7BB4-D0CB-49DF-BBDB-2D301DA34373}" srcOrd="0" destOrd="0" parTransId="{60DAA31B-F249-440C-BFB6-5282E2F93E45}" sibTransId="{94C414CC-974A-46C6-8E52-BAF406085AFE}"/>
    <dgm:cxn modelId="{C5AC7E70-70AD-454A-91FF-A4E78D331624}" type="presOf" srcId="{CE110F78-E769-4059-AA28-01847345D05D}" destId="{BCDD386C-FF90-4F3F-BB6D-E44E7A84C6FE}" srcOrd="1" destOrd="0" presId="urn:microsoft.com/office/officeart/2009/3/layout/OpposingIdeas"/>
    <dgm:cxn modelId="{0B657CCB-D7D6-40AC-B668-2480EE207E59}" type="presOf" srcId="{F524076B-A600-4468-822E-EABE221558EB}" destId="{D9E9435C-5EF6-47A8-96A0-D9673B76CB2D}" srcOrd="1" destOrd="0" presId="urn:microsoft.com/office/officeart/2009/3/layout/OpposingIdeas"/>
    <dgm:cxn modelId="{DB626A97-FC61-4B63-9B33-EF7766DD9518}" type="presOf" srcId="{F524076B-A600-4468-822E-EABE221558EB}" destId="{D2C2C0A2-9EB3-46F3-BA5B-8B882160E7C9}" srcOrd="0" destOrd="0" presId="urn:microsoft.com/office/officeart/2009/3/layout/OpposingIdeas"/>
    <dgm:cxn modelId="{81E88032-B522-411A-B852-58472DEA4BD1}" type="presOf" srcId="{E4723ADE-97BD-41CB-98F8-BCF96C4CBAA6}" destId="{BE641443-6BD5-4103-8027-4222F1B092A0}" srcOrd="0" destOrd="0" presId="urn:microsoft.com/office/officeart/2009/3/layout/OpposingIdeas"/>
    <dgm:cxn modelId="{D7956A27-09BD-4A93-911D-F1C192A6DA4B}" srcId="{03B87AA5-5A1D-4A30-8B73-C6E41168BFF5}" destId="{F524076B-A600-4468-822E-EABE221558EB}" srcOrd="1" destOrd="0" parTransId="{4BC8F121-496B-4B2E-A80D-A12B2729301B}" sibTransId="{A3E34C2E-CAA3-4C16-98D5-DF8E250E498C}"/>
    <dgm:cxn modelId="{B03935D8-5796-4CF5-92C6-11714C212014}" srcId="{03B87AA5-5A1D-4A30-8B73-C6E41168BFF5}" destId="{CE110F78-E769-4059-AA28-01847345D05D}" srcOrd="0" destOrd="0" parTransId="{35F42085-3B94-4D10-9619-9930424C7927}" sibTransId="{4DEE36FC-C62B-45E4-B427-0C8EC8981EBC}"/>
    <dgm:cxn modelId="{19BF03F5-6EFB-426C-A08E-2E7D7E48FF00}" type="presOf" srcId="{2D5F7BB4-D0CB-49DF-BBDB-2D301DA34373}" destId="{0E3E89AF-B7C7-4161-8127-8D4E5CC57FED}" srcOrd="0" destOrd="0" presId="urn:microsoft.com/office/officeart/2009/3/layout/OpposingIdeas"/>
    <dgm:cxn modelId="{9DA7933A-0DFE-4175-AE34-E8B0E2D76F8F}" srcId="{CE110F78-E769-4059-AA28-01847345D05D}" destId="{E4723ADE-97BD-41CB-98F8-BCF96C4CBAA6}" srcOrd="0" destOrd="0" parTransId="{879B3E47-B18B-430A-ABF6-7503F569AEF8}" sibTransId="{6897486F-3452-4623-B0D3-32BDA3FA5E69}"/>
    <dgm:cxn modelId="{9B9403A5-4897-4F75-BCB6-EC13EE067C0A}" type="presParOf" srcId="{96975E34-E4D4-4D99-9A75-153021993635}" destId="{87B8E055-2025-4F55-83DF-E9E30439E8D3}" srcOrd="0" destOrd="0" presId="urn:microsoft.com/office/officeart/2009/3/layout/OpposingIdeas"/>
    <dgm:cxn modelId="{DB18B213-80EE-4A06-A398-0FB794F48280}" type="presParOf" srcId="{96975E34-E4D4-4D99-9A75-153021993635}" destId="{B833F2D9-5901-4641-A957-D7BCE5091D08}" srcOrd="1" destOrd="0" presId="urn:microsoft.com/office/officeart/2009/3/layout/OpposingIdeas"/>
    <dgm:cxn modelId="{AC133A55-4FC1-42A4-88EF-B1FEC9BBF6B2}" type="presParOf" srcId="{96975E34-E4D4-4D99-9A75-153021993635}" destId="{BE641443-6BD5-4103-8027-4222F1B092A0}" srcOrd="2" destOrd="0" presId="urn:microsoft.com/office/officeart/2009/3/layout/OpposingIdeas"/>
    <dgm:cxn modelId="{AD88C49B-0ED0-4177-BC58-AFD7998093EF}" type="presParOf" srcId="{96975E34-E4D4-4D99-9A75-153021993635}" destId="{0E3E89AF-B7C7-4161-8127-8D4E5CC57FED}" srcOrd="3" destOrd="0" presId="urn:microsoft.com/office/officeart/2009/3/layout/OpposingIdeas"/>
    <dgm:cxn modelId="{37570225-57E9-4946-B055-0469DA5A388E}" type="presParOf" srcId="{96975E34-E4D4-4D99-9A75-153021993635}" destId="{2778CA62-C048-417C-B93D-756529B7DE46}" srcOrd="4" destOrd="0" presId="urn:microsoft.com/office/officeart/2009/3/layout/OpposingIdeas"/>
    <dgm:cxn modelId="{989C3822-7211-4BAC-B32B-62E4892D1678}" type="presParOf" srcId="{96975E34-E4D4-4D99-9A75-153021993635}" destId="{BCDD386C-FF90-4F3F-BB6D-E44E7A84C6FE}" srcOrd="5" destOrd="0" presId="urn:microsoft.com/office/officeart/2009/3/layout/OpposingIdeas"/>
    <dgm:cxn modelId="{5BE11C42-F693-4455-BBCC-D1BD1C35BD8D}" type="presParOf" srcId="{96975E34-E4D4-4D99-9A75-153021993635}" destId="{D2C2C0A2-9EB3-46F3-BA5B-8B882160E7C9}" srcOrd="6" destOrd="0" presId="urn:microsoft.com/office/officeart/2009/3/layout/OpposingIdeas"/>
    <dgm:cxn modelId="{BD943BB4-7D6D-4506-A436-E4900D489756}" type="presParOf" srcId="{96975E34-E4D4-4D99-9A75-153021993635}" destId="{D9E9435C-5EF6-47A8-96A0-D9673B76CB2D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8E055-2025-4F55-83DF-E9E30439E8D3}">
      <dsp:nvSpPr>
        <dsp:cNvPr id="0" name=""/>
        <dsp:cNvSpPr/>
      </dsp:nvSpPr>
      <dsp:spPr>
        <a:xfrm>
          <a:off x="1250744" y="497895"/>
          <a:ext cx="3594511" cy="1933005"/>
        </a:xfrm>
        <a:prstGeom prst="round2DiagRect">
          <a:avLst>
            <a:gd name="adj1" fmla="val 0"/>
            <a:gd name="adj2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833F2D9-5901-4641-A957-D7BCE5091D08}">
      <dsp:nvSpPr>
        <dsp:cNvPr id="0" name=""/>
        <dsp:cNvSpPr/>
      </dsp:nvSpPr>
      <dsp:spPr>
        <a:xfrm>
          <a:off x="3048000" y="702911"/>
          <a:ext cx="479" cy="1522973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E641443-6BD5-4103-8027-4222F1B092A0}">
      <dsp:nvSpPr>
        <dsp:cNvPr id="0" name=""/>
        <dsp:cNvSpPr/>
      </dsp:nvSpPr>
      <dsp:spPr>
        <a:xfrm>
          <a:off x="1370561" y="644335"/>
          <a:ext cx="1557621" cy="164012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Mudança do </a:t>
          </a:r>
          <a:r>
            <a:rPr lang="pt-BR" sz="2100" b="1" kern="1200" dirty="0" smtClean="0"/>
            <a:t>sistema técnico do núcleo operacional</a:t>
          </a:r>
          <a:endParaRPr lang="pt-BR" sz="2100" b="1" kern="1200" dirty="0"/>
        </a:p>
      </dsp:txBody>
      <dsp:txXfrm>
        <a:off x="1370561" y="644335"/>
        <a:ext cx="1557621" cy="1640125"/>
      </dsp:txXfrm>
    </dsp:sp>
    <dsp:sp modelId="{0E3E89AF-B7C7-4161-8127-8D4E5CC57FED}">
      <dsp:nvSpPr>
        <dsp:cNvPr id="0" name=""/>
        <dsp:cNvSpPr/>
      </dsp:nvSpPr>
      <dsp:spPr>
        <a:xfrm>
          <a:off x="3167817" y="644335"/>
          <a:ext cx="1557621" cy="164012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Mudança de </a:t>
          </a:r>
          <a:r>
            <a:rPr lang="pt-BR" sz="2100" b="1" kern="1200" dirty="0" smtClean="0"/>
            <a:t>metas e missões</a:t>
          </a:r>
          <a:endParaRPr lang="pt-BR" sz="2100" b="1" kern="1200" dirty="0"/>
        </a:p>
      </dsp:txBody>
      <dsp:txXfrm>
        <a:off x="3167817" y="644335"/>
        <a:ext cx="1557621" cy="1640125"/>
      </dsp:txXfrm>
    </dsp:sp>
    <dsp:sp modelId="{BCDD386C-FF90-4F3F-BB6D-E44E7A84C6FE}">
      <dsp:nvSpPr>
        <dsp:cNvPr id="0" name=""/>
        <dsp:cNvSpPr/>
      </dsp:nvSpPr>
      <dsp:spPr>
        <a:xfrm rot="16200000">
          <a:off x="-103164" y="754823"/>
          <a:ext cx="2108733" cy="599085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BAIXO PARA CIMA</a:t>
          </a:r>
          <a:endParaRPr lang="pt-BR" sz="1300" kern="1200" dirty="0"/>
        </a:p>
      </dsp:txBody>
      <dsp:txXfrm>
        <a:off x="-12622" y="995646"/>
        <a:ext cx="1927648" cy="298525"/>
      </dsp:txXfrm>
    </dsp:sp>
    <dsp:sp modelId="{D9E9435C-5EF6-47A8-96A0-D9673B76CB2D}">
      <dsp:nvSpPr>
        <dsp:cNvPr id="0" name=""/>
        <dsp:cNvSpPr/>
      </dsp:nvSpPr>
      <dsp:spPr>
        <a:xfrm rot="5400000">
          <a:off x="4090431" y="1574886"/>
          <a:ext cx="2108733" cy="599085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CIMA PARA BAIXO</a:t>
          </a:r>
          <a:endParaRPr lang="pt-BR" sz="1300" kern="1200" dirty="0"/>
        </a:p>
      </dsp:txBody>
      <dsp:txXfrm>
        <a:off x="4180974" y="1634624"/>
        <a:ext cx="1927648" cy="298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65D6A-10A2-48E6-B66C-C2065FF2FBE4}" type="datetimeFigureOut">
              <a:rPr lang="pt-BR" smtClean="0"/>
              <a:t>24/03/15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8D738-62A5-4859-B961-8CAABAC777E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665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0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pic>
        <p:nvPicPr>
          <p:cNvPr id="8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160" y="5116488"/>
            <a:ext cx="2020196" cy="150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903" y="5813701"/>
            <a:ext cx="2034613" cy="80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5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7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142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arkestrat\Desktop\comunicação 2012\Nova Identidade Visual\Markestrat\Materiais - separados para powerpoint\Tarjas\tarja_horizontal_petrole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2988"/>
            <a:ext cx="9144000" cy="76573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t-BR" dirty="0" smtClean="0"/>
              <a:t>Design da Superestrutura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5775" y="6356351"/>
            <a:ext cx="20574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fld id="{169FC5F7-985F-4123-BCA6-58F8D44485D1}" type="slidenum">
              <a:rPr lang="pt-BR" smtClean="0"/>
              <a:pPr/>
              <a:t>‹#›</a:t>
            </a:fld>
            <a:endParaRPr lang="pt-BR" dirty="0"/>
          </a:p>
        </p:txBody>
      </p:sp>
      <p:pic>
        <p:nvPicPr>
          <p:cNvPr id="8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448" y="6161087"/>
            <a:ext cx="846749" cy="62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473" y="6356351"/>
            <a:ext cx="852793" cy="33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91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22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33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59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49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30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4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Fundamentos do Design Organizacional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73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pt-BR" dirty="0" smtClean="0"/>
              <a:t>Design da Superestrutura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69FC5F7-985F-4123-BCA6-58F8D44485D1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83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+mn-lt"/>
              </a:rPr>
              <a:t>Aula 03: Design da Superestrutura</a:t>
            </a:r>
            <a:endParaRPr lang="pt-BR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+mn-lt"/>
              </a:rPr>
              <a:t>Prof. Luciano Thomé e Castro</a:t>
            </a:r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9072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Organograma Geral </a:t>
            </a:r>
            <a:r>
              <a:rPr lang="pt-BR" sz="3600" dirty="0" err="1" smtClean="0"/>
              <a:t>BayerCropScience</a:t>
            </a:r>
            <a:endParaRPr lang="pt-BR" sz="3600" dirty="0" smtClean="0"/>
          </a:p>
        </p:txBody>
      </p:sp>
      <p:pic>
        <p:nvPicPr>
          <p:cNvPr id="190466" name="Picture 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800" y="2228850"/>
            <a:ext cx="9207500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584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em duas fases:</a:t>
            </a:r>
            <a:br>
              <a:rPr lang="pt-BR" dirty="0" smtClean="0"/>
            </a:br>
            <a:r>
              <a:rPr lang="pt-BR" dirty="0" smtClean="0"/>
              <a:t>Posto de gasolina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497539"/>
            <a:ext cx="7886700" cy="3679423"/>
          </a:xfrm>
        </p:spPr>
        <p:txBody>
          <a:bodyPr/>
          <a:lstStyle/>
          <a:p>
            <a:r>
              <a:rPr lang="pt-BR" dirty="0" smtClean="0"/>
              <a:t>Primeira fase:</a:t>
            </a:r>
          </a:p>
          <a:p>
            <a:pPr lvl="1"/>
            <a:r>
              <a:rPr lang="pt-BR" dirty="0"/>
              <a:t>Montar o organograma de um grande posto de Gasolina em SP com cerca de 35 funcionários</a:t>
            </a:r>
          </a:p>
          <a:p>
            <a:pPr lvl="1"/>
            <a:r>
              <a:rPr lang="pt-BR" dirty="0"/>
              <a:t>Supor áreas, supor distribuição dos funcionários nas áreas, supor gerentes, etc.</a:t>
            </a:r>
          </a:p>
          <a:p>
            <a:pPr lvl="1"/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6077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em duas fases:</a:t>
            </a:r>
            <a:br>
              <a:rPr lang="pt-BR" dirty="0" smtClean="0"/>
            </a:br>
            <a:r>
              <a:rPr lang="pt-BR" dirty="0" smtClean="0"/>
              <a:t>Posto de gasolina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497539"/>
            <a:ext cx="7886700" cy="3679423"/>
          </a:xfrm>
        </p:spPr>
        <p:txBody>
          <a:bodyPr/>
          <a:lstStyle/>
          <a:p>
            <a:r>
              <a:rPr lang="pt-BR" dirty="0" smtClean="0"/>
              <a:t>Segunda fase:</a:t>
            </a:r>
          </a:p>
          <a:p>
            <a:pPr lvl="1"/>
            <a:r>
              <a:rPr lang="pt-BR" dirty="0"/>
              <a:t>O mesmo posto possui 147 unidades no Brasil seguindo a estrutura que </a:t>
            </a:r>
            <a:r>
              <a:rPr lang="pt-BR" dirty="0" smtClean="0"/>
              <a:t>você </a:t>
            </a:r>
            <a:r>
              <a:rPr lang="pt-BR" dirty="0"/>
              <a:t>montou no </a:t>
            </a:r>
            <a:r>
              <a:rPr lang="pt-BR" dirty="0" smtClean="0"/>
              <a:t>primeira fase. </a:t>
            </a:r>
            <a:endParaRPr lang="pt-BR" dirty="0"/>
          </a:p>
          <a:p>
            <a:pPr lvl="1"/>
            <a:r>
              <a:rPr lang="pt-BR" dirty="0"/>
              <a:t>Redesenhar a estrutura agora do grupo todo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2649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+mn-lt"/>
              </a:rPr>
              <a:t>Referências bibliográficas</a:t>
            </a:r>
            <a:endParaRPr lang="pt-BR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t-BR" dirty="0">
                <a:latin typeface="+mn-lt"/>
              </a:rPr>
              <a:t>MINTZBERG, H. Criando Organizações Eficazes. São Paulo: Atlas, 2011.</a:t>
            </a:r>
          </a:p>
          <a:p>
            <a:pPr>
              <a:lnSpc>
                <a:spcPct val="160000"/>
              </a:lnSpc>
            </a:pPr>
            <a:r>
              <a:rPr lang="pt-BR" dirty="0">
                <a:latin typeface="+mn-lt"/>
              </a:rPr>
              <a:t>OLIVEIRA, D. P. R. Estrutura Organizacional. Uma abordagem para resultados e Competitividade. São Paulo: Atlas, 2006</a:t>
            </a:r>
            <a:r>
              <a:rPr lang="pt-BR" dirty="0" smtClean="0">
                <a:latin typeface="+mn-lt"/>
              </a:rPr>
              <a:t>.</a:t>
            </a:r>
            <a:endParaRPr lang="pt-BR" dirty="0">
              <a:latin typeface="+mn-lt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>
                <a:latin typeface="+mn-lt"/>
              </a:rPr>
              <a:t>Design da Superestrutura</a:t>
            </a:r>
            <a:endParaRPr lang="pt-BR" dirty="0">
              <a:latin typeface="+mn-lt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>
                <a:latin typeface="+mn-lt"/>
              </a:rPr>
              <a:pPr/>
              <a:t>13</a:t>
            </a:fld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700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689145"/>
            <a:ext cx="7886700" cy="4351338"/>
          </a:xfrm>
        </p:spPr>
        <p:txBody>
          <a:bodyPr/>
          <a:lstStyle/>
          <a:p>
            <a:r>
              <a:rPr lang="pt-BR" dirty="0" smtClean="0"/>
              <a:t>Design e </a:t>
            </a:r>
            <a:r>
              <a:rPr lang="pt-BR" dirty="0" err="1" smtClean="0"/>
              <a:t>redesign</a:t>
            </a:r>
            <a:r>
              <a:rPr lang="pt-BR" dirty="0" smtClean="0"/>
              <a:t> estrutural</a:t>
            </a:r>
          </a:p>
          <a:p>
            <a:r>
              <a:rPr lang="pt-BR" dirty="0" smtClean="0"/>
              <a:t>Agrupamento de unidades</a:t>
            </a:r>
          </a:p>
          <a:p>
            <a:r>
              <a:rPr lang="pt-BR" dirty="0" smtClean="0"/>
              <a:t>Bases para o agrupamento</a:t>
            </a:r>
          </a:p>
          <a:p>
            <a:r>
              <a:rPr lang="pt-BR" dirty="0" smtClean="0"/>
              <a:t>Critérios para agrupamento</a:t>
            </a:r>
          </a:p>
          <a:p>
            <a:r>
              <a:rPr lang="pt-BR" dirty="0" smtClean="0"/>
              <a:t>Força dos critérios nas estruturas</a:t>
            </a:r>
          </a:p>
          <a:p>
            <a:r>
              <a:rPr lang="pt-BR" dirty="0" smtClean="0"/>
              <a:t>Dimensão</a:t>
            </a:r>
          </a:p>
          <a:p>
            <a:r>
              <a:rPr lang="pt-BR" dirty="0" smtClean="0"/>
              <a:t>Organizações planas X Organizações verticais</a:t>
            </a:r>
          </a:p>
          <a:p>
            <a:r>
              <a:rPr lang="pt-BR" dirty="0" smtClean="0"/>
              <a:t>Exercício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889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Design e </a:t>
            </a:r>
            <a:r>
              <a:rPr lang="pt-BR" dirty="0" err="1" smtClean="0"/>
              <a:t>Redesign</a:t>
            </a:r>
            <a:r>
              <a:rPr lang="pt-BR" dirty="0" smtClean="0"/>
              <a:t> estrutural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702793"/>
            <a:ext cx="7886700" cy="4351338"/>
          </a:xfrm>
        </p:spPr>
        <p:txBody>
          <a:bodyPr/>
          <a:lstStyle/>
          <a:p>
            <a:r>
              <a:rPr lang="pt-BR" dirty="0" smtClean="0"/>
              <a:t>Design é muito </a:t>
            </a:r>
            <a:r>
              <a:rPr lang="pt-BR" b="1" dirty="0" smtClean="0"/>
              <a:t>menos</a:t>
            </a:r>
            <a:r>
              <a:rPr lang="pt-BR" dirty="0" smtClean="0"/>
              <a:t> comum que o </a:t>
            </a:r>
            <a:r>
              <a:rPr lang="pt-BR" dirty="0" err="1" smtClean="0"/>
              <a:t>redesign</a:t>
            </a:r>
            <a:endParaRPr lang="pt-BR" dirty="0" smtClean="0"/>
          </a:p>
          <a:p>
            <a:pPr lvl="1"/>
            <a:r>
              <a:rPr lang="pt-BR" dirty="0" smtClean="0"/>
              <a:t>Parte-se do conhecimento de estruturas anteriores</a:t>
            </a:r>
          </a:p>
          <a:p>
            <a:pPr lvl="1"/>
            <a:r>
              <a:rPr lang="pt-BR" dirty="0" smtClean="0"/>
              <a:t>Mudanças incrementais de estruturas existentes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3</a:t>
            </a:fld>
            <a:endParaRPr lang="pt-BR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662925568"/>
              </p:ext>
            </p:extLst>
          </p:nvPr>
        </p:nvGraphicFramePr>
        <p:xfrm>
          <a:off x="1264692" y="3138985"/>
          <a:ext cx="6096000" cy="2928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64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4871"/>
            <a:ext cx="7886700" cy="1325563"/>
          </a:xfrm>
        </p:spPr>
        <p:txBody>
          <a:bodyPr/>
          <a:lstStyle/>
          <a:p>
            <a:r>
              <a:rPr lang="pt-BR" dirty="0" smtClean="0"/>
              <a:t>Agrupamento de 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281251"/>
            <a:ext cx="7886700" cy="46145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000" dirty="0" smtClean="0"/>
              <a:t>Meio fundamental para </a:t>
            </a:r>
            <a:r>
              <a:rPr lang="pt-BR" sz="2000" b="1" dirty="0" smtClean="0"/>
              <a:t>coordenação</a:t>
            </a:r>
            <a:r>
              <a:rPr lang="pt-BR" sz="2000" dirty="0" smtClean="0"/>
              <a:t> do trabalho na organização.</a:t>
            </a:r>
          </a:p>
          <a:p>
            <a:pPr>
              <a:lnSpc>
                <a:spcPct val="100000"/>
              </a:lnSpc>
            </a:pPr>
            <a:r>
              <a:rPr lang="pt-BR" sz="2000" dirty="0" smtClean="0"/>
              <a:t>Efeitos importantes:</a:t>
            </a:r>
            <a:endParaRPr lang="pt-BR" sz="1800" dirty="0"/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1800" dirty="0" smtClean="0"/>
              <a:t>Estabelece um sistema de supervisão comum entre as posições e unidades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1800" dirty="0" smtClean="0"/>
              <a:t>Requere que posições e unidades compartilhem recursos comuns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1800" dirty="0" smtClean="0"/>
              <a:t>Cria medidas de desempenho comuns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1800" dirty="0" smtClean="0"/>
              <a:t>Encoraja o ajuste mútuo</a:t>
            </a:r>
          </a:p>
          <a:p>
            <a:pPr>
              <a:lnSpc>
                <a:spcPct val="100000"/>
              </a:lnSpc>
            </a:pPr>
            <a:r>
              <a:rPr lang="pt-BR" sz="2000" dirty="0" smtClean="0"/>
              <a:t>Estimula dois mecanismos: </a:t>
            </a:r>
            <a:r>
              <a:rPr lang="pt-BR" sz="2000" b="1" dirty="0" smtClean="0"/>
              <a:t>supervisão direta </a:t>
            </a:r>
            <a:r>
              <a:rPr lang="pt-BR" sz="2000" dirty="0" smtClean="0"/>
              <a:t>e </a:t>
            </a:r>
            <a:r>
              <a:rPr lang="pt-BR" sz="2000" b="1" dirty="0" smtClean="0"/>
              <a:t>ajuste mútuo</a:t>
            </a:r>
            <a:r>
              <a:rPr lang="pt-BR" sz="2000" dirty="0" smtClean="0"/>
              <a:t>, formando base para a </a:t>
            </a:r>
            <a:r>
              <a:rPr lang="pt-BR" sz="2000" b="1" dirty="0" smtClean="0"/>
              <a:t>padronização dos outputs</a:t>
            </a:r>
            <a:r>
              <a:rPr lang="pt-BR" sz="2000" dirty="0" smtClean="0"/>
              <a:t>, ao fornecer medidas de desempenho comuns.</a:t>
            </a:r>
          </a:p>
          <a:p>
            <a:pPr>
              <a:lnSpc>
                <a:spcPct val="100000"/>
              </a:lnSpc>
            </a:pPr>
            <a:r>
              <a:rPr lang="pt-BR" sz="2000" dirty="0" smtClean="0"/>
              <a:t>Encoraja a coordenação </a:t>
            </a:r>
            <a:r>
              <a:rPr lang="pt-BR" sz="2000" dirty="0" err="1" smtClean="0"/>
              <a:t>intragrupal</a:t>
            </a:r>
            <a:r>
              <a:rPr lang="pt-BR" sz="2000" dirty="0" smtClean="0"/>
              <a:t> </a:t>
            </a:r>
            <a:r>
              <a:rPr lang="pt-BR" sz="2000" b="1" dirty="0" smtClean="0"/>
              <a:t>em detrimento </a:t>
            </a:r>
            <a:r>
              <a:rPr lang="pt-BR" sz="2000" dirty="0" smtClean="0"/>
              <a:t>da coordenação intergrupal.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Exemplo: Departamento de Operações e Departamento de P&amp;D.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endParaRPr lang="pt-BR" sz="1800" dirty="0" smtClean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pt-BR" sz="20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821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78"/>
            <a:ext cx="7886700" cy="1325563"/>
          </a:xfrm>
        </p:spPr>
        <p:txBody>
          <a:bodyPr/>
          <a:lstStyle/>
          <a:p>
            <a:r>
              <a:rPr lang="pt-BR" dirty="0" smtClean="0"/>
              <a:t>Bases para o agrupamento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29906" y="1132762"/>
            <a:ext cx="7886700" cy="449828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dirty="0" smtClean="0"/>
              <a:t>Agrupamento </a:t>
            </a:r>
            <a:r>
              <a:rPr lang="pt-BR" sz="2000" b="1" dirty="0" smtClean="0"/>
              <a:t>por conhecimento e habilidade</a:t>
            </a:r>
          </a:p>
          <a:p>
            <a:pPr lvl="1">
              <a:lnSpc>
                <a:spcPct val="100000"/>
              </a:lnSpc>
            </a:pPr>
            <a:r>
              <a:rPr lang="pt-BR" sz="1800" dirty="0" smtClean="0"/>
              <a:t>Hospital: cirurgiões, anestesistas, psiquiatras, etc.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dirty="0" smtClean="0"/>
              <a:t>Agrupamento </a:t>
            </a:r>
            <a:r>
              <a:rPr lang="pt-BR" sz="2000" b="1" dirty="0" smtClean="0"/>
              <a:t>por processo de trabalho e função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Departamentos: vendas, marketing, produção.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dirty="0" smtClean="0"/>
              <a:t>Agrupamento </a:t>
            </a:r>
            <a:r>
              <a:rPr lang="pt-BR" sz="2000" b="1" dirty="0" smtClean="0"/>
              <a:t>por tempo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Turnos de uma fábrica.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dirty="0" smtClean="0"/>
              <a:t>Agrupamento </a:t>
            </a:r>
            <a:r>
              <a:rPr lang="pt-BR" sz="2000" b="1" dirty="0" smtClean="0"/>
              <a:t>por output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Linhas de produtos: Grandes produtos, médios, pequenos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dirty="0" smtClean="0"/>
              <a:t>Agrupamento </a:t>
            </a:r>
            <a:r>
              <a:rPr lang="pt-BR" sz="2000" b="1" dirty="0" smtClean="0"/>
              <a:t>por cliente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Seguradora: apólices individuais e em grupo, agências de publicidade, etc.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dirty="0" smtClean="0"/>
              <a:t>Agrupamento </a:t>
            </a:r>
            <a:r>
              <a:rPr lang="pt-BR" sz="2000" b="1" dirty="0" smtClean="0"/>
              <a:t>por local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Equipe São Paulo, Minas, DF, etc.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6" name="Chave esquerda 5"/>
          <p:cNvSpPr/>
          <p:nvPr/>
        </p:nvSpPr>
        <p:spPr>
          <a:xfrm>
            <a:off x="1665026" y="1132762"/>
            <a:ext cx="464880" cy="2096325"/>
          </a:xfrm>
          <a:prstGeom prst="leftBrac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have esquerda 6"/>
          <p:cNvSpPr/>
          <p:nvPr/>
        </p:nvSpPr>
        <p:spPr>
          <a:xfrm>
            <a:off x="1665026" y="3403720"/>
            <a:ext cx="464880" cy="2096325"/>
          </a:xfrm>
          <a:prstGeom prst="leftBrac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77421" y="1719259"/>
            <a:ext cx="1487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foco nos “meios”</a:t>
            </a:r>
          </a:p>
          <a:p>
            <a:pPr algn="ctr"/>
            <a:r>
              <a:rPr lang="pt-BR" b="1" dirty="0" smtClean="0"/>
              <a:t>FUNCIONAL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7421" y="3990217"/>
            <a:ext cx="1487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foco nos “fins”</a:t>
            </a:r>
          </a:p>
          <a:p>
            <a:pPr algn="ctr"/>
            <a:r>
              <a:rPr lang="pt-BR" b="1" dirty="0" smtClean="0"/>
              <a:t>MERCADO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28650" y="5704764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 smtClean="0">
                <a:solidFill>
                  <a:srgbClr val="FF0000"/>
                </a:solidFill>
              </a:rPr>
              <a:t>Considerações:</a:t>
            </a:r>
            <a:r>
              <a:rPr lang="pt-BR" b="1" i="1" dirty="0" smtClean="0"/>
              <a:t> “mesclas” e “ambiguidades”.</a:t>
            </a:r>
          </a:p>
        </p:txBody>
      </p:sp>
    </p:spTree>
    <p:extLst>
      <p:ext uri="{BB962C8B-B14F-4D97-AF65-F5344CB8AC3E}">
        <p14:creationId xmlns:p14="http://schemas.microsoft.com/office/powerpoint/2010/main" val="347646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4870"/>
            <a:ext cx="7886700" cy="1325563"/>
          </a:xfrm>
        </p:spPr>
        <p:txBody>
          <a:bodyPr/>
          <a:lstStyle/>
          <a:p>
            <a:r>
              <a:rPr lang="pt-BR" dirty="0" smtClean="0"/>
              <a:t>Critérios para agrupamento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51127"/>
            <a:ext cx="7886700" cy="461294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b="1" dirty="0" smtClean="0"/>
              <a:t>Interdependência do fluxo de trabalho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Recíproca (dividem o trabalho de nível básico);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Sequencial (sequenciam o trabalho em níveis hierárquicos médios);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Coletiva (dividem recursos em níveis superiores).</a:t>
            </a:r>
            <a:endParaRPr lang="pt-BR" sz="2000" dirty="0" smtClean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b="1" dirty="0" smtClean="0"/>
              <a:t>Interdependência do processo de trabalho</a:t>
            </a:r>
          </a:p>
          <a:p>
            <a:pPr lvl="1">
              <a:lnSpc>
                <a:spcPct val="100000"/>
              </a:lnSpc>
            </a:pPr>
            <a:r>
              <a:rPr lang="pt-BR" sz="1600" dirty="0"/>
              <a:t>Os processos usados nos fluxos de trabalho podem ser </a:t>
            </a:r>
            <a:r>
              <a:rPr lang="pt-BR" sz="1600" dirty="0" smtClean="0"/>
              <a:t>destacados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pt-BR" sz="1600" dirty="0" smtClean="0"/>
              <a:t>(especialização </a:t>
            </a:r>
            <a:r>
              <a:rPr lang="pt-BR" sz="1600" dirty="0"/>
              <a:t>do processo - aprendizagem)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b="1" dirty="0" smtClean="0"/>
              <a:t>Interdependência da escala do trabalho</a:t>
            </a:r>
          </a:p>
          <a:p>
            <a:pPr lvl="1">
              <a:lnSpc>
                <a:spcPct val="100000"/>
              </a:lnSpc>
            </a:pPr>
            <a:r>
              <a:rPr lang="pt-BR" sz="1600" dirty="0"/>
              <a:t>Grupo se torna grande o suficiente atingindo um ganho suficiente de </a:t>
            </a:r>
            <a:r>
              <a:rPr lang="pt-BR" sz="1600" dirty="0" smtClean="0"/>
              <a:t>escala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Exemplo: departamento central de manutenção para toda a fábrica</a:t>
            </a:r>
            <a:endParaRPr lang="pt-BR" sz="20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pt-BR" sz="2000" b="1" dirty="0" smtClean="0"/>
              <a:t>Interdependência dos relacionamentos sociais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Fatores subjetivos da personalidade e necessidade social se destacam</a:t>
            </a:r>
          </a:p>
          <a:p>
            <a:pPr lvl="1">
              <a:lnSpc>
                <a:spcPct val="100000"/>
              </a:lnSpc>
            </a:pPr>
            <a:r>
              <a:rPr lang="pt-BR" sz="1600" dirty="0" smtClean="0"/>
              <a:t>Estudo de </a:t>
            </a:r>
            <a:r>
              <a:rPr lang="pt-BR" sz="1600" dirty="0" err="1" smtClean="0"/>
              <a:t>Hawthorne</a:t>
            </a:r>
            <a:r>
              <a:rPr lang="pt-BR" sz="1600" dirty="0" smtClean="0"/>
              <a:t>:  os trabalhadores devem ficar próximos para evitar o tédio</a:t>
            </a:r>
            <a:endParaRPr lang="pt-BR" sz="16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9443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9463"/>
            <a:ext cx="7886700" cy="1325563"/>
          </a:xfrm>
        </p:spPr>
        <p:txBody>
          <a:bodyPr/>
          <a:lstStyle/>
          <a:p>
            <a:r>
              <a:rPr lang="pt-BR" dirty="0" smtClean="0"/>
              <a:t>Força dos critérios nas estruturas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70594"/>
              </p:ext>
            </p:extLst>
          </p:nvPr>
        </p:nvGraphicFramePr>
        <p:xfrm>
          <a:off x="628650" y="1360884"/>
          <a:ext cx="7886700" cy="42851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43350"/>
                <a:gridCol w="3943350"/>
              </a:tblGrid>
              <a:tr h="53615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POR</a:t>
                      </a:r>
                      <a:r>
                        <a:rPr lang="pt-BR" sz="2000" baseline="0" dirty="0" smtClean="0"/>
                        <a:t> FUNÇÃO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POR MERCADO</a:t>
                      </a:r>
                      <a:endParaRPr lang="pt-BR" sz="2000" dirty="0"/>
                    </a:p>
                  </a:txBody>
                  <a:tcPr anchor="ctr"/>
                </a:tc>
              </a:tr>
              <a:tr h="357571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/>
                        <a:t>Preocupação</a:t>
                      </a:r>
                      <a:r>
                        <a:rPr lang="pt-BR" sz="1600" baseline="0" dirty="0" smtClean="0"/>
                        <a:t> por interdependências de processo e escala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Encoraja a especialização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Diminui a atenção para um output mais amplo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Indivíduos focam em seus próprios meios e não às finalidades mais amplas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Desempenho pode não ser facilmente mensurado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Rivalidade entre departamentos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Falta um mecanismo interno para coordenar fluxo de trabalho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Tendem a ser mais burocráticas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/>
                        <a:t>Estabelece unidades relativamente independentes, destinadas a lidar com fluxos de trabalho específicos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/>
                        <a:t>Desempenho é facilmente mensurado pois lida com</a:t>
                      </a:r>
                      <a:r>
                        <a:rPr lang="pt-BR" sz="1600" baseline="0" dirty="0" smtClean="0"/>
                        <a:t> determinado conjunto de produtos, serviços, clientes ou locais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Necessária menor formalização para a coordenação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Estrutura menos burocratizada e mecanizada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Estrutura menos capaz de realizar satisfatoriamente uma tarefa especializada ou repetitiva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aseline="0" dirty="0" smtClean="0"/>
                        <a:t>Pode executar mais tarefas e mudá-las com mais facilidade</a:t>
                      </a:r>
                      <a:endParaRPr lang="pt-BR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410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46758"/>
            <a:ext cx="7886700" cy="1325563"/>
          </a:xfrm>
        </p:spPr>
        <p:txBody>
          <a:bodyPr/>
          <a:lstStyle/>
          <a:p>
            <a:r>
              <a:rPr lang="pt-BR" dirty="0" smtClean="0"/>
              <a:t>Dimensão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296538"/>
            <a:ext cx="7886700" cy="48804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PT" sz="2400" dirty="0"/>
              <a:t>Quão grande será a unidade? </a:t>
            </a:r>
          </a:p>
          <a:p>
            <a:pPr lvl="1">
              <a:lnSpc>
                <a:spcPct val="100000"/>
              </a:lnSpc>
            </a:pPr>
            <a:r>
              <a:rPr lang="pt-PT" sz="2000" dirty="0"/>
              <a:t>Quantos funcionários um gerente supervisionará em uma </a:t>
            </a:r>
            <a:r>
              <a:rPr lang="pt-PT" sz="2000" dirty="0" smtClean="0"/>
              <a:t>unidade? </a:t>
            </a:r>
            <a:endParaRPr lang="pt-PT" sz="2000" dirty="0"/>
          </a:p>
          <a:p>
            <a:pPr lvl="1">
              <a:lnSpc>
                <a:spcPct val="100000"/>
              </a:lnSpc>
            </a:pPr>
            <a:r>
              <a:rPr lang="pt-PT" sz="2000" dirty="0"/>
              <a:t>Quantas unidades agruparemos para formar uma unidade maior? </a:t>
            </a:r>
          </a:p>
          <a:p>
            <a:pPr>
              <a:lnSpc>
                <a:spcPct val="100000"/>
              </a:lnSpc>
            </a:pPr>
            <a:r>
              <a:rPr lang="pt-PT" sz="2400" dirty="0"/>
              <a:t>Mecanismos de </a:t>
            </a:r>
            <a:r>
              <a:rPr lang="pt-PT" sz="2400" dirty="0" smtClean="0"/>
              <a:t>controle </a:t>
            </a:r>
            <a:r>
              <a:rPr lang="pt-PT" sz="2400" dirty="0"/>
              <a:t>são cruciais nesta análise:</a:t>
            </a:r>
          </a:p>
          <a:p>
            <a:pPr lvl="1">
              <a:lnSpc>
                <a:spcPct val="100000"/>
              </a:lnSpc>
            </a:pPr>
            <a:r>
              <a:rPr lang="pt-PT" sz="2000" dirty="0"/>
              <a:t>Quanto maior o uso de padronização como coordenação, maior pode ser o tamanho da unidade de trabalho;</a:t>
            </a:r>
          </a:p>
          <a:p>
            <a:pPr lvl="1">
              <a:lnSpc>
                <a:spcPct val="100000"/>
              </a:lnSpc>
            </a:pPr>
            <a:r>
              <a:rPr lang="pt-PT" sz="2000" dirty="0"/>
              <a:t>Quanto mais dependente o controle é da supervisão, menor deve ser a unidade de trabalho, ou tem limitações para crescimento (não mais que 6 subordinados);</a:t>
            </a:r>
          </a:p>
          <a:p>
            <a:pPr lvl="1">
              <a:lnSpc>
                <a:spcPct val="100000"/>
              </a:lnSpc>
            </a:pPr>
            <a:r>
              <a:rPr lang="pt-PT" sz="2000" dirty="0"/>
              <a:t>Quanto maior a confiança no ajustamento mútuo (envolvendo as interdependências entre as tarefas complexas) menor tende a ser o tamanho da unidade de trabalho (nao mais </a:t>
            </a:r>
            <a:r>
              <a:rPr lang="pt-PT" sz="2000" dirty="0" smtClean="0"/>
              <a:t>que </a:t>
            </a:r>
            <a:r>
              <a:rPr lang="pt-PT" sz="2000" dirty="0"/>
              <a:t>10</a:t>
            </a:r>
            <a:r>
              <a:rPr lang="pt-PT" sz="2000" dirty="0" smtClean="0"/>
              <a:t>).</a:t>
            </a:r>
            <a:endParaRPr lang="pt-PT" sz="2000" dirty="0"/>
          </a:p>
          <a:p>
            <a:pPr>
              <a:lnSpc>
                <a:spcPct val="100000"/>
              </a:lnSpc>
            </a:pP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2427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37828"/>
            <a:ext cx="7886700" cy="1325563"/>
          </a:xfrm>
        </p:spPr>
        <p:txBody>
          <a:bodyPr>
            <a:normAutofit/>
          </a:bodyPr>
          <a:lstStyle/>
          <a:p>
            <a:r>
              <a:rPr lang="pt-BR" sz="3200" dirty="0" smtClean="0"/>
              <a:t>Organizações planas X Organizações verticais</a:t>
            </a:r>
            <a:endParaRPr lang="pt-BR" sz="32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Design da Superestrutura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C5F7-985F-4123-BCA6-58F8D44485D1}" type="slidenum">
              <a:rPr lang="pt-BR" smtClean="0"/>
              <a:pPr/>
              <a:t>9</a:t>
            </a:fld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128328"/>
              </p:ext>
            </p:extLst>
          </p:nvPr>
        </p:nvGraphicFramePr>
        <p:xfrm>
          <a:off x="628650" y="1827165"/>
          <a:ext cx="7886700" cy="36319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43350"/>
                <a:gridCol w="3943350"/>
              </a:tblGrid>
              <a:tr h="55521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PLANAS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VERTICAIS</a:t>
                      </a:r>
                      <a:endParaRPr lang="pt-BR" sz="2000" dirty="0"/>
                    </a:p>
                  </a:txBody>
                  <a:tcPr anchor="ctr"/>
                </a:tc>
              </a:tr>
              <a:tr h="307672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800" dirty="0" smtClean="0"/>
                        <a:t>Gerentes médios mais</a:t>
                      </a:r>
                      <a:r>
                        <a:rPr lang="pt-BR" sz="1800" baseline="0" dirty="0" smtClean="0"/>
                        <a:t> engajados e motivados (poder)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800" baseline="0" dirty="0" smtClean="0"/>
                        <a:t>Melhor fluxo de comunicação (vertical)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800" baseline="0" dirty="0" smtClean="0"/>
                        <a:t>Maior autonomia para funcionários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800" baseline="0" dirty="0" smtClean="0"/>
                        <a:t>Menor controle geral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800" dirty="0" smtClean="0"/>
                        <a:t>Gerentes do topo mais motivados (controle)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800" dirty="0" smtClean="0"/>
                        <a:t>Supervisão mais precisa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800" dirty="0" smtClean="0"/>
                        <a:t>Mais tempo do gerente para atividades</a:t>
                      </a:r>
                      <a:r>
                        <a:rPr lang="pt-BR" sz="1800" baseline="0" dirty="0" smtClean="0"/>
                        <a:t> extra supervisão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800" baseline="0" dirty="0" smtClean="0"/>
                        <a:t>Dificuldade no fluxo vertical de informações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567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</TotalTime>
  <Words>851</Words>
  <Application>Microsoft Macintosh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do Office</vt:lpstr>
      <vt:lpstr>Aula 03: Design da Superestrutura</vt:lpstr>
      <vt:lpstr>Agenda</vt:lpstr>
      <vt:lpstr>Design e Redesign estrutural</vt:lpstr>
      <vt:lpstr>Agrupamento de unidades</vt:lpstr>
      <vt:lpstr>Bases para o agrupamento</vt:lpstr>
      <vt:lpstr>Critérios para agrupamento</vt:lpstr>
      <vt:lpstr>Força dos critérios nas estruturas</vt:lpstr>
      <vt:lpstr>Dimensão</vt:lpstr>
      <vt:lpstr>Organizações planas X Organizações verticais</vt:lpstr>
      <vt:lpstr>Organograma Geral BayerCropScience</vt:lpstr>
      <vt:lpstr>Exercício em duas fases: Posto de gasolina</vt:lpstr>
      <vt:lpstr>Exercício em duas fases: Posto de gasolina</vt:lpstr>
      <vt:lpstr>Referências bibliográficas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01: Fundamentos do Design Organizacional</dc:title>
  <dc:creator>Matheus Soares</dc:creator>
  <cp:lastModifiedBy>Luciano Castro</cp:lastModifiedBy>
  <cp:revision>74</cp:revision>
  <dcterms:created xsi:type="dcterms:W3CDTF">2015-02-26T17:46:44Z</dcterms:created>
  <dcterms:modified xsi:type="dcterms:W3CDTF">2015-03-24T20:29:40Z</dcterms:modified>
</cp:coreProperties>
</file>