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62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82" r:id="rId12"/>
    <p:sldId id="284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59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000" autoAdjust="0"/>
    <p:restoredTop sz="94434" autoAdjust="0"/>
  </p:normalViewPr>
  <p:slideViewPr>
    <p:cSldViewPr snapToGrid="0">
      <p:cViewPr>
        <p:scale>
          <a:sx n="90" d="100"/>
          <a:sy n="90" d="100"/>
        </p:scale>
        <p:origin x="-214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DC52E-611C-4356-83D2-CDC1E9EF3A67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5C00239C-89F9-4312-A3B6-7E426577B933}">
      <dgm:prSet phldrT="[Texto]"/>
      <dgm:spPr/>
      <dgm:t>
        <a:bodyPr/>
        <a:lstStyle/>
        <a:p>
          <a:r>
            <a:rPr lang="pt-BR" dirty="0" smtClean="0"/>
            <a:t>Tarefa 1</a:t>
          </a:r>
          <a:endParaRPr lang="pt-BR" dirty="0"/>
        </a:p>
      </dgm:t>
    </dgm:pt>
    <dgm:pt modelId="{7A774968-42E3-4C9F-8916-567F105C36F8}" type="parTrans" cxnId="{777A4D41-E840-44B3-9039-29B569D714CD}">
      <dgm:prSet/>
      <dgm:spPr/>
      <dgm:t>
        <a:bodyPr/>
        <a:lstStyle/>
        <a:p>
          <a:endParaRPr lang="pt-BR"/>
        </a:p>
      </dgm:t>
    </dgm:pt>
    <dgm:pt modelId="{BC4BF172-364F-4025-BCC6-025394479E2E}" type="sibTrans" cxnId="{777A4D41-E840-44B3-9039-29B569D714CD}">
      <dgm:prSet/>
      <dgm:spPr/>
      <dgm:t>
        <a:bodyPr/>
        <a:lstStyle/>
        <a:p>
          <a:endParaRPr lang="pt-BR"/>
        </a:p>
      </dgm:t>
    </dgm:pt>
    <dgm:pt modelId="{CA37C25D-46EE-4A5B-B394-7841C0A1289E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 smtClean="0"/>
            <a:t>Tarefa 2</a:t>
          </a:r>
          <a:endParaRPr lang="pt-BR" dirty="0"/>
        </a:p>
      </dgm:t>
    </dgm:pt>
    <dgm:pt modelId="{9DEE0927-1CBB-4869-91B2-0BFB63BAB5C0}" type="parTrans" cxnId="{6E5AB293-DF9C-47FF-A25E-C4EFFF9982EE}">
      <dgm:prSet/>
      <dgm:spPr/>
      <dgm:t>
        <a:bodyPr/>
        <a:lstStyle/>
        <a:p>
          <a:endParaRPr lang="pt-BR"/>
        </a:p>
      </dgm:t>
    </dgm:pt>
    <dgm:pt modelId="{7691B31E-3A5B-4220-B1AC-9A0A11D7461C}" type="sibTrans" cxnId="{6E5AB293-DF9C-47FF-A25E-C4EFFF9982EE}">
      <dgm:prSet/>
      <dgm:spPr/>
      <dgm:t>
        <a:bodyPr/>
        <a:lstStyle/>
        <a:p>
          <a:endParaRPr lang="pt-BR"/>
        </a:p>
      </dgm:t>
    </dgm:pt>
    <dgm:pt modelId="{BE167C10-4E15-4E0A-B8EA-906AB6FC0FC7}">
      <dgm:prSet phldrT="[Texto]"/>
      <dgm:spPr/>
      <dgm:t>
        <a:bodyPr/>
        <a:lstStyle/>
        <a:p>
          <a:r>
            <a:rPr lang="pt-BR" dirty="0" smtClean="0"/>
            <a:t>Tarefa 3</a:t>
          </a:r>
          <a:endParaRPr lang="pt-BR" dirty="0"/>
        </a:p>
      </dgm:t>
    </dgm:pt>
    <dgm:pt modelId="{34671C10-5B5E-4137-9F64-9C8509EC47E6}" type="parTrans" cxnId="{FF24BD15-E4BF-411D-AC02-2F4A775EB4C0}">
      <dgm:prSet/>
      <dgm:spPr/>
      <dgm:t>
        <a:bodyPr/>
        <a:lstStyle/>
        <a:p>
          <a:endParaRPr lang="pt-BR"/>
        </a:p>
      </dgm:t>
    </dgm:pt>
    <dgm:pt modelId="{B31F0BA6-471D-4F3F-92D8-8D33027626C5}" type="sibTrans" cxnId="{FF24BD15-E4BF-411D-AC02-2F4A775EB4C0}">
      <dgm:prSet/>
      <dgm:spPr/>
      <dgm:t>
        <a:bodyPr/>
        <a:lstStyle/>
        <a:p>
          <a:endParaRPr lang="pt-BR"/>
        </a:p>
      </dgm:t>
    </dgm:pt>
    <dgm:pt modelId="{4CACD313-EAB6-4A47-989C-05756B204546}" type="pres">
      <dgm:prSet presAssocID="{913DC52E-611C-4356-83D2-CDC1E9EF3A67}" presName="Name0" presStyleCnt="0">
        <dgm:presLayoutVars>
          <dgm:dir/>
          <dgm:resizeHandles val="exact"/>
        </dgm:presLayoutVars>
      </dgm:prSet>
      <dgm:spPr/>
    </dgm:pt>
    <dgm:pt modelId="{B266CB24-002B-4126-9F97-DBEAA9BAC4F6}" type="pres">
      <dgm:prSet presAssocID="{5C00239C-89F9-4312-A3B6-7E426577B93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D76978-B974-47BF-B90B-17A5F5AB58A6}" type="pres">
      <dgm:prSet presAssocID="{BC4BF172-364F-4025-BCC6-025394479E2E}" presName="sibTrans" presStyleLbl="sibTrans2D1" presStyleIdx="0" presStyleCnt="2"/>
      <dgm:spPr/>
      <dgm:t>
        <a:bodyPr/>
        <a:lstStyle/>
        <a:p>
          <a:endParaRPr lang="pt-BR"/>
        </a:p>
      </dgm:t>
    </dgm:pt>
    <dgm:pt modelId="{76B3D129-0BA7-4031-A314-C44B9C74CBCE}" type="pres">
      <dgm:prSet presAssocID="{BC4BF172-364F-4025-BCC6-025394479E2E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94901629-8B1E-460B-919A-F9F370DEC747}" type="pres">
      <dgm:prSet presAssocID="{CA37C25D-46EE-4A5B-B394-7841C0A1289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6A79CE-7EA9-4CEB-9E0C-F3AA04611FFA}" type="pres">
      <dgm:prSet presAssocID="{7691B31E-3A5B-4220-B1AC-9A0A11D7461C}" presName="sibTrans" presStyleLbl="sibTrans2D1" presStyleIdx="1" presStyleCnt="2"/>
      <dgm:spPr/>
      <dgm:t>
        <a:bodyPr/>
        <a:lstStyle/>
        <a:p>
          <a:endParaRPr lang="pt-BR"/>
        </a:p>
      </dgm:t>
    </dgm:pt>
    <dgm:pt modelId="{CD002688-AB5B-4336-8AAF-90802799DDF6}" type="pres">
      <dgm:prSet presAssocID="{7691B31E-3A5B-4220-B1AC-9A0A11D7461C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2AFC27AA-4CBB-4503-8F67-B5B6C84AF5F6}" type="pres">
      <dgm:prSet presAssocID="{BE167C10-4E15-4E0A-B8EA-906AB6FC0FC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F24BD15-E4BF-411D-AC02-2F4A775EB4C0}" srcId="{913DC52E-611C-4356-83D2-CDC1E9EF3A67}" destId="{BE167C10-4E15-4E0A-B8EA-906AB6FC0FC7}" srcOrd="2" destOrd="0" parTransId="{34671C10-5B5E-4137-9F64-9C8509EC47E6}" sibTransId="{B31F0BA6-471D-4F3F-92D8-8D33027626C5}"/>
    <dgm:cxn modelId="{1239FCCA-8550-4B86-B1DC-2AA43BA491AF}" type="presOf" srcId="{7691B31E-3A5B-4220-B1AC-9A0A11D7461C}" destId="{CD002688-AB5B-4336-8AAF-90802799DDF6}" srcOrd="1" destOrd="0" presId="urn:microsoft.com/office/officeart/2005/8/layout/process1"/>
    <dgm:cxn modelId="{777A4D41-E840-44B3-9039-29B569D714CD}" srcId="{913DC52E-611C-4356-83D2-CDC1E9EF3A67}" destId="{5C00239C-89F9-4312-A3B6-7E426577B933}" srcOrd="0" destOrd="0" parTransId="{7A774968-42E3-4C9F-8916-567F105C36F8}" sibTransId="{BC4BF172-364F-4025-BCC6-025394479E2E}"/>
    <dgm:cxn modelId="{76DD40F5-AA6A-4053-8242-6266F55A6712}" type="presOf" srcId="{BE167C10-4E15-4E0A-B8EA-906AB6FC0FC7}" destId="{2AFC27AA-4CBB-4503-8F67-B5B6C84AF5F6}" srcOrd="0" destOrd="0" presId="urn:microsoft.com/office/officeart/2005/8/layout/process1"/>
    <dgm:cxn modelId="{033180EF-31CD-4FE2-BDE7-7B1840AB1A27}" type="presOf" srcId="{BC4BF172-364F-4025-BCC6-025394479E2E}" destId="{3BD76978-B974-47BF-B90B-17A5F5AB58A6}" srcOrd="0" destOrd="0" presId="urn:microsoft.com/office/officeart/2005/8/layout/process1"/>
    <dgm:cxn modelId="{E7B232D5-46F1-448A-9DB9-442CA3E37B12}" type="presOf" srcId="{CA37C25D-46EE-4A5B-B394-7841C0A1289E}" destId="{94901629-8B1E-460B-919A-F9F370DEC747}" srcOrd="0" destOrd="0" presId="urn:microsoft.com/office/officeart/2005/8/layout/process1"/>
    <dgm:cxn modelId="{2EA1D7B0-3ABD-4E1D-8F58-50DD0FFCA871}" type="presOf" srcId="{5C00239C-89F9-4312-A3B6-7E426577B933}" destId="{B266CB24-002B-4126-9F97-DBEAA9BAC4F6}" srcOrd="0" destOrd="0" presId="urn:microsoft.com/office/officeart/2005/8/layout/process1"/>
    <dgm:cxn modelId="{A23E3ADC-FF75-4FD5-9C96-B82F91A88277}" type="presOf" srcId="{BC4BF172-364F-4025-BCC6-025394479E2E}" destId="{76B3D129-0BA7-4031-A314-C44B9C74CBCE}" srcOrd="1" destOrd="0" presId="urn:microsoft.com/office/officeart/2005/8/layout/process1"/>
    <dgm:cxn modelId="{843BEC68-CB05-49FA-962C-C131917EE524}" type="presOf" srcId="{7691B31E-3A5B-4220-B1AC-9A0A11D7461C}" destId="{686A79CE-7EA9-4CEB-9E0C-F3AA04611FFA}" srcOrd="0" destOrd="0" presId="urn:microsoft.com/office/officeart/2005/8/layout/process1"/>
    <dgm:cxn modelId="{6E5AB293-DF9C-47FF-A25E-C4EFFF9982EE}" srcId="{913DC52E-611C-4356-83D2-CDC1E9EF3A67}" destId="{CA37C25D-46EE-4A5B-B394-7841C0A1289E}" srcOrd="1" destOrd="0" parTransId="{9DEE0927-1CBB-4869-91B2-0BFB63BAB5C0}" sibTransId="{7691B31E-3A5B-4220-B1AC-9A0A11D7461C}"/>
    <dgm:cxn modelId="{DAFF80FE-372A-4309-8497-7D72894C5C63}" type="presOf" srcId="{913DC52E-611C-4356-83D2-CDC1E9EF3A67}" destId="{4CACD313-EAB6-4A47-989C-05756B204546}" srcOrd="0" destOrd="0" presId="urn:microsoft.com/office/officeart/2005/8/layout/process1"/>
    <dgm:cxn modelId="{A5EB94E1-526C-45CD-8F0B-B89885952347}" type="presParOf" srcId="{4CACD313-EAB6-4A47-989C-05756B204546}" destId="{B266CB24-002B-4126-9F97-DBEAA9BAC4F6}" srcOrd="0" destOrd="0" presId="urn:microsoft.com/office/officeart/2005/8/layout/process1"/>
    <dgm:cxn modelId="{9F3A5FAB-6737-4769-AFAB-BDC66D337627}" type="presParOf" srcId="{4CACD313-EAB6-4A47-989C-05756B204546}" destId="{3BD76978-B974-47BF-B90B-17A5F5AB58A6}" srcOrd="1" destOrd="0" presId="urn:microsoft.com/office/officeart/2005/8/layout/process1"/>
    <dgm:cxn modelId="{69ABCE8B-7797-401A-93EC-470061116CFA}" type="presParOf" srcId="{3BD76978-B974-47BF-B90B-17A5F5AB58A6}" destId="{76B3D129-0BA7-4031-A314-C44B9C74CBCE}" srcOrd="0" destOrd="0" presId="urn:microsoft.com/office/officeart/2005/8/layout/process1"/>
    <dgm:cxn modelId="{1D864ECA-087F-48A2-AFCD-7021ED874088}" type="presParOf" srcId="{4CACD313-EAB6-4A47-989C-05756B204546}" destId="{94901629-8B1E-460B-919A-F9F370DEC747}" srcOrd="2" destOrd="0" presId="urn:microsoft.com/office/officeart/2005/8/layout/process1"/>
    <dgm:cxn modelId="{04233EA7-5EBC-452F-A67E-EE5A8794A9BA}" type="presParOf" srcId="{4CACD313-EAB6-4A47-989C-05756B204546}" destId="{686A79CE-7EA9-4CEB-9E0C-F3AA04611FFA}" srcOrd="3" destOrd="0" presId="urn:microsoft.com/office/officeart/2005/8/layout/process1"/>
    <dgm:cxn modelId="{5286A7D8-3D9B-4BEB-9A15-FA0FC11CF493}" type="presParOf" srcId="{686A79CE-7EA9-4CEB-9E0C-F3AA04611FFA}" destId="{CD002688-AB5B-4336-8AAF-90802799DDF6}" srcOrd="0" destOrd="0" presId="urn:microsoft.com/office/officeart/2005/8/layout/process1"/>
    <dgm:cxn modelId="{40FA17E3-98EF-4E56-959E-55D9474B1905}" type="presParOf" srcId="{4CACD313-EAB6-4A47-989C-05756B204546}" destId="{2AFC27AA-4CBB-4503-8F67-B5B6C84AF5F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130759-05BE-4621-B0CD-8D950AECCAB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B06DA13-9CE7-4B7D-8732-6B3726766E66}">
      <dgm:prSet phldrT="[Texto]"/>
      <dgm:spPr/>
      <dgm:t>
        <a:bodyPr/>
        <a:lstStyle/>
        <a:p>
          <a:r>
            <a:rPr lang="pt-BR" dirty="0" smtClean="0"/>
            <a:t>Supervisor</a:t>
          </a:r>
          <a:endParaRPr lang="pt-BR" dirty="0"/>
        </a:p>
      </dgm:t>
    </dgm:pt>
    <dgm:pt modelId="{942324CF-98DF-4E34-9616-1B703438E2F2}" type="parTrans" cxnId="{B3FB4F2B-D781-43B2-BCC6-C80F82448C97}">
      <dgm:prSet/>
      <dgm:spPr/>
      <dgm:t>
        <a:bodyPr/>
        <a:lstStyle/>
        <a:p>
          <a:endParaRPr lang="pt-BR"/>
        </a:p>
      </dgm:t>
    </dgm:pt>
    <dgm:pt modelId="{0AEB2321-C862-4682-8A9D-EAF323F2F36E}" type="sibTrans" cxnId="{B3FB4F2B-D781-43B2-BCC6-C80F82448C97}">
      <dgm:prSet/>
      <dgm:spPr/>
      <dgm:t>
        <a:bodyPr/>
        <a:lstStyle/>
        <a:p>
          <a:endParaRPr lang="pt-BR"/>
        </a:p>
      </dgm:t>
    </dgm:pt>
    <dgm:pt modelId="{8D951054-9703-41BD-BDFE-D1BC9980F3B6}" type="asst">
      <dgm:prSet phldrT="[Texto]"/>
      <dgm:spPr/>
      <dgm:t>
        <a:bodyPr/>
        <a:lstStyle/>
        <a:p>
          <a:r>
            <a:rPr lang="pt-BR" dirty="0" smtClean="0"/>
            <a:t>Analista</a:t>
          </a:r>
          <a:endParaRPr lang="pt-BR" dirty="0"/>
        </a:p>
      </dgm:t>
    </dgm:pt>
    <dgm:pt modelId="{46332D18-D1E6-4F7C-BFF6-07F521585331}" type="parTrans" cxnId="{8A178A07-416C-4947-9C6D-121C3E7890FE}">
      <dgm:prSet/>
      <dgm:spPr/>
      <dgm:t>
        <a:bodyPr/>
        <a:lstStyle/>
        <a:p>
          <a:endParaRPr lang="pt-BR"/>
        </a:p>
      </dgm:t>
    </dgm:pt>
    <dgm:pt modelId="{1BEF747E-6779-4357-AF39-130B42DCC57C}" type="sibTrans" cxnId="{8A178A07-416C-4947-9C6D-121C3E7890FE}">
      <dgm:prSet/>
      <dgm:spPr/>
      <dgm:t>
        <a:bodyPr/>
        <a:lstStyle/>
        <a:p>
          <a:endParaRPr lang="pt-BR"/>
        </a:p>
      </dgm:t>
    </dgm:pt>
    <dgm:pt modelId="{0053F097-CFE1-4A57-B935-75D936FAAFDE}">
      <dgm:prSet phldrT="[Texto]"/>
      <dgm:spPr/>
      <dgm:t>
        <a:bodyPr/>
        <a:lstStyle/>
        <a:p>
          <a:r>
            <a:rPr lang="pt-BR" dirty="0" smtClean="0"/>
            <a:t>Funcionário 1</a:t>
          </a:r>
          <a:endParaRPr lang="pt-BR" dirty="0"/>
        </a:p>
      </dgm:t>
    </dgm:pt>
    <dgm:pt modelId="{52AC5BCD-4680-4E6A-8C61-237DE9948FC3}" type="parTrans" cxnId="{549049E0-2F38-4C32-B0CD-BFB528944816}">
      <dgm:prSet/>
      <dgm:spPr/>
      <dgm:t>
        <a:bodyPr/>
        <a:lstStyle/>
        <a:p>
          <a:endParaRPr lang="pt-BR"/>
        </a:p>
      </dgm:t>
    </dgm:pt>
    <dgm:pt modelId="{214ED4C5-2AE0-4748-A25F-EBF412228D34}" type="sibTrans" cxnId="{549049E0-2F38-4C32-B0CD-BFB528944816}">
      <dgm:prSet/>
      <dgm:spPr/>
      <dgm:t>
        <a:bodyPr/>
        <a:lstStyle/>
        <a:p>
          <a:endParaRPr lang="pt-BR"/>
        </a:p>
      </dgm:t>
    </dgm:pt>
    <dgm:pt modelId="{F46415EC-ED3F-4DB2-BB2C-487320DF9136}">
      <dgm:prSet phldrT="[Texto]"/>
      <dgm:spPr/>
      <dgm:t>
        <a:bodyPr/>
        <a:lstStyle/>
        <a:p>
          <a:r>
            <a:rPr lang="pt-BR" dirty="0" smtClean="0"/>
            <a:t>Funcionário 2</a:t>
          </a:r>
          <a:endParaRPr lang="pt-BR" dirty="0"/>
        </a:p>
      </dgm:t>
    </dgm:pt>
    <dgm:pt modelId="{9BFF6A27-3322-4CAD-8690-CA4485C00FE5}" type="parTrans" cxnId="{230B150F-AC81-4560-A2A0-7AA7D98DD7C0}">
      <dgm:prSet/>
      <dgm:spPr/>
      <dgm:t>
        <a:bodyPr/>
        <a:lstStyle/>
        <a:p>
          <a:endParaRPr lang="pt-BR"/>
        </a:p>
      </dgm:t>
    </dgm:pt>
    <dgm:pt modelId="{1CAF7F9A-3DC6-47E6-9DDF-018EC06262F4}" type="sibTrans" cxnId="{230B150F-AC81-4560-A2A0-7AA7D98DD7C0}">
      <dgm:prSet/>
      <dgm:spPr/>
      <dgm:t>
        <a:bodyPr/>
        <a:lstStyle/>
        <a:p>
          <a:endParaRPr lang="pt-BR"/>
        </a:p>
      </dgm:t>
    </dgm:pt>
    <dgm:pt modelId="{F568FA51-25E9-47F0-BC2A-49B72F376A77}">
      <dgm:prSet phldrT="[Texto]"/>
      <dgm:spPr/>
      <dgm:t>
        <a:bodyPr/>
        <a:lstStyle/>
        <a:p>
          <a:r>
            <a:rPr lang="pt-BR" dirty="0" smtClean="0"/>
            <a:t>Funcionário 3</a:t>
          </a:r>
          <a:endParaRPr lang="pt-BR" dirty="0"/>
        </a:p>
      </dgm:t>
    </dgm:pt>
    <dgm:pt modelId="{6471121D-2828-40C4-A437-AD166AB7D52F}" type="parTrans" cxnId="{622A3854-CDAD-4CF4-B1FE-A519812ADD04}">
      <dgm:prSet/>
      <dgm:spPr/>
      <dgm:t>
        <a:bodyPr/>
        <a:lstStyle/>
        <a:p>
          <a:endParaRPr lang="pt-BR"/>
        </a:p>
      </dgm:t>
    </dgm:pt>
    <dgm:pt modelId="{8D77C5D4-3BD4-472A-89B9-4A06737FDBB4}" type="sibTrans" cxnId="{622A3854-CDAD-4CF4-B1FE-A519812ADD04}">
      <dgm:prSet/>
      <dgm:spPr/>
      <dgm:t>
        <a:bodyPr/>
        <a:lstStyle/>
        <a:p>
          <a:endParaRPr lang="pt-BR"/>
        </a:p>
      </dgm:t>
    </dgm:pt>
    <dgm:pt modelId="{3494AA49-54F1-4D28-989E-77E008C192FE}" type="pres">
      <dgm:prSet presAssocID="{AF130759-05BE-4621-B0CD-8D950AECCA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7D0C17C-E78A-4ADE-A4E3-3D8D6A615B5F}" type="pres">
      <dgm:prSet presAssocID="{BB06DA13-9CE7-4B7D-8732-6B3726766E66}" presName="hierRoot1" presStyleCnt="0">
        <dgm:presLayoutVars>
          <dgm:hierBranch val="init"/>
        </dgm:presLayoutVars>
      </dgm:prSet>
      <dgm:spPr/>
    </dgm:pt>
    <dgm:pt modelId="{DD3AFBF3-BF6D-4E4F-85AC-9C4B7F7776B0}" type="pres">
      <dgm:prSet presAssocID="{BB06DA13-9CE7-4B7D-8732-6B3726766E66}" presName="rootComposite1" presStyleCnt="0"/>
      <dgm:spPr/>
    </dgm:pt>
    <dgm:pt modelId="{46E2F5C0-48D5-4E7E-831C-2A10C556A19F}" type="pres">
      <dgm:prSet presAssocID="{BB06DA13-9CE7-4B7D-8732-6B3726766E6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6C76307-10C4-4582-9B12-CD31D52D097D}" type="pres">
      <dgm:prSet presAssocID="{BB06DA13-9CE7-4B7D-8732-6B3726766E66}" presName="rootConnector1" presStyleLbl="node1" presStyleIdx="0" presStyleCnt="0"/>
      <dgm:spPr/>
      <dgm:t>
        <a:bodyPr/>
        <a:lstStyle/>
        <a:p>
          <a:endParaRPr lang="pt-BR"/>
        </a:p>
      </dgm:t>
    </dgm:pt>
    <dgm:pt modelId="{45CFD233-7892-43B8-B5AE-F72DAC4A29CC}" type="pres">
      <dgm:prSet presAssocID="{BB06DA13-9CE7-4B7D-8732-6B3726766E66}" presName="hierChild2" presStyleCnt="0"/>
      <dgm:spPr/>
    </dgm:pt>
    <dgm:pt modelId="{92BC5AB1-636A-4610-8CF2-5B5AF3A9F053}" type="pres">
      <dgm:prSet presAssocID="{52AC5BCD-4680-4E6A-8C61-237DE9948FC3}" presName="Name37" presStyleLbl="parChTrans1D2" presStyleIdx="0" presStyleCnt="4"/>
      <dgm:spPr/>
      <dgm:t>
        <a:bodyPr/>
        <a:lstStyle/>
        <a:p>
          <a:endParaRPr lang="pt-BR"/>
        </a:p>
      </dgm:t>
    </dgm:pt>
    <dgm:pt modelId="{4120EE12-AA3D-4FB7-874C-42883BD2D81D}" type="pres">
      <dgm:prSet presAssocID="{0053F097-CFE1-4A57-B935-75D936FAAFDE}" presName="hierRoot2" presStyleCnt="0">
        <dgm:presLayoutVars>
          <dgm:hierBranch val="init"/>
        </dgm:presLayoutVars>
      </dgm:prSet>
      <dgm:spPr/>
    </dgm:pt>
    <dgm:pt modelId="{6E4DC934-3179-47FF-954B-F2EAAA6DC9CD}" type="pres">
      <dgm:prSet presAssocID="{0053F097-CFE1-4A57-B935-75D936FAAFDE}" presName="rootComposite" presStyleCnt="0"/>
      <dgm:spPr/>
    </dgm:pt>
    <dgm:pt modelId="{31A5DB88-ACD7-43FF-B09F-F63AE266B7D7}" type="pres">
      <dgm:prSet presAssocID="{0053F097-CFE1-4A57-B935-75D936FAAFD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A5EE395-FA86-4094-922F-D94359229D0E}" type="pres">
      <dgm:prSet presAssocID="{0053F097-CFE1-4A57-B935-75D936FAAFDE}" presName="rootConnector" presStyleLbl="node2" presStyleIdx="0" presStyleCnt="3"/>
      <dgm:spPr/>
      <dgm:t>
        <a:bodyPr/>
        <a:lstStyle/>
        <a:p>
          <a:endParaRPr lang="pt-BR"/>
        </a:p>
      </dgm:t>
    </dgm:pt>
    <dgm:pt modelId="{DC7C5688-40E7-463F-8DE1-FCB5FDC719B3}" type="pres">
      <dgm:prSet presAssocID="{0053F097-CFE1-4A57-B935-75D936FAAFDE}" presName="hierChild4" presStyleCnt="0"/>
      <dgm:spPr/>
    </dgm:pt>
    <dgm:pt modelId="{B381A674-EE22-4410-A97A-39A1D1A22791}" type="pres">
      <dgm:prSet presAssocID="{0053F097-CFE1-4A57-B935-75D936FAAFDE}" presName="hierChild5" presStyleCnt="0"/>
      <dgm:spPr/>
    </dgm:pt>
    <dgm:pt modelId="{F8273641-AB21-4752-8D52-EA1ED26B68BC}" type="pres">
      <dgm:prSet presAssocID="{9BFF6A27-3322-4CAD-8690-CA4485C00FE5}" presName="Name37" presStyleLbl="parChTrans1D2" presStyleIdx="1" presStyleCnt="4"/>
      <dgm:spPr/>
      <dgm:t>
        <a:bodyPr/>
        <a:lstStyle/>
        <a:p>
          <a:endParaRPr lang="pt-BR"/>
        </a:p>
      </dgm:t>
    </dgm:pt>
    <dgm:pt modelId="{DF0613B7-8CDB-404A-A76E-E7578CA853C3}" type="pres">
      <dgm:prSet presAssocID="{F46415EC-ED3F-4DB2-BB2C-487320DF9136}" presName="hierRoot2" presStyleCnt="0">
        <dgm:presLayoutVars>
          <dgm:hierBranch val="init"/>
        </dgm:presLayoutVars>
      </dgm:prSet>
      <dgm:spPr/>
    </dgm:pt>
    <dgm:pt modelId="{F17A76EB-3AF1-4AA4-9BED-6C67B9CA86E2}" type="pres">
      <dgm:prSet presAssocID="{F46415EC-ED3F-4DB2-BB2C-487320DF9136}" presName="rootComposite" presStyleCnt="0"/>
      <dgm:spPr/>
    </dgm:pt>
    <dgm:pt modelId="{EE01D5AD-9C8A-4593-84A1-13531CAE8453}" type="pres">
      <dgm:prSet presAssocID="{F46415EC-ED3F-4DB2-BB2C-487320DF913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5CB1564-2C99-4B08-887C-3FF9C2561486}" type="pres">
      <dgm:prSet presAssocID="{F46415EC-ED3F-4DB2-BB2C-487320DF9136}" presName="rootConnector" presStyleLbl="node2" presStyleIdx="1" presStyleCnt="3"/>
      <dgm:spPr/>
      <dgm:t>
        <a:bodyPr/>
        <a:lstStyle/>
        <a:p>
          <a:endParaRPr lang="pt-BR"/>
        </a:p>
      </dgm:t>
    </dgm:pt>
    <dgm:pt modelId="{655E6BA5-6A6D-4A71-BB2D-01AA211ABA66}" type="pres">
      <dgm:prSet presAssocID="{F46415EC-ED3F-4DB2-BB2C-487320DF9136}" presName="hierChild4" presStyleCnt="0"/>
      <dgm:spPr/>
    </dgm:pt>
    <dgm:pt modelId="{8BF6ABED-9506-4C14-8283-0F01E8AAE567}" type="pres">
      <dgm:prSet presAssocID="{F46415EC-ED3F-4DB2-BB2C-487320DF9136}" presName="hierChild5" presStyleCnt="0"/>
      <dgm:spPr/>
    </dgm:pt>
    <dgm:pt modelId="{243A75A2-1844-4A97-B57D-8518B4B6C11D}" type="pres">
      <dgm:prSet presAssocID="{6471121D-2828-40C4-A437-AD166AB7D52F}" presName="Name37" presStyleLbl="parChTrans1D2" presStyleIdx="2" presStyleCnt="4"/>
      <dgm:spPr/>
      <dgm:t>
        <a:bodyPr/>
        <a:lstStyle/>
        <a:p>
          <a:endParaRPr lang="pt-BR"/>
        </a:p>
      </dgm:t>
    </dgm:pt>
    <dgm:pt modelId="{32975128-4806-4176-9B9D-3A30381268D8}" type="pres">
      <dgm:prSet presAssocID="{F568FA51-25E9-47F0-BC2A-49B72F376A77}" presName="hierRoot2" presStyleCnt="0">
        <dgm:presLayoutVars>
          <dgm:hierBranch val="init"/>
        </dgm:presLayoutVars>
      </dgm:prSet>
      <dgm:spPr/>
    </dgm:pt>
    <dgm:pt modelId="{6B272A10-B3CC-4E7F-9B3E-C0BC174DE77D}" type="pres">
      <dgm:prSet presAssocID="{F568FA51-25E9-47F0-BC2A-49B72F376A77}" presName="rootComposite" presStyleCnt="0"/>
      <dgm:spPr/>
    </dgm:pt>
    <dgm:pt modelId="{DC36F7AE-6BFA-4646-B7F3-254FF1E5DE69}" type="pres">
      <dgm:prSet presAssocID="{F568FA51-25E9-47F0-BC2A-49B72F376A7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DB59E41-19C4-4AE6-9707-C5C000C7D681}" type="pres">
      <dgm:prSet presAssocID="{F568FA51-25E9-47F0-BC2A-49B72F376A77}" presName="rootConnector" presStyleLbl="node2" presStyleIdx="2" presStyleCnt="3"/>
      <dgm:spPr/>
      <dgm:t>
        <a:bodyPr/>
        <a:lstStyle/>
        <a:p>
          <a:endParaRPr lang="pt-BR"/>
        </a:p>
      </dgm:t>
    </dgm:pt>
    <dgm:pt modelId="{DD45D1B8-91E7-4AC0-9F39-50E80677878F}" type="pres">
      <dgm:prSet presAssocID="{F568FA51-25E9-47F0-BC2A-49B72F376A77}" presName="hierChild4" presStyleCnt="0"/>
      <dgm:spPr/>
    </dgm:pt>
    <dgm:pt modelId="{086E9298-64DB-424C-A89E-FC32A435BF52}" type="pres">
      <dgm:prSet presAssocID="{F568FA51-25E9-47F0-BC2A-49B72F376A77}" presName="hierChild5" presStyleCnt="0"/>
      <dgm:spPr/>
    </dgm:pt>
    <dgm:pt modelId="{0D867EA5-926A-4658-AD2D-B79DE70DF089}" type="pres">
      <dgm:prSet presAssocID="{BB06DA13-9CE7-4B7D-8732-6B3726766E66}" presName="hierChild3" presStyleCnt="0"/>
      <dgm:spPr/>
    </dgm:pt>
    <dgm:pt modelId="{C604986E-39BB-49FF-A8D2-77282B9BA356}" type="pres">
      <dgm:prSet presAssocID="{46332D18-D1E6-4F7C-BFF6-07F521585331}" presName="Name111" presStyleLbl="parChTrans1D2" presStyleIdx="3" presStyleCnt="4"/>
      <dgm:spPr/>
      <dgm:t>
        <a:bodyPr/>
        <a:lstStyle/>
        <a:p>
          <a:endParaRPr lang="pt-BR"/>
        </a:p>
      </dgm:t>
    </dgm:pt>
    <dgm:pt modelId="{E9603C88-F13B-40B9-BD64-4F4925EC0724}" type="pres">
      <dgm:prSet presAssocID="{8D951054-9703-41BD-BDFE-D1BC9980F3B6}" presName="hierRoot3" presStyleCnt="0">
        <dgm:presLayoutVars>
          <dgm:hierBranch val="init"/>
        </dgm:presLayoutVars>
      </dgm:prSet>
      <dgm:spPr/>
    </dgm:pt>
    <dgm:pt modelId="{6DBC3A86-E724-4FD8-B675-E0805B771704}" type="pres">
      <dgm:prSet presAssocID="{8D951054-9703-41BD-BDFE-D1BC9980F3B6}" presName="rootComposite3" presStyleCnt="0"/>
      <dgm:spPr/>
    </dgm:pt>
    <dgm:pt modelId="{637847B8-4504-472C-825F-71572C7E64AD}" type="pres">
      <dgm:prSet presAssocID="{8D951054-9703-41BD-BDFE-D1BC9980F3B6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274499A-0A7C-427A-A587-B3BD1B8C189C}" type="pres">
      <dgm:prSet presAssocID="{8D951054-9703-41BD-BDFE-D1BC9980F3B6}" presName="rootConnector3" presStyleLbl="asst1" presStyleIdx="0" presStyleCnt="1"/>
      <dgm:spPr/>
      <dgm:t>
        <a:bodyPr/>
        <a:lstStyle/>
        <a:p>
          <a:endParaRPr lang="pt-BR"/>
        </a:p>
      </dgm:t>
    </dgm:pt>
    <dgm:pt modelId="{6F54A271-E10E-4062-9B84-AA5299ED6161}" type="pres">
      <dgm:prSet presAssocID="{8D951054-9703-41BD-BDFE-D1BC9980F3B6}" presName="hierChild6" presStyleCnt="0"/>
      <dgm:spPr/>
    </dgm:pt>
    <dgm:pt modelId="{E6FC5060-2E26-4830-AC4E-5F2B4A4C821C}" type="pres">
      <dgm:prSet presAssocID="{8D951054-9703-41BD-BDFE-D1BC9980F3B6}" presName="hierChild7" presStyleCnt="0"/>
      <dgm:spPr/>
    </dgm:pt>
  </dgm:ptLst>
  <dgm:cxnLst>
    <dgm:cxn modelId="{A5B43A22-60A4-494D-AED8-CF23C6707012}" type="presOf" srcId="{AF130759-05BE-4621-B0CD-8D950AECCAB2}" destId="{3494AA49-54F1-4D28-989E-77E008C192FE}" srcOrd="0" destOrd="0" presId="urn:microsoft.com/office/officeart/2005/8/layout/orgChart1"/>
    <dgm:cxn modelId="{DBB3CB2F-4DB2-443C-BF10-274F3EE9BFE4}" type="presOf" srcId="{46332D18-D1E6-4F7C-BFF6-07F521585331}" destId="{C604986E-39BB-49FF-A8D2-77282B9BA356}" srcOrd="0" destOrd="0" presId="urn:microsoft.com/office/officeart/2005/8/layout/orgChart1"/>
    <dgm:cxn modelId="{549049E0-2F38-4C32-B0CD-BFB528944816}" srcId="{BB06DA13-9CE7-4B7D-8732-6B3726766E66}" destId="{0053F097-CFE1-4A57-B935-75D936FAAFDE}" srcOrd="1" destOrd="0" parTransId="{52AC5BCD-4680-4E6A-8C61-237DE9948FC3}" sibTransId="{214ED4C5-2AE0-4748-A25F-EBF412228D34}"/>
    <dgm:cxn modelId="{14D8BEFD-4143-4E34-97BA-EA87AAD3E75B}" type="presOf" srcId="{BB06DA13-9CE7-4B7D-8732-6B3726766E66}" destId="{16C76307-10C4-4582-9B12-CD31D52D097D}" srcOrd="1" destOrd="0" presId="urn:microsoft.com/office/officeart/2005/8/layout/orgChart1"/>
    <dgm:cxn modelId="{46906F74-8A69-4E5F-B079-B25FCAC67A73}" type="presOf" srcId="{F568FA51-25E9-47F0-BC2A-49B72F376A77}" destId="{DC36F7AE-6BFA-4646-B7F3-254FF1E5DE69}" srcOrd="0" destOrd="0" presId="urn:microsoft.com/office/officeart/2005/8/layout/orgChart1"/>
    <dgm:cxn modelId="{8C1E7692-0402-4C20-ADE4-9282590900B0}" type="presOf" srcId="{0053F097-CFE1-4A57-B935-75D936FAAFDE}" destId="{31A5DB88-ACD7-43FF-B09F-F63AE266B7D7}" srcOrd="0" destOrd="0" presId="urn:microsoft.com/office/officeart/2005/8/layout/orgChart1"/>
    <dgm:cxn modelId="{FC833D83-482E-4818-A209-4D3088C15959}" type="presOf" srcId="{F46415EC-ED3F-4DB2-BB2C-487320DF9136}" destId="{EE01D5AD-9C8A-4593-84A1-13531CAE8453}" srcOrd="0" destOrd="0" presId="urn:microsoft.com/office/officeart/2005/8/layout/orgChart1"/>
    <dgm:cxn modelId="{CC02EE5F-B3F4-4FA0-8C83-C6305670DE59}" type="presOf" srcId="{8D951054-9703-41BD-BDFE-D1BC9980F3B6}" destId="{B274499A-0A7C-427A-A587-B3BD1B8C189C}" srcOrd="1" destOrd="0" presId="urn:microsoft.com/office/officeart/2005/8/layout/orgChart1"/>
    <dgm:cxn modelId="{6256EEF1-E1E5-4F74-9FDD-3832E39B310F}" type="presOf" srcId="{8D951054-9703-41BD-BDFE-D1BC9980F3B6}" destId="{637847B8-4504-472C-825F-71572C7E64AD}" srcOrd="0" destOrd="0" presId="urn:microsoft.com/office/officeart/2005/8/layout/orgChart1"/>
    <dgm:cxn modelId="{B3FB4F2B-D781-43B2-BCC6-C80F82448C97}" srcId="{AF130759-05BE-4621-B0CD-8D950AECCAB2}" destId="{BB06DA13-9CE7-4B7D-8732-6B3726766E66}" srcOrd="0" destOrd="0" parTransId="{942324CF-98DF-4E34-9616-1B703438E2F2}" sibTransId="{0AEB2321-C862-4682-8A9D-EAF323F2F36E}"/>
    <dgm:cxn modelId="{63572C99-25FD-4955-B1AB-4FDD9761A2DF}" type="presOf" srcId="{BB06DA13-9CE7-4B7D-8732-6B3726766E66}" destId="{46E2F5C0-48D5-4E7E-831C-2A10C556A19F}" srcOrd="0" destOrd="0" presId="urn:microsoft.com/office/officeart/2005/8/layout/orgChart1"/>
    <dgm:cxn modelId="{7157487D-2A7E-4A3E-B7F8-14EC8BF167AA}" type="presOf" srcId="{52AC5BCD-4680-4E6A-8C61-237DE9948FC3}" destId="{92BC5AB1-636A-4610-8CF2-5B5AF3A9F053}" srcOrd="0" destOrd="0" presId="urn:microsoft.com/office/officeart/2005/8/layout/orgChart1"/>
    <dgm:cxn modelId="{8A178A07-416C-4947-9C6D-121C3E7890FE}" srcId="{BB06DA13-9CE7-4B7D-8732-6B3726766E66}" destId="{8D951054-9703-41BD-BDFE-D1BC9980F3B6}" srcOrd="0" destOrd="0" parTransId="{46332D18-D1E6-4F7C-BFF6-07F521585331}" sibTransId="{1BEF747E-6779-4357-AF39-130B42DCC57C}"/>
    <dgm:cxn modelId="{41BB8040-292B-4DB8-ADB7-4AC74BC26CC2}" type="presOf" srcId="{F568FA51-25E9-47F0-BC2A-49B72F376A77}" destId="{FDB59E41-19C4-4AE6-9707-C5C000C7D681}" srcOrd="1" destOrd="0" presId="urn:microsoft.com/office/officeart/2005/8/layout/orgChart1"/>
    <dgm:cxn modelId="{10B75833-78E3-4FF0-9C6A-B3DF782091CC}" type="presOf" srcId="{F46415EC-ED3F-4DB2-BB2C-487320DF9136}" destId="{75CB1564-2C99-4B08-887C-3FF9C2561486}" srcOrd="1" destOrd="0" presId="urn:microsoft.com/office/officeart/2005/8/layout/orgChart1"/>
    <dgm:cxn modelId="{03A49E7C-185B-4648-B893-ADF806AB761C}" type="presOf" srcId="{0053F097-CFE1-4A57-B935-75D936FAAFDE}" destId="{AA5EE395-FA86-4094-922F-D94359229D0E}" srcOrd="1" destOrd="0" presId="urn:microsoft.com/office/officeart/2005/8/layout/orgChart1"/>
    <dgm:cxn modelId="{C42C78A0-AED4-42ED-B80E-DB899A3B77D1}" type="presOf" srcId="{9BFF6A27-3322-4CAD-8690-CA4485C00FE5}" destId="{F8273641-AB21-4752-8D52-EA1ED26B68BC}" srcOrd="0" destOrd="0" presId="urn:microsoft.com/office/officeart/2005/8/layout/orgChart1"/>
    <dgm:cxn modelId="{622A3854-CDAD-4CF4-B1FE-A519812ADD04}" srcId="{BB06DA13-9CE7-4B7D-8732-6B3726766E66}" destId="{F568FA51-25E9-47F0-BC2A-49B72F376A77}" srcOrd="3" destOrd="0" parTransId="{6471121D-2828-40C4-A437-AD166AB7D52F}" sibTransId="{8D77C5D4-3BD4-472A-89B9-4A06737FDBB4}"/>
    <dgm:cxn modelId="{282B4C64-2CC4-475F-A4B3-7DB8ED0A83BE}" type="presOf" srcId="{6471121D-2828-40C4-A437-AD166AB7D52F}" destId="{243A75A2-1844-4A97-B57D-8518B4B6C11D}" srcOrd="0" destOrd="0" presId="urn:microsoft.com/office/officeart/2005/8/layout/orgChart1"/>
    <dgm:cxn modelId="{230B150F-AC81-4560-A2A0-7AA7D98DD7C0}" srcId="{BB06DA13-9CE7-4B7D-8732-6B3726766E66}" destId="{F46415EC-ED3F-4DB2-BB2C-487320DF9136}" srcOrd="2" destOrd="0" parTransId="{9BFF6A27-3322-4CAD-8690-CA4485C00FE5}" sibTransId="{1CAF7F9A-3DC6-47E6-9DDF-018EC06262F4}"/>
    <dgm:cxn modelId="{717755B0-BDAF-4AA3-BF7C-0640D2DF5693}" type="presParOf" srcId="{3494AA49-54F1-4D28-989E-77E008C192FE}" destId="{57D0C17C-E78A-4ADE-A4E3-3D8D6A615B5F}" srcOrd="0" destOrd="0" presId="urn:microsoft.com/office/officeart/2005/8/layout/orgChart1"/>
    <dgm:cxn modelId="{3AB474D1-72F6-48A5-B6C7-8603D2EEB1A5}" type="presParOf" srcId="{57D0C17C-E78A-4ADE-A4E3-3D8D6A615B5F}" destId="{DD3AFBF3-BF6D-4E4F-85AC-9C4B7F7776B0}" srcOrd="0" destOrd="0" presId="urn:microsoft.com/office/officeart/2005/8/layout/orgChart1"/>
    <dgm:cxn modelId="{B33D2C99-0DF9-4252-9889-5EDA7B9204FE}" type="presParOf" srcId="{DD3AFBF3-BF6D-4E4F-85AC-9C4B7F7776B0}" destId="{46E2F5C0-48D5-4E7E-831C-2A10C556A19F}" srcOrd="0" destOrd="0" presId="urn:microsoft.com/office/officeart/2005/8/layout/orgChart1"/>
    <dgm:cxn modelId="{96AD45F3-4F91-463D-80DC-412E101255DB}" type="presParOf" srcId="{DD3AFBF3-BF6D-4E4F-85AC-9C4B7F7776B0}" destId="{16C76307-10C4-4582-9B12-CD31D52D097D}" srcOrd="1" destOrd="0" presId="urn:microsoft.com/office/officeart/2005/8/layout/orgChart1"/>
    <dgm:cxn modelId="{707EFC96-8029-4CFF-A78B-32F507A5DEBB}" type="presParOf" srcId="{57D0C17C-E78A-4ADE-A4E3-3D8D6A615B5F}" destId="{45CFD233-7892-43B8-B5AE-F72DAC4A29CC}" srcOrd="1" destOrd="0" presId="urn:microsoft.com/office/officeart/2005/8/layout/orgChart1"/>
    <dgm:cxn modelId="{08A303D2-6C83-4725-B088-A6F7E67708D6}" type="presParOf" srcId="{45CFD233-7892-43B8-B5AE-F72DAC4A29CC}" destId="{92BC5AB1-636A-4610-8CF2-5B5AF3A9F053}" srcOrd="0" destOrd="0" presId="urn:microsoft.com/office/officeart/2005/8/layout/orgChart1"/>
    <dgm:cxn modelId="{95932878-22C2-49AD-8063-4A0043F3A792}" type="presParOf" srcId="{45CFD233-7892-43B8-B5AE-F72DAC4A29CC}" destId="{4120EE12-AA3D-4FB7-874C-42883BD2D81D}" srcOrd="1" destOrd="0" presId="urn:microsoft.com/office/officeart/2005/8/layout/orgChart1"/>
    <dgm:cxn modelId="{07FE2310-AB3F-4285-A225-334F89B14C65}" type="presParOf" srcId="{4120EE12-AA3D-4FB7-874C-42883BD2D81D}" destId="{6E4DC934-3179-47FF-954B-F2EAAA6DC9CD}" srcOrd="0" destOrd="0" presId="urn:microsoft.com/office/officeart/2005/8/layout/orgChart1"/>
    <dgm:cxn modelId="{BF8C7E07-DE95-4809-878C-695372E0684F}" type="presParOf" srcId="{6E4DC934-3179-47FF-954B-F2EAAA6DC9CD}" destId="{31A5DB88-ACD7-43FF-B09F-F63AE266B7D7}" srcOrd="0" destOrd="0" presId="urn:microsoft.com/office/officeart/2005/8/layout/orgChart1"/>
    <dgm:cxn modelId="{95C77932-91F9-4BC2-A9FD-BA37998E19AE}" type="presParOf" srcId="{6E4DC934-3179-47FF-954B-F2EAAA6DC9CD}" destId="{AA5EE395-FA86-4094-922F-D94359229D0E}" srcOrd="1" destOrd="0" presId="urn:microsoft.com/office/officeart/2005/8/layout/orgChart1"/>
    <dgm:cxn modelId="{6458BF54-867A-4935-B291-8F405790FF23}" type="presParOf" srcId="{4120EE12-AA3D-4FB7-874C-42883BD2D81D}" destId="{DC7C5688-40E7-463F-8DE1-FCB5FDC719B3}" srcOrd="1" destOrd="0" presId="urn:microsoft.com/office/officeart/2005/8/layout/orgChart1"/>
    <dgm:cxn modelId="{7E95B17B-7523-4131-ABDA-AEE046480A7A}" type="presParOf" srcId="{4120EE12-AA3D-4FB7-874C-42883BD2D81D}" destId="{B381A674-EE22-4410-A97A-39A1D1A22791}" srcOrd="2" destOrd="0" presId="urn:microsoft.com/office/officeart/2005/8/layout/orgChart1"/>
    <dgm:cxn modelId="{6019E338-C7D5-41A7-A47D-B634153FCE97}" type="presParOf" srcId="{45CFD233-7892-43B8-B5AE-F72DAC4A29CC}" destId="{F8273641-AB21-4752-8D52-EA1ED26B68BC}" srcOrd="2" destOrd="0" presId="urn:microsoft.com/office/officeart/2005/8/layout/orgChart1"/>
    <dgm:cxn modelId="{55F862D6-A450-42BF-9937-17A525A58177}" type="presParOf" srcId="{45CFD233-7892-43B8-B5AE-F72DAC4A29CC}" destId="{DF0613B7-8CDB-404A-A76E-E7578CA853C3}" srcOrd="3" destOrd="0" presId="urn:microsoft.com/office/officeart/2005/8/layout/orgChart1"/>
    <dgm:cxn modelId="{555BDF53-4B14-4D83-B391-9858E1AE6DD0}" type="presParOf" srcId="{DF0613B7-8CDB-404A-A76E-E7578CA853C3}" destId="{F17A76EB-3AF1-4AA4-9BED-6C67B9CA86E2}" srcOrd="0" destOrd="0" presId="urn:microsoft.com/office/officeart/2005/8/layout/orgChart1"/>
    <dgm:cxn modelId="{DD658668-57D3-41FE-94A8-CF26FA7FF550}" type="presParOf" srcId="{F17A76EB-3AF1-4AA4-9BED-6C67B9CA86E2}" destId="{EE01D5AD-9C8A-4593-84A1-13531CAE8453}" srcOrd="0" destOrd="0" presId="urn:microsoft.com/office/officeart/2005/8/layout/orgChart1"/>
    <dgm:cxn modelId="{F90D6A64-8A7C-4BAC-8AC5-2A163D1EEE6E}" type="presParOf" srcId="{F17A76EB-3AF1-4AA4-9BED-6C67B9CA86E2}" destId="{75CB1564-2C99-4B08-887C-3FF9C2561486}" srcOrd="1" destOrd="0" presId="urn:microsoft.com/office/officeart/2005/8/layout/orgChart1"/>
    <dgm:cxn modelId="{CED77B8B-BEEB-433D-843C-ACD2A0BC1ED4}" type="presParOf" srcId="{DF0613B7-8CDB-404A-A76E-E7578CA853C3}" destId="{655E6BA5-6A6D-4A71-BB2D-01AA211ABA66}" srcOrd="1" destOrd="0" presId="urn:microsoft.com/office/officeart/2005/8/layout/orgChart1"/>
    <dgm:cxn modelId="{656BEA20-B9A7-4287-85BA-0BBD10B96903}" type="presParOf" srcId="{DF0613B7-8CDB-404A-A76E-E7578CA853C3}" destId="{8BF6ABED-9506-4C14-8283-0F01E8AAE567}" srcOrd="2" destOrd="0" presId="urn:microsoft.com/office/officeart/2005/8/layout/orgChart1"/>
    <dgm:cxn modelId="{AFEF97ED-53C9-4A58-AB48-E3D602505CD3}" type="presParOf" srcId="{45CFD233-7892-43B8-B5AE-F72DAC4A29CC}" destId="{243A75A2-1844-4A97-B57D-8518B4B6C11D}" srcOrd="4" destOrd="0" presId="urn:microsoft.com/office/officeart/2005/8/layout/orgChart1"/>
    <dgm:cxn modelId="{04BFA10A-50F0-4299-921F-12E0245EF5B2}" type="presParOf" srcId="{45CFD233-7892-43B8-B5AE-F72DAC4A29CC}" destId="{32975128-4806-4176-9B9D-3A30381268D8}" srcOrd="5" destOrd="0" presId="urn:microsoft.com/office/officeart/2005/8/layout/orgChart1"/>
    <dgm:cxn modelId="{6D90ED86-0FC2-4C20-A5FD-A3522BEE32F4}" type="presParOf" srcId="{32975128-4806-4176-9B9D-3A30381268D8}" destId="{6B272A10-B3CC-4E7F-9B3E-C0BC174DE77D}" srcOrd="0" destOrd="0" presId="urn:microsoft.com/office/officeart/2005/8/layout/orgChart1"/>
    <dgm:cxn modelId="{BFC06CAF-2E6B-4B93-BCD7-C6705DE58FA2}" type="presParOf" srcId="{6B272A10-B3CC-4E7F-9B3E-C0BC174DE77D}" destId="{DC36F7AE-6BFA-4646-B7F3-254FF1E5DE69}" srcOrd="0" destOrd="0" presId="urn:microsoft.com/office/officeart/2005/8/layout/orgChart1"/>
    <dgm:cxn modelId="{33E08CB4-60EC-4DB1-A365-2F27EDBB4D6A}" type="presParOf" srcId="{6B272A10-B3CC-4E7F-9B3E-C0BC174DE77D}" destId="{FDB59E41-19C4-4AE6-9707-C5C000C7D681}" srcOrd="1" destOrd="0" presId="urn:microsoft.com/office/officeart/2005/8/layout/orgChart1"/>
    <dgm:cxn modelId="{E2AC616E-AB0A-4087-801C-DCEDD2098857}" type="presParOf" srcId="{32975128-4806-4176-9B9D-3A30381268D8}" destId="{DD45D1B8-91E7-4AC0-9F39-50E80677878F}" srcOrd="1" destOrd="0" presId="urn:microsoft.com/office/officeart/2005/8/layout/orgChart1"/>
    <dgm:cxn modelId="{438F530D-7F0C-425F-B91F-EE16B1657045}" type="presParOf" srcId="{32975128-4806-4176-9B9D-3A30381268D8}" destId="{086E9298-64DB-424C-A89E-FC32A435BF52}" srcOrd="2" destOrd="0" presId="urn:microsoft.com/office/officeart/2005/8/layout/orgChart1"/>
    <dgm:cxn modelId="{73215A11-0BB9-41B4-9113-86D347B48908}" type="presParOf" srcId="{57D0C17C-E78A-4ADE-A4E3-3D8D6A615B5F}" destId="{0D867EA5-926A-4658-AD2D-B79DE70DF089}" srcOrd="2" destOrd="0" presId="urn:microsoft.com/office/officeart/2005/8/layout/orgChart1"/>
    <dgm:cxn modelId="{82FDC4E5-8557-4D22-8E3F-D5EF75C17507}" type="presParOf" srcId="{0D867EA5-926A-4658-AD2D-B79DE70DF089}" destId="{C604986E-39BB-49FF-A8D2-77282B9BA356}" srcOrd="0" destOrd="0" presId="urn:microsoft.com/office/officeart/2005/8/layout/orgChart1"/>
    <dgm:cxn modelId="{9393FB51-9732-4FD3-849C-B2E7B62E49F8}" type="presParOf" srcId="{0D867EA5-926A-4658-AD2D-B79DE70DF089}" destId="{E9603C88-F13B-40B9-BD64-4F4925EC0724}" srcOrd="1" destOrd="0" presId="urn:microsoft.com/office/officeart/2005/8/layout/orgChart1"/>
    <dgm:cxn modelId="{8A616DC4-9212-4406-AD78-93D7586D93E2}" type="presParOf" srcId="{E9603C88-F13B-40B9-BD64-4F4925EC0724}" destId="{6DBC3A86-E724-4FD8-B675-E0805B771704}" srcOrd="0" destOrd="0" presId="urn:microsoft.com/office/officeart/2005/8/layout/orgChart1"/>
    <dgm:cxn modelId="{DB4B6CCB-E9E5-4406-BF10-3664B46CDB5B}" type="presParOf" srcId="{6DBC3A86-E724-4FD8-B675-E0805B771704}" destId="{637847B8-4504-472C-825F-71572C7E64AD}" srcOrd="0" destOrd="0" presId="urn:microsoft.com/office/officeart/2005/8/layout/orgChart1"/>
    <dgm:cxn modelId="{22AA8FEE-BBF7-40F5-8215-27361826CD6A}" type="presParOf" srcId="{6DBC3A86-E724-4FD8-B675-E0805B771704}" destId="{B274499A-0A7C-427A-A587-B3BD1B8C189C}" srcOrd="1" destOrd="0" presId="urn:microsoft.com/office/officeart/2005/8/layout/orgChart1"/>
    <dgm:cxn modelId="{529F9D85-4A30-450E-B368-CA4EE1C09DEB}" type="presParOf" srcId="{E9603C88-F13B-40B9-BD64-4F4925EC0724}" destId="{6F54A271-E10E-4062-9B84-AA5299ED6161}" srcOrd="1" destOrd="0" presId="urn:microsoft.com/office/officeart/2005/8/layout/orgChart1"/>
    <dgm:cxn modelId="{0DEE2039-0038-4959-8DD8-69BFCA33842D}" type="presParOf" srcId="{E9603C88-F13B-40B9-BD64-4F4925EC0724}" destId="{E6FC5060-2E26-4830-AC4E-5F2B4A4C82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CF1D8B-DB6B-4AAA-93C2-D9C1AF0E388D}" type="doc">
      <dgm:prSet loTypeId="urn:microsoft.com/office/officeart/2005/8/layout/h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553A018-5AE1-4960-9B38-B049C214F2BF}">
      <dgm:prSet phldrT="[Texto]" custT="1"/>
      <dgm:spPr/>
      <dgm:t>
        <a:bodyPr/>
        <a:lstStyle/>
        <a:p>
          <a:r>
            <a:rPr lang="pt-BR" sz="2400" b="0" dirty="0" smtClean="0">
              <a:latin typeface="+mj-lt"/>
            </a:rPr>
            <a:t>Treinamento</a:t>
          </a:r>
          <a:endParaRPr lang="pt-BR" sz="2400" b="0" dirty="0">
            <a:latin typeface="+mj-lt"/>
          </a:endParaRPr>
        </a:p>
      </dgm:t>
    </dgm:pt>
    <dgm:pt modelId="{F46C8982-5BF7-480D-BA52-B3EAF3423B5F}" type="parTrans" cxnId="{90167D65-A05F-49B6-BA26-312EC2A7EFD0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92B9617B-9774-4C38-B0CD-1D9DAF262371}" type="sibTrans" cxnId="{90167D65-A05F-49B6-BA26-312EC2A7EFD0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B9576389-FFE8-43FC-A470-841C06AA4829}">
      <dgm:prSet phldrT="[Texto]" custT="1"/>
      <dgm:spPr/>
      <dgm:t>
        <a:bodyPr anchor="ctr"/>
        <a:lstStyle/>
        <a:p>
          <a:pPr algn="ctr"/>
          <a:r>
            <a:rPr lang="pt-BR" sz="1800" dirty="0" smtClean="0">
              <a:latin typeface="+mj-lt"/>
            </a:rPr>
            <a:t>Processo pelo qual são ensinados habilidades e conhecimentos relacionados ao trabalho</a:t>
          </a:r>
          <a:endParaRPr lang="pt-BR" sz="1800" dirty="0">
            <a:latin typeface="+mj-lt"/>
          </a:endParaRPr>
        </a:p>
      </dgm:t>
    </dgm:pt>
    <dgm:pt modelId="{3928AB66-E9CF-4608-BEF3-547CD77CD293}" type="parTrans" cxnId="{49165803-497F-4672-8040-66A8942FAC01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09477A3B-2B58-4F48-9FD1-E410D47B7B94}" type="sibTrans" cxnId="{49165803-497F-4672-8040-66A8942FAC01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F2719F8A-BD17-4625-AF38-4E308BEFDC69}">
      <dgm:prSet phldrT="[Texto]" custT="1"/>
      <dgm:spPr/>
      <dgm:t>
        <a:bodyPr/>
        <a:lstStyle/>
        <a:p>
          <a:r>
            <a:rPr lang="pt-BR" sz="2400" b="0" dirty="0" smtClean="0">
              <a:latin typeface="+mj-lt"/>
            </a:rPr>
            <a:t>Doutrinação</a:t>
          </a:r>
          <a:endParaRPr lang="pt-BR" sz="2400" b="0" dirty="0">
            <a:latin typeface="+mj-lt"/>
          </a:endParaRPr>
        </a:p>
      </dgm:t>
    </dgm:pt>
    <dgm:pt modelId="{1EE501F5-9CD0-4A96-82F5-0FBBC69FF3FB}" type="parTrans" cxnId="{9DE57403-2EE8-403C-8B32-F431615739F1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CFAA4A9B-8108-45CA-992E-B40081C67F46}" type="sibTrans" cxnId="{9DE57403-2EE8-403C-8B32-F431615739F1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DC1A0491-E125-4618-A7E5-B8743229F608}">
      <dgm:prSet phldrT="[Texto]" custT="1"/>
      <dgm:spPr/>
      <dgm:t>
        <a:bodyPr anchor="ctr"/>
        <a:lstStyle/>
        <a:p>
          <a:pPr algn="ctr"/>
          <a:r>
            <a:rPr lang="pt-BR" sz="1800" dirty="0" smtClean="0">
              <a:latin typeface="+mj-lt"/>
            </a:rPr>
            <a:t>Processo pelo qual as normas organizacionais são adquiridas</a:t>
          </a:r>
          <a:endParaRPr lang="pt-BR" sz="1800" dirty="0">
            <a:latin typeface="+mj-lt"/>
          </a:endParaRPr>
        </a:p>
      </dgm:t>
    </dgm:pt>
    <dgm:pt modelId="{8CAE4996-5BE6-4A5D-969B-88700CC6E259}" type="parTrans" cxnId="{F6DA5AC0-9EB1-4DB1-9CD6-BEFAE7D8BB97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F494EBC0-D5EE-47FC-AC1F-0A4AA475C774}" type="sibTrans" cxnId="{F6DA5AC0-9EB1-4DB1-9CD6-BEFAE7D8BB97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A314F48F-B52A-4812-B91B-C94567B5C7B7}" type="pres">
      <dgm:prSet presAssocID="{AECF1D8B-DB6B-4AAA-93C2-D9C1AF0E38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BE981877-61BC-4118-AAFC-D2E47CFF63FD}" type="pres">
      <dgm:prSet presAssocID="{8553A018-5AE1-4960-9B38-B049C214F2BF}" presName="composite" presStyleCnt="0"/>
      <dgm:spPr/>
    </dgm:pt>
    <dgm:pt modelId="{78D3816A-EE60-4528-82E2-F37F75D119F2}" type="pres">
      <dgm:prSet presAssocID="{8553A018-5AE1-4960-9B38-B049C214F2B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79513B-0C4E-4773-9379-C45192659077}" type="pres">
      <dgm:prSet presAssocID="{8553A018-5AE1-4960-9B38-B049C214F2B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F373BE-397A-478A-9BCC-E2D33A5E862C}" type="pres">
      <dgm:prSet presAssocID="{92B9617B-9774-4C38-B0CD-1D9DAF262371}" presName="space" presStyleCnt="0"/>
      <dgm:spPr/>
    </dgm:pt>
    <dgm:pt modelId="{57666943-8336-4504-B7AE-659E0CB673E4}" type="pres">
      <dgm:prSet presAssocID="{F2719F8A-BD17-4625-AF38-4E308BEFDC69}" presName="composite" presStyleCnt="0"/>
      <dgm:spPr/>
    </dgm:pt>
    <dgm:pt modelId="{D2333705-A483-4C6A-AA5E-2070FCAE120F}" type="pres">
      <dgm:prSet presAssocID="{F2719F8A-BD17-4625-AF38-4E308BEFDC6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2418B62-32F2-44E9-AF29-3469F3BBC436}" type="pres">
      <dgm:prSet presAssocID="{F2719F8A-BD17-4625-AF38-4E308BEFDC6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40EB1CC-CE00-455A-946B-92F94B4992A8}" type="presOf" srcId="{8553A018-5AE1-4960-9B38-B049C214F2BF}" destId="{78D3816A-EE60-4528-82E2-F37F75D119F2}" srcOrd="0" destOrd="0" presId="urn:microsoft.com/office/officeart/2005/8/layout/hList1"/>
    <dgm:cxn modelId="{49165803-497F-4672-8040-66A8942FAC01}" srcId="{8553A018-5AE1-4960-9B38-B049C214F2BF}" destId="{B9576389-FFE8-43FC-A470-841C06AA4829}" srcOrd="0" destOrd="0" parTransId="{3928AB66-E9CF-4608-BEF3-547CD77CD293}" sibTransId="{09477A3B-2B58-4F48-9FD1-E410D47B7B94}"/>
    <dgm:cxn modelId="{738572D0-7559-4831-B06E-87C289D3C90F}" type="presOf" srcId="{B9576389-FFE8-43FC-A470-841C06AA4829}" destId="{8579513B-0C4E-4773-9379-C45192659077}" srcOrd="0" destOrd="0" presId="urn:microsoft.com/office/officeart/2005/8/layout/hList1"/>
    <dgm:cxn modelId="{DA0A3CAA-E1AD-4DF6-9831-9D0210550B71}" type="presOf" srcId="{AECF1D8B-DB6B-4AAA-93C2-D9C1AF0E388D}" destId="{A314F48F-B52A-4812-B91B-C94567B5C7B7}" srcOrd="0" destOrd="0" presId="urn:microsoft.com/office/officeart/2005/8/layout/hList1"/>
    <dgm:cxn modelId="{F5715219-8E80-437E-BABE-F49038208467}" type="presOf" srcId="{F2719F8A-BD17-4625-AF38-4E308BEFDC69}" destId="{D2333705-A483-4C6A-AA5E-2070FCAE120F}" srcOrd="0" destOrd="0" presId="urn:microsoft.com/office/officeart/2005/8/layout/hList1"/>
    <dgm:cxn modelId="{9DE57403-2EE8-403C-8B32-F431615739F1}" srcId="{AECF1D8B-DB6B-4AAA-93C2-D9C1AF0E388D}" destId="{F2719F8A-BD17-4625-AF38-4E308BEFDC69}" srcOrd="1" destOrd="0" parTransId="{1EE501F5-9CD0-4A96-82F5-0FBBC69FF3FB}" sibTransId="{CFAA4A9B-8108-45CA-992E-B40081C67F46}"/>
    <dgm:cxn modelId="{90167D65-A05F-49B6-BA26-312EC2A7EFD0}" srcId="{AECF1D8B-DB6B-4AAA-93C2-D9C1AF0E388D}" destId="{8553A018-5AE1-4960-9B38-B049C214F2BF}" srcOrd="0" destOrd="0" parTransId="{F46C8982-5BF7-480D-BA52-B3EAF3423B5F}" sibTransId="{92B9617B-9774-4C38-B0CD-1D9DAF262371}"/>
    <dgm:cxn modelId="{F6DA5AC0-9EB1-4DB1-9CD6-BEFAE7D8BB97}" srcId="{F2719F8A-BD17-4625-AF38-4E308BEFDC69}" destId="{DC1A0491-E125-4618-A7E5-B8743229F608}" srcOrd="0" destOrd="0" parTransId="{8CAE4996-5BE6-4A5D-969B-88700CC6E259}" sibTransId="{F494EBC0-D5EE-47FC-AC1F-0A4AA475C774}"/>
    <dgm:cxn modelId="{E43F2305-C119-47A5-893B-4CB5EEF8A6FC}" type="presOf" srcId="{DC1A0491-E125-4618-A7E5-B8743229F608}" destId="{A2418B62-32F2-44E9-AF29-3469F3BBC436}" srcOrd="0" destOrd="0" presId="urn:microsoft.com/office/officeart/2005/8/layout/hList1"/>
    <dgm:cxn modelId="{089A2DC2-59DB-45E8-AD51-EC8271231857}" type="presParOf" srcId="{A314F48F-B52A-4812-B91B-C94567B5C7B7}" destId="{BE981877-61BC-4118-AAFC-D2E47CFF63FD}" srcOrd="0" destOrd="0" presId="urn:microsoft.com/office/officeart/2005/8/layout/hList1"/>
    <dgm:cxn modelId="{D9596C68-980D-4107-9D3F-9E134801F382}" type="presParOf" srcId="{BE981877-61BC-4118-AAFC-D2E47CFF63FD}" destId="{78D3816A-EE60-4528-82E2-F37F75D119F2}" srcOrd="0" destOrd="0" presId="urn:microsoft.com/office/officeart/2005/8/layout/hList1"/>
    <dgm:cxn modelId="{89B2DE17-FDE9-4074-B13D-953911B9A255}" type="presParOf" srcId="{BE981877-61BC-4118-AAFC-D2E47CFF63FD}" destId="{8579513B-0C4E-4773-9379-C45192659077}" srcOrd="1" destOrd="0" presId="urn:microsoft.com/office/officeart/2005/8/layout/hList1"/>
    <dgm:cxn modelId="{B6B9D522-8B6C-4CAB-BA91-818BA817AA6C}" type="presParOf" srcId="{A314F48F-B52A-4812-B91B-C94567B5C7B7}" destId="{4EF373BE-397A-478A-9BCC-E2D33A5E862C}" srcOrd="1" destOrd="0" presId="urn:microsoft.com/office/officeart/2005/8/layout/hList1"/>
    <dgm:cxn modelId="{83C970BF-EB16-42E0-B79C-2D05002748C9}" type="presParOf" srcId="{A314F48F-B52A-4812-B91B-C94567B5C7B7}" destId="{57666943-8336-4504-B7AE-659E0CB673E4}" srcOrd="2" destOrd="0" presId="urn:microsoft.com/office/officeart/2005/8/layout/hList1"/>
    <dgm:cxn modelId="{C27E0E48-79EB-45B1-A9C5-EB8F943DE032}" type="presParOf" srcId="{57666943-8336-4504-B7AE-659E0CB673E4}" destId="{D2333705-A483-4C6A-AA5E-2070FCAE120F}" srcOrd="0" destOrd="0" presId="urn:microsoft.com/office/officeart/2005/8/layout/hList1"/>
    <dgm:cxn modelId="{112DD2AC-7E01-4A97-8AB5-F82BABBBE513}" type="presParOf" srcId="{57666943-8336-4504-B7AE-659E0CB673E4}" destId="{A2418B62-32F2-44E9-AF29-3469F3BBC43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6CB24-002B-4126-9F97-DBEAA9BAC4F6}">
      <dsp:nvSpPr>
        <dsp:cNvPr id="0" name=""/>
        <dsp:cNvSpPr/>
      </dsp:nvSpPr>
      <dsp:spPr>
        <a:xfrm>
          <a:off x="3050" y="147778"/>
          <a:ext cx="911836" cy="675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Tarefa 1</a:t>
          </a:r>
          <a:endParaRPr lang="pt-BR" sz="1800" kern="1200" dirty="0"/>
        </a:p>
      </dsp:txBody>
      <dsp:txXfrm>
        <a:off x="22830" y="167558"/>
        <a:ext cx="872276" cy="635769"/>
      </dsp:txXfrm>
    </dsp:sp>
    <dsp:sp modelId="{3BD76978-B974-47BF-B90B-17A5F5AB58A6}">
      <dsp:nvSpPr>
        <dsp:cNvPr id="0" name=""/>
        <dsp:cNvSpPr/>
      </dsp:nvSpPr>
      <dsp:spPr>
        <a:xfrm>
          <a:off x="1006071" y="372375"/>
          <a:ext cx="193309" cy="2261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1006071" y="417602"/>
        <a:ext cx="135316" cy="135681"/>
      </dsp:txXfrm>
    </dsp:sp>
    <dsp:sp modelId="{94901629-8B1E-460B-919A-F9F370DEC747}">
      <dsp:nvSpPr>
        <dsp:cNvPr id="0" name=""/>
        <dsp:cNvSpPr/>
      </dsp:nvSpPr>
      <dsp:spPr>
        <a:xfrm>
          <a:off x="1279622" y="147778"/>
          <a:ext cx="911836" cy="67532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Tarefa 2</a:t>
          </a:r>
          <a:endParaRPr lang="pt-BR" sz="1800" kern="1200" dirty="0"/>
        </a:p>
      </dsp:txBody>
      <dsp:txXfrm>
        <a:off x="1299402" y="167558"/>
        <a:ext cx="872276" cy="635769"/>
      </dsp:txXfrm>
    </dsp:sp>
    <dsp:sp modelId="{686A79CE-7EA9-4CEB-9E0C-F3AA04611FFA}">
      <dsp:nvSpPr>
        <dsp:cNvPr id="0" name=""/>
        <dsp:cNvSpPr/>
      </dsp:nvSpPr>
      <dsp:spPr>
        <a:xfrm>
          <a:off x="2282642" y="372375"/>
          <a:ext cx="193309" cy="2261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2282642" y="417602"/>
        <a:ext cx="135316" cy="135681"/>
      </dsp:txXfrm>
    </dsp:sp>
    <dsp:sp modelId="{2AFC27AA-4CBB-4503-8F67-B5B6C84AF5F6}">
      <dsp:nvSpPr>
        <dsp:cNvPr id="0" name=""/>
        <dsp:cNvSpPr/>
      </dsp:nvSpPr>
      <dsp:spPr>
        <a:xfrm>
          <a:off x="2556193" y="147778"/>
          <a:ext cx="911836" cy="675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Tarefa 3</a:t>
          </a:r>
          <a:endParaRPr lang="pt-BR" sz="1800" kern="1200" dirty="0"/>
        </a:p>
      </dsp:txBody>
      <dsp:txXfrm>
        <a:off x="2575973" y="167558"/>
        <a:ext cx="872276" cy="635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4986E-39BB-49FF-A8D2-77282B9BA356}">
      <dsp:nvSpPr>
        <dsp:cNvPr id="0" name=""/>
        <dsp:cNvSpPr/>
      </dsp:nvSpPr>
      <dsp:spPr>
        <a:xfrm>
          <a:off x="1704853" y="338337"/>
          <a:ext cx="91440" cy="310944"/>
        </a:xfrm>
        <a:custGeom>
          <a:avLst/>
          <a:gdLst/>
          <a:ahLst/>
          <a:cxnLst/>
          <a:rect l="0" t="0" r="0" b="0"/>
          <a:pathLst>
            <a:path>
              <a:moveTo>
                <a:pt x="116696" y="0"/>
              </a:moveTo>
              <a:lnTo>
                <a:pt x="116696" y="310944"/>
              </a:lnTo>
              <a:lnTo>
                <a:pt x="45720" y="3109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A75A2-1844-4A97-B57D-8518B4B6C11D}">
      <dsp:nvSpPr>
        <dsp:cNvPr id="0" name=""/>
        <dsp:cNvSpPr/>
      </dsp:nvSpPr>
      <dsp:spPr>
        <a:xfrm>
          <a:off x="1821550" y="338337"/>
          <a:ext cx="817918" cy="621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912"/>
              </a:lnTo>
              <a:lnTo>
                <a:pt x="817918" y="550912"/>
              </a:lnTo>
              <a:lnTo>
                <a:pt x="817918" y="6218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73641-AB21-4752-8D52-EA1ED26B68BC}">
      <dsp:nvSpPr>
        <dsp:cNvPr id="0" name=""/>
        <dsp:cNvSpPr/>
      </dsp:nvSpPr>
      <dsp:spPr>
        <a:xfrm>
          <a:off x="1775830" y="338337"/>
          <a:ext cx="91440" cy="6218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18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C5AB1-636A-4610-8CF2-5B5AF3A9F053}">
      <dsp:nvSpPr>
        <dsp:cNvPr id="0" name=""/>
        <dsp:cNvSpPr/>
      </dsp:nvSpPr>
      <dsp:spPr>
        <a:xfrm>
          <a:off x="1003631" y="338337"/>
          <a:ext cx="817918" cy="621888"/>
        </a:xfrm>
        <a:custGeom>
          <a:avLst/>
          <a:gdLst/>
          <a:ahLst/>
          <a:cxnLst/>
          <a:rect l="0" t="0" r="0" b="0"/>
          <a:pathLst>
            <a:path>
              <a:moveTo>
                <a:pt x="817918" y="0"/>
              </a:moveTo>
              <a:lnTo>
                <a:pt x="817918" y="550912"/>
              </a:lnTo>
              <a:lnTo>
                <a:pt x="0" y="550912"/>
              </a:lnTo>
              <a:lnTo>
                <a:pt x="0" y="6218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2F5C0-48D5-4E7E-831C-2A10C556A19F}">
      <dsp:nvSpPr>
        <dsp:cNvPr id="0" name=""/>
        <dsp:cNvSpPr/>
      </dsp:nvSpPr>
      <dsp:spPr>
        <a:xfrm>
          <a:off x="1483567" y="354"/>
          <a:ext cx="675965" cy="337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Supervisor</a:t>
          </a:r>
          <a:endParaRPr lang="pt-BR" sz="1000" kern="1200" dirty="0"/>
        </a:p>
      </dsp:txBody>
      <dsp:txXfrm>
        <a:off x="1483567" y="354"/>
        <a:ext cx="675965" cy="337982"/>
      </dsp:txXfrm>
    </dsp:sp>
    <dsp:sp modelId="{31A5DB88-ACD7-43FF-B09F-F63AE266B7D7}">
      <dsp:nvSpPr>
        <dsp:cNvPr id="0" name=""/>
        <dsp:cNvSpPr/>
      </dsp:nvSpPr>
      <dsp:spPr>
        <a:xfrm>
          <a:off x="665648" y="960225"/>
          <a:ext cx="675965" cy="337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Funcionário 1</a:t>
          </a:r>
          <a:endParaRPr lang="pt-BR" sz="1000" kern="1200" dirty="0"/>
        </a:p>
      </dsp:txBody>
      <dsp:txXfrm>
        <a:off x="665648" y="960225"/>
        <a:ext cx="675965" cy="337982"/>
      </dsp:txXfrm>
    </dsp:sp>
    <dsp:sp modelId="{EE01D5AD-9C8A-4593-84A1-13531CAE8453}">
      <dsp:nvSpPr>
        <dsp:cNvPr id="0" name=""/>
        <dsp:cNvSpPr/>
      </dsp:nvSpPr>
      <dsp:spPr>
        <a:xfrm>
          <a:off x="1483567" y="960225"/>
          <a:ext cx="675965" cy="337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Funcionário 2</a:t>
          </a:r>
          <a:endParaRPr lang="pt-BR" sz="1000" kern="1200" dirty="0"/>
        </a:p>
      </dsp:txBody>
      <dsp:txXfrm>
        <a:off x="1483567" y="960225"/>
        <a:ext cx="675965" cy="337982"/>
      </dsp:txXfrm>
    </dsp:sp>
    <dsp:sp modelId="{DC36F7AE-6BFA-4646-B7F3-254FF1E5DE69}">
      <dsp:nvSpPr>
        <dsp:cNvPr id="0" name=""/>
        <dsp:cNvSpPr/>
      </dsp:nvSpPr>
      <dsp:spPr>
        <a:xfrm>
          <a:off x="2301485" y="960225"/>
          <a:ext cx="675965" cy="337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Funcionário 3</a:t>
          </a:r>
          <a:endParaRPr lang="pt-BR" sz="1000" kern="1200" dirty="0"/>
        </a:p>
      </dsp:txBody>
      <dsp:txXfrm>
        <a:off x="2301485" y="960225"/>
        <a:ext cx="675965" cy="337982"/>
      </dsp:txXfrm>
    </dsp:sp>
    <dsp:sp modelId="{637847B8-4504-472C-825F-71572C7E64AD}">
      <dsp:nvSpPr>
        <dsp:cNvPr id="0" name=""/>
        <dsp:cNvSpPr/>
      </dsp:nvSpPr>
      <dsp:spPr>
        <a:xfrm>
          <a:off x="1074607" y="480290"/>
          <a:ext cx="675965" cy="337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Analista</a:t>
          </a:r>
          <a:endParaRPr lang="pt-BR" sz="1000" kern="1200" dirty="0"/>
        </a:p>
      </dsp:txBody>
      <dsp:txXfrm>
        <a:off x="1074607" y="480290"/>
        <a:ext cx="675965" cy="337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3816A-EE60-4528-82E2-F37F75D119F2}">
      <dsp:nvSpPr>
        <dsp:cNvPr id="0" name=""/>
        <dsp:cNvSpPr/>
      </dsp:nvSpPr>
      <dsp:spPr>
        <a:xfrm>
          <a:off x="33" y="3363"/>
          <a:ext cx="3216333" cy="921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atin typeface="+mj-lt"/>
            </a:rPr>
            <a:t>Treinamento</a:t>
          </a:r>
          <a:endParaRPr lang="pt-BR" sz="2400" b="0" kern="1200" dirty="0">
            <a:latin typeface="+mj-lt"/>
          </a:endParaRPr>
        </a:p>
      </dsp:txBody>
      <dsp:txXfrm>
        <a:off x="33" y="3363"/>
        <a:ext cx="3216333" cy="921600"/>
      </dsp:txXfrm>
    </dsp:sp>
    <dsp:sp modelId="{8579513B-0C4E-4773-9379-C45192659077}">
      <dsp:nvSpPr>
        <dsp:cNvPr id="0" name=""/>
        <dsp:cNvSpPr/>
      </dsp:nvSpPr>
      <dsp:spPr>
        <a:xfrm>
          <a:off x="33" y="924964"/>
          <a:ext cx="3216333" cy="14054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latin typeface="+mj-lt"/>
            </a:rPr>
            <a:t>Processo pelo qual são ensinados habilidades e conhecimentos relacionados ao trabalho</a:t>
          </a:r>
          <a:endParaRPr lang="pt-BR" sz="1800" kern="1200" dirty="0">
            <a:latin typeface="+mj-lt"/>
          </a:endParaRPr>
        </a:p>
      </dsp:txBody>
      <dsp:txXfrm>
        <a:off x="33" y="924964"/>
        <a:ext cx="3216333" cy="1405440"/>
      </dsp:txXfrm>
    </dsp:sp>
    <dsp:sp modelId="{D2333705-A483-4C6A-AA5E-2070FCAE120F}">
      <dsp:nvSpPr>
        <dsp:cNvPr id="0" name=""/>
        <dsp:cNvSpPr/>
      </dsp:nvSpPr>
      <dsp:spPr>
        <a:xfrm>
          <a:off x="3666653" y="3363"/>
          <a:ext cx="3216333" cy="921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atin typeface="+mj-lt"/>
            </a:rPr>
            <a:t>Doutrinação</a:t>
          </a:r>
          <a:endParaRPr lang="pt-BR" sz="2400" b="0" kern="1200" dirty="0">
            <a:latin typeface="+mj-lt"/>
          </a:endParaRPr>
        </a:p>
      </dsp:txBody>
      <dsp:txXfrm>
        <a:off x="3666653" y="3363"/>
        <a:ext cx="3216333" cy="921600"/>
      </dsp:txXfrm>
    </dsp:sp>
    <dsp:sp modelId="{A2418B62-32F2-44E9-AF29-3469F3BBC436}">
      <dsp:nvSpPr>
        <dsp:cNvPr id="0" name=""/>
        <dsp:cNvSpPr/>
      </dsp:nvSpPr>
      <dsp:spPr>
        <a:xfrm>
          <a:off x="3666653" y="924964"/>
          <a:ext cx="3216333" cy="14054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latin typeface="+mj-lt"/>
            </a:rPr>
            <a:t>Processo pelo qual as normas organizacionais são adquiridas</a:t>
          </a:r>
          <a:endParaRPr lang="pt-BR" sz="1800" kern="1200" dirty="0">
            <a:latin typeface="+mj-lt"/>
          </a:endParaRPr>
        </a:p>
      </dsp:txBody>
      <dsp:txXfrm>
        <a:off x="3666653" y="924964"/>
        <a:ext cx="3216333" cy="140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5D6A-10A2-48E6-B66C-C2065FF2FBE4}" type="datetimeFigureOut">
              <a:rPr lang="pt-BR" smtClean="0"/>
              <a:t>24/03/15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D738-62A5-4859-B961-8CAABAC777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66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 smtClean="0"/>
              <a:t>Bope</a:t>
            </a:r>
            <a:r>
              <a:rPr lang="pt-PT" dirty="0" smtClean="0"/>
              <a:t>, Apple, </a:t>
            </a:r>
            <a:r>
              <a:rPr lang="pt-PT" dirty="0" err="1" smtClean="0"/>
              <a:t>Herbalyfe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Pensar....</a:t>
            </a:r>
          </a:p>
          <a:p>
            <a:endParaRPr lang="pt-PT" dirty="0" smtClean="0"/>
          </a:p>
          <a:p>
            <a:r>
              <a:rPr lang="pt-PT" dirty="0" err="1" smtClean="0"/>
              <a:t>Quao</a:t>
            </a:r>
            <a:r>
              <a:rPr lang="pt-PT" dirty="0" smtClean="0"/>
              <a:t> o papel de:</a:t>
            </a:r>
            <a:r>
              <a:rPr lang="pt-PT" baseline="0" dirty="0" smtClean="0"/>
              <a:t> </a:t>
            </a:r>
            <a:r>
              <a:rPr lang="pt-PT" dirty="0" smtClean="0"/>
              <a:t>especialização horizontal (fazem um alto escopo de coisas?), vertical (tem controle sobre sua função), formalização (suas </a:t>
            </a:r>
            <a:r>
              <a:rPr lang="pt-PT" dirty="0" err="1" smtClean="0"/>
              <a:t>funçòes</a:t>
            </a:r>
            <a:r>
              <a:rPr lang="pt-PT" dirty="0" smtClean="0"/>
              <a:t> são formalmente descritas?),</a:t>
            </a:r>
            <a:r>
              <a:rPr lang="pt-PT" baseline="0" dirty="0" smtClean="0"/>
              <a:t> </a:t>
            </a:r>
            <a:r>
              <a:rPr lang="pt-PT" dirty="0" smtClean="0"/>
              <a:t>treinamento (qual o papel do treinamento para garantir o comportamento esperado?),</a:t>
            </a:r>
            <a:r>
              <a:rPr lang="pt-PT" baseline="0" dirty="0" smtClean="0"/>
              <a:t> doutrina (qual o papel da doutrina para garantir o comportamento esperado?)</a:t>
            </a:r>
          </a:p>
          <a:p>
            <a:r>
              <a:rPr lang="pt-PT" baseline="0" dirty="0" smtClean="0"/>
              <a:t>Apple? Profissionais altamente capazes, pouca formalização e doutrinados</a:t>
            </a:r>
          </a:p>
          <a:p>
            <a:r>
              <a:rPr lang="pt-PT" baseline="0" dirty="0" smtClean="0"/>
              <a:t>Tropa de elite? Profissionais capazes, com poder de tomada de decisão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72C82-61B0-4194-8329-6CF47B04501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70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0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60" y="5116488"/>
            <a:ext cx="2020196" cy="150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03" y="5813701"/>
            <a:ext cx="2034613" cy="8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27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42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Tarjas\tarja_horizontal_petrole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657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5775" y="6356351"/>
            <a:ext cx="2057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‹#›</a:t>
            </a:fld>
            <a:endParaRPr lang="pt-BR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48" y="6161087"/>
            <a:ext cx="846749" cy="6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73" y="6356351"/>
            <a:ext cx="852793" cy="3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22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3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9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30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4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7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83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HCHOtcOU4M" TargetMode="External"/><Relationship Id="rId4" Type="http://schemas.openxmlformats.org/officeDocument/2006/relationships/hyperlink" Target="http://www.youtube.com/watch?v=X9SK052cF3c" TargetMode="External"/><Relationship Id="rId5" Type="http://schemas.openxmlformats.org/officeDocument/2006/relationships/hyperlink" Target="http://www.youtube.com/watch?v=mB1rykESki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Aula 02: Design das Posições Individuais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+mj-lt"/>
              </a:rPr>
              <a:t>Prof. Luciano Thomé e Castro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0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que formalizar o comportamento?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Para redução de variabilidade</a:t>
            </a:r>
          </a:p>
          <a:p>
            <a:r>
              <a:rPr lang="pt-BR" sz="2400" dirty="0" smtClean="0"/>
              <a:t>Para prevê-lo e controlá-lo</a:t>
            </a:r>
          </a:p>
          <a:p>
            <a:endParaRPr lang="pt-BR" sz="2400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Possibilidade de coordenar as atividades</a:t>
            </a:r>
          </a:p>
          <a:p>
            <a:pPr lvl="1"/>
            <a:r>
              <a:rPr lang="pt-BR" sz="1800" dirty="0" smtClean="0"/>
              <a:t>Exemplo dos </a:t>
            </a:r>
            <a:r>
              <a:rPr lang="pt-BR" sz="1800" b="1" dirty="0" smtClean="0"/>
              <a:t>bombeiros: </a:t>
            </a:r>
            <a:r>
              <a:rPr lang="pt-BR" sz="1800" dirty="0" smtClean="0"/>
              <a:t>não há tempo para discutir quem pilotará o caminhão, quem levantará a escada, etc.</a:t>
            </a: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Assegurar a consistência da </a:t>
            </a:r>
            <a:r>
              <a:rPr lang="pt-BR" sz="2400" b="1" dirty="0" smtClean="0"/>
              <a:t>mecanização</a:t>
            </a:r>
            <a:r>
              <a:rPr lang="pt-BR" sz="2400" dirty="0" smtClean="0"/>
              <a:t> que leva a uma produção eficiente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Assegurar tratamento igual aos clientes (evitar favoritismo) e funcionários (promoções duvidosas)</a:t>
            </a:r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772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Formalização aplicada: McDonald’s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pPr/>
              <a:t>11</a:t>
            </a:fld>
            <a:endParaRPr lang="pt-BR" dirty="0"/>
          </a:p>
        </p:txBody>
      </p:sp>
      <p:pic>
        <p:nvPicPr>
          <p:cNvPr id="2050" name="Picture 2" descr="http://79t2s2g2fdudz5l.zippykid.netdna-cdn.com/wp-content/uploads/2014/02/filepicker_nnDrKYvwRqqsq7523g8T_McDonal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825625"/>
            <a:ext cx="54864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6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pPr/>
              <a:t>12</a:t>
            </a:fld>
            <a:endParaRPr lang="pt-B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182675" cy="18812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141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1667 -1.56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7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2166"/>
            <a:ext cx="7886700" cy="1325563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Estrutura orgânica X Estrutura burocrática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895057"/>
            <a:ext cx="7886700" cy="3281905"/>
          </a:xfrm>
        </p:spPr>
        <p:txBody>
          <a:bodyPr>
            <a:normAutofit/>
          </a:bodyPr>
          <a:lstStyle/>
          <a:p>
            <a:r>
              <a:rPr lang="pt-BR" sz="2400" dirty="0" smtClean="0"/>
              <a:t>“</a:t>
            </a:r>
            <a:r>
              <a:rPr lang="pt-BR" sz="2400" b="1" dirty="0" smtClean="0"/>
              <a:t>Burocracia</a:t>
            </a:r>
            <a:r>
              <a:rPr lang="pt-BR" sz="2400" dirty="0" smtClean="0"/>
              <a:t>” além do sentido pejorativo</a:t>
            </a:r>
          </a:p>
          <a:p>
            <a:r>
              <a:rPr lang="pt-BR" sz="2400" dirty="0" smtClean="0"/>
              <a:t>Características da estrutura burocrática: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000" b="1" dirty="0" smtClean="0"/>
              <a:t>Atividades</a:t>
            </a:r>
            <a:r>
              <a:rPr lang="pt-BR" sz="2000" dirty="0" smtClean="0"/>
              <a:t> regulares distribuídas de modo </a:t>
            </a:r>
            <a:r>
              <a:rPr lang="pt-BR" sz="2000" b="1" dirty="0" smtClean="0"/>
              <a:t>fixo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000" b="1" dirty="0" smtClean="0"/>
              <a:t>Autoridade</a:t>
            </a:r>
            <a:r>
              <a:rPr lang="pt-BR" sz="2000" dirty="0" smtClean="0"/>
              <a:t> distribuída de maneira </a:t>
            </a:r>
            <a:r>
              <a:rPr lang="pt-BR" sz="2000" b="1" dirty="0" smtClean="0"/>
              <a:t>estável</a:t>
            </a:r>
            <a:r>
              <a:rPr lang="pt-BR" sz="2000" dirty="0" smtClean="0"/>
              <a:t> e </a:t>
            </a:r>
            <a:r>
              <a:rPr lang="pt-BR" sz="2000" b="1" dirty="0" smtClean="0"/>
              <a:t>delimitada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000" b="1" dirty="0" smtClean="0"/>
              <a:t>Medidas metódicas </a:t>
            </a:r>
            <a:r>
              <a:rPr lang="pt-BR" sz="2000" dirty="0" smtClean="0"/>
              <a:t>são tomadas para o cumprimento regular e contínuo das obrigações e </a:t>
            </a:r>
            <a:r>
              <a:rPr lang="pt-BR" sz="2000" b="1" dirty="0" smtClean="0"/>
              <a:t>apenas pessoas qualificadas </a:t>
            </a:r>
            <a:r>
              <a:rPr lang="pt-BR" sz="2000" dirty="0" smtClean="0"/>
              <a:t>para servir são empregadas</a:t>
            </a:r>
            <a:endParaRPr lang="pt-BR" sz="20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7" name="Seta para a esquerda e para a direita 6"/>
          <p:cNvSpPr/>
          <p:nvPr/>
        </p:nvSpPr>
        <p:spPr>
          <a:xfrm>
            <a:off x="2299647" y="1569494"/>
            <a:ext cx="4435522" cy="914400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Grau de formalização</a:t>
            </a:r>
            <a:endParaRPr lang="pt-BR" dirty="0"/>
          </a:p>
        </p:txBody>
      </p:sp>
      <p:sp>
        <p:nvSpPr>
          <p:cNvPr id="8" name="Mais 7"/>
          <p:cNvSpPr/>
          <p:nvPr/>
        </p:nvSpPr>
        <p:spPr>
          <a:xfrm>
            <a:off x="6052781" y="1699148"/>
            <a:ext cx="655092" cy="655092"/>
          </a:xfrm>
          <a:prstGeom prst="mathPlu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Menos 8"/>
          <p:cNvSpPr/>
          <p:nvPr/>
        </p:nvSpPr>
        <p:spPr>
          <a:xfrm>
            <a:off x="2338455" y="1690191"/>
            <a:ext cx="664049" cy="664049"/>
          </a:xfrm>
          <a:prstGeom prst="mathMinu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735169" y="1690191"/>
            <a:ext cx="1623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Estrutura burocrática</a:t>
            </a:r>
            <a:endParaRPr lang="pt-BR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14173" y="1699148"/>
            <a:ext cx="1623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Estrutura orgânica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9552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características de uma burocracia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730089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pt-BR" sz="2000" dirty="0" smtClean="0"/>
              <a:t>Princípio de </a:t>
            </a:r>
            <a:r>
              <a:rPr lang="pt-BR" sz="2000" b="1" dirty="0" smtClean="0"/>
              <a:t>hierarquia</a:t>
            </a:r>
            <a:r>
              <a:rPr lang="pt-BR" sz="2000" dirty="0" smtClean="0"/>
              <a:t>: níveis mais baixos respondem a níveis mais altos</a:t>
            </a:r>
          </a:p>
          <a:p>
            <a:pPr>
              <a:lnSpc>
                <a:spcPct val="100000"/>
              </a:lnSpc>
            </a:pPr>
            <a:r>
              <a:rPr lang="pt-BR" sz="2000" dirty="0" smtClean="0"/>
              <a:t>Administração baseada em </a:t>
            </a:r>
            <a:r>
              <a:rPr lang="pt-BR" sz="2000" b="1" dirty="0" smtClean="0"/>
              <a:t>documentos</a:t>
            </a:r>
            <a:r>
              <a:rPr lang="pt-BR" sz="2000" dirty="0" smtClean="0"/>
              <a:t> escritos</a:t>
            </a:r>
          </a:p>
          <a:p>
            <a:pPr>
              <a:lnSpc>
                <a:spcPct val="100000"/>
              </a:lnSpc>
            </a:pPr>
            <a:r>
              <a:rPr lang="pt-BR" sz="2000" dirty="0" smtClean="0"/>
              <a:t>Administração moderna abalizada por </a:t>
            </a:r>
            <a:r>
              <a:rPr lang="pt-BR" sz="2000" b="1" dirty="0" smtClean="0"/>
              <a:t>treinamento especializado</a:t>
            </a:r>
            <a:r>
              <a:rPr lang="pt-BR" sz="2000" dirty="0" smtClean="0"/>
              <a:t> e completo</a:t>
            </a:r>
          </a:p>
          <a:p>
            <a:pPr>
              <a:lnSpc>
                <a:spcPct val="100000"/>
              </a:lnSpc>
            </a:pPr>
            <a:r>
              <a:rPr lang="pt-BR" sz="2000" dirty="0" smtClean="0"/>
              <a:t>A organização segue </a:t>
            </a:r>
            <a:r>
              <a:rPr lang="pt-BR" sz="2000" b="1" dirty="0" smtClean="0"/>
              <a:t>regras</a:t>
            </a:r>
            <a:r>
              <a:rPr lang="pt-BR" sz="2000" dirty="0" smtClean="0"/>
              <a:t> gerais, </a:t>
            </a:r>
            <a:r>
              <a:rPr lang="pt-BR" sz="2000" i="1" dirty="0" smtClean="0"/>
              <a:t>mais ou menos </a:t>
            </a:r>
            <a:r>
              <a:rPr lang="pt-BR" sz="2000" dirty="0" smtClean="0"/>
              <a:t>estáveis e exaustivas, que podem ser aprendidas</a:t>
            </a:r>
          </a:p>
          <a:p>
            <a:pPr>
              <a:lnSpc>
                <a:spcPct val="100000"/>
              </a:lnSpc>
            </a:pPr>
            <a:endParaRPr lang="pt-BR" sz="20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400" b="1" i="1" dirty="0" smtClean="0"/>
              <a:t>Uma estrutura burocrática tem comportamento predeterminado, previsível ou padronizado </a:t>
            </a:r>
            <a:r>
              <a:rPr lang="pt-BR" sz="2400" i="1" dirty="0" smtClean="0"/>
              <a:t>(seja pelos processos, inputs ou outputs, com ou sem centralização)</a:t>
            </a:r>
            <a:endParaRPr lang="pt-BR" sz="2400" i="1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74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orgânica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pt-BR" dirty="0" smtClean="0"/>
              <a:t>Tem </a:t>
            </a:r>
            <a:r>
              <a:rPr lang="pt-BR" b="1" dirty="0" smtClean="0"/>
              <a:t>ausência de padronização</a:t>
            </a:r>
            <a:r>
              <a:rPr lang="pt-BR" dirty="0" smtClean="0"/>
              <a:t> na organização</a:t>
            </a:r>
          </a:p>
          <a:p>
            <a:pPr>
              <a:lnSpc>
                <a:spcPct val="200000"/>
              </a:lnSpc>
            </a:pPr>
            <a:r>
              <a:rPr lang="pt-BR" dirty="0" smtClean="0"/>
              <a:t>Características:</a:t>
            </a:r>
          </a:p>
          <a:p>
            <a:pPr lvl="1">
              <a:lnSpc>
                <a:spcPct val="200000"/>
              </a:lnSpc>
            </a:pPr>
            <a:r>
              <a:rPr lang="pt-BR" dirty="0" smtClean="0"/>
              <a:t>Arranjos flexíveis de trabalho</a:t>
            </a:r>
          </a:p>
          <a:p>
            <a:pPr lvl="1">
              <a:lnSpc>
                <a:spcPct val="200000"/>
              </a:lnSpc>
            </a:pPr>
            <a:r>
              <a:rPr lang="pt-BR" dirty="0" smtClean="0"/>
              <a:t>Baseiam-se em ajustamento mútuo ou supervisão direta</a:t>
            </a:r>
          </a:p>
          <a:p>
            <a:pPr lvl="1">
              <a:lnSpc>
                <a:spcPct val="200000"/>
              </a:lnSpc>
            </a:pPr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142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Formalização interna à estrutura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pPr/>
              <a:t>16</a:t>
            </a:fld>
            <a:endParaRPr lang="pt-BR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2"/>
          <a:srcRect t="5999"/>
          <a:stretch/>
        </p:blipFill>
        <p:spPr>
          <a:xfrm>
            <a:off x="1143000" y="1914212"/>
            <a:ext cx="3771900" cy="3572494"/>
          </a:xfrm>
          <a:prstGeom prst="rect">
            <a:avLst/>
          </a:prstGeom>
        </p:spPr>
      </p:pic>
      <p:sp>
        <p:nvSpPr>
          <p:cNvPr id="7" name="Seta para a esquerda e para a direita 6"/>
          <p:cNvSpPr/>
          <p:nvPr/>
        </p:nvSpPr>
        <p:spPr>
          <a:xfrm rot="16200000">
            <a:off x="4423150" y="2353891"/>
            <a:ext cx="3919477" cy="2593074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dirty="0" smtClean="0"/>
              <a:t>Grau de formalização</a:t>
            </a:r>
            <a:endParaRPr lang="pt-BR" dirty="0"/>
          </a:p>
        </p:txBody>
      </p:sp>
      <p:sp>
        <p:nvSpPr>
          <p:cNvPr id="8" name="Mais 7"/>
          <p:cNvSpPr/>
          <p:nvPr/>
        </p:nvSpPr>
        <p:spPr>
          <a:xfrm rot="16200000">
            <a:off x="5849533" y="4295260"/>
            <a:ext cx="1066710" cy="1066710"/>
          </a:xfrm>
          <a:prstGeom prst="mathPlu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Menos 8"/>
          <p:cNvSpPr/>
          <p:nvPr/>
        </p:nvSpPr>
        <p:spPr>
          <a:xfrm>
            <a:off x="5877921" y="2048354"/>
            <a:ext cx="1009934" cy="1009930"/>
          </a:xfrm>
          <a:prstGeom prst="mathMinus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783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Treinamento e doutrinação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Buscam assegurar que os ocupantes dos cargos desenvolvam comportamentos necessários </a:t>
            </a:r>
            <a:r>
              <a:rPr lang="pt-BR" sz="2000" b="1" dirty="0" smtClean="0"/>
              <a:t>antes de começarem o trabalho</a:t>
            </a:r>
          </a:p>
          <a:p>
            <a:endParaRPr lang="pt-BR" sz="2000" b="1" dirty="0"/>
          </a:p>
          <a:p>
            <a:endParaRPr lang="pt-BR" sz="2000" b="1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pPr/>
              <a:t>17</a:t>
            </a:fld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59632200"/>
              </p:ext>
            </p:extLst>
          </p:nvPr>
        </p:nvGraphicFramePr>
        <p:xfrm>
          <a:off x="991737" y="3002506"/>
          <a:ext cx="6883021" cy="233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07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Treinamentos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566313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Parâmetro </a:t>
            </a:r>
            <a:r>
              <a:rPr lang="pt-BR" sz="2400" b="1" dirty="0" smtClean="0"/>
              <a:t>importante no design </a:t>
            </a:r>
            <a:r>
              <a:rPr lang="pt-BR" sz="2400" dirty="0" smtClean="0"/>
              <a:t>em qualquer trabalho que chamarmos de </a:t>
            </a:r>
            <a:r>
              <a:rPr lang="pt-BR" sz="2400" b="1" dirty="0" smtClean="0"/>
              <a:t>profissional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Adequa-se a trabalhos mais complexos: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/>
              <a:t>Exemplo: cirurgia médica.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Adequa-se menos a especializações horizontais: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/>
              <a:t>Exemplo: uma tarefa na linha de produção de automóvel.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Geralmente, ocorrem fora da organização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3805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Doutrinação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634553"/>
            <a:ext cx="78867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/>
              <a:t>Socialização</a:t>
            </a:r>
            <a:r>
              <a:rPr lang="pt-BR" sz="2400" dirty="0" smtClean="0"/>
              <a:t> dos membros de uma organização para seu próprio benefício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Está relacionada à </a:t>
            </a:r>
            <a:r>
              <a:rPr lang="pt-BR" sz="2400" b="1" dirty="0" smtClean="0"/>
              <a:t>cultura organizacional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É responsabilidade da </a:t>
            </a:r>
            <a:r>
              <a:rPr lang="pt-BR" sz="2400" b="1" dirty="0" smtClean="0"/>
              <a:t>própria</a:t>
            </a:r>
            <a:r>
              <a:rPr lang="pt-BR" sz="2400" dirty="0" smtClean="0"/>
              <a:t> organização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Composta por eventos sociais ou palestras inspiradoras de gerentes da alta administração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Podem envolver rotação de cargos para desenvolver lealdade</a:t>
            </a:r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756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+mj-lt"/>
              </a:rPr>
              <a:t>Questões básicas de design estrutural</a:t>
            </a:r>
          </a:p>
          <a:p>
            <a:r>
              <a:rPr lang="pt-BR" dirty="0" smtClean="0">
                <a:latin typeface="+mj-lt"/>
              </a:rPr>
              <a:t>Especialização do trabalho</a:t>
            </a:r>
            <a:endParaRPr lang="pt-BR" dirty="0">
              <a:latin typeface="+mj-lt"/>
            </a:endParaRPr>
          </a:p>
          <a:p>
            <a:endParaRPr lang="pt-BR" dirty="0" smtClean="0">
              <a:latin typeface="+mj-lt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latin typeface="+mj-lt"/>
              </a:rPr>
              <a:t>Design das Posições Individuais</a:t>
            </a:r>
            <a:endParaRPr lang="pt-BR" dirty="0">
              <a:latin typeface="+mj-lt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>
                <a:latin typeface="+mj-lt"/>
              </a:rPr>
              <a:pPr/>
              <a:t>2</a:t>
            </a:fld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5043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Exemplos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536157"/>
          </a:xfrm>
        </p:spPr>
        <p:txBody>
          <a:bodyPr/>
          <a:lstStyle/>
          <a:p>
            <a:pPr marL="0" indent="0">
              <a:buNone/>
            </a:pPr>
            <a:endParaRPr lang="pt-PT" dirty="0" smtClean="0">
              <a:hlinkClick r:id="rId3"/>
            </a:endParaRPr>
          </a:p>
          <a:p>
            <a:pPr marL="0" indent="0">
              <a:buNone/>
            </a:pPr>
            <a:r>
              <a:rPr lang="pt-PT" dirty="0" smtClean="0">
                <a:hlinkClick r:id="rId3"/>
              </a:rPr>
              <a:t>http</a:t>
            </a:r>
            <a:r>
              <a:rPr lang="pt-PT" dirty="0">
                <a:hlinkClick r:id="rId3"/>
              </a:rPr>
              <a:t>://www.youtube.com/watch?v=</a:t>
            </a:r>
            <a:r>
              <a:rPr lang="pt-PT" dirty="0" smtClean="0">
                <a:hlinkClick r:id="rId3"/>
              </a:rPr>
              <a:t>qHCHOtcOU4M</a:t>
            </a:r>
            <a:endParaRPr lang="pt-PT" dirty="0" smtClean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>
                <a:hlinkClick r:id="rId4"/>
              </a:rPr>
              <a:t>http://www.youtube.com/watch?v=</a:t>
            </a:r>
            <a:r>
              <a:rPr lang="pt-PT" dirty="0" smtClean="0">
                <a:hlinkClick r:id="rId4"/>
              </a:rPr>
              <a:t>X9SK052cF3c</a:t>
            </a:r>
            <a:r>
              <a:rPr lang="pt-PT" dirty="0" smtClean="0"/>
              <a:t> 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>
                <a:hlinkClick r:id="rId5"/>
              </a:rPr>
              <a:t>http://www.youtube.com/watch?v=</a:t>
            </a:r>
            <a:r>
              <a:rPr lang="pt-PT" dirty="0" smtClean="0">
                <a:hlinkClick r:id="rId5"/>
              </a:rPr>
              <a:t>mB1rykESkis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4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Relação dos parâmetros de design de posição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674961"/>
            <a:ext cx="7886700" cy="35020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/>
              <a:t>Formalização</a:t>
            </a:r>
            <a:r>
              <a:rPr lang="pt-BR" sz="2400" dirty="0" smtClean="0"/>
              <a:t> e </a:t>
            </a:r>
            <a:r>
              <a:rPr lang="pt-BR" sz="2400" b="1" dirty="0" smtClean="0"/>
              <a:t>treinamento</a:t>
            </a:r>
            <a:r>
              <a:rPr lang="pt-BR" sz="2400" dirty="0" smtClean="0"/>
              <a:t> são </a:t>
            </a:r>
            <a:r>
              <a:rPr lang="pt-BR" sz="2400" b="1" dirty="0" smtClean="0"/>
              <a:t>substitutos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Profissionalismo </a:t>
            </a:r>
            <a:r>
              <a:rPr lang="pt-BR" sz="2400" dirty="0" smtClean="0"/>
              <a:t>e </a:t>
            </a:r>
            <a:r>
              <a:rPr lang="pt-BR" sz="2400" b="1" dirty="0" smtClean="0"/>
              <a:t>burocracia</a:t>
            </a:r>
            <a:r>
              <a:rPr lang="pt-BR" sz="2400" dirty="0" smtClean="0"/>
              <a:t> podem coexistir na mesma estrutura</a:t>
            </a:r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0447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pt-BR" dirty="0">
                <a:latin typeface="+mj-lt"/>
              </a:rPr>
              <a:t>MINTZBERG, H. Criando Organizações Eficazes. São Paulo: Atlas, 2011.</a:t>
            </a:r>
          </a:p>
          <a:p>
            <a:pPr>
              <a:lnSpc>
                <a:spcPct val="160000"/>
              </a:lnSpc>
            </a:pPr>
            <a:r>
              <a:rPr lang="pt-BR" dirty="0">
                <a:latin typeface="+mj-lt"/>
              </a:rPr>
              <a:t>OLIVEIRA, D. P. R. Estrutura Organizacional. Uma abordagem para resultados e Competitividade. São Paulo: Atlas, 2006</a:t>
            </a:r>
            <a:r>
              <a:rPr lang="pt-BR" dirty="0" smtClean="0">
                <a:latin typeface="+mj-lt"/>
              </a:rPr>
              <a:t>.</a:t>
            </a:r>
            <a:endParaRPr lang="pt-BR" dirty="0">
              <a:latin typeface="+mj-lt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latin typeface="+mj-lt"/>
              </a:rPr>
              <a:t>Fundamentos do Design Organizacional</a:t>
            </a:r>
            <a:endParaRPr lang="pt-BR">
              <a:latin typeface="+mj-lt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>
                <a:latin typeface="+mj-lt"/>
              </a:rPr>
              <a:pPr/>
              <a:t>22</a:t>
            </a:fld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700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42294"/>
            <a:ext cx="7886700" cy="1325563"/>
          </a:xfrm>
        </p:spPr>
        <p:txBody>
          <a:bodyPr/>
          <a:lstStyle/>
          <a:p>
            <a:r>
              <a:rPr lang="pt-BR" dirty="0" smtClean="0"/>
              <a:t>Questões básicas de design estrutural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595153"/>
            <a:ext cx="7886700" cy="4351338"/>
          </a:xfrm>
        </p:spPr>
        <p:txBody>
          <a:bodyPr>
            <a:noAutofit/>
          </a:bodyPr>
          <a:lstStyle/>
          <a:p>
            <a:r>
              <a:rPr lang="pt-BR" sz="1600" dirty="0" smtClean="0"/>
              <a:t>Quantas tarefas dada posição na organização contém e quão especializada deve ser cada uma dessas tarefas?</a:t>
            </a:r>
          </a:p>
          <a:p>
            <a:r>
              <a:rPr lang="pt-BR" sz="1600" dirty="0" smtClean="0"/>
              <a:t>Em que extensão o conteúdo do trabalho de cada posição deve ser padronizado?</a:t>
            </a:r>
          </a:p>
          <a:p>
            <a:r>
              <a:rPr lang="pt-BR" sz="1600" dirty="0" smtClean="0"/>
              <a:t>Que habilidades e conhecimento devem ser exigidos para cada posição?</a:t>
            </a:r>
          </a:p>
          <a:p>
            <a:r>
              <a:rPr lang="pt-BR" sz="1600" dirty="0" smtClean="0"/>
              <a:t>Em qual base as posições devem ser agrupadas nas unidades e as unidades, em unidades maiores?</a:t>
            </a:r>
          </a:p>
          <a:p>
            <a:r>
              <a:rPr lang="pt-BR" sz="1600" dirty="0" smtClean="0"/>
              <a:t>Qual o tamanho de cada unidade? Quantas pessoas devem subordinar-se a determinado gerente?</a:t>
            </a:r>
          </a:p>
          <a:p>
            <a:r>
              <a:rPr lang="pt-BR" sz="1600" dirty="0" smtClean="0"/>
              <a:t>Em que extensão o output de cada posição ou unidade deve ser padronizado?</a:t>
            </a:r>
          </a:p>
          <a:p>
            <a:r>
              <a:rPr lang="pt-BR" sz="1600" dirty="0" smtClean="0"/>
              <a:t>Que mecanismos devem ser estabelecidos para facilitar o ajustamento mútuo entre as posições e as unidades?</a:t>
            </a:r>
          </a:p>
          <a:p>
            <a:r>
              <a:rPr lang="pt-BR" sz="1600" dirty="0" smtClean="0"/>
              <a:t>Quanto poder de tomada de decisão deve ser delegado aos gerentes das unidades de linha na cadeia de autoridade?</a:t>
            </a:r>
          </a:p>
          <a:p>
            <a:r>
              <a:rPr lang="pt-BR" sz="1600" dirty="0" smtClean="0"/>
              <a:t>Quanto poder de tomada de decisão deve passar dos gerentes de linha aos assessores especialistas e aos operadores?</a:t>
            </a:r>
            <a:endParaRPr lang="pt-BR" sz="16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Design das Posições Individuais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338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87703"/>
            <a:ext cx="7886700" cy="1325563"/>
          </a:xfrm>
        </p:spPr>
        <p:txBody>
          <a:bodyPr/>
          <a:lstStyle/>
          <a:p>
            <a:r>
              <a:rPr lang="pt-BR" dirty="0" smtClean="0"/>
              <a:t>Parâmetros de design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423213"/>
              </p:ext>
            </p:extLst>
          </p:nvPr>
        </p:nvGraphicFramePr>
        <p:xfrm>
          <a:off x="724184" y="1513266"/>
          <a:ext cx="7614598" cy="379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742"/>
                <a:gridCol w="4204856"/>
              </a:tblGrid>
              <a:tr h="72360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Grupo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Parâmetro de design</a:t>
                      </a:r>
                      <a:endParaRPr lang="pt-BR" sz="2400" dirty="0"/>
                    </a:p>
                  </a:txBody>
                  <a:tcPr anchor="ctr"/>
                </a:tc>
              </a:tr>
              <a:tr h="902118">
                <a:tc>
                  <a:txBody>
                    <a:bodyPr/>
                    <a:lstStyle/>
                    <a:p>
                      <a:r>
                        <a:rPr lang="pt-BR" b="1" dirty="0" smtClean="0"/>
                        <a:t>Design das posições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="1" dirty="0" smtClean="0"/>
                        <a:t>Especialização</a:t>
                      </a:r>
                      <a:r>
                        <a:rPr lang="pt-BR" sz="1600" b="1" baseline="0" dirty="0" smtClean="0"/>
                        <a:t> da tarefa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="1" baseline="0" dirty="0" smtClean="0"/>
                        <a:t>Formalização do comportamento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="1" baseline="0" dirty="0" smtClean="0"/>
                        <a:t>Treinamento e doutrinação</a:t>
                      </a:r>
                      <a:endParaRPr lang="pt-BR" sz="1600" b="1" dirty="0"/>
                    </a:p>
                  </a:txBody>
                  <a:tcPr anchor="ctr"/>
                </a:tc>
              </a:tr>
              <a:tr h="723601">
                <a:tc>
                  <a:txBody>
                    <a:bodyPr/>
                    <a:lstStyle/>
                    <a:p>
                      <a:r>
                        <a:rPr lang="pt-BR" dirty="0" smtClean="0"/>
                        <a:t>Design da superestrutura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 smtClean="0"/>
                        <a:t>Agrupamento em unidades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 smtClean="0"/>
                        <a:t>Tamanho da unidade</a:t>
                      </a:r>
                      <a:endParaRPr lang="pt-BR" sz="1600" dirty="0"/>
                    </a:p>
                  </a:txBody>
                  <a:tcPr anchor="ctr"/>
                </a:tc>
              </a:tr>
              <a:tr h="723601">
                <a:tc>
                  <a:txBody>
                    <a:bodyPr/>
                    <a:lstStyle/>
                    <a:p>
                      <a:r>
                        <a:rPr lang="pt-BR" dirty="0" smtClean="0"/>
                        <a:t>Design dos vínculos laterais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 smtClean="0"/>
                        <a:t>Sistema de planejamento e controle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 smtClean="0"/>
                        <a:t>Instrumentos de vínculo</a:t>
                      </a:r>
                      <a:endParaRPr lang="pt-BR" sz="1600" dirty="0"/>
                    </a:p>
                  </a:txBody>
                  <a:tcPr anchor="ctr"/>
                </a:tc>
              </a:tr>
              <a:tr h="723601">
                <a:tc>
                  <a:txBody>
                    <a:bodyPr/>
                    <a:lstStyle/>
                    <a:p>
                      <a:r>
                        <a:rPr lang="pt-BR" dirty="0" smtClean="0"/>
                        <a:t>Design do sistema de tomada de decisão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 smtClean="0"/>
                        <a:t>Descentralização</a:t>
                      </a:r>
                      <a:r>
                        <a:rPr lang="pt-BR" sz="1600" baseline="0" dirty="0" smtClean="0"/>
                        <a:t> vertical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aseline="0" dirty="0" smtClean="0"/>
                        <a:t>Descentralização horizontal</a:t>
                      </a:r>
                      <a:endParaRPr lang="pt-BR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>
                <a:latin typeface="+mj-lt"/>
              </a:rPr>
              <a:t>Fundamentos do Design Organizacional</a:t>
            </a:r>
            <a:endParaRPr lang="pt-BR" dirty="0">
              <a:latin typeface="+mj-lt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>
                <a:latin typeface="+mj-lt"/>
              </a:rPr>
              <a:pPr/>
              <a:t>4</a:t>
            </a:fld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774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-17017"/>
            <a:ext cx="7886700" cy="1325563"/>
          </a:xfrm>
        </p:spPr>
        <p:txBody>
          <a:bodyPr/>
          <a:lstStyle/>
          <a:p>
            <a:r>
              <a:rPr lang="pt-BR" dirty="0" smtClean="0"/>
              <a:t>Especialização do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074994"/>
            <a:ext cx="7886700" cy="4351338"/>
          </a:xfrm>
        </p:spPr>
        <p:txBody>
          <a:bodyPr>
            <a:normAutofit/>
          </a:bodyPr>
          <a:lstStyle/>
          <a:p>
            <a:r>
              <a:rPr lang="pt-BR" sz="2000" dirty="0" smtClean="0">
                <a:latin typeface="+mj-lt"/>
              </a:rPr>
              <a:t>Podem ser especializados em duas dimensões:</a:t>
            </a:r>
            <a:endParaRPr lang="pt-BR" sz="2000" dirty="0">
              <a:latin typeface="+mj-lt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latin typeface="+mj-lt"/>
              </a:rPr>
              <a:t>Design das Posições Individuais</a:t>
            </a:r>
            <a:endParaRPr lang="pt-BR" dirty="0">
              <a:latin typeface="+mj-lt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>
                <a:latin typeface="+mj-lt"/>
              </a:rPr>
              <a:pPr/>
              <a:t>5</a:t>
            </a:fld>
            <a:endParaRPr lang="pt-BR" dirty="0">
              <a:latin typeface="+mj-lt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111294"/>
              </p:ext>
            </p:extLst>
          </p:nvPr>
        </p:nvGraphicFramePr>
        <p:xfrm>
          <a:off x="905302" y="1492531"/>
          <a:ext cx="7333396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66698"/>
                <a:gridCol w="3666698"/>
              </a:tblGrid>
              <a:tr h="390858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HORIZONTAL</a:t>
                      </a:r>
                      <a:endParaRPr lang="pt-B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VERTICAL</a:t>
                      </a:r>
                      <a:endParaRPr lang="pt-BR" sz="2400" dirty="0"/>
                    </a:p>
                  </a:txBody>
                  <a:tcPr anchor="ctr"/>
                </a:tc>
              </a:tr>
              <a:tr h="136231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 smtClean="0"/>
                        <a:t>Divisão</a:t>
                      </a:r>
                      <a:r>
                        <a:rPr lang="pt-BR" sz="1600" baseline="0" dirty="0" smtClean="0"/>
                        <a:t> do trabalho em tarefas específicas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600" baseline="0" dirty="0" smtClean="0"/>
                        <a:t>Especialização de tarefas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600" baseline="0" dirty="0" smtClean="0"/>
                        <a:t>Aumento da produtividade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600" baseline="0" dirty="0" smtClean="0"/>
                        <a:t>Ex: linha de (</a:t>
                      </a:r>
                      <a:r>
                        <a:rPr lang="pt-BR" sz="1600" baseline="0" dirty="0" err="1" smtClean="0"/>
                        <a:t>des</a:t>
                      </a:r>
                      <a:r>
                        <a:rPr lang="pt-BR" sz="1600" baseline="0" dirty="0" smtClean="0"/>
                        <a:t>) montagem de um frigorífico versus Artista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 smtClean="0"/>
                        <a:t>Separação do desempenho do trabalho e a administração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 smtClean="0"/>
                        <a:t>Feita</a:t>
                      </a:r>
                      <a:r>
                        <a:rPr lang="pt-BR" sz="1600" baseline="0" dirty="0" smtClean="0"/>
                        <a:t> para obter uma perspectiva diferente de como realizar o trabalho (supervisão direta ou padronização)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sz="1600" baseline="0" dirty="0" smtClean="0"/>
                        <a:t>Ex: Engenheiro Civil Calculista </a:t>
                      </a:r>
                      <a:r>
                        <a:rPr lang="pt-BR" sz="1600" baseline="0" dirty="0" err="1" smtClean="0"/>
                        <a:t>x</a:t>
                      </a:r>
                      <a:r>
                        <a:rPr lang="pt-BR" sz="1600" baseline="0" dirty="0" smtClean="0"/>
                        <a:t> Operário de Obra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16300986"/>
              </p:ext>
            </p:extLst>
          </p:nvPr>
        </p:nvGraphicFramePr>
        <p:xfrm>
          <a:off x="807634" y="4981432"/>
          <a:ext cx="3471081" cy="970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47207868"/>
              </p:ext>
            </p:extLst>
          </p:nvPr>
        </p:nvGraphicFramePr>
        <p:xfrm>
          <a:off x="4613796" y="4733746"/>
          <a:ext cx="3643100" cy="129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Seta em curva para a esquerda 8"/>
          <p:cNvSpPr/>
          <p:nvPr/>
        </p:nvSpPr>
        <p:spPr>
          <a:xfrm>
            <a:off x="6851176" y="4844955"/>
            <a:ext cx="504967" cy="1119117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Mais 9"/>
          <p:cNvSpPr/>
          <p:nvPr/>
        </p:nvSpPr>
        <p:spPr>
          <a:xfrm>
            <a:off x="7396233" y="5081052"/>
            <a:ext cx="409433" cy="409433"/>
          </a:xfrm>
          <a:prstGeom prst="mathPl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423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Ampliação do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7539" y="1599847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2000" i="1" dirty="0" smtClean="0">
              <a:latin typeface="+mj-lt"/>
            </a:endParaRPr>
          </a:p>
          <a:p>
            <a:pPr marL="0" indent="0" algn="ctr">
              <a:buNone/>
            </a:pPr>
            <a:r>
              <a:rPr lang="pt-BR" sz="2000" i="1" dirty="0" smtClean="0">
                <a:latin typeface="+mj-lt"/>
              </a:rPr>
              <a:t>Quando um trabalho é </a:t>
            </a:r>
            <a:r>
              <a:rPr lang="pt-BR" sz="2000" b="1" i="1" dirty="0" smtClean="0">
                <a:latin typeface="+mj-lt"/>
              </a:rPr>
              <a:t>horizontalmente ampliado</a:t>
            </a:r>
            <a:r>
              <a:rPr lang="pt-BR" sz="2000" i="1" dirty="0" smtClean="0">
                <a:latin typeface="+mj-lt"/>
              </a:rPr>
              <a:t> ou “enriquecido”, não apenas o trabalhador executa maior número de tarefas, mas também obtém maior controle sobre elas.</a:t>
            </a:r>
          </a:p>
          <a:p>
            <a:pPr marL="0" indent="0" algn="ctr">
              <a:buNone/>
            </a:pPr>
            <a:endParaRPr lang="pt-BR" sz="2000" i="1" dirty="0" smtClean="0"/>
          </a:p>
          <a:p>
            <a:pPr marL="0" indent="0" algn="ctr">
              <a:buNone/>
            </a:pPr>
            <a:r>
              <a:rPr lang="pt-BR" sz="2000" i="1" dirty="0" err="1" smtClean="0"/>
              <a:t>X</a:t>
            </a:r>
            <a:endParaRPr lang="pt-BR" sz="2000" i="1" dirty="0"/>
          </a:p>
          <a:p>
            <a:pPr marL="0" indent="0" algn="ctr">
              <a:buNone/>
            </a:pPr>
            <a:endParaRPr lang="pt-BR" sz="2000" i="1" dirty="0" smtClean="0"/>
          </a:p>
          <a:p>
            <a:pPr marL="0" indent="0" algn="ctr">
              <a:buNone/>
            </a:pPr>
            <a:endParaRPr lang="pt-BR" sz="2000" i="1" dirty="0"/>
          </a:p>
          <a:p>
            <a:pPr marL="0" indent="0" algn="ctr">
              <a:buNone/>
            </a:pPr>
            <a:r>
              <a:rPr lang="pt-BR" sz="2000" i="1" dirty="0" smtClean="0">
                <a:latin typeface="+mj-lt"/>
              </a:rPr>
              <a:t>Quando o trabalho é </a:t>
            </a:r>
            <a:r>
              <a:rPr lang="pt-BR" sz="2000" b="1" i="1" dirty="0" smtClean="0">
                <a:latin typeface="+mj-lt"/>
              </a:rPr>
              <a:t>verticalmente ampliado </a:t>
            </a:r>
            <a:r>
              <a:rPr lang="pt-BR" sz="2000" i="1" dirty="0" smtClean="0">
                <a:latin typeface="+mj-lt"/>
              </a:rPr>
              <a:t>permite-se uma maior liberdade sobre como este deve ser feito, ou seja, a decisão passa a ser do executor</a:t>
            </a:r>
            <a:endParaRPr lang="pt-BR" sz="2000" i="1" dirty="0">
              <a:latin typeface="+mj-lt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latin typeface="+mj-lt"/>
              </a:rPr>
              <a:t>Design das Posições Individuais</a:t>
            </a:r>
            <a:endParaRPr lang="pt-BR" dirty="0">
              <a:latin typeface="+mj-lt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>
                <a:latin typeface="+mj-lt"/>
              </a:rPr>
              <a:pPr/>
              <a:t>6</a:t>
            </a:fld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798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Especialização ou ampliação?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716441"/>
            <a:ext cx="7886700" cy="4351338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+mj-lt"/>
              </a:rPr>
              <a:t>A ampliação compensa quando os ganhos decorrentes de trabalhadores mais motivados compensam as perdas da especialização técnica menos otimizada.</a:t>
            </a:r>
          </a:p>
          <a:p>
            <a:r>
              <a:rPr lang="pt-BR" sz="2400" i="1" dirty="0" smtClean="0">
                <a:latin typeface="+mj-lt"/>
              </a:rPr>
              <a:t>“Alguns trabalhadores preferem trabalhos repetitivos e estreitamente especializados!”</a:t>
            </a:r>
          </a:p>
          <a:p>
            <a:r>
              <a:rPr lang="pt-BR" sz="2400" dirty="0" smtClean="0">
                <a:latin typeface="+mj-lt"/>
              </a:rPr>
              <a:t>Depende da </a:t>
            </a:r>
            <a:r>
              <a:rPr lang="pt-BR" sz="2400" b="1" dirty="0" smtClean="0">
                <a:latin typeface="+mj-lt"/>
              </a:rPr>
              <a:t>natureza do trabalho</a:t>
            </a:r>
            <a:r>
              <a:rPr lang="pt-BR" sz="2400" dirty="0" smtClean="0">
                <a:latin typeface="+mj-lt"/>
              </a:rPr>
              <a:t>:</a:t>
            </a:r>
          </a:p>
          <a:p>
            <a:pPr lvl="1"/>
            <a:r>
              <a:rPr lang="pt-BR" sz="2000" dirty="0" smtClean="0">
                <a:latin typeface="+mj-lt"/>
              </a:rPr>
              <a:t>Complexidade X Simplicidade</a:t>
            </a:r>
          </a:p>
          <a:p>
            <a:pPr lvl="1"/>
            <a:r>
              <a:rPr lang="pt-BR" sz="2000" dirty="0" smtClean="0">
                <a:latin typeface="+mj-lt"/>
              </a:rPr>
              <a:t>Trabalho profissional X Produção em escala</a:t>
            </a:r>
          </a:p>
          <a:p>
            <a:r>
              <a:rPr lang="pt-BR" sz="2400" b="1" dirty="0">
                <a:latin typeface="+mj-lt"/>
              </a:rPr>
              <a:t>Perfil das pessoas: </a:t>
            </a:r>
            <a:r>
              <a:rPr lang="pt-BR" sz="2400" dirty="0">
                <a:latin typeface="+mj-lt"/>
              </a:rPr>
              <a:t>Educação, renda e cultura são elementos importantes. Quanto maior </a:t>
            </a:r>
            <a:r>
              <a:rPr lang="pt-BR" sz="2400" dirty="0" smtClean="0">
                <a:latin typeface="+mj-lt"/>
              </a:rPr>
              <a:t>nível, </a:t>
            </a:r>
            <a:r>
              <a:rPr lang="pt-BR" sz="2400" dirty="0">
                <a:latin typeface="+mj-lt"/>
              </a:rPr>
              <a:t>favorece a </a:t>
            </a:r>
            <a:r>
              <a:rPr lang="pt-BR" sz="2400" dirty="0" smtClean="0">
                <a:latin typeface="+mj-lt"/>
              </a:rPr>
              <a:t>ampliação (Maslow</a:t>
            </a:r>
            <a:r>
              <a:rPr lang="pt-BR" sz="2400" dirty="0">
                <a:latin typeface="+mj-lt"/>
              </a:rPr>
              <a:t>).</a:t>
            </a:r>
          </a:p>
          <a:p>
            <a:endParaRPr lang="pt-BR" dirty="0" smtClean="0">
              <a:latin typeface="+mj-lt"/>
            </a:endParaRPr>
          </a:p>
          <a:p>
            <a:endParaRPr lang="pt-BR" sz="2400" dirty="0">
              <a:latin typeface="+mj-lt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latin typeface="+mj-lt"/>
              </a:rPr>
              <a:t>Design das Posições Individuais</a:t>
            </a:r>
            <a:endParaRPr lang="pt-BR" dirty="0">
              <a:latin typeface="+mj-lt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>
                <a:latin typeface="+mj-lt"/>
              </a:rPr>
              <a:pPr/>
              <a:t>7</a:t>
            </a:fld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486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Especialização do trabalho por parte da organização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>
                <a:latin typeface="+mj-lt"/>
              </a:rPr>
              <a:t>Design das Posições Individuais</a:t>
            </a:r>
            <a:endParaRPr lang="pt-BR" dirty="0">
              <a:latin typeface="+mj-lt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>
                <a:latin typeface="+mj-lt"/>
              </a:rPr>
              <a:pPr/>
              <a:t>8</a:t>
            </a:fld>
            <a:endParaRPr lang="pt-BR" dirty="0">
              <a:latin typeface="+mj-lt"/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586480"/>
              </p:ext>
            </p:extLst>
          </p:nvPr>
        </p:nvGraphicFramePr>
        <p:xfrm>
          <a:off x="751480" y="2116339"/>
          <a:ext cx="7345718" cy="3383708"/>
        </p:xfrm>
        <a:graphic>
          <a:graphicData uri="http://schemas.openxmlformats.org/drawingml/2006/table">
            <a:tbl>
              <a:tblPr/>
              <a:tblGrid>
                <a:gridCol w="1150724"/>
                <a:gridCol w="745462"/>
                <a:gridCol w="2715904"/>
                <a:gridCol w="2733628"/>
              </a:tblGrid>
              <a:tr h="380192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Especialização horizontal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0192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BAIXA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3116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Especialização vertical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Trabalhos não especializados (núcleo operacional e unidades de apoio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Ex: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apertar parafuso.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Certos trabalhos gerenciais de nível mais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baixo.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Ex: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gerente do McDonald’s.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16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BAIXA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Trabalhos profissionais (núcleo operacional e unidades de apoio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Ex: assessoria jurídica.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Todos os outros trabalhos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gerenciais.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Ex: gerentes gerais.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190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Formalização do comportamento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648202"/>
            <a:ext cx="7886700" cy="452058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pt-BR" sz="2000" dirty="0" smtClean="0"/>
              <a:t>Modo pelo qual a organização prescreve a separação de seus membros</a:t>
            </a:r>
          </a:p>
          <a:p>
            <a:pPr>
              <a:lnSpc>
                <a:spcPct val="100000"/>
              </a:lnSpc>
            </a:pPr>
            <a:r>
              <a:rPr lang="pt-BR" sz="2000" dirty="0" smtClean="0"/>
              <a:t>Padronização dos processos de trabalho</a:t>
            </a:r>
          </a:p>
          <a:p>
            <a:pPr>
              <a:lnSpc>
                <a:spcPct val="100000"/>
              </a:lnSpc>
            </a:pPr>
            <a:r>
              <a:rPr lang="pt-BR" sz="2000" dirty="0" smtClean="0"/>
              <a:t>Pode ser feito de 3 maneiras: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pt-BR" sz="2000" b="1" dirty="0" smtClean="0"/>
              <a:t>Pela posição: </a:t>
            </a:r>
            <a:r>
              <a:rPr lang="pt-BR" sz="2000" dirty="0" smtClean="0"/>
              <a:t>especificações são associadas às próprias atividades, como uma descrição de tarefas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pt-BR" sz="2000" b="1" dirty="0" smtClean="0"/>
              <a:t>Pelo fluxo de trabalho: </a:t>
            </a:r>
            <a:r>
              <a:rPr lang="pt-BR" sz="2000" dirty="0" smtClean="0"/>
              <a:t>especificações são associadas ao trabalho, como em uma listagem de ordens de impressão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pt-BR" sz="2000" b="1" dirty="0" smtClean="0"/>
              <a:t>Por regras: </a:t>
            </a:r>
            <a:r>
              <a:rPr lang="pt-BR" sz="2000" dirty="0" smtClean="0"/>
              <a:t>especificações são gerais, como regulamentos. Ex: uso de uniformes, manuais de políticas.</a:t>
            </a:r>
          </a:p>
          <a:p>
            <a:pPr>
              <a:lnSpc>
                <a:spcPct val="100000"/>
              </a:lnSpc>
            </a:pPr>
            <a:r>
              <a:rPr lang="pt-BR" sz="2000" dirty="0" smtClean="0"/>
              <a:t>Objetivo da formalização: </a:t>
            </a:r>
            <a:r>
              <a:rPr lang="pt-BR" sz="2000" b="1" dirty="0" smtClean="0"/>
              <a:t>regulamentar o comportamento.</a:t>
            </a:r>
          </a:p>
          <a:p>
            <a:pPr>
              <a:lnSpc>
                <a:spcPct val="100000"/>
              </a:lnSpc>
            </a:pPr>
            <a:r>
              <a:rPr lang="pt-BR" sz="2000" dirty="0" smtClean="0"/>
              <a:t>Reforça a especialização horizontal e vertical: além de definir escopo de cargos, geralmente os trabalhos são mais simples, repetitivos e mais suscetível à formalização.</a:t>
            </a:r>
            <a:endParaRPr lang="pt-BR" sz="20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33060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1291</Words>
  <Application>Microsoft Macintosh PowerPoint</Application>
  <PresentationFormat>On-screen Show (4:3)</PresentationFormat>
  <Paragraphs>204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Tema do Office</vt:lpstr>
      <vt:lpstr>Aula 02: Design das Posições Individuais</vt:lpstr>
      <vt:lpstr>Agenda</vt:lpstr>
      <vt:lpstr>Questões básicas de design estrutural</vt:lpstr>
      <vt:lpstr>Parâmetros de design</vt:lpstr>
      <vt:lpstr>Especialização do trabalho</vt:lpstr>
      <vt:lpstr>Ampliação do trabalho</vt:lpstr>
      <vt:lpstr>Especialização ou ampliação?</vt:lpstr>
      <vt:lpstr>Especialização do trabalho por parte da organização</vt:lpstr>
      <vt:lpstr>Formalização do comportamento</vt:lpstr>
      <vt:lpstr>Por que formalizar o comportamento?</vt:lpstr>
      <vt:lpstr>Formalização aplicada: McDonald’s</vt:lpstr>
      <vt:lpstr>PowerPoint Presentation</vt:lpstr>
      <vt:lpstr>Estrutura orgânica X Estrutura burocrática</vt:lpstr>
      <vt:lpstr>Outras características de uma burocracia</vt:lpstr>
      <vt:lpstr>Estrutura orgânica</vt:lpstr>
      <vt:lpstr>Formalização interna à estrutura</vt:lpstr>
      <vt:lpstr>Treinamento e doutrinação</vt:lpstr>
      <vt:lpstr>Treinamentos</vt:lpstr>
      <vt:lpstr>Doutrinação</vt:lpstr>
      <vt:lpstr>Exemplos</vt:lpstr>
      <vt:lpstr>Relação dos parâmetros de design de posição</vt:lpstr>
      <vt:lpstr>Referências bibliográficas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Fundamentos do Design Organizacional</dc:title>
  <dc:creator>Matheus Soares</dc:creator>
  <cp:lastModifiedBy>Luciano Castro</cp:lastModifiedBy>
  <cp:revision>50</cp:revision>
  <dcterms:created xsi:type="dcterms:W3CDTF">2015-02-26T17:46:44Z</dcterms:created>
  <dcterms:modified xsi:type="dcterms:W3CDTF">2015-03-24T20:29:15Z</dcterms:modified>
</cp:coreProperties>
</file>