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handoutMasterIdLst>
    <p:handoutMasterId r:id="rId24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2" r:id="rId12"/>
    <p:sldId id="273" r:id="rId13"/>
    <p:sldId id="278" r:id="rId14"/>
    <p:sldId id="279" r:id="rId15"/>
    <p:sldId id="267" r:id="rId16"/>
    <p:sldId id="271" r:id="rId17"/>
    <p:sldId id="272" r:id="rId18"/>
    <p:sldId id="270" r:id="rId19"/>
    <p:sldId id="276" r:id="rId20"/>
    <p:sldId id="268" r:id="rId21"/>
    <p:sldId id="269" r:id="rId22"/>
    <p:sldId id="277" r:id="rId23"/>
  </p:sldIdLst>
  <p:sldSz cx="9144000" cy="6858000" type="screen4x3"/>
  <p:notesSz cx="9856788" cy="67849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3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583232" y="0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CE13E-429C-4B37-920C-0CAA26634E4A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44549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583232" y="6444549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33645-BF33-489F-9005-AACB8582E5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47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C645FB-92EA-4507-A2F3-4C68CD53497E}" type="datetimeFigureOut">
              <a:rPr lang="pt-BR" smtClean="0"/>
              <a:t>26/04/2012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B632023-5062-47AA-AC54-A4F06CA716D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pdf/qn/v25n5/11408.pdf" TargetMode="External"/><Relationship Id="rId2" Type="http://schemas.openxmlformats.org/officeDocument/2006/relationships/hyperlink" Target="http://scholar.googleusercontent.com/scholar?q=cache:g062TC7N95wJ:scholar.google.com/+cosm%C3%A9ticos+metais&amp;hl=pt-BR&amp;as_sdt=0,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abereletrico.blogspot.com.br/2012/03/natureza-da-eletricidade.html" TargetMode="External"/><Relationship Id="rId5" Type="http://schemas.openxmlformats.org/officeDocument/2006/relationships/hyperlink" Target="http://www.latamjpharm.org/trabajos/27/3/LAJOP_27_3_1_14_V1BAH0U0JC.pdf" TargetMode="External"/><Relationship Id="rId4" Type="http://schemas.openxmlformats.org/officeDocument/2006/relationships/hyperlink" Target="http://repositorio.ipl.pt/handle/10400.21/100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16016" y="5805264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chemeClr val="tx1"/>
                </a:solidFill>
                <a:effectLst/>
              </a:rPr>
              <a:t>Verificação de presença de elementos pesados e outros metais em cosméticos através de análise de espectro de fluorescência de Raio-X</a:t>
            </a:r>
            <a:r>
              <a:rPr lang="pt-BR" sz="2800" dirty="0" smtClean="0">
                <a:effectLst/>
              </a:rPr>
              <a:t/>
            </a:r>
            <a:br>
              <a:rPr lang="pt-BR" sz="2800" dirty="0" smtClean="0">
                <a:effectLst/>
              </a:rPr>
            </a:br>
            <a:r>
              <a:rPr lang="pt-BR" dirty="0" smtClean="0">
                <a:effectLst/>
              </a:rPr>
              <a:t/>
            </a:r>
            <a:br>
              <a:rPr lang="pt-BR" dirty="0" smtClean="0">
                <a:effectLst/>
              </a:rPr>
            </a:br>
            <a:r>
              <a:rPr lang="pt-BR" dirty="0" smtClean="0">
                <a:effectLst/>
              </a:rPr>
              <a:t/>
            </a:r>
            <a:br>
              <a:rPr lang="pt-BR" dirty="0" smtClean="0">
                <a:effectLst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16016" y="404664"/>
            <a:ext cx="3309803" cy="1260629"/>
          </a:xfrm>
        </p:spPr>
        <p:txBody>
          <a:bodyPr>
            <a:noAutofit/>
          </a:bodyPr>
          <a:lstStyle/>
          <a:p>
            <a:r>
              <a:rPr lang="pt-BR" sz="1500" b="1" dirty="0" smtClean="0">
                <a:solidFill>
                  <a:schemeClr val="bg2">
                    <a:lumMod val="75000"/>
                  </a:schemeClr>
                </a:solidFill>
              </a:rPr>
              <a:t>Projeto de Física Experimental VI</a:t>
            </a:r>
          </a:p>
          <a:p>
            <a:r>
              <a:rPr lang="pt-BR" sz="1500" b="1" dirty="0" smtClean="0">
                <a:solidFill>
                  <a:schemeClr val="bg2">
                    <a:lumMod val="75000"/>
                  </a:schemeClr>
                </a:solidFill>
              </a:rPr>
              <a:t>Professora Elisabeth </a:t>
            </a:r>
            <a:r>
              <a:rPr lang="pt-BR" sz="1500" b="1" dirty="0" err="1" smtClean="0">
                <a:solidFill>
                  <a:schemeClr val="bg2">
                    <a:lumMod val="75000"/>
                  </a:schemeClr>
                </a:solidFill>
              </a:rPr>
              <a:t>Yoshimura</a:t>
            </a:r>
            <a:endParaRPr lang="pt-BR" sz="15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pt-BR" sz="1300" b="1" dirty="0" err="1" smtClean="0">
                <a:solidFill>
                  <a:schemeClr val="bg2">
                    <a:lumMod val="75000"/>
                  </a:schemeClr>
                </a:solidFill>
              </a:rPr>
              <a:t>Jullian</a:t>
            </a:r>
            <a:r>
              <a:rPr lang="pt-BR" sz="1300" b="1" dirty="0" smtClean="0">
                <a:solidFill>
                  <a:schemeClr val="bg2">
                    <a:lumMod val="75000"/>
                  </a:schemeClr>
                </a:solidFill>
              </a:rPr>
              <a:t> Henrique Barbosa dos Santos</a:t>
            </a:r>
          </a:p>
          <a:p>
            <a:r>
              <a:rPr lang="pt-BR" sz="1300" b="1" dirty="0" smtClean="0">
                <a:solidFill>
                  <a:schemeClr val="bg2">
                    <a:lumMod val="75000"/>
                  </a:schemeClr>
                </a:solidFill>
              </a:rPr>
              <a:t>Samara Beatriz </a:t>
            </a:r>
            <a:r>
              <a:rPr lang="pt-BR" sz="1300" b="1" dirty="0" err="1" smtClean="0">
                <a:solidFill>
                  <a:schemeClr val="bg2">
                    <a:lumMod val="75000"/>
                  </a:schemeClr>
                </a:solidFill>
              </a:rPr>
              <a:t>Naka</a:t>
            </a:r>
            <a:r>
              <a:rPr lang="pt-BR" sz="1300" b="1" dirty="0" smtClean="0">
                <a:solidFill>
                  <a:schemeClr val="bg2">
                    <a:lumMod val="75000"/>
                  </a:schemeClr>
                </a:solidFill>
              </a:rPr>
              <a:t> de Vasconcellos</a:t>
            </a:r>
            <a:endParaRPr lang="pt-BR" sz="13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26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pt-BR" dirty="0"/>
              <a:t>Será utilizado </a:t>
            </a:r>
            <a:r>
              <a:rPr lang="pt-BR" dirty="0" smtClean="0"/>
              <a:t>o </a:t>
            </a:r>
            <a:r>
              <a:rPr lang="pt-BR" dirty="0"/>
              <a:t>equipamento </a:t>
            </a:r>
            <a:r>
              <a:rPr lang="pt-BR" dirty="0" err="1"/>
              <a:t>Röntgengerät</a:t>
            </a:r>
            <a:r>
              <a:rPr lang="pt-BR" dirty="0"/>
              <a:t> 554 800, com feixe de raios-X composto por fótons de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até 35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keV</a:t>
            </a:r>
            <a:r>
              <a:rPr lang="pt-BR" dirty="0" smtClean="0"/>
              <a:t>.</a:t>
            </a:r>
          </a:p>
          <a:p>
            <a:pPr marL="68580" indent="0" algn="ctr">
              <a:buNone/>
            </a:pPr>
            <a:endParaRPr lang="pt-BR" dirty="0" smtClean="0"/>
          </a:p>
          <a:p>
            <a:pPr marL="68580" indent="0" algn="ctr">
              <a:buNone/>
            </a:pPr>
            <a:r>
              <a:rPr lang="pt-BR" dirty="0" smtClean="0"/>
              <a:t>Poderão </a:t>
            </a:r>
            <a:r>
              <a:rPr lang="pt-BR" dirty="0"/>
              <a:t>ser identificados apenas </a:t>
            </a:r>
            <a:r>
              <a:rPr lang="pt-BR" dirty="0" smtClean="0"/>
              <a:t>os elementos </a:t>
            </a:r>
            <a:r>
              <a:rPr lang="pt-BR" dirty="0"/>
              <a:t>que têm linhas de fluorescência da camada K e/ou L com energia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abaixo</a:t>
            </a:r>
            <a:r>
              <a:rPr lang="pt-BR" dirty="0"/>
              <a:t> desse valor. </a:t>
            </a:r>
            <a:endParaRPr lang="pt-BR" dirty="0" smtClean="0"/>
          </a:p>
          <a:p>
            <a:pPr marL="68580" indent="0" algn="ctr">
              <a:buNone/>
            </a:pPr>
            <a:endParaRPr lang="pt-BR" dirty="0"/>
          </a:p>
          <a:p>
            <a:pPr marL="68580" indent="0" algn="ctr">
              <a:buNone/>
            </a:pPr>
            <a:r>
              <a:rPr lang="pt-BR" dirty="0" smtClean="0"/>
              <a:t>O </a:t>
            </a:r>
            <a:r>
              <a:rPr lang="pt-BR" dirty="0"/>
              <a:t>software utilizado para obtenção e análise dos espectros será o </a:t>
            </a:r>
            <a:r>
              <a:rPr lang="pt-BR" dirty="0" err="1"/>
              <a:t>CassyLab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598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0"/>
            <a:ext cx="7024744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692696"/>
            <a:ext cx="6777317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pt-BR" dirty="0"/>
              <a:t>Traçando o gráfico de Contagem em função da </a:t>
            </a:r>
            <a:r>
              <a:rPr lang="pt-BR" dirty="0" smtClean="0"/>
              <a:t>Energia, observam-se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picos</a:t>
            </a:r>
            <a:r>
              <a:rPr lang="pt-BR" dirty="0"/>
              <a:t> que não existiriam na contagem de raio-X incidente. Esses picos têm como origem a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fluorescência</a:t>
            </a:r>
            <a:r>
              <a:rPr lang="pt-BR" dirty="0"/>
              <a:t>.</a:t>
            </a:r>
          </a:p>
          <a:p>
            <a:pPr marL="0" lvl="5" indent="0">
              <a:buNone/>
            </a:pPr>
            <a:r>
              <a:rPr lang="pt-BR" dirty="0" smtClean="0"/>
              <a:t>	</a:t>
            </a:r>
          </a:p>
          <a:p>
            <a:pPr marL="0" lvl="5" indent="0">
              <a:buNone/>
            </a:pPr>
            <a:endParaRPr lang="pt-BR" dirty="0"/>
          </a:p>
          <a:p>
            <a:pPr marL="0" lvl="5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104" y="2636912"/>
            <a:ext cx="5823595" cy="3755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790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024744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764704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pt-BR" dirty="0"/>
              <a:t>Para calibrar as energias correspondentes aos canais</a:t>
            </a:r>
            <a:r>
              <a:rPr lang="pt-BR" dirty="0" smtClean="0"/>
              <a:t>, serão </a:t>
            </a:r>
            <a:r>
              <a:rPr lang="pt-BR" dirty="0"/>
              <a:t>medidas as linhas de fluorescência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características</a:t>
            </a:r>
            <a:r>
              <a:rPr lang="pt-BR" dirty="0"/>
              <a:t> </a:t>
            </a:r>
            <a:r>
              <a:rPr lang="pt-BR" dirty="0" smtClean="0"/>
              <a:t>de alguns </a:t>
            </a:r>
            <a:r>
              <a:rPr lang="pt-BR" dirty="0"/>
              <a:t>elementos. </a:t>
            </a:r>
            <a:endParaRPr lang="pt-BR" dirty="0" smtClean="0"/>
          </a:p>
          <a:p>
            <a:pPr marL="68580" indent="0" algn="ctr">
              <a:buNone/>
            </a:pPr>
            <a:endParaRPr lang="pt-BR" dirty="0"/>
          </a:p>
          <a:p>
            <a:pPr marL="68580" indent="0" algn="ctr">
              <a:buNone/>
            </a:pPr>
            <a:r>
              <a:rPr lang="pt-BR" dirty="0" smtClean="0"/>
              <a:t>Padrão </a:t>
            </a:r>
            <a:r>
              <a:rPr lang="pt-BR" dirty="0"/>
              <a:t>de </a:t>
            </a:r>
            <a:r>
              <a:rPr lang="pt-BR" dirty="0" smtClean="0"/>
              <a:t>chumbo:</a:t>
            </a:r>
          </a:p>
          <a:p>
            <a:pPr marL="68580" indent="0" algn="ctr">
              <a:buNone/>
            </a:pPr>
            <a:endParaRPr lang="pt-BR" dirty="0"/>
          </a:p>
          <a:p>
            <a:pPr marL="68580" indent="0" algn="ctr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1371600" lvl="3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		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6952"/>
            <a:ext cx="5213201" cy="318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391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As linhas de fluorescência observadas serão K</a:t>
            </a:r>
            <a:r>
              <a:rPr lang="el-GR" dirty="0"/>
              <a:t>α</a:t>
            </a:r>
            <a:r>
              <a:rPr lang="pt-BR" dirty="0"/>
              <a:t> e K</a:t>
            </a:r>
            <a:r>
              <a:rPr lang="el-GR" dirty="0"/>
              <a:t>β</a:t>
            </a:r>
            <a:r>
              <a:rPr lang="pt-BR" dirty="0"/>
              <a:t> para elementos leves e L</a:t>
            </a:r>
            <a:r>
              <a:rPr lang="el-GR" dirty="0"/>
              <a:t>α</a:t>
            </a:r>
            <a:r>
              <a:rPr lang="pt-BR" dirty="0"/>
              <a:t> e L</a:t>
            </a:r>
            <a:r>
              <a:rPr lang="el-GR" dirty="0"/>
              <a:t>β</a:t>
            </a:r>
            <a:r>
              <a:rPr lang="pt-BR" dirty="0"/>
              <a:t> para os elementos pesados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pPr algn="ctr"/>
            <a:r>
              <a:rPr lang="pt-BR" dirty="0" smtClean="0"/>
              <a:t>Deverá </a:t>
            </a:r>
            <a:r>
              <a:rPr lang="pt-BR" dirty="0"/>
              <a:t>ser tomado cuidado com a coincidência nos valores de energia das linhas K e L de elementos distintos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marL="6858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5987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41753"/>
            <a:ext cx="8101872" cy="436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465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24744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700808"/>
            <a:ext cx="6705193" cy="413182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pt-BR" dirty="0" smtClean="0"/>
              <a:t>De </a:t>
            </a:r>
            <a:r>
              <a:rPr lang="pt-BR" dirty="0"/>
              <a:t>acordo com as energias das linhas de fluorescência, será possível </a:t>
            </a:r>
            <a:r>
              <a:rPr lang="pt-BR" dirty="0" smtClean="0"/>
              <a:t>identificar os elementos:</a:t>
            </a:r>
          </a:p>
          <a:p>
            <a:pPr marL="68580" indent="0">
              <a:buNone/>
            </a:pPr>
            <a:endParaRPr lang="pt-BR" dirty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arsênico</a:t>
            </a:r>
            <a:r>
              <a:rPr lang="pt-BR" dirty="0"/>
              <a:t>, cádmio, zinco, cromo e ferro, que têm possibilidade de identificação das linhas das camadas </a:t>
            </a:r>
            <a:r>
              <a:rPr lang="pt-BR" dirty="0" smtClean="0"/>
              <a:t>K.</a:t>
            </a:r>
            <a:r>
              <a:rPr lang="pt-BR" dirty="0"/>
              <a:t> 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mercúrio</a:t>
            </a:r>
            <a:r>
              <a:rPr lang="pt-BR" dirty="0"/>
              <a:t>, bismuto e chumbo, que apresentam apenas as linhas da camada L possíveis de serem </a:t>
            </a:r>
            <a:r>
              <a:rPr lang="pt-BR" dirty="0" smtClean="0"/>
              <a:t>identificadas.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6513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764704"/>
            <a:ext cx="6921333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pt-BR" dirty="0"/>
              <a:t>O ângulo para realizar a detecção de raios-X será de 45​⁰entre o feixe e a superfície da amostra e será de 45​⁰ entre a superfície da amostra e o detector. Ou seja, entre feixe e detector, o ângulo será de 90⁰.</a:t>
            </a:r>
          </a:p>
          <a:p>
            <a:endParaRPr lang="pt-BR" dirty="0" smtClean="0"/>
          </a:p>
          <a:p>
            <a:pPr marL="68580" indent="0">
              <a:buNone/>
            </a:pPr>
            <a:endParaRPr lang="pt-BR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16632"/>
            <a:ext cx="3600400" cy="364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151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t-BR" dirty="0"/>
              <a:t>O ângulo de 90⁰ foi escolhido para minimizar a detecção de fótons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espalhados</a:t>
            </a:r>
            <a:r>
              <a:rPr lang="pt-BR" dirty="0" smtClean="0"/>
              <a:t> e de fótons do próprio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feixe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incidente</a:t>
            </a:r>
            <a:r>
              <a:rPr lang="pt-BR" dirty="0"/>
              <a:t>. </a:t>
            </a:r>
            <a:endParaRPr lang="pt-BR" dirty="0" smtClean="0"/>
          </a:p>
          <a:p>
            <a:pPr marL="68580" indent="0">
              <a:buNone/>
            </a:pPr>
            <a:endParaRPr lang="pt-BR" dirty="0"/>
          </a:p>
          <a:p>
            <a:pPr marL="6858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260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Parciais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pt-BR" dirty="0"/>
              <a:t>O que encontramos até agora na fase de testes foi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ferro</a:t>
            </a:r>
            <a:r>
              <a:rPr lang="pt-BR" dirty="0"/>
              <a:t> em diversos batons e esmaltes. </a:t>
            </a:r>
            <a:r>
              <a:rPr lang="pt-BR" dirty="0" smtClean="0"/>
              <a:t>Em um dos batons foi encontrado um pico próximo à linha do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cobalto</a:t>
            </a:r>
            <a:r>
              <a:rPr lang="pt-BR" dirty="0" smtClean="0"/>
              <a:t>. Também </a:t>
            </a:r>
            <a:r>
              <a:rPr lang="pt-BR" dirty="0"/>
              <a:t>encontramos para um dos esmaltes um pico que aparentemente corresponde ao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bismuto</a:t>
            </a:r>
            <a:r>
              <a:rPr lang="pt-BR" dirty="0"/>
              <a:t>. E para alguns dos esmaltes encontramos um pico que pode corresponder à linha K do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titânio</a:t>
            </a:r>
            <a:r>
              <a:rPr lang="pt-BR" dirty="0"/>
              <a:t> ou à linha L do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bário</a:t>
            </a:r>
            <a:r>
              <a:rPr lang="pt-BR" dirty="0" smtClean="0"/>
              <a:t>. 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6027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t-BR" dirty="0"/>
              <a:t>Para identificar o elemento que realmente está presente nesses casos de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coincidência </a:t>
            </a:r>
            <a:r>
              <a:rPr lang="pt-BR" dirty="0"/>
              <a:t>de energias, há a </a:t>
            </a:r>
            <a:r>
              <a:rPr lang="pt-BR" dirty="0" smtClean="0"/>
              <a:t>possibilidade </a:t>
            </a:r>
            <a:r>
              <a:rPr lang="pt-BR" dirty="0"/>
              <a:t>de restringir mais o valor de energias do feixe </a:t>
            </a:r>
            <a:r>
              <a:rPr lang="pt-BR" dirty="0" smtClean="0"/>
              <a:t>incidente.</a:t>
            </a:r>
          </a:p>
          <a:p>
            <a:pPr marL="68580" indent="0" algn="ctr">
              <a:buNone/>
            </a:pPr>
            <a:endParaRPr lang="pt-BR" dirty="0"/>
          </a:p>
          <a:p>
            <a:pPr marL="68580" indent="0" algn="ctr">
              <a:buNone/>
            </a:pPr>
            <a:r>
              <a:rPr lang="pt-BR" dirty="0" smtClean="0"/>
              <a:t>Outra possibilidade é tentar observar as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outras linhas </a:t>
            </a:r>
            <a:r>
              <a:rPr lang="pt-BR" dirty="0" smtClean="0"/>
              <a:t>do espectro.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221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pt-BR" dirty="0" smtClean="0">
                <a:solidFill>
                  <a:schemeClr val="tx1"/>
                </a:solidFill>
              </a:rPr>
              <a:t>Verificar presença </a:t>
            </a:r>
            <a:r>
              <a:rPr lang="pt-BR" dirty="0">
                <a:solidFill>
                  <a:schemeClr val="tx1"/>
                </a:solidFill>
              </a:rPr>
              <a:t>de elementos pesados e outros metais em cosméticos através de análise de espectro de fluorescência de Raio-X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9914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pt-BR" dirty="0"/>
              <a:t>Foi considerada a hipótese de tentarmos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quantificar</a:t>
            </a:r>
            <a:r>
              <a:rPr lang="pt-BR" dirty="0"/>
              <a:t> os elementos presentes nas amostras. </a:t>
            </a:r>
            <a:r>
              <a:rPr lang="pt-BR" dirty="0" smtClean="0"/>
              <a:t>Porém</a:t>
            </a:r>
            <a:r>
              <a:rPr lang="pt-BR" dirty="0"/>
              <a:t>, </a:t>
            </a:r>
            <a:r>
              <a:rPr lang="pt-BR" dirty="0" smtClean="0"/>
              <a:t>a </a:t>
            </a:r>
            <a:r>
              <a:rPr lang="pt-BR" dirty="0"/>
              <a:t>dificuldade seria grande, devido </a:t>
            </a:r>
            <a:r>
              <a:rPr lang="pt-BR" dirty="0" smtClean="0"/>
              <a:t>a ser necessário:</a:t>
            </a:r>
          </a:p>
          <a:p>
            <a:pPr marL="68580" indent="0">
              <a:buNone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analisar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quantidades bem definidas </a:t>
            </a:r>
            <a:r>
              <a:rPr lang="pt-BR" dirty="0"/>
              <a:t>dos produtos </a:t>
            </a:r>
            <a:r>
              <a:rPr lang="pt-BR" dirty="0" smtClean="0"/>
              <a:t>estudados. </a:t>
            </a:r>
          </a:p>
          <a:p>
            <a:pPr>
              <a:buFont typeface="Wingdings" pitchFamily="2" charset="2"/>
              <a:buChar char="§"/>
            </a:pPr>
            <a:r>
              <a:rPr lang="pt-BR" dirty="0"/>
              <a:t>a</a:t>
            </a:r>
            <a:r>
              <a:rPr lang="pt-BR" dirty="0" smtClean="0"/>
              <a:t>nalisar amostras </a:t>
            </a:r>
            <a:r>
              <a:rPr lang="pt-BR" dirty="0"/>
              <a:t>de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concentrações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conhecidas </a:t>
            </a:r>
            <a:r>
              <a:rPr lang="pt-BR" dirty="0"/>
              <a:t>dos elementos, para a obtenção de </a:t>
            </a:r>
            <a:r>
              <a:rPr lang="pt-BR" dirty="0" smtClean="0"/>
              <a:t>padrões.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123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8136904" cy="350897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t-BR" dirty="0"/>
              <a:t>P</a:t>
            </a:r>
            <a:r>
              <a:rPr lang="pt-BR" dirty="0" smtClean="0"/>
              <a:t>ara </a:t>
            </a:r>
            <a:r>
              <a:rPr lang="pt-BR" dirty="0"/>
              <a:t>quantificações, não seria suficiente analisar a altura dos picos, pois na verdade as concentrações são dadas por </a:t>
            </a:r>
            <a:r>
              <a:rPr lang="pt-BR" dirty="0" smtClean="0"/>
              <a:t>[ </a:t>
            </a:r>
            <a:r>
              <a:rPr lang="pt-BR" dirty="0"/>
              <a:t>] = A/Q.R, </a:t>
            </a:r>
            <a:r>
              <a:rPr lang="pt-BR" dirty="0" smtClean="0"/>
              <a:t>em </a:t>
            </a:r>
            <a:r>
              <a:rPr lang="pt-BR" dirty="0"/>
              <a:t>que A é a área sob a curva de </a:t>
            </a:r>
            <a:r>
              <a:rPr lang="pt-BR" dirty="0" smtClean="0"/>
              <a:t>contagem, Q é a carga e </a:t>
            </a:r>
            <a:r>
              <a:rPr lang="pt-BR" dirty="0"/>
              <a:t>R é o rendimento, encontrado em curvas características das linhas K e L para fluorescência</a:t>
            </a:r>
            <a:r>
              <a:rPr lang="pt-BR" dirty="0" smtClean="0"/>
              <a:t>.</a:t>
            </a:r>
          </a:p>
          <a:p>
            <a:pPr marL="68580" indent="0">
              <a:buNone/>
            </a:pPr>
            <a:endParaRPr lang="pt-BR" dirty="0"/>
          </a:p>
          <a:p>
            <a:pPr marL="6858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2976"/>
            <a:ext cx="287655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68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Fontes: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1300" dirty="0" smtClean="0">
                <a:latin typeface="+mj-lt"/>
              </a:rPr>
              <a:t>Artigo</a:t>
            </a:r>
            <a:r>
              <a:rPr lang="pt-BR" sz="1300" dirty="0">
                <a:latin typeface="+mj-lt"/>
              </a:rPr>
              <a:t>: Toxicologia dos Cosméticos</a:t>
            </a:r>
          </a:p>
          <a:p>
            <a:pPr marL="68580" indent="0">
              <a:buNone/>
            </a:pPr>
            <a:r>
              <a:rPr lang="pt-BR" sz="1300" dirty="0" err="1" smtClean="0">
                <a:latin typeface="+mj-lt"/>
              </a:rPr>
              <a:t>Marlus</a:t>
            </a:r>
            <a:r>
              <a:rPr lang="pt-BR" sz="1300" dirty="0" smtClean="0">
                <a:latin typeface="+mj-lt"/>
              </a:rPr>
              <a:t> </a:t>
            </a:r>
            <a:r>
              <a:rPr lang="pt-BR" sz="1300" dirty="0">
                <a:latin typeface="+mj-lt"/>
              </a:rPr>
              <a:t>CHORILLI 1,2*, Maria Virgínia SCARPA 1,</a:t>
            </a:r>
          </a:p>
          <a:p>
            <a:pPr marL="68580" indent="0">
              <a:buNone/>
            </a:pPr>
            <a:r>
              <a:rPr lang="pt-BR" sz="1300" dirty="0" smtClean="0">
                <a:latin typeface="+mj-lt"/>
              </a:rPr>
              <a:t>Gislaine </a:t>
            </a:r>
            <a:r>
              <a:rPr lang="pt-BR" sz="1300" dirty="0">
                <a:latin typeface="+mj-lt"/>
              </a:rPr>
              <a:t>Ricci LEONARDI 2 &amp; Yoko Oshima FRANCO 2 </a:t>
            </a:r>
            <a:r>
              <a:rPr lang="pt-BR" sz="1300" dirty="0" smtClean="0">
                <a:latin typeface="+mj-lt"/>
                <a:hlinkClick r:id="rId2"/>
              </a:rPr>
              <a:t>http</a:t>
            </a:r>
            <a:r>
              <a:rPr lang="pt-BR" sz="1300" dirty="0">
                <a:latin typeface="+mj-lt"/>
                <a:hlinkClick r:id="rId2"/>
              </a:rPr>
              <a:t>://</a:t>
            </a:r>
            <a:r>
              <a:rPr lang="pt-BR" sz="1300" dirty="0" smtClean="0">
                <a:latin typeface="+mj-lt"/>
                <a:hlinkClick r:id="rId2"/>
              </a:rPr>
              <a:t>scholar.googleusercontent.com/scholar?q=cache:g062TC7N95wJ:scholar.google.com</a:t>
            </a:r>
            <a:r>
              <a:rPr lang="pt-BR" sz="1300" dirty="0">
                <a:latin typeface="+mj-lt"/>
                <a:hlinkClick r:id="rId2"/>
              </a:rPr>
              <a:t>/+</a:t>
            </a:r>
            <a:r>
              <a:rPr lang="pt-BR" sz="1300" dirty="0" smtClean="0">
                <a:latin typeface="+mj-lt"/>
                <a:hlinkClick r:id="rId2"/>
              </a:rPr>
              <a:t>cosm%C3%A9ticos+metais&amp;hl=pt-BR&amp;as_sdt=0,5</a:t>
            </a:r>
            <a:endParaRPr lang="pt-BR" sz="1300" dirty="0" smtClean="0">
              <a:latin typeface="+mj-lt"/>
            </a:endParaRPr>
          </a:p>
          <a:p>
            <a:pPr marL="68580" indent="0">
              <a:buNone/>
            </a:pPr>
            <a:endParaRPr lang="pt-BR" sz="13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BIOSSURFACTANTES: PROPRIEDADES E APLICAÇÕES</a:t>
            </a:r>
            <a:b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</a:b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Marcia </a:t>
            </a:r>
            <a:r>
              <a:rPr lang="pt-BR" sz="1300" dirty="0" err="1">
                <a:solidFill>
                  <a:schemeClr val="tx1"/>
                </a:solidFill>
                <a:latin typeface="+mj-lt"/>
                <a:cs typeface="Arial" charset="0"/>
              </a:rPr>
              <a:t>Nitschke</a:t>
            </a: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* e Gláucia Maria Pastore (</a:t>
            </a: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  <a:hlinkClick r:id="rId3"/>
              </a:rPr>
              <a:t>http://www.scielo.br/pdf/qn/v25n5/11408.pdf</a:t>
            </a: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)</a:t>
            </a:r>
            <a:b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</a:b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(</a:t>
            </a: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  <a:hlinkClick r:id="rId4"/>
              </a:rPr>
              <a:t>http://repositorio.ipl.pt/handle/10400.21/1000</a:t>
            </a:r>
            <a:r>
              <a:rPr lang="pt-BR" sz="1300" dirty="0" smtClean="0">
                <a:solidFill>
                  <a:schemeClr val="tx1"/>
                </a:solidFill>
                <a:latin typeface="+mj-lt"/>
                <a:cs typeface="Arial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pt-BR" sz="1300" dirty="0" smtClean="0">
              <a:solidFill>
                <a:schemeClr val="tx1"/>
              </a:solidFill>
              <a:latin typeface="+mj-lt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1300" dirty="0" smtClean="0">
                <a:solidFill>
                  <a:schemeClr val="tx1"/>
                </a:solidFill>
                <a:latin typeface="+mj-lt"/>
                <a:cs typeface="Arial" charset="0"/>
              </a:rPr>
              <a:t>Caracterização </a:t>
            </a: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Física, Físico-química e Química da Turfa,</a:t>
            </a:r>
            <a:b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</a:b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Lama Sulfurosa e </a:t>
            </a:r>
            <a:r>
              <a:rPr lang="pt-BR" sz="1300" dirty="0" err="1">
                <a:solidFill>
                  <a:schemeClr val="tx1"/>
                </a:solidFill>
                <a:latin typeface="+mj-lt"/>
                <a:cs typeface="Arial" charset="0"/>
              </a:rPr>
              <a:t>Fango</a:t>
            </a: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 Visando sua Aplicação Cosmética</a:t>
            </a:r>
            <a:b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</a:b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Fernanda F. OLIVEIRA, André R. BABY, </a:t>
            </a:r>
            <a:r>
              <a:rPr lang="pt-BR" sz="1300" dirty="0" err="1">
                <a:solidFill>
                  <a:schemeClr val="tx1"/>
                </a:solidFill>
                <a:latin typeface="+mj-lt"/>
                <a:cs typeface="Arial" charset="0"/>
              </a:rPr>
              <a:t>Claudinéia</a:t>
            </a: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 A.S.O. PINTO,</a:t>
            </a:r>
            <a:b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</a:b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Telma M. KANEKO &amp; Maria V.R. VELASCO *</a:t>
            </a:r>
            <a:b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</a:b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</a:rPr>
              <a:t>(</a:t>
            </a:r>
            <a:r>
              <a:rPr lang="pt-BR" sz="1300" dirty="0">
                <a:solidFill>
                  <a:schemeClr val="tx1"/>
                </a:solidFill>
                <a:latin typeface="+mj-lt"/>
                <a:cs typeface="Arial" charset="0"/>
                <a:hlinkClick r:id="rId5"/>
              </a:rPr>
              <a:t>http://</a:t>
            </a:r>
            <a:r>
              <a:rPr lang="pt-BR" sz="1300" dirty="0" smtClean="0">
                <a:solidFill>
                  <a:schemeClr val="tx1"/>
                </a:solidFill>
                <a:latin typeface="+mj-lt"/>
                <a:cs typeface="Arial" charset="0"/>
                <a:hlinkClick r:id="rId5"/>
              </a:rPr>
              <a:t>www.latamjpharm.org/trabajos/27/3/LAJOP_27_3_1_14_V1BAH0U0JC.pdf</a:t>
            </a:r>
            <a:r>
              <a:rPr lang="pt-BR" sz="1300" dirty="0" smtClean="0">
                <a:solidFill>
                  <a:schemeClr val="tx1"/>
                </a:solidFill>
                <a:latin typeface="+mj-lt"/>
                <a:cs typeface="Arial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pt-BR" sz="1300" dirty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pt-BR" sz="1300" dirty="0"/>
              <a:t>Determinação de metais tóxicos em </a:t>
            </a:r>
            <a:r>
              <a:rPr lang="pt-BR" sz="1300" dirty="0" smtClean="0"/>
              <a:t>cosméticos, Lopes, Patrícia </a:t>
            </a:r>
            <a:r>
              <a:rPr lang="pt-BR" sz="1300" dirty="0"/>
              <a:t>da Silva (</a:t>
            </a:r>
            <a:r>
              <a:rPr lang="pt-BR" sz="1300" dirty="0">
                <a:hlinkClick r:id="rId4"/>
              </a:rPr>
              <a:t>http://repositorio.ipl.pt/handle/10400.21/1000</a:t>
            </a:r>
            <a:r>
              <a:rPr lang="pt-BR" sz="13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pt-BR" sz="1300" dirty="0" smtClean="0"/>
          </a:p>
          <a:p>
            <a:pPr marL="68580" indent="0">
              <a:buNone/>
            </a:pPr>
            <a:r>
              <a:rPr lang="pt-BR" sz="1300" dirty="0" smtClean="0"/>
              <a:t>Tabela periódica, diagrama das camadas eletrônicas e curva de rendimento  retirados de:</a:t>
            </a:r>
            <a:endParaRPr lang="pt-BR" sz="1300" dirty="0"/>
          </a:p>
          <a:p>
            <a:pPr>
              <a:buFont typeface="Wingdings" pitchFamily="2" charset="2"/>
              <a:buChar char="§"/>
            </a:pPr>
            <a:r>
              <a:rPr lang="pt-BR" sz="1300" dirty="0"/>
              <a:t>http://blogs.estadao.com.br/radar-cientifico/2011/03/30/tabela-periodica-modernizada/</a:t>
            </a:r>
          </a:p>
          <a:p>
            <a:pPr>
              <a:buFont typeface="Wingdings" pitchFamily="2" charset="2"/>
              <a:buChar char="§"/>
            </a:pPr>
            <a:r>
              <a:rPr lang="pt-BR" sz="1300" dirty="0" smtClean="0">
                <a:hlinkClick r:id="rId6"/>
              </a:rPr>
              <a:t>http</a:t>
            </a:r>
            <a:r>
              <a:rPr lang="pt-BR" sz="1300" dirty="0">
                <a:hlinkClick r:id="rId6"/>
              </a:rPr>
              <a:t>://</a:t>
            </a:r>
            <a:r>
              <a:rPr lang="pt-BR" sz="1300" dirty="0" smtClean="0">
                <a:hlinkClick r:id="rId6"/>
              </a:rPr>
              <a:t>sabereletrico.blogspot.com.br/2012/03/natureza-da-eletricidade.html</a:t>
            </a:r>
            <a:endParaRPr lang="pt-BR" sz="1300" dirty="0"/>
          </a:p>
          <a:p>
            <a:pPr>
              <a:buFont typeface="Wingdings" pitchFamily="2" charset="2"/>
              <a:buChar char="§"/>
            </a:pPr>
            <a:r>
              <a:rPr lang="pt-BR" sz="1300" dirty="0"/>
              <a:t>http://www.geocities.ws/raioxusp/aula3/aula3.html</a:t>
            </a:r>
            <a:endParaRPr lang="pt-BR" sz="1300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407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pt-BR" dirty="0"/>
              <a:t>T</a:t>
            </a:r>
            <a:r>
              <a:rPr lang="pt-BR" dirty="0" smtClean="0"/>
              <a:t>rabalhos científicos apontam que </a:t>
            </a:r>
            <a:r>
              <a:rPr lang="pt-BR" dirty="0"/>
              <a:t>diversos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cosméticos </a:t>
            </a:r>
            <a:r>
              <a:rPr lang="pt-BR" dirty="0"/>
              <a:t>apresentam metais, e especificamente elementos pesados, em sua composição.</a:t>
            </a:r>
          </a:p>
          <a:p>
            <a:pPr marL="6858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08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t-BR" dirty="0"/>
              <a:t>Os metais </a:t>
            </a:r>
            <a:r>
              <a:rPr lang="pt-BR" dirty="0" smtClean="0"/>
              <a:t>pesados podem </a:t>
            </a:r>
            <a:r>
              <a:rPr lang="pt-BR" dirty="0"/>
              <a:t>gerar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problemas de saúde </a:t>
            </a:r>
            <a:r>
              <a:rPr lang="pt-BR" dirty="0"/>
              <a:t>como</a:t>
            </a:r>
            <a:r>
              <a:rPr lang="pt-BR" dirty="0" smtClean="0"/>
              <a:t>:</a:t>
            </a:r>
          </a:p>
          <a:p>
            <a:pPr algn="ctr">
              <a:buFont typeface="Wingdings" pitchFamily="2" charset="2"/>
              <a:buChar char="§"/>
            </a:pPr>
            <a:r>
              <a:rPr lang="pt-BR" dirty="0"/>
              <a:t> doenças degenerativas</a:t>
            </a:r>
          </a:p>
          <a:p>
            <a:pPr algn="ctr">
              <a:buFont typeface="Wingdings" pitchFamily="2" charset="2"/>
              <a:buChar char="§"/>
            </a:pPr>
            <a:r>
              <a:rPr lang="pt-BR" dirty="0" smtClean="0"/>
              <a:t>doenças autoimunes</a:t>
            </a:r>
          </a:p>
          <a:p>
            <a:pPr algn="ctr">
              <a:buFont typeface="Wingdings" pitchFamily="2" charset="2"/>
              <a:buChar char="§"/>
            </a:pPr>
            <a:r>
              <a:rPr lang="pt-BR" dirty="0" smtClean="0"/>
              <a:t>síndromes inflamatórias</a:t>
            </a:r>
          </a:p>
          <a:p>
            <a:pPr algn="ctr">
              <a:buFont typeface="Wingdings" pitchFamily="2" charset="2"/>
              <a:buChar char="§"/>
            </a:pPr>
            <a:r>
              <a:rPr lang="pt-BR" dirty="0" smtClean="0"/>
              <a:t>perturbações do comportamento</a:t>
            </a:r>
          </a:p>
          <a:p>
            <a:pPr algn="ctr">
              <a:buFont typeface="Wingdings" pitchFamily="2" charset="2"/>
              <a:buChar char="§"/>
            </a:pPr>
            <a:r>
              <a:rPr lang="pt-BR" dirty="0" smtClean="0"/>
              <a:t>diminuição das capacidades cognitivas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5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pt-BR" dirty="0"/>
              <a:t>Tais cosméticos não têm a indicação desses elementos em suas embalagens, já que esses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elementos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são inclusos </a:t>
            </a:r>
            <a:r>
              <a:rPr lang="pt-BR" dirty="0"/>
              <a:t>nos produtos através de água, pigmentos e outras substâncias das fontes </a:t>
            </a:r>
            <a:r>
              <a:rPr lang="pt-BR" dirty="0" smtClean="0"/>
              <a:t>naturais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843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pt-BR" dirty="0"/>
              <a:t>Uma técnica não-destrutiva para analisá-los é a de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fluorescência de Raio-X</a:t>
            </a:r>
            <a:r>
              <a:rPr lang="pt-BR" dirty="0"/>
              <a:t>. </a:t>
            </a:r>
            <a:endParaRPr lang="pt-BR" dirty="0" smtClean="0"/>
          </a:p>
          <a:p>
            <a:pPr marL="68580" indent="0" algn="ctr">
              <a:buNone/>
            </a:pPr>
            <a:endParaRPr lang="pt-BR" dirty="0" smtClean="0"/>
          </a:p>
          <a:p>
            <a:pPr marL="68580" indent="0" algn="ctr">
              <a:buNone/>
            </a:pPr>
            <a:r>
              <a:rPr lang="pt-BR" dirty="0" smtClean="0"/>
              <a:t>Vantagens:</a:t>
            </a:r>
          </a:p>
          <a:p>
            <a:pPr algn="ctr"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/>
              <a:t>possibilidade de evitar desperdícios e </a:t>
            </a:r>
            <a:r>
              <a:rPr lang="pt-BR" dirty="0" smtClean="0"/>
              <a:t>inutilização.</a:t>
            </a:r>
            <a:endParaRPr lang="pt-BR" dirty="0"/>
          </a:p>
          <a:p>
            <a:pPr algn="ctr">
              <a:buFont typeface="Wingdings" pitchFamily="2" charset="2"/>
              <a:buChar char="§"/>
            </a:pPr>
            <a:r>
              <a:rPr lang="pt-BR" dirty="0" smtClean="0"/>
              <a:t>  praticidade </a:t>
            </a:r>
            <a:r>
              <a:rPr lang="pt-BR" dirty="0"/>
              <a:t>na maneira de preparar o material para se obterem os </a:t>
            </a:r>
            <a:r>
              <a:rPr lang="pt-BR" dirty="0" smtClean="0"/>
              <a:t>dados.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955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pt-BR" dirty="0"/>
              <a:t>Através da incidência de um feixe de </a:t>
            </a:r>
            <a:r>
              <a:rPr lang="pt-BR" dirty="0" smtClean="0"/>
              <a:t>raio-X</a:t>
            </a:r>
            <a:r>
              <a:rPr lang="pt-BR" dirty="0"/>
              <a:t> </a:t>
            </a:r>
            <a:r>
              <a:rPr lang="pt-BR" dirty="0" smtClean="0"/>
              <a:t>de diversas </a:t>
            </a:r>
            <a:r>
              <a:rPr lang="pt-BR" dirty="0"/>
              <a:t>frequências, no </a:t>
            </a:r>
            <a:r>
              <a:rPr lang="pt-BR" dirty="0" smtClean="0"/>
              <a:t>material, </a:t>
            </a:r>
            <a:r>
              <a:rPr lang="pt-BR" dirty="0"/>
              <a:t>pode ser caracterizado o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elemento que o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compõe</a:t>
            </a:r>
            <a:r>
              <a:rPr lang="pt-BR" dirty="0" smtClean="0"/>
              <a:t>, </a:t>
            </a:r>
            <a:r>
              <a:rPr lang="pt-BR" dirty="0"/>
              <a:t>com base nas linhas de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fluorescência</a:t>
            </a:r>
            <a:r>
              <a:rPr lang="pt-BR" dirty="0"/>
              <a:t> </a:t>
            </a:r>
            <a:r>
              <a:rPr lang="pt-BR" dirty="0" smtClean="0"/>
              <a:t>características </a:t>
            </a:r>
            <a:r>
              <a:rPr lang="pt-BR" dirty="0"/>
              <a:t>do </a:t>
            </a:r>
            <a:r>
              <a:rPr lang="pt-BR" dirty="0" smtClean="0"/>
              <a:t>elemento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431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-30491"/>
            <a:ext cx="7024744" cy="1143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92696"/>
            <a:ext cx="7920880" cy="4013033"/>
          </a:xfrm>
        </p:spPr>
        <p:txBody>
          <a:bodyPr/>
          <a:lstStyle/>
          <a:p>
            <a:pPr marL="68580" indent="0" algn="ctr">
              <a:buNone/>
            </a:pPr>
            <a:r>
              <a:rPr lang="pt-BR" dirty="0"/>
              <a:t>A fluorescência ocorre quando átomos do alvo são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excitados por fótons </a:t>
            </a:r>
            <a:r>
              <a:rPr lang="pt-BR" dirty="0"/>
              <a:t>de raio-X. Ao ser atingido pelos fótons, </a:t>
            </a:r>
            <a:r>
              <a:rPr lang="pt-BR" dirty="0" smtClean="0"/>
              <a:t>seus </a:t>
            </a:r>
            <a:r>
              <a:rPr lang="pt-BR" dirty="0"/>
              <a:t>elétrons </a:t>
            </a:r>
            <a:r>
              <a:rPr lang="pt-BR" dirty="0" smtClean="0"/>
              <a:t>são arrancados, possivelmente </a:t>
            </a:r>
            <a:r>
              <a:rPr lang="pt-BR" dirty="0"/>
              <a:t>da camada K ou </a:t>
            </a:r>
            <a:r>
              <a:rPr lang="pt-BR" dirty="0" smtClean="0"/>
              <a:t>L. </a:t>
            </a:r>
            <a:endParaRPr lang="pt-BR" dirty="0" smtClean="0">
              <a:solidFill>
                <a:srgbClr val="FF0000"/>
              </a:solidFill>
            </a:endParaRPr>
          </a:p>
          <a:p>
            <a:pPr marL="2286000" lvl="5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2286000" lvl="5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494" y="2564904"/>
            <a:ext cx="380047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49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24744" cy="1143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692696"/>
            <a:ext cx="6993341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pt-BR" dirty="0"/>
              <a:t>Quando o átomo se </a:t>
            </a:r>
            <a:r>
              <a:rPr lang="pt-BR" dirty="0" err="1"/>
              <a:t>desexcita</a:t>
            </a:r>
            <a:r>
              <a:rPr lang="pt-BR" dirty="0"/>
              <a:t>, fótons são emitidos nas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transições do elétron </a:t>
            </a:r>
            <a:r>
              <a:rPr lang="pt-BR" dirty="0"/>
              <a:t>de camadas mais externas até a camada L ou até a camada K. </a:t>
            </a:r>
            <a:r>
              <a:rPr lang="pt-BR" dirty="0" smtClean="0"/>
              <a:t>Os </a:t>
            </a:r>
            <a:r>
              <a:rPr lang="pt-BR" dirty="0"/>
              <a:t>fótons dessas transições dão origem a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picos</a:t>
            </a:r>
            <a:r>
              <a:rPr lang="pt-BR" dirty="0"/>
              <a:t> no espectro, que são característicos de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cada elemento</a:t>
            </a:r>
            <a:r>
              <a:rPr lang="pt-BR" dirty="0"/>
              <a:t>. </a:t>
            </a:r>
          </a:p>
          <a:p>
            <a:pPr marL="2286000" lvl="5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 </a:t>
            </a:r>
          </a:p>
          <a:p>
            <a:pPr lvl="5"/>
            <a:endParaRPr lang="pt-B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96952"/>
            <a:ext cx="374332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138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248</TotalTime>
  <Words>720</Words>
  <Application>Microsoft Office PowerPoint</Application>
  <PresentationFormat>Apresentação na tela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Austin</vt:lpstr>
      <vt:lpstr>Verificação de presença de elementos pesados e outros metais em cosméticos através de análise de espectro de fluorescência de Raio-X   </vt:lpstr>
      <vt:lpstr>Objetivo 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Métodos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 Parciais</vt:lpstr>
      <vt:lpstr>Dificuldades</vt:lpstr>
      <vt:lpstr>Dificuldades</vt:lpstr>
      <vt:lpstr>Apresentação do PowerPoint</vt:lpstr>
      <vt:lpstr>Fontes: 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Verificação de presença de elementos pesados e outros metais em cosméticos através de análise de espectro de fluorescência de Raio-X</dc:title>
  <dc:creator>operador</dc:creator>
  <cp:lastModifiedBy>operador</cp:lastModifiedBy>
  <cp:revision>23</cp:revision>
  <cp:lastPrinted>2012-04-26T15:27:38Z</cp:lastPrinted>
  <dcterms:created xsi:type="dcterms:W3CDTF">2012-04-25T23:55:26Z</dcterms:created>
  <dcterms:modified xsi:type="dcterms:W3CDTF">2012-04-26T20:48:29Z</dcterms:modified>
</cp:coreProperties>
</file>