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69" r:id="rId4"/>
    <p:sldId id="259" r:id="rId5"/>
    <p:sldId id="258" r:id="rId6"/>
    <p:sldId id="260" r:id="rId7"/>
    <p:sldId id="261" r:id="rId8"/>
    <p:sldId id="267" r:id="rId9"/>
    <p:sldId id="270" r:id="rId10"/>
    <p:sldId id="271" r:id="rId11"/>
    <p:sldId id="264" r:id="rId12"/>
    <p:sldId id="272" r:id="rId13"/>
    <p:sldId id="273" r:id="rId14"/>
    <p:sldId id="263" r:id="rId15"/>
    <p:sldId id="268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0" autoAdjust="0"/>
    <p:restoredTop sz="77935" autoAdjust="0"/>
  </p:normalViewPr>
  <p:slideViewPr>
    <p:cSldViewPr>
      <p:cViewPr varScale="1">
        <p:scale>
          <a:sx n="72" d="100"/>
          <a:sy n="72" d="100"/>
        </p:scale>
        <p:origin x="-192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F96D8D-FD2A-4CD0-890F-17887BA78FA7}" type="datetimeFigureOut">
              <a:rPr lang="pt-BR" smtClean="0"/>
              <a:pPr/>
              <a:t>27/04/2012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5446D4-B6C3-402F-AA31-087089CD0DA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4232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446D4-B6C3-402F-AA31-087089CD0DAD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72317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446D4-B6C3-402F-AA31-087089CD0DAD}" type="slidenum">
              <a:rPr lang="pt-BR" smtClean="0"/>
              <a:pPr/>
              <a:t>14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9B34-3162-4330-B37E-48BDD0B52B95}" type="datetimeFigureOut">
              <a:rPr lang="pt-BR" smtClean="0"/>
              <a:pPr/>
              <a:t>27/04/2012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6F677-478B-45FF-869F-51FB4E0D04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9B34-3162-4330-B37E-48BDD0B52B95}" type="datetimeFigureOut">
              <a:rPr lang="pt-BR" smtClean="0"/>
              <a:pPr/>
              <a:t>27/04/2012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6F677-478B-45FF-869F-51FB4E0D04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9B34-3162-4330-B37E-48BDD0B52B95}" type="datetimeFigureOut">
              <a:rPr lang="pt-BR" smtClean="0"/>
              <a:pPr/>
              <a:t>27/04/2012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6F677-478B-45FF-869F-51FB4E0D04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9B34-3162-4330-B37E-48BDD0B52B95}" type="datetimeFigureOut">
              <a:rPr lang="pt-BR" smtClean="0"/>
              <a:pPr/>
              <a:t>27/04/2012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6F677-478B-45FF-869F-51FB4E0D04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9B34-3162-4330-B37E-48BDD0B52B95}" type="datetimeFigureOut">
              <a:rPr lang="pt-BR" smtClean="0"/>
              <a:pPr/>
              <a:t>27/04/2012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6F677-478B-45FF-869F-51FB4E0D04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9B34-3162-4330-B37E-48BDD0B52B95}" type="datetimeFigureOut">
              <a:rPr lang="pt-BR" smtClean="0"/>
              <a:pPr/>
              <a:t>27/04/2012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6F677-478B-45FF-869F-51FB4E0D04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9B34-3162-4330-B37E-48BDD0B52B95}" type="datetimeFigureOut">
              <a:rPr lang="pt-BR" smtClean="0"/>
              <a:pPr/>
              <a:t>27/04/2012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6F677-478B-45FF-869F-51FB4E0D04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9B34-3162-4330-B37E-48BDD0B52B95}" type="datetimeFigureOut">
              <a:rPr lang="pt-BR" smtClean="0"/>
              <a:pPr/>
              <a:t>27/04/2012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6F677-478B-45FF-869F-51FB4E0D04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9B34-3162-4330-B37E-48BDD0B52B95}" type="datetimeFigureOut">
              <a:rPr lang="pt-BR" smtClean="0"/>
              <a:pPr/>
              <a:t>27/04/2012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6F677-478B-45FF-869F-51FB4E0D04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9B34-3162-4330-B37E-48BDD0B52B95}" type="datetimeFigureOut">
              <a:rPr lang="pt-BR" smtClean="0"/>
              <a:pPr/>
              <a:t>27/04/2012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6F677-478B-45FF-869F-51FB4E0D04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9B34-3162-4330-B37E-48BDD0B52B95}" type="datetimeFigureOut">
              <a:rPr lang="pt-BR" smtClean="0"/>
              <a:pPr/>
              <a:t>27/04/2012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6F677-478B-45FF-869F-51FB4E0D04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A9B34-3162-4330-B37E-48BDD0B52B95}" type="datetimeFigureOut">
              <a:rPr lang="pt-BR" smtClean="0"/>
              <a:pPr/>
              <a:t>27/04/2012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6F677-478B-45FF-869F-51FB4E0D04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eb.if.usp.br/labdid/sites/web.if.usp.br.labdid/files/LD_Instru_de_uso.pdf" TargetMode="External"/><Relationship Id="rId2" Type="http://schemas.openxmlformats.org/officeDocument/2006/relationships/hyperlink" Target="http://web.if.usp.br/ifusp/files/Apostila_interacao_da_radiacao_com_a_materia_L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470025"/>
          </a:xfrm>
        </p:spPr>
        <p:txBody>
          <a:bodyPr/>
          <a:lstStyle/>
          <a:p>
            <a:r>
              <a:rPr lang="pt-BR" dirty="0" smtClean="0"/>
              <a:t>Análise comparativa do efeito Compton com raios-</a:t>
            </a:r>
            <a:r>
              <a:rPr lang="el-GR" dirty="0" smtClean="0">
                <a:latin typeface="Calibri"/>
              </a:rPr>
              <a:t>γ</a:t>
            </a:r>
            <a:r>
              <a:rPr lang="pt-BR" dirty="0" smtClean="0">
                <a:latin typeface="Calibri"/>
              </a:rPr>
              <a:t> e</a:t>
            </a:r>
            <a:r>
              <a:rPr lang="pt-BR" dirty="0" smtClean="0"/>
              <a:t> raios-X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Cristine </a:t>
            </a:r>
            <a:r>
              <a:rPr lang="pt-BR" dirty="0" err="1" smtClean="0">
                <a:solidFill>
                  <a:schemeClr val="tx1"/>
                </a:solidFill>
              </a:rPr>
              <a:t>Kores</a:t>
            </a:r>
            <a:r>
              <a:rPr lang="pt-BR" dirty="0" smtClean="0">
                <a:solidFill>
                  <a:schemeClr val="tx1"/>
                </a:solidFill>
              </a:rPr>
              <a:t> e Jessica </a:t>
            </a:r>
            <a:r>
              <a:rPr lang="pt-BR" dirty="0" err="1" smtClean="0">
                <a:solidFill>
                  <a:schemeClr val="tx1"/>
                </a:solidFill>
              </a:rPr>
              <a:t>Niide</a:t>
            </a:r>
            <a:endParaRPr lang="pt-BR" dirty="0" smtClean="0">
              <a:solidFill>
                <a:schemeClr val="tx1"/>
              </a:solidFill>
            </a:endParaRPr>
          </a:p>
          <a:p>
            <a:r>
              <a:rPr lang="pt-BR" dirty="0" smtClean="0">
                <a:solidFill>
                  <a:schemeClr val="tx1"/>
                </a:solidFill>
              </a:rPr>
              <a:t>Professora Elisabeth </a:t>
            </a:r>
            <a:r>
              <a:rPr lang="pt-BR" dirty="0" err="1" smtClean="0">
                <a:solidFill>
                  <a:schemeClr val="tx1"/>
                </a:solidFill>
              </a:rPr>
              <a:t>Yoshimura</a:t>
            </a:r>
            <a:endParaRPr lang="pt-B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Nosso Experimento : Raios-</a:t>
            </a:r>
            <a:r>
              <a:rPr lang="el-GR" dirty="0"/>
              <a:t>γ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Tomada de dados</a:t>
            </a:r>
          </a:p>
          <a:p>
            <a:pPr>
              <a:buNone/>
            </a:pPr>
            <a:r>
              <a:rPr lang="pt-BR" dirty="0" smtClean="0"/>
              <a:t>		Fonte de Cs¹³</a:t>
            </a:r>
            <a:r>
              <a:rPr lang="pt-BR" dirty="0" smtClean="0">
                <a:latin typeface="Calibri"/>
              </a:rPr>
              <a:t>⁷ : fótons de 662keV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		Espalhador de alumínio</a:t>
            </a:r>
          </a:p>
          <a:p>
            <a:pPr>
              <a:buNone/>
            </a:pPr>
            <a:r>
              <a:rPr lang="pt-BR" dirty="0" smtClean="0"/>
              <a:t>		Ângulos de espalhamento: 30</a:t>
            </a:r>
            <a:r>
              <a:rPr lang="pt-BR" dirty="0" smtClean="0">
                <a:latin typeface="Calibri"/>
              </a:rPr>
              <a:t>⁰</a:t>
            </a:r>
            <a:r>
              <a:rPr lang="pt-BR" dirty="0" smtClean="0"/>
              <a:t>, 45 ⁰, 60 ⁰, 75 ⁰ e 90 ⁰</a:t>
            </a:r>
          </a:p>
          <a:p>
            <a:pPr>
              <a:buNone/>
            </a:pPr>
            <a:r>
              <a:rPr lang="pt-BR" dirty="0" smtClean="0"/>
              <a:t>		Cada aquisição é feita durante 20 minutos</a:t>
            </a:r>
          </a:p>
        </p:txBody>
      </p:sp>
      <p:cxnSp>
        <p:nvCxnSpPr>
          <p:cNvPr id="4" name="Conector reto 3"/>
          <p:cNvCxnSpPr/>
          <p:nvPr/>
        </p:nvCxnSpPr>
        <p:spPr>
          <a:xfrm>
            <a:off x="899592" y="1268760"/>
            <a:ext cx="7344816" cy="0"/>
          </a:xfrm>
          <a:prstGeom prst="line">
            <a:avLst/>
          </a:prstGeom>
          <a:ln w="38100">
            <a:solidFill>
              <a:schemeClr val="tx1"/>
            </a:solidFill>
            <a:prstDash val="solid"/>
            <a:headEnd w="lg" len="med"/>
            <a:tailEnd w="sm" len="med"/>
          </a:ln>
          <a:effectLst>
            <a:softEdge rad="12700"/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Nosso Experimento : Raios-X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Montagem</a:t>
            </a:r>
          </a:p>
        </p:txBody>
      </p:sp>
      <p:pic>
        <p:nvPicPr>
          <p:cNvPr id="4" name="Imagem 3" descr="maquin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66925" y="2564904"/>
            <a:ext cx="5010150" cy="2771775"/>
          </a:xfrm>
          <a:prstGeom prst="rect">
            <a:avLst/>
          </a:prstGeom>
        </p:spPr>
      </p:pic>
      <p:cxnSp>
        <p:nvCxnSpPr>
          <p:cNvPr id="5" name="Conector reto 4"/>
          <p:cNvCxnSpPr/>
          <p:nvPr/>
        </p:nvCxnSpPr>
        <p:spPr>
          <a:xfrm>
            <a:off x="899592" y="1268760"/>
            <a:ext cx="7344816" cy="0"/>
          </a:xfrm>
          <a:prstGeom prst="line">
            <a:avLst/>
          </a:prstGeom>
          <a:ln w="38100">
            <a:solidFill>
              <a:schemeClr val="tx1"/>
            </a:solidFill>
            <a:prstDash val="solid"/>
            <a:headEnd w="lg" len="med"/>
            <a:tailEnd w="sm" len="med"/>
          </a:ln>
          <a:effectLst>
            <a:softEdge rad="12700"/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Nosso Experimento : Raios-X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Calibração</a:t>
            </a:r>
          </a:p>
          <a:p>
            <a:pPr>
              <a:buNone/>
            </a:pPr>
            <a:r>
              <a:rPr lang="pt-BR" dirty="0" smtClean="0"/>
              <a:t>		Com este aparelho, utilizaremos energias entre 10keV e 35keV</a:t>
            </a:r>
          </a:p>
        </p:txBody>
      </p:sp>
      <p:cxnSp>
        <p:nvCxnSpPr>
          <p:cNvPr id="5" name="Conector reto 4"/>
          <p:cNvCxnSpPr/>
          <p:nvPr/>
        </p:nvCxnSpPr>
        <p:spPr>
          <a:xfrm>
            <a:off x="899592" y="1268760"/>
            <a:ext cx="7344816" cy="0"/>
          </a:xfrm>
          <a:prstGeom prst="line">
            <a:avLst/>
          </a:prstGeom>
          <a:ln w="38100">
            <a:solidFill>
              <a:schemeClr val="tx1"/>
            </a:solidFill>
            <a:prstDash val="solid"/>
            <a:headEnd w="lg" len="med"/>
            <a:tailEnd w="sm" len="med"/>
          </a:ln>
          <a:effectLst>
            <a:softEdge rad="12700"/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Nosso Experimento : Raios-X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Tomada de dados</a:t>
            </a:r>
          </a:p>
          <a:p>
            <a:pPr>
              <a:buNone/>
            </a:pPr>
            <a:r>
              <a:rPr lang="pt-BR" dirty="0" smtClean="0"/>
              <a:t>		Energia escolhida de 35keV</a:t>
            </a:r>
          </a:p>
          <a:p>
            <a:pPr>
              <a:buNone/>
            </a:pPr>
            <a:r>
              <a:rPr lang="pt-BR" dirty="0" smtClean="0"/>
              <a:t>		Ângulos de espalhamento: 30⁰, 45 ⁰, 60 ⁰, 75 ⁰ e 90 ⁰</a:t>
            </a:r>
          </a:p>
          <a:p>
            <a:pPr>
              <a:buNone/>
            </a:pPr>
            <a:r>
              <a:rPr lang="pt-BR" dirty="0" smtClean="0"/>
              <a:t>		Tempo de aquisição: será determinada por tentativa com o aparelho, preferencialmente até 5 minutos de medição</a:t>
            </a:r>
          </a:p>
        </p:txBody>
      </p:sp>
      <p:cxnSp>
        <p:nvCxnSpPr>
          <p:cNvPr id="4" name="Conector reto 3"/>
          <p:cNvCxnSpPr/>
          <p:nvPr/>
        </p:nvCxnSpPr>
        <p:spPr>
          <a:xfrm>
            <a:off x="899592" y="1268760"/>
            <a:ext cx="7344816" cy="0"/>
          </a:xfrm>
          <a:prstGeom prst="line">
            <a:avLst/>
          </a:prstGeom>
          <a:ln w="38100">
            <a:solidFill>
              <a:schemeClr val="tx1"/>
            </a:solidFill>
            <a:prstDash val="solid"/>
            <a:headEnd w="lg" len="med"/>
            <a:tailEnd w="sm" len="med"/>
          </a:ln>
          <a:effectLst>
            <a:softEdge rad="12700"/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Dificuldades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804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Raio-</a:t>
                      </a:r>
                      <a:r>
                        <a:rPr lang="el-GR" sz="2000" dirty="0" smtClean="0">
                          <a:latin typeface="+mn-lt"/>
                        </a:rPr>
                        <a:t>γ</a:t>
                      </a:r>
                      <a:endParaRPr lang="pt-B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Raio-X</a:t>
                      </a:r>
                      <a:endParaRPr lang="pt-B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000" dirty="0" smtClean="0"/>
                    </a:p>
                    <a:p>
                      <a:pPr algn="ctr"/>
                      <a:r>
                        <a:rPr lang="pt-BR" sz="2000" dirty="0" smtClean="0"/>
                        <a:t>Medidas demoradas</a:t>
                      </a:r>
                    </a:p>
                    <a:p>
                      <a:pPr algn="ctr"/>
                      <a:endParaRPr lang="pt-BR" sz="20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Tempo</a:t>
                      </a:r>
                      <a:r>
                        <a:rPr lang="pt-BR" sz="2000" baseline="0" dirty="0" smtClean="0"/>
                        <a:t> de uso do detector limitado</a:t>
                      </a:r>
                      <a:endParaRPr lang="pt-BR" sz="2000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Imprecisão</a:t>
                      </a:r>
                      <a:r>
                        <a:rPr lang="pt-BR" sz="2000" baseline="0" dirty="0" smtClean="0"/>
                        <a:t> na posição</a:t>
                      </a:r>
                    </a:p>
                    <a:p>
                      <a:pPr algn="ctr"/>
                      <a:endParaRPr lang="pt-BR" sz="2000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/>
                        <a:t>Energia</a:t>
                      </a:r>
                      <a:r>
                        <a:rPr lang="pt-BR" sz="2000" baseline="0" dirty="0" smtClean="0"/>
                        <a:t> dos fótons “restrita”</a:t>
                      </a:r>
                      <a:endParaRPr lang="pt-BR" sz="2000" dirty="0" smtClean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baseline="0" dirty="0" smtClean="0"/>
                        <a:t>Presença de ruído</a:t>
                      </a:r>
                    </a:p>
                    <a:p>
                      <a:pPr algn="ctr"/>
                      <a:endParaRPr lang="pt-BR" sz="2000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6" name="Conector reto 5"/>
          <p:cNvCxnSpPr/>
          <p:nvPr/>
        </p:nvCxnSpPr>
        <p:spPr>
          <a:xfrm>
            <a:off x="1835696" y="1268760"/>
            <a:ext cx="5400600" cy="0"/>
          </a:xfrm>
          <a:prstGeom prst="line">
            <a:avLst/>
          </a:prstGeom>
          <a:ln w="38100">
            <a:solidFill>
              <a:schemeClr val="tx1"/>
            </a:solidFill>
            <a:prstDash val="solid"/>
            <a:headEnd w="lg" len="med"/>
            <a:tailEnd w="sm" len="med"/>
          </a:ln>
          <a:effectLst>
            <a:softEdge rad="12700"/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 smtClean="0"/>
              <a:t>Apostila de interação da radiação com </a:t>
            </a:r>
            <a:r>
              <a:rPr lang="pt-BR" sz="2800" dirty="0"/>
              <a:t>a matéria (</a:t>
            </a:r>
            <a:r>
              <a:rPr lang="pt-BR" sz="2800" dirty="0">
                <a:hlinkClick r:id="rId2"/>
              </a:rPr>
              <a:t>http://web.if.usp.br/ifusp/files/Apostila_interacao_da_radiacao_com_a_materia_L.pdf</a:t>
            </a:r>
            <a:r>
              <a:rPr lang="pt-BR" sz="2800" dirty="0" smtClean="0"/>
              <a:t>)</a:t>
            </a:r>
            <a:endParaRPr lang="pt-BR" dirty="0" smtClean="0"/>
          </a:p>
          <a:p>
            <a:r>
              <a:rPr lang="pt-BR" sz="2800" dirty="0" smtClean="0"/>
              <a:t>Manual do aparelho </a:t>
            </a:r>
            <a:r>
              <a:rPr lang="pt-BR" sz="2800" dirty="0"/>
              <a:t>de raio-X (</a:t>
            </a:r>
            <a:r>
              <a:rPr lang="pt-BR" sz="2800" dirty="0">
                <a:hlinkClick r:id="rId3"/>
              </a:rPr>
              <a:t>http://web.if.usp.br/labdid/sites/web.if.usp.br.labdid/files/LD_Instru_de_uso.pdf</a:t>
            </a:r>
            <a:r>
              <a:rPr lang="pt-BR" sz="2800" dirty="0" smtClean="0"/>
              <a:t>)</a:t>
            </a:r>
          </a:p>
          <a:p>
            <a:pPr marL="0" indent="0">
              <a:buNone/>
            </a:pPr>
            <a:endParaRPr lang="pt-BR" dirty="0"/>
          </a:p>
        </p:txBody>
      </p:sp>
      <p:cxnSp>
        <p:nvCxnSpPr>
          <p:cNvPr id="4" name="Conector reto 3"/>
          <p:cNvCxnSpPr/>
          <p:nvPr/>
        </p:nvCxnSpPr>
        <p:spPr>
          <a:xfrm>
            <a:off x="1835696" y="1268760"/>
            <a:ext cx="5400600" cy="0"/>
          </a:xfrm>
          <a:prstGeom prst="line">
            <a:avLst/>
          </a:prstGeom>
          <a:ln w="38100">
            <a:solidFill>
              <a:schemeClr val="tx1"/>
            </a:solidFill>
            <a:prstDash val="solid"/>
            <a:headEnd w="lg" len="med"/>
            <a:tailEnd w="sm" len="med"/>
          </a:ln>
          <a:effectLst>
            <a:softEdge rad="12700"/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Efeito Compton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efeito Compton consiste no espalhamento de fótons pela sua interação com um material.</a:t>
            </a:r>
          </a:p>
        </p:txBody>
      </p:sp>
      <p:cxnSp>
        <p:nvCxnSpPr>
          <p:cNvPr id="7" name="Conector reto 6"/>
          <p:cNvCxnSpPr/>
          <p:nvPr/>
        </p:nvCxnSpPr>
        <p:spPr>
          <a:xfrm>
            <a:off x="1835696" y="1268760"/>
            <a:ext cx="5400600" cy="0"/>
          </a:xfrm>
          <a:prstGeom prst="line">
            <a:avLst/>
          </a:prstGeom>
          <a:ln w="38100">
            <a:solidFill>
              <a:schemeClr val="tx1"/>
            </a:solidFill>
            <a:prstDash val="solid"/>
            <a:headEnd w="lg" len="med"/>
            <a:tailEnd w="sm" len="med"/>
          </a:ln>
          <a:effectLst>
            <a:softEdge rad="12700"/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Efeito Compton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efeito Compton consiste no espalhamento de fótons pela sua interação com um material.</a:t>
            </a:r>
          </a:p>
        </p:txBody>
      </p:sp>
      <p:pic>
        <p:nvPicPr>
          <p:cNvPr id="5" name="Imagem 4" descr="comptonAnt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78150" y="3068960"/>
            <a:ext cx="2787700" cy="2952328"/>
          </a:xfrm>
          <a:prstGeom prst="rect">
            <a:avLst/>
          </a:prstGeom>
        </p:spPr>
      </p:pic>
      <p:cxnSp>
        <p:nvCxnSpPr>
          <p:cNvPr id="6" name="Conector reto 5"/>
          <p:cNvCxnSpPr/>
          <p:nvPr/>
        </p:nvCxnSpPr>
        <p:spPr>
          <a:xfrm>
            <a:off x="1835696" y="1268760"/>
            <a:ext cx="5400600" cy="0"/>
          </a:xfrm>
          <a:prstGeom prst="line">
            <a:avLst/>
          </a:prstGeom>
          <a:ln w="38100">
            <a:solidFill>
              <a:schemeClr val="tx1"/>
            </a:solidFill>
            <a:prstDash val="solid"/>
            <a:headEnd w="lg" len="med"/>
            <a:tailEnd w="sm" len="med"/>
          </a:ln>
          <a:effectLst>
            <a:softEdge rad="12700"/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Efeito Compton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efeito Compton consiste no espalhamento de fótons pela sua interação com um material.</a:t>
            </a:r>
          </a:p>
        </p:txBody>
      </p:sp>
      <p:pic>
        <p:nvPicPr>
          <p:cNvPr id="6" name="Imagem 5" descr="comptonDepoi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1051" y="3068960"/>
            <a:ext cx="3041898" cy="3053000"/>
          </a:xfrm>
          <a:prstGeom prst="rect">
            <a:avLst/>
          </a:prstGeom>
        </p:spPr>
      </p:pic>
      <p:cxnSp>
        <p:nvCxnSpPr>
          <p:cNvPr id="7" name="Conector reto 6"/>
          <p:cNvCxnSpPr/>
          <p:nvPr/>
        </p:nvCxnSpPr>
        <p:spPr>
          <a:xfrm>
            <a:off x="1835696" y="1268760"/>
            <a:ext cx="5400600" cy="0"/>
          </a:xfrm>
          <a:prstGeom prst="line">
            <a:avLst/>
          </a:prstGeom>
          <a:ln w="38100">
            <a:solidFill>
              <a:schemeClr val="tx1"/>
            </a:solidFill>
            <a:prstDash val="solid"/>
            <a:headEnd w="lg" len="med"/>
            <a:tailEnd w="sm" len="med"/>
          </a:ln>
          <a:effectLst>
            <a:softEdge rad="12700"/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Efeito Compton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Fótons incidentes de comprimento de onda </a:t>
            </a:r>
            <a:r>
              <a:rPr lang="el-GR" dirty="0" smtClean="0"/>
              <a:t>λ</a:t>
            </a:r>
            <a:r>
              <a:rPr lang="pt-BR" dirty="0" smtClean="0"/>
              <a:t> interagem com elétrons “livres” do alvo, cedendo parte da sua energia ao elétron. Os fótons reemitidos possuem comprimento de onda </a:t>
            </a:r>
            <a:r>
              <a:rPr lang="el-GR" dirty="0" smtClean="0"/>
              <a:t>λ</a:t>
            </a:r>
            <a:r>
              <a:rPr lang="pt-BR" dirty="0" smtClean="0"/>
              <a:t>’ e são espalhados por um ângulo </a:t>
            </a:r>
            <a:r>
              <a:rPr lang="el-GR" dirty="0" smtClean="0"/>
              <a:t>θ</a:t>
            </a:r>
            <a:r>
              <a:rPr lang="pt-BR" dirty="0" smtClean="0"/>
              <a:t>.</a:t>
            </a:r>
            <a:endParaRPr lang="pt-BR" dirty="0"/>
          </a:p>
        </p:txBody>
      </p:sp>
      <p:cxnSp>
        <p:nvCxnSpPr>
          <p:cNvPr id="7" name="Conector reto 6"/>
          <p:cNvCxnSpPr/>
          <p:nvPr/>
        </p:nvCxnSpPr>
        <p:spPr>
          <a:xfrm>
            <a:off x="1835696" y="1268760"/>
            <a:ext cx="5400600" cy="0"/>
          </a:xfrm>
          <a:prstGeom prst="line">
            <a:avLst/>
          </a:prstGeom>
          <a:ln w="38100">
            <a:solidFill>
              <a:schemeClr val="tx1"/>
            </a:solidFill>
            <a:prstDash val="solid"/>
            <a:headEnd w="lg" len="med"/>
            <a:tailEnd w="sm" len="med"/>
          </a:ln>
          <a:effectLst>
            <a:softEdge rad="12700"/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Efeito Compton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relação entre o ângulo de espalhamento e a energia do fóton espalhado é:</a:t>
            </a: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780928"/>
            <a:ext cx="4320480" cy="971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Conector reto 4"/>
          <p:cNvCxnSpPr/>
          <p:nvPr/>
        </p:nvCxnSpPr>
        <p:spPr>
          <a:xfrm>
            <a:off x="1835696" y="1268760"/>
            <a:ext cx="5400600" cy="0"/>
          </a:xfrm>
          <a:prstGeom prst="line">
            <a:avLst/>
          </a:prstGeom>
          <a:ln w="38100">
            <a:solidFill>
              <a:schemeClr val="tx1"/>
            </a:solidFill>
            <a:prstDash val="solid"/>
            <a:headEnd w="lg" len="med"/>
            <a:tailEnd w="sm" len="med"/>
          </a:ln>
          <a:effectLst>
            <a:softEdge rad="12700"/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Nosso Experimento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Vamos analisar e comparar o efeito Compton com dois aparatos distintos, para fótons incidentes de raios-</a:t>
            </a:r>
            <a:r>
              <a:rPr lang="el-GR" dirty="0"/>
              <a:t>γ </a:t>
            </a:r>
            <a:r>
              <a:rPr lang="pt-BR" dirty="0" smtClean="0"/>
              <a:t>e raios-X</a:t>
            </a:r>
            <a:r>
              <a:rPr lang="pt-BR" dirty="0" smtClean="0">
                <a:latin typeface="Calibri"/>
              </a:rPr>
              <a:t>.</a:t>
            </a:r>
          </a:p>
        </p:txBody>
      </p:sp>
      <p:cxnSp>
        <p:nvCxnSpPr>
          <p:cNvPr id="4" name="Conector reto 3"/>
          <p:cNvCxnSpPr/>
          <p:nvPr/>
        </p:nvCxnSpPr>
        <p:spPr>
          <a:xfrm>
            <a:off x="1835696" y="1268760"/>
            <a:ext cx="5400600" cy="0"/>
          </a:xfrm>
          <a:prstGeom prst="line">
            <a:avLst/>
          </a:prstGeom>
          <a:ln w="38100">
            <a:solidFill>
              <a:schemeClr val="tx1"/>
            </a:solidFill>
            <a:prstDash val="solid"/>
            <a:headEnd w="lg" len="med"/>
            <a:tailEnd w="sm" len="med"/>
          </a:ln>
          <a:effectLst>
            <a:softEdge rad="12700"/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Nosso Experimento : Raios-</a:t>
            </a:r>
            <a:r>
              <a:rPr lang="el-GR" dirty="0"/>
              <a:t>γ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Montagem</a:t>
            </a:r>
          </a:p>
        </p:txBody>
      </p:sp>
      <p:cxnSp>
        <p:nvCxnSpPr>
          <p:cNvPr id="4" name="Conector reto 3"/>
          <p:cNvCxnSpPr/>
          <p:nvPr/>
        </p:nvCxnSpPr>
        <p:spPr>
          <a:xfrm>
            <a:off x="899592" y="1268760"/>
            <a:ext cx="7344816" cy="0"/>
          </a:xfrm>
          <a:prstGeom prst="line">
            <a:avLst/>
          </a:prstGeom>
          <a:ln w="38100">
            <a:solidFill>
              <a:schemeClr val="tx1"/>
            </a:solidFill>
            <a:prstDash val="solid"/>
            <a:headEnd w="lg" len="med"/>
            <a:tailEnd w="sm" len="med"/>
          </a:ln>
          <a:effectLst>
            <a:softEdge rad="12700"/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Imagem 5" descr="comptonMontage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77571" y="2305050"/>
            <a:ext cx="5388858" cy="31401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Nosso Experimento : Raios-</a:t>
            </a:r>
            <a:r>
              <a:rPr lang="el-GR" dirty="0"/>
              <a:t>γ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Calibração com Cs¹³⁷, Na²² e Ba¹³³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5880741"/>
              </p:ext>
            </p:extLst>
          </p:nvPr>
        </p:nvGraphicFramePr>
        <p:xfrm>
          <a:off x="1403648" y="1692839"/>
          <a:ext cx="4848200" cy="232738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48200"/>
              </a:tblGrid>
              <a:tr h="578658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05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dirty="0" smtClean="0"/>
                        <a:t>Cs¹³⁷ : </a:t>
                      </a:r>
                      <a:r>
                        <a:rPr lang="pt-BR" sz="2800" dirty="0" smtClean="0"/>
                        <a:t>662keV</a:t>
                      </a:r>
                      <a:endParaRPr lang="pt-BR" sz="2800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0581">
                <a:tc>
                  <a:txBody>
                    <a:bodyPr/>
                    <a:lstStyle/>
                    <a:p>
                      <a:pPr algn="l"/>
                      <a:r>
                        <a:rPr lang="pt-BR" sz="2800" dirty="0" smtClean="0"/>
                        <a:t>Na²² : 511keV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12405">
                <a:tc>
                  <a:txBody>
                    <a:bodyPr/>
                    <a:lstStyle/>
                    <a:p>
                      <a:pPr algn="l"/>
                      <a:r>
                        <a:rPr lang="pt-BR" sz="2800" dirty="0" smtClean="0"/>
                        <a:t>Ba¹³³ :</a:t>
                      </a:r>
                      <a:r>
                        <a:rPr lang="pt-BR" sz="2800" baseline="0" dirty="0" smtClean="0"/>
                        <a:t> </a:t>
                      </a:r>
                      <a:r>
                        <a:rPr lang="pt-BR" sz="2800" dirty="0" smtClean="0"/>
                        <a:t>356keV e 302keV</a:t>
                      </a:r>
                      <a:endParaRPr lang="pt-BR" sz="28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8" name="Conector reto 7"/>
          <p:cNvCxnSpPr/>
          <p:nvPr/>
        </p:nvCxnSpPr>
        <p:spPr>
          <a:xfrm>
            <a:off x="1835696" y="1268760"/>
            <a:ext cx="5400600" cy="0"/>
          </a:xfrm>
          <a:prstGeom prst="line">
            <a:avLst/>
          </a:prstGeom>
          <a:ln w="38100">
            <a:solidFill>
              <a:schemeClr val="tx1"/>
            </a:solidFill>
            <a:prstDash val="solid"/>
            <a:headEnd w="lg" len="med"/>
            <a:tailEnd w="sm" len="med"/>
          </a:ln>
          <a:effectLst>
            <a:softEdge rad="12700"/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>
            <a:off x="899592" y="1268760"/>
            <a:ext cx="7344816" cy="0"/>
          </a:xfrm>
          <a:prstGeom prst="line">
            <a:avLst/>
          </a:prstGeom>
          <a:ln w="38100">
            <a:solidFill>
              <a:schemeClr val="tx1"/>
            </a:solidFill>
            <a:prstDash val="solid"/>
            <a:headEnd w="lg" len="med"/>
            <a:tailEnd w="sm" len="med"/>
          </a:ln>
          <a:effectLst>
            <a:softEdge rad="12700"/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inhasuav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38100">
          <a:solidFill>
            <a:schemeClr val="tx1"/>
          </a:solidFill>
          <a:prstDash val="solid"/>
          <a:headEnd w="lg" len="med"/>
          <a:tailEnd w="sm" len="med"/>
        </a:ln>
        <a:effectLst>
          <a:softEdge rad="12700"/>
        </a:effectLst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linhasuave</Template>
  <TotalTime>248</TotalTime>
  <Words>270</Words>
  <Application>Microsoft Office PowerPoint</Application>
  <PresentationFormat>Apresentação na tela (4:3)</PresentationFormat>
  <Paragraphs>53</Paragraphs>
  <Slides>15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linhasuave</vt:lpstr>
      <vt:lpstr>Análise comparativa do efeito Compton com raios-γ e raios-X</vt:lpstr>
      <vt:lpstr>O Efeito Compton</vt:lpstr>
      <vt:lpstr>O Efeito Compton</vt:lpstr>
      <vt:lpstr>O Efeito Compton</vt:lpstr>
      <vt:lpstr>O Efeito Compton</vt:lpstr>
      <vt:lpstr>O Efeito Compton</vt:lpstr>
      <vt:lpstr>O Nosso Experimento</vt:lpstr>
      <vt:lpstr>O Nosso Experimento : Raios-γ</vt:lpstr>
      <vt:lpstr>O Nosso Experimento : Raios-γ</vt:lpstr>
      <vt:lpstr>O Nosso Experimento : Raios-γ</vt:lpstr>
      <vt:lpstr>O Nosso Experimento : Raios-X</vt:lpstr>
      <vt:lpstr>O Nosso Experimento : Raios-X</vt:lpstr>
      <vt:lpstr>O Nosso Experimento : Raios-X</vt:lpstr>
      <vt:lpstr>Dificuldades</vt:lpstr>
      <vt:lpstr>Referências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Análise comparativa do efeito Compton com raios-X e raios-γ</dc:title>
  <dc:creator>Emerson</dc:creator>
  <cp:lastModifiedBy>operador</cp:lastModifiedBy>
  <cp:revision>17</cp:revision>
  <dcterms:created xsi:type="dcterms:W3CDTF">2012-04-12T17:53:18Z</dcterms:created>
  <dcterms:modified xsi:type="dcterms:W3CDTF">2012-04-28T00:05:39Z</dcterms:modified>
</cp:coreProperties>
</file>