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72" r:id="rId6"/>
    <p:sldId id="279" r:id="rId7"/>
    <p:sldId id="280" r:id="rId8"/>
    <p:sldId id="270" r:id="rId9"/>
    <p:sldId id="271" r:id="rId10"/>
    <p:sldId id="273" r:id="rId11"/>
    <p:sldId id="274" r:id="rId12"/>
    <p:sldId id="275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76" r:id="rId21"/>
    <p:sldId id="289" r:id="rId22"/>
    <p:sldId id="277" r:id="rId23"/>
    <p:sldId id="264" r:id="rId24"/>
    <p:sldId id="265" r:id="rId25"/>
    <p:sldId id="266" r:id="rId26"/>
    <p:sldId id="267" r:id="rId27"/>
    <p:sldId id="268" r:id="rId28"/>
    <p:sldId id="278" r:id="rId29"/>
    <p:sldId id="260" r:id="rId30"/>
    <p:sldId id="262" r:id="rId31"/>
    <p:sldId id="263" r:id="rId32"/>
    <p:sldId id="269" r:id="rId33"/>
    <p:sldId id="288" r:id="rId3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530" autoAdjust="0"/>
  </p:normalViewPr>
  <p:slideViewPr>
    <p:cSldViewPr>
      <p:cViewPr>
        <p:scale>
          <a:sx n="70" d="100"/>
          <a:sy n="70" d="100"/>
        </p:scale>
        <p:origin x="-138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0D21D5-2A29-4ED1-9CF5-1BE0C74E6F47}" type="datetimeFigureOut">
              <a:rPr lang="pt-BR" smtClean="0"/>
              <a:pPr/>
              <a:t>24/11/2013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A46D93-AC45-49FA-9050-CC99D36C6F6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0411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A46D93-AC45-49FA-9050-CC99D36C6F64}" type="slidenum">
              <a:rPr lang="pt-BR" smtClean="0"/>
              <a:pPr/>
              <a:t>15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Explicar que inicialmente todos esses seres vivos possuíam apenas a membrana celular externa, mas que, com o passar do tempo, desenvolveu-se uma nova característica em parte dessas células: uma membrana delimitando o material genético, formando assim o núcleo. Citar as teorias de origem do núcleo: Autogênica e Endossimbiótica. Questionar se eles acham que essas células com membrana nuclear ainda deveriam fazer parte do mesmo grupo que as sem membrana nuclear.  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Realizar esse mesmo procedimento para todas as sinapomorfias, sempre se lembrando de questionar se a característica nova faz com que um novo grupo seja delimitado e enfatizando que um grupo não se transformou no outro, mas que parte dos organismos desenvolveu uma nova característica e assim formaram um novo grupo e que, além disso, essa alteração inicial ocorreu em um ancestral comum das duas linhas e não no ser vivo que vemos hoje. 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Apenas por ultimo coloque os nomes de cada grupo, explicando que depois da separação de cada linhagem ainda surgiram novas modificações dentro de cada um desses grupos e que o que vemos hoje é produto dessa evolução, que não parou de acontecer. Ao final dessa parte, estará montada a árvore filogenética dos 5 Reinos: 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A46D93-AC45-49FA-9050-CC99D36C6F64}" type="slidenum">
              <a:rPr lang="pt-BR" smtClean="0"/>
              <a:pPr/>
              <a:t>16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Não há, necessariamente, uma resposta correta. O importante é que os alunos construam argumentos congruentes que suportem a sua decisão, e pode ser pedido um relatório em que eles a expliquem. Esse relatório poderia ser parte da avaliação do aprendizado deles, verificando se são capazes de compreender o problema e se a sua argumentação inclui conceitos abordados ao longo desta sequência didática.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A46D93-AC45-49FA-9050-CC99D36C6F64}" type="slidenum">
              <a:rPr lang="pt-BR" smtClean="0"/>
              <a:pPr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88957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Essa questão visaria avaliar se os alunos ainda mantêm a ideia da evolução como um processo linear e rumo a um ser “superior”.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A46D93-AC45-49FA-9050-CC99D36C6F64}" type="slidenum">
              <a:rPr lang="pt-BR" smtClean="0"/>
              <a:pPr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52090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Se</a:t>
            </a:r>
            <a:r>
              <a:rPr lang="pt-BR" baseline="0" dirty="0" smtClean="0"/>
              <a:t> mantêm ideia de e</a:t>
            </a:r>
            <a:r>
              <a:rPr lang="pt-BR" dirty="0" smtClean="0"/>
              <a:t>volução linear + interpretação filogenia simples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A46D93-AC45-49FA-9050-CC99D36C6F64}" type="slidenum">
              <a:rPr lang="pt-BR" smtClean="0"/>
              <a:pPr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93107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2AC109DB-F5E2-4123-B794-C4459F484133}" type="datetimeFigureOut">
              <a:rPr lang="pt-BR" smtClean="0"/>
              <a:pPr/>
              <a:t>24/11/2013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80574D0B-D893-4AD0-B877-D637939DED0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tângulo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tângulo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tângulo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109DB-F5E2-4123-B794-C4459F484133}" type="datetimeFigureOut">
              <a:rPr lang="pt-BR" smtClean="0"/>
              <a:pPr/>
              <a:t>24/11/2013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74D0B-D893-4AD0-B877-D637939DED0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109DB-F5E2-4123-B794-C4459F484133}" type="datetimeFigureOut">
              <a:rPr lang="pt-BR" smtClean="0"/>
              <a:pPr/>
              <a:t>24/11/2013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74D0B-D893-4AD0-B877-D637939DED0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riângulo isósceles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109DB-F5E2-4123-B794-C4459F484133}" type="datetimeFigureOut">
              <a:rPr lang="pt-BR" smtClean="0"/>
              <a:pPr/>
              <a:t>24/11/2013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74D0B-D893-4AD0-B877-D637939DED0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2AC109DB-F5E2-4123-B794-C4459F484133}" type="datetimeFigureOut">
              <a:rPr lang="pt-BR" smtClean="0"/>
              <a:pPr/>
              <a:t>24/11/2013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80574D0B-D893-4AD0-B877-D637939DED0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109DB-F5E2-4123-B794-C4459F484133}" type="datetimeFigureOut">
              <a:rPr lang="pt-BR" smtClean="0"/>
              <a:pPr/>
              <a:t>24/11/2013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74D0B-D893-4AD0-B877-D637939DED0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109DB-F5E2-4123-B794-C4459F484133}" type="datetimeFigureOut">
              <a:rPr lang="pt-BR" smtClean="0"/>
              <a:pPr/>
              <a:t>24/11/2013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74D0B-D893-4AD0-B877-D637939DED0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109DB-F5E2-4123-B794-C4459F484133}" type="datetimeFigureOut">
              <a:rPr lang="pt-BR" smtClean="0"/>
              <a:pPr/>
              <a:t>24/11/2013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74D0B-D893-4AD0-B877-D637939DED0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6" name="Triângulo isósceles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109DB-F5E2-4123-B794-C4459F484133}" type="datetimeFigureOut">
              <a:rPr lang="pt-BR" smtClean="0"/>
              <a:pPr/>
              <a:t>24/11/2013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74D0B-D893-4AD0-B877-D637939DED0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5" name="Conector reto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riângulo isósceles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109DB-F5E2-4123-B794-C4459F484133}" type="datetimeFigureOut">
              <a:rPr lang="pt-BR" smtClean="0"/>
              <a:pPr/>
              <a:t>24/11/2013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74D0B-D893-4AD0-B877-D637939DED0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riângulo isósceles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spaço Reservado para Conteúdo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109DB-F5E2-4123-B794-C4459F484133}" type="datetimeFigureOut">
              <a:rPr lang="pt-BR" smtClean="0"/>
              <a:pPr/>
              <a:t>24/11/2013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74D0B-D893-4AD0-B877-D637939DED0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riângulo isósceles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AC109DB-F5E2-4123-B794-C4459F484133}" type="datetimeFigureOut">
              <a:rPr lang="pt-BR" smtClean="0"/>
              <a:pPr/>
              <a:t>24/11/2013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0574D0B-D893-4AD0-B877-D637939DED0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8" name="Conector reto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Conector reto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riângulo isósceles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google.com.br/url?sa=i&amp;rct=j&amp;q=&amp;esrc=s&amp;frm=1&amp;source=images&amp;cd=&amp;cad=rja&amp;docid=ObVJJmfmjBaaYM&amp;tbnid=HSqGO5PwgpmLeM:&amp;ved=0CAUQjRw&amp;url=http://www.portalsaofrancisco.com.br/alfa/evolucao-dos-seres-vivos/evidencias-da-evolucao-3.php&amp;ei=AeKPUr-1OIaTkQfkiYHQDA&amp;psig=AFQjCNHXQfYZZXldzAQz_QsPiS3ExKBTqA&amp;ust=1385247181884422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.br/url?sa=i&amp;rct=j&amp;q=&amp;esrc=s&amp;frm=1&amp;source=images&amp;cd=&amp;cad=rja&amp;docid=gvt6pk-cYWTXpM&amp;tbnid=sBeEqe58n2hEqM:&amp;ved=0CAUQjRw&amp;url=http://www.mhnjb.ufmg.br/exposicao_morcegos.html&amp;ei=wrSQUtrZJcW_kQeH_YHwCw&amp;bvm=bv.56988011,d.eW0&amp;psig=AFQjCNFlE9nD-O336c1foouGLDVOEtKgfg&amp;ust=1385301536588359" TargetMode="External"/><Relationship Id="rId13" Type="http://schemas.openxmlformats.org/officeDocument/2006/relationships/image" Target="../media/image9.png"/><Relationship Id="rId3" Type="http://schemas.openxmlformats.org/officeDocument/2006/relationships/image" Target="../media/image3.jpeg"/><Relationship Id="rId7" Type="http://schemas.openxmlformats.org/officeDocument/2006/relationships/image" Target="../media/image5.jpeg"/><Relationship Id="rId12" Type="http://schemas.openxmlformats.org/officeDocument/2006/relationships/image" Target="../media/image8.jpeg"/><Relationship Id="rId2" Type="http://schemas.openxmlformats.org/officeDocument/2006/relationships/hyperlink" Target="//upload.wikimedia.org/wikipedia/commons/0/07/Emperor_Penguin_Manchot_empereur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.br/url?sa=i&amp;rct=j&amp;q=&amp;esrc=s&amp;frm=1&amp;source=images&amp;cd=&amp;cad=rja&amp;docid=wiJU8w4R4a14bM&amp;tbnid=fH_nN7BAoA2KBM:&amp;ved=0CAUQjRw&amp;url=http://pt.treknature.com/gallery/photo158353.htm&amp;ei=XQmQUriKD4mikQeVrYHoCQ&amp;bvm=bv.56988011,d.eW0&amp;psig=AFQjCNF0zGRsZ2qvjYW8yt--rhmsnlbddQ&amp;ust=1385257589283039" TargetMode="External"/><Relationship Id="rId11" Type="http://schemas.openxmlformats.org/officeDocument/2006/relationships/hyperlink" Target="http://1.bp.blogspot.com/-DHTVUPtSFLA/UToPMvIlIfI/AAAAAAAAASo/ocRx2bTJe4g/s1600/Jabuti+Tinga.jpg" TargetMode="External"/><Relationship Id="rId5" Type="http://schemas.openxmlformats.org/officeDocument/2006/relationships/image" Target="../media/image4.jpeg"/><Relationship Id="rId10" Type="http://schemas.openxmlformats.org/officeDocument/2006/relationships/image" Target="../media/image7.jpeg"/><Relationship Id="rId4" Type="http://schemas.openxmlformats.org/officeDocument/2006/relationships/hyperlink" Target="http://www.google.com.br/url?sa=i&amp;rct=j&amp;q=&amp;esrc=s&amp;frm=1&amp;source=images&amp;cd=&amp;cad=rja&amp;docid=A0nmzFmI48BezM&amp;tbnid=RFgYvO2cAe-xlM:&amp;ved=0CAUQjRw&amp;url=http://mdemulher.abril.com.br/casa/reportagem/bichos/aquario-agua-doce-como-montar-cuidar-629705.shtml&amp;ei=UFKRUsvIA8WukAeWzICwDA&amp;bvm=bv.56988011,d.eW0&amp;psig=AFQjCNFBc7Krl9D6bUy4MRp8sHrYkk98pw&amp;ust=1385341832751212" TargetMode="External"/><Relationship Id="rId9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.br/url?sa=i&amp;rct=j&amp;q=&amp;esrc=s&amp;frm=1&amp;source=images&amp;cd=&amp;cad=rja&amp;docid=gvt6pk-cYWTXpM&amp;tbnid=sBeEqe58n2hEqM:&amp;ved=0CAUQjRw&amp;url=http://www.mhnjb.ufmg.br/exposicao_morcegos.html&amp;ei=wrSQUtrZJcW_kQeH_YHwCw&amp;bvm=bv.56988011,d.eW0&amp;psig=AFQjCNFlE9nD-O336c1foouGLDVOEtKgfg&amp;ust=1385301536588359" TargetMode="External"/><Relationship Id="rId13" Type="http://schemas.openxmlformats.org/officeDocument/2006/relationships/image" Target="../media/image9.png"/><Relationship Id="rId3" Type="http://schemas.openxmlformats.org/officeDocument/2006/relationships/image" Target="../media/image3.jpeg"/><Relationship Id="rId7" Type="http://schemas.openxmlformats.org/officeDocument/2006/relationships/image" Target="../media/image5.jpeg"/><Relationship Id="rId12" Type="http://schemas.openxmlformats.org/officeDocument/2006/relationships/image" Target="../media/image8.jpeg"/><Relationship Id="rId2" Type="http://schemas.openxmlformats.org/officeDocument/2006/relationships/hyperlink" Target="//upload.wikimedia.org/wikipedia/commons/0/07/Emperor_Penguin_Manchot_empereur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.br/url?sa=i&amp;rct=j&amp;q=&amp;esrc=s&amp;frm=1&amp;source=images&amp;cd=&amp;cad=rja&amp;docid=wiJU8w4R4a14bM&amp;tbnid=fH_nN7BAoA2KBM:&amp;ved=0CAUQjRw&amp;url=http://pt.treknature.com/gallery/photo158353.htm&amp;ei=XQmQUriKD4mikQeVrYHoCQ&amp;bvm=bv.56988011,d.eW0&amp;psig=AFQjCNF0zGRsZ2qvjYW8yt--rhmsnlbddQ&amp;ust=1385257589283039" TargetMode="External"/><Relationship Id="rId11" Type="http://schemas.openxmlformats.org/officeDocument/2006/relationships/hyperlink" Target="http://1.bp.blogspot.com/-DHTVUPtSFLA/UToPMvIlIfI/AAAAAAAAASo/ocRx2bTJe4g/s1600/Jabuti+Tinga.jpg" TargetMode="External"/><Relationship Id="rId5" Type="http://schemas.openxmlformats.org/officeDocument/2006/relationships/image" Target="../media/image4.jpeg"/><Relationship Id="rId10" Type="http://schemas.openxmlformats.org/officeDocument/2006/relationships/image" Target="../media/image7.jpeg"/><Relationship Id="rId4" Type="http://schemas.openxmlformats.org/officeDocument/2006/relationships/hyperlink" Target="http://www.google.com.br/url?sa=i&amp;rct=j&amp;q=&amp;esrc=s&amp;frm=1&amp;source=images&amp;cd=&amp;cad=rja&amp;docid=A0nmzFmI48BezM&amp;tbnid=RFgYvO2cAe-xlM:&amp;ved=0CAUQjRw&amp;url=http://mdemulher.abril.com.br/casa/reportagem/bichos/aquario-agua-doce-como-montar-cuidar-629705.shtml&amp;ei=UFKRUsvIA8WukAeWzICwDA&amp;bvm=bv.56988011,d.eW0&amp;psig=AFQjCNFBc7Krl9D6bUy4MRp8sHrYkk98pw&amp;ust=1385341832751212" TargetMode="External"/><Relationship Id="rId9" Type="http://schemas.openxmlformats.org/officeDocument/2006/relationships/image" Target="../media/image6.jpeg"/><Relationship Id="rId1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com.br/url?sa=i&amp;rct=j&amp;q=&amp;esrc=s&amp;frm=1&amp;source=images&amp;cd=&amp;cad=rja&amp;docid=IbbvIxLw5EA5JM&amp;tbnid=eq3BkqGi04bIGM:&amp;ved=0CAUQjRw&amp;url=http://mepr.org.br/siteantigo/jornal/jep6/ciencia_criac.htm&amp;ei=wGWRUrmtNZDPkQeu6oG4Bw&amp;psig=AFQjCNEBt_U1HgHNELT26aaTwwgRS_4OmA&amp;ust=1385346778151541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99592" y="3789040"/>
            <a:ext cx="7344816" cy="1656184"/>
          </a:xfrm>
        </p:spPr>
        <p:txBody>
          <a:bodyPr>
            <a:normAutofit/>
          </a:bodyPr>
          <a:lstStyle/>
          <a:p>
            <a:pPr algn="ctr"/>
            <a:r>
              <a:rPr lang="pt-BR" dirty="0" smtClean="0"/>
              <a:t>Introdução à sistemática filogenética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19200" y="5085184"/>
            <a:ext cx="6858000" cy="648072"/>
          </a:xfrm>
        </p:spPr>
        <p:txBody>
          <a:bodyPr>
            <a:normAutofit fontScale="92500" lnSpcReduction="20000"/>
          </a:bodyPr>
          <a:lstStyle/>
          <a:p>
            <a:r>
              <a:rPr lang="pt-BR" dirty="0" smtClean="0"/>
              <a:t>Carolina Sconfienza Faria</a:t>
            </a:r>
          </a:p>
          <a:p>
            <a:r>
              <a:rPr lang="pt-BR" dirty="0" smtClean="0"/>
              <a:t>Tamiris Imaeda Yassumoto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400" dirty="0" smtClean="0"/>
              <a:t>Aula 3</a:t>
            </a:r>
            <a:endParaRPr lang="pt-BR" sz="4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pt-BR" dirty="0" smtClean="0">
                <a:latin typeface="Bookman Old Style" pitchFamily="18" charset="0"/>
              </a:rPr>
              <a:t>É apresentada </a:t>
            </a:r>
            <a:r>
              <a:rPr lang="pt-BR" dirty="0">
                <a:latin typeface="Bookman Old Style" pitchFamily="18" charset="0"/>
              </a:rPr>
              <a:t>uma noção geral de biodiversidade e seleção natural a partir de diferentes adaptações dos organismos a meios </a:t>
            </a:r>
            <a:r>
              <a:rPr lang="pt-BR" dirty="0" smtClean="0">
                <a:latin typeface="Bookman Old Style" pitchFamily="18" charset="0"/>
              </a:rPr>
              <a:t>específicos.</a:t>
            </a:r>
            <a:endParaRPr lang="pt-BR" dirty="0">
              <a:latin typeface="Bookman Old Style" pitchFamily="18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475656" y="6453808"/>
            <a:ext cx="6817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Fonte: http://www.ib.usp.br/estacaobiologia/visita/e-e-dr-alarico-silveira-07-de-outubro-de-2011/</a:t>
            </a:r>
            <a:endParaRPr lang="pt-BR" sz="1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636912"/>
            <a:ext cx="4752528" cy="3564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559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400" dirty="0" smtClean="0"/>
              <a:t>Aula 4</a:t>
            </a:r>
            <a:endParaRPr lang="pt-BR" sz="4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 algn="just"/>
            <a:r>
              <a:rPr lang="pt-BR" dirty="0">
                <a:latin typeface="Bookman Old Style" pitchFamily="18" charset="0"/>
              </a:rPr>
              <a:t>Aula </a:t>
            </a:r>
            <a:r>
              <a:rPr lang="pt-BR" dirty="0" smtClean="0">
                <a:latin typeface="Bookman Old Style" pitchFamily="18" charset="0"/>
              </a:rPr>
              <a:t>teórico-expositiva</a:t>
            </a:r>
          </a:p>
          <a:p>
            <a:pPr lvl="0" algn="just"/>
            <a:r>
              <a:rPr lang="pt-BR" dirty="0" smtClean="0">
                <a:latin typeface="Bookman Old Style" pitchFamily="18" charset="0"/>
              </a:rPr>
              <a:t>Objetivo:</a:t>
            </a:r>
          </a:p>
          <a:p>
            <a:pPr lvl="1" algn="just"/>
            <a:r>
              <a:rPr lang="pt-BR" dirty="0">
                <a:latin typeface="Bookman Old Style" pitchFamily="18" charset="0"/>
              </a:rPr>
              <a:t>Q</a:t>
            </a:r>
            <a:r>
              <a:rPr lang="pt-BR" dirty="0" smtClean="0">
                <a:latin typeface="Bookman Old Style" pitchFamily="18" charset="0"/>
              </a:rPr>
              <a:t>ue </a:t>
            </a:r>
            <a:r>
              <a:rPr lang="pt-BR" dirty="0">
                <a:latin typeface="Bookman Old Style" pitchFamily="18" charset="0"/>
              </a:rPr>
              <a:t>os alunos compreendam alguns critérios utilizados em classificações científicas.</a:t>
            </a:r>
          </a:p>
          <a:p>
            <a:pPr algn="just"/>
            <a:r>
              <a:rPr lang="pt-BR" dirty="0">
                <a:latin typeface="Bookman Old Style" pitchFamily="18" charset="0"/>
              </a:rPr>
              <a:t>Expectativa de duração: 2 aulas.</a:t>
            </a:r>
          </a:p>
          <a:p>
            <a:pPr algn="just"/>
            <a:r>
              <a:rPr lang="pt-BR" dirty="0">
                <a:latin typeface="Bookman Old Style" pitchFamily="18" charset="0"/>
              </a:rPr>
              <a:t>Dinâmica da </a:t>
            </a:r>
            <a:r>
              <a:rPr lang="pt-BR" dirty="0" smtClean="0">
                <a:latin typeface="Bookman Old Style" pitchFamily="18" charset="0"/>
              </a:rPr>
              <a:t>aula:</a:t>
            </a:r>
          </a:p>
          <a:p>
            <a:pPr lvl="1" algn="just"/>
            <a:r>
              <a:rPr lang="pt-BR" dirty="0" smtClean="0">
                <a:latin typeface="Bookman Old Style" pitchFamily="18" charset="0"/>
              </a:rPr>
              <a:t>Retomada </a:t>
            </a:r>
            <a:r>
              <a:rPr lang="pt-BR" dirty="0">
                <a:latin typeface="Bookman Old Style" pitchFamily="18" charset="0"/>
              </a:rPr>
              <a:t>das classificações de animais realizadas pelos alunos e explicação de que, em Zoologia, utilizamos a classificação científica para estudar os </a:t>
            </a:r>
            <a:r>
              <a:rPr lang="pt-BR" dirty="0" smtClean="0">
                <a:latin typeface="Bookman Old Style" pitchFamily="18" charset="0"/>
              </a:rPr>
              <a:t>animais.</a:t>
            </a:r>
          </a:p>
          <a:p>
            <a:pPr lvl="1" algn="just"/>
            <a:r>
              <a:rPr lang="pt-BR" dirty="0" smtClean="0">
                <a:latin typeface="Bookman Old Style" pitchFamily="18" charset="0"/>
              </a:rPr>
              <a:t>Classificação científica</a:t>
            </a:r>
            <a:r>
              <a:rPr lang="pt-BR" dirty="0">
                <a:latin typeface="Bookman Old Style" pitchFamily="18" charset="0"/>
              </a:rPr>
              <a:t>, introdução à sistemática e filogenia.</a:t>
            </a: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708816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400" dirty="0" smtClean="0"/>
              <a:t>Aula 6</a:t>
            </a:r>
            <a:endParaRPr lang="pt-BR" sz="4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 algn="just"/>
            <a:r>
              <a:rPr lang="pt-BR" dirty="0">
                <a:latin typeface="Bookman Old Style" pitchFamily="18" charset="0"/>
              </a:rPr>
              <a:t>Construção, com os alunos, de uma árvore filogenética com os 5 reinos e 9 filos do reino </a:t>
            </a:r>
            <a:r>
              <a:rPr lang="pt-BR" dirty="0" smtClean="0">
                <a:latin typeface="Bookman Old Style" pitchFamily="18" charset="0"/>
              </a:rPr>
              <a:t>animal</a:t>
            </a:r>
          </a:p>
          <a:p>
            <a:pPr lvl="0" algn="just"/>
            <a:endParaRPr lang="pt-BR" dirty="0" smtClean="0">
              <a:latin typeface="Bookman Old Style" pitchFamily="18" charset="0"/>
            </a:endParaRPr>
          </a:p>
          <a:p>
            <a:pPr lvl="0" algn="just"/>
            <a:r>
              <a:rPr lang="pt-BR" dirty="0" smtClean="0">
                <a:latin typeface="Bookman Old Style" pitchFamily="18" charset="0"/>
              </a:rPr>
              <a:t>Objetivo:</a:t>
            </a:r>
          </a:p>
          <a:p>
            <a:pPr lvl="1" algn="just"/>
            <a:r>
              <a:rPr lang="pt-BR" dirty="0" smtClean="0">
                <a:latin typeface="Bookman Old Style" pitchFamily="18" charset="0"/>
              </a:rPr>
              <a:t>Que eles </a:t>
            </a:r>
            <a:r>
              <a:rPr lang="pt-BR" dirty="0">
                <a:latin typeface="Bookman Old Style" pitchFamily="18" charset="0"/>
              </a:rPr>
              <a:t>entendam o significado e saibam interpretar corretamente uma árvore filogenética</a:t>
            </a:r>
            <a:r>
              <a:rPr lang="pt-BR" dirty="0" smtClean="0">
                <a:latin typeface="Bookman Old Style" pitchFamily="18" charset="0"/>
              </a:rPr>
              <a:t>.</a:t>
            </a:r>
          </a:p>
          <a:p>
            <a:pPr lvl="1" algn="just"/>
            <a:endParaRPr lang="pt-BR" dirty="0">
              <a:latin typeface="Bookman Old Style" pitchFamily="18" charset="0"/>
            </a:endParaRPr>
          </a:p>
          <a:p>
            <a:pPr algn="just"/>
            <a:r>
              <a:rPr lang="pt-BR" dirty="0">
                <a:latin typeface="Bookman Old Style" pitchFamily="18" charset="0"/>
              </a:rPr>
              <a:t>Expectativa de duração: 2 aulas</a:t>
            </a:r>
            <a:r>
              <a:rPr lang="pt-BR" dirty="0" smtClean="0">
                <a:latin typeface="Bookman Old Style" pitchFamily="18" charset="0"/>
              </a:rPr>
              <a:t>.</a:t>
            </a:r>
          </a:p>
          <a:p>
            <a:pPr algn="just">
              <a:buNone/>
            </a:pPr>
            <a:endParaRPr lang="pt-BR" dirty="0">
              <a:latin typeface="Bookman Old Style" pitchFamily="18" charset="0"/>
            </a:endParaRPr>
          </a:p>
          <a:p>
            <a:pPr algn="just"/>
            <a:r>
              <a:rPr lang="pt-BR" dirty="0">
                <a:latin typeface="Bookman Old Style" pitchFamily="18" charset="0"/>
              </a:rPr>
              <a:t>Dinâmica da aula: </a:t>
            </a:r>
          </a:p>
        </p:txBody>
      </p:sp>
    </p:spTree>
    <p:extLst>
      <p:ext uri="{BB962C8B-B14F-4D97-AF65-F5344CB8AC3E}">
        <p14:creationId xmlns:p14="http://schemas.microsoft.com/office/powerpoint/2010/main" val="6384476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400" dirty="0" smtClean="0"/>
              <a:t>Atividade Árvore Filogenética</a:t>
            </a:r>
            <a:endParaRPr lang="pt-BR" sz="4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>
                <a:latin typeface="Bookman Old Style" pitchFamily="18" charset="0"/>
              </a:rPr>
              <a:t>Pergunta feita à sala: </a:t>
            </a:r>
          </a:p>
          <a:p>
            <a:pPr lvl="1" algn="just"/>
            <a:r>
              <a:rPr lang="pt-BR" dirty="0" smtClean="0">
                <a:latin typeface="Bookman Old Style" pitchFamily="18" charset="0"/>
              </a:rPr>
              <a:t>Como são chamados os diferentes grupos que podemos utilizar para separar os seres vivos?</a:t>
            </a:r>
          </a:p>
          <a:p>
            <a:pPr lvl="1" algn="just"/>
            <a:endParaRPr lang="pt-BR" dirty="0" smtClean="0">
              <a:latin typeface="Bookman Old Style" pitchFamily="18" charset="0"/>
            </a:endParaRPr>
          </a:p>
          <a:p>
            <a:pPr algn="just"/>
            <a:r>
              <a:rPr lang="pt-BR" dirty="0" smtClean="0">
                <a:latin typeface="Bookman Old Style" pitchFamily="18" charset="0"/>
              </a:rPr>
              <a:t>Apresentar a sequência: </a:t>
            </a:r>
          </a:p>
          <a:p>
            <a:pPr algn="ctr">
              <a:buNone/>
            </a:pPr>
            <a:r>
              <a:rPr lang="pt-BR" sz="2200" dirty="0" smtClean="0">
                <a:latin typeface="Bookman Old Style" pitchFamily="18" charset="0"/>
              </a:rPr>
              <a:t>Reino – Filo – Classe – Ordem – Família – Gênero – Espécie</a:t>
            </a:r>
            <a:r>
              <a:rPr lang="pt-BR" dirty="0" smtClean="0">
                <a:latin typeface="Bookman Old Style" pitchFamily="18" charset="0"/>
              </a:rPr>
              <a:t> </a:t>
            </a:r>
          </a:p>
          <a:p>
            <a:pPr lvl="1" algn="just">
              <a:buNone/>
            </a:pPr>
            <a:endParaRPr lang="pt-BR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400" dirty="0" smtClean="0"/>
              <a:t>Atividade Árvore Filogenética</a:t>
            </a:r>
            <a:endParaRPr lang="pt-BR" sz="4400" dirty="0"/>
          </a:p>
        </p:txBody>
      </p:sp>
      <p:pic>
        <p:nvPicPr>
          <p:cNvPr id="43010" name="Picture 2" descr="http://www.sobiologia.com.br/figuras/Seresvivos/classifseresviv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196752"/>
            <a:ext cx="6026815" cy="5112568"/>
          </a:xfrm>
          <a:prstGeom prst="rect">
            <a:avLst/>
          </a:prstGeom>
          <a:noFill/>
        </p:spPr>
      </p:pic>
      <p:sp>
        <p:nvSpPr>
          <p:cNvPr id="4" name="CaixaDeTexto 3"/>
          <p:cNvSpPr txBox="1"/>
          <p:nvPr/>
        </p:nvSpPr>
        <p:spPr>
          <a:xfrm>
            <a:off x="1475656" y="6453808"/>
            <a:ext cx="6817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Fonte: http://www.sobiologia.com.br/conteudos/Seresvivos/Ciencias/classifiseresvivos2.</a:t>
            </a:r>
            <a:r>
              <a:rPr lang="pt-BR" sz="1200" dirty="0" err="1" smtClean="0"/>
              <a:t>php</a:t>
            </a:r>
            <a:endParaRPr lang="pt-BR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400" dirty="0" smtClean="0"/>
              <a:t>Atividade Árvore Filogenética</a:t>
            </a:r>
            <a:endParaRPr lang="pt-BR" sz="4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sz="2300" dirty="0" smtClean="0">
                <a:latin typeface="Bookman Old Style" pitchFamily="18" charset="0"/>
              </a:rPr>
              <a:t>5 Reinos:</a:t>
            </a:r>
          </a:p>
          <a:p>
            <a:endParaRPr lang="pt-BR" sz="2300" dirty="0" smtClean="0">
              <a:latin typeface="Bookman Old Style" pitchFamily="18" charset="0"/>
            </a:endParaRPr>
          </a:p>
          <a:p>
            <a:r>
              <a:rPr lang="pt-BR" sz="2300" dirty="0" smtClean="0">
                <a:latin typeface="Bookman Old Style" pitchFamily="18" charset="0"/>
              </a:rPr>
              <a:t>Sinapomorfias:</a:t>
            </a:r>
          </a:p>
          <a:p>
            <a:pPr lvl="1"/>
            <a:r>
              <a:rPr lang="pt-BR" sz="2000" dirty="0" smtClean="0">
                <a:latin typeface="Bookman Old Style" pitchFamily="18" charset="0"/>
              </a:rPr>
              <a:t>1. Origem do material genético (DNA e RNA) e da célula;</a:t>
            </a:r>
          </a:p>
          <a:p>
            <a:pPr lvl="1"/>
            <a:r>
              <a:rPr lang="pt-BR" sz="2000" dirty="0" smtClean="0">
                <a:latin typeface="Bookman Old Style" pitchFamily="18" charset="0"/>
              </a:rPr>
              <a:t>2. Presença de membrana ao redor do material genético (eucariontes);</a:t>
            </a:r>
          </a:p>
          <a:p>
            <a:pPr lvl="1"/>
            <a:r>
              <a:rPr lang="pt-BR" sz="2000" dirty="0" smtClean="0">
                <a:latin typeface="Bookman Old Style" pitchFamily="18" charset="0"/>
              </a:rPr>
              <a:t>3. Seres formados por diversas células (multicelulares);</a:t>
            </a:r>
          </a:p>
          <a:p>
            <a:pPr lvl="1"/>
            <a:r>
              <a:rPr lang="pt-BR" sz="2000" dirty="0" smtClean="0">
                <a:latin typeface="Bookman Old Style" pitchFamily="18" charset="0"/>
              </a:rPr>
              <a:t>4. Realização de fotossíntese (autótrofos);</a:t>
            </a:r>
          </a:p>
          <a:p>
            <a:pPr lvl="1"/>
            <a:r>
              <a:rPr lang="pt-BR" sz="2000" dirty="0" smtClean="0">
                <a:latin typeface="Bookman Old Style" pitchFamily="18" charset="0"/>
              </a:rPr>
              <a:t>5. Presença de parede celular de quitina. </a:t>
            </a:r>
          </a:p>
          <a:p>
            <a:pPr lvl="1"/>
            <a:endParaRPr lang="pt-BR" dirty="0" smtClean="0">
              <a:latin typeface="Bookman Old Style" pitchFamily="18" charset="0"/>
            </a:endParaRPr>
          </a:p>
          <a:p>
            <a:endParaRPr lang="pt-BR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4725144"/>
            <a:ext cx="3634788" cy="1622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400" dirty="0" smtClean="0"/>
              <a:t>Atividade Árvore Filogenética</a:t>
            </a:r>
            <a:endParaRPr lang="pt-BR" sz="4400" dirty="0"/>
          </a:p>
        </p:txBody>
      </p:sp>
      <p:pic>
        <p:nvPicPr>
          <p:cNvPr id="5" name="Imagem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772816"/>
            <a:ext cx="6336704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400" dirty="0" smtClean="0"/>
              <a:t>Atividade Árvore Filogenética</a:t>
            </a:r>
            <a:endParaRPr lang="pt-BR" sz="4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>
                <a:latin typeface="Bookman Old Style" pitchFamily="18" charset="0"/>
              </a:rPr>
              <a:t>9 Filos do Reino Animal:</a:t>
            </a:r>
          </a:p>
          <a:p>
            <a:endParaRPr lang="pt-BR" dirty="0" smtClean="0">
              <a:latin typeface="Bookman Old Style" pitchFamily="18" charset="0"/>
            </a:endParaRPr>
          </a:p>
          <a:p>
            <a:r>
              <a:rPr lang="pt-BR" dirty="0" smtClean="0">
                <a:latin typeface="Bookman Old Style" pitchFamily="18" charset="0"/>
              </a:rPr>
              <a:t>Sinapomorfias:</a:t>
            </a:r>
          </a:p>
          <a:p>
            <a:pPr lvl="1"/>
            <a:r>
              <a:rPr lang="pt-BR" dirty="0" smtClean="0">
                <a:latin typeface="Bookman Old Style" pitchFamily="18" charset="0"/>
              </a:rPr>
              <a:t>1. Gameta </a:t>
            </a:r>
            <a:r>
              <a:rPr lang="pt-BR" dirty="0" err="1" smtClean="0">
                <a:latin typeface="Bookman Old Style" pitchFamily="18" charset="0"/>
              </a:rPr>
              <a:t>uniflagelado</a:t>
            </a:r>
            <a:endParaRPr lang="pt-BR" dirty="0" smtClean="0">
              <a:latin typeface="Bookman Old Style" pitchFamily="18" charset="0"/>
            </a:endParaRPr>
          </a:p>
          <a:p>
            <a:pPr lvl="1"/>
            <a:r>
              <a:rPr lang="pt-BR" dirty="0" smtClean="0">
                <a:latin typeface="Bookman Old Style" pitchFamily="18" charset="0"/>
              </a:rPr>
              <a:t>2. Formação de tecidos;</a:t>
            </a:r>
          </a:p>
          <a:p>
            <a:pPr lvl="1"/>
            <a:r>
              <a:rPr lang="pt-BR" dirty="0" smtClean="0">
                <a:latin typeface="Bookman Old Style" pitchFamily="18" charset="0"/>
              </a:rPr>
              <a:t>3. Simetria bilateral;</a:t>
            </a:r>
          </a:p>
          <a:p>
            <a:pPr lvl="1"/>
            <a:r>
              <a:rPr lang="pt-BR" dirty="0" smtClean="0">
                <a:latin typeface="Bookman Old Style" pitchFamily="18" charset="0"/>
              </a:rPr>
              <a:t>4. Sistema digestivo completo;</a:t>
            </a:r>
          </a:p>
          <a:p>
            <a:pPr lvl="1"/>
            <a:r>
              <a:rPr lang="pt-BR" dirty="0" smtClean="0">
                <a:latin typeface="Bookman Old Style" pitchFamily="18" charset="0"/>
              </a:rPr>
              <a:t>5. Presença de celoma;</a:t>
            </a:r>
          </a:p>
          <a:p>
            <a:pPr lvl="1"/>
            <a:r>
              <a:rPr lang="pt-BR" dirty="0" smtClean="0">
                <a:latin typeface="Bookman Old Style" pitchFamily="18" charset="0"/>
              </a:rPr>
              <a:t>6. Presença de </a:t>
            </a:r>
            <a:r>
              <a:rPr lang="pt-BR" dirty="0" err="1" smtClean="0">
                <a:latin typeface="Bookman Old Style" pitchFamily="18" charset="0"/>
              </a:rPr>
              <a:t>rádula</a:t>
            </a:r>
            <a:r>
              <a:rPr lang="pt-BR" dirty="0" smtClean="0">
                <a:latin typeface="Bookman Old Style" pitchFamily="18" charset="0"/>
              </a:rPr>
              <a:t>;</a:t>
            </a:r>
          </a:p>
          <a:p>
            <a:pPr lvl="1"/>
            <a:r>
              <a:rPr lang="pt-BR" dirty="0" smtClean="0">
                <a:latin typeface="Bookman Old Style" pitchFamily="18" charset="0"/>
              </a:rPr>
              <a:t>7. Segmentação;</a:t>
            </a:r>
          </a:p>
          <a:p>
            <a:pPr lvl="1"/>
            <a:r>
              <a:rPr lang="pt-BR" dirty="0" smtClean="0">
                <a:latin typeface="Bookman Old Style" pitchFamily="18" charset="0"/>
              </a:rPr>
              <a:t>8. Deuterostomia;</a:t>
            </a:r>
          </a:p>
          <a:p>
            <a:pPr lvl="1"/>
            <a:r>
              <a:rPr lang="pt-BR" dirty="0" smtClean="0">
                <a:latin typeface="Bookman Old Style" pitchFamily="18" charset="0"/>
              </a:rPr>
              <a:t>9. Patas articuladas;</a:t>
            </a:r>
          </a:p>
          <a:p>
            <a:pPr lvl="1"/>
            <a:r>
              <a:rPr lang="pt-BR" dirty="0" smtClean="0">
                <a:latin typeface="Bookman Old Style" pitchFamily="18" charset="0"/>
              </a:rPr>
              <a:t>10. Notocorda;</a:t>
            </a:r>
          </a:p>
          <a:p>
            <a:endParaRPr lang="pt-BR" dirty="0"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400" dirty="0" smtClean="0"/>
              <a:t>Atividade Árvore Filogenética</a:t>
            </a:r>
            <a:endParaRPr lang="pt-BR" sz="4400" dirty="0"/>
          </a:p>
        </p:txBody>
      </p:sp>
      <p:pic>
        <p:nvPicPr>
          <p:cNvPr id="4" name="Imagem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556792"/>
            <a:ext cx="8136904" cy="4248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400" dirty="0" smtClean="0"/>
              <a:t>Atividade Árvore Filogenética</a:t>
            </a:r>
            <a:endParaRPr lang="pt-BR" sz="4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pt-BR" dirty="0" smtClean="0">
                <a:latin typeface="Bookman Old Style" pitchFamily="18" charset="0"/>
              </a:rPr>
              <a:t>Apresentar a divisão em 3 Domínios, explicando que ele é o mais aceito atualmente e que é baseado em informações genéticas para ser feito.</a:t>
            </a:r>
            <a:endParaRPr lang="pt-BR" dirty="0">
              <a:latin typeface="Bookman Old Style" pitchFamily="18" charset="0"/>
            </a:endParaRPr>
          </a:p>
        </p:txBody>
      </p:sp>
      <p:pic>
        <p:nvPicPr>
          <p:cNvPr id="4" name="irc_mi" descr="http://www.portalsaofrancisco.com.br/alfa/evolucao-dos-seres-vivos/imagens/Eviden47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2636912"/>
            <a:ext cx="5904656" cy="3507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1043608" y="6453808"/>
            <a:ext cx="74888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Fonte: http://www.portalsaofrancisco.com.br/alfa/evolucao-dos-seres-vivos/evidencias-da-evolucao-3.</a:t>
            </a:r>
            <a:r>
              <a:rPr lang="pt-BR" sz="1200" dirty="0" err="1" smtClean="0"/>
              <a:t>php</a:t>
            </a:r>
            <a:endParaRPr lang="pt-BR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400" dirty="0" smtClean="0">
                <a:latin typeface="Arial" pitchFamily="34" charset="0"/>
                <a:cs typeface="Arial" pitchFamily="34" charset="0"/>
              </a:rPr>
              <a:t>Objetivos</a:t>
            </a:r>
            <a:endParaRPr lang="pt-BR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95536" y="1219200"/>
            <a:ext cx="8352928" cy="5638800"/>
          </a:xfrm>
        </p:spPr>
        <p:txBody>
          <a:bodyPr>
            <a:normAutofit/>
          </a:bodyPr>
          <a:lstStyle/>
          <a:p>
            <a:pPr lvl="0">
              <a:lnSpc>
                <a:spcPct val="170000"/>
              </a:lnSpc>
            </a:pPr>
            <a:r>
              <a:rPr lang="pt-BR" sz="2200" dirty="0" smtClean="0">
                <a:latin typeface="Arial" pitchFamily="34" charset="0"/>
                <a:cs typeface="Arial" pitchFamily="34" charset="0"/>
              </a:rPr>
              <a:t>Que os alunos:</a:t>
            </a:r>
          </a:p>
          <a:p>
            <a:pPr lvl="1" algn="just">
              <a:lnSpc>
                <a:spcPct val="170000"/>
              </a:lnSpc>
            </a:pPr>
            <a:r>
              <a:rPr lang="pt-BR" sz="2200" dirty="0" smtClean="0">
                <a:latin typeface="Arial" pitchFamily="34" charset="0"/>
                <a:cs typeface="Arial" pitchFamily="34" charset="0"/>
              </a:rPr>
              <a:t>Compreendam os conceitos de evolução e seleção natural.</a:t>
            </a:r>
          </a:p>
          <a:p>
            <a:pPr lvl="1" algn="just">
              <a:lnSpc>
                <a:spcPct val="170000"/>
              </a:lnSpc>
            </a:pPr>
            <a:r>
              <a:rPr lang="pt-BR" sz="2200" dirty="0" smtClean="0">
                <a:latin typeface="Arial" pitchFamily="34" charset="0"/>
                <a:cs typeface="Arial" pitchFamily="34" charset="0"/>
              </a:rPr>
              <a:t>Entendam o porquê da classificação em Zoologia e como ela é feita na Sistemática Filogenética.</a:t>
            </a:r>
          </a:p>
          <a:p>
            <a:pPr lvl="1" algn="just">
              <a:lnSpc>
                <a:spcPct val="170000"/>
              </a:lnSpc>
            </a:pPr>
            <a:r>
              <a:rPr lang="pt-BR" sz="2200" dirty="0" smtClean="0">
                <a:latin typeface="Arial" pitchFamily="34" charset="0"/>
                <a:cs typeface="Arial" pitchFamily="34" charset="0"/>
              </a:rPr>
              <a:t>Consigam interpretar corretamente árvores filogenéticas simples.</a:t>
            </a:r>
          </a:p>
          <a:p>
            <a:pPr lvl="1" algn="just">
              <a:lnSpc>
                <a:spcPct val="170000"/>
              </a:lnSpc>
            </a:pPr>
            <a:r>
              <a:rPr lang="pt-BR" sz="2200" dirty="0" smtClean="0">
                <a:latin typeface="Arial" pitchFamily="34" charset="0"/>
                <a:cs typeface="Arial" pitchFamily="34" charset="0"/>
              </a:rPr>
              <a:t>Sejam capazes de aplicar os conhecimentos de classificação de animais em uma situação de tomada de decisão.</a:t>
            </a:r>
          </a:p>
          <a:p>
            <a:pPr algn="just"/>
            <a:endParaRPr lang="pt-B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4400" dirty="0" smtClean="0"/>
              <a:t>Aula 8</a:t>
            </a:r>
            <a:endParaRPr lang="pt-BR" sz="4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 algn="just"/>
            <a:r>
              <a:rPr lang="pt-BR" dirty="0" smtClean="0">
                <a:latin typeface="Bookman Old Style" pitchFamily="18" charset="0"/>
              </a:rPr>
              <a:t>Jogo didático</a:t>
            </a:r>
          </a:p>
          <a:p>
            <a:pPr lvl="0" algn="just"/>
            <a:endParaRPr lang="pt-BR" dirty="0" smtClean="0">
              <a:latin typeface="Bookman Old Style" pitchFamily="18" charset="0"/>
            </a:endParaRPr>
          </a:p>
          <a:p>
            <a:pPr lvl="0" algn="just"/>
            <a:r>
              <a:rPr lang="pt-BR" dirty="0" smtClean="0">
                <a:latin typeface="Bookman Old Style" pitchFamily="18" charset="0"/>
              </a:rPr>
              <a:t>Objetivo:</a:t>
            </a:r>
          </a:p>
          <a:p>
            <a:pPr lvl="1" algn="just"/>
            <a:r>
              <a:rPr lang="pt-BR" dirty="0" smtClean="0">
                <a:latin typeface="Bookman Old Style" pitchFamily="18" charset="0"/>
              </a:rPr>
              <a:t>Retomar </a:t>
            </a:r>
            <a:r>
              <a:rPr lang="pt-BR" dirty="0">
                <a:latin typeface="Bookman Old Style" pitchFamily="18" charset="0"/>
              </a:rPr>
              <a:t>o </a:t>
            </a:r>
            <a:r>
              <a:rPr lang="pt-BR" dirty="0" smtClean="0">
                <a:latin typeface="Bookman Old Style" pitchFamily="18" charset="0"/>
              </a:rPr>
              <a:t>conteúdo</a:t>
            </a:r>
          </a:p>
          <a:p>
            <a:pPr marL="0" lvl="0" indent="0" algn="just">
              <a:buNone/>
            </a:pPr>
            <a:endParaRPr lang="pt-BR" dirty="0">
              <a:latin typeface="Bookman Old Style" pitchFamily="18" charset="0"/>
            </a:endParaRPr>
          </a:p>
          <a:p>
            <a:pPr algn="just"/>
            <a:r>
              <a:rPr lang="pt-BR" dirty="0">
                <a:latin typeface="Bookman Old Style" pitchFamily="18" charset="0"/>
              </a:rPr>
              <a:t>Expectativa de duração: 1 aula.</a:t>
            </a: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217307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4400" dirty="0" smtClean="0"/>
              <a:t>Aula 8</a:t>
            </a:r>
            <a:endParaRPr lang="pt-BR" sz="4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 algn="just"/>
            <a:r>
              <a:rPr lang="pt-BR" dirty="0" smtClean="0">
                <a:latin typeface="Bookman Old Style" pitchFamily="18" charset="0"/>
              </a:rPr>
              <a:t>Sugerimos </a:t>
            </a:r>
            <a:r>
              <a:rPr lang="pt-BR" dirty="0">
                <a:latin typeface="Bookman Old Style" pitchFamily="18" charset="0"/>
              </a:rPr>
              <a:t>que o professor leia para a classe as explicações sobre o jogo e suas instruções, deixando, depois, um encarte para cada grupo consultar durante o jogo</a:t>
            </a:r>
            <a:r>
              <a:rPr lang="pt-BR" dirty="0" smtClean="0">
                <a:latin typeface="Bookman Old Style" pitchFamily="18" charset="0"/>
              </a:rPr>
              <a:t>.</a:t>
            </a:r>
          </a:p>
          <a:p>
            <a:pPr lvl="0" algn="just"/>
            <a:endParaRPr lang="pt-BR" dirty="0">
              <a:latin typeface="Bookman Old Style" pitchFamily="18" charset="0"/>
            </a:endParaRPr>
          </a:p>
          <a:p>
            <a:pPr algn="just"/>
            <a:endParaRPr lang="pt-BR" dirty="0"/>
          </a:p>
        </p:txBody>
      </p:sp>
      <p:pic>
        <p:nvPicPr>
          <p:cNvPr id="1026" name="Picture 2" descr="https://fbcdn-sphotos-h-a.akamaihd.net/hphotos-ak-prn2/v/1420159_588836991181140_699164080_n.jpg?oh=5717fd11a53319cd86709d0a52e3b826&amp;oe=5294FF71&amp;__gda__=1385515293_fec8ed3577e9fc2e74dc4247d87e16c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84" y="3140968"/>
            <a:ext cx="7777880" cy="3111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55567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400" dirty="0" smtClean="0"/>
              <a:t>Aula 9</a:t>
            </a:r>
            <a:endParaRPr lang="pt-BR" sz="4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 smtClean="0">
                <a:latin typeface="Bookman Old Style" pitchFamily="18" charset="0"/>
              </a:rPr>
              <a:t>Atividade de tomada de decisão</a:t>
            </a:r>
          </a:p>
          <a:p>
            <a:pPr algn="just"/>
            <a:endParaRPr lang="pt-BR" dirty="0" smtClean="0">
              <a:latin typeface="Bookman Old Style" pitchFamily="18" charset="0"/>
            </a:endParaRPr>
          </a:p>
          <a:p>
            <a:pPr lvl="0" algn="just"/>
            <a:r>
              <a:rPr lang="pt-BR" dirty="0" smtClean="0">
                <a:latin typeface="Bookman Old Style" pitchFamily="18" charset="0"/>
              </a:rPr>
              <a:t>Objetivo:</a:t>
            </a:r>
          </a:p>
          <a:p>
            <a:pPr lvl="1" algn="just"/>
            <a:r>
              <a:rPr lang="pt-BR" dirty="0">
                <a:latin typeface="Bookman Old Style" pitchFamily="18" charset="0"/>
              </a:rPr>
              <a:t>Q</a:t>
            </a:r>
            <a:r>
              <a:rPr lang="pt-BR" dirty="0" smtClean="0">
                <a:latin typeface="Bookman Old Style" pitchFamily="18" charset="0"/>
              </a:rPr>
              <a:t>ue </a:t>
            </a:r>
            <a:r>
              <a:rPr lang="pt-BR" dirty="0">
                <a:latin typeface="Bookman Old Style" pitchFamily="18" charset="0"/>
              </a:rPr>
              <a:t>os alunos aprendam a aplicar os conhecimentos adquiridos ao longo desta sequência em uma simulação de situação real</a:t>
            </a:r>
            <a:r>
              <a:rPr lang="pt-BR" dirty="0" smtClean="0">
                <a:latin typeface="Bookman Old Style" pitchFamily="18" charset="0"/>
              </a:rPr>
              <a:t>.</a:t>
            </a:r>
          </a:p>
          <a:p>
            <a:pPr lvl="1" algn="just"/>
            <a:endParaRPr lang="pt-BR" dirty="0">
              <a:latin typeface="Bookman Old Style" pitchFamily="18" charset="0"/>
            </a:endParaRPr>
          </a:p>
          <a:p>
            <a:pPr algn="just"/>
            <a:r>
              <a:rPr lang="pt-BR" dirty="0">
                <a:latin typeface="Bookman Old Style" pitchFamily="18" charset="0"/>
              </a:rPr>
              <a:t>Expectativa de duração: 1 aula</a:t>
            </a:r>
            <a:r>
              <a:rPr lang="pt-BR" dirty="0" smtClean="0">
                <a:latin typeface="Bookman Old Style" pitchFamily="18" charset="0"/>
              </a:rPr>
              <a:t>.</a:t>
            </a:r>
          </a:p>
          <a:p>
            <a:pPr algn="just"/>
            <a:endParaRPr lang="pt-BR" dirty="0">
              <a:latin typeface="Bookman Old Style" pitchFamily="18" charset="0"/>
            </a:endParaRPr>
          </a:p>
          <a:p>
            <a:pPr algn="just">
              <a:buNone/>
            </a:pPr>
            <a:endParaRPr lang="pt-BR" dirty="0">
              <a:latin typeface="Bookman Old Style" pitchFamily="18" charset="0"/>
            </a:endParaRPr>
          </a:p>
          <a:p>
            <a:pPr algn="just"/>
            <a:r>
              <a:rPr lang="pt-BR" dirty="0" smtClean="0">
                <a:latin typeface="Bookman Old Style" pitchFamily="18" charset="0"/>
              </a:rPr>
              <a:t>Dinâmica da atividade:</a:t>
            </a:r>
            <a:endParaRPr lang="pt-BR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2453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BR" sz="4000" dirty="0" smtClean="0"/>
              <a:t>Atividade de tomada de decisão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pt-BR" dirty="0" smtClean="0">
                <a:latin typeface="Bookman Old Style" pitchFamily="18" charset="0"/>
              </a:rPr>
              <a:t>Os alunos fazem o papel de um grupo de consultoria ambiental</a:t>
            </a:r>
          </a:p>
          <a:p>
            <a:pPr algn="just"/>
            <a:r>
              <a:rPr lang="pt-BR" dirty="0" smtClean="0">
                <a:latin typeface="Bookman Old Style" pitchFamily="18" charset="0"/>
              </a:rPr>
              <a:t>Aterrar ou não o lago?</a:t>
            </a:r>
          </a:p>
          <a:p>
            <a:pPr algn="just"/>
            <a:r>
              <a:rPr lang="pt-BR" dirty="0" smtClean="0">
                <a:latin typeface="Bookman Old Style" pitchFamily="18" charset="0"/>
              </a:rPr>
              <a:t>Critério: Existência de espécie que só existe naquele lago</a:t>
            </a:r>
            <a:endParaRPr lang="pt-BR" dirty="0">
              <a:latin typeface="Bookman Old Style" pitchFamily="18" charset="0"/>
            </a:endParaRPr>
          </a:p>
        </p:txBody>
      </p:sp>
      <p:pic>
        <p:nvPicPr>
          <p:cNvPr id="2050" name="Picture 2" descr="http://bestclipartblog.com/clipart-pics/lake-clip-art-7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514" y="3212976"/>
            <a:ext cx="3160972" cy="3080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2195736" y="6400465"/>
            <a:ext cx="51845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Fonte: </a:t>
            </a:r>
            <a:r>
              <a:rPr lang="pt-BR" sz="1400" dirty="0"/>
              <a:t>http://bestclipartblog.com/clipart-pics/lake-clip-art-7.gif</a:t>
            </a:r>
          </a:p>
        </p:txBody>
      </p:sp>
    </p:spTree>
    <p:extLst>
      <p:ext uri="{BB962C8B-B14F-4D97-AF65-F5344CB8AC3E}">
        <p14:creationId xmlns:p14="http://schemas.microsoft.com/office/powerpoint/2010/main" val="14585701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000" dirty="0" smtClean="0"/>
              <a:t>Atividade de tomada de decisão</a:t>
            </a:r>
            <a:endParaRPr lang="pt-BR" sz="4000" dirty="0"/>
          </a:p>
        </p:txBody>
      </p:sp>
      <p:pic>
        <p:nvPicPr>
          <p:cNvPr id="4" name="Imagem 3" descr="C:\Users\Aya\Documents\Documents\6º semestre\Ensino de Zoologia\peixes\digitalizar000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556792"/>
            <a:ext cx="2519680" cy="975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 descr="C:\Users\Aya\Documents\Documents\6º semestre\Ensino de Zoologia\peixes\digitalizar000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556792"/>
            <a:ext cx="2519680" cy="932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 descr="C:\Users\Aya\Documents\Documents\6º semestre\Ensino de Zoologia\peixes\digitalizar000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063973"/>
            <a:ext cx="2519680" cy="805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m 6" descr="C:\Users\Aya\Documents\Documents\6º semestre\Ensino de Zoologia\peixes\digitalizar0004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042383"/>
            <a:ext cx="2519680" cy="827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m 7" descr="C:\Users\Aya\Documents\Documents\6º semestre\Ensino de Zoologia\peixes\digitalizar0003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663743"/>
            <a:ext cx="2519680" cy="824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m 8" descr="C:\Users\Aya\Documents\Documents\6º semestre\Ensino de Zoologia\peixes\digitalizar0002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663743"/>
            <a:ext cx="2519680" cy="7448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80733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000" dirty="0" smtClean="0"/>
              <a:t>Atividade de tomada de decisão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>
                <a:latin typeface="Bookman Old Style" pitchFamily="18" charset="0"/>
              </a:rPr>
              <a:t>Cientista 1:</a:t>
            </a:r>
            <a:endParaRPr lang="pt-BR" dirty="0">
              <a:latin typeface="Bookman Old Style" pitchFamily="18" charset="0"/>
            </a:endParaRPr>
          </a:p>
        </p:txBody>
      </p:sp>
      <p:pic>
        <p:nvPicPr>
          <p:cNvPr id="4" name="Imagem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368" y="1844824"/>
            <a:ext cx="5272028" cy="44079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6652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000" dirty="0" smtClean="0"/>
              <a:t>Atividade de tomada de decisão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>
                <a:latin typeface="Bookman Old Style" pitchFamily="18" charset="0"/>
              </a:rPr>
              <a:t>Cientista 2</a:t>
            </a:r>
            <a:r>
              <a:rPr lang="pt-BR" dirty="0" smtClean="0"/>
              <a:t>:</a:t>
            </a:r>
            <a:endParaRPr lang="pt-BR" dirty="0"/>
          </a:p>
        </p:txBody>
      </p:sp>
      <p:pic>
        <p:nvPicPr>
          <p:cNvPr id="4" name="Imagem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50707"/>
            <a:ext cx="7632848" cy="42425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14689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000" dirty="0" smtClean="0"/>
              <a:t>Atividade de tomada de decisão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pt-BR" dirty="0">
                <a:latin typeface="Bookman Old Style" pitchFamily="18" charset="0"/>
              </a:rPr>
              <a:t>Todos os </a:t>
            </a:r>
            <a:r>
              <a:rPr lang="pt-BR" dirty="0" err="1">
                <a:latin typeface="Bookman Old Style" pitchFamily="18" charset="0"/>
              </a:rPr>
              <a:t>morfotipos</a:t>
            </a:r>
            <a:r>
              <a:rPr lang="pt-BR" dirty="0">
                <a:latin typeface="Bookman Old Style" pitchFamily="18" charset="0"/>
              </a:rPr>
              <a:t> são bastante comuns em outros locais, com exceção deste, que só foi encontrado no lago em questão</a:t>
            </a:r>
            <a:r>
              <a:rPr lang="pt-BR" dirty="0" smtClean="0">
                <a:latin typeface="Bookman Old Style" pitchFamily="18" charset="0"/>
              </a:rPr>
              <a:t>:</a:t>
            </a:r>
          </a:p>
          <a:p>
            <a:pPr algn="just"/>
            <a:endParaRPr lang="pt-BR" dirty="0">
              <a:latin typeface="Bookman Old Style" pitchFamily="18" charset="0"/>
            </a:endParaRPr>
          </a:p>
          <a:p>
            <a:pPr algn="just"/>
            <a:endParaRPr lang="pt-BR" dirty="0" smtClean="0">
              <a:latin typeface="Bookman Old Style" pitchFamily="18" charset="0"/>
            </a:endParaRPr>
          </a:p>
          <a:p>
            <a:pPr algn="just"/>
            <a:endParaRPr lang="pt-BR" dirty="0">
              <a:latin typeface="Bookman Old Style" pitchFamily="18" charset="0"/>
            </a:endParaRPr>
          </a:p>
          <a:p>
            <a:pPr algn="just"/>
            <a:endParaRPr lang="pt-BR" dirty="0" smtClean="0">
              <a:latin typeface="Bookman Old Style" pitchFamily="18" charset="0"/>
            </a:endParaRPr>
          </a:p>
          <a:p>
            <a:pPr algn="just"/>
            <a:endParaRPr lang="pt-BR" dirty="0" smtClean="0">
              <a:latin typeface="Bookman Old Style" pitchFamily="18" charset="0"/>
            </a:endParaRPr>
          </a:p>
          <a:p>
            <a:pPr algn="just"/>
            <a:endParaRPr lang="pt-BR" dirty="0">
              <a:latin typeface="Bookman Old Style" pitchFamily="18" charset="0"/>
            </a:endParaRPr>
          </a:p>
          <a:p>
            <a:pPr algn="just"/>
            <a:r>
              <a:rPr lang="pt-BR" dirty="0">
                <a:latin typeface="Bookman Old Style" pitchFamily="18" charset="0"/>
              </a:rPr>
              <a:t>O lago pode ou não ser aterrado?</a:t>
            </a:r>
          </a:p>
        </p:txBody>
      </p:sp>
      <p:pic>
        <p:nvPicPr>
          <p:cNvPr id="4" name="Imagem 3" descr="C:\Users\Aya\Documents\Documents\6º semestre\Ensino de Zoologia\peixes\digitalizar000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339" y="3140968"/>
            <a:ext cx="3690716" cy="12072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52141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4400" dirty="0" smtClean="0"/>
              <a:t>Aula 10</a:t>
            </a:r>
            <a:endParaRPr lang="pt-BR" sz="4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pt-BR" dirty="0">
                <a:latin typeface="Bookman Old Style" pitchFamily="18" charset="0"/>
              </a:rPr>
              <a:t>Avaliação através de uma prova escrita </a:t>
            </a:r>
            <a:r>
              <a:rPr lang="pt-BR" dirty="0" smtClean="0">
                <a:latin typeface="Bookman Old Style" pitchFamily="18" charset="0"/>
              </a:rPr>
              <a:t>individual</a:t>
            </a:r>
          </a:p>
          <a:p>
            <a:pPr lvl="0"/>
            <a:endParaRPr lang="pt-BR" dirty="0" smtClean="0">
              <a:latin typeface="Bookman Old Style" pitchFamily="18" charset="0"/>
            </a:endParaRPr>
          </a:p>
          <a:p>
            <a:pPr lvl="0"/>
            <a:r>
              <a:rPr lang="pt-BR" dirty="0" smtClean="0">
                <a:latin typeface="Bookman Old Style" pitchFamily="18" charset="0"/>
              </a:rPr>
              <a:t>Objetivo: </a:t>
            </a:r>
          </a:p>
          <a:p>
            <a:pPr lvl="1"/>
            <a:r>
              <a:rPr lang="pt-BR" dirty="0" smtClean="0">
                <a:latin typeface="Bookman Old Style" pitchFamily="18" charset="0"/>
              </a:rPr>
              <a:t>Verificar o aprendizado dos alunos em relação a conceitos </a:t>
            </a:r>
            <a:r>
              <a:rPr lang="pt-BR" dirty="0">
                <a:latin typeface="Bookman Old Style" pitchFamily="18" charset="0"/>
              </a:rPr>
              <a:t>trabalhados na sequência didática e </a:t>
            </a:r>
            <a:r>
              <a:rPr lang="pt-BR" dirty="0" smtClean="0">
                <a:latin typeface="Bookman Old Style" pitchFamily="18" charset="0"/>
              </a:rPr>
              <a:t>à </a:t>
            </a:r>
            <a:r>
              <a:rPr lang="pt-BR" dirty="0">
                <a:latin typeface="Bookman Old Style" pitchFamily="18" charset="0"/>
              </a:rPr>
              <a:t>interpretação de árvores filogenéticas simples</a:t>
            </a:r>
            <a:r>
              <a:rPr lang="pt-BR" dirty="0" smtClean="0">
                <a:latin typeface="Bookman Old Style" pitchFamily="18" charset="0"/>
              </a:rPr>
              <a:t>.</a:t>
            </a:r>
          </a:p>
          <a:p>
            <a:pPr lvl="1"/>
            <a:endParaRPr lang="pt-BR" dirty="0">
              <a:latin typeface="Bookman Old Style" pitchFamily="18" charset="0"/>
            </a:endParaRPr>
          </a:p>
          <a:p>
            <a:r>
              <a:rPr lang="pt-BR" dirty="0">
                <a:latin typeface="Bookman Old Style" pitchFamily="18" charset="0"/>
              </a:rPr>
              <a:t>Expectativa de duração: 1 </a:t>
            </a:r>
            <a:r>
              <a:rPr lang="pt-BR" dirty="0" smtClean="0">
                <a:latin typeface="Bookman Old Style" pitchFamily="18" charset="0"/>
              </a:rPr>
              <a:t>aula</a:t>
            </a:r>
          </a:p>
          <a:p>
            <a:endParaRPr lang="pt-BR" dirty="0" smtClean="0">
              <a:latin typeface="Bookman Old Style" pitchFamily="18" charset="0"/>
            </a:endParaRPr>
          </a:p>
          <a:p>
            <a:r>
              <a:rPr lang="pt-BR" dirty="0" smtClean="0">
                <a:latin typeface="Bookman Old Style" pitchFamily="18" charset="0"/>
              </a:rPr>
              <a:t>Sugestões de questões:</a:t>
            </a:r>
            <a:endParaRPr lang="pt-BR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5488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400" dirty="0" smtClean="0"/>
              <a:t>Avaliação</a:t>
            </a:r>
            <a:endParaRPr lang="pt-BR" sz="4400" dirty="0"/>
          </a:p>
        </p:txBody>
      </p:sp>
      <p:pic>
        <p:nvPicPr>
          <p:cNvPr id="4" name="Espaço Reservado para Conteúdo 3" descr="http://2.bp.blogspot.com/-IOL53YTg8pc/Tf41p-0SWpI/AAAAAAAAABg/mkiS3qQD8Hw/s760/Evolu%25C3%25A7%25C3%25A3o.jpg"/>
          <p:cNvPicPr>
            <a:picLocks noGrp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84784"/>
            <a:ext cx="6120680" cy="223224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179512" y="1219200"/>
            <a:ext cx="8712968" cy="493776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t-BR" sz="2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pt-BR" sz="22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pt-BR" sz="22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pt-BR" sz="2200" dirty="0">
              <a:latin typeface="Bookman Old Style" pitchFamily="18" charset="0"/>
              <a:cs typeface="Arial" pitchFamily="34" charset="0"/>
            </a:endParaRPr>
          </a:p>
          <a:p>
            <a:pPr algn="just"/>
            <a:endParaRPr lang="pt-BR" sz="2200" dirty="0" smtClean="0">
              <a:solidFill>
                <a:schemeClr val="tx1"/>
              </a:solidFill>
              <a:latin typeface="Bookman Old Style" pitchFamily="18" charset="0"/>
              <a:cs typeface="Arial" pitchFamily="34" charset="0"/>
            </a:endParaRPr>
          </a:p>
          <a:p>
            <a:pPr algn="just"/>
            <a:r>
              <a:rPr lang="pt-BR" sz="2200" dirty="0" smtClean="0">
                <a:latin typeface="Bookman Old Style" pitchFamily="18" charset="0"/>
                <a:cs typeface="Arial" pitchFamily="34" charset="0"/>
              </a:rPr>
              <a:t>Quais problemas você vê nesta figura, em relação ao que ela representa?</a:t>
            </a:r>
          </a:p>
          <a:p>
            <a:pPr algn="just"/>
            <a:endParaRPr lang="pt-BR" sz="2200" dirty="0" smtClean="0">
              <a:latin typeface="Bookman Old Style" pitchFamily="18" charset="0"/>
              <a:cs typeface="Arial" pitchFamily="34" charset="0"/>
            </a:endParaRPr>
          </a:p>
          <a:p>
            <a:pPr algn="just"/>
            <a:r>
              <a:rPr lang="pt-BR" sz="2200" dirty="0" smtClean="0">
                <a:solidFill>
                  <a:schemeClr val="tx1"/>
                </a:solidFill>
                <a:latin typeface="Bookman Old Style" pitchFamily="18" charset="0"/>
                <a:cs typeface="Arial" pitchFamily="34" charset="0"/>
              </a:rPr>
              <a:t>A teoria da evolução diz que o Homem veio do macaco?</a:t>
            </a:r>
            <a:endParaRPr lang="pt-BR" sz="2200" dirty="0">
              <a:solidFill>
                <a:schemeClr val="tx1"/>
              </a:solidFill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991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400" dirty="0" smtClean="0"/>
              <a:t>Descrição</a:t>
            </a:r>
            <a:endParaRPr lang="pt-BR" sz="4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67544" y="1219200"/>
            <a:ext cx="8208912" cy="5090120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Bookman Old Style" pitchFamily="18" charset="0"/>
                <a:cs typeface="Arial" pitchFamily="34" charset="0"/>
              </a:rPr>
              <a:t>Série:</a:t>
            </a:r>
          </a:p>
          <a:p>
            <a:pPr lvl="1" algn="just">
              <a:lnSpc>
                <a:spcPct val="150000"/>
              </a:lnSpc>
            </a:pPr>
            <a:r>
              <a:rPr lang="pt-BR" sz="2400" dirty="0" smtClean="0">
                <a:latin typeface="Bookman Old Style" pitchFamily="18" charset="0"/>
                <a:cs typeface="Arial" pitchFamily="34" charset="0"/>
              </a:rPr>
              <a:t>3º ciclo: 6ª série / 7º ano</a:t>
            </a:r>
          </a:p>
          <a:p>
            <a:pPr lvl="1" algn="just"/>
            <a:endParaRPr lang="pt-BR" sz="2400" dirty="0" smtClean="0">
              <a:latin typeface="Bookman Old Style" pitchFamily="18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Bookman Old Style" pitchFamily="18" charset="0"/>
                <a:cs typeface="Arial" pitchFamily="34" charset="0"/>
              </a:rPr>
              <a:t>Conhecimentos prévios:</a:t>
            </a:r>
          </a:p>
          <a:p>
            <a:pPr lvl="1" algn="just">
              <a:lnSpc>
                <a:spcPct val="150000"/>
              </a:lnSpc>
            </a:pPr>
            <a:r>
              <a:rPr lang="pt-BR" sz="2400" dirty="0" smtClean="0">
                <a:latin typeface="Bookman Old Style" pitchFamily="18" charset="0"/>
                <a:cs typeface="Arial" pitchFamily="34" charset="0"/>
              </a:rPr>
              <a:t>Origem da vida </a:t>
            </a:r>
          </a:p>
          <a:p>
            <a:pPr lvl="1" algn="just">
              <a:lnSpc>
                <a:spcPct val="150000"/>
              </a:lnSpc>
            </a:pPr>
            <a:r>
              <a:rPr lang="pt-BR" sz="2400" dirty="0" smtClean="0">
                <a:latin typeface="Bookman Old Style" pitchFamily="18" charset="0"/>
                <a:cs typeface="Arial" pitchFamily="34" charset="0"/>
              </a:rPr>
              <a:t>Definição de um ser</a:t>
            </a:r>
          </a:p>
          <a:p>
            <a:pPr lvl="1" algn="just">
              <a:lnSpc>
                <a:spcPct val="150000"/>
              </a:lnSpc>
              <a:buNone/>
            </a:pPr>
            <a:r>
              <a:rPr lang="pt-BR" sz="2400" dirty="0" smtClean="0">
                <a:latin typeface="Bookman Old Style" pitchFamily="18" charset="0"/>
                <a:cs typeface="Arial" pitchFamily="34" charset="0"/>
              </a:rPr>
              <a:t> vivo</a:t>
            </a:r>
          </a:p>
          <a:p>
            <a:pPr lvl="1" algn="just"/>
            <a:endParaRPr lang="pt-BR" sz="2400" dirty="0" smtClean="0">
              <a:solidFill>
                <a:schemeClr val="tx1"/>
              </a:solidFill>
              <a:latin typeface="Bookman Old Style" pitchFamily="18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Bookman Old Style" pitchFamily="18" charset="0"/>
                <a:cs typeface="Arial" pitchFamily="34" charset="0"/>
              </a:rPr>
              <a:t>Número de aulas:</a:t>
            </a:r>
          </a:p>
          <a:p>
            <a:pPr lvl="1" algn="just">
              <a:lnSpc>
                <a:spcPct val="150000"/>
              </a:lnSpc>
            </a:pPr>
            <a:r>
              <a:rPr lang="pt-BR" sz="2400" dirty="0" smtClean="0">
                <a:latin typeface="Bookman Old Style" pitchFamily="18" charset="0"/>
                <a:cs typeface="Arial" pitchFamily="34" charset="0"/>
              </a:rPr>
              <a:t>10</a:t>
            </a:r>
            <a:r>
              <a:rPr lang="pt-BR" sz="2400" dirty="0" smtClean="0">
                <a:solidFill>
                  <a:schemeClr val="tx1"/>
                </a:solidFill>
                <a:latin typeface="Bookman Old Style" pitchFamily="18" charset="0"/>
                <a:cs typeface="Arial" pitchFamily="34" charset="0"/>
              </a:rPr>
              <a:t> </a:t>
            </a:r>
          </a:p>
          <a:p>
            <a:pPr lvl="1" algn="just"/>
            <a:endParaRPr lang="pt-BR" sz="2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1" algn="just"/>
            <a:endParaRPr lang="pt-BR" sz="2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1" algn="just"/>
            <a:endParaRPr lang="pt-BR" sz="2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https://bay179.afx.ms/att/GetInline.aspx?messageid=73a9fe6d-54ff-11e3-9eb3-00215ad8c1e8&amp;attindex=0&amp;cp=-1&amp;attdepth=0&amp;imgsrc=cid%3ainlineImage1&amp;cid=4b586d2273270070&amp;shared=1&amp;hm__login=tamiris_imaya&amp;hm__domain=hotmail.com&amp;ip=10.148.10.8&amp;d=d551&amp;mf=0&amp;hm__ts=Mon%2c%2025%20Nov%202013%2001%3a18%3a28%20GMT&amp;st=tamiris_imaya&amp;hm__ha=01_14ad3d2ee4dadbdcc6744367026f183f9633f59cf8f944f1c468998e04e93f83&amp;oneredir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276872"/>
            <a:ext cx="3619500" cy="383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400" dirty="0" smtClean="0"/>
              <a:t>Avaliação</a:t>
            </a:r>
            <a:endParaRPr lang="pt-BR" sz="4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4" name="Imagem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131" y="1335319"/>
            <a:ext cx="6243510" cy="1840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858" y="3573016"/>
            <a:ext cx="5391150" cy="2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ixaDeTexto 5"/>
          <p:cNvSpPr txBox="1"/>
          <p:nvPr/>
        </p:nvSpPr>
        <p:spPr>
          <a:xfrm>
            <a:off x="1640858" y="2991459"/>
            <a:ext cx="2768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Figura 1.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1640858" y="5960100"/>
            <a:ext cx="2768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Figura 2.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160787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400" dirty="0" smtClean="0"/>
              <a:t>Avaliação</a:t>
            </a:r>
            <a:endParaRPr lang="pt-BR" sz="4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>
              <a:latin typeface="Bookman Old Style" pitchFamily="18" charset="0"/>
            </a:endParaRPr>
          </a:p>
          <a:p>
            <a:pPr algn="just"/>
            <a:r>
              <a:rPr lang="pt-BR" dirty="0" smtClean="0">
                <a:latin typeface="Bookman Old Style" pitchFamily="18" charset="0"/>
              </a:rPr>
              <a:t>Explique </a:t>
            </a:r>
            <a:r>
              <a:rPr lang="pt-BR" dirty="0">
                <a:latin typeface="Bookman Old Style" pitchFamily="18" charset="0"/>
              </a:rPr>
              <a:t>qual a relação entre os grupos de animais na figura 1 e qual a relação entre eles na figura 2, deixando clara a diferença entre </a:t>
            </a:r>
            <a:r>
              <a:rPr lang="pt-BR" dirty="0" smtClean="0">
                <a:latin typeface="Bookman Old Style" pitchFamily="18" charset="0"/>
              </a:rPr>
              <a:t>elas.</a:t>
            </a:r>
          </a:p>
          <a:p>
            <a:pPr algn="just"/>
            <a:r>
              <a:rPr lang="pt-BR" dirty="0" smtClean="0">
                <a:latin typeface="Bookman Old Style" pitchFamily="18" charset="0"/>
              </a:rPr>
              <a:t>Qual </a:t>
            </a:r>
            <a:r>
              <a:rPr lang="pt-BR" dirty="0">
                <a:latin typeface="Bookman Old Style" pitchFamily="18" charset="0"/>
              </a:rPr>
              <a:t>delas é mais adequada para representar a evolução destes grupos de </a:t>
            </a:r>
            <a:r>
              <a:rPr lang="pt-BR" dirty="0" smtClean="0">
                <a:latin typeface="Bookman Old Style" pitchFamily="18" charset="0"/>
              </a:rPr>
              <a:t>animais?</a:t>
            </a:r>
          </a:p>
          <a:p>
            <a:pPr algn="just"/>
            <a:r>
              <a:rPr lang="pt-BR" dirty="0" smtClean="0">
                <a:latin typeface="Bookman Old Style" pitchFamily="18" charset="0"/>
              </a:rPr>
              <a:t>O </a:t>
            </a:r>
            <a:r>
              <a:rPr lang="pt-BR" dirty="0">
                <a:latin typeface="Bookman Old Style" pitchFamily="18" charset="0"/>
              </a:rPr>
              <a:t>ser humano está dentro do grupo dos mamíferos. Isso significa que ele é mais evoluído do que os peixes?</a:t>
            </a:r>
          </a:p>
        </p:txBody>
      </p:sp>
      <p:pic>
        <p:nvPicPr>
          <p:cNvPr id="4" name="Imagem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28800"/>
            <a:ext cx="2729829" cy="1013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623495"/>
            <a:ext cx="3302918" cy="1285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36356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400" dirty="0" smtClean="0"/>
              <a:t>Referências</a:t>
            </a:r>
            <a:endParaRPr lang="pt-BR" sz="4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162128"/>
          </a:xfrm>
        </p:spPr>
        <p:txBody>
          <a:bodyPr>
            <a:normAutofit fontScale="85000" lnSpcReduction="20000"/>
          </a:bodyPr>
          <a:lstStyle/>
          <a:p>
            <a:r>
              <a:rPr lang="pt-BR" dirty="0">
                <a:latin typeface="Bookman Old Style" pitchFamily="18" charset="0"/>
              </a:rPr>
              <a:t>Guia de livros didáticos PNLD 2008. Anos finais do ensino fundamental. Ciências. Ministério da Educação. Brasília: MEC, 2007.</a:t>
            </a:r>
          </a:p>
          <a:p>
            <a:r>
              <a:rPr lang="pt-BR" dirty="0">
                <a:latin typeface="Bookman Old Style" pitchFamily="18" charset="0"/>
              </a:rPr>
              <a:t>Brasil. Parâmetros Curriculares Nacionais: Ciências Naturais. Secretaria de Educação Fundamental. 1998. Brasília: MEC/SEF, 1998.</a:t>
            </a:r>
          </a:p>
          <a:p>
            <a:r>
              <a:rPr lang="pt-BR" dirty="0">
                <a:latin typeface="Bookman Old Style" pitchFamily="18" charset="0"/>
              </a:rPr>
              <a:t>Silva-Porto, F. C., Luz, M. R. M. P. e </a:t>
            </a:r>
            <a:r>
              <a:rPr lang="pt-BR" dirty="0" err="1">
                <a:latin typeface="Bookman Old Style" pitchFamily="18" charset="0"/>
              </a:rPr>
              <a:t>Waizbort</a:t>
            </a:r>
            <a:r>
              <a:rPr lang="pt-BR" dirty="0">
                <a:latin typeface="Bookman Old Style" pitchFamily="18" charset="0"/>
              </a:rPr>
              <a:t>, R. A suposta centralidade da evolução nos livros didáticos de biologia.</a:t>
            </a:r>
          </a:p>
          <a:p>
            <a:r>
              <a:rPr lang="en-US" dirty="0" err="1">
                <a:latin typeface="Bookman Old Style" pitchFamily="18" charset="0"/>
              </a:rPr>
              <a:t>Margulis</a:t>
            </a:r>
            <a:r>
              <a:rPr lang="en-US" dirty="0">
                <a:latin typeface="Bookman Old Style" pitchFamily="18" charset="0"/>
              </a:rPr>
              <a:t> L; Schwartz K. V.. </a:t>
            </a:r>
            <a:r>
              <a:rPr lang="pt-BR" dirty="0">
                <a:latin typeface="Bookman Old Style" pitchFamily="18" charset="0"/>
              </a:rPr>
              <a:t>Cinco Reinos – Um guia ilustrado dos filos da vida na Terra. Tradução de Cecília Bueno. 3ªed. Rio de Janeiro: Guanabara Koogan, 2001. </a:t>
            </a:r>
          </a:p>
          <a:p>
            <a:r>
              <a:rPr lang="pt-BR" dirty="0">
                <a:latin typeface="Bookman Old Style" pitchFamily="18" charset="0"/>
              </a:rPr>
              <a:t>Rupert E. E; Fox R. S.; Barnes R. D.. Zoologia dos invertebrados – Uma abordagem funcional-evolutiva. 7ªed. Sã Paulo: Editora Roca, 2005.</a:t>
            </a:r>
          </a:p>
          <a:p>
            <a:r>
              <a:rPr lang="pt-BR" dirty="0">
                <a:latin typeface="Bookman Old Style" pitchFamily="18" charset="0"/>
              </a:rPr>
              <a:t>http://portaldoprofessor.mec.gov.br/fichaTecnicaAula.html?aula=1524 – acesso em 02/11/2013</a:t>
            </a:r>
          </a:p>
        </p:txBody>
      </p:sp>
    </p:spTree>
    <p:extLst>
      <p:ext uri="{BB962C8B-B14F-4D97-AF65-F5344CB8AC3E}">
        <p14:creationId xmlns:p14="http://schemas.microsoft.com/office/powerpoint/2010/main" val="1098547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400" dirty="0" smtClean="0"/>
              <a:t>Imagens slides 6 e 7</a:t>
            </a:r>
            <a:endParaRPr lang="pt-BR" sz="4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16212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BR" sz="2800" dirty="0" smtClean="0">
                <a:latin typeface="Bookman Old Style" pitchFamily="18" charset="0"/>
              </a:rPr>
              <a:t>http://rkbentley.blogspot.com.br/2012/02/7-theories-on-origin-of-life.html </a:t>
            </a:r>
          </a:p>
          <a:p>
            <a:pPr algn="just"/>
            <a:r>
              <a:rPr lang="pt-BR" sz="2800" dirty="0" smtClean="0">
                <a:latin typeface="Bookman Old Style" pitchFamily="18" charset="0"/>
              </a:rPr>
              <a:t>meumundosustentavel.com </a:t>
            </a:r>
          </a:p>
          <a:p>
            <a:pPr algn="just"/>
            <a:r>
              <a:rPr lang="pt-BR" sz="2800" dirty="0" smtClean="0">
                <a:latin typeface="Bookman Old Style" pitchFamily="18" charset="0"/>
              </a:rPr>
              <a:t>http://www.brasilescola.com/animais/morcego.htm </a:t>
            </a:r>
          </a:p>
          <a:p>
            <a:pPr algn="just"/>
            <a:r>
              <a:rPr lang="pt-BR" sz="2800" dirty="0" smtClean="0">
                <a:latin typeface="Bookman Old Style" pitchFamily="18" charset="0"/>
              </a:rPr>
              <a:t>http://pt.wikipedia.org/wiki/Ficheiro:Emperor_Penguin_Manchot_empereur.jpg</a:t>
            </a:r>
          </a:p>
          <a:p>
            <a:pPr algn="just"/>
            <a:r>
              <a:rPr lang="pt-BR" sz="2800" dirty="0" smtClean="0">
                <a:latin typeface="Bookman Old Style" pitchFamily="18" charset="0"/>
              </a:rPr>
              <a:t>www.mhnjb.ufmg</a:t>
            </a:r>
          </a:p>
          <a:p>
            <a:pPr algn="just"/>
            <a:r>
              <a:rPr lang="pt-BR" sz="2800" dirty="0" err="1" smtClean="0">
                <a:latin typeface="Bookman Old Style" pitchFamily="18" charset="0"/>
              </a:rPr>
              <a:t>defensoresdosanimais</a:t>
            </a:r>
            <a:r>
              <a:rPr lang="pt-BR" sz="2800" dirty="0" smtClean="0">
                <a:latin typeface="Bookman Old Style" pitchFamily="18" charset="0"/>
              </a:rPr>
              <a:t>.wordpress.com</a:t>
            </a:r>
          </a:p>
          <a:p>
            <a:pPr algn="just"/>
            <a:r>
              <a:rPr lang="pt-BR" sz="2800" dirty="0" smtClean="0">
                <a:latin typeface="Bookman Old Style" pitchFamily="18" charset="0"/>
              </a:rPr>
              <a:t>http://www.vevet.com.br/2013/03/guia-do-proprietario-de-primeira-viajem_8.html</a:t>
            </a:r>
          </a:p>
          <a:p>
            <a:pPr>
              <a:buNone/>
            </a:pPr>
            <a:r>
              <a:rPr lang="pt-BR" sz="2800" dirty="0" smtClean="0">
                <a:latin typeface="Bookman Old Style" pitchFamily="18" charset="0"/>
              </a:rPr>
              <a:t> 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400" dirty="0" smtClean="0"/>
              <a:t>Aula 1</a:t>
            </a:r>
            <a:endParaRPr lang="pt-BR" sz="4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>
                <a:latin typeface="Bookman Old Style" pitchFamily="18" charset="0"/>
              </a:rPr>
              <a:t>Objetivo: </a:t>
            </a:r>
          </a:p>
          <a:p>
            <a:pPr lvl="1"/>
            <a:r>
              <a:rPr lang="pt-BR" dirty="0">
                <a:latin typeface="Bookman Old Style" pitchFamily="18" charset="0"/>
              </a:rPr>
              <a:t>Saber quais são os conhecimentos prévios dos alunos</a:t>
            </a:r>
          </a:p>
          <a:p>
            <a:pPr lvl="1"/>
            <a:r>
              <a:rPr lang="pt-BR" dirty="0">
                <a:latin typeface="Bookman Old Style" pitchFamily="18" charset="0"/>
              </a:rPr>
              <a:t>Que os alunos reflitam sobre motivos de se classificar e diferentes critérios </a:t>
            </a:r>
            <a:r>
              <a:rPr lang="pt-BR" dirty="0" smtClean="0">
                <a:latin typeface="Bookman Old Style" pitchFamily="18" charset="0"/>
              </a:rPr>
              <a:t>possíveis</a:t>
            </a:r>
          </a:p>
          <a:p>
            <a:pPr lvl="1"/>
            <a:endParaRPr lang="pt-BR" dirty="0">
              <a:latin typeface="Bookman Old Style" pitchFamily="18" charset="0"/>
            </a:endParaRPr>
          </a:p>
          <a:p>
            <a:r>
              <a:rPr lang="pt-BR" dirty="0" smtClean="0">
                <a:latin typeface="Bookman Old Style" pitchFamily="18" charset="0"/>
              </a:rPr>
              <a:t>Expectativa de duração: 1 aula</a:t>
            </a:r>
          </a:p>
          <a:p>
            <a:endParaRPr lang="pt-BR" dirty="0">
              <a:latin typeface="Bookman Old Style" pitchFamily="18" charset="0"/>
            </a:endParaRPr>
          </a:p>
          <a:p>
            <a:pPr>
              <a:buNone/>
            </a:pPr>
            <a:endParaRPr lang="pt-BR" dirty="0">
              <a:latin typeface="Bookman Old Style" pitchFamily="18" charset="0"/>
            </a:endParaRPr>
          </a:p>
          <a:p>
            <a:r>
              <a:rPr lang="pt-BR" dirty="0" smtClean="0">
                <a:latin typeface="Bookman Old Style" pitchFamily="18" charset="0"/>
              </a:rPr>
              <a:t>Dinâmica da aula:</a:t>
            </a:r>
          </a:p>
        </p:txBody>
      </p:sp>
    </p:spTree>
    <p:extLst>
      <p:ext uri="{BB962C8B-B14F-4D97-AF65-F5344CB8AC3E}">
        <p14:creationId xmlns:p14="http://schemas.microsoft.com/office/powerpoint/2010/main" val="3816817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400" dirty="0" smtClean="0"/>
              <a:t>Aula 1</a:t>
            </a:r>
            <a:endParaRPr lang="pt-BR" sz="4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pt-BR" dirty="0">
                <a:latin typeface="Bookman Old Style" pitchFamily="18" charset="0"/>
              </a:rPr>
              <a:t>Perguntas feitas à classe:</a:t>
            </a:r>
          </a:p>
          <a:p>
            <a:pPr lvl="1" algn="just"/>
            <a:r>
              <a:rPr lang="pt-BR" dirty="0">
                <a:latin typeface="Bookman Old Style" pitchFamily="18" charset="0"/>
              </a:rPr>
              <a:t>O que é classificar?</a:t>
            </a:r>
          </a:p>
          <a:p>
            <a:pPr lvl="1" algn="just"/>
            <a:r>
              <a:rPr lang="pt-BR" dirty="0">
                <a:latin typeface="Bookman Old Style" pitchFamily="18" charset="0"/>
              </a:rPr>
              <a:t>O que se classifica? Que critérios usamos?</a:t>
            </a:r>
          </a:p>
          <a:p>
            <a:pPr lvl="1" algn="just"/>
            <a:r>
              <a:rPr lang="pt-BR" dirty="0">
                <a:latin typeface="Bookman Old Style" pitchFamily="18" charset="0"/>
              </a:rPr>
              <a:t>Classificamos também os animais</a:t>
            </a:r>
            <a:r>
              <a:rPr lang="pt-BR" dirty="0" smtClean="0">
                <a:latin typeface="Bookman Old Style" pitchFamily="18" charset="0"/>
              </a:rPr>
              <a:t>?</a:t>
            </a:r>
          </a:p>
          <a:p>
            <a:pPr lvl="1" algn="just"/>
            <a:endParaRPr lang="pt-BR" dirty="0">
              <a:latin typeface="Bookman Old Style" pitchFamily="18" charset="0"/>
            </a:endParaRPr>
          </a:p>
          <a:p>
            <a:pPr algn="just"/>
            <a:r>
              <a:rPr lang="pt-BR" dirty="0" smtClean="0">
                <a:latin typeface="Bookman Old Style" pitchFamily="18" charset="0"/>
              </a:rPr>
              <a:t>Levantamento sobre que grupos de seres vivos eles conhecem</a:t>
            </a:r>
          </a:p>
          <a:p>
            <a:pPr algn="just"/>
            <a:endParaRPr lang="pt-BR" dirty="0" smtClean="0">
              <a:latin typeface="Bookman Old Style" pitchFamily="18" charset="0"/>
            </a:endParaRPr>
          </a:p>
          <a:p>
            <a:pPr algn="just"/>
            <a:r>
              <a:rPr lang="pt-BR" dirty="0" smtClean="0">
                <a:latin typeface="Bookman Old Style" pitchFamily="18" charset="0"/>
              </a:rPr>
              <a:t>Fornecer aos alunos imagens de diversos animais e pedir que os classifiquem</a:t>
            </a:r>
            <a:endParaRPr lang="pt-BR" dirty="0" smtClean="0"/>
          </a:p>
          <a:p>
            <a:pPr algn="just">
              <a:buNone/>
            </a:pPr>
            <a:endParaRPr lang="pt-BR" dirty="0" smtClean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038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Ficheiro:Emperor Penguin Manchot empereur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-171400"/>
            <a:ext cx="3596313" cy="3888432"/>
          </a:xfrm>
          <a:prstGeom prst="rect">
            <a:avLst/>
          </a:prstGeom>
          <a:noFill/>
        </p:spPr>
      </p:pic>
      <p:pic>
        <p:nvPicPr>
          <p:cNvPr id="6" name="Picture 14" descr="http://mdemulher.abril.com.br/imagem/animais/interna-slideshow/aquario-de-agua-doce-cuidados-saude-10434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5696" y="3356992"/>
            <a:ext cx="5703034" cy="3501008"/>
          </a:xfrm>
          <a:prstGeom prst="rect">
            <a:avLst/>
          </a:prstGeom>
          <a:noFill/>
        </p:spPr>
      </p:pic>
      <p:pic>
        <p:nvPicPr>
          <p:cNvPr id="16386" name="Picture 2" descr="http://i1.treknature.com/photos/8377/dsc00344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684584" y="-243408"/>
            <a:ext cx="3779911" cy="2984930"/>
          </a:xfrm>
          <a:prstGeom prst="rect">
            <a:avLst/>
          </a:prstGeom>
          <a:noFill/>
        </p:spPr>
      </p:pic>
      <p:pic>
        <p:nvPicPr>
          <p:cNvPr id="2054" name="Picture 6" descr="http://www.mhnjb.ufmg.br/imagens/morcegos02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-324544" y="2204864"/>
            <a:ext cx="3944338" cy="3096344"/>
          </a:xfrm>
          <a:prstGeom prst="rect">
            <a:avLst/>
          </a:prstGeom>
          <a:noFill/>
        </p:spPr>
      </p:pic>
      <p:pic>
        <p:nvPicPr>
          <p:cNvPr id="2058" name="Picture 10" descr="http://defensoresdosanimais.files.wordpress.com/2010/08/sapo2.jpg?w=570&amp;h=35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-252536" y="4581128"/>
            <a:ext cx="4381161" cy="2736304"/>
          </a:xfrm>
          <a:prstGeom prst="rect">
            <a:avLst/>
          </a:prstGeom>
          <a:noFill/>
        </p:spPr>
      </p:pic>
      <p:pic>
        <p:nvPicPr>
          <p:cNvPr id="5" name="Picture 12" descr="http://1.bp.blogspot.com/-DHTVUPtSFLA/UToPMvIlIfI/AAAAAAAAASo/ocRx2bTJe4g/s640/Jabuti+Tinga.jp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796136" y="0"/>
            <a:ext cx="4630336" cy="3356992"/>
          </a:xfrm>
          <a:prstGeom prst="rect">
            <a:avLst/>
          </a:prstGeom>
          <a:noFill/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012160" y="3276600"/>
            <a:ext cx="34671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Ficheiro:Emperor Penguin Manchot empereur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-171400"/>
            <a:ext cx="3596313" cy="3888432"/>
          </a:xfrm>
          <a:prstGeom prst="rect">
            <a:avLst/>
          </a:prstGeom>
          <a:noFill/>
        </p:spPr>
      </p:pic>
      <p:pic>
        <p:nvPicPr>
          <p:cNvPr id="6" name="Picture 14" descr="http://mdemulher.abril.com.br/imagem/animais/interna-slideshow/aquario-de-agua-doce-cuidados-saude-10434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5696" y="3356992"/>
            <a:ext cx="5703034" cy="3501008"/>
          </a:xfrm>
          <a:prstGeom prst="rect">
            <a:avLst/>
          </a:prstGeom>
          <a:noFill/>
        </p:spPr>
      </p:pic>
      <p:pic>
        <p:nvPicPr>
          <p:cNvPr id="16386" name="Picture 2" descr="http://i1.treknature.com/photos/8377/dsc00344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684584" y="-243408"/>
            <a:ext cx="3779911" cy="2984930"/>
          </a:xfrm>
          <a:prstGeom prst="rect">
            <a:avLst/>
          </a:prstGeom>
          <a:noFill/>
        </p:spPr>
      </p:pic>
      <p:pic>
        <p:nvPicPr>
          <p:cNvPr id="2054" name="Picture 6" descr="http://www.mhnjb.ufmg.br/imagens/morcegos02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-324544" y="2204864"/>
            <a:ext cx="3944338" cy="3096344"/>
          </a:xfrm>
          <a:prstGeom prst="rect">
            <a:avLst/>
          </a:prstGeom>
          <a:noFill/>
        </p:spPr>
      </p:pic>
      <p:pic>
        <p:nvPicPr>
          <p:cNvPr id="2058" name="Picture 10" descr="http://defensoresdosanimais.files.wordpress.com/2010/08/sapo2.jpg?w=570&amp;h=35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-252536" y="4581128"/>
            <a:ext cx="4381161" cy="2736304"/>
          </a:xfrm>
          <a:prstGeom prst="rect">
            <a:avLst/>
          </a:prstGeom>
          <a:noFill/>
        </p:spPr>
      </p:pic>
      <p:pic>
        <p:nvPicPr>
          <p:cNvPr id="5" name="Picture 12" descr="http://1.bp.blogspot.com/-DHTVUPtSFLA/UToPMvIlIfI/AAAAAAAAASo/ocRx2bTJe4g/s640/Jabuti+Tinga.jp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796136" y="0"/>
            <a:ext cx="4630336" cy="3356992"/>
          </a:xfrm>
          <a:prstGeom prst="rect">
            <a:avLst/>
          </a:prstGeom>
          <a:noFill/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012160" y="3276600"/>
            <a:ext cx="34671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39552" y="2708920"/>
            <a:ext cx="82486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400" dirty="0" smtClean="0"/>
              <a:t>Aula 2</a:t>
            </a:r>
            <a:endParaRPr lang="pt-BR" sz="4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 algn="just"/>
            <a:r>
              <a:rPr lang="pt-BR" dirty="0">
                <a:latin typeface="Bookman Old Style" pitchFamily="18" charset="0"/>
              </a:rPr>
              <a:t>Aula teórico-expositiva sobre teoria da evolução e seleção </a:t>
            </a:r>
            <a:r>
              <a:rPr lang="pt-BR" dirty="0" smtClean="0">
                <a:latin typeface="Bookman Old Style" pitchFamily="18" charset="0"/>
              </a:rPr>
              <a:t>natural</a:t>
            </a:r>
          </a:p>
          <a:p>
            <a:pPr lvl="0" algn="just"/>
            <a:r>
              <a:rPr lang="pt-BR" dirty="0" smtClean="0">
                <a:latin typeface="Bookman Old Style" pitchFamily="18" charset="0"/>
              </a:rPr>
              <a:t>Objetivo:</a:t>
            </a:r>
          </a:p>
          <a:p>
            <a:pPr lvl="1" algn="just"/>
            <a:r>
              <a:rPr lang="pt-BR" dirty="0" smtClean="0">
                <a:latin typeface="Bookman Old Style" pitchFamily="18" charset="0"/>
              </a:rPr>
              <a:t>Que </a:t>
            </a:r>
            <a:r>
              <a:rPr lang="pt-BR" dirty="0">
                <a:latin typeface="Bookman Old Style" pitchFamily="18" charset="0"/>
              </a:rPr>
              <a:t>os alunos tenham um primeiro contato formal com esses conceitos. </a:t>
            </a:r>
          </a:p>
          <a:p>
            <a:pPr algn="just"/>
            <a:r>
              <a:rPr lang="pt-BR" dirty="0">
                <a:latin typeface="Bookman Old Style" pitchFamily="18" charset="0"/>
              </a:rPr>
              <a:t>Expectativa de duração: 1 aula.</a:t>
            </a:r>
          </a:p>
        </p:txBody>
      </p:sp>
      <p:pic>
        <p:nvPicPr>
          <p:cNvPr id="22530" name="Picture 2" descr="http://mepr.org.br/siteantigo/imagens/bico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3861048"/>
            <a:ext cx="5400600" cy="2430270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1475656" y="6453808"/>
            <a:ext cx="6817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Fonte: http://mepr.org.br/siteantigo/jornal/jep6/ciencia_criac.htm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308252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400" dirty="0" smtClean="0"/>
              <a:t>Aula 3</a:t>
            </a:r>
            <a:endParaRPr lang="pt-BR" sz="4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lvl="0" algn="just"/>
            <a:r>
              <a:rPr lang="pt-BR" dirty="0">
                <a:latin typeface="Bookman Old Style" pitchFamily="18" charset="0"/>
              </a:rPr>
              <a:t>Visita à Estação Biologia, projeto de extensão universitária do Instituto de Biociências da USP – Atividade: Trilha da Biodiversidade. </a:t>
            </a:r>
            <a:endParaRPr lang="pt-BR" dirty="0" smtClean="0">
              <a:latin typeface="Bookman Old Style" pitchFamily="18" charset="0"/>
            </a:endParaRPr>
          </a:p>
          <a:p>
            <a:pPr lvl="0" algn="just"/>
            <a:endParaRPr lang="pt-BR" dirty="0">
              <a:latin typeface="Bookman Old Style" pitchFamily="18" charset="0"/>
            </a:endParaRPr>
          </a:p>
          <a:p>
            <a:pPr algn="just"/>
            <a:r>
              <a:rPr lang="pt-BR" dirty="0" smtClean="0">
                <a:latin typeface="Bookman Old Style" pitchFamily="18" charset="0"/>
              </a:rPr>
              <a:t>Objetivo:</a:t>
            </a:r>
          </a:p>
          <a:p>
            <a:pPr lvl="1" algn="just"/>
            <a:r>
              <a:rPr lang="pt-BR" dirty="0" smtClean="0">
                <a:latin typeface="Bookman Old Style" pitchFamily="18" charset="0"/>
              </a:rPr>
              <a:t>Que </a:t>
            </a:r>
            <a:r>
              <a:rPr lang="pt-BR" dirty="0">
                <a:latin typeface="Bookman Old Style" pitchFamily="18" charset="0"/>
              </a:rPr>
              <a:t>os alunos tenham contato com seres vivos que não estão habituados a ver nas áreas urbanas, adquirindo uma visão mais abrangente da biodiversidade</a:t>
            </a:r>
            <a:r>
              <a:rPr lang="pt-BR" dirty="0" smtClean="0">
                <a:latin typeface="Bookman Old Style" pitchFamily="18" charset="0"/>
              </a:rPr>
              <a:t>.</a:t>
            </a:r>
          </a:p>
          <a:p>
            <a:pPr lvl="1" algn="just"/>
            <a:endParaRPr lang="pt-BR" dirty="0">
              <a:latin typeface="Bookman Old Style" pitchFamily="18" charset="0"/>
            </a:endParaRPr>
          </a:p>
          <a:p>
            <a:pPr algn="just"/>
            <a:r>
              <a:rPr lang="pt-BR" dirty="0">
                <a:latin typeface="Bookman Old Style" pitchFamily="18" charset="0"/>
              </a:rPr>
              <a:t>Expectativa de duração: 1 manhã ou 1 tarde</a:t>
            </a:r>
            <a:r>
              <a:rPr lang="pt-BR" dirty="0" smtClean="0">
                <a:latin typeface="Bookman Old Style" pitchFamily="18" charset="0"/>
              </a:rPr>
              <a:t>.</a:t>
            </a:r>
          </a:p>
          <a:p>
            <a:pPr algn="just"/>
            <a:endParaRPr lang="pt-BR" dirty="0" smtClean="0">
              <a:latin typeface="Bookman Old Style" pitchFamily="18" charset="0"/>
            </a:endParaRPr>
          </a:p>
          <a:p>
            <a:pPr algn="just"/>
            <a:r>
              <a:rPr lang="pt-BR" dirty="0" smtClean="0">
                <a:latin typeface="Bookman Old Style" pitchFamily="18" charset="0"/>
              </a:rPr>
              <a:t>Descrição da atividade</a:t>
            </a:r>
            <a:r>
              <a:rPr lang="pt-BR" dirty="0" smtClean="0"/>
              <a:t>:</a:t>
            </a:r>
            <a:endParaRPr lang="pt-BR" dirty="0"/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234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em">
  <a:themeElements>
    <a:clrScheme name="Origem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em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em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257</TotalTime>
  <Words>1448</Words>
  <Application>Microsoft Office PowerPoint</Application>
  <PresentationFormat>Apresentação na tela (4:3)</PresentationFormat>
  <Paragraphs>213</Paragraphs>
  <Slides>33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33</vt:i4>
      </vt:variant>
    </vt:vector>
  </HeadingPairs>
  <TitlesOfParts>
    <vt:vector size="34" baseType="lpstr">
      <vt:lpstr>Origem</vt:lpstr>
      <vt:lpstr>Introdução à sistemática filogenética</vt:lpstr>
      <vt:lpstr>Objetivos</vt:lpstr>
      <vt:lpstr>Descrição</vt:lpstr>
      <vt:lpstr>Aula 1</vt:lpstr>
      <vt:lpstr>Aula 1</vt:lpstr>
      <vt:lpstr>Apresentação do PowerPoint</vt:lpstr>
      <vt:lpstr>Apresentação do PowerPoint</vt:lpstr>
      <vt:lpstr>Aula 2</vt:lpstr>
      <vt:lpstr>Aula 3</vt:lpstr>
      <vt:lpstr>Aula 3</vt:lpstr>
      <vt:lpstr>Aula 4</vt:lpstr>
      <vt:lpstr>Aula 6</vt:lpstr>
      <vt:lpstr>Atividade Árvore Filogenética</vt:lpstr>
      <vt:lpstr>Atividade Árvore Filogenética</vt:lpstr>
      <vt:lpstr>Atividade Árvore Filogenética</vt:lpstr>
      <vt:lpstr>Atividade Árvore Filogenética</vt:lpstr>
      <vt:lpstr>Atividade Árvore Filogenética</vt:lpstr>
      <vt:lpstr>Atividade Árvore Filogenética</vt:lpstr>
      <vt:lpstr>Atividade Árvore Filogenética</vt:lpstr>
      <vt:lpstr>Aula 8</vt:lpstr>
      <vt:lpstr>Aula 8</vt:lpstr>
      <vt:lpstr>Aula 9</vt:lpstr>
      <vt:lpstr>Atividade de tomada de decisão</vt:lpstr>
      <vt:lpstr>Atividade de tomada de decisão</vt:lpstr>
      <vt:lpstr>Atividade de tomada de decisão</vt:lpstr>
      <vt:lpstr>Atividade de tomada de decisão</vt:lpstr>
      <vt:lpstr>Atividade de tomada de decisão</vt:lpstr>
      <vt:lpstr>Aula 10</vt:lpstr>
      <vt:lpstr>Avaliação</vt:lpstr>
      <vt:lpstr>Avaliação</vt:lpstr>
      <vt:lpstr>Avaliação</vt:lpstr>
      <vt:lpstr>Referências</vt:lpstr>
      <vt:lpstr>Imagens slides 6 e 7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Introdução à sistemática filogenética</dc:title>
  <dc:creator>Carolina</dc:creator>
  <cp:lastModifiedBy>Aya</cp:lastModifiedBy>
  <cp:revision>30</cp:revision>
  <dcterms:created xsi:type="dcterms:W3CDTF">2013-11-22T23:25:29Z</dcterms:created>
  <dcterms:modified xsi:type="dcterms:W3CDTF">2013-11-25T02:12:15Z</dcterms:modified>
</cp:coreProperties>
</file>