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4" r:id="rId6"/>
    <p:sldId id="260" r:id="rId7"/>
    <p:sldId id="282" r:id="rId8"/>
    <p:sldId id="261" r:id="rId9"/>
    <p:sldId id="262" r:id="rId10"/>
    <p:sldId id="283" r:id="rId11"/>
    <p:sldId id="265" r:id="rId12"/>
    <p:sldId id="266" r:id="rId13"/>
    <p:sldId id="267" r:id="rId14"/>
    <p:sldId id="263" r:id="rId15"/>
    <p:sldId id="268" r:id="rId16"/>
    <p:sldId id="28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66CD2-96E5-4B87-A732-766CB76ED899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48881-0EA8-4000-AD57-0071EFBFE61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9A53A-5EC0-4859-BA7F-B6EA80ED49D5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F6F37-E344-4892-9132-873A8E43AD7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F6F37-E344-4892-9132-873A8E43AD78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87252-A991-4035-B61E-9CD5EDC57E53}" type="datetimeFigureOut">
              <a:rPr lang="pt-BR" smtClean="0"/>
              <a:pPr/>
              <a:t>16/10/2012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739FF-70E5-46E4-B711-FB68FC176B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Septicemia</a:t>
            </a:r>
            <a:endParaRPr lang="pt-B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Divisão de Moléstias Infecciosas e Tropicais/RM</a:t>
            </a:r>
          </a:p>
          <a:p>
            <a:r>
              <a:rPr lang="pt-BR" dirty="0" smtClean="0"/>
              <a:t>Depto de Clínica Médica</a:t>
            </a:r>
          </a:p>
          <a:p>
            <a:r>
              <a:rPr lang="pt-BR" dirty="0" smtClean="0"/>
              <a:t>Faculdade de Medicina de Ribeirão Preto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Users\m.i_6andar\Desktop\distribuição d microorg em hemocultura d pa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0913" y="1600200"/>
            <a:ext cx="612217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Fisiopatologia</a:t>
            </a:r>
            <a:endParaRPr lang="pt-B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14116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         </a:t>
            </a:r>
            <a:r>
              <a:rPr lang="pt-BR" sz="1800" dirty="0" err="1" smtClean="0"/>
              <a:t>Citocinas</a:t>
            </a: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            anti-</a:t>
            </a:r>
          </a:p>
          <a:p>
            <a:pPr>
              <a:buNone/>
            </a:pPr>
            <a:r>
              <a:rPr lang="pt-BR" sz="1800" dirty="0" smtClean="0"/>
              <a:t>           inflamatórias</a:t>
            </a:r>
          </a:p>
          <a:p>
            <a:pPr>
              <a:buNone/>
            </a:pPr>
            <a:r>
              <a:rPr lang="pt-BR" sz="1800" dirty="0" smtClean="0"/>
              <a:t>          (IL 4-10-13)</a:t>
            </a:r>
          </a:p>
          <a:p>
            <a:pPr>
              <a:buNone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3131840" y="1772816"/>
            <a:ext cx="1512168" cy="165618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Macrófagos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Monócitos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Neutrófilos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Seta para a esquerda 11"/>
          <p:cNvSpPr/>
          <p:nvPr/>
        </p:nvSpPr>
        <p:spPr>
          <a:xfrm>
            <a:off x="2483768" y="2492896"/>
            <a:ext cx="576064" cy="216024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>
            <a:off x="4716016" y="2420888"/>
            <a:ext cx="576064" cy="360040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364088" y="213285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Citocinas</a:t>
            </a:r>
            <a:r>
              <a:rPr lang="pt-BR" dirty="0" smtClean="0"/>
              <a:t> inflamatórias</a:t>
            </a:r>
          </a:p>
          <a:p>
            <a:r>
              <a:rPr lang="pt-BR" dirty="0" smtClean="0"/>
              <a:t>TNF</a:t>
            </a:r>
            <a:r>
              <a:rPr lang="el-GR" dirty="0" smtClean="0"/>
              <a:t>α</a:t>
            </a:r>
            <a:r>
              <a:rPr lang="pt-BR" dirty="0" smtClean="0"/>
              <a:t> – IL1 – IL6- FAP</a:t>
            </a:r>
            <a:endParaRPr lang="pt-BR" dirty="0"/>
          </a:p>
        </p:txBody>
      </p:sp>
      <p:cxnSp>
        <p:nvCxnSpPr>
          <p:cNvPr id="16" name="Conector reto 15"/>
          <p:cNvCxnSpPr/>
          <p:nvPr/>
        </p:nvCxnSpPr>
        <p:spPr>
          <a:xfrm>
            <a:off x="5292080" y="2708920"/>
            <a:ext cx="288032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 flipH="1">
            <a:off x="2483768" y="3501008"/>
            <a:ext cx="648072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95536" y="4077072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Ativação endotelial</a:t>
            </a:r>
          </a:p>
          <a:p>
            <a:r>
              <a:rPr lang="pt-BR" dirty="0" smtClean="0"/>
              <a:t>        (</a:t>
            </a:r>
            <a:r>
              <a:rPr lang="pt-BR" dirty="0" smtClean="0">
                <a:latin typeface="Calibri"/>
                <a:cs typeface="Calibri"/>
              </a:rPr>
              <a:t>↑ELAM)</a:t>
            </a:r>
          </a:p>
          <a:p>
            <a:endParaRPr lang="pt-BR" dirty="0" smtClean="0">
              <a:latin typeface="Calibri"/>
              <a:cs typeface="Calibri"/>
            </a:endParaRPr>
          </a:p>
          <a:p>
            <a:r>
              <a:rPr lang="pt-BR" dirty="0" smtClean="0">
                <a:latin typeface="Calibri"/>
                <a:cs typeface="Calibri"/>
              </a:rPr>
              <a:t>separação           atividade </a:t>
            </a:r>
          </a:p>
          <a:p>
            <a:r>
              <a:rPr lang="pt-BR" dirty="0" smtClean="0"/>
              <a:t>celular                 </a:t>
            </a:r>
            <a:r>
              <a:rPr lang="pt-BR" dirty="0" err="1" smtClean="0"/>
              <a:t>procoagulante</a:t>
            </a:r>
            <a:endParaRPr lang="pt-BR" dirty="0" smtClean="0"/>
          </a:p>
          <a:p>
            <a:r>
              <a:rPr lang="pt-BR" dirty="0" smtClean="0">
                <a:latin typeface="Calibri"/>
                <a:cs typeface="Calibri"/>
              </a:rPr>
              <a:t>   ↓</a:t>
            </a:r>
          </a:p>
          <a:p>
            <a:r>
              <a:rPr lang="pt-BR" dirty="0" smtClean="0">
                <a:latin typeface="Calibri"/>
                <a:cs typeface="Calibri"/>
              </a:rPr>
              <a:t>↑permeabilidade</a:t>
            </a:r>
          </a:p>
          <a:p>
            <a:r>
              <a:rPr lang="pt-BR" dirty="0" smtClean="0">
                <a:latin typeface="Calibri"/>
                <a:cs typeface="Calibri"/>
              </a:rPr>
              <a:t>          ↓</a:t>
            </a:r>
          </a:p>
          <a:p>
            <a:r>
              <a:rPr lang="pt-BR" dirty="0" smtClean="0">
                <a:latin typeface="Calibri"/>
                <a:cs typeface="Calibri"/>
              </a:rPr>
              <a:t>edema intersticial</a:t>
            </a:r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 flipH="1">
            <a:off x="971600" y="4725144"/>
            <a:ext cx="288032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1691680" y="4725144"/>
            <a:ext cx="36004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5292080" y="2780928"/>
            <a:ext cx="0" cy="86409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5364088" y="278092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fator </a:t>
            </a:r>
            <a:r>
              <a:rPr lang="pt-BR" dirty="0" err="1" smtClean="0"/>
              <a:t>extrinseco</a:t>
            </a: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>
                <a:latin typeface="Calibri"/>
                <a:cs typeface="Calibri"/>
              </a:rPr>
              <a:t>↓f. inibidor</a:t>
            </a:r>
          </a:p>
          <a:p>
            <a:r>
              <a:rPr lang="pt-BR" dirty="0" err="1" smtClean="0">
                <a:latin typeface="Calibri"/>
                <a:cs typeface="Calibri"/>
              </a:rPr>
              <a:t>plasminogênio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7236296" y="3645024"/>
            <a:ext cx="1656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Inibição do eixo hipotálamo – hipófise-adrenal</a:t>
            </a:r>
          </a:p>
          <a:p>
            <a:endParaRPr lang="pt-BR" dirty="0" smtClean="0"/>
          </a:p>
          <a:p>
            <a:r>
              <a:rPr lang="pt-BR" dirty="0" smtClean="0"/>
              <a:t>Insuficiência adrenal relativa</a:t>
            </a:r>
          </a:p>
        </p:txBody>
      </p:sp>
      <p:cxnSp>
        <p:nvCxnSpPr>
          <p:cNvPr id="31" name="Conector reto 30"/>
          <p:cNvCxnSpPr/>
          <p:nvPr/>
        </p:nvCxnSpPr>
        <p:spPr>
          <a:xfrm>
            <a:off x="7308304" y="4869160"/>
            <a:ext cx="14401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7740352" y="2708920"/>
            <a:ext cx="0" cy="86409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>
            <a:off x="7020272" y="2708920"/>
            <a:ext cx="0" cy="30963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4788024" y="3861048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/>
                <a:cs typeface="Calibri"/>
              </a:rPr>
              <a:t>↑trombina</a:t>
            </a:r>
          </a:p>
          <a:p>
            <a:r>
              <a:rPr lang="pt-BR" dirty="0" smtClean="0">
                <a:latin typeface="Calibri"/>
                <a:cs typeface="Calibri"/>
              </a:rPr>
              <a:t>↓</a:t>
            </a:r>
            <a:r>
              <a:rPr lang="pt-BR" dirty="0" err="1" smtClean="0">
                <a:latin typeface="Calibri"/>
                <a:cs typeface="Calibri"/>
              </a:rPr>
              <a:t>fibrinólise</a:t>
            </a:r>
            <a:endParaRPr lang="pt-BR" dirty="0" smtClean="0">
              <a:latin typeface="Calibri"/>
              <a:cs typeface="Calibri"/>
            </a:endParaRPr>
          </a:p>
          <a:p>
            <a:endParaRPr lang="pt-BR" dirty="0" smtClean="0">
              <a:latin typeface="Calibri"/>
              <a:cs typeface="Calibri"/>
            </a:endParaRPr>
          </a:p>
          <a:p>
            <a:r>
              <a:rPr lang="pt-BR" dirty="0" smtClean="0">
                <a:latin typeface="Calibri"/>
                <a:cs typeface="Calibri"/>
              </a:rPr>
              <a:t>Microtrombos</a:t>
            </a:r>
            <a:endParaRPr lang="pt-BR" dirty="0"/>
          </a:p>
        </p:txBody>
      </p:sp>
      <p:cxnSp>
        <p:nvCxnSpPr>
          <p:cNvPr id="39" name="Conector reto 38"/>
          <p:cNvCxnSpPr/>
          <p:nvPr/>
        </p:nvCxnSpPr>
        <p:spPr>
          <a:xfrm>
            <a:off x="4932040" y="4509120"/>
            <a:ext cx="12961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5004048" y="5805264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Calibri"/>
                <a:cs typeface="Calibri"/>
              </a:rPr>
              <a:t>↑síntese de NO (excesso)</a:t>
            </a:r>
          </a:p>
          <a:p>
            <a:r>
              <a:rPr lang="pt-BR" dirty="0" smtClean="0">
                <a:latin typeface="Calibri"/>
                <a:cs typeface="Calibri"/>
              </a:rPr>
              <a:t>depressão miocárdica</a:t>
            </a:r>
          </a:p>
          <a:p>
            <a:r>
              <a:rPr lang="pt-BR" dirty="0" smtClean="0">
                <a:latin typeface="Calibri"/>
                <a:cs typeface="Calibri"/>
              </a:rPr>
              <a:t>lesão tecidual</a:t>
            </a:r>
          </a:p>
          <a:p>
            <a:endParaRPr lang="pt-BR" dirty="0"/>
          </a:p>
        </p:txBody>
      </p:sp>
      <p:cxnSp>
        <p:nvCxnSpPr>
          <p:cNvPr id="42" name="Conector reto 41"/>
          <p:cNvCxnSpPr/>
          <p:nvPr/>
        </p:nvCxnSpPr>
        <p:spPr>
          <a:xfrm>
            <a:off x="5148064" y="6093296"/>
            <a:ext cx="14401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3347864" y="1412776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/>
          <p:cNvCxnSpPr/>
          <p:nvPr/>
        </p:nvCxnSpPr>
        <p:spPr>
          <a:xfrm>
            <a:off x="4211960" y="1484784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3059832" y="11247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LPG           PG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7524328" y="6525344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MI- FMRP USP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Manifestações clínicas</a:t>
            </a:r>
            <a:endParaRPr lang="pt-B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Febre ou Hipotermia</a:t>
            </a:r>
          </a:p>
          <a:p>
            <a:pPr>
              <a:buNone/>
            </a:pPr>
            <a:r>
              <a:rPr lang="pt-BR" dirty="0" smtClean="0"/>
              <a:t>Calafrios</a:t>
            </a:r>
          </a:p>
          <a:p>
            <a:pPr>
              <a:buNone/>
            </a:pPr>
            <a:r>
              <a:rPr lang="pt-BR" dirty="0" smtClean="0"/>
              <a:t>Hipotensão</a:t>
            </a:r>
          </a:p>
          <a:p>
            <a:pPr>
              <a:buNone/>
            </a:pPr>
            <a:r>
              <a:rPr lang="pt-BR" dirty="0" smtClean="0"/>
              <a:t>Hiperventilação</a:t>
            </a:r>
          </a:p>
          <a:p>
            <a:pPr>
              <a:buNone/>
            </a:pPr>
            <a:r>
              <a:rPr lang="pt-BR" dirty="0" err="1" smtClean="0"/>
              <a:t>Hepatoesplenomegalia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Alterações cutâneas</a:t>
            </a:r>
          </a:p>
          <a:p>
            <a:pPr>
              <a:buNone/>
            </a:pPr>
            <a:r>
              <a:rPr lang="pt-BR" dirty="0" smtClean="0"/>
              <a:t>      palidez, vasoconstrição  ou</a:t>
            </a:r>
          </a:p>
          <a:p>
            <a:pPr>
              <a:buNone/>
            </a:pPr>
            <a:r>
              <a:rPr lang="pt-BR" dirty="0" smtClean="0"/>
              <a:t>      dilatação,</a:t>
            </a:r>
          </a:p>
          <a:p>
            <a:pPr>
              <a:buNone/>
            </a:pPr>
            <a:r>
              <a:rPr lang="pt-BR" dirty="0" smtClean="0"/>
              <a:t>      vasculite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Agitação – Torpor – Coma</a:t>
            </a:r>
          </a:p>
          <a:p>
            <a:pPr>
              <a:buNone/>
            </a:pPr>
            <a:r>
              <a:rPr lang="pt-BR" dirty="0" smtClean="0"/>
              <a:t>Sangramento – CIVD</a:t>
            </a:r>
          </a:p>
          <a:p>
            <a:pPr>
              <a:buNone/>
            </a:pPr>
            <a:r>
              <a:rPr lang="pt-BR" dirty="0" smtClean="0"/>
              <a:t>Disfunção orgânica:</a:t>
            </a:r>
          </a:p>
          <a:p>
            <a:pPr>
              <a:buNone/>
            </a:pPr>
            <a:r>
              <a:rPr lang="pt-BR" dirty="0" smtClean="0"/>
              <a:t>        Pulmão – cianose, SARA</a:t>
            </a:r>
          </a:p>
          <a:p>
            <a:pPr>
              <a:buNone/>
            </a:pPr>
            <a:r>
              <a:rPr lang="pt-BR" dirty="0" smtClean="0"/>
              <a:t>        Rim – </a:t>
            </a:r>
            <a:r>
              <a:rPr lang="pt-BR" dirty="0" err="1" smtClean="0"/>
              <a:t>oligúria</a:t>
            </a:r>
            <a:r>
              <a:rPr lang="pt-BR" dirty="0" smtClean="0"/>
              <a:t>, acidose</a:t>
            </a:r>
          </a:p>
          <a:p>
            <a:pPr>
              <a:buNone/>
            </a:pPr>
            <a:r>
              <a:rPr lang="pt-BR" dirty="0" smtClean="0"/>
              <a:t>        Fígado- icterícia</a:t>
            </a:r>
          </a:p>
          <a:p>
            <a:pPr>
              <a:buNone/>
            </a:pPr>
            <a:r>
              <a:rPr lang="pt-BR" dirty="0" smtClean="0"/>
              <a:t>        Coração – insuficiência</a:t>
            </a:r>
          </a:p>
          <a:p>
            <a:pPr>
              <a:buNone/>
            </a:pPr>
            <a:r>
              <a:rPr lang="pt-BR" dirty="0" smtClean="0"/>
              <a:t>                           cardíaca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00B050"/>
                </a:solidFill>
                <a:latin typeface="Comic Sans MS" pitchFamily="66" charset="0"/>
              </a:rPr>
              <a:t>Investigação laboratorial e por imagem</a:t>
            </a:r>
            <a:endParaRPr lang="pt-BR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Hemocultura (≥3 amostras)</a:t>
            </a:r>
          </a:p>
          <a:p>
            <a:pPr>
              <a:buNone/>
            </a:pPr>
            <a:r>
              <a:rPr lang="pt-BR" dirty="0" smtClean="0"/>
              <a:t>Cultura de outros fluídos (urina, </a:t>
            </a:r>
            <a:r>
              <a:rPr lang="pt-BR" dirty="0" err="1" smtClean="0"/>
              <a:t>etc</a:t>
            </a:r>
            <a:r>
              <a:rPr lang="pt-BR" dirty="0" smtClean="0"/>
              <a:t>)</a:t>
            </a:r>
          </a:p>
          <a:p>
            <a:pPr>
              <a:buNone/>
            </a:pPr>
            <a:r>
              <a:rPr lang="pt-BR" dirty="0" err="1" smtClean="0"/>
              <a:t>Gram</a:t>
            </a:r>
            <a:r>
              <a:rPr lang="pt-BR" dirty="0" smtClean="0"/>
              <a:t> e exame micológico de pus e secreções</a:t>
            </a:r>
          </a:p>
          <a:p>
            <a:pPr>
              <a:buNone/>
            </a:pPr>
            <a:r>
              <a:rPr lang="pt-BR" dirty="0" smtClean="0"/>
              <a:t>Antibiograma ou </a:t>
            </a:r>
            <a:r>
              <a:rPr lang="pt-BR" dirty="0" err="1" smtClean="0"/>
              <a:t>antifungigrama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RX e US para detectar foco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Hemograma</a:t>
            </a:r>
          </a:p>
          <a:p>
            <a:pPr>
              <a:buNone/>
            </a:pPr>
            <a:r>
              <a:rPr lang="pt-BR" dirty="0" smtClean="0"/>
              <a:t>Função renal e eletrólitos</a:t>
            </a:r>
          </a:p>
          <a:p>
            <a:pPr>
              <a:buNone/>
            </a:pPr>
            <a:r>
              <a:rPr lang="pt-BR" dirty="0" smtClean="0"/>
              <a:t>Função hepática, inclusive albumina sérica</a:t>
            </a:r>
          </a:p>
          <a:p>
            <a:pPr>
              <a:buNone/>
            </a:pPr>
            <a:r>
              <a:rPr lang="pt-BR" dirty="0" err="1" smtClean="0"/>
              <a:t>Coagulograma</a:t>
            </a:r>
            <a:r>
              <a:rPr lang="pt-BR" dirty="0" smtClean="0"/>
              <a:t> – TP, TTPA, fibrinogênio</a:t>
            </a:r>
          </a:p>
          <a:p>
            <a:pPr>
              <a:buNone/>
            </a:pPr>
            <a:r>
              <a:rPr lang="pt-BR" dirty="0" smtClean="0"/>
              <a:t>Gasometria arterial</a:t>
            </a:r>
          </a:p>
          <a:p>
            <a:pPr>
              <a:buNone/>
            </a:pPr>
            <a:r>
              <a:rPr lang="pt-BR" dirty="0" smtClean="0"/>
              <a:t>Atividade inflamatória</a:t>
            </a:r>
          </a:p>
          <a:p>
            <a:pPr>
              <a:buNone/>
            </a:pPr>
            <a:r>
              <a:rPr lang="pt-BR" dirty="0" smtClean="0"/>
              <a:t>       PCR, </a:t>
            </a:r>
            <a:r>
              <a:rPr lang="pt-BR" dirty="0" err="1" smtClean="0"/>
              <a:t>procalcitonina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83568" y="1556792"/>
            <a:ext cx="3096344" cy="5760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Agente causal e foco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860032" y="1556792"/>
            <a:ext cx="3096344" cy="5760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Avaliação orgânica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B050"/>
                </a:solidFill>
                <a:latin typeface="Comic Sans MS" pitchFamily="66" charset="0"/>
              </a:rPr>
              <a:t>Critérios para o Diagnóstico de Septicemia</a:t>
            </a:r>
            <a:br>
              <a:rPr lang="pt-BR" sz="28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pt-BR" sz="2800" dirty="0" smtClean="0">
                <a:solidFill>
                  <a:srgbClr val="00B050"/>
                </a:solidFill>
                <a:latin typeface="Comic Sans MS" pitchFamily="66" charset="0"/>
              </a:rPr>
              <a:t>(infecção + dois ou mais critérios)</a:t>
            </a:r>
            <a:endParaRPr lang="pt-BR" sz="28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1268760"/>
            <a:ext cx="2664296" cy="1800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Clínicos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Temperatura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&gt;38,5°C ou &lt;35°C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F. Cardíaca &gt;90/</a:t>
            </a:r>
            <a:r>
              <a:rPr lang="pt-BR" dirty="0" err="1" smtClean="0">
                <a:solidFill>
                  <a:schemeClr val="tx1"/>
                </a:solidFill>
              </a:rPr>
              <a:t>min</a:t>
            </a: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F. Respiratória &gt;20/</a:t>
            </a:r>
            <a:r>
              <a:rPr lang="pt-BR" dirty="0" err="1" smtClean="0">
                <a:solidFill>
                  <a:schemeClr val="tx1"/>
                </a:solidFill>
              </a:rPr>
              <a:t>min</a:t>
            </a:r>
            <a:endParaRPr lang="pt-BR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Nível de consciência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↓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3131840" y="1268760"/>
            <a:ext cx="2160240" cy="1800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>
              <a:buNone/>
            </a:pPr>
            <a:r>
              <a:rPr lang="pt-BR" sz="1800" u="sng" dirty="0" smtClean="0">
                <a:solidFill>
                  <a:schemeClr val="tx1"/>
                </a:solidFill>
              </a:rPr>
              <a:t>Laboratório</a:t>
            </a:r>
          </a:p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Leucócitos </a:t>
            </a:r>
          </a:p>
          <a:p>
            <a:pPr algn="ctr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&gt;12000 ou &lt;4000</a:t>
            </a:r>
          </a:p>
          <a:p>
            <a:pPr algn="ctr">
              <a:buNone/>
            </a:pPr>
            <a:r>
              <a:rPr lang="pt-BR" sz="1800" dirty="0" smtClean="0">
                <a:solidFill>
                  <a:schemeClr val="tx1"/>
                </a:solidFill>
              </a:rPr>
              <a:t>Desvio à E &gt;10%</a:t>
            </a:r>
          </a:p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PCR</a:t>
            </a:r>
            <a:r>
              <a:rPr lang="pt-BR" sz="1800" dirty="0" smtClean="0">
                <a:solidFill>
                  <a:schemeClr val="tx1"/>
                </a:solidFill>
                <a:latin typeface="Calibri"/>
                <a:cs typeface="Calibri"/>
              </a:rPr>
              <a:t>↑(normal +2DP)</a:t>
            </a:r>
          </a:p>
          <a:p>
            <a:pPr algn="ctr">
              <a:buNone/>
            </a:pPr>
            <a:r>
              <a:rPr lang="pt-BR" sz="1800" dirty="0" err="1" smtClean="0">
                <a:solidFill>
                  <a:schemeClr val="tx1"/>
                </a:solidFill>
                <a:latin typeface="Calibri"/>
                <a:cs typeface="Calibri"/>
              </a:rPr>
              <a:t>Procalcitonina</a:t>
            </a:r>
            <a:r>
              <a:rPr lang="pt-BR" sz="1800" dirty="0" smtClean="0">
                <a:solidFill>
                  <a:schemeClr val="tx1"/>
                </a:solidFill>
                <a:latin typeface="Calibri"/>
                <a:cs typeface="Calibri"/>
              </a:rPr>
              <a:t> (↑ normal +2DP)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508104" y="1268760"/>
            <a:ext cx="3528392" cy="28803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Disfunção de órgãos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 err="1" smtClean="0">
                <a:solidFill>
                  <a:schemeClr val="tx1"/>
                </a:solidFill>
              </a:rPr>
              <a:t>Hipoxemia</a:t>
            </a:r>
            <a:r>
              <a:rPr lang="pt-BR" dirty="0" smtClean="0">
                <a:solidFill>
                  <a:schemeClr val="tx1"/>
                </a:solidFill>
              </a:rPr>
              <a:t> arterial PaO</a:t>
            </a:r>
            <a:r>
              <a:rPr lang="pt-BR" baseline="-25000" dirty="0" smtClean="0">
                <a:solidFill>
                  <a:schemeClr val="tx1"/>
                </a:solidFill>
              </a:rPr>
              <a:t>2</a:t>
            </a:r>
            <a:r>
              <a:rPr lang="pt-BR" dirty="0" smtClean="0">
                <a:solidFill>
                  <a:schemeClr val="tx1"/>
                </a:solidFill>
              </a:rPr>
              <a:t>/FiO</a:t>
            </a:r>
            <a:r>
              <a:rPr lang="pt-BR" baseline="-25000" dirty="0" smtClean="0">
                <a:solidFill>
                  <a:schemeClr val="tx1"/>
                </a:solidFill>
              </a:rPr>
              <a:t>2</a:t>
            </a:r>
            <a:r>
              <a:rPr lang="pt-BR" dirty="0" smtClean="0">
                <a:solidFill>
                  <a:schemeClr val="tx1"/>
                </a:solidFill>
              </a:rPr>
              <a:t> &lt;300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 err="1" smtClean="0">
                <a:solidFill>
                  <a:schemeClr val="tx1"/>
                </a:solidFill>
              </a:rPr>
              <a:t>Oligúria</a:t>
            </a:r>
            <a:r>
              <a:rPr lang="pt-BR" dirty="0" smtClean="0">
                <a:solidFill>
                  <a:schemeClr val="tx1"/>
                </a:solidFill>
              </a:rPr>
              <a:t> (&lt;0,5</a:t>
            </a:r>
            <a:r>
              <a:rPr lang="pt-BR" dirty="0" err="1" smtClean="0">
                <a:solidFill>
                  <a:schemeClr val="tx1"/>
                </a:solidFill>
              </a:rPr>
              <a:t>mL</a:t>
            </a:r>
            <a:r>
              <a:rPr lang="pt-BR" dirty="0" smtClean="0">
                <a:solidFill>
                  <a:schemeClr val="tx1"/>
                </a:solidFill>
              </a:rPr>
              <a:t>/Kg/h)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Creatinina -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↑≥0,5</a:t>
            </a:r>
            <a:r>
              <a:rPr lang="pt-BR" dirty="0" err="1" smtClean="0">
                <a:solidFill>
                  <a:schemeClr val="tx1"/>
                </a:solidFill>
                <a:latin typeface="Calibri"/>
                <a:cs typeface="Calibri"/>
              </a:rPr>
              <a:t>mg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/dL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Coagulação alterada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INR&gt;1,5 ou </a:t>
            </a:r>
            <a:r>
              <a:rPr lang="pt-BR" dirty="0" err="1" smtClean="0">
                <a:solidFill>
                  <a:schemeClr val="tx1"/>
                </a:solidFill>
                <a:latin typeface="Calibri"/>
                <a:cs typeface="Calibri"/>
              </a:rPr>
              <a:t>TTPa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 &gt;60s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Íleo paralítico</a:t>
            </a:r>
          </a:p>
          <a:p>
            <a:pPr algn="ctr">
              <a:buFont typeface="Arial" pitchFamily="34" charset="0"/>
              <a:buChar char="•"/>
            </a:pPr>
            <a:r>
              <a:rPr lang="pt-BR" dirty="0" err="1" smtClean="0">
                <a:solidFill>
                  <a:schemeClr val="tx1"/>
                </a:solidFill>
                <a:latin typeface="Calibri"/>
                <a:cs typeface="Calibri"/>
              </a:rPr>
              <a:t>Plaquetopenia</a:t>
            </a:r>
            <a:endParaRPr lang="pt-BR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(&lt;100.000/</a:t>
            </a:r>
            <a:r>
              <a:rPr lang="pt-BR" dirty="0" err="1" smtClean="0">
                <a:solidFill>
                  <a:schemeClr val="tx1"/>
                </a:solidFill>
                <a:latin typeface="Calibri"/>
                <a:cs typeface="Calibri"/>
              </a:rPr>
              <a:t>µL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3429000"/>
            <a:ext cx="4968552" cy="11521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Hemodinâmica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PA sistólica &lt;90mmHg ou PA média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&lt;70 ou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↓PA&gt; 40 </a:t>
            </a:r>
            <a:r>
              <a:rPr lang="pt-BR" dirty="0" err="1" smtClean="0">
                <a:solidFill>
                  <a:schemeClr val="tx1"/>
                </a:solidFill>
                <a:latin typeface="Calibri"/>
                <a:cs typeface="Calibri"/>
              </a:rPr>
              <a:t>mmHg</a:t>
            </a:r>
            <a:endParaRPr lang="pt-BR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Saturação venosa de O</a:t>
            </a:r>
            <a:r>
              <a:rPr lang="pt-BR" baseline="-25000" dirty="0" smtClean="0">
                <a:solidFill>
                  <a:schemeClr val="tx1"/>
                </a:solidFill>
                <a:latin typeface="Calibri"/>
                <a:cs typeface="Calibri"/>
              </a:rPr>
              <a:t>2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 &lt;70%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51520" y="4869160"/>
            <a:ext cx="7920880" cy="100811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u="sng" dirty="0" smtClean="0">
                <a:solidFill>
                  <a:schemeClr val="tx1"/>
                </a:solidFill>
              </a:rPr>
              <a:t>Perfusão</a:t>
            </a:r>
            <a:r>
              <a:rPr lang="pt-BR" dirty="0" smtClean="0">
                <a:solidFill>
                  <a:schemeClr val="tx1"/>
                </a:solidFill>
              </a:rPr>
              <a:t>                      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●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Lactato</a:t>
            </a:r>
            <a:r>
              <a:rPr lang="pt-BR" dirty="0" smtClean="0">
                <a:solidFill>
                  <a:schemeClr val="tx1"/>
                </a:solidFill>
              </a:rPr>
              <a:t> &gt; 2 </a:t>
            </a:r>
            <a:r>
              <a:rPr lang="pt-BR" dirty="0" err="1" smtClean="0">
                <a:solidFill>
                  <a:schemeClr val="tx1"/>
                </a:solidFill>
              </a:rPr>
              <a:t>mMol</a:t>
            </a:r>
            <a:r>
              <a:rPr lang="pt-BR" dirty="0" smtClean="0">
                <a:solidFill>
                  <a:schemeClr val="tx1"/>
                </a:solidFill>
              </a:rPr>
              <a:t>/    </a:t>
            </a:r>
          </a:p>
          <a:p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pt-BR" dirty="0" smtClean="0">
                <a:solidFill>
                  <a:schemeClr val="tx1"/>
                </a:solidFill>
                <a:latin typeface="Calibri"/>
                <a:cs typeface="Calibri"/>
              </a:rPr>
              <a:t>●</a:t>
            </a:r>
            <a:r>
              <a:rPr lang="pt-BR" dirty="0" smtClean="0">
                <a:solidFill>
                  <a:schemeClr val="tx1"/>
                </a:solidFill>
              </a:rPr>
              <a:t>Tempo de enchimento capilar &gt; 3s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51520" y="6165304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Adaptado de </a:t>
            </a:r>
            <a:r>
              <a:rPr lang="pt-BR" sz="1200" dirty="0" err="1" smtClean="0"/>
              <a:t>Levy</a:t>
            </a:r>
            <a:r>
              <a:rPr lang="pt-BR" sz="1200" dirty="0" smtClean="0"/>
              <a:t> e </a:t>
            </a:r>
            <a:r>
              <a:rPr lang="pt-BR" sz="1200" dirty="0" err="1" smtClean="0"/>
              <a:t>cols</a:t>
            </a:r>
            <a:r>
              <a:rPr lang="pt-BR" sz="1200" dirty="0" smtClean="0"/>
              <a:t>, 2003. 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Terapia antimicrobiana na </a:t>
            </a:r>
            <a:r>
              <a:rPr lang="pt-BR" dirty="0" err="1" smtClean="0">
                <a:solidFill>
                  <a:srgbClr val="00B050"/>
                </a:solidFill>
                <a:latin typeface="Comic Sans MS" pitchFamily="66" charset="0"/>
              </a:rPr>
              <a:t>Sepse</a:t>
            </a:r>
            <a:endParaRPr lang="pt-B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89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000" i="1" dirty="0" smtClean="0">
                <a:solidFill>
                  <a:srgbClr val="FF0000"/>
                </a:solidFill>
              </a:rPr>
              <a:t>Isolar e testar a sensibilidade do agente infeccioso: a terapia dirigida oferece maior eficácia e segurança.</a:t>
            </a:r>
          </a:p>
          <a:p>
            <a:pPr>
              <a:buNone/>
            </a:pPr>
            <a:endParaRPr lang="pt-BR" sz="2800" i="1" dirty="0" smtClean="0"/>
          </a:p>
          <a:p>
            <a:pPr>
              <a:buNone/>
            </a:pPr>
            <a:r>
              <a:rPr lang="pt-BR" sz="2000" dirty="0" smtClean="0"/>
              <a:t>                                 </a:t>
            </a:r>
            <a:r>
              <a:rPr lang="pt-BR" sz="2000" u="sng" dirty="0" smtClean="0"/>
              <a:t>Foco pulmonar ou cutâneo</a:t>
            </a:r>
          </a:p>
          <a:p>
            <a:pPr>
              <a:buNone/>
            </a:pPr>
            <a:r>
              <a:rPr lang="pt-BR" sz="2000" dirty="0" smtClean="0"/>
              <a:t>                                 </a:t>
            </a:r>
            <a:r>
              <a:rPr lang="pt-BR" sz="2000" dirty="0" err="1" smtClean="0"/>
              <a:t>Cefalosporinas</a:t>
            </a:r>
            <a:r>
              <a:rPr lang="pt-BR" sz="2000" dirty="0" smtClean="0"/>
              <a:t> ou penicilinas</a:t>
            </a:r>
          </a:p>
          <a:p>
            <a:pPr>
              <a:buNone/>
            </a:pPr>
            <a:r>
              <a:rPr lang="pt-BR" sz="2000" dirty="0" smtClean="0"/>
              <a:t>                                 </a:t>
            </a:r>
            <a:r>
              <a:rPr lang="pt-BR" sz="2000" u="sng" dirty="0" smtClean="0"/>
              <a:t>Foco urinário ou intestinal/abdominal</a:t>
            </a:r>
          </a:p>
          <a:p>
            <a:pPr>
              <a:buNone/>
            </a:pPr>
            <a:r>
              <a:rPr lang="pt-BR" sz="2000" dirty="0" smtClean="0"/>
              <a:t>                                 </a:t>
            </a:r>
            <a:r>
              <a:rPr lang="pt-BR" sz="2000" dirty="0" err="1" smtClean="0"/>
              <a:t>Cefalosporina</a:t>
            </a:r>
            <a:r>
              <a:rPr lang="pt-BR" sz="2000" dirty="0" smtClean="0"/>
              <a:t> ou </a:t>
            </a:r>
            <a:r>
              <a:rPr lang="pt-BR" sz="2000" dirty="0" err="1" smtClean="0"/>
              <a:t>quinolonas</a:t>
            </a:r>
            <a:r>
              <a:rPr lang="pt-BR" sz="2000" dirty="0" smtClean="0"/>
              <a:t> ou penicilinas</a:t>
            </a:r>
          </a:p>
          <a:p>
            <a:pPr>
              <a:buNone/>
            </a:pPr>
            <a:r>
              <a:rPr lang="pt-BR" sz="2000" dirty="0" smtClean="0"/>
              <a:t>                                 </a:t>
            </a:r>
            <a:r>
              <a:rPr lang="pt-BR" sz="2000" u="sng" dirty="0" smtClean="0"/>
              <a:t>Foco desconhecido </a:t>
            </a:r>
            <a:r>
              <a:rPr lang="pt-BR" sz="2000" dirty="0" smtClean="0"/>
              <a:t>– (exemplos)</a:t>
            </a:r>
          </a:p>
          <a:p>
            <a:pPr>
              <a:buNone/>
            </a:pPr>
            <a:r>
              <a:rPr lang="pt-BR" sz="2000" dirty="0" smtClean="0"/>
              <a:t>                                 </a:t>
            </a:r>
            <a:r>
              <a:rPr lang="pt-BR" sz="2000" dirty="0" err="1" smtClean="0"/>
              <a:t>Cefalotina</a:t>
            </a:r>
            <a:r>
              <a:rPr lang="pt-BR" sz="2000" dirty="0" smtClean="0"/>
              <a:t> + gentamicina (+ </a:t>
            </a:r>
            <a:r>
              <a:rPr lang="pt-BR" sz="2000" dirty="0" err="1" smtClean="0"/>
              <a:t>metronidazol</a:t>
            </a:r>
            <a:r>
              <a:rPr lang="pt-BR" sz="2000" dirty="0" smtClean="0"/>
              <a:t>)</a:t>
            </a:r>
          </a:p>
          <a:p>
            <a:pPr>
              <a:buNone/>
            </a:pPr>
            <a:r>
              <a:rPr lang="pt-BR" sz="2000" dirty="0" smtClean="0"/>
              <a:t>                                 </a:t>
            </a:r>
            <a:r>
              <a:rPr lang="pt-BR" sz="2000" dirty="0" err="1" smtClean="0"/>
              <a:t>Ceftriaxona</a:t>
            </a:r>
            <a:r>
              <a:rPr lang="pt-BR" sz="2000" dirty="0" smtClean="0"/>
              <a:t> + </a:t>
            </a:r>
            <a:r>
              <a:rPr lang="pt-BR" sz="2000" dirty="0" err="1" smtClean="0"/>
              <a:t>Amicacina</a:t>
            </a:r>
            <a:r>
              <a:rPr lang="pt-BR" sz="2000" dirty="0" smtClean="0"/>
              <a:t> (+ </a:t>
            </a:r>
            <a:r>
              <a:rPr lang="pt-BR" sz="2000" dirty="0" err="1" smtClean="0"/>
              <a:t>metronidazol</a:t>
            </a:r>
            <a:r>
              <a:rPr lang="pt-BR" sz="2000" dirty="0" smtClean="0"/>
              <a:t>)</a:t>
            </a:r>
          </a:p>
          <a:p>
            <a:pPr>
              <a:buNone/>
            </a:pPr>
            <a:r>
              <a:rPr lang="pt-BR" sz="2000" dirty="0" smtClean="0"/>
              <a:t>                                 </a:t>
            </a:r>
            <a:r>
              <a:rPr lang="pt-BR" sz="2000" dirty="0" err="1" smtClean="0"/>
              <a:t>Oxacilina</a:t>
            </a:r>
            <a:r>
              <a:rPr lang="pt-BR" sz="2000" dirty="0" smtClean="0"/>
              <a:t> + Gentamicina</a:t>
            </a:r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                                 Opções conforme</a:t>
            </a:r>
          </a:p>
          <a:p>
            <a:pPr>
              <a:buNone/>
            </a:pPr>
            <a:r>
              <a:rPr lang="pt-BR" sz="2000" dirty="0" smtClean="0"/>
              <a:t>                                 Foco infeccioso</a:t>
            </a:r>
          </a:p>
          <a:p>
            <a:pPr>
              <a:buNone/>
            </a:pPr>
            <a:r>
              <a:rPr lang="pt-BR" sz="2000" dirty="0" smtClean="0"/>
              <a:t>                                 e gravidade </a:t>
            </a:r>
          </a:p>
          <a:p>
            <a:pPr>
              <a:buNone/>
            </a:pPr>
            <a:endParaRPr lang="pt-BR" sz="2800" i="1" dirty="0"/>
          </a:p>
        </p:txBody>
      </p:sp>
      <p:sp>
        <p:nvSpPr>
          <p:cNvPr id="9" name="Retângulo 8"/>
          <p:cNvSpPr/>
          <p:nvPr/>
        </p:nvSpPr>
        <p:spPr>
          <a:xfrm>
            <a:off x="107504" y="2564904"/>
            <a:ext cx="2232248" cy="5760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COMUNITÁRIA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07504" y="335699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(empírica)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07504" y="5301208"/>
            <a:ext cx="2232248" cy="57606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HOSPITALAR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79512" y="60212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(empírica)</a:t>
            </a:r>
            <a:endParaRPr lang="pt-BR" dirty="0"/>
          </a:p>
        </p:txBody>
      </p:sp>
      <p:sp>
        <p:nvSpPr>
          <p:cNvPr id="15" name="Chave esquerda 14"/>
          <p:cNvSpPr/>
          <p:nvPr/>
        </p:nvSpPr>
        <p:spPr>
          <a:xfrm>
            <a:off x="4355976" y="5445224"/>
            <a:ext cx="45719" cy="126876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427984" y="5517232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Cefepima</a:t>
            </a:r>
            <a:endParaRPr lang="pt-BR" dirty="0" smtClean="0"/>
          </a:p>
          <a:p>
            <a:r>
              <a:rPr lang="pt-BR" dirty="0" err="1" smtClean="0"/>
              <a:t>Ceftriaxona</a:t>
            </a:r>
            <a:r>
              <a:rPr lang="pt-BR" dirty="0" smtClean="0"/>
              <a:t> (ou </a:t>
            </a:r>
            <a:r>
              <a:rPr lang="pt-BR" dirty="0" err="1" smtClean="0"/>
              <a:t>Ceftazidima</a:t>
            </a:r>
            <a:r>
              <a:rPr lang="pt-BR" dirty="0" smtClean="0"/>
              <a:t>) + </a:t>
            </a:r>
            <a:r>
              <a:rPr lang="pt-BR" dirty="0" err="1" smtClean="0"/>
              <a:t>Amicacina</a:t>
            </a:r>
            <a:endParaRPr lang="pt-BR" dirty="0" smtClean="0"/>
          </a:p>
          <a:p>
            <a:r>
              <a:rPr lang="pt-BR" dirty="0" err="1" smtClean="0"/>
              <a:t>Ciprofloxacina</a:t>
            </a:r>
            <a:r>
              <a:rPr lang="pt-BR" dirty="0" smtClean="0"/>
              <a:t> + </a:t>
            </a:r>
            <a:r>
              <a:rPr lang="pt-BR" dirty="0" err="1" smtClean="0"/>
              <a:t>Amicacina</a:t>
            </a:r>
            <a:endParaRPr lang="pt-BR" dirty="0" smtClean="0"/>
          </a:p>
          <a:p>
            <a:r>
              <a:rPr lang="pt-BR" dirty="0" smtClean="0"/>
              <a:t>Vancomicina + </a:t>
            </a:r>
            <a:r>
              <a:rPr lang="pt-BR" dirty="0" err="1" smtClean="0"/>
              <a:t>Imipenem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C:\Users\m.i_6andar\Desktop\perfil d resistência d microor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3"/>
            <a:ext cx="6840759" cy="5079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Conceito</a:t>
            </a:r>
            <a:endParaRPr lang="pt-B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Septicemia é uma infecção grave complicada com síndrome de resposta inflamatória, envolvendo tecidos distantes dos locais da infecção, e frequentemente associada com circulação persistente de </a:t>
            </a:r>
            <a:r>
              <a:rPr lang="pt-BR" dirty="0" err="1" smtClean="0"/>
              <a:t>microorganismos</a:t>
            </a:r>
            <a:r>
              <a:rPr lang="pt-BR" dirty="0" smtClean="0"/>
              <a:t> e/ou de seus produtos e com distúrbios de coagulação.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Síndrome da Resposta Inflamatória Sistêmica</a:t>
            </a:r>
            <a:endParaRPr lang="pt-B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pt-BR" dirty="0" smtClean="0"/>
              <a:t> </a:t>
            </a:r>
            <a:r>
              <a:rPr lang="pt-BR" sz="2800" dirty="0" smtClean="0"/>
              <a:t>Temperatura corporal superior a 38°C ou inferior a 36°C</a:t>
            </a:r>
          </a:p>
          <a:p>
            <a:pPr>
              <a:buFont typeface="Wingdings" pitchFamily="2" charset="2"/>
              <a:buChar char="q"/>
            </a:pPr>
            <a:r>
              <a:rPr lang="pt-BR" sz="2800" dirty="0" smtClean="0"/>
              <a:t>Frequência cardíaca superior a 90/minuto.</a:t>
            </a:r>
          </a:p>
          <a:p>
            <a:pPr>
              <a:buFont typeface="Wingdings" pitchFamily="2" charset="2"/>
              <a:buChar char="q"/>
            </a:pPr>
            <a:r>
              <a:rPr lang="pt-BR" sz="2800" dirty="0" smtClean="0"/>
              <a:t>Frequência respiratória acima de 20/minuto ou PaCo</a:t>
            </a:r>
            <a:r>
              <a:rPr lang="pt-BR" sz="2800" baseline="-25000" dirty="0" smtClean="0"/>
              <a:t>2</a:t>
            </a:r>
            <a:r>
              <a:rPr lang="pt-BR" sz="2800" dirty="0" smtClean="0"/>
              <a:t> &lt;32mmHg</a:t>
            </a:r>
          </a:p>
          <a:p>
            <a:pPr>
              <a:buFont typeface="Wingdings" pitchFamily="2" charset="2"/>
              <a:buChar char="q"/>
            </a:pPr>
            <a:r>
              <a:rPr lang="pt-BR" sz="2800" dirty="0" smtClean="0"/>
              <a:t>Número de leucócitos sanguíneos &gt;12.000/</a:t>
            </a:r>
            <a:r>
              <a:rPr lang="pt-BR" sz="2800" dirty="0" err="1" smtClean="0"/>
              <a:t>µL</a:t>
            </a:r>
            <a:r>
              <a:rPr lang="pt-BR" sz="2800" dirty="0" smtClean="0"/>
              <a:t> ou &lt;4000/</a:t>
            </a:r>
            <a:r>
              <a:rPr lang="pt-BR" sz="2800" dirty="0" err="1" smtClean="0"/>
              <a:t>µL</a:t>
            </a:r>
            <a:r>
              <a:rPr lang="pt-BR" sz="2800" dirty="0" smtClean="0"/>
              <a:t> ou &gt;10% de bastonetes + </a:t>
            </a:r>
            <a:r>
              <a:rPr lang="pt-BR" sz="2800" dirty="0" err="1" smtClean="0"/>
              <a:t>metamielócitos</a:t>
            </a:r>
            <a:endParaRPr lang="pt-BR" sz="2800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</a:t>
            </a:r>
          </a:p>
          <a:p>
            <a:pPr>
              <a:buNone/>
            </a:pPr>
            <a:r>
              <a:rPr lang="pt-BR" sz="2600" dirty="0"/>
              <a:t> </a:t>
            </a:r>
            <a:r>
              <a:rPr lang="pt-BR" sz="2600" dirty="0" smtClean="0"/>
              <a:t>    ≥2 critérios                                       Infecção, pancreatite, </a:t>
            </a:r>
            <a:r>
              <a:rPr lang="pt-BR" sz="2600" dirty="0" err="1" smtClean="0"/>
              <a:t>etc</a:t>
            </a:r>
            <a:endParaRPr lang="pt-BR" sz="2600" dirty="0"/>
          </a:p>
        </p:txBody>
      </p:sp>
      <p:sp>
        <p:nvSpPr>
          <p:cNvPr id="4" name="Retângulo 3"/>
          <p:cNvSpPr/>
          <p:nvPr/>
        </p:nvSpPr>
        <p:spPr>
          <a:xfrm>
            <a:off x="971600" y="5013176"/>
            <a:ext cx="2304256" cy="50405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smtClean="0">
                <a:solidFill>
                  <a:schemeClr val="tx1"/>
                </a:solidFill>
              </a:rPr>
              <a:t>Diagnóstico</a:t>
            </a:r>
            <a:endParaRPr lang="pt-BR" sz="2200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148064" y="5013176"/>
            <a:ext cx="2304256" cy="504056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smtClean="0">
                <a:solidFill>
                  <a:schemeClr val="tx1"/>
                </a:solidFill>
              </a:rPr>
              <a:t>Causas</a:t>
            </a:r>
            <a:endParaRPr lang="pt-BR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Outros </a:t>
            </a:r>
            <a:r>
              <a:rPr lang="pt-BR" dirty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onceitos Relacionados</a:t>
            </a:r>
            <a:endParaRPr lang="pt-B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pt-BR" dirty="0" smtClean="0"/>
          </a:p>
          <a:p>
            <a:pPr indent="12700">
              <a:buNone/>
            </a:pPr>
            <a:r>
              <a:rPr lang="pt-BR" sz="2000" dirty="0" smtClean="0"/>
              <a:t>Presença continuada de um </a:t>
            </a:r>
            <a:r>
              <a:rPr lang="pt-BR" sz="2000" dirty="0" err="1" smtClean="0"/>
              <a:t>microorganismo</a:t>
            </a:r>
            <a:r>
              <a:rPr lang="pt-BR" sz="2000" dirty="0" smtClean="0"/>
              <a:t> em superfície cutânea ou mucosa sem desencadear resposta inflamatória.</a:t>
            </a:r>
          </a:p>
          <a:p>
            <a:pPr indent="12700">
              <a:buNone/>
            </a:pPr>
            <a:endParaRPr lang="pt-BR" sz="2800" dirty="0"/>
          </a:p>
          <a:p>
            <a:pPr indent="12700">
              <a:buNone/>
            </a:pPr>
            <a:endParaRPr lang="pt-BR" sz="2400" dirty="0" smtClean="0"/>
          </a:p>
          <a:p>
            <a:pPr indent="12700">
              <a:buNone/>
            </a:pPr>
            <a:r>
              <a:rPr lang="pt-BR" sz="1800" dirty="0" smtClean="0"/>
              <a:t>Instalação de novo </a:t>
            </a:r>
            <a:r>
              <a:rPr lang="pt-BR" sz="1800" dirty="0" err="1" smtClean="0"/>
              <a:t>microorganismo</a:t>
            </a:r>
            <a:r>
              <a:rPr lang="pt-BR" sz="1800" dirty="0" smtClean="0"/>
              <a:t> ou disseminação de </a:t>
            </a:r>
            <a:r>
              <a:rPr lang="pt-BR" sz="1800" dirty="0" err="1" smtClean="0"/>
              <a:t>microorganismo</a:t>
            </a:r>
            <a:r>
              <a:rPr lang="pt-BR" sz="1800" dirty="0" smtClean="0"/>
              <a:t> residente para órgãos e tecidos  a qual provoca resposta imunológica e inflamatória com a finalidade de eliminar ou bloquear o agente infectante.</a:t>
            </a:r>
          </a:p>
          <a:p>
            <a:pPr indent="12700">
              <a:buNone/>
            </a:pPr>
            <a:endParaRPr lang="pt-BR" sz="1800" dirty="0"/>
          </a:p>
          <a:p>
            <a:pPr indent="12700">
              <a:buNone/>
            </a:pPr>
            <a:endParaRPr lang="pt-BR" sz="1800" dirty="0" smtClean="0"/>
          </a:p>
          <a:p>
            <a:pPr indent="12700">
              <a:buNone/>
            </a:pPr>
            <a:endParaRPr lang="pt-BR" sz="1800" dirty="0" smtClean="0"/>
          </a:p>
          <a:p>
            <a:pPr indent="12700">
              <a:buNone/>
            </a:pPr>
            <a:endParaRPr lang="pt-BR" sz="1800" dirty="0"/>
          </a:p>
          <a:p>
            <a:pPr indent="12700">
              <a:buNone/>
            </a:pPr>
            <a:r>
              <a:rPr lang="pt-BR" sz="1800" dirty="0" smtClean="0"/>
              <a:t>Circulação de bactérias na corrente sanguínea, associada ou não a foco(s) infeccioso(s).</a:t>
            </a:r>
          </a:p>
          <a:p>
            <a:pPr indent="12700">
              <a:buNone/>
            </a:pPr>
            <a:r>
              <a:rPr lang="pt-BR" sz="1800" dirty="0" smtClean="0"/>
              <a:t>Conceitos análogos: </a:t>
            </a:r>
            <a:r>
              <a:rPr lang="pt-BR" sz="1800" dirty="0" err="1" smtClean="0"/>
              <a:t>fungemia</a:t>
            </a:r>
            <a:r>
              <a:rPr lang="pt-BR" sz="1800" dirty="0" smtClean="0"/>
              <a:t>, </a:t>
            </a:r>
            <a:r>
              <a:rPr lang="pt-BR" sz="1800" dirty="0" err="1" smtClean="0"/>
              <a:t>viremia</a:t>
            </a:r>
            <a:r>
              <a:rPr lang="pt-BR" sz="1800" dirty="0" smtClean="0"/>
              <a:t>, </a:t>
            </a:r>
            <a:r>
              <a:rPr lang="pt-BR" sz="1800" dirty="0" err="1" smtClean="0"/>
              <a:t>parasitemia</a:t>
            </a:r>
            <a:endParaRPr lang="pt-BR" sz="1800" dirty="0" smtClean="0"/>
          </a:p>
          <a:p>
            <a:pPr indent="12700">
              <a:buNone/>
            </a:pPr>
            <a:endParaRPr lang="pt-BR" sz="2800" dirty="0" smtClean="0"/>
          </a:p>
          <a:p>
            <a:pPr indent="12700">
              <a:buNone/>
            </a:pP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611560" y="1196752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COLONIZAÇÃO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83568" y="2492896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INFECÇÃO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1560" y="4437112"/>
            <a:ext cx="2520280" cy="648072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BACTEREMIA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D:\Martinez Imagens\Scan0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460732" cy="41242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Epidemiologia da </a:t>
            </a:r>
            <a:r>
              <a:rPr lang="pt-BR" dirty="0" err="1" smtClean="0">
                <a:solidFill>
                  <a:srgbClr val="00B050"/>
                </a:solidFill>
                <a:latin typeface="Comic Sans MS" pitchFamily="66" charset="0"/>
              </a:rPr>
              <a:t>Sepse</a:t>
            </a:r>
            <a:endParaRPr lang="pt-B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>
              <a:buNone/>
            </a:pPr>
            <a:r>
              <a:rPr lang="pt-BR" sz="2400" dirty="0" smtClean="0"/>
              <a:t>CDC-EUA-2000: 11ª causa geral de óbito.</a:t>
            </a:r>
          </a:p>
          <a:p>
            <a:pPr>
              <a:buNone/>
            </a:pPr>
            <a:r>
              <a:rPr lang="pt-BR" sz="2400" dirty="0" smtClean="0"/>
              <a:t>Estimativa   750.000 casos/ano</a:t>
            </a:r>
          </a:p>
          <a:p>
            <a:pPr>
              <a:buNone/>
            </a:pPr>
            <a:r>
              <a:rPr lang="pt-BR" sz="2400" dirty="0" err="1" smtClean="0"/>
              <a:t>E.U.A.</a:t>
            </a:r>
            <a:r>
              <a:rPr lang="pt-BR" sz="2400" dirty="0" smtClean="0"/>
              <a:t>           200.000 mortes/ano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Sepse</a:t>
            </a:r>
            <a:r>
              <a:rPr lang="pt-B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neonatal </a:t>
            </a:r>
            <a:r>
              <a:rPr lang="pt-BR" sz="2000" dirty="0" smtClean="0"/>
              <a:t>– 1 a 4 – 1000 nascidos vivos.</a:t>
            </a:r>
          </a:p>
          <a:p>
            <a:pPr>
              <a:buNone/>
            </a:pPr>
            <a:r>
              <a:rPr lang="pt-BR" sz="2000" dirty="0"/>
              <a:t> </a:t>
            </a:r>
            <a:r>
              <a:rPr lang="pt-BR" sz="2000" dirty="0" smtClean="0"/>
              <a:t>                               Associada com prematuridade, parto </a:t>
            </a:r>
            <a:r>
              <a:rPr lang="pt-BR" sz="2000" dirty="0" err="1" smtClean="0"/>
              <a:t>gemelar</a:t>
            </a:r>
            <a:r>
              <a:rPr lang="pt-BR" sz="2000" dirty="0" smtClean="0"/>
              <a:t> e com</a:t>
            </a:r>
          </a:p>
          <a:p>
            <a:pPr>
              <a:buNone/>
            </a:pPr>
            <a:r>
              <a:rPr lang="pt-BR" sz="2000" dirty="0" smtClean="0"/>
              <a:t>                                 condições de assistência pré-natal, durante o parto e no</a:t>
            </a:r>
          </a:p>
          <a:p>
            <a:pPr>
              <a:buNone/>
            </a:pPr>
            <a:r>
              <a:rPr lang="pt-BR" sz="2000" dirty="0" smtClean="0"/>
              <a:t>                                 berçário.</a:t>
            </a:r>
            <a:endParaRPr lang="pt-BR" sz="1800" dirty="0"/>
          </a:p>
        </p:txBody>
      </p:sp>
      <p:sp>
        <p:nvSpPr>
          <p:cNvPr id="4" name="Chave esquerda 3"/>
          <p:cNvSpPr/>
          <p:nvPr/>
        </p:nvSpPr>
        <p:spPr>
          <a:xfrm>
            <a:off x="1907704" y="2060848"/>
            <a:ext cx="72008" cy="864096"/>
          </a:xfrm>
          <a:prstGeom prst="leftBrace">
            <a:avLst/>
          </a:prstGeom>
          <a:solidFill>
            <a:schemeClr val="tx1"/>
          </a:solidFill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539552" y="3717032"/>
            <a:ext cx="1512168" cy="93610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MAIOR 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RISCO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411760" y="3717032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Imunocomprometidos</a:t>
            </a:r>
            <a:r>
              <a:rPr lang="pt-BR" sz="2000" dirty="0" smtClean="0"/>
              <a:t>, diabéticos, etilistas, idosos, insuficiência renal dialítica, hospitalizados em UTI, queimados, politraumatizados.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8890" y="1605441"/>
            <a:ext cx="5506219" cy="451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547664" y="5949280"/>
            <a:ext cx="55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Centro de Vigilância Epidemiológica do Estado de São Paulo.</a:t>
            </a:r>
            <a:endParaRPr lang="pt-BR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100" dirty="0" smtClean="0">
                <a:solidFill>
                  <a:srgbClr val="00B050"/>
                </a:solidFill>
                <a:latin typeface="Comic Sans MS" pitchFamily="66" charset="0"/>
              </a:rPr>
              <a:t>Bactérias e Focos Infecciosos Associados com Septicemia em Pacientes Não Hospitalizados</a:t>
            </a:r>
            <a:r>
              <a:rPr lang="pt-BR" dirty="0" smtClean="0">
                <a:solidFill>
                  <a:srgbClr val="00B050"/>
                </a:solidFill>
                <a:latin typeface="Comic Sans MS" pitchFamily="66" charset="0"/>
              </a:rPr>
              <a:t>.</a:t>
            </a:r>
            <a:endParaRPr lang="pt-B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59632" y="1371600"/>
          <a:ext cx="6336704" cy="548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4360"/>
                <a:gridCol w="3702344"/>
              </a:tblGrid>
              <a:tr h="36301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Foco Infeccioso</a:t>
                      </a:r>
                      <a:r>
                        <a:rPr lang="pt-BR" sz="1800" baseline="0" dirty="0" smtClean="0"/>
                        <a:t> Primário</a:t>
                      </a:r>
                      <a:endParaRPr lang="pt-B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Principais Bactérias</a:t>
                      </a:r>
                      <a:endParaRPr lang="pt-B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1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Pele</a:t>
                      </a:r>
                      <a:endParaRPr lang="pt-B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Staphylococcus</a:t>
                      </a:r>
                      <a:r>
                        <a:rPr lang="pt-BR" sz="1800" i="1" dirty="0" smtClean="0"/>
                        <a:t> </a:t>
                      </a:r>
                      <a:r>
                        <a:rPr lang="pt-BR" sz="1800" i="1" dirty="0" err="1" smtClean="0"/>
                        <a:t>aureus</a:t>
                      </a:r>
                      <a:endParaRPr lang="pt-BR" sz="180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3015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Streptococcus</a:t>
                      </a:r>
                      <a:r>
                        <a:rPr lang="pt-BR" sz="1800" i="1" baseline="0" dirty="0" smtClean="0"/>
                        <a:t> </a:t>
                      </a:r>
                      <a:r>
                        <a:rPr lang="pt-BR" sz="1800" i="1" baseline="0" dirty="0" err="1" smtClean="0"/>
                        <a:t>pyogenes</a:t>
                      </a:r>
                      <a:endParaRPr lang="pt-BR" sz="1800" i="1" dirty="0"/>
                    </a:p>
                  </a:txBody>
                  <a:tcPr/>
                </a:tc>
              </a:tr>
              <a:tr h="363015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Clostridium</a:t>
                      </a:r>
                      <a:r>
                        <a:rPr lang="pt-BR" sz="1800" i="1" dirty="0" smtClean="0"/>
                        <a:t> </a:t>
                      </a:r>
                      <a:r>
                        <a:rPr lang="pt-BR" sz="1800" i="1" dirty="0" err="1" smtClean="0"/>
                        <a:t>perfringens</a:t>
                      </a:r>
                      <a:endParaRPr lang="pt-BR" sz="1800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1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Pulmão</a:t>
                      </a:r>
                      <a:endParaRPr lang="pt-B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Streptococcus</a:t>
                      </a:r>
                      <a:r>
                        <a:rPr lang="pt-BR" sz="1800" i="1" baseline="0" dirty="0" smtClean="0"/>
                        <a:t> </a:t>
                      </a:r>
                      <a:r>
                        <a:rPr lang="pt-BR" sz="1800" i="1" baseline="0" dirty="0" err="1" smtClean="0"/>
                        <a:t>pneumoniae</a:t>
                      </a:r>
                      <a:endParaRPr lang="pt-BR" sz="180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3015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Staphylococcus</a:t>
                      </a:r>
                      <a:r>
                        <a:rPr lang="pt-BR" sz="1800" i="1" baseline="0" dirty="0" smtClean="0"/>
                        <a:t> </a:t>
                      </a:r>
                      <a:r>
                        <a:rPr lang="pt-BR" sz="1800" i="1" baseline="0" dirty="0" err="1" smtClean="0"/>
                        <a:t>aureus</a:t>
                      </a:r>
                      <a:endParaRPr lang="pt-BR" sz="1800" i="1" dirty="0"/>
                    </a:p>
                  </a:txBody>
                  <a:tcPr/>
                </a:tc>
              </a:tr>
              <a:tr h="363015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Haemophilus</a:t>
                      </a:r>
                      <a:r>
                        <a:rPr lang="pt-BR" sz="1800" i="1" dirty="0" smtClean="0"/>
                        <a:t> </a:t>
                      </a:r>
                      <a:r>
                        <a:rPr lang="pt-BR" sz="1800" i="1" dirty="0" err="1" smtClean="0"/>
                        <a:t>influenzae</a:t>
                      </a:r>
                      <a:endParaRPr lang="pt-BR" sz="1800" i="1" dirty="0"/>
                    </a:p>
                  </a:txBody>
                  <a:tcPr/>
                </a:tc>
              </a:tr>
              <a:tr h="363015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Enterobactérias</a:t>
                      </a:r>
                      <a:endParaRPr lang="pt-BR" sz="1800" i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1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Vias urinárias</a:t>
                      </a:r>
                      <a:endParaRPr lang="pt-B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Escherichia</a:t>
                      </a:r>
                      <a:r>
                        <a:rPr lang="pt-BR" sz="1800" i="1" dirty="0" smtClean="0"/>
                        <a:t> coli</a:t>
                      </a:r>
                      <a:endParaRPr lang="pt-BR" sz="180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1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Intestino/abdome</a:t>
                      </a:r>
                      <a:endParaRPr lang="pt-B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dirty="0" err="1" smtClean="0"/>
                        <a:t>Enterobactérias</a:t>
                      </a:r>
                      <a:endParaRPr lang="pt-BR" sz="1800" i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3015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Anaeróbios – bacilos </a:t>
                      </a:r>
                      <a:r>
                        <a:rPr lang="pt-BR" sz="1800" dirty="0" err="1" smtClean="0"/>
                        <a:t>Gram</a:t>
                      </a:r>
                      <a:r>
                        <a:rPr lang="pt-BR" sz="1800" baseline="0" dirty="0" smtClean="0"/>
                        <a:t> (-)</a:t>
                      </a:r>
                      <a:endParaRPr lang="pt-BR" sz="1800" dirty="0"/>
                    </a:p>
                  </a:txBody>
                  <a:tcPr/>
                </a:tc>
              </a:tr>
              <a:tr h="363015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Enterococcus</a:t>
                      </a:r>
                      <a:r>
                        <a:rPr lang="pt-BR" sz="1800" i="1" dirty="0" smtClean="0"/>
                        <a:t> </a:t>
                      </a:r>
                      <a:r>
                        <a:rPr lang="pt-BR" sz="1800" i="1" dirty="0" err="1" smtClean="0"/>
                        <a:t>faecalis</a:t>
                      </a:r>
                      <a:endParaRPr lang="pt-BR" sz="1800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15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Meninge</a:t>
                      </a:r>
                      <a:endParaRPr lang="pt-BR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Neisseria</a:t>
                      </a:r>
                      <a:r>
                        <a:rPr lang="pt-BR" sz="1800" i="1" dirty="0" smtClean="0"/>
                        <a:t> </a:t>
                      </a:r>
                      <a:r>
                        <a:rPr lang="pt-BR" sz="1800" i="1" dirty="0" err="1" smtClean="0"/>
                        <a:t>meningitidis</a:t>
                      </a:r>
                      <a:endParaRPr lang="pt-BR" sz="180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3015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Streptococcus</a:t>
                      </a:r>
                      <a:r>
                        <a:rPr lang="pt-BR" sz="1800" i="1" dirty="0" smtClean="0"/>
                        <a:t>  </a:t>
                      </a:r>
                      <a:r>
                        <a:rPr lang="pt-BR" sz="1800" i="1" dirty="0" err="1" smtClean="0"/>
                        <a:t>pneumoniae</a:t>
                      </a:r>
                      <a:endParaRPr lang="pt-BR" sz="1800" i="1" dirty="0"/>
                    </a:p>
                  </a:txBody>
                  <a:tcPr/>
                </a:tc>
              </a:tr>
              <a:tr h="363015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i="1" dirty="0" err="1" smtClean="0"/>
                        <a:t>Haemophilus</a:t>
                      </a:r>
                      <a:r>
                        <a:rPr lang="pt-BR" sz="1800" i="1" dirty="0" smtClean="0"/>
                        <a:t> </a:t>
                      </a:r>
                      <a:r>
                        <a:rPr lang="pt-BR" sz="1800" i="1" dirty="0" err="1" smtClean="0"/>
                        <a:t>influenzae</a:t>
                      </a:r>
                      <a:endParaRPr lang="pt-BR" sz="1800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solidFill>
                  <a:srgbClr val="00B050"/>
                </a:solidFill>
                <a:latin typeface="Comic Sans MS" pitchFamily="66" charset="0"/>
              </a:rPr>
              <a:t>Agentes de Septicemia Pediátrica e Hospitalar</a:t>
            </a:r>
            <a:endParaRPr lang="pt-B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          </a:t>
            </a:r>
            <a:r>
              <a:rPr lang="pt-BR" sz="1800" i="1" dirty="0" err="1" smtClean="0"/>
              <a:t>Streptococcus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agalactiae</a:t>
            </a:r>
            <a:endParaRPr lang="pt-BR" sz="1800" i="1" dirty="0" smtClean="0"/>
          </a:p>
          <a:p>
            <a:pPr>
              <a:buNone/>
            </a:pPr>
            <a:r>
              <a:rPr lang="pt-BR" sz="1800" i="1" dirty="0" smtClean="0"/>
              <a:t>                     </a:t>
            </a:r>
            <a:r>
              <a:rPr lang="pt-BR" sz="1800" i="1" dirty="0" err="1" smtClean="0"/>
              <a:t>Haemophilus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influenzae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r>
              <a:rPr lang="pt-BR" sz="2000" dirty="0" smtClean="0"/>
              <a:t>Crianças</a:t>
            </a:r>
            <a:r>
              <a:rPr lang="pt-BR" dirty="0" smtClean="0"/>
              <a:t>  </a:t>
            </a:r>
            <a:r>
              <a:rPr lang="pt-BR" sz="1800" i="1" dirty="0" err="1" smtClean="0"/>
              <a:t>Neisseria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menigitidis</a:t>
            </a:r>
            <a:endParaRPr lang="pt-BR" sz="1800" dirty="0"/>
          </a:p>
          <a:p>
            <a:pPr>
              <a:buNone/>
            </a:pPr>
            <a:r>
              <a:rPr lang="pt-BR" sz="1800" i="1" dirty="0" smtClean="0"/>
              <a:t>                     </a:t>
            </a:r>
            <a:r>
              <a:rPr lang="pt-BR" sz="1800" i="1" dirty="0" err="1" smtClean="0"/>
              <a:t>Staphylococcus</a:t>
            </a:r>
            <a:r>
              <a:rPr lang="pt-BR" sz="1800" i="1" dirty="0" smtClean="0"/>
              <a:t> </a:t>
            </a:r>
            <a:r>
              <a:rPr lang="pt-BR" sz="1800" i="1" dirty="0" err="1" smtClean="0"/>
              <a:t>aureus</a:t>
            </a:r>
            <a:endParaRPr lang="pt-BR" sz="1800" i="1" dirty="0" smtClean="0"/>
          </a:p>
          <a:p>
            <a:pPr>
              <a:buNone/>
            </a:pPr>
            <a:r>
              <a:rPr lang="pt-BR" sz="1800" i="1" dirty="0"/>
              <a:t> </a:t>
            </a:r>
            <a:r>
              <a:rPr lang="pt-BR" sz="1800" i="1" dirty="0" smtClean="0"/>
              <a:t>                     </a:t>
            </a:r>
            <a:r>
              <a:rPr lang="pt-BR" sz="1800" i="1" dirty="0" err="1" smtClean="0"/>
              <a:t>Salmonella</a:t>
            </a:r>
            <a:r>
              <a:rPr lang="pt-BR" sz="1800" i="1" dirty="0" smtClean="0"/>
              <a:t> </a:t>
            </a:r>
            <a:r>
              <a:rPr lang="pt-BR" sz="1800" dirty="0" err="1" smtClean="0"/>
              <a:t>spp</a:t>
            </a:r>
            <a:endParaRPr lang="pt-BR" sz="1800" dirty="0" smtClean="0"/>
          </a:p>
          <a:p>
            <a:pPr>
              <a:buNone/>
            </a:pPr>
            <a:endParaRPr lang="pt-BR" sz="1800" dirty="0"/>
          </a:p>
          <a:p>
            <a:pPr>
              <a:buNone/>
            </a:pPr>
            <a:endParaRPr lang="pt-BR" sz="1800" dirty="0"/>
          </a:p>
        </p:txBody>
      </p:sp>
      <p:sp>
        <p:nvSpPr>
          <p:cNvPr id="4" name="Chave esquerda 3"/>
          <p:cNvSpPr/>
          <p:nvPr/>
        </p:nvSpPr>
        <p:spPr>
          <a:xfrm>
            <a:off x="1475656" y="1628800"/>
            <a:ext cx="144016" cy="2088232"/>
          </a:xfrm>
          <a:prstGeom prst="leftBrac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4283968" y="1700808"/>
            <a:ext cx="4608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Pacientes                   </a:t>
            </a:r>
            <a:r>
              <a:rPr lang="pt-BR" i="1" dirty="0" err="1" smtClean="0"/>
              <a:t>Staphylococcus</a:t>
            </a:r>
            <a:r>
              <a:rPr lang="pt-BR" i="1" dirty="0" smtClean="0"/>
              <a:t> </a:t>
            </a:r>
            <a:r>
              <a:rPr lang="pt-BR" i="1" dirty="0" err="1" smtClean="0"/>
              <a:t>aureus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Hospitalizados          </a:t>
            </a:r>
            <a:r>
              <a:rPr lang="pt-BR" i="1" dirty="0" err="1" smtClean="0"/>
              <a:t>Klebsiella</a:t>
            </a:r>
            <a:r>
              <a:rPr lang="pt-BR" i="1" dirty="0" smtClean="0"/>
              <a:t> </a:t>
            </a:r>
            <a:r>
              <a:rPr lang="pt-BR" i="1" dirty="0" err="1" smtClean="0"/>
              <a:t>pneumoniae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(resistência a             e outras </a:t>
            </a:r>
            <a:r>
              <a:rPr lang="pt-BR" dirty="0" err="1" smtClean="0"/>
              <a:t>enterobactérias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antimicrobianos)      </a:t>
            </a:r>
            <a:r>
              <a:rPr lang="pt-BR" i="1" dirty="0" err="1" smtClean="0"/>
              <a:t>Pseudomonas</a:t>
            </a:r>
            <a:r>
              <a:rPr lang="pt-BR" i="1" dirty="0" smtClean="0"/>
              <a:t> </a:t>
            </a:r>
            <a:r>
              <a:rPr lang="pt-BR" i="1" dirty="0" err="1" smtClean="0"/>
              <a:t>aeruginosa</a:t>
            </a:r>
            <a:endParaRPr lang="pt-BR" i="1" dirty="0" smtClean="0"/>
          </a:p>
          <a:p>
            <a:pPr>
              <a:buNone/>
            </a:pPr>
            <a:r>
              <a:rPr lang="pt-BR" i="1" dirty="0" smtClean="0"/>
              <a:t>                                    </a:t>
            </a:r>
            <a:r>
              <a:rPr lang="pt-BR" i="1" dirty="0" err="1" smtClean="0"/>
              <a:t>Acinetobacter</a:t>
            </a:r>
            <a:r>
              <a:rPr lang="pt-BR" i="1" dirty="0" smtClean="0"/>
              <a:t> </a:t>
            </a:r>
            <a:r>
              <a:rPr lang="pt-BR" i="1" dirty="0" err="1" smtClean="0"/>
              <a:t>baumannii</a:t>
            </a:r>
            <a:endParaRPr lang="pt-BR" i="1" dirty="0" smtClean="0"/>
          </a:p>
          <a:p>
            <a:pPr>
              <a:buNone/>
            </a:pPr>
            <a:r>
              <a:rPr lang="pt-BR" i="1" dirty="0" smtClean="0"/>
              <a:t>                                    </a:t>
            </a:r>
            <a:r>
              <a:rPr lang="pt-BR" i="1" dirty="0" err="1" smtClean="0"/>
              <a:t>Enterococcus</a:t>
            </a:r>
            <a:r>
              <a:rPr lang="pt-BR" i="1" dirty="0" smtClean="0"/>
              <a:t> </a:t>
            </a:r>
            <a:r>
              <a:rPr lang="pt-BR" dirty="0" err="1" smtClean="0"/>
              <a:t>spp</a:t>
            </a:r>
            <a:endParaRPr lang="pt-BR" dirty="0"/>
          </a:p>
        </p:txBody>
      </p:sp>
      <p:sp>
        <p:nvSpPr>
          <p:cNvPr id="8" name="Chave esquerda 7"/>
          <p:cNvSpPr/>
          <p:nvPr/>
        </p:nvSpPr>
        <p:spPr>
          <a:xfrm>
            <a:off x="6012160" y="1916832"/>
            <a:ext cx="72008" cy="15841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800</Words>
  <Application>Microsoft Office PowerPoint</Application>
  <PresentationFormat>Apresentação na tela (4:3)</PresentationFormat>
  <Paragraphs>203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Septicemia</vt:lpstr>
      <vt:lpstr>Conceito</vt:lpstr>
      <vt:lpstr>Síndrome da Resposta Inflamatória Sistêmica</vt:lpstr>
      <vt:lpstr>Outros Conceitos Relacionados</vt:lpstr>
      <vt:lpstr>Slide 5</vt:lpstr>
      <vt:lpstr>Epidemiologia da Sepse</vt:lpstr>
      <vt:lpstr>Slide 7</vt:lpstr>
      <vt:lpstr>Bactérias e Focos Infecciosos Associados com Septicemia em Pacientes Não Hospitalizados.</vt:lpstr>
      <vt:lpstr>Agentes de Septicemia Pediátrica e Hospitalar</vt:lpstr>
      <vt:lpstr>Slide 10</vt:lpstr>
      <vt:lpstr>Fisiopatologia</vt:lpstr>
      <vt:lpstr>Manifestações clínicas</vt:lpstr>
      <vt:lpstr>Investigação laboratorial e por imagem</vt:lpstr>
      <vt:lpstr>Critérios para o Diagnóstico de Septicemia (infecção + dois ou mais critérios)</vt:lpstr>
      <vt:lpstr>Terapia antimicrobiana na Sepse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Septicemia</dc:title>
  <dc:creator>m.i_6andar</dc:creator>
  <cp:lastModifiedBy>m.i_6andar</cp:lastModifiedBy>
  <cp:revision>48</cp:revision>
  <dcterms:created xsi:type="dcterms:W3CDTF">2012-09-24T11:49:58Z</dcterms:created>
  <dcterms:modified xsi:type="dcterms:W3CDTF">2012-10-16T13:40:21Z</dcterms:modified>
</cp:coreProperties>
</file>