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820" r:id="rId4"/>
    <p:sldMasterId id="2147483822" r:id="rId5"/>
  </p:sldMasterIdLst>
  <p:sldIdLst>
    <p:sldId id="256" r:id="rId6"/>
    <p:sldId id="330" r:id="rId7"/>
    <p:sldId id="340" r:id="rId8"/>
    <p:sldId id="341" r:id="rId9"/>
    <p:sldId id="337" r:id="rId10"/>
    <p:sldId id="339" r:id="rId11"/>
    <p:sldId id="338" r:id="rId12"/>
    <p:sldId id="335" r:id="rId13"/>
    <p:sldId id="342" r:id="rId14"/>
    <p:sldId id="343" r:id="rId15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8" d="100"/>
          <a:sy n="68" d="100"/>
        </p:scale>
        <p:origin x="-3660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D5E7C-B87E-416D-B7B2-745DB85FA2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EC114-C3B2-4703-ACD4-CA91E1B87E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D6AAD-167B-4306-825A-348496D2D6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A129B-8E24-4A70-87DF-741BB1398F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4C226-268E-45AD-B86F-4D16BB172AA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B7925-5937-440C-BA65-8481355BE0E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A22F1-6F62-4098-91DB-F20D0B49D08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04705-6CEC-4ED6-AFD8-AE260108597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37119-1F25-4CF3-BDAC-282F2806B9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628DB-7C6F-489D-907F-B2E2EFA5A74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9621C-BE0D-4FDA-8399-1C903B58F16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124F9-29C2-4B04-B150-F421CBDBBC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4306A-5A2B-42AE-91D5-D16EEE0D1E1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B3DCA-8BAF-4D8F-B140-832A86E37A9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CE85C-7F56-481A-A6CC-52316FC101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147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1473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E11F0-2622-49F7-A04E-A7EE363E54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10AFC-D060-46E7-AD07-56939C1B9C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4A3B4-197A-4920-B5EE-E1E5F939F3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72C33-EC02-4BC7-9AC6-DD3645CE10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2B6F1-B7BC-4D18-9786-11784F331D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D4763-A9C9-4E20-92BB-1A2E705A96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EADD5-78E1-4080-890B-AE21B7423F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D4FF9-A979-4C84-90DA-9A7C399C75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C7258-E509-42F0-AFD3-0AD9A63EEE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3FE3B-E036-4423-9ECF-048715F308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2423F-ABAF-4F53-B70A-C4303F81B8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97526-C3C9-4649-B560-1F0F23C2D8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pt-BR" sz="1800" b="1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pt-BR" sz="1800" b="1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9421B47-B34B-4DF0-9822-CED19DF901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pt-BR" sz="1800" b="1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pt-BR" sz="1800" b="1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206150F-37D2-44EC-87AB-F44391C285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3B7C2-F564-4F9A-89E3-9E4C5C1C56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D678F-33F4-493B-81D3-2C3CBFCFA7B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64379-67FE-4B24-8D12-BB8B6445F1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5A7B1-ADDB-43A0-904F-BEF0C962C1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63716-15FE-4311-88FE-D97D5B1080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E2CDC-4ABA-4F5D-B79A-A9B7CCA57F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EE2D6C0-3453-48D9-8275-9924C24680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36C730-D269-456E-887B-E9DE5B3CAE2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1366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6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6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7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7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7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7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7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7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7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7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7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7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8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8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8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8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8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8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8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8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8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8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9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9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9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9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9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9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9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9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9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69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70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70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370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3116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1370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1370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137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137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137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37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37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A7355B2-1697-4F5A-8C73-C75AC9B630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9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grpSp>
          <p:nvGrpSpPr>
            <p:cNvPr id="2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pt-BR" sz="1800" b="1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pt-BR" sz="1800" b="1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A3EECAEE-C1E4-4E8A-9D7D-C2D9D6F47C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pt-BR" sz="1800" b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grpSp>
          <p:nvGrpSpPr>
            <p:cNvPr id="5164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pt-BR" sz="1800" b="1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pt-BR" sz="1800" b="1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E42A4A77-57FD-4A46-92DF-8992709112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10" Type="http://schemas.openxmlformats.org/officeDocument/2006/relationships/image" Target="../media/image12.gif"/><Relationship Id="rId4" Type="http://schemas.openxmlformats.org/officeDocument/2006/relationships/image" Target="../media/image6.gif"/><Relationship Id="rId9" Type="http://schemas.openxmlformats.org/officeDocument/2006/relationships/image" Target="../media/image11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2" descr="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1103313"/>
            <a:ext cx="7048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23" descr="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7175" y="1103313"/>
            <a:ext cx="7048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24" descr="o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2463" y="1103313"/>
            <a:ext cx="7048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25" descr="u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2138" y="1103313"/>
            <a:ext cx="7048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26" descr="d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37288" y="1103313"/>
            <a:ext cx="7048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27" descr="l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11600" y="1103313"/>
            <a:ext cx="7048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28" descr="r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7550" y="1103313"/>
            <a:ext cx="7048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29" descr="s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22513" y="1103313"/>
            <a:ext cx="7048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30" descr="t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76775" y="1087438"/>
            <a:ext cx="7048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31" descr="s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67638" y="1103313"/>
            <a:ext cx="7048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8" name="Group 32"/>
          <p:cNvGrpSpPr>
            <a:grpSpLocks/>
          </p:cNvGrpSpPr>
          <p:nvPr/>
        </p:nvGrpSpPr>
        <p:grpSpPr bwMode="auto">
          <a:xfrm>
            <a:off x="3762375" y="3749675"/>
            <a:ext cx="1600200" cy="457200"/>
            <a:chOff x="2400" y="1920"/>
            <a:chExt cx="1008" cy="288"/>
          </a:xfrm>
        </p:grpSpPr>
        <p:sp>
          <p:nvSpPr>
            <p:cNvPr id="9235" name="AutoShape 33"/>
            <p:cNvSpPr>
              <a:spLocks noChangeArrowheads="1"/>
            </p:cNvSpPr>
            <p:nvPr/>
          </p:nvSpPr>
          <p:spPr bwMode="auto">
            <a:xfrm>
              <a:off x="2400" y="1968"/>
              <a:ext cx="1008" cy="240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36" name="Text Box 34"/>
            <p:cNvSpPr txBox="1">
              <a:spLocks noChangeArrowheads="1"/>
            </p:cNvSpPr>
            <p:nvPr/>
          </p:nvSpPr>
          <p:spPr bwMode="auto">
            <a:xfrm>
              <a:off x="2524" y="1920"/>
              <a:ext cx="7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>
                  <a:solidFill>
                    <a:schemeClr val="accent2"/>
                  </a:solidFill>
                </a:rPr>
                <a:t>Figuras</a:t>
              </a:r>
            </a:p>
          </p:txBody>
        </p:sp>
      </p:grpSp>
      <p:grpSp>
        <p:nvGrpSpPr>
          <p:cNvPr id="9229" name="Group 35"/>
          <p:cNvGrpSpPr>
            <a:grpSpLocks/>
          </p:cNvGrpSpPr>
          <p:nvPr/>
        </p:nvGrpSpPr>
        <p:grpSpPr bwMode="auto">
          <a:xfrm>
            <a:off x="3762375" y="4816475"/>
            <a:ext cx="1600200" cy="457200"/>
            <a:chOff x="2400" y="2592"/>
            <a:chExt cx="1008" cy="288"/>
          </a:xfrm>
        </p:grpSpPr>
        <p:sp>
          <p:nvSpPr>
            <p:cNvPr id="9233" name="AutoShape 36"/>
            <p:cNvSpPr>
              <a:spLocks noChangeArrowheads="1"/>
            </p:cNvSpPr>
            <p:nvPr/>
          </p:nvSpPr>
          <p:spPr bwMode="auto">
            <a:xfrm>
              <a:off x="2400" y="2592"/>
              <a:ext cx="1008" cy="240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34" name="Text Box 37"/>
            <p:cNvSpPr txBox="1">
              <a:spLocks noChangeArrowheads="1"/>
            </p:cNvSpPr>
            <p:nvPr/>
          </p:nvSpPr>
          <p:spPr bwMode="auto">
            <a:xfrm>
              <a:off x="2496" y="2592"/>
              <a:ext cx="7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>
                  <a:solidFill>
                    <a:schemeClr val="accent2"/>
                  </a:solidFill>
                </a:rPr>
                <a:t>Tabelas</a:t>
              </a:r>
            </a:p>
          </p:txBody>
        </p:sp>
      </p:grpSp>
      <p:grpSp>
        <p:nvGrpSpPr>
          <p:cNvPr id="9230" name="Group 38"/>
          <p:cNvGrpSpPr>
            <a:grpSpLocks/>
          </p:cNvGrpSpPr>
          <p:nvPr/>
        </p:nvGrpSpPr>
        <p:grpSpPr bwMode="auto">
          <a:xfrm>
            <a:off x="3762375" y="2759075"/>
            <a:ext cx="1600200" cy="457200"/>
            <a:chOff x="2400" y="1296"/>
            <a:chExt cx="1008" cy="288"/>
          </a:xfrm>
        </p:grpSpPr>
        <p:sp>
          <p:nvSpPr>
            <p:cNvPr id="9231" name="AutoShape 39"/>
            <p:cNvSpPr>
              <a:spLocks noChangeArrowheads="1"/>
            </p:cNvSpPr>
            <p:nvPr/>
          </p:nvSpPr>
          <p:spPr bwMode="auto">
            <a:xfrm>
              <a:off x="2400" y="1344"/>
              <a:ext cx="1008" cy="240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32" name="Text Box 40"/>
            <p:cNvSpPr txBox="1">
              <a:spLocks noChangeArrowheads="1"/>
            </p:cNvSpPr>
            <p:nvPr/>
          </p:nvSpPr>
          <p:spPr bwMode="auto">
            <a:xfrm>
              <a:off x="2605" y="1296"/>
              <a:ext cx="5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>
                  <a:solidFill>
                    <a:schemeClr val="accent2"/>
                  </a:solidFill>
                </a:rPr>
                <a:t>Texto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736725" y="188913"/>
            <a:ext cx="5626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2000" b="1">
                <a:solidFill>
                  <a:srgbClr val="FFFF00"/>
                </a:solidFill>
                <a:latin typeface="Arial" charset="0"/>
              </a:rPr>
              <a:t>No texto, não repita os valores já expressos em Figuras ou Tabelas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54050" y="1223963"/>
            <a:ext cx="7832725" cy="1230312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31813" eaLnBrk="1" hangingPunct="1"/>
            <a:r>
              <a:rPr lang="pt-BR" sz="1800" b="1">
                <a:solidFill>
                  <a:srgbClr val="FFFFFF"/>
                </a:solidFill>
                <a:latin typeface="Arial" charset="0"/>
              </a:rPr>
              <a:t>		          </a:t>
            </a:r>
            <a:r>
              <a:rPr lang="pt-BR" sz="2000" b="1">
                <a:solidFill>
                  <a:srgbClr val="FFFFFF"/>
                </a:solidFill>
                <a:latin typeface="Arial" charset="0"/>
              </a:rPr>
              <a:t>Resultados e Discussão</a:t>
            </a:r>
          </a:p>
          <a:p>
            <a:pPr indent="531813" eaLnBrk="1" hangingPunct="1"/>
            <a:endParaRPr lang="pt-BR" sz="1800" b="1">
              <a:solidFill>
                <a:srgbClr val="FFFFFF"/>
              </a:solidFill>
              <a:latin typeface="Arial" charset="0"/>
            </a:endParaRPr>
          </a:p>
          <a:p>
            <a:pPr indent="531813" algn="just" eaLnBrk="1" hangingPunct="1"/>
            <a:r>
              <a:rPr lang="pt-BR" sz="1800" b="1">
                <a:solidFill>
                  <a:srgbClr val="FFFFFF"/>
                </a:solidFill>
                <a:latin typeface="Arial" charset="0"/>
              </a:rPr>
              <a:t>Os coeficientes de digestibilidade não diferiram entre o milho extrusado e o gelatinizado (Tabela 3). 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92413"/>
            <a:ext cx="9144000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5E5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700338" y="190500"/>
            <a:ext cx="3711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4400" b="1">
                <a:effectLst>
                  <a:outerShdw blurRad="38100" dist="38100" dir="2700000" algn="tl">
                    <a:srgbClr val="FFFFFF"/>
                  </a:outerShdw>
                </a:effectLst>
                <a:latin typeface="Goudy Old Style" pitchFamily="18" charset="0"/>
              </a:rPr>
              <a:t>A T E N Ç Ã O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66813" y="1628775"/>
            <a:ext cx="67897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latin typeface="Goudy Old Style" pitchFamily="18" charset="0"/>
              </a:rPr>
              <a:t>Não há padrões de apresentação dos resultados em função das variáveis medidas.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339975" y="5857875"/>
            <a:ext cx="4248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Goudy Old Style" pitchFamily="18" charset="0"/>
              </a:rPr>
              <a:t>Indicadores de grau de satisfação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659563" y="3363913"/>
            <a:ext cx="1366837" cy="2586037"/>
            <a:chOff x="4195" y="2119"/>
            <a:chExt cx="861" cy="1629"/>
          </a:xfrm>
        </p:grpSpPr>
        <p:grpSp>
          <p:nvGrpSpPr>
            <p:cNvPr id="10260" name="Group 6"/>
            <p:cNvGrpSpPr>
              <a:grpSpLocks/>
            </p:cNvGrpSpPr>
            <p:nvPr/>
          </p:nvGrpSpPr>
          <p:grpSpPr bwMode="auto">
            <a:xfrm>
              <a:off x="4195" y="2119"/>
              <a:ext cx="861" cy="1629"/>
              <a:chOff x="4195" y="2119"/>
              <a:chExt cx="861" cy="1629"/>
            </a:xfrm>
          </p:grpSpPr>
          <p:grpSp>
            <p:nvGrpSpPr>
              <p:cNvPr id="10262" name="Group 7"/>
              <p:cNvGrpSpPr>
                <a:grpSpLocks/>
              </p:cNvGrpSpPr>
              <p:nvPr/>
            </p:nvGrpSpPr>
            <p:grpSpPr bwMode="auto">
              <a:xfrm>
                <a:off x="4296" y="2119"/>
                <a:ext cx="760" cy="1220"/>
                <a:chOff x="4296" y="2119"/>
                <a:chExt cx="760" cy="1220"/>
              </a:xfrm>
            </p:grpSpPr>
            <p:sp>
              <p:nvSpPr>
                <p:cNvPr id="10264" name="Rectangle 8"/>
                <p:cNvSpPr>
                  <a:spLocks noChangeArrowheads="1"/>
                </p:cNvSpPr>
                <p:nvPr/>
              </p:nvSpPr>
              <p:spPr bwMode="auto">
                <a:xfrm>
                  <a:off x="4332" y="2478"/>
                  <a:ext cx="681" cy="86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26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296" y="2119"/>
                  <a:ext cx="76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 b="1">
                      <a:latin typeface="Goudy Old Style" pitchFamily="18" charset="0"/>
                    </a:rPr>
                    <a:t>Artigo 3</a:t>
                  </a:r>
                </a:p>
              </p:txBody>
            </p:sp>
          </p:grpSp>
          <p:sp>
            <p:nvSpPr>
              <p:cNvPr id="10263" name="Line 10"/>
              <p:cNvSpPr>
                <a:spLocks noChangeShapeType="1"/>
              </p:cNvSpPr>
              <p:nvPr/>
            </p:nvSpPr>
            <p:spPr bwMode="auto">
              <a:xfrm flipV="1">
                <a:off x="4195" y="3430"/>
                <a:ext cx="363" cy="31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0261" name="Text Box 11"/>
            <p:cNvSpPr txBox="1">
              <a:spLocks noChangeArrowheads="1"/>
            </p:cNvSpPr>
            <p:nvPr/>
          </p:nvSpPr>
          <p:spPr bwMode="auto">
            <a:xfrm>
              <a:off x="4404" y="2708"/>
              <a:ext cx="5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>
                  <a:solidFill>
                    <a:schemeClr val="bg1"/>
                  </a:solidFill>
                  <a:latin typeface="Goudy Old Style" pitchFamily="18" charset="0"/>
                </a:rPr>
                <a:t>Texto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095375" y="3382963"/>
            <a:ext cx="1316038" cy="2566987"/>
            <a:chOff x="690" y="2131"/>
            <a:chExt cx="829" cy="1617"/>
          </a:xfrm>
        </p:grpSpPr>
        <p:grpSp>
          <p:nvGrpSpPr>
            <p:cNvPr id="10254" name="Group 13"/>
            <p:cNvGrpSpPr>
              <a:grpSpLocks/>
            </p:cNvGrpSpPr>
            <p:nvPr/>
          </p:nvGrpSpPr>
          <p:grpSpPr bwMode="auto">
            <a:xfrm>
              <a:off x="690" y="2131"/>
              <a:ext cx="760" cy="1208"/>
              <a:chOff x="690" y="2131"/>
              <a:chExt cx="760" cy="1208"/>
            </a:xfrm>
          </p:grpSpPr>
          <p:grpSp>
            <p:nvGrpSpPr>
              <p:cNvPr id="10256" name="Group 14"/>
              <p:cNvGrpSpPr>
                <a:grpSpLocks/>
              </p:cNvGrpSpPr>
              <p:nvPr/>
            </p:nvGrpSpPr>
            <p:grpSpPr bwMode="auto">
              <a:xfrm>
                <a:off x="690" y="2131"/>
                <a:ext cx="760" cy="1208"/>
                <a:chOff x="690" y="2131"/>
                <a:chExt cx="760" cy="1208"/>
              </a:xfrm>
            </p:grpSpPr>
            <p:sp>
              <p:nvSpPr>
                <p:cNvPr id="10258" name="Rectangle 15"/>
                <p:cNvSpPr>
                  <a:spLocks noChangeArrowheads="1"/>
                </p:cNvSpPr>
                <p:nvPr/>
              </p:nvSpPr>
              <p:spPr bwMode="auto">
                <a:xfrm>
                  <a:off x="748" y="2478"/>
                  <a:ext cx="681" cy="861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25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690" y="2131"/>
                  <a:ext cx="76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 b="1">
                      <a:latin typeface="Goudy Old Style" pitchFamily="18" charset="0"/>
                    </a:rPr>
                    <a:t>Artigo 1</a:t>
                  </a:r>
                </a:p>
              </p:txBody>
            </p:sp>
          </p:grpSp>
          <p:sp>
            <p:nvSpPr>
              <p:cNvPr id="10257" name="Text Box 17"/>
              <p:cNvSpPr txBox="1">
                <a:spLocks noChangeArrowheads="1"/>
              </p:cNvSpPr>
              <p:nvPr/>
            </p:nvSpPr>
            <p:spPr bwMode="auto">
              <a:xfrm>
                <a:off x="762" y="2708"/>
                <a:ext cx="61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b="1">
                    <a:solidFill>
                      <a:schemeClr val="bg1"/>
                    </a:solidFill>
                    <a:latin typeface="Goudy Old Style" pitchFamily="18" charset="0"/>
                  </a:rPr>
                  <a:t>Figura</a:t>
                </a:r>
              </a:p>
            </p:txBody>
          </p:sp>
        </p:grpSp>
        <p:sp>
          <p:nvSpPr>
            <p:cNvPr id="10255" name="Line 18"/>
            <p:cNvSpPr>
              <a:spLocks noChangeShapeType="1"/>
            </p:cNvSpPr>
            <p:nvPr/>
          </p:nvSpPr>
          <p:spPr bwMode="auto">
            <a:xfrm flipH="1" flipV="1">
              <a:off x="1156" y="3385"/>
              <a:ext cx="363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4011613" y="3363913"/>
            <a:ext cx="1206500" cy="2586037"/>
            <a:chOff x="2527" y="2119"/>
            <a:chExt cx="760" cy="1629"/>
          </a:xfrm>
        </p:grpSpPr>
        <p:grpSp>
          <p:nvGrpSpPr>
            <p:cNvPr id="10248" name="Group 20"/>
            <p:cNvGrpSpPr>
              <a:grpSpLocks/>
            </p:cNvGrpSpPr>
            <p:nvPr/>
          </p:nvGrpSpPr>
          <p:grpSpPr bwMode="auto">
            <a:xfrm>
              <a:off x="2527" y="2119"/>
              <a:ext cx="760" cy="1220"/>
              <a:chOff x="2527" y="2119"/>
              <a:chExt cx="760" cy="1220"/>
            </a:xfrm>
          </p:grpSpPr>
          <p:grpSp>
            <p:nvGrpSpPr>
              <p:cNvPr id="10250" name="Group 21"/>
              <p:cNvGrpSpPr>
                <a:grpSpLocks/>
              </p:cNvGrpSpPr>
              <p:nvPr/>
            </p:nvGrpSpPr>
            <p:grpSpPr bwMode="auto">
              <a:xfrm>
                <a:off x="2527" y="2119"/>
                <a:ext cx="760" cy="1220"/>
                <a:chOff x="2527" y="2119"/>
                <a:chExt cx="760" cy="1220"/>
              </a:xfrm>
            </p:grpSpPr>
            <p:sp>
              <p:nvSpPr>
                <p:cNvPr id="10252" name="Rectangle 22"/>
                <p:cNvSpPr>
                  <a:spLocks noChangeArrowheads="1"/>
                </p:cNvSpPr>
                <p:nvPr/>
              </p:nvSpPr>
              <p:spPr bwMode="auto">
                <a:xfrm>
                  <a:off x="2562" y="2478"/>
                  <a:ext cx="681" cy="861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25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527" y="2119"/>
                  <a:ext cx="76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 b="1">
                      <a:latin typeface="Goudy Old Style" pitchFamily="18" charset="0"/>
                    </a:rPr>
                    <a:t>Artigo 2</a:t>
                  </a:r>
                </a:p>
              </p:txBody>
            </p:sp>
          </p:grpSp>
          <p:sp>
            <p:nvSpPr>
              <p:cNvPr id="10251" name="Text Box 24"/>
              <p:cNvSpPr txBox="1">
                <a:spLocks noChangeArrowheads="1"/>
              </p:cNvSpPr>
              <p:nvPr/>
            </p:nvSpPr>
            <p:spPr bwMode="auto">
              <a:xfrm>
                <a:off x="2588" y="2708"/>
                <a:ext cx="63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b="1">
                    <a:latin typeface="Goudy Old Style" pitchFamily="18" charset="0"/>
                  </a:rPr>
                  <a:t>Tabela</a:t>
                </a:r>
              </a:p>
            </p:txBody>
          </p:sp>
        </p:grpSp>
        <p:sp>
          <p:nvSpPr>
            <p:cNvPr id="10249" name="Line 25"/>
            <p:cNvSpPr>
              <a:spLocks noChangeShapeType="1"/>
            </p:cNvSpPr>
            <p:nvPr/>
          </p:nvSpPr>
          <p:spPr bwMode="auto">
            <a:xfrm flipV="1">
              <a:off x="2925" y="3430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3813175" y="644525"/>
            <a:ext cx="152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u="sng">
                <a:effectLst>
                  <a:outerShdw blurRad="38100" dist="38100" dir="2700000" algn="tl">
                    <a:srgbClr val="C0C0C0"/>
                  </a:outerShdw>
                </a:effectLst>
              </a:rPr>
              <a:t>Resultados</a:t>
            </a:r>
            <a:endParaRPr lang="pt-BR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219200" y="1524000"/>
            <a:ext cx="92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Texto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371600" y="2479675"/>
            <a:ext cx="6440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/>
              <a:t>Informações não contidas em Figuras e Tabelas.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100138" y="3825875"/>
            <a:ext cx="68468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chemeClr val="accent2"/>
                </a:solidFill>
              </a:rPr>
              <a:t>Mais de 80% dos entrevistados relataram estar satisfeitos com o novo aprendizado.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3813175" y="644525"/>
            <a:ext cx="152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u="sng">
                <a:effectLst>
                  <a:outerShdw blurRad="38100" dist="38100" dir="2700000" algn="tl">
                    <a:srgbClr val="C0C0C0"/>
                  </a:outerShdw>
                </a:effectLst>
              </a:rPr>
              <a:t>Resultados</a:t>
            </a:r>
            <a:endParaRPr lang="pt-BR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219200" y="1524000"/>
            <a:ext cx="92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Texto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352675" y="2479675"/>
            <a:ext cx="4408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/>
              <a:t>Indicação de Figuras ou Tabelas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611188" y="3825875"/>
            <a:ext cx="7921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chemeClr val="accent2"/>
                </a:solidFill>
              </a:rPr>
              <a:t>As mulheres apresentaram maior índice de aceitação das atividades propostas (Fig. 1).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652588" y="1028700"/>
            <a:ext cx="5822950" cy="1754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CUIDADO COM O TEXTO</a:t>
            </a:r>
          </a:p>
          <a:p>
            <a:pPr algn="ctr">
              <a:defRPr/>
            </a:pP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repita informações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657225" y="503238"/>
            <a:ext cx="3700463" cy="5921375"/>
            <a:chOff x="867" y="317"/>
            <a:chExt cx="2331" cy="3730"/>
          </a:xfrm>
        </p:grpSpPr>
        <p:sp>
          <p:nvSpPr>
            <p:cNvPr id="14349" name="Rectangle 3"/>
            <p:cNvSpPr>
              <a:spLocks noChangeArrowheads="1"/>
            </p:cNvSpPr>
            <p:nvPr/>
          </p:nvSpPr>
          <p:spPr bwMode="auto">
            <a:xfrm>
              <a:off x="867" y="317"/>
              <a:ext cx="2331" cy="365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pt-BR" sz="1800">
                <a:latin typeface="Arial" charset="0"/>
              </a:endParaRPr>
            </a:p>
          </p:txBody>
        </p:sp>
        <p:sp>
          <p:nvSpPr>
            <p:cNvPr id="117764" name="Text Box 4"/>
            <p:cNvSpPr txBox="1">
              <a:spLocks noChangeArrowheads="1"/>
            </p:cNvSpPr>
            <p:nvPr/>
          </p:nvSpPr>
          <p:spPr bwMode="auto">
            <a:xfrm>
              <a:off x="1321" y="346"/>
              <a:ext cx="15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pt-BR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Material e Métodos</a:t>
              </a:r>
            </a:p>
          </p:txBody>
        </p:sp>
        <p:sp>
          <p:nvSpPr>
            <p:cNvPr id="14351" name="Text Box 5"/>
            <p:cNvSpPr txBox="1">
              <a:spLocks noChangeArrowheads="1"/>
            </p:cNvSpPr>
            <p:nvPr/>
          </p:nvSpPr>
          <p:spPr bwMode="auto">
            <a:xfrm>
              <a:off x="896" y="679"/>
              <a:ext cx="2268" cy="3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eaLnBrk="1" hangingPunct="1"/>
              <a:r>
                <a:rPr lang="pt-BR" sz="800">
                  <a:solidFill>
                    <a:srgbClr val="000000"/>
                  </a:solidFill>
                  <a:latin typeface="Arial" charset="0"/>
                </a:rPr>
                <a:t>Xnflddnl skjsl slsjhtel slshjsls e ee sl s lsls. Shfk  sk s sljhgls lljsl wlej  sls slsjhs sls lsls kkk  ekekee slsjsl sls sl slsksksks l ls sls lskskeis  aie al ie ao oajal lauo aoaoa lslkjd al alskdjd ds.</a:t>
              </a:r>
            </a:p>
            <a:p>
              <a:pPr algn="just" eaLnBrk="1" hangingPunct="1"/>
              <a:endParaRPr lang="pt-BR" sz="800">
                <a:solidFill>
                  <a:srgbClr val="000000"/>
                </a:solidFill>
                <a:latin typeface="Arial" charset="0"/>
              </a:endParaRPr>
            </a:p>
            <a:p>
              <a:pPr algn="just" eaLnBrk="1" hangingPunct="1"/>
              <a:r>
                <a:rPr lang="pt-BR" sz="800">
                  <a:solidFill>
                    <a:srgbClr val="000000"/>
                  </a:solidFill>
                  <a:latin typeface="Arial" charset="0"/>
                </a:rPr>
                <a:t>Alajls  alsjsl ao sleutopqo woueio so woreue. Slsisj sos isls sosos os ssd slsls soeiks ss ells kie osi ap ewo8wuel osue4o8s ajdjpos sos.</a:t>
              </a:r>
            </a:p>
            <a:p>
              <a:pPr algn="just" eaLnBrk="1" hangingPunct="1"/>
              <a:endParaRPr lang="pt-BR" sz="800">
                <a:solidFill>
                  <a:srgbClr val="000000"/>
                </a:solidFill>
                <a:latin typeface="Arial" charset="0"/>
              </a:endParaRPr>
            </a:p>
            <a:p>
              <a:pPr algn="just" eaLnBrk="1" hangingPunct="1"/>
              <a:r>
                <a:rPr lang="pt-BR" sz="800">
                  <a:solidFill>
                    <a:srgbClr val="000000"/>
                  </a:solidFill>
                  <a:latin typeface="Arial" charset="0"/>
                </a:rPr>
                <a:t>Shfk  sk s sljhgls lljsl wlej  sls slsjhs sls lsls kkk  ekekee slsjsl sls sl slsksksks l ls sls lskskeis  aie al ie ao oajal lauo aoaoa lslkjd al alskdjd ds. lskskeis  aie al ie ao oajal lauo aoaoa lslkjd al alskdjd ds.</a:t>
              </a:r>
            </a:p>
            <a:p>
              <a:pPr algn="just" eaLnBrk="1" hangingPunct="1"/>
              <a:endParaRPr lang="pt-BR" sz="800">
                <a:solidFill>
                  <a:srgbClr val="000000"/>
                </a:solidFill>
                <a:latin typeface="Arial" charset="0"/>
              </a:endParaRPr>
            </a:p>
            <a:p>
              <a:pPr algn="just" eaLnBrk="1" hangingPunct="1"/>
              <a:r>
                <a:rPr lang="pt-BR" sz="800">
                  <a:solidFill>
                    <a:srgbClr val="000000"/>
                  </a:solidFill>
                  <a:latin typeface="Arial" charset="0"/>
                </a:rPr>
                <a:t>Alajls  alsjsl ao sleutopqo woueio so woreue. Slsisj sos isls sosos os ssd slsls soeiks ss ells kie.</a:t>
              </a:r>
            </a:p>
            <a:p>
              <a:pPr algn="just" eaLnBrk="1" hangingPunct="1"/>
              <a:endParaRPr lang="pt-BR" sz="800">
                <a:solidFill>
                  <a:srgbClr val="000000"/>
                </a:solidFill>
                <a:latin typeface="Arial" charset="0"/>
              </a:endParaRPr>
            </a:p>
            <a:p>
              <a:pPr algn="just" eaLnBrk="1" hangingPunct="1"/>
              <a:r>
                <a:rPr lang="pt-BR" sz="800">
                  <a:solidFill>
                    <a:srgbClr val="000000"/>
                  </a:solidFill>
                  <a:latin typeface="Arial" charset="0"/>
                </a:rPr>
                <a:t>kkk  ekekee slsjsl sls sl slsksksks l ls sls lskskeis  aie al ie ao oajal lauo aoaoa lslkjd al alskdjd ds.</a:t>
              </a:r>
            </a:p>
            <a:p>
              <a:pPr algn="just" eaLnBrk="1" hangingPunct="1"/>
              <a:endParaRPr lang="pt-BR" sz="800">
                <a:solidFill>
                  <a:srgbClr val="000000"/>
                </a:solidFill>
                <a:latin typeface="Arial" charset="0"/>
              </a:endParaRPr>
            </a:p>
            <a:p>
              <a:pPr algn="just" eaLnBrk="1" hangingPunct="1"/>
              <a:endParaRPr lang="pt-BR" sz="800">
                <a:solidFill>
                  <a:srgbClr val="000000"/>
                </a:solidFill>
                <a:latin typeface="Arial" charset="0"/>
              </a:endParaRPr>
            </a:p>
            <a:p>
              <a:pPr algn="ctr" eaLnBrk="1" hangingPunct="1"/>
              <a:r>
                <a:rPr lang="pt-BR" sz="2000" b="1">
                  <a:solidFill>
                    <a:srgbClr val="000000"/>
                  </a:solidFill>
                  <a:latin typeface="Arial" charset="0"/>
                </a:rPr>
                <a:t>Resultados</a:t>
              </a:r>
            </a:p>
            <a:p>
              <a:pPr algn="just" eaLnBrk="1" hangingPunct="1"/>
              <a:endParaRPr lang="pt-BR" sz="2000" b="1">
                <a:solidFill>
                  <a:srgbClr val="000000"/>
                </a:solidFill>
                <a:latin typeface="Arial" charset="0"/>
              </a:endParaRPr>
            </a:p>
            <a:p>
              <a:pPr algn="just" eaLnBrk="1" hangingPunct="1"/>
              <a:r>
                <a:rPr lang="pt-BR" sz="800">
                  <a:solidFill>
                    <a:srgbClr val="000000"/>
                  </a:solidFill>
                  <a:latin typeface="Arial" charset="0"/>
                </a:rPr>
                <a:t>Alajls  alsjsl ao sleutopqo woueio so woreue. Slsisj sos isls sosos os ssd slsls soeiks ss ells kie osi ap ewo8wuel osue4o8s ajdjpos sos.</a:t>
              </a:r>
            </a:p>
            <a:p>
              <a:pPr algn="just" eaLnBrk="1" hangingPunct="1"/>
              <a:endParaRPr lang="pt-BR" sz="800">
                <a:solidFill>
                  <a:srgbClr val="000000"/>
                </a:solidFill>
                <a:latin typeface="Arial" charset="0"/>
              </a:endParaRPr>
            </a:p>
            <a:p>
              <a:pPr algn="just" eaLnBrk="1" hangingPunct="1"/>
              <a:r>
                <a:rPr lang="pt-BR" sz="800">
                  <a:solidFill>
                    <a:srgbClr val="000000"/>
                  </a:solidFill>
                  <a:latin typeface="Arial" charset="0"/>
                </a:rPr>
                <a:t>Shfk  sk s sljhgls lljsl wlej  sls slsjhs sls lsls kkk  ekekee slsjsl sls sl slsksksks l ls sls lskskeis  aie al ie ao oajal lauo aoaoa lslkjd al alskdjd ds. lskskeis  aie al ie ao oajal lauo aoaoa lslkjd al alskdjd ds.</a:t>
              </a:r>
            </a:p>
            <a:p>
              <a:pPr algn="just" eaLnBrk="1" hangingPunct="1"/>
              <a:endParaRPr lang="pt-BR" sz="800">
                <a:solidFill>
                  <a:srgbClr val="000000"/>
                </a:solidFill>
                <a:latin typeface="Arial" charset="0"/>
              </a:endParaRPr>
            </a:p>
            <a:p>
              <a:pPr algn="just" eaLnBrk="1" hangingPunct="1"/>
              <a:r>
                <a:rPr lang="pt-BR" sz="800">
                  <a:solidFill>
                    <a:srgbClr val="000000"/>
                  </a:solidFill>
                  <a:latin typeface="Arial" charset="0"/>
                </a:rPr>
                <a:t>Alajls  alsjsl ao sleutopqo woueio so woreue. Slsisj sos isls sosos os ssd slsls soeiks ss ells kie.</a:t>
              </a:r>
            </a:p>
            <a:p>
              <a:pPr algn="just" eaLnBrk="1" hangingPunct="1"/>
              <a:endParaRPr lang="pt-BR" sz="800">
                <a:solidFill>
                  <a:srgbClr val="000000"/>
                </a:solidFill>
                <a:latin typeface="Arial" charset="0"/>
              </a:endParaRPr>
            </a:p>
            <a:p>
              <a:pPr algn="just" eaLnBrk="1" hangingPunct="1"/>
              <a:r>
                <a:rPr lang="pt-BR" sz="800">
                  <a:solidFill>
                    <a:srgbClr val="000000"/>
                  </a:solidFill>
                  <a:latin typeface="Arial" charset="0"/>
                </a:rPr>
                <a:t>kkk  ekekee slsjsl sls sl slsksksks l ls sls lskskeis  aie al ie ao oajal lauo aoaoa lslkjd al alskdjd ds.</a:t>
              </a:r>
            </a:p>
            <a:p>
              <a:pPr algn="just" eaLnBrk="1" hangingPunct="1"/>
              <a:endParaRPr lang="pt-BR" sz="800">
                <a:solidFill>
                  <a:srgbClr val="000000"/>
                </a:solidFill>
                <a:latin typeface="Arial" charset="0"/>
              </a:endParaRPr>
            </a:p>
            <a:p>
              <a:pPr algn="just" eaLnBrk="1" hangingPunct="1"/>
              <a:r>
                <a:rPr lang="pt-BR" sz="800">
                  <a:solidFill>
                    <a:srgbClr val="000000"/>
                  </a:solidFill>
                  <a:latin typeface="Arial" charset="0"/>
                </a:rPr>
                <a:t>Shfk  sk s sljhgls lljsl wlej  sls slsjhs sls lsls kkk  ekekee slsjsl sls sl slsksksks l ls sls lskskeis  aie al ie ao oajal lauo aoaoa lslkjd al alskdjd ds. lskskeis  aie al ie ao oajal lauo aoaoa lslkjd al alskdjd ds.</a:t>
              </a:r>
            </a:p>
            <a:p>
              <a:pPr algn="just" eaLnBrk="1" hangingPunct="1"/>
              <a:endParaRPr lang="pt-BR" sz="800">
                <a:solidFill>
                  <a:srgbClr val="000000"/>
                </a:solidFill>
                <a:latin typeface="Arial" charset="0"/>
              </a:endParaRPr>
            </a:p>
            <a:p>
              <a:pPr algn="just" eaLnBrk="1" hangingPunct="1"/>
              <a:r>
                <a:rPr lang="pt-BR" sz="800">
                  <a:solidFill>
                    <a:srgbClr val="000000"/>
                  </a:solidFill>
                  <a:latin typeface="Arial" charset="0"/>
                </a:rPr>
                <a:t>Alajls  alsjsl ao sleutopqo woueio so woreue. Slsisj sos isls sosos os ssd slsls soeiks ss ells kie.</a:t>
              </a:r>
            </a:p>
            <a:p>
              <a:pPr algn="just" eaLnBrk="1" hangingPunct="1"/>
              <a:endParaRPr lang="pt-BR" sz="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636838" y="3443288"/>
            <a:ext cx="3670300" cy="1200150"/>
            <a:chOff x="1661" y="2169"/>
            <a:chExt cx="2312" cy="756"/>
          </a:xfrm>
        </p:grpSpPr>
        <p:sp>
          <p:nvSpPr>
            <p:cNvPr id="14345" name="Oval 12"/>
            <p:cNvSpPr>
              <a:spLocks noChangeArrowheads="1"/>
            </p:cNvSpPr>
            <p:nvPr/>
          </p:nvSpPr>
          <p:spPr bwMode="auto">
            <a:xfrm>
              <a:off x="1661" y="2784"/>
              <a:ext cx="312" cy="8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46" name="Freeform 13"/>
            <p:cNvSpPr>
              <a:spLocks/>
            </p:cNvSpPr>
            <p:nvPr/>
          </p:nvSpPr>
          <p:spPr bwMode="auto">
            <a:xfrm>
              <a:off x="1894" y="2169"/>
              <a:ext cx="1417" cy="619"/>
            </a:xfrm>
            <a:custGeom>
              <a:avLst/>
              <a:gdLst>
                <a:gd name="T0" fmla="*/ 0 w 1417"/>
                <a:gd name="T1" fmla="*/ 619 h 619"/>
                <a:gd name="T2" fmla="*/ 255 w 1417"/>
                <a:gd name="T3" fmla="*/ 392 h 619"/>
                <a:gd name="T4" fmla="*/ 935 w 1417"/>
                <a:gd name="T5" fmla="*/ 52 h 619"/>
                <a:gd name="T6" fmla="*/ 1417 w 1417"/>
                <a:gd name="T7" fmla="*/ 80 h 6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17"/>
                <a:gd name="T13" fmla="*/ 0 h 619"/>
                <a:gd name="T14" fmla="*/ 1417 w 1417"/>
                <a:gd name="T15" fmla="*/ 619 h 6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17" h="619">
                  <a:moveTo>
                    <a:pt x="0" y="619"/>
                  </a:moveTo>
                  <a:cubicBezTo>
                    <a:pt x="49" y="552"/>
                    <a:pt x="99" y="486"/>
                    <a:pt x="255" y="392"/>
                  </a:cubicBezTo>
                  <a:cubicBezTo>
                    <a:pt x="411" y="298"/>
                    <a:pt x="741" y="104"/>
                    <a:pt x="935" y="52"/>
                  </a:cubicBezTo>
                  <a:cubicBezTo>
                    <a:pt x="1129" y="0"/>
                    <a:pt x="1337" y="75"/>
                    <a:pt x="1417" y="80"/>
                  </a:cubicBezTo>
                </a:path>
              </a:pathLst>
            </a:custGeom>
            <a:noFill/>
            <a:ln w="38100">
              <a:solidFill>
                <a:srgbClr val="99CC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7774" name="Text Box 14"/>
            <p:cNvSpPr txBox="1">
              <a:spLocks noChangeArrowheads="1"/>
            </p:cNvSpPr>
            <p:nvPr/>
          </p:nvSpPr>
          <p:spPr bwMode="auto">
            <a:xfrm>
              <a:off x="3281" y="2279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pt-BR" sz="1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Tabela 1</a:t>
              </a:r>
            </a:p>
          </p:txBody>
        </p:sp>
        <p:sp>
          <p:nvSpPr>
            <p:cNvPr id="14348" name="Freeform 15"/>
            <p:cNvSpPr>
              <a:spLocks/>
            </p:cNvSpPr>
            <p:nvPr/>
          </p:nvSpPr>
          <p:spPr bwMode="auto">
            <a:xfrm>
              <a:off x="1979" y="2590"/>
              <a:ext cx="1634" cy="335"/>
            </a:xfrm>
            <a:custGeom>
              <a:avLst/>
              <a:gdLst>
                <a:gd name="T0" fmla="*/ 1559 w 1634"/>
                <a:gd name="T1" fmla="*/ 0 h 335"/>
                <a:gd name="T2" fmla="*/ 1502 w 1634"/>
                <a:gd name="T3" fmla="*/ 85 h 335"/>
                <a:gd name="T4" fmla="*/ 765 w 1634"/>
                <a:gd name="T5" fmla="*/ 311 h 335"/>
                <a:gd name="T6" fmla="*/ 0 w 1634"/>
                <a:gd name="T7" fmla="*/ 226 h 3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34"/>
                <a:gd name="T13" fmla="*/ 0 h 335"/>
                <a:gd name="T14" fmla="*/ 1634 w 1634"/>
                <a:gd name="T15" fmla="*/ 335 h 3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34" h="335">
                  <a:moveTo>
                    <a:pt x="1559" y="0"/>
                  </a:moveTo>
                  <a:cubicBezTo>
                    <a:pt x="1596" y="16"/>
                    <a:pt x="1634" y="33"/>
                    <a:pt x="1502" y="85"/>
                  </a:cubicBezTo>
                  <a:cubicBezTo>
                    <a:pt x="1370" y="137"/>
                    <a:pt x="1015" y="287"/>
                    <a:pt x="765" y="311"/>
                  </a:cubicBezTo>
                  <a:cubicBezTo>
                    <a:pt x="515" y="335"/>
                    <a:pt x="127" y="240"/>
                    <a:pt x="0" y="22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816225" y="4794250"/>
            <a:ext cx="3681413" cy="1200150"/>
            <a:chOff x="1774" y="3020"/>
            <a:chExt cx="2319" cy="756"/>
          </a:xfrm>
        </p:grpSpPr>
        <p:sp>
          <p:nvSpPr>
            <p:cNvPr id="14341" name="Freeform 17"/>
            <p:cNvSpPr>
              <a:spLocks/>
            </p:cNvSpPr>
            <p:nvPr/>
          </p:nvSpPr>
          <p:spPr bwMode="auto">
            <a:xfrm>
              <a:off x="2030" y="3020"/>
              <a:ext cx="1417" cy="619"/>
            </a:xfrm>
            <a:custGeom>
              <a:avLst/>
              <a:gdLst>
                <a:gd name="T0" fmla="*/ 0 w 1417"/>
                <a:gd name="T1" fmla="*/ 619 h 619"/>
                <a:gd name="T2" fmla="*/ 255 w 1417"/>
                <a:gd name="T3" fmla="*/ 392 h 619"/>
                <a:gd name="T4" fmla="*/ 935 w 1417"/>
                <a:gd name="T5" fmla="*/ 52 h 619"/>
                <a:gd name="T6" fmla="*/ 1417 w 1417"/>
                <a:gd name="T7" fmla="*/ 80 h 6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17"/>
                <a:gd name="T13" fmla="*/ 0 h 619"/>
                <a:gd name="T14" fmla="*/ 1417 w 1417"/>
                <a:gd name="T15" fmla="*/ 619 h 6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17" h="619">
                  <a:moveTo>
                    <a:pt x="0" y="619"/>
                  </a:moveTo>
                  <a:cubicBezTo>
                    <a:pt x="49" y="552"/>
                    <a:pt x="99" y="486"/>
                    <a:pt x="255" y="392"/>
                  </a:cubicBezTo>
                  <a:cubicBezTo>
                    <a:pt x="411" y="298"/>
                    <a:pt x="741" y="104"/>
                    <a:pt x="935" y="52"/>
                  </a:cubicBezTo>
                  <a:cubicBezTo>
                    <a:pt x="1129" y="0"/>
                    <a:pt x="1337" y="75"/>
                    <a:pt x="1417" y="80"/>
                  </a:cubicBezTo>
                </a:path>
              </a:pathLst>
            </a:custGeom>
            <a:noFill/>
            <a:ln w="38100">
              <a:solidFill>
                <a:srgbClr val="99CC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7778" name="Text Box 18"/>
            <p:cNvSpPr txBox="1">
              <a:spLocks noChangeArrowheads="1"/>
            </p:cNvSpPr>
            <p:nvPr/>
          </p:nvSpPr>
          <p:spPr bwMode="auto">
            <a:xfrm>
              <a:off x="3417" y="3130"/>
              <a:ext cx="6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pt-BR" sz="1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Figura 1</a:t>
              </a:r>
            </a:p>
          </p:txBody>
        </p:sp>
        <p:sp>
          <p:nvSpPr>
            <p:cNvPr id="14343" name="Freeform 19"/>
            <p:cNvSpPr>
              <a:spLocks/>
            </p:cNvSpPr>
            <p:nvPr/>
          </p:nvSpPr>
          <p:spPr bwMode="auto">
            <a:xfrm>
              <a:off x="2115" y="3441"/>
              <a:ext cx="1634" cy="335"/>
            </a:xfrm>
            <a:custGeom>
              <a:avLst/>
              <a:gdLst>
                <a:gd name="T0" fmla="*/ 1559 w 1634"/>
                <a:gd name="T1" fmla="*/ 0 h 335"/>
                <a:gd name="T2" fmla="*/ 1502 w 1634"/>
                <a:gd name="T3" fmla="*/ 85 h 335"/>
                <a:gd name="T4" fmla="*/ 765 w 1634"/>
                <a:gd name="T5" fmla="*/ 311 h 335"/>
                <a:gd name="T6" fmla="*/ 0 w 1634"/>
                <a:gd name="T7" fmla="*/ 226 h 3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34"/>
                <a:gd name="T13" fmla="*/ 0 h 335"/>
                <a:gd name="T14" fmla="*/ 1634 w 1634"/>
                <a:gd name="T15" fmla="*/ 335 h 3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34" h="335">
                  <a:moveTo>
                    <a:pt x="1559" y="0"/>
                  </a:moveTo>
                  <a:cubicBezTo>
                    <a:pt x="1596" y="16"/>
                    <a:pt x="1634" y="33"/>
                    <a:pt x="1502" y="85"/>
                  </a:cubicBezTo>
                  <a:cubicBezTo>
                    <a:pt x="1370" y="137"/>
                    <a:pt x="1015" y="287"/>
                    <a:pt x="765" y="311"/>
                  </a:cubicBezTo>
                  <a:cubicBezTo>
                    <a:pt x="515" y="335"/>
                    <a:pt x="127" y="240"/>
                    <a:pt x="0" y="22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44" name="Oval 20"/>
            <p:cNvSpPr>
              <a:spLocks noChangeArrowheads="1"/>
            </p:cNvSpPr>
            <p:nvPr/>
          </p:nvSpPr>
          <p:spPr bwMode="auto">
            <a:xfrm>
              <a:off x="1774" y="3634"/>
              <a:ext cx="312" cy="8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951163" y="414338"/>
            <a:ext cx="3276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b="1"/>
              <a:t>Resultados - texto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062038" y="1423988"/>
            <a:ext cx="7019925" cy="5130800"/>
            <a:chOff x="669" y="897"/>
            <a:chExt cx="4422" cy="3232"/>
          </a:xfrm>
        </p:grpSpPr>
        <p:grpSp>
          <p:nvGrpSpPr>
            <p:cNvPr id="15364" name="Group 3"/>
            <p:cNvGrpSpPr>
              <a:grpSpLocks/>
            </p:cNvGrpSpPr>
            <p:nvPr/>
          </p:nvGrpSpPr>
          <p:grpSpPr bwMode="auto">
            <a:xfrm>
              <a:off x="669" y="1111"/>
              <a:ext cx="1616" cy="3018"/>
              <a:chOff x="669" y="1111"/>
              <a:chExt cx="1616" cy="3018"/>
            </a:xfrm>
          </p:grpSpPr>
          <p:sp>
            <p:nvSpPr>
              <p:cNvPr id="15389" name="Rectangle 4"/>
              <p:cNvSpPr>
                <a:spLocks noChangeArrowheads="1"/>
              </p:cNvSpPr>
              <p:nvPr/>
            </p:nvSpPr>
            <p:spPr bwMode="auto">
              <a:xfrm>
                <a:off x="669" y="1111"/>
                <a:ext cx="1616" cy="2977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pt-BR"/>
              </a:p>
            </p:txBody>
          </p:sp>
          <p:sp>
            <p:nvSpPr>
              <p:cNvPr id="15390" name="Text Box 5"/>
              <p:cNvSpPr txBox="1">
                <a:spLocks noChangeArrowheads="1"/>
              </p:cNvSpPr>
              <p:nvPr/>
            </p:nvSpPr>
            <p:spPr bwMode="auto">
              <a:xfrm>
                <a:off x="754" y="1395"/>
                <a:ext cx="1474" cy="10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pt-BR" sz="900" b="1">
                    <a:solidFill>
                      <a:schemeClr val="bg1"/>
                    </a:solidFill>
                  </a:rPr>
                  <a:t>Sflsj lsjsljfsle eke elsj s sljskdjf slrj gtlsdj tks fljt fljst eiwo dordli  etoiu ser doujs ouewr.</a:t>
                </a:r>
              </a:p>
              <a:p>
                <a:endParaRPr lang="pt-BR" sz="900" b="1">
                  <a:solidFill>
                    <a:schemeClr val="bg1"/>
                  </a:solidFill>
                </a:endParaRPr>
              </a:p>
              <a:p>
                <a:r>
                  <a:rPr lang="pt-BR" sz="900" b="1">
                    <a:solidFill>
                      <a:schemeClr val="bg1"/>
                    </a:solidFill>
                  </a:rPr>
                  <a:t>lsjsljfsle eke elsj s sljskdjf slrj gtlsdj tks fljt fljst eiwo dordli  etoiu ser doujs ouewr.</a:t>
                </a:r>
              </a:p>
              <a:p>
                <a:endParaRPr lang="pt-BR" sz="900" b="1">
                  <a:solidFill>
                    <a:schemeClr val="bg1"/>
                  </a:solidFill>
                </a:endParaRPr>
              </a:p>
              <a:p>
                <a:r>
                  <a:rPr lang="pt-BR" sz="900" b="1">
                    <a:solidFill>
                      <a:schemeClr val="bg1"/>
                    </a:solidFill>
                  </a:rPr>
                  <a:t>tks fljt fljst eiwo dordli  etoiu ser doujs ouewr. lsjsljfsle eke elsj s sljskdjf slrj gtlsdj tks fljt fljst eiwo dordli  etoiu</a:t>
                </a:r>
              </a:p>
              <a:p>
                <a:endParaRPr lang="pt-BR" sz="900" b="1">
                  <a:solidFill>
                    <a:schemeClr val="bg1"/>
                  </a:solidFill>
                </a:endParaRPr>
              </a:p>
              <a:p>
                <a:endParaRPr lang="pt-BR" sz="9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5391" name="Rectangle 6"/>
              <p:cNvSpPr>
                <a:spLocks noChangeArrowheads="1"/>
              </p:cNvSpPr>
              <p:nvPr/>
            </p:nvSpPr>
            <p:spPr bwMode="auto">
              <a:xfrm>
                <a:off x="754" y="2609"/>
                <a:ext cx="1446" cy="1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pt-BR" sz="900" b="1">
                    <a:solidFill>
                      <a:schemeClr val="bg1"/>
                    </a:solidFill>
                  </a:rPr>
                  <a:t>Sflsj lsjsljfsle eke elsj s sljskdjf slrj gtlsdj tks fljt fljst eiwo dordli  etoiu ser doujs ouewr.</a:t>
                </a:r>
              </a:p>
              <a:p>
                <a:endParaRPr lang="pt-BR" sz="900" b="1">
                  <a:solidFill>
                    <a:schemeClr val="bg1"/>
                  </a:solidFill>
                </a:endParaRPr>
              </a:p>
              <a:p>
                <a:r>
                  <a:rPr lang="pt-BR" sz="900" b="1">
                    <a:solidFill>
                      <a:schemeClr val="bg1"/>
                    </a:solidFill>
                  </a:rPr>
                  <a:t>lsjsljfsle eke elsj s sljskdjf slrj gtlsdj tks fljt fljst eiwo dordli  etoiu ser doujs ouewr.</a:t>
                </a:r>
              </a:p>
              <a:p>
                <a:r>
                  <a:rPr lang="pt-BR" sz="900" b="1">
                    <a:solidFill>
                      <a:schemeClr val="bg1"/>
                    </a:solidFill>
                  </a:rPr>
                  <a:t>lsjsljfsle eke elsj s sljskdjf slrj gtlsdj tks fljt fljst eiwo dordli  etoiu ser doujs ouewr.</a:t>
                </a:r>
              </a:p>
              <a:p>
                <a:r>
                  <a:rPr lang="pt-BR" sz="900" b="1">
                    <a:solidFill>
                      <a:schemeClr val="bg1"/>
                    </a:solidFill>
                  </a:rPr>
                  <a:t>lsjsljfsle eke elsj s sljskdjf slrj gtlsdj tks fljt fljst eiwo dordli  etoiu ser doujs ouewr.</a:t>
                </a:r>
              </a:p>
              <a:p>
                <a:endParaRPr lang="pt-BR" sz="900" b="1">
                  <a:solidFill>
                    <a:schemeClr val="bg1"/>
                  </a:solidFill>
                </a:endParaRPr>
              </a:p>
              <a:p>
                <a:r>
                  <a:rPr lang="pt-BR" sz="900" b="1">
                    <a:solidFill>
                      <a:schemeClr val="bg1"/>
                    </a:solidFill>
                  </a:rPr>
                  <a:t>etoiu ser doujs ouewr.</a:t>
                </a:r>
              </a:p>
              <a:p>
                <a:r>
                  <a:rPr lang="pt-BR" sz="900" b="1">
                    <a:solidFill>
                      <a:schemeClr val="bg1"/>
                    </a:solidFill>
                  </a:rPr>
                  <a:t>lsjsljfsle eke elsj s sljskdjf slrj gtlsdj tks fljt fljst eiwo dordli  etoiu ser doujs ouewr.</a:t>
                </a:r>
              </a:p>
              <a:p>
                <a:r>
                  <a:rPr lang="pt-BR" sz="900" b="1">
                    <a:solidFill>
                      <a:schemeClr val="bg1"/>
                    </a:solidFill>
                  </a:rPr>
                  <a:t>lsjsljfsle eke elsj s sljskdjf slrj gtlsdj tks fljt fljst eiwo dordli  etoiu ser doujs ouewr.</a:t>
                </a:r>
              </a:p>
              <a:p>
                <a:endParaRPr lang="pt-BR" sz="9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18791" name="Text Box 7"/>
              <p:cNvSpPr txBox="1">
                <a:spLocks noChangeArrowheads="1"/>
              </p:cNvSpPr>
              <p:nvPr/>
            </p:nvSpPr>
            <p:spPr bwMode="auto">
              <a:xfrm>
                <a:off x="952" y="1111"/>
                <a:ext cx="101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pt-BR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Resultados</a:t>
                </a:r>
              </a:p>
            </p:txBody>
          </p:sp>
          <p:sp>
            <p:nvSpPr>
              <p:cNvPr id="118792" name="Text Box 8"/>
              <p:cNvSpPr txBox="1">
                <a:spLocks noChangeArrowheads="1"/>
              </p:cNvSpPr>
              <p:nvPr/>
            </p:nvSpPr>
            <p:spPr bwMode="auto">
              <a:xfrm>
                <a:off x="981" y="2330"/>
                <a:ext cx="91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pt-BR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Discussão</a:t>
                </a:r>
              </a:p>
            </p:txBody>
          </p:sp>
        </p:grpSp>
        <p:grpSp>
          <p:nvGrpSpPr>
            <p:cNvPr id="15365" name="Group 9"/>
            <p:cNvGrpSpPr>
              <a:grpSpLocks/>
            </p:cNvGrpSpPr>
            <p:nvPr/>
          </p:nvGrpSpPr>
          <p:grpSpPr bwMode="auto">
            <a:xfrm>
              <a:off x="1859" y="897"/>
              <a:ext cx="3232" cy="989"/>
              <a:chOff x="1859" y="897"/>
              <a:chExt cx="3232" cy="989"/>
            </a:xfrm>
          </p:grpSpPr>
          <p:sp>
            <p:nvSpPr>
              <p:cNvPr id="15387" name="Line 10"/>
              <p:cNvSpPr>
                <a:spLocks noChangeShapeType="1"/>
              </p:cNvSpPr>
              <p:nvPr/>
            </p:nvSpPr>
            <p:spPr bwMode="auto">
              <a:xfrm flipV="1">
                <a:off x="1859" y="1111"/>
                <a:ext cx="1361" cy="70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388" name="Text Box 11"/>
              <p:cNvSpPr txBox="1">
                <a:spLocks noChangeArrowheads="1"/>
              </p:cNvSpPr>
              <p:nvPr/>
            </p:nvSpPr>
            <p:spPr bwMode="auto">
              <a:xfrm>
                <a:off x="3361" y="897"/>
                <a:ext cx="1730" cy="989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pt-BR"/>
                  <a:t>Apenas o maior número de pessoas reduziu a atividade X (Fig. 1).</a:t>
                </a:r>
              </a:p>
            </p:txBody>
          </p:sp>
        </p:grpSp>
        <p:grpSp>
          <p:nvGrpSpPr>
            <p:cNvPr id="15366" name="Group 12"/>
            <p:cNvGrpSpPr>
              <a:grpSpLocks/>
            </p:cNvGrpSpPr>
            <p:nvPr/>
          </p:nvGrpSpPr>
          <p:grpSpPr bwMode="auto">
            <a:xfrm>
              <a:off x="2200" y="2245"/>
              <a:ext cx="2665" cy="1106"/>
              <a:chOff x="2200" y="2245"/>
              <a:chExt cx="2665" cy="1106"/>
            </a:xfrm>
          </p:grpSpPr>
          <p:sp>
            <p:nvSpPr>
              <p:cNvPr id="15385" name="Oval 13"/>
              <p:cNvSpPr>
                <a:spLocks noChangeArrowheads="1"/>
              </p:cNvSpPr>
              <p:nvPr/>
            </p:nvSpPr>
            <p:spPr bwMode="auto">
              <a:xfrm>
                <a:off x="4326" y="2245"/>
                <a:ext cx="539" cy="110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5386" name="Line 14"/>
              <p:cNvSpPr>
                <a:spLocks noChangeShapeType="1"/>
              </p:cNvSpPr>
              <p:nvPr/>
            </p:nvSpPr>
            <p:spPr bwMode="auto">
              <a:xfrm flipH="1">
                <a:off x="2200" y="3067"/>
                <a:ext cx="2154" cy="1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5367" name="Line 15"/>
            <p:cNvSpPr>
              <a:spLocks noChangeShapeType="1"/>
            </p:cNvSpPr>
            <p:nvPr/>
          </p:nvSpPr>
          <p:spPr bwMode="auto">
            <a:xfrm flipH="1">
              <a:off x="2228" y="1650"/>
              <a:ext cx="1134" cy="15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15368" name="Group 16"/>
            <p:cNvGrpSpPr>
              <a:grpSpLocks/>
            </p:cNvGrpSpPr>
            <p:nvPr/>
          </p:nvGrpSpPr>
          <p:grpSpPr bwMode="auto">
            <a:xfrm>
              <a:off x="3135" y="1593"/>
              <a:ext cx="1701" cy="1961"/>
              <a:chOff x="3135" y="1593"/>
              <a:chExt cx="1701" cy="1961"/>
            </a:xfrm>
          </p:grpSpPr>
          <p:grpSp>
            <p:nvGrpSpPr>
              <p:cNvPr id="15369" name="Group 17"/>
              <p:cNvGrpSpPr>
                <a:grpSpLocks/>
              </p:cNvGrpSpPr>
              <p:nvPr/>
            </p:nvGrpSpPr>
            <p:grpSpPr bwMode="auto">
              <a:xfrm>
                <a:off x="3419" y="1593"/>
                <a:ext cx="1417" cy="1961"/>
                <a:chOff x="3419" y="1593"/>
                <a:chExt cx="1417" cy="1961"/>
              </a:xfrm>
            </p:grpSpPr>
            <p:grpSp>
              <p:nvGrpSpPr>
                <p:cNvPr id="15371" name="Group 18"/>
                <p:cNvGrpSpPr>
                  <a:grpSpLocks/>
                </p:cNvGrpSpPr>
                <p:nvPr/>
              </p:nvGrpSpPr>
              <p:grpSpPr bwMode="auto">
                <a:xfrm>
                  <a:off x="3419" y="1901"/>
                  <a:ext cx="1417" cy="1653"/>
                  <a:chOff x="3419" y="1901"/>
                  <a:chExt cx="1417" cy="1653"/>
                </a:xfrm>
              </p:grpSpPr>
              <p:sp>
                <p:nvSpPr>
                  <p:cNvPr id="15373" name="Line 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81" y="2610"/>
                    <a:ext cx="0" cy="8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5374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27" y="2156"/>
                    <a:ext cx="0" cy="17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5375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74" y="2298"/>
                    <a:ext cx="0" cy="14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537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3419" y="2100"/>
                    <a:ext cx="0" cy="9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537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3419" y="3035"/>
                    <a:ext cx="141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5378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3589" y="2412"/>
                    <a:ext cx="141" cy="623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  <p:sp>
                <p:nvSpPr>
                  <p:cNvPr id="15379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4043" y="2327"/>
                    <a:ext cx="141" cy="708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  <p:sp>
                <p:nvSpPr>
                  <p:cNvPr id="15380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4497" y="2695"/>
                    <a:ext cx="141" cy="34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  <p:sp>
                <p:nvSpPr>
                  <p:cNvPr id="15381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59" y="1954"/>
                    <a:ext cx="201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pt-BR"/>
                      <a:t>a</a:t>
                    </a:r>
                  </a:p>
                </p:txBody>
              </p:sp>
              <p:sp>
                <p:nvSpPr>
                  <p:cNvPr id="15382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84" y="1901"/>
                    <a:ext cx="201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pt-BR"/>
                      <a:t>a</a:t>
                    </a:r>
                  </a:p>
                </p:txBody>
              </p:sp>
              <p:sp>
                <p:nvSpPr>
                  <p:cNvPr id="15383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68" y="2283"/>
                    <a:ext cx="21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pt-BR"/>
                      <a:t>b</a:t>
                    </a:r>
                  </a:p>
                </p:txBody>
              </p:sp>
              <p:sp>
                <p:nvSpPr>
                  <p:cNvPr id="15384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47" y="3031"/>
                    <a:ext cx="1204" cy="52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pt-BR"/>
                      <a:t>5      10      20</a:t>
                    </a:r>
                  </a:p>
                  <a:p>
                    <a:pPr algn="ctr"/>
                    <a:r>
                      <a:rPr lang="pt-BR"/>
                      <a:t>Indivíduos</a:t>
                    </a:r>
                  </a:p>
                </p:txBody>
              </p:sp>
            </p:grpSp>
            <p:sp>
              <p:nvSpPr>
                <p:cNvPr id="15372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4439" y="1593"/>
                  <a:ext cx="284" cy="53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5370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2779" y="2431"/>
                <a:ext cx="98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sz="2200"/>
                  <a:t>Atividade X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736725" y="1343025"/>
            <a:ext cx="56261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3600" b="1">
                <a:solidFill>
                  <a:srgbClr val="FFFF00"/>
                </a:solidFill>
                <a:latin typeface="Arial" charset="0"/>
              </a:rPr>
              <a:t>No texto, não repita as variáveis e nem os valores já expressos em Figuras ou Tabelas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736725" y="188913"/>
            <a:ext cx="5626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2000" b="1">
                <a:solidFill>
                  <a:srgbClr val="FFFF00"/>
                </a:solidFill>
                <a:latin typeface="Arial" charset="0"/>
              </a:rPr>
              <a:t>No texto, não repita os valores já expressos em Figuras ou Tabelas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01675" y="1281113"/>
            <a:ext cx="7832725" cy="2878137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31813" eaLnBrk="1" hangingPunct="1"/>
            <a:r>
              <a:rPr lang="pt-BR" sz="1800" b="1">
                <a:solidFill>
                  <a:srgbClr val="FFFFFF"/>
                </a:solidFill>
                <a:latin typeface="Arial" charset="0"/>
              </a:rPr>
              <a:t>		          </a:t>
            </a:r>
            <a:r>
              <a:rPr lang="pt-BR" sz="2000" b="1">
                <a:solidFill>
                  <a:srgbClr val="FFFFFF"/>
                </a:solidFill>
                <a:latin typeface="Arial" charset="0"/>
              </a:rPr>
              <a:t>Resultados e Discussão</a:t>
            </a:r>
          </a:p>
          <a:p>
            <a:pPr indent="531813" eaLnBrk="1" hangingPunct="1"/>
            <a:endParaRPr lang="pt-BR" sz="1800" b="1">
              <a:solidFill>
                <a:srgbClr val="FFFFFF"/>
              </a:solidFill>
              <a:latin typeface="Arial" charset="0"/>
            </a:endParaRPr>
          </a:p>
          <a:p>
            <a:pPr indent="531813" algn="just" eaLnBrk="1" hangingPunct="1"/>
            <a:r>
              <a:rPr lang="pt-BR" sz="1800" b="1">
                <a:solidFill>
                  <a:srgbClr val="FFFFFF"/>
                </a:solidFill>
                <a:latin typeface="Arial" charset="0"/>
              </a:rPr>
              <a:t>Os coeficientes de digestibilidade aparente da EB, MS e PB e os valores de energia digestível, de matéria seca digestível e proteína digestível do milho extrusado, do milho gelatinizado, da gordura de coco, do óleo de soja e da gordura suína obtidos no experimento 1 são </a:t>
            </a:r>
            <a:r>
              <a:rPr lang="pt-BR" sz="1800" b="1">
                <a:solidFill>
                  <a:srgbClr val="FFFF00"/>
                </a:solidFill>
                <a:latin typeface="Arial" charset="0"/>
              </a:rPr>
              <a:t>apresentados na Tabela 3.</a:t>
            </a:r>
          </a:p>
          <a:p>
            <a:pPr indent="531813" algn="just" eaLnBrk="1" hangingPunct="1"/>
            <a:r>
              <a:rPr lang="pt-BR" sz="1800" b="1">
                <a:solidFill>
                  <a:srgbClr val="FFFFFF"/>
                </a:solidFill>
                <a:latin typeface="Arial" charset="0"/>
              </a:rPr>
              <a:t>Para o milho extrusado, os coeficientes de digestibilidade aparente da EB, MS e PB foram de </a:t>
            </a:r>
            <a:r>
              <a:rPr lang="pt-BR" sz="1800" b="1">
                <a:solidFill>
                  <a:srgbClr val="FFFF00"/>
                </a:solidFill>
                <a:latin typeface="Arial" charset="0"/>
              </a:rPr>
              <a:t>85,1</a:t>
            </a:r>
            <a:r>
              <a:rPr lang="pt-BR" sz="1800" b="1">
                <a:solidFill>
                  <a:srgbClr val="FFFFFF"/>
                </a:solidFill>
                <a:latin typeface="Arial" charset="0"/>
              </a:rPr>
              <a:t>; </a:t>
            </a:r>
            <a:r>
              <a:rPr lang="pt-BR" sz="1800" b="1">
                <a:solidFill>
                  <a:srgbClr val="FFFF00"/>
                </a:solidFill>
                <a:latin typeface="Arial" charset="0"/>
              </a:rPr>
              <a:t>84,2</a:t>
            </a:r>
            <a:r>
              <a:rPr lang="pt-BR" sz="1800" b="1">
                <a:solidFill>
                  <a:srgbClr val="FFFFFF"/>
                </a:solidFill>
                <a:latin typeface="Arial" charset="0"/>
              </a:rPr>
              <a:t>; </a:t>
            </a:r>
            <a:r>
              <a:rPr lang="pt-BR" sz="1800" b="1">
                <a:solidFill>
                  <a:srgbClr val="FFFF00"/>
                </a:solidFill>
                <a:latin typeface="Arial" charset="0"/>
              </a:rPr>
              <a:t>65,3%</a:t>
            </a:r>
            <a:r>
              <a:rPr lang="pt-BR" sz="1800" b="1">
                <a:solidFill>
                  <a:srgbClr val="FFFFFF"/>
                </a:solidFill>
                <a:latin typeface="Arial" charset="0"/>
              </a:rPr>
              <a:t> e, para o milho gelatinizado, de </a:t>
            </a:r>
            <a:r>
              <a:rPr lang="pt-BR" sz="1800" b="1">
                <a:solidFill>
                  <a:srgbClr val="FFFF00"/>
                </a:solidFill>
                <a:latin typeface="Arial" charset="0"/>
              </a:rPr>
              <a:t>84,4</a:t>
            </a:r>
            <a:r>
              <a:rPr lang="pt-BR" sz="1800" b="1">
                <a:solidFill>
                  <a:srgbClr val="FFFFFF"/>
                </a:solidFill>
                <a:latin typeface="Arial" charset="0"/>
              </a:rPr>
              <a:t>; </a:t>
            </a:r>
            <a:r>
              <a:rPr lang="pt-BR" sz="1800" b="1">
                <a:solidFill>
                  <a:srgbClr val="FFFF00"/>
                </a:solidFill>
                <a:latin typeface="Arial" charset="0"/>
              </a:rPr>
              <a:t>84,5</a:t>
            </a:r>
            <a:r>
              <a:rPr lang="pt-BR" sz="1800" b="1">
                <a:solidFill>
                  <a:srgbClr val="FFFFFF"/>
                </a:solidFill>
                <a:latin typeface="Arial" charset="0"/>
              </a:rPr>
              <a:t> e </a:t>
            </a:r>
            <a:r>
              <a:rPr lang="pt-BR" sz="1800" b="1">
                <a:solidFill>
                  <a:srgbClr val="FFFF00"/>
                </a:solidFill>
                <a:latin typeface="Arial" charset="0"/>
              </a:rPr>
              <a:t>65,0%</a:t>
            </a:r>
            <a:r>
              <a:rPr lang="pt-BR" sz="1800" b="1">
                <a:solidFill>
                  <a:srgbClr val="FFFFFF"/>
                </a:solidFill>
                <a:latin typeface="Arial" charset="0"/>
              </a:rPr>
              <a:t>, respectivamente.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788" y="4283075"/>
            <a:ext cx="60452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sign padrão">
  <a:themeElements>
    <a:clrScheme name="1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sign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eixe">
  <a:themeElements>
    <a:clrScheme name="Feixe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Feix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eixe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Feixe">
  <a:themeElements>
    <a:clrScheme name="Feixe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Feix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Feixe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Feixe">
  <a:themeElements>
    <a:clrScheme name="Feixe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Feix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Feixe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669</Words>
  <Application>Microsoft Office PowerPoint</Application>
  <PresentationFormat>Apresentação na tela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10</vt:i4>
      </vt:variant>
    </vt:vector>
  </HeadingPairs>
  <TitlesOfParts>
    <vt:vector size="20" baseType="lpstr">
      <vt:lpstr>Times New Roman</vt:lpstr>
      <vt:lpstr>Arial</vt:lpstr>
      <vt:lpstr>Calibri</vt:lpstr>
      <vt:lpstr>Wingdings</vt:lpstr>
      <vt:lpstr>Goudy Old Style</vt:lpstr>
      <vt:lpstr>Design padrão</vt:lpstr>
      <vt:lpstr>1_Design padrão</vt:lpstr>
      <vt:lpstr>Feixe</vt:lpstr>
      <vt:lpstr>1_Feixe</vt:lpstr>
      <vt:lpstr>2_Feixe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Organização não conhecida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Gilson L. Volpato</dc:creator>
  <cp:lastModifiedBy>g</cp:lastModifiedBy>
  <cp:revision>33</cp:revision>
  <dcterms:created xsi:type="dcterms:W3CDTF">2003-04-07T11:35:14Z</dcterms:created>
  <dcterms:modified xsi:type="dcterms:W3CDTF">2011-06-27T03:06:51Z</dcterms:modified>
</cp:coreProperties>
</file>