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7" r:id="rId5"/>
    <p:sldId id="268" r:id="rId6"/>
    <p:sldId id="258" r:id="rId7"/>
    <p:sldId id="264" r:id="rId8"/>
    <p:sldId id="262" r:id="rId9"/>
    <p:sldId id="263" r:id="rId10"/>
    <p:sldId id="265" r:id="rId11"/>
    <p:sldId id="266" r:id="rId12"/>
    <p:sldId id="257" r:id="rId13"/>
    <p:sldId id="27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1D821C-DD99-4C44-861B-F564BF4D7AF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407EF3-A113-43D2-9A03-91121CBB33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D821C-DD99-4C44-861B-F564BF4D7AF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07EF3-A113-43D2-9A03-91121CBB33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D821C-DD99-4C44-861B-F564BF4D7AF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07EF3-A113-43D2-9A03-91121CBB33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D821C-DD99-4C44-861B-F564BF4D7AF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07EF3-A113-43D2-9A03-91121CBB331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D821C-DD99-4C44-861B-F564BF4D7AF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07EF3-A113-43D2-9A03-91121CBB331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D821C-DD99-4C44-861B-F564BF4D7AF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07EF3-A113-43D2-9A03-91121CBB331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D821C-DD99-4C44-861B-F564BF4D7AF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07EF3-A113-43D2-9A03-91121CBB331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D821C-DD99-4C44-861B-F564BF4D7AF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07EF3-A113-43D2-9A03-91121CBB3315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D821C-DD99-4C44-861B-F564BF4D7AF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07EF3-A113-43D2-9A03-91121CBB33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1D821C-DD99-4C44-861B-F564BF4D7AF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07EF3-A113-43D2-9A03-91121CBB331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1D821C-DD99-4C44-861B-F564BF4D7AF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407EF3-A113-43D2-9A03-91121CBB3315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1D821C-DD99-4C44-861B-F564BF4D7AF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407EF3-A113-43D2-9A03-91121CBB331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ONDAS NO MAR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772400" cy="1199704"/>
          </a:xfrm>
        </p:spPr>
        <p:txBody>
          <a:bodyPr/>
          <a:lstStyle/>
          <a:p>
            <a:pPr algn="ctr"/>
            <a:r>
              <a:rPr lang="pt-BR" dirty="0" smtClean="0"/>
              <a:t>Diego Domingos e Raul Beber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5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VELOCIDADE DO VENTO X TAMNHO DA ONDA</a:t>
            </a:r>
            <a:endParaRPr lang="pt-BR" sz="2800" dirty="0"/>
          </a:p>
        </p:txBody>
      </p:sp>
      <p:pic>
        <p:nvPicPr>
          <p:cNvPr id="4" name="Picture 4" descr="http://upload.wikimedia.org/wikipedia/en/2/20/Global_Wave_Height_Spe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51767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4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Ondas em águas rasas </a:t>
            </a:r>
            <a:endParaRPr lang="pt-BR" dirty="0"/>
          </a:p>
        </p:txBody>
      </p:sp>
      <p:pic>
        <p:nvPicPr>
          <p:cNvPr id="4" name="Picture 5" descr="wave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61" y="2780928"/>
            <a:ext cx="3915411" cy="3024336"/>
          </a:xfrm>
          <a:prstGeom prst="rect">
            <a:avLst/>
          </a:prstGeom>
          <a:noFill/>
        </p:spPr>
      </p:pic>
      <p:pic>
        <p:nvPicPr>
          <p:cNvPr id="5122" name="Picture 2" descr="http://upload.wikimedia.org/wikipedia/commons/b/be/Shallow_water_wav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6356120" cy="9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ço Reservado para Conteúdo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18" y="2787825"/>
            <a:ext cx="329807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travel-and-fashion.com/wp-content/uploads/2013/11/Teahupoo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" y="116632"/>
            <a:ext cx="49500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636912"/>
            <a:ext cx="601455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3298076" cy="1728192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Tsunamis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88024" y="1772816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Diferencia: energia/tamanho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Energia?</a:t>
            </a: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Amplitude=</a:t>
            </a:r>
            <a:r>
              <a:rPr lang="pt-BR" i="1" dirty="0" smtClean="0"/>
              <a:t>Imperceptível?</a:t>
            </a:r>
          </a:p>
          <a:p>
            <a:endParaRPr lang="pt-BR" i="1" dirty="0"/>
          </a:p>
          <a:p>
            <a:endParaRPr lang="pt-BR" i="1" dirty="0" smtClean="0"/>
          </a:p>
          <a:p>
            <a:r>
              <a:rPr lang="pt-BR" dirty="0" smtClean="0"/>
              <a:t>   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59632" y="486916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Período:10-15s   20-30min</a:t>
            </a:r>
          </a:p>
          <a:p>
            <a:endParaRPr lang="pt-BR" dirty="0"/>
          </a:p>
          <a:p>
            <a:r>
              <a:rPr lang="pt-BR" dirty="0" smtClean="0"/>
              <a:t>Diminuição drástica da velocidade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8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8" y="1306834"/>
            <a:ext cx="8363272" cy="4900000"/>
          </a:xfrm>
        </p:spPr>
        <p:txBody>
          <a:bodyPr/>
          <a:lstStyle/>
          <a:p>
            <a:pPr marL="109728" indent="0">
              <a:buNone/>
            </a:pPr>
            <a:r>
              <a:rPr lang="pt-BR" dirty="0" smtClean="0"/>
              <a:t>Onda </a:t>
            </a:r>
            <a:r>
              <a:rPr lang="pt-BR" dirty="0" err="1" smtClean="0"/>
              <a:t>mecanica</a:t>
            </a:r>
            <a:r>
              <a:rPr lang="pt-BR" dirty="0" smtClean="0"/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 Geral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9512" y="1730284"/>
            <a:ext cx="8640960" cy="4507027"/>
            <a:chOff x="1274" y="1391"/>
            <a:chExt cx="8822" cy="428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526" y="3683"/>
              <a:ext cx="1591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2200" tIns="21100" rIns="42200" bIns="211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Cava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274" y="1391"/>
              <a:ext cx="8822" cy="4287"/>
              <a:chOff x="1274" y="1391"/>
              <a:chExt cx="8822" cy="4287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5987" y="1391"/>
                <a:ext cx="4109" cy="42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42200" tIns="21100" rIns="42200" bIns="211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 = altura da onda: distância vertical entre cava e crista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λ =</a:t>
                </a: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comprimento da onda: distância longitudinal entre dois pontos equivalentes (duas cristas ou duas cavas) sucessivos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 = período: tempo necessário para que a onda percorra o comprimento </a:t>
                </a: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λ</a:t>
                </a:r>
                <a:endPara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= freqüência: o inverso do período 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 = velocidade da onda: </a:t>
                </a: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λ</a:t>
                </a: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/T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Orbitais = movimento de partículas causado pela  passagem da onda</a:t>
                </a:r>
                <a:endPara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1274" y="1443"/>
                <a:ext cx="4747" cy="2582"/>
                <a:chOff x="567" y="527"/>
                <a:chExt cx="2540" cy="1231"/>
              </a:xfrm>
            </p:grpSpPr>
            <p:sp>
              <p:nvSpPr>
                <p:cNvPr id="9" name="Freeform 7"/>
                <p:cNvSpPr>
                  <a:spLocks/>
                </p:cNvSpPr>
                <p:nvPr/>
              </p:nvSpPr>
              <p:spPr bwMode="auto">
                <a:xfrm>
                  <a:off x="934" y="894"/>
                  <a:ext cx="2155" cy="61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447" y="491"/>
                    </a:cxn>
                    <a:cxn ang="0">
                      <a:pos x="877" y="1"/>
                    </a:cxn>
                    <a:cxn ang="0">
                      <a:pos x="1315" y="499"/>
                    </a:cxn>
                    <a:cxn ang="0">
                      <a:pos x="1754" y="27"/>
                    </a:cxn>
                  </a:cxnLst>
                  <a:rect l="0" t="0" r="r" b="b"/>
                  <a:pathLst>
                    <a:path w="1754" h="503">
                      <a:moveTo>
                        <a:pt x="0" y="1"/>
                      </a:moveTo>
                      <a:cubicBezTo>
                        <a:pt x="74" y="83"/>
                        <a:pt x="301" y="491"/>
                        <a:pt x="447" y="491"/>
                      </a:cubicBezTo>
                      <a:cubicBezTo>
                        <a:pt x="593" y="491"/>
                        <a:pt x="732" y="0"/>
                        <a:pt x="877" y="1"/>
                      </a:cubicBezTo>
                      <a:cubicBezTo>
                        <a:pt x="1022" y="2"/>
                        <a:pt x="1169" y="495"/>
                        <a:pt x="1315" y="499"/>
                      </a:cubicBezTo>
                      <a:cubicBezTo>
                        <a:pt x="1461" y="503"/>
                        <a:pt x="1663" y="125"/>
                        <a:pt x="1754" y="2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" name="Line 8"/>
                <p:cNvSpPr>
                  <a:spLocks noChangeShapeType="1"/>
                </p:cNvSpPr>
                <p:nvPr/>
              </p:nvSpPr>
              <p:spPr bwMode="auto">
                <a:xfrm>
                  <a:off x="822" y="1227"/>
                  <a:ext cx="2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" name="AutoShape 9"/>
                <p:cNvSpPr>
                  <a:spLocks noChangeShapeType="1"/>
                </p:cNvSpPr>
                <p:nvPr/>
              </p:nvSpPr>
              <p:spPr bwMode="auto">
                <a:xfrm>
                  <a:off x="1491" y="1614"/>
                  <a:ext cx="105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80" y="1609"/>
                  <a:ext cx="558" cy="1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2200" tIns="21100" rIns="42200" bIns="211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λ</a:t>
                  </a: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AutoShape 11"/>
                <p:cNvSpPr>
                  <a:spLocks noChangeShapeType="1"/>
                </p:cNvSpPr>
                <p:nvPr/>
              </p:nvSpPr>
              <p:spPr bwMode="auto">
                <a:xfrm>
                  <a:off x="822" y="895"/>
                  <a:ext cx="0" cy="66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67" y="1078"/>
                  <a:ext cx="389" cy="1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2200" tIns="21100" rIns="42200" bIns="211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H</a:t>
                  </a: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004" y="615"/>
                  <a:ext cx="264" cy="2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2650" y="1524"/>
                  <a:ext cx="179" cy="1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239" y="527"/>
                  <a:ext cx="352" cy="1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2200" tIns="21100" rIns="42200" bIns="211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Crista</a:t>
                  </a: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Oval 16"/>
                <p:cNvSpPr>
                  <a:spLocks noChangeArrowheads="1"/>
                </p:cNvSpPr>
                <p:nvPr/>
              </p:nvSpPr>
              <p:spPr bwMode="auto">
                <a:xfrm>
                  <a:off x="1897" y="901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9" name="Oval 17"/>
                <p:cNvSpPr>
                  <a:spLocks noChangeArrowheads="1"/>
                </p:cNvSpPr>
                <p:nvPr/>
              </p:nvSpPr>
              <p:spPr bwMode="auto">
                <a:xfrm>
                  <a:off x="1932" y="1133"/>
                  <a:ext cx="155" cy="15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0" name="Oval 18"/>
                <p:cNvSpPr>
                  <a:spLocks noChangeArrowheads="1"/>
                </p:cNvSpPr>
                <p:nvPr/>
              </p:nvSpPr>
              <p:spPr bwMode="auto">
                <a:xfrm>
                  <a:off x="1966" y="1290"/>
                  <a:ext cx="82" cy="8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1" name="Oval 19"/>
                <p:cNvSpPr>
                  <a:spLocks noChangeArrowheads="1"/>
                </p:cNvSpPr>
                <p:nvPr/>
              </p:nvSpPr>
              <p:spPr bwMode="auto">
                <a:xfrm>
                  <a:off x="1990" y="1377"/>
                  <a:ext cx="32" cy="33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242" y="908"/>
                  <a:ext cx="44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2200" tIns="21100" rIns="42200" bIns="211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Orbitais</a:t>
                  </a: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Line 21"/>
                <p:cNvSpPr>
                  <a:spLocks noChangeShapeType="1"/>
                </p:cNvSpPr>
                <p:nvPr/>
              </p:nvSpPr>
              <p:spPr bwMode="auto">
                <a:xfrm>
                  <a:off x="1623" y="1025"/>
                  <a:ext cx="264" cy="1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125" y="1014"/>
                  <a:ext cx="0" cy="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942" y="1143"/>
                  <a:ext cx="29" cy="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6" name="Line 24"/>
                <p:cNvSpPr>
                  <a:spLocks noChangeShapeType="1"/>
                </p:cNvSpPr>
                <p:nvPr/>
              </p:nvSpPr>
              <p:spPr bwMode="auto">
                <a:xfrm>
                  <a:off x="1967" y="131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7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006" y="1407"/>
                  <a:ext cx="2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14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Ondas marinhas (vento local) e capilares</a:t>
            </a:r>
          </a:p>
          <a:p>
            <a:r>
              <a:rPr lang="pt-BR" dirty="0" err="1" smtClean="0"/>
              <a:t>Swell</a:t>
            </a:r>
            <a:r>
              <a:rPr lang="pt-BR" dirty="0" smtClean="0"/>
              <a:t>  (ventos distantes)</a:t>
            </a:r>
          </a:p>
          <a:p>
            <a:r>
              <a:rPr lang="pt-BR" i="1" dirty="0" smtClean="0"/>
              <a:t>Tsunami </a:t>
            </a:r>
            <a:endParaRPr lang="pt-BR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básicos </a:t>
            </a:r>
            <a:endParaRPr lang="pt-BR" dirty="0"/>
          </a:p>
        </p:txBody>
      </p:sp>
      <p:pic>
        <p:nvPicPr>
          <p:cNvPr id="3074" name="Picture 2" descr="http://www.popphoto.com/files/_images/201406/shor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6916192" cy="388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415893" y="6095724"/>
            <a:ext cx="147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Clark Little 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Movimento </a:t>
            </a:r>
            <a:r>
              <a:rPr lang="pt-BR" b="1" dirty="0"/>
              <a:t>turbulento do </a:t>
            </a:r>
            <a:r>
              <a:rPr lang="pt-BR" b="1" dirty="0" smtClean="0"/>
              <a:t>ar </a:t>
            </a:r>
            <a:r>
              <a:rPr lang="pt-BR" dirty="0" smtClean="0"/>
              <a:t>     Perturbação do </a:t>
            </a:r>
            <a:r>
              <a:rPr lang="pt-BR" dirty="0"/>
              <a:t>equilíbrio </a:t>
            </a:r>
            <a:r>
              <a:rPr lang="pt-BR" dirty="0" smtClean="0"/>
              <a:t>da superfície oceânica 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Pulso </a:t>
            </a:r>
            <a:r>
              <a:rPr lang="pt-BR" dirty="0"/>
              <a:t>de </a:t>
            </a:r>
            <a:r>
              <a:rPr lang="pt-BR" dirty="0" smtClean="0"/>
              <a:t>pressão       Força a água </a:t>
            </a:r>
            <a:r>
              <a:rPr lang="pt-BR" dirty="0"/>
              <a:t>para </a:t>
            </a:r>
            <a:r>
              <a:rPr lang="pt-BR" dirty="0" smtClean="0"/>
              <a:t>baixo</a:t>
            </a:r>
            <a:r>
              <a:rPr lang="pt-BR" dirty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                  Geração do movimento </a:t>
            </a:r>
          </a:p>
          <a:p>
            <a:pPr marL="109728" indent="0">
              <a:buNone/>
            </a:pPr>
            <a:r>
              <a:rPr lang="pt-BR" dirty="0" smtClean="0"/>
              <a:t>                                            Oscilatório                               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1° Estágio formação de ondas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5652120" y="177281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2483768" y="249289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851920" y="35370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6444208" y="371703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Ondas maiores se formaram        Vento empurra as cristas melhor formadas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Ação mais eficiente do vento 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Superposição de ondas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2° Estágio 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5724128" y="14847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270785" y="2174539"/>
            <a:ext cx="507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270785" y="2978595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upload.wikimedia.org/wikipedia/commons/9/95/Wave_dis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86210"/>
            <a:ext cx="36957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artofdredging.com/rogue-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4032546" cy="298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Águas profundas (</a:t>
            </a:r>
            <a:r>
              <a:rPr lang="pt-BR" dirty="0"/>
              <a:t>P</a:t>
            </a:r>
            <a:r>
              <a:rPr lang="pt-BR" dirty="0" smtClean="0"/>
              <a:t>rofundidade </a:t>
            </a:r>
            <a:r>
              <a:rPr lang="pt-BR" dirty="0"/>
              <a:t>igual a metade do comprimento de onda, o diâmetro das órbitas torna-se 25 vezes menor que o da superfície.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Comportamento da onda </a:t>
            </a:r>
            <a:endParaRPr lang="pt-BR" dirty="0"/>
          </a:p>
        </p:txBody>
      </p:sp>
      <p:pic>
        <p:nvPicPr>
          <p:cNvPr id="4098" name="Picture 2" descr="http://upload.wikimedia.org/wikipedia/commons/4/4a/Deep_water_wa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2782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://cursos.unisanta.br/oceanografia/ondas/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52" y="4127866"/>
            <a:ext cx="40324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VELOCIDADE X COMPRIMENTO DEONDA </a:t>
            </a:r>
            <a:endParaRPr lang="pt-BR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457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2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91276" y="834443"/>
            <a:ext cx="8229600" cy="4525963"/>
          </a:xfrm>
        </p:spPr>
        <p:txBody>
          <a:bodyPr>
            <a:normAutofit/>
          </a:bodyPr>
          <a:lstStyle/>
          <a:p>
            <a:r>
              <a:rPr lang="pt-BR" sz="1800" dirty="0" smtClean="0"/>
              <a:t>Ondas formadas pelo vento que se propagam além de sua área de origem (tempestade)</a:t>
            </a:r>
            <a:endParaRPr lang="pt-BR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47057" y="0"/>
            <a:ext cx="8229600" cy="1143000"/>
          </a:xfrm>
        </p:spPr>
        <p:txBody>
          <a:bodyPr/>
          <a:lstStyle/>
          <a:p>
            <a:r>
              <a:rPr lang="pt-BR" dirty="0" err="1" smtClean="0"/>
              <a:t>Swell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99992" y="1412776"/>
            <a:ext cx="332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Uluwatu</a:t>
            </a:r>
            <a:r>
              <a:rPr lang="pt-BR" dirty="0" smtClean="0"/>
              <a:t> (Bali) -</a:t>
            </a:r>
            <a:r>
              <a:rPr lang="pt-BR" dirty="0" err="1" smtClean="0"/>
              <a:t>Indonesia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30" name="Picture 6" descr="http://im-1.msw.ms/eengine/ce_images/eedfdb7c6f2cb918/IMG_3195ImpossibleLiquidBarrel_1_960_64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7" y="1412776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bcdn-sphotos-f-a.akamaihd.net/hphotos-ak-xpa1/v/t1.0-9/1380383_525683467507866_1224980979_n.jpg?oh=4cde6a2b7d76ce9aba3856bf540d839f&amp;oe=54DA39BD&amp;__gda__=1423593305_1f375bdbe96a70777e7dbfbf0ff3f4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17199"/>
            <a:ext cx="3518676" cy="469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fbcdn-sphotos-h-a.akamaihd.net/hphotos-ak-xpf1/v/t35.0-12/1399894_530840033658876_1403462867_o.jpg?oh=188cc062b135a3ee189afb3708eb4d2e&amp;oe=5466901B&amp;__gda__=1415979974_d4f4e82d6820912e3941a89bcc610b8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8" y="4125855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8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38138"/>
          </a:xfrm>
        </p:spPr>
        <p:txBody>
          <a:bodyPr>
            <a:normAutofit/>
          </a:bodyPr>
          <a:lstStyle/>
          <a:p>
            <a:r>
              <a:rPr lang="pt-BR" sz="3000" dirty="0" smtClean="0"/>
              <a:t>VENTO + PISTA =  ALTURA   PERÍODO</a:t>
            </a:r>
            <a:endParaRPr lang="pt-BR" sz="3000" dirty="0"/>
          </a:p>
        </p:txBody>
      </p:sp>
      <p:grpSp>
        <p:nvGrpSpPr>
          <p:cNvPr id="4" name="Grupo 3"/>
          <p:cNvGrpSpPr/>
          <p:nvPr/>
        </p:nvGrpSpPr>
        <p:grpSpPr>
          <a:xfrm>
            <a:off x="352131" y="1708167"/>
            <a:ext cx="3097823" cy="3168424"/>
            <a:chOff x="5741987" y="0"/>
            <a:chExt cx="3402013" cy="3616325"/>
          </a:xfrm>
        </p:grpSpPr>
        <p:sp>
          <p:nvSpPr>
            <p:cNvPr id="5" name="Retângulo 4"/>
            <p:cNvSpPr/>
            <p:nvPr/>
          </p:nvSpPr>
          <p:spPr>
            <a:xfrm>
              <a:off x="5786447" y="0"/>
              <a:ext cx="3143272" cy="3571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5741987" y="0"/>
              <a:ext cx="3402013" cy="3616325"/>
              <a:chOff x="1701" y="1417"/>
              <a:chExt cx="5357" cy="5695"/>
            </a:xfrm>
          </p:grpSpPr>
          <p:sp>
            <p:nvSpPr>
              <p:cNvPr id="7" name="AutoShape 101"/>
              <p:cNvSpPr>
                <a:spLocks noChangeAspect="1" noChangeArrowheads="1" noTextEdit="1"/>
              </p:cNvSpPr>
              <p:nvPr/>
            </p:nvSpPr>
            <p:spPr bwMode="auto">
              <a:xfrm>
                <a:off x="1701" y="1417"/>
                <a:ext cx="5357" cy="5695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" name="Rectangle 100"/>
              <p:cNvSpPr>
                <a:spLocks noChangeArrowheads="1"/>
              </p:cNvSpPr>
              <p:nvPr/>
            </p:nvSpPr>
            <p:spPr bwMode="auto">
              <a:xfrm>
                <a:off x="1701" y="1417"/>
                <a:ext cx="4990" cy="5668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" name="Line 99"/>
              <p:cNvSpPr>
                <a:spLocks noChangeShapeType="1"/>
              </p:cNvSpPr>
              <p:nvPr/>
            </p:nvSpPr>
            <p:spPr bwMode="auto">
              <a:xfrm>
                <a:off x="1701" y="6681"/>
                <a:ext cx="499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" name="Line 98"/>
              <p:cNvSpPr>
                <a:spLocks noChangeShapeType="1"/>
              </p:cNvSpPr>
              <p:nvPr/>
            </p:nvSpPr>
            <p:spPr bwMode="auto">
              <a:xfrm>
                <a:off x="2413" y="6560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Line 97"/>
              <p:cNvSpPr>
                <a:spLocks noChangeShapeType="1"/>
              </p:cNvSpPr>
              <p:nvPr/>
            </p:nvSpPr>
            <p:spPr bwMode="auto">
              <a:xfrm>
                <a:off x="2888" y="6560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Line 96"/>
              <p:cNvSpPr>
                <a:spLocks noChangeShapeType="1"/>
              </p:cNvSpPr>
              <p:nvPr/>
            </p:nvSpPr>
            <p:spPr bwMode="auto">
              <a:xfrm>
                <a:off x="3176" y="6560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Line 95"/>
              <p:cNvSpPr>
                <a:spLocks noChangeShapeType="1"/>
              </p:cNvSpPr>
              <p:nvPr/>
            </p:nvSpPr>
            <p:spPr bwMode="auto">
              <a:xfrm>
                <a:off x="3422" y="6560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Line 94"/>
              <p:cNvSpPr>
                <a:spLocks noChangeShapeType="1"/>
              </p:cNvSpPr>
              <p:nvPr/>
            </p:nvSpPr>
            <p:spPr bwMode="auto">
              <a:xfrm>
                <a:off x="3628" y="6560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Line 93"/>
              <p:cNvSpPr>
                <a:spLocks noChangeShapeType="1"/>
              </p:cNvSpPr>
              <p:nvPr/>
            </p:nvSpPr>
            <p:spPr bwMode="auto">
              <a:xfrm>
                <a:off x="4053" y="6560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Line 92"/>
              <p:cNvSpPr>
                <a:spLocks noChangeShapeType="1"/>
              </p:cNvSpPr>
              <p:nvPr/>
            </p:nvSpPr>
            <p:spPr bwMode="auto">
              <a:xfrm>
                <a:off x="3793" y="6560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Line 91"/>
              <p:cNvSpPr>
                <a:spLocks noChangeShapeType="1"/>
              </p:cNvSpPr>
              <p:nvPr/>
            </p:nvSpPr>
            <p:spPr bwMode="auto">
              <a:xfrm>
                <a:off x="3941" y="6560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" name="Line 90"/>
              <p:cNvSpPr>
                <a:spLocks noChangeShapeType="1"/>
              </p:cNvSpPr>
              <p:nvPr/>
            </p:nvSpPr>
            <p:spPr bwMode="auto">
              <a:xfrm>
                <a:off x="4183" y="6562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Line 89"/>
              <p:cNvSpPr>
                <a:spLocks noChangeShapeType="1"/>
              </p:cNvSpPr>
              <p:nvPr/>
            </p:nvSpPr>
            <p:spPr bwMode="auto">
              <a:xfrm>
                <a:off x="4926" y="6560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Line 88"/>
              <p:cNvSpPr>
                <a:spLocks noChangeShapeType="1"/>
              </p:cNvSpPr>
              <p:nvPr/>
            </p:nvSpPr>
            <p:spPr bwMode="auto">
              <a:xfrm>
                <a:off x="5362" y="6560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Line 87"/>
              <p:cNvSpPr>
                <a:spLocks noChangeShapeType="1"/>
              </p:cNvSpPr>
              <p:nvPr/>
            </p:nvSpPr>
            <p:spPr bwMode="auto">
              <a:xfrm>
                <a:off x="5921" y="6560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Line 86"/>
              <p:cNvSpPr>
                <a:spLocks noChangeShapeType="1"/>
              </p:cNvSpPr>
              <p:nvPr/>
            </p:nvSpPr>
            <p:spPr bwMode="auto">
              <a:xfrm>
                <a:off x="5671" y="6560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85"/>
              <p:cNvSpPr>
                <a:spLocks/>
              </p:cNvSpPr>
              <p:nvPr/>
            </p:nvSpPr>
            <p:spPr bwMode="auto">
              <a:xfrm>
                <a:off x="1723" y="6435"/>
                <a:ext cx="530" cy="99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12" y="0"/>
                  </a:cxn>
                </a:cxnLst>
                <a:rect l="0" t="0" r="r" b="b"/>
                <a:pathLst>
                  <a:path w="212" h="40">
                    <a:moveTo>
                      <a:pt x="0" y="40"/>
                    </a:moveTo>
                    <a:cubicBezTo>
                      <a:pt x="35" y="33"/>
                      <a:pt x="168" y="8"/>
                      <a:pt x="212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84"/>
              <p:cNvSpPr>
                <a:spLocks/>
              </p:cNvSpPr>
              <p:nvPr/>
            </p:nvSpPr>
            <p:spPr bwMode="auto">
              <a:xfrm>
                <a:off x="1733" y="6155"/>
                <a:ext cx="520" cy="220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208" y="0"/>
                  </a:cxn>
                </a:cxnLst>
                <a:rect l="0" t="0" r="r" b="b"/>
                <a:pathLst>
                  <a:path w="208" h="88">
                    <a:moveTo>
                      <a:pt x="0" y="88"/>
                    </a:moveTo>
                    <a:cubicBezTo>
                      <a:pt x="35" y="73"/>
                      <a:pt x="173" y="15"/>
                      <a:pt x="208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83"/>
              <p:cNvSpPr>
                <a:spLocks/>
              </p:cNvSpPr>
              <p:nvPr/>
            </p:nvSpPr>
            <p:spPr bwMode="auto">
              <a:xfrm>
                <a:off x="1703" y="5795"/>
                <a:ext cx="570" cy="330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28" y="0"/>
                  </a:cxn>
                </a:cxnLst>
                <a:rect l="0" t="0" r="r" b="b"/>
                <a:pathLst>
                  <a:path w="228" h="132">
                    <a:moveTo>
                      <a:pt x="0" y="132"/>
                    </a:moveTo>
                    <a:cubicBezTo>
                      <a:pt x="37" y="110"/>
                      <a:pt x="180" y="28"/>
                      <a:pt x="228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82"/>
              <p:cNvSpPr>
                <a:spLocks/>
              </p:cNvSpPr>
              <p:nvPr/>
            </p:nvSpPr>
            <p:spPr bwMode="auto">
              <a:xfrm>
                <a:off x="1723" y="5365"/>
                <a:ext cx="560" cy="440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224" y="0"/>
                  </a:cxn>
                </a:cxnLst>
                <a:rect l="0" t="0" r="r" b="b"/>
                <a:pathLst>
                  <a:path w="224" h="176">
                    <a:moveTo>
                      <a:pt x="0" y="176"/>
                    </a:moveTo>
                    <a:cubicBezTo>
                      <a:pt x="37" y="147"/>
                      <a:pt x="177" y="37"/>
                      <a:pt x="224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81"/>
              <p:cNvSpPr>
                <a:spLocks/>
              </p:cNvSpPr>
              <p:nvPr/>
            </p:nvSpPr>
            <p:spPr bwMode="auto">
              <a:xfrm>
                <a:off x="1713" y="4875"/>
                <a:ext cx="590" cy="620"/>
              </a:xfrm>
              <a:custGeom>
                <a:avLst/>
                <a:gdLst/>
                <a:ahLst/>
                <a:cxnLst>
                  <a:cxn ang="0">
                    <a:pos x="0" y="248"/>
                  </a:cxn>
                  <a:cxn ang="0">
                    <a:pos x="236" y="0"/>
                  </a:cxn>
                </a:cxnLst>
                <a:rect l="0" t="0" r="r" b="b"/>
                <a:pathLst>
                  <a:path w="236" h="248">
                    <a:moveTo>
                      <a:pt x="0" y="248"/>
                    </a:moveTo>
                    <a:cubicBezTo>
                      <a:pt x="39" y="207"/>
                      <a:pt x="187" y="52"/>
                      <a:pt x="236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80"/>
              <p:cNvSpPr>
                <a:spLocks/>
              </p:cNvSpPr>
              <p:nvPr/>
            </p:nvSpPr>
            <p:spPr bwMode="auto">
              <a:xfrm>
                <a:off x="1723" y="4195"/>
                <a:ext cx="620" cy="75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248" y="0"/>
                  </a:cxn>
                </a:cxnLst>
                <a:rect l="0" t="0" r="r" b="b"/>
                <a:pathLst>
                  <a:path w="248" h="300">
                    <a:moveTo>
                      <a:pt x="0" y="300"/>
                    </a:moveTo>
                    <a:cubicBezTo>
                      <a:pt x="41" y="250"/>
                      <a:pt x="196" y="62"/>
                      <a:pt x="248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79"/>
              <p:cNvSpPr>
                <a:spLocks/>
              </p:cNvSpPr>
              <p:nvPr/>
            </p:nvSpPr>
            <p:spPr bwMode="auto">
              <a:xfrm>
                <a:off x="2713" y="6116"/>
                <a:ext cx="1430" cy="199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96" y="28"/>
                  </a:cxn>
                  <a:cxn ang="0">
                    <a:pos x="572" y="0"/>
                  </a:cxn>
                </a:cxnLst>
                <a:rect l="0" t="0" r="r" b="b"/>
                <a:pathLst>
                  <a:path w="572" h="80">
                    <a:moveTo>
                      <a:pt x="0" y="80"/>
                    </a:moveTo>
                    <a:cubicBezTo>
                      <a:pt x="49" y="71"/>
                      <a:pt x="201" y="41"/>
                      <a:pt x="296" y="28"/>
                    </a:cubicBezTo>
                    <a:cubicBezTo>
                      <a:pt x="391" y="15"/>
                      <a:pt x="514" y="6"/>
                      <a:pt x="572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78"/>
              <p:cNvSpPr>
                <a:spLocks/>
              </p:cNvSpPr>
              <p:nvPr/>
            </p:nvSpPr>
            <p:spPr bwMode="auto">
              <a:xfrm>
                <a:off x="4713" y="6065"/>
                <a:ext cx="1099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40" y="0"/>
                  </a:cxn>
                </a:cxnLst>
                <a:rect l="0" t="0" r="r" b="b"/>
                <a:pathLst>
                  <a:path w="440" h="4">
                    <a:moveTo>
                      <a:pt x="0" y="4"/>
                    </a:moveTo>
                    <a:cubicBezTo>
                      <a:pt x="73" y="3"/>
                      <a:pt x="367" y="1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4671" y="5565"/>
                <a:ext cx="1121" cy="4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49" y="0"/>
                  </a:cxn>
                </a:cxnLst>
                <a:rect l="0" t="0" r="r" b="b"/>
                <a:pathLst>
                  <a:path w="449" h="19">
                    <a:moveTo>
                      <a:pt x="0" y="19"/>
                    </a:moveTo>
                    <a:cubicBezTo>
                      <a:pt x="75" y="16"/>
                      <a:pt x="356" y="4"/>
                      <a:pt x="449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4723" y="4945"/>
                <a:ext cx="1010" cy="8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44" y="12"/>
                  </a:cxn>
                  <a:cxn ang="0">
                    <a:pos x="404" y="0"/>
                  </a:cxn>
                </a:cxnLst>
                <a:rect l="0" t="0" r="r" b="b"/>
                <a:pathLst>
                  <a:path w="404" h="32">
                    <a:moveTo>
                      <a:pt x="0" y="32"/>
                    </a:moveTo>
                    <a:cubicBezTo>
                      <a:pt x="24" y="29"/>
                      <a:pt x="77" y="17"/>
                      <a:pt x="144" y="12"/>
                    </a:cubicBezTo>
                    <a:cubicBezTo>
                      <a:pt x="211" y="7"/>
                      <a:pt x="350" y="2"/>
                      <a:pt x="404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75"/>
              <p:cNvSpPr>
                <a:spLocks/>
              </p:cNvSpPr>
              <p:nvPr/>
            </p:nvSpPr>
            <p:spPr bwMode="auto">
              <a:xfrm>
                <a:off x="4763" y="4285"/>
                <a:ext cx="970" cy="9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84" y="12"/>
                  </a:cxn>
                  <a:cxn ang="0">
                    <a:pos x="388" y="0"/>
                  </a:cxn>
                </a:cxnLst>
                <a:rect l="0" t="0" r="r" b="b"/>
                <a:pathLst>
                  <a:path w="388" h="36">
                    <a:moveTo>
                      <a:pt x="0" y="36"/>
                    </a:moveTo>
                    <a:cubicBezTo>
                      <a:pt x="31" y="32"/>
                      <a:pt x="119" y="18"/>
                      <a:pt x="184" y="12"/>
                    </a:cubicBezTo>
                    <a:cubicBezTo>
                      <a:pt x="249" y="6"/>
                      <a:pt x="346" y="2"/>
                      <a:pt x="388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" name="Freeform 74"/>
              <p:cNvSpPr>
                <a:spLocks/>
              </p:cNvSpPr>
              <p:nvPr/>
            </p:nvSpPr>
            <p:spPr bwMode="auto">
              <a:xfrm>
                <a:off x="4843" y="3305"/>
                <a:ext cx="930" cy="10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88" y="12"/>
                  </a:cxn>
                  <a:cxn ang="0">
                    <a:pos x="372" y="0"/>
                  </a:cxn>
                </a:cxnLst>
                <a:rect l="0" t="0" r="r" b="b"/>
                <a:pathLst>
                  <a:path w="372" h="40">
                    <a:moveTo>
                      <a:pt x="0" y="40"/>
                    </a:moveTo>
                    <a:cubicBezTo>
                      <a:pt x="31" y="35"/>
                      <a:pt x="126" y="19"/>
                      <a:pt x="188" y="12"/>
                    </a:cubicBezTo>
                    <a:cubicBezTo>
                      <a:pt x="250" y="5"/>
                      <a:pt x="334" y="2"/>
                      <a:pt x="372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Freeform 73"/>
              <p:cNvSpPr>
                <a:spLocks/>
              </p:cNvSpPr>
              <p:nvPr/>
            </p:nvSpPr>
            <p:spPr bwMode="auto">
              <a:xfrm>
                <a:off x="4713" y="2156"/>
                <a:ext cx="1090" cy="210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236" y="24"/>
                  </a:cxn>
                  <a:cxn ang="0">
                    <a:pos x="436" y="0"/>
                  </a:cxn>
                </a:cxnLst>
                <a:rect l="0" t="0" r="r" b="b"/>
                <a:pathLst>
                  <a:path w="436" h="84">
                    <a:moveTo>
                      <a:pt x="0" y="84"/>
                    </a:moveTo>
                    <a:cubicBezTo>
                      <a:pt x="39" y="73"/>
                      <a:pt x="163" y="38"/>
                      <a:pt x="236" y="24"/>
                    </a:cubicBezTo>
                    <a:cubicBezTo>
                      <a:pt x="309" y="10"/>
                      <a:pt x="394" y="5"/>
                      <a:pt x="436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Freeform 72"/>
              <p:cNvSpPr>
                <a:spLocks/>
              </p:cNvSpPr>
              <p:nvPr/>
            </p:nvSpPr>
            <p:spPr bwMode="auto">
              <a:xfrm>
                <a:off x="2643" y="2605"/>
                <a:ext cx="1510" cy="1230"/>
              </a:xfrm>
              <a:custGeom>
                <a:avLst/>
                <a:gdLst/>
                <a:ahLst/>
                <a:cxnLst>
                  <a:cxn ang="0">
                    <a:pos x="0" y="492"/>
                  </a:cxn>
                  <a:cxn ang="0">
                    <a:pos x="292" y="208"/>
                  </a:cxn>
                  <a:cxn ang="0">
                    <a:pos x="604" y="0"/>
                  </a:cxn>
                </a:cxnLst>
                <a:rect l="0" t="0" r="r" b="b"/>
                <a:pathLst>
                  <a:path w="604" h="492">
                    <a:moveTo>
                      <a:pt x="0" y="492"/>
                    </a:moveTo>
                    <a:cubicBezTo>
                      <a:pt x="49" y="445"/>
                      <a:pt x="191" y="290"/>
                      <a:pt x="292" y="208"/>
                    </a:cubicBezTo>
                    <a:cubicBezTo>
                      <a:pt x="393" y="126"/>
                      <a:pt x="539" y="43"/>
                      <a:pt x="604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" name="Freeform 71"/>
              <p:cNvSpPr>
                <a:spLocks/>
              </p:cNvSpPr>
              <p:nvPr/>
            </p:nvSpPr>
            <p:spPr bwMode="auto">
              <a:xfrm>
                <a:off x="2633" y="3535"/>
                <a:ext cx="1610" cy="1030"/>
              </a:xfrm>
              <a:custGeom>
                <a:avLst/>
                <a:gdLst/>
                <a:ahLst/>
                <a:cxnLst>
                  <a:cxn ang="0">
                    <a:pos x="0" y="412"/>
                  </a:cxn>
                  <a:cxn ang="0">
                    <a:pos x="412" y="108"/>
                  </a:cxn>
                  <a:cxn ang="0">
                    <a:pos x="644" y="0"/>
                  </a:cxn>
                </a:cxnLst>
                <a:rect l="0" t="0" r="r" b="b"/>
                <a:pathLst>
                  <a:path w="644" h="412">
                    <a:moveTo>
                      <a:pt x="0" y="412"/>
                    </a:moveTo>
                    <a:cubicBezTo>
                      <a:pt x="69" y="361"/>
                      <a:pt x="305" y="177"/>
                      <a:pt x="412" y="108"/>
                    </a:cubicBezTo>
                    <a:cubicBezTo>
                      <a:pt x="519" y="39"/>
                      <a:pt x="596" y="22"/>
                      <a:pt x="644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2643" y="4475"/>
                <a:ext cx="1520" cy="630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324" y="76"/>
                  </a:cxn>
                  <a:cxn ang="0">
                    <a:pos x="608" y="0"/>
                  </a:cxn>
                </a:cxnLst>
                <a:rect l="0" t="0" r="r" b="b"/>
                <a:pathLst>
                  <a:path w="608" h="252">
                    <a:moveTo>
                      <a:pt x="0" y="252"/>
                    </a:moveTo>
                    <a:cubicBezTo>
                      <a:pt x="54" y="223"/>
                      <a:pt x="223" y="118"/>
                      <a:pt x="324" y="76"/>
                    </a:cubicBezTo>
                    <a:cubicBezTo>
                      <a:pt x="425" y="34"/>
                      <a:pt x="549" y="16"/>
                      <a:pt x="608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69"/>
              <p:cNvSpPr>
                <a:spLocks/>
              </p:cNvSpPr>
              <p:nvPr/>
            </p:nvSpPr>
            <p:spPr bwMode="auto">
              <a:xfrm>
                <a:off x="2673" y="5075"/>
                <a:ext cx="1540" cy="481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420" y="32"/>
                  </a:cxn>
                  <a:cxn ang="0">
                    <a:pos x="616" y="0"/>
                  </a:cxn>
                </a:cxnLst>
                <a:rect l="0" t="0" r="r" b="b"/>
                <a:pathLst>
                  <a:path w="616" h="192">
                    <a:moveTo>
                      <a:pt x="0" y="192"/>
                    </a:moveTo>
                    <a:cubicBezTo>
                      <a:pt x="70" y="165"/>
                      <a:pt x="317" y="64"/>
                      <a:pt x="420" y="32"/>
                    </a:cubicBezTo>
                    <a:cubicBezTo>
                      <a:pt x="523" y="0"/>
                      <a:pt x="575" y="7"/>
                      <a:pt x="616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68"/>
              <p:cNvSpPr>
                <a:spLocks/>
              </p:cNvSpPr>
              <p:nvPr/>
            </p:nvSpPr>
            <p:spPr bwMode="auto">
              <a:xfrm>
                <a:off x="2653" y="5645"/>
                <a:ext cx="1500" cy="35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296" y="56"/>
                  </a:cxn>
                  <a:cxn ang="0">
                    <a:pos x="600" y="0"/>
                  </a:cxn>
                </a:cxnLst>
                <a:rect l="0" t="0" r="r" b="b"/>
                <a:pathLst>
                  <a:path w="600" h="140">
                    <a:moveTo>
                      <a:pt x="0" y="140"/>
                    </a:moveTo>
                    <a:cubicBezTo>
                      <a:pt x="49" y="126"/>
                      <a:pt x="196" y="79"/>
                      <a:pt x="296" y="56"/>
                    </a:cubicBezTo>
                    <a:cubicBezTo>
                      <a:pt x="396" y="33"/>
                      <a:pt x="537" y="12"/>
                      <a:pt x="600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" name="Text Box 67"/>
              <p:cNvSpPr txBox="1">
                <a:spLocks noChangeArrowheads="1"/>
              </p:cNvSpPr>
              <p:nvPr/>
            </p:nvSpPr>
            <p:spPr bwMode="auto">
              <a:xfrm>
                <a:off x="3063" y="6632"/>
                <a:ext cx="2043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Pista </a:t>
                </a:r>
                <a:r>
                  <a:rPr kumimoji="0" lang="pt-B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(km)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Line 66"/>
              <p:cNvSpPr>
                <a:spLocks noChangeShapeType="1"/>
              </p:cNvSpPr>
              <p:nvPr/>
            </p:nvSpPr>
            <p:spPr bwMode="auto">
              <a:xfrm flipH="1">
                <a:off x="6579" y="5725"/>
                <a:ext cx="1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" name="Line 65"/>
              <p:cNvSpPr>
                <a:spLocks noChangeShapeType="1"/>
              </p:cNvSpPr>
              <p:nvPr/>
            </p:nvSpPr>
            <p:spPr bwMode="auto">
              <a:xfrm flipH="1">
                <a:off x="6579" y="4705"/>
                <a:ext cx="1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Line 64"/>
              <p:cNvSpPr>
                <a:spLocks noChangeShapeType="1"/>
              </p:cNvSpPr>
              <p:nvPr/>
            </p:nvSpPr>
            <p:spPr bwMode="auto">
              <a:xfrm flipH="1">
                <a:off x="6579" y="3797"/>
                <a:ext cx="1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Line 63"/>
              <p:cNvSpPr>
                <a:spLocks noChangeShapeType="1"/>
              </p:cNvSpPr>
              <p:nvPr/>
            </p:nvSpPr>
            <p:spPr bwMode="auto">
              <a:xfrm flipH="1">
                <a:off x="6579" y="2662"/>
                <a:ext cx="1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Line 62"/>
              <p:cNvSpPr>
                <a:spLocks noChangeShapeType="1"/>
              </p:cNvSpPr>
              <p:nvPr/>
            </p:nvSpPr>
            <p:spPr bwMode="auto">
              <a:xfrm flipH="1">
                <a:off x="6579" y="1697"/>
                <a:ext cx="1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Text Box 61"/>
              <p:cNvSpPr txBox="1">
                <a:spLocks noChangeArrowheads="1"/>
              </p:cNvSpPr>
              <p:nvPr/>
            </p:nvSpPr>
            <p:spPr bwMode="auto">
              <a:xfrm>
                <a:off x="2238" y="6151"/>
                <a:ext cx="793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(3)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 Box 60"/>
              <p:cNvSpPr txBox="1">
                <a:spLocks noChangeArrowheads="1"/>
              </p:cNvSpPr>
              <p:nvPr/>
            </p:nvSpPr>
            <p:spPr bwMode="auto">
              <a:xfrm>
                <a:off x="2238" y="5871"/>
                <a:ext cx="793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(4)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 Box 59"/>
              <p:cNvSpPr txBox="1">
                <a:spLocks noChangeArrowheads="1"/>
              </p:cNvSpPr>
              <p:nvPr/>
            </p:nvSpPr>
            <p:spPr bwMode="auto">
              <a:xfrm>
                <a:off x="2238" y="5467"/>
                <a:ext cx="793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(5)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 Box 58"/>
              <p:cNvSpPr txBox="1">
                <a:spLocks noChangeArrowheads="1"/>
              </p:cNvSpPr>
              <p:nvPr/>
            </p:nvSpPr>
            <p:spPr bwMode="auto">
              <a:xfrm>
                <a:off x="2238" y="5022"/>
                <a:ext cx="793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(7)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 Box 57"/>
              <p:cNvSpPr txBox="1">
                <a:spLocks noChangeArrowheads="1"/>
              </p:cNvSpPr>
              <p:nvPr/>
            </p:nvSpPr>
            <p:spPr bwMode="auto">
              <a:xfrm>
                <a:off x="2271" y="4491"/>
                <a:ext cx="792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(8)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 Box 56"/>
              <p:cNvSpPr txBox="1">
                <a:spLocks noChangeArrowheads="1"/>
              </p:cNvSpPr>
              <p:nvPr/>
            </p:nvSpPr>
            <p:spPr bwMode="auto">
              <a:xfrm>
                <a:off x="2186" y="3812"/>
                <a:ext cx="792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(10)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 Box 55"/>
              <p:cNvSpPr txBox="1">
                <a:spLocks noChangeArrowheads="1"/>
              </p:cNvSpPr>
              <p:nvPr/>
            </p:nvSpPr>
            <p:spPr bwMode="auto">
              <a:xfrm>
                <a:off x="5648" y="4720"/>
                <a:ext cx="793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(10)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 Box 54"/>
              <p:cNvSpPr txBox="1">
                <a:spLocks noChangeArrowheads="1"/>
              </p:cNvSpPr>
              <p:nvPr/>
            </p:nvSpPr>
            <p:spPr bwMode="auto">
              <a:xfrm>
                <a:off x="5726" y="5852"/>
                <a:ext cx="791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(5)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 Box 53"/>
              <p:cNvSpPr txBox="1">
                <a:spLocks noChangeArrowheads="1"/>
              </p:cNvSpPr>
              <p:nvPr/>
            </p:nvSpPr>
            <p:spPr bwMode="auto">
              <a:xfrm>
                <a:off x="5716" y="5381"/>
                <a:ext cx="792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(8)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Text Box 52"/>
              <p:cNvSpPr txBox="1">
                <a:spLocks noChangeArrowheads="1"/>
              </p:cNvSpPr>
              <p:nvPr/>
            </p:nvSpPr>
            <p:spPr bwMode="auto">
              <a:xfrm>
                <a:off x="5671" y="4070"/>
                <a:ext cx="792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(14)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 Box 51"/>
              <p:cNvSpPr txBox="1">
                <a:spLocks noChangeArrowheads="1"/>
              </p:cNvSpPr>
              <p:nvPr/>
            </p:nvSpPr>
            <p:spPr bwMode="auto">
              <a:xfrm>
                <a:off x="5671" y="3102"/>
                <a:ext cx="792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(15)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Text Box 50"/>
              <p:cNvSpPr txBox="1">
                <a:spLocks noChangeArrowheads="1"/>
              </p:cNvSpPr>
              <p:nvPr/>
            </p:nvSpPr>
            <p:spPr bwMode="auto">
              <a:xfrm>
                <a:off x="5686" y="1946"/>
                <a:ext cx="792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(18)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49"/>
              <p:cNvSpPr txBox="1">
                <a:spLocks noChangeArrowheads="1"/>
              </p:cNvSpPr>
              <p:nvPr/>
            </p:nvSpPr>
            <p:spPr bwMode="auto">
              <a:xfrm rot="-1586279">
                <a:off x="4143" y="2230"/>
                <a:ext cx="79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130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Text Box 48"/>
              <p:cNvSpPr txBox="1">
                <a:spLocks noChangeArrowheads="1"/>
              </p:cNvSpPr>
              <p:nvPr/>
            </p:nvSpPr>
            <p:spPr bwMode="auto">
              <a:xfrm rot="-873474">
                <a:off x="4198" y="3222"/>
                <a:ext cx="793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110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 Box 47"/>
              <p:cNvSpPr txBox="1">
                <a:spLocks noChangeArrowheads="1"/>
              </p:cNvSpPr>
              <p:nvPr/>
            </p:nvSpPr>
            <p:spPr bwMode="auto">
              <a:xfrm rot="-518733">
                <a:off x="4182" y="4175"/>
                <a:ext cx="791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90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Text Box 46"/>
              <p:cNvSpPr txBox="1">
                <a:spLocks noChangeArrowheads="1"/>
              </p:cNvSpPr>
              <p:nvPr/>
            </p:nvSpPr>
            <p:spPr bwMode="auto">
              <a:xfrm rot="-318206">
                <a:off x="4173" y="4810"/>
                <a:ext cx="79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70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Text Box 45"/>
              <p:cNvSpPr txBox="1">
                <a:spLocks noChangeArrowheads="1"/>
              </p:cNvSpPr>
              <p:nvPr/>
            </p:nvSpPr>
            <p:spPr bwMode="auto">
              <a:xfrm rot="21202810">
                <a:off x="4538" y="5584"/>
                <a:ext cx="79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50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Text Box 44"/>
              <p:cNvSpPr txBox="1">
                <a:spLocks noChangeArrowheads="1"/>
              </p:cNvSpPr>
              <p:nvPr/>
            </p:nvSpPr>
            <p:spPr bwMode="auto">
              <a:xfrm>
                <a:off x="4196" y="5860"/>
                <a:ext cx="79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40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Text Box 43"/>
              <p:cNvSpPr txBox="1">
                <a:spLocks noChangeArrowheads="1"/>
              </p:cNvSpPr>
              <p:nvPr/>
            </p:nvSpPr>
            <p:spPr bwMode="auto">
              <a:xfrm>
                <a:off x="2638" y="6210"/>
                <a:ext cx="79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30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Text Box 42"/>
              <p:cNvSpPr txBox="1">
                <a:spLocks noChangeArrowheads="1"/>
              </p:cNvSpPr>
              <p:nvPr/>
            </p:nvSpPr>
            <p:spPr bwMode="auto">
              <a:xfrm>
                <a:off x="3176" y="6210"/>
                <a:ext cx="79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50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Text Box 41"/>
              <p:cNvSpPr txBox="1">
                <a:spLocks noChangeArrowheads="1"/>
              </p:cNvSpPr>
              <p:nvPr/>
            </p:nvSpPr>
            <p:spPr bwMode="auto">
              <a:xfrm>
                <a:off x="3911" y="6240"/>
                <a:ext cx="79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100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Text Box 40"/>
              <p:cNvSpPr txBox="1">
                <a:spLocks noChangeArrowheads="1"/>
              </p:cNvSpPr>
              <p:nvPr/>
            </p:nvSpPr>
            <p:spPr bwMode="auto">
              <a:xfrm>
                <a:off x="5020" y="6225"/>
                <a:ext cx="79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300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Text Box 39"/>
              <p:cNvSpPr txBox="1">
                <a:spLocks noChangeArrowheads="1"/>
              </p:cNvSpPr>
              <p:nvPr/>
            </p:nvSpPr>
            <p:spPr bwMode="auto">
              <a:xfrm>
                <a:off x="5588" y="6225"/>
                <a:ext cx="79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500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Text Box 38"/>
              <p:cNvSpPr txBox="1">
                <a:spLocks noChangeArrowheads="1"/>
              </p:cNvSpPr>
              <p:nvPr/>
            </p:nvSpPr>
            <p:spPr bwMode="auto">
              <a:xfrm>
                <a:off x="6223" y="5512"/>
                <a:ext cx="793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Text Box 37"/>
              <p:cNvSpPr txBox="1">
                <a:spLocks noChangeArrowheads="1"/>
              </p:cNvSpPr>
              <p:nvPr/>
            </p:nvSpPr>
            <p:spPr bwMode="auto">
              <a:xfrm>
                <a:off x="6201" y="4491"/>
                <a:ext cx="792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/>
            </p:nvSpPr>
            <p:spPr bwMode="auto">
              <a:xfrm>
                <a:off x="6238" y="3570"/>
                <a:ext cx="793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3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Text Box 35"/>
              <p:cNvSpPr txBox="1">
                <a:spLocks noChangeArrowheads="1"/>
              </p:cNvSpPr>
              <p:nvPr/>
            </p:nvSpPr>
            <p:spPr bwMode="auto">
              <a:xfrm>
                <a:off x="6238" y="2467"/>
                <a:ext cx="793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4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Text Box 34"/>
              <p:cNvSpPr txBox="1">
                <a:spLocks noChangeArrowheads="1"/>
              </p:cNvSpPr>
              <p:nvPr/>
            </p:nvSpPr>
            <p:spPr bwMode="auto">
              <a:xfrm>
                <a:off x="6238" y="1491"/>
                <a:ext cx="793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5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Text Box 33"/>
              <p:cNvSpPr txBox="1">
                <a:spLocks noChangeArrowheads="1"/>
              </p:cNvSpPr>
              <p:nvPr/>
            </p:nvSpPr>
            <p:spPr bwMode="auto">
              <a:xfrm rot="-5400000">
                <a:off x="5346" y="3443"/>
                <a:ext cx="2946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Altura da onda</a:t>
                </a:r>
                <a:r>
                  <a:rPr kumimoji="0" lang="pt-B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(m)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Text Box 32"/>
              <p:cNvSpPr txBox="1">
                <a:spLocks noChangeArrowheads="1"/>
              </p:cNvSpPr>
              <p:nvPr/>
            </p:nvSpPr>
            <p:spPr bwMode="auto">
              <a:xfrm>
                <a:off x="1701" y="1597"/>
                <a:ext cx="2042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Velocidade do vento  (km/h)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Text Box 31"/>
              <p:cNvSpPr txBox="1">
                <a:spLocks noChangeArrowheads="1"/>
              </p:cNvSpPr>
              <p:nvPr/>
            </p:nvSpPr>
            <p:spPr bwMode="auto">
              <a:xfrm>
                <a:off x="4331" y="1440"/>
                <a:ext cx="2042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Período da onda (s)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Freeform 30"/>
              <p:cNvSpPr>
                <a:spLocks/>
              </p:cNvSpPr>
              <p:nvPr/>
            </p:nvSpPr>
            <p:spPr bwMode="auto">
              <a:xfrm>
                <a:off x="3298" y="2255"/>
                <a:ext cx="871" cy="2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" y="30"/>
                  </a:cxn>
                  <a:cxn ang="0">
                    <a:pos x="102" y="102"/>
                  </a:cxn>
                  <a:cxn ang="0">
                    <a:pos x="348" y="102"/>
                  </a:cxn>
                </a:cxnLst>
                <a:rect l="0" t="0" r="r" b="b"/>
                <a:pathLst>
                  <a:path w="348" h="114">
                    <a:moveTo>
                      <a:pt x="0" y="0"/>
                    </a:moveTo>
                    <a:cubicBezTo>
                      <a:pt x="23" y="5"/>
                      <a:pt x="121" y="13"/>
                      <a:pt x="138" y="30"/>
                    </a:cubicBezTo>
                    <a:cubicBezTo>
                      <a:pt x="155" y="47"/>
                      <a:pt x="67" y="90"/>
                      <a:pt x="102" y="102"/>
                    </a:cubicBezTo>
                    <a:cubicBezTo>
                      <a:pt x="137" y="114"/>
                      <a:pt x="297" y="102"/>
                      <a:pt x="348" y="10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Freeform 29"/>
              <p:cNvSpPr>
                <a:spLocks/>
              </p:cNvSpPr>
              <p:nvPr/>
            </p:nvSpPr>
            <p:spPr bwMode="auto">
              <a:xfrm>
                <a:off x="5633" y="1760"/>
                <a:ext cx="230" cy="3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0" y="54"/>
                  </a:cxn>
                  <a:cxn ang="0">
                    <a:pos x="2" y="72"/>
                  </a:cxn>
                  <a:cxn ang="0">
                    <a:pos x="92" y="126"/>
                  </a:cxn>
                </a:cxnLst>
                <a:rect l="0" t="0" r="r" b="b"/>
                <a:pathLst>
                  <a:path w="92" h="126">
                    <a:moveTo>
                      <a:pt x="8" y="0"/>
                    </a:moveTo>
                    <a:cubicBezTo>
                      <a:pt x="20" y="8"/>
                      <a:pt x="81" y="42"/>
                      <a:pt x="80" y="54"/>
                    </a:cubicBezTo>
                    <a:cubicBezTo>
                      <a:pt x="79" y="66"/>
                      <a:pt x="0" y="60"/>
                      <a:pt x="2" y="72"/>
                    </a:cubicBezTo>
                    <a:cubicBezTo>
                      <a:pt x="4" y="84"/>
                      <a:pt x="73" y="115"/>
                      <a:pt x="92" y="12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97" y="1551373"/>
            <a:ext cx="5605172" cy="392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Conector de seta reta 81"/>
          <p:cNvCxnSpPr/>
          <p:nvPr/>
        </p:nvCxnSpPr>
        <p:spPr>
          <a:xfrm flipV="1">
            <a:off x="3923928" y="567273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de seta reta 82"/>
          <p:cNvCxnSpPr/>
          <p:nvPr/>
        </p:nvCxnSpPr>
        <p:spPr>
          <a:xfrm flipV="1">
            <a:off x="5796136" y="567273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2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</TotalTime>
  <Words>308</Words>
  <Application>Microsoft Office PowerPoint</Application>
  <PresentationFormat>Apresentação na tela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Concurso</vt:lpstr>
      <vt:lpstr>ONDAS NO MAR</vt:lpstr>
      <vt:lpstr>Definição Geral</vt:lpstr>
      <vt:lpstr>Tipos básicos </vt:lpstr>
      <vt:lpstr>1° Estágio formação de ondas</vt:lpstr>
      <vt:lpstr>2° Estágio </vt:lpstr>
      <vt:lpstr>Comportamento da onda </vt:lpstr>
      <vt:lpstr>VELOCIDADE X COMPRIMENTO DEONDA </vt:lpstr>
      <vt:lpstr>Swell</vt:lpstr>
      <vt:lpstr>VENTO + PISTA =  ALTURA   PERÍODO</vt:lpstr>
      <vt:lpstr>VELOCIDADE DO VENTO X TAMNHO DA ONDA</vt:lpstr>
      <vt:lpstr>Ondas em águas rasas </vt:lpstr>
      <vt:lpstr>Apresentação do PowerPoint</vt:lpstr>
      <vt:lpstr>Tsunamis </vt:lpstr>
    </vt:vector>
  </TitlesOfParts>
  <Company>Universidade de São Paulo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ONDAS NO MAR</dc:title>
  <dc:creator>operador</dc:creator>
  <cp:lastModifiedBy>operador</cp:lastModifiedBy>
  <cp:revision>18</cp:revision>
  <dcterms:created xsi:type="dcterms:W3CDTF">2014-11-12T20:01:52Z</dcterms:created>
  <dcterms:modified xsi:type="dcterms:W3CDTF">2014-11-13T00:08:20Z</dcterms:modified>
</cp:coreProperties>
</file>