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5"/>
  </p:notesMasterIdLst>
  <p:sldIdLst>
    <p:sldId id="256" r:id="rId2"/>
    <p:sldId id="257" r:id="rId3"/>
    <p:sldId id="259" r:id="rId4"/>
    <p:sldId id="260" r:id="rId5"/>
    <p:sldId id="261" r:id="rId6"/>
    <p:sldId id="262" r:id="rId7"/>
    <p:sldId id="339" r:id="rId8"/>
    <p:sldId id="266" r:id="rId9"/>
    <p:sldId id="279" r:id="rId10"/>
    <p:sldId id="275" r:id="rId11"/>
    <p:sldId id="276" r:id="rId12"/>
    <p:sldId id="273" r:id="rId13"/>
    <p:sldId id="277" r:id="rId14"/>
    <p:sldId id="278" r:id="rId15"/>
    <p:sldId id="280" r:id="rId16"/>
    <p:sldId id="281" r:id="rId17"/>
    <p:sldId id="283" r:id="rId18"/>
    <p:sldId id="284" r:id="rId19"/>
    <p:sldId id="292" r:id="rId20"/>
    <p:sldId id="293" r:id="rId21"/>
    <p:sldId id="294" r:id="rId22"/>
    <p:sldId id="295" r:id="rId23"/>
    <p:sldId id="296" r:id="rId24"/>
    <p:sldId id="297" r:id="rId25"/>
    <p:sldId id="298" r:id="rId26"/>
    <p:sldId id="299" r:id="rId27"/>
    <p:sldId id="300" r:id="rId28"/>
    <p:sldId id="301" r:id="rId29"/>
    <p:sldId id="302" r:id="rId30"/>
    <p:sldId id="303" r:id="rId31"/>
    <p:sldId id="313" r:id="rId32"/>
    <p:sldId id="270" r:id="rId33"/>
    <p:sldId id="305" r:id="rId34"/>
    <p:sldId id="337" r:id="rId35"/>
    <p:sldId id="268" r:id="rId36"/>
    <p:sldId id="307" r:id="rId37"/>
    <p:sldId id="308" r:id="rId38"/>
    <p:sldId id="311" r:id="rId39"/>
    <p:sldId id="315" r:id="rId40"/>
    <p:sldId id="316" r:id="rId41"/>
    <p:sldId id="318" r:id="rId42"/>
    <p:sldId id="319" r:id="rId43"/>
    <p:sldId id="320" r:id="rId44"/>
    <p:sldId id="322" r:id="rId45"/>
    <p:sldId id="323" r:id="rId46"/>
    <p:sldId id="324" r:id="rId47"/>
    <p:sldId id="325" r:id="rId48"/>
    <p:sldId id="326" r:id="rId49"/>
    <p:sldId id="331" r:id="rId50"/>
    <p:sldId id="332" r:id="rId51"/>
    <p:sldId id="334" r:id="rId52"/>
    <p:sldId id="328" r:id="rId53"/>
    <p:sldId id="329" r:id="rId54"/>
    <p:sldId id="338" r:id="rId55"/>
    <p:sldId id="333" r:id="rId56"/>
    <p:sldId id="330" r:id="rId57"/>
    <p:sldId id="340" r:id="rId58"/>
    <p:sldId id="341" r:id="rId59"/>
    <p:sldId id="343" r:id="rId60"/>
    <p:sldId id="342" r:id="rId61"/>
    <p:sldId id="344" r:id="rId62"/>
    <p:sldId id="345" r:id="rId63"/>
    <p:sldId id="335" r:id="rId6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96" autoAdjust="0"/>
    <p:restoredTop sz="94660"/>
  </p:normalViewPr>
  <p:slideViewPr>
    <p:cSldViewPr>
      <p:cViewPr>
        <p:scale>
          <a:sx n="91" d="100"/>
          <a:sy n="91" d="100"/>
        </p:scale>
        <p:origin x="-566" y="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905C46-28C8-45A0-BCD4-90834691BAB2}" type="datetimeFigureOut">
              <a:rPr lang="pt-BR" smtClean="0"/>
              <a:t>16/10/2014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494854-AFCF-4118-94CB-C83E2A7AA7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9175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494854-AFCF-4118-94CB-C83E2A7AA701}" type="slidenum">
              <a:rPr lang="pt-BR" smtClean="0"/>
              <a:t>61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5015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6E200-A12D-4370-BF3F-6E2299A79928}" type="datetimeFigureOut">
              <a:rPr lang="pt-BR" smtClean="0"/>
              <a:t>16/10/2014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AFC06-EE69-4F04-B4AF-281AD917497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6E200-A12D-4370-BF3F-6E2299A79928}" type="datetimeFigureOut">
              <a:rPr lang="pt-BR" smtClean="0"/>
              <a:t>16/10/2014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AFC06-EE69-4F04-B4AF-281AD917497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6E200-A12D-4370-BF3F-6E2299A79928}" type="datetimeFigureOut">
              <a:rPr lang="pt-BR" smtClean="0"/>
              <a:t>16/10/2014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AFC06-EE69-4F04-B4AF-281AD917497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6E200-A12D-4370-BF3F-6E2299A79928}" type="datetimeFigureOut">
              <a:rPr lang="pt-BR" smtClean="0"/>
              <a:t>16/10/2014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AFC06-EE69-4F04-B4AF-281AD917497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6E200-A12D-4370-BF3F-6E2299A79928}" type="datetimeFigureOut">
              <a:rPr lang="pt-BR" smtClean="0"/>
              <a:t>16/10/2014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AFC06-EE69-4F04-B4AF-281AD917497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6E200-A12D-4370-BF3F-6E2299A79928}" type="datetimeFigureOut">
              <a:rPr lang="pt-BR" smtClean="0"/>
              <a:t>16/10/2014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AFC06-EE69-4F04-B4AF-281AD9174973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6E200-A12D-4370-BF3F-6E2299A79928}" type="datetimeFigureOut">
              <a:rPr lang="pt-BR" smtClean="0"/>
              <a:t>16/10/2014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AFC06-EE69-4F04-B4AF-281AD917497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6E200-A12D-4370-BF3F-6E2299A79928}" type="datetimeFigureOut">
              <a:rPr lang="pt-BR" smtClean="0"/>
              <a:t>16/10/2014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AFC06-EE69-4F04-B4AF-281AD917497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6E200-A12D-4370-BF3F-6E2299A79928}" type="datetimeFigureOut">
              <a:rPr lang="pt-BR" smtClean="0"/>
              <a:t>16/10/2014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AFC06-EE69-4F04-B4AF-281AD917497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6E200-A12D-4370-BF3F-6E2299A79928}" type="datetimeFigureOut">
              <a:rPr lang="pt-BR" smtClean="0"/>
              <a:t>16/10/2014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94AFC06-EE69-4F04-B4AF-281AD917497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6E200-A12D-4370-BF3F-6E2299A79928}" type="datetimeFigureOut">
              <a:rPr lang="pt-BR" smtClean="0"/>
              <a:t>16/10/2014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AFC06-EE69-4F04-B4AF-281AD917497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816E200-A12D-4370-BF3F-6E2299A79928}" type="datetimeFigureOut">
              <a:rPr lang="pt-BR" smtClean="0"/>
              <a:t>16/10/2014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794AFC06-EE69-4F04-B4AF-281AD9174973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inemateca.gov.br/page.php?id=81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preservacaoaudiovisual.blogspot.com.br/2010_07_01_archive.html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avP5d16wEp0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archive.org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collectionscanada.gc.ca/13/130202_f.html" TargetMode="Externa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nesco.org/webworld/points_of_views/schuller.shtml" TargetMode="Externa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foter.com/National-Audio-Visual-Conservation-Center" TargetMode="Externa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cariniana.ibict.br/index.php/dicionario-de-preservacao-digital" TargetMode="Externa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brary.cornell.edu/library/dig-info-paper.rothenberg.pdf" TargetMode="External"/><Relationship Id="rId2" Type="http://schemas.openxmlformats.org/officeDocument/2006/relationships/hyperlink" Target="http://www.ifla.org/VI/4/news/pchlm-f.pdf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culturadigital.br/simposioacervosdigitais/page/2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foter.com/National-Audio-Visual-Conservation-Center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foter.com/National-Audio-Visual-Conservation-Center" TargetMode="Externa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>
                <a:cs typeface="Times New Roman" pitchFamily="18" charset="0"/>
              </a:rPr>
              <a:t>A preservação do patrimônio audiovisual</a:t>
            </a:r>
            <a:r>
              <a:rPr lang="pt-BR" dirty="0">
                <a:solidFill>
                  <a:srgbClr val="666666"/>
                </a:solidFill>
                <a:cs typeface="Times New Roman" pitchFamily="18" charset="0"/>
              </a:rPr>
              <a:t> 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b="1" dirty="0"/>
              <a:t>CBD 0268 Documentação Audiovisual</a:t>
            </a:r>
          </a:p>
          <a:p>
            <a:endParaRPr lang="pt-BR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5004048" y="5661248"/>
            <a:ext cx="3938006" cy="864096"/>
          </a:xfrm>
          <a:prstGeom prst="rect">
            <a:avLst/>
          </a:prstGeom>
          <a:solidFill>
            <a:srgbClr val="FFC000"/>
          </a:solidFill>
          <a:ln w="12700">
            <a:solidFill>
              <a:schemeClr val="bg1"/>
            </a:solidFill>
          </a:ln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1800" b="1" dirty="0">
                <a:solidFill>
                  <a:schemeClr val="bg1"/>
                </a:solidFill>
              </a:rPr>
              <a:t>Profa. Vânia Lima</a:t>
            </a:r>
          </a:p>
          <a:p>
            <a:pPr>
              <a:defRPr/>
            </a:pPr>
            <a:r>
              <a:rPr lang="it-IT" sz="1800" b="1" dirty="0">
                <a:solidFill>
                  <a:schemeClr val="bg1"/>
                </a:solidFill>
              </a:rPr>
              <a:t>Profa. Gabriela Previdello Orth</a:t>
            </a:r>
          </a:p>
          <a:p>
            <a:pPr>
              <a:defRPr/>
            </a:pPr>
            <a:r>
              <a:rPr lang="it-IT" sz="1800" b="1" dirty="0" smtClean="0">
                <a:solidFill>
                  <a:schemeClr val="bg1"/>
                </a:solidFill>
              </a:rPr>
              <a:t>2014</a:t>
            </a:r>
            <a:endParaRPr lang="it-IT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19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3779912" y="5373216"/>
            <a:ext cx="5184576" cy="540060"/>
          </a:xfrm>
          <a:prstGeom prst="rect">
            <a:avLst/>
          </a:prstGeom>
          <a:solidFill>
            <a:srgbClr val="FFC000"/>
          </a:solidFill>
          <a:ln w="12700">
            <a:solidFill>
              <a:schemeClr val="bg1"/>
            </a:solidFill>
          </a:ln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sz="3200" dirty="0">
                <a:solidFill>
                  <a:schemeClr val="bg1"/>
                </a:solidFill>
              </a:rPr>
              <a:t>Função das Instituições</a:t>
            </a:r>
          </a:p>
        </p:txBody>
      </p:sp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0" y="188640"/>
            <a:ext cx="9144000" cy="468052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dirty="0" smtClean="0"/>
              <a:t>Instituições de conservação (Bibliotecas, Arquivos e Museus)</a:t>
            </a:r>
          </a:p>
          <a:p>
            <a:pPr lvl="1"/>
            <a:r>
              <a:rPr lang="pt-BR" sz="2400" dirty="0" smtClean="0"/>
              <a:t>Manter a coleção no melhor estado possível</a:t>
            </a:r>
          </a:p>
          <a:p>
            <a:pPr lvl="1"/>
            <a:r>
              <a:rPr lang="pt-BR" sz="2400" dirty="0" smtClean="0"/>
              <a:t>Não emprestar os originais</a:t>
            </a:r>
          </a:p>
          <a:p>
            <a:pPr lvl="1"/>
            <a:r>
              <a:rPr lang="pt-BR" sz="2400" dirty="0" smtClean="0"/>
              <a:t>Garantir o direito autoral</a:t>
            </a:r>
          </a:p>
          <a:p>
            <a:pPr lvl="1"/>
            <a:r>
              <a:rPr lang="pt-BR" sz="2400" dirty="0" smtClean="0"/>
              <a:t>Fazer cópia de segurança do material esgotado</a:t>
            </a:r>
          </a:p>
          <a:p>
            <a:pPr lvl="1"/>
            <a:r>
              <a:rPr lang="pt-BR" sz="2400" dirty="0" smtClean="0"/>
              <a:t>Manter pelo menos uma máquina que possa reproduzir cada formato.</a:t>
            </a:r>
          </a:p>
          <a:p>
            <a:pPr lvl="1"/>
            <a:r>
              <a:rPr lang="pt-BR" sz="2400" dirty="0" smtClean="0"/>
              <a:t>Avaliar a necessidade de se transferir para suportes modernos.</a:t>
            </a:r>
          </a:p>
          <a:p>
            <a:r>
              <a:rPr lang="pt-BR" sz="2400" dirty="0" smtClean="0"/>
              <a:t>Instituições de circulação (Bibliotecas e Centros de Documentação)</a:t>
            </a:r>
          </a:p>
          <a:p>
            <a:pPr lvl="1"/>
            <a:r>
              <a:rPr lang="pt-BR" sz="2400" dirty="0" smtClean="0"/>
              <a:t>Apoio educativo</a:t>
            </a:r>
          </a:p>
          <a:p>
            <a:pPr lvl="1"/>
            <a:r>
              <a:rPr lang="pt-BR" sz="2400" dirty="0" smtClean="0"/>
              <a:t>Material editado comercialmente, atualizado</a:t>
            </a:r>
          </a:p>
        </p:txBody>
      </p:sp>
    </p:spTree>
    <p:extLst>
      <p:ext uri="{BB962C8B-B14F-4D97-AF65-F5344CB8AC3E}">
        <p14:creationId xmlns:p14="http://schemas.microsoft.com/office/powerpoint/2010/main" val="334252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721732" y="5265204"/>
            <a:ext cx="7272808" cy="540060"/>
          </a:xfrm>
          <a:prstGeom prst="rect">
            <a:avLst/>
          </a:prstGeom>
          <a:solidFill>
            <a:srgbClr val="FFC000"/>
          </a:solidFill>
          <a:ln w="12700">
            <a:solidFill>
              <a:schemeClr val="bg1"/>
            </a:solidFill>
          </a:ln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sz="3200" dirty="0">
                <a:solidFill>
                  <a:schemeClr val="bg1"/>
                </a:solidFill>
              </a:rPr>
              <a:t>Critérios para duplicar a coleção </a:t>
            </a:r>
          </a:p>
        </p:txBody>
      </p:sp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0" y="1268760"/>
            <a:ext cx="8994540" cy="273630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Arial" panose="020B0604020202020204" pitchFamily="34" charset="0"/>
              <a:buChar char="•"/>
            </a:pPr>
            <a:r>
              <a:rPr lang="pt-BR" sz="2400" dirty="0" smtClean="0"/>
              <a:t>Verificar se o material que necessita ser restaurado se encontra disponível em formatos atuais comercialmente.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2400" dirty="0" smtClean="0"/>
              <a:t>Determinar  se todo material que deve ser restaurado é útil para os fins do arquivo onde estão.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2400" dirty="0" smtClean="0"/>
              <a:t>Dar prioridade as coleções criadas pela instituição.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2400" dirty="0" smtClean="0"/>
              <a:t>Determinar em qual suporte se fará a cópia de segurança.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13143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6948264" y="5514129"/>
            <a:ext cx="1872208" cy="540060"/>
          </a:xfrm>
          <a:prstGeom prst="rect">
            <a:avLst/>
          </a:prstGeom>
          <a:solidFill>
            <a:srgbClr val="FFC000"/>
          </a:solidFill>
          <a:ln w="12700">
            <a:solidFill>
              <a:schemeClr val="bg1"/>
            </a:solidFill>
          </a:ln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sz="3200" dirty="0">
                <a:solidFill>
                  <a:schemeClr val="bg1"/>
                </a:solidFill>
              </a:rPr>
              <a:t>Política</a:t>
            </a: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68922" y="24516"/>
            <a:ext cx="9075078" cy="506066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defRPr/>
            </a:pPr>
            <a:r>
              <a:rPr lang="pt-BR" sz="2400" dirty="0" smtClean="0"/>
              <a:t>Brasil</a:t>
            </a:r>
            <a:r>
              <a:rPr lang="pt-BR" sz="2400" dirty="0" smtClean="0">
                <a:sym typeface="Wingdings" pitchFamily="2" charset="2"/>
              </a:rPr>
              <a:t> </a:t>
            </a:r>
          </a:p>
          <a:p>
            <a:pPr marL="0" indent="0" algn="just">
              <a:defRPr/>
            </a:pPr>
            <a:r>
              <a:rPr lang="pt-BR" sz="2400" b="0" dirty="0" smtClean="0"/>
              <a:t>E</a:t>
            </a:r>
            <a:r>
              <a:rPr lang="pt-BR" sz="2400" b="0" dirty="0" smtClean="0"/>
              <a:t>mbora  reconheça-se </a:t>
            </a:r>
            <a:r>
              <a:rPr lang="pt-BR" sz="2400" b="0" dirty="0" smtClean="0"/>
              <a:t>a necessidade de incrementar a formação, a capacitação técnica e a preservação, </a:t>
            </a:r>
            <a:r>
              <a:rPr lang="pt-BR" sz="2400" b="0" dirty="0" smtClean="0"/>
              <a:t>os incentivos parecem </a:t>
            </a:r>
            <a:r>
              <a:rPr lang="pt-BR" sz="2400" b="0" dirty="0" smtClean="0"/>
              <a:t>estar mais </a:t>
            </a:r>
            <a:r>
              <a:rPr lang="pt-BR" sz="2400" b="0" dirty="0" smtClean="0"/>
              <a:t>voltados </a:t>
            </a:r>
            <a:r>
              <a:rPr lang="pt-BR" sz="2400" b="0" dirty="0" smtClean="0"/>
              <a:t>às questões </a:t>
            </a:r>
            <a:r>
              <a:rPr lang="pt-BR" sz="2400" b="0" dirty="0" smtClean="0"/>
              <a:t>de produção e distribuição do </a:t>
            </a:r>
            <a:r>
              <a:rPr lang="pt-BR" sz="2400" b="0" dirty="0" smtClean="0"/>
              <a:t>mercado </a:t>
            </a:r>
            <a:r>
              <a:rPr lang="pt-BR" sz="2400" b="0" dirty="0" smtClean="0"/>
              <a:t>cinematográfico.</a:t>
            </a:r>
          </a:p>
          <a:p>
            <a:pPr marL="0" indent="0" algn="just">
              <a:defRPr/>
            </a:pPr>
            <a:endParaRPr lang="pt-BR" sz="2400" b="0" dirty="0" smtClean="0"/>
          </a:p>
          <a:p>
            <a:pPr marL="0" indent="0" algn="just">
              <a:defRPr/>
            </a:pPr>
            <a:r>
              <a:rPr lang="pt-BR" sz="2400" b="0" dirty="0" smtClean="0"/>
              <a:t>Leis </a:t>
            </a:r>
            <a:r>
              <a:rPr lang="pt-BR" sz="2400" b="0" dirty="0"/>
              <a:t>de incentivo à cultura: </a:t>
            </a:r>
            <a:r>
              <a:rPr lang="pt-BR" sz="2400" dirty="0">
                <a:hlinkClick r:id="rId2"/>
              </a:rPr>
              <a:t>http://</a:t>
            </a:r>
            <a:r>
              <a:rPr lang="pt-BR" sz="2400" dirty="0" smtClean="0">
                <a:hlinkClick r:id="rId2"/>
              </a:rPr>
              <a:t>www.cinemateca.gov.br/page.php?id=81</a:t>
            </a:r>
            <a:endParaRPr lang="pt-BR" sz="2400" dirty="0" smtClean="0"/>
          </a:p>
          <a:p>
            <a:pPr marL="0" indent="0" algn="just">
              <a:defRPr/>
            </a:pPr>
            <a:r>
              <a:rPr lang="pt-BR" sz="2400" b="0" dirty="0" smtClean="0"/>
              <a:t>No </a:t>
            </a:r>
            <a:r>
              <a:rPr lang="pt-BR" sz="2400" b="0" dirty="0" smtClean="0"/>
              <a:t>Brasil </a:t>
            </a:r>
            <a:r>
              <a:rPr lang="pt-BR" sz="2400" b="0" dirty="0" smtClean="0"/>
              <a:t>o depósito legal é lei desde 2003 e o produtor que não enviar uma cópia para a Cinemateca não pode se candidatar às verbas e isenção de impostos.</a:t>
            </a:r>
          </a:p>
          <a:p>
            <a:pPr marL="265176" indent="-265176">
              <a:buFont typeface="Wingdings 2"/>
              <a:buChar char=""/>
              <a:defRPr/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18536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4067944" y="5287089"/>
            <a:ext cx="4824536" cy="1052736"/>
          </a:xfrm>
          <a:prstGeom prst="rect">
            <a:avLst/>
          </a:prstGeom>
          <a:solidFill>
            <a:srgbClr val="FFC000"/>
          </a:solidFill>
          <a:ln w="12700">
            <a:solidFill>
              <a:schemeClr val="bg1"/>
            </a:solidFill>
          </a:ln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sz="3200" dirty="0">
                <a:solidFill>
                  <a:schemeClr val="bg1"/>
                </a:solidFill>
              </a:rPr>
              <a:t>Integram o patrimônio audiovisual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-30015" y="188640"/>
            <a:ext cx="9144000" cy="475252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76" indent="-265176" algn="just">
              <a:lnSpc>
                <a:spcPct val="150000"/>
              </a:lnSpc>
              <a:buFont typeface="Wingdings 2"/>
              <a:buChar char=""/>
              <a:defRPr/>
            </a:pPr>
            <a:r>
              <a:rPr lang="pt-BR" sz="2400" dirty="0" smtClean="0">
                <a:cs typeface="Times New Roman" pitchFamily="18" charset="0"/>
              </a:rPr>
              <a:t>as séries de imagens, fixadas sobre qualquer suporte;</a:t>
            </a:r>
          </a:p>
          <a:p>
            <a:pPr marL="265176" indent="-265176" algn="just">
              <a:lnSpc>
                <a:spcPct val="150000"/>
              </a:lnSpc>
              <a:buFont typeface="Wingdings 2"/>
              <a:buChar char=""/>
              <a:defRPr/>
            </a:pPr>
            <a:r>
              <a:rPr lang="pt-BR" sz="2400" dirty="0" smtClean="0">
                <a:cs typeface="Times New Roman" pitchFamily="18" charset="0"/>
              </a:rPr>
              <a:t>imagens geradas ou reproduzidas por qualquer tipo de aplicação informática ou informatizada, também em suporte virtual;</a:t>
            </a:r>
          </a:p>
          <a:p>
            <a:pPr marL="265176" indent="-265176" algn="just">
              <a:lnSpc>
                <a:spcPct val="150000"/>
              </a:lnSpc>
              <a:buFont typeface="Wingdings 2"/>
              <a:buChar char=""/>
              <a:defRPr/>
            </a:pPr>
            <a:r>
              <a:rPr lang="pt-BR" sz="2400" dirty="0" smtClean="0">
                <a:cs typeface="Times New Roman" pitchFamily="18" charset="0"/>
              </a:rPr>
              <a:t>imagens acompanhadas ou não de som, as quais, sendo projetadas, dão uma impressão de movimento;</a:t>
            </a:r>
          </a:p>
          <a:p>
            <a:pPr marL="265176" indent="-265176" algn="just">
              <a:lnSpc>
                <a:spcPct val="150000"/>
              </a:lnSpc>
              <a:buFont typeface="Wingdings 2"/>
              <a:buChar char=""/>
              <a:defRPr/>
            </a:pPr>
            <a:r>
              <a:rPr lang="pt-BR" sz="2400" dirty="0" smtClean="0">
                <a:cs typeface="Times New Roman" pitchFamily="18" charset="0"/>
              </a:rPr>
              <a:t>imagens que, tendo sido realizadas para fins de comunicação, distribuição ao público ou de documentação, se revistam de interesse cultural relevante.</a:t>
            </a:r>
          </a:p>
          <a:p>
            <a:pPr marL="265176" indent="-265176">
              <a:lnSpc>
                <a:spcPct val="150000"/>
              </a:lnSpc>
              <a:buFont typeface="Wingdings 2"/>
              <a:buChar char=""/>
              <a:defRPr/>
            </a:pPr>
            <a:endParaRPr lang="pt-BR" sz="2400" dirty="0" smtClean="0"/>
          </a:p>
        </p:txBody>
      </p:sp>
    </p:spTree>
    <p:extLst>
      <p:ext uri="{BB962C8B-B14F-4D97-AF65-F5344CB8AC3E}">
        <p14:creationId xmlns:p14="http://schemas.microsoft.com/office/powerpoint/2010/main" val="13846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1219200"/>
            <a:ext cx="9144000" cy="285787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400" dirty="0" smtClean="0">
                <a:cs typeface="Times New Roman" pitchFamily="18" charset="0"/>
              </a:rPr>
              <a:t>Produções que incluem imagens em movimento e/ou registros sonoros concebidos para divulgação pública: Som gravado; Rádio; Filme; Televisão;  Vídeo</a:t>
            </a:r>
          </a:p>
          <a:p>
            <a:pPr marL="265113" lvl="1" indent="-265113" algn="just">
              <a:buSzPct val="80000"/>
              <a:buFont typeface="Wingdings 2" pitchFamily="18" charset="2"/>
              <a:buChar char=""/>
            </a:pPr>
            <a:r>
              <a:rPr lang="pt-BR" sz="2400" dirty="0" smtClean="0">
                <a:cs typeface="Times New Roman" pitchFamily="18" charset="0"/>
              </a:rPr>
              <a:t>Objetos, documentos e trabalhos relacionados com os documentos audiovisuais: Literatura; scripts; fotografias; cartazes; materiais publicitários; manuscritos;  artefatos como equipamento técnico ou roupas.</a:t>
            </a:r>
          </a:p>
          <a:p>
            <a:pPr marL="265113" lvl="1" indent="-265113" algn="just">
              <a:buSzPct val="80000"/>
              <a:buFont typeface="Wingdings 2" pitchFamily="18" charset="2"/>
              <a:buChar char=""/>
            </a:pPr>
            <a:endParaRPr lang="pt-BR" sz="2400" dirty="0" smtClean="0">
              <a:cs typeface="Times New Roman" pitchFamily="18" charset="0"/>
            </a:endParaRPr>
          </a:p>
          <a:p>
            <a:pPr algn="just"/>
            <a:endParaRPr lang="pt-BR" sz="2400" dirty="0" smtClean="0">
              <a:cs typeface="Times New Roman" pitchFamily="18" charset="0"/>
            </a:endParaRPr>
          </a:p>
          <a:p>
            <a:pPr>
              <a:buFontTx/>
              <a:buNone/>
            </a:pPr>
            <a:endParaRPr lang="pt-BR" sz="2400" dirty="0" smtClean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4067944" y="5287089"/>
            <a:ext cx="4824536" cy="1052736"/>
          </a:xfrm>
          <a:prstGeom prst="rect">
            <a:avLst/>
          </a:prstGeom>
          <a:solidFill>
            <a:srgbClr val="FFC000"/>
          </a:solidFill>
          <a:ln w="12700">
            <a:solidFill>
              <a:schemeClr val="bg1"/>
            </a:solidFill>
          </a:ln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sz="3200" dirty="0">
                <a:solidFill>
                  <a:schemeClr val="bg1"/>
                </a:solidFill>
              </a:rPr>
              <a:t>Integram o patrimônio audiovisual</a:t>
            </a:r>
          </a:p>
        </p:txBody>
      </p:sp>
    </p:spTree>
    <p:extLst>
      <p:ext uri="{BB962C8B-B14F-4D97-AF65-F5344CB8AC3E}">
        <p14:creationId xmlns:p14="http://schemas.microsoft.com/office/powerpoint/2010/main" val="173276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692696"/>
            <a:ext cx="9144000" cy="331236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sz="2400" dirty="0" smtClean="0"/>
              <a:t>Portanto,</a:t>
            </a:r>
          </a:p>
          <a:p>
            <a:pPr algn="just"/>
            <a:r>
              <a:rPr lang="pt-BR" sz="2400" dirty="0">
                <a:cs typeface="Times New Roman" pitchFamily="18" charset="0"/>
              </a:rPr>
              <a:t>o patrimônio audiovisual inclui tanto material de texto como materiais intermédios que se relacionam com os documentos audiovisuais. </a:t>
            </a:r>
            <a:endParaRPr lang="pt-BR" sz="2400" dirty="0" smtClean="0">
              <a:cs typeface="Times New Roman" pitchFamily="18" charset="0"/>
            </a:endParaRPr>
          </a:p>
          <a:p>
            <a:pPr algn="just"/>
            <a:endParaRPr lang="pt-BR" sz="2400" dirty="0">
              <a:cs typeface="Times New Roman" pitchFamily="18" charset="0"/>
            </a:endParaRPr>
          </a:p>
          <a:p>
            <a:pPr algn="just"/>
            <a:r>
              <a:rPr lang="pt-BR" sz="2400" dirty="0" smtClean="0">
                <a:cs typeface="Times New Roman" pitchFamily="18" charset="0"/>
              </a:rPr>
              <a:t>Exemplo</a:t>
            </a:r>
            <a:r>
              <a:rPr lang="pt-BR" sz="2400" dirty="0">
                <a:cs typeface="Times New Roman" pitchFamily="18" charset="0"/>
              </a:rPr>
              <a:t>:</a:t>
            </a:r>
          </a:p>
          <a:p>
            <a:pPr lvl="1" algn="just"/>
            <a:r>
              <a:rPr lang="pt-BR" sz="2400" dirty="0">
                <a:latin typeface="+mj-lt"/>
                <a:cs typeface="Times New Roman" pitchFamily="18" charset="0"/>
              </a:rPr>
              <a:t> Scripts fazem parte do patrimônio porque pertencem a  programas de rádio ou </a:t>
            </a:r>
            <a:r>
              <a:rPr lang="pt-BR" sz="2400" dirty="0" err="1">
                <a:latin typeface="+mj-lt"/>
                <a:cs typeface="Times New Roman" pitchFamily="18" charset="0"/>
              </a:rPr>
              <a:t>tv</a:t>
            </a:r>
            <a:r>
              <a:rPr lang="pt-BR" sz="2400" dirty="0">
                <a:latin typeface="+mj-lt"/>
                <a:cs typeface="Times New Roman" pitchFamily="18" charset="0"/>
              </a:rPr>
              <a:t>, ou filmes e não porque são escritos.</a:t>
            </a:r>
          </a:p>
          <a:p>
            <a:pPr algn="just"/>
            <a:endParaRPr lang="pt-BR" sz="2400" dirty="0">
              <a:cs typeface="Times New Roman" pitchFamily="18" charset="0"/>
            </a:endParaRPr>
          </a:p>
          <a:p>
            <a:pPr>
              <a:defRPr/>
            </a:pPr>
            <a:endParaRPr lang="pt-BR" sz="2400" dirty="0" smtClean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4067944" y="5287089"/>
            <a:ext cx="4824536" cy="1052736"/>
          </a:xfrm>
          <a:prstGeom prst="rect">
            <a:avLst/>
          </a:prstGeom>
          <a:solidFill>
            <a:srgbClr val="FFC000"/>
          </a:solidFill>
          <a:ln w="12700">
            <a:solidFill>
              <a:schemeClr val="bg1"/>
            </a:solidFill>
          </a:ln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sz="3200" dirty="0">
                <a:solidFill>
                  <a:schemeClr val="bg1"/>
                </a:solidFill>
              </a:rPr>
              <a:t>Integram o patrimônio audiovisual</a:t>
            </a:r>
          </a:p>
        </p:txBody>
      </p:sp>
    </p:spTree>
    <p:extLst>
      <p:ext uri="{BB962C8B-B14F-4D97-AF65-F5344CB8AC3E}">
        <p14:creationId xmlns:p14="http://schemas.microsoft.com/office/powerpoint/2010/main" val="138981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5436096" y="4191344"/>
            <a:ext cx="3312368" cy="371782"/>
          </a:xfrm>
          <a:prstGeom prst="rect">
            <a:avLst/>
          </a:prstGeom>
          <a:solidFill>
            <a:srgbClr val="FFC000"/>
          </a:solidFill>
          <a:ln w="12700">
            <a:solidFill>
              <a:schemeClr val="bg1"/>
            </a:solidFill>
          </a:ln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Desenhos de Federico Fellini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5058484" cy="437448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221" y="557158"/>
            <a:ext cx="2771219" cy="3375898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4067944" y="5373216"/>
            <a:ext cx="4824536" cy="1052736"/>
          </a:xfrm>
          <a:prstGeom prst="rect">
            <a:avLst/>
          </a:prstGeom>
          <a:solidFill>
            <a:srgbClr val="FFC000"/>
          </a:solidFill>
          <a:ln w="12700">
            <a:solidFill>
              <a:schemeClr val="bg1"/>
            </a:solidFill>
          </a:ln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sz="3200" dirty="0">
                <a:solidFill>
                  <a:schemeClr val="bg1"/>
                </a:solidFill>
              </a:rPr>
              <a:t>Integram o patrimônio audiovisual</a:t>
            </a:r>
          </a:p>
        </p:txBody>
      </p:sp>
    </p:spTree>
    <p:extLst>
      <p:ext uri="{BB962C8B-B14F-4D97-AF65-F5344CB8AC3E}">
        <p14:creationId xmlns:p14="http://schemas.microsoft.com/office/powerpoint/2010/main" val="129522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3347864" y="5278896"/>
            <a:ext cx="5616624" cy="1052736"/>
          </a:xfrm>
          <a:prstGeom prst="rect">
            <a:avLst/>
          </a:prstGeom>
          <a:solidFill>
            <a:srgbClr val="FFC000"/>
          </a:solidFill>
          <a:ln w="12700">
            <a:solidFill>
              <a:schemeClr val="bg1"/>
            </a:solidFill>
          </a:ln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sz="3200" dirty="0">
                <a:solidFill>
                  <a:schemeClr val="bg1"/>
                </a:solidFill>
              </a:rPr>
              <a:t>Causas da degradação dos documentos</a:t>
            </a:r>
          </a:p>
        </p:txBody>
      </p:sp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-13175" y="1052736"/>
            <a:ext cx="9144000" cy="248153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>
              <a:lnSpc>
                <a:spcPct val="150000"/>
              </a:lnSpc>
            </a:pPr>
            <a:r>
              <a:rPr lang="pt-BR" sz="2400" dirty="0" smtClean="0"/>
              <a:t>A natureza dos materiais que compõem os documentos</a:t>
            </a:r>
          </a:p>
          <a:p>
            <a:pPr lvl="1" algn="just">
              <a:lnSpc>
                <a:spcPct val="150000"/>
              </a:lnSpc>
            </a:pPr>
            <a:r>
              <a:rPr lang="pt-BR" sz="2400" dirty="0" smtClean="0"/>
              <a:t>As catástrofes naturais ou ocasionadas pelos humanos</a:t>
            </a:r>
          </a:p>
          <a:p>
            <a:pPr lvl="1" algn="just">
              <a:lnSpc>
                <a:spcPct val="150000"/>
              </a:lnSpc>
            </a:pPr>
            <a:r>
              <a:rPr lang="pt-BR" sz="2400" dirty="0" smtClean="0"/>
              <a:t>As condições ambientais as quais eles são conservados</a:t>
            </a:r>
          </a:p>
          <a:p>
            <a:pPr lvl="1" algn="just">
              <a:lnSpc>
                <a:spcPct val="150000"/>
              </a:lnSpc>
            </a:pPr>
            <a:r>
              <a:rPr lang="pt-BR" sz="2400" dirty="0" smtClean="0"/>
              <a:t>A maneira como são manipulados</a:t>
            </a:r>
          </a:p>
          <a:p>
            <a:pPr algn="just">
              <a:lnSpc>
                <a:spcPct val="150000"/>
              </a:lnSpc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24131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6084168" y="5949280"/>
            <a:ext cx="2736304" cy="360040"/>
          </a:xfrm>
          <a:prstGeom prst="rect">
            <a:avLst/>
          </a:prstGeom>
          <a:solidFill>
            <a:srgbClr val="FFC000"/>
          </a:solidFill>
          <a:ln w="12700">
            <a:solidFill>
              <a:schemeClr val="bg1"/>
            </a:solidFill>
          </a:ln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sz="1800" dirty="0">
                <a:solidFill>
                  <a:schemeClr val="bg1"/>
                </a:solidFill>
              </a:rPr>
              <a:t>Juazeiro do Norte, CE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88640"/>
            <a:ext cx="7056784" cy="470138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5653862" y="5301208"/>
            <a:ext cx="3168352" cy="526368"/>
          </a:xfrm>
          <a:prstGeom prst="rect">
            <a:avLst/>
          </a:prstGeom>
          <a:solidFill>
            <a:srgbClr val="FFC000"/>
          </a:solidFill>
          <a:ln w="12700">
            <a:solidFill>
              <a:schemeClr val="bg1"/>
            </a:solidFill>
          </a:ln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sz="3200" dirty="0">
                <a:solidFill>
                  <a:schemeClr val="bg1"/>
                </a:solidFill>
              </a:rPr>
              <a:t>Cine Eldorado</a:t>
            </a:r>
          </a:p>
        </p:txBody>
      </p:sp>
      <p:sp>
        <p:nvSpPr>
          <p:cNvPr id="5" name="Retângulo 4"/>
          <p:cNvSpPr/>
          <p:nvPr/>
        </p:nvSpPr>
        <p:spPr>
          <a:xfrm>
            <a:off x="2410018" y="6381328"/>
            <a:ext cx="677049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>
                <a:hlinkClick r:id="rId3"/>
              </a:rPr>
              <a:t>http://preservacaoaudiovisual.blogspot.com.br/2010_07_01_archive.html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22225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3851920" y="5278896"/>
            <a:ext cx="5112568" cy="526368"/>
          </a:xfrm>
          <a:prstGeom prst="rect">
            <a:avLst/>
          </a:prstGeom>
          <a:solidFill>
            <a:srgbClr val="FFC000"/>
          </a:solidFill>
          <a:ln w="12700">
            <a:solidFill>
              <a:schemeClr val="bg1"/>
            </a:solidFill>
          </a:ln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sz="3200" dirty="0">
                <a:solidFill>
                  <a:schemeClr val="bg1"/>
                </a:solidFill>
              </a:rPr>
              <a:t>Causas de deterioração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95536" y="260648"/>
            <a:ext cx="8305800" cy="439248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pt-BR" sz="2400" dirty="0" smtClean="0"/>
              <a:t>Filmes</a:t>
            </a:r>
          </a:p>
          <a:p>
            <a:pPr lvl="1">
              <a:lnSpc>
                <a:spcPct val="90000"/>
              </a:lnSpc>
            </a:pPr>
            <a:r>
              <a:rPr lang="pt-BR" sz="2400" dirty="0" smtClean="0"/>
              <a:t>Temperatura elevada</a:t>
            </a:r>
          </a:p>
          <a:p>
            <a:pPr lvl="1">
              <a:lnSpc>
                <a:spcPct val="90000"/>
              </a:lnSpc>
            </a:pPr>
            <a:r>
              <a:rPr lang="pt-BR" sz="2400" dirty="0" smtClean="0"/>
              <a:t>Alto índice de umidade</a:t>
            </a:r>
          </a:p>
          <a:p>
            <a:pPr lvl="1">
              <a:lnSpc>
                <a:spcPct val="90000"/>
              </a:lnSpc>
            </a:pPr>
            <a:r>
              <a:rPr lang="pt-BR" sz="2400" dirty="0" smtClean="0"/>
              <a:t>Resíduos químicos do processamento (</a:t>
            </a:r>
            <a:r>
              <a:rPr lang="pt-BR" sz="2400" dirty="0" err="1" smtClean="0"/>
              <a:t>hipossulfito</a:t>
            </a:r>
            <a:r>
              <a:rPr lang="pt-BR" sz="2400" dirty="0" smtClean="0"/>
              <a:t>)</a:t>
            </a:r>
          </a:p>
          <a:p>
            <a:pPr lvl="1">
              <a:lnSpc>
                <a:spcPct val="90000"/>
              </a:lnSpc>
            </a:pPr>
            <a:r>
              <a:rPr lang="pt-BR" sz="2400" dirty="0" smtClean="0"/>
              <a:t>Fungos/Insetos</a:t>
            </a:r>
          </a:p>
          <a:p>
            <a:pPr lvl="1">
              <a:lnSpc>
                <a:spcPct val="90000"/>
              </a:lnSpc>
            </a:pPr>
            <a:r>
              <a:rPr lang="pt-BR" sz="2400" dirty="0" smtClean="0"/>
              <a:t>Poluentes ambientais</a:t>
            </a:r>
          </a:p>
          <a:p>
            <a:pPr lvl="1">
              <a:lnSpc>
                <a:spcPct val="90000"/>
              </a:lnSpc>
            </a:pPr>
            <a:r>
              <a:rPr lang="pt-BR" sz="2400" dirty="0" smtClean="0"/>
              <a:t>Características intrínsecas (revestimento de nitrato)</a:t>
            </a:r>
          </a:p>
          <a:p>
            <a:pPr lvl="1">
              <a:lnSpc>
                <a:spcPct val="90000"/>
              </a:lnSpc>
            </a:pPr>
            <a:r>
              <a:rPr lang="pt-BR" sz="2400" dirty="0" smtClean="0"/>
              <a:t>Exposição à luz</a:t>
            </a:r>
          </a:p>
          <a:p>
            <a:pPr lvl="1">
              <a:lnSpc>
                <a:spcPct val="90000"/>
              </a:lnSpc>
            </a:pPr>
            <a:r>
              <a:rPr lang="pt-BR" sz="2400" dirty="0" smtClean="0"/>
              <a:t>Materiais acessórios e embalagens inadequadas</a:t>
            </a:r>
          </a:p>
          <a:p>
            <a:pPr lvl="1">
              <a:lnSpc>
                <a:spcPct val="90000"/>
              </a:lnSpc>
            </a:pPr>
            <a:r>
              <a:rPr lang="pt-BR" sz="2400" dirty="0" smtClean="0"/>
              <a:t>Acondicionamento e manuseios incorretos</a:t>
            </a:r>
          </a:p>
          <a:p>
            <a:pPr lvl="1">
              <a:lnSpc>
                <a:spcPct val="90000"/>
              </a:lnSpc>
            </a:pPr>
            <a:r>
              <a:rPr lang="pt-BR" sz="2400" dirty="0" smtClean="0"/>
              <a:t>Sinistro (vandalismo, fogo, inundações)</a:t>
            </a:r>
          </a:p>
        </p:txBody>
      </p:sp>
    </p:spTree>
    <p:extLst>
      <p:ext uri="{BB962C8B-B14F-4D97-AF65-F5344CB8AC3E}">
        <p14:creationId xmlns:p14="http://schemas.microsoft.com/office/powerpoint/2010/main" val="386159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5868144" y="5949280"/>
            <a:ext cx="2952328" cy="576064"/>
          </a:xfrm>
          <a:prstGeom prst="rect">
            <a:avLst/>
          </a:prstGeom>
          <a:solidFill>
            <a:srgbClr val="FFC000"/>
          </a:solidFill>
          <a:ln w="12700">
            <a:solidFill>
              <a:schemeClr val="bg1"/>
            </a:solidFill>
          </a:ln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sz="3200" b="1" dirty="0" smtClean="0">
                <a:solidFill>
                  <a:schemeClr val="bg1"/>
                </a:solidFill>
              </a:rPr>
              <a:t>Quadro atual</a:t>
            </a:r>
            <a:endParaRPr lang="pt-BR" sz="3200" b="1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0" y="9690"/>
            <a:ext cx="9144000" cy="496855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400" dirty="0" smtClean="0"/>
              <a:t>Aumento do volume  de informação</a:t>
            </a:r>
          </a:p>
          <a:p>
            <a:pPr algn="ctr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400" dirty="0" smtClean="0"/>
              <a:t>Fragilidade dos suportes</a:t>
            </a:r>
          </a:p>
          <a:p>
            <a:pPr algn="ctr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400" dirty="0" smtClean="0"/>
              <a:t>Necessidade de acesso e difusão</a:t>
            </a:r>
          </a:p>
          <a:p>
            <a:pPr algn="ctr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400" dirty="0" smtClean="0"/>
              <a:t>Acesso acarreta riscos e custos, mas preservação sem perspectiva de acesso é insensata.  </a:t>
            </a:r>
          </a:p>
          <a:p>
            <a:pPr algn="ctr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400" dirty="0"/>
              <a:t>C</a:t>
            </a:r>
            <a:r>
              <a:rPr lang="pt-BR" sz="2400" dirty="0" smtClean="0"/>
              <a:t>rise latente no paradigma da conservação “ortodoxa” que priorizava o tratamento de restauração de itens individuais em detrimento de medidas preventivas e passivas que alcançariam um número maior de itens.</a:t>
            </a:r>
            <a:endParaRPr lang="pt-BR" sz="2400" dirty="0" smtClean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7900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3851920" y="5278896"/>
            <a:ext cx="5112568" cy="526368"/>
          </a:xfrm>
          <a:prstGeom prst="rect">
            <a:avLst/>
          </a:prstGeom>
          <a:solidFill>
            <a:srgbClr val="FFC000"/>
          </a:solidFill>
          <a:ln w="12700">
            <a:solidFill>
              <a:schemeClr val="bg1"/>
            </a:solidFill>
          </a:ln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sz="3200" dirty="0">
                <a:solidFill>
                  <a:schemeClr val="bg1"/>
                </a:solidFill>
              </a:rPr>
              <a:t>Causas de deterioração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751783"/>
            <a:ext cx="3960442" cy="297033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88640"/>
            <a:ext cx="4745129" cy="2614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29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01579" y="548680"/>
            <a:ext cx="7992888" cy="396044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dirty="0" smtClean="0"/>
              <a:t>Registros magnéticos (fitas de áudio e vídeo)</a:t>
            </a:r>
          </a:p>
          <a:p>
            <a:pPr lvl="1"/>
            <a:r>
              <a:rPr lang="pt-BR" sz="2400" dirty="0" smtClean="0"/>
              <a:t>Temperatura elevada</a:t>
            </a:r>
          </a:p>
          <a:p>
            <a:pPr lvl="1"/>
            <a:r>
              <a:rPr lang="pt-BR" sz="2400" dirty="0" smtClean="0"/>
              <a:t>Alto índice de umidade</a:t>
            </a:r>
          </a:p>
          <a:p>
            <a:pPr lvl="1"/>
            <a:r>
              <a:rPr lang="pt-BR" sz="2400" dirty="0" err="1" smtClean="0"/>
              <a:t>Microorganismos</a:t>
            </a:r>
            <a:endParaRPr lang="pt-BR" sz="2400" dirty="0" smtClean="0"/>
          </a:p>
          <a:p>
            <a:pPr lvl="1"/>
            <a:r>
              <a:rPr lang="pt-BR" sz="2400" dirty="0" smtClean="0"/>
              <a:t>Poluentes ambientais</a:t>
            </a:r>
          </a:p>
          <a:p>
            <a:pPr lvl="1"/>
            <a:r>
              <a:rPr lang="pt-BR" sz="2400" dirty="0" smtClean="0"/>
              <a:t>Exposição a campo magnético</a:t>
            </a:r>
          </a:p>
          <a:p>
            <a:pPr lvl="1"/>
            <a:r>
              <a:rPr lang="pt-BR" sz="2400" dirty="0" smtClean="0"/>
              <a:t>Exposição à luz (especialmente fluorescente)</a:t>
            </a:r>
          </a:p>
          <a:p>
            <a:pPr lvl="1"/>
            <a:r>
              <a:rPr lang="pt-BR" sz="2400" dirty="0" smtClean="0"/>
              <a:t>Acondicionamento e manuseios incorretos</a:t>
            </a:r>
          </a:p>
          <a:p>
            <a:pPr lvl="1"/>
            <a:r>
              <a:rPr lang="pt-BR" sz="2400" dirty="0" smtClean="0"/>
              <a:t>Sinistro (vandalismo, fogo, inundações)</a:t>
            </a:r>
          </a:p>
          <a:p>
            <a:pPr lvl="1">
              <a:buFontTx/>
              <a:buNone/>
            </a:pPr>
            <a:endParaRPr lang="pt-BR" sz="2400" dirty="0" smtClean="0"/>
          </a:p>
          <a:p>
            <a:pPr lvl="1"/>
            <a:endParaRPr lang="pt-BR" sz="2400" dirty="0" smtClean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3851920" y="5278896"/>
            <a:ext cx="5112568" cy="526368"/>
          </a:xfrm>
          <a:prstGeom prst="rect">
            <a:avLst/>
          </a:prstGeom>
          <a:solidFill>
            <a:srgbClr val="FFC000"/>
          </a:solidFill>
          <a:ln w="12700">
            <a:solidFill>
              <a:schemeClr val="bg1"/>
            </a:solidFill>
          </a:ln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sz="3200" dirty="0">
                <a:solidFill>
                  <a:schemeClr val="bg1"/>
                </a:solidFill>
              </a:rPr>
              <a:t>Causas de deterioração</a:t>
            </a:r>
          </a:p>
        </p:txBody>
      </p:sp>
    </p:spTree>
    <p:extLst>
      <p:ext uri="{BB962C8B-B14F-4D97-AF65-F5344CB8AC3E}">
        <p14:creationId xmlns:p14="http://schemas.microsoft.com/office/powerpoint/2010/main" val="56419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81000" y="533400"/>
            <a:ext cx="8583488" cy="390371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dirty="0" smtClean="0"/>
              <a:t>Discos</a:t>
            </a:r>
          </a:p>
          <a:p>
            <a:pPr lvl="1"/>
            <a:r>
              <a:rPr lang="pt-BR" sz="2400" dirty="0" smtClean="0"/>
              <a:t>Temperatura elevada</a:t>
            </a:r>
          </a:p>
          <a:p>
            <a:pPr lvl="1"/>
            <a:r>
              <a:rPr lang="pt-BR" sz="2400" dirty="0" smtClean="0"/>
              <a:t>Alto índice de umidade</a:t>
            </a:r>
          </a:p>
          <a:p>
            <a:pPr lvl="1"/>
            <a:r>
              <a:rPr lang="pt-BR" sz="2400" dirty="0" err="1" smtClean="0"/>
              <a:t>Microorganismos</a:t>
            </a:r>
            <a:endParaRPr lang="pt-BR" sz="2400" dirty="0" smtClean="0"/>
          </a:p>
          <a:p>
            <a:pPr lvl="1"/>
            <a:r>
              <a:rPr lang="pt-BR" sz="2400" dirty="0" smtClean="0"/>
              <a:t>Poluentes ambientais</a:t>
            </a:r>
          </a:p>
          <a:p>
            <a:pPr lvl="1"/>
            <a:r>
              <a:rPr lang="pt-BR" sz="2400" dirty="0" smtClean="0"/>
              <a:t>Características intrínsecas (revestimento de nitrato)</a:t>
            </a:r>
          </a:p>
          <a:p>
            <a:pPr lvl="1"/>
            <a:r>
              <a:rPr lang="pt-BR" sz="2400" dirty="0" smtClean="0"/>
              <a:t>Materiais acessórios (capas, plásticos, papelão)</a:t>
            </a:r>
          </a:p>
          <a:p>
            <a:pPr lvl="1"/>
            <a:r>
              <a:rPr lang="pt-BR" sz="2400" dirty="0" smtClean="0"/>
              <a:t>Acondicionamento e manuseios incorretos</a:t>
            </a:r>
          </a:p>
          <a:p>
            <a:pPr lvl="1"/>
            <a:r>
              <a:rPr lang="pt-BR" sz="2400" dirty="0" smtClean="0"/>
              <a:t>Sinistro (vandalismo, fogo, inundações)</a:t>
            </a:r>
          </a:p>
          <a:p>
            <a:pPr lvl="1">
              <a:buFontTx/>
              <a:buNone/>
            </a:pPr>
            <a:endParaRPr lang="pt-BR" sz="2400" dirty="0" smtClean="0"/>
          </a:p>
          <a:p>
            <a:pPr lvl="1"/>
            <a:endParaRPr lang="pt-BR" sz="2400" dirty="0" smtClean="0"/>
          </a:p>
          <a:p>
            <a:pPr lvl="1"/>
            <a:endParaRPr lang="pt-BR" sz="2400" dirty="0" smtClean="0"/>
          </a:p>
          <a:p>
            <a:pPr lvl="1"/>
            <a:endParaRPr lang="pt-BR" sz="2400" dirty="0" smtClean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3851920" y="5278896"/>
            <a:ext cx="5112568" cy="526368"/>
          </a:xfrm>
          <a:prstGeom prst="rect">
            <a:avLst/>
          </a:prstGeom>
          <a:solidFill>
            <a:srgbClr val="FFC000"/>
          </a:solidFill>
          <a:ln w="12700">
            <a:solidFill>
              <a:schemeClr val="bg1"/>
            </a:solidFill>
          </a:ln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sz="3200" dirty="0">
                <a:solidFill>
                  <a:schemeClr val="bg1"/>
                </a:solidFill>
              </a:rPr>
              <a:t>Causas de deterioração</a:t>
            </a:r>
          </a:p>
        </p:txBody>
      </p:sp>
    </p:spTree>
    <p:extLst>
      <p:ext uri="{BB962C8B-B14F-4D97-AF65-F5344CB8AC3E}">
        <p14:creationId xmlns:p14="http://schemas.microsoft.com/office/powerpoint/2010/main" val="42181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3635896" y="5278896"/>
            <a:ext cx="5328592" cy="526368"/>
          </a:xfrm>
          <a:prstGeom prst="rect">
            <a:avLst/>
          </a:prstGeom>
          <a:solidFill>
            <a:srgbClr val="FFC000"/>
          </a:solidFill>
          <a:ln w="12700">
            <a:solidFill>
              <a:schemeClr val="bg1"/>
            </a:solidFill>
          </a:ln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sz="3200" dirty="0">
                <a:solidFill>
                  <a:schemeClr val="bg1"/>
                </a:solidFill>
              </a:rPr>
              <a:t>Processo de Degradação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95536" y="548680"/>
            <a:ext cx="8208912" cy="410445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pt-BR" sz="2400" smtClean="0"/>
              <a:t>Filmes</a:t>
            </a:r>
          </a:p>
          <a:p>
            <a:pPr lvl="1">
              <a:lnSpc>
                <a:spcPct val="90000"/>
              </a:lnSpc>
            </a:pPr>
            <a:r>
              <a:rPr lang="pt-BR" sz="2400" smtClean="0"/>
              <a:t>Hidrólise (formação de bolhas devido a alta umidade)</a:t>
            </a:r>
          </a:p>
          <a:p>
            <a:pPr lvl="1">
              <a:lnSpc>
                <a:spcPct val="90000"/>
              </a:lnSpc>
            </a:pPr>
            <a:r>
              <a:rPr lang="pt-BR" sz="2400" smtClean="0"/>
              <a:t>Síndrome do vinagre (desprendimento do ácido acético gerando deformação da película)</a:t>
            </a:r>
          </a:p>
          <a:p>
            <a:pPr lvl="1">
              <a:lnSpc>
                <a:spcPct val="90000"/>
              </a:lnSpc>
            </a:pPr>
            <a:r>
              <a:rPr lang="pt-BR" sz="2400" smtClean="0"/>
              <a:t>Encolhimento (redução da distância entre as perfurações impedindo a passagem da grifa)</a:t>
            </a:r>
          </a:p>
          <a:p>
            <a:pPr lvl="1">
              <a:lnSpc>
                <a:spcPct val="90000"/>
              </a:lnSpc>
            </a:pPr>
            <a:r>
              <a:rPr lang="pt-BR" sz="2400" smtClean="0"/>
              <a:t>Cristalização (perda de plastificante gerando uma camada que reveste o filme)</a:t>
            </a:r>
          </a:p>
          <a:p>
            <a:pPr lvl="1">
              <a:lnSpc>
                <a:spcPct val="90000"/>
              </a:lnSpc>
            </a:pPr>
            <a:r>
              <a:rPr lang="pt-BR" sz="2400" smtClean="0"/>
              <a:t>Riscos e arranhões (conseqüência de partículas de poeira)</a:t>
            </a:r>
          </a:p>
          <a:p>
            <a:pPr lvl="1">
              <a:lnSpc>
                <a:spcPct val="90000"/>
              </a:lnSpc>
            </a:pPr>
            <a:r>
              <a:rPr lang="pt-BR" sz="2400" smtClean="0"/>
              <a:t>Esmaecimento</a:t>
            </a:r>
          </a:p>
          <a:p>
            <a:pPr lvl="1">
              <a:lnSpc>
                <a:spcPct val="90000"/>
              </a:lnSpc>
            </a:pPr>
            <a:r>
              <a:rPr lang="pt-BR" sz="2400" smtClean="0"/>
              <a:t>Perda da cor</a:t>
            </a:r>
          </a:p>
          <a:p>
            <a:pPr lvl="1">
              <a:lnSpc>
                <a:spcPct val="90000"/>
              </a:lnSpc>
            </a:pPr>
            <a:endParaRPr lang="pt-BR" sz="2400" dirty="0" smtClean="0"/>
          </a:p>
        </p:txBody>
      </p:sp>
    </p:spTree>
    <p:extLst>
      <p:ext uri="{BB962C8B-B14F-4D97-AF65-F5344CB8AC3E}">
        <p14:creationId xmlns:p14="http://schemas.microsoft.com/office/powerpoint/2010/main" val="104539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84203" y="260648"/>
            <a:ext cx="6048672" cy="302433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dirty="0" smtClean="0"/>
              <a:t>Registros magnéticos (fitas de áudio e vídeo)</a:t>
            </a:r>
          </a:p>
          <a:p>
            <a:pPr lvl="1"/>
            <a:r>
              <a:rPr lang="pt-BR" sz="2400" dirty="0" smtClean="0"/>
              <a:t>Perda de sinal</a:t>
            </a:r>
          </a:p>
          <a:p>
            <a:pPr lvl="1"/>
            <a:r>
              <a:rPr lang="pt-BR" sz="2400" dirty="0" smtClean="0"/>
              <a:t>Amassamento</a:t>
            </a:r>
          </a:p>
          <a:p>
            <a:pPr lvl="1"/>
            <a:r>
              <a:rPr lang="pt-BR" sz="2400" dirty="0" smtClean="0"/>
              <a:t>Poeira</a:t>
            </a:r>
          </a:p>
          <a:p>
            <a:pPr lvl="1"/>
            <a:r>
              <a:rPr lang="pt-BR" sz="2400" dirty="0" smtClean="0"/>
              <a:t>Aderência/tração</a:t>
            </a:r>
          </a:p>
          <a:p>
            <a:pPr lvl="1"/>
            <a:r>
              <a:rPr lang="pt-BR" sz="2400" dirty="0" smtClean="0"/>
              <a:t>Fungos</a:t>
            </a:r>
          </a:p>
          <a:p>
            <a:pPr lvl="1"/>
            <a:r>
              <a:rPr lang="pt-BR" sz="2400" dirty="0" smtClean="0"/>
              <a:t>Desmagnetização</a:t>
            </a:r>
          </a:p>
          <a:p>
            <a:pPr>
              <a:buFontTx/>
              <a:buNone/>
            </a:pPr>
            <a:endParaRPr lang="pt-BR" sz="2400" dirty="0" smtClean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726" y="836712"/>
            <a:ext cx="5472608" cy="410445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3635896" y="5278896"/>
            <a:ext cx="5328592" cy="526368"/>
          </a:xfrm>
          <a:prstGeom prst="rect">
            <a:avLst/>
          </a:prstGeom>
          <a:solidFill>
            <a:srgbClr val="FFC000"/>
          </a:solidFill>
          <a:ln w="12700">
            <a:solidFill>
              <a:schemeClr val="bg1"/>
            </a:solidFill>
          </a:ln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sz="3200" dirty="0">
                <a:solidFill>
                  <a:schemeClr val="bg1"/>
                </a:solidFill>
              </a:rPr>
              <a:t>Processo de Degradação</a:t>
            </a:r>
          </a:p>
        </p:txBody>
      </p:sp>
    </p:spTree>
    <p:extLst>
      <p:ext uri="{BB962C8B-B14F-4D97-AF65-F5344CB8AC3E}">
        <p14:creationId xmlns:p14="http://schemas.microsoft.com/office/powerpoint/2010/main" val="8630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49497" y="2563552"/>
            <a:ext cx="7772400" cy="216294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dirty="0" smtClean="0"/>
              <a:t>Discos</a:t>
            </a:r>
          </a:p>
          <a:p>
            <a:pPr lvl="1"/>
            <a:r>
              <a:rPr lang="pt-BR" sz="2400" dirty="0" smtClean="0"/>
              <a:t>Amolecimento devido ao calor</a:t>
            </a:r>
          </a:p>
          <a:p>
            <a:pPr lvl="1"/>
            <a:r>
              <a:rPr lang="pt-BR" sz="2400" dirty="0" err="1" smtClean="0"/>
              <a:t>Microorganismos</a:t>
            </a:r>
            <a:endParaRPr lang="pt-BR" sz="2400" dirty="0" smtClean="0"/>
          </a:p>
          <a:p>
            <a:pPr lvl="1"/>
            <a:r>
              <a:rPr lang="pt-BR" sz="2400" dirty="0" smtClean="0"/>
              <a:t>Poeira nos sulcos (riscos e interferências)</a:t>
            </a:r>
          </a:p>
          <a:p>
            <a:pPr lvl="1"/>
            <a:r>
              <a:rPr lang="pt-BR" sz="2400" dirty="0" smtClean="0"/>
              <a:t>Deslocamento das camadas (nitrato e acetato)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3635896" y="5278896"/>
            <a:ext cx="5328592" cy="526368"/>
          </a:xfrm>
          <a:prstGeom prst="rect">
            <a:avLst/>
          </a:prstGeom>
          <a:solidFill>
            <a:srgbClr val="FFC000"/>
          </a:solidFill>
          <a:ln w="12700">
            <a:solidFill>
              <a:schemeClr val="bg1"/>
            </a:solidFill>
          </a:ln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sz="3200" dirty="0">
                <a:solidFill>
                  <a:schemeClr val="bg1"/>
                </a:solidFill>
              </a:rPr>
              <a:t>Processo de Degradação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60648"/>
            <a:ext cx="4320480" cy="338437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201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3779912" y="5278896"/>
            <a:ext cx="5184576" cy="598376"/>
          </a:xfrm>
          <a:prstGeom prst="rect">
            <a:avLst/>
          </a:prstGeom>
          <a:solidFill>
            <a:srgbClr val="FFC000"/>
          </a:solidFill>
          <a:ln w="12700">
            <a:solidFill>
              <a:schemeClr val="bg1"/>
            </a:solidFill>
          </a:ln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sz="3200" dirty="0">
                <a:solidFill>
                  <a:schemeClr val="bg1"/>
                </a:solidFill>
              </a:rPr>
              <a:t>Recomendações Gerais</a:t>
            </a:r>
          </a:p>
        </p:txBody>
      </p:sp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395536" y="188640"/>
            <a:ext cx="8352928" cy="460851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400" smtClean="0"/>
              <a:t>Depósito: Sala sem encanamentos (água ou aquecimento) para evitar infiltrações;parede exterior orientada contrária ao sol; evitar locais subterrâneos.</a:t>
            </a:r>
          </a:p>
          <a:p>
            <a:pPr lvl="1" algn="just"/>
            <a:r>
              <a:rPr lang="pt-BR" sz="2400" smtClean="0"/>
              <a:t>A curto prazo Temperatura (&gt;21</a:t>
            </a:r>
            <a:r>
              <a:rPr lang="pt-BR" sz="2400" baseline="30000" smtClean="0"/>
              <a:t>0</a:t>
            </a:r>
            <a:r>
              <a:rPr lang="pt-BR" sz="2400" smtClean="0"/>
              <a:t>C &lt; 24</a:t>
            </a:r>
            <a:r>
              <a:rPr lang="pt-BR" sz="2400" baseline="30000" smtClean="0"/>
              <a:t>0</a:t>
            </a:r>
            <a:r>
              <a:rPr lang="pt-BR" sz="2400" smtClean="0"/>
              <a:t>C) 				        Umidade (&gt;30%&lt; 60%)</a:t>
            </a:r>
          </a:p>
          <a:p>
            <a:pPr lvl="1" algn="just"/>
            <a:r>
              <a:rPr lang="pt-BR" sz="2400" smtClean="0"/>
              <a:t>Longo prazo Temperatura (&lt; 21</a:t>
            </a:r>
            <a:r>
              <a:rPr lang="pt-BR" sz="2400" baseline="30000" smtClean="0"/>
              <a:t>0</a:t>
            </a:r>
            <a:r>
              <a:rPr lang="pt-BR" sz="2400" smtClean="0"/>
              <a:t>) </a:t>
            </a:r>
          </a:p>
          <a:p>
            <a:pPr lvl="1" algn="just">
              <a:buFont typeface="Wingdings" pitchFamily="2" charset="2"/>
              <a:buNone/>
            </a:pPr>
            <a:r>
              <a:rPr lang="pt-BR" sz="2400" smtClean="0"/>
              <a:t>			       Umidade (&gt;30% &lt; 50%)</a:t>
            </a:r>
          </a:p>
          <a:p>
            <a:pPr algn="just"/>
            <a:r>
              <a:rPr lang="pt-BR" sz="2400" smtClean="0"/>
              <a:t>Mobiliário: Evitar móveis de madeira, porque acumulam umidade, e móveis metálicos sem tratamento contra corrosão. Ideal armários metálicos abertos, esmaltados no forno, que não produzem corrosão; sem contato com o chão.</a:t>
            </a:r>
            <a:endParaRPr lang="pt-BR" sz="2400" dirty="0" smtClean="0"/>
          </a:p>
        </p:txBody>
      </p:sp>
    </p:spTree>
    <p:extLst>
      <p:ext uri="{BB962C8B-B14F-4D97-AF65-F5344CB8AC3E}">
        <p14:creationId xmlns:p14="http://schemas.microsoft.com/office/powerpoint/2010/main" val="23801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467544" y="476672"/>
            <a:ext cx="8183880" cy="295232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400" dirty="0" smtClean="0"/>
              <a:t>Manipulação: usar luvas de algodão; não escrever no dorso das fotos; não colar etiquetas ou papéis adesivos; não usar clips metálicos; não usar elásticos; fazer manutenção dos equipamentos de projeção</a:t>
            </a:r>
          </a:p>
          <a:p>
            <a:pPr algn="just"/>
            <a:r>
              <a:rPr lang="pt-BR" sz="2400" dirty="0" smtClean="0"/>
              <a:t>Armazenamento: separar positivos de negativos; coloridos de </a:t>
            </a:r>
            <a:r>
              <a:rPr lang="pt-BR" sz="2400" dirty="0" err="1" smtClean="0"/>
              <a:t>preto&amp;branco</a:t>
            </a:r>
            <a:r>
              <a:rPr lang="pt-BR" sz="2400" dirty="0" smtClean="0"/>
              <a:t>; negativos de vidro de películas flexíveis.</a:t>
            </a:r>
          </a:p>
          <a:p>
            <a:r>
              <a:rPr lang="pt-BR" sz="2400" dirty="0" smtClean="0"/>
              <a:t>Limpeza: pincel</a:t>
            </a:r>
          </a:p>
          <a:p>
            <a:endParaRPr lang="pt-BR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4067944" y="5278896"/>
            <a:ext cx="4871512" cy="598376"/>
          </a:xfrm>
          <a:prstGeom prst="rect">
            <a:avLst/>
          </a:prstGeom>
          <a:solidFill>
            <a:srgbClr val="FFC000"/>
          </a:solidFill>
          <a:ln w="12700">
            <a:solidFill>
              <a:schemeClr val="bg1"/>
            </a:solidFill>
          </a:ln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sz="3200" dirty="0">
                <a:solidFill>
                  <a:schemeClr val="bg1"/>
                </a:solidFill>
              </a:rPr>
              <a:t>Recomendações Gerais</a:t>
            </a:r>
          </a:p>
        </p:txBody>
      </p:sp>
    </p:spTree>
    <p:extLst>
      <p:ext uri="{BB962C8B-B14F-4D97-AF65-F5344CB8AC3E}">
        <p14:creationId xmlns:p14="http://schemas.microsoft.com/office/powerpoint/2010/main" val="117132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6012160" y="5278896"/>
            <a:ext cx="2880320" cy="670384"/>
          </a:xfrm>
          <a:prstGeom prst="rect">
            <a:avLst/>
          </a:prstGeom>
          <a:solidFill>
            <a:srgbClr val="FFC000"/>
          </a:solidFill>
          <a:ln w="12700">
            <a:solidFill>
              <a:schemeClr val="bg1"/>
            </a:solidFill>
          </a:ln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sz="3200" dirty="0">
                <a:solidFill>
                  <a:schemeClr val="bg1"/>
                </a:solidFill>
              </a:rPr>
              <a:t>Climatização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51520" y="44624"/>
            <a:ext cx="8640960" cy="208823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/>
              <a:t>Filmes</a:t>
            </a:r>
          </a:p>
          <a:p>
            <a:pPr lvl="1"/>
            <a:r>
              <a:rPr lang="pt-BR" dirty="0" smtClean="0"/>
              <a:t>Temperatura</a:t>
            </a:r>
          </a:p>
          <a:p>
            <a:pPr lvl="2"/>
            <a:r>
              <a:rPr lang="pt-BR" dirty="0" smtClean="0"/>
              <a:t>Acetato 18 </a:t>
            </a:r>
            <a:r>
              <a:rPr lang="pt-BR" dirty="0" err="1" smtClean="0">
                <a:cs typeface="Times New Roman" pitchFamily="18" charset="0"/>
              </a:rPr>
              <a:t>ºC</a:t>
            </a:r>
            <a:r>
              <a:rPr lang="pt-BR" dirty="0" smtClean="0">
                <a:cs typeface="Times New Roman" pitchFamily="18" charset="0"/>
              </a:rPr>
              <a:t>  ( 2 </a:t>
            </a:r>
            <a:r>
              <a:rPr lang="pt-BR" dirty="0" err="1" smtClean="0">
                <a:cs typeface="Times New Roman" pitchFamily="18" charset="0"/>
              </a:rPr>
              <a:t>ºC</a:t>
            </a:r>
            <a:r>
              <a:rPr lang="pt-BR" dirty="0" smtClean="0">
                <a:cs typeface="Times New Roman" pitchFamily="18" charset="0"/>
              </a:rPr>
              <a:t>  de oscilação em período de </a:t>
            </a:r>
            <a:r>
              <a:rPr lang="pt-BR" dirty="0" err="1" smtClean="0">
                <a:cs typeface="Times New Roman" pitchFamily="18" charset="0"/>
              </a:rPr>
              <a:t>24h</a:t>
            </a:r>
            <a:r>
              <a:rPr lang="pt-BR" dirty="0" smtClean="0">
                <a:cs typeface="Times New Roman" pitchFamily="18" charset="0"/>
              </a:rPr>
              <a:t>)</a:t>
            </a:r>
          </a:p>
          <a:p>
            <a:pPr lvl="2"/>
            <a:r>
              <a:rPr lang="pt-BR" dirty="0" smtClean="0">
                <a:cs typeface="Times New Roman" pitchFamily="18" charset="0"/>
              </a:rPr>
              <a:t>Nitrato  0 </a:t>
            </a:r>
            <a:r>
              <a:rPr lang="pt-BR" dirty="0" err="1" smtClean="0">
                <a:cs typeface="Times New Roman" pitchFamily="18" charset="0"/>
              </a:rPr>
              <a:t>ºC</a:t>
            </a:r>
            <a:r>
              <a:rPr lang="pt-BR" dirty="0" smtClean="0">
                <a:cs typeface="Times New Roman" pitchFamily="18" charset="0"/>
              </a:rPr>
              <a:t>  ou menos</a:t>
            </a:r>
          </a:p>
          <a:p>
            <a:pPr lvl="2"/>
            <a:r>
              <a:rPr lang="pt-BR" dirty="0" smtClean="0">
                <a:cs typeface="Times New Roman" pitchFamily="18" charset="0"/>
              </a:rPr>
              <a:t>Filme colorido 5 </a:t>
            </a:r>
            <a:r>
              <a:rPr lang="pt-BR" dirty="0" err="1" smtClean="0">
                <a:cs typeface="Times New Roman" pitchFamily="18" charset="0"/>
              </a:rPr>
              <a:t>ºC</a:t>
            </a:r>
            <a:r>
              <a:rPr lang="pt-BR" dirty="0" smtClean="0">
                <a:cs typeface="Times New Roman" pitchFamily="18" charset="0"/>
              </a:rPr>
              <a:t> </a:t>
            </a:r>
            <a:endParaRPr lang="pt-BR" dirty="0" smtClean="0"/>
          </a:p>
          <a:p>
            <a:pPr lvl="1"/>
            <a:r>
              <a:rPr lang="pt-BR" dirty="0" smtClean="0"/>
              <a:t>Umidade</a:t>
            </a:r>
          </a:p>
          <a:p>
            <a:pPr lvl="2"/>
            <a:r>
              <a:rPr lang="pt-BR" dirty="0" smtClean="0"/>
              <a:t>Entre 40 e 50% (5% de oscilação em período de </a:t>
            </a:r>
            <a:r>
              <a:rPr lang="pt-BR" dirty="0" err="1" smtClean="0"/>
              <a:t>24h</a:t>
            </a:r>
            <a:r>
              <a:rPr lang="pt-BR" dirty="0" smtClean="0"/>
              <a:t>)</a:t>
            </a:r>
          </a:p>
          <a:p>
            <a:pPr lvl="2">
              <a:buFontTx/>
              <a:buNone/>
            </a:pPr>
            <a:endParaRPr lang="pt-BR" dirty="0" smtClean="0">
              <a:cs typeface="Times New Roman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23102" y="2060848"/>
            <a:ext cx="8534400" cy="155194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/>
              <a:t>Registros magnéticos (fitas de áudio e vídeo)</a:t>
            </a:r>
          </a:p>
          <a:p>
            <a:pPr lvl="1"/>
            <a:r>
              <a:rPr lang="pt-BR" dirty="0" smtClean="0"/>
              <a:t>Temperatura</a:t>
            </a:r>
          </a:p>
          <a:p>
            <a:pPr lvl="2"/>
            <a:r>
              <a:rPr lang="pt-BR" dirty="0" smtClean="0"/>
              <a:t>20 </a:t>
            </a:r>
            <a:r>
              <a:rPr lang="pt-BR" dirty="0" err="1" smtClean="0">
                <a:cs typeface="Times New Roman" pitchFamily="18" charset="0"/>
              </a:rPr>
              <a:t>ºC</a:t>
            </a:r>
            <a:r>
              <a:rPr lang="pt-BR" dirty="0" smtClean="0">
                <a:cs typeface="Times New Roman" pitchFamily="18" charset="0"/>
              </a:rPr>
              <a:t> ( 2 </a:t>
            </a:r>
            <a:r>
              <a:rPr lang="pt-BR" dirty="0" err="1" smtClean="0">
                <a:cs typeface="Times New Roman" pitchFamily="18" charset="0"/>
              </a:rPr>
              <a:t>ºC</a:t>
            </a:r>
            <a:r>
              <a:rPr lang="pt-BR" dirty="0" smtClean="0">
                <a:cs typeface="Times New Roman" pitchFamily="18" charset="0"/>
              </a:rPr>
              <a:t>  de oscilação em período de </a:t>
            </a:r>
            <a:r>
              <a:rPr lang="pt-BR" dirty="0" err="1" smtClean="0">
                <a:cs typeface="Times New Roman" pitchFamily="18" charset="0"/>
              </a:rPr>
              <a:t>24h</a:t>
            </a:r>
            <a:r>
              <a:rPr lang="pt-BR" dirty="0" smtClean="0">
                <a:cs typeface="Times New Roman" pitchFamily="18" charset="0"/>
              </a:rPr>
              <a:t>)</a:t>
            </a:r>
            <a:endParaRPr lang="pt-BR" dirty="0" smtClean="0"/>
          </a:p>
          <a:p>
            <a:pPr lvl="1"/>
            <a:r>
              <a:rPr lang="pt-BR" dirty="0" smtClean="0"/>
              <a:t>Umidade</a:t>
            </a:r>
          </a:p>
          <a:p>
            <a:pPr lvl="2"/>
            <a:r>
              <a:rPr lang="pt-BR" dirty="0" smtClean="0"/>
              <a:t>Entre 35 e 45% (5% de oscilação em período de </a:t>
            </a:r>
            <a:r>
              <a:rPr lang="pt-BR" dirty="0" err="1" smtClean="0"/>
              <a:t>24h</a:t>
            </a:r>
            <a:r>
              <a:rPr lang="pt-BR" dirty="0" smtClean="0"/>
              <a:t>)</a:t>
            </a:r>
          </a:p>
          <a:p>
            <a:pPr lvl="2"/>
            <a:endParaRPr lang="pt-BR" dirty="0" smtClean="0"/>
          </a:p>
          <a:p>
            <a:endParaRPr lang="pt-BR" dirty="0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23102" y="3501008"/>
            <a:ext cx="8077200" cy="151216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/>
              <a:t>Discos</a:t>
            </a:r>
          </a:p>
          <a:p>
            <a:pPr lvl="1"/>
            <a:r>
              <a:rPr lang="pt-BR" dirty="0" smtClean="0"/>
              <a:t>Temperatura</a:t>
            </a:r>
          </a:p>
          <a:p>
            <a:pPr lvl="2"/>
            <a:r>
              <a:rPr lang="pt-BR" dirty="0" smtClean="0"/>
              <a:t>20 </a:t>
            </a:r>
            <a:r>
              <a:rPr lang="pt-BR" dirty="0" err="1" smtClean="0">
                <a:cs typeface="Times New Roman" pitchFamily="18" charset="0"/>
              </a:rPr>
              <a:t>ºC</a:t>
            </a:r>
            <a:r>
              <a:rPr lang="pt-BR" dirty="0" smtClean="0">
                <a:cs typeface="Times New Roman" pitchFamily="18" charset="0"/>
              </a:rPr>
              <a:t>  ( 2 </a:t>
            </a:r>
            <a:r>
              <a:rPr lang="pt-BR" dirty="0" err="1" smtClean="0">
                <a:cs typeface="Times New Roman" pitchFamily="18" charset="0"/>
              </a:rPr>
              <a:t>ºC</a:t>
            </a:r>
            <a:r>
              <a:rPr lang="pt-BR" dirty="0" smtClean="0">
                <a:cs typeface="Times New Roman" pitchFamily="18" charset="0"/>
              </a:rPr>
              <a:t>  de oscilação em período de </a:t>
            </a:r>
            <a:r>
              <a:rPr lang="pt-BR" dirty="0" err="1" smtClean="0">
                <a:cs typeface="Times New Roman" pitchFamily="18" charset="0"/>
              </a:rPr>
              <a:t>24h</a:t>
            </a:r>
            <a:r>
              <a:rPr lang="pt-BR" dirty="0" smtClean="0">
                <a:cs typeface="Times New Roman" pitchFamily="18" charset="0"/>
              </a:rPr>
              <a:t>)</a:t>
            </a:r>
            <a:endParaRPr lang="pt-BR" dirty="0" smtClean="0"/>
          </a:p>
          <a:p>
            <a:pPr lvl="1"/>
            <a:r>
              <a:rPr lang="pt-BR" dirty="0" smtClean="0"/>
              <a:t>Umidade</a:t>
            </a:r>
          </a:p>
          <a:p>
            <a:pPr lvl="2"/>
            <a:r>
              <a:rPr lang="pt-BR" dirty="0" smtClean="0"/>
              <a:t>Entre 45 e 55% (5% de oscilação em período de </a:t>
            </a:r>
            <a:r>
              <a:rPr lang="pt-BR" dirty="0" err="1" smtClean="0"/>
              <a:t>24h</a:t>
            </a:r>
            <a:r>
              <a:rPr lang="pt-BR" dirty="0" smtClean="0"/>
              <a:t>)</a:t>
            </a:r>
          </a:p>
          <a:p>
            <a:pPr lvl="2"/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12551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4932040" y="5278896"/>
            <a:ext cx="3960440" cy="526368"/>
          </a:xfrm>
          <a:prstGeom prst="rect">
            <a:avLst/>
          </a:prstGeom>
          <a:solidFill>
            <a:srgbClr val="FFC000"/>
          </a:solidFill>
          <a:ln w="12700">
            <a:solidFill>
              <a:schemeClr val="bg1"/>
            </a:solidFill>
          </a:ln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sz="3200" dirty="0">
                <a:solidFill>
                  <a:schemeClr val="bg1"/>
                </a:solidFill>
              </a:rPr>
              <a:t>Acondicionamento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10707" y="188640"/>
            <a:ext cx="8077200" cy="244827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pt-BR" sz="1800" dirty="0" smtClean="0"/>
              <a:t>Filmes</a:t>
            </a:r>
          </a:p>
          <a:p>
            <a:pPr lvl="1">
              <a:lnSpc>
                <a:spcPct val="90000"/>
              </a:lnSpc>
            </a:pPr>
            <a:r>
              <a:rPr lang="pt-BR" sz="1800" dirty="0" smtClean="0"/>
              <a:t>Acondicionamento em separado dos negativos (matrizes) das cópias (duplicatas).</a:t>
            </a:r>
          </a:p>
          <a:p>
            <a:pPr lvl="1">
              <a:lnSpc>
                <a:spcPct val="90000"/>
              </a:lnSpc>
            </a:pPr>
            <a:r>
              <a:rPr lang="pt-BR" sz="1800" dirty="0" smtClean="0"/>
              <a:t>Acondicionamento em separado dos filmes de nitrato dos de acetato.</a:t>
            </a:r>
          </a:p>
          <a:p>
            <a:pPr lvl="1">
              <a:lnSpc>
                <a:spcPct val="90000"/>
              </a:lnSpc>
            </a:pPr>
            <a:r>
              <a:rPr lang="pt-BR" sz="1800" dirty="0" smtClean="0"/>
              <a:t>Estojos plásticos de poliestireno com perfurações em caso de Síndrome do vinagre</a:t>
            </a:r>
          </a:p>
          <a:p>
            <a:pPr lvl="1">
              <a:lnSpc>
                <a:spcPct val="90000"/>
              </a:lnSpc>
            </a:pPr>
            <a:r>
              <a:rPr lang="pt-BR" sz="1800" dirty="0" smtClean="0"/>
              <a:t>Carretéis de plásticos.</a:t>
            </a:r>
          </a:p>
          <a:p>
            <a:pPr lvl="1">
              <a:lnSpc>
                <a:spcPct val="90000"/>
              </a:lnSpc>
            </a:pPr>
            <a:r>
              <a:rPr lang="pt-BR" sz="1800" dirty="0" smtClean="0"/>
              <a:t>Afrouxamento das películas rebobinadas para evitar aderência e facilitar aeração.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35859" y="2852936"/>
            <a:ext cx="8153400" cy="201622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dirty="0" smtClean="0"/>
              <a:t>Registros magnéticos (fitas de áudio e vídeo)</a:t>
            </a:r>
          </a:p>
          <a:p>
            <a:pPr lvl="1"/>
            <a:r>
              <a:rPr lang="pt-BR" sz="1800" dirty="0" smtClean="0"/>
              <a:t>Substituição dos estojos de papel por estojos plásticos</a:t>
            </a:r>
          </a:p>
          <a:p>
            <a:r>
              <a:rPr lang="pt-BR" sz="1800" dirty="0" smtClean="0"/>
              <a:t>Discos</a:t>
            </a:r>
          </a:p>
          <a:p>
            <a:pPr lvl="1"/>
            <a:r>
              <a:rPr lang="pt-BR" sz="1800" dirty="0" smtClean="0"/>
              <a:t>Substituição das capas originais por outras em papel cartão alcalino.</a:t>
            </a:r>
          </a:p>
          <a:p>
            <a:pPr lvl="1"/>
            <a:r>
              <a:rPr lang="pt-BR" sz="1800" dirty="0" smtClean="0"/>
              <a:t>Arquivamento em separado dos discos revestidos com nitrato.</a:t>
            </a:r>
          </a:p>
          <a:p>
            <a:pPr lvl="1"/>
            <a:r>
              <a:rPr lang="pt-BR" sz="1800" dirty="0" smtClean="0"/>
              <a:t>Envelopes polietileno para o revestimento contra poluentes.</a:t>
            </a:r>
          </a:p>
        </p:txBody>
      </p:sp>
    </p:spTree>
    <p:extLst>
      <p:ext uri="{BB962C8B-B14F-4D97-AF65-F5344CB8AC3E}">
        <p14:creationId xmlns:p14="http://schemas.microsoft.com/office/powerpoint/2010/main" val="409506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0" y="2780928"/>
            <a:ext cx="9144000" cy="194421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400" dirty="0" smtClean="0"/>
              <a:t>Todas ação tomada para retardar a deterioração e prevenir o dano à propriedade cultural; </a:t>
            </a:r>
          </a:p>
          <a:p>
            <a:pPr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400" dirty="0"/>
              <a:t>C</a:t>
            </a:r>
            <a:r>
              <a:rPr lang="pt-BR" sz="2400" dirty="0" smtClean="0"/>
              <a:t>ontrole do ambiente e das condições de uso;</a:t>
            </a:r>
          </a:p>
          <a:p>
            <a:pPr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400" dirty="0"/>
              <a:t>T</a:t>
            </a:r>
            <a:r>
              <a:rPr lang="pt-BR" sz="2400" dirty="0" smtClean="0"/>
              <a:t>ratamento para se manter uma propriedade cultural, tanto quanto possível estável. </a:t>
            </a:r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5760132" y="5661248"/>
            <a:ext cx="2916324" cy="576064"/>
          </a:xfrm>
          <a:prstGeom prst="rect">
            <a:avLst/>
          </a:prstGeom>
          <a:solidFill>
            <a:srgbClr val="FFC000"/>
          </a:solidFill>
          <a:ln w="12700">
            <a:solidFill>
              <a:schemeClr val="bg1"/>
            </a:solidFill>
          </a:ln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sz="3200" dirty="0">
                <a:solidFill>
                  <a:schemeClr val="bg1"/>
                </a:solidFill>
              </a:rPr>
              <a:t>Preservação</a:t>
            </a:r>
          </a:p>
        </p:txBody>
      </p:sp>
      <p:sp>
        <p:nvSpPr>
          <p:cNvPr id="4" name="Retângulo 3"/>
          <p:cNvSpPr/>
          <p:nvPr/>
        </p:nvSpPr>
        <p:spPr>
          <a:xfrm>
            <a:off x="2915816" y="188640"/>
            <a:ext cx="31683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/>
              <a:t>PRESERVAR PARA GARANTIR:</a:t>
            </a:r>
          </a:p>
          <a:p>
            <a:pPr algn="ctr"/>
            <a:r>
              <a:rPr lang="pt-BR" sz="2400" b="1" dirty="0" smtClean="0"/>
              <a:t>acesso</a:t>
            </a:r>
            <a:endParaRPr lang="pt-BR" sz="2400" b="1" i="1" dirty="0"/>
          </a:p>
          <a:p>
            <a:pPr algn="ctr"/>
            <a:r>
              <a:rPr lang="pt-BR" sz="2400" b="1" dirty="0" smtClean="0"/>
              <a:t>confiabilidade</a:t>
            </a:r>
            <a:endParaRPr lang="pt-BR" sz="2400" b="1" i="1" dirty="0"/>
          </a:p>
          <a:p>
            <a:pPr algn="ctr"/>
            <a:r>
              <a:rPr lang="pt-BR" sz="2400" b="1" dirty="0" smtClean="0"/>
              <a:t>integridade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254231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5364088" y="5282407"/>
            <a:ext cx="3600400" cy="526368"/>
          </a:xfrm>
          <a:prstGeom prst="rect">
            <a:avLst/>
          </a:prstGeom>
          <a:solidFill>
            <a:srgbClr val="FFC000"/>
          </a:solidFill>
          <a:ln w="12700">
            <a:solidFill>
              <a:schemeClr val="bg1"/>
            </a:solidFill>
          </a:ln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sz="3200" dirty="0">
                <a:solidFill>
                  <a:schemeClr val="bg1"/>
                </a:solidFill>
              </a:rPr>
              <a:t>Armazenamento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85873" y="269594"/>
            <a:ext cx="7772400" cy="132474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smtClean="0"/>
              <a:t>Filmes</a:t>
            </a:r>
          </a:p>
          <a:p>
            <a:pPr lvl="1"/>
            <a:r>
              <a:rPr lang="pt-BR" sz="1800" smtClean="0"/>
              <a:t>Área vedada à luz solar e distante de locais sujeitos a vazamentos de água.</a:t>
            </a:r>
          </a:p>
          <a:p>
            <a:pPr lvl="1"/>
            <a:r>
              <a:rPr lang="pt-BR" sz="1800" smtClean="0"/>
              <a:t>Mobiliário de aço, polimerizados, suspensos 20cm do piso.</a:t>
            </a:r>
          </a:p>
          <a:p>
            <a:pPr lvl="1"/>
            <a:r>
              <a:rPr lang="pt-BR" sz="1800" smtClean="0"/>
              <a:t>Armazenagem horizontal em pilhas (máximo 8 rolos)</a:t>
            </a:r>
            <a:endParaRPr lang="pt-BR" sz="1800" dirty="0" smtClean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59124" y="1772816"/>
            <a:ext cx="7772400" cy="284294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pt-BR" sz="1800" smtClean="0"/>
              <a:t>Registros magnéticos (fitas de áudio e vídeo)</a:t>
            </a:r>
          </a:p>
          <a:p>
            <a:pPr lvl="1">
              <a:lnSpc>
                <a:spcPct val="90000"/>
              </a:lnSpc>
            </a:pPr>
            <a:r>
              <a:rPr lang="pt-BR" sz="1800" smtClean="0"/>
              <a:t>Área distante de campos magnéticos</a:t>
            </a:r>
          </a:p>
          <a:p>
            <a:pPr lvl="1">
              <a:lnSpc>
                <a:spcPct val="90000"/>
              </a:lnSpc>
            </a:pPr>
            <a:r>
              <a:rPr lang="pt-BR" sz="1800" smtClean="0"/>
              <a:t>Iluminação incandescente de baixa potência</a:t>
            </a:r>
          </a:p>
          <a:p>
            <a:pPr lvl="1">
              <a:lnSpc>
                <a:spcPct val="90000"/>
              </a:lnSpc>
            </a:pPr>
            <a:r>
              <a:rPr lang="pt-BR" sz="1800" smtClean="0"/>
              <a:t>Mobiliário de madeira tratado contra combustão e insetos (suspensos 20 cm do piso e com orifícios que permitam ventilação)</a:t>
            </a:r>
          </a:p>
          <a:p>
            <a:pPr lvl="1">
              <a:lnSpc>
                <a:spcPct val="90000"/>
              </a:lnSpc>
            </a:pPr>
            <a:r>
              <a:rPr lang="pt-BR" sz="1800" smtClean="0"/>
              <a:t>Armazenagem vertical</a:t>
            </a:r>
          </a:p>
          <a:p>
            <a:pPr>
              <a:lnSpc>
                <a:spcPct val="90000"/>
              </a:lnSpc>
            </a:pPr>
            <a:r>
              <a:rPr lang="pt-BR" sz="1800" smtClean="0"/>
              <a:t>Discos</a:t>
            </a:r>
          </a:p>
          <a:p>
            <a:pPr lvl="1">
              <a:lnSpc>
                <a:spcPct val="90000"/>
              </a:lnSpc>
            </a:pPr>
            <a:r>
              <a:rPr lang="pt-BR" sz="1800" smtClean="0"/>
              <a:t>Mobiliário de aço, polimerizados, suspensos 20cm do piso com escaninhos verticais.</a:t>
            </a:r>
          </a:p>
          <a:p>
            <a:pPr lvl="1">
              <a:lnSpc>
                <a:spcPct val="90000"/>
              </a:lnSpc>
            </a:pPr>
            <a:r>
              <a:rPr lang="pt-BR" sz="1800" smtClean="0"/>
              <a:t>Armazenagem vertical em pequenos lotes.</a:t>
            </a:r>
          </a:p>
          <a:p>
            <a:pPr lvl="1">
              <a:lnSpc>
                <a:spcPct val="90000"/>
              </a:lnSpc>
            </a:pPr>
            <a:endParaRPr lang="pt-BR" sz="1800" b="1" smtClean="0"/>
          </a:p>
          <a:p>
            <a:pPr lvl="1">
              <a:lnSpc>
                <a:spcPct val="90000"/>
              </a:lnSpc>
            </a:pPr>
            <a:endParaRPr lang="pt-BR" sz="1800" b="1" dirty="0" smtClean="0"/>
          </a:p>
        </p:txBody>
      </p:sp>
    </p:spTree>
    <p:extLst>
      <p:ext uri="{BB962C8B-B14F-4D97-AF65-F5344CB8AC3E}">
        <p14:creationId xmlns:p14="http://schemas.microsoft.com/office/powerpoint/2010/main" val="210962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19140000">
            <a:off x="1310118" y="3013171"/>
            <a:ext cx="3985542" cy="546453"/>
          </a:xfrm>
        </p:spPr>
        <p:txBody>
          <a:bodyPr/>
          <a:lstStyle/>
          <a:p>
            <a:r>
              <a:rPr lang="pt-BR" dirty="0"/>
              <a:t>Patrimônio digital</a:t>
            </a:r>
          </a:p>
        </p:txBody>
      </p:sp>
      <p:sp>
        <p:nvSpPr>
          <p:cNvPr id="7" name="Retângulo 6"/>
          <p:cNvSpPr/>
          <p:nvPr/>
        </p:nvSpPr>
        <p:spPr>
          <a:xfrm>
            <a:off x="2987824" y="5085184"/>
            <a:ext cx="59046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b="1" dirty="0"/>
              <a:t>Informação digital dura para sempre, ou cinco anos,</a:t>
            </a:r>
          </a:p>
          <a:p>
            <a:pPr algn="just"/>
            <a:r>
              <a:rPr lang="pt-BR" sz="2000" b="1" dirty="0"/>
              <a:t>ou o que acontecer primeiro ... (ROTHENBERG, </a:t>
            </a:r>
            <a:r>
              <a:rPr lang="pt-BR" sz="2000" b="1" dirty="0" err="1"/>
              <a:t>p.2</a:t>
            </a:r>
            <a:r>
              <a:rPr lang="pt-BR" sz="20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3774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http://gadgetadda.com/wp-content/uploads/2013/05/google-datacenter-tech-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404" y="255466"/>
            <a:ext cx="6965084" cy="4642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 txBox="1">
            <a:spLocks/>
          </p:cNvSpPr>
          <p:nvPr/>
        </p:nvSpPr>
        <p:spPr>
          <a:xfrm>
            <a:off x="4663825" y="5265204"/>
            <a:ext cx="4248472" cy="540060"/>
          </a:xfrm>
          <a:prstGeom prst="rect">
            <a:avLst/>
          </a:prstGeom>
          <a:solidFill>
            <a:srgbClr val="FFC000"/>
          </a:solidFill>
          <a:ln w="12700">
            <a:solidFill>
              <a:schemeClr val="bg1"/>
            </a:solidFill>
          </a:ln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sz="3200" dirty="0">
                <a:solidFill>
                  <a:schemeClr val="bg1"/>
                </a:solidFill>
              </a:rPr>
              <a:t>GOOGLE DATA CENTER</a:t>
            </a:r>
          </a:p>
        </p:txBody>
      </p:sp>
      <p:sp>
        <p:nvSpPr>
          <p:cNvPr id="5" name="Retângulo 4"/>
          <p:cNvSpPr/>
          <p:nvPr/>
        </p:nvSpPr>
        <p:spPr>
          <a:xfrm>
            <a:off x="3779912" y="5949280"/>
            <a:ext cx="5184576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t-BR" dirty="0">
                <a:hlinkClick r:id="rId3"/>
              </a:rPr>
              <a:t>http://www.youtube.com/watch?v=avP5d16wEp0</a:t>
            </a:r>
            <a:endParaRPr lang="pt-BR" dirty="0"/>
          </a:p>
        </p:txBody>
      </p:sp>
      <p:pic>
        <p:nvPicPr>
          <p:cNvPr id="1026" name="Picture 2" descr="http://www.wired.com/wiredenterprise/wp-content/uploads/2012/10/ff_googleinfrastructure_larg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76" y="1334252"/>
            <a:ext cx="3528392" cy="2416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4" descr="data:image/jpeg;base64,/9j/4AAQSkZJRgABAQAAAQABAAD/2wCEAAkGBhISERQUExQWFRUWGCAZGBgXGB0dHRwgHx4eGhobHRobHScgHyAjHxweHy8gJCcpLSwtICAxNTAqNSYrLCkBCQoKDgwOGg8PGiokHyQsLDIsLDAqLCwsLCwsLS4vKSwsNCwsLCwsKSwqLCwsLCwsLCwsKSwsLCwqLCwsLCwsLP/AABEIALcBEwMBIgACEQEDEQH/xAAbAAACAwEBAQAAAAAAAAAAAAAEBQIDBgABB//EAEMQAAIBAwMCBAQDBwEGBQQDAAECEQMSIQAEMQVBEyJRYQYycYFCkaEUI1KxwdHwMwcVYpLh8SRDcrLCNIKz4haDov/EABsBAAMBAQEBAQAAAAAAAAAAAAIDBAUBAAYH/8QAOhEAAQMCBAQDBwIEBgMAAAAAAQACEQMhBBIxQVFhcfAigZETMqGxwdHhI/EUQlKSFUNiwtLiBSQz/9oADAMBAAIRAxEAPwD4zSHIM/T37TPbRu7C207JjzcxP4fTGmdfdtUILBCTANvGJGJ0LXQWLiILe/ZdcmSjhI6tEqIKkGeex1EKdMdqjVgygZEnAOY/qfTU9p0mtWBNNS8EKQAcHsMTonPaLusEEIIxasCM51FVUPnidGnptQEwhJDWx6H0g/nqsdOcMAyGbhIOJHeSP5jXIBEhEgWYdh659fTR/TgGBBEn1nMcRqqp0+Dzg8AZPMRGi+mKRLLyIz3Eeh0V4XAr06elRal7MhUriVukzJFPBcR/C0jkgiStfTqJWsVVldVUywkAiPRgDzHbt+ZKViFZuSCCfzt/+U69p1SSO3rj1BA+0kaQ9pLTCNsSEqO4BUgiX/Cfbkm6ZmQI55PHfqdEspe0kDlhGPrnRu46OFDqrXMuDIHpOPSZ9+dEbLcGjtaqMCJle34wqn24zPf7ababIOqTuihgIM/5766rhjMETHPEe2objcC6UhYziefXOo0mEm4/f8vb/I0QMLim5KsfT/BogVjGeP8APbQztJ+o/vqdOhcCBmIP1H115xkry0L7xqmxpA16RFOqbaP/AJgwRcc5WPYds6XUavNzx6QP+mq9vRYKy+4a31n7TgR3GoboWgkrA+/8te6ryG3O4JaeQDOZj76Oo7jbeH+9R7yZ8ox/7h31V0ilPmBoEp+CswCtcCMAxMfUEGDqG8r5PlorximZX3jzH+evSvLjWpSYVoPEj/8AbVVKoCYVSST/AF+uNS26XEkjygEyB/neBo/p1GpUKrTUr2vRZIJzczATIB5JAE9tcMry8q9HrW4STwQGGPvP8p0MvSq3dLR9Qf8A5DWn3NW28S3kMExMkyexPp7899U/tLXsh5VZ7c3KvP30suOyMALPP0uoTBWPq39BOrNx0WotPxWMLcEBgySbuPbyHOjWpVGaAZYnGe+ndXZMdggQC4MLpzPzFjPrLaNrSVwrCbjbhDEyf09RHrprs9qKe824m4eIkmD6iRkcj8vTVNDpjM5BSSJxcJ+vbH5aZbPZzWotd8tRexMkMsi75ZEzidNYy4vuhSfrE+JnmxP/AMaa835pslIopUhYb3I7j+f30X1yjNYp3tST7WKR/TQ213hsWnYpHmyZmWAEyTAiF/LXSIcQRy6LgvovKtaVCmSyiMZx249BqK03aBBYx2B49TOj9qLCtthKuCueWGYaSMe06a/EHULqiPTqIGq01qVFpiLXcBnwRbBJ7ExmY7i5jmVG0yNV7MDJCXdMoMloIg3DH3n+uhOoblRUcR+I/wAzphtcsmSfOJJM986D3/RKhqsbTaWmR7kx/LVbsHVqOAptJ7CE1WtHiKGodIdlDDIPpGu1TV8WmxQMwg9iY12mfoM8L6bpFjffdB+obgiEyqboiShR/URB7z39dDDqAtCsCpBJzxkAf01Pc1JyO5J1HdVAaYESZmftGNQCmIsnEo3p/U1RWey2YGVvpmBwA4InM2kwR3BjV9Hr4SrRqChTZac3qq2LVlmMMRxg2gRgCNS6Z0WtV2TslaiaYNz0SxNSQQoIHhmzkZuAIiT20g3FPw7kODIxM9vVTaf1403FUM7Q4iZtMRrePt6oWPGiYVN3RDIUptBsMEsbSBBtIyYjv+vOil6khZRc0yBkn/5c6X7LdqIDRgcjBOTzHPMevHpo5KfjOFGQ3E+59TnUracCJTJRO321GGrPWEpVh6QuVirNAteInBYxOO2DovceCatRQylAuCXJloUtabAcSJDd5AwNJK1NlUoADazgYElVhiXjLWgkyRgXZgQvu38KCZAb0gW5ifaeDM8gc8aN2HhwfO2i5m2TektNEZqTIzCPxz+Jec8aDDuKg8vBMgHH8Jye2Z7cav33TlFIGFFUrcpT5gJGWjhSLhnnsCdX7XYjw5SojuYlRljJ4A5GDOIxoazHZDEImETdU7ipFVoEeIAY7EERGecrH20XsnqJWlZi1ZjnKjsP8j66s2+3pBmLlQ1NbQpJBJMsJPFxLQB7DU60iu1MEhjEqR6Ipxj2g5+2NLLrTbRFlugurdIG4qVajypV2URAEXGJ+mkdX4YqAG1gxuiOMcE/9Nb7qW3lTFAmapFytAYl2JQCIDZunPOQe6/c06lJLgiC6pU/1BPykgKMyDMifUcYgXvozTzNHxCnDrwsJuthWoYqIRIkTxExII9xq3aOHbsptjAjgEz78ZnWs3HU/EVZCkWlSArL+JgVIYmcR7Z9tUbrp1Mw6U1VrS5IngqAcDHLCD/fUxaQLo0vajAnE2jtHZf76q3FEtTEQTfH8jGdTNRiRMW4HGTAA/oNdWDWmOAZ+h4n9NCupNVqBCbTk+mvDsqzybGwCSYgYEnnHA4032O1SmQbQY7nPbWt+HaQrBYDkCmbSGQMSbbipqVGMhoEkL6GBILaTDUcAhccokrLUOiikj3klglSYJIFrhCQAM+s/mNabbbY0xVWxlupIyQAEKEUwSD63kgjGLcaG+MAV3FZXaoS1BovqoYl6YGVjywo5yRAOca7ZUi1ascL4lFTaJBHmpAcjgqBB+uk1hkcRwlGyHAFBjbuEcHJuU4wOGmB6aH2lXLNIBK2gfiPmRiY9Mc/bTXYklalQq3lFzO4YAgFpi7BC8YPpr1tqKtVqVBSQw8QApbLFgARj0uEHPMaW9wykSBZG0XSBUKsQz2Nz5RkyJwD6n0/PT7eU7+n0SlWxfEFzznyrVBAyJGJOYx9NAdQoUnpWqar1MKYEgOwwPqcwJkgH0OtFt+h9Qq7FU2pVEWpbUUmOFQ03BILC1g3eQYPaRXh6exv08kqo7cLDtdUqEeExLCYCyYmC3aBPcxxpp0lg+4oiERabmoZqKxICqxJhjAVaQ9hGqqPSazbmpTWsbjTJLu7KWAqhTJknkSQZ4JiY1PpvwzuKNYsAv8Ap11EeZSVpNchBH4lmJ557GNANdmBLdDrbh0SC60A7KH+0DpiU61Pw2DltvTdrSGghbORxFkn66WdP21OrWpp4yUg0gs2AuCZNxAz6A+ncxp5uug7jZ1axq0kmpTL07CtsEFj5AZA4WIwYHcay6VKTVFkeGtoUkC7PdoJHJ7Tj30quHCr7QjX8X/KNjgGFoKkalIFgXdlk2kKFJ9CZOJ9BrxN6tttpbM5H/Wfz0bsfh9qisS9FVEElqgjJjlbj/TVVXZ1dlWipTWbQwDhSCGgq1p9R9/10Aa6W5xA4xK9OsFM9gyt4TKtgLDEzwc5gcnPGn+/3e2VlTxFLAKD9SJxiMcEzyYzmEHSaP8A9MoPzVAP+ZwJj7zoTqvwrVTcVUJUhXIukZBJgxzED+mt2lVrUXD2VPNIboRwHfBQ1adOo2HujX5laCttKZYm0HXaQjdkYTb3KMA31RMYmBUwNdrW/jWbsP8Aa4/7VH/DPH83y+6EOxe6Gu4kC0jk4wRxjVz0YUEzN0En6HA0R+1OxlmluJCgYEkCI7TqFdpXv8w5+h18It5WUN8jUTSa9lDk2A4mI4mJ7TzxovodPbs7E7OpXQoQEQ8MfKr3AN/xeWMnjI150vfMvgrSTbl7gS1oNUEMKgY1Kq+GpWLee0H10b1TrdSnulqTSrgujMirRElDIFRqCAE+jzxPposTia1RzneHT+q8dItPWxQsaGgJSm0FE1FegiVKhSw1HqLYpMmxcEqYtlmJEczOpeFFW8OIOQKUiJHKtJPPqToGpuiAAqsrJUaUAlUBtBUEkmfLEnnGZnV675G5YKe4Yn8sgaTREiTr3zRusinvV/EFpBY0wWEwSbnNqksQbiZC8T31Z4aC+nVUirPiE2Cm4JUQJaHtgg2jy94yNBPu6fit3zIdApIgkgiWAOY5GMEHsbF3wqgy0G66SfOxOBcxJ/5VhfbjVVbNI4d3374BAFol6a9HbMwFgIDKRaGk25uGeOxx+Z0k2i1ABUlxZcqEQseYkwygEea4/fTzrlSouxosKlQFgoRQQ1xxi22Tj00n2XU0KinVpilJEuqtiOSEE/eI9hoakxoLd/dEIlW+FUNUySVKqfmnMdwe/J0buGql2gs0gEXMSAYEwMgE8yOe86pfqdSnUKILqRW3IiZXMEz25wPT3JVXeTULIvhi3A+aJBmSw9ByI1G8EXATGwrt9Sm/9y7k1gslwEYMx8kkeUk++BmNC72nNMhbEh6shahBkkgXebMcAge5idX9QUMrkq5jcKDJijBP4yDIJ9ceWc6huFSzmP3lUwiApyAbHySIHJkD752nD9KOTee6iB8XmUvq0xAyDjtd/G38WSZkT7e2vd1VAUdvIM/8o1bvCD8q2gCAOeGbghjieOPoNAdTfy//AG/0Gs+oLHqngqioveMSfpqqpUwwHedco8o41VXdRyQOe+p0asUz/ntrUfBS3SqI8tT8ylaTyPKsCm6h3GQbUqZBjuRrJbZ8gz/ka1/w/EU7oIZFBSzxEP4pekgl2iJAKvIaCwDHV2E95Jq+6lvxvJ3Di2ms0iMUjS/HM2NJmZzmTJ4Im/bUG8SqVQi6gkFj8xmkCR3tx+mhfjuvduGEiBSgA1TVA82ReyyCCALfwyBPOrei7hxUqGCs0kILENPmprMRwY4PvpGJDsziOaOkRlAVtNGIqXSJtAEkzE59BIPAA0CdmVaqW/hgTP8AGD37f566ZUd6FFSUD4FputIJkzAB49wJ9cao2/UGrO53JKpBgqpMC4SMNBPHAzHPqhhIGYjTzTXRMJZu9oRaR8rH+MxMcwDjiPofprbilvDskTZ3XGsqOqQDHhFo8/GQefbWL3HVqjKqUaYUwFBsNxjvJxce8CPfTWn8Xvt+n06FKUFZialVwzW2rbCnkMH8wjgqvA1o4d5YZce5SKgkQ0KO/rU6e83HhmmCUEgthmkg25FzAn3yPrpx0bY7OpvKYpspZaVZakTc3lkMTcZOSC0mYGMk6wq9QeoouoUSR8v7oyxJEFoYSAoKgZHtPmDH4M3TJugHtp203IaxVb5CLSQstMxBk6caraj82Xc36zrzmD5JeUtESnHxRuh/vDdUIhvlVmcgkFYCLPlAAYQJHB5JjWT+G/CXdIzotRArSlTClvDYhT6C8RP319S+M6vTSqs9RW3Rp02bw1BqMSs4ABIJE4OBIntr5LQ3C3Wk2KTljJgRgkKCeYOAdU4gtLKZc7Qm2nCP3S6Vy6BEhbTcDYOalCnsENapcaTJXPkY8XnCBV5AubsIzhf1f4bGyrJRZS7Mi3JRuYlmAIKnF3MQCOCYAIlR0z4gO2cNSCF7j56q5MgAccd58xGfbJqdcrrXp7k/s9Vk8q0rgUUKnhragaR5VEZ5g6nLwXtNMxe8CYt99do+LIgEFPa/TBSrUFtIYPBu5NrqAeTiMj20l6r1hWeohfzFiPoTP204/aqtXcUGq4d6hJ5gXVFgCcwARHtGkHWvg6um4e4CC5III7yZjmBwcc63jUqt/wDi0EkiekKIsYYLzEfdVJuKigC3j0I17r1NmqC1vFJH8JWPtJnXasDqgG/qP+KAtaTNu/NCguk3hie8W/ynVdfqiRbawyDkexH9dTfc+IZjk+2iOq2rtwMXFxA74Bk/qPz18INNVrpl8PdLpujNNJoJbwK9yLXC2g+FVxFQFiIBERORI1m96Zd7FKIZISbiqzwWAEx6nnWn6R1hl6fU2rimULklqkNYGAkICvlMrNwPfjvqjo6bMVIei+5TwyoSmTTYsSSGLQCQJ/l2XV2KmwdAgctI0685QMKz+w3rLCrBgk9uTAOeeB6/lmXnRqdKpWUV2CA8+UtnJIhQc66nubV3FHw1QVmXxKaU/MLWuAVmixQc9p99VmjSUkqgXP1Pp2x2J1DRJBm0d/VMcEw3rFooDNNa9R6cUwDbJtkhbiDJ8p4BOBGqNx03bJ4gpLVWWBpvUy1lpwUUFAGaIe6fLHro+n1Spt6b+FTUl8+JYjFfN+JiCyqI5wBLHJBGk9Ygm7xUvulglMgGYWZJgnBM8mZ7k6Oq973AOFtteVzp6LkBq0VfpdP9gSpkucXMS1sNELzaDGQo/PSantmVJZWz3ggEcAmfWNNur9G3FHYJuDUHh1D5FZccFsQeTzwe+l2y+Iiq04lgILU6pkEgggYAkfl6Z51yuCBYcfVdYQvJphvMDeQoBugDHJ7evMEx3jV+6qNTqgApURRBjIPOQ2MfTnQO+Du5dVYkw0BfKuB3/TTC+krKtWFJgSPmiDCwYEExn6/QqeDvw09F0cvVXb/dKSUucHxlNpP7mOS7iRMSOB8t2cxqNVqo8Sw3LL/JBQKTJKKwICkxGByNduv/AKhSxCrIhjmBAyROYPbRXWStRWtZXId2JCFL5iAMQJ54gcc4F4LTTIJ4flT3DkprvgSZNpkSDb53hTBiQImO+hK0MxUiZRgPrZ5T9jB0RU2xBiSSV/jLd2NouggD0jQ2429VGvtgDEyMSI4mf01O8jIUwaqv9mcQDEfQ+nrGmPS/gncbkVaqpKgRTkjJBhvcd9KTu3/ib8/+uvpX+zHrs0jQLeckskx5gckAgHI5/pjUbnZWFUU2hzoK+Y/7rqUmqK62mmwDCZgtIEfWNar4RtIVmCgLSFxSpMsCLCRTHiA2TcEY1AcgLBGtL/tJ6BSXbvuajWLAWis+arUEwY7gXPJ7CYjGsb8K9fVQ1OoShWkxX94EBghrFqEFkDQCbIPlHIFuq8BUBu5JxLYMBLPiXbutepeCpdWdb1tlWa5SFnAPIJ5kT30w6VuRfVa1iPBXDYBykEEA4x9s40P8YblWruUtj9nA8oePmExf5pyQewMxiNS+H6N1WqjNavhKJYYHnU9hxn3OhxAGZ0r1MnKETsQ9VakhVtFwHymPNnJycfUxxnVLLT85pXZHmkzBkYmMfTOp7q217BPlWZMyfNMDm3sMZg951R0XdrSYvC1Ao/02mMkEiR2mePrpfiAJF7WHl9V3gD6rtxtWYBgpAnzMVYgCMcdjAHEx66b7jq9Xb7emlGP3jgFrT2pjOOOxJ9j76U9Q64xpEF2EQKaqBbA/i8pwDAImeI76e0et1qGxptRph6hczWVCbAEEID+AMpaXmcGI5FmDcWkxbRBWghZ8blTuXLBnvVVEESJb3McwPrp30zZVf2qkKwD01FR6bMZYEgi0yAWgoSMEckE6zVPrIDtVNNVa2AFJEEMI8qVEIGYiCDHtIY/DnxHUatTvqXKisLbQsCMGFxHb+mqzUFSoJOpJ+cc/wk5Q0QBsr+v/AAhV/aqrmpToq7F1YsQYjAhQc/cayfUtvbuHUEPB5GQYWT24H9NbX4w2O9feNKv4LqjoTASCgJ8xx6+8x7ayXTNx4W9DFFqFSwtbKk2kCSO05kaOvRpCmwNBkuAn7IWOdmMnZR2nQXq0r0ZWEwQDkfWYz7d4xoWjQFKrbWxa2cBsjseRzg4OtXQq0qXiW/ulqtkKb1aGICwAW8txwuY9dLur7GtWrfvAcIFpmxlBVQLLQy3cEHOYPvqWrSFJzQAM3UmeoMR6prSXA6o34Wrk19iCAB46cCPmrIeNbr4j+MNi25eiDJWoaZMd8gmf4Q3l/XjJw2021rbcNMiZ/wCZTjPvrJ/s8zaGJ9AP7atFd9J/uzynkEt1MPFytvv+rUlqMPLg9gSPzGu1lqn7SxlgZ/8ASB+gxrta/wDiVYaUXen5UP8ABUz/ADfH8K6r06uGlgqgzEn0gHA+vfVY2MSzG4giI40ZWqOWN7M3/q4HHA7DGq2YlX9BH89fHwFsIWnIZmKFlLBcSMxIECCZHppnX6+pdWTb0KK04lKasL4IaKhY3GSoF2Ik6WrcQ0PBRgUTIJJOSpAgEYMzJx6YFqbnzK0D3MSc9zPPrnXq2HD4e6eUn13XA7ZMeq1PFl1oigrNBtcsoGbUiSQFCsB9PYaY7UXsFHnJMgjPeMAY++kexp1aoYU0JWmDUqMqnygYvYjgAYA4z7nTHYdSenUD06wWqIhjGY9VODgRpWH8Hh4IjdMuuCigMNV/aVc03pqCFNOWJ8wzN3aIxoCj0qkEdkqebxQEuU2WWEtEw5cMAvAEAnuIJ/3uXr1Km4TxRcaj+ESEudh8+DC5OBkm3I1Pqe8V3NSmvg0ZPkNRTwIICCGXMfMMALJMA6sr1w9zWlsAb2F+GslLa3UyjBVu2xSpUZxTRrb2LBBaxhVJtX7AdswBpd03Z0qwinUDOzAWFSDLY+bj74760W96OF6cu5gMlVrYB58rMRcOJtOdZJ9y7kHw0p24uAIcjkCJjgxOeJ50vEk2yevcImRumm+3hoOqKBIQB2BPzAmBHGBHHM54EE1GWtUvep+8ZJJPByzduJwB9h9Bae1lL6olAABMzJnM9hjvyQfTUuoDxK8UQfDiQCRIAuOR3MLyNSkAHnFzw0R3+OidblNtYzuilkIFQsoMghbY7nJj6/fVatswiVPCpqGa1WakoEiJMsBESM9tTr7r/wAHuULkAvR8kTfxJLdre3rPtpbuRbtQFUOAz3lfMyrasuBMIRwGPMka1zhmVGCoeA07+6l9qQ7IjH3uyFysAMEG2kDHIPAiec6RdY6khpCmsOA8K4p+GbQpw4GJkjjBifbQqpdUi/BEBmjAEwDxBAwR247ao6hXMBBIQGQDEk8XNHeCR6DOs6rSDRIVDDOqK+GtlTrVmpPAvpVBTJMKKoQtSLH0LC36kaq2+5qIAUqOkG4FWKkHkEEGQdQ6d0+q6u6UqlRB5WKIzAHmDaDGPXXrfkeIP8tAweG6Fxuid9R3e5HjP49fyn945epCrN3mJNoEHBie2jvhjbbejRq77cKKiofB29KPnqlbix7BUUgyfX1AlP4pVWUFYb5pRJPGLyt0YGAf66CfekqKZPlQsUX0vgsR6zA/Ia6QuBNet9UO4bxpfNBUcs6sQZi1YyFlSACJCxMzJL6PTvqVVWc0lA+ty47T9ffSKv0+tTT95TamGVitwIJAIJ8pgxMZPrjg6c9LYg1ip/8ALUDBEeYGAYzzrjnFxJnVMaLJjtwNslWAjXCCMkKCGEiYg98d9V0ah3YqBQxqSqgTyPNMLzP6RHeZo6ZSSqtYOQhtDTHLAMQPdjETHprirUGayV4KP3ImD5gYxjGIn3yOWS4N96OcaGF2dDshd/sERAxqIGIwq5bOCCB6en9jrXbnqlbb7KyjTvU17CFBPKE4gd41hv2hAT4tEsX5e6YGcItuDlYJmMzM43fR/i0bTa06RQt41Vb3yAqrTEmQDm4gx7Gcavwb3ZieEJFYDLZZlOk0k3VVWCik1MGHFvzGcExZBX27j20TR6fRE16NSkXHiK9FJLwACrqsQQRjBie/Oher7ylUrV6tI7ZKSGmVT8RUvlVUCH/icHAzzkll0rqtOvWBSmi1BRZX8NQqmCBcvI4MwPb31ZUdNTK2LnlzPfNKYIaCUt3PWqe53ASs9cIqFYqOHJIGBBW2muIAVSRiSTkJ6TiUNMU6dTMkErbiBczeVfQAc5mMa0nWqe3au5FNQ4YgkHJxBkGR6nj6axwdlrwpmDaoqKrjiACrC08+mOdMxTKtFjXGImBGv79Fyk9jiQJRdLqdrXAA1A0s3BaeR5WtImflgmZniC+odcFaol4KWpTpkktdNNLc+bBuHaInImdedU6I9nyqirlVGWM2gktyTJ49vvoHpnUnAKPU8kfKyh1PeIaYz37TOoBSqB7BUEbj6zfdOzAzC1G1INXbkZBJOc/jXGdKanWVm0Ygxxj/ACccab9DqGrX2ZPLsJ+7rOgepfCVXb12ZgDTLGcHKnJ+npzIIn6/RUKlSf0IJJE9I6qOqxpjPsEG+6acHXant9vRKg+HVPv4oE+hjwzGO2u1rNdiHAEN+P4U8UxZCKwBYg398meePpogOWpOT6j+Y0rSiWEkWtiMRoul1MCk1NxBMQ30IOfTX5+wiCtcp/8ACNDp5Nc7wVKpAXw6aMwJJDAnyjEeXLEDPfjQ/SenbanuB41E1kZmY0Ec3xBsQNA45uwT99J6G9KF4wCBn3wef7abUOsrSClKQpkAy7Fiz3CZIPAbtaBzM99dxOKADcjZMeQt6+m68xp3Kju6wpHcBV8EVIDUwzKFQQUWpaFuxGCJY5OZOurIzCLRAwBGAO3r/npoTrvWG3Jeo9IJ4jlyKawqiEVQCT3t7/1xLZbt3dQlMsJwpdVHOfaZmSdKwrpALhHGET0+b4RcUDuDTY0lTBHlUOcAkT25nj39EVPobgVne5ShS1Kkh2DFhcYGLQtxByZWJBE7HqPUzTXwty6KgYg0aTN6CD4ki4gxi0DLGcCVPxZXorURae4bcE5qVKtxZQFVVBn6wIJx3yIsxdak4sYyx6ba9OM9bJVNrhJckxR0pMUJX8RS6UYxBLJgSFmG57d9HbffK9MCrTALWtcGN65U3222iVUgeoMabbjb0F2Hii652t/02IAKOfmK2Hjif01ml2dZ1BZnKU2a3i1biJ4EZIAgY4jSK7b5W6b/AI5pjDAlEb3aCvUvR1pqtOQpY8EmQuM5H3nXdT21RKgTELyy5kyQRcPw5H5++o9QNSjFI04MAEwbhkmI7iDOfc6qrb1ktUFgx/IjM5n9I7+2ps0+7pHrpBRwN03O8/cbpSZBNElTMNB9e1slsYM/kT1YPSFUIoT9+48KQ/4aQ8IP/wCb28oniYEnS2nuh+ybwGoRJokJaCGhh5rgJFpMx30x6+tK2oKkKv7Q8Gib6c+FTyBIa20kTMmB6GNgNml5D5nvfy0UZPj75LP1Cs/JaRhlPZpN4jsLpx247aq8CmeV/U6luHJIlg2BBBPHYGcg+3adVBtZlUkOIVDdE36H1U7QuaNylwASHIOJiI+ul/U6tzlzcWqMWaYMsTOIAyST9dVhtaf4B6dSrbq6oc0VNRBEy3API+UkHvpUxdHrZAbf/Z71CqpK0bBEzUMc+kT+XI7603TlfZVGfxgKtSnRolacATTppSAEd7gc450H03/aJXUOr1OCwFtJSMNEiX7mTHacYga+f9QetXq1XLFyCXaSMdybR2E9hGgeC+AbKk0vYtz6g6J18XFzuXNQqzlAT55iD8rNkXAkSJxEd8DdHrlWrOsTaDEDBuB4/wAxq34uK/tJhXX90ptZUGSFMiwwQTwTnsciNBdJ3cFywkWjHrnOR+X5aoq0xTJYNFI12bxFHUqrVVqEKbwBPoYuiI7R3+3aSZ09apL090SoAFtwOMkKIjiSc+mfTVCb9lSUAW9bTaeRlTn0MEZHrqt92tYMylr/AC3TxgmIzn66WfEYPCx4WRwAiN9Uo0qAKhmMQWYAAsR5gINwyCRHH2OiP/5IaezVKlIMKtSSCPKoABANw+bj250l8ZwLWWkVZhcxuBtEeW4fhkAnBOPTW66J8WbfZ7QpVQ1C25RxFvlFNaUnJ75Aj31bg3ubUho+Xn9UmsJasDsdim4aoSbJtIiIEkyLZ+2MSfoNOehdLrLuRToFwtZGZZtJNphgYJgiDPBMaEPW3/aqtelTtDlTFMDyZxLCcngkxcZnWm6N16vNKnXY+Ba7oEhSC1RZW9ACItJgERI4OA57w3QeKdfX6LjWHf0Sv4p6HTXd1am3qisTb5aaEgPb51apIUEQzGCSO45jHrSIcuSso0nOMEQB6z/TTXc7576lBmsTxSwBEAGWgs3LHMAtPJjnSo2GoVLkBmALnMZgtA5GSdUViz2Lb3kmJGt7xJ38uiUwEOMp+3VaFSn5mcENcJW7ImIYDGDwwb+ur/jN+mVVo1ds1QVGA8dCQYPJIZpYk59ewwBGkmxo0omqwKj5Vp/MxkZqGJCDPcHsO5DjrfUNq9ao1EIwNQiwqFWwAAWlZ9ME85xrLfiTVcGkecevY4FUhuVW/CFdRvdnaTYtVYuiQJBz2096n/tDoV6zUwsJeQCRiOAxz3M4jiM6z+3pKXp+W0FT5RyMcTrJGjAJB/vrUp4g4ZwgA/YDbvySH0xUC0lWnURitOoAgPlBWYHpOu0j/wB7P6R9D/edea3P8VwH9TvVyk/h6vL0Ca1unbhQtR1WeD5s4E+kDjtrzcbNSssCDbJiJH65++jtyhFQmSxYAzdLHDRC9h/fVNTbk+IT/Bx6cc6+NAutQpb0faF3WlaT5gWPYDk5HqBEn7au6yo/aKyocF7RksxM5hjJMtMme+tJ8Fbu3xFqUdvXpPbctepYBZe8iVYR5ZJjsNKtjU2/7Qr1doPCLlhTVyCykz4YjmJGYH9rqmHDWAujQHSJkTH5OqUKhNhzS3o3R6ldqy3BDTpM9QM1kqkEoBGXLWgLHI7Ro2hTYKhVQiwGAJkjPt685M541f1YkPUd9uaCn5EZXPhoPlVWcAEgYBB94gZu2NBaiiAwuCwOScDv37CT9tZ+HGZ2uvwTDovN5u1896K0IbSYuuYCIJByD9P1IKHbbao5LBSVSAYI8oJMSSfU/wDbW43u+2+2o7rb1dpfVBT97iaYNNWgE5n6Y7nS34gJR0BSit6KAtIi0KpZQWIJuJZXJI/FJIEib8XTp08kESfPh+14jgUqm4mZC8o9SqHbGkXKokuoeSJtbi2eJ/XQO1epT26kOYZoKyBbwwWzn3nH9NabefD9IdIbcqReTbHeCr/1A1jdrRvAZqwBLCbslgSAYjnBJnH9dTYj3hBtujplNau+qN4m4Z/MVtJMTBNvcSeQPLn1xoDqfV3qO1VghuicAQZJUgenlzHt66j8RbSiK7JSLOFX924gAiTlp7c8aq6gtHxAUVmQKALiJJHzzA9Z7emomgEAgfy2tEC1uU/ROMyZ49lNto5/Y955lX/RNkEmoA4Mzm2zPAE550V8QuCtcoKdQmq5JRGQBfCRhVWItEiAMwLp5Gg+lP8A+D3iyAXWl5SJ8SHB8pI8oTk5zPtor4qDslVr6ma9U3OoQP8AukuFg+WoREjAtCxmdbzfDSBHevL6qA3dHfzWPp7sgcEk/XEcans90zuqYBZgs/UgcffR/TNr+7BnnQWxdUU3HvOB7ahdhXCC46p4eFpd/wDCVamjsKtNrASQUdZj05Gs2vWHWQPKWEErzB5++NWVeqPkBmKnsWbPqImP00rqKSdJqUg24KIOutV0nqOzoU7a+3eoQeRUA5kiVBMflpHvN6j+KyrYGPkUEm0TkSecd/fQVGIafTH19/8AOY1BjpDhYGU01XOGUmwTbqdVS8ggzTWbQwAMKOH80nk9iTjGBLb1RLkzaFz9sn/PpoSvVycTg5k+uPy51dtwJcSFkASTjnv6aoqmXOPX6pTLABNel1duvihgzysDgfvI7x+HtGmOz3q0HqMKa+HUQqqt5gJnMwMj9MaR7XZ1Gp1PMh8JLvmA8skkD1MtMc/lhj0rZbjdfurg7BAyiRhQpMT9B3/M9pH5PFmNo8V9BHwTmzaPJQ3++dqKkBQtOASBD4AyWnzT3gfz151iqaVNR4ZAuIBtwGVUYiOJFwMehProLc16opKHX935iquTHnXmPooOO4Hppq67EL/4har1ixCqnyqlqwxAgsxckWhhgE4xdfQzkkTB2Ondkh5EaJVSplqZRHe4EFwGKqZMxEkG0iboX6HnVmxFlYy18DlSCIkHscZnt3515W2z7Wq2FCmDbeCR3gNjIyJj8xOmdV9rU29IUg4rotTxAVUTTZwyGRknJHfj3E0ta1pDXA5p+/ZPZXJNxogupdVV67kqSwLKTMY9Jg9+8YjGkBogMLmEMTJBBIyQZHI9dNq/Scbiq72FW8qkfOTJImcEYxGZJ4B1X8M7e6qRCtcplW7i5ZH1IOD202tmruDXATx5aCY8ghaBTFl5W6O60ixKyJJESY+5zzP0nVOydGsBlSp8xkFSMfhMW4nIP5aOpEk2vBSm1yF84kgI9vKsO+P1jTX/AGh/Bo2u5ptTektLcKGSDbbPIZCSUE+5AjntqWuadFzSGxsZ1nz+iZTDnTeVHodBvH29JouAtxB/CTyMH66zC1FJiD9/+2th8BbQnqGzDRHsZ/8ALbuMaq69/s6ai7EVCUkwY7dpg88zgDj1xpU6BeR7NoJkEAxcedtkl1QN94rLQNdq19iymCymPeP6a7WtOIH+V8kOZp3R7+UkiQSJJzJIx+Wj+nUh+z7ljz4LR9cRpJR21RJFQMJiCcg/fj9dMw0U6o9UYAfbXxzQVZql+03gVjcJhTYIxJxn7TzjRP7SAFqXfvGPmYg2ovmp4UiGyS0iYK8TMi7VELeeFWMtDH6ce5GNX9ZqMXCmstS2mAGB8qhQYppAA9hAEk+5Om4ilVqU2T7oHc9jTcIWloJuvfiDrNXckPV8PyKqgJ5REKIAmZxLH1n21d0jd1Ayuvk7CB2xHOI+2gfhzp9KrXUblnSmUZgVWSxAa1RIIgssTBGCNHUqb2XeIJjM0z+QIbIzg9+2BqXDhrCabBp6eSN17q7rW+qvua9Rm8UlBJa0Y8MJdxHlmPKJ9M50tcmolVqdIlKYW6qFt5KqsqvlEuYHeDmTnTfbdJBp7itUd79utN0ApShukAOvI4wfrqrqe0RFQ0xU8J0RSLgAznzVIC5sDCQGmI9Cp0ytTcSHAjh0C4ICqpVA1FlDkiDi9sGDykx68jSyhUgBcT7Hvx2Oe5B7z7Z3S9K23+6KtYGatyqB7ElTrD0anmLlVM4EjmcHCwp+47e2m1wJEIWaK9nYC0DzMvccQbgV98EZkQTjuK+pbZqTimxxCloMjI8pwYMBvtJ99X9Y3/7RVas9oYrMARPmCwoAicz2wD9CGZYqptFxAuYkW9sx+HMkwTjEZmXxRJta41vb5fFNMbeS0HRainab1LxJWmRSIy/nA8rfhI7x7Z7DO7vd1K1z1GZy3mLMZJORJJ5Md/7aedN3MbLep4qLcqAUysu5vE2GMQMn+ms+kWkd4Pf29NaJdLAOXffy0UoHiKedB6c701Mwp4J+ui2+G6SIQJZv4iRjj/r+Wq+k9Spjb0lDrcAZE55026coeZyYxn2OniqC1reX0TRTGqxO62hQxIJ72g4PpoYp6yPt/Ma33UUpU48RgAfcDk/99Znq/Wdux/d0wccsIH5fbUj4GpXsnBJVWBjgkAn/AD89XbfYqdvVqk5UqoH176qoUXqFiPwi45A9saqpt5TqCoc3u2Rtsjt8LXYACI478jUduslwJJxovrAKuZgr/wBtCrWyxHlOD2Gfb0Htq3EsLKrm9fqlsIICvpV5XyjjB98njGBECM5BPeATSrCnL0iRIUE4GbZYADOCSJ4MY1V0/dmkrhbTethkTGeMiAcTK9jzMgFdHNIPU/aA1pU22gCGIJXB7T+mo3EiSRPLjZPaJiD+EBvK3kAuYxwJ44gQTj2A9NMK+2Mo5ljUdqQUAfMvhty2M+Io+3vhdVCh8FmUgx+DtBzDTj+3Gtp0vquxXbtQ3FIvXO4Z6DCQASlNB5lMiWUT2x9tX4QeMzySKhIFlmDV3dlSn4CeZlV3KgtK5VQ5MCFIFq/hA9yZncVTKOkMtI05/EfMGAJGOGxHPeew1LeEVHYm6TbcvlJgnzc4LTdP10y3nRKlOnt9xLOu4pmGLAnxEa1lPcR2nMHnkB4DGuDpMyY05i/NL8W8ILr+zu3dYmAjs7KRxkzH/Dr3a1tvVpJQeolHwRVdatpYOWttRoAZcoc5wxxMAm9fRk3+727Aqvi1AgIIxJK/a3j2Os/07p/i1jSuCkyASQBM/iZiAo7yT/PVFcBsPpgQ4kXsQRtwjcIaZOh1CcdEVqlYKlZEvXLOoKt/wEPIk+/qdE9X+G/9UCqgArulNZkGMgAyY8seWREEHzY0q/YWogslUFxEqFyIk3eYZC28xjGvemreQL3hvmAlobnzq3IJ/ENL9mXVAKrTJBm/SN54zPG+i7mtLSnCGrQsZGsqJSlWU8EK2RpPvfi3eVhFWszA88D6cAabbIqxWflNE4n/AIGjOkVXbrYoDkVBNwbAPpBHtzOr69Os5wdTJ02Ot+/ilsDYIIUae5qKIAH3VSfzZZ12rU3VOP3jsH7gLPtzrtDnwo/znf2/hHD+CtrrVRQlVCwIuhXzzMsvJ5gduedU0+ohZUywKkSRBBIiM6ZI1MlYblATI/8ASAXPr7avpdLp1hUkTbSdrjgkqjMCPuONYDblVFMv9nnwWnUNyiVCBSguxDeaAbYABwSxHI4+2q+tfD1Lab5kIFWnTq5Vm+ZeYMDv8v8AT0X/AAn199tUuRrfIyyRMTBJHo0qIPb30Lvd8Klr3AG4iySWUY87YyWLDuT5T9dbNeuynTBEGQIEbjUqJrC43TL4h3X7x9wu3Tb0nlFp0/lUBbrLhHzSG4AOY4nUel7/ACl4EkCYWIxEf52x9Ve96rXb921UMllNPlUQtKVpo0qCpUzznOScHXbLaOuGIaPTPBiAZ9tYdB7ib+UcPNWmwTj41rKd3UWmxWkaVIlAQLiFtUCeSC3yjkXaTbmtUa6lNYikLuQ9seVmJXCqMY7EwTq6tu6oqN5QwelZ8vEq9gE/iwYP9QCKxtW2oBvZWrUhKKCrBWcEBrlEyVny+xkca9Up1HODthob9fL6rgIup0N3FEqagjuLgDPPGgqSsYWbgDzkfkpMe8xOtpR2Wz/3PUeJ3F6BZJNv7xQ0KTAlZBIGsHQpkqGzzzk5jiePeNMqEGO+C42yZ9c2AoVjSuSrZwy5BJ9PX+WqN3Ufc1aYx4jlaagAAE4VRjHp9Z1XUrMokGLlKtIHBIPcYyBkQdX9VpUnemNur22KCrRcXIhoAORPAE41KbQDcxrHSZ68E2xmNJ0QtRTKpADCQTd7kEEfln09cRBKELk9jrnDBgTyMGfUcj89XUvlM5xrWohroDtYUb5GiE2uxqMoZSAD7/z1d07fblLvCcjseD/7tFdKb90v3/mdU9M/H9dMZg6Z9lBPiBm/JcNVwzckHXSsxue5j6nOhXYznWgq1LYnj1/76RiiWz6nn31NjMK2iQGkkplKoX6r2luXSYxcIOB/bVdP+emNelKhTwONLqYyPr/bU1ah7JwE6omPzBaHqJunS7b7ko5ZGhlIIxwdMq2Z0HtKopVQ7KrhSDa3Dexg8a0f/JMLnOdE6oKNo8lLYU6VlTxJXy+S0Ay3GeMc59tSoUXqSAWqMoHqYVRAiewH2Aj0150zp1SrTrMuRRF7zHHt6/TRHTOqtt2L0WZSVCEmCcrDj6STHeInOsgky7IZPDhZUgaZtEDVqCy0C5riTk4Ag/lgn2xoze7Q2ozLN7OEiZlbQexuyRiPXnS6rVMZjk4iI+kHjWz2/UNomwpB7ju6G5NWgfq6FpEgHCzmOOexsoMkkBIqOgBY6pWpAuCtSZW3KYADXBhbkkxHHeQcQw8aWphajOAokMflaSpAiAJCqZiTOc6luOqipVrFkWWqFgzqHMQAoJNwIgcD1MdgKaFFxUW9VUsFYBCODEYXCn/hwZJkZ1Rl/Vzk7m3rr9kP8sJz8cfHJ6hW81LwlpyAoYklpAuZgIkAQMGJOs1RqtTqCBFwEgkMQD6xET75GiKlICpVNpIUGYJEN2Y+ucx3iDGvOkHbt443LlIos1GFJmpKlEMfhPmycD9D52Zpa4mDMdO9/uuiILdkVSpePUoB1xeFaGgmSAQWgwY4MGfQ8HviX4crdO3TUmRhAlSc3CMkMIlSQfQwMgZGqtptTWIWkQHJABYwDcbQOIPPGcSe2o9e63uq5U7l3NSmLAWxAGIEAR9DzzpOJqAkFuvXy27+S6wbFFberD4GPCbHYeU40q29RazgVMDifT0z+mm/QumHcbhaIcIXpt5m4EKSZ/KPvoLrPw/+y1LTUSoOxpsD+Y5H+Z1pe1e4AhvgnxC0eaTlA8M3V9XfvTNltNrQBJTOB3g690nO5nlzP0nXaU6tgyTDD6/9kwe0AuUzFQABRmF82IkxA016NubQ4M+amw/NT/TSOj010ySnmxyefTjnPGmOz3mSoEEyCD+WNZbGp5KV00BzwZMD6xgf520Ru6xUUlVpZUAAHFM5LQe57luxMCYkHfC3w/U3ldaNMSxUnkAYGJn3ImJx2Or/AIj6c23dKD0lFTbtFUqB5jgrkAEgqJE9iAc6qOAe9meZ3jlp6d9Ve0GaEu+H2sr02aktdYdrXypMFS7jJhCboMTHvq3a9LLDylqeDy3Pa4qeCfT+x04+K/Hq1Ku4KUQtqKP2cQlvnFNwIMqxQreTyAIAI1ntlUMLmY7++oKTRmP9WhvpyTnEbaJn1jpVTaVBSepUqNUopUmmbQqS91wEzCg5EYLaju+qGrthTNSlcrKEu+ZQJaSzTIXCKE7E+mZb3qHiVBeSS1MUyqsASB8iE9gWtn2nUN503ebIl60odzSdSTa1yEgGLWNskWiQMARIOCxFOo7LOg04TM9/lC0i6D2VSuaLFad1MEXt2UkgATHJMYGl9I2gC6IMmMqDGDyQZ/vre7Gvth0WslgO4aohu7/6qE//AOZH01gtv4fhiW81wweIIaWn28v5nTahFu+C8AmnXeopXrNUCeGCgCogFsrAgyQQDzIn6ZkU77aVNs1MqwuCpVDKZtLeZDI4YRx667fdJq02szKqGaMwDBkkcAAyZ476B3DsFUGQD27GMA/zj76kY1sNDD4YFtbQI73THE3LhdXIbjcZJPP3ydEER+WqdnkaJqDH219FhmeC2kLPqm8ofZVAtEE8Z/mde9N2lQIXEGZ8veeBnS9KpKqOyzp10jqCKtpIB7T9dTsrB2T/AEj4wEwMuZ3SyruKg+YMJ9R/f6aq8cxaAAe5/XWwp11MQZ1Gr0uixyime8R+o1PUpuNwVQGrFq7GTmYn7caO6V03xabmYszP0Exp3U6DRCtbK47GePrOkfTOrilTdYJLT9sRqJ5e0gm6ING6PqPnVVI0hUU1lZqc+dVIBI9j2OuLcap3YxrRxFUVQ5vFJa3LBUErNbg44MenP6T39NM+ibCmxda7GkBSvQnubblH0YEEexGhOn9S8KlVVVH71bGnPDXSv8J7d+/rAGoiVNojIn78aynNc7MNOY6dhUAgQdVGvMZwAx9fYQe2I9AcnJgQz8v7p7SC5Z0cEm5QSpFnaGWffM9tLqm1ZQj8BiVB/iHDfWJgx66dUqeKTvujTC+IaVNfMw85DQMBLiMScwdaOCn2nh4/VT1fdv3ZKnNNqTPefF8RYW02lLWLNMchgBHoTjGnw6tUqNsKFakqNtmRQ4gs6NVDLJAi0ZAye/rrO+QM+CxDEi6ZOJMjjHOddt90xyGlhAQcW58oHoATODoKuYVJcRqZjvrxXRdaj4m+F6m23u5vUGhUdyrKZEMblBEyPT8+dZOjsgWdZPHljgmeDqVTfVq7EVq1RyO7uxiMdzqh1juJMfKcgTGY7/8ATVlV7XUGODLSb28xxQNBBMopaRokFTJAFTIiDgqQJJI4M4kH01KjunD3FriRJLzkf8UkyPftGrem7AbutRpuxWYpyoubi2ngso5tXkACOAMDbjp5pVHouYKuUJYEWn5SSOQPXnjvqAuAcHNED4d2+tpTIsrTQV60MwpiwkYnIBIUfXjVDUy3AXAnIj9R9dM9jRViwZQ0Uz7xwJB9vXQjv4RkrcpxPce0a2qFKaRL7NJMm/LUcOfqp3uvbWNEPR61URQoVIH/AA67Vh2FR/NTpSp4Pr+uu1mmq9pyippwBj5JobN8qJ29d6IIKLUuAaQcpJkj64Oqa3UUDI1OZAyCP8nRVLcKVS1CFUEkntkge0nknU9jtqdaoLkBB9Mce4+2kMadGlMJUuidYrUGV6NQoQDmSAAYuOP/AEj6wPbXtXft59xUYPUqPC3BiWIEs9xxiQOZJPGle3c2wDAAmMcjif1OmdWsKNLbujFqpRgqsf8ATJab1X0aWtB4IuOSAG4rHF9NlFmuh57xOw/MXS2U4cXKO73VeoSv7Q7vHg+AyOrwHJCBQCgAPmgsIMjtkTabSCUCktJBDSACOT+hECeNUdPVlqqboPzFjPcevvMA9ydHbHdybiL+0GCPp9NRYenkdy6DuE1xstT8Kja7cbpqyirW8AeDgf6jNHlHrxkT+IaW/Em3BR2AFRyWNSqzABSrKFSkMEjDdshhjy3ap+LKorPQKraFoLTVUAy97kAKPW7t66V19nWVaVSooppYfDIEBgkBmUgG4ljkzziQIGr8RiMzAwCNOx8/ilMZeUR07pj1qbEMDaR5L4JyBIWcgSJY4HtpTS3BGF+XAggT/wBM+/prb9H39Bek7mkaa+K5Bu/+5TMcAgYBjWKoZUqQBBBDm7AhpUdvPIyc+QR31M+ZBGv7I2xuptWOGOexk4II7/lr3qHUWreGXOVRaYxHlUAKPto/qu+pPUuSiFp+GEUTFrgDz8ZPJjQm88NvCsW0LTUEHPmjzH7nU1N2YtJbBjlawsnPESJUtiuNWVaoyveJ122Gh99tWvlTysH6a3xWczD5m7aqIsBfBQf+72A+b+2qalFhyZ02CC0AdhGh6lLU1ahQawZdY4omueTdLkZl4JH0Oi6XWKy/iJ+uu/Z9d+z6zg2NCn3RVP4mqAEFQZEenOl+zpg5PbXtWhAnVu0IPAj+vvpbnHii1R1Rjqnci5cfXVjahbrz6hDpXYsp9OSl4dXxCwfBpHEXSAbpHy2k/eNW7fqVhqFVS1k8MASQMfMLiSGu8wPY8aG2+xZqVVpH7uCR3ILKuB3MkY0bsemIwrK1ZAadPxFYZVmgNYI75g+4OgqOpguLuXyH4K6wOtHeqWkKzALdIz5uJBJ4/wCvrps23CJQqObSyM1M4horVFcNJBBmIM4986WlFUUiGN5aSpQ+SG4JOGkQ2OODpwaNWrRpMXRQiuVC3hrTVqM0hPKq3XmQBgR6a08FnNSW6+mhCmqxlgpDUqA1Ccn6D1ye/vrT71aVer07wWL1TSo06iN5Qrq4RVuzAIzMGBBjMazO32smWJIDQbYk++SMHTDofUAu629S2Fp1KTGOWtYFjBPPl440lxJqSdye++CLZB1qRvqypDUybgYMEEgiQc8c9jqjp70gXNW+LDbZE3/gmfwzzGdO/izqO0fdPU2iOFcteKnyyxmVye+PtpFsNsHLCc/h9CfQ6fXLi8Xkyene0Tt0QsNkd0qq6OrJdKEMpTkNItJw2LoERmY76N+OPiZ9/X/aXRUZlVTbwbREn35+0DtpXT3JpFCFIKMGBkiSDIxHOuev4hIZUS4yWVcL9FGANRPbDsmvrqdvymh260nwqoZt1PbZViPrCxrN9P3EkrVMrbBn6yP65046HWqo9Q0qiUmNIgs5EWkrcM9zoDdbGiGVBUNZziaYEA8AAdzOt2gH5W1GnQmxNjOx4+nmFJUIktKGbd0VNop3R3kiftr3Q+4UKxDCCMEEQQe4I9tdrMquh7h4Rcpw03R+y6gyBVWVjIODMSJyMfMePXTPY9Sq1HQM0hYMQB9TrtdpFLUJhS2lu6oACtCqIIgfUDj20736su3oOCS7kl2JBFoiIECBkcZx+Xmu1q4fDUzTzReCfSfskvcRPUK/4ir7x6Y3lR0K17QloAIUB7YWIAHhMCD7RzrM9PEjGVXnAH9ZOu12vnsFWdVLi6LOI9E9wWp+GejPu6jWv4f7LSaqCZyF/CLciSYn00t611SnVpi6rUZkJVaYHkRZVgok4BYuDH8KH/h12u19Bim/+uALafJS0ifaFe9F6PVrbXdVlIWnQFzDljkYBPtnWfakSROZNo9cdv6a7XazcQYa097KmmJJRfUOlVKfhgjzNT8QCR8pW+f+Ucar2tKNdrtSYSoajA52sD6ptVoa6AjkEaIqJOu12tygZaQeSndrKpNHVXhg67XaXWaBELrbrxqGoeFrtdqKo0A2TQomlqKUQOBrtdqN6IKxhqEa912gfquofcuV447/ANP114tQlCcc5x6/z12u08aDog3UUqksLgCfU888z350bT3BRFi4M3zC7yspLKBAGADP1lvUa912tHBHK6Rr2fokP0VVajUtBzY7tTGRllVL8f8A9i5/lGm3WeiHZ1qTFbKdSlSroA95CsJOcGQwPI12u0mscr828/f7I23EJFstwKQe5A7OpVZzAIIJ+omRoWhMwpic/lrzXa5WlrwwGwldEESmiUk3FVb3Tb04ILBWKqVU5tWWJcrmJyZ4xoMVGUssglZE9jGB/h7a7Xa8WhrcwQk3hF1x+7qeyj/3KNBdO3fhksPmAlD/AAsMg67Xa6HGlVD26x9wvEZmwV51CsatV6jcubj9TzrtdrtDUaHOLjqSuCwh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653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5004048" y="5278896"/>
            <a:ext cx="3960440" cy="526368"/>
          </a:xfrm>
          <a:prstGeom prst="rect">
            <a:avLst/>
          </a:prstGeom>
          <a:solidFill>
            <a:srgbClr val="FFC000"/>
          </a:solidFill>
          <a:ln w="12700">
            <a:solidFill>
              <a:schemeClr val="bg1"/>
            </a:solidFill>
          </a:ln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sz="3200" dirty="0">
                <a:solidFill>
                  <a:schemeClr val="bg1"/>
                </a:solidFill>
              </a:rPr>
              <a:t>Patrimônio digital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559187" y="2564904"/>
            <a:ext cx="8382000" cy="1800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Tx/>
              <a:buNone/>
            </a:pPr>
            <a:r>
              <a:rPr lang="pt-BR" sz="2400" dirty="0" smtClean="0">
                <a:cs typeface="Times New Roman" pitchFamily="18" charset="0"/>
              </a:rPr>
              <a:t>	Carta sobre a preservação do patrimônio digital (UNESCO, 2003) objetos digitais podem ser: textos, bases de dados,  imagens estáticas e com movimento, áudio, gráficos, software e  páginas Web.</a:t>
            </a:r>
            <a:endParaRPr lang="pt-BR" sz="2400" dirty="0" smtClean="0"/>
          </a:p>
        </p:txBody>
      </p:sp>
    </p:spTree>
    <p:extLst>
      <p:ext uri="{BB962C8B-B14F-4D97-AF65-F5344CB8AC3E}">
        <p14:creationId xmlns:p14="http://schemas.microsoft.com/office/powerpoint/2010/main" val="59665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66156" y="476672"/>
            <a:ext cx="872857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/>
              <a:t>A informação digital é armazenada </a:t>
            </a:r>
            <a:r>
              <a:rPr lang="pt-BR" sz="2000" dirty="0" smtClean="0"/>
              <a:t>em qualquer </a:t>
            </a:r>
            <a:r>
              <a:rPr lang="pt-BR" sz="2000" dirty="0"/>
              <a:t>mídia que grave </a:t>
            </a:r>
            <a:r>
              <a:rPr lang="pt-BR" sz="2000" dirty="0" smtClean="0"/>
              <a:t>dígitos</a:t>
            </a:r>
          </a:p>
          <a:p>
            <a:pPr algn="just"/>
            <a:r>
              <a:rPr lang="pt-BR" sz="2000" dirty="0" smtClean="0"/>
              <a:t> </a:t>
            </a:r>
            <a:r>
              <a:rPr lang="pt-BR" sz="2000" dirty="0"/>
              <a:t>(</a:t>
            </a:r>
            <a:r>
              <a:rPr lang="pt-BR" sz="2000" dirty="0" err="1"/>
              <a:t>0s</a:t>
            </a:r>
            <a:r>
              <a:rPr lang="pt-BR" sz="2000" dirty="0"/>
              <a:t> </a:t>
            </a:r>
            <a:r>
              <a:rPr lang="pt-BR" sz="2000" dirty="0" smtClean="0"/>
              <a:t>e </a:t>
            </a:r>
            <a:r>
              <a:rPr lang="pt-BR" sz="2000" dirty="0" err="1" smtClean="0"/>
              <a:t>1s</a:t>
            </a:r>
            <a:r>
              <a:rPr lang="pt-BR" sz="2000" dirty="0"/>
              <a:t>) e uma sequência de bits é </a:t>
            </a:r>
            <a:r>
              <a:rPr lang="pt-BR" sz="2000" dirty="0" smtClean="0"/>
              <a:t>chamada de bit </a:t>
            </a:r>
            <a:r>
              <a:rPr lang="pt-BR" sz="2000" dirty="0" err="1"/>
              <a:t>stream</a:t>
            </a:r>
            <a:r>
              <a:rPr lang="pt-BR" sz="2000" dirty="0"/>
              <a:t> </a:t>
            </a:r>
            <a:r>
              <a:rPr lang="pt-BR" sz="2000" dirty="0" smtClean="0"/>
              <a:t>, </a:t>
            </a:r>
            <a:r>
              <a:rPr lang="pt-BR" sz="2000" dirty="0"/>
              <a:t>ou cadeia de bits</a:t>
            </a:r>
            <a:r>
              <a:rPr lang="pt-BR" sz="2000" dirty="0" smtClean="0"/>
              <a:t>.</a:t>
            </a:r>
          </a:p>
          <a:p>
            <a:pPr algn="just"/>
            <a:endParaRPr lang="pt-BR" sz="2000" dirty="0"/>
          </a:p>
          <a:p>
            <a:pPr algn="ctr"/>
            <a:r>
              <a:rPr lang="pt-BR" sz="2000" b="1" dirty="0" smtClean="0"/>
              <a:t>010111000000001010100000000100000111101110</a:t>
            </a:r>
            <a:endParaRPr lang="pt-BR" sz="2000" dirty="0"/>
          </a:p>
        </p:txBody>
      </p:sp>
      <p:sp>
        <p:nvSpPr>
          <p:cNvPr id="4" name="Retângulo 3"/>
          <p:cNvSpPr/>
          <p:nvPr/>
        </p:nvSpPr>
        <p:spPr>
          <a:xfrm>
            <a:off x="166156" y="2060848"/>
            <a:ext cx="898960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 smtClean="0"/>
              <a:t>A </a:t>
            </a:r>
            <a:r>
              <a:rPr lang="pt-BR" sz="2000" dirty="0"/>
              <a:t>codificação para a leitura dos bit </a:t>
            </a:r>
            <a:r>
              <a:rPr lang="pt-BR" sz="2000" dirty="0" err="1"/>
              <a:t>streams</a:t>
            </a:r>
            <a:r>
              <a:rPr lang="pt-BR" sz="2000" dirty="0"/>
              <a:t>, está no próprio encadeamento e varia conforme a mídia de </a:t>
            </a:r>
            <a:r>
              <a:rPr lang="pt-BR" sz="2000" dirty="0" smtClean="0"/>
              <a:t>armazenamento. </a:t>
            </a:r>
            <a:r>
              <a:rPr lang="pt-BR" sz="2000" dirty="0" smtClean="0"/>
              <a:t>Para </a:t>
            </a:r>
            <a:r>
              <a:rPr lang="pt-BR" sz="2000" dirty="0"/>
              <a:t>a leitura da informação </a:t>
            </a:r>
            <a:r>
              <a:rPr lang="pt-BR" sz="2000" dirty="0" smtClean="0"/>
              <a:t>é necessário</a:t>
            </a:r>
            <a:r>
              <a:rPr lang="pt-BR" sz="2000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 smtClean="0"/>
              <a:t>chave </a:t>
            </a:r>
            <a:r>
              <a:rPr lang="pt-BR" sz="2000" dirty="0"/>
              <a:t>para a codificação,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 smtClean="0"/>
              <a:t>hardware,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 smtClean="0"/>
              <a:t>controlador </a:t>
            </a:r>
            <a:r>
              <a:rPr lang="pt-BR" sz="2000" dirty="0"/>
              <a:t>de </a:t>
            </a:r>
            <a:r>
              <a:rPr lang="pt-BR" sz="2000" dirty="0" smtClean="0"/>
              <a:t>circuitos</a:t>
            </a:r>
            <a:r>
              <a:rPr lang="pt-BR" sz="2000" dirty="0"/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 smtClean="0"/>
              <a:t>driver </a:t>
            </a:r>
            <a:r>
              <a:rPr lang="pt-BR" sz="2000" dirty="0"/>
              <a:t>de dispositivo,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 smtClean="0"/>
              <a:t>software</a:t>
            </a:r>
            <a:r>
              <a:rPr lang="pt-BR" sz="2000" dirty="0"/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·</a:t>
            </a:r>
            <a:r>
              <a:rPr lang="pt-BR" sz="2000" dirty="0" err="1"/>
              <a:t>etc</a:t>
            </a:r>
            <a:r>
              <a:rPr lang="pt-BR" sz="2000" dirty="0"/>
              <a:t> ...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5508104" y="5278896"/>
            <a:ext cx="3456384" cy="526368"/>
          </a:xfrm>
          <a:prstGeom prst="rect">
            <a:avLst/>
          </a:prstGeom>
          <a:solidFill>
            <a:srgbClr val="FFC000"/>
          </a:solidFill>
          <a:ln w="12700">
            <a:solidFill>
              <a:schemeClr val="bg1"/>
            </a:solidFill>
          </a:ln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sz="3200" dirty="0">
                <a:solidFill>
                  <a:schemeClr val="bg1"/>
                </a:solidFill>
              </a:rPr>
              <a:t>Características</a:t>
            </a:r>
          </a:p>
        </p:txBody>
      </p:sp>
    </p:spTree>
    <p:extLst>
      <p:ext uri="{BB962C8B-B14F-4D97-AF65-F5344CB8AC3E}">
        <p14:creationId xmlns:p14="http://schemas.microsoft.com/office/powerpoint/2010/main" val="234701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4427984" y="5229200"/>
            <a:ext cx="4536504" cy="1080120"/>
          </a:xfrm>
          <a:prstGeom prst="rect">
            <a:avLst/>
          </a:prstGeom>
          <a:solidFill>
            <a:srgbClr val="FFC000"/>
          </a:solidFill>
          <a:ln w="12700">
            <a:solidFill>
              <a:schemeClr val="bg1"/>
            </a:solidFill>
          </a:ln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sz="3200" dirty="0" smtClean="0">
                <a:solidFill>
                  <a:schemeClr val="bg1"/>
                </a:solidFill>
              </a:rPr>
              <a:t>PROBLEMÁTICAS DAS Tecnologias </a:t>
            </a:r>
            <a:r>
              <a:rPr lang="pt-BR" sz="3200" dirty="0">
                <a:solidFill>
                  <a:schemeClr val="bg1"/>
                </a:solidFill>
              </a:rPr>
              <a:t>digitais</a:t>
            </a:r>
          </a:p>
        </p:txBody>
      </p:sp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0" y="1052736"/>
            <a:ext cx="9144000" cy="316835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000" b="0" dirty="0" smtClean="0"/>
              <a:t>Têm provocado forte impacto na preservação física dos suportes audiovisuais tradicionais.</a:t>
            </a:r>
          </a:p>
          <a:p>
            <a:pPr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000" b="0" dirty="0" smtClean="0">
                <a:sym typeface="Wingdings" pitchFamily="2" charset="2"/>
              </a:rPr>
              <a:t>Se </a:t>
            </a:r>
            <a:r>
              <a:rPr lang="pt-BR" sz="2000" b="0" dirty="0">
                <a:sym typeface="Wingdings" pitchFamily="2" charset="2"/>
              </a:rPr>
              <a:t>antes a preservação estava ligada à durabilidade dos suportes hoje está ligada à sua rápida obsolescência</a:t>
            </a:r>
            <a:r>
              <a:rPr lang="pt-BR" sz="2000" b="0" dirty="0" smtClean="0">
                <a:sym typeface="Wingdings" pitchFamily="2" charset="2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000" b="0" dirty="0" smtClean="0"/>
              <a:t>Treinamento </a:t>
            </a:r>
            <a:r>
              <a:rPr lang="pt-BR" sz="2000" b="0" dirty="0"/>
              <a:t>de usuários.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000" b="0" dirty="0" smtClean="0"/>
              <a:t>Medo </a:t>
            </a:r>
            <a:r>
              <a:rPr lang="pt-BR" sz="2000" b="0" dirty="0"/>
              <a:t>do profissional bibliotecário da inovação tecnológica.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000" b="0" dirty="0"/>
              <a:t>Enorme diversidade de suportes.</a:t>
            </a:r>
          </a:p>
          <a:p>
            <a:pPr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t-BR" sz="2000" b="0" dirty="0">
              <a:sym typeface="Wingdings" pitchFamily="2" charset="2"/>
            </a:endParaRPr>
          </a:p>
          <a:p>
            <a:pPr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t-BR" sz="2000" b="0" dirty="0" smtClean="0"/>
          </a:p>
        </p:txBody>
      </p:sp>
    </p:spTree>
    <p:extLst>
      <p:ext uri="{BB962C8B-B14F-4D97-AF65-F5344CB8AC3E}">
        <p14:creationId xmlns:p14="http://schemas.microsoft.com/office/powerpoint/2010/main" val="416748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5508104" y="5278896"/>
            <a:ext cx="3456384" cy="526368"/>
          </a:xfrm>
          <a:prstGeom prst="rect">
            <a:avLst/>
          </a:prstGeom>
          <a:solidFill>
            <a:srgbClr val="FFC000"/>
          </a:solidFill>
          <a:ln w="12700">
            <a:solidFill>
              <a:schemeClr val="bg1"/>
            </a:solidFill>
          </a:ln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sz="3200" dirty="0">
                <a:solidFill>
                  <a:schemeClr val="bg1"/>
                </a:solidFill>
              </a:rPr>
              <a:t>Características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548680"/>
            <a:ext cx="9144000" cy="338437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just">
              <a:lnSpc>
                <a:spcPct val="150000"/>
              </a:lnSpc>
              <a:spcBef>
                <a:spcPts val="0"/>
              </a:spcBef>
              <a:buClr>
                <a:schemeClr val="accent2">
                  <a:tint val="85000"/>
                  <a:satMod val="285000"/>
                </a:schemeClr>
              </a:buClr>
              <a:buFont typeface="Wingdings 2"/>
              <a:buChar char=""/>
              <a:defRPr/>
            </a:pPr>
            <a:r>
              <a:rPr lang="pt-BR" sz="2000" dirty="0" smtClean="0">
                <a:cs typeface="Times New Roman" pitchFamily="18" charset="0"/>
              </a:rPr>
              <a:t>Geralmente são </a:t>
            </a:r>
            <a:r>
              <a:rPr lang="pt-BR" sz="2000" dirty="0" smtClean="0">
                <a:cs typeface="Times New Roman" pitchFamily="18" charset="0"/>
              </a:rPr>
              <a:t>efêmeros</a:t>
            </a:r>
            <a:r>
              <a:rPr lang="pt-BR" sz="2000" dirty="0" smtClean="0">
                <a:cs typeface="Times New Roman" pitchFamily="18" charset="0"/>
              </a:rPr>
              <a:t> </a:t>
            </a:r>
            <a:r>
              <a:rPr lang="pt-BR" sz="2000" dirty="0" smtClean="0">
                <a:cs typeface="Times New Roman" pitchFamily="18" charset="0"/>
              </a:rPr>
              <a:t>e requerem produção, manutenção e gestão intencional para serem preservados. </a:t>
            </a:r>
          </a:p>
          <a:p>
            <a:pPr marL="0" lvl="2" indent="0" algn="just">
              <a:lnSpc>
                <a:spcPct val="150000"/>
              </a:lnSpc>
              <a:spcBef>
                <a:spcPts val="0"/>
              </a:spcBef>
              <a:buClr>
                <a:schemeClr val="accent2">
                  <a:tint val="85000"/>
                  <a:satMod val="285000"/>
                </a:schemeClr>
              </a:buClr>
              <a:buFont typeface="Wingdings 2"/>
              <a:buChar char=""/>
              <a:defRPr/>
            </a:pPr>
            <a:r>
              <a:rPr lang="pt-BR" sz="2000" dirty="0" smtClean="0">
                <a:cs typeface="Times New Roman" pitchFamily="18" charset="0"/>
              </a:rPr>
              <a:t>Muitos desses materiais são de valor e significado duradouro, e por isso constituem um patrimônio que deve de ser protegido e preservado para as gerações atuais e futuras. </a:t>
            </a:r>
          </a:p>
          <a:p>
            <a:pPr marL="0" lvl="2" indent="0" algn="just">
              <a:lnSpc>
                <a:spcPct val="150000"/>
              </a:lnSpc>
              <a:spcBef>
                <a:spcPts val="0"/>
              </a:spcBef>
              <a:buClr>
                <a:schemeClr val="accent2">
                  <a:tint val="85000"/>
                  <a:satMod val="285000"/>
                </a:schemeClr>
              </a:buClr>
              <a:buFont typeface="Wingdings 2"/>
              <a:buChar char=""/>
              <a:defRPr/>
            </a:pPr>
            <a:r>
              <a:rPr lang="pt-BR" sz="2000" dirty="0" smtClean="0">
                <a:cs typeface="Times New Roman" pitchFamily="18" charset="0"/>
              </a:rPr>
              <a:t>Existem em qualquer língua, parte do mundo, e em qualquer área do conhecimento humano. </a:t>
            </a:r>
          </a:p>
          <a:p>
            <a:pPr marL="265176" indent="-265176">
              <a:buFont typeface="Wingdings 2"/>
              <a:buChar char=""/>
              <a:defRPr/>
            </a:pPr>
            <a:endParaRPr lang="pt-BR" sz="2000" dirty="0" smtClean="0"/>
          </a:p>
        </p:txBody>
      </p:sp>
    </p:spTree>
    <p:extLst>
      <p:ext uri="{BB962C8B-B14F-4D97-AF65-F5344CB8AC3E}">
        <p14:creationId xmlns:p14="http://schemas.microsoft.com/office/powerpoint/2010/main" val="312042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7"/>
          <a:stretch/>
        </p:blipFill>
        <p:spPr bwMode="auto">
          <a:xfrm>
            <a:off x="323528" y="44624"/>
            <a:ext cx="8551058" cy="4887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 txBox="1">
            <a:spLocks/>
          </p:cNvSpPr>
          <p:nvPr/>
        </p:nvSpPr>
        <p:spPr>
          <a:xfrm>
            <a:off x="3491880" y="5278896"/>
            <a:ext cx="5328592" cy="598376"/>
          </a:xfrm>
          <a:prstGeom prst="rect">
            <a:avLst/>
          </a:prstGeom>
          <a:solidFill>
            <a:srgbClr val="FFC000"/>
          </a:solidFill>
          <a:ln w="12700">
            <a:solidFill>
              <a:schemeClr val="bg1"/>
            </a:solidFill>
          </a:ln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sz="3200" dirty="0">
                <a:solidFill>
                  <a:schemeClr val="bg1"/>
                </a:solidFill>
              </a:rPr>
              <a:t>PROJETO INTERNET </a:t>
            </a:r>
            <a:r>
              <a:rPr lang="pt-BR" sz="3200" dirty="0" err="1" smtClean="0">
                <a:solidFill>
                  <a:schemeClr val="bg1"/>
                </a:solidFill>
              </a:rPr>
              <a:t>ARCHIVE</a:t>
            </a:r>
            <a:endParaRPr lang="pt-BR" sz="3200" dirty="0">
              <a:solidFill>
                <a:schemeClr val="bg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476853" y="4221088"/>
            <a:ext cx="8244407" cy="461665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Mais de 240 bilhões de páginas web arquivadas</a:t>
            </a:r>
            <a:endParaRPr lang="pt-BR" sz="2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6701494" y="6021288"/>
            <a:ext cx="21189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hlinkClick r:id="rId3"/>
              </a:rPr>
              <a:t>https://archive.org/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9406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3419872" y="5278896"/>
            <a:ext cx="5544616" cy="526368"/>
          </a:xfrm>
          <a:prstGeom prst="rect">
            <a:avLst/>
          </a:prstGeom>
          <a:solidFill>
            <a:srgbClr val="FFC000"/>
          </a:solidFill>
          <a:ln w="12700">
            <a:solidFill>
              <a:schemeClr val="bg1"/>
            </a:solidFill>
          </a:ln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sz="3200" dirty="0">
                <a:solidFill>
                  <a:schemeClr val="bg1"/>
                </a:solidFill>
              </a:rPr>
              <a:t>Na Ciência da Informação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96280" y="764704"/>
            <a:ext cx="8624192" cy="146456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</a:pPr>
            <a:r>
              <a:rPr lang="pt-BR" sz="2400" dirty="0" smtClean="0"/>
              <a:t>O uso da tecnologia digital que toma o lugar dos tradicionais meios de preservação, como a microfilmagem, trouxe consigo a preocupação com as normas para o uso das técnicas digitais e sua prontidão na tarefa da preservação a longo prazo.</a:t>
            </a:r>
          </a:p>
          <a:p>
            <a:endParaRPr lang="pt-BR" sz="2400" dirty="0" smtClean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81145" y="2650323"/>
            <a:ext cx="8784976" cy="136815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</a:pPr>
            <a:r>
              <a:rPr lang="pt-BR" sz="2400" dirty="0" smtClean="0"/>
              <a:t>Não é um processo isolado, mas  um componente de um conjunto agregado de serviços, políticas e especialistas que constituem o contexto do ciclo de vida da informação digital. </a:t>
            </a:r>
          </a:p>
          <a:p>
            <a:endParaRPr lang="pt-BR" sz="2400" dirty="0" smtClean="0"/>
          </a:p>
        </p:txBody>
      </p:sp>
    </p:spTree>
    <p:extLst>
      <p:ext uri="{BB962C8B-B14F-4D97-AF65-F5344CB8AC3E}">
        <p14:creationId xmlns:p14="http://schemas.microsoft.com/office/powerpoint/2010/main" val="185318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4572000" y="5278896"/>
            <a:ext cx="4392488" cy="526368"/>
          </a:xfrm>
          <a:prstGeom prst="rect">
            <a:avLst/>
          </a:prstGeom>
          <a:solidFill>
            <a:srgbClr val="FFC000"/>
          </a:solidFill>
          <a:ln w="12700">
            <a:solidFill>
              <a:schemeClr val="bg1"/>
            </a:solidFill>
          </a:ln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sz="3200" dirty="0">
                <a:solidFill>
                  <a:schemeClr val="bg1"/>
                </a:solidFill>
              </a:rPr>
              <a:t>Documentos digitais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79512" y="1524000"/>
            <a:ext cx="8784976" cy="255307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</a:pPr>
            <a:r>
              <a:rPr lang="pt-BR" sz="2400" dirty="0" smtClean="0"/>
              <a:t>Sua seleção deve estar de acordo com a missão da unidade </a:t>
            </a:r>
            <a:r>
              <a:rPr lang="pt-BR" sz="2400" dirty="0" smtClean="0"/>
              <a:t>de informação </a:t>
            </a:r>
            <a:r>
              <a:rPr lang="pt-BR" sz="2400" dirty="0" smtClean="0"/>
              <a:t>e a necessidade de seus usuários.</a:t>
            </a:r>
          </a:p>
          <a:p>
            <a:pPr marL="0" indent="0" algn="just">
              <a:spcBef>
                <a:spcPts val="0"/>
              </a:spcBef>
            </a:pPr>
            <a:endParaRPr lang="pt-BR" sz="2400" dirty="0" smtClean="0"/>
          </a:p>
          <a:p>
            <a:pPr marL="0" indent="0" algn="just">
              <a:spcBef>
                <a:spcPts val="0"/>
              </a:spcBef>
            </a:pPr>
            <a:r>
              <a:rPr lang="pt-BR" sz="2400" dirty="0" smtClean="0"/>
              <a:t>Sua </a:t>
            </a:r>
            <a:r>
              <a:rPr lang="pt-BR" sz="2400" dirty="0" smtClean="0"/>
              <a:t>natureza permite a reprodução do documento em inúmeras versões e a sua preservação precisa de novos conhecimentos e ferramentas.</a:t>
            </a:r>
          </a:p>
          <a:p>
            <a:pPr marL="0" indent="0">
              <a:spcBef>
                <a:spcPts val="0"/>
              </a:spcBef>
            </a:pPr>
            <a:endParaRPr lang="pt-BR" sz="2400" dirty="0" smtClean="0"/>
          </a:p>
          <a:p>
            <a:pPr marL="0" indent="0">
              <a:spcBef>
                <a:spcPts val="0"/>
              </a:spcBef>
            </a:pPr>
            <a:endParaRPr lang="pt-BR" sz="2400" dirty="0" smtClean="0"/>
          </a:p>
        </p:txBody>
      </p:sp>
    </p:spTree>
    <p:extLst>
      <p:ext uri="{BB962C8B-B14F-4D97-AF65-F5344CB8AC3E}">
        <p14:creationId xmlns:p14="http://schemas.microsoft.com/office/powerpoint/2010/main" val="84842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/>
          <p:cNvSpPr txBox="1">
            <a:spLocks/>
          </p:cNvSpPr>
          <p:nvPr/>
        </p:nvSpPr>
        <p:spPr>
          <a:xfrm>
            <a:off x="179512" y="548680"/>
            <a:ext cx="8784976" cy="345640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76" indent="-265176" algn="just">
              <a:buFont typeface="Wingdings 2"/>
              <a:buChar char=""/>
              <a:defRPr/>
            </a:pPr>
            <a:r>
              <a:rPr lang="pt-BR" sz="2400" dirty="0" smtClean="0"/>
              <a:t>Atividade multidisciplinar, responsável pela gestão e administração de recursos financeiros, humanos e materiais dedicados a garantir a integridade física dos objetos, aumentando sua durabilidade e acesso às gerações presentes e futuras.</a:t>
            </a:r>
          </a:p>
          <a:p>
            <a:pPr marL="265176" indent="-265176" algn="just">
              <a:buFont typeface="Wingdings 2"/>
              <a:buChar char=""/>
              <a:defRPr/>
            </a:pPr>
            <a:r>
              <a:rPr lang="pt-BR" sz="2400" dirty="0" smtClean="0"/>
              <a:t>Definida em função de suas ações diretas e indiretas sobre o acervo e o ambiente que o contém, cujo objetivo visa a garantir o mínimo de alterações físicas e químicas ao longo da sua existência.</a:t>
            </a:r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3347864" y="5805264"/>
            <a:ext cx="5616624" cy="540060"/>
          </a:xfrm>
          <a:prstGeom prst="rect">
            <a:avLst/>
          </a:prstGeom>
          <a:solidFill>
            <a:srgbClr val="FFC000"/>
          </a:solidFill>
          <a:ln w="12700">
            <a:solidFill>
              <a:schemeClr val="bg1"/>
            </a:solidFill>
          </a:ln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sz="3200" dirty="0" smtClean="0">
                <a:solidFill>
                  <a:schemeClr val="bg1"/>
                </a:solidFill>
              </a:rPr>
              <a:t>Preservação documental</a:t>
            </a:r>
            <a:endParaRPr lang="pt-BR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63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3995936" y="5294130"/>
            <a:ext cx="4968552" cy="1174440"/>
          </a:xfrm>
          <a:prstGeom prst="rect">
            <a:avLst/>
          </a:prstGeom>
          <a:solidFill>
            <a:srgbClr val="FFC000"/>
          </a:solidFill>
          <a:ln w="12700">
            <a:solidFill>
              <a:schemeClr val="bg1"/>
            </a:solidFill>
          </a:ln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sz="3200" dirty="0">
                <a:solidFill>
                  <a:schemeClr val="bg1"/>
                </a:solidFill>
              </a:rPr>
              <a:t>Condição básica para a preservação digital 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51520" y="188640"/>
            <a:ext cx="8712968" cy="446449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defRPr/>
            </a:pPr>
            <a:r>
              <a:rPr lang="pt-BR" sz="2400" dirty="0" smtClean="0">
                <a:cs typeface="Times New Roman" pitchFamily="18" charset="0"/>
              </a:rPr>
              <a:t>Adoção de métodos e tecnologias que integram a preservação física, lógica e intelectual dos objetos digitais. </a:t>
            </a:r>
          </a:p>
          <a:p>
            <a:pPr marL="548640" lvl="1" indent="-201168" algn="just">
              <a:buFont typeface="Verdana"/>
              <a:buChar char="◦"/>
              <a:defRPr/>
            </a:pPr>
            <a:r>
              <a:rPr lang="pt-BR" sz="2400" b="1" dirty="0" smtClean="0">
                <a:cs typeface="Times New Roman" pitchFamily="18" charset="0"/>
              </a:rPr>
              <a:t>Preservação lógica e intelectual:</a:t>
            </a:r>
            <a:r>
              <a:rPr lang="pt-BR" sz="2400" dirty="0" smtClean="0">
                <a:cs typeface="Times New Roman" pitchFamily="18" charset="0"/>
              </a:rPr>
              <a:t> procura na tecnologia formatos atualizados para a introdução dos dados e novas aplicações de hardware e software que mantenham em atividade os seus bits, para conservar a sua capacidade de leitura. </a:t>
            </a:r>
          </a:p>
          <a:p>
            <a:pPr marL="548640" lvl="1" indent="-201168" algn="just">
              <a:buFont typeface="Verdana"/>
              <a:buChar char="◦"/>
              <a:defRPr/>
            </a:pPr>
            <a:r>
              <a:rPr lang="pt-BR" sz="2400" b="1" dirty="0" smtClean="0">
                <a:cs typeface="Times New Roman" pitchFamily="18" charset="0"/>
              </a:rPr>
              <a:t>Preservação física:</a:t>
            </a:r>
            <a:r>
              <a:rPr lang="pt-BR" sz="2400" dirty="0" smtClean="0">
                <a:cs typeface="Times New Roman" pitchFamily="18" charset="0"/>
              </a:rPr>
              <a:t> está focalizada nos conteúdos armazenados em suportes magnéticos (cassetes VHS, cassetes de música, etc.) e nos suportes ópticos (</a:t>
            </a:r>
            <a:r>
              <a:rPr lang="pt-BR" sz="2400" dirty="0" err="1" smtClean="0">
                <a:cs typeface="Times New Roman" pitchFamily="18" charset="0"/>
              </a:rPr>
              <a:t>CD-ROM's</a:t>
            </a:r>
            <a:r>
              <a:rPr lang="pt-BR" sz="2400" dirty="0" smtClean="0">
                <a:cs typeface="Times New Roman" pitchFamily="18" charset="0"/>
              </a:rPr>
              <a:t>, discos </a:t>
            </a:r>
            <a:r>
              <a:rPr lang="pt-BR" sz="2400" dirty="0" err="1" smtClean="0">
                <a:cs typeface="Times New Roman" pitchFamily="18" charset="0"/>
              </a:rPr>
              <a:t>WORM</a:t>
            </a:r>
            <a:r>
              <a:rPr lang="pt-BR" sz="2400" dirty="0" smtClean="0">
                <a:cs typeface="Times New Roman" pitchFamily="18" charset="0"/>
              </a:rPr>
              <a:t>, etc.). </a:t>
            </a:r>
            <a:r>
              <a:rPr lang="pt-BR" sz="2400" dirty="0" smtClean="0">
                <a:solidFill>
                  <a:srgbClr val="FFFFFF"/>
                </a:solidFill>
                <a:cs typeface="Times New Roman" pitchFamily="18" charset="0"/>
              </a:rPr>
              <a:t>--</a:t>
            </a:r>
            <a:endParaRPr lang="pt-BR" sz="2400" dirty="0" smtClean="0"/>
          </a:p>
        </p:txBody>
      </p:sp>
    </p:spTree>
    <p:extLst>
      <p:ext uri="{BB962C8B-B14F-4D97-AF65-F5344CB8AC3E}">
        <p14:creationId xmlns:p14="http://schemas.microsoft.com/office/powerpoint/2010/main" val="35555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4283968" y="5294130"/>
            <a:ext cx="4680520" cy="1102432"/>
          </a:xfrm>
          <a:prstGeom prst="rect">
            <a:avLst/>
          </a:prstGeom>
          <a:solidFill>
            <a:srgbClr val="FFC000"/>
          </a:solidFill>
          <a:ln w="12700">
            <a:solidFill>
              <a:schemeClr val="bg1"/>
            </a:solidFill>
          </a:ln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sz="3200" dirty="0">
                <a:solidFill>
                  <a:schemeClr val="bg1"/>
                </a:solidFill>
              </a:rPr>
              <a:t>Estratégias para preservação digital</a:t>
            </a:r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5080" y="620688"/>
            <a:ext cx="9138919" cy="374441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dirty="0" smtClean="0"/>
              <a:t>Preservação de tecnologia</a:t>
            </a:r>
            <a:r>
              <a:rPr lang="pt-BR" sz="2400" b="0" dirty="0" smtClean="0"/>
              <a:t>: conservação e manutenção de todo software e hardware necessários a correta apresentação dos objetos digitais;</a:t>
            </a:r>
          </a:p>
          <a:p>
            <a:r>
              <a:rPr lang="pt-BR" sz="2400" dirty="0" smtClean="0"/>
              <a:t>Emulação</a:t>
            </a:r>
            <a:r>
              <a:rPr lang="pt-BR" sz="2400" b="0" dirty="0" smtClean="0"/>
              <a:t> - Uma forma de superar a obsolescência de software e hardwares através do desenvolvimento de tecnologias para imitar sistemas obsoletos em gerações futuras de computadores;</a:t>
            </a:r>
          </a:p>
          <a:p>
            <a:r>
              <a:rPr lang="pt-BR" sz="2400" dirty="0" smtClean="0"/>
              <a:t>Migração para suportes analógicos </a:t>
            </a:r>
            <a:r>
              <a:rPr lang="pt-BR" sz="2400" b="0" dirty="0" smtClean="0"/>
              <a:t>- Consiste na reprodução de um objeto digital em suportes analógicos tais como papel, microfilme ou qualquer outro suporte analógico de longa duração;</a:t>
            </a:r>
          </a:p>
          <a:p>
            <a:endParaRPr lang="pt-BR" sz="2400" b="0" dirty="0" smtClean="0"/>
          </a:p>
          <a:p>
            <a:endParaRPr lang="pt-BR" sz="2400" b="0" dirty="0"/>
          </a:p>
        </p:txBody>
      </p:sp>
    </p:spTree>
    <p:extLst>
      <p:ext uri="{BB962C8B-B14F-4D97-AF65-F5344CB8AC3E}">
        <p14:creationId xmlns:p14="http://schemas.microsoft.com/office/powerpoint/2010/main" val="153128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0" y="44624"/>
            <a:ext cx="9143999" cy="496855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200" dirty="0" smtClean="0"/>
              <a:t>Atualização de versões </a:t>
            </a:r>
            <a:r>
              <a:rPr lang="pt-BR" sz="2200" b="0" dirty="0" smtClean="0"/>
              <a:t>- Consiste em atualizar materiais digitais produzidos por um determinado software através de regravação em uma versão mais atual do mesmo;</a:t>
            </a:r>
          </a:p>
          <a:p>
            <a:pPr algn="just"/>
            <a:r>
              <a:rPr lang="pt-BR" sz="2200" dirty="0" smtClean="0"/>
              <a:t>Conversão para formatos concorrentes </a:t>
            </a:r>
            <a:r>
              <a:rPr lang="pt-BR" sz="2200" b="0" dirty="0" smtClean="0"/>
              <a:t>- converter o objeto digital para outro formato que necessariamente não tenha sido desenvolvido pela mesma empresa que elaborou o software proprietário no qual este foi produzido. Adesão a padrões (inclui a técnica de normalização) abertos estáveis e largamente utilizados ao criar e arquivar recursos digitais. Eles não estão presos a plataformas específicas de hardwares e software o que resguarda por algum tempo a mais o recurso digital da obsolescência tecnológica. </a:t>
            </a:r>
          </a:p>
          <a:p>
            <a:pPr algn="just"/>
            <a:r>
              <a:rPr lang="pt-BR" sz="2200" dirty="0" smtClean="0"/>
              <a:t>Migração a pedido </a:t>
            </a:r>
            <a:r>
              <a:rPr lang="pt-BR" sz="2200" b="0" dirty="0" smtClean="0"/>
              <a:t>- para evitar a deformação de objetos digitais originais toda migração feita de um formato para outro partirá sempre do original, e não de uma versão que já foi atualizada;</a:t>
            </a:r>
          </a:p>
          <a:p>
            <a:endParaRPr lang="pt-BR" sz="2000" b="0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4283968" y="5294130"/>
            <a:ext cx="4680520" cy="1102432"/>
          </a:xfrm>
          <a:prstGeom prst="rect">
            <a:avLst/>
          </a:prstGeom>
          <a:solidFill>
            <a:srgbClr val="FFC000"/>
          </a:solidFill>
          <a:ln w="12700">
            <a:solidFill>
              <a:schemeClr val="bg1"/>
            </a:solidFill>
          </a:ln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sz="3200" dirty="0">
                <a:solidFill>
                  <a:schemeClr val="bg1"/>
                </a:solidFill>
              </a:rPr>
              <a:t>Estratégias para preservação digital</a:t>
            </a:r>
          </a:p>
        </p:txBody>
      </p:sp>
    </p:spTree>
    <p:extLst>
      <p:ext uri="{BB962C8B-B14F-4D97-AF65-F5344CB8AC3E}">
        <p14:creationId xmlns:p14="http://schemas.microsoft.com/office/powerpoint/2010/main" val="149655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0" y="188640"/>
            <a:ext cx="9144000" cy="446449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200" dirty="0" smtClean="0"/>
              <a:t>Migração distribuída </a:t>
            </a:r>
            <a:r>
              <a:rPr lang="pt-BR" sz="2200" b="0" dirty="0" smtClean="0"/>
              <a:t>- desenvolvimento e distribuição de conversores através da </a:t>
            </a:r>
            <a:r>
              <a:rPr lang="pt-BR" sz="2200" b="0" i="1" dirty="0" smtClean="0"/>
              <a:t>net </a:t>
            </a:r>
            <a:r>
              <a:rPr lang="pt-BR" sz="2200" b="0" dirty="0" smtClean="0"/>
              <a:t>que podem ser utilizados através de aplicações cliente;</a:t>
            </a:r>
          </a:p>
          <a:p>
            <a:pPr algn="just"/>
            <a:r>
              <a:rPr lang="pt-BR" sz="2200" dirty="0" smtClean="0"/>
              <a:t>Encapsulamento </a:t>
            </a:r>
            <a:r>
              <a:rPr lang="pt-BR" sz="2200" b="0" dirty="0" smtClean="0"/>
              <a:t>- Reunir em conjunto com o recurso digital o que quer que seja necessário para manter o acesso a ele. (metadados, software visualizador ou arquivos específicos );</a:t>
            </a:r>
          </a:p>
          <a:p>
            <a:pPr algn="just"/>
            <a:r>
              <a:rPr lang="pt-BR" sz="2200" dirty="0" smtClean="0"/>
              <a:t>Identificadores permanentes </a:t>
            </a:r>
            <a:r>
              <a:rPr lang="pt-BR" sz="2200" b="0" dirty="0" smtClean="0"/>
              <a:t>- Um meio de localizar um objeto digital mesmo quando sua localização muda;</a:t>
            </a:r>
          </a:p>
          <a:p>
            <a:pPr algn="just"/>
            <a:r>
              <a:rPr lang="pt-BR" sz="2200" dirty="0" smtClean="0"/>
              <a:t>Metadados de preservação </a:t>
            </a:r>
            <a:r>
              <a:rPr lang="pt-BR" sz="2200" b="0" dirty="0" smtClean="0"/>
              <a:t>- a </a:t>
            </a:r>
            <a:r>
              <a:rPr lang="pt-BR" sz="2200" b="0" dirty="0" err="1" smtClean="0"/>
              <a:t>metainformação</a:t>
            </a:r>
            <a:r>
              <a:rPr lang="pt-BR" sz="2200" b="0" dirty="0" smtClean="0"/>
              <a:t> de preservação é responsável por reunir, junto do material custodiado, informação detalhada sobre a sua proveniência, autenticidade, atividades de preservação, ambiente tecnológico e condicionantes legais. Ex. </a:t>
            </a:r>
            <a:r>
              <a:rPr lang="pt-BR" sz="2200" b="0" i="1" dirty="0" smtClean="0"/>
              <a:t>Open </a:t>
            </a:r>
            <a:r>
              <a:rPr lang="pt-BR" sz="2200" b="0" i="1" dirty="0" err="1" smtClean="0"/>
              <a:t>Archival</a:t>
            </a:r>
            <a:r>
              <a:rPr lang="pt-BR" sz="2200" b="0" i="1" dirty="0" smtClean="0"/>
              <a:t> </a:t>
            </a:r>
            <a:r>
              <a:rPr lang="pt-BR" sz="2200" b="0" i="1" dirty="0" err="1" smtClean="0"/>
              <a:t>Information</a:t>
            </a:r>
            <a:r>
              <a:rPr lang="pt-BR" sz="2200" b="0" i="1" dirty="0" smtClean="0"/>
              <a:t> System </a:t>
            </a:r>
            <a:r>
              <a:rPr lang="pt-BR" sz="2200" b="0" dirty="0" smtClean="0"/>
              <a:t>(</a:t>
            </a:r>
            <a:r>
              <a:rPr lang="pt-BR" sz="2200" b="0" dirty="0" err="1" smtClean="0"/>
              <a:t>OAIS</a:t>
            </a:r>
            <a:r>
              <a:rPr lang="pt-BR" sz="2200" b="0" dirty="0" smtClean="0"/>
              <a:t>)</a:t>
            </a:r>
          </a:p>
          <a:p>
            <a:endParaRPr lang="pt-BR" sz="2200" b="0" dirty="0" smtClean="0"/>
          </a:p>
          <a:p>
            <a:endParaRPr lang="pt-BR" sz="2200" b="0" dirty="0" smtClean="0"/>
          </a:p>
          <a:p>
            <a:endParaRPr lang="pt-BR" sz="2200" b="0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4283968" y="5294130"/>
            <a:ext cx="4680520" cy="1102432"/>
          </a:xfrm>
          <a:prstGeom prst="rect">
            <a:avLst/>
          </a:prstGeom>
          <a:solidFill>
            <a:srgbClr val="FFC000"/>
          </a:solidFill>
          <a:ln w="12700">
            <a:solidFill>
              <a:schemeClr val="bg1"/>
            </a:solidFill>
          </a:ln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sz="3200" dirty="0">
                <a:solidFill>
                  <a:schemeClr val="bg1"/>
                </a:solidFill>
              </a:rPr>
              <a:t>Estratégias para preservação digital</a:t>
            </a:r>
          </a:p>
        </p:txBody>
      </p:sp>
    </p:spTree>
    <p:extLst>
      <p:ext uri="{BB962C8B-B14F-4D97-AF65-F5344CB8AC3E}">
        <p14:creationId xmlns:p14="http://schemas.microsoft.com/office/powerpoint/2010/main" val="20221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0" y="116632"/>
            <a:ext cx="9144000" cy="457831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smtClean="0"/>
              <a:t>Preservação de tecnologia</a:t>
            </a:r>
          </a:p>
          <a:p>
            <a:pPr lvl="1"/>
            <a:r>
              <a:rPr lang="pt-BR" sz="2000" b="1" smtClean="0"/>
              <a:t>Vantagens:</a:t>
            </a:r>
          </a:p>
          <a:p>
            <a:pPr lvl="2"/>
            <a:r>
              <a:rPr lang="pt-BR" sz="2000" smtClean="0"/>
              <a:t>Conservação mantém a funcionalidade e interface do original;</a:t>
            </a:r>
          </a:p>
          <a:p>
            <a:pPr lvl="2"/>
            <a:r>
              <a:rPr lang="pt-BR" sz="2000" smtClean="0"/>
              <a:t>Conservação retarda o tempo quando outras estratégias de preservação serão exigidas;</a:t>
            </a:r>
          </a:p>
          <a:p>
            <a:pPr lvl="2"/>
            <a:r>
              <a:rPr lang="pt-BR" sz="2000" smtClean="0"/>
              <a:t> Fidedignidade ao objeto digital preservado;</a:t>
            </a:r>
          </a:p>
          <a:p>
            <a:pPr lvl="1"/>
            <a:r>
              <a:rPr lang="pt-BR" sz="2000" b="1" smtClean="0"/>
              <a:t>Desvantagens </a:t>
            </a:r>
          </a:p>
          <a:p>
            <a:pPr lvl="2"/>
            <a:r>
              <a:rPr lang="pt-BR" sz="2000" smtClean="0"/>
              <a:t>Necessidade de um espaço físico;</a:t>
            </a:r>
          </a:p>
          <a:p>
            <a:pPr lvl="2"/>
            <a:r>
              <a:rPr lang="pt-BR" sz="2000" smtClean="0"/>
              <a:t>Alto custo com a manutenção de equipamentos e softwares já obsoletos;</a:t>
            </a:r>
          </a:p>
          <a:p>
            <a:pPr lvl="2"/>
            <a:r>
              <a:rPr lang="pt-BR" sz="2000" smtClean="0"/>
              <a:t>Restrição quanto ao acesso.</a:t>
            </a:r>
          </a:p>
          <a:p>
            <a:pPr lvl="2"/>
            <a:r>
              <a:rPr lang="pt-BR" sz="2000" smtClean="0"/>
              <a:t> Só é viável como estratégia de curto e médio prazo;</a:t>
            </a:r>
          </a:p>
          <a:p>
            <a:pPr lvl="2"/>
            <a:r>
              <a:rPr lang="pt-BR" sz="2000" smtClean="0"/>
              <a:t>Suporte técnico e a facilidade de acesso vão aos poucos desaparecendo em um relativo curto espaço de tempo;</a:t>
            </a:r>
            <a:endParaRPr lang="pt-BR" sz="2000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4314056" y="5157192"/>
            <a:ext cx="4680520" cy="1102432"/>
          </a:xfrm>
          <a:prstGeom prst="rect">
            <a:avLst/>
          </a:prstGeom>
          <a:solidFill>
            <a:srgbClr val="FFC000"/>
          </a:solidFill>
          <a:ln w="12700">
            <a:solidFill>
              <a:schemeClr val="bg1"/>
            </a:solidFill>
          </a:ln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sz="3200" dirty="0">
                <a:solidFill>
                  <a:schemeClr val="bg1"/>
                </a:solidFill>
              </a:rPr>
              <a:t>Estratégias para preservação digital</a:t>
            </a:r>
          </a:p>
        </p:txBody>
      </p:sp>
    </p:spTree>
    <p:extLst>
      <p:ext uri="{BB962C8B-B14F-4D97-AF65-F5344CB8AC3E}">
        <p14:creationId xmlns:p14="http://schemas.microsoft.com/office/powerpoint/2010/main" val="392854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283968" y="5294130"/>
            <a:ext cx="4680520" cy="1102432"/>
          </a:xfrm>
          <a:prstGeom prst="rect">
            <a:avLst/>
          </a:prstGeom>
          <a:solidFill>
            <a:srgbClr val="FFC000"/>
          </a:solidFill>
          <a:ln w="12700">
            <a:solidFill>
              <a:schemeClr val="bg1"/>
            </a:solidFill>
          </a:ln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sz="3200" dirty="0">
                <a:solidFill>
                  <a:schemeClr val="bg1"/>
                </a:solidFill>
              </a:rPr>
              <a:t>Estratégias para preservação digital</a:t>
            </a: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0" y="188640"/>
            <a:ext cx="9144000" cy="468052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dirty="0" smtClean="0"/>
              <a:t>Emulação</a:t>
            </a:r>
          </a:p>
          <a:p>
            <a:r>
              <a:rPr lang="pt-BR" sz="2000" dirty="0" smtClean="0"/>
              <a:t>Vantagens </a:t>
            </a:r>
          </a:p>
          <a:p>
            <a:pPr lvl="1"/>
            <a:r>
              <a:rPr lang="pt-BR" sz="2000" dirty="0" smtClean="0"/>
              <a:t>Recriar a funcionalidade e interface do original</a:t>
            </a:r>
          </a:p>
          <a:p>
            <a:pPr lvl="1"/>
            <a:r>
              <a:rPr lang="pt-BR" sz="2000" dirty="0" smtClean="0"/>
              <a:t> Evita os repetidos custos com a migração</a:t>
            </a:r>
          </a:p>
          <a:p>
            <a:pPr lvl="1"/>
            <a:r>
              <a:rPr lang="pt-BR" sz="2000" dirty="0" smtClean="0"/>
              <a:t>Importante na preservação de softwares</a:t>
            </a:r>
          </a:p>
          <a:p>
            <a:r>
              <a:rPr lang="pt-BR" sz="2000" dirty="0" smtClean="0"/>
              <a:t>Desvantagens</a:t>
            </a:r>
          </a:p>
          <a:p>
            <a:pPr lvl="1"/>
            <a:r>
              <a:rPr lang="pt-BR" sz="2000" dirty="0" smtClean="0"/>
              <a:t>Necessidade de desenvolvimento de softwares emuladores cada vez mais potentes.</a:t>
            </a:r>
          </a:p>
          <a:p>
            <a:pPr lvl="1"/>
            <a:r>
              <a:rPr lang="pt-BR" sz="2000" dirty="0" smtClean="0"/>
              <a:t>São capazes de reproduzir parcialmente as funcionalidades e interfaces dos sistemas originais</a:t>
            </a:r>
          </a:p>
          <a:p>
            <a:pPr lvl="1"/>
            <a:r>
              <a:rPr lang="pt-BR" sz="2000" dirty="0" smtClean="0"/>
              <a:t>Problemas de direitos autorais de softwares proprietários</a:t>
            </a:r>
          </a:p>
          <a:p>
            <a:pPr lvl="1"/>
            <a:r>
              <a:rPr lang="pt-BR" sz="2000" dirty="0" smtClean="0"/>
              <a:t>Pressupõe que futuros usuários conheçam o funcionamento dos softwares já obsoletos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04765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0" y="260648"/>
            <a:ext cx="9144000" cy="446449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dirty="0" smtClean="0"/>
              <a:t>Atualização de versões</a:t>
            </a:r>
          </a:p>
          <a:p>
            <a:pPr lvl="1"/>
            <a:r>
              <a:rPr lang="pt-BR" sz="2000" b="1" dirty="0" smtClean="0"/>
              <a:t>Vantagens </a:t>
            </a:r>
          </a:p>
          <a:p>
            <a:pPr lvl="2"/>
            <a:r>
              <a:rPr lang="pt-BR" sz="2000" dirty="0" smtClean="0"/>
              <a:t>Adia a necessidade de utilizar estratégias mais elaboradas de preservação digital.</a:t>
            </a:r>
          </a:p>
          <a:p>
            <a:pPr lvl="2"/>
            <a:r>
              <a:rPr lang="pt-BR" sz="2000" dirty="0" smtClean="0"/>
              <a:t>As novas versões são oferecidas por um crescente número de fornecedores.</a:t>
            </a:r>
          </a:p>
          <a:p>
            <a:pPr lvl="1"/>
            <a:r>
              <a:rPr lang="pt-BR" sz="2000" b="1" dirty="0" smtClean="0"/>
              <a:t>Desvantagens</a:t>
            </a:r>
          </a:p>
          <a:p>
            <a:pPr lvl="2"/>
            <a:r>
              <a:rPr lang="pt-BR" sz="2000" dirty="0" smtClean="0"/>
              <a:t>Não é rotineiramente oferecido por todos os fornecedores</a:t>
            </a:r>
          </a:p>
          <a:p>
            <a:pPr lvl="2"/>
            <a:r>
              <a:rPr lang="pt-BR" sz="2000" dirty="0" smtClean="0"/>
              <a:t>Só tem valor de curto e médio prazo.</a:t>
            </a:r>
          </a:p>
          <a:p>
            <a:pPr lvl="2"/>
            <a:r>
              <a:rPr lang="pt-BR" sz="2000" dirty="0" smtClean="0"/>
              <a:t>Mesmo quando existe as versões atualizadas não se pode presumir que dure indefinidamente.</a:t>
            </a:r>
          </a:p>
          <a:p>
            <a:pPr lvl="2"/>
            <a:r>
              <a:rPr lang="pt-BR" sz="2000" dirty="0" smtClean="0"/>
              <a:t>Sua disponibilidade continuada depende de demandas do mercado, as quais são notoriamente voláteis.</a:t>
            </a:r>
          </a:p>
          <a:p>
            <a:pPr lvl="2"/>
            <a:r>
              <a:rPr lang="pt-BR" sz="2000" dirty="0" smtClean="0"/>
              <a:t>E consequentemente pode cessar a sua viabilidade sem aviso prévio.</a:t>
            </a:r>
            <a:endParaRPr lang="pt-BR" sz="2000" b="1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4283968" y="5294130"/>
            <a:ext cx="4680520" cy="1102432"/>
          </a:xfrm>
          <a:prstGeom prst="rect">
            <a:avLst/>
          </a:prstGeom>
          <a:solidFill>
            <a:srgbClr val="FFC000"/>
          </a:solidFill>
          <a:ln w="12700">
            <a:solidFill>
              <a:schemeClr val="bg1"/>
            </a:solidFill>
          </a:ln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sz="3200" dirty="0">
                <a:solidFill>
                  <a:schemeClr val="bg1"/>
                </a:solidFill>
              </a:rPr>
              <a:t>Estratégias para preservação digital</a:t>
            </a:r>
          </a:p>
        </p:txBody>
      </p:sp>
    </p:spTree>
    <p:extLst>
      <p:ext uri="{BB962C8B-B14F-4D97-AF65-F5344CB8AC3E}">
        <p14:creationId xmlns:p14="http://schemas.microsoft.com/office/powerpoint/2010/main" val="217320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-24934" y="23446"/>
            <a:ext cx="9168934" cy="486916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1800" dirty="0" smtClean="0"/>
              <a:t>Adesão à padrões</a:t>
            </a:r>
          </a:p>
          <a:p>
            <a:pPr lvl="1" algn="just"/>
            <a:r>
              <a:rPr lang="pt-BR" sz="1800" b="1" dirty="0" smtClean="0"/>
              <a:t>Vantagens</a:t>
            </a:r>
            <a:r>
              <a:rPr lang="pt-BR" sz="1800" dirty="0" smtClean="0"/>
              <a:t> </a:t>
            </a:r>
          </a:p>
          <a:p>
            <a:pPr lvl="2" algn="just"/>
            <a:r>
              <a:rPr lang="pt-BR" sz="1800" dirty="0" smtClean="0"/>
              <a:t>Simplificar e diminuir os custos das estratégias de preservação de longo prazo.</a:t>
            </a:r>
          </a:p>
          <a:p>
            <a:pPr lvl="2" algn="just"/>
            <a:r>
              <a:rPr lang="pt-BR" sz="1800" dirty="0" smtClean="0"/>
              <a:t>Pode simplificar a migração e adquirir economias em escala na migração de itens similares.</a:t>
            </a:r>
          </a:p>
          <a:p>
            <a:pPr lvl="2" algn="just"/>
            <a:r>
              <a:rPr lang="pt-BR" sz="1800" dirty="0" smtClean="0"/>
              <a:t>Pode beneficiar criadores tanto quanto a preservação a longo prazo. Ajuda a compartilhar alguns dos esforços sobre o ciclo de vida dos recursos</a:t>
            </a:r>
          </a:p>
          <a:p>
            <a:pPr lvl="2" algn="just"/>
            <a:r>
              <a:rPr lang="pt-BR" sz="1800" dirty="0" smtClean="0"/>
              <a:t>A adesão a padrões facilitará todas as outras estratégias de preservação digital.</a:t>
            </a:r>
          </a:p>
          <a:p>
            <a:pPr lvl="2" algn="just"/>
            <a:r>
              <a:rPr lang="pt-BR" sz="1800" dirty="0" smtClean="0"/>
              <a:t>A padronização de formatos abertos promove a interoperabilidade entre sistemas de hardware e software distintos</a:t>
            </a:r>
          </a:p>
          <a:p>
            <a:pPr lvl="1" algn="just"/>
            <a:r>
              <a:rPr lang="pt-BR" sz="1800" b="1" dirty="0" smtClean="0"/>
              <a:t>Desvantagens</a:t>
            </a:r>
          </a:p>
          <a:p>
            <a:pPr lvl="2" algn="just"/>
            <a:r>
              <a:rPr lang="pt-BR" sz="1800" dirty="0" smtClean="0"/>
              <a:t>Depende da disposição dos criadores e de suas habilidades para respectivamente compartilhar ou mudar a versão do arquivo.</a:t>
            </a:r>
          </a:p>
          <a:p>
            <a:pPr lvl="2" algn="just"/>
            <a:r>
              <a:rPr lang="pt-BR" sz="1800" dirty="0" smtClean="0"/>
              <a:t>Padrões estáveis não são viáveis para alguns formatos.</a:t>
            </a:r>
          </a:p>
          <a:p>
            <a:pPr lvl="2" algn="just"/>
            <a:r>
              <a:rPr lang="pt-BR" sz="1800" dirty="0" smtClean="0"/>
              <a:t>Alguns produtores de software não documentam muito bem o seu próprio padrão e ou prejudicam a conversão para um padrão aberto</a:t>
            </a:r>
          </a:p>
          <a:p>
            <a:pPr lvl="1"/>
            <a:endParaRPr lang="pt-BR" sz="1800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4283968" y="5289429"/>
            <a:ext cx="4680520" cy="1102432"/>
          </a:xfrm>
          <a:prstGeom prst="rect">
            <a:avLst/>
          </a:prstGeom>
          <a:solidFill>
            <a:srgbClr val="FFC000"/>
          </a:solidFill>
          <a:ln w="12700">
            <a:solidFill>
              <a:schemeClr val="bg1"/>
            </a:solidFill>
          </a:ln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sz="3200" dirty="0">
                <a:solidFill>
                  <a:schemeClr val="bg1"/>
                </a:solidFill>
              </a:rPr>
              <a:t>Estratégias para preservação digital</a:t>
            </a:r>
          </a:p>
        </p:txBody>
      </p:sp>
    </p:spTree>
    <p:extLst>
      <p:ext uri="{BB962C8B-B14F-4D97-AF65-F5344CB8AC3E}">
        <p14:creationId xmlns:p14="http://schemas.microsoft.com/office/powerpoint/2010/main" val="378566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0" y="42234"/>
            <a:ext cx="9144000" cy="489893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smtClean="0"/>
              <a:t>Migração para suportes analógicos</a:t>
            </a:r>
          </a:p>
          <a:p>
            <a:pPr lvl="1"/>
            <a:r>
              <a:rPr lang="pt-BR" sz="1800" b="1" smtClean="0"/>
              <a:t>Vantagens</a:t>
            </a:r>
          </a:p>
          <a:p>
            <a:pPr lvl="2"/>
            <a:r>
              <a:rPr lang="pt-BR" sz="1800" smtClean="0"/>
              <a:t>O material não fica mais vulnerável a obsolescência tecnológica.</a:t>
            </a:r>
          </a:p>
          <a:p>
            <a:pPr lvl="2"/>
            <a:r>
              <a:rPr lang="pt-BR" sz="1800" smtClean="0"/>
              <a:t>O custo da conversão se dá uma única vez.</a:t>
            </a:r>
          </a:p>
          <a:p>
            <a:pPr lvl="2"/>
            <a:r>
              <a:rPr lang="pt-BR" sz="1800" smtClean="0"/>
              <a:t>Garantia de acessibilidade por longos períodos de tempo devido a durabilidade do suporte analógico.</a:t>
            </a:r>
          </a:p>
          <a:p>
            <a:pPr lvl="2"/>
            <a:r>
              <a:rPr lang="pt-BR" sz="1800" smtClean="0"/>
              <a:t>Funciona como uma estratégia interina de preservação enquanto são desenvolvidas infraestruturas para preservação digital mais apropriadas</a:t>
            </a:r>
          </a:p>
          <a:p>
            <a:pPr lvl="2"/>
            <a:r>
              <a:rPr lang="pt-BR" sz="1800" smtClean="0"/>
              <a:t>Restrição quanto ao acesso</a:t>
            </a:r>
          </a:p>
          <a:p>
            <a:pPr lvl="2"/>
            <a:r>
              <a:rPr lang="pt-BR" sz="1800" smtClean="0"/>
              <a:t>Necessidade de espaços físicos adequados</a:t>
            </a:r>
          </a:p>
          <a:p>
            <a:pPr marL="603250" lvl="2" indent="0">
              <a:buFont typeface="Wingdings" pitchFamily="2" charset="2"/>
              <a:buNone/>
            </a:pPr>
            <a:r>
              <a:rPr lang="pt-BR" sz="1800" b="1" smtClean="0"/>
              <a:t>Desvantagens</a:t>
            </a:r>
          </a:p>
          <a:p>
            <a:pPr lvl="2"/>
            <a:r>
              <a:rPr lang="pt-BR" sz="1800" smtClean="0"/>
              <a:t>Somente possível para objetos digitais que possuam uma representação aproximada em suportes analógicos . Ex. textos ou imagens</a:t>
            </a:r>
          </a:p>
          <a:p>
            <a:pPr lvl="2"/>
            <a:r>
              <a:rPr lang="pt-BR" sz="1800" smtClean="0"/>
              <a:t>Perda da eficiência do uso de espaço.</a:t>
            </a:r>
          </a:p>
          <a:p>
            <a:pPr lvl="2"/>
            <a:r>
              <a:rPr lang="pt-BR" sz="1800" smtClean="0"/>
              <a:t>Custos com conversão para padrões de arquivo e armazenamento em condições de arquivamento</a:t>
            </a:r>
            <a:endParaRPr lang="pt-BR" sz="1800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4283968" y="5289429"/>
            <a:ext cx="4680520" cy="1102432"/>
          </a:xfrm>
          <a:prstGeom prst="rect">
            <a:avLst/>
          </a:prstGeom>
          <a:solidFill>
            <a:srgbClr val="FFC000"/>
          </a:solidFill>
          <a:ln w="12700">
            <a:solidFill>
              <a:schemeClr val="bg1"/>
            </a:solidFill>
          </a:ln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sz="3200" dirty="0">
                <a:solidFill>
                  <a:schemeClr val="bg1"/>
                </a:solidFill>
              </a:rPr>
              <a:t>Estratégias para preservação digital</a:t>
            </a:r>
          </a:p>
        </p:txBody>
      </p:sp>
    </p:spTree>
    <p:extLst>
      <p:ext uri="{BB962C8B-B14F-4D97-AF65-F5344CB8AC3E}">
        <p14:creationId xmlns:p14="http://schemas.microsoft.com/office/powerpoint/2010/main" val="286049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6003776" y="5278896"/>
            <a:ext cx="2880320" cy="526368"/>
          </a:xfrm>
          <a:prstGeom prst="rect">
            <a:avLst/>
          </a:prstGeom>
          <a:solidFill>
            <a:srgbClr val="FFC000"/>
          </a:solidFill>
          <a:ln w="12700">
            <a:solidFill>
              <a:schemeClr val="bg1"/>
            </a:solidFill>
          </a:ln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sz="3200" dirty="0">
                <a:solidFill>
                  <a:schemeClr val="bg1"/>
                </a:solidFill>
              </a:rPr>
              <a:t>Digitalização</a:t>
            </a:r>
          </a:p>
        </p:txBody>
      </p:sp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0" y="764704"/>
            <a:ext cx="9144000" cy="333087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dirty="0" smtClean="0"/>
              <a:t>Vantagens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400" b="0" dirty="0" smtClean="0"/>
              <a:t>Eficaz para recuperar materiais em degradação.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400" b="0" dirty="0" smtClean="0"/>
              <a:t>Evita manipulação do original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400" b="0" dirty="0" smtClean="0"/>
              <a:t>Permite acesso rápido e a múltiplos usuários em escala mundial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400" b="0" dirty="0" smtClean="0"/>
              <a:t>Pode-se realizar cópias para consulta de excelente qualidade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400" b="0" dirty="0" smtClean="0"/>
              <a:t>Sistemas automáticos facilitam a recuperação da informação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400" b="0" dirty="0" smtClean="0"/>
              <a:t>Não se deterioram pela consulta.</a:t>
            </a:r>
          </a:p>
        </p:txBody>
      </p:sp>
    </p:spTree>
    <p:extLst>
      <p:ext uri="{BB962C8B-B14F-4D97-AF65-F5344CB8AC3E}">
        <p14:creationId xmlns:p14="http://schemas.microsoft.com/office/powerpoint/2010/main" val="329496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80728"/>
            <a:ext cx="4050450" cy="324036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88640"/>
            <a:ext cx="3888432" cy="518457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3332766" y="5445224"/>
            <a:ext cx="5616624" cy="720080"/>
          </a:xfrm>
          <a:prstGeom prst="rect">
            <a:avLst/>
          </a:prstGeom>
          <a:solidFill>
            <a:srgbClr val="FFC000"/>
          </a:solidFill>
          <a:ln w="12700">
            <a:solidFill>
              <a:schemeClr val="bg1"/>
            </a:solidFill>
          </a:ln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 sz="2000" dirty="0">
                <a:solidFill>
                  <a:schemeClr val="bg1"/>
                </a:solidFill>
              </a:rPr>
              <a:t>Le Centre de préservation Bibliothèque et Archives Canada</a:t>
            </a:r>
          </a:p>
        </p:txBody>
      </p:sp>
      <p:sp>
        <p:nvSpPr>
          <p:cNvPr id="5" name="Retângulo 4"/>
          <p:cNvSpPr/>
          <p:nvPr/>
        </p:nvSpPr>
        <p:spPr>
          <a:xfrm>
            <a:off x="3754906" y="6222612"/>
            <a:ext cx="51845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>
                <a:solidFill>
                  <a:schemeClr val="bg1"/>
                </a:solidFill>
                <a:hlinkClick r:id="rId4"/>
              </a:rPr>
              <a:t>http://www.collectionscanada.gc.ca/13/130202_f.html</a:t>
            </a:r>
            <a:endParaRPr lang="pt-BR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54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0" y="116632"/>
            <a:ext cx="9144000" cy="468052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dirty="0" smtClean="0"/>
              <a:t>Problemas</a:t>
            </a:r>
          </a:p>
          <a:p>
            <a:endParaRPr lang="pt-BR" sz="2400" dirty="0" smtClean="0"/>
          </a:p>
          <a:p>
            <a:pPr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400" b="0" dirty="0" smtClean="0"/>
              <a:t>Não sabemos quais são os parâmetros de segurança para durabilidade do material.</a:t>
            </a:r>
          </a:p>
          <a:p>
            <a:pPr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400" b="0" dirty="0" smtClean="0"/>
              <a:t>Alto custo pois a qualidade da imagem implica em alta resolução e grande capacidade de armazenamento, e não são consideradas legalmente cópias certificadas.</a:t>
            </a:r>
          </a:p>
          <a:p>
            <a:pPr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400" b="0" dirty="0" smtClean="0"/>
              <a:t>As imagens dependem do estado dos originais que devem ser conservados.</a:t>
            </a:r>
          </a:p>
          <a:p>
            <a:pPr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400" b="0" dirty="0" smtClean="0"/>
              <a:t>Necessita de pessoal especializado e exige controle constante das operações de transferência e de duplicações periódicas.</a:t>
            </a:r>
          </a:p>
          <a:p>
            <a:pPr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400" b="0" dirty="0" smtClean="0"/>
              <a:t>Os equipamentos para consulta ficam obsoletos rapidamente.</a:t>
            </a:r>
          </a:p>
          <a:p>
            <a:endParaRPr lang="pt-BR" sz="2400" b="0" dirty="0" smtClean="0"/>
          </a:p>
          <a:p>
            <a:endParaRPr lang="pt-BR" sz="2400" b="0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6003776" y="5278896"/>
            <a:ext cx="2880320" cy="526368"/>
          </a:xfrm>
          <a:prstGeom prst="rect">
            <a:avLst/>
          </a:prstGeom>
          <a:solidFill>
            <a:srgbClr val="FFC000"/>
          </a:solidFill>
          <a:ln w="12700">
            <a:solidFill>
              <a:schemeClr val="bg1"/>
            </a:solidFill>
          </a:ln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sz="3200" dirty="0">
                <a:solidFill>
                  <a:schemeClr val="bg1"/>
                </a:solidFill>
              </a:rPr>
              <a:t>Digitalização</a:t>
            </a:r>
          </a:p>
        </p:txBody>
      </p:sp>
    </p:spTree>
    <p:extLst>
      <p:ext uri="{BB962C8B-B14F-4D97-AF65-F5344CB8AC3E}">
        <p14:creationId xmlns:p14="http://schemas.microsoft.com/office/powerpoint/2010/main" val="43554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6462500" y="5294130"/>
            <a:ext cx="2520280" cy="526368"/>
          </a:xfrm>
          <a:prstGeom prst="rect">
            <a:avLst/>
          </a:prstGeom>
          <a:solidFill>
            <a:srgbClr val="FFC000"/>
          </a:solidFill>
          <a:ln w="12700">
            <a:solidFill>
              <a:schemeClr val="bg1"/>
            </a:solidFill>
          </a:ln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sz="3200" dirty="0">
                <a:solidFill>
                  <a:schemeClr val="bg1"/>
                </a:solidFill>
              </a:rPr>
              <a:t>Metadados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9998" y="1124744"/>
            <a:ext cx="9144000" cy="266489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</a:pPr>
            <a:r>
              <a:rPr lang="pt-BR" sz="2400" dirty="0" smtClean="0"/>
              <a:t>Identificam um objeto, facilitam a sua busca, recuperação e visualização.</a:t>
            </a:r>
          </a:p>
          <a:p>
            <a:pPr algn="just">
              <a:lnSpc>
                <a:spcPct val="90000"/>
              </a:lnSpc>
            </a:pPr>
            <a:r>
              <a:rPr lang="pt-BR" sz="2400" dirty="0" smtClean="0"/>
              <a:t>Permitem que tanto os técnicos de arquivo quanto o usuário final atribuam um sentido às informações (contexto, valores etc.).</a:t>
            </a:r>
          </a:p>
          <a:p>
            <a:pPr algn="just">
              <a:lnSpc>
                <a:spcPct val="90000"/>
              </a:lnSpc>
            </a:pPr>
            <a:r>
              <a:rPr lang="pt-BR" sz="2400" dirty="0" smtClean="0"/>
              <a:t>Podem ser gerados automaticamente, associados ao próprio arquivo ou criados manualmente.</a:t>
            </a:r>
          </a:p>
        </p:txBody>
      </p:sp>
    </p:spTree>
    <p:extLst>
      <p:ext uri="{BB962C8B-B14F-4D97-AF65-F5344CB8AC3E}">
        <p14:creationId xmlns:p14="http://schemas.microsoft.com/office/powerpoint/2010/main" val="422254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4427984" y="5290052"/>
            <a:ext cx="4536504" cy="1030424"/>
          </a:xfrm>
          <a:prstGeom prst="rect">
            <a:avLst/>
          </a:prstGeom>
          <a:solidFill>
            <a:srgbClr val="FFC000"/>
          </a:solidFill>
          <a:ln w="12700">
            <a:solidFill>
              <a:schemeClr val="bg1"/>
            </a:solidFill>
          </a:ln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sz="3200" dirty="0">
                <a:solidFill>
                  <a:schemeClr val="bg1"/>
                </a:solidFill>
              </a:rPr>
              <a:t>Projetos e Ações de Preservação Digital</a:t>
            </a:r>
          </a:p>
        </p:txBody>
      </p:sp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467544" y="476672"/>
            <a:ext cx="8316416" cy="374441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pt-BR" sz="2000" b="1" dirty="0" smtClean="0"/>
              <a:t>França: </a:t>
            </a:r>
            <a:r>
              <a:rPr lang="pt-BR" sz="2000" dirty="0" smtClean="0"/>
              <a:t>início no </a:t>
            </a:r>
            <a:r>
              <a:rPr lang="pt-BR" sz="2000" i="1" dirty="0" err="1" smtClean="0"/>
              <a:t>International</a:t>
            </a:r>
            <a:r>
              <a:rPr lang="pt-BR" sz="2000" i="1" dirty="0" smtClean="0"/>
              <a:t> </a:t>
            </a:r>
            <a:r>
              <a:rPr lang="pt-BR" sz="2000" i="1" dirty="0" err="1" smtClean="0"/>
              <a:t>Congress</a:t>
            </a:r>
            <a:r>
              <a:rPr lang="pt-BR" sz="2000" i="1" dirty="0" smtClean="0"/>
              <a:t> </a:t>
            </a:r>
            <a:r>
              <a:rPr lang="pt-BR" sz="2000" i="1" dirty="0" err="1" smtClean="0"/>
              <a:t>on</a:t>
            </a:r>
            <a:r>
              <a:rPr lang="pt-BR" sz="2000" i="1" dirty="0" smtClean="0"/>
              <a:t> </a:t>
            </a:r>
            <a:r>
              <a:rPr lang="pt-BR" sz="2000" i="1" dirty="0" err="1" smtClean="0"/>
              <a:t>Archives</a:t>
            </a:r>
            <a:r>
              <a:rPr lang="pt-BR" sz="2000" i="1" dirty="0" smtClean="0"/>
              <a:t> (década de 60)</a:t>
            </a:r>
          </a:p>
          <a:p>
            <a:pPr lvl="1"/>
            <a:r>
              <a:rPr lang="pt-BR" sz="2000" b="1" dirty="0" smtClean="0"/>
              <a:t>Austrália</a:t>
            </a:r>
            <a:r>
              <a:rPr lang="pt-BR" sz="2000" b="1" i="1" dirty="0" smtClean="0"/>
              <a:t>: </a:t>
            </a:r>
            <a:r>
              <a:rPr lang="pt-BR" sz="2000" i="1" dirty="0" err="1" smtClean="0"/>
              <a:t>Victorian</a:t>
            </a:r>
            <a:r>
              <a:rPr lang="pt-BR" sz="2000" i="1" dirty="0" smtClean="0"/>
              <a:t> </a:t>
            </a:r>
            <a:r>
              <a:rPr lang="pt-BR" sz="2000" i="1" dirty="0" err="1" smtClean="0"/>
              <a:t>Electronic</a:t>
            </a:r>
            <a:r>
              <a:rPr lang="pt-BR" sz="2000" i="1" dirty="0" smtClean="0"/>
              <a:t>  </a:t>
            </a:r>
            <a:r>
              <a:rPr lang="en-US" sz="2000" i="1" dirty="0" smtClean="0"/>
              <a:t>Records Strategy </a:t>
            </a:r>
            <a:r>
              <a:rPr lang="en-US" sz="2000" dirty="0" smtClean="0"/>
              <a:t>(</a:t>
            </a:r>
            <a:r>
              <a:rPr lang="en-US" sz="2000" dirty="0" err="1" smtClean="0"/>
              <a:t>VERS</a:t>
            </a:r>
            <a:r>
              <a:rPr lang="en-US" sz="2000" dirty="0" smtClean="0"/>
              <a:t>) : com  o </a:t>
            </a:r>
            <a:r>
              <a:rPr lang="pt-BR" sz="2000" dirty="0" smtClean="0"/>
              <a:t>objetivo produzir um padrão de gerenciamento e preservação de registros eletrônicos  e o </a:t>
            </a:r>
            <a:r>
              <a:rPr lang="en-US" sz="2000" i="1" dirty="0" smtClean="0"/>
              <a:t>Preserving and Accessing Networked Documentary Resources of </a:t>
            </a:r>
            <a:r>
              <a:rPr lang="pt-BR" sz="2000" i="1" dirty="0" smtClean="0"/>
              <a:t>Austrália </a:t>
            </a:r>
            <a:r>
              <a:rPr lang="pt-BR" sz="2000" dirty="0" smtClean="0"/>
              <a:t>(PANDORA): com objetivo de criar um repositório com acesso a longo prazo a publicações on-line.</a:t>
            </a:r>
          </a:p>
          <a:p>
            <a:pPr lvl="1"/>
            <a:r>
              <a:rPr lang="pt-BR" sz="2000" b="1" dirty="0" smtClean="0"/>
              <a:t>Reino unido e Irlanda: </a:t>
            </a:r>
            <a:r>
              <a:rPr lang="pt-BR" sz="2000" dirty="0" smtClean="0"/>
              <a:t>o </a:t>
            </a:r>
            <a:r>
              <a:rPr lang="pt-BR" sz="2000" i="1" dirty="0" smtClean="0"/>
              <a:t>Consortium </a:t>
            </a:r>
            <a:r>
              <a:rPr lang="pt-BR" sz="2000" i="1" dirty="0" err="1" smtClean="0"/>
              <a:t>of</a:t>
            </a:r>
            <a:r>
              <a:rPr lang="pt-BR" sz="2000" i="1" dirty="0" smtClean="0"/>
              <a:t> </a:t>
            </a:r>
            <a:r>
              <a:rPr lang="pt-BR" sz="2000" i="1" dirty="0" err="1" smtClean="0"/>
              <a:t>University</a:t>
            </a:r>
            <a:r>
              <a:rPr lang="pt-BR" sz="2000" i="1" dirty="0" smtClean="0"/>
              <a:t> </a:t>
            </a:r>
            <a:r>
              <a:rPr lang="pt-BR" sz="2000" i="1" dirty="0" err="1" smtClean="0"/>
              <a:t>Research</a:t>
            </a:r>
            <a:r>
              <a:rPr lang="pt-BR" sz="2000" i="1" dirty="0" smtClean="0"/>
              <a:t> </a:t>
            </a:r>
            <a:r>
              <a:rPr lang="pt-BR" sz="2000" i="1" dirty="0" err="1" smtClean="0"/>
              <a:t>Libraries</a:t>
            </a:r>
            <a:r>
              <a:rPr lang="pt-BR" sz="2000" i="1" dirty="0" smtClean="0"/>
              <a:t> </a:t>
            </a:r>
            <a:r>
              <a:rPr lang="pt-BR" sz="2000" dirty="0" smtClean="0"/>
              <a:t>(CURL) denominado </a:t>
            </a:r>
            <a:r>
              <a:rPr lang="pt-BR" sz="2000" dirty="0" err="1" smtClean="0"/>
              <a:t>CEDARS</a:t>
            </a:r>
            <a:r>
              <a:rPr lang="pt-BR" sz="2000" dirty="0" smtClean="0"/>
              <a:t> (</a:t>
            </a:r>
            <a:r>
              <a:rPr lang="pt-BR" sz="2000" b="1" i="1" dirty="0" smtClean="0"/>
              <a:t>C</a:t>
            </a:r>
            <a:r>
              <a:rPr lang="pt-BR" sz="2000" i="1" dirty="0" smtClean="0"/>
              <a:t>URL </a:t>
            </a:r>
            <a:r>
              <a:rPr lang="pt-BR" sz="2000" b="1" i="1" dirty="0" err="1" smtClean="0"/>
              <a:t>E</a:t>
            </a:r>
            <a:r>
              <a:rPr lang="pt-BR" sz="2000" i="1" dirty="0" err="1" smtClean="0"/>
              <a:t>xemplars</a:t>
            </a:r>
            <a:r>
              <a:rPr lang="pt-BR" sz="2000" i="1" dirty="0" smtClean="0"/>
              <a:t> in </a:t>
            </a:r>
            <a:r>
              <a:rPr lang="pt-BR" sz="2000" b="1" i="1" dirty="0" smtClean="0"/>
              <a:t>D</a:t>
            </a:r>
            <a:r>
              <a:rPr lang="pt-BR" sz="2000" i="1" dirty="0" smtClean="0"/>
              <a:t>igital </a:t>
            </a:r>
            <a:r>
              <a:rPr lang="pt-BR" sz="2000" b="1" i="1" dirty="0" err="1" smtClean="0"/>
              <a:t>AR</a:t>
            </a:r>
            <a:r>
              <a:rPr lang="pt-BR" sz="2000" i="1" dirty="0" err="1" smtClean="0"/>
              <a:t>chive</a:t>
            </a:r>
            <a:r>
              <a:rPr lang="pt-BR" sz="2000" b="1" i="1" dirty="0" err="1" smtClean="0"/>
              <a:t>s</a:t>
            </a:r>
            <a:r>
              <a:rPr lang="pt-BR" sz="2000" dirty="0" smtClean="0"/>
              <a:t>). O projeto baseia-se no Modelo </a:t>
            </a:r>
            <a:r>
              <a:rPr lang="pt-BR" sz="2000" dirty="0" err="1" smtClean="0"/>
              <a:t>OAIS</a:t>
            </a:r>
            <a:r>
              <a:rPr lang="pt-BR" sz="2000" dirty="0" smtClean="0"/>
              <a:t> (</a:t>
            </a:r>
            <a:r>
              <a:rPr lang="pt-BR" sz="2000" i="1" dirty="0" smtClean="0"/>
              <a:t>Open </a:t>
            </a:r>
            <a:r>
              <a:rPr lang="pt-BR" sz="2000" i="1" dirty="0" err="1" smtClean="0"/>
              <a:t>Archives</a:t>
            </a:r>
            <a:r>
              <a:rPr lang="pt-BR" sz="2000" i="1" dirty="0" smtClean="0"/>
              <a:t> </a:t>
            </a:r>
            <a:r>
              <a:rPr lang="pt-BR" sz="2000" i="1" dirty="0" err="1" smtClean="0"/>
              <a:t>Information</a:t>
            </a:r>
            <a:r>
              <a:rPr lang="pt-BR" sz="2000" i="1" dirty="0" smtClean="0"/>
              <a:t> System</a:t>
            </a:r>
            <a:r>
              <a:rPr lang="pt-BR" sz="2000" dirty="0" smtClean="0"/>
              <a:t>) e propõe-se a criação de um modelo de arquivo para um sistema de arquivo e não explicitamente inclui um módulo de preservação.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38292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0" y="230561"/>
            <a:ext cx="9144000" cy="449458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000" dirty="0" smtClean="0"/>
              <a:t>EUA</a:t>
            </a:r>
          </a:p>
          <a:p>
            <a:pPr lvl="1" algn="just"/>
            <a:r>
              <a:rPr lang="pt-BR" sz="2000" dirty="0" smtClean="0"/>
              <a:t> O </a:t>
            </a:r>
            <a:r>
              <a:rPr lang="pt-BR" sz="2000" i="1" dirty="0" err="1" smtClean="0"/>
              <a:t>National</a:t>
            </a:r>
            <a:r>
              <a:rPr lang="pt-BR" sz="2000" i="1" dirty="0" smtClean="0"/>
              <a:t> </a:t>
            </a:r>
            <a:r>
              <a:rPr lang="pt-BR" sz="2000" i="1" dirty="0" err="1" smtClean="0"/>
              <a:t>Archives</a:t>
            </a:r>
            <a:r>
              <a:rPr lang="pt-BR" sz="2000" i="1" dirty="0" smtClean="0"/>
              <a:t> </a:t>
            </a:r>
            <a:r>
              <a:rPr lang="pt-BR" sz="2000" i="1" dirty="0" err="1" smtClean="0"/>
              <a:t>and</a:t>
            </a:r>
            <a:r>
              <a:rPr lang="pt-BR" sz="2000" i="1" dirty="0" smtClean="0"/>
              <a:t> Records </a:t>
            </a:r>
            <a:r>
              <a:rPr lang="pt-BR" sz="2000" i="1" dirty="0" err="1" smtClean="0"/>
              <a:t>Administration</a:t>
            </a:r>
            <a:r>
              <a:rPr lang="pt-BR" sz="2000" i="1" dirty="0" smtClean="0"/>
              <a:t> </a:t>
            </a:r>
            <a:r>
              <a:rPr lang="pt-BR" sz="2000" dirty="0" smtClean="0"/>
              <a:t>(NARA), o qual é conduzido pelo Centro de Supercomputação de San Diego. Visa desenvolver um arquivo permanente para suportar a inserção, armazenamento de arquivo, recuperação de informação e preservação de coleções digitais. Seu principal objetivo é preservar não somente os dados originais, mas também o contexto que permita que o dado seja interpretado. O projeto propõe uma abordagem para manutenção de dados digitais por centenas de anos através do desenvolvimento de um ambiente que suporte a migração de coleções para novos sistemas de software.</a:t>
            </a:r>
          </a:p>
          <a:p>
            <a:pPr lvl="1" algn="just"/>
            <a:r>
              <a:rPr lang="pt-BR" sz="2000" dirty="0" smtClean="0"/>
              <a:t>O </a:t>
            </a:r>
            <a:r>
              <a:rPr lang="pt-BR" sz="2000" dirty="0" err="1" smtClean="0"/>
              <a:t>InterPARES</a:t>
            </a:r>
            <a:r>
              <a:rPr lang="pt-BR" sz="2000" dirty="0" smtClean="0"/>
              <a:t>: pesquisa multinacional na qual escolas de arquivologia, engenharia computacional, instituições de arquivo nacional, e representantes de indústrias privadas colaboram para desenvolver conhecimento teórico e metodológico requerido para preservação permanente de registros autênticos usando sistemas eletrônicos.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4427984" y="5290052"/>
            <a:ext cx="4536504" cy="1030424"/>
          </a:xfrm>
          <a:prstGeom prst="rect">
            <a:avLst/>
          </a:prstGeom>
          <a:solidFill>
            <a:srgbClr val="FFC000"/>
          </a:solidFill>
          <a:ln w="12700">
            <a:solidFill>
              <a:schemeClr val="bg1"/>
            </a:solidFill>
          </a:ln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sz="3200" dirty="0">
                <a:solidFill>
                  <a:schemeClr val="bg1"/>
                </a:solidFill>
              </a:rPr>
              <a:t>Projetos e Ações de Preservação Digital</a:t>
            </a:r>
          </a:p>
        </p:txBody>
      </p:sp>
    </p:spTree>
    <p:extLst>
      <p:ext uri="{BB962C8B-B14F-4D97-AF65-F5344CB8AC3E}">
        <p14:creationId xmlns:p14="http://schemas.microsoft.com/office/powerpoint/2010/main" val="387446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79512" y="260648"/>
            <a:ext cx="835292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/>
              <a:t>EUA</a:t>
            </a:r>
          </a:p>
          <a:p>
            <a:endParaRPr lang="en-US" b="1" dirty="0" smtClean="0"/>
          </a:p>
          <a:p>
            <a:r>
              <a:rPr lang="en-US" b="1" dirty="0" smtClean="0"/>
              <a:t>The </a:t>
            </a:r>
            <a:r>
              <a:rPr lang="en-US" b="1" dirty="0"/>
              <a:t>Library of Congress </a:t>
            </a:r>
            <a:r>
              <a:rPr lang="en-US" b="1" dirty="0" err="1"/>
              <a:t>NDIIPP</a:t>
            </a:r>
            <a:endParaRPr lang="en-US" b="1" dirty="0"/>
          </a:p>
          <a:p>
            <a:r>
              <a:rPr lang="pt-BR" dirty="0" err="1"/>
              <a:t>National</a:t>
            </a:r>
            <a:r>
              <a:rPr lang="pt-BR" dirty="0"/>
              <a:t> </a:t>
            </a:r>
            <a:r>
              <a:rPr lang="pt-BR" dirty="0" err="1"/>
              <a:t>Digitallnformation</a:t>
            </a:r>
            <a:r>
              <a:rPr lang="pt-BR" dirty="0"/>
              <a:t> </a:t>
            </a:r>
            <a:r>
              <a:rPr lang="pt-BR" dirty="0" err="1"/>
              <a:t>lnfrastructure</a:t>
            </a:r>
            <a:r>
              <a:rPr lang="pt-BR" dirty="0"/>
              <a:t> </a:t>
            </a:r>
            <a:r>
              <a:rPr lang="pt-BR" dirty="0" smtClean="0"/>
              <a:t>&amp; </a:t>
            </a:r>
            <a:r>
              <a:rPr lang="pt-BR" dirty="0" err="1" smtClean="0"/>
              <a:t>Preservation</a:t>
            </a:r>
            <a:r>
              <a:rPr lang="pt-BR" dirty="0" smtClean="0"/>
              <a:t> </a:t>
            </a:r>
            <a:r>
              <a:rPr lang="pt-BR" dirty="0" err="1"/>
              <a:t>Program</a:t>
            </a:r>
            <a:endParaRPr lang="pt-BR" dirty="0"/>
          </a:p>
          <a:p>
            <a:r>
              <a:rPr lang="pt-BR" dirty="0"/>
              <a:t>Estados Unidos, dezembro, 2000 </a:t>
            </a:r>
            <a:endParaRPr lang="pt-BR" dirty="0" smtClean="0"/>
          </a:p>
          <a:p>
            <a:endParaRPr lang="pt-BR" dirty="0"/>
          </a:p>
          <a:p>
            <a:r>
              <a:rPr lang="pt-BR" dirty="0" err="1" smtClean="0"/>
              <a:t>GTs</a:t>
            </a:r>
            <a:r>
              <a:rPr lang="pt-BR" dirty="0"/>
              <a:t>: </a:t>
            </a:r>
            <a:endParaRPr lang="pt-BR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 smtClean="0"/>
              <a:t>Grupo </a:t>
            </a:r>
            <a:r>
              <a:rPr lang="pt-BR" dirty="0"/>
              <a:t>de </a:t>
            </a:r>
            <a:r>
              <a:rPr lang="pt-BR" dirty="0" smtClean="0"/>
              <a:t>conteúdo: seleção e aquisição de coleções digitais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 smtClean="0"/>
              <a:t>Grupo de padrões: formatos digitais e melhores práticas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 smtClean="0"/>
              <a:t>Grupo de infraestrutura:  desenvolvimento e manutenção de ferramentas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 smtClean="0"/>
              <a:t>Grupo de inovação: fronteiras de pesquisa e desenvolvimento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 smtClean="0"/>
              <a:t>Grupo de difusão: relacionamentos e comunicação</a:t>
            </a:r>
          </a:p>
          <a:p>
            <a:endParaRPr lang="pt-BR" dirty="0"/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4427984" y="5290052"/>
            <a:ext cx="4536504" cy="1030424"/>
          </a:xfrm>
          <a:prstGeom prst="rect">
            <a:avLst/>
          </a:prstGeom>
          <a:solidFill>
            <a:srgbClr val="FFC000"/>
          </a:solidFill>
          <a:ln w="12700">
            <a:solidFill>
              <a:schemeClr val="bg1"/>
            </a:solidFill>
          </a:ln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sz="3200" dirty="0">
                <a:solidFill>
                  <a:schemeClr val="bg1"/>
                </a:solidFill>
              </a:rPr>
              <a:t>Projetos e Ações de Preservação Digital</a:t>
            </a:r>
          </a:p>
        </p:txBody>
      </p:sp>
    </p:spTree>
    <p:extLst>
      <p:ext uri="{BB962C8B-B14F-4D97-AF65-F5344CB8AC3E}">
        <p14:creationId xmlns:p14="http://schemas.microsoft.com/office/powerpoint/2010/main" val="374200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07504" y="404664"/>
            <a:ext cx="8740822" cy="410445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90000"/>
              </a:lnSpc>
              <a:spcBef>
                <a:spcPts val="0"/>
              </a:spcBef>
            </a:pPr>
            <a:r>
              <a:rPr lang="pt-BR" sz="1800" b="0" dirty="0" smtClean="0"/>
              <a:t>Alemanha</a:t>
            </a:r>
          </a:p>
          <a:p>
            <a:pPr marL="0" indent="0" algn="just">
              <a:lnSpc>
                <a:spcPct val="90000"/>
              </a:lnSpc>
              <a:spcBef>
                <a:spcPts val="0"/>
              </a:spcBef>
            </a:pPr>
            <a:endParaRPr lang="pt-BR" sz="1800" dirty="0" smtClean="0"/>
          </a:p>
          <a:p>
            <a:pPr marL="0" indent="0" algn="just">
              <a:lnSpc>
                <a:spcPct val="90000"/>
              </a:lnSpc>
              <a:spcBef>
                <a:spcPts val="0"/>
              </a:spcBef>
            </a:pPr>
            <a:r>
              <a:rPr lang="pt-BR" sz="1800" dirty="0" smtClean="0"/>
              <a:t>Digital </a:t>
            </a:r>
            <a:r>
              <a:rPr lang="pt-BR" sz="1800" dirty="0"/>
              <a:t>Mass </a:t>
            </a:r>
            <a:r>
              <a:rPr lang="pt-BR" sz="1800" dirty="0" err="1"/>
              <a:t>Storage</a:t>
            </a:r>
            <a:r>
              <a:rPr lang="pt-BR" sz="1800" dirty="0"/>
              <a:t> System (</a:t>
            </a:r>
            <a:r>
              <a:rPr lang="pt-BR" sz="1800" dirty="0" err="1"/>
              <a:t>DMSS</a:t>
            </a:r>
            <a:r>
              <a:rPr lang="pt-BR" sz="1800" dirty="0" smtClean="0"/>
              <a:t>)</a:t>
            </a:r>
          </a:p>
          <a:p>
            <a:pPr marL="0" indent="0" algn="just">
              <a:lnSpc>
                <a:spcPct val="90000"/>
              </a:lnSpc>
              <a:spcBef>
                <a:spcPts val="0"/>
              </a:spcBef>
            </a:pPr>
            <a:endParaRPr lang="pt-BR" sz="1800" dirty="0"/>
          </a:p>
          <a:p>
            <a:pPr marL="285750" indent="-285750" algn="just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1800" b="0" dirty="0" smtClean="0"/>
              <a:t>Repositório digital introduzido pelas rádios alemães em meados dos anos 1990.</a:t>
            </a:r>
          </a:p>
          <a:p>
            <a:pPr marL="285750" indent="-285750" algn="just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1800" b="0" dirty="0" smtClean="0"/>
              <a:t>É uma combinação de discos rígidos (HDs) “espelhados”, de modo que, quando um disco falha, toda a informação é migrada para um segundo disco, e assim por diante.</a:t>
            </a:r>
          </a:p>
          <a:p>
            <a:pPr marL="285750" indent="-285750" algn="just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1800" b="0" dirty="0" smtClean="0"/>
              <a:t>Além de serem armazenados em HDs, os arquivos também são copiados para fitas digitais periodicamente.</a:t>
            </a: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1800" b="0" dirty="0" smtClean="0"/>
              <a:t>Segurança  se dá muito em função de um sistema de checagem automatizada da integridade dos dados dos arquivos.</a:t>
            </a: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1800" b="0" dirty="0" smtClean="0"/>
              <a:t>Permitem uma migração automática dos sistemas que os integram, os quais vão sendo atualizados antes de sua obsolescência.</a:t>
            </a:r>
          </a:p>
          <a:p>
            <a:pPr marL="0" indent="0" algn="just">
              <a:lnSpc>
                <a:spcPct val="90000"/>
              </a:lnSpc>
              <a:spcBef>
                <a:spcPts val="0"/>
              </a:spcBef>
            </a:pPr>
            <a:endParaRPr lang="pt-BR" sz="1800" b="0" dirty="0" smtClean="0"/>
          </a:p>
        </p:txBody>
      </p:sp>
      <p:sp>
        <p:nvSpPr>
          <p:cNvPr id="4" name="Retângulo 3"/>
          <p:cNvSpPr/>
          <p:nvPr/>
        </p:nvSpPr>
        <p:spPr>
          <a:xfrm>
            <a:off x="2375248" y="6378032"/>
            <a:ext cx="6768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hlinkClick r:id="rId2"/>
              </a:rPr>
              <a:t>http://</a:t>
            </a:r>
            <a:r>
              <a:rPr lang="pt-BR" dirty="0" smtClean="0">
                <a:hlinkClick r:id="rId2"/>
              </a:rPr>
              <a:t>www.unesco.org/webworld/points_of_views/schuller.shtml</a:t>
            </a:r>
            <a:endParaRPr lang="pt-BR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4427984" y="5229200"/>
            <a:ext cx="4536504" cy="1030424"/>
          </a:xfrm>
          <a:prstGeom prst="rect">
            <a:avLst/>
          </a:prstGeom>
          <a:solidFill>
            <a:srgbClr val="FFC000"/>
          </a:solidFill>
          <a:ln w="12700">
            <a:solidFill>
              <a:schemeClr val="bg1"/>
            </a:solidFill>
          </a:ln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sz="3200" dirty="0">
                <a:solidFill>
                  <a:schemeClr val="bg1"/>
                </a:solidFill>
              </a:rPr>
              <a:t>Projetos e Ações de Preservação Digital</a:t>
            </a:r>
          </a:p>
        </p:txBody>
      </p:sp>
    </p:spTree>
    <p:extLst>
      <p:ext uri="{BB962C8B-B14F-4D97-AF65-F5344CB8AC3E}">
        <p14:creationId xmlns:p14="http://schemas.microsoft.com/office/powerpoint/2010/main" val="101759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16718" y="116632"/>
            <a:ext cx="9144000" cy="507064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1800" dirty="0" smtClean="0"/>
              <a:t>Brasil</a:t>
            </a:r>
          </a:p>
          <a:p>
            <a:pPr marL="0" lvl="1" indent="0" algn="just">
              <a:buNone/>
            </a:pPr>
            <a:r>
              <a:rPr lang="pt-BR" sz="1800" b="1" dirty="0" err="1" smtClean="0"/>
              <a:t>CONARQ</a:t>
            </a:r>
            <a:r>
              <a:rPr lang="pt-BR" sz="1800" dirty="0" smtClean="0"/>
              <a:t>, </a:t>
            </a:r>
            <a:r>
              <a:rPr lang="pt-BR" sz="1800" i="1" dirty="0" smtClean="0"/>
              <a:t>que tem por objetivo: "[...] definir e apresentar ao Conselho Nacional de Arquivos normas, diretrizes, procedimentos técnicos e instrumentos legais sobre gestão </a:t>
            </a:r>
            <a:r>
              <a:rPr lang="pt-BR" sz="1800" i="1" dirty="0" err="1" smtClean="0"/>
              <a:t>arquivística</a:t>
            </a:r>
            <a:r>
              <a:rPr lang="pt-BR" sz="1800" i="1" dirty="0" smtClean="0"/>
              <a:t> e preservação dos documentos digitais, em conformidade com os padrões nacionais e internacionais" (</a:t>
            </a:r>
            <a:r>
              <a:rPr lang="pt-BR" sz="1800" i="1" dirty="0" err="1" smtClean="0"/>
              <a:t>CONARQ</a:t>
            </a:r>
            <a:r>
              <a:rPr lang="pt-BR" sz="1800" i="1" dirty="0" smtClean="0"/>
              <a:t>, 2006).</a:t>
            </a:r>
            <a:endParaRPr lang="pt-BR" sz="18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800" b="0" dirty="0" smtClean="0"/>
              <a:t>Rápida </a:t>
            </a:r>
            <a:r>
              <a:rPr lang="pt-BR" sz="1800" b="0" dirty="0"/>
              <a:t>obsolescência da tecnologia digital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800" b="0" dirty="0" smtClean="0"/>
              <a:t>Incapacidade </a:t>
            </a:r>
            <a:r>
              <a:rPr lang="pt-BR" sz="1800" b="0" dirty="0"/>
              <a:t>dos atuais sistemas eletrônicos </a:t>
            </a:r>
            <a:r>
              <a:rPr lang="pt-BR" sz="1800" b="0" dirty="0" smtClean="0"/>
              <a:t>de informação </a:t>
            </a:r>
            <a:r>
              <a:rPr lang="pt-BR" sz="1800" b="0" dirty="0"/>
              <a:t>em assegurar a </a:t>
            </a:r>
            <a:r>
              <a:rPr lang="pt-BR" sz="1800" b="0" dirty="0" smtClean="0"/>
              <a:t>preservação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800" b="0" dirty="0" smtClean="0"/>
              <a:t>Fragilidade </a:t>
            </a:r>
            <a:r>
              <a:rPr lang="pt-BR" sz="1800" b="0" dirty="0"/>
              <a:t>intrínseca do armazenamento digital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800" b="0" dirty="0" smtClean="0"/>
              <a:t>Complexidade </a:t>
            </a:r>
            <a:r>
              <a:rPr lang="pt-BR" sz="1800" b="0" dirty="0"/>
              <a:t>e custos da preservação digital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800" b="0" dirty="0" smtClean="0"/>
              <a:t>Multiplicidade </a:t>
            </a:r>
            <a:r>
              <a:rPr lang="pt-BR" sz="1800" b="0" dirty="0"/>
              <a:t>de atores envolvidos</a:t>
            </a:r>
            <a:endParaRPr lang="pt-BR" sz="1800" b="0" dirty="0" smtClean="0"/>
          </a:p>
          <a:p>
            <a:pPr marL="0" lvl="1" indent="0" algn="just">
              <a:buNone/>
            </a:pPr>
            <a:endParaRPr lang="pt-BR" sz="1800" b="1" dirty="0" smtClean="0"/>
          </a:p>
          <a:p>
            <a:pPr marL="0" lvl="1" indent="0" algn="just">
              <a:buNone/>
            </a:pPr>
            <a:r>
              <a:rPr lang="pt-BR" sz="1800" b="1" dirty="0" smtClean="0"/>
              <a:t>MinC 2010 : “</a:t>
            </a:r>
            <a:r>
              <a:rPr lang="pt-BR" sz="1800" dirty="0" smtClean="0"/>
              <a:t>Políticas públicas para acervos digitais: propostas do Ministério da Cultura para o setor”: propõe a criação de um Comitê de Digitalização e Acesso à Cultura e Conhecimento no Brasil, e a  implementação de um Plano Nacional de Digitalização e Acesso à Cultura e Conhecimento no país</a:t>
            </a:r>
            <a:endParaRPr lang="pt-BR" sz="1800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4427984" y="5290052"/>
            <a:ext cx="4536504" cy="1030424"/>
          </a:xfrm>
          <a:prstGeom prst="rect">
            <a:avLst/>
          </a:prstGeom>
          <a:solidFill>
            <a:srgbClr val="FFC000"/>
          </a:solidFill>
          <a:ln w="12700">
            <a:solidFill>
              <a:schemeClr val="bg1"/>
            </a:solidFill>
          </a:ln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sz="3200" dirty="0">
                <a:solidFill>
                  <a:schemeClr val="bg1"/>
                </a:solidFill>
              </a:rPr>
              <a:t>Projetos e Ações de Preservação Digital</a:t>
            </a:r>
          </a:p>
        </p:txBody>
      </p:sp>
    </p:spTree>
    <p:extLst>
      <p:ext uri="{BB962C8B-B14F-4D97-AF65-F5344CB8AC3E}">
        <p14:creationId xmlns:p14="http://schemas.microsoft.com/office/powerpoint/2010/main" val="113064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1269"/>
            <a:ext cx="1890641" cy="2441627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2574109"/>
            <a:ext cx="1872209" cy="2422859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1979712" y="2215897"/>
            <a:ext cx="5492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/>
              <a:t>2007</a:t>
            </a:r>
          </a:p>
        </p:txBody>
      </p:sp>
      <p:sp>
        <p:nvSpPr>
          <p:cNvPr id="5" name="Retângulo 4"/>
          <p:cNvSpPr/>
          <p:nvPr/>
        </p:nvSpPr>
        <p:spPr>
          <a:xfrm>
            <a:off x="1998145" y="4719969"/>
            <a:ext cx="53790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/>
              <a:t>2012</a:t>
            </a:r>
          </a:p>
        </p:txBody>
      </p:sp>
      <p:sp>
        <p:nvSpPr>
          <p:cNvPr id="6" name="Retângulo 5"/>
          <p:cNvSpPr/>
          <p:nvPr/>
        </p:nvSpPr>
        <p:spPr>
          <a:xfrm>
            <a:off x="2771800" y="681284"/>
            <a:ext cx="62164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O Dilema </a:t>
            </a:r>
            <a:r>
              <a:rPr lang="pt-BR" dirty="0" smtClean="0"/>
              <a:t>Digital (</a:t>
            </a:r>
            <a:r>
              <a:rPr lang="pt-BR" i="1" dirty="0" smtClean="0"/>
              <a:t>The Digital </a:t>
            </a:r>
            <a:r>
              <a:rPr lang="pt-BR" i="1" dirty="0" err="1" smtClean="0"/>
              <a:t>Dilemma</a:t>
            </a:r>
            <a:r>
              <a:rPr lang="pt-BR" dirty="0" smtClean="0"/>
              <a:t>), </a:t>
            </a:r>
            <a:r>
              <a:rPr lang="pt-BR" dirty="0"/>
              <a:t>publicado em 2007, levantou questões importantes </a:t>
            </a:r>
            <a:r>
              <a:rPr lang="pt-BR" dirty="0" smtClean="0"/>
              <a:t>tais como:</a:t>
            </a:r>
          </a:p>
          <a:p>
            <a:endParaRPr lang="pt-BR" dirty="0"/>
          </a:p>
          <a:p>
            <a:r>
              <a:rPr lang="pt-BR" dirty="0" smtClean="0"/>
              <a:t>longevidade </a:t>
            </a:r>
            <a:r>
              <a:rPr lang="pt-BR" dirty="0"/>
              <a:t>dos materiais cinematográficos digitais criados pelos grandes estúdios de Hollywood, </a:t>
            </a:r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falta de ambiente operacionalmente </a:t>
            </a:r>
            <a:r>
              <a:rPr lang="pt-BR" dirty="0"/>
              <a:t>e economicamente </a:t>
            </a:r>
            <a:r>
              <a:rPr lang="pt-BR" b="1" dirty="0"/>
              <a:t>sustentável</a:t>
            </a:r>
            <a:r>
              <a:rPr lang="pt-BR" dirty="0"/>
              <a:t> para manter o acesso a</a:t>
            </a:r>
            <a:r>
              <a:rPr lang="pt-BR" dirty="0" smtClean="0"/>
              <a:t> </a:t>
            </a:r>
            <a:r>
              <a:rPr lang="pt-BR" b="1" dirty="0"/>
              <a:t>longo </a:t>
            </a:r>
            <a:r>
              <a:rPr lang="pt-BR" b="1" dirty="0" smtClean="0"/>
              <a:t>prazo,</a:t>
            </a:r>
          </a:p>
          <a:p>
            <a:endParaRPr lang="pt-BR" dirty="0" smtClean="0"/>
          </a:p>
          <a:p>
            <a:r>
              <a:rPr lang="pt-BR" dirty="0" smtClean="0"/>
              <a:t>desafio mais agudo enfrentado por cineastas independentes, documentaristas e arquivos audiovisuais sem fins lucrativos.</a:t>
            </a:r>
          </a:p>
          <a:p>
            <a:endParaRPr lang="pt-BR" dirty="0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4427984" y="5290052"/>
            <a:ext cx="4536504" cy="1030424"/>
          </a:xfrm>
          <a:prstGeom prst="rect">
            <a:avLst/>
          </a:prstGeom>
          <a:solidFill>
            <a:srgbClr val="FFC000"/>
          </a:solidFill>
          <a:ln w="12700">
            <a:solidFill>
              <a:schemeClr val="bg1"/>
            </a:solidFill>
          </a:ln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1600" i="1" dirty="0" err="1" smtClean="0">
                <a:solidFill>
                  <a:schemeClr val="bg1"/>
                </a:solidFill>
              </a:rPr>
              <a:t>TDD</a:t>
            </a:r>
            <a:r>
              <a:rPr lang="en-US" sz="1600" dirty="0" smtClean="0">
                <a:solidFill>
                  <a:schemeClr val="bg1"/>
                </a:solidFill>
              </a:rPr>
              <a:t> = The </a:t>
            </a:r>
            <a:r>
              <a:rPr lang="en-US" sz="1600" dirty="0">
                <a:solidFill>
                  <a:schemeClr val="bg1"/>
                </a:solidFill>
              </a:rPr>
              <a:t>Academy  + Library of Congress's National Digital Information Infrastructure and Preservation Program (</a:t>
            </a:r>
            <a:r>
              <a:rPr lang="en-US" sz="1600" dirty="0" err="1">
                <a:solidFill>
                  <a:schemeClr val="bg1"/>
                </a:solidFill>
              </a:rPr>
              <a:t>NDIIPP</a:t>
            </a:r>
            <a:r>
              <a:rPr lang="en-US" sz="1600" dirty="0">
                <a:solidFill>
                  <a:schemeClr val="bg1"/>
                </a:solidFill>
              </a:rPr>
              <a:t>)</a:t>
            </a:r>
            <a:endParaRPr lang="pt-BR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21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95536" y="548680"/>
            <a:ext cx="849694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Ainda não há uma solução digital que arquive filmes por 100 anos a baixo custo:</a:t>
            </a:r>
          </a:p>
          <a:p>
            <a:endParaRPr lang="pt-BR" dirty="0" smtClean="0"/>
          </a:p>
          <a:p>
            <a:pPr algn="ctr"/>
            <a:r>
              <a:rPr lang="pt-BR" dirty="0" smtClean="0"/>
              <a:t>400 </a:t>
            </a:r>
            <a:r>
              <a:rPr lang="pt-BR" dirty="0"/>
              <a:t>dólares / ano para arquivar </a:t>
            </a:r>
            <a:r>
              <a:rPr lang="pt-BR" dirty="0" smtClean="0"/>
              <a:t>uma </a:t>
            </a:r>
            <a:r>
              <a:rPr lang="pt-BR" dirty="0" err="1" smtClean="0"/>
              <a:t>master</a:t>
            </a:r>
            <a:r>
              <a:rPr lang="pt-BR" dirty="0" smtClean="0"/>
              <a:t> em película</a:t>
            </a:r>
          </a:p>
          <a:p>
            <a:pPr algn="ctr"/>
            <a:r>
              <a:rPr lang="pt-BR" dirty="0" smtClean="0"/>
              <a:t>X</a:t>
            </a:r>
          </a:p>
          <a:p>
            <a:pPr algn="ctr"/>
            <a:r>
              <a:rPr lang="pt-BR" dirty="0" smtClean="0"/>
              <a:t>11 </a:t>
            </a:r>
            <a:r>
              <a:rPr lang="pt-BR" dirty="0"/>
              <a:t>mil dólares / ano para </a:t>
            </a:r>
            <a:r>
              <a:rPr lang="pt-BR" dirty="0" smtClean="0"/>
              <a:t>arquivar </a:t>
            </a:r>
            <a:r>
              <a:rPr lang="pt-BR" dirty="0"/>
              <a:t>um </a:t>
            </a:r>
            <a:r>
              <a:rPr lang="pt-BR" dirty="0" err="1"/>
              <a:t>master</a:t>
            </a:r>
            <a:r>
              <a:rPr lang="pt-BR" dirty="0"/>
              <a:t> digital (2006) </a:t>
            </a:r>
          </a:p>
          <a:p>
            <a:endParaRPr lang="pt-BR" dirty="0"/>
          </a:p>
          <a:p>
            <a:r>
              <a:rPr lang="pt-BR" dirty="0" smtClean="0"/>
              <a:t>Dificuldades mesmo com organizações com bons financiamentos.</a:t>
            </a:r>
          </a:p>
          <a:p>
            <a:endParaRPr lang="pt-BR" dirty="0"/>
          </a:p>
          <a:p>
            <a:r>
              <a:rPr lang="pt-BR" dirty="0" smtClean="0"/>
              <a:t>Entendem que a colaboração é a chave para soluções na área.</a:t>
            </a:r>
          </a:p>
          <a:p>
            <a:endParaRPr lang="pt-BR" dirty="0"/>
          </a:p>
          <a:p>
            <a:r>
              <a:rPr lang="pt-BR" dirty="0" smtClean="0"/>
              <a:t>Formação </a:t>
            </a:r>
            <a:r>
              <a:rPr lang="pt-BR" dirty="0"/>
              <a:t>técnica </a:t>
            </a:r>
            <a:r>
              <a:rPr lang="pt-BR" dirty="0" smtClean="0"/>
              <a:t>insuficiente, falta de gerenciamento de projetos e excesso de confiança nas equipes de TI.</a:t>
            </a:r>
          </a:p>
          <a:p>
            <a:endParaRPr lang="pt-BR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4427984" y="5290052"/>
            <a:ext cx="4536504" cy="1030424"/>
          </a:xfrm>
          <a:prstGeom prst="rect">
            <a:avLst/>
          </a:prstGeom>
          <a:solidFill>
            <a:srgbClr val="FFC000"/>
          </a:solidFill>
          <a:ln w="12700">
            <a:solidFill>
              <a:schemeClr val="bg1"/>
            </a:solidFill>
          </a:ln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>
                <a:solidFill>
                  <a:schemeClr val="bg1"/>
                </a:solidFill>
              </a:rPr>
              <a:t>PROBLEMAS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APONTADOS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PELO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i="1" dirty="0" err="1" smtClean="0">
                <a:solidFill>
                  <a:schemeClr val="bg1"/>
                </a:solidFill>
              </a:rPr>
              <a:t>tdd</a:t>
            </a:r>
            <a:endParaRPr lang="pt-BR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49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23528" y="620688"/>
            <a:ext cx="84969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/>
              <a:t>A </a:t>
            </a:r>
            <a:r>
              <a:rPr lang="en-US" dirty="0" err="1" smtClean="0"/>
              <a:t>comunidade</a:t>
            </a:r>
            <a:r>
              <a:rPr lang="en-US" dirty="0" smtClean="0"/>
              <a:t> de </a:t>
            </a:r>
            <a:r>
              <a:rPr lang="en-US" dirty="0" err="1" smtClean="0"/>
              <a:t>arquivos</a:t>
            </a:r>
            <a:r>
              <a:rPr lang="en-US" dirty="0" smtClean="0"/>
              <a:t> </a:t>
            </a:r>
            <a:r>
              <a:rPr lang="en-US" dirty="0" err="1" smtClean="0"/>
              <a:t>audiovisuais</a:t>
            </a:r>
            <a:r>
              <a:rPr lang="en-US" dirty="0" smtClean="0"/>
              <a:t> </a:t>
            </a:r>
            <a:r>
              <a:rPr lang="en-US" dirty="0" err="1" smtClean="0"/>
              <a:t>sem</a:t>
            </a:r>
            <a:r>
              <a:rPr lang="en-US" dirty="0" smtClean="0"/>
              <a:t> fins </a:t>
            </a:r>
            <a:r>
              <a:rPr lang="en-US" dirty="0" err="1" smtClean="0"/>
              <a:t>lucrativos</a:t>
            </a:r>
            <a:r>
              <a:rPr lang="en-US" dirty="0" smtClean="0"/>
              <a:t> </a:t>
            </a:r>
            <a:r>
              <a:rPr lang="en-US" dirty="0" err="1" smtClean="0"/>
              <a:t>deve</a:t>
            </a:r>
            <a:r>
              <a:rPr lang="en-US" dirty="0" smtClean="0"/>
              <a:t> </a:t>
            </a:r>
            <a:r>
              <a:rPr lang="en-US" dirty="0" err="1" smtClean="0"/>
              <a:t>procurar</a:t>
            </a:r>
            <a:r>
              <a:rPr lang="en-US" dirty="0" smtClean="0"/>
              <a:t> </a:t>
            </a:r>
            <a:r>
              <a:rPr lang="en-US" dirty="0" err="1" smtClean="0"/>
              <a:t>maior</a:t>
            </a:r>
            <a:r>
              <a:rPr lang="en-US" dirty="0" smtClean="0"/>
              <a:t> </a:t>
            </a:r>
            <a:r>
              <a:rPr lang="en-US" dirty="0" err="1" smtClean="0"/>
              <a:t>organização</a:t>
            </a:r>
            <a:r>
              <a:rPr lang="en-US" dirty="0" smtClean="0"/>
              <a:t>.</a:t>
            </a:r>
          </a:p>
          <a:p>
            <a:pPr algn="just"/>
            <a:endParaRPr lang="en-US" dirty="0"/>
          </a:p>
          <a:p>
            <a:pPr algn="just"/>
            <a:r>
              <a:rPr lang="en-US" dirty="0" smtClean="0"/>
              <a:t>As </a:t>
            </a:r>
            <a:r>
              <a:rPr lang="en-US" dirty="0" err="1" smtClean="0"/>
              <a:t>próximas</a:t>
            </a:r>
            <a:r>
              <a:rPr lang="en-US" dirty="0" smtClean="0"/>
              <a:t> </a:t>
            </a:r>
            <a:r>
              <a:rPr lang="en-US" dirty="0" err="1" smtClean="0"/>
              <a:t>gerações</a:t>
            </a:r>
            <a:r>
              <a:rPr lang="en-US" dirty="0" smtClean="0"/>
              <a:t> de </a:t>
            </a:r>
            <a:r>
              <a:rPr lang="en-US" dirty="0" err="1" smtClean="0"/>
              <a:t>arquivistas</a:t>
            </a:r>
            <a:r>
              <a:rPr lang="en-US" dirty="0" smtClean="0"/>
              <a:t> </a:t>
            </a:r>
            <a:r>
              <a:rPr lang="en-US" dirty="0" err="1" smtClean="0"/>
              <a:t>devem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treinadas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direcionamentos</a:t>
            </a:r>
            <a:r>
              <a:rPr lang="en-US" dirty="0" smtClean="0"/>
              <a:t> </a:t>
            </a:r>
            <a:r>
              <a:rPr lang="en-US" dirty="0" err="1" smtClean="0"/>
              <a:t>acadêmicos</a:t>
            </a:r>
            <a:r>
              <a:rPr lang="en-US" dirty="0" smtClean="0"/>
              <a:t> e com </a:t>
            </a:r>
            <a:r>
              <a:rPr lang="en-US" dirty="0" err="1" smtClean="0"/>
              <a:t>bons</a:t>
            </a:r>
            <a:r>
              <a:rPr lang="en-US" dirty="0" smtClean="0"/>
              <a:t> </a:t>
            </a:r>
            <a:r>
              <a:rPr lang="en-US" dirty="0" err="1" smtClean="0"/>
              <a:t>recursos</a:t>
            </a:r>
            <a:r>
              <a:rPr lang="en-US" dirty="0"/>
              <a:t>;</a:t>
            </a:r>
            <a:r>
              <a:rPr lang="en-US" dirty="0" smtClean="0"/>
              <a:t> </a:t>
            </a:r>
            <a:r>
              <a:rPr lang="en-US" dirty="0" err="1" smtClean="0"/>
              <a:t>devem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nascidos</a:t>
            </a:r>
            <a:r>
              <a:rPr lang="en-US" dirty="0" smtClean="0"/>
              <a:t> </a:t>
            </a:r>
            <a:r>
              <a:rPr lang="en-US" dirty="0" err="1" smtClean="0"/>
              <a:t>digitais</a:t>
            </a:r>
            <a:r>
              <a:rPr lang="en-US" dirty="0" smtClean="0"/>
              <a:t>, com </a:t>
            </a:r>
            <a:r>
              <a:rPr lang="en-US" dirty="0" err="1" smtClean="0"/>
              <a:t>sólida</a:t>
            </a:r>
            <a:r>
              <a:rPr lang="en-US" dirty="0" smtClean="0"/>
              <a:t> </a:t>
            </a:r>
            <a:r>
              <a:rPr lang="en-US" dirty="0" err="1" smtClean="0"/>
              <a:t>formação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matemática</a:t>
            </a:r>
            <a:r>
              <a:rPr lang="en-US" dirty="0" smtClean="0"/>
              <a:t>, </a:t>
            </a:r>
            <a:r>
              <a:rPr lang="en-US" dirty="0" err="1" smtClean="0"/>
              <a:t>ciências</a:t>
            </a:r>
            <a:r>
              <a:rPr lang="en-US" dirty="0" smtClean="0"/>
              <a:t> e </a:t>
            </a:r>
            <a:r>
              <a:rPr lang="en-US" dirty="0" err="1" smtClean="0"/>
              <a:t>treinamento</a:t>
            </a:r>
            <a:r>
              <a:rPr lang="en-US" dirty="0" smtClean="0"/>
              <a:t> de </a:t>
            </a:r>
            <a:r>
              <a:rPr lang="en-US" dirty="0" err="1" smtClean="0"/>
              <a:t>gerenciamento</a:t>
            </a:r>
            <a:r>
              <a:rPr lang="en-US" dirty="0" smtClean="0"/>
              <a:t> de dados a </a:t>
            </a:r>
            <a:r>
              <a:rPr lang="en-US" dirty="0" err="1" smtClean="0"/>
              <a:t>longo</a:t>
            </a:r>
            <a:r>
              <a:rPr lang="en-US" dirty="0" smtClean="0"/>
              <a:t> </a:t>
            </a:r>
            <a:r>
              <a:rPr lang="en-US" dirty="0" err="1" smtClean="0"/>
              <a:t>prazo</a:t>
            </a:r>
            <a:r>
              <a:rPr lang="en-US" dirty="0" smtClean="0"/>
              <a:t>.</a:t>
            </a:r>
          </a:p>
          <a:p>
            <a:pPr algn="just"/>
            <a:endParaRPr lang="en-US" dirty="0"/>
          </a:p>
          <a:p>
            <a:pPr algn="just"/>
            <a:r>
              <a:rPr lang="pt-BR" dirty="0" smtClean="0"/>
              <a:t>Necessidade de implementação de pós-graduação </a:t>
            </a:r>
            <a:r>
              <a:rPr lang="pt-BR" dirty="0" err="1" smtClean="0"/>
              <a:t>interdisiciplinar</a:t>
            </a:r>
            <a:r>
              <a:rPr lang="pt-BR" dirty="0" smtClean="0"/>
              <a:t> e programas de pesquisa.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Gestores de arquivos audiovisuais devem compreender como integrar metodologias de preservação de dados a longo prazo.</a:t>
            </a:r>
            <a:endParaRPr lang="pt-BR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4427984" y="5290052"/>
            <a:ext cx="4536504" cy="1030424"/>
          </a:xfrm>
          <a:prstGeom prst="rect">
            <a:avLst/>
          </a:prstGeom>
          <a:solidFill>
            <a:srgbClr val="FFC000"/>
          </a:solidFill>
          <a:ln w="12700">
            <a:solidFill>
              <a:schemeClr val="bg1"/>
            </a:solidFill>
          </a:ln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>
                <a:solidFill>
                  <a:schemeClr val="bg1"/>
                </a:solidFill>
              </a:rPr>
              <a:t>PROBLEMAS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APONTADOS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PELO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i="1" dirty="0" err="1" smtClean="0">
                <a:solidFill>
                  <a:schemeClr val="bg1"/>
                </a:solidFill>
              </a:rPr>
              <a:t>tdd</a:t>
            </a:r>
            <a:endParaRPr lang="pt-BR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29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3707904" y="5412396"/>
            <a:ext cx="5256584" cy="720080"/>
          </a:xfrm>
          <a:prstGeom prst="rect">
            <a:avLst/>
          </a:prstGeom>
          <a:solidFill>
            <a:srgbClr val="FFC000"/>
          </a:solidFill>
          <a:ln w="12700">
            <a:solidFill>
              <a:schemeClr val="bg1"/>
            </a:solidFill>
          </a:ln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000" dirty="0">
                <a:solidFill>
                  <a:schemeClr val="bg1"/>
                </a:solidFill>
              </a:rPr>
              <a:t>AUDIO-VISUAL CONSERVATION AT THE LIBRARY OF CONGRESS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16765"/>
            <a:ext cx="4608512" cy="345638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60648"/>
            <a:ext cx="3384376" cy="451250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5" name="Retângulo 4"/>
          <p:cNvSpPr/>
          <p:nvPr/>
        </p:nvSpPr>
        <p:spPr>
          <a:xfrm>
            <a:off x="3635896" y="6312696"/>
            <a:ext cx="53285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>
                <a:hlinkClick r:id="rId4"/>
              </a:rPr>
              <a:t>http://foter.com/National-Audio-Visual-Conservation-Center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229230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331640" y="620688"/>
            <a:ext cx="684076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dirty="0" smtClean="0"/>
              <a:t>DADOS DE CONTEÚDO AUDIOVISUAL LEVANTADOS PELO </a:t>
            </a:r>
            <a:r>
              <a:rPr lang="pt-BR" sz="2000" i="1" dirty="0" err="1" smtClean="0"/>
              <a:t>TDD</a:t>
            </a:r>
            <a:endParaRPr lang="pt-BR" sz="2000" i="1" dirty="0"/>
          </a:p>
          <a:p>
            <a:pPr algn="ctr"/>
            <a:endParaRPr lang="pt-BR" sz="2000" dirty="0" smtClean="0"/>
          </a:p>
          <a:p>
            <a:pPr algn="ctr"/>
            <a:r>
              <a:rPr lang="pt-BR" sz="2000" dirty="0" smtClean="0"/>
              <a:t>Grandes </a:t>
            </a:r>
            <a:r>
              <a:rPr lang="pt-BR" sz="2000" dirty="0"/>
              <a:t>estúdios de Hollywood: </a:t>
            </a:r>
            <a:endParaRPr lang="pt-BR" sz="2000" dirty="0" smtClean="0"/>
          </a:p>
          <a:p>
            <a:pPr algn="ctr"/>
            <a:r>
              <a:rPr lang="pt-BR" sz="2000" dirty="0" smtClean="0"/>
              <a:t>400 </a:t>
            </a:r>
            <a:r>
              <a:rPr lang="pt-BR" sz="2000" dirty="0"/>
              <a:t>filmes / ano </a:t>
            </a:r>
            <a:r>
              <a:rPr lang="pt-BR" sz="2000" dirty="0" smtClean="0"/>
              <a:t>= </a:t>
            </a:r>
            <a:r>
              <a:rPr lang="pt-BR" sz="2000" dirty="0" err="1"/>
              <a:t>2PB</a:t>
            </a:r>
            <a:r>
              <a:rPr lang="pt-BR" sz="2000" dirty="0"/>
              <a:t> / filme </a:t>
            </a:r>
            <a:r>
              <a:rPr lang="pt-BR" sz="2000" dirty="0" smtClean="0"/>
              <a:t> </a:t>
            </a:r>
            <a:endParaRPr lang="pt-BR" sz="2000" dirty="0"/>
          </a:p>
          <a:p>
            <a:pPr algn="ctr"/>
            <a:endParaRPr lang="pt-BR" sz="2000" dirty="0"/>
          </a:p>
          <a:p>
            <a:pPr algn="ctr"/>
            <a:r>
              <a:rPr lang="pt-BR" sz="2000" dirty="0" smtClean="0"/>
              <a:t>CNN</a:t>
            </a:r>
            <a:r>
              <a:rPr lang="pt-BR" sz="2000" dirty="0"/>
              <a:t>: </a:t>
            </a:r>
          </a:p>
          <a:p>
            <a:pPr algn="ctr"/>
            <a:r>
              <a:rPr lang="pt-BR" sz="2000" dirty="0"/>
              <a:t>• 1,5 milhões de ativos arquivados </a:t>
            </a:r>
          </a:p>
          <a:p>
            <a:pPr algn="ctr"/>
            <a:r>
              <a:rPr lang="pt-BR" sz="2000" dirty="0"/>
              <a:t>• 2.500 novos objetos de arquivamento / semana </a:t>
            </a:r>
          </a:p>
          <a:p>
            <a:pPr algn="ctr"/>
            <a:endParaRPr lang="pt-BR" sz="2000" dirty="0"/>
          </a:p>
          <a:p>
            <a:pPr algn="ctr"/>
            <a:r>
              <a:rPr lang="pt-BR" sz="2000" dirty="0" err="1" smtClean="0"/>
              <a:t>YouTube</a:t>
            </a:r>
            <a:r>
              <a:rPr lang="pt-BR" sz="2000" dirty="0"/>
              <a:t>: </a:t>
            </a:r>
            <a:endParaRPr lang="pt-BR" sz="2000" dirty="0" smtClean="0"/>
          </a:p>
          <a:p>
            <a:pPr algn="ctr"/>
            <a:r>
              <a:rPr lang="pt-BR" sz="2000" dirty="0" smtClean="0"/>
              <a:t>72 </a:t>
            </a:r>
            <a:r>
              <a:rPr lang="pt-BR" sz="2000" dirty="0"/>
              <a:t>horas de vídeo enviados a cada </a:t>
            </a:r>
            <a:r>
              <a:rPr lang="pt-BR" sz="2000" dirty="0" smtClean="0"/>
              <a:t>minuto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78754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79512" y="404664"/>
            <a:ext cx="59766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REDE BRASILEIRA DE SERVIÇOS DE PRESERVAÇÃO DIGITAL</a:t>
            </a:r>
          </a:p>
          <a:p>
            <a:r>
              <a:rPr lang="pt-BR" b="1" dirty="0"/>
              <a:t>Rede </a:t>
            </a:r>
            <a:r>
              <a:rPr lang="pt-BR" b="1" dirty="0" err="1"/>
              <a:t>Cariniana</a:t>
            </a:r>
            <a:endParaRPr lang="pt-BR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04664"/>
            <a:ext cx="2300999" cy="3008999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323528" y="1388036"/>
            <a:ext cx="58326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“A </a:t>
            </a:r>
            <a:r>
              <a:rPr lang="pt-BR" dirty="0"/>
              <a:t>Rede </a:t>
            </a:r>
            <a:r>
              <a:rPr lang="pt-BR" dirty="0" err="1"/>
              <a:t>Cariniana</a:t>
            </a:r>
            <a:r>
              <a:rPr lang="pt-BR" dirty="0"/>
              <a:t> surgiu da necessidade de se criar no Instituto Brasileiro de Informação em Ciência e Tecnologia – </a:t>
            </a:r>
            <a:r>
              <a:rPr lang="pt-BR" dirty="0" err="1"/>
              <a:t>Ibict</a:t>
            </a:r>
            <a:r>
              <a:rPr lang="pt-BR" dirty="0"/>
              <a:t> uma rede de serviços de preservação digital de documentos eletrônicos brasileiros, com o objetivo de garantir seu acesso contínuo a longo </a:t>
            </a:r>
            <a:r>
              <a:rPr lang="pt-BR" dirty="0" smtClean="0"/>
              <a:t>prazo”.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357681" y="3413663"/>
            <a:ext cx="37699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pt-BR" sz="2000" b="1" dirty="0"/>
              <a:t>Dicionário de Preservação Digital</a:t>
            </a:r>
          </a:p>
        </p:txBody>
      </p:sp>
      <p:sp>
        <p:nvSpPr>
          <p:cNvPr id="7" name="Retângulo 6">
            <a:hlinkClick r:id="rId4"/>
          </p:cNvPr>
          <p:cNvSpPr/>
          <p:nvPr/>
        </p:nvSpPr>
        <p:spPr>
          <a:xfrm>
            <a:off x="444437" y="3813773"/>
            <a:ext cx="46085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/>
              <a:t>http://cariniana.ibict.br/index.php/dicionario-de-preservacao-digital</a:t>
            </a:r>
          </a:p>
        </p:txBody>
      </p:sp>
    </p:spTree>
    <p:extLst>
      <p:ext uri="{BB962C8B-B14F-4D97-AF65-F5344CB8AC3E}">
        <p14:creationId xmlns:p14="http://schemas.microsoft.com/office/powerpoint/2010/main" val="188453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860032" y="2716471"/>
            <a:ext cx="381508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dirty="0" smtClean="0"/>
              <a:t>OBRIGADA!</a:t>
            </a:r>
            <a:endParaRPr lang="pt-BR" sz="6000" dirty="0"/>
          </a:p>
        </p:txBody>
      </p:sp>
    </p:spTree>
    <p:extLst>
      <p:ext uri="{BB962C8B-B14F-4D97-AF65-F5344CB8AC3E}">
        <p14:creationId xmlns:p14="http://schemas.microsoft.com/office/powerpoint/2010/main" val="212388130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6372200" y="5247238"/>
            <a:ext cx="2664296" cy="526368"/>
          </a:xfrm>
          <a:prstGeom prst="rect">
            <a:avLst/>
          </a:prstGeom>
          <a:solidFill>
            <a:srgbClr val="FFC000"/>
          </a:solidFill>
          <a:ln w="12700">
            <a:solidFill>
              <a:schemeClr val="bg1"/>
            </a:solidFill>
          </a:ln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sz="3200" dirty="0">
                <a:solidFill>
                  <a:schemeClr val="bg1"/>
                </a:solidFill>
              </a:rPr>
              <a:t>Referências</a:t>
            </a:r>
          </a:p>
        </p:txBody>
      </p:sp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-9981" y="230451"/>
            <a:ext cx="9118666" cy="471071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pt-BR" b="0" dirty="0" smtClean="0"/>
              <a:t>CUNHA, J. de A.; LIMA, </a:t>
            </a:r>
            <a:r>
              <a:rPr lang="pt-BR" b="0" dirty="0" err="1" smtClean="0"/>
              <a:t>M.G</a:t>
            </a:r>
            <a:r>
              <a:rPr lang="pt-BR" b="0" dirty="0" smtClean="0"/>
              <a:t>. </a:t>
            </a:r>
            <a:r>
              <a:rPr lang="pt-BR" dirty="0" smtClean="0"/>
              <a:t>Preservação digital o estado da arte</a:t>
            </a:r>
            <a:r>
              <a:rPr lang="pt-BR" b="0" dirty="0" smtClean="0"/>
              <a:t>. </a:t>
            </a:r>
            <a:r>
              <a:rPr lang="pt-BR" b="0" dirty="0" err="1" smtClean="0"/>
              <a:t>VIII</a:t>
            </a:r>
            <a:r>
              <a:rPr lang="pt-BR" b="0" dirty="0" smtClean="0"/>
              <a:t> </a:t>
            </a:r>
            <a:r>
              <a:rPr lang="pt-BR" b="0" dirty="0" err="1" smtClean="0"/>
              <a:t>Enancib</a:t>
            </a:r>
            <a:r>
              <a:rPr lang="pt-BR" b="0" dirty="0" smtClean="0"/>
              <a:t>, Salvador, 2007.</a:t>
            </a:r>
          </a:p>
          <a:p>
            <a:pPr marL="0" indent="0">
              <a:spcBef>
                <a:spcPts val="0"/>
              </a:spcBef>
            </a:pPr>
            <a:endParaRPr lang="pt-BR" b="0" dirty="0" smtClean="0"/>
          </a:p>
          <a:p>
            <a:pPr marL="0" indent="0">
              <a:spcBef>
                <a:spcPts val="0"/>
              </a:spcBef>
            </a:pPr>
            <a:r>
              <a:rPr lang="pt-BR" b="0" dirty="0" err="1" smtClean="0"/>
              <a:t>EDMONDSON</a:t>
            </a:r>
            <a:r>
              <a:rPr lang="pt-BR" b="0" dirty="0" smtClean="0"/>
              <a:t>, R. </a:t>
            </a:r>
            <a:r>
              <a:rPr lang="pt-BR" dirty="0" smtClean="0"/>
              <a:t>Uma filosofia de arquivos audiovisuais</a:t>
            </a:r>
            <a:r>
              <a:rPr lang="pt-BR" b="0" dirty="0" smtClean="0"/>
              <a:t>. Paris: UNESCO/</a:t>
            </a:r>
            <a:r>
              <a:rPr lang="pt-BR" b="0" dirty="0" err="1" smtClean="0"/>
              <a:t>UNISIST</a:t>
            </a:r>
            <a:r>
              <a:rPr lang="pt-BR" b="0" dirty="0" smtClean="0"/>
              <a:t>, 1998.</a:t>
            </a:r>
          </a:p>
          <a:p>
            <a:pPr marL="0" indent="0">
              <a:spcBef>
                <a:spcPts val="0"/>
              </a:spcBef>
            </a:pPr>
            <a:endParaRPr lang="en-US" b="0" dirty="0" smtClean="0"/>
          </a:p>
          <a:p>
            <a:pPr marL="0" indent="0">
              <a:spcBef>
                <a:spcPts val="0"/>
              </a:spcBef>
            </a:pPr>
            <a:r>
              <a:rPr lang="en-US" b="0" dirty="0" err="1" smtClean="0"/>
              <a:t>IFLA</a:t>
            </a:r>
            <a:r>
              <a:rPr lang="en-US" b="0" dirty="0" smtClean="0"/>
              <a:t>.  </a:t>
            </a:r>
            <a:r>
              <a:rPr lang="en-US" dirty="0" err="1" smtClean="0"/>
              <a:t>IFLA</a:t>
            </a:r>
            <a:r>
              <a:rPr lang="en-US" dirty="0" smtClean="0"/>
              <a:t> </a:t>
            </a:r>
            <a:r>
              <a:rPr lang="en-US" dirty="0" err="1" smtClean="0"/>
              <a:t>principes</a:t>
            </a:r>
            <a:r>
              <a:rPr lang="en-US" dirty="0" smtClean="0"/>
              <a:t> de conservation</a:t>
            </a:r>
            <a:r>
              <a:rPr lang="en-US" b="0" dirty="0" smtClean="0"/>
              <a:t>. International Preservation </a:t>
            </a:r>
            <a:r>
              <a:rPr lang="en-US" b="0" dirty="0" err="1" smtClean="0"/>
              <a:t>Issues.n.3</a:t>
            </a:r>
            <a:r>
              <a:rPr lang="en-US" b="0" dirty="0" smtClean="0"/>
              <a:t> - </a:t>
            </a:r>
            <a:r>
              <a:rPr lang="en-US" b="0" u="sng" dirty="0" smtClean="0">
                <a:hlinkClick r:id="rId2"/>
              </a:rPr>
              <a:t>http://www.ifla.org/VI/4/news/pchlm-f.pdf</a:t>
            </a:r>
            <a:r>
              <a:rPr lang="en-US" b="0" dirty="0" smtClean="0"/>
              <a:t>.</a:t>
            </a:r>
          </a:p>
          <a:p>
            <a:pPr marL="0" indent="0">
              <a:spcBef>
                <a:spcPts val="0"/>
              </a:spcBef>
            </a:pPr>
            <a:endParaRPr lang="pt-BR" b="0" dirty="0" smtClean="0"/>
          </a:p>
          <a:p>
            <a:pPr marL="0" indent="0">
              <a:spcBef>
                <a:spcPts val="0"/>
              </a:spcBef>
            </a:pPr>
            <a:r>
              <a:rPr lang="pt-BR" b="0" dirty="0" err="1" smtClean="0"/>
              <a:t>LUIRETTE</a:t>
            </a:r>
            <a:r>
              <a:rPr lang="pt-BR" b="0" dirty="0" smtClean="0"/>
              <a:t>, C. D.; </a:t>
            </a:r>
            <a:r>
              <a:rPr lang="pt-BR" b="0" dirty="0" err="1" smtClean="0"/>
              <a:t>ESCANDAR</a:t>
            </a:r>
            <a:r>
              <a:rPr lang="pt-BR" b="0" dirty="0" smtClean="0"/>
              <a:t>, </a:t>
            </a:r>
            <a:r>
              <a:rPr lang="pt-BR" b="0" dirty="0" err="1" smtClean="0"/>
              <a:t>R.D</a:t>
            </a:r>
            <a:r>
              <a:rPr lang="pt-BR" b="0" dirty="0" smtClean="0"/>
              <a:t>. </a:t>
            </a:r>
            <a:r>
              <a:rPr lang="pt-BR" dirty="0" err="1" smtClean="0"/>
              <a:t>Conservación</a:t>
            </a:r>
            <a:r>
              <a:rPr lang="pt-BR" dirty="0" smtClean="0"/>
              <a:t> preventiva de </a:t>
            </a:r>
            <a:r>
              <a:rPr lang="pt-BR" dirty="0" err="1" smtClean="0"/>
              <a:t>soportes</a:t>
            </a:r>
            <a:r>
              <a:rPr lang="pt-BR" dirty="0" smtClean="0"/>
              <a:t> </a:t>
            </a:r>
            <a:r>
              <a:rPr lang="pt-BR" dirty="0" err="1" smtClean="0"/>
              <a:t>audiovisuales</a:t>
            </a:r>
            <a:r>
              <a:rPr lang="pt-BR" dirty="0" smtClean="0"/>
              <a:t>: </a:t>
            </a:r>
            <a:r>
              <a:rPr lang="pt-BR" dirty="0" err="1" smtClean="0"/>
              <a:t>imágenes</a:t>
            </a:r>
            <a:r>
              <a:rPr lang="pt-BR" dirty="0" smtClean="0"/>
              <a:t> </a:t>
            </a:r>
            <a:r>
              <a:rPr lang="pt-BR" dirty="0" err="1" smtClean="0"/>
              <a:t>fijas</a:t>
            </a:r>
            <a:r>
              <a:rPr lang="pt-BR" dirty="0" smtClean="0"/>
              <a:t> y em movimento</a:t>
            </a:r>
            <a:r>
              <a:rPr lang="pt-BR" b="0" dirty="0" smtClean="0"/>
              <a:t>. </a:t>
            </a:r>
            <a:r>
              <a:rPr lang="en-US" b="0" dirty="0" smtClean="0"/>
              <a:t>Buenos Aires: </a:t>
            </a:r>
            <a:r>
              <a:rPr lang="en-US" b="0" dirty="0" err="1" smtClean="0"/>
              <a:t>Alfagrama</a:t>
            </a:r>
            <a:r>
              <a:rPr lang="en-US" b="0" dirty="0" smtClean="0"/>
              <a:t>, 2008.</a:t>
            </a:r>
          </a:p>
          <a:p>
            <a:pPr marL="0" indent="0">
              <a:spcBef>
                <a:spcPts val="0"/>
              </a:spcBef>
            </a:pPr>
            <a:endParaRPr lang="en-US" b="0" dirty="0" smtClean="0"/>
          </a:p>
          <a:p>
            <a:pPr marL="0" indent="0">
              <a:spcBef>
                <a:spcPts val="0"/>
              </a:spcBef>
            </a:pPr>
            <a:r>
              <a:rPr lang="en-US" b="0" dirty="0"/>
              <a:t>ROTHENBERG, Jeff. </a:t>
            </a:r>
            <a:r>
              <a:rPr lang="en-US" dirty="0"/>
              <a:t>Ensuring the longevity of the digital documents</a:t>
            </a:r>
            <a:r>
              <a:rPr lang="en-US" b="0" dirty="0"/>
              <a:t>. Scientific American, p. 24-29, January, 1995. </a:t>
            </a:r>
            <a:r>
              <a:rPr lang="en-US" b="0" dirty="0" err="1"/>
              <a:t>Disponível</a:t>
            </a:r>
            <a:r>
              <a:rPr lang="en-US" b="0" dirty="0"/>
              <a:t> </a:t>
            </a:r>
            <a:r>
              <a:rPr lang="en-US" b="0" dirty="0" err="1"/>
              <a:t>em</a:t>
            </a:r>
            <a:r>
              <a:rPr lang="en-US" b="0" dirty="0"/>
              <a:t>: </a:t>
            </a:r>
            <a:r>
              <a:rPr lang="en-US" b="0" dirty="0">
                <a:hlinkClick r:id="rId3"/>
              </a:rPr>
              <a:t>http://</a:t>
            </a:r>
            <a:r>
              <a:rPr lang="en-US" b="0" dirty="0" smtClean="0">
                <a:hlinkClick r:id="rId3"/>
              </a:rPr>
              <a:t>www.library.cornell.edu/library/dig-info-paper.rothenberg.pdf</a:t>
            </a:r>
            <a:endParaRPr lang="en-US" b="0" dirty="0" smtClean="0"/>
          </a:p>
          <a:p>
            <a:pPr marL="0" indent="0">
              <a:spcBef>
                <a:spcPts val="0"/>
              </a:spcBef>
            </a:pPr>
            <a:endParaRPr lang="en-US" b="0" dirty="0"/>
          </a:p>
          <a:p>
            <a:pPr marL="0" indent="0">
              <a:spcBef>
                <a:spcPts val="0"/>
              </a:spcBef>
            </a:pPr>
            <a:r>
              <a:rPr lang="pt-BR" b="0" dirty="0" err="1" smtClean="0"/>
              <a:t>TADEI</a:t>
            </a:r>
            <a:r>
              <a:rPr lang="pt-BR" b="0" dirty="0" smtClean="0"/>
              <a:t>, R. Politicas </a:t>
            </a:r>
            <a:r>
              <a:rPr lang="pt-BR" b="0" dirty="0"/>
              <a:t>publicas para Acervos </a:t>
            </a:r>
            <a:r>
              <a:rPr lang="pt-BR" b="0" dirty="0" smtClean="0"/>
              <a:t>Digitais, 2010. </a:t>
            </a:r>
            <a:r>
              <a:rPr lang="en-US" b="0" dirty="0" smtClean="0">
                <a:hlinkClick r:id="rId4"/>
              </a:rPr>
              <a:t>http</a:t>
            </a:r>
            <a:r>
              <a:rPr lang="en-US" b="0" dirty="0">
                <a:hlinkClick r:id="rId4"/>
              </a:rPr>
              <a:t>://culturadigital.br/simposioacervosdigitais/page/2</a:t>
            </a:r>
            <a:r>
              <a:rPr lang="en-US" b="0" dirty="0" smtClean="0">
                <a:hlinkClick r:id="rId4"/>
              </a:rPr>
              <a:t>/</a:t>
            </a:r>
            <a:endParaRPr lang="en-US" b="0" dirty="0" smtClean="0"/>
          </a:p>
          <a:p>
            <a:pPr marL="0" indent="0">
              <a:spcBef>
                <a:spcPts val="0"/>
              </a:spcBef>
            </a:pPr>
            <a:endParaRPr lang="en-US" b="0" dirty="0" smtClean="0"/>
          </a:p>
          <a:p>
            <a:endParaRPr lang="en-US" b="0" dirty="0" smtClean="0"/>
          </a:p>
          <a:p>
            <a:endParaRPr lang="pt-BR" b="0" dirty="0"/>
          </a:p>
        </p:txBody>
      </p:sp>
    </p:spTree>
    <p:extLst>
      <p:ext uri="{BB962C8B-B14F-4D97-AF65-F5344CB8AC3E}">
        <p14:creationId xmlns:p14="http://schemas.microsoft.com/office/powerpoint/2010/main" val="417374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half" idx="1"/>
          </p:nvPr>
        </p:nvSpPr>
        <p:spPr>
          <a:xfrm>
            <a:off x="0" y="980728"/>
            <a:ext cx="4788024" cy="4077072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pt-BR" sz="2000" b="0" dirty="0"/>
              <a:t>Utiliza de métodos passivos para que os acervos, como um todo, tenham sua durabilidade aumentada.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pt-BR" sz="2000" b="0" dirty="0"/>
              <a:t>Estuda, controla e atua sobre cinco elementos principais, que nada mais são do que fatores ambientais: água (mais especificamente umidade), temperatura, poeira, radiação ultravioleta e campos magnéticos.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pt-BR" sz="2000" b="0" dirty="0"/>
              <a:t>Atua em fatores de armazenamento e </a:t>
            </a:r>
            <a:r>
              <a:rPr lang="pt-BR" sz="2000" b="0" dirty="0" smtClean="0"/>
              <a:t>manuseio</a:t>
            </a:r>
            <a:r>
              <a:rPr lang="pt-BR" sz="2000" b="0" dirty="0"/>
              <a:t>.</a:t>
            </a:r>
            <a:r>
              <a:rPr lang="pt-BR" sz="2000" b="0" dirty="0" smtClean="0"/>
              <a:t> </a:t>
            </a:r>
            <a:endParaRPr lang="pt-BR" sz="2000" b="0" dirty="0"/>
          </a:p>
          <a:p>
            <a:endParaRPr lang="pt-BR" sz="2000" b="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2"/>
          </p:nvPr>
        </p:nvSpPr>
        <p:spPr>
          <a:xfrm>
            <a:off x="4967536" y="1268760"/>
            <a:ext cx="4176464" cy="2691760"/>
          </a:xfrm>
        </p:spPr>
        <p:txBody>
          <a:bodyPr>
            <a:normAutofit/>
          </a:bodyPr>
          <a:lstStyle/>
          <a:p>
            <a:pPr marL="0" lvl="1" indent="0" algn="just">
              <a:lnSpc>
                <a:spcPct val="120000"/>
              </a:lnSpc>
              <a:spcBef>
                <a:spcPts val="0"/>
              </a:spcBef>
              <a:buClrTx/>
              <a:buNone/>
            </a:pPr>
            <a:r>
              <a:rPr lang="pt-BR" sz="2000" dirty="0"/>
              <a:t>Tanto por meio de métodos de conservação e restauração, quanto pela preservação do conteúdo informacional/intelectual em meio analógico e/ou digital.</a:t>
            </a:r>
          </a:p>
          <a:p>
            <a:endParaRPr lang="pt-BR" sz="2000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539552" y="5445224"/>
            <a:ext cx="2952328" cy="1008112"/>
          </a:xfrm>
          <a:prstGeom prst="rect">
            <a:avLst/>
          </a:prstGeom>
          <a:solidFill>
            <a:srgbClr val="FFC000"/>
          </a:solidFill>
          <a:ln w="12700">
            <a:solidFill>
              <a:schemeClr val="bg1"/>
            </a:solidFill>
          </a:ln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sz="3200" dirty="0">
                <a:solidFill>
                  <a:schemeClr val="bg1"/>
                </a:solidFill>
              </a:rPr>
              <a:t>Conservação preventiva</a:t>
            </a: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5292080" y="5432140"/>
            <a:ext cx="3466583" cy="1046820"/>
          </a:xfrm>
          <a:prstGeom prst="rect">
            <a:avLst/>
          </a:prstGeom>
          <a:solidFill>
            <a:srgbClr val="FFC000"/>
          </a:solidFill>
          <a:ln w="12700">
            <a:solidFill>
              <a:schemeClr val="bg1"/>
            </a:solidFill>
          </a:ln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sz="3200" dirty="0">
                <a:solidFill>
                  <a:schemeClr val="bg1"/>
                </a:solidFill>
              </a:rPr>
              <a:t>Tratamento individualizado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605971" y="129677"/>
            <a:ext cx="39913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/>
              <a:t>Divide-se em duas categorias</a:t>
            </a:r>
          </a:p>
        </p:txBody>
      </p:sp>
    </p:spTree>
    <p:extLst>
      <p:ext uri="{BB962C8B-B14F-4D97-AF65-F5344CB8AC3E}">
        <p14:creationId xmlns:p14="http://schemas.microsoft.com/office/powerpoint/2010/main" val="336621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7624"/>
            <a:ext cx="3457908" cy="4610544"/>
          </a:xfrm>
          <a:prstGeom prst="rect">
            <a:avLst/>
          </a:prstGeom>
          <a:ln w="28575" cap="rnd">
            <a:solidFill>
              <a:schemeClr val="tx1"/>
            </a:solidFill>
          </a:ln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767263"/>
            <a:ext cx="4968552" cy="372641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4644008" y="5301208"/>
            <a:ext cx="4320480" cy="720080"/>
          </a:xfrm>
          <a:prstGeom prst="rect">
            <a:avLst/>
          </a:prstGeom>
          <a:solidFill>
            <a:srgbClr val="FFC000"/>
          </a:solidFill>
          <a:ln w="12700">
            <a:solidFill>
              <a:schemeClr val="bg1"/>
            </a:solidFill>
          </a:ln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000" dirty="0">
                <a:solidFill>
                  <a:schemeClr val="bg1"/>
                </a:solidFill>
              </a:rPr>
              <a:t>AUDIO-VISUAL CONSERVATION AT THE LIBRARY OF CONGRESS</a:t>
            </a:r>
          </a:p>
        </p:txBody>
      </p:sp>
      <p:sp>
        <p:nvSpPr>
          <p:cNvPr id="6" name="Retângulo 5"/>
          <p:cNvSpPr/>
          <p:nvPr/>
        </p:nvSpPr>
        <p:spPr>
          <a:xfrm>
            <a:off x="3709428" y="6113930"/>
            <a:ext cx="53285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>
                <a:hlinkClick r:id="rId4"/>
              </a:rPr>
              <a:t>http://foter.com/National-Audio-Visual-Conservation-Center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264741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15785"/>
            <a:ext cx="2940137" cy="220510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94752"/>
            <a:ext cx="3582398" cy="477653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423" y="2687498"/>
            <a:ext cx="2908882" cy="218166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4644008" y="5301208"/>
            <a:ext cx="4320480" cy="720080"/>
          </a:xfrm>
          <a:prstGeom prst="rect">
            <a:avLst/>
          </a:prstGeom>
          <a:solidFill>
            <a:srgbClr val="FFC000"/>
          </a:solidFill>
          <a:ln w="12700">
            <a:solidFill>
              <a:schemeClr val="bg1"/>
            </a:solidFill>
          </a:ln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000" dirty="0">
                <a:solidFill>
                  <a:schemeClr val="bg1"/>
                </a:solidFill>
              </a:rPr>
              <a:t>AUDIO-VISUAL CONSERVATION AT THE LIBRARY OF CONGRESS</a:t>
            </a:r>
          </a:p>
        </p:txBody>
      </p:sp>
      <p:sp>
        <p:nvSpPr>
          <p:cNvPr id="7" name="Retângulo 6"/>
          <p:cNvSpPr/>
          <p:nvPr/>
        </p:nvSpPr>
        <p:spPr>
          <a:xfrm>
            <a:off x="3714473" y="6113930"/>
            <a:ext cx="53285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>
                <a:hlinkClick r:id="rId5"/>
              </a:rPr>
              <a:t>http://foter.com/National-Audio-Visual-Conservation-Center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415882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Ângulos">
  <a:themeElements>
    <a:clrScheme name="Solstí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Ângulo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Ângulo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1229</TotalTime>
  <Words>3987</Words>
  <Application>Microsoft Office PowerPoint</Application>
  <PresentationFormat>Apresentação na tela (4:3)</PresentationFormat>
  <Paragraphs>435</Paragraphs>
  <Slides>63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63</vt:i4>
      </vt:variant>
    </vt:vector>
  </HeadingPairs>
  <TitlesOfParts>
    <vt:vector size="64" baseType="lpstr">
      <vt:lpstr>Ângulos</vt:lpstr>
      <vt:lpstr>A preservação do patrimônio audiovisual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Patrimônio digital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Gaby</dc:creator>
  <cp:lastModifiedBy>Gabriela Previdello Orth</cp:lastModifiedBy>
  <cp:revision>66</cp:revision>
  <dcterms:created xsi:type="dcterms:W3CDTF">2013-11-04T19:28:57Z</dcterms:created>
  <dcterms:modified xsi:type="dcterms:W3CDTF">2014-10-16T20:59:42Z</dcterms:modified>
</cp:coreProperties>
</file>