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8" r:id="rId18"/>
    <p:sldId id="279" r:id="rId19"/>
    <p:sldId id="280" r:id="rId20"/>
    <p:sldId id="272" r:id="rId21"/>
    <p:sldId id="276" r:id="rId22"/>
    <p:sldId id="277" r:id="rId23"/>
    <p:sldId id="275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82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2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86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223834-046F-2845-AEE5-A945775663A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5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0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4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18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6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0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08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F903-132F-B543-9D6D-4ABBF649C83B}" type="datetimeFigureOut">
              <a:rPr lang="en-US" smtClean="0"/>
              <a:t>11/09/16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8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wildwinds.com/coins/sg/sg0409.txt" TargetMode="Externa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História da Teoria da Música Ocidental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Grécia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45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Fundamentos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815223"/>
            <a:ext cx="4040188" cy="639762"/>
          </a:xfrm>
        </p:spPr>
        <p:txBody>
          <a:bodyPr>
            <a:noAutofit/>
          </a:bodyPr>
          <a:lstStyle/>
          <a:p>
            <a:r>
              <a:rPr lang="pt-BR" sz="3200" dirty="0" smtClean="0"/>
              <a:t>Razões das consonâncias</a:t>
            </a:r>
            <a:endParaRPr lang="pt-BR" sz="3200" dirty="0"/>
          </a:p>
        </p:txBody>
      </p:sp>
      <p:pic>
        <p:nvPicPr>
          <p:cNvPr id="16" name="Content Placeholder 15" descr="Captura de Tela 2016-08-14 às 11.42.55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0" r="26490"/>
          <a:stretch>
            <a:fillRect/>
          </a:stretch>
        </p:blipFill>
        <p:spPr>
          <a:xfrm>
            <a:off x="457200" y="2623051"/>
            <a:ext cx="4040188" cy="3951288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Conceito</a:t>
            </a:r>
            <a:endParaRPr lang="pt-BR" sz="32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Princípio básico: série de movimentos</a:t>
            </a:r>
          </a:p>
          <a:p>
            <a:pPr lvl="1"/>
            <a:r>
              <a:rPr lang="pt-BR" sz="2800" dirty="0" smtClean="0"/>
              <a:t>As notas são resultantes das vibrações (frequências de oscilações)</a:t>
            </a:r>
          </a:p>
          <a:p>
            <a:pPr lvl="2"/>
            <a:r>
              <a:rPr lang="pt-BR" sz="2400" dirty="0" smtClean="0"/>
              <a:t>Essa podem ser medidas</a:t>
            </a:r>
          </a:p>
        </p:txBody>
      </p:sp>
    </p:spTree>
    <p:extLst>
      <p:ext uri="{BB962C8B-B14F-4D97-AF65-F5344CB8AC3E}">
        <p14:creationId xmlns:p14="http://schemas.microsoft.com/office/powerpoint/2010/main" val="340102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duas qualidades dos sons musicais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Intervalos consonantes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Consonâncias</a:t>
            </a:r>
          </a:p>
          <a:p>
            <a:pPr lvl="1"/>
            <a:r>
              <a:rPr lang="pt-BR" dirty="0" smtClean="0"/>
              <a:t>Formadas na razão apenas dos números dos </a:t>
            </a:r>
            <a:r>
              <a:rPr lang="pt-BR" i="1" dirty="0" err="1" smtClean="0"/>
              <a:t>tetractys</a:t>
            </a:r>
            <a:r>
              <a:rPr lang="pt-BR" i="1" dirty="0" smtClean="0"/>
              <a:t> </a:t>
            </a:r>
            <a:r>
              <a:rPr lang="pt-BR" dirty="0" smtClean="0"/>
              <a:t>(1, 2, 3, 4) cuja soma dá dez</a:t>
            </a:r>
          </a:p>
          <a:p>
            <a:r>
              <a:rPr lang="en-US" dirty="0"/>
              <a:t>4:</a:t>
            </a:r>
            <a:r>
              <a:rPr lang="en-US" dirty="0" smtClean="0"/>
              <a:t>3 (</a:t>
            </a:r>
            <a:r>
              <a:rPr lang="en-US" dirty="0" err="1" smtClean="0"/>
              <a:t>quarta</a:t>
            </a:r>
            <a:r>
              <a:rPr lang="en-US" dirty="0" smtClean="0"/>
              <a:t>), </a:t>
            </a:r>
            <a:r>
              <a:rPr lang="en-US" dirty="0"/>
              <a:t>3:</a:t>
            </a:r>
            <a:r>
              <a:rPr lang="en-US" dirty="0" smtClean="0"/>
              <a:t>2 (</a:t>
            </a:r>
            <a:r>
              <a:rPr lang="en-US" dirty="0" err="1" smtClean="0"/>
              <a:t>quinta</a:t>
            </a:r>
            <a:r>
              <a:rPr lang="en-US" dirty="0" smtClean="0"/>
              <a:t>), </a:t>
            </a:r>
            <a:r>
              <a:rPr lang="en-US" dirty="0"/>
              <a:t>2:</a:t>
            </a:r>
            <a:r>
              <a:rPr lang="en-US" dirty="0" smtClean="0"/>
              <a:t>1 (</a:t>
            </a:r>
            <a:r>
              <a:rPr lang="en-US" dirty="0" err="1" smtClean="0"/>
              <a:t>oitava</a:t>
            </a:r>
            <a:r>
              <a:rPr lang="en-US" dirty="0" smtClean="0"/>
              <a:t>), </a:t>
            </a:r>
            <a:r>
              <a:rPr lang="en-US" dirty="0"/>
              <a:t>3:</a:t>
            </a:r>
            <a:r>
              <a:rPr lang="en-US" dirty="0" smtClean="0"/>
              <a:t>1 (</a:t>
            </a:r>
            <a:r>
              <a:rPr lang="en-US" dirty="0" err="1" smtClean="0"/>
              <a:t>décima</a:t>
            </a:r>
            <a:r>
              <a:rPr lang="en-US" dirty="0" smtClean="0"/>
              <a:t> </a:t>
            </a:r>
            <a:r>
              <a:rPr lang="en-US" dirty="0" err="1" smtClean="0"/>
              <a:t>segunda</a:t>
            </a:r>
            <a:r>
              <a:rPr lang="en-US" dirty="0" smtClean="0"/>
              <a:t>) e </a:t>
            </a:r>
            <a:r>
              <a:rPr lang="en-US" dirty="0"/>
              <a:t>4:</a:t>
            </a:r>
            <a:r>
              <a:rPr lang="en-US" dirty="0" smtClean="0"/>
              <a:t>1 (</a:t>
            </a:r>
            <a:r>
              <a:rPr lang="en-US" dirty="0" err="1" smtClean="0"/>
              <a:t>décima</a:t>
            </a:r>
            <a:r>
              <a:rPr lang="en-US" dirty="0" smtClean="0"/>
              <a:t> </a:t>
            </a:r>
            <a:r>
              <a:rPr lang="en-US" dirty="0" err="1" smtClean="0"/>
              <a:t>quinta</a:t>
            </a:r>
            <a:r>
              <a:rPr lang="en-US" dirty="0" smtClean="0"/>
              <a:t>) </a:t>
            </a:r>
            <a:endParaRPr lang="en-US" dirty="0" smtClean="0">
              <a:effectLst/>
            </a:endParaRPr>
          </a:p>
          <a:p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Tons e semitons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Conseguidas da razão oriunda do tom (9:8).</a:t>
            </a:r>
          </a:p>
          <a:p>
            <a:pPr lvl="1"/>
            <a:r>
              <a:rPr lang="pt-BR" dirty="0" smtClean="0"/>
              <a:t>Essa razão é fundamentada entre a quinta (3:2) e a quarta (4:3)+ 3x3=9; 4x2=8</a:t>
            </a:r>
          </a:p>
          <a:p>
            <a:pPr lvl="2"/>
            <a:r>
              <a:rPr lang="pt-BR" dirty="0" smtClean="0"/>
              <a:t>Os semitons nascem na razão menores </a:t>
            </a:r>
          </a:p>
          <a:p>
            <a:pPr lvl="3"/>
            <a:r>
              <a:rPr lang="pt-BR" dirty="0" smtClean="0"/>
              <a:t>18:17:16</a:t>
            </a:r>
          </a:p>
          <a:p>
            <a:r>
              <a:rPr lang="pt-BR" dirty="0" smtClean="0"/>
              <a:t>A razão dos semitons constituíram uma divisão entre Pitagóricos (média </a:t>
            </a:r>
            <a:r>
              <a:rPr lang="pt-BR" dirty="0" err="1" smtClean="0"/>
              <a:t>aritimética</a:t>
            </a:r>
            <a:r>
              <a:rPr lang="pt-BR" dirty="0" smtClean="0"/>
              <a:t>) e </a:t>
            </a:r>
            <a:r>
              <a:rPr lang="pt-BR" dirty="0" err="1" smtClean="0"/>
              <a:t>aristoxinianos</a:t>
            </a:r>
            <a:r>
              <a:rPr lang="pt-BR" dirty="0" smtClean="0"/>
              <a:t> (média geométrica)</a:t>
            </a:r>
          </a:p>
        </p:txBody>
      </p:sp>
    </p:spTree>
    <p:extLst>
      <p:ext uri="{BB962C8B-B14F-4D97-AF65-F5344CB8AC3E}">
        <p14:creationId xmlns:p14="http://schemas.microsoft.com/office/powerpoint/2010/main" val="249333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Autores pitagóricos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pt-BR" sz="3600" dirty="0" smtClean="0"/>
              <a:t>Platão e  </a:t>
            </a:r>
            <a:r>
              <a:rPr lang="pt-BR" sz="3600" dirty="0" err="1" smtClean="0"/>
              <a:t>Filolau</a:t>
            </a:r>
            <a:r>
              <a:rPr lang="pt-BR" sz="3600" dirty="0" smtClean="0"/>
              <a:t> usam as médias pitagóricas para construir o “espírito do universo” e as escalas, respectivamente</a:t>
            </a:r>
          </a:p>
          <a:p>
            <a:r>
              <a:rPr lang="pt-BR" dirty="0" smtClean="0"/>
              <a:t>Gaudêncio (</a:t>
            </a:r>
            <a:r>
              <a:rPr lang="pt-BR" i="1" dirty="0" smtClean="0"/>
              <a:t>Introdução Harmônica</a:t>
            </a:r>
            <a:r>
              <a:rPr lang="pt-BR" dirty="0" smtClean="0"/>
              <a:t>) e Ptolomeu (</a:t>
            </a:r>
            <a:r>
              <a:rPr lang="pt-BR" i="1" dirty="0" err="1" smtClean="0"/>
              <a:t>Harmônias</a:t>
            </a:r>
            <a:r>
              <a:rPr lang="pt-BR" dirty="0" smtClean="0"/>
              <a:t>) aplicam os conceitos pitagóricos para a construção dos gêneros e escalas</a:t>
            </a:r>
          </a:p>
          <a:p>
            <a:pPr lvl="1"/>
            <a:r>
              <a:rPr lang="pt-BR" dirty="0" smtClean="0"/>
              <a:t>Ptolomeu cita </a:t>
            </a:r>
            <a:r>
              <a:rPr lang="pt-BR" dirty="0" err="1" smtClean="0"/>
              <a:t>Archyta</a:t>
            </a:r>
            <a:r>
              <a:rPr lang="pt-BR" dirty="0" smtClean="0"/>
              <a:t> para justificar a existência dos três gêneros do </a:t>
            </a:r>
            <a:r>
              <a:rPr lang="pt-BR" dirty="0" err="1" smtClean="0"/>
              <a:t>tetracórdio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90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Médias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Aritmética</a:t>
            </a:r>
          </a:p>
          <a:p>
            <a:pPr lvl="1"/>
            <a:r>
              <a:rPr lang="pt-BR" dirty="0" smtClean="0"/>
              <a:t>Número conseguido da soma do menor extremo com a mesma razão do maior extremo</a:t>
            </a:r>
          </a:p>
          <a:p>
            <a:pPr marL="457200" lvl="1" indent="0" algn="ctr">
              <a:buNone/>
            </a:pPr>
            <a:r>
              <a:rPr lang="pt-BR" dirty="0" smtClean="0"/>
              <a:t>12: 9: 6 (a razão é três)</a:t>
            </a:r>
            <a:endParaRPr lang="pt-BR" dirty="0"/>
          </a:p>
          <a:p>
            <a:pPr lvl="1"/>
            <a:r>
              <a:rPr lang="pt-BR" dirty="0" err="1" smtClean="0"/>
              <a:t>Harmonica</a:t>
            </a:r>
            <a:endParaRPr lang="pt-BR" dirty="0" smtClean="0"/>
          </a:p>
          <a:p>
            <a:pPr lvl="2"/>
            <a:r>
              <a:rPr lang="pt-BR" dirty="0" smtClean="0"/>
              <a:t>Um número conseguido pela mesma razão que forma o extremo</a:t>
            </a:r>
          </a:p>
          <a:p>
            <a:pPr marL="914400" lvl="2" indent="0" algn="ctr">
              <a:buNone/>
            </a:pPr>
            <a:r>
              <a:rPr lang="pt-BR" dirty="0" smtClean="0"/>
              <a:t>12-􏰢8=􏰟</a:t>
            </a:r>
            <a:r>
              <a:rPr lang="pt-BR" dirty="0"/>
              <a:t>4, </a:t>
            </a:r>
            <a:r>
              <a:rPr lang="pt-BR" dirty="0" smtClean="0"/>
              <a:t>8-􏰢6:􏰟</a:t>
            </a:r>
            <a:r>
              <a:rPr lang="pt-BR" dirty="0"/>
              <a:t>2, 12:</a:t>
            </a:r>
            <a:r>
              <a:rPr lang="pt-BR" dirty="0" smtClean="0"/>
              <a:t>6=􏰟</a:t>
            </a:r>
            <a:r>
              <a:rPr lang="pt-BR" dirty="0"/>
              <a:t>4:2 </a:t>
            </a:r>
            <a:endParaRPr lang="pt-BR" dirty="0" smtClean="0">
              <a:effectLst/>
            </a:endParaRPr>
          </a:p>
          <a:p>
            <a:pPr lvl="2"/>
            <a:r>
              <a:rPr lang="pt-BR" dirty="0" smtClean="0"/>
              <a:t>Um número que quando multiplicado pela soma dos extremos produz um </a:t>
            </a:r>
            <a:r>
              <a:rPr lang="pt-BR" dirty="0" err="1" smtClean="0"/>
              <a:t>númeor</a:t>
            </a:r>
            <a:r>
              <a:rPr lang="pt-BR" dirty="0" smtClean="0"/>
              <a:t> igual a duas vezes o produto dos extremos</a:t>
            </a:r>
            <a:endParaRPr lang="pt-BR" dirty="0"/>
          </a:p>
          <a:p>
            <a:pPr marL="914400" lvl="2" indent="0" algn="ctr">
              <a:buNone/>
            </a:pPr>
            <a:r>
              <a:rPr lang="pt-BR" dirty="0"/>
              <a:t>12</a:t>
            </a:r>
            <a:r>
              <a:rPr lang="pt-BR" dirty="0" smtClean="0"/>
              <a:t>􏰠+6=􏰟</a:t>
            </a:r>
            <a:r>
              <a:rPr lang="pt-BR" dirty="0"/>
              <a:t>18, </a:t>
            </a:r>
            <a:r>
              <a:rPr lang="pt-BR" dirty="0" smtClean="0"/>
              <a:t>8x􏰡18=􏰟</a:t>
            </a:r>
            <a:r>
              <a:rPr lang="pt-BR" dirty="0"/>
              <a:t>144; </a:t>
            </a:r>
            <a:r>
              <a:rPr lang="pt-BR" dirty="0" smtClean="0"/>
              <a:t>12x􏰡6=􏰟</a:t>
            </a:r>
            <a:r>
              <a:rPr lang="pt-BR" dirty="0"/>
              <a:t>72, </a:t>
            </a:r>
            <a:r>
              <a:rPr lang="pt-BR" dirty="0" smtClean="0"/>
              <a:t>2x􏰡72=􏰟</a:t>
            </a:r>
            <a:r>
              <a:rPr lang="pt-BR" dirty="0"/>
              <a:t>144 </a:t>
            </a:r>
            <a:endParaRPr lang="pt-BR" dirty="0" smtClean="0">
              <a:effectLst/>
            </a:endParaRP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54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Harmonicistas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seguidores dos postulados de </a:t>
            </a:r>
            <a:r>
              <a:rPr lang="pt-BR" dirty="0" err="1" smtClean="0"/>
              <a:t>Aristoxeno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i="1" dirty="0" smtClean="0"/>
              <a:t>Elementos da Harmonia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 estudo da harmonia parte da teoria das escalas e dos </a:t>
            </a:r>
            <a:r>
              <a:rPr lang="pt-BR" i="1" dirty="0" err="1" smtClean="0"/>
              <a:t>tonois</a:t>
            </a:r>
            <a:endParaRPr lang="pt-BR" i="1" dirty="0" smtClean="0"/>
          </a:p>
          <a:p>
            <a:r>
              <a:rPr lang="pt-BR" dirty="0" smtClean="0"/>
              <a:t>Cem principalmente nos tratados de Diagramas</a:t>
            </a:r>
          </a:p>
          <a:p>
            <a:pPr lvl="1"/>
            <a:r>
              <a:rPr lang="pt-BR" dirty="0" smtClean="0"/>
              <a:t>Os diagramas aparecem nos tratados de </a:t>
            </a:r>
            <a:r>
              <a:rPr lang="pt-BR" dirty="0" err="1" smtClean="0"/>
              <a:t>Theon</a:t>
            </a:r>
            <a:r>
              <a:rPr lang="pt-BR" dirty="0" smtClean="0"/>
              <a:t> de </a:t>
            </a:r>
            <a:r>
              <a:rPr lang="pt-BR" dirty="0" err="1" smtClean="0"/>
              <a:t>Smyrna</a:t>
            </a:r>
            <a:r>
              <a:rPr lang="pt-BR" smtClean="0"/>
              <a:t> </a:t>
            </a:r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530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pt-BR" sz="3600"/>
              <a:t>Nomoi - harmonia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000"/>
              <a:t>Os compositores, com a consolidação da tragédia, libertaram suas melodias da rigidez dos </a:t>
            </a:r>
            <a:r>
              <a:rPr lang="pt-BR" sz="2000" i="1"/>
              <a:t>nomois</a:t>
            </a:r>
          </a:p>
          <a:p>
            <a:pPr lvl="1">
              <a:lnSpc>
                <a:spcPct val="90000"/>
              </a:lnSpc>
            </a:pPr>
            <a:r>
              <a:rPr lang="pt-BR" sz="1800"/>
              <a:t>Essa postura incentivou o desenvolvimento da música instrumental e, conseqüentemente, o apreço pela virtuosidade.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Esse será um dos pontos de discussão de Platão – </a:t>
            </a:r>
            <a:r>
              <a:rPr lang="ja-JP" altLang="pt-BR" sz="1600">
                <a:latin typeface="Arial"/>
              </a:rPr>
              <a:t>“</a:t>
            </a:r>
            <a:r>
              <a:rPr lang="pt-BR" sz="1600"/>
              <a:t>não se deve mudar o modo de se fazer música se não se quer corromper as leis e a ordem do Estado</a:t>
            </a:r>
            <a:r>
              <a:rPr lang="ja-JP" altLang="pt-BR" sz="1600">
                <a:latin typeface="Arial"/>
              </a:rPr>
              <a:t>”</a:t>
            </a:r>
            <a:endParaRPr lang="pt-BR" sz="1600"/>
          </a:p>
          <a:p>
            <a:pPr lvl="1">
              <a:lnSpc>
                <a:spcPct val="90000"/>
              </a:lnSpc>
            </a:pPr>
            <a:r>
              <a:rPr lang="pt-BR" sz="1800"/>
              <a:t>No século V, já havia uma clara distinção entre nomos e harmonia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Primeiramente, harmonia foi entendido, musicalmente, como </a:t>
            </a:r>
            <a:r>
              <a:rPr lang="ja-JP" altLang="pt-BR" sz="1600">
                <a:latin typeface="Arial"/>
              </a:rPr>
              <a:t>“</a:t>
            </a:r>
            <a:r>
              <a:rPr lang="pt-BR" sz="1600"/>
              <a:t>conexão, pacto, convenção</a:t>
            </a:r>
            <a:r>
              <a:rPr lang="ja-JP" altLang="pt-BR" sz="1600">
                <a:latin typeface="Arial"/>
              </a:rPr>
              <a:t>”</a:t>
            </a:r>
            <a:r>
              <a:rPr lang="pt-BR" sz="1600"/>
              <a:t>.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Seu primeiro valor foi de </a:t>
            </a:r>
            <a:r>
              <a:rPr lang="ja-JP" altLang="pt-BR" sz="1400">
                <a:latin typeface="Arial"/>
              </a:rPr>
              <a:t>“</a:t>
            </a:r>
            <a:r>
              <a:rPr lang="pt-BR" sz="1400"/>
              <a:t>afinação de instrumentos</a:t>
            </a:r>
            <a:r>
              <a:rPr lang="ja-JP" altLang="pt-BR" sz="1400">
                <a:latin typeface="Arial"/>
              </a:rPr>
              <a:t>”</a:t>
            </a:r>
            <a:r>
              <a:rPr lang="pt-BR" sz="1400"/>
              <a:t> – disposição dos intervalos no interior da escala.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Essa postura, considerar harmonia como escala modal, se consolidou nos teóricos posteriores, como Cleónides e Ptolomeu (II dC)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Porém, para os artistas da época, harmonia significa um conjunto de caracteres que individualizavam um discurso musical, não só uma disposição intervalar.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Características geoculturais que eram representados como um todo, não só pelas escalas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Laso (520 aC), professor de Píndaro, é o primeiro que usa o termo no sentido de uma nova disposição das afinações  da cítara, adaptando os usos de tetracórdios típicos dos auletas – uso de intervalos menores dos que o semitom.</a:t>
            </a:r>
          </a:p>
        </p:txBody>
      </p:sp>
    </p:spTree>
    <p:extLst>
      <p:ext uri="{BB962C8B-B14F-4D97-AF65-F5344CB8AC3E}">
        <p14:creationId xmlns:p14="http://schemas.microsoft.com/office/powerpoint/2010/main" val="16126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pt-BR" sz="3600"/>
              <a:t>Aristóxeno e a teoria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990600"/>
            <a:ext cx="3810000" cy="52590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800" dirty="0" err="1"/>
              <a:t>Aristóxenes</a:t>
            </a:r>
            <a:r>
              <a:rPr lang="pt-BR" sz="1800" dirty="0"/>
              <a:t> de </a:t>
            </a:r>
            <a:r>
              <a:rPr lang="pt-BR" sz="1800" dirty="0" err="1"/>
              <a:t>Tarento</a:t>
            </a:r>
            <a:r>
              <a:rPr lang="pt-BR" sz="1800" dirty="0"/>
              <a:t> (</a:t>
            </a:r>
            <a:r>
              <a:rPr lang="pt-BR" sz="1800" dirty="0" err="1"/>
              <a:t>ca</a:t>
            </a:r>
            <a:r>
              <a:rPr lang="pt-BR" sz="1800" dirty="0"/>
              <a:t>. 320a.C).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O pensamento da teoria musical grega tem a tendência de considerar a música dentro do aspecto matemático.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No entanto, </a:t>
            </a:r>
            <a:r>
              <a:rPr lang="pt-BR" sz="1600" dirty="0" err="1"/>
              <a:t>Arstóxenes</a:t>
            </a:r>
            <a:r>
              <a:rPr lang="pt-BR" sz="1600" dirty="0"/>
              <a:t> acreditava que isso era um erro, porque a verdadeira beleza da música deveria ser encontrada na audição.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Ainda segundo </a:t>
            </a:r>
            <a:r>
              <a:rPr lang="pt-BR" sz="1600" dirty="0"/>
              <a:t>Aristóxenes</a:t>
            </a:r>
            <a:r>
              <a:rPr lang="pt-BR" sz="1600" dirty="0"/>
              <a:t>, a música marca um </a:t>
            </a:r>
            <a:r>
              <a:rPr lang="pt-BR" sz="1600" dirty="0" err="1" smtClean="0"/>
              <a:t>re</a:t>
            </a:r>
            <a:r>
              <a:rPr lang="pt-BR" sz="1600" dirty="0" smtClean="0"/>
              <a:t>-espaçamento </a:t>
            </a:r>
            <a:r>
              <a:rPr lang="pt-BR" sz="1600" dirty="0"/>
              <a:t>da contemplação, já que ela trabalha, para a realização de sua forma, com a reminiscência.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O trabalho de </a:t>
            </a:r>
            <a:r>
              <a:rPr lang="pt-BR" sz="1600" dirty="0" err="1"/>
              <a:t>Aristóxenes</a:t>
            </a:r>
            <a:r>
              <a:rPr lang="pt-BR" sz="1600" dirty="0"/>
              <a:t>  marca o início do distanciamento da prática musical. Entrava-se, então,  por campos do simbolismo dos números, da astronomia, do misticismo, da metafísica.</a:t>
            </a:r>
          </a:p>
        </p:txBody>
      </p:sp>
      <p:pic>
        <p:nvPicPr>
          <p:cNvPr id="16391" name="Picture 7" descr="http://www.wildwinds.com/coins/sg/sg0409-o.jpg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00200"/>
            <a:ext cx="5105400" cy="44196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4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fundamentais</a:t>
            </a:r>
            <a:endParaRPr lang="pt-BR" dirty="0"/>
          </a:p>
        </p:txBody>
      </p:sp>
      <p:sp>
        <p:nvSpPr>
          <p:cNvPr id="3" name="Rectangle 2"/>
          <p:cNvSpPr/>
          <p:nvPr/>
        </p:nvSpPr>
        <p:spPr>
          <a:xfrm>
            <a:off x="1099812" y="2062272"/>
            <a:ext cx="69443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err="1" smtClean="0"/>
              <a:t>Movimento</a:t>
            </a:r>
            <a:r>
              <a:rPr lang="en-US" sz="3600" baseline="30000" dirty="0" smtClean="0"/>
              <a:t> das </a:t>
            </a:r>
            <a:r>
              <a:rPr lang="en-US" sz="3600" baseline="30000" dirty="0" err="1" smtClean="0"/>
              <a:t>vozes</a:t>
            </a:r>
            <a:r>
              <a:rPr lang="en-US" sz="3600" baseline="30000" dirty="0" smtClean="0"/>
              <a:t>(</a:t>
            </a:r>
            <a:r>
              <a:rPr lang="en-US" sz="3600" baseline="30000" dirty="0"/>
              <a:t>􏰖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􏰃􏰄 􏰆</a:t>
            </a:r>
            <a:r>
              <a:rPr lang="en-US" sz="3600" baseline="30000" dirty="0" err="1"/>
              <a:t>ων</a:t>
            </a:r>
            <a:r>
              <a:rPr lang="en-US" sz="3600" baseline="30000" dirty="0"/>
              <a:t>􏰃􏰄 </a:t>
            </a:r>
            <a:r>
              <a:rPr lang="en-US" sz="3600" baseline="30000" dirty="0" err="1"/>
              <a:t>κ</a:t>
            </a:r>
            <a:r>
              <a:rPr lang="en-US" sz="3600" baseline="30000" dirty="0"/>
              <a:t>􏰇</a:t>
            </a:r>
            <a:r>
              <a:rPr lang="en-US" sz="3600" baseline="30000" dirty="0" err="1"/>
              <a:t>νησι</a:t>
            </a:r>
            <a:r>
              <a:rPr lang="en-US" sz="3600" baseline="30000" dirty="0"/>
              <a:t>􏰄), </a:t>
            </a:r>
            <a:r>
              <a:rPr lang="en-US" sz="3600" baseline="30000" dirty="0" smtClean="0"/>
              <a:t>tom (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</a:t>
            </a:r>
            <a:r>
              <a:rPr lang="en-US" sz="3600" baseline="30000" dirty="0" smtClean="0"/>
              <a:t> ́ </a:t>
            </a:r>
            <a:r>
              <a:rPr lang="en-US" sz="3600" baseline="30000" dirty="0" err="1" smtClean="0"/>
              <a:t>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compasso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(􏰖 </a:t>
            </a:r>
            <a:r>
              <a:rPr lang="en-US" sz="3600" baseline="30000" dirty="0" err="1"/>
              <a:t>το</a:t>
            </a:r>
            <a:r>
              <a:rPr lang="en-US" sz="3600" baseline="30000" dirty="0"/>
              <a:t>􏰗 βα</a:t>
            </a:r>
            <a:r>
              <a:rPr lang="en-US" sz="3600" baseline="30000" dirty="0" err="1"/>
              <a:t>ρ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τε</a:t>
            </a:r>
            <a:r>
              <a:rPr lang="en-US" sz="3600" baseline="30000" dirty="0"/>
              <a:t> </a:t>
            </a:r>
            <a:r>
              <a:rPr lang="en-US" sz="3600" baseline="30000" dirty="0" err="1"/>
              <a:t>κ</a:t>
            </a:r>
            <a:r>
              <a:rPr lang="en-US" sz="3600" baseline="30000" dirty="0"/>
              <a:t>α􏰂 􏰘</a:t>
            </a:r>
            <a:r>
              <a:rPr lang="en-US" sz="3600" baseline="30000" dirty="0" err="1"/>
              <a:t>ξ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δι</a:t>
            </a:r>
            <a:r>
              <a:rPr lang="en-US" sz="3600" baseline="30000" dirty="0"/>
              <a:t>α ́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</a:t>
            </a:r>
            <a:r>
              <a:rPr lang="en-US" sz="3600" baseline="30000" dirty="0" err="1"/>
              <a:t>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intervalos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</a:t>
            </a:r>
            <a:r>
              <a:rPr lang="en-US" sz="3600" baseline="30000" dirty="0" err="1"/>
              <a:t>δι</a:t>
            </a:r>
            <a:r>
              <a:rPr lang="en-US" sz="3600" baseline="30000" dirty="0"/>
              <a:t>α</a:t>
            </a:r>
            <a:r>
              <a:rPr lang="en-US" sz="3600" baseline="30000" dirty="0" err="1"/>
              <a:t>στ</a:t>
            </a:r>
            <a:r>
              <a:rPr lang="en-US" sz="3600" baseline="30000" dirty="0"/>
              <a:t>􏰀μα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α), </a:t>
            </a:r>
            <a:r>
              <a:rPr lang="en-US" sz="3600" baseline="30000" dirty="0" err="1" smtClean="0"/>
              <a:t>consonância</a:t>
            </a:r>
            <a:r>
              <a:rPr lang="en-US" sz="3600" baseline="30000" dirty="0" smtClean="0"/>
              <a:t> e </a:t>
            </a:r>
            <a:r>
              <a:rPr lang="en-US" sz="3600" baseline="30000" dirty="0" err="1" smtClean="0"/>
              <a:t>dissonancia</a:t>
            </a:r>
            <a:r>
              <a:rPr lang="en-US" sz="3600" baseline="30000" dirty="0" smtClean="0"/>
              <a:t>, </a:t>
            </a:r>
            <a:r>
              <a:rPr lang="en-US" sz="3600" baseline="30000" dirty="0" err="1" smtClean="0"/>
              <a:t>escalas</a:t>
            </a:r>
            <a:r>
              <a:rPr lang="en-US" sz="3600" baseline="30000" dirty="0" smtClean="0"/>
              <a:t>(</a:t>
            </a:r>
            <a:r>
              <a:rPr lang="en-US" sz="3600" baseline="30000" dirty="0" err="1"/>
              <a:t>συστ</a:t>
            </a:r>
            <a:r>
              <a:rPr lang="en-US" sz="3600" baseline="30000" dirty="0"/>
              <a:t>􏰀μα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α), </a:t>
            </a:r>
            <a:r>
              <a:rPr lang="en-US" sz="3600" baseline="30000" dirty="0" err="1"/>
              <a:t>melos</a:t>
            </a:r>
            <a:r>
              <a:rPr lang="en-US" sz="3600" baseline="30000" dirty="0"/>
              <a:t> (μ􏰒</a:t>
            </a:r>
            <a:r>
              <a:rPr lang="en-US" sz="3600" baseline="30000" dirty="0" err="1"/>
              <a:t>λο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continuidade</a:t>
            </a:r>
            <a:r>
              <a:rPr lang="en-US" sz="3600" baseline="30000" dirty="0" smtClean="0"/>
              <a:t> e </a:t>
            </a:r>
            <a:r>
              <a:rPr lang="en-US" sz="3600" baseline="30000" dirty="0" err="1" smtClean="0"/>
              <a:t>sequenciação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συν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χει</a:t>
            </a:r>
            <a:r>
              <a:rPr lang="en-US" sz="3600" baseline="30000" dirty="0"/>
              <a:t>α, 􏰕</a:t>
            </a:r>
            <a:r>
              <a:rPr lang="en-US" sz="3600" baseline="30000" dirty="0" err="1"/>
              <a:t>ξ</a:t>
            </a:r>
            <a:r>
              <a:rPr lang="en-US" sz="3600" baseline="30000" dirty="0"/>
              <a:t>􏰃􏰄), </a:t>
            </a:r>
            <a:r>
              <a:rPr lang="en-US" sz="3600" baseline="30000" dirty="0" err="1" smtClean="0"/>
              <a:t>gênero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γ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νη</a:t>
            </a:r>
            <a:r>
              <a:rPr lang="en-US" sz="3600" baseline="30000" dirty="0"/>
              <a:t>), </a:t>
            </a:r>
            <a:r>
              <a:rPr lang="en-US" sz="3600" baseline="30000" dirty="0" err="1" smtClean="0"/>
              <a:t>sínteses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σ</a:t>
            </a:r>
            <a:r>
              <a:rPr lang="en-US" sz="3600" baseline="30000" dirty="0"/>
              <a:t>􏰓</a:t>
            </a:r>
            <a:r>
              <a:rPr lang="en-US" sz="3600" baseline="30000" dirty="0" err="1"/>
              <a:t>νθεσι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mixagem</a:t>
            </a:r>
            <a:r>
              <a:rPr lang="en-US" sz="3600" baseline="30000" dirty="0" smtClean="0"/>
              <a:t> de </a:t>
            </a:r>
            <a:r>
              <a:rPr lang="en-US" sz="3600" baseline="30000" dirty="0" err="1" smtClean="0"/>
              <a:t>gênero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</a:t>
            </a:r>
            <a:r>
              <a:rPr lang="en-US" sz="3600" baseline="30000" dirty="0" err="1"/>
              <a:t>μιγν</a:t>
            </a:r>
            <a:r>
              <a:rPr lang="en-US" sz="3600" baseline="30000" dirty="0"/>
              <a:t>􏰓</a:t>
            </a:r>
            <a:r>
              <a:rPr lang="en-US" sz="3600" baseline="30000" dirty="0" err="1"/>
              <a:t>μενο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􏰐</a:t>
            </a:r>
            <a:r>
              <a:rPr lang="en-US" sz="3600" baseline="30000" dirty="0" err="1"/>
              <a:t>ν</a:t>
            </a:r>
            <a:r>
              <a:rPr lang="en-US" sz="3600" baseline="30000" dirty="0"/>
              <a:t> </a:t>
            </a:r>
            <a:r>
              <a:rPr lang="en-US" sz="3600" baseline="30000" dirty="0" err="1"/>
              <a:t>γεν</a:t>
            </a:r>
            <a:r>
              <a:rPr lang="en-US" sz="3600" baseline="30000" dirty="0"/>
              <a:t>􏰐</a:t>
            </a:r>
            <a:r>
              <a:rPr lang="en-US" sz="3600" baseline="30000" dirty="0" err="1"/>
              <a:t>ν</a:t>
            </a:r>
            <a:r>
              <a:rPr lang="en-US" sz="3600" baseline="30000" dirty="0"/>
              <a:t>), </a:t>
            </a:r>
            <a:r>
              <a:rPr lang="en-US" sz="3600" baseline="30000" dirty="0" smtClean="0"/>
              <a:t>nota </a:t>
            </a:r>
            <a:r>
              <a:rPr lang="en-US" sz="3600" baseline="30000" dirty="0"/>
              <a:t>(􏰆</a:t>
            </a:r>
            <a:r>
              <a:rPr lang="en-US" sz="3600" baseline="30000" dirty="0" err="1"/>
              <a:t>θ</a:t>
            </a:r>
            <a:r>
              <a:rPr lang="en-US" sz="3600" baseline="30000" dirty="0"/>
              <a:t>􏰊</a:t>
            </a:r>
            <a:r>
              <a:rPr lang="en-US" sz="3600" baseline="30000" dirty="0" err="1"/>
              <a:t>γγοι</a:t>
            </a:r>
            <a:r>
              <a:rPr lang="en-US" sz="3600" baseline="30000" dirty="0"/>
              <a:t>), </a:t>
            </a:r>
            <a:r>
              <a:rPr lang="en-US" sz="3600" baseline="30000" dirty="0" smtClean="0"/>
              <a:t>e </a:t>
            </a:r>
            <a:r>
              <a:rPr lang="en-US" sz="3600" baseline="30000" dirty="0" err="1" smtClean="0"/>
              <a:t>posição</a:t>
            </a:r>
            <a:r>
              <a:rPr lang="en-US" sz="3600" baseline="30000" dirty="0" smtClean="0"/>
              <a:t> das </a:t>
            </a:r>
            <a:r>
              <a:rPr lang="en-US" sz="3600" baseline="30000" dirty="0" err="1" smtClean="0"/>
              <a:t>vozes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(􏰙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􏰃􏰄 􏰆</a:t>
            </a:r>
            <a:r>
              <a:rPr lang="en-US" sz="3600" baseline="30000" dirty="0" err="1"/>
              <a:t>ων</a:t>
            </a:r>
            <a:r>
              <a:rPr lang="en-US" sz="3600" baseline="30000" dirty="0"/>
              <a:t>􏰃􏰄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􏰊π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33751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</a:t>
            </a:r>
            <a:r>
              <a:rPr lang="pt-BR" dirty="0" smtClean="0"/>
              <a:t>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Nota</a:t>
            </a:r>
          </a:p>
          <a:p>
            <a:pPr lvl="1"/>
            <a:r>
              <a:rPr lang="pt-BR" dirty="0" smtClean="0"/>
              <a:t>Quando uma voz est</a:t>
            </a:r>
            <a:r>
              <a:rPr lang="pt-BR" dirty="0" smtClean="0"/>
              <a:t>á dentro de um campo ordenado: uma escala, uma melodia</a:t>
            </a:r>
          </a:p>
          <a:p>
            <a:pPr lvl="2"/>
            <a:r>
              <a:rPr lang="pt-BR" dirty="0"/>
              <a:t>Esta definição sutil distingue entre uma voz, que é som articulado; </a:t>
            </a:r>
            <a:r>
              <a:rPr lang="pt-BR" dirty="0" smtClean="0"/>
              <a:t>a afinaç</a:t>
            </a:r>
            <a:r>
              <a:rPr lang="pt-BR" dirty="0" smtClean="0"/>
              <a:t>ão</a:t>
            </a:r>
            <a:r>
              <a:rPr lang="pt-BR" dirty="0" smtClean="0"/>
              <a:t>, </a:t>
            </a:r>
            <a:r>
              <a:rPr lang="pt-BR" dirty="0"/>
              <a:t>que é uma posição de uma voz; e uma nota, que é uma produção de som numa única posição relativa dentro ordenada uma composição musical, uma melos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Intervalo</a:t>
            </a:r>
          </a:p>
          <a:p>
            <a:pPr lvl="1"/>
            <a:r>
              <a:rPr lang="pt-BR" dirty="0" smtClean="0"/>
              <a:t>O espaço entre duas afinaç</a:t>
            </a:r>
            <a:r>
              <a:rPr lang="pt-BR" dirty="0" smtClean="0"/>
              <a:t>ões (categorias de consonante e dissonante)</a:t>
            </a:r>
          </a:p>
          <a:p>
            <a:pPr lvl="2"/>
            <a:r>
              <a:rPr lang="pt-BR" dirty="0" smtClean="0"/>
              <a:t>Para </a:t>
            </a:r>
            <a:r>
              <a:rPr lang="pt-BR" dirty="0" err="1" smtClean="0"/>
              <a:t>Aristóxeno</a:t>
            </a:r>
            <a:r>
              <a:rPr lang="pt-BR" dirty="0" smtClean="0"/>
              <a:t>, o espaço de quarta e de quinta, e não a oitava, era o componente escalar primário da teoria musical</a:t>
            </a:r>
          </a:p>
          <a:p>
            <a:pPr lvl="3"/>
            <a:r>
              <a:rPr lang="pt-BR" dirty="0" err="1" smtClean="0"/>
              <a:t>Aristóxeno</a:t>
            </a:r>
            <a:r>
              <a:rPr lang="pt-BR" dirty="0" smtClean="0"/>
              <a:t> põe atenção nesse ponto, já que considerava o estudo da natureza dos intervalos como fundamental. </a:t>
            </a:r>
          </a:p>
          <a:p>
            <a:pPr lvl="3"/>
            <a:r>
              <a:rPr lang="pt-BR" dirty="0"/>
              <a:t>Em contraposição clara ao sentido de Pitágoras, os intervalos eram racionais se eles eram conhecidos e utilizados na música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3050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</a:t>
            </a:r>
            <a:r>
              <a:rPr lang="pt-BR" dirty="0" smtClean="0"/>
              <a:t>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G</a:t>
            </a:r>
            <a:r>
              <a:rPr lang="pt-BR" dirty="0" smtClean="0"/>
              <a:t>êneros</a:t>
            </a:r>
          </a:p>
          <a:p>
            <a:pPr lvl="1"/>
            <a:r>
              <a:rPr lang="pt-BR" dirty="0" smtClean="0"/>
              <a:t>As três espécies de </a:t>
            </a:r>
            <a:r>
              <a:rPr lang="pt-BR" dirty="0" err="1" smtClean="0"/>
              <a:t>tetracórdios</a:t>
            </a:r>
            <a:endParaRPr lang="pt-BR" dirty="0" smtClean="0"/>
          </a:p>
          <a:p>
            <a:pPr lvl="2"/>
            <a:r>
              <a:rPr lang="pt-BR" dirty="0" smtClean="0"/>
              <a:t>Notas móveis e fixas</a:t>
            </a:r>
          </a:p>
          <a:p>
            <a:r>
              <a:rPr lang="pt-BR" dirty="0" smtClean="0"/>
              <a:t>Escalas</a:t>
            </a:r>
          </a:p>
          <a:p>
            <a:pPr lvl="1"/>
            <a:r>
              <a:rPr lang="pt-BR" dirty="0" smtClean="0"/>
              <a:t>Define as escalas associadas aos melos</a:t>
            </a:r>
          </a:p>
          <a:p>
            <a:pPr lvl="2"/>
            <a:r>
              <a:rPr lang="pt-BR" dirty="0"/>
              <a:t>um número infinito de notas não pode simplesmente ser amarrados juntos; e se um melos sobe ou desce, os intervalos formados por notas separadas por quatro ou cinco graus consecutivos da escala deve formar os intervalos consonantes de um quarto ou um quinto. </a:t>
            </a:r>
            <a:endParaRPr lang="pt-BR" dirty="0" smtClean="0"/>
          </a:p>
          <a:p>
            <a:pPr lvl="2"/>
            <a:r>
              <a:rPr lang="pt-BR" dirty="0" smtClean="0"/>
              <a:t>Escalas </a:t>
            </a:r>
            <a:r>
              <a:rPr lang="pt-BR" dirty="0"/>
              <a:t>maiores do que o </a:t>
            </a:r>
            <a:r>
              <a:rPr lang="pt-BR" dirty="0" err="1"/>
              <a:t>tetracorde</a:t>
            </a:r>
            <a:r>
              <a:rPr lang="pt-BR" dirty="0"/>
              <a:t> são montados através da combinação de cordas tetra-, ou por conjugação </a:t>
            </a:r>
          </a:p>
          <a:p>
            <a:pPr lvl="1"/>
            <a:r>
              <a:rPr lang="pt-BR" dirty="0" smtClean="0"/>
              <a:t>É desse raciocínio que estabelece o sistema </a:t>
            </a:r>
            <a:r>
              <a:rPr lang="pt-BR" dirty="0" err="1" smtClean="0"/>
              <a:t>Teleyon</a:t>
            </a:r>
            <a:endParaRPr lang="pt-BR" dirty="0" smtClean="0"/>
          </a:p>
          <a:p>
            <a:pPr lvl="2"/>
            <a:r>
              <a:rPr lang="pt-BR" dirty="0" smtClean="0"/>
              <a:t>Função: é o contexto da nota. Por exemplo, a </a:t>
            </a:r>
            <a:r>
              <a:rPr lang="pt-BR" dirty="0" err="1" smtClean="0"/>
              <a:t>mese</a:t>
            </a:r>
            <a:r>
              <a:rPr lang="pt-BR" dirty="0" smtClean="0"/>
              <a:t>: sua posição determina se uma escala deve proceder por disjunção ou conjunção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10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Ambivalências da cultura grega</a:t>
            </a:r>
          </a:p>
          <a:p>
            <a:pPr lvl="1"/>
            <a:r>
              <a:rPr lang="pt-BR" dirty="0" smtClean="0"/>
              <a:t>Apesar da cultura grega ser do “leste”, seus escritos foram absorvidos na Idade Média </a:t>
            </a:r>
          </a:p>
          <a:p>
            <a:pPr lvl="2"/>
            <a:r>
              <a:rPr lang="pt-BR" dirty="0" smtClean="0"/>
              <a:t>Fundamental para o Catolicismo</a:t>
            </a:r>
          </a:p>
          <a:p>
            <a:r>
              <a:rPr lang="pt-BR" dirty="0" smtClean="0"/>
              <a:t>Projeção do conhecimento grego</a:t>
            </a:r>
          </a:p>
          <a:p>
            <a:pPr lvl="1"/>
            <a:r>
              <a:rPr lang="pt-BR" dirty="0" smtClean="0"/>
              <a:t>Os tratados gregos foram quase esquecidos</a:t>
            </a:r>
          </a:p>
          <a:p>
            <a:pPr lvl="2"/>
            <a:r>
              <a:rPr lang="pt-BR" dirty="0" err="1" smtClean="0"/>
              <a:t>Capella</a:t>
            </a:r>
            <a:r>
              <a:rPr lang="pt-BR" dirty="0" smtClean="0"/>
              <a:t>, em </a:t>
            </a:r>
            <a:r>
              <a:rPr lang="pt-BR" i="1" dirty="0" smtClean="0"/>
              <a:t>De </a:t>
            </a:r>
            <a:r>
              <a:rPr lang="pt-BR" i="1" dirty="0" err="1" smtClean="0"/>
              <a:t>nuptiis</a:t>
            </a:r>
            <a:r>
              <a:rPr lang="pt-BR" i="1" dirty="0" smtClean="0"/>
              <a:t> </a:t>
            </a:r>
            <a:r>
              <a:rPr lang="pt-BR" i="1" dirty="0" err="1" smtClean="0"/>
              <a:t>Philolagea</a:t>
            </a:r>
            <a:r>
              <a:rPr lang="pt-BR" i="1" dirty="0" smtClean="0"/>
              <a:t> et </a:t>
            </a:r>
            <a:r>
              <a:rPr lang="pt-BR" i="1" dirty="0" err="1" smtClean="0"/>
              <a:t>Mercurii</a:t>
            </a:r>
            <a:r>
              <a:rPr lang="pt-BR" i="1" dirty="0" smtClean="0"/>
              <a:t> </a:t>
            </a:r>
            <a:r>
              <a:rPr lang="pt-BR" dirty="0" smtClean="0"/>
              <a:t>remete a antigos escritos gregos</a:t>
            </a:r>
          </a:p>
          <a:p>
            <a:pPr lvl="2"/>
            <a:r>
              <a:rPr lang="pt-BR" dirty="0" err="1" smtClean="0"/>
              <a:t>Cassiodorus</a:t>
            </a:r>
            <a:r>
              <a:rPr lang="pt-BR" dirty="0" smtClean="0"/>
              <a:t> ainda conhecia os tratados de </a:t>
            </a:r>
            <a:r>
              <a:rPr lang="pt-BR" dirty="0" err="1" smtClean="0"/>
              <a:t>Gaudencius</a:t>
            </a:r>
            <a:r>
              <a:rPr lang="pt-BR" dirty="0" smtClean="0"/>
              <a:t>, Ptolomeu, </a:t>
            </a:r>
            <a:r>
              <a:rPr lang="pt-BR" dirty="0" err="1" smtClean="0"/>
              <a:t>Alypius</a:t>
            </a:r>
            <a:r>
              <a:rPr lang="pt-BR" dirty="0" smtClean="0"/>
              <a:t> e </a:t>
            </a:r>
            <a:r>
              <a:rPr lang="pt-BR" dirty="0" err="1" smtClean="0"/>
              <a:t>Cleonides</a:t>
            </a:r>
            <a:endParaRPr lang="pt-BR" dirty="0" smtClean="0"/>
          </a:p>
          <a:p>
            <a:pPr lvl="2"/>
            <a:r>
              <a:rPr lang="pt-BR" dirty="0" smtClean="0"/>
              <a:t>Boécio já conhecia plenamente os tratados de </a:t>
            </a:r>
            <a:r>
              <a:rPr lang="pt-BR" dirty="0" err="1" smtClean="0"/>
              <a:t>Cleonides</a:t>
            </a:r>
            <a:r>
              <a:rPr lang="pt-BR" dirty="0" smtClean="0"/>
              <a:t> e Ptolomeu</a:t>
            </a:r>
          </a:p>
          <a:p>
            <a:pPr lvl="2"/>
            <a:r>
              <a:rPr lang="pt-BR" dirty="0" smtClean="0"/>
              <a:t>Dois séculos após, Isidoro em </a:t>
            </a:r>
            <a:r>
              <a:rPr lang="pt-BR" i="1" dirty="0" err="1" smtClean="0"/>
              <a:t>Etymologiae</a:t>
            </a:r>
            <a:r>
              <a:rPr lang="pt-BR" dirty="0" smtClean="0"/>
              <a:t>, deixa clara a herança dos tratados gregos</a:t>
            </a:r>
          </a:p>
          <a:p>
            <a:pPr lvl="2"/>
            <a:r>
              <a:rPr lang="pt-BR" dirty="0" smtClean="0"/>
              <a:t>A partir do século VII até o XIV o conhecimento grego foi adaptado, modificado, enfim, alterado de diversas formas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8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505200" cy="457200"/>
          </a:xfrm>
        </p:spPr>
        <p:txBody>
          <a:bodyPr>
            <a:normAutofit fontScale="90000"/>
          </a:bodyPr>
          <a:lstStyle/>
          <a:p>
            <a:r>
              <a:rPr lang="pt-BR" sz="3600"/>
              <a:t>Systema téleion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0"/>
            <a:ext cx="5562600" cy="655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1800"/>
              <a:t>Sistema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O fundamento do sistema é uma escala contínua de uma oitava dupla, formada de quatro tetracórdios, grande sistema perfeito, e três tetracórdios, para o pequeno.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Os tetracórdios eram encadeados com uma disjunção central (mese).</a:t>
            </a:r>
            <a:r>
              <a:rPr lang="pt-BR" sz="1800"/>
              <a:t> 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Na escala central (mi a mi) as quartas e quintas (mese e paramese) são fixas (característica da harmonia dórica).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Cada grau era designado pelo seu nome, associado ao do tetracórdio que formava (assim como nos graus harmônicos modernos).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 escala era descendente, pois a "sensível" era atraída para baixo.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O grande sistema perfeito (GSP) de Aristóxenes indica que tom é a nota base da escala, que determinam as características do modo. 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A unidade do espaço tonal, sem embargo, era a de quarta, chamada tetracordio. 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Gêneros dos Tetracórdios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As duas notas extremas eram conhecidas como fixas, e as duas centrais como móveis.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As notas centrais ocupavam vários espaços, de acordo com três gêneros, que eram: diatônico (T, T, Leimma - menor do que o semitom); Chromatico (Terceira menor, St, St); enhrmonic (dítono - intervalo de dois tons - Qt, Qt ou dítono, Leimma) muito usada na música vocal.</a:t>
            </a:r>
          </a:p>
        </p:txBody>
      </p:sp>
      <p:pic>
        <p:nvPicPr>
          <p:cNvPr id="18438" name="Picture 6" descr="C:\Arquivos de Trabalho\Neto\Minhas imagens\GSP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725" y="1219200"/>
            <a:ext cx="4113213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9" name="Picture 7" descr="C:\Arquivos de Trabalho\Neto\Minhas imagens\gene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4114800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4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Allypius</a:t>
            </a:r>
            <a:endParaRPr lang="pt-BR" dirty="0"/>
          </a:p>
        </p:txBody>
      </p:sp>
      <p:pic>
        <p:nvPicPr>
          <p:cNvPr id="3" name="Picture 2" descr="Captura de Tela 2016-08-29 às 09.26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00" y="1774978"/>
            <a:ext cx="54483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7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566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Tonoi</a:t>
            </a:r>
            <a:r>
              <a:rPr lang="pt-BR" dirty="0" smtClean="0"/>
              <a:t> segundo </a:t>
            </a:r>
            <a:r>
              <a:rPr lang="pt-BR" dirty="0" err="1" smtClean="0"/>
              <a:t>Aristoxenus</a:t>
            </a:r>
            <a:endParaRPr lang="pt-BR" dirty="0"/>
          </a:p>
        </p:txBody>
      </p:sp>
      <p:pic>
        <p:nvPicPr>
          <p:cNvPr id="3" name="Picture 2" descr="Captura de Tela 2016-08-29 às 09.18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04" y="1392587"/>
            <a:ext cx="4840833" cy="498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4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pt-BR" sz="3600"/>
              <a:t>O Sistema segundo Ptolomeu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400"/>
              <a:t>Ptolomeu propõem que a </a:t>
            </a:r>
            <a:r>
              <a:rPr lang="ja-JP" altLang="pt-BR" sz="2400">
                <a:latin typeface="Arial"/>
              </a:rPr>
              <a:t>“</a:t>
            </a:r>
            <a:r>
              <a:rPr lang="pt-BR" sz="2400"/>
              <a:t>mese</a:t>
            </a:r>
            <a:r>
              <a:rPr lang="ja-JP" altLang="pt-BR" sz="2400">
                <a:latin typeface="Arial"/>
              </a:rPr>
              <a:t>”</a:t>
            </a:r>
            <a:r>
              <a:rPr lang="pt-BR" sz="2400"/>
              <a:t> seja móvel de acordo com o modo</a:t>
            </a:r>
          </a:p>
          <a:p>
            <a:r>
              <a:rPr lang="pt-BR" sz="2400"/>
              <a:t>No sistema de Cleonídes, a nota, mesmo recebendo uma função diferente, pela mudança de </a:t>
            </a:r>
            <a:r>
              <a:rPr lang="pt-BR" sz="2400" i="1"/>
              <a:t>modus</a:t>
            </a:r>
            <a:r>
              <a:rPr lang="pt-BR" sz="2400"/>
              <a:t>, continuaria com a mesma denominação.</a:t>
            </a:r>
          </a:p>
        </p:txBody>
      </p:sp>
      <p:pic>
        <p:nvPicPr>
          <p:cNvPr id="19462" name="Picture 6" descr="C:\Arquivos de Trabalho\Neto\Minhas imagens\ptolomeu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762000"/>
            <a:ext cx="4319588" cy="586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9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Renascimento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pt-BR" dirty="0" smtClean="0"/>
              <a:t>Inúmeros foram os autores, antes do século XVI, que comentaram e traduziram textos considerados musicológicos</a:t>
            </a:r>
          </a:p>
          <a:p>
            <a:r>
              <a:rPr lang="pt-BR" dirty="0" smtClean="0"/>
              <a:t>No século XVI autores como </a:t>
            </a:r>
            <a:r>
              <a:rPr lang="pt-BR" dirty="0" err="1" smtClean="0"/>
              <a:t>Gaffurio</a:t>
            </a:r>
            <a:r>
              <a:rPr lang="pt-BR" dirty="0" smtClean="0"/>
              <a:t>, </a:t>
            </a:r>
            <a:r>
              <a:rPr lang="pt-BR" dirty="0" err="1" smtClean="0"/>
              <a:t>Girolamo</a:t>
            </a:r>
            <a:r>
              <a:rPr lang="pt-BR" dirty="0" smtClean="0"/>
              <a:t> </a:t>
            </a:r>
            <a:r>
              <a:rPr lang="pt-BR" dirty="0" err="1" smtClean="0"/>
              <a:t>Mei</a:t>
            </a:r>
            <a:r>
              <a:rPr lang="pt-BR" dirty="0" smtClean="0"/>
              <a:t>, </a:t>
            </a:r>
            <a:r>
              <a:rPr lang="pt-BR" dirty="0" err="1" smtClean="0"/>
              <a:t>Vicenzo</a:t>
            </a:r>
            <a:r>
              <a:rPr lang="pt-BR" dirty="0" smtClean="0"/>
              <a:t> Galilei, </a:t>
            </a:r>
            <a:r>
              <a:rPr lang="pt-BR" dirty="0" err="1" smtClean="0"/>
              <a:t>Lodovico</a:t>
            </a:r>
            <a:r>
              <a:rPr lang="pt-BR" dirty="0" smtClean="0"/>
              <a:t> </a:t>
            </a:r>
            <a:r>
              <a:rPr lang="pt-BR" dirty="0" err="1" smtClean="0"/>
              <a:t>Fogliano</a:t>
            </a:r>
            <a:r>
              <a:rPr lang="pt-BR" dirty="0" smtClean="0"/>
              <a:t> e </a:t>
            </a:r>
            <a:r>
              <a:rPr lang="pt-BR" dirty="0" err="1" smtClean="0"/>
              <a:t>Gioseffo</a:t>
            </a:r>
            <a:r>
              <a:rPr lang="pt-BR" dirty="0" smtClean="0"/>
              <a:t> </a:t>
            </a:r>
            <a:r>
              <a:rPr lang="pt-BR" dirty="0" err="1" smtClean="0"/>
              <a:t>Zarlino</a:t>
            </a:r>
            <a:r>
              <a:rPr lang="pt-BR" dirty="0" smtClean="0"/>
              <a:t> já tinham condições de tratar questões gregas sobre melodias, teoria modal, modulação</a:t>
            </a:r>
          </a:p>
          <a:p>
            <a:r>
              <a:rPr lang="pt-BR" dirty="0" smtClean="0"/>
              <a:t>Séc. XVII e XVIII textos traduzidos e comentados começaram a ser publicados</a:t>
            </a:r>
          </a:p>
          <a:p>
            <a:pPr lvl="1"/>
            <a:r>
              <a:rPr lang="pt-BR" dirty="0" smtClean="0"/>
              <a:t>Marcus </a:t>
            </a:r>
            <a:r>
              <a:rPr lang="pt-BR" dirty="0" err="1" smtClean="0"/>
              <a:t>Meibom</a:t>
            </a:r>
            <a:r>
              <a:rPr lang="pt-BR" dirty="0" smtClean="0"/>
              <a:t>, editor de </a:t>
            </a:r>
            <a:r>
              <a:rPr lang="pt-BR" dirty="0" err="1" smtClean="0"/>
              <a:t>Kircher</a:t>
            </a:r>
            <a:r>
              <a:rPr lang="pt-BR" dirty="0" smtClean="0"/>
              <a:t>, publicou um livro com 800 </a:t>
            </a:r>
            <a:r>
              <a:rPr lang="pt-BR" dirty="0" err="1" smtClean="0"/>
              <a:t>pgs</a:t>
            </a:r>
            <a:r>
              <a:rPr lang="pt-BR" dirty="0" smtClean="0"/>
              <a:t> com traduções de textos gregos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08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influência no século 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Estética</a:t>
            </a:r>
          </a:p>
          <a:p>
            <a:pPr lvl="1"/>
            <a:r>
              <a:rPr lang="pt-BR" dirty="0" smtClean="0"/>
              <a:t>Lorenz </a:t>
            </a:r>
            <a:r>
              <a:rPr lang="pt-BR" dirty="0" err="1" smtClean="0"/>
              <a:t>Christoph</a:t>
            </a:r>
            <a:r>
              <a:rPr lang="pt-BR" dirty="0" smtClean="0"/>
              <a:t> </a:t>
            </a:r>
            <a:r>
              <a:rPr lang="pt-BR" dirty="0" err="1" smtClean="0"/>
              <a:t>Mizler</a:t>
            </a:r>
            <a:r>
              <a:rPr lang="pt-BR" dirty="0" smtClean="0"/>
              <a:t>, Johann </a:t>
            </a:r>
            <a:r>
              <a:rPr lang="pt-BR" dirty="0" err="1" smtClean="0"/>
              <a:t>Mattheson</a:t>
            </a:r>
            <a:endParaRPr lang="pt-BR" dirty="0" smtClean="0"/>
          </a:p>
          <a:p>
            <a:r>
              <a:rPr lang="pt-BR" dirty="0" smtClean="0"/>
              <a:t>História</a:t>
            </a:r>
          </a:p>
          <a:p>
            <a:pPr lvl="1"/>
            <a:r>
              <a:rPr lang="pt-BR" dirty="0" err="1" smtClean="0"/>
              <a:t>Marpug</a:t>
            </a:r>
            <a:r>
              <a:rPr lang="pt-BR" dirty="0" smtClean="0"/>
              <a:t>, Martini e John </a:t>
            </a:r>
            <a:r>
              <a:rPr lang="pt-BR" dirty="0" err="1" smtClean="0"/>
              <a:t>Hawkins</a:t>
            </a:r>
            <a:r>
              <a:rPr lang="pt-BR" dirty="0" smtClean="0"/>
              <a:t> tentaram criar uma ordem “histórica” dos tratados gregos</a:t>
            </a:r>
          </a:p>
          <a:p>
            <a:pPr lvl="2"/>
            <a:r>
              <a:rPr lang="pt-BR" dirty="0" smtClean="0"/>
              <a:t>Ele criaram um certo cânone do que seria a tradição da “antiga teoria da música grega”</a:t>
            </a:r>
          </a:p>
          <a:p>
            <a:pPr lvl="2"/>
            <a:r>
              <a:rPr lang="pt-BR" dirty="0" smtClean="0"/>
              <a:t>No entanto, os conteúdos dos textos traduzidos e tratados eram muito variados e se conhecia pouco sobre os autores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50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Século XIX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Inúmeros manuscritos são localizados</a:t>
            </a:r>
          </a:p>
          <a:p>
            <a:r>
              <a:rPr lang="pt-BR" dirty="0" smtClean="0"/>
              <a:t>Em 1895 o livro de </a:t>
            </a:r>
            <a:r>
              <a:rPr lang="pt-BR" dirty="0" err="1" smtClean="0"/>
              <a:t>Meibom</a:t>
            </a:r>
            <a:r>
              <a:rPr lang="pt-BR" dirty="0" smtClean="0"/>
              <a:t> foi reeditado, expandido, por Karl von Jan</a:t>
            </a:r>
          </a:p>
          <a:p>
            <a:pPr lvl="1"/>
            <a:r>
              <a:rPr lang="pt-BR" dirty="0" smtClean="0"/>
              <a:t>Inclui transcrições de trechos musicais então conhecidos. Aumenta o interesse e o impacto da teoria da música grega</a:t>
            </a:r>
          </a:p>
          <a:p>
            <a:pPr lvl="1"/>
            <a:r>
              <a:rPr lang="pt-BR" dirty="0" smtClean="0"/>
              <a:t>O processo culmina com </a:t>
            </a:r>
            <a:r>
              <a:rPr lang="pt-BR" dirty="0" err="1" smtClean="0"/>
              <a:t>Nietzsch</a:t>
            </a:r>
            <a:r>
              <a:rPr lang="pt-BR" dirty="0" smtClean="0"/>
              <a:t> e Wagner</a:t>
            </a:r>
          </a:p>
          <a:p>
            <a:pPr lvl="2"/>
            <a:r>
              <a:rPr lang="pt-BR" dirty="0" smtClean="0"/>
              <a:t>Wagner escreve seus dramas musicais sob a influência do que entendia ser a teoria da música grega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28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Corpus da teoria musical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corpus inclui textos de 400 Ac a 400 </a:t>
            </a:r>
            <a:r>
              <a:rPr lang="pt-BR" dirty="0" err="1" smtClean="0"/>
              <a:t>Bc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mais antigos tratados são “manuais” detalhados do sistema musical, notação, função das notas nas escalas, consonância e dissonância, ritmo e gêneros. Sendo que o texto mais antigo é </a:t>
            </a:r>
            <a:r>
              <a:rPr lang="pt-BR" i="1" dirty="0" smtClean="0"/>
              <a:t>Elementos de Harmonia </a:t>
            </a:r>
            <a:r>
              <a:rPr lang="pt-BR" dirty="0" smtClean="0"/>
              <a:t>e </a:t>
            </a:r>
            <a:r>
              <a:rPr lang="pt-BR" i="1" dirty="0" smtClean="0"/>
              <a:t>Elementos de Ritmo</a:t>
            </a:r>
            <a:r>
              <a:rPr lang="pt-BR" dirty="0" smtClean="0"/>
              <a:t>, de </a:t>
            </a:r>
            <a:r>
              <a:rPr lang="pt-BR" dirty="0" err="1" smtClean="0"/>
              <a:t>Aristoxenus</a:t>
            </a:r>
            <a:endParaRPr lang="pt-BR" dirty="0" smtClean="0"/>
          </a:p>
          <a:p>
            <a:r>
              <a:rPr lang="pt-BR" dirty="0" smtClean="0"/>
              <a:t>Autores:</a:t>
            </a:r>
          </a:p>
          <a:p>
            <a:pPr lvl="1"/>
            <a:r>
              <a:rPr lang="pt-BR" dirty="0" err="1" smtClean="0"/>
              <a:t>Cleonides</a:t>
            </a:r>
            <a:r>
              <a:rPr lang="pt-BR" dirty="0" smtClean="0"/>
              <a:t>; </a:t>
            </a:r>
            <a:r>
              <a:rPr lang="pt-BR" dirty="0" err="1" smtClean="0"/>
              <a:t>Nicomachus</a:t>
            </a:r>
            <a:r>
              <a:rPr lang="pt-BR" dirty="0" smtClean="0"/>
              <a:t> de </a:t>
            </a:r>
            <a:r>
              <a:rPr lang="pt-BR" dirty="0" err="1" smtClean="0"/>
              <a:t>Gerasa</a:t>
            </a:r>
            <a:r>
              <a:rPr lang="pt-BR" dirty="0" smtClean="0"/>
              <a:t>, </a:t>
            </a:r>
            <a:r>
              <a:rPr lang="pt-BR" dirty="0" err="1" smtClean="0"/>
              <a:t>Theon</a:t>
            </a:r>
            <a:r>
              <a:rPr lang="pt-BR" dirty="0" smtClean="0"/>
              <a:t> de </a:t>
            </a:r>
            <a:r>
              <a:rPr lang="pt-BR" dirty="0" err="1" smtClean="0"/>
              <a:t>Smyrna</a:t>
            </a:r>
            <a:r>
              <a:rPr lang="pt-BR" dirty="0" smtClean="0"/>
              <a:t>, </a:t>
            </a:r>
            <a:r>
              <a:rPr lang="pt-BR" dirty="0" err="1" smtClean="0"/>
              <a:t>Gaudentius</a:t>
            </a:r>
            <a:r>
              <a:rPr lang="pt-BR" dirty="0" smtClean="0"/>
              <a:t>, </a:t>
            </a:r>
            <a:r>
              <a:rPr lang="pt-BR" dirty="0" err="1" smtClean="0"/>
              <a:t>Alypius</a:t>
            </a:r>
            <a:r>
              <a:rPr lang="pt-BR" dirty="0" smtClean="0"/>
              <a:t>, </a:t>
            </a:r>
            <a:r>
              <a:rPr lang="pt-BR" dirty="0" err="1" smtClean="0"/>
              <a:t>Bacchius</a:t>
            </a:r>
            <a:r>
              <a:rPr lang="pt-BR" dirty="0" smtClean="0"/>
              <a:t>, </a:t>
            </a:r>
            <a:r>
              <a:rPr lang="pt-BR" dirty="0" err="1" smtClean="0"/>
              <a:t>Anonimo</a:t>
            </a:r>
            <a:r>
              <a:rPr lang="pt-BR" dirty="0" smtClean="0"/>
              <a:t> de </a:t>
            </a:r>
            <a:r>
              <a:rPr lang="pt-BR" dirty="0" err="1" smtClean="0"/>
              <a:t>Ballermann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08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a de Tela 2016-08-13 às 20.04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27000"/>
            <a:ext cx="7493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3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Tradição da Teoria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Pitagórica</a:t>
            </a:r>
          </a:p>
          <a:p>
            <a:pPr lvl="1"/>
            <a:r>
              <a:rPr lang="pt-BR" dirty="0" smtClean="0"/>
              <a:t>Concebida como uma teoria dos números. Fundamento é a relação entre a música e o cosmo</a:t>
            </a:r>
          </a:p>
          <a:p>
            <a:pPr lvl="2"/>
            <a:r>
              <a:rPr lang="pt-BR" dirty="0" smtClean="0"/>
              <a:t>Desdobra-se para a influência da música no comportamento</a:t>
            </a:r>
          </a:p>
          <a:p>
            <a:r>
              <a:rPr lang="pt-BR" dirty="0" err="1" smtClean="0"/>
              <a:t>Harmonicistas</a:t>
            </a:r>
            <a:endParaRPr lang="pt-BR" dirty="0" smtClean="0"/>
          </a:p>
          <a:p>
            <a:r>
              <a:rPr lang="pt-BR" dirty="0" smtClean="0"/>
              <a:t>Tradição </a:t>
            </a:r>
            <a:r>
              <a:rPr lang="pt-BR" dirty="0" err="1" smtClean="0"/>
              <a:t>Aristoxiniana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06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Pitagórica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Interesses nos aspectos paradigmáticos e miméticos da música</a:t>
            </a:r>
          </a:p>
          <a:p>
            <a:pPr lvl="1"/>
            <a:r>
              <a:rPr lang="pt-BR" dirty="0" smtClean="0"/>
              <a:t>A música seria essencial para a vida humana</a:t>
            </a:r>
          </a:p>
          <a:p>
            <a:pPr lvl="1"/>
            <a:r>
              <a:rPr lang="pt-BR" dirty="0" smtClean="0"/>
              <a:t>Não era uma preocupação com o fenômeno musical, mas sim como reflexo físico da harmonia das esferas através dos números</a:t>
            </a:r>
          </a:p>
          <a:p>
            <a:pPr lvl="2"/>
            <a:r>
              <a:rPr lang="pt-BR" dirty="0" smtClean="0"/>
              <a:t>Impacto nos escritos de Platão</a:t>
            </a:r>
          </a:p>
          <a:p>
            <a:pPr lvl="3"/>
            <a:r>
              <a:rPr lang="pt-BR" dirty="0" smtClean="0"/>
              <a:t>República, Leis e </a:t>
            </a:r>
            <a:r>
              <a:rPr lang="pt-BR" dirty="0" err="1" smtClean="0"/>
              <a:t>Timeus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0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1899</Words>
  <Application>Microsoft Macintosh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História da Teoria da Música Ocidental</vt:lpstr>
      <vt:lpstr>A tradição grega</vt:lpstr>
      <vt:lpstr>Renascimento</vt:lpstr>
      <vt:lpstr>A influência no século XVIII</vt:lpstr>
      <vt:lpstr>Século XIX</vt:lpstr>
      <vt:lpstr>O Corpus da teoria musical grega</vt:lpstr>
      <vt:lpstr>PowerPoint Presentation</vt:lpstr>
      <vt:lpstr>Tradição da Teoria Grega</vt:lpstr>
      <vt:lpstr>Pitagórica</vt:lpstr>
      <vt:lpstr>Fundamentos</vt:lpstr>
      <vt:lpstr>As duas qualidades dos sons musicais</vt:lpstr>
      <vt:lpstr>Autores pitagóricos</vt:lpstr>
      <vt:lpstr>Médias</vt:lpstr>
      <vt:lpstr>Harmonicistas</vt:lpstr>
      <vt:lpstr>Nomoi - harmonia</vt:lpstr>
      <vt:lpstr>Aristóxeno e a teoria</vt:lpstr>
      <vt:lpstr>Pontos fundamentais</vt:lpstr>
      <vt:lpstr>Definições</vt:lpstr>
      <vt:lpstr>Definições</vt:lpstr>
      <vt:lpstr>Systema téleion</vt:lpstr>
      <vt:lpstr>Allypius</vt:lpstr>
      <vt:lpstr>PowerPoint Presentation</vt:lpstr>
      <vt:lpstr>Tonoi segundo Aristoxenus</vt:lpstr>
      <vt:lpstr>O Sistema segundo Ptolomeu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Teoria da Música Ocidental</dc:title>
  <dc:creator>Dionisio</dc:creator>
  <cp:lastModifiedBy>Dionisio</cp:lastModifiedBy>
  <cp:revision>26</cp:revision>
  <dcterms:created xsi:type="dcterms:W3CDTF">2016-08-13T21:54:02Z</dcterms:created>
  <dcterms:modified xsi:type="dcterms:W3CDTF">2016-09-12T13:03:47Z</dcterms:modified>
</cp:coreProperties>
</file>