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word/document.xml>
</file>

<file path=word/settings.xml><?xml version="1.0" encoding="utf-8"?>
<w:settings xmlns:o="urn:schemas-microsoft-com:office:office" xmlns:r="http://schemas.openxmlformats.org/officeDocument/2006/relationships" xmlns:m="http://schemas.openxmlformats.org/officeDocument/2006/math" xmlns:v="urn:schemas-microsoft-com:vml" xmlns:w10="urn:schemas-microsoft-com:office:word" xmlns:w="http://schemas.openxmlformats.org/wordprocessingml/2006/main" xmlns:sl="http://schemas.openxmlformats.org/schemaLibrary/2006/main">
  <w:zoom w:percent="100"/>
  <w:defaultTabStop w:val="720"/>
  <w:characterSpacingControl w:val="doNotCompress"/>
  <w:compat/>
  <w:rsids>
    <w:rsidRoot w:val="008F03EC"/>
    <w:rsid w:val="008F03EC"/>
    <w:rsid w:val="00983527"/>
  </w:rsids>
  <m:mathPr>
    <m:mathFont m:val="Cambria Math"/>
    <m:brkBin m:val="before"/>
    <m:brkBinSub m:val="--"/>
    <m:smallFrac m:val="off"/>
    <m:dispDef/>
    <m:lMargin m:val="0"/>
    <m:rMargin m:val="0"/>
    <m:defJc m:val="centerGroup"/>
    <m:wrapIndent m:val="1440"/>
    <m:intLim m:val="subSup"/>
    <m:naryLim m:val="undOvr"/>
  </m:mathPr>
  <w:themeFontLang w:val="en-US"/>
  <w:clrSchemeMapping w:bg1="light1" w:t1="dark1" w:bg2="light2" w:t2="dark2" w:accent1="accent1" w:accent2="accent2" w:accent3="accent3" w:accent4="accent4" w:accent5="accent5" w:accent6="accent6" w:hyperlink="hyperlink" w:followedHyperlink="followedHyperlink"/>
  <w:shapeDefaults>
    <o:shapedefaults v:ext="edit" spidmax="2050"/>
    <o:shapelayout v:ext="edit">
      <o:idmap v:ext="edit" data="1"/>
    </o:shapelayout>
  </w:shapeDefaults>
  <w:decimalSymbol w:val="."/>
  <w:listSeparator w:val=","/>
</w:settings>
</file>

<file path=word/styles.xml><?xml version="1.0" encoding="utf-8"?>
<w:styles xmlns:r="http://schemas.openxmlformats.org/officeDocument/2006/relationships" xmlns:w="http://schemas.openxmlformats.org/wordprocessingml/2006/main">
  <w:docDefaults>
    <w:rPrDefault>
      <w:rPr>
        <w:rFonts w:ascii="Times New Roman"/>
        <w:rFonts w:eastAsia="Times New Roman"/>
        <w:rFonts w:hAnsi="Times New Roman"/>
      </w:rPr>
    </w:rPrDefault>
    <w:pPrDefault/>
  </w:docDefaults>
  <w:style w:type="paragraph" w:default="1" w:styleId="Normal">
    <w:name w:val="Normal"/>
    <w:qFormat/>
    <w:rPr>
      <w:sz w:val="24.0"/>
      <w:szCs w:val="24.0"/>
    </w:rPr>
    <w:pPr>
      <w:pStyle w:val="Normal"/>
    </w:pPr>
  </w:style>
  <w:style w:type="paragraph" w:styleId="Título 1">
    <w:name w:val="Título 1"/>
    <w:basedOn w:val="Normal"/>
    <w:qFormat/>
    <w:rPr>
      <w:b w:val="1"/>
    </w:rPr>
    <w:pPr>
      <w:pStyle w:val="Título 1"/>
    </w:pPr>
  </w:style>
  <w:style w:type="paragraph" w:styleId="Título 2">
    <w:name w:val="Título 2"/>
    <w:basedOn w:val="Normal"/>
    <w:qFormat/>
    <w:rPr>
      <w:b w:val="1"/>
      <w:sz w:val="18.0"/>
      <w:rFonts w:ascii="Verdana"/>
      <w:rFonts w:hAnsi="Verdana"/>
    </w:rPr>
    <w:pPr>
      <w:pStyle w:val="Título 2"/>
    </w:pPr>
  </w:style>
  <w:style w:type="paragraph" w:styleId="Título 3">
    <w:name w:val="Título 3"/>
    <w:basedOn w:val="Normal"/>
    <w:qFormat/>
    <w:rPr>
      <w:b w:val="1"/>
      <w:sz w:val="20.0"/>
    </w:rPr>
    <w:pPr>
      <w:pStyle w:val="Título 3"/>
    </w:pPr>
  </w:style>
  <w:style w:type="character" w:styleId="Fonte parág. padrão">
    <w:name w:val="Fonte parág. padrão"/>
    <w:semiHidden/>
  </w:style>
  <w:style w:type="table" w:styleId="Tabela normal">
    <w:name w:val="Tabela normal"/>
    <w:semiHidden/>
    <w:pPr>
      <w:pStyle w:val="Tabela normal"/>
    </w:pPr>
    <w:tblPr>
      <w:tblpPr/>
      <w:tblBorders/>
      <w:tblCellMar/>
    </w:tblPr>
  </w:style>
  <w:style w:type="numbering" w:styleId="Sem lista">
    <w:name w:val="Sem lista"/>
    <w:semiHidden/>
    <w:pPr>
      <w:pStyle w:val="Sem lista"/>
    </w:pPr>
  </w:style>
  <w:style w:type="paragraph" w:styleId="Título">
    <w:name w:val="Título"/>
    <w:basedOn w:val="Normal"/>
    <w:qFormat/>
    <w:rPr>
      <w:b w:val="1"/>
    </w:rPr>
    <w:pPr>
      <w:pStyle w:val="Título"/>
      <w:jc w:val="center"/>
    </w:pPr>
  </w:style>
  <w:style w:type="paragraph" w:styleId="Subtítulo">
    <w:name w:val="Subtítulo"/>
    <w:basedOn w:val="Normal"/>
    <w:qFormat/>
    <w:rPr>
      <w:b w:val="1"/>
      <w:sz w:val="20.0"/>
      <w:szCs w:val="20.0"/>
      <w:rFonts w:ascii="Verdana"/>
      <w:rFonts w:cs="Arial"/>
      <w:rFonts w:hAnsi="Verdana"/>
    </w:rPr>
    <w:pPr>
      <w:pStyle w:val="Subtítulo"/>
      <w:jc w:val="center"/>
    </w:pPr>
  </w:style>
  <w:style w:type="paragraph" w:styleId="Rodapé">
    <w:name w:val="Rodapé"/>
    <w:basedOn w:val="Normal"/>
    <w:rPr>
      <w:szCs w:val="20.0"/>
      <w:rFonts w:ascii="Arial"/>
      <w:rFonts w:hAnsi="Arial"/>
    </w:rPr>
    <w:pPr>
      <w:pStyle w:val="Rodapé"/>
      <w:jc w:val="both"/>
      <w:tabs>
        <w:tab w:val="center" w:pos="4419"/>
        <w:tab w:val="right" w:pos="8838"/>
      </w:tabs>
    </w:pPr>
  </w:style>
  <w:style w:type="paragraph" w:styleId="Corpo de texto">
    <w:name w:val="Corpo de texto"/>
    <w:basedOn w:val="Normal"/>
    <w:pPr>
      <w:pStyle w:val="Corpo de texto"/>
      <w:jc w:val="center"/>
    </w:pPr>
  </w:style>
  <w:style w:type="paragraph" w:customStyle="1" w:styleId="Estilo1">
    <w:name w:val="Estilo1"/>
    <w:basedOn w:val="Normal"/>
    <w:rPr>
      <w:szCs w:val="20.0"/>
    </w:rPr>
    <w:pPr>
      <w:pStyle w:val="Estilo1"/>
      <w:jc w:val="both"/>
      <w:spacing w:after="120" w:line="360"/>
      <w:ind w:hanging="-709"/>
    </w:pPr>
  </w:style>
  <w:style w:type="paragraph" w:styleId="Cabeçalho">
    <w:name w:val="Cabeçalho"/>
    <w:basedOn w:val="Normal"/>
    <w:rPr>
      <w:sz w:val="20.0"/>
      <w:szCs w:val="20.0"/>
    </w:rPr>
    <w:pPr>
      <w:pStyle w:val="Cabeçalho"/>
      <w:tabs>
        <w:tab w:val="center" w:pos="4419"/>
        <w:tab w:val="right" w:pos="8838"/>
      </w:tabs>
    </w:pPr>
  </w:style>
  <w:style w:type="paragraph" w:styleId="Corpo de texto 2">
    <w:name w:val="Corpo de texto 2"/>
    <w:basedOn w:val="Normal"/>
    <w:rPr>
      <w:sz w:val="20.0"/>
      <w:szCs w:val="20.0"/>
      <w:rFonts w:ascii="Verdana"/>
      <w:rFonts w:cs="Arial"/>
      <w:rFonts w:hAnsi="Verdana"/>
    </w:rPr>
    <w:pPr>
      <w:pStyle w:val="Corpo de texto 2"/>
      <w:jc w:val="both"/>
      <w:spacing w:after="80" w:before="120"/>
    </w:pPr>
  </w:style>
  <w:style w:type="paragraph" w:styleId="Parágrafo da Lista">
    <w:name w:val="Parágrafo da Lista"/>
    <w:basedOn w:val="Normal"/>
    <w:qFormat/>
    <w:pPr>
      <w:pStyle w:val="Parágrafo da Lista"/>
      <w:contextualSpacing w:val="true"/>
      <w:ind w:left="720"/>
    </w:pPr>
  </w:style>
  <w:style w:type="character" w:styleId="Hyperlink">
    <w:name w:val="Hyperlink"/>
    <w:rPr>
      <w:u w:val="single"/>
      <w:color w:val="0000FF"/>
    </w:rPr>
  </w:style>
  <w:style w:type="character" w:customStyle="1" w:styleId="article-title1">
    <w:name w:val="article-title1"/>
    <w:rPr>
      <w:b w:val="1"/>
    </w:rPr>
  </w:style>
  <w:style w:type="character" w:styleId="Ref. de comentário">
    <w:name w:val="Ref. de comentário"/>
    <w:rPr>
      <w:sz w:val="16.0"/>
      <w:szCs w:val="16.0"/>
    </w:rPr>
  </w:style>
  <w:style w:type="paragraph" w:styleId="Texto de comentário">
    <w:name w:val="Texto de comentário"/>
    <w:basedOn w:val="Normal"/>
    <w:rPr>
      <w:sz w:val="20.0"/>
      <w:szCs w:val="20.0"/>
    </w:rPr>
    <w:pPr>
      <w:pStyle w:val="Texto de comentário"/>
    </w:pPr>
  </w:style>
  <w:style w:type="character" w:customStyle="1" w:styleId="Texto de comentário Char">
    <w:name w:val="Texto de comentário Char"/>
    <w:basedOn w:val="Fonte parág. padrão"/>
  </w:style>
  <w:style w:type="paragraph" w:styleId="Assunto do comentário">
    <w:name w:val="Assunto do comentário"/>
    <w:basedOn w:val="Texto de comentário"/>
    <w:rPr>
      <w:b w:val="1"/>
    </w:rPr>
    <w:pPr>
      <w:pStyle w:val="Assunto do comentário"/>
    </w:pPr>
  </w:style>
  <w:style w:type="character" w:customStyle="1" w:styleId="Assunto do comentário Char">
    <w:name w:val="Assunto do comentário Char"/>
    <w:rPr>
      <w:b w:val="1"/>
    </w:rPr>
  </w:style>
  <w:style w:type="paragraph" w:styleId="Texto de balão">
    <w:name w:val="Texto de balão"/>
    <w:basedOn w:val="Normal"/>
    <w:rPr>
      <w:sz w:val="16.0"/>
      <w:szCs w:val="16.0"/>
      <w:rFonts w:ascii="Tahoma"/>
      <w:rFonts w:cs="Tahoma"/>
      <w:rFonts w:hAnsi="Tahoma"/>
    </w:rPr>
    <w:pPr>
      <w:pStyle w:val="Texto de balão"/>
    </w:pPr>
  </w:style>
  <w:style w:type="character" w:customStyle="1" w:styleId="Texto de balão Char">
    <w:name w:val="Texto de balão Char"/>
    <w:rPr>
      <w:sz w:val="16.0"/>
      <w:szCs w:val="16.0"/>
      <w:rFonts w:ascii="Tahoma"/>
      <w:rFonts w:cs="Tahoma"/>
      <w:rFonts w:hAnsi="Tahoma"/>
    </w:rPr>
  </w:style>
  <w:style w:type="character" w:styleId="HiperlinkVisitado">
    <w:name w:val="HiperlinkVisitado"/>
    <w:rPr>
      <w:u w:val="single"/>
      <w:color w:val="800080"/>
    </w:rPr>
  </w:style>
</w:styles>
</file>

<file path=word/webSettings.xml><?xml version="1.0" encoding="utf-8"?>
<w:webSettings xmlns:r="http://schemas.openxmlformats.org/officeDocument/2006/relationships" xmlns:w="http://schemas.openxmlformats.org/wordprocessingml/2006/main">
  <w:optimizeForBrowser/>
</w:webSettings>
</file>

<file path=word/_rels/document.xml.rels><?xml version="1.0" encoding="UTF-8" standalone="yes"?><Relationships xmlns="http://schemas.openxmlformats.org/package/2006/relationships"><Relationship Id="rId3" Type="http://schemas.openxmlformats.org/officeDocument/2006/relationships/webSettings" Target="webSettings.xml"/><Relationship Id="rId2" Type="http://schemas.openxmlformats.org/officeDocument/2006/relationships/settings" Target="settings.xml"/><Relationship Id="rId1" Type="http://schemas.openxmlformats.org/officeDocument/2006/relationships/styles" Target="styles.xml"/><Relationship Id="rId5" Type="http://schemas.openxmlformats.org/officeDocument/2006/relationships/theme" Target="theme/theme1.xml"/><Relationship Id="rId4" Type="http://schemas.openxmlformats.org/officeDocument/2006/relationships/fontTable" Target="fontTable.xml"/><Relationship Id="rId6" Type="http://schemas.openxmlformats.org/officeDocument/2006/relationships/numbering" Target="numbering.xml"/></Relationships>
</file>

<file path=word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258</Words>
  <Application>Microsoft Office PowerPoint</Application>
  <PresentationFormat>Apresentação na tela (4:3)</PresentationFormat>
  <Paragraphs>49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Histórico do conceito consumo</vt:lpstr>
      <vt:lpstr>Consumo Sustentável x Consumo Verde</vt:lpstr>
      <vt:lpstr>Slide 5</vt:lpstr>
      <vt:lpstr>Slide 6</vt:lpstr>
      <vt:lpstr>Consumo e seus impactos socioambientais</vt:lpstr>
      <vt:lpstr>A cidadania e o consumo sustentável</vt:lpstr>
      <vt:lpstr>Slide 9</vt:lpstr>
      <vt:lpstr>Slide 10</vt:lpstr>
      <vt:lpstr>Slide 11</vt:lpstr>
      <vt:lpstr>Slide 12</vt:lpstr>
      <vt:lpstr>Slide 13</vt:lpstr>
      <vt:lpstr>Slide 14</vt:lpstr>
      <vt:lpstr>Grupo 4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Max</cp:lastModifiedBy>
  <cp:revision>13</cp:revision>
  <dcterms:created xsi:type="dcterms:W3CDTF">2014-10-08T12:04:17Z</dcterms:created>
  <dcterms:modified xsi:type="dcterms:W3CDTF">2014-10-08T13:18:44Z</dcterms:modified>
</cp:coreProperties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69" r:id="rId14"/>
    <p:sldId id="268" r:id="rId15"/>
    <p:sldId id="270" r:id="rId16"/>
    <p:sldId id="272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FD62-99F5-40D8-B0B5-FDE28A8AA65F}" type="datetimeFigureOut">
              <a:rPr lang="pt-BR" smtClean="0"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965E-C9FD-425F-9A11-35D69F1D79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FD62-99F5-40D8-B0B5-FDE28A8AA65F}" type="datetimeFigureOut">
              <a:rPr lang="pt-BR" smtClean="0"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965E-C9FD-425F-9A11-35D69F1D79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FD62-99F5-40D8-B0B5-FDE28A8AA65F}" type="datetimeFigureOut">
              <a:rPr lang="pt-BR" smtClean="0"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965E-C9FD-425F-9A11-35D69F1D79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FD62-99F5-40D8-B0B5-FDE28A8AA65F}" type="datetimeFigureOut">
              <a:rPr lang="pt-BR" smtClean="0"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965E-C9FD-425F-9A11-35D69F1D79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FD62-99F5-40D8-B0B5-FDE28A8AA65F}" type="datetimeFigureOut">
              <a:rPr lang="pt-BR" smtClean="0"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965E-C9FD-425F-9A11-35D69F1D79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FD62-99F5-40D8-B0B5-FDE28A8AA65F}" type="datetimeFigureOut">
              <a:rPr lang="pt-BR" smtClean="0"/>
              <a:t>08/10/2014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965E-C9FD-425F-9A11-35D69F1D79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FD62-99F5-40D8-B0B5-FDE28A8AA65F}" type="datetimeFigureOut">
              <a:rPr lang="pt-BR" smtClean="0"/>
              <a:t>08/10/2014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965E-C9FD-425F-9A11-35D69F1D79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FD62-99F5-40D8-B0B5-FDE28A8AA65F}" type="datetimeFigureOut">
              <a:rPr lang="pt-BR" smtClean="0"/>
              <a:t>08/10/2014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965E-C9FD-425F-9A11-35D69F1D79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FD62-99F5-40D8-B0B5-FDE28A8AA65F}" type="datetimeFigureOut">
              <a:rPr lang="pt-BR" smtClean="0"/>
              <a:t>08/10/2014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965E-C9FD-425F-9A11-35D69F1D79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FD62-99F5-40D8-B0B5-FDE28A8AA65F}" type="datetimeFigureOut">
              <a:rPr lang="pt-BR" smtClean="0"/>
              <a:t>08/10/2014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965E-C9FD-425F-9A11-35D69F1D79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FD62-99F5-40D8-B0B5-FDE28A8AA65F}" type="datetimeFigureOut">
              <a:rPr lang="pt-BR" smtClean="0"/>
              <a:t>08/10/2014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965E-C9FD-425F-9A11-35D69F1D79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7FD62-99F5-40D8-B0B5-FDE28A8AA65F}" type="datetimeFigureOut">
              <a:rPr lang="pt-BR" smtClean="0"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965E-C9FD-425F-9A11-35D69F1D79C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elections.com.br/destinosinfo.php?id=283&amp;cont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thumbs.dreamstime.com/z/garrafas-da-&#225;gua-mineral-na-base-branca-31145396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x\Desktop\Projeto%20USE%20%20%20Consumo%20Consciente%20(Epis&#243;dio%201).wm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7650" name="Picture 2" descr="C:\Users\Max\Desktop\casa-sustentavel-300x258.jpg"/>
          <p:cNvPicPr>
            <a:picLocks noChangeAspect="1" noChangeArrowheads="1"/>
          </p:cNvPicPr>
          <p:nvPr/>
        </p:nvPicPr>
        <p:blipFill>
          <a:blip r:embed="rId2" cstate="print"/>
          <a:srcRect b="27262"/>
          <a:stretch>
            <a:fillRect/>
          </a:stretch>
        </p:blipFill>
        <p:spPr bwMode="auto">
          <a:xfrm>
            <a:off x="611559" y="548680"/>
            <a:ext cx="6446259" cy="4032448"/>
          </a:xfrm>
          <a:prstGeom prst="rect">
            <a:avLst/>
          </a:prstGeom>
          <a:noFill/>
        </p:spPr>
      </p:pic>
      <p:pic>
        <p:nvPicPr>
          <p:cNvPr id="27651" name="Picture 3" descr="C:\Users\Max\Desktop\logo-EA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443016"/>
            <a:ext cx="4929307" cy="1722288"/>
          </a:xfrm>
          <a:prstGeom prst="rect">
            <a:avLst/>
          </a:prstGeom>
          <a:noFill/>
        </p:spPr>
      </p:pic>
      <p:sp>
        <p:nvSpPr>
          <p:cNvPr id="6" name="Forma livre 5"/>
          <p:cNvSpPr/>
          <p:nvPr/>
        </p:nvSpPr>
        <p:spPr>
          <a:xfrm>
            <a:off x="13648" y="2361063"/>
            <a:ext cx="9084859" cy="4271749"/>
          </a:xfrm>
          <a:custGeom>
            <a:avLst/>
            <a:gdLst>
              <a:gd name="connsiteX0" fmla="*/ 0 w 9084859"/>
              <a:gd name="connsiteY0" fmla="*/ 4271749 h 4271749"/>
              <a:gd name="connsiteX1" fmla="*/ 7902053 w 9084859"/>
              <a:gd name="connsiteY1" fmla="*/ 3548418 h 4271749"/>
              <a:gd name="connsiteX2" fmla="*/ 7096836 w 9084859"/>
              <a:gd name="connsiteY2" fmla="*/ 0 h 427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84859" h="4271749">
                <a:moveTo>
                  <a:pt x="0" y="4271749"/>
                </a:moveTo>
                <a:cubicBezTo>
                  <a:pt x="3359623" y="4266062"/>
                  <a:pt x="6719247" y="4260376"/>
                  <a:pt x="7902053" y="3548418"/>
                </a:cubicBezTo>
                <a:cubicBezTo>
                  <a:pt x="9084859" y="2836460"/>
                  <a:pt x="8090847" y="1418230"/>
                  <a:pt x="7096836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-13648" y="3893535"/>
            <a:ext cx="9157648" cy="2847833"/>
          </a:xfrm>
          <a:custGeom>
            <a:avLst/>
            <a:gdLst>
              <a:gd name="connsiteX0" fmla="*/ 0 w 9157648"/>
              <a:gd name="connsiteY0" fmla="*/ 2847833 h 2847833"/>
              <a:gd name="connsiteX1" fmla="*/ 4271749 w 9157648"/>
              <a:gd name="connsiteY1" fmla="*/ 227463 h 2847833"/>
              <a:gd name="connsiteX2" fmla="*/ 9157648 w 9157648"/>
              <a:gd name="connsiteY2" fmla="*/ 1483057 h 284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57648" h="2847833">
                <a:moveTo>
                  <a:pt x="0" y="2847833"/>
                </a:moveTo>
                <a:cubicBezTo>
                  <a:pt x="1372737" y="1651379"/>
                  <a:pt x="2745474" y="454926"/>
                  <a:pt x="4271749" y="227463"/>
                </a:cubicBezTo>
                <a:cubicBezTo>
                  <a:pt x="5798024" y="0"/>
                  <a:pt x="7477836" y="741528"/>
                  <a:pt x="9157648" y="148305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elections.com.br/admin/arquivos/Lugares-Para-Conhecer-na-California2_133156503486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01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Garrafas da água mineral na base branca">
            <a:hlinkClick r:id="rId4" tooltip="Download Garrafas Da água Mineral Na Base Branca Imagem de Stock Royalty Free - Imagem: 31145396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987207"/>
            <a:ext cx="3347864" cy="287079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6228184" y="692696"/>
            <a:ext cx="25241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600" dirty="0">
                <a:latin typeface="Candara" pitchFamily="34" charset="0"/>
              </a:rPr>
              <a:t>PROIBIÇÃO </a:t>
            </a:r>
          </a:p>
          <a:p>
            <a:pPr algn="ctr"/>
            <a:r>
              <a:rPr lang="pt-BR" sz="3600" dirty="0">
                <a:latin typeface="Candara" pitchFamily="34" charset="0"/>
              </a:rPr>
              <a:t>DA </a:t>
            </a:r>
          </a:p>
          <a:p>
            <a:pPr algn="ctr"/>
            <a:r>
              <a:rPr lang="pt-BR" sz="3600" dirty="0">
                <a:latin typeface="Candara" pitchFamily="34" charset="0"/>
              </a:rPr>
              <a:t>VENDA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760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3993" y="4149080"/>
            <a:ext cx="4070007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5292080" y="1484784"/>
            <a:ext cx="3686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 dirty="0">
                <a:latin typeface="Candara" pitchFamily="34" charset="0"/>
              </a:rPr>
              <a:t>REPAIR CAFÉ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1484784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charset="0"/>
                <a:cs typeface="Arial" charset="0"/>
              </a:rPr>
              <a:t>Um processo de ‘resignificação’ do mundo atual, propondo uma nova ética de comportamento humano e uma recuperação dos interesses coletivos, revelando seu potencial transformador e seu caráter essencialmente democrático. (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SILVA-SANCHEZ</a:t>
            </a:r>
            <a:r>
              <a:rPr lang="pt-BR" dirty="0" smtClean="0">
                <a:latin typeface="Arial" charset="0"/>
                <a:cs typeface="Arial" charset="0"/>
              </a:rPr>
              <a:t>, 200, p. 62).</a:t>
            </a:r>
            <a:endParaRPr lang="pt-BR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1560" y="3284984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>
                <a:latin typeface="Arial" charset="0"/>
                <a:cs typeface="Arial" charset="0"/>
              </a:rPr>
              <a:t>“Se nada garante o resultado do progresso, os riscos não compensam e o princípio de prudência deveria reger o comportamento político.” Burke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4665910"/>
            <a:ext cx="84249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Arial" charset="0"/>
                <a:cs typeface="Arial" charset="0"/>
              </a:rPr>
              <a:t>"Hoje nos vemos separados da natureza e com poderes especiais sobre ela.</a:t>
            </a:r>
            <a:br>
              <a:rPr lang="pt-BR" dirty="0">
                <a:latin typeface="Arial" charset="0"/>
                <a:cs typeface="Arial" charset="0"/>
              </a:rPr>
            </a:br>
            <a:r>
              <a:rPr lang="pt-BR" dirty="0">
                <a:latin typeface="Arial" charset="0"/>
                <a:cs typeface="Arial" charset="0"/>
              </a:rPr>
              <a:t>Para nós, ela deixou de ser sagrada, o que nos autoriza a transformá-la em produtos de consumo." Rita Mendonça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Imagem 5"/>
          <p:cNvPicPr>
            <a:picLocks noChangeAspect="1"/>
          </p:cNvPicPr>
          <p:nvPr/>
        </p:nvPicPr>
        <p:blipFill>
          <a:blip r:embed="rId2" cstate="print"/>
          <a:srcRect t="3667" b="3667"/>
          <a:stretch>
            <a:fillRect/>
          </a:stretch>
        </p:blipFill>
        <p:spPr>
          <a:xfrm>
            <a:off x="125896" y="1556792"/>
            <a:ext cx="8982608" cy="4835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rojeto USE   Consumo Consciente (Episódio 1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pt-BR" dirty="0" smtClean="0"/>
              <a:t>Grupo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475656" y="2420888"/>
            <a:ext cx="5976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4000" dirty="0"/>
              <a:t>José Mateus, </a:t>
            </a:r>
            <a:r>
              <a:rPr lang="pt-BR" sz="4000" dirty="0" err="1" smtClean="0"/>
              <a:t>Ludmilla</a:t>
            </a:r>
            <a:r>
              <a:rPr lang="pt-BR" sz="4000" dirty="0" smtClean="0"/>
              <a:t> De Almeida, </a:t>
            </a:r>
            <a:r>
              <a:rPr lang="pt-BR" sz="4000" dirty="0"/>
              <a:t>Marina Rainha, Max Marques, </a:t>
            </a:r>
            <a:r>
              <a:rPr lang="pt-BR" sz="4000" dirty="0" smtClean="0"/>
              <a:t>Stela Mello , Victória Hosana.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9288" y="2536304"/>
            <a:ext cx="6707088" cy="12527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 PELA ATENÇÃO</a:t>
            </a:r>
            <a:endParaRPr lang="pt-BR" sz="5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032248"/>
            <a:ext cx="8686800" cy="31249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História do consumo e reflexões sobre sustentabilidade</a:t>
            </a:r>
            <a:endParaRPr lang="pt-BR" sz="4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do conceito consumo</a:t>
            </a:r>
            <a:endParaRPr lang="pt-BR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09528" y="1844824"/>
            <a:ext cx="2602632" cy="7486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Três períodos</a:t>
            </a:r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899592" y="3574757"/>
            <a:ext cx="252028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3419872" y="3574757"/>
            <a:ext cx="252028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868144" y="3574757"/>
            <a:ext cx="252028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683568" y="3718773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1880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27089" y="3718773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2ª Guerra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580112" y="3718773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1950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554419" y="3709481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Dias atuais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923928" y="4582869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C</a:t>
            </a:r>
            <a:r>
              <a:rPr lang="pt-BR" dirty="0" smtClean="0"/>
              <a:t>onsolida-se nas três primeiras décadas do pós-guerra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331640" y="2996952"/>
            <a:ext cx="11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1º Período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995936" y="2996952"/>
            <a:ext cx="11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2º Período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660232" y="2996952"/>
            <a:ext cx="11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</a:t>
            </a:r>
            <a:r>
              <a:rPr lang="pt-BR" dirty="0" smtClean="0"/>
              <a:t>º Período</a:t>
            </a:r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5940152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856984" cy="93610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Consumo Sustentável x Consumo Verde</a:t>
            </a:r>
            <a:endParaRPr lang="pt-BR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59832" y="2060848"/>
            <a:ext cx="6084168" cy="3744416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pt-BR" dirty="0" smtClean="0"/>
              <a:t>Consumo responsável (verde): superficial, trata somente de um lado do problema ambiental</a:t>
            </a:r>
          </a:p>
          <a:p>
            <a:endParaRPr lang="pt-BR" dirty="0" smtClean="0"/>
          </a:p>
          <a:p>
            <a:pPr>
              <a:buBlip>
                <a:blip r:embed="rId2"/>
              </a:buBlip>
            </a:pPr>
            <a:r>
              <a:rPr lang="pt-BR" dirty="0" smtClean="0"/>
              <a:t>Consumo sustentável: Mais abrangente </a:t>
            </a:r>
          </a:p>
          <a:p>
            <a:endParaRPr lang="pt-BR" dirty="0"/>
          </a:p>
        </p:txBody>
      </p:sp>
      <p:pic>
        <p:nvPicPr>
          <p:cNvPr id="4099" name="Picture 3" descr="C:\Users\Max\Desktop\universo0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52936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36512" y="1012850"/>
            <a:ext cx="5057775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Exemplos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VITORIA\Documents\USP\2° SEMESTRE\SMC\Imagens- seminário\g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2276872"/>
            <a:ext cx="3260725" cy="3400425"/>
          </a:xfrm>
          <a:prstGeom prst="rect">
            <a:avLst/>
          </a:prstGeom>
        </p:spPr>
      </p:pic>
      <p:pic>
        <p:nvPicPr>
          <p:cNvPr id="6" name="Picture 4" descr="C:\Users\VITORIA\Documents\USP\2° SEMESTRE\SMC\Imagens- seminário\0,,42989302,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80937"/>
            <a:ext cx="3872433" cy="242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77863" y="476672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Consumo Solidário</a:t>
            </a:r>
          </a:p>
        </p:txBody>
      </p:sp>
      <p:pic>
        <p:nvPicPr>
          <p:cNvPr id="5" name="Picture 3" descr="C:\Users\VITORIA\Documents\USP\2° SEMESTRE\SMC\Imagens- seminário\consum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1772816"/>
            <a:ext cx="3398837" cy="44846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314" name="Picture 2" descr="http://www.profotos.com.br/BI_Fotos/01NECE03010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3810000" cy="253365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3316" name="Picture 4" descr="http://www.melhoresdestinos.com.br/wp-content/uploads/2011/09/roupas_tipicas_pe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408" y="1609549"/>
            <a:ext cx="3375560" cy="225149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6686"/>
            <a:ext cx="9144000" cy="149817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Consumo e seus impactos socioambientais</a:t>
            </a:r>
            <a:endParaRPr lang="pt-BR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4176464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pt-BR" dirty="0" smtClean="0"/>
              <a:t>Capacidade de reposição da biosfera</a:t>
            </a:r>
          </a:p>
          <a:p>
            <a:endParaRPr lang="pt-BR" dirty="0" smtClean="0"/>
          </a:p>
          <a:p>
            <a:pPr>
              <a:buBlip>
                <a:blip r:embed="rId2"/>
              </a:buBlip>
            </a:pPr>
            <a:r>
              <a:rPr lang="pt-BR" dirty="0" smtClean="0"/>
              <a:t>População crescente- falta de alimentos</a:t>
            </a:r>
          </a:p>
          <a:p>
            <a:pPr>
              <a:buBlip>
                <a:blip r:embed="rId2"/>
              </a:buBlip>
            </a:pPr>
            <a:endParaRPr lang="pt-BR" dirty="0" smtClean="0"/>
          </a:p>
          <a:p>
            <a:pPr>
              <a:buBlip>
                <a:blip r:embed="rId2"/>
              </a:buBlip>
            </a:pPr>
            <a:r>
              <a:rPr lang="pt-BR" dirty="0" smtClean="0"/>
              <a:t>Degradação do solo, desertificação, crise de água, perda de biodiversidade, mudanças climáticas</a:t>
            </a:r>
          </a:p>
          <a:p>
            <a:pPr>
              <a:buBlip>
                <a:blip r:embed="rId2"/>
              </a:buBlip>
            </a:pPr>
            <a:r>
              <a:rPr lang="pt-BR" dirty="0" smtClean="0"/>
              <a:t>Consumo e seus impactos socioambientais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cidadania e o consumo sustentável</a:t>
            </a:r>
            <a:endParaRPr lang="pt-BR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Cidadania se define como “Competência humana de fazer-se sujeito, para fazer história própria e coletivamente organizada”. (DEMO, 1995)</a:t>
            </a:r>
          </a:p>
          <a:p>
            <a:pPr fontAlgn="auto">
              <a:spcAft>
                <a:spcPts val="0"/>
              </a:spcAft>
              <a:buBlip>
                <a:blip r:embed="rId2"/>
              </a:buBlip>
              <a:defRPr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Consumo em direção a sustentabilidade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Paradigma de Adequação.</a:t>
            </a:r>
          </a:p>
          <a:p>
            <a:pPr fontAlgn="auto">
              <a:spcAft>
                <a:spcPts val="0"/>
              </a:spcAft>
              <a:buBlip>
                <a:blip r:embed="rId2"/>
              </a:buBlip>
              <a:defRPr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pt-BR" dirty="0" smtClean="0"/>
              <a:t>Transformar a sociedade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6" descr="Direito do Consumidor - Pegoral e Sou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04864"/>
            <a:ext cx="4011704" cy="31395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7" descr="\\10.221.240.38\retorno_produtos\EQUIPE RETORNO\Max Marques\USP\CIDADANI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2913063"/>
            <a:ext cx="3227320" cy="217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 explicativo retangular com cantos arredondados 5"/>
          <p:cNvSpPr/>
          <p:nvPr/>
        </p:nvSpPr>
        <p:spPr>
          <a:xfrm>
            <a:off x="2828628" y="2132856"/>
            <a:ext cx="1407988" cy="589037"/>
          </a:xfrm>
          <a:prstGeom prst="wedgeRoundRectCallout">
            <a:avLst>
              <a:gd name="adj1" fmla="val -27618"/>
              <a:gd name="adj2" fmla="val 76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915816" y="2195572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Trebuchet MS" pitchFamily="34" charset="0"/>
              </a:rPr>
              <a:t>COLETIVO</a:t>
            </a:r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912019" y="2049835"/>
            <a:ext cx="1355726" cy="731094"/>
          </a:xfrm>
          <a:prstGeom prst="wedgeRoundRectCallout">
            <a:avLst>
              <a:gd name="adj1" fmla="val 33422"/>
              <a:gd name="adj2" fmla="val 64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944563" y="2227263"/>
            <a:ext cx="1344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Trebuchet MS" pitchFamily="34" charset="0"/>
              </a:rPr>
              <a:t>CIDADANIA 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5436096" y="1628800"/>
            <a:ext cx="547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5400" dirty="0">
                <a:latin typeface="Trebuchet MS" pitchFamily="34" charset="0"/>
              </a:rPr>
              <a:t>$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6444208" y="5229200"/>
            <a:ext cx="24098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5400" dirty="0">
                <a:latin typeface="Trebuchet MS" pitchFamily="34" charset="0"/>
              </a:rPr>
              <a:t>$TATUS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4572000" y="2996952"/>
            <a:ext cx="547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5400" dirty="0">
                <a:latin typeface="Trebuchet MS" pitchFamily="34" charset="0"/>
              </a:rPr>
              <a:t>$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7164288" y="1484784"/>
            <a:ext cx="549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5400" dirty="0">
                <a:latin typeface="Trebuchet MS" pitchFamily="34" charset="0"/>
              </a:rPr>
              <a:t>$</a:t>
            </a: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8244408" y="1916832"/>
            <a:ext cx="547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5400" dirty="0">
                <a:latin typeface="Trebuchet MS" pitchFamily="34" charset="0"/>
              </a:rPr>
              <a:t>$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bleStyles.xml><?xml version="1.0" encoding="utf-8"?>
<a:tblStyleLst xmlns:a="http://schemas.openxmlformats.org/drawingml/2006/main" def="{5C22544A-7EE6-4342-B048-85BDC9FD1C3A}"/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