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2" r:id="rId1"/>
  </p:sldMasterIdLst>
  <p:notesMasterIdLst>
    <p:notesMasterId r:id="rId7"/>
  </p:notesMasterIdLst>
  <p:handoutMasterIdLst>
    <p:handoutMasterId r:id="rId8"/>
  </p:handoutMasterIdLst>
  <p:sldIdLst>
    <p:sldId id="786" r:id="rId2"/>
    <p:sldId id="787" r:id="rId3"/>
    <p:sldId id="788" r:id="rId4"/>
    <p:sldId id="789" r:id="rId5"/>
    <p:sldId id="79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EC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4615" autoAdjust="0"/>
  </p:normalViewPr>
  <p:slideViewPr>
    <p:cSldViewPr snapToGrid="0">
      <p:cViewPr varScale="1">
        <p:scale>
          <a:sx n="77" d="100"/>
          <a:sy n="77" d="100"/>
        </p:scale>
        <p:origin x="175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37C9D4-5D54-4392-BBFB-02622A56D8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56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1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44987F3-6178-46BB-8CC9-C1E91726B42A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783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2692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D09B84-71E7-4575-949A-229A3D6E04A4}" type="slidenum">
              <a:rPr lang="pt-BR" smtClean="0">
                <a:latin typeface="Arial" pitchFamily="34" charset="0"/>
              </a:rPr>
              <a:pPr>
                <a:defRPr/>
              </a:pPr>
              <a:t>1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79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3716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0D9B31-58B0-412D-8858-5EB629FE4C4A}" type="slidenum">
              <a:rPr lang="pt-BR" smtClean="0">
                <a:latin typeface="Arial" pitchFamily="34" charset="0"/>
              </a:rPr>
              <a:pPr>
                <a:defRPr/>
              </a:pPr>
              <a:t>2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1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4740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15CA2C-91CE-4DC8-9C48-283298DA3406}" type="slidenum">
              <a:rPr lang="pt-BR" smtClean="0">
                <a:latin typeface="Arial" pitchFamily="34" charset="0"/>
              </a:rPr>
              <a:pPr>
                <a:defRPr/>
              </a:pPr>
              <a:t>3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97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6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D7CFB0-9E43-473B-BC2A-D779A7082C9C}" type="slidenum">
              <a:rPr lang="pt-BR" smtClean="0">
                <a:latin typeface="Arial" pitchFamily="34" charset="0"/>
              </a:rPr>
              <a:pPr>
                <a:defRPr/>
              </a:pPr>
              <a:t>4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25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6788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7D2C44-6DE6-4F06-BA03-5BEF03913DB5}" type="slidenum">
              <a:rPr lang="pt-BR" smtClean="0">
                <a:latin typeface="Arial" pitchFamily="34" charset="0"/>
              </a:rPr>
              <a:pPr>
                <a:defRPr/>
              </a:pPr>
              <a:t>5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0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000" y="190800"/>
            <a:ext cx="8520112" cy="6477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9725" y="133350"/>
            <a:ext cx="2130425" cy="5668963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95275" y="133350"/>
            <a:ext cx="6242050" cy="56689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000" y="190800"/>
            <a:ext cx="8511452" cy="647700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5275" y="1294410"/>
            <a:ext cx="8524875" cy="4714503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000" y="190800"/>
            <a:ext cx="8520112" cy="647700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000" y="190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000" y="190800"/>
            <a:ext cx="8520112" cy="64770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02400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52938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latin typeface="Arial" charset="0"/>
                <a:cs typeface="Arial" charset="0"/>
              </a:rPr>
              <a:t>Slide </a:t>
            </a:r>
            <a:r>
              <a:rPr lang="de-DE" sz="1000" dirty="0">
                <a:latin typeface="Arial" charset="0"/>
                <a:cs typeface="Arial" charset="0"/>
                <a:sym typeface="Wingdings" pitchFamily="2" charset="2"/>
              </a:rPr>
              <a:t></a:t>
            </a:r>
            <a:r>
              <a:rPr lang="de-DE" sz="1000" dirty="0">
                <a:latin typeface="Arial" charset="0"/>
                <a:cs typeface="Arial" charset="0"/>
              </a:rPr>
              <a:t> </a:t>
            </a:r>
            <a:fld id="{B62D209D-6D39-4AFF-8757-913B7FF3A80C}" type="slidenum">
              <a:rPr lang="de-DE" sz="1000">
                <a:latin typeface="Arial" charset="0"/>
                <a:cs typeface="Arial" charset="0"/>
              </a:rPr>
              <a:pPr>
                <a:defRPr/>
              </a:pPr>
              <a:t>‹nº›</a:t>
            </a:fld>
            <a:endParaRPr lang="de-DE" sz="1000" dirty="0">
              <a:latin typeface="Arial" charset="0"/>
              <a:cs typeface="Arial" charset="0"/>
            </a:endParaRPr>
          </a:p>
        </p:txBody>
      </p:sp>
      <p:sp>
        <p:nvSpPr>
          <p:cNvPr id="67586" name="AutoShape 2" descr="data:image/jpeg;base64,/9j/4AAQSkZJRgABAQAAAQABAAD/2wBDAAkGBwgHBgkIBwgKCgkLDRYPDQwMDRsUFRAWIB0iIiAdHx8kKDQsJCYxJx8fLT0tMTU3Ojo6Iys/RD84QzQ5Ojf/2wBDAQoKCg0MDRoPDxo3JR8lNzc3Nzc3Nzc3Nzc3Nzc3Nzc3Nzc3Nzc3Nzc3Nzc3Nzc3Nzc3Nzc3Nzc3Nzc3Nzc3Nzf/wAARCABRAUIDASIAAhEBAxEB/8QAHAAAAwADAQEBAAAAAAAAAAAAAAYHBAUIAwEC/8QAWBAAAQMDAQQECAcJCwoHAQAAAQIDBAAFEQYHEiExE0FRYRQiNnFzdLGyCBUyN4GRsxcjNDVCUnLB0hYkM0NTVFZikpShJlWCk6KjtMLD0URkZXWD4fDx/8QAGwEBAQADAQEBAAAAAAAAAAAAAAECAwQFBgf/xAAlEQEAAgIBBAIBBQAAAAAAAAAAAQIDEQQSITFRBUETIoGRobH/2gAMAwEAAhEDEQA/ALjRRRQFFFFB8NfhxxDbanFqCUpGST1Cv3SnrOeQpqAhXAjfdx2dQ/X9Vc3L5EcfFOSWzFjnJeKwJ+onZCy3APRtfyhHFX/asJJdeVvLcUpXao5rXxzWzjEZGa+B5vMzZ7bvP7PVjHXHH6YZDPTs4U06pPmNbW33ffWGZeAo8ErHAHz1gb6dysGSUnNYcD5LPxr7rPb19NVsdckamDsKK1lhmGXDAWcraO6r9VbMV+iYM1c+OuSviXm2rNZ1L7RRRW5iKKKKAooooCiiigKKKKAooooCiiigKKKKAooooCiiigKKKKAooooCiiigKKKKAooooCiivhODigV9aa6tWjVRk3VuWsyUrUjwdoK4JxnOSMcxWKdo9mGqmtNqYnia6ttCV9Eno8rQlY472eSh1c81N/hBXWDOuMGJDkNvPRGnQ+G1BXRlW7gHHXwPCsV758oHrMT/AIZuoqoDaVZFanf08GJ3hjC3UKV0SejJbQpasHezySccKS5OtrbfXbjdIqJSY8dsOEOtpCt0J6gFHsPXS20M7abp61O/4d2tDpfP7mL9wOPBN3OOGdxVcfOw1zYum3uP9b+Paa33Ho8M65tSbeqd0cvokvhjAaG9vFO9y3uWKarTcWrhBYmx94NPoC0BYwcHtqINH/Jd8f8AqSfsqqOjnd3S9sHZGR7K+c+U+Ow4cXVjjvvX9OzDltktqfTaai1dA06GPD0yFB4K3ehQFYxjOeI7aw3NZ21V8TZ92T4UtSUg9GncypAUOOew0nbW1lYgdyHf+WtfvA7SGFD+WZ+wTWXF+K49+NGSYncxM+fuPDC+S1b9Me4VHTWurXH1DNtLjcwvJQokhtO797SVK473Zypm0Trm1azMwWpmY34IGy4ZLaU5397GMKOfkHP0VE7OT90u48P4qYf9wqmf4OC0JcvqCob6mYpCc8SAXcn/ABH119HwsNcOCtK+HHmtNrzMrcKK+DlX2utqazUd6jaes8m6zkuqjxkhSw0AVYJxwBI7RS5pbabY9UXhFrt7E9EhaFLBfaSlOE8+IUa9dr3zdXr0SffTUg2I/OHG9Ve9gouuzpCigcqKInVz2x6bts+TCkRroXYzim3ChhJTkHBwd/lTFq/WFv0lbI1wuTMpxmQ6GkCOhKlAlJVxBI6kmuadaeUl99be941YNvXkbZvXUfYuVNroy6U2l2DU91TbIfhbEpaCttEptKOkxzCcKOSBxx2Anqp0rjuDNkW6cxNhOhuVHcDjSuxQ/V29xrqjRuo42qNPx7pG4FY3Xm85Lbg4KSf/ANyweuqTDbSn0xozz694oaQpagOeAM0jae2tWDUF3h2uFEuaH5ailtTzKAkHdKuJCz1CnK9fief6s57prmfZR5eaf9Kr7JdBdNY7RLPpC4MwbnHnuuvNdKkxmkqAGcccqFbCy6ut950w9qGK3JTDZS6pSHEAOfewc8M46u2pF8IDytt/qB980z7OfmVuXop3sVQ0yhtu0uoZEW78cf8Ah0ft086bvsPUdmYutuK/B3s4DgAUkg4IIBODkdtcjMglpGPzAfoAyf8ADjVl+D7euNzsTq+REthJPb4qwB5wk/SahMLRXm+6hhlbriglCElSieoCvSkXbLejaNESW2V7kicpMVs9YCvlkf6IVVRrBtv0sQD4Ld+I/myf26bLbq+33PSjmpY7UkQm0OLKFoAcwgkHhnHUeuuVt3ATwwkkgfR//RVy0V8xU30Mz311NrMMr7uGmeP7yvH93R+3R93DTP8AMbx/d0ft1GdH2ZvUOprdaHnlstylqSpxABUnCFK4Z4fk1WvuF2vqvdw/sN/s0GZ93DTH8yvH93R+3TBo3aBaNYSpEa1szW3I6AtfhLSUjBOBjCjSn9wu1/57uH9hv/tTLobZ3D0dOkyos+TJVIbDZDyUjABzwwB21Tsxb7ta0/Y7zLtUyNc1PxV7i1NMJUknAPA73fWD927S/wDNLv8A3ZP7dSXaerc17f1YziRn/YTVGtOxe0T7VDmOXa4pXIYQ6pKejwCpIOBlPfQbdvbZpVakpLN0QCcbyoowPPhVN+ndV2PUiVGz3FqQtI3lNcUuJHaUnBA+ikF7YZauhWGL1cEuYO6XEtqSD3gJHtqTXKJddF6ocZDobuUBwKQ60fFUCAQePNJHMfRUHWOR2iilG169tEy2RJTsltpx9hDimyfkEpBI+jNFU0YLveIFlhLm3WW1Gjp/LcVjJ7AOs9wqK6q2lXzVsz4n0dHlMMrOCWx9/eSeGSf4tHHicjvIrca32cagvF7cuU+9uzbc2lTiW22cvNJHHo22x4pJzgK59uaR4TN61C+9pzSloftsHOJLa94LX3yXSM9niDh2A1EYKDaNNkFBYvd6CgQpJKokdR5Y/l15/wBHPaabNJ6cnRbm3rnXU8W9hpzwhPhPB6QvBAynhgcsDGerAr4DpXZnxCmtQaoRnxs4ZiHzccYGO1R7hS5cjc9ROJv2trkuLCUCYyVN/fXh1pjM5HDkCs8OWSaKytPzUXfafNu0dC0xVmbKUpYx0bRZcSFK/N5p59Zr12eRm5Gz/WgeTxaghxB6woIWaw7a3dtUldh0bbDBthP3/wAcnpP60h7HE/1Bw7Aa39zk2DQWlbvp2DPF1vVzbLMxxsjoo/ApUMjljKvF5554pqJ7SsTrwQ2wRpp048U3EDexwz0XKqLpN0DTduH/AJdHspNfYchbPG0y0Flcy7B+O25wU40lnBWBz3ckDPKrNoTS1rm6Kskh1txLrkJtSihwjJI54rz+bxLZ6dNfe3Tgz1x23ZJ9p6wvwEde45/y1itORUbR4a5zwZjeEsB1xXAJSWkDj2Djz6s5ql7Tdmr1zt0d/TyN5+PvdIw45xdScfJJ4Z4cuHOpi5OiXhXxfqtt+BdWEhlNy6LdUAB4qJDXDIAwN8ccAZzW3jcb8WKtLfW4/lhlyxa0zVvdaW+56M107qFEFL1tfeUplwZLK0LRuqbUR8kkE4+gjOCK00CGtMj440JNfRIZBUq3lQ8LjpGM7o4h5HmGeAyCa2dq1JfdEJRbbxHauun5KN1DSlB1h5s8yy5jBGPyT9QrNk6Pt2oGfj3ZrOUh9nDjlrU5uPx1cfkHOU9eAeBxwNdcRrs0GzQu16JcejgamDcGZncEnky4f62f4M9x4d/VVTQoLSFJIKSMgg5Brmy2QZOt56rZc7XKYviTuqubMUpAIGcSkYAB4fLGDxHA9de2ZaWvumLepi83ZMhopAahoTvIj+ZZ4nzYAFVHtte+bq9eiT76akGxH5w43qr3sFV/a/8ANzevRJ99NSDYl84cb1V72Ci/TpAcqKBRRHI2tPKS++tve8asG3ryNs3rqPsXKj+szvajvhHEeGPe8asG3ryNs/rqPsXKiyR9C6U/dXpLUTTAT8YxX2XYiz1ndVlHmUOHnweqvmyjV6tL6g8EnktW6asNyA5w6FzklRHVx8U55fRTh8Hb8Ev/AKdn3TWj23aP+K7n8ewWQIM5eJCUp4NvnPjHuX7fPQXC8fiWdy/BnOX6JrmjZR5eaf8ASq+yXVS2aawVftG3C2T3Qblb4q0gqV4zzO7hK/OOR+g9dS3ZR5eaf9Kr7JdCDP8ACA8rbf6gffNM+zn5lbl6Kd7FUsfCA8rbf6gffNM+zn5lbl6Kd7FUEs2axGZ+srRDkoC2ZHSNOJUMhSVMuAj6jXrpuWvRe0Jjwlam0wJq4r5V4u82SUZPdghXZwBr9bJ/L+wekV9kumPb1ZBD1LHubaMNXJkpcwOHSIAH1lJT/Zos+V/yCnPMVz9t5vZl6oZtqHAqPbo+8tKeP31fE5444JCcdfjHtqo7PNSN3PQEO5S3sriMlqWtRGQpsYUT5wAfpqJ6QjOa32kNPyklaJElc18H8ltJ3gD/ALCaI+a/sp0+xpm3uAB74tLr/e4twlX+Jx9AqjaK+Yqb6CZ766W/hBeVdr9QP2hpk0V8xU30Ez310PpLdndwiWrWtnnXB9DEVlxZcdXyTltYGfpIH01f/uj6O/pDC/tVzlpezuahv0GztPpjrlKUkOqSVBOEKVyBGfk9tUn7hc7+kEb+5q/boSon3R9Hf0hhf263Vlvlsv0ZcmzzGpbKFltS2zkBQAOPqI+upD9wud/SCN/c1ft1QtnGkHdG2iTAemolqelF/fQ0UAZSlOMEn83/ABqogm1Ly61D6f8A6aa6V0x5N2r1Jn3BXNm03H7vr9nGPCRnP6Ca/LMbXXQNeDRtUljcHRlpEjcKerdxwxiorqZSgEkkgd5Ncx7VLxDvetpsu3vNuxm222UvoIKXN0cSD1jJxnurHVa9dzk+DPQNUuocG6UPof3FDrB3uGPPTXo3Y/dZktmRqZtEOChW8qKF7zroB+ScHCQcceJOOHDqHhr7Vs8vM22Q5SfFS+whwA5BAUkH9dFdEIQltCUIQEpSMADkBRRephXq826yQFzbrKbjR0/lOHGT2AdZ7hUS1NtEvurpblp0bDkR47h8ZbQAfeTy3lq5Np78+cjlVU1noa0avaaNwL7Uhr+CfZXgoHXwOUn6qnGptn+p2HW7HpqJHasT6sLcZe3VLPWZCj4yh2AZHVjlVYkdCrPp1SQx0F8u4IKHE5VEjKPLdH8evJ6/Fz2mnHS2zO9aplpvWspMhllzCujX/DvJ/NP8knuHHjyFPehdmdr0xuSpe5cLoDnwhaMJa7kJOccOvmePLkHvAoqG6tn6mjPp0lpbT0myW1OUoUynjJT1qLo8VKeZJ3s9pHKkltVp04sCII97u4IKHQkqhxldiEj+HVnrPi5xgGuo5UWPMjORpbLbzDqSlxtxIUlYPMEHnS3Ytn+mbHdF3GBbUiQSS2XFFYZ7dwH5P0UE00rszvGp5abzrKVIZadweiWT07qeoH+TT3Dj3CrdBiR4ENmJDaS1HYQG220jglI4AV7YFfaIDSxrLQ9n1bHxNa6KWkfepbIwtHn/ADh3Gmeig5svdm1Ds+U5EuEdFysEg+OFpJjOcevrZc48CDnPInGKwYcNanhd9BzZLctkFblvUv8AfbA4Z3Op5H0ZwBkE103KjMS4zseSy28y6kpcbcSFJUDwIIPMVINabIlsvKumjHFNOtkuCEHCkg9rS85HmPdgiorN0NtbhTCIeqEtwJhISZeN1p0jh4+fkHz8O/qqrIWFpCkkFJGQQaktp2ZydRQm5Wt2mo1xCk5ehEJefRjGHsApKv6yePfVOs1riWW3MW+3tKbjMJ3W0FZVgecnNVGt19bV3fRt4gMo33XYqujT2qHEf4gVzvs5vbNg1jbrlKVuxjvNPOHkhCxje8wOPozXVFRTaHsmlLnP3XSjaHEPK3nYGQgpUSclsk4wee6cdeD1UVaG3UOoS40tK0KGUqScgjuNYd7u8OyWyRcLg6lqOwgqUSeJ7AB1k8gK5mjK1rYAYkROoYKR/FIbdCR5hgj6qFW3WmqH0Jeh3u4OA+KZCVhCT25XhIPfU2aathp7UGoUN9GeluU3i2k5x0i8kfQCePdmrN8IBIRpO1IH5M9I/wB05WXsx2aI02+LteVNv3XdIaQniiMDwOD1qI4Z7PPx9dt9nuV609AYtMF6Y63NDi0MjJCejWM/WRQaP4O34Jf/AE7PumqnfbTEvlpk2y4NhyNIRurGOXWCOwg4IPaKnmwyx3WyxryLvb5EIvOtKbDycFQCVA1UqqOUnUXXQ2p5EZZ3ZUYLaUSnCXmlpI3sfmkEHuI7qydlad3aBYUjqeUP90uq7th0U5qC3NXK1R+kucTCShA8Z9rjlPeQTkfSOup9s70jqSBre0TJ1kmx4zLylOOuIASkbihx49pFRdsr4QHlbb/UD75pn2c/MrcvRTvYqtZtr03fLzqWFItNqlTGUQ9xS2UZAVvk450w6Gs1zg7J59tmQn2ZzjUsJjrT45KgrdwO/IoJLsn8v7B6RX2S6tm16ym86JmllG9JhYlNADJO78oDvKd4VLtmukNSW7WtmlXCyTI8dhxRcdcQN1P3tQ48e0iuhVoS4hSVgFKgQR2g0Jcr2fU79t0nfLE0VBFzLRQpPJPHDn9pAAqm/B9su5b7lfHUYVIdEdlRH5COKiO7eJH+j3VP77s81LDu06Nb7HLfitvrEd1pAKVI3so6+zFdEaVtDdg07b7U3j97MJQpQHylY8Y/ScmgjXwgvKu1+oH7Q0x6K+Yqb6CZ766wNtunL3edR2+RabXKmNNwyhSmUghKt8nH1VvdKWa5xNjsq2SIL7c9TMoJjKT45KlKKRjvyProJRspIG0OxE8PvrnP0S66f3k9o+uuWG9E6wbUlbVguaFp+StKd1Q8xB4V7/uV13/my+/61X7VCe7qDeT2j66N4Z4YPmrl/wDcprv/ADXff9ar9qnfY/Y9UW7Vjj97hXJmIYa0hUpZKd8qRjmTxwFVUIW1E413qA9j/wD0010rpgf5N2n1Jn3BUG2iaP1LcNZXqTCsc1+O+/lt1tA3VDcSOH1VfNPNOMWG2svoKHW4rSVoVzSQgAg0WWfiivtFEFFFFAq7OdRS9UabTcpzbTbpkON7rQIGEnA5mvHS2sW5kCZIvkiJDDd0cgMFStwLKSQkcT8o4NLGzDUlm0vYJtl1BcWIE+DNe6Vl9W6ognIKQflA91Lb7Xhez2JJfZUmNdNVh5tDqcb7S1K5jsIzQWO2ansl5XIatF1hy3mUkrS06FYHb3jvHCsPTGo2ZtvtyLlc7U5cpiVqQiE/vIe3SQejzxOAOPZg1prtGjxdp9nVGYbaUu0ykqLaAnISU4HmHHFJtsYMTZhpHU7HivWSUXXFAZJYW4Uuj6sH6O+gsIvFtMmXG8Oj9PDSFyWy4MspIyCr80Y48ax7Pqax3tTyLTdIstTPFxLTgJSO3zd9Sm4RZEvZ9e9TYJN5uiJTylNlWISHAEBSQcqQEjJHYTWZA6C4a1sT7GobLMlsMu7qLPBKcsbhyl1QWQlIzwCuvlzoKMxq3Tshxtti9QHFONLdTuPpPiJzvKJ6gMHiew9lfbRqqwXuQuPabvElvISVKbadBVgczjrHEcamOm7LYPuPz51zjrb8Jce8Kmxmt99IDpSCDz3QAMjljezzNZenbkhGrbBH8NsOoFLbW01MgN9HIioCCcrCSRg8Bg4wTQO1h1G2nSbN41Hc7SnKlJckw3sxyd4gBJPM8OXbmsaLrFi56ut9utEmJLt0mG6+p5pW8QtCgMc+HPkRmphppUdjSGz+XeNz4lZuMnwhTqctocKl9GVdgz1ngKYZF1sLu1F64WNDU3orHIVJVBIKX1JAISFJ5rxgZ70jq4BQWtYabeufxa3e4Cpu/udCHhkq5bo6s56udel31PYrNIaj3a7RIjzoylDzoScdvcO81Fbjd7evSNoLNy07EjqmR3W7VEa3n2D0gUorcKiU4GckpHZmm6y3OyW/Xur3NTyobTsnoFxHpikhDsUoOA2TzHLIHPvxQM2jdWfG9pu1wujkWMxBnvR+m3t1AbRjCiSew1u7LqC0X5txdnuMeYls4X0KwSnzjmKh8QpVodbsJTTNqRqpReU80VNNs4HR9IjIJSFFHDh1U4aZ/fu0WPLY1Ba5zzUJQkptMIpbW0eCAtwLKd4KwQOeKDe7UtV3HSlshSLTHZffkvlrcdSTyQpXDB7qzb1q1qJoM6kiBKy7HQuO2QSFOLwEp7eZArU7UCnw7SAVgpN6QCO0FKuFK9ihOr1PC0C8lxUOx3By4hSycLYGC0k9ZwpzzcKB50Pq03fRwvt9XFhbrjiXVb262gJURzNbBOr7C/ZpN1iXaE7Fj8FudKAlKjwAV2ZOOfbUYtSnhsz0m84801BReHTKdktF1lBJVuKdSCMp3u04zimywss3DWNxlt3m2XN82tSJSLXDUllf5hWrfUkrGCB1481A4aQ1nb7/AKaF4kPxYim0lUtoyARG4nG+TjGQM8cVs7LqWyX0uCz3ONMU18tLSwSnvI5476jkV2BI2XaU8Zl+FDubKr20yQopa3146VI5jiOBpnukm33faPp17SL0aQ4xFleHvQlApDRQA2lZTw+VnAPI4oGbUWu7Lb4N1bg3e3u3WHGecRGLoJLiEk7pGeeRxHOizagmT7hZUOv2xDcy1JlvR+kIkb5HNKfzO+pzGuGlouyC4W2a5EReg26JEdwgyVSwo4UR8o4UB43IAdgrZ2rojqjTHSBamzpA7waGVFOOodZoKHC1fpydcvi2HeoL0wkpDKHgSojmB2nuFarTevLffdS3K0MuxNyOU+CPNyQvwsFJKikY/J7ianMC4wrbAsLcK4WXUkFua2IkNTAans5VwVhJ5p7wM1vIUyBadabQBIYbcdDDbkeInCXHUhpW8G+vz47agf42sNOS7l8Wxr1BdmbxSGUvAkkdQ7T3Ct0paUJKlkJSBkk9Vc/Xe7wlWLS6mbpp9mOm4xnk263tYciDOVKccKiRgnjlIJJ58DVc2jNyJWg70iAFOOLhr3Q3xKk444xzyM0Gu1BtCtTVv6TT1zt86WmUy0ppLoV4q1hJIAPHnzHCmK76lsljcaavF0iw3HfkJecCSR247O+pfqq7aOl6R09GsrkFyS3KimM0zul1gb6d/eA4p7DnmcV+pT70PXmqRcbvZLct7oi0bvG3+lj7uAGyVp4cDkDmaCwNPNyGUOsrS42tIUhaVZCgeRBHMUiJv+rLnqO92+yNWoM219LWZO+FKykK6q2Oy5jwfRkRLctUphSlrYcUwpr72VEgJSokhI6u7FK9qsc27621gqFqC4WtLcxsKRF3cL+9jicjnVGzja0u0i2XBEpq1226264oiPmTIPQOJUMgpVjIJ6gf/oNkvU9jgvOMS7rEaeadQytpTo3wtXFKcc8kcfNU815piJpjQSmIz8mU9KuzD0iTKc33XVlXMnzVnaetcCftV1jImxGJLsQRugLiAvoypB3iAeR8UcedQOD+sNOR7p8WP3qE3N3twsqdAIV2HqB7q971qOzWJLZvFyjQ+lz0YdWAV454HM4yKiF3vkWfoG5OMS7Ha0yXHCbOGi9MU50mMqUpWQTjOd3h7G+3XO1xNocqdqGZCREkWqMbTJkLT0RQEjpAlZ4Z3uw8qoc7tfk+D2eVZ7halRpk1DRdff8AFdQc5S2RzXkcB56yLrqvT9mlIiXS8Q4shQBDbroBAPInsHnqbTXbQ/A06/YIT8SA5qxKkdIrxHTurBW2MnCCRwHDr4V76en2Gzv63b1k5EamvXF9a0S8dJIjEfewgHipPysAZ5ioKTdtQWizRW5V0uMaKw6cNrccAC/0e36K0Gs9Zt2/RT2odOvRbgEuNoQUq30qJWEkcDz48qUZVztka56ciRIkKypRai/DnX7K+gQVYDaUlQG9jjkqzilW4SmJOhNcIZlx5Sjd2HN6M2GkrBUkb6UccJJBweOe00Fzt+p7Fcp7sC33aHJltZ32WnQpQxz4deO6vKfrHTdunmBOvcFiUCAppx4ApJ5b3Z9NIWpJ9gudx0Yzo12E7NYuTRSmEUbzMUJPSBWPkjGOBrRXq8xpOn9UeDSrHaVOOyEO291ouzJCgcb2SoYJx1JIFUXUKCgCniDxBFFIuntT2RFgtiHr9AQ4mI0FpXKQCDuDIOTzoqBL2yeWFt8yfaaoOr/xNaPXWPYaKKKyLn5ZwPUX/aK1sD5sXPV3PfVRRQb6x+SUH1FHuUh7G+eoPWDRRRDbozyOb/8Al940lbF/xpe/0hRRRW6R80kj0T3vqrX7MPk2D1J/7Q0UUCk5+LdoH6Kvepk2hfI0b5mv+SiigabR5Oag9bkVqdiHk7J9ZX+uiiqGPV/4XZPX019geXVz9Ua/VRRURqbH82Uj0T3tNYuxLyVd9Or9dFFB6aV/B9Vfpn2KrA2H/iu5el/70UUVrb585dz9Sd+zNN1p8orB/wCzp/XRRQKOl/nhuH6Ln6qa7h86ET1JXsVRRQTNv8Q6t9aT9tV7h/gbHok+yiigjNo/G2pvXGffNb7bP/CWL05/VRRQUmH+CMfoJ9laLTn4/wBQ+nT7KKKD8bQfxGj1pn21+7H5T3/9Nr2UUURMZ3lVrT1J/wBwVk6q+ajS/om/ZRRRTrP/ABLpT1uP7KXdqflpp79JPv0UUGVtq/F1p9bT7K1Ez8f6m9Hbfaqiigztn/zi6k86verBuHzp3n1Fz7MUUUCJF/BWf0E+yiiig//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7588" name="AutoShape 4" descr="data:image/jpeg;base64,/9j/4AAQSkZJRgABAQAAAQABAAD/2wBDAAkGBwgHBgkIBwgKCgkLDRYPDQwMDRsUFRAWIB0iIiAdHx8kKDQsJCYxJx8fLT0tMTU3Ojo6Iys/RD84QzQ5Ojf/2wBDAQoKCg0MDRoPDxo3JR8lNzc3Nzc3Nzc3Nzc3Nzc3Nzc3Nzc3Nzc3Nzc3Nzc3Nzc3Nzc3Nzc3Nzc3Nzc3Nzc3Nzf/wAARCABRAUIDASIAAhEBAxEB/8QAHAAAAwADAQEBAAAAAAAAAAAAAAYHBAUIAwEC/8QAWBAAAQMDAQQECAcJCwoHAQAAAQIDBAAFEQYHEiExE0FRYRQiNnFzdLGyCBUyN4GRsxcjNDVCUnLB0hYkM0NTVFZikpShJlWCk6KjtMLD0URkZXWD4fDx/8QAGwEBAQADAQEBAAAAAAAAAAAAAAECAwQFBgf/xAAlEQEAAgIBBAIBBQAAAAAAAAAAAQIDEQQSITFRBUETIoGRobH/2gAMAwEAAhEDEQA/ALjRRRQFFFFB8NfhxxDbanFqCUpGST1Cv3SnrOeQpqAhXAjfdx2dQ/X9Vc3L5EcfFOSWzFjnJeKwJ+onZCy3APRtfyhHFX/asJJdeVvLcUpXao5rXxzWzjEZGa+B5vMzZ7bvP7PVjHXHH6YZDPTs4U06pPmNbW33ffWGZeAo8ErHAHz1gb6dysGSUnNYcD5LPxr7rPb19NVsdckamDsKK1lhmGXDAWcraO6r9VbMV+iYM1c+OuSviXm2rNZ1L7RRRW5iKKKKAooooCiiigKKKKAooooCiiigKKKKAooooCiiigKKKKAooooCiiigKKKKAooooCiivhODigV9aa6tWjVRk3VuWsyUrUjwdoK4JxnOSMcxWKdo9mGqmtNqYnia6ttCV9Eno8rQlY472eSh1c81N/hBXWDOuMGJDkNvPRGnQ+G1BXRlW7gHHXwPCsV758oHrMT/AIZuoqoDaVZFanf08GJ3hjC3UKV0SejJbQpasHezySccKS5OtrbfXbjdIqJSY8dsOEOtpCt0J6gFHsPXS20M7abp61O/4d2tDpfP7mL9wOPBN3OOGdxVcfOw1zYum3uP9b+Paa33Ho8M65tSbeqd0cvokvhjAaG9vFO9y3uWKarTcWrhBYmx94NPoC0BYwcHtqINH/Jd8f8AqSfsqqOjnd3S9sHZGR7K+c+U+Ow4cXVjjvvX9OzDltktqfTaai1dA06GPD0yFB4K3ehQFYxjOeI7aw3NZ21V8TZ92T4UtSUg9GncypAUOOew0nbW1lYgdyHf+WtfvA7SGFD+WZ+wTWXF+K49+NGSYncxM+fuPDC+S1b9Me4VHTWurXH1DNtLjcwvJQokhtO797SVK473Zypm0Trm1azMwWpmY34IGy4ZLaU5397GMKOfkHP0VE7OT90u48P4qYf9wqmf4OC0JcvqCob6mYpCc8SAXcn/ABH119HwsNcOCtK+HHmtNrzMrcKK+DlX2utqazUd6jaes8m6zkuqjxkhSw0AVYJxwBI7RS5pbabY9UXhFrt7E9EhaFLBfaSlOE8+IUa9dr3zdXr0SffTUg2I/OHG9Ve9gouuzpCigcqKInVz2x6bts+TCkRroXYzim3ChhJTkHBwd/lTFq/WFv0lbI1wuTMpxmQ6GkCOhKlAlJVxBI6kmuadaeUl99be941YNvXkbZvXUfYuVNroy6U2l2DU91TbIfhbEpaCttEptKOkxzCcKOSBxx2Anqp0rjuDNkW6cxNhOhuVHcDjSuxQ/V29xrqjRuo42qNPx7pG4FY3Xm85Lbg4KSf/ANyweuqTDbSn0xozz694oaQpagOeAM0jae2tWDUF3h2uFEuaH5ailtTzKAkHdKuJCz1CnK9fief6s57prmfZR5eaf9Kr7JdBdNY7RLPpC4MwbnHnuuvNdKkxmkqAGcccqFbCy6ut950w9qGK3JTDZS6pSHEAOfewc8M46u2pF8IDytt/qB980z7OfmVuXop3sVQ0yhtu0uoZEW78cf8Ah0ft086bvsPUdmYutuK/B3s4DgAUkg4IIBODkdtcjMglpGPzAfoAyf8ADjVl+D7euNzsTq+REthJPb4qwB5wk/SahMLRXm+6hhlbriglCElSieoCvSkXbLejaNESW2V7kicpMVs9YCvlkf6IVVRrBtv0sQD4Ld+I/myf26bLbq+33PSjmpY7UkQm0OLKFoAcwgkHhnHUeuuVt3ATwwkkgfR//RVy0V8xU30Mz311NrMMr7uGmeP7yvH93R+3R93DTP8AMbx/d0ft1GdH2ZvUOprdaHnlstylqSpxABUnCFK4Z4fk1WvuF2vqvdw/sN/s0GZ93DTH8yvH93R+3TBo3aBaNYSpEa1szW3I6AtfhLSUjBOBjCjSn9wu1/57uH9hv/tTLobZ3D0dOkyos+TJVIbDZDyUjABzwwB21Tsxb7ta0/Y7zLtUyNc1PxV7i1NMJUknAPA73fWD927S/wDNLv8A3ZP7dSXaerc17f1YziRn/YTVGtOxe0T7VDmOXa4pXIYQ6pKejwCpIOBlPfQbdvbZpVakpLN0QCcbyoowPPhVN+ndV2PUiVGz3FqQtI3lNcUuJHaUnBA+ikF7YZauhWGL1cEuYO6XEtqSD3gJHtqTXKJddF6ocZDobuUBwKQ60fFUCAQePNJHMfRUHWOR2iilG169tEy2RJTsltpx9hDimyfkEpBI+jNFU0YLveIFlhLm3WW1Gjp/LcVjJ7AOs9wqK6q2lXzVsz4n0dHlMMrOCWx9/eSeGSf4tHHicjvIrca32cagvF7cuU+9uzbc2lTiW22cvNJHHo22x4pJzgK59uaR4TN61C+9pzSloftsHOJLa94LX3yXSM9niDh2A1EYKDaNNkFBYvd6CgQpJKokdR5Y/l15/wBHPaabNJ6cnRbm3rnXU8W9hpzwhPhPB6QvBAynhgcsDGerAr4DpXZnxCmtQaoRnxs4ZiHzccYGO1R7hS5cjc9ROJv2trkuLCUCYyVN/fXh1pjM5HDkCs8OWSaKytPzUXfafNu0dC0xVmbKUpYx0bRZcSFK/N5p59Zr12eRm5Gz/WgeTxaghxB6woIWaw7a3dtUldh0bbDBthP3/wAcnpP60h7HE/1Bw7Aa39zk2DQWlbvp2DPF1vVzbLMxxsjoo/ApUMjljKvF5554pqJ7SsTrwQ2wRpp048U3EDexwz0XKqLpN0DTduH/AJdHspNfYchbPG0y0Flcy7B+O25wU40lnBWBz3ckDPKrNoTS1rm6Kskh1txLrkJtSihwjJI54rz+bxLZ6dNfe3Tgz1x23ZJ9p6wvwEde45/y1itORUbR4a5zwZjeEsB1xXAJSWkDj2Djz6s5ql7Tdmr1zt0d/TyN5+PvdIw45xdScfJJ4Z4cuHOpi5OiXhXxfqtt+BdWEhlNy6LdUAB4qJDXDIAwN8ccAZzW3jcb8WKtLfW4/lhlyxa0zVvdaW+56M107qFEFL1tfeUplwZLK0LRuqbUR8kkE4+gjOCK00CGtMj440JNfRIZBUq3lQ8LjpGM7o4h5HmGeAyCa2dq1JfdEJRbbxHauun5KN1DSlB1h5s8yy5jBGPyT9QrNk6Pt2oGfj3ZrOUh9nDjlrU5uPx1cfkHOU9eAeBxwNdcRrs0GzQu16JcejgamDcGZncEnky4f62f4M9x4d/VVTQoLSFJIKSMgg5Brmy2QZOt56rZc7XKYviTuqubMUpAIGcSkYAB4fLGDxHA9de2ZaWvumLepi83ZMhopAahoTvIj+ZZ4nzYAFVHtte+bq9eiT76akGxH5w43qr3sFV/a/8ANzevRJ99NSDYl84cb1V72Ci/TpAcqKBRRHI2tPKS++tve8asG3ryNs3rqPsXKj+szvajvhHEeGPe8asG3ryNs/rqPsXKiyR9C6U/dXpLUTTAT8YxX2XYiz1ndVlHmUOHnweqvmyjV6tL6g8EnktW6asNyA5w6FzklRHVx8U55fRTh8Hb8Ev/AKdn3TWj23aP+K7n8ewWQIM5eJCUp4NvnPjHuX7fPQXC8fiWdy/BnOX6JrmjZR5eaf8ASq+yXVS2aawVftG3C2T3Qblb4q0gqV4zzO7hK/OOR+g9dS3ZR5eaf9Kr7JdCDP8ACA8rbf6gffNM+zn5lbl6Kd7FUsfCA8rbf6gffNM+zn5lbl6Kd7FUEs2axGZ+srRDkoC2ZHSNOJUMhSVMuAj6jXrpuWvRe0Jjwlam0wJq4r5V4u82SUZPdghXZwBr9bJ/L+wekV9kumPb1ZBD1LHubaMNXJkpcwOHSIAH1lJT/Zos+V/yCnPMVz9t5vZl6oZtqHAqPbo+8tKeP31fE5444JCcdfjHtqo7PNSN3PQEO5S3sriMlqWtRGQpsYUT5wAfpqJ6QjOa32kNPyklaJElc18H8ltJ3gD/ALCaI+a/sp0+xpm3uAB74tLr/e4twlX+Jx9AqjaK+Yqb6CZ766W/hBeVdr9QP2hpk0V8xU30Ez310PpLdndwiWrWtnnXB9DEVlxZcdXyTltYGfpIH01f/uj6O/pDC/tVzlpezuahv0GztPpjrlKUkOqSVBOEKVyBGfk9tUn7hc7+kEb+5q/boSon3R9Hf0hhf263Vlvlsv0ZcmzzGpbKFltS2zkBQAOPqI+upD9wud/SCN/c1ft1QtnGkHdG2iTAemolqelF/fQ0UAZSlOMEn83/ABqogm1Ly61D6f8A6aa6V0x5N2r1Jn3BXNm03H7vr9nGPCRnP6Ca/LMbXXQNeDRtUljcHRlpEjcKerdxwxiorqZSgEkkgd5Ncx7VLxDvetpsu3vNuxm222UvoIKXN0cSD1jJxnurHVa9dzk+DPQNUuocG6UPof3FDrB3uGPPTXo3Y/dZktmRqZtEOChW8qKF7zroB+ScHCQcceJOOHDqHhr7Vs8vM22Q5SfFS+whwA5BAUkH9dFdEIQltCUIQEpSMADkBRRephXq826yQFzbrKbjR0/lOHGT2AdZ7hUS1NtEvurpblp0bDkR47h8ZbQAfeTy3lq5Np78+cjlVU1noa0avaaNwL7Uhr+CfZXgoHXwOUn6qnGptn+p2HW7HpqJHasT6sLcZe3VLPWZCj4yh2AZHVjlVYkdCrPp1SQx0F8u4IKHE5VEjKPLdH8evJ6/Fz2mnHS2zO9aplpvWspMhllzCujX/DvJ/NP8knuHHjyFPehdmdr0xuSpe5cLoDnwhaMJa7kJOccOvmePLkHvAoqG6tn6mjPp0lpbT0myW1OUoUynjJT1qLo8VKeZJ3s9pHKkltVp04sCII97u4IKHQkqhxldiEj+HVnrPi5xgGuo5UWPMjORpbLbzDqSlxtxIUlYPMEHnS3Ytn+mbHdF3GBbUiQSS2XFFYZ7dwH5P0UE00rszvGp5abzrKVIZadweiWT07qeoH+TT3Dj3CrdBiR4ENmJDaS1HYQG220jglI4AV7YFfaIDSxrLQ9n1bHxNa6KWkfepbIwtHn/ADh3Gmeig5svdm1Ds+U5EuEdFysEg+OFpJjOcevrZc48CDnPInGKwYcNanhd9BzZLctkFblvUv8AfbA4Z3Op5H0ZwBkE103KjMS4zseSy28y6kpcbcSFJUDwIIPMVINabIlsvKumjHFNOtkuCEHCkg9rS85HmPdgiorN0NtbhTCIeqEtwJhISZeN1p0jh4+fkHz8O/qqrIWFpCkkFJGQQaktp2ZydRQm5Wt2mo1xCk5ehEJefRjGHsApKv6yePfVOs1riWW3MW+3tKbjMJ3W0FZVgecnNVGt19bV3fRt4gMo33XYqujT2qHEf4gVzvs5vbNg1jbrlKVuxjvNPOHkhCxje8wOPozXVFRTaHsmlLnP3XSjaHEPK3nYGQgpUSclsk4wee6cdeD1UVaG3UOoS40tK0KGUqScgjuNYd7u8OyWyRcLg6lqOwgqUSeJ7AB1k8gK5mjK1rYAYkROoYKR/FIbdCR5hgj6qFW3WmqH0Jeh3u4OA+KZCVhCT25XhIPfU2aathp7UGoUN9GeluU3i2k5x0i8kfQCePdmrN8IBIRpO1IH5M9I/wB05WXsx2aI02+LteVNv3XdIaQniiMDwOD1qI4Z7PPx9dt9nuV609AYtMF6Y63NDi0MjJCejWM/WRQaP4O34Jf/AE7PumqnfbTEvlpk2y4NhyNIRurGOXWCOwg4IPaKnmwyx3WyxryLvb5EIvOtKbDycFQCVA1UqqOUnUXXQ2p5EZZ3ZUYLaUSnCXmlpI3sfmkEHuI7qydlad3aBYUjqeUP90uq7th0U5qC3NXK1R+kucTCShA8Z9rjlPeQTkfSOup9s70jqSBre0TJ1kmx4zLylOOuIASkbihx49pFRdsr4QHlbb/UD75pn2c/MrcvRTvYqtZtr03fLzqWFItNqlTGUQ9xS2UZAVvk450w6Gs1zg7J59tmQn2ZzjUsJjrT45KgrdwO/IoJLsn8v7B6RX2S6tm16ym86JmllG9JhYlNADJO78oDvKd4VLtmukNSW7WtmlXCyTI8dhxRcdcQN1P3tQ48e0iuhVoS4hSVgFKgQR2g0Jcr2fU79t0nfLE0VBFzLRQpPJPHDn9pAAqm/B9su5b7lfHUYVIdEdlRH5COKiO7eJH+j3VP77s81LDu06Nb7HLfitvrEd1pAKVI3so6+zFdEaVtDdg07b7U3j97MJQpQHylY8Y/ScmgjXwgvKu1+oH7Q0x6K+Yqb6CZ766wNtunL3edR2+RabXKmNNwyhSmUghKt8nH1VvdKWa5xNjsq2SIL7c9TMoJjKT45KlKKRjvyProJRspIG0OxE8PvrnP0S66f3k9o+uuWG9E6wbUlbVguaFp+StKd1Q8xB4V7/uV13/my+/61X7VCe7qDeT2j66N4Z4YPmrl/wDcprv/ADXff9ar9qnfY/Y9UW7Vjj97hXJmIYa0hUpZKd8qRjmTxwFVUIW1E413qA9j/wD0010rpgf5N2n1Jn3BUG2iaP1LcNZXqTCsc1+O+/lt1tA3VDcSOH1VfNPNOMWG2svoKHW4rSVoVzSQgAg0WWfiivtFEFFFFAq7OdRS9UabTcpzbTbpkON7rQIGEnA5mvHS2sW5kCZIvkiJDDd0cgMFStwLKSQkcT8o4NLGzDUlm0vYJtl1BcWIE+DNe6Vl9W6ognIKQflA91Lb7Xhez2JJfZUmNdNVh5tDqcb7S1K5jsIzQWO2ansl5XIatF1hy3mUkrS06FYHb3jvHCsPTGo2ZtvtyLlc7U5cpiVqQiE/vIe3SQejzxOAOPZg1prtGjxdp9nVGYbaUu0ykqLaAnISU4HmHHFJtsYMTZhpHU7HivWSUXXFAZJYW4Uuj6sH6O+gsIvFtMmXG8Oj9PDSFyWy4MspIyCr80Y48ax7Pqax3tTyLTdIstTPFxLTgJSO3zd9Sm4RZEvZ9e9TYJN5uiJTylNlWISHAEBSQcqQEjJHYTWZA6C4a1sT7GobLMlsMu7qLPBKcsbhyl1QWQlIzwCuvlzoKMxq3Tshxtti9QHFONLdTuPpPiJzvKJ6gMHiew9lfbRqqwXuQuPabvElvISVKbadBVgczjrHEcamOm7LYPuPz51zjrb8Jce8Kmxmt99IDpSCDz3QAMjljezzNZenbkhGrbBH8NsOoFLbW01MgN9HIioCCcrCSRg8Bg4wTQO1h1G2nSbN41Hc7SnKlJckw3sxyd4gBJPM8OXbmsaLrFi56ut9utEmJLt0mG6+p5pW8QtCgMc+HPkRmphppUdjSGz+XeNz4lZuMnwhTqctocKl9GVdgz1ngKYZF1sLu1F64WNDU3orHIVJVBIKX1JAISFJ5rxgZ70jq4BQWtYabeufxa3e4Cpu/udCHhkq5bo6s56udel31PYrNIaj3a7RIjzoylDzoScdvcO81Fbjd7evSNoLNy07EjqmR3W7VEa3n2D0gUorcKiU4GckpHZmm6y3OyW/Xur3NTyobTsnoFxHpikhDsUoOA2TzHLIHPvxQM2jdWfG9pu1wujkWMxBnvR+m3t1AbRjCiSew1u7LqC0X5txdnuMeYls4X0KwSnzjmKh8QpVodbsJTTNqRqpReU80VNNs4HR9IjIJSFFHDh1U4aZ/fu0WPLY1Ba5zzUJQkptMIpbW0eCAtwLKd4KwQOeKDe7UtV3HSlshSLTHZffkvlrcdSTyQpXDB7qzb1q1qJoM6kiBKy7HQuO2QSFOLwEp7eZArU7UCnw7SAVgpN6QCO0FKuFK9ihOr1PC0C8lxUOx3By4hSycLYGC0k9ZwpzzcKB50Pq03fRwvt9XFhbrjiXVb262gJURzNbBOr7C/ZpN1iXaE7Fj8FudKAlKjwAV2ZOOfbUYtSnhsz0m84801BReHTKdktF1lBJVuKdSCMp3u04zimywss3DWNxlt3m2XN82tSJSLXDUllf5hWrfUkrGCB1481A4aQ1nb7/AKaF4kPxYim0lUtoyARG4nG+TjGQM8cVs7LqWyX0uCz3ONMU18tLSwSnvI5476jkV2BI2XaU8Zl+FDubKr20yQopa3146VI5jiOBpnukm33faPp17SL0aQ4xFleHvQlApDRQA2lZTw+VnAPI4oGbUWu7Lb4N1bg3e3u3WHGecRGLoJLiEk7pGeeRxHOizagmT7hZUOv2xDcy1JlvR+kIkb5HNKfzO+pzGuGlouyC4W2a5EReg26JEdwgyVSwo4UR8o4UB43IAdgrZ2rojqjTHSBamzpA7waGVFOOodZoKHC1fpydcvi2HeoL0wkpDKHgSojmB2nuFarTevLffdS3K0MuxNyOU+CPNyQvwsFJKikY/J7ianMC4wrbAsLcK4WXUkFua2IkNTAans5VwVhJ5p7wM1vIUyBadabQBIYbcdDDbkeInCXHUhpW8G+vz47agf42sNOS7l8Wxr1BdmbxSGUvAkkdQ7T3Ct0paUJKlkJSBkk9Vc/Xe7wlWLS6mbpp9mOm4xnk263tYciDOVKccKiRgnjlIJJ58DVc2jNyJWg70iAFOOLhr3Q3xKk444xzyM0Gu1BtCtTVv6TT1zt86WmUy0ppLoV4q1hJIAPHnzHCmK76lsljcaavF0iw3HfkJecCSR247O+pfqq7aOl6R09GsrkFyS3KimM0zul1gb6d/eA4p7DnmcV+pT70PXmqRcbvZLct7oi0bvG3+lj7uAGyVp4cDkDmaCwNPNyGUOsrS42tIUhaVZCgeRBHMUiJv+rLnqO92+yNWoM219LWZO+FKykK6q2Oy5jwfRkRLctUphSlrYcUwpr72VEgJSokhI6u7FK9qsc27621gqFqC4WtLcxsKRF3cL+9jicjnVGzja0u0i2XBEpq1226264oiPmTIPQOJUMgpVjIJ6gf/oNkvU9jgvOMS7rEaeadQytpTo3wtXFKcc8kcfNU815piJpjQSmIz8mU9KuzD0iTKc33XVlXMnzVnaetcCftV1jImxGJLsQRugLiAvoypB3iAeR8UcedQOD+sNOR7p8WP3qE3N3twsqdAIV2HqB7q971qOzWJLZvFyjQ+lz0YdWAV454HM4yKiF3vkWfoG5OMS7Ha0yXHCbOGi9MU50mMqUpWQTjOd3h7G+3XO1xNocqdqGZCREkWqMbTJkLT0RQEjpAlZ4Z3uw8qoc7tfk+D2eVZ7halRpk1DRdff8AFdQc5S2RzXkcB56yLrqvT9mlIiXS8Q4shQBDbroBAPInsHnqbTXbQ/A06/YIT8SA5qxKkdIrxHTurBW2MnCCRwHDr4V76en2Gzv63b1k5EamvXF9a0S8dJIjEfewgHipPysAZ5ioKTdtQWizRW5V0uMaKw6cNrccAC/0e36K0Gs9Zt2/RT2odOvRbgEuNoQUq30qJWEkcDz48qUZVztka56ciRIkKypRai/DnX7K+gQVYDaUlQG9jjkqzilW4SmJOhNcIZlx5Sjd2HN6M2GkrBUkb6UccJJBweOe00Fzt+p7Fcp7sC33aHJltZ32WnQpQxz4deO6vKfrHTdunmBOvcFiUCAppx4ApJ5b3Z9NIWpJ9gudx0Yzo12E7NYuTRSmEUbzMUJPSBWPkjGOBrRXq8xpOn9UeDSrHaVOOyEO291ouzJCgcb2SoYJx1JIFUXUKCgCniDxBFFIuntT2RFgtiHr9AQ4mI0FpXKQCDuDIOTzoqBL2yeWFt8yfaaoOr/xNaPXWPYaKKKyLn5ZwPUX/aK1sD5sXPV3PfVRRQb6x+SUH1FHuUh7G+eoPWDRRRDbozyOb/8Al940lbF/xpe/0hRRRW6R80kj0T3vqrX7MPk2D1J/7Q0UUCk5+LdoH6Kvepk2hfI0b5mv+SiigabR5Oag9bkVqdiHk7J9ZX+uiiqGPV/4XZPX019geXVz9Ua/VRRURqbH82Uj0T3tNYuxLyVd9Or9dFFB6aV/B9Vfpn2KrA2H/iu5el/70UUVrb585dz9Sd+zNN1p8orB/wCzp/XRRQKOl/nhuH6Ln6qa7h86ET1JXsVRRQTNv8Q6t9aT9tV7h/gbHok+yiigjNo/G2pvXGffNb7bP/CWL05/VRRQUmH+CMfoJ9laLTn4/wBQ+nT7KKKD8bQfxGj1pn21+7H5T3/9Nr2UUURMZ3lVrT1J/wBwVk6q+ajS/om/ZRRRTrP/ABLpT1uP7KXdqflpp79JPv0UUGVtq/F1p9bT7K1Ez8f6m9Hbfaqiigztn/zi6k86verBuHzp3n1Fz7MUUUCJF/BWf0E+yiiig//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7590" name="AutoShape 6" descr="data:image/jpeg;base64,/9j/4AAQSkZJRgABAQAAAQABAAD/2wBDAAkGBwgHBgkIBwgKCgkLDRYPDQwMDRsUFRAWIB0iIiAdHx8kKDQsJCYxJx8fLT0tMTU3Ojo6Iys/RD84QzQ5Ojf/2wBDAQoKCg0MDRoPDxo3JR8lNzc3Nzc3Nzc3Nzc3Nzc3Nzc3Nzc3Nzc3Nzc3Nzc3Nzc3Nzc3Nzc3Nzc3Nzc3Nzc3Nzf/wAARCABRAUIDASIAAhEBAxEB/8QAHAAAAwADAQEBAAAAAAAAAAAAAAYHBAUIAwEC/8QAWBAAAQMDAQQECAcJCwoHAQAAAQIDBAAFEQYHEiExE0FRYRQiNnFzdLGyCBUyN4GRsxcjNDVCUnLB0hYkM0NTVFZikpShJlWCk6KjtMLD0URkZXWD4fDx/8QAGwEBAQADAQEBAAAAAAAAAAAAAAECAwQFBgf/xAAlEQEAAgIBBAIBBQAAAAAAAAAAAQIDEQQSITFRBUETIoGRobH/2gAMAwEAAhEDEQA/ALjRRRQFFFFB8NfhxxDbanFqCUpGST1Cv3SnrOeQpqAhXAjfdx2dQ/X9Vc3L5EcfFOSWzFjnJeKwJ+onZCy3APRtfyhHFX/asJJdeVvLcUpXao5rXxzWzjEZGa+B5vMzZ7bvP7PVjHXHH6YZDPTs4U06pPmNbW33ffWGZeAo8ErHAHz1gb6dysGSUnNYcD5LPxr7rPb19NVsdckamDsKK1lhmGXDAWcraO6r9VbMV+iYM1c+OuSviXm2rNZ1L7RRRW5iKKKKAooooCiiigKKKKAooooCiiigKKKKAooooCiiigKKKKAooooCiiigKKKKAooooCiivhODigV9aa6tWjVRk3VuWsyUrUjwdoK4JxnOSMcxWKdo9mGqmtNqYnia6ttCV9Eno8rQlY472eSh1c81N/hBXWDOuMGJDkNvPRGnQ+G1BXRlW7gHHXwPCsV758oHrMT/AIZuoqoDaVZFanf08GJ3hjC3UKV0SejJbQpasHezySccKS5OtrbfXbjdIqJSY8dsOEOtpCt0J6gFHsPXS20M7abp61O/4d2tDpfP7mL9wOPBN3OOGdxVcfOw1zYum3uP9b+Paa33Ho8M65tSbeqd0cvokvhjAaG9vFO9y3uWKarTcWrhBYmx94NPoC0BYwcHtqINH/Jd8f8AqSfsqqOjnd3S9sHZGR7K+c+U+Ow4cXVjjvvX9OzDltktqfTaai1dA06GPD0yFB4K3ehQFYxjOeI7aw3NZ21V8TZ92T4UtSUg9GncypAUOOew0nbW1lYgdyHf+WtfvA7SGFD+WZ+wTWXF+K49+NGSYncxM+fuPDC+S1b9Me4VHTWurXH1DNtLjcwvJQokhtO797SVK473Zypm0Trm1azMwWpmY34IGy4ZLaU5397GMKOfkHP0VE7OT90u48P4qYf9wqmf4OC0JcvqCob6mYpCc8SAXcn/ABH119HwsNcOCtK+HHmtNrzMrcKK+DlX2utqazUd6jaes8m6zkuqjxkhSw0AVYJxwBI7RS5pbabY9UXhFrt7E9EhaFLBfaSlOE8+IUa9dr3zdXr0SffTUg2I/OHG9Ve9gouuzpCigcqKInVz2x6bts+TCkRroXYzim3ChhJTkHBwd/lTFq/WFv0lbI1wuTMpxmQ6GkCOhKlAlJVxBI6kmuadaeUl99be941YNvXkbZvXUfYuVNroy6U2l2DU91TbIfhbEpaCttEptKOkxzCcKOSBxx2Anqp0rjuDNkW6cxNhOhuVHcDjSuxQ/V29xrqjRuo42qNPx7pG4FY3Xm85Lbg4KSf/ANyweuqTDbSn0xozz694oaQpagOeAM0jae2tWDUF3h2uFEuaH5ailtTzKAkHdKuJCz1CnK9fief6s57prmfZR5eaf9Kr7JdBdNY7RLPpC4MwbnHnuuvNdKkxmkqAGcccqFbCy6ut950w9qGK3JTDZS6pSHEAOfewc8M46u2pF8IDytt/qB980z7OfmVuXop3sVQ0yhtu0uoZEW78cf8Ah0ft086bvsPUdmYutuK/B3s4DgAUkg4IIBODkdtcjMglpGPzAfoAyf8ADjVl+D7euNzsTq+REthJPb4qwB5wk/SahMLRXm+6hhlbriglCElSieoCvSkXbLejaNESW2V7kicpMVs9YCvlkf6IVVRrBtv0sQD4Ld+I/myf26bLbq+33PSjmpY7UkQm0OLKFoAcwgkHhnHUeuuVt3ATwwkkgfR//RVy0V8xU30Mz311NrMMr7uGmeP7yvH93R+3R93DTP8AMbx/d0ft1GdH2ZvUOprdaHnlstylqSpxABUnCFK4Z4fk1WvuF2vqvdw/sN/s0GZ93DTH8yvH93R+3TBo3aBaNYSpEa1szW3I6AtfhLSUjBOBjCjSn9wu1/57uH9hv/tTLobZ3D0dOkyos+TJVIbDZDyUjABzwwB21Tsxb7ta0/Y7zLtUyNc1PxV7i1NMJUknAPA73fWD927S/wDNLv8A3ZP7dSXaerc17f1YziRn/YTVGtOxe0T7VDmOXa4pXIYQ6pKejwCpIOBlPfQbdvbZpVakpLN0QCcbyoowPPhVN+ndV2PUiVGz3FqQtI3lNcUuJHaUnBA+ikF7YZauhWGL1cEuYO6XEtqSD3gJHtqTXKJddF6ocZDobuUBwKQ60fFUCAQePNJHMfRUHWOR2iilG169tEy2RJTsltpx9hDimyfkEpBI+jNFU0YLveIFlhLm3WW1Gjp/LcVjJ7AOs9wqK6q2lXzVsz4n0dHlMMrOCWx9/eSeGSf4tHHicjvIrca32cagvF7cuU+9uzbc2lTiW22cvNJHHo22x4pJzgK59uaR4TN61C+9pzSloftsHOJLa94LX3yXSM9niDh2A1EYKDaNNkFBYvd6CgQpJKokdR5Y/l15/wBHPaabNJ6cnRbm3rnXU8W9hpzwhPhPB6QvBAynhgcsDGerAr4DpXZnxCmtQaoRnxs4ZiHzccYGO1R7hS5cjc9ROJv2trkuLCUCYyVN/fXh1pjM5HDkCs8OWSaKytPzUXfafNu0dC0xVmbKUpYx0bRZcSFK/N5p59Zr12eRm5Gz/WgeTxaghxB6woIWaw7a3dtUldh0bbDBthP3/wAcnpP60h7HE/1Bw7Aa39zk2DQWlbvp2DPF1vVzbLMxxsjoo/ApUMjljKvF5554pqJ7SsTrwQ2wRpp048U3EDexwz0XKqLpN0DTduH/AJdHspNfYchbPG0y0Flcy7B+O25wU40lnBWBz3ckDPKrNoTS1rm6Kskh1txLrkJtSihwjJI54rz+bxLZ6dNfe3Tgz1x23ZJ9p6wvwEde45/y1itORUbR4a5zwZjeEsB1xXAJSWkDj2Djz6s5ql7Tdmr1zt0d/TyN5+PvdIw45xdScfJJ4Z4cuHOpi5OiXhXxfqtt+BdWEhlNy6LdUAB4qJDXDIAwN8ccAZzW3jcb8WKtLfW4/lhlyxa0zVvdaW+56M107qFEFL1tfeUplwZLK0LRuqbUR8kkE4+gjOCK00CGtMj440JNfRIZBUq3lQ8LjpGM7o4h5HmGeAyCa2dq1JfdEJRbbxHauun5KN1DSlB1h5s8yy5jBGPyT9QrNk6Pt2oGfj3ZrOUh9nDjlrU5uPx1cfkHOU9eAeBxwNdcRrs0GzQu16JcejgamDcGZncEnky4f62f4M9x4d/VVTQoLSFJIKSMgg5Brmy2QZOt56rZc7XKYviTuqubMUpAIGcSkYAB4fLGDxHA9de2ZaWvumLepi83ZMhopAahoTvIj+ZZ4nzYAFVHtte+bq9eiT76akGxH5w43qr3sFV/a/8ANzevRJ99NSDYl84cb1V72Ci/TpAcqKBRRHI2tPKS++tve8asG3ryNs3rqPsXKj+szvajvhHEeGPe8asG3ryNs/rqPsXKiyR9C6U/dXpLUTTAT8YxX2XYiz1ndVlHmUOHnweqvmyjV6tL6g8EnktW6asNyA5w6FzklRHVx8U55fRTh8Hb8Ev/AKdn3TWj23aP+K7n8ewWQIM5eJCUp4NvnPjHuX7fPQXC8fiWdy/BnOX6JrmjZR5eaf8ASq+yXVS2aawVftG3C2T3Qblb4q0gqV4zzO7hK/OOR+g9dS3ZR5eaf9Kr7JdCDP8ACA8rbf6gffNM+zn5lbl6Kd7FUsfCA8rbf6gffNM+zn5lbl6Kd7FUEs2axGZ+srRDkoC2ZHSNOJUMhSVMuAj6jXrpuWvRe0Jjwlam0wJq4r5V4u82SUZPdghXZwBr9bJ/L+wekV9kumPb1ZBD1LHubaMNXJkpcwOHSIAH1lJT/Zos+V/yCnPMVz9t5vZl6oZtqHAqPbo+8tKeP31fE5444JCcdfjHtqo7PNSN3PQEO5S3sriMlqWtRGQpsYUT5wAfpqJ6QjOa32kNPyklaJElc18H8ltJ3gD/ALCaI+a/sp0+xpm3uAB74tLr/e4twlX+Jx9AqjaK+Yqb6CZ766W/hBeVdr9QP2hpk0V8xU30Ez310PpLdndwiWrWtnnXB9DEVlxZcdXyTltYGfpIH01f/uj6O/pDC/tVzlpezuahv0GztPpjrlKUkOqSVBOEKVyBGfk9tUn7hc7+kEb+5q/boSon3R9Hf0hhf263Vlvlsv0ZcmzzGpbKFltS2zkBQAOPqI+upD9wud/SCN/c1ft1QtnGkHdG2iTAemolqelF/fQ0UAZSlOMEn83/ABqogm1Ly61D6f8A6aa6V0x5N2r1Jn3BXNm03H7vr9nGPCRnP6Ca/LMbXXQNeDRtUljcHRlpEjcKerdxwxiorqZSgEkkgd5Ncx7VLxDvetpsu3vNuxm222UvoIKXN0cSD1jJxnurHVa9dzk+DPQNUuocG6UPof3FDrB3uGPPTXo3Y/dZktmRqZtEOChW8qKF7zroB+ScHCQcceJOOHDqHhr7Vs8vM22Q5SfFS+whwA5BAUkH9dFdEIQltCUIQEpSMADkBRRephXq826yQFzbrKbjR0/lOHGT2AdZ7hUS1NtEvurpblp0bDkR47h8ZbQAfeTy3lq5Np78+cjlVU1noa0avaaNwL7Uhr+CfZXgoHXwOUn6qnGptn+p2HW7HpqJHasT6sLcZe3VLPWZCj4yh2AZHVjlVYkdCrPp1SQx0F8u4IKHE5VEjKPLdH8evJ6/Fz2mnHS2zO9aplpvWspMhllzCujX/DvJ/NP8knuHHjyFPehdmdr0xuSpe5cLoDnwhaMJa7kJOccOvmePLkHvAoqG6tn6mjPp0lpbT0myW1OUoUynjJT1qLo8VKeZJ3s9pHKkltVp04sCII97u4IKHQkqhxldiEj+HVnrPi5xgGuo5UWPMjORpbLbzDqSlxtxIUlYPMEHnS3Ytn+mbHdF3GBbUiQSS2XFFYZ7dwH5P0UE00rszvGp5abzrKVIZadweiWT07qeoH+TT3Dj3CrdBiR4ENmJDaS1HYQG220jglI4AV7YFfaIDSxrLQ9n1bHxNa6KWkfepbIwtHn/ADh3Gmeig5svdm1Ds+U5EuEdFysEg+OFpJjOcevrZc48CDnPInGKwYcNanhd9BzZLctkFblvUv8AfbA4Z3Op5H0ZwBkE103KjMS4zseSy28y6kpcbcSFJUDwIIPMVINabIlsvKumjHFNOtkuCEHCkg9rS85HmPdgiorN0NtbhTCIeqEtwJhISZeN1p0jh4+fkHz8O/qqrIWFpCkkFJGQQaktp2ZydRQm5Wt2mo1xCk5ehEJefRjGHsApKv6yePfVOs1riWW3MW+3tKbjMJ3W0FZVgecnNVGt19bV3fRt4gMo33XYqujT2qHEf4gVzvs5vbNg1jbrlKVuxjvNPOHkhCxje8wOPozXVFRTaHsmlLnP3XSjaHEPK3nYGQgpUSclsk4wee6cdeD1UVaG3UOoS40tK0KGUqScgjuNYd7u8OyWyRcLg6lqOwgqUSeJ7AB1k8gK5mjK1rYAYkROoYKR/FIbdCR5hgj6qFW3WmqH0Jeh3u4OA+KZCVhCT25XhIPfU2aathp7UGoUN9GeluU3i2k5x0i8kfQCePdmrN8IBIRpO1IH5M9I/wB05WXsx2aI02+LteVNv3XdIaQniiMDwOD1qI4Z7PPx9dt9nuV609AYtMF6Y63NDi0MjJCejWM/WRQaP4O34Jf/AE7PumqnfbTEvlpk2y4NhyNIRurGOXWCOwg4IPaKnmwyx3WyxryLvb5EIvOtKbDycFQCVA1UqqOUnUXXQ2p5EZZ3ZUYLaUSnCXmlpI3sfmkEHuI7qydlad3aBYUjqeUP90uq7th0U5qC3NXK1R+kucTCShA8Z9rjlPeQTkfSOup9s70jqSBre0TJ1kmx4zLylOOuIASkbihx49pFRdsr4QHlbb/UD75pn2c/MrcvRTvYqtZtr03fLzqWFItNqlTGUQ9xS2UZAVvk450w6Gs1zg7J59tmQn2ZzjUsJjrT45KgrdwO/IoJLsn8v7B6RX2S6tm16ym86JmllG9JhYlNADJO78oDvKd4VLtmukNSW7WtmlXCyTI8dhxRcdcQN1P3tQ48e0iuhVoS4hSVgFKgQR2g0Jcr2fU79t0nfLE0VBFzLRQpPJPHDn9pAAqm/B9su5b7lfHUYVIdEdlRH5COKiO7eJH+j3VP77s81LDu06Nb7HLfitvrEd1pAKVI3so6+zFdEaVtDdg07b7U3j97MJQpQHylY8Y/ScmgjXwgvKu1+oH7Q0x6K+Yqb6CZ766wNtunL3edR2+RabXKmNNwyhSmUghKt8nH1VvdKWa5xNjsq2SIL7c9TMoJjKT45KlKKRjvyProJRspIG0OxE8PvrnP0S66f3k9o+uuWG9E6wbUlbVguaFp+StKd1Q8xB4V7/uV13/my+/61X7VCe7qDeT2j66N4Z4YPmrl/wDcprv/ADXff9ar9qnfY/Y9UW7Vjj97hXJmIYa0hUpZKd8qRjmTxwFVUIW1E413qA9j/wD0010rpgf5N2n1Jn3BUG2iaP1LcNZXqTCsc1+O+/lt1tA3VDcSOH1VfNPNOMWG2svoKHW4rSVoVzSQgAg0WWfiivtFEFFFFAq7OdRS9UabTcpzbTbpkON7rQIGEnA5mvHS2sW5kCZIvkiJDDd0cgMFStwLKSQkcT8o4NLGzDUlm0vYJtl1BcWIE+DNe6Vl9W6ognIKQflA91Lb7Xhez2JJfZUmNdNVh5tDqcb7S1K5jsIzQWO2ansl5XIatF1hy3mUkrS06FYHb3jvHCsPTGo2ZtvtyLlc7U5cpiVqQiE/vIe3SQejzxOAOPZg1prtGjxdp9nVGYbaUu0ykqLaAnISU4HmHHFJtsYMTZhpHU7HivWSUXXFAZJYW4Uuj6sH6O+gsIvFtMmXG8Oj9PDSFyWy4MspIyCr80Y48ax7Pqax3tTyLTdIstTPFxLTgJSO3zd9Sm4RZEvZ9e9TYJN5uiJTylNlWISHAEBSQcqQEjJHYTWZA6C4a1sT7GobLMlsMu7qLPBKcsbhyl1QWQlIzwCuvlzoKMxq3Tshxtti9QHFONLdTuPpPiJzvKJ6gMHiew9lfbRqqwXuQuPabvElvISVKbadBVgczjrHEcamOm7LYPuPz51zjrb8Jce8Kmxmt99IDpSCDz3QAMjljezzNZenbkhGrbBH8NsOoFLbW01MgN9HIioCCcrCSRg8Bg4wTQO1h1G2nSbN41Hc7SnKlJckw3sxyd4gBJPM8OXbmsaLrFi56ut9utEmJLt0mG6+p5pW8QtCgMc+HPkRmphppUdjSGz+XeNz4lZuMnwhTqctocKl9GVdgz1ngKYZF1sLu1F64WNDU3orHIVJVBIKX1JAISFJ5rxgZ70jq4BQWtYabeufxa3e4Cpu/udCHhkq5bo6s56udel31PYrNIaj3a7RIjzoylDzoScdvcO81Fbjd7evSNoLNy07EjqmR3W7VEa3n2D0gUorcKiU4GckpHZmm6y3OyW/Xur3NTyobTsnoFxHpikhDsUoOA2TzHLIHPvxQM2jdWfG9pu1wujkWMxBnvR+m3t1AbRjCiSew1u7LqC0X5txdnuMeYls4X0KwSnzjmKh8QpVodbsJTTNqRqpReU80VNNs4HR9IjIJSFFHDh1U4aZ/fu0WPLY1Ba5zzUJQkptMIpbW0eCAtwLKd4KwQOeKDe7UtV3HSlshSLTHZffkvlrcdSTyQpXDB7qzb1q1qJoM6kiBKy7HQuO2QSFOLwEp7eZArU7UCnw7SAVgpN6QCO0FKuFK9ihOr1PC0C8lxUOx3By4hSycLYGC0k9ZwpzzcKB50Pq03fRwvt9XFhbrjiXVb262gJURzNbBOr7C/ZpN1iXaE7Fj8FudKAlKjwAV2ZOOfbUYtSnhsz0m84801BReHTKdktF1lBJVuKdSCMp3u04zimywss3DWNxlt3m2XN82tSJSLXDUllf5hWrfUkrGCB1481A4aQ1nb7/AKaF4kPxYim0lUtoyARG4nG+TjGQM8cVs7LqWyX0uCz3ONMU18tLSwSnvI5476jkV2BI2XaU8Zl+FDubKr20yQopa3146VI5jiOBpnukm33faPp17SL0aQ4xFleHvQlApDRQA2lZTw+VnAPI4oGbUWu7Lb4N1bg3e3u3WHGecRGLoJLiEk7pGeeRxHOizagmT7hZUOv2xDcy1JlvR+kIkb5HNKfzO+pzGuGlouyC4W2a5EReg26JEdwgyVSwo4UR8o4UB43IAdgrZ2rojqjTHSBamzpA7waGVFOOodZoKHC1fpydcvi2HeoL0wkpDKHgSojmB2nuFarTevLffdS3K0MuxNyOU+CPNyQvwsFJKikY/J7ianMC4wrbAsLcK4WXUkFua2IkNTAans5VwVhJ5p7wM1vIUyBadabQBIYbcdDDbkeInCXHUhpW8G+vz47agf42sNOS7l8Wxr1BdmbxSGUvAkkdQ7T3Ct0paUJKlkJSBkk9Vc/Xe7wlWLS6mbpp9mOm4xnk263tYciDOVKccKiRgnjlIJJ58DVc2jNyJWg70iAFOOLhr3Q3xKk444xzyM0Gu1BtCtTVv6TT1zt86WmUy0ppLoV4q1hJIAPHnzHCmK76lsljcaavF0iw3HfkJecCSR247O+pfqq7aOl6R09GsrkFyS3KimM0zul1gb6d/eA4p7DnmcV+pT70PXmqRcbvZLct7oi0bvG3+lj7uAGyVp4cDkDmaCwNPNyGUOsrS42tIUhaVZCgeRBHMUiJv+rLnqO92+yNWoM219LWZO+FKykK6q2Oy5jwfRkRLctUphSlrYcUwpr72VEgJSokhI6u7FK9qsc27621gqFqC4WtLcxsKRF3cL+9jicjnVGzja0u0i2XBEpq1226264oiPmTIPQOJUMgpVjIJ6gf/oNkvU9jgvOMS7rEaeadQytpTo3wtXFKcc8kcfNU815piJpjQSmIz8mU9KuzD0iTKc33XVlXMnzVnaetcCftV1jImxGJLsQRugLiAvoypB3iAeR8UcedQOD+sNOR7p8WP3qE3N3twsqdAIV2HqB7q971qOzWJLZvFyjQ+lz0YdWAV454HM4yKiF3vkWfoG5OMS7Ha0yXHCbOGi9MU50mMqUpWQTjOd3h7G+3XO1xNocqdqGZCREkWqMbTJkLT0RQEjpAlZ4Z3uw8qoc7tfk+D2eVZ7halRpk1DRdff8AFdQc5S2RzXkcB56yLrqvT9mlIiXS8Q4shQBDbroBAPInsHnqbTXbQ/A06/YIT8SA5qxKkdIrxHTurBW2MnCCRwHDr4V76en2Gzv63b1k5EamvXF9a0S8dJIjEfewgHipPysAZ5ioKTdtQWizRW5V0uMaKw6cNrccAC/0e36K0Gs9Zt2/RT2odOvRbgEuNoQUq30qJWEkcDz48qUZVztka56ciRIkKypRai/DnX7K+gQVYDaUlQG9jjkqzilW4SmJOhNcIZlx5Sjd2HN6M2GkrBUkb6UccJJBweOe00Fzt+p7Fcp7sC33aHJltZ32WnQpQxz4deO6vKfrHTdunmBOvcFiUCAppx4ApJ5b3Z9NIWpJ9gudx0Yzo12E7NYuTRSmEUbzMUJPSBWPkjGOBrRXq8xpOn9UeDSrHaVOOyEO291ouzJCgcb2SoYJx1JIFUXUKCgCniDxBFFIuntT2RFgtiHr9AQ4mI0FpXKQCDuDIOTzoqBL2yeWFt8yfaaoOr/xNaPXWPYaKKKyLn5ZwPUX/aK1sD5sXPV3PfVRRQb6x+SUH1FHuUh7G+eoPWDRRRDbozyOb/8Al940lbF/xpe/0hRRRW6R80kj0T3vqrX7MPk2D1J/7Q0UUCk5+LdoH6Kvepk2hfI0b5mv+SiigabR5Oag9bkVqdiHk7J9ZX+uiiqGPV/4XZPX019geXVz9Ua/VRRURqbH82Uj0T3tNYuxLyVd9Or9dFFB6aV/B9Vfpn2KrA2H/iu5el/70UUVrb585dz9Sd+zNN1p8orB/wCzp/XRRQKOl/nhuH6Ln6qa7h86ET1JXsVRRQTNv8Q6t9aT9tV7h/gbHok+yiigjNo/G2pvXGffNb7bP/CWL05/VRRQUmH+CMfoJ9laLTn4/wBQ+nT7KKKD8bQfxGj1pn21+7H5T3/9Nr2UUURMZ3lVrT1J/wBwVk6q+ajS/om/ZRRRTrP/ABLpT1uP7KXdqflpp79JPv0UUGVtq/F1p9bT7K1Ez8f6m9Hbfaqiigztn/zi6k86verBuHzp3n1Fz7MUUUCJF/BWf0E+yiiig//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7592" name="AutoShape 8" descr="data:image/jpeg;base64,/9j/4AAQSkZJRgABAQAAAQABAAD/2wCEAAkGBhMSBRUUExAUFBUWDRwZGBgUFyAXHBohHB8ZJiAcHB8dHCcqGiEoJRggHzIhLycpLC04HSAxNTAqNScrLCkBCQoKDQsNGQ4OGTUkHiQ2NTE1NTUyNTU1NTU1NSw1MTMsKjQsLzQ1LzU1NTU2KzQ0NjQ2NTU2MjU0KTQwMTI1Nf/AABEIAEEAUwMBIgACEQEDEQH/xAAcAAACAwEBAQEAAAAAAAAAAAAABQQGBwMIAgH/xABJEAACAQIDBQQEBg0NAQAAAAABAgMEEQAFIQYHEjFBEyJRYRQycYFCdZGxsrMVFyM2N0NSU2Jyc3ShJCUmJzM0NTiCg6PD0Qj/xAAaAQEAAgMBAAAAAAAAAAAAAAAABAUCBgcB/8QAJREAAgIBAgQHAAAAAAAAAAAAAAECAwQRIRIxQcEFMmGhsdHx/9oADAMBAAIRAxEAPwDccGDHy7gJckAAak6YA+sGOQq007697l3hr7PHHGrzBFpHbjS6Kb94aHXQ66YxlJRTbPUtXoQM0zvhmKR8xzbw8hiFESzXJJPmcI6erBk1YXOvMXPnhrSVQK3DAjyN/mxzvLzLsqblN7dF0ReuiNMeGPMaRyMnI+7phnSVYePwI5jCB69b2LqDa9ri/wAmDK8xUZiO+tmuPWFj/wC4neFZ1tN0a5PWMtvwh2U8UW+qLNgxzSdTIQGBI5gG5Ht8MdMbwVoYMGDABin72M1ih3b1QkkVTJTMiAnVmYWAUdfHCXbPfFHDX+i0EfplWzFQEBZFbw09cjwGg6nGU5lOXz4NVuczr2ay00ZLQxH8linrkfm07vix1wBNyW4zDZ0G4PasbeRqDY4g54f5Fnnxyv1s2HEgXLs5StzSbtq5ADBRQ8IEVvVD8PdjUXuEA+XFezdni2aqhUgJVV1akogHrqt3Ys4+BcuAqnvHna1rgTJbjbykGo/mlfqpMWjc5PbYw/vTfMuF2dUDHelRRWCuMiQMD0Kwy3B89MTt0FDI2xZKIzD0phcC/Rca14njzhjuKWvl+ZfZbYtkZ2pvbn2E21s196FR8VOP+M4SB/6BZcegzR9feuHO2VKYd6Fqj7gs1EUV5AeEcSsoJtfQHQ+GOFC0I2dXK8yVqYrMZqeqSzp3+rW0kjOvfUn3WxOw6JOutvbRRftJdyLdOMZSS9exdd3eZxw78c0jlcI0s7dmGNuIhybC/M2NwOuNmx5l2ky+SHgjzRDIhUCnzGms7ED1eI8phboSHFtGIxZtnN59XlsKLWH06iZuGKriPER5EnXiA5o1nHmMW5DN0wYUZdtbRz5essdVCUcXBLhT7wSCD0sRgwAn262Wo5MhneSUURdLSVEYVGYC/dc2u6nqt9dMY7Q5ykVI8GSx9igS1RmVRZWt5MR9yB6KO8eguL42Pbrd1DmZjaSSUGK5CCQrG/kwseG/Iso4re61Fyfc5VVNeBmLxw0sMh7KmpTZG8x4A9WN5D1I54ApWzOWSz5iY8qjaacm8tfMLcBPMxcV+z/XN5D04cM4Ujy3OWp6KnavzTXjqJkISE/CZFbw/ONp1vbTG/ZVlENNl6xQRLFGo0VBYe0+J8zriJtJstBXZU8UysA62LRsUbTlqOYHOxuPLAHnimnkG0bmKR8xzSVGUuh4ooeJeFip/GMFPCDoi9L2GNu3V7ISZbsYsMzKZGlZ2Cm4W9u7fra3PDTZXY2ly7Luzpogtx3nOrv5s3X2aAdAMPMALNodm6euysw1MSyIeV+anxU81PmMYrtPu3q8tpGEafZDLi3E0L+vH+kttUYflrz+EpGmN9wYA8y7O5tJBROaJvTqIi89DUC7oOp4dQQPzie1lHS57r8iympzWWSmnlVXjtJQSkFet+IG/bIL6dRbnix7bbn4amo9Io39Dqw3EHjuqsf0gvqn9Ia+IOE+zW6GWapSozC0FSk1+Kjfs2lA+FJwiytpfiSxN+9rrgDVqaijjplSONURRZVUBQB4ADlgx1AsuDAGXbj9oamqNd6RUSTdnUoE4zfhB7S9vkHyY45ptHUr/wDQAphUSCD0Jm7MHu3EDm9vaAcV7dltPBlG1FfTVzGAtUAqzKSO6X8ATqGBBtY46ZbmiZjv8kqqbieCKhcF+Egf2LLfXldm0vqbYA+dzm9Kds+9Hrp3kWc2hkkN7OPg38G5e23jhzXbS1Q3i5zEKmQRw5UXiUNojdnEeJfA3JPvxWNidiPsluXkEelRDXPJAeWvCt0v0DW9xAOIOxuby1Ob5rLOLSnInV9LElFRCSOhPDc+d8Adcx22zD7WFBIlbMJZa2dGbj1YApwgnra/8cXrY7eBKNzdTPPIWqKQyIxc6lvxd/ewHuxl1Sf6rsq+NJ/pR4l7eUk8O8Gry+IDgrq6JwPNiSoHlxPr+qMATdi9sMyatqlnrZ24ckllQM97HhUow87G49uHGxtLXV2zKVD7SvTl2YdmxBI4WI5mQc7X5dcRK+lWLetmsaCypkDIo8AsEIH8BiBsLQbPtslGa+ULU8T8Y4pBpxHh9VbcrYAse8WorKDdrDw5tJUSNmR+7oeEleBu5cMbgEX54+Nr8mzHLNl1rY88nkKsl45OTcVtBdiG9ltcL95z0H2poEy6QPBHmhBsWNmKOxHeAPW+LfQbiaJ1jeaepmAUHgeTTkNOV7ew4AvOyWcNVbI09Q6hWlpldgOVyNbeWDDOnp1SmVEUKqqFVQLAAaADywYAx/fp/fov2R+fFg3U/eBJ/q+jj8wYA4bgvvEk/fW+ZcVag+/zPP3Ko+kMGDAFeqfwbZZ8aT/STF123/zAUH+19J8fuDAEHO/ws5r8TSfVR4ydfV92DBgC0D8Dx+PP+nHpeh/w9P2S/MMGDAHfBgwYA//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7594" name="AutoShape 10" descr="data:image/jpeg;base64,/9j/4AAQSkZJRgABAQAAAQABAAD/2wCEAAkGBhMSBRUUExAUFBUWDRwZGBgUFyAXHBohHB8ZJiAcHB8dHCcqGiEoJRggHzIhLycpLC04HSAxNTAqNScrLCkBCQoKDQsNGQ4OGTUkHiQ2NTE1NTUyNTU1NTU1NSw1MTMsKjQsLzQ1LzU1NTU2KzQ0NjQ2NTU2MjU0KTQwMTI1Nf/AABEIAEEAUwMBIgACEQEDEQH/xAAcAAACAwEBAQEAAAAAAAAAAAAABQQGBwMIAgH/xABJEAACAQIDBQQEBg0NAQAAAAABAgMEEQAFIQYHEjFBEyJRYRQycYFCdZGxsrMVFyM2N0NSU2Jyc3ShJCUmJzM0NTiCg6PD0Qj/xAAaAQEAAgMBAAAAAAAAAAAAAAAABAUCBgcB/8QAJREAAgIBAgQHAAAAAAAAAAAAAAECAwQRIRIxQcEFMmGhsdHx/9oADAMBAAIRAxEAPwDccGDHy7gJckAAak6YA+sGOQq007697l3hr7PHHGrzBFpHbjS6Kb94aHXQ66YxlJRTbPUtXoQM0zvhmKR8xzbw8hiFESzXJJPmcI6erBk1YXOvMXPnhrSVQK3DAjyN/mxzvLzLsqblN7dF0ReuiNMeGPMaRyMnI+7phnSVYePwI5jCB69b2LqDa9ri/wAmDK8xUZiO+tmuPWFj/wC4neFZ1tN0a5PWMtvwh2U8UW+qLNgxzSdTIQGBI5gG5Ht8MdMbwVoYMGDABin72M1ih3b1QkkVTJTMiAnVmYWAUdfHCXbPfFHDX+i0EfplWzFQEBZFbw09cjwGg6nGU5lOXz4NVuczr2ay00ZLQxH8linrkfm07vix1wBNyW4zDZ0G4PasbeRqDY4g54f5Fnnxyv1s2HEgXLs5StzSbtq5ADBRQ8IEVvVD8PdjUXuEA+XFezdni2aqhUgJVV1akogHrqt3Ys4+BcuAqnvHna1rgTJbjbykGo/mlfqpMWjc5PbYw/vTfMuF2dUDHelRRWCuMiQMD0Kwy3B89MTt0FDI2xZKIzD0phcC/Rca14njzhjuKWvl+ZfZbYtkZ2pvbn2E21s196FR8VOP+M4SB/6BZcegzR9feuHO2VKYd6Fqj7gs1EUV5AeEcSsoJtfQHQ+GOFC0I2dXK8yVqYrMZqeqSzp3+rW0kjOvfUn3WxOw6JOutvbRRftJdyLdOMZSS9exdd3eZxw78c0jlcI0s7dmGNuIhybC/M2NwOuNmx5l2ky+SHgjzRDIhUCnzGms7ED1eI8phboSHFtGIxZtnN59XlsKLWH06iZuGKriPER5EnXiA5o1nHmMW5DN0wYUZdtbRz5essdVCUcXBLhT7wSCD0sRgwAn262Wo5MhneSUURdLSVEYVGYC/dc2u6nqt9dMY7Q5ykVI8GSx9igS1RmVRZWt5MR9yB6KO8eguL42Pbrd1DmZjaSSUGK5CCQrG/kwseG/Iso4re61Fyfc5VVNeBmLxw0sMh7KmpTZG8x4A9WN5D1I54ApWzOWSz5iY8qjaacm8tfMLcBPMxcV+z/XN5D04cM4Ujy3OWp6KnavzTXjqJkISE/CZFbw/ONp1vbTG/ZVlENNl6xQRLFGo0VBYe0+J8zriJtJstBXZU8UysA62LRsUbTlqOYHOxuPLAHnimnkG0bmKR8xzSVGUuh4ooeJeFip/GMFPCDoi9L2GNu3V7ISZbsYsMzKZGlZ2Cm4W9u7fra3PDTZXY2ly7Luzpogtx3nOrv5s3X2aAdAMPMALNodm6euysw1MSyIeV+anxU81PmMYrtPu3q8tpGEafZDLi3E0L+vH+kttUYflrz+EpGmN9wYA8y7O5tJBROaJvTqIi89DUC7oOp4dQQPzie1lHS57r8iympzWWSmnlVXjtJQSkFet+IG/bIL6dRbnix7bbn4amo9Io39Dqw3EHjuqsf0gvqn9Ia+IOE+zW6GWapSozC0FSk1+Kjfs2lA+FJwiytpfiSxN+9rrgDVqaijjplSONURRZVUBQB4ADlgx1AsuDAGXbj9oamqNd6RUSTdnUoE4zfhB7S9vkHyY45ptHUr/wDQAphUSCD0Jm7MHu3EDm9vaAcV7dltPBlG1FfTVzGAtUAqzKSO6X8ATqGBBtY46ZbmiZjv8kqqbieCKhcF+Egf2LLfXldm0vqbYA+dzm9Kds+9Hrp3kWc2hkkN7OPg38G5e23jhzXbS1Q3i5zEKmQRw5UXiUNojdnEeJfA3JPvxWNidiPsluXkEelRDXPJAeWvCt0v0DW9xAOIOxuby1Ob5rLOLSnInV9LElFRCSOhPDc+d8Adcx22zD7WFBIlbMJZa2dGbj1YApwgnra/8cXrY7eBKNzdTPPIWqKQyIxc6lvxd/ewHuxl1Sf6rsq+NJ/pR4l7eUk8O8Gry+IDgrq6JwPNiSoHlxPr+qMATdi9sMyatqlnrZ24ckllQM97HhUow87G49uHGxtLXV2zKVD7SvTl2YdmxBI4WI5mQc7X5dcRK+lWLetmsaCypkDIo8AsEIH8BiBsLQbPtslGa+ULU8T8Y4pBpxHh9VbcrYAse8WorKDdrDw5tJUSNmR+7oeEleBu5cMbgEX54+Nr8mzHLNl1rY88nkKsl45OTcVtBdiG9ltcL95z0H2poEy6QPBHmhBsWNmKOxHeAPW+LfQbiaJ1jeaepmAUHgeTTkNOV7ew4AvOyWcNVbI09Q6hWlpldgOVyNbeWDDOnp1SmVEUKqqFVQLAAaADywYAx/fp/fov2R+fFg3U/eBJ/q+jj8wYA4bgvvEk/fW+ZcVag+/zPP3Ko+kMGDAFeqfwbZZ8aT/STF123/zAUH+19J8fuDAEHO/ws5r8TSfVR4ydfV92DBgC0D8Dx+PP+nHpeh/w9P2S/MMGDAHfBgwYA//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mbria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mbria" pitchFamily="18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mbria" pitchFamily="18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mbria" pitchFamily="18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mbria" pitchFamily="18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Cambria" pitchFamily="18" charset="0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>
          <a:solidFill>
            <a:schemeClr val="tx1"/>
          </a:solidFill>
          <a:latin typeface="Cambria" pitchFamily="18" charset="0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Cambria" pitchFamily="18" charset="0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Cambria" pitchFamily="18" charset="0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4"/>
          <p:cNvSpPr txBox="1">
            <a:spLocks noChangeArrowheads="1"/>
          </p:cNvSpPr>
          <p:nvPr/>
        </p:nvSpPr>
        <p:spPr bwMode="auto">
          <a:xfrm>
            <a:off x="468313" y="190500"/>
            <a:ext cx="84391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pt-BR" sz="2600" b="1" dirty="0">
                <a:latin typeface="Cambria" pitchFamily="18" charset="0"/>
                <a:ea typeface="+mj-ea"/>
                <a:cs typeface="+mj-cs"/>
              </a:rPr>
              <a:t>Custo do capital, alavancagem financeira e beta </a:t>
            </a:r>
            <a:r>
              <a:rPr lang="pt-BR" sz="2400" i="1" dirty="0">
                <a:latin typeface="Cambria" pitchFamily="18" charset="0"/>
                <a:ea typeface="+mj-ea"/>
                <a:cs typeface="+mj-cs"/>
              </a:rPr>
              <a:t>Exercícios de aplicação</a:t>
            </a:r>
            <a:endParaRPr lang="en-GB" sz="2600" i="1" dirty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23907" name="CaixaDeTexto 6"/>
          <p:cNvSpPr txBox="1">
            <a:spLocks noChangeArrowheads="1"/>
          </p:cNvSpPr>
          <p:nvPr/>
        </p:nvSpPr>
        <p:spPr bwMode="auto">
          <a:xfrm>
            <a:off x="255588" y="1174750"/>
            <a:ext cx="85693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>
                <a:latin typeface="Cambria" pitchFamily="18" charset="0"/>
              </a:rPr>
              <a:t>1) Será constituída uma empresa para explorar as reservas de uma jazida de manganês. O projeto representa um investimento de $ 15 milhões, sendo que 60% será financiado a juros de 17% ao ano. Espera-se que o projeto gere um </a:t>
            </a:r>
            <a:r>
              <a:rPr lang="pt-BR" i="1">
                <a:latin typeface="Cambria" pitchFamily="18" charset="0"/>
              </a:rPr>
              <a:t>fluxo de caixa livre de $ 2 milhões/ano </a:t>
            </a:r>
            <a:r>
              <a:rPr lang="pt-BR">
                <a:latin typeface="Cambria" pitchFamily="18" charset="0"/>
              </a:rPr>
              <a:t>durante 16 anos. A rentabilidade dos ativos sem risco é de 7% ao ano, a rentabilidade esperada da carteira de mercado é 10% ao ano e a alíquota de IR do setor é 30%. O projeto não tem valor residual.</a:t>
            </a:r>
          </a:p>
        </p:txBody>
      </p:sp>
      <p:sp>
        <p:nvSpPr>
          <p:cNvPr id="123908" name="CaixaDeTexto 6"/>
          <p:cNvSpPr txBox="1">
            <a:spLocks noChangeArrowheads="1"/>
          </p:cNvSpPr>
          <p:nvPr/>
        </p:nvSpPr>
        <p:spPr bwMode="auto">
          <a:xfrm>
            <a:off x="241300" y="4271963"/>
            <a:ext cx="856932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Cambria" pitchFamily="18" charset="0"/>
              </a:rPr>
              <a:t>Considerando que a dívida seja sem risco (</a:t>
            </a:r>
            <a:r>
              <a:rPr lang="pt-BR" dirty="0" err="1">
                <a:latin typeface="Cambria" pitchFamily="18" charset="0"/>
              </a:rPr>
              <a:t>bd</a:t>
            </a:r>
            <a:r>
              <a:rPr lang="pt-BR" dirty="0">
                <a:latin typeface="Cambria" pitchFamily="18" charset="0"/>
              </a:rPr>
              <a:t> = 0), e com os dados observados e calculados para as empresas representativas do setor de mineração com métodos de produção aproximadamente equivalentes aos do projeto proposto, estime o custo de oportunidade do capital e avalie economicamente o projeto.</a:t>
            </a:r>
          </a:p>
        </p:txBody>
      </p:sp>
      <p:sp>
        <p:nvSpPr>
          <p:cNvPr id="123909" name="Retângulo 3"/>
          <p:cNvSpPr>
            <a:spLocks noChangeArrowheads="1"/>
          </p:cNvSpPr>
          <p:nvPr/>
        </p:nvSpPr>
        <p:spPr bwMode="auto">
          <a:xfrm>
            <a:off x="2527300" y="6580188"/>
            <a:ext cx="41322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/>
              <a:t>Fonte: Samanez, C.P (20106), Exemplo 10.6, página 199.</a:t>
            </a:r>
          </a:p>
        </p:txBody>
      </p:sp>
    </p:spTree>
    <p:extLst>
      <p:ext uri="{BB962C8B-B14F-4D97-AF65-F5344CB8AC3E}">
        <p14:creationId xmlns:p14="http://schemas.microsoft.com/office/powerpoint/2010/main" val="950494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tângulo 3"/>
          <p:cNvSpPr>
            <a:spLocks noChangeArrowheads="1"/>
          </p:cNvSpPr>
          <p:nvPr/>
        </p:nvSpPr>
        <p:spPr bwMode="auto">
          <a:xfrm>
            <a:off x="2335213" y="6470650"/>
            <a:ext cx="41322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/>
              <a:t>Fonte: Samanez, C.P (2010), Exemplo 10.6, página 199.</a:t>
            </a:r>
          </a:p>
        </p:txBody>
      </p:sp>
      <p:grpSp>
        <p:nvGrpSpPr>
          <p:cNvPr id="124931" name="Grupo 8"/>
          <p:cNvGrpSpPr>
            <a:grpSpLocks/>
          </p:cNvGrpSpPr>
          <p:nvPr/>
        </p:nvGrpSpPr>
        <p:grpSpPr bwMode="auto">
          <a:xfrm>
            <a:off x="1116013" y="1557338"/>
            <a:ext cx="6624637" cy="4535487"/>
            <a:chOff x="571472" y="2428868"/>
            <a:chExt cx="7358114" cy="483403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/>
            <a:srcRect l="24023" t="22500" r="15625" b="49375"/>
            <a:stretch>
              <a:fillRect/>
            </a:stretch>
          </p:blipFill>
          <p:spPr bwMode="auto">
            <a:xfrm>
              <a:off x="571472" y="2428868"/>
              <a:ext cx="7358114" cy="21437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/>
            <a:srcRect l="21484" t="50937" r="18164" b="12500"/>
            <a:stretch>
              <a:fillRect/>
            </a:stretch>
          </p:blipFill>
          <p:spPr bwMode="auto">
            <a:xfrm>
              <a:off x="571472" y="4476184"/>
              <a:ext cx="7358114" cy="27867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68313" y="190500"/>
            <a:ext cx="84391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pt-BR" sz="2600" b="1" dirty="0">
                <a:latin typeface="Cambria" pitchFamily="18" charset="0"/>
                <a:ea typeface="+mj-ea"/>
                <a:cs typeface="+mj-cs"/>
              </a:rPr>
              <a:t>Custo do capital, alavancagem financeira e beta </a:t>
            </a:r>
            <a:r>
              <a:rPr lang="pt-BR" sz="2400" i="1" dirty="0">
                <a:latin typeface="Cambria" pitchFamily="18" charset="0"/>
                <a:ea typeface="+mj-ea"/>
                <a:cs typeface="+mj-cs"/>
              </a:rPr>
              <a:t>Exercícios de aplicação</a:t>
            </a:r>
            <a:endParaRPr lang="en-GB" sz="2600" i="1" dirty="0"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7232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tângulo 3"/>
          <p:cNvSpPr>
            <a:spLocks noChangeArrowheads="1"/>
          </p:cNvSpPr>
          <p:nvPr/>
        </p:nvSpPr>
        <p:spPr bwMode="auto">
          <a:xfrm>
            <a:off x="2498725" y="6497638"/>
            <a:ext cx="41322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/>
              <a:t>Fonte: Samanez, C.P (2010), Exemplo 10.6, página 199.</a:t>
            </a:r>
          </a:p>
        </p:txBody>
      </p:sp>
      <p:sp>
        <p:nvSpPr>
          <p:cNvPr id="125955" name="CaixaDeTexto 6"/>
          <p:cNvSpPr txBox="1">
            <a:spLocks noChangeArrowheads="1"/>
          </p:cNvSpPr>
          <p:nvPr/>
        </p:nvSpPr>
        <p:spPr bwMode="auto">
          <a:xfrm>
            <a:off x="312738" y="1225550"/>
            <a:ext cx="8497887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>
                <a:latin typeface="Cambria" pitchFamily="18" charset="0"/>
              </a:rPr>
              <a:t>Beta desalavancado setorial médio:</a:t>
            </a:r>
          </a:p>
          <a:p>
            <a:pPr>
              <a:lnSpc>
                <a:spcPct val="150000"/>
              </a:lnSpc>
            </a:pPr>
            <a:endParaRPr lang="pt-BR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endParaRPr lang="pt-BR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r>
              <a:rPr lang="pt-BR">
                <a:latin typeface="Cambria" pitchFamily="18" charset="0"/>
              </a:rPr>
              <a:t>Beta ajustado:</a:t>
            </a:r>
          </a:p>
          <a:p>
            <a:pPr>
              <a:lnSpc>
                <a:spcPct val="150000"/>
              </a:lnSpc>
            </a:pPr>
            <a:endParaRPr lang="pt-BR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endParaRPr lang="pt-BR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endParaRPr lang="pt-BR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r>
              <a:rPr lang="pt-BR">
                <a:latin typeface="Cambria" pitchFamily="18" charset="0"/>
              </a:rPr>
              <a:t>D' representa a parte do investimento financiada com recursos de terceiros (60% × $ 15 = $ 9 milhões). CP' representa a parcela financiada com recursos próprios (40% × $ 15 = $ 6 milhões). O cálculo anterior considera que D'/CP' é a razão esperada a permanecer a médio e longo prazos.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 l="40430" t="24375" r="40820" b="70000"/>
          <a:stretch>
            <a:fillRect/>
          </a:stretch>
        </p:blipFill>
        <p:spPr bwMode="auto">
          <a:xfrm>
            <a:off x="1033463" y="1938338"/>
            <a:ext cx="2808287" cy="414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 l="25782" t="36563" r="26562" b="54062"/>
          <a:stretch>
            <a:fillRect/>
          </a:stretch>
        </p:blipFill>
        <p:spPr bwMode="auto">
          <a:xfrm>
            <a:off x="1033463" y="3213100"/>
            <a:ext cx="6480175" cy="90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68313" y="190500"/>
            <a:ext cx="84391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pt-BR" sz="2600" b="1" dirty="0">
                <a:latin typeface="Cambria" pitchFamily="18" charset="0"/>
                <a:ea typeface="+mj-ea"/>
                <a:cs typeface="+mj-cs"/>
              </a:rPr>
              <a:t>Custo do capital, alavancagem financeira e beta </a:t>
            </a:r>
            <a:r>
              <a:rPr lang="pt-BR" sz="2400" i="1" dirty="0">
                <a:latin typeface="Cambria" pitchFamily="18" charset="0"/>
                <a:ea typeface="+mj-ea"/>
                <a:cs typeface="+mj-cs"/>
              </a:rPr>
              <a:t>Exercícios de aplicação</a:t>
            </a:r>
            <a:endParaRPr lang="en-GB" sz="2600" i="1" dirty="0"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989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tângulo 3"/>
          <p:cNvSpPr>
            <a:spLocks noChangeArrowheads="1"/>
          </p:cNvSpPr>
          <p:nvPr/>
        </p:nvSpPr>
        <p:spPr bwMode="auto">
          <a:xfrm>
            <a:off x="2498725" y="6457950"/>
            <a:ext cx="41322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/>
              <a:t>Fonte: Samanez, C.P (2010), Exemplo 10.6, página 199.</a:t>
            </a:r>
          </a:p>
        </p:txBody>
      </p:sp>
      <p:sp>
        <p:nvSpPr>
          <p:cNvPr id="126979" name="CaixaDeTexto 6"/>
          <p:cNvSpPr txBox="1">
            <a:spLocks noChangeArrowheads="1"/>
          </p:cNvSpPr>
          <p:nvPr/>
        </p:nvSpPr>
        <p:spPr bwMode="auto">
          <a:xfrm>
            <a:off x="468313" y="1557338"/>
            <a:ext cx="67151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>
                <a:latin typeface="Cambria" pitchFamily="18" charset="0"/>
              </a:rPr>
              <a:t>Custo do capital próprio:</a:t>
            </a:r>
          </a:p>
          <a:p>
            <a:pPr>
              <a:lnSpc>
                <a:spcPct val="150000"/>
              </a:lnSpc>
            </a:pPr>
            <a:endParaRPr lang="pt-BR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endParaRPr lang="pt-BR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endParaRPr lang="pt-BR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r>
              <a:rPr lang="pt-BR">
                <a:latin typeface="Cambria" pitchFamily="18" charset="0"/>
              </a:rPr>
              <a:t>Custo médio ponderado do capital: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l="22851" t="50625" r="22070" b="30625"/>
          <a:stretch>
            <a:fillRect/>
          </a:stretch>
        </p:blipFill>
        <p:spPr bwMode="auto">
          <a:xfrm>
            <a:off x="539750" y="3925888"/>
            <a:ext cx="6207125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 l="22851" t="35625" r="22070" b="57000"/>
          <a:stretch>
            <a:fillRect/>
          </a:stretch>
        </p:blipFill>
        <p:spPr bwMode="auto">
          <a:xfrm>
            <a:off x="528638" y="2133600"/>
            <a:ext cx="6883400" cy="57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68313" y="190500"/>
            <a:ext cx="84391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pt-BR" sz="2600" b="1" dirty="0">
                <a:latin typeface="Cambria" pitchFamily="18" charset="0"/>
                <a:ea typeface="+mj-ea"/>
                <a:cs typeface="+mj-cs"/>
              </a:rPr>
              <a:t>Custo do capital, alavancagem financeira e beta </a:t>
            </a:r>
            <a:r>
              <a:rPr lang="pt-BR" sz="2400" i="1" dirty="0">
                <a:latin typeface="Cambria" pitchFamily="18" charset="0"/>
                <a:ea typeface="+mj-ea"/>
                <a:cs typeface="+mj-cs"/>
              </a:rPr>
              <a:t>Exercícios de aplicação</a:t>
            </a:r>
            <a:endParaRPr lang="en-GB" sz="2600" i="1" dirty="0"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2888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tângulo 3"/>
          <p:cNvSpPr>
            <a:spLocks noChangeArrowheads="1"/>
          </p:cNvSpPr>
          <p:nvPr/>
        </p:nvSpPr>
        <p:spPr bwMode="auto">
          <a:xfrm>
            <a:off x="2225675" y="6511925"/>
            <a:ext cx="41322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/>
              <a:t>Fonte: Samanez, C.P (2010), Exemplo 10.6, página 199.</a:t>
            </a:r>
          </a:p>
        </p:txBody>
      </p:sp>
      <p:sp>
        <p:nvSpPr>
          <p:cNvPr id="128003" name="CaixaDeTexto 6"/>
          <p:cNvSpPr txBox="1">
            <a:spLocks noChangeArrowheads="1"/>
          </p:cNvSpPr>
          <p:nvPr/>
        </p:nvSpPr>
        <p:spPr bwMode="auto">
          <a:xfrm>
            <a:off x="468313" y="1628775"/>
            <a:ext cx="7488237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>
                <a:latin typeface="Cambria" pitchFamily="18" charset="0"/>
              </a:rPr>
              <a:t>Cálculo do VPL e avaliação econômica do projeto:</a:t>
            </a:r>
          </a:p>
          <a:p>
            <a:pPr>
              <a:lnSpc>
                <a:spcPct val="150000"/>
              </a:lnSpc>
            </a:pPr>
            <a:endParaRPr lang="pt-BR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endParaRPr lang="pt-BR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endParaRPr lang="pt-BR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endParaRPr lang="pt-BR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endParaRPr lang="pt-BR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r>
              <a:rPr lang="pt-BR">
                <a:latin typeface="Cambria" pitchFamily="18" charset="0"/>
              </a:rPr>
              <a:t>Os valores monetários estão expressos em milhões.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 l="21680" t="36562" r="17382" b="49375"/>
          <a:stretch>
            <a:fillRect/>
          </a:stretch>
        </p:blipFill>
        <p:spPr bwMode="auto">
          <a:xfrm>
            <a:off x="468313" y="2409825"/>
            <a:ext cx="7488237" cy="130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68313" y="190500"/>
            <a:ext cx="84391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pt-BR" sz="2600" b="1" dirty="0">
                <a:latin typeface="Cambria" pitchFamily="18" charset="0"/>
                <a:ea typeface="+mj-ea"/>
                <a:cs typeface="+mj-cs"/>
              </a:rPr>
              <a:t>Custo do capital, alavancagem financeira e beta </a:t>
            </a:r>
            <a:r>
              <a:rPr lang="pt-BR" sz="2400" i="1" dirty="0">
                <a:latin typeface="Cambria" pitchFamily="18" charset="0"/>
                <a:ea typeface="+mj-ea"/>
                <a:cs typeface="+mj-cs"/>
              </a:rPr>
              <a:t>Exercícios de aplicação</a:t>
            </a:r>
            <a:endParaRPr lang="en-GB" sz="2600" i="1" dirty="0"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170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3191</TotalTime>
  <Words>381</Words>
  <Application>Microsoft Office PowerPoint</Application>
  <PresentationFormat>Apresentação na tela (4:3)</PresentationFormat>
  <Paragraphs>37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Cambria</vt:lpstr>
      <vt:lpstr>Wingdings</vt:lpstr>
      <vt:lpstr>Standarddesign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Logike</dc:creator>
  <dc:description>PresentationLoad.com</dc:description>
  <cp:lastModifiedBy>Alex Alves</cp:lastModifiedBy>
  <cp:revision>478</cp:revision>
  <dcterms:created xsi:type="dcterms:W3CDTF">2007-11-27T23:54:21Z</dcterms:created>
  <dcterms:modified xsi:type="dcterms:W3CDTF">2016-11-27T13:20:10Z</dcterms:modified>
</cp:coreProperties>
</file>