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62" r:id="rId6"/>
    <p:sldId id="265" r:id="rId7"/>
    <p:sldId id="264" r:id="rId8"/>
    <p:sldId id="269" r:id="rId9"/>
    <p:sldId id="270" r:id="rId10"/>
    <p:sldId id="271" r:id="rId11"/>
    <p:sldId id="273" r:id="rId12"/>
    <p:sldId id="27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8CE0B-324A-46A2-A0D3-18EBBA27D264}" type="datetimeFigureOut">
              <a:rPr lang="pt-BR"/>
              <a:t>17/11/2016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E31C5-6B35-49E3-A9A8-B70E88EA9935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5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E31C5-6B35-49E3-A9A8-B70E88EA9935}" type="slidenum">
              <a:rPr lang="pt-BR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99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E31C5-6B35-49E3-A9A8-B70E88EA9935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07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O paciente começou a sentir os sintomas e foi levado com urgência para uma UPA. </a:t>
            </a:r>
            <a:r>
              <a:rPr lang="pt-BR" dirty="0"/>
              <a:t>UPA </a:t>
            </a:r>
            <a:r>
              <a:rPr lang="PT-BR" dirty="0"/>
              <a:t>é </a:t>
            </a:r>
            <a:r>
              <a:rPr lang="pt-BR" dirty="0"/>
              <a:t>a unidade fixa de urgência e emergência e está diretamente ligado ao SAMU – Serviço de Atendimento Móvel de Urgência. Na UPA o paciente é estabilizado pelo clínico geral, que tem à disposição todo o equipamento de urgência. O paciente pode até ficar em observação um pouco, mas não fica mais que 24 horas na UPA</a:t>
            </a:r>
            <a:r>
              <a:rPr lang="PT-BR" dirty="0"/>
              <a:t>.</a:t>
            </a:r>
            <a:r>
              <a:rPr lang="pt-BR" dirty="0"/>
              <a:t> </a:t>
            </a:r>
            <a:r>
              <a:rPr lang="PT-BR" dirty="0"/>
              <a:t>No hospital o paciente tem contato com o farmacêutico e a uma equipe multidisciplinar de saúde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E31C5-6B35-49E3-A9A8-B70E88EA9935}" type="slidenum">
              <a:rPr lang="pt-BR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0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E31C5-6B35-49E3-A9A8-B70E88EA9935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31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E31C5-6B35-49E3-A9A8-B70E88EA9935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91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Falar nesse slide que pode ocorrer interações medicamentosas e o </a:t>
            </a:r>
            <a:r>
              <a:rPr lang="PT-BR" dirty="0" err="1"/>
              <a:t>farmaceutico</a:t>
            </a:r>
            <a:r>
              <a:rPr lang="PT-BR" dirty="0"/>
              <a:t> pode intervir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E31C5-6B35-49E3-A9A8-B70E88EA9935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45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E31C5-6B35-49E3-A9A8-B70E88EA9935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17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3869" y="838200"/>
            <a:ext cx="9144000" cy="2387600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Economica"/>
                <a:ea typeface="Economica"/>
                <a:cs typeface="Economica"/>
              </a:rPr>
              <a:t>FBF0432</a:t>
            </a:r>
            <a:r>
              <a:rPr lang="pt-BR" dirty="0">
                <a:latin typeface="Economica"/>
                <a:ea typeface="Economica"/>
                <a:cs typeface="Economica"/>
              </a:rPr>
              <a:t/>
            </a:r>
            <a:br>
              <a:rPr lang="pt-BR" dirty="0">
                <a:latin typeface="Economica"/>
                <a:ea typeface="Economica"/>
                <a:cs typeface="Economica"/>
              </a:rPr>
            </a:br>
            <a:r>
              <a:rPr lang="PT-BR" sz="4000" dirty="0">
                <a:latin typeface="Economica"/>
                <a:ea typeface="Economica"/>
                <a:cs typeface="Economica"/>
              </a:rPr>
              <a:t>Fundamentos de Farmácia Clínica</a:t>
            </a:r>
            <a:r>
              <a:rPr lang="pt-BR" dirty="0">
                <a:latin typeface="Economica"/>
                <a:ea typeface="Economica"/>
                <a:cs typeface="Economica"/>
              </a:rPr>
              <a:t/>
            </a:r>
            <a:br>
              <a:rPr lang="pt-BR" dirty="0">
                <a:latin typeface="Economica"/>
                <a:ea typeface="Economica"/>
                <a:cs typeface="Economica"/>
              </a:rPr>
            </a:br>
            <a:r>
              <a:rPr lang="PT-BR" sz="4000" dirty="0">
                <a:latin typeface="Economica"/>
                <a:ea typeface="Economica"/>
                <a:cs typeface="Economica"/>
              </a:rPr>
              <a:t>e Atenção Farmacêutica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451" y="4343400"/>
            <a:ext cx="9144000" cy="1655762"/>
          </a:xfrm>
        </p:spPr>
        <p:txBody>
          <a:bodyPr/>
          <a:lstStyle/>
          <a:p>
            <a:r>
              <a:rPr lang="pt-BR" sz="3200" b="1" kern="120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Hipertensão – Infarto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Conciliação de Medicamentos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8" y="1697316"/>
            <a:ext cx="6286500" cy="36671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17373" y="5371069"/>
            <a:ext cx="645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Atividade que visa a segurança do paciente coletando todos os medicamentos de uso habitual  podendo realizar posteriores comparações durante as transições de cuidado.</a:t>
            </a:r>
          </a:p>
        </p:txBody>
      </p:sp>
    </p:spTree>
    <p:extLst>
      <p:ext uri="{BB962C8B-B14F-4D97-AF65-F5344CB8AC3E}">
        <p14:creationId xmlns:p14="http://schemas.microsoft.com/office/powerpoint/2010/main" val="234201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Importância da Intervenção Farmacêutica (IF)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75052"/>
            <a:ext cx="10515600" cy="4351338"/>
          </a:xfrm>
        </p:spPr>
        <p:txBody>
          <a:bodyPr/>
          <a:lstStyle/>
          <a:p>
            <a:r>
              <a:rPr lang="pt-BR" dirty="0" smtClean="0"/>
              <a:t>Artigo </a:t>
            </a:r>
            <a:r>
              <a:rPr lang="pt-BR" dirty="0"/>
              <a:t>da </a:t>
            </a:r>
            <a:r>
              <a:rPr lang="pt-BR" dirty="0" smtClean="0"/>
              <a:t>Revista </a:t>
            </a:r>
            <a:r>
              <a:rPr lang="pt-BR" dirty="0"/>
              <a:t>Brasileira de Ciências Farmacêuticas </a:t>
            </a:r>
            <a:r>
              <a:rPr lang="pt-BR" dirty="0" err="1"/>
              <a:t>Brazilian</a:t>
            </a:r>
            <a:r>
              <a:rPr lang="pt-BR" dirty="0"/>
              <a:t> </a:t>
            </a:r>
            <a:r>
              <a:rPr lang="pt-BR" dirty="0" err="1"/>
              <a:t>Journal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Pharmaceutical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 vol. 44, n. 4, out./dez., 2008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Estudo realizado em junho de 2004 a junho de 2005 no Instituto Nacional de Traumatologia e Ortopedia (INTO).</a:t>
            </a:r>
          </a:p>
          <a:p>
            <a:pPr lvl="1"/>
            <a:r>
              <a:rPr lang="pt-BR" dirty="0" smtClean="0"/>
              <a:t>Prevenção de eventos adversos.</a:t>
            </a:r>
            <a:endParaRPr lang="pt-BR" dirty="0"/>
          </a:p>
          <a:p>
            <a:pPr lvl="1"/>
            <a:r>
              <a:rPr lang="pt-BR" dirty="0" smtClean="0"/>
              <a:t>5500 pacientes, onde 227 foram atendidos, no qual cerca de 84% ocorreram erros humanos, dos quais aproximadamente de 50% deles foram resolvidos com IF.</a:t>
            </a:r>
          </a:p>
          <a:p>
            <a:pPr lvl="1"/>
            <a:r>
              <a:rPr lang="pt-BR" dirty="0" smtClean="0"/>
              <a:t>Atuação do farmacêutico junto a equipe multidisciplinar.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68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Intervenção Farmacêutica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1" y="1229415"/>
            <a:ext cx="10672120" cy="5628585"/>
          </a:xfrm>
        </p:spPr>
      </p:pic>
    </p:spTree>
    <p:extLst>
      <p:ext uri="{BB962C8B-B14F-4D97-AF65-F5344CB8AC3E}">
        <p14:creationId xmlns:p14="http://schemas.microsoft.com/office/powerpoint/2010/main" val="39636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325" y="571500"/>
            <a:ext cx="10812600" cy="5336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sz="3200" dirty="0">
                <a:latin typeface="Arial"/>
              </a:rPr>
              <a:t>• </a:t>
            </a:r>
            <a:r>
              <a:rPr lang="PT-BR" sz="3200" b="1" dirty="0"/>
              <a:t>Infarto:</a:t>
            </a:r>
            <a:r>
              <a:rPr lang="PT-BR" sz="3200" dirty="0"/>
              <a:t> Ataque cardíaco que ocorre quando o fluxo de sangue que leva ao miocárdio (músculo cardíaco) é bloqueado. Essa supressão total ou parcial da oferta de sangue ao músculo cardíaco, pode levar à morte súbita, morte tardia ou insuficiência cardíaca</a:t>
            </a:r>
            <a:r>
              <a:rPr lang="PT-BR" sz="3600" dirty="0"/>
              <a:t>.</a:t>
            </a:r>
          </a:p>
          <a:p>
            <a:pPr marL="0" indent="0">
              <a:buNone/>
            </a:pPr>
            <a:endParaRPr lang="pt-BR"/>
          </a:p>
          <a:p>
            <a:pPr marL="0" indent="0" algn="just">
              <a:buNone/>
            </a:pPr>
            <a:endParaRPr lang="PT-BR" sz="3200">
              <a:latin typeface="Times New Roman"/>
            </a:endParaRPr>
          </a:p>
          <a:p>
            <a:pPr marL="0" indent="0">
              <a:buNone/>
            </a:pPr>
            <a:endParaRPr lang="PT-BR">
              <a:latin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3267075"/>
            <a:ext cx="6156194" cy="2831849"/>
          </a:xfrm>
          <a:prstGeom prst="rect">
            <a:avLst/>
          </a:prstGeom>
        </p:spPr>
      </p:pic>
      <p:pic>
        <p:nvPicPr>
          <p:cNvPr id="2" name="Imagem 1" descr="infarto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3806406"/>
            <a:ext cx="2743200" cy="21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4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1050" y="499074"/>
            <a:ext cx="10515600" cy="476649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pt-BR">
              <a:solidFill>
                <a:srgbClr val="898989"/>
              </a:solidFill>
            </a:endParaRPr>
          </a:p>
          <a:p>
            <a:r>
              <a:rPr lang="PT-BR" sz="3600" dirty="0">
                <a:solidFill>
                  <a:srgbClr val="898989"/>
                </a:solidFill>
              </a:rPr>
              <a:t>Nome: José da Silva</a:t>
            </a:r>
            <a:endParaRPr lang="PT-BR" sz="3600" dirty="0"/>
          </a:p>
          <a:p>
            <a:r>
              <a:rPr lang="PT-BR" sz="3600" dirty="0">
                <a:solidFill>
                  <a:srgbClr val="898989"/>
                </a:solidFill>
              </a:rPr>
              <a:t>Idade: 77 anos</a:t>
            </a:r>
          </a:p>
          <a:p>
            <a:r>
              <a:rPr lang="PT-BR" sz="3600" dirty="0">
                <a:solidFill>
                  <a:srgbClr val="898989"/>
                </a:solidFill>
              </a:rPr>
              <a:t>Peso: 98 kg</a:t>
            </a:r>
          </a:p>
          <a:p>
            <a:r>
              <a:rPr lang="PT-BR" sz="3600" dirty="0">
                <a:solidFill>
                  <a:srgbClr val="898989"/>
                </a:solidFill>
              </a:rPr>
              <a:t>Altura: 1,70 </a:t>
            </a:r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r>
              <a:rPr lang="PT-BR" sz="3600" dirty="0"/>
              <a:t>Hábitos</a:t>
            </a:r>
            <a:endParaRPr lang="pt-BR" sz="3600" dirty="0"/>
          </a:p>
          <a:p>
            <a:r>
              <a:rPr lang="PT-BR" sz="3600" dirty="0">
                <a:solidFill>
                  <a:srgbClr val="3A3838"/>
                </a:solidFill>
              </a:rPr>
              <a:t>Fumante</a:t>
            </a:r>
            <a:endParaRPr lang="pt-BR" sz="3600" dirty="0">
              <a:solidFill>
                <a:srgbClr val="3A3838"/>
              </a:solidFill>
            </a:endParaRPr>
          </a:p>
          <a:p>
            <a:r>
              <a:rPr lang="PT-BR" sz="3600" dirty="0">
                <a:solidFill>
                  <a:srgbClr val="3A3838"/>
                </a:solidFill>
              </a:rPr>
              <a:t>Sedentário</a:t>
            </a:r>
            <a:endParaRPr lang="pt-BR" sz="3600" dirty="0">
              <a:solidFill>
                <a:srgbClr val="3A3838"/>
              </a:solidFill>
            </a:endParaRPr>
          </a:p>
          <a:p>
            <a:r>
              <a:rPr lang="PT-BR" sz="3600" dirty="0">
                <a:solidFill>
                  <a:srgbClr val="3A3838"/>
                </a:solidFill>
              </a:rPr>
              <a:t>Pai faleceu após infarto</a:t>
            </a:r>
            <a:endParaRPr lang="pt-BR" sz="3600" dirty="0">
              <a:solidFill>
                <a:srgbClr val="3A3838"/>
              </a:solidFill>
            </a:endParaRPr>
          </a:p>
          <a:p>
            <a:pPr marL="0" indent="0">
              <a:buNone/>
            </a:pPr>
            <a:endParaRPr lang="pt-BR"/>
          </a:p>
          <a:p>
            <a:endParaRPr lang="pt-BR"/>
          </a:p>
        </p:txBody>
      </p:sp>
      <p:pic>
        <p:nvPicPr>
          <p:cNvPr id="4" name="Imagem 3" descr="boneco gor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25" y="2181225"/>
            <a:ext cx="4199066" cy="30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9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923925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PT-BR" dirty="0">
                <a:solidFill>
                  <a:srgbClr val="333333"/>
                </a:solidFill>
                <a:latin typeface="Tahoma"/>
              </a:rPr>
              <a:t>Dor no meio do peito espalhando para o braço esquerdo, palidez, tontura, sonolência.</a:t>
            </a:r>
            <a:endParaRPr lang="pt-BR" dirty="0">
              <a:solidFill>
                <a:srgbClr val="333333"/>
              </a:solidFill>
              <a:latin typeface="Tahoma"/>
            </a:endParaRPr>
          </a:p>
          <a:p>
            <a:endParaRPr lang="pt-BR" dirty="0">
              <a:solidFill>
                <a:srgbClr val="000000"/>
              </a:solidFill>
              <a:latin typeface="Tahoma"/>
            </a:endParaRPr>
          </a:p>
          <a:p>
            <a:endParaRPr lang="pt-BR" dirty="0">
              <a:solidFill>
                <a:srgbClr val="000000"/>
              </a:solidFill>
              <a:latin typeface="Tahoma"/>
            </a:endParaRPr>
          </a:p>
          <a:p>
            <a:endParaRPr lang="pt-BR">
              <a:solidFill>
                <a:srgbClr val="000000"/>
              </a:solidFill>
              <a:latin typeface="Tahoma"/>
            </a:endParaRPr>
          </a:p>
          <a:p>
            <a:endParaRPr lang="pt-BR" dirty="0">
              <a:solidFill>
                <a:srgbClr val="000000"/>
              </a:solidFill>
              <a:latin typeface="Tahoma"/>
            </a:endParaRPr>
          </a:p>
          <a:p>
            <a:r>
              <a:rPr lang="PT-BR" dirty="0">
                <a:latin typeface="Tahoma"/>
              </a:rPr>
              <a:t>Unidade fixa de urgência e emergência diretamente ligado ao SAMU. O paciente fica em observação por um período de até 24h</a:t>
            </a:r>
            <a:endParaRPr lang="pt-BR" dirty="0">
              <a:latin typeface="Tahoma"/>
            </a:endParaRPr>
          </a:p>
          <a:p>
            <a:endParaRPr lang="pt-BR" dirty="0">
              <a:latin typeface="Tahoma"/>
            </a:endParaRPr>
          </a:p>
          <a:p>
            <a:r>
              <a:rPr lang="PT-BR" dirty="0">
                <a:latin typeface="Tahoma"/>
              </a:rPr>
              <a:t>Encaminhamento a uma unidade de internação - Hospital </a:t>
            </a:r>
            <a:endParaRPr lang="pt-BR" dirty="0">
              <a:latin typeface="Tahoma"/>
            </a:endParaRPr>
          </a:p>
        </p:txBody>
      </p:sp>
      <p:pic>
        <p:nvPicPr>
          <p:cNvPr id="8" name="Imagem 7" descr="upa-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943100"/>
            <a:ext cx="3406989" cy="10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0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5" y="2762250"/>
            <a:ext cx="4719725" cy="353484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33400" y="2924175"/>
            <a:ext cx="5639314" cy="3447098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just"/>
            <a:r>
              <a:rPr lang="PT-BR" sz="2000" dirty="0">
                <a:solidFill>
                  <a:srgbClr val="1E4E79"/>
                </a:solidFill>
                <a:latin typeface="Arial"/>
              </a:rPr>
              <a:t>Estratégia adotada pela ANVISA para obter informação sobre o desempenho e segurança de Produtos de Saúde, ao mesmo tempo em que fomenta o uso racional de medicamentos e tecnologias em saúde. Equipes que se encarregam da vigilância e da notificar eventos adversos com os produtos e envia às autoridades sanitárias  sob a forma de notificação e assim contribui com as ações regulatórias da ANVISA </a:t>
            </a:r>
          </a:p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5" y="495300"/>
            <a:ext cx="4787660" cy="20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2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71450"/>
            <a:ext cx="6373769" cy="4787470"/>
          </a:xfrm>
        </p:spPr>
      </p:pic>
      <p:sp>
        <p:nvSpPr>
          <p:cNvPr id="5" name="CaixaDeTexto 4"/>
          <p:cNvSpPr txBox="1"/>
          <p:nvPr/>
        </p:nvSpPr>
        <p:spPr>
          <a:xfrm>
            <a:off x="7248525" y="0"/>
            <a:ext cx="4390381" cy="452431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just"/>
            <a:r>
              <a:rPr lang="PT-BR" sz="2400" b="1" dirty="0"/>
              <a:t>  </a:t>
            </a:r>
            <a:endParaRPr lang="pt-BR" sz="2400" b="1" dirty="0"/>
          </a:p>
          <a:p>
            <a:pPr algn="just"/>
            <a:r>
              <a:rPr lang="PT-BR" sz="2400" b="1" dirty="0"/>
              <a:t>- Redução de erros de medicação </a:t>
            </a:r>
            <a:endParaRPr lang="pt-BR" sz="2400" b="1" dirty="0"/>
          </a:p>
          <a:p>
            <a:pPr algn="just"/>
            <a:r>
              <a:rPr lang="PT-BR" sz="2400" b="1" dirty="0"/>
              <a:t>- Maior garantia de segurança ao paciente. </a:t>
            </a:r>
            <a:endParaRPr lang="pt-BR" sz="2400" b="1" dirty="0"/>
          </a:p>
          <a:p>
            <a:pPr algn="just"/>
            <a:r>
              <a:rPr lang="PT-BR" sz="2400" b="1" dirty="0"/>
              <a:t>- Diminuição de custos do tratamento </a:t>
            </a:r>
            <a:endParaRPr lang="pt-BR" sz="2400" b="1" dirty="0"/>
          </a:p>
          <a:p>
            <a:pPr algn="just"/>
            <a:r>
              <a:rPr lang="PT-BR" sz="2400" b="1" dirty="0"/>
              <a:t>- Promoção do uso racional de medicamentos</a:t>
            </a:r>
            <a:endParaRPr lang="pt-BR" sz="2400" b="1" dirty="0"/>
          </a:p>
          <a:p>
            <a:pPr algn="just"/>
            <a:endParaRPr lang="pt-BR" sz="2400" b="1"/>
          </a:p>
          <a:p>
            <a:pPr algn="just"/>
            <a:endParaRPr lang="pt-BR" sz="2400" b="1"/>
          </a:p>
          <a:p>
            <a:pPr algn="just"/>
            <a:endParaRPr lang="PT-BR" sz="2400" b="1"/>
          </a:p>
        </p:txBody>
      </p:sp>
    </p:spTree>
    <p:extLst>
      <p:ext uri="{BB962C8B-B14F-4D97-AF65-F5344CB8AC3E}">
        <p14:creationId xmlns:p14="http://schemas.microsoft.com/office/powerpoint/2010/main" val="58715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825" y="666750"/>
            <a:ext cx="5633062" cy="3282778"/>
          </a:xfrm>
        </p:spPr>
      </p:pic>
    </p:spTree>
    <p:extLst>
      <p:ext uri="{BB962C8B-B14F-4D97-AF65-F5344CB8AC3E}">
        <p14:creationId xmlns:p14="http://schemas.microsoft.com/office/powerpoint/2010/main" val="259007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Problemas Relacionados aos Medicamentos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Evento adverso ao medicamento</a:t>
            </a:r>
          </a:p>
          <a:p>
            <a:pPr lvl="1"/>
            <a:r>
              <a:rPr lang="pt-BR" dirty="0" smtClean="0"/>
              <a:t>Condição desfavorável durante o tratamento com o fármaco, não necessariamente relacionado ao medicamento.</a:t>
            </a:r>
          </a:p>
          <a:p>
            <a:endParaRPr lang="pt-BR" dirty="0" smtClean="0"/>
          </a:p>
          <a:p>
            <a:r>
              <a:rPr lang="pt-BR" dirty="0" smtClean="0"/>
              <a:t>Efeito adverso ao medicamento</a:t>
            </a:r>
          </a:p>
          <a:p>
            <a:pPr lvl="1"/>
            <a:r>
              <a:rPr lang="pt-BR" dirty="0" smtClean="0"/>
              <a:t>Efeito diferente e indesejável causado pelo princípio ativo do medicamento 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441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Notivisa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 Nacional de Notificações para a </a:t>
            </a:r>
            <a:r>
              <a:rPr lang="pt-BR" dirty="0"/>
              <a:t>V</a:t>
            </a:r>
            <a:r>
              <a:rPr lang="pt-BR" dirty="0" smtClean="0"/>
              <a:t>igilância Sanitária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Sistema informatizado na plataforma web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Coleta de notificações sobre RAM e queixas técnicas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Quem são os usuários?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8031"/>
            <a:ext cx="3674847" cy="6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410</Words>
  <Application>Microsoft Office PowerPoint</Application>
  <PresentationFormat>Widescreen</PresentationFormat>
  <Paragraphs>62</Paragraphs>
  <Slides>12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Economica</vt:lpstr>
      <vt:lpstr>Tahoma</vt:lpstr>
      <vt:lpstr>Times New Roman</vt:lpstr>
      <vt:lpstr>Tema do Office</vt:lpstr>
      <vt:lpstr>FBF0432 Fundamentos de Farmácia Clínica e Atenção Farmacêutica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Problemas Relacionados aos Medicamentos</vt:lpstr>
      <vt:lpstr>Notivisa</vt:lpstr>
      <vt:lpstr>Conciliação de Medicamentos</vt:lpstr>
      <vt:lpstr>A Importância da Intervenção Farmacêutica (IF)</vt:lpstr>
      <vt:lpstr>Intervenção Farmacêutica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FBF0432 Fundamentos de Farmácia Clínica e Atenção Farmacêutica</dc:title>
  <dc:creator/>
  <cp:lastModifiedBy>Windows User</cp:lastModifiedBy>
  <cp:revision>34</cp:revision>
  <dcterms:created xsi:type="dcterms:W3CDTF">2012-07-30T23:50:35Z</dcterms:created>
  <dcterms:modified xsi:type="dcterms:W3CDTF">2016-11-17T20:19:12Z</dcterms:modified>
</cp:coreProperties>
</file>