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5" autoAdjust="0"/>
  </p:normalViewPr>
  <p:slideViewPr>
    <p:cSldViewPr>
      <p:cViewPr>
        <p:scale>
          <a:sx n="96" d="100"/>
          <a:sy n="96" d="100"/>
        </p:scale>
        <p:origin x="-123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B9AE34D-E1B5-4796-AD3F-3DC2CCB90C33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C999A7A-765A-457F-983C-53FE1E4D3A71}" type="datetimeFigureOut">
              <a:rPr lang="pt-BR" smtClean="0"/>
              <a:t>17/11/2016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eirajr.com.br/revistas.asp?fase=r003&amp;id_materia=5508" TargetMode="External"/><Relationship Id="rId2" Type="http://schemas.openxmlformats.org/officeDocument/2006/relationships/hyperlink" Target="http://proqualis.net/entrevista/concilia%C3%A7%C3%A3o-medicamentosa-estrat%C3%A9gia-para-evitar-erros-de-medica%C3%A7%C3%A3o-e-aumentar-seguran%C3%A7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ff.br/farmacobasica-mfl/sites/default/files/16_antitromboticos.pdf" TargetMode="External"/><Relationship Id="rId5" Type="http://schemas.openxmlformats.org/officeDocument/2006/relationships/hyperlink" Target="http://www.sbacv.com.br/index.php/publico/trombose-venosa-profunda.html" TargetMode="External"/><Relationship Id="rId4" Type="http://schemas.openxmlformats.org/officeDocument/2006/relationships/hyperlink" Target="http://www.crf-pr.org.br/uploads/comissao/9147/guia_farmacia_hospitalar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920880" cy="1747665"/>
          </a:xfrm>
        </p:spPr>
        <p:txBody>
          <a:bodyPr/>
          <a:lstStyle/>
          <a:p>
            <a:pPr algn="ctr"/>
            <a:r>
              <a:rPr lang="pt-BR" sz="8000" dirty="0" smtClean="0"/>
              <a:t>Dislipidemia</a:t>
            </a:r>
            <a:endParaRPr lang="pt-BR" sz="8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7" y="201702"/>
            <a:ext cx="6290118" cy="949569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b="1" dirty="0">
                <a:latin typeface="Arial" panose="020B0604020202020204" pitchFamily="34" charset="0"/>
                <a:cs typeface="Arial" panose="020B0604020202020204" pitchFamily="34" charset="0"/>
              </a:rPr>
              <a:t>Módulo 3: </a:t>
            </a:r>
            <a:r>
              <a:rPr lang="pt-BR" sz="9600" dirty="0">
                <a:latin typeface="Arial" panose="020B0604020202020204" pitchFamily="34" charset="0"/>
                <a:cs typeface="Arial" panose="020B0604020202020204" pitchFamily="34" charset="0"/>
              </a:rPr>
              <a:t>O indivíduo no ambiente hospitalar e o uso de medicamentos e outras tecnologias em saúde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770841" y="5517232"/>
            <a:ext cx="1791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b="1" dirty="0" smtClean="0"/>
              <a:t>Karina </a:t>
            </a:r>
            <a:r>
              <a:rPr lang="pt-BR" b="1" dirty="0" err="1" smtClean="0"/>
              <a:t>Caramico</a:t>
            </a:r>
            <a:r>
              <a:rPr lang="pt-BR" b="1" dirty="0" smtClean="0"/>
              <a:t> </a:t>
            </a:r>
          </a:p>
          <a:p>
            <a:pPr algn="r"/>
            <a:r>
              <a:rPr lang="pt-BR" b="1" dirty="0" smtClean="0"/>
              <a:t>Mayara </a:t>
            </a:r>
            <a:r>
              <a:rPr lang="pt-BR" b="1" dirty="0" err="1" smtClean="0"/>
              <a:t>Ullian</a:t>
            </a:r>
            <a:r>
              <a:rPr lang="pt-BR" b="1" dirty="0" smtClean="0"/>
              <a:t> </a:t>
            </a:r>
          </a:p>
          <a:p>
            <a:pPr algn="r"/>
            <a:r>
              <a:rPr lang="pt-BR" b="1" dirty="0" smtClean="0"/>
              <a:t>Samira </a:t>
            </a:r>
            <a:r>
              <a:rPr lang="pt-BR" b="1" dirty="0" err="1" smtClean="0"/>
              <a:t>Arabi</a:t>
            </a:r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0759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838200"/>
            <a:ext cx="8075240" cy="4419600"/>
          </a:xfrm>
        </p:spPr>
        <p:txBody>
          <a:bodyPr>
            <a:normAutofit/>
          </a:bodyPr>
          <a:lstStyle/>
          <a:p>
            <a:pPr fontAlgn="base"/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farmacêutico pode evitar / resolver casos em que há: </a:t>
            </a:r>
          </a:p>
          <a:p>
            <a:pPr lvl="1" fontAlgn="base"/>
            <a:endParaRPr lang="pt-BR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Diluição errada do medicamento</a:t>
            </a:r>
          </a:p>
          <a:p>
            <a:pPr lvl="1"/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Aplicação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errada do medicamento</a:t>
            </a:r>
          </a:p>
          <a:p>
            <a:pPr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Eventos adversos</a:t>
            </a:r>
          </a:p>
          <a:p>
            <a:pPr lvl="1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Erros na posologia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Seta em curva para a direita 3"/>
          <p:cNvSpPr/>
          <p:nvPr/>
        </p:nvSpPr>
        <p:spPr>
          <a:xfrm>
            <a:off x="899592" y="4077072"/>
            <a:ext cx="576064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619673" y="45091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Orientando </a:t>
            </a:r>
            <a:r>
              <a:rPr lang="pt-BR" dirty="0"/>
              <a:t>sobre o </a:t>
            </a:r>
            <a:r>
              <a:rPr lang="pt-BR" dirty="0">
                <a:solidFill>
                  <a:srgbClr val="FF0000"/>
                </a:solidFill>
              </a:rPr>
              <a:t>uso correto do </a:t>
            </a:r>
            <a:r>
              <a:rPr lang="pt-BR" dirty="0" smtClean="0">
                <a:solidFill>
                  <a:srgbClr val="FF0000"/>
                </a:solidFill>
              </a:rPr>
              <a:t>medicamentos (indivíduo e corpo clínico) </a:t>
            </a:r>
            <a:r>
              <a:rPr lang="pt-BR" dirty="0" smtClean="0"/>
              <a:t>e explicando o motivo e a importância do mesmo. </a:t>
            </a:r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04864"/>
            <a:ext cx="2829901" cy="212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177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54518"/>
            <a:ext cx="7776864" cy="3015354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980728"/>
            <a:ext cx="7467600" cy="4419600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pt-BR" b="1" dirty="0">
                <a:solidFill>
                  <a:schemeClr val="accent1"/>
                </a:solidFill>
              </a:rPr>
              <a:t>E</a:t>
            </a:r>
            <a:r>
              <a:rPr lang="pt-BR" b="1" dirty="0" smtClean="0">
                <a:solidFill>
                  <a:schemeClr val="accent1"/>
                </a:solidFill>
              </a:rPr>
              <a:t>fetividade do tratamento     </a:t>
            </a:r>
          </a:p>
          <a:p>
            <a:r>
              <a:rPr lang="pt-BR" dirty="0" smtClean="0"/>
              <a:t>Aferição </a:t>
            </a:r>
            <a:r>
              <a:rPr lang="pt-BR" dirty="0"/>
              <a:t>da pressão arterial </a:t>
            </a:r>
            <a:r>
              <a:rPr lang="pt-BR" dirty="0" smtClean="0"/>
              <a:t>(paciente </a:t>
            </a:r>
            <a:r>
              <a:rPr lang="pt-BR" dirty="0"/>
              <a:t>hipertenso), </a:t>
            </a:r>
            <a:r>
              <a:rPr lang="pt-BR" dirty="0" smtClean="0"/>
              <a:t>triglicérides</a:t>
            </a:r>
            <a:r>
              <a:rPr lang="pt-BR" dirty="0"/>
              <a:t>, LDL,  </a:t>
            </a:r>
            <a:r>
              <a:rPr lang="pt-BR" dirty="0" smtClean="0"/>
              <a:t>HDL e hemograma.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Antes da alta </a:t>
            </a:r>
            <a:r>
              <a:rPr lang="pt-BR" b="1" dirty="0"/>
              <a:t> </a:t>
            </a:r>
          </a:p>
          <a:p>
            <a:r>
              <a:rPr lang="pt-BR" dirty="0"/>
              <a:t>C</a:t>
            </a:r>
            <a:r>
              <a:rPr lang="pt-BR" dirty="0" smtClean="0"/>
              <a:t>onciliação medicamentosa, </a:t>
            </a:r>
          </a:p>
          <a:p>
            <a:r>
              <a:rPr lang="pt-BR" dirty="0"/>
              <a:t>O</a:t>
            </a:r>
            <a:r>
              <a:rPr lang="pt-BR" dirty="0" smtClean="0"/>
              <a:t>rientar sobre o uso dos medicamentos  que serão utilizados pós alta (pacientes e cuidadores)</a:t>
            </a:r>
          </a:p>
          <a:p>
            <a:r>
              <a:rPr lang="pt-BR" dirty="0" smtClean="0"/>
              <a:t>Orientação sobre possíveis efeitos adversos entre outros.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044" y="692696"/>
            <a:ext cx="1264297" cy="1177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51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548680"/>
            <a:ext cx="8075240" cy="5688632"/>
          </a:xfrm>
        </p:spPr>
        <p:txBody>
          <a:bodyPr/>
          <a:lstStyle/>
          <a:p>
            <a:r>
              <a:rPr lang="pt-BR" b="1" dirty="0" smtClean="0">
                <a:solidFill>
                  <a:schemeClr val="accent1"/>
                </a:solidFill>
              </a:rPr>
              <a:t>Alta do Samuel</a:t>
            </a:r>
          </a:p>
          <a:p>
            <a:endParaRPr lang="pt-BR" b="1" dirty="0" smtClean="0">
              <a:solidFill>
                <a:schemeClr val="accent1"/>
              </a:solidFill>
            </a:endParaRPr>
          </a:p>
          <a:p>
            <a:pPr lvl="1"/>
            <a:r>
              <a:rPr lang="pt-BR" sz="2000" dirty="0" smtClean="0"/>
              <a:t>Após 7 dias internado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Período suscetível à contração de infecções hospitalares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Repouso em casa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Uso de meia compressora 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Acompanhamento da </a:t>
            </a:r>
            <a:r>
              <a:rPr lang="pt-BR" sz="2000" b="1" dirty="0" smtClean="0"/>
              <a:t>equipe multidisciplinar  </a:t>
            </a:r>
          </a:p>
          <a:p>
            <a:pPr marL="914400" lvl="2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</a:t>
            </a:r>
          </a:p>
          <a:p>
            <a:pPr marL="914400" lvl="2" indent="0">
              <a:buNone/>
            </a:pPr>
            <a:r>
              <a:rPr lang="pt-BR" sz="2000" dirty="0" smtClean="0"/>
              <a:t>&gt; Farmacêutico: conciliação medicamentosa, entre outros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82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29344" y="332656"/>
            <a:ext cx="7239000" cy="854968"/>
          </a:xfrm>
        </p:spPr>
        <p:txBody>
          <a:bodyPr/>
          <a:lstStyle/>
          <a:p>
            <a:r>
              <a:rPr lang="pt-BR" sz="6000" i="1" dirty="0" smtClean="0"/>
              <a:t>Referências</a:t>
            </a:r>
            <a:r>
              <a:rPr lang="pt-BR" sz="6000" i="1" dirty="0" smtClean="0">
                <a:solidFill>
                  <a:schemeClr val="accent1"/>
                </a:solidFill>
              </a:rPr>
              <a:t> </a:t>
            </a:r>
            <a:endParaRPr lang="pt-BR" sz="6000" i="1" dirty="0">
              <a:solidFill>
                <a:schemeClr val="accent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1316667"/>
            <a:ext cx="8424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u="sng" dirty="0">
                <a:hlinkClick r:id="rId2"/>
              </a:rPr>
              <a:t>http://proqualis.net/entrevista/concilia%C3%A7%C3%A3o-medicamentosa-estrat%C3%A9gia-para-evitar-erros-de-medica%C3%A7%C3%A3o-e-aumentar-seguran%C3%A7a</a:t>
            </a:r>
            <a:endParaRPr lang="pt-BR" sz="1600" dirty="0"/>
          </a:p>
          <a:p>
            <a:endParaRPr lang="pt-BR" sz="1600" dirty="0"/>
          </a:p>
          <a:p>
            <a:r>
              <a:rPr lang="pt-BR" sz="1600" u="sng" dirty="0">
                <a:hlinkClick r:id="rId3"/>
              </a:rPr>
              <a:t>http://</a:t>
            </a:r>
            <a:r>
              <a:rPr lang="pt-BR" sz="1600" u="sng" dirty="0" smtClean="0">
                <a:hlinkClick r:id="rId3"/>
              </a:rPr>
              <a:t>www.moreirajr.com.br/revistas.asp?fase=r003&amp;id_materia=5508</a:t>
            </a:r>
            <a:endParaRPr lang="pt-BR" sz="1600" u="sng" dirty="0" smtClean="0"/>
          </a:p>
          <a:p>
            <a:endParaRPr lang="pt-BR" sz="1600" u="sng" dirty="0"/>
          </a:p>
          <a:p>
            <a:r>
              <a:rPr lang="pt-BR" sz="1600" u="sng" dirty="0">
                <a:hlinkClick r:id="rId4"/>
              </a:rPr>
              <a:t>http://</a:t>
            </a:r>
            <a:r>
              <a:rPr lang="pt-BR" sz="1600" u="sng" dirty="0" smtClean="0">
                <a:hlinkClick r:id="rId4"/>
              </a:rPr>
              <a:t>www.crf-pr.org.br/uploads/comissao/9147/guia_farmacia_hospitalar.pdf</a:t>
            </a:r>
            <a:endParaRPr lang="pt-BR" sz="1600" u="sng" dirty="0" smtClean="0"/>
          </a:p>
          <a:p>
            <a:endParaRPr lang="pt-BR" sz="1600" u="sng" dirty="0"/>
          </a:p>
          <a:p>
            <a:r>
              <a:rPr lang="pt-BR" sz="1600" u="sng" dirty="0">
                <a:hlinkClick r:id="rId5"/>
              </a:rPr>
              <a:t>http://www.sbacv.com.br/index.php/publico/trombose-venosa-profunda.html</a:t>
            </a:r>
            <a:endParaRPr lang="pt-BR" sz="1600" dirty="0"/>
          </a:p>
          <a:p>
            <a:endParaRPr lang="pt-BR" sz="1600" dirty="0"/>
          </a:p>
          <a:p>
            <a:r>
              <a:rPr lang="pt-BR" sz="1600" u="sng" dirty="0">
                <a:hlinkClick r:id="rId6"/>
              </a:rPr>
              <a:t>http://www.uff.br/farmacobasica-mfl/sites/default/files/16_antitromboticos.pdf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2060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88032" y="858101"/>
            <a:ext cx="8748464" cy="4668423"/>
            <a:chOff x="0" y="216875"/>
            <a:chExt cx="9180512" cy="4668423"/>
          </a:xfrm>
        </p:grpSpPr>
        <p:grpSp>
          <p:nvGrpSpPr>
            <p:cNvPr id="6" name="Grupo 5"/>
            <p:cNvGrpSpPr/>
            <p:nvPr/>
          </p:nvGrpSpPr>
          <p:grpSpPr>
            <a:xfrm>
              <a:off x="2820589" y="235582"/>
              <a:ext cx="6359923" cy="4640424"/>
              <a:chOff x="35523" y="59613"/>
              <a:chExt cx="6359923" cy="4640424"/>
            </a:xfrm>
          </p:grpSpPr>
          <p:grpSp>
            <p:nvGrpSpPr>
              <p:cNvPr id="14" name="Grupo 13"/>
              <p:cNvGrpSpPr/>
              <p:nvPr/>
            </p:nvGrpSpPr>
            <p:grpSpPr>
              <a:xfrm>
                <a:off x="35523" y="59613"/>
                <a:ext cx="6359923" cy="4640424"/>
                <a:chOff x="12277" y="59613"/>
                <a:chExt cx="6359923" cy="4640424"/>
              </a:xfrm>
              <a:solidFill>
                <a:schemeClr val="bg1"/>
              </a:solidFill>
            </p:grpSpPr>
            <p:pic>
              <p:nvPicPr>
                <p:cNvPr id="19" name="Shape 118"/>
                <p:cNvPicPr preferRelativeResize="0"/>
                <p:nvPr/>
              </p:nvPicPr>
              <p:blipFill>
                <a:blip r:embed="rId2">
                  <a:alphaModFix/>
                </a:blip>
                <a:stretch>
                  <a:fillRect/>
                </a:stretch>
              </p:blipFill>
              <p:spPr>
                <a:xfrm>
                  <a:off x="12277" y="59613"/>
                  <a:ext cx="6359923" cy="4640424"/>
                </a:xfrm>
                <a:prstGeom prst="rect">
                  <a:avLst/>
                </a:prstGeom>
                <a:grpFill/>
                <a:ln>
                  <a:noFill/>
                </a:ln>
              </p:spPr>
            </p:pic>
            <p:sp>
              <p:nvSpPr>
                <p:cNvPr id="20" name="CaixaDeTexto 19"/>
                <p:cNvSpPr txBox="1"/>
                <p:nvPr/>
              </p:nvSpPr>
              <p:spPr>
                <a:xfrm>
                  <a:off x="3419872" y="843558"/>
                  <a:ext cx="393849" cy="15388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endParaRPr lang="pt-BR" dirty="0"/>
                </a:p>
              </p:txBody>
            </p:sp>
            <p:sp>
              <p:nvSpPr>
                <p:cNvPr id="21" name="CaixaDeTexto 20"/>
                <p:cNvSpPr txBox="1"/>
                <p:nvPr/>
              </p:nvSpPr>
              <p:spPr>
                <a:xfrm>
                  <a:off x="2784688" y="706268"/>
                  <a:ext cx="393849" cy="153889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endParaRPr lang="pt-BR" dirty="0"/>
                </a:p>
              </p:txBody>
            </p:sp>
            <p:sp>
              <p:nvSpPr>
                <p:cNvPr id="22" name="CaixaDeTexto 21"/>
                <p:cNvSpPr txBox="1"/>
                <p:nvPr/>
              </p:nvSpPr>
              <p:spPr>
                <a:xfrm>
                  <a:off x="2593992" y="658297"/>
                  <a:ext cx="623608" cy="307777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UBS</a:t>
                  </a:r>
                  <a:endParaRPr lang="pt-BR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CaixaDeTexto 22"/>
                <p:cNvSpPr txBox="1"/>
                <p:nvPr/>
              </p:nvSpPr>
              <p:spPr>
                <a:xfrm>
                  <a:off x="3274070" y="776486"/>
                  <a:ext cx="680077" cy="369332"/>
                </a:xfrm>
                <a:prstGeom prst="rect">
                  <a:avLst/>
                </a:prstGeom>
                <a:grp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b="1" dirty="0" smtClean="0">
                      <a:solidFill>
                        <a:srgbClr val="FF0000"/>
                      </a:solidFill>
                    </a:rPr>
                    <a:t>UPA</a:t>
                  </a:r>
                  <a:endParaRPr lang="pt-BR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5" name="CaixaDeTexto 14"/>
              <p:cNvSpPr txBox="1"/>
              <p:nvPr/>
            </p:nvSpPr>
            <p:spPr>
              <a:xfrm>
                <a:off x="3851920" y="1995686"/>
                <a:ext cx="564578" cy="307777"/>
              </a:xfrm>
              <a:prstGeom prst="rect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pt-BR" b="1" dirty="0" smtClean="0">
                    <a:solidFill>
                      <a:srgbClr val="FF0000"/>
                    </a:solidFill>
                  </a:rPr>
                  <a:t>UBS</a:t>
                </a:r>
                <a:endParaRPr lang="pt-B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Conector de seta reta 15"/>
              <p:cNvCxnSpPr/>
              <p:nvPr/>
            </p:nvCxnSpPr>
            <p:spPr>
              <a:xfrm flipH="1" flipV="1">
                <a:off x="4416498" y="2379825"/>
                <a:ext cx="731566" cy="4799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de seta reta 16"/>
              <p:cNvCxnSpPr/>
              <p:nvPr/>
            </p:nvCxnSpPr>
            <p:spPr>
              <a:xfrm flipH="1">
                <a:off x="3131840" y="2149574"/>
                <a:ext cx="70512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tângulo 17"/>
              <p:cNvSpPr/>
              <p:nvPr/>
            </p:nvSpPr>
            <p:spPr>
              <a:xfrm>
                <a:off x="2051720" y="1704629"/>
                <a:ext cx="756214" cy="2910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7" name="Shape 206"/>
            <p:cNvSpPr/>
            <p:nvPr/>
          </p:nvSpPr>
          <p:spPr>
            <a:xfrm rot="-5400000">
              <a:off x="1928492" y="4019500"/>
              <a:ext cx="762300" cy="78030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0" y="216875"/>
              <a:ext cx="3321108" cy="2757618"/>
              <a:chOff x="0" y="216875"/>
              <a:chExt cx="3321108" cy="2757618"/>
            </a:xfrm>
          </p:grpSpPr>
          <p:sp>
            <p:nvSpPr>
              <p:cNvPr id="12" name="Shape 204"/>
              <p:cNvSpPr/>
              <p:nvPr/>
            </p:nvSpPr>
            <p:spPr>
              <a:xfrm>
                <a:off x="0" y="216875"/>
                <a:ext cx="3321108" cy="2757618"/>
              </a:xfrm>
              <a:prstGeom prst="irregularSeal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205"/>
              <p:cNvSpPr txBox="1"/>
              <p:nvPr/>
            </p:nvSpPr>
            <p:spPr>
              <a:xfrm>
                <a:off x="687650" y="555526"/>
                <a:ext cx="2098200" cy="166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endParaRPr dirty="0"/>
              </a:p>
              <a:p>
                <a:pPr lvl="0" algn="ctr">
                  <a:spcBef>
                    <a:spcPts val="0"/>
                  </a:spcBef>
                  <a:buNone/>
                </a:pPr>
                <a:r>
                  <a:rPr lang="pt-BR" b="1" dirty="0"/>
                  <a:t>Peso na Consciência</a:t>
                </a:r>
              </a:p>
              <a:p>
                <a:pPr lvl="0" algn="ctr">
                  <a:spcBef>
                    <a:spcPts val="0"/>
                  </a:spcBef>
                  <a:buNone/>
                </a:pPr>
                <a:endParaRPr b="1" dirty="0"/>
              </a:p>
              <a:p>
                <a:pPr lvl="0" algn="ctr">
                  <a:spcBef>
                    <a:spcPts val="0"/>
                  </a:spcBef>
                  <a:buNone/>
                </a:pPr>
                <a:r>
                  <a:rPr lang="pt-BR" sz="1800" b="1" dirty="0">
                    <a:solidFill>
                      <a:srgbClr val="FF9900"/>
                    </a:solidFill>
                  </a:rPr>
                  <a:t>ATITUDE  !!</a:t>
                </a:r>
                <a:r>
                  <a:rPr lang="pt-BR" dirty="0"/>
                  <a:t> </a:t>
                </a:r>
              </a:p>
            </p:txBody>
          </p:sp>
        </p:grpSp>
        <p:sp>
          <p:nvSpPr>
            <p:cNvPr id="9" name="Retângulo 8"/>
            <p:cNvSpPr/>
            <p:nvPr/>
          </p:nvSpPr>
          <p:spPr>
            <a:xfrm>
              <a:off x="2771800" y="4587974"/>
              <a:ext cx="2160240" cy="2880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2915816" y="4587974"/>
              <a:ext cx="2160240" cy="2028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2848987" y="4515966"/>
              <a:ext cx="2563863" cy="369332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solidFill>
                    <a:srgbClr val="FF0000"/>
                  </a:solidFill>
                </a:rPr>
                <a:t>Retorno após 1 semana</a:t>
              </a:r>
              <a:endParaRPr lang="pt-BR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32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22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7584" y="1412776"/>
            <a:ext cx="2448272" cy="30243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eta para a direita 4"/>
          <p:cNvSpPr/>
          <p:nvPr/>
        </p:nvSpPr>
        <p:spPr>
          <a:xfrm>
            <a:off x="3563888" y="28529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8" name="Picture 4" descr="Resultado de imagem para perna inch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600400" cy="269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827585" y="523018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Inchaço dos membros inferiores e dor frequente </a:t>
            </a:r>
            <a:r>
              <a:rPr lang="pt-BR" sz="2000" dirty="0" smtClean="0">
                <a:sym typeface="Wingdings" panose="05000000000000000000" pitchFamily="2" charset="2"/>
              </a:rPr>
              <a:t> </a:t>
            </a:r>
            <a:r>
              <a:rPr lang="pt-BR" sz="2000" b="1" dirty="0" smtClean="0">
                <a:sym typeface="Wingdings" panose="05000000000000000000" pitchFamily="2" charset="2"/>
              </a:rPr>
              <a:t>HOSPITAL</a:t>
            </a:r>
            <a:r>
              <a:rPr lang="pt-BR" sz="2000" dirty="0" smtClean="0">
                <a:sym typeface="Wingdings" panose="05000000000000000000" pitchFamily="2" charset="2"/>
              </a:rPr>
              <a:t>  Exames variados incluindo </a:t>
            </a:r>
            <a:r>
              <a:rPr lang="pt-BR" sz="2000" b="1" dirty="0"/>
              <a:t>Eco Color </a:t>
            </a:r>
            <a:r>
              <a:rPr lang="pt-BR" sz="2000" b="1" dirty="0" smtClean="0"/>
              <a:t>Doppler</a:t>
            </a:r>
            <a:r>
              <a:rPr lang="pt-BR" sz="2000" dirty="0" smtClean="0"/>
              <a:t>.</a:t>
            </a:r>
            <a:r>
              <a:rPr lang="pt-BR" sz="2000" dirty="0" smtClean="0">
                <a:sym typeface="Wingdings" panose="05000000000000000000" pitchFamily="2" charset="2"/>
              </a:rPr>
              <a:t> 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368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548680"/>
            <a:ext cx="7931224" cy="1008112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Eco Color </a:t>
            </a:r>
            <a:r>
              <a:rPr lang="pt-BR" b="1" dirty="0" smtClean="0">
                <a:solidFill>
                  <a:srgbClr val="FF0000"/>
                </a:solidFill>
              </a:rPr>
              <a:t>Doppler</a:t>
            </a:r>
          </a:p>
          <a:p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8" name="Picture 4" descr="Resultado de imagem para Eco Color Dopp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94093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Eco Color Doppl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3384376" cy="313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6" y="4582869"/>
            <a:ext cx="3724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Anatomia, fisiologia e patologia do sistema venoso superficial e profundo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37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71048" cy="854968"/>
          </a:xfrm>
        </p:spPr>
        <p:txBody>
          <a:bodyPr/>
          <a:lstStyle/>
          <a:p>
            <a:r>
              <a:rPr lang="pt-BR" sz="5400" dirty="0" smtClean="0"/>
              <a:t>Diagnóstico 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268760"/>
            <a:ext cx="7683624" cy="1512168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accent1"/>
                </a:solidFill>
              </a:rPr>
              <a:t>Trombose Venosa Profunda Aguda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Fatores de risco: obesidade, tabagismo, varizes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Lúmen estreito devido ao acúmulo de gordura </a:t>
            </a:r>
            <a:r>
              <a:rPr lang="pt-B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catalisa a trombose (coágulo de sangue)</a:t>
            </a:r>
          </a:p>
          <a:p>
            <a:endParaRPr lang="pt-BR" sz="20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pt-BR" sz="2000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pt-BR" sz="20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pt-BR" sz="2000" b="1" dirty="0" smtClean="0">
              <a:solidFill>
                <a:schemeClr val="tx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45368" y="3068960"/>
            <a:ext cx="7671048" cy="8776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7200" b="1" kern="1200" baseline="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dirty="0" smtClean="0"/>
              <a:t>Tratamento</a:t>
            </a:r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704800" y="4005064"/>
            <a:ext cx="7683624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Paciente </a:t>
            </a:r>
            <a:r>
              <a:rPr lang="pt-BR" sz="2000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hospitalizado </a:t>
            </a:r>
          </a:p>
          <a:p>
            <a:r>
              <a:rPr lang="pt-B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Estreptoquinase</a:t>
            </a:r>
            <a:r>
              <a:rPr lang="pt-BR" sz="20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( Fibrinolítico  destrói </a:t>
            </a:r>
            <a:r>
              <a:rPr lang="pt-BR" sz="2000" b="1" dirty="0">
                <a:solidFill>
                  <a:schemeClr val="tx1"/>
                </a:solidFill>
                <a:sym typeface="Wingdings" panose="05000000000000000000" pitchFamily="2" charset="2"/>
              </a:rPr>
              <a:t>o trombo)</a:t>
            </a:r>
          </a:p>
          <a:p>
            <a:r>
              <a:rPr lang="pt-B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Heparina (anticoagulante)</a:t>
            </a:r>
            <a:endParaRPr lang="pt-BR" sz="20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pt-BR" sz="2000" b="1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Varfarina</a:t>
            </a:r>
            <a:r>
              <a:rPr lang="pt-BR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(3 à 6 meses após alta hospitalar)</a:t>
            </a:r>
          </a:p>
          <a:p>
            <a:endParaRPr lang="pt-BR" sz="2000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pt-BR" sz="2000" b="1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pt-BR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782960"/>
          </a:xfrm>
        </p:spPr>
        <p:txBody>
          <a:bodyPr/>
          <a:lstStyle/>
          <a:p>
            <a:r>
              <a:rPr lang="pt-BR" sz="5400" dirty="0" smtClean="0"/>
              <a:t>Eventos adversos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4923656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Heparina</a:t>
            </a:r>
            <a:endParaRPr lang="pt-B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Sangramento no trato digestivo e geniturinário sediam as hemorragias mais comuns.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Estreptoquinase</a:t>
            </a:r>
            <a:r>
              <a:rPr lang="pt-B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Hemorragias internas graves envolvendo localizações gastrintestinais, hepáticas, geniturinárias,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retroperitoneais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ruptura esplênica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Varfarina</a:t>
            </a:r>
            <a:endParaRPr lang="pt-B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reações de hipersensibilidade, erupção cutânea,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alopécia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diarréia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queda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inexplicada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no hematócrito e “síndrome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purpúrica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pés”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 explicativo em elipse 5"/>
          <p:cNvSpPr/>
          <p:nvPr/>
        </p:nvSpPr>
        <p:spPr>
          <a:xfrm>
            <a:off x="4932040" y="1340768"/>
            <a:ext cx="3960440" cy="223224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2">
                    <a:lumMod val="10000"/>
                  </a:schemeClr>
                </a:solidFill>
              </a:rPr>
              <a:t>Farmacêutico:</a:t>
            </a:r>
          </a:p>
          <a:p>
            <a:pPr marL="285750" indent="-285750">
              <a:buFontTx/>
              <a:buChar char="-"/>
            </a:pPr>
            <a:r>
              <a:rPr lang="pt-BR" dirty="0" err="1"/>
              <a:t>Farmacovigilância</a:t>
            </a: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/>
              <a:t>Intervenção </a:t>
            </a:r>
            <a:r>
              <a:rPr lang="pt-BR" dirty="0" smtClean="0"/>
              <a:t>farmacêutica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930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782960"/>
          </a:xfrm>
        </p:spPr>
        <p:txBody>
          <a:bodyPr/>
          <a:lstStyle/>
          <a:p>
            <a:r>
              <a:rPr lang="pt-BR" sz="5400" dirty="0" smtClean="0"/>
              <a:t>Eventos adversos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980728"/>
            <a:ext cx="7992888" cy="4923656"/>
          </a:xfrm>
        </p:spPr>
        <p:txBody>
          <a:bodyPr>
            <a:normAutofit fontScale="92500" lnSpcReduction="20000"/>
          </a:bodyPr>
          <a:lstStyle/>
          <a:p>
            <a:r>
              <a:rPr lang="pt-B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Heparina</a:t>
            </a:r>
            <a:endParaRPr lang="pt-B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Sangramento no trato digestivo e geniturinário sediam as hemorragias mais comuns.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Estreptoquinase</a:t>
            </a:r>
            <a:r>
              <a:rPr lang="pt-BR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Hemorragias internas graves envolvendo localizações gastrintestinais, hepáticas, geniturinárias,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retroperitoneais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ruptura esplênica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Varfarina</a:t>
            </a:r>
            <a:endParaRPr lang="pt-BR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reações de hipersensibilidade, erupção cutânea,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alopécia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diarréia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, queda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inexplicada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no hematócrito e “síndrome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purpúrica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pés”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 explicativo em elipse 4"/>
          <p:cNvSpPr/>
          <p:nvPr/>
        </p:nvSpPr>
        <p:spPr>
          <a:xfrm>
            <a:off x="5045292" y="4247863"/>
            <a:ext cx="3991204" cy="223224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2">
                    <a:lumMod val="10000"/>
                  </a:schemeClr>
                </a:solidFill>
              </a:rPr>
              <a:t>Indivíduo:</a:t>
            </a:r>
            <a:endParaRPr lang="pt-BR" b="1" dirty="0">
              <a:solidFill>
                <a:schemeClr val="bg2">
                  <a:lumMod val="1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pt-BR" dirty="0" smtClean="0"/>
              <a:t>Relatar o evento</a:t>
            </a:r>
            <a:endParaRPr lang="pt-BR" dirty="0"/>
          </a:p>
          <a:p>
            <a:pPr marL="285750" indent="-285750">
              <a:buFontTx/>
              <a:buChar char="-"/>
            </a:pPr>
            <a:r>
              <a:rPr lang="pt-BR" dirty="0" smtClean="0"/>
              <a:t>Relatar erros de medicação, uso incorreto </a:t>
            </a:r>
          </a:p>
          <a:p>
            <a:pPr marL="285750" indent="-285750">
              <a:buFontTx/>
              <a:buChar char="-"/>
            </a:pPr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515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48872" cy="926976"/>
          </a:xfrm>
        </p:spPr>
        <p:txBody>
          <a:bodyPr/>
          <a:lstStyle/>
          <a:p>
            <a:r>
              <a:rPr lang="pt-BR" sz="4800" dirty="0" smtClean="0"/>
              <a:t>Farmacêutico no hospital: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24744"/>
            <a:ext cx="5298363" cy="573325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Adequação </a:t>
            </a:r>
            <a:r>
              <a:rPr lang="pt-BR" sz="2400" dirty="0"/>
              <a:t>de formas farmacêuticas</a:t>
            </a:r>
          </a:p>
          <a:p>
            <a:r>
              <a:rPr lang="pt-BR" sz="2400" dirty="0" smtClean="0"/>
              <a:t>Incompatibilidade medicamentosa</a:t>
            </a:r>
          </a:p>
          <a:p>
            <a:r>
              <a:rPr lang="pt-BR" sz="2400" dirty="0"/>
              <a:t>Análise de exames </a:t>
            </a:r>
            <a:r>
              <a:rPr lang="pt-BR" sz="2400" dirty="0" smtClean="0"/>
              <a:t>laboratoriais</a:t>
            </a:r>
          </a:p>
          <a:p>
            <a:r>
              <a:rPr lang="pt-BR" sz="2400" dirty="0" smtClean="0"/>
              <a:t>Conciliação </a:t>
            </a:r>
            <a:r>
              <a:rPr lang="pt-BR" sz="2400" dirty="0"/>
              <a:t>medicamentosa</a:t>
            </a:r>
          </a:p>
          <a:p>
            <a:r>
              <a:rPr lang="pt-BR" sz="2400" dirty="0"/>
              <a:t>Monitorização de </a:t>
            </a:r>
            <a:r>
              <a:rPr lang="pt-BR" sz="2400" dirty="0" smtClean="0"/>
              <a:t>fármacos</a:t>
            </a:r>
          </a:p>
          <a:p>
            <a:r>
              <a:rPr lang="pt-BR" sz="2400" dirty="0"/>
              <a:t>Interação </a:t>
            </a:r>
            <a:r>
              <a:rPr lang="pt-BR" sz="2400" dirty="0" smtClean="0"/>
              <a:t>medicamentosa</a:t>
            </a:r>
            <a:endParaRPr lang="pt-BR" sz="2400" dirty="0"/>
          </a:p>
          <a:p>
            <a:r>
              <a:rPr lang="pt-BR" sz="2400" dirty="0" smtClean="0"/>
              <a:t>Evolução </a:t>
            </a:r>
            <a:r>
              <a:rPr lang="pt-BR" sz="2400" dirty="0"/>
              <a:t>em </a:t>
            </a:r>
            <a:r>
              <a:rPr lang="pt-BR" sz="2400" dirty="0" smtClean="0"/>
              <a:t>prontuário</a:t>
            </a:r>
          </a:p>
          <a:p>
            <a:r>
              <a:rPr lang="pt-BR" sz="2400" dirty="0"/>
              <a:t>Análise da </a:t>
            </a:r>
            <a:r>
              <a:rPr lang="pt-BR" sz="2400" dirty="0" smtClean="0"/>
              <a:t>prescrição</a:t>
            </a:r>
            <a:endParaRPr lang="pt-BR" sz="2400" dirty="0"/>
          </a:p>
          <a:p>
            <a:r>
              <a:rPr lang="pt-BR" sz="2400" dirty="0" err="1"/>
              <a:t>Cronofarmacologia</a:t>
            </a:r>
            <a:endParaRPr lang="pt-BR" sz="2400" dirty="0"/>
          </a:p>
          <a:p>
            <a:r>
              <a:rPr lang="pt-BR" sz="2400" dirty="0" err="1" smtClean="0"/>
              <a:t>Farmacovigilância</a:t>
            </a:r>
            <a:endParaRPr lang="pt-BR" sz="2400" dirty="0"/>
          </a:p>
          <a:p>
            <a:r>
              <a:rPr lang="pt-BR" sz="2400" dirty="0"/>
              <a:t>Ajuste de dose</a:t>
            </a:r>
          </a:p>
          <a:p>
            <a:endParaRPr lang="pt-BR" sz="2400" dirty="0"/>
          </a:p>
        </p:txBody>
      </p:sp>
      <p:pic>
        <p:nvPicPr>
          <p:cNvPr id="1026" name="Picture 2" descr="Resultado de imagem para farmaceutico hospital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420917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equipe multidisciplinar de sau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931" y="1124744"/>
            <a:ext cx="283854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64096"/>
            <a:ext cx="8352928" cy="2908920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Em caso de medicamento não padronizado </a:t>
            </a:r>
          </a:p>
          <a:p>
            <a:pPr marL="0" indent="0">
              <a:buNone/>
            </a:pPr>
            <a:r>
              <a:rPr lang="pt-BR" sz="2200" dirty="0" smtClean="0">
                <a:solidFill>
                  <a:schemeClr val="tx1"/>
                </a:solidFill>
              </a:rPr>
              <a:t>Farmacêutico sugere ao médico alternativa terapêutica padronizada </a:t>
            </a:r>
          </a:p>
          <a:p>
            <a:pPr lvl="1"/>
            <a:r>
              <a:rPr lang="pt-BR" dirty="0" smtClean="0"/>
              <a:t>Médico aceita e altera 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Médico não aceita e solicita compra             farmacêutico questiona </a:t>
            </a:r>
          </a:p>
          <a:p>
            <a:pPr lvl="1"/>
            <a:endParaRPr lang="pt-BR" dirty="0"/>
          </a:p>
          <a:p>
            <a:pPr marL="457200" lvl="1" indent="0" algn="ctr">
              <a:buNone/>
            </a:pPr>
            <a:r>
              <a:rPr lang="pt-BR" dirty="0" smtClean="0">
                <a:solidFill>
                  <a:schemeClr val="tx1"/>
                </a:solidFill>
              </a:rPr>
              <a:t>                			caso o médico aceite, deve seguir as normas</a:t>
            </a:r>
          </a:p>
          <a:p>
            <a:pPr marL="457200" lvl="1" indent="0" algn="ctr">
              <a:buNone/>
            </a:pPr>
            <a:r>
              <a:rPr lang="pt-BR" dirty="0" smtClean="0">
                <a:solidFill>
                  <a:schemeClr val="tx1"/>
                </a:solidFill>
              </a:rPr>
              <a:t>				de Inclusão na Padronização de Medicamentos 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4788024" y="20608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6588224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aplicacoes.einstein.br/manualfarmaceutico/PublishingImages/ManualFarmaceutico/pg33-termo-medicamento-prop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36912"/>
            <a:ext cx="373402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139952" y="3861048"/>
            <a:ext cx="4464496" cy="2499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chemeClr val="accent1"/>
                </a:solidFill>
              </a:rPr>
              <a:t>Em caso de falta de medicamento</a:t>
            </a:r>
          </a:p>
          <a:p>
            <a:pPr lvl="1"/>
            <a:r>
              <a:rPr lang="pt-BR" dirty="0" smtClean="0"/>
              <a:t>Doação </a:t>
            </a:r>
          </a:p>
          <a:p>
            <a:pPr lvl="1"/>
            <a:r>
              <a:rPr lang="pt-BR" dirty="0" smtClean="0"/>
              <a:t>Compra Emergencial </a:t>
            </a:r>
          </a:p>
          <a:p>
            <a:pPr lvl="1"/>
            <a:r>
              <a:rPr lang="pt-BR" dirty="0" smtClean="0"/>
              <a:t>Troca </a:t>
            </a:r>
          </a:p>
          <a:p>
            <a:pPr lvl="1"/>
            <a:r>
              <a:rPr lang="pt-BR" dirty="0" smtClean="0"/>
              <a:t>Emprestado do hospital mais próximo  </a:t>
            </a:r>
          </a:p>
        </p:txBody>
      </p:sp>
    </p:spTree>
    <p:extLst>
      <p:ext uri="{BB962C8B-B14F-4D97-AF65-F5344CB8AC3E}">
        <p14:creationId xmlns:p14="http://schemas.microsoft.com/office/powerpoint/2010/main" val="10524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térmico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érmic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TM01859868[[fn=Térmico]]</Template>
  <TotalTime>277</TotalTime>
  <Words>355</Words>
  <Application>Microsoft Office PowerPoint</Application>
  <PresentationFormat>Apresentação na tela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térmico</vt:lpstr>
      <vt:lpstr>Dislipidemia</vt:lpstr>
      <vt:lpstr>Apresentação do PowerPoint</vt:lpstr>
      <vt:lpstr>Apresentação do PowerPoint</vt:lpstr>
      <vt:lpstr>Apresentação do PowerPoint</vt:lpstr>
      <vt:lpstr>Diagnóstico </vt:lpstr>
      <vt:lpstr>Eventos adversos</vt:lpstr>
      <vt:lpstr>Eventos adversos</vt:lpstr>
      <vt:lpstr>Farmacêutico no hospital:</vt:lpstr>
      <vt:lpstr>Apresentação do PowerPoint</vt:lpstr>
      <vt:lpstr>Apresentação do PowerPoint</vt:lpstr>
      <vt:lpstr>Apresentação do PowerPoint</vt:lpstr>
      <vt:lpstr>Apresentação do PowerPoint</vt:lpstr>
      <vt:lpstr>Referências </vt:lpstr>
    </vt:vector>
  </TitlesOfParts>
  <Company>Universidade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Dislipidemia</dc:title>
  <dc:creator>operador</dc:creator>
  <cp:lastModifiedBy>operador</cp:lastModifiedBy>
  <cp:revision>27</cp:revision>
  <dcterms:created xsi:type="dcterms:W3CDTF">2016-11-16T18:33:42Z</dcterms:created>
  <dcterms:modified xsi:type="dcterms:W3CDTF">2016-11-17T20:19:44Z</dcterms:modified>
</cp:coreProperties>
</file>