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Bree Serif" panose="020B0604020202020204" charset="0"/>
      <p:regular r:id="rId24"/>
    </p:embeddedFont>
    <p:embeddedFont>
      <p:font typeface="Average" panose="020B0604020202020204" charset="0"/>
      <p:regular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Delius Unicase" panose="020B0604020202020204" charset="0"/>
      <p:regular r:id="rId30"/>
      <p:bold r:id="rId31"/>
    </p:embeddedFont>
    <p:embeddedFont>
      <p:font typeface="Corsiva" panose="020B0604020202020204" charset="0"/>
      <p:regular r:id="rId32"/>
      <p:bold r:id="rId33"/>
      <p:italic r:id="rId34"/>
      <p:boldItalic r:id="rId35"/>
    </p:embeddedFont>
    <p:embeddedFont>
      <p:font typeface="Oswald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4938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690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395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14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825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31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088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Aqui seria a parte do teatrinho, então o slide podia ser só um guia msm, tipo uma foto sl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Cuidado com recidiva!!!!!!!!!!!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37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996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9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05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Pensei em colocar os sintomas que ela teve, e que por isso ela foi para a UPA</a:t>
            </a:r>
          </a:p>
        </p:txBody>
      </p:sp>
    </p:spTree>
    <p:extLst>
      <p:ext uri="{BB962C8B-B14F-4D97-AF65-F5344CB8AC3E}">
        <p14:creationId xmlns:p14="http://schemas.microsoft.com/office/powerpoint/2010/main" val="191584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Gente, pelo que tem naquela pagina que achei sobre a pielonefrite, pra diagnosticar precisa de exames de imagem (ultrassom, raio-x ou tomografia), então pensei em falarmos que depois dos resultados dos exames ela já foi encaminhada a um hospital, porque ela apresentava um inchaço renal, característico da pielonefrite</a:t>
            </a:r>
          </a:p>
        </p:txBody>
      </p:sp>
    </p:spTree>
    <p:extLst>
      <p:ext uri="{BB962C8B-B14F-4D97-AF65-F5344CB8AC3E}">
        <p14:creationId xmlns:p14="http://schemas.microsoft.com/office/powerpoint/2010/main" val="203919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>
                <a:solidFill>
                  <a:srgbClr val="333333"/>
                </a:solidFill>
                <a:highlight>
                  <a:srgbClr val="FFFFFF"/>
                </a:highlight>
              </a:rPr>
              <a:t>Falar na hora: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 Os ureteres transportam a urina, proveniente do rim, para ser armazenada na bexiga, antes de ser expelida pela uretra. Existem mecanismos anti-refluxo que não permitem que a urina passe da uretra/bexiga para os ureteres/rins (ou seja, que faça o percurso inverso). No entanto, se estes mecanismos, devido a anomalias congénitas ou a inflamação, não forem eficazes, a urina volta para trás e pode transportar bactérias que infectam a bexiga, a uretra e até mesmo o rim.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Favorecendo a propagação e multiplicação dos microorganismos no interior das vias urinárias superiores e no tecido renal.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8378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Falar na hora:</a:t>
            </a:r>
            <a:r>
              <a:rPr lang="en"/>
              <a:t> que é os microorganismos que consomem co2 fazem fermentação da glicose, se proliferando</a:t>
            </a:r>
          </a:p>
        </p:txBody>
      </p:sp>
    </p:spTree>
    <p:extLst>
      <p:ext uri="{BB962C8B-B14F-4D97-AF65-F5344CB8AC3E}">
        <p14:creationId xmlns:p14="http://schemas.microsoft.com/office/powerpoint/2010/main" val="100151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GENTE, ACHO IMPORTANTE FALAR QUE NA INTERNAÇÃO SUSPENDERAM O FUROSEMIDA, PQ ERA O ANTI-HIPERTENSIVO DELA, MAS É DIURÉTICO E É A PRIMEIRA COISA QUE TEM QUE SUSPENDER PRA NÃO PREJUDICAR O RIM</a:t>
            </a:r>
          </a:p>
        </p:txBody>
      </p:sp>
    </p:spTree>
    <p:extLst>
      <p:ext uri="{BB962C8B-B14F-4D97-AF65-F5344CB8AC3E}">
        <p14:creationId xmlns:p14="http://schemas.microsoft.com/office/powerpoint/2010/main" val="1018580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705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20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113387" y="280325"/>
            <a:ext cx="2019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Módulo 3: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4294967295"/>
          </p:nvPr>
        </p:nvSpPr>
        <p:spPr>
          <a:xfrm>
            <a:off x="5405675" y="906425"/>
            <a:ext cx="3219300" cy="13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O indivíduo no ambiente hospitalar e o uso de medicamentos e outras tecnologias em saúde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25" y="43725"/>
            <a:ext cx="6614651" cy="505605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612200" y="283700"/>
            <a:ext cx="2812275" cy="2084525"/>
          </a:xfrm>
          <a:prstGeom prst="flowChartProcess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87" y="358075"/>
            <a:ext cx="7619825" cy="42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01625" y="2312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Farmacovigilância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8950" y="4056000"/>
            <a:ext cx="4620300" cy="8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Em algumas horas, os profissionais da farmacovigilância estudaram o caso e descobriram:</a:t>
            </a: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endParaRPr sz="16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75" y="1027925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4931101" y="43485"/>
            <a:ext cx="3662550" cy="2131434"/>
          </a:xfrm>
          <a:prstGeom prst="irregularSeal1">
            <a:avLst/>
          </a:prstGeom>
          <a:noFill/>
          <a:ln w="19050" cap="flat" cmpd="sng">
            <a:solidFill>
              <a:schemeClr val="accent5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5724225" y="613900"/>
            <a:ext cx="20763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Foi administrada uma dosagem errada da ceftriaxona!!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t="10345" b="10858"/>
          <a:stretch/>
        </p:blipFill>
        <p:spPr>
          <a:xfrm>
            <a:off x="4699249" y="2331725"/>
            <a:ext cx="3894549" cy="23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Farmácia Clínica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675" y="914100"/>
            <a:ext cx="3588950" cy="40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5934775" y="2365074"/>
            <a:ext cx="2074800" cy="17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Corsiva"/>
                <a:ea typeface="Corsiva"/>
                <a:cs typeface="Corsiva"/>
                <a:sym typeface="Corsiva"/>
              </a:rPr>
              <a:t>Furosemida</a:t>
            </a:r>
          </a:p>
          <a:p>
            <a:pPr lvl="0">
              <a:spcBef>
                <a:spcPts val="0"/>
              </a:spcBef>
              <a:buNone/>
            </a:pPr>
            <a:endParaRPr sz="2000">
              <a:latin typeface="Corsiva"/>
              <a:ea typeface="Corsiva"/>
              <a:cs typeface="Corsiva"/>
              <a:sym typeface="Corsi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>
                <a:latin typeface="Corsiva"/>
                <a:ea typeface="Corsiva"/>
                <a:cs typeface="Corsiva"/>
                <a:sym typeface="Corsiva"/>
              </a:rPr>
              <a:t>Ceftriaxona</a:t>
            </a:r>
          </a:p>
          <a:p>
            <a:pPr lvl="0">
              <a:spcBef>
                <a:spcPts val="0"/>
              </a:spcBef>
              <a:buNone/>
            </a:pPr>
            <a:endParaRPr sz="2000">
              <a:latin typeface="Corsiva"/>
              <a:ea typeface="Corsiva"/>
              <a:cs typeface="Corsiva"/>
              <a:sym typeface="Corsi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>
                <a:latin typeface="Corsiva"/>
                <a:ea typeface="Corsiva"/>
                <a:cs typeface="Corsiva"/>
                <a:sym typeface="Corsiva"/>
              </a:rPr>
              <a:t>Metformina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orsiva"/>
              <a:ea typeface="Corsiva"/>
              <a:cs typeface="Corsiva"/>
              <a:sym typeface="Corsiva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6612550" y="1073903"/>
            <a:ext cx="1499400" cy="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rsiva"/>
                <a:ea typeface="Corsiva"/>
                <a:cs typeface="Corsiva"/>
                <a:sym typeface="Corsiva"/>
              </a:rPr>
              <a:t>Izildinha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59300" y="1073900"/>
            <a:ext cx="54411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3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Triagem de prescrições médicas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3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Conciliação medicamentosa</a:t>
            </a:r>
          </a:p>
        </p:txBody>
      </p:sp>
      <p:sp>
        <p:nvSpPr>
          <p:cNvPr id="179" name="Shape 179"/>
          <p:cNvSpPr/>
          <p:nvPr/>
        </p:nvSpPr>
        <p:spPr>
          <a:xfrm>
            <a:off x="2500700" y="1984225"/>
            <a:ext cx="410400" cy="626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1240100" y="2610312"/>
            <a:ext cx="2931600" cy="11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Suspensão da Furosemida</a:t>
            </a:r>
          </a:p>
        </p:txBody>
      </p:sp>
      <p:sp>
        <p:nvSpPr>
          <p:cNvPr id="181" name="Shape 181"/>
          <p:cNvSpPr/>
          <p:nvPr/>
        </p:nvSpPr>
        <p:spPr>
          <a:xfrm>
            <a:off x="709475" y="3604375"/>
            <a:ext cx="3932700" cy="1220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844550" y="3604375"/>
            <a:ext cx="3722700" cy="11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É um medicamento da classe dos diuréticos da alça, atuante na alça de Henle e intensificador da excreção de urina e sódio pelo organismo.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587" y="184900"/>
            <a:ext cx="5628825" cy="457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Alta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092450"/>
            <a:ext cx="4800900" cy="185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>
              <a:spcBef>
                <a:spcPts val="0"/>
              </a:spcBef>
              <a:buNone/>
            </a:pPr>
            <a:r>
              <a:rPr lang="en" sz="2000">
                <a:latin typeface="Average"/>
                <a:ea typeface="Average"/>
                <a:cs typeface="Average"/>
                <a:sym typeface="Average"/>
              </a:rPr>
              <a:t>Como a Infecção do Trato Urinário Superior possui grande chance de recidiva, o médico recomendou que Dona Izildinha tomasse Ciprofloxacino por mais 7 dias após a alta, como medida profilática. 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091775" y="3120600"/>
            <a:ext cx="4740600" cy="16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Também foi solicitado acompanhamento no farmacêutico clínico na rotina ambulatorial, já que a paciente apresentou grandes problema de aderência a Metformina.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Pós internação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389275" y="1334925"/>
            <a:ext cx="3579300" cy="118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verage"/>
                <a:ea typeface="Average"/>
                <a:cs typeface="Average"/>
                <a:sym typeface="Average"/>
              </a:rPr>
              <a:t>Acompanhamento farmacêutico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800" y="1545600"/>
            <a:ext cx="3327574" cy="29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9368" y="2568337"/>
            <a:ext cx="1906786" cy="95275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1957694" y="3660159"/>
            <a:ext cx="2702399" cy="6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ADERÊNCIA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ctrTitle"/>
          </p:nvPr>
        </p:nvSpPr>
        <p:spPr>
          <a:xfrm>
            <a:off x="3096375" y="1072150"/>
            <a:ext cx="2951400" cy="118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Delius Unicase"/>
                <a:ea typeface="Delius Unicase"/>
                <a:cs typeface="Delius Unicase"/>
                <a:sym typeface="Delius Unicase"/>
              </a:rPr>
              <a:t>OBRIGADA!</a:t>
            </a:r>
            <a:r>
              <a:rPr lang="en"/>
              <a:t> :)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ubTitle" idx="1"/>
          </p:nvPr>
        </p:nvSpPr>
        <p:spPr>
          <a:xfrm>
            <a:off x="3096375" y="2109200"/>
            <a:ext cx="3058500" cy="185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Delius Unicase"/>
                <a:ea typeface="Delius Unicase"/>
                <a:cs typeface="Delius Unicase"/>
                <a:sym typeface="Delius Unicase"/>
              </a:rPr>
              <a:t>Letícia freitas 8971989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Delius Unicase"/>
                <a:ea typeface="Delius Unicase"/>
                <a:cs typeface="Delius Unicase"/>
                <a:sym typeface="Delius Unicase"/>
              </a:rPr>
              <a:t>Paola revolti 8971628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Delius Unicase"/>
                <a:ea typeface="Delius Unicase"/>
                <a:cs typeface="Delius Unicase"/>
                <a:sym typeface="Delius Unicase"/>
              </a:rPr>
              <a:t>Paula benitez 9052151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Referências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http://www.farmaciahospitalar.com.br/paginas-funcoes.php</a:t>
            </a: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http://portal.crfsp.org.br/index.php/comissoes-assessoras-/84-assessoras/assessoras/182-comissao-de-farmacia-hospitalar.html</a:t>
            </a:r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http://www.crf-pr.org.br/uploads/comissao/9147/guia_farmacia_hospitalar.pdf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Ciências Farmacêuticas - uma abordagem em farmácia hospitalar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http://www.anvisa.gov.br/servicosaude/controle/rede_rm/cursos/atm_racional/modulo3/trato_urinario.htm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http://www.scielo.br/scielo.php?script=sci_arttext&amp;pid=S0104-42302005000600008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http://revista.fmrp.usp.br/2010/vol43n2/Simp3_Infec%E7%E3o%20do%20trato%20urin%E1rio.pdf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http://www.moreirajr.com.br/revistas.asp?fase=r003&amp;id_materia=5907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http://www.diabetes.org.br/ebook/component/k2/item/47-infeccoes-no-paciente-diabetico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http://www.ambr.org.br/backup/site_29032014/wp-content/uploads/2013/03/21_bsb_med_484_2011_pielonefrite_enfisematosa.pdf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https://www.portaldadialise.com/articles/pielonefrite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AutoNum type="arabicPeriod"/>
            </a:pPr>
            <a:r>
              <a:rPr lang="en" sz="12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http://www.medipedia.pt/home/home.php?module=artigoEnc&amp;id=298</a:t>
            </a:r>
          </a:p>
          <a:p>
            <a:pPr lvl="0">
              <a:spcBef>
                <a:spcPts val="0"/>
              </a:spcBef>
              <a:buNone/>
            </a:pPr>
            <a:endParaRPr sz="12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389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Relembrando...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941250"/>
            <a:ext cx="4893600" cy="47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2000" b="1">
                <a:latin typeface="Delius Unicase"/>
                <a:ea typeface="Delius Unicase"/>
                <a:cs typeface="Delius Unicase"/>
                <a:sym typeface="Delius Unicase"/>
              </a:rPr>
              <a:t>Dona Izildinha</a:t>
            </a:r>
          </a:p>
          <a:p>
            <a:pPr lvl="0" algn="just">
              <a:spcBef>
                <a:spcPts val="0"/>
              </a:spcBef>
              <a:buNone/>
            </a:pPr>
            <a:endParaRPr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3638675" y="1339950"/>
            <a:ext cx="5143500" cy="329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70 anos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Diagnosticada com </a:t>
            </a:r>
            <a:r>
              <a:rPr lang="en" sz="1800"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Diabetes tipo II</a:t>
            </a: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 e Hipertensão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Se consulta no Ambulatório de Endocrinologia (SUS)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Apresentou </a:t>
            </a:r>
            <a:r>
              <a:rPr lang="en" sz="1800"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reação adversa</a:t>
            </a: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 ao uso da </a:t>
            </a:r>
            <a:r>
              <a:rPr lang="en" sz="1800"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Metformina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Farmacêutico diminuiu a dose do medicamento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55" y="1728580"/>
            <a:ext cx="2820925" cy="282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r="45714"/>
          <a:stretch/>
        </p:blipFill>
        <p:spPr>
          <a:xfrm>
            <a:off x="209349" y="1080925"/>
            <a:ext cx="1906274" cy="199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824" y="2514025"/>
            <a:ext cx="4244374" cy="22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5712" y="530212"/>
            <a:ext cx="235267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599459">
            <a:off x="3371623" y="2541721"/>
            <a:ext cx="1321379" cy="88530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614725" y="3252512"/>
            <a:ext cx="1500900" cy="10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Dificuldade </a:t>
            </a:r>
            <a:b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em urinar</a:t>
            </a:r>
          </a:p>
        </p:txBody>
      </p:sp>
      <p:sp>
        <p:nvSpPr>
          <p:cNvPr id="80" name="Shape 80"/>
          <p:cNvSpPr/>
          <p:nvPr/>
        </p:nvSpPr>
        <p:spPr>
          <a:xfrm>
            <a:off x="629425" y="3265700"/>
            <a:ext cx="1500900" cy="900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0475" y="2428212"/>
            <a:ext cx="1248199" cy="12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5812950" y="533825"/>
            <a:ext cx="2011392" cy="1560059"/>
          </a:xfrm>
          <a:prstGeom prst="cloud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505562" y="1350387"/>
            <a:ext cx="1578636" cy="1126872"/>
          </a:xfrm>
          <a:prstGeom prst="cloud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412675" y="2364775"/>
            <a:ext cx="3534000" cy="14475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855569">
            <a:off x="1972048" y="3303443"/>
            <a:ext cx="3132834" cy="1735303"/>
          </a:xfrm>
          <a:prstGeom prst="irregularSeal2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 UPA...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461250" y="2368550"/>
            <a:ext cx="3624000" cy="14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Exames físicos:</a:t>
            </a:r>
            <a:r>
              <a:rPr lang="en" sz="17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" sz="17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inchaço na região correspondente ao rim direito;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Exames laboratoriais:</a:t>
            </a:r>
            <a:r>
              <a:rPr lang="en" sz="17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 sangue e urina;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Raio-x</a:t>
            </a:r>
            <a:r>
              <a:rPr lang="en" sz="17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 da região lombar;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 sz="3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algn="ctr">
              <a:spcBef>
                <a:spcPts val="0"/>
              </a:spcBef>
              <a:buNone/>
            </a:pPr>
            <a:endParaRPr sz="3000" b="1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2128050" y="3921000"/>
            <a:ext cx="2601900" cy="8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INTERNAÇÃO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64892">
            <a:off x="5312437" y="3634776"/>
            <a:ext cx="837276" cy="118042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624375" y="1524575"/>
            <a:ext cx="1341000" cy="8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Acolhimento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(Consulta de enfermagem)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l="37808" r="34648" b="83170"/>
          <a:stretch/>
        </p:blipFill>
        <p:spPr>
          <a:xfrm>
            <a:off x="2061600" y="1704625"/>
            <a:ext cx="967324" cy="4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3106512" y="1320425"/>
            <a:ext cx="1661147" cy="1320948"/>
          </a:xfrm>
          <a:prstGeom prst="cloud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3334075" y="1630725"/>
            <a:ext cx="1206000" cy="8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Avaliação de risco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l="37808" r="34648" b="83170"/>
          <a:stretch/>
        </p:blipFill>
        <p:spPr>
          <a:xfrm rot="-1568618">
            <a:off x="4772650" y="1483799"/>
            <a:ext cx="967324" cy="4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863800" y="717250"/>
            <a:ext cx="1900500" cy="6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Sala de atendimento médico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l="37808" r="34648" b="83170"/>
          <a:stretch/>
        </p:blipFill>
        <p:spPr>
          <a:xfrm rot="3961819">
            <a:off x="7490282" y="1824980"/>
            <a:ext cx="721004" cy="31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4528049" y="1614650"/>
            <a:ext cx="4405799" cy="307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26865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 que é ITU?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71025" y="1143700"/>
            <a:ext cx="3970200" cy="172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verage"/>
              <a:buChar char="-"/>
            </a:pPr>
            <a:r>
              <a:rPr lang="en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Proliferação de bactérias no trato urinário;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verage"/>
              <a:buChar char="-"/>
            </a:pPr>
            <a:r>
              <a:rPr lang="en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Pode ser no trato inferior (bexiga - cistite) ou no trato superior (rim - pielonefrite);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28050" y="1613500"/>
            <a:ext cx="4405800" cy="3081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700">
                <a:solidFill>
                  <a:srgbClr val="000000"/>
                </a:solidFill>
              </a:rPr>
              <a:t>Pielonefrite Aguda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387350" y="1847225"/>
            <a:ext cx="4598400" cy="284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verage"/>
              <a:buChar char="-"/>
            </a:pPr>
            <a:r>
              <a:rPr lang="en" sz="16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É causada por uma infecção bacteriana aguda por bactérias Gram-negativas, que fazem parte da flora normal do intestino. Por exemplo: Escherichia coli;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verage"/>
              <a:buChar char="-"/>
            </a:pPr>
            <a:r>
              <a:rPr lang="en" sz="16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 infecção acontece a nível da uretra, bexiga e/ou ureteres;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verage"/>
              <a:buChar char="-"/>
            </a:pPr>
            <a:r>
              <a:rPr lang="en" sz="16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Uma Infecção no Trato Urinário superior é considerada grave e requer internação;</a:t>
            </a:r>
          </a:p>
          <a:p>
            <a:pPr marL="457200" lvl="0" indent="-330200" rtl="0">
              <a:spcBef>
                <a:spcPts val="0"/>
              </a:spcBef>
              <a:buClr>
                <a:srgbClr val="000000"/>
              </a:buClr>
              <a:buSzPct val="100000"/>
              <a:buFont typeface="Average"/>
              <a:buChar char="-"/>
            </a:pPr>
            <a:r>
              <a:rPr lang="en" sz="16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Ela apenas ocorre quando por alguma razão a imunidade não atuam de forma eficaz.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49157">
            <a:off x="2508703" y="3275606"/>
            <a:ext cx="657496" cy="1219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41022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ITU e Diabetes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0" y="1213250"/>
            <a:ext cx="4752600" cy="30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verage"/>
              <a:buChar char="-"/>
            </a:pPr>
            <a:r>
              <a:rPr lang="en" sz="16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O risco de infecção do trato urinário superior, como pielonefrite, chega a ser de 4 a 5 vezes maior em pacientes diabéticas.  É muito comum em idosos também;</a:t>
            </a: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verage"/>
              <a:buChar char="-"/>
            </a:pPr>
            <a:r>
              <a:rPr lang="en" sz="16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Há estudos clínicos que comprovam que na diabetes há um comprometimento do sistema imune, propiciando infecções;</a:t>
            </a: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verage"/>
              <a:buChar char="-"/>
            </a:pPr>
            <a:r>
              <a:rPr lang="en" sz="16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Além disso, altos níveis de glicemia aumenta a chance de patógenos se proliferarem no organismo; </a:t>
            </a:r>
          </a:p>
        </p:txBody>
      </p:sp>
      <p:sp>
        <p:nvSpPr>
          <p:cNvPr id="117" name="Shape 117"/>
          <p:cNvSpPr/>
          <p:nvPr/>
        </p:nvSpPr>
        <p:spPr>
          <a:xfrm>
            <a:off x="5477612" y="835600"/>
            <a:ext cx="3217967" cy="3736746"/>
          </a:xfrm>
          <a:prstGeom prst="irregularSeal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6123851" y="2088225"/>
            <a:ext cx="2031000" cy="3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Isso leva a crer que...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000675" y="2475000"/>
            <a:ext cx="2101500" cy="79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500">
                <a:latin typeface="Average"/>
                <a:ea typeface="Average"/>
                <a:cs typeface="Average"/>
                <a:sym typeface="Average"/>
              </a:rPr>
              <a:t>Dona Izildinha não estava aderindo ao tratamento.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1627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Internação</a:t>
            </a:r>
          </a:p>
        </p:txBody>
      </p:sp>
      <p:sp>
        <p:nvSpPr>
          <p:cNvPr id="125" name="Shape 125"/>
          <p:cNvSpPr/>
          <p:nvPr/>
        </p:nvSpPr>
        <p:spPr>
          <a:xfrm>
            <a:off x="389250" y="934100"/>
            <a:ext cx="3112200" cy="384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ROTINA</a:t>
            </a:r>
          </a:p>
          <a:p>
            <a:pPr lvl="0" algn="ctr" rtl="0">
              <a:spcBef>
                <a:spcPts val="0"/>
              </a:spcBef>
              <a:buNone/>
            </a:pPr>
            <a:endParaRPr sz="1600" b="1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-Visitas diárias de médicos e enfermeiros.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-Visitas periódicas de nutricionistas e farmacêuticos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- Exames para acompanhar quadro clínico</a:t>
            </a:r>
          </a:p>
        </p:txBody>
      </p:sp>
      <p:sp>
        <p:nvSpPr>
          <p:cNvPr id="126" name="Shape 126"/>
          <p:cNvSpPr/>
          <p:nvPr/>
        </p:nvSpPr>
        <p:spPr>
          <a:xfrm>
            <a:off x="3821600" y="935650"/>
            <a:ext cx="4743000" cy="189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 sz="16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4492050" y="3164812"/>
            <a:ext cx="3522300" cy="159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CUIDADOS IMPORTANTES!</a:t>
            </a:r>
          </a:p>
          <a:p>
            <a:pPr lvl="0" algn="ctr" rtl="0">
              <a:spcBef>
                <a:spcPts val="0"/>
              </a:spcBef>
              <a:buNone/>
            </a:pPr>
            <a:endParaRPr sz="1600" b="1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Infecção generalizada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Infecções oportunistas </a:t>
            </a:r>
            <a:b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(hospitalares)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51879"/>
          <a:stretch/>
        </p:blipFill>
        <p:spPr>
          <a:xfrm>
            <a:off x="656125" y="3323425"/>
            <a:ext cx="2647399" cy="12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981700" y="1024175"/>
            <a:ext cx="2972100" cy="15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TRATAMENTO</a:t>
            </a:r>
          </a:p>
          <a:p>
            <a:pPr lvl="0" algn="ctr" rtl="0">
              <a:spcBef>
                <a:spcPts val="0"/>
              </a:spcBef>
              <a:buNone/>
            </a:pPr>
            <a:endParaRPr sz="1600">
              <a:solidFill>
                <a:schemeClr val="dk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0200" rtl="0">
              <a:spcBef>
                <a:spcPts val="0"/>
              </a:spcBef>
              <a:buClr>
                <a:schemeClr val="dk2"/>
              </a:buClr>
              <a:buSzPct val="100000"/>
              <a:buFont typeface="Average"/>
              <a:buAutoNum type="arabicParenR"/>
            </a:pPr>
            <a: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Antibiograma: E. coli</a:t>
            </a:r>
          </a:p>
          <a:p>
            <a:pPr marL="457200" lvl="0" indent="-330200" rtl="0">
              <a:spcBef>
                <a:spcPts val="0"/>
              </a:spcBef>
              <a:buClr>
                <a:schemeClr val="dk2"/>
              </a:buClr>
              <a:buSzPct val="100000"/>
              <a:buFont typeface="Average"/>
              <a:buAutoNum type="arabicParenR"/>
            </a:pPr>
            <a: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Administracão de antibióticos: Ceftriaxona</a:t>
            </a:r>
          </a:p>
          <a:p>
            <a:pPr marL="457200" lvl="0" indent="-330200" rtl="0">
              <a:spcBef>
                <a:spcPts val="0"/>
              </a:spcBef>
              <a:buClr>
                <a:schemeClr val="dk2"/>
              </a:buClr>
              <a:buSzPct val="100000"/>
              <a:buFont typeface="Average"/>
              <a:buAutoNum type="arabicParenR"/>
            </a:pPr>
            <a:r>
              <a:rPr lang="en" sz="16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rPr>
              <a:t>Controle glicêmico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925" y="1085648"/>
            <a:ext cx="1615431" cy="15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2600" y="3877178"/>
            <a:ext cx="780225" cy="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Papel do farmacêutico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419225" y="2341875"/>
            <a:ext cx="1771200" cy="7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Farmácia Clínica</a:t>
            </a:r>
          </a:p>
        </p:txBody>
      </p:sp>
      <p:sp>
        <p:nvSpPr>
          <p:cNvPr id="138" name="Shape 138"/>
          <p:cNvSpPr/>
          <p:nvPr/>
        </p:nvSpPr>
        <p:spPr>
          <a:xfrm>
            <a:off x="429275" y="2341875"/>
            <a:ext cx="1751100" cy="920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2533025" y="2341875"/>
            <a:ext cx="2899800" cy="54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Farmacovigilância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610775" y="3066200"/>
            <a:ext cx="2131500" cy="54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Dispensação</a:t>
            </a:r>
          </a:p>
        </p:txBody>
      </p:sp>
      <p:sp>
        <p:nvSpPr>
          <p:cNvPr id="141" name="Shape 141"/>
          <p:cNvSpPr/>
          <p:nvPr/>
        </p:nvSpPr>
        <p:spPr>
          <a:xfrm>
            <a:off x="2560750" y="3086225"/>
            <a:ext cx="2131500" cy="54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2533025" y="3830575"/>
            <a:ext cx="2361600" cy="110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Farmacotécnica</a:t>
            </a:r>
          </a:p>
        </p:txBody>
      </p:sp>
      <p:sp>
        <p:nvSpPr>
          <p:cNvPr id="143" name="Shape 143"/>
          <p:cNvSpPr/>
          <p:nvPr/>
        </p:nvSpPr>
        <p:spPr>
          <a:xfrm>
            <a:off x="2578025" y="3830575"/>
            <a:ext cx="2271600" cy="54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429275" y="3450175"/>
            <a:ext cx="1941300" cy="920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Residência Farmacêutica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32957"/>
          <a:stretch/>
        </p:blipFill>
        <p:spPr>
          <a:xfrm>
            <a:off x="5775425" y="2341862"/>
            <a:ext cx="2781900" cy="186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459300" y="1064200"/>
            <a:ext cx="7985400" cy="9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Se responsabiliza por todo o </a:t>
            </a:r>
            <a:r>
              <a:rPr lang="en" sz="1800" b="1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ciclo do medicamento, </a:t>
            </a: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desde sua seleção, armazenamento e controle, até a dispensação e uso pelo paciente.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Logistica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245950" y="1175462"/>
            <a:ext cx="3731400" cy="344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Seleção de medicamentos </a:t>
            </a:r>
          </a:p>
          <a:p>
            <a:pPr marL="457200" lvl="0" indent="-228600" rtl="0">
              <a:spcBef>
                <a:spcPts val="0"/>
              </a:spcBef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Controle</a:t>
            </a:r>
          </a:p>
          <a:p>
            <a:pPr marL="457200" lvl="0" indent="-228600" rtl="0">
              <a:spcBef>
                <a:spcPts val="0"/>
              </a:spcBef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Aquisição</a:t>
            </a:r>
          </a:p>
          <a:p>
            <a:pPr marL="457200" lvl="0" indent="-228600" rtl="0">
              <a:spcBef>
                <a:spcPts val="0"/>
              </a:spcBef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Gestão de estoque e resíduos</a:t>
            </a:r>
          </a:p>
          <a:p>
            <a:pPr marL="457200" lvl="0" indent="-228600" rtl="0">
              <a:spcBef>
                <a:spcPts val="0"/>
              </a:spcBef>
              <a:buFont typeface="Average"/>
              <a:buChar char="-"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Dispensação pro paciente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		</a:t>
            </a:r>
            <a:r>
              <a:rPr lang="en" b="1">
                <a:latin typeface="Average"/>
                <a:ea typeface="Average"/>
                <a:cs typeface="Average"/>
                <a:sym typeface="Average"/>
              </a:rPr>
              <a:t>Coletivo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		Individualizado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latin typeface="Average"/>
                <a:ea typeface="Average"/>
                <a:cs typeface="Average"/>
                <a:sym typeface="Average"/>
              </a:rPr>
              <a:t>		Dose unitária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3623"/>
          <a:stretch/>
        </p:blipFill>
        <p:spPr>
          <a:xfrm>
            <a:off x="311700" y="1387799"/>
            <a:ext cx="1641725" cy="307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5374"/>
          <a:stretch/>
        </p:blipFill>
        <p:spPr>
          <a:xfrm>
            <a:off x="1953425" y="1387799"/>
            <a:ext cx="1641725" cy="302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Apresentação na tela (16:9)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Playfair Display</vt:lpstr>
      <vt:lpstr>Bree Serif</vt:lpstr>
      <vt:lpstr>Arial</vt:lpstr>
      <vt:lpstr>Average</vt:lpstr>
      <vt:lpstr>Lato</vt:lpstr>
      <vt:lpstr>Courier New</vt:lpstr>
      <vt:lpstr>Delius Unicase</vt:lpstr>
      <vt:lpstr>Corsiva</vt:lpstr>
      <vt:lpstr>Oswald</vt:lpstr>
      <vt:lpstr>coral</vt:lpstr>
      <vt:lpstr>Módulo 3:</vt:lpstr>
      <vt:lpstr>Relembrando...</vt:lpstr>
      <vt:lpstr>Apresentação do PowerPoint</vt:lpstr>
      <vt:lpstr>Na UPA...</vt:lpstr>
      <vt:lpstr>O que é ITU?</vt:lpstr>
      <vt:lpstr>ITU e Diabetes </vt:lpstr>
      <vt:lpstr>Internação</vt:lpstr>
      <vt:lpstr>Papel do farmacêutico </vt:lpstr>
      <vt:lpstr>Logistica</vt:lpstr>
      <vt:lpstr>Apresentação do PowerPoint</vt:lpstr>
      <vt:lpstr>Farmacovigilância</vt:lpstr>
      <vt:lpstr>Farmácia Clínica</vt:lpstr>
      <vt:lpstr>Apresentação do PowerPoint</vt:lpstr>
      <vt:lpstr>Alta</vt:lpstr>
      <vt:lpstr>Pós internação</vt:lpstr>
      <vt:lpstr>OBRIGADA! :)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3:</dc:title>
  <dc:creator>Estagiários</dc:creator>
  <cp:lastModifiedBy>Farmusp</cp:lastModifiedBy>
  <cp:revision>1</cp:revision>
  <dcterms:modified xsi:type="dcterms:W3CDTF">2016-11-17T21:31:44Z</dcterms:modified>
</cp:coreProperties>
</file>