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5143500" type="screen16x9"/>
  <p:notesSz cx="6858000" cy="9144000"/>
  <p:embeddedFontLst>
    <p:embeddedFont>
      <p:font typeface="Alegreya" panose="020B0604020202020204" charset="0"/>
      <p:regular r:id="rId38"/>
      <p:bold r:id="rId39"/>
      <p:italic r:id="rId40"/>
      <p:boldItalic r:id="rId41"/>
    </p:embeddedFont>
    <p:embeddedFont>
      <p:font typeface="Sniglet" panose="020B0604020202020204" charset="0"/>
      <p:regular r:id="rId42"/>
    </p:embeddedFont>
    <p:embeddedFont>
      <p:font typeface="Old Standard TT" panose="020B0604020202020204" charset="0"/>
      <p:regular r:id="rId43"/>
      <p:bold r:id="rId44"/>
      <p: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96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649997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405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2200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01056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8485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8710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7360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90750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5932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6778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70813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9075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35447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78623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96983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42557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75667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68789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90292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3368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50302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24990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7670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59140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68825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1205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53084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87043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114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4948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7625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808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3091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5576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677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5737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rgbClr val="CC000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CC0000"/>
              </a:solidFill>
            </a:endParaRPr>
          </a:p>
        </p:txBody>
      </p:sp>
      <p:cxnSp>
        <p:nvCxnSpPr>
          <p:cNvPr id="11" name="Shape 11"/>
          <p:cNvCxnSpPr/>
          <p:nvPr/>
        </p:nvCxnSpPr>
        <p:spPr>
          <a:xfrm>
            <a:off x="641934" y="3597500"/>
            <a:ext cx="390299" cy="0"/>
          </a:xfrm>
          <a:prstGeom prst="straightConnector1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defRPr sz="4200" b="1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None/>
              <a:defRPr sz="2400">
                <a:solidFill>
                  <a:srgbClr val="FFFFFF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>
                <a:solidFill>
                  <a:schemeClr val="accent1"/>
                </a:solidFill>
              </a:rPr>
              <a:t>‹nº›</a:t>
            </a:fld>
            <a:endParaRPr lang="pt-BR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311700" y="1039650"/>
            <a:ext cx="8520600" cy="2106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4000" b="1"/>
            </a:lvl1pPr>
            <a:lvl2pPr lvl="1" algn="ctr">
              <a:spcBef>
                <a:spcPts val="0"/>
              </a:spcBef>
              <a:buSzPct val="100000"/>
              <a:defRPr sz="14000" b="1"/>
            </a:lvl2pPr>
            <a:lvl3pPr lvl="2" algn="ctr">
              <a:spcBef>
                <a:spcPts val="0"/>
              </a:spcBef>
              <a:buSzPct val="100000"/>
              <a:defRPr sz="14000" b="1"/>
            </a:lvl3pPr>
            <a:lvl4pPr lvl="3" algn="ctr">
              <a:spcBef>
                <a:spcPts val="0"/>
              </a:spcBef>
              <a:buSzPct val="100000"/>
              <a:defRPr sz="14000" b="1"/>
            </a:lvl4pPr>
            <a:lvl5pPr lvl="4" algn="ctr">
              <a:spcBef>
                <a:spcPts val="0"/>
              </a:spcBef>
              <a:buSzPct val="100000"/>
              <a:defRPr sz="14000" b="1"/>
            </a:lvl5pPr>
            <a:lvl6pPr lvl="5" algn="ctr">
              <a:spcBef>
                <a:spcPts val="0"/>
              </a:spcBef>
              <a:buSzPct val="100000"/>
              <a:defRPr sz="14000" b="1"/>
            </a:lvl6pPr>
            <a:lvl7pPr lvl="6" algn="ctr">
              <a:spcBef>
                <a:spcPts val="0"/>
              </a:spcBef>
              <a:buSzPct val="100000"/>
              <a:defRPr sz="14000" b="1"/>
            </a:lvl7pPr>
            <a:lvl8pPr lvl="7" algn="ctr">
              <a:spcBef>
                <a:spcPts val="0"/>
              </a:spcBef>
              <a:buSzPct val="100000"/>
              <a:defRPr sz="14000" b="1"/>
            </a:lvl8pPr>
            <a:lvl9pPr lvl="8" algn="ctr">
              <a:spcBef>
                <a:spcPts val="0"/>
              </a:spcBef>
              <a:buSzPct val="100000"/>
              <a:defRPr sz="14000" b="1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_1">
    <p:bg>
      <p:bgPr>
        <a:solidFill>
          <a:srgbClr val="CC0000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57" name="Shape 57"/>
          <p:cNvCxnSpPr/>
          <p:nvPr/>
        </p:nvCxnSpPr>
        <p:spPr>
          <a:xfrm>
            <a:off x="641934" y="3597500"/>
            <a:ext cx="390299" cy="0"/>
          </a:xfrm>
          <a:prstGeom prst="straightConnector1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" name="Shape 58"/>
          <p:cNvSpPr txBox="1">
            <a:spLocks noGrp="1"/>
          </p:cNvSpPr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ubTitle" idx="1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pt-BR">
                <a:solidFill>
                  <a:schemeClr val="accent1"/>
                </a:solidFill>
              </a:rPr>
              <a:t>‹nº›</a:t>
            </a:fld>
            <a:endParaRPr lang="pt-BR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rgbClr val="CC0000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hape 16"/>
          <p:cNvCxnSpPr/>
          <p:nvPr/>
        </p:nvCxnSpPr>
        <p:spPr>
          <a:xfrm>
            <a:off x="641934" y="3597500"/>
            <a:ext cx="390299" cy="0"/>
          </a:xfrm>
          <a:prstGeom prst="straightConnector1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>
                <a:solidFill>
                  <a:schemeClr val="accent1"/>
                </a:solidFill>
              </a:rPr>
              <a:t>‹nº›</a:t>
            </a:fld>
            <a:endParaRPr lang="pt-BR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rgbClr val="38761D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>
                <a:solidFill>
                  <a:schemeClr val="accent1"/>
                </a:solidFill>
              </a:rPr>
              <a:t>‹nº›</a:t>
            </a:fld>
            <a:endParaRPr lang="pt-BR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1" name="Shape 41"/>
          <p:cNvCxnSpPr/>
          <p:nvPr/>
        </p:nvCxnSpPr>
        <p:spPr>
          <a:xfrm>
            <a:off x="5029675" y="4495500"/>
            <a:ext cx="686400" cy="0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rgbClr val="CC0000"/>
              </a:buClr>
              <a:buSzPct val="100000"/>
              <a:defRPr sz="4200">
                <a:solidFill>
                  <a:srgbClr val="CC0000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ubTitle" idx="1"/>
          </p:nvPr>
        </p:nvSpPr>
        <p:spPr>
          <a:xfrm>
            <a:off x="265500" y="2769000"/>
            <a:ext cx="4045200" cy="1345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>
                <a:solidFill>
                  <a:schemeClr val="accent1"/>
                </a:solidFill>
              </a:rPr>
              <a:t>‹nº›</a:t>
            </a:fld>
            <a:endParaRPr lang="pt-BR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pt-BR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ld Standard TT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pt-BR"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‹nº›</a:t>
            </a:fld>
            <a:endParaRPr lang="pt-BR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jp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b="1"/>
              <a:t>DPOC - Parte III: A Batalha Final</a:t>
            </a:r>
          </a:p>
        </p:txBody>
      </p:sp>
      <p:sp>
        <p:nvSpPr>
          <p:cNvPr id="66" name="Shape 66"/>
          <p:cNvSpPr txBox="1">
            <a:spLocks noGrp="1"/>
          </p:cNvSpPr>
          <p:nvPr>
            <p:ph type="subTitle" idx="1"/>
          </p:nvPr>
        </p:nvSpPr>
        <p:spPr>
          <a:xfrm>
            <a:off x="3500750" y="3840650"/>
            <a:ext cx="5130600" cy="787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i="1"/>
              <a:t>Luciana Risi; Maria Emília Cichon; Marina Santos; Winnie Prado</a:t>
            </a:r>
          </a:p>
        </p:txBody>
      </p:sp>
      <p:pic>
        <p:nvPicPr>
          <p:cNvPr id="67" name="Shape 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474625" y="27075"/>
            <a:ext cx="1696449" cy="164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hape 136" descr="snape assusta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700" y="598650"/>
            <a:ext cx="5331600" cy="2029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/>
          <p:nvPr/>
        </p:nvSpPr>
        <p:spPr>
          <a:xfrm>
            <a:off x="3065550" y="207625"/>
            <a:ext cx="2002500" cy="721200"/>
          </a:xfrm>
          <a:prstGeom prst="wedgeRoundRectCallout">
            <a:avLst>
              <a:gd name="adj1" fmla="val -22065"/>
              <a:gd name="adj2" fmla="val 74547"/>
              <a:gd name="adj3" fmla="val 0"/>
            </a:avLst>
          </a:prstGeom>
          <a:solidFill>
            <a:srgbClr val="000000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>
                <a:solidFill>
                  <a:srgbClr val="FFFFFF"/>
                </a:solidFill>
              </a:rPr>
              <a:t>O que tá acontecendo comigo?</a:t>
            </a:r>
          </a:p>
        </p:txBody>
      </p:sp>
      <p:sp>
        <p:nvSpPr>
          <p:cNvPr id="138" name="Shape 138"/>
          <p:cNvSpPr txBox="1"/>
          <p:nvPr/>
        </p:nvSpPr>
        <p:spPr>
          <a:xfrm>
            <a:off x="1670450" y="3605200"/>
            <a:ext cx="4520700" cy="79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2500">
                <a:solidFill>
                  <a:srgbClr val="FFFFFF"/>
                </a:solidFill>
                <a:highlight>
                  <a:srgbClr val="000000"/>
                </a:highlight>
              </a:rPr>
              <a:t>CHAMA O SAMU !!!</a:t>
            </a:r>
          </a:p>
        </p:txBody>
      </p:sp>
      <p:pic>
        <p:nvPicPr>
          <p:cNvPr id="139" name="Shape 139" descr="samu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1149" y="2694450"/>
            <a:ext cx="3211349" cy="2380349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 txBox="1"/>
          <p:nvPr/>
        </p:nvSpPr>
        <p:spPr>
          <a:xfrm>
            <a:off x="5549325" y="302000"/>
            <a:ext cx="3435000" cy="164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800">
                <a:solidFill>
                  <a:srgbClr val="FFFFFF"/>
                </a:solidFill>
              </a:rPr>
              <a:t>SINTOMAS</a:t>
            </a: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pt-BR">
                <a:solidFill>
                  <a:srgbClr val="FFFFFF"/>
                </a:solidFill>
              </a:rPr>
              <a:t>febre alta (acima de 38°C)</a:t>
            </a: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pt-BR">
                <a:solidFill>
                  <a:srgbClr val="FFFFFF"/>
                </a:solidFill>
              </a:rPr>
              <a:t>tosse com muco verde-amarelado eliminado na tosse</a:t>
            </a: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pt-BR">
                <a:solidFill>
                  <a:srgbClr val="FFFFFF"/>
                </a:solidFill>
              </a:rPr>
              <a:t>dor torácica</a:t>
            </a: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pt-BR">
                <a:solidFill>
                  <a:srgbClr val="FFFFFF"/>
                </a:solidFill>
              </a:rPr>
              <a:t>fraqueza</a:t>
            </a:r>
          </a:p>
          <a:p>
            <a:pPr marL="457200" lvl="0" indent="-228600" rtl="0">
              <a:spcBef>
                <a:spcPts val="0"/>
              </a:spcBef>
              <a:buClr>
                <a:srgbClr val="FFFFFF"/>
              </a:buClr>
              <a:buChar char="●"/>
            </a:pPr>
            <a:r>
              <a:rPr lang="pt-BR">
                <a:solidFill>
                  <a:srgbClr val="FFFFFF"/>
                </a:solidFill>
              </a:rPr>
              <a:t>confusão mental</a:t>
            </a:r>
          </a:p>
          <a:p>
            <a:pPr lvl="0">
              <a:spcBef>
                <a:spcPts val="0"/>
              </a:spcBef>
              <a:buNone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hape 145" descr="hospital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6050" y="955700"/>
            <a:ext cx="6814249" cy="376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Shape 146" descr="snape hospital.jpg"/>
          <p:cNvPicPr preferRelativeResize="0"/>
          <p:nvPr/>
        </p:nvPicPr>
        <p:blipFill rotWithShape="1">
          <a:blip r:embed="rId4">
            <a:alphaModFix/>
          </a:blip>
          <a:srcRect l="17893" t="8809" r="16942"/>
          <a:stretch/>
        </p:blipFill>
        <p:spPr>
          <a:xfrm rot="2204985">
            <a:off x="4955719" y="2646079"/>
            <a:ext cx="1102935" cy="90341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 txBox="1"/>
          <p:nvPr/>
        </p:nvSpPr>
        <p:spPr>
          <a:xfrm>
            <a:off x="1716650" y="105250"/>
            <a:ext cx="5998500" cy="78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30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Leandro acabou ficando internado</a:t>
            </a:r>
          </a:p>
        </p:txBody>
      </p:sp>
      <p:sp>
        <p:nvSpPr>
          <p:cNvPr id="148" name="Shape 148"/>
          <p:cNvSpPr txBox="1"/>
          <p:nvPr/>
        </p:nvSpPr>
        <p:spPr>
          <a:xfrm>
            <a:off x="5570425" y="1681937"/>
            <a:ext cx="648900" cy="89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5000" b="1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311700" y="241100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Hospital</a:t>
            </a:r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164425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/>
              <a:t>PSA-HU/USP</a:t>
            </a:r>
          </a:p>
          <a:p>
            <a:pPr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/>
              <a:t>10 dias de dispneia em repouso com febre alta e fraqueza.</a:t>
            </a:r>
          </a:p>
          <a:p>
            <a:pPr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/>
              <a:t>Na entrada: REG, FC 94 bpm, SatO</a:t>
            </a:r>
            <a:r>
              <a:rPr lang="pt-BR" baseline="-25000"/>
              <a:t>2</a:t>
            </a:r>
            <a:r>
              <a:rPr lang="pt-BR"/>
              <a:t>= 93%, PA= 110x70 mmHg</a:t>
            </a:r>
          </a:p>
          <a:p>
            <a:pPr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/>
              <a:t>RX do tórax: opacificação no lobo superior direito. Após TC de tórax optou-se por internar o paciente com hipótese de </a:t>
            </a:r>
            <a:r>
              <a:rPr lang="pt-BR" b="1">
                <a:solidFill>
                  <a:srgbClr val="CC0000"/>
                </a:solidFill>
              </a:rPr>
              <a:t>PNEUMONIA</a:t>
            </a:r>
            <a:r>
              <a:rPr lang="pt-BR"/>
              <a:t> </a:t>
            </a:r>
          </a:p>
        </p:txBody>
      </p:sp>
      <p:pic>
        <p:nvPicPr>
          <p:cNvPr id="155" name="Shape 155"/>
          <p:cNvPicPr preferRelativeResize="0"/>
          <p:nvPr/>
        </p:nvPicPr>
        <p:blipFill rotWithShape="1">
          <a:blip r:embed="rId3">
            <a:alphaModFix/>
          </a:blip>
          <a:srcRect l="33417" t="31282" r="47194" b="32418"/>
          <a:stretch/>
        </p:blipFill>
        <p:spPr>
          <a:xfrm>
            <a:off x="7223900" y="655474"/>
            <a:ext cx="1772825" cy="1866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357025" y="161800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Prescrição 1</a:t>
            </a:r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311700" y="9450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R="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/>
              <a:t>Dipirona 1g EV 6/6h se dor ou febre;</a:t>
            </a:r>
          </a:p>
          <a:p>
            <a:pPr marR="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/>
              <a:t>Claritromicina 500mg VO 12/12h e Ceftriaxona 2g EV 1x ao dia.</a:t>
            </a:r>
          </a:p>
        </p:txBody>
      </p:sp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2999" y="2979674"/>
            <a:ext cx="2369474" cy="177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4">
            <a:alphaModFix/>
          </a:blip>
          <a:srcRect l="23155" t="24795" r="32348" b="22425"/>
          <a:stretch/>
        </p:blipFill>
        <p:spPr>
          <a:xfrm>
            <a:off x="1703800" y="2979674"/>
            <a:ext cx="1376622" cy="163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311700" y="105125"/>
            <a:ext cx="21921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Porém...</a:t>
            </a:r>
          </a:p>
        </p:txBody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311700" y="3308150"/>
            <a:ext cx="5341500" cy="1464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 </a:t>
            </a:r>
            <a:r>
              <a:rPr lang="pt-BR" sz="2000" b="1">
                <a:solidFill>
                  <a:srgbClr val="CC0000"/>
                </a:solidFill>
              </a:rPr>
              <a:t>INTERVENÇÃO FARMACÊUTICA!</a:t>
            </a:r>
          </a:p>
          <a:p>
            <a:pPr lvl="0">
              <a:spcBef>
                <a:spcPts val="0"/>
              </a:spcBef>
              <a:buNone/>
            </a:pPr>
            <a:r>
              <a:rPr lang="pt-BR"/>
              <a:t>Na equipe multiprofissional o farmacêutico revela suas descobertas e surge uma nova prescrição</a:t>
            </a:r>
          </a:p>
        </p:txBody>
      </p:sp>
      <p:pic>
        <p:nvPicPr>
          <p:cNvPr id="170" name="Shape 170"/>
          <p:cNvPicPr preferRelativeResize="0"/>
          <p:nvPr/>
        </p:nvPicPr>
        <p:blipFill rotWithShape="1">
          <a:blip r:embed="rId3">
            <a:alphaModFix/>
          </a:blip>
          <a:srcRect l="60434" t="8289" r="5163" b="30484"/>
          <a:stretch/>
        </p:blipFill>
        <p:spPr>
          <a:xfrm>
            <a:off x="460649" y="772349"/>
            <a:ext cx="1805199" cy="2154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 descr="equipe multi.jpg"/>
          <p:cNvPicPr preferRelativeResize="0"/>
          <p:nvPr/>
        </p:nvPicPr>
        <p:blipFill rotWithShape="1">
          <a:blip r:embed="rId4">
            <a:alphaModFix/>
          </a:blip>
          <a:srcRect t="14383"/>
          <a:stretch/>
        </p:blipFill>
        <p:spPr>
          <a:xfrm>
            <a:off x="5356100" y="2364724"/>
            <a:ext cx="3669700" cy="248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Shape 172"/>
          <p:cNvSpPr txBox="1"/>
          <p:nvPr/>
        </p:nvSpPr>
        <p:spPr>
          <a:xfrm>
            <a:off x="2216100" y="917220"/>
            <a:ext cx="6616200" cy="144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ld Standard TT"/>
            </a:pPr>
            <a:r>
              <a:rPr lang="pt-BR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Leandro apresentou hiperglicemia;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ld Standard TT"/>
            </a:pPr>
            <a:r>
              <a:rPr lang="pt-BR"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Farmacêutico conversa com Leandro e descobre que este é portador de DM II e faz uso de glibenclamida 5mg 1x ao dia;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311700" y="50989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Prescrição 2</a:t>
            </a:r>
          </a:p>
        </p:txBody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R="0" lvl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marR="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/>
              <a:t>Dieta oral branda e Glibenclamida 5mg VO 1x ao dia;</a:t>
            </a:r>
          </a:p>
          <a:p>
            <a:pPr marL="457200" marR="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/>
              <a:t>Dipirona 1g EV 6/6h se dor ou febre;</a:t>
            </a:r>
          </a:p>
          <a:p>
            <a:pPr marL="457200" marR="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/>
              <a:t>Claritromicina 500mg VO 12/12h e Ceftriaxona 2g EV 1x ao dia.</a:t>
            </a:r>
          </a:p>
        </p:txBody>
      </p:sp>
      <p:pic>
        <p:nvPicPr>
          <p:cNvPr id="179" name="Shape 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3678" y="3575949"/>
            <a:ext cx="1795900" cy="12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/>
          <p:cNvPicPr preferRelativeResize="0"/>
          <p:nvPr/>
        </p:nvPicPr>
        <p:blipFill rotWithShape="1">
          <a:blip r:embed="rId4">
            <a:alphaModFix/>
          </a:blip>
          <a:srcRect l="15506" t="13308" r="15513" b="7143"/>
          <a:stretch/>
        </p:blipFill>
        <p:spPr>
          <a:xfrm>
            <a:off x="2771950" y="3343262"/>
            <a:ext cx="2122725" cy="1632874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Shape 181"/>
          <p:cNvSpPr txBox="1"/>
          <p:nvPr/>
        </p:nvSpPr>
        <p:spPr>
          <a:xfrm>
            <a:off x="385200" y="3860550"/>
            <a:ext cx="2658900" cy="513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23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Prescrição 1   </a:t>
            </a:r>
            <a:r>
              <a:rPr lang="pt-BR"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+</a:t>
            </a:r>
          </a:p>
        </p:txBody>
      </p:sp>
      <p:sp>
        <p:nvSpPr>
          <p:cNvPr id="182" name="Shape 182"/>
          <p:cNvSpPr txBox="1"/>
          <p:nvPr/>
        </p:nvSpPr>
        <p:spPr>
          <a:xfrm>
            <a:off x="4873700" y="3918850"/>
            <a:ext cx="454800" cy="38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+</a:t>
            </a:r>
          </a:p>
        </p:txBody>
      </p:sp>
      <p:sp>
        <p:nvSpPr>
          <p:cNvPr id="183" name="Shape 183"/>
          <p:cNvSpPr/>
          <p:nvPr/>
        </p:nvSpPr>
        <p:spPr>
          <a:xfrm>
            <a:off x="7429500" y="2134375"/>
            <a:ext cx="968100" cy="1842600"/>
          </a:xfrm>
          <a:prstGeom prst="ben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84" name="Shape 184"/>
          <p:cNvPicPr preferRelativeResize="0"/>
          <p:nvPr/>
        </p:nvPicPr>
        <p:blipFill rotWithShape="1">
          <a:blip r:embed="rId5">
            <a:alphaModFix/>
          </a:blip>
          <a:srcRect l="18610" r="12310" b="63053"/>
          <a:stretch/>
        </p:blipFill>
        <p:spPr>
          <a:xfrm>
            <a:off x="7137150" y="152400"/>
            <a:ext cx="1901099" cy="1900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402325" y="445025"/>
            <a:ext cx="41973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Evolução do indivíduo</a:t>
            </a:r>
          </a:p>
        </p:txBody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311700" y="1529450"/>
            <a:ext cx="4548600" cy="3039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algn="just" rtl="0">
              <a:lnSpc>
                <a:spcPct val="150000"/>
              </a:lnSpc>
              <a:spcBef>
                <a:spcPts val="0"/>
              </a:spcBef>
              <a:buChar char="●"/>
            </a:pPr>
            <a:r>
              <a:rPr lang="pt-BR"/>
              <a:t>prontuário (eletrônico ou em papel)</a:t>
            </a:r>
          </a:p>
          <a:p>
            <a:pPr marL="457200" lvl="0" indent="-228600" algn="just">
              <a:lnSpc>
                <a:spcPct val="150000"/>
              </a:lnSpc>
              <a:spcBef>
                <a:spcPts val="0"/>
              </a:spcBef>
              <a:buChar char="●"/>
            </a:pPr>
            <a:r>
              <a:rPr lang="pt-BR"/>
              <a:t>todas as informações do indivíduo: exames laboratoriais, prescrições médicas, anotações da enfermagem, procedimentos cirúrgicos... </a:t>
            </a:r>
          </a:p>
        </p:txBody>
      </p:sp>
      <p:pic>
        <p:nvPicPr>
          <p:cNvPr id="191" name="Shape 191" descr="Prontuários-Arquivado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7824" y="293874"/>
            <a:ext cx="2447900" cy="203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 descr="prontuario manual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4999" y="2564349"/>
            <a:ext cx="3287299" cy="2187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2 dias depois...</a:t>
            </a:r>
          </a:p>
        </p:txBody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311700" y="1132925"/>
            <a:ext cx="8706300" cy="3220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spcBef>
                <a:spcPts val="0"/>
              </a:spcBef>
              <a:buChar char="●"/>
            </a:pPr>
            <a:r>
              <a:rPr lang="pt-BR"/>
              <a:t>Rash cutâneo</a:t>
            </a:r>
          </a:p>
          <a:p>
            <a:pPr marL="457200" lvl="0" indent="-228600" rtl="0">
              <a:spcBef>
                <a:spcPts val="0"/>
              </a:spcBef>
              <a:buChar char="●"/>
            </a:pPr>
            <a:r>
              <a:rPr lang="pt-BR"/>
              <a:t>Leandro havia afirmado não possuir alergia a alimentos e/ou medicamentos</a:t>
            </a:r>
          </a:p>
          <a:p>
            <a:pPr lvl="0" rtl="0">
              <a:spcBef>
                <a:spcPts val="0"/>
              </a:spcBef>
              <a:buNone/>
            </a:pPr>
            <a:r>
              <a:rPr lang="pt-BR"/>
              <a:t/>
            </a:r>
            <a:br>
              <a:rPr lang="pt-BR"/>
            </a:br>
            <a:endParaRPr lang="pt-BR"/>
          </a:p>
        </p:txBody>
      </p:sp>
      <p:pic>
        <p:nvPicPr>
          <p:cNvPr id="199" name="Shape 199" descr="rash.png"/>
          <p:cNvPicPr preferRelativeResize="0"/>
          <p:nvPr/>
        </p:nvPicPr>
        <p:blipFill rotWithShape="1">
          <a:blip r:embed="rId3">
            <a:alphaModFix/>
          </a:blip>
          <a:srcRect l="2162"/>
          <a:stretch/>
        </p:blipFill>
        <p:spPr>
          <a:xfrm>
            <a:off x="577824" y="2157725"/>
            <a:ext cx="4647249" cy="244682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Shape 200"/>
          <p:cNvSpPr/>
          <p:nvPr/>
        </p:nvSpPr>
        <p:spPr>
          <a:xfrm>
            <a:off x="5449400" y="2540750"/>
            <a:ext cx="3694626" cy="1812672"/>
          </a:xfrm>
          <a:prstGeom prst="irregularSeal1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1800">
                <a:solidFill>
                  <a:srgbClr val="FFFFFF"/>
                </a:solidFill>
              </a:rPr>
              <a:t>O que pode ter causado?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1850225" y="286400"/>
            <a:ext cx="5647500" cy="613200"/>
          </a:xfrm>
          <a:prstGeom prst="rect">
            <a:avLst/>
          </a:prstGeom>
          <a:solidFill>
            <a:srgbClr val="CC0000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pt-BR">
                <a:solidFill>
                  <a:srgbClr val="FFFFFF"/>
                </a:solidFill>
              </a:rPr>
              <a:t>Farmacovigilância em ação! </a:t>
            </a:r>
          </a:p>
        </p:txBody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4330100" y="1268675"/>
            <a:ext cx="4767300" cy="2787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Char char="●"/>
            </a:pPr>
            <a:r>
              <a:rPr lang="pt-BR"/>
              <a:t>Análise de exames laboratoriais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Char char="●"/>
            </a:pPr>
            <a:r>
              <a:rPr lang="pt-BR"/>
              <a:t>Quais medicamentos podem ter causado o Rash? → Claritromicina e Glibenclamida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endParaRPr/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Char char="●"/>
            </a:pPr>
            <a:r>
              <a:rPr lang="pt-BR"/>
              <a:t>Alteração na PM (Prescrição 3):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pt-BR" sz="2500">
                <a:solidFill>
                  <a:srgbClr val="CC0000"/>
                </a:solidFill>
              </a:rPr>
              <a:t>Claritromicina → Eritromicina 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07" name="Shape 207" descr="sherlock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425" y="1345200"/>
            <a:ext cx="3998048" cy="263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0" y="1062000"/>
            <a:ext cx="4259700" cy="365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Char char="●"/>
            </a:pPr>
            <a:r>
              <a:rPr lang="pt-BR"/>
              <a:t>observação da evolução do indivíduo:</a:t>
            </a:r>
          </a:p>
          <a:p>
            <a:pPr marL="914400" lvl="1" indent="-342900" rtl="0">
              <a:lnSpc>
                <a:spcPct val="150000"/>
              </a:lnSpc>
              <a:spcBef>
                <a:spcPts val="0"/>
              </a:spcBef>
              <a:buSzPct val="100000"/>
              <a:buChar char="○"/>
            </a:pPr>
            <a:r>
              <a:rPr lang="pt-BR" sz="1800"/>
              <a:t>se sintomas persistissem → claritromicina </a:t>
            </a:r>
            <a:r>
              <a:rPr lang="pt-BR" sz="2200" b="1">
                <a:solidFill>
                  <a:srgbClr val="FF0000"/>
                </a:solidFill>
              </a:rPr>
              <a:t>X</a:t>
            </a:r>
          </a:p>
          <a:p>
            <a:pPr marL="914400" lvl="1" indent="-342900" rtl="0">
              <a:lnSpc>
                <a:spcPct val="150000"/>
              </a:lnSpc>
              <a:spcBef>
                <a:spcPts val="0"/>
              </a:spcBef>
              <a:buSzPct val="100000"/>
              <a:buChar char="○"/>
            </a:pPr>
            <a:r>
              <a:rPr lang="pt-BR" sz="1800"/>
              <a:t>medicamento foi alterado e não houve mais dano a sua saúde → pode ter sido RAM causada pela claritromicina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endParaRPr/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title"/>
          </p:nvPr>
        </p:nvSpPr>
        <p:spPr>
          <a:xfrm>
            <a:off x="184800" y="105150"/>
            <a:ext cx="5647500" cy="613200"/>
          </a:xfrm>
          <a:prstGeom prst="rect">
            <a:avLst/>
          </a:prstGeom>
          <a:solidFill>
            <a:srgbClr val="CC0000"/>
          </a:solidFill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pt-BR">
                <a:solidFill>
                  <a:srgbClr val="FFFFFF"/>
                </a:solidFill>
              </a:rPr>
              <a:t>Farmacovigilância em ação! </a:t>
            </a:r>
          </a:p>
        </p:txBody>
      </p:sp>
      <p:pic>
        <p:nvPicPr>
          <p:cNvPr id="214" name="Shape 214" descr="notivisa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8833" y="2155600"/>
            <a:ext cx="4478516" cy="286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Shape 215" descr="Unknown.jpg"/>
          <p:cNvPicPr preferRelativeResize="0"/>
          <p:nvPr/>
        </p:nvPicPr>
        <p:blipFill rotWithShape="1">
          <a:blip r:embed="rId4">
            <a:alphaModFix/>
          </a:blip>
          <a:srcRect l="6385" t="4642" r="6254" b="4859"/>
          <a:stretch/>
        </p:blipFill>
        <p:spPr>
          <a:xfrm>
            <a:off x="6038524" y="48500"/>
            <a:ext cx="2956925" cy="20504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Shape 216"/>
          <p:cNvSpPr/>
          <p:nvPr/>
        </p:nvSpPr>
        <p:spPr>
          <a:xfrm>
            <a:off x="3015450" y="4042550"/>
            <a:ext cx="1110300" cy="40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Shape 72" descr="hospital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6050" y="955700"/>
            <a:ext cx="6814249" cy="376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Shape 73" descr="snape hospital.jpg"/>
          <p:cNvPicPr preferRelativeResize="0"/>
          <p:nvPr/>
        </p:nvPicPr>
        <p:blipFill rotWithShape="1">
          <a:blip r:embed="rId4">
            <a:alphaModFix/>
          </a:blip>
          <a:srcRect l="17893" t="8809" r="16942"/>
          <a:stretch/>
        </p:blipFill>
        <p:spPr>
          <a:xfrm rot="2204985">
            <a:off x="4955719" y="2646079"/>
            <a:ext cx="1102935" cy="903417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74"/>
          <p:cNvSpPr txBox="1"/>
          <p:nvPr/>
        </p:nvSpPr>
        <p:spPr>
          <a:xfrm>
            <a:off x="1354125" y="93925"/>
            <a:ext cx="7055700" cy="136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30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Como Leandro foi parar no hospital?</a:t>
            </a:r>
          </a:p>
        </p:txBody>
      </p:sp>
      <p:sp>
        <p:nvSpPr>
          <p:cNvPr id="75" name="Shape 75"/>
          <p:cNvSpPr txBox="1"/>
          <p:nvPr/>
        </p:nvSpPr>
        <p:spPr>
          <a:xfrm>
            <a:off x="5570425" y="1681937"/>
            <a:ext cx="648900" cy="89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5000" b="1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311700" y="375050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Farmácia Hospitalar</a:t>
            </a:r>
          </a:p>
        </p:txBody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311700" y="1058225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9144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➔"/>
            </a:pPr>
            <a:r>
              <a:rPr lang="pt-BR" dirty="0"/>
              <a:t>Clínica de assistência técnica, administrativa </a:t>
            </a:r>
          </a:p>
          <a:p>
            <a:pPr marL="457200" lvl="0" indent="4572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 econômica; </a:t>
            </a:r>
          </a:p>
          <a:p>
            <a:pPr marL="9144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➔"/>
            </a:pPr>
            <a:r>
              <a:rPr lang="pt-BR" dirty="0"/>
              <a:t>Dirigida por farmacêutico;</a:t>
            </a:r>
          </a:p>
          <a:p>
            <a:pPr marL="9144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➔"/>
            </a:pPr>
            <a:r>
              <a:rPr lang="pt-BR" dirty="0"/>
              <a:t>Integrada às atividades hospitalares;</a:t>
            </a:r>
          </a:p>
          <a:p>
            <a:pPr marL="9144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➔"/>
            </a:pPr>
            <a:r>
              <a:rPr lang="pt-BR" dirty="0"/>
              <a:t>Ligada hierarquicamente à direção do hospital e integrada funcionalmente				 com as demais unidades administrativas e de </a:t>
            </a:r>
            <a:r>
              <a:rPr lang="pt-BR" dirty="0" smtClean="0"/>
              <a:t>         			 assistência ao </a:t>
            </a:r>
            <a:r>
              <a:rPr lang="pt-BR" dirty="0"/>
              <a:t>paciente. </a:t>
            </a:r>
          </a:p>
          <a:p>
            <a:pPr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23" name="Shape 2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1785" y="3286125"/>
            <a:ext cx="2466975" cy="185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5594" y="0"/>
            <a:ext cx="3008399" cy="216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311700" y="13357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Farmácia Hospitalar</a:t>
            </a:r>
          </a:p>
        </p:txBody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160500" y="929775"/>
            <a:ext cx="86718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69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1111"/>
              <a:buFont typeface="Arial"/>
              <a:buNone/>
            </a:pPr>
            <a:r>
              <a:rPr lang="pt-BR"/>
              <a:t>As </a:t>
            </a:r>
            <a:r>
              <a:rPr lang="pt-BR" b="1"/>
              <a:t>atribuições essenciais do farmacêutico</a:t>
            </a:r>
            <a:r>
              <a:rPr lang="pt-BR"/>
              <a:t> na farmácia 					hospitalar são: </a:t>
            </a:r>
          </a:p>
          <a:p>
            <a:pPr marL="457200" lvl="0" indent="-698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61111"/>
              <a:buFont typeface="Arial"/>
              <a:buNone/>
            </a:pPr>
            <a:endParaRPr/>
          </a:p>
          <a:p>
            <a:pPr marL="9144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➔"/>
            </a:pPr>
            <a:r>
              <a:rPr lang="pt-BR"/>
              <a:t>gestão</a:t>
            </a:r>
          </a:p>
          <a:p>
            <a:pPr marL="9144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➔"/>
            </a:pPr>
            <a:r>
              <a:rPr lang="pt-BR"/>
              <a:t>desenvolvimento de infraestrutura</a:t>
            </a:r>
          </a:p>
          <a:p>
            <a:pPr marL="9144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➔"/>
            </a:pPr>
            <a:r>
              <a:rPr lang="pt-BR"/>
              <a:t>otimização da terapia medicamentosa</a:t>
            </a:r>
          </a:p>
          <a:p>
            <a:pPr marL="9144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➔"/>
            </a:pPr>
            <a:r>
              <a:rPr lang="pt-BR"/>
              <a:t>informação sobre o medicamento e outras tecnologias em saúde</a:t>
            </a:r>
          </a:p>
          <a:p>
            <a:pPr marL="9144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har char="➔"/>
            </a:pPr>
            <a:r>
              <a:rPr lang="pt-BR"/>
              <a:t>pesquisa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231" name="Shape 2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9500" y="0"/>
            <a:ext cx="2854500" cy="186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311700" y="18077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800"/>
              <a:t>As </a:t>
            </a:r>
            <a:r>
              <a:rPr lang="pt-BR" sz="1800" b="1"/>
              <a:t>atribuições essenciais do farmacêutico</a:t>
            </a:r>
            <a:r>
              <a:rPr lang="pt-BR" sz="1800"/>
              <a:t> na farmácia 	hospitalar são: </a:t>
            </a:r>
            <a:r>
              <a:rPr lang="pt-BR"/>
              <a:t> </a:t>
            </a:r>
          </a:p>
        </p:txBody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311700" y="1265975"/>
            <a:ext cx="48789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pt-BR"/>
              <a:t>Prevenção de agravos;</a:t>
            </a:r>
          </a:p>
          <a:p>
            <a:pPr marL="4572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pt-BR"/>
              <a:t>Preparo, distribuição, dispensação e controle de medicamentos e outras tecnologias em saúde</a:t>
            </a:r>
          </a:p>
          <a:p>
            <a:pPr marL="457200" lvl="0" indent="-228600" rtl="0">
              <a:spcBef>
                <a:spcPts val="0"/>
              </a:spcBef>
            </a:pPr>
            <a:r>
              <a:rPr lang="pt-BR"/>
              <a:t>Diagnóstico;</a:t>
            </a:r>
          </a:p>
          <a:p>
            <a:pPr marL="457200" lvl="0" indent="-228600" rtl="0">
              <a:spcBef>
                <a:spcPts val="0"/>
              </a:spcBef>
            </a:pPr>
            <a:r>
              <a:rPr lang="pt-BR"/>
              <a:t>Ensino e Educação (uso correto de medicamentos)</a:t>
            </a:r>
          </a:p>
          <a:p>
            <a:pPr marL="457200" lvl="0" indent="-228600" rtl="0">
              <a:spcBef>
                <a:spcPts val="0"/>
              </a:spcBef>
            </a:pPr>
            <a:r>
              <a:rPr lang="pt-BR"/>
              <a:t>Dispensação</a:t>
            </a:r>
          </a:p>
        </p:txBody>
      </p:sp>
      <p:pic>
        <p:nvPicPr>
          <p:cNvPr id="238" name="Shape 238" descr="Resultado de imagem para uso correto de medicamento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0850" y="1387799"/>
            <a:ext cx="3331450" cy="224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300375" y="173125"/>
            <a:ext cx="34611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Dispensação</a:t>
            </a:r>
          </a:p>
        </p:txBody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124600" y="854375"/>
            <a:ext cx="4837500" cy="2805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/>
              <a:t>Mista:</a:t>
            </a:r>
          </a:p>
          <a:p>
            <a:pPr marL="457200" lvl="0" indent="-228600" rtl="0">
              <a:spcBef>
                <a:spcPts val="0"/>
              </a:spcBef>
            </a:pPr>
            <a:r>
              <a:rPr lang="pt-BR"/>
              <a:t>Individualizada (24 hs): 1 comprimido de glibenclamida 5mg, 4 de eritromicina 250mg e seringa de ceftriaxona. </a:t>
            </a:r>
          </a:p>
          <a:p>
            <a:pPr marL="457200" lvl="0" indent="-228600" rtl="0">
              <a:spcBef>
                <a:spcPts val="0"/>
              </a:spcBef>
            </a:pPr>
            <a:r>
              <a:rPr lang="pt-BR"/>
              <a:t>Coletiva: Dipirona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45" name="Shape 245" descr="dispensação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0149" y="48497"/>
            <a:ext cx="4243849" cy="254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 descr="kit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0150" y="2594800"/>
            <a:ext cx="4243849" cy="240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Shape 247" descr="kits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299" y="3047600"/>
            <a:ext cx="3637849" cy="195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Farmácia Hospitalar</a:t>
            </a:r>
          </a:p>
        </p:txBody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Se o medicamento não for padronizado no hospital…</a:t>
            </a:r>
          </a:p>
          <a:p>
            <a:pPr marL="457200" lvl="0" indent="-228600" rtl="0">
              <a:spcBef>
                <a:spcPts val="0"/>
              </a:spcBef>
              <a:buChar char="➔"/>
            </a:pPr>
            <a:r>
              <a:rPr lang="pt-BR"/>
              <a:t>Farmacêutico deve verificar:</a:t>
            </a:r>
          </a:p>
          <a:p>
            <a:pPr marL="914400" lvl="1" indent="-342900" rtl="0">
              <a:spcBef>
                <a:spcPts val="0"/>
              </a:spcBef>
              <a:buSzPct val="100000"/>
              <a:buChar char="◆"/>
            </a:pPr>
            <a:r>
              <a:rPr lang="pt-BR" sz="1800"/>
              <a:t>prazo de validade e lote</a:t>
            </a:r>
          </a:p>
          <a:p>
            <a:pPr marL="914400" lvl="1" indent="-342900" rtl="0">
              <a:spcBef>
                <a:spcPts val="0"/>
              </a:spcBef>
              <a:buSzPct val="100000"/>
              <a:buChar char="◆"/>
            </a:pPr>
            <a:r>
              <a:rPr lang="pt-BR" sz="1800"/>
              <a:t>condições de armazenamento e transporte</a:t>
            </a:r>
          </a:p>
          <a:p>
            <a:pPr marL="914400" lvl="1" indent="-342900" rtl="0">
              <a:spcBef>
                <a:spcPts val="0"/>
              </a:spcBef>
              <a:buSzPct val="100000"/>
              <a:buChar char="◆"/>
            </a:pPr>
            <a:r>
              <a:rPr lang="pt-BR" sz="1800"/>
              <a:t>inviolabilidade da embalagem final do produto</a:t>
            </a:r>
          </a:p>
          <a:p>
            <a:pPr marL="914400" lvl="1" indent="-342900" rtl="0">
              <a:spcBef>
                <a:spcPts val="0"/>
              </a:spcBef>
              <a:buSzPct val="100000"/>
              <a:buChar char="◆"/>
            </a:pPr>
            <a:r>
              <a:rPr lang="pt-BR" sz="1800"/>
              <a:t>nome comercial e genérico</a:t>
            </a:r>
          </a:p>
          <a:p>
            <a:pPr marL="914400" lvl="1" indent="-342900">
              <a:spcBef>
                <a:spcPts val="0"/>
              </a:spcBef>
              <a:buSzPct val="100000"/>
              <a:buChar char="◆"/>
            </a:pPr>
            <a:r>
              <a:rPr lang="pt-BR" sz="1800"/>
              <a:t>quantidade</a:t>
            </a:r>
          </a:p>
        </p:txBody>
      </p:sp>
      <p:pic>
        <p:nvPicPr>
          <p:cNvPr id="254" name="Shape 2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1750" y="89425"/>
            <a:ext cx="3107275" cy="207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Shape 2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3671" y="3088296"/>
            <a:ext cx="4525350" cy="1912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title"/>
          </p:nvPr>
        </p:nvSpPr>
        <p:spPr>
          <a:xfrm>
            <a:off x="311700" y="275075"/>
            <a:ext cx="73017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Riscos associados a uma hospitalização </a:t>
            </a:r>
          </a:p>
        </p:txBody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311700" y="956375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Char char="●"/>
            </a:pPr>
            <a:r>
              <a:rPr lang="pt-BR"/>
              <a:t>maiores chances de eventos adversos 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Char char="●"/>
            </a:pPr>
            <a:r>
              <a:rPr lang="pt-BR"/>
              <a:t>procedimentos invasivos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  <a:buChar char="●"/>
            </a:pPr>
            <a:r>
              <a:rPr lang="pt-BR"/>
              <a:t>impaciência </a:t>
            </a:r>
          </a:p>
          <a:p>
            <a:pPr marL="457200" lvl="0" indent="-228600">
              <a:lnSpc>
                <a:spcPct val="150000"/>
              </a:lnSpc>
              <a:spcBef>
                <a:spcPts val="0"/>
              </a:spcBef>
              <a:buChar char="●"/>
            </a:pPr>
            <a:r>
              <a:rPr lang="pt-BR"/>
              <a:t>ambiente hospitalar</a:t>
            </a:r>
          </a:p>
        </p:txBody>
      </p:sp>
      <p:pic>
        <p:nvPicPr>
          <p:cNvPr id="262" name="Shape 262" descr="snape desprezo.jpg"/>
          <p:cNvPicPr preferRelativeResize="0"/>
          <p:nvPr/>
        </p:nvPicPr>
        <p:blipFill rotWithShape="1">
          <a:blip r:embed="rId3">
            <a:alphaModFix/>
          </a:blip>
          <a:srcRect l="12222" r="11389"/>
          <a:stretch/>
        </p:blipFill>
        <p:spPr>
          <a:xfrm>
            <a:off x="5491912" y="2333149"/>
            <a:ext cx="2034774" cy="2530574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Shape 263"/>
          <p:cNvSpPr/>
          <p:nvPr/>
        </p:nvSpPr>
        <p:spPr>
          <a:xfrm>
            <a:off x="6321750" y="1274750"/>
            <a:ext cx="2153700" cy="12270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/>
              <a:t>Não aguento mais ficar no hospital</a:t>
            </a:r>
          </a:p>
        </p:txBody>
      </p:sp>
      <p:pic>
        <p:nvPicPr>
          <p:cNvPr id="264" name="Shape 264" descr="medico x paciente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2526" y="2538100"/>
            <a:ext cx="2853174" cy="232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xfrm>
            <a:off x="66050" y="103900"/>
            <a:ext cx="3633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3300"/>
              <a:t>Orientação de Alta</a:t>
            </a:r>
          </a:p>
        </p:txBody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119100" y="3659350"/>
            <a:ext cx="8672400" cy="130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50000"/>
              </a:lnSpc>
              <a:spcBef>
                <a:spcPts val="0"/>
              </a:spcBef>
            </a:pPr>
            <a:r>
              <a:rPr lang="pt-BR"/>
              <a:t>Continuar usando Salbutamol quando necessário e glibenclamida 5mg 1x ao dia;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</a:pPr>
            <a:r>
              <a:rPr lang="pt-BR"/>
              <a:t>Dieta para DM II</a:t>
            </a:r>
          </a:p>
          <a:p>
            <a:pPr marL="457200" lvl="0" indent="-228600" rtl="0">
              <a:lnSpc>
                <a:spcPct val="150000"/>
              </a:lnSpc>
              <a:spcBef>
                <a:spcPts val="0"/>
              </a:spcBef>
            </a:pPr>
            <a:r>
              <a:rPr lang="pt-BR"/>
              <a:t>Eritromicina 250mg VO 6/6h por mais 2 dias para terminar antibioticoterapia.</a:t>
            </a:r>
          </a:p>
        </p:txBody>
      </p:sp>
      <p:pic>
        <p:nvPicPr>
          <p:cNvPr id="271" name="Shape 271" descr="apital.jpg"/>
          <p:cNvPicPr preferRelativeResize="0"/>
          <p:nvPr/>
        </p:nvPicPr>
        <p:blipFill rotWithShape="1">
          <a:blip r:embed="rId3">
            <a:alphaModFix/>
          </a:blip>
          <a:srcRect t="10625" b="13427"/>
          <a:stretch/>
        </p:blipFill>
        <p:spPr>
          <a:xfrm>
            <a:off x="5041925" y="717099"/>
            <a:ext cx="4008724" cy="303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Shape 2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6000" y="773873"/>
            <a:ext cx="1653550" cy="298837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Shape 273"/>
          <p:cNvSpPr/>
          <p:nvPr/>
        </p:nvSpPr>
        <p:spPr>
          <a:xfrm>
            <a:off x="4456800" y="443575"/>
            <a:ext cx="1484100" cy="666900"/>
          </a:xfrm>
          <a:prstGeom prst="wedgeRoundRectCallout">
            <a:avLst>
              <a:gd name="adj1" fmla="val -32066"/>
              <a:gd name="adj2" fmla="val 73126"/>
              <a:gd name="adj3" fmla="val 0"/>
            </a:avLst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Liberdadeeeee!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Após o tratamento...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Leandro saiu do hospital e...</a:t>
            </a:r>
          </a:p>
        </p:txBody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… Foi atravessar a rua quando: </a:t>
            </a:r>
          </a:p>
        </p:txBody>
      </p:sp>
      <p:pic>
        <p:nvPicPr>
          <p:cNvPr id="285" name="Shape 285" descr="tumblr_loxp4tTsGC1qkwc9zo1_500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50" y="1847850"/>
            <a:ext cx="47625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Brincadeirinha</a:t>
            </a:r>
          </a:p>
        </p:txBody>
      </p:sp>
      <p:pic>
        <p:nvPicPr>
          <p:cNvPr id="291" name="Shape 291" descr="giphy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1285875"/>
            <a:ext cx="457200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/>
        </p:nvSpPr>
        <p:spPr>
          <a:xfrm>
            <a:off x="122175" y="244200"/>
            <a:ext cx="8928600" cy="1368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60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Nos episódios anteriores...</a:t>
            </a:r>
          </a:p>
        </p:txBody>
      </p:sp>
      <p:pic>
        <p:nvPicPr>
          <p:cNvPr id="81" name="Shape 81" descr="8209620_orig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5225" y="1613100"/>
            <a:ext cx="4762500" cy="23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311700" y="1731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Resolveu almoçar no central </a:t>
            </a:r>
          </a:p>
        </p:txBody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311700" y="765100"/>
            <a:ext cx="50472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Precisava comer antes de tomar os medicamentos.</a:t>
            </a:r>
          </a:p>
          <a:p>
            <a:pPr lvl="0">
              <a:spcBef>
                <a:spcPts val="0"/>
              </a:spcBef>
              <a:buNone/>
            </a:pPr>
            <a:r>
              <a:rPr lang="pt-BR"/>
              <a:t>Era dia de frango empanado:</a:t>
            </a:r>
          </a:p>
        </p:txBody>
      </p:sp>
      <p:pic>
        <p:nvPicPr>
          <p:cNvPr id="298" name="Shape 2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600" y="2005275"/>
            <a:ext cx="3659600" cy="242447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99" name="Shape 299" descr="frango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0825" y="1293975"/>
            <a:ext cx="4241475" cy="31811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Shape 304"/>
          <p:cNvPicPr preferRelativeResize="0"/>
          <p:nvPr/>
        </p:nvPicPr>
        <p:blipFill rotWithShape="1">
          <a:blip r:embed="rId3">
            <a:alphaModFix/>
          </a:blip>
          <a:srcRect l="36908" t="15891" r="36544" b="15788"/>
          <a:stretch/>
        </p:blipFill>
        <p:spPr>
          <a:xfrm>
            <a:off x="5824900" y="69549"/>
            <a:ext cx="3265575" cy="472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Shape 3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44302" y="415323"/>
            <a:ext cx="751447" cy="61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Shape 306"/>
          <p:cNvPicPr preferRelativeResize="0"/>
          <p:nvPr/>
        </p:nvPicPr>
        <p:blipFill rotWithShape="1">
          <a:blip r:embed="rId5">
            <a:alphaModFix/>
          </a:blip>
          <a:srcRect l="30185" t="39750" r="33520" b="17640"/>
          <a:stretch/>
        </p:blipFill>
        <p:spPr>
          <a:xfrm>
            <a:off x="116425" y="69549"/>
            <a:ext cx="5570875" cy="4830374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Shape 307"/>
          <p:cNvSpPr/>
          <p:nvPr/>
        </p:nvSpPr>
        <p:spPr>
          <a:xfrm>
            <a:off x="498500" y="339875"/>
            <a:ext cx="2333700" cy="713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3000">
                <a:solidFill>
                  <a:srgbClr val="FFFFFF"/>
                </a:solidFill>
              </a:rPr>
              <a:t>11h00</a:t>
            </a:r>
          </a:p>
        </p:txBody>
      </p:sp>
      <p:pic>
        <p:nvPicPr>
          <p:cNvPr id="308" name="Shape 30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0600" y="2424450"/>
            <a:ext cx="1233324" cy="222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Shape 313"/>
          <p:cNvPicPr preferRelativeResize="0"/>
          <p:nvPr/>
        </p:nvPicPr>
        <p:blipFill rotWithShape="1">
          <a:blip r:embed="rId3">
            <a:alphaModFix/>
          </a:blip>
          <a:srcRect l="10202" t="14978" r="22809" b="8169"/>
          <a:stretch/>
        </p:blipFill>
        <p:spPr>
          <a:xfrm>
            <a:off x="533400" y="17574"/>
            <a:ext cx="7886276" cy="5086949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Shape 314"/>
          <p:cNvSpPr/>
          <p:nvPr/>
        </p:nvSpPr>
        <p:spPr>
          <a:xfrm>
            <a:off x="713775" y="192600"/>
            <a:ext cx="2333700" cy="713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pt-BR" sz="3000">
                <a:solidFill>
                  <a:srgbClr val="FFFFFF"/>
                </a:solidFill>
              </a:rPr>
              <a:t>14h30</a:t>
            </a:r>
          </a:p>
        </p:txBody>
      </p:sp>
      <p:pic>
        <p:nvPicPr>
          <p:cNvPr id="315" name="Shape 3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8099" y="1144249"/>
            <a:ext cx="2202924" cy="3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Shape 316" descr="1a9461bf5c776ca78e62804a22458045.jpg"/>
          <p:cNvPicPr preferRelativeResize="0"/>
          <p:nvPr/>
        </p:nvPicPr>
        <p:blipFill rotWithShape="1">
          <a:blip r:embed="rId5">
            <a:alphaModFix/>
          </a:blip>
          <a:srcRect l="15883" t="57620" r="34154" b="6986"/>
          <a:stretch/>
        </p:blipFill>
        <p:spPr>
          <a:xfrm>
            <a:off x="2379050" y="1222500"/>
            <a:ext cx="747725" cy="713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Shape 317"/>
          <p:cNvSpPr/>
          <p:nvPr/>
        </p:nvSpPr>
        <p:spPr>
          <a:xfrm>
            <a:off x="3217525" y="804500"/>
            <a:ext cx="1008000" cy="509700"/>
          </a:xfrm>
          <a:prstGeom prst="wedgeRoundRectCallout">
            <a:avLst>
              <a:gd name="adj1" fmla="val -35389"/>
              <a:gd name="adj2" fmla="val 83373"/>
              <a:gd name="adj3" fmla="val 0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OH NO!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Shape 3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810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Shape 3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0400" y="2115550"/>
            <a:ext cx="158115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Shape 324"/>
          <p:cNvPicPr preferRelativeResize="0"/>
          <p:nvPr/>
        </p:nvPicPr>
        <p:blipFill rotWithShape="1">
          <a:blip r:embed="rId5">
            <a:alphaModFix/>
          </a:blip>
          <a:srcRect l="39308" t="30758" r="47960" b="52925"/>
          <a:stretch/>
        </p:blipFill>
        <p:spPr>
          <a:xfrm>
            <a:off x="3176698" y="843952"/>
            <a:ext cx="1877575" cy="1353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Shape 3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00168" y="2260670"/>
            <a:ext cx="2058327" cy="271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Shape 326"/>
          <p:cNvPicPr preferRelativeResize="0"/>
          <p:nvPr/>
        </p:nvPicPr>
        <p:blipFill rotWithShape="1">
          <a:blip r:embed="rId7">
            <a:alphaModFix/>
          </a:blip>
          <a:srcRect l="9804"/>
          <a:stretch/>
        </p:blipFill>
        <p:spPr>
          <a:xfrm rot="5400000">
            <a:off x="3029349" y="296324"/>
            <a:ext cx="3755850" cy="312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/>
              <a:t>Referências</a:t>
            </a:r>
          </a:p>
        </p:txBody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200"/>
              <a:t>MEDICINATNET. Glibenclamida. Bula de medicamento. EMS. Disponível em: &lt;http://www.medicinanet.com.br/bula/13</a:t>
            </a:r>
            <a:r>
              <a:rPr lang="pt-BR" sz="1200">
                <a:solidFill>
                  <a:srgbClr val="000000"/>
                </a:solidFill>
              </a:rPr>
              <a:t>5/glibenclamida.htm</a:t>
            </a:r>
            <a:r>
              <a:rPr lang="pt-BR" sz="1200"/>
              <a:t>&gt;. Acesso em 14 de novembro de 2016.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200"/>
              <a:t>MEDICINATNET. Claritromicina. Bula de medicamento. EMS. Disponível em: &lt;http://www.medicinanet.com.br/bula/1501/claritromicina.htm&gt;. Acesso em 14 de novembro de 2016.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200"/>
              <a:t>MEDICINATNET. Dipirona. Bula de medicamento. Medley. Disponível em: &lt;http://www.medicinanet.com.br/bula/1977/dipirona.htm&gt;. Acesso em 14 de novembro de 2016.</a:t>
            </a:r>
          </a:p>
          <a:p>
            <a:pPr lvl="0" algn="just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200"/>
              <a:t>MEDICINATNET. Ceftriaxona. Bula de medicamento. EMS. Disponível em: &lt;http://www.medicinanet.com.br/bula/1271/ceftriaxona.htm&gt;. Acesso em 14 de novembro de 2016.</a:t>
            </a:r>
          </a:p>
          <a:p>
            <a:pPr lvl="0" algn="just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200"/>
              <a:t>MEDICINATNET. Eritromicina. Bula de medicamento. Hipolabor. Disponível em: &lt;http://www.medicinanet.com.br/bula/2260/eritromicina.htm&gt;. Acesso em 14 de novembro de 2016.</a:t>
            </a:r>
          </a:p>
          <a:p>
            <a:pPr lvl="0" algn="just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200"/>
              <a:t>Pneumonia. Dr. Drauzio Varella. Disponível em: &lt;https://drauziovarella.com.br/letras/p/pneumonia-2/&gt;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buNone/>
            </a:pPr>
            <a:endParaRPr sz="1200"/>
          </a:p>
          <a:p>
            <a:pPr lv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33" name="Shape 3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474625" y="27075"/>
            <a:ext cx="1696449" cy="164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Shape 338" descr="4587ec70-490f-0133-6d15-0aecee5a8273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114" y="22074"/>
            <a:ext cx="7203771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Shape 339"/>
          <p:cNvSpPr txBox="1"/>
          <p:nvPr/>
        </p:nvSpPr>
        <p:spPr>
          <a:xfrm>
            <a:off x="970050" y="98275"/>
            <a:ext cx="7203900" cy="208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 sz="6000" b="1">
                <a:solidFill>
                  <a:srgbClr val="38761D"/>
                </a:solidFill>
                <a:latin typeface="Alegreya"/>
                <a:ea typeface="Alegreya"/>
                <a:cs typeface="Alegreya"/>
                <a:sym typeface="Alegreya"/>
              </a:rPr>
              <a:t>F</a:t>
            </a:r>
            <a:r>
              <a:rPr lang="pt-BR" sz="6000" b="1">
                <a:solidFill>
                  <a:srgbClr val="BF9000"/>
                </a:solidFill>
                <a:latin typeface="Alegreya"/>
                <a:ea typeface="Alegreya"/>
                <a:cs typeface="Alegreya"/>
                <a:sym typeface="Alegreya"/>
              </a:rPr>
              <a:t>e</a:t>
            </a:r>
            <a:r>
              <a:rPr lang="pt-BR" sz="6000" b="1">
                <a:solidFill>
                  <a:srgbClr val="CC0000"/>
                </a:solidFill>
                <a:latin typeface="Alegreya"/>
                <a:ea typeface="Alegreya"/>
                <a:cs typeface="Alegreya"/>
                <a:sym typeface="Alegreya"/>
              </a:rPr>
              <a:t>l</a:t>
            </a:r>
            <a:r>
              <a:rPr lang="pt-BR" sz="6000" b="1">
                <a:solidFill>
                  <a:srgbClr val="38761D"/>
                </a:solidFill>
                <a:latin typeface="Alegreya"/>
                <a:ea typeface="Alegreya"/>
                <a:cs typeface="Alegreya"/>
                <a:sym typeface="Alegreya"/>
              </a:rPr>
              <a:t>i</a:t>
            </a:r>
            <a:r>
              <a:rPr lang="pt-BR" sz="6000" b="1">
                <a:solidFill>
                  <a:srgbClr val="BF9000"/>
                </a:solidFill>
                <a:latin typeface="Alegreya"/>
                <a:ea typeface="Alegreya"/>
                <a:cs typeface="Alegreya"/>
                <a:sym typeface="Alegreya"/>
              </a:rPr>
              <a:t>z</a:t>
            </a:r>
            <a:r>
              <a:rPr lang="pt-BR" sz="6000" b="1">
                <a:solidFill>
                  <a:srgbClr val="FFFFFF"/>
                </a:solidFill>
                <a:latin typeface="Alegreya"/>
                <a:ea typeface="Alegreya"/>
                <a:cs typeface="Alegreya"/>
                <a:sym typeface="Alegreya"/>
              </a:rPr>
              <a:t> </a:t>
            </a:r>
            <a:r>
              <a:rPr lang="pt-BR" sz="6000" b="1">
                <a:solidFill>
                  <a:srgbClr val="CC0000"/>
                </a:solidFill>
                <a:latin typeface="Alegreya"/>
                <a:ea typeface="Alegreya"/>
                <a:cs typeface="Alegreya"/>
                <a:sym typeface="Alegreya"/>
              </a:rPr>
              <a:t>N</a:t>
            </a:r>
            <a:r>
              <a:rPr lang="pt-BR" sz="6000" b="1">
                <a:solidFill>
                  <a:srgbClr val="38761D"/>
                </a:solidFill>
                <a:latin typeface="Alegreya"/>
                <a:ea typeface="Alegreya"/>
                <a:cs typeface="Alegreya"/>
                <a:sym typeface="Alegreya"/>
              </a:rPr>
              <a:t>a</a:t>
            </a:r>
            <a:r>
              <a:rPr lang="pt-BR" sz="6000" b="1">
                <a:solidFill>
                  <a:srgbClr val="BF9000"/>
                </a:solidFill>
                <a:latin typeface="Alegreya"/>
                <a:ea typeface="Alegreya"/>
                <a:cs typeface="Alegreya"/>
                <a:sym typeface="Alegreya"/>
              </a:rPr>
              <a:t>t</a:t>
            </a:r>
            <a:r>
              <a:rPr lang="pt-BR" sz="6000" b="1">
                <a:solidFill>
                  <a:srgbClr val="CC0000"/>
                </a:solidFill>
                <a:latin typeface="Alegreya"/>
                <a:ea typeface="Alegreya"/>
                <a:cs typeface="Alegreya"/>
                <a:sym typeface="Alegreya"/>
              </a:rPr>
              <a:t>a</a:t>
            </a:r>
            <a:r>
              <a:rPr lang="pt-BR" sz="6000" b="1">
                <a:solidFill>
                  <a:srgbClr val="38761D"/>
                </a:solidFill>
                <a:latin typeface="Alegreya"/>
                <a:ea typeface="Alegreya"/>
                <a:cs typeface="Alegreya"/>
                <a:sym typeface="Alegreya"/>
              </a:rPr>
              <a:t>l</a:t>
            </a:r>
            <a:r>
              <a:rPr lang="pt-BR" sz="6000" b="1">
                <a:solidFill>
                  <a:srgbClr val="FFFFFF"/>
                </a:solidFill>
                <a:latin typeface="Alegreya"/>
                <a:ea typeface="Alegreya"/>
                <a:cs typeface="Alegreya"/>
                <a:sym typeface="Alegreya"/>
              </a:rPr>
              <a:t> </a:t>
            </a:r>
            <a:r>
              <a:rPr lang="pt-BR" sz="6000" b="1">
                <a:solidFill>
                  <a:srgbClr val="CC0000"/>
                </a:solidFill>
                <a:latin typeface="Alegreya"/>
                <a:ea typeface="Alegreya"/>
                <a:cs typeface="Alegreya"/>
                <a:sym typeface="Alegreya"/>
              </a:rPr>
              <a:t>e</a:t>
            </a:r>
            <a:r>
              <a:rPr lang="pt-BR" sz="6000" b="1">
                <a:solidFill>
                  <a:srgbClr val="FFFFFF"/>
                </a:solidFill>
                <a:latin typeface="Alegreya"/>
                <a:ea typeface="Alegreya"/>
                <a:cs typeface="Alegreya"/>
                <a:sym typeface="Alegreya"/>
              </a:rPr>
              <a:t> </a:t>
            </a:r>
            <a:r>
              <a:rPr lang="pt-BR" sz="6000" b="1">
                <a:solidFill>
                  <a:srgbClr val="BF9000"/>
                </a:solidFill>
                <a:latin typeface="Alegreya"/>
                <a:ea typeface="Alegreya"/>
                <a:cs typeface="Alegreya"/>
                <a:sym typeface="Alegreya"/>
              </a:rPr>
              <a:t>B</a:t>
            </a:r>
            <a:r>
              <a:rPr lang="pt-BR" sz="6000" b="1">
                <a:solidFill>
                  <a:srgbClr val="38761D"/>
                </a:solidFill>
                <a:latin typeface="Alegreya"/>
                <a:ea typeface="Alegreya"/>
                <a:cs typeface="Alegreya"/>
                <a:sym typeface="Alegreya"/>
              </a:rPr>
              <a:t>o</a:t>
            </a:r>
            <a:r>
              <a:rPr lang="pt-BR" sz="6000" b="1">
                <a:solidFill>
                  <a:srgbClr val="CC0000"/>
                </a:solidFill>
                <a:latin typeface="Alegreya"/>
                <a:ea typeface="Alegreya"/>
                <a:cs typeface="Alegreya"/>
                <a:sym typeface="Alegreya"/>
              </a:rPr>
              <a:t>a</a:t>
            </a:r>
            <a:r>
              <a:rPr lang="pt-BR" sz="6000" b="1">
                <a:solidFill>
                  <a:srgbClr val="BF9000"/>
                </a:solidFill>
                <a:latin typeface="Alegreya"/>
                <a:ea typeface="Alegreya"/>
                <a:cs typeface="Alegreya"/>
                <a:sym typeface="Alegreya"/>
              </a:rPr>
              <a:t>s</a:t>
            </a:r>
            <a:r>
              <a:rPr lang="pt-BR" sz="6000" b="1">
                <a:solidFill>
                  <a:srgbClr val="FFFFFF"/>
                </a:solidFill>
                <a:latin typeface="Alegreya"/>
                <a:ea typeface="Alegreya"/>
                <a:cs typeface="Alegreya"/>
                <a:sym typeface="Alegreya"/>
              </a:rPr>
              <a:t> </a:t>
            </a:r>
            <a:r>
              <a:rPr lang="pt-BR" sz="6000" b="1">
                <a:solidFill>
                  <a:srgbClr val="BF9000"/>
                </a:solidFill>
                <a:latin typeface="Alegreya"/>
                <a:ea typeface="Alegreya"/>
                <a:cs typeface="Alegreya"/>
                <a:sym typeface="Alegreya"/>
              </a:rPr>
              <a:t>F</a:t>
            </a:r>
            <a:r>
              <a:rPr lang="pt-BR" sz="6000" b="1">
                <a:solidFill>
                  <a:srgbClr val="38761D"/>
                </a:solidFill>
                <a:latin typeface="Alegreya"/>
                <a:ea typeface="Alegreya"/>
                <a:cs typeface="Alegreya"/>
                <a:sym typeface="Alegreya"/>
              </a:rPr>
              <a:t>e</a:t>
            </a:r>
            <a:r>
              <a:rPr lang="pt-BR" sz="6000" b="1">
                <a:solidFill>
                  <a:srgbClr val="CC0000"/>
                </a:solidFill>
                <a:latin typeface="Alegreya"/>
                <a:ea typeface="Alegreya"/>
                <a:cs typeface="Alegreya"/>
                <a:sym typeface="Alegreya"/>
              </a:rPr>
              <a:t>s</a:t>
            </a:r>
            <a:r>
              <a:rPr lang="pt-BR" sz="6000" b="1">
                <a:solidFill>
                  <a:srgbClr val="BF9000"/>
                </a:solidFill>
                <a:latin typeface="Alegreya"/>
                <a:ea typeface="Alegreya"/>
                <a:cs typeface="Alegreya"/>
                <a:sym typeface="Alegreya"/>
              </a:rPr>
              <a:t>t</a:t>
            </a:r>
            <a:r>
              <a:rPr lang="pt-BR" sz="6000" b="1">
                <a:solidFill>
                  <a:srgbClr val="38761D"/>
                </a:solidFill>
                <a:latin typeface="Alegreya"/>
                <a:ea typeface="Alegreya"/>
                <a:cs typeface="Alegreya"/>
                <a:sym typeface="Alegreya"/>
              </a:rPr>
              <a:t>a</a:t>
            </a:r>
            <a:r>
              <a:rPr lang="pt-BR" sz="6000" b="1">
                <a:solidFill>
                  <a:srgbClr val="BF9000"/>
                </a:solidFill>
                <a:latin typeface="Alegreya"/>
                <a:ea typeface="Alegreya"/>
                <a:cs typeface="Alegreya"/>
                <a:sym typeface="Alegreya"/>
              </a:rPr>
              <a:t>s</a:t>
            </a:r>
            <a:r>
              <a:rPr lang="pt-BR" sz="6000" b="1">
                <a:solidFill>
                  <a:srgbClr val="CC0000"/>
                </a:solidFill>
                <a:latin typeface="Alegreya"/>
                <a:ea typeface="Alegreya"/>
                <a:cs typeface="Alegreya"/>
                <a:sym typeface="Alegreya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/>
        </p:nvSpPr>
        <p:spPr>
          <a:xfrm>
            <a:off x="4171425" y="821075"/>
            <a:ext cx="4718700" cy="376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8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Sniglet"/>
            </a:pPr>
            <a:r>
              <a:rPr lang="pt-BR" sz="18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Nome: Leandro Barbosa</a:t>
            </a:r>
          </a:p>
          <a:p>
            <a:pPr marL="457200" lvl="0" indent="-342900" rtl="0">
              <a:lnSpc>
                <a:spcPct val="18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Sniglet"/>
            </a:pPr>
            <a:r>
              <a:rPr lang="pt-BR" sz="18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Idade: 41 anos</a:t>
            </a:r>
          </a:p>
          <a:p>
            <a:pPr marL="457200" lvl="0" indent="-342900" rtl="0">
              <a:lnSpc>
                <a:spcPct val="18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Sniglet"/>
            </a:pPr>
            <a:r>
              <a:rPr lang="pt-BR" sz="18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Profissão: Professor</a:t>
            </a:r>
          </a:p>
          <a:p>
            <a:pPr marL="457200" lvl="0" indent="-342900" rtl="0">
              <a:lnSpc>
                <a:spcPct val="18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Sniglet"/>
            </a:pPr>
            <a:r>
              <a:rPr lang="pt-BR" sz="18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Estado civil: Solteiro</a:t>
            </a:r>
          </a:p>
          <a:p>
            <a:pPr marL="457200" lvl="0" indent="-342900" rtl="0">
              <a:lnSpc>
                <a:spcPct val="18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Sniglet"/>
            </a:pPr>
            <a:r>
              <a:rPr lang="pt-BR" sz="18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Possui DPOC</a:t>
            </a:r>
          </a:p>
          <a:p>
            <a:pPr marL="457200" lvl="0" indent="-342900" rtl="0">
              <a:lnSpc>
                <a:spcPct val="180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Sniglet"/>
            </a:pPr>
            <a:r>
              <a:rPr lang="pt-BR" sz="18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Etilista</a:t>
            </a: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buClr>
                <a:srgbClr val="FFFFFF"/>
              </a:buClr>
              <a:buSzPct val="100000"/>
              <a:buFont typeface="Sniglet"/>
            </a:pPr>
            <a:r>
              <a:rPr lang="pt-BR" sz="180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Tabagista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7" name="Shape 87"/>
          <p:cNvSpPr txBox="1"/>
          <p:nvPr/>
        </p:nvSpPr>
        <p:spPr>
          <a:xfrm>
            <a:off x="613450" y="121475"/>
            <a:ext cx="8640000" cy="69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3000" b="1" i="1">
                <a:solidFill>
                  <a:srgbClr val="FFFFFF"/>
                </a:solidFill>
                <a:highlight>
                  <a:srgbClr val="000000"/>
                </a:highlight>
                <a:latin typeface="Old Standard TT"/>
                <a:ea typeface="Old Standard TT"/>
                <a:cs typeface="Old Standard TT"/>
                <a:sym typeface="Old Standard TT"/>
              </a:rPr>
              <a:t>Dados do indivíduo</a:t>
            </a:r>
          </a:p>
        </p:txBody>
      </p:sp>
      <p:pic>
        <p:nvPicPr>
          <p:cNvPr id="88" name="Shape 88" descr="snape desprezo.jpg"/>
          <p:cNvPicPr preferRelativeResize="0"/>
          <p:nvPr/>
        </p:nvPicPr>
        <p:blipFill rotWithShape="1">
          <a:blip r:embed="rId3">
            <a:alphaModFix/>
          </a:blip>
          <a:srcRect l="12222" r="11389"/>
          <a:stretch/>
        </p:blipFill>
        <p:spPr>
          <a:xfrm>
            <a:off x="1425075" y="1145460"/>
            <a:ext cx="2293674" cy="285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Shape 93" descr="655ebfa549bff76dbe45ce460d70d3e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862" y="1533650"/>
            <a:ext cx="3943166" cy="295737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 txBox="1"/>
          <p:nvPr/>
        </p:nvSpPr>
        <p:spPr>
          <a:xfrm>
            <a:off x="294975" y="483750"/>
            <a:ext cx="4507200" cy="53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sz="1800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Leandro é conhecido pela sua falta de carisma e paciência...</a:t>
            </a:r>
          </a:p>
        </p:txBody>
      </p:sp>
      <p:pic>
        <p:nvPicPr>
          <p:cNvPr id="95" name="Shape 95" descr="tumblr_mc9026oVeL1r00jhz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5450" y="1065725"/>
            <a:ext cx="3690649" cy="361002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4829175" y="164750"/>
            <a:ext cx="3943200" cy="84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800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...principalmente com sua aluna de 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Shape 101" descr="snape control.jpg"/>
          <p:cNvPicPr preferRelativeResize="0"/>
          <p:nvPr/>
        </p:nvPicPr>
        <p:blipFill rotWithShape="1">
          <a:blip r:embed="rId3">
            <a:alphaModFix/>
          </a:blip>
          <a:srcRect t="43474"/>
          <a:stretch/>
        </p:blipFill>
        <p:spPr>
          <a:xfrm>
            <a:off x="919050" y="678725"/>
            <a:ext cx="6602950" cy="310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 descr="loira chrando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5900" y="2771050"/>
            <a:ext cx="3023424" cy="2267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 txBox="1"/>
          <p:nvPr/>
        </p:nvSpPr>
        <p:spPr>
          <a:xfrm>
            <a:off x="2431025" y="147725"/>
            <a:ext cx="4943700" cy="53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800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Depois de tanto pegar no pé da sua aluna...</a:t>
            </a:r>
          </a:p>
        </p:txBody>
      </p:sp>
      <p:sp>
        <p:nvSpPr>
          <p:cNvPr id="104" name="Shape 104"/>
          <p:cNvSpPr/>
          <p:nvPr/>
        </p:nvSpPr>
        <p:spPr>
          <a:xfrm>
            <a:off x="6990175" y="1286075"/>
            <a:ext cx="2153700" cy="122700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pt-BR"/>
              <a:t>SOMEBODY HELP ME</a:t>
            </a:r>
          </a:p>
        </p:txBody>
      </p:sp>
      <p:pic>
        <p:nvPicPr>
          <p:cNvPr id="105" name="Shape 1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600" y="3058899"/>
            <a:ext cx="2088325" cy="1979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/>
        </p:nvSpPr>
        <p:spPr>
          <a:xfrm>
            <a:off x="306800" y="460150"/>
            <a:ext cx="4802100" cy="53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800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… a aluna ficou com a imunidade baixa, contraiu </a:t>
            </a:r>
            <a:r>
              <a:rPr lang="pt-BR" sz="18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Streptococcus pneumoniae</a:t>
            </a:r>
            <a:r>
              <a:rPr lang="pt-BR" sz="1800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e ficou com pneumonia</a:t>
            </a:r>
          </a:p>
        </p:txBody>
      </p:sp>
      <p:pic>
        <p:nvPicPr>
          <p:cNvPr id="111" name="Shape 111" descr="tossindo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800" y="1769799"/>
            <a:ext cx="4047203" cy="270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 descr="lab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9875" y="1573900"/>
            <a:ext cx="4649625" cy="30997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/>
          <p:nvPr/>
        </p:nvSpPr>
        <p:spPr>
          <a:xfrm>
            <a:off x="5678125" y="545550"/>
            <a:ext cx="2988900" cy="53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800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Mesmo assim ela foi pra 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Shape 118" descr="mulher espirrando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275" y="2136799"/>
            <a:ext cx="5129249" cy="2749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 descr="snape desprezo.jpg"/>
          <p:cNvPicPr preferRelativeResize="0"/>
          <p:nvPr/>
        </p:nvPicPr>
        <p:blipFill rotWithShape="1">
          <a:blip r:embed="rId4">
            <a:alphaModFix/>
          </a:blip>
          <a:srcRect l="12222" r="11389"/>
          <a:stretch/>
        </p:blipFill>
        <p:spPr>
          <a:xfrm>
            <a:off x="6072499" y="2355299"/>
            <a:ext cx="2034774" cy="253057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560275" y="495550"/>
            <a:ext cx="5285700" cy="104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pt-BR" sz="1800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Porém, em um determinado momento, a aluna espirra no professor sem querer (querendo) e o contamina</a:t>
            </a:r>
          </a:p>
        </p:txBody>
      </p:sp>
      <p:pic>
        <p:nvPicPr>
          <p:cNvPr id="121" name="Shape 121" descr="streptococcus.jpg"/>
          <p:cNvPicPr preferRelativeResize="0"/>
          <p:nvPr/>
        </p:nvPicPr>
        <p:blipFill rotWithShape="1">
          <a:blip r:embed="rId5">
            <a:alphaModFix/>
          </a:blip>
          <a:srcRect t="18350" b="14209"/>
          <a:stretch/>
        </p:blipFill>
        <p:spPr>
          <a:xfrm>
            <a:off x="5845975" y="389349"/>
            <a:ext cx="1728103" cy="1508223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/>
          <p:nvPr/>
        </p:nvSpPr>
        <p:spPr>
          <a:xfrm>
            <a:off x="4802075" y="1463100"/>
            <a:ext cx="802200" cy="1604700"/>
          </a:xfrm>
          <a:prstGeom prst="bentArrow">
            <a:avLst>
              <a:gd name="adj1" fmla="val 14706"/>
              <a:gd name="adj2" fmla="val 16174"/>
              <a:gd name="adj3" fmla="val 25000"/>
              <a:gd name="adj4" fmla="val 43750"/>
            </a:avLst>
          </a:prstGeom>
          <a:solidFill>
            <a:srgbClr val="FFFFFF"/>
          </a:solidFill>
          <a:ln w="9525" cap="flat" cmpd="sng">
            <a:solidFill>
              <a:srgbClr val="98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5819175" y="370662"/>
            <a:ext cx="1781700" cy="154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626000" y="1156875"/>
            <a:ext cx="8118600" cy="1522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pt-BR" i="1"/>
              <a:t>Depois de alguns dias...</a:t>
            </a:r>
          </a:p>
        </p:txBody>
      </p:sp>
      <p:pic>
        <p:nvPicPr>
          <p:cNvPr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9975" y="2752025"/>
            <a:ext cx="2715000" cy="223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 rotWithShape="1">
          <a:blip r:embed="rId4">
            <a:alphaModFix/>
          </a:blip>
          <a:srcRect t="13269" b="11207"/>
          <a:stretch/>
        </p:blipFill>
        <p:spPr>
          <a:xfrm>
            <a:off x="7349825" y="76200"/>
            <a:ext cx="1717974" cy="1624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 rotWithShape="1">
          <a:blip r:embed="rId5">
            <a:alphaModFix/>
          </a:blip>
          <a:srcRect t="4496" r="76693" b="20427"/>
          <a:stretch/>
        </p:blipFill>
        <p:spPr>
          <a:xfrm>
            <a:off x="76200" y="76199"/>
            <a:ext cx="1154375" cy="126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828</Words>
  <Application>Microsoft Office PowerPoint</Application>
  <PresentationFormat>Apresentação na tela (16:9)</PresentationFormat>
  <Paragraphs>138</Paragraphs>
  <Slides>35</Slides>
  <Notes>35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0" baseType="lpstr">
      <vt:lpstr>Arial</vt:lpstr>
      <vt:lpstr>Alegreya</vt:lpstr>
      <vt:lpstr>Sniglet</vt:lpstr>
      <vt:lpstr>Old Standard TT</vt:lpstr>
      <vt:lpstr>paperback</vt:lpstr>
      <vt:lpstr>DPOC - Parte III: A Batalha Final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Depois de alguns dias...</vt:lpstr>
      <vt:lpstr>Apresentação do PowerPoint</vt:lpstr>
      <vt:lpstr>Apresentação do PowerPoint</vt:lpstr>
      <vt:lpstr>Hospital</vt:lpstr>
      <vt:lpstr>Prescrição 1</vt:lpstr>
      <vt:lpstr>Porém...</vt:lpstr>
      <vt:lpstr>Prescrição 2</vt:lpstr>
      <vt:lpstr>Evolução do indivíduo</vt:lpstr>
      <vt:lpstr>2 dias depois...</vt:lpstr>
      <vt:lpstr>Farmacovigilância em ação! </vt:lpstr>
      <vt:lpstr>Farmacovigilância em ação! </vt:lpstr>
      <vt:lpstr>Farmácia Hospitalar</vt:lpstr>
      <vt:lpstr>Farmácia Hospitalar</vt:lpstr>
      <vt:lpstr>As atribuições essenciais do farmacêutico na farmácia  hospitalar são:  </vt:lpstr>
      <vt:lpstr>Dispensação</vt:lpstr>
      <vt:lpstr>Farmácia Hospitalar</vt:lpstr>
      <vt:lpstr>Riscos associados a uma hospitalização </vt:lpstr>
      <vt:lpstr>Orientação de Alta</vt:lpstr>
      <vt:lpstr>Após o tratamento...</vt:lpstr>
      <vt:lpstr>Leandro saiu do hospital e...</vt:lpstr>
      <vt:lpstr>Brincadeirinha</vt:lpstr>
      <vt:lpstr>Resolveu almoçar no central </vt:lpstr>
      <vt:lpstr>Apresentação do PowerPoint</vt:lpstr>
      <vt:lpstr>Apresentação do PowerPoint</vt:lpstr>
      <vt:lpstr>Apresentação do PowerPoint</vt:lpstr>
      <vt:lpstr>Referências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DPOC - Parte III: A Batalha Final</dc:title>
  <dc:creator>Estagiários</dc:creator>
  <cp:lastModifiedBy>Farmusp</cp:lastModifiedBy>
  <cp:revision>2</cp:revision>
  <dcterms:modified xsi:type="dcterms:W3CDTF">2016-11-17T21:35:39Z</dcterms:modified>
</cp:coreProperties>
</file>