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4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5.xml" ContentType="application/vnd.openxmlformats-officedocument.presentationml.notesSlide+xml"/>
  <Override PartName="/ppt/comments/comment4.xml" ContentType="application/vnd.openxmlformats-officedocument.presentationml.comments+xml"/>
  <Override PartName="/ppt/notesSlides/notesSlide6.xml" ContentType="application/vnd.openxmlformats-officedocument.presentationml.notesSlide+xml"/>
  <Override PartName="/ppt/comments/comment5.xml" ContentType="application/vnd.openxmlformats-officedocument.presentationml.comments+xml"/>
  <Override PartName="/ppt/notesSlides/notesSlide7.xml" ContentType="application/vnd.openxmlformats-officedocument.presentationml.notesSlide+xml"/>
  <Override PartName="/ppt/comments/comment6.xml" ContentType="application/vnd.openxmlformats-officedocument.presentationml.comments+xml"/>
  <Override PartName="/ppt/notesSlides/notesSlide8.xml" ContentType="application/vnd.openxmlformats-officedocument.presentationml.notesSlide+xml"/>
  <Override PartName="/ppt/comments/comment7.xml" ContentType="application/vnd.openxmlformats-officedocument.presentationml.comments+xml"/>
  <Override PartName="/ppt/notesSlides/notesSlide9.xml" ContentType="application/vnd.openxmlformats-officedocument.presentationml.notesSlide+xml"/>
  <Override PartName="/ppt/comments/comment8.xml" ContentType="application/vnd.openxmlformats-officedocument.presentationml.comments+xml"/>
  <Override PartName="/ppt/notesSlides/notesSlide10.xml" ContentType="application/vnd.openxmlformats-officedocument.presentationml.notesSlide+xml"/>
  <Override PartName="/ppt/comments/comment9.xml" ContentType="application/vnd.openxmlformats-officedocument.presentationml.comments+xml"/>
  <Override PartName="/ppt/notesSlides/notesSlide11.xml" ContentType="application/vnd.openxmlformats-officedocument.presentationml.notesSlide+xml"/>
  <Override PartName="/ppt/comments/comment10.xml" ContentType="application/vnd.openxmlformats-officedocument.presentationml.comments+xml"/>
  <Override PartName="/ppt/notesSlides/notesSlide12.xml" ContentType="application/vnd.openxmlformats-officedocument.presentationml.notesSlide+xml"/>
  <Override PartName="/ppt/comments/comment11.xml" ContentType="application/vnd.openxmlformats-officedocument.presentationml.comments+xml"/>
  <Override PartName="/ppt/notesSlides/notesSlide13.xml" ContentType="application/vnd.openxmlformats-officedocument.presentationml.notesSlide+xml"/>
  <Override PartName="/ppt/comments/comment12.xml" ContentType="application/vnd.openxmlformats-officedocument.presentationml.comment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omments/comment13.xml" ContentType="application/vnd.openxmlformats-officedocument.presentationml.comments+xml"/>
  <Override PartName="/ppt/notesSlides/notesSlide19.xml" ContentType="application/vnd.openxmlformats-officedocument.presentationml.notesSlide+xml"/>
  <Override PartName="/ppt/comments/comment14.xml" ContentType="application/vnd.openxmlformats-officedocument.presentationml.comments+xml"/>
  <Override PartName="/ppt/notesSlides/notesSlide20.xml" ContentType="application/vnd.openxmlformats-officedocument.presentationml.notesSlide+xml"/>
  <Override PartName="/ppt/comments/comment15.xml" ContentType="application/vnd.openxmlformats-officedocument.presentationml.comments+xml"/>
  <Override PartName="/ppt/notesSlides/notesSlide21.xml" ContentType="application/vnd.openxmlformats-officedocument.presentationml.notesSlide+xml"/>
  <Override PartName="/ppt/comments/comment16.xml" ContentType="application/vnd.openxmlformats-officedocument.presentationml.comments+xml"/>
  <Override PartName="/ppt/notesSlides/notesSlide22.xml" ContentType="application/vnd.openxmlformats-officedocument.presentationml.notesSlide+xml"/>
  <Override PartName="/ppt/comments/comment17.xml" ContentType="application/vnd.openxmlformats-officedocument.presentationml.comments+xml"/>
  <Override PartName="/ppt/notesSlides/notesSlide23.xml" ContentType="application/vnd.openxmlformats-officedocument.presentationml.notesSlide+xml"/>
  <Override PartName="/ppt/comments/comment18.xml" ContentType="application/vnd.openxmlformats-officedocument.presentationml.comments+xml"/>
  <Override PartName="/ppt/notesSlides/notesSlide24.xml" ContentType="application/vnd.openxmlformats-officedocument.presentationml.notesSlide+xml"/>
  <Override PartName="/ppt/comments/comment19.xml" ContentType="application/vnd.openxmlformats-officedocument.presentationml.comments+xml"/>
  <Override PartName="/ppt/notesSlides/notesSlide25.xml" ContentType="application/vnd.openxmlformats-officedocument.presentationml.notesSlide+xml"/>
  <Override PartName="/ppt/comments/comment20.xml" ContentType="application/vnd.openxmlformats-officedocument.presentationml.comments+xml"/>
  <Override PartName="/ppt/notesSlides/notesSlide26.xml" ContentType="application/vnd.openxmlformats-officedocument.presentationml.notesSlide+xml"/>
  <Override PartName="/ppt/comments/comment21.xml" ContentType="application/vnd.openxmlformats-officedocument.presentationml.comments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4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9144000" cy="5143500" type="screen16x9"/>
  <p:notesSz cx="6858000" cy="9144000"/>
  <p:embeddedFontLst>
    <p:embeddedFont>
      <p:font typeface="Verdana" panose="020B0604030504040204" pitchFamily="34" charset="0"/>
      <p:regular r:id="rId42"/>
      <p:bold r:id="rId43"/>
      <p:italic r:id="rId44"/>
      <p:boldItalic r:id="rId45"/>
    </p:embeddedFont>
    <p:embeddedFont>
      <p:font typeface="PT Sans Narrow" panose="020B0604020202020204" charset="0"/>
      <p:regular r:id="rId46"/>
      <p:bold r:id="rId47"/>
    </p:embeddedFont>
    <p:embeddedFont>
      <p:font typeface="Open Sans" panose="020B0604020202020204" charset="0"/>
      <p:regular r:id="rId48"/>
      <p:bold r:id="rId49"/>
      <p:italic r:id="rId50"/>
      <p:boldItalic r:id="rId51"/>
    </p:embeddedFont>
    <p:embeddedFont>
      <p:font typeface="Source Code Pro" panose="020B0604020202020204" charset="0"/>
      <p:regular r:id="rId52"/>
      <p:bold r:id="rId53"/>
    </p:embeddedFont>
    <p:embeddedFont>
      <p:font typeface="Amatic SC" panose="020B0604020202020204" charset="0"/>
      <p:regular r:id="rId54"/>
      <p:bold r:id="rId5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ebecca Ferreira" initials="" lastIdx="6" clrIdx="0"/>
  <p:cmAuthor id="1" name="Leonardo J" initials="" lastIdx="10" clrIdx="1"/>
  <p:cmAuthor id="2" name="Paula Eugênia" initials="" lastIdx="1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5" d="100"/>
          <a:sy n="115" d="100"/>
        </p:scale>
        <p:origin x="68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font" Target="fonts/font9.fntdata"/><Relationship Id="rId55" Type="http://schemas.openxmlformats.org/officeDocument/2006/relationships/font" Target="fonts/font14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4.fntdata"/><Relationship Id="rId53" Type="http://schemas.openxmlformats.org/officeDocument/2006/relationships/font" Target="fonts/font12.fntdata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56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font" Target="fonts/font10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5.fntdata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Relationship Id="rId54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8.fntdata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3.fntdata"/><Relationship Id="rId52" Type="http://schemas.openxmlformats.org/officeDocument/2006/relationships/font" Target="fonts/font11.fntdata"/><Relationship Id="rId60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6-11-17T04:54:08.515" idx="1">
    <p:pos x="6000" y="0"/>
    <p:text>rebecca</p:text>
  </p:cm>
</p:cmLst>
</file>

<file path=ppt/comments/comment10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11-17T04:48:01.842" idx="5">
    <p:pos x="6000" y="0"/>
    <p:text>ME</p:text>
  </p:cm>
</p:cmLst>
</file>

<file path=ppt/comments/comment1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11-17T04:48:11.829" idx="6">
    <p:pos x="6000" y="0"/>
    <p:text>Eu eu falo EU</p:text>
  </p:cm>
</p:cmLst>
</file>

<file path=ppt/comments/comment1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11-17T04:48:18.590" idx="7">
    <p:pos x="6000" y="0"/>
    <p:text>Oie eu</p:text>
  </p:cm>
</p:cmLst>
</file>

<file path=ppt/comments/comment1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6-10-06T08:29:10.375" idx="6">
    <p:pos x="6000" y="100"/>
    <p:text>Muitos pacientes não aderem ao tratamento por desconhecimento da sua importância
A educação do asmático deve ser feita por uma equipe multidisciplinar
O papel do farmacêutico é importante no acompanhamento e orientação do paciente para sucesso do tratamento e melhoria do paciente.</p:text>
  </p:cm>
  <p:cm authorId="2" dt="2016-10-06T13:12:08.565" idx="1">
    <p:pos x="6000" y="0"/>
    <p:text>Rebecca</p:text>
  </p:cm>
</p:cmLst>
</file>

<file path=ppt/comments/comment1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6-10-06T13:12:14.921" idx="2">
    <p:pos x="6000" y="0"/>
    <p:text>Rebecca</p:text>
  </p:cm>
</p:cmLst>
</file>

<file path=ppt/comments/comment1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6-10-06T13:12:27.422" idx="3">
    <p:pos x="6000" y="0"/>
    <p:text>Rebecca</p:text>
  </p:cm>
</p:cmLst>
</file>

<file path=ppt/comments/comment1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6-10-06T12:32:36.877" idx="5">
    <p:pos x="6000" y="100"/>
    <p:text>Foi demonstrado em um acompanhamento farmacoterapêutico de pacientes asmáticos realizado no Ceará que a intervenção de PRMs por farmacêuticos influenciou positivamente na resolução dos sintomas, mostrando que deve-se buscar conselhos e acompanhamento farmacêutico para evitar tais problemas.</p:text>
  </p:cm>
  <p:cm authorId="2" dt="2016-10-06T13:12:34.593" idx="4">
    <p:pos x="6000" y="0"/>
    <p:text>Paula</p:text>
  </p:cm>
</p:cmLst>
</file>

<file path=ppt/comments/comment1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10-06T12:58:35.760" idx="8">
    <p:pos x="6000" y="100"/>
    <p:text>Um exemplo que leva ainda mais importância na asma pediátrica é a correta utilização do dispositivo inalatório, já que é essencial para a eficácia do tratamento, e muitas vezes a criança acaba levando-o pra escola para obedecer os horários de administração e precisa utilizá-lo sem o acompanhamento dos pais. 
É de essencial importância que o farmacêutico se assegure que os pais e a criança estejam cientes da utilização correta do dispositivo, acompanhando-os em qualquer dificuldade e esclarescendo qualquer dúvida a respeito.</p:text>
  </p:cm>
  <p:cm authorId="2" dt="2016-10-06T13:12:41.160" idx="6">
    <p:pos x="6000" y="0"/>
    <p:text>Paula</p:text>
  </p:cm>
</p:cmLst>
</file>

<file path=ppt/comments/comment1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6-10-06T13:12:49.756" idx="7">
    <p:pos x="6000" y="0"/>
    <p:text>Paula</p:text>
  </p:cm>
</p:cmLst>
</file>

<file path=ppt/comments/comment19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10-06T12:58:33.063" idx="9">
    <p:pos x="6000" y="100"/>
    <p:text>"No caso da asma pediátrica, há uma noção de que o tratamento causa um retardo no crescimento, situação que poderia comprometer a adesão do tratamento na criança por parte de uma decisão dos pais, por receio da criança não crescer como deveria. No entanto, a GINA estabelece certos padrões e limiares para justificativa científica a respeito dessa noção. Cabe, novamente, ao farmacêutico estar ciente desses fatos e informá-los ao paciente, buscando estabelecer um comprometimento a respeito da dose/resolução de sintomas e seu efeito no crescimento, já que os benefícios são maiores que o risco."</p:text>
  </p:cm>
  <p:cm authorId="2" dt="2016-10-06T13:13:44.194" idx="8">
    <p:pos x="6000" y="0"/>
    <p:text>Jange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6-11-17T04:54:26.899" idx="2">
    <p:pos x="6000" y="0"/>
    <p:text>rebecca de novo</p:text>
  </p:cm>
</p:cmLst>
</file>

<file path=ppt/comments/comment20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10-06T12:58:28.845" idx="10">
    <p:pos x="6000" y="100"/>
    <p:text>Como tratamento, nossa paciente Maria está recebendo 400µg/dia de Beclometasona, em conjunto com um agonista de beta-2 para alívio imediato (Salbutamol) em situações de crise. (Ambos gratuitos na Farmácia Popular)</p:text>
  </p:cm>
  <p:cm authorId="2" dt="2016-10-06T13:13:51.203" idx="9">
    <p:pos x="6000" y="0"/>
    <p:text>Jange</p:text>
  </p:cm>
</p:cmLst>
</file>

<file path=ppt/comments/comment2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6-10-06T13:13:57.218" idx="10">
    <p:pos x="6000" y="0"/>
    <p:text>Jange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6-11-17T04:55:34.210" idx="3">
    <p:pos x="6000" y="0"/>
    <p:text>rebecca again</p:tex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6-11-17T04:56:21.321" idx="4">
    <p:pos x="6000" y="0"/>
    <p:text>Paula</p:tex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6-11-17T04:56:29.237" idx="5">
    <p:pos x="6000" y="0"/>
    <p:text>Paula</p:tex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11-17T04:47:32.392" idx="1">
    <p:pos x="6000" y="0"/>
    <p:text>Leo eu eu eu falo eu digo</p:tex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11-17T04:47:41.186" idx="2">
    <p:pos x="6000" y="0"/>
    <p:text>Eu eu falo tudo isso PAS eu</p:text>
  </p:cm>
</p:cmLst>
</file>

<file path=ppt/comments/comment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11-17T04:47:49.370" idx="3">
    <p:pos x="6000" y="0"/>
    <p:text>All me (Leonardo Jange)</p:text>
  </p:cm>
</p:cmLst>
</file>

<file path=ppt/comments/comment9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11-17T04:47:56.631" idx="4">
    <p:pos x="6000" y="0"/>
    <p:text>Also me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9508233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2329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42703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06037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28950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38403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57595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21196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26693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72727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72307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2264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89888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39359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20579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373717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94649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89773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58503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383563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428002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892702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8635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345998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156668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290340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Shape 2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535328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7649941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Shape 2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88455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Shape 2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337248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Shape 2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271328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Shape 3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966726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Shape 3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900159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Shape 3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1587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83284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53778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43853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72281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02203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3537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7007735" y="3176887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" name="Shape 11"/>
          <p:cNvCxnSpPr/>
          <p:nvPr/>
        </p:nvCxnSpPr>
        <p:spPr>
          <a:xfrm>
            <a:off x="1575034" y="3158251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2" name="Shape 12"/>
          <p:cNvGrpSpPr/>
          <p:nvPr/>
        </p:nvGrpSpPr>
        <p:grpSpPr>
          <a:xfrm>
            <a:off x="1004144" y="1022025"/>
            <a:ext cx="7136667" cy="152400"/>
            <a:chOff x="1346428" y="1011300"/>
            <a:chExt cx="6452100" cy="152400"/>
          </a:xfrm>
        </p:grpSpPr>
        <p:cxnSp>
          <p:nvCxnSpPr>
            <p:cNvPr id="13" name="Shape 13"/>
            <p:cNvCxnSpPr/>
            <p:nvPr/>
          </p:nvCxnSpPr>
          <p:spPr>
            <a:xfrm rot="10800000">
              <a:off x="1346428" y="1011300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Shape 14"/>
            <p:cNvCxnSpPr/>
            <p:nvPr/>
          </p:nvCxnSpPr>
          <p:spPr>
            <a:xfrm rot="10800000">
              <a:off x="1346428" y="1163700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5" name="Shape 15"/>
          <p:cNvGrpSpPr/>
          <p:nvPr/>
        </p:nvGrpSpPr>
        <p:grpSpPr>
          <a:xfrm>
            <a:off x="1004151" y="3969100"/>
            <a:ext cx="7136667" cy="152400"/>
            <a:chOff x="1346435" y="3969087"/>
            <a:chExt cx="6452100" cy="152400"/>
          </a:xfrm>
        </p:grpSpPr>
        <p:cxnSp>
          <p:nvCxnSpPr>
            <p:cNvPr id="16" name="Shape 16"/>
            <p:cNvCxnSpPr/>
            <p:nvPr/>
          </p:nvCxnSpPr>
          <p:spPr>
            <a:xfrm>
              <a:off x="1346435" y="4121487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Shape 17"/>
            <p:cNvCxnSpPr/>
            <p:nvPr/>
          </p:nvCxnSpPr>
          <p:spPr>
            <a:xfrm>
              <a:off x="1346435" y="3969087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8" name="Shape 18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400"/>
            </a:lvl1pPr>
            <a:lvl2pPr lvl="1" algn="ctr">
              <a:spcBef>
                <a:spcPts val="0"/>
              </a:spcBef>
              <a:buSzPct val="100000"/>
              <a:defRPr sz="5400"/>
            </a:lvl2pPr>
            <a:lvl3pPr lvl="2" algn="ctr">
              <a:spcBef>
                <a:spcPts val="0"/>
              </a:spcBef>
              <a:buSzPct val="100000"/>
              <a:defRPr sz="5400"/>
            </a:lvl3pPr>
            <a:lvl4pPr lvl="3" algn="ctr">
              <a:spcBef>
                <a:spcPts val="0"/>
              </a:spcBef>
              <a:buSzPct val="100000"/>
              <a:defRPr sz="5400"/>
            </a:lvl4pPr>
            <a:lvl5pPr lvl="4" algn="ctr">
              <a:spcBef>
                <a:spcPts val="0"/>
              </a:spcBef>
              <a:buSzPct val="100000"/>
              <a:defRPr sz="5400"/>
            </a:lvl5pPr>
            <a:lvl6pPr lvl="5" algn="ctr">
              <a:spcBef>
                <a:spcPts val="0"/>
              </a:spcBef>
              <a:buSzPct val="100000"/>
              <a:defRPr sz="5400"/>
            </a:lvl6pPr>
            <a:lvl7pPr lvl="6" algn="ctr">
              <a:spcBef>
                <a:spcPts val="0"/>
              </a:spcBef>
              <a:buSzPct val="100000"/>
              <a:defRPr sz="5400"/>
            </a:lvl7pPr>
            <a:lvl8pPr lvl="7" algn="ctr">
              <a:spcBef>
                <a:spcPts val="0"/>
              </a:spcBef>
              <a:buSzPct val="100000"/>
              <a:defRPr sz="5400"/>
            </a:lvl8pPr>
            <a:lvl9pPr lvl="8" algn="ctr">
              <a:spcBef>
                <a:spcPts val="0"/>
              </a:spcBef>
              <a:buSzPct val="100000"/>
              <a:defRPr sz="54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PT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PT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PT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PT">
                <a:solidFill>
                  <a:schemeClr val="lt1"/>
                </a:solidFill>
              </a:rPr>
              <a:t>‹nº›</a:t>
            </a:fld>
            <a:endParaRPr lang="pt-PT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PT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PT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PT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PT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6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PT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7" name="Shape 47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ubTitle" idx="1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PT">
                <a:solidFill>
                  <a:schemeClr val="lt1"/>
                </a:solidFill>
              </a:rPr>
              <a:t>‹nº›</a:t>
            </a:fld>
            <a:endParaRPr lang="pt-PT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PT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pt-PT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‹nº›</a:t>
            </a:fld>
            <a:endParaRPr lang="pt-PT" sz="1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comments" Target="../comments/commen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comments" Target="../comments/comment10.xml"/><Relationship Id="rId5" Type="http://schemas.openxmlformats.org/officeDocument/2006/relationships/hyperlink" Target="http://www.sciencedirect.com/science/journal/07338627/31/3" TargetMode="External"/><Relationship Id="rId4" Type="http://schemas.openxmlformats.org/officeDocument/2006/relationships/hyperlink" Target="http://www.sciencedirect.com/science/journal/07338627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comments" Target="../comments/commen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ncedirect.com/science/journal/07338627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sciencedirect.com/science/journal/07338627/31/3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5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6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comments" Target="../comments/commen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8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5" Type="http://schemas.openxmlformats.org/officeDocument/2006/relationships/comments" Target="../comments/comment19.xml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comments" Target="../comments/comment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1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unicastelo.br/portal/o-papel-do-farmaceutico-na-equipe-multidisciplinar-como-estrategia-de-prevencao-dos-erros-de-medicacao/" TargetMode="External"/><Relationship Id="rId7" Type="http://schemas.openxmlformats.org/officeDocument/2006/relationships/hyperlink" Target="http://www.sbp.com.br/img/cursos/asma/asma_pediatrica02.pdf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asmabronquica.com.br/medical/tratamento_asma_doses_efeitos_colaterais.html" TargetMode="External"/><Relationship Id="rId5" Type="http://schemas.openxmlformats.org/officeDocument/2006/relationships/hyperlink" Target="http://www.asbai.org.br/revistas/vol294/asma_induzida_aspirina.pdf" TargetMode="External"/><Relationship Id="rId4" Type="http://schemas.openxmlformats.org/officeDocument/2006/relationships/hyperlink" Target="http://www.sbrafh.org.br/rbfhss/public/artigos/2012030311BR.pdf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comments" Target="../comments/commen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smabronquica.com.br/medical/tratamento_asma_hospitalar.html" TargetMode="External"/><Relationship Id="rId3" Type="http://schemas.openxmlformats.org/officeDocument/2006/relationships/hyperlink" Target="https://www.sbp.com.br/img/cursos/asma/asma_pediatrica03.pdf" TargetMode="External"/><Relationship Id="rId7" Type="http://schemas.openxmlformats.org/officeDocument/2006/relationships/hyperlink" Target="http://www.hospitalinfantilsabara.org.br/saude-da-crianca/informacoes-sobre-doencas/abc-saude-infantil/a/asma-tratamento-da-crise-no-pronto-socorro/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scielo.br/scielo.php?script=sci_arttext&amp;pid=S1806-37132006001100002" TargetMode="External"/><Relationship Id="rId5" Type="http://schemas.openxmlformats.org/officeDocument/2006/relationships/hyperlink" Target="http://www.scielo.br/scielo.php?pid=S0104-07072013000100021&amp;script=sci_arttext&amp;tlng=pt" TargetMode="External"/><Relationship Id="rId10" Type="http://schemas.openxmlformats.org/officeDocument/2006/relationships/hyperlink" Target="http://portalsaude.saude.gov.br/index.php/o-ministerio/principal/secretarias/sgep/doges-departamento-de-ouvidoria-geral-do-sus/ouvidoria-g-sus/noticias-ouvidoria-geral-do-sus/23872-quem-tem-direito-ao-desconto-do-programa-da-farmacia-popular-e-como-ele-incide" TargetMode="External"/><Relationship Id="rId4" Type="http://schemas.openxmlformats.org/officeDocument/2006/relationships/hyperlink" Target="http://www.asbai.org.br/revistas/vol295/IV_diretrizes_brasileiras_para_o_manejo_da_asma.pdf" TargetMode="External"/><Relationship Id="rId9" Type="http://schemas.openxmlformats.org/officeDocument/2006/relationships/hyperlink" Target="http://portalsaude.saude.gov.br/images/pdf/2015/junho/17/Lista-medicamentos-aquitem-usuario.pd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comments" Target="../comments/commen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comments" Target="../comments/commen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comments" Target="../comments/commen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ctrTitle"/>
          </p:nvPr>
        </p:nvSpPr>
        <p:spPr>
          <a:xfrm>
            <a:off x="1003650" y="1863139"/>
            <a:ext cx="7136700" cy="1022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PT"/>
              <a:t>Asma Pediátrica</a:t>
            </a:r>
          </a:p>
          <a:p>
            <a:pPr lvl="0">
              <a:spcBef>
                <a:spcPts val="0"/>
              </a:spcBef>
              <a:buNone/>
            </a:pPr>
            <a:r>
              <a:rPr lang="pt-PT"/>
              <a:t>Módulo 3</a:t>
            </a:r>
          </a:p>
        </p:txBody>
      </p:sp>
      <p:sp>
        <p:nvSpPr>
          <p:cNvPr id="67" name="Shape 67"/>
          <p:cNvSpPr txBox="1">
            <a:spLocks noGrp="1"/>
          </p:cNvSpPr>
          <p:nvPr>
            <p:ph type="subTitle" idx="1"/>
          </p:nvPr>
        </p:nvSpPr>
        <p:spPr>
          <a:xfrm>
            <a:off x="2137250" y="2931045"/>
            <a:ext cx="4870500" cy="46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PT" sz="1600"/>
              <a:t>Leonardo Jange, Paula Eugênia, Rebecca Ferreira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Shape 122"/>
          <p:cNvPicPr preferRelativeResize="0"/>
          <p:nvPr/>
        </p:nvPicPr>
        <p:blipFill rotWithShape="1">
          <a:blip r:embed="rId3">
            <a:alphaModFix/>
          </a:blip>
          <a:srcRect t="32182" b="30155"/>
          <a:stretch/>
        </p:blipFill>
        <p:spPr>
          <a:xfrm>
            <a:off x="257838" y="362600"/>
            <a:ext cx="8628324" cy="393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Shape 127"/>
          <p:cNvPicPr preferRelativeResize="0"/>
          <p:nvPr/>
        </p:nvPicPr>
        <p:blipFill rotWithShape="1">
          <a:blip r:embed="rId3">
            <a:alphaModFix/>
          </a:blip>
          <a:srcRect t="72057"/>
          <a:stretch/>
        </p:blipFill>
        <p:spPr>
          <a:xfrm>
            <a:off x="24350" y="659975"/>
            <a:ext cx="9095299" cy="3080024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Shape 128"/>
          <p:cNvSpPr txBox="1"/>
          <p:nvPr/>
        </p:nvSpPr>
        <p:spPr>
          <a:xfrm>
            <a:off x="537025" y="4117175"/>
            <a:ext cx="6873900" cy="80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9" name="Shape 129"/>
          <p:cNvSpPr txBox="1"/>
          <p:nvPr/>
        </p:nvSpPr>
        <p:spPr>
          <a:xfrm>
            <a:off x="478650" y="4225775"/>
            <a:ext cx="8186700" cy="584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pt-PT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KLINE-KRAMMES, S. MD; PATEL, N. H. MD; ROBINSON, S. MD. Childhood Asthma : A Guide for Pediatric Emergency Medicine Providers. </a:t>
            </a:r>
            <a:r>
              <a:rPr lang="pt-PT" sz="12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  <a:hlinkClick r:id="rId4"/>
              </a:rPr>
              <a:t>Emergency Medicine Clinics of North America</a:t>
            </a:r>
            <a:r>
              <a:rPr lang="pt-PT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, v. 31</a:t>
            </a:r>
            <a:r>
              <a:rPr lang="pt-PT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  <a:hlinkClick r:id="rId5"/>
              </a:rPr>
              <a:t>, i. 3</a:t>
            </a:r>
            <a:r>
              <a:rPr lang="pt-PT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, p. 705-732, 2013. 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PT"/>
              <a:t>A Terapia</a:t>
            </a:r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PT"/>
              <a:t>Pronto atendimento: administração de Beta-2 agonista inalatório (indicada para todos os pacientes, medicação mais importante) e corticóide sistêmico. → indicado uso de spray com espaçador</a:t>
            </a:r>
          </a:p>
          <a:p>
            <a:pPr lvl="0">
              <a:spcBef>
                <a:spcPts val="0"/>
              </a:spcBef>
              <a:buNone/>
            </a:pPr>
            <a:r>
              <a:rPr lang="pt-PT"/>
              <a:t>Internação: Anamnese obtida com os pais de Maria para garantia de segurança de tratamento. Houve administração de corticóide sistêmico, 2mg/kg (Dexametasona</a:t>
            </a:r>
            <a:r>
              <a:rPr lang="pt-PT" baseline="30000"/>
              <a:t>[1]</a:t>
            </a:r>
            <a:r>
              <a:rPr lang="pt-PT"/>
              <a:t>) e administração tripla de Ipratróprio + Salbutamol</a:t>
            </a:r>
            <a:r>
              <a:rPr lang="pt-PT" baseline="30000"/>
              <a:t>[2]</a:t>
            </a:r>
            <a:r>
              <a:rPr lang="pt-PT"/>
              <a:t> (Combivent</a:t>
            </a:r>
            <a:r>
              <a:rPr lang="pt-PT" baseline="30000"/>
              <a:t>®</a:t>
            </a:r>
            <a:r>
              <a:rPr lang="pt-PT"/>
              <a:t>)</a:t>
            </a:r>
          </a:p>
          <a:p>
            <a:pPr lvl="0">
              <a:spcBef>
                <a:spcPts val="0"/>
              </a:spcBef>
              <a:buNone/>
            </a:pPr>
            <a:r>
              <a:rPr lang="pt-PT"/>
              <a:t>Maria teve seus sintomas reavaliados de 20 em 20 minutos 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PT"/>
              <a:t>A Alta</a:t>
            </a:r>
          </a:p>
        </p:txBody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120750" y="1254375"/>
            <a:ext cx="5118300" cy="3586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Char char="-"/>
            </a:pPr>
            <a:r>
              <a:rPr lang="pt-PT"/>
              <a:t>Após 2 administrações de Combivent/Dexometasona, Maria teve alívio dos sintomas 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Char char="-"/>
            </a:pPr>
            <a:r>
              <a:rPr lang="pt-PT"/>
              <a:t>Prescrição de corticóides sistêmicos  por mais 5 dias. Possíveis efeitos colaterais explicados aos pais, para garantir adesão</a:t>
            </a:r>
          </a:p>
          <a:p>
            <a:pPr marL="457200" lvl="0" indent="-228600">
              <a:lnSpc>
                <a:spcPct val="100000"/>
              </a:lnSpc>
              <a:spcBef>
                <a:spcPts val="0"/>
              </a:spcBef>
              <a:buChar char="-"/>
            </a:pPr>
            <a:r>
              <a:rPr lang="pt-PT"/>
              <a:t>Família orientada a se atentar aos fatores de risco de Maria e manter normalmente a utilização de Beclometasona, e Salbutamol para as crises ocasionais</a:t>
            </a:r>
          </a:p>
        </p:txBody>
      </p:sp>
      <p:pic>
        <p:nvPicPr>
          <p:cNvPr id="142" name="Shape 142" descr="http://www.ninjamommers.com/wp-content/uploads/2016/04/Happy-Children-1024x636.jpg"/>
          <p:cNvPicPr preferRelativeResize="0"/>
          <p:nvPr/>
        </p:nvPicPr>
        <p:blipFill rotWithShape="1">
          <a:blip r:embed="rId3">
            <a:alphaModFix/>
          </a:blip>
          <a:srcRect r="47343"/>
          <a:stretch/>
        </p:blipFill>
        <p:spPr>
          <a:xfrm>
            <a:off x="5295875" y="325150"/>
            <a:ext cx="3678400" cy="4340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Shape 1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6750" y="338137"/>
            <a:ext cx="7810500" cy="446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PT"/>
              <a:t>Referências</a:t>
            </a:r>
          </a:p>
        </p:txBody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pt-PT" sz="1200"/>
              <a:t>F. Qureshi, A. Zaritsky, M.P. Poirier. Comparative efficacy of oral dexamethasone versus oral prednisone in acute pediatric asthma. </a:t>
            </a:r>
            <a:r>
              <a:rPr lang="pt-PT" sz="1200" b="1"/>
              <a:t>J Pediatr</a:t>
            </a:r>
            <a:r>
              <a:rPr lang="pt-PT" sz="1200"/>
              <a:t>, v. 139, i. 1, p. 20–26, 2001.</a:t>
            </a:r>
          </a:p>
          <a:p>
            <a: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pt-PT" sz="1200"/>
              <a:t>KLINE-KRAMMES, S. MD; PATEL, N. H. MD; ROBINSON, S. MD. Childhood Asthma : A Guide for Pediatric Emergency Medicine Providers. </a:t>
            </a:r>
            <a:r>
              <a:rPr lang="pt-PT" sz="1200" b="1">
                <a:hlinkClick r:id="rId3"/>
              </a:rPr>
              <a:t>Emergency Medicine Clinics of North America</a:t>
            </a:r>
            <a:r>
              <a:rPr lang="pt-PT" sz="1200"/>
              <a:t>, v. 31</a:t>
            </a:r>
            <a:r>
              <a:rPr lang="pt-PT" sz="1200">
                <a:hlinkClick r:id="rId4"/>
              </a:rPr>
              <a:t>, i. 3</a:t>
            </a:r>
            <a:r>
              <a:rPr lang="pt-PT" sz="1200"/>
              <a:t>, p. 705-732, 2013.</a:t>
            </a:r>
          </a:p>
          <a:p>
            <a: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pt-PT" sz="1200"/>
              <a:t>IV Diretizes Brasileiras para o Manejo da Asma. </a:t>
            </a:r>
            <a:r>
              <a:rPr lang="pt-PT" sz="1200" b="1"/>
              <a:t>J. bras. pneumol.</a:t>
            </a:r>
            <a:r>
              <a:rPr lang="pt-PT" sz="1200"/>
              <a:t>,  São Paulo ,  v. 32, supl. 7, p. S447-S474, Nov.  2006 .  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sz="23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ctrTitle"/>
          </p:nvPr>
        </p:nvSpPr>
        <p:spPr>
          <a:xfrm>
            <a:off x="837350" y="2060541"/>
            <a:ext cx="7136700" cy="1022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PT"/>
              <a:t>Asma Pediátrica</a:t>
            </a:r>
          </a:p>
          <a:p>
            <a:pPr lvl="0" rtl="0">
              <a:spcBef>
                <a:spcPts val="0"/>
              </a:spcBef>
              <a:buNone/>
            </a:pPr>
            <a:r>
              <a:rPr lang="pt-PT"/>
              <a:t>Módulo 2</a:t>
            </a:r>
          </a:p>
        </p:txBody>
      </p:sp>
      <p:sp>
        <p:nvSpPr>
          <p:cNvPr id="159" name="Shape 159"/>
          <p:cNvSpPr txBox="1">
            <a:spLocks noGrp="1"/>
          </p:cNvSpPr>
          <p:nvPr>
            <p:ph type="subTitle" idx="1"/>
          </p:nvPr>
        </p:nvSpPr>
        <p:spPr>
          <a:xfrm>
            <a:off x="1776000" y="2929200"/>
            <a:ext cx="5592000" cy="42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PT" sz="1600"/>
              <a:t>Leonardo Jange, Paula Eugênia, Rebecca Ferreira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3960000" cy="755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pt-PT">
                <a:solidFill>
                  <a:schemeClr val="dk2"/>
                </a:solidFill>
              </a:rPr>
              <a:t>Maria</a:t>
            </a:r>
          </a:p>
        </p:txBody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311700" y="1159250"/>
            <a:ext cx="3960000" cy="3409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buSzPct val="100000"/>
            </a:pPr>
            <a:r>
              <a:rPr lang="pt-PT" sz="1400"/>
              <a:t>5 anos</a:t>
            </a:r>
          </a:p>
          <a:p>
            <a:pPr marL="457200" lvl="0" indent="-317500" rtl="0">
              <a:spcBef>
                <a:spcPts val="0"/>
              </a:spcBef>
              <a:buSzPct val="100000"/>
            </a:pPr>
            <a:r>
              <a:rPr lang="pt-PT" sz="1400"/>
              <a:t>Nascimento prematuro</a:t>
            </a:r>
          </a:p>
          <a:p>
            <a:pPr marL="457200" lvl="0" indent="-317500" rtl="0">
              <a:spcBef>
                <a:spcPts val="0"/>
              </a:spcBef>
              <a:buSzPct val="100000"/>
            </a:pPr>
            <a:r>
              <a:rPr lang="pt-PT" sz="1400"/>
              <a:t>Reside em centro urbano</a:t>
            </a:r>
          </a:p>
          <a:p>
            <a:pPr marL="457200" lvl="0" indent="-317500" rtl="0">
              <a:spcBef>
                <a:spcPts val="0"/>
              </a:spcBef>
              <a:buSzPct val="100000"/>
            </a:pPr>
            <a:r>
              <a:rPr lang="pt-PT" sz="1400"/>
              <a:t>Baixa renda familiar</a:t>
            </a:r>
          </a:p>
          <a:p>
            <a:pPr marL="457200" lvl="0" indent="-317500" rtl="0">
              <a:spcBef>
                <a:spcPts val="0"/>
              </a:spcBef>
              <a:buSzPct val="100000"/>
            </a:pPr>
            <a:r>
              <a:rPr lang="pt-PT" sz="1400"/>
              <a:t>Mora com os pais, irmão e avós paternos</a:t>
            </a:r>
          </a:p>
          <a:p>
            <a:pPr marL="457200" lvl="0" indent="-317500" rtl="0">
              <a:spcBef>
                <a:spcPts val="0"/>
              </a:spcBef>
              <a:buSzPct val="100000"/>
            </a:pPr>
            <a:r>
              <a:rPr lang="pt-PT" sz="1400"/>
              <a:t>Divide quarto com pais e irmão</a:t>
            </a:r>
          </a:p>
          <a:p>
            <a:pPr marL="457200" lvl="0" indent="-317500" rtl="0">
              <a:spcBef>
                <a:spcPts val="0"/>
              </a:spcBef>
              <a:buSzPct val="100000"/>
            </a:pPr>
            <a:r>
              <a:rPr lang="pt-PT" sz="1400"/>
              <a:t>Pais fumantes</a:t>
            </a:r>
          </a:p>
          <a:p>
            <a:pPr marL="457200" lvl="0" indent="-317500" rtl="0">
              <a:spcBef>
                <a:spcPts val="0"/>
              </a:spcBef>
              <a:buSzPct val="100000"/>
            </a:pPr>
            <a:r>
              <a:rPr lang="pt-PT" sz="1400"/>
              <a:t>Avó asmática</a:t>
            </a:r>
          </a:p>
          <a:p>
            <a:pPr marL="457200" lvl="0" indent="-317500" rtl="0">
              <a:spcBef>
                <a:spcPts val="0"/>
              </a:spcBef>
              <a:buSzPct val="100000"/>
            </a:pPr>
            <a:r>
              <a:rPr lang="pt-PT" sz="1400"/>
              <a:t>Frequenta escolinha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66" name="Shape 166" descr="chloe-dormindo-com-um-ursinho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89600" y="800862"/>
            <a:ext cx="3541774" cy="3541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title"/>
          </p:nvPr>
        </p:nvSpPr>
        <p:spPr>
          <a:xfrm>
            <a:off x="678425" y="330450"/>
            <a:ext cx="8043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pt-PT"/>
              <a:t>Asma pediátrica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439925" y="1131450"/>
            <a:ext cx="8520600" cy="334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-"/>
            </a:pPr>
            <a:r>
              <a:rPr lang="pt-PT"/>
              <a:t>Falta de adesão ao tratamento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pt-PT"/>
              <a:t>Equipe multidisciplinar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pt-PT"/>
              <a:t>Papel do farmacêutico</a:t>
            </a:r>
          </a:p>
          <a:p>
            <a:pPr marL="457200" lvl="0" indent="0" rtl="0">
              <a:spcBef>
                <a:spcPts val="0"/>
              </a:spcBef>
              <a:buNone/>
            </a:pPr>
            <a:endParaRPr sz="1000"/>
          </a:p>
          <a:p>
            <a:pPr marL="457200" lvl="0" indent="0" rtl="0">
              <a:spcBef>
                <a:spcPts val="0"/>
              </a:spcBef>
              <a:buNone/>
            </a:pPr>
            <a:r>
              <a:rPr lang="pt-PT"/>
              <a:t>→ Onde encontrar o farmacêutico? </a:t>
            </a:r>
          </a:p>
          <a:p>
            <a:pPr marL="457200" lvl="0" indent="457200" algn="just" rtl="0">
              <a:spcBef>
                <a:spcPts val="0"/>
              </a:spcBef>
              <a:buNone/>
            </a:pPr>
            <a:r>
              <a:rPr lang="pt-PT"/>
              <a:t>UBS, AMA, AME, AMA-E, UPA, Ambulatórios Hospitalares, Instituições Geriátricas e Atendimento Domiciliar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title"/>
          </p:nvPr>
        </p:nvSpPr>
        <p:spPr>
          <a:xfrm>
            <a:off x="311700" y="16367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pt-PT" sz="3400"/>
              <a:t>Papel do farmacêutico - dispensação de medicamentos</a:t>
            </a:r>
          </a:p>
        </p:txBody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311700" y="1461100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PT"/>
              <a:t>Orientação quanto ao uso do medicamento: </a:t>
            </a:r>
          </a:p>
          <a:p>
            <a:pPr lvl="0">
              <a:spcBef>
                <a:spcPts val="0"/>
              </a:spcBef>
              <a:buNone/>
            </a:pPr>
            <a:r>
              <a:rPr lang="pt-PT"/>
              <a:t>- Posologia</a:t>
            </a:r>
          </a:p>
          <a:p>
            <a:pPr lvl="0">
              <a:spcBef>
                <a:spcPts val="0"/>
              </a:spcBef>
              <a:buNone/>
            </a:pPr>
            <a:r>
              <a:rPr lang="pt-PT"/>
              <a:t>- Interação com alimentos e outros medicamentos</a:t>
            </a:r>
          </a:p>
          <a:p>
            <a:pPr lvl="0">
              <a:spcBef>
                <a:spcPts val="0"/>
              </a:spcBef>
              <a:buNone/>
            </a:pPr>
            <a:r>
              <a:rPr lang="pt-PT"/>
              <a:t>- Reações adversas</a:t>
            </a:r>
          </a:p>
          <a:p>
            <a:pPr lvl="0" rtl="0">
              <a:spcBef>
                <a:spcPts val="0"/>
              </a:spcBef>
              <a:buNone/>
            </a:pPr>
            <a:r>
              <a:rPr lang="pt-PT"/>
              <a:t>- Condições de conservação do produto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PT"/>
              <a:t>Serviços Farmacêuticos no Ambiente Hospitalar</a:t>
            </a:r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indent="457200" algn="just" rtl="0">
              <a:spcBef>
                <a:spcPts val="0"/>
              </a:spcBef>
              <a:spcAft>
                <a:spcPts val="800"/>
              </a:spcAft>
              <a:buNone/>
            </a:pPr>
            <a:r>
              <a:rPr lang="pt-PT"/>
              <a:t>O farmacêutico é responsável por todo o</a:t>
            </a:r>
            <a:r>
              <a:rPr lang="pt-PT" b="1"/>
              <a:t> fluxo do medicamento dentro da unidade de saúde</a:t>
            </a:r>
            <a:r>
              <a:rPr lang="pt-PT"/>
              <a:t> e pela </a:t>
            </a:r>
            <a:r>
              <a:rPr lang="pt-PT" b="1"/>
              <a:t>orientação aos pacientes internos e ambulatoriais.</a:t>
            </a:r>
          </a:p>
          <a:p>
            <a:pPr lvl="0" indent="457200" algn="just" rtl="0">
              <a:spcBef>
                <a:spcPts val="0"/>
              </a:spcBef>
              <a:spcAft>
                <a:spcPts val="800"/>
              </a:spcAft>
              <a:buNone/>
            </a:pPr>
            <a:r>
              <a:rPr lang="pt-PT"/>
              <a:t>Atua em diversos segmentos:</a:t>
            </a:r>
          </a:p>
          <a:p>
            <a:pPr marL="457200" lvl="0" indent="-228600" algn="just" rtl="0">
              <a:spcBef>
                <a:spcPts val="0"/>
              </a:spcBef>
              <a:spcAft>
                <a:spcPts val="800"/>
              </a:spcAft>
              <a:buChar char="-"/>
            </a:pPr>
            <a:r>
              <a:rPr lang="pt-PT"/>
              <a:t>Administração e seleção de medicamentos (padronização)</a:t>
            </a:r>
          </a:p>
          <a:p>
            <a:pPr marL="457200" lvl="0" indent="-228600" algn="just" rtl="0">
              <a:spcBef>
                <a:spcPts val="0"/>
              </a:spcBef>
              <a:spcAft>
                <a:spcPts val="800"/>
              </a:spcAft>
              <a:buChar char="-"/>
            </a:pPr>
            <a:r>
              <a:rPr lang="pt-PT"/>
              <a:t>Logística (aquisição, estoque e distribuição de medicamentos e correlatos)</a:t>
            </a:r>
          </a:p>
          <a:p>
            <a:pPr marL="457200" lvl="0" indent="-228600" algn="just" rtl="0">
              <a:spcBef>
                <a:spcPts val="0"/>
              </a:spcBef>
              <a:spcAft>
                <a:spcPts val="800"/>
              </a:spcAft>
              <a:buChar char="-"/>
            </a:pPr>
            <a:r>
              <a:rPr lang="pt-PT"/>
              <a:t>Equipes de controle de infecção hospitalar</a:t>
            </a:r>
          </a:p>
          <a:p>
            <a:pPr marL="457200" lvl="0" indent="-228600" algn="just" rtl="0">
              <a:spcBef>
                <a:spcPts val="0"/>
              </a:spcBef>
              <a:spcAft>
                <a:spcPts val="800"/>
              </a:spcAft>
              <a:buChar char="-"/>
            </a:pPr>
            <a:r>
              <a:rPr lang="pt-PT"/>
              <a:t>Participação em comissões hospitalares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title"/>
          </p:nvPr>
        </p:nvSpPr>
        <p:spPr>
          <a:xfrm>
            <a:off x="105500" y="216425"/>
            <a:ext cx="89595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pt-PT" sz="3000"/>
              <a:t>Papel do farmacêutico - Acompanhamento farmacoterapêutico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311700" y="1055300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PT"/>
              <a:t>- Interpretação de exames laboratoriais</a:t>
            </a:r>
          </a:p>
          <a:p>
            <a:pPr lvl="0">
              <a:spcBef>
                <a:spcPts val="0"/>
              </a:spcBef>
              <a:buNone/>
            </a:pPr>
            <a:r>
              <a:rPr lang="pt-PT"/>
              <a:t>- Identificação de problemas na farmacoterapia</a:t>
            </a:r>
          </a:p>
          <a:p>
            <a:pPr lvl="0">
              <a:spcBef>
                <a:spcPts val="0"/>
              </a:spcBef>
              <a:buNone/>
            </a:pPr>
            <a:r>
              <a:rPr lang="pt-PT"/>
              <a:t>- Elaboração de plano de cuidado junto ao paciente</a:t>
            </a:r>
          </a:p>
          <a:p>
            <a:pPr lvl="0">
              <a:spcBef>
                <a:spcPts val="0"/>
              </a:spcBef>
              <a:buNone/>
            </a:pPr>
            <a:r>
              <a:rPr lang="pt-PT"/>
              <a:t>- Intervenções farmacêuticas (se necessário)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r>
              <a:rPr lang="pt-PT"/>
              <a:t>AÇÕES VISAM GARANTIR SEGURANÇA E EFETIVIDADE DO TRATAMENTO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pt-PT"/>
              <a:t>Farmacoterapia </a:t>
            </a:r>
          </a:p>
        </p:txBody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311700" y="1327650"/>
            <a:ext cx="8520600" cy="3592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PT"/>
              <a:t>Problemas relacionados ao uso de medicamentos: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pt-PT"/>
              <a:t>Frequência inapropriada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pt-PT"/>
              <a:t>Administração e/ou dose incorreta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pt-PT"/>
              <a:t>Suspensão do tratamento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pt-PT"/>
              <a:t>Automedicação</a:t>
            </a:r>
          </a:p>
          <a:p>
            <a:pPr lvl="0" rtl="0">
              <a:spcBef>
                <a:spcPts val="0"/>
              </a:spcBef>
              <a:buNone/>
            </a:pPr>
            <a:r>
              <a:rPr lang="pt-PT"/>
              <a:t>Como resolvê-los ou evitá-los? Acompanhamento farmacêutico.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title"/>
          </p:nvPr>
        </p:nvSpPr>
        <p:spPr>
          <a:xfrm>
            <a:off x="311700" y="227025"/>
            <a:ext cx="34863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pt-PT"/>
              <a:t>Farmacoterapia </a:t>
            </a:r>
          </a:p>
        </p:txBody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378075" y="1264800"/>
            <a:ext cx="4510500" cy="3341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pt-PT"/>
              <a:t>Administração incorreta do dispositivo inalatório.</a:t>
            </a:r>
          </a:p>
          <a:p>
            <a:pPr lvl="0" indent="457200" algn="just" rtl="0">
              <a:spcBef>
                <a:spcPts val="0"/>
              </a:spcBef>
              <a:buNone/>
            </a:pPr>
            <a:endParaRPr/>
          </a:p>
          <a:p>
            <a:pPr lvl="0" indent="457200" algn="just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97" name="Shape 197" descr="http://www.prvademecum.com/JavaCuadros/BRA/22072-0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17275" y="631925"/>
            <a:ext cx="3486150" cy="413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pt-PT" sz="3400"/>
              <a:t>Eventos Adversos</a:t>
            </a:r>
          </a:p>
        </p:txBody>
      </p:sp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311700" y="949575"/>
            <a:ext cx="8520600" cy="3619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just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000000"/>
              </a:solidFill>
            </a:endParaRPr>
          </a:p>
          <a:p>
            <a:pPr marL="457200" lvl="0" indent="-2286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Char char="-"/>
            </a:pPr>
            <a:r>
              <a:rPr lang="pt-PT">
                <a:solidFill>
                  <a:srgbClr val="000000"/>
                </a:solidFill>
              </a:rPr>
              <a:t>Locais: candidíase oral e esofagiana</a:t>
            </a:r>
          </a:p>
          <a:p>
            <a:pPr marL="457200" lvl="0" indent="-2286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Char char="-"/>
            </a:pPr>
            <a:r>
              <a:rPr lang="pt-PT">
                <a:solidFill>
                  <a:srgbClr val="000000"/>
                </a:solidFill>
              </a:rPr>
              <a:t>Sistêmicos: retardo do crescimento</a:t>
            </a:r>
          </a:p>
          <a:p>
            <a:pPr lvl="0" algn="just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34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Papel do farmacêutico </a:t>
            </a:r>
          </a:p>
          <a:p>
            <a:pPr lvl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lvl="0" indent="4572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O farmacêutico deverá orientar o indivíduo a não interromper o tratamento quando surgir um evento adverso, até que o médico faça a adaptação farmacoterapêutica necessária.</a:t>
            </a:r>
          </a:p>
          <a:p>
            <a:pPr lvl="0" algn="just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title"/>
          </p:nvPr>
        </p:nvSpPr>
        <p:spPr>
          <a:xfrm>
            <a:off x="1195750" y="69125"/>
            <a:ext cx="74295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pt-PT" sz="3400"/>
              <a:t>Eventos Adversos - Exemplo</a:t>
            </a:r>
          </a:p>
          <a:p>
            <a:pPr lvl="0" algn="ctr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5578800" y="870124"/>
            <a:ext cx="3403800" cy="3563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200">
                <a:solidFill>
                  <a:srgbClr val="000000"/>
                </a:solidFill>
              </a:rPr>
              <a:t>Crescimento versus asma – aspectos importantes   segundo o Global Initiative for Asthma (GINA) :</a:t>
            </a:r>
          </a:p>
          <a:p>
            <a:pPr lvl="0" algn="just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000000"/>
              </a:solidFill>
            </a:endParaRPr>
          </a:p>
          <a:p>
            <a:pPr lvl="0" algn="just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000000"/>
              </a:solidFill>
            </a:endParaRPr>
          </a:p>
          <a:p>
            <a:pPr lvl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000">
                <a:solidFill>
                  <a:srgbClr val="000000"/>
                </a:solidFill>
              </a:rPr>
              <a:t>– Não existem estudos demonstrando relevância estatística e clínica de efeitos adversos no crescimento com o uso de doses de 100 μg a 200 μg de CI por dia. </a:t>
            </a:r>
          </a:p>
          <a:p>
            <a:pPr lvl="0" algn="just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000000"/>
              </a:solidFill>
            </a:endParaRPr>
          </a:p>
          <a:p>
            <a:pPr lvl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000">
                <a:solidFill>
                  <a:srgbClr val="000000"/>
                </a:solidFill>
              </a:rPr>
              <a:t>–  O retardo no crescimento pode ser observado com todos os tipos de CI quando administrados a uma dose suficientemente alta sem ser ajustada para a gravidade da doença.</a:t>
            </a:r>
          </a:p>
          <a:p>
            <a:pPr lvl="0" algn="just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000000"/>
              </a:solidFill>
            </a:endParaRPr>
          </a:p>
          <a:p>
            <a:pPr lvl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000">
                <a:solidFill>
                  <a:srgbClr val="000000"/>
                </a:solidFill>
              </a:rPr>
              <a:t>–  Retardo do crescimento em estudos a curto e médio prazos é dose-dependente.</a:t>
            </a:r>
          </a:p>
        </p:txBody>
      </p:sp>
      <p:sp>
        <p:nvSpPr>
          <p:cNvPr id="210" name="Shape 210"/>
          <p:cNvSpPr txBox="1"/>
          <p:nvPr/>
        </p:nvSpPr>
        <p:spPr>
          <a:xfrm>
            <a:off x="127925" y="703050"/>
            <a:ext cx="5211900" cy="876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pt-PT">
                <a:latin typeface="Source Code Pro"/>
                <a:ea typeface="Source Code Pro"/>
                <a:cs typeface="Source Code Pro"/>
                <a:sym typeface="Source Code Pro"/>
              </a:rPr>
              <a:t>Rumores sobre o efeito de Corticosteróides inalatórios no crescimento da criança podem chegar aos ouvidos dos pais, afetando o julgamento de adesão ao tratamento</a:t>
            </a:r>
          </a:p>
        </p:txBody>
      </p:sp>
      <p:grpSp>
        <p:nvGrpSpPr>
          <p:cNvPr id="211" name="Shape 211"/>
          <p:cNvGrpSpPr/>
          <p:nvPr/>
        </p:nvGrpSpPr>
        <p:grpSpPr>
          <a:xfrm>
            <a:off x="792588" y="1739501"/>
            <a:ext cx="3882563" cy="3046462"/>
            <a:chOff x="55350" y="935950"/>
            <a:chExt cx="4943422" cy="3784425"/>
          </a:xfrm>
        </p:grpSpPr>
        <p:pic>
          <p:nvPicPr>
            <p:cNvPr id="212" name="Shape 21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235923" y="2865775"/>
              <a:ext cx="2762849" cy="1854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3" name="Shape 213"/>
            <p:cNvSpPr/>
            <p:nvPr/>
          </p:nvSpPr>
          <p:spPr>
            <a:xfrm flipH="1">
              <a:off x="55350" y="935950"/>
              <a:ext cx="3723600" cy="2369700"/>
            </a:xfrm>
            <a:prstGeom prst="cloudCallout">
              <a:avLst>
                <a:gd name="adj1" fmla="val -20833"/>
                <a:gd name="adj2" fmla="val 62500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pic>
          <p:nvPicPr>
            <p:cNvPr id="214" name="Shape 21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65574" y="1295449"/>
              <a:ext cx="2216100" cy="1487399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pt-PT"/>
              <a:t>Farmacoterapia </a:t>
            </a:r>
          </a:p>
        </p:txBody>
      </p:sp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311700" y="801000"/>
            <a:ext cx="8385000" cy="513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PT"/>
              <a:t>Para pacientes pediátricos, os medicamentos utilizados são: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21" name="Shape 221" descr="https://i.gyazo.com/dd406d74dff252956ba4236290337d79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76849" y="1456250"/>
            <a:ext cx="7187074" cy="2735324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Shape 222"/>
          <p:cNvSpPr txBox="1"/>
          <p:nvPr/>
        </p:nvSpPr>
        <p:spPr>
          <a:xfrm>
            <a:off x="264700" y="1894687"/>
            <a:ext cx="2200200" cy="204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pt-PT" sz="1800" b="1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Beclometasona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pt-PT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Budesonida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pt-PT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Fluticasona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pt-PT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Ciclesonida</a:t>
            </a:r>
          </a:p>
        </p:txBody>
      </p:sp>
      <p:sp>
        <p:nvSpPr>
          <p:cNvPr id="223" name="Shape 223"/>
          <p:cNvSpPr txBox="1"/>
          <p:nvPr/>
        </p:nvSpPr>
        <p:spPr>
          <a:xfrm>
            <a:off x="121125" y="4671550"/>
            <a:ext cx="5416200" cy="631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PT" sz="1000"/>
              <a:t>IV Diretrizes Brasileiras para o Manejo da Asma, Rev. bras. alerg. imunopatol., 2006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pt-PT"/>
              <a:t>Modificação da Farmacoterapia</a:t>
            </a:r>
          </a:p>
        </p:txBody>
      </p:sp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Char char="-"/>
            </a:pPr>
            <a:r>
              <a:rPr lang="pt-PT">
                <a:solidFill>
                  <a:srgbClr val="000000"/>
                </a:solidFill>
              </a:rPr>
              <a:t>Ineficiência da farmacoterapia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Char char="-"/>
            </a:pPr>
            <a:r>
              <a:rPr lang="pt-PT">
                <a:solidFill>
                  <a:srgbClr val="000000"/>
                </a:solidFill>
              </a:rPr>
              <a:t>Presença de eventos adversos agudos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Char char="-"/>
            </a:pPr>
            <a:r>
              <a:rPr lang="pt-PT">
                <a:solidFill>
                  <a:srgbClr val="000000"/>
                </a:solidFill>
              </a:rPr>
              <a:t>Medicamento financeiramente inviável</a:t>
            </a:r>
          </a:p>
          <a:p>
            <a:pPr marL="457200" lvl="0" indent="-2286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Char char="-"/>
            </a:pPr>
            <a:r>
              <a:rPr lang="pt-PT">
                <a:solidFill>
                  <a:srgbClr val="000000"/>
                </a:solidFill>
              </a:rPr>
              <a:t>Medicamento inacessível por falta de disponibilidade no mercado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pt-PT"/>
              <a:t>Referências</a:t>
            </a:r>
          </a:p>
        </p:txBody>
      </p:sp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1750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pt-PT" sz="1400">
                <a:solidFill>
                  <a:srgbClr val="000000"/>
                </a:solidFill>
                <a:hlinkClick r:id="rId3"/>
              </a:rPr>
              <a:t>http://unicastelo.br/portal/o-papel-do-farmaceutico-na-equipe-multidisciplinar-como-estrategia-de-prevencao-dos-erros-de-medicacao/</a:t>
            </a:r>
          </a:p>
          <a:p>
            <a:pPr marL="457200" lvl="0" indent="-31750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pt-PT" sz="1400">
                <a:solidFill>
                  <a:srgbClr val="000000"/>
                </a:solidFill>
                <a:hlinkClick r:id="rId4"/>
              </a:rPr>
              <a:t>http://www.sbrafh.org.br/rbfhss/public/artigos/2012030311BR.pdf</a:t>
            </a:r>
          </a:p>
          <a:p>
            <a:pPr marL="457200" lvl="0" indent="-31750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pt-PT" sz="1400">
                <a:solidFill>
                  <a:srgbClr val="000000"/>
                </a:solidFill>
                <a:hlinkClick r:id="rId5"/>
              </a:rPr>
              <a:t>http://www.asbai.org.br/revistas/vol294/asma_induzida_aspirina.pdf</a:t>
            </a:r>
          </a:p>
          <a:p>
            <a:pPr marL="457200" lvl="0" indent="-31750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pt-PT" sz="1400">
                <a:solidFill>
                  <a:srgbClr val="000000"/>
                </a:solidFill>
                <a:hlinkClick r:id="rId6"/>
              </a:rPr>
              <a:t>http://www.asmabronquica.com.br/medical/tratamento_asma_doses_efeitos_colaterais.html</a:t>
            </a:r>
          </a:p>
          <a:p>
            <a:pPr marL="457200" lvl="0" indent="-31750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pt-PT" sz="1400">
                <a:solidFill>
                  <a:srgbClr val="000000"/>
                </a:solidFill>
                <a:hlinkClick r:id="rId7"/>
              </a:rPr>
              <a:t>http://www.sbp.com.br/img/cursos/asma/asma_pediatrica02.pdf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PT"/>
              <a:t>Asma Pediátrica</a:t>
            </a:r>
          </a:p>
        </p:txBody>
      </p:sp>
      <p:sp>
        <p:nvSpPr>
          <p:cNvPr id="241" name="Shape 241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PT" sz="1800"/>
              <a:t>Leonardo Jange, Paula Eugênia, Rebecca Ferreira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>
            <a:spLocks noGrp="1"/>
          </p:cNvSpPr>
          <p:nvPr>
            <p:ph type="title"/>
          </p:nvPr>
        </p:nvSpPr>
        <p:spPr>
          <a:xfrm>
            <a:off x="1188550" y="305225"/>
            <a:ext cx="76437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PT"/>
              <a:t>A doença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315150" y="1294325"/>
            <a:ext cx="4797600" cy="3268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pt-PT"/>
              <a:t>Doença inflamatória crônica</a:t>
            </a:r>
          </a:p>
          <a:p>
            <a:pPr lvl="0" rtl="0">
              <a:spcBef>
                <a:spcPts val="0"/>
              </a:spcBef>
              <a:buNone/>
            </a:pPr>
            <a:endParaRPr sz="800"/>
          </a:p>
          <a:p>
            <a:pPr marL="457200" lvl="0" indent="-228600" rtl="0">
              <a:spcBef>
                <a:spcPts val="0"/>
              </a:spcBef>
            </a:pPr>
            <a:r>
              <a:rPr lang="pt-PT"/>
              <a:t>Aumento da sensibilidade das vias aéreas inferiores</a:t>
            </a:r>
          </a:p>
          <a:p>
            <a:pPr lvl="0" rtl="0">
              <a:spcBef>
                <a:spcPts val="0"/>
              </a:spcBef>
              <a:buNone/>
            </a:pPr>
            <a:endParaRPr sz="600"/>
          </a:p>
          <a:p>
            <a:pPr marL="457200" lvl="0" indent="-228600" rtl="0">
              <a:spcBef>
                <a:spcPts val="0"/>
              </a:spcBef>
            </a:pPr>
            <a:r>
              <a:rPr lang="pt-PT"/>
              <a:t>Limitação ao fluxo aéreo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248" name="Shape 248" descr="asma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12724" y="1218850"/>
            <a:ext cx="3784550" cy="270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PT"/>
              <a:t>O Farmacêutico e a Equipe Multidisciplinar</a:t>
            </a:r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30200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pt-PT" sz="1600"/>
              <a:t>O farmacêutico </a:t>
            </a:r>
            <a:r>
              <a:rPr lang="pt-PT" sz="1600" b="1"/>
              <a:t>interage com o prescritor</a:t>
            </a:r>
            <a:r>
              <a:rPr lang="pt-PT" sz="1600"/>
              <a:t>, para garantir a segurança e a eficácia da terapêutica farmacológica;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pt-PT" sz="1600"/>
              <a:t>Participa da discussão de casos clínicos;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pt-PT" sz="1600"/>
              <a:t>Tem a função de promover junto aos demais profissionais de saúde o </a:t>
            </a:r>
            <a:r>
              <a:rPr lang="pt-PT" sz="1600" b="1"/>
              <a:t>cumprimento da legislação sanitária vigente</a:t>
            </a:r>
          </a:p>
        </p:txBody>
      </p:sp>
      <p:pic>
        <p:nvPicPr>
          <p:cNvPr id="80" name="Shape 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66000" y="1604775"/>
            <a:ext cx="3911575" cy="2346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>
            <a:spLocks noGrp="1"/>
          </p:cNvSpPr>
          <p:nvPr>
            <p:ph type="title"/>
          </p:nvPr>
        </p:nvSpPr>
        <p:spPr>
          <a:xfrm>
            <a:off x="768900" y="292850"/>
            <a:ext cx="39999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PT"/>
              <a:t>Sintomas		</a:t>
            </a:r>
          </a:p>
        </p:txBody>
      </p:sp>
      <p:sp>
        <p:nvSpPr>
          <p:cNvPr id="254" name="Shape 254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Clr>
                <a:srgbClr val="666666"/>
              </a:buClr>
              <a:buSzPct val="100000"/>
            </a:pPr>
            <a:r>
              <a:rPr lang="pt-PT" sz="1800">
                <a:solidFill>
                  <a:srgbClr val="666666"/>
                </a:solidFill>
                <a:highlight>
                  <a:srgbClr val="FFFFFF"/>
                </a:highlight>
              </a:rPr>
              <a:t>sibilância (chiado)</a:t>
            </a:r>
          </a:p>
          <a:p>
            <a:pPr marL="457200" lvl="0" indent="-342900" rtl="0">
              <a:spcBef>
                <a:spcPts val="0"/>
              </a:spcBef>
              <a:buClr>
                <a:srgbClr val="666666"/>
              </a:buClr>
              <a:buSzPct val="100000"/>
            </a:pPr>
            <a:r>
              <a:rPr lang="pt-PT" sz="1800">
                <a:solidFill>
                  <a:srgbClr val="666666"/>
                </a:solidFill>
                <a:highlight>
                  <a:srgbClr val="FFFFFF"/>
                </a:highlight>
              </a:rPr>
              <a:t>dispnéia (dificuldade para respirar)</a:t>
            </a:r>
          </a:p>
          <a:p>
            <a:pPr marL="457200" lvl="0" indent="-342900" rtl="0">
              <a:spcBef>
                <a:spcPts val="0"/>
              </a:spcBef>
              <a:buClr>
                <a:srgbClr val="666666"/>
              </a:buClr>
              <a:buSzPct val="100000"/>
            </a:pPr>
            <a:r>
              <a:rPr lang="pt-PT" sz="1800">
                <a:solidFill>
                  <a:srgbClr val="666666"/>
                </a:solidFill>
                <a:highlight>
                  <a:srgbClr val="FFFFFF"/>
                </a:highlight>
              </a:rPr>
              <a:t>aperto no peito</a:t>
            </a:r>
          </a:p>
          <a:p>
            <a:pPr marL="457200" lvl="0" indent="-342900" rtl="0">
              <a:spcBef>
                <a:spcPts val="0"/>
              </a:spcBef>
              <a:buClr>
                <a:srgbClr val="666666"/>
              </a:buClr>
              <a:buSzPct val="100000"/>
            </a:pPr>
            <a:r>
              <a:rPr lang="pt-PT" sz="1800">
                <a:solidFill>
                  <a:srgbClr val="666666"/>
                </a:solidFill>
                <a:highlight>
                  <a:srgbClr val="FFFFFF"/>
                </a:highlight>
              </a:rPr>
              <a:t>tosse</a:t>
            </a:r>
          </a:p>
          <a:p>
            <a:pPr lvl="0" rtl="0">
              <a:spcBef>
                <a:spcPts val="0"/>
              </a:spcBef>
              <a:buNone/>
            </a:pPr>
            <a:endParaRPr sz="1100">
              <a:solidFill>
                <a:srgbClr val="000000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55" name="Shape 255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SzPct val="100000"/>
            </a:pPr>
            <a:r>
              <a:rPr lang="pt-PT" sz="1800"/>
              <a:t>fatores genéticos</a:t>
            </a:r>
          </a:p>
          <a:p>
            <a:pPr marL="457200" lvl="0" indent="-342900" rtl="0">
              <a:spcBef>
                <a:spcPts val="0"/>
              </a:spcBef>
              <a:buSzPct val="100000"/>
            </a:pPr>
            <a:r>
              <a:rPr lang="pt-PT" sz="1800"/>
              <a:t>exposição ambiental a alérgenos e irritantes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56" name="Shape 256"/>
          <p:cNvSpPr txBox="1"/>
          <p:nvPr/>
        </p:nvSpPr>
        <p:spPr>
          <a:xfrm>
            <a:off x="5293325" y="323400"/>
            <a:ext cx="2643600" cy="881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rPr>
              <a:t>Causas</a:t>
            </a:r>
          </a:p>
        </p:txBody>
      </p:sp>
      <p:pic>
        <p:nvPicPr>
          <p:cNvPr id="257" name="Shape 2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7962" y="2949971"/>
            <a:ext cx="2807374" cy="192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Shape 2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93324" y="2765774"/>
            <a:ext cx="3159825" cy="2106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>
            <a:spLocks noGrp="1"/>
          </p:cNvSpPr>
          <p:nvPr>
            <p:ph type="title"/>
          </p:nvPr>
        </p:nvSpPr>
        <p:spPr>
          <a:xfrm>
            <a:off x="7689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PT"/>
              <a:t>Incidência</a:t>
            </a:r>
          </a:p>
        </p:txBody>
      </p:sp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360150" y="1429375"/>
            <a:ext cx="8472300" cy="3139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pt-PT"/>
              <a:t>Mundial: 6-7 anos: 11,6% e 13-14 anos: 13,7%</a:t>
            </a:r>
          </a:p>
          <a:p>
            <a:pPr marL="457200" lvl="0" indent="-228600" rtl="0">
              <a:spcBef>
                <a:spcPts val="0"/>
              </a:spcBef>
            </a:pPr>
            <a:r>
              <a:rPr lang="pt-PT"/>
              <a:t>Brasil: ~20% (para as duas faixas etárias)</a:t>
            </a:r>
          </a:p>
          <a:p>
            <a:pPr marL="457200" lvl="0" indent="-228600" rtl="0">
              <a:spcBef>
                <a:spcPts val="0"/>
              </a:spcBef>
            </a:pPr>
            <a:r>
              <a:rPr lang="pt-PT"/>
              <a:t>Terceira maior causa de hospitalizações de crianças no SUS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>
            <a:spLocks noGrp="1"/>
          </p:cNvSpPr>
          <p:nvPr>
            <p:ph type="title"/>
          </p:nvPr>
        </p:nvSpPr>
        <p:spPr>
          <a:xfrm>
            <a:off x="692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PT"/>
              <a:t>Tratamento</a:t>
            </a:r>
          </a:p>
        </p:txBody>
      </p:sp>
      <p:sp>
        <p:nvSpPr>
          <p:cNvPr id="270" name="Shape 270"/>
          <p:cNvSpPr txBox="1">
            <a:spLocks noGrp="1"/>
          </p:cNvSpPr>
          <p:nvPr>
            <p:ph type="body" idx="1"/>
          </p:nvPr>
        </p:nvSpPr>
        <p:spPr>
          <a:xfrm>
            <a:off x="131071" y="1579525"/>
            <a:ext cx="4977300" cy="2491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●"/>
            </a:pPr>
            <a:r>
              <a:rPr lang="pt-PT"/>
              <a:t>não-farmacológico: </a:t>
            </a:r>
          </a:p>
          <a:p>
            <a:pPr marL="914400" lvl="1" indent="-228600" rtl="0">
              <a:spcBef>
                <a:spcPts val="0"/>
              </a:spcBef>
              <a:buChar char="○"/>
            </a:pPr>
            <a:r>
              <a:rPr lang="pt-PT"/>
              <a:t>redução do índice de gordura corporal (pacientes acima do peso)</a:t>
            </a:r>
          </a:p>
          <a:p>
            <a:pPr marL="914400" lvl="1" indent="-228600" rtl="0">
              <a:spcBef>
                <a:spcPts val="0"/>
              </a:spcBef>
              <a:buChar char="○"/>
            </a:pPr>
            <a:r>
              <a:rPr lang="pt-PT"/>
              <a:t>reduzir exposição de fumaça e afins </a:t>
            </a:r>
          </a:p>
          <a:p>
            <a:pPr marL="914400" lvl="1" indent="-228600" rtl="0">
              <a:spcBef>
                <a:spcPts val="0"/>
              </a:spcBef>
              <a:buChar char="○"/>
            </a:pPr>
            <a:r>
              <a:rPr lang="pt-PT"/>
              <a:t>exercícios respiratórios fisioterapêuticos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pt-PT"/>
              <a:t>farmacológico:</a:t>
            </a:r>
          </a:p>
          <a:p>
            <a:pPr marL="914400" lvl="1" indent="-228600" rtl="0">
              <a:spcBef>
                <a:spcPts val="0"/>
              </a:spcBef>
              <a:buChar char="○"/>
            </a:pPr>
            <a:r>
              <a:rPr lang="pt-PT"/>
              <a:t>broncodilatadores</a:t>
            </a:r>
          </a:p>
          <a:p>
            <a:pPr marL="914400" lvl="1" indent="-228600" rtl="0">
              <a:spcBef>
                <a:spcPts val="0"/>
              </a:spcBef>
              <a:buChar char="○"/>
            </a:pPr>
            <a:r>
              <a:rPr lang="pt-PT"/>
              <a:t>cromonas</a:t>
            </a:r>
          </a:p>
          <a:p>
            <a:pPr marL="914400" lvl="1" indent="-228600" rtl="0">
              <a:spcBef>
                <a:spcPts val="0"/>
              </a:spcBef>
              <a:buChar char="○"/>
            </a:pPr>
            <a:r>
              <a:rPr lang="pt-PT"/>
              <a:t>antagonista de leucotrienos</a:t>
            </a:r>
          </a:p>
          <a:p>
            <a:pPr marL="914400" lvl="1" indent="-228600" rtl="0">
              <a:spcBef>
                <a:spcPts val="0"/>
              </a:spcBef>
              <a:buChar char="○"/>
            </a:pPr>
            <a:r>
              <a:rPr lang="pt-PT"/>
              <a:t>corticoesteróides sistêmicos</a:t>
            </a:r>
          </a:p>
        </p:txBody>
      </p:sp>
      <p:pic>
        <p:nvPicPr>
          <p:cNvPr id="271" name="Shape 2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3074" y="2643474"/>
            <a:ext cx="3248724" cy="2161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PT"/>
              <a:t>Além dos medicamentos...</a:t>
            </a:r>
          </a:p>
        </p:txBody>
      </p:sp>
      <p:sp>
        <p:nvSpPr>
          <p:cNvPr id="277" name="Shape 277"/>
          <p:cNvSpPr txBox="1">
            <a:spLocks noGrp="1"/>
          </p:cNvSpPr>
          <p:nvPr>
            <p:ph type="body" idx="1"/>
          </p:nvPr>
        </p:nvSpPr>
        <p:spPr>
          <a:xfrm>
            <a:off x="382675" y="1631975"/>
            <a:ext cx="8449500" cy="2937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indent="457200" rtl="0">
              <a:spcBef>
                <a:spcPts val="0"/>
              </a:spcBef>
              <a:buNone/>
            </a:pPr>
            <a:r>
              <a:rPr lang="pt-PT"/>
              <a:t>Plano Nacional de Controle da Asma (PNCA) estabelece um guia com instruções aos pacientes e familiares para conduzir tratamento em casa e na escola.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3960000" cy="755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pt-PT">
                <a:solidFill>
                  <a:schemeClr val="dk2"/>
                </a:solidFill>
              </a:rPr>
              <a:t>Maria</a:t>
            </a:r>
          </a:p>
        </p:txBody>
      </p:sp>
      <p:sp>
        <p:nvSpPr>
          <p:cNvPr id="283" name="Shape 283"/>
          <p:cNvSpPr txBox="1">
            <a:spLocks noGrp="1"/>
          </p:cNvSpPr>
          <p:nvPr>
            <p:ph type="body" idx="1"/>
          </p:nvPr>
        </p:nvSpPr>
        <p:spPr>
          <a:xfrm>
            <a:off x="311700" y="1159250"/>
            <a:ext cx="3960000" cy="3409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buSzPct val="100000"/>
            </a:pPr>
            <a:r>
              <a:rPr lang="pt-PT" sz="1400"/>
              <a:t>5 anos</a:t>
            </a:r>
          </a:p>
          <a:p>
            <a:pPr marL="457200" lvl="0" indent="-317500" rtl="0">
              <a:spcBef>
                <a:spcPts val="0"/>
              </a:spcBef>
              <a:buSzPct val="100000"/>
            </a:pPr>
            <a:r>
              <a:rPr lang="pt-PT" sz="1400"/>
              <a:t>Nascimento prematuro</a:t>
            </a:r>
          </a:p>
          <a:p>
            <a:pPr marL="457200" lvl="0" indent="-317500" rtl="0">
              <a:spcBef>
                <a:spcPts val="0"/>
              </a:spcBef>
              <a:buSzPct val="100000"/>
            </a:pPr>
            <a:r>
              <a:rPr lang="pt-PT" sz="1400"/>
              <a:t>Reside em centro urbano</a:t>
            </a:r>
          </a:p>
          <a:p>
            <a:pPr marL="457200" lvl="0" indent="-317500" rtl="0">
              <a:spcBef>
                <a:spcPts val="0"/>
              </a:spcBef>
              <a:buSzPct val="100000"/>
            </a:pPr>
            <a:r>
              <a:rPr lang="pt-PT" sz="1400"/>
              <a:t>Baixa renda familiar</a:t>
            </a:r>
          </a:p>
          <a:p>
            <a:pPr marL="457200" lvl="0" indent="-317500" rtl="0">
              <a:spcBef>
                <a:spcPts val="0"/>
              </a:spcBef>
              <a:buSzPct val="100000"/>
            </a:pPr>
            <a:r>
              <a:rPr lang="pt-PT" sz="1400"/>
              <a:t>Mora com os pais, irmão e avós paternos</a:t>
            </a:r>
          </a:p>
          <a:p>
            <a:pPr marL="457200" lvl="0" indent="-317500" rtl="0">
              <a:spcBef>
                <a:spcPts val="0"/>
              </a:spcBef>
              <a:buSzPct val="100000"/>
            </a:pPr>
            <a:r>
              <a:rPr lang="pt-PT" sz="1400"/>
              <a:t>Divide quarto com pais e irmão</a:t>
            </a:r>
          </a:p>
          <a:p>
            <a:pPr marL="457200" lvl="0" indent="-317500" rtl="0">
              <a:spcBef>
                <a:spcPts val="0"/>
              </a:spcBef>
              <a:buSzPct val="100000"/>
            </a:pPr>
            <a:r>
              <a:rPr lang="pt-PT" sz="1400"/>
              <a:t>Pais fumantes</a:t>
            </a:r>
          </a:p>
          <a:p>
            <a:pPr marL="457200" lvl="0" indent="-317500" rtl="0">
              <a:spcBef>
                <a:spcPts val="0"/>
              </a:spcBef>
              <a:buSzPct val="100000"/>
            </a:pPr>
            <a:r>
              <a:rPr lang="pt-PT" sz="1400"/>
              <a:t>Avó asmática</a:t>
            </a:r>
          </a:p>
          <a:p>
            <a:pPr marL="457200" lvl="0" indent="-317500" rtl="0">
              <a:spcBef>
                <a:spcPts val="0"/>
              </a:spcBef>
              <a:buSzPct val="100000"/>
            </a:pPr>
            <a:r>
              <a:rPr lang="pt-PT" sz="1400"/>
              <a:t>Frequenta escolinha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284" name="Shape 284" descr="chloe-dormindo-com-um-ursinho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89600" y="800862"/>
            <a:ext cx="3541774" cy="3541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PT"/>
              <a:t>Descoberta da doença</a:t>
            </a:r>
          </a:p>
        </p:txBody>
      </p:sp>
      <p:sp>
        <p:nvSpPr>
          <p:cNvPr id="290" name="Shape 290"/>
          <p:cNvSpPr txBox="1">
            <a:spLocks noGrp="1"/>
          </p:cNvSpPr>
          <p:nvPr>
            <p:ph type="body" idx="1"/>
          </p:nvPr>
        </p:nvSpPr>
        <p:spPr>
          <a:xfrm>
            <a:off x="311700" y="1046700"/>
            <a:ext cx="8520600" cy="3522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indent="457200" rtl="0">
              <a:spcBef>
                <a:spcPts val="0"/>
              </a:spcBef>
              <a:buNone/>
            </a:pPr>
            <a:r>
              <a:rPr lang="pt-PT"/>
              <a:t>Foi descoberta quando Maria tinha 3 anos devido à crise respiratória. Maria foi levada ao Pronto Socorro. E então, foi diagnosticada a doença. E, devido frequência dos sintomas, foi identificado que se tratava de asma moderada.</a:t>
            </a:r>
          </a:p>
        </p:txBody>
      </p:sp>
      <p:pic>
        <p:nvPicPr>
          <p:cNvPr id="291" name="Shape 291" descr="asma moderada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739561"/>
            <a:ext cx="9143999" cy="1919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PT"/>
              <a:t>Atendimento</a:t>
            </a:r>
          </a:p>
        </p:txBody>
      </p:sp>
      <p:sp>
        <p:nvSpPr>
          <p:cNvPr id="297" name="Shape 297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pt-PT"/>
              <a:t>Primeiro atendimento realizado em Pronto Socorro, pois tratava-se de crise asmática;</a:t>
            </a:r>
          </a:p>
          <a:p>
            <a:pPr marL="457200" lvl="0" indent="-228600" rtl="0">
              <a:spcBef>
                <a:spcPts val="0"/>
              </a:spcBef>
            </a:pPr>
            <a:r>
              <a:rPr lang="pt-PT"/>
              <a:t>Atendimentos seguintes realizados em Ambulatório ou AME.</a:t>
            </a:r>
          </a:p>
        </p:txBody>
      </p:sp>
      <p:pic>
        <p:nvPicPr>
          <p:cNvPr id="298" name="Shape 298" descr="terapia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0512" y="2329775"/>
            <a:ext cx="6262974" cy="268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PT"/>
              <a:t>Acesso ao Medicamento</a:t>
            </a:r>
          </a:p>
        </p:txBody>
      </p:sp>
      <p:sp>
        <p:nvSpPr>
          <p:cNvPr id="304" name="Shape 304"/>
          <p:cNvSpPr txBox="1">
            <a:spLocks noGrp="1"/>
          </p:cNvSpPr>
          <p:nvPr>
            <p:ph type="body" idx="1"/>
          </p:nvPr>
        </p:nvSpPr>
        <p:spPr>
          <a:xfrm>
            <a:off x="311700" y="1195575"/>
            <a:ext cx="8520600" cy="337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PT"/>
              <a:t>	Os medicamentos para a asma tem custo elevado, no entanto, podem ser encontrados em Farmácia Popular gratuitamente.</a:t>
            </a:r>
          </a:p>
        </p:txBody>
      </p:sp>
      <p:pic>
        <p:nvPicPr>
          <p:cNvPr id="305" name="Shape 305" descr="lojas-aqui-tem-farmacia-popular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0000" y="2465450"/>
            <a:ext cx="4583999" cy="2291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PT"/>
              <a:t>Adesão ao Tratamento</a:t>
            </a:r>
          </a:p>
        </p:txBody>
      </p:sp>
      <p:sp>
        <p:nvSpPr>
          <p:cNvPr id="311" name="Shape 311"/>
          <p:cNvSpPr txBox="1">
            <a:spLocks noGrp="1"/>
          </p:cNvSpPr>
          <p:nvPr>
            <p:ph type="body" idx="1"/>
          </p:nvPr>
        </p:nvSpPr>
        <p:spPr>
          <a:xfrm>
            <a:off x="416425" y="1474400"/>
            <a:ext cx="8415900" cy="3094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PT"/>
              <a:t>	Por se tratarem de crianças, a adesão ao tratamento fica dependente dos familiares. Assim, para auxiliar na adesão ao tratamento, deve-se orientar familiares e profissionais da educação, sobre medidas a serem tomadas.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PT"/>
              <a:t>Referências</a:t>
            </a:r>
          </a:p>
        </p:txBody>
      </p:sp>
      <p:sp>
        <p:nvSpPr>
          <p:cNvPr id="317" name="Shape 317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2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https://www.sbp.com.br/img/cursos/asma/asma_pediatrica03.pdf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2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http://www.asbai.org.br/revistas/vol295/IV_diretrizes_brasileiras_para_o_manejo_da_asma.pdf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2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http://www.scielo.br/scielo.php?pid=S0104-07072013000100021&amp;script=sci_arttext&amp;tlng=pt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2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http://www.scielo.br/scielo.php?script=sci_arttext&amp;pid=S1806-37132006001100002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2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http://www.hospitalinfantilsabara.org.br/saude-da-crianca/informacoes-sobre-doencas/abc-saude-infantil/a/asma-tratamento-da-crise-no-pronto-socorro/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2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  <a:hlinkClick r:id="rId8"/>
              </a:rPr>
              <a:t>http://www.asmabronquica.com.br/medical/tratamento_asma_hospitalar.html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2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  <a:hlinkClick r:id="rId9"/>
              </a:rPr>
              <a:t>http://portalsaude.saude.gov.br/images/pdf/2015/junho/17/Lista-medicamentos-aquitem-usuario.pdf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2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  <a:hlinkClick r:id="rId10"/>
              </a:rPr>
              <a:t>http://portalsaude.saude.gov.br/index.php/o-ministerio/principal/secretarias/sgep/doges-departamento-de-ouvidoria-geral-do-sus/ouvidoria-g-sus/noticias-ouvidoria-geral-do-sus/23872-quem-tem-direito-ao-desconto-do-programa-da-farmacia-popular-e-como-ele-incide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PT"/>
              <a:t>O Farmacêuticos no Cuidado do Indivíduo </a:t>
            </a:r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lvl="0" indent="457200" algn="just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pt-PT"/>
              <a:t>O farmacêutico é responsável por</a:t>
            </a:r>
          </a:p>
          <a:p>
            <a:pPr marL="457200" marR="0" lvl="0" indent="-228600" algn="just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har char="-"/>
            </a:pPr>
            <a:r>
              <a:rPr lang="pt-PT"/>
              <a:t>Analisar a prescrição</a:t>
            </a:r>
          </a:p>
          <a:p>
            <a:pPr marL="457200" marR="0" lvl="0" indent="-228600" algn="just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har char="-"/>
            </a:pPr>
            <a:r>
              <a:rPr lang="pt-PT"/>
              <a:t>Ajustar a dose, quando necessário </a:t>
            </a:r>
          </a:p>
          <a:p>
            <a:pPr marL="457200" marR="0" lvl="0" indent="-228600" algn="just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har char="-"/>
            </a:pPr>
            <a:r>
              <a:rPr lang="pt-PT"/>
              <a:t>Verificar a ocorrência de interações medicamentosas</a:t>
            </a:r>
          </a:p>
          <a:p>
            <a:pPr marL="457200" marR="0" lvl="0" indent="-228600" algn="just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har char="-"/>
            </a:pPr>
            <a:r>
              <a:rPr lang="pt-PT"/>
              <a:t>Fazer a conciliação medicamentosa</a:t>
            </a:r>
          </a:p>
          <a:p>
            <a:pPr marR="0" lvl="0" algn="just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/>
          </a:p>
          <a:p>
            <a:pPr marR="0" lvl="0" indent="457200" algn="just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pt-PT"/>
              <a:t>É responsável também pela composição, manuseio e armazenamento seguro de eventuais soluções intravenosas de uso parenteral e gases a serem usados pelo paciente.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4759009" y="-70290"/>
            <a:ext cx="3960000" cy="755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pt-PT" dirty="0">
                <a:solidFill>
                  <a:schemeClr val="dk2"/>
                </a:solidFill>
              </a:rPr>
              <a:t>Maria</a:t>
            </a:r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311700" y="361204"/>
            <a:ext cx="3960000" cy="3409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buSzPct val="100000"/>
            </a:pPr>
            <a:r>
              <a:rPr lang="pt-PT" sz="1400" dirty="0"/>
              <a:t>5 </a:t>
            </a:r>
            <a:r>
              <a:rPr lang="pt-PT" sz="1400" dirty="0" smtClean="0"/>
              <a:t>anos, nascimento </a:t>
            </a:r>
            <a:r>
              <a:rPr lang="pt-PT" sz="1400" dirty="0"/>
              <a:t>prematuro</a:t>
            </a:r>
          </a:p>
          <a:p>
            <a:pPr marL="457200" lvl="0" indent="-317500" rtl="0">
              <a:spcBef>
                <a:spcPts val="0"/>
              </a:spcBef>
              <a:buSzPct val="100000"/>
            </a:pPr>
            <a:r>
              <a:rPr lang="pt-PT" sz="1400" dirty="0"/>
              <a:t>Reside em centro urbano</a:t>
            </a:r>
          </a:p>
          <a:p>
            <a:pPr marL="457200" lvl="0" indent="-317500" rtl="0">
              <a:spcBef>
                <a:spcPts val="0"/>
              </a:spcBef>
              <a:buSzPct val="100000"/>
            </a:pPr>
            <a:r>
              <a:rPr lang="pt-PT" sz="1400" dirty="0"/>
              <a:t>Baixa renda familiar</a:t>
            </a:r>
          </a:p>
          <a:p>
            <a:pPr marL="457200" lvl="0" indent="-317500" rtl="0">
              <a:spcBef>
                <a:spcPts val="0"/>
              </a:spcBef>
              <a:buSzPct val="100000"/>
            </a:pPr>
            <a:r>
              <a:rPr lang="pt-PT" sz="1400" dirty="0"/>
              <a:t>Mora com os pais, irmão e avós paternos</a:t>
            </a:r>
          </a:p>
          <a:p>
            <a:pPr marL="457200" lvl="0" indent="-317500" rtl="0">
              <a:spcBef>
                <a:spcPts val="0"/>
              </a:spcBef>
              <a:buSzPct val="100000"/>
            </a:pPr>
            <a:r>
              <a:rPr lang="pt-PT" sz="1400" dirty="0" smtClean="0"/>
              <a:t>Pais </a:t>
            </a:r>
            <a:r>
              <a:rPr lang="pt-PT" sz="1400" dirty="0"/>
              <a:t>fumantes</a:t>
            </a:r>
          </a:p>
          <a:p>
            <a:pPr marL="457200" lvl="0" indent="-317500" rtl="0">
              <a:spcBef>
                <a:spcPts val="0"/>
              </a:spcBef>
              <a:buSzPct val="100000"/>
            </a:pPr>
            <a:r>
              <a:rPr lang="pt-PT" sz="1400" dirty="0"/>
              <a:t>Avó asmática</a:t>
            </a:r>
          </a:p>
          <a:p>
            <a:pPr marL="457200" lvl="0" indent="-317500" rtl="0">
              <a:spcBef>
                <a:spcPts val="0"/>
              </a:spcBef>
              <a:buSzPct val="100000"/>
            </a:pPr>
            <a:r>
              <a:rPr lang="pt-PT" sz="1400" dirty="0"/>
              <a:t>Frequenta escolinha</a:t>
            </a:r>
          </a:p>
          <a:p>
            <a:pPr marL="457200" lvl="0" indent="-317500" rtl="0">
              <a:spcBef>
                <a:spcPts val="0"/>
              </a:spcBef>
              <a:buSzPct val="100000"/>
            </a:pPr>
            <a:r>
              <a:rPr lang="pt-PT" sz="1400" dirty="0"/>
              <a:t>Faz uso de Beclometasona (400μg/dia) + agonista de beta-2 para alívio imediato; salbutamol em situações de crise</a:t>
            </a:r>
            <a:r>
              <a:rPr lang="pt-PT" sz="1400" dirty="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457200" lvl="0" indent="-317500" rtl="0">
              <a:spcBef>
                <a:spcPts val="0"/>
              </a:spcBef>
              <a:buSzPct val="77777"/>
            </a:pPr>
            <a:r>
              <a:rPr lang="pt-PT" sz="1400" b="1" dirty="0"/>
              <a:t>Maria teve crise respiratória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93" name="Shape 93" descr="chloe-dormindo-com-um-ursinho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89600" y="800862"/>
            <a:ext cx="3541774" cy="3541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PT"/>
              <a:t>A Crise Respiratória</a:t>
            </a:r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indent="457200" rtl="0">
              <a:spcBef>
                <a:spcPts val="0"/>
              </a:spcBef>
              <a:buNone/>
            </a:pPr>
            <a:r>
              <a:rPr lang="pt-PT"/>
              <a:t>Fatores que desencadearam a crise:</a:t>
            </a:r>
          </a:p>
          <a:p>
            <a:pPr marL="914400" lvl="0" indent="-228600" rtl="0">
              <a:spcBef>
                <a:spcPts val="0"/>
              </a:spcBef>
              <a:buChar char="-"/>
            </a:pPr>
            <a:r>
              <a:rPr lang="pt-PT"/>
              <a:t>Exposição frequente a alérgenos (como poeira doméstica)</a:t>
            </a:r>
          </a:p>
          <a:p>
            <a:pPr marL="914400" lvl="0" indent="-228600" rtl="0">
              <a:spcBef>
                <a:spcPts val="0"/>
              </a:spcBef>
              <a:buChar char="-"/>
            </a:pPr>
            <a:r>
              <a:rPr lang="pt-PT"/>
              <a:t>Exposição à fumaça de cigarro (pais são fumantes)</a:t>
            </a:r>
          </a:p>
          <a:p>
            <a:pPr marL="914400" lvl="0" indent="-228600" rtl="0">
              <a:spcBef>
                <a:spcPts val="0"/>
              </a:spcBef>
              <a:buChar char="-"/>
            </a:pPr>
            <a:r>
              <a:rPr lang="pt-PT"/>
              <a:t>Infecção viral</a:t>
            </a:r>
          </a:p>
          <a:p>
            <a:pPr lvl="0" indent="457200" rtl="0">
              <a:spcBef>
                <a:spcPts val="0"/>
              </a:spcBef>
              <a:buNone/>
            </a:pPr>
            <a:r>
              <a:rPr lang="pt-PT"/>
              <a:t>Foi levada ao pronto-socorro, onde foram feitos os exames físicos e testes de saturação arterial de oxigênio. Baseado na história clínica da Maria e nos resultados obtidos, foi contatada uma </a:t>
            </a:r>
            <a:r>
              <a:rPr lang="pt-PT" b="1"/>
              <a:t>crise moderada</a:t>
            </a:r>
            <a:r>
              <a:rPr lang="pt-PT"/>
              <a:t> com a necessidade de </a:t>
            </a:r>
            <a:r>
              <a:rPr lang="pt-PT" b="1"/>
              <a:t>internação</a:t>
            </a:r>
            <a:r>
              <a:rPr lang="pt-PT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PT"/>
              <a:t>Parâmetros Avaliados Durante a Internação</a:t>
            </a:r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-"/>
            </a:pPr>
            <a:r>
              <a:rPr lang="pt-PT"/>
              <a:t>Níveis de oxigênio - devem ser mantidos acima de 90%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pt-PT"/>
              <a:t>Hidratação - Em crises moderadas/severas, crianças geralmente apresentam desidratação por dificuldade em ingerir líquidos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pt-PT"/>
              <a:t>Pediatric Asthma Score (PAS) - Utilizado para determinar a melhor opção de tratamento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457475" y="182475"/>
            <a:ext cx="2254200" cy="2442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pt-PT"/>
              <a:t>PAS  </a:t>
            </a:r>
          </a:p>
          <a:p>
            <a:pPr lvl="0" algn="ctr">
              <a:spcBef>
                <a:spcPts val="0"/>
              </a:spcBef>
              <a:buNone/>
            </a:pPr>
            <a:r>
              <a:rPr lang="pt-PT"/>
              <a:t>Pediatric </a:t>
            </a:r>
          </a:p>
          <a:p>
            <a:pPr lvl="0" algn="ctr">
              <a:spcBef>
                <a:spcPts val="0"/>
              </a:spcBef>
              <a:buNone/>
            </a:pPr>
            <a:r>
              <a:rPr lang="pt-PT"/>
              <a:t>Asthma </a:t>
            </a:r>
          </a:p>
          <a:p>
            <a:pPr lvl="0" algn="ctr">
              <a:spcBef>
                <a:spcPts val="0"/>
              </a:spcBef>
              <a:buNone/>
            </a:pPr>
            <a:r>
              <a:rPr lang="pt-PT"/>
              <a:t>Score</a:t>
            </a:r>
          </a:p>
        </p:txBody>
      </p:sp>
      <p:pic>
        <p:nvPicPr>
          <p:cNvPr id="111" name="Shape 111" descr="https://i.gyazo.com/17febbf85ebf6f5562ea88e09ad2cc8f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26699" y="98925"/>
            <a:ext cx="5668599" cy="4766774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Shape 112"/>
          <p:cNvSpPr txBox="1"/>
          <p:nvPr/>
        </p:nvSpPr>
        <p:spPr>
          <a:xfrm>
            <a:off x="202225" y="2971550"/>
            <a:ext cx="2924400" cy="1563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buNone/>
            </a:pPr>
            <a:r>
              <a:rPr lang="pt-PT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Utilizada para determinar o tratamento mais eficiente dependendo da pontuação.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Shape 117"/>
          <p:cNvPicPr preferRelativeResize="0"/>
          <p:nvPr/>
        </p:nvPicPr>
        <p:blipFill rotWithShape="1">
          <a:blip r:embed="rId3">
            <a:alphaModFix/>
          </a:blip>
          <a:srcRect r="19620" b="71456"/>
          <a:stretch/>
        </p:blipFill>
        <p:spPr>
          <a:xfrm>
            <a:off x="548025" y="653625"/>
            <a:ext cx="8047926" cy="346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1382</Words>
  <Application>Microsoft Office PowerPoint</Application>
  <PresentationFormat>Apresentação na tela (16:9)</PresentationFormat>
  <Paragraphs>204</Paragraphs>
  <Slides>39</Slides>
  <Notes>39</Notes>
  <HiddenSlides>24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39</vt:i4>
      </vt:variant>
    </vt:vector>
  </HeadingPairs>
  <TitlesOfParts>
    <vt:vector size="46" baseType="lpstr">
      <vt:lpstr>Verdana</vt:lpstr>
      <vt:lpstr>PT Sans Narrow</vt:lpstr>
      <vt:lpstr>Open Sans</vt:lpstr>
      <vt:lpstr>Arial</vt:lpstr>
      <vt:lpstr>Source Code Pro</vt:lpstr>
      <vt:lpstr>Amatic SC</vt:lpstr>
      <vt:lpstr>tropic</vt:lpstr>
      <vt:lpstr>Asma Pediátrica Módulo 3</vt:lpstr>
      <vt:lpstr>Serviços Farmacêuticos no Ambiente Hospitalar</vt:lpstr>
      <vt:lpstr>O Farmacêutico e a Equipe Multidisciplinar</vt:lpstr>
      <vt:lpstr>O Farmacêuticos no Cuidado do Indivíduo </vt:lpstr>
      <vt:lpstr>Maria</vt:lpstr>
      <vt:lpstr>A Crise Respiratória</vt:lpstr>
      <vt:lpstr>Parâmetros Avaliados Durante a Internação</vt:lpstr>
      <vt:lpstr>PAS   Pediatric  Asthma  Score</vt:lpstr>
      <vt:lpstr>Apresentação do PowerPoint</vt:lpstr>
      <vt:lpstr>Apresentação do PowerPoint</vt:lpstr>
      <vt:lpstr>Apresentação do PowerPoint</vt:lpstr>
      <vt:lpstr>A Terapia</vt:lpstr>
      <vt:lpstr>A Alta</vt:lpstr>
      <vt:lpstr>Apresentação do PowerPoint</vt:lpstr>
      <vt:lpstr>Referências</vt:lpstr>
      <vt:lpstr>Asma Pediátrica Módulo 2</vt:lpstr>
      <vt:lpstr>Maria</vt:lpstr>
      <vt:lpstr>Asma pediátrica </vt:lpstr>
      <vt:lpstr>Papel do farmacêutico - dispensação de medicamentos</vt:lpstr>
      <vt:lpstr>Papel do farmacêutico - Acompanhamento farmacoterapêutico </vt:lpstr>
      <vt:lpstr>Farmacoterapia </vt:lpstr>
      <vt:lpstr>Farmacoterapia </vt:lpstr>
      <vt:lpstr>Eventos Adversos</vt:lpstr>
      <vt:lpstr>Eventos Adversos - Exemplo </vt:lpstr>
      <vt:lpstr>Farmacoterapia </vt:lpstr>
      <vt:lpstr>Modificação da Farmacoterapia</vt:lpstr>
      <vt:lpstr>Referências</vt:lpstr>
      <vt:lpstr>Asma Pediátrica</vt:lpstr>
      <vt:lpstr>A doença </vt:lpstr>
      <vt:lpstr>Sintomas  </vt:lpstr>
      <vt:lpstr>Incidência</vt:lpstr>
      <vt:lpstr>Tratamento</vt:lpstr>
      <vt:lpstr>Além dos medicamentos...</vt:lpstr>
      <vt:lpstr>Maria</vt:lpstr>
      <vt:lpstr>Descoberta da doença</vt:lpstr>
      <vt:lpstr>Atendimento</vt:lpstr>
      <vt:lpstr>Acesso ao Medicamento</vt:lpstr>
      <vt:lpstr>Adesão ao Tratamento</vt:lpstr>
      <vt:lpstr>Referências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Asma Pediátrica Módulo 3</dc:title>
  <cp:lastModifiedBy>Usuário</cp:lastModifiedBy>
  <cp:revision>1</cp:revision>
  <dcterms:modified xsi:type="dcterms:W3CDTF">2016-11-17T17:19:16Z</dcterms:modified>
</cp:coreProperties>
</file>