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93" r:id="rId17"/>
    <p:sldId id="294" r:id="rId18"/>
    <p:sldId id="295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yncopate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71" autoAdjust="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40366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55475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pt-B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128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pt-B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92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6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Epistaxe</a:t>
            </a: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(hemorragia nasal);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Gengivorragia</a:t>
            </a: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(hemorragia, através da gengiva);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Metrorragia</a:t>
            </a: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hemorragia uterina, que ocorre no intervalo das menstruações);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Hemorragia conjuntival (processa-se, através da mucosa ocular ou conjuntiva).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976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9606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288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08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EDA: </a:t>
            </a:r>
            <a:r>
              <a:rPr lang="pt-BR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endoscopia permite o exame das paredes da parte superior de seu aparelho digestivo, o que inclui o esôfago, o estômago e o duodeno (primeira parte do intestino delgado). Um excelente método para a investigação de sangramentos digestivos. Gastrites e úlceras são exemplos de doenças facilmente diagnosticadas pela endoscopia. 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Que situações podem levar a uma modificação da </a:t>
            </a:r>
            <a:r>
              <a:rPr lang="pt-BR" dirty="0" err="1" smtClean="0"/>
              <a:t>farmacoterapia</a:t>
            </a:r>
            <a:r>
              <a:rPr lang="pt-BR" dirty="0" smtClean="0"/>
              <a:t>?</a:t>
            </a:r>
          </a:p>
          <a:p>
            <a:r>
              <a:rPr lang="pt-BR" dirty="0" smtClean="0"/>
              <a:t>Que parâmetros devem ser monitorados para garantir a segurança do paciente e a efetividade do tratamento? Com que periodicidade?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037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426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7800" lv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dirty="0" smtClean="0"/>
              <a:t>1 - Em quais serviços o farmacêutico está presente no ambiente hospitalar?</a:t>
            </a:r>
          </a:p>
          <a:p>
            <a:pPr marL="177800" lv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dirty="0" smtClean="0"/>
              <a:t>4 </a:t>
            </a:r>
            <a:r>
              <a:rPr lang="pt-BR" sz="1800" dirty="0"/>
              <a:t>- Como o farmacêutico poderá contribuir para o cuidado do indivíduo? Em quais serviços farmacêuticos</a:t>
            </a:r>
            <a:r>
              <a:rPr lang="pt-BR" sz="2400" dirty="0"/>
              <a:t> </a:t>
            </a:r>
            <a:r>
              <a:rPr lang="pt-BR" sz="1800" dirty="0"/>
              <a:t>hospitalares ele poderá atuar?</a:t>
            </a:r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627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98086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 smtClean="0"/>
              <a:t>1 - Em quais serviços o farmacêutico está presente no ambiente hospitalar?</a:t>
            </a:r>
            <a:endParaRPr dirty="0"/>
          </a:p>
        </p:txBody>
      </p:sp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355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718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21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793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 dirty="0">
                <a:solidFill>
                  <a:srgbClr val="000000"/>
                </a:solidFill>
              </a:rPr>
              <a:t>O médico tem duas opções:  acata e substitui, ou solicita a compra do medicamento (aqui que entra a animação)ou ainda preenche um formulário para tornar o medicamento como padrão (animação</a:t>
            </a:r>
            <a:r>
              <a:rPr lang="pt-BR" b="1" dirty="0" smtClean="0">
                <a:solidFill>
                  <a:srgbClr val="000000"/>
                </a:solidFill>
              </a:rPr>
              <a:t>).</a:t>
            </a:r>
          </a:p>
          <a:p>
            <a:pPr lvl="0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000"/>
                </a:solidFill>
              </a:rPr>
              <a:t>5 - </a:t>
            </a:r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4050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12700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pt-BR" sz="11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Paralelamente ao Programa Justiça no Bairro que aconteceu no sábado (25), foi realizada a terceira edição da Campanha do Remédio Amigo. A campanha tem por objetivo coletar remédios que não estão sendo mais usados nas casas, e ajudar famílias que necessitam de medicamento. A intenção também, é recolher os medicamentos com datas vencidas para dar o destino correto. </a:t>
            </a:r>
          </a:p>
          <a:p>
            <a:pPr marL="228600" lvl="0" indent="57150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t-BR" sz="11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farmacêutica e idealizadora da campanha, Margarida Teixeira, explica que o objetivo é conscientizar sobre o uso correto e racional dos medicamentos. “Devemos alertar a população sobre os cuidados para o uso dos remédios e também sobre a maneira correta de armazená-los. Os medicamentos que não tiverem uso em casa poderão auxiliar outras famílias”, afirma. A campanha do Remédio Amigo continua. Quem tiver medicamentos que não estejam sendo utilizados pode doar à secretaria de Saúde ou na Farmácia Básica do município junto ao Hospital </a:t>
            </a:r>
            <a:r>
              <a:rPr lang="pt-BR" sz="1100" dirty="0" err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Luisa</a:t>
            </a:r>
            <a:r>
              <a:rPr lang="pt-BR" sz="11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Borba Carneiro</a:t>
            </a:r>
            <a:r>
              <a:rPr lang="pt-BR" sz="11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28600" lvl="0" indent="57150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pt-BR" sz="1100" dirty="0" smtClean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57150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t-BR" sz="11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6- Como proceder se o medicamento que o médico prescreveu estiver em falta no hospital? Como evitar esta situação?</a:t>
            </a:r>
            <a:endParaRPr lang="pt-BR" sz="11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973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 smtClean="0"/>
              <a:t>6 - Como proceder se o medicamento que o médico prescreveu estiver em falta no hospital? Como evitar esta situação?</a:t>
            </a:r>
            <a:endParaRPr dirty="0"/>
          </a:p>
        </p:txBody>
      </p:sp>
      <p:sp>
        <p:nvSpPr>
          <p:cNvPr id="369" name="Shape 36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415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 smtClean="0"/>
              <a:t>7- Como os medicamentos devem ser armazenados e distribuídos em um hospital?</a:t>
            </a:r>
            <a:endParaRPr dirty="0"/>
          </a:p>
        </p:txBody>
      </p: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822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4 - Como o farmacêutico poderá contribuir para o cuidado do indivíduo? Em quais serviços farmacêuticos hospitalares ele poderá atuar</a:t>
            </a:r>
            <a:r>
              <a:rPr lang="pt-BR" sz="2400" b="1" dirty="0" smtClean="0">
                <a:solidFill>
                  <a:srgbClr val="FF0000"/>
                </a:solidFill>
              </a:rPr>
              <a:t>?</a:t>
            </a:r>
            <a:endParaRPr lang="pt-BR" sz="2400" b="1" dirty="0" smtClean="0">
              <a:solidFill>
                <a:srgbClr val="FF0000"/>
              </a:solidFill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095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248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2392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838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16" name="Shape 4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8856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064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None/>
            </a:pPr>
            <a:r>
              <a:rPr lang="pt-BR" dirty="0" smtClean="0"/>
              <a:t>11 - Quais orientações o farmacêutico deve fornecer ao indivíduo? De que forma? Considere o indivíduo em sua integralidade.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None/>
            </a:pPr>
            <a:r>
              <a:rPr lang="pt-BR" dirty="0" smtClean="0"/>
              <a:t>Que informações o farmacêutico deve fornecer ao indivíduo no momento de sua alta? De que forma? Qual a importância de se realizar a conciliação medicamentosa?</a:t>
            </a:r>
            <a:endParaRPr dirty="0"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93857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3614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853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8548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887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01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pt-B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772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3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48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4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e texto verticai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6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6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2E5">
            <a:alpha val="72941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f.org.br/sistemas/geral/revista/pdf/137/encarte_farmAcia_hospitalar_85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5245100" y="168275"/>
            <a:ext cx="6698100" cy="649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pt-BR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Universidade 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São Paulo</a:t>
            </a: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Faculdade de Ciências Farmacêuticas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FBF0432 - Fundamentos de Farmácia Clínica e Atenção Farmacêutica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sng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t-BR" sz="2400" b="1" i="0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MÓDULO 3- DENGUE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Grupo:				</a:t>
            </a:r>
            <a:r>
              <a:rPr lang="pt-BR" sz="1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NUSP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1" dirty="0">
                <a:solidFill>
                  <a:schemeClr val="dk1"/>
                </a:solidFill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Gleicy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Souza Morales		</a:t>
            </a:r>
            <a:r>
              <a:rPr lang="pt-BR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8971395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Graziele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Cristina de Lima		</a:t>
            </a:r>
            <a:r>
              <a:rPr lang="pt-BR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8971610</a:t>
            </a:r>
            <a:endParaRPr lang="pt-BR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Jacqueline Maria Ferraz </a:t>
            </a:r>
            <a:r>
              <a:rPr lang="pt-BR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Tsubak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t-BR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9014839</a:t>
            </a:r>
            <a:endParaRPr lang="pt-BR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l="25203"/>
          <a:stretch/>
        </p:blipFill>
        <p:spPr>
          <a:xfrm>
            <a:off x="0" y="0"/>
            <a:ext cx="51292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Shape 193"/>
          <p:cNvGrpSpPr/>
          <p:nvPr/>
        </p:nvGrpSpPr>
        <p:grpSpPr>
          <a:xfrm>
            <a:off x="356721" y="2611476"/>
            <a:ext cx="4096320" cy="4246523"/>
            <a:chOff x="887924" y="2273525"/>
            <a:chExt cx="4182833" cy="3991252"/>
          </a:xfrm>
        </p:grpSpPr>
        <p:sp>
          <p:nvSpPr>
            <p:cNvPr id="194" name="Shape 194"/>
            <p:cNvSpPr txBox="1"/>
            <p:nvPr/>
          </p:nvSpPr>
          <p:spPr>
            <a:xfrm>
              <a:off x="1747839" y="3021455"/>
              <a:ext cx="2134349" cy="147033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5" name="Shape 195" descr="Resultado de imagem para minion criança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887924" y="2273525"/>
              <a:ext cx="4182833" cy="3991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6" name="Shape 196"/>
          <p:cNvGrpSpPr/>
          <p:nvPr/>
        </p:nvGrpSpPr>
        <p:grpSpPr>
          <a:xfrm>
            <a:off x="8408291" y="288564"/>
            <a:ext cx="3527035" cy="6569435"/>
            <a:chOff x="288977" y="337489"/>
            <a:chExt cx="3781425" cy="6858000"/>
          </a:xfrm>
        </p:grpSpPr>
        <p:sp>
          <p:nvSpPr>
            <p:cNvPr id="197" name="Shape 197"/>
            <p:cNvSpPr/>
            <p:nvPr/>
          </p:nvSpPr>
          <p:spPr>
            <a:xfrm>
              <a:off x="941128" y="1536908"/>
              <a:ext cx="2477123" cy="433215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" name="Shape 198"/>
            <p:cNvGrpSpPr/>
            <p:nvPr/>
          </p:nvGrpSpPr>
          <p:grpSpPr>
            <a:xfrm>
              <a:off x="288977" y="337489"/>
              <a:ext cx="3781425" cy="6858000"/>
              <a:chOff x="483849" y="146156"/>
              <a:chExt cx="3781425" cy="6858000"/>
            </a:xfrm>
          </p:grpSpPr>
          <p:pic>
            <p:nvPicPr>
              <p:cNvPr id="199" name="Shape 199" descr="Resultado de imagem para iphone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83849" y="146156"/>
                <a:ext cx="3781425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0" name="Shape 200"/>
              <p:cNvPicPr preferRelativeResize="0"/>
              <p:nvPr/>
            </p:nvPicPr>
            <p:blipFill rotWithShape="1">
              <a:blip r:embed="rId5">
                <a:alphaModFix/>
              </a:blip>
              <a:srcRect l="33172" t="26654" r="56383" b="70295"/>
              <a:stretch/>
            </p:blipFill>
            <p:spPr>
              <a:xfrm>
                <a:off x="1148016" y="2803156"/>
                <a:ext cx="1193836" cy="1959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" name="Shape 201"/>
              <p:cNvPicPr preferRelativeResize="0"/>
              <p:nvPr/>
            </p:nvPicPr>
            <p:blipFill rotWithShape="1">
              <a:blip r:embed="rId5">
                <a:alphaModFix/>
              </a:blip>
              <a:srcRect l="24877" t="30154" r="55819" b="66128"/>
              <a:stretch/>
            </p:blipFill>
            <p:spPr>
              <a:xfrm>
                <a:off x="1169112" y="3043000"/>
                <a:ext cx="2353456" cy="2548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Shape 202"/>
              <p:cNvPicPr preferRelativeResize="0"/>
              <p:nvPr/>
            </p:nvPicPr>
            <p:blipFill rotWithShape="1">
              <a:blip r:embed="rId5">
                <a:alphaModFix/>
              </a:blip>
              <a:srcRect l="14140" t="38465" r="69262" b="53881"/>
              <a:stretch/>
            </p:blipFill>
            <p:spPr>
              <a:xfrm>
                <a:off x="1321629" y="3312830"/>
                <a:ext cx="2023673" cy="5246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Shape 203"/>
              <p:cNvPicPr preferRelativeResize="0"/>
              <p:nvPr/>
            </p:nvPicPr>
            <p:blipFill rotWithShape="1">
              <a:blip r:embed="rId5">
                <a:alphaModFix/>
              </a:blip>
              <a:srcRect l="12541" t="8505" r="66802" b="69845"/>
              <a:stretch/>
            </p:blipFill>
            <p:spPr>
              <a:xfrm>
                <a:off x="1137903" y="1358795"/>
                <a:ext cx="2415876" cy="1423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" name="Shape 204"/>
              <p:cNvPicPr preferRelativeResize="0"/>
              <p:nvPr/>
            </p:nvPicPr>
            <p:blipFill rotWithShape="1">
              <a:blip r:embed="rId5">
                <a:alphaModFix/>
              </a:blip>
              <a:srcRect l="14631" t="30154" r="75041" b="66456"/>
              <a:stretch/>
            </p:blipFill>
            <p:spPr>
              <a:xfrm>
                <a:off x="2313289" y="2819148"/>
                <a:ext cx="1245555" cy="2298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Shape 205"/>
              <p:cNvPicPr preferRelativeResize="0"/>
              <p:nvPr/>
            </p:nvPicPr>
            <p:blipFill rotWithShape="1">
              <a:blip r:embed="rId5">
                <a:alphaModFix/>
              </a:blip>
              <a:srcRect l="55574" t="27967" r="17868" b="27857"/>
              <a:stretch/>
            </p:blipFill>
            <p:spPr>
              <a:xfrm>
                <a:off x="1382758" y="3852482"/>
                <a:ext cx="1783608" cy="16680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273627" y="772673"/>
            <a:ext cx="7710419" cy="3194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 filho da Anastácia, enquanto estava navegando na internet, achou uma notícia muito interessante!!!</a:t>
            </a:r>
          </a:p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Anástácia</a:t>
            </a:r>
            <a:r>
              <a:rPr lang="pt-BR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ficou muito entusiasmada com a notícia, visto que seu pai havia morrido há alguns anos atrás devido </a:t>
            </a:r>
            <a:r>
              <a:rPr lang="pt-BR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ao 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infarto!</a:t>
            </a:r>
          </a:p>
        </p:txBody>
      </p:sp>
      <p:sp>
        <p:nvSpPr>
          <p:cNvPr id="207" name="Shape 207"/>
          <p:cNvSpPr/>
          <p:nvPr/>
        </p:nvSpPr>
        <p:spPr>
          <a:xfrm>
            <a:off x="320010" y="6158260"/>
            <a:ext cx="42741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https://agitosp.com/2015/06/22/minions-chegam-ao-patio-higienopolis-para-agitar-as-ferias-das-criancas/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l="11339" t="19600" r="14937" b="5380"/>
          <a:stretch/>
        </p:blipFill>
        <p:spPr>
          <a:xfrm>
            <a:off x="1081694" y="352927"/>
            <a:ext cx="9996524" cy="580448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14" name="Shape 214"/>
          <p:cNvSpPr/>
          <p:nvPr/>
        </p:nvSpPr>
        <p:spPr>
          <a:xfrm>
            <a:off x="1966491" y="6290157"/>
            <a:ext cx="8226928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“Contra infarto e AVC, uma dose de ácido acetilsalicílico a cada três dias, diz estudo.”</a:t>
            </a:r>
            <a:r>
              <a:rPr lang="pt-BR" sz="1600" b="0" i="0" u="none" strike="noStrike" cap="none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0" i="0" u="none" strike="noStrike" cap="none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r>
              <a:rPr lang="pt-BR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pt-BR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 l="13204" t="38900" r="14094" b="27479"/>
          <a:stretch/>
        </p:blipFill>
        <p:spPr>
          <a:xfrm>
            <a:off x="483195" y="2993810"/>
            <a:ext cx="11193516" cy="3229972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16" name="Shape 216"/>
          <p:cNvSpPr/>
          <p:nvPr/>
        </p:nvSpPr>
        <p:spPr>
          <a:xfrm rot="929212">
            <a:off x="154043" y="958042"/>
            <a:ext cx="1256804" cy="2168702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Shape 217"/>
          <p:cNvCxnSpPr/>
          <p:nvPr/>
        </p:nvCxnSpPr>
        <p:spPr>
          <a:xfrm>
            <a:off x="7408464" y="4608796"/>
            <a:ext cx="3844503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" name="Shape 218"/>
          <p:cNvCxnSpPr/>
          <p:nvPr/>
        </p:nvCxnSpPr>
        <p:spPr>
          <a:xfrm>
            <a:off x="733849" y="4934619"/>
            <a:ext cx="6191611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685750" y="404300"/>
            <a:ext cx="2424600" cy="20127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 legal, essa concentração é maior. O efeito deve ser ainda melhor!!!</a:t>
            </a:r>
          </a:p>
        </p:txBody>
      </p:sp>
      <p:grpSp>
        <p:nvGrpSpPr>
          <p:cNvPr id="224" name="Shape 224"/>
          <p:cNvGrpSpPr/>
          <p:nvPr/>
        </p:nvGrpSpPr>
        <p:grpSpPr>
          <a:xfrm>
            <a:off x="706774" y="3111689"/>
            <a:ext cx="2532907" cy="3276993"/>
            <a:chOff x="504254" y="3129052"/>
            <a:chExt cx="2532907" cy="3276993"/>
          </a:xfrm>
        </p:grpSpPr>
        <p:sp>
          <p:nvSpPr>
            <p:cNvPr id="225" name="Shape 225"/>
            <p:cNvSpPr/>
            <p:nvPr/>
          </p:nvSpPr>
          <p:spPr>
            <a:xfrm>
              <a:off x="1036320" y="3657600"/>
              <a:ext cx="1143000" cy="213359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6" name="Shape 226" descr="Resultado de imagem para minions empregada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t="19065" b="8038"/>
            <a:stretch/>
          </p:blipFill>
          <p:spPr>
            <a:xfrm>
              <a:off x="504254" y="3129052"/>
              <a:ext cx="2532907" cy="32769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Shape 231"/>
          <p:cNvSpPr txBox="1"/>
          <p:nvPr/>
        </p:nvSpPr>
        <p:spPr>
          <a:xfrm>
            <a:off x="10519288" y="4228090"/>
            <a:ext cx="1310700" cy="400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2000" dirty="0" smtClean="0"/>
              <a:t>50</a:t>
            </a:r>
            <a:r>
              <a:rPr lang="pt-BR" sz="2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</a:t>
            </a:r>
            <a:r>
              <a:rPr lang="pt-B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3568256" y="709605"/>
            <a:ext cx="8030100" cy="21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Anastácia então começou a fazer uso de </a:t>
            </a:r>
            <a:r>
              <a:rPr lang="pt-BR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AAS</a:t>
            </a:r>
            <a:r>
              <a:rPr lang="pt-BR" dirty="0"/>
              <a:t> </a:t>
            </a:r>
            <a:r>
              <a:rPr lang="pt-BR" dirty="0" smtClean="0"/>
              <a:t>em jejum (uma hora antes de uma refeição)!!!!</a:t>
            </a:r>
            <a:endParaRPr lang="pt-BR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Ao longo da semana, os sintomas foram se agravando!</a:t>
            </a:r>
          </a:p>
        </p:txBody>
      </p:sp>
      <p:pic>
        <p:nvPicPr>
          <p:cNvPr id="1026" name="Picture 2" descr="Resultado de imagem para ácido acetilsalicílic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0661" r="2036" b="6637"/>
          <a:stretch/>
        </p:blipFill>
        <p:spPr bwMode="auto">
          <a:xfrm>
            <a:off x="3830879" y="2872905"/>
            <a:ext cx="5869858" cy="364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5338916" y="4038696"/>
            <a:ext cx="914400" cy="7805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cxnSp>
        <p:nvCxnSpPr>
          <p:cNvPr id="230" name="Shape 230"/>
          <p:cNvCxnSpPr/>
          <p:nvPr/>
        </p:nvCxnSpPr>
        <p:spPr>
          <a:xfrm>
            <a:off x="6459794" y="4428190"/>
            <a:ext cx="3832143" cy="804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6" name="Retângulo 5"/>
          <p:cNvSpPr/>
          <p:nvPr/>
        </p:nvSpPr>
        <p:spPr>
          <a:xfrm>
            <a:off x="4580755" y="6611779"/>
            <a:ext cx="4370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/>
              <a:t>Fonte: http</a:t>
            </a:r>
            <a:r>
              <a:rPr lang="pt-BR" sz="1000" dirty="0"/>
              <a:t>://www.grupocimed.com.br/produto-acido-acetilsalicilico-86.php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1340400" y="127025"/>
            <a:ext cx="9837900" cy="117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SINTOMAS DA DENGUE HEMORRÁGICA</a:t>
            </a:r>
            <a:r>
              <a:rPr lang="pt-BR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600" baseline="30000" dirty="0" smtClean="0">
                <a:latin typeface="Arial"/>
                <a:ea typeface="Arial"/>
                <a:cs typeface="Arial"/>
                <a:sym typeface="Arial"/>
              </a:rPr>
              <a:t>[3]</a:t>
            </a:r>
            <a:r>
              <a:rPr lang="pt-BR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lang="pt-BR"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797040" y="1306017"/>
            <a:ext cx="4693800" cy="21687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HEPATOLÓGICAS:</a:t>
            </a:r>
          </a:p>
          <a:p>
            <a:pPr marL="17780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Dor abdominal difusa, com comprometimento das funções hepáticas (instalação do vírus no fígado). Pode evoluir para hepatite.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87679" y="1306036"/>
            <a:ext cx="5974079" cy="3046988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HEMORRÁGICAS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pt-BR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Petéquias</a:t>
            </a:r>
            <a:r>
              <a:rPr lang="pt-BR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- </a:t>
            </a:r>
            <a:r>
              <a:rPr lang="pt-BR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Epistaxe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pt-BR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Gengivorragia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			- </a:t>
            </a:r>
            <a:r>
              <a:rPr lang="pt-BR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Metrorragia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Hemorragia digestiva (ocorre, através do aparelho </a:t>
            </a:r>
            <a:r>
              <a:rPr lang="pt-B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gastro-intestinal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- estômago e intestino);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Hemorragia </a:t>
            </a:r>
            <a:r>
              <a:rPr lang="pt-BR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conjuntival (processa-se 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através da mucosa ocular ou conjuntiva).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6796990" y="3715423"/>
            <a:ext cx="4693800" cy="11790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INSUFICIÊNCIA CIRCULATÓRIA:</a:t>
            </a:r>
          </a:p>
          <a:p>
            <a:pPr marL="17780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Hipotensão postural.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487679" y="4571833"/>
            <a:ext cx="5974079" cy="2057565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PRÉ-CHOQUE:</a:t>
            </a:r>
          </a:p>
          <a:p>
            <a:pPr marL="228600" marR="0" lvl="0" indent="-508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Pulso fino; 			- Sudorese;	</a:t>
            </a:r>
          </a:p>
          <a:p>
            <a:pPr marL="228600" marR="0" lvl="0" indent="-508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Extremidades frias;		- Taquicardia;</a:t>
            </a:r>
          </a:p>
          <a:p>
            <a:pPr marL="228600" marR="0" lvl="0" indent="-508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Palidez cutânea</a:t>
            </a:r>
            <a:r>
              <a:rPr lang="pt-BR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pt-B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Hipotensão.</a:t>
            </a:r>
          </a:p>
        </p:txBody>
      </p:sp>
      <p:cxnSp>
        <p:nvCxnSpPr>
          <p:cNvPr id="243" name="Shape 243"/>
          <p:cNvCxnSpPr/>
          <p:nvPr/>
        </p:nvCxnSpPr>
        <p:spPr>
          <a:xfrm>
            <a:off x="4456090" y="3474717"/>
            <a:ext cx="2804810" cy="2016383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" name="Shape 244"/>
          <p:cNvSpPr txBox="1"/>
          <p:nvPr/>
        </p:nvSpPr>
        <p:spPr>
          <a:xfrm>
            <a:off x="7184700" y="5396250"/>
            <a:ext cx="4369800" cy="13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800" dirty="0"/>
              <a:t>Mais comum para indivíduos que tenham feito uso de ácido acetilsalicílico, </a:t>
            </a:r>
            <a:r>
              <a:rPr lang="pt-BR" sz="1800" dirty="0" err="1" smtClean="0"/>
              <a:t>antiinflamatórios</a:t>
            </a:r>
            <a:r>
              <a:rPr lang="pt-BR" sz="1800" dirty="0" smtClean="0"/>
              <a:t> </a:t>
            </a:r>
            <a:r>
              <a:rPr lang="pt-BR" sz="1800" dirty="0"/>
              <a:t>não </a:t>
            </a:r>
            <a:r>
              <a:rPr lang="pt-BR" sz="1800" dirty="0" err="1"/>
              <a:t>esteroidais</a:t>
            </a:r>
            <a:r>
              <a:rPr lang="pt-BR" sz="1800" dirty="0"/>
              <a:t> e anticoagulantes. </a:t>
            </a:r>
            <a:r>
              <a:rPr lang="pt-BR" sz="1800" baseline="30000" dirty="0" smtClean="0">
                <a:solidFill>
                  <a:schemeClr val="dk1"/>
                </a:solidFill>
              </a:rPr>
              <a:t>[4]</a:t>
            </a:r>
            <a:r>
              <a:rPr lang="pt-BR" sz="1800" dirty="0" smtClean="0">
                <a:solidFill>
                  <a:schemeClr val="dk1"/>
                </a:solidFill>
              </a:rPr>
              <a:t> </a:t>
            </a:r>
            <a:endParaRPr lang="pt-BR" sz="1800" dirty="0">
              <a:solidFill>
                <a:schemeClr val="dk1"/>
              </a:solidFill>
            </a:endParaRPr>
          </a:p>
        </p:txBody>
      </p:sp>
      <p:cxnSp>
        <p:nvCxnSpPr>
          <p:cNvPr id="245" name="Shape 245"/>
          <p:cNvCxnSpPr>
            <a:endCxn id="244" idx="1"/>
          </p:cNvCxnSpPr>
          <p:nvPr/>
        </p:nvCxnSpPr>
        <p:spPr>
          <a:xfrm rot="10800000" flipH="1">
            <a:off x="5722800" y="6058950"/>
            <a:ext cx="1461900" cy="270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377125" y="1553200"/>
            <a:ext cx="6364869" cy="425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101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Então, enquanto estava na casa de sua prima, sentiu uma forte dor abdominal e estava se sentindo fraca!</a:t>
            </a:r>
            <a:br>
              <a:rPr lang="pt-BR" sz="2400" dirty="0">
                <a:latin typeface="Arial"/>
                <a:ea typeface="Arial"/>
                <a:cs typeface="Arial"/>
                <a:sym typeface="Arial"/>
              </a:rPr>
            </a:br>
            <a:endParaRPr lang="pt-BR" sz="2400" dirty="0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01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Anastácia foi levada para o </a:t>
            </a:r>
            <a:r>
              <a:rPr lang="pt-BR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HU-USP</a:t>
            </a:r>
            <a:r>
              <a:rPr lang="pt-BR" sz="24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pt-BR" sz="2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pt-BR" sz="2400" dirty="0" smtClean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Sua prima mora na zona Oeste de SP!</a:t>
            </a:r>
          </a:p>
          <a:p>
            <a:pPr marL="45720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dirty="0" smtClean="0">
                <a:latin typeface="Arial"/>
                <a:ea typeface="Arial"/>
                <a:cs typeface="Arial"/>
                <a:sym typeface="Arial"/>
              </a:rPr>
              <a:t>-Anastácia 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conseguiu atendimento apresentando o endereço de residência de sua prima.</a:t>
            </a: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8025" y="1527222"/>
            <a:ext cx="2499726" cy="1406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2354" y="685397"/>
            <a:ext cx="2247900" cy="2247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3" name="Shape 253"/>
          <p:cNvPicPr preferRelativeResize="0"/>
          <p:nvPr/>
        </p:nvPicPr>
        <p:blipFill rotWithShape="1">
          <a:blip r:embed="rId5">
            <a:alphaModFix/>
          </a:blip>
          <a:srcRect l="18053" t="21404" r="4528" b="15324"/>
          <a:stretch/>
        </p:blipFill>
        <p:spPr>
          <a:xfrm>
            <a:off x="7270951" y="4111806"/>
            <a:ext cx="4181300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4" name="Shape 254"/>
          <p:cNvSpPr/>
          <p:nvPr/>
        </p:nvSpPr>
        <p:spPr>
          <a:xfrm>
            <a:off x="9055451" y="3148718"/>
            <a:ext cx="612300" cy="880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Retângulo 1"/>
          <p:cNvSpPr/>
          <p:nvPr/>
        </p:nvSpPr>
        <p:spPr>
          <a:xfrm>
            <a:off x="7345036" y="6442294"/>
            <a:ext cx="4107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http</a:t>
            </a:r>
            <a:r>
              <a:rPr lang="pt-BR" dirty="0"/>
              <a:t>://www.usp.br/espacoaberto/?p=11122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885627" y="1985432"/>
            <a:ext cx="8559106" cy="3968403"/>
            <a:chOff x="1233507" y="641445"/>
            <a:chExt cx="8559106" cy="396840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/>
            <a:srcRect l="21505" t="35215" r="21224" b="21316"/>
            <a:stretch/>
          </p:blipFill>
          <p:spPr>
            <a:xfrm>
              <a:off x="1726787" y="641445"/>
              <a:ext cx="8065826" cy="344201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" name="Conector de seta reta 3"/>
            <p:cNvCxnSpPr/>
            <p:nvPr/>
          </p:nvCxnSpPr>
          <p:spPr>
            <a:xfrm>
              <a:off x="2456597" y="1405719"/>
              <a:ext cx="701494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/>
            <p:cNvCxnSpPr/>
            <p:nvPr/>
          </p:nvCxnSpPr>
          <p:spPr>
            <a:xfrm>
              <a:off x="2435074" y="1762836"/>
              <a:ext cx="435573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hape 254"/>
            <p:cNvSpPr/>
            <p:nvPr/>
          </p:nvSpPr>
          <p:spPr>
            <a:xfrm rot="16200000">
              <a:off x="1367607" y="1016436"/>
              <a:ext cx="612300" cy="880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931809" y="4271294"/>
              <a:ext cx="60645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Indicações para internação hospitalar em casos de dengue. </a:t>
              </a:r>
              <a:r>
                <a:rPr lang="pt-BR" sz="1600" baseline="30000" dirty="0" smtClean="0"/>
                <a:t>[5]</a:t>
              </a:r>
              <a:endParaRPr lang="pt-BR" sz="1600" baseline="30000" dirty="0"/>
            </a:p>
          </p:txBody>
        </p:sp>
      </p:grpSp>
      <p:sp>
        <p:nvSpPr>
          <p:cNvPr id="28" name="Título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Indicações para internação hospitalar</a:t>
            </a:r>
            <a:endParaRPr lang="pt-BR" dirty="0"/>
          </a:p>
        </p:txBody>
      </p:sp>
      <p:cxnSp>
        <p:nvCxnSpPr>
          <p:cNvPr id="13" name="Conector de seta reta 12"/>
          <p:cNvCxnSpPr/>
          <p:nvPr/>
        </p:nvCxnSpPr>
        <p:spPr>
          <a:xfrm>
            <a:off x="3117526" y="5309249"/>
            <a:ext cx="3272525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209" y="478750"/>
            <a:ext cx="9629774" cy="58150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74" name="Shape 474"/>
          <p:cNvSpPr/>
          <p:nvPr/>
        </p:nvSpPr>
        <p:spPr>
          <a:xfrm>
            <a:off x="1986053" y="534110"/>
            <a:ext cx="7611413" cy="72552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898636" y="3386254"/>
            <a:ext cx="5099185" cy="65059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3443512" y="4036845"/>
            <a:ext cx="2388918" cy="2256914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Shape 477"/>
          <p:cNvSpPr txBox="1"/>
          <p:nvPr/>
        </p:nvSpPr>
        <p:spPr>
          <a:xfrm>
            <a:off x="1986053" y="6446159"/>
            <a:ext cx="7607299" cy="261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FLUXOGRAMA</a:t>
            </a:r>
            <a:r>
              <a:rPr lang="pt-BR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Classificação de risco do paciente com suspeita de dengue</a:t>
            </a:r>
            <a:r>
              <a:rPr lang="pt-BR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pt-BR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[1]</a:t>
            </a:r>
            <a:r>
              <a:rPr lang="pt-BR" sz="1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79" name="Shape 479"/>
          <p:cNvSpPr/>
          <p:nvPr/>
        </p:nvSpPr>
        <p:spPr>
          <a:xfrm>
            <a:off x="5544217" y="3412525"/>
            <a:ext cx="5099185" cy="65059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7947198" y="4113046"/>
            <a:ext cx="2329566" cy="218071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065122" y="3071996"/>
            <a:ext cx="57231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Reposição volêmica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 Início imediata da fase de expansão rápida parenteral com solução salina isotônica </a:t>
            </a:r>
            <a:endParaRPr lang="pt-BR" sz="2400" dirty="0" smtClean="0"/>
          </a:p>
          <a:p>
            <a:endParaRPr lang="pt-BR" sz="2400" dirty="0"/>
          </a:p>
          <a:p>
            <a:pPr lvl="3"/>
            <a:endParaRPr lang="pt-BR" sz="2400" dirty="0" smtClean="0"/>
          </a:p>
          <a:p>
            <a:pPr lvl="3"/>
            <a:endParaRPr lang="pt-BR" sz="2400" dirty="0" smtClean="0"/>
          </a:p>
          <a:p>
            <a:pPr lvl="3" algn="ctr"/>
            <a:r>
              <a:rPr lang="pt-BR" sz="2400" dirty="0" smtClean="0"/>
              <a:t>Caso </a:t>
            </a:r>
            <a:r>
              <a:rPr lang="pt-BR" sz="2400" dirty="0"/>
              <a:t>necessário, repetir por até 3 vezes.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1831" y="209158"/>
            <a:ext cx="8107733" cy="1089707"/>
          </a:xfrm>
        </p:spPr>
        <p:txBody>
          <a:bodyPr/>
          <a:lstStyle/>
          <a:p>
            <a:r>
              <a:rPr lang="pt-BR" dirty="0" smtClean="0"/>
              <a:t>Conduta terapêutica (Grupo D) </a:t>
            </a:r>
            <a:r>
              <a:rPr lang="pt-BR" i="1" baseline="30000" dirty="0" smtClean="0"/>
              <a:t>[5</a:t>
            </a:r>
            <a:r>
              <a:rPr lang="pt-BR" i="1" baseline="30000" dirty="0"/>
              <a:t>]</a:t>
            </a:r>
            <a:endParaRPr lang="pt-BR" i="1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12443" y="1555169"/>
            <a:ext cx="8047758" cy="1419851"/>
          </a:xfrm>
        </p:spPr>
        <p:txBody>
          <a:bodyPr/>
          <a:lstStyle/>
          <a:p>
            <a:pPr algn="just"/>
            <a:r>
              <a:rPr lang="pt-BR" dirty="0" smtClean="0"/>
              <a:t> Indivíduo deve permanecer em acompanhamento em leito de UTI até estabilização (48 horas). Após estabilização, permanecer em leito de internação.</a:t>
            </a:r>
          </a:p>
          <a:p>
            <a:pPr indent="0">
              <a:buNone/>
            </a:pPr>
            <a:r>
              <a:rPr lang="pt-BR" dirty="0" smtClean="0"/>
              <a:t> </a:t>
            </a:r>
          </a:p>
        </p:txBody>
      </p:sp>
      <p:sp>
        <p:nvSpPr>
          <p:cNvPr id="4" name="Shape 254"/>
          <p:cNvSpPr/>
          <p:nvPr/>
        </p:nvSpPr>
        <p:spPr>
          <a:xfrm>
            <a:off x="3628501" y="4780156"/>
            <a:ext cx="385902" cy="57360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9" name="Grupo 8"/>
          <p:cNvGrpSpPr/>
          <p:nvPr/>
        </p:nvGrpSpPr>
        <p:grpSpPr>
          <a:xfrm>
            <a:off x="9400323" y="1082725"/>
            <a:ext cx="2972816" cy="2988219"/>
            <a:chOff x="8897423" y="3815011"/>
            <a:chExt cx="2972816" cy="2988219"/>
          </a:xfrm>
        </p:grpSpPr>
        <p:pic>
          <p:nvPicPr>
            <p:cNvPr id="7" name="Picture 7" descr="http://maisdowns.com/img/post-it-software-notes-li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202">
              <a:off x="8897423" y="3815011"/>
              <a:ext cx="2972816" cy="298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ixaDeTexto 7"/>
            <p:cNvSpPr txBox="1"/>
            <p:nvPr/>
          </p:nvSpPr>
          <p:spPr>
            <a:xfrm>
              <a:off x="9305467" y="4247293"/>
              <a:ext cx="215673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dirty="0" smtClean="0"/>
                <a:t>Reavaliação clínica a cada 15-30 minutos e de hematócrito em 2 horas.</a:t>
              </a:r>
              <a:endParaRPr lang="pt-BR" sz="2200" dirty="0"/>
            </a:p>
          </p:txBody>
        </p:sp>
      </p:grpSp>
      <p:sp>
        <p:nvSpPr>
          <p:cNvPr id="11" name="Shape 241"/>
          <p:cNvSpPr txBox="1"/>
          <p:nvPr/>
        </p:nvSpPr>
        <p:spPr>
          <a:xfrm>
            <a:off x="6577782" y="4202327"/>
            <a:ext cx="5446658" cy="24197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lvl="0"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pt-BR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HEMATÓCRITO: </a:t>
            </a:r>
            <a:r>
              <a:rPr lang="pt-BR" sz="1600" b="1" i="1" u="none" strike="noStrike" cap="none" baseline="30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b="1" i="1" baseline="30000" dirty="0">
                <a:solidFill>
                  <a:schemeClr val="lt1"/>
                </a:solidFill>
              </a:rPr>
              <a:t>6</a:t>
            </a:r>
            <a:r>
              <a:rPr lang="pt-BR" sz="1600" b="1" i="1" u="none" strike="noStrike" cap="none" baseline="30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marL="177800" lvl="0"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pt-BR" sz="1600" dirty="0" smtClean="0">
                <a:solidFill>
                  <a:schemeClr val="tx1"/>
                </a:solidFill>
              </a:rPr>
              <a:t>Em </a:t>
            </a:r>
            <a:r>
              <a:rPr lang="pt-BR" sz="1600" dirty="0">
                <a:solidFill>
                  <a:schemeClr val="tx1"/>
                </a:solidFill>
              </a:rPr>
              <a:t>geral é pedido como parte do hemograma. Utilizado </a:t>
            </a:r>
            <a:r>
              <a:rPr lang="pt-BR" sz="1600" dirty="0" smtClean="0">
                <a:solidFill>
                  <a:schemeClr val="tx1"/>
                </a:solidFill>
              </a:rPr>
              <a:t>para:</a:t>
            </a:r>
          </a:p>
          <a:p>
            <a:pPr marL="177800" lvl="0"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pt-BR" sz="1600" b="1" dirty="0" smtClean="0">
                <a:solidFill>
                  <a:schemeClr val="tx1"/>
                </a:solidFill>
              </a:rPr>
              <a:t>- Monitoramento </a:t>
            </a:r>
            <a:r>
              <a:rPr lang="pt-BR" sz="1600" b="1" dirty="0">
                <a:solidFill>
                  <a:schemeClr val="tx1"/>
                </a:solidFill>
              </a:rPr>
              <a:t>de sangramento </a:t>
            </a:r>
            <a:r>
              <a:rPr lang="pt-BR" sz="1600" dirty="0">
                <a:solidFill>
                  <a:schemeClr val="tx1"/>
                </a:solidFill>
              </a:rPr>
              <a:t>(avaliar gravidade</a:t>
            </a:r>
            <a:r>
              <a:rPr lang="pt-BR" sz="1600" dirty="0" smtClean="0">
                <a:solidFill>
                  <a:schemeClr val="tx1"/>
                </a:solidFill>
              </a:rPr>
              <a:t>);</a:t>
            </a:r>
          </a:p>
          <a:p>
            <a:pPr marL="177800" lvl="0"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pt-BR" sz="1600" b="1" dirty="0" smtClean="0">
                <a:solidFill>
                  <a:schemeClr val="tx1"/>
                </a:solidFill>
              </a:rPr>
              <a:t> - </a:t>
            </a:r>
            <a:r>
              <a:rPr lang="pt-BR" sz="1600" b="1" dirty="0">
                <a:solidFill>
                  <a:schemeClr val="tx1"/>
                </a:solidFill>
              </a:rPr>
              <a:t>Monitoração do tratamento de anemia</a:t>
            </a:r>
            <a:r>
              <a:rPr lang="pt-BR" sz="1600" b="1" dirty="0" smtClean="0">
                <a:solidFill>
                  <a:schemeClr val="tx1"/>
                </a:solidFill>
              </a:rPr>
              <a:t>. </a:t>
            </a:r>
          </a:p>
          <a:p>
            <a:pPr marL="177800" lvl="0"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pt-BR" sz="1600" b="1" dirty="0" smtClean="0">
                <a:solidFill>
                  <a:schemeClr val="tx1"/>
                </a:solidFill>
              </a:rPr>
              <a:t>- </a:t>
            </a:r>
            <a:r>
              <a:rPr lang="pt-BR" sz="1600" b="1" dirty="0">
                <a:solidFill>
                  <a:schemeClr val="tx1"/>
                </a:solidFill>
              </a:rPr>
              <a:t>Desidratação;</a:t>
            </a:r>
          </a:p>
          <a:p>
            <a:pPr marL="463550" marR="0" lvl="0" indent="-2857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Tx/>
              <a:buChar char="-"/>
            </a:pPr>
            <a:endParaRPr lang="pt-BR"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7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9411" y="1413501"/>
            <a:ext cx="10515599" cy="4351338"/>
          </a:xfrm>
        </p:spPr>
        <p:txBody>
          <a:bodyPr/>
          <a:lstStyle/>
          <a:p>
            <a:r>
              <a:rPr lang="pt-BR" dirty="0" smtClean="0"/>
              <a:t> Resposta inadequada (persistência do choque):</a:t>
            </a: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877269" y="183454"/>
            <a:ext cx="8179881" cy="10897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r>
              <a:rPr lang="pt-BR" dirty="0" smtClean="0"/>
              <a:t>Conduta terapêutica (Grupo D) </a:t>
            </a:r>
            <a:r>
              <a:rPr lang="pt-BR" baseline="30000" dirty="0" smtClean="0"/>
              <a:t>[5</a:t>
            </a:r>
            <a:r>
              <a:rPr lang="pt-BR" baseline="30000" dirty="0"/>
              <a:t>]</a:t>
            </a:r>
            <a:endParaRPr lang="pt-BR" dirty="0"/>
          </a:p>
        </p:txBody>
      </p:sp>
      <p:sp>
        <p:nvSpPr>
          <p:cNvPr id="5" name="Shape 241"/>
          <p:cNvSpPr txBox="1"/>
          <p:nvPr/>
        </p:nvSpPr>
        <p:spPr>
          <a:xfrm>
            <a:off x="964119" y="2259787"/>
            <a:ext cx="3969748" cy="52488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HEMATÓCRITO EM ASCENÇÃO:</a:t>
            </a:r>
            <a:endParaRPr lang="pt-BR"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88575" y="21620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algn="just"/>
            <a:r>
              <a:rPr lang="pt-BR" sz="1800" dirty="0">
                <a:solidFill>
                  <a:schemeClr val="dk1"/>
                </a:solidFill>
              </a:rPr>
              <a:t> </a:t>
            </a:r>
            <a:r>
              <a:rPr lang="pt-BR" sz="1800" dirty="0" smtClean="0">
                <a:solidFill>
                  <a:schemeClr val="dk1"/>
                </a:solidFill>
              </a:rPr>
              <a:t>        - Após reposição volêmica adequada, utilizar </a:t>
            </a:r>
            <a:r>
              <a:rPr lang="pt-BR" sz="1800" dirty="0" err="1">
                <a:solidFill>
                  <a:schemeClr val="dk1"/>
                </a:solidFill>
              </a:rPr>
              <a:t>espansores</a:t>
            </a:r>
            <a:r>
              <a:rPr lang="pt-BR" sz="1800" dirty="0">
                <a:solidFill>
                  <a:schemeClr val="dk1"/>
                </a:solidFill>
              </a:rPr>
              <a:t> </a:t>
            </a:r>
            <a:r>
              <a:rPr lang="pt-BR" sz="1800" dirty="0" err="1">
                <a:solidFill>
                  <a:schemeClr val="dk1"/>
                </a:solidFill>
              </a:rPr>
              <a:t>plasmásticos</a:t>
            </a:r>
            <a:r>
              <a:rPr lang="pt-BR" sz="1800" dirty="0">
                <a:solidFill>
                  <a:schemeClr val="dk1"/>
                </a:solidFill>
              </a:rPr>
              <a:t> (</a:t>
            </a:r>
            <a:r>
              <a:rPr lang="pt-BR" sz="1800" b="1" dirty="0" smtClean="0">
                <a:solidFill>
                  <a:schemeClr val="dk1"/>
                </a:solidFill>
              </a:rPr>
              <a:t>albumina)</a:t>
            </a:r>
            <a:r>
              <a:rPr lang="pt-BR" sz="1800" dirty="0" smtClean="0"/>
              <a:t>; preparar </a:t>
            </a:r>
            <a:r>
              <a:rPr lang="pt-BR" sz="1800" dirty="0"/>
              <a:t>solução de albumina a </a:t>
            </a:r>
            <a:r>
              <a:rPr lang="pt-BR" sz="1800" dirty="0" smtClean="0"/>
              <a:t>5%; na </a:t>
            </a:r>
            <a:r>
              <a:rPr lang="pt-BR" sz="1800" dirty="0"/>
              <a:t>falta desta, usar </a:t>
            </a:r>
            <a:r>
              <a:rPr lang="pt-BR" sz="1800" b="1" dirty="0"/>
              <a:t>coloides sintéticos</a:t>
            </a:r>
            <a:r>
              <a:rPr lang="pt-BR" sz="1800" dirty="0"/>
              <a:t>, 10 ml/kg/hora.</a:t>
            </a:r>
          </a:p>
        </p:txBody>
      </p:sp>
      <p:sp>
        <p:nvSpPr>
          <p:cNvPr id="7" name="Shape 241"/>
          <p:cNvSpPr txBox="1"/>
          <p:nvPr/>
        </p:nvSpPr>
        <p:spPr>
          <a:xfrm>
            <a:off x="964119" y="3971174"/>
            <a:ext cx="3969748" cy="552786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HEMATÓCRITO EM QUEDA E PERSISTÊNCIA DO CHOQUE:</a:t>
            </a:r>
            <a:endParaRPr lang="pt-BR"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677641" y="3961762"/>
            <a:ext cx="548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solidFill>
                  <a:srgbClr val="FF0000"/>
                </a:solidFill>
              </a:rPr>
              <a:t>- Investigar </a:t>
            </a:r>
            <a:r>
              <a:rPr lang="pt-BR" sz="1800" dirty="0">
                <a:solidFill>
                  <a:srgbClr val="FF0000"/>
                </a:solidFill>
              </a:rPr>
              <a:t>hemorragias e avaliar a </a:t>
            </a:r>
            <a:r>
              <a:rPr lang="pt-BR" sz="1800" dirty="0" smtClean="0">
                <a:solidFill>
                  <a:srgbClr val="FF0000"/>
                </a:solidFill>
              </a:rPr>
              <a:t>coagulação.</a:t>
            </a:r>
            <a:endParaRPr lang="pt-BR" sz="1800" dirty="0">
              <a:solidFill>
                <a:srgbClr val="FF0000"/>
              </a:solidFill>
            </a:endParaRPr>
          </a:p>
        </p:txBody>
      </p:sp>
      <p:sp>
        <p:nvSpPr>
          <p:cNvPr id="9" name="Shape 241"/>
          <p:cNvSpPr txBox="1"/>
          <p:nvPr/>
        </p:nvSpPr>
        <p:spPr>
          <a:xfrm>
            <a:off x="964119" y="4998786"/>
            <a:ext cx="3969748" cy="417289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PRESENÇA DE HEMORRAGIA:</a:t>
            </a:r>
            <a:endParaRPr lang="pt-BR"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677642" y="4950007"/>
            <a:ext cx="5606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dirty="0" smtClean="0">
                <a:solidFill>
                  <a:srgbClr val="FF0000"/>
                </a:solidFill>
              </a:rPr>
              <a:t>- Transfundir </a:t>
            </a:r>
            <a:r>
              <a:rPr lang="pt-BR" sz="1800" dirty="0">
                <a:solidFill>
                  <a:srgbClr val="FF0000"/>
                </a:solidFill>
              </a:rPr>
              <a:t>concentrado de hemácias (10 a 15 ml/kg/dia</a:t>
            </a:r>
            <a:r>
              <a:rPr lang="pt-BR" sz="1800" dirty="0" smtClean="0">
                <a:solidFill>
                  <a:srgbClr val="FF0000"/>
                </a:solidFill>
              </a:rPr>
              <a:t>).    - Se </a:t>
            </a:r>
            <a:r>
              <a:rPr lang="pt-BR" sz="1800" dirty="0" err="1" smtClean="0">
                <a:solidFill>
                  <a:srgbClr val="FF0000"/>
                </a:solidFill>
              </a:rPr>
              <a:t>Hb</a:t>
            </a:r>
            <a:r>
              <a:rPr lang="pt-BR" sz="1800" dirty="0" smtClean="0">
                <a:solidFill>
                  <a:srgbClr val="FF0000"/>
                </a:solidFill>
              </a:rPr>
              <a:t> muito baixo.</a:t>
            </a:r>
            <a:endParaRPr lang="pt-BR" sz="1800" dirty="0">
              <a:solidFill>
                <a:srgbClr val="FF0000"/>
              </a:solidFill>
            </a:endParaRPr>
          </a:p>
        </p:txBody>
      </p:sp>
      <p:sp>
        <p:nvSpPr>
          <p:cNvPr id="11" name="Shape 241"/>
          <p:cNvSpPr txBox="1"/>
          <p:nvPr/>
        </p:nvSpPr>
        <p:spPr>
          <a:xfrm>
            <a:off x="964119" y="6074167"/>
            <a:ext cx="3969748" cy="417289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PRESENÇA DE COAGULOPATIAS:</a:t>
            </a:r>
            <a:endParaRPr lang="pt-BR"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432062" y="5844377"/>
            <a:ext cx="58525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dirty="0" smtClean="0"/>
              <a:t>      - Avaliar </a:t>
            </a:r>
            <a:r>
              <a:rPr lang="pt-BR" sz="1800" dirty="0"/>
              <a:t>necessidade de uso de plasma fresco (10 ml/kg), vitamina K endovenosa e </a:t>
            </a:r>
            <a:r>
              <a:rPr lang="pt-BR" sz="1800" dirty="0" err="1"/>
              <a:t>crioprecipitado</a:t>
            </a:r>
            <a:r>
              <a:rPr lang="pt-BR" sz="1800" dirty="0"/>
              <a:t> (1 U para cada 5-10 kg).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7836113" y="902473"/>
            <a:ext cx="4075198" cy="4096313"/>
            <a:chOff x="8387563" y="736514"/>
            <a:chExt cx="4075198" cy="4096313"/>
          </a:xfrm>
        </p:grpSpPr>
        <p:grpSp>
          <p:nvGrpSpPr>
            <p:cNvPr id="16" name="Grupo 15"/>
            <p:cNvGrpSpPr/>
            <p:nvPr/>
          </p:nvGrpSpPr>
          <p:grpSpPr>
            <a:xfrm>
              <a:off x="8387563" y="736514"/>
              <a:ext cx="4075198" cy="4096313"/>
              <a:chOff x="8387563" y="736514"/>
              <a:chExt cx="4075198" cy="4096313"/>
            </a:xfrm>
          </p:grpSpPr>
          <p:pic>
            <p:nvPicPr>
              <p:cNvPr id="14" name="Picture 7" descr="http://maisdowns.com/img/post-it-software-notes-lit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9202">
                <a:off x="8387563" y="736514"/>
                <a:ext cx="4075198" cy="4096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CaixaDeTexto 1"/>
              <p:cNvSpPr txBox="1"/>
              <p:nvPr/>
            </p:nvSpPr>
            <p:spPr>
              <a:xfrm>
                <a:off x="8614923" y="1359834"/>
                <a:ext cx="328889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dirty="0" smtClean="0"/>
                  <a:t>ÚLCERA GÁSTRICA SANGRANTE</a:t>
                </a:r>
              </a:p>
              <a:p>
                <a:pPr algn="ctr"/>
                <a:endParaRPr lang="pt-BR" sz="2400" dirty="0" smtClean="0"/>
              </a:p>
              <a:p>
                <a:pPr algn="ctr"/>
                <a:endParaRPr lang="pt-BR" sz="2400" dirty="0" smtClean="0"/>
              </a:p>
              <a:p>
                <a:pPr algn="ctr"/>
                <a:endParaRPr lang="pt-BR" sz="2400" dirty="0" smtClean="0"/>
              </a:p>
              <a:p>
                <a:pPr algn="ctr"/>
                <a:r>
                  <a:rPr lang="pt-BR" sz="2400" dirty="0"/>
                  <a:t>EDA (endoscopia digestiva alta</a:t>
                </a:r>
                <a:r>
                  <a:rPr lang="pt-BR" sz="2400" dirty="0" smtClean="0"/>
                  <a:t>) - Cauterização</a:t>
                </a:r>
                <a:endParaRPr lang="pt-BR" sz="2400" dirty="0"/>
              </a:p>
            </p:txBody>
          </p:sp>
        </p:grpSp>
        <p:sp>
          <p:nvSpPr>
            <p:cNvPr id="15" name="Shape 254"/>
            <p:cNvSpPr/>
            <p:nvPr/>
          </p:nvSpPr>
          <p:spPr>
            <a:xfrm>
              <a:off x="10232211" y="2278804"/>
              <a:ext cx="385902" cy="573609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02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6000" b="1">
                <a:latin typeface="Arial"/>
                <a:ea typeface="Arial"/>
                <a:cs typeface="Arial"/>
                <a:sym typeface="Arial"/>
              </a:rPr>
              <a:t>Farmácia clínica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 descr="Resultado de imagem para volta a fita"/>
          <p:cNvPicPr preferRelativeResize="0"/>
          <p:nvPr/>
        </p:nvPicPr>
        <p:blipFill rotWithShape="1">
          <a:blip r:embed="rId3">
            <a:alphaModFix/>
          </a:blip>
          <a:srcRect t="31324"/>
          <a:stretch/>
        </p:blipFill>
        <p:spPr>
          <a:xfrm>
            <a:off x="7018988" y="4066035"/>
            <a:ext cx="4649272" cy="1677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1" name="Shape 101" descr="Resultado de imagem para chapolin meme eu não sei de quem vc está falando"/>
          <p:cNvPicPr preferRelativeResize="0"/>
          <p:nvPr/>
        </p:nvPicPr>
        <p:blipFill rotWithShape="1">
          <a:blip r:embed="rId4">
            <a:alphaModFix/>
          </a:blip>
          <a:srcRect b="1908"/>
          <a:stretch/>
        </p:blipFill>
        <p:spPr>
          <a:xfrm>
            <a:off x="799518" y="714558"/>
            <a:ext cx="5714998" cy="397002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2" name="Shape 102"/>
          <p:cNvSpPr txBox="1"/>
          <p:nvPr/>
        </p:nvSpPr>
        <p:spPr>
          <a:xfrm>
            <a:off x="1875801" y="4684583"/>
            <a:ext cx="3562429" cy="553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http://geradormemes.com/meme/aymkcb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7018988" y="5797603"/>
            <a:ext cx="4649272" cy="4516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http://tudo-em-cima.blogspot.com.br/2014/07/volta-fita.html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Shape 104" descr="Resultado de imagem para interrogação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18425">
            <a:off x="10209786" y="1165960"/>
            <a:ext cx="2099254" cy="209925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 rot="-586111">
            <a:off x="7018988" y="611632"/>
            <a:ext cx="3438659" cy="2253802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6969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7531996" y="1085016"/>
            <a:ext cx="2459864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t-B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MAS QUEM É ANASTÁCIA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pt-BR" dirty="0"/>
              <a:t>Farmacêutico Hospitalar </a:t>
            </a:r>
            <a:r>
              <a:rPr lang="pt-BR" baseline="30000" dirty="0" smtClean="0"/>
              <a:t>[7]</a:t>
            </a:r>
            <a:endParaRPr lang="pt-BR" dirty="0"/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729150" y="1310425"/>
            <a:ext cx="10624500" cy="486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Promove ações ligadas a promoção, proteção 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e recuperação do indivíduo.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Medicamento é o </a:t>
            </a:r>
            <a:r>
              <a:rPr lang="pt-BR" b="1">
                <a:latin typeface="Arial"/>
                <a:ea typeface="Arial"/>
                <a:cs typeface="Arial"/>
                <a:sym typeface="Arial"/>
              </a:rPr>
              <a:t>insumo essencial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Visa</a:t>
            </a:r>
            <a:r>
              <a:rPr lang="pt-BR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acesso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 e  </a:t>
            </a:r>
            <a:r>
              <a:rPr lang="pt-BR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uso racional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Atividades  intersetoriais,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que requerem interação com </a:t>
            </a:r>
          </a:p>
          <a:p>
            <a:pPr marL="0" marR="0" lvl="0" indent="-69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outros setores do hospital.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3512" y="3018550"/>
            <a:ext cx="3416299" cy="31581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3" name="Shape 283"/>
          <p:cNvSpPr txBox="1"/>
          <p:nvPr/>
        </p:nvSpPr>
        <p:spPr>
          <a:xfrm>
            <a:off x="7062207" y="6176725"/>
            <a:ext cx="4895100" cy="19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dirty="0" err="1"/>
              <a:t>Fonte:http</a:t>
            </a:r>
            <a:r>
              <a:rPr lang="pt-BR" sz="1100" dirty="0"/>
              <a:t>://us.123rf.com/450wm/</a:t>
            </a:r>
            <a:r>
              <a:rPr lang="pt-BR" sz="1100" dirty="0" err="1"/>
              <a:t>iosphere</a:t>
            </a:r>
            <a:r>
              <a:rPr lang="pt-BR" sz="1100" dirty="0"/>
              <a:t>/iosphere1405/iosphere140500014/27945330-ilustra%C3%A7%C3%A3o-de-farmac%C3%AAutico-dos-desenhos-animados-com-pacote-de-medicina.jpg?ver=6</a:t>
            </a: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4">
            <a:alphaModFix/>
          </a:blip>
          <a:srcRect r="51176"/>
          <a:stretch/>
        </p:blipFill>
        <p:spPr>
          <a:xfrm>
            <a:off x="8785375" y="132575"/>
            <a:ext cx="2568424" cy="227409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5" name="Shape 285"/>
          <p:cNvSpPr txBox="1"/>
          <p:nvPr/>
        </p:nvSpPr>
        <p:spPr>
          <a:xfrm>
            <a:off x="8132725" y="2406675"/>
            <a:ext cx="3059400" cy="171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200"/>
              <a:t>Fonte:http://www.portaldosfarmacos.ccs.ufrj.br/imagens/simbolos_farmacia/foto1.jpg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6808" y="483112"/>
            <a:ext cx="7138384" cy="618284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/>
        </p:nvSpPr>
        <p:spPr>
          <a:xfrm>
            <a:off x="154325" y="188600"/>
            <a:ext cx="7972500" cy="24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/>
              <a:t>Dona Anastácia internada: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/>
              <a:t>Entrevista com o Farmacêutico (Conciliação medicamentosa):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/>
              <a:t>1- </a:t>
            </a:r>
            <a:r>
              <a:rPr lang="pt-BR" sz="2000"/>
              <a:t>Motivo da entrada no hospital?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/>
              <a:t>2-</a:t>
            </a:r>
            <a:r>
              <a:rPr lang="pt-BR" sz="2000"/>
              <a:t> Fazia uso de algum medicamento em casa?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/>
              <a:t>3-</a:t>
            </a:r>
            <a:r>
              <a:rPr lang="pt-BR" sz="2000"/>
              <a:t> Apresenta alergia a algum medicamento ou alimento?</a:t>
            </a:r>
          </a:p>
          <a:p>
            <a:pPr lvl="0">
              <a:spcBef>
                <a:spcPts val="0"/>
              </a:spcBef>
              <a:buNone/>
            </a:pPr>
            <a:endParaRPr sz="2000"/>
          </a:p>
        </p:txBody>
      </p:sp>
      <p:pic>
        <p:nvPicPr>
          <p:cNvPr id="291" name="Shape 291" descr="entrevista no leito.jpg"/>
          <p:cNvPicPr preferRelativeResize="0"/>
          <p:nvPr/>
        </p:nvPicPr>
        <p:blipFill rotWithShape="1">
          <a:blip r:embed="rId3">
            <a:alphaModFix/>
          </a:blip>
          <a:srcRect l="23318"/>
          <a:stretch/>
        </p:blipFill>
        <p:spPr>
          <a:xfrm>
            <a:off x="7327437" y="325762"/>
            <a:ext cx="3176625" cy="27656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92" name="Shape 292"/>
          <p:cNvSpPr txBox="1"/>
          <p:nvPr/>
        </p:nvSpPr>
        <p:spPr>
          <a:xfrm>
            <a:off x="7323500" y="3091386"/>
            <a:ext cx="3308106" cy="9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200" dirty="0"/>
              <a:t>Fonte: http://docplayer.com.br/19637776-Importancia-da-notificacao-de-eventos-adversos-de-medicamentos-no-ambiente-hospitalar.html</a:t>
            </a:r>
          </a:p>
        </p:txBody>
      </p:sp>
      <p:pic>
        <p:nvPicPr>
          <p:cNvPr id="293" name="Shape 293" descr="visita multidisc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700" y="2794650"/>
            <a:ext cx="5425426" cy="30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251062" y="5846450"/>
            <a:ext cx="5618700" cy="6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200" dirty="0"/>
              <a:t>Fonte: http://www.hmtj.org.br/2014/noticia/round-multidisciplinar-inovador-no-hmtj-beneficia-pacientes-cronicos</a:t>
            </a:r>
          </a:p>
        </p:txBody>
      </p:sp>
      <p:sp>
        <p:nvSpPr>
          <p:cNvPr id="295" name="Shape 295"/>
          <p:cNvSpPr/>
          <p:nvPr/>
        </p:nvSpPr>
        <p:spPr>
          <a:xfrm rot="-5400000">
            <a:off x="5998412" y="4936850"/>
            <a:ext cx="612300" cy="88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 txBox="1"/>
          <p:nvPr/>
        </p:nvSpPr>
        <p:spPr>
          <a:xfrm>
            <a:off x="6836000" y="4134050"/>
            <a:ext cx="5045400" cy="24861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>
                <a:solidFill>
                  <a:schemeClr val="lt1"/>
                </a:solidFill>
              </a:rPr>
              <a:t>VISITA DIÁRIA DA EQUIPE MULTIDISCIPLINAR </a:t>
            </a:r>
          </a:p>
          <a:p>
            <a:pPr marL="177800" marR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t-BR" sz="1800">
                <a:solidFill>
                  <a:schemeClr val="dk1"/>
                </a:solidFill>
              </a:rPr>
              <a:t>Médico, Farmacêutico, Enfermeiro, Nutricionista;</a:t>
            </a:r>
          </a:p>
          <a:p>
            <a:pPr marL="177800" marR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>
                <a:solidFill>
                  <a:schemeClr val="dk1"/>
                </a:solidFill>
              </a:rPr>
              <a:t>- Breve história clínica do pcte; evolução nas últimas 24h; comentários de PM e nutrição.</a:t>
            </a:r>
          </a:p>
        </p:txBody>
      </p:sp>
      <p:sp>
        <p:nvSpPr>
          <p:cNvPr id="297" name="Shape 297"/>
          <p:cNvSpPr/>
          <p:nvPr/>
        </p:nvSpPr>
        <p:spPr>
          <a:xfrm rot="-5400000">
            <a:off x="6191112" y="1268312"/>
            <a:ext cx="612300" cy="88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9903150" y="68750"/>
            <a:ext cx="2201100" cy="1741200"/>
          </a:xfrm>
          <a:prstGeom prst="wedgeRectCallout">
            <a:avLst>
              <a:gd name="adj1" fmla="val -68298"/>
              <a:gd name="adj2" fmla="val 36404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t-BR" sz="1800">
                <a:solidFill>
                  <a:schemeClr val="lt1"/>
                </a:solidFill>
              </a:rPr>
              <a:t>1- </a:t>
            </a:r>
            <a:r>
              <a:rPr lang="pt-BR" sz="1800"/>
              <a:t>Dor abdominal e Hipotensão;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t-BR" sz="1800">
                <a:solidFill>
                  <a:schemeClr val="lt1"/>
                </a:solidFill>
              </a:rPr>
              <a:t>2- </a:t>
            </a:r>
            <a:r>
              <a:rPr lang="pt-BR" sz="1800"/>
              <a:t>Paracetamol, Doril;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pt-BR" sz="1800">
                <a:solidFill>
                  <a:schemeClr val="lt1"/>
                </a:solidFill>
              </a:rPr>
              <a:t>3- </a:t>
            </a:r>
            <a:r>
              <a:rPr lang="pt-BR" sz="1800"/>
              <a:t>Não e sem comorbidades;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 descr="P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199" y="120025"/>
            <a:ext cx="8111501" cy="452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 descr="Detetive da cienci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350" y="997325"/>
            <a:ext cx="2517599" cy="347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85750" y="308600"/>
            <a:ext cx="3994800" cy="87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000" b="1"/>
              <a:t>TRIAGEM DE PRESCRIÇÕES</a:t>
            </a:r>
          </a:p>
        </p:txBody>
      </p:sp>
      <p:sp>
        <p:nvSpPr>
          <p:cNvPr id="307" name="Shape 307"/>
          <p:cNvSpPr/>
          <p:nvPr/>
        </p:nvSpPr>
        <p:spPr>
          <a:xfrm rot="1760456">
            <a:off x="2912260" y="4319543"/>
            <a:ext cx="612238" cy="88049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 txBox="1"/>
          <p:nvPr/>
        </p:nvSpPr>
        <p:spPr>
          <a:xfrm>
            <a:off x="232600" y="5224900"/>
            <a:ext cx="3701100" cy="8745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>
                <a:solidFill>
                  <a:schemeClr val="lt1"/>
                </a:solidFill>
              </a:rPr>
              <a:t>Identificação da Anastácia: </a:t>
            </a:r>
          </a:p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/>
              <a:t>Nome, sexo, matrícula, idade</a:t>
            </a:r>
          </a:p>
        </p:txBody>
      </p:sp>
      <p:sp>
        <p:nvSpPr>
          <p:cNvPr id="309" name="Shape 309"/>
          <p:cNvSpPr/>
          <p:nvPr/>
        </p:nvSpPr>
        <p:spPr>
          <a:xfrm>
            <a:off x="5395567" y="4777826"/>
            <a:ext cx="612300" cy="88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 txBox="1"/>
          <p:nvPr/>
        </p:nvSpPr>
        <p:spPr>
          <a:xfrm>
            <a:off x="4080550" y="5788800"/>
            <a:ext cx="3701100" cy="8745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>
                <a:solidFill>
                  <a:schemeClr val="lt1"/>
                </a:solidFill>
              </a:rPr>
              <a:t>Dose e Frequência:</a:t>
            </a:r>
          </a:p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/>
              <a:t>Indicação terapêutica, ajuste, 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8216600" y="5537325"/>
            <a:ext cx="3701100" cy="13206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pt-BR" sz="1800"/>
              <a:t>Interações medicamentosas;</a:t>
            </a:r>
          </a:p>
          <a:p>
            <a:pPr marL="457200" marR="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pt-BR" sz="1800"/>
              <a:t>Medicamento padrão;</a:t>
            </a:r>
          </a:p>
          <a:p>
            <a:pPr marL="457200" marR="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pt-BR" sz="1800"/>
              <a:t>Contraindicações;</a:t>
            </a:r>
          </a:p>
          <a:p>
            <a:pPr marL="457200" marR="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pt-BR" sz="1800"/>
              <a:t>Administração: Via;</a:t>
            </a:r>
          </a:p>
        </p:txBody>
      </p:sp>
      <p:sp>
        <p:nvSpPr>
          <p:cNvPr id="312" name="Shape 312"/>
          <p:cNvSpPr/>
          <p:nvPr/>
        </p:nvSpPr>
        <p:spPr>
          <a:xfrm>
            <a:off x="9439874" y="4715700"/>
            <a:ext cx="612300" cy="753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1095375" y="2766150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6000" b="1">
                <a:latin typeface="Arial"/>
                <a:ea typeface="Arial"/>
                <a:cs typeface="Arial"/>
                <a:sym typeface="Arial"/>
              </a:rPr>
              <a:t>Divisão de Farmácia: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0012800" cy="219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Na farmácia hospitalar: </a:t>
            </a:r>
          </a:p>
          <a:p>
            <a:pPr marL="457200" lvl="0" indent="-355600">
              <a:spcBef>
                <a:spcPts val="0"/>
              </a:spcBef>
              <a:buSzPct val="100000"/>
              <a:buFont typeface="Arial"/>
            </a:pPr>
            <a:r>
              <a:rPr lang="pt-BR" sz="2000">
                <a:latin typeface="Arial"/>
                <a:ea typeface="Arial"/>
                <a:cs typeface="Arial"/>
                <a:sym typeface="Arial"/>
              </a:rPr>
              <a:t>Após triagem da PM (Via da Farmácia) por um Farmacêutico, técnicos separam os medicamentos;</a:t>
            </a:r>
          </a:p>
          <a:p>
            <a:pPr lvl="0">
              <a:spcBef>
                <a:spcPts val="0"/>
              </a:spcBef>
              <a:buNone/>
            </a:pPr>
            <a:r>
              <a:rPr lang="pt-BR" sz="2000" b="1" u="sng">
                <a:latin typeface="Arial"/>
                <a:ea typeface="Arial"/>
                <a:cs typeface="Arial"/>
                <a:sym typeface="Arial"/>
              </a:rPr>
              <a:t>Sistema de distribuição misto:</a:t>
            </a:r>
            <a:r>
              <a:rPr lang="pt-BR" sz="2000">
                <a:latin typeface="Arial"/>
                <a:ea typeface="Arial"/>
                <a:cs typeface="Arial"/>
                <a:sym typeface="Arial"/>
              </a:rPr>
              <a:t> coletivo e individualizado;</a:t>
            </a:r>
          </a:p>
          <a:p>
            <a:pPr lvl="0">
              <a:spcBef>
                <a:spcPts val="0"/>
              </a:spcBef>
              <a:buNone/>
            </a:pPr>
            <a:r>
              <a:rPr lang="pt-BR" sz="2000">
                <a:latin typeface="Arial"/>
                <a:ea typeface="Arial"/>
                <a:cs typeface="Arial"/>
                <a:sym typeface="Arial"/>
              </a:rPr>
              <a:t>Medicamentos enviados por período (manhã/tarde/noite) da Anastácia;</a:t>
            </a:r>
          </a:p>
          <a:p>
            <a:pPr lvl="0">
              <a:spcBef>
                <a:spcPts val="0"/>
              </a:spcBef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Shape 325" descr="Dispensaçã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9650" y="1064276"/>
            <a:ext cx="3569975" cy="23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8469649" y="3377600"/>
            <a:ext cx="3453000" cy="4058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000" dirty="0"/>
              <a:t>Fonte: http://portal.crfsp.org.br/index.php/noticias/2416-farmacia-hospitalar.html</a:t>
            </a:r>
          </a:p>
        </p:txBody>
      </p:sp>
      <p:pic>
        <p:nvPicPr>
          <p:cNvPr id="327" name="Shape 327" descr="Saco medicamento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" y="2303150"/>
            <a:ext cx="3082300" cy="427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>
            <a:off x="304256" y="3074549"/>
            <a:ext cx="2644331" cy="1091751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dirty="0"/>
              <a:t>Anastácia</a:t>
            </a:r>
          </a:p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dirty="0"/>
              <a:t> Leito/Clínica/Matrícula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3374575" y="3114742"/>
            <a:ext cx="4168200" cy="62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000"/>
              <a:t>Checa-se e Lacra-se o saquinho;</a:t>
            </a:r>
          </a:p>
        </p:txBody>
      </p:sp>
      <p:pic>
        <p:nvPicPr>
          <p:cNvPr id="330" name="Shape 330" descr="mão pisitiv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5350" y="2922799"/>
            <a:ext cx="668200" cy="8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/>
        </p:nvSpPr>
        <p:spPr>
          <a:xfrm>
            <a:off x="3374575" y="4326250"/>
            <a:ext cx="4835400" cy="16629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>
                <a:solidFill>
                  <a:schemeClr val="lt1"/>
                </a:solidFill>
              </a:rPr>
              <a:t>2 Situações que podem ocorrer:</a:t>
            </a:r>
          </a:p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1">
              <a:solidFill>
                <a:schemeClr val="lt1"/>
              </a:solidFill>
            </a:endParaRPr>
          </a:p>
          <a:p>
            <a:pPr marL="457200" marR="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pt-BR" sz="1800"/>
              <a:t>Medicamentos não padronizados;</a:t>
            </a:r>
          </a:p>
          <a:p>
            <a:pPr marL="457200" marR="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pt-BR" sz="1800"/>
              <a:t>Medicamentos em falta;</a:t>
            </a:r>
          </a:p>
        </p:txBody>
      </p:sp>
      <p:pic>
        <p:nvPicPr>
          <p:cNvPr id="332" name="Shape 332" descr="e agora.jpg"/>
          <p:cNvPicPr preferRelativeResize="0"/>
          <p:nvPr/>
        </p:nvPicPr>
        <p:blipFill rotWithShape="1">
          <a:blip r:embed="rId6">
            <a:alphaModFix/>
          </a:blip>
          <a:srcRect l="19458"/>
          <a:stretch/>
        </p:blipFill>
        <p:spPr>
          <a:xfrm>
            <a:off x="9389249" y="3991807"/>
            <a:ext cx="2106325" cy="26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x="7717272" y="5989150"/>
            <a:ext cx="1671977" cy="70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200" dirty="0"/>
              <a:t>Fonte: http://</a:t>
            </a:r>
            <a:r>
              <a:rPr lang="pt-BR" sz="1000" dirty="0"/>
              <a:t>www.criarmeme.com.br/meme/13624</a:t>
            </a:r>
            <a:endParaRPr lang="pt-BR" sz="1200" dirty="0"/>
          </a:p>
        </p:txBody>
      </p:sp>
      <p:sp>
        <p:nvSpPr>
          <p:cNvPr id="334" name="Shape 334"/>
          <p:cNvSpPr/>
          <p:nvPr/>
        </p:nvSpPr>
        <p:spPr>
          <a:xfrm rot="-5400000">
            <a:off x="8493462" y="4717450"/>
            <a:ext cx="612300" cy="88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838199" y="9015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pt-BR" dirty="0"/>
              <a:t>MEDICAMENTO NÃO </a:t>
            </a:r>
            <a:r>
              <a:rPr lang="pt-BR" dirty="0" smtClean="0"/>
              <a:t>PADRONIZADO </a:t>
            </a:r>
            <a:r>
              <a:rPr lang="pt-BR" baseline="30000" dirty="0" smtClean="0"/>
              <a:t>[8]</a:t>
            </a:r>
            <a:endParaRPr lang="pt-BR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4800" y="1692825"/>
            <a:ext cx="3870223" cy="4126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41" name="Shape 341"/>
          <p:cNvSpPr txBox="1"/>
          <p:nvPr/>
        </p:nvSpPr>
        <p:spPr>
          <a:xfrm>
            <a:off x="4995300" y="4219450"/>
            <a:ext cx="2201400" cy="122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>
                <a:latin typeface="Syncopate"/>
                <a:ea typeface="Syncopate"/>
                <a:cs typeface="Syncopate"/>
                <a:sym typeface="Syncopate"/>
              </a:rPr>
              <a:t>SUGERE A TROCA POR MEDICAMENTO PADRONIZADO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8050" y="1692825"/>
            <a:ext cx="2469723" cy="25266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43" name="Shape 343"/>
          <p:cNvSpPr/>
          <p:nvPr/>
        </p:nvSpPr>
        <p:spPr>
          <a:xfrm>
            <a:off x="182950" y="2109949"/>
            <a:ext cx="3466500" cy="167249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000" b="1"/>
              <a:t>FÁRMACO NÃO FAZ PARTE DE RELAÇÃO DA MEDICAMENTOS DO HOSPITAL</a:t>
            </a:r>
          </a:p>
        </p:txBody>
      </p:sp>
      <p:sp>
        <p:nvSpPr>
          <p:cNvPr id="344" name="Shape 344"/>
          <p:cNvSpPr/>
          <p:nvPr/>
        </p:nvSpPr>
        <p:spPr>
          <a:xfrm rot="1022712">
            <a:off x="3199648" y="3110207"/>
            <a:ext cx="1318203" cy="63760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7020600" y="2466500"/>
            <a:ext cx="911400" cy="7023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 txBox="1"/>
          <p:nvPr/>
        </p:nvSpPr>
        <p:spPr>
          <a:xfrm>
            <a:off x="7728050" y="4294925"/>
            <a:ext cx="2698800" cy="99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dirty="0" err="1"/>
              <a:t>Fonte:http</a:t>
            </a:r>
            <a:r>
              <a:rPr lang="pt-BR" sz="1100" dirty="0"/>
              <a:t>://</a:t>
            </a:r>
            <a:r>
              <a:rPr lang="pt-BR" sz="1000" dirty="0"/>
              <a:t>previews.123rf.com/</a:t>
            </a:r>
            <a:r>
              <a:rPr lang="pt-BR" sz="1000" dirty="0" err="1"/>
              <a:t>images</a:t>
            </a:r>
            <a:r>
              <a:rPr lang="pt-BR" sz="1000" dirty="0"/>
              <a:t>/</a:t>
            </a:r>
            <a:r>
              <a:rPr lang="pt-BR" sz="1000" dirty="0" err="1"/>
              <a:t>wpadington</a:t>
            </a:r>
            <a:r>
              <a:rPr lang="pt-BR" sz="1000" dirty="0"/>
              <a:t>/wpadington1602/wpadington160200186/52806324-Vector-illustration-of-a-thoughtful-serious-doctor-Comic-cartoon-</a:t>
            </a:r>
            <a:r>
              <a:rPr lang="pt-BR" sz="1100" dirty="0"/>
              <a:t>-Stock-Photo.jpg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4067150" y="5844625"/>
            <a:ext cx="3547873" cy="99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 dirty="0" err="1" smtClean="0"/>
              <a:t>Fonte:http</a:t>
            </a:r>
            <a:r>
              <a:rPr lang="pt-BR" sz="1000" dirty="0"/>
              <a:t>://previews.123rf.com/</a:t>
            </a:r>
            <a:r>
              <a:rPr lang="pt-BR" sz="1000" dirty="0" err="1"/>
              <a:t>images</a:t>
            </a:r>
            <a:r>
              <a:rPr lang="pt-BR" sz="1000" dirty="0"/>
              <a:t>/</a:t>
            </a:r>
            <a:r>
              <a:rPr lang="pt-BR" sz="1000" dirty="0" err="1"/>
              <a:t>lcosmo</a:t>
            </a:r>
            <a:r>
              <a:rPr lang="pt-BR" sz="1000" dirty="0"/>
              <a:t>/lcosmo1501/lcosmo150100015/35771003-Illustration-representing-Man-coat-doctor-or-pharmacist-message-Stock-Photo.jpg</a:t>
            </a:r>
          </a:p>
        </p:txBody>
      </p:sp>
      <p:pic>
        <p:nvPicPr>
          <p:cNvPr id="348" name="Shape 348"/>
          <p:cNvPicPr preferRelativeResize="0"/>
          <p:nvPr/>
        </p:nvPicPr>
        <p:blipFill rotWithShape="1">
          <a:blip r:embed="rId5">
            <a:alphaModFix/>
          </a:blip>
          <a:srcRect l="67215" t="70107" r="12065" b="8491"/>
          <a:stretch/>
        </p:blipFill>
        <p:spPr>
          <a:xfrm>
            <a:off x="1068700" y="4634349"/>
            <a:ext cx="1734498" cy="146767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49" name="Shape 349"/>
          <p:cNvSpPr txBox="1"/>
          <p:nvPr/>
        </p:nvSpPr>
        <p:spPr>
          <a:xfrm>
            <a:off x="252350" y="6102025"/>
            <a:ext cx="3367200" cy="6592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000" dirty="0" err="1"/>
              <a:t>Fonte:https</a:t>
            </a:r>
            <a:r>
              <a:rPr lang="pt-BR" sz="1000" dirty="0"/>
              <a:t>://thumbs.dreamstime.com/z/desenhar-mdico-dos-cones-22745437.jpg</a:t>
            </a:r>
          </a:p>
        </p:txBody>
      </p:sp>
      <p:sp>
        <p:nvSpPr>
          <p:cNvPr id="350" name="Shape 350"/>
          <p:cNvSpPr/>
          <p:nvPr/>
        </p:nvSpPr>
        <p:spPr>
          <a:xfrm rot="2433580">
            <a:off x="9027957" y="1480114"/>
            <a:ext cx="3000279" cy="167237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800" b="1"/>
              <a:t>PADRONIZAR MEDICAMENTO???</a:t>
            </a:r>
          </a:p>
        </p:txBody>
      </p:sp>
      <p:pic>
        <p:nvPicPr>
          <p:cNvPr id="351" name="Shape 351"/>
          <p:cNvPicPr preferRelativeResize="0"/>
          <p:nvPr/>
        </p:nvPicPr>
        <p:blipFill rotWithShape="1">
          <a:blip r:embed="rId6">
            <a:alphaModFix/>
          </a:blip>
          <a:srcRect l="27758" t="21533" r="28368" b="12433"/>
          <a:stretch/>
        </p:blipFill>
        <p:spPr>
          <a:xfrm>
            <a:off x="629038" y="607136"/>
            <a:ext cx="5951501" cy="56437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7">
            <a:alphaModFix/>
          </a:blip>
          <a:srcRect l="8835" t="3901" r="3252"/>
          <a:stretch/>
        </p:blipFill>
        <p:spPr>
          <a:xfrm>
            <a:off x="6957227" y="917798"/>
            <a:ext cx="4818449" cy="50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1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pt-BR" dirty="0"/>
              <a:t>MEDICAMENTO EM FALTA </a:t>
            </a:r>
            <a:r>
              <a:rPr lang="pt-BR" baseline="30000" dirty="0" smtClean="0"/>
              <a:t>[9],[10]</a:t>
            </a:r>
            <a:endParaRPr lang="pt-BR" dirty="0"/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838200" y="1325700"/>
            <a:ext cx="10515600" cy="489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0000"/>
              </a:lnSpc>
              <a:spcBef>
                <a:spcPts val="1500"/>
              </a:spcBef>
              <a:spcAft>
                <a:spcPts val="800"/>
              </a:spcAft>
              <a:buSzPct val="100000"/>
              <a:buFont typeface="Arial"/>
            </a:pPr>
            <a:r>
              <a:rPr lang="pt-BR" sz="2400">
                <a:latin typeface="Arial"/>
                <a:ea typeface="Arial"/>
                <a:cs typeface="Arial"/>
                <a:sym typeface="Arial"/>
              </a:rPr>
              <a:t>DOAÇÃO: </a:t>
            </a:r>
            <a:r>
              <a:rPr lang="pt-BR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III Campanha do Remédio Amigo</a:t>
            </a:r>
          </a:p>
          <a:p>
            <a:pPr marL="457200" lvl="0" indent="-381000" rtl="0">
              <a:lnSpc>
                <a:spcPct val="110000"/>
              </a:lnSpc>
              <a:spcBef>
                <a:spcPts val="15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</a:pPr>
            <a:r>
              <a:rPr lang="pt-B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Empréstimo</a:t>
            </a:r>
          </a:p>
          <a:p>
            <a:pPr marL="457200" lvl="0" indent="-381000" rtl="0">
              <a:lnSpc>
                <a:spcPct val="110000"/>
              </a:lnSpc>
              <a:spcBef>
                <a:spcPts val="15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</a:pPr>
            <a:r>
              <a:rPr lang="pt-B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Troca</a:t>
            </a:r>
          </a:p>
          <a:p>
            <a:pPr marL="457200" lvl="0" indent="-381000" rtl="0">
              <a:lnSpc>
                <a:spcPct val="110000"/>
              </a:lnSpc>
              <a:spcBef>
                <a:spcPts val="15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</a:pPr>
            <a:r>
              <a:rPr lang="pt-B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Criação do Programa </a:t>
            </a:r>
            <a:r>
              <a:rPr lang="pt-BR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DOSE CERTA.</a:t>
            </a:r>
          </a:p>
          <a:p>
            <a:pPr marL="457200" lvl="0" indent="-381000" rtl="0">
              <a:lnSpc>
                <a:spcPct val="110000"/>
              </a:lnSpc>
              <a:spcBef>
                <a:spcPts val="1500"/>
              </a:spcBef>
              <a:spcAft>
                <a:spcPts val="800"/>
              </a:spcAft>
              <a:buClr>
                <a:srgbClr val="FF0000"/>
              </a:buClr>
              <a:buSzPct val="100000"/>
              <a:buFont typeface="Arial"/>
            </a:pPr>
            <a:r>
              <a:rPr lang="pt-BR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Farmácia Popular</a:t>
            </a:r>
          </a:p>
          <a:p>
            <a:pPr marL="0" lvl="0" indent="0">
              <a:spcBef>
                <a:spcPts val="0"/>
              </a:spcBef>
              <a:buNone/>
            </a:pPr>
            <a:endParaRPr b="1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1113" y="378503"/>
            <a:ext cx="2662687" cy="25318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1" name="Shape 361"/>
          <p:cNvSpPr txBox="1"/>
          <p:nvPr/>
        </p:nvSpPr>
        <p:spPr>
          <a:xfrm>
            <a:off x="8691113" y="2962275"/>
            <a:ext cx="2662687" cy="5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 dirty="0" err="1" smtClean="0"/>
              <a:t>Fonte:http</a:t>
            </a:r>
            <a:r>
              <a:rPr lang="pt-BR" sz="1000" dirty="0"/>
              <a:t>://tibagi.pr.gov.br/</a:t>
            </a:r>
            <a:r>
              <a:rPr lang="pt-BR" sz="1000" dirty="0" err="1"/>
              <a:t>images</a:t>
            </a:r>
            <a:r>
              <a:rPr lang="pt-BR" sz="1000" dirty="0"/>
              <a:t>/noticias/remedio.jpg</a:t>
            </a:r>
          </a:p>
        </p:txBody>
      </p:sp>
      <p:pic>
        <p:nvPicPr>
          <p:cNvPr id="362" name="Shape 3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5425" y="4288387"/>
            <a:ext cx="2508375" cy="1759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3" name="Shape 3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9671" y="4288387"/>
            <a:ext cx="3519177" cy="246725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4" name="Shape 364"/>
          <p:cNvSpPr txBox="1"/>
          <p:nvPr/>
        </p:nvSpPr>
        <p:spPr>
          <a:xfrm>
            <a:off x="8845425" y="6047987"/>
            <a:ext cx="2508375" cy="8196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000" dirty="0" err="1"/>
              <a:t>Fonte:https</a:t>
            </a:r>
            <a:r>
              <a:rPr lang="pt-BR" sz="1000" dirty="0"/>
              <a:t>://sites.google.com/site/</a:t>
            </a:r>
            <a:r>
              <a:rPr lang="pt-BR" sz="1000" dirty="0" err="1"/>
              <a:t>medicamentosnosus</a:t>
            </a:r>
            <a:r>
              <a:rPr lang="pt-BR" sz="1000" dirty="0"/>
              <a:t>/_/</a:t>
            </a:r>
            <a:r>
              <a:rPr lang="pt-BR" sz="1000" dirty="0" err="1"/>
              <a:t>rsrc</a:t>
            </a:r>
            <a:r>
              <a:rPr lang="pt-BR" sz="1000" dirty="0"/>
              <a:t>/1468875055376/</a:t>
            </a:r>
            <a:r>
              <a:rPr lang="pt-BR" sz="1000" dirty="0" err="1"/>
              <a:t>farmacia</a:t>
            </a:r>
            <a:r>
              <a:rPr lang="pt-BR" sz="1000" dirty="0"/>
              <a:t>-popular-e-dose-certa/</a:t>
            </a:r>
            <a:r>
              <a:rPr lang="pt-BR" sz="1000" dirty="0" err="1"/>
              <a:t>dosecerta.jpg?height</a:t>
            </a:r>
            <a:r>
              <a:rPr lang="pt-BR" sz="1000" dirty="0"/>
              <a:t>=140&amp;width=200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891850" y="6216000"/>
            <a:ext cx="3157821" cy="5943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000" dirty="0"/>
              <a:t>Fonte</a:t>
            </a:r>
            <a:r>
              <a:rPr lang="pt-BR" sz="1000" dirty="0" smtClean="0"/>
              <a:t>: https</a:t>
            </a:r>
            <a:r>
              <a:rPr lang="pt-BR" sz="1000" dirty="0"/>
              <a:t>://farmaceuticoonline.files.wordpress.com/2011/02/cc3b3pia-de-farmacia.gif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533137" y="330447"/>
            <a:ext cx="9316276" cy="111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pt-BR" dirty="0"/>
              <a:t>  E como funciona a GESTÃO DO ESTOQUE? </a:t>
            </a:r>
            <a:r>
              <a:rPr lang="pt-BR" baseline="30000" dirty="0" smtClean="0"/>
              <a:t>[11]</a:t>
            </a:r>
            <a:endParaRPr lang="pt-BR" dirty="0"/>
          </a:p>
        </p:txBody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838200" y="1640525"/>
            <a:ext cx="9274791" cy="45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Quantidade certa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pt-BR" sz="2400" u="sng" dirty="0">
                <a:latin typeface="Arial"/>
                <a:ea typeface="Arial"/>
                <a:cs typeface="Arial"/>
                <a:sym typeface="Arial"/>
              </a:rPr>
              <a:t>Qualidade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pt-BR" sz="2400" b="1" dirty="0">
                <a:latin typeface="Arial"/>
                <a:ea typeface="Arial"/>
                <a:cs typeface="Arial"/>
                <a:sym typeface="Arial"/>
              </a:rPr>
              <a:t>↓ R$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endParaRPr lang="pt-BR" sz="2400" dirty="0" smtClean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spcBef>
                <a:spcPts val="0"/>
              </a:spcBef>
              <a:buSzPct val="100000"/>
            </a:pPr>
            <a:endParaRPr lang="pt-BR" sz="24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Análise das variações em determinado período de tempo avaliando as causas e os efeitos.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Movimentação de estoques e seus níveis, dados de </a:t>
            </a:r>
            <a:r>
              <a:rPr lang="pt-BR" sz="2400" dirty="0" err="1">
                <a:latin typeface="Arial"/>
                <a:ea typeface="Arial"/>
                <a:cs typeface="Arial"/>
                <a:sym typeface="Arial"/>
              </a:rPr>
              <a:t>consumo,demanda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 atendida e não atendida.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Ponto de </a:t>
            </a:r>
            <a:r>
              <a:rPr lang="pt-BR" sz="2400" dirty="0" err="1">
                <a:latin typeface="Arial"/>
                <a:ea typeface="Arial"/>
                <a:cs typeface="Arial"/>
                <a:sym typeface="Arial"/>
              </a:rPr>
              <a:t>ressuprimento</a:t>
            </a:r>
            <a:r>
              <a:rPr lang="pt-BR" sz="2400" dirty="0" smtClean="0">
                <a:latin typeface="Arial"/>
                <a:ea typeface="Arial"/>
                <a:cs typeface="Arial"/>
                <a:sym typeface="Arial"/>
              </a:rPr>
              <a:t>: parâmetro 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de alerta.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 Estoque de segurança(reserva):usado em  situações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não previstas</a:t>
            </a: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73" name="Shape 373"/>
          <p:cNvSpPr/>
          <p:nvPr/>
        </p:nvSpPr>
        <p:spPr>
          <a:xfrm>
            <a:off x="4135062" y="1949268"/>
            <a:ext cx="930817" cy="445302"/>
          </a:xfrm>
          <a:prstGeom prst="rightArrow">
            <a:avLst>
              <a:gd name="adj1" fmla="val 50000"/>
              <a:gd name="adj2" fmla="val 731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4650" y="164225"/>
            <a:ext cx="2015524" cy="16206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5" name="Shape 375"/>
          <p:cNvSpPr/>
          <p:nvPr/>
        </p:nvSpPr>
        <p:spPr>
          <a:xfrm>
            <a:off x="8522075" y="4082603"/>
            <a:ext cx="3669900" cy="2548547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b="1" dirty="0">
                <a:latin typeface="+mj-lt"/>
                <a:ea typeface="Syncopate"/>
                <a:cs typeface="Syncopate"/>
                <a:sym typeface="Syncopate"/>
              </a:rPr>
              <a:t>PAPEL FUNDAMENTAL NA PRESTAÇÃO DE SERVIÇOS AO INDIVÍDUO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9744175" y="1784875"/>
            <a:ext cx="2226000" cy="8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200"/>
              <a:t>Fonte: http://www.oliberdade.com.br/colunistas/medico-de-farmacia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5430823" y="1784875"/>
            <a:ext cx="24448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ABASTECIMENTO DO ESTOQUE OCORRE EM MÉDIA DE 15 A 30 DIAS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title"/>
          </p:nvPr>
        </p:nvSpPr>
        <p:spPr>
          <a:xfrm>
            <a:off x="554700" y="0"/>
            <a:ext cx="7835100" cy="10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pt-BR" dirty="0"/>
              <a:t>            ARMAZENAMENTO </a:t>
            </a:r>
            <a:r>
              <a:rPr lang="pt-BR" baseline="30000" dirty="0"/>
              <a:t>[</a:t>
            </a:r>
            <a:r>
              <a:rPr lang="pt-BR" baseline="30000" dirty="0" smtClean="0"/>
              <a:t>12]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0076" y="0"/>
            <a:ext cx="3158125" cy="20046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85" name="Shape 385"/>
          <p:cNvSpPr txBox="1"/>
          <p:nvPr/>
        </p:nvSpPr>
        <p:spPr>
          <a:xfrm>
            <a:off x="8770076" y="2010325"/>
            <a:ext cx="3158125" cy="6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200" dirty="0" err="1"/>
              <a:t>Fonte:http</a:t>
            </a:r>
            <a:r>
              <a:rPr lang="pt-BR" sz="1200" dirty="0"/>
              <a:t>://</a:t>
            </a:r>
            <a:r>
              <a:rPr lang="pt-BR" sz="1000" dirty="0"/>
              <a:t>www.ebah.com.br/content/ABAAABXuwAB/controle-qualidade-medicamentos</a:t>
            </a:r>
            <a:endParaRPr lang="pt-BR" sz="1200" dirty="0"/>
          </a:p>
        </p:txBody>
      </p:sp>
      <p:pic>
        <p:nvPicPr>
          <p:cNvPr id="386" name="Shape 3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75" y="2508650"/>
            <a:ext cx="3033824" cy="29267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87" name="Shape 387"/>
          <p:cNvSpPr txBox="1"/>
          <p:nvPr/>
        </p:nvSpPr>
        <p:spPr>
          <a:xfrm>
            <a:off x="117275" y="5537400"/>
            <a:ext cx="3033824" cy="6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000" dirty="0"/>
              <a:t>Fonte: http://2.bp.blogspot.com/_CuZjqXLjwNU/SwBo-V2KqoI/AAAAAAAAATk/Qt8xVc5-tLE/s320/lixohospitalar2601061.jpg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3479425" y="2631025"/>
            <a:ext cx="8594700" cy="39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800" b="1" dirty="0"/>
              <a:t>Medicamentos</a:t>
            </a:r>
          </a:p>
          <a:p>
            <a:pPr marL="457200" lvl="0" indent="-393700">
              <a:spcBef>
                <a:spcPts val="0"/>
              </a:spcBef>
              <a:buSzPct val="100000"/>
              <a:buChar char="●"/>
            </a:pPr>
            <a:r>
              <a:rPr lang="pt-BR" sz="2600" dirty="0"/>
              <a:t>Em geral: De acordo com características farmacológicas.</a:t>
            </a:r>
          </a:p>
          <a:p>
            <a:pPr marL="457200" lvl="0" indent="-393700">
              <a:spcBef>
                <a:spcPts val="0"/>
              </a:spcBef>
              <a:buSzPct val="100000"/>
              <a:buChar char="●"/>
            </a:pPr>
            <a:r>
              <a:rPr lang="pt-BR" sz="2600" dirty="0"/>
              <a:t>Controle especial: </a:t>
            </a:r>
            <a:r>
              <a:rPr lang="pt-BR" sz="2600" b="1" dirty="0"/>
              <a:t>Entorpecentes</a:t>
            </a:r>
            <a:r>
              <a:rPr lang="pt-BR" sz="2600" dirty="0"/>
              <a:t> e </a:t>
            </a:r>
            <a:r>
              <a:rPr lang="pt-BR" sz="2600" b="1" dirty="0"/>
              <a:t>psicotrópicos</a:t>
            </a:r>
            <a:r>
              <a:rPr lang="pt-BR" sz="2600" dirty="0"/>
              <a:t> mantidos em áreas de </a:t>
            </a:r>
            <a:r>
              <a:rPr lang="pt-BR" sz="2600" b="1" dirty="0">
                <a:solidFill>
                  <a:srgbClr val="FF0000"/>
                </a:solidFill>
              </a:rPr>
              <a:t>acesso restrito</a:t>
            </a:r>
            <a:r>
              <a:rPr lang="pt-BR" sz="2600" dirty="0"/>
              <a:t>.</a:t>
            </a:r>
          </a:p>
          <a:p>
            <a:pPr marL="457200" lvl="0" indent="-393700">
              <a:spcBef>
                <a:spcPts val="0"/>
              </a:spcBef>
              <a:buSzPct val="100000"/>
              <a:buChar char="●"/>
            </a:pPr>
            <a:r>
              <a:rPr lang="pt-BR" sz="2600" dirty="0"/>
              <a:t>Ensaios Clínicos: Áreas de </a:t>
            </a:r>
            <a:r>
              <a:rPr lang="pt-BR" sz="2600" b="1" dirty="0">
                <a:solidFill>
                  <a:srgbClr val="FF0000"/>
                </a:solidFill>
              </a:rPr>
              <a:t>acesso restrito.</a:t>
            </a:r>
          </a:p>
          <a:p>
            <a:pPr marL="457200" lvl="0" indent="-393700">
              <a:spcBef>
                <a:spcPts val="0"/>
              </a:spcBef>
              <a:buSzPct val="100000"/>
              <a:buChar char="●"/>
            </a:pPr>
            <a:r>
              <a:rPr lang="pt-BR" sz="2600" b="1" u="sng" dirty="0" err="1">
                <a:solidFill>
                  <a:srgbClr val="FF0000"/>
                </a:solidFill>
              </a:rPr>
              <a:t>Termossensíveis</a:t>
            </a:r>
            <a:r>
              <a:rPr lang="pt-BR" sz="2600" dirty="0"/>
              <a:t>: Câmaras frias ou refrigeradores.</a:t>
            </a:r>
          </a:p>
          <a:p>
            <a:pPr marL="457200" lvl="0" indent="-393700">
              <a:spcBef>
                <a:spcPts val="0"/>
              </a:spcBef>
              <a:buSzPct val="100000"/>
              <a:buChar char="●"/>
            </a:pPr>
            <a:r>
              <a:rPr lang="pt-BR" sz="2600" b="1" u="sng" dirty="0">
                <a:solidFill>
                  <a:srgbClr val="FF0000"/>
                </a:solidFill>
              </a:rPr>
              <a:t>Inflamáveis</a:t>
            </a:r>
            <a:r>
              <a:rPr lang="pt-BR" sz="2600" dirty="0"/>
              <a:t>: Fora do prédio principal, e o local deve ser ventilado.</a:t>
            </a:r>
          </a:p>
        </p:txBody>
      </p:sp>
      <p:sp>
        <p:nvSpPr>
          <p:cNvPr id="389" name="Shape 389"/>
          <p:cNvSpPr/>
          <p:nvPr/>
        </p:nvSpPr>
        <p:spPr>
          <a:xfrm>
            <a:off x="174424" y="410903"/>
            <a:ext cx="1198200" cy="113129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CaixaDeTexto 4"/>
          <p:cNvSpPr txBox="1"/>
          <p:nvPr/>
        </p:nvSpPr>
        <p:spPr>
          <a:xfrm>
            <a:off x="1769250" y="1020205"/>
            <a:ext cx="639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- Garante a preservação das características físico-químicas e microbiológicas.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198575" y="221550"/>
            <a:ext cx="10515600" cy="84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Outras atividades na Farmácia:</a:t>
            </a:r>
            <a:r>
              <a:rPr lang="pt-BR" sz="240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28600" lvl="0" indent="0">
              <a:spcBef>
                <a:spcPts val="0"/>
              </a:spcBef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Shape 396" descr="fluxogram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849" y="1132474"/>
            <a:ext cx="9942724" cy="45930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2993" y="165090"/>
            <a:ext cx="8910638" cy="6672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3582987" y="1079500"/>
            <a:ext cx="7778750" cy="550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NOME:  </a:t>
            </a: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Anastácia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SEXO: </a:t>
            </a: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feminino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IDADE: </a:t>
            </a: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 anos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PROFISSÃO</a:t>
            </a: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auxiliar de limpeza em uma Indústria farmacêutica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ESTADO CIVIL: </a:t>
            </a: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divorciada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FILHOS: </a:t>
            </a: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ENDEREÇO: </a:t>
            </a: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 Leste de São Paulo - Periferia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DIAGNÓSTICO: </a:t>
            </a: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Dengue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Não possui plano de saúde!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8843739" y="6179282"/>
            <a:ext cx="2927990" cy="237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http://apocalink.com.br/?p=13309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615356" y="4965978"/>
            <a:ext cx="2229465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https://br.pinterest.com/pin/90353536250633754/</a:t>
            </a:r>
          </a:p>
        </p:txBody>
      </p:sp>
      <p:pic>
        <p:nvPicPr>
          <p:cNvPr id="115" name="Shape 115" descr="Resultado de imagem para minions empregada"/>
          <p:cNvPicPr preferRelativeResize="0"/>
          <p:nvPr/>
        </p:nvPicPr>
        <p:blipFill rotWithShape="1">
          <a:blip r:embed="rId4">
            <a:alphaModFix/>
          </a:blip>
          <a:srcRect t="16902" b="8037"/>
          <a:stretch/>
        </p:blipFill>
        <p:spPr>
          <a:xfrm>
            <a:off x="463637" y="1584100"/>
            <a:ext cx="2532907" cy="33742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6" name="Shape 116" descr="Resultado de imagem para minions doente"/>
          <p:cNvPicPr preferRelativeResize="0"/>
          <p:nvPr/>
        </p:nvPicPr>
        <p:blipFill rotWithShape="1">
          <a:blip r:embed="rId5">
            <a:alphaModFix/>
          </a:blip>
          <a:srcRect l="12664" r="9621"/>
          <a:stretch/>
        </p:blipFill>
        <p:spPr>
          <a:xfrm>
            <a:off x="9445000" y="4445205"/>
            <a:ext cx="2331076" cy="1687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838200" y="1629725"/>
            <a:ext cx="1010325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algn="just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pt-BR" sz="2400" dirty="0" err="1">
                <a:latin typeface="Arial"/>
                <a:ea typeface="Arial"/>
                <a:cs typeface="Arial"/>
                <a:sym typeface="Arial"/>
              </a:rPr>
              <a:t>Tecnovigilância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72938"/>
                </a:solidFill>
                <a:latin typeface="Arial"/>
                <a:ea typeface="Arial"/>
                <a:cs typeface="Arial"/>
                <a:sym typeface="Arial"/>
              </a:rPr>
              <a:t>Visa: “Segurança sanitária de produtos para saúde pós-comercialização (Equipamentos, Materiais, Artigos Médico-Hospitalares, Implantes e Produtos para Diagnóstico de Uso "</a:t>
            </a:r>
            <a:r>
              <a:rPr lang="pt-BR" sz="2000" dirty="0" err="1">
                <a:solidFill>
                  <a:srgbClr val="172938"/>
                </a:solidFill>
                <a:latin typeface="Arial"/>
                <a:ea typeface="Arial"/>
                <a:cs typeface="Arial"/>
                <a:sym typeface="Arial"/>
              </a:rPr>
              <a:t>in-vitro</a:t>
            </a:r>
            <a:r>
              <a:rPr lang="pt-BR" sz="2000" dirty="0" smtClean="0">
                <a:solidFill>
                  <a:srgbClr val="172938"/>
                </a:solidFill>
                <a:latin typeface="Arial"/>
                <a:ea typeface="Arial"/>
                <a:cs typeface="Arial"/>
                <a:sym typeface="Arial"/>
              </a:rPr>
              <a:t>").”</a:t>
            </a:r>
            <a:r>
              <a:rPr lang="pt-BR" sz="2000" baseline="30000" dirty="0"/>
              <a:t> [</a:t>
            </a:r>
            <a:r>
              <a:rPr lang="pt-BR" sz="2000" baseline="30000" dirty="0" smtClean="0"/>
              <a:t>13]</a:t>
            </a:r>
            <a:r>
              <a:rPr lang="pt-BR" sz="2000" dirty="0" smtClean="0"/>
              <a:t> </a:t>
            </a:r>
            <a:endParaRPr lang="pt-BR" sz="2400" baseline="30000" dirty="0" smtClean="0">
              <a:solidFill>
                <a:srgbClr val="172938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 sz="2400" baseline="30000" dirty="0" smtClean="0">
              <a:solidFill>
                <a:srgbClr val="172938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pt-BR" sz="2400" dirty="0" err="1" smtClean="0">
                <a:latin typeface="Arial"/>
                <a:ea typeface="Arial"/>
                <a:cs typeface="Arial"/>
                <a:sym typeface="Arial"/>
              </a:rPr>
              <a:t>Hemovigilância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0" lvl="0" indent="-69850" algn="just">
              <a:lnSpc>
                <a:spcPct val="115000"/>
              </a:lnSpc>
              <a:spcBef>
                <a:spcPts val="0"/>
              </a:spcBef>
              <a:buSzPct val="61111"/>
              <a:buNone/>
            </a:pPr>
            <a:r>
              <a:rPr lang="pt-BR" sz="2000" dirty="0">
                <a:solidFill>
                  <a:srgbClr val="172938"/>
                </a:solidFill>
                <a:latin typeface="Arial"/>
                <a:ea typeface="Arial"/>
                <a:cs typeface="Arial"/>
                <a:sym typeface="Arial"/>
              </a:rPr>
              <a:t>“Conjunto de procedimentos de vigilância que abrange todo o ciclo do sangue, com o objetivo de obter e disponibilizar informações sobre os eventos adversos ocorridos nas suas diferentes etapas para prevenir seu aparecimento ou recorrência, melhorar a qualidade dos processos e produtos e aumentar a segurança do doador e receptor</a:t>
            </a:r>
            <a:r>
              <a:rPr lang="pt-BR" sz="2000" dirty="0" smtClean="0">
                <a:solidFill>
                  <a:srgbClr val="172938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r>
              <a:rPr lang="pt-BR" sz="2400" baseline="30000" dirty="0"/>
              <a:t> [</a:t>
            </a:r>
            <a:r>
              <a:rPr lang="pt-BR" sz="2400" baseline="30000" dirty="0" smtClean="0"/>
              <a:t>14]</a:t>
            </a:r>
            <a:r>
              <a:rPr lang="pt-BR" sz="2400" dirty="0" smtClean="0"/>
              <a:t> </a:t>
            </a:r>
            <a:endParaRPr lang="pt-BR" sz="2400" baseline="30000" dirty="0">
              <a:solidFill>
                <a:srgbClr val="172938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425850" y="304025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Gerência de risco: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291000" y="535125"/>
            <a:ext cx="7465882" cy="613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pt-BR" sz="20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Biovigilância</a:t>
            </a:r>
            <a:r>
              <a:rPr lang="pt-BR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“Conjunto de ações de monitoramento e controle que abrangem todo o ciclo do uso terapêutico de células, tecidos e órgãos humanos desde a doação até a evolução clínica do receptor e do doador vivo com a finalidade de obter informações relacionadas aos eventos adversos para prevenir a sua ocorrência ou recorrência</a:t>
            </a:r>
            <a:r>
              <a:rPr lang="pt-BR" sz="1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r>
              <a:rPr lang="pt-BR" sz="2000" baseline="30000" dirty="0"/>
              <a:t> [</a:t>
            </a:r>
            <a:r>
              <a:rPr lang="pt-BR" sz="2000" baseline="30000" dirty="0" smtClean="0"/>
              <a:t>15]</a:t>
            </a:r>
            <a:r>
              <a:rPr lang="pt-BR" sz="2000" dirty="0" smtClean="0"/>
              <a:t> </a:t>
            </a:r>
            <a:endParaRPr lang="pt-BR" sz="2000" baseline="30000" dirty="0">
              <a:solidFill>
                <a:srgbClr val="172938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pt-B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Eventos adversos em enfermagem</a:t>
            </a:r>
            <a:r>
              <a:rPr lang="pt-BR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endParaRPr lang="pt-BR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t-BR" sz="2000" b="1" dirty="0" err="1">
                <a:latin typeface="Arial"/>
                <a:ea typeface="Arial"/>
                <a:cs typeface="Arial"/>
                <a:sym typeface="Arial"/>
              </a:rPr>
              <a:t>Farmacovigilância</a:t>
            </a: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“Atividades relativas à identificação, avaliação, compreensão e prevenção de efeitos adversos ou quaisquer problemas relacionados ao uso de medicamentos</a:t>
            </a:r>
            <a:r>
              <a:rPr lang="pt-BR" sz="1800" dirty="0" smtClean="0">
                <a:latin typeface="Arial"/>
                <a:ea typeface="Arial"/>
                <a:cs typeface="Arial"/>
                <a:sym typeface="Arial"/>
              </a:rPr>
              <a:t>”.</a:t>
            </a:r>
            <a:r>
              <a:rPr lang="pt-BR" sz="2000" baseline="30000" dirty="0"/>
              <a:t> [</a:t>
            </a:r>
            <a:r>
              <a:rPr lang="pt-BR" sz="2000" baseline="30000" dirty="0" smtClean="0"/>
              <a:t>16]</a:t>
            </a:r>
            <a:r>
              <a:rPr lang="pt-BR" sz="2000" dirty="0" smtClean="0"/>
              <a:t> </a:t>
            </a:r>
            <a:endParaRPr lang="pt-BR" sz="2400" baseline="30000" dirty="0">
              <a:solidFill>
                <a:srgbClr val="172938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846366" y="4900562"/>
            <a:ext cx="2743200" cy="510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dirty="0"/>
              <a:t>Desvio de qualidade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4023941" y="4819724"/>
            <a:ext cx="3414600" cy="7089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dirty="0"/>
              <a:t>RAM, </a:t>
            </a:r>
            <a:r>
              <a:rPr lang="pt-BR" sz="1800" dirty="0" err="1"/>
              <a:t>inefetividade</a:t>
            </a:r>
            <a:r>
              <a:rPr lang="pt-BR" sz="1800" dirty="0"/>
              <a:t> terapêutica e intoxicação</a:t>
            </a:r>
          </a:p>
        </p:txBody>
      </p:sp>
      <p:pic>
        <p:nvPicPr>
          <p:cNvPr id="412" name="Shape 412" descr="Notivis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087" y="535125"/>
            <a:ext cx="3804048" cy="13854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7" descr="http://maisdowns.com/img/post-it-software-notes-l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202">
            <a:off x="7954050" y="2560493"/>
            <a:ext cx="4436125" cy="410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312248" y="3533425"/>
            <a:ext cx="33301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OMEPRAZOL</a:t>
            </a:r>
          </a:p>
          <a:p>
            <a:pPr algn="ctr"/>
            <a:r>
              <a:rPr lang="pt-BR" sz="1600" b="1" dirty="0" smtClean="0"/>
              <a:t>EFEITOS INDESEJÁVEIS COMUNS:</a:t>
            </a:r>
          </a:p>
          <a:p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sz="2000" dirty="0" err="1" smtClean="0"/>
              <a:t>Cefaléia</a:t>
            </a:r>
            <a:endParaRPr lang="pt-BR" sz="2000" dirty="0" smtClean="0"/>
          </a:p>
          <a:p>
            <a:pPr marL="285750" indent="-285750">
              <a:buFontTx/>
              <a:buChar char="-"/>
            </a:pPr>
            <a:r>
              <a:rPr lang="pt-BR" sz="2000" dirty="0" err="1" smtClean="0"/>
              <a:t>Diarréia</a:t>
            </a:r>
            <a:endParaRPr lang="pt-BR" sz="2000" dirty="0" smtClean="0"/>
          </a:p>
          <a:p>
            <a:pPr marL="285750" lvl="1" indent="-285750">
              <a:buFontTx/>
              <a:buChar char="-"/>
            </a:pPr>
            <a:r>
              <a:rPr lang="pt-BR" sz="2000" dirty="0" err="1" smtClean="0"/>
              <a:t>Rash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xfrm>
            <a:off x="1095375" y="2766150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6000" b="1">
                <a:latin typeface="Arial"/>
                <a:ea typeface="Arial"/>
                <a:cs typeface="Arial"/>
                <a:sym typeface="Arial"/>
              </a:rPr>
              <a:t>Alta residência: </a:t>
            </a:r>
          </a:p>
        </p:txBody>
      </p:sp>
      <p:pic>
        <p:nvPicPr>
          <p:cNvPr id="419" name="Shape 419" descr="tchau.jpg"/>
          <p:cNvPicPr preferRelativeResize="0"/>
          <p:nvPr/>
        </p:nvPicPr>
        <p:blipFill rotWithShape="1">
          <a:blip r:embed="rId3">
            <a:alphaModFix/>
          </a:blip>
          <a:srcRect l="7802" r="5120"/>
          <a:stretch/>
        </p:blipFill>
        <p:spPr>
          <a:xfrm>
            <a:off x="296624" y="177075"/>
            <a:ext cx="3305550" cy="28471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20" name="Shape 420"/>
          <p:cNvSpPr txBox="1"/>
          <p:nvPr/>
        </p:nvSpPr>
        <p:spPr>
          <a:xfrm>
            <a:off x="3602174" y="177075"/>
            <a:ext cx="1790968" cy="96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000" dirty="0"/>
              <a:t>Fonte: https://memecaptain.com/gend_image_pages/vosXYw</a:t>
            </a:r>
          </a:p>
        </p:txBody>
      </p:sp>
      <p:pic>
        <p:nvPicPr>
          <p:cNvPr id="421" name="Shape 421" descr="minion-feliz-positiv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61512" y="3901825"/>
            <a:ext cx="2857500" cy="27336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22" name="Shape 422"/>
          <p:cNvSpPr txBox="1"/>
          <p:nvPr/>
        </p:nvSpPr>
        <p:spPr>
          <a:xfrm>
            <a:off x="5548143" y="6306675"/>
            <a:ext cx="3636366" cy="74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000" dirty="0"/>
              <a:t>Fonte: http://www.joaobidu.com.br/jb/astrologias/10-dicas-dos-minions-para-ser-feliz/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90217" y="1642200"/>
            <a:ext cx="6315267" cy="322476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Anastácia preencheu todos os 5 critérios</a:t>
            </a:r>
            <a:r>
              <a:rPr lang="pt-BR" sz="20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pt-BR" sz="2000" baseline="30000" dirty="0"/>
              <a:t> [</a:t>
            </a:r>
            <a:r>
              <a:rPr lang="pt-BR" sz="2000" baseline="30000" dirty="0" smtClean="0"/>
              <a:t>17]</a:t>
            </a:r>
            <a:endParaRPr lang="pt-BR" sz="2000" baseline="30000" dirty="0">
              <a:solidFill>
                <a:srgbClr val="172938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Estabilização hemodinâmica durante 48 horas.</a:t>
            </a:r>
          </a:p>
          <a:p>
            <a:pPr marL="171450" lvl="0" indent="-1714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sz="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Ausência de febre por 48 horas.</a:t>
            </a: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sz="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Melhora visível do quadro clínico.</a:t>
            </a: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sz="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Hematócrito normal e estável por 24 horas.</a:t>
            </a: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sz="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Plaquetas em elevação e acima de 50.000/mm3.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ü"/>
            </a:pP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29" name="Shape 429" descr="dengue-diagnstico-e-manejo-clnico-adulto-e-criana-1-63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7044" y="903313"/>
            <a:ext cx="3648773" cy="521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/>
        </p:nvSpPr>
        <p:spPr>
          <a:xfrm>
            <a:off x="211217" y="636125"/>
            <a:ext cx="7423200" cy="302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000" b="1" dirty="0"/>
              <a:t>Farmacêutico:</a:t>
            </a:r>
          </a:p>
          <a:p>
            <a:pPr lvl="0">
              <a:spcBef>
                <a:spcPts val="0"/>
              </a:spcBef>
              <a:buNone/>
            </a:pPr>
            <a:endParaRPr sz="2000" dirty="0"/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pt-BR" sz="2000" dirty="0"/>
              <a:t>Fornece orientações;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pt-BR" sz="2000" dirty="0"/>
              <a:t>Analisa atentamente a PM! Verifica: discrepâncias não intencionais;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pt-BR" sz="2000" dirty="0"/>
              <a:t>Conversa com paciente e adequação de horários.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pt-BR" sz="2000" dirty="0"/>
              <a:t>Onde poderá retirar os medicamentos;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sz="2000" dirty="0"/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000" dirty="0" err="1"/>
              <a:t>Super</a:t>
            </a:r>
            <a:r>
              <a:rPr lang="pt-BR" sz="2000" dirty="0"/>
              <a:t> importante para recuperação final do indivíduo;</a:t>
            </a:r>
          </a:p>
          <a:p>
            <a:pPr lvl="0">
              <a:spcBef>
                <a:spcPts val="0"/>
              </a:spcBef>
              <a:buNone/>
            </a:pPr>
            <a:endParaRPr sz="2000" dirty="0"/>
          </a:p>
          <a:p>
            <a:pPr lvl="0">
              <a:spcBef>
                <a:spcPts val="0"/>
              </a:spcBef>
              <a:buNone/>
            </a:pPr>
            <a:endParaRPr sz="2000" dirty="0"/>
          </a:p>
        </p:txBody>
      </p:sp>
      <p:pic>
        <p:nvPicPr>
          <p:cNvPr id="435" name="Shape 435" descr="Alta formulári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3325" y="165500"/>
            <a:ext cx="4997874" cy="610339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36" name="Shape 436"/>
          <p:cNvSpPr txBox="1"/>
          <p:nvPr/>
        </p:nvSpPr>
        <p:spPr>
          <a:xfrm>
            <a:off x="8263175" y="6268900"/>
            <a:ext cx="3360300" cy="48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200"/>
              <a:t>Fonte: http://slideplayer.com.br/slide/357264/</a:t>
            </a:r>
          </a:p>
        </p:txBody>
      </p:sp>
      <p:sp>
        <p:nvSpPr>
          <p:cNvPr id="5" name="Shape 296"/>
          <p:cNvSpPr txBox="1"/>
          <p:nvPr/>
        </p:nvSpPr>
        <p:spPr>
          <a:xfrm>
            <a:off x="891447" y="4800220"/>
            <a:ext cx="4823702" cy="1468671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177800" marR="0"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pt-BR" sz="2000" dirty="0" smtClean="0">
                <a:solidFill>
                  <a:schemeClr val="bg1"/>
                </a:solidFill>
              </a:rPr>
              <a:t>- </a:t>
            </a:r>
            <a:r>
              <a:rPr lang="pt-BR" sz="2000" dirty="0" err="1" smtClean="0">
                <a:solidFill>
                  <a:schemeClr val="bg1"/>
                </a:solidFill>
              </a:rPr>
              <a:t>Omeprazol</a:t>
            </a:r>
            <a:endParaRPr lang="pt-BR" sz="2000" dirty="0" smtClean="0">
              <a:solidFill>
                <a:schemeClr val="bg1"/>
              </a:solidFill>
            </a:endParaRPr>
          </a:p>
          <a:p>
            <a:pPr marL="177800" marR="0"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pt-BR" sz="2000" dirty="0" smtClean="0">
                <a:solidFill>
                  <a:schemeClr val="bg1"/>
                </a:solidFill>
              </a:rPr>
              <a:t>- Vitamina B12 (analisar necessidade)</a:t>
            </a:r>
          </a:p>
          <a:p>
            <a:pPr marL="463550" marR="0" lvl="0" indent="-2857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Tx/>
              <a:buChar char="-"/>
            </a:pPr>
            <a:endParaRPr lang="pt-B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85725" y="456450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E Dona Anastácia aprendeu:</a:t>
            </a:r>
          </a:p>
        </p:txBody>
      </p:sp>
      <p:pic>
        <p:nvPicPr>
          <p:cNvPr id="443" name="Shape 443" descr="cartaz-a3-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2925" y="164550"/>
            <a:ext cx="4259725" cy="602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44" name="Shape 444"/>
          <p:cNvSpPr txBox="1"/>
          <p:nvPr/>
        </p:nvSpPr>
        <p:spPr>
          <a:xfrm>
            <a:off x="6802925" y="6247800"/>
            <a:ext cx="4259725" cy="7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200" dirty="0"/>
              <a:t>Fonte: https://</a:t>
            </a:r>
            <a:r>
              <a:rPr lang="pt-BR" sz="1000" dirty="0"/>
              <a:t>crfes.wordpress.com/2014/01/21/cff-constata-populacao-nao-esta-atenta-aos-riscos-da-automedicacao</a:t>
            </a:r>
            <a:r>
              <a:rPr lang="pt-BR" sz="1200" dirty="0"/>
              <a:t>/</a:t>
            </a:r>
          </a:p>
        </p:txBody>
      </p:sp>
      <p:pic>
        <p:nvPicPr>
          <p:cNvPr id="445" name="Shape 445" descr="minion apont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1250" y="1782153"/>
            <a:ext cx="2093600" cy="37260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46" name="Shape 446"/>
          <p:cNvSpPr/>
          <p:nvPr/>
        </p:nvSpPr>
        <p:spPr>
          <a:xfrm rot="-5400000">
            <a:off x="5272725" y="3204950"/>
            <a:ext cx="612300" cy="88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760300" y="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Referências</a:t>
            </a:r>
            <a:endParaRPr lang="pt-BR"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229449" y="1027660"/>
            <a:ext cx="11577300" cy="5830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Ministério da Saúde. Dengue Manual de Enfermagem.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2º 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Edição, 2013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“Contra infarto e AVC, uma dose de ácido acetilsalicílico a cada três dias, diz estudo”. Disponível em: &lt;http://agencia.fapesp.br/contra_infarto_e_avc_uma_dose_de_acido_acetilsalicilico_a_cada_tres_dias_diz_estudo/23792/&gt;. Acesso em: 12 de outubro de 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COSTA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A. E. A; FERREIRA, L. G. Considerações sobre o dengue clássico e o hemorrágico. Pharmacia Brasileira - Jan/</a:t>
            </a:r>
            <a:r>
              <a:rPr lang="pt-BR" sz="1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Fev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/Mar 2002.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CRF SP. Manual de Orientação ao Farmacêutico: Dengue, </a:t>
            </a:r>
            <a:r>
              <a:rPr lang="pt-BR" sz="14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Zika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pt-BR" sz="14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Chikungunya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Disponível em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portal.crfsp.org.br/documentos/dengue/Manual%20do%20Farmaceutico.pdf&gt;. Acesso em: 10/11/2016.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Dengue: Diagnóstico e Manejo clínico: Adulto e criança. Ministério da Saúde. 5 </a:t>
            </a:r>
            <a:r>
              <a:rPr lang="pt-BR" sz="1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2016. Disponível em: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www.saude.go.gov.br/public/media/ZgUINSpZiwmbr3/10900120219262619909.pdf</a:t>
            </a:r>
            <a:r>
              <a:rPr lang="pt-BR" sz="1400" u="sng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Acesso em: 06/11/2016.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Hematócrito. Disponível em: &lt;http://www.labtestsonline.org.br/understanding/analytes/hematocrit/tab/test/&gt;. Acesso em: 09/11/2016.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Farmácia Hospital. Disponível em: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://portal.crfsp.org.br/publicacoes-2/cartilhas-por-area.html?download=6:cartilha-da-comissao-de-farmacia-hospitalar&gt; Acesso em: 08 de novembro de 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PADRONIZAÇÃO DE MEDICAMENTOS. Disponível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em: &lt;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http://www.farmaciahospitalar.com.br/upload/downloads/Padroniza%C3%A7%C3%A3o%20de%20medicamentos0.pdf&gt; Acesso  em : 06 de novembro de 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III Campanha do Remédio Amigo Disponível em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tibagi.pr.gov.br/noticias/modules/news/article.php?storyid=4686&gt;. 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Acesso em: 06 de novembro de 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MEDICAMENTO UM DIREITO ESSENCIAL. Disponível em&lt;http://www.dhnet.org.br/dados/cartilhas/a_pdf/114_cartilha_direito_medicamentos.pdf&gt; Acesso em : 06 de novembro de 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SFORSIN, A;SOUZA, F;SOUSA, M; </a:t>
            </a:r>
            <a:r>
              <a:rPr lang="pt-BR" sz="1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TORREÃO,N;GALEMBECK,P;FERREIRA,R.:Gestão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de compras em farmácia hospitalar. Farmácia Hospitalar.Nº16-Março/Abri/Maio 2012.&lt;http://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www.cff.org.br/sistemas/geral/revista/pdf/137/encarte_farmAcia_hospitalar_85.pdf&gt;.</a:t>
            </a:r>
            <a:endParaRPr lang="pt-BR"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Guia de Orientação do Exercício Profissional em Farmácia Hospitalar. Disponível em: &lt;http://www.crf-pr.org.br/uploads/comissao/9147/guia_farmacia_hospitalar.pdf&gt; Acesso em: 7 de novembro de 2016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Tecnovigilância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Disponível em: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portal.anvisa.gov.br/tecnovigilancia&gt;. 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Acesso em: 06/11/2016.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Hemovigilância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Disponível em: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portal.anvisa.gov.br/hemovigilancia&gt;. 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Acesso em: 06/11/2016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Biovigilância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Disponível em: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portal.anvisa.gov.br/biovigilancia&gt;. 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Acesso em: 06/11/2016.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Farmacovigilância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Disponível em: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portal.anvisa.gov.br/farmacovigilancia&gt;. 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Acesso em: 06/11/2016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571500" indent="-342900">
              <a:spcBef>
                <a:spcPts val="0"/>
              </a:spcBef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Dengue: Diagnóstico e Manejo clínico: Adulto e criança. Ministério da Saúde. 5 </a:t>
            </a:r>
            <a:r>
              <a:rPr lang="pt-BR" sz="1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2016. Disponível em: 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&lt;http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www.saude.go.gov.br/public/media/ZgUINSpZiwmbr3/10900120219262619909.pdf&gt;. </a:t>
            </a:r>
            <a:r>
              <a:rPr lang="pt-BR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Acesso em: 06/11/2016.</a:t>
            </a:r>
          </a:p>
          <a:p>
            <a:pPr indent="0">
              <a:spcBef>
                <a:spcPts val="0"/>
              </a:spcBef>
              <a:buNone/>
            </a:pPr>
            <a:endParaRPr lang="pt-BR"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9891" y="-284908"/>
            <a:ext cx="10255024" cy="15038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UBS mais perto de sua residência: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10454914" y="2957514"/>
            <a:ext cx="1757857" cy="12134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http://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bvsms.saude.gov.br/bvs/publicacoes/agente_comunitario_saude_controle_dengue.pdf</a:t>
            </a:r>
            <a:endParaRPr lang="pt-BR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368" y="819944"/>
            <a:ext cx="9629774" cy="58150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4" name="Shape 124"/>
          <p:cNvSpPr/>
          <p:nvPr/>
        </p:nvSpPr>
        <p:spPr>
          <a:xfrm>
            <a:off x="1631212" y="875304"/>
            <a:ext cx="7611413" cy="72552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543795" y="3727448"/>
            <a:ext cx="5099185" cy="65059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3088671" y="4378039"/>
            <a:ext cx="2388918" cy="2256914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1815605" y="6634128"/>
            <a:ext cx="7607299" cy="261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FLUXOGRAMA 1</a:t>
            </a: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Classificação de risco do paciente com suspeita de dengue</a:t>
            </a: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pt-BR" sz="12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[1]</a:t>
            </a:r>
            <a:r>
              <a:rPr lang="pt-BR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2763" y="103188"/>
            <a:ext cx="2282285" cy="28543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568687" y="652739"/>
            <a:ext cx="5998343" cy="27617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Retorno na UBS: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Anastácia relata que já estava se </a:t>
            </a:r>
            <a:r>
              <a:rPr lang="pt-B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sentindo um pouco melhor</a:t>
            </a: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Correta utilização do medicamento</a:t>
            </a: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Retorno caso tenha algum sinal de alarme;</a:t>
            </a:r>
          </a:p>
        </p:txBody>
      </p:sp>
      <p:grpSp>
        <p:nvGrpSpPr>
          <p:cNvPr id="134" name="Shape 134"/>
          <p:cNvGrpSpPr/>
          <p:nvPr/>
        </p:nvGrpSpPr>
        <p:grpSpPr>
          <a:xfrm>
            <a:off x="344303" y="3737994"/>
            <a:ext cx="7377873" cy="2677114"/>
            <a:chOff x="58758" y="268940"/>
            <a:chExt cx="9342819" cy="3092335"/>
          </a:xfrm>
        </p:grpSpPr>
        <p:pic>
          <p:nvPicPr>
            <p:cNvPr id="135" name="Shape 135" descr="https://lh4.googleusercontent.com/cZuaPwht0aqUmu-ekfLQ8CFpLEiqKfSv5k3ObR9pSKGSGd0ujdoA4f2Rf-EkUdpMgoMVGuz0gMPTVyk_Akn_Q5W-NjHiE3xfYcd29kSih8EPKIZwva-gYh5CfaJH9JIyU2PH3854"/>
            <p:cNvPicPr preferRelativeResize="0"/>
            <p:nvPr/>
          </p:nvPicPr>
          <p:blipFill rotWithShape="1">
            <a:blip r:embed="rId3">
              <a:alphaModFix/>
            </a:blip>
            <a:srcRect l="17769" t="27298" r="18847" b="35447"/>
            <a:stretch/>
          </p:blipFill>
          <p:spPr>
            <a:xfrm>
              <a:off x="58758" y="268940"/>
              <a:ext cx="9342819" cy="309233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6" name="Shape 136"/>
            <p:cNvCxnSpPr/>
            <p:nvPr/>
          </p:nvCxnSpPr>
          <p:spPr>
            <a:xfrm rot="10800000" flipH="1">
              <a:off x="342900" y="2428875"/>
              <a:ext cx="5086349" cy="2138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37" name="Shape 137" descr="Resultado de imagem para minion medic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8535" y="2257858"/>
            <a:ext cx="3501373" cy="41572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38" name="Shape 138"/>
          <p:cNvGrpSpPr/>
          <p:nvPr/>
        </p:nvGrpSpPr>
        <p:grpSpPr>
          <a:xfrm>
            <a:off x="9385427" y="652739"/>
            <a:ext cx="2791585" cy="2411980"/>
            <a:chOff x="9531789" y="769856"/>
            <a:chExt cx="2791585" cy="2411980"/>
          </a:xfrm>
        </p:grpSpPr>
        <p:sp>
          <p:nvSpPr>
            <p:cNvPr id="139" name="Shape 139"/>
            <p:cNvSpPr/>
            <p:nvPr/>
          </p:nvSpPr>
          <p:spPr>
            <a:xfrm>
              <a:off x="9664657" y="769856"/>
              <a:ext cx="2491861" cy="241198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DDEAF6"/>
            </a:solidFill>
            <a:ln w="762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140"/>
            <p:cNvSpPr txBox="1"/>
            <p:nvPr/>
          </p:nvSpPr>
          <p:spPr>
            <a:xfrm>
              <a:off x="10320479" y="1537194"/>
              <a:ext cx="1214204" cy="76944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pt-BR"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AAS</a:t>
              </a:r>
            </a:p>
          </p:txBody>
        </p:sp>
        <p:sp>
          <p:nvSpPr>
            <p:cNvPr id="141" name="Shape 141"/>
            <p:cNvSpPr/>
            <p:nvPr/>
          </p:nvSpPr>
          <p:spPr>
            <a:xfrm>
              <a:off x="9531789" y="906537"/>
              <a:ext cx="2791585" cy="1957600"/>
            </a:xfrm>
            <a:prstGeom prst="mathMultiply">
              <a:avLst>
                <a:gd name="adj1" fmla="val 23520"/>
              </a:avLst>
            </a:prstGeom>
            <a:noFill/>
            <a:ln w="762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Shape 142"/>
          <p:cNvSpPr/>
          <p:nvPr/>
        </p:nvSpPr>
        <p:spPr>
          <a:xfrm>
            <a:off x="8071561" y="6508455"/>
            <a:ext cx="3735317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http://quotesgram.com/dr-in-a-minion-quotes/</a:t>
            </a:r>
          </a:p>
        </p:txBody>
      </p:sp>
      <p:sp>
        <p:nvSpPr>
          <p:cNvPr id="12" name="Shape 144"/>
          <p:cNvSpPr txBox="1"/>
          <p:nvPr/>
        </p:nvSpPr>
        <p:spPr>
          <a:xfrm>
            <a:off x="2345728" y="6466861"/>
            <a:ext cx="3375025" cy="260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Atendimento Ambulatorial.</a:t>
            </a:r>
            <a:r>
              <a:rPr lang="pt-BR" baseline="300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[1</a:t>
            </a:r>
            <a:r>
              <a:rPr lang="pt-BR" baseline="30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r>
              <a:rPr lang="pt-BR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2111375" y="234157"/>
            <a:ext cx="9448800" cy="3194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Voltou para o trabalho;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Começou a sentir um pouco mal e achou melhor tomar o medicamento;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Procurou na bolsa e não encontrou! Percebeu que esqueceu o medicamento em casa;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l="50594" r="18621"/>
          <a:stretch/>
        </p:blipFill>
        <p:spPr>
          <a:xfrm>
            <a:off x="0" y="0"/>
            <a:ext cx="21113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 descr="Resultado de imagem para minion tris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8238" y="3097609"/>
            <a:ext cx="2660700" cy="3760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0" name="Shape 150"/>
          <p:cNvSpPr txBox="1"/>
          <p:nvPr/>
        </p:nvSpPr>
        <p:spPr>
          <a:xfrm>
            <a:off x="2328863" y="4620280"/>
            <a:ext cx="6429375" cy="1046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Voltando para casa, com enxaqueca e dores no corpo;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4100512" y="6195705"/>
            <a:ext cx="465772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http://mundodiiva.blogspot.com.br/2014/02/para-se-inspirar-ashley-tisdale.html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 b="17595"/>
          <a:stretch/>
        </p:blipFill>
        <p:spPr>
          <a:xfrm>
            <a:off x="-278828" y="0"/>
            <a:ext cx="124708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/>
          <p:nvPr/>
        </p:nvSpPr>
        <p:spPr>
          <a:xfrm>
            <a:off x="4777744" y="2255809"/>
            <a:ext cx="3325186" cy="2495887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Shape 159" descr="Resultado de imagem para reynaldo gianecchini"/>
          <p:cNvPicPr preferRelativeResize="0"/>
          <p:nvPr/>
        </p:nvPicPr>
        <p:blipFill rotWithShape="1">
          <a:blip r:embed="rId4">
            <a:alphaModFix/>
          </a:blip>
          <a:srcRect l="20259" r="30862"/>
          <a:stretch/>
        </p:blipFill>
        <p:spPr>
          <a:xfrm>
            <a:off x="161304" y="215484"/>
            <a:ext cx="2863120" cy="2857499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60" name="Shape 160"/>
          <p:cNvSpPr/>
          <p:nvPr/>
        </p:nvSpPr>
        <p:spPr>
          <a:xfrm rot="1509104">
            <a:off x="2256394" y="2216406"/>
            <a:ext cx="2957958" cy="3445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Shape 161" descr="Resultado de imagem para minion apaixona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1630" y="3900030"/>
            <a:ext cx="2087486" cy="28181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2" name="Shape 162"/>
          <p:cNvSpPr/>
          <p:nvPr/>
        </p:nvSpPr>
        <p:spPr>
          <a:xfrm rot="-8738937">
            <a:off x="2120104" y="3538608"/>
            <a:ext cx="814889" cy="79845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Shape 163" descr="Resultado de imagem para desenho coraçã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59561" y="2330942"/>
            <a:ext cx="1246842" cy="117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 descr="Resultado de imagem para minion menina triste"/>
          <p:cNvPicPr preferRelativeResize="0"/>
          <p:nvPr/>
        </p:nvPicPr>
        <p:blipFill rotWithShape="1">
          <a:blip r:embed="rId7">
            <a:alphaModFix/>
          </a:blip>
          <a:srcRect l="2863" t="30458" r="63745" b="2043"/>
          <a:stretch/>
        </p:blipFill>
        <p:spPr>
          <a:xfrm>
            <a:off x="8102931" y="4025142"/>
            <a:ext cx="1363579" cy="275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 descr="Resultado de imagem para desenho coraçã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481" y="2536705"/>
            <a:ext cx="1246842" cy="117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Resultado de imagem para desenho coraçã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5150" y="2688848"/>
            <a:ext cx="1246842" cy="117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 descr="Resultado de imagem para happy minion"/>
          <p:cNvPicPr preferRelativeResize="0"/>
          <p:nvPr/>
        </p:nvPicPr>
        <p:blipFill rotWithShape="1">
          <a:blip r:embed="rId3">
            <a:alphaModFix/>
          </a:blip>
          <a:srcRect l="12048" t="10683" r="72233" b="3001"/>
          <a:stretch/>
        </p:blipFill>
        <p:spPr>
          <a:xfrm>
            <a:off x="624758" y="1744880"/>
            <a:ext cx="3083525" cy="4572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72" name="Shape 172" descr="Resultado de imagem para lampada ideia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40493">
            <a:off x="3083018" y="116159"/>
            <a:ext cx="2467238" cy="289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 descr="Resultado de imagem para pegadas PNG sapa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720284">
            <a:off x="4299938" y="5346238"/>
            <a:ext cx="715120" cy="122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Resultado de imagem para pegadas PNG sapa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530744">
            <a:off x="5639592" y="5206204"/>
            <a:ext cx="715121" cy="122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 descr="Resultado de imagem para pegadas PNG sapa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296306">
            <a:off x="7002514" y="4875524"/>
            <a:ext cx="715121" cy="122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 descr="Resultado de imagem para drogar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5714" y="567337"/>
            <a:ext cx="6134759" cy="40898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7" name="Shape 177"/>
          <p:cNvSpPr txBox="1"/>
          <p:nvPr/>
        </p:nvSpPr>
        <p:spPr>
          <a:xfrm>
            <a:off x="7862554" y="4723935"/>
            <a:ext cx="306053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http://www.dioni.com.br/dioni-drogaria/empresa/sobre-a-empresa/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 descr="Resultado de imagem para caveira morte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2231" y="3322971"/>
            <a:ext cx="1961614" cy="189071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 rot="448770">
            <a:off x="6559371" y="3360895"/>
            <a:ext cx="2643186" cy="628649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1148438" y="5260992"/>
            <a:ext cx="505040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Fonte:http</a:t>
            </a:r>
            <a:r>
              <a:rPr lang="pt-BR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://www.ultrafarma.com.br/produto/detalhes-23735/doril-enxaqueca-com-18-comprimidos-.html</a:t>
            </a:r>
          </a:p>
        </p:txBody>
      </p:sp>
      <p:pic>
        <p:nvPicPr>
          <p:cNvPr id="186" name="Shape 186" descr="Resultado de imagem para doril enxaqueca"/>
          <p:cNvPicPr preferRelativeResize="0"/>
          <p:nvPr/>
        </p:nvPicPr>
        <p:blipFill rotWithShape="1">
          <a:blip r:embed="rId4">
            <a:alphaModFix/>
          </a:blip>
          <a:srcRect l="12044" t="23778" r="9956" b="18772"/>
          <a:stretch/>
        </p:blipFill>
        <p:spPr>
          <a:xfrm>
            <a:off x="999019" y="1221565"/>
            <a:ext cx="5349241" cy="393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2630664" y="3682592"/>
            <a:ext cx="3069095" cy="656299"/>
          </a:xfrm>
          <a:prstGeom prst="rect">
            <a:avLst/>
          </a:prstGeom>
          <a:noFill/>
          <a:ln w="5715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2389</Words>
  <Application>Microsoft Office PowerPoint</Application>
  <PresentationFormat>Widescreen</PresentationFormat>
  <Paragraphs>324</Paragraphs>
  <Slides>36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Calibri</vt:lpstr>
      <vt:lpstr>Wingdings</vt:lpstr>
      <vt:lpstr>Syncopate</vt:lpstr>
      <vt:lpstr>Arial</vt:lpstr>
      <vt:lpstr>Tema do Office</vt:lpstr>
      <vt:lpstr>Apresentação do PowerPoint</vt:lpstr>
      <vt:lpstr>Apresentação do PowerPoint</vt:lpstr>
      <vt:lpstr>Apresentação do PowerPoint</vt:lpstr>
      <vt:lpstr>Na UBS mais perto de sua residência: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SINTOMAS DA DENGUE HEMORRÁGICA [3] </vt:lpstr>
      <vt:lpstr>Apresentação do PowerPoint</vt:lpstr>
      <vt:lpstr>Indicações para internação hospitalar</vt:lpstr>
      <vt:lpstr>Apresentação do PowerPoint</vt:lpstr>
      <vt:lpstr>Conduta terapêutica (Grupo D) [5]</vt:lpstr>
      <vt:lpstr>Apresentação do PowerPoint</vt:lpstr>
      <vt:lpstr>Farmácia clínica</vt:lpstr>
      <vt:lpstr>Farmacêutico Hospitalar [7]</vt:lpstr>
      <vt:lpstr>Apresentação do PowerPoint</vt:lpstr>
      <vt:lpstr>Apresentação do PowerPoint</vt:lpstr>
      <vt:lpstr>Divisão de Farmácia: </vt:lpstr>
      <vt:lpstr>Apresentação do PowerPoint</vt:lpstr>
      <vt:lpstr>MEDICAMENTO NÃO PADRONIZADO [8]</vt:lpstr>
      <vt:lpstr>MEDICAMENTO EM FALTA [9],[10]</vt:lpstr>
      <vt:lpstr>  E como funciona a GESTÃO DO ESTOQUE? [11]</vt:lpstr>
      <vt:lpstr>            ARMAZENAMENTO [12] </vt:lpstr>
      <vt:lpstr>Apresentação do PowerPoint</vt:lpstr>
      <vt:lpstr>Gerência de risco:</vt:lpstr>
      <vt:lpstr>Apresentação do PowerPoint</vt:lpstr>
      <vt:lpstr>Alta residência: </vt:lpstr>
      <vt:lpstr>Apresentação do PowerPoint</vt:lpstr>
      <vt:lpstr>Apresentação do PowerPoint</vt:lpstr>
      <vt:lpstr>E Dona Anastácia aprendeu:</vt:lpstr>
      <vt:lpstr>Referências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Jacqueline Maria</dc:creator>
  <cp:lastModifiedBy>Jacqueline Maria</cp:lastModifiedBy>
  <cp:revision>31</cp:revision>
  <dcterms:modified xsi:type="dcterms:W3CDTF">2016-11-12T01:05:06Z</dcterms:modified>
</cp:coreProperties>
</file>