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340" r:id="rId4"/>
    <p:sldId id="341" r:id="rId5"/>
    <p:sldId id="345" r:id="rId6"/>
    <p:sldId id="348" r:id="rId7"/>
    <p:sldId id="260" r:id="rId8"/>
    <p:sldId id="261" r:id="rId9"/>
    <p:sldId id="283" r:id="rId10"/>
    <p:sldId id="336" r:id="rId11"/>
    <p:sldId id="339" r:id="rId12"/>
    <p:sldId id="337" r:id="rId13"/>
    <p:sldId id="338" r:id="rId14"/>
    <p:sldId id="349" r:id="rId15"/>
    <p:sldId id="350" r:id="rId16"/>
    <p:sldId id="351" r:id="rId17"/>
    <p:sldId id="288" r:id="rId18"/>
    <p:sldId id="285" r:id="rId19"/>
    <p:sldId id="286" r:id="rId20"/>
    <p:sldId id="287" r:id="rId21"/>
    <p:sldId id="269" r:id="rId22"/>
    <p:sldId id="290" r:id="rId23"/>
    <p:sldId id="346" r:id="rId24"/>
    <p:sldId id="291" r:id="rId25"/>
    <p:sldId id="292" r:id="rId26"/>
    <p:sldId id="293" r:id="rId27"/>
    <p:sldId id="347" r:id="rId28"/>
    <p:sldId id="270" r:id="rId29"/>
    <p:sldId id="294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32" r:id="rId41"/>
    <p:sldId id="328" r:id="rId42"/>
    <p:sldId id="329" r:id="rId43"/>
    <p:sldId id="330" r:id="rId44"/>
    <p:sldId id="331" r:id="rId45"/>
    <p:sldId id="333" r:id="rId46"/>
    <p:sldId id="334" r:id="rId47"/>
    <p:sldId id="272" r:id="rId48"/>
    <p:sldId id="312" r:id="rId49"/>
    <p:sldId id="313" r:id="rId50"/>
    <p:sldId id="314" r:id="rId51"/>
    <p:sldId id="342" r:id="rId52"/>
    <p:sldId id="343" r:id="rId53"/>
    <p:sldId id="344" r:id="rId54"/>
    <p:sldId id="361" r:id="rId55"/>
    <p:sldId id="352" r:id="rId56"/>
    <p:sldId id="353" r:id="rId57"/>
    <p:sldId id="354" r:id="rId58"/>
    <p:sldId id="355" r:id="rId59"/>
    <p:sldId id="356" r:id="rId60"/>
    <p:sldId id="357" r:id="rId61"/>
    <p:sldId id="358" r:id="rId62"/>
    <p:sldId id="359" r:id="rId63"/>
    <p:sldId id="360" r:id="rId64"/>
    <p:sldId id="274" r:id="rId65"/>
    <p:sldId id="295" r:id="rId66"/>
    <p:sldId id="266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5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51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YRELA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18732" y="4545097"/>
            <a:ext cx="5106536" cy="77678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1620" y="5524736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fld id="{9E1A298C-65D7-AB4A-AF09-338AC8E1C0AF}" type="datetimeFigureOut">
              <a:rPr lang="en-US" smtClean="0"/>
              <a:pPr/>
              <a:t>10/10/2016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3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ndo_whit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507" y="1600200"/>
            <a:ext cx="7844986" cy="452596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 smtClean="0"/>
              <a:t>Capítulo</a:t>
            </a:r>
            <a:r>
              <a:rPr lang="en-US" dirty="0" smtClean="0"/>
              <a:t>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507" y="6356350"/>
            <a:ext cx="2133600" cy="365125"/>
          </a:xfrm>
        </p:spPr>
        <p:txBody>
          <a:bodyPr/>
          <a:lstStyle>
            <a:lvl1pPr algn="l">
              <a:defRPr sz="1000"/>
            </a:lvl1pPr>
          </a:lstStyle>
          <a:p>
            <a:fld id="{E6C6E525-B2A1-1143-AAD0-329DA719109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9506" y="541998"/>
            <a:ext cx="677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87042"/>
                </a:solidFill>
                <a:latin typeface="Tahoma"/>
                <a:cs typeface="Tahoma"/>
              </a:rPr>
              <a:t>PROGRAMA</a:t>
            </a:r>
            <a:r>
              <a:rPr lang="en-US" sz="2800" baseline="0" dirty="0" smtClean="0">
                <a:solidFill>
                  <a:srgbClr val="887042"/>
                </a:solidFill>
                <a:latin typeface="Tahoma"/>
                <a:cs typeface="Tahoma"/>
              </a:rPr>
              <a:t> DA APRESENTAÇÃO</a:t>
            </a:r>
            <a:endParaRPr lang="en-US" sz="2800" dirty="0">
              <a:solidFill>
                <a:srgbClr val="887042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6166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undo_tela_p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044825"/>
            <a:ext cx="7772400" cy="1362075"/>
          </a:xfrm>
        </p:spPr>
        <p:txBody>
          <a:bodyPr anchor="t"/>
          <a:lstStyle>
            <a:lvl1pPr algn="l">
              <a:defRPr sz="4000" b="0" cap="none">
                <a:solidFill>
                  <a:srgbClr val="755D37"/>
                </a:solidFill>
              </a:defRPr>
            </a:lvl1pPr>
          </a:lstStyle>
          <a:p>
            <a:r>
              <a:rPr lang="en-US" dirty="0" smtClean="0"/>
              <a:t>01. CAPÍTULO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313" y="635635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E6C6E525-B2A1-1143-AAD0-329DA719109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4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ndo_whit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044825"/>
            <a:ext cx="7772400" cy="1362075"/>
          </a:xfrm>
        </p:spPr>
        <p:txBody>
          <a:bodyPr anchor="t"/>
          <a:lstStyle>
            <a:lvl1pPr algn="l">
              <a:defRPr sz="4000" b="0" cap="none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SUBCAPÍTULO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313" y="635635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E6C6E525-B2A1-1143-AAD0-329DA719109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1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7" y="654485"/>
            <a:ext cx="7844986" cy="615626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rgbClr val="755D3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506" y="2611441"/>
            <a:ext cx="7844987" cy="351472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E525-B2A1-1143-AAD0-329DA719109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49507" y="1270111"/>
            <a:ext cx="7844986" cy="4391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US" sz="1800" dirty="0" smtClean="0"/>
              <a:t>Click to edit Master title style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129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7" y="654485"/>
            <a:ext cx="7844986" cy="615626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rgbClr val="755D3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507" y="2611441"/>
            <a:ext cx="3754094" cy="351472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E525-B2A1-1143-AAD0-329DA719109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49507" y="1270111"/>
            <a:ext cx="7844986" cy="4391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US" sz="1800" dirty="0" smtClean="0"/>
              <a:t>Click to edit Master title style</a:t>
            </a:r>
            <a:endParaRPr lang="en-US" sz="18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759687" y="2611441"/>
            <a:ext cx="3734806" cy="351472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1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7" y="654485"/>
            <a:ext cx="3896528" cy="615626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rgbClr val="755D37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507" y="2611441"/>
            <a:ext cx="3896528" cy="351472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E525-B2A1-1143-AAD0-329DA719109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49507" y="1270111"/>
            <a:ext cx="3896528" cy="4391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US" sz="1800" dirty="0" smtClean="0"/>
              <a:t>Click to edit Master title style</a:t>
            </a:r>
            <a:endParaRPr lang="en-US" sz="18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127642" y="0"/>
            <a:ext cx="401635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err="1" smtClean="0"/>
              <a:t>Inserir</a:t>
            </a:r>
            <a:r>
              <a:rPr lang="en-US" dirty="0" smtClean="0"/>
              <a:t> </a:t>
            </a:r>
            <a:r>
              <a:rPr lang="en-US" dirty="0" err="1" smtClean="0"/>
              <a:t>figura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7" y="654485"/>
            <a:ext cx="7844986" cy="615626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rgbClr val="755D3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6E525-B2A1-1143-AAD0-329DA719109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49507" y="1270111"/>
            <a:ext cx="7844986" cy="4391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US" sz="1800" dirty="0" smtClean="0"/>
              <a:t>Click to edit Master title style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5891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YRELA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18732" y="4545097"/>
            <a:ext cx="5106536" cy="404771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Nome do </a:t>
            </a:r>
            <a:r>
              <a:rPr lang="en-US" dirty="0" err="1" smtClean="0"/>
              <a:t>Departamento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335341" y="5495525"/>
            <a:ext cx="244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smtClean="0">
                <a:solidFill>
                  <a:schemeClr val="bg1"/>
                </a:solidFill>
                <a:latin typeface="Myriad Pro"/>
                <a:cs typeface="Myriad Pro"/>
              </a:rPr>
              <a:t>Obrigado</a:t>
            </a:r>
            <a:endParaRPr lang="en-US" sz="2400" b="0" i="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86444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507" y="274638"/>
            <a:ext cx="78449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507" y="1600200"/>
            <a:ext cx="78449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07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E6C6E525-B2A1-1143-AAD0-329DA719109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350767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E4D9B-37FB-DF47-A00F-B25097B01B76}" type="datetimeFigureOut">
              <a:rPr lang="en-US" smtClean="0"/>
              <a:pPr/>
              <a:t>10/10/2016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0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63" r:id="rId6"/>
    <p:sldLayoutId id="2147483661" r:id="rId7"/>
    <p:sldLayoutId id="2147483662" r:id="rId8"/>
    <p:sldLayoutId id="2147483664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yrela%20by%20Pininfarina%20%20Nossa%20Inspira&#231;&#227;o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Time%20Lapse%20Cyrela%20by%20Pininfarina%20Julho-2016.mp4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350078" y="4560455"/>
            <a:ext cx="44438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t-BR" sz="3200" dirty="0" smtClean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FrankRuehl" panose="020E0503060101010101" pitchFamily="34" charset="-79"/>
              </a:rPr>
              <a:t>Estrutura Convencional</a:t>
            </a:r>
          </a:p>
          <a:p>
            <a:pPr algn="ctr"/>
            <a:r>
              <a:rPr lang="pt-BR" sz="3200" b="1" i="1" dirty="0" smtClean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FrankRuehl" panose="020E0503060101010101" pitchFamily="34" charset="-79"/>
              </a:rPr>
              <a:t>Cyrela by Pininfarina</a:t>
            </a:r>
            <a:endParaRPr lang="pt-BR" sz="3200" b="1" i="1" dirty="0">
              <a:ln w="5080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93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8184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Canteiro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474573"/>
            <a:ext cx="71151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Detalhes</a:t>
            </a:r>
            <a:r>
              <a:rPr lang="en-US" dirty="0" smtClean="0"/>
              <a:t> de </a:t>
            </a:r>
            <a:r>
              <a:rPr lang="en-US" dirty="0" err="1" smtClean="0"/>
              <a:t>Projeto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Detalhes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5945" y="1537842"/>
            <a:ext cx="4492110" cy="520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Detalhes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13" y="1454715"/>
            <a:ext cx="5438775" cy="528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5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Fôrmas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Detalhes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45" y="1457325"/>
            <a:ext cx="615251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7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Fôrmas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Detalhes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56918"/>
            <a:ext cx="4629150" cy="484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756918"/>
            <a:ext cx="4044051" cy="475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2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Fôrmas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Detalhes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1363135"/>
            <a:ext cx="4733925" cy="549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3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58970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Estrutura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Dados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8453" y="2050494"/>
            <a:ext cx="7772400" cy="37407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>
              <a:lnSpc>
                <a:spcPct val="120000"/>
              </a:lnSpc>
            </a:pPr>
            <a:endParaRPr lang="en-US" sz="8000" dirty="0" smtClean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613" y="1540908"/>
            <a:ext cx="62007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99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Estrutura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Dados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8453" y="2050494"/>
            <a:ext cx="7772400" cy="37407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>
              <a:lnSpc>
                <a:spcPct val="120000"/>
              </a:lnSpc>
            </a:pPr>
            <a:endParaRPr lang="en-US" sz="8000" dirty="0" smtClean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363" y="1744403"/>
            <a:ext cx="48672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39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Estrutura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Dados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8453" y="2050494"/>
            <a:ext cx="7772400" cy="37407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>
              <a:lnSpc>
                <a:spcPct val="120000"/>
              </a:lnSpc>
            </a:pPr>
            <a:endParaRPr lang="en-US" sz="8000" dirty="0" smtClean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1715818"/>
            <a:ext cx="686752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4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Características</a:t>
            </a:r>
            <a:r>
              <a:rPr lang="en-US" dirty="0">
                <a:solidFill>
                  <a:schemeClr val="tx1"/>
                </a:solidFill>
              </a:rPr>
              <a:t> da obra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Logística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canteiro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Detalhes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Projeto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Dimensionamento</a:t>
            </a:r>
            <a:r>
              <a:rPr lang="en-US" dirty="0" smtClean="0">
                <a:solidFill>
                  <a:schemeClr val="tx1"/>
                </a:solidFill>
              </a:rPr>
              <a:t> da </a:t>
            </a:r>
            <a:r>
              <a:rPr lang="en-US" dirty="0" err="1" smtClean="0">
                <a:solidFill>
                  <a:schemeClr val="tx1"/>
                </a:solidFill>
              </a:rPr>
              <a:t>equipe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Procedimentos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executivos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relacionados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Sistemas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proteção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segurança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Protótipo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fôrmas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Marquise VM1 - </a:t>
            </a:r>
            <a:r>
              <a:rPr lang="en-US" dirty="0" err="1" smtClean="0">
                <a:solidFill>
                  <a:schemeClr val="tx1"/>
                </a:solidFill>
              </a:rPr>
              <a:t>desafio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tx1"/>
                </a:solidFill>
              </a:rPr>
              <a:t>Evolução</a:t>
            </a:r>
            <a:r>
              <a:rPr lang="en-US" dirty="0" smtClean="0">
                <a:solidFill>
                  <a:schemeClr val="tx1"/>
                </a:solidFill>
              </a:rPr>
              <a:t> da </a:t>
            </a:r>
            <a:r>
              <a:rPr lang="en-US" dirty="0" err="1" smtClean="0">
                <a:solidFill>
                  <a:schemeClr val="tx1"/>
                </a:solidFill>
              </a:rPr>
              <a:t>estrutura</a:t>
            </a:r>
            <a:r>
              <a:rPr lang="en-US" dirty="0" smtClean="0">
                <a:solidFill>
                  <a:schemeClr val="tx1"/>
                </a:solidFill>
              </a:rPr>
              <a:t> da </a:t>
            </a:r>
            <a:r>
              <a:rPr lang="en-US" dirty="0" err="1" smtClean="0">
                <a:solidFill>
                  <a:schemeClr val="tx1"/>
                </a:solidFill>
              </a:rPr>
              <a:t>torre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6091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Projeto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Estrutura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Dados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38" y="2160883"/>
            <a:ext cx="82391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4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Dimensionamento</a:t>
            </a:r>
            <a:r>
              <a:rPr lang="en-US" dirty="0" smtClean="0"/>
              <a:t> da </a:t>
            </a:r>
            <a:r>
              <a:rPr lang="en-US" dirty="0" err="1" smtClean="0"/>
              <a:t>Equipe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6927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pt-BR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ão</a:t>
            </a:r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obra Própria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2258311"/>
            <a:ext cx="7772400" cy="29787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US" sz="3600" dirty="0" err="1" smtClean="0">
                <a:solidFill>
                  <a:schemeClr val="tx1"/>
                </a:solidFill>
              </a:rPr>
              <a:t>Validação</a:t>
            </a:r>
            <a:r>
              <a:rPr lang="en-US" sz="3600" dirty="0" smtClean="0">
                <a:solidFill>
                  <a:schemeClr val="tx1"/>
                </a:solidFill>
              </a:rPr>
              <a:t> do </a:t>
            </a:r>
            <a:r>
              <a:rPr lang="en-US" sz="3600" dirty="0" err="1" smtClean="0">
                <a:solidFill>
                  <a:schemeClr val="tx1"/>
                </a:solidFill>
              </a:rPr>
              <a:t>histograma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inicial</a:t>
            </a:r>
            <a:r>
              <a:rPr lang="en-US" sz="3600" dirty="0" smtClean="0">
                <a:solidFill>
                  <a:schemeClr val="tx1"/>
                </a:solidFill>
              </a:rPr>
              <a:t> da </a:t>
            </a:r>
            <a:r>
              <a:rPr lang="en-US" sz="3600" dirty="0" err="1" smtClean="0">
                <a:solidFill>
                  <a:schemeClr val="tx1"/>
                </a:solidFill>
              </a:rPr>
              <a:t>obra</a:t>
            </a:r>
            <a:r>
              <a:rPr lang="en-US" sz="3600" dirty="0" smtClean="0">
                <a:solidFill>
                  <a:schemeClr val="tx1"/>
                </a:solidFill>
              </a:rPr>
              <a:t> com </a:t>
            </a:r>
            <a:r>
              <a:rPr lang="en-US" sz="3600" dirty="0" err="1" smtClean="0">
                <a:solidFill>
                  <a:schemeClr val="tx1"/>
                </a:solidFill>
              </a:rPr>
              <a:t>departamento</a:t>
            </a:r>
            <a:r>
              <a:rPr lang="en-US" sz="3600" dirty="0" smtClean="0">
                <a:solidFill>
                  <a:schemeClr val="tx1"/>
                </a:solidFill>
              </a:rPr>
              <a:t> de </a:t>
            </a:r>
            <a:r>
              <a:rPr lang="en-US" sz="3600" dirty="0" err="1" smtClean="0">
                <a:solidFill>
                  <a:schemeClr val="tx1"/>
                </a:solidFill>
              </a:rPr>
              <a:t>planejamento</a:t>
            </a:r>
            <a:r>
              <a:rPr lang="en-US" sz="3600" dirty="0" smtClean="0">
                <a:solidFill>
                  <a:schemeClr val="tx1"/>
                </a:solidFill>
              </a:rPr>
              <a:t> – FOR.57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6927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pt-BR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ão</a:t>
            </a:r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obra Própria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2258311"/>
            <a:ext cx="7772400" cy="29787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tx1"/>
                </a:solidFill>
              </a:rPr>
              <a:t>1 </a:t>
            </a:r>
            <a:r>
              <a:rPr lang="en-US" sz="3600" dirty="0" err="1" smtClean="0">
                <a:solidFill>
                  <a:schemeClr val="tx1"/>
                </a:solidFill>
              </a:rPr>
              <a:t>Encarregado</a:t>
            </a:r>
            <a:r>
              <a:rPr lang="en-US" sz="3600" dirty="0" smtClean="0">
                <a:solidFill>
                  <a:schemeClr val="tx1"/>
                </a:solidFill>
              </a:rPr>
              <a:t> de </a:t>
            </a:r>
            <a:r>
              <a:rPr lang="en-US" sz="3600" dirty="0" err="1" smtClean="0">
                <a:solidFill>
                  <a:schemeClr val="tx1"/>
                </a:solidFill>
              </a:rPr>
              <a:t>Carpintaria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tx1"/>
                </a:solidFill>
              </a:rPr>
              <a:t>9 </a:t>
            </a:r>
            <a:r>
              <a:rPr lang="en-US" sz="3600" dirty="0" err="1" smtClean="0">
                <a:solidFill>
                  <a:schemeClr val="tx1"/>
                </a:solidFill>
              </a:rPr>
              <a:t>Carpinteiros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tx1"/>
                </a:solidFill>
              </a:rPr>
              <a:t>6 </a:t>
            </a:r>
            <a:r>
              <a:rPr lang="en-US" sz="3600" dirty="0" err="1" smtClean="0">
                <a:solidFill>
                  <a:schemeClr val="tx1"/>
                </a:solidFill>
              </a:rPr>
              <a:t>Armadores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pt-BR" sz="3600" dirty="0" smtClean="0">
                <a:solidFill>
                  <a:schemeClr val="tx1"/>
                </a:solidFill>
              </a:rPr>
              <a:t>(Terceirizado)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tx1"/>
                </a:solidFill>
              </a:rPr>
              <a:t>2 </a:t>
            </a:r>
            <a:r>
              <a:rPr lang="en-US" sz="3600" dirty="0" err="1" smtClean="0">
                <a:solidFill>
                  <a:schemeClr val="tx1"/>
                </a:solidFill>
              </a:rPr>
              <a:t>Eletricistas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tx1"/>
                </a:solidFill>
              </a:rPr>
              <a:t>2 </a:t>
            </a:r>
            <a:r>
              <a:rPr lang="en-US" sz="3600" dirty="0" err="1" smtClean="0">
                <a:solidFill>
                  <a:schemeClr val="tx1"/>
                </a:solidFill>
              </a:rPr>
              <a:t>Encanadores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tx1"/>
                </a:solidFill>
              </a:rPr>
              <a:t>1 </a:t>
            </a:r>
            <a:r>
              <a:rPr lang="en-US" sz="3600" dirty="0" err="1" smtClean="0">
                <a:solidFill>
                  <a:schemeClr val="tx1"/>
                </a:solidFill>
              </a:rPr>
              <a:t>Pedreiro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tx1"/>
                </a:solidFill>
              </a:rPr>
              <a:t>1 </a:t>
            </a:r>
            <a:r>
              <a:rPr lang="en-US" sz="3600" dirty="0" err="1" smtClean="0">
                <a:solidFill>
                  <a:schemeClr val="tx1"/>
                </a:solidFill>
              </a:rPr>
              <a:t>Ajudante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2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6927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pt-BR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ão</a:t>
            </a:r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obra Própria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154" y="1465263"/>
            <a:ext cx="6485692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83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6927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pt-BR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ão</a:t>
            </a:r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obra Própria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325" y="2135188"/>
            <a:ext cx="69913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1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6927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pt-BR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ão</a:t>
            </a:r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obra Própria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7713" y="1536700"/>
            <a:ext cx="4947633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46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6927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pt-BR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ão</a:t>
            </a:r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obra Própria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00" y="1537843"/>
            <a:ext cx="8205201" cy="510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6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Procedimentos</a:t>
            </a:r>
            <a:r>
              <a:rPr lang="en-US" dirty="0" smtClean="0"/>
              <a:t> </a:t>
            </a:r>
            <a:r>
              <a:rPr lang="en-US" dirty="0" err="1" smtClean="0"/>
              <a:t>executivos</a:t>
            </a:r>
            <a:r>
              <a:rPr lang="en-US" dirty="0" smtClean="0"/>
              <a:t> </a:t>
            </a:r>
            <a:r>
              <a:rPr lang="en-US" dirty="0" err="1" smtClean="0"/>
              <a:t>relacionados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69272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Procedimentos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PE/POP.EST.01 – </a:t>
            </a:r>
            <a:r>
              <a:rPr lang="en-US" dirty="0" err="1" smtClean="0">
                <a:solidFill>
                  <a:schemeClr val="tx1"/>
                </a:solidFill>
              </a:rPr>
              <a:t>Fôrmas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PE/POP.EST.02 – </a:t>
            </a:r>
            <a:r>
              <a:rPr lang="en-US" dirty="0" err="1" smtClean="0">
                <a:solidFill>
                  <a:schemeClr val="tx1"/>
                </a:solidFill>
              </a:rPr>
              <a:t>Concretagem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PE/POP.EST.03 – </a:t>
            </a:r>
            <a:r>
              <a:rPr lang="en-US" dirty="0" err="1" smtClean="0">
                <a:solidFill>
                  <a:schemeClr val="tx1"/>
                </a:solidFill>
              </a:rPr>
              <a:t>Armação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68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Características</a:t>
            </a:r>
            <a:r>
              <a:rPr lang="en-US" dirty="0" smtClean="0"/>
              <a:t> da Obra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Transferência de eixos – 1º Dia do Ciclo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1026" name="Picture 2" descr="D:\Estrutura\Estrutura\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59" y="1747983"/>
            <a:ext cx="3457460" cy="259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Estrutura\Estrutura\1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631" y="1749146"/>
            <a:ext cx="3913749" cy="29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Estrutura\Estrutura\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0579" y="4779818"/>
            <a:ext cx="3842927" cy="20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45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>
                <a:solidFill>
                  <a:srgbClr val="C00000"/>
                </a:solidFill>
              </a:rPr>
              <a:t>C</a:t>
            </a:r>
            <a:r>
              <a:rPr lang="pt-BR" sz="2700" b="1" dirty="0" smtClean="0">
                <a:solidFill>
                  <a:srgbClr val="C00000"/>
                </a:solidFill>
              </a:rPr>
              <a:t>onferência de esquadro - </a:t>
            </a:r>
            <a:r>
              <a:rPr lang="pt-BR" sz="2700" b="1" dirty="0">
                <a:solidFill>
                  <a:srgbClr val="C00000"/>
                </a:solidFill>
              </a:rPr>
              <a:t>1º 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2053" name="Picture 5" descr="D:\Estrutura\Estrutura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718" y="1747983"/>
            <a:ext cx="3586451" cy="26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Estrutura\Estrutura\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6003" y="4109046"/>
            <a:ext cx="3665843" cy="27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Estrutura\Estrutura\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164" y="1681198"/>
            <a:ext cx="3187532" cy="23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9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Locação de gastalhos - </a:t>
            </a:r>
            <a:r>
              <a:rPr lang="pt-BR" sz="2700" b="1" dirty="0">
                <a:solidFill>
                  <a:srgbClr val="C00000"/>
                </a:solidFill>
              </a:rPr>
              <a:t>1º 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3074" name="Picture 2" descr="D:\Estrutura\Estrutura\2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354" y="1997360"/>
            <a:ext cx="3950701" cy="29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Estrutura\Estrutura\2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651" y="3075709"/>
            <a:ext cx="3879887" cy="29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0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Montagem de Pilares - </a:t>
            </a:r>
            <a:r>
              <a:rPr lang="pt-BR" sz="2700" b="1" dirty="0">
                <a:solidFill>
                  <a:srgbClr val="C00000"/>
                </a:solidFill>
              </a:rPr>
              <a:t>1º 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4098" name="Picture 2" descr="D:\Estrutura\Estrutura\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979" y="1863721"/>
            <a:ext cx="6151418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Montagem de </a:t>
            </a:r>
            <a:r>
              <a:rPr lang="pt-BR" sz="2700" b="1" dirty="0">
                <a:solidFill>
                  <a:srgbClr val="C00000"/>
                </a:solidFill>
              </a:rPr>
              <a:t>Pilares - 1º 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5122" name="Picture 2" descr="D:\Estrutura\Estrutura\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968" y="1613962"/>
            <a:ext cx="4073364" cy="30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Estrutura\Estrutura\5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849" y="3726873"/>
            <a:ext cx="3880988" cy="29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4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Montagem de </a:t>
            </a:r>
            <a:r>
              <a:rPr lang="pt-BR" sz="2700" b="1" dirty="0">
                <a:solidFill>
                  <a:srgbClr val="C00000"/>
                </a:solidFill>
              </a:rPr>
              <a:t>Pilares - 1º 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6146" name="Picture 2" descr="D:\Estrutura\Estrutura\6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1273" y="1637474"/>
            <a:ext cx="3311236" cy="283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Estrutura\Estrutura\5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311" y="3380508"/>
            <a:ext cx="4438599" cy="332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1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Montagem de </a:t>
            </a:r>
            <a:r>
              <a:rPr lang="pt-BR" sz="2700" b="1" dirty="0">
                <a:solidFill>
                  <a:srgbClr val="C00000"/>
                </a:solidFill>
              </a:rPr>
              <a:t>Pilares - 1º 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7170" name="Picture 2" descr="D:\Estrutura\Estrutura\6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458" y="3678659"/>
            <a:ext cx="3641868" cy="27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Estrutura\Estrutura\6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891" y="1655298"/>
            <a:ext cx="4327382" cy="32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4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Montagem de </a:t>
            </a:r>
            <a:r>
              <a:rPr lang="pt-BR" sz="2700" b="1" dirty="0">
                <a:solidFill>
                  <a:srgbClr val="C00000"/>
                </a:solidFill>
              </a:rPr>
              <a:t>Vigas - 1º 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8194" name="Picture 2" descr="D:\Estrutura\Estrutura\80.JPG"/>
          <p:cNvPicPr preferRelativeResize="0"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68" y="1706409"/>
            <a:ext cx="3314942" cy="2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Estrutura\Estrutura\7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742" y="1605522"/>
            <a:ext cx="3426836" cy="25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PININFARINA-PARTE1\2016-04-26\_426349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039" y="4253346"/>
            <a:ext cx="4361584" cy="26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Montagem de </a:t>
            </a:r>
            <a:r>
              <a:rPr lang="pt-BR" sz="2700" b="1" dirty="0">
                <a:solidFill>
                  <a:srgbClr val="C00000"/>
                </a:solidFill>
              </a:rPr>
              <a:t>Lajes - </a:t>
            </a:r>
            <a:r>
              <a:rPr lang="pt-BR" sz="2700" b="1" dirty="0" smtClean="0">
                <a:solidFill>
                  <a:srgbClr val="C00000"/>
                </a:solidFill>
              </a:rPr>
              <a:t>2º </a:t>
            </a:r>
            <a:r>
              <a:rPr lang="pt-BR" sz="2700" b="1" dirty="0">
                <a:solidFill>
                  <a:srgbClr val="C00000"/>
                </a:solidFill>
              </a:rPr>
              <a:t>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9218" name="Picture 2" descr="D:\Estrutura\Estrutura\8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0273" y="3726872"/>
            <a:ext cx="3785259" cy="28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PININFARINA-PARTE1\2016-04-26\IMG_199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60" y="1714422"/>
            <a:ext cx="4184458" cy="31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4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Montagem de </a:t>
            </a:r>
            <a:r>
              <a:rPr lang="pt-BR" sz="2700" b="1" dirty="0">
                <a:solidFill>
                  <a:srgbClr val="C00000"/>
                </a:solidFill>
              </a:rPr>
              <a:t>Lajes - </a:t>
            </a:r>
            <a:r>
              <a:rPr lang="pt-BR" sz="2700" b="1" dirty="0" smtClean="0">
                <a:solidFill>
                  <a:srgbClr val="C00000"/>
                </a:solidFill>
              </a:rPr>
              <a:t>2º </a:t>
            </a:r>
            <a:r>
              <a:rPr lang="pt-BR" sz="2700" b="1" dirty="0">
                <a:solidFill>
                  <a:srgbClr val="C00000"/>
                </a:solidFill>
              </a:rPr>
              <a:t>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2050" name="Picture 2" descr="C:\Pininfarina\ENGENHARIA\Fotos\2016-03\DSC0082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0013" y="1747984"/>
            <a:ext cx="6023974" cy="458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2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08453" y="2050494"/>
            <a:ext cx="7772400" cy="37407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>
              <a:lnSpc>
                <a:spcPct val="120000"/>
              </a:lnSpc>
            </a:pPr>
            <a:endParaRPr lang="en-US" sz="8000" dirty="0" smtClean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2" descr="E:\Imagens Folder\CYR_PIN_006_Embasamento_EF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3603"/>
            <a:ext cx="91313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play-309041_640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1070" y="5991558"/>
            <a:ext cx="826566" cy="79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Conferência prumo </a:t>
            </a:r>
            <a:r>
              <a:rPr lang="pt-BR" sz="2700" b="1" dirty="0">
                <a:solidFill>
                  <a:srgbClr val="C00000"/>
                </a:solidFill>
              </a:rPr>
              <a:t>pilares - </a:t>
            </a:r>
            <a:r>
              <a:rPr lang="pt-BR" sz="2700" b="1" dirty="0" smtClean="0">
                <a:solidFill>
                  <a:srgbClr val="C00000"/>
                </a:solidFill>
              </a:rPr>
              <a:t>2º </a:t>
            </a:r>
            <a:r>
              <a:rPr lang="pt-BR" sz="2700" b="1" dirty="0">
                <a:solidFill>
                  <a:srgbClr val="C00000"/>
                </a:solidFill>
              </a:rPr>
              <a:t>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14338" name="Picture 2" descr="D:\Estrutura\Estrutura\8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13" y="3553021"/>
            <a:ext cx="4148670" cy="31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Estrutura\Estrutura\9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566" y="1672605"/>
            <a:ext cx="3993682" cy="2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Concretagem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Concretagem de </a:t>
            </a:r>
            <a:r>
              <a:rPr lang="pt-BR" sz="2700" b="1" dirty="0">
                <a:solidFill>
                  <a:srgbClr val="C00000"/>
                </a:solidFill>
              </a:rPr>
              <a:t>Pilares - </a:t>
            </a:r>
            <a:r>
              <a:rPr lang="pt-BR" sz="2700" b="1" dirty="0" smtClean="0">
                <a:solidFill>
                  <a:srgbClr val="C00000"/>
                </a:solidFill>
              </a:rPr>
              <a:t>3º </a:t>
            </a:r>
            <a:r>
              <a:rPr lang="pt-BR" sz="2700" b="1" dirty="0">
                <a:solidFill>
                  <a:srgbClr val="C00000"/>
                </a:solidFill>
              </a:rPr>
              <a:t>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10242" name="Picture 2" descr="D:\Estrutura\Estrutura\9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838" y="1648070"/>
            <a:ext cx="4211780" cy="364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Estrutura\Estrutura\9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027" y="1670553"/>
            <a:ext cx="3216382" cy="241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Estrutura\Estrutura\9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3145" y="4215013"/>
            <a:ext cx="3485344" cy="26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05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Armação / Instalações / Passantes - 3º </a:t>
            </a:r>
            <a:r>
              <a:rPr lang="pt-BR" sz="2700" b="1" dirty="0">
                <a:solidFill>
                  <a:srgbClr val="C00000"/>
                </a:solidFill>
              </a:rPr>
              <a:t>Dia do Ciclo</a:t>
            </a:r>
            <a:r>
              <a:rPr lang="pt-BR" sz="2700" b="1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11266" name="Picture 2" descr="D:\Estrutura\Estrutura\9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4606" y="2288328"/>
            <a:ext cx="2964463" cy="25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Estrutura\Estrutura\10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51" y="1776309"/>
            <a:ext cx="4966036" cy="372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2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Armação / Instalações / </a:t>
            </a:r>
            <a:r>
              <a:rPr lang="pt-BR" sz="2700" b="1" dirty="0">
                <a:solidFill>
                  <a:srgbClr val="C00000"/>
                </a:solidFill>
              </a:rPr>
              <a:t>Passantes - </a:t>
            </a:r>
            <a:r>
              <a:rPr lang="pt-BR" sz="2700" b="1" dirty="0" smtClean="0">
                <a:solidFill>
                  <a:srgbClr val="C00000"/>
                </a:solidFill>
              </a:rPr>
              <a:t>4º </a:t>
            </a:r>
            <a:r>
              <a:rPr lang="pt-BR" sz="2700" b="1" dirty="0">
                <a:solidFill>
                  <a:srgbClr val="C00000"/>
                </a:solidFill>
              </a:rPr>
              <a:t>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12290" name="Picture 2" descr="D:\Estrutura\Estrutura\1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164" y="1747983"/>
            <a:ext cx="6544974" cy="490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25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Nivelamento </a:t>
            </a:r>
            <a:r>
              <a:rPr lang="pt-BR" sz="2700" b="1" dirty="0">
                <a:solidFill>
                  <a:srgbClr val="C00000"/>
                </a:solidFill>
              </a:rPr>
              <a:t>final - </a:t>
            </a:r>
            <a:r>
              <a:rPr lang="pt-BR" sz="2700" b="1" dirty="0" smtClean="0">
                <a:solidFill>
                  <a:srgbClr val="C00000"/>
                </a:solidFill>
              </a:rPr>
              <a:t>4º </a:t>
            </a:r>
            <a:r>
              <a:rPr lang="pt-BR" sz="2700" b="1" dirty="0">
                <a:solidFill>
                  <a:srgbClr val="C00000"/>
                </a:solidFill>
              </a:rPr>
              <a:t>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13314" name="Picture 2" descr="D:\Estrutura\Estrutura\8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3" y="1747983"/>
            <a:ext cx="3765944" cy="28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Estrutura\Estrutura\8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316" y="3311236"/>
            <a:ext cx="4094786" cy="30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7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Concretagem de vigas e </a:t>
            </a:r>
            <a:r>
              <a:rPr lang="pt-BR" sz="2700" b="1" dirty="0">
                <a:solidFill>
                  <a:srgbClr val="C00000"/>
                </a:solidFill>
              </a:rPr>
              <a:t>lajes - </a:t>
            </a:r>
            <a:r>
              <a:rPr lang="pt-BR" sz="2700" b="1" dirty="0" smtClean="0">
                <a:solidFill>
                  <a:srgbClr val="C00000"/>
                </a:solidFill>
              </a:rPr>
              <a:t>5º </a:t>
            </a:r>
            <a:r>
              <a:rPr lang="pt-BR" sz="2700" b="1" dirty="0">
                <a:solidFill>
                  <a:srgbClr val="C00000"/>
                </a:solidFill>
              </a:rPr>
              <a:t>Dia do Ciclo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15362" name="Picture 2" descr="D:\Estrutura\Estrutura\1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89" y="3057787"/>
            <a:ext cx="4347193" cy="32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Estrutura\Estrutura\1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256" y="1637149"/>
            <a:ext cx="3858324" cy="28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651145"/>
            <a:ext cx="7969250" cy="109683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Montagem de Fôrmas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700" b="1" dirty="0" smtClean="0">
                <a:solidFill>
                  <a:srgbClr val="C00000"/>
                </a:solidFill>
              </a:rPr>
              <a:t>Desforma / </a:t>
            </a:r>
            <a:r>
              <a:rPr lang="pt-BR" sz="2700" b="1" dirty="0" err="1" smtClean="0">
                <a:solidFill>
                  <a:srgbClr val="C00000"/>
                </a:solidFill>
              </a:rPr>
              <a:t>Reescoramento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16386" name="Picture 2" descr="D:\Estrutura\Estrutura\1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64" y="1983503"/>
            <a:ext cx="3895275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PININFARINA-PARTE2\2016-05-17\IMG_205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073" y="3237553"/>
            <a:ext cx="4113674" cy="3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1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745" y="3044825"/>
            <a:ext cx="8174182" cy="1362075"/>
          </a:xfrm>
        </p:spPr>
        <p:txBody>
          <a:bodyPr/>
          <a:lstStyle/>
          <a:p>
            <a:r>
              <a:rPr lang="en-US" dirty="0" err="1" smtClean="0"/>
              <a:t>Sistemas</a:t>
            </a:r>
            <a:r>
              <a:rPr lang="en-US" dirty="0" smtClean="0"/>
              <a:t> de </a:t>
            </a:r>
            <a:r>
              <a:rPr lang="en-US" dirty="0" err="1" smtClean="0"/>
              <a:t>proteção</a:t>
            </a:r>
            <a:r>
              <a:rPr lang="en-US" dirty="0" smtClean="0"/>
              <a:t> e </a:t>
            </a:r>
            <a:r>
              <a:rPr lang="en-US" dirty="0" err="1" smtClean="0"/>
              <a:t>segurança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5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1094521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Sistemas de proteção e segurança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3600" b="1" dirty="0" smtClean="0">
                <a:solidFill>
                  <a:srgbClr val="C00000"/>
                </a:solidFill>
              </a:rPr>
              <a:t>EPIs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5122" name="Picture 2" descr="D:\EPI's carpinteiro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6109" y="1907668"/>
            <a:ext cx="4114799" cy="485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3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109452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Sistemas de proteção e segurança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3600" b="1" dirty="0" err="1" smtClean="0">
                <a:solidFill>
                  <a:srgbClr val="C00000"/>
                </a:solidFill>
              </a:rPr>
              <a:t>EPCs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6147" name="Picture 3" descr="D:\IMG_792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132007" y="2048133"/>
            <a:ext cx="4879986" cy="44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de seta reta 5"/>
          <p:cNvCxnSpPr/>
          <p:nvPr/>
        </p:nvCxnSpPr>
        <p:spPr>
          <a:xfrm flipV="1">
            <a:off x="5805055" y="2286001"/>
            <a:ext cx="1136072" cy="4849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941127" y="2050472"/>
            <a:ext cx="16071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SLQA</a:t>
            </a:r>
          </a:p>
          <a:p>
            <a:r>
              <a:rPr lang="pt-BR" sz="2800" b="1" dirty="0" smtClean="0"/>
              <a:t>   +</a:t>
            </a:r>
          </a:p>
          <a:p>
            <a:r>
              <a:rPr lang="pt-BR" sz="2800" b="1" dirty="0" smtClean="0"/>
              <a:t>Linha de vida</a:t>
            </a:r>
            <a:endParaRPr lang="pt-BR" sz="2800" b="1" dirty="0"/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1710676" y="3685309"/>
            <a:ext cx="1475869" cy="958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 flipV="1">
            <a:off x="1710676" y="4087091"/>
            <a:ext cx="1358466" cy="3508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58015" y="3461443"/>
            <a:ext cx="264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Bandejas secundárias</a:t>
            </a:r>
            <a:endParaRPr lang="pt-BR" sz="24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7019059" y="5421861"/>
            <a:ext cx="264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Bandeja</a:t>
            </a:r>
          </a:p>
          <a:p>
            <a:r>
              <a:rPr lang="pt-BR" sz="2400" b="1" dirty="0" smtClean="0"/>
              <a:t>primária</a:t>
            </a:r>
            <a:endParaRPr lang="pt-BR" sz="2400" b="1" dirty="0"/>
          </a:p>
        </p:txBody>
      </p:sp>
      <p:cxnSp>
        <p:nvCxnSpPr>
          <p:cNvPr id="16" name="Conector de seta reta 15"/>
          <p:cNvCxnSpPr>
            <a:endCxn id="19" idx="1"/>
          </p:cNvCxnSpPr>
          <p:nvPr/>
        </p:nvCxnSpPr>
        <p:spPr>
          <a:xfrm flipV="1">
            <a:off x="5694218" y="5837360"/>
            <a:ext cx="1324841" cy="56344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3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ininfarina\ENGENHARIA\Fotos\Imagens Folder\CYR_PIN_002_Fachada_C_EF2.jpg"/>
          <p:cNvPicPr preferRelativeResize="0"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"/>
            <a:ext cx="3855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358" y="845115"/>
            <a:ext cx="4436828" cy="6927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Empreendimento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8453" y="2050494"/>
            <a:ext cx="7772400" cy="37407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>
              <a:lnSpc>
                <a:spcPct val="120000"/>
              </a:lnSpc>
            </a:pPr>
            <a:endParaRPr lang="en-US" sz="8000" dirty="0" smtClean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46358" y="2152433"/>
            <a:ext cx="5061816" cy="29787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SS + T + </a:t>
            </a:r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Mez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+ 22 </a:t>
            </a:r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Tipos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+ Duplex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92 </a:t>
            </a:r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aptos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4 </a:t>
            </a:r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andar</a:t>
            </a: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Apref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11.184,40 m²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Asubsolo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4.576,76 m²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Custo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/m² </a:t>
            </a:r>
            <a:r>
              <a:rPr lang="en-US" sz="3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Apriv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= R$ 8.276,70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1094521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Sistemas de proteção e segurança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3600" b="1" dirty="0" err="1" smtClean="0">
                <a:solidFill>
                  <a:srgbClr val="C00000"/>
                </a:solidFill>
              </a:rPr>
              <a:t>EPCs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643715" y="2067455"/>
            <a:ext cx="6109635" cy="4156364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V="1">
            <a:off x="6189044" y="2882767"/>
            <a:ext cx="1843911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7887999" y="2405714"/>
            <a:ext cx="1607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Linha </a:t>
            </a:r>
          </a:p>
          <a:p>
            <a:r>
              <a:rPr lang="pt-BR" sz="2800" b="1" dirty="0" smtClean="0"/>
              <a:t>de vida</a:t>
            </a:r>
            <a:endParaRPr lang="pt-BR" sz="28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-33750" y="3016350"/>
            <a:ext cx="1846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Proteção perimetral de concretagem</a:t>
            </a:r>
            <a:endParaRPr lang="pt-BR" sz="2000" b="1" dirty="0"/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1258530" y="3017419"/>
            <a:ext cx="1972038" cy="18789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Protótipo</a:t>
            </a:r>
            <a:r>
              <a:rPr lang="en-US" dirty="0" smtClean="0"/>
              <a:t> de </a:t>
            </a:r>
            <a:r>
              <a:rPr lang="en-US" dirty="0" err="1" smtClean="0"/>
              <a:t>Fôrmas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Protótipo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22313" y="1886921"/>
            <a:ext cx="73548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 smtClean="0"/>
              <a:t>Realizado com a fôrma e armação das lajes e vigas do 3º pavimento concluídas.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 smtClean="0"/>
              <a:t>Avaliar a estrutura desformada do 2º pavimento e a montagem do pavimento superior.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800" dirty="0" smtClean="0"/>
              <a:t>Neste dia a obra deve passar adiante informações que possam estar conflitantes em projeto (passantes, tubulações elétricas...)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721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Protótipo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 descr="E:\PININFARINA-PARTE2\2016-05-17\_51736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1616510"/>
            <a:ext cx="3517900" cy="234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PININFARINA-PARTE2\2016-05-17\_517369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322" y="2475877"/>
            <a:ext cx="4134241" cy="27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PININFARINA-PARTE2\2016-05-17\IMG_20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3" y="4076700"/>
            <a:ext cx="3633788" cy="272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5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Marquise VM1 - </a:t>
            </a:r>
            <a:r>
              <a:rPr lang="en-US" dirty="0" err="1" smtClean="0"/>
              <a:t>desafio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Marquise VM1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8410" y="1440874"/>
            <a:ext cx="69627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90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Marquise VM1</a:t>
            </a:r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C:\Users\obra\Documents\Apresentação\DSC013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427" y="1440874"/>
            <a:ext cx="4049486" cy="2448955"/>
          </a:xfrm>
          <a:prstGeom prst="rect">
            <a:avLst/>
          </a:prstGeom>
          <a:noFill/>
        </p:spPr>
      </p:pic>
      <p:pic>
        <p:nvPicPr>
          <p:cNvPr id="3075" name="Picture 3" descr="C:\Users\obra\Documents\Apresentação\DSC016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427" y="4107543"/>
            <a:ext cx="4049486" cy="2441448"/>
          </a:xfrm>
          <a:prstGeom prst="rect">
            <a:avLst/>
          </a:prstGeom>
          <a:noFill/>
        </p:spPr>
      </p:pic>
      <p:pic>
        <p:nvPicPr>
          <p:cNvPr id="3076" name="Picture 4" descr="C:\Users\obra\Documents\Apresentação\14274395_10210397444402946_641111817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8948" y="1440874"/>
            <a:ext cx="3862615" cy="5108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4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Marquise VM1</a:t>
            </a:r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67" y="1814441"/>
            <a:ext cx="8837053" cy="354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0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Marquise VM1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 descr="C:\Users\obra\Documents\Apresentação\DSC015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210" y="3731884"/>
            <a:ext cx="3918990" cy="2939243"/>
          </a:xfrm>
          <a:prstGeom prst="rect">
            <a:avLst/>
          </a:prstGeom>
          <a:noFill/>
        </p:spPr>
      </p:pic>
      <p:pic>
        <p:nvPicPr>
          <p:cNvPr id="5123" name="Picture 3" descr="C:\Users\obra\Documents\Apresentação\DSC015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166" y="1440874"/>
            <a:ext cx="3759634" cy="2610425"/>
          </a:xfrm>
          <a:prstGeom prst="rect">
            <a:avLst/>
          </a:prstGeom>
          <a:noFill/>
        </p:spPr>
      </p:pic>
      <p:pic>
        <p:nvPicPr>
          <p:cNvPr id="5124" name="Picture 4" descr="C:\Users\obra\Documents\Apresentação\DSC015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210" y="959416"/>
            <a:ext cx="3918990" cy="2610424"/>
          </a:xfrm>
          <a:prstGeom prst="rect">
            <a:avLst/>
          </a:prstGeom>
          <a:noFill/>
        </p:spPr>
      </p:pic>
      <p:pic>
        <p:nvPicPr>
          <p:cNvPr id="5125" name="Picture 5" descr="C:\Users\obra\Documents\Apresentação\DSC0154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166" y="4209476"/>
            <a:ext cx="3759634" cy="2461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8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Marquise VM1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313" y="1694278"/>
            <a:ext cx="69246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1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53" y="845115"/>
            <a:ext cx="4436828" cy="69272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Empreendimento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8453" y="2050494"/>
            <a:ext cx="7772400" cy="37407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>
              <a:lnSpc>
                <a:spcPct val="120000"/>
              </a:lnSpc>
            </a:pPr>
            <a:endParaRPr lang="en-US" sz="8000" dirty="0" smtClean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6146" name="Picture 2" descr="E:\Imagens Folder\PIN_016_ImplantaþÒo_P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2162" y="1609725"/>
            <a:ext cx="5019676" cy="51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Marquise VM1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098" name="Picture 2" descr="C:\Users\obra\Documents\Apresentação\DSC016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6943" y="2075874"/>
            <a:ext cx="4541156" cy="3472874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" y="1961574"/>
            <a:ext cx="4078745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8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Marquise VM1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941" y="1440874"/>
            <a:ext cx="4086884" cy="494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1924" y="1440874"/>
            <a:ext cx="4056723" cy="494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44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Marquise VM1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4" descr="C:\Users\obra\Documents\Apresentação\DSC015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507" y="1440874"/>
            <a:ext cx="4833693" cy="5078839"/>
          </a:xfrm>
          <a:prstGeom prst="rect">
            <a:avLst/>
          </a:prstGeom>
          <a:noFill/>
        </p:spPr>
      </p:pic>
      <p:pic>
        <p:nvPicPr>
          <p:cNvPr id="7" name="Picture 3" descr="C:\Users\obra\Documents\Apresentação\IMG_80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630" y="1440874"/>
            <a:ext cx="3796033" cy="5078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20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2313" y="845116"/>
            <a:ext cx="7969250" cy="59575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Marquise VM1</a:t>
            </a:r>
            <a:b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573" y="1623752"/>
            <a:ext cx="7753350" cy="221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572" y="4155935"/>
            <a:ext cx="7753351" cy="221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45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Evolução</a:t>
            </a:r>
            <a:r>
              <a:rPr lang="en-US" dirty="0" smtClean="0"/>
              <a:t> da </a:t>
            </a:r>
            <a:r>
              <a:rPr lang="en-US" dirty="0" err="1" smtClean="0"/>
              <a:t>estrutura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0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45115"/>
            <a:ext cx="7969250" cy="137161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Evolução da Estrutura</a:t>
            </a:r>
            <a:br>
              <a:rPr lang="pt-B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Cyrela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by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Pininfarina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2101879"/>
            <a:ext cx="6858000" cy="4521708"/>
          </a:xfrm>
          <a:prstGeom prst="rect">
            <a:avLst/>
          </a:prstGeom>
        </p:spPr>
      </p:pic>
      <p:pic>
        <p:nvPicPr>
          <p:cNvPr id="10242" name="Picture 2" descr="D:\play-309041_640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587" y="5803206"/>
            <a:ext cx="826566" cy="79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018732" y="4475822"/>
            <a:ext cx="5106536" cy="921678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Eng</a:t>
            </a:r>
            <a:r>
              <a:rPr lang="en-US" sz="2400" dirty="0" smtClean="0">
                <a:solidFill>
                  <a:schemeClr val="bg1"/>
                </a:solidFill>
              </a:rPr>
              <a:t>º </a:t>
            </a:r>
            <a:r>
              <a:rPr lang="en-US" sz="2400" dirty="0" err="1" smtClean="0">
                <a:solidFill>
                  <a:schemeClr val="bg1"/>
                </a:solidFill>
              </a:rPr>
              <a:t>Caio</a:t>
            </a:r>
            <a:r>
              <a:rPr lang="en-US" sz="2400" dirty="0" smtClean="0">
                <a:solidFill>
                  <a:schemeClr val="bg1"/>
                </a:solidFill>
              </a:rPr>
              <a:t> de Lima Silva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Obra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Cyrela</a:t>
            </a:r>
            <a:r>
              <a:rPr lang="en-US" sz="2400" i="1" dirty="0" smtClean="0">
                <a:solidFill>
                  <a:schemeClr val="bg1"/>
                </a:solidFill>
              </a:rPr>
              <a:t> by </a:t>
            </a:r>
            <a:r>
              <a:rPr lang="en-US" sz="2400" i="1" dirty="0" err="1" smtClean="0">
                <a:solidFill>
                  <a:schemeClr val="bg1"/>
                </a:solidFill>
              </a:rPr>
              <a:t>Pininfarina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Logística</a:t>
            </a:r>
            <a:r>
              <a:rPr lang="en-US" dirty="0" smtClean="0"/>
              <a:t> de </a:t>
            </a:r>
            <a:r>
              <a:rPr lang="en-US" dirty="0" err="1" smtClean="0"/>
              <a:t>Canteiro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81829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Diretrizes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PE.CAN.11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8453" y="2022784"/>
            <a:ext cx="7772400" cy="4378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tx1"/>
                </a:solidFill>
              </a:rPr>
              <a:t>Verificação</a:t>
            </a:r>
            <a:r>
              <a:rPr lang="en-US" sz="2400" dirty="0" smtClean="0">
                <a:solidFill>
                  <a:schemeClr val="tx1"/>
                </a:solidFill>
              </a:rPr>
              <a:t> de infra </a:t>
            </a:r>
            <a:r>
              <a:rPr lang="en-US" sz="2400" dirty="0" err="1" smtClean="0">
                <a:solidFill>
                  <a:schemeClr val="tx1"/>
                </a:solidFill>
              </a:rPr>
              <a:t>estrutura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disponível</a:t>
            </a:r>
            <a:r>
              <a:rPr lang="en-US" sz="2400" dirty="0" smtClean="0">
                <a:solidFill>
                  <a:schemeClr val="tx1"/>
                </a:solidFill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</a:rPr>
              <a:t>água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esgoto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rede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energia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tx1"/>
                </a:solidFill>
              </a:rPr>
              <a:t>Disposição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tapumes</a:t>
            </a:r>
            <a:r>
              <a:rPr lang="en-US" sz="2400" dirty="0" smtClean="0">
                <a:solidFill>
                  <a:schemeClr val="tx1"/>
                </a:solidFill>
              </a:rPr>
              <a:t> no </a:t>
            </a:r>
            <a:r>
              <a:rPr lang="en-US" sz="2400" dirty="0" err="1" smtClean="0">
                <a:solidFill>
                  <a:schemeClr val="tx1"/>
                </a:solidFill>
              </a:rPr>
              <a:t>entorno</a:t>
            </a:r>
            <a:r>
              <a:rPr lang="en-US" sz="2400" dirty="0" smtClean="0">
                <a:solidFill>
                  <a:schemeClr val="tx1"/>
                </a:solidFill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</a:rPr>
              <a:t>terreno</a:t>
            </a:r>
            <a:r>
              <a:rPr lang="en-US" sz="2400" dirty="0" smtClean="0">
                <a:solidFill>
                  <a:schemeClr val="tx1"/>
                </a:solidFill>
              </a:rPr>
              <a:t> com a </a:t>
            </a:r>
            <a:r>
              <a:rPr lang="en-US" sz="2400" dirty="0" err="1" smtClean="0">
                <a:solidFill>
                  <a:schemeClr val="tx1"/>
                </a:solidFill>
              </a:rPr>
              <a:t>localização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portões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acesso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para </a:t>
            </a:r>
            <a:r>
              <a:rPr lang="en-US" sz="2400" dirty="0" err="1" smtClean="0">
                <a:solidFill>
                  <a:schemeClr val="tx1"/>
                </a:solidFill>
              </a:rPr>
              <a:t>melhor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abastecimento</a:t>
            </a:r>
            <a:r>
              <a:rPr lang="en-US" sz="2400" dirty="0" smtClean="0">
                <a:solidFill>
                  <a:schemeClr val="tx1"/>
                </a:solidFill>
              </a:rPr>
              <a:t> da </a:t>
            </a:r>
            <a:r>
              <a:rPr lang="en-US" sz="2400" dirty="0" err="1" smtClean="0">
                <a:solidFill>
                  <a:schemeClr val="tx1"/>
                </a:solidFill>
              </a:rPr>
              <a:t>obra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tx1"/>
                </a:solidFill>
              </a:rPr>
              <a:t>Execução</a:t>
            </a:r>
            <a:r>
              <a:rPr lang="en-US" sz="2400" dirty="0" smtClean="0">
                <a:solidFill>
                  <a:schemeClr val="tx1"/>
                </a:solidFill>
              </a:rPr>
              <a:t> de lava-</a:t>
            </a:r>
            <a:r>
              <a:rPr lang="en-US" sz="2400" dirty="0" err="1" smtClean="0">
                <a:solidFill>
                  <a:schemeClr val="tx1"/>
                </a:solidFill>
              </a:rPr>
              <a:t>rodas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tx1"/>
                </a:solidFill>
              </a:rPr>
              <a:t>Locação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rampas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escavação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tx1"/>
                </a:solidFill>
              </a:rPr>
              <a:t>Locação</a:t>
            </a:r>
            <a:r>
              <a:rPr lang="en-US" sz="2400" dirty="0" smtClean="0">
                <a:solidFill>
                  <a:schemeClr val="tx1"/>
                </a:solidFill>
              </a:rPr>
              <a:t> da </a:t>
            </a:r>
            <a:r>
              <a:rPr lang="en-US" sz="2400" dirty="0" err="1" smtClean="0">
                <a:solidFill>
                  <a:schemeClr val="tx1"/>
                </a:solidFill>
              </a:rPr>
              <a:t>área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vivência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NR18</a:t>
            </a:r>
          </a:p>
        </p:txBody>
      </p:sp>
    </p:spTree>
    <p:extLst>
      <p:ext uri="{BB962C8B-B14F-4D97-AF65-F5344CB8AC3E}">
        <p14:creationId xmlns:p14="http://schemas.microsoft.com/office/powerpoint/2010/main" val="26787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81845"/>
            <a:ext cx="7772400" cy="69272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Diretrizes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PE.CAN.11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9952"/>
            <a:ext cx="1390650" cy="809625"/>
          </a:xfrm>
          <a:prstGeom prst="rect">
            <a:avLst/>
          </a:prstGeom>
          <a:solidFill>
            <a:schemeClr val="bg1"/>
          </a:solidFill>
          <a:scene3d>
            <a:camera prst="obliqueBottomLeft"/>
            <a:lightRig rig="threePt" dir="t"/>
          </a:scene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8453" y="2050494"/>
            <a:ext cx="7772400" cy="37407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bg1">
                    <a:lumMod val="65000"/>
                  </a:schemeClr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542925" indent="-54292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dirty="0" err="1">
                <a:solidFill>
                  <a:schemeClr val="tx1"/>
                </a:solidFill>
              </a:rPr>
              <a:t>Atenção</a:t>
            </a:r>
            <a:r>
              <a:rPr lang="en-US" sz="8000" dirty="0">
                <a:solidFill>
                  <a:schemeClr val="tx1"/>
                </a:solidFill>
              </a:rPr>
              <a:t> especial à ZMR (</a:t>
            </a:r>
            <a:r>
              <a:rPr lang="en-US" sz="8000" dirty="0" err="1">
                <a:solidFill>
                  <a:schemeClr val="tx1"/>
                </a:solidFill>
              </a:rPr>
              <a:t>restrição</a:t>
            </a:r>
            <a:r>
              <a:rPr lang="en-US" sz="8000" dirty="0">
                <a:solidFill>
                  <a:schemeClr val="tx1"/>
                </a:solidFill>
              </a:rPr>
              <a:t> de </a:t>
            </a:r>
            <a:r>
              <a:rPr lang="en-US" sz="8000" dirty="0" err="1">
                <a:solidFill>
                  <a:schemeClr val="tx1"/>
                </a:solidFill>
              </a:rPr>
              <a:t>circulação</a:t>
            </a:r>
            <a:r>
              <a:rPr lang="en-US" sz="8000" dirty="0">
                <a:solidFill>
                  <a:schemeClr val="tx1"/>
                </a:solidFill>
              </a:rPr>
              <a:t> de </a:t>
            </a:r>
            <a:r>
              <a:rPr lang="en-US" sz="8000" dirty="0" err="1">
                <a:solidFill>
                  <a:schemeClr val="tx1"/>
                </a:solidFill>
              </a:rPr>
              <a:t>caminhões</a:t>
            </a:r>
            <a:r>
              <a:rPr lang="en-US" sz="8000" dirty="0">
                <a:solidFill>
                  <a:schemeClr val="tx1"/>
                </a:solidFill>
              </a:rPr>
              <a:t>)</a:t>
            </a:r>
          </a:p>
          <a:p>
            <a:pPr marL="542925" indent="-54292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dirty="0" smtClean="0">
                <a:solidFill>
                  <a:schemeClr val="tx1"/>
                </a:solidFill>
              </a:rPr>
              <a:t>Local para </a:t>
            </a:r>
            <a:r>
              <a:rPr lang="en-US" sz="8000" dirty="0" err="1" smtClean="0">
                <a:solidFill>
                  <a:schemeClr val="tx1"/>
                </a:solidFill>
              </a:rPr>
              <a:t>concretagem</a:t>
            </a:r>
            <a:r>
              <a:rPr lang="en-US" sz="8000" dirty="0" smtClean="0">
                <a:solidFill>
                  <a:schemeClr val="tx1"/>
                </a:solidFill>
              </a:rPr>
              <a:t> (</a:t>
            </a:r>
            <a:r>
              <a:rPr lang="en-US" sz="8000" dirty="0" err="1" smtClean="0">
                <a:solidFill>
                  <a:schemeClr val="tx1"/>
                </a:solidFill>
              </a:rPr>
              <a:t>recuo</a:t>
            </a:r>
            <a:r>
              <a:rPr lang="en-US" sz="8000" dirty="0" smtClean="0">
                <a:solidFill>
                  <a:schemeClr val="tx1"/>
                </a:solidFill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</a:rPr>
              <a:t>ou</a:t>
            </a:r>
            <a:r>
              <a:rPr lang="en-US" sz="8000" dirty="0" smtClean="0">
                <a:solidFill>
                  <a:schemeClr val="tx1"/>
                </a:solidFill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</a:rPr>
              <a:t>rua</a:t>
            </a:r>
            <a:r>
              <a:rPr lang="en-US" sz="8000" dirty="0" smtClean="0">
                <a:solidFill>
                  <a:schemeClr val="tx1"/>
                </a:solidFill>
              </a:rPr>
              <a:t>)</a:t>
            </a:r>
          </a:p>
          <a:p>
            <a:pPr marL="542925" indent="-54292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dirty="0" err="1" smtClean="0">
                <a:solidFill>
                  <a:schemeClr val="tx1"/>
                </a:solidFill>
              </a:rPr>
              <a:t>Áreas</a:t>
            </a:r>
            <a:r>
              <a:rPr lang="en-US" sz="8000" dirty="0" smtClean="0">
                <a:solidFill>
                  <a:schemeClr val="tx1"/>
                </a:solidFill>
              </a:rPr>
              <a:t> para </a:t>
            </a:r>
            <a:r>
              <a:rPr lang="en-US" sz="8000" dirty="0" err="1" smtClean="0">
                <a:solidFill>
                  <a:schemeClr val="tx1"/>
                </a:solidFill>
              </a:rPr>
              <a:t>estoque</a:t>
            </a:r>
            <a:endParaRPr lang="en-US" sz="8000" dirty="0" smtClean="0">
              <a:solidFill>
                <a:schemeClr val="tx1"/>
              </a:solidFill>
            </a:endParaRPr>
          </a:p>
          <a:p>
            <a:pPr marL="542925" indent="-54292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dirty="0" smtClean="0">
                <a:solidFill>
                  <a:schemeClr val="tx1"/>
                </a:solidFill>
              </a:rPr>
              <a:t>Central de </a:t>
            </a:r>
            <a:r>
              <a:rPr lang="en-US" sz="8000" dirty="0" err="1" smtClean="0">
                <a:solidFill>
                  <a:schemeClr val="tx1"/>
                </a:solidFill>
              </a:rPr>
              <a:t>fôrmas</a:t>
            </a:r>
            <a:endParaRPr lang="en-US" sz="8000" dirty="0" smtClean="0">
              <a:solidFill>
                <a:schemeClr val="tx1"/>
              </a:solidFill>
            </a:endParaRPr>
          </a:p>
          <a:p>
            <a:pPr marL="542925" indent="-54292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dirty="0" err="1">
                <a:solidFill>
                  <a:schemeClr val="tx1"/>
                </a:solidFill>
              </a:rPr>
              <a:t>Disposição</a:t>
            </a:r>
            <a:r>
              <a:rPr lang="en-US" sz="8000" dirty="0">
                <a:solidFill>
                  <a:schemeClr val="tx1"/>
                </a:solidFill>
              </a:rPr>
              <a:t> de </a:t>
            </a:r>
            <a:r>
              <a:rPr lang="en-US" sz="8000" dirty="0" err="1">
                <a:solidFill>
                  <a:schemeClr val="tx1"/>
                </a:solidFill>
              </a:rPr>
              <a:t>resíduos</a:t>
            </a:r>
            <a:endParaRPr lang="en-US" sz="8000" dirty="0">
              <a:solidFill>
                <a:schemeClr val="tx1"/>
              </a:solidFill>
            </a:endParaRPr>
          </a:p>
          <a:p>
            <a:pPr marL="542925" indent="-54292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dirty="0" err="1" smtClean="0">
                <a:solidFill>
                  <a:schemeClr val="tx1"/>
                </a:solidFill>
              </a:rPr>
              <a:t>Locação</a:t>
            </a:r>
            <a:r>
              <a:rPr lang="en-US" sz="8000" dirty="0" smtClean="0">
                <a:solidFill>
                  <a:schemeClr val="tx1"/>
                </a:solidFill>
              </a:rPr>
              <a:t> do novo Stand de </a:t>
            </a:r>
            <a:r>
              <a:rPr lang="en-US" sz="8000" dirty="0" err="1" smtClean="0">
                <a:solidFill>
                  <a:schemeClr val="tx1"/>
                </a:solidFill>
              </a:rPr>
              <a:t>Vendas</a:t>
            </a:r>
            <a:endParaRPr lang="en-US" sz="8000" dirty="0" smtClean="0">
              <a:solidFill>
                <a:schemeClr val="tx1"/>
              </a:solidFill>
            </a:endParaRPr>
          </a:p>
          <a:p>
            <a:pPr marL="542925" indent="-54292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dirty="0" err="1" smtClean="0">
                <a:solidFill>
                  <a:schemeClr val="tx1"/>
                </a:solidFill>
              </a:rPr>
              <a:t>Estudo</a:t>
            </a:r>
            <a:r>
              <a:rPr lang="en-US" sz="8000" dirty="0" smtClean="0">
                <a:solidFill>
                  <a:schemeClr val="tx1"/>
                </a:solidFill>
              </a:rPr>
              <a:t> de </a:t>
            </a:r>
            <a:r>
              <a:rPr lang="en-US" sz="8000" dirty="0" err="1" smtClean="0">
                <a:solidFill>
                  <a:schemeClr val="tx1"/>
                </a:solidFill>
              </a:rPr>
              <a:t>locação</a:t>
            </a:r>
            <a:r>
              <a:rPr lang="en-US" sz="8000" dirty="0" smtClean="0">
                <a:solidFill>
                  <a:schemeClr val="tx1"/>
                </a:solidFill>
              </a:rPr>
              <a:t> de </a:t>
            </a:r>
            <a:r>
              <a:rPr lang="en-US" sz="8000" dirty="0" err="1" smtClean="0">
                <a:solidFill>
                  <a:schemeClr val="tx1"/>
                </a:solidFill>
              </a:rPr>
              <a:t>equipamentos</a:t>
            </a:r>
            <a:r>
              <a:rPr lang="en-US" sz="8000" dirty="0" smtClean="0">
                <a:solidFill>
                  <a:schemeClr val="tx1"/>
                </a:solidFill>
              </a:rPr>
              <a:t> de </a:t>
            </a:r>
            <a:r>
              <a:rPr lang="en-US" sz="8000" dirty="0" err="1" smtClean="0">
                <a:solidFill>
                  <a:schemeClr val="tx1"/>
                </a:solidFill>
              </a:rPr>
              <a:t>transporte</a:t>
            </a:r>
            <a:r>
              <a:rPr lang="en-US" sz="8000" dirty="0" smtClean="0">
                <a:solidFill>
                  <a:schemeClr val="tx1"/>
                </a:solidFill>
              </a:rPr>
              <a:t> vertical e horizontal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473</Words>
  <Application>Microsoft Office PowerPoint</Application>
  <PresentationFormat>Apresentação na tela (4:3)</PresentationFormat>
  <Paragraphs>116</Paragraphs>
  <Slides>66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67" baseType="lpstr">
      <vt:lpstr>Office Theme</vt:lpstr>
      <vt:lpstr>Apresentação do PowerPoint</vt:lpstr>
      <vt:lpstr>Apresentação do PowerPoint</vt:lpstr>
      <vt:lpstr>Características da Obra</vt:lpstr>
      <vt:lpstr>Apresentação do PowerPoint</vt:lpstr>
      <vt:lpstr>O Empreendimento   </vt:lpstr>
      <vt:lpstr>O Empreendimento   </vt:lpstr>
      <vt:lpstr>Logística de Canteiro</vt:lpstr>
      <vt:lpstr>Diretrizes PE.CAN.11   </vt:lpstr>
      <vt:lpstr>Diretrizes PE.CAN.11   </vt:lpstr>
      <vt:lpstr>Projeto de Canteiro   </vt:lpstr>
      <vt:lpstr>Detalhes de Projeto</vt:lpstr>
      <vt:lpstr>Projeto de Estrutura - Detalhes   </vt:lpstr>
      <vt:lpstr>Projeto de Estrutura - Detalhes   </vt:lpstr>
      <vt:lpstr>Projeto de Fôrmas - Detalhes   </vt:lpstr>
      <vt:lpstr>Projeto de Fôrmas - Detalhes   </vt:lpstr>
      <vt:lpstr>Projeto de Fôrmas - Detalhes   </vt:lpstr>
      <vt:lpstr>Projeto de Estrutura - Dados   </vt:lpstr>
      <vt:lpstr>Projeto de Estrutura - Dados   </vt:lpstr>
      <vt:lpstr>Projeto de Estrutura - Dados   </vt:lpstr>
      <vt:lpstr>Projeto de Estrutura - Dados   </vt:lpstr>
      <vt:lpstr>Dimensionamento da Equipe</vt:lpstr>
      <vt:lpstr>Mão de obra Própria   </vt:lpstr>
      <vt:lpstr>Mão de obra Própria   </vt:lpstr>
      <vt:lpstr>Mão de obra Própria   </vt:lpstr>
      <vt:lpstr>Mão de obra Própria   </vt:lpstr>
      <vt:lpstr>Mão de obra Própria   </vt:lpstr>
      <vt:lpstr>Mão de obra Própria   </vt:lpstr>
      <vt:lpstr>Procedimentos executivos relacionados</vt:lpstr>
      <vt:lpstr>Procedimentos  PE/POP.EST.01 – Fôrmas  PE/POP.EST.02 – Concretagem  PE/POP.EST.03 – Armação </vt:lpstr>
      <vt:lpstr>Montagem de Fôrmas Transferência de eixos – 1º Dia do Ciclo    </vt:lpstr>
      <vt:lpstr>Montagem de Fôrmas Conferência de esquadro - 1º Dia do Ciclo    </vt:lpstr>
      <vt:lpstr>Montagem de Fôrmas Locação de gastalhos - 1º Dia do Ciclo    </vt:lpstr>
      <vt:lpstr>Montagem de Fôrmas Montagem de Pilares - 1º Dia do Ciclo    </vt:lpstr>
      <vt:lpstr>Montagem de Fôrmas Montagem de Pilares - 1º Dia do Ciclo    </vt:lpstr>
      <vt:lpstr>Montagem de Fôrmas Montagem de Pilares - 1º Dia do Ciclo    </vt:lpstr>
      <vt:lpstr>Montagem de Fôrmas Montagem de Pilares - 1º Dia do Ciclo    </vt:lpstr>
      <vt:lpstr>Montagem de Fôrmas Montagem de Vigas - 1º Dia do Ciclo    </vt:lpstr>
      <vt:lpstr>Montagem de Fôrmas Montagem de Lajes - 2º Dia do Ciclo    </vt:lpstr>
      <vt:lpstr>Montagem de Fôrmas Montagem de Lajes - 2º Dia do Ciclo    </vt:lpstr>
      <vt:lpstr>Montagem de Fôrmas Conferência prumo pilares - 2º Dia do Ciclo   </vt:lpstr>
      <vt:lpstr>Concretagem Concretagem de Pilares - 3º Dia do Ciclo   </vt:lpstr>
      <vt:lpstr>Montagem de Fôrmas Armação / Instalações / Passantes - 3º Dia do Ciclo  </vt:lpstr>
      <vt:lpstr>Montagem de Fôrmas Armação / Instalações / Passantes - 4º Dia do Ciclo </vt:lpstr>
      <vt:lpstr>Montagem de Fôrmas Nivelamento final - 4º Dia do Ciclo </vt:lpstr>
      <vt:lpstr>Montagem de Fôrmas Concretagem de vigas e lajes - 5º Dia do Ciclo </vt:lpstr>
      <vt:lpstr>Montagem de Fôrmas Desforma / Reescoramento </vt:lpstr>
      <vt:lpstr>Sistemas de proteção e segurança</vt:lpstr>
      <vt:lpstr>Sistemas de proteção e segurança EPIs     </vt:lpstr>
      <vt:lpstr>Sistemas de proteção e segurança EPCs   </vt:lpstr>
      <vt:lpstr>Sistemas de proteção e segurança EPCs     </vt:lpstr>
      <vt:lpstr>Protótipo de Fôrmas</vt:lpstr>
      <vt:lpstr>O Protótipo    </vt:lpstr>
      <vt:lpstr>O Protótipo    </vt:lpstr>
      <vt:lpstr>Marquise VM1 - desafio</vt:lpstr>
      <vt:lpstr>Marquise VM1     </vt:lpstr>
      <vt:lpstr>Marquise VM1     </vt:lpstr>
      <vt:lpstr>Marquise VM1     </vt:lpstr>
      <vt:lpstr>Marquise VM1     </vt:lpstr>
      <vt:lpstr>Marquise VM1     </vt:lpstr>
      <vt:lpstr>Marquise VM1     </vt:lpstr>
      <vt:lpstr>Marquise VM1     </vt:lpstr>
      <vt:lpstr>Marquise VM1     </vt:lpstr>
      <vt:lpstr>Marquise VM1     </vt:lpstr>
      <vt:lpstr>Evolução da estrutura</vt:lpstr>
      <vt:lpstr>Evolução da Estrutura Cyrela by Pininfarina    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Shingo Sato</dc:creator>
  <cp:lastModifiedBy>Alexandre Amado Britez</cp:lastModifiedBy>
  <cp:revision>134</cp:revision>
  <dcterms:created xsi:type="dcterms:W3CDTF">2014-09-24T17:06:10Z</dcterms:created>
  <dcterms:modified xsi:type="dcterms:W3CDTF">2016-10-10T11:21:03Z</dcterms:modified>
</cp:coreProperties>
</file>