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8" r:id="rId10"/>
    <p:sldId id="260" r:id="rId11"/>
    <p:sldId id="261" r:id="rId12"/>
    <p:sldId id="262" r:id="rId13"/>
    <p:sldId id="271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hIEiVw8mrWaw2NOGx7pV/A==" hashData="Hi8429fRzM7N5iyMRbRFbcA2GCI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1270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22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808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7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734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542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075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9823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241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59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14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3EA8-999A-934B-B790-73CE73119E8B}" type="datetimeFigureOut">
              <a:rPr lang="en-US" smtClean="0"/>
              <a:t>17/09/14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8CBDD-A29A-8548-A3E4-0006B26697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7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4" Type="http://schemas.openxmlformats.org/officeDocument/2006/relationships/image" Target="../media/image40.emf"/><Relationship Id="rId5" Type="http://schemas.openxmlformats.org/officeDocument/2006/relationships/image" Target="../media/image41.emf"/><Relationship Id="rId6" Type="http://schemas.openxmlformats.org/officeDocument/2006/relationships/image" Target="../media/image42.emf"/><Relationship Id="rId7" Type="http://schemas.openxmlformats.org/officeDocument/2006/relationships/image" Target="../media/image43.emf"/><Relationship Id="rId8" Type="http://schemas.openxmlformats.org/officeDocument/2006/relationships/image" Target="../media/image44.emf"/><Relationship Id="rId9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5" Type="http://schemas.openxmlformats.org/officeDocument/2006/relationships/image" Target="../media/image32.png"/><Relationship Id="rId6" Type="http://schemas.openxmlformats.org/officeDocument/2006/relationships/image" Target="../media/image46.emf"/><Relationship Id="rId7" Type="http://schemas.openxmlformats.org/officeDocument/2006/relationships/image" Target="../media/image47.emf"/><Relationship Id="rId8" Type="http://schemas.openxmlformats.org/officeDocument/2006/relationships/image" Target="../media/image48.emf"/><Relationship Id="rId9" Type="http://schemas.openxmlformats.org/officeDocument/2006/relationships/image" Target="../media/image49.emf"/><Relationship Id="rId10" Type="http://schemas.openxmlformats.org/officeDocument/2006/relationships/image" Target="../media/image50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5" Type="http://schemas.openxmlformats.org/officeDocument/2006/relationships/image" Target="../media/image54.emf"/><Relationship Id="rId6" Type="http://schemas.openxmlformats.org/officeDocument/2006/relationships/image" Target="../media/image55.emf"/><Relationship Id="rId7" Type="http://schemas.openxmlformats.org/officeDocument/2006/relationships/image" Target="../media/image56.emf"/><Relationship Id="rId8" Type="http://schemas.openxmlformats.org/officeDocument/2006/relationships/image" Target="../media/image5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8.emf"/><Relationship Id="rId5" Type="http://schemas.openxmlformats.org/officeDocument/2006/relationships/image" Target="../media/image59.emf"/><Relationship Id="rId6" Type="http://schemas.openxmlformats.org/officeDocument/2006/relationships/image" Target="../media/image60.emf"/><Relationship Id="rId7" Type="http://schemas.openxmlformats.org/officeDocument/2006/relationships/image" Target="../media/image61.emf"/><Relationship Id="rId8" Type="http://schemas.openxmlformats.org/officeDocument/2006/relationships/image" Target="../media/image6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42.emf"/><Relationship Id="rId6" Type="http://schemas.openxmlformats.org/officeDocument/2006/relationships/image" Target="../media/image43.emf"/><Relationship Id="rId7" Type="http://schemas.openxmlformats.org/officeDocument/2006/relationships/image" Target="../media/image44.emf"/><Relationship Id="rId8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5" Type="http://schemas.openxmlformats.org/officeDocument/2006/relationships/image" Target="../media/image5.emf"/><Relationship Id="rId6" Type="http://schemas.openxmlformats.org/officeDocument/2006/relationships/image" Target="../media/image6.emf"/><Relationship Id="rId7" Type="http://schemas.openxmlformats.org/officeDocument/2006/relationships/image" Target="../media/image7.emf"/><Relationship Id="rId8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5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4" Type="http://schemas.openxmlformats.org/officeDocument/2006/relationships/image" Target="../media/image13.emf"/><Relationship Id="rId5" Type="http://schemas.openxmlformats.org/officeDocument/2006/relationships/image" Target="../media/image14.emf"/><Relationship Id="rId6" Type="http://schemas.openxmlformats.org/officeDocument/2006/relationships/image" Target="../media/image15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emf"/><Relationship Id="rId12" Type="http://schemas.openxmlformats.org/officeDocument/2006/relationships/image" Target="../media/image16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12.emf"/><Relationship Id="rId7" Type="http://schemas.openxmlformats.org/officeDocument/2006/relationships/image" Target="../media/image13.emf"/><Relationship Id="rId8" Type="http://schemas.openxmlformats.org/officeDocument/2006/relationships/image" Target="../media/image14.emf"/><Relationship Id="rId9" Type="http://schemas.openxmlformats.org/officeDocument/2006/relationships/image" Target="../media/image15.emf"/><Relationship Id="rId10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9.emf"/><Relationship Id="rId8" Type="http://schemas.openxmlformats.org/officeDocument/2006/relationships/image" Target="../media/image10.emf"/><Relationship Id="rId9" Type="http://schemas.openxmlformats.org/officeDocument/2006/relationships/image" Target="../media/image16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7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31.emf"/><Relationship Id="rId5" Type="http://schemas.openxmlformats.org/officeDocument/2006/relationships/image" Target="../media/image32.png"/><Relationship Id="rId6" Type="http://schemas.openxmlformats.org/officeDocument/2006/relationships/image" Target="../media/image33.emf"/><Relationship Id="rId7" Type="http://schemas.openxmlformats.org/officeDocument/2006/relationships/image" Target="../media/image34.emf"/><Relationship Id="rId8" Type="http://schemas.openxmlformats.org/officeDocument/2006/relationships/image" Target="../media/image35.emf"/><Relationship Id="rId9" Type="http://schemas.openxmlformats.org/officeDocument/2006/relationships/image" Target="../media/image36.emf"/><Relationship Id="rId10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33098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Oscilador</a:t>
            </a:r>
            <a:r>
              <a:rPr lang="en-US" sz="2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u="sng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Harmônico</a:t>
            </a:r>
            <a:endParaRPr lang="en-US" sz="2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5" descr="italian_pendulum_clock_swaying_lg_wh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12" y="523220"/>
            <a:ext cx="1651000" cy="1981200"/>
          </a:xfrm>
          <a:prstGeom prst="rect">
            <a:avLst/>
          </a:prstGeom>
        </p:spPr>
      </p:pic>
      <p:pic>
        <p:nvPicPr>
          <p:cNvPr id="7" name="Picture 6" descr="simpleharmonicoscillat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90" y="1030873"/>
            <a:ext cx="2163602" cy="2163602"/>
          </a:xfrm>
          <a:prstGeom prst="rect">
            <a:avLst/>
          </a:prstGeom>
        </p:spPr>
      </p:pic>
      <p:sp>
        <p:nvSpPr>
          <p:cNvPr id="8" name="Donut 7"/>
          <p:cNvSpPr/>
          <p:nvPr/>
        </p:nvSpPr>
        <p:spPr>
          <a:xfrm>
            <a:off x="4178554" y="4028094"/>
            <a:ext cx="2198520" cy="2157419"/>
          </a:xfrm>
          <a:prstGeom prst="donut">
            <a:avLst>
              <a:gd name="adj" fmla="val 7892"/>
            </a:avLst>
          </a:prstGeom>
          <a:gradFill flip="none" rotWithShape="1">
            <a:gsLst>
              <a:gs pos="8000">
                <a:schemeClr val="accent1">
                  <a:tint val="100000"/>
                  <a:shade val="100000"/>
                  <a:satMod val="130000"/>
                </a:schemeClr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4490" y="3843428"/>
            <a:ext cx="344911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Período</a:t>
            </a:r>
            <a:r>
              <a:rPr lang="en-US" dirty="0" smtClean="0"/>
              <a:t> </a:t>
            </a:r>
            <a:r>
              <a:rPr lang="en-US" dirty="0" err="1" smtClean="0"/>
              <a:t>envolvido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Amplitude do </a:t>
            </a:r>
            <a:r>
              <a:rPr lang="en-US" dirty="0" err="1" smtClean="0"/>
              <a:t>movimento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Velocidade</a:t>
            </a:r>
            <a:r>
              <a:rPr lang="en-US" dirty="0" smtClean="0"/>
              <a:t> </a:t>
            </a:r>
            <a:r>
              <a:rPr lang="en-US" dirty="0" err="1" smtClean="0"/>
              <a:t>máxima</a:t>
            </a:r>
            <a:r>
              <a:rPr lang="en-US" dirty="0" smtClean="0"/>
              <a:t> do </a:t>
            </a:r>
            <a:r>
              <a:rPr lang="en-US" dirty="0" err="1" smtClean="0"/>
              <a:t>movimento</a:t>
            </a:r>
            <a:endParaRPr lang="en-US" dirty="0" smtClean="0"/>
          </a:p>
          <a:p>
            <a:endParaRPr lang="en-US" dirty="0"/>
          </a:p>
          <a:p>
            <a:r>
              <a:rPr lang="en-US" dirty="0" err="1" smtClean="0"/>
              <a:t>Aceleração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73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12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36" y="14434"/>
            <a:ext cx="250874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24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Condições</a:t>
            </a:r>
            <a:r>
              <a:rPr lang="en-US" dirty="0"/>
              <a:t> </a:t>
            </a:r>
            <a:r>
              <a:rPr lang="en-US" dirty="0" err="1"/>
              <a:t>Iniciais</a:t>
            </a:r>
            <a:r>
              <a:rPr lang="en-US" dirty="0"/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0667" y="987398"/>
            <a:ext cx="1285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Velocidade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3010" y="815622"/>
            <a:ext cx="4284980" cy="66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6222" y="214489"/>
            <a:ext cx="2844800" cy="32893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314874" y="1945922"/>
            <a:ext cx="6749908" cy="328930"/>
            <a:chOff x="519430" y="1945922"/>
            <a:chExt cx="6749908" cy="32893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430" y="1945922"/>
              <a:ext cx="2693670" cy="32893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113388" y="1945922"/>
              <a:ext cx="3155950" cy="328930"/>
            </a:xfrm>
            <a:prstGeom prst="rect">
              <a:avLst/>
            </a:prstGeom>
          </p:spPr>
        </p:pic>
      </p:grpSp>
      <p:grpSp>
        <p:nvGrpSpPr>
          <p:cNvPr id="12" name="Group 11"/>
          <p:cNvGrpSpPr/>
          <p:nvPr/>
        </p:nvGrpSpPr>
        <p:grpSpPr>
          <a:xfrm>
            <a:off x="923290" y="2623185"/>
            <a:ext cx="7141492" cy="773430"/>
            <a:chOff x="923290" y="2623185"/>
            <a:chExt cx="7141492" cy="77343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3290" y="2623185"/>
              <a:ext cx="2124710" cy="77343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57978" y="2716530"/>
              <a:ext cx="1484630" cy="58674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62322" y="2716530"/>
              <a:ext cx="1902460" cy="586740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86183" y="4251678"/>
            <a:ext cx="4204970" cy="58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761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3370" y="477711"/>
            <a:ext cx="8864600" cy="103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Arrow Connector 12"/>
          <p:cNvCxnSpPr/>
          <p:nvPr/>
        </p:nvCxnSpPr>
        <p:spPr bwMode="auto">
          <a:xfrm flipV="1">
            <a:off x="785818" y="226526"/>
            <a:ext cx="1587" cy="2663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-507996" y="992766"/>
            <a:ext cx="907097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2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4779" y="1067677"/>
            <a:ext cx="148201" cy="2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759" y="46036"/>
            <a:ext cx="565856" cy="360977"/>
          </a:xfrm>
          <a:prstGeom prst="rect">
            <a:avLst/>
          </a:prstGeom>
        </p:spPr>
      </p:pic>
      <p:grpSp>
        <p:nvGrpSpPr>
          <p:cNvPr id="79" name="Group 78"/>
          <p:cNvGrpSpPr/>
          <p:nvPr/>
        </p:nvGrpSpPr>
        <p:grpSpPr>
          <a:xfrm>
            <a:off x="-1301746" y="2266587"/>
            <a:ext cx="9176809" cy="1407434"/>
            <a:chOff x="-539746" y="5450566"/>
            <a:chExt cx="9176809" cy="1407434"/>
          </a:xfrm>
        </p:grpSpPr>
        <p:pic>
          <p:nvPicPr>
            <p:cNvPr id="40" name="Picture 27"/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91037" y="5450566"/>
              <a:ext cx="8928100" cy="1407434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Straight Arrow Connector 36"/>
            <p:cNvCxnSpPr/>
            <p:nvPr/>
          </p:nvCxnSpPr>
          <p:spPr bwMode="auto">
            <a:xfrm flipV="1">
              <a:off x="-539746" y="6153489"/>
              <a:ext cx="903922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35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029" y="2970304"/>
            <a:ext cx="148201" cy="2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6759" y="1691440"/>
            <a:ext cx="497840" cy="32893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36" name="Straight Arrow Connector 35"/>
          <p:cNvCxnSpPr/>
          <p:nvPr/>
        </p:nvCxnSpPr>
        <p:spPr bwMode="auto">
          <a:xfrm flipV="1">
            <a:off x="787196" y="1677153"/>
            <a:ext cx="1587" cy="2663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80" name="Group 79"/>
          <p:cNvGrpSpPr/>
          <p:nvPr/>
        </p:nvGrpSpPr>
        <p:grpSpPr>
          <a:xfrm>
            <a:off x="-448024" y="4015000"/>
            <a:ext cx="9039226" cy="1088450"/>
            <a:chOff x="-476246" y="4015000"/>
            <a:chExt cx="9039226" cy="1088450"/>
          </a:xfrm>
        </p:grpSpPr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5">
              <a:grayscl/>
              <a:biLevel thresh="50000"/>
              <a:alphaModFix amt="3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-396870" y="4015000"/>
              <a:ext cx="8928100" cy="1088450"/>
            </a:xfrm>
            <a:prstGeom prst="rect">
              <a:avLst/>
            </a:prstGeom>
            <a:solidFill>
              <a:schemeClr val="bg1">
                <a:alpha val="3803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Straight Arrow Connector 55"/>
            <p:cNvCxnSpPr/>
            <p:nvPr/>
          </p:nvCxnSpPr>
          <p:spPr bwMode="auto">
            <a:xfrm flipV="1">
              <a:off x="-476246" y="4558431"/>
              <a:ext cx="9039226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pic>
        <p:nvPicPr>
          <p:cNvPr id="5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529" y="4627610"/>
            <a:ext cx="148201" cy="296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0" name="Straight Arrow Connector 59"/>
          <p:cNvCxnSpPr/>
          <p:nvPr/>
        </p:nvCxnSpPr>
        <p:spPr bwMode="auto">
          <a:xfrm flipV="1">
            <a:off x="784231" y="3452331"/>
            <a:ext cx="1587" cy="26638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grpSp>
        <p:nvGrpSpPr>
          <p:cNvPr id="68" name="Group 67"/>
          <p:cNvGrpSpPr/>
          <p:nvPr/>
        </p:nvGrpSpPr>
        <p:grpSpPr>
          <a:xfrm>
            <a:off x="1096438" y="226526"/>
            <a:ext cx="3464277" cy="5271621"/>
            <a:chOff x="1618545" y="406690"/>
            <a:chExt cx="3464277" cy="5271621"/>
          </a:xfrm>
          <a:effectLst/>
        </p:grpSpPr>
        <p:grpSp>
          <p:nvGrpSpPr>
            <p:cNvPr id="63" name="Group 62"/>
            <p:cNvGrpSpPr/>
            <p:nvPr/>
          </p:nvGrpSpPr>
          <p:grpSpPr>
            <a:xfrm>
              <a:off x="3691467" y="406690"/>
              <a:ext cx="1391355" cy="5271621"/>
              <a:chOff x="2314223" y="330490"/>
              <a:chExt cx="1391355" cy="5559777"/>
            </a:xfrm>
          </p:grpSpPr>
          <p:cxnSp>
            <p:nvCxnSpPr>
              <p:cNvPr id="50" name="Straight Connector 49"/>
              <p:cNvCxnSpPr/>
              <p:nvPr/>
            </p:nvCxnSpPr>
            <p:spPr>
              <a:xfrm flipH="1" flipV="1">
                <a:off x="2314223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/>
              <p:cNvCxnSpPr/>
              <p:nvPr/>
            </p:nvCxnSpPr>
            <p:spPr>
              <a:xfrm flipH="1" flipV="1">
                <a:off x="3016956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 flipV="1">
                <a:off x="3691467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oup 63"/>
            <p:cNvGrpSpPr/>
            <p:nvPr/>
          </p:nvGrpSpPr>
          <p:grpSpPr>
            <a:xfrm>
              <a:off x="1618545" y="406690"/>
              <a:ext cx="1391355" cy="5271621"/>
              <a:chOff x="2314223" y="330490"/>
              <a:chExt cx="1391355" cy="5559777"/>
            </a:xfrm>
          </p:grpSpPr>
          <p:cxnSp>
            <p:nvCxnSpPr>
              <p:cNvPr id="65" name="Straight Connector 64"/>
              <p:cNvCxnSpPr/>
              <p:nvPr/>
            </p:nvCxnSpPr>
            <p:spPr>
              <a:xfrm flipH="1" flipV="1">
                <a:off x="2314223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 flipV="1">
                <a:off x="3016956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 flipV="1">
                <a:off x="3691467" y="330490"/>
                <a:ext cx="14111" cy="5559777"/>
              </a:xfrm>
              <a:prstGeom prst="line">
                <a:avLst/>
              </a:prstGeom>
              <a:ln w="127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9" name="Picture 6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759" y="3438876"/>
            <a:ext cx="565856" cy="373869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2236" y="421124"/>
            <a:ext cx="165100" cy="1714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1125" y="2200745"/>
            <a:ext cx="317500" cy="1714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3566" y="3882426"/>
            <a:ext cx="419100" cy="209550"/>
          </a:xfrm>
          <a:prstGeom prst="rect">
            <a:avLst/>
          </a:prstGeom>
          <a:solidFill>
            <a:schemeClr val="bg1"/>
          </a:solidFill>
        </p:spPr>
      </p:pic>
      <p:cxnSp>
        <p:nvCxnSpPr>
          <p:cNvPr id="75" name="Straight Connector 74"/>
          <p:cNvCxnSpPr/>
          <p:nvPr/>
        </p:nvCxnSpPr>
        <p:spPr>
          <a:xfrm flipH="1">
            <a:off x="696848" y="534155"/>
            <a:ext cx="761629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H="1">
            <a:off x="724348" y="2296700"/>
            <a:ext cx="761629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flipH="1">
            <a:off x="710295" y="4105241"/>
            <a:ext cx="7616290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6485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7466"/>
            <a:ext cx="4813187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Espaço</a:t>
            </a:r>
            <a:r>
              <a:rPr lang="en-US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de </a:t>
            </a:r>
            <a:r>
              <a:rPr lang="en-US" sz="2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Fase</a:t>
            </a:r>
            <a:r>
              <a:rPr lang="en-US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 </a:t>
            </a:r>
            <a:r>
              <a:rPr lang="en-US" sz="2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Posição</a:t>
            </a:r>
            <a:r>
              <a:rPr lang="en-US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X </a:t>
            </a:r>
            <a:r>
              <a:rPr lang="en-US" sz="2400" b="1" u="sng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Momento</a:t>
            </a:r>
            <a:endParaRPr lang="en-US" sz="2400" b="1" u="sng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186257" y="1651520"/>
            <a:ext cx="3873677" cy="354012"/>
            <a:chOff x="370179" y="2996952"/>
            <a:chExt cx="3873914" cy="35458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70179" y="2996952"/>
              <a:ext cx="38421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6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 flipV="1">
            <a:off x="6939034" y="138632"/>
            <a:ext cx="0" cy="29019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35" y="20802"/>
            <a:ext cx="192266" cy="230718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457367" y="751929"/>
            <a:ext cx="2963333" cy="1799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700" y="1676728"/>
            <a:ext cx="165100" cy="171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40017" y="552257"/>
            <a:ext cx="514350" cy="17145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82223" y="751929"/>
            <a:ext cx="39626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Trajetória</a:t>
            </a:r>
            <a:r>
              <a:rPr lang="en-US" dirty="0" smtClean="0"/>
              <a:t> </a:t>
            </a:r>
            <a:r>
              <a:rPr lang="en-US" dirty="0" err="1" smtClean="0"/>
              <a:t>elíptica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r>
              <a:rPr lang="en-US" i="1" dirty="0" smtClean="0"/>
              <a:t>p</a:t>
            </a:r>
            <a:r>
              <a:rPr lang="en-US" dirty="0" smtClean="0"/>
              <a:t> e 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err="1" smtClean="0"/>
              <a:t>em</a:t>
            </a:r>
            <a:r>
              <a:rPr lang="en-US" dirty="0" smtClean="0"/>
              <a:t> </a:t>
            </a:r>
            <a:r>
              <a:rPr lang="en-US" dirty="0" err="1" smtClean="0"/>
              <a:t>quadratura</a:t>
            </a:r>
            <a:r>
              <a:rPr lang="en-US" dirty="0" smtClean="0"/>
              <a:t> </a:t>
            </a:r>
          </a:p>
          <a:p>
            <a:r>
              <a:rPr lang="en-US" dirty="0"/>
              <a:t>	</a:t>
            </a:r>
            <a:r>
              <a:rPr lang="en-US" dirty="0" smtClean="0"/>
              <a:t>		(</a:t>
            </a:r>
            <a:r>
              <a:rPr lang="en-US" dirty="0" err="1" smtClean="0"/>
              <a:t>diferença</a:t>
            </a:r>
            <a:r>
              <a:rPr lang="en-US" dirty="0" smtClean="0"/>
              <a:t> de </a:t>
            </a:r>
            <a:r>
              <a:rPr lang="en-US" dirty="0" err="1" smtClean="0"/>
              <a:t>fase</a:t>
            </a:r>
            <a:r>
              <a:rPr lang="en-US" dirty="0" smtClean="0"/>
              <a:t> de 90</a:t>
            </a:r>
            <a:r>
              <a:rPr lang="en-US" baseline="30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746" y="2590025"/>
            <a:ext cx="429952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24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Energia</a:t>
            </a:r>
            <a:r>
              <a:rPr lang="en-US" dirty="0"/>
              <a:t> no </a:t>
            </a:r>
            <a:r>
              <a:rPr lang="en-US" dirty="0" err="1"/>
              <a:t>oscilador</a:t>
            </a:r>
            <a:r>
              <a:rPr lang="en-US" dirty="0"/>
              <a:t> </a:t>
            </a:r>
            <a:r>
              <a:rPr lang="en-US" dirty="0" err="1"/>
              <a:t>harmônico</a:t>
            </a:r>
            <a:r>
              <a:rPr lang="en-US" dirty="0"/>
              <a:t>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95112" y="3485445"/>
            <a:ext cx="995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Cinética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509" y="3304444"/>
            <a:ext cx="5760720" cy="609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6188" y="4451138"/>
            <a:ext cx="6210300" cy="6019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36687" y="5562086"/>
            <a:ext cx="4457700" cy="56388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5112" y="4563578"/>
            <a:ext cx="1114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Potencial</a:t>
            </a:r>
            <a:r>
              <a:rPr lang="en-US" dirty="0" smtClean="0"/>
              <a:t>: 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547512" y="5652654"/>
            <a:ext cx="2382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Energia</a:t>
            </a:r>
            <a:r>
              <a:rPr lang="en-US" dirty="0" smtClean="0"/>
              <a:t> </a:t>
            </a:r>
            <a:r>
              <a:rPr lang="en-US" dirty="0" err="1" smtClean="0"/>
              <a:t>mecânica</a:t>
            </a:r>
            <a:r>
              <a:rPr lang="en-US" dirty="0" smtClean="0"/>
              <a:t> total: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700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5186257" y="1651520"/>
            <a:ext cx="3873677" cy="354012"/>
            <a:chOff x="370179" y="2996952"/>
            <a:chExt cx="3873914" cy="354582"/>
          </a:xfrm>
        </p:grpSpPr>
        <p:cxnSp>
          <p:nvCxnSpPr>
            <p:cNvPr id="5" name="Straight Arrow Connector 4"/>
            <p:cNvCxnSpPr/>
            <p:nvPr/>
          </p:nvCxnSpPr>
          <p:spPr bwMode="auto">
            <a:xfrm>
              <a:off x="370179" y="2996952"/>
              <a:ext cx="3842162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pic>
          <p:nvPicPr>
            <p:cNvPr id="6" name="Picture 3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3193927"/>
              <a:ext cx="176149" cy="1576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8" name="Straight Arrow Connector 7"/>
          <p:cNvCxnSpPr/>
          <p:nvPr/>
        </p:nvCxnSpPr>
        <p:spPr bwMode="auto">
          <a:xfrm flipV="1">
            <a:off x="6939034" y="138632"/>
            <a:ext cx="0" cy="29019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5035" y="20802"/>
            <a:ext cx="192266" cy="230718"/>
          </a:xfrm>
          <a:prstGeom prst="rect">
            <a:avLst/>
          </a:prstGeom>
        </p:spPr>
      </p:pic>
      <p:sp>
        <p:nvSpPr>
          <p:cNvPr id="14" name="Oval 13"/>
          <p:cNvSpPr>
            <a:spLocks noChangeAspect="1"/>
          </p:cNvSpPr>
          <p:nvPr/>
        </p:nvSpPr>
        <p:spPr>
          <a:xfrm>
            <a:off x="5457367" y="751929"/>
            <a:ext cx="2963333" cy="17991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2746" y="24492"/>
            <a:ext cx="4299524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24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dirty="0" err="1"/>
              <a:t>Energia</a:t>
            </a:r>
            <a:r>
              <a:rPr lang="en-US" dirty="0"/>
              <a:t> no </a:t>
            </a:r>
            <a:r>
              <a:rPr lang="en-US" dirty="0" err="1"/>
              <a:t>oscilador</a:t>
            </a:r>
            <a:r>
              <a:rPr lang="en-US" dirty="0"/>
              <a:t> </a:t>
            </a:r>
            <a:r>
              <a:rPr lang="en-US" dirty="0" err="1"/>
              <a:t>harmônico</a:t>
            </a:r>
            <a:r>
              <a:rPr lang="en-US" dirty="0"/>
              <a:t>: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8489" y="1848178"/>
            <a:ext cx="1546860" cy="563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1848178"/>
            <a:ext cx="1645920" cy="5638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8760" y="751929"/>
            <a:ext cx="2072640" cy="2819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8760" y="3333951"/>
            <a:ext cx="1463040" cy="58674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552098" y="4561336"/>
            <a:ext cx="4132937" cy="1960820"/>
            <a:chOff x="2552098" y="4561336"/>
            <a:chExt cx="4132937" cy="196082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38446" y="4873978"/>
              <a:ext cx="1102360" cy="666750"/>
            </a:xfrm>
            <a:prstGeom prst="rect">
              <a:avLst/>
            </a:prstGeom>
          </p:spPr>
        </p:pic>
        <p:sp>
          <p:nvSpPr>
            <p:cNvPr id="23" name="Line Callout 1 22"/>
            <p:cNvSpPr/>
            <p:nvPr/>
          </p:nvSpPr>
          <p:spPr>
            <a:xfrm>
              <a:off x="5391254" y="4561336"/>
              <a:ext cx="1293781" cy="552531"/>
            </a:xfrm>
            <a:prstGeom prst="borderCallout1">
              <a:avLst>
                <a:gd name="adj1" fmla="val 18750"/>
                <a:gd name="adj2" fmla="val -8333"/>
                <a:gd name="adj3" fmla="val 76745"/>
                <a:gd name="adj4" fmla="val -50331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Força</a:t>
              </a:r>
              <a:r>
                <a:rPr lang="en-US" dirty="0" smtClean="0"/>
                <a:t> de </a:t>
              </a:r>
              <a:r>
                <a:rPr lang="en-US" dirty="0" err="1" smtClean="0"/>
                <a:t>restauro</a:t>
              </a:r>
              <a:endParaRPr lang="en-US" dirty="0"/>
            </a:p>
          </p:txBody>
        </p:sp>
        <p:sp>
          <p:nvSpPr>
            <p:cNvPr id="26" name="Line Callout 1 25"/>
            <p:cNvSpPr/>
            <p:nvPr/>
          </p:nvSpPr>
          <p:spPr>
            <a:xfrm>
              <a:off x="5375524" y="5532886"/>
              <a:ext cx="1293781" cy="552531"/>
            </a:xfrm>
            <a:prstGeom prst="borderCallout1">
              <a:avLst>
                <a:gd name="adj1" fmla="val 18750"/>
                <a:gd name="adj2" fmla="val -8333"/>
                <a:gd name="adj3" fmla="val -7534"/>
                <a:gd name="adj4" fmla="val -4378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Inércia</a:t>
              </a:r>
              <a:endParaRPr lang="en-US" dirty="0"/>
            </a:p>
          </p:txBody>
        </p:sp>
        <p:sp>
          <p:nvSpPr>
            <p:cNvPr id="27" name="Line Callout 1 26"/>
            <p:cNvSpPr/>
            <p:nvPr/>
          </p:nvSpPr>
          <p:spPr>
            <a:xfrm>
              <a:off x="2552098" y="5969625"/>
              <a:ext cx="1293781" cy="552531"/>
            </a:xfrm>
            <a:prstGeom prst="borderCallout1">
              <a:avLst>
                <a:gd name="adj1" fmla="val -11897"/>
                <a:gd name="adj2" fmla="val 48383"/>
                <a:gd name="adj3" fmla="val -89259"/>
                <a:gd name="adj4" fmla="val 71826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Aceleração</a:t>
              </a:r>
              <a:endParaRPr lang="en-US" dirty="0"/>
            </a:p>
          </p:txBody>
        </p:sp>
      </p:grpSp>
      <p:sp>
        <p:nvSpPr>
          <p:cNvPr id="30" name="Oval 29"/>
          <p:cNvSpPr>
            <a:spLocks noChangeAspect="1"/>
          </p:cNvSpPr>
          <p:nvPr/>
        </p:nvSpPr>
        <p:spPr>
          <a:xfrm>
            <a:off x="5976250" y="1066968"/>
            <a:ext cx="1925566" cy="11691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264117" y="1241746"/>
            <a:ext cx="1349832" cy="81954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ine Callout 1 31"/>
          <p:cNvSpPr/>
          <p:nvPr/>
        </p:nvSpPr>
        <p:spPr>
          <a:xfrm>
            <a:off x="7254925" y="2781420"/>
            <a:ext cx="1293781" cy="552531"/>
          </a:xfrm>
          <a:prstGeom prst="borderCallout1">
            <a:avLst>
              <a:gd name="adj1" fmla="val 18750"/>
              <a:gd name="adj2" fmla="val -8333"/>
              <a:gd name="adj3" fmla="val -53504"/>
              <a:gd name="adj4" fmla="val -8885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Diferentes</a:t>
            </a:r>
            <a:r>
              <a:rPr lang="en-US" dirty="0" smtClean="0"/>
              <a:t> </a:t>
            </a:r>
            <a:r>
              <a:rPr lang="en-US" dirty="0" err="1" smtClean="0"/>
              <a:t>energias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5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609" y="732014"/>
            <a:ext cx="3840480" cy="844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5011" y="798689"/>
            <a:ext cx="2551430" cy="71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59849" y="0"/>
            <a:ext cx="4745660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>
              <a:defRPr sz="2400" b="1" u="sng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defRPr>
            </a:lvl1pPr>
          </a:lstStyle>
          <a:p>
            <a:r>
              <a:rPr lang="en-US" sz="2800" dirty="0" err="1"/>
              <a:t>Duas</a:t>
            </a:r>
            <a:r>
              <a:rPr lang="en-US" sz="2800" dirty="0"/>
              <a:t> </a:t>
            </a:r>
            <a:r>
              <a:rPr lang="en-US" sz="2800" dirty="0" err="1"/>
              <a:t>abordagens</a:t>
            </a:r>
            <a:r>
              <a:rPr lang="en-US" sz="2800" dirty="0"/>
              <a:t> </a:t>
            </a:r>
            <a:r>
              <a:rPr lang="en-US" sz="2800" dirty="0" err="1"/>
              <a:t>equivalentes</a:t>
            </a:r>
            <a:endParaRPr lang="en-US" sz="2800" dirty="0"/>
          </a:p>
        </p:txBody>
      </p:sp>
      <p:grpSp>
        <p:nvGrpSpPr>
          <p:cNvPr id="17" name="Group 16"/>
          <p:cNvGrpSpPr/>
          <p:nvPr/>
        </p:nvGrpSpPr>
        <p:grpSpPr>
          <a:xfrm>
            <a:off x="0" y="3037892"/>
            <a:ext cx="9143999" cy="3115823"/>
            <a:chOff x="0" y="3037892"/>
            <a:chExt cx="9143999" cy="311582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0546" y="4274186"/>
              <a:ext cx="1706880" cy="6667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0" y="3037892"/>
              <a:ext cx="914399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O </a:t>
              </a:r>
              <a:r>
                <a:rPr lang="en-US" dirty="0" err="1" smtClean="0"/>
                <a:t>problema</a:t>
              </a:r>
              <a:r>
                <a:rPr lang="en-US" dirty="0" smtClean="0"/>
                <a:t> </a:t>
              </a:r>
              <a:r>
                <a:rPr lang="en-US" dirty="0" err="1" smtClean="0"/>
                <a:t>passa</a:t>
              </a:r>
              <a:r>
                <a:rPr lang="en-US" dirty="0" smtClean="0"/>
                <a:t> a </a:t>
              </a:r>
              <a:r>
                <a:rPr lang="en-US" dirty="0" err="1" smtClean="0"/>
                <a:t>ser</a:t>
              </a:r>
              <a:r>
                <a:rPr lang="en-US" dirty="0" smtClean="0"/>
                <a:t>:</a:t>
              </a:r>
            </a:p>
            <a:p>
              <a:endParaRPr lang="en-US" dirty="0"/>
            </a:p>
            <a:p>
              <a:r>
                <a:rPr lang="en-US" dirty="0" err="1" smtClean="0"/>
                <a:t>Encontrar</a:t>
              </a:r>
              <a:r>
                <a:rPr lang="en-US" dirty="0" smtClean="0"/>
                <a:t> a </a:t>
              </a:r>
              <a:r>
                <a:rPr lang="en-US" dirty="0" err="1" smtClean="0"/>
                <a:t>frequência</a:t>
              </a:r>
              <a:r>
                <a:rPr lang="en-US" dirty="0" smtClean="0"/>
                <a:t> angular				</a:t>
              </a:r>
              <a:r>
                <a:rPr lang="en-US" dirty="0" err="1" smtClean="0"/>
                <a:t>Encontrar</a:t>
              </a:r>
              <a:r>
                <a:rPr lang="en-US" dirty="0" smtClean="0"/>
                <a:t> as </a:t>
              </a:r>
              <a:r>
                <a:rPr lang="en-US" dirty="0" err="1" smtClean="0"/>
                <a:t>condições</a:t>
              </a:r>
              <a:r>
                <a:rPr lang="en-US" dirty="0" smtClean="0"/>
                <a:t> </a:t>
              </a:r>
              <a:r>
                <a:rPr lang="en-US" dirty="0" err="1" smtClean="0"/>
                <a:t>iniciais</a:t>
              </a:r>
              <a:r>
                <a:rPr lang="en-US" dirty="0" smtClean="0"/>
                <a:t> </a:t>
              </a:r>
              <a:endParaRPr lang="en-US" dirty="0"/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45688" y="4274186"/>
              <a:ext cx="2124710" cy="77343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086346" y="5566975"/>
              <a:ext cx="1484630" cy="58674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805509" y="5566975"/>
              <a:ext cx="1902460" cy="58674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806738" y="2237860"/>
            <a:ext cx="5070082" cy="369332"/>
            <a:chOff x="332407" y="2422526"/>
            <a:chExt cx="5070082" cy="3693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57689" y="2462928"/>
              <a:ext cx="2844800" cy="32893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32407" y="2422526"/>
              <a:ext cx="21043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Uma </a:t>
              </a:r>
              <a:r>
                <a:rPr lang="en-US" dirty="0" err="1" smtClean="0"/>
                <a:t>única</a:t>
              </a:r>
              <a:r>
                <a:rPr lang="en-US" dirty="0" smtClean="0"/>
                <a:t> </a:t>
              </a:r>
              <a:r>
                <a:rPr lang="en-US" dirty="0" err="1" smtClean="0"/>
                <a:t>resposta</a:t>
              </a:r>
              <a:r>
                <a:rPr lang="en-US" dirty="0" smtClean="0"/>
                <a:t>: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53356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impleharmonicoscillator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398" y="0"/>
            <a:ext cx="2163602" cy="2163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45" y="2346927"/>
            <a:ext cx="3129280" cy="7112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438895" y="290236"/>
            <a:ext cx="2755945" cy="430887"/>
            <a:chOff x="438895" y="290236"/>
            <a:chExt cx="2755945" cy="43088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861340" y="390109"/>
              <a:ext cx="1333500" cy="23114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438895" y="290236"/>
              <a:ext cx="1326405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Dinâmica</a:t>
              </a:r>
              <a:r>
                <a:rPr lang="en-US" sz="2200" dirty="0" smtClean="0"/>
                <a:t>: </a:t>
              </a:r>
              <a:endParaRPr lang="en-US" sz="2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38895" y="1010477"/>
            <a:ext cx="3520276" cy="711200"/>
            <a:chOff x="551544" y="914892"/>
            <a:chExt cx="3520276" cy="7112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07130" y="914892"/>
              <a:ext cx="1964690" cy="7112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51544" y="1072315"/>
              <a:ext cx="153607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err="1" smtClean="0"/>
                <a:t>Cinemática</a:t>
              </a:r>
              <a:r>
                <a:rPr lang="en-US" sz="2200" dirty="0" smtClean="0"/>
                <a:t>: </a:t>
              </a:r>
              <a:endParaRPr lang="en-US" sz="22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38895" y="2082871"/>
            <a:ext cx="3626838" cy="430887"/>
            <a:chOff x="551544" y="2205766"/>
            <a:chExt cx="3626838" cy="43088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338152" y="2294068"/>
              <a:ext cx="1840230" cy="32893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551544" y="2205766"/>
              <a:ext cx="174202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/>
                <a:t>Lei de Hooke: </a:t>
              </a:r>
              <a:endParaRPr lang="en-US" sz="22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11060" y="3280912"/>
            <a:ext cx="6527323" cy="1484835"/>
            <a:chOff x="438895" y="3869002"/>
            <a:chExt cx="6527323" cy="1484835"/>
          </a:xfrm>
        </p:grpSpPr>
        <p:grpSp>
          <p:nvGrpSpPr>
            <p:cNvPr id="16" name="Group 15"/>
            <p:cNvGrpSpPr/>
            <p:nvPr/>
          </p:nvGrpSpPr>
          <p:grpSpPr>
            <a:xfrm>
              <a:off x="1705529" y="4642637"/>
              <a:ext cx="5260689" cy="711200"/>
              <a:chOff x="1994481" y="4136255"/>
              <a:chExt cx="5260689" cy="7112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994481" y="4136255"/>
                <a:ext cx="2551430" cy="711200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48290" y="4180705"/>
                <a:ext cx="1706880" cy="666750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38895" y="3869002"/>
              <a:ext cx="62732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err="1" smtClean="0"/>
                <a:t>Equação</a:t>
              </a:r>
              <a:r>
                <a:rPr lang="en-US" sz="2000" dirty="0" smtClean="0"/>
                <a:t> do </a:t>
              </a:r>
              <a:r>
                <a:rPr lang="en-US" sz="2000" dirty="0" err="1" smtClean="0"/>
                <a:t>movimento</a:t>
              </a:r>
              <a:r>
                <a:rPr lang="en-US" sz="2000" dirty="0" smtClean="0"/>
                <a:t>:  </a:t>
              </a:r>
              <a:r>
                <a:rPr lang="en-US" sz="2000" dirty="0" err="1" smtClean="0"/>
                <a:t>diferencial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ordinária</a:t>
              </a:r>
              <a:r>
                <a:rPr lang="en-US" sz="2000" dirty="0" smtClean="0"/>
                <a:t> de 2</a:t>
              </a:r>
              <a:r>
                <a:rPr lang="en-US" sz="2000" baseline="30000" dirty="0" smtClean="0"/>
                <a:t>a.</a:t>
              </a:r>
              <a:r>
                <a:rPr lang="en-US" sz="2000" dirty="0" smtClean="0"/>
                <a:t> </a:t>
              </a:r>
              <a:r>
                <a:rPr lang="en-US" sz="2000" dirty="0" err="1" smtClean="0"/>
                <a:t>ordem</a:t>
              </a:r>
              <a:endParaRPr lang="en-US" sz="2000" dirty="0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1833133" y="5024876"/>
            <a:ext cx="4416594" cy="1518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dirty="0" err="1" smtClean="0"/>
              <a:t>Já</a:t>
            </a:r>
            <a:r>
              <a:rPr lang="en-US" dirty="0" smtClean="0"/>
              <a:t> </a:t>
            </a:r>
            <a:r>
              <a:rPr lang="en-US" dirty="0" err="1" smtClean="0"/>
              <a:t>vimos</a:t>
            </a:r>
            <a:r>
              <a:rPr lang="en-US" dirty="0" smtClean="0"/>
              <a:t> </a:t>
            </a:r>
            <a:r>
              <a:rPr lang="en-US" dirty="0" err="1" smtClean="0"/>
              <a:t>equações</a:t>
            </a:r>
            <a:r>
              <a:rPr lang="en-US" dirty="0" smtClean="0"/>
              <a:t> </a:t>
            </a:r>
            <a:r>
              <a:rPr lang="en-US" dirty="0" err="1" smtClean="0"/>
              <a:t>deste</a:t>
            </a:r>
            <a:r>
              <a:rPr lang="en-US" dirty="0" smtClean="0"/>
              <a:t> </a:t>
            </a:r>
            <a:r>
              <a:rPr lang="en-US" dirty="0" err="1" smtClean="0"/>
              <a:t>tipo</a:t>
            </a:r>
            <a:endParaRPr lang="en-US" dirty="0" smtClean="0"/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/>
              <a:t>E</a:t>
            </a:r>
            <a:r>
              <a:rPr lang="en-US" dirty="0" err="1" smtClean="0">
                <a:sym typeface="Wingdings"/>
              </a:rPr>
              <a:t>xemplo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aceleração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constante</a:t>
            </a:r>
            <a:endParaRPr lang="en-US" dirty="0" smtClean="0">
              <a:sym typeface="Wingdings"/>
            </a:endParaRP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>
                <a:sym typeface="Wingdings"/>
              </a:rPr>
              <a:t>Solução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err="1" smtClean="0">
                <a:sym typeface="Wingdings"/>
              </a:rPr>
              <a:t>Integração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Direta</a:t>
            </a:r>
            <a:endParaRPr lang="en-US" dirty="0">
              <a:sym typeface="Wingdings"/>
            </a:endParaRPr>
          </a:p>
          <a:p>
            <a:pPr marL="742950" lvl="1" indent="-285750">
              <a:lnSpc>
                <a:spcPct val="130000"/>
              </a:lnSpc>
              <a:buFont typeface="Arial"/>
              <a:buChar char="•"/>
            </a:pPr>
            <a:r>
              <a:rPr lang="en-US" dirty="0" err="1" smtClean="0">
                <a:sym typeface="Wingdings"/>
              </a:rPr>
              <a:t>Resultado</a:t>
            </a:r>
            <a:r>
              <a:rPr lang="en-US" dirty="0" smtClean="0">
                <a:sym typeface="Wingdings"/>
              </a:rPr>
              <a:t>  </a:t>
            </a:r>
            <a:r>
              <a:rPr lang="en-US" dirty="0" err="1" smtClean="0">
                <a:sym typeface="Wingdings"/>
              </a:rPr>
              <a:t>duas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condiç</a:t>
            </a:r>
            <a:r>
              <a:rPr lang="en-US" dirty="0" err="1" smtClean="0">
                <a:sym typeface="Wingdings"/>
              </a:rPr>
              <a:t>õ</a:t>
            </a:r>
            <a:r>
              <a:rPr lang="en-US" dirty="0" err="1" smtClean="0">
                <a:sym typeface="Wingdings"/>
              </a:rPr>
              <a:t>es</a:t>
            </a:r>
            <a:r>
              <a:rPr lang="en-US" dirty="0" smtClean="0">
                <a:sym typeface="Wingdings"/>
              </a:rPr>
              <a:t> </a:t>
            </a:r>
            <a:r>
              <a:rPr lang="en-US" dirty="0" err="1" smtClean="0">
                <a:sym typeface="Wingdings"/>
              </a:rPr>
              <a:t>iniciais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9721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565"/>
            <a:ext cx="601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Solução</a:t>
            </a:r>
            <a:r>
              <a:rPr lang="en-US" sz="2000" dirty="0" smtClean="0"/>
              <a:t>: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cuja</a:t>
            </a:r>
            <a:r>
              <a:rPr lang="en-US" sz="2000" dirty="0" smtClean="0"/>
              <a:t> </a:t>
            </a:r>
            <a:r>
              <a:rPr lang="en-US" sz="2000" dirty="0" err="1" smtClean="0"/>
              <a:t>derivada</a:t>
            </a:r>
            <a:r>
              <a:rPr lang="en-US" sz="2000" dirty="0" smtClean="0"/>
              <a:t> </a:t>
            </a:r>
            <a:r>
              <a:rPr lang="en-US" sz="2000" dirty="0" err="1" smtClean="0"/>
              <a:t>retorna</a:t>
            </a:r>
            <a:r>
              <a:rPr lang="en-US" sz="2000" dirty="0" smtClean="0"/>
              <a:t> a </a:t>
            </a:r>
            <a:r>
              <a:rPr lang="en-US" sz="2000" dirty="0" err="1" smtClean="0"/>
              <a:t>própria</a:t>
            </a:r>
            <a:r>
              <a:rPr lang="en-US" sz="2000" dirty="0" smtClean="0"/>
              <a:t> </a:t>
            </a:r>
            <a:r>
              <a:rPr lang="en-US" sz="2000" dirty="0" err="1" smtClean="0"/>
              <a:t>função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20" y="177510"/>
            <a:ext cx="2551430" cy="71120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18487" y="1910783"/>
            <a:ext cx="1875790" cy="3108064"/>
            <a:chOff x="218487" y="1910783"/>
            <a:chExt cx="1875790" cy="31080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8487" y="4689917"/>
              <a:ext cx="1013460" cy="32893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8487" y="3291840"/>
              <a:ext cx="977900" cy="32893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8487" y="1910783"/>
              <a:ext cx="1875790" cy="364490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H="1">
            <a:off x="0" y="2771875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4317040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73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565"/>
            <a:ext cx="601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Solução</a:t>
            </a:r>
            <a:r>
              <a:rPr lang="en-US" sz="2000" dirty="0" smtClean="0"/>
              <a:t>: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cuja</a:t>
            </a:r>
            <a:r>
              <a:rPr lang="en-US" sz="2000" dirty="0" smtClean="0"/>
              <a:t> </a:t>
            </a:r>
            <a:r>
              <a:rPr lang="en-US" sz="2000" dirty="0" err="1" smtClean="0"/>
              <a:t>derivada</a:t>
            </a:r>
            <a:r>
              <a:rPr lang="en-US" sz="2000" dirty="0" smtClean="0"/>
              <a:t> </a:t>
            </a:r>
            <a:r>
              <a:rPr lang="en-US" sz="2000" dirty="0" err="1" smtClean="0"/>
              <a:t>retorna</a:t>
            </a:r>
            <a:r>
              <a:rPr lang="en-US" sz="2000" dirty="0" smtClean="0"/>
              <a:t> a </a:t>
            </a:r>
            <a:r>
              <a:rPr lang="en-US" sz="2000" dirty="0" err="1" smtClean="0"/>
              <a:t>própria</a:t>
            </a:r>
            <a:r>
              <a:rPr lang="en-US" sz="2000" dirty="0" smtClean="0"/>
              <a:t> </a:t>
            </a:r>
            <a:r>
              <a:rPr lang="en-US" sz="2000" dirty="0" err="1" smtClean="0"/>
              <a:t>função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20" y="177510"/>
            <a:ext cx="2551430" cy="7112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17900" y="2042533"/>
            <a:ext cx="1466850" cy="2976314"/>
            <a:chOff x="3517900" y="2042533"/>
            <a:chExt cx="1466850" cy="2976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0" y="2042533"/>
              <a:ext cx="1235710" cy="3289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11270" y="4689917"/>
              <a:ext cx="1173480" cy="3289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17900" y="3291840"/>
              <a:ext cx="1466850" cy="328930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H="1">
            <a:off x="0" y="2771875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4317040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17007" y="1488346"/>
            <a:ext cx="792013" cy="4014439"/>
            <a:chOff x="2417007" y="1488346"/>
            <a:chExt cx="792013" cy="4014439"/>
          </a:xfrm>
        </p:grpSpPr>
        <p:sp>
          <p:nvSpPr>
            <p:cNvPr id="22" name="Rectangle 21"/>
            <p:cNvSpPr/>
            <p:nvPr/>
          </p:nvSpPr>
          <p:spPr>
            <a:xfrm>
              <a:off x="2417007" y="1488346"/>
              <a:ext cx="792013" cy="401443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24787" y="2963330"/>
              <a:ext cx="419100" cy="9525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19" name="Group 18"/>
          <p:cNvGrpSpPr/>
          <p:nvPr/>
        </p:nvGrpSpPr>
        <p:grpSpPr>
          <a:xfrm>
            <a:off x="218487" y="1946343"/>
            <a:ext cx="1022350" cy="3072504"/>
            <a:chOff x="218487" y="1946343"/>
            <a:chExt cx="1022350" cy="3072504"/>
          </a:xfrm>
        </p:grpSpPr>
        <p:grpSp>
          <p:nvGrpSpPr>
            <p:cNvPr id="18" name="Group 17"/>
            <p:cNvGrpSpPr/>
            <p:nvPr/>
          </p:nvGrpSpPr>
          <p:grpSpPr>
            <a:xfrm>
              <a:off x="218487" y="3291840"/>
              <a:ext cx="1013460" cy="1727007"/>
              <a:chOff x="218487" y="3291840"/>
              <a:chExt cx="1013460" cy="1727007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487" y="4689917"/>
                <a:ext cx="1013460" cy="328930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487" y="3291840"/>
                <a:ext cx="977900" cy="328930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8487" y="1946343"/>
              <a:ext cx="1022350" cy="328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27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565"/>
            <a:ext cx="601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Solução</a:t>
            </a:r>
            <a:r>
              <a:rPr lang="en-US" sz="2000" dirty="0" smtClean="0"/>
              <a:t>: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cuja</a:t>
            </a:r>
            <a:r>
              <a:rPr lang="en-US" sz="2000" dirty="0" smtClean="0"/>
              <a:t> </a:t>
            </a:r>
            <a:r>
              <a:rPr lang="en-US" sz="2000" dirty="0" err="1" smtClean="0"/>
              <a:t>derivada</a:t>
            </a:r>
            <a:r>
              <a:rPr lang="en-US" sz="2000" dirty="0" smtClean="0"/>
              <a:t> </a:t>
            </a:r>
            <a:r>
              <a:rPr lang="en-US" sz="2000" dirty="0" err="1" smtClean="0"/>
              <a:t>retorna</a:t>
            </a:r>
            <a:r>
              <a:rPr lang="en-US" sz="2000" dirty="0" smtClean="0"/>
              <a:t> a </a:t>
            </a:r>
            <a:r>
              <a:rPr lang="en-US" sz="2000" dirty="0" err="1" smtClean="0"/>
              <a:t>própria</a:t>
            </a:r>
            <a:r>
              <a:rPr lang="en-US" sz="2000" dirty="0" smtClean="0"/>
              <a:t> </a:t>
            </a:r>
            <a:r>
              <a:rPr lang="en-US" sz="2000" dirty="0" err="1" smtClean="0"/>
              <a:t>função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20" y="177510"/>
            <a:ext cx="2551430" cy="711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7244147" y="2006973"/>
            <a:ext cx="1600200" cy="3011874"/>
            <a:chOff x="7244147" y="2006973"/>
            <a:chExt cx="1600200" cy="30118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147" y="4654357"/>
              <a:ext cx="1600200" cy="364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8597" y="3256280"/>
              <a:ext cx="1555750" cy="3644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5287" y="2006973"/>
              <a:ext cx="1369060" cy="364490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3517900" y="2042533"/>
            <a:ext cx="1466850" cy="2976314"/>
            <a:chOff x="3517900" y="2042533"/>
            <a:chExt cx="1466850" cy="297631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749040" y="2042533"/>
              <a:ext cx="1235710" cy="32893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11270" y="4689917"/>
              <a:ext cx="1173480" cy="32893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517900" y="3291840"/>
              <a:ext cx="1466850" cy="328930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H="1">
            <a:off x="0" y="2771875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4317040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2417007" y="1488346"/>
            <a:ext cx="792013" cy="4014439"/>
            <a:chOff x="2417007" y="1488346"/>
            <a:chExt cx="792013" cy="4014439"/>
          </a:xfrm>
        </p:grpSpPr>
        <p:sp>
          <p:nvSpPr>
            <p:cNvPr id="22" name="Rectangle 21"/>
            <p:cNvSpPr/>
            <p:nvPr/>
          </p:nvSpPr>
          <p:spPr>
            <a:xfrm>
              <a:off x="2417007" y="1488346"/>
              <a:ext cx="792013" cy="401443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24787" y="2963330"/>
              <a:ext cx="419100" cy="9525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5874014" y="1488346"/>
            <a:ext cx="792013" cy="4014439"/>
            <a:chOff x="2417007" y="1488346"/>
            <a:chExt cx="792013" cy="4014439"/>
          </a:xfrm>
        </p:grpSpPr>
        <p:sp>
          <p:nvSpPr>
            <p:cNvPr id="28" name="Rectangle 27"/>
            <p:cNvSpPr/>
            <p:nvPr/>
          </p:nvSpPr>
          <p:spPr>
            <a:xfrm>
              <a:off x="2417007" y="1488346"/>
              <a:ext cx="792013" cy="401443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624787" y="2963330"/>
              <a:ext cx="419100" cy="9525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30" name="Group 29"/>
          <p:cNvGrpSpPr/>
          <p:nvPr/>
        </p:nvGrpSpPr>
        <p:grpSpPr>
          <a:xfrm>
            <a:off x="218487" y="1946343"/>
            <a:ext cx="1022350" cy="3072504"/>
            <a:chOff x="218487" y="1946343"/>
            <a:chExt cx="1022350" cy="3072504"/>
          </a:xfrm>
        </p:grpSpPr>
        <p:grpSp>
          <p:nvGrpSpPr>
            <p:cNvPr id="31" name="Group 30"/>
            <p:cNvGrpSpPr/>
            <p:nvPr/>
          </p:nvGrpSpPr>
          <p:grpSpPr>
            <a:xfrm>
              <a:off x="218487" y="3291840"/>
              <a:ext cx="1013460" cy="1727007"/>
              <a:chOff x="218487" y="3291840"/>
              <a:chExt cx="1013460" cy="1727007"/>
            </a:xfrm>
          </p:grpSpPr>
          <p:pic>
            <p:nvPicPr>
              <p:cNvPr id="33" name="Picture 32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8487" y="4689917"/>
                <a:ext cx="1013460" cy="328930"/>
              </a:xfrm>
              <a:prstGeom prst="rect">
                <a:avLst/>
              </a:prstGeom>
            </p:spPr>
          </p:pic>
          <p:pic>
            <p:nvPicPr>
              <p:cNvPr id="34" name="Picture 3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18487" y="3291840"/>
                <a:ext cx="977900" cy="328930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18487" y="1946343"/>
              <a:ext cx="1022350" cy="32893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5276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77565"/>
            <a:ext cx="60139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Solução</a:t>
            </a:r>
            <a:r>
              <a:rPr lang="en-US" sz="2000" dirty="0" smtClean="0"/>
              <a:t>: </a:t>
            </a:r>
            <a:r>
              <a:rPr lang="en-US" sz="2000" dirty="0" err="1" smtClean="0"/>
              <a:t>funções</a:t>
            </a:r>
            <a:r>
              <a:rPr lang="en-US" sz="2000" dirty="0" smtClean="0"/>
              <a:t> </a:t>
            </a:r>
            <a:r>
              <a:rPr lang="en-US" sz="2000" dirty="0" err="1" smtClean="0"/>
              <a:t>cuja</a:t>
            </a:r>
            <a:r>
              <a:rPr lang="en-US" sz="2000" dirty="0" smtClean="0"/>
              <a:t> </a:t>
            </a:r>
            <a:r>
              <a:rPr lang="en-US" sz="2000" dirty="0" err="1" smtClean="0"/>
              <a:t>derivada</a:t>
            </a:r>
            <a:r>
              <a:rPr lang="en-US" sz="2000" dirty="0" smtClean="0"/>
              <a:t> </a:t>
            </a:r>
            <a:r>
              <a:rPr lang="en-US" sz="2000" dirty="0" err="1" smtClean="0"/>
              <a:t>retorna</a:t>
            </a:r>
            <a:r>
              <a:rPr lang="en-US" sz="2000" dirty="0" smtClean="0"/>
              <a:t> a </a:t>
            </a:r>
            <a:r>
              <a:rPr lang="en-US" sz="2000" dirty="0" err="1" smtClean="0"/>
              <a:t>própria</a:t>
            </a:r>
            <a:r>
              <a:rPr lang="en-US" sz="2000" dirty="0" smtClean="0"/>
              <a:t> </a:t>
            </a:r>
            <a:r>
              <a:rPr lang="en-US" sz="2000" dirty="0" err="1" smtClean="0"/>
              <a:t>função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6120" y="177510"/>
            <a:ext cx="2551430" cy="7112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338695" y="2076220"/>
            <a:ext cx="1600200" cy="3011874"/>
            <a:chOff x="7244147" y="2006973"/>
            <a:chExt cx="1600200" cy="3011874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44147" y="4654357"/>
              <a:ext cx="1600200" cy="36449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8597" y="3256280"/>
              <a:ext cx="1555750" cy="36449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475287" y="2006973"/>
              <a:ext cx="1369060" cy="364490"/>
            </a:xfrm>
            <a:prstGeom prst="rect">
              <a:avLst/>
            </a:prstGeom>
          </p:spPr>
        </p:pic>
      </p:grpSp>
      <p:cxnSp>
        <p:nvCxnSpPr>
          <p:cNvPr id="20" name="Straight Connector 19"/>
          <p:cNvCxnSpPr/>
          <p:nvPr/>
        </p:nvCxnSpPr>
        <p:spPr>
          <a:xfrm flipH="1">
            <a:off x="0" y="2771875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0" y="4317040"/>
            <a:ext cx="9144000" cy="273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177521" y="1568157"/>
            <a:ext cx="792013" cy="4014439"/>
            <a:chOff x="5935257" y="1488346"/>
            <a:chExt cx="792013" cy="4014439"/>
          </a:xfrm>
        </p:grpSpPr>
        <p:sp>
          <p:nvSpPr>
            <p:cNvPr id="24" name="Rectangle 23"/>
            <p:cNvSpPr/>
            <p:nvPr/>
          </p:nvSpPr>
          <p:spPr>
            <a:xfrm>
              <a:off x="5935257" y="1488346"/>
              <a:ext cx="792013" cy="401443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25696" y="2941887"/>
              <a:ext cx="622300" cy="1016000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</p:spPr>
        </p:pic>
      </p:grpSp>
      <p:grpSp>
        <p:nvGrpSpPr>
          <p:cNvPr id="27" name="Group 26"/>
          <p:cNvGrpSpPr/>
          <p:nvPr/>
        </p:nvGrpSpPr>
        <p:grpSpPr>
          <a:xfrm>
            <a:off x="1256298" y="2076220"/>
            <a:ext cx="1022350" cy="3072504"/>
            <a:chOff x="218487" y="1946343"/>
            <a:chExt cx="1022350" cy="3072504"/>
          </a:xfrm>
        </p:grpSpPr>
        <p:grpSp>
          <p:nvGrpSpPr>
            <p:cNvPr id="28" name="Group 27"/>
            <p:cNvGrpSpPr/>
            <p:nvPr/>
          </p:nvGrpSpPr>
          <p:grpSpPr>
            <a:xfrm>
              <a:off x="218487" y="3291840"/>
              <a:ext cx="1013460" cy="1727007"/>
              <a:chOff x="218487" y="3291840"/>
              <a:chExt cx="1013460" cy="172700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18487" y="4689917"/>
                <a:ext cx="1013460" cy="328930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8487" y="3291840"/>
                <a:ext cx="977900" cy="328930"/>
              </a:xfrm>
              <a:prstGeom prst="rect">
                <a:avLst/>
              </a:prstGeom>
            </p:spPr>
          </p:pic>
        </p:grp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18487" y="1946343"/>
              <a:ext cx="1022350" cy="328930"/>
            </a:xfrm>
            <a:prstGeom prst="rect">
              <a:avLst/>
            </a:prstGeom>
          </p:spPr>
        </p:pic>
      </p:grpSp>
      <p:grpSp>
        <p:nvGrpSpPr>
          <p:cNvPr id="19" name="Group 18"/>
          <p:cNvGrpSpPr/>
          <p:nvPr/>
        </p:nvGrpSpPr>
        <p:grpSpPr>
          <a:xfrm>
            <a:off x="2429932" y="1568157"/>
            <a:ext cx="792013" cy="4014439"/>
            <a:chOff x="2429932" y="1568157"/>
            <a:chExt cx="792013" cy="4014439"/>
          </a:xfrm>
        </p:grpSpPr>
        <p:sp>
          <p:nvSpPr>
            <p:cNvPr id="33" name="Rectangle 32"/>
            <p:cNvSpPr/>
            <p:nvPr/>
          </p:nvSpPr>
          <p:spPr>
            <a:xfrm>
              <a:off x="2429932" y="1568157"/>
              <a:ext cx="792013" cy="4014439"/>
            </a:xfrm>
            <a:prstGeom prst="rect">
              <a:avLst/>
            </a:prstGeom>
            <a:gradFill>
              <a:gsLst>
                <a:gs pos="0">
                  <a:schemeClr val="accent1">
                    <a:tint val="100000"/>
                    <a:shade val="100000"/>
                    <a:satMod val="130000"/>
                    <a:alpha val="5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Equal 8"/>
            <p:cNvSpPr/>
            <p:nvPr/>
          </p:nvSpPr>
          <p:spPr>
            <a:xfrm>
              <a:off x="2537083" y="3076317"/>
              <a:ext cx="583132" cy="832928"/>
            </a:xfrm>
            <a:prstGeom prst="mathEqual">
              <a:avLst>
                <a:gd name="adj1" fmla="val 8766"/>
                <a:gd name="adj2" fmla="val 24875"/>
              </a:avLst>
            </a:prstGeom>
            <a:solidFill>
              <a:schemeClr val="tx1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5099561" y="1458678"/>
            <a:ext cx="3165201" cy="4276235"/>
            <a:chOff x="5099561" y="1458678"/>
            <a:chExt cx="3165201" cy="4276235"/>
          </a:xfrm>
        </p:grpSpPr>
        <p:cxnSp>
          <p:nvCxnSpPr>
            <p:cNvPr id="35" name="Straight Connector 34"/>
            <p:cNvCxnSpPr/>
            <p:nvPr/>
          </p:nvCxnSpPr>
          <p:spPr>
            <a:xfrm>
              <a:off x="5099561" y="1458678"/>
              <a:ext cx="0" cy="42762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5491082" y="1992400"/>
              <a:ext cx="2773680" cy="3160129"/>
              <a:chOff x="5491082" y="1992400"/>
              <a:chExt cx="2773680" cy="3160129"/>
            </a:xfrm>
          </p:grpSpPr>
          <p:pic>
            <p:nvPicPr>
              <p:cNvPr id="37" name="Picture 36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491082" y="1992400"/>
                <a:ext cx="2773680" cy="391160"/>
              </a:xfrm>
              <a:prstGeom prst="rect">
                <a:avLst/>
              </a:prstGeom>
            </p:spPr>
          </p:pic>
          <p:pic>
            <p:nvPicPr>
              <p:cNvPr id="38" name="Picture 37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1327" y="4823599"/>
                <a:ext cx="2355850" cy="328930"/>
              </a:xfrm>
              <a:prstGeom prst="rect">
                <a:avLst/>
              </a:prstGeom>
            </p:spPr>
          </p:pic>
          <p:pic>
            <p:nvPicPr>
              <p:cNvPr id="39" name="Picture 38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32289" y="3388822"/>
                <a:ext cx="2355850" cy="328930"/>
              </a:xfrm>
              <a:prstGeom prst="rect">
                <a:avLst/>
              </a:prstGeom>
            </p:spPr>
          </p:pic>
        </p:grpSp>
      </p:grpSp>
      <p:sp>
        <p:nvSpPr>
          <p:cNvPr id="42" name="TextBox 41"/>
          <p:cNvSpPr txBox="1"/>
          <p:nvPr/>
        </p:nvSpPr>
        <p:spPr>
          <a:xfrm>
            <a:off x="1424611" y="6048308"/>
            <a:ext cx="6663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3 </a:t>
            </a:r>
            <a:r>
              <a:rPr lang="en-US" dirty="0" err="1" smtClean="0"/>
              <a:t>funções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nos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úteis</a:t>
            </a:r>
            <a:r>
              <a:rPr lang="en-US" dirty="0" smtClean="0"/>
              <a:t>. </a:t>
            </a:r>
            <a:r>
              <a:rPr lang="en-US" dirty="0" err="1" smtClean="0"/>
              <a:t>Devemos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</a:t>
            </a:r>
            <a:r>
              <a:rPr lang="en-US" dirty="0" err="1" smtClean="0"/>
              <a:t>todas</a:t>
            </a:r>
            <a:r>
              <a:rPr lang="en-US" dirty="0" smtClean="0"/>
              <a:t> </a:t>
            </a:r>
            <a:r>
              <a:rPr lang="en-US" dirty="0" err="1" smtClean="0"/>
              <a:t>elas</a:t>
            </a:r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4831" y="135886"/>
            <a:ext cx="6451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Um </a:t>
            </a:r>
            <a:r>
              <a:rPr lang="en-US" dirty="0" err="1" smtClean="0"/>
              <a:t>pouco</a:t>
            </a:r>
            <a:r>
              <a:rPr lang="en-US" dirty="0" smtClean="0"/>
              <a:t> de </a:t>
            </a:r>
            <a:r>
              <a:rPr lang="en-US" dirty="0" err="1" smtClean="0"/>
              <a:t>matemática</a:t>
            </a:r>
            <a:r>
              <a:rPr lang="en-US" dirty="0" smtClean="0"/>
              <a:t>: </a:t>
            </a:r>
            <a:r>
              <a:rPr lang="en-US" dirty="0" err="1" smtClean="0"/>
              <a:t>Equação</a:t>
            </a:r>
            <a:r>
              <a:rPr lang="en-US" dirty="0" smtClean="0"/>
              <a:t> </a:t>
            </a:r>
            <a:r>
              <a:rPr lang="en-US" dirty="0" err="1" smtClean="0"/>
              <a:t>diferencial</a:t>
            </a:r>
            <a:r>
              <a:rPr lang="en-US" dirty="0" smtClean="0"/>
              <a:t> linear de 2</a:t>
            </a:r>
            <a:r>
              <a:rPr lang="en-US" baseline="30000" dirty="0" smtClean="0"/>
              <a:t>a.</a:t>
            </a:r>
            <a:r>
              <a:rPr lang="en-US" dirty="0" smtClean="0"/>
              <a:t> </a:t>
            </a:r>
            <a:r>
              <a:rPr lang="en-US" dirty="0" err="1" smtClean="0"/>
              <a:t>ordem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19" y="763580"/>
            <a:ext cx="3433578" cy="7247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3805" y="763580"/>
            <a:ext cx="3472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A, B, C, F   </a:t>
            </a:r>
            <a:r>
              <a:rPr lang="en-US" dirty="0" err="1" smtClean="0"/>
              <a:t>são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 de </a:t>
            </a:r>
            <a:r>
              <a:rPr lang="en-US" i="1" dirty="0" smtClean="0"/>
              <a:t>x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	 </a:t>
            </a:r>
            <a:r>
              <a:rPr lang="en-US" dirty="0" err="1" smtClean="0"/>
              <a:t>Podem</a:t>
            </a:r>
            <a:r>
              <a:rPr lang="en-US" dirty="0" smtClean="0"/>
              <a:t> </a:t>
            </a:r>
            <a:r>
              <a:rPr lang="en-US" dirty="0" err="1" smtClean="0"/>
              <a:t>ser</a:t>
            </a:r>
            <a:r>
              <a:rPr lang="en-US" dirty="0" smtClean="0"/>
              <a:t> </a:t>
            </a:r>
            <a:r>
              <a:rPr lang="en-US" dirty="0" err="1" smtClean="0"/>
              <a:t>dependentes</a:t>
            </a:r>
            <a:r>
              <a:rPr lang="en-US" dirty="0" smtClean="0"/>
              <a:t> de </a:t>
            </a:r>
            <a:r>
              <a:rPr lang="en-US" i="1" dirty="0" smtClean="0"/>
              <a:t>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4831" y="2237022"/>
            <a:ext cx="9048814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</a:t>
            </a:r>
            <a:r>
              <a:rPr lang="en-US" dirty="0" err="1" smtClean="0"/>
              <a:t>caso</a:t>
            </a:r>
            <a:r>
              <a:rPr lang="en-US" dirty="0" smtClean="0"/>
              <a:t> de F = 0…</a:t>
            </a:r>
          </a:p>
          <a:p>
            <a:endParaRPr lang="en-US" dirty="0" smtClean="0"/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a . </a:t>
            </a:r>
            <a:r>
              <a:rPr lang="en-US" i="1" dirty="0" smtClean="0"/>
              <a:t>x</a:t>
            </a:r>
            <a:r>
              <a:rPr lang="en-US" i="1" baseline="-25000" dirty="0" smtClean="0"/>
              <a:t>1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, </a:t>
            </a:r>
          </a:p>
          <a:p>
            <a:endParaRPr lang="en-US" i="1" dirty="0" smtClean="0"/>
          </a:p>
          <a:p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,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i="1" dirty="0" smtClean="0"/>
              <a:t>x</a:t>
            </a:r>
            <a:r>
              <a:rPr lang="en-US" i="1" baseline="-25000" dirty="0" smtClean="0"/>
              <a:t>1 </a:t>
            </a:r>
            <a:r>
              <a:rPr lang="en-US" i="1" dirty="0" smtClean="0"/>
              <a:t>+ x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 err="1" smtClean="0"/>
              <a:t>também</a:t>
            </a:r>
            <a:r>
              <a:rPr lang="en-US" dirty="0" smtClean="0"/>
              <a:t>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solução</a:t>
            </a:r>
            <a:r>
              <a:rPr lang="en-US" dirty="0" smtClean="0"/>
              <a:t>, </a:t>
            </a:r>
          </a:p>
          <a:p>
            <a:r>
              <a:rPr lang="en-US" dirty="0" smtClean="0"/>
              <a:t> </a:t>
            </a:r>
          </a:p>
          <a:p>
            <a:r>
              <a:rPr lang="en-US" dirty="0" smtClean="0"/>
              <a:t>Para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tais</a:t>
            </a:r>
            <a:r>
              <a:rPr lang="en-US" dirty="0" smtClean="0"/>
              <a:t>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i="1" dirty="0" smtClean="0"/>
              <a:t>  ≠  c x</a:t>
            </a:r>
            <a:r>
              <a:rPr lang="en-US" i="1" baseline="-25000" dirty="0" smtClean="0"/>
              <a:t>2</a:t>
            </a:r>
            <a:r>
              <a:rPr lang="en-US" i="1" dirty="0" smtClean="0"/>
              <a:t> :</a:t>
            </a:r>
          </a:p>
          <a:p>
            <a:endParaRPr lang="en-US" i="1" dirty="0"/>
          </a:p>
          <a:p>
            <a:r>
              <a:rPr lang="en-US" i="1" dirty="0" smtClean="0"/>
              <a:t>					x(t) = a x</a:t>
            </a:r>
            <a:r>
              <a:rPr lang="en-US" i="1" baseline="-25000" dirty="0" smtClean="0"/>
              <a:t>1</a:t>
            </a:r>
            <a:r>
              <a:rPr lang="en-US" i="1" dirty="0" smtClean="0"/>
              <a:t>(t) + b x</a:t>
            </a:r>
            <a:r>
              <a:rPr lang="en-US" i="1" baseline="-25000" dirty="0" smtClean="0"/>
              <a:t>2</a:t>
            </a:r>
            <a:r>
              <a:rPr lang="en-US" i="1" dirty="0" smtClean="0"/>
              <a:t>(t)</a:t>
            </a:r>
          </a:p>
          <a:p>
            <a:endParaRPr lang="en-US" i="1" dirty="0"/>
          </a:p>
          <a:p>
            <a:r>
              <a:rPr lang="en-US" i="1" dirty="0" smtClean="0"/>
              <a:t>a </a:t>
            </a:r>
            <a:r>
              <a:rPr lang="en-US" dirty="0" smtClean="0"/>
              <a:t>e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são</a:t>
            </a:r>
            <a:r>
              <a:rPr lang="en-US" dirty="0" smtClean="0"/>
              <a:t> as </a:t>
            </a:r>
            <a:r>
              <a:rPr lang="en-US" dirty="0" err="1" smtClean="0"/>
              <a:t>constantes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 do </a:t>
            </a:r>
            <a:r>
              <a:rPr lang="en-US" dirty="0" err="1" smtClean="0"/>
              <a:t>problema</a:t>
            </a:r>
            <a:r>
              <a:rPr lang="en-US" dirty="0" smtClean="0"/>
              <a:t>!</a:t>
            </a:r>
          </a:p>
          <a:p>
            <a:endParaRPr lang="en-US" dirty="0"/>
          </a:p>
          <a:p>
            <a:r>
              <a:rPr lang="en-US" dirty="0" err="1" smtClean="0"/>
              <a:t>Bastam</a:t>
            </a:r>
            <a:r>
              <a:rPr lang="en-US" dirty="0" smtClean="0"/>
              <a:t> </a:t>
            </a:r>
            <a:r>
              <a:rPr lang="en-US" dirty="0" err="1" smtClean="0"/>
              <a:t>duas</a:t>
            </a:r>
            <a:r>
              <a:rPr lang="en-US" dirty="0" smtClean="0"/>
              <a:t> </a:t>
            </a:r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independentes</a:t>
            </a:r>
            <a:r>
              <a:rPr lang="en-US" dirty="0" smtClean="0"/>
              <a:t>, e o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precisamos</a:t>
            </a:r>
            <a:r>
              <a:rPr lang="en-US" dirty="0" smtClean="0"/>
              <a:t> agora </a:t>
            </a:r>
            <a:r>
              <a:rPr lang="en-US" dirty="0" err="1" smtClean="0"/>
              <a:t>é</a:t>
            </a:r>
            <a:r>
              <a:rPr lang="en-US" dirty="0" smtClean="0"/>
              <a:t> </a:t>
            </a:r>
            <a:r>
              <a:rPr lang="en-US" dirty="0" err="1" smtClean="0"/>
              <a:t>definir</a:t>
            </a:r>
            <a:r>
              <a:rPr lang="en-US" dirty="0" smtClean="0"/>
              <a:t> as </a:t>
            </a:r>
            <a:r>
              <a:rPr lang="en-US" dirty="0" err="1" smtClean="0"/>
              <a:t>condições</a:t>
            </a:r>
            <a:r>
              <a:rPr lang="en-US" dirty="0" smtClean="0"/>
              <a:t> </a:t>
            </a:r>
            <a:r>
              <a:rPr lang="en-US" dirty="0" err="1" smtClean="0"/>
              <a:t>iniciais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071048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222" y="138668"/>
            <a:ext cx="3793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Tomando</a:t>
            </a:r>
            <a:r>
              <a:rPr lang="en-US" dirty="0" smtClean="0"/>
              <a:t> as </a:t>
            </a:r>
            <a:r>
              <a:rPr lang="en-US" dirty="0" err="1" smtClean="0"/>
              <a:t>soluções</a:t>
            </a:r>
            <a:r>
              <a:rPr lang="en-US" dirty="0" smtClean="0"/>
              <a:t> </a:t>
            </a:r>
            <a:r>
              <a:rPr lang="en-US" dirty="0" err="1" smtClean="0"/>
              <a:t>seno</a:t>
            </a:r>
            <a:r>
              <a:rPr lang="en-US" dirty="0" smtClean="0"/>
              <a:t> e </a:t>
            </a:r>
            <a:r>
              <a:rPr lang="en-US" dirty="0" err="1" smtClean="0"/>
              <a:t>cosseno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676" y="760589"/>
            <a:ext cx="2551430" cy="71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3000" y="760589"/>
            <a:ext cx="3822700" cy="3289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4222" y="1528233"/>
            <a:ext cx="5221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usar</a:t>
            </a:r>
            <a:r>
              <a:rPr lang="en-US" dirty="0" smtClean="0"/>
              <a:t> a </a:t>
            </a:r>
            <a:r>
              <a:rPr lang="en-US" dirty="0" err="1" smtClean="0"/>
              <a:t>solução</a:t>
            </a:r>
            <a:r>
              <a:rPr lang="en-US" dirty="0" smtClean="0"/>
              <a:t> com o </a:t>
            </a:r>
            <a:r>
              <a:rPr lang="en-US" dirty="0" err="1" smtClean="0"/>
              <a:t>sinal</a:t>
            </a:r>
            <a:r>
              <a:rPr lang="en-US" dirty="0" smtClean="0"/>
              <a:t> – </a:t>
            </a:r>
            <a:r>
              <a:rPr lang="en-US" dirty="0" err="1" smtClean="0"/>
              <a:t>seria</a:t>
            </a:r>
            <a:r>
              <a:rPr lang="en-US" dirty="0" smtClean="0"/>
              <a:t> </a:t>
            </a:r>
            <a:r>
              <a:rPr lang="en-US" dirty="0" err="1" smtClean="0"/>
              <a:t>equivalente</a:t>
            </a:r>
            <a:r>
              <a:rPr lang="en-US" dirty="0" smtClean="0"/>
              <a:t> a trocar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i="1" dirty="0" smtClean="0"/>
              <a:t>-b</a:t>
            </a:r>
            <a:endParaRPr lang="en-US" i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1708724" y="3964799"/>
            <a:ext cx="5464377" cy="1795780"/>
            <a:chOff x="1959761" y="4204829"/>
            <a:chExt cx="5464377" cy="179578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59761" y="4862689"/>
              <a:ext cx="1964690" cy="39116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21578" y="4204829"/>
              <a:ext cx="2409190" cy="65786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21578" y="5253849"/>
              <a:ext cx="2702560" cy="746760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155222" y="2497666"/>
            <a:ext cx="8771890" cy="835991"/>
            <a:chOff x="155222" y="2497666"/>
            <a:chExt cx="8771890" cy="83599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584222" y="2524667"/>
              <a:ext cx="5342890" cy="80899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55222" y="2497666"/>
              <a:ext cx="3189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Escrito</a:t>
              </a:r>
              <a:r>
                <a:rPr lang="en-US" dirty="0" smtClean="0"/>
                <a:t> de forma </a:t>
              </a:r>
              <a:r>
                <a:rPr lang="en-US" dirty="0" err="1" smtClean="0"/>
                <a:t>mais</a:t>
              </a:r>
              <a:r>
                <a:rPr lang="en-US" dirty="0" smtClean="0"/>
                <a:t> </a:t>
              </a:r>
              <a:r>
                <a:rPr lang="en-US" dirty="0" err="1" smtClean="0"/>
                <a:t>compacta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6335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-73024" y="3918303"/>
            <a:ext cx="9144000" cy="2518904"/>
            <a:chOff x="-73024" y="3918303"/>
            <a:chExt cx="9144000" cy="2518904"/>
          </a:xfrm>
        </p:grpSpPr>
        <p:sp>
          <p:nvSpPr>
            <p:cNvPr id="35854" name="TextBox 42"/>
            <p:cNvSpPr txBox="1">
              <a:spLocks noChangeArrowheads="1"/>
            </p:cNvSpPr>
            <p:nvPr/>
          </p:nvSpPr>
          <p:spPr bwMode="auto">
            <a:xfrm>
              <a:off x="-73024" y="3918303"/>
              <a:ext cx="9144000" cy="2400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40000"/>
                </a:lnSpc>
              </a:pPr>
              <a:r>
                <a:rPr lang="pt-BR" sz="1800" i="1" dirty="0" err="1" smtClean="0">
                  <a:latin typeface="Calibri"/>
                  <a:cs typeface="Calibri"/>
                </a:rPr>
                <a:t>T</a:t>
              </a:r>
              <a:r>
                <a:rPr lang="pt-BR" sz="1800" dirty="0" smtClean="0">
                  <a:latin typeface="Calibri"/>
                  <a:cs typeface="Calibri"/>
                </a:rPr>
                <a:t>  : período (medido em segundos). 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800" dirty="0">
                <a:latin typeface="Calibri"/>
                <a:cs typeface="Calibri"/>
              </a:endParaRPr>
            </a:p>
            <a:p>
              <a:pPr eaLnBrk="1" hangingPunct="1">
                <a:lnSpc>
                  <a:spcPct val="140000"/>
                </a:lnSpc>
              </a:pPr>
              <a:r>
                <a:rPr lang="pt-BR" sz="1800" dirty="0" smtClean="0">
                  <a:latin typeface="Calibri"/>
                  <a:cs typeface="Calibri"/>
                </a:rPr>
                <a:t>Frequência angular			 			(</a:t>
              </a:r>
              <a:r>
                <a:rPr lang="pt-BR" sz="1800" dirty="0">
                  <a:latin typeface="Calibri"/>
                  <a:cs typeface="Calibri"/>
                </a:rPr>
                <a:t>medida em </a:t>
              </a:r>
              <a:r>
                <a:rPr lang="pt-BR" sz="1800" dirty="0" err="1">
                  <a:latin typeface="Calibri"/>
                  <a:cs typeface="Calibri"/>
                </a:rPr>
                <a:t>rad</a:t>
              </a:r>
              <a:r>
                <a:rPr lang="pt-BR" sz="1800" dirty="0">
                  <a:latin typeface="Calibri"/>
                  <a:cs typeface="Calibri"/>
                </a:rPr>
                <a:t>/</a:t>
              </a:r>
              <a:r>
                <a:rPr lang="pt-BR" sz="1800" dirty="0" err="1">
                  <a:latin typeface="Calibri"/>
                  <a:cs typeface="Calibri"/>
                </a:rPr>
                <a:t>s</a:t>
              </a:r>
              <a:r>
                <a:rPr lang="pt-BR" sz="1800" dirty="0">
                  <a:latin typeface="Calibri"/>
                  <a:cs typeface="Calibri"/>
                </a:rPr>
                <a:t>)</a:t>
              </a:r>
              <a:r>
                <a:rPr lang="pt-BR" sz="1800" dirty="0" smtClean="0">
                  <a:latin typeface="Calibri"/>
                  <a:cs typeface="Calibri"/>
                </a:rPr>
                <a:t>.</a:t>
              </a:r>
            </a:p>
            <a:p>
              <a:pPr eaLnBrk="1" hangingPunct="1">
                <a:lnSpc>
                  <a:spcPct val="140000"/>
                </a:lnSpc>
              </a:pPr>
              <a:endParaRPr lang="pt-BR" sz="1800" dirty="0">
                <a:latin typeface="Calibri"/>
                <a:cs typeface="Calibri"/>
              </a:endParaRPr>
            </a:p>
            <a:p>
              <a:pPr eaLnBrk="1" hangingPunct="1">
                <a:lnSpc>
                  <a:spcPct val="140000"/>
                </a:lnSpc>
              </a:pPr>
              <a:endParaRPr lang="pt-BR" sz="1800" dirty="0">
                <a:latin typeface="Calibri"/>
                <a:cs typeface="Calibri"/>
              </a:endParaRPr>
            </a:p>
            <a:p>
              <a:pPr eaLnBrk="1" hangingPunct="1">
                <a:lnSpc>
                  <a:spcPct val="140000"/>
                </a:lnSpc>
              </a:pPr>
              <a:r>
                <a:rPr lang="pt-BR" sz="1800" dirty="0" smtClean="0">
                  <a:latin typeface="Calibri"/>
                  <a:cs typeface="Calibri"/>
                </a:rPr>
                <a:t>Frequência	</a:t>
              </a:r>
              <a:r>
                <a:rPr lang="pt-BR" sz="1800" dirty="0">
                  <a:latin typeface="Calibri"/>
                  <a:cs typeface="Calibri"/>
                </a:rPr>
                <a:t>	       , medida em Hertz (Hz = s</a:t>
              </a:r>
              <a:r>
                <a:rPr lang="pt-BR" sz="1800" baseline="30000" dirty="0">
                  <a:latin typeface="Calibri"/>
                  <a:cs typeface="Calibri"/>
                </a:rPr>
                <a:t>-1</a:t>
              </a:r>
              <a:r>
                <a:rPr lang="pt-BR" sz="1800" dirty="0" smtClean="0">
                  <a:latin typeface="Calibri"/>
                  <a:cs typeface="Calibri"/>
                </a:rPr>
                <a:t>).</a:t>
              </a:r>
              <a:endParaRPr lang="pt-BR" sz="1800" dirty="0">
                <a:latin typeface="Calibri"/>
                <a:cs typeface="Calibri"/>
              </a:endParaRPr>
            </a:p>
          </p:txBody>
        </p:sp>
        <p:pic>
          <p:nvPicPr>
            <p:cNvPr id="35855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6412" y="5785554"/>
              <a:ext cx="854361" cy="6516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56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50762" y="4691198"/>
              <a:ext cx="1808375" cy="5972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0" y="6658"/>
            <a:ext cx="9070976" cy="3024803"/>
            <a:chOff x="-34926" y="1556723"/>
            <a:chExt cx="9070976" cy="3024803"/>
          </a:xfrm>
        </p:grpSpPr>
        <p:pic>
          <p:nvPicPr>
            <p:cNvPr id="35842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700" y="2743200"/>
              <a:ext cx="8864600" cy="135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44" name="Group 23"/>
            <p:cNvGrpSpPr>
              <a:grpSpLocks/>
            </p:cNvGrpSpPr>
            <p:nvPr/>
          </p:nvGrpSpPr>
          <p:grpSpPr bwMode="auto">
            <a:xfrm>
              <a:off x="2987675" y="2060575"/>
              <a:ext cx="2736850" cy="1584325"/>
              <a:chOff x="2987824" y="2060848"/>
              <a:chExt cx="2736304" cy="1584176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 flipV="1">
                <a:off x="5724128" y="2060848"/>
                <a:ext cx="0" cy="15841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5" name="Straight Connector 24"/>
              <p:cNvCxnSpPr/>
              <p:nvPr/>
            </p:nvCxnSpPr>
            <p:spPr bwMode="auto">
              <a:xfrm flipV="1">
                <a:off x="2987824" y="2060848"/>
                <a:ext cx="0" cy="1584176"/>
              </a:xfrm>
              <a:prstGeom prst="line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3" name="Straight Arrow Connector 22"/>
              <p:cNvCxnSpPr/>
              <p:nvPr/>
            </p:nvCxnSpPr>
            <p:spPr bwMode="auto">
              <a:xfrm>
                <a:off x="2987824" y="2565626"/>
                <a:ext cx="2736304" cy="0"/>
              </a:xfrm>
              <a:prstGeom prst="straightConnector1">
                <a:avLst/>
              </a:prstGeom>
              <a:solidFill>
                <a:schemeClr val="accent1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arrow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" name="Group 3"/>
            <p:cNvGrpSpPr>
              <a:grpSpLocks/>
            </p:cNvGrpSpPr>
            <p:nvPr/>
          </p:nvGrpSpPr>
          <p:grpSpPr bwMode="auto">
            <a:xfrm>
              <a:off x="107950" y="2060575"/>
              <a:ext cx="8928100" cy="2055813"/>
              <a:chOff x="107504" y="1340768"/>
              <a:chExt cx="8928992" cy="2054841"/>
            </a:xfrm>
          </p:grpSpPr>
          <p:grpSp>
            <p:nvGrpSpPr>
              <p:cNvPr id="35857" name="Group 28"/>
              <p:cNvGrpSpPr>
                <a:grpSpLocks/>
              </p:cNvGrpSpPr>
              <p:nvPr/>
            </p:nvGrpSpPr>
            <p:grpSpPr bwMode="auto">
              <a:xfrm>
                <a:off x="107504" y="1340768"/>
                <a:ext cx="8928992" cy="2054841"/>
                <a:chOff x="107504" y="2060848"/>
                <a:chExt cx="8928992" cy="2054841"/>
              </a:xfrm>
            </p:grpSpPr>
            <p:pic>
              <p:nvPicPr>
                <p:cNvPr id="35859" name="Picture 27"/>
                <p:cNvPicPr>
                  <a:picLocks noChangeAspect="1"/>
                </p:cNvPicPr>
                <p:nvPr/>
              </p:nvPicPr>
              <p:blipFill>
                <a:blip r:embed="rId5">
                  <a:grayscl/>
                  <a:biLevel thresh="50000"/>
                  <a:alphaModFix amt="38000"/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04" y="2708920"/>
                  <a:ext cx="8928992" cy="1406769"/>
                </a:xfrm>
                <a:prstGeom prst="rect">
                  <a:avLst/>
                </a:prstGeom>
                <a:solidFill>
                  <a:schemeClr val="bg1">
                    <a:alpha val="38039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35860" name="Group 33"/>
                <p:cNvGrpSpPr>
                  <a:grpSpLocks/>
                </p:cNvGrpSpPr>
                <p:nvPr/>
              </p:nvGrpSpPr>
              <p:grpSpPr bwMode="auto">
                <a:xfrm>
                  <a:off x="2987824" y="2060848"/>
                  <a:ext cx="2736304" cy="1584176"/>
                  <a:chOff x="2987824" y="2060848"/>
                  <a:chExt cx="2736304" cy="1584176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 bwMode="auto">
                  <a:xfrm flipV="1">
                    <a:off x="5724640" y="2060848"/>
                    <a:ext cx="0" cy="15835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7" name="Straight Connector 36"/>
                  <p:cNvCxnSpPr/>
                  <p:nvPr/>
                </p:nvCxnSpPr>
                <p:spPr bwMode="auto">
                  <a:xfrm flipV="1">
                    <a:off x="2987517" y="2060848"/>
                    <a:ext cx="0" cy="1583576"/>
                  </a:xfrm>
                  <a:prstGeom prst="line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38" name="Straight Arrow Connector 37"/>
                  <p:cNvCxnSpPr/>
                  <p:nvPr/>
                </p:nvCxnSpPr>
                <p:spPr bwMode="auto">
                  <a:xfrm>
                    <a:off x="2987517" y="2565434"/>
                    <a:ext cx="2737123" cy="0"/>
                  </a:xfrm>
                  <a:prstGeom prst="straightConnector1">
                    <a:avLst/>
                  </a:prstGeom>
                  <a:solidFill>
                    <a:schemeClr val="accent1"/>
                  </a:solidFill>
                  <a:ln w="9525" cap="flat" cmpd="sng" algn="ctr">
                    <a:solidFill>
                      <a:schemeClr val="tx1"/>
                    </a:solidFill>
                    <a:prstDash val="solid"/>
                    <a:round/>
                    <a:headEnd type="arrow"/>
                    <a:tailEnd type="arrow"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</p:grpSp>
          <p:sp>
            <p:nvSpPr>
              <p:cNvPr id="35858" name="Rectangle 1"/>
              <p:cNvSpPr>
                <a:spLocks noChangeArrowheads="1"/>
              </p:cNvSpPr>
              <p:nvPr/>
            </p:nvSpPr>
            <p:spPr bwMode="auto">
              <a:xfrm>
                <a:off x="4211960" y="1412776"/>
                <a:ext cx="451311" cy="4614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pt-BR" i="1"/>
                  <a:t>T</a:t>
                </a:r>
                <a:endParaRPr lang="en-US" i="1"/>
              </a:p>
            </p:txBody>
          </p:sp>
        </p:grpSp>
        <p:sp>
          <p:nvSpPr>
            <p:cNvPr id="35847" name="Rectangle 1"/>
            <p:cNvSpPr>
              <a:spLocks noChangeArrowheads="1"/>
            </p:cNvSpPr>
            <p:nvPr/>
          </p:nvSpPr>
          <p:spPr bwMode="auto">
            <a:xfrm>
              <a:off x="4211638" y="2133600"/>
              <a:ext cx="450850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pt-BR" i="1"/>
                <a:t>T</a:t>
              </a:r>
              <a:endParaRPr lang="en-US" i="1"/>
            </a:p>
          </p:txBody>
        </p:sp>
        <p:grpSp>
          <p:nvGrpSpPr>
            <p:cNvPr id="35848" name="Group 6"/>
            <p:cNvGrpSpPr>
              <a:grpSpLocks/>
            </p:cNvGrpSpPr>
            <p:nvPr/>
          </p:nvGrpSpPr>
          <p:grpSpPr bwMode="auto">
            <a:xfrm>
              <a:off x="-34926" y="1917701"/>
              <a:ext cx="9070976" cy="2663825"/>
              <a:chOff x="-34926" y="1917701"/>
              <a:chExt cx="9071422" cy="2663825"/>
            </a:xfrm>
          </p:grpSpPr>
          <p:grpSp>
            <p:nvGrpSpPr>
              <p:cNvPr id="35849" name="Group 10"/>
              <p:cNvGrpSpPr>
                <a:grpSpLocks/>
              </p:cNvGrpSpPr>
              <p:nvPr/>
            </p:nvGrpSpPr>
            <p:grpSpPr bwMode="auto">
              <a:xfrm>
                <a:off x="-34926" y="1917701"/>
                <a:ext cx="9039670" cy="2663825"/>
                <a:chOff x="2701244" y="3814656"/>
                <a:chExt cx="9039541" cy="2663956"/>
              </a:xfrm>
            </p:grpSpPr>
            <p:cxnSp>
              <p:nvCxnSpPr>
                <p:cNvPr id="13" name="Straight Arrow Connector 12"/>
                <p:cNvCxnSpPr/>
                <p:nvPr/>
              </p:nvCxnSpPr>
              <p:spPr bwMode="auto">
                <a:xfrm flipV="1">
                  <a:off x="3995103" y="3814656"/>
                  <a:ext cx="1587" cy="2663956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5" name="Straight Arrow Connector 14"/>
                <p:cNvCxnSpPr>
                  <a:endCxn id="35842" idx="3"/>
                </p:cNvCxnSpPr>
                <p:nvPr/>
              </p:nvCxnSpPr>
              <p:spPr bwMode="auto">
                <a:xfrm flipV="1">
                  <a:off x="2701244" y="5319680"/>
                  <a:ext cx="9039541" cy="1588"/>
                </a:xfrm>
                <a:prstGeom prst="straightConnector1">
                  <a:avLst/>
                </a:prstGeom>
                <a:solidFill>
                  <a:schemeClr val="accent1"/>
                </a:soli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  <p:pic>
            <p:nvPicPr>
              <p:cNvPr id="35850" name="Picture 5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88288" y="3492624"/>
                <a:ext cx="148208" cy="296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2811" y="1556723"/>
              <a:ext cx="565856" cy="360977"/>
            </a:xfrm>
            <a:prstGeom prst="rect">
              <a:avLst/>
            </a:prstGeom>
          </p:spPr>
        </p:pic>
        <p:cxnSp>
          <p:nvCxnSpPr>
            <p:cNvPr id="32" name="Straight Arrow Connector 31"/>
            <p:cNvCxnSpPr/>
            <p:nvPr/>
          </p:nvCxnSpPr>
          <p:spPr bwMode="auto">
            <a:xfrm>
              <a:off x="2236435" y="2889956"/>
              <a:ext cx="0" cy="107950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  <p:sp>
          <p:nvSpPr>
            <p:cNvPr id="33" name="TextBox 29"/>
            <p:cNvSpPr txBox="1">
              <a:spLocks noChangeArrowheads="1"/>
            </p:cNvSpPr>
            <p:nvPr/>
          </p:nvSpPr>
          <p:spPr bwMode="auto">
            <a:xfrm rot="16200000">
              <a:off x="1843529" y="3198725"/>
              <a:ext cx="5032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2000" dirty="0"/>
                <a:t>2A</a:t>
              </a:r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24353" y="2631976"/>
            <a:ext cx="4578350" cy="328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01094" y="3368680"/>
            <a:ext cx="1858010" cy="32893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7855" y="3368680"/>
            <a:ext cx="3218180" cy="32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32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272</Words>
  <Application>Microsoft Macintosh PowerPoint</Application>
  <PresentationFormat>On-screen Show (4:3)</PresentationFormat>
  <Paragraphs>71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Inst. de Física da USP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Oscilador Harmônico</dc:title>
  <dc:subject/>
  <dc:creator>Marcelo Martinelli</dc:creator>
  <cp:keywords/>
  <dc:description/>
  <cp:lastModifiedBy>Marcelo Martinelli</cp:lastModifiedBy>
  <cp:revision>24</cp:revision>
  <dcterms:created xsi:type="dcterms:W3CDTF">2014-09-17T11:21:19Z</dcterms:created>
  <dcterms:modified xsi:type="dcterms:W3CDTF">2014-09-17T18:37:01Z</dcterms:modified>
  <cp:category/>
</cp:coreProperties>
</file>