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262" r:id="rId4"/>
    <p:sldId id="263" r:id="rId5"/>
    <p:sldId id="264" r:id="rId6"/>
    <p:sldId id="259" r:id="rId7"/>
    <p:sldId id="260" r:id="rId8"/>
    <p:sldId id="32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87" r:id="rId22"/>
    <p:sldId id="277" r:id="rId23"/>
    <p:sldId id="280" r:id="rId24"/>
    <p:sldId id="288" r:id="rId25"/>
    <p:sldId id="279" r:id="rId26"/>
    <p:sldId id="278" r:id="rId27"/>
    <p:sldId id="289" r:id="rId28"/>
    <p:sldId id="286" r:id="rId29"/>
    <p:sldId id="281" r:id="rId30"/>
    <p:sldId id="282" r:id="rId31"/>
    <p:sldId id="285" r:id="rId32"/>
    <p:sldId id="283" r:id="rId33"/>
    <p:sldId id="284" r:id="rId34"/>
    <p:sldId id="329" r:id="rId35"/>
    <p:sldId id="330" r:id="rId36"/>
    <p:sldId id="331" r:id="rId37"/>
    <p:sldId id="290" r:id="rId38"/>
    <p:sldId id="291" r:id="rId39"/>
    <p:sldId id="292" r:id="rId40"/>
    <p:sldId id="294" r:id="rId41"/>
    <p:sldId id="293" r:id="rId42"/>
    <p:sldId id="295" r:id="rId43"/>
    <p:sldId id="299" r:id="rId44"/>
    <p:sldId id="297" r:id="rId45"/>
    <p:sldId id="298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09" r:id="rId55"/>
    <p:sldId id="310" r:id="rId56"/>
    <p:sldId id="312" r:id="rId57"/>
    <p:sldId id="311" r:id="rId58"/>
    <p:sldId id="313" r:id="rId59"/>
    <p:sldId id="314" r:id="rId60"/>
    <p:sldId id="315" r:id="rId61"/>
    <p:sldId id="316" r:id="rId62"/>
    <p:sldId id="318" r:id="rId63"/>
    <p:sldId id="319" r:id="rId64"/>
    <p:sldId id="320" r:id="rId65"/>
    <p:sldId id="321" r:id="rId66"/>
    <p:sldId id="323" r:id="rId67"/>
    <p:sldId id="324" r:id="rId68"/>
    <p:sldId id="322" r:id="rId69"/>
    <p:sldId id="325" r:id="rId70"/>
    <p:sldId id="327" r:id="rId71"/>
    <p:sldId id="333" r:id="rId72"/>
    <p:sldId id="335" r:id="rId73"/>
    <p:sldId id="334" r:id="rId74"/>
    <p:sldId id="336" r:id="rId75"/>
    <p:sldId id="332" r:id="rId76"/>
    <p:sldId id="296" r:id="rId77"/>
    <p:sldId id="326" r:id="rId78"/>
    <p:sldId id="340" r:id="rId79"/>
    <p:sldId id="341" r:id="rId80"/>
    <p:sldId id="342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37" r:id="rId93"/>
    <p:sldId id="338" r:id="rId9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B5F92FF-9481-4537-AB40-88866179CFBF}">
          <p14:sldIdLst>
            <p14:sldId id="257"/>
            <p14:sldId id="258"/>
            <p14:sldId id="262"/>
            <p14:sldId id="263"/>
            <p14:sldId id="264"/>
            <p14:sldId id="259"/>
            <p14:sldId id="260"/>
            <p14:sldId id="328"/>
            <p14:sldId id="265"/>
            <p14:sldId id="266"/>
            <p14:sldId id="267"/>
            <p14:sldId id="268"/>
            <p14:sldId id="269"/>
            <p14:sldId id="270"/>
            <p14:sldId id="271"/>
            <p14:sldId id="274"/>
            <p14:sldId id="272"/>
            <p14:sldId id="273"/>
            <p14:sldId id="275"/>
            <p14:sldId id="276"/>
            <p14:sldId id="287"/>
            <p14:sldId id="277"/>
            <p14:sldId id="280"/>
            <p14:sldId id="288"/>
            <p14:sldId id="279"/>
            <p14:sldId id="278"/>
            <p14:sldId id="289"/>
            <p14:sldId id="286"/>
            <p14:sldId id="281"/>
            <p14:sldId id="282"/>
            <p14:sldId id="285"/>
            <p14:sldId id="283"/>
            <p14:sldId id="284"/>
            <p14:sldId id="329"/>
            <p14:sldId id="330"/>
            <p14:sldId id="331"/>
            <p14:sldId id="290"/>
            <p14:sldId id="291"/>
            <p14:sldId id="292"/>
            <p14:sldId id="294"/>
            <p14:sldId id="293"/>
            <p14:sldId id="295"/>
            <p14:sldId id="299"/>
            <p14:sldId id="297"/>
            <p14:sldId id="298"/>
            <p14:sldId id="301"/>
            <p14:sldId id="302"/>
            <p14:sldId id="303"/>
            <p14:sldId id="305"/>
            <p14:sldId id="304"/>
            <p14:sldId id="306"/>
            <p14:sldId id="307"/>
            <p14:sldId id="308"/>
            <p14:sldId id="309"/>
            <p14:sldId id="310"/>
            <p14:sldId id="312"/>
            <p14:sldId id="311"/>
            <p14:sldId id="313"/>
            <p14:sldId id="314"/>
            <p14:sldId id="315"/>
            <p14:sldId id="316"/>
            <p14:sldId id="318"/>
            <p14:sldId id="319"/>
            <p14:sldId id="320"/>
            <p14:sldId id="321"/>
            <p14:sldId id="323"/>
            <p14:sldId id="324"/>
            <p14:sldId id="322"/>
            <p14:sldId id="325"/>
            <p14:sldId id="327"/>
            <p14:sldId id="333"/>
            <p14:sldId id="335"/>
            <p14:sldId id="334"/>
            <p14:sldId id="336"/>
            <p14:sldId id="332"/>
            <p14:sldId id="296"/>
            <p14:sldId id="326"/>
            <p14:sldId id="340"/>
            <p14:sldId id="341"/>
            <p14:sldId id="342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C592A-748C-4B22-9480-EC7127BEC3D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EA78354-3915-4391-AB1F-2F84BA3311D2}">
      <dgm:prSet phldrT="[Texto]"/>
      <dgm:spPr>
        <a:solidFill>
          <a:srgbClr val="C00000"/>
        </a:solidFill>
      </dgm:spPr>
      <dgm:t>
        <a:bodyPr/>
        <a:lstStyle/>
        <a:p>
          <a:r>
            <a:rPr lang="pt-BR" b="1" dirty="0"/>
            <a:t>Seleção</a:t>
          </a:r>
        </a:p>
      </dgm:t>
    </dgm:pt>
    <dgm:pt modelId="{415FDE43-C2EC-4B8A-AF29-62E8C124771F}" type="parTrans" cxnId="{DDACB5A9-B015-42DB-B70F-12356195691F}">
      <dgm:prSet/>
      <dgm:spPr/>
      <dgm:t>
        <a:bodyPr/>
        <a:lstStyle/>
        <a:p>
          <a:endParaRPr lang="pt-BR"/>
        </a:p>
      </dgm:t>
    </dgm:pt>
    <dgm:pt modelId="{200DA587-46A4-437E-8768-19216041DFDA}" type="sibTrans" cxnId="{DDACB5A9-B015-42DB-B70F-12356195691F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FAFA60E2-942E-4EFD-A967-9987C3525C2D}">
      <dgm:prSet phldrT="[Texto]"/>
      <dgm:spPr>
        <a:solidFill>
          <a:srgbClr val="000099"/>
        </a:solidFill>
      </dgm:spPr>
      <dgm:t>
        <a:bodyPr/>
        <a:lstStyle/>
        <a:p>
          <a:r>
            <a:rPr lang="pt-BR" b="1" dirty="0"/>
            <a:t>Programação e controle</a:t>
          </a:r>
        </a:p>
      </dgm:t>
    </dgm:pt>
    <dgm:pt modelId="{E875D4A7-D22F-4135-8749-192ED78CA009}" type="parTrans" cxnId="{9F8EA51C-FD6B-4BB3-BBF5-DE97CAC3A255}">
      <dgm:prSet/>
      <dgm:spPr/>
      <dgm:t>
        <a:bodyPr/>
        <a:lstStyle/>
        <a:p>
          <a:endParaRPr lang="pt-BR"/>
        </a:p>
      </dgm:t>
    </dgm:pt>
    <dgm:pt modelId="{BFF9E9F4-B10E-4753-9EB9-3493B88B8F5F}" type="sibTrans" cxnId="{9F8EA51C-FD6B-4BB3-BBF5-DE97CAC3A255}">
      <dgm:prSet/>
      <dgm:spPr>
        <a:ln w="63500">
          <a:solidFill>
            <a:srgbClr val="007635"/>
          </a:solidFill>
        </a:ln>
      </dgm:spPr>
      <dgm:t>
        <a:bodyPr/>
        <a:lstStyle/>
        <a:p>
          <a:endParaRPr lang="pt-BR"/>
        </a:p>
      </dgm:t>
    </dgm:pt>
    <dgm:pt modelId="{48C27E0E-5566-4550-8BBB-D90DC1C90EC7}">
      <dgm:prSet phldrT="[Texto]"/>
      <dgm:spPr>
        <a:solidFill>
          <a:srgbClr val="007635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Aquisição</a:t>
          </a:r>
        </a:p>
      </dgm:t>
    </dgm:pt>
    <dgm:pt modelId="{0986C19E-6515-4F2A-9FF2-C4BC765CC2D1}" type="parTrans" cxnId="{751D9968-E777-4821-B4F6-653F0F1E497D}">
      <dgm:prSet/>
      <dgm:spPr/>
      <dgm:t>
        <a:bodyPr/>
        <a:lstStyle/>
        <a:p>
          <a:endParaRPr lang="pt-BR"/>
        </a:p>
      </dgm:t>
    </dgm:pt>
    <dgm:pt modelId="{2AE46BB8-9304-4BDE-A17E-1E8D2D399F23}" type="sibTrans" cxnId="{751D9968-E777-4821-B4F6-653F0F1E497D}">
      <dgm:prSet/>
      <dgm:spPr>
        <a:ln w="63500"/>
      </dgm:spPr>
      <dgm:t>
        <a:bodyPr/>
        <a:lstStyle/>
        <a:p>
          <a:endParaRPr lang="pt-BR"/>
        </a:p>
      </dgm:t>
    </dgm:pt>
    <dgm:pt modelId="{4960D829-6BF6-4C2F-8537-2B883D93D7A8}">
      <dgm:prSet phldrT="[Texto]" custT="1"/>
      <dgm:spPr>
        <a:solidFill>
          <a:schemeClr val="tx1"/>
        </a:solidFill>
      </dgm:spPr>
      <dgm:t>
        <a:bodyPr/>
        <a:lstStyle/>
        <a:p>
          <a:r>
            <a:rPr lang="pt-BR" sz="2200" b="1" dirty="0"/>
            <a:t>Gestão de estoque</a:t>
          </a:r>
        </a:p>
      </dgm:t>
    </dgm:pt>
    <dgm:pt modelId="{A96895FC-B499-46F5-98D7-319D533AB658}" type="parTrans" cxnId="{394D25BF-07C7-45C5-B5F0-2B1FCA8FADBE}">
      <dgm:prSet/>
      <dgm:spPr/>
      <dgm:t>
        <a:bodyPr/>
        <a:lstStyle/>
        <a:p>
          <a:endParaRPr lang="pt-BR"/>
        </a:p>
      </dgm:t>
    </dgm:pt>
    <dgm:pt modelId="{70593742-5D93-4AA7-8FD3-9B17BF5EDA63}" type="sibTrans" cxnId="{394D25BF-07C7-45C5-B5F0-2B1FCA8FADBE}">
      <dgm:prSet/>
      <dgm:spPr>
        <a:ln w="63500">
          <a:solidFill>
            <a:srgbClr val="13089C"/>
          </a:solidFill>
        </a:ln>
      </dgm:spPr>
      <dgm:t>
        <a:bodyPr/>
        <a:lstStyle/>
        <a:p>
          <a:endParaRPr lang="pt-BR"/>
        </a:p>
      </dgm:t>
    </dgm:pt>
    <dgm:pt modelId="{54178B80-B9DF-4037-94AD-E8337616A214}">
      <dgm:prSet phldrT="[Texto]" custT="1"/>
      <dgm:spPr>
        <a:solidFill>
          <a:schemeClr val="tx1"/>
        </a:solidFill>
      </dgm:spPr>
      <dgm:t>
        <a:bodyPr/>
        <a:lstStyle/>
        <a:p>
          <a:r>
            <a:rPr lang="pt-BR" sz="2200" b="1" dirty="0"/>
            <a:t>Dispensação</a:t>
          </a:r>
        </a:p>
        <a:p>
          <a:r>
            <a:rPr lang="pt-BR" sz="2200" b="1" dirty="0"/>
            <a:t>(Distribuição)</a:t>
          </a:r>
        </a:p>
      </dgm:t>
    </dgm:pt>
    <dgm:pt modelId="{096AB14E-719B-4473-9FFC-A521D4A4C7E8}" type="parTrans" cxnId="{B19D396F-1FB9-4461-8C17-C8C58E6B4EFC}">
      <dgm:prSet/>
      <dgm:spPr/>
      <dgm:t>
        <a:bodyPr/>
        <a:lstStyle/>
        <a:p>
          <a:endParaRPr lang="pt-BR"/>
        </a:p>
      </dgm:t>
    </dgm:pt>
    <dgm:pt modelId="{62DA0776-B8C5-46FF-B9E3-5C3DAF06FB44}" type="sibTrans" cxnId="{B19D396F-1FB9-4461-8C17-C8C58E6B4EFC}">
      <dgm:prSet/>
      <dgm:spPr>
        <a:ln w="63500">
          <a:solidFill>
            <a:srgbClr val="FF0000"/>
          </a:solidFill>
        </a:ln>
      </dgm:spPr>
      <dgm:t>
        <a:bodyPr/>
        <a:lstStyle/>
        <a:p>
          <a:endParaRPr lang="pt-BR"/>
        </a:p>
      </dgm:t>
    </dgm:pt>
    <dgm:pt modelId="{1644EEFC-F0C8-46CD-AFF0-85A825E2A192}" type="pres">
      <dgm:prSet presAssocID="{51AC592A-748C-4B22-9480-EC7127BEC3D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31A7E47-10B5-44E0-9CA5-6644ED3E3CE0}" type="pres">
      <dgm:prSet presAssocID="{FEA78354-3915-4391-AB1F-2F84BA3311D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32810F-9424-4D64-99F3-841628CF2D49}" type="pres">
      <dgm:prSet presAssocID="{FEA78354-3915-4391-AB1F-2F84BA3311D2}" presName="spNode" presStyleCnt="0"/>
      <dgm:spPr/>
    </dgm:pt>
    <dgm:pt modelId="{74585671-550A-4B2B-B41F-38DB12B16040}" type="pres">
      <dgm:prSet presAssocID="{200DA587-46A4-437E-8768-19216041DFDA}" presName="sibTrans" presStyleLbl="sibTrans1D1" presStyleIdx="0" presStyleCnt="5"/>
      <dgm:spPr/>
      <dgm:t>
        <a:bodyPr/>
        <a:lstStyle/>
        <a:p>
          <a:endParaRPr lang="pt-BR"/>
        </a:p>
      </dgm:t>
    </dgm:pt>
    <dgm:pt modelId="{4BDD75E3-E116-4194-AEC7-AE435FBE30A2}" type="pres">
      <dgm:prSet presAssocID="{FAFA60E2-942E-4EFD-A967-9987C3525C2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AF08A5-3135-4C24-AA6E-E16B6DBDB752}" type="pres">
      <dgm:prSet presAssocID="{FAFA60E2-942E-4EFD-A967-9987C3525C2D}" presName="spNode" presStyleCnt="0"/>
      <dgm:spPr/>
    </dgm:pt>
    <dgm:pt modelId="{A6E15CA0-267E-44A2-A392-4C931A456888}" type="pres">
      <dgm:prSet presAssocID="{BFF9E9F4-B10E-4753-9EB9-3493B88B8F5F}" presName="sibTrans" presStyleLbl="sibTrans1D1" presStyleIdx="1" presStyleCnt="5"/>
      <dgm:spPr/>
      <dgm:t>
        <a:bodyPr/>
        <a:lstStyle/>
        <a:p>
          <a:endParaRPr lang="pt-BR"/>
        </a:p>
      </dgm:t>
    </dgm:pt>
    <dgm:pt modelId="{58F05D00-15E1-4A76-A877-1AB3581B56E3}" type="pres">
      <dgm:prSet presAssocID="{48C27E0E-5566-4550-8BBB-D90DC1C90EC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337037-71D3-4433-B815-075D8A923139}" type="pres">
      <dgm:prSet presAssocID="{48C27E0E-5566-4550-8BBB-D90DC1C90EC7}" presName="spNode" presStyleCnt="0"/>
      <dgm:spPr/>
    </dgm:pt>
    <dgm:pt modelId="{A590E422-5C08-4710-8D1E-054FEBEAA175}" type="pres">
      <dgm:prSet presAssocID="{2AE46BB8-9304-4BDE-A17E-1E8D2D399F23}" presName="sibTrans" presStyleLbl="sibTrans1D1" presStyleIdx="2" presStyleCnt="5"/>
      <dgm:spPr/>
      <dgm:t>
        <a:bodyPr/>
        <a:lstStyle/>
        <a:p>
          <a:endParaRPr lang="pt-BR"/>
        </a:p>
      </dgm:t>
    </dgm:pt>
    <dgm:pt modelId="{24D64921-1EA5-4473-8CC1-6B80E5C5B98F}" type="pres">
      <dgm:prSet presAssocID="{4960D829-6BF6-4C2F-8537-2B883D93D7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E760F0-57E1-476E-A02B-B4A6998EE4EC}" type="pres">
      <dgm:prSet presAssocID="{4960D829-6BF6-4C2F-8537-2B883D93D7A8}" presName="spNode" presStyleCnt="0"/>
      <dgm:spPr/>
    </dgm:pt>
    <dgm:pt modelId="{7EA1D009-F738-4E6F-A96A-037C1C6742BC}" type="pres">
      <dgm:prSet presAssocID="{70593742-5D93-4AA7-8FD3-9B17BF5EDA63}" presName="sibTrans" presStyleLbl="sibTrans1D1" presStyleIdx="3" presStyleCnt="5"/>
      <dgm:spPr/>
      <dgm:t>
        <a:bodyPr/>
        <a:lstStyle/>
        <a:p>
          <a:endParaRPr lang="pt-BR"/>
        </a:p>
      </dgm:t>
    </dgm:pt>
    <dgm:pt modelId="{E1885A6F-5790-4C76-B078-055DEFD6099A}" type="pres">
      <dgm:prSet presAssocID="{54178B80-B9DF-4037-94AD-E8337616A214}" presName="node" presStyleLbl="node1" presStyleIdx="4" presStyleCnt="5" custScaleX="11300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929E5F-6A6E-4EFE-A55F-A1E58BC42454}" type="pres">
      <dgm:prSet presAssocID="{54178B80-B9DF-4037-94AD-E8337616A214}" presName="spNode" presStyleCnt="0"/>
      <dgm:spPr/>
    </dgm:pt>
    <dgm:pt modelId="{B0DB32AE-A80D-40CA-8205-5FE0B10E15E4}" type="pres">
      <dgm:prSet presAssocID="{62DA0776-B8C5-46FF-B9E3-5C3DAF06FB44}" presName="sibTrans" presStyleLbl="sibTrans1D1" presStyleIdx="4" presStyleCnt="5"/>
      <dgm:spPr/>
      <dgm:t>
        <a:bodyPr/>
        <a:lstStyle/>
        <a:p>
          <a:endParaRPr lang="pt-BR"/>
        </a:p>
      </dgm:t>
    </dgm:pt>
  </dgm:ptLst>
  <dgm:cxnLst>
    <dgm:cxn modelId="{751D9968-E777-4821-B4F6-653F0F1E497D}" srcId="{51AC592A-748C-4B22-9480-EC7127BEC3D3}" destId="{48C27E0E-5566-4550-8BBB-D90DC1C90EC7}" srcOrd="2" destOrd="0" parTransId="{0986C19E-6515-4F2A-9FF2-C4BC765CC2D1}" sibTransId="{2AE46BB8-9304-4BDE-A17E-1E8D2D399F23}"/>
    <dgm:cxn modelId="{332E5B58-0D33-4AFA-A325-99B2DA758454}" type="presOf" srcId="{51AC592A-748C-4B22-9480-EC7127BEC3D3}" destId="{1644EEFC-F0C8-46CD-AFF0-85A825E2A192}" srcOrd="0" destOrd="0" presId="urn:microsoft.com/office/officeart/2005/8/layout/cycle5"/>
    <dgm:cxn modelId="{0F1A23F2-A3C9-4164-9CEC-47F586783950}" type="presOf" srcId="{200DA587-46A4-437E-8768-19216041DFDA}" destId="{74585671-550A-4B2B-B41F-38DB12B16040}" srcOrd="0" destOrd="0" presId="urn:microsoft.com/office/officeart/2005/8/layout/cycle5"/>
    <dgm:cxn modelId="{FFC71178-BE2E-4989-86FE-EFDE88321061}" type="presOf" srcId="{2AE46BB8-9304-4BDE-A17E-1E8D2D399F23}" destId="{A590E422-5C08-4710-8D1E-054FEBEAA175}" srcOrd="0" destOrd="0" presId="urn:microsoft.com/office/officeart/2005/8/layout/cycle5"/>
    <dgm:cxn modelId="{59971D1D-52F2-4F74-9391-14C4D0D596A1}" type="presOf" srcId="{62DA0776-B8C5-46FF-B9E3-5C3DAF06FB44}" destId="{B0DB32AE-A80D-40CA-8205-5FE0B10E15E4}" srcOrd="0" destOrd="0" presId="urn:microsoft.com/office/officeart/2005/8/layout/cycle5"/>
    <dgm:cxn modelId="{CEB52584-10CF-4BDF-89DE-6F6935AFA90C}" type="presOf" srcId="{70593742-5D93-4AA7-8FD3-9B17BF5EDA63}" destId="{7EA1D009-F738-4E6F-A96A-037C1C6742BC}" srcOrd="0" destOrd="0" presId="urn:microsoft.com/office/officeart/2005/8/layout/cycle5"/>
    <dgm:cxn modelId="{E1E0161F-A195-4FF0-A892-A0C46E3F669F}" type="presOf" srcId="{54178B80-B9DF-4037-94AD-E8337616A214}" destId="{E1885A6F-5790-4C76-B078-055DEFD6099A}" srcOrd="0" destOrd="0" presId="urn:microsoft.com/office/officeart/2005/8/layout/cycle5"/>
    <dgm:cxn modelId="{5C5F0FE4-D71A-4137-AB07-37B0DB446E09}" type="presOf" srcId="{FEA78354-3915-4391-AB1F-2F84BA3311D2}" destId="{731A7E47-10B5-44E0-9CA5-6644ED3E3CE0}" srcOrd="0" destOrd="0" presId="urn:microsoft.com/office/officeart/2005/8/layout/cycle5"/>
    <dgm:cxn modelId="{DDACB5A9-B015-42DB-B70F-12356195691F}" srcId="{51AC592A-748C-4B22-9480-EC7127BEC3D3}" destId="{FEA78354-3915-4391-AB1F-2F84BA3311D2}" srcOrd="0" destOrd="0" parTransId="{415FDE43-C2EC-4B8A-AF29-62E8C124771F}" sibTransId="{200DA587-46A4-437E-8768-19216041DFDA}"/>
    <dgm:cxn modelId="{9F8EA51C-FD6B-4BB3-BBF5-DE97CAC3A255}" srcId="{51AC592A-748C-4B22-9480-EC7127BEC3D3}" destId="{FAFA60E2-942E-4EFD-A967-9987C3525C2D}" srcOrd="1" destOrd="0" parTransId="{E875D4A7-D22F-4135-8749-192ED78CA009}" sibTransId="{BFF9E9F4-B10E-4753-9EB9-3493B88B8F5F}"/>
    <dgm:cxn modelId="{9879220C-85B4-4EEC-A359-640DF6F97C73}" type="presOf" srcId="{4960D829-6BF6-4C2F-8537-2B883D93D7A8}" destId="{24D64921-1EA5-4473-8CC1-6B80E5C5B98F}" srcOrd="0" destOrd="0" presId="urn:microsoft.com/office/officeart/2005/8/layout/cycle5"/>
    <dgm:cxn modelId="{A61D56AC-981C-43E7-AA7F-B287C86BA192}" type="presOf" srcId="{48C27E0E-5566-4550-8BBB-D90DC1C90EC7}" destId="{58F05D00-15E1-4A76-A877-1AB3581B56E3}" srcOrd="0" destOrd="0" presId="urn:microsoft.com/office/officeart/2005/8/layout/cycle5"/>
    <dgm:cxn modelId="{AA97ACBA-C893-4AFA-A6C4-BFE051815C3D}" type="presOf" srcId="{FAFA60E2-942E-4EFD-A967-9987C3525C2D}" destId="{4BDD75E3-E116-4194-AEC7-AE435FBE30A2}" srcOrd="0" destOrd="0" presId="urn:microsoft.com/office/officeart/2005/8/layout/cycle5"/>
    <dgm:cxn modelId="{B19D396F-1FB9-4461-8C17-C8C58E6B4EFC}" srcId="{51AC592A-748C-4B22-9480-EC7127BEC3D3}" destId="{54178B80-B9DF-4037-94AD-E8337616A214}" srcOrd="4" destOrd="0" parTransId="{096AB14E-719B-4473-9FFC-A521D4A4C7E8}" sibTransId="{62DA0776-B8C5-46FF-B9E3-5C3DAF06FB44}"/>
    <dgm:cxn modelId="{964EDAFF-155A-4077-87F8-7E98BFAA2181}" type="presOf" srcId="{BFF9E9F4-B10E-4753-9EB9-3493B88B8F5F}" destId="{A6E15CA0-267E-44A2-A392-4C931A456888}" srcOrd="0" destOrd="0" presId="urn:microsoft.com/office/officeart/2005/8/layout/cycle5"/>
    <dgm:cxn modelId="{394D25BF-07C7-45C5-B5F0-2B1FCA8FADBE}" srcId="{51AC592A-748C-4B22-9480-EC7127BEC3D3}" destId="{4960D829-6BF6-4C2F-8537-2B883D93D7A8}" srcOrd="3" destOrd="0" parTransId="{A96895FC-B499-46F5-98D7-319D533AB658}" sibTransId="{70593742-5D93-4AA7-8FD3-9B17BF5EDA63}"/>
    <dgm:cxn modelId="{74029A02-F88A-4392-9FC1-4972CE02CF72}" type="presParOf" srcId="{1644EEFC-F0C8-46CD-AFF0-85A825E2A192}" destId="{731A7E47-10B5-44E0-9CA5-6644ED3E3CE0}" srcOrd="0" destOrd="0" presId="urn:microsoft.com/office/officeart/2005/8/layout/cycle5"/>
    <dgm:cxn modelId="{56EB64E9-9FD3-47A6-92C2-F60936949A38}" type="presParOf" srcId="{1644EEFC-F0C8-46CD-AFF0-85A825E2A192}" destId="{6632810F-9424-4D64-99F3-841628CF2D49}" srcOrd="1" destOrd="0" presId="urn:microsoft.com/office/officeart/2005/8/layout/cycle5"/>
    <dgm:cxn modelId="{4AA62EA9-E0EB-4A8C-8446-C6284E74BC7F}" type="presParOf" srcId="{1644EEFC-F0C8-46CD-AFF0-85A825E2A192}" destId="{74585671-550A-4B2B-B41F-38DB12B16040}" srcOrd="2" destOrd="0" presId="urn:microsoft.com/office/officeart/2005/8/layout/cycle5"/>
    <dgm:cxn modelId="{98FEB01E-8AF4-4854-8F93-CE235761D1C1}" type="presParOf" srcId="{1644EEFC-F0C8-46CD-AFF0-85A825E2A192}" destId="{4BDD75E3-E116-4194-AEC7-AE435FBE30A2}" srcOrd="3" destOrd="0" presId="urn:microsoft.com/office/officeart/2005/8/layout/cycle5"/>
    <dgm:cxn modelId="{5083B511-84EE-483E-B97C-D00158683575}" type="presParOf" srcId="{1644EEFC-F0C8-46CD-AFF0-85A825E2A192}" destId="{8BAF08A5-3135-4C24-AA6E-E16B6DBDB752}" srcOrd="4" destOrd="0" presId="urn:microsoft.com/office/officeart/2005/8/layout/cycle5"/>
    <dgm:cxn modelId="{650970AB-FEEF-4CB1-B597-E2E02B5D3225}" type="presParOf" srcId="{1644EEFC-F0C8-46CD-AFF0-85A825E2A192}" destId="{A6E15CA0-267E-44A2-A392-4C931A456888}" srcOrd="5" destOrd="0" presId="urn:microsoft.com/office/officeart/2005/8/layout/cycle5"/>
    <dgm:cxn modelId="{8DC00F1D-91FC-4689-91BC-1ADEF60DBA76}" type="presParOf" srcId="{1644EEFC-F0C8-46CD-AFF0-85A825E2A192}" destId="{58F05D00-15E1-4A76-A877-1AB3581B56E3}" srcOrd="6" destOrd="0" presId="urn:microsoft.com/office/officeart/2005/8/layout/cycle5"/>
    <dgm:cxn modelId="{0C69180A-A38F-40D3-9FAC-7D37E397D655}" type="presParOf" srcId="{1644EEFC-F0C8-46CD-AFF0-85A825E2A192}" destId="{D8337037-71D3-4433-B815-075D8A923139}" srcOrd="7" destOrd="0" presId="urn:microsoft.com/office/officeart/2005/8/layout/cycle5"/>
    <dgm:cxn modelId="{829E6A5B-8B7D-4B65-8E95-3EEFA909DC97}" type="presParOf" srcId="{1644EEFC-F0C8-46CD-AFF0-85A825E2A192}" destId="{A590E422-5C08-4710-8D1E-054FEBEAA175}" srcOrd="8" destOrd="0" presId="urn:microsoft.com/office/officeart/2005/8/layout/cycle5"/>
    <dgm:cxn modelId="{ECA81791-74EB-4F83-AA67-C7A4F85E2982}" type="presParOf" srcId="{1644EEFC-F0C8-46CD-AFF0-85A825E2A192}" destId="{24D64921-1EA5-4473-8CC1-6B80E5C5B98F}" srcOrd="9" destOrd="0" presId="urn:microsoft.com/office/officeart/2005/8/layout/cycle5"/>
    <dgm:cxn modelId="{0A707DC1-D863-4AC3-A733-E4AAF90C994A}" type="presParOf" srcId="{1644EEFC-F0C8-46CD-AFF0-85A825E2A192}" destId="{0BE760F0-57E1-476E-A02B-B4A6998EE4EC}" srcOrd="10" destOrd="0" presId="urn:microsoft.com/office/officeart/2005/8/layout/cycle5"/>
    <dgm:cxn modelId="{2EA105C4-F8C8-45EF-8CA5-D050C7194C51}" type="presParOf" srcId="{1644EEFC-F0C8-46CD-AFF0-85A825E2A192}" destId="{7EA1D009-F738-4E6F-A96A-037C1C6742BC}" srcOrd="11" destOrd="0" presId="urn:microsoft.com/office/officeart/2005/8/layout/cycle5"/>
    <dgm:cxn modelId="{537534A4-18B0-441C-A491-95970E225A35}" type="presParOf" srcId="{1644EEFC-F0C8-46CD-AFF0-85A825E2A192}" destId="{E1885A6F-5790-4C76-B078-055DEFD6099A}" srcOrd="12" destOrd="0" presId="urn:microsoft.com/office/officeart/2005/8/layout/cycle5"/>
    <dgm:cxn modelId="{A1C1CDF0-14AA-4D40-A4F7-C4452C256579}" type="presParOf" srcId="{1644EEFC-F0C8-46CD-AFF0-85A825E2A192}" destId="{61929E5F-6A6E-4EFE-A55F-A1E58BC42454}" srcOrd="13" destOrd="0" presId="urn:microsoft.com/office/officeart/2005/8/layout/cycle5"/>
    <dgm:cxn modelId="{B4D16215-F560-42BF-BA77-5831F25C2016}" type="presParOf" srcId="{1644EEFC-F0C8-46CD-AFF0-85A825E2A192}" destId="{B0DB32AE-A80D-40CA-8205-5FE0B10E15E4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A7E47-10B5-44E0-9CA5-6644ED3E3CE0}">
      <dsp:nvSpPr>
        <dsp:cNvPr id="0" name=""/>
        <dsp:cNvSpPr/>
      </dsp:nvSpPr>
      <dsp:spPr>
        <a:xfrm>
          <a:off x="3170403" y="3276"/>
          <a:ext cx="1729023" cy="112386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/>
            <a:t>Seleção</a:t>
          </a:r>
        </a:p>
      </dsp:txBody>
      <dsp:txXfrm>
        <a:off x="3225266" y="58139"/>
        <a:ext cx="1619297" cy="1014139"/>
      </dsp:txXfrm>
    </dsp:sp>
    <dsp:sp modelId="{74585671-550A-4B2B-B41F-38DB12B16040}">
      <dsp:nvSpPr>
        <dsp:cNvPr id="0" name=""/>
        <dsp:cNvSpPr/>
      </dsp:nvSpPr>
      <dsp:spPr>
        <a:xfrm>
          <a:off x="1787074" y="565209"/>
          <a:ext cx="4495681" cy="4495681"/>
        </a:xfrm>
        <a:custGeom>
          <a:avLst/>
          <a:gdLst/>
          <a:ahLst/>
          <a:cxnLst/>
          <a:rect l="0" t="0" r="0" b="0"/>
          <a:pathLst>
            <a:path>
              <a:moveTo>
                <a:pt x="3344588" y="285716"/>
              </a:moveTo>
              <a:arcTo wR="2247840" hR="2247840" stAng="17952205" swAng="1213492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D75E3-E116-4194-AEC7-AE435FBE30A2}">
      <dsp:nvSpPr>
        <dsp:cNvPr id="0" name=""/>
        <dsp:cNvSpPr/>
      </dsp:nvSpPr>
      <dsp:spPr>
        <a:xfrm>
          <a:off x="5308227" y="1556496"/>
          <a:ext cx="1729023" cy="1123865"/>
        </a:xfrm>
        <a:prstGeom prst="roundRect">
          <a:avLst/>
        </a:prstGeom>
        <a:solidFill>
          <a:srgbClr val="0000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/>
            <a:t>Programação e controle</a:t>
          </a:r>
        </a:p>
      </dsp:txBody>
      <dsp:txXfrm>
        <a:off x="5363090" y="1611359"/>
        <a:ext cx="1619297" cy="1014139"/>
      </dsp:txXfrm>
    </dsp:sp>
    <dsp:sp modelId="{A6E15CA0-267E-44A2-A392-4C931A456888}">
      <dsp:nvSpPr>
        <dsp:cNvPr id="0" name=""/>
        <dsp:cNvSpPr/>
      </dsp:nvSpPr>
      <dsp:spPr>
        <a:xfrm>
          <a:off x="1787074" y="565209"/>
          <a:ext cx="4495681" cy="4495681"/>
        </a:xfrm>
        <a:custGeom>
          <a:avLst/>
          <a:gdLst/>
          <a:ahLst/>
          <a:cxnLst/>
          <a:rect l="0" t="0" r="0" b="0"/>
          <a:pathLst>
            <a:path>
              <a:moveTo>
                <a:pt x="4490318" y="2403024"/>
              </a:moveTo>
              <a:arcTo wR="2247840" hR="2247840" stAng="21837519" swAng="1361237"/>
            </a:path>
          </a:pathLst>
        </a:custGeom>
        <a:noFill/>
        <a:ln w="63500" cap="flat" cmpd="sng" algn="ctr">
          <a:solidFill>
            <a:srgbClr val="00763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05D00-15E1-4A76-A877-1AB3581B56E3}">
      <dsp:nvSpPr>
        <dsp:cNvPr id="0" name=""/>
        <dsp:cNvSpPr/>
      </dsp:nvSpPr>
      <dsp:spPr>
        <a:xfrm>
          <a:off x="4491651" y="4069659"/>
          <a:ext cx="1729023" cy="1123865"/>
        </a:xfrm>
        <a:prstGeom prst="roundRect">
          <a:avLst/>
        </a:prstGeom>
        <a:solidFill>
          <a:srgbClr val="0076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>
              <a:solidFill>
                <a:schemeClr val="bg1"/>
              </a:solidFill>
            </a:rPr>
            <a:t>Aquisição</a:t>
          </a:r>
        </a:p>
      </dsp:txBody>
      <dsp:txXfrm>
        <a:off x="4546514" y="4124522"/>
        <a:ext cx="1619297" cy="1014139"/>
      </dsp:txXfrm>
    </dsp:sp>
    <dsp:sp modelId="{A590E422-5C08-4710-8D1E-054FEBEAA175}">
      <dsp:nvSpPr>
        <dsp:cNvPr id="0" name=""/>
        <dsp:cNvSpPr/>
      </dsp:nvSpPr>
      <dsp:spPr>
        <a:xfrm>
          <a:off x="1787074" y="565209"/>
          <a:ext cx="4495681" cy="4495681"/>
        </a:xfrm>
        <a:custGeom>
          <a:avLst/>
          <a:gdLst/>
          <a:ahLst/>
          <a:cxnLst/>
          <a:rect l="0" t="0" r="0" b="0"/>
          <a:pathLst>
            <a:path>
              <a:moveTo>
                <a:pt x="2524382" y="4478606"/>
              </a:moveTo>
              <a:arcTo wR="2247840" hR="2247840" stAng="4975995" swAng="848010"/>
            </a:path>
          </a:pathLst>
        </a:custGeom>
        <a:noFill/>
        <a:ln w="635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64921-1EA5-4473-8CC1-6B80E5C5B98F}">
      <dsp:nvSpPr>
        <dsp:cNvPr id="0" name=""/>
        <dsp:cNvSpPr/>
      </dsp:nvSpPr>
      <dsp:spPr>
        <a:xfrm>
          <a:off x="1849155" y="4069659"/>
          <a:ext cx="1729023" cy="112386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/>
            <a:t>Gestão de estoque</a:t>
          </a:r>
        </a:p>
      </dsp:txBody>
      <dsp:txXfrm>
        <a:off x="1904018" y="4124522"/>
        <a:ext cx="1619297" cy="1014139"/>
      </dsp:txXfrm>
    </dsp:sp>
    <dsp:sp modelId="{7EA1D009-F738-4E6F-A96A-037C1C6742BC}">
      <dsp:nvSpPr>
        <dsp:cNvPr id="0" name=""/>
        <dsp:cNvSpPr/>
      </dsp:nvSpPr>
      <dsp:spPr>
        <a:xfrm>
          <a:off x="1787074" y="565209"/>
          <a:ext cx="4495681" cy="4495681"/>
        </a:xfrm>
        <a:custGeom>
          <a:avLst/>
          <a:gdLst/>
          <a:ahLst/>
          <a:cxnLst/>
          <a:rect l="0" t="0" r="0" b="0"/>
          <a:pathLst>
            <a:path>
              <a:moveTo>
                <a:pt x="238732" y="3255943"/>
              </a:moveTo>
              <a:arcTo wR="2247840" hR="2247840" stAng="9201244" swAng="1361237"/>
            </a:path>
          </a:pathLst>
        </a:custGeom>
        <a:noFill/>
        <a:ln w="63500" cap="flat" cmpd="sng" algn="ctr">
          <a:solidFill>
            <a:srgbClr val="13089C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85A6F-5790-4C76-B078-055DEFD6099A}">
      <dsp:nvSpPr>
        <dsp:cNvPr id="0" name=""/>
        <dsp:cNvSpPr/>
      </dsp:nvSpPr>
      <dsp:spPr>
        <a:xfrm>
          <a:off x="920141" y="1556496"/>
          <a:ext cx="1953899" cy="112386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/>
            <a:t>Dispensação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/>
            <a:t>(Distribuição)</a:t>
          </a:r>
        </a:p>
      </dsp:txBody>
      <dsp:txXfrm>
        <a:off x="975004" y="1611359"/>
        <a:ext cx="1844173" cy="1014139"/>
      </dsp:txXfrm>
    </dsp:sp>
    <dsp:sp modelId="{B0DB32AE-A80D-40CA-8205-5FE0B10E15E4}">
      <dsp:nvSpPr>
        <dsp:cNvPr id="0" name=""/>
        <dsp:cNvSpPr/>
      </dsp:nvSpPr>
      <dsp:spPr>
        <a:xfrm>
          <a:off x="1787074" y="565209"/>
          <a:ext cx="4495681" cy="4495681"/>
        </a:xfrm>
        <a:custGeom>
          <a:avLst/>
          <a:gdLst/>
          <a:ahLst/>
          <a:cxnLst/>
          <a:rect l="0" t="0" r="0" b="0"/>
          <a:pathLst>
            <a:path>
              <a:moveTo>
                <a:pt x="540398" y="785846"/>
              </a:moveTo>
              <a:arcTo wR="2247840" hR="2247840" stAng="13234303" swAng="1213492"/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852BD-AC18-4FB9-A2D5-B8F67F1B5806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4B3ED-E72F-4433-BF8A-D7A8753FC7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98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B3ED-E72F-4433-BF8A-D7A8753FC781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36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B3ED-E72F-4433-BF8A-D7A8753FC781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53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33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19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62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69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24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91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27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68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67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7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30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BA6D-3C04-4DE1-88B2-E88099BEB66C}" type="datetimeFigureOut">
              <a:rPr lang="pt-BR" smtClean="0"/>
              <a:t>20/10/2016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CEEA5-4A55-476A-B996-20BC8199A1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0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4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9330" y="2327988"/>
            <a:ext cx="9907587" cy="129381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3100" b="1" dirty="0">
                <a:latin typeface="+mn-lt"/>
                <a:ea typeface="+mn-ea"/>
                <a:cs typeface="+mn-cs"/>
              </a:rPr>
              <a:t>FBF0432 – Fundamentos de Farmácia Clínica</a:t>
            </a:r>
            <a:br>
              <a:rPr lang="pt-BR" sz="3100" b="1" dirty="0">
                <a:latin typeface="+mn-lt"/>
                <a:ea typeface="+mn-ea"/>
                <a:cs typeface="+mn-cs"/>
              </a:rPr>
            </a:br>
            <a:r>
              <a:rPr lang="pt-BR" sz="3100" b="1" dirty="0">
                <a:latin typeface="+mn-lt"/>
                <a:ea typeface="+mn-ea"/>
                <a:cs typeface="+mn-cs"/>
              </a:rPr>
              <a:t> e Atenção Farmacêutica</a:t>
            </a:r>
            <a:br>
              <a:rPr lang="pt-BR" sz="3100" b="1" dirty="0">
                <a:latin typeface="+mn-lt"/>
                <a:ea typeface="+mn-ea"/>
                <a:cs typeface="+mn-cs"/>
              </a:rPr>
            </a:br>
            <a:endParaRPr lang="pt-BR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64604" y="3456279"/>
            <a:ext cx="8388351" cy="3330111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endParaRPr lang="pt-BR" sz="11200" b="1" dirty="0"/>
          </a:p>
          <a:p>
            <a:pPr>
              <a:lnSpc>
                <a:spcPct val="120000"/>
              </a:lnSpc>
              <a:defRPr/>
            </a:pPr>
            <a:r>
              <a:rPr lang="pt-BR" sz="11200" b="1" dirty="0"/>
              <a:t>Módulo 3: O indivíduo no ambiente hospitalar e o uso de medicamentos e outras tecnologias em saúde</a:t>
            </a:r>
            <a:endParaRPr lang="pt-BR" sz="9600" b="1" dirty="0"/>
          </a:p>
          <a:p>
            <a:pPr eaLnBrk="1" hangingPunct="1">
              <a:lnSpc>
                <a:spcPct val="120000"/>
              </a:lnSpc>
              <a:defRPr/>
            </a:pPr>
            <a:endParaRPr lang="pt-BR" sz="9600" b="1" dirty="0"/>
          </a:p>
          <a:p>
            <a:pPr eaLnBrk="1" hangingPunct="1">
              <a:lnSpc>
                <a:spcPct val="120000"/>
              </a:lnSpc>
              <a:defRPr/>
            </a:pPr>
            <a:r>
              <a:rPr lang="pt-BR" sz="9600" b="1" dirty="0" smtClean="0"/>
              <a:t>Ms</a:t>
            </a:r>
            <a:r>
              <a:rPr lang="pt-BR" sz="9600" b="1" dirty="0"/>
              <a:t>. Tácio de Mendonça Lima</a:t>
            </a:r>
          </a:p>
          <a:p>
            <a:pPr>
              <a:lnSpc>
                <a:spcPct val="120000"/>
              </a:lnSpc>
              <a:defRPr/>
            </a:pPr>
            <a:r>
              <a:rPr lang="pt-BR" sz="9600" b="1" dirty="0"/>
              <a:t>Dra. Patricia Melo Aguiar</a:t>
            </a:r>
          </a:p>
          <a:p>
            <a:pPr eaLnBrk="1" hangingPunct="1">
              <a:lnSpc>
                <a:spcPct val="120000"/>
              </a:lnSpc>
              <a:defRPr/>
            </a:pPr>
            <a:endParaRPr lang="pt-BR" sz="9600" dirty="0"/>
          </a:p>
        </p:txBody>
      </p:sp>
      <p:sp>
        <p:nvSpPr>
          <p:cNvPr id="3076" name="CaixaDeTexto 3"/>
          <p:cNvSpPr txBox="1">
            <a:spLocks noChangeArrowheads="1"/>
          </p:cNvSpPr>
          <p:nvPr/>
        </p:nvSpPr>
        <p:spPr bwMode="auto">
          <a:xfrm>
            <a:off x="2284413" y="1560514"/>
            <a:ext cx="931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077" name="CaixaDeTexto 6"/>
          <p:cNvSpPr txBox="1">
            <a:spLocks noChangeArrowheads="1"/>
          </p:cNvSpPr>
          <p:nvPr/>
        </p:nvSpPr>
        <p:spPr bwMode="auto">
          <a:xfrm>
            <a:off x="936282" y="281305"/>
            <a:ext cx="102449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>
                <a:latin typeface="+mn-lt"/>
                <a:ea typeface="+mj-ea"/>
                <a:cs typeface="+mj-cs"/>
              </a:rPr>
              <a:t>Universidade de São Paulo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>
                <a:latin typeface="+mn-lt"/>
                <a:ea typeface="+mj-ea"/>
                <a:cs typeface="+mj-cs"/>
              </a:rPr>
              <a:t>Faculdade de Ciências Farmacêuticas da USP</a:t>
            </a:r>
          </a:p>
        </p:txBody>
      </p:sp>
      <p:sp>
        <p:nvSpPr>
          <p:cNvPr id="3078" name="CaixaDeTexto 7"/>
          <p:cNvSpPr txBox="1">
            <a:spLocks noChangeArrowheads="1"/>
          </p:cNvSpPr>
          <p:nvPr/>
        </p:nvSpPr>
        <p:spPr bwMode="auto">
          <a:xfrm>
            <a:off x="2511426" y="5138739"/>
            <a:ext cx="176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3079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1" y="347076"/>
            <a:ext cx="10969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63361" y="317025"/>
            <a:ext cx="1212850" cy="1296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uxograma: Processo 9"/>
          <p:cNvSpPr/>
          <p:nvPr/>
        </p:nvSpPr>
        <p:spPr bwMode="auto">
          <a:xfrm rot="10800000" flipV="1">
            <a:off x="0" y="0"/>
            <a:ext cx="12192000" cy="134938"/>
          </a:xfrm>
          <a:prstGeom prst="flowChartProcess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Fluxograma: Processo 10"/>
          <p:cNvSpPr/>
          <p:nvPr/>
        </p:nvSpPr>
        <p:spPr bwMode="auto">
          <a:xfrm rot="10800000" flipV="1">
            <a:off x="0" y="6756400"/>
            <a:ext cx="12192000" cy="134938"/>
          </a:xfrm>
          <a:prstGeom prst="flowChartProcess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3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53379"/>
            <a:ext cx="10515600" cy="491352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pt-BR" sz="2400" dirty="0"/>
              <a:t>Administração: público ou privado;</a:t>
            </a:r>
          </a:p>
          <a:p>
            <a:pPr algn="just">
              <a:lnSpc>
                <a:spcPct val="110000"/>
              </a:lnSpc>
            </a:pPr>
            <a:r>
              <a:rPr lang="pt-BR" sz="2400" dirty="0"/>
              <a:t>Aspecto financeiro: filantrópico (sem remuneração aos diretores), beneficente (recebe contribuições de associados) e lucrativo;</a:t>
            </a:r>
          </a:p>
          <a:p>
            <a:pPr algn="just">
              <a:lnSpc>
                <a:spcPct val="110000"/>
              </a:lnSpc>
            </a:pPr>
            <a:r>
              <a:rPr lang="pt-BR" sz="2400" dirty="0"/>
              <a:t>Finalidade: curta (</a:t>
            </a:r>
            <a:r>
              <a:rPr lang="pt-BR" sz="2400" dirty="0" err="1"/>
              <a:t>t</a:t>
            </a:r>
            <a:r>
              <a:rPr lang="pt-BR" sz="2400" baseline="-25000" dirty="0" err="1"/>
              <a:t>m</a:t>
            </a:r>
            <a:r>
              <a:rPr lang="pt-BR" sz="2400" dirty="0"/>
              <a:t> = 30 dias) e longa permanência (</a:t>
            </a:r>
            <a:r>
              <a:rPr lang="pt-BR" sz="2400" dirty="0" err="1"/>
              <a:t>t</a:t>
            </a:r>
            <a:r>
              <a:rPr lang="pt-BR" sz="2400" baseline="-25000" dirty="0" err="1"/>
              <a:t>m</a:t>
            </a:r>
            <a:r>
              <a:rPr lang="pt-BR" sz="2400" dirty="0"/>
              <a:t> = 60 dias);</a:t>
            </a:r>
          </a:p>
          <a:p>
            <a:pPr algn="just">
              <a:lnSpc>
                <a:spcPct val="110000"/>
              </a:lnSpc>
            </a:pPr>
            <a:r>
              <a:rPr lang="pt-BR" sz="2400" dirty="0"/>
              <a:t>Estrutura: </a:t>
            </a:r>
            <a:r>
              <a:rPr lang="pt-BR" sz="2400" dirty="0" err="1"/>
              <a:t>pavilhonar</a:t>
            </a:r>
            <a:r>
              <a:rPr lang="pt-BR" sz="2400" dirty="0"/>
              <a:t> (prédios de pequeno porte), monobloco, </a:t>
            </a:r>
            <a:r>
              <a:rPr lang="pt-BR" sz="2400" dirty="0" err="1"/>
              <a:t>multibloco</a:t>
            </a:r>
            <a:r>
              <a:rPr lang="pt-BR" sz="2400" dirty="0"/>
              <a:t> (prédios de médio a grande porte), horizontal e vertical;</a:t>
            </a:r>
          </a:p>
          <a:p>
            <a:pPr algn="just">
              <a:lnSpc>
                <a:spcPct val="110000"/>
              </a:lnSpc>
            </a:pPr>
            <a:r>
              <a:rPr lang="pt-BR" sz="2400" dirty="0"/>
              <a:t>Corpo clínico: aberto ou fechado</a:t>
            </a:r>
          </a:p>
          <a:p>
            <a:pPr algn="just">
              <a:lnSpc>
                <a:spcPct val="110000"/>
              </a:lnSpc>
            </a:pPr>
            <a:r>
              <a:rPr lang="pt-BR" sz="2400" dirty="0"/>
              <a:t>Porte: pequeno (&lt; 50 leitos), médio (51 – 150 leitos), grande (151 – 500), especial (&gt; 500 leitos)</a:t>
            </a:r>
          </a:p>
          <a:p>
            <a:pPr algn="just">
              <a:lnSpc>
                <a:spcPct val="110000"/>
              </a:lnSpc>
            </a:pPr>
            <a:r>
              <a:rPr lang="pt-BR" sz="2400" dirty="0"/>
              <a:t>Atendimento: primário, secundário, terciário e quaternário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690291" y="6343309"/>
            <a:ext cx="239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Maia Neto, 2005</a:t>
            </a:r>
          </a:p>
        </p:txBody>
      </p:sp>
    </p:spTree>
    <p:extLst>
      <p:ext uri="{BB962C8B-B14F-4D97-AF65-F5344CB8AC3E}">
        <p14:creationId xmlns:p14="http://schemas.microsoft.com/office/powerpoint/2010/main" val="17901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7836"/>
            <a:ext cx="10515600" cy="1325563"/>
          </a:xfrm>
        </p:spPr>
        <p:txBody>
          <a:bodyPr/>
          <a:lstStyle/>
          <a:p>
            <a:r>
              <a:rPr lang="pt-BR" dirty="0"/>
              <a:t>UNIDADES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40" y="1327564"/>
            <a:ext cx="11012219" cy="547686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9326916" y="958232"/>
            <a:ext cx="239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Maia Neto, 2005</a:t>
            </a:r>
          </a:p>
        </p:txBody>
      </p:sp>
      <p:sp>
        <p:nvSpPr>
          <p:cNvPr id="8" name="Elipse 7"/>
          <p:cNvSpPr/>
          <p:nvPr/>
        </p:nvSpPr>
        <p:spPr>
          <a:xfrm>
            <a:off x="3812343" y="1171034"/>
            <a:ext cx="2344834" cy="4326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0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ORGANOGRAMA HOSPITALAR</a:t>
            </a:r>
          </a:p>
        </p:txBody>
      </p:sp>
      <p:pic>
        <p:nvPicPr>
          <p:cNvPr id="4098" name="Picture 2" descr="Resultado de imagem para organograma hospitalar de pequeno p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1582475"/>
            <a:ext cx="11043139" cy="51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777167" y="1690688"/>
            <a:ext cx="2781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https://goo.gl/iy40ib</a:t>
            </a:r>
          </a:p>
        </p:txBody>
      </p:sp>
    </p:spTree>
    <p:extLst>
      <p:ext uri="{BB962C8B-B14F-4D97-AF65-F5344CB8AC3E}">
        <p14:creationId xmlns:p14="http://schemas.microsoft.com/office/powerpoint/2010/main" val="24099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sultado de imagem para farmaceutico hospita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578946" y="1674674"/>
            <a:ext cx="2506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FARMÁCIA HOSPITALAR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284" y="3798278"/>
            <a:ext cx="733529" cy="10269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79" y="4774761"/>
            <a:ext cx="733529" cy="10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Unidade clínica de assistência técnica e administrativa, dirigida por farmacêutico, integrada funcional e hierarquicamente às atividades hospitalares (Resolução CFF 300/1997).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Unidade clínica, administrativa e </a:t>
            </a:r>
            <a:r>
              <a:rPr lang="pt-BR" dirty="0">
                <a:solidFill>
                  <a:srgbClr val="FF0000"/>
                </a:solidFill>
              </a:rPr>
              <a:t>econômica</a:t>
            </a:r>
            <a:r>
              <a:rPr lang="pt-BR" dirty="0"/>
              <a:t>, dirigida por farmacêutico, ligada hierarquicamente à </a:t>
            </a:r>
            <a:r>
              <a:rPr lang="pt-BR" dirty="0">
                <a:solidFill>
                  <a:srgbClr val="FF0000"/>
                </a:solidFill>
              </a:rPr>
              <a:t>direção do hospital </a:t>
            </a:r>
            <a:r>
              <a:rPr lang="pt-BR" dirty="0"/>
              <a:t>e integrada funcionalmente com as demais unidades administrativas e de assistência ao paciente (SBRAFH &amp; CFF, 2007).</a:t>
            </a:r>
          </a:p>
        </p:txBody>
      </p:sp>
    </p:spTree>
    <p:extLst>
      <p:ext uri="{BB962C8B-B14F-4D97-AF65-F5344CB8AC3E}">
        <p14:creationId xmlns:p14="http://schemas.microsoft.com/office/powerpoint/2010/main" val="10476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ATRIBUIÇÕES ESSENCIAIS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Gestão</a:t>
            </a:r>
          </a:p>
          <a:p>
            <a:r>
              <a:rPr lang="pt-BR" dirty="0"/>
              <a:t>Desenvolvimento de infraestrutura</a:t>
            </a:r>
          </a:p>
          <a:p>
            <a:r>
              <a:rPr lang="pt-BR" dirty="0"/>
              <a:t>Preparo, distribuição, dispensação e controle de medicamentos e tecnologias para saúde</a:t>
            </a:r>
          </a:p>
          <a:p>
            <a:r>
              <a:rPr lang="pt-BR" dirty="0"/>
              <a:t>Otimização da terapia medicamentosa</a:t>
            </a:r>
          </a:p>
          <a:p>
            <a:r>
              <a:rPr lang="pt-BR" dirty="0"/>
              <a:t>Informação sobre medicamentos e outras tecnologias em saúde</a:t>
            </a:r>
          </a:p>
          <a:p>
            <a:r>
              <a:rPr lang="pt-BR" dirty="0"/>
              <a:t>Ensino, educação permanente e pesquisa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01832" y="6261370"/>
            <a:ext cx="3207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SBRAFH &amp; CFF, 2007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267" y="0"/>
            <a:ext cx="1993395" cy="28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AMBIENTES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47466"/>
            <a:ext cx="10515600" cy="493044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Central de Abastecimento Farmacêutico (CAF)</a:t>
            </a:r>
          </a:p>
          <a:p>
            <a:pPr>
              <a:lnSpc>
                <a:spcPct val="120000"/>
              </a:lnSpc>
            </a:pPr>
            <a:r>
              <a:rPr lang="pt-BR" dirty="0"/>
              <a:t>Dispensação intra-hospitalar</a:t>
            </a:r>
          </a:p>
          <a:p>
            <a:pPr>
              <a:lnSpc>
                <a:spcPct val="120000"/>
              </a:lnSpc>
            </a:pPr>
            <a:r>
              <a:rPr lang="pt-BR" dirty="0"/>
              <a:t>Farmacotécnica não-estéril</a:t>
            </a:r>
          </a:p>
          <a:p>
            <a:pPr>
              <a:lnSpc>
                <a:spcPct val="120000"/>
              </a:lnSpc>
            </a:pPr>
            <a:r>
              <a:rPr lang="pt-BR" dirty="0"/>
              <a:t>Unidade de Misturas Endovenosas</a:t>
            </a:r>
          </a:p>
          <a:p>
            <a:pPr>
              <a:lnSpc>
                <a:spcPct val="120000"/>
              </a:lnSpc>
            </a:pPr>
            <a:r>
              <a:rPr lang="pt-BR" dirty="0"/>
              <a:t>Manipulação de Nutrição Parenteral/Citotóxicos</a:t>
            </a:r>
          </a:p>
          <a:p>
            <a:pPr>
              <a:lnSpc>
                <a:spcPct val="120000"/>
              </a:lnSpc>
            </a:pPr>
            <a:r>
              <a:rPr lang="pt-BR" dirty="0"/>
              <a:t>Central de Saneantes</a:t>
            </a:r>
          </a:p>
          <a:p>
            <a:pPr>
              <a:lnSpc>
                <a:spcPct val="120000"/>
              </a:lnSpc>
            </a:pPr>
            <a:r>
              <a:rPr lang="pt-BR" dirty="0"/>
              <a:t>Farmácia Satélite</a:t>
            </a:r>
          </a:p>
          <a:p>
            <a:pPr>
              <a:lnSpc>
                <a:spcPct val="120000"/>
              </a:lnSpc>
            </a:pPr>
            <a:r>
              <a:rPr lang="pt-BR" dirty="0"/>
              <a:t>Farmácia Ambulatorial</a:t>
            </a:r>
          </a:p>
          <a:p>
            <a:pPr>
              <a:lnSpc>
                <a:spcPct val="120000"/>
              </a:lnSpc>
            </a:pPr>
            <a:r>
              <a:rPr lang="pt-BR" dirty="0"/>
              <a:t>Centro de Informações de Medicamentos (CIM)</a:t>
            </a:r>
          </a:p>
          <a:p>
            <a:pPr>
              <a:lnSpc>
                <a:spcPct val="120000"/>
              </a:lnSpc>
            </a:pPr>
            <a:r>
              <a:rPr lang="pt-BR" dirty="0"/>
              <a:t>Seção administrativa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Storpirtis </a:t>
            </a:r>
            <a:r>
              <a:rPr lang="pt-BR" i="1" dirty="0"/>
              <a:t>et al</a:t>
            </a:r>
            <a:r>
              <a:rPr lang="pt-BR" dirty="0"/>
              <a:t>., 2008</a:t>
            </a:r>
          </a:p>
        </p:txBody>
      </p:sp>
      <p:pic>
        <p:nvPicPr>
          <p:cNvPr id="6146" name="Picture 2" descr="Resultado de imagem para central de abastecimento farmaceu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67" y="506132"/>
            <a:ext cx="2409010" cy="136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dispensacao hospita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72" y="3367019"/>
            <a:ext cx="2203535" cy="146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dispensacao hospita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64" y="1852839"/>
            <a:ext cx="2266178" cy="15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m para farmacia ambulatorial hospi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69" y="4841844"/>
            <a:ext cx="2075305" cy="13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5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2" y="1378634"/>
            <a:ext cx="10326858" cy="534572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734880" y="6359844"/>
            <a:ext cx="220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2013</a:t>
            </a:r>
          </a:p>
        </p:txBody>
      </p:sp>
    </p:spTree>
    <p:extLst>
      <p:ext uri="{BB962C8B-B14F-4D97-AF65-F5344CB8AC3E}">
        <p14:creationId xmlns:p14="http://schemas.microsoft.com/office/powerpoint/2010/main" val="33846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LOGÍSTICAS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267639807"/>
              </p:ext>
            </p:extLst>
          </p:nvPr>
        </p:nvGraphicFramePr>
        <p:xfrm>
          <a:off x="1805646" y="1448971"/>
          <a:ext cx="7957392" cy="527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tângulo 9"/>
          <p:cNvSpPr/>
          <p:nvPr/>
        </p:nvSpPr>
        <p:spPr>
          <a:xfrm>
            <a:off x="1048172" y="5751610"/>
            <a:ext cx="296068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Tem Estoque?</a:t>
            </a:r>
          </a:p>
          <a:p>
            <a:pPr algn="ctr">
              <a:defRPr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Resíduos?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753666" y="1680757"/>
            <a:ext cx="20161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O que comprar?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972563" y="5920422"/>
            <a:ext cx="9794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Como?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952051" y="3400901"/>
            <a:ext cx="22621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Quando e Quanto?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9734880" y="6359844"/>
            <a:ext cx="220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CRF-PR, 2012</a:t>
            </a:r>
          </a:p>
        </p:txBody>
      </p:sp>
    </p:spTree>
    <p:extLst>
      <p:ext uri="{BB962C8B-B14F-4D97-AF65-F5344CB8AC3E}">
        <p14:creationId xmlns:p14="http://schemas.microsoft.com/office/powerpoint/2010/main" val="2274950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PROGRAMAÇÃO E CONTROLE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348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t-BR" dirty="0"/>
              <a:t>Definir os </a:t>
            </a:r>
            <a:r>
              <a:rPr lang="pt-BR" b="1" dirty="0"/>
              <a:t>quantitativos dos medicamentos</a:t>
            </a:r>
            <a:r>
              <a:rPr lang="pt-BR" dirty="0"/>
              <a:t>, selecionados previamente, que devem ser adquiridos, de modo a evitar a </a:t>
            </a:r>
            <a:r>
              <a:rPr lang="pt-BR" b="1" dirty="0"/>
              <a:t>descontinuidade</a:t>
            </a:r>
            <a:r>
              <a:rPr lang="pt-BR" dirty="0"/>
              <a:t> do abastecimento por um determinado período de tempo. (UFSC, 2011)</a:t>
            </a:r>
          </a:p>
          <a:p>
            <a:pPr algn="just"/>
            <a:endParaRPr lang="pt-BR" dirty="0"/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dirty="0"/>
              <a:t>Informações necessárias: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Conhecer os medicamentos padronizados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Área física da farmácia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Demanda (permanente, sazonal, irregular, em desuso e derivada)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Processo de aquisição e periodicidade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Estimar e definir as quantidades a serem adquiridas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Conhecer o orçamento</a:t>
            </a:r>
          </a:p>
          <a:p>
            <a:pPr marL="514350" indent="-514350" algn="just">
              <a:buAutoNum type="arabicPeriod"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9045526" y="6359844"/>
            <a:ext cx="289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CFF, 2012; UFSC, 2011</a:t>
            </a:r>
          </a:p>
        </p:txBody>
      </p:sp>
    </p:spTree>
    <p:extLst>
      <p:ext uri="{BB962C8B-B14F-4D97-AF65-F5344CB8AC3E}">
        <p14:creationId xmlns:p14="http://schemas.microsoft.com/office/powerpoint/2010/main" val="262197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62" y="295421"/>
            <a:ext cx="1444241" cy="202193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8525022" y="1406769"/>
            <a:ext cx="199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HOSPITAL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991685" y="1418493"/>
            <a:ext cx="199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HOSPITAL</a:t>
            </a:r>
          </a:p>
        </p:txBody>
      </p:sp>
    </p:spTree>
    <p:extLst>
      <p:ext uri="{BB962C8B-B14F-4D97-AF65-F5344CB8AC3E}">
        <p14:creationId xmlns:p14="http://schemas.microsoft.com/office/powerpoint/2010/main" val="7733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PROGRAMAÇÃO E CONTROLE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Métodos de programação: perfil epidemiológico, consumo histórico, </a:t>
            </a:r>
            <a:r>
              <a:rPr lang="pt-BR" b="1" dirty="0"/>
              <a:t>consumo médio mensal (CMM) </a:t>
            </a:r>
            <a:r>
              <a:rPr lang="pt-BR" dirty="0"/>
              <a:t>e oferta de serviços (MS, 2006)</a:t>
            </a:r>
          </a:p>
          <a:p>
            <a:pPr algn="just"/>
            <a:endParaRPr lang="pt-BR" sz="1500" dirty="0"/>
          </a:p>
          <a:p>
            <a:pPr algn="just"/>
            <a:r>
              <a:rPr lang="pt-BR" dirty="0"/>
              <a:t>Controle: manual (</a:t>
            </a:r>
            <a:r>
              <a:rPr lang="pt-BR" b="1" dirty="0"/>
              <a:t>inventário</a:t>
            </a:r>
            <a:r>
              <a:rPr lang="pt-BR" dirty="0"/>
              <a:t>) e informatizado (UFSC, 2011)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1" y="3784208"/>
            <a:ext cx="6822830" cy="303158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734880" y="6359844"/>
            <a:ext cx="220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UFSC, 2011</a:t>
            </a:r>
          </a:p>
        </p:txBody>
      </p:sp>
    </p:spTree>
    <p:extLst>
      <p:ext uri="{BB962C8B-B14F-4D97-AF65-F5344CB8AC3E}">
        <p14:creationId xmlns:p14="http://schemas.microsoft.com/office/powerpoint/2010/main" val="335692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planilha controle de estoque medicame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12" y="2138456"/>
            <a:ext cx="10043007" cy="39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903763" y="1026305"/>
            <a:ext cx="2819400" cy="858764"/>
          </a:xfrm>
        </p:spPr>
        <p:txBody>
          <a:bodyPr/>
          <a:lstStyle/>
          <a:p>
            <a:r>
              <a:rPr lang="pt-BR" dirty="0"/>
              <a:t>Inventário</a:t>
            </a:r>
          </a:p>
        </p:txBody>
      </p:sp>
    </p:spTree>
    <p:extLst>
      <p:ext uri="{BB962C8B-B14F-4D97-AF65-F5344CB8AC3E}">
        <p14:creationId xmlns:p14="http://schemas.microsoft.com/office/powerpoint/2010/main" val="252390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AQUISIÇÃO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pt-BR" dirty="0"/>
              <a:t>Conjunto de procedimentos que se efetiva o </a:t>
            </a:r>
            <a:r>
              <a:rPr lang="pt-BR" b="1" dirty="0"/>
              <a:t>processo de compra </a:t>
            </a:r>
            <a:r>
              <a:rPr lang="pt-BR" dirty="0"/>
              <a:t>dos medicamentos com objetivo de suprir as necessidades em </a:t>
            </a:r>
            <a:r>
              <a:rPr lang="pt-BR" b="1" dirty="0"/>
              <a:t>quantidade, qualidade e menor custo-efetividade</a:t>
            </a:r>
            <a:r>
              <a:rPr lang="pt-BR" dirty="0"/>
              <a:t> e manter a </a:t>
            </a:r>
            <a:r>
              <a:rPr lang="pt-BR" b="1" dirty="0"/>
              <a:t>regularidade</a:t>
            </a:r>
            <a:r>
              <a:rPr lang="pt-BR" dirty="0"/>
              <a:t> do sistema de abastecimento (MS, 2006).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44" y="3960433"/>
            <a:ext cx="4712676" cy="26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1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AQUISIÇÃO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229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pt-BR" dirty="0"/>
              <a:t>Instituições públicas: Lei 8.666/93 (Licitação) e Lei 10.520/02 (Pregão)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pt-BR" dirty="0"/>
              <a:t>Edital: instrumento (especificações técnicas)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pt-BR" dirty="0"/>
              <a:t>Sistema de registro de preço: firma com fornecedor um preço pelo produto em um período de um ano.</a:t>
            </a:r>
          </a:p>
          <a:p>
            <a:pPr marL="0" indent="0">
              <a:lnSpc>
                <a:spcPct val="110000"/>
              </a:lnSpc>
              <a:buNone/>
            </a:pPr>
            <a:endParaRPr lang="pt-BR" dirty="0"/>
          </a:p>
          <a:p>
            <a:pPr>
              <a:lnSpc>
                <a:spcPct val="110000"/>
              </a:lnSpc>
            </a:pPr>
            <a:r>
              <a:rPr lang="pt-BR" dirty="0"/>
              <a:t>Instituições privadas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pt-BR" dirty="0"/>
              <a:t>Cadastro prévio dos Fornecedores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pt-BR" dirty="0"/>
              <a:t>Número mínimo de cotação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pt-BR" dirty="0"/>
              <a:t>Definição dos prazos de entrega e pagamento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pt-BR" dirty="0"/>
              <a:t>Conhecimento dos preços praticados no mercado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9917723" y="6359844"/>
            <a:ext cx="289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CFF, 2012</a:t>
            </a:r>
          </a:p>
        </p:txBody>
      </p:sp>
    </p:spTree>
    <p:extLst>
      <p:ext uri="{BB962C8B-B14F-4D97-AF65-F5344CB8AC3E}">
        <p14:creationId xmlns:p14="http://schemas.microsoft.com/office/powerpoint/2010/main" val="3022288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3220"/>
            <a:ext cx="1219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93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ESTOQUE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600" dirty="0"/>
              <a:t>Armazenamento: assegurar as condições adequadas de conservação dos produtos (MS, 2006):</a:t>
            </a:r>
          </a:p>
          <a:p>
            <a:pPr marL="514350" indent="-514350" algn="just">
              <a:buAutoNum type="arabicPeriod"/>
            </a:pPr>
            <a:r>
              <a:rPr lang="pt-BR" sz="2600" dirty="0"/>
              <a:t>Recepção/recebimento de medicamentos</a:t>
            </a:r>
          </a:p>
          <a:p>
            <a:pPr marL="514350" indent="-514350" algn="just">
              <a:buAutoNum type="arabicPeriod"/>
            </a:pPr>
            <a:r>
              <a:rPr lang="pt-BR" sz="2600" dirty="0"/>
              <a:t>Estocagem e guarda de medicamentos</a:t>
            </a:r>
          </a:p>
          <a:p>
            <a:pPr marL="514350" indent="-514350" algn="just">
              <a:buAutoNum type="arabicPeriod"/>
            </a:pPr>
            <a:r>
              <a:rPr lang="pt-BR" sz="2600" dirty="0"/>
              <a:t>Conservação de medicamentos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21" y="3818647"/>
            <a:ext cx="5506475" cy="299085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822892" y="6474600"/>
            <a:ext cx="220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UFSC, 2011</a:t>
            </a:r>
          </a:p>
        </p:txBody>
      </p:sp>
    </p:spTree>
    <p:extLst>
      <p:ext uri="{BB962C8B-B14F-4D97-AF65-F5344CB8AC3E}">
        <p14:creationId xmlns:p14="http://schemas.microsoft.com/office/powerpoint/2010/main" val="3662687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1735"/>
            <a:ext cx="10515600" cy="1325563"/>
          </a:xfrm>
        </p:spPr>
        <p:txBody>
          <a:bodyPr/>
          <a:lstStyle/>
          <a:p>
            <a:r>
              <a:rPr lang="pt-BR" dirty="0"/>
              <a:t>GESTÃO DE ESTOQUE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0" y="1597871"/>
            <a:ext cx="6596648" cy="51313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04" y="2413268"/>
            <a:ext cx="5268144" cy="3157538"/>
          </a:xfrm>
          <a:prstGeom prst="rect">
            <a:avLst/>
          </a:prstGeom>
        </p:spPr>
      </p:pic>
      <p:sp>
        <p:nvSpPr>
          <p:cNvPr id="6" name="Seta para Baixo 5"/>
          <p:cNvSpPr/>
          <p:nvPr/>
        </p:nvSpPr>
        <p:spPr>
          <a:xfrm>
            <a:off x="534572" y="2166425"/>
            <a:ext cx="289560" cy="4156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734880" y="6359844"/>
            <a:ext cx="220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UFSC, 2011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963" y="1326175"/>
            <a:ext cx="366712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8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GERENCIAMENTO DE RESÍDUOS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pt-BR" dirty="0"/>
              <a:t>Minimizar a produção de resíduos e proporcionar seu encaminhamento seguro, visando à proteção dos trabalhadores e à preservação da saúde pública, dos recursos naturais e do meio ambiente (CRF-SP, 2013).</a:t>
            </a:r>
          </a:p>
          <a:p>
            <a:pPr algn="just">
              <a:lnSpc>
                <a:spcPct val="100000"/>
              </a:lnSpc>
            </a:pPr>
            <a:endParaRPr lang="pt-BR" sz="1800" dirty="0"/>
          </a:p>
          <a:p>
            <a:pPr>
              <a:lnSpc>
                <a:spcPct val="100000"/>
              </a:lnSpc>
            </a:pPr>
            <a:r>
              <a:rPr lang="pt-BR" dirty="0"/>
              <a:t>Plano de Gerenciamento de Resíduos de Serviços de Saúde (PGRSS): Resolução RDC Anvisa nº 306/2004.</a:t>
            </a:r>
          </a:p>
        </p:txBody>
      </p:sp>
      <p:pic>
        <p:nvPicPr>
          <p:cNvPr id="3074" name="Picture 2" descr="Resultado de imagem para residuos hospitala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16" y="5022166"/>
            <a:ext cx="3058637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63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lanilha controle de estoque medicame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1" y="351692"/>
            <a:ext cx="9509759" cy="63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67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DISPENSAÇÃO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04438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2600" dirty="0"/>
              <a:t>Definida como ato do </a:t>
            </a:r>
            <a:r>
              <a:rPr lang="pt-BR" sz="2600" b="1" dirty="0"/>
              <a:t>profissional farmacêutico </a:t>
            </a:r>
            <a:r>
              <a:rPr lang="pt-BR" sz="2600" dirty="0"/>
              <a:t>de proporcionar um ou mais medicamentos a um paciente, geralmente como resposta à apresentação de uma </a:t>
            </a:r>
            <a:r>
              <a:rPr lang="pt-BR" sz="2600" b="1" dirty="0"/>
              <a:t>receita elaborada por um profissional autorizado</a:t>
            </a:r>
            <a:r>
              <a:rPr lang="pt-BR" sz="2600" dirty="0"/>
              <a:t>. Deve ser realizada nas </a:t>
            </a:r>
            <a:r>
              <a:rPr lang="pt-BR" sz="2600" b="1" dirty="0"/>
              <a:t>quantidades e especificações</a:t>
            </a:r>
            <a:r>
              <a:rPr lang="pt-BR" sz="2600" dirty="0"/>
              <a:t> solicitadas, de forma </a:t>
            </a:r>
            <a:r>
              <a:rPr lang="pt-BR" sz="2600" b="1" dirty="0"/>
              <a:t>segura</a:t>
            </a:r>
            <a:r>
              <a:rPr lang="pt-BR" sz="2600" dirty="0"/>
              <a:t> e no </a:t>
            </a:r>
            <a:r>
              <a:rPr lang="pt-BR" sz="2600" b="1" dirty="0"/>
              <a:t>prazo </a:t>
            </a:r>
            <a:r>
              <a:rPr lang="pt-BR" sz="2600" dirty="0"/>
              <a:t>requerido, promovendo o </a:t>
            </a:r>
            <a:r>
              <a:rPr lang="pt-BR" sz="2600" b="1" dirty="0"/>
              <a:t>uso adequado e correto</a:t>
            </a:r>
            <a:r>
              <a:rPr lang="pt-BR" sz="2600" dirty="0"/>
              <a:t> de medicamentos (CRF-SP, 2013)</a:t>
            </a:r>
          </a:p>
        </p:txBody>
      </p:sp>
      <p:pic>
        <p:nvPicPr>
          <p:cNvPr id="8194" name="Picture 2" descr="Resultado de imagem para medicamen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3" y="4459774"/>
            <a:ext cx="3407229" cy="22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2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TERMINOLOGIA</a:t>
            </a:r>
          </a:p>
        </p:txBody>
      </p:sp>
      <p:sp>
        <p:nvSpPr>
          <p:cNvPr id="4" name="Retângulo Arredondado 3"/>
          <p:cNvSpPr/>
          <p:nvPr/>
        </p:nvSpPr>
        <p:spPr>
          <a:xfrm>
            <a:off x="2135940" y="1688127"/>
            <a:ext cx="3137096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Latim “</a:t>
            </a:r>
            <a:r>
              <a:rPr lang="pt-BR" sz="2400" dirty="0" err="1"/>
              <a:t>Hospes</a:t>
            </a:r>
            <a:r>
              <a:rPr lang="pt-BR" sz="2400" dirty="0"/>
              <a:t>” e “</a:t>
            </a:r>
            <a:r>
              <a:rPr lang="pt-BR" sz="2400" dirty="0" err="1"/>
              <a:t>Hospitalis</a:t>
            </a:r>
            <a:r>
              <a:rPr lang="pt-BR" sz="2400" dirty="0"/>
              <a:t>”: hóspedes; que hospeda</a:t>
            </a:r>
          </a:p>
        </p:txBody>
      </p:sp>
      <p:sp>
        <p:nvSpPr>
          <p:cNvPr id="5" name="Retângulo Arredondado 4"/>
          <p:cNvSpPr/>
          <p:nvPr/>
        </p:nvSpPr>
        <p:spPr>
          <a:xfrm>
            <a:off x="7031498" y="1688127"/>
            <a:ext cx="3137096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Grego “</a:t>
            </a:r>
            <a:r>
              <a:rPr lang="pt-BR" sz="2400" dirty="0" err="1"/>
              <a:t>Nosocomium</a:t>
            </a:r>
            <a:r>
              <a:rPr lang="pt-BR" sz="2400" dirty="0"/>
              <a:t>”: tratar doentes</a:t>
            </a:r>
          </a:p>
        </p:txBody>
      </p:sp>
      <p:sp>
        <p:nvSpPr>
          <p:cNvPr id="6" name="Seta para Esquerda, para Direita e para Cima 5"/>
          <p:cNvSpPr/>
          <p:nvPr/>
        </p:nvSpPr>
        <p:spPr>
          <a:xfrm rot="10800000">
            <a:off x="5273036" y="2377441"/>
            <a:ext cx="1758461" cy="2124223"/>
          </a:xfrm>
          <a:prstGeom prst="leftRigh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Arredondado 6"/>
          <p:cNvSpPr/>
          <p:nvPr/>
        </p:nvSpPr>
        <p:spPr>
          <a:xfrm>
            <a:off x="4595442" y="4555591"/>
            <a:ext cx="3137096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Hospital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0168594" y="6343309"/>
            <a:ext cx="1715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MS, 1965</a:t>
            </a:r>
          </a:p>
        </p:txBody>
      </p:sp>
    </p:spTree>
    <p:extLst>
      <p:ext uri="{BB962C8B-B14F-4D97-AF65-F5344CB8AC3E}">
        <p14:creationId xmlns:p14="http://schemas.microsoft.com/office/powerpoint/2010/main" val="238220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DISTRIBUIÇÃO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421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pt-BR" i="1" dirty="0"/>
              <a:t>Coletivo</a:t>
            </a:r>
            <a:r>
              <a:rPr lang="pt-BR" dirty="0"/>
              <a:t>: armazenados nas </a:t>
            </a:r>
            <a:r>
              <a:rPr lang="pt-BR" b="1" dirty="0"/>
              <a:t>unidades de internação</a:t>
            </a:r>
            <a:r>
              <a:rPr lang="pt-BR" dirty="0"/>
              <a:t>, sob responsabilidade da enfermagem. A reposição dos medicamentos é feita por meio de </a:t>
            </a:r>
            <a:r>
              <a:rPr lang="pt-BR" b="1" dirty="0"/>
              <a:t>requisição</a:t>
            </a:r>
            <a:r>
              <a:rPr lang="pt-BR" dirty="0"/>
              <a:t> enviada à Farmácia.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pt-BR" i="1" dirty="0"/>
              <a:t>Individualizado</a:t>
            </a:r>
            <a:r>
              <a:rPr lang="pt-BR" dirty="0"/>
              <a:t>: dispensados às unidades de internação em </a:t>
            </a:r>
            <a:r>
              <a:rPr lang="pt-BR" b="1" dirty="0"/>
              <a:t>nome do paciente</a:t>
            </a:r>
            <a:r>
              <a:rPr lang="pt-BR" dirty="0"/>
              <a:t> de acordo com a prescrição médica, </a:t>
            </a:r>
            <a:r>
              <a:rPr lang="pt-BR" b="1" dirty="0"/>
              <a:t>por cópia direta ou transcrição</a:t>
            </a:r>
            <a:r>
              <a:rPr lang="pt-BR" dirty="0"/>
              <a:t>, para determinado período (geralmente para </a:t>
            </a:r>
            <a:r>
              <a:rPr lang="pt-BR" b="1" dirty="0"/>
              <a:t>24h</a:t>
            </a:r>
            <a:r>
              <a:rPr lang="pt-BR" dirty="0"/>
              <a:t>).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pt-BR" i="1" dirty="0"/>
              <a:t>Misto</a:t>
            </a:r>
            <a:r>
              <a:rPr lang="pt-BR" dirty="0"/>
              <a:t>: coletivo e individualizado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pt-BR" i="1" dirty="0"/>
              <a:t>Dose unitária</a:t>
            </a:r>
            <a:r>
              <a:rPr lang="pt-BR" dirty="0"/>
              <a:t>: a farmácia recebe a prescrição médica ou sua cópia direta, elabora o </a:t>
            </a:r>
            <a:r>
              <a:rPr lang="pt-BR" b="1" dirty="0"/>
              <a:t>registro farmacoterapêutico</a:t>
            </a:r>
            <a:r>
              <a:rPr lang="pt-BR" dirty="0"/>
              <a:t> e dispensa os medicamentos em embalagens de dose unitária, contendo a quantidade do medicamento para </a:t>
            </a:r>
            <a:r>
              <a:rPr lang="pt-BR" b="1" dirty="0"/>
              <a:t>determinada hora</a:t>
            </a:r>
            <a:r>
              <a:rPr lang="pt-BR" dirty="0"/>
              <a:t>, estando </a:t>
            </a:r>
            <a:r>
              <a:rPr lang="pt-BR" b="1" dirty="0"/>
              <a:t>pronto</a:t>
            </a:r>
            <a:r>
              <a:rPr lang="pt-BR" dirty="0"/>
              <a:t> para ser administrado.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Storpirtis </a:t>
            </a:r>
            <a:r>
              <a:rPr lang="pt-BR" i="1" dirty="0"/>
              <a:t>et al</a:t>
            </a:r>
            <a:r>
              <a:rPr lang="pt-BR" dirty="0"/>
              <a:t>., 2008</a:t>
            </a:r>
          </a:p>
        </p:txBody>
      </p:sp>
    </p:spTree>
    <p:extLst>
      <p:ext uri="{BB962C8B-B14F-4D97-AF65-F5344CB8AC3E}">
        <p14:creationId xmlns:p14="http://schemas.microsoft.com/office/powerpoint/2010/main" val="707935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DISTRIBUIÇÃO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33" y="1873568"/>
            <a:ext cx="2733675" cy="37814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567" y="1533086"/>
            <a:ext cx="2781300" cy="41529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075" y="1628775"/>
            <a:ext cx="2752725" cy="40290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833317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MS, 1994</a:t>
            </a:r>
          </a:p>
        </p:txBody>
      </p:sp>
    </p:spTree>
    <p:extLst>
      <p:ext uri="{BB962C8B-B14F-4D97-AF65-F5344CB8AC3E}">
        <p14:creationId xmlns:p14="http://schemas.microsoft.com/office/powerpoint/2010/main" val="3442900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DISTRIBUIÇÃO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64" y="1431729"/>
            <a:ext cx="9537896" cy="489873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933020" y="6416114"/>
            <a:ext cx="3390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Vasconcelos et al., 2012</a:t>
            </a:r>
          </a:p>
        </p:txBody>
      </p:sp>
    </p:spTree>
    <p:extLst>
      <p:ext uri="{BB962C8B-B14F-4D97-AF65-F5344CB8AC3E}">
        <p14:creationId xmlns:p14="http://schemas.microsoft.com/office/powerpoint/2010/main" val="3372217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086"/>
          </a:xfrm>
        </p:spPr>
        <p:txBody>
          <a:bodyPr/>
          <a:lstStyle/>
          <a:p>
            <a:r>
              <a:rPr lang="pt-BR" dirty="0"/>
              <a:t>SISTEMAS DE DISTRIBUIÇÃO</a:t>
            </a:r>
          </a:p>
        </p:txBody>
      </p:sp>
      <p:grpSp>
        <p:nvGrpSpPr>
          <p:cNvPr id="22" name="Agrupar 21"/>
          <p:cNvGrpSpPr/>
          <p:nvPr/>
        </p:nvGrpSpPr>
        <p:grpSpPr>
          <a:xfrm>
            <a:off x="1575582" y="1308296"/>
            <a:ext cx="8750106" cy="4979963"/>
            <a:chOff x="3179298" y="1491175"/>
            <a:chExt cx="8750106" cy="4979963"/>
          </a:xfrm>
        </p:grpSpPr>
        <p:sp>
          <p:nvSpPr>
            <p:cNvPr id="4" name="Retângulo 3"/>
            <p:cNvSpPr/>
            <p:nvPr/>
          </p:nvSpPr>
          <p:spPr>
            <a:xfrm>
              <a:off x="3179298" y="1491175"/>
              <a:ext cx="8750106" cy="49799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5568460" y="2067025"/>
              <a:ext cx="2940147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 - Recursos Humanos</a:t>
              </a:r>
            </a:p>
            <a:p>
              <a:r>
                <a:rPr lang="pt-BR" dirty="0"/>
                <a:t> - Recursos de materiais</a:t>
              </a:r>
            </a:p>
            <a:p>
              <a:r>
                <a:rPr lang="pt-BR" dirty="0"/>
                <a:t> + Acesso ao medicamento</a:t>
              </a:r>
            </a:p>
            <a:p>
              <a:endParaRPr lang="pt-BR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5568460" y="3596818"/>
              <a:ext cx="2940147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- Estoque no andar</a:t>
              </a:r>
            </a:p>
            <a:p>
              <a:r>
                <a:rPr lang="pt-BR" dirty="0"/>
                <a:t>+ Controle de estoque</a:t>
              </a:r>
            </a:p>
            <a:p>
              <a:r>
                <a:rPr lang="pt-BR" dirty="0"/>
                <a:t>- Desvio e perdas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568461" y="4836780"/>
              <a:ext cx="2940147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- Erro de medicação</a:t>
              </a:r>
            </a:p>
            <a:p>
              <a:r>
                <a:rPr lang="pt-BR" dirty="0"/>
                <a:t>- Perdas</a:t>
              </a:r>
            </a:p>
            <a:p>
              <a:r>
                <a:rPr lang="pt-BR" dirty="0"/>
                <a:t>- Custo</a:t>
              </a:r>
            </a:p>
            <a:p>
              <a:r>
                <a:rPr lang="pt-BR" dirty="0"/>
                <a:t>+ Adaptação à informatização</a:t>
              </a:r>
            </a:p>
            <a:p>
              <a:r>
                <a:rPr lang="pt-BR" dirty="0"/>
                <a:t>- Tempo de dispensação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8607085" y="2065610"/>
              <a:ext cx="2940147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+ Erro de medicação</a:t>
              </a:r>
            </a:p>
            <a:p>
              <a:r>
                <a:rPr lang="pt-BR" dirty="0"/>
                <a:t>+ Tempo de dispensação</a:t>
              </a:r>
            </a:p>
            <a:p>
              <a:r>
                <a:rPr lang="pt-BR" dirty="0"/>
                <a:t>- Controle de estoque</a:t>
              </a:r>
            </a:p>
            <a:p>
              <a:r>
                <a:rPr lang="pt-BR" dirty="0"/>
                <a:t>+ Custo de medicamentos</a:t>
              </a:r>
            </a:p>
            <a:p>
              <a:r>
                <a:rPr lang="pt-BR" dirty="0"/>
                <a:t>+ Desvios e perdas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607085" y="3596425"/>
              <a:ext cx="2940147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+ Erro de medicação</a:t>
              </a:r>
            </a:p>
            <a:p>
              <a:r>
                <a:rPr lang="pt-BR" dirty="0"/>
                <a:t>+ Recurso de materiais</a:t>
              </a:r>
            </a:p>
            <a:p>
              <a:r>
                <a:rPr lang="pt-BR" dirty="0"/>
                <a:t>+ Recurso humanos</a:t>
              </a:r>
            </a:p>
            <a:p>
              <a:r>
                <a:rPr lang="pt-BR" dirty="0"/>
                <a:t>+ Tempo de dispensação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8604738" y="4848670"/>
              <a:ext cx="2940147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+ Custo de implementação</a:t>
              </a:r>
            </a:p>
            <a:p>
              <a:r>
                <a:rPr lang="pt-BR" dirty="0"/>
                <a:t>+ Recursos humanos</a:t>
              </a:r>
            </a:p>
            <a:p>
              <a:r>
                <a:rPr lang="pt-BR" dirty="0"/>
                <a:t>+ Dificuldade inicial no controle de estoque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6555545" y="1688123"/>
              <a:ext cx="1434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VANTAGENS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9270610" y="1685779"/>
              <a:ext cx="1699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DESVANTAGENS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950679" y="2445433"/>
              <a:ext cx="1434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COLETIVO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3432518" y="3835790"/>
              <a:ext cx="1953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INDIVIDUALIZADO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598984" y="5282417"/>
              <a:ext cx="1648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DOSE UNITÁRIA</a:t>
              </a:r>
            </a:p>
          </p:txBody>
        </p:sp>
      </p:grpSp>
      <p:sp>
        <p:nvSpPr>
          <p:cNvPr id="23" name="Retângulo 22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Storpirtis </a:t>
            </a:r>
            <a:r>
              <a:rPr lang="pt-BR" i="1" dirty="0"/>
              <a:t>et al</a:t>
            </a:r>
            <a:r>
              <a:rPr lang="pt-BR" dirty="0"/>
              <a:t>., 2008</a:t>
            </a:r>
          </a:p>
        </p:txBody>
      </p:sp>
    </p:spTree>
    <p:extLst>
      <p:ext uri="{BB962C8B-B14F-4D97-AF65-F5344CB8AC3E}">
        <p14:creationId xmlns:p14="http://schemas.microsoft.com/office/powerpoint/2010/main" val="3989435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MEDICAMENTO NÃO PADRONIZADO</a:t>
            </a:r>
          </a:p>
        </p:txBody>
      </p:sp>
      <p:pic>
        <p:nvPicPr>
          <p:cNvPr id="2050" name="Picture 2" descr="https://aplicacoes.einstein.br/manualfarmaceutico/PublishingImages/ManualFarmaceutico/pg28-providencia-medicamento-nao-padr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10" y="1572061"/>
            <a:ext cx="8747394" cy="50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57620" y="6155397"/>
            <a:ext cx="3795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Fonte: Manual Farmacêutico 2013/2014, Hospital 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3696527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USO DE MEDICAMENTOS NÃO DISPENSADOS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70484" y="1572237"/>
            <a:ext cx="3711766" cy="4351338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Verificar: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/>
              <a:t>Prazo de validade e lote;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/>
              <a:t>Condições de armazenamento e transporte (temperatura e exposição à luz);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/>
              <a:t> Inviolabilidade da embalagem final do produto;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/>
              <a:t> Nome comercial e genérico;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/>
              <a:t> Quantidade.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098" name="Picture 2" descr="https://aplicacoes.einstein.br/manualfarmaceutico/PublishingImages/ManualFarmaceutico/pg33-termo-medicamento-prop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6" y="1415256"/>
            <a:ext cx="6547003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880451" y="5941000"/>
            <a:ext cx="3795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Fonte: Manual Farmacêutico 2013/2014, Hospital 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4257209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MEDICAMENTO EM FALTA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Doação</a:t>
            </a:r>
          </a:p>
          <a:p>
            <a:r>
              <a:rPr lang="pt-BR" dirty="0"/>
              <a:t>Troca</a:t>
            </a:r>
          </a:p>
          <a:p>
            <a:r>
              <a:rPr lang="pt-BR" dirty="0"/>
              <a:t>Compra emergencial</a:t>
            </a:r>
          </a:p>
        </p:txBody>
      </p:sp>
      <p:pic>
        <p:nvPicPr>
          <p:cNvPr id="2050" name="Picture 2" descr="Resultado de imagem para medicamento em falta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36" y="1882774"/>
            <a:ext cx="5905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02551" y="6369049"/>
            <a:ext cx="3387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Fonte: g1.com</a:t>
            </a:r>
          </a:p>
        </p:txBody>
      </p:sp>
    </p:spTree>
    <p:extLst>
      <p:ext uri="{BB962C8B-B14F-4D97-AF65-F5344CB8AC3E}">
        <p14:creationId xmlns:p14="http://schemas.microsoft.com/office/powerpoint/2010/main" val="401130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DE MANIPULAÇÃO/PRODUÇÃO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48506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dirty="0"/>
              <a:t>É proporcionar medicamentos com segurança e qualidade, </a:t>
            </a:r>
            <a:r>
              <a:rPr lang="pt-BR" b="1" dirty="0"/>
              <a:t>adaptados</a:t>
            </a:r>
            <a:r>
              <a:rPr lang="pt-BR" dirty="0"/>
              <a:t> à necessidade da população atendida, além de desenvolver fórmulas de medicamentos e produtos de interesse estratégico ou mesmo econômico (CRF-SP, 2013).</a:t>
            </a:r>
          </a:p>
          <a:p>
            <a:pPr algn="just">
              <a:lnSpc>
                <a:spcPct val="100000"/>
              </a:lnSpc>
            </a:pPr>
            <a:endParaRPr lang="pt-BR" sz="1000" dirty="0"/>
          </a:p>
          <a:p>
            <a:pPr>
              <a:lnSpc>
                <a:spcPct val="100000"/>
              </a:lnSpc>
            </a:pPr>
            <a:r>
              <a:rPr lang="pt-BR" dirty="0"/>
              <a:t>Boas Práticas de Manipulação em Farmácia: RDC Anvisa nº 67/2007.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39" y="4401937"/>
            <a:ext cx="1806846" cy="24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1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DE MANIPULAÇÃO/PRODUÇÃO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Storpirtis </a:t>
            </a:r>
            <a:r>
              <a:rPr lang="pt-BR" i="1" dirty="0"/>
              <a:t>et al</a:t>
            </a:r>
            <a:r>
              <a:rPr lang="pt-BR" dirty="0"/>
              <a:t>., 2008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232697" y="1677040"/>
            <a:ext cx="34782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Setor de Farmacotécnica Hospitalar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3753016" y="2337683"/>
            <a:ext cx="438116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963478" y="2046372"/>
            <a:ext cx="1224" cy="2856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3753016" y="2337683"/>
            <a:ext cx="0" cy="238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8133937" y="2329484"/>
            <a:ext cx="0" cy="238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2568380" y="2585748"/>
            <a:ext cx="23750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Área de Formas Farmacêuticas Estéreis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730805" y="2585748"/>
            <a:ext cx="2813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Área de Formas Farmacêuticas Não-estéreis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568380" y="3614448"/>
            <a:ext cx="23750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Central de Preparo e Diluição de Misturas Intravenosas</a:t>
            </a:r>
          </a:p>
        </p:txBody>
      </p:sp>
      <p:cxnSp>
        <p:nvCxnSpPr>
          <p:cNvPr id="21" name="Conector reto 20"/>
          <p:cNvCxnSpPr>
            <a:stCxn id="18" idx="2"/>
            <a:endCxn id="20" idx="0"/>
          </p:cNvCxnSpPr>
          <p:nvPr/>
        </p:nvCxnSpPr>
        <p:spPr>
          <a:xfrm>
            <a:off x="3755928" y="3232079"/>
            <a:ext cx="0" cy="3823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7083188" y="3889613"/>
            <a:ext cx="10505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7085460" y="4778996"/>
            <a:ext cx="10505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7085462" y="5679744"/>
            <a:ext cx="10505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8152448" y="3584311"/>
            <a:ext cx="2813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Preparações extemporâneas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8141073" y="4473693"/>
            <a:ext cx="2813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Fracionamento de produtos farmacêuticos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8156993" y="5376721"/>
            <a:ext cx="2813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Reenvase</a:t>
            </a:r>
            <a:r>
              <a:rPr lang="pt-BR" dirty="0"/>
              <a:t> e diluição de antissépticos e germicidas</a:t>
            </a:r>
          </a:p>
        </p:txBody>
      </p:sp>
      <p:cxnSp>
        <p:nvCxnSpPr>
          <p:cNvPr id="36" name="Conector reto 35"/>
          <p:cNvCxnSpPr/>
          <p:nvPr/>
        </p:nvCxnSpPr>
        <p:spPr>
          <a:xfrm flipV="1">
            <a:off x="7083188" y="3232079"/>
            <a:ext cx="0" cy="24476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621161" y="4727962"/>
            <a:ext cx="2813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Nutrição parenteral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623434" y="5248853"/>
            <a:ext cx="2813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Quimioterapia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623435" y="5781117"/>
            <a:ext cx="2813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Outras preparações estéreis</a:t>
            </a:r>
          </a:p>
        </p:txBody>
      </p:sp>
      <p:cxnSp>
        <p:nvCxnSpPr>
          <p:cNvPr id="43" name="Conector reto 42"/>
          <p:cNvCxnSpPr/>
          <p:nvPr/>
        </p:nvCxnSpPr>
        <p:spPr>
          <a:xfrm>
            <a:off x="3434406" y="4912628"/>
            <a:ext cx="10505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3436679" y="5447163"/>
            <a:ext cx="10505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3438952" y="5981703"/>
            <a:ext cx="10505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V="1">
            <a:off x="4484909" y="4537778"/>
            <a:ext cx="0" cy="14439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113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FORMAS FARMACÊUTICAS NÃO-ESTÉREIS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t-BR" dirty="0"/>
              <a:t>Adaptação de formas farmacêuticas não comercializadas pela indústria. </a:t>
            </a:r>
            <a:r>
              <a:rPr lang="pt-BR" dirty="0" err="1"/>
              <a:t>Ex</a:t>
            </a:r>
            <a:r>
              <a:rPr lang="pt-BR" dirty="0"/>
              <a:t>: solução de </a:t>
            </a:r>
            <a:r>
              <a:rPr lang="pt-BR" dirty="0" err="1"/>
              <a:t>Oseltamivir</a:t>
            </a:r>
            <a:r>
              <a:rPr lang="pt-BR" dirty="0"/>
              <a:t> a partir da cápsula para pacientes com sonda </a:t>
            </a:r>
            <a:r>
              <a:rPr lang="pt-BR" dirty="0" err="1"/>
              <a:t>nasoenteral</a:t>
            </a:r>
            <a:r>
              <a:rPr lang="pt-BR" dirty="0"/>
              <a:t>.</a:t>
            </a:r>
          </a:p>
          <a:p>
            <a:pPr algn="just">
              <a:lnSpc>
                <a:spcPct val="110000"/>
              </a:lnSpc>
            </a:pPr>
            <a:endParaRPr lang="pt-BR" sz="1200" dirty="0"/>
          </a:p>
          <a:p>
            <a:pPr algn="just">
              <a:lnSpc>
                <a:spcPct val="110000"/>
              </a:lnSpc>
            </a:pPr>
            <a:r>
              <a:rPr lang="pt-BR" dirty="0"/>
              <a:t>Medicamentos de pouco interesse estratégico e econômico. </a:t>
            </a:r>
            <a:r>
              <a:rPr lang="pt-BR" dirty="0" err="1"/>
              <a:t>Ex</a:t>
            </a:r>
            <a:r>
              <a:rPr lang="pt-BR" dirty="0"/>
              <a:t>: pasta d’agua com enxofre para Escabiose.</a:t>
            </a:r>
          </a:p>
          <a:p>
            <a:pPr algn="just">
              <a:lnSpc>
                <a:spcPct val="110000"/>
              </a:lnSpc>
            </a:pPr>
            <a:endParaRPr lang="pt-BR" sz="1200" dirty="0"/>
          </a:p>
          <a:p>
            <a:pPr algn="just">
              <a:lnSpc>
                <a:spcPct val="110000"/>
              </a:lnSpc>
            </a:pPr>
            <a:r>
              <a:rPr lang="pt-BR" dirty="0"/>
              <a:t>Doses personalizadas para atender o sistema de distribuição de medicamentos.</a:t>
            </a:r>
          </a:p>
          <a:p>
            <a:pPr algn="just">
              <a:lnSpc>
                <a:spcPct val="110000"/>
              </a:lnSpc>
            </a:pPr>
            <a:endParaRPr lang="pt-BR" sz="1200" dirty="0"/>
          </a:p>
          <a:p>
            <a:pPr algn="just">
              <a:lnSpc>
                <a:spcPct val="110000"/>
              </a:lnSpc>
            </a:pPr>
            <a:r>
              <a:rPr lang="pt-BR" dirty="0"/>
              <a:t>Redução de gastos com antissépticos e germicidas.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Storpirtis </a:t>
            </a:r>
            <a:r>
              <a:rPr lang="pt-BR" i="1" dirty="0"/>
              <a:t>et al</a:t>
            </a:r>
            <a:r>
              <a:rPr lang="pt-BR" dirty="0"/>
              <a:t>., 2008</a:t>
            </a:r>
          </a:p>
        </p:txBody>
      </p:sp>
    </p:spTree>
    <p:extLst>
      <p:ext uri="{BB962C8B-B14F-4D97-AF65-F5344CB8AC3E}">
        <p14:creationId xmlns:p14="http://schemas.microsoft.com/office/powerpoint/2010/main" val="420253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HISTÓRIA NO MUNDO</a:t>
            </a:r>
          </a:p>
        </p:txBody>
      </p:sp>
      <p:pic>
        <p:nvPicPr>
          <p:cNvPr id="2050" name="Picture 2" descr="Hôtel-Dieu por volta do ano 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3" y="1378634"/>
            <a:ext cx="5447316" cy="43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0615" y="5799727"/>
            <a:ext cx="468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Hôtel-Dieu</a:t>
            </a:r>
            <a:r>
              <a:rPr lang="pt-BR" dirty="0"/>
              <a:t> (Hotel de Deus) em Paris, por volta de 1500 DC</a:t>
            </a:r>
          </a:p>
          <a:p>
            <a:pPr algn="ctr"/>
            <a:r>
              <a:rPr lang="pt-BR" dirty="0"/>
              <a:t>Fonte: https://goo.gl/o4xImn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49" y="1620348"/>
            <a:ext cx="5681778" cy="410520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642295" y="5839585"/>
            <a:ext cx="468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Hospital em Londres, início do século XIX</a:t>
            </a:r>
          </a:p>
          <a:p>
            <a:pPr algn="ctr"/>
            <a:r>
              <a:rPr lang="pt-BR" dirty="0"/>
              <a:t>Fonte: https://goo.gl/Ypk9Kc</a:t>
            </a:r>
          </a:p>
        </p:txBody>
      </p:sp>
    </p:spTree>
    <p:extLst>
      <p:ext uri="{BB962C8B-B14F-4D97-AF65-F5344CB8AC3E}">
        <p14:creationId xmlns:p14="http://schemas.microsoft.com/office/powerpoint/2010/main" val="10527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fracionamento de medicamentos em hospit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1" y="3798544"/>
            <a:ext cx="3739485" cy="263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fracionamento de medicamentos em hospit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1" y="618253"/>
            <a:ext cx="4176214" cy="278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fracionamento medicamentos hospita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15" y="1897239"/>
            <a:ext cx="4539255" cy="30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05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0040"/>
            <a:ext cx="10515600" cy="1325563"/>
          </a:xfrm>
        </p:spPr>
        <p:txBody>
          <a:bodyPr/>
          <a:lstStyle/>
          <a:p>
            <a:r>
              <a:rPr lang="pt-BR" dirty="0"/>
              <a:t>FORMAS FARMACÊUTICAS ESTÉREIS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05284"/>
            <a:ext cx="10515600" cy="4903551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t-BR" dirty="0"/>
              <a:t>Hormônios e antibióticos: possuir salas exclusivas para cada classe contendo uma antecâmara, com sistemas de ar independentes e de eficiência comprovada e possuir pressão negativa em relação às áreas adjacentes (RDC Anvisa nº 67/2007).</a:t>
            </a:r>
          </a:p>
          <a:p>
            <a:pPr algn="just">
              <a:lnSpc>
                <a:spcPct val="110000"/>
              </a:lnSpc>
            </a:pPr>
            <a:endParaRPr lang="pt-BR" sz="1200" dirty="0"/>
          </a:p>
          <a:p>
            <a:pPr algn="just">
              <a:lnSpc>
                <a:spcPct val="110000"/>
              </a:lnSpc>
            </a:pPr>
            <a:r>
              <a:rPr lang="pt-BR" dirty="0"/>
              <a:t>Quimioterápicos: área de paramentação, cabine de segurança biológica da Classe II B2 e área de armazenamento exclusiva (RDC Anvisa nº 220/2004).</a:t>
            </a:r>
          </a:p>
          <a:p>
            <a:pPr algn="just">
              <a:lnSpc>
                <a:spcPct val="110000"/>
              </a:lnSpc>
            </a:pPr>
            <a:endParaRPr lang="pt-BR" sz="1200" dirty="0"/>
          </a:p>
          <a:p>
            <a:pPr algn="just">
              <a:lnSpc>
                <a:spcPct val="110000"/>
              </a:lnSpc>
            </a:pPr>
            <a:r>
              <a:rPr lang="pt-BR" dirty="0"/>
              <a:t>Nutrição parenteral: necessidade de esterilidade, </a:t>
            </a:r>
            <a:r>
              <a:rPr lang="pt-BR" dirty="0" err="1"/>
              <a:t>apirogenicidade</a:t>
            </a:r>
            <a:r>
              <a:rPr lang="pt-BR" dirty="0"/>
              <a:t> e ausência de partículas (Portaria MS/SNVS nº 272/98).</a:t>
            </a:r>
          </a:p>
          <a:p>
            <a:pPr algn="just">
              <a:lnSpc>
                <a:spcPct val="110000"/>
              </a:lnSpc>
            </a:pPr>
            <a:endParaRPr lang="pt-BR" sz="1100" dirty="0"/>
          </a:p>
          <a:p>
            <a:pPr algn="just">
              <a:lnSpc>
                <a:spcPct val="110000"/>
              </a:lnSpc>
            </a:pPr>
            <a:r>
              <a:rPr lang="pt-BR" dirty="0" err="1"/>
              <a:t>Radiofármacos</a:t>
            </a:r>
            <a:r>
              <a:rPr lang="pt-BR" dirty="0"/>
              <a:t>: RDC Anvisa nº 38/2008 (instalações), RDC Anvisa nº 63/2009 (requisitos mínimo para manipulação) e Resolução CFF nº 486/08 (atribuições do farmacêutico).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2013</a:t>
            </a:r>
          </a:p>
        </p:txBody>
      </p:sp>
    </p:spTree>
    <p:extLst>
      <p:ext uri="{BB962C8B-B14F-4D97-AF65-F5344CB8AC3E}">
        <p14:creationId xmlns:p14="http://schemas.microsoft.com/office/powerpoint/2010/main" val="1851240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area manipulacao de medicamentos nao estere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43" y="344298"/>
            <a:ext cx="3917999" cy="30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area manipulacao de medicamentos quimioteráp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09" y="344298"/>
            <a:ext cx="3916907" cy="31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83" y="3616633"/>
            <a:ext cx="4365743" cy="3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57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FOCADAS NO INDIVÍDUO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9805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/>
              <a:t>Farmácia Clínica (ASHP</a:t>
            </a:r>
            <a:r>
              <a:rPr lang="pt-BR" dirty="0" smtClean="0"/>
              <a:t>):</a:t>
            </a:r>
          </a:p>
          <a:p>
            <a:pPr algn="just"/>
            <a:endParaRPr lang="pt-BR" sz="12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t-BR" dirty="0"/>
              <a:t>“A ciência da saúde cuja responsabilidade é </a:t>
            </a:r>
            <a:r>
              <a:rPr lang="pt-BR" b="1" dirty="0"/>
              <a:t>assegurar</a:t>
            </a:r>
            <a:r>
              <a:rPr lang="pt-BR" dirty="0"/>
              <a:t>, mediante aplicação de conhecimentos e funções, que o uso do medicamento seja </a:t>
            </a:r>
            <a:r>
              <a:rPr lang="pt-BR" b="1" dirty="0"/>
              <a:t>seguro e apropriado</a:t>
            </a:r>
            <a:r>
              <a:rPr lang="pt-BR" dirty="0"/>
              <a:t>, necessitando, portanto, de </a:t>
            </a:r>
            <a:r>
              <a:rPr lang="pt-BR" b="1" dirty="0"/>
              <a:t>educação</a:t>
            </a:r>
            <a:r>
              <a:rPr lang="pt-BR" dirty="0"/>
              <a:t> especializada e </a:t>
            </a:r>
            <a:r>
              <a:rPr lang="pt-BR" b="1" dirty="0"/>
              <a:t>treinamento</a:t>
            </a:r>
            <a:r>
              <a:rPr lang="pt-BR" dirty="0"/>
              <a:t> estruturado, além da coleta e interpretação de </a:t>
            </a:r>
            <a:r>
              <a:rPr lang="pt-BR" b="1" dirty="0"/>
              <a:t>dados</a:t>
            </a:r>
            <a:r>
              <a:rPr lang="pt-BR" dirty="0"/>
              <a:t>, da </a:t>
            </a:r>
            <a:r>
              <a:rPr lang="pt-BR" b="1" dirty="0"/>
              <a:t>motivação</a:t>
            </a:r>
            <a:r>
              <a:rPr lang="pt-BR" dirty="0"/>
              <a:t> pelo paciente e de </a:t>
            </a:r>
            <a:r>
              <a:rPr lang="pt-BR" b="1" dirty="0"/>
              <a:t>interação multiprofissional</a:t>
            </a:r>
            <a:r>
              <a:rPr lang="pt-BR" dirty="0"/>
              <a:t>”.</a:t>
            </a:r>
          </a:p>
          <a:p>
            <a:pPr marL="0" indent="0" algn="just">
              <a:buNone/>
            </a:pPr>
            <a:endParaRPr lang="pt-BR" sz="1300" dirty="0"/>
          </a:p>
          <a:p>
            <a:pPr algn="just">
              <a:lnSpc>
                <a:spcPct val="120000"/>
              </a:lnSpc>
            </a:pPr>
            <a:r>
              <a:rPr lang="pt-BR" dirty="0"/>
              <a:t>Farmacêutico clínico: conhecimentos técnicos, visão sistêmica, foco no desfecho clínico, nexo causal, liderança, dinamismo e trabalhar em equipe (CRF-SP, 2015)</a:t>
            </a:r>
          </a:p>
          <a:p>
            <a:pPr algn="just"/>
            <a:endParaRPr lang="pt-BR" sz="1300" dirty="0"/>
          </a:p>
          <a:p>
            <a:pPr algn="just">
              <a:lnSpc>
                <a:spcPct val="120000"/>
              </a:lnSpc>
            </a:pPr>
            <a:r>
              <a:rPr lang="pt-BR" dirty="0"/>
              <a:t>Resolução do CFF nº 585/13: atribuições clínicas do farmacêutico</a:t>
            </a:r>
          </a:p>
        </p:txBody>
      </p:sp>
    </p:spTree>
    <p:extLst>
      <p:ext uri="{BB962C8B-B14F-4D97-AF65-F5344CB8AC3E}">
        <p14:creationId xmlns:p14="http://schemas.microsoft.com/office/powerpoint/2010/main" val="2329695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FOCADAS NO INDIVÍDUO</a:t>
            </a:r>
          </a:p>
        </p:txBody>
      </p:sp>
      <p:pic>
        <p:nvPicPr>
          <p:cNvPr id="7170" name="Picture 2" descr="Resultado de imagem para farmaceutico clinico desen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34" y="1772574"/>
            <a:ext cx="4000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45993" y="5118885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Conciliação medicamentosa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45994" y="2133603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Análise da prescrição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5994" y="2611275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Ajuste de dose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5993" y="3102595"/>
            <a:ext cx="31253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Adequação de formas farmacêuticas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5994" y="3870914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Interação medicamentosa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45993" y="4356401"/>
            <a:ext cx="31253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Incompatibilidade medicamentosa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011236" y="2422056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Monitorização de fármacos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011236" y="2902003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Análise de exames laboratoriais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011236" y="3381950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Evolução em prontuário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997588" y="3883053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Cronofarmacologia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000718" y="4364431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Farmacovigilância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2013 e 2015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009897" y="4814290"/>
            <a:ext cx="3125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Assistência Domiciliar</a:t>
            </a:r>
          </a:p>
        </p:txBody>
      </p:sp>
    </p:spTree>
    <p:extLst>
      <p:ext uri="{BB962C8B-B14F-4D97-AF65-F5344CB8AC3E}">
        <p14:creationId xmlns:p14="http://schemas.microsoft.com/office/powerpoint/2010/main" val="1993863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DE PRESCRIÇÃO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t-BR" dirty="0"/>
              <a:t>Deve se </a:t>
            </a:r>
            <a:r>
              <a:rPr lang="pt-BR" dirty="0" smtClean="0"/>
              <a:t>considerar</a:t>
            </a:r>
          </a:p>
          <a:p>
            <a:pPr algn="just">
              <a:lnSpc>
                <a:spcPct val="110000"/>
              </a:lnSpc>
            </a:pPr>
            <a:endParaRPr lang="pt-BR" sz="1200" dirty="0"/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Identificação do indivíduo: nome, registro, sexo, idade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Aspectos do indivíduo: alergias e medicamentos de uso prévio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Aspectos da administração dos medicamentos: reconstituição, diluição, tempo de infusão, estabilidade e incompatibilidade, via correta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Dose: adequada para indicação terapêutica, dose máxima diária, ajuste de dose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Frequência: intervalo correto e aprazamento adequado 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Medicamento: disponibilidade, padronização, indicações, contraindicações e interações medicamentosas/alimento/exames laboratoriais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798548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79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07" y="295940"/>
            <a:ext cx="10510838" cy="61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52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AJUSTE DE DOSE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Avaliar melhor dose e intervalo de administração dos medicamentos, buscando fontes fidedignas (individualizada ou coletiva)</a:t>
            </a:r>
          </a:p>
          <a:p>
            <a:pPr marL="0" indent="0">
              <a:buNone/>
            </a:pPr>
            <a:endParaRPr lang="pt-BR" sz="1000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dirty="0" err="1"/>
              <a:t>Nefropatas</a:t>
            </a:r>
            <a:r>
              <a:rPr lang="pt-BR" dirty="0"/>
              <a:t>: diminuição da excreção renal, retenção hídrica, diálise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dirty="0" err="1"/>
              <a:t>Hepatopatas</a:t>
            </a:r>
            <a:r>
              <a:rPr lang="pt-BR" dirty="0"/>
              <a:t>: acúmulo dos medicamentos (toxicidade)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dirty="0"/>
              <a:t>Idosos: comprometimento fisiológico renal e hepático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dirty="0"/>
              <a:t>Crianças: amadurecimento renal e hepático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dirty="0"/>
              <a:t>Críticos: diminuição de albumina, inflamação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2198633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89" y="54592"/>
            <a:ext cx="4525953" cy="665934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15319" y="6344608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Sanford</a:t>
            </a:r>
            <a:r>
              <a:rPr lang="pt-BR" dirty="0"/>
              <a:t>, 2016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003" y="2002292"/>
            <a:ext cx="6894323" cy="270619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197462" y="4886572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Micromedex</a:t>
            </a:r>
            <a:r>
              <a:rPr lang="pt-BR" dirty="0"/>
              <a:t>, 2016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626" y="1509877"/>
            <a:ext cx="17430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HISTÓRIA NO BRASIL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9" y="3068866"/>
            <a:ext cx="5106572" cy="3301694"/>
          </a:xfrm>
          <a:prstGeom prst="rect">
            <a:avLst/>
          </a:prstGeom>
        </p:spPr>
      </p:pic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38337"/>
            <a:ext cx="10515600" cy="1311470"/>
          </a:xfrm>
        </p:spPr>
        <p:txBody>
          <a:bodyPr/>
          <a:lstStyle/>
          <a:p>
            <a:pPr algn="just"/>
            <a:r>
              <a:rPr lang="pt-BR" dirty="0"/>
              <a:t>Santa Casa da Misericórdia de Santos (Hospital de Todos os Santos), foi fundada em 1542, por Braz Cubas, fidalgo português e líder do povoado de São Vicente.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88" y="3070972"/>
            <a:ext cx="5625245" cy="306254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10039" y="6103274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Dias atuais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39078" y="6396351"/>
            <a:ext cx="325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http://www.scms.com.br/</a:t>
            </a:r>
          </a:p>
        </p:txBody>
      </p:sp>
    </p:spTree>
    <p:extLst>
      <p:ext uri="{BB962C8B-B14F-4D97-AF65-F5344CB8AC3E}">
        <p14:creationId xmlns:p14="http://schemas.microsoft.com/office/powerpoint/2010/main" val="9666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5733"/>
            <a:ext cx="6031461" cy="324252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25" y="0"/>
            <a:ext cx="9477375" cy="24314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461" y="2513274"/>
            <a:ext cx="6160539" cy="38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0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ADEQUAÇÃO DE FORMAS FARMACÊUTICAS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pt-BR" dirty="0"/>
              <a:t>Considerar a condição clínica do paciente:</a:t>
            </a:r>
          </a:p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pt-BR" dirty="0"/>
              <a:t>Via de administração disponível (preferência pela via enteral)</a:t>
            </a:r>
          </a:p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pt-BR" dirty="0"/>
              <a:t>Farmacologia/Farmacotécnica (evitar iatrogenias)</a:t>
            </a:r>
          </a:p>
          <a:p>
            <a:pPr marL="514350" indent="-514350" algn="just">
              <a:buAutoNum type="arabicPeriod"/>
            </a:pPr>
            <a:endParaRPr lang="pt-BR" dirty="0"/>
          </a:p>
          <a:p>
            <a:pPr algn="just">
              <a:lnSpc>
                <a:spcPct val="100000"/>
              </a:lnSpc>
            </a:pPr>
            <a:r>
              <a:rPr lang="pt-BR" dirty="0"/>
              <a:t>Participar da elaboração de guias e manuais sobre os medicamentos quanto: trituração de comprimidos, abertura de cápsulas e dissolução de conteúdo em água, alteração de forma farmacêutica ou sugestão de alternativas farmacêuticas.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1826686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41" y="161783"/>
            <a:ext cx="9580728" cy="20900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73" y="2470244"/>
            <a:ext cx="8576264" cy="41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63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INTERAÇÃO MEDICAMENTOSA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t-BR" dirty="0"/>
              <a:t>Alteração dos efeitos de um medicamento pela presença simultânea de outro medicamento, alimento, bebida ou substâncias fisiológicas no organismo.</a:t>
            </a:r>
          </a:p>
          <a:p>
            <a:pPr marL="0" indent="0" algn="just">
              <a:buNone/>
            </a:pPr>
            <a:endParaRPr lang="pt-BR" sz="1200" dirty="0"/>
          </a:p>
          <a:p>
            <a:pPr algn="just">
              <a:lnSpc>
                <a:spcPct val="110000"/>
              </a:lnSpc>
            </a:pPr>
            <a:r>
              <a:rPr lang="pt-BR" dirty="0"/>
              <a:t>Farmacocinética: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Absorção (alteração na velocidade ou extensão)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Distribuição (competição por proteínas plasmáticas)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 err="1"/>
              <a:t>Biotransformação</a:t>
            </a:r>
            <a:r>
              <a:rPr lang="pt-BR" dirty="0"/>
              <a:t> (indução ou inibição enzimática)</a:t>
            </a:r>
          </a:p>
          <a:p>
            <a:pPr marL="514350" indent="-514350" algn="just">
              <a:lnSpc>
                <a:spcPct val="110000"/>
              </a:lnSpc>
              <a:buAutoNum type="arabicPeriod"/>
            </a:pPr>
            <a:r>
              <a:rPr lang="pt-BR" dirty="0"/>
              <a:t>Excreção (alteração no fluxo sanguíneo renal, pH urinário)</a:t>
            </a:r>
          </a:p>
          <a:p>
            <a:pPr marL="0" indent="0" algn="just">
              <a:buNone/>
            </a:pPr>
            <a:endParaRPr lang="pt-BR" sz="1300" dirty="0"/>
          </a:p>
          <a:p>
            <a:pPr algn="just">
              <a:lnSpc>
                <a:spcPct val="120000"/>
              </a:lnSpc>
            </a:pPr>
            <a:r>
              <a:rPr lang="pt-BR" dirty="0"/>
              <a:t>Farmacodinâmica: sinergismo ou antagonismo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3846546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1" y="1470407"/>
            <a:ext cx="11863469" cy="19415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1" y="177141"/>
            <a:ext cx="11863469" cy="11811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748" y="4020516"/>
            <a:ext cx="4030854" cy="168266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1563"/>
            <a:ext cx="4214953" cy="148056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716453" y="3339443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Micromedex</a:t>
            </a:r>
            <a:r>
              <a:rPr lang="pt-BR" dirty="0"/>
              <a:t>, 2016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898" y="4075108"/>
            <a:ext cx="3630585" cy="145223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080992" y="5757376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Oliveira, 1986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856284" y="5691411"/>
            <a:ext cx="2935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Jackson &amp; Reyes, 1998</a:t>
            </a:r>
          </a:p>
        </p:txBody>
      </p:sp>
    </p:spTree>
    <p:extLst>
      <p:ext uri="{BB962C8B-B14F-4D97-AF65-F5344CB8AC3E}">
        <p14:creationId xmlns:p14="http://schemas.microsoft.com/office/powerpoint/2010/main" val="1325952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INCOMPATIBILIDADE MEDICAMENTOSA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t-BR" dirty="0"/>
              <a:t>Interação farmacêutica</a:t>
            </a:r>
            <a:r>
              <a:rPr lang="pt-BR" dirty="0" smtClean="0"/>
              <a:t>:</a:t>
            </a:r>
          </a:p>
          <a:p>
            <a:pPr algn="just">
              <a:lnSpc>
                <a:spcPct val="110000"/>
              </a:lnSpc>
            </a:pPr>
            <a:endParaRPr lang="pt-BR" sz="600" dirty="0"/>
          </a:p>
          <a:p>
            <a:pPr marL="0" indent="0" algn="just">
              <a:lnSpc>
                <a:spcPct val="110000"/>
              </a:lnSpc>
              <a:buNone/>
            </a:pPr>
            <a:r>
              <a:rPr lang="pt-BR" dirty="0"/>
              <a:t>1. Reações físico-químicas entre fármacos e solventes: frascos, bolsas, seringas, infusão venosa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claritromicina</a:t>
            </a:r>
            <a:r>
              <a:rPr lang="pt-BR" dirty="0"/>
              <a:t> reconstituída com cloreto de sódio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t-BR" dirty="0"/>
              <a:t>2. Reações físico-químicas entre fármacos e recipientes: </a:t>
            </a:r>
            <a:r>
              <a:rPr lang="pt-BR" dirty="0" err="1"/>
              <a:t>catereres</a:t>
            </a:r>
            <a:r>
              <a:rPr lang="pt-BR" dirty="0"/>
              <a:t> e </a:t>
            </a:r>
            <a:r>
              <a:rPr lang="pt-BR" dirty="0" err="1"/>
              <a:t>equipos</a:t>
            </a:r>
            <a:endParaRPr lang="pt-BR" dirty="0"/>
          </a:p>
          <a:p>
            <a:pPr marL="0" indent="0" algn="just">
              <a:lnSpc>
                <a:spcPct val="110000"/>
              </a:lnSpc>
              <a:buNone/>
            </a:pPr>
            <a:r>
              <a:rPr lang="pt-BR" dirty="0" err="1"/>
              <a:t>Ex</a:t>
            </a:r>
            <a:r>
              <a:rPr lang="pt-BR" dirty="0"/>
              <a:t>: diluição de </a:t>
            </a:r>
            <a:r>
              <a:rPr lang="pt-BR" dirty="0" err="1"/>
              <a:t>amiodarona</a:t>
            </a:r>
            <a:r>
              <a:rPr lang="pt-BR" dirty="0"/>
              <a:t> em bolsas contendo PVC</a:t>
            </a:r>
          </a:p>
          <a:p>
            <a:pPr marL="0" indent="0" algn="just">
              <a:buNone/>
            </a:pPr>
            <a:endParaRPr lang="pt-BR" sz="1100" dirty="0"/>
          </a:p>
          <a:p>
            <a:pPr algn="just">
              <a:lnSpc>
                <a:spcPct val="120000"/>
              </a:lnSpc>
            </a:pPr>
            <a:r>
              <a:rPr lang="pt-BR" dirty="0"/>
              <a:t>Pode estar relacionado com perda de eficácia e reações adversas do medicamento.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3857015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7" y="1692322"/>
            <a:ext cx="11401539" cy="26340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24" y="954562"/>
            <a:ext cx="4253056" cy="51438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913614" y="4694817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Uptodate</a:t>
            </a:r>
            <a:r>
              <a:rPr lang="pt-BR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005904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MONITORIZAÇÃO TERAPÊUTICA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68654"/>
            <a:ext cx="10515600" cy="518934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t-BR" dirty="0"/>
              <a:t>Consiste na análise dos resultados de dosagem de nível sérico de medicamento no sangue a fim de otimizar e individualizar a farmacoterapia.</a:t>
            </a:r>
          </a:p>
          <a:p>
            <a:pPr marL="0" indent="0" algn="just">
              <a:buNone/>
            </a:pPr>
            <a:endParaRPr lang="pt-BR" sz="600" dirty="0"/>
          </a:p>
          <a:p>
            <a:pPr algn="just">
              <a:lnSpc>
                <a:spcPct val="120000"/>
              </a:lnSpc>
            </a:pPr>
            <a:r>
              <a:rPr lang="pt-BR" dirty="0"/>
              <a:t>Critérios: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Estreita margem terapêutica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Alta taxa de ligação as proteínas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Potencialmente tóxicos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Dificuldade de estabelecer a eficácia clínica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Resposta terapêutica inadequada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Casos de alteração da dose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Mudança no estado clínico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Viabilidade técnica na detecção do fármaco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  <p:pic>
        <p:nvPicPr>
          <p:cNvPr id="3074" name="Picture 2" descr="Resultado de imagem para hp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85" y="3194891"/>
            <a:ext cx="3105715" cy="23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592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1213868" y="68236"/>
            <a:ext cx="9413614" cy="6282022"/>
            <a:chOff x="1213868" y="-81892"/>
            <a:chExt cx="9413614" cy="628202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3868" y="-81892"/>
              <a:ext cx="9399966" cy="2306471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7516" y="2224580"/>
              <a:ext cx="9399966" cy="3975550"/>
            </a:xfrm>
            <a:prstGeom prst="rect">
              <a:avLst/>
            </a:prstGeom>
          </p:spPr>
        </p:pic>
      </p:grpSp>
      <p:sp>
        <p:nvSpPr>
          <p:cNvPr id="7" name="Retângulo 6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1426273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DE EXAMES LABORATORIAIS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37488"/>
            <a:ext cx="10515600" cy="503237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t-BR" dirty="0"/>
              <a:t>Necessidade de conhecer os exames bioquímicos e microbiológicos: expectativa quanto aos resultados e interferências.</a:t>
            </a:r>
          </a:p>
          <a:p>
            <a:pPr marL="0" indent="0" algn="just">
              <a:buNone/>
            </a:pPr>
            <a:endParaRPr lang="pt-BR" sz="700" dirty="0"/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Hemograma: hematócrito e hemoglobina, </a:t>
            </a:r>
            <a:r>
              <a:rPr lang="pt-BR" dirty="0" err="1"/>
              <a:t>leucograma</a:t>
            </a:r>
            <a:r>
              <a:rPr lang="pt-BR" dirty="0"/>
              <a:t> e plaquetas, </a:t>
            </a:r>
            <a:r>
              <a:rPr lang="pt-BR" dirty="0" err="1"/>
              <a:t>coagulograma</a:t>
            </a:r>
            <a:endParaRPr lang="pt-BR" dirty="0"/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Função renal: creatinina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Função hepática: TGP, TGO, </a:t>
            </a:r>
            <a:r>
              <a:rPr lang="pt-BR" dirty="0" err="1"/>
              <a:t>fosfatase</a:t>
            </a:r>
            <a:r>
              <a:rPr lang="pt-BR" dirty="0"/>
              <a:t> alcalina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Eletrólitos: Na, K, Mg, Ca, Cl, HCO</a:t>
            </a:r>
            <a:r>
              <a:rPr lang="pt-BR" baseline="-25000" dirty="0"/>
              <a:t>3</a:t>
            </a:r>
            <a:r>
              <a:rPr lang="pt-BR" dirty="0"/>
              <a:t>, PO</a:t>
            </a:r>
            <a:r>
              <a:rPr lang="pt-BR" baseline="-25000" dirty="0"/>
              <a:t>4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Marcadores inflamatórios e infecciosos: PCR e PCT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Hormônios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Glicemia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Enzimas Cardíacas: CPK, CKMB, </a:t>
            </a:r>
            <a:r>
              <a:rPr lang="pt-BR" dirty="0" err="1"/>
              <a:t>troponina</a:t>
            </a:r>
            <a:endParaRPr lang="pt-BR" dirty="0"/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eriod"/>
            </a:pPr>
            <a:r>
              <a:rPr lang="pt-BR" dirty="0"/>
              <a:t>Microbiológicos: CIM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  <p:pic>
        <p:nvPicPr>
          <p:cNvPr id="1026" name="Picture 2" descr="Resultado de imagem para exames laboratori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34" y="3789803"/>
            <a:ext cx="3258119" cy="183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4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CONCEITOS DE HOSPITAL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Segundo a OMS, hospital é parte integrante de um sistema coordenado de saúde cuja função é dispensar à comunidade completa assistência à saúde, preventiva e curativa, incluindo serviços extensivos à família, em seu domicílio e ainda um centro de formação para os que trabalham no campo da saúde e para as pesquisas biossociais (Maia Neto, 2005).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Estabelecimento de saúde destinado a prestar assistência sanitária em regime de internação, a uma determinada clientela, ou de não internação, no caso de ambulatório ou outros serviços (MS, 1985)</a:t>
            </a:r>
          </a:p>
        </p:txBody>
      </p:sp>
    </p:spTree>
    <p:extLst>
      <p:ext uri="{BB962C8B-B14F-4D97-AF65-F5344CB8AC3E}">
        <p14:creationId xmlns:p14="http://schemas.microsoft.com/office/powerpoint/2010/main" val="40759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resultado exames laboratori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9" y="691751"/>
            <a:ext cx="5332164" cy="5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32" y="522784"/>
            <a:ext cx="4938943" cy="540931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755875" y="6051372"/>
            <a:ext cx="2942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https://goo.gl/0iRt0h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85442" y="6051372"/>
            <a:ext cx="2942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https://goo.gl/i1hPGw</a:t>
            </a:r>
          </a:p>
        </p:txBody>
      </p:sp>
    </p:spTree>
    <p:extLst>
      <p:ext uri="{BB962C8B-B14F-4D97-AF65-F5344CB8AC3E}">
        <p14:creationId xmlns:p14="http://schemas.microsoft.com/office/powerpoint/2010/main" val="1805221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VISITA MULTIPROFISSIONAL (</a:t>
            </a:r>
            <a:r>
              <a:rPr lang="pt-BR" i="1" dirty="0"/>
              <a:t>ROUNDS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Discutir casos clínicos: diariamente ou em dias estabelecidos</a:t>
            </a:r>
          </a:p>
          <a:p>
            <a:endParaRPr lang="pt-BR" sz="1500" dirty="0"/>
          </a:p>
          <a:p>
            <a:r>
              <a:rPr lang="pt-BR" dirty="0"/>
              <a:t>Beira do leito ou reunião clínica</a:t>
            </a:r>
          </a:p>
          <a:p>
            <a:endParaRPr lang="pt-BR" sz="1500" dirty="0"/>
          </a:p>
          <a:p>
            <a:r>
              <a:rPr lang="pt-BR" dirty="0"/>
              <a:t>Objetivo: plano terapêutico humanizado</a:t>
            </a:r>
          </a:p>
        </p:txBody>
      </p:sp>
      <p:pic>
        <p:nvPicPr>
          <p:cNvPr id="4098" name="Picture 2" descr="Resultado de imagem para equipe multiprofissional de sa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2" y="4437063"/>
            <a:ext cx="10554158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30718825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EM PRONTUÁRIO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2400" dirty="0"/>
              <a:t>Documento único, constituído de um conjunto de informações, sinais e imagens registrados, gerados a partir de fatos, acontecimentos e situações sobre a saúde do paciente e assistência a ele prestada, de caráter legal, sigiloso e científico, que possibilita a comunicação entre membros da equipe multiprofissional e a continuidade da assistência prestada ao indivíduo (CFM)</a:t>
            </a:r>
          </a:p>
          <a:p>
            <a:pPr algn="just"/>
            <a:endParaRPr lang="pt-BR" sz="1000" dirty="0"/>
          </a:p>
          <a:p>
            <a:pPr algn="just"/>
            <a:r>
              <a:rPr lang="pt-BR" sz="2400" dirty="0"/>
              <a:t>Evolução farmacêutica e registrar no prontuário (Resolução n° 585/13)</a:t>
            </a:r>
          </a:p>
        </p:txBody>
      </p:sp>
      <p:pic>
        <p:nvPicPr>
          <p:cNvPr id="4" name="Picture 2" descr="http://www.femagpastas.com.br/hospital/pasta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50" y="4719084"/>
            <a:ext cx="2985571" cy="21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4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04" y="252182"/>
            <a:ext cx="8820150" cy="31146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604" y="3466009"/>
            <a:ext cx="8829675" cy="237172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949625" y="5936886"/>
            <a:ext cx="2905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https://goo.gl/NgkkET</a:t>
            </a:r>
          </a:p>
        </p:txBody>
      </p:sp>
    </p:spTree>
    <p:extLst>
      <p:ext uri="{BB962C8B-B14F-4D97-AF65-F5344CB8AC3E}">
        <p14:creationId xmlns:p14="http://schemas.microsoft.com/office/powerpoint/2010/main" val="1960811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CRONOFARMACOLOGIA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É a ciência que estuda os efeitos dos medicamentos no organismo em virtude das alterações diurnas e noturnas, isto é, de acordo com as variações circadianas (CRF-SP, 2015).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Objetivo: otimizar a terapia e diminuir as RAM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047109" y="4599881"/>
            <a:ext cx="6766345" cy="1712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6191480" y="5155894"/>
            <a:ext cx="3437262" cy="440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50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FARMACOVIGILÂNCIA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37488"/>
            <a:ext cx="10515600" cy="4883648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t-BR" dirty="0"/>
              <a:t>“Farmacovigilância é a ciência das atividades relativas à identificação, avaliação, compreensão e prevenção de </a:t>
            </a:r>
            <a:r>
              <a:rPr lang="pt-BR" b="1" dirty="0"/>
              <a:t>efeitos adversos ou qualquer problema possível relacionado ao uso de medicamentos</a:t>
            </a:r>
            <a:r>
              <a:rPr lang="pt-BR" dirty="0"/>
              <a:t>” (OMS, 2002).</a:t>
            </a:r>
          </a:p>
          <a:p>
            <a:pPr algn="just"/>
            <a:endParaRPr lang="pt-BR" sz="800" dirty="0"/>
          </a:p>
          <a:p>
            <a:pPr algn="just"/>
            <a:r>
              <a:rPr lang="pt-BR" dirty="0"/>
              <a:t>Questões importantes para Farmacovigilância (ANVISA):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Reações adversas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Desvio de qualidade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 err="1"/>
              <a:t>Inefetividade</a:t>
            </a:r>
            <a:r>
              <a:rPr lang="pt-BR" dirty="0"/>
              <a:t> terapêutica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Erros de medicação: erros de prescrição (transcrição), administração e dispensação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Uso </a:t>
            </a:r>
            <a:r>
              <a:rPr lang="pt-BR" i="1" dirty="0"/>
              <a:t>off </a:t>
            </a:r>
            <a:r>
              <a:rPr lang="pt-BR" i="1" dirty="0" err="1"/>
              <a:t>label</a:t>
            </a:r>
            <a:endParaRPr lang="pt-BR" i="1" dirty="0"/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Uso abusivo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Intoxicações</a:t>
            </a:r>
          </a:p>
          <a:p>
            <a:pPr marL="514350" indent="-514350" algn="just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Interações Medicamentosas</a:t>
            </a:r>
          </a:p>
        </p:txBody>
      </p:sp>
    </p:spTree>
    <p:extLst>
      <p:ext uri="{BB962C8B-B14F-4D97-AF65-F5344CB8AC3E}">
        <p14:creationId xmlns:p14="http://schemas.microsoft.com/office/powerpoint/2010/main" val="4154995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9490" y="451692"/>
            <a:ext cx="1164482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INCIDENTES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4730" y="4219461"/>
            <a:ext cx="5673688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CIRCUNSTÂNCIA NOTIFICÁVEL</a:t>
            </a:r>
          </a:p>
          <a:p>
            <a:pPr algn="ctr"/>
            <a:r>
              <a:rPr lang="pt-BR" dirty="0"/>
              <a:t>(potencial expressivo para causar dano, mas sem incidente)</a:t>
            </a:r>
          </a:p>
          <a:p>
            <a:pPr algn="ctr"/>
            <a:r>
              <a:rPr lang="pt-BR" dirty="0" err="1"/>
              <a:t>Ex</a:t>
            </a:r>
            <a:r>
              <a:rPr lang="pt-BR" dirty="0"/>
              <a:t>: desfibrilador não está funcionando na emergência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19200" y="2143016"/>
            <a:ext cx="454996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i="1" dirty="0"/>
              <a:t>NEAR MISS</a:t>
            </a:r>
          </a:p>
          <a:p>
            <a:pPr algn="ctr"/>
            <a:r>
              <a:rPr lang="pt-BR" dirty="0"/>
              <a:t>(incidente que não atingiu o paciente)</a:t>
            </a:r>
          </a:p>
          <a:p>
            <a:pPr algn="ctr"/>
            <a:r>
              <a:rPr lang="pt-BR" dirty="0" err="1"/>
              <a:t>Ex</a:t>
            </a:r>
            <a:r>
              <a:rPr lang="pt-BR" dirty="0"/>
              <a:t>: o médico prescreveu a dose errada do medicamento e o farmacêutico detectou o erro)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19162" y="4224969"/>
            <a:ext cx="438838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INCIDENTE SEM DANO</a:t>
            </a:r>
          </a:p>
          <a:p>
            <a:pPr algn="ctr"/>
            <a:r>
              <a:rPr lang="pt-BR" dirty="0"/>
              <a:t>(atingiu o paciente mas não causou dano)</a:t>
            </a:r>
          </a:p>
          <a:p>
            <a:pPr algn="ctr"/>
            <a:r>
              <a:rPr lang="pt-BR" dirty="0" err="1"/>
              <a:t>Ex</a:t>
            </a:r>
            <a:r>
              <a:rPr lang="pt-BR" dirty="0"/>
              <a:t>: enfermeira administrou </a:t>
            </a:r>
            <a:r>
              <a:rPr lang="pt-BR" dirty="0" err="1"/>
              <a:t>dexametasona</a:t>
            </a:r>
            <a:r>
              <a:rPr lang="pt-BR" dirty="0"/>
              <a:t> ao invés de </a:t>
            </a:r>
            <a:r>
              <a:rPr lang="pt-BR" dirty="0" err="1"/>
              <a:t>betametasona</a:t>
            </a:r>
            <a:r>
              <a:rPr lang="pt-BR" dirty="0"/>
              <a:t>, sem dano ao paciente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90342" y="2143016"/>
            <a:ext cx="4773976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INCIDENTE COM DANO</a:t>
            </a:r>
          </a:p>
          <a:p>
            <a:pPr algn="ctr"/>
            <a:r>
              <a:rPr lang="pt-BR" dirty="0"/>
              <a:t>(evento adverso)</a:t>
            </a:r>
          </a:p>
          <a:p>
            <a:pPr algn="ctr"/>
            <a:r>
              <a:rPr lang="pt-BR" dirty="0" err="1"/>
              <a:t>Ex</a:t>
            </a:r>
            <a:r>
              <a:rPr lang="pt-BR" dirty="0"/>
              <a:t>: A prescrição de ‘1U’ de insulina foi interpretada como 10 unidades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3371161" y="1159578"/>
            <a:ext cx="0" cy="983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649995" y="1159578"/>
            <a:ext cx="0" cy="3065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9681988" y="1159578"/>
            <a:ext cx="0" cy="983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6850655" y="1159578"/>
            <a:ext cx="0" cy="3065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9681988" y="6316403"/>
            <a:ext cx="1957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OMS, 2011</a:t>
            </a:r>
          </a:p>
        </p:txBody>
      </p:sp>
    </p:spTree>
    <p:extLst>
      <p:ext uri="{BB962C8B-B14F-4D97-AF65-F5344CB8AC3E}">
        <p14:creationId xmlns:p14="http://schemas.microsoft.com/office/powerpoint/2010/main" val="38993375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hospital sentin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6" y="1772148"/>
            <a:ext cx="5011093" cy="37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87" y="0"/>
            <a:ext cx="662138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15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ASSISTÊNCIA DOMICILIAR (HOME CARE)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pt-BR" dirty="0"/>
              <a:t>O Serviço de Atenção Domiciliar (SAD) é responsável pelo gerenciamento e operacionalização da assistência domiciliar (CRF-SP, 2013).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Deve atender ao regulamento técnico: RDC n° 11/06.</a:t>
            </a:r>
          </a:p>
          <a:p>
            <a:pPr algn="just"/>
            <a:endParaRPr lang="pt-BR" dirty="0"/>
          </a:p>
          <a:p>
            <a:pPr algn="just">
              <a:lnSpc>
                <a:spcPct val="110000"/>
              </a:lnSpc>
            </a:pPr>
            <a:r>
              <a:rPr lang="pt-BR" dirty="0"/>
              <a:t>Atribuições do farmacêutico: orientações quanto ao uso, indicações, interações medicamentosas, reações adversas, medicamentos via sondas (enterais e </a:t>
            </a:r>
            <a:r>
              <a:rPr lang="pt-BR" dirty="0" err="1"/>
              <a:t>nasoenterais</a:t>
            </a:r>
            <a:r>
              <a:rPr lang="pt-BR" dirty="0"/>
              <a:t>), guarda, administração e descarte de medicamentos (Resolução CFF n° 362/02).</a:t>
            </a:r>
          </a:p>
        </p:txBody>
      </p:sp>
    </p:spTree>
    <p:extLst>
      <p:ext uri="{BB962C8B-B14F-4D97-AF65-F5344CB8AC3E}">
        <p14:creationId xmlns:p14="http://schemas.microsoft.com/office/powerpoint/2010/main" val="11187588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INTERSETORIAIS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Contribuição do Farmacêutico Hospitalar:</a:t>
            </a:r>
          </a:p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Programas de capacitação de ensino e educação continuada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Pesquisa em seres humanos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 err="1">
                <a:sym typeface="Wingdings" panose="05000000000000000000" pitchFamily="2" charset="2"/>
              </a:rPr>
              <a:t>Tecnovigilância</a:t>
            </a:r>
            <a:r>
              <a:rPr lang="pt-BR" dirty="0">
                <a:sym typeface="Wingdings" panose="05000000000000000000" pitchFamily="2" charset="2"/>
              </a:rPr>
              <a:t> e </a:t>
            </a:r>
            <a:r>
              <a:rPr lang="pt-BR" dirty="0" err="1">
                <a:sym typeface="Wingdings" panose="05000000000000000000" pitchFamily="2" charset="2"/>
              </a:rPr>
              <a:t>hemovigilância</a:t>
            </a:r>
            <a:endParaRPr lang="pt-BR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 Centro de Informações de Medicamentos (CIM)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 Participação em comissões hospitalares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2013</a:t>
            </a:r>
          </a:p>
        </p:txBody>
      </p:sp>
    </p:spTree>
    <p:extLst>
      <p:ext uri="{BB962C8B-B14F-4D97-AF65-F5344CB8AC3E}">
        <p14:creationId xmlns:p14="http://schemas.microsoft.com/office/powerpoint/2010/main" val="229728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</a:t>
            </a:r>
          </a:p>
        </p:txBody>
      </p:sp>
      <p:sp>
        <p:nvSpPr>
          <p:cNvPr id="4" name="Retângulo Arredondado 3"/>
          <p:cNvSpPr/>
          <p:nvPr/>
        </p:nvSpPr>
        <p:spPr>
          <a:xfrm>
            <a:off x="191085" y="1592214"/>
            <a:ext cx="2819401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Prevenção de agravos</a:t>
            </a:r>
          </a:p>
        </p:txBody>
      </p:sp>
      <p:sp>
        <p:nvSpPr>
          <p:cNvPr id="8" name="Retângulo Arredondado 7"/>
          <p:cNvSpPr/>
          <p:nvPr/>
        </p:nvSpPr>
        <p:spPr>
          <a:xfrm>
            <a:off x="3171091" y="1589869"/>
            <a:ext cx="2819401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Diagnóstico e restauração da saúde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6181579" y="1603937"/>
            <a:ext cx="2819401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Educação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9163932" y="1589869"/>
            <a:ext cx="2819401" cy="218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Pesquisa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1252024" y="3840702"/>
            <a:ext cx="689317" cy="7312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4260168" y="3838357"/>
            <a:ext cx="689317" cy="7312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7256585" y="3852425"/>
            <a:ext cx="689317" cy="7312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>
            <a:off x="10309278" y="3852423"/>
            <a:ext cx="689317" cy="7312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88032" y="4625926"/>
            <a:ext cx="2946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Pré-natal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Doenças contagiosas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Educação sanitária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Higiene no trabalho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36850" y="4637646"/>
            <a:ext cx="245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Clínico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Cirúrgico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491070" y="4623582"/>
            <a:ext cx="2453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Ensino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Treinamento pessoal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529692" y="4637647"/>
            <a:ext cx="245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Biológicos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Sociais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9690291" y="6343309"/>
            <a:ext cx="239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Maia Neto, 2005</a:t>
            </a:r>
          </a:p>
        </p:txBody>
      </p:sp>
    </p:spTree>
    <p:extLst>
      <p:ext uri="{BB962C8B-B14F-4D97-AF65-F5344CB8AC3E}">
        <p14:creationId xmlns:p14="http://schemas.microsoft.com/office/powerpoint/2010/main" val="7038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CENTRO DE INFORMAÇÕES DE MEDICAMENTOS (CIM)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É o local que reúne, analisa, avalia e fornece informação sobre medicamentos, visando o seu uso racional (</a:t>
            </a:r>
            <a:r>
              <a:rPr lang="pt-BR" dirty="0" err="1"/>
              <a:t>Vidotti</a:t>
            </a:r>
            <a:r>
              <a:rPr lang="pt-BR" dirty="0"/>
              <a:t> </a:t>
            </a:r>
            <a:r>
              <a:rPr lang="pt-BR" i="1" dirty="0"/>
              <a:t>et al</a:t>
            </a:r>
            <a:r>
              <a:rPr lang="pt-BR" dirty="0"/>
              <a:t>., 2000).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50" y="2754849"/>
            <a:ext cx="8522530" cy="394086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241280" y="6176963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CFF, 2010</a:t>
            </a:r>
          </a:p>
        </p:txBody>
      </p:sp>
    </p:spTree>
    <p:extLst>
      <p:ext uri="{BB962C8B-B14F-4D97-AF65-F5344CB8AC3E}">
        <p14:creationId xmlns:p14="http://schemas.microsoft.com/office/powerpoint/2010/main" val="38386861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FONTES DE INFORMAÇÃO</a:t>
            </a:r>
          </a:p>
        </p:txBody>
      </p:sp>
      <p:sp>
        <p:nvSpPr>
          <p:cNvPr id="4" name="Retângulo Arredondado 3"/>
          <p:cNvSpPr/>
          <p:nvPr/>
        </p:nvSpPr>
        <p:spPr>
          <a:xfrm>
            <a:off x="717453" y="1631850"/>
            <a:ext cx="4853354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PRIMÁRIAS</a:t>
            </a:r>
          </a:p>
        </p:txBody>
      </p:sp>
      <p:sp>
        <p:nvSpPr>
          <p:cNvPr id="5" name="Retângulo Arredondado 4"/>
          <p:cNvSpPr/>
          <p:nvPr/>
        </p:nvSpPr>
        <p:spPr>
          <a:xfrm>
            <a:off x="717453" y="3417275"/>
            <a:ext cx="4853354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SECUNDÁRIAS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729176" y="5202701"/>
            <a:ext cx="4853354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TERCIÁRIAS</a:t>
            </a:r>
          </a:p>
        </p:txBody>
      </p:sp>
      <p:sp>
        <p:nvSpPr>
          <p:cNvPr id="7" name="Elipse 6"/>
          <p:cNvSpPr/>
          <p:nvPr/>
        </p:nvSpPr>
        <p:spPr>
          <a:xfrm>
            <a:off x="6668086" y="1282725"/>
            <a:ext cx="4923692" cy="1474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Artigos científicos em revistas indexadas</a:t>
            </a:r>
          </a:p>
          <a:p>
            <a:pPr algn="ctr"/>
            <a:r>
              <a:rPr lang="pt-BR" sz="2400" dirty="0"/>
              <a:t>(Braz J </a:t>
            </a:r>
            <a:r>
              <a:rPr lang="pt-BR" sz="2400" dirty="0" err="1"/>
              <a:t>Pharm</a:t>
            </a:r>
            <a:r>
              <a:rPr lang="pt-BR" sz="2400" dirty="0"/>
              <a:t> </a:t>
            </a:r>
            <a:r>
              <a:rPr lang="pt-BR" sz="2400" dirty="0" err="1"/>
              <a:t>Sci</a:t>
            </a:r>
            <a:r>
              <a:rPr lang="pt-BR" sz="2400" dirty="0"/>
              <a:t>)</a:t>
            </a:r>
          </a:p>
        </p:txBody>
      </p:sp>
      <p:sp>
        <p:nvSpPr>
          <p:cNvPr id="8" name="Elipse 7"/>
          <p:cNvSpPr/>
          <p:nvPr/>
        </p:nvSpPr>
        <p:spPr>
          <a:xfrm>
            <a:off x="6679809" y="3109181"/>
            <a:ext cx="4923692" cy="1474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Base de dados de artigos científicos (</a:t>
            </a:r>
            <a:r>
              <a:rPr lang="pt-BR" sz="2400" dirty="0" err="1"/>
              <a:t>Pubmed</a:t>
            </a:r>
            <a:r>
              <a:rPr lang="pt-BR" sz="2400" dirty="0"/>
              <a:t>, </a:t>
            </a:r>
            <a:r>
              <a:rPr lang="pt-BR" sz="2400" dirty="0" err="1"/>
              <a:t>Scopus</a:t>
            </a:r>
            <a:r>
              <a:rPr lang="pt-BR" sz="2400" dirty="0"/>
              <a:t>)</a:t>
            </a:r>
          </a:p>
        </p:txBody>
      </p:sp>
      <p:sp>
        <p:nvSpPr>
          <p:cNvPr id="9" name="Elipse 8"/>
          <p:cNvSpPr/>
          <p:nvPr/>
        </p:nvSpPr>
        <p:spPr>
          <a:xfrm>
            <a:off x="6691532" y="4921569"/>
            <a:ext cx="4923692" cy="1474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Livros-texto, livros de monografia, base de dados eletrônicas (</a:t>
            </a:r>
            <a:r>
              <a:rPr lang="pt-BR" sz="2000" dirty="0" err="1"/>
              <a:t>Micromedex</a:t>
            </a:r>
            <a:r>
              <a:rPr lang="pt-BR" sz="2000" dirty="0"/>
              <a:t>, </a:t>
            </a:r>
            <a:r>
              <a:rPr lang="pt-BR" sz="2000" dirty="0" err="1"/>
              <a:t>Uptodate</a:t>
            </a:r>
            <a:r>
              <a:rPr lang="pt-BR" sz="2000" dirty="0"/>
              <a:t>)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582531" y="1927272"/>
            <a:ext cx="1085556" cy="2686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5580186" y="3725595"/>
            <a:ext cx="1085556" cy="2686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>
            <a:off x="5594253" y="5526255"/>
            <a:ext cx="1085556" cy="2686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473528" y="6424248"/>
            <a:ext cx="395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CFF, 2010; Storpirtis et al., 2008</a:t>
            </a:r>
          </a:p>
        </p:txBody>
      </p:sp>
    </p:spTree>
    <p:extLst>
      <p:ext uri="{BB962C8B-B14F-4D97-AF65-F5344CB8AC3E}">
        <p14:creationId xmlns:p14="http://schemas.microsoft.com/office/powerpoint/2010/main" val="6215875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1" y="0"/>
            <a:ext cx="835621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353824" y="6472386"/>
            <a:ext cx="1800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CFF, 2010</a:t>
            </a:r>
          </a:p>
        </p:txBody>
      </p:sp>
    </p:spTree>
    <p:extLst>
      <p:ext uri="{BB962C8B-B14F-4D97-AF65-F5344CB8AC3E}">
        <p14:creationId xmlns:p14="http://schemas.microsoft.com/office/powerpoint/2010/main" val="28595173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INFORMAÇÃO PASSIVA x ATIVA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2121"/>
            <a:ext cx="7191375" cy="41052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5" y="1505243"/>
            <a:ext cx="5000625" cy="453910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627079" y="6488668"/>
            <a:ext cx="1997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CFF/CEBRIM</a:t>
            </a:r>
          </a:p>
        </p:txBody>
      </p:sp>
    </p:spTree>
    <p:extLst>
      <p:ext uri="{BB962C8B-B14F-4D97-AF65-F5344CB8AC3E}">
        <p14:creationId xmlns:p14="http://schemas.microsoft.com/office/powerpoint/2010/main" val="2275565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7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PARTICIPÃÇÃO EM COMISSÕES HOSPITALARES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82403"/>
            <a:ext cx="10515600" cy="490355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dirty="0"/>
              <a:t>As principais comissões são: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endParaRPr lang="pt-BR" sz="700" dirty="0"/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Comissão de Farmácia e Terapêutica (CFT): informações seguras, estudos de farmacoeconomia e de utilização, contribuindo com a seleção e padronização de medicamentos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Comissão de Controle de Infecção Hospitalar (CCIH): promoção do uso racional de antimicrobianos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Equipe Multidisciplinar de Terapia </a:t>
            </a:r>
            <a:r>
              <a:rPr lang="pt-BR" dirty="0" err="1">
                <a:sym typeface="Wingdings" panose="05000000000000000000" pitchFamily="2" charset="2"/>
              </a:rPr>
              <a:t>Antineoplásica</a:t>
            </a:r>
            <a:r>
              <a:rPr lang="pt-BR" dirty="0">
                <a:sym typeface="Wingdings" panose="05000000000000000000" pitchFamily="2" charset="2"/>
              </a:rPr>
              <a:t> (EMTA): acompanhamento dos regimes terapêuticos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Equipe Multidisciplinar de Terapia Nutricional (EMTN): principalmente em nutrição parenteral e no auxílio de administração de medicamentos via sondas.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 Comissão de Gerenciamento de Risco: prevenção e monitoramento de eventos adversos.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9158068" y="6359844"/>
            <a:ext cx="27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CRF-SP, 2015</a:t>
            </a:r>
          </a:p>
        </p:txBody>
      </p:sp>
    </p:spTree>
    <p:extLst>
      <p:ext uri="{BB962C8B-B14F-4D97-AF65-F5344CB8AC3E}">
        <p14:creationId xmlns:p14="http://schemas.microsoft.com/office/powerpoint/2010/main" val="34018850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CONTROLE DE QUALIDADE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739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dirty="0"/>
              <a:t>Indicadores de qualidade: “são marcadores da situação da saúde, desempenho de serviços ou disponibilidade de recursos definidos para permitir a monitorização de objetivos, alvos e performances” (OMS, 1996).</a:t>
            </a:r>
          </a:p>
          <a:p>
            <a:pPr algn="just">
              <a:spcBef>
                <a:spcPts val="800"/>
              </a:spcBef>
            </a:pPr>
            <a:endParaRPr lang="pt-BR" sz="900" dirty="0"/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dirty="0"/>
              <a:t>A acreditação é um sistema de avaliação e certificação da qualidade de serviços de saúde, voluntário, periódico e reservado por meio de padrões previamente aceitos (CRF-SP, 2013).</a:t>
            </a:r>
          </a:p>
          <a:p>
            <a:pPr>
              <a:spcBef>
                <a:spcPts val="800"/>
              </a:spcBef>
            </a:pPr>
            <a:endParaRPr lang="pt-BR" sz="900" dirty="0"/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pt-BR" dirty="0"/>
              <a:t>Vantagens (CRF-SP, 2013):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Segurança para os pacientes e profissionais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Qualidade na assistência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Construção da equipe multidisciplinar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Útil instrumento de gerenciamento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Melhoria contínua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AutoNum type="arabicParenR"/>
            </a:pPr>
            <a:r>
              <a:rPr lang="pt-BR" dirty="0"/>
              <a:t>Credibilidade junto à população</a:t>
            </a:r>
          </a:p>
        </p:txBody>
      </p:sp>
    </p:spTree>
    <p:extLst>
      <p:ext uri="{BB962C8B-B14F-4D97-AF65-F5344CB8AC3E}">
        <p14:creationId xmlns:p14="http://schemas.microsoft.com/office/powerpoint/2010/main" val="6064148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Organização Nacional de Acreditação (ONA)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1" y="962540"/>
            <a:ext cx="4677433" cy="19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Joint Commission International – J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96" y="3664358"/>
            <a:ext cx="6422566" cy="29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Canadian Council on Health Services Accreditation – CCH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86" y="327262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30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340660"/>
            <a:ext cx="9875520" cy="1356360"/>
          </a:xfrm>
        </p:spPr>
        <p:txBody>
          <a:bodyPr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Conciliação de medicamentos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1013387" y="1651448"/>
            <a:ext cx="103632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58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200" dirty="0">
                <a:solidFill>
                  <a:schemeClr val="tx1"/>
                </a:solidFill>
              </a:rPr>
              <a:t> Pacientes em uso de medicamentos durante a transição de </a:t>
            </a:r>
            <a:r>
              <a:rPr lang="pt-BR" sz="2200" dirty="0" smtClean="0">
                <a:solidFill>
                  <a:schemeClr val="tx1"/>
                </a:solidFill>
              </a:rPr>
              <a:t>cuidados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13295" y="6247280"/>
            <a:ext cx="633306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600" dirty="0" smtClean="0">
                <a:latin typeface="Gisha" pitchFamily="34" charset="-79"/>
              </a:rPr>
              <a:t>(</a:t>
            </a:r>
            <a:r>
              <a:rPr lang="en-US" altLang="pt-BR" sz="1600" dirty="0" err="1" smtClean="0">
                <a:latin typeface="Gisha" pitchFamily="34" charset="-79"/>
              </a:rPr>
              <a:t>Anacleto</a:t>
            </a:r>
            <a:r>
              <a:rPr lang="en-US" altLang="pt-BR" sz="1600" dirty="0" smtClean="0">
                <a:latin typeface="Gisha" pitchFamily="34" charset="-79"/>
              </a:rPr>
              <a:t> et al.</a:t>
            </a:r>
            <a:r>
              <a:rPr lang="pt-BR" altLang="pt-BR" sz="1600" dirty="0" smtClean="0">
                <a:latin typeface="Gisha" pitchFamily="34" charset="-79"/>
              </a:rPr>
              <a:t>, 2010)</a:t>
            </a:r>
            <a:endParaRPr lang="pt-BR" altLang="pt-BR" sz="1600" dirty="0">
              <a:latin typeface="Gisha" pitchFamily="34" charset="-79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487488" y="5332004"/>
            <a:ext cx="93130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/>
                </a:solidFill>
              </a:rPr>
              <a:t>Situação especial: </a:t>
            </a:r>
            <a:r>
              <a:rPr lang="pt-BR" sz="2000" dirty="0" smtClean="0"/>
              <a:t>paciente não </a:t>
            </a:r>
            <a:r>
              <a:rPr lang="pt-BR" sz="2000" dirty="0"/>
              <a:t>muda de nível de assistência, mas é </a:t>
            </a:r>
            <a:r>
              <a:rPr lang="pt-BR" sz="2000" dirty="0" smtClean="0"/>
              <a:t>atendido por </a:t>
            </a:r>
            <a:r>
              <a:rPr lang="pt-BR" sz="2000" dirty="0"/>
              <a:t>vários médicos, </a:t>
            </a:r>
            <a:r>
              <a:rPr lang="pt-BR" sz="2000" dirty="0" smtClean="0"/>
              <a:t>que prescrevem diversos</a:t>
            </a:r>
            <a:r>
              <a:rPr lang="pt-BR" sz="2000" dirty="0"/>
              <a:t> </a:t>
            </a:r>
            <a:r>
              <a:rPr lang="pt-BR" sz="2000" dirty="0" smtClean="0"/>
              <a:t>medicamentos</a:t>
            </a:r>
            <a:endParaRPr lang="pt-BR" sz="2000" dirty="0"/>
          </a:p>
        </p:txBody>
      </p:sp>
      <p:pic>
        <p:nvPicPr>
          <p:cNvPr id="11" name="Picture 6" descr="http://www.diabetes.org.uk/Documents/Guide%20to%20diabetes/Care%20homes/care_home_hospital38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8022" y="2564905"/>
            <a:ext cx="5348857" cy="23042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8" descr="http://www.stvincenthospital.org/images/billboard_patientgu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2564904"/>
            <a:ext cx="5200840" cy="23071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07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3002" y="1681356"/>
            <a:ext cx="9872871" cy="2667000"/>
          </a:xfrm>
        </p:spPr>
        <p:txBody>
          <a:bodyPr>
            <a:normAutofit fontScale="85000" lnSpcReduction="20000"/>
          </a:bodyPr>
          <a:lstStyle/>
          <a:p>
            <a:pPr marL="45719" indent="0" algn="ctr">
              <a:lnSpc>
                <a:spcPct val="120000"/>
              </a:lnSpc>
              <a:buNone/>
            </a:pPr>
            <a:r>
              <a:rPr lang="pt-BR" dirty="0" smtClean="0">
                <a:solidFill>
                  <a:schemeClr val="tx1"/>
                </a:solidFill>
              </a:rPr>
              <a:t>“Serviço </a:t>
            </a:r>
            <a:r>
              <a:rPr lang="pt-BR" dirty="0">
                <a:solidFill>
                  <a:schemeClr val="tx1"/>
                </a:solidFill>
              </a:rPr>
              <a:t>realizado quando o paciente </a:t>
            </a:r>
            <a:r>
              <a:rPr lang="pt-BR" dirty="0"/>
              <a:t>transita</a:t>
            </a:r>
            <a:r>
              <a:rPr lang="pt-BR" dirty="0">
                <a:solidFill>
                  <a:schemeClr val="tx1"/>
                </a:solidFill>
              </a:rPr>
              <a:t> pelos </a:t>
            </a:r>
            <a:r>
              <a:rPr lang="pt-BR" dirty="0"/>
              <a:t>diferentes níveis de atenção </a:t>
            </a:r>
            <a:r>
              <a:rPr lang="pt-BR" dirty="0">
                <a:solidFill>
                  <a:schemeClr val="tx1"/>
                </a:solidFill>
              </a:rPr>
              <a:t>ou por </a:t>
            </a:r>
            <a:r>
              <a:rPr lang="pt-BR" dirty="0"/>
              <a:t>distintos serviços de saúde</a:t>
            </a:r>
            <a:r>
              <a:rPr lang="pt-BR" dirty="0">
                <a:solidFill>
                  <a:schemeClr val="tx1"/>
                </a:solidFill>
              </a:rPr>
              <a:t>, com o objetivo de diminuir as </a:t>
            </a:r>
            <a:r>
              <a:rPr lang="pt-BR" dirty="0"/>
              <a:t>discrepâncias</a:t>
            </a:r>
            <a:r>
              <a:rPr lang="pt-BR" dirty="0">
                <a:solidFill>
                  <a:schemeClr val="tx1"/>
                </a:solidFill>
              </a:rPr>
              <a:t> não intencionais. Para tanto, elabora-se uma </a:t>
            </a:r>
            <a:r>
              <a:rPr lang="pt-BR" dirty="0"/>
              <a:t>lista</a:t>
            </a:r>
            <a:r>
              <a:rPr lang="pt-BR" dirty="0">
                <a:solidFill>
                  <a:schemeClr val="tx1"/>
                </a:solidFill>
              </a:rPr>
              <a:t> precisa de todos os medicamentos (nome ou formulação, concentração/dinamização, forma farmacêutica, dose, via e horários de administração, duração do tratamento), utilizados pelo paciente, </a:t>
            </a:r>
            <a:r>
              <a:rPr lang="pt-BR" dirty="0"/>
              <a:t>comparando as informações </a:t>
            </a:r>
            <a:r>
              <a:rPr lang="pt-BR" dirty="0">
                <a:solidFill>
                  <a:schemeClr val="tx1"/>
                </a:solidFill>
              </a:rPr>
              <a:t>do prontuário, da prescrição, do paciente, de cuidadores, entre outras </a:t>
            </a:r>
            <a:r>
              <a:rPr lang="pt-BR" dirty="0" smtClean="0">
                <a:solidFill>
                  <a:schemeClr val="tx1"/>
                </a:solidFill>
              </a:rPr>
              <a:t>fontes”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296592"/>
            <a:ext cx="9875520" cy="1356360"/>
          </a:xfrm>
        </p:spPr>
        <p:txBody>
          <a:bodyPr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Conciliação de medicamentos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13295" y="6247280"/>
            <a:ext cx="633306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600" dirty="0" smtClean="0">
                <a:latin typeface="Gisha" pitchFamily="34" charset="-79"/>
              </a:rPr>
              <a:t>(</a:t>
            </a:r>
            <a:r>
              <a:rPr lang="en-US" altLang="pt-BR" sz="1600" dirty="0" smtClean="0">
                <a:latin typeface="Gisha" pitchFamily="34" charset="-79"/>
              </a:rPr>
              <a:t>CFF</a:t>
            </a:r>
            <a:r>
              <a:rPr lang="pt-BR" altLang="pt-BR" sz="1600" dirty="0" smtClean="0">
                <a:latin typeface="Gisha" pitchFamily="34" charset="-79"/>
              </a:rPr>
              <a:t>, 2014)</a:t>
            </a:r>
            <a:endParaRPr lang="pt-BR" altLang="pt-BR" sz="1600" dirty="0">
              <a:latin typeface="Gisha" pitchFamily="34" charset="-79"/>
            </a:endParaRPr>
          </a:p>
        </p:txBody>
      </p:sp>
      <p:pic>
        <p:nvPicPr>
          <p:cNvPr id="29700" name="Picture 4" descr="http://www.fdbhealth.com/~/media/downloads/form%20not%20required/us/infographic%20-%20medication%20reconciliation.ashx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9"/>
          <a:stretch/>
        </p:blipFill>
        <p:spPr bwMode="auto">
          <a:xfrm>
            <a:off x="3764280" y="4593546"/>
            <a:ext cx="4120422" cy="19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RISCOS ASSOCIADOS A HOSPITALIZAÇÃO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23" y="1615985"/>
            <a:ext cx="2626145" cy="2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23" y="4412746"/>
            <a:ext cx="2406627" cy="1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66" y="1381030"/>
            <a:ext cx="2504617" cy="215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90" y="4260946"/>
            <a:ext cx="2464593" cy="211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2279115" y="389105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>
                <a:latin typeface="Constantia" panose="02030602050306030303" pitchFamily="18" charset="0"/>
              </a:rPr>
              <a:t>Paciente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127805" y="6482641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>
                <a:latin typeface="Constantia" panose="02030602050306030303" pitchFamily="18" charset="0"/>
              </a:rPr>
              <a:t>Medicamento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6743958" y="3640043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>
                <a:latin typeface="Constantia" panose="02030602050306030303" pitchFamily="18" charset="0"/>
              </a:rPr>
              <a:t>Procedimentos Invasivos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7244021" y="6482641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>
                <a:latin typeface="Constantia" panose="02030602050306030303" pitchFamily="18" charset="0"/>
              </a:rPr>
              <a:t>Ambiente Hospitalar</a:t>
            </a:r>
          </a:p>
        </p:txBody>
      </p:sp>
    </p:spTree>
    <p:extLst>
      <p:ext uri="{BB962C8B-B14F-4D97-AF65-F5344CB8AC3E}">
        <p14:creationId xmlns:p14="http://schemas.microsoft.com/office/powerpoint/2010/main" val="15488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1066800" y="2073074"/>
            <a:ext cx="4998720" cy="36114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</a:pPr>
            <a:r>
              <a:rPr lang="pt-BR" dirty="0" smtClean="0">
                <a:solidFill>
                  <a:schemeClr val="tx1"/>
                </a:solidFill>
              </a:rPr>
              <a:t>Elaboração de </a:t>
            </a:r>
            <a:r>
              <a:rPr lang="pt-BR" dirty="0" smtClean="0"/>
              <a:t>lista de medicamentos confiável e completa </a:t>
            </a:r>
            <a:r>
              <a:rPr lang="pt-BR" dirty="0" smtClean="0">
                <a:solidFill>
                  <a:schemeClr val="tx1"/>
                </a:solidFill>
              </a:rPr>
              <a:t>(atual e prescrita)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</a:pPr>
            <a:r>
              <a:rPr lang="pt-BR" dirty="0" smtClean="0">
                <a:solidFill>
                  <a:schemeClr val="tx1"/>
                </a:solidFill>
              </a:rPr>
              <a:t>Comparar as duas listas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</a:pPr>
            <a:r>
              <a:rPr lang="pt-BR" dirty="0" smtClean="0">
                <a:solidFill>
                  <a:schemeClr val="tx1"/>
                </a:solidFill>
              </a:rPr>
              <a:t>Identificar </a:t>
            </a:r>
            <a:r>
              <a:rPr lang="pt-BR" dirty="0" smtClean="0"/>
              <a:t>discrepâncias</a:t>
            </a:r>
            <a:r>
              <a:rPr lang="pt-BR" dirty="0" smtClean="0">
                <a:solidFill>
                  <a:schemeClr val="tx1"/>
                </a:solidFill>
              </a:rPr>
              <a:t> não intencionais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</a:pPr>
            <a:r>
              <a:rPr lang="pt-BR" dirty="0" smtClean="0">
                <a:solidFill>
                  <a:schemeClr val="tx1"/>
                </a:solidFill>
              </a:rPr>
              <a:t>Discutir com o médico e registrar as mudanças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13433" r="30456" b="14552"/>
          <a:stretch/>
        </p:blipFill>
        <p:spPr bwMode="auto">
          <a:xfrm>
            <a:off x="6013482" y="1461838"/>
            <a:ext cx="5797517" cy="48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143000" y="340660"/>
            <a:ext cx="9875520" cy="1356360"/>
          </a:xfrm>
        </p:spPr>
        <p:txBody>
          <a:bodyPr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Conciliação de medicamentos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08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327213"/>
            <a:ext cx="9875520" cy="1356360"/>
          </a:xfrm>
        </p:spPr>
        <p:txBody>
          <a:bodyPr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clínico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1219200" y="1606704"/>
            <a:ext cx="10363200" cy="464169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 smtClean="0">
                <a:solidFill>
                  <a:schemeClr val="tx1"/>
                </a:solidFill>
              </a:rPr>
              <a:t>Maria José Alves, 61 </a:t>
            </a:r>
            <a:r>
              <a:rPr lang="pt-BR" sz="2000" dirty="0">
                <a:solidFill>
                  <a:schemeClr val="tx1"/>
                </a:solidFill>
              </a:rPr>
              <a:t>anos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 smtClean="0">
                <a:solidFill>
                  <a:schemeClr val="tx1"/>
                </a:solidFill>
              </a:rPr>
              <a:t>Católica, residente </a:t>
            </a:r>
            <a:r>
              <a:rPr lang="pt-BR" sz="2000" dirty="0">
                <a:solidFill>
                  <a:schemeClr val="tx1"/>
                </a:solidFill>
              </a:rPr>
              <a:t>em </a:t>
            </a:r>
            <a:r>
              <a:rPr lang="pt-BR" sz="2000" dirty="0" smtClean="0">
                <a:solidFill>
                  <a:schemeClr val="tx1"/>
                </a:solidFill>
              </a:rPr>
              <a:t>São Paulo</a:t>
            </a:r>
            <a:endParaRPr lang="pt-BR" sz="20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>
                <a:solidFill>
                  <a:schemeClr val="tx1"/>
                </a:solidFill>
              </a:rPr>
              <a:t>Dona de casa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>
                <a:solidFill>
                  <a:schemeClr val="tx1"/>
                </a:solidFill>
              </a:rPr>
              <a:t>Casada, mãe de </a:t>
            </a:r>
            <a:r>
              <a:rPr lang="pt-BR" sz="2000" dirty="0" smtClean="0">
                <a:solidFill>
                  <a:schemeClr val="tx1"/>
                </a:solidFill>
              </a:rPr>
              <a:t>Beatriz, 27 e </a:t>
            </a:r>
            <a:r>
              <a:rPr lang="pt-BR" sz="2000" dirty="0">
                <a:solidFill>
                  <a:schemeClr val="tx1"/>
                </a:solidFill>
              </a:rPr>
              <a:t>Pedro, </a:t>
            </a:r>
            <a:r>
              <a:rPr lang="pt-BR" sz="2000" dirty="0" smtClean="0">
                <a:solidFill>
                  <a:schemeClr val="tx1"/>
                </a:solidFill>
              </a:rPr>
              <a:t>32</a:t>
            </a:r>
            <a:endParaRPr lang="pt-BR" sz="20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>
                <a:solidFill>
                  <a:schemeClr val="tx1"/>
                </a:solidFill>
              </a:rPr>
              <a:t>Possui o ensino </a:t>
            </a:r>
            <a:r>
              <a:rPr lang="pt-BR" sz="2000" dirty="0" smtClean="0">
                <a:solidFill>
                  <a:schemeClr val="tx1"/>
                </a:solidFill>
              </a:rPr>
              <a:t>médio completo</a:t>
            </a:r>
            <a:endParaRPr lang="pt-BR" sz="20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 smtClean="0">
                <a:solidFill>
                  <a:schemeClr val="tx1"/>
                </a:solidFill>
              </a:rPr>
              <a:t>Portadora de hipertensão há 10 anos.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 smtClean="0">
                <a:solidFill>
                  <a:schemeClr val="tx1"/>
                </a:solidFill>
              </a:rPr>
              <a:t>Teve um infarto agudo do miocárdio há 3 anos e colocou 2 pontes de safena. Há três dias apresenta falta de ar e edema de membros inferiores.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Georgia" panose="02040502050405020303" pitchFamily="18" charset="0"/>
              <a:buChar char="●"/>
            </a:pPr>
            <a:r>
              <a:rPr lang="pt-BR" sz="2000" dirty="0" smtClean="0">
                <a:solidFill>
                  <a:schemeClr val="tx1"/>
                </a:solidFill>
              </a:rPr>
              <a:t>Foi internada no hospital para compensação de insuficiência cardíaca.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34818" name="Picture 2" descr="http://www.tarrantnephrology.com/news/wp-content/uploads/2013/07/kidney-function-black-patien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5"/>
          <a:stretch/>
        </p:blipFill>
        <p:spPr bwMode="auto">
          <a:xfrm>
            <a:off x="8141532" y="1719104"/>
            <a:ext cx="2687943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/>
          <a:stretch/>
        </p:blipFill>
        <p:spPr>
          <a:xfrm>
            <a:off x="1703388" y="320040"/>
            <a:ext cx="8614092" cy="6217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7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0649" y="335280"/>
            <a:ext cx="8212803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96287" y="4722125"/>
            <a:ext cx="97093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Passo 2:</a:t>
            </a:r>
          </a:p>
          <a:p>
            <a:endParaRPr lang="pt-BR" sz="2200" dirty="0" smtClean="0"/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200" dirty="0" smtClean="0"/>
              <a:t>Medicamentos com discrepância intencional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200" dirty="0" smtClean="0"/>
              <a:t>Medicamentos sem discrepância</a:t>
            </a:r>
            <a:endParaRPr lang="pt-BR" sz="2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96287" y="518618"/>
            <a:ext cx="3643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Passo 1:</a:t>
            </a:r>
            <a:endParaRPr lang="pt-BR" sz="2200" b="1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5" y="806062"/>
            <a:ext cx="1009491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516141" y="5570234"/>
            <a:ext cx="3561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/>
              <a:t>Revisão da farmacoterapia</a:t>
            </a:r>
            <a:endParaRPr lang="pt-BR" sz="2200" dirty="0"/>
          </a:p>
        </p:txBody>
      </p:sp>
      <p:sp>
        <p:nvSpPr>
          <p:cNvPr id="11" name="Chave direita 10"/>
          <p:cNvSpPr/>
          <p:nvPr/>
        </p:nvSpPr>
        <p:spPr>
          <a:xfrm>
            <a:off x="7016511" y="5413723"/>
            <a:ext cx="360040" cy="86409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012919" y="473688"/>
          <a:ext cx="4608512" cy="2255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608512"/>
              </a:tblGrid>
              <a:tr h="327610">
                <a:tc>
                  <a:txBody>
                    <a:bodyPr/>
                    <a:lstStyle/>
                    <a:p>
                      <a:r>
                        <a:rPr lang="pt-BR" sz="1700" dirty="0" smtClean="0"/>
                        <a:t>Medicamentos em</a:t>
                      </a:r>
                      <a:r>
                        <a:rPr lang="pt-BR" sz="1700" baseline="0" dirty="0" smtClean="0"/>
                        <a:t> casa</a:t>
                      </a:r>
                      <a:endParaRPr lang="pt-BR" sz="1700" dirty="0"/>
                    </a:p>
                  </a:txBody>
                  <a:tcPr marL="121920" marR="121920"/>
                </a:tc>
              </a:tr>
              <a:tr h="1184358">
                <a:tc>
                  <a:txBody>
                    <a:bodyPr/>
                    <a:lstStyle/>
                    <a:p>
                      <a:r>
                        <a:rPr lang="pt-BR" sz="1700" dirty="0" smtClean="0"/>
                        <a:t>1. Furosemida</a:t>
                      </a:r>
                      <a:r>
                        <a:rPr lang="pt-BR" sz="1700" baseline="0" dirty="0" smtClean="0"/>
                        <a:t> 40 mg 12/12h</a:t>
                      </a:r>
                      <a:endParaRPr lang="pt-BR" sz="1700" dirty="0"/>
                    </a:p>
                    <a:p>
                      <a:r>
                        <a:rPr lang="pt-BR" sz="1700" dirty="0" smtClean="0"/>
                        <a:t>2. Carvedilol 6,25 mg 12/12h</a:t>
                      </a:r>
                      <a:endParaRPr lang="pt-BR" sz="1700" dirty="0"/>
                    </a:p>
                    <a:p>
                      <a:r>
                        <a:rPr lang="pt-BR" sz="1700" dirty="0" smtClean="0"/>
                        <a:t>3. Enalapril</a:t>
                      </a:r>
                      <a:r>
                        <a:rPr lang="pt-BR" sz="1700" baseline="0" dirty="0" smtClean="0"/>
                        <a:t> 20 mg 12/12 h</a:t>
                      </a:r>
                      <a:endParaRPr lang="pt-BR" sz="1700" dirty="0"/>
                    </a:p>
                    <a:p>
                      <a:r>
                        <a:rPr lang="pt-BR" sz="1700" baseline="0" dirty="0" smtClean="0"/>
                        <a:t>4. </a:t>
                      </a:r>
                      <a:r>
                        <a:rPr lang="pt-BR" sz="1700" baseline="0" dirty="0" err="1" smtClean="0"/>
                        <a:t>Mononitrato</a:t>
                      </a:r>
                      <a:r>
                        <a:rPr lang="pt-BR" sz="1700" baseline="0" dirty="0" smtClean="0"/>
                        <a:t> de </a:t>
                      </a:r>
                      <a:r>
                        <a:rPr lang="pt-BR" sz="1700" baseline="0" dirty="0" err="1" smtClean="0"/>
                        <a:t>isossorbida</a:t>
                      </a:r>
                      <a:r>
                        <a:rPr lang="pt-BR" sz="1700" baseline="0" dirty="0" smtClean="0"/>
                        <a:t> 20 mg 12/12h</a:t>
                      </a:r>
                    </a:p>
                    <a:p>
                      <a:r>
                        <a:rPr lang="pt-BR" sz="1700" baseline="0" dirty="0" smtClean="0"/>
                        <a:t>5. Sinvastatina 20mg a noite</a:t>
                      </a:r>
                    </a:p>
                    <a:p>
                      <a:r>
                        <a:rPr lang="pt-BR" sz="1700" baseline="0" dirty="0" smtClean="0"/>
                        <a:t>6. Diltiazem 30mg 12/12h</a:t>
                      </a:r>
                    </a:p>
                    <a:p>
                      <a:r>
                        <a:rPr lang="pt-BR" sz="1700" baseline="0" dirty="0" smtClean="0"/>
                        <a:t>7. Aspirina 100 mg ao dia</a:t>
                      </a:r>
                      <a:endParaRPr lang="pt-BR" sz="1700" dirty="0"/>
                    </a:p>
                  </a:txBody>
                  <a:tcPr marL="121920" marR="12192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6564234" y="482896"/>
          <a:ext cx="4608512" cy="2255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608512"/>
              </a:tblGrid>
              <a:tr h="327610">
                <a:tc>
                  <a:txBody>
                    <a:bodyPr/>
                    <a:lstStyle/>
                    <a:p>
                      <a:r>
                        <a:rPr lang="pt-BR" sz="1700" dirty="0" smtClean="0"/>
                        <a:t>Medicamentos prescritos na alta</a:t>
                      </a:r>
                      <a:endParaRPr lang="pt-BR" sz="1700" dirty="0"/>
                    </a:p>
                  </a:txBody>
                  <a:tcPr marL="121920" marR="121920"/>
                </a:tc>
              </a:tr>
              <a:tr h="11843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 smtClean="0"/>
                        <a:t>1. Furosemida 40</a:t>
                      </a:r>
                      <a:r>
                        <a:rPr lang="pt-BR" sz="1700" baseline="0" dirty="0" smtClean="0"/>
                        <a:t> mg 12/12h</a:t>
                      </a:r>
                      <a:endParaRPr lang="pt-BR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 smtClean="0"/>
                        <a:t>2. Carvedilol 12,5 mg 12/12h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700" dirty="0" smtClean="0"/>
                        <a:t>3. Digoxina</a:t>
                      </a:r>
                      <a:r>
                        <a:rPr lang="pt-BR" sz="1700" baseline="0" dirty="0" smtClean="0"/>
                        <a:t> 0,25 mg ao dia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 smtClean="0"/>
                        <a:t>4. Aspirina 100 mg ao dia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 smtClean="0"/>
                        <a:t>5. </a:t>
                      </a:r>
                      <a:r>
                        <a:rPr lang="pt-BR" sz="1700" baseline="0" dirty="0" err="1" smtClean="0"/>
                        <a:t>Mononitrato</a:t>
                      </a:r>
                      <a:r>
                        <a:rPr lang="pt-BR" sz="1700" baseline="0" dirty="0" smtClean="0"/>
                        <a:t> de </a:t>
                      </a:r>
                      <a:r>
                        <a:rPr lang="pt-BR" sz="1700" baseline="0" dirty="0" err="1" smtClean="0"/>
                        <a:t>isossorbida</a:t>
                      </a:r>
                      <a:r>
                        <a:rPr lang="pt-BR" sz="1700" baseline="0" dirty="0" smtClean="0"/>
                        <a:t> 20 mg 12/12h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 smtClean="0"/>
                        <a:t>6. Sinvastatina 20mg a noite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 smtClean="0"/>
                        <a:t>7. Diltiazem 30 mg 12/12h</a:t>
                      </a:r>
                    </a:p>
                  </a:txBody>
                  <a:tcPr marL="121920" marR="12192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1143000" y="3152629"/>
            <a:ext cx="4754880" cy="2791649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 smtClean="0">
                <a:solidFill>
                  <a:schemeClr val="tx1"/>
                </a:solidFill>
              </a:rPr>
              <a:t>Quais as discrepâncias?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500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tx1"/>
                </a:solidFill>
              </a:rPr>
              <a:t>Enalapril </a:t>
            </a:r>
            <a:endParaRPr lang="pt-BR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tx1"/>
                </a:solidFill>
              </a:rPr>
              <a:t>Carvedilol</a:t>
            </a:r>
            <a:endParaRPr lang="pt-BR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tx1"/>
                </a:solidFill>
              </a:rPr>
              <a:t>Digoxina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6267612" y="3098036"/>
            <a:ext cx="4754880" cy="272341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600" dirty="0" smtClean="0">
                <a:solidFill>
                  <a:schemeClr val="tx1"/>
                </a:solidFill>
              </a:rPr>
              <a:t>Indicação e posologia recomendada </a:t>
            </a:r>
            <a:r>
              <a:rPr lang="pt-BR" sz="2600" dirty="0">
                <a:solidFill>
                  <a:schemeClr val="tx1"/>
                </a:solidFill>
              </a:rPr>
              <a:t>para a situação clínica</a:t>
            </a:r>
            <a:r>
              <a:rPr lang="pt-BR" sz="2600" dirty="0" smtClean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5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chemeClr val="tx1"/>
                </a:solidFill>
              </a:rPr>
              <a:t>Furosemida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 err="1">
                <a:solidFill>
                  <a:schemeClr val="tx1"/>
                </a:solidFill>
              </a:rPr>
              <a:t>Mononitrato</a:t>
            </a:r>
            <a:r>
              <a:rPr lang="pt-BR" dirty="0">
                <a:solidFill>
                  <a:schemeClr val="tx1"/>
                </a:solidFill>
              </a:rPr>
              <a:t> de </a:t>
            </a:r>
            <a:r>
              <a:rPr lang="pt-BR" dirty="0" err="1" smtClean="0">
                <a:solidFill>
                  <a:schemeClr val="tx1"/>
                </a:solidFill>
              </a:rPr>
              <a:t>isossorbida</a:t>
            </a:r>
            <a:endParaRPr lang="pt-BR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tx1"/>
                </a:solidFill>
              </a:rPr>
              <a:t>Digoxina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tx1"/>
                </a:solidFill>
              </a:rPr>
              <a:t>Diltiazem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1719606" y="5929380"/>
            <a:ext cx="8720918" cy="5283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594" indent="-182875" algn="l" defTabSz="914377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" indent="0" algn="ctr">
              <a:buNone/>
            </a:pPr>
            <a:r>
              <a:rPr lang="pt-BR" dirty="0" smtClean="0">
                <a:solidFill>
                  <a:schemeClr val="tx1"/>
                </a:solidFill>
              </a:rPr>
              <a:t>Qual a conduta a ser adotada pelo farmacêutico?</a:t>
            </a:r>
          </a:p>
        </p:txBody>
      </p:sp>
    </p:spTree>
    <p:extLst>
      <p:ext uri="{BB962C8B-B14F-4D97-AF65-F5344CB8AC3E}">
        <p14:creationId xmlns:p14="http://schemas.microsoft.com/office/powerpoint/2010/main" val="12966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762572"/>
            <a:ext cx="5031035" cy="40414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eorgia" pitchFamily="18" charset="0"/>
              <a:buChar char="●"/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Parâmetros coletados do prontuário: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Georgia" pitchFamily="18" charset="0"/>
              <a:buChar char="●"/>
              <a:defRPr/>
            </a:pPr>
            <a:endParaRPr lang="pt-BR" sz="1000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  <a:defRPr/>
            </a:pPr>
            <a:r>
              <a:rPr lang="pt-BR" sz="2200" dirty="0" smtClean="0">
                <a:solidFill>
                  <a:schemeClr val="tx1"/>
                </a:solidFill>
              </a:rPr>
              <a:t>Sódio: 143 </a:t>
            </a:r>
            <a:r>
              <a:rPr lang="pt-BR" sz="2200" dirty="0" err="1" smtClean="0">
                <a:solidFill>
                  <a:schemeClr val="tx1"/>
                </a:solidFill>
              </a:rPr>
              <a:t>mEq</a:t>
            </a:r>
            <a:r>
              <a:rPr lang="pt-BR" sz="2200" dirty="0" smtClean="0">
                <a:solidFill>
                  <a:schemeClr val="tx1"/>
                </a:solidFill>
              </a:rPr>
              <a:t>/L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  <a:defRPr/>
            </a:pPr>
            <a:r>
              <a:rPr lang="pt-BR" sz="2200" dirty="0" smtClean="0">
                <a:solidFill>
                  <a:schemeClr val="tx1"/>
                </a:solidFill>
              </a:rPr>
              <a:t>Potássio: 4,2 </a:t>
            </a:r>
            <a:r>
              <a:rPr lang="pt-BR" sz="2200" dirty="0" err="1" smtClean="0">
                <a:solidFill>
                  <a:schemeClr val="tx1"/>
                </a:solidFill>
              </a:rPr>
              <a:t>mEq</a:t>
            </a:r>
            <a:r>
              <a:rPr lang="pt-BR" sz="2200" dirty="0" smtClean="0">
                <a:solidFill>
                  <a:schemeClr val="tx1"/>
                </a:solidFill>
              </a:rPr>
              <a:t>/L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  <a:defRPr/>
            </a:pPr>
            <a:r>
              <a:rPr lang="pt-BR" sz="2200" dirty="0" smtClean="0">
                <a:solidFill>
                  <a:schemeClr val="tx1"/>
                </a:solidFill>
              </a:rPr>
              <a:t>Colesterol Total: 165 mg/dL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  <a:defRPr/>
            </a:pPr>
            <a:r>
              <a:rPr lang="pt-BR" sz="2200" dirty="0" smtClean="0">
                <a:solidFill>
                  <a:schemeClr val="tx1"/>
                </a:solidFill>
              </a:rPr>
              <a:t>Triglicerídeos: 136 mg/dL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  <a:defRPr/>
            </a:pPr>
            <a:r>
              <a:rPr lang="pt-BR" sz="2200" dirty="0" smtClean="0">
                <a:solidFill>
                  <a:schemeClr val="tx1"/>
                </a:solidFill>
              </a:rPr>
              <a:t>HDL: 44 mg/dL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  <a:defRPr/>
            </a:pPr>
            <a:r>
              <a:rPr lang="pt-BR" sz="2200" dirty="0" smtClean="0">
                <a:solidFill>
                  <a:schemeClr val="tx1"/>
                </a:solidFill>
              </a:rPr>
              <a:t>LDL: 92 mg/dL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05110" y="1516631"/>
            <a:ext cx="516795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200" dirty="0" err="1" smtClean="0"/>
              <a:t>Uréia</a:t>
            </a:r>
            <a:r>
              <a:rPr lang="pt-BR" sz="2200" dirty="0"/>
              <a:t>: </a:t>
            </a:r>
            <a:r>
              <a:rPr lang="pt-BR" sz="2200" dirty="0" smtClean="0"/>
              <a:t>25 mg/dL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200" dirty="0" smtClean="0"/>
              <a:t>Creatinina</a:t>
            </a:r>
            <a:r>
              <a:rPr lang="pt-BR" sz="2200" dirty="0"/>
              <a:t>: </a:t>
            </a:r>
            <a:r>
              <a:rPr lang="pt-BR" sz="2200" dirty="0" smtClean="0"/>
              <a:t>1,3 mg/dL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200" dirty="0" smtClean="0"/>
              <a:t>PA</a:t>
            </a:r>
            <a:r>
              <a:rPr lang="pt-BR" sz="2200" dirty="0"/>
              <a:t>: </a:t>
            </a:r>
            <a:r>
              <a:rPr lang="pt-BR" sz="2200" dirty="0" smtClean="0"/>
              <a:t>137/82 mmHg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200" dirty="0"/>
              <a:t>Glicemia jejum: 73 mg/dL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200" dirty="0" smtClean="0"/>
              <a:t>Peso</a:t>
            </a:r>
            <a:r>
              <a:rPr lang="pt-BR" sz="2200" dirty="0"/>
              <a:t>: </a:t>
            </a:r>
            <a:r>
              <a:rPr lang="pt-BR" sz="2200" dirty="0" smtClean="0"/>
              <a:t>66 Kg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200" dirty="0" smtClean="0"/>
              <a:t>Altura</a:t>
            </a:r>
            <a:r>
              <a:rPr lang="pt-BR" sz="2200" dirty="0"/>
              <a:t>: 1,61 m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997628"/>
              </p:ext>
            </p:extLst>
          </p:nvPr>
        </p:nvGraphicFramePr>
        <p:xfrm>
          <a:off x="897340" y="4593013"/>
          <a:ext cx="9872663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3785179"/>
                <a:gridCol w="2847276"/>
                <a:gridCol w="3240208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Times New Roman"/>
                        </a:rPr>
                        <a:t>07/11/11</a:t>
                      </a:r>
                      <a:endParaRPr lang="pt-BR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  <a:ea typeface="Times New Roman"/>
                        </a:rPr>
                        <a:t>Valores de referência</a:t>
                      </a:r>
                      <a:r>
                        <a:rPr lang="pt-BR" sz="2000" baseline="300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endParaRPr lang="pt-BR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Times New Roman"/>
                        </a:rPr>
                        <a:t>Creatinina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pt-BR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  <a:ea typeface="Times New Roman"/>
                        </a:rPr>
                        <a:t>≤ 1,2mg/dL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+mn-lt"/>
                          <a:ea typeface="Times New Roman"/>
                        </a:rPr>
                        <a:t>Clearance</a:t>
                      </a:r>
                      <a:r>
                        <a:rPr lang="pt-BR" sz="2000" dirty="0">
                          <a:effectLst/>
                          <a:latin typeface="+mn-lt"/>
                          <a:ea typeface="Times New Roman"/>
                        </a:rPr>
                        <a:t> de Creatinina </a:t>
                      </a:r>
                      <a:r>
                        <a:rPr lang="pt-BR" sz="2000" b="1" baseline="30000" dirty="0">
                          <a:effectLst/>
                          <a:latin typeface="+mn-lt"/>
                          <a:ea typeface="Times New Roman"/>
                        </a:rPr>
                        <a:t>*</a:t>
                      </a:r>
                      <a:endParaRPr lang="pt-BR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Times New Roman"/>
                        </a:rPr>
                        <a:t>47,35</a:t>
                      </a:r>
                      <a:endParaRPr lang="pt-BR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Times New Roman"/>
                        </a:rPr>
                        <a:t>85-125 </a:t>
                      </a:r>
                      <a:r>
                        <a:rPr lang="pt-BR" sz="2000" dirty="0" err="1">
                          <a:effectLst/>
                          <a:latin typeface="+mn-lt"/>
                          <a:ea typeface="Times New Roman"/>
                        </a:rPr>
                        <a:t>mL</a:t>
                      </a:r>
                      <a:r>
                        <a:rPr lang="pt-BR" sz="2000" dirty="0">
                          <a:effectLst/>
                          <a:latin typeface="+mn-lt"/>
                          <a:ea typeface="Times New Roman"/>
                        </a:rPr>
                        <a:t>/minute/1.73 m</a:t>
                      </a:r>
                      <a:r>
                        <a:rPr lang="pt-BR" sz="2000" baseline="30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pt-BR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831645" y="6015648"/>
            <a:ext cx="5809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* Calculado de acordo com </a:t>
            </a:r>
            <a:r>
              <a:rPr lang="pt-BR" dirty="0" smtClean="0"/>
              <a:t> fórmula de </a:t>
            </a:r>
            <a:r>
              <a:rPr lang="pt-BR" dirty="0" err="1" smtClean="0"/>
              <a:t>Cockroft</a:t>
            </a:r>
            <a:r>
              <a:rPr lang="pt-BR" dirty="0" smtClean="0"/>
              <a:t> &amp; </a:t>
            </a:r>
            <a:r>
              <a:rPr lang="pt-BR" dirty="0" err="1" smtClean="0"/>
              <a:t>Gault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88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Ferramenta Stopp Start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13295" y="6247280"/>
            <a:ext cx="633306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600" dirty="0" smtClean="0">
                <a:latin typeface="Gisha" pitchFamily="34" charset="-79"/>
              </a:rPr>
              <a:t>(</a:t>
            </a:r>
            <a:r>
              <a:rPr lang="en-US" altLang="pt-BR" sz="1600" dirty="0" smtClean="0">
                <a:latin typeface="Gisha" pitchFamily="34" charset="-79"/>
              </a:rPr>
              <a:t>Gallagher et al.</a:t>
            </a:r>
            <a:r>
              <a:rPr lang="pt-BR" altLang="pt-BR" sz="1600" dirty="0" smtClean="0">
                <a:latin typeface="Gisha" pitchFamily="34" charset="-79"/>
              </a:rPr>
              <a:t>, 2007)</a:t>
            </a:r>
            <a:endParaRPr lang="pt-BR" altLang="pt-BR" sz="1600" dirty="0">
              <a:latin typeface="Gisha" pitchFamily="34" charset="-79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076450" y="4321650"/>
            <a:ext cx="8350440" cy="1728869"/>
            <a:chOff x="2076450" y="3801896"/>
            <a:chExt cx="7954656" cy="1566223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1"/>
            <a:stretch/>
          </p:blipFill>
          <p:spPr bwMode="auto">
            <a:xfrm>
              <a:off x="2076450" y="3801896"/>
              <a:ext cx="795465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3"/>
            <a:stretch/>
          </p:blipFill>
          <p:spPr bwMode="auto">
            <a:xfrm>
              <a:off x="2101542" y="5110944"/>
              <a:ext cx="7929564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2129762" y="1678677"/>
            <a:ext cx="8501844" cy="2449922"/>
            <a:chOff x="2129762" y="1801509"/>
            <a:chExt cx="8501844" cy="2449922"/>
          </a:xfrm>
        </p:grpSpPr>
        <p:grpSp>
          <p:nvGrpSpPr>
            <p:cNvPr id="4" name="Grupo 3"/>
            <p:cNvGrpSpPr/>
            <p:nvPr/>
          </p:nvGrpSpPr>
          <p:grpSpPr>
            <a:xfrm>
              <a:off x="2167222" y="1801509"/>
              <a:ext cx="8259668" cy="2069757"/>
              <a:chOff x="2167222" y="1826881"/>
              <a:chExt cx="7863883" cy="1812369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71"/>
              <a:stretch/>
            </p:blipFill>
            <p:spPr bwMode="auto">
              <a:xfrm>
                <a:off x="2243139" y="1826881"/>
                <a:ext cx="7787966" cy="145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95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38" r="4611" b="18502"/>
              <a:stretch/>
            </p:blipFill>
            <p:spPr bwMode="auto">
              <a:xfrm>
                <a:off x="2167222" y="3297854"/>
                <a:ext cx="7863883" cy="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762" y="3889481"/>
              <a:ext cx="8501844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6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Guia de uso dos medicamentos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1"/>
          <a:stretch/>
        </p:blipFill>
        <p:spPr bwMode="auto">
          <a:xfrm>
            <a:off x="1733138" y="1478641"/>
            <a:ext cx="8775628" cy="50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057099" y="2961561"/>
            <a:ext cx="5854889" cy="177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059371" y="3386941"/>
            <a:ext cx="5854889" cy="395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059371" y="4587945"/>
            <a:ext cx="5854889" cy="6937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3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1501775" y="587375"/>
          <a:ext cx="9402763" cy="491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Gráfico" r:id="rId3" imgW="5124558" imgH="2676391" progId="Excel.Chart.8">
                  <p:embed/>
                </p:oleObj>
              </mc:Choice>
              <mc:Fallback>
                <p:oleObj name="Gráfico" r:id="rId3" imgW="5124558" imgH="267639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587375"/>
                        <a:ext cx="9402763" cy="491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251960" y="5703368"/>
            <a:ext cx="3566160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200" dirty="0" smtClean="0">
                <a:latin typeface="+mn-lt"/>
              </a:rPr>
              <a:t> #44% das prescrições requereram alterações #</a:t>
            </a:r>
            <a:endParaRPr lang="pt-BR" altLang="pt-B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9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CLASSIFICAÇÃO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77" y="4754879"/>
            <a:ext cx="3299753" cy="1949080"/>
          </a:xfrm>
          <a:prstGeom prst="rect">
            <a:avLst/>
          </a:prstGeom>
        </p:spPr>
      </p:pic>
      <p:pic>
        <p:nvPicPr>
          <p:cNvPr id="3078" name="Picture 6" descr="Resultado de imagem para hospital da aeronautica 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" y="2678776"/>
            <a:ext cx="3299753" cy="20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hospital infantil saba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42" y="2678776"/>
            <a:ext cx="3345180" cy="210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m para instituto nacional do can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91" y="2678776"/>
            <a:ext cx="4450652" cy="311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27654" y="1923122"/>
            <a:ext cx="978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Geral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950862" y="1920778"/>
            <a:ext cx="168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Específico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690291" y="6343309"/>
            <a:ext cx="239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Maia Neto, 2005</a:t>
            </a:r>
          </a:p>
        </p:txBody>
      </p:sp>
    </p:spTree>
    <p:extLst>
      <p:ext uri="{BB962C8B-B14F-4D97-AF65-F5344CB8AC3E}">
        <p14:creationId xmlns:p14="http://schemas.microsoft.com/office/powerpoint/2010/main" val="14042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/>
          </p:nvPr>
        </p:nvGraphicFramePr>
        <p:xfrm>
          <a:off x="777875" y="276225"/>
          <a:ext cx="10956925" cy="612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Gráfico" r:id="rId3" imgW="6924793" imgH="4505191" progId="Excel.Chart.8">
                  <p:embed/>
                </p:oleObj>
              </mc:Choice>
              <mc:Fallback>
                <p:oleObj name="Gráfico" r:id="rId3" imgW="6924793" imgH="450519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276225"/>
                        <a:ext cx="10956925" cy="612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282440" y="5803808"/>
            <a:ext cx="3069590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200" dirty="0">
                <a:latin typeface="+mn-lt"/>
              </a:rPr>
              <a:t>72% das IF aceitas pela </a:t>
            </a:r>
            <a:r>
              <a:rPr lang="pt-BR" altLang="pt-BR" sz="2200" dirty="0" smtClean="0">
                <a:latin typeface="+mn-lt"/>
              </a:rPr>
              <a:t>clínica médica</a:t>
            </a:r>
            <a:endParaRPr lang="pt-BR" altLang="pt-B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22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2116773" y="1346609"/>
            <a:ext cx="1938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500">
              <a:latin typeface="+mn-lt"/>
            </a:endParaRPr>
          </a:p>
        </p:txBody>
      </p: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767232" y="1669774"/>
            <a:ext cx="3515207" cy="24776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pt-BR" altLang="pt-BR" sz="1500" b="1" dirty="0">
                <a:latin typeface="+mn-lt"/>
              </a:rPr>
              <a:t>1-Solicitação de correção de dose e posologia prescritas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pt-BR" altLang="pt-BR" sz="1500" i="1" dirty="0">
                <a:latin typeface="+mn-lt"/>
              </a:rPr>
              <a:t>IF devido a problemas na </a:t>
            </a:r>
            <a:r>
              <a:rPr lang="pt-BR" altLang="pt-BR" sz="1500" i="1" dirty="0" smtClean="0">
                <a:latin typeface="+mn-lt"/>
              </a:rPr>
              <a:t>prescrição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pt-BR" altLang="pt-BR" sz="1500" i="1" dirty="0">
                <a:latin typeface="+mn-lt"/>
              </a:rPr>
              <a:t>	 </a:t>
            </a:r>
          </a:p>
          <a:p>
            <a:pPr eaLnBrk="1" hangingPunct="1">
              <a:spcBef>
                <a:spcPts val="600"/>
              </a:spcBef>
              <a:buFont typeface="Wingdings 2" pitchFamily="18" charset="2"/>
              <a:buChar char="$"/>
            </a:pPr>
            <a:r>
              <a:rPr lang="pt-BR" altLang="pt-BR" sz="1500" dirty="0">
                <a:latin typeface="+mn-lt"/>
              </a:rPr>
              <a:t>Dose inexistente (furosemida 20 mg)	</a:t>
            </a:r>
          </a:p>
          <a:p>
            <a:pPr eaLnBrk="1" hangingPunct="1">
              <a:spcBef>
                <a:spcPts val="600"/>
              </a:spcBef>
              <a:buFont typeface="Wingdings 2" pitchFamily="18" charset="2"/>
              <a:buChar char="$"/>
            </a:pPr>
            <a:r>
              <a:rPr lang="pt-BR" altLang="pt-BR" sz="1500" dirty="0">
                <a:latin typeface="+mn-lt"/>
              </a:rPr>
              <a:t>Posologia inadequada (</a:t>
            </a:r>
            <a:r>
              <a:rPr lang="pt-BR" altLang="pt-BR" sz="1500" dirty="0" err="1">
                <a:latin typeface="+mn-lt"/>
              </a:rPr>
              <a:t>mononitrato</a:t>
            </a:r>
            <a:r>
              <a:rPr lang="pt-BR" altLang="pt-BR" sz="1500" dirty="0">
                <a:latin typeface="+mn-lt"/>
              </a:rPr>
              <a:t> de </a:t>
            </a:r>
            <a:r>
              <a:rPr lang="pt-BR" altLang="pt-BR" sz="1500" dirty="0" err="1">
                <a:latin typeface="+mn-lt"/>
              </a:rPr>
              <a:t>isossorbida</a:t>
            </a:r>
            <a:r>
              <a:rPr lang="pt-BR" altLang="pt-BR" sz="1500" dirty="0">
                <a:latin typeface="+mn-lt"/>
              </a:rPr>
              <a:t>, furosemida</a:t>
            </a:r>
            <a:r>
              <a:rPr lang="pt-BR" altLang="pt-BR" sz="1500" dirty="0" smtClean="0">
                <a:latin typeface="+mn-lt"/>
              </a:rPr>
              <a:t>)</a:t>
            </a:r>
          </a:p>
          <a:p>
            <a:pPr eaLnBrk="1" hangingPunct="1">
              <a:spcBef>
                <a:spcPts val="600"/>
              </a:spcBef>
              <a:buFont typeface="Wingdings 2" pitchFamily="18" charset="2"/>
              <a:buChar char="$"/>
            </a:pPr>
            <a:r>
              <a:rPr lang="pt-BR" altLang="pt-BR" sz="1500" dirty="0">
                <a:latin typeface="+mn-lt"/>
              </a:rPr>
              <a:t> </a:t>
            </a:r>
            <a:r>
              <a:rPr lang="pt-BR" altLang="pt-BR" sz="1500" dirty="0" smtClean="0">
                <a:latin typeface="+mn-lt"/>
              </a:rPr>
              <a:t>Digoxina</a:t>
            </a:r>
          </a:p>
          <a:p>
            <a:pPr eaLnBrk="1" hangingPunct="1">
              <a:spcBef>
                <a:spcPts val="600"/>
              </a:spcBef>
              <a:buFont typeface="Wingdings 2" pitchFamily="18" charset="2"/>
              <a:buChar char="$"/>
            </a:pPr>
            <a:endParaRPr lang="pt-BR" altLang="pt-BR" sz="500" dirty="0">
              <a:latin typeface="+mn-lt"/>
            </a:endParaRP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662489" y="1383861"/>
            <a:ext cx="3288340" cy="240065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b="1" dirty="0">
                <a:latin typeface="+mn-lt"/>
              </a:rPr>
              <a:t>2-Solicitação de diminuição de dose de medicamentos envolvidos nas interações </a:t>
            </a:r>
            <a:r>
              <a:rPr lang="pt-BR" altLang="pt-BR" sz="1500" dirty="0">
                <a:latin typeface="+mn-lt"/>
              </a:rPr>
              <a:t> 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1500" i="1" dirty="0" smtClean="0">
                <a:latin typeface="+mn-lt"/>
              </a:rPr>
              <a:t>IF </a:t>
            </a:r>
            <a:r>
              <a:rPr lang="pt-BR" altLang="pt-BR" sz="1500" i="1" dirty="0">
                <a:latin typeface="+mn-lt"/>
              </a:rPr>
              <a:t>devido a risco de interação medicamentosa com avaliação de risco (D) - consideração de troca de medicação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 dirty="0">
                <a:latin typeface="+mn-lt"/>
              </a:rPr>
              <a:t>medicamentos envolvidos: sinvastatina, </a:t>
            </a:r>
            <a:r>
              <a:rPr lang="pt-BR" altLang="pt-BR" sz="1500" b="1" i="1" dirty="0" err="1">
                <a:latin typeface="+mn-lt"/>
              </a:rPr>
              <a:t>amiodarona</a:t>
            </a:r>
            <a:r>
              <a:rPr lang="pt-BR" altLang="pt-BR" sz="1500" b="1" i="1" dirty="0">
                <a:latin typeface="+mn-lt"/>
              </a:rPr>
              <a:t>, diltiazem, </a:t>
            </a:r>
            <a:r>
              <a:rPr lang="pt-BR" altLang="pt-BR" sz="1500" b="1" i="1" dirty="0" err="1">
                <a:latin typeface="+mn-lt"/>
              </a:rPr>
              <a:t>varfarina</a:t>
            </a:r>
            <a:r>
              <a:rPr lang="pt-BR" altLang="pt-BR" sz="1500" b="1" i="1" dirty="0">
                <a:latin typeface="+mn-lt"/>
              </a:rPr>
              <a:t>, </a:t>
            </a:r>
            <a:r>
              <a:rPr lang="pt-BR" altLang="pt-BR" sz="1500" b="1" i="1" dirty="0" err="1" smtClean="0">
                <a:latin typeface="+mn-lt"/>
              </a:rPr>
              <a:t>anlodipino</a:t>
            </a:r>
            <a:endParaRPr lang="pt-BR" altLang="pt-BR" sz="1500" b="1" i="1" dirty="0">
              <a:latin typeface="+mn-lt"/>
            </a:endParaRPr>
          </a:p>
        </p:txBody>
      </p:sp>
      <p:sp>
        <p:nvSpPr>
          <p:cNvPr id="5" name="Rectangle 42"/>
          <p:cNvSpPr>
            <a:spLocks noChangeArrowheads="1"/>
          </p:cNvSpPr>
          <p:nvPr/>
        </p:nvSpPr>
        <p:spPr bwMode="auto">
          <a:xfrm>
            <a:off x="8385458" y="1894588"/>
            <a:ext cx="3160077" cy="24006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b="1" dirty="0">
                <a:latin typeface="+mn-lt"/>
              </a:rPr>
              <a:t>3-Solicitação de prescrição de medicamentos de uso contínuo </a:t>
            </a:r>
            <a:r>
              <a:rPr lang="pt-BR" altLang="pt-BR" sz="1500" dirty="0">
                <a:latin typeface="+mn-lt"/>
              </a:rPr>
              <a:t> 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i="1" dirty="0">
                <a:latin typeface="+mn-lt"/>
              </a:rPr>
              <a:t>IF devido a falta de prescrição de uso </a:t>
            </a:r>
            <a:r>
              <a:rPr lang="pt-BR" altLang="pt-BR" sz="1500" i="1" dirty="0" smtClean="0">
                <a:latin typeface="+mn-lt"/>
              </a:rPr>
              <a:t>contínuo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500" i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 dirty="0">
                <a:latin typeface="+mn-lt"/>
              </a:rPr>
              <a:t>sinvastatina, </a:t>
            </a:r>
            <a:r>
              <a:rPr lang="pt-BR" altLang="pt-BR" sz="1500" b="1" i="1" dirty="0" err="1">
                <a:latin typeface="+mn-lt"/>
              </a:rPr>
              <a:t>levotiroxina</a:t>
            </a:r>
            <a:r>
              <a:rPr lang="pt-BR" altLang="pt-BR" sz="1500" b="1" i="1" dirty="0">
                <a:latin typeface="+mn-lt"/>
              </a:rPr>
              <a:t>, </a:t>
            </a:r>
            <a:r>
              <a:rPr lang="pt-BR" altLang="pt-BR" sz="1500" b="1" i="1" dirty="0" err="1">
                <a:latin typeface="+mn-lt"/>
              </a:rPr>
              <a:t>alopurinol</a:t>
            </a:r>
            <a:r>
              <a:rPr lang="pt-BR" altLang="pt-BR" sz="1500" b="1" i="1" dirty="0">
                <a:latin typeface="+mn-lt"/>
              </a:rPr>
              <a:t>, AAS, </a:t>
            </a:r>
            <a:r>
              <a:rPr lang="pt-BR" altLang="pt-BR" sz="1500" b="1" i="1" dirty="0" err="1">
                <a:latin typeface="+mn-lt"/>
              </a:rPr>
              <a:t>varfarina</a:t>
            </a:r>
            <a:r>
              <a:rPr lang="pt-BR" altLang="pt-BR" sz="1500" b="1" i="1" dirty="0">
                <a:latin typeface="+mn-lt"/>
              </a:rPr>
              <a:t>, total retirada de </a:t>
            </a:r>
            <a:r>
              <a:rPr lang="pt-BR" altLang="pt-BR" sz="1500" b="1" i="1" dirty="0" smtClean="0">
                <a:latin typeface="+mn-lt"/>
              </a:rPr>
              <a:t>anti-hipertensivos, </a:t>
            </a:r>
            <a:r>
              <a:rPr lang="pt-BR" altLang="pt-BR" sz="1500" b="1" i="1" dirty="0" err="1" smtClean="0">
                <a:latin typeface="+mn-lt"/>
              </a:rPr>
              <a:t>enalapril</a:t>
            </a:r>
            <a:endParaRPr lang="pt-BR" altLang="pt-BR" sz="1500" b="1" i="1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i="1" dirty="0">
              <a:latin typeface="+mn-lt"/>
            </a:endParaRPr>
          </a:p>
        </p:txBody>
      </p:sp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1091647" y="4526076"/>
            <a:ext cx="2866376" cy="16158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pt-BR" altLang="pt-BR" sz="1500" b="1" dirty="0">
                <a:latin typeface="+mn-lt"/>
              </a:rPr>
              <a:t>4-Solicitação de formulário especial para tratamento de dislipidemia </a:t>
            </a:r>
          </a:p>
          <a:p>
            <a:pPr>
              <a:buFontTx/>
              <a:buNone/>
            </a:pPr>
            <a:endParaRPr lang="pt-BR" altLang="pt-BR" sz="15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altLang="pt-BR" sz="1500" b="1" dirty="0">
                <a:latin typeface="+mn-lt"/>
              </a:rPr>
              <a:t> </a:t>
            </a:r>
            <a:r>
              <a:rPr lang="pt-BR" altLang="pt-BR" sz="1500" i="1" dirty="0" smtClean="0">
                <a:latin typeface="+mn-lt"/>
              </a:rPr>
              <a:t>atorvastatina</a:t>
            </a:r>
          </a:p>
          <a:p>
            <a:pPr>
              <a:buFontTx/>
              <a:buNone/>
            </a:pPr>
            <a:endParaRPr lang="pt-BR" altLang="pt-BR" sz="1500" i="1" dirty="0">
              <a:latin typeface="+mn-lt"/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8486818" y="4710743"/>
            <a:ext cx="3035533" cy="1477328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b="1" dirty="0">
                <a:latin typeface="+mn-lt"/>
              </a:rPr>
              <a:t>6-Solicitação de troca de </a:t>
            </a:r>
            <a:r>
              <a:rPr lang="pt-BR" altLang="pt-BR" sz="1500" b="1" dirty="0" smtClean="0">
                <a:latin typeface="+mn-lt"/>
              </a:rPr>
              <a:t>medicamento contra indicado </a:t>
            </a:r>
            <a:endParaRPr lang="pt-BR" altLang="pt-BR" sz="15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t-BR" altLang="pt-BR" sz="1500" dirty="0">
                <a:latin typeface="+mn-lt"/>
              </a:rPr>
              <a:t> </a:t>
            </a:r>
            <a:r>
              <a:rPr lang="pt-BR" altLang="pt-BR" sz="1500" i="1" dirty="0" smtClean="0">
                <a:latin typeface="+mn-lt"/>
              </a:rPr>
              <a:t>metformina </a:t>
            </a:r>
            <a:r>
              <a:rPr lang="pt-BR" altLang="pt-BR" sz="1500" i="1" dirty="0">
                <a:latin typeface="+mn-lt"/>
              </a:rPr>
              <a:t>-  Cr = </a:t>
            </a:r>
            <a:r>
              <a:rPr lang="pt-BR" altLang="pt-BR" sz="1500" i="1" dirty="0" smtClean="0">
                <a:latin typeface="+mn-lt"/>
              </a:rPr>
              <a:t>1,8mg/dl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t-BR" altLang="pt-BR" sz="1500" i="1" dirty="0" smtClean="0">
                <a:latin typeface="+mn-lt"/>
              </a:rPr>
              <a:t>diltiazem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i="1" dirty="0">
              <a:latin typeface="+mn-lt"/>
            </a:endParaRPr>
          </a:p>
        </p:txBody>
      </p:sp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4480559" y="4249076"/>
            <a:ext cx="3652201" cy="2169825"/>
          </a:xfrm>
          <a:prstGeom prst="rect">
            <a:avLst/>
          </a:prstGeom>
          <a:solidFill>
            <a:srgbClr val="61C54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7" charset="2"/>
              <a:buChar char="Ø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500" b="1" dirty="0">
                <a:latin typeface="+mn-lt"/>
              </a:rPr>
              <a:t>5-Solicitação de complementação de informações em “Medicação” no Resumo de alta 	 </a:t>
            </a:r>
          </a:p>
          <a:p>
            <a:pPr eaLnBrk="1" hangingPunct="1">
              <a:spcBef>
                <a:spcPct val="0"/>
              </a:spcBef>
              <a:buFont typeface="Wingdings" pitchFamily="-107" charset="2"/>
              <a:buNone/>
            </a:pPr>
            <a:r>
              <a:rPr lang="pt-BR" altLang="pt-BR" sz="1500" dirty="0">
                <a:latin typeface="+mn-lt"/>
              </a:rPr>
              <a:t>Muitas vezes:</a:t>
            </a:r>
          </a:p>
          <a:p>
            <a:pPr eaLnBrk="1" hangingPunct="1">
              <a:spcBef>
                <a:spcPct val="0"/>
              </a:spcBef>
              <a:buFont typeface="Wingdings" pitchFamily="-107" charset="2"/>
              <a:buChar char="ð"/>
            </a:pPr>
            <a:r>
              <a:rPr lang="pt-BR" altLang="pt-BR" sz="1500" dirty="0">
                <a:latin typeface="+mn-lt"/>
              </a:rPr>
              <a:t> sem dose</a:t>
            </a:r>
          </a:p>
          <a:p>
            <a:pPr eaLnBrk="1" hangingPunct="1">
              <a:spcBef>
                <a:spcPct val="0"/>
              </a:spcBef>
              <a:buFont typeface="Wingdings" pitchFamily="-107" charset="2"/>
              <a:buChar char="ð"/>
            </a:pPr>
            <a:r>
              <a:rPr lang="pt-BR" altLang="pt-BR" sz="1500" dirty="0">
                <a:latin typeface="+mn-lt"/>
              </a:rPr>
              <a:t> sem posologia</a:t>
            </a:r>
          </a:p>
          <a:p>
            <a:pPr eaLnBrk="1" hangingPunct="1">
              <a:spcBef>
                <a:spcPct val="0"/>
              </a:spcBef>
              <a:buFont typeface="Wingdings" pitchFamily="-107" charset="2"/>
              <a:buChar char="ð"/>
            </a:pPr>
            <a:r>
              <a:rPr lang="pt-BR" altLang="pt-BR" sz="1500" dirty="0">
                <a:latin typeface="+mn-lt"/>
              </a:rPr>
              <a:t> sem o próprio medicamento prescrito ou com duplicata de medicamentos</a:t>
            </a:r>
          </a:p>
          <a:p>
            <a:pPr eaLnBrk="1" hangingPunct="1">
              <a:spcBef>
                <a:spcPct val="0"/>
              </a:spcBef>
              <a:buFont typeface="Wingdings" pitchFamily="-107" charset="2"/>
              <a:buChar char="ð"/>
            </a:pPr>
            <a:r>
              <a:rPr lang="pt-BR" altLang="pt-BR" sz="1500" dirty="0">
                <a:latin typeface="+mn-lt"/>
              </a:rPr>
              <a:t>Impossibilidade de rastreabilidade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74950" y="518615"/>
            <a:ext cx="6810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/>
              <a:t>Exemplos de Intervenções Farmacêuticas</a:t>
            </a:r>
            <a:endParaRPr lang="pt-BR" sz="2600" b="1" dirty="0"/>
          </a:p>
        </p:txBody>
      </p:sp>
    </p:spTree>
    <p:extLst>
      <p:ext uri="{BB962C8B-B14F-4D97-AF65-F5344CB8AC3E}">
        <p14:creationId xmlns:p14="http://schemas.microsoft.com/office/powerpoint/2010/main" val="20190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BIBLIOGRÁFICAS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430"/>
            <a:ext cx="10515600" cy="518894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Agência Nacional de Vigilância Sanitária. Resolução – RDC/ANVISA nº 306, de 7 de dezembro de 2004. Dispõe sobre o Regulamento Técnico para o gerenciamento de resíduos de serviços de saúde.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Agência Nacional de Vigilância Sanitária. </a:t>
            </a:r>
            <a:r>
              <a:rPr lang="pt-BR" sz="1700" dirty="0" smtClean="0"/>
              <a:t>Resolução- RDC </a:t>
            </a:r>
            <a:r>
              <a:rPr lang="pt-BR" sz="1700" dirty="0"/>
              <a:t>nº 67, de 8 de outubro de 2007. Dispõe sobre Boas Práticas de Manipulação de Preparações Magistrais e Oficinais para Uso Humano em farmácias.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Conselho Regional de Farmácia do Estado do Paraná. Guia de Orientação do Exercício Profissional em Farmácia Hospitalar. Curitiba: Conselho Regional de Farmácia do Estado do Paraná, 2012. 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Conselho Regional de Farmácia do Estado de São Paulo. Cartilha Farmácia Hospitalar. São Paulo: Conselho Regional de Farmácia do Estado de São Paulo, 2013. 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Conselho Regional de Farmácia do Estado de São Paulo. Cartilha Farmácia Clínica. São Paulo: Conselho Regional de Farmácia do Estado de São Paulo, 2015.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Conselho Federal de Farmácia. Farmácia Hospitalar: Gestão de Compras em Farmácia Hospitalar. Brasília: CFF, 2012.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Conselho Federal de Farmácia. Resolução nº 300 de 30 de janeiro de 1997. Regulamenta o exercício profissional em Farmácia e unidade hospitalar, clínicas e casa de saúde de natureza pública ou privada</a:t>
            </a:r>
            <a:r>
              <a:rPr lang="pt-BR" sz="1700" dirty="0" smtClean="0"/>
              <a:t>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 smtClean="0"/>
              <a:t>Conselho </a:t>
            </a:r>
            <a:r>
              <a:rPr lang="pt-BR" sz="1700" dirty="0"/>
              <a:t>Federal de Farmácia. Consulta Pública n° </a:t>
            </a:r>
            <a:r>
              <a:rPr lang="pt-BR" sz="1700" dirty="0" smtClean="0"/>
              <a:t>02/2014. Serviços </a:t>
            </a:r>
            <a:r>
              <a:rPr lang="pt-BR" sz="1700" dirty="0"/>
              <a:t>farmacêuticos: contextualização e arcabouço conceitual. 2014.</a:t>
            </a:r>
          </a:p>
        </p:txBody>
      </p:sp>
    </p:spTree>
    <p:extLst>
      <p:ext uri="{BB962C8B-B14F-4D97-AF65-F5344CB8AC3E}">
        <p14:creationId xmlns:p14="http://schemas.microsoft.com/office/powerpoint/2010/main" val="4070757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BIBLIOGRÁFICAS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430"/>
            <a:ext cx="10515600" cy="523301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Conselho Federal de Farmácia. Resolução nº 585 de 29 de agosto de 2013. Regulamenta as atribuições clínicas do farmacêutico e dá outras providências.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 smtClean="0"/>
              <a:t>Hospital </a:t>
            </a:r>
            <a:r>
              <a:rPr lang="pt-BR" sz="1700" dirty="0"/>
              <a:t>Albert Einstein. Manual Farmacêutico 2013/2014.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Maia Neto JF. Farmácia Hospitalar e suas Interfaces com a Saúde. 1 ed. São Paulo: </a:t>
            </a:r>
            <a:r>
              <a:rPr lang="pt-BR" sz="1700" dirty="0" err="1"/>
              <a:t>Rx</a:t>
            </a:r>
            <a:r>
              <a:rPr lang="pt-BR" sz="1700" dirty="0"/>
              <a:t> Editora e Publicidade, 2005.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Ministério da Saúde. Assistência Farmacêutica na atenção básica. 2 ed. Brasília: MS, 2006.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Ministério da Saúde. Guia básico para Farmácia Hospitalar. Brasília: MS, 1994.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Ministério da Saúde. Divisão de Organização Hospitalar. História e Evolução dos Hospitais. Brasília: MS, 1965.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 smtClean="0"/>
              <a:t>Sociedade </a:t>
            </a:r>
            <a:r>
              <a:rPr lang="pt-BR" sz="1700" dirty="0"/>
              <a:t>Brasileira de Farmácia Hospitalar. Padrões Mínimos para Farmácia Hospitalar e Serviços de Saúde. Goiânia, 2007.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Storpirtis S </a:t>
            </a:r>
            <a:r>
              <a:rPr lang="pt-BR" sz="1700" i="1" dirty="0"/>
              <a:t>et al</a:t>
            </a:r>
            <a:r>
              <a:rPr lang="pt-BR" sz="1700" dirty="0"/>
              <a:t>. Ciências farmacêuticas - Farmácia clínica e atenção farmacêutica. 1 ed. Rio de Janeiro: Guanabara, 2008.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Universidade Federal de Santa Catarina. Curso de Gestão de Assistência Farmacêutica. Módulo 4: serviços farmacêuticos. Florianópolis: UFSC, 2011.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r>
              <a:rPr lang="pt-BR" sz="1700" dirty="0"/>
              <a:t>Vasconcelos ACP et al. Sistema de Distribuição Coletiva de medicamentos: Uma análise de caso sob a ótica da eficiência. Rev. Bras. Farm. 93(4): 499-503, 2012</a:t>
            </a:r>
            <a:r>
              <a:rPr lang="pt-BR" sz="1700" dirty="0" smtClean="0"/>
              <a:t>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</a:pPr>
            <a:endParaRPr lang="pt-BR" sz="1700" dirty="0" smtClean="0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116133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4127</Words>
  <Application>Microsoft Office PowerPoint</Application>
  <PresentationFormat>Widescreen</PresentationFormat>
  <Paragraphs>571</Paragraphs>
  <Slides>93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93</vt:i4>
      </vt:variant>
    </vt:vector>
  </HeadingPairs>
  <TitlesOfParts>
    <vt:vector size="106" baseType="lpstr">
      <vt:lpstr>Arial</vt:lpstr>
      <vt:lpstr>Calibri</vt:lpstr>
      <vt:lpstr>Calibri Light</vt:lpstr>
      <vt:lpstr>Constantia</vt:lpstr>
      <vt:lpstr>Corbel</vt:lpstr>
      <vt:lpstr>Courier New</vt:lpstr>
      <vt:lpstr>Georgia</vt:lpstr>
      <vt:lpstr>Gisha</vt:lpstr>
      <vt:lpstr>Times New Roman</vt:lpstr>
      <vt:lpstr>Wingdings</vt:lpstr>
      <vt:lpstr>Wingdings 2</vt:lpstr>
      <vt:lpstr>Tema do Office</vt:lpstr>
      <vt:lpstr>Gráfico</vt:lpstr>
      <vt:lpstr>             FBF0432 – Fundamentos de Farmácia Clínica  e Atenção Farmacêutica </vt:lpstr>
      <vt:lpstr>Apresentação do PowerPoint</vt:lpstr>
      <vt:lpstr>TERMINOLOGIA</vt:lpstr>
      <vt:lpstr>HISTÓRIA NO MUNDO</vt:lpstr>
      <vt:lpstr>HISTÓRIA NO BRASIL</vt:lpstr>
      <vt:lpstr>CONCEITOS DE HOSPITAL</vt:lpstr>
      <vt:lpstr>FUNÇÕES</vt:lpstr>
      <vt:lpstr>RISCOS ASSOCIADOS A HOSPITALIZAÇÃO</vt:lpstr>
      <vt:lpstr>CLASSIFICAÇÃO</vt:lpstr>
      <vt:lpstr>TIPOLOGIA</vt:lpstr>
      <vt:lpstr>UNIDADES</vt:lpstr>
      <vt:lpstr>ORGANOGRAMA HOSPITALAR</vt:lpstr>
      <vt:lpstr>Apresentação do PowerPoint</vt:lpstr>
      <vt:lpstr>CONCEITO</vt:lpstr>
      <vt:lpstr>ATRIBUIÇÕES ESSENCIAIS</vt:lpstr>
      <vt:lpstr>AMBIENTES</vt:lpstr>
      <vt:lpstr>ATIVIDADES</vt:lpstr>
      <vt:lpstr>ATIVIDADES LOGÍSTICAS</vt:lpstr>
      <vt:lpstr>PROGRAMAÇÃO E CONTROLE</vt:lpstr>
      <vt:lpstr>PROGRAMAÇÃO E CONTROLE</vt:lpstr>
      <vt:lpstr>Inventário</vt:lpstr>
      <vt:lpstr>AQUISIÇÃO</vt:lpstr>
      <vt:lpstr>AQUISIÇÃO</vt:lpstr>
      <vt:lpstr>Apresentação do PowerPoint</vt:lpstr>
      <vt:lpstr>GESTÃO DE ESTOQUE</vt:lpstr>
      <vt:lpstr>GESTÃO DE ESTOQUE</vt:lpstr>
      <vt:lpstr>GERENCIAMENTO DE RESÍDUOS</vt:lpstr>
      <vt:lpstr>Apresentação do PowerPoint</vt:lpstr>
      <vt:lpstr>DISPENSAÇÃO</vt:lpstr>
      <vt:lpstr>SISTEMAS DE DISTRIBUIÇÃO</vt:lpstr>
      <vt:lpstr>SISTEMAS DE DISTRIBUIÇÃO</vt:lpstr>
      <vt:lpstr>SISTEMAS DE DISTRIBUIÇÃO</vt:lpstr>
      <vt:lpstr>SISTEMAS DE DISTRIBUIÇÃO</vt:lpstr>
      <vt:lpstr>MEDICAMENTO NÃO PADRONIZADO</vt:lpstr>
      <vt:lpstr>USO DE MEDICAMENTOS NÃO DISPENSADOS</vt:lpstr>
      <vt:lpstr>MEDICAMENTO EM FALTA</vt:lpstr>
      <vt:lpstr>ATIVIDADES DE MANIPULAÇÃO/PRODUÇÃO</vt:lpstr>
      <vt:lpstr>ATIVIDADES DE MANIPULAÇÃO/PRODUÇÃO</vt:lpstr>
      <vt:lpstr>FORMAS FARMACÊUTICAS NÃO-ESTÉREIS</vt:lpstr>
      <vt:lpstr>Apresentação do PowerPoint</vt:lpstr>
      <vt:lpstr>FORMAS FARMACÊUTICAS ESTÉREIS</vt:lpstr>
      <vt:lpstr>Apresentação do PowerPoint</vt:lpstr>
      <vt:lpstr>ATIVIDADES FOCADAS NO INDIVÍDUO</vt:lpstr>
      <vt:lpstr>ATIVIDADES FOCADAS NO INDIVÍDUO</vt:lpstr>
      <vt:lpstr>ANÁLISE DE PRESCRIÇÃO</vt:lpstr>
      <vt:lpstr>Apresentação do PowerPoint</vt:lpstr>
      <vt:lpstr>Apresentação do PowerPoint</vt:lpstr>
      <vt:lpstr>AJUSTE DE DOSE</vt:lpstr>
      <vt:lpstr>Apresentação do PowerPoint</vt:lpstr>
      <vt:lpstr>Apresentação do PowerPoint</vt:lpstr>
      <vt:lpstr>ADEQUAÇÃO DE FORMAS FARMACÊUTICAS</vt:lpstr>
      <vt:lpstr>Apresentação do PowerPoint</vt:lpstr>
      <vt:lpstr>INTERAÇÃO MEDICAMENTOSA</vt:lpstr>
      <vt:lpstr>Apresentação do PowerPoint</vt:lpstr>
      <vt:lpstr>INCOMPATIBILIDADE MEDICAMENTOSA</vt:lpstr>
      <vt:lpstr>Apresentação do PowerPoint</vt:lpstr>
      <vt:lpstr>MONITORIZAÇÃO TERAPÊUTICA</vt:lpstr>
      <vt:lpstr>Apresentação do PowerPoint</vt:lpstr>
      <vt:lpstr>ANÁLISE DE EXAMES LABORATORIAIS</vt:lpstr>
      <vt:lpstr>Apresentação do PowerPoint</vt:lpstr>
      <vt:lpstr>VISITA MULTIPROFISSIONAL (ROUNDS)</vt:lpstr>
      <vt:lpstr>EVOLUÇÃO EM PRONTUÁRIO</vt:lpstr>
      <vt:lpstr>Apresentação do PowerPoint</vt:lpstr>
      <vt:lpstr>CRONOFARMACOLOGIA</vt:lpstr>
      <vt:lpstr>FARMACOVIGILÂNCIA</vt:lpstr>
      <vt:lpstr>Apresentação do PowerPoint</vt:lpstr>
      <vt:lpstr>Apresentação do PowerPoint</vt:lpstr>
      <vt:lpstr>ASSISTÊNCIA DOMICILIAR (HOME CARE)</vt:lpstr>
      <vt:lpstr>ATIVIDADES INTERSETORIAIS</vt:lpstr>
      <vt:lpstr>CENTRO DE INFORMAÇÕES DE MEDICAMENTOS (CIM)</vt:lpstr>
      <vt:lpstr>FONTES DE INFORMAÇÃO</vt:lpstr>
      <vt:lpstr>Apresentação do PowerPoint</vt:lpstr>
      <vt:lpstr>INFORMAÇÃO PASSIVA x ATIVA</vt:lpstr>
      <vt:lpstr>Apresentação do PowerPoint</vt:lpstr>
      <vt:lpstr>PARTICIPÃÇÃO EM COMISSÕES HOSPITALARES</vt:lpstr>
      <vt:lpstr>CONTROLE DE QUALIDADE </vt:lpstr>
      <vt:lpstr>Apresentação do PowerPoint</vt:lpstr>
      <vt:lpstr>Conciliação de medicamentos</vt:lpstr>
      <vt:lpstr>Conciliação de medicamentos</vt:lpstr>
      <vt:lpstr>Conciliação de medicamentos</vt:lpstr>
      <vt:lpstr>Caso clínico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Ferramenta Stopp Start</vt:lpstr>
      <vt:lpstr>Guia de uso dos medicamentos</vt:lpstr>
      <vt:lpstr>Apresentação do PowerPoint</vt:lpstr>
      <vt:lpstr>Apresentação do PowerPoint</vt:lpstr>
      <vt:lpstr>Apresentação do PowerPoint</vt:lpstr>
      <vt:lpstr>REFERÊNCIAS BIBLIOGRÁFICAS</vt:lpstr>
      <vt:lpstr>REFERÊNCIAS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FBF0432 – Fundamentos de Farmácia Clínica  e Atenção Farmacêutica</dc:title>
  <dc:creator>TacioLima</dc:creator>
  <cp:lastModifiedBy>Usuário</cp:lastModifiedBy>
  <cp:revision>152</cp:revision>
  <dcterms:created xsi:type="dcterms:W3CDTF">2016-09-29T18:16:56Z</dcterms:created>
  <dcterms:modified xsi:type="dcterms:W3CDTF">2016-10-20T10:13:04Z</dcterms:modified>
</cp:coreProperties>
</file>