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531" r:id="rId3"/>
    <p:sldId id="532" r:id="rId4"/>
    <p:sldId id="272" r:id="rId5"/>
    <p:sldId id="403" r:id="rId6"/>
    <p:sldId id="409" r:id="rId7"/>
    <p:sldId id="371" r:id="rId8"/>
    <p:sldId id="370" r:id="rId9"/>
    <p:sldId id="411" r:id="rId10"/>
    <p:sldId id="376" r:id="rId11"/>
    <p:sldId id="375" r:id="rId12"/>
    <p:sldId id="451" r:id="rId13"/>
    <p:sldId id="442" r:id="rId14"/>
    <p:sldId id="440" r:id="rId15"/>
    <p:sldId id="490" r:id="rId16"/>
    <p:sldId id="492" r:id="rId17"/>
    <p:sldId id="493" r:id="rId18"/>
    <p:sldId id="458" r:id="rId19"/>
    <p:sldId id="457" r:id="rId20"/>
    <p:sldId id="479" r:id="rId21"/>
    <p:sldId id="533" r:id="rId22"/>
    <p:sldId id="480" r:id="rId23"/>
    <p:sldId id="481" r:id="rId24"/>
    <p:sldId id="474" r:id="rId25"/>
    <p:sldId id="455" r:id="rId26"/>
    <p:sldId id="495" r:id="rId27"/>
    <p:sldId id="524" r:id="rId28"/>
    <p:sldId id="525" r:id="rId29"/>
    <p:sldId id="526" r:id="rId30"/>
    <p:sldId id="496" r:id="rId31"/>
    <p:sldId id="497" r:id="rId32"/>
    <p:sldId id="52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4" r:id="rId48"/>
    <p:sldId id="515" r:id="rId49"/>
    <p:sldId id="516" r:id="rId50"/>
    <p:sldId id="517" r:id="rId51"/>
    <p:sldId id="518" r:id="rId52"/>
    <p:sldId id="519" r:id="rId53"/>
    <p:sldId id="520" r:id="rId54"/>
    <p:sldId id="522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E85D-DFCA-44D2-BA9B-97B62F1115BE}" type="datetimeFigureOut">
              <a:rPr lang="pt-BR" smtClean="0"/>
              <a:pPr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qDwPVxyF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leiva.com.br/pesquisa_sp/cidade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anoramadacultura.com.br/edicao/2013-2014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43852" cy="2786082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</a:rPr>
              <a:t>PRÁTICAS CULTURAIS </a:t>
            </a:r>
            <a:br>
              <a:rPr lang="pt-BR" sz="4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5929322" cy="17407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endParaRPr lang="pt-BR" sz="2800" b="1" dirty="0" smtClean="0"/>
          </a:p>
          <a:p>
            <a:pPr>
              <a:lnSpc>
                <a:spcPct val="110000"/>
              </a:lnSpc>
            </a:pPr>
            <a:endParaRPr lang="pt-BR" sz="2800" b="1" dirty="0" smtClean="0"/>
          </a:p>
          <a:p>
            <a:pPr algn="l">
              <a:lnSpc>
                <a:spcPct val="110000"/>
              </a:lnSpc>
            </a:pPr>
            <a:endParaRPr lang="pt-BR" sz="3900" b="1" dirty="0" smtClean="0"/>
          </a:p>
          <a:p>
            <a:pPr algn="l">
              <a:lnSpc>
                <a:spcPct val="110000"/>
              </a:lnSpc>
            </a:pPr>
            <a:r>
              <a:rPr lang="pt-BR" sz="3900" b="1" dirty="0" smtClean="0"/>
              <a:t>AULA 12</a:t>
            </a:r>
            <a:endParaRPr lang="pt-BR" sz="3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Bernard </a:t>
            </a:r>
            <a:r>
              <a:rPr lang="pt-BR" dirty="0" err="1" smtClean="0">
                <a:solidFill>
                  <a:srgbClr val="FF0000"/>
                </a:solidFill>
              </a:rPr>
              <a:t>Lahire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>
              <a:buNone/>
            </a:pPr>
            <a:r>
              <a:rPr lang="pt-BR" i="1" dirty="0" smtClean="0"/>
              <a:t>   Como é que o indivíduo vive a pluralidade do mundo social, bem como a sua própria pluralidade interna?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</a:rPr>
              <a:t>Bernard </a:t>
            </a:r>
            <a:r>
              <a:rPr lang="pt-BR" sz="4000" dirty="0" err="1" smtClean="0">
                <a:solidFill>
                  <a:srgbClr val="FF0000"/>
                </a:solidFill>
              </a:rPr>
              <a:t>Lahire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dirty="0" smtClean="0"/>
              <a:t>Diferença entre práticas legitimadas culturalmente (alta cultura) e as consideradas não legítimas ou simples lazer: não separa as classes mas divide as diferentes práticas e preferências culturais dos próprios indivíduos – dissonâncias no comportamento cultural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Olivier </a:t>
            </a:r>
            <a:r>
              <a:rPr lang="pt-BR" dirty="0" err="1" smtClean="0">
                <a:solidFill>
                  <a:srgbClr val="FF0000"/>
                </a:solidFill>
              </a:rPr>
              <a:t>Donnat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Para alavancar o desejo de cultura (política cultural de demanda):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Incorporação efetiva da </a:t>
            </a:r>
            <a:r>
              <a:rPr lang="pt-BR" u="sng" dirty="0" smtClean="0"/>
              <a:t>educação artística e cultural </a:t>
            </a:r>
            <a:r>
              <a:rPr lang="pt-BR" dirty="0" smtClean="0"/>
              <a:t>nas políticas educativas;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Política efetiva dos estabelecimentos culturais em relação ao </a:t>
            </a:r>
            <a:r>
              <a:rPr lang="pt-BR" u="sng" dirty="0" smtClean="0"/>
              <a:t>desenvolvimento dos públicos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Criação de um serviço público de </a:t>
            </a:r>
            <a:r>
              <a:rPr lang="pt-BR" u="sng" dirty="0" smtClean="0"/>
              <a:t>cultura em domicílio </a:t>
            </a:r>
            <a:r>
              <a:rPr lang="pt-BR" dirty="0" smtClean="0"/>
              <a:t>para alcançar grande número de pessoas (digitalização). </a:t>
            </a:r>
            <a:endParaRPr lang="pt-BR" u="sng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Democracia Cultural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Livre desenvolvimento individual por meio da fruição e da criação, no respeito à diversidade cultural - local, nacional e internacional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Ampliação do campo cultural: outras práticas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Que cada cidadão escolha suas práticas culturais: invenção e criação como motor da democracia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Democracia Cultural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Existência de públicos diversos (≠ público único e homogêneo)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Múltiplos paradigmas de legitimação das práticas culturais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Lugares legitimados e não legitimados</a:t>
            </a:r>
          </a:p>
          <a:p>
            <a:pPr>
              <a:buFont typeface="Wingdings" pitchFamily="2" charset="2"/>
              <a:buChar char="ü"/>
            </a:pPr>
            <a:r>
              <a:rPr lang="pt-BR" dirty="0" err="1" smtClean="0"/>
              <a:t>Consequências</a:t>
            </a:r>
            <a:r>
              <a:rPr lang="pt-BR" dirty="0" smtClean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Desafios?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</a:rPr>
              <a:t>Montesquieu – </a:t>
            </a:r>
            <a:r>
              <a:rPr lang="pt-BR" sz="4000" i="1" dirty="0" smtClean="0">
                <a:solidFill>
                  <a:srgbClr val="FF0000"/>
                </a:solidFill>
              </a:rPr>
              <a:t>O Gosto</a:t>
            </a:r>
            <a:br>
              <a:rPr lang="pt-BR" sz="4000" i="1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1753-1755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dirty="0" smtClean="0"/>
              <a:t>Prazer proporcionado por um objeto </a:t>
            </a:r>
            <a:r>
              <a:rPr lang="pt-BR" sz="2400" dirty="0" smtClean="0">
                <a:cs typeface="Arial" charset="0"/>
              </a:rPr>
              <a:t>→ </a:t>
            </a:r>
            <a:r>
              <a:rPr lang="pt-BR" sz="2400" dirty="0" smtClean="0"/>
              <a:t>leva as pessoas a um outro objeto </a:t>
            </a:r>
            <a:r>
              <a:rPr lang="pt-BR" sz="2400" dirty="0" smtClean="0">
                <a:cs typeface="Arial" charset="0"/>
              </a:rPr>
              <a:t>→ pessoas procuram sempre coisas novas (≠ hábito)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dirty="0" smtClean="0">
                <a:cs typeface="Arial" charset="0"/>
              </a:rPr>
              <a:t>Uma das molas para o exercício do gosto e a obtenção do prazer = multiplicação das ‘coisas a ver’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dirty="0" smtClean="0">
                <a:cs typeface="Arial" charset="0"/>
              </a:rPr>
              <a:t>Desenvolvimento do gosto → exercício da multiplicação da visão e do conhecimento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dirty="0" smtClean="0">
                <a:cs typeface="Arial" charset="0"/>
              </a:rPr>
              <a:t>“Dar a ver, dar a ver mais do que se poderia esperar, dar a ver outra coisa, e outra coisa que não se espera: essa seria, nesta ótica, a meta de um programa artístico, de uma filosofia da educação, de uma política cultural.”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b="1" dirty="0" smtClean="0">
                <a:cs typeface="Arial" charset="0"/>
              </a:rPr>
              <a:t>Ampliação da esfera de presença do 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GOSTO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dirty="0" err="1" smtClean="0">
                <a:solidFill>
                  <a:srgbClr val="FF0000"/>
                </a:solidFill>
              </a:rPr>
              <a:t>Bourdieu</a:t>
            </a:r>
            <a:endParaRPr lang="pt-BR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Gosto = produto das condições sociais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Estruturas ideológicas do gosto = </a:t>
            </a:r>
            <a:r>
              <a:rPr lang="pt-BR" sz="2800" i="1" dirty="0" smtClean="0"/>
              <a:t>o gosto representa maneiras de escolher que não são escolhidas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Gosto = o que serve de base para a classificação (legitimação X </a:t>
            </a:r>
            <a:r>
              <a:rPr lang="pt-BR" sz="2800" dirty="0" err="1" smtClean="0"/>
              <a:t>deslegitimação</a:t>
            </a:r>
            <a:r>
              <a:rPr lang="pt-BR" sz="2800" dirty="0" smtClean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Montesquieu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Gosto = vantagem de descobrir com sutileza e presteza a medida do prazer que cada coisa deve dar aos homens (prazer do intelecto e dos sentidos)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dirty="0" err="1" smtClean="0"/>
              <a:t>Ideia</a:t>
            </a:r>
            <a:r>
              <a:rPr lang="pt-BR" dirty="0" smtClean="0"/>
              <a:t> de ordenação: mostrar as coisas de forma ordenada, ensinar a ver, educar para ver </a:t>
            </a:r>
            <a:r>
              <a:rPr lang="pt-BR" dirty="0" smtClean="0">
                <a:cs typeface="Arial" charset="0"/>
              </a:rPr>
              <a:t>→ educação dos sentidos ou educação do gosto configura uma das orientações da política cultural mais discutíveis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Desenvolvimento da capacidade crítica, entendida como a faculdade de distinguir entre uma coisa e outra.</a:t>
            </a:r>
          </a:p>
          <a:p>
            <a:pPr algn="just" eaLnBrk="1" hangingPunct="1">
              <a:buNone/>
            </a:pPr>
            <a:endParaRPr lang="pt-BR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+mj-lt"/>
              </a:rPr>
              <a:t>Práticas Culturais e Novas tecnologias</a:t>
            </a:r>
          </a:p>
          <a:p>
            <a:pPr algn="ctr">
              <a:buNone/>
            </a:pPr>
            <a:r>
              <a:rPr lang="pt-BR" dirty="0" smtClean="0">
                <a:solidFill>
                  <a:srgbClr val="FF0000"/>
                </a:solidFill>
                <a:latin typeface="+mj-lt"/>
                <a:cs typeface="Arial"/>
              </a:rPr>
              <a:t>↓</a:t>
            </a:r>
          </a:p>
          <a:p>
            <a:pPr algn="ctr">
              <a:buNone/>
            </a:pPr>
            <a:r>
              <a:rPr lang="pt-BR" dirty="0" smtClean="0">
                <a:latin typeface="+mj-lt"/>
                <a:cs typeface="Arial"/>
              </a:rPr>
              <a:t>Processos novos e complexos exigem que se enxergue com outras lentes, que se utilizem novas ferramentas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</a:rPr>
              <a:t>Canclini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tx2"/>
                </a:solidFill>
              </a:rPr>
              <a:t>    </a:t>
            </a:r>
            <a:r>
              <a:rPr lang="pt-BR" i="1" dirty="0" smtClean="0"/>
              <a:t>Fecham livrarias. Significa que as pessoas estão deixando de ler? Cai a assistência às salas de cinema; é por que se </a:t>
            </a:r>
            <a:r>
              <a:rPr lang="pt-BR" i="1" dirty="0" err="1" smtClean="0"/>
              <a:t>veem</a:t>
            </a:r>
            <a:r>
              <a:rPr lang="pt-BR" i="1" dirty="0" smtClean="0"/>
              <a:t> cada vez menos filmes? Para entender porque estas conclusões estão equivocadas necessitamos olhar como se desenvolvem os novos comportamentos dos leitores e espectadores. Sobretudo os jovens. E estudar as táticas e estratégias criadoras nas novas gerações, que oferecem vias distintas das pesquisas de públicos e dos balanços de vendas das indústrias culturais para diagnosticar as novas tendências.</a:t>
            </a:r>
            <a:endParaRPr lang="pt-BR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https://www.youtube.com/watch?v=AUqDwPVxyFY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chemeClr val="tx2"/>
                </a:solidFill>
                <a:latin typeface="Lucida Handwriting" pitchFamily="66" charset="0"/>
              </a:rPr>
              <a:t/>
            </a:r>
            <a:br>
              <a:rPr lang="pt-BR" sz="3100" dirty="0" smtClean="0">
                <a:solidFill>
                  <a:schemeClr val="tx2"/>
                </a:solidFill>
                <a:latin typeface="Lucida Handwriting" pitchFamily="66" charset="0"/>
              </a:rPr>
            </a:br>
            <a:r>
              <a:rPr lang="pt-BR" sz="3100" dirty="0" smtClean="0">
                <a:solidFill>
                  <a:srgbClr val="FF0000"/>
                </a:solidFill>
              </a:rPr>
              <a:t>Como o advento das novas tecnologias está modificando as práticas culturais?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Transformações - Espaços e circuitos de produção, consumo e circulação cultural e artística, além das comunidades interpretativas e críticas;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Internet - Grande mediadora entre a produção, a circulação e o consumo/uso cultural; (</a:t>
            </a:r>
            <a:r>
              <a:rPr lang="pt-BR" dirty="0" err="1" smtClean="0">
                <a:latin typeface="+mj-lt"/>
              </a:rPr>
              <a:t>Darnton</a:t>
            </a:r>
            <a:r>
              <a:rPr lang="pt-BR" dirty="0" smtClean="0">
                <a:latin typeface="+mj-lt"/>
              </a:rPr>
              <a:t>: </a:t>
            </a:r>
            <a:r>
              <a:rPr lang="pt-BR" dirty="0" err="1" smtClean="0">
                <a:latin typeface="+mj-lt"/>
              </a:rPr>
              <a:t>google</a:t>
            </a:r>
            <a:r>
              <a:rPr lang="pt-BR" dirty="0" smtClean="0">
                <a:latin typeface="+mj-lt"/>
              </a:rPr>
              <a:t> como selecionador e organizador da cultura contemporânea);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Práticas culturais e Novas tecnologias - não estão apartadas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Perspectiva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</a:t>
            </a:r>
            <a:r>
              <a:rPr lang="pt-BR" dirty="0"/>
              <a:t>compreensão das novas dinâmicas nas práticas culturais e artísticas não pode ser apartada da </a:t>
            </a:r>
            <a:r>
              <a:rPr lang="pt-BR" dirty="0">
                <a:solidFill>
                  <a:srgbClr val="FF0000"/>
                </a:solidFill>
              </a:rPr>
              <a:t>dinâmica político-social </a:t>
            </a:r>
            <a:r>
              <a:rPr lang="pt-BR" dirty="0"/>
              <a:t>de forma mais </a:t>
            </a:r>
            <a:r>
              <a:rPr lang="pt-BR" dirty="0" smtClean="0"/>
              <a:t>ampla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Sociedade civil </a:t>
            </a:r>
            <a:r>
              <a:rPr lang="pt-BR" dirty="0" smtClean="0"/>
              <a:t>como ator chave na dinâmica atual</a:t>
            </a:r>
          </a:p>
          <a:p>
            <a:r>
              <a:rPr lang="pt-BR" dirty="0" smtClean="0"/>
              <a:t>Vida </a:t>
            </a:r>
            <a:r>
              <a:rPr lang="pt-BR" dirty="0"/>
              <a:t>sem </a:t>
            </a:r>
            <a:r>
              <a:rPr lang="pt-BR" dirty="0" smtClean="0"/>
              <a:t>mediação</a:t>
            </a:r>
          </a:p>
          <a:p>
            <a:r>
              <a:rPr lang="pt-BR" smtClean="0"/>
              <a:t>Emergência </a:t>
            </a:r>
            <a:r>
              <a:rPr lang="pt-BR" dirty="0" smtClean="0"/>
              <a:t>de processos criativos e de novos circuitos</a:t>
            </a:r>
          </a:p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FF0000"/>
                </a:solidFill>
              </a:rPr>
              <a:t>localização incerta </a:t>
            </a:r>
            <a:r>
              <a:rPr lang="pt-BR" dirty="0" smtClean="0"/>
              <a:t>de muitos processos culturais – produção, circulação, apropriação – vêm profanando os lugares legitimados da arte e da cultura e criando novos lugares de experiências</a:t>
            </a:r>
          </a:p>
          <a:p>
            <a:r>
              <a:rPr lang="pt-BR" dirty="0">
                <a:solidFill>
                  <a:srgbClr val="FF0000"/>
                </a:solidFill>
              </a:rPr>
              <a:t>Desafios para as instituições </a:t>
            </a:r>
            <a:r>
              <a:rPr lang="pt-BR" dirty="0" smtClean="0">
                <a:solidFill>
                  <a:srgbClr val="FF0000"/>
                </a:solidFill>
              </a:rPr>
              <a:t>culturais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/>
              <a:t>Novas tecnologias de informação e comunicação </a:t>
            </a:r>
            <a:endParaRPr lang="pt-BR" sz="1050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4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Questões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 err="1" smtClean="0"/>
              <a:t>Fanzines</a:t>
            </a:r>
            <a:r>
              <a:rPr lang="pt-BR" dirty="0" smtClean="0"/>
              <a:t>, festas, games, </a:t>
            </a:r>
            <a:r>
              <a:rPr lang="pt-BR" dirty="0" err="1" smtClean="0"/>
              <a:t>hackitivismo</a:t>
            </a:r>
            <a:r>
              <a:rPr lang="pt-BR" dirty="0" smtClean="0"/>
              <a:t>, </a:t>
            </a:r>
            <a:r>
              <a:rPr lang="pt-BR" dirty="0" err="1" smtClean="0"/>
              <a:t>crowdsourcing</a:t>
            </a:r>
            <a:r>
              <a:rPr lang="pt-BR" dirty="0" smtClean="0"/>
              <a:t>, </a:t>
            </a:r>
            <a:r>
              <a:rPr lang="pt-BR" dirty="0" err="1" smtClean="0"/>
              <a:t>Djs</a:t>
            </a:r>
            <a:r>
              <a:rPr lang="pt-BR" dirty="0" smtClean="0"/>
              <a:t>, </a:t>
            </a:r>
            <a:r>
              <a:rPr lang="pt-BR" dirty="0" err="1" smtClean="0"/>
              <a:t>Vjs</a:t>
            </a:r>
            <a:r>
              <a:rPr lang="pt-BR" dirty="0" smtClean="0"/>
              <a:t>, </a:t>
            </a:r>
            <a:r>
              <a:rPr lang="pt-BR" dirty="0" err="1" smtClean="0"/>
              <a:t>Bandcamp</a:t>
            </a:r>
            <a:r>
              <a:rPr lang="pt-BR" dirty="0" smtClean="0"/>
              <a:t>, blogs, streaming são novas maneiras de praticar a cultura?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Fronteiras entre a arte a não arte estão borradas?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Mais oferta e mais acesso equivalem a mais participação na vida cultural?</a:t>
            </a:r>
          </a:p>
          <a:p>
            <a:pPr>
              <a:buFont typeface="Wingdings" pitchFamily="2" charset="2"/>
              <a:buChar char="ü"/>
            </a:pPr>
            <a:r>
              <a:rPr lang="pt-BR" dirty="0" err="1" smtClean="0"/>
              <a:t>You</a:t>
            </a:r>
            <a:r>
              <a:rPr lang="pt-BR" dirty="0" smtClean="0"/>
              <a:t> </a:t>
            </a:r>
            <a:r>
              <a:rPr lang="pt-BR" dirty="0" err="1" smtClean="0"/>
              <a:t>tube</a:t>
            </a:r>
            <a:r>
              <a:rPr lang="pt-BR" dirty="0" smtClean="0"/>
              <a:t>, </a:t>
            </a:r>
            <a:r>
              <a:rPr lang="pt-BR" dirty="0" err="1" smtClean="0"/>
              <a:t>Myspace</a:t>
            </a:r>
            <a:r>
              <a:rPr lang="pt-BR" dirty="0" smtClean="0"/>
              <a:t>, </a:t>
            </a:r>
            <a:r>
              <a:rPr lang="pt-BR" dirty="0" err="1" smtClean="0"/>
              <a:t>facebook</a:t>
            </a:r>
            <a:r>
              <a:rPr lang="pt-BR" dirty="0" smtClean="0"/>
              <a:t>, blogs melhoraram a criatividade, a qualidade, ou contribuem para repensar os critérios estéticos?</a:t>
            </a:r>
          </a:p>
          <a:p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</a:rPr>
              <a:t>Remixagem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Vale tudo criativo?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Conhecer repertório de obras para poder criar, recriar, </a:t>
            </a:r>
            <a:r>
              <a:rPr lang="pt-BR" dirty="0" err="1" smtClean="0"/>
              <a:t>remixar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 participação crítica nos processos geradores de cultura leva os sujeitos a passarem de espectadores a agentes?</a:t>
            </a:r>
          </a:p>
          <a:p>
            <a:pPr>
              <a:buFont typeface="Wingdings" pitchFamily="2" charset="2"/>
              <a:buChar char="ü"/>
            </a:pPr>
            <a:r>
              <a:rPr lang="pt-BR" dirty="0" err="1" smtClean="0"/>
              <a:t>Prosumidores</a:t>
            </a:r>
            <a:r>
              <a:rPr lang="pt-BR" dirty="0" smtClean="0"/>
              <a:t>? </a:t>
            </a:r>
            <a:r>
              <a:rPr lang="pt-BR" dirty="0" err="1" smtClean="0"/>
              <a:t>EspectAtores</a:t>
            </a: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Propriedade intelectual em xeque!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Nova intensidade temporal entre</a:t>
            </a:r>
          </a:p>
          <a:p>
            <a:pPr>
              <a:buNone/>
            </a:pPr>
            <a:r>
              <a:rPr lang="pt-BR" dirty="0" smtClean="0"/>
              <a:t>                  </a:t>
            </a:r>
            <a:r>
              <a:rPr lang="pt-BR" b="1" dirty="0" smtClean="0">
                <a:solidFill>
                  <a:srgbClr val="FF0000"/>
                </a:solidFill>
              </a:rPr>
              <a:t>Passado</a:t>
            </a:r>
            <a:r>
              <a:rPr lang="pt-BR" dirty="0" smtClean="0"/>
              <a:t> →</a:t>
            </a:r>
            <a:r>
              <a:rPr lang="pt-BR" b="1" dirty="0" smtClean="0">
                <a:solidFill>
                  <a:srgbClr val="FF0000"/>
                </a:solidFill>
              </a:rPr>
              <a:t> Presente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Relação com o</a:t>
            </a:r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 repertório </a:t>
            </a:r>
            <a:r>
              <a:rPr lang="pt-BR" dirty="0" smtClean="0"/>
              <a:t>de obras culturais e com os espaços que as detêm ou onde circulam.</a:t>
            </a:r>
          </a:p>
          <a:p>
            <a:pPr algn="r">
              <a:buNone/>
            </a:pPr>
            <a:r>
              <a:rPr lang="pt-BR" sz="4000" dirty="0" smtClean="0">
                <a:solidFill>
                  <a:srgbClr val="FF0000"/>
                </a:solidFill>
              </a:rPr>
              <a:t>≠ </a:t>
            </a:r>
            <a:r>
              <a:rPr lang="pt-BR" dirty="0" smtClean="0">
                <a:solidFill>
                  <a:schemeClr val="tx1"/>
                </a:solidFill>
              </a:rPr>
              <a:t>Resgate</a:t>
            </a:r>
            <a:endParaRPr lang="pt-BR" sz="4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sz="2400" i="1" dirty="0" smtClean="0"/>
          </a:p>
          <a:p>
            <a:pPr algn="ctr">
              <a:buNone/>
            </a:pPr>
            <a:r>
              <a:rPr lang="pt-BR" b="1" dirty="0" smtClean="0"/>
              <a:t>Práticas domésticas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Favela está '</a:t>
            </a:r>
            <a:r>
              <a:rPr lang="pt-BR" dirty="0" err="1" smtClean="0"/>
              <a:t>superligada</a:t>
            </a:r>
            <a:r>
              <a:rPr lang="pt-BR" dirty="0" smtClean="0"/>
              <a:t>' à internet, diz estudo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1100" dirty="0" smtClean="0">
                <a:solidFill>
                  <a:srgbClr val="FF0000"/>
                </a:solidFill>
              </a:rPr>
              <a:t>No Rio, 90% dos jovens de cinco áreas de baixa renda acessam a rede</a:t>
            </a:r>
            <a:r>
              <a:rPr lang="pt-BR" sz="1100" dirty="0" smtClean="0"/>
              <a:t>. Usuários priorizam redes sociais como o </a:t>
            </a:r>
            <a:r>
              <a:rPr lang="pt-BR" sz="1100" dirty="0" err="1" smtClean="0"/>
              <a:t>Facebook</a:t>
            </a:r>
            <a:r>
              <a:rPr lang="pt-BR" sz="1100" dirty="0" smtClean="0"/>
              <a:t>, mostra levantamento feito com 2.000 entrevistas</a:t>
            </a:r>
          </a:p>
          <a:p>
            <a:pPr>
              <a:buNone/>
            </a:pPr>
            <a:r>
              <a:rPr lang="pt-BR" sz="1100" dirty="0" smtClean="0">
                <a:solidFill>
                  <a:srgbClr val="FF0000"/>
                </a:solidFill>
              </a:rPr>
              <a:t>Nove entre dez moradores de favelas cariocas, com menos de 30 anos, acessam a internet. A maioria utiliza o computador de sua própria casa</a:t>
            </a:r>
            <a:r>
              <a:rPr lang="pt-BR" sz="1100" dirty="0" smtClean="0"/>
              <a:t>. Quando conectados, os usuários priorizam redes sociais, como o </a:t>
            </a:r>
            <a:r>
              <a:rPr lang="pt-BR" sz="1100" dirty="0" err="1" smtClean="0"/>
              <a:t>Facebook</a:t>
            </a:r>
            <a:r>
              <a:rPr lang="pt-BR" sz="1100" dirty="0" smtClean="0"/>
              <a:t>. As constatações citadas integram uma pesquisa com residentes, entre 15 a 29 anos, de cinco áreas de baixa renda: Rocinha (zona sul), Cidade de Deus (zona oeste), Manguinhos e os complexos do Alemão e da Penha (zona norte). O levantamento, baseado em 2.000 entrevistas, foi produzido entre os dias 17 e 22 de dezembro de 2012 para o projeto Solos Culturais, uma parceria da Secretaria Estadual de Cultura com a ONG Observatório das Favelas.</a:t>
            </a:r>
          </a:p>
          <a:p>
            <a:pPr>
              <a:buNone/>
            </a:pPr>
            <a:r>
              <a:rPr lang="pt-BR" sz="1100" dirty="0" smtClean="0"/>
              <a:t>Segundo os pesquisadores, </a:t>
            </a:r>
            <a:r>
              <a:rPr lang="pt-BR" sz="1100" dirty="0" smtClean="0">
                <a:solidFill>
                  <a:srgbClr val="FF0000"/>
                </a:solidFill>
              </a:rPr>
              <a:t>a adesão à internet dessa parcela da população sinaliza mudanças</a:t>
            </a:r>
            <a:r>
              <a:rPr lang="pt-BR" sz="1100" dirty="0" smtClean="0"/>
              <a:t>. "O cidadão invisível na rua aos olhos da sociedade consegue ser reconhecido em redes sociais como o </a:t>
            </a:r>
            <a:r>
              <a:rPr lang="pt-BR" sz="1100" dirty="0" err="1" smtClean="0"/>
              <a:t>Facebook</a:t>
            </a:r>
            <a:r>
              <a:rPr lang="pt-BR" sz="1100" dirty="0" smtClean="0"/>
              <a:t>. O excluído está alçando virtualmente sua visibilidade. Isso é uma revolução no imaginário da cidade", avalia Jorge Luiz Barbosa, professor do Departamento de Geografia da UFF (Universidade Federal Fluminense) e diretor do Observatório das Favelas.</a:t>
            </a:r>
          </a:p>
          <a:p>
            <a:pPr>
              <a:buNone/>
            </a:pPr>
            <a:r>
              <a:rPr lang="pt-BR" sz="1100" dirty="0" smtClean="0"/>
              <a:t>Ele acredita que </a:t>
            </a:r>
            <a:r>
              <a:rPr lang="pt-BR" sz="1100" dirty="0" smtClean="0">
                <a:solidFill>
                  <a:srgbClr val="FF0000"/>
                </a:solidFill>
              </a:rPr>
              <a:t>a internet pode estabelecer laços até então pouco explorados</a:t>
            </a:r>
            <a:r>
              <a:rPr lang="pt-BR" sz="1100" dirty="0" smtClean="0"/>
              <a:t>.</a:t>
            </a:r>
          </a:p>
          <a:p>
            <a:pPr>
              <a:buNone/>
            </a:pPr>
            <a:r>
              <a:rPr lang="pt-BR" sz="1100" dirty="0" smtClean="0"/>
              <a:t>"O garoto da favela posta um vídeo com passos de </a:t>
            </a:r>
            <a:r>
              <a:rPr lang="pt-BR" sz="1100" dirty="0" err="1" smtClean="0"/>
              <a:t>funk</a:t>
            </a:r>
            <a:r>
              <a:rPr lang="pt-BR" sz="1100" dirty="0" smtClean="0"/>
              <a:t> no </a:t>
            </a:r>
            <a:r>
              <a:rPr lang="pt-BR" sz="1100" dirty="0" err="1" smtClean="0"/>
              <a:t>YouTube</a:t>
            </a:r>
            <a:r>
              <a:rPr lang="pt-BR" sz="1100" dirty="0" smtClean="0"/>
              <a:t> que acaba sendo visto pelo menino do condomínio de luxo. Esses cruzamentos culturais permitem a esperança em uma sociedade mais generosa com suas diferenças", diz Barbosa.</a:t>
            </a:r>
          </a:p>
          <a:p>
            <a:pPr>
              <a:buNone/>
            </a:pPr>
            <a:r>
              <a:rPr lang="pt-BR" sz="1100" b="1" dirty="0" smtClean="0"/>
              <a:t>MEMÓRIA ARMAZENADA</a:t>
            </a:r>
            <a:endParaRPr lang="pt-BR" sz="1100" dirty="0" smtClean="0"/>
          </a:p>
          <a:p>
            <a:pPr>
              <a:buNone/>
            </a:pPr>
            <a:r>
              <a:rPr lang="pt-BR" sz="1100" dirty="0" smtClean="0"/>
              <a:t>Além de marcar presença em redes sociais, os internautas entrevistados afirmam que </a:t>
            </a:r>
            <a:r>
              <a:rPr lang="pt-BR" sz="1100" dirty="0" smtClean="0">
                <a:solidFill>
                  <a:srgbClr val="FF0000"/>
                </a:solidFill>
              </a:rPr>
              <a:t>costumam armazenar sons, fotos e vídeos</a:t>
            </a:r>
            <a:r>
              <a:rPr lang="pt-BR" sz="1100" dirty="0" smtClean="0"/>
              <a:t>. Essa coleção pessoal criada por cada usuário é citada também como algo inédito.</a:t>
            </a:r>
          </a:p>
          <a:p>
            <a:pPr>
              <a:buNone/>
            </a:pPr>
            <a:r>
              <a:rPr lang="pt-BR" sz="1100" dirty="0" smtClean="0"/>
              <a:t>"Antes, uma pessoa de classe baixa não tinha condições de comprar uma máquina fotográfica. Hoje, qualquer celular tira foto, o que possibilita a </a:t>
            </a:r>
            <a:r>
              <a:rPr lang="pt-BR" sz="1100" dirty="0" smtClean="0">
                <a:solidFill>
                  <a:srgbClr val="FF0000"/>
                </a:solidFill>
              </a:rPr>
              <a:t>construção de uma memória </a:t>
            </a:r>
            <a:r>
              <a:rPr lang="pt-BR" sz="1100" dirty="0" smtClean="0"/>
              <a:t>que por muitas gerações não existiu", avalia o diretor do Observatório das Favelas.</a:t>
            </a:r>
          </a:p>
          <a:p>
            <a:pPr>
              <a:buNone/>
            </a:pPr>
            <a:r>
              <a:rPr lang="pt-BR" sz="1100" dirty="0" smtClean="0"/>
              <a:t>O levantamento mostrou ainda que o complexo do Alemão registrou o maior número de </a:t>
            </a:r>
            <a:r>
              <a:rPr lang="pt-BR" sz="1100" dirty="0" smtClean="0">
                <a:solidFill>
                  <a:srgbClr val="FF0000"/>
                </a:solidFill>
              </a:rPr>
              <a:t>usuários habituados a baixar músicas: 85,2% dos internautas da região.</a:t>
            </a:r>
          </a:p>
          <a:p>
            <a:pPr>
              <a:buNone/>
            </a:pPr>
            <a:r>
              <a:rPr lang="pt-BR" sz="1100" dirty="0" smtClean="0"/>
              <a:t>"Essas pessoas passaram a ter acesso a bens culturais simbólicos, como é o caso da música. Por isso, elas começam a </a:t>
            </a:r>
            <a:r>
              <a:rPr lang="pt-BR" sz="1100" dirty="0" smtClean="0">
                <a:solidFill>
                  <a:srgbClr val="FF0000"/>
                </a:solidFill>
              </a:rPr>
              <a:t>construir seu próprio acervo de informação</a:t>
            </a:r>
            <a:r>
              <a:rPr lang="pt-BR" sz="1100" dirty="0" smtClean="0"/>
              <a:t>", diz Gilberto Vieira, produtor executivo do projeto. O conjunto de favelas da Penha atingiu o índice mais alto de usuários do </a:t>
            </a:r>
            <a:r>
              <a:rPr lang="pt-BR" sz="1100" dirty="0" err="1" smtClean="0"/>
              <a:t>Facebook</a:t>
            </a:r>
            <a:r>
              <a:rPr lang="pt-BR" sz="1100" dirty="0" smtClean="0"/>
              <a:t>, com a participação de 93,42% do total de entrevistados com acesso à rede.</a:t>
            </a:r>
          </a:p>
          <a:p>
            <a:pPr>
              <a:buNone/>
            </a:pPr>
            <a:r>
              <a:rPr lang="pt-BR" sz="1100" dirty="0" smtClean="0"/>
              <a:t>A pesquisa realizada nas favelas cariocas vai resultar no livro "Solos Culturais", que deve ser lançado até o final deste mês.</a:t>
            </a:r>
          </a:p>
          <a:p>
            <a:endParaRPr lang="pt-BR"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HÁBITOS CULTURAIS (2014)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http://www.jleiva.com.br/pesquisa_sp/cidades.html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7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(2014)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val="2412959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(2014)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5" name="Espaço Reservado para Conteúdo 4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val="372034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(2014)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val="229884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http://panoramadacultura.com.br/edicao/2013-2014/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val="34439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São </a:t>
            </a:r>
            <a:r>
              <a:rPr lang="pt-BR" dirty="0">
                <a:solidFill>
                  <a:srgbClr val="FF0000"/>
                </a:solidFill>
              </a:rPr>
              <a:t>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val="7965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(2014)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val="1073487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FF0000"/>
                </a:solidFill>
              </a:rPr>
              <a:t>Exposição </a:t>
            </a:r>
            <a:r>
              <a:rPr lang="pt-BR" b="1" dirty="0">
                <a:solidFill>
                  <a:srgbClr val="FF0000"/>
                </a:solidFill>
              </a:rPr>
              <a:t>do Picasso no CCBB vai ter intervenções na </a:t>
            </a:r>
            <a:r>
              <a:rPr lang="pt-BR" b="1" dirty="0" smtClean="0">
                <a:solidFill>
                  <a:srgbClr val="FF0000"/>
                </a:solidFill>
              </a:rPr>
              <a:t>fila (</a:t>
            </a:r>
            <a:r>
              <a:rPr lang="pt-BR" sz="3600" b="1" dirty="0" smtClean="0">
                <a:solidFill>
                  <a:srgbClr val="FF0000"/>
                </a:solidFill>
              </a:rPr>
              <a:t>abril2015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2143116"/>
            <a:ext cx="3429000" cy="3429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Pinacoteca 2015 – Ron </a:t>
            </a:r>
            <a:r>
              <a:rPr lang="pt-BR" b="1" dirty="0" err="1" smtClean="0">
                <a:solidFill>
                  <a:srgbClr val="FF0000"/>
                </a:solidFill>
              </a:rPr>
              <a:t>Mueck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0" y="1915319"/>
            <a:ext cx="4536281" cy="41719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7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Pinacoteca 2015 – Ron </a:t>
            </a:r>
            <a:r>
              <a:rPr lang="pt-BR" b="1" dirty="0" err="1" smtClean="0">
                <a:solidFill>
                  <a:srgbClr val="FF0000"/>
                </a:solidFill>
              </a:rPr>
              <a:t>Mueck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91" y="1825625"/>
            <a:ext cx="6239819" cy="43513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1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Pinacoteca 2015 – Ron </a:t>
            </a:r>
            <a:r>
              <a:rPr lang="pt-BR" b="1" dirty="0" err="1" smtClean="0">
                <a:solidFill>
                  <a:srgbClr val="FF0000"/>
                </a:solidFill>
              </a:rPr>
              <a:t>Mueck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(mais de 400mil visitantes)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00" y="1988840"/>
            <a:ext cx="2430000" cy="3240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6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Louvre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3100" dirty="0" smtClean="0">
                <a:solidFill>
                  <a:srgbClr val="FF0000"/>
                </a:solidFill>
              </a:rPr>
              <a:t>(10milhões visitantes ano)</a:t>
            </a:r>
            <a:endParaRPr lang="pt-BR" sz="3100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louvre_f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857364"/>
            <a:ext cx="6034617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7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Louvre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usee-du-Louvre-two-and-a-hafl-hour-que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429" y="1600200"/>
            <a:ext cx="6043141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3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Mona Lisa - Louvre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ona-Lisa-Tourist-Line-1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185257"/>
            <a:ext cx="5029200" cy="33558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3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Verbete Prática Cultural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/>
              <a:t> </a:t>
            </a:r>
            <a:r>
              <a:rPr lang="pt-BR" sz="3100" dirty="0" smtClean="0"/>
              <a:t>Dicionário Crítico de Política Cultural </a:t>
            </a:r>
            <a:br>
              <a:rPr lang="pt-BR" sz="3100" dirty="0" smtClean="0"/>
            </a:br>
            <a:r>
              <a:rPr lang="pt-BR" sz="3100" dirty="0" smtClean="0"/>
              <a:t>Teixeira Coelho (org.)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Em sentido amplo, dá-se o nome de prática cultural a toda atividade de produção e recepção cultural: escrever, compor, pintar e dançar são, sob este aspecto, práticas culturais tanto quanto </a:t>
            </a:r>
            <a:r>
              <a:rPr lang="pt-BR" dirty="0" err="1" smtClean="0"/>
              <a:t>frequentar</a:t>
            </a:r>
            <a:r>
              <a:rPr lang="pt-BR" dirty="0" smtClean="0"/>
              <a:t> teatro, cinema, concertos etc. (profissional ou amadora)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?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69" y="2492896"/>
            <a:ext cx="4219662" cy="280800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08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MOMA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rgbClr val="FF0000"/>
                </a:solidFill>
              </a:rPr>
              <a:t>(8 milhões visitantes/ano)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oma_f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795951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MOMA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atisse-cut-outs-moma-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9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MASP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as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2062956"/>
            <a:ext cx="5238750" cy="36004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2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Instituto </a:t>
            </a:r>
            <a:r>
              <a:rPr lang="pt-BR" b="1" dirty="0" err="1" smtClean="0">
                <a:solidFill>
                  <a:srgbClr val="FF0000"/>
                </a:solidFill>
              </a:rPr>
              <a:t>Tomie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Ohtake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salvador dali_oht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7552000" cy="424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3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rianças_mus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4637" y="1600200"/>
            <a:ext cx="3954725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5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84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</a:rPr>
              <a:t/>
            </a:r>
            <a:br>
              <a:rPr lang="pt-BR" altLang="pt-BR" b="1" dirty="0" smtClean="0">
                <a:solidFill>
                  <a:srgbClr val="FF0000"/>
                </a:solidFill>
              </a:rPr>
            </a:br>
            <a:r>
              <a:rPr lang="pt-BR" altLang="pt-BR" sz="4000" b="1" dirty="0" smtClean="0">
                <a:solidFill>
                  <a:srgbClr val="FF0000"/>
                </a:solidFill>
              </a:rPr>
              <a:t>Thomas </a:t>
            </a:r>
            <a:r>
              <a:rPr lang="pt-BR" altLang="pt-BR" sz="4000" b="1" dirty="0" err="1" smtClean="0">
                <a:solidFill>
                  <a:srgbClr val="FF0000"/>
                </a:solidFill>
              </a:rPr>
              <a:t>Hirschhorn</a:t>
            </a:r>
            <a:r>
              <a:rPr lang="pt-BR" altLang="pt-BR" sz="4000" b="1" dirty="0" smtClean="0">
                <a:solidFill>
                  <a:srgbClr val="FF0000"/>
                </a:solidFill>
              </a:rPr>
              <a:t> e o Museu Precário </a:t>
            </a:r>
            <a:r>
              <a:rPr lang="pt-BR" altLang="pt-BR" sz="4000" b="1" dirty="0" err="1" smtClean="0">
                <a:solidFill>
                  <a:srgbClr val="FF0000"/>
                </a:solidFill>
              </a:rPr>
              <a:t>Albinet</a:t>
            </a:r>
            <a:r>
              <a:rPr lang="pt-BR" altLang="pt-BR" b="1" dirty="0" smtClean="0">
                <a:solidFill>
                  <a:srgbClr val="FF0000"/>
                </a:solidFill>
              </a:rPr>
              <a:t/>
            </a:r>
            <a:br>
              <a:rPr lang="pt-BR" altLang="pt-BR" b="1" dirty="0" smtClean="0">
                <a:solidFill>
                  <a:srgbClr val="FF0000"/>
                </a:solidFill>
              </a:rPr>
            </a:br>
            <a:endParaRPr lang="pt-BR" altLang="pt-BR" dirty="0" smtClean="0">
              <a:solidFill>
                <a:srgbClr val="FF0000"/>
              </a:solidFill>
            </a:endParaRPr>
          </a:p>
        </p:txBody>
      </p:sp>
      <p:sp>
        <p:nvSpPr>
          <p:cNvPr id="103427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    "Não importa se esses artistas são célebres e bem conhecidos hoje, </a:t>
            </a:r>
            <a:r>
              <a:rPr lang="pt-BR" altLang="pt-BR" sz="1800" i="1" dirty="0" smtClean="0">
                <a:solidFill>
                  <a:schemeClr val="bg1"/>
                </a:solidFill>
              </a:rPr>
              <a:t>o importante é que esses artistas mudaram a vida, o mundo ou trouxeram essa afirmação para </a:t>
            </a:r>
            <a:r>
              <a:rPr lang="pt-BR" altLang="pt-BR" sz="1800" i="1" dirty="0" smtClean="0"/>
              <a:t>seus trabalhos</a:t>
            </a:r>
            <a:r>
              <a:rPr lang="pt-BR" altLang="pt-BR" sz="1800" dirty="0" smtClean="0"/>
              <a:t>. É por isso que proponho que, no </a:t>
            </a:r>
            <a:r>
              <a:rPr lang="pt-BR" altLang="pt-BR" sz="1800" i="1" dirty="0" smtClean="0"/>
              <a:t>Museu Precário, </a:t>
            </a:r>
            <a:r>
              <a:rPr lang="pt-BR" altLang="pt-BR" sz="1800" dirty="0" smtClean="0"/>
              <a:t>obras originais sejam expostas. Isso será o ponto de partida do meu projeto. É preciso que durante alguns dias </a:t>
            </a:r>
            <a:r>
              <a:rPr lang="pt-BR" altLang="pt-BR" sz="1800" i="1" dirty="0" smtClean="0"/>
              <a:t>essas obras ganhem vida</a:t>
            </a:r>
            <a:r>
              <a:rPr lang="pt-BR" altLang="pt-BR" sz="1800" dirty="0" smtClean="0"/>
              <a:t>. Elas devem dar conta de uma missão não de patrimônio, mas </a:t>
            </a:r>
            <a:r>
              <a:rPr lang="pt-BR" altLang="pt-BR" sz="1800" i="1" dirty="0" smtClean="0"/>
              <a:t>uma missão de transformação, talvez sua missão inicial</a:t>
            </a:r>
            <a:r>
              <a:rPr lang="pt-BR" altLang="pt-BR" sz="1800" dirty="0" smtClean="0"/>
              <a:t>. É por isso que é indispensável que essas obras sejam deslocadas do contexto do museu para um museu precário debaixo da HLM (conjunto habitacional) da rua </a:t>
            </a:r>
            <a:r>
              <a:rPr lang="pt-BR" altLang="pt-BR" sz="1800" dirty="0" err="1" smtClean="0"/>
              <a:t>Albinet</a:t>
            </a:r>
            <a:r>
              <a:rPr lang="pt-BR" altLang="pt-BR" sz="1800" dirty="0" smtClean="0"/>
              <a:t>. Elas se confrontam assim com a realidade do tempo que hoje outra vez desaparece. Isso pode ser uma </a:t>
            </a:r>
            <a:r>
              <a:rPr lang="pt-BR" altLang="pt-BR" sz="1800" dirty="0" err="1" smtClean="0"/>
              <a:t>reatualização</a:t>
            </a:r>
            <a:r>
              <a:rPr lang="pt-BR" altLang="pt-BR" sz="1800" dirty="0" smtClean="0"/>
              <a:t>, a obra deve e vai, estou certo disso, afirmar sua força transformadora em um contexto não-museológico-patrimonial. Porque o </a:t>
            </a:r>
            <a:r>
              <a:rPr lang="pt-BR" altLang="pt-BR" sz="1800" i="1" dirty="0" smtClean="0"/>
              <a:t>Museu Precário </a:t>
            </a:r>
            <a:r>
              <a:rPr lang="pt-BR" altLang="pt-BR" sz="1800" i="1" dirty="0" err="1" smtClean="0"/>
              <a:t>Albinet</a:t>
            </a:r>
            <a:r>
              <a:rPr lang="pt-BR" altLang="pt-BR" sz="1800" dirty="0" smtClean="0"/>
              <a:t> é um Museu-Ativo de Afirmação e de Transformação".</a:t>
            </a:r>
          </a:p>
          <a:p>
            <a:pPr>
              <a:buFontTx/>
              <a:buNone/>
            </a:pPr>
            <a:r>
              <a:rPr lang="pt-BR" altLang="pt-BR" sz="1800" dirty="0" smtClean="0"/>
              <a:t> </a:t>
            </a:r>
            <a:endParaRPr lang="pt-BR" altLang="pt-BR" sz="1800" dirty="0"/>
          </a:p>
          <a:p>
            <a:pPr algn="ctr">
              <a:buFontTx/>
              <a:buNone/>
            </a:pPr>
            <a:r>
              <a:rPr lang="pt-BR" altLang="pt-BR" sz="1800" dirty="0"/>
              <a:t>Produção coletiva de uma exposição – E</a:t>
            </a:r>
            <a:r>
              <a:rPr lang="pt-BR" altLang="pt-BR" sz="1800" dirty="0" smtClean="0"/>
              <a:t>xperimentações – Potência </a:t>
            </a:r>
            <a:r>
              <a:rPr lang="pt-BR" altLang="pt-BR" sz="1800" dirty="0"/>
              <a:t>da </a:t>
            </a:r>
            <a:r>
              <a:rPr lang="pt-BR" altLang="pt-BR" sz="1800" dirty="0">
                <a:solidFill>
                  <a:schemeClr val="bg1"/>
                </a:solidFill>
              </a:rPr>
              <a:t>arte</a:t>
            </a:r>
          </a:p>
          <a:p>
            <a:pPr>
              <a:buFontTx/>
              <a:buNone/>
            </a:pPr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4932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sp>
        <p:nvSpPr>
          <p:cNvPr id="106499" name="Espaço Reservado para Conteúdo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876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sp>
        <p:nvSpPr>
          <p:cNvPr id="110595" name="Espaço Reservado para Conteúdo 5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0801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Pierre </a:t>
            </a:r>
            <a:r>
              <a:rPr lang="pt-BR" dirty="0" err="1" smtClean="0">
                <a:solidFill>
                  <a:srgbClr val="FF0000"/>
                </a:solidFill>
              </a:rPr>
              <a:t>Bourdieu</a:t>
            </a:r>
            <a:r>
              <a:rPr lang="pt-BR" dirty="0" smtClean="0">
                <a:solidFill>
                  <a:srgbClr val="FF0000"/>
                </a:solidFill>
              </a:rPr>
              <a:t> e Alain </a:t>
            </a:r>
            <a:r>
              <a:rPr lang="pt-BR" dirty="0" err="1" smtClean="0">
                <a:solidFill>
                  <a:srgbClr val="FF0000"/>
                </a:solidFill>
              </a:rPr>
              <a:t>Darbel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Pesquisa sobre os públicos de museus europeus (1964-65) → coloca em xeque a estratégia da ‘democratização cultural”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Condições sociais da prática cultural: disparidades culturais entre classes sociais – limites política da oferta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Contra a ideologia do dom natural ou gosto inato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Constatação da existência do não público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O amor pela arte nasce de um convívio bem prolongado e não de um golpe repentino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/>
              <a:t>Como as desigualdades sociais se reproduzem na cultura?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sp>
        <p:nvSpPr>
          <p:cNvPr id="105475" name="Espaço Reservado para Conteúdo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00164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pic>
        <p:nvPicPr>
          <p:cNvPr id="107523" name="Espaço Reservado para Conteúdo 5" descr="0000019798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609850"/>
            <a:ext cx="3657600" cy="2506663"/>
          </a:xfrm>
        </p:spPr>
      </p:pic>
      <p:pic>
        <p:nvPicPr>
          <p:cNvPr id="107524" name="Espaço Reservado para Conteúdo 9" descr="images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2571750"/>
            <a:ext cx="2600325" cy="1762125"/>
          </a:xfrm>
        </p:spPr>
      </p:pic>
    </p:spTree>
    <p:extLst>
      <p:ext uri="{BB962C8B-B14F-4D97-AF65-F5344CB8AC3E}">
        <p14:creationId xmlns:p14="http://schemas.microsoft.com/office/powerpoint/2010/main" val="1699395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sp>
        <p:nvSpPr>
          <p:cNvPr id="108547" name="Espaço Reservado para Conteúdo 5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6450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pic>
        <p:nvPicPr>
          <p:cNvPr id="109571" name="Espaço Reservado para Conteúdo 4" descr="Thomas Hirschhorn musée précaire aubervilliers -0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8725"/>
            <a:ext cx="4038600" cy="2728913"/>
          </a:xfrm>
        </p:spPr>
      </p:pic>
      <p:pic>
        <p:nvPicPr>
          <p:cNvPr id="109572" name="Espaço Reservado para Conteúdo 5" descr="Thomas Hirschhor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025" y="3208338"/>
            <a:ext cx="2012950" cy="1309687"/>
          </a:xfrm>
        </p:spPr>
      </p:pic>
    </p:spTree>
    <p:extLst>
      <p:ext uri="{BB962C8B-B14F-4D97-AF65-F5344CB8AC3E}">
        <p14:creationId xmlns:p14="http://schemas.microsoft.com/office/powerpoint/2010/main" val="1866518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COLETIVO FILÉ DE PEIXE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" y="2763361"/>
            <a:ext cx="2931160" cy="2199640"/>
          </a:xfrm>
          <a:solidFill>
            <a:schemeClr val="tx1"/>
          </a:solidFill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20" y="2763361"/>
            <a:ext cx="2931160" cy="219964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8820472" cy="9953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100" dirty="0"/>
              <a:t>PIRATÃO</a:t>
            </a:r>
            <a:r>
              <a:rPr lang="pt-BR" sz="1100" b="0" dirty="0"/>
              <a:t> é uma prática artística que investiga e simula a economia informal e pirata para forjar um sistema de distribuição, acesso e circulação a trabalhos de </a:t>
            </a:r>
            <a:r>
              <a:rPr lang="pt-BR" sz="1100" b="0" dirty="0" err="1" smtClean="0"/>
              <a:t>videoarte</a:t>
            </a:r>
            <a:r>
              <a:rPr lang="pt-BR" sz="1100" b="0" dirty="0" smtClean="0"/>
              <a:t> </a:t>
            </a:r>
            <a:r>
              <a:rPr lang="pt-BR" sz="1100" b="0" dirty="0"/>
              <a:t>e filmes de artista numa escala sem precedentes, rearticulados como um produto audiovisual, e não mais como objetos, voltados para a lógica do consumo, e não mais do colecionismo, vendidos a preço </a:t>
            </a:r>
            <a:r>
              <a:rPr lang="pt-BR" sz="1100" b="0" dirty="0">
                <a:solidFill>
                  <a:schemeClr val="bg1"/>
                </a:solidFill>
              </a:rPr>
              <a:t>banal e com tiragem ilimitada. </a:t>
            </a: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dirty="0" smtClean="0"/>
              <a:t>Políticas de </a:t>
            </a:r>
            <a:r>
              <a:rPr lang="pt-BR" dirty="0" smtClean="0">
                <a:solidFill>
                  <a:srgbClr val="FF0000"/>
                </a:solidFill>
              </a:rPr>
              <a:t>democratização cultural </a:t>
            </a:r>
            <a:r>
              <a:rPr lang="pt-BR" dirty="0" smtClean="0"/>
              <a:t>– priorizam os obstáculos materiais às práticas culturais: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dirty="0" err="1" smtClean="0"/>
              <a:t>ideia</a:t>
            </a:r>
            <a:r>
              <a:rPr lang="pt-BR" dirty="0" smtClean="0"/>
              <a:t> de que a </a:t>
            </a:r>
            <a:r>
              <a:rPr lang="pt-BR" dirty="0" smtClean="0">
                <a:solidFill>
                  <a:srgbClr val="FF0000"/>
                </a:solidFill>
              </a:rPr>
              <a:t>cultura erudita </a:t>
            </a:r>
            <a:r>
              <a:rPr lang="pt-BR" dirty="0" smtClean="0"/>
              <a:t>é a legítima e deve ser difundida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dirty="0" err="1" smtClean="0"/>
              <a:t>Ideia</a:t>
            </a:r>
            <a:r>
              <a:rPr lang="pt-BR" dirty="0" smtClean="0"/>
              <a:t> de que o simples </a:t>
            </a:r>
            <a:r>
              <a:rPr lang="pt-BR" dirty="0" smtClean="0">
                <a:solidFill>
                  <a:srgbClr val="FF0000"/>
                </a:solidFill>
              </a:rPr>
              <a:t>encontro entre a obra e o público </a:t>
            </a:r>
            <a:r>
              <a:rPr lang="pt-BR" dirty="0" smtClean="0"/>
              <a:t>(indiferenciado) gera mudanças nas práticas – ampliação do consumo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Práticas Culturais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sz="2800" dirty="0" smtClean="0"/>
              <a:t>Maiores barreiras às práticas culturais: ordem simbólica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800" dirty="0" smtClean="0"/>
              <a:t>Não se pode gostar daquilo que não se conhece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800" dirty="0" smtClean="0"/>
              <a:t>Capital cultural: mais decisivo do que renda familiar</a:t>
            </a:r>
          </a:p>
          <a:p>
            <a:pPr algn="just">
              <a:buNone/>
            </a:pPr>
            <a:r>
              <a:rPr lang="pt-BR" sz="2800" dirty="0" smtClean="0"/>
              <a:t>      [</a:t>
            </a:r>
            <a:r>
              <a:rPr lang="pt-BR" sz="2200" i="1" dirty="0" smtClean="0"/>
              <a:t>Tal como em pesquisas similares realizadas em outros países, o nível de escolaridade dos pais mostrou seu peso na relação dos entrevistados com o mundo da cultura. Quando ambos os pais têm nível de escolaridade baixo, a pessoa tem 395% mais chances de não ser praticante da "cultura do sair". Mas se um dos pais tem escolaridade de nível médio, aumenta sua possibilidade A bagagem cultural herdada dos pais é um </a:t>
            </a:r>
            <a:r>
              <a:rPr lang="pt-BR" sz="2200" i="1" dirty="0" err="1" smtClean="0"/>
              <a:t>preditor</a:t>
            </a:r>
            <a:r>
              <a:rPr lang="pt-BR" sz="2200" i="1" dirty="0" smtClean="0"/>
              <a:t> decisivo na vida de um adepto da “cultura do sair”: para tornar-se um grande praticante externo é mais importante ter pais altamente escolarizados do que o nível de renda e a formação escolar do próprio indivíduo. Como é sabido, a transmissão familiar tem importância fundamental no acesso à cultura: o nível alto de escolaridade dos pais propicia ao(s) filho(s) acesso facilitado à cultura tradicional. .  O USO DO TEMPO LIVRE E AS PRÁTICAS CULTURAIS NA RMSP]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pt-BR" sz="2800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800" dirty="0" smtClean="0"/>
              <a:t>Deve-se observar a correlação entre acessibilidade a equipamentos e outros fatores – recursos econômicos, escolaridade, existência de hábitos culturais prévios, faixa etária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</a:rPr>
              <a:t>Pierre </a:t>
            </a:r>
            <a:r>
              <a:rPr lang="pt-BR" sz="4000" dirty="0" err="1" smtClean="0">
                <a:solidFill>
                  <a:srgbClr val="FF0000"/>
                </a:solidFill>
              </a:rPr>
              <a:t>Bourdieu</a:t>
            </a:r>
            <a:r>
              <a:rPr lang="pt-BR" sz="4000" dirty="0" smtClean="0">
                <a:solidFill>
                  <a:srgbClr val="FF0000"/>
                </a:solidFill>
              </a:rPr>
              <a:t/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A Distinção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mtClean="0"/>
              <a:t>   “O encontro com a obra de arte nada tem a ver, em conformidade com a visão habitualmente adotada, com um pretenso amor à primeira vista; além disso, o ato de fusão afetiva, que dá o prazer do amor pela arte, pressupõe um ato de conhecimento, uma operação de decifração e decodificação, que implica o acionamento de um patrimônio cognitivo e de uma competência cultural”.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Bernard </a:t>
            </a:r>
            <a:r>
              <a:rPr lang="pt-BR" dirty="0" err="1" smtClean="0">
                <a:solidFill>
                  <a:srgbClr val="FF0000"/>
                </a:solidFill>
              </a:rPr>
              <a:t>Lahire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i="1" dirty="0" smtClean="0">
                <a:solidFill>
                  <a:srgbClr val="FF0000"/>
                </a:solidFill>
              </a:rPr>
              <a:t>A cultura do indivíduo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Sociologia à escala individual – apreensão do social em sua forma individualizada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 possibilidade de existência de uma trajetória coletiva típica, a priori, classificada a partir das classes sociais, é questionada a partir da </a:t>
            </a:r>
            <a:r>
              <a:rPr lang="pt-BR" dirty="0" err="1" smtClean="0"/>
              <a:t>ideia</a:t>
            </a:r>
            <a:r>
              <a:rPr lang="pt-BR" dirty="0" smtClean="0"/>
              <a:t> de que o indivíduo é complexo, fruto de múltiplos processos de socialização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Percepção da incoerência e multidimensionalidade dos indivíduos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2007</Words>
  <Application>Microsoft Office PowerPoint</Application>
  <PresentationFormat>Apresentação na tela (4:3)</PresentationFormat>
  <Paragraphs>153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0" baseType="lpstr">
      <vt:lpstr>Arial</vt:lpstr>
      <vt:lpstr>Arial Black</vt:lpstr>
      <vt:lpstr>Calibri</vt:lpstr>
      <vt:lpstr>Lucida Handwriting</vt:lpstr>
      <vt:lpstr>Wingdings</vt:lpstr>
      <vt:lpstr>Tema do Office</vt:lpstr>
      <vt:lpstr>PRÁTICAS CULTURAIS  </vt:lpstr>
      <vt:lpstr>Apresentação do PowerPoint</vt:lpstr>
      <vt:lpstr>Apresentação do PowerPoint</vt:lpstr>
      <vt:lpstr>Verbete Prática Cultural   Dicionário Crítico de Política Cultural  Teixeira Coelho (org.)</vt:lpstr>
      <vt:lpstr>Pierre Bourdieu e Alain Darbel</vt:lpstr>
      <vt:lpstr>Apresentação do PowerPoint</vt:lpstr>
      <vt:lpstr>Práticas Culturais</vt:lpstr>
      <vt:lpstr>Pierre Bourdieu A Distinção</vt:lpstr>
      <vt:lpstr>Bernard Lahire  A cultura do indivíduo</vt:lpstr>
      <vt:lpstr>Bernard Lahire  </vt:lpstr>
      <vt:lpstr>Bernard Lahire  </vt:lpstr>
      <vt:lpstr>Olivier Donnat</vt:lpstr>
      <vt:lpstr>Democracia Cultural</vt:lpstr>
      <vt:lpstr>Democracia Cultural</vt:lpstr>
      <vt:lpstr>Montesquieu – O Gosto 1753-1755</vt:lpstr>
      <vt:lpstr>GOSTO</vt:lpstr>
      <vt:lpstr>Apresentação do PowerPoint</vt:lpstr>
      <vt:lpstr>Apresentação do PowerPoint</vt:lpstr>
      <vt:lpstr>Canclini</vt:lpstr>
      <vt:lpstr> Como o advento das novas tecnologias está modificando as práticas culturais? </vt:lpstr>
      <vt:lpstr>Perspectiva</vt:lpstr>
      <vt:lpstr>Questões</vt:lpstr>
      <vt:lpstr>Remixagem</vt:lpstr>
      <vt:lpstr>Apresentação do PowerPoint</vt:lpstr>
      <vt:lpstr> Favela está 'superligada' à internet, diz estudo </vt:lpstr>
      <vt:lpstr>HÁBITOS CULTURAIS (2014)</vt:lpstr>
      <vt:lpstr>HÁBITOS CULTURAIS (2014) São Paulo, capital</vt:lpstr>
      <vt:lpstr>HÁBITOS CULTURAIS (2014) São Paulo, capital</vt:lpstr>
      <vt:lpstr>HÁBITOS CULTURAIS (2014) São Paulo, capital</vt:lpstr>
      <vt:lpstr>HÁBITOS CULTURAIS (2014) São Paulo, capital</vt:lpstr>
      <vt:lpstr>HÁBITOS CULTURAIS (2014) São Paulo, capital</vt:lpstr>
      <vt:lpstr>HÁBITOS CULTURAIS (2014) São Paulo, capital</vt:lpstr>
      <vt:lpstr> Exposição do Picasso no CCBB vai ter intervenções na fila (abril2015) </vt:lpstr>
      <vt:lpstr>Pinacoteca 2015 – Ron Mueck</vt:lpstr>
      <vt:lpstr>Pinacoteca 2015 – Ron Mueck</vt:lpstr>
      <vt:lpstr>Pinacoteca 2015 – Ron Mueck (mais de 400mil visitantes)</vt:lpstr>
      <vt:lpstr>Louvre  (10milhões visitantes ano)</vt:lpstr>
      <vt:lpstr>Louvre</vt:lpstr>
      <vt:lpstr>Mona Lisa - Louvre</vt:lpstr>
      <vt:lpstr>?</vt:lpstr>
      <vt:lpstr>MOMA (8 milhões visitantes/ano)</vt:lpstr>
      <vt:lpstr>MOMA</vt:lpstr>
      <vt:lpstr>                           MASP</vt:lpstr>
      <vt:lpstr>Instituto Tomie Ohtake </vt:lpstr>
      <vt:lpstr>Apresentação do PowerPoint</vt:lpstr>
      <vt:lpstr>Apresentação do PowerPoint</vt:lpstr>
      <vt:lpstr> Thomas Hirschhorn e o Museu Precário Albinet </vt:lpstr>
      <vt:lpstr>Thomas Hirschhorn e o Museu Precário Albinet</vt:lpstr>
      <vt:lpstr>Thomas Hirschhorn e o Museu Precário Albinet</vt:lpstr>
      <vt:lpstr>Thomas Hirschhorn e o Museu Precário Albinet</vt:lpstr>
      <vt:lpstr>Thomas Hirschhorn e o Museu Precário Albinet</vt:lpstr>
      <vt:lpstr>Thomas Hirschhorn e o Museu Precário Albinet</vt:lpstr>
      <vt:lpstr>Thomas Hirschhorn e o Museu Precário Albinet</vt:lpstr>
      <vt:lpstr>COLETIVO FILÉ DE PEIXE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lucia</dc:creator>
  <cp:lastModifiedBy>lucia maciel barbosa de oliveira</cp:lastModifiedBy>
  <cp:revision>155</cp:revision>
  <dcterms:created xsi:type="dcterms:W3CDTF">2013-09-18T15:38:53Z</dcterms:created>
  <dcterms:modified xsi:type="dcterms:W3CDTF">2016-10-31T19:45:10Z</dcterms:modified>
</cp:coreProperties>
</file>