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02" r:id="rId3"/>
    <p:sldId id="452" r:id="rId4"/>
    <p:sldId id="455" r:id="rId5"/>
    <p:sldId id="454" r:id="rId6"/>
    <p:sldId id="453" r:id="rId7"/>
    <p:sldId id="438" r:id="rId8"/>
    <p:sldId id="439" r:id="rId9"/>
    <p:sldId id="437" r:id="rId10"/>
    <p:sldId id="407" r:id="rId11"/>
    <p:sldId id="408" r:id="rId12"/>
    <p:sldId id="409" r:id="rId13"/>
    <p:sldId id="410" r:id="rId14"/>
    <p:sldId id="411" r:id="rId15"/>
    <p:sldId id="413" r:id="rId16"/>
    <p:sldId id="414" r:id="rId17"/>
    <p:sldId id="415" r:id="rId18"/>
    <p:sldId id="402" r:id="rId19"/>
    <p:sldId id="412" r:id="rId20"/>
    <p:sldId id="416" r:id="rId21"/>
    <p:sldId id="417" r:id="rId22"/>
    <p:sldId id="418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30" r:id="rId32"/>
    <p:sldId id="431" r:id="rId33"/>
    <p:sldId id="432" r:id="rId34"/>
    <p:sldId id="434" r:id="rId35"/>
    <p:sldId id="435" r:id="rId36"/>
    <p:sldId id="326" r:id="rId37"/>
    <p:sldId id="329" r:id="rId38"/>
    <p:sldId id="330" r:id="rId39"/>
    <p:sldId id="305" r:id="rId40"/>
    <p:sldId id="306" r:id="rId41"/>
    <p:sldId id="307" r:id="rId42"/>
    <p:sldId id="323" r:id="rId43"/>
    <p:sldId id="324" r:id="rId44"/>
    <p:sldId id="260" r:id="rId45"/>
    <p:sldId id="309" r:id="rId46"/>
    <p:sldId id="401" r:id="rId47"/>
    <p:sldId id="440" r:id="rId48"/>
    <p:sldId id="441" r:id="rId49"/>
    <p:sldId id="442" r:id="rId50"/>
    <p:sldId id="443" r:id="rId51"/>
    <p:sldId id="444" r:id="rId52"/>
    <p:sldId id="445" r:id="rId53"/>
    <p:sldId id="446" r:id="rId54"/>
    <p:sldId id="447" r:id="rId55"/>
    <p:sldId id="448" r:id="rId56"/>
    <p:sldId id="450" r:id="rId57"/>
    <p:sldId id="451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BCCC24E-DEFC-41E6-8CC7-AF5F71E012A3}">
          <p14:sldIdLst>
            <p14:sldId id="256"/>
            <p14:sldId id="302"/>
            <p14:sldId id="452"/>
            <p14:sldId id="455"/>
            <p14:sldId id="454"/>
            <p14:sldId id="453"/>
            <p14:sldId id="438"/>
            <p14:sldId id="439"/>
            <p14:sldId id="437"/>
            <p14:sldId id="407"/>
            <p14:sldId id="408"/>
            <p14:sldId id="409"/>
            <p14:sldId id="410"/>
            <p14:sldId id="411"/>
            <p14:sldId id="413"/>
            <p14:sldId id="414"/>
            <p14:sldId id="415"/>
            <p14:sldId id="402"/>
            <p14:sldId id="412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30"/>
            <p14:sldId id="431"/>
            <p14:sldId id="432"/>
            <p14:sldId id="434"/>
            <p14:sldId id="435"/>
            <p14:sldId id="326"/>
            <p14:sldId id="329"/>
            <p14:sldId id="330"/>
            <p14:sldId id="305"/>
            <p14:sldId id="306"/>
            <p14:sldId id="307"/>
            <p14:sldId id="323"/>
            <p14:sldId id="324"/>
            <p14:sldId id="260"/>
            <p14:sldId id="309"/>
            <p14:sldId id="401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50"/>
            <p14:sldId id="451"/>
          </p14:sldIdLst>
        </p14:section>
        <p14:section name="Seção sem Título" id="{6E839213-B99C-45CD-AAD3-3A9408EFCBB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  <a:srgbClr val="FFFF00"/>
    <a:srgbClr val="FF66CC"/>
    <a:srgbClr val="5B9BD5"/>
    <a:srgbClr val="66FF33"/>
    <a:srgbClr val="E1F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Soja%20Fenologia.pp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44D20-CC6C-4722-A980-F056AE5794F5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5833882-66E0-4747-8A11-171B86B7BD58}">
      <dgm:prSet phldrT="[Texto]" custT="1"/>
      <dgm:spPr/>
      <dgm:t>
        <a:bodyPr/>
        <a:lstStyle/>
        <a:p>
          <a:r>
            <a:rPr lang="pt-BR" sz="1800" b="1" dirty="0" smtClean="0">
              <a:latin typeface="Bookman Old Style" panose="02050604050505020204" pitchFamily="18" charset="0"/>
            </a:rPr>
            <a:t>Hibrido adaptado</a:t>
          </a:r>
        </a:p>
        <a:p>
          <a:r>
            <a:rPr lang="pt-BR" sz="1800" b="1" dirty="0" smtClean="0">
              <a:latin typeface="Bookman Old Style" panose="02050604050505020204" pitchFamily="18" charset="0"/>
            </a:rPr>
            <a:t>(fenologia)</a:t>
          </a:r>
          <a:endParaRPr lang="pt-BR" sz="1800" b="1" dirty="0">
            <a:latin typeface="Bookman Old Style" panose="020506040505050202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pres?slideindex=1&amp;slidetitle="/>
          </dgm14:cNvPr>
        </a:ext>
      </dgm:extLst>
    </dgm:pt>
    <dgm:pt modelId="{AE9BEBE0-AE2F-4A4B-9986-97FBF3E85633}" type="parTrans" cxnId="{11AA2792-925F-481F-BC83-550CDA3C6FC2}">
      <dgm:prSet/>
      <dgm:spPr/>
      <dgm:t>
        <a:bodyPr/>
        <a:lstStyle/>
        <a:p>
          <a:endParaRPr lang="pt-BR"/>
        </a:p>
      </dgm:t>
    </dgm:pt>
    <dgm:pt modelId="{BDFF3110-703B-4244-B918-29415AC7714E}" type="sibTrans" cxnId="{11AA2792-925F-481F-BC83-550CDA3C6FC2}">
      <dgm:prSet/>
      <dgm:spPr/>
      <dgm:t>
        <a:bodyPr/>
        <a:lstStyle/>
        <a:p>
          <a:endParaRPr lang="pt-BR"/>
        </a:p>
      </dgm:t>
    </dgm:pt>
    <dgm:pt modelId="{D932E16B-34BF-4C6E-98AF-F208EDF6A8A8}">
      <dgm:prSet phldrT="[Texto]" custT="1"/>
      <dgm:spPr/>
      <dgm:t>
        <a:bodyPr/>
        <a:lstStyle/>
        <a:p>
          <a:r>
            <a:rPr lang="pt-BR" sz="1800" b="1" dirty="0" smtClean="0">
              <a:latin typeface="Bookman Old Style" panose="02050604050505020204" pitchFamily="18" charset="0"/>
            </a:rPr>
            <a:t>Solo</a:t>
          </a:r>
          <a:r>
            <a:rPr lang="pt-BR" sz="1300" b="1" dirty="0" smtClean="0">
              <a:latin typeface="Bookman Old Style" panose="02050604050505020204" pitchFamily="18" charset="0"/>
            </a:rPr>
            <a:t> </a:t>
          </a:r>
        </a:p>
        <a:p>
          <a:r>
            <a:rPr lang="pt-BR" sz="1300" b="1" dirty="0" smtClean="0">
              <a:latin typeface="Bookman Old Style" panose="02050604050505020204" pitchFamily="18" charset="0"/>
            </a:rPr>
            <a:t>(nutrientes, água)</a:t>
          </a:r>
          <a:endParaRPr lang="pt-BR" sz="1300" b="1" dirty="0">
            <a:latin typeface="Bookman Old Style" panose="02050604050505020204" pitchFamily="18" charset="0"/>
          </a:endParaRPr>
        </a:p>
      </dgm:t>
    </dgm:pt>
    <dgm:pt modelId="{7D814F98-5E70-428E-ADA6-D86E9714B97F}" type="parTrans" cxnId="{963ADABD-D345-4A8E-81CC-594191B21627}">
      <dgm:prSet/>
      <dgm:spPr/>
      <dgm:t>
        <a:bodyPr/>
        <a:lstStyle/>
        <a:p>
          <a:endParaRPr lang="pt-BR"/>
        </a:p>
      </dgm:t>
    </dgm:pt>
    <dgm:pt modelId="{D50C838B-45E8-4F49-95FB-9AEBC935B5FD}" type="sibTrans" cxnId="{963ADABD-D345-4A8E-81CC-594191B21627}">
      <dgm:prSet/>
      <dgm:spPr/>
      <dgm:t>
        <a:bodyPr/>
        <a:lstStyle/>
        <a:p>
          <a:endParaRPr lang="pt-BR"/>
        </a:p>
      </dgm:t>
    </dgm:pt>
    <dgm:pt modelId="{80CF05D5-225B-4874-B639-7457D575CC17}">
      <dgm:prSet phldrT="[Texto]" custT="1"/>
      <dgm:spPr/>
      <dgm:t>
        <a:bodyPr/>
        <a:lstStyle/>
        <a:p>
          <a:r>
            <a:rPr lang="pt-BR" sz="2000" b="1" dirty="0" smtClean="0"/>
            <a:t>Clima favorável </a:t>
          </a:r>
        </a:p>
        <a:p>
          <a:r>
            <a:rPr lang="pt-BR" sz="1300" dirty="0" smtClean="0"/>
            <a:t>(T°C ,chuva, UR</a:t>
          </a:r>
          <a:r>
            <a:rPr lang="pt-BR" sz="1300" smtClean="0"/>
            <a:t>% ...) </a:t>
          </a:r>
          <a:endParaRPr lang="pt-BR" sz="1300" dirty="0" smtClean="0"/>
        </a:p>
      </dgm:t>
    </dgm:pt>
    <dgm:pt modelId="{8A617BF5-A8BC-412E-97E5-02D4C1D743A8}" type="parTrans" cxnId="{8119A984-8A12-41CE-8038-D91BAE21BBAB}">
      <dgm:prSet/>
      <dgm:spPr/>
      <dgm:t>
        <a:bodyPr/>
        <a:lstStyle/>
        <a:p>
          <a:endParaRPr lang="pt-BR"/>
        </a:p>
      </dgm:t>
    </dgm:pt>
    <dgm:pt modelId="{B20B785A-A939-4697-B881-05B341FD2F1A}" type="sibTrans" cxnId="{8119A984-8A12-41CE-8038-D91BAE21BBAB}">
      <dgm:prSet/>
      <dgm:spPr/>
      <dgm:t>
        <a:bodyPr/>
        <a:lstStyle/>
        <a:p>
          <a:endParaRPr lang="pt-BR"/>
        </a:p>
      </dgm:t>
    </dgm:pt>
    <dgm:pt modelId="{E8175D01-5DCF-4F71-AD8C-DBB9F4ABEB60}">
      <dgm:prSet phldrT="[Texto]" custT="1"/>
      <dgm:spPr/>
      <dgm:t>
        <a:bodyPr/>
        <a:lstStyle/>
        <a:p>
          <a:r>
            <a:rPr lang="pt-BR" sz="1800" b="1" dirty="0" smtClean="0"/>
            <a:t>Pragas, Doenças e plantas daninhas</a:t>
          </a:r>
          <a:endParaRPr lang="pt-BR" sz="1800" b="1" dirty="0"/>
        </a:p>
      </dgm:t>
    </dgm:pt>
    <dgm:pt modelId="{5561CF79-255E-4D14-B731-C2A0B43AC7C4}" type="parTrans" cxnId="{0D395E39-5C90-41A4-B789-5E5B0462575F}">
      <dgm:prSet/>
      <dgm:spPr/>
      <dgm:t>
        <a:bodyPr/>
        <a:lstStyle/>
        <a:p>
          <a:endParaRPr lang="pt-BR"/>
        </a:p>
      </dgm:t>
    </dgm:pt>
    <dgm:pt modelId="{06BAD010-3A14-4E99-B72F-402935A77DE2}" type="sibTrans" cxnId="{0D395E39-5C90-41A4-B789-5E5B0462575F}">
      <dgm:prSet/>
      <dgm:spPr/>
      <dgm:t>
        <a:bodyPr/>
        <a:lstStyle/>
        <a:p>
          <a:endParaRPr lang="pt-BR"/>
        </a:p>
      </dgm:t>
    </dgm:pt>
    <dgm:pt modelId="{09AE2D9C-ABB5-47DC-8161-1D8531008AC5}" type="pres">
      <dgm:prSet presAssocID="{B3944D20-CC6C-4722-A980-F056AE5794F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F0CD3F4-8FCE-40BE-B34F-F708DAB4199F}" type="pres">
      <dgm:prSet presAssocID="{95833882-66E0-4747-8A11-171B86B7BD5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851BB0-9119-4CC7-B1A1-FE436B6FC740}" type="pres">
      <dgm:prSet presAssocID="{BDFF3110-703B-4244-B918-29415AC7714E}" presName="sibTrans" presStyleLbl="sibTrans2D1" presStyleIdx="0" presStyleCnt="4"/>
      <dgm:spPr/>
      <dgm:t>
        <a:bodyPr/>
        <a:lstStyle/>
        <a:p>
          <a:endParaRPr lang="pt-BR"/>
        </a:p>
      </dgm:t>
    </dgm:pt>
    <dgm:pt modelId="{027E2325-6BC0-4C5F-8DFE-67F6063DA240}" type="pres">
      <dgm:prSet presAssocID="{BDFF3110-703B-4244-B918-29415AC7714E}" presName="connectorText" presStyleLbl="sibTrans2D1" presStyleIdx="0" presStyleCnt="4"/>
      <dgm:spPr/>
      <dgm:t>
        <a:bodyPr/>
        <a:lstStyle/>
        <a:p>
          <a:endParaRPr lang="pt-BR"/>
        </a:p>
      </dgm:t>
    </dgm:pt>
    <dgm:pt modelId="{445D9C7C-B5E6-4F41-9B01-BC6BAAFF893A}" type="pres">
      <dgm:prSet presAssocID="{D932E16B-34BF-4C6E-98AF-F208EDF6A8A8}" presName="node" presStyleLbl="node1" presStyleIdx="1" presStyleCnt="4" custRadScaleRad="132549" custRadScaleInc="398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60F476-AABB-4245-B7E2-38804BCE38F6}" type="pres">
      <dgm:prSet presAssocID="{D50C838B-45E8-4F49-95FB-9AEBC935B5FD}" presName="sibTrans" presStyleLbl="sibTrans2D1" presStyleIdx="1" presStyleCnt="4"/>
      <dgm:spPr/>
      <dgm:t>
        <a:bodyPr/>
        <a:lstStyle/>
        <a:p>
          <a:endParaRPr lang="pt-BR"/>
        </a:p>
      </dgm:t>
    </dgm:pt>
    <dgm:pt modelId="{6C10CE54-C697-44E0-902B-A0E990CCF772}" type="pres">
      <dgm:prSet presAssocID="{D50C838B-45E8-4F49-95FB-9AEBC935B5FD}" presName="connectorText" presStyleLbl="sibTrans2D1" presStyleIdx="1" presStyleCnt="4"/>
      <dgm:spPr/>
      <dgm:t>
        <a:bodyPr/>
        <a:lstStyle/>
        <a:p>
          <a:endParaRPr lang="pt-BR"/>
        </a:p>
      </dgm:t>
    </dgm:pt>
    <dgm:pt modelId="{F946482E-FEAF-4532-961E-F8E886293289}" type="pres">
      <dgm:prSet presAssocID="{80CF05D5-225B-4874-B639-7457D575CC17}" presName="node" presStyleLbl="node1" presStyleIdx="2" presStyleCnt="4" custScaleX="112984" custRadScaleRad="122825" custRadScaleInc="21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F0CECB-8DAC-40CE-B170-925AA37D6CEE}" type="pres">
      <dgm:prSet presAssocID="{B20B785A-A939-4697-B881-05B341FD2F1A}" presName="sibTrans" presStyleLbl="sibTrans2D1" presStyleIdx="2" presStyleCnt="4"/>
      <dgm:spPr/>
      <dgm:t>
        <a:bodyPr/>
        <a:lstStyle/>
        <a:p>
          <a:endParaRPr lang="pt-BR"/>
        </a:p>
      </dgm:t>
    </dgm:pt>
    <dgm:pt modelId="{99BFFFC6-1901-47FE-9182-8CB2F4EC0F91}" type="pres">
      <dgm:prSet presAssocID="{B20B785A-A939-4697-B881-05B341FD2F1A}" presName="connectorText" presStyleLbl="sibTrans2D1" presStyleIdx="2" presStyleCnt="4"/>
      <dgm:spPr/>
      <dgm:t>
        <a:bodyPr/>
        <a:lstStyle/>
        <a:p>
          <a:endParaRPr lang="pt-BR"/>
        </a:p>
      </dgm:t>
    </dgm:pt>
    <dgm:pt modelId="{F3C60925-7B14-4702-9721-4872052C31BF}" type="pres">
      <dgm:prSet presAssocID="{E8175D01-5DCF-4F71-AD8C-DBB9F4ABEB60}" presName="node" presStyleLbl="node1" presStyleIdx="3" presStyleCnt="4" custRadScaleRad="134807" custRadScaleInc="-92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6BF3CA-CC10-474E-B0EB-D3A7CE388B12}" type="pres">
      <dgm:prSet presAssocID="{06BAD010-3A14-4E99-B72F-402935A77DE2}" presName="sibTrans" presStyleLbl="sibTrans2D1" presStyleIdx="3" presStyleCnt="4"/>
      <dgm:spPr/>
      <dgm:t>
        <a:bodyPr/>
        <a:lstStyle/>
        <a:p>
          <a:endParaRPr lang="pt-BR"/>
        </a:p>
      </dgm:t>
    </dgm:pt>
    <dgm:pt modelId="{1874CD17-9548-4DF1-A4CD-B0BBB477F880}" type="pres">
      <dgm:prSet presAssocID="{06BAD010-3A14-4E99-B72F-402935A77DE2}" presName="connectorText" presStyleLbl="sibTrans2D1" presStyleIdx="3" presStyleCnt="4"/>
      <dgm:spPr/>
      <dgm:t>
        <a:bodyPr/>
        <a:lstStyle/>
        <a:p>
          <a:endParaRPr lang="pt-BR"/>
        </a:p>
      </dgm:t>
    </dgm:pt>
  </dgm:ptLst>
  <dgm:cxnLst>
    <dgm:cxn modelId="{5E4DDAEB-4EF5-470B-A13E-5BC8F8CDEECB}" type="presOf" srcId="{BDFF3110-703B-4244-B918-29415AC7714E}" destId="{027E2325-6BC0-4C5F-8DFE-67F6063DA240}" srcOrd="1" destOrd="0" presId="urn:microsoft.com/office/officeart/2005/8/layout/cycle2"/>
    <dgm:cxn modelId="{B511292D-D745-4F7F-9BC0-F21DB6A5F148}" type="presOf" srcId="{95833882-66E0-4747-8A11-171B86B7BD58}" destId="{DF0CD3F4-8FCE-40BE-B34F-F708DAB4199F}" srcOrd="0" destOrd="0" presId="urn:microsoft.com/office/officeart/2005/8/layout/cycle2"/>
    <dgm:cxn modelId="{E07B10DE-2A80-4CDB-9E7E-39E24724D099}" type="presOf" srcId="{06BAD010-3A14-4E99-B72F-402935A77DE2}" destId="{616BF3CA-CC10-474E-B0EB-D3A7CE388B12}" srcOrd="0" destOrd="0" presId="urn:microsoft.com/office/officeart/2005/8/layout/cycle2"/>
    <dgm:cxn modelId="{11AA2792-925F-481F-BC83-550CDA3C6FC2}" srcId="{B3944D20-CC6C-4722-A980-F056AE5794F5}" destId="{95833882-66E0-4747-8A11-171B86B7BD58}" srcOrd="0" destOrd="0" parTransId="{AE9BEBE0-AE2F-4A4B-9986-97FBF3E85633}" sibTransId="{BDFF3110-703B-4244-B918-29415AC7714E}"/>
    <dgm:cxn modelId="{388882AF-C158-498D-BE41-907C3E6B55F0}" type="presOf" srcId="{B20B785A-A939-4697-B881-05B341FD2F1A}" destId="{99BFFFC6-1901-47FE-9182-8CB2F4EC0F91}" srcOrd="1" destOrd="0" presId="urn:microsoft.com/office/officeart/2005/8/layout/cycle2"/>
    <dgm:cxn modelId="{6DE4D206-B743-4A71-A0FC-477514578905}" type="presOf" srcId="{D50C838B-45E8-4F49-95FB-9AEBC935B5FD}" destId="{2D60F476-AABB-4245-B7E2-38804BCE38F6}" srcOrd="0" destOrd="0" presId="urn:microsoft.com/office/officeart/2005/8/layout/cycle2"/>
    <dgm:cxn modelId="{A0FB9C55-0DD7-4828-B9CC-CFACE1C509F3}" type="presOf" srcId="{B20B785A-A939-4697-B881-05B341FD2F1A}" destId="{BAF0CECB-8DAC-40CE-B170-925AA37D6CEE}" srcOrd="0" destOrd="0" presId="urn:microsoft.com/office/officeart/2005/8/layout/cycle2"/>
    <dgm:cxn modelId="{AF2328F1-9CDC-48B1-B4A0-DF557AC51E58}" type="presOf" srcId="{B3944D20-CC6C-4722-A980-F056AE5794F5}" destId="{09AE2D9C-ABB5-47DC-8161-1D8531008AC5}" srcOrd="0" destOrd="0" presId="urn:microsoft.com/office/officeart/2005/8/layout/cycle2"/>
    <dgm:cxn modelId="{73CD8933-7B31-435E-A4C1-7EE7D3223727}" type="presOf" srcId="{E8175D01-5DCF-4F71-AD8C-DBB9F4ABEB60}" destId="{F3C60925-7B14-4702-9721-4872052C31BF}" srcOrd="0" destOrd="0" presId="urn:microsoft.com/office/officeart/2005/8/layout/cycle2"/>
    <dgm:cxn modelId="{8119A984-8A12-41CE-8038-D91BAE21BBAB}" srcId="{B3944D20-CC6C-4722-A980-F056AE5794F5}" destId="{80CF05D5-225B-4874-B639-7457D575CC17}" srcOrd="2" destOrd="0" parTransId="{8A617BF5-A8BC-412E-97E5-02D4C1D743A8}" sibTransId="{B20B785A-A939-4697-B881-05B341FD2F1A}"/>
    <dgm:cxn modelId="{5C6E82C3-7DB1-4959-B856-674DC2A4E639}" type="presOf" srcId="{D932E16B-34BF-4C6E-98AF-F208EDF6A8A8}" destId="{445D9C7C-B5E6-4F41-9B01-BC6BAAFF893A}" srcOrd="0" destOrd="0" presId="urn:microsoft.com/office/officeart/2005/8/layout/cycle2"/>
    <dgm:cxn modelId="{3450E873-CE47-44A9-8CE0-5023669CD93C}" type="presOf" srcId="{D50C838B-45E8-4F49-95FB-9AEBC935B5FD}" destId="{6C10CE54-C697-44E0-902B-A0E990CCF772}" srcOrd="1" destOrd="0" presId="urn:microsoft.com/office/officeart/2005/8/layout/cycle2"/>
    <dgm:cxn modelId="{8F370F25-457D-44B4-868A-418C57B4A50C}" type="presOf" srcId="{80CF05D5-225B-4874-B639-7457D575CC17}" destId="{F946482E-FEAF-4532-961E-F8E886293289}" srcOrd="0" destOrd="0" presId="urn:microsoft.com/office/officeart/2005/8/layout/cycle2"/>
    <dgm:cxn modelId="{963ADABD-D345-4A8E-81CC-594191B21627}" srcId="{B3944D20-CC6C-4722-A980-F056AE5794F5}" destId="{D932E16B-34BF-4C6E-98AF-F208EDF6A8A8}" srcOrd="1" destOrd="0" parTransId="{7D814F98-5E70-428E-ADA6-D86E9714B97F}" sibTransId="{D50C838B-45E8-4F49-95FB-9AEBC935B5FD}"/>
    <dgm:cxn modelId="{0D395E39-5C90-41A4-B789-5E5B0462575F}" srcId="{B3944D20-CC6C-4722-A980-F056AE5794F5}" destId="{E8175D01-5DCF-4F71-AD8C-DBB9F4ABEB60}" srcOrd="3" destOrd="0" parTransId="{5561CF79-255E-4D14-B731-C2A0B43AC7C4}" sibTransId="{06BAD010-3A14-4E99-B72F-402935A77DE2}"/>
    <dgm:cxn modelId="{AE84A548-312C-4677-BE18-DB4D6BCCD8A1}" type="presOf" srcId="{BDFF3110-703B-4244-B918-29415AC7714E}" destId="{97851BB0-9119-4CC7-B1A1-FE436B6FC740}" srcOrd="0" destOrd="0" presId="urn:microsoft.com/office/officeart/2005/8/layout/cycle2"/>
    <dgm:cxn modelId="{D0FB853F-118E-4EAE-8EF6-A3999621548D}" type="presOf" srcId="{06BAD010-3A14-4E99-B72F-402935A77DE2}" destId="{1874CD17-9548-4DF1-A4CD-B0BBB477F880}" srcOrd="1" destOrd="0" presId="urn:microsoft.com/office/officeart/2005/8/layout/cycle2"/>
    <dgm:cxn modelId="{C8FAF8C2-6937-4C3E-989B-DAA697230E72}" type="presParOf" srcId="{09AE2D9C-ABB5-47DC-8161-1D8531008AC5}" destId="{DF0CD3F4-8FCE-40BE-B34F-F708DAB4199F}" srcOrd="0" destOrd="0" presId="urn:microsoft.com/office/officeart/2005/8/layout/cycle2"/>
    <dgm:cxn modelId="{E4CD337E-79B7-4F01-A365-DACE4BA0C65E}" type="presParOf" srcId="{09AE2D9C-ABB5-47DC-8161-1D8531008AC5}" destId="{97851BB0-9119-4CC7-B1A1-FE436B6FC740}" srcOrd="1" destOrd="0" presId="urn:microsoft.com/office/officeart/2005/8/layout/cycle2"/>
    <dgm:cxn modelId="{1861D861-A295-444D-951F-72FB0F2A0FA8}" type="presParOf" srcId="{97851BB0-9119-4CC7-B1A1-FE436B6FC740}" destId="{027E2325-6BC0-4C5F-8DFE-67F6063DA240}" srcOrd="0" destOrd="0" presId="urn:microsoft.com/office/officeart/2005/8/layout/cycle2"/>
    <dgm:cxn modelId="{01E7A54E-3250-4371-BAF7-226FCD303E57}" type="presParOf" srcId="{09AE2D9C-ABB5-47DC-8161-1D8531008AC5}" destId="{445D9C7C-B5E6-4F41-9B01-BC6BAAFF893A}" srcOrd="2" destOrd="0" presId="urn:microsoft.com/office/officeart/2005/8/layout/cycle2"/>
    <dgm:cxn modelId="{4A0C2099-6248-457A-A437-1094EB19EFBB}" type="presParOf" srcId="{09AE2D9C-ABB5-47DC-8161-1D8531008AC5}" destId="{2D60F476-AABB-4245-B7E2-38804BCE38F6}" srcOrd="3" destOrd="0" presId="urn:microsoft.com/office/officeart/2005/8/layout/cycle2"/>
    <dgm:cxn modelId="{DD9FE9EF-F119-4CD4-B81F-EE95D015C87E}" type="presParOf" srcId="{2D60F476-AABB-4245-B7E2-38804BCE38F6}" destId="{6C10CE54-C697-44E0-902B-A0E990CCF772}" srcOrd="0" destOrd="0" presId="urn:microsoft.com/office/officeart/2005/8/layout/cycle2"/>
    <dgm:cxn modelId="{AF467D24-4283-4D72-AE81-D6849149FD66}" type="presParOf" srcId="{09AE2D9C-ABB5-47DC-8161-1D8531008AC5}" destId="{F946482E-FEAF-4532-961E-F8E886293289}" srcOrd="4" destOrd="0" presId="urn:microsoft.com/office/officeart/2005/8/layout/cycle2"/>
    <dgm:cxn modelId="{8001DAF5-52D1-499F-B5C1-5042C3223425}" type="presParOf" srcId="{09AE2D9C-ABB5-47DC-8161-1D8531008AC5}" destId="{BAF0CECB-8DAC-40CE-B170-925AA37D6CEE}" srcOrd="5" destOrd="0" presId="urn:microsoft.com/office/officeart/2005/8/layout/cycle2"/>
    <dgm:cxn modelId="{0002911F-838B-4555-9C47-F686D904E158}" type="presParOf" srcId="{BAF0CECB-8DAC-40CE-B170-925AA37D6CEE}" destId="{99BFFFC6-1901-47FE-9182-8CB2F4EC0F91}" srcOrd="0" destOrd="0" presId="urn:microsoft.com/office/officeart/2005/8/layout/cycle2"/>
    <dgm:cxn modelId="{A5A36F10-9C8A-463D-83D9-613FD6DE29D2}" type="presParOf" srcId="{09AE2D9C-ABB5-47DC-8161-1D8531008AC5}" destId="{F3C60925-7B14-4702-9721-4872052C31BF}" srcOrd="6" destOrd="0" presId="urn:microsoft.com/office/officeart/2005/8/layout/cycle2"/>
    <dgm:cxn modelId="{D81775FF-FC81-475B-A5BD-F28E0BFC18DA}" type="presParOf" srcId="{09AE2D9C-ABB5-47DC-8161-1D8531008AC5}" destId="{616BF3CA-CC10-474E-B0EB-D3A7CE388B12}" srcOrd="7" destOrd="0" presId="urn:microsoft.com/office/officeart/2005/8/layout/cycle2"/>
    <dgm:cxn modelId="{13653EBB-1744-4A1F-85CC-00BBD138279F}" type="presParOf" srcId="{616BF3CA-CC10-474E-B0EB-D3A7CE388B12}" destId="{1874CD17-9548-4DF1-A4CD-B0BBB477F8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CD3F4-8FCE-40BE-B34F-F708DAB4199F}">
      <dsp:nvSpPr>
        <dsp:cNvPr id="0" name=""/>
        <dsp:cNvSpPr/>
      </dsp:nvSpPr>
      <dsp:spPr>
        <a:xfrm>
          <a:off x="4008932" y="1450"/>
          <a:ext cx="1885987" cy="1885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Bookman Old Style" panose="02050604050505020204" pitchFamily="18" charset="0"/>
            </a:rPr>
            <a:t>Hibrido adaptado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Bookman Old Style" panose="02050604050505020204" pitchFamily="18" charset="0"/>
            </a:rPr>
            <a:t>(fenologia)</a:t>
          </a:r>
          <a:endParaRPr lang="pt-BR" sz="1800" b="1" kern="1200" dirty="0">
            <a:latin typeface="Bookman Old Style" panose="02050604050505020204" pitchFamily="18" charset="0"/>
          </a:endParaRPr>
        </a:p>
      </dsp:txBody>
      <dsp:txXfrm>
        <a:off x="4285128" y="277646"/>
        <a:ext cx="1333595" cy="1333595"/>
      </dsp:txXfrm>
    </dsp:sp>
    <dsp:sp modelId="{97851BB0-9119-4CC7-B1A1-FE436B6FC740}">
      <dsp:nvSpPr>
        <dsp:cNvPr id="0" name=""/>
        <dsp:cNvSpPr/>
      </dsp:nvSpPr>
      <dsp:spPr>
        <a:xfrm rot="2290270">
          <a:off x="5866843" y="1656324"/>
          <a:ext cx="791029" cy="636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700" kern="1200"/>
        </a:p>
      </dsp:txBody>
      <dsp:txXfrm>
        <a:off x="5887259" y="1724621"/>
        <a:ext cx="600073" cy="381912"/>
      </dsp:txXfrm>
    </dsp:sp>
    <dsp:sp modelId="{445D9C7C-B5E6-4F41-9B01-BC6BAAFF893A}">
      <dsp:nvSpPr>
        <dsp:cNvPr id="0" name=""/>
        <dsp:cNvSpPr/>
      </dsp:nvSpPr>
      <dsp:spPr>
        <a:xfrm>
          <a:off x="6664997" y="2089403"/>
          <a:ext cx="1885987" cy="1885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Bookman Old Style" panose="02050604050505020204" pitchFamily="18" charset="0"/>
            </a:rPr>
            <a:t>Solo</a:t>
          </a:r>
          <a:r>
            <a:rPr lang="pt-BR" sz="1300" b="1" kern="1200" dirty="0" smtClean="0">
              <a:latin typeface="Bookman Old Style" panose="020506040505050202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b="1" kern="1200" dirty="0" smtClean="0">
              <a:latin typeface="Bookman Old Style" panose="02050604050505020204" pitchFamily="18" charset="0"/>
            </a:rPr>
            <a:t>(nutrientes, água)</a:t>
          </a:r>
          <a:endParaRPr lang="pt-BR" sz="1300" b="1" kern="1200" dirty="0">
            <a:latin typeface="Bookman Old Style" panose="02050604050505020204" pitchFamily="18" charset="0"/>
          </a:endParaRPr>
        </a:p>
      </dsp:txBody>
      <dsp:txXfrm>
        <a:off x="6941193" y="2365599"/>
        <a:ext cx="1333595" cy="1333595"/>
      </dsp:txXfrm>
    </dsp:sp>
    <dsp:sp modelId="{2D60F476-AABB-4245-B7E2-38804BCE38F6}">
      <dsp:nvSpPr>
        <dsp:cNvPr id="0" name=""/>
        <dsp:cNvSpPr/>
      </dsp:nvSpPr>
      <dsp:spPr>
        <a:xfrm rot="8670900">
          <a:off x="5948629" y="3641876"/>
          <a:ext cx="715998" cy="636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700" kern="1200"/>
        </a:p>
      </dsp:txBody>
      <dsp:txXfrm rot="10800000">
        <a:off x="6121852" y="3713756"/>
        <a:ext cx="525042" cy="381912"/>
      </dsp:txXfrm>
    </dsp:sp>
    <dsp:sp modelId="{F946482E-FEAF-4532-961E-F8E886293289}">
      <dsp:nvSpPr>
        <dsp:cNvPr id="0" name=""/>
        <dsp:cNvSpPr/>
      </dsp:nvSpPr>
      <dsp:spPr>
        <a:xfrm>
          <a:off x="3844935" y="4012535"/>
          <a:ext cx="2130864" cy="1885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/>
            <a:t>Clima favorável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300" kern="1200" dirty="0" smtClean="0"/>
            <a:t>(T°C ,chuva, UR</a:t>
          </a:r>
          <a:r>
            <a:rPr lang="pt-BR" sz="1300" kern="1200" smtClean="0"/>
            <a:t>% ...) </a:t>
          </a:r>
          <a:endParaRPr lang="pt-BR" sz="1300" kern="1200" dirty="0" smtClean="0"/>
        </a:p>
      </dsp:txBody>
      <dsp:txXfrm>
        <a:off x="4156993" y="4288731"/>
        <a:ext cx="1506748" cy="1333595"/>
      </dsp:txXfrm>
    </dsp:sp>
    <dsp:sp modelId="{BAF0CECB-8DAC-40CE-B170-925AA37D6CEE}">
      <dsp:nvSpPr>
        <dsp:cNvPr id="0" name=""/>
        <dsp:cNvSpPr/>
      </dsp:nvSpPr>
      <dsp:spPr>
        <a:xfrm rot="12858158">
          <a:off x="3235620" y="3720392"/>
          <a:ext cx="661579" cy="636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700" kern="1200"/>
        </a:p>
      </dsp:txBody>
      <dsp:txXfrm rot="10800000">
        <a:off x="3409970" y="3901504"/>
        <a:ext cx="470623" cy="381912"/>
      </dsp:txXfrm>
    </dsp:sp>
    <dsp:sp modelId="{F3C60925-7B14-4702-9721-4872052C31BF}">
      <dsp:nvSpPr>
        <dsp:cNvPr id="0" name=""/>
        <dsp:cNvSpPr/>
      </dsp:nvSpPr>
      <dsp:spPr>
        <a:xfrm>
          <a:off x="1313390" y="2201931"/>
          <a:ext cx="1885987" cy="18859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Pragas, Doenças e plantas daninhas</a:t>
          </a:r>
          <a:endParaRPr lang="pt-BR" sz="1800" b="1" kern="1200" dirty="0"/>
        </a:p>
      </dsp:txBody>
      <dsp:txXfrm>
        <a:off x="1589586" y="2478127"/>
        <a:ext cx="1333595" cy="1333595"/>
      </dsp:txXfrm>
    </dsp:sp>
    <dsp:sp modelId="{616BF3CA-CC10-474E-B0EB-D3A7CE388B12}">
      <dsp:nvSpPr>
        <dsp:cNvPr id="0" name=""/>
        <dsp:cNvSpPr/>
      </dsp:nvSpPr>
      <dsp:spPr>
        <a:xfrm rot="19246430">
          <a:off x="3163312" y="1741541"/>
          <a:ext cx="844648" cy="6365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700" kern="1200"/>
        </a:p>
      </dsp:txBody>
      <dsp:txXfrm>
        <a:off x="3184827" y="1929224"/>
        <a:ext cx="653692" cy="381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32200-7034-424F-9665-00C1C3FC9862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D846E-A188-40E2-8FB4-AF0FC3E0766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62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C5771B-78C6-474C-BB7A-9D5284F676B3}" type="slidenum">
              <a:rPr lang="en-US" altLang="pt-BR"/>
              <a:pPr>
                <a:spcBef>
                  <a:spcPct val="0"/>
                </a:spcBef>
              </a:pPr>
              <a:t>43</a:t>
            </a:fld>
            <a:endParaRPr lang="en-US" altLang="pt-BR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0051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0D7281-9DDB-4976-9709-BA47481D2725}" type="slidenum">
              <a:rPr lang="en-US" altLang="pt-BR"/>
              <a:pPr>
                <a:spcBef>
                  <a:spcPct val="0"/>
                </a:spcBef>
              </a:pPr>
              <a:t>46</a:t>
            </a:fld>
            <a:endParaRPr lang="en-US" altLang="pt-B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6418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41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8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633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46C28-BE73-49E1-AAA1-EA3FFC389F2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27565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C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6DEBF43-F6A2-490C-93D7-D20EF7F907C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634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592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03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42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8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72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50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4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78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E7FA-F365-4A96-86A0-49B89275AA68}" type="datetimeFigureOut">
              <a:rPr lang="pt-BR" smtClean="0"/>
              <a:pPr/>
              <a:t>17/10/2016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AB7A-D7F5-4F26-A697-7F95BEB65DB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85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ertilidade.pp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Nitrogen.ppt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Nitrogen.ppt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GROWth3.PPT" TargetMode="External"/><Relationship Id="rId2" Type="http://schemas.openxmlformats.org/officeDocument/2006/relationships/hyperlink" Target="Growth2.PPT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GeneralRootGrowth.ppt" TargetMode="External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3.xml"/><Relationship Id="rId4" Type="http://schemas.openxmlformats.org/officeDocument/2006/relationships/hyperlink" Target="Topology.ppt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9.emf"/><Relationship Id="rId4" Type="http://schemas.openxmlformats.org/officeDocument/2006/relationships/image" Target="../media/image36.emf"/><Relationship Id="rId9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Produtividade.xls" TargetMode="External"/><Relationship Id="rId13" Type="http://schemas.openxmlformats.org/officeDocument/2006/relationships/hyperlink" Target="Nitrogenio.ppt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GROWth3.PPT" TargetMode="External"/><Relationship Id="rId17" Type="http://schemas.openxmlformats.org/officeDocument/2006/relationships/hyperlink" Target="Fenologia%20completa.ppt" TargetMode="External"/><Relationship Id="rId2" Type="http://schemas.openxmlformats.org/officeDocument/2006/relationships/image" Target="../media/image3.png"/><Relationship Id="rId16" Type="http://schemas.openxmlformats.org/officeDocument/2006/relationships/hyperlink" Target="Fertilidade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Growth2.PPT" TargetMode="External"/><Relationship Id="rId5" Type="http://schemas.openxmlformats.org/officeDocument/2006/relationships/diagramQuickStyle" Target="../diagrams/quickStyle1.xml"/><Relationship Id="rId15" Type="http://schemas.openxmlformats.org/officeDocument/2006/relationships/hyperlink" Target="Populacao%20Cont.ppt" TargetMode="External"/><Relationship Id="rId10" Type="http://schemas.openxmlformats.org/officeDocument/2006/relationships/hyperlink" Target="Topology.ppt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GeneralRootGrowth.ppt" TargetMode="External"/><Relationship Id="rId14" Type="http://schemas.openxmlformats.org/officeDocument/2006/relationships/hyperlink" Target="RAIZ2002.exe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4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emf"/><Relationship Id="rId11" Type="http://schemas.openxmlformats.org/officeDocument/2006/relationships/image" Target="../media/image45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18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hyperlink" Target="GROWth3.PPT" TargetMode="External"/><Relationship Id="rId3" Type="http://schemas.openxmlformats.org/officeDocument/2006/relationships/oleObject" Target="../embeddings/oleObject20.bin"/><Relationship Id="rId7" Type="http://schemas.openxmlformats.org/officeDocument/2006/relationships/hyperlink" Target="GeneralRootGrowth.ppt" TargetMode="External"/><Relationship Id="rId12" Type="http://schemas.openxmlformats.org/officeDocument/2006/relationships/hyperlink" Target="Growth2.PPT" TargetMode="Externa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0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7.emf"/><Relationship Id="rId11" Type="http://schemas.openxmlformats.org/officeDocument/2006/relationships/image" Target="../media/image49.emf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4.bin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46.emf"/><Relationship Id="rId9" Type="http://schemas.openxmlformats.org/officeDocument/2006/relationships/image" Target="../media/image48.emf"/><Relationship Id="rId14" Type="http://schemas.openxmlformats.org/officeDocument/2006/relationships/hyperlink" Target="Topology.ppt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.dourado.n@gmail.com" TargetMode="External"/><Relationship Id="rId5" Type="http://schemas.openxmlformats.org/officeDocument/2006/relationships/hyperlink" Target="mailto:ddourado@usp.br" TargetMode="External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Nitrogen.ppt" TargetMode="External"/><Relationship Id="rId2" Type="http://schemas.openxmlformats.org/officeDocument/2006/relationships/hyperlink" Target="FBN%20versus%20N%20soil.ppt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e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10" Type="http://schemas.openxmlformats.org/officeDocument/2006/relationships/hyperlink" Target="Fertilidade.ppt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salq%2023-10-2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9891" y="2209107"/>
            <a:ext cx="7205133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74920" y="613027"/>
            <a:ext cx="6336319" cy="1229553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pt-BR" sz="4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Milho</a:t>
            </a:r>
            <a:endParaRPr lang="pt-BR" sz="4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93467" y="2225891"/>
            <a:ext cx="4689184" cy="646907"/>
          </a:xfrm>
        </p:spPr>
        <p:txBody>
          <a:bodyPr>
            <a:normAutofit/>
          </a:bodyPr>
          <a:lstStyle/>
          <a:p>
            <a:pPr algn="r"/>
            <a:r>
              <a:rPr lang="pt-BR" sz="2800" b="1" dirty="0" smtClean="0"/>
              <a:t>Prof. Dr. Durval Dourado Neto</a:t>
            </a:r>
          </a:p>
          <a:p>
            <a:pPr algn="r"/>
            <a:endParaRPr lang="pt-BR" sz="2800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91" y="613027"/>
            <a:ext cx="1055030" cy="1551253"/>
          </a:xfrm>
          <a:prstGeom prst="rect">
            <a:avLst/>
          </a:prstGeom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986650" y="2549344"/>
            <a:ext cx="4424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Departamento de Produção Vegetal. ESALQ. Universidade de São Paulo</a:t>
            </a:r>
            <a:endParaRPr lang="pt-BR" altLang="pt-BR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10068"/>
            <a:ext cx="9144000" cy="631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3200" b="1" dirty="0" smtClean="0">
                <a:solidFill>
                  <a:srgbClr val="FF0000"/>
                </a:solidFill>
              </a:rPr>
              <a:t>Pressão saturante de vapor d’água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752600" y="2481327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752600" y="6062727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1752600" y="2709927"/>
            <a:ext cx="2755900" cy="3060700"/>
          </a:xfrm>
          <a:custGeom>
            <a:avLst/>
            <a:gdLst>
              <a:gd name="T0" fmla="*/ 0 w 1736"/>
              <a:gd name="T1" fmla="*/ 2147483646 h 1928"/>
              <a:gd name="T2" fmla="*/ 2147483646 w 1736"/>
              <a:gd name="T3" fmla="*/ 2147483646 h 1928"/>
              <a:gd name="T4" fmla="*/ 2147483646 w 1736"/>
              <a:gd name="T5" fmla="*/ 2147483646 h 1928"/>
              <a:gd name="T6" fmla="*/ 2147483646 w 1736"/>
              <a:gd name="T7" fmla="*/ 2147483646 h 1928"/>
              <a:gd name="T8" fmla="*/ 2147483646 w 1736"/>
              <a:gd name="T9" fmla="*/ 2147483646 h 1928"/>
              <a:gd name="T10" fmla="*/ 2147483646 w 1736"/>
              <a:gd name="T11" fmla="*/ 2147483646 h 1928"/>
              <a:gd name="T12" fmla="*/ 2147483646 w 1736"/>
              <a:gd name="T13" fmla="*/ 2147483646 h 1928"/>
              <a:gd name="T14" fmla="*/ 2147483646 w 1736"/>
              <a:gd name="T15" fmla="*/ 2147483646 h 1928"/>
              <a:gd name="T16" fmla="*/ 2147483646 w 1736"/>
              <a:gd name="T17" fmla="*/ 0 h 19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36" h="1928">
                <a:moveTo>
                  <a:pt x="0" y="1920"/>
                </a:moveTo>
                <a:cubicBezTo>
                  <a:pt x="16" y="1924"/>
                  <a:pt x="32" y="1928"/>
                  <a:pt x="96" y="1920"/>
                </a:cubicBezTo>
                <a:cubicBezTo>
                  <a:pt x="160" y="1912"/>
                  <a:pt x="280" y="1904"/>
                  <a:pt x="384" y="1872"/>
                </a:cubicBezTo>
                <a:cubicBezTo>
                  <a:pt x="488" y="1840"/>
                  <a:pt x="552" y="1808"/>
                  <a:pt x="720" y="1728"/>
                </a:cubicBezTo>
                <a:cubicBezTo>
                  <a:pt x="888" y="1648"/>
                  <a:pt x="1248" y="1488"/>
                  <a:pt x="1392" y="1392"/>
                </a:cubicBezTo>
                <a:cubicBezTo>
                  <a:pt x="1536" y="1296"/>
                  <a:pt x="1536" y="1240"/>
                  <a:pt x="1584" y="1152"/>
                </a:cubicBezTo>
                <a:cubicBezTo>
                  <a:pt x="1632" y="1064"/>
                  <a:pt x="1656" y="984"/>
                  <a:pt x="1680" y="864"/>
                </a:cubicBezTo>
                <a:cubicBezTo>
                  <a:pt x="1704" y="744"/>
                  <a:pt x="1720" y="576"/>
                  <a:pt x="1728" y="432"/>
                </a:cubicBezTo>
                <a:cubicBezTo>
                  <a:pt x="1736" y="288"/>
                  <a:pt x="1728" y="72"/>
                  <a:pt x="17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24000" y="2024127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/>
              <a:t>s (kPa)</a:t>
            </a:r>
            <a:endParaRPr lang="pt-BR" altLang="pt-BR" sz="240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275138" y="5638865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 (°C)</a:t>
            </a:r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>
            <p:extLst/>
          </p:nvPr>
        </p:nvGraphicFramePr>
        <p:xfrm>
          <a:off x="2543176" y="1609790"/>
          <a:ext cx="366236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" name="Equação" r:id="rId3" imgW="1218960" imgH="342720" progId="Equation.3">
                  <p:embed/>
                </p:oleObj>
              </mc:Choice>
              <mc:Fallback>
                <p:oleObj name="Equação" r:id="rId3" imgW="12189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76" y="1609790"/>
                        <a:ext cx="3662363" cy="10287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3733800" y="4310127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06" name="Line 12"/>
          <p:cNvSpPr>
            <a:spLocks noChangeShapeType="1"/>
          </p:cNvSpPr>
          <p:nvPr/>
        </p:nvSpPr>
        <p:spPr bwMode="auto">
          <a:xfrm>
            <a:off x="1752600" y="5040377"/>
            <a:ext cx="2819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3505200" y="6062727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28</a:t>
            </a:r>
          </a:p>
        </p:txBody>
      </p:sp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3762376" y="4811777"/>
            <a:ext cx="120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 baseline="-25000"/>
              <a:t>s</a:t>
            </a:r>
            <a:r>
              <a:rPr lang="pt-BR" altLang="pt-BR" sz="2000"/>
              <a:t> (28°C)</a:t>
            </a:r>
          </a:p>
        </p:txBody>
      </p:sp>
      <p:sp>
        <p:nvSpPr>
          <p:cNvPr id="4109" name="Text Box 17"/>
          <p:cNvSpPr txBox="1">
            <a:spLocks noChangeArrowheads="1"/>
          </p:cNvSpPr>
          <p:nvPr/>
        </p:nvSpPr>
        <p:spPr bwMode="auto">
          <a:xfrm>
            <a:off x="6442075" y="130181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/>
          </a:p>
        </p:txBody>
      </p:sp>
      <p:graphicFrame>
        <p:nvGraphicFramePr>
          <p:cNvPr id="4110" name="Object 18"/>
          <p:cNvGraphicFramePr>
            <a:graphicFrameLocks noChangeAspect="1"/>
          </p:cNvGraphicFramePr>
          <p:nvPr>
            <p:extLst/>
          </p:nvPr>
        </p:nvGraphicFramePr>
        <p:xfrm>
          <a:off x="5057775" y="3413946"/>
          <a:ext cx="44624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" name="Equação" r:id="rId5" imgW="1485900" imgH="381000" progId="Equation.3">
                  <p:embed/>
                </p:oleObj>
              </mc:Choice>
              <mc:Fallback>
                <p:oleObj name="Equação" r:id="rId5" imgW="1485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7775" y="3413946"/>
                        <a:ext cx="4462463" cy="1143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1" name="Line 19"/>
          <p:cNvSpPr>
            <a:spLocks noChangeShapeType="1"/>
          </p:cNvSpPr>
          <p:nvPr/>
        </p:nvSpPr>
        <p:spPr bwMode="auto">
          <a:xfrm>
            <a:off x="2606675" y="4310127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12" name="Text Box 20"/>
          <p:cNvSpPr txBox="1">
            <a:spLocks noChangeArrowheads="1"/>
          </p:cNvSpPr>
          <p:nvPr/>
        </p:nvSpPr>
        <p:spPr bwMode="auto">
          <a:xfrm>
            <a:off x="2378075" y="6062727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15</a:t>
            </a:r>
          </a:p>
        </p:txBody>
      </p:sp>
      <p:graphicFrame>
        <p:nvGraphicFramePr>
          <p:cNvPr id="4113" name="Object 21"/>
          <p:cNvGraphicFramePr>
            <a:graphicFrameLocks noChangeAspect="1"/>
          </p:cNvGraphicFramePr>
          <p:nvPr>
            <p:extLst/>
          </p:nvPr>
        </p:nvGraphicFramePr>
        <p:xfrm>
          <a:off x="5394324" y="5761027"/>
          <a:ext cx="37750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6" name="Equação" r:id="rId7" imgW="1257120" imgH="203040" progId="Equation.3">
                  <p:embed/>
                </p:oleObj>
              </mc:Choice>
              <mc:Fallback>
                <p:oleObj name="Equação" r:id="rId7" imgW="1257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324" y="5761027"/>
                        <a:ext cx="3775075" cy="609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Conector angulado 4"/>
          <p:cNvCxnSpPr>
            <a:endCxn id="4108" idx="1"/>
          </p:cNvCxnSpPr>
          <p:nvPr/>
        </p:nvCxnSpPr>
        <p:spPr>
          <a:xfrm rot="10800000" flipV="1">
            <a:off x="3762375" y="4037077"/>
            <a:ext cx="1295400" cy="1003300"/>
          </a:xfrm>
          <a:prstGeom prst="bentConnector3">
            <a:avLst>
              <a:gd name="adj1" fmla="val 1176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angulado 6"/>
          <p:cNvCxnSpPr>
            <a:endCxn id="4108" idx="1"/>
          </p:cNvCxnSpPr>
          <p:nvPr/>
        </p:nvCxnSpPr>
        <p:spPr>
          <a:xfrm rot="10800000">
            <a:off x="3762375" y="5040377"/>
            <a:ext cx="1676400" cy="1066800"/>
          </a:xfrm>
          <a:prstGeom prst="bentConnector3">
            <a:avLst>
              <a:gd name="adj1" fmla="val 11363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 Box 16"/>
          <p:cNvSpPr txBox="1">
            <a:spLocks noChangeArrowheads="1"/>
          </p:cNvSpPr>
          <p:nvPr/>
        </p:nvSpPr>
        <p:spPr bwMode="auto">
          <a:xfrm>
            <a:off x="3760789" y="5268977"/>
            <a:ext cx="120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 baseline="-25000"/>
              <a:t>a</a:t>
            </a:r>
            <a:r>
              <a:rPr lang="pt-BR" altLang="pt-BR" sz="2000"/>
              <a:t> </a:t>
            </a:r>
          </a:p>
        </p:txBody>
      </p:sp>
      <p:sp>
        <p:nvSpPr>
          <p:cNvPr id="4117" name="Text Box 15"/>
          <p:cNvSpPr txBox="1">
            <a:spLocks noChangeArrowheads="1"/>
          </p:cNvSpPr>
          <p:nvPr/>
        </p:nvSpPr>
        <p:spPr bwMode="auto">
          <a:xfrm>
            <a:off x="5791200" y="5354702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pt-BR" sz="2400"/>
          </a:p>
        </p:txBody>
      </p:sp>
      <p:graphicFrame>
        <p:nvGraphicFramePr>
          <p:cNvPr id="4118" name="Object 21"/>
          <p:cNvGraphicFramePr>
            <a:graphicFrameLocks noChangeAspect="1"/>
          </p:cNvGraphicFramePr>
          <p:nvPr>
            <p:extLst/>
          </p:nvPr>
        </p:nvGraphicFramePr>
        <p:xfrm>
          <a:off x="6399214" y="2038415"/>
          <a:ext cx="30511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7" name="Equação" r:id="rId9" imgW="1016000" imgH="190500" progId="Equation.3">
                  <p:embed/>
                </p:oleObj>
              </mc:Choice>
              <mc:Fallback>
                <p:oleObj name="Equação" r:id="rId9" imgW="1016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9214" y="2038415"/>
                        <a:ext cx="3051175" cy="5715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9" name="Text Box 24"/>
          <p:cNvSpPr txBox="1">
            <a:spLocks noChangeArrowheads="1"/>
          </p:cNvSpPr>
          <p:nvPr/>
        </p:nvSpPr>
        <p:spPr bwMode="auto">
          <a:xfrm>
            <a:off x="7999413" y="1143065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0,062 kPa.°C</a:t>
            </a:r>
            <a:r>
              <a:rPr lang="pt-BR" altLang="pt-BR" sz="2400" baseline="30000"/>
              <a:t>-1</a:t>
            </a:r>
            <a:endParaRPr lang="pt-BR" altLang="pt-BR" sz="2400"/>
          </a:p>
        </p:txBody>
      </p:sp>
      <p:sp>
        <p:nvSpPr>
          <p:cNvPr id="4120" name="Line 25"/>
          <p:cNvSpPr>
            <a:spLocks noChangeShapeType="1"/>
          </p:cNvSpPr>
          <p:nvPr/>
        </p:nvSpPr>
        <p:spPr bwMode="auto">
          <a:xfrm flipH="1">
            <a:off x="7923213" y="1600265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21" name="Text Box 26"/>
          <p:cNvSpPr txBox="1">
            <a:spLocks noChangeArrowheads="1"/>
          </p:cNvSpPr>
          <p:nvPr/>
        </p:nvSpPr>
        <p:spPr bwMode="auto">
          <a:xfrm>
            <a:off x="6551613" y="129546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kPa</a:t>
            </a:r>
          </a:p>
        </p:txBody>
      </p:sp>
      <p:sp>
        <p:nvSpPr>
          <p:cNvPr id="4122" name="Line 27"/>
          <p:cNvSpPr>
            <a:spLocks noChangeShapeType="1"/>
          </p:cNvSpPr>
          <p:nvPr/>
        </p:nvSpPr>
        <p:spPr bwMode="auto">
          <a:xfrm flipH="1">
            <a:off x="6704013" y="1676465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23" name="Line 28"/>
          <p:cNvSpPr>
            <a:spLocks noChangeShapeType="1"/>
          </p:cNvSpPr>
          <p:nvPr/>
        </p:nvSpPr>
        <p:spPr bwMode="auto">
          <a:xfrm>
            <a:off x="7085013" y="1676465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4124" name="Line 12"/>
          <p:cNvSpPr>
            <a:spLocks noChangeShapeType="1"/>
          </p:cNvSpPr>
          <p:nvPr/>
        </p:nvSpPr>
        <p:spPr bwMode="auto">
          <a:xfrm>
            <a:off x="1774825" y="5576952"/>
            <a:ext cx="2819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Termodinâmica </a:t>
            </a:r>
            <a:r>
              <a:rPr lang="pt-BR" altLang="pt-BR" dirty="0">
                <a:solidFill>
                  <a:schemeClr val="bg1"/>
                </a:solidFill>
              </a:rPr>
              <a:t>e demanda </a:t>
            </a:r>
            <a:r>
              <a:rPr lang="pt-BR" altLang="pt-BR" dirty="0" smtClean="0">
                <a:solidFill>
                  <a:schemeClr val="bg1"/>
                </a:solidFill>
              </a:rPr>
              <a:t>hídrica</a:t>
            </a:r>
          </a:p>
        </p:txBody>
      </p:sp>
    </p:spTree>
    <p:extLst>
      <p:ext uri="{BB962C8B-B14F-4D97-AF65-F5344CB8AC3E}">
        <p14:creationId xmlns:p14="http://schemas.microsoft.com/office/powerpoint/2010/main" val="27744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0729" y="745066"/>
            <a:ext cx="5638800" cy="53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 smtClean="0">
                <a:solidFill>
                  <a:srgbClr val="FF0000"/>
                </a:solidFill>
              </a:rPr>
              <a:t>Umidade Relativa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765479" y="2313906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765479" y="5895306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25" name="Freeform 5"/>
          <p:cNvSpPr>
            <a:spLocks/>
          </p:cNvSpPr>
          <p:nvPr/>
        </p:nvSpPr>
        <p:spPr bwMode="auto">
          <a:xfrm>
            <a:off x="1765479" y="2542506"/>
            <a:ext cx="2755900" cy="3060700"/>
          </a:xfrm>
          <a:custGeom>
            <a:avLst/>
            <a:gdLst>
              <a:gd name="T0" fmla="*/ 0 w 1736"/>
              <a:gd name="T1" fmla="*/ 2147483646 h 1928"/>
              <a:gd name="T2" fmla="*/ 2147483646 w 1736"/>
              <a:gd name="T3" fmla="*/ 2147483646 h 1928"/>
              <a:gd name="T4" fmla="*/ 2147483646 w 1736"/>
              <a:gd name="T5" fmla="*/ 2147483646 h 1928"/>
              <a:gd name="T6" fmla="*/ 2147483646 w 1736"/>
              <a:gd name="T7" fmla="*/ 2147483646 h 1928"/>
              <a:gd name="T8" fmla="*/ 2147483646 w 1736"/>
              <a:gd name="T9" fmla="*/ 2147483646 h 1928"/>
              <a:gd name="T10" fmla="*/ 2147483646 w 1736"/>
              <a:gd name="T11" fmla="*/ 2147483646 h 1928"/>
              <a:gd name="T12" fmla="*/ 2147483646 w 1736"/>
              <a:gd name="T13" fmla="*/ 2147483646 h 1928"/>
              <a:gd name="T14" fmla="*/ 2147483646 w 1736"/>
              <a:gd name="T15" fmla="*/ 2147483646 h 1928"/>
              <a:gd name="T16" fmla="*/ 2147483646 w 1736"/>
              <a:gd name="T17" fmla="*/ 0 h 19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36" h="1928">
                <a:moveTo>
                  <a:pt x="0" y="1920"/>
                </a:moveTo>
                <a:cubicBezTo>
                  <a:pt x="16" y="1924"/>
                  <a:pt x="32" y="1928"/>
                  <a:pt x="96" y="1920"/>
                </a:cubicBezTo>
                <a:cubicBezTo>
                  <a:pt x="160" y="1912"/>
                  <a:pt x="280" y="1904"/>
                  <a:pt x="384" y="1872"/>
                </a:cubicBezTo>
                <a:cubicBezTo>
                  <a:pt x="488" y="1840"/>
                  <a:pt x="552" y="1808"/>
                  <a:pt x="720" y="1728"/>
                </a:cubicBezTo>
                <a:cubicBezTo>
                  <a:pt x="888" y="1648"/>
                  <a:pt x="1248" y="1488"/>
                  <a:pt x="1392" y="1392"/>
                </a:cubicBezTo>
                <a:cubicBezTo>
                  <a:pt x="1536" y="1296"/>
                  <a:pt x="1536" y="1240"/>
                  <a:pt x="1584" y="1152"/>
                </a:cubicBezTo>
                <a:cubicBezTo>
                  <a:pt x="1632" y="1064"/>
                  <a:pt x="1656" y="984"/>
                  <a:pt x="1680" y="864"/>
                </a:cubicBezTo>
                <a:cubicBezTo>
                  <a:pt x="1704" y="744"/>
                  <a:pt x="1720" y="576"/>
                  <a:pt x="1728" y="432"/>
                </a:cubicBezTo>
                <a:cubicBezTo>
                  <a:pt x="1736" y="288"/>
                  <a:pt x="1728" y="72"/>
                  <a:pt x="172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536879" y="1856706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 baseline="-25000"/>
              <a:t>s</a:t>
            </a:r>
            <a:r>
              <a:rPr lang="pt-BR" altLang="pt-BR" sz="2000"/>
              <a:t> (kPa)</a:t>
            </a:r>
            <a:endParaRPr lang="pt-BR" altLang="pt-BR" sz="240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84879" y="5590506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Ts (°C)</a:t>
            </a:r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>
            <p:extLst/>
          </p:nvPr>
        </p:nvGraphicFramePr>
        <p:xfrm>
          <a:off x="3781605" y="1296319"/>
          <a:ext cx="3890963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Equação" r:id="rId3" imgW="1295400" imgH="368300" progId="Equation.3">
                  <p:embed/>
                </p:oleObj>
              </mc:Choice>
              <mc:Fallback>
                <p:oleObj name="Equação" r:id="rId3" imgW="1295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1605" y="1296319"/>
                        <a:ext cx="3890963" cy="11049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746679" y="4142706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765479" y="4872956"/>
            <a:ext cx="2819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765479" y="5438106"/>
            <a:ext cx="2819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518079" y="5895306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28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508679" y="5133306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 baseline="-25000"/>
              <a:t>a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508679" y="4599906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 baseline="-25000"/>
              <a:t>s</a:t>
            </a:r>
            <a:r>
              <a:rPr lang="pt-BR" altLang="pt-BR" sz="2000"/>
              <a:t> (28°C)</a:t>
            </a:r>
          </a:p>
        </p:txBody>
      </p:sp>
      <p:graphicFrame>
        <p:nvGraphicFramePr>
          <p:cNvPr id="5135" name="Object 16"/>
          <p:cNvGraphicFramePr>
            <a:graphicFrameLocks noChangeAspect="1"/>
          </p:cNvGraphicFramePr>
          <p:nvPr>
            <p:extLst/>
          </p:nvPr>
        </p:nvGraphicFramePr>
        <p:xfrm>
          <a:off x="6227941" y="4953450"/>
          <a:ext cx="33178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Equação" r:id="rId5" imgW="1104900" imgH="381000" progId="Equation.3">
                  <p:embed/>
                </p:oleObj>
              </mc:Choice>
              <mc:Fallback>
                <p:oleObj name="Equação" r:id="rId5" imgW="1104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941" y="4953450"/>
                        <a:ext cx="3317875" cy="11430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6" name="Line 17"/>
          <p:cNvSpPr>
            <a:spLocks noChangeShapeType="1"/>
          </p:cNvSpPr>
          <p:nvPr/>
        </p:nvSpPr>
        <p:spPr bwMode="auto">
          <a:xfrm>
            <a:off x="2619554" y="4142706"/>
            <a:ext cx="0" cy="1752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37" name="Text Box 18"/>
          <p:cNvSpPr txBox="1">
            <a:spLocks noChangeArrowheads="1"/>
          </p:cNvSpPr>
          <p:nvPr/>
        </p:nvSpPr>
        <p:spPr bwMode="auto">
          <a:xfrm>
            <a:off x="2390954" y="5895306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15</a:t>
            </a:r>
          </a:p>
        </p:txBody>
      </p:sp>
      <p:sp>
        <p:nvSpPr>
          <p:cNvPr id="5138" name="Text Box 20"/>
          <p:cNvSpPr txBox="1">
            <a:spLocks noChangeArrowheads="1"/>
          </p:cNvSpPr>
          <p:nvPr/>
        </p:nvSpPr>
        <p:spPr bwMode="auto">
          <a:xfrm>
            <a:off x="2571929" y="5330156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e</a:t>
            </a:r>
            <a:r>
              <a:rPr lang="pt-BR" altLang="pt-BR" sz="2000" baseline="-25000"/>
              <a:t>s</a:t>
            </a:r>
            <a:r>
              <a:rPr lang="pt-BR" altLang="pt-BR" sz="2000"/>
              <a:t> (15°C)</a:t>
            </a:r>
          </a:p>
        </p:txBody>
      </p:sp>
      <p:sp>
        <p:nvSpPr>
          <p:cNvPr id="5139" name="Text Box 22"/>
          <p:cNvSpPr txBox="1">
            <a:spLocks noChangeArrowheads="1"/>
          </p:cNvSpPr>
          <p:nvPr/>
        </p:nvSpPr>
        <p:spPr bwMode="auto">
          <a:xfrm>
            <a:off x="8486105" y="1256541"/>
            <a:ext cx="22082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/>
              <a:t>Equação de </a:t>
            </a:r>
            <a:r>
              <a:rPr lang="pt-BR" altLang="pt-BR" sz="2400" dirty="0" err="1"/>
              <a:t>Tetens</a:t>
            </a:r>
            <a:r>
              <a:rPr lang="pt-BR" altLang="pt-BR" sz="2400" dirty="0"/>
              <a:t> (Pereira et al., 2002)</a:t>
            </a:r>
          </a:p>
        </p:txBody>
      </p:sp>
      <p:sp>
        <p:nvSpPr>
          <p:cNvPr id="5140" name="Line 23"/>
          <p:cNvSpPr>
            <a:spLocks noChangeShapeType="1"/>
          </p:cNvSpPr>
          <p:nvPr/>
        </p:nvSpPr>
        <p:spPr bwMode="auto">
          <a:xfrm flipH="1" flipV="1">
            <a:off x="7785279" y="1780506"/>
            <a:ext cx="700826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141" name="CaixaDeTexto 1"/>
          <p:cNvSpPr txBox="1">
            <a:spLocks noChangeArrowheads="1"/>
          </p:cNvSpPr>
          <p:nvPr/>
        </p:nvSpPr>
        <p:spPr bwMode="auto">
          <a:xfrm>
            <a:off x="2390955" y="3533106"/>
            <a:ext cx="166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C" altLang="pt-BR" sz="1800">
                <a:latin typeface="Arial" panose="020B0604020202020204" pitchFamily="34" charset="0"/>
              </a:rPr>
              <a:t>Estado líquido</a:t>
            </a:r>
          </a:p>
        </p:txBody>
      </p:sp>
      <p:sp>
        <p:nvSpPr>
          <p:cNvPr id="5142" name="CaixaDeTexto 29"/>
          <p:cNvSpPr txBox="1">
            <a:spLocks noChangeArrowheads="1"/>
          </p:cNvSpPr>
          <p:nvPr/>
        </p:nvSpPr>
        <p:spPr bwMode="auto">
          <a:xfrm>
            <a:off x="3754617" y="5014245"/>
            <a:ext cx="2354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C" altLang="pt-BR" sz="1800">
                <a:latin typeface="Arial" panose="020B0604020202020204" pitchFamily="34" charset="0"/>
              </a:rPr>
              <a:t>Estado de vapor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3518079" y="2629820"/>
            <a:ext cx="990600" cy="2384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V="1">
            <a:off x="3826054" y="3282282"/>
            <a:ext cx="674688" cy="158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 flipV="1">
            <a:off x="3156129" y="2682206"/>
            <a:ext cx="1042988" cy="2484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 flipV="1">
            <a:off x="2795767" y="2715544"/>
            <a:ext cx="1098550" cy="260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V="1">
            <a:off x="2508429" y="2672682"/>
            <a:ext cx="1150938" cy="2798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V="1">
            <a:off x="2148067" y="2721895"/>
            <a:ext cx="1219200" cy="2841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 flipV="1">
            <a:off x="1860729" y="2642519"/>
            <a:ext cx="1238250" cy="292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 flipV="1">
            <a:off x="1767067" y="2626644"/>
            <a:ext cx="990600" cy="2386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 flipV="1">
            <a:off x="1762304" y="2672682"/>
            <a:ext cx="674688" cy="158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V="1">
            <a:off x="1762304" y="2561557"/>
            <a:ext cx="427038" cy="976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2148067" y="5590506"/>
            <a:ext cx="0" cy="30480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2571929" y="5480969"/>
            <a:ext cx="0" cy="41910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>
            <a:off x="3013254" y="5199981"/>
            <a:ext cx="0" cy="68738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 flipH="1">
            <a:off x="3445055" y="5023769"/>
            <a:ext cx="22225" cy="86360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>
            <a:off x="3975279" y="4763419"/>
            <a:ext cx="0" cy="113665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>
            <a:off x="4453117" y="3809332"/>
            <a:ext cx="12700" cy="2085975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Termodinâmica </a:t>
            </a:r>
            <a:r>
              <a:rPr lang="pt-BR" altLang="pt-BR" dirty="0">
                <a:solidFill>
                  <a:schemeClr val="bg1"/>
                </a:solidFill>
              </a:rPr>
              <a:t>e demanda </a:t>
            </a:r>
            <a:r>
              <a:rPr lang="pt-BR" altLang="pt-BR" dirty="0" smtClean="0">
                <a:solidFill>
                  <a:schemeClr val="bg1"/>
                </a:solidFill>
              </a:rPr>
              <a:t>hídrica</a:t>
            </a:r>
          </a:p>
        </p:txBody>
      </p:sp>
    </p:spTree>
    <p:extLst>
      <p:ext uri="{BB962C8B-B14F-4D97-AF65-F5344CB8AC3E}">
        <p14:creationId xmlns:p14="http://schemas.microsoft.com/office/powerpoint/2010/main" val="388348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7900" y="865033"/>
            <a:ext cx="410406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altLang="pt-BR" sz="2400" dirty="0" smtClean="0">
                <a:solidFill>
                  <a:srgbClr val="FF0000"/>
                </a:solidFill>
              </a:rPr>
              <a:t>Horário de demanda hídrica máxima: que pode causar </a:t>
            </a:r>
            <a:r>
              <a:rPr lang="pt-BR" altLang="pt-BR" sz="2400" i="1" dirty="0" smtClean="0">
                <a:solidFill>
                  <a:srgbClr val="FF0000"/>
                </a:solidFill>
              </a:rPr>
              <a:t>deficit</a:t>
            </a:r>
            <a:r>
              <a:rPr lang="pt-BR" altLang="pt-BR" sz="2400" dirty="0" smtClean="0">
                <a:solidFill>
                  <a:srgbClr val="FF0000"/>
                </a:solidFill>
              </a:rPr>
              <a:t> hídrico... e</a:t>
            </a:r>
            <a:br>
              <a:rPr lang="pt-BR" altLang="pt-BR" sz="2400" dirty="0" smtClean="0">
                <a:solidFill>
                  <a:srgbClr val="FF0000"/>
                </a:solidFill>
              </a:rPr>
            </a:br>
            <a:r>
              <a:rPr lang="pt-BR" altLang="pt-BR" sz="2400" dirty="0" smtClean="0">
                <a:solidFill>
                  <a:srgbClr val="FF0000"/>
                </a:solidFill>
              </a:rPr>
              <a:t>estresse hídrico...  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3113490" y="2452532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8801502" y="2452532"/>
            <a:ext cx="0" cy="345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3113490" y="5908520"/>
            <a:ext cx="5688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3113490" y="3387570"/>
            <a:ext cx="8636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7937902" y="3374870"/>
            <a:ext cx="8636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3977090" y="3339946"/>
            <a:ext cx="3960812" cy="1716087"/>
          </a:xfrm>
          <a:custGeom>
            <a:avLst/>
            <a:gdLst>
              <a:gd name="T0" fmla="*/ 0 w 2495"/>
              <a:gd name="T1" fmla="*/ 2147483646 h 1081"/>
              <a:gd name="T2" fmla="*/ 2147483646 w 2495"/>
              <a:gd name="T3" fmla="*/ 2147483646 h 1081"/>
              <a:gd name="T4" fmla="*/ 2147483646 w 2495"/>
              <a:gd name="T5" fmla="*/ 2147483646 h 1081"/>
              <a:gd name="T6" fmla="*/ 2147483646 w 2495"/>
              <a:gd name="T7" fmla="*/ 2147483646 h 1081"/>
              <a:gd name="T8" fmla="*/ 2147483646 w 2495"/>
              <a:gd name="T9" fmla="*/ 2147483646 h 1081"/>
              <a:gd name="T10" fmla="*/ 2147483646 w 2495"/>
              <a:gd name="T11" fmla="*/ 2147483646 h 1081"/>
              <a:gd name="T12" fmla="*/ 2147483646 w 2495"/>
              <a:gd name="T13" fmla="*/ 2147483646 h 1081"/>
              <a:gd name="T14" fmla="*/ 2147483646 w 2495"/>
              <a:gd name="T15" fmla="*/ 2147483646 h 1081"/>
              <a:gd name="T16" fmla="*/ 2147483646 w 2495"/>
              <a:gd name="T17" fmla="*/ 2147483646 h 1081"/>
              <a:gd name="T18" fmla="*/ 2147483646 w 2495"/>
              <a:gd name="T19" fmla="*/ 2147483646 h 1081"/>
              <a:gd name="T20" fmla="*/ 2147483646 w 2495"/>
              <a:gd name="T21" fmla="*/ 2147483646 h 1081"/>
              <a:gd name="T22" fmla="*/ 2147483646 w 2495"/>
              <a:gd name="T23" fmla="*/ 2147483646 h 10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5" h="1081">
                <a:moveTo>
                  <a:pt x="0" y="30"/>
                </a:moveTo>
                <a:cubicBezTo>
                  <a:pt x="41" y="53"/>
                  <a:pt x="83" y="76"/>
                  <a:pt x="136" y="121"/>
                </a:cubicBezTo>
                <a:cubicBezTo>
                  <a:pt x="189" y="166"/>
                  <a:pt x="258" y="204"/>
                  <a:pt x="318" y="302"/>
                </a:cubicBezTo>
                <a:cubicBezTo>
                  <a:pt x="378" y="400"/>
                  <a:pt x="408" y="590"/>
                  <a:pt x="499" y="711"/>
                </a:cubicBezTo>
                <a:cubicBezTo>
                  <a:pt x="590" y="832"/>
                  <a:pt x="741" y="975"/>
                  <a:pt x="862" y="1028"/>
                </a:cubicBezTo>
                <a:cubicBezTo>
                  <a:pt x="983" y="1081"/>
                  <a:pt x="1112" y="1043"/>
                  <a:pt x="1225" y="1028"/>
                </a:cubicBezTo>
                <a:cubicBezTo>
                  <a:pt x="1338" y="1013"/>
                  <a:pt x="1459" y="990"/>
                  <a:pt x="1542" y="937"/>
                </a:cubicBezTo>
                <a:cubicBezTo>
                  <a:pt x="1625" y="884"/>
                  <a:pt x="1656" y="794"/>
                  <a:pt x="1724" y="711"/>
                </a:cubicBezTo>
                <a:cubicBezTo>
                  <a:pt x="1792" y="628"/>
                  <a:pt x="1883" y="522"/>
                  <a:pt x="1951" y="439"/>
                </a:cubicBezTo>
                <a:cubicBezTo>
                  <a:pt x="2019" y="356"/>
                  <a:pt x="2057" y="280"/>
                  <a:pt x="2132" y="212"/>
                </a:cubicBezTo>
                <a:cubicBezTo>
                  <a:pt x="2207" y="144"/>
                  <a:pt x="2344" y="60"/>
                  <a:pt x="2404" y="30"/>
                </a:cubicBezTo>
                <a:cubicBezTo>
                  <a:pt x="2464" y="0"/>
                  <a:pt x="2479" y="15"/>
                  <a:pt x="2495" y="30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345515" y="4678208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0000CC"/>
                </a:solidFill>
                <a:latin typeface="Arial" panose="020B0604020202020204" pitchFamily="34" charset="0"/>
              </a:rPr>
              <a:t>UR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8585602" y="1876270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UR, %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8801502" y="3165320"/>
            <a:ext cx="1081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smtClean="0">
                <a:latin typeface="Arial" panose="020B0604020202020204" pitchFamily="34" charset="0"/>
              </a:rPr>
              <a:t>100%</a:t>
            </a:r>
            <a:endParaRPr lang="pt-BR" altLang="pt-BR" sz="1800" dirty="0">
              <a:latin typeface="Arial" panose="020B0604020202020204" pitchFamily="34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681690" y="2019145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T, </a:t>
            </a:r>
            <a:r>
              <a:rPr lang="pt-BR" altLang="pt-BR" sz="1800" baseline="30000">
                <a:latin typeface="Arial" panose="020B0604020202020204" pitchFamily="34" charset="0"/>
              </a:rPr>
              <a:t>o</a:t>
            </a:r>
            <a:r>
              <a:rPr lang="pt-BR" altLang="pt-BR" sz="1800"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5416953" y="2308070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FFFF99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913716" y="4540095"/>
            <a:ext cx="3887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8801502" y="4317845"/>
            <a:ext cx="1081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smtClean="0">
                <a:latin typeface="Arial" panose="020B0604020202020204" pitchFamily="34" charset="0"/>
              </a:rPr>
              <a:t>60%</a:t>
            </a:r>
            <a:endParaRPr lang="pt-BR" altLang="pt-BR" sz="1800" dirty="0">
              <a:latin typeface="Arial" panose="020B0604020202020204" pitchFamily="34" charset="0"/>
            </a:endParaRPr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>
            <a:off x="6713940" y="4540095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4913715" y="4611532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6612340" y="4586132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8874527" y="6124420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hora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4770841" y="5908520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10:40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5993216" y="5908520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14:30</a:t>
            </a:r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>
            <a:off x="7433078" y="2884333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6498041" y="230807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Ponto de orvalho</a:t>
            </a:r>
          </a:p>
        </p:txBody>
      </p:sp>
      <p:sp>
        <p:nvSpPr>
          <p:cNvPr id="6168" name="Line 24"/>
          <p:cNvSpPr>
            <a:spLocks noChangeShapeType="1"/>
          </p:cNvSpPr>
          <p:nvPr/>
        </p:nvSpPr>
        <p:spPr bwMode="auto">
          <a:xfrm>
            <a:off x="7866465" y="3460595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7795027" y="5613245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4:10</a:t>
            </a:r>
          </a:p>
        </p:txBody>
      </p:sp>
      <p:sp>
        <p:nvSpPr>
          <p:cNvPr id="6170" name="Line 26"/>
          <p:cNvSpPr>
            <a:spLocks noChangeShapeType="1"/>
          </p:cNvSpPr>
          <p:nvPr/>
        </p:nvSpPr>
        <p:spPr bwMode="auto">
          <a:xfrm flipH="1">
            <a:off x="3977090" y="2811307"/>
            <a:ext cx="2159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3689753" y="2236632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Nascer do sol</a:t>
            </a:r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3977090" y="3460595"/>
            <a:ext cx="0" cy="230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73" name="Text Box 29"/>
          <p:cNvSpPr txBox="1">
            <a:spLocks noChangeArrowheads="1"/>
          </p:cNvSpPr>
          <p:nvPr/>
        </p:nvSpPr>
        <p:spPr bwMode="auto">
          <a:xfrm>
            <a:off x="3402416" y="5613245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6:00</a:t>
            </a:r>
          </a:p>
        </p:txBody>
      </p:sp>
      <p:sp>
        <p:nvSpPr>
          <p:cNvPr id="6174" name="Freeform 30"/>
          <p:cNvSpPr>
            <a:spLocks/>
          </p:cNvSpPr>
          <p:nvPr/>
        </p:nvSpPr>
        <p:spPr bwMode="auto">
          <a:xfrm>
            <a:off x="3113490" y="2596995"/>
            <a:ext cx="5688012" cy="1966912"/>
          </a:xfrm>
          <a:custGeom>
            <a:avLst/>
            <a:gdLst>
              <a:gd name="T0" fmla="*/ 0 w 3583"/>
              <a:gd name="T1" fmla="*/ 2147483646 h 1239"/>
              <a:gd name="T2" fmla="*/ 2147483646 w 3583"/>
              <a:gd name="T3" fmla="*/ 2147483646 h 1239"/>
              <a:gd name="T4" fmla="*/ 2147483646 w 3583"/>
              <a:gd name="T5" fmla="*/ 2147483646 h 1239"/>
              <a:gd name="T6" fmla="*/ 2147483646 w 3583"/>
              <a:gd name="T7" fmla="*/ 2147483646 h 1239"/>
              <a:gd name="T8" fmla="*/ 2147483646 w 3583"/>
              <a:gd name="T9" fmla="*/ 2147483646 h 1239"/>
              <a:gd name="T10" fmla="*/ 2147483646 w 3583"/>
              <a:gd name="T11" fmla="*/ 2147483646 h 1239"/>
              <a:gd name="T12" fmla="*/ 2147483646 w 3583"/>
              <a:gd name="T13" fmla="*/ 2147483646 h 1239"/>
              <a:gd name="T14" fmla="*/ 2147483646 w 3583"/>
              <a:gd name="T15" fmla="*/ 2147483646 h 1239"/>
              <a:gd name="T16" fmla="*/ 2147483646 w 3583"/>
              <a:gd name="T17" fmla="*/ 2147483646 h 1239"/>
              <a:gd name="T18" fmla="*/ 2147483646 w 3583"/>
              <a:gd name="T19" fmla="*/ 2147483646 h 1239"/>
              <a:gd name="T20" fmla="*/ 2147483646 w 3583"/>
              <a:gd name="T21" fmla="*/ 2147483646 h 1239"/>
              <a:gd name="T22" fmla="*/ 2147483646 w 3583"/>
              <a:gd name="T23" fmla="*/ 2147483646 h 1239"/>
              <a:gd name="T24" fmla="*/ 2147483646 w 3583"/>
              <a:gd name="T25" fmla="*/ 2147483646 h 1239"/>
              <a:gd name="T26" fmla="*/ 2147483646 w 3583"/>
              <a:gd name="T27" fmla="*/ 2147483646 h 1239"/>
              <a:gd name="T28" fmla="*/ 2147483646 w 3583"/>
              <a:gd name="T29" fmla="*/ 2147483646 h 12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583" h="1239">
                <a:moveTo>
                  <a:pt x="0" y="1133"/>
                </a:moveTo>
                <a:cubicBezTo>
                  <a:pt x="34" y="1148"/>
                  <a:pt x="68" y="1164"/>
                  <a:pt x="136" y="1179"/>
                </a:cubicBezTo>
                <a:cubicBezTo>
                  <a:pt x="204" y="1194"/>
                  <a:pt x="340" y="1217"/>
                  <a:pt x="408" y="1224"/>
                </a:cubicBezTo>
                <a:cubicBezTo>
                  <a:pt x="476" y="1231"/>
                  <a:pt x="506" y="1239"/>
                  <a:pt x="544" y="1224"/>
                </a:cubicBezTo>
                <a:cubicBezTo>
                  <a:pt x="582" y="1209"/>
                  <a:pt x="605" y="1163"/>
                  <a:pt x="635" y="1133"/>
                </a:cubicBezTo>
                <a:cubicBezTo>
                  <a:pt x="665" y="1103"/>
                  <a:pt x="681" y="1111"/>
                  <a:pt x="726" y="1043"/>
                </a:cubicBezTo>
                <a:cubicBezTo>
                  <a:pt x="771" y="975"/>
                  <a:pt x="824" y="838"/>
                  <a:pt x="907" y="725"/>
                </a:cubicBezTo>
                <a:cubicBezTo>
                  <a:pt x="990" y="612"/>
                  <a:pt x="1119" y="475"/>
                  <a:pt x="1225" y="362"/>
                </a:cubicBezTo>
                <a:cubicBezTo>
                  <a:pt x="1331" y="249"/>
                  <a:pt x="1429" y="90"/>
                  <a:pt x="1542" y="45"/>
                </a:cubicBezTo>
                <a:cubicBezTo>
                  <a:pt x="1655" y="0"/>
                  <a:pt x="1814" y="45"/>
                  <a:pt x="1905" y="90"/>
                </a:cubicBezTo>
                <a:cubicBezTo>
                  <a:pt x="1996" y="135"/>
                  <a:pt x="1973" y="211"/>
                  <a:pt x="2086" y="317"/>
                </a:cubicBezTo>
                <a:cubicBezTo>
                  <a:pt x="2199" y="423"/>
                  <a:pt x="2456" y="612"/>
                  <a:pt x="2585" y="725"/>
                </a:cubicBezTo>
                <a:cubicBezTo>
                  <a:pt x="2714" y="838"/>
                  <a:pt x="2721" y="929"/>
                  <a:pt x="2857" y="997"/>
                </a:cubicBezTo>
                <a:cubicBezTo>
                  <a:pt x="2993" y="1065"/>
                  <a:pt x="3281" y="1110"/>
                  <a:pt x="3402" y="1133"/>
                </a:cubicBezTo>
                <a:cubicBezTo>
                  <a:pt x="3523" y="1156"/>
                  <a:pt x="3553" y="1133"/>
                  <a:pt x="3583" y="1133"/>
                </a:cubicBezTo>
              </a:path>
            </a:pathLst>
          </a:custGeom>
          <a:noFill/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 flipH="1">
            <a:off x="4050116" y="4036857"/>
            <a:ext cx="7905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4697815" y="3682845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Temperatura mínima</a:t>
            </a:r>
          </a:p>
        </p:txBody>
      </p:sp>
      <p:sp>
        <p:nvSpPr>
          <p:cNvPr id="6177" name="Text Box 33"/>
          <p:cNvSpPr txBox="1">
            <a:spLocks noChangeArrowheads="1"/>
          </p:cNvSpPr>
          <p:nvPr/>
        </p:nvSpPr>
        <p:spPr bwMode="auto">
          <a:xfrm>
            <a:off x="7074303" y="5613245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18:30</a:t>
            </a: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4121553" y="6340320"/>
            <a:ext cx="792163" cy="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>
            <a:off x="6569478" y="6340320"/>
            <a:ext cx="936625" cy="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4144518" y="6330235"/>
            <a:ext cx="5184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2:40                  +            </a:t>
            </a:r>
            <a:r>
              <a:rPr lang="pt-BR" altLang="pt-BR" sz="1800" dirty="0" smtClean="0">
                <a:latin typeface="Arial" panose="020B0604020202020204" pitchFamily="34" charset="0"/>
              </a:rPr>
              <a:t> 4:00      = </a:t>
            </a:r>
            <a:r>
              <a:rPr lang="pt-BR" altLang="pt-BR" sz="1800" dirty="0">
                <a:latin typeface="Arial" panose="020B0604020202020204" pitchFamily="34" charset="0"/>
              </a:rPr>
              <a:t>6h40min</a:t>
            </a:r>
          </a:p>
        </p:txBody>
      </p:sp>
      <p:sp>
        <p:nvSpPr>
          <p:cNvPr id="6181" name="Oval 37"/>
          <p:cNvSpPr>
            <a:spLocks noChangeArrowheads="1"/>
          </p:cNvSpPr>
          <p:nvPr/>
        </p:nvSpPr>
        <p:spPr bwMode="auto">
          <a:xfrm>
            <a:off x="4913715" y="4611533"/>
            <a:ext cx="360362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pt-BR" sz="1800">
              <a:latin typeface="Arial" panose="020B0604020202020204" pitchFamily="34" charset="0"/>
            </a:endParaRPr>
          </a:p>
        </p:txBody>
      </p:sp>
      <p:sp>
        <p:nvSpPr>
          <p:cNvPr id="6182" name="Oval 38"/>
          <p:cNvSpPr>
            <a:spLocks noChangeArrowheads="1"/>
          </p:cNvSpPr>
          <p:nvPr/>
        </p:nvSpPr>
        <p:spPr bwMode="auto">
          <a:xfrm>
            <a:off x="6209115" y="4611533"/>
            <a:ext cx="360362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pt-BR" sz="1800">
              <a:latin typeface="Arial" panose="020B0604020202020204" pitchFamily="34" charset="0"/>
            </a:endParaRPr>
          </a:p>
        </p:txBody>
      </p:sp>
      <p:sp>
        <p:nvSpPr>
          <p:cNvPr id="6183" name="Text Box 39"/>
          <p:cNvSpPr txBox="1">
            <a:spLocks noChangeArrowheads="1"/>
          </p:cNvSpPr>
          <p:nvPr/>
        </p:nvSpPr>
        <p:spPr bwMode="auto">
          <a:xfrm>
            <a:off x="5416952" y="5187795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não</a:t>
            </a:r>
          </a:p>
        </p:txBody>
      </p:sp>
      <p:sp>
        <p:nvSpPr>
          <p:cNvPr id="6184" name="Text Box 40"/>
          <p:cNvSpPr txBox="1">
            <a:spLocks noChangeArrowheads="1"/>
          </p:cNvSpPr>
          <p:nvPr/>
        </p:nvSpPr>
        <p:spPr bwMode="auto">
          <a:xfrm>
            <a:off x="3978677" y="5619595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8:00</a:t>
            </a:r>
          </a:p>
        </p:txBody>
      </p:sp>
      <p:sp>
        <p:nvSpPr>
          <p:cNvPr id="6185" name="Line 41"/>
          <p:cNvSpPr>
            <a:spLocks noChangeShapeType="1"/>
          </p:cNvSpPr>
          <p:nvPr/>
        </p:nvSpPr>
        <p:spPr bwMode="auto">
          <a:xfrm>
            <a:off x="3689752" y="4971895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6186" name="Text Box 42"/>
          <p:cNvSpPr txBox="1">
            <a:spLocks noChangeArrowheads="1"/>
          </p:cNvSpPr>
          <p:nvPr/>
        </p:nvSpPr>
        <p:spPr bwMode="auto">
          <a:xfrm>
            <a:off x="3113490" y="4475007"/>
            <a:ext cx="1223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Folha seca</a:t>
            </a: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Termodinâmica </a:t>
            </a:r>
            <a:r>
              <a:rPr lang="pt-BR" altLang="pt-BR" dirty="0">
                <a:solidFill>
                  <a:schemeClr val="bg1"/>
                </a:solidFill>
              </a:rPr>
              <a:t>e demanda </a:t>
            </a:r>
            <a:r>
              <a:rPr lang="pt-BR" altLang="pt-BR" dirty="0" smtClean="0">
                <a:solidFill>
                  <a:schemeClr val="bg1"/>
                </a:solidFill>
              </a:rPr>
              <a:t>hídrica</a:t>
            </a:r>
          </a:p>
        </p:txBody>
      </p:sp>
    </p:spTree>
    <p:extLst>
      <p:ext uri="{BB962C8B-B14F-4D97-AF65-F5344CB8AC3E}">
        <p14:creationId xmlns:p14="http://schemas.microsoft.com/office/powerpoint/2010/main" val="24701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432043" y="4557713"/>
            <a:ext cx="1394540" cy="815975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pt-BR" altLang="pt-BR" sz="2800" dirty="0" smtClean="0">
                <a:solidFill>
                  <a:srgbClr val="FF0000"/>
                </a:solidFill>
              </a:rPr>
              <a:t>Estresse hídrico  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477331" y="33339"/>
            <a:ext cx="0" cy="3455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8165343" y="33339"/>
            <a:ext cx="0" cy="3455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477331" y="3489325"/>
            <a:ext cx="5688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477331" y="968375"/>
            <a:ext cx="8636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7301743" y="955675"/>
            <a:ext cx="8636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3340931" y="920750"/>
            <a:ext cx="3960812" cy="1716088"/>
          </a:xfrm>
          <a:custGeom>
            <a:avLst/>
            <a:gdLst>
              <a:gd name="T0" fmla="*/ 0 w 2495"/>
              <a:gd name="T1" fmla="*/ 2147483646 h 1081"/>
              <a:gd name="T2" fmla="*/ 2147483646 w 2495"/>
              <a:gd name="T3" fmla="*/ 2147483646 h 1081"/>
              <a:gd name="T4" fmla="*/ 2147483646 w 2495"/>
              <a:gd name="T5" fmla="*/ 2147483646 h 1081"/>
              <a:gd name="T6" fmla="*/ 2147483646 w 2495"/>
              <a:gd name="T7" fmla="*/ 2147483646 h 1081"/>
              <a:gd name="T8" fmla="*/ 2147483646 w 2495"/>
              <a:gd name="T9" fmla="*/ 2147483646 h 1081"/>
              <a:gd name="T10" fmla="*/ 2147483646 w 2495"/>
              <a:gd name="T11" fmla="*/ 2147483646 h 1081"/>
              <a:gd name="T12" fmla="*/ 2147483646 w 2495"/>
              <a:gd name="T13" fmla="*/ 2147483646 h 1081"/>
              <a:gd name="T14" fmla="*/ 2147483646 w 2495"/>
              <a:gd name="T15" fmla="*/ 2147483646 h 1081"/>
              <a:gd name="T16" fmla="*/ 2147483646 w 2495"/>
              <a:gd name="T17" fmla="*/ 2147483646 h 1081"/>
              <a:gd name="T18" fmla="*/ 2147483646 w 2495"/>
              <a:gd name="T19" fmla="*/ 2147483646 h 1081"/>
              <a:gd name="T20" fmla="*/ 2147483646 w 2495"/>
              <a:gd name="T21" fmla="*/ 2147483646 h 1081"/>
              <a:gd name="T22" fmla="*/ 2147483646 w 2495"/>
              <a:gd name="T23" fmla="*/ 2147483646 h 10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5" h="1081">
                <a:moveTo>
                  <a:pt x="0" y="30"/>
                </a:moveTo>
                <a:cubicBezTo>
                  <a:pt x="41" y="53"/>
                  <a:pt x="83" y="76"/>
                  <a:pt x="136" y="121"/>
                </a:cubicBezTo>
                <a:cubicBezTo>
                  <a:pt x="189" y="166"/>
                  <a:pt x="258" y="204"/>
                  <a:pt x="318" y="302"/>
                </a:cubicBezTo>
                <a:cubicBezTo>
                  <a:pt x="378" y="400"/>
                  <a:pt x="408" y="590"/>
                  <a:pt x="499" y="711"/>
                </a:cubicBezTo>
                <a:cubicBezTo>
                  <a:pt x="590" y="832"/>
                  <a:pt x="741" y="975"/>
                  <a:pt x="862" y="1028"/>
                </a:cubicBezTo>
                <a:cubicBezTo>
                  <a:pt x="983" y="1081"/>
                  <a:pt x="1112" y="1043"/>
                  <a:pt x="1225" y="1028"/>
                </a:cubicBezTo>
                <a:cubicBezTo>
                  <a:pt x="1338" y="1013"/>
                  <a:pt x="1459" y="990"/>
                  <a:pt x="1542" y="937"/>
                </a:cubicBezTo>
                <a:cubicBezTo>
                  <a:pt x="1625" y="884"/>
                  <a:pt x="1656" y="794"/>
                  <a:pt x="1724" y="711"/>
                </a:cubicBezTo>
                <a:cubicBezTo>
                  <a:pt x="1792" y="628"/>
                  <a:pt x="1883" y="522"/>
                  <a:pt x="1951" y="439"/>
                </a:cubicBezTo>
                <a:cubicBezTo>
                  <a:pt x="2019" y="356"/>
                  <a:pt x="2057" y="280"/>
                  <a:pt x="2132" y="212"/>
                </a:cubicBezTo>
                <a:cubicBezTo>
                  <a:pt x="2207" y="144"/>
                  <a:pt x="2344" y="60"/>
                  <a:pt x="2404" y="30"/>
                </a:cubicBezTo>
                <a:cubicBezTo>
                  <a:pt x="2464" y="0"/>
                  <a:pt x="2479" y="15"/>
                  <a:pt x="2495" y="30"/>
                </a:cubicBezTo>
              </a:path>
            </a:pathLst>
          </a:cu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709356" y="2259013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0000CC"/>
                </a:solidFill>
                <a:latin typeface="Arial" panose="020B0604020202020204" pitchFamily="34" charset="0"/>
              </a:rPr>
              <a:t>UR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143118" y="9526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UR, %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65343" y="746126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100, %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442406" y="2381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002060"/>
                </a:solidFill>
                <a:latin typeface="Arial" panose="020B0604020202020204" pitchFamily="34" charset="0"/>
              </a:rPr>
              <a:t>T, </a:t>
            </a:r>
            <a:r>
              <a:rPr lang="pt-BR" altLang="pt-BR" sz="1800" baseline="30000">
                <a:solidFill>
                  <a:srgbClr val="002060"/>
                </a:solidFill>
                <a:latin typeface="Arial" panose="020B0604020202020204" pitchFamily="34" charset="0"/>
              </a:rPr>
              <a:t>o</a:t>
            </a:r>
            <a:r>
              <a:rPr lang="pt-BR" altLang="pt-BR" sz="1800">
                <a:solidFill>
                  <a:srgbClr val="00206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996694" y="198438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>
            <a:off x="4277557" y="2120900"/>
            <a:ext cx="3887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165343" y="1898651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60, %</a:t>
            </a:r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>
            <a:off x="6077781" y="2120900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4277556" y="2192338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5976181" y="2166938"/>
            <a:ext cx="0" cy="1225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8143118" y="3205163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hora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134682" y="3489326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10:40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5357057" y="3489326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14:30</a:t>
            </a: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6869944" y="568326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5668207" y="17462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Ponto de orvalho</a:t>
            </a:r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7230306" y="1041401"/>
            <a:ext cx="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158868" y="3194051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4:10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 flipH="1">
            <a:off x="3340931" y="392114"/>
            <a:ext cx="2159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3485394" y="88900"/>
            <a:ext cx="1223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Nascer do sol</a:t>
            </a:r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>
            <a:off x="3340931" y="1041401"/>
            <a:ext cx="0" cy="230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2766257" y="3194051"/>
            <a:ext cx="9350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6:00</a:t>
            </a:r>
          </a:p>
        </p:txBody>
      </p:sp>
      <p:sp>
        <p:nvSpPr>
          <p:cNvPr id="7198" name="Freeform 30"/>
          <p:cNvSpPr>
            <a:spLocks/>
          </p:cNvSpPr>
          <p:nvPr/>
        </p:nvSpPr>
        <p:spPr bwMode="auto">
          <a:xfrm>
            <a:off x="2477331" y="177801"/>
            <a:ext cx="5688012" cy="1966913"/>
          </a:xfrm>
          <a:custGeom>
            <a:avLst/>
            <a:gdLst>
              <a:gd name="T0" fmla="*/ 0 w 3583"/>
              <a:gd name="T1" fmla="*/ 2147483646 h 1239"/>
              <a:gd name="T2" fmla="*/ 2147483646 w 3583"/>
              <a:gd name="T3" fmla="*/ 2147483646 h 1239"/>
              <a:gd name="T4" fmla="*/ 2147483646 w 3583"/>
              <a:gd name="T5" fmla="*/ 2147483646 h 1239"/>
              <a:gd name="T6" fmla="*/ 2147483646 w 3583"/>
              <a:gd name="T7" fmla="*/ 2147483646 h 1239"/>
              <a:gd name="T8" fmla="*/ 2147483646 w 3583"/>
              <a:gd name="T9" fmla="*/ 2147483646 h 1239"/>
              <a:gd name="T10" fmla="*/ 2147483646 w 3583"/>
              <a:gd name="T11" fmla="*/ 2147483646 h 1239"/>
              <a:gd name="T12" fmla="*/ 2147483646 w 3583"/>
              <a:gd name="T13" fmla="*/ 2147483646 h 1239"/>
              <a:gd name="T14" fmla="*/ 2147483646 w 3583"/>
              <a:gd name="T15" fmla="*/ 2147483646 h 1239"/>
              <a:gd name="T16" fmla="*/ 2147483646 w 3583"/>
              <a:gd name="T17" fmla="*/ 2147483646 h 1239"/>
              <a:gd name="T18" fmla="*/ 2147483646 w 3583"/>
              <a:gd name="T19" fmla="*/ 2147483646 h 1239"/>
              <a:gd name="T20" fmla="*/ 2147483646 w 3583"/>
              <a:gd name="T21" fmla="*/ 2147483646 h 1239"/>
              <a:gd name="T22" fmla="*/ 2147483646 w 3583"/>
              <a:gd name="T23" fmla="*/ 2147483646 h 1239"/>
              <a:gd name="T24" fmla="*/ 2147483646 w 3583"/>
              <a:gd name="T25" fmla="*/ 2147483646 h 1239"/>
              <a:gd name="T26" fmla="*/ 2147483646 w 3583"/>
              <a:gd name="T27" fmla="*/ 2147483646 h 1239"/>
              <a:gd name="T28" fmla="*/ 2147483646 w 3583"/>
              <a:gd name="T29" fmla="*/ 2147483646 h 12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583" h="1239">
                <a:moveTo>
                  <a:pt x="0" y="1133"/>
                </a:moveTo>
                <a:cubicBezTo>
                  <a:pt x="34" y="1148"/>
                  <a:pt x="68" y="1164"/>
                  <a:pt x="136" y="1179"/>
                </a:cubicBezTo>
                <a:cubicBezTo>
                  <a:pt x="204" y="1194"/>
                  <a:pt x="340" y="1217"/>
                  <a:pt x="408" y="1224"/>
                </a:cubicBezTo>
                <a:cubicBezTo>
                  <a:pt x="476" y="1231"/>
                  <a:pt x="506" y="1239"/>
                  <a:pt x="544" y="1224"/>
                </a:cubicBezTo>
                <a:cubicBezTo>
                  <a:pt x="582" y="1209"/>
                  <a:pt x="605" y="1163"/>
                  <a:pt x="635" y="1133"/>
                </a:cubicBezTo>
                <a:cubicBezTo>
                  <a:pt x="665" y="1103"/>
                  <a:pt x="681" y="1111"/>
                  <a:pt x="726" y="1043"/>
                </a:cubicBezTo>
                <a:cubicBezTo>
                  <a:pt x="771" y="975"/>
                  <a:pt x="824" y="838"/>
                  <a:pt x="907" y="725"/>
                </a:cubicBezTo>
                <a:cubicBezTo>
                  <a:pt x="990" y="612"/>
                  <a:pt x="1119" y="475"/>
                  <a:pt x="1225" y="362"/>
                </a:cubicBezTo>
                <a:cubicBezTo>
                  <a:pt x="1331" y="249"/>
                  <a:pt x="1429" y="90"/>
                  <a:pt x="1542" y="45"/>
                </a:cubicBezTo>
                <a:cubicBezTo>
                  <a:pt x="1655" y="0"/>
                  <a:pt x="1814" y="45"/>
                  <a:pt x="1905" y="90"/>
                </a:cubicBezTo>
                <a:cubicBezTo>
                  <a:pt x="1996" y="135"/>
                  <a:pt x="1973" y="211"/>
                  <a:pt x="2086" y="317"/>
                </a:cubicBezTo>
                <a:cubicBezTo>
                  <a:pt x="2199" y="423"/>
                  <a:pt x="2456" y="612"/>
                  <a:pt x="2585" y="725"/>
                </a:cubicBezTo>
                <a:cubicBezTo>
                  <a:pt x="2714" y="838"/>
                  <a:pt x="2721" y="929"/>
                  <a:pt x="2857" y="997"/>
                </a:cubicBezTo>
                <a:cubicBezTo>
                  <a:pt x="2993" y="1065"/>
                  <a:pt x="3281" y="1110"/>
                  <a:pt x="3402" y="1133"/>
                </a:cubicBezTo>
                <a:cubicBezTo>
                  <a:pt x="3523" y="1156"/>
                  <a:pt x="3553" y="1133"/>
                  <a:pt x="3583" y="1133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199" name="Line 31"/>
          <p:cNvSpPr>
            <a:spLocks noChangeShapeType="1"/>
          </p:cNvSpPr>
          <p:nvPr/>
        </p:nvSpPr>
        <p:spPr bwMode="auto">
          <a:xfrm flipH="1">
            <a:off x="3413957" y="1617664"/>
            <a:ext cx="79057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4061656" y="1263650"/>
            <a:ext cx="1943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Temperatura mínima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6438144" y="3194051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18:30</a:t>
            </a:r>
          </a:p>
        </p:txBody>
      </p:sp>
      <p:sp>
        <p:nvSpPr>
          <p:cNvPr id="7202" name="Oval 37"/>
          <p:cNvSpPr>
            <a:spLocks noChangeArrowheads="1"/>
          </p:cNvSpPr>
          <p:nvPr/>
        </p:nvSpPr>
        <p:spPr bwMode="auto">
          <a:xfrm>
            <a:off x="4277556" y="2192338"/>
            <a:ext cx="360362" cy="3603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pt-BR" sz="1800">
              <a:latin typeface="Arial" panose="020B0604020202020204" pitchFamily="34" charset="0"/>
            </a:endParaRPr>
          </a:p>
        </p:txBody>
      </p:sp>
      <p:sp>
        <p:nvSpPr>
          <p:cNvPr id="7203" name="Oval 38"/>
          <p:cNvSpPr>
            <a:spLocks noChangeArrowheads="1"/>
          </p:cNvSpPr>
          <p:nvPr/>
        </p:nvSpPr>
        <p:spPr bwMode="auto">
          <a:xfrm>
            <a:off x="5572956" y="2192338"/>
            <a:ext cx="360362" cy="3603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pt-BR" sz="18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204" name="Text Box 39"/>
          <p:cNvSpPr txBox="1">
            <a:spLocks noChangeArrowheads="1"/>
          </p:cNvSpPr>
          <p:nvPr/>
        </p:nvSpPr>
        <p:spPr bwMode="auto">
          <a:xfrm>
            <a:off x="4780793" y="2768601"/>
            <a:ext cx="649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não</a:t>
            </a:r>
          </a:p>
        </p:txBody>
      </p:sp>
      <p:sp>
        <p:nvSpPr>
          <p:cNvPr id="7205" name="Text Box 40"/>
          <p:cNvSpPr txBox="1">
            <a:spLocks noChangeArrowheads="1"/>
          </p:cNvSpPr>
          <p:nvPr/>
        </p:nvSpPr>
        <p:spPr bwMode="auto">
          <a:xfrm>
            <a:off x="3342518" y="3200401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8:00</a:t>
            </a:r>
          </a:p>
        </p:txBody>
      </p:sp>
      <p:sp>
        <p:nvSpPr>
          <p:cNvPr id="7206" name="Line 41"/>
          <p:cNvSpPr>
            <a:spLocks noChangeShapeType="1"/>
          </p:cNvSpPr>
          <p:nvPr/>
        </p:nvSpPr>
        <p:spPr bwMode="auto">
          <a:xfrm>
            <a:off x="3053593" y="2552700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07" name="Text Box 42"/>
          <p:cNvSpPr txBox="1">
            <a:spLocks noChangeArrowheads="1"/>
          </p:cNvSpPr>
          <p:nvPr/>
        </p:nvSpPr>
        <p:spPr bwMode="auto">
          <a:xfrm>
            <a:off x="2477331" y="2055813"/>
            <a:ext cx="12239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Folha seca</a:t>
            </a:r>
          </a:p>
        </p:txBody>
      </p:sp>
      <p:sp>
        <p:nvSpPr>
          <p:cNvPr id="7208" name="Line 4"/>
          <p:cNvSpPr>
            <a:spLocks noChangeShapeType="1"/>
          </p:cNvSpPr>
          <p:nvPr/>
        </p:nvSpPr>
        <p:spPr bwMode="auto">
          <a:xfrm>
            <a:off x="8166931" y="3357564"/>
            <a:ext cx="0" cy="3455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09" name="Line 3"/>
          <p:cNvSpPr>
            <a:spLocks noChangeShapeType="1"/>
          </p:cNvSpPr>
          <p:nvPr/>
        </p:nvSpPr>
        <p:spPr bwMode="auto">
          <a:xfrm>
            <a:off x="2478918" y="3357564"/>
            <a:ext cx="0" cy="3455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10" name="Line 6"/>
          <p:cNvSpPr>
            <a:spLocks noChangeShapeType="1"/>
          </p:cNvSpPr>
          <p:nvPr/>
        </p:nvSpPr>
        <p:spPr bwMode="auto">
          <a:xfrm>
            <a:off x="2478918" y="3495675"/>
            <a:ext cx="863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11" name="Line 7"/>
          <p:cNvSpPr>
            <a:spLocks noChangeShapeType="1"/>
          </p:cNvSpPr>
          <p:nvPr/>
        </p:nvSpPr>
        <p:spPr bwMode="auto">
          <a:xfrm>
            <a:off x="7303331" y="3497263"/>
            <a:ext cx="863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12" name="Freeform 8"/>
          <p:cNvSpPr>
            <a:spLocks/>
          </p:cNvSpPr>
          <p:nvPr/>
        </p:nvSpPr>
        <p:spPr bwMode="auto">
          <a:xfrm>
            <a:off x="3342519" y="3416300"/>
            <a:ext cx="3960813" cy="3441700"/>
          </a:xfrm>
          <a:custGeom>
            <a:avLst/>
            <a:gdLst>
              <a:gd name="T0" fmla="*/ 0 w 2495"/>
              <a:gd name="T1" fmla="*/ 2147483646 h 1081"/>
              <a:gd name="T2" fmla="*/ 2147483646 w 2495"/>
              <a:gd name="T3" fmla="*/ 2147483646 h 1081"/>
              <a:gd name="T4" fmla="*/ 2147483646 w 2495"/>
              <a:gd name="T5" fmla="*/ 2147483646 h 1081"/>
              <a:gd name="T6" fmla="*/ 2147483646 w 2495"/>
              <a:gd name="T7" fmla="*/ 2147483646 h 1081"/>
              <a:gd name="T8" fmla="*/ 2147483646 w 2495"/>
              <a:gd name="T9" fmla="*/ 2147483646 h 1081"/>
              <a:gd name="T10" fmla="*/ 2147483646 w 2495"/>
              <a:gd name="T11" fmla="*/ 2147483646 h 1081"/>
              <a:gd name="T12" fmla="*/ 2147483646 w 2495"/>
              <a:gd name="T13" fmla="*/ 2147483646 h 1081"/>
              <a:gd name="T14" fmla="*/ 2147483646 w 2495"/>
              <a:gd name="T15" fmla="*/ 2147483646 h 1081"/>
              <a:gd name="T16" fmla="*/ 2147483646 w 2495"/>
              <a:gd name="T17" fmla="*/ 2147483646 h 1081"/>
              <a:gd name="T18" fmla="*/ 2147483646 w 2495"/>
              <a:gd name="T19" fmla="*/ 2147483646 h 1081"/>
              <a:gd name="T20" fmla="*/ 2147483646 w 2495"/>
              <a:gd name="T21" fmla="*/ 2147483646 h 1081"/>
              <a:gd name="T22" fmla="*/ 2147483646 w 2495"/>
              <a:gd name="T23" fmla="*/ 2147483646 h 10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5" h="1081">
                <a:moveTo>
                  <a:pt x="0" y="30"/>
                </a:moveTo>
                <a:cubicBezTo>
                  <a:pt x="41" y="53"/>
                  <a:pt x="83" y="76"/>
                  <a:pt x="136" y="121"/>
                </a:cubicBezTo>
                <a:cubicBezTo>
                  <a:pt x="189" y="166"/>
                  <a:pt x="258" y="204"/>
                  <a:pt x="318" y="302"/>
                </a:cubicBezTo>
                <a:cubicBezTo>
                  <a:pt x="378" y="400"/>
                  <a:pt x="408" y="590"/>
                  <a:pt x="499" y="711"/>
                </a:cubicBezTo>
                <a:cubicBezTo>
                  <a:pt x="590" y="832"/>
                  <a:pt x="741" y="975"/>
                  <a:pt x="862" y="1028"/>
                </a:cubicBezTo>
                <a:cubicBezTo>
                  <a:pt x="983" y="1081"/>
                  <a:pt x="1112" y="1043"/>
                  <a:pt x="1225" y="1028"/>
                </a:cubicBezTo>
                <a:cubicBezTo>
                  <a:pt x="1338" y="1013"/>
                  <a:pt x="1459" y="990"/>
                  <a:pt x="1542" y="937"/>
                </a:cubicBezTo>
                <a:cubicBezTo>
                  <a:pt x="1625" y="884"/>
                  <a:pt x="1656" y="794"/>
                  <a:pt x="1724" y="711"/>
                </a:cubicBezTo>
                <a:cubicBezTo>
                  <a:pt x="1792" y="628"/>
                  <a:pt x="1883" y="522"/>
                  <a:pt x="1951" y="439"/>
                </a:cubicBezTo>
                <a:cubicBezTo>
                  <a:pt x="2019" y="356"/>
                  <a:pt x="2057" y="280"/>
                  <a:pt x="2132" y="212"/>
                </a:cubicBezTo>
                <a:cubicBezTo>
                  <a:pt x="2207" y="144"/>
                  <a:pt x="2344" y="60"/>
                  <a:pt x="2404" y="30"/>
                </a:cubicBezTo>
                <a:cubicBezTo>
                  <a:pt x="2464" y="0"/>
                  <a:pt x="2479" y="15"/>
                  <a:pt x="2495" y="30"/>
                </a:cubicBezTo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13" name="Text Box 12"/>
          <p:cNvSpPr txBox="1">
            <a:spLocks noChangeArrowheads="1"/>
          </p:cNvSpPr>
          <p:nvPr/>
        </p:nvSpPr>
        <p:spPr bwMode="auto">
          <a:xfrm>
            <a:off x="2466218" y="64468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pt-B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ψ</a:t>
            </a:r>
            <a:r>
              <a:rPr lang="pt-BR" altLang="pt-B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pt-BR" altLang="pt-BR" sz="18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atm</a:t>
            </a:r>
          </a:p>
        </p:txBody>
      </p:sp>
      <p:sp>
        <p:nvSpPr>
          <p:cNvPr id="7214" name="Freeform 8"/>
          <p:cNvSpPr>
            <a:spLocks/>
          </p:cNvSpPr>
          <p:nvPr/>
        </p:nvSpPr>
        <p:spPr bwMode="auto">
          <a:xfrm>
            <a:off x="3342519" y="3468688"/>
            <a:ext cx="3960813" cy="1517650"/>
          </a:xfrm>
          <a:custGeom>
            <a:avLst/>
            <a:gdLst>
              <a:gd name="T0" fmla="*/ 0 w 2495"/>
              <a:gd name="T1" fmla="*/ 2147483646 h 1081"/>
              <a:gd name="T2" fmla="*/ 2147483646 w 2495"/>
              <a:gd name="T3" fmla="*/ 2147483646 h 1081"/>
              <a:gd name="T4" fmla="*/ 2147483646 w 2495"/>
              <a:gd name="T5" fmla="*/ 2147483646 h 1081"/>
              <a:gd name="T6" fmla="*/ 2147483646 w 2495"/>
              <a:gd name="T7" fmla="*/ 2147483646 h 1081"/>
              <a:gd name="T8" fmla="*/ 2147483646 w 2495"/>
              <a:gd name="T9" fmla="*/ 2147483646 h 1081"/>
              <a:gd name="T10" fmla="*/ 2147483646 w 2495"/>
              <a:gd name="T11" fmla="*/ 2147483646 h 1081"/>
              <a:gd name="T12" fmla="*/ 2147483646 w 2495"/>
              <a:gd name="T13" fmla="*/ 2147483646 h 1081"/>
              <a:gd name="T14" fmla="*/ 2147483646 w 2495"/>
              <a:gd name="T15" fmla="*/ 2147483646 h 1081"/>
              <a:gd name="T16" fmla="*/ 2147483646 w 2495"/>
              <a:gd name="T17" fmla="*/ 2147483646 h 1081"/>
              <a:gd name="T18" fmla="*/ 2147483646 w 2495"/>
              <a:gd name="T19" fmla="*/ 2147483646 h 1081"/>
              <a:gd name="T20" fmla="*/ 2147483646 w 2495"/>
              <a:gd name="T21" fmla="*/ 2147483646 h 1081"/>
              <a:gd name="T22" fmla="*/ 2147483646 w 2495"/>
              <a:gd name="T23" fmla="*/ 2147483646 h 10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5" h="1081">
                <a:moveTo>
                  <a:pt x="0" y="30"/>
                </a:moveTo>
                <a:cubicBezTo>
                  <a:pt x="41" y="53"/>
                  <a:pt x="83" y="76"/>
                  <a:pt x="136" y="121"/>
                </a:cubicBezTo>
                <a:cubicBezTo>
                  <a:pt x="189" y="166"/>
                  <a:pt x="258" y="204"/>
                  <a:pt x="318" y="302"/>
                </a:cubicBezTo>
                <a:cubicBezTo>
                  <a:pt x="378" y="400"/>
                  <a:pt x="408" y="590"/>
                  <a:pt x="499" y="711"/>
                </a:cubicBezTo>
                <a:cubicBezTo>
                  <a:pt x="590" y="832"/>
                  <a:pt x="741" y="975"/>
                  <a:pt x="862" y="1028"/>
                </a:cubicBezTo>
                <a:cubicBezTo>
                  <a:pt x="983" y="1081"/>
                  <a:pt x="1112" y="1043"/>
                  <a:pt x="1225" y="1028"/>
                </a:cubicBezTo>
                <a:cubicBezTo>
                  <a:pt x="1338" y="1013"/>
                  <a:pt x="1459" y="990"/>
                  <a:pt x="1542" y="937"/>
                </a:cubicBezTo>
                <a:cubicBezTo>
                  <a:pt x="1625" y="884"/>
                  <a:pt x="1656" y="794"/>
                  <a:pt x="1724" y="711"/>
                </a:cubicBezTo>
                <a:cubicBezTo>
                  <a:pt x="1792" y="628"/>
                  <a:pt x="1883" y="522"/>
                  <a:pt x="1951" y="439"/>
                </a:cubicBezTo>
                <a:cubicBezTo>
                  <a:pt x="2019" y="356"/>
                  <a:pt x="2057" y="280"/>
                  <a:pt x="2132" y="212"/>
                </a:cubicBezTo>
                <a:cubicBezTo>
                  <a:pt x="2207" y="144"/>
                  <a:pt x="2344" y="60"/>
                  <a:pt x="2404" y="30"/>
                </a:cubicBezTo>
                <a:cubicBezTo>
                  <a:pt x="2464" y="0"/>
                  <a:pt x="2479" y="15"/>
                  <a:pt x="2495" y="30"/>
                </a:cubicBezTo>
              </a:path>
            </a:pathLst>
          </a:cu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15" name="Text Box 10"/>
          <p:cNvSpPr txBox="1">
            <a:spLocks noChangeArrowheads="1"/>
          </p:cNvSpPr>
          <p:nvPr/>
        </p:nvSpPr>
        <p:spPr bwMode="auto">
          <a:xfrm>
            <a:off x="8190743" y="6446838"/>
            <a:ext cx="1416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00B0F0"/>
                </a:solidFill>
                <a:latin typeface="Arial" panose="020B0604020202020204" pitchFamily="34" charset="0"/>
              </a:rPr>
              <a:t>Ta, mm/d</a:t>
            </a:r>
          </a:p>
        </p:txBody>
      </p:sp>
      <p:sp>
        <p:nvSpPr>
          <p:cNvPr id="7216" name="Text Box 10"/>
          <p:cNvSpPr txBox="1">
            <a:spLocks noChangeArrowheads="1"/>
          </p:cNvSpPr>
          <p:nvPr/>
        </p:nvSpPr>
        <p:spPr bwMode="auto">
          <a:xfrm>
            <a:off x="4637918" y="5294313"/>
            <a:ext cx="1416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00B0F0"/>
                </a:solidFill>
                <a:latin typeface="Arial" panose="020B0604020202020204" pitchFamily="34" charset="0"/>
              </a:rPr>
              <a:t>Ta</a:t>
            </a:r>
          </a:p>
        </p:txBody>
      </p:sp>
      <p:sp>
        <p:nvSpPr>
          <p:cNvPr id="7217" name="Freeform 8"/>
          <p:cNvSpPr>
            <a:spLocks/>
          </p:cNvSpPr>
          <p:nvPr/>
        </p:nvSpPr>
        <p:spPr bwMode="auto">
          <a:xfrm>
            <a:off x="3494919" y="3506788"/>
            <a:ext cx="3160713" cy="1866900"/>
          </a:xfrm>
          <a:custGeom>
            <a:avLst/>
            <a:gdLst>
              <a:gd name="T0" fmla="*/ 0 w 2495"/>
              <a:gd name="T1" fmla="*/ 2147483646 h 1081"/>
              <a:gd name="T2" fmla="*/ 2147483646 w 2495"/>
              <a:gd name="T3" fmla="*/ 2147483646 h 1081"/>
              <a:gd name="T4" fmla="*/ 2147483646 w 2495"/>
              <a:gd name="T5" fmla="*/ 2147483646 h 1081"/>
              <a:gd name="T6" fmla="*/ 2147483646 w 2495"/>
              <a:gd name="T7" fmla="*/ 2147483646 h 1081"/>
              <a:gd name="T8" fmla="*/ 2147483646 w 2495"/>
              <a:gd name="T9" fmla="*/ 2147483646 h 1081"/>
              <a:gd name="T10" fmla="*/ 2147483646 w 2495"/>
              <a:gd name="T11" fmla="*/ 2147483646 h 1081"/>
              <a:gd name="T12" fmla="*/ 2147483646 w 2495"/>
              <a:gd name="T13" fmla="*/ 2147483646 h 1081"/>
              <a:gd name="T14" fmla="*/ 2147483646 w 2495"/>
              <a:gd name="T15" fmla="*/ 2147483646 h 1081"/>
              <a:gd name="T16" fmla="*/ 2147483646 w 2495"/>
              <a:gd name="T17" fmla="*/ 2147483646 h 1081"/>
              <a:gd name="T18" fmla="*/ 2147483646 w 2495"/>
              <a:gd name="T19" fmla="*/ 2147483646 h 1081"/>
              <a:gd name="T20" fmla="*/ 2147483646 w 2495"/>
              <a:gd name="T21" fmla="*/ 2147483646 h 1081"/>
              <a:gd name="T22" fmla="*/ 2147483646 w 2495"/>
              <a:gd name="T23" fmla="*/ 2147483646 h 10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495" h="1081">
                <a:moveTo>
                  <a:pt x="0" y="30"/>
                </a:moveTo>
                <a:cubicBezTo>
                  <a:pt x="41" y="53"/>
                  <a:pt x="83" y="76"/>
                  <a:pt x="136" y="121"/>
                </a:cubicBezTo>
                <a:cubicBezTo>
                  <a:pt x="189" y="166"/>
                  <a:pt x="258" y="204"/>
                  <a:pt x="318" y="302"/>
                </a:cubicBezTo>
                <a:cubicBezTo>
                  <a:pt x="378" y="400"/>
                  <a:pt x="408" y="590"/>
                  <a:pt x="499" y="711"/>
                </a:cubicBezTo>
                <a:cubicBezTo>
                  <a:pt x="590" y="832"/>
                  <a:pt x="741" y="975"/>
                  <a:pt x="862" y="1028"/>
                </a:cubicBezTo>
                <a:cubicBezTo>
                  <a:pt x="983" y="1081"/>
                  <a:pt x="1112" y="1043"/>
                  <a:pt x="1225" y="1028"/>
                </a:cubicBezTo>
                <a:cubicBezTo>
                  <a:pt x="1338" y="1013"/>
                  <a:pt x="1459" y="990"/>
                  <a:pt x="1542" y="937"/>
                </a:cubicBezTo>
                <a:cubicBezTo>
                  <a:pt x="1625" y="884"/>
                  <a:pt x="1656" y="794"/>
                  <a:pt x="1724" y="711"/>
                </a:cubicBezTo>
                <a:cubicBezTo>
                  <a:pt x="1792" y="628"/>
                  <a:pt x="1883" y="522"/>
                  <a:pt x="1951" y="439"/>
                </a:cubicBezTo>
                <a:cubicBezTo>
                  <a:pt x="2019" y="356"/>
                  <a:pt x="2057" y="280"/>
                  <a:pt x="2132" y="212"/>
                </a:cubicBezTo>
                <a:cubicBezTo>
                  <a:pt x="2207" y="144"/>
                  <a:pt x="2344" y="60"/>
                  <a:pt x="2404" y="30"/>
                </a:cubicBezTo>
                <a:cubicBezTo>
                  <a:pt x="2464" y="0"/>
                  <a:pt x="2479" y="15"/>
                  <a:pt x="2495" y="30"/>
                </a:cubicBezTo>
              </a:path>
            </a:pathLst>
          </a:cu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7218" name="Text Box 10"/>
          <p:cNvSpPr txBox="1">
            <a:spLocks noChangeArrowheads="1"/>
          </p:cNvSpPr>
          <p:nvPr/>
        </p:nvSpPr>
        <p:spPr bwMode="auto">
          <a:xfrm>
            <a:off x="4709356" y="4572000"/>
            <a:ext cx="1416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rgbClr val="002060"/>
                </a:solidFill>
                <a:latin typeface="Arial" panose="020B0604020202020204" pitchFamily="34" charset="0"/>
              </a:rPr>
              <a:t>Ab</a:t>
            </a:r>
          </a:p>
        </p:txBody>
      </p:sp>
      <p:cxnSp>
        <p:nvCxnSpPr>
          <p:cNvPr id="3" name="Conector reto 2"/>
          <p:cNvCxnSpPr/>
          <p:nvPr/>
        </p:nvCxnSpPr>
        <p:spPr>
          <a:xfrm flipH="1">
            <a:off x="4134682" y="4572000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H="1">
            <a:off x="4287082" y="4724400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H="1">
            <a:off x="4439482" y="4876800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H="1">
            <a:off x="4591882" y="5029200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H="1">
            <a:off x="4855407" y="5013325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 flipH="1">
            <a:off x="5071307" y="5013325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 flipH="1">
            <a:off x="5288794" y="4941888"/>
            <a:ext cx="142875" cy="1841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/>
          <p:cNvCxnSpPr>
            <a:endCxn id="113666" idx="1"/>
          </p:cNvCxnSpPr>
          <p:nvPr/>
        </p:nvCxnSpPr>
        <p:spPr>
          <a:xfrm flipV="1">
            <a:off x="5106231" y="4965701"/>
            <a:ext cx="3325812" cy="119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27" name="CaixaDeTexto 5"/>
          <p:cNvSpPr txBox="1">
            <a:spLocks noChangeArrowheads="1"/>
          </p:cNvSpPr>
          <p:nvPr/>
        </p:nvSpPr>
        <p:spPr bwMode="auto">
          <a:xfrm>
            <a:off x="8432043" y="3663951"/>
            <a:ext cx="176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b="1" dirty="0">
                <a:solidFill>
                  <a:srgbClr val="002060"/>
                </a:solidFill>
              </a:rPr>
              <a:t>Recuperação de turgidez</a:t>
            </a:r>
          </a:p>
        </p:txBody>
      </p:sp>
      <p:cxnSp>
        <p:nvCxnSpPr>
          <p:cNvPr id="8" name="Conector de seta reta 7"/>
          <p:cNvCxnSpPr>
            <a:endCxn id="7227" idx="1"/>
          </p:cNvCxnSpPr>
          <p:nvPr/>
        </p:nvCxnSpPr>
        <p:spPr>
          <a:xfrm>
            <a:off x="6292093" y="3986213"/>
            <a:ext cx="2139950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 flipV="1">
            <a:off x="5836482" y="4489450"/>
            <a:ext cx="96837" cy="1920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 flipH="1" flipV="1">
            <a:off x="5988882" y="4244975"/>
            <a:ext cx="96837" cy="1920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to 71"/>
          <p:cNvCxnSpPr/>
          <p:nvPr/>
        </p:nvCxnSpPr>
        <p:spPr>
          <a:xfrm flipH="1" flipV="1">
            <a:off x="6141282" y="4029075"/>
            <a:ext cx="96837" cy="1920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/>
          <p:nvPr/>
        </p:nvCxnSpPr>
        <p:spPr>
          <a:xfrm flipH="1" flipV="1">
            <a:off x="6293682" y="3860800"/>
            <a:ext cx="96837" cy="192088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to 73"/>
          <p:cNvCxnSpPr/>
          <p:nvPr/>
        </p:nvCxnSpPr>
        <p:spPr>
          <a:xfrm flipH="1" flipV="1">
            <a:off x="6446082" y="3716339"/>
            <a:ext cx="96837" cy="19367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/>
          <p:nvPr/>
        </p:nvCxnSpPr>
        <p:spPr>
          <a:xfrm flipH="1" flipV="1">
            <a:off x="6598482" y="3573464"/>
            <a:ext cx="96837" cy="192087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 flipV="1">
            <a:off x="6750882" y="3500439"/>
            <a:ext cx="96837" cy="19367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5630900" y="6387295"/>
            <a:ext cx="2270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pt-BR" sz="1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Ψ</a:t>
            </a:r>
            <a:r>
              <a:rPr lang="pt-BR" altLang="pt-BR" sz="1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=55,5 R T </a:t>
            </a:r>
            <a:r>
              <a:rPr lang="pt-BR" altLang="pt-BR" sz="1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ln</a:t>
            </a:r>
            <a:r>
              <a:rPr lang="pt-BR" altLang="pt-BR" sz="1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(UR)</a:t>
            </a:r>
            <a:endParaRPr lang="pt-BR" altLang="pt-BR" sz="1800" b="1" baseline="-25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8" name="Título 1"/>
          <p:cNvSpPr txBox="1">
            <a:spLocks/>
          </p:cNvSpPr>
          <p:nvPr/>
        </p:nvSpPr>
        <p:spPr>
          <a:xfrm rot="16200000">
            <a:off x="-2216804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79" name="Rectangle 3"/>
          <p:cNvSpPr txBox="1">
            <a:spLocks noChangeArrowheads="1"/>
          </p:cNvSpPr>
          <p:nvPr/>
        </p:nvSpPr>
        <p:spPr>
          <a:xfrm rot="5400000">
            <a:off x="7394824" y="3119550"/>
            <a:ext cx="6846914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600" dirty="0" smtClean="0">
                <a:solidFill>
                  <a:schemeClr val="bg1"/>
                </a:solidFill>
              </a:rPr>
              <a:t>Termodinâmica </a:t>
            </a:r>
            <a:r>
              <a:rPr lang="pt-BR" altLang="pt-BR" sz="3600" dirty="0">
                <a:solidFill>
                  <a:schemeClr val="bg1"/>
                </a:solidFill>
              </a:rPr>
              <a:t>e demanda </a:t>
            </a:r>
            <a:r>
              <a:rPr lang="pt-BR" altLang="pt-BR" sz="3600" dirty="0" smtClean="0">
                <a:solidFill>
                  <a:schemeClr val="bg1"/>
                </a:solidFill>
              </a:rPr>
              <a:t>hídrica</a:t>
            </a:r>
          </a:p>
        </p:txBody>
      </p:sp>
    </p:spTree>
    <p:extLst>
      <p:ext uri="{BB962C8B-B14F-4D97-AF65-F5344CB8AC3E}">
        <p14:creationId xmlns:p14="http://schemas.microsoft.com/office/powerpoint/2010/main" val="18561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9" y="106914"/>
            <a:ext cx="11502952" cy="6168380"/>
          </a:xfrm>
          <a:prstGeom prst="rect">
            <a:avLst/>
          </a:prstGeom>
        </p:spPr>
      </p:pic>
      <p:sp>
        <p:nvSpPr>
          <p:cNvPr id="78" name="Título 1"/>
          <p:cNvSpPr txBox="1">
            <a:spLocks/>
          </p:cNvSpPr>
          <p:nvPr/>
        </p:nvSpPr>
        <p:spPr>
          <a:xfrm rot="16200000">
            <a:off x="-3084013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79" name="Rectangle 3"/>
          <p:cNvSpPr txBox="1">
            <a:spLocks noChangeArrowheads="1"/>
          </p:cNvSpPr>
          <p:nvPr/>
        </p:nvSpPr>
        <p:spPr>
          <a:xfrm>
            <a:off x="737629" y="6228270"/>
            <a:ext cx="11348313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600" dirty="0" smtClean="0">
                <a:solidFill>
                  <a:schemeClr val="bg1"/>
                </a:solidFill>
              </a:rPr>
              <a:t>Termodinâmica </a:t>
            </a:r>
            <a:r>
              <a:rPr lang="pt-BR" altLang="pt-BR" sz="3600" dirty="0">
                <a:solidFill>
                  <a:schemeClr val="bg1"/>
                </a:solidFill>
              </a:rPr>
              <a:t>e demanda </a:t>
            </a:r>
            <a:r>
              <a:rPr lang="pt-BR" altLang="pt-BR" sz="3600" dirty="0" smtClean="0">
                <a:solidFill>
                  <a:schemeClr val="bg1"/>
                </a:solidFill>
              </a:rPr>
              <a:t>hídrica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0201835" y="2223247"/>
            <a:ext cx="16226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2400" i="1" dirty="0" smtClean="0">
                <a:solidFill>
                  <a:srgbClr val="FF0000"/>
                </a:solidFill>
              </a:rPr>
              <a:t>Deficit</a:t>
            </a:r>
            <a:r>
              <a:rPr lang="es-EC" sz="2400" dirty="0" smtClean="0">
                <a:solidFill>
                  <a:srgbClr val="FF0000"/>
                </a:solidFill>
              </a:rPr>
              <a:t> hídrico</a:t>
            </a:r>
          </a:p>
        </p:txBody>
      </p:sp>
    </p:spTree>
    <p:extLst>
      <p:ext uri="{BB962C8B-B14F-4D97-AF65-F5344CB8AC3E}">
        <p14:creationId xmlns:p14="http://schemas.microsoft.com/office/powerpoint/2010/main" val="22115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638424" y="2835275"/>
            <a:ext cx="6813550" cy="1143000"/>
          </a:xfrm>
          <a:solidFill>
            <a:srgbClr val="CCFF33"/>
          </a:solidFill>
        </p:spPr>
        <p:txBody>
          <a:bodyPr/>
          <a:lstStyle/>
          <a:p>
            <a:pPr algn="ctr" eaLnBrk="1" hangingPunct="1"/>
            <a:r>
              <a:rPr lang="pt-BR" altLang="pt-BR" b="1" dirty="0" smtClean="0">
                <a:solidFill>
                  <a:schemeClr val="tx1"/>
                </a:solidFill>
              </a:rPr>
              <a:t>Evapotranspiração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3000375" y="1989139"/>
            <a:ext cx="0" cy="388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2927351" y="5876925"/>
            <a:ext cx="6048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9120189" y="56610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t, dia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279651" y="1484313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ETa, 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000376" y="1784351"/>
            <a:ext cx="5616575" cy="4092575"/>
          </a:xfrm>
          <a:custGeom>
            <a:avLst/>
            <a:gdLst>
              <a:gd name="T0" fmla="*/ 0 w 3538"/>
              <a:gd name="T1" fmla="*/ 2147483646 h 2578"/>
              <a:gd name="T2" fmla="*/ 2147483646 w 3538"/>
              <a:gd name="T3" fmla="*/ 2147483646 h 2578"/>
              <a:gd name="T4" fmla="*/ 2147483646 w 3538"/>
              <a:gd name="T5" fmla="*/ 2147483646 h 2578"/>
              <a:gd name="T6" fmla="*/ 2147483646 w 3538"/>
              <a:gd name="T7" fmla="*/ 2147483646 h 2578"/>
              <a:gd name="T8" fmla="*/ 2147483646 w 3538"/>
              <a:gd name="T9" fmla="*/ 2147483646 h 2578"/>
              <a:gd name="T10" fmla="*/ 2147483646 w 3538"/>
              <a:gd name="T11" fmla="*/ 2147483646 h 2578"/>
              <a:gd name="T12" fmla="*/ 2147483646 w 3538"/>
              <a:gd name="T13" fmla="*/ 2147483646 h 2578"/>
              <a:gd name="T14" fmla="*/ 2147483646 w 3538"/>
              <a:gd name="T15" fmla="*/ 2147483646 h 2578"/>
              <a:gd name="T16" fmla="*/ 2147483646 w 3538"/>
              <a:gd name="T17" fmla="*/ 2147483646 h 2578"/>
              <a:gd name="T18" fmla="*/ 2147483646 w 3538"/>
              <a:gd name="T19" fmla="*/ 2147483646 h 2578"/>
              <a:gd name="T20" fmla="*/ 2147483646 w 3538"/>
              <a:gd name="T21" fmla="*/ 2147483646 h 2578"/>
              <a:gd name="T22" fmla="*/ 2147483646 w 3538"/>
              <a:gd name="T23" fmla="*/ 2147483646 h 2578"/>
              <a:gd name="T24" fmla="*/ 2147483646 w 3538"/>
              <a:gd name="T25" fmla="*/ 2147483646 h 2578"/>
              <a:gd name="T26" fmla="*/ 2147483646 w 3538"/>
              <a:gd name="T27" fmla="*/ 2147483646 h 2578"/>
              <a:gd name="T28" fmla="*/ 2147483646 w 3538"/>
              <a:gd name="T29" fmla="*/ 2147483646 h 2578"/>
              <a:gd name="T30" fmla="*/ 2147483646 w 3538"/>
              <a:gd name="T31" fmla="*/ 2147483646 h 2578"/>
              <a:gd name="T32" fmla="*/ 2147483646 w 3538"/>
              <a:gd name="T33" fmla="*/ 2147483646 h 2578"/>
              <a:gd name="T34" fmla="*/ 2147483646 w 3538"/>
              <a:gd name="T35" fmla="*/ 2147483646 h 2578"/>
              <a:gd name="T36" fmla="*/ 2147483646 w 3538"/>
              <a:gd name="T37" fmla="*/ 2147483646 h 2578"/>
              <a:gd name="T38" fmla="*/ 2147483646 w 3538"/>
              <a:gd name="T39" fmla="*/ 2147483646 h 25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38"/>
              <a:gd name="T61" fmla="*/ 0 h 2578"/>
              <a:gd name="T62" fmla="*/ 3538 w 3538"/>
              <a:gd name="T63" fmla="*/ 2578 h 25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38" h="2578">
                <a:moveTo>
                  <a:pt x="0" y="2578"/>
                </a:moveTo>
                <a:cubicBezTo>
                  <a:pt x="53" y="2321"/>
                  <a:pt x="106" y="2064"/>
                  <a:pt x="136" y="1989"/>
                </a:cubicBezTo>
                <a:cubicBezTo>
                  <a:pt x="166" y="1914"/>
                  <a:pt x="136" y="2261"/>
                  <a:pt x="181" y="2125"/>
                </a:cubicBezTo>
                <a:cubicBezTo>
                  <a:pt x="226" y="1989"/>
                  <a:pt x="363" y="1300"/>
                  <a:pt x="408" y="1172"/>
                </a:cubicBezTo>
                <a:cubicBezTo>
                  <a:pt x="453" y="1044"/>
                  <a:pt x="400" y="1445"/>
                  <a:pt x="453" y="1354"/>
                </a:cubicBezTo>
                <a:cubicBezTo>
                  <a:pt x="506" y="1263"/>
                  <a:pt x="665" y="726"/>
                  <a:pt x="725" y="628"/>
                </a:cubicBezTo>
                <a:cubicBezTo>
                  <a:pt x="785" y="530"/>
                  <a:pt x="710" y="855"/>
                  <a:pt x="816" y="764"/>
                </a:cubicBezTo>
                <a:cubicBezTo>
                  <a:pt x="922" y="673"/>
                  <a:pt x="1247" y="166"/>
                  <a:pt x="1360" y="83"/>
                </a:cubicBezTo>
                <a:cubicBezTo>
                  <a:pt x="1473" y="0"/>
                  <a:pt x="1451" y="242"/>
                  <a:pt x="1496" y="265"/>
                </a:cubicBezTo>
                <a:cubicBezTo>
                  <a:pt x="1541" y="288"/>
                  <a:pt x="1572" y="190"/>
                  <a:pt x="1632" y="220"/>
                </a:cubicBezTo>
                <a:cubicBezTo>
                  <a:pt x="1692" y="250"/>
                  <a:pt x="1806" y="363"/>
                  <a:pt x="1859" y="446"/>
                </a:cubicBezTo>
                <a:cubicBezTo>
                  <a:pt x="1912" y="529"/>
                  <a:pt x="1912" y="688"/>
                  <a:pt x="1950" y="718"/>
                </a:cubicBezTo>
                <a:cubicBezTo>
                  <a:pt x="1988" y="748"/>
                  <a:pt x="2018" y="552"/>
                  <a:pt x="2086" y="628"/>
                </a:cubicBezTo>
                <a:cubicBezTo>
                  <a:pt x="2154" y="704"/>
                  <a:pt x="2290" y="1089"/>
                  <a:pt x="2358" y="1172"/>
                </a:cubicBezTo>
                <a:cubicBezTo>
                  <a:pt x="2426" y="1255"/>
                  <a:pt x="2426" y="1044"/>
                  <a:pt x="2494" y="1127"/>
                </a:cubicBezTo>
                <a:cubicBezTo>
                  <a:pt x="2562" y="1210"/>
                  <a:pt x="2713" y="1588"/>
                  <a:pt x="2766" y="1671"/>
                </a:cubicBezTo>
                <a:cubicBezTo>
                  <a:pt x="2819" y="1754"/>
                  <a:pt x="2774" y="1558"/>
                  <a:pt x="2812" y="1626"/>
                </a:cubicBezTo>
                <a:cubicBezTo>
                  <a:pt x="2850" y="1694"/>
                  <a:pt x="2933" y="1966"/>
                  <a:pt x="2993" y="2079"/>
                </a:cubicBezTo>
                <a:cubicBezTo>
                  <a:pt x="3053" y="2192"/>
                  <a:pt x="3084" y="2223"/>
                  <a:pt x="3175" y="2306"/>
                </a:cubicBezTo>
                <a:cubicBezTo>
                  <a:pt x="3266" y="2389"/>
                  <a:pt x="3478" y="2533"/>
                  <a:pt x="3538" y="257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855913" y="58769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256588" y="58515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120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2782888" y="3573463"/>
            <a:ext cx="5618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8328026" y="3297238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5mm.dia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4079875" y="2492375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5mm.dia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.120days=600 mm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6240463" y="2852738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ou 6.000.000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3071814" y="18446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3.000 kg.ha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2783" name="Freeform 15"/>
          <p:cNvSpPr>
            <a:spLocks/>
          </p:cNvSpPr>
          <p:nvPr/>
        </p:nvSpPr>
        <p:spPr bwMode="auto">
          <a:xfrm>
            <a:off x="3000376" y="2924175"/>
            <a:ext cx="5616575" cy="2941638"/>
          </a:xfrm>
          <a:custGeom>
            <a:avLst/>
            <a:gdLst>
              <a:gd name="T0" fmla="*/ 0 w 3538"/>
              <a:gd name="T1" fmla="*/ 2147483646 h 2578"/>
              <a:gd name="T2" fmla="*/ 2147483646 w 3538"/>
              <a:gd name="T3" fmla="*/ 2147483646 h 2578"/>
              <a:gd name="T4" fmla="*/ 2147483646 w 3538"/>
              <a:gd name="T5" fmla="*/ 2147483646 h 2578"/>
              <a:gd name="T6" fmla="*/ 2147483646 w 3538"/>
              <a:gd name="T7" fmla="*/ 2147483646 h 2578"/>
              <a:gd name="T8" fmla="*/ 2147483646 w 3538"/>
              <a:gd name="T9" fmla="*/ 2147483646 h 2578"/>
              <a:gd name="T10" fmla="*/ 2147483646 w 3538"/>
              <a:gd name="T11" fmla="*/ 2147483646 h 2578"/>
              <a:gd name="T12" fmla="*/ 2147483646 w 3538"/>
              <a:gd name="T13" fmla="*/ 2147483646 h 2578"/>
              <a:gd name="T14" fmla="*/ 2147483646 w 3538"/>
              <a:gd name="T15" fmla="*/ 2147483646 h 2578"/>
              <a:gd name="T16" fmla="*/ 2147483646 w 3538"/>
              <a:gd name="T17" fmla="*/ 2147483646 h 2578"/>
              <a:gd name="T18" fmla="*/ 2147483646 w 3538"/>
              <a:gd name="T19" fmla="*/ 2147483646 h 2578"/>
              <a:gd name="T20" fmla="*/ 2147483646 w 3538"/>
              <a:gd name="T21" fmla="*/ 2147483646 h 2578"/>
              <a:gd name="T22" fmla="*/ 2147483646 w 3538"/>
              <a:gd name="T23" fmla="*/ 2147483646 h 2578"/>
              <a:gd name="T24" fmla="*/ 2147483646 w 3538"/>
              <a:gd name="T25" fmla="*/ 2147483646 h 2578"/>
              <a:gd name="T26" fmla="*/ 2147483646 w 3538"/>
              <a:gd name="T27" fmla="*/ 2147483646 h 2578"/>
              <a:gd name="T28" fmla="*/ 2147483646 w 3538"/>
              <a:gd name="T29" fmla="*/ 2147483646 h 2578"/>
              <a:gd name="T30" fmla="*/ 2147483646 w 3538"/>
              <a:gd name="T31" fmla="*/ 2147483646 h 2578"/>
              <a:gd name="T32" fmla="*/ 2147483646 w 3538"/>
              <a:gd name="T33" fmla="*/ 2147483646 h 2578"/>
              <a:gd name="T34" fmla="*/ 2147483646 w 3538"/>
              <a:gd name="T35" fmla="*/ 2147483646 h 2578"/>
              <a:gd name="T36" fmla="*/ 2147483646 w 3538"/>
              <a:gd name="T37" fmla="*/ 2147483646 h 2578"/>
              <a:gd name="T38" fmla="*/ 2147483646 w 3538"/>
              <a:gd name="T39" fmla="*/ 2147483646 h 25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38"/>
              <a:gd name="T61" fmla="*/ 0 h 2578"/>
              <a:gd name="T62" fmla="*/ 3538 w 3538"/>
              <a:gd name="T63" fmla="*/ 2578 h 25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38" h="2578">
                <a:moveTo>
                  <a:pt x="0" y="2578"/>
                </a:moveTo>
                <a:cubicBezTo>
                  <a:pt x="53" y="2321"/>
                  <a:pt x="106" y="2064"/>
                  <a:pt x="136" y="1989"/>
                </a:cubicBezTo>
                <a:cubicBezTo>
                  <a:pt x="166" y="1914"/>
                  <a:pt x="136" y="2261"/>
                  <a:pt x="181" y="2125"/>
                </a:cubicBezTo>
                <a:cubicBezTo>
                  <a:pt x="226" y="1989"/>
                  <a:pt x="363" y="1300"/>
                  <a:pt x="408" y="1172"/>
                </a:cubicBezTo>
                <a:cubicBezTo>
                  <a:pt x="453" y="1044"/>
                  <a:pt x="400" y="1445"/>
                  <a:pt x="453" y="1354"/>
                </a:cubicBezTo>
                <a:cubicBezTo>
                  <a:pt x="506" y="1263"/>
                  <a:pt x="665" y="726"/>
                  <a:pt x="725" y="628"/>
                </a:cubicBezTo>
                <a:cubicBezTo>
                  <a:pt x="785" y="530"/>
                  <a:pt x="710" y="855"/>
                  <a:pt x="816" y="764"/>
                </a:cubicBezTo>
                <a:cubicBezTo>
                  <a:pt x="922" y="673"/>
                  <a:pt x="1247" y="166"/>
                  <a:pt x="1360" y="83"/>
                </a:cubicBezTo>
                <a:cubicBezTo>
                  <a:pt x="1473" y="0"/>
                  <a:pt x="1451" y="242"/>
                  <a:pt x="1496" y="265"/>
                </a:cubicBezTo>
                <a:cubicBezTo>
                  <a:pt x="1541" y="288"/>
                  <a:pt x="1572" y="190"/>
                  <a:pt x="1632" y="220"/>
                </a:cubicBezTo>
                <a:cubicBezTo>
                  <a:pt x="1692" y="250"/>
                  <a:pt x="1806" y="363"/>
                  <a:pt x="1859" y="446"/>
                </a:cubicBezTo>
                <a:cubicBezTo>
                  <a:pt x="1912" y="529"/>
                  <a:pt x="1912" y="688"/>
                  <a:pt x="1950" y="718"/>
                </a:cubicBezTo>
                <a:cubicBezTo>
                  <a:pt x="1988" y="748"/>
                  <a:pt x="2018" y="552"/>
                  <a:pt x="2086" y="628"/>
                </a:cubicBezTo>
                <a:cubicBezTo>
                  <a:pt x="2154" y="704"/>
                  <a:pt x="2290" y="1089"/>
                  <a:pt x="2358" y="1172"/>
                </a:cubicBezTo>
                <a:cubicBezTo>
                  <a:pt x="2426" y="1255"/>
                  <a:pt x="2426" y="1044"/>
                  <a:pt x="2494" y="1127"/>
                </a:cubicBezTo>
                <a:cubicBezTo>
                  <a:pt x="2562" y="1210"/>
                  <a:pt x="2713" y="1588"/>
                  <a:pt x="2766" y="1671"/>
                </a:cubicBezTo>
                <a:cubicBezTo>
                  <a:pt x="2819" y="1754"/>
                  <a:pt x="2774" y="1558"/>
                  <a:pt x="2812" y="1626"/>
                </a:cubicBezTo>
                <a:cubicBezTo>
                  <a:pt x="2850" y="1694"/>
                  <a:pt x="2933" y="1966"/>
                  <a:pt x="2993" y="2079"/>
                </a:cubicBezTo>
                <a:cubicBezTo>
                  <a:pt x="3053" y="2192"/>
                  <a:pt x="3084" y="2223"/>
                  <a:pt x="3175" y="2306"/>
                </a:cubicBezTo>
                <a:cubicBezTo>
                  <a:pt x="3266" y="2389"/>
                  <a:pt x="3478" y="2533"/>
                  <a:pt x="3538" y="2578"/>
                </a:cubicBezTo>
              </a:path>
            </a:pathLst>
          </a:cu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2998788" y="4616450"/>
            <a:ext cx="5618162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8543926" y="4340225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3mm.dia</a:t>
            </a:r>
            <a:r>
              <a:rPr lang="pt-BR" altLang="pt-BR" sz="2400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4295775" y="357346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3mm.dia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.120dias=360 mm</a:t>
            </a:r>
            <a:endParaRPr lang="pt-BR" altLang="pt-BR" sz="2400" b="1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6456363" y="3933825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ou 3.600.000 L.ha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3071814" y="29241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1.500 kg.ha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89" name="Text Box 21"/>
          <p:cNvSpPr txBox="1">
            <a:spLocks noChangeArrowheads="1"/>
          </p:cNvSpPr>
          <p:nvPr/>
        </p:nvSpPr>
        <p:spPr bwMode="auto">
          <a:xfrm>
            <a:off x="6600826" y="1700213"/>
            <a:ext cx="359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EUA=2.000 L.kg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2790" name="Text Box 22"/>
          <p:cNvSpPr txBox="1">
            <a:spLocks noChangeArrowheads="1"/>
          </p:cNvSpPr>
          <p:nvPr/>
        </p:nvSpPr>
        <p:spPr bwMode="auto">
          <a:xfrm>
            <a:off x="6889751" y="4868863"/>
            <a:ext cx="359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EUA=2.400 L.kg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493948" y="26608"/>
            <a:ext cx="1069805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63888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582137" y="2853598"/>
            <a:ext cx="6850200" cy="1143000"/>
          </a:xfrm>
          <a:solidFill>
            <a:srgbClr val="CCFF33"/>
          </a:solidFill>
        </p:spPr>
        <p:txBody>
          <a:bodyPr/>
          <a:lstStyle/>
          <a:p>
            <a:pPr algn="ctr" eaLnBrk="1" hangingPunct="1"/>
            <a:r>
              <a:rPr lang="pt-BR" altLang="pt-BR" b="1" dirty="0" smtClean="0">
                <a:solidFill>
                  <a:schemeClr val="tx1"/>
                </a:solidFill>
              </a:rPr>
              <a:t>Transpiração</a:t>
            </a: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3000375" y="1989139"/>
            <a:ext cx="0" cy="388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2927351" y="5876925"/>
            <a:ext cx="6048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120189" y="56610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t, dia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279651" y="1484313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Ta, 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000376" y="1784351"/>
            <a:ext cx="5616575" cy="4092575"/>
          </a:xfrm>
          <a:custGeom>
            <a:avLst/>
            <a:gdLst>
              <a:gd name="T0" fmla="*/ 0 w 3538"/>
              <a:gd name="T1" fmla="*/ 2147483646 h 2578"/>
              <a:gd name="T2" fmla="*/ 2147483646 w 3538"/>
              <a:gd name="T3" fmla="*/ 2147483646 h 2578"/>
              <a:gd name="T4" fmla="*/ 2147483646 w 3538"/>
              <a:gd name="T5" fmla="*/ 2147483646 h 2578"/>
              <a:gd name="T6" fmla="*/ 2147483646 w 3538"/>
              <a:gd name="T7" fmla="*/ 2147483646 h 2578"/>
              <a:gd name="T8" fmla="*/ 2147483646 w 3538"/>
              <a:gd name="T9" fmla="*/ 2147483646 h 2578"/>
              <a:gd name="T10" fmla="*/ 2147483646 w 3538"/>
              <a:gd name="T11" fmla="*/ 2147483646 h 2578"/>
              <a:gd name="T12" fmla="*/ 2147483646 w 3538"/>
              <a:gd name="T13" fmla="*/ 2147483646 h 2578"/>
              <a:gd name="T14" fmla="*/ 2147483646 w 3538"/>
              <a:gd name="T15" fmla="*/ 2147483646 h 2578"/>
              <a:gd name="T16" fmla="*/ 2147483646 w 3538"/>
              <a:gd name="T17" fmla="*/ 2147483646 h 2578"/>
              <a:gd name="T18" fmla="*/ 2147483646 w 3538"/>
              <a:gd name="T19" fmla="*/ 2147483646 h 2578"/>
              <a:gd name="T20" fmla="*/ 2147483646 w 3538"/>
              <a:gd name="T21" fmla="*/ 2147483646 h 2578"/>
              <a:gd name="T22" fmla="*/ 2147483646 w 3538"/>
              <a:gd name="T23" fmla="*/ 2147483646 h 2578"/>
              <a:gd name="T24" fmla="*/ 2147483646 w 3538"/>
              <a:gd name="T25" fmla="*/ 2147483646 h 2578"/>
              <a:gd name="T26" fmla="*/ 2147483646 w 3538"/>
              <a:gd name="T27" fmla="*/ 2147483646 h 2578"/>
              <a:gd name="T28" fmla="*/ 2147483646 w 3538"/>
              <a:gd name="T29" fmla="*/ 2147483646 h 2578"/>
              <a:gd name="T30" fmla="*/ 2147483646 w 3538"/>
              <a:gd name="T31" fmla="*/ 2147483646 h 2578"/>
              <a:gd name="T32" fmla="*/ 2147483646 w 3538"/>
              <a:gd name="T33" fmla="*/ 2147483646 h 2578"/>
              <a:gd name="T34" fmla="*/ 2147483646 w 3538"/>
              <a:gd name="T35" fmla="*/ 2147483646 h 2578"/>
              <a:gd name="T36" fmla="*/ 2147483646 w 3538"/>
              <a:gd name="T37" fmla="*/ 2147483646 h 2578"/>
              <a:gd name="T38" fmla="*/ 2147483646 w 3538"/>
              <a:gd name="T39" fmla="*/ 2147483646 h 25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38"/>
              <a:gd name="T61" fmla="*/ 0 h 2578"/>
              <a:gd name="T62" fmla="*/ 3538 w 3538"/>
              <a:gd name="T63" fmla="*/ 2578 h 25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38" h="2578">
                <a:moveTo>
                  <a:pt x="0" y="2578"/>
                </a:moveTo>
                <a:cubicBezTo>
                  <a:pt x="53" y="2321"/>
                  <a:pt x="106" y="2064"/>
                  <a:pt x="136" y="1989"/>
                </a:cubicBezTo>
                <a:cubicBezTo>
                  <a:pt x="166" y="1914"/>
                  <a:pt x="136" y="2261"/>
                  <a:pt x="181" y="2125"/>
                </a:cubicBezTo>
                <a:cubicBezTo>
                  <a:pt x="226" y="1989"/>
                  <a:pt x="363" y="1300"/>
                  <a:pt x="408" y="1172"/>
                </a:cubicBezTo>
                <a:cubicBezTo>
                  <a:pt x="453" y="1044"/>
                  <a:pt x="400" y="1445"/>
                  <a:pt x="453" y="1354"/>
                </a:cubicBezTo>
                <a:cubicBezTo>
                  <a:pt x="506" y="1263"/>
                  <a:pt x="665" y="726"/>
                  <a:pt x="725" y="628"/>
                </a:cubicBezTo>
                <a:cubicBezTo>
                  <a:pt x="785" y="530"/>
                  <a:pt x="710" y="855"/>
                  <a:pt x="816" y="764"/>
                </a:cubicBezTo>
                <a:cubicBezTo>
                  <a:pt x="922" y="673"/>
                  <a:pt x="1247" y="166"/>
                  <a:pt x="1360" y="83"/>
                </a:cubicBezTo>
                <a:cubicBezTo>
                  <a:pt x="1473" y="0"/>
                  <a:pt x="1451" y="242"/>
                  <a:pt x="1496" y="265"/>
                </a:cubicBezTo>
                <a:cubicBezTo>
                  <a:pt x="1541" y="288"/>
                  <a:pt x="1572" y="190"/>
                  <a:pt x="1632" y="220"/>
                </a:cubicBezTo>
                <a:cubicBezTo>
                  <a:pt x="1692" y="250"/>
                  <a:pt x="1806" y="363"/>
                  <a:pt x="1859" y="446"/>
                </a:cubicBezTo>
                <a:cubicBezTo>
                  <a:pt x="1912" y="529"/>
                  <a:pt x="1912" y="688"/>
                  <a:pt x="1950" y="718"/>
                </a:cubicBezTo>
                <a:cubicBezTo>
                  <a:pt x="1988" y="748"/>
                  <a:pt x="2018" y="552"/>
                  <a:pt x="2086" y="628"/>
                </a:cubicBezTo>
                <a:cubicBezTo>
                  <a:pt x="2154" y="704"/>
                  <a:pt x="2290" y="1089"/>
                  <a:pt x="2358" y="1172"/>
                </a:cubicBezTo>
                <a:cubicBezTo>
                  <a:pt x="2426" y="1255"/>
                  <a:pt x="2426" y="1044"/>
                  <a:pt x="2494" y="1127"/>
                </a:cubicBezTo>
                <a:cubicBezTo>
                  <a:pt x="2562" y="1210"/>
                  <a:pt x="2713" y="1588"/>
                  <a:pt x="2766" y="1671"/>
                </a:cubicBezTo>
                <a:cubicBezTo>
                  <a:pt x="2819" y="1754"/>
                  <a:pt x="2774" y="1558"/>
                  <a:pt x="2812" y="1626"/>
                </a:cubicBezTo>
                <a:cubicBezTo>
                  <a:pt x="2850" y="1694"/>
                  <a:pt x="2933" y="1966"/>
                  <a:pt x="2993" y="2079"/>
                </a:cubicBezTo>
                <a:cubicBezTo>
                  <a:pt x="3053" y="2192"/>
                  <a:pt x="3084" y="2223"/>
                  <a:pt x="3175" y="2306"/>
                </a:cubicBezTo>
                <a:cubicBezTo>
                  <a:pt x="3266" y="2389"/>
                  <a:pt x="3478" y="2533"/>
                  <a:pt x="3538" y="257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855913" y="58769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256588" y="58515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120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2782888" y="3573463"/>
            <a:ext cx="5618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8328025" y="3297238"/>
            <a:ext cx="1944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4.75mm.dia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505201" y="2492376"/>
            <a:ext cx="482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4.75mm.dia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.120dias=570 mm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6240463" y="2852738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ou 5.700.000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071814" y="18446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3.000 kg.ha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3807" name="Freeform 15"/>
          <p:cNvSpPr>
            <a:spLocks/>
          </p:cNvSpPr>
          <p:nvPr/>
        </p:nvSpPr>
        <p:spPr bwMode="auto">
          <a:xfrm>
            <a:off x="3000376" y="2924175"/>
            <a:ext cx="5616575" cy="2941638"/>
          </a:xfrm>
          <a:custGeom>
            <a:avLst/>
            <a:gdLst>
              <a:gd name="T0" fmla="*/ 0 w 3538"/>
              <a:gd name="T1" fmla="*/ 2147483646 h 2578"/>
              <a:gd name="T2" fmla="*/ 2147483646 w 3538"/>
              <a:gd name="T3" fmla="*/ 2147483646 h 2578"/>
              <a:gd name="T4" fmla="*/ 2147483646 w 3538"/>
              <a:gd name="T5" fmla="*/ 2147483646 h 2578"/>
              <a:gd name="T6" fmla="*/ 2147483646 w 3538"/>
              <a:gd name="T7" fmla="*/ 2147483646 h 2578"/>
              <a:gd name="T8" fmla="*/ 2147483646 w 3538"/>
              <a:gd name="T9" fmla="*/ 2147483646 h 2578"/>
              <a:gd name="T10" fmla="*/ 2147483646 w 3538"/>
              <a:gd name="T11" fmla="*/ 2147483646 h 2578"/>
              <a:gd name="T12" fmla="*/ 2147483646 w 3538"/>
              <a:gd name="T13" fmla="*/ 2147483646 h 2578"/>
              <a:gd name="T14" fmla="*/ 2147483646 w 3538"/>
              <a:gd name="T15" fmla="*/ 2147483646 h 2578"/>
              <a:gd name="T16" fmla="*/ 2147483646 w 3538"/>
              <a:gd name="T17" fmla="*/ 2147483646 h 2578"/>
              <a:gd name="T18" fmla="*/ 2147483646 w 3538"/>
              <a:gd name="T19" fmla="*/ 2147483646 h 2578"/>
              <a:gd name="T20" fmla="*/ 2147483646 w 3538"/>
              <a:gd name="T21" fmla="*/ 2147483646 h 2578"/>
              <a:gd name="T22" fmla="*/ 2147483646 w 3538"/>
              <a:gd name="T23" fmla="*/ 2147483646 h 2578"/>
              <a:gd name="T24" fmla="*/ 2147483646 w 3538"/>
              <a:gd name="T25" fmla="*/ 2147483646 h 2578"/>
              <a:gd name="T26" fmla="*/ 2147483646 w 3538"/>
              <a:gd name="T27" fmla="*/ 2147483646 h 2578"/>
              <a:gd name="T28" fmla="*/ 2147483646 w 3538"/>
              <a:gd name="T29" fmla="*/ 2147483646 h 2578"/>
              <a:gd name="T30" fmla="*/ 2147483646 w 3538"/>
              <a:gd name="T31" fmla="*/ 2147483646 h 2578"/>
              <a:gd name="T32" fmla="*/ 2147483646 w 3538"/>
              <a:gd name="T33" fmla="*/ 2147483646 h 2578"/>
              <a:gd name="T34" fmla="*/ 2147483646 w 3538"/>
              <a:gd name="T35" fmla="*/ 2147483646 h 2578"/>
              <a:gd name="T36" fmla="*/ 2147483646 w 3538"/>
              <a:gd name="T37" fmla="*/ 2147483646 h 2578"/>
              <a:gd name="T38" fmla="*/ 2147483646 w 3538"/>
              <a:gd name="T39" fmla="*/ 2147483646 h 25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38"/>
              <a:gd name="T61" fmla="*/ 0 h 2578"/>
              <a:gd name="T62" fmla="*/ 3538 w 3538"/>
              <a:gd name="T63" fmla="*/ 2578 h 25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38" h="2578">
                <a:moveTo>
                  <a:pt x="0" y="2578"/>
                </a:moveTo>
                <a:cubicBezTo>
                  <a:pt x="53" y="2321"/>
                  <a:pt x="106" y="2064"/>
                  <a:pt x="136" y="1989"/>
                </a:cubicBezTo>
                <a:cubicBezTo>
                  <a:pt x="166" y="1914"/>
                  <a:pt x="136" y="2261"/>
                  <a:pt x="181" y="2125"/>
                </a:cubicBezTo>
                <a:cubicBezTo>
                  <a:pt x="226" y="1989"/>
                  <a:pt x="363" y="1300"/>
                  <a:pt x="408" y="1172"/>
                </a:cubicBezTo>
                <a:cubicBezTo>
                  <a:pt x="453" y="1044"/>
                  <a:pt x="400" y="1445"/>
                  <a:pt x="453" y="1354"/>
                </a:cubicBezTo>
                <a:cubicBezTo>
                  <a:pt x="506" y="1263"/>
                  <a:pt x="665" y="726"/>
                  <a:pt x="725" y="628"/>
                </a:cubicBezTo>
                <a:cubicBezTo>
                  <a:pt x="785" y="530"/>
                  <a:pt x="710" y="855"/>
                  <a:pt x="816" y="764"/>
                </a:cubicBezTo>
                <a:cubicBezTo>
                  <a:pt x="922" y="673"/>
                  <a:pt x="1247" y="166"/>
                  <a:pt x="1360" y="83"/>
                </a:cubicBezTo>
                <a:cubicBezTo>
                  <a:pt x="1473" y="0"/>
                  <a:pt x="1451" y="242"/>
                  <a:pt x="1496" y="265"/>
                </a:cubicBezTo>
                <a:cubicBezTo>
                  <a:pt x="1541" y="288"/>
                  <a:pt x="1572" y="190"/>
                  <a:pt x="1632" y="220"/>
                </a:cubicBezTo>
                <a:cubicBezTo>
                  <a:pt x="1692" y="250"/>
                  <a:pt x="1806" y="363"/>
                  <a:pt x="1859" y="446"/>
                </a:cubicBezTo>
                <a:cubicBezTo>
                  <a:pt x="1912" y="529"/>
                  <a:pt x="1912" y="688"/>
                  <a:pt x="1950" y="718"/>
                </a:cubicBezTo>
                <a:cubicBezTo>
                  <a:pt x="1988" y="748"/>
                  <a:pt x="2018" y="552"/>
                  <a:pt x="2086" y="628"/>
                </a:cubicBezTo>
                <a:cubicBezTo>
                  <a:pt x="2154" y="704"/>
                  <a:pt x="2290" y="1089"/>
                  <a:pt x="2358" y="1172"/>
                </a:cubicBezTo>
                <a:cubicBezTo>
                  <a:pt x="2426" y="1255"/>
                  <a:pt x="2426" y="1044"/>
                  <a:pt x="2494" y="1127"/>
                </a:cubicBezTo>
                <a:cubicBezTo>
                  <a:pt x="2562" y="1210"/>
                  <a:pt x="2713" y="1588"/>
                  <a:pt x="2766" y="1671"/>
                </a:cubicBezTo>
                <a:cubicBezTo>
                  <a:pt x="2819" y="1754"/>
                  <a:pt x="2774" y="1558"/>
                  <a:pt x="2812" y="1626"/>
                </a:cubicBezTo>
                <a:cubicBezTo>
                  <a:pt x="2850" y="1694"/>
                  <a:pt x="2933" y="1966"/>
                  <a:pt x="2993" y="2079"/>
                </a:cubicBezTo>
                <a:cubicBezTo>
                  <a:pt x="3053" y="2192"/>
                  <a:pt x="3084" y="2223"/>
                  <a:pt x="3175" y="2306"/>
                </a:cubicBezTo>
                <a:cubicBezTo>
                  <a:pt x="3266" y="2389"/>
                  <a:pt x="3478" y="2533"/>
                  <a:pt x="3538" y="2578"/>
                </a:cubicBezTo>
              </a:path>
            </a:pathLst>
          </a:cu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>
            <a:off x="2998788" y="4616450"/>
            <a:ext cx="5618162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8543925" y="4340226"/>
            <a:ext cx="1944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2.85mm.dia</a:t>
            </a:r>
            <a:r>
              <a:rPr lang="pt-BR" altLang="pt-BR" sz="2400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4295775" y="3573463"/>
            <a:ext cx="500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2.85mm.dia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.120dias=342 mm</a:t>
            </a:r>
            <a:endParaRPr lang="pt-BR" altLang="pt-BR" sz="2400" b="1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6456363" y="3933825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ou 3.420.000 L.ha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071814" y="29241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1.500 kg.ha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6600826" y="1700213"/>
            <a:ext cx="359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EUA=1.900 L.kg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6889751" y="4868863"/>
            <a:ext cx="359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EUA=2.280 L.kg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815" name="CaixaDeTexto 1"/>
          <p:cNvSpPr txBox="1">
            <a:spLocks noChangeArrowheads="1"/>
          </p:cNvSpPr>
          <p:nvPr/>
        </p:nvSpPr>
        <p:spPr bwMode="auto">
          <a:xfrm>
            <a:off x="10488613" y="865382"/>
            <a:ext cx="1619250" cy="36988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/>
              <a:t>E=0.05xETa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414464" y="26608"/>
            <a:ext cx="1077753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11719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472796" y="2722562"/>
            <a:ext cx="6858000" cy="1412875"/>
          </a:xfrm>
          <a:solidFill>
            <a:srgbClr val="CCFF33"/>
          </a:solidFill>
        </p:spPr>
        <p:txBody>
          <a:bodyPr/>
          <a:lstStyle/>
          <a:p>
            <a:pPr algn="ctr" eaLnBrk="1" hangingPunct="1"/>
            <a:r>
              <a:rPr lang="pt-BR" altLang="pt-BR" b="1" dirty="0" smtClean="0">
                <a:solidFill>
                  <a:schemeClr val="tx1"/>
                </a:solidFill>
              </a:rPr>
              <a:t>Água na MST e exportada pelo grão</a:t>
            </a: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3000375" y="1989139"/>
            <a:ext cx="0" cy="3887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2927351" y="5876925"/>
            <a:ext cx="6048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9120189" y="56610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t, dia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279651" y="1484313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Ta, 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>
            <a:off x="3000376" y="1784351"/>
            <a:ext cx="5616575" cy="4092575"/>
          </a:xfrm>
          <a:custGeom>
            <a:avLst/>
            <a:gdLst>
              <a:gd name="T0" fmla="*/ 0 w 3538"/>
              <a:gd name="T1" fmla="*/ 2147483646 h 2578"/>
              <a:gd name="T2" fmla="*/ 2147483646 w 3538"/>
              <a:gd name="T3" fmla="*/ 2147483646 h 2578"/>
              <a:gd name="T4" fmla="*/ 2147483646 w 3538"/>
              <a:gd name="T5" fmla="*/ 2147483646 h 2578"/>
              <a:gd name="T6" fmla="*/ 2147483646 w 3538"/>
              <a:gd name="T7" fmla="*/ 2147483646 h 2578"/>
              <a:gd name="T8" fmla="*/ 2147483646 w 3538"/>
              <a:gd name="T9" fmla="*/ 2147483646 h 2578"/>
              <a:gd name="T10" fmla="*/ 2147483646 w 3538"/>
              <a:gd name="T11" fmla="*/ 2147483646 h 2578"/>
              <a:gd name="T12" fmla="*/ 2147483646 w 3538"/>
              <a:gd name="T13" fmla="*/ 2147483646 h 2578"/>
              <a:gd name="T14" fmla="*/ 2147483646 w 3538"/>
              <a:gd name="T15" fmla="*/ 2147483646 h 2578"/>
              <a:gd name="T16" fmla="*/ 2147483646 w 3538"/>
              <a:gd name="T17" fmla="*/ 2147483646 h 2578"/>
              <a:gd name="T18" fmla="*/ 2147483646 w 3538"/>
              <a:gd name="T19" fmla="*/ 2147483646 h 2578"/>
              <a:gd name="T20" fmla="*/ 2147483646 w 3538"/>
              <a:gd name="T21" fmla="*/ 2147483646 h 2578"/>
              <a:gd name="T22" fmla="*/ 2147483646 w 3538"/>
              <a:gd name="T23" fmla="*/ 2147483646 h 2578"/>
              <a:gd name="T24" fmla="*/ 2147483646 w 3538"/>
              <a:gd name="T25" fmla="*/ 2147483646 h 2578"/>
              <a:gd name="T26" fmla="*/ 2147483646 w 3538"/>
              <a:gd name="T27" fmla="*/ 2147483646 h 2578"/>
              <a:gd name="T28" fmla="*/ 2147483646 w 3538"/>
              <a:gd name="T29" fmla="*/ 2147483646 h 2578"/>
              <a:gd name="T30" fmla="*/ 2147483646 w 3538"/>
              <a:gd name="T31" fmla="*/ 2147483646 h 2578"/>
              <a:gd name="T32" fmla="*/ 2147483646 w 3538"/>
              <a:gd name="T33" fmla="*/ 2147483646 h 2578"/>
              <a:gd name="T34" fmla="*/ 2147483646 w 3538"/>
              <a:gd name="T35" fmla="*/ 2147483646 h 2578"/>
              <a:gd name="T36" fmla="*/ 2147483646 w 3538"/>
              <a:gd name="T37" fmla="*/ 2147483646 h 2578"/>
              <a:gd name="T38" fmla="*/ 2147483646 w 3538"/>
              <a:gd name="T39" fmla="*/ 2147483646 h 25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38"/>
              <a:gd name="T61" fmla="*/ 0 h 2578"/>
              <a:gd name="T62" fmla="*/ 3538 w 3538"/>
              <a:gd name="T63" fmla="*/ 2578 h 25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38" h="2578">
                <a:moveTo>
                  <a:pt x="0" y="2578"/>
                </a:moveTo>
                <a:cubicBezTo>
                  <a:pt x="53" y="2321"/>
                  <a:pt x="106" y="2064"/>
                  <a:pt x="136" y="1989"/>
                </a:cubicBezTo>
                <a:cubicBezTo>
                  <a:pt x="166" y="1914"/>
                  <a:pt x="136" y="2261"/>
                  <a:pt x="181" y="2125"/>
                </a:cubicBezTo>
                <a:cubicBezTo>
                  <a:pt x="226" y="1989"/>
                  <a:pt x="363" y="1300"/>
                  <a:pt x="408" y="1172"/>
                </a:cubicBezTo>
                <a:cubicBezTo>
                  <a:pt x="453" y="1044"/>
                  <a:pt x="400" y="1445"/>
                  <a:pt x="453" y="1354"/>
                </a:cubicBezTo>
                <a:cubicBezTo>
                  <a:pt x="506" y="1263"/>
                  <a:pt x="665" y="726"/>
                  <a:pt x="725" y="628"/>
                </a:cubicBezTo>
                <a:cubicBezTo>
                  <a:pt x="785" y="530"/>
                  <a:pt x="710" y="855"/>
                  <a:pt x="816" y="764"/>
                </a:cubicBezTo>
                <a:cubicBezTo>
                  <a:pt x="922" y="673"/>
                  <a:pt x="1247" y="166"/>
                  <a:pt x="1360" y="83"/>
                </a:cubicBezTo>
                <a:cubicBezTo>
                  <a:pt x="1473" y="0"/>
                  <a:pt x="1451" y="242"/>
                  <a:pt x="1496" y="265"/>
                </a:cubicBezTo>
                <a:cubicBezTo>
                  <a:pt x="1541" y="288"/>
                  <a:pt x="1572" y="190"/>
                  <a:pt x="1632" y="220"/>
                </a:cubicBezTo>
                <a:cubicBezTo>
                  <a:pt x="1692" y="250"/>
                  <a:pt x="1806" y="363"/>
                  <a:pt x="1859" y="446"/>
                </a:cubicBezTo>
                <a:cubicBezTo>
                  <a:pt x="1912" y="529"/>
                  <a:pt x="1912" y="688"/>
                  <a:pt x="1950" y="718"/>
                </a:cubicBezTo>
                <a:cubicBezTo>
                  <a:pt x="1988" y="748"/>
                  <a:pt x="2018" y="552"/>
                  <a:pt x="2086" y="628"/>
                </a:cubicBezTo>
                <a:cubicBezTo>
                  <a:pt x="2154" y="704"/>
                  <a:pt x="2290" y="1089"/>
                  <a:pt x="2358" y="1172"/>
                </a:cubicBezTo>
                <a:cubicBezTo>
                  <a:pt x="2426" y="1255"/>
                  <a:pt x="2426" y="1044"/>
                  <a:pt x="2494" y="1127"/>
                </a:cubicBezTo>
                <a:cubicBezTo>
                  <a:pt x="2562" y="1210"/>
                  <a:pt x="2713" y="1588"/>
                  <a:pt x="2766" y="1671"/>
                </a:cubicBezTo>
                <a:cubicBezTo>
                  <a:pt x="2819" y="1754"/>
                  <a:pt x="2774" y="1558"/>
                  <a:pt x="2812" y="1626"/>
                </a:cubicBezTo>
                <a:cubicBezTo>
                  <a:pt x="2850" y="1694"/>
                  <a:pt x="2933" y="1966"/>
                  <a:pt x="2993" y="2079"/>
                </a:cubicBezTo>
                <a:cubicBezTo>
                  <a:pt x="3053" y="2192"/>
                  <a:pt x="3084" y="2223"/>
                  <a:pt x="3175" y="2306"/>
                </a:cubicBezTo>
                <a:cubicBezTo>
                  <a:pt x="3266" y="2389"/>
                  <a:pt x="3478" y="2533"/>
                  <a:pt x="3538" y="257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855913" y="58769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256588" y="58515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120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782888" y="3573463"/>
            <a:ext cx="56181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8328025" y="3297238"/>
            <a:ext cx="1944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4.75mm.dia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505201" y="2492376"/>
            <a:ext cx="4822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4.75mm.dia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.120dias=570 mm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240463" y="2852738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ou 5.700.000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3071814" y="18446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3.000 kg.ha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4831" name="Freeform 15"/>
          <p:cNvSpPr>
            <a:spLocks/>
          </p:cNvSpPr>
          <p:nvPr/>
        </p:nvSpPr>
        <p:spPr bwMode="auto">
          <a:xfrm>
            <a:off x="3000376" y="2924175"/>
            <a:ext cx="5616575" cy="2941638"/>
          </a:xfrm>
          <a:custGeom>
            <a:avLst/>
            <a:gdLst>
              <a:gd name="T0" fmla="*/ 0 w 3538"/>
              <a:gd name="T1" fmla="*/ 2147483646 h 2578"/>
              <a:gd name="T2" fmla="*/ 2147483646 w 3538"/>
              <a:gd name="T3" fmla="*/ 2147483646 h 2578"/>
              <a:gd name="T4" fmla="*/ 2147483646 w 3538"/>
              <a:gd name="T5" fmla="*/ 2147483646 h 2578"/>
              <a:gd name="T6" fmla="*/ 2147483646 w 3538"/>
              <a:gd name="T7" fmla="*/ 2147483646 h 2578"/>
              <a:gd name="T8" fmla="*/ 2147483646 w 3538"/>
              <a:gd name="T9" fmla="*/ 2147483646 h 2578"/>
              <a:gd name="T10" fmla="*/ 2147483646 w 3538"/>
              <a:gd name="T11" fmla="*/ 2147483646 h 2578"/>
              <a:gd name="T12" fmla="*/ 2147483646 w 3538"/>
              <a:gd name="T13" fmla="*/ 2147483646 h 2578"/>
              <a:gd name="T14" fmla="*/ 2147483646 w 3538"/>
              <a:gd name="T15" fmla="*/ 2147483646 h 2578"/>
              <a:gd name="T16" fmla="*/ 2147483646 w 3538"/>
              <a:gd name="T17" fmla="*/ 2147483646 h 2578"/>
              <a:gd name="T18" fmla="*/ 2147483646 w 3538"/>
              <a:gd name="T19" fmla="*/ 2147483646 h 2578"/>
              <a:gd name="T20" fmla="*/ 2147483646 w 3538"/>
              <a:gd name="T21" fmla="*/ 2147483646 h 2578"/>
              <a:gd name="T22" fmla="*/ 2147483646 w 3538"/>
              <a:gd name="T23" fmla="*/ 2147483646 h 2578"/>
              <a:gd name="T24" fmla="*/ 2147483646 w 3538"/>
              <a:gd name="T25" fmla="*/ 2147483646 h 2578"/>
              <a:gd name="T26" fmla="*/ 2147483646 w 3538"/>
              <a:gd name="T27" fmla="*/ 2147483646 h 2578"/>
              <a:gd name="T28" fmla="*/ 2147483646 w 3538"/>
              <a:gd name="T29" fmla="*/ 2147483646 h 2578"/>
              <a:gd name="T30" fmla="*/ 2147483646 w 3538"/>
              <a:gd name="T31" fmla="*/ 2147483646 h 2578"/>
              <a:gd name="T32" fmla="*/ 2147483646 w 3538"/>
              <a:gd name="T33" fmla="*/ 2147483646 h 2578"/>
              <a:gd name="T34" fmla="*/ 2147483646 w 3538"/>
              <a:gd name="T35" fmla="*/ 2147483646 h 2578"/>
              <a:gd name="T36" fmla="*/ 2147483646 w 3538"/>
              <a:gd name="T37" fmla="*/ 2147483646 h 2578"/>
              <a:gd name="T38" fmla="*/ 2147483646 w 3538"/>
              <a:gd name="T39" fmla="*/ 2147483646 h 25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538"/>
              <a:gd name="T61" fmla="*/ 0 h 2578"/>
              <a:gd name="T62" fmla="*/ 3538 w 3538"/>
              <a:gd name="T63" fmla="*/ 2578 h 25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538" h="2578">
                <a:moveTo>
                  <a:pt x="0" y="2578"/>
                </a:moveTo>
                <a:cubicBezTo>
                  <a:pt x="53" y="2321"/>
                  <a:pt x="106" y="2064"/>
                  <a:pt x="136" y="1989"/>
                </a:cubicBezTo>
                <a:cubicBezTo>
                  <a:pt x="166" y="1914"/>
                  <a:pt x="136" y="2261"/>
                  <a:pt x="181" y="2125"/>
                </a:cubicBezTo>
                <a:cubicBezTo>
                  <a:pt x="226" y="1989"/>
                  <a:pt x="363" y="1300"/>
                  <a:pt x="408" y="1172"/>
                </a:cubicBezTo>
                <a:cubicBezTo>
                  <a:pt x="453" y="1044"/>
                  <a:pt x="400" y="1445"/>
                  <a:pt x="453" y="1354"/>
                </a:cubicBezTo>
                <a:cubicBezTo>
                  <a:pt x="506" y="1263"/>
                  <a:pt x="665" y="726"/>
                  <a:pt x="725" y="628"/>
                </a:cubicBezTo>
                <a:cubicBezTo>
                  <a:pt x="785" y="530"/>
                  <a:pt x="710" y="855"/>
                  <a:pt x="816" y="764"/>
                </a:cubicBezTo>
                <a:cubicBezTo>
                  <a:pt x="922" y="673"/>
                  <a:pt x="1247" y="166"/>
                  <a:pt x="1360" y="83"/>
                </a:cubicBezTo>
                <a:cubicBezTo>
                  <a:pt x="1473" y="0"/>
                  <a:pt x="1451" y="242"/>
                  <a:pt x="1496" y="265"/>
                </a:cubicBezTo>
                <a:cubicBezTo>
                  <a:pt x="1541" y="288"/>
                  <a:pt x="1572" y="190"/>
                  <a:pt x="1632" y="220"/>
                </a:cubicBezTo>
                <a:cubicBezTo>
                  <a:pt x="1692" y="250"/>
                  <a:pt x="1806" y="363"/>
                  <a:pt x="1859" y="446"/>
                </a:cubicBezTo>
                <a:cubicBezTo>
                  <a:pt x="1912" y="529"/>
                  <a:pt x="1912" y="688"/>
                  <a:pt x="1950" y="718"/>
                </a:cubicBezTo>
                <a:cubicBezTo>
                  <a:pt x="1988" y="748"/>
                  <a:pt x="2018" y="552"/>
                  <a:pt x="2086" y="628"/>
                </a:cubicBezTo>
                <a:cubicBezTo>
                  <a:pt x="2154" y="704"/>
                  <a:pt x="2290" y="1089"/>
                  <a:pt x="2358" y="1172"/>
                </a:cubicBezTo>
                <a:cubicBezTo>
                  <a:pt x="2426" y="1255"/>
                  <a:pt x="2426" y="1044"/>
                  <a:pt x="2494" y="1127"/>
                </a:cubicBezTo>
                <a:cubicBezTo>
                  <a:pt x="2562" y="1210"/>
                  <a:pt x="2713" y="1588"/>
                  <a:pt x="2766" y="1671"/>
                </a:cubicBezTo>
                <a:cubicBezTo>
                  <a:pt x="2819" y="1754"/>
                  <a:pt x="2774" y="1558"/>
                  <a:pt x="2812" y="1626"/>
                </a:cubicBezTo>
                <a:cubicBezTo>
                  <a:pt x="2850" y="1694"/>
                  <a:pt x="2933" y="1966"/>
                  <a:pt x="2993" y="2079"/>
                </a:cubicBezTo>
                <a:cubicBezTo>
                  <a:pt x="3053" y="2192"/>
                  <a:pt x="3084" y="2223"/>
                  <a:pt x="3175" y="2306"/>
                </a:cubicBezTo>
                <a:cubicBezTo>
                  <a:pt x="3266" y="2389"/>
                  <a:pt x="3478" y="2533"/>
                  <a:pt x="3538" y="2578"/>
                </a:cubicBezTo>
              </a:path>
            </a:pathLst>
          </a:cu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2998788" y="4616450"/>
            <a:ext cx="5618162" cy="0"/>
          </a:xfrm>
          <a:prstGeom prst="line">
            <a:avLst/>
          </a:prstGeom>
          <a:noFill/>
          <a:ln w="127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8543925" y="4340226"/>
            <a:ext cx="194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2.85mm.dia</a:t>
            </a:r>
            <a:r>
              <a:rPr lang="pt-BR" altLang="pt-BR" sz="2400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4295775" y="3573463"/>
            <a:ext cx="500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2.85mm.dia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.120dias=342 mm</a:t>
            </a:r>
            <a:endParaRPr lang="pt-BR" altLang="pt-BR" sz="2400" b="1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6456363" y="3933825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ou 3.420.000 L.ha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3071814" y="2924175"/>
            <a:ext cx="2160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1.500 kg.ha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600826" y="1700213"/>
            <a:ext cx="359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EUA=295 mL.kg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6889751" y="4868863"/>
            <a:ext cx="359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EUA=362 mL.kg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39" name="CaixaDeTexto 1"/>
          <p:cNvSpPr txBox="1">
            <a:spLocks noChangeArrowheads="1"/>
          </p:cNvSpPr>
          <p:nvPr/>
        </p:nvSpPr>
        <p:spPr bwMode="auto">
          <a:xfrm>
            <a:off x="9570401" y="1072525"/>
            <a:ext cx="2136495" cy="64611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IC=0.25/0.35 </a:t>
            </a:r>
            <a:r>
              <a:rPr lang="pt-BR" altLang="pt-BR" sz="1800" dirty="0"/>
              <a:t>kg/kg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/>
              <a:t>u=0.13 g/g</a:t>
            </a:r>
          </a:p>
        </p:txBody>
      </p:sp>
      <p:sp>
        <p:nvSpPr>
          <p:cNvPr id="34840" name="CaixaDeTexto 23"/>
          <p:cNvSpPr txBox="1">
            <a:spLocks noChangeArrowheads="1"/>
          </p:cNvSpPr>
          <p:nvPr/>
        </p:nvSpPr>
        <p:spPr bwMode="auto">
          <a:xfrm>
            <a:off x="9570400" y="735181"/>
            <a:ext cx="2136495" cy="36988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/>
              <a:t>E=0.05xETa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915054" y="26608"/>
            <a:ext cx="1027694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91248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90" y="656250"/>
            <a:ext cx="8893598" cy="61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26608"/>
            <a:ext cx="121920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4" name="Oval 6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81713" y="656250"/>
            <a:ext cx="1179268" cy="381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 smtClean="0">
                <a:solidFill>
                  <a:schemeClr val="bg1"/>
                </a:solidFill>
              </a:rPr>
              <a:t>Fertilidade</a:t>
            </a:r>
            <a:endParaRPr lang="pt-BR" altLang="pt-BR" sz="1600" b="1" dirty="0">
              <a:solidFill>
                <a:schemeClr val="bg1"/>
              </a:solidFill>
            </a:endParaRPr>
          </a:p>
        </p:txBody>
      </p:sp>
      <p:sp>
        <p:nvSpPr>
          <p:cNvPr id="5" name="Oval 6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10431888" y="2611692"/>
            <a:ext cx="1179268" cy="381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 b="1" dirty="0" smtClean="0">
                <a:solidFill>
                  <a:schemeClr val="bg1"/>
                </a:solidFill>
              </a:rPr>
              <a:t>N</a:t>
            </a:r>
            <a:endParaRPr lang="pt-BR" alt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ângulo 49"/>
          <p:cNvSpPr/>
          <p:nvPr/>
        </p:nvSpPr>
        <p:spPr>
          <a:xfrm>
            <a:off x="5888045" y="1292476"/>
            <a:ext cx="5638800" cy="436324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tângulo 1"/>
          <p:cNvSpPr/>
          <p:nvPr/>
        </p:nvSpPr>
        <p:spPr>
          <a:xfrm>
            <a:off x="6363922" y="2435147"/>
            <a:ext cx="1111624" cy="297628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579797" y="3731804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5mm.dia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.120days=600 mm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793362" y="4033425"/>
            <a:ext cx="2912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ou 6.000.000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793362" y="4355361"/>
            <a:ext cx="3957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P = 6.000 kg.ha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 (IC=1/3)</a:t>
            </a:r>
            <a:endParaRPr lang="pt-BR" altLang="pt-BR" sz="2400" b="1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793362" y="5151972"/>
            <a:ext cx="26238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EUA=1.000 L.kg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817" y="788078"/>
            <a:ext cx="3189432" cy="1981200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>
          <a:xfrm rot="16200000">
            <a:off x="-2638424" y="2835275"/>
            <a:ext cx="6813550" cy="1143000"/>
          </a:xfrm>
          <a:prstGeom prst="rect">
            <a:avLst/>
          </a:prstGeom>
          <a:solidFill>
            <a:srgbClr val="CCFF33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b="1" smtClean="0"/>
              <a:t>Evapotranspiração</a:t>
            </a:r>
            <a:endParaRPr lang="pt-BR" altLang="pt-BR" b="1" dirty="0" smtClean="0"/>
          </a:p>
        </p:txBody>
      </p:sp>
      <p:sp>
        <p:nvSpPr>
          <p:cNvPr id="26" name="CaixaDeTexto 25"/>
          <p:cNvSpPr txBox="1"/>
          <p:nvPr/>
        </p:nvSpPr>
        <p:spPr>
          <a:xfrm>
            <a:off x="1493948" y="26608"/>
            <a:ext cx="1069805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cxnSp>
        <p:nvCxnSpPr>
          <p:cNvPr id="28" name="Conector reto 27"/>
          <p:cNvCxnSpPr/>
          <p:nvPr/>
        </p:nvCxnSpPr>
        <p:spPr>
          <a:xfrm flipV="1">
            <a:off x="5888045" y="4029558"/>
            <a:ext cx="3227294" cy="2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7475546" y="3738622"/>
            <a:ext cx="196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Superfície do solo</a:t>
            </a:r>
          </a:p>
        </p:txBody>
      </p:sp>
      <p:cxnSp>
        <p:nvCxnSpPr>
          <p:cNvPr id="32" name="Conector de seta reta 31"/>
          <p:cNvCxnSpPr/>
          <p:nvPr/>
        </p:nvCxnSpPr>
        <p:spPr>
          <a:xfrm flipH="1" flipV="1">
            <a:off x="6103198" y="1644944"/>
            <a:ext cx="18304" cy="38010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 flipV="1">
            <a:off x="6976349" y="1913072"/>
            <a:ext cx="5391" cy="1228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/>
          <p:cNvCxnSpPr/>
          <p:nvPr/>
        </p:nvCxnSpPr>
        <p:spPr>
          <a:xfrm flipV="1">
            <a:off x="6887436" y="4569076"/>
            <a:ext cx="187" cy="950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5953545" y="1292476"/>
            <a:ext cx="59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823121" y="1570377"/>
            <a:ext cx="59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T</a:t>
            </a:r>
            <a:endParaRPr lang="es-EC" dirty="0" smtClean="0"/>
          </a:p>
        </p:txBody>
      </p:sp>
      <p:sp>
        <p:nvSpPr>
          <p:cNvPr id="41" name="CaixaDeTexto 40"/>
          <p:cNvSpPr txBox="1"/>
          <p:nvPr/>
        </p:nvSpPr>
        <p:spPr>
          <a:xfrm>
            <a:off x="6904989" y="4995460"/>
            <a:ext cx="59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</a:t>
            </a:r>
          </a:p>
        </p:txBody>
      </p:sp>
      <p:sp>
        <p:nvSpPr>
          <p:cNvPr id="43" name="Forma livre 42"/>
          <p:cNvSpPr/>
          <p:nvPr/>
        </p:nvSpPr>
        <p:spPr>
          <a:xfrm>
            <a:off x="7161034" y="2926568"/>
            <a:ext cx="706697" cy="638377"/>
          </a:xfrm>
          <a:custGeom>
            <a:avLst/>
            <a:gdLst>
              <a:gd name="connsiteX0" fmla="*/ 0 w 706697"/>
              <a:gd name="connsiteY0" fmla="*/ 323060 h 638377"/>
              <a:gd name="connsiteX1" fmla="*/ 268941 w 706697"/>
              <a:gd name="connsiteY1" fmla="*/ 331 h 638377"/>
              <a:gd name="connsiteX2" fmla="*/ 681317 w 706697"/>
              <a:gd name="connsiteY2" fmla="*/ 269272 h 638377"/>
              <a:gd name="connsiteX3" fmla="*/ 609600 w 706697"/>
              <a:gd name="connsiteY3" fmla="*/ 618896 h 638377"/>
              <a:gd name="connsiteX4" fmla="*/ 179294 w 706697"/>
              <a:gd name="connsiteY4" fmla="*/ 583037 h 638377"/>
              <a:gd name="connsiteX5" fmla="*/ 134470 w 706697"/>
              <a:gd name="connsiteY5" fmla="*/ 493390 h 63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697" h="638377">
                <a:moveTo>
                  <a:pt x="0" y="323060"/>
                </a:moveTo>
                <a:cubicBezTo>
                  <a:pt x="77694" y="166178"/>
                  <a:pt x="155388" y="9296"/>
                  <a:pt x="268941" y="331"/>
                </a:cubicBezTo>
                <a:cubicBezTo>
                  <a:pt x="382494" y="-8634"/>
                  <a:pt x="624541" y="166178"/>
                  <a:pt x="681317" y="269272"/>
                </a:cubicBezTo>
                <a:cubicBezTo>
                  <a:pt x="738094" y="372366"/>
                  <a:pt x="693270" y="566602"/>
                  <a:pt x="609600" y="618896"/>
                </a:cubicBezTo>
                <a:cubicBezTo>
                  <a:pt x="525930" y="671190"/>
                  <a:pt x="258482" y="603955"/>
                  <a:pt x="179294" y="583037"/>
                </a:cubicBezTo>
                <a:cubicBezTo>
                  <a:pt x="100106" y="562119"/>
                  <a:pt x="144929" y="508331"/>
                  <a:pt x="134470" y="493390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CaixaDeTexto 44"/>
          <p:cNvSpPr txBox="1"/>
          <p:nvPr/>
        </p:nvSpPr>
        <p:spPr>
          <a:xfrm>
            <a:off x="7359004" y="3076770"/>
            <a:ext cx="591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Ai</a:t>
            </a:r>
          </a:p>
        </p:txBody>
      </p:sp>
      <p:sp>
        <p:nvSpPr>
          <p:cNvPr id="46" name="Text Box 13"/>
          <p:cNvSpPr txBox="1">
            <a:spLocks noChangeArrowheads="1"/>
          </p:cNvSpPr>
          <p:nvPr/>
        </p:nvSpPr>
        <p:spPr bwMode="auto">
          <a:xfrm>
            <a:off x="8525069" y="1561417"/>
            <a:ext cx="2912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T = 5.700.000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8525069" y="1901154"/>
            <a:ext cx="2912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E = 300.000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1802322" y="4713949"/>
            <a:ext cx="31234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MST = 18.000 kg.ha</a:t>
            </a:r>
            <a:r>
              <a:rPr lang="pt-BR" altLang="pt-BR" sz="24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8482604" y="4954229"/>
            <a:ext cx="2912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A </a:t>
            </a:r>
            <a:r>
              <a:rPr lang="pt-BR" altLang="pt-BR" sz="2400" b="1" smtClean="0">
                <a:latin typeface="Times New Roman" panose="02020603050405020304" pitchFamily="18" charset="0"/>
              </a:rPr>
              <a:t>= 5.709.720 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51" name="Text Box 13"/>
          <p:cNvSpPr txBox="1">
            <a:spLocks noChangeArrowheads="1"/>
          </p:cNvSpPr>
          <p:nvPr/>
        </p:nvSpPr>
        <p:spPr bwMode="auto">
          <a:xfrm>
            <a:off x="8516104" y="3021746"/>
            <a:ext cx="291240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Ai = 9.720 L.ha</a:t>
            </a:r>
            <a:r>
              <a:rPr lang="pt-BR" altLang="pt-BR" sz="24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="1" baseline="30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89373"/>
            <a:ext cx="10515600" cy="897005"/>
          </a:xfrm>
          <a:solidFill>
            <a:srgbClr val="E1F8DE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pt-BR" sz="9200" b="1" dirty="0" smtClean="0"/>
              <a:t>Sumário</a:t>
            </a:r>
            <a:endParaRPr lang="pt-BR" altLang="pt-BR" sz="9200" b="1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74825"/>
            <a:ext cx="11100515" cy="4732338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defRPr/>
            </a:pPr>
            <a:endParaRPr lang="pt-BR" altLang="pt-BR" sz="3600" dirty="0" smtClean="0"/>
          </a:p>
          <a:p>
            <a:pPr>
              <a:lnSpc>
                <a:spcPct val="85000"/>
              </a:lnSpc>
              <a:defRPr/>
            </a:pPr>
            <a:r>
              <a:rPr lang="pt-BR" sz="3200" dirty="0" smtClean="0">
                <a:solidFill>
                  <a:schemeClr val="tx2"/>
                </a:solidFill>
              </a:rPr>
              <a:t>Mitigação </a:t>
            </a:r>
            <a:r>
              <a:rPr lang="pt-BR" sz="3200" dirty="0">
                <a:solidFill>
                  <a:schemeClr val="tx2"/>
                </a:solidFill>
              </a:rPr>
              <a:t>dos riscos climáticos através do manejo da fertilidade</a:t>
            </a:r>
            <a:endParaRPr lang="pt-BR" altLang="pt-BR" sz="3600" dirty="0" smtClean="0">
              <a:solidFill>
                <a:schemeClr val="tx2"/>
              </a:solidFill>
            </a:endParaRPr>
          </a:p>
          <a:p>
            <a:pPr lvl="1">
              <a:lnSpc>
                <a:spcPct val="85000"/>
              </a:lnSpc>
              <a:defRPr/>
            </a:pPr>
            <a:r>
              <a:rPr lang="pt-BR" altLang="pt-BR" sz="3200" b="1" i="1" u="sng" dirty="0">
                <a:solidFill>
                  <a:srgbClr val="0070C0"/>
                </a:solidFill>
              </a:rPr>
              <a:t>Deficit</a:t>
            </a:r>
            <a:r>
              <a:rPr lang="pt-BR" altLang="pt-BR" sz="3200" b="1" u="sng" dirty="0">
                <a:solidFill>
                  <a:srgbClr val="0070C0"/>
                </a:solidFill>
              </a:rPr>
              <a:t> hídrico </a:t>
            </a:r>
            <a:r>
              <a:rPr lang="pt-BR" altLang="pt-BR" sz="3200" dirty="0">
                <a:solidFill>
                  <a:srgbClr val="0070C0"/>
                </a:solidFill>
              </a:rPr>
              <a:t>x </a:t>
            </a:r>
            <a:r>
              <a:rPr lang="pt-BR" altLang="pt-BR" sz="3200" b="1" u="sng" dirty="0">
                <a:solidFill>
                  <a:srgbClr val="0070C0"/>
                </a:solidFill>
              </a:rPr>
              <a:t>estresse hídrico </a:t>
            </a:r>
            <a:r>
              <a:rPr lang="pt-BR" altLang="pt-BR" sz="3200" dirty="0">
                <a:solidFill>
                  <a:srgbClr val="0070C0"/>
                </a:solidFill>
              </a:rPr>
              <a:t>e térmico</a:t>
            </a:r>
          </a:p>
          <a:p>
            <a:pPr lvl="1">
              <a:lnSpc>
                <a:spcPct val="85000"/>
              </a:lnSpc>
              <a:defRPr/>
            </a:pPr>
            <a:r>
              <a:rPr lang="pt-BR" altLang="pt-BR" sz="3200" dirty="0" smtClean="0">
                <a:solidFill>
                  <a:srgbClr val="0070C0"/>
                </a:solidFill>
              </a:rPr>
              <a:t>Arquitetura de planta (genético e manejo)</a:t>
            </a:r>
          </a:p>
          <a:p>
            <a:pPr lvl="1">
              <a:lnSpc>
                <a:spcPct val="85000"/>
              </a:lnSpc>
              <a:defRPr/>
            </a:pPr>
            <a:r>
              <a:rPr lang="pt-BR" altLang="pt-BR" sz="3200" b="1" dirty="0" smtClean="0">
                <a:solidFill>
                  <a:srgbClr val="FF0000"/>
                </a:solidFill>
              </a:rPr>
              <a:t>População de plantas</a:t>
            </a:r>
          </a:p>
          <a:p>
            <a:pPr lvl="1">
              <a:lnSpc>
                <a:spcPct val="85000"/>
              </a:lnSpc>
              <a:defRPr/>
            </a:pPr>
            <a:r>
              <a:rPr lang="pt-BR" altLang="pt-BR" sz="3200" b="1" u="sng" dirty="0" smtClean="0">
                <a:solidFill>
                  <a:srgbClr val="0070C0"/>
                </a:solidFill>
              </a:rPr>
              <a:t>Manejo de água </a:t>
            </a:r>
            <a:r>
              <a:rPr lang="pt-BR" altLang="pt-BR" sz="3200" dirty="0" smtClean="0">
                <a:solidFill>
                  <a:srgbClr val="0070C0"/>
                </a:solidFill>
              </a:rPr>
              <a:t>(semeadura direta, irrigação e drenagem)</a:t>
            </a:r>
          </a:p>
          <a:p>
            <a:pPr lvl="1">
              <a:lnSpc>
                <a:spcPct val="85000"/>
              </a:lnSpc>
              <a:defRPr/>
            </a:pPr>
            <a:r>
              <a:rPr lang="pt-BR" altLang="pt-BR" sz="3200" dirty="0" smtClean="0">
                <a:solidFill>
                  <a:srgbClr val="0070C0"/>
                </a:solidFill>
              </a:rPr>
              <a:t>Manejo do solo (oxigênio, raiz, </a:t>
            </a:r>
            <a:r>
              <a:rPr lang="pt-BR" altLang="pt-BR" sz="3200" b="1" dirty="0" smtClean="0">
                <a:solidFill>
                  <a:srgbClr val="FF0000"/>
                </a:solidFill>
              </a:rPr>
              <a:t>matéria orgânica e N</a:t>
            </a:r>
            <a:r>
              <a:rPr lang="pt-BR" altLang="pt-BR" sz="3200" dirty="0" smtClean="0">
                <a:solidFill>
                  <a:srgbClr val="0070C0"/>
                </a:solidFill>
              </a:rPr>
              <a:t>, </a:t>
            </a:r>
            <a:r>
              <a:rPr lang="pt-BR" altLang="pt-BR" sz="3200" dirty="0" smtClean="0">
                <a:solidFill>
                  <a:srgbClr val="0070C0"/>
                </a:solidFill>
              </a:rPr>
              <a:t>nutrientes)</a:t>
            </a:r>
            <a:endParaRPr lang="pt-BR" altLang="pt-BR" sz="3200" dirty="0" smtClean="0">
              <a:solidFill>
                <a:srgbClr val="0070C0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096902" y="130817"/>
            <a:ext cx="9729717" cy="1058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latin typeface="Bookman Old Style" panose="02050604050505020204" pitchFamily="18" charset="0"/>
              </a:rPr>
              <a:t> Alterações fisiológicas da planta em condições de estresse</a:t>
            </a:r>
            <a:endParaRPr lang="pt-BR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 rot="16200000">
            <a:off x="-3012137" y="3041561"/>
            <a:ext cx="6813550" cy="730428"/>
          </a:xfrm>
          <a:prstGeom prst="rect">
            <a:avLst/>
          </a:prstGeom>
          <a:solidFill>
            <a:srgbClr val="CCFF33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b="1" smtClean="0"/>
              <a:t>Evapotranspiração</a:t>
            </a:r>
            <a:endParaRPr lang="pt-BR" altLang="pt-BR" b="1" dirty="0" smtClean="0"/>
          </a:p>
        </p:txBody>
      </p:sp>
      <p:sp>
        <p:nvSpPr>
          <p:cNvPr id="26" name="CaixaDeTexto 25"/>
          <p:cNvSpPr txBox="1"/>
          <p:nvPr/>
        </p:nvSpPr>
        <p:spPr>
          <a:xfrm>
            <a:off x="759854" y="26608"/>
            <a:ext cx="1104577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76" name="Retângulo 75"/>
          <p:cNvSpPr/>
          <p:nvPr/>
        </p:nvSpPr>
        <p:spPr>
          <a:xfrm>
            <a:off x="4873888" y="5893112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7" name="Forma livre 76"/>
          <p:cNvSpPr/>
          <p:nvPr/>
        </p:nvSpPr>
        <p:spPr>
          <a:xfrm>
            <a:off x="4873888" y="6130939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78" name="Conector reto 77"/>
          <p:cNvCxnSpPr/>
          <p:nvPr/>
        </p:nvCxnSpPr>
        <p:spPr>
          <a:xfrm>
            <a:off x="4886765" y="6009020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78"/>
          <p:cNvSpPr/>
          <p:nvPr/>
        </p:nvSpPr>
        <p:spPr>
          <a:xfrm>
            <a:off x="3596730" y="5903849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0" name="Forma livre 79"/>
          <p:cNvSpPr/>
          <p:nvPr/>
        </p:nvSpPr>
        <p:spPr>
          <a:xfrm>
            <a:off x="3607464" y="6154058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1" name="Conector reto 80"/>
          <p:cNvCxnSpPr/>
          <p:nvPr/>
        </p:nvCxnSpPr>
        <p:spPr>
          <a:xfrm>
            <a:off x="3620340" y="5941985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tângulo 81"/>
          <p:cNvSpPr/>
          <p:nvPr/>
        </p:nvSpPr>
        <p:spPr>
          <a:xfrm>
            <a:off x="2317432" y="5901204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3" name="Forma livre 82"/>
          <p:cNvSpPr/>
          <p:nvPr/>
        </p:nvSpPr>
        <p:spPr>
          <a:xfrm>
            <a:off x="2317432" y="6139031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4" name="Conector reto 83"/>
          <p:cNvCxnSpPr/>
          <p:nvPr/>
        </p:nvCxnSpPr>
        <p:spPr>
          <a:xfrm>
            <a:off x="2330309" y="5991354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tângulo 84"/>
          <p:cNvSpPr/>
          <p:nvPr/>
        </p:nvSpPr>
        <p:spPr>
          <a:xfrm>
            <a:off x="1068182" y="5886672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6" name="Forma livre 85"/>
          <p:cNvSpPr/>
          <p:nvPr/>
        </p:nvSpPr>
        <p:spPr>
          <a:xfrm>
            <a:off x="1068182" y="6124499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7" name="Conector reto 86"/>
          <p:cNvCxnSpPr/>
          <p:nvPr/>
        </p:nvCxnSpPr>
        <p:spPr>
          <a:xfrm>
            <a:off x="1081059" y="6015459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45"/>
          <p:cNvSpPr/>
          <p:nvPr/>
        </p:nvSpPr>
        <p:spPr>
          <a:xfrm>
            <a:off x="9978113" y="5910777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orma livre 46"/>
          <p:cNvSpPr/>
          <p:nvPr/>
        </p:nvSpPr>
        <p:spPr>
          <a:xfrm>
            <a:off x="9978113" y="6148604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48" name="Conector reto 47"/>
          <p:cNvCxnSpPr/>
          <p:nvPr/>
        </p:nvCxnSpPr>
        <p:spPr>
          <a:xfrm>
            <a:off x="9990990" y="6026685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8700955" y="5895756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0" name="Forma livre 49"/>
          <p:cNvSpPr/>
          <p:nvPr/>
        </p:nvSpPr>
        <p:spPr>
          <a:xfrm>
            <a:off x="8711689" y="6145965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1" name="Conector reto 50"/>
          <p:cNvCxnSpPr/>
          <p:nvPr/>
        </p:nvCxnSpPr>
        <p:spPr>
          <a:xfrm>
            <a:off x="8724565" y="5946771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tângulo 87"/>
          <p:cNvSpPr/>
          <p:nvPr/>
        </p:nvSpPr>
        <p:spPr>
          <a:xfrm>
            <a:off x="7421657" y="5893111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9" name="Forma livre 88"/>
          <p:cNvSpPr/>
          <p:nvPr/>
        </p:nvSpPr>
        <p:spPr>
          <a:xfrm>
            <a:off x="7421657" y="6130938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0" name="Conector reto 89"/>
          <p:cNvCxnSpPr/>
          <p:nvPr/>
        </p:nvCxnSpPr>
        <p:spPr>
          <a:xfrm>
            <a:off x="7434534" y="5983261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ângulo 90"/>
          <p:cNvSpPr/>
          <p:nvPr/>
        </p:nvSpPr>
        <p:spPr>
          <a:xfrm>
            <a:off x="6172407" y="5904337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2" name="Forma livre 91"/>
          <p:cNvSpPr/>
          <p:nvPr/>
        </p:nvSpPr>
        <p:spPr>
          <a:xfrm>
            <a:off x="6172407" y="6142164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3" name="Conector reto 92"/>
          <p:cNvCxnSpPr/>
          <p:nvPr/>
        </p:nvCxnSpPr>
        <p:spPr>
          <a:xfrm>
            <a:off x="6185284" y="6033124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tângulo 96"/>
          <p:cNvSpPr/>
          <p:nvPr/>
        </p:nvSpPr>
        <p:spPr>
          <a:xfrm>
            <a:off x="3573380" y="4909240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8" name="Forma livre 97"/>
          <p:cNvSpPr/>
          <p:nvPr/>
        </p:nvSpPr>
        <p:spPr>
          <a:xfrm>
            <a:off x="3584114" y="5159449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9" name="Conector reto 98"/>
          <p:cNvCxnSpPr/>
          <p:nvPr/>
        </p:nvCxnSpPr>
        <p:spPr>
          <a:xfrm>
            <a:off x="3596990" y="5059920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tângulo 99"/>
          <p:cNvSpPr/>
          <p:nvPr/>
        </p:nvSpPr>
        <p:spPr>
          <a:xfrm>
            <a:off x="2294082" y="4906595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1" name="Forma livre 100"/>
          <p:cNvSpPr/>
          <p:nvPr/>
        </p:nvSpPr>
        <p:spPr>
          <a:xfrm>
            <a:off x="2294082" y="5144422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2" name="Conector reto 101"/>
          <p:cNvCxnSpPr/>
          <p:nvPr/>
        </p:nvCxnSpPr>
        <p:spPr>
          <a:xfrm>
            <a:off x="2306959" y="4996745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tângulo 102"/>
          <p:cNvSpPr/>
          <p:nvPr/>
        </p:nvSpPr>
        <p:spPr>
          <a:xfrm>
            <a:off x="1044832" y="4904942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4" name="Forma livre 103"/>
          <p:cNvSpPr/>
          <p:nvPr/>
        </p:nvSpPr>
        <p:spPr>
          <a:xfrm>
            <a:off x="1044832" y="5142769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5" name="Conector reto 104"/>
          <p:cNvCxnSpPr/>
          <p:nvPr/>
        </p:nvCxnSpPr>
        <p:spPr>
          <a:xfrm>
            <a:off x="1057709" y="5104069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tângulo 105"/>
          <p:cNvSpPr/>
          <p:nvPr/>
        </p:nvSpPr>
        <p:spPr>
          <a:xfrm>
            <a:off x="9954763" y="4916168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7" name="Forma livre 106"/>
          <p:cNvSpPr/>
          <p:nvPr/>
        </p:nvSpPr>
        <p:spPr>
          <a:xfrm>
            <a:off x="9954763" y="5153995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8" name="Conector reto 107"/>
          <p:cNvCxnSpPr/>
          <p:nvPr/>
        </p:nvCxnSpPr>
        <p:spPr>
          <a:xfrm>
            <a:off x="9967640" y="5032076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tângulo 108"/>
          <p:cNvSpPr/>
          <p:nvPr/>
        </p:nvSpPr>
        <p:spPr>
          <a:xfrm>
            <a:off x="8677605" y="4914026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0" name="Forma livre 109"/>
          <p:cNvSpPr/>
          <p:nvPr/>
        </p:nvSpPr>
        <p:spPr>
          <a:xfrm>
            <a:off x="8688339" y="5164235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1" name="Conector reto 110"/>
          <p:cNvCxnSpPr/>
          <p:nvPr/>
        </p:nvCxnSpPr>
        <p:spPr>
          <a:xfrm>
            <a:off x="8688336" y="4924026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tângulo 111"/>
          <p:cNvSpPr/>
          <p:nvPr/>
        </p:nvSpPr>
        <p:spPr>
          <a:xfrm>
            <a:off x="7398307" y="4924260"/>
            <a:ext cx="1159098" cy="73409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3" name="Forma livre 112"/>
          <p:cNvSpPr/>
          <p:nvPr/>
        </p:nvSpPr>
        <p:spPr>
          <a:xfrm>
            <a:off x="7398307" y="5162087"/>
            <a:ext cx="1159099" cy="496269"/>
          </a:xfrm>
          <a:custGeom>
            <a:avLst/>
            <a:gdLst>
              <a:gd name="connsiteX0" fmla="*/ 0 w 1172527"/>
              <a:gd name="connsiteY0" fmla="*/ 509148 h 538404"/>
              <a:gd name="connsiteX1" fmla="*/ 283335 w 1172527"/>
              <a:gd name="connsiteY1" fmla="*/ 200055 h 538404"/>
              <a:gd name="connsiteX2" fmla="*/ 489397 w 1172527"/>
              <a:gd name="connsiteY2" fmla="*/ 19751 h 538404"/>
              <a:gd name="connsiteX3" fmla="*/ 772732 w 1172527"/>
              <a:gd name="connsiteY3" fmla="*/ 58387 h 538404"/>
              <a:gd name="connsiteX4" fmla="*/ 1133341 w 1172527"/>
              <a:gd name="connsiteY4" fmla="*/ 496269 h 538404"/>
              <a:gd name="connsiteX5" fmla="*/ 1146220 w 1172527"/>
              <a:gd name="connsiteY5" fmla="*/ 496269 h 53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2527" h="538404">
                <a:moveTo>
                  <a:pt x="0" y="509148"/>
                </a:moveTo>
                <a:cubicBezTo>
                  <a:pt x="100884" y="395384"/>
                  <a:pt x="201769" y="281621"/>
                  <a:pt x="283335" y="200055"/>
                </a:cubicBezTo>
                <a:cubicBezTo>
                  <a:pt x="364901" y="118489"/>
                  <a:pt x="407831" y="43362"/>
                  <a:pt x="489397" y="19751"/>
                </a:cubicBezTo>
                <a:cubicBezTo>
                  <a:pt x="570963" y="-3860"/>
                  <a:pt x="665408" y="-21033"/>
                  <a:pt x="772732" y="58387"/>
                </a:cubicBezTo>
                <a:cubicBezTo>
                  <a:pt x="880056" y="137807"/>
                  <a:pt x="1071093" y="423289"/>
                  <a:pt x="1133341" y="496269"/>
                </a:cubicBezTo>
                <a:cubicBezTo>
                  <a:pt x="1195589" y="569249"/>
                  <a:pt x="1170904" y="532759"/>
                  <a:pt x="1146220" y="4962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4" name="Conector reto 113"/>
          <p:cNvCxnSpPr/>
          <p:nvPr/>
        </p:nvCxnSpPr>
        <p:spPr>
          <a:xfrm>
            <a:off x="7411184" y="5014410"/>
            <a:ext cx="1146221" cy="128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1197227" y="5213109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N</a:t>
            </a:r>
          </a:p>
        </p:txBody>
      </p:sp>
      <p:sp>
        <p:nvSpPr>
          <p:cNvPr id="118" name="CaixaDeTexto 117"/>
          <p:cNvSpPr txBox="1"/>
          <p:nvPr/>
        </p:nvSpPr>
        <p:spPr>
          <a:xfrm>
            <a:off x="2482966" y="5210961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P</a:t>
            </a:r>
          </a:p>
        </p:txBody>
      </p:sp>
      <p:sp>
        <p:nvSpPr>
          <p:cNvPr id="119" name="CaixaDeTexto 118"/>
          <p:cNvSpPr txBox="1"/>
          <p:nvPr/>
        </p:nvSpPr>
        <p:spPr>
          <a:xfrm>
            <a:off x="3755828" y="5183055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K</a:t>
            </a:r>
          </a:p>
        </p:txBody>
      </p:sp>
      <p:sp>
        <p:nvSpPr>
          <p:cNvPr id="120" name="CaixaDeTexto 119"/>
          <p:cNvSpPr txBox="1"/>
          <p:nvPr/>
        </p:nvSpPr>
        <p:spPr>
          <a:xfrm>
            <a:off x="7557250" y="5223840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Ca</a:t>
            </a:r>
          </a:p>
        </p:txBody>
      </p:sp>
      <p:sp>
        <p:nvSpPr>
          <p:cNvPr id="121" name="CaixaDeTexto 120"/>
          <p:cNvSpPr txBox="1"/>
          <p:nvPr/>
        </p:nvSpPr>
        <p:spPr>
          <a:xfrm>
            <a:off x="8842989" y="5195934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Mg</a:t>
            </a:r>
          </a:p>
        </p:txBody>
      </p:sp>
      <p:sp>
        <p:nvSpPr>
          <p:cNvPr id="122" name="CaixaDeTexto 121"/>
          <p:cNvSpPr txBox="1"/>
          <p:nvPr/>
        </p:nvSpPr>
        <p:spPr>
          <a:xfrm>
            <a:off x="10115851" y="5180907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S</a:t>
            </a:r>
          </a:p>
        </p:txBody>
      </p:sp>
      <p:sp>
        <p:nvSpPr>
          <p:cNvPr id="123" name="CaixaDeTexto 122"/>
          <p:cNvSpPr txBox="1"/>
          <p:nvPr/>
        </p:nvSpPr>
        <p:spPr>
          <a:xfrm>
            <a:off x="1272353" y="6202630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B</a:t>
            </a:r>
            <a:endParaRPr lang="es-EC" b="1" dirty="0" smtClean="0"/>
          </a:p>
        </p:txBody>
      </p:sp>
      <p:sp>
        <p:nvSpPr>
          <p:cNvPr id="124" name="CaixaDeTexto 123"/>
          <p:cNvSpPr txBox="1"/>
          <p:nvPr/>
        </p:nvSpPr>
        <p:spPr>
          <a:xfrm>
            <a:off x="2558092" y="6213361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Cl</a:t>
            </a:r>
          </a:p>
        </p:txBody>
      </p:sp>
      <p:sp>
        <p:nvSpPr>
          <p:cNvPr id="125" name="CaixaDeTexto 124"/>
          <p:cNvSpPr txBox="1"/>
          <p:nvPr/>
        </p:nvSpPr>
        <p:spPr>
          <a:xfrm>
            <a:off x="5093086" y="6159697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Fe</a:t>
            </a:r>
          </a:p>
        </p:txBody>
      </p:sp>
      <p:sp>
        <p:nvSpPr>
          <p:cNvPr id="126" name="CaixaDeTexto 125"/>
          <p:cNvSpPr txBox="1"/>
          <p:nvPr/>
        </p:nvSpPr>
        <p:spPr>
          <a:xfrm>
            <a:off x="8894508" y="6174724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Ni</a:t>
            </a:r>
          </a:p>
        </p:txBody>
      </p:sp>
      <p:sp>
        <p:nvSpPr>
          <p:cNvPr id="127" name="CaixaDeTexto 126"/>
          <p:cNvSpPr txBox="1"/>
          <p:nvPr/>
        </p:nvSpPr>
        <p:spPr>
          <a:xfrm>
            <a:off x="3818075" y="6185455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Cu</a:t>
            </a:r>
          </a:p>
        </p:txBody>
      </p:sp>
      <p:sp>
        <p:nvSpPr>
          <p:cNvPr id="128" name="CaixaDeTexto 127"/>
          <p:cNvSpPr txBox="1"/>
          <p:nvPr/>
        </p:nvSpPr>
        <p:spPr>
          <a:xfrm>
            <a:off x="10190977" y="6183307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Zn</a:t>
            </a:r>
          </a:p>
        </p:txBody>
      </p:sp>
      <p:sp>
        <p:nvSpPr>
          <p:cNvPr id="129" name="CaixaDeTexto 128"/>
          <p:cNvSpPr txBox="1"/>
          <p:nvPr/>
        </p:nvSpPr>
        <p:spPr>
          <a:xfrm>
            <a:off x="6303707" y="6224092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Mn</a:t>
            </a:r>
          </a:p>
        </p:txBody>
      </p:sp>
      <p:sp>
        <p:nvSpPr>
          <p:cNvPr id="130" name="CaixaDeTexto 129"/>
          <p:cNvSpPr txBox="1"/>
          <p:nvPr/>
        </p:nvSpPr>
        <p:spPr>
          <a:xfrm>
            <a:off x="7589446" y="6209065"/>
            <a:ext cx="81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Mo</a:t>
            </a:r>
          </a:p>
        </p:txBody>
      </p:sp>
      <p:sp>
        <p:nvSpPr>
          <p:cNvPr id="132" name="Retângulo 131"/>
          <p:cNvSpPr/>
          <p:nvPr/>
        </p:nvSpPr>
        <p:spPr>
          <a:xfrm>
            <a:off x="8438068" y="738690"/>
            <a:ext cx="3392830" cy="389770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3" name="Retângulo 132"/>
          <p:cNvSpPr/>
          <p:nvPr/>
        </p:nvSpPr>
        <p:spPr>
          <a:xfrm>
            <a:off x="8913945" y="1585144"/>
            <a:ext cx="1111624" cy="264630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34" name="Conector reto 133"/>
          <p:cNvCxnSpPr/>
          <p:nvPr/>
        </p:nvCxnSpPr>
        <p:spPr>
          <a:xfrm flipV="1">
            <a:off x="8438068" y="3179555"/>
            <a:ext cx="3227294" cy="2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CaixaDeTexto 134"/>
          <p:cNvSpPr txBox="1"/>
          <p:nvPr/>
        </p:nvSpPr>
        <p:spPr>
          <a:xfrm>
            <a:off x="10025569" y="2888619"/>
            <a:ext cx="1822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Superfície do solo</a:t>
            </a:r>
          </a:p>
        </p:txBody>
      </p:sp>
      <p:cxnSp>
        <p:nvCxnSpPr>
          <p:cNvPr id="136" name="Conector de seta reta 135"/>
          <p:cNvCxnSpPr/>
          <p:nvPr/>
        </p:nvCxnSpPr>
        <p:spPr>
          <a:xfrm flipH="1" flipV="1">
            <a:off x="8653221" y="794941"/>
            <a:ext cx="18304" cy="38010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de seta reta 136"/>
          <p:cNvCxnSpPr/>
          <p:nvPr/>
        </p:nvCxnSpPr>
        <p:spPr>
          <a:xfrm flipV="1">
            <a:off x="9526372" y="1063069"/>
            <a:ext cx="5391" cy="12289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de seta reta 137"/>
          <p:cNvCxnSpPr/>
          <p:nvPr/>
        </p:nvCxnSpPr>
        <p:spPr>
          <a:xfrm flipV="1">
            <a:off x="9437459" y="3641799"/>
            <a:ext cx="187" cy="950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orma livre 141"/>
          <p:cNvSpPr/>
          <p:nvPr/>
        </p:nvSpPr>
        <p:spPr>
          <a:xfrm>
            <a:off x="9711057" y="2076565"/>
            <a:ext cx="706697" cy="638377"/>
          </a:xfrm>
          <a:custGeom>
            <a:avLst/>
            <a:gdLst>
              <a:gd name="connsiteX0" fmla="*/ 0 w 706697"/>
              <a:gd name="connsiteY0" fmla="*/ 323060 h 638377"/>
              <a:gd name="connsiteX1" fmla="*/ 268941 w 706697"/>
              <a:gd name="connsiteY1" fmla="*/ 331 h 638377"/>
              <a:gd name="connsiteX2" fmla="*/ 681317 w 706697"/>
              <a:gd name="connsiteY2" fmla="*/ 269272 h 638377"/>
              <a:gd name="connsiteX3" fmla="*/ 609600 w 706697"/>
              <a:gd name="connsiteY3" fmla="*/ 618896 h 638377"/>
              <a:gd name="connsiteX4" fmla="*/ 179294 w 706697"/>
              <a:gd name="connsiteY4" fmla="*/ 583037 h 638377"/>
              <a:gd name="connsiteX5" fmla="*/ 134470 w 706697"/>
              <a:gd name="connsiteY5" fmla="*/ 493390 h 63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697" h="638377">
                <a:moveTo>
                  <a:pt x="0" y="323060"/>
                </a:moveTo>
                <a:cubicBezTo>
                  <a:pt x="77694" y="166178"/>
                  <a:pt x="155388" y="9296"/>
                  <a:pt x="268941" y="331"/>
                </a:cubicBezTo>
                <a:cubicBezTo>
                  <a:pt x="382494" y="-8634"/>
                  <a:pt x="624541" y="166178"/>
                  <a:pt x="681317" y="269272"/>
                </a:cubicBezTo>
                <a:cubicBezTo>
                  <a:pt x="738094" y="372366"/>
                  <a:pt x="693270" y="566602"/>
                  <a:pt x="609600" y="618896"/>
                </a:cubicBezTo>
                <a:cubicBezTo>
                  <a:pt x="525930" y="671190"/>
                  <a:pt x="258482" y="603955"/>
                  <a:pt x="179294" y="583037"/>
                </a:cubicBezTo>
                <a:cubicBezTo>
                  <a:pt x="100106" y="562119"/>
                  <a:pt x="144929" y="508331"/>
                  <a:pt x="134470" y="493390"/>
                </a:cubicBezTo>
              </a:path>
            </a:pathLst>
          </a:custGeom>
          <a:noFill/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4" name="Text Box 13"/>
          <p:cNvSpPr txBox="1">
            <a:spLocks noChangeArrowheads="1"/>
          </p:cNvSpPr>
          <p:nvPr/>
        </p:nvSpPr>
        <p:spPr bwMode="auto">
          <a:xfrm>
            <a:off x="9516752" y="981872"/>
            <a:ext cx="2271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T = 5.700.000 L.ha</a:t>
            </a:r>
            <a:r>
              <a:rPr lang="pt-BR" altLang="pt-BR" sz="18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8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145" name="Text Box 13"/>
          <p:cNvSpPr txBox="1">
            <a:spLocks noChangeArrowheads="1"/>
          </p:cNvSpPr>
          <p:nvPr/>
        </p:nvSpPr>
        <p:spPr bwMode="auto">
          <a:xfrm>
            <a:off x="8628103" y="716299"/>
            <a:ext cx="2912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E = 300.000 L.ha</a:t>
            </a:r>
            <a:r>
              <a:rPr lang="pt-BR" altLang="pt-BR" sz="18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8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146" name="Text Box 13"/>
          <p:cNvSpPr txBox="1">
            <a:spLocks noChangeArrowheads="1"/>
          </p:cNvSpPr>
          <p:nvPr/>
        </p:nvSpPr>
        <p:spPr bwMode="auto">
          <a:xfrm>
            <a:off x="9397010" y="3911041"/>
            <a:ext cx="22352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A = 5.709.720 L.ha</a:t>
            </a:r>
            <a:r>
              <a:rPr lang="pt-BR" altLang="pt-BR" sz="18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800" b="1" baseline="30000" dirty="0">
              <a:latin typeface="Times New Roman" panose="02020603050405020304" pitchFamily="18" charset="0"/>
            </a:endParaRPr>
          </a:p>
        </p:txBody>
      </p:sp>
      <p:sp>
        <p:nvSpPr>
          <p:cNvPr id="147" name="Text Box 13"/>
          <p:cNvSpPr txBox="1">
            <a:spLocks noChangeArrowheads="1"/>
          </p:cNvSpPr>
          <p:nvPr/>
        </p:nvSpPr>
        <p:spPr bwMode="auto">
          <a:xfrm>
            <a:off x="9108537" y="2313412"/>
            <a:ext cx="29124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Ai = 9.720 L.ha</a:t>
            </a:r>
            <a:r>
              <a:rPr lang="pt-BR" altLang="pt-BR" sz="1800" b="1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800" b="1" baseline="30000" dirty="0">
              <a:latin typeface="Times New Roman" panose="02020603050405020304" pitchFamily="18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081059" y="5512155"/>
            <a:ext cx="10316738" cy="13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965150" y="5572502"/>
            <a:ext cx="181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Micronutrientes</a:t>
            </a:r>
          </a:p>
        </p:txBody>
      </p:sp>
      <p:sp>
        <p:nvSpPr>
          <p:cNvPr id="148" name="CaixaDeTexto 147"/>
          <p:cNvSpPr txBox="1"/>
          <p:nvPr/>
        </p:nvSpPr>
        <p:spPr>
          <a:xfrm>
            <a:off x="950123" y="4604444"/>
            <a:ext cx="371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Macronutrientes primários</a:t>
            </a:r>
          </a:p>
        </p:txBody>
      </p:sp>
      <p:sp>
        <p:nvSpPr>
          <p:cNvPr id="149" name="CaixaDeTexto 148"/>
          <p:cNvSpPr txBox="1"/>
          <p:nvPr/>
        </p:nvSpPr>
        <p:spPr>
          <a:xfrm>
            <a:off x="7271509" y="4628054"/>
            <a:ext cx="371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Macronutrientes secundários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30306" y="1128425"/>
            <a:ext cx="1415916" cy="146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0" name="Retângulo 149"/>
          <p:cNvSpPr/>
          <p:nvPr/>
        </p:nvSpPr>
        <p:spPr>
          <a:xfrm>
            <a:off x="2547864" y="1152035"/>
            <a:ext cx="1366811" cy="146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orma livre 7"/>
          <p:cNvSpPr/>
          <p:nvPr/>
        </p:nvSpPr>
        <p:spPr>
          <a:xfrm>
            <a:off x="1043186" y="1399974"/>
            <a:ext cx="1379493" cy="1188680"/>
          </a:xfrm>
          <a:custGeom>
            <a:avLst/>
            <a:gdLst>
              <a:gd name="connsiteX0" fmla="*/ 0 w 1379493"/>
              <a:gd name="connsiteY0" fmla="*/ 1188680 h 1188680"/>
              <a:gd name="connsiteX1" fmla="*/ 347730 w 1379493"/>
              <a:gd name="connsiteY1" fmla="*/ 1008375 h 1188680"/>
              <a:gd name="connsiteX2" fmla="*/ 553792 w 1379493"/>
              <a:gd name="connsiteY2" fmla="*/ 673525 h 1188680"/>
              <a:gd name="connsiteX3" fmla="*/ 708338 w 1379493"/>
              <a:gd name="connsiteY3" fmla="*/ 300037 h 1188680"/>
              <a:gd name="connsiteX4" fmla="*/ 1004552 w 1379493"/>
              <a:gd name="connsiteY4" fmla="*/ 93975 h 1188680"/>
              <a:gd name="connsiteX5" fmla="*/ 1313645 w 1379493"/>
              <a:gd name="connsiteY5" fmla="*/ 3823 h 1188680"/>
              <a:gd name="connsiteX6" fmla="*/ 1378040 w 1379493"/>
              <a:gd name="connsiteY6" fmla="*/ 16702 h 1188680"/>
              <a:gd name="connsiteX7" fmla="*/ 1352282 w 1379493"/>
              <a:gd name="connsiteY7" fmla="*/ 16702 h 118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9493" h="1188680">
                <a:moveTo>
                  <a:pt x="0" y="1188680"/>
                </a:moveTo>
                <a:cubicBezTo>
                  <a:pt x="127715" y="1141457"/>
                  <a:pt x="255431" y="1094234"/>
                  <a:pt x="347730" y="1008375"/>
                </a:cubicBezTo>
                <a:cubicBezTo>
                  <a:pt x="440029" y="922516"/>
                  <a:pt x="493691" y="791581"/>
                  <a:pt x="553792" y="673525"/>
                </a:cubicBezTo>
                <a:cubicBezTo>
                  <a:pt x="613893" y="555469"/>
                  <a:pt x="633211" y="396629"/>
                  <a:pt x="708338" y="300037"/>
                </a:cubicBezTo>
                <a:cubicBezTo>
                  <a:pt x="783465" y="203445"/>
                  <a:pt x="903668" y="143344"/>
                  <a:pt x="1004552" y="93975"/>
                </a:cubicBezTo>
                <a:cubicBezTo>
                  <a:pt x="1105436" y="44606"/>
                  <a:pt x="1251397" y="16702"/>
                  <a:pt x="1313645" y="3823"/>
                </a:cubicBezTo>
                <a:cubicBezTo>
                  <a:pt x="1375893" y="-9056"/>
                  <a:pt x="1371601" y="14556"/>
                  <a:pt x="1378040" y="16702"/>
                </a:cubicBezTo>
                <a:cubicBezTo>
                  <a:pt x="1384479" y="18848"/>
                  <a:pt x="1368380" y="17775"/>
                  <a:pt x="1352282" y="1670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to 10"/>
          <p:cNvCxnSpPr/>
          <p:nvPr/>
        </p:nvCxnSpPr>
        <p:spPr>
          <a:xfrm>
            <a:off x="2547864" y="1963146"/>
            <a:ext cx="13668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tângulo 151"/>
          <p:cNvSpPr/>
          <p:nvPr/>
        </p:nvSpPr>
        <p:spPr>
          <a:xfrm>
            <a:off x="6797897" y="1152036"/>
            <a:ext cx="1415916" cy="146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3" name="Forma livre 152"/>
          <p:cNvSpPr/>
          <p:nvPr/>
        </p:nvSpPr>
        <p:spPr>
          <a:xfrm>
            <a:off x="6810777" y="1423585"/>
            <a:ext cx="1379493" cy="1188680"/>
          </a:xfrm>
          <a:custGeom>
            <a:avLst/>
            <a:gdLst>
              <a:gd name="connsiteX0" fmla="*/ 0 w 1379493"/>
              <a:gd name="connsiteY0" fmla="*/ 1188680 h 1188680"/>
              <a:gd name="connsiteX1" fmla="*/ 347730 w 1379493"/>
              <a:gd name="connsiteY1" fmla="*/ 1008375 h 1188680"/>
              <a:gd name="connsiteX2" fmla="*/ 553792 w 1379493"/>
              <a:gd name="connsiteY2" fmla="*/ 673525 h 1188680"/>
              <a:gd name="connsiteX3" fmla="*/ 708338 w 1379493"/>
              <a:gd name="connsiteY3" fmla="*/ 300037 h 1188680"/>
              <a:gd name="connsiteX4" fmla="*/ 1004552 w 1379493"/>
              <a:gd name="connsiteY4" fmla="*/ 93975 h 1188680"/>
              <a:gd name="connsiteX5" fmla="*/ 1313645 w 1379493"/>
              <a:gd name="connsiteY5" fmla="*/ 3823 h 1188680"/>
              <a:gd name="connsiteX6" fmla="*/ 1378040 w 1379493"/>
              <a:gd name="connsiteY6" fmla="*/ 16702 h 1188680"/>
              <a:gd name="connsiteX7" fmla="*/ 1352282 w 1379493"/>
              <a:gd name="connsiteY7" fmla="*/ 16702 h 118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79493" h="1188680">
                <a:moveTo>
                  <a:pt x="0" y="1188680"/>
                </a:moveTo>
                <a:cubicBezTo>
                  <a:pt x="127715" y="1141457"/>
                  <a:pt x="255431" y="1094234"/>
                  <a:pt x="347730" y="1008375"/>
                </a:cubicBezTo>
                <a:cubicBezTo>
                  <a:pt x="440029" y="922516"/>
                  <a:pt x="493691" y="791581"/>
                  <a:pt x="553792" y="673525"/>
                </a:cubicBezTo>
                <a:cubicBezTo>
                  <a:pt x="613893" y="555469"/>
                  <a:pt x="633211" y="396629"/>
                  <a:pt x="708338" y="300037"/>
                </a:cubicBezTo>
                <a:cubicBezTo>
                  <a:pt x="783465" y="203445"/>
                  <a:pt x="903668" y="143344"/>
                  <a:pt x="1004552" y="93975"/>
                </a:cubicBezTo>
                <a:cubicBezTo>
                  <a:pt x="1105436" y="44606"/>
                  <a:pt x="1251397" y="16702"/>
                  <a:pt x="1313645" y="3823"/>
                </a:cubicBezTo>
                <a:cubicBezTo>
                  <a:pt x="1375893" y="-9056"/>
                  <a:pt x="1371601" y="14556"/>
                  <a:pt x="1378040" y="16702"/>
                </a:cubicBezTo>
                <a:cubicBezTo>
                  <a:pt x="1384479" y="18848"/>
                  <a:pt x="1368380" y="17775"/>
                  <a:pt x="1352282" y="1670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4" name="Retângulo 153"/>
          <p:cNvSpPr/>
          <p:nvPr/>
        </p:nvSpPr>
        <p:spPr>
          <a:xfrm>
            <a:off x="1028158" y="3135386"/>
            <a:ext cx="1415916" cy="146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5" name="Retângulo 154"/>
          <p:cNvSpPr/>
          <p:nvPr/>
        </p:nvSpPr>
        <p:spPr>
          <a:xfrm>
            <a:off x="2545716" y="3158996"/>
            <a:ext cx="1366811" cy="146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7" name="Conector reto 156"/>
          <p:cNvCxnSpPr/>
          <p:nvPr/>
        </p:nvCxnSpPr>
        <p:spPr>
          <a:xfrm>
            <a:off x="2545716" y="4163292"/>
            <a:ext cx="13668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tângulo 157"/>
          <p:cNvSpPr/>
          <p:nvPr/>
        </p:nvSpPr>
        <p:spPr>
          <a:xfrm>
            <a:off x="6795749" y="3158997"/>
            <a:ext cx="1415916" cy="1467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vre 11"/>
          <p:cNvSpPr/>
          <p:nvPr/>
        </p:nvSpPr>
        <p:spPr>
          <a:xfrm>
            <a:off x="1043186" y="3667558"/>
            <a:ext cx="1379493" cy="953412"/>
          </a:xfrm>
          <a:custGeom>
            <a:avLst/>
            <a:gdLst>
              <a:gd name="connsiteX0" fmla="*/ 0 w 1390918"/>
              <a:gd name="connsiteY0" fmla="*/ 619212 h 619212"/>
              <a:gd name="connsiteX1" fmla="*/ 231820 w 1390918"/>
              <a:gd name="connsiteY1" fmla="*/ 451786 h 619212"/>
              <a:gd name="connsiteX2" fmla="*/ 528034 w 1390918"/>
              <a:gd name="connsiteY2" fmla="*/ 26784 h 619212"/>
              <a:gd name="connsiteX3" fmla="*/ 1081826 w 1390918"/>
              <a:gd name="connsiteY3" fmla="*/ 104057 h 619212"/>
              <a:gd name="connsiteX4" fmla="*/ 1390918 w 1390918"/>
              <a:gd name="connsiteY4" fmla="*/ 593454 h 619212"/>
              <a:gd name="connsiteX5" fmla="*/ 1390918 w 1390918"/>
              <a:gd name="connsiteY5" fmla="*/ 593454 h 61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918" h="619212">
                <a:moveTo>
                  <a:pt x="0" y="619212"/>
                </a:moveTo>
                <a:cubicBezTo>
                  <a:pt x="71907" y="584868"/>
                  <a:pt x="143814" y="550524"/>
                  <a:pt x="231820" y="451786"/>
                </a:cubicBezTo>
                <a:cubicBezTo>
                  <a:pt x="319826" y="353048"/>
                  <a:pt x="386366" y="84739"/>
                  <a:pt x="528034" y="26784"/>
                </a:cubicBezTo>
                <a:cubicBezTo>
                  <a:pt x="669702" y="-31171"/>
                  <a:pt x="938012" y="9612"/>
                  <a:pt x="1081826" y="104057"/>
                </a:cubicBezTo>
                <a:cubicBezTo>
                  <a:pt x="1225640" y="198502"/>
                  <a:pt x="1390918" y="593454"/>
                  <a:pt x="1390918" y="593454"/>
                </a:cubicBezTo>
                <a:lnTo>
                  <a:pt x="1390918" y="593454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0" name="Forma livre 159"/>
          <p:cNvSpPr/>
          <p:nvPr/>
        </p:nvSpPr>
        <p:spPr>
          <a:xfrm>
            <a:off x="6810786" y="3678289"/>
            <a:ext cx="1379493" cy="953412"/>
          </a:xfrm>
          <a:custGeom>
            <a:avLst/>
            <a:gdLst>
              <a:gd name="connsiteX0" fmla="*/ 0 w 1390918"/>
              <a:gd name="connsiteY0" fmla="*/ 619212 h 619212"/>
              <a:gd name="connsiteX1" fmla="*/ 231820 w 1390918"/>
              <a:gd name="connsiteY1" fmla="*/ 451786 h 619212"/>
              <a:gd name="connsiteX2" fmla="*/ 528034 w 1390918"/>
              <a:gd name="connsiteY2" fmla="*/ 26784 h 619212"/>
              <a:gd name="connsiteX3" fmla="*/ 1081826 w 1390918"/>
              <a:gd name="connsiteY3" fmla="*/ 104057 h 619212"/>
              <a:gd name="connsiteX4" fmla="*/ 1390918 w 1390918"/>
              <a:gd name="connsiteY4" fmla="*/ 593454 h 619212"/>
              <a:gd name="connsiteX5" fmla="*/ 1390918 w 1390918"/>
              <a:gd name="connsiteY5" fmla="*/ 593454 h 61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918" h="619212">
                <a:moveTo>
                  <a:pt x="0" y="619212"/>
                </a:moveTo>
                <a:cubicBezTo>
                  <a:pt x="71907" y="584868"/>
                  <a:pt x="143814" y="550524"/>
                  <a:pt x="231820" y="451786"/>
                </a:cubicBezTo>
                <a:cubicBezTo>
                  <a:pt x="319826" y="353048"/>
                  <a:pt x="386366" y="84739"/>
                  <a:pt x="528034" y="26784"/>
                </a:cubicBezTo>
                <a:cubicBezTo>
                  <a:pt x="669702" y="-31171"/>
                  <a:pt x="938012" y="9612"/>
                  <a:pt x="1081826" y="104057"/>
                </a:cubicBezTo>
                <a:cubicBezTo>
                  <a:pt x="1225640" y="198502"/>
                  <a:pt x="1390918" y="593454"/>
                  <a:pt x="1390918" y="593454"/>
                </a:cubicBezTo>
                <a:lnTo>
                  <a:pt x="1390918" y="593454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aixaDeTexto 12"/>
          <p:cNvSpPr txBox="1"/>
          <p:nvPr/>
        </p:nvSpPr>
        <p:spPr>
          <a:xfrm>
            <a:off x="1028158" y="788688"/>
            <a:ext cx="1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kgMS</a:t>
            </a:r>
            <a:r>
              <a:rPr lang="es-EC" dirty="0" smtClean="0"/>
              <a:t>/ha</a:t>
            </a:r>
          </a:p>
        </p:txBody>
      </p:sp>
      <p:sp>
        <p:nvSpPr>
          <p:cNvPr id="161" name="CaixaDeTexto 160"/>
          <p:cNvSpPr txBox="1"/>
          <p:nvPr/>
        </p:nvSpPr>
        <p:spPr>
          <a:xfrm>
            <a:off x="2468441" y="799419"/>
            <a:ext cx="129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kgNt</a:t>
            </a:r>
            <a:r>
              <a:rPr lang="es-EC" dirty="0" smtClean="0"/>
              <a:t>/</a:t>
            </a:r>
            <a:r>
              <a:rPr lang="es-EC" dirty="0" err="1" smtClean="0"/>
              <a:t>kgMS</a:t>
            </a:r>
            <a:endParaRPr lang="es-EC" dirty="0" smtClean="0"/>
          </a:p>
        </p:txBody>
      </p:sp>
      <p:sp>
        <p:nvSpPr>
          <p:cNvPr id="162" name="CaixaDeTexto 161"/>
          <p:cNvSpPr txBox="1"/>
          <p:nvPr/>
        </p:nvSpPr>
        <p:spPr>
          <a:xfrm>
            <a:off x="6703454" y="823029"/>
            <a:ext cx="1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kgNt</a:t>
            </a:r>
            <a:r>
              <a:rPr lang="es-EC" dirty="0" smtClean="0"/>
              <a:t>/ha</a:t>
            </a:r>
          </a:p>
        </p:txBody>
      </p:sp>
      <p:sp>
        <p:nvSpPr>
          <p:cNvPr id="163" name="CaixaDeTexto 162"/>
          <p:cNvSpPr txBox="1"/>
          <p:nvPr/>
        </p:nvSpPr>
        <p:spPr>
          <a:xfrm>
            <a:off x="948735" y="2795649"/>
            <a:ext cx="153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kgMS</a:t>
            </a:r>
            <a:r>
              <a:rPr lang="es-EC" dirty="0" smtClean="0"/>
              <a:t>/</a:t>
            </a:r>
            <a:r>
              <a:rPr lang="es-EC" dirty="0" err="1" smtClean="0"/>
              <a:t>ha.dia</a:t>
            </a:r>
            <a:endParaRPr lang="es-EC" dirty="0" smtClean="0"/>
          </a:p>
        </p:txBody>
      </p:sp>
      <p:sp>
        <p:nvSpPr>
          <p:cNvPr id="164" name="CaixaDeTexto 163"/>
          <p:cNvSpPr txBox="1"/>
          <p:nvPr/>
        </p:nvSpPr>
        <p:spPr>
          <a:xfrm>
            <a:off x="2543567" y="2806380"/>
            <a:ext cx="129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kgNt</a:t>
            </a:r>
            <a:r>
              <a:rPr lang="es-EC" dirty="0" smtClean="0"/>
              <a:t>/</a:t>
            </a:r>
            <a:r>
              <a:rPr lang="es-EC" dirty="0" err="1" smtClean="0"/>
              <a:t>kgMS</a:t>
            </a:r>
            <a:endParaRPr lang="es-EC" dirty="0" smtClean="0"/>
          </a:p>
        </p:txBody>
      </p:sp>
      <p:sp>
        <p:nvSpPr>
          <p:cNvPr id="165" name="CaixaDeTexto 164"/>
          <p:cNvSpPr txBox="1"/>
          <p:nvPr/>
        </p:nvSpPr>
        <p:spPr>
          <a:xfrm>
            <a:off x="6714184" y="2829990"/>
            <a:ext cx="1494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kgNt</a:t>
            </a:r>
            <a:r>
              <a:rPr lang="es-EC" dirty="0" smtClean="0"/>
              <a:t>/</a:t>
            </a:r>
            <a:r>
              <a:rPr lang="es-EC" dirty="0" err="1" smtClean="0"/>
              <a:t>ha.dia</a:t>
            </a:r>
            <a:endParaRPr lang="es-EC" dirty="0" smtClean="0"/>
          </a:p>
        </p:txBody>
      </p:sp>
      <p:sp>
        <p:nvSpPr>
          <p:cNvPr id="166" name="Text Box 20"/>
          <p:cNvSpPr txBox="1">
            <a:spLocks noChangeArrowheads="1"/>
          </p:cNvSpPr>
          <p:nvPr/>
        </p:nvSpPr>
        <p:spPr bwMode="auto">
          <a:xfrm>
            <a:off x="4768794" y="4834328"/>
            <a:ext cx="39571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P = 6.000 kg.ha</a:t>
            </a:r>
            <a:r>
              <a:rPr lang="pt-BR" altLang="pt-BR" sz="18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r>
              <a:rPr lang="pt-BR" altLang="pt-BR" sz="18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 (IC=1/3)</a:t>
            </a:r>
            <a:endParaRPr lang="pt-BR" altLang="pt-BR" sz="1800" b="1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7" name="Text Box 20"/>
          <p:cNvSpPr txBox="1">
            <a:spLocks noChangeArrowheads="1"/>
          </p:cNvSpPr>
          <p:nvPr/>
        </p:nvSpPr>
        <p:spPr bwMode="auto">
          <a:xfrm>
            <a:off x="4777754" y="5192916"/>
            <a:ext cx="3123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MST = 18.000 kg.ha</a:t>
            </a:r>
            <a:r>
              <a:rPr lang="pt-BR" altLang="pt-BR" sz="1800" b="1" baseline="300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-1</a:t>
            </a:r>
            <a:endParaRPr lang="pt-BR" altLang="pt-BR" sz="1800" b="1" baseline="300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967729"/>
              </p:ext>
            </p:extLst>
          </p:nvPr>
        </p:nvGraphicFramePr>
        <p:xfrm>
          <a:off x="3990303" y="722358"/>
          <a:ext cx="2743200" cy="4048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8895"/>
                <a:gridCol w="979941"/>
                <a:gridCol w="621581"/>
                <a:gridCol w="532783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C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0.4500000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8100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H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0.0600000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1080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O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0.4500000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8100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effectLst/>
                        </a:rPr>
                        <a:t> 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N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0.0150000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270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47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P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0.0020000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K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0.0100000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180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32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Ca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0.0050000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90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Mg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0.0020000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S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0.0010000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18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B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0.0000200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0.36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63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Cl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0.0001000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1.8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315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Cu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0.0000060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0.108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19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Fe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0.0001000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1.8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315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Mn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0.0000500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0.9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158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Mo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0.0000001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0.002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0.3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Ni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0.0000001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0.002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0.3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Zn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0.0000200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0.36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63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>
                          <a:effectLst/>
                        </a:rPr>
                        <a:t>18000</a:t>
                      </a:r>
                      <a:endParaRPr lang="pt-B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u="none" strike="noStrike" dirty="0">
                          <a:effectLst/>
                        </a:rPr>
                        <a:t>5709720</a:t>
                      </a:r>
                      <a:endParaRPr lang="pt-B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15" name="Picture 3" descr="nutrient buck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5149" y="1440287"/>
            <a:ext cx="914400" cy="11956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4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563689"/>
            <a:ext cx="36004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79650" y="4267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rgbClr val="FF0033"/>
                </a:solidFill>
                <a:latin typeface="Times New Roman" panose="02020603050405020304" pitchFamily="18" charset="0"/>
              </a:rPr>
              <a:t>CO</a:t>
            </a:r>
            <a:r>
              <a:rPr lang="en-US" altLang="pt-BR" sz="2400" b="1" baseline="-25000">
                <a:solidFill>
                  <a:srgbClr val="FF0033"/>
                </a:solidFill>
                <a:latin typeface="Times New Roman" panose="02020603050405020304" pitchFamily="18" charset="0"/>
              </a:rPr>
              <a:t>2</a:t>
            </a:r>
            <a:endParaRPr lang="en-US" altLang="pt-BR" sz="2400">
              <a:latin typeface="Times New Roman" panose="02020603050405020304" pitchFamily="18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965450" y="4495800"/>
            <a:ext cx="838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03650" y="4267200"/>
            <a:ext cx="21478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200" b="1" dirty="0" smtClean="0">
                <a:latin typeface="Times New Roman" panose="02020603050405020304" pitchFamily="18" charset="0"/>
              </a:rPr>
              <a:t>Fotossíntese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4718050" y="4648200"/>
            <a:ext cx="6858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65650" y="5410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Glicose</a:t>
            </a:r>
            <a:r>
              <a:rPr lang="pt-BR" altLang="pt-BR" sz="2400" dirty="0" smtClean="0">
                <a:latin typeface="Times New Roman" panose="02020603050405020304" pitchFamily="18" charset="0"/>
              </a:rPr>
              <a:t> 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3041650" y="5029200"/>
            <a:ext cx="1981200" cy="0"/>
          </a:xfrm>
          <a:prstGeom prst="line">
            <a:avLst/>
          </a:prstGeom>
          <a:noFill/>
          <a:ln w="38100">
            <a:solidFill>
              <a:srgbClr val="FF0033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432050" y="48768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rgbClr val="FF0033"/>
                </a:solidFill>
                <a:latin typeface="Times New Roman" panose="02020603050405020304" pitchFamily="18" charset="0"/>
              </a:rPr>
              <a:t>CO</a:t>
            </a:r>
            <a:r>
              <a:rPr lang="en-US" altLang="pt-BR" sz="2400" b="1" baseline="-25000">
                <a:solidFill>
                  <a:srgbClr val="FF0033"/>
                </a:solidFill>
                <a:latin typeface="Times New Roman" panose="02020603050405020304" pitchFamily="18" charset="0"/>
              </a:rPr>
              <a:t>2</a:t>
            </a:r>
            <a:endParaRPr lang="en-US" altLang="pt-BR" sz="2400">
              <a:latin typeface="Times New Roman" panose="02020603050405020304" pitchFamily="18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70251" y="4648201"/>
            <a:ext cx="18287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rgbClr val="FF0033"/>
                </a:solidFill>
                <a:latin typeface="Times New Roman" panose="02020603050405020304" pitchFamily="18" charset="0"/>
              </a:rPr>
              <a:t>Respiração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(manutenção)</a:t>
            </a:r>
            <a:endParaRPr lang="pt-BR" altLang="pt-BR" sz="2000" dirty="0">
              <a:latin typeface="Times New Roman" panose="02020603050405020304" pitchFamily="18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641850" y="5715001"/>
            <a:ext cx="1030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000" b="1">
                <a:latin typeface="Times New Roman" panose="02020603050405020304" pitchFamily="18" charset="0"/>
              </a:rPr>
              <a:t>Sucrose</a:t>
            </a:r>
            <a:endParaRPr lang="en-US" altLang="pt-BR" sz="2000">
              <a:latin typeface="Times New Roman" panose="02020603050405020304" pitchFamily="18" charset="0"/>
            </a:endParaRPr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>
            <a:off x="5251450" y="3657600"/>
            <a:ext cx="914400" cy="2590800"/>
          </a:xfrm>
          <a:custGeom>
            <a:avLst/>
            <a:gdLst>
              <a:gd name="T0" fmla="*/ 515364046 w 624"/>
              <a:gd name="T1" fmla="*/ 2147483646 h 1776"/>
              <a:gd name="T2" fmla="*/ 1339947692 w 624"/>
              <a:gd name="T3" fmla="*/ 2147483646 h 1776"/>
              <a:gd name="T4" fmla="*/ 1339947692 w 624"/>
              <a:gd name="T5" fmla="*/ 1021463746 h 1776"/>
              <a:gd name="T6" fmla="*/ 0 w 624"/>
              <a:gd name="T7" fmla="*/ 0 h 17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4" h="1776">
                <a:moveTo>
                  <a:pt x="240" y="1584"/>
                </a:moveTo>
                <a:lnTo>
                  <a:pt x="624" y="1776"/>
                </a:lnTo>
                <a:lnTo>
                  <a:pt x="624" y="48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H="1" flipV="1">
            <a:off x="4565650" y="2971800"/>
            <a:ext cx="685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3041650" y="3505200"/>
            <a:ext cx="2057400" cy="0"/>
          </a:xfrm>
          <a:prstGeom prst="line">
            <a:avLst/>
          </a:prstGeom>
          <a:noFill/>
          <a:ln w="38100">
            <a:solidFill>
              <a:srgbClr val="FF0033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3346450" y="3124201"/>
            <a:ext cx="152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Respiração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(crescimento)</a:t>
            </a:r>
            <a:endParaRPr lang="pt-BR" altLang="pt-BR" sz="1800" dirty="0">
              <a:latin typeface="Times New Roman" panose="02020603050405020304" pitchFamily="18" charset="0"/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2355850" y="3276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rgbClr val="FF0033"/>
                </a:solidFill>
                <a:latin typeface="Times New Roman" panose="02020603050405020304" pitchFamily="18" charset="0"/>
              </a:rPr>
              <a:t>CO</a:t>
            </a:r>
            <a:r>
              <a:rPr lang="en-US" altLang="pt-BR" sz="2400" b="1" baseline="-25000">
                <a:solidFill>
                  <a:srgbClr val="FF0033"/>
                </a:solidFill>
                <a:latin typeface="Times New Roman" panose="02020603050405020304" pitchFamily="18" charset="0"/>
              </a:rPr>
              <a:t>2</a:t>
            </a:r>
            <a:endParaRPr lang="en-US" altLang="pt-BR" sz="2400">
              <a:latin typeface="Times New Roman" panose="02020603050405020304" pitchFamily="18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498850" y="2133601"/>
            <a:ext cx="1816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Matéria seca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 flipH="1" flipV="1">
            <a:off x="2185137" y="3932238"/>
            <a:ext cx="1681388" cy="4186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6530975" y="1412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164" name="Freeform 20"/>
          <p:cNvSpPr>
            <a:spLocks/>
          </p:cNvSpPr>
          <p:nvPr/>
        </p:nvSpPr>
        <p:spPr bwMode="auto">
          <a:xfrm>
            <a:off x="5480050" y="3124200"/>
            <a:ext cx="820738" cy="3733800"/>
          </a:xfrm>
          <a:custGeom>
            <a:avLst/>
            <a:gdLst>
              <a:gd name="T0" fmla="*/ 1275778153 w 528"/>
              <a:gd name="T1" fmla="*/ 2147483646 h 2496"/>
              <a:gd name="T2" fmla="*/ 1159797614 w 528"/>
              <a:gd name="T3" fmla="*/ 1611185561 h 2496"/>
              <a:gd name="T4" fmla="*/ 0 w 528"/>
              <a:gd name="T5" fmla="*/ 644473925 h 2496"/>
              <a:gd name="T6" fmla="*/ 579899584 w 528"/>
              <a:gd name="T7" fmla="*/ 0 h 24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8" h="2496">
                <a:moveTo>
                  <a:pt x="528" y="2496"/>
                </a:moveTo>
                <a:lnTo>
                  <a:pt x="480" y="720"/>
                </a:lnTo>
                <a:lnTo>
                  <a:pt x="0" y="288"/>
                </a:lnTo>
                <a:lnTo>
                  <a:pt x="240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>
            <a:off x="5861050" y="3124200"/>
            <a:ext cx="228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6073776" y="2860675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</a:t>
            </a:r>
            <a:r>
              <a:rPr lang="en-US" altLang="pt-BR" sz="24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pt-BR" sz="2400" b="1">
                <a:solidFill>
                  <a:srgbClr val="0000FF"/>
                </a:solidFill>
                <a:latin typeface="Times New Roman" panose="02020603050405020304" pitchFamily="18" charset="0"/>
              </a:rPr>
              <a:t>O</a:t>
            </a:r>
            <a:endParaRPr lang="en-US" altLang="pt-BR" sz="2400">
              <a:latin typeface="Times New Roman" panose="02020603050405020304" pitchFamily="18" charset="0"/>
            </a:endParaRP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251126" y="3626437"/>
            <a:ext cx="1921311" cy="338554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nThick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t-BR" sz="1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</a:t>
            </a:r>
            <a:r>
              <a:rPr lang="en-US" altLang="pt-BR" sz="1600" b="1" baseline="-250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altLang="pt-BR" sz="1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+H</a:t>
            </a:r>
            <a:r>
              <a:rPr lang="en-US" altLang="pt-BR" sz="1600" b="1" baseline="-250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en-US" altLang="pt-BR" sz="16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O</a:t>
            </a:r>
            <a:r>
              <a:rPr lang="en-US" altLang="pt-BR" sz="16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CH</a:t>
            </a:r>
            <a:r>
              <a:rPr lang="en-US" altLang="pt-BR" sz="1600" b="1" baseline="-2500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altLang="pt-BR" sz="1600" b="1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O+O</a:t>
            </a:r>
            <a:r>
              <a:rPr lang="en-US" altLang="pt-BR" sz="1600" b="1" baseline="-2500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50898" y="168275"/>
            <a:ext cx="824247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8176474" y="4294614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>
                <a:latin typeface="Times New Roman" panose="02020603050405020304" pitchFamily="18" charset="0"/>
              </a:rPr>
              <a:t>45% C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8176474" y="4581952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>
                <a:latin typeface="Times New Roman" panose="02020603050405020304" pitchFamily="18" charset="0"/>
              </a:rPr>
              <a:t>45% O</a:t>
            </a: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8176474" y="4870877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>
                <a:latin typeface="Times New Roman" panose="02020603050405020304" pitchFamily="18" charset="0"/>
              </a:rPr>
              <a:t>  6% H</a:t>
            </a:r>
          </a:p>
        </p:txBody>
      </p:sp>
      <p:sp>
        <p:nvSpPr>
          <p:cNvPr id="38" name="Text Box 31"/>
          <p:cNvSpPr txBox="1">
            <a:spLocks noChangeArrowheads="1"/>
          </p:cNvSpPr>
          <p:nvPr/>
        </p:nvSpPr>
        <p:spPr bwMode="auto">
          <a:xfrm>
            <a:off x="8176474" y="5229652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>
                <a:latin typeface="Times New Roman" panose="02020603050405020304" pitchFamily="18" charset="0"/>
              </a:rPr>
              <a:t>96.00% </a:t>
            </a:r>
          </a:p>
        </p:txBody>
      </p:sp>
      <p:sp>
        <p:nvSpPr>
          <p:cNvPr id="39" name="Line 32"/>
          <p:cNvSpPr>
            <a:spLocks noChangeShapeType="1"/>
          </p:cNvSpPr>
          <p:nvPr/>
        </p:nvSpPr>
        <p:spPr bwMode="auto">
          <a:xfrm>
            <a:off x="8032013" y="5302677"/>
            <a:ext cx="1368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8335225" y="5507464"/>
            <a:ext cx="284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 dirty="0">
                <a:latin typeface="Times New Roman" panose="02020603050405020304" pitchFamily="18" charset="0"/>
              </a:rPr>
              <a:t>3.50% </a:t>
            </a:r>
            <a:r>
              <a:rPr lang="en-US" altLang="pt-BR" sz="1000" b="1" dirty="0" err="1">
                <a:latin typeface="Times New Roman" panose="02020603050405020304" pitchFamily="18" charset="0"/>
              </a:rPr>
              <a:t>N,P,K,Ca,Mg,S</a:t>
            </a:r>
            <a:endParaRPr lang="en-US" altLang="pt-BR" sz="1000" b="1" dirty="0">
              <a:latin typeface="Times New Roman" panose="02020603050405020304" pitchFamily="18" charset="0"/>
            </a:endParaRPr>
          </a:p>
        </p:txBody>
      </p:sp>
      <p:sp>
        <p:nvSpPr>
          <p:cNvPr id="41" name="Line 34"/>
          <p:cNvSpPr>
            <a:spLocks noChangeShapeType="1"/>
          </p:cNvSpPr>
          <p:nvPr/>
        </p:nvSpPr>
        <p:spPr bwMode="auto">
          <a:xfrm>
            <a:off x="8032013" y="6382177"/>
            <a:ext cx="13684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8032013" y="6356777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>
                <a:latin typeface="Times New Roman" panose="02020603050405020304" pitchFamily="18" charset="0"/>
              </a:rPr>
              <a:t>100.00%</a:t>
            </a:r>
          </a:p>
        </p:txBody>
      </p:sp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7743087" y="3862814"/>
            <a:ext cx="3598862" cy="457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</a:t>
            </a:r>
            <a:r>
              <a:rPr lang="pt-BR" altLang="pt-BR" sz="2400" b="1" baseline="-25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pt-BR" altLang="pt-BR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+H</a:t>
            </a:r>
            <a:r>
              <a:rPr lang="pt-BR" altLang="pt-BR" sz="2400" b="1" baseline="-25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pt-BR" altLang="pt-BR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lang="pt-BR" altLang="pt-BR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CH</a:t>
            </a:r>
            <a:r>
              <a:rPr lang="pt-BR" altLang="pt-BR" sz="1800" b="1" baseline="-2500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pt-BR" altLang="pt-BR" sz="2400" b="1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O+O</a:t>
            </a:r>
            <a:r>
              <a:rPr lang="pt-BR" altLang="pt-BR" sz="2400" b="1" baseline="-2500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44" name="Oval 37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9864748" y="5047089"/>
            <a:ext cx="504825" cy="504825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400" b="1">
                <a:solidFill>
                  <a:schemeClr val="bg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flipH="1">
            <a:off x="9400436" y="5397925"/>
            <a:ext cx="430438" cy="3619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6" name="Text Box 41"/>
          <p:cNvSpPr txBox="1">
            <a:spLocks noChangeArrowheads="1"/>
          </p:cNvSpPr>
          <p:nvPr/>
        </p:nvSpPr>
        <p:spPr bwMode="auto">
          <a:xfrm>
            <a:off x="8341575" y="5763052"/>
            <a:ext cx="284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 dirty="0">
                <a:latin typeface="Times New Roman" panose="02020603050405020304" pitchFamily="18" charset="0"/>
              </a:rPr>
              <a:t>0.03% </a:t>
            </a:r>
            <a:r>
              <a:rPr lang="en-US" altLang="pt-BR" sz="1000" b="1" dirty="0" err="1" smtClean="0">
                <a:latin typeface="Times New Roman" panose="02020603050405020304" pitchFamily="18" charset="0"/>
              </a:rPr>
              <a:t>B,Cl,Cu,Fe,Mn,Mo,Ni,Zn</a:t>
            </a:r>
            <a:endParaRPr lang="en-US" altLang="pt-BR" sz="1000" b="1" dirty="0">
              <a:latin typeface="Times New Roman" panose="02020603050405020304" pitchFamily="18" charset="0"/>
            </a:endParaRPr>
          </a:p>
        </p:txBody>
      </p:sp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8349512" y="6007527"/>
            <a:ext cx="284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b="1" dirty="0">
                <a:latin typeface="Times New Roman" panose="02020603050405020304" pitchFamily="18" charset="0"/>
              </a:rPr>
              <a:t>0.47% </a:t>
            </a:r>
            <a:r>
              <a:rPr lang="en-US" altLang="pt-BR" sz="1000" b="1" dirty="0" smtClean="0">
                <a:latin typeface="Times New Roman" panose="02020603050405020304" pitchFamily="18" charset="0"/>
              </a:rPr>
              <a:t>outros</a:t>
            </a:r>
            <a:endParaRPr lang="en-US" altLang="pt-BR" sz="1000" b="1" dirty="0">
              <a:latin typeface="Times New Roman" panose="02020603050405020304" pitchFamily="18" charset="0"/>
            </a:endParaRP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 flipV="1">
            <a:off x="4991098" y="1016575"/>
            <a:ext cx="2703605" cy="13249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50" name="Text Box 24"/>
          <p:cNvSpPr txBox="1">
            <a:spLocks noChangeArrowheads="1"/>
          </p:cNvSpPr>
          <p:nvPr/>
        </p:nvSpPr>
        <p:spPr bwMode="auto">
          <a:xfrm>
            <a:off x="7694704" y="674213"/>
            <a:ext cx="405002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u="sng" dirty="0" smtClean="0">
                <a:latin typeface="Times New Roman" panose="02020603050405020304" pitchFamily="18" charset="0"/>
              </a:rPr>
              <a:t>Composição de matéria seca:</a:t>
            </a:r>
            <a:endParaRPr lang="pt-BR" altLang="pt-BR" sz="2400" b="1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Lipídio (óleo)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Lignina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Proteína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Carboidrato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Ácido Orgânico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Minerais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4400" y="5638800"/>
            <a:ext cx="2057376" cy="9233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Folha completamente desenvolvida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9864748" y="1318309"/>
            <a:ext cx="1713359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Eficiência de converter carboidrato em matéria seca</a:t>
            </a:r>
          </a:p>
        </p:txBody>
      </p:sp>
      <p:sp>
        <p:nvSpPr>
          <p:cNvPr id="53" name="Text Box 12"/>
          <p:cNvSpPr txBox="1">
            <a:spLocks noChangeArrowheads="1"/>
          </p:cNvSpPr>
          <p:nvPr/>
        </p:nvSpPr>
        <p:spPr bwMode="auto">
          <a:xfrm>
            <a:off x="9408800" y="4436429"/>
            <a:ext cx="2259596" cy="52969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 cmpd="thinThick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Água e CO</a:t>
            </a:r>
            <a:r>
              <a:rPr lang="pt-BR" altLang="pt-BR" sz="2400" b="1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pt-BR" altLang="pt-B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…</a:t>
            </a: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1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altLang="pt-BR" sz="4000" dirty="0"/>
              <a:t>Ze – Profundidade efetiva do sistema radicular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dirty="0"/>
              <a:t>Definição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Profundidade do solo que representa 90% da ETc</a:t>
            </a:r>
          </a:p>
          <a:p>
            <a:pPr>
              <a:lnSpc>
                <a:spcPct val="90000"/>
              </a:lnSpc>
            </a:pPr>
            <a:r>
              <a:rPr lang="pt-BR" altLang="pt-BR" dirty="0"/>
              <a:t>Importante para manejo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Água e oxigênio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N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P, K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Ca, Mg, S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Micronutrientes</a:t>
            </a:r>
          </a:p>
        </p:txBody>
      </p:sp>
    </p:spTree>
    <p:extLst>
      <p:ext uri="{BB962C8B-B14F-4D97-AF65-F5344CB8AC3E}">
        <p14:creationId xmlns:p14="http://schemas.microsoft.com/office/powerpoint/2010/main" val="4895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altLang="pt-BR" dirty="0"/>
              <a:t>Como determinar Ze?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pt-BR"/>
              <a:t>Determinar u, em diferentes profundidades, num intervalo de 3 dias (sem chuva ou irrigação), iniciando com o solo na capacidade de campo</a:t>
            </a:r>
          </a:p>
          <a:p>
            <a:r>
              <a:rPr lang="pt-BR" altLang="pt-BR"/>
              <a:t>Determinar u duas vezes: no início e no fim do período</a:t>
            </a:r>
          </a:p>
          <a:p>
            <a:r>
              <a:rPr lang="pt-BR" altLang="pt-BR"/>
              <a:t>Determinar a densidade do solo, a variação do armazenamento e a Etc</a:t>
            </a:r>
          </a:p>
          <a:p>
            <a:r>
              <a:rPr lang="pt-BR" altLang="pt-BR"/>
              <a:t>Determinar a profundidade do solo que representa 90% da ETc</a:t>
            </a:r>
          </a:p>
        </p:txBody>
      </p:sp>
    </p:spTree>
    <p:extLst>
      <p:ext uri="{BB962C8B-B14F-4D97-AF65-F5344CB8AC3E}">
        <p14:creationId xmlns:p14="http://schemas.microsoft.com/office/powerpoint/2010/main" val="18239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7219"/>
            <a:ext cx="10515600" cy="746751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pt-BR" altLang="pt-BR" dirty="0"/>
              <a:t>Como determinar Ze?</a:t>
            </a:r>
          </a:p>
        </p:txBody>
      </p:sp>
      <p:sp>
        <p:nvSpPr>
          <p:cNvPr id="691205" name="Line 5"/>
          <p:cNvSpPr>
            <a:spLocks noChangeShapeType="1"/>
          </p:cNvSpPr>
          <p:nvPr/>
        </p:nvSpPr>
        <p:spPr bwMode="auto">
          <a:xfrm>
            <a:off x="2286000" y="15240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06" name="Line 6"/>
          <p:cNvSpPr>
            <a:spLocks noChangeShapeType="1"/>
          </p:cNvSpPr>
          <p:nvPr/>
        </p:nvSpPr>
        <p:spPr bwMode="auto">
          <a:xfrm>
            <a:off x="2286000" y="15240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07" name="Freeform 7"/>
          <p:cNvSpPr>
            <a:spLocks/>
          </p:cNvSpPr>
          <p:nvPr/>
        </p:nvSpPr>
        <p:spPr bwMode="auto">
          <a:xfrm>
            <a:off x="4343400" y="1557338"/>
            <a:ext cx="4038600" cy="4462462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08" name="Freeform 8"/>
          <p:cNvSpPr>
            <a:spLocks/>
          </p:cNvSpPr>
          <p:nvPr/>
        </p:nvSpPr>
        <p:spPr bwMode="auto">
          <a:xfrm>
            <a:off x="4343400" y="1571626"/>
            <a:ext cx="2362200" cy="4524375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09" name="Line 9"/>
          <p:cNvSpPr>
            <a:spLocks noChangeShapeType="1"/>
          </p:cNvSpPr>
          <p:nvPr/>
        </p:nvSpPr>
        <p:spPr bwMode="auto">
          <a:xfrm>
            <a:off x="2286000" y="60626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0" name="Line 10"/>
          <p:cNvSpPr>
            <a:spLocks noChangeShapeType="1"/>
          </p:cNvSpPr>
          <p:nvPr/>
        </p:nvSpPr>
        <p:spPr bwMode="auto">
          <a:xfrm flipH="1">
            <a:off x="6019800" y="16002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1" name="Line 11"/>
          <p:cNvSpPr>
            <a:spLocks noChangeShapeType="1"/>
          </p:cNvSpPr>
          <p:nvPr/>
        </p:nvSpPr>
        <p:spPr bwMode="auto">
          <a:xfrm flipH="1">
            <a:off x="6248400" y="15240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2" name="Line 12"/>
          <p:cNvSpPr>
            <a:spLocks noChangeShapeType="1"/>
          </p:cNvSpPr>
          <p:nvPr/>
        </p:nvSpPr>
        <p:spPr bwMode="auto">
          <a:xfrm flipH="1">
            <a:off x="6629400" y="1524000"/>
            <a:ext cx="914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3" name="Line 13"/>
          <p:cNvSpPr>
            <a:spLocks noChangeShapeType="1"/>
          </p:cNvSpPr>
          <p:nvPr/>
        </p:nvSpPr>
        <p:spPr bwMode="auto">
          <a:xfrm flipH="1">
            <a:off x="6934200" y="1524000"/>
            <a:ext cx="838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4" name="Line 14"/>
          <p:cNvSpPr>
            <a:spLocks noChangeShapeType="1"/>
          </p:cNvSpPr>
          <p:nvPr/>
        </p:nvSpPr>
        <p:spPr bwMode="auto">
          <a:xfrm flipH="1">
            <a:off x="7315200" y="1524000"/>
            <a:ext cx="685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5" name="Line 15"/>
          <p:cNvSpPr>
            <a:spLocks noChangeShapeType="1"/>
          </p:cNvSpPr>
          <p:nvPr/>
        </p:nvSpPr>
        <p:spPr bwMode="auto">
          <a:xfrm flipH="1">
            <a:off x="7696200" y="1524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6" name="Line 16"/>
          <p:cNvSpPr>
            <a:spLocks noChangeShapeType="1"/>
          </p:cNvSpPr>
          <p:nvPr/>
        </p:nvSpPr>
        <p:spPr bwMode="auto">
          <a:xfrm flipH="1">
            <a:off x="7924800" y="1524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7" name="Line 17"/>
          <p:cNvSpPr>
            <a:spLocks noChangeShapeType="1"/>
          </p:cNvSpPr>
          <p:nvPr/>
        </p:nvSpPr>
        <p:spPr bwMode="auto">
          <a:xfrm flipH="1">
            <a:off x="5715001" y="1585914"/>
            <a:ext cx="1190625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8" name="Line 18"/>
          <p:cNvSpPr>
            <a:spLocks noChangeShapeType="1"/>
          </p:cNvSpPr>
          <p:nvPr/>
        </p:nvSpPr>
        <p:spPr bwMode="auto">
          <a:xfrm flipH="1">
            <a:off x="5395913" y="3119439"/>
            <a:ext cx="552450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19" name="Line 19"/>
          <p:cNvSpPr>
            <a:spLocks noChangeShapeType="1"/>
          </p:cNvSpPr>
          <p:nvPr/>
        </p:nvSpPr>
        <p:spPr bwMode="auto">
          <a:xfrm flipH="1">
            <a:off x="4448175" y="3595688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1220" name="Text Box 20"/>
          <p:cNvSpPr txBox="1">
            <a:spLocks noChangeArrowheads="1"/>
          </p:cNvSpPr>
          <p:nvPr/>
        </p:nvSpPr>
        <p:spPr bwMode="auto">
          <a:xfrm>
            <a:off x="8991600" y="101917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 (cm</a:t>
            </a:r>
            <a:r>
              <a:rPr lang="pt-BR" altLang="pt-BR" sz="2400" baseline="3000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/cm</a:t>
            </a:r>
            <a:r>
              <a:rPr lang="pt-BR" altLang="pt-BR" sz="2400" baseline="3000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91221" name="Text Box 21"/>
          <p:cNvSpPr txBox="1">
            <a:spLocks noChangeArrowheads="1"/>
          </p:cNvSpPr>
          <p:nvPr/>
        </p:nvSpPr>
        <p:spPr bwMode="auto">
          <a:xfrm>
            <a:off x="2057401" y="6400800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Z, cm</a:t>
            </a:r>
          </a:p>
        </p:txBody>
      </p:sp>
    </p:spTree>
    <p:extLst>
      <p:ext uri="{BB962C8B-B14F-4D97-AF65-F5344CB8AC3E}">
        <p14:creationId xmlns:p14="http://schemas.microsoft.com/office/powerpoint/2010/main" val="234303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4777"/>
            <a:ext cx="10515600" cy="7048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altLang="pt-BR" dirty="0"/>
              <a:t>Como determinar Ze?</a:t>
            </a:r>
          </a:p>
        </p:txBody>
      </p:sp>
      <p:sp>
        <p:nvSpPr>
          <p:cNvPr id="692227" name="Line 3"/>
          <p:cNvSpPr>
            <a:spLocks noChangeShapeType="1"/>
          </p:cNvSpPr>
          <p:nvPr/>
        </p:nvSpPr>
        <p:spPr bwMode="auto">
          <a:xfrm>
            <a:off x="2286000" y="15240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28" name="Line 4"/>
          <p:cNvSpPr>
            <a:spLocks noChangeShapeType="1"/>
          </p:cNvSpPr>
          <p:nvPr/>
        </p:nvSpPr>
        <p:spPr bwMode="auto">
          <a:xfrm>
            <a:off x="2286000" y="15240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29" name="Freeform 5"/>
          <p:cNvSpPr>
            <a:spLocks/>
          </p:cNvSpPr>
          <p:nvPr/>
        </p:nvSpPr>
        <p:spPr bwMode="auto">
          <a:xfrm>
            <a:off x="4343400" y="1557338"/>
            <a:ext cx="4038600" cy="4462462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0" name="Freeform 6"/>
          <p:cNvSpPr>
            <a:spLocks/>
          </p:cNvSpPr>
          <p:nvPr/>
        </p:nvSpPr>
        <p:spPr bwMode="auto">
          <a:xfrm>
            <a:off x="4343400" y="1571626"/>
            <a:ext cx="2362200" cy="4524375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1" name="Line 7"/>
          <p:cNvSpPr>
            <a:spLocks noChangeShapeType="1"/>
          </p:cNvSpPr>
          <p:nvPr/>
        </p:nvSpPr>
        <p:spPr bwMode="auto">
          <a:xfrm>
            <a:off x="2286000" y="6105525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2" name="Line 8"/>
          <p:cNvSpPr>
            <a:spLocks noChangeShapeType="1"/>
          </p:cNvSpPr>
          <p:nvPr/>
        </p:nvSpPr>
        <p:spPr bwMode="auto">
          <a:xfrm flipH="1">
            <a:off x="6019800" y="16002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3" name="Line 9"/>
          <p:cNvSpPr>
            <a:spLocks noChangeShapeType="1"/>
          </p:cNvSpPr>
          <p:nvPr/>
        </p:nvSpPr>
        <p:spPr bwMode="auto">
          <a:xfrm flipH="1">
            <a:off x="6248400" y="15240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4" name="Line 10"/>
          <p:cNvSpPr>
            <a:spLocks noChangeShapeType="1"/>
          </p:cNvSpPr>
          <p:nvPr/>
        </p:nvSpPr>
        <p:spPr bwMode="auto">
          <a:xfrm flipH="1">
            <a:off x="6629400" y="1524000"/>
            <a:ext cx="914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5" name="Line 11"/>
          <p:cNvSpPr>
            <a:spLocks noChangeShapeType="1"/>
          </p:cNvSpPr>
          <p:nvPr/>
        </p:nvSpPr>
        <p:spPr bwMode="auto">
          <a:xfrm flipH="1">
            <a:off x="6943725" y="1524000"/>
            <a:ext cx="838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6" name="Line 12"/>
          <p:cNvSpPr>
            <a:spLocks noChangeShapeType="1"/>
          </p:cNvSpPr>
          <p:nvPr/>
        </p:nvSpPr>
        <p:spPr bwMode="auto">
          <a:xfrm flipH="1">
            <a:off x="7315200" y="1524000"/>
            <a:ext cx="685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7" name="Line 13"/>
          <p:cNvSpPr>
            <a:spLocks noChangeShapeType="1"/>
          </p:cNvSpPr>
          <p:nvPr/>
        </p:nvSpPr>
        <p:spPr bwMode="auto">
          <a:xfrm flipH="1">
            <a:off x="7696200" y="1524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8" name="Line 14"/>
          <p:cNvSpPr>
            <a:spLocks noChangeShapeType="1"/>
          </p:cNvSpPr>
          <p:nvPr/>
        </p:nvSpPr>
        <p:spPr bwMode="auto">
          <a:xfrm flipH="1">
            <a:off x="7924800" y="1524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39" name="Line 15"/>
          <p:cNvSpPr>
            <a:spLocks noChangeShapeType="1"/>
          </p:cNvSpPr>
          <p:nvPr/>
        </p:nvSpPr>
        <p:spPr bwMode="auto">
          <a:xfrm flipH="1">
            <a:off x="5715001" y="1585914"/>
            <a:ext cx="1190625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0" name="Line 16"/>
          <p:cNvSpPr>
            <a:spLocks noChangeShapeType="1"/>
          </p:cNvSpPr>
          <p:nvPr/>
        </p:nvSpPr>
        <p:spPr bwMode="auto">
          <a:xfrm flipH="1">
            <a:off x="5395913" y="3119439"/>
            <a:ext cx="552450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1" name="Line 17"/>
          <p:cNvSpPr>
            <a:spLocks noChangeShapeType="1"/>
          </p:cNvSpPr>
          <p:nvPr/>
        </p:nvSpPr>
        <p:spPr bwMode="auto">
          <a:xfrm flipH="1">
            <a:off x="4448175" y="3595688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2" name="Rectangle 18"/>
          <p:cNvSpPr>
            <a:spLocks noChangeArrowheads="1"/>
          </p:cNvSpPr>
          <p:nvPr/>
        </p:nvSpPr>
        <p:spPr bwMode="auto">
          <a:xfrm>
            <a:off x="6705600" y="1524000"/>
            <a:ext cx="167640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3" name="Rectangle 19"/>
          <p:cNvSpPr>
            <a:spLocks noChangeArrowheads="1"/>
          </p:cNvSpPr>
          <p:nvPr/>
        </p:nvSpPr>
        <p:spPr bwMode="auto">
          <a:xfrm>
            <a:off x="6581775" y="1905000"/>
            <a:ext cx="164465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4" name="Rectangle 20"/>
          <p:cNvSpPr>
            <a:spLocks noChangeArrowheads="1"/>
          </p:cNvSpPr>
          <p:nvPr/>
        </p:nvSpPr>
        <p:spPr bwMode="auto">
          <a:xfrm>
            <a:off x="6434138" y="2286000"/>
            <a:ext cx="1490662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5" name="Rectangle 21"/>
          <p:cNvSpPr>
            <a:spLocks noChangeArrowheads="1"/>
          </p:cNvSpPr>
          <p:nvPr/>
        </p:nvSpPr>
        <p:spPr bwMode="auto">
          <a:xfrm>
            <a:off x="6096000" y="2667000"/>
            <a:ext cx="135255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6" name="Rectangle 22"/>
          <p:cNvSpPr>
            <a:spLocks noChangeArrowheads="1"/>
          </p:cNvSpPr>
          <p:nvPr/>
        </p:nvSpPr>
        <p:spPr bwMode="auto">
          <a:xfrm>
            <a:off x="5838826" y="3048000"/>
            <a:ext cx="1033463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7" name="Rectangle 23"/>
          <p:cNvSpPr>
            <a:spLocks noChangeArrowheads="1"/>
          </p:cNvSpPr>
          <p:nvPr/>
        </p:nvSpPr>
        <p:spPr bwMode="auto">
          <a:xfrm>
            <a:off x="5486401" y="3429000"/>
            <a:ext cx="7588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8" name="Rectangle 24"/>
          <p:cNvSpPr>
            <a:spLocks noChangeArrowheads="1"/>
          </p:cNvSpPr>
          <p:nvPr/>
        </p:nvSpPr>
        <p:spPr bwMode="auto">
          <a:xfrm>
            <a:off x="5133976" y="3810000"/>
            <a:ext cx="5302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49" name="Rectangle 25"/>
          <p:cNvSpPr>
            <a:spLocks noChangeArrowheads="1"/>
          </p:cNvSpPr>
          <p:nvPr/>
        </p:nvSpPr>
        <p:spPr bwMode="auto">
          <a:xfrm>
            <a:off x="4876800" y="4191000"/>
            <a:ext cx="39370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50" name="Rectangle 26"/>
          <p:cNvSpPr>
            <a:spLocks noChangeArrowheads="1"/>
          </p:cNvSpPr>
          <p:nvPr/>
        </p:nvSpPr>
        <p:spPr bwMode="auto">
          <a:xfrm>
            <a:off x="4695826" y="4572000"/>
            <a:ext cx="3016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51" name="Rectangle 27"/>
          <p:cNvSpPr>
            <a:spLocks noChangeArrowheads="1"/>
          </p:cNvSpPr>
          <p:nvPr/>
        </p:nvSpPr>
        <p:spPr bwMode="auto">
          <a:xfrm>
            <a:off x="4543425" y="4953000"/>
            <a:ext cx="20955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52" name="Rectangle 28"/>
          <p:cNvSpPr>
            <a:spLocks noChangeArrowheads="1"/>
          </p:cNvSpPr>
          <p:nvPr/>
        </p:nvSpPr>
        <p:spPr bwMode="auto">
          <a:xfrm>
            <a:off x="4467226" y="5334000"/>
            <a:ext cx="119063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2254" name="Text Box 30"/>
          <p:cNvSpPr txBox="1">
            <a:spLocks noChangeArrowheads="1"/>
          </p:cNvSpPr>
          <p:nvPr/>
        </p:nvSpPr>
        <p:spPr bwMode="auto">
          <a:xfrm>
            <a:off x="2057401" y="6400800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Z, cm</a:t>
            </a:r>
          </a:p>
        </p:txBody>
      </p:sp>
      <p:sp>
        <p:nvSpPr>
          <p:cNvPr id="692255" name="Text Box 31"/>
          <p:cNvSpPr txBox="1">
            <a:spLocks noChangeArrowheads="1"/>
          </p:cNvSpPr>
          <p:nvPr/>
        </p:nvSpPr>
        <p:spPr bwMode="auto">
          <a:xfrm>
            <a:off x="8991600" y="101917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 (cm</a:t>
            </a:r>
            <a:r>
              <a:rPr lang="pt-BR" altLang="pt-BR" sz="2400" baseline="3000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/cm</a:t>
            </a:r>
            <a:r>
              <a:rPr lang="pt-BR" altLang="pt-BR" sz="2400" baseline="3000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6689"/>
            <a:ext cx="10515600" cy="762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altLang="pt-BR" dirty="0"/>
              <a:t>Como determinar Ze?</a:t>
            </a:r>
          </a:p>
        </p:txBody>
      </p:sp>
      <p:sp>
        <p:nvSpPr>
          <p:cNvPr id="693251" name="Line 3"/>
          <p:cNvSpPr>
            <a:spLocks noChangeShapeType="1"/>
          </p:cNvSpPr>
          <p:nvPr/>
        </p:nvSpPr>
        <p:spPr bwMode="auto">
          <a:xfrm>
            <a:off x="1600200" y="15240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2" name="Line 4"/>
          <p:cNvSpPr>
            <a:spLocks noChangeShapeType="1"/>
          </p:cNvSpPr>
          <p:nvPr/>
        </p:nvSpPr>
        <p:spPr bwMode="auto">
          <a:xfrm>
            <a:off x="1600200" y="1524000"/>
            <a:ext cx="906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3" name="Freeform 5"/>
          <p:cNvSpPr>
            <a:spLocks/>
          </p:cNvSpPr>
          <p:nvPr/>
        </p:nvSpPr>
        <p:spPr bwMode="auto">
          <a:xfrm>
            <a:off x="3657600" y="1557338"/>
            <a:ext cx="4038600" cy="4462462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4" name="Freeform 6"/>
          <p:cNvSpPr>
            <a:spLocks/>
          </p:cNvSpPr>
          <p:nvPr/>
        </p:nvSpPr>
        <p:spPr bwMode="auto">
          <a:xfrm>
            <a:off x="3657600" y="1571626"/>
            <a:ext cx="2362200" cy="4524375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5" name="Line 7"/>
          <p:cNvSpPr>
            <a:spLocks noChangeShapeType="1"/>
          </p:cNvSpPr>
          <p:nvPr/>
        </p:nvSpPr>
        <p:spPr bwMode="auto">
          <a:xfrm>
            <a:off x="1600200" y="6105525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6" name="Line 8"/>
          <p:cNvSpPr>
            <a:spLocks noChangeShapeType="1"/>
          </p:cNvSpPr>
          <p:nvPr/>
        </p:nvSpPr>
        <p:spPr bwMode="auto">
          <a:xfrm flipH="1">
            <a:off x="5334000" y="16002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7" name="Line 9"/>
          <p:cNvSpPr>
            <a:spLocks noChangeShapeType="1"/>
          </p:cNvSpPr>
          <p:nvPr/>
        </p:nvSpPr>
        <p:spPr bwMode="auto">
          <a:xfrm flipH="1">
            <a:off x="5562600" y="15240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8" name="Line 10"/>
          <p:cNvSpPr>
            <a:spLocks noChangeShapeType="1"/>
          </p:cNvSpPr>
          <p:nvPr/>
        </p:nvSpPr>
        <p:spPr bwMode="auto">
          <a:xfrm flipH="1">
            <a:off x="5943600" y="1524000"/>
            <a:ext cx="914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59" name="Line 11"/>
          <p:cNvSpPr>
            <a:spLocks noChangeShapeType="1"/>
          </p:cNvSpPr>
          <p:nvPr/>
        </p:nvSpPr>
        <p:spPr bwMode="auto">
          <a:xfrm flipH="1">
            <a:off x="6257925" y="1524000"/>
            <a:ext cx="838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0" name="Line 12"/>
          <p:cNvSpPr>
            <a:spLocks noChangeShapeType="1"/>
          </p:cNvSpPr>
          <p:nvPr/>
        </p:nvSpPr>
        <p:spPr bwMode="auto">
          <a:xfrm flipH="1">
            <a:off x="6629400" y="1524000"/>
            <a:ext cx="685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H="1">
            <a:off x="7010400" y="1524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>
            <a:off x="7239000" y="1524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>
            <a:off x="5029201" y="1585914"/>
            <a:ext cx="1190625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>
            <a:off x="4705350" y="3119439"/>
            <a:ext cx="552450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>
            <a:off x="3757613" y="3595688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6" name="Rectangle 18"/>
          <p:cNvSpPr>
            <a:spLocks noChangeArrowheads="1"/>
          </p:cNvSpPr>
          <p:nvPr/>
        </p:nvSpPr>
        <p:spPr bwMode="auto">
          <a:xfrm>
            <a:off x="1600200" y="1524000"/>
            <a:ext cx="1398588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7" name="Rectangle 19"/>
          <p:cNvSpPr>
            <a:spLocks noChangeArrowheads="1"/>
          </p:cNvSpPr>
          <p:nvPr/>
        </p:nvSpPr>
        <p:spPr bwMode="auto">
          <a:xfrm>
            <a:off x="2986088" y="1905000"/>
            <a:ext cx="137160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8" name="Rectangle 20"/>
          <p:cNvSpPr>
            <a:spLocks noChangeArrowheads="1"/>
          </p:cNvSpPr>
          <p:nvPr/>
        </p:nvSpPr>
        <p:spPr bwMode="auto">
          <a:xfrm>
            <a:off x="4357688" y="2286000"/>
            <a:ext cx="1490662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69" name="Rectangle 21"/>
          <p:cNvSpPr>
            <a:spLocks noChangeArrowheads="1"/>
          </p:cNvSpPr>
          <p:nvPr/>
        </p:nvSpPr>
        <p:spPr bwMode="auto">
          <a:xfrm>
            <a:off x="5853113" y="2667000"/>
            <a:ext cx="135255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0" name="Rectangle 22"/>
          <p:cNvSpPr>
            <a:spLocks noChangeArrowheads="1"/>
          </p:cNvSpPr>
          <p:nvPr/>
        </p:nvSpPr>
        <p:spPr bwMode="auto">
          <a:xfrm>
            <a:off x="7205663" y="3048000"/>
            <a:ext cx="1033462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1" name="Rectangle 23"/>
          <p:cNvSpPr>
            <a:spLocks noChangeArrowheads="1"/>
          </p:cNvSpPr>
          <p:nvPr/>
        </p:nvSpPr>
        <p:spPr bwMode="auto">
          <a:xfrm>
            <a:off x="8228014" y="3429000"/>
            <a:ext cx="7588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2" name="Rectangle 24"/>
          <p:cNvSpPr>
            <a:spLocks noChangeArrowheads="1"/>
          </p:cNvSpPr>
          <p:nvPr/>
        </p:nvSpPr>
        <p:spPr bwMode="auto">
          <a:xfrm>
            <a:off x="8990014" y="3810000"/>
            <a:ext cx="5302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3" name="Rectangle 25"/>
          <p:cNvSpPr>
            <a:spLocks noChangeArrowheads="1"/>
          </p:cNvSpPr>
          <p:nvPr/>
        </p:nvSpPr>
        <p:spPr bwMode="auto">
          <a:xfrm>
            <a:off x="9507538" y="4191000"/>
            <a:ext cx="39370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4" name="Rectangle 26"/>
          <p:cNvSpPr>
            <a:spLocks noChangeArrowheads="1"/>
          </p:cNvSpPr>
          <p:nvPr/>
        </p:nvSpPr>
        <p:spPr bwMode="auto">
          <a:xfrm>
            <a:off x="9901239" y="4572000"/>
            <a:ext cx="3016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5" name="Rectangle 27"/>
          <p:cNvSpPr>
            <a:spLocks noChangeArrowheads="1"/>
          </p:cNvSpPr>
          <p:nvPr/>
        </p:nvSpPr>
        <p:spPr bwMode="auto">
          <a:xfrm>
            <a:off x="10206038" y="4953000"/>
            <a:ext cx="20955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76" name="Rectangle 28"/>
          <p:cNvSpPr>
            <a:spLocks noChangeArrowheads="1"/>
          </p:cNvSpPr>
          <p:nvPr/>
        </p:nvSpPr>
        <p:spPr bwMode="auto">
          <a:xfrm>
            <a:off x="10425113" y="5334000"/>
            <a:ext cx="119062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291" name="Rectangle 43"/>
          <p:cNvSpPr>
            <a:spLocks noChangeArrowheads="1"/>
          </p:cNvSpPr>
          <p:nvPr/>
        </p:nvSpPr>
        <p:spPr bwMode="auto">
          <a:xfrm>
            <a:off x="10529889" y="5715000"/>
            <a:ext cx="9525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>
            <a:off x="1600200" y="1524000"/>
            <a:ext cx="1371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>
            <a:off x="2971800" y="1676400"/>
            <a:ext cx="13716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1" name="Line 63"/>
          <p:cNvSpPr>
            <a:spLocks noChangeShapeType="1"/>
          </p:cNvSpPr>
          <p:nvPr/>
        </p:nvSpPr>
        <p:spPr bwMode="auto">
          <a:xfrm>
            <a:off x="4343400" y="2057400"/>
            <a:ext cx="1524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2" name="Line 64"/>
          <p:cNvSpPr>
            <a:spLocks noChangeShapeType="1"/>
          </p:cNvSpPr>
          <p:nvPr/>
        </p:nvSpPr>
        <p:spPr bwMode="auto">
          <a:xfrm>
            <a:off x="5867400" y="2438400"/>
            <a:ext cx="1295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3" name="Line 65"/>
          <p:cNvSpPr>
            <a:spLocks noChangeShapeType="1"/>
          </p:cNvSpPr>
          <p:nvPr/>
        </p:nvSpPr>
        <p:spPr bwMode="auto">
          <a:xfrm>
            <a:off x="7162800" y="2819400"/>
            <a:ext cx="1066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>
            <a:off x="8229600" y="3200400"/>
            <a:ext cx="762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>
            <a:off x="8991600" y="3581400"/>
            <a:ext cx="533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6" name="Line 68"/>
          <p:cNvSpPr>
            <a:spLocks noChangeShapeType="1"/>
          </p:cNvSpPr>
          <p:nvPr/>
        </p:nvSpPr>
        <p:spPr bwMode="auto">
          <a:xfrm>
            <a:off x="9525000" y="3962400"/>
            <a:ext cx="3810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9906000" y="44196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>
            <a:off x="10210800" y="4800600"/>
            <a:ext cx="2286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21" name="Line 73"/>
          <p:cNvSpPr>
            <a:spLocks noChangeShapeType="1"/>
          </p:cNvSpPr>
          <p:nvPr/>
        </p:nvSpPr>
        <p:spPr bwMode="auto">
          <a:xfrm>
            <a:off x="10439400" y="5119688"/>
            <a:ext cx="762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22" name="Text Box 74"/>
          <p:cNvSpPr txBox="1">
            <a:spLocks noChangeArrowheads="1"/>
          </p:cNvSpPr>
          <p:nvPr/>
        </p:nvSpPr>
        <p:spPr bwMode="auto">
          <a:xfrm>
            <a:off x="8991600" y="101917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 (cm</a:t>
            </a:r>
            <a:r>
              <a:rPr lang="pt-BR" altLang="pt-BR" sz="2400" baseline="3000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/cm</a:t>
            </a:r>
            <a:r>
              <a:rPr lang="pt-BR" altLang="pt-BR" sz="2400" baseline="3000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>
                <a:latin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93323" name="Text Box 75"/>
          <p:cNvSpPr txBox="1">
            <a:spLocks noChangeArrowheads="1"/>
          </p:cNvSpPr>
          <p:nvPr/>
        </p:nvSpPr>
        <p:spPr bwMode="auto">
          <a:xfrm>
            <a:off x="1487488" y="6400800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Z, cm</a:t>
            </a:r>
          </a:p>
        </p:txBody>
      </p:sp>
      <p:sp>
        <p:nvSpPr>
          <p:cNvPr id="693324" name="Line 76"/>
          <p:cNvSpPr>
            <a:spLocks noChangeShapeType="1"/>
          </p:cNvSpPr>
          <p:nvPr/>
        </p:nvSpPr>
        <p:spPr bwMode="auto">
          <a:xfrm>
            <a:off x="10515600" y="5562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3325" name="Text Box 77"/>
          <p:cNvSpPr txBox="1">
            <a:spLocks noChangeArrowheads="1"/>
          </p:cNvSpPr>
          <p:nvPr/>
        </p:nvSpPr>
        <p:spPr bwMode="auto">
          <a:xfrm>
            <a:off x="8991600" y="16002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>
                <a:solidFill>
                  <a:srgbClr val="FF0000"/>
                </a:solidFill>
              </a:rPr>
              <a:t>ETc (mm/dia)</a:t>
            </a:r>
          </a:p>
        </p:txBody>
      </p:sp>
    </p:spTree>
    <p:extLst>
      <p:ext uri="{BB962C8B-B14F-4D97-AF65-F5344CB8AC3E}">
        <p14:creationId xmlns:p14="http://schemas.microsoft.com/office/powerpoint/2010/main" val="19604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6" y="17106"/>
            <a:ext cx="10515600" cy="54927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Como determinar Ze?</a:t>
            </a:r>
          </a:p>
        </p:txBody>
      </p:sp>
      <p:sp>
        <p:nvSpPr>
          <p:cNvPr id="694275" name="Line 3"/>
          <p:cNvSpPr>
            <a:spLocks noChangeShapeType="1"/>
          </p:cNvSpPr>
          <p:nvPr/>
        </p:nvSpPr>
        <p:spPr bwMode="auto">
          <a:xfrm>
            <a:off x="1600200" y="15240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76" name="Line 4"/>
          <p:cNvSpPr>
            <a:spLocks noChangeShapeType="1"/>
          </p:cNvSpPr>
          <p:nvPr/>
        </p:nvSpPr>
        <p:spPr bwMode="auto">
          <a:xfrm>
            <a:off x="1600200" y="1524000"/>
            <a:ext cx="906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77" name="Freeform 5"/>
          <p:cNvSpPr>
            <a:spLocks/>
          </p:cNvSpPr>
          <p:nvPr/>
        </p:nvSpPr>
        <p:spPr bwMode="auto">
          <a:xfrm>
            <a:off x="3657600" y="1557338"/>
            <a:ext cx="4038600" cy="4462462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78" name="Freeform 6"/>
          <p:cNvSpPr>
            <a:spLocks/>
          </p:cNvSpPr>
          <p:nvPr/>
        </p:nvSpPr>
        <p:spPr bwMode="auto">
          <a:xfrm>
            <a:off x="3657600" y="1571626"/>
            <a:ext cx="2362200" cy="4524375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79" name="Line 7"/>
          <p:cNvSpPr>
            <a:spLocks noChangeShapeType="1"/>
          </p:cNvSpPr>
          <p:nvPr/>
        </p:nvSpPr>
        <p:spPr bwMode="auto">
          <a:xfrm>
            <a:off x="1600200" y="6105525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0" name="Line 8"/>
          <p:cNvSpPr>
            <a:spLocks noChangeShapeType="1"/>
          </p:cNvSpPr>
          <p:nvPr/>
        </p:nvSpPr>
        <p:spPr bwMode="auto">
          <a:xfrm flipH="1">
            <a:off x="5334000" y="16002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1" name="Line 9"/>
          <p:cNvSpPr>
            <a:spLocks noChangeShapeType="1"/>
          </p:cNvSpPr>
          <p:nvPr/>
        </p:nvSpPr>
        <p:spPr bwMode="auto">
          <a:xfrm flipH="1">
            <a:off x="5562600" y="15240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2" name="Line 10"/>
          <p:cNvSpPr>
            <a:spLocks noChangeShapeType="1"/>
          </p:cNvSpPr>
          <p:nvPr/>
        </p:nvSpPr>
        <p:spPr bwMode="auto">
          <a:xfrm flipH="1">
            <a:off x="5943600" y="1524000"/>
            <a:ext cx="914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3" name="Line 11"/>
          <p:cNvSpPr>
            <a:spLocks noChangeShapeType="1"/>
          </p:cNvSpPr>
          <p:nvPr/>
        </p:nvSpPr>
        <p:spPr bwMode="auto">
          <a:xfrm flipH="1">
            <a:off x="6257925" y="1524000"/>
            <a:ext cx="838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4" name="Line 12"/>
          <p:cNvSpPr>
            <a:spLocks noChangeShapeType="1"/>
          </p:cNvSpPr>
          <p:nvPr/>
        </p:nvSpPr>
        <p:spPr bwMode="auto">
          <a:xfrm flipH="1">
            <a:off x="6629400" y="1524000"/>
            <a:ext cx="685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5" name="Line 13"/>
          <p:cNvSpPr>
            <a:spLocks noChangeShapeType="1"/>
          </p:cNvSpPr>
          <p:nvPr/>
        </p:nvSpPr>
        <p:spPr bwMode="auto">
          <a:xfrm flipH="1">
            <a:off x="7010400" y="1524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6" name="Line 14"/>
          <p:cNvSpPr>
            <a:spLocks noChangeShapeType="1"/>
          </p:cNvSpPr>
          <p:nvPr/>
        </p:nvSpPr>
        <p:spPr bwMode="auto">
          <a:xfrm flipH="1">
            <a:off x="7239000" y="1524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7" name="Line 15"/>
          <p:cNvSpPr>
            <a:spLocks noChangeShapeType="1"/>
          </p:cNvSpPr>
          <p:nvPr/>
        </p:nvSpPr>
        <p:spPr bwMode="auto">
          <a:xfrm flipH="1">
            <a:off x="5029201" y="1585914"/>
            <a:ext cx="1190625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8" name="Line 16"/>
          <p:cNvSpPr>
            <a:spLocks noChangeShapeType="1"/>
          </p:cNvSpPr>
          <p:nvPr/>
        </p:nvSpPr>
        <p:spPr bwMode="auto">
          <a:xfrm flipH="1">
            <a:off x="4705350" y="3119439"/>
            <a:ext cx="552450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289" name="Line 17"/>
          <p:cNvSpPr>
            <a:spLocks noChangeShapeType="1"/>
          </p:cNvSpPr>
          <p:nvPr/>
        </p:nvSpPr>
        <p:spPr bwMode="auto">
          <a:xfrm flipH="1">
            <a:off x="3757613" y="3595688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2" name="Line 30"/>
          <p:cNvSpPr>
            <a:spLocks noChangeShapeType="1"/>
          </p:cNvSpPr>
          <p:nvPr/>
        </p:nvSpPr>
        <p:spPr bwMode="auto">
          <a:xfrm>
            <a:off x="1600200" y="1524000"/>
            <a:ext cx="1371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3" name="Line 31"/>
          <p:cNvSpPr>
            <a:spLocks noChangeShapeType="1"/>
          </p:cNvSpPr>
          <p:nvPr/>
        </p:nvSpPr>
        <p:spPr bwMode="auto">
          <a:xfrm>
            <a:off x="2971800" y="1676400"/>
            <a:ext cx="13716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4" name="Line 32"/>
          <p:cNvSpPr>
            <a:spLocks noChangeShapeType="1"/>
          </p:cNvSpPr>
          <p:nvPr/>
        </p:nvSpPr>
        <p:spPr bwMode="auto">
          <a:xfrm>
            <a:off x="4343400" y="2057400"/>
            <a:ext cx="1524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5" name="Line 33"/>
          <p:cNvSpPr>
            <a:spLocks noChangeShapeType="1"/>
          </p:cNvSpPr>
          <p:nvPr/>
        </p:nvSpPr>
        <p:spPr bwMode="auto">
          <a:xfrm>
            <a:off x="5867400" y="2438400"/>
            <a:ext cx="1295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6" name="Line 34"/>
          <p:cNvSpPr>
            <a:spLocks noChangeShapeType="1"/>
          </p:cNvSpPr>
          <p:nvPr/>
        </p:nvSpPr>
        <p:spPr bwMode="auto">
          <a:xfrm>
            <a:off x="7162800" y="2819400"/>
            <a:ext cx="1066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7" name="Line 35"/>
          <p:cNvSpPr>
            <a:spLocks noChangeShapeType="1"/>
          </p:cNvSpPr>
          <p:nvPr/>
        </p:nvSpPr>
        <p:spPr bwMode="auto">
          <a:xfrm>
            <a:off x="8229600" y="3200400"/>
            <a:ext cx="762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8" name="Line 36"/>
          <p:cNvSpPr>
            <a:spLocks noChangeShapeType="1"/>
          </p:cNvSpPr>
          <p:nvPr/>
        </p:nvSpPr>
        <p:spPr bwMode="auto">
          <a:xfrm>
            <a:off x="8991600" y="3581400"/>
            <a:ext cx="533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09" name="Line 37"/>
          <p:cNvSpPr>
            <a:spLocks noChangeShapeType="1"/>
          </p:cNvSpPr>
          <p:nvPr/>
        </p:nvSpPr>
        <p:spPr bwMode="auto">
          <a:xfrm>
            <a:off x="9525000" y="3962400"/>
            <a:ext cx="3810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0" name="Line 38"/>
          <p:cNvSpPr>
            <a:spLocks noChangeShapeType="1"/>
          </p:cNvSpPr>
          <p:nvPr/>
        </p:nvSpPr>
        <p:spPr bwMode="auto">
          <a:xfrm>
            <a:off x="9906000" y="44196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1" name="Line 39"/>
          <p:cNvSpPr>
            <a:spLocks noChangeShapeType="1"/>
          </p:cNvSpPr>
          <p:nvPr/>
        </p:nvSpPr>
        <p:spPr bwMode="auto">
          <a:xfrm>
            <a:off x="10210800" y="4800600"/>
            <a:ext cx="2286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2" name="Line 40"/>
          <p:cNvSpPr>
            <a:spLocks noChangeShapeType="1"/>
          </p:cNvSpPr>
          <p:nvPr/>
        </p:nvSpPr>
        <p:spPr bwMode="auto">
          <a:xfrm>
            <a:off x="10439400" y="5119688"/>
            <a:ext cx="762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3" name="Line 41"/>
          <p:cNvSpPr>
            <a:spLocks noChangeShapeType="1"/>
          </p:cNvSpPr>
          <p:nvPr/>
        </p:nvSpPr>
        <p:spPr bwMode="auto">
          <a:xfrm>
            <a:off x="3733800" y="6096000"/>
            <a:ext cx="6846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4" name="Line 42"/>
          <p:cNvSpPr>
            <a:spLocks noChangeShapeType="1"/>
          </p:cNvSpPr>
          <p:nvPr/>
        </p:nvSpPr>
        <p:spPr bwMode="auto">
          <a:xfrm>
            <a:off x="10515600" y="5562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5" name="Line 43"/>
          <p:cNvSpPr>
            <a:spLocks noChangeShapeType="1"/>
          </p:cNvSpPr>
          <p:nvPr/>
        </p:nvSpPr>
        <p:spPr bwMode="auto">
          <a:xfrm>
            <a:off x="9753600" y="990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6" name="Text Box 44"/>
          <p:cNvSpPr txBox="1">
            <a:spLocks noChangeArrowheads="1"/>
          </p:cNvSpPr>
          <p:nvPr/>
        </p:nvSpPr>
        <p:spPr bwMode="auto">
          <a:xfrm>
            <a:off x="9829800" y="9906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ETr</a:t>
            </a:r>
          </a:p>
        </p:txBody>
      </p:sp>
      <p:sp>
        <p:nvSpPr>
          <p:cNvPr id="694317" name="Text Box 45"/>
          <p:cNvSpPr txBox="1">
            <a:spLocks noChangeArrowheads="1"/>
          </p:cNvSpPr>
          <p:nvPr/>
        </p:nvSpPr>
        <p:spPr bwMode="auto">
          <a:xfrm>
            <a:off x="9144000" y="5476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0,9.ETr</a:t>
            </a:r>
          </a:p>
        </p:txBody>
      </p:sp>
      <p:sp>
        <p:nvSpPr>
          <p:cNvPr id="694318" name="Line 46"/>
          <p:cNvSpPr>
            <a:spLocks noChangeShapeType="1"/>
          </p:cNvSpPr>
          <p:nvPr/>
        </p:nvSpPr>
        <p:spPr bwMode="auto">
          <a:xfrm flipH="1">
            <a:off x="1981200" y="41910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4319" name="Text Box 47"/>
          <p:cNvSpPr txBox="1">
            <a:spLocks noChangeArrowheads="1"/>
          </p:cNvSpPr>
          <p:nvPr/>
        </p:nvSpPr>
        <p:spPr bwMode="auto">
          <a:xfrm>
            <a:off x="1600200" y="39624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Ze</a:t>
            </a:r>
          </a:p>
        </p:txBody>
      </p:sp>
      <p:sp>
        <p:nvSpPr>
          <p:cNvPr id="694320" name="Text Box 48"/>
          <p:cNvSpPr txBox="1">
            <a:spLocks noChangeArrowheads="1"/>
          </p:cNvSpPr>
          <p:nvPr/>
        </p:nvSpPr>
        <p:spPr bwMode="auto">
          <a:xfrm>
            <a:off x="1487488" y="6400800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Z, cm</a:t>
            </a:r>
          </a:p>
        </p:txBody>
      </p:sp>
      <p:sp>
        <p:nvSpPr>
          <p:cNvPr id="694321" name="Text Box 49"/>
          <p:cNvSpPr txBox="1">
            <a:spLocks noChangeArrowheads="1"/>
          </p:cNvSpPr>
          <p:nvPr/>
        </p:nvSpPr>
        <p:spPr bwMode="auto">
          <a:xfrm>
            <a:off x="9067800" y="1219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1400">
                <a:solidFill>
                  <a:srgbClr val="FF0000"/>
                </a:solidFill>
              </a:rPr>
              <a:t>(mm/dia)</a:t>
            </a:r>
          </a:p>
        </p:txBody>
      </p:sp>
      <p:sp>
        <p:nvSpPr>
          <p:cNvPr id="694322" name="Line 50"/>
          <p:cNvSpPr>
            <a:spLocks noChangeShapeType="1"/>
          </p:cNvSpPr>
          <p:nvPr/>
        </p:nvSpPr>
        <p:spPr bwMode="auto">
          <a:xfrm>
            <a:off x="10529888" y="1600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438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76200"/>
            <a:ext cx="9067800" cy="4238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altLang="pt-BR" sz="4000" dirty="0"/>
              <a:t>Como determinar Ze?</a:t>
            </a:r>
          </a:p>
        </p:txBody>
      </p:sp>
      <p:sp>
        <p:nvSpPr>
          <p:cNvPr id="695299" name="Line 3"/>
          <p:cNvSpPr>
            <a:spLocks noChangeShapeType="1"/>
          </p:cNvSpPr>
          <p:nvPr/>
        </p:nvSpPr>
        <p:spPr bwMode="auto">
          <a:xfrm>
            <a:off x="1600200" y="15240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0" name="Line 4"/>
          <p:cNvSpPr>
            <a:spLocks noChangeShapeType="1"/>
          </p:cNvSpPr>
          <p:nvPr/>
        </p:nvSpPr>
        <p:spPr bwMode="auto">
          <a:xfrm>
            <a:off x="1600200" y="1524000"/>
            <a:ext cx="906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1" name="Freeform 5"/>
          <p:cNvSpPr>
            <a:spLocks/>
          </p:cNvSpPr>
          <p:nvPr/>
        </p:nvSpPr>
        <p:spPr bwMode="auto">
          <a:xfrm>
            <a:off x="3657600" y="1557338"/>
            <a:ext cx="4038600" cy="4462462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2" name="Freeform 6"/>
          <p:cNvSpPr>
            <a:spLocks/>
          </p:cNvSpPr>
          <p:nvPr/>
        </p:nvSpPr>
        <p:spPr bwMode="auto">
          <a:xfrm>
            <a:off x="3657600" y="1571626"/>
            <a:ext cx="2362200" cy="4524375"/>
          </a:xfrm>
          <a:custGeom>
            <a:avLst/>
            <a:gdLst>
              <a:gd name="T0" fmla="*/ 2544 w 2544"/>
              <a:gd name="T1" fmla="*/ 0 h 2928"/>
              <a:gd name="T2" fmla="*/ 2352 w 2544"/>
              <a:gd name="T3" fmla="*/ 480 h 2928"/>
              <a:gd name="T4" fmla="*/ 1968 w 2544"/>
              <a:gd name="T5" fmla="*/ 816 h 2928"/>
              <a:gd name="T6" fmla="*/ 1440 w 2544"/>
              <a:gd name="T7" fmla="*/ 1200 h 2928"/>
              <a:gd name="T8" fmla="*/ 864 w 2544"/>
              <a:gd name="T9" fmla="*/ 1584 h 2928"/>
              <a:gd name="T10" fmla="*/ 384 w 2544"/>
              <a:gd name="T11" fmla="*/ 2112 h 2928"/>
              <a:gd name="T12" fmla="*/ 96 w 2544"/>
              <a:gd name="T13" fmla="*/ 2640 h 2928"/>
              <a:gd name="T14" fmla="*/ 0 w 2544"/>
              <a:gd name="T15" fmla="*/ 2928 h 2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44" h="2928">
                <a:moveTo>
                  <a:pt x="2544" y="0"/>
                </a:moveTo>
                <a:cubicBezTo>
                  <a:pt x="2496" y="172"/>
                  <a:pt x="2448" y="344"/>
                  <a:pt x="2352" y="480"/>
                </a:cubicBezTo>
                <a:cubicBezTo>
                  <a:pt x="2256" y="616"/>
                  <a:pt x="2120" y="696"/>
                  <a:pt x="1968" y="816"/>
                </a:cubicBezTo>
                <a:cubicBezTo>
                  <a:pt x="1816" y="936"/>
                  <a:pt x="1624" y="1072"/>
                  <a:pt x="1440" y="1200"/>
                </a:cubicBezTo>
                <a:cubicBezTo>
                  <a:pt x="1256" y="1328"/>
                  <a:pt x="1040" y="1432"/>
                  <a:pt x="864" y="1584"/>
                </a:cubicBezTo>
                <a:cubicBezTo>
                  <a:pt x="688" y="1736"/>
                  <a:pt x="512" y="1936"/>
                  <a:pt x="384" y="2112"/>
                </a:cubicBezTo>
                <a:cubicBezTo>
                  <a:pt x="256" y="2288"/>
                  <a:pt x="160" y="2504"/>
                  <a:pt x="96" y="2640"/>
                </a:cubicBezTo>
                <a:cubicBezTo>
                  <a:pt x="32" y="2776"/>
                  <a:pt x="16" y="2880"/>
                  <a:pt x="0" y="292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3" name="Line 7"/>
          <p:cNvSpPr>
            <a:spLocks noChangeShapeType="1"/>
          </p:cNvSpPr>
          <p:nvPr/>
        </p:nvSpPr>
        <p:spPr bwMode="auto">
          <a:xfrm>
            <a:off x="1600200" y="6105525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4" name="Line 8"/>
          <p:cNvSpPr>
            <a:spLocks noChangeShapeType="1"/>
          </p:cNvSpPr>
          <p:nvPr/>
        </p:nvSpPr>
        <p:spPr bwMode="auto">
          <a:xfrm flipH="1">
            <a:off x="5334000" y="16002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5" name="Line 9"/>
          <p:cNvSpPr>
            <a:spLocks noChangeShapeType="1"/>
          </p:cNvSpPr>
          <p:nvPr/>
        </p:nvSpPr>
        <p:spPr bwMode="auto">
          <a:xfrm flipH="1">
            <a:off x="5562600" y="1524000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6" name="Line 10"/>
          <p:cNvSpPr>
            <a:spLocks noChangeShapeType="1"/>
          </p:cNvSpPr>
          <p:nvPr/>
        </p:nvSpPr>
        <p:spPr bwMode="auto">
          <a:xfrm flipH="1">
            <a:off x="5943600" y="1524000"/>
            <a:ext cx="914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7" name="Line 11"/>
          <p:cNvSpPr>
            <a:spLocks noChangeShapeType="1"/>
          </p:cNvSpPr>
          <p:nvPr/>
        </p:nvSpPr>
        <p:spPr bwMode="auto">
          <a:xfrm flipH="1">
            <a:off x="6257925" y="1524000"/>
            <a:ext cx="838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8" name="Line 12"/>
          <p:cNvSpPr>
            <a:spLocks noChangeShapeType="1"/>
          </p:cNvSpPr>
          <p:nvPr/>
        </p:nvSpPr>
        <p:spPr bwMode="auto">
          <a:xfrm flipH="1">
            <a:off x="6629400" y="1524000"/>
            <a:ext cx="685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09" name="Line 13"/>
          <p:cNvSpPr>
            <a:spLocks noChangeShapeType="1"/>
          </p:cNvSpPr>
          <p:nvPr/>
        </p:nvSpPr>
        <p:spPr bwMode="auto">
          <a:xfrm flipH="1">
            <a:off x="7010400" y="1524000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0" name="Line 14"/>
          <p:cNvSpPr>
            <a:spLocks noChangeShapeType="1"/>
          </p:cNvSpPr>
          <p:nvPr/>
        </p:nvSpPr>
        <p:spPr bwMode="auto">
          <a:xfrm flipH="1">
            <a:off x="7239000" y="1524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1" name="Line 15"/>
          <p:cNvSpPr>
            <a:spLocks noChangeShapeType="1"/>
          </p:cNvSpPr>
          <p:nvPr/>
        </p:nvSpPr>
        <p:spPr bwMode="auto">
          <a:xfrm flipH="1">
            <a:off x="5029201" y="1585914"/>
            <a:ext cx="1190625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2" name="Line 16"/>
          <p:cNvSpPr>
            <a:spLocks noChangeShapeType="1"/>
          </p:cNvSpPr>
          <p:nvPr/>
        </p:nvSpPr>
        <p:spPr bwMode="auto">
          <a:xfrm flipH="1">
            <a:off x="4705350" y="3119439"/>
            <a:ext cx="552450" cy="1100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3" name="Line 17"/>
          <p:cNvSpPr>
            <a:spLocks noChangeShapeType="1"/>
          </p:cNvSpPr>
          <p:nvPr/>
        </p:nvSpPr>
        <p:spPr bwMode="auto">
          <a:xfrm flipH="1">
            <a:off x="3757613" y="3595688"/>
            <a:ext cx="10668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4" name="Line 18"/>
          <p:cNvSpPr>
            <a:spLocks noChangeShapeType="1"/>
          </p:cNvSpPr>
          <p:nvPr/>
        </p:nvSpPr>
        <p:spPr bwMode="auto">
          <a:xfrm>
            <a:off x="1600200" y="1524000"/>
            <a:ext cx="1371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5" name="Line 19"/>
          <p:cNvSpPr>
            <a:spLocks noChangeShapeType="1"/>
          </p:cNvSpPr>
          <p:nvPr/>
        </p:nvSpPr>
        <p:spPr bwMode="auto">
          <a:xfrm>
            <a:off x="2971800" y="1676400"/>
            <a:ext cx="13716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6" name="Line 20"/>
          <p:cNvSpPr>
            <a:spLocks noChangeShapeType="1"/>
          </p:cNvSpPr>
          <p:nvPr/>
        </p:nvSpPr>
        <p:spPr bwMode="auto">
          <a:xfrm>
            <a:off x="4343400" y="2057400"/>
            <a:ext cx="1524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7" name="Line 21"/>
          <p:cNvSpPr>
            <a:spLocks noChangeShapeType="1"/>
          </p:cNvSpPr>
          <p:nvPr/>
        </p:nvSpPr>
        <p:spPr bwMode="auto">
          <a:xfrm>
            <a:off x="5867400" y="2438400"/>
            <a:ext cx="1295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8" name="Line 22"/>
          <p:cNvSpPr>
            <a:spLocks noChangeShapeType="1"/>
          </p:cNvSpPr>
          <p:nvPr/>
        </p:nvSpPr>
        <p:spPr bwMode="auto">
          <a:xfrm>
            <a:off x="7162800" y="2819400"/>
            <a:ext cx="1066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19" name="Line 23"/>
          <p:cNvSpPr>
            <a:spLocks noChangeShapeType="1"/>
          </p:cNvSpPr>
          <p:nvPr/>
        </p:nvSpPr>
        <p:spPr bwMode="auto">
          <a:xfrm>
            <a:off x="8229600" y="3200400"/>
            <a:ext cx="7620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0" name="Line 24"/>
          <p:cNvSpPr>
            <a:spLocks noChangeShapeType="1"/>
          </p:cNvSpPr>
          <p:nvPr/>
        </p:nvSpPr>
        <p:spPr bwMode="auto">
          <a:xfrm>
            <a:off x="8991600" y="3581400"/>
            <a:ext cx="533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1" name="Line 25"/>
          <p:cNvSpPr>
            <a:spLocks noChangeShapeType="1"/>
          </p:cNvSpPr>
          <p:nvPr/>
        </p:nvSpPr>
        <p:spPr bwMode="auto">
          <a:xfrm>
            <a:off x="9525000" y="3962400"/>
            <a:ext cx="3810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2" name="Line 26"/>
          <p:cNvSpPr>
            <a:spLocks noChangeShapeType="1"/>
          </p:cNvSpPr>
          <p:nvPr/>
        </p:nvSpPr>
        <p:spPr bwMode="auto">
          <a:xfrm>
            <a:off x="9906000" y="44196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3" name="Line 27"/>
          <p:cNvSpPr>
            <a:spLocks noChangeShapeType="1"/>
          </p:cNvSpPr>
          <p:nvPr/>
        </p:nvSpPr>
        <p:spPr bwMode="auto">
          <a:xfrm>
            <a:off x="10210800" y="4800600"/>
            <a:ext cx="2286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4" name="Line 28"/>
          <p:cNvSpPr>
            <a:spLocks noChangeShapeType="1"/>
          </p:cNvSpPr>
          <p:nvPr/>
        </p:nvSpPr>
        <p:spPr bwMode="auto">
          <a:xfrm>
            <a:off x="10439400" y="5119688"/>
            <a:ext cx="762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5" name="Line 29"/>
          <p:cNvSpPr>
            <a:spLocks noChangeShapeType="1"/>
          </p:cNvSpPr>
          <p:nvPr/>
        </p:nvSpPr>
        <p:spPr bwMode="auto">
          <a:xfrm>
            <a:off x="3733800" y="6096000"/>
            <a:ext cx="68468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6" name="Line 30"/>
          <p:cNvSpPr>
            <a:spLocks noChangeShapeType="1"/>
          </p:cNvSpPr>
          <p:nvPr/>
        </p:nvSpPr>
        <p:spPr bwMode="auto">
          <a:xfrm>
            <a:off x="10515600" y="55626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7" name="Line 31"/>
          <p:cNvSpPr>
            <a:spLocks noChangeShapeType="1"/>
          </p:cNvSpPr>
          <p:nvPr/>
        </p:nvSpPr>
        <p:spPr bwMode="auto">
          <a:xfrm>
            <a:off x="9753600" y="990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28" name="Text Box 32"/>
          <p:cNvSpPr txBox="1">
            <a:spLocks noChangeArrowheads="1"/>
          </p:cNvSpPr>
          <p:nvPr/>
        </p:nvSpPr>
        <p:spPr bwMode="auto">
          <a:xfrm>
            <a:off x="9829800" y="9906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ETr</a:t>
            </a:r>
          </a:p>
        </p:txBody>
      </p:sp>
      <p:sp>
        <p:nvSpPr>
          <p:cNvPr id="695329" name="Text Box 33"/>
          <p:cNvSpPr txBox="1">
            <a:spLocks noChangeArrowheads="1"/>
          </p:cNvSpPr>
          <p:nvPr/>
        </p:nvSpPr>
        <p:spPr bwMode="auto">
          <a:xfrm>
            <a:off x="9144000" y="5476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0,9.ETr</a:t>
            </a:r>
          </a:p>
        </p:txBody>
      </p:sp>
      <p:sp>
        <p:nvSpPr>
          <p:cNvPr id="695330" name="Line 34"/>
          <p:cNvSpPr>
            <a:spLocks noChangeShapeType="1"/>
          </p:cNvSpPr>
          <p:nvPr/>
        </p:nvSpPr>
        <p:spPr bwMode="auto">
          <a:xfrm flipH="1">
            <a:off x="1981200" y="41910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31" name="Text Box 35"/>
          <p:cNvSpPr txBox="1">
            <a:spLocks noChangeArrowheads="1"/>
          </p:cNvSpPr>
          <p:nvPr/>
        </p:nvSpPr>
        <p:spPr bwMode="auto">
          <a:xfrm>
            <a:off x="1600200" y="39624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Ze</a:t>
            </a:r>
          </a:p>
        </p:txBody>
      </p:sp>
      <p:sp>
        <p:nvSpPr>
          <p:cNvPr id="695332" name="Text Box 36"/>
          <p:cNvSpPr txBox="1">
            <a:spLocks noChangeArrowheads="1"/>
          </p:cNvSpPr>
          <p:nvPr/>
        </p:nvSpPr>
        <p:spPr bwMode="auto">
          <a:xfrm>
            <a:off x="1487488" y="6400800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Z, cm</a:t>
            </a:r>
          </a:p>
        </p:txBody>
      </p:sp>
      <p:sp>
        <p:nvSpPr>
          <p:cNvPr id="695333" name="Text Box 37"/>
          <p:cNvSpPr txBox="1">
            <a:spLocks noChangeArrowheads="1"/>
          </p:cNvSpPr>
          <p:nvPr/>
        </p:nvSpPr>
        <p:spPr bwMode="auto">
          <a:xfrm>
            <a:off x="9067800" y="1219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sz="1400">
                <a:solidFill>
                  <a:srgbClr val="FF0000"/>
                </a:solidFill>
              </a:rPr>
              <a:t>(mm/dia)</a:t>
            </a:r>
          </a:p>
        </p:txBody>
      </p:sp>
      <p:sp>
        <p:nvSpPr>
          <p:cNvPr id="695334" name="Line 38"/>
          <p:cNvSpPr>
            <a:spLocks noChangeShapeType="1"/>
          </p:cNvSpPr>
          <p:nvPr/>
        </p:nvSpPr>
        <p:spPr bwMode="auto">
          <a:xfrm>
            <a:off x="10529888" y="1600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35" name="Text Box 39"/>
          <p:cNvSpPr txBox="1">
            <a:spLocks noChangeArrowheads="1"/>
          </p:cNvSpPr>
          <p:nvPr/>
        </p:nvSpPr>
        <p:spPr bwMode="auto">
          <a:xfrm>
            <a:off x="1524000" y="23622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10</a:t>
            </a:r>
          </a:p>
        </p:txBody>
      </p:sp>
      <p:sp>
        <p:nvSpPr>
          <p:cNvPr id="695336" name="Text Box 40"/>
          <p:cNvSpPr txBox="1">
            <a:spLocks noChangeArrowheads="1"/>
          </p:cNvSpPr>
          <p:nvPr/>
        </p:nvSpPr>
        <p:spPr bwMode="auto">
          <a:xfrm>
            <a:off x="1524000" y="326231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20</a:t>
            </a:r>
          </a:p>
        </p:txBody>
      </p:sp>
      <p:sp>
        <p:nvSpPr>
          <p:cNvPr id="695337" name="Text Box 41"/>
          <p:cNvSpPr txBox="1">
            <a:spLocks noChangeArrowheads="1"/>
          </p:cNvSpPr>
          <p:nvPr/>
        </p:nvSpPr>
        <p:spPr bwMode="auto">
          <a:xfrm>
            <a:off x="1524000" y="41148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30</a:t>
            </a:r>
          </a:p>
        </p:txBody>
      </p:sp>
      <p:sp>
        <p:nvSpPr>
          <p:cNvPr id="695338" name="Text Box 42"/>
          <p:cNvSpPr txBox="1">
            <a:spLocks noChangeArrowheads="1"/>
          </p:cNvSpPr>
          <p:nvPr/>
        </p:nvSpPr>
        <p:spPr bwMode="auto">
          <a:xfrm>
            <a:off x="1524000" y="4995863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40</a:t>
            </a:r>
          </a:p>
        </p:txBody>
      </p:sp>
      <p:sp>
        <p:nvSpPr>
          <p:cNvPr id="695339" name="Text Box 43"/>
          <p:cNvSpPr txBox="1">
            <a:spLocks noChangeArrowheads="1"/>
          </p:cNvSpPr>
          <p:nvPr/>
        </p:nvSpPr>
        <p:spPr bwMode="auto">
          <a:xfrm>
            <a:off x="1524000" y="5957888"/>
            <a:ext cx="68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50</a:t>
            </a:r>
          </a:p>
        </p:txBody>
      </p:sp>
      <p:sp>
        <p:nvSpPr>
          <p:cNvPr id="695340" name="Line 44"/>
          <p:cNvSpPr>
            <a:spLocks noChangeShapeType="1"/>
          </p:cNvSpPr>
          <p:nvPr/>
        </p:nvSpPr>
        <p:spPr bwMode="auto">
          <a:xfrm>
            <a:off x="2133600" y="34290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41" name="Line 45"/>
          <p:cNvSpPr>
            <a:spLocks noChangeShapeType="1"/>
          </p:cNvSpPr>
          <p:nvPr/>
        </p:nvSpPr>
        <p:spPr bwMode="auto">
          <a:xfrm flipV="1">
            <a:off x="8458200" y="1676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42" name="Text Box 46"/>
          <p:cNvSpPr txBox="1">
            <a:spLocks noChangeArrowheads="1"/>
          </p:cNvSpPr>
          <p:nvPr/>
        </p:nvSpPr>
        <p:spPr bwMode="auto">
          <a:xfrm>
            <a:off x="7924800" y="11572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0,75.ETr</a:t>
            </a:r>
          </a:p>
        </p:txBody>
      </p:sp>
      <p:sp>
        <p:nvSpPr>
          <p:cNvPr id="695343" name="Line 47"/>
          <p:cNvSpPr>
            <a:spLocks noChangeShapeType="1"/>
          </p:cNvSpPr>
          <p:nvPr/>
        </p:nvSpPr>
        <p:spPr bwMode="auto">
          <a:xfrm>
            <a:off x="2057400" y="2590800"/>
            <a:ext cx="419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44" name="Line 48"/>
          <p:cNvSpPr>
            <a:spLocks noChangeShapeType="1"/>
          </p:cNvSpPr>
          <p:nvPr/>
        </p:nvSpPr>
        <p:spPr bwMode="auto">
          <a:xfrm flipV="1">
            <a:off x="6248400" y="1600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95345" name="Text Box 49"/>
          <p:cNvSpPr txBox="1">
            <a:spLocks noChangeArrowheads="1"/>
          </p:cNvSpPr>
          <p:nvPr/>
        </p:nvSpPr>
        <p:spPr bwMode="auto">
          <a:xfrm>
            <a:off x="5791200" y="1143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pt-BR" b="1">
                <a:solidFill>
                  <a:srgbClr val="FF0000"/>
                </a:solidFill>
              </a:rPr>
              <a:t>0,5.ETr</a:t>
            </a:r>
          </a:p>
        </p:txBody>
      </p:sp>
    </p:spTree>
    <p:extLst>
      <p:ext uri="{BB962C8B-B14F-4D97-AF65-F5344CB8AC3E}">
        <p14:creationId xmlns:p14="http://schemas.microsoft.com/office/powerpoint/2010/main" val="12202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63942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altLang="pt-BR" dirty="0"/>
              <a:t>Entendendo o conceito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838200"/>
          </a:xfrm>
        </p:spPr>
        <p:txBody>
          <a:bodyPr/>
          <a:lstStyle/>
          <a:p>
            <a:r>
              <a:rPr lang="pt-BR" altLang="pt-BR"/>
              <a:t>Mesma umidade e diferente teor crítico (médio)</a:t>
            </a:r>
          </a:p>
        </p:txBody>
      </p:sp>
      <p:sp>
        <p:nvSpPr>
          <p:cNvPr id="696324" name="Rectangle 4"/>
          <p:cNvSpPr>
            <a:spLocks noChangeArrowheads="1"/>
          </p:cNvSpPr>
          <p:nvPr/>
        </p:nvSpPr>
        <p:spPr bwMode="auto">
          <a:xfrm>
            <a:off x="3124200" y="2362200"/>
            <a:ext cx="2057400" cy="3200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BR" altLang="pt-BR">
                <a:sym typeface="Symbol" panose="05050102010706020507" pitchFamily="18" charset="2"/>
              </a:rPr>
              <a:t></a:t>
            </a:r>
            <a:r>
              <a:rPr lang="pt-BR" altLang="pt-BR" baseline="-25000">
                <a:sym typeface="Symbol" panose="05050102010706020507" pitchFamily="18" charset="2"/>
              </a:rPr>
              <a:t>1</a:t>
            </a:r>
            <a:endParaRPr lang="en-US" altLang="pt-BR" baseline="-25000"/>
          </a:p>
          <a:p>
            <a:endParaRPr lang="en-US" altLang="pt-BR"/>
          </a:p>
          <a:p>
            <a:r>
              <a:rPr lang="en-US" altLang="pt-BR"/>
              <a:t>T</a:t>
            </a:r>
            <a:r>
              <a:rPr lang="en-US" altLang="pt-BR" baseline="-25000"/>
              <a:t>1</a:t>
            </a:r>
          </a:p>
          <a:p>
            <a:endParaRPr lang="en-US" altLang="pt-BR" baseline="-25000"/>
          </a:p>
          <a:p>
            <a:r>
              <a:rPr lang="en-US" altLang="pt-BR"/>
              <a:t>V</a:t>
            </a:r>
            <a:r>
              <a:rPr lang="en-US" altLang="pt-BR" baseline="-25000"/>
              <a:t>1</a:t>
            </a:r>
          </a:p>
        </p:txBody>
      </p:sp>
      <p:sp>
        <p:nvSpPr>
          <p:cNvPr id="696325" name="Rectangle 5"/>
          <p:cNvSpPr>
            <a:spLocks noChangeArrowheads="1"/>
          </p:cNvSpPr>
          <p:nvPr/>
        </p:nvSpPr>
        <p:spPr bwMode="auto">
          <a:xfrm>
            <a:off x="6629400" y="2362200"/>
            <a:ext cx="2057400" cy="1600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BR" altLang="pt-BR">
                <a:sym typeface="Symbol" panose="05050102010706020507" pitchFamily="18" charset="2"/>
              </a:rPr>
              <a:t></a:t>
            </a:r>
            <a:r>
              <a:rPr lang="pt-BR" altLang="pt-BR" baseline="-25000">
                <a:sym typeface="Symbol" panose="05050102010706020507" pitchFamily="18" charset="2"/>
              </a:rPr>
              <a:t>2</a:t>
            </a:r>
            <a:r>
              <a:rPr lang="pt-BR" altLang="pt-BR">
                <a:sym typeface="Symbol" panose="05050102010706020507" pitchFamily="18" charset="2"/>
              </a:rPr>
              <a:t>= </a:t>
            </a:r>
            <a:r>
              <a:rPr lang="pt-BR" altLang="pt-BR" baseline="-25000">
                <a:sym typeface="Symbol" panose="05050102010706020507" pitchFamily="18" charset="2"/>
              </a:rPr>
              <a:t>1</a:t>
            </a:r>
            <a:endParaRPr lang="en-US" altLang="pt-BR" baseline="-25000"/>
          </a:p>
          <a:p>
            <a:endParaRPr lang="en-US" altLang="pt-BR"/>
          </a:p>
          <a:p>
            <a:r>
              <a:rPr lang="en-US" altLang="pt-BR"/>
              <a:t>T</a:t>
            </a:r>
            <a:r>
              <a:rPr lang="en-US" altLang="pt-BR" baseline="-25000"/>
              <a:t>2</a:t>
            </a:r>
            <a:r>
              <a:rPr lang="en-US" altLang="pt-BR"/>
              <a:t>=2.T</a:t>
            </a:r>
            <a:r>
              <a:rPr lang="en-US" altLang="pt-BR" baseline="-25000"/>
              <a:t>1</a:t>
            </a:r>
          </a:p>
          <a:p>
            <a:endParaRPr lang="en-US" altLang="pt-BR" baseline="-25000"/>
          </a:p>
          <a:p>
            <a:r>
              <a:rPr lang="en-US" altLang="pt-BR"/>
              <a:t>V</a:t>
            </a:r>
            <a:r>
              <a:rPr lang="en-US" altLang="pt-BR" baseline="-25000"/>
              <a:t>2</a:t>
            </a:r>
            <a:r>
              <a:rPr lang="en-US" altLang="pt-BR"/>
              <a:t>= 0,5.V</a:t>
            </a:r>
            <a:r>
              <a:rPr lang="en-US" altLang="pt-BR" baseline="-25000"/>
              <a:t>1</a:t>
            </a:r>
          </a:p>
        </p:txBody>
      </p:sp>
      <p:sp>
        <p:nvSpPr>
          <p:cNvPr id="696326" name="Text Box 6"/>
          <p:cNvSpPr txBox="1">
            <a:spLocks noChangeArrowheads="1"/>
          </p:cNvSpPr>
          <p:nvPr/>
        </p:nvSpPr>
        <p:spPr bwMode="auto">
          <a:xfrm>
            <a:off x="3352800" y="6491288"/>
            <a:ext cx="525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ETr</a:t>
            </a:r>
            <a:r>
              <a:rPr lang="en-US" altLang="pt-BR" baseline="-25000"/>
              <a:t>1</a:t>
            </a:r>
            <a:r>
              <a:rPr lang="en-US" altLang="pt-BR"/>
              <a:t> = ETr</a:t>
            </a:r>
            <a:r>
              <a:rPr lang="en-US" altLang="pt-BR" baseline="-25000"/>
              <a:t>2</a:t>
            </a:r>
          </a:p>
        </p:txBody>
      </p:sp>
      <p:sp>
        <p:nvSpPr>
          <p:cNvPr id="696327" name="Text Box 7"/>
          <p:cNvSpPr txBox="1">
            <a:spLocks noChangeArrowheads="1"/>
          </p:cNvSpPr>
          <p:nvPr/>
        </p:nvSpPr>
        <p:spPr bwMode="auto">
          <a:xfrm>
            <a:off x="3352800" y="59436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Ze</a:t>
            </a:r>
            <a:r>
              <a:rPr lang="en-US" altLang="pt-BR" baseline="-25000"/>
              <a:t>1</a:t>
            </a:r>
            <a:r>
              <a:rPr lang="en-US" altLang="pt-BR"/>
              <a:t> = 2.Ze</a:t>
            </a:r>
            <a:r>
              <a:rPr lang="en-US" altLang="pt-BR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89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28341"/>
            <a:ext cx="12192000" cy="51936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Como saber a máxima produtividade de milho em uma determinada região?</a:t>
            </a:r>
            <a:endParaRPr lang="pt-BR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6864" y="1239371"/>
            <a:ext cx="462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 produtividade potencial  está relacionada a fatores do ambiente, ou seja, a quantidade de energia fornecida em determinado ambiente  além de aspectos da cultura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14643" y="2741629"/>
            <a:ext cx="4399669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Radiação Fotossinteticamente Ativa (luz)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Temperatura do 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</a:t>
            </a:r>
            <a:r>
              <a:rPr lang="pt-BR" baseline="-25000" dirty="0" smtClean="0"/>
              <a:t>2</a:t>
            </a:r>
            <a:endParaRPr lang="pt-BR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Fotoperíodo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10786" y="3510644"/>
            <a:ext cx="2565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</a:rPr>
              <a:t>Condições ambientais proporcionam a máxima produção de matéria seca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4643" y="4868931"/>
            <a:ext cx="4399669" cy="196977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Partição de carbono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Composição da matéria (</a:t>
            </a:r>
            <a:r>
              <a:rPr lang="pt-BR" dirty="0" err="1" smtClean="0"/>
              <a:t>Ef</a:t>
            </a:r>
            <a:r>
              <a:rPr lang="pt-BR" dirty="0" smtClean="0"/>
              <a:t>. de conversão)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Área Foliar</a:t>
            </a:r>
            <a:endParaRPr lang="pt-B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Metabolismo vegetal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Fotossíntese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14644" y="2368578"/>
            <a:ext cx="439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B050"/>
                </a:solidFill>
              </a:rPr>
              <a:t>Ambiente de produção inalterável </a:t>
            </a:r>
            <a:endParaRPr lang="pt-BR" sz="2000" b="1" dirty="0">
              <a:solidFill>
                <a:srgbClr val="00B05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14644" y="4512442"/>
            <a:ext cx="4399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B050"/>
                </a:solidFill>
              </a:rPr>
              <a:t>Genótipo</a:t>
            </a:r>
            <a:endParaRPr lang="pt-BR" sz="2000" b="1" dirty="0">
              <a:solidFill>
                <a:srgbClr val="00B05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895765" y="6020583"/>
            <a:ext cx="2242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</a:rPr>
              <a:t>Máxima adaptação ao ambiente de produção inalterável 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14643" y="4271181"/>
            <a:ext cx="4357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Ausência de restrição hídrica e de nutrientes</a:t>
            </a: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6571445" y="1375911"/>
            <a:ext cx="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6571445" y="4347711"/>
            <a:ext cx="457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585733" y="1985511"/>
            <a:ext cx="4557712" cy="5334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585732" y="2747511"/>
            <a:ext cx="3562819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585732" y="3585711"/>
            <a:ext cx="2635541" cy="533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876245" y="4423911"/>
            <a:ext cx="403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Comic Sans MS" panose="030F0702030302020204" pitchFamily="66" charset="0"/>
              </a:rPr>
              <a:t>Nível de Produtividade</a:t>
            </a:r>
            <a:endParaRPr lang="pt-BR" altLang="pt-BR" sz="2400" b="1" dirty="0">
              <a:latin typeface="Comic Sans MS" panose="030F0702030302020204" pitchFamily="66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 rot="-5400000">
            <a:off x="5122604" y="2553288"/>
            <a:ext cx="22880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latin typeface="Comic Sans MS" panose="030F0702030302020204" pitchFamily="66" charset="0"/>
              </a:rPr>
              <a:t>Produtividade</a:t>
            </a:r>
            <a:endParaRPr lang="pt-BR" altLang="pt-BR" sz="2400" b="1" dirty="0">
              <a:latin typeface="Comic Sans MS" panose="030F0702030302020204" pitchFamily="66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723845" y="2042660"/>
            <a:ext cx="3595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 b="1" dirty="0" smtClean="0">
                <a:latin typeface="Times New Roman" panose="02020603050405020304" pitchFamily="18" charset="0"/>
              </a:rPr>
              <a:t>CO</a:t>
            </a:r>
            <a:r>
              <a:rPr lang="pt-BR" altLang="pt-BR" sz="2000" b="1" baseline="-25000" dirty="0" smtClean="0">
                <a:latin typeface="Times New Roman" panose="02020603050405020304" pitchFamily="18" charset="0"/>
              </a:rPr>
              <a:t>2</a:t>
            </a:r>
            <a:r>
              <a:rPr lang="pt-BR" altLang="pt-BR" sz="2000" b="1" dirty="0" smtClean="0">
                <a:latin typeface="Times New Roman" panose="02020603050405020304" pitchFamily="18" charset="0"/>
              </a:rPr>
              <a:t>, PAR, T, H e Genótipo</a:t>
            </a:r>
            <a:endParaRPr lang="pt-BR" altLang="pt-BR" sz="2000" b="1" baseline="-25000" dirty="0">
              <a:latin typeface="Times New Roman" panose="02020603050405020304" pitchFamily="18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557158" y="1637848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Fatores de definição</a:t>
            </a:r>
            <a:endParaRPr lang="pt-BR" altLang="pt-BR" sz="1800" b="1" dirty="0">
              <a:latin typeface="Times New Roman" panose="02020603050405020304" pitchFamily="18" charset="0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6510270" y="2433185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Fatores limitantes</a:t>
            </a:r>
            <a:endParaRPr lang="pt-BR" altLang="pt-BR" sz="1800" b="1" dirty="0">
              <a:latin typeface="Times New Roman" panose="02020603050405020304" pitchFamily="18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585733" y="282068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 b="1" dirty="0" smtClean="0">
                <a:latin typeface="Times New Roman" panose="02020603050405020304" pitchFamily="18" charset="0"/>
              </a:rPr>
              <a:t>Agua e Nutrientes </a:t>
            </a:r>
            <a:endParaRPr lang="pt-BR" altLang="pt-BR" sz="2000" b="1" dirty="0">
              <a:latin typeface="Times New Roman" panose="02020603050405020304" pitchFamily="18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557158" y="3241369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800" b="1" dirty="0" smtClean="0">
                <a:latin typeface="Times New Roman" panose="02020603050405020304" pitchFamily="18" charset="0"/>
              </a:rPr>
              <a:t>Fatores redutores</a:t>
            </a:r>
            <a:endParaRPr lang="pt-BR" altLang="pt-BR" sz="1800" b="1" dirty="0">
              <a:latin typeface="Times New Roman" panose="02020603050405020304" pitchFamily="18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6557158" y="3485698"/>
            <a:ext cx="2771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 b="1" dirty="0" smtClean="0">
                <a:latin typeface="Times New Roman" panose="02020603050405020304" pitchFamily="18" charset="0"/>
              </a:rPr>
              <a:t>PD, P, D, poluentes, R$ e manejo (tecnologia)</a:t>
            </a:r>
            <a:endParaRPr lang="pt-BR" altLang="pt-BR" sz="2000" b="1" dirty="0">
              <a:latin typeface="Times New Roman" panose="02020603050405020304" pitchFamily="18" charset="0"/>
            </a:endParaRP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6114245" y="4957311"/>
            <a:ext cx="609600" cy="5334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6723845" y="4985886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Produtividade potencial 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6114245" y="5566911"/>
            <a:ext cx="609600" cy="533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6723845" y="5566911"/>
            <a:ext cx="403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Produtividade atingível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6723845" y="6176511"/>
            <a:ext cx="469971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Produtividade máxima econômica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6114245" y="6176511"/>
            <a:ext cx="609600" cy="533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600200" y="24684"/>
            <a:ext cx="9067800" cy="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800" b="1" dirty="0" smtClean="0">
                <a:solidFill>
                  <a:srgbClr val="00B050"/>
                </a:solidFill>
              </a:rPr>
              <a:t>Produtividade</a:t>
            </a:r>
            <a:endParaRPr lang="pt-BR" altLang="pt-BR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167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pt-BR" altLang="pt-BR" dirty="0"/>
              <a:t>Entendendo o conceito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838200"/>
          </a:xfrm>
        </p:spPr>
        <p:txBody>
          <a:bodyPr/>
          <a:lstStyle/>
          <a:p>
            <a:r>
              <a:rPr lang="pt-BR" altLang="pt-BR"/>
              <a:t>Diferente umidade e mesmo teor crítico (médio)</a:t>
            </a:r>
          </a:p>
        </p:txBody>
      </p:sp>
      <p:sp>
        <p:nvSpPr>
          <p:cNvPr id="698372" name="Rectangle 4"/>
          <p:cNvSpPr>
            <a:spLocks noChangeArrowheads="1"/>
          </p:cNvSpPr>
          <p:nvPr/>
        </p:nvSpPr>
        <p:spPr bwMode="auto">
          <a:xfrm>
            <a:off x="3124200" y="2362200"/>
            <a:ext cx="2057400" cy="3200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BR" altLang="pt-BR">
                <a:sym typeface="Symbol" panose="05050102010706020507" pitchFamily="18" charset="2"/>
              </a:rPr>
              <a:t></a:t>
            </a:r>
            <a:r>
              <a:rPr lang="pt-BR" altLang="pt-BR" baseline="-25000">
                <a:sym typeface="Symbol" panose="05050102010706020507" pitchFamily="18" charset="2"/>
              </a:rPr>
              <a:t>1</a:t>
            </a:r>
            <a:endParaRPr lang="en-US" altLang="pt-BR" baseline="-25000"/>
          </a:p>
          <a:p>
            <a:endParaRPr lang="en-US" altLang="pt-BR"/>
          </a:p>
          <a:p>
            <a:r>
              <a:rPr lang="en-US" altLang="pt-BR"/>
              <a:t>T</a:t>
            </a:r>
            <a:r>
              <a:rPr lang="en-US" altLang="pt-BR" baseline="-25000"/>
              <a:t>1</a:t>
            </a:r>
          </a:p>
          <a:p>
            <a:endParaRPr lang="en-US" altLang="pt-BR" baseline="-25000"/>
          </a:p>
          <a:p>
            <a:r>
              <a:rPr lang="en-US" altLang="pt-BR"/>
              <a:t>V</a:t>
            </a:r>
            <a:r>
              <a:rPr lang="en-US" altLang="pt-BR" baseline="-25000"/>
              <a:t>1</a:t>
            </a:r>
          </a:p>
        </p:txBody>
      </p:sp>
      <p:sp>
        <p:nvSpPr>
          <p:cNvPr id="698373" name="Rectangle 5"/>
          <p:cNvSpPr>
            <a:spLocks noChangeArrowheads="1"/>
          </p:cNvSpPr>
          <p:nvPr/>
        </p:nvSpPr>
        <p:spPr bwMode="auto">
          <a:xfrm>
            <a:off x="6629400" y="2362200"/>
            <a:ext cx="2057400" cy="2667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pt-BR" altLang="pt-BR">
                <a:sym typeface="Symbol" panose="05050102010706020507" pitchFamily="18" charset="2"/>
              </a:rPr>
              <a:t></a:t>
            </a:r>
            <a:r>
              <a:rPr lang="pt-BR" altLang="pt-BR" baseline="-25000">
                <a:sym typeface="Symbol" panose="05050102010706020507" pitchFamily="18" charset="2"/>
              </a:rPr>
              <a:t>2</a:t>
            </a:r>
            <a:r>
              <a:rPr lang="pt-BR" altLang="pt-BR">
                <a:sym typeface="Symbol" panose="05050102010706020507" pitchFamily="18" charset="2"/>
              </a:rPr>
              <a:t>&gt;</a:t>
            </a:r>
            <a:r>
              <a:rPr lang="pt-BR" altLang="pt-BR" baseline="-25000">
                <a:sym typeface="Symbol" panose="05050102010706020507" pitchFamily="18" charset="2"/>
              </a:rPr>
              <a:t>1</a:t>
            </a:r>
            <a:endParaRPr lang="en-US" altLang="pt-BR" baseline="-25000"/>
          </a:p>
          <a:p>
            <a:endParaRPr lang="en-US" altLang="pt-BR"/>
          </a:p>
          <a:p>
            <a:r>
              <a:rPr lang="en-US" altLang="pt-BR"/>
              <a:t>T</a:t>
            </a:r>
            <a:r>
              <a:rPr lang="en-US" altLang="pt-BR" baseline="-25000"/>
              <a:t>2</a:t>
            </a:r>
            <a:r>
              <a:rPr lang="en-US" altLang="pt-BR"/>
              <a:t>=T</a:t>
            </a:r>
            <a:r>
              <a:rPr lang="en-US" altLang="pt-BR" baseline="-25000"/>
              <a:t>1</a:t>
            </a:r>
          </a:p>
          <a:p>
            <a:endParaRPr lang="en-US" altLang="pt-BR" baseline="-25000"/>
          </a:p>
          <a:p>
            <a:r>
              <a:rPr lang="en-US" altLang="pt-BR"/>
              <a:t>V</a:t>
            </a:r>
            <a:r>
              <a:rPr lang="en-US" altLang="pt-BR" baseline="-25000"/>
              <a:t>2</a:t>
            </a:r>
            <a:r>
              <a:rPr lang="en-US" altLang="pt-BR"/>
              <a:t>&lt;V</a:t>
            </a:r>
            <a:r>
              <a:rPr lang="en-US" altLang="pt-BR" baseline="-25000"/>
              <a:t>1</a:t>
            </a:r>
          </a:p>
        </p:txBody>
      </p:sp>
      <p:sp>
        <p:nvSpPr>
          <p:cNvPr id="698374" name="Text Box 6"/>
          <p:cNvSpPr txBox="1">
            <a:spLocks noChangeArrowheads="1"/>
          </p:cNvSpPr>
          <p:nvPr/>
        </p:nvSpPr>
        <p:spPr bwMode="auto">
          <a:xfrm>
            <a:off x="3352800" y="61722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ETr</a:t>
            </a:r>
            <a:r>
              <a:rPr lang="en-US" altLang="pt-BR" baseline="-25000"/>
              <a:t>1</a:t>
            </a:r>
            <a:r>
              <a:rPr lang="en-US" altLang="pt-BR"/>
              <a:t> &lt; ETr</a:t>
            </a:r>
            <a:r>
              <a:rPr lang="en-US" altLang="pt-BR" baseline="-25000"/>
              <a:t>2</a:t>
            </a:r>
          </a:p>
        </p:txBody>
      </p:sp>
      <p:sp>
        <p:nvSpPr>
          <p:cNvPr id="698375" name="Text Box 7"/>
          <p:cNvSpPr txBox="1">
            <a:spLocks noChangeArrowheads="1"/>
          </p:cNvSpPr>
          <p:nvPr/>
        </p:nvSpPr>
        <p:spPr bwMode="auto">
          <a:xfrm>
            <a:off x="3352800" y="57912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Ze</a:t>
            </a:r>
            <a:r>
              <a:rPr lang="en-US" altLang="pt-BR" baseline="-25000"/>
              <a:t>1</a:t>
            </a:r>
            <a:r>
              <a:rPr lang="en-US" altLang="pt-BR"/>
              <a:t> &gt; Ze</a:t>
            </a:r>
            <a:r>
              <a:rPr lang="en-US" altLang="pt-BR" baseline="-25000"/>
              <a:t>2</a:t>
            </a:r>
          </a:p>
        </p:txBody>
      </p:sp>
      <p:sp>
        <p:nvSpPr>
          <p:cNvPr id="698376" name="Text Box 8"/>
          <p:cNvSpPr txBox="1">
            <a:spLocks noChangeArrowheads="1"/>
          </p:cNvSpPr>
          <p:nvPr/>
        </p:nvSpPr>
        <p:spPr bwMode="auto">
          <a:xfrm>
            <a:off x="7162800" y="5638800"/>
            <a:ext cx="3505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/>
              <a:t>A maior umidade compensa o menor volume de solo. Portanto, maior IC e maior produtividade</a:t>
            </a:r>
          </a:p>
        </p:txBody>
      </p:sp>
      <p:sp>
        <p:nvSpPr>
          <p:cNvPr id="698377" name="Text Box 9"/>
          <p:cNvSpPr txBox="1">
            <a:spLocks noChangeArrowheads="1"/>
          </p:cNvSpPr>
          <p:nvPr/>
        </p:nvSpPr>
        <p:spPr bwMode="auto">
          <a:xfrm>
            <a:off x="7010400" y="5029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PD</a:t>
            </a:r>
          </a:p>
        </p:txBody>
      </p:sp>
      <p:sp>
        <p:nvSpPr>
          <p:cNvPr id="698378" name="Text Box 10"/>
          <p:cNvSpPr txBox="1">
            <a:spLocks noChangeArrowheads="1"/>
          </p:cNvSpPr>
          <p:nvPr/>
        </p:nvSpPr>
        <p:spPr bwMode="auto">
          <a:xfrm>
            <a:off x="3352800" y="55768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37635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Text Box 2"/>
          <p:cNvSpPr txBox="1">
            <a:spLocks noChangeArrowheads="1"/>
          </p:cNvSpPr>
          <p:nvPr/>
        </p:nvSpPr>
        <p:spPr bwMode="auto">
          <a:xfrm>
            <a:off x="6477000" y="158115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2,0 mm/cm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55" name="Line 3"/>
          <p:cNvSpPr>
            <a:spLocks noChangeShapeType="1"/>
          </p:cNvSpPr>
          <p:nvPr/>
        </p:nvSpPr>
        <p:spPr bwMode="auto">
          <a:xfrm>
            <a:off x="5638800" y="1428750"/>
            <a:ext cx="0" cy="198120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63556" name="Line 4"/>
          <p:cNvSpPr>
            <a:spLocks noChangeShapeType="1"/>
          </p:cNvSpPr>
          <p:nvPr/>
        </p:nvSpPr>
        <p:spPr bwMode="auto">
          <a:xfrm flipH="1">
            <a:off x="5638800" y="3409950"/>
            <a:ext cx="3810000" cy="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63557" name="Line 5"/>
          <p:cNvSpPr>
            <a:spLocks noChangeShapeType="1"/>
          </p:cNvSpPr>
          <p:nvPr/>
        </p:nvSpPr>
        <p:spPr bwMode="auto">
          <a:xfrm flipH="1">
            <a:off x="5657850" y="2038350"/>
            <a:ext cx="1219200" cy="137160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63558" name="Line 6"/>
          <p:cNvSpPr>
            <a:spLocks noChangeShapeType="1"/>
          </p:cNvSpPr>
          <p:nvPr/>
        </p:nvSpPr>
        <p:spPr bwMode="auto">
          <a:xfrm flipH="1">
            <a:off x="5638800" y="2800350"/>
            <a:ext cx="2057400" cy="60960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63559" name="Text Box 7"/>
          <p:cNvSpPr txBox="1">
            <a:spLocks noChangeArrowheads="1"/>
          </p:cNvSpPr>
          <p:nvPr/>
        </p:nvSpPr>
        <p:spPr bwMode="auto">
          <a:xfrm>
            <a:off x="9525000" y="3124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Ze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60" name="Line 8"/>
          <p:cNvSpPr>
            <a:spLocks noChangeShapeType="1"/>
          </p:cNvSpPr>
          <p:nvPr/>
        </p:nvSpPr>
        <p:spPr bwMode="auto">
          <a:xfrm flipH="1">
            <a:off x="5657850" y="2286000"/>
            <a:ext cx="1752600" cy="112395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63561" name="Text Box 9"/>
          <p:cNvSpPr txBox="1">
            <a:spLocks noChangeArrowheads="1"/>
          </p:cNvSpPr>
          <p:nvPr/>
        </p:nvSpPr>
        <p:spPr bwMode="auto">
          <a:xfrm>
            <a:off x="5410200" y="93345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L/ha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62" name="Text Box 10"/>
          <p:cNvSpPr txBox="1">
            <a:spLocks noChangeArrowheads="1"/>
          </p:cNvSpPr>
          <p:nvPr/>
        </p:nvSpPr>
        <p:spPr bwMode="auto">
          <a:xfrm>
            <a:off x="7696200" y="257175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0,5 mm/cm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63" name="Text Box 11"/>
          <p:cNvSpPr txBox="1">
            <a:spLocks noChangeArrowheads="1"/>
          </p:cNvSpPr>
          <p:nvPr/>
        </p:nvSpPr>
        <p:spPr bwMode="auto">
          <a:xfrm>
            <a:off x="7239000" y="188595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1,25 mm/cm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64" name="Line 12"/>
          <p:cNvSpPr>
            <a:spLocks noChangeShapeType="1"/>
          </p:cNvSpPr>
          <p:nvPr/>
        </p:nvSpPr>
        <p:spPr bwMode="auto">
          <a:xfrm>
            <a:off x="7010400" y="2571750"/>
            <a:ext cx="0" cy="83820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663565" name="Text Box 13"/>
          <p:cNvSpPr txBox="1">
            <a:spLocks noChangeArrowheads="1"/>
          </p:cNvSpPr>
          <p:nvPr/>
        </p:nvSpPr>
        <p:spPr bwMode="auto">
          <a:xfrm>
            <a:off x="6705600" y="33528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1 cm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66" name="Text Box 14"/>
          <p:cNvSpPr txBox="1">
            <a:spLocks noChangeArrowheads="1"/>
          </p:cNvSpPr>
          <p:nvPr/>
        </p:nvSpPr>
        <p:spPr bwMode="auto">
          <a:xfrm>
            <a:off x="4629150" y="230505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400" b="1">
                <a:latin typeface="Times New Roman" panose="02020603050405020304" pitchFamily="18" charset="0"/>
              </a:rPr>
              <a:t>12.500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663567" name="Line 15"/>
          <p:cNvSpPr>
            <a:spLocks noChangeShapeType="1"/>
          </p:cNvSpPr>
          <p:nvPr/>
        </p:nvSpPr>
        <p:spPr bwMode="auto">
          <a:xfrm flipH="1">
            <a:off x="5638800" y="2571750"/>
            <a:ext cx="1371600" cy="0"/>
          </a:xfrm>
          <a:prstGeom prst="line">
            <a:avLst/>
          </a:prstGeom>
          <a:noFill/>
          <a:ln w="9525">
            <a:solidFill>
              <a:srgbClr val="C8CA8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grpSp>
        <p:nvGrpSpPr>
          <p:cNvPr id="663568" name="Group 16"/>
          <p:cNvGrpSpPr>
            <a:grpSpLocks/>
          </p:cNvGrpSpPr>
          <p:nvPr/>
        </p:nvGrpSpPr>
        <p:grpSpPr bwMode="auto">
          <a:xfrm>
            <a:off x="1752600" y="152400"/>
            <a:ext cx="2286000" cy="1828800"/>
            <a:chOff x="144" y="1296"/>
            <a:chExt cx="1440" cy="1152"/>
          </a:xfrm>
        </p:grpSpPr>
        <p:sp>
          <p:nvSpPr>
            <p:cNvPr id="663569" name="Rectangle 17"/>
            <p:cNvSpPr>
              <a:spLocks noChangeArrowheads="1"/>
            </p:cNvSpPr>
            <p:nvPr/>
          </p:nvSpPr>
          <p:spPr bwMode="auto">
            <a:xfrm>
              <a:off x="336" y="1632"/>
              <a:ext cx="1008" cy="8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8CA8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pt-BR" altLang="pt-BR" sz="2400">
                  <a:latin typeface="Times New Roman" panose="02020603050405020304" pitchFamily="18" charset="0"/>
                </a:rPr>
                <a:t>1 ha</a:t>
              </a:r>
            </a:p>
          </p:txBody>
        </p:sp>
        <p:sp>
          <p:nvSpPr>
            <p:cNvPr id="663570" name="Text Box 18"/>
            <p:cNvSpPr txBox="1">
              <a:spLocks noChangeArrowheads="1"/>
            </p:cNvSpPr>
            <p:nvPr/>
          </p:nvSpPr>
          <p:spPr bwMode="auto">
            <a:xfrm>
              <a:off x="144" y="12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8CA8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altLang="pt-BR" sz="2400">
                  <a:latin typeface="Times New Roman" panose="02020603050405020304" pitchFamily="18" charset="0"/>
                </a:rPr>
                <a:t>Vista de cima</a:t>
              </a:r>
            </a:p>
          </p:txBody>
        </p:sp>
      </p:grpSp>
      <p:grpSp>
        <p:nvGrpSpPr>
          <p:cNvPr id="663571" name="Group 19"/>
          <p:cNvGrpSpPr>
            <a:grpSpLocks/>
          </p:cNvGrpSpPr>
          <p:nvPr/>
        </p:nvGrpSpPr>
        <p:grpSpPr bwMode="auto">
          <a:xfrm>
            <a:off x="1828800" y="2286000"/>
            <a:ext cx="2914650" cy="819150"/>
            <a:chOff x="192" y="2640"/>
            <a:chExt cx="1836" cy="516"/>
          </a:xfrm>
        </p:grpSpPr>
        <p:sp>
          <p:nvSpPr>
            <p:cNvPr id="663572" name="Rectangle 20"/>
            <p:cNvSpPr>
              <a:spLocks noChangeArrowheads="1"/>
            </p:cNvSpPr>
            <p:nvPr/>
          </p:nvSpPr>
          <p:spPr bwMode="auto">
            <a:xfrm>
              <a:off x="336" y="2976"/>
              <a:ext cx="1008" cy="9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8CA8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663573" name="Text Box 21"/>
            <p:cNvSpPr txBox="1">
              <a:spLocks noChangeArrowheads="1"/>
            </p:cNvSpPr>
            <p:nvPr/>
          </p:nvSpPr>
          <p:spPr bwMode="auto">
            <a:xfrm>
              <a:off x="192" y="2640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8CA8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altLang="pt-BR" sz="2400">
                  <a:latin typeface="Times New Roman" panose="02020603050405020304" pitchFamily="18" charset="0"/>
                </a:rPr>
                <a:t>Vista de perfil</a:t>
              </a:r>
            </a:p>
          </p:txBody>
        </p:sp>
        <p:sp>
          <p:nvSpPr>
            <p:cNvPr id="663574" name="Text Box 22"/>
            <p:cNvSpPr txBox="1">
              <a:spLocks noChangeArrowheads="1"/>
            </p:cNvSpPr>
            <p:nvPr/>
          </p:nvSpPr>
          <p:spPr bwMode="auto">
            <a:xfrm>
              <a:off x="1356" y="2868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8CA84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pt-BR" altLang="pt-BR" sz="2400" b="1">
                  <a:latin typeface="Times New Roman" panose="02020603050405020304" pitchFamily="18" charset="0"/>
                </a:rPr>
                <a:t>1 cm</a:t>
              </a:r>
              <a:endParaRPr lang="pt-BR" altLang="pt-BR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63575" name="Group 23"/>
          <p:cNvGrpSpPr>
            <a:grpSpLocks/>
          </p:cNvGrpSpPr>
          <p:nvPr/>
        </p:nvGrpSpPr>
        <p:grpSpPr bwMode="auto">
          <a:xfrm>
            <a:off x="1981200" y="3124200"/>
            <a:ext cx="1600200" cy="762000"/>
            <a:chOff x="288" y="3600"/>
            <a:chExt cx="1008" cy="480"/>
          </a:xfrm>
        </p:grpSpPr>
        <p:sp>
          <p:nvSpPr>
            <p:cNvPr id="663576" name="Line 24"/>
            <p:cNvSpPr>
              <a:spLocks noChangeShapeType="1"/>
            </p:cNvSpPr>
            <p:nvPr/>
          </p:nvSpPr>
          <p:spPr bwMode="auto">
            <a:xfrm>
              <a:off x="288" y="3600"/>
              <a:ext cx="0" cy="480"/>
            </a:xfrm>
            <a:prstGeom prst="line">
              <a:avLst/>
            </a:prstGeom>
            <a:noFill/>
            <a:ln w="9525">
              <a:solidFill>
                <a:srgbClr val="C8CA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663577" name="Line 25"/>
            <p:cNvSpPr>
              <a:spLocks noChangeShapeType="1"/>
            </p:cNvSpPr>
            <p:nvPr/>
          </p:nvSpPr>
          <p:spPr bwMode="auto">
            <a:xfrm flipH="1">
              <a:off x="288" y="4080"/>
              <a:ext cx="1008" cy="0"/>
            </a:xfrm>
            <a:prstGeom prst="line">
              <a:avLst/>
            </a:prstGeom>
            <a:noFill/>
            <a:ln w="9525">
              <a:solidFill>
                <a:srgbClr val="C8CA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663578" name="Line 26"/>
            <p:cNvSpPr>
              <a:spLocks noChangeShapeType="1"/>
            </p:cNvSpPr>
            <p:nvPr/>
          </p:nvSpPr>
          <p:spPr bwMode="auto">
            <a:xfrm>
              <a:off x="1296" y="3600"/>
              <a:ext cx="0" cy="480"/>
            </a:xfrm>
            <a:prstGeom prst="line">
              <a:avLst/>
            </a:prstGeom>
            <a:noFill/>
            <a:ln w="9525">
              <a:solidFill>
                <a:srgbClr val="C8CA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C"/>
            </a:p>
          </p:txBody>
        </p:sp>
        <p:sp>
          <p:nvSpPr>
            <p:cNvPr id="663579" name="Rectangle 27"/>
            <p:cNvSpPr>
              <a:spLocks noChangeArrowheads="1"/>
            </p:cNvSpPr>
            <p:nvPr/>
          </p:nvSpPr>
          <p:spPr bwMode="auto">
            <a:xfrm>
              <a:off x="288" y="3792"/>
              <a:ext cx="100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8CA8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pt-BR" altLang="pt-BR" sz="2400">
                  <a:latin typeface="Times New Roman" panose="02020603050405020304" pitchFamily="18" charset="0"/>
                </a:rPr>
                <a:t>12500 litros</a:t>
              </a:r>
            </a:p>
          </p:txBody>
        </p:sp>
      </p:grpSp>
      <p:sp>
        <p:nvSpPr>
          <p:cNvPr id="663580" name="Text Box 28"/>
          <p:cNvSpPr txBox="1">
            <a:spLocks noChangeArrowheads="1"/>
          </p:cNvSpPr>
          <p:nvPr/>
        </p:nvSpPr>
        <p:spPr bwMode="auto">
          <a:xfrm>
            <a:off x="4419600" y="4114801"/>
            <a:ext cx="6019800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8CA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pt-BR" altLang="pt-BR" sz="2800">
                <a:latin typeface="Times New Roman" panose="02020603050405020304" pitchFamily="18" charset="0"/>
              </a:rPr>
              <a:t>Na prática significa: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altLang="pt-BR" sz="2800">
                <a:latin typeface="Times New Roman" panose="02020603050405020304" pitchFamily="18" charset="0"/>
              </a:rPr>
              <a:t> Maior população de plantas</a:t>
            </a:r>
          </a:p>
          <a:p>
            <a:pPr algn="l" eaLnBrk="0" hangingPunct="0">
              <a:spcBef>
                <a:spcPct val="50000"/>
              </a:spcBef>
              <a:buFontTx/>
              <a:buChar char="-"/>
            </a:pPr>
            <a:r>
              <a:rPr lang="pt-BR" altLang="pt-BR" sz="2800">
                <a:latin typeface="Times New Roman" panose="02020603050405020304" pitchFamily="18" charset="0"/>
              </a:rPr>
              <a:t> Veranico menos problemático</a:t>
            </a:r>
          </a:p>
          <a:p>
            <a:pPr algn="l" eaLnBrk="0" hangingPunct="0">
              <a:spcBef>
                <a:spcPct val="50000"/>
              </a:spcBef>
            </a:pPr>
            <a:r>
              <a:rPr lang="pt-BR" altLang="pt-BR" sz="2800">
                <a:latin typeface="Times New Roman" panose="02020603050405020304" pitchFamily="18" charset="0"/>
              </a:rPr>
              <a:t>- Não exagerar na fertilidade superficial</a:t>
            </a:r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8827930" y="1443246"/>
            <a:ext cx="22012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000" b="1" dirty="0">
                <a:latin typeface="Times New Roman" panose="02020603050405020304" pitchFamily="18" charset="0"/>
              </a:rPr>
              <a:t>Solo médio na natureza...</a:t>
            </a:r>
          </a:p>
        </p:txBody>
      </p:sp>
      <p:sp>
        <p:nvSpPr>
          <p:cNvPr id="31" name="Text Box 52"/>
          <p:cNvSpPr txBox="1">
            <a:spLocks noChangeArrowheads="1"/>
          </p:cNvSpPr>
          <p:nvPr/>
        </p:nvSpPr>
        <p:spPr bwMode="auto">
          <a:xfrm>
            <a:off x="6846729" y="859889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000" b="1" dirty="0">
                <a:latin typeface="Times New Roman" panose="02020603050405020304" pitchFamily="18" charset="0"/>
              </a:rPr>
              <a:t>Alto </a:t>
            </a:r>
            <a:r>
              <a:rPr lang="en-US" altLang="pt-BR" sz="2000" b="1" dirty="0" err="1">
                <a:latin typeface="Times New Roman" panose="02020603050405020304" pitchFamily="18" charset="0"/>
              </a:rPr>
              <a:t>teor</a:t>
            </a:r>
            <a:r>
              <a:rPr lang="en-US" altLang="pt-BR" sz="2000" b="1" dirty="0">
                <a:latin typeface="Times New Roman" panose="02020603050405020304" pitchFamily="18" charset="0"/>
              </a:rPr>
              <a:t> de </a:t>
            </a:r>
            <a:r>
              <a:rPr lang="en-US" altLang="pt-BR" sz="2000" b="1" dirty="0" err="1">
                <a:latin typeface="Times New Roman" panose="02020603050405020304" pitchFamily="18" charset="0"/>
              </a:rPr>
              <a:t>argila</a:t>
            </a:r>
            <a:r>
              <a:rPr lang="en-US" altLang="pt-BR" sz="2000" b="1" dirty="0">
                <a:latin typeface="Times New Roman" panose="02020603050405020304" pitchFamily="18" charset="0"/>
              </a:rPr>
              <a:t> e de MO</a:t>
            </a:r>
          </a:p>
        </p:txBody>
      </p:sp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9377965" y="2375078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2000" b="1">
                <a:latin typeface="Times New Roman" panose="02020603050405020304" pitchFamily="18" charset="0"/>
              </a:rPr>
              <a:t>Baixo teor de argila e de MO</a:t>
            </a:r>
          </a:p>
        </p:txBody>
      </p:sp>
    </p:spTree>
    <p:extLst>
      <p:ext uri="{BB962C8B-B14F-4D97-AF65-F5344CB8AC3E}">
        <p14:creationId xmlns:p14="http://schemas.microsoft.com/office/powerpoint/2010/main" val="8543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r>
              <a:rPr lang="pt-BR" altLang="pt-BR">
                <a:solidFill>
                  <a:schemeClr val="tx1"/>
                </a:solidFill>
              </a:rPr>
              <a:t>Sistema radicular e Oxigênio</a:t>
            </a:r>
          </a:p>
        </p:txBody>
      </p:sp>
      <p:sp>
        <p:nvSpPr>
          <p:cNvPr id="185347" name="AutoShape 3"/>
          <p:cNvSpPr>
            <a:spLocks noChangeArrowheads="1"/>
          </p:cNvSpPr>
          <p:nvPr/>
        </p:nvSpPr>
        <p:spPr bwMode="auto">
          <a:xfrm flipV="1">
            <a:off x="2819401" y="2362200"/>
            <a:ext cx="3222625" cy="396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pt-BR" altLang="pt-BR" sz="4400">
              <a:latin typeface="Times New Roman" panose="02020603050405020304" pitchFamily="18" charset="0"/>
            </a:endParaRPr>
          </a:p>
        </p:txBody>
      </p:sp>
      <p:sp>
        <p:nvSpPr>
          <p:cNvPr id="185348" name="Line 4"/>
          <p:cNvSpPr>
            <a:spLocks noChangeShapeType="1"/>
          </p:cNvSpPr>
          <p:nvPr/>
        </p:nvSpPr>
        <p:spPr bwMode="auto">
          <a:xfrm>
            <a:off x="2667000" y="15240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2667000" y="10668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Fertilidade homogênea...</a:t>
            </a:r>
          </a:p>
        </p:txBody>
      </p:sp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2119314" y="2362201"/>
            <a:ext cx="700087" cy="39401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s-EC"/>
          </a:p>
        </p:txBody>
      </p:sp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4092575" y="5362576"/>
            <a:ext cx="685800" cy="282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s-EC"/>
          </a:p>
        </p:txBody>
      </p:sp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2133600" y="5367339"/>
            <a:ext cx="685800" cy="282575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endParaRPr lang="es-EC"/>
          </a:p>
        </p:txBody>
      </p:sp>
      <p:sp>
        <p:nvSpPr>
          <p:cNvPr id="185353" name="AutoShape 9"/>
          <p:cNvSpPr>
            <a:spLocks noChangeArrowheads="1"/>
          </p:cNvSpPr>
          <p:nvPr/>
        </p:nvSpPr>
        <p:spPr bwMode="auto">
          <a:xfrm>
            <a:off x="4876800" y="2362200"/>
            <a:ext cx="3200400" cy="388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endParaRPr lang="pt-BR" altLang="pt-BR" sz="4400">
              <a:latin typeface="Times New Roman" panose="02020603050405020304" pitchFamily="18" charset="0"/>
            </a:endParaRPr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>
            <a:off x="8153400" y="2362200"/>
            <a:ext cx="2362200" cy="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>
            <a:off x="8153400" y="2362200"/>
            <a:ext cx="0" cy="403860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H="1">
            <a:off x="8153400" y="2362200"/>
            <a:ext cx="2209800" cy="388620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1981200" y="5486400"/>
            <a:ext cx="6629400" cy="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V="1">
            <a:off x="8610600" y="2362200"/>
            <a:ext cx="0" cy="312420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9809163" y="1524001"/>
            <a:ext cx="762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EFE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pt-BR" sz="1600">
                <a:latin typeface="Times New Roman" panose="02020603050405020304" pitchFamily="18" charset="0"/>
                <a:cs typeface="Times New Roman" panose="02020603050405020304" pitchFamily="18" charset="0"/>
              </a:rPr>
              <a:t>µLO</a:t>
            </a:r>
            <a:r>
              <a:rPr lang="en-US" altLang="pt-BR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5360" name="Line 16"/>
          <p:cNvSpPr>
            <a:spLocks noChangeShapeType="1"/>
          </p:cNvSpPr>
          <p:nvPr/>
        </p:nvSpPr>
        <p:spPr bwMode="auto">
          <a:xfrm>
            <a:off x="9928225" y="1839913"/>
            <a:ext cx="533400" cy="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61" name="Text Box 17"/>
          <p:cNvSpPr txBox="1">
            <a:spLocks noChangeArrowheads="1"/>
          </p:cNvSpPr>
          <p:nvPr/>
        </p:nvSpPr>
        <p:spPr bwMode="auto">
          <a:xfrm>
            <a:off x="9753600" y="1806576"/>
            <a:ext cx="914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EFE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pt-BR" sz="1600">
                <a:latin typeface="Times New Roman" panose="02020603050405020304" pitchFamily="18" charset="0"/>
              </a:rPr>
              <a:t>cm</a:t>
            </a:r>
            <a:r>
              <a:rPr lang="en-US" altLang="pt-BR" sz="1600" baseline="30000">
                <a:latin typeface="Times New Roman" panose="02020603050405020304" pitchFamily="18" charset="0"/>
              </a:rPr>
              <a:t>2</a:t>
            </a:r>
            <a:r>
              <a:rPr lang="en-US" altLang="pt-BR" sz="1600">
                <a:latin typeface="Times New Roman" panose="02020603050405020304" pitchFamily="18" charset="0"/>
              </a:rPr>
              <a:t>.h</a:t>
            </a: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85362" name="Text Box 18"/>
          <p:cNvSpPr txBox="1">
            <a:spLocks noChangeArrowheads="1"/>
          </p:cNvSpPr>
          <p:nvPr/>
        </p:nvSpPr>
        <p:spPr bwMode="auto">
          <a:xfrm>
            <a:off x="8328025" y="2051051"/>
            <a:ext cx="533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EFE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pt-BR" sz="1600">
                <a:latin typeface="Times New Roman" panose="02020603050405020304" pitchFamily="18" charset="0"/>
              </a:rPr>
              <a:t>15</a:t>
            </a: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85363" name="Text Box 19"/>
          <p:cNvSpPr txBox="1">
            <a:spLocks noChangeArrowheads="1"/>
          </p:cNvSpPr>
          <p:nvPr/>
        </p:nvSpPr>
        <p:spPr bwMode="auto">
          <a:xfrm>
            <a:off x="9879013" y="2057401"/>
            <a:ext cx="533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EFE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pt-BR" sz="1600">
                <a:latin typeface="Times New Roman" panose="02020603050405020304" pitchFamily="18" charset="0"/>
              </a:rPr>
              <a:t>500</a:t>
            </a: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85364" name="Line 20"/>
          <p:cNvSpPr>
            <a:spLocks noChangeShapeType="1"/>
          </p:cNvSpPr>
          <p:nvPr/>
        </p:nvSpPr>
        <p:spPr bwMode="auto">
          <a:xfrm>
            <a:off x="10134600" y="2362200"/>
            <a:ext cx="0" cy="30480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65" name="Line 21"/>
          <p:cNvSpPr>
            <a:spLocks noChangeShapeType="1"/>
          </p:cNvSpPr>
          <p:nvPr/>
        </p:nvSpPr>
        <p:spPr bwMode="auto">
          <a:xfrm flipH="1">
            <a:off x="4648200" y="2667000"/>
            <a:ext cx="5486400" cy="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66" name="Text Box 22"/>
          <p:cNvSpPr txBox="1">
            <a:spLocks noChangeArrowheads="1"/>
          </p:cNvSpPr>
          <p:nvPr/>
        </p:nvSpPr>
        <p:spPr bwMode="auto">
          <a:xfrm>
            <a:off x="7772400" y="6372226"/>
            <a:ext cx="9144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EFE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pt-BR" sz="1600">
                <a:latin typeface="Times New Roman" panose="02020603050405020304" pitchFamily="18" charset="0"/>
              </a:rPr>
              <a:t>Z, cm</a:t>
            </a:r>
            <a:endParaRPr lang="pt-BR" altLang="pt-BR" sz="1600">
              <a:latin typeface="Times New Roman" panose="02020603050405020304" pitchFamily="18" charset="0"/>
            </a:endParaRPr>
          </a:p>
        </p:txBody>
      </p:sp>
      <p:sp>
        <p:nvSpPr>
          <p:cNvPr id="185367" name="Text Box 23"/>
          <p:cNvSpPr txBox="1">
            <a:spLocks noChangeArrowheads="1"/>
          </p:cNvSpPr>
          <p:nvPr/>
        </p:nvSpPr>
        <p:spPr bwMode="auto">
          <a:xfrm>
            <a:off x="7391400" y="14478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>
                <a:latin typeface="Times New Roman" panose="02020603050405020304" pitchFamily="18" charset="0"/>
              </a:rPr>
              <a:t>Respiração radicular e de microorganismos...</a:t>
            </a:r>
          </a:p>
        </p:txBody>
      </p:sp>
      <p:sp>
        <p:nvSpPr>
          <p:cNvPr id="185368" name="Text Box 24"/>
          <p:cNvSpPr txBox="1">
            <a:spLocks noChangeArrowheads="1"/>
          </p:cNvSpPr>
          <p:nvPr/>
        </p:nvSpPr>
        <p:spPr bwMode="auto">
          <a:xfrm>
            <a:off x="4343400" y="18288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O</a:t>
            </a:r>
            <a:r>
              <a:rPr lang="pt-BR" altLang="pt-BR" sz="2400" baseline="-25000">
                <a:latin typeface="Times New Roman" panose="02020603050405020304" pitchFamily="18" charset="0"/>
              </a:rPr>
              <a:t>2</a:t>
            </a:r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185369" name="Line 25"/>
          <p:cNvSpPr>
            <a:spLocks noChangeShapeType="1"/>
          </p:cNvSpPr>
          <p:nvPr/>
        </p:nvSpPr>
        <p:spPr bwMode="auto">
          <a:xfrm>
            <a:off x="4572000" y="2209800"/>
            <a:ext cx="0" cy="914400"/>
          </a:xfrm>
          <a:prstGeom prst="line">
            <a:avLst/>
          </a:prstGeom>
          <a:noFill/>
          <a:ln w="76200">
            <a:solidFill>
              <a:srgbClr val="FEFEF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70" name="Text Box 26"/>
          <p:cNvSpPr txBox="1">
            <a:spLocks noChangeArrowheads="1"/>
          </p:cNvSpPr>
          <p:nvPr/>
        </p:nvSpPr>
        <p:spPr bwMode="auto">
          <a:xfrm>
            <a:off x="2895600" y="2362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>
                <a:latin typeface="Times New Roman" panose="02020603050405020304" pitchFamily="18" charset="0"/>
              </a:rPr>
              <a:t>Alta demanda</a:t>
            </a:r>
          </a:p>
        </p:txBody>
      </p:sp>
      <p:sp>
        <p:nvSpPr>
          <p:cNvPr id="185371" name="Text Box 27"/>
          <p:cNvSpPr txBox="1">
            <a:spLocks noChangeArrowheads="1"/>
          </p:cNvSpPr>
          <p:nvPr/>
        </p:nvSpPr>
        <p:spPr bwMode="auto">
          <a:xfrm>
            <a:off x="3048000" y="5775326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altLang="pt-BR" sz="2000">
                <a:latin typeface="Times New Roman" panose="02020603050405020304" pitchFamily="18" charset="0"/>
              </a:rPr>
              <a:t>Baixa demanda</a:t>
            </a:r>
          </a:p>
        </p:txBody>
      </p:sp>
      <p:sp>
        <p:nvSpPr>
          <p:cNvPr id="185372" name="Line 28"/>
          <p:cNvSpPr>
            <a:spLocks noChangeShapeType="1"/>
          </p:cNvSpPr>
          <p:nvPr/>
        </p:nvSpPr>
        <p:spPr bwMode="auto">
          <a:xfrm>
            <a:off x="1905000" y="2362200"/>
            <a:ext cx="5029200" cy="0"/>
          </a:xfrm>
          <a:prstGeom prst="line">
            <a:avLst/>
          </a:prstGeom>
          <a:noFill/>
          <a:ln w="57150">
            <a:solidFill>
              <a:srgbClr val="FEFEF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endParaRPr lang="es-EC"/>
          </a:p>
        </p:txBody>
      </p:sp>
      <p:sp>
        <p:nvSpPr>
          <p:cNvPr id="185373" name="Text Box 29"/>
          <p:cNvSpPr txBox="1">
            <a:spLocks noChangeArrowheads="1"/>
          </p:cNvSpPr>
          <p:nvPr/>
        </p:nvSpPr>
        <p:spPr bwMode="auto">
          <a:xfrm>
            <a:off x="1828800" y="202565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altLang="pt-BR" sz="1600">
                <a:latin typeface="Times New Roman" panose="02020603050405020304" pitchFamily="18" charset="0"/>
              </a:rPr>
              <a:t>Superfície do solo...</a:t>
            </a:r>
          </a:p>
        </p:txBody>
      </p:sp>
      <p:sp>
        <p:nvSpPr>
          <p:cNvPr id="185374" name="Oval 30">
            <a:hlinkClick r:id="rId2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7315200" y="2895600"/>
            <a:ext cx="3124200" cy="685800"/>
          </a:xfrm>
          <a:prstGeom prst="ellipse">
            <a:avLst/>
          </a:prstGeom>
          <a:solidFill>
            <a:srgbClr val="FFFF4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Raiz - </a:t>
            </a:r>
            <a:r>
              <a:rPr lang="pt-BR" altLang="pt-BR" sz="4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lat</a:t>
            </a:r>
            <a:endParaRPr lang="pt-BR" altLang="pt-BR" sz="4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75" name="Oval 31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7315200" y="3581400"/>
            <a:ext cx="3124200" cy="685800"/>
          </a:xfrm>
          <a:prstGeom prst="ellipse">
            <a:avLst/>
          </a:prstGeom>
          <a:solidFill>
            <a:srgbClr val="FFFF4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4400">
                <a:solidFill>
                  <a:srgbClr val="000000"/>
                </a:solidFill>
                <a:latin typeface="Times New Roman" panose="02020603050405020304" pitchFamily="18" charset="0"/>
              </a:rPr>
              <a:t>Raiz - cima</a:t>
            </a:r>
          </a:p>
        </p:txBody>
      </p:sp>
    </p:spTree>
    <p:extLst>
      <p:ext uri="{BB962C8B-B14F-4D97-AF65-F5344CB8AC3E}">
        <p14:creationId xmlns:p14="http://schemas.microsoft.com/office/powerpoint/2010/main" val="5156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1" y="1444625"/>
            <a:ext cx="7910513" cy="4370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4495800" y="76201"/>
            <a:ext cx="2819400" cy="76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EFEF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pt-BR" altLang="pt-BR" sz="4400">
                <a:solidFill>
                  <a:srgbClr val="FFC5CF"/>
                </a:solidFill>
                <a:latin typeface="Times New Roman" panose="02020603050405020304" pitchFamily="18" charset="0"/>
              </a:rPr>
              <a:t>Raiz e P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362200" y="1600200"/>
            <a:ext cx="381000" cy="32766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3962400" y="5043488"/>
            <a:ext cx="31242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0D0D0D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Dias ap</a:t>
            </a:r>
            <a:r>
              <a:rPr lang="en-US" altLang="pt-BR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ó</a:t>
            </a:r>
            <a:r>
              <a:rPr lang="pt-BR" altLang="pt-BR">
                <a:solidFill>
                  <a:srgbClr val="0D0D0D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s a semeadura</a:t>
            </a: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2133600" y="990600"/>
            <a:ext cx="7696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590800" y="990601"/>
            <a:ext cx="1905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0D0D0D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Raiz</a:t>
            </a:r>
          </a:p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0D0D0D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Parte aérea</a:t>
            </a: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2133600" y="5562600"/>
            <a:ext cx="76962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93193" name="Oval 9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6553200" y="5257800"/>
            <a:ext cx="3124200" cy="685800"/>
          </a:xfrm>
          <a:prstGeom prst="ellipse">
            <a:avLst/>
          </a:prstGeom>
          <a:solidFill>
            <a:srgbClr val="FFFF4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P e raiz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2133600" y="1143000"/>
            <a:ext cx="533400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s-EC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2895600" y="1371600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5562600" y="1095376"/>
            <a:ext cx="2057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>
                <a:solidFill>
                  <a:srgbClr val="0D0D0D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Quanto mais P no solo, mais PA e menos RAIZ a planta produz…</a:t>
            </a:r>
          </a:p>
        </p:txBody>
      </p:sp>
      <p:sp>
        <p:nvSpPr>
          <p:cNvPr id="93197" name="Oval 13">
            <a:hlinkClick r:id="rId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6477000" y="5943600"/>
            <a:ext cx="3124200" cy="685800"/>
          </a:xfrm>
          <a:prstGeom prst="ellipse">
            <a:avLst/>
          </a:prstGeom>
          <a:solidFill>
            <a:srgbClr val="FFFF4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4400">
                <a:solidFill>
                  <a:srgbClr val="000000"/>
                </a:solidFill>
                <a:latin typeface="Times New Roman" panose="02020603050405020304" pitchFamily="18" charset="0"/>
              </a:rPr>
              <a:t>Topologia</a:t>
            </a:r>
          </a:p>
        </p:txBody>
      </p:sp>
    </p:spTree>
    <p:extLst>
      <p:ext uri="{BB962C8B-B14F-4D97-AF65-F5344CB8AC3E}">
        <p14:creationId xmlns:p14="http://schemas.microsoft.com/office/powerpoint/2010/main" val="13361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7696200" y="3748088"/>
            <a:ext cx="2514600" cy="11430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+Ca</a:t>
            </a:r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5105400" y="4876800"/>
            <a:ext cx="2514600" cy="10668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+Ca</a:t>
            </a: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5105400" y="3733800"/>
            <a:ext cx="2514600" cy="11430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+Ca</a:t>
            </a:r>
          </a:p>
        </p:txBody>
      </p:sp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57600"/>
            <a:ext cx="2667000" cy="230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43314"/>
            <a:ext cx="2667000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7696200" y="2238375"/>
            <a:ext cx="2514600" cy="10668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-P</a:t>
            </a:r>
          </a:p>
        </p:txBody>
      </p:sp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7696200" y="1095375"/>
            <a:ext cx="2514600" cy="11430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+P</a:t>
            </a:r>
          </a:p>
        </p:txBody>
      </p:sp>
      <p:pic>
        <p:nvPicPr>
          <p:cNvPr id="1812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004889"/>
            <a:ext cx="2667000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5105400" y="2224088"/>
            <a:ext cx="2514600" cy="10668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+P</a:t>
            </a:r>
          </a:p>
        </p:txBody>
      </p:sp>
      <p:sp>
        <p:nvSpPr>
          <p:cNvPr id="181259" name="Rectangle 11"/>
          <p:cNvSpPr>
            <a:spLocks noChangeArrowheads="1"/>
          </p:cNvSpPr>
          <p:nvPr/>
        </p:nvSpPr>
        <p:spPr bwMode="auto">
          <a:xfrm>
            <a:off x="5105400" y="1081088"/>
            <a:ext cx="2514600" cy="11430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+P</a:t>
            </a:r>
          </a:p>
        </p:txBody>
      </p:sp>
      <p:pic>
        <p:nvPicPr>
          <p:cNvPr id="181260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990600"/>
            <a:ext cx="2667000" cy="2300288"/>
          </a:xfrm>
          <a:noFill/>
          <a:ln/>
        </p:spPr>
      </p:pic>
      <p:sp>
        <p:nvSpPr>
          <p:cNvPr id="181261" name="Rectangle 13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r>
              <a:rPr lang="pt-BR" altLang="pt-BR">
                <a:solidFill>
                  <a:srgbClr val="FEFEFC"/>
                </a:solidFill>
              </a:rPr>
              <a:t>P e Ca</a:t>
            </a:r>
          </a:p>
        </p:txBody>
      </p:sp>
      <p:sp>
        <p:nvSpPr>
          <p:cNvPr id="181262" name="Rectangle 14"/>
          <p:cNvSpPr>
            <a:spLocks noChangeArrowheads="1"/>
          </p:cNvSpPr>
          <p:nvPr/>
        </p:nvSpPr>
        <p:spPr bwMode="auto">
          <a:xfrm>
            <a:off x="7696200" y="4891088"/>
            <a:ext cx="2514600" cy="1066800"/>
          </a:xfrm>
          <a:prstGeom prst="rect">
            <a:avLst/>
          </a:prstGeom>
          <a:solidFill>
            <a:srgbClr val="FFC5CF"/>
          </a:solidFill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pt-BR" altLang="pt-BR" sz="4400">
                <a:solidFill>
                  <a:srgbClr val="0D0D0D"/>
                </a:solidFill>
                <a:latin typeface="Times New Roman" panose="02020603050405020304" pitchFamily="18" charset="0"/>
              </a:rPr>
              <a:t>-Ca</a:t>
            </a:r>
          </a:p>
        </p:txBody>
      </p:sp>
      <p:sp>
        <p:nvSpPr>
          <p:cNvPr id="181263" name="Rectangle 15"/>
          <p:cNvSpPr>
            <a:spLocks noChangeArrowheads="1"/>
          </p:cNvSpPr>
          <p:nvPr/>
        </p:nvSpPr>
        <p:spPr bwMode="auto">
          <a:xfrm>
            <a:off x="1828800" y="1295400"/>
            <a:ext cx="3200400" cy="1752600"/>
          </a:xfrm>
          <a:prstGeom prst="rect">
            <a:avLst/>
          </a:prstGeom>
          <a:noFill/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3600">
                <a:latin typeface="Times New Roman" panose="02020603050405020304" pitchFamily="18" charset="0"/>
              </a:rPr>
              <a:t>Imóvel no solo</a:t>
            </a:r>
          </a:p>
          <a:p>
            <a:pPr algn="ctr" eaLnBrk="0" hangingPunct="0"/>
            <a:r>
              <a:rPr lang="pt-BR" altLang="pt-BR" sz="3600">
                <a:latin typeface="Times New Roman" panose="02020603050405020304" pitchFamily="18" charset="0"/>
              </a:rPr>
              <a:t>Móvel na planta</a:t>
            </a:r>
          </a:p>
        </p:txBody>
      </p:sp>
      <p:sp>
        <p:nvSpPr>
          <p:cNvPr id="181264" name="Rectangle 16"/>
          <p:cNvSpPr>
            <a:spLocks noChangeArrowheads="1"/>
          </p:cNvSpPr>
          <p:nvPr/>
        </p:nvSpPr>
        <p:spPr bwMode="auto">
          <a:xfrm>
            <a:off x="1828800" y="3962400"/>
            <a:ext cx="3200400" cy="1752600"/>
          </a:xfrm>
          <a:prstGeom prst="rect">
            <a:avLst/>
          </a:prstGeom>
          <a:noFill/>
          <a:ln w="12700" algn="ctr">
            <a:solidFill>
              <a:srgbClr val="FEFEF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pt-BR" altLang="pt-BR" sz="3600">
                <a:latin typeface="Times New Roman" panose="02020603050405020304" pitchFamily="18" charset="0"/>
              </a:rPr>
              <a:t>Móvel no solo</a:t>
            </a:r>
          </a:p>
          <a:p>
            <a:pPr algn="ctr" eaLnBrk="0" hangingPunct="0"/>
            <a:r>
              <a:rPr lang="pt-BR" altLang="pt-BR" sz="3600">
                <a:latin typeface="Times New Roman" panose="02020603050405020304" pitchFamily="18" charset="0"/>
              </a:rPr>
              <a:t>Imóvel na planta</a:t>
            </a:r>
          </a:p>
        </p:txBody>
      </p:sp>
    </p:spTree>
    <p:extLst>
      <p:ext uri="{BB962C8B-B14F-4D97-AF65-F5344CB8AC3E}">
        <p14:creationId xmlns:p14="http://schemas.microsoft.com/office/powerpoint/2010/main" val="17211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283335" y="328411"/>
            <a:ext cx="8229600" cy="5791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graphicFrame>
        <p:nvGraphicFramePr>
          <p:cNvPr id="160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566803"/>
              </p:ext>
            </p:extLst>
          </p:nvPr>
        </p:nvGraphicFramePr>
        <p:xfrm>
          <a:off x="1883535" y="709411"/>
          <a:ext cx="48514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Documento" r:id="rId3" imgW="1191240" imgH="1197720" progId="Word.Document.8">
                  <p:embed/>
                </p:oleObj>
              </mc:Choice>
              <mc:Fallback>
                <p:oleObj name="Documento" r:id="rId3" imgW="1191240" imgH="11977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3535" y="709411"/>
                        <a:ext cx="4851400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9234152" y="592428"/>
            <a:ext cx="1648496" cy="121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9427335" y="709411"/>
            <a:ext cx="1236372" cy="8489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9234152" y="2419082"/>
            <a:ext cx="1648496" cy="12106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9427335" y="2536065"/>
            <a:ext cx="1236372" cy="8489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11101589" y="1803042"/>
            <a:ext cx="46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O</a:t>
            </a:r>
            <a:r>
              <a:rPr lang="es-EC" baseline="-25000" dirty="0" smtClean="0"/>
              <a:t>2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1075831" y="3260364"/>
            <a:ext cx="46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9060287" y="163065"/>
            <a:ext cx="46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Mr</a:t>
            </a:r>
            <a:endParaRPr lang="es-EC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9054206" y="2002594"/>
            <a:ext cx="46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Mr</a:t>
            </a:r>
            <a:endParaRPr lang="es-EC" dirty="0" smtClean="0"/>
          </a:p>
        </p:txBody>
      </p:sp>
      <p:sp>
        <p:nvSpPr>
          <p:cNvPr id="14" name="CaixaDeTexto 13"/>
          <p:cNvSpPr txBox="1"/>
          <p:nvPr/>
        </p:nvSpPr>
        <p:spPr>
          <a:xfrm>
            <a:off x="9343622" y="4270387"/>
            <a:ext cx="463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73661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09601" y="4916488"/>
            <a:ext cx="37131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491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7" y="4909077"/>
            <a:ext cx="2659062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5" name="Retângulo 1"/>
          <p:cNvSpPr>
            <a:spLocks noChangeArrowheads="1"/>
          </p:cNvSpPr>
          <p:nvPr/>
        </p:nvSpPr>
        <p:spPr bwMode="auto">
          <a:xfrm>
            <a:off x="2011363" y="688974"/>
            <a:ext cx="62552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Eficiência do uso de Luz e Carbono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0" y="7458"/>
            <a:ext cx="1219199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" y="6340804"/>
            <a:ext cx="12191998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2800" b="1" dirty="0" smtClean="0"/>
              <a:t>A interação entre </a:t>
            </a:r>
            <a:r>
              <a:rPr lang="pt-BR" altLang="pt-BR" sz="2800" b="1" dirty="0"/>
              <a:t>genótipo</a:t>
            </a:r>
            <a:r>
              <a:rPr lang="pt-BR" altLang="pt-BR" sz="2800" b="1" dirty="0" smtClean="0"/>
              <a:t> e ambiente de produção: como a planta cresce</a:t>
            </a:r>
            <a:endParaRPr lang="pt-BR" alt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250360"/>
            <a:ext cx="53149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92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911041" y="788454"/>
            <a:ext cx="3193961" cy="325102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pt-BR" sz="1800" b="1" dirty="0" smtClean="0">
                <a:solidFill>
                  <a:srgbClr val="00B050"/>
                </a:solidFill>
              </a:rPr>
              <a:t>Índice</a:t>
            </a:r>
            <a:r>
              <a:rPr lang="en-US" altLang="pt-BR" sz="1800" b="1" dirty="0" smtClean="0">
                <a:solidFill>
                  <a:srgbClr val="00B050"/>
                </a:solidFill>
              </a:rPr>
              <a:t> de Area Foliar (IAF, </a:t>
            </a:r>
            <a:r>
              <a:rPr lang="en-US" altLang="pt-BR" sz="1800" b="1" dirty="0">
                <a:solidFill>
                  <a:srgbClr val="00B050"/>
                </a:solidFill>
              </a:rPr>
              <a:t>m</a:t>
            </a:r>
            <a:r>
              <a:rPr lang="en-US" altLang="pt-BR" sz="1800" b="1" baseline="30000" dirty="0">
                <a:solidFill>
                  <a:srgbClr val="00B050"/>
                </a:solidFill>
              </a:rPr>
              <a:t>2</a:t>
            </a:r>
            <a:r>
              <a:rPr lang="en-US" altLang="pt-BR" sz="1800" b="1" dirty="0">
                <a:solidFill>
                  <a:srgbClr val="00B050"/>
                </a:solidFill>
              </a:rPr>
              <a:t>.m</a:t>
            </a:r>
            <a:r>
              <a:rPr lang="en-US" altLang="pt-BR" sz="1800" b="1" baseline="30000" dirty="0">
                <a:solidFill>
                  <a:srgbClr val="00B050"/>
                </a:solidFill>
              </a:rPr>
              <a:t>-2</a:t>
            </a:r>
            <a:r>
              <a:rPr lang="en-US" altLang="pt-BR" sz="18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" name="Retângulo 1"/>
          <p:cNvSpPr>
            <a:spLocks noChangeArrowheads="1"/>
          </p:cNvSpPr>
          <p:nvPr/>
        </p:nvSpPr>
        <p:spPr bwMode="auto">
          <a:xfrm>
            <a:off x="1135600" y="704276"/>
            <a:ext cx="4378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Eficiência do uso de Luz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7458"/>
            <a:ext cx="1219199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" y="6340804"/>
            <a:ext cx="12191998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2800" b="1" dirty="0" smtClean="0"/>
              <a:t>A interação entre </a:t>
            </a:r>
            <a:r>
              <a:rPr lang="pt-BR" altLang="pt-BR" sz="2800" b="1" dirty="0"/>
              <a:t>genótipo</a:t>
            </a:r>
            <a:r>
              <a:rPr lang="pt-BR" altLang="pt-BR" sz="2800" b="1" dirty="0" smtClean="0"/>
              <a:t> e ambiente de produção: como a planta cresce</a:t>
            </a:r>
            <a:endParaRPr lang="pt-BR" altLang="pt-BR" sz="28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351212"/>
            <a:ext cx="93345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1259314"/>
            <a:ext cx="8286750" cy="508635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911041" y="788454"/>
            <a:ext cx="3193961" cy="325102"/>
          </a:xfrm>
        </p:spPr>
        <p:txBody>
          <a:bodyPr>
            <a:noAutofit/>
          </a:bodyPr>
          <a:lstStyle/>
          <a:p>
            <a:pPr eaLnBrk="1" hangingPunct="1"/>
            <a:r>
              <a:rPr lang="pt-BR" altLang="pt-BR" sz="1800" b="1" dirty="0" smtClean="0">
                <a:solidFill>
                  <a:srgbClr val="00B050"/>
                </a:solidFill>
              </a:rPr>
              <a:t>Índice</a:t>
            </a:r>
            <a:r>
              <a:rPr lang="en-US" altLang="pt-BR" sz="1800" b="1" dirty="0" smtClean="0">
                <a:solidFill>
                  <a:srgbClr val="00B050"/>
                </a:solidFill>
              </a:rPr>
              <a:t> de Area Foliar (IAF, </a:t>
            </a:r>
            <a:r>
              <a:rPr lang="en-US" altLang="pt-BR" sz="1800" b="1" dirty="0">
                <a:solidFill>
                  <a:srgbClr val="00B050"/>
                </a:solidFill>
              </a:rPr>
              <a:t>m</a:t>
            </a:r>
            <a:r>
              <a:rPr lang="en-US" altLang="pt-BR" sz="1800" b="1" baseline="30000" dirty="0">
                <a:solidFill>
                  <a:srgbClr val="00B050"/>
                </a:solidFill>
              </a:rPr>
              <a:t>2</a:t>
            </a:r>
            <a:r>
              <a:rPr lang="en-US" altLang="pt-BR" sz="1800" b="1" dirty="0">
                <a:solidFill>
                  <a:srgbClr val="00B050"/>
                </a:solidFill>
              </a:rPr>
              <a:t>.m</a:t>
            </a:r>
            <a:r>
              <a:rPr lang="en-US" altLang="pt-BR" sz="1800" b="1" baseline="30000" dirty="0">
                <a:solidFill>
                  <a:srgbClr val="00B050"/>
                </a:solidFill>
              </a:rPr>
              <a:t>-2</a:t>
            </a:r>
            <a:r>
              <a:rPr lang="en-US" altLang="pt-BR" sz="18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 rot="16200000">
            <a:off x="-2603651" y="3204909"/>
            <a:ext cx="57485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Eficiência do uso de Luz (LUE)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7458"/>
            <a:ext cx="1219199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" y="6340804"/>
            <a:ext cx="12191998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2800" b="1" dirty="0" smtClean="0"/>
              <a:t>A interação entre </a:t>
            </a:r>
            <a:r>
              <a:rPr lang="pt-BR" altLang="pt-BR" sz="2800" b="1" dirty="0"/>
              <a:t>genótipo</a:t>
            </a:r>
            <a:r>
              <a:rPr lang="pt-BR" altLang="pt-BR" sz="2800" b="1" dirty="0" smtClean="0"/>
              <a:t> e ambiente de produção: como a planta cresce</a:t>
            </a:r>
            <a:endParaRPr lang="pt-BR" altLang="pt-BR" sz="2800" b="1" dirty="0"/>
          </a:p>
        </p:txBody>
      </p:sp>
      <p:sp>
        <p:nvSpPr>
          <p:cNvPr id="4" name="Elipse 3"/>
          <p:cNvSpPr/>
          <p:nvPr/>
        </p:nvSpPr>
        <p:spPr>
          <a:xfrm>
            <a:off x="5061397" y="2704563"/>
            <a:ext cx="1262130" cy="386367"/>
          </a:xfrm>
          <a:prstGeom prst="ellipse">
            <a:avLst/>
          </a:prstGeom>
          <a:solidFill>
            <a:srgbClr val="5B9BD5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5061397" y="4153903"/>
            <a:ext cx="1262130" cy="386367"/>
          </a:xfrm>
          <a:prstGeom prst="ellipse">
            <a:avLst/>
          </a:prstGeom>
          <a:solidFill>
            <a:srgbClr val="5B9BD5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5061397" y="5245471"/>
            <a:ext cx="1262130" cy="386367"/>
          </a:xfrm>
          <a:prstGeom prst="ellipse">
            <a:avLst/>
          </a:prstGeom>
          <a:solidFill>
            <a:srgbClr val="5B9BD5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5615188" y="2665928"/>
            <a:ext cx="822102" cy="3784727"/>
          </a:xfrm>
          <a:prstGeom prst="ellipse">
            <a:avLst/>
          </a:prstGeom>
          <a:solidFill>
            <a:srgbClr val="5B9BD5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6295625" y="2663782"/>
            <a:ext cx="822102" cy="3784727"/>
          </a:xfrm>
          <a:prstGeom prst="ellipse">
            <a:avLst/>
          </a:prstGeom>
          <a:solidFill>
            <a:srgbClr val="5B9BD5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aixaDeTexto 8"/>
          <p:cNvSpPr txBox="1"/>
          <p:nvPr/>
        </p:nvSpPr>
        <p:spPr>
          <a:xfrm>
            <a:off x="5615188" y="1074648"/>
            <a:ext cx="137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Céu nublado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8222021" y="1113556"/>
            <a:ext cx="137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Céu limpo</a:t>
            </a:r>
          </a:p>
        </p:txBody>
      </p:sp>
      <p:cxnSp>
        <p:nvCxnSpPr>
          <p:cNvPr id="22" name="Conector de seta reta 21"/>
          <p:cNvCxnSpPr/>
          <p:nvPr/>
        </p:nvCxnSpPr>
        <p:spPr>
          <a:xfrm>
            <a:off x="5151549" y="2741055"/>
            <a:ext cx="944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H="1">
            <a:off x="5370490" y="3000777"/>
            <a:ext cx="655749" cy="1153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4322425" y="3435868"/>
            <a:ext cx="23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1"/>
                </a:solidFill>
              </a:rPr>
              <a:t>92.00-46.31=45.69</a:t>
            </a:r>
          </a:p>
        </p:txBody>
      </p:sp>
      <p:cxnSp>
        <p:nvCxnSpPr>
          <p:cNvPr id="28" name="Conector de seta reta 27"/>
          <p:cNvCxnSpPr/>
          <p:nvPr/>
        </p:nvCxnSpPr>
        <p:spPr>
          <a:xfrm>
            <a:off x="5162280" y="4245738"/>
            <a:ext cx="944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H="1">
            <a:off x="5370490" y="4450585"/>
            <a:ext cx="572573" cy="863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4343000" y="4710554"/>
            <a:ext cx="23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1"/>
                </a:solidFill>
              </a:rPr>
              <a:t>45.69-23.00=22.69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908454" y="950215"/>
            <a:ext cx="23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1"/>
                </a:solidFill>
              </a:rPr>
              <a:t>100.00-8.00=92.00</a:t>
            </a:r>
          </a:p>
        </p:txBody>
      </p:sp>
      <p:cxnSp>
        <p:nvCxnSpPr>
          <p:cNvPr id="31" name="Conector de seta reta 30"/>
          <p:cNvCxnSpPr/>
          <p:nvPr/>
        </p:nvCxnSpPr>
        <p:spPr>
          <a:xfrm flipH="1" flipV="1">
            <a:off x="3429991" y="1235476"/>
            <a:ext cx="2318978" cy="30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 flipH="1" flipV="1">
            <a:off x="4729766" y="1259314"/>
            <a:ext cx="548404" cy="1467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/>
          <p:cNvSpPr txBox="1"/>
          <p:nvPr/>
        </p:nvSpPr>
        <p:spPr>
          <a:xfrm>
            <a:off x="3355625" y="1420142"/>
            <a:ext cx="68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1"/>
                </a:solidFill>
              </a:rPr>
              <a:t>(8%)</a:t>
            </a:r>
          </a:p>
        </p:txBody>
      </p:sp>
      <p:sp>
        <p:nvSpPr>
          <p:cNvPr id="41" name="Elipse 40"/>
          <p:cNvSpPr/>
          <p:nvPr/>
        </p:nvSpPr>
        <p:spPr>
          <a:xfrm>
            <a:off x="6437290" y="6025293"/>
            <a:ext cx="553791" cy="386367"/>
          </a:xfrm>
          <a:prstGeom prst="ellipse">
            <a:avLst/>
          </a:prstGeom>
          <a:solidFill>
            <a:srgbClr val="FF000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Elipse 41"/>
          <p:cNvSpPr/>
          <p:nvPr/>
        </p:nvSpPr>
        <p:spPr>
          <a:xfrm>
            <a:off x="9070350" y="6062142"/>
            <a:ext cx="553791" cy="386367"/>
          </a:xfrm>
          <a:prstGeom prst="ellipse">
            <a:avLst/>
          </a:prstGeom>
          <a:solidFill>
            <a:srgbClr val="FF000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Elipse 42"/>
          <p:cNvSpPr/>
          <p:nvPr/>
        </p:nvSpPr>
        <p:spPr>
          <a:xfrm>
            <a:off x="5726807" y="6023145"/>
            <a:ext cx="553791" cy="386367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Elipse 43"/>
          <p:cNvSpPr/>
          <p:nvPr/>
        </p:nvSpPr>
        <p:spPr>
          <a:xfrm>
            <a:off x="8455116" y="6034218"/>
            <a:ext cx="553791" cy="386367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Elipse 44"/>
          <p:cNvSpPr/>
          <p:nvPr/>
        </p:nvSpPr>
        <p:spPr>
          <a:xfrm>
            <a:off x="7069831" y="6023144"/>
            <a:ext cx="553791" cy="386367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6" name="Elipse 45"/>
          <p:cNvSpPr/>
          <p:nvPr/>
        </p:nvSpPr>
        <p:spPr>
          <a:xfrm>
            <a:off x="9755614" y="6059501"/>
            <a:ext cx="553791" cy="386367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9" name="Conector de seta reta 38"/>
          <p:cNvCxnSpPr/>
          <p:nvPr/>
        </p:nvCxnSpPr>
        <p:spPr>
          <a:xfrm>
            <a:off x="6026239" y="3090930"/>
            <a:ext cx="132048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6003702" y="4556145"/>
            <a:ext cx="132048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6065350" y="5639594"/>
            <a:ext cx="132048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de seta reta 50"/>
          <p:cNvCxnSpPr/>
          <p:nvPr/>
        </p:nvCxnSpPr>
        <p:spPr>
          <a:xfrm flipH="1">
            <a:off x="5660200" y="5558249"/>
            <a:ext cx="313519" cy="418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>
            <a:off x="5173011" y="5325416"/>
            <a:ext cx="944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3905518" y="5596429"/>
            <a:ext cx="23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accent1"/>
                </a:solidFill>
              </a:rPr>
              <a:t>22.69-11.42=11.27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389897" y="4993263"/>
            <a:ext cx="18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Mais eficiente</a:t>
            </a:r>
          </a:p>
          <a:p>
            <a:r>
              <a:rPr lang="pt-BR" dirty="0" smtClean="0"/>
              <a:t>Menos produtivo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26386" y="1603973"/>
            <a:ext cx="18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Menos eficiente</a:t>
            </a:r>
          </a:p>
          <a:p>
            <a:r>
              <a:rPr lang="pt-BR" dirty="0" smtClean="0"/>
              <a:t>Mais produtivo</a:t>
            </a:r>
          </a:p>
        </p:txBody>
      </p:sp>
      <p:sp>
        <p:nvSpPr>
          <p:cNvPr id="57" name="Elipse 56"/>
          <p:cNvSpPr/>
          <p:nvPr/>
        </p:nvSpPr>
        <p:spPr>
          <a:xfrm>
            <a:off x="6875441" y="2684387"/>
            <a:ext cx="822102" cy="3784727"/>
          </a:xfrm>
          <a:prstGeom prst="ellipse">
            <a:avLst/>
          </a:prstGeom>
          <a:solidFill>
            <a:srgbClr val="5B9BD5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38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99137077"/>
              </p:ext>
            </p:extLst>
          </p:nvPr>
        </p:nvGraphicFramePr>
        <p:xfrm>
          <a:off x="1948317" y="1265347"/>
          <a:ext cx="3257550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" name="Gráfico" r:id="rId3" imgW="6686511" imgH="4514990" progId="Excel.Chart.8">
                  <p:embed/>
                </p:oleObj>
              </mc:Choice>
              <mc:Fallback>
                <p:oleObj name="Gráfico" r:id="rId3" imgW="6686511" imgH="451499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317" y="1265347"/>
                        <a:ext cx="3257550" cy="218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07826636"/>
              </p:ext>
            </p:extLst>
          </p:nvPr>
        </p:nvGraphicFramePr>
        <p:xfrm>
          <a:off x="5318602" y="1265347"/>
          <a:ext cx="3295650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" name="Gráfico" r:id="rId5" imgW="7362685" imgH="4915079" progId="Excel.Chart.8">
                  <p:embed/>
                </p:oleObj>
              </mc:Choice>
              <mc:Fallback>
                <p:oleObj name="Gráfico" r:id="rId5" imgW="7362685" imgH="491507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602" y="1265347"/>
                        <a:ext cx="3295650" cy="218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008711528"/>
              </p:ext>
            </p:extLst>
          </p:nvPr>
        </p:nvGraphicFramePr>
        <p:xfrm>
          <a:off x="8738118" y="1275704"/>
          <a:ext cx="31750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" name="Gráfico" r:id="rId7" imgW="6486465" imgH="4495783" progId="Excel.Chart.8">
                  <p:embed/>
                </p:oleObj>
              </mc:Choice>
              <mc:Fallback>
                <p:oleObj name="Gráfico" r:id="rId7" imgW="6486465" imgH="449578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8118" y="1275704"/>
                        <a:ext cx="31750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687917" y="766457"/>
            <a:ext cx="4816698" cy="6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33CC"/>
                </a:solidFill>
              </a:rPr>
              <a:t>Radiação </a:t>
            </a:r>
            <a:r>
              <a:rPr lang="pt-BR" altLang="pt-BR" sz="2000" dirty="0">
                <a:solidFill>
                  <a:srgbClr val="0033CC"/>
                </a:solidFill>
              </a:rPr>
              <a:t>F</a:t>
            </a:r>
            <a:r>
              <a:rPr lang="pt-BR" altLang="pt-BR" sz="2000" dirty="0" smtClean="0">
                <a:solidFill>
                  <a:srgbClr val="0033CC"/>
                </a:solidFill>
              </a:rPr>
              <a:t>otossinteticamente Ativa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33CC"/>
                </a:solidFill>
              </a:rPr>
              <a:t>(PAR, cal.m</a:t>
            </a:r>
            <a:r>
              <a:rPr lang="pt-BR" altLang="pt-BR" sz="2000" baseline="30000" dirty="0" smtClean="0">
                <a:solidFill>
                  <a:srgbClr val="0033CC"/>
                </a:solidFill>
              </a:rPr>
              <a:t>-2</a:t>
            </a:r>
            <a:r>
              <a:rPr lang="pt-BR" altLang="pt-BR" sz="2000" dirty="0" smtClean="0">
                <a:solidFill>
                  <a:srgbClr val="0033CC"/>
                </a:solidFill>
              </a:rPr>
              <a:t>.dia</a:t>
            </a:r>
            <a:r>
              <a:rPr lang="pt-BR" altLang="pt-BR" sz="2000" baseline="30000" dirty="0" smtClean="0">
                <a:solidFill>
                  <a:srgbClr val="0033CC"/>
                </a:solidFill>
              </a:rPr>
              <a:t>-1</a:t>
            </a:r>
            <a:r>
              <a:rPr lang="pt-BR" altLang="pt-BR" sz="2000" dirty="0" smtClean="0">
                <a:solidFill>
                  <a:srgbClr val="0033CC"/>
                </a:solidFill>
              </a:rPr>
              <a:t>)</a:t>
            </a:r>
            <a:endParaRPr lang="pt-BR" altLang="pt-BR" sz="2000" dirty="0">
              <a:solidFill>
                <a:srgbClr val="0033CC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8598419" y="766457"/>
            <a:ext cx="3200309" cy="70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000" dirty="0" smtClean="0">
                <a:solidFill>
                  <a:srgbClr val="0033CC"/>
                </a:solidFill>
              </a:rPr>
              <a:t>Fotoperíodo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000" dirty="0" smtClean="0">
                <a:solidFill>
                  <a:srgbClr val="0033CC"/>
                </a:solidFill>
              </a:rPr>
              <a:t>(H, h.dia</a:t>
            </a:r>
            <a:r>
              <a:rPr lang="en-US" altLang="pt-BR" sz="2000" baseline="30000" dirty="0" smtClean="0">
                <a:solidFill>
                  <a:srgbClr val="0033CC"/>
                </a:solidFill>
              </a:rPr>
              <a:t>-1</a:t>
            </a:r>
            <a:r>
              <a:rPr lang="en-US" altLang="pt-BR" sz="2000" dirty="0" smtClean="0">
                <a:solidFill>
                  <a:srgbClr val="0033CC"/>
                </a:solidFill>
              </a:rPr>
              <a:t>)</a:t>
            </a:r>
            <a:endParaRPr lang="en-US" altLang="pt-BR" sz="2000" dirty="0">
              <a:solidFill>
                <a:srgbClr val="0033CC"/>
              </a:solidFill>
            </a:endParaRPr>
          </a:p>
        </p:txBody>
      </p:sp>
      <p:graphicFrame>
        <p:nvGraphicFramePr>
          <p:cNvPr id="7175" name="Object 7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15188820"/>
              </p:ext>
            </p:extLst>
          </p:nvPr>
        </p:nvGraphicFramePr>
        <p:xfrm>
          <a:off x="4587495" y="3948291"/>
          <a:ext cx="3262312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" name="Gráfico" r:id="rId9" imgW="7086604" imgH="4781444" progId="Excel.Chart.8">
                  <p:embed/>
                </p:oleObj>
              </mc:Choice>
              <mc:Fallback>
                <p:oleObj name="Gráfico" r:id="rId9" imgW="7086604" imgH="478144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495" y="3948291"/>
                        <a:ext cx="3262312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103981" y="746973"/>
            <a:ext cx="2946221" cy="672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33CC"/>
                </a:solidFill>
              </a:rPr>
              <a:t>Temperatura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33CC"/>
                </a:solidFill>
              </a:rPr>
              <a:t>(</a:t>
            </a:r>
            <a:r>
              <a:rPr lang="pt-BR" altLang="pt-BR" sz="2000" baseline="30000" dirty="0" smtClean="0">
                <a:solidFill>
                  <a:srgbClr val="0033CC"/>
                </a:solidFill>
              </a:rPr>
              <a:t>o</a:t>
            </a:r>
            <a:r>
              <a:rPr lang="pt-BR" altLang="pt-BR" sz="2000" dirty="0" smtClean="0">
                <a:solidFill>
                  <a:srgbClr val="0033CC"/>
                </a:solidFill>
              </a:rPr>
              <a:t>C)</a:t>
            </a:r>
            <a:endParaRPr lang="pt-BR" altLang="pt-BR" sz="2000" dirty="0">
              <a:solidFill>
                <a:srgbClr val="0033CC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0" y="7458"/>
            <a:ext cx="1219199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940935" y="3405673"/>
            <a:ext cx="4816698" cy="6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33CC"/>
                </a:solidFill>
              </a:rPr>
              <a:t>Assimilação de Dióxido de Carbono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 smtClean="0">
                <a:solidFill>
                  <a:srgbClr val="0033CC"/>
                </a:solidFill>
              </a:rPr>
              <a:t>(Adc, kg[CO</a:t>
            </a:r>
            <a:r>
              <a:rPr lang="pt-BR" altLang="pt-BR" sz="2000" baseline="-25000" dirty="0" smtClean="0">
                <a:solidFill>
                  <a:srgbClr val="0033CC"/>
                </a:solidFill>
              </a:rPr>
              <a:t>2</a:t>
            </a:r>
            <a:r>
              <a:rPr lang="pt-BR" altLang="pt-BR" sz="2000" dirty="0" smtClean="0">
                <a:solidFill>
                  <a:srgbClr val="0033CC"/>
                </a:solidFill>
              </a:rPr>
              <a:t>].ha</a:t>
            </a:r>
            <a:r>
              <a:rPr lang="pt-BR" altLang="pt-BR" sz="2000" baseline="30000" dirty="0" smtClean="0">
                <a:solidFill>
                  <a:srgbClr val="0033CC"/>
                </a:solidFill>
              </a:rPr>
              <a:t>-2</a:t>
            </a:r>
            <a:r>
              <a:rPr lang="pt-BR" altLang="pt-BR" sz="2000" dirty="0" smtClean="0">
                <a:solidFill>
                  <a:srgbClr val="0033CC"/>
                </a:solidFill>
              </a:rPr>
              <a:t>[folha].dia</a:t>
            </a:r>
            <a:r>
              <a:rPr lang="pt-BR" altLang="pt-BR" sz="2000" baseline="30000" dirty="0" smtClean="0">
                <a:solidFill>
                  <a:srgbClr val="0033CC"/>
                </a:solidFill>
              </a:rPr>
              <a:t>-1</a:t>
            </a:r>
            <a:r>
              <a:rPr lang="pt-BR" altLang="pt-BR" sz="2000" dirty="0" smtClean="0">
                <a:solidFill>
                  <a:srgbClr val="0033CC"/>
                </a:solidFill>
              </a:rPr>
              <a:t>)</a:t>
            </a:r>
            <a:endParaRPr lang="pt-BR" altLang="pt-BR" sz="2000" dirty="0">
              <a:solidFill>
                <a:srgbClr val="0033CC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287057" y="2147612"/>
            <a:ext cx="2073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Latitude</a:t>
            </a:r>
          </a:p>
          <a:p>
            <a:pPr algn="ctr"/>
            <a:r>
              <a:rPr lang="pt-BR" dirty="0" smtClean="0"/>
              <a:t>Época do ano (declinação solar)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" y="6146734"/>
            <a:ext cx="12191998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A interação entre </a:t>
            </a:r>
            <a:r>
              <a:rPr lang="pt-BR" altLang="pt-BR" sz="3200" b="1" dirty="0"/>
              <a:t>genótipo</a:t>
            </a:r>
            <a:r>
              <a:rPr lang="pt-BR" altLang="pt-BR" sz="3200" b="1" dirty="0" smtClean="0"/>
              <a:t> e ambiente de produção</a:t>
            </a:r>
            <a:endParaRPr lang="pt-BR" altLang="pt-BR" sz="3200" b="1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154546" y="3414938"/>
            <a:ext cx="12037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82798" y="3496833"/>
            <a:ext cx="103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/>
              <a:t>genótipo</a:t>
            </a:r>
            <a:endParaRPr lang="es-EC" dirty="0"/>
          </a:p>
        </p:txBody>
      </p:sp>
      <p:sp>
        <p:nvSpPr>
          <p:cNvPr id="7" name="Retângulo 6"/>
          <p:cNvSpPr/>
          <p:nvPr/>
        </p:nvSpPr>
        <p:spPr>
          <a:xfrm>
            <a:off x="82798" y="2991534"/>
            <a:ext cx="1095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/>
              <a:t>ambiente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542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3" y="316722"/>
            <a:ext cx="11565114" cy="6224555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18165009"/>
              </p:ext>
            </p:extLst>
          </p:nvPr>
        </p:nvGraphicFramePr>
        <p:xfrm>
          <a:off x="901521" y="746975"/>
          <a:ext cx="9903853" cy="589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>
            <a:hlinkClick r:id="rId8" action="ppaction://hlinkfile"/>
          </p:cNvPr>
          <p:cNvSpPr txBox="1"/>
          <p:nvPr/>
        </p:nvSpPr>
        <p:spPr>
          <a:xfrm>
            <a:off x="4868214" y="3322750"/>
            <a:ext cx="2009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B050"/>
                </a:solidFill>
              </a:rPr>
              <a:t>Máxima produtividade!</a:t>
            </a:r>
          </a:p>
          <a:p>
            <a:pPr algn="ctr"/>
            <a:r>
              <a:rPr lang="pt-BR" sz="2000" b="1" dirty="0" smtClean="0">
                <a:solidFill>
                  <a:srgbClr val="00B050"/>
                </a:solidFill>
              </a:rPr>
              <a:t>(xls)</a:t>
            </a:r>
          </a:p>
          <a:p>
            <a:pPr algn="ctr"/>
            <a:endParaRPr lang="pt-BR" sz="2000" b="1" dirty="0"/>
          </a:p>
          <a:p>
            <a:pPr algn="ctr"/>
            <a:endParaRPr lang="pt-BR" sz="2000" b="1" dirty="0" smtClean="0"/>
          </a:p>
          <a:p>
            <a:pPr algn="ctr"/>
            <a:endParaRPr lang="pt-BR" sz="2000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237699" y="71314"/>
            <a:ext cx="10515600" cy="1325563"/>
          </a:xfrm>
        </p:spPr>
        <p:txBody>
          <a:bodyPr>
            <a:normAutofit/>
          </a:bodyPr>
          <a:lstStyle/>
          <a:p>
            <a:r>
              <a:rPr lang="pt-BR" sz="2800" dirty="0" smtClean="0"/>
              <a:t> </a:t>
            </a:r>
            <a:r>
              <a:rPr lang="pt-BR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Máxima Produtividade</a:t>
            </a:r>
            <a:endParaRPr lang="pt-BR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Elipse 13">
            <a:hlinkClick r:id="rId9" action="ppaction://hlinkpres?slideindex=1&amp;slidetitle="/>
          </p:cNvPr>
          <p:cNvSpPr/>
          <p:nvPr/>
        </p:nvSpPr>
        <p:spPr>
          <a:xfrm>
            <a:off x="9373670" y="4299395"/>
            <a:ext cx="1775081" cy="697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Raiz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(Growth P)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Elipse 8">
            <a:hlinkClick r:id="rId10" action="ppaction://hlinkpres?slideindex=1&amp;slidetitle="/>
          </p:cNvPr>
          <p:cNvSpPr/>
          <p:nvPr/>
        </p:nvSpPr>
        <p:spPr>
          <a:xfrm>
            <a:off x="9978553" y="4923103"/>
            <a:ext cx="1850637" cy="5491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Raiz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(topologia)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Elipse 9">
            <a:hlinkClick r:id="rId11" action="ppaction://hlinkpres?slideindex=1&amp;slidetitle="/>
          </p:cNvPr>
          <p:cNvSpPr/>
          <p:nvPr/>
        </p:nvSpPr>
        <p:spPr>
          <a:xfrm>
            <a:off x="9527146" y="3854046"/>
            <a:ext cx="1496097" cy="5202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Raiz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(Growth)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Elipse 10">
            <a:hlinkClick r:id="rId12" action="ppaction://hlinkpres?slideindex=1&amp;slidetitle="/>
          </p:cNvPr>
          <p:cNvSpPr/>
          <p:nvPr/>
        </p:nvSpPr>
        <p:spPr>
          <a:xfrm>
            <a:off x="10702852" y="4110526"/>
            <a:ext cx="1496097" cy="8861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Raiz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(Growth </a:t>
            </a:r>
            <a:r>
              <a:rPr lang="pt-BR" dirty="0" err="1" smtClean="0">
                <a:solidFill>
                  <a:srgbClr val="FF0000"/>
                </a:solidFill>
              </a:rPr>
              <a:t>Lat</a:t>
            </a:r>
            <a:r>
              <a:rPr lang="pt-BR" dirty="0" smtClean="0">
                <a:solidFill>
                  <a:srgbClr val="FF0000"/>
                </a:solidFill>
              </a:rPr>
              <a:t>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>
            <a:hlinkClick r:id="rId13" action="ppaction://hlinkpres?slideindex=1&amp;slidetitle="/>
          </p:cNvPr>
          <p:cNvSpPr/>
          <p:nvPr/>
        </p:nvSpPr>
        <p:spPr>
          <a:xfrm>
            <a:off x="9822287" y="3333769"/>
            <a:ext cx="1853160" cy="5202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Nitrogênio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Elipse 15">
            <a:hlinkClick r:id="rId14" action="ppaction://hlinkfile"/>
          </p:cNvPr>
          <p:cNvSpPr/>
          <p:nvPr/>
        </p:nvSpPr>
        <p:spPr>
          <a:xfrm>
            <a:off x="9074239" y="5410242"/>
            <a:ext cx="1496097" cy="5202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Raiz - </a:t>
            </a:r>
            <a:r>
              <a:rPr lang="pt-BR" dirty="0" err="1" smtClean="0">
                <a:solidFill>
                  <a:srgbClr val="FF0000"/>
                </a:solidFill>
              </a:rPr>
              <a:t>exe</a:t>
            </a:r>
            <a:endParaRPr lang="pt-BR" dirty="0" smtClean="0">
              <a:solidFill>
                <a:srgbClr val="FF0000"/>
              </a:solidFill>
            </a:endParaRP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(Growth)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Elipse 16">
            <a:hlinkClick r:id="rId15" action="ppaction://hlinkpres?slideindex=1&amp;slidetitle="/>
          </p:cNvPr>
          <p:cNvSpPr/>
          <p:nvPr/>
        </p:nvSpPr>
        <p:spPr>
          <a:xfrm>
            <a:off x="6559837" y="781088"/>
            <a:ext cx="1716258" cy="5202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População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Elipse 17">
            <a:hlinkClick r:id="rId16" action="ppaction://hlinkpres?slideindex=1&amp;slidetitle="/>
          </p:cNvPr>
          <p:cNvSpPr/>
          <p:nvPr/>
        </p:nvSpPr>
        <p:spPr>
          <a:xfrm>
            <a:off x="9822287" y="2789065"/>
            <a:ext cx="2006903" cy="5202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Fertilidade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Elipse 18">
            <a:hlinkClick r:id="rId17" action="ppaction://hlinkpres?slideindex=1&amp;slidetitle="/>
          </p:cNvPr>
          <p:cNvSpPr/>
          <p:nvPr/>
        </p:nvSpPr>
        <p:spPr>
          <a:xfrm>
            <a:off x="6877318" y="1507516"/>
            <a:ext cx="1987713" cy="5202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FF0000"/>
                </a:solidFill>
              </a:rPr>
              <a:t>Fenologia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3129145"/>
              </p:ext>
            </p:extLst>
          </p:nvPr>
        </p:nvGraphicFramePr>
        <p:xfrm>
          <a:off x="46707" y="1303984"/>
          <a:ext cx="3890962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" name="Gráfico" r:id="rId3" imgW="4667343" imgH="2638376" progId="Excel.Chart.8">
                  <p:embed/>
                </p:oleObj>
              </mc:Choice>
              <mc:Fallback>
                <p:oleObj name="Gráfico" r:id="rId3" imgW="4667343" imgH="263837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7" y="1303984"/>
                        <a:ext cx="3890962" cy="218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184009946"/>
              </p:ext>
            </p:extLst>
          </p:nvPr>
        </p:nvGraphicFramePr>
        <p:xfrm>
          <a:off x="3758012" y="1303984"/>
          <a:ext cx="3890962" cy="218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" name="Gráfico" r:id="rId5" imgW="4667343" imgH="2638376" progId="Excel.Chart.8">
                  <p:embed/>
                </p:oleObj>
              </mc:Choice>
              <mc:Fallback>
                <p:oleObj name="Gráfico" r:id="rId5" imgW="4667343" imgH="263837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8012" y="1303984"/>
                        <a:ext cx="3890962" cy="218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992143593"/>
              </p:ext>
            </p:extLst>
          </p:nvPr>
        </p:nvGraphicFramePr>
        <p:xfrm>
          <a:off x="45119" y="4001838"/>
          <a:ext cx="3894138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" name="Gráfico" r:id="rId7" imgW="4667343" imgH="2638376" progId="Excel.Chart.8">
                  <p:embed/>
                </p:oleObj>
              </mc:Choice>
              <mc:Fallback>
                <p:oleObj name="Gráfico" r:id="rId7" imgW="4667343" imgH="263837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9" y="4001838"/>
                        <a:ext cx="3894138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1" name="Object 9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69166005"/>
              </p:ext>
            </p:extLst>
          </p:nvPr>
        </p:nvGraphicFramePr>
        <p:xfrm>
          <a:off x="7761021" y="4027596"/>
          <a:ext cx="35623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" name="Gráfico" r:id="rId9" imgW="7400905" imgH="4572204" progId="Excel.Chart.8">
                  <p:embed/>
                </p:oleObj>
              </mc:Choice>
              <mc:Fallback>
                <p:oleObj name="Gráfico" r:id="rId9" imgW="7400905" imgH="457220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1021" y="4027596"/>
                        <a:ext cx="356235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6707" y="526847"/>
            <a:ext cx="3627616" cy="1044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Fotossíntese Bruta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Produção diária de carboidrato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[folha].dia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3846582" y="524645"/>
            <a:ext cx="3569774" cy="1044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Respiração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Consumo diário de carboidrato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[folha].dia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45118" y="3231459"/>
            <a:ext cx="3599603" cy="1044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Fotossíntese L</a:t>
            </a: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í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quida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Produção diária de carboidrato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[folha].dia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6581" y="3872648"/>
            <a:ext cx="3459163" cy="21891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041597" y="3493147"/>
            <a:ext cx="3374758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574A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Índice de Área Foliar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(m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2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.[folha]m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-2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[solo])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623248"/>
              </p:ext>
            </p:extLst>
          </p:nvPr>
        </p:nvGraphicFramePr>
        <p:xfrm>
          <a:off x="7732664" y="1221844"/>
          <a:ext cx="3935596" cy="223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0" name="Gráfico" r:id="rId12" imgW="6781655" imgH="3600386" progId="Excel.Chart.8">
                  <p:embed/>
                </p:oleObj>
              </mc:Choice>
              <mc:Fallback>
                <p:oleObj name="Gráfico" r:id="rId12" imgW="6781655" imgH="360038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2664" y="1221844"/>
                        <a:ext cx="3935596" cy="223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8650376" y="719470"/>
            <a:ext cx="2505567" cy="6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574A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Senescência</a:t>
            </a:r>
          </a:p>
          <a:p>
            <a:pPr algn="ctr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(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kg</a:t>
            </a: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[folha]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cxnSp>
        <p:nvCxnSpPr>
          <p:cNvPr id="4" name="Conector de seta reta 3"/>
          <p:cNvCxnSpPr/>
          <p:nvPr/>
        </p:nvCxnSpPr>
        <p:spPr>
          <a:xfrm flipH="1">
            <a:off x="6684135" y="2176527"/>
            <a:ext cx="2936383" cy="2511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/>
          <p:cNvSpPr/>
          <p:nvPr/>
        </p:nvSpPr>
        <p:spPr>
          <a:xfrm>
            <a:off x="218941" y="1468141"/>
            <a:ext cx="1068946" cy="1017479"/>
          </a:xfrm>
          <a:prstGeom prst="ellipse">
            <a:avLst/>
          </a:prstGeom>
          <a:solidFill>
            <a:srgbClr val="5B9BD5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1860515" y="2041227"/>
            <a:ext cx="1784206" cy="1017479"/>
          </a:xfrm>
          <a:prstGeom prst="ellipse">
            <a:avLst/>
          </a:prstGeom>
          <a:solidFill>
            <a:srgbClr val="5B9BD5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aixaDeTexto 25"/>
          <p:cNvSpPr txBox="1"/>
          <p:nvPr/>
        </p:nvSpPr>
        <p:spPr>
          <a:xfrm>
            <a:off x="0" y="7458"/>
            <a:ext cx="1219199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1" y="6146734"/>
            <a:ext cx="12191998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2800" b="1" dirty="0" smtClean="0"/>
              <a:t>A interação entre </a:t>
            </a:r>
            <a:r>
              <a:rPr lang="pt-BR" altLang="pt-BR" sz="2800" b="1" dirty="0"/>
              <a:t>genótipo</a:t>
            </a:r>
            <a:r>
              <a:rPr lang="pt-BR" altLang="pt-BR" sz="2800" b="1" dirty="0" smtClean="0"/>
              <a:t> e ambiente de produção: como a planta cresce</a:t>
            </a:r>
            <a:endParaRPr lang="pt-BR" altLang="pt-BR" sz="2800" b="1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7871632" y="3243871"/>
            <a:ext cx="3451739" cy="104432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Fotossíntese L</a:t>
            </a: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í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quida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Produção diária de carboidrato</a:t>
            </a:r>
          </a:p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[solo].dia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5723398" y="4346617"/>
            <a:ext cx="1784206" cy="1017479"/>
          </a:xfrm>
          <a:prstGeom prst="ellipse">
            <a:avLst/>
          </a:prstGeom>
          <a:solidFill>
            <a:srgbClr val="5B9BD5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lipse 22"/>
          <p:cNvSpPr/>
          <p:nvPr/>
        </p:nvSpPr>
        <p:spPr>
          <a:xfrm>
            <a:off x="9011056" y="1568971"/>
            <a:ext cx="1784206" cy="1017479"/>
          </a:xfrm>
          <a:prstGeom prst="ellipse">
            <a:avLst/>
          </a:prstGeom>
          <a:solidFill>
            <a:srgbClr val="5B9BD5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44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722471694"/>
              </p:ext>
            </p:extLst>
          </p:nvPr>
        </p:nvGraphicFramePr>
        <p:xfrm>
          <a:off x="47321" y="4023215"/>
          <a:ext cx="4899025" cy="263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" name="Gráfico" r:id="rId3" imgW="6648291" imgH="4933878" progId="Excel.Chart.8">
                  <p:embed/>
                </p:oleObj>
              </mc:Choice>
              <mc:Fallback>
                <p:oleObj name="Gráfico" r:id="rId3" imgW="6648291" imgH="493387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21" y="4023215"/>
                        <a:ext cx="4899025" cy="263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71364263"/>
              </p:ext>
            </p:extLst>
          </p:nvPr>
        </p:nvGraphicFramePr>
        <p:xfrm>
          <a:off x="39383" y="1349866"/>
          <a:ext cx="5014913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" name="Gráfico" r:id="rId5" imgW="9048848" imgH="4019682" progId="Excel.Chart.8">
                  <p:embed/>
                </p:oleObj>
              </mc:Choice>
              <mc:Fallback>
                <p:oleObj name="Gráfico" r:id="rId5" imgW="9048848" imgH="401968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3" y="1349866"/>
                        <a:ext cx="5014913" cy="222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06069" y="813069"/>
            <a:ext cx="3959225" cy="536797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Partição Relativa </a:t>
            </a: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de Carboidrato </a:t>
            </a:r>
            <a:br>
              <a:rPr lang="pt-BR" altLang="pt-BR" sz="2000" b="1" dirty="0">
                <a:solidFill>
                  <a:srgbClr val="0033CC"/>
                </a:solidFill>
                <a:latin typeface="+mn-lt"/>
              </a:rPr>
            </a:br>
            <a:r>
              <a:rPr lang="pt-BR" altLang="pt-BR" sz="2000" b="1" dirty="0">
                <a:solidFill>
                  <a:srgbClr val="0033CC"/>
                </a:solidFill>
                <a:latin typeface="+mn-lt"/>
              </a:rPr>
              <a:t>(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kg.kg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789557" y="5536103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pt-BR" sz="1800"/>
              <a:t>dae</a:t>
            </a:r>
          </a:p>
        </p:txBody>
      </p:sp>
      <p:sp>
        <p:nvSpPr>
          <p:cNvPr id="9222" name="Oval 6">
            <a:hlinkClick r:id="rId7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4132642" y="2323955"/>
            <a:ext cx="337911" cy="381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900" b="1" dirty="0" smtClean="0">
                <a:solidFill>
                  <a:schemeClr val="bg1"/>
                </a:solidFill>
              </a:rPr>
              <a:t>Ze(P)</a:t>
            </a:r>
            <a:endParaRPr lang="en-US" altLang="pt-BR" sz="900" b="1" dirty="0">
              <a:solidFill>
                <a:schemeClr val="bg1"/>
              </a:solidFill>
            </a:endParaRPr>
          </a:p>
        </p:txBody>
      </p:sp>
      <p:graphicFrame>
        <p:nvGraphicFramePr>
          <p:cNvPr id="9223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03757294"/>
              </p:ext>
            </p:extLst>
          </p:nvPr>
        </p:nvGraphicFramePr>
        <p:xfrm>
          <a:off x="5001908" y="1330816"/>
          <a:ext cx="3952875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" name="Gráfico" r:id="rId8" imgW="7429367" imgH="5029098" progId="Excel.Chart.8">
                  <p:embed/>
                </p:oleObj>
              </mc:Choice>
              <mc:Fallback>
                <p:oleObj name="Gráfico" r:id="rId8" imgW="7429367" imgH="502909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1908" y="1330816"/>
                        <a:ext cx="3952875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43471558"/>
              </p:ext>
            </p:extLst>
          </p:nvPr>
        </p:nvGraphicFramePr>
        <p:xfrm>
          <a:off x="4878537" y="4023215"/>
          <a:ext cx="3989388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" name="Gráfico" r:id="rId10" imgW="6791414" imgH="4467176" progId="Excel.Chart.8">
                  <p:embed/>
                </p:oleObj>
              </mc:Choice>
              <mc:Fallback>
                <p:oleObj name="Gráfico" r:id="rId10" imgW="6791414" imgH="446717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537" y="4023215"/>
                        <a:ext cx="3989388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ixaDeTexto 13"/>
          <p:cNvSpPr txBox="1"/>
          <p:nvPr/>
        </p:nvSpPr>
        <p:spPr>
          <a:xfrm>
            <a:off x="47322" y="168275"/>
            <a:ext cx="12138962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/>
              <a:t>Otimização de recursos </a:t>
            </a:r>
            <a:r>
              <a:rPr lang="pt-BR" altLang="pt-BR" sz="3200" b="1" dirty="0" smtClean="0"/>
              <a:t>naturais</a:t>
            </a:r>
            <a:endParaRPr lang="pt-BR" altLang="pt-BR" sz="3200" b="1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5001908" y="813068"/>
            <a:ext cx="3959225" cy="5367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Partição absoluta de Carboidrato </a:t>
            </a:r>
            <a:br>
              <a:rPr lang="pt-BR" altLang="pt-BR" sz="2000" b="1" dirty="0" smtClean="0">
                <a:solidFill>
                  <a:srgbClr val="0033CC"/>
                </a:solidFill>
                <a:latin typeface="+mn-lt"/>
              </a:rPr>
            </a:b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06069" y="3529501"/>
            <a:ext cx="3959225" cy="5367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Produção diária de Matéria Seca</a:t>
            </a:r>
            <a:br>
              <a:rPr lang="pt-BR" altLang="pt-BR" sz="2000" b="1" dirty="0" smtClean="0">
                <a:solidFill>
                  <a:srgbClr val="0033CC"/>
                </a:solidFill>
                <a:latin typeface="+mn-lt"/>
              </a:rPr>
            </a:b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4750165" y="3553205"/>
            <a:ext cx="3959225" cy="5367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Produção acumulada de Matéria Seca</a:t>
            </a:r>
            <a:br>
              <a:rPr lang="pt-BR" altLang="pt-BR" sz="2000" b="1" dirty="0" smtClean="0">
                <a:solidFill>
                  <a:srgbClr val="0033CC"/>
                </a:solidFill>
                <a:latin typeface="+mn-lt"/>
              </a:rPr>
            </a:b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.dia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3" name="Oval 6">
            <a:hlinkClick r:id="rId12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623893" y="1994471"/>
            <a:ext cx="701986" cy="381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900" b="1" dirty="0" smtClean="0">
                <a:solidFill>
                  <a:schemeClr val="bg1"/>
                </a:solidFill>
              </a:rPr>
              <a:t>Ze(Lateral)</a:t>
            </a:r>
            <a:endParaRPr lang="en-US" altLang="pt-BR" sz="900" b="1" dirty="0">
              <a:solidFill>
                <a:schemeClr val="bg1"/>
              </a:solidFill>
            </a:endParaRPr>
          </a:p>
        </p:txBody>
      </p:sp>
      <p:sp>
        <p:nvSpPr>
          <p:cNvPr id="18" name="Oval 6">
            <a:hlinkClick r:id="rId1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805607" y="1613471"/>
            <a:ext cx="701986" cy="381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 smtClean="0">
                <a:solidFill>
                  <a:schemeClr val="bg1"/>
                </a:solidFill>
              </a:rPr>
              <a:t>Ze(cima)</a:t>
            </a:r>
            <a:endParaRPr lang="pt-BR" altLang="pt-BR" sz="900" b="1" dirty="0">
              <a:solidFill>
                <a:schemeClr val="bg1"/>
              </a:solidFill>
            </a:endParaRPr>
          </a:p>
        </p:txBody>
      </p:sp>
      <p:sp>
        <p:nvSpPr>
          <p:cNvPr id="19" name="Oval 6">
            <a:hlinkClick r:id="rId14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696230" y="2711125"/>
            <a:ext cx="877354" cy="381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900" b="1" dirty="0" smtClean="0">
                <a:solidFill>
                  <a:schemeClr val="bg1"/>
                </a:solidFill>
              </a:rPr>
              <a:t>Ze(topologia)</a:t>
            </a:r>
            <a:endParaRPr lang="pt-BR" altLang="pt-BR" sz="900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862611"/>
              </p:ext>
            </p:extLst>
          </p:nvPr>
        </p:nvGraphicFramePr>
        <p:xfrm>
          <a:off x="8906064" y="3338285"/>
          <a:ext cx="3280219" cy="329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" name="Gráfico" r:id="rId15" imgW="6838986" imgH="3743421" progId="Excel.Chart.8">
                  <p:embed/>
                </p:oleObj>
              </mc:Choice>
              <mc:Fallback>
                <p:oleObj name="Gráfico" r:id="rId15" imgW="6838986" imgH="374342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6064" y="3338285"/>
                        <a:ext cx="3280219" cy="3290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8"/>
          <p:cNvSpPr txBox="1">
            <a:spLocks noChangeArrowheads="1"/>
          </p:cNvSpPr>
          <p:nvPr/>
        </p:nvSpPr>
        <p:spPr>
          <a:xfrm>
            <a:off x="8426390" y="2973083"/>
            <a:ext cx="3984625" cy="43338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4574A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Produtividade Máxima de milho</a:t>
            </a:r>
            <a:br>
              <a:rPr lang="pt-BR" altLang="pt-BR" sz="2000" b="1" dirty="0" smtClean="0">
                <a:solidFill>
                  <a:srgbClr val="0033CC"/>
                </a:solidFill>
                <a:latin typeface="+mn-lt"/>
              </a:rPr>
            </a:b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 (kg.ha</a:t>
            </a:r>
            <a:r>
              <a:rPr lang="pt-BR" altLang="pt-BR" sz="2000" b="1" baseline="30000" dirty="0" smtClean="0">
                <a:solidFill>
                  <a:srgbClr val="0033CC"/>
                </a:solidFill>
                <a:latin typeface="+mn-lt"/>
              </a:rPr>
              <a:t>-1</a:t>
            </a:r>
            <a:r>
              <a:rPr lang="pt-BR" altLang="pt-BR" sz="2000" b="1" dirty="0" smtClean="0">
                <a:solidFill>
                  <a:srgbClr val="0033CC"/>
                </a:solidFill>
                <a:latin typeface="+mn-lt"/>
              </a:rPr>
              <a:t>)</a:t>
            </a:r>
            <a:endParaRPr lang="pt-BR" altLang="pt-BR" sz="2000" b="1" dirty="0">
              <a:solidFill>
                <a:srgbClr val="00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1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84" y="1598770"/>
            <a:ext cx="8515350" cy="4572000"/>
          </a:xfrm>
          <a:prstGeom prst="rect">
            <a:avLst/>
          </a:prstGeom>
        </p:spPr>
      </p:pic>
      <p:sp>
        <p:nvSpPr>
          <p:cNvPr id="4098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66FF33">
              <a:alpha val="7843"/>
            </a:srgb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4800" b="1" dirty="0" smtClean="0">
                <a:solidFill>
                  <a:srgbClr val="00B050"/>
                </a:solidFill>
              </a:rPr>
              <a:t>Partição de Carbono</a:t>
            </a:r>
            <a:endParaRPr lang="pt-BR" altLang="pt-BR" sz="4800" b="1" dirty="0">
              <a:solidFill>
                <a:srgbClr val="00B05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178757" y="3654493"/>
            <a:ext cx="110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vagem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587535" y="2814613"/>
            <a:ext cx="202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Semente botânica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41273" y="1860702"/>
            <a:ext cx="138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</a:rPr>
              <a:t>Órgão reprodutivo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883930" y="2629947"/>
            <a:ext cx="9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B050"/>
                </a:solidFill>
              </a:rPr>
              <a:t>Folha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084416" y="3146106"/>
            <a:ext cx="9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66CC"/>
                </a:solidFill>
              </a:rPr>
              <a:t>Haste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584792" y="3515438"/>
            <a:ext cx="9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Raiz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57099" y="5442176"/>
            <a:ext cx="124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Flor aberta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469911" y="6025007"/>
            <a:ext cx="136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Flor fechada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1264024"/>
            <a:ext cx="37352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kg CH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O fotossíntese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0" y="947277"/>
            <a:ext cx="53116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kg CH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O alocado a raiz, haste, folha e órgão reprodutivo</a:t>
            </a:r>
          </a:p>
        </p:txBody>
      </p:sp>
      <p:cxnSp>
        <p:nvCxnSpPr>
          <p:cNvPr id="14" name="Conector reto 13"/>
          <p:cNvCxnSpPr/>
          <p:nvPr/>
        </p:nvCxnSpPr>
        <p:spPr>
          <a:xfrm flipV="1">
            <a:off x="107432" y="1283921"/>
            <a:ext cx="4531317" cy="389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4591593" y="1074873"/>
            <a:ext cx="95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x100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441273" y="4448958"/>
            <a:ext cx="2808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Genótipo de habito de crescimento determinado</a:t>
            </a:r>
          </a:p>
        </p:txBody>
      </p:sp>
    </p:spTree>
    <p:extLst>
      <p:ext uri="{BB962C8B-B14F-4D97-AF65-F5344CB8AC3E}">
        <p14:creationId xmlns:p14="http://schemas.microsoft.com/office/powerpoint/2010/main" val="32573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293" y="870602"/>
            <a:ext cx="809625" cy="26479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720" y="984902"/>
            <a:ext cx="952500" cy="25336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164" y="963035"/>
            <a:ext cx="838200" cy="25336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953" y="915410"/>
            <a:ext cx="952500" cy="2628900"/>
          </a:xfrm>
          <a:prstGeom prst="rect">
            <a:avLst/>
          </a:prstGeom>
        </p:spPr>
      </p:pic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1950226" y="3642022"/>
            <a:ext cx="762000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pt-BR" altLang="pt-BR" sz="2400" b="1" u="sng" dirty="0" smtClean="0">
                <a:latin typeface="Times New Roman" panose="02020603050405020304" pitchFamily="18" charset="0"/>
              </a:rPr>
              <a:t>Grão de milho (composição):</a:t>
            </a:r>
          </a:p>
          <a:p>
            <a:pPr lvl="4" eaLnBrk="1" hangingPunct="1">
              <a:lnSpc>
                <a:spcPct val="140000"/>
              </a:lnSpc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pt-BR" altLang="pt-BR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Proteína = </a:t>
            </a:r>
            <a:r>
              <a:rPr lang="pt-BR" altLang="pt-BR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10 </a:t>
            </a:r>
            <a:r>
              <a:rPr lang="pt-BR" altLang="pt-BR" sz="24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%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pt-BR" altLang="pt-BR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0" y="5378450"/>
            <a:ext cx="12192000" cy="142192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1 kg de CH</a:t>
            </a:r>
            <a:r>
              <a:rPr lang="pt-BR" altLang="pt-BR" sz="2400" b="1" baseline="-25000" dirty="0" smtClean="0">
                <a:latin typeface="Times New Roman" panose="02020603050405020304" pitchFamily="18" charset="0"/>
              </a:rPr>
              <a:t>2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O oriundo da Fotossíntese liquida produz </a:t>
            </a:r>
          </a:p>
          <a:p>
            <a:pPr algn="ctr" eaLnBrk="1" hangingPunct="1">
              <a:lnSpc>
                <a:spcPct val="180000"/>
              </a:lnSpc>
              <a:spcBef>
                <a:spcPct val="0"/>
              </a:spcBef>
              <a:buFontTx/>
              <a:buNone/>
            </a:pPr>
            <a:r>
              <a:rPr lang="pt-BR" altLang="pt-BR" sz="2400" b="1" smtClean="0">
                <a:latin typeface="Times New Roman" panose="02020603050405020304" pitchFamily="18" charset="0"/>
              </a:rPr>
              <a:t>0,75 </a:t>
            </a:r>
            <a:r>
              <a:rPr lang="pt-BR" altLang="pt-BR" sz="2400" b="1" dirty="0" smtClean="0">
                <a:latin typeface="Times New Roman" panose="02020603050405020304" pitchFamily="18" charset="0"/>
              </a:rPr>
              <a:t>kg de matéria seca de semente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5125" name="Rectangle 2"/>
          <p:cNvSpPr txBox="1">
            <a:spLocks noChangeArrowheads="1"/>
          </p:cNvSpPr>
          <p:nvPr/>
        </p:nvSpPr>
        <p:spPr bwMode="auto">
          <a:xfrm>
            <a:off x="1600200" y="0"/>
            <a:ext cx="906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4800" b="1" dirty="0" smtClean="0">
                <a:solidFill>
                  <a:srgbClr val="00B050"/>
                </a:solidFill>
              </a:rPr>
              <a:t>Eficiência de Conversão </a:t>
            </a:r>
            <a:endParaRPr lang="pt-BR" altLang="pt-BR" sz="4800" b="1" dirty="0">
              <a:solidFill>
                <a:srgbClr val="00B05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6364" y="1271424"/>
            <a:ext cx="1477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Componente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5712" y="1764226"/>
            <a:ext cx="2327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Lipídio (óleo)</a:t>
            </a:r>
          </a:p>
          <a:p>
            <a:r>
              <a:rPr lang="pt-BR" dirty="0" smtClean="0"/>
              <a:t>Lignina</a:t>
            </a:r>
          </a:p>
          <a:p>
            <a:r>
              <a:rPr lang="pt-BR" dirty="0" smtClean="0"/>
              <a:t>Proteína</a:t>
            </a:r>
          </a:p>
          <a:p>
            <a:r>
              <a:rPr lang="pt-BR" dirty="0" smtClean="0"/>
              <a:t>Carboidrato</a:t>
            </a:r>
          </a:p>
          <a:p>
            <a:r>
              <a:rPr lang="pt-BR" dirty="0" smtClean="0"/>
              <a:t>Acido orgânico</a:t>
            </a:r>
          </a:p>
          <a:p>
            <a:r>
              <a:rPr lang="pt-BR" dirty="0" smtClean="0"/>
              <a:t>Minerais (K, Ca, P, S)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67467" y="1106837"/>
            <a:ext cx="30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Custo da biossíntese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699393" y="1130350"/>
            <a:ext cx="30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Custo do Transporte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26377" y="1130350"/>
            <a:ext cx="306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Custo da conversão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105000" y="1143653"/>
            <a:ext cx="306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Eficiência da conversão </a:t>
            </a:r>
          </a:p>
          <a:p>
            <a:pPr algn="ctr"/>
            <a:r>
              <a:rPr lang="pt-BR" dirty="0" smtClean="0"/>
              <a:t>kg[componente].Kg</a:t>
            </a:r>
            <a:r>
              <a:rPr lang="pt-BR" baseline="30000" dirty="0" smtClean="0"/>
              <a:t>-1</a:t>
            </a:r>
            <a:r>
              <a:rPr lang="pt-BR" dirty="0" smtClean="0"/>
              <a:t>[glicose</a:t>
            </a:r>
            <a:r>
              <a:rPr lang="pt-BR" dirty="0"/>
              <a:t>]</a:t>
            </a:r>
            <a:endParaRPr lang="pt-BR" dirty="0" smtClean="0"/>
          </a:p>
        </p:txBody>
      </p:sp>
      <p:sp>
        <p:nvSpPr>
          <p:cNvPr id="6" name="Retângulo 5"/>
          <p:cNvSpPr/>
          <p:nvPr/>
        </p:nvSpPr>
        <p:spPr>
          <a:xfrm>
            <a:off x="3844004" y="1499682"/>
            <a:ext cx="2922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Kg[glicose].kg</a:t>
            </a:r>
            <a:r>
              <a:rPr lang="pt-BR" baseline="30000" dirty="0"/>
              <a:t>-1</a:t>
            </a:r>
            <a:r>
              <a:rPr lang="pt-BR" dirty="0"/>
              <a:t>[componente]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45712" y="838200"/>
            <a:ext cx="11857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169322" y="1840603"/>
            <a:ext cx="11857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180053" y="3538466"/>
            <a:ext cx="118573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endCxn id="13" idx="1"/>
          </p:cNvCxnSpPr>
          <p:nvPr/>
        </p:nvCxnSpPr>
        <p:spPr>
          <a:xfrm>
            <a:off x="1725769" y="1456090"/>
            <a:ext cx="7379231" cy="1072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1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92" y="420363"/>
            <a:ext cx="11912616" cy="60172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(água) e biótico (pragas)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1354" y="1690688"/>
            <a:ext cx="1087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 Há muita </a:t>
            </a:r>
            <a:r>
              <a:rPr lang="pt-BR" sz="2400" b="1" dirty="0" smtClean="0">
                <a:solidFill>
                  <a:srgbClr val="FF0000"/>
                </a:solidFill>
              </a:rPr>
              <a:t>INCERTEZA</a:t>
            </a:r>
            <a:r>
              <a:rPr lang="pt-BR" sz="2400" dirty="0" smtClean="0"/>
              <a:t> em relação aos fatores  que determinam a produtividade  das culturas agrícolas.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Em muitos casos, a alteração de um fator desencadeia alterações em outros</a:t>
            </a:r>
            <a:endParaRPr lang="pt-BR" sz="2400" dirty="0"/>
          </a:p>
        </p:txBody>
      </p:sp>
      <p:sp>
        <p:nvSpPr>
          <p:cNvPr id="5" name="Seta para baixo 4"/>
          <p:cNvSpPr/>
          <p:nvPr/>
        </p:nvSpPr>
        <p:spPr>
          <a:xfrm>
            <a:off x="4811151" y="3426399"/>
            <a:ext cx="688898" cy="1404432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068" y="4996059"/>
            <a:ext cx="67246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36_ly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tângulo de cantos arredondados 3"/>
          <p:cNvSpPr>
            <a:spLocks noChangeArrowheads="1"/>
          </p:cNvSpPr>
          <p:nvPr/>
        </p:nvSpPr>
        <p:spPr bwMode="auto">
          <a:xfrm>
            <a:off x="1543050" y="152400"/>
            <a:ext cx="5240338" cy="1303338"/>
          </a:xfrm>
          <a:prstGeom prst="roundRect">
            <a:avLst>
              <a:gd name="adj" fmla="val 12676"/>
            </a:avLst>
          </a:prstGeom>
          <a:solidFill>
            <a:srgbClr val="004969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pic>
        <p:nvPicPr>
          <p:cNvPr id="129030" name="Picture 6" descr="S36_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17778"/>
          <a:stretch>
            <a:fillRect/>
          </a:stretch>
        </p:blipFill>
        <p:spPr bwMode="auto">
          <a:xfrm>
            <a:off x="2752726" y="1219200"/>
            <a:ext cx="79152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CaixaDeTexto 2"/>
          <p:cNvSpPr txBox="1">
            <a:spLocks noChangeArrowheads="1"/>
          </p:cNvSpPr>
          <p:nvPr/>
        </p:nvSpPr>
        <p:spPr bwMode="auto">
          <a:xfrm>
            <a:off x="1657350" y="304800"/>
            <a:ext cx="53784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chemeClr val="bg1"/>
                </a:solidFill>
              </a:rPr>
              <a:t>ATIVIDADE DA SOD, CATALASE E POD</a:t>
            </a:r>
          </a:p>
        </p:txBody>
      </p:sp>
      <p:sp>
        <p:nvSpPr>
          <p:cNvPr id="129035" name="Retângulo de cantos arredondados 3"/>
          <p:cNvSpPr>
            <a:spLocks noChangeArrowheads="1"/>
          </p:cNvSpPr>
          <p:nvPr/>
        </p:nvSpPr>
        <p:spPr bwMode="auto">
          <a:xfrm>
            <a:off x="6567489" y="4762500"/>
            <a:ext cx="1296987" cy="865188"/>
          </a:xfrm>
          <a:prstGeom prst="roundRect">
            <a:avLst>
              <a:gd name="adj" fmla="val 19269"/>
            </a:avLst>
          </a:prstGeom>
          <a:solidFill>
            <a:schemeClr val="bg1"/>
          </a:solidFill>
          <a:ln w="38100" algn="ctr">
            <a:solidFill>
              <a:srgbClr val="00ABF6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129036" name="CaixaDeTexto 2"/>
          <p:cNvSpPr txBox="1">
            <a:spLocks noChangeArrowheads="1"/>
          </p:cNvSpPr>
          <p:nvPr/>
        </p:nvSpPr>
        <p:spPr bwMode="auto">
          <a:xfrm>
            <a:off x="6648450" y="4895850"/>
            <a:ext cx="1320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2000" dirty="0" smtClean="0"/>
              <a:t>Dano ao DNA</a:t>
            </a:r>
            <a:endParaRPr lang="pt-BR" altLang="pt-BR" sz="2000" dirty="0"/>
          </a:p>
        </p:txBody>
      </p:sp>
      <p:sp>
        <p:nvSpPr>
          <p:cNvPr id="129037" name="Retângulo de cantos arredondados 3"/>
          <p:cNvSpPr>
            <a:spLocks noChangeArrowheads="1"/>
          </p:cNvSpPr>
          <p:nvPr/>
        </p:nvSpPr>
        <p:spPr bwMode="auto">
          <a:xfrm>
            <a:off x="8377239" y="4762500"/>
            <a:ext cx="1716087" cy="865188"/>
          </a:xfrm>
          <a:prstGeom prst="roundRect">
            <a:avLst>
              <a:gd name="adj" fmla="val 19269"/>
            </a:avLst>
          </a:prstGeom>
          <a:solidFill>
            <a:schemeClr val="bg1"/>
          </a:solidFill>
          <a:ln w="38100" algn="ctr">
            <a:solidFill>
              <a:srgbClr val="00ABF6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129038" name="CaixaDeTexto 2"/>
          <p:cNvSpPr txBox="1">
            <a:spLocks noChangeArrowheads="1"/>
          </p:cNvSpPr>
          <p:nvPr/>
        </p:nvSpPr>
        <p:spPr bwMode="auto">
          <a:xfrm>
            <a:off x="8458200" y="4895850"/>
            <a:ext cx="1701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pt-BR" altLang="pt-BR" sz="2000" dirty="0" smtClean="0"/>
              <a:t>Peroxidação de Lipídios</a:t>
            </a:r>
            <a:endParaRPr lang="pt-BR" altLang="pt-BR" sz="2000" dirty="0"/>
          </a:p>
        </p:txBody>
      </p:sp>
      <p:sp>
        <p:nvSpPr>
          <p:cNvPr id="129039" name="Retângulo de cantos arredondados 3"/>
          <p:cNvSpPr>
            <a:spLocks noChangeArrowheads="1"/>
          </p:cNvSpPr>
          <p:nvPr/>
        </p:nvSpPr>
        <p:spPr bwMode="auto">
          <a:xfrm>
            <a:off x="4319589" y="4762500"/>
            <a:ext cx="1716087" cy="865188"/>
          </a:xfrm>
          <a:prstGeom prst="roundRect">
            <a:avLst>
              <a:gd name="adj" fmla="val 19269"/>
            </a:avLst>
          </a:prstGeom>
          <a:solidFill>
            <a:schemeClr val="bg1"/>
          </a:solidFill>
          <a:ln w="38100" algn="ctr">
            <a:solidFill>
              <a:srgbClr val="00ABF6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000000"/>
              </a:solidFill>
            </a:endParaRPr>
          </a:p>
        </p:txBody>
      </p:sp>
      <p:sp>
        <p:nvSpPr>
          <p:cNvPr id="129041" name="AutoShape 17"/>
          <p:cNvSpPr>
            <a:spLocks noChangeArrowheads="1"/>
          </p:cNvSpPr>
          <p:nvPr/>
        </p:nvSpPr>
        <p:spPr bwMode="auto">
          <a:xfrm>
            <a:off x="6457951" y="3048000"/>
            <a:ext cx="1457325" cy="1295400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8FBE12"/>
            </a:solidFill>
            <a:miter lim="800000"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129042" name="CaixaDeTexto 2"/>
          <p:cNvSpPr txBox="1">
            <a:spLocks noChangeArrowheads="1"/>
          </p:cNvSpPr>
          <p:nvPr/>
        </p:nvSpPr>
        <p:spPr bwMode="auto">
          <a:xfrm>
            <a:off x="6800850" y="3409950"/>
            <a:ext cx="787400" cy="47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2400"/>
              <a:t>OH</a:t>
            </a:r>
            <a:r>
              <a:rPr lang="pt-BR" altLang="pt-BR" sz="2900">
                <a:cs typeface="Arial" panose="020B0604020202020204" pitchFamily="34" charset="0"/>
              </a:rPr>
              <a:t>•</a:t>
            </a:r>
          </a:p>
        </p:txBody>
      </p:sp>
      <p:sp>
        <p:nvSpPr>
          <p:cNvPr id="129043" name="CaixaDeTexto 2"/>
          <p:cNvSpPr txBox="1">
            <a:spLocks noChangeArrowheads="1"/>
          </p:cNvSpPr>
          <p:nvPr/>
        </p:nvSpPr>
        <p:spPr bwMode="auto">
          <a:xfrm>
            <a:off x="5010150" y="2324101"/>
            <a:ext cx="7874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2400"/>
              <a:t>O</a:t>
            </a:r>
            <a:r>
              <a:rPr lang="pt-BR" altLang="pt-BR" sz="2400" baseline="-25000"/>
              <a:t>2</a:t>
            </a:r>
            <a:endParaRPr lang="pt-BR" altLang="pt-BR" sz="2400" baseline="-25000">
              <a:cs typeface="Arial" panose="020B0604020202020204" pitchFamily="34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667500" y="2324101"/>
            <a:ext cx="1130300" cy="403225"/>
            <a:chOff x="3240" y="1464"/>
            <a:chExt cx="712" cy="254"/>
          </a:xfrm>
        </p:grpSpPr>
        <p:sp>
          <p:nvSpPr>
            <p:cNvPr id="26658" name="CaixaDeTexto 2"/>
            <p:cNvSpPr txBox="1">
              <a:spLocks noChangeArrowheads="1"/>
            </p:cNvSpPr>
            <p:nvPr/>
          </p:nvSpPr>
          <p:spPr bwMode="auto">
            <a:xfrm>
              <a:off x="3240" y="1464"/>
              <a:ext cx="36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400"/>
                <a:t>H</a:t>
              </a:r>
              <a:r>
                <a:rPr lang="pt-BR" altLang="pt-BR" sz="2400" baseline="-25000"/>
                <a:t>2</a:t>
              </a:r>
              <a:endParaRPr lang="pt-BR" altLang="pt-BR" sz="2400" baseline="-25000">
                <a:cs typeface="Arial" panose="020B0604020202020204" pitchFamily="34" charset="0"/>
              </a:endParaRPr>
            </a:p>
          </p:txBody>
        </p:sp>
        <p:sp>
          <p:nvSpPr>
            <p:cNvPr id="26659" name="CaixaDeTexto 2"/>
            <p:cNvSpPr txBox="1">
              <a:spLocks noChangeArrowheads="1"/>
            </p:cNvSpPr>
            <p:nvPr/>
          </p:nvSpPr>
          <p:spPr bwMode="auto">
            <a:xfrm>
              <a:off x="3456" y="1464"/>
              <a:ext cx="4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400"/>
                <a:t>O</a:t>
              </a:r>
              <a:r>
                <a:rPr lang="pt-BR" altLang="pt-BR" sz="2400" baseline="-25000"/>
                <a:t>2</a:t>
              </a:r>
              <a:endParaRPr lang="pt-BR" altLang="pt-BR" sz="2400" baseline="-25000">
                <a:cs typeface="Arial" panose="020B0604020202020204" pitchFamily="34" charset="0"/>
              </a:endParaRPr>
            </a:p>
          </p:txBody>
        </p:sp>
      </p:grpSp>
      <p:sp>
        <p:nvSpPr>
          <p:cNvPr id="129046" name="CaixaDeTexto 2"/>
          <p:cNvSpPr txBox="1">
            <a:spLocks noChangeArrowheads="1"/>
          </p:cNvSpPr>
          <p:nvPr/>
        </p:nvSpPr>
        <p:spPr bwMode="auto">
          <a:xfrm>
            <a:off x="8686800" y="2324101"/>
            <a:ext cx="577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2400"/>
              <a:t>H</a:t>
            </a:r>
            <a:r>
              <a:rPr lang="pt-BR" altLang="pt-BR" sz="2400" baseline="-25000"/>
              <a:t>2</a:t>
            </a:r>
            <a:endParaRPr lang="pt-BR" altLang="pt-BR" sz="2400" baseline="-25000">
              <a:cs typeface="Arial" panose="020B0604020202020204" pitchFamily="34" charset="0"/>
            </a:endParaRPr>
          </a:p>
        </p:txBody>
      </p:sp>
      <p:sp>
        <p:nvSpPr>
          <p:cNvPr id="129047" name="CaixaDeTexto 2"/>
          <p:cNvSpPr txBox="1">
            <a:spLocks noChangeArrowheads="1"/>
          </p:cNvSpPr>
          <p:nvPr/>
        </p:nvSpPr>
        <p:spPr bwMode="auto">
          <a:xfrm>
            <a:off x="9029700" y="2324101"/>
            <a:ext cx="7874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2400"/>
              <a:t>O</a:t>
            </a:r>
            <a:endParaRPr lang="pt-BR" altLang="pt-BR" sz="2400" baseline="-25000">
              <a:cs typeface="Arial" panose="020B0604020202020204" pitchFamily="34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7829550" y="1600200"/>
            <a:ext cx="1854200" cy="611188"/>
            <a:chOff x="3924" y="1008"/>
            <a:chExt cx="1168" cy="385"/>
          </a:xfrm>
        </p:grpSpPr>
        <p:sp>
          <p:nvSpPr>
            <p:cNvPr id="26656" name="CaixaDeTexto 2"/>
            <p:cNvSpPr txBox="1">
              <a:spLocks noChangeArrowheads="1"/>
            </p:cNvSpPr>
            <p:nvPr/>
          </p:nvSpPr>
          <p:spPr bwMode="auto">
            <a:xfrm>
              <a:off x="3924" y="1008"/>
              <a:ext cx="36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400"/>
                <a:t>H</a:t>
              </a:r>
              <a:r>
                <a:rPr lang="pt-BR" altLang="pt-BR" sz="2400" baseline="-25000"/>
                <a:t>2</a:t>
              </a:r>
              <a:endParaRPr lang="pt-BR" altLang="pt-BR" sz="2400" baseline="-25000">
                <a:cs typeface="Arial" panose="020B0604020202020204" pitchFamily="34" charset="0"/>
              </a:endParaRPr>
            </a:p>
          </p:txBody>
        </p:sp>
        <p:sp>
          <p:nvSpPr>
            <p:cNvPr id="26657" name="CaixaDeTexto 2"/>
            <p:cNvSpPr txBox="1">
              <a:spLocks noChangeArrowheads="1"/>
            </p:cNvSpPr>
            <p:nvPr/>
          </p:nvSpPr>
          <p:spPr bwMode="auto">
            <a:xfrm>
              <a:off x="4140" y="1008"/>
              <a:ext cx="95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pt-BR" altLang="pt-BR" sz="2400"/>
                <a:t>O + O</a:t>
              </a:r>
              <a:r>
                <a:rPr lang="pt-BR" altLang="pt-BR" sz="2400" baseline="-25000"/>
                <a:t>2</a:t>
              </a:r>
              <a:endParaRPr lang="pt-BR" altLang="pt-BR" sz="2400" baseline="-25000">
                <a:cs typeface="Arial" panose="020B0604020202020204" pitchFamily="34" charset="0"/>
              </a:endParaRP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endParaRPr lang="pt-BR" altLang="pt-BR" sz="2400" baseline="-25000">
                <a:cs typeface="Arial" panose="020B0604020202020204" pitchFamily="34" charset="0"/>
              </a:endParaRPr>
            </a:p>
          </p:txBody>
        </p:sp>
      </p:grpSp>
      <p:sp>
        <p:nvSpPr>
          <p:cNvPr id="129052" name="CaixaDeTexto 2"/>
          <p:cNvSpPr txBox="1">
            <a:spLocks noChangeArrowheads="1"/>
          </p:cNvSpPr>
          <p:nvPr/>
        </p:nvSpPr>
        <p:spPr bwMode="auto">
          <a:xfrm>
            <a:off x="4591050" y="2876550"/>
            <a:ext cx="1416050" cy="6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500" dirty="0" smtClean="0"/>
              <a:t>Fatores ambientais ou doença </a:t>
            </a:r>
          </a:p>
        </p:txBody>
      </p:sp>
      <p:sp>
        <p:nvSpPr>
          <p:cNvPr id="129053" name="CaixaDeTexto 2"/>
          <p:cNvSpPr txBox="1">
            <a:spLocks noChangeArrowheads="1"/>
          </p:cNvSpPr>
          <p:nvPr/>
        </p:nvSpPr>
        <p:spPr bwMode="auto">
          <a:xfrm>
            <a:off x="3600450" y="2266950"/>
            <a:ext cx="141605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500" dirty="0" smtClean="0"/>
              <a:t>Estresse Oxidativo</a:t>
            </a:r>
            <a:endParaRPr lang="pt-BR" altLang="pt-BR" sz="1500" dirty="0"/>
          </a:p>
        </p:txBody>
      </p:sp>
      <p:sp>
        <p:nvSpPr>
          <p:cNvPr id="129054" name="CaixaDeTexto 2"/>
          <p:cNvSpPr txBox="1">
            <a:spLocks noChangeArrowheads="1"/>
          </p:cNvSpPr>
          <p:nvPr/>
        </p:nvSpPr>
        <p:spPr bwMode="auto">
          <a:xfrm>
            <a:off x="4552950" y="1657350"/>
            <a:ext cx="141605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None/>
            </a:pPr>
            <a:r>
              <a:rPr lang="pt-BR" altLang="pt-BR" sz="1500" dirty="0" smtClean="0"/>
              <a:t>Respiração</a:t>
            </a:r>
            <a:endParaRPr lang="pt-BR" altLang="pt-BR" sz="1500" dirty="0"/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500" dirty="0" smtClean="0"/>
              <a:t>Celular</a:t>
            </a:r>
            <a:endParaRPr lang="pt-BR" altLang="pt-BR" sz="1500" dirty="0"/>
          </a:p>
        </p:txBody>
      </p:sp>
      <p:sp>
        <p:nvSpPr>
          <p:cNvPr id="129055" name="CaixaDeTexto 2"/>
          <p:cNvSpPr txBox="1">
            <a:spLocks noChangeArrowheads="1"/>
          </p:cNvSpPr>
          <p:nvPr/>
        </p:nvSpPr>
        <p:spPr bwMode="auto">
          <a:xfrm>
            <a:off x="5448300" y="2152650"/>
            <a:ext cx="14160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700" b="1">
                <a:solidFill>
                  <a:srgbClr val="00ABF6"/>
                </a:solidFill>
              </a:rPr>
              <a:t>SOD</a:t>
            </a:r>
          </a:p>
        </p:txBody>
      </p:sp>
      <p:sp>
        <p:nvSpPr>
          <p:cNvPr id="129056" name="CaixaDeTexto 2"/>
          <p:cNvSpPr txBox="1">
            <a:spLocks noChangeArrowheads="1"/>
          </p:cNvSpPr>
          <p:nvPr/>
        </p:nvSpPr>
        <p:spPr bwMode="auto">
          <a:xfrm>
            <a:off x="3962400" y="1485901"/>
            <a:ext cx="520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3300" b="1">
                <a:solidFill>
                  <a:srgbClr val="004969"/>
                </a:solidFill>
              </a:rPr>
              <a:t>I.</a:t>
            </a:r>
          </a:p>
        </p:txBody>
      </p:sp>
      <p:sp>
        <p:nvSpPr>
          <p:cNvPr id="129057" name="CaixaDeTexto 2"/>
          <p:cNvSpPr txBox="1">
            <a:spLocks noChangeArrowheads="1"/>
          </p:cNvSpPr>
          <p:nvPr/>
        </p:nvSpPr>
        <p:spPr bwMode="auto">
          <a:xfrm>
            <a:off x="6610350" y="1485901"/>
            <a:ext cx="749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3300" b="1">
                <a:solidFill>
                  <a:srgbClr val="004969"/>
                </a:solidFill>
              </a:rPr>
              <a:t>II.</a:t>
            </a:r>
          </a:p>
        </p:txBody>
      </p:sp>
      <p:sp>
        <p:nvSpPr>
          <p:cNvPr id="129058" name="CaixaDeTexto 2"/>
          <p:cNvSpPr txBox="1">
            <a:spLocks noChangeArrowheads="1"/>
          </p:cNvSpPr>
          <p:nvPr/>
        </p:nvSpPr>
        <p:spPr bwMode="auto">
          <a:xfrm>
            <a:off x="9429750" y="1485901"/>
            <a:ext cx="749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3300" b="1">
                <a:solidFill>
                  <a:srgbClr val="004969"/>
                </a:solidFill>
              </a:rPr>
              <a:t>III.</a:t>
            </a:r>
          </a:p>
        </p:txBody>
      </p:sp>
      <p:sp>
        <p:nvSpPr>
          <p:cNvPr id="129060" name="CaixaDeTexto 2"/>
          <p:cNvSpPr txBox="1">
            <a:spLocks noChangeArrowheads="1"/>
          </p:cNvSpPr>
          <p:nvPr/>
        </p:nvSpPr>
        <p:spPr bwMode="auto">
          <a:xfrm rot="-2136272">
            <a:off x="6724650" y="1847850"/>
            <a:ext cx="14160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700" b="1">
                <a:solidFill>
                  <a:srgbClr val="00ABF6"/>
                </a:solidFill>
              </a:rPr>
              <a:t>catalase</a:t>
            </a:r>
          </a:p>
        </p:txBody>
      </p:sp>
      <p:sp>
        <p:nvSpPr>
          <p:cNvPr id="129061" name="CaixaDeTexto 2"/>
          <p:cNvSpPr txBox="1">
            <a:spLocks noChangeArrowheads="1"/>
          </p:cNvSpPr>
          <p:nvPr/>
        </p:nvSpPr>
        <p:spPr bwMode="auto">
          <a:xfrm>
            <a:off x="7429500" y="2152650"/>
            <a:ext cx="14160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700" b="1">
                <a:solidFill>
                  <a:srgbClr val="00ABF6"/>
                </a:solidFill>
              </a:rPr>
              <a:t>GPx</a:t>
            </a:r>
          </a:p>
        </p:txBody>
      </p:sp>
      <p:sp>
        <p:nvSpPr>
          <p:cNvPr id="129062" name="CaixaDeTexto 2"/>
          <p:cNvSpPr txBox="1">
            <a:spLocks noChangeArrowheads="1"/>
          </p:cNvSpPr>
          <p:nvPr/>
        </p:nvSpPr>
        <p:spPr bwMode="auto">
          <a:xfrm>
            <a:off x="7315200" y="3048000"/>
            <a:ext cx="14160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700" b="1">
                <a:solidFill>
                  <a:srgbClr val="004969"/>
                </a:solidFill>
              </a:rPr>
              <a:t>GSH</a:t>
            </a:r>
          </a:p>
        </p:txBody>
      </p:sp>
      <p:sp>
        <p:nvSpPr>
          <p:cNvPr id="129063" name="CaixaDeTexto 2"/>
          <p:cNvSpPr txBox="1">
            <a:spLocks noChangeArrowheads="1"/>
          </p:cNvSpPr>
          <p:nvPr/>
        </p:nvSpPr>
        <p:spPr bwMode="auto">
          <a:xfrm>
            <a:off x="8420100" y="3048000"/>
            <a:ext cx="14160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700" b="1">
                <a:solidFill>
                  <a:srgbClr val="004969"/>
                </a:solidFill>
              </a:rPr>
              <a:t>GSSG</a:t>
            </a:r>
          </a:p>
        </p:txBody>
      </p:sp>
      <p:sp>
        <p:nvSpPr>
          <p:cNvPr id="129064" name="CaixaDeTexto 2"/>
          <p:cNvSpPr txBox="1">
            <a:spLocks noChangeArrowheads="1"/>
          </p:cNvSpPr>
          <p:nvPr/>
        </p:nvSpPr>
        <p:spPr bwMode="auto">
          <a:xfrm>
            <a:off x="7886700" y="3486150"/>
            <a:ext cx="14160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pt-BR" altLang="pt-BR" sz="1700" b="1">
                <a:solidFill>
                  <a:srgbClr val="004969"/>
                </a:solidFill>
              </a:rPr>
              <a:t>GRed</a:t>
            </a:r>
          </a:p>
        </p:txBody>
      </p:sp>
      <p:pic>
        <p:nvPicPr>
          <p:cNvPr id="129065" name="Picture 41" descr="S36_ly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t="26111" r="15001" b="28334"/>
          <a:stretch>
            <a:fillRect/>
          </a:stretch>
        </p:blipFill>
        <p:spPr bwMode="auto">
          <a:xfrm>
            <a:off x="4402931" y="1562100"/>
            <a:ext cx="46148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7" name="CaixaDeTexto 2"/>
          <p:cNvSpPr txBox="1">
            <a:spLocks noChangeArrowheads="1"/>
          </p:cNvSpPr>
          <p:nvPr/>
        </p:nvSpPr>
        <p:spPr bwMode="auto">
          <a:xfrm>
            <a:off x="4386263" y="4913697"/>
            <a:ext cx="1701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buNone/>
            </a:pPr>
            <a:r>
              <a:rPr lang="pt-BR" altLang="pt-BR" sz="2000" dirty="0" smtClean="0"/>
              <a:t>Peroxidação de Proteínas </a:t>
            </a:r>
            <a:endParaRPr lang="pt-BR" altLang="pt-BR" sz="2000" dirty="0"/>
          </a:p>
        </p:txBody>
      </p:sp>
    </p:spTree>
    <p:extLst>
      <p:ext uri="{BB962C8B-B14F-4D97-AF65-F5344CB8AC3E}">
        <p14:creationId xmlns:p14="http://schemas.microsoft.com/office/powerpoint/2010/main" val="4151464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9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9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9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9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9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9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5" grpId="0" animBg="1"/>
      <p:bldP spid="129036" grpId="0"/>
      <p:bldP spid="129037" grpId="0" animBg="1"/>
      <p:bldP spid="129038" grpId="0"/>
      <p:bldP spid="129039" grpId="0" animBg="1"/>
      <p:bldP spid="129041" grpId="0" animBg="1"/>
      <p:bldP spid="129042" grpId="0"/>
      <p:bldP spid="129043" grpId="0"/>
      <p:bldP spid="129046" grpId="0"/>
      <p:bldP spid="129047" grpId="0"/>
      <p:bldP spid="129052" grpId="0"/>
      <p:bldP spid="129053" grpId="0"/>
      <p:bldP spid="129054" grpId="0"/>
      <p:bldP spid="129055" grpId="0"/>
      <p:bldP spid="129056" grpId="0"/>
      <p:bldP spid="129057" grpId="0"/>
      <p:bldP spid="129058" grpId="0"/>
      <p:bldP spid="129060" grpId="0"/>
      <p:bldP spid="129061" grpId="0"/>
      <p:bldP spid="129062" grpId="0"/>
      <p:bldP spid="129063" grpId="0"/>
      <p:bldP spid="129064" grpId="0"/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S16caj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6" t="67712" r="32544" b="6656"/>
          <a:stretch>
            <a:fillRect/>
          </a:stretch>
        </p:blipFill>
        <p:spPr bwMode="auto">
          <a:xfrm>
            <a:off x="1941514" y="5529575"/>
            <a:ext cx="14446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9" descr="S16caj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6" t="17281" r="32256" b="56705"/>
          <a:stretch>
            <a:fillRect/>
          </a:stretch>
        </p:blipFill>
        <p:spPr bwMode="auto">
          <a:xfrm>
            <a:off x="1524000" y="1311586"/>
            <a:ext cx="148113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1" descr="S16caj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9" t="42368" r="32063" b="32512"/>
          <a:stretch>
            <a:fillRect/>
          </a:stretch>
        </p:blipFill>
        <p:spPr bwMode="auto">
          <a:xfrm>
            <a:off x="4073525" y="2851462"/>
            <a:ext cx="14811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1828800" y="2776850"/>
            <a:ext cx="1510012" cy="2700337"/>
            <a:chOff x="136" y="803"/>
            <a:chExt cx="1713" cy="2786"/>
          </a:xfrm>
        </p:grpSpPr>
        <p:grpSp>
          <p:nvGrpSpPr>
            <p:cNvPr id="35882" name="Group 6"/>
            <p:cNvGrpSpPr>
              <a:grpSpLocks/>
            </p:cNvGrpSpPr>
            <p:nvPr/>
          </p:nvGrpSpPr>
          <p:grpSpPr bwMode="auto">
            <a:xfrm>
              <a:off x="136" y="803"/>
              <a:ext cx="1592" cy="2786"/>
              <a:chOff x="304" y="811"/>
              <a:chExt cx="2016" cy="3258"/>
            </a:xfrm>
          </p:grpSpPr>
          <p:pic>
            <p:nvPicPr>
              <p:cNvPr id="35884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" y="811"/>
                <a:ext cx="2016" cy="3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5" name="Picture 26" descr="S16caju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1572" y="1346"/>
                <a:ext cx="520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6" name="Picture 27" descr="S16caju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372" y="994"/>
                <a:ext cx="520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7" name="Picture 28" descr="S16caju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844" y="1578"/>
                <a:ext cx="520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8" name="Picture 29" descr="S16caju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724" y="2552"/>
                <a:ext cx="40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9" name="Picture 30" descr="S16caj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996" y="1064"/>
                <a:ext cx="368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0" name="Picture 31" descr="S16caj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1260" y="2168"/>
                <a:ext cx="368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1" name="Picture 32" descr="S16caju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364" y="2018"/>
                <a:ext cx="520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2" name="Picture 33" descr="S16caju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1820" y="2016"/>
                <a:ext cx="408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93" name="Picture 34" descr="S16caju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53" t="52768" r="13472" b="32655"/>
              <a:stretch>
                <a:fillRect/>
              </a:stretch>
            </p:blipFill>
            <p:spPr bwMode="auto">
              <a:xfrm>
                <a:off x="1540" y="2584"/>
                <a:ext cx="368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83" name="Retângulo de cantos arredondados 3"/>
            <p:cNvSpPr>
              <a:spLocks noChangeArrowheads="1"/>
            </p:cNvSpPr>
            <p:nvPr/>
          </p:nvSpPr>
          <p:spPr bwMode="auto">
            <a:xfrm>
              <a:off x="136" y="3058"/>
              <a:ext cx="1713" cy="485"/>
            </a:xfrm>
            <a:prstGeom prst="roundRect">
              <a:avLst>
                <a:gd name="adj" fmla="val 24366"/>
              </a:avLst>
            </a:prstGeom>
            <a:solidFill>
              <a:schemeClr val="bg1"/>
            </a:solidFill>
            <a:ln w="38100" algn="ctr">
              <a:solidFill>
                <a:srgbClr val="4D650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400" dirty="0" smtClean="0">
                  <a:solidFill>
                    <a:srgbClr val="4D650D"/>
                  </a:solidFill>
                  <a:cs typeface="Arial" panose="020B0604020202020204" pitchFamily="34" charset="0"/>
                </a:rPr>
                <a:t>Crescimento de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400" dirty="0" smtClean="0">
                  <a:solidFill>
                    <a:srgbClr val="4D650D"/>
                  </a:solidFill>
                  <a:cs typeface="Arial" panose="020B0604020202020204" pitchFamily="34" charset="0"/>
                </a:rPr>
                <a:t>planta</a:t>
              </a:r>
              <a:endParaRPr lang="pt-BR" altLang="pt-BR" sz="1400" dirty="0">
                <a:solidFill>
                  <a:srgbClr val="4D650D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5846" name="AutoShape 14"/>
          <p:cNvSpPr>
            <a:spLocks noChangeArrowheads="1"/>
          </p:cNvSpPr>
          <p:nvPr/>
        </p:nvSpPr>
        <p:spPr bwMode="auto">
          <a:xfrm>
            <a:off x="1752601" y="1964049"/>
            <a:ext cx="1096963" cy="328612"/>
          </a:xfrm>
          <a:prstGeom prst="roundRect">
            <a:avLst>
              <a:gd name="adj" fmla="val 169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↑Citocinina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47" name="AutoShape 15"/>
          <p:cNvSpPr>
            <a:spLocks noChangeArrowheads="1"/>
          </p:cNvSpPr>
          <p:nvPr/>
        </p:nvSpPr>
        <p:spPr bwMode="auto">
          <a:xfrm>
            <a:off x="4387851" y="3480112"/>
            <a:ext cx="1096963" cy="328613"/>
          </a:xfrm>
          <a:prstGeom prst="roundRect">
            <a:avLst>
              <a:gd name="adj" fmla="val 169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cs typeface="Arial" panose="020B0604020202020204" pitchFamily="34" charset="0"/>
              </a:rPr>
              <a:t>↑Auxina</a:t>
            </a:r>
            <a:endParaRPr lang="pt-BR" altLang="pt-BR" sz="1800" dirty="0">
              <a:cs typeface="Arial" panose="020B0604020202020204" pitchFamily="34" charset="0"/>
            </a:endParaRPr>
          </a:p>
        </p:txBody>
      </p:sp>
      <p:sp>
        <p:nvSpPr>
          <p:cNvPr id="35848" name="AutoShape 16"/>
          <p:cNvSpPr>
            <a:spLocks noChangeArrowheads="1"/>
          </p:cNvSpPr>
          <p:nvPr/>
        </p:nvSpPr>
        <p:spPr bwMode="auto">
          <a:xfrm>
            <a:off x="2038351" y="6212199"/>
            <a:ext cx="1198563" cy="328612"/>
          </a:xfrm>
          <a:prstGeom prst="roundRect">
            <a:avLst>
              <a:gd name="adj" fmla="val 169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cs typeface="Arial" panose="020B0604020202020204" pitchFamily="34" charset="0"/>
              </a:rPr>
              <a:t>↑giberelina</a:t>
            </a:r>
            <a:endParaRPr lang="pt-BR" altLang="pt-BR" sz="1800" dirty="0">
              <a:cs typeface="Arial" panose="020B0604020202020204" pitchFamily="34" charset="0"/>
            </a:endParaRPr>
          </a:p>
        </p:txBody>
      </p:sp>
      <p:grpSp>
        <p:nvGrpSpPr>
          <p:cNvPr id="35849" name="Group 21"/>
          <p:cNvGrpSpPr>
            <a:grpSpLocks/>
          </p:cNvGrpSpPr>
          <p:nvPr/>
        </p:nvGrpSpPr>
        <p:grpSpPr bwMode="auto">
          <a:xfrm>
            <a:off x="8239126" y="1408425"/>
            <a:ext cx="1457325" cy="3057525"/>
            <a:chOff x="4046" y="813"/>
            <a:chExt cx="1572" cy="2758"/>
          </a:xfrm>
        </p:grpSpPr>
        <p:grpSp>
          <p:nvGrpSpPr>
            <p:cNvPr id="35870" name="Group 22"/>
            <p:cNvGrpSpPr>
              <a:grpSpLocks/>
            </p:cNvGrpSpPr>
            <p:nvPr/>
          </p:nvGrpSpPr>
          <p:grpSpPr bwMode="auto">
            <a:xfrm>
              <a:off x="4046" y="813"/>
              <a:ext cx="1572" cy="2758"/>
              <a:chOff x="2478" y="549"/>
              <a:chExt cx="1956" cy="3222"/>
            </a:xfrm>
          </p:grpSpPr>
          <p:pic>
            <p:nvPicPr>
              <p:cNvPr id="35872" name="Picture 2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8" y="549"/>
                <a:ext cx="1956" cy="3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3" name="Picture 20" descr="S16caju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2788" y="745"/>
                <a:ext cx="436" cy="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4" name="Picture 22" descr="S16caju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4042" y="840"/>
                <a:ext cx="315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5" name="Picture 23" descr="S16caju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3311" y="1707"/>
                <a:ext cx="320" cy="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6" name="Picture 24" descr="S16caju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3662" y="2284"/>
                <a:ext cx="320" cy="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7" name="Picture 25" descr="S16caju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3697" y="1186"/>
                <a:ext cx="436" cy="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8" name="Picture 26" descr="S16caju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2978" y="2129"/>
                <a:ext cx="436" cy="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79" name="Picture 27" descr="S16caju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3365" y="1036"/>
                <a:ext cx="315" cy="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0" name="Picture 28" descr="S16caju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3079" y="1417"/>
                <a:ext cx="259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81" name="Picture 29" descr="S16caju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54" t="52769" r="3249" b="32655"/>
              <a:stretch>
                <a:fillRect/>
              </a:stretch>
            </p:blipFill>
            <p:spPr bwMode="auto">
              <a:xfrm>
                <a:off x="3824" y="1865"/>
                <a:ext cx="259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71" name="Retângulo de cantos arredondados 3"/>
            <p:cNvSpPr>
              <a:spLocks noChangeArrowheads="1"/>
            </p:cNvSpPr>
            <p:nvPr/>
          </p:nvSpPr>
          <p:spPr bwMode="auto">
            <a:xfrm>
              <a:off x="4150" y="3128"/>
              <a:ext cx="1406" cy="430"/>
            </a:xfrm>
            <a:prstGeom prst="roundRect">
              <a:avLst>
                <a:gd name="adj" fmla="val 24366"/>
              </a:avLst>
            </a:prstGeom>
            <a:solidFill>
              <a:schemeClr val="bg1"/>
            </a:solidFill>
            <a:ln w="38100" algn="ctr">
              <a:solidFill>
                <a:srgbClr val="4D650D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400" dirty="0" smtClean="0">
                  <a:solidFill>
                    <a:srgbClr val="4D650D"/>
                  </a:solidFill>
                  <a:cs typeface="Arial" panose="020B0604020202020204" pitchFamily="34" charset="0"/>
                </a:rPr>
                <a:t>Crescimento 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400" dirty="0" smtClean="0">
                  <a:solidFill>
                    <a:srgbClr val="4D650D"/>
                  </a:solidFill>
                  <a:cs typeface="Arial" panose="020B0604020202020204" pitchFamily="34" charset="0"/>
                </a:rPr>
                <a:t> planta</a:t>
              </a:r>
              <a:endParaRPr lang="pt-BR" altLang="pt-BR" sz="1400" dirty="0">
                <a:solidFill>
                  <a:srgbClr val="4D650D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5850" name="AutoShape 3"/>
          <p:cNvSpPr>
            <a:spLocks noChangeArrowheads="1"/>
          </p:cNvSpPr>
          <p:nvPr/>
        </p:nvSpPr>
        <p:spPr bwMode="auto">
          <a:xfrm>
            <a:off x="6711951" y="3114987"/>
            <a:ext cx="1096963" cy="328613"/>
          </a:xfrm>
          <a:prstGeom prst="roundRect">
            <a:avLst>
              <a:gd name="adj" fmla="val 16986"/>
            </a:avLst>
          </a:prstGeom>
          <a:solidFill>
            <a:srgbClr val="F425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↓Etileno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51" name="AutoShape 4"/>
          <p:cNvSpPr>
            <a:spLocks noChangeArrowheads="1"/>
          </p:cNvSpPr>
          <p:nvPr/>
        </p:nvSpPr>
        <p:spPr bwMode="auto">
          <a:xfrm>
            <a:off x="6019801" y="2764149"/>
            <a:ext cx="2232025" cy="328612"/>
          </a:xfrm>
          <a:prstGeom prst="roundRect">
            <a:avLst>
              <a:gd name="adj" fmla="val 16986"/>
            </a:avLst>
          </a:prstGeom>
          <a:solidFill>
            <a:srgbClr val="F425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↓ABA (Ácido abscísico)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5852" name="Picture 32" descr="S17_caj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42500" r="32292" b="32477"/>
          <a:stretch>
            <a:fillRect/>
          </a:stretch>
        </p:blipFill>
        <p:spPr bwMode="auto">
          <a:xfrm>
            <a:off x="6292850" y="1552887"/>
            <a:ext cx="17272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37"/>
          <p:cNvSpPr>
            <a:spLocks noChangeArrowheads="1"/>
          </p:cNvSpPr>
          <p:nvPr/>
        </p:nvSpPr>
        <p:spPr bwMode="auto">
          <a:xfrm>
            <a:off x="1184276" y="801012"/>
            <a:ext cx="10820400" cy="430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Hormônio</a:t>
            </a:r>
            <a:r>
              <a:rPr lang="pt-BR" altLang="pt-BR" sz="2800" b="1" dirty="0" smtClean="0">
                <a:cs typeface="Arial" panose="020B0604020202020204" pitchFamily="34" charset="0"/>
              </a:rPr>
              <a:t> </a:t>
            </a:r>
            <a:r>
              <a:rPr lang="pt-BR" altLang="pt-BR" sz="28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Promotor</a:t>
            </a:r>
            <a:r>
              <a:rPr lang="pt-BR" altLang="pt-BR" sz="2800" b="1" dirty="0" smtClean="0">
                <a:cs typeface="Arial" panose="020B0604020202020204" pitchFamily="34" charset="0"/>
              </a:rPr>
              <a:t> </a:t>
            </a:r>
            <a:r>
              <a:rPr lang="pt-BR" altLang="pt-BR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pt-BR" altLang="pt-BR" sz="2800" b="1" dirty="0" smtClean="0">
                <a:cs typeface="Arial" panose="020B0604020202020204" pitchFamily="34" charset="0"/>
              </a:rPr>
              <a:t> </a:t>
            </a:r>
            <a:r>
              <a:rPr lang="pt-BR" altLang="pt-BR" sz="2800" b="1" dirty="0" smtClean="0">
                <a:solidFill>
                  <a:srgbClr val="F42502"/>
                </a:solidFill>
                <a:cs typeface="Arial" panose="020B0604020202020204" pitchFamily="34" charset="0"/>
              </a:rPr>
              <a:t>inibidor</a:t>
            </a:r>
            <a:r>
              <a:rPr lang="pt-BR" altLang="pt-BR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pt-BR" altLang="pt-BR" sz="2800" b="1" dirty="0" smtClean="0">
                <a:solidFill>
                  <a:schemeClr val="bg1"/>
                </a:solidFill>
              </a:rPr>
              <a:t>efeito de</a:t>
            </a:r>
            <a:r>
              <a:rPr lang="pt-BR" altLang="pt-BR" sz="2800" b="1" dirty="0" smtClean="0">
                <a:cs typeface="Arial" panose="020B0604020202020204" pitchFamily="34" charset="0"/>
              </a:rPr>
              <a:t> </a:t>
            </a:r>
            <a:r>
              <a:rPr lang="pt-BR" altLang="pt-BR" sz="2800" b="1" dirty="0" smtClean="0">
                <a:solidFill>
                  <a:srgbClr val="004A96"/>
                </a:solidFill>
                <a:cs typeface="Arial" panose="020B0604020202020204" pitchFamily="34" charset="0"/>
              </a:rPr>
              <a:t>Ca, B e enzimas</a:t>
            </a:r>
            <a:endParaRPr lang="pt-BR" altLang="pt-BR" sz="2800" b="1" dirty="0">
              <a:solidFill>
                <a:srgbClr val="004A96"/>
              </a:solidFill>
              <a:cs typeface="Arial" panose="020B0604020202020204" pitchFamily="34" charset="0"/>
            </a:endParaRPr>
          </a:p>
        </p:txBody>
      </p:sp>
      <p:sp>
        <p:nvSpPr>
          <p:cNvPr id="35854" name="AutoShape 3"/>
          <p:cNvSpPr>
            <a:spLocks noChangeArrowheads="1"/>
          </p:cNvSpPr>
          <p:nvPr/>
        </p:nvSpPr>
        <p:spPr bwMode="auto">
          <a:xfrm>
            <a:off x="6594476" y="3467412"/>
            <a:ext cx="1414463" cy="328613"/>
          </a:xfrm>
          <a:prstGeom prst="roundRect">
            <a:avLst>
              <a:gd name="adj" fmla="val 16986"/>
            </a:avLst>
          </a:prstGeom>
          <a:solidFill>
            <a:srgbClr val="F425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↓Senescência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55" name="AutoShape 3"/>
          <p:cNvSpPr>
            <a:spLocks noChangeArrowheads="1"/>
          </p:cNvSpPr>
          <p:nvPr/>
        </p:nvSpPr>
        <p:spPr bwMode="auto">
          <a:xfrm>
            <a:off x="6270626" y="3816662"/>
            <a:ext cx="1884363" cy="328613"/>
          </a:xfrm>
          <a:prstGeom prst="roundRect">
            <a:avLst>
              <a:gd name="adj" fmla="val 16986"/>
            </a:avLst>
          </a:prstGeom>
          <a:solidFill>
            <a:srgbClr val="F4250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↑MS folha e IAF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56" name="AutoShape 14"/>
          <p:cNvSpPr>
            <a:spLocks noChangeArrowheads="1"/>
          </p:cNvSpPr>
          <p:nvPr/>
        </p:nvSpPr>
        <p:spPr bwMode="auto">
          <a:xfrm>
            <a:off x="3114676" y="2303774"/>
            <a:ext cx="1858963" cy="328612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↑MS folha e IAF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57" name="AutoShape 14"/>
          <p:cNvSpPr>
            <a:spLocks noChangeArrowheads="1"/>
          </p:cNvSpPr>
          <p:nvPr/>
        </p:nvSpPr>
        <p:spPr bwMode="auto">
          <a:xfrm>
            <a:off x="3124201" y="1373499"/>
            <a:ext cx="1858963" cy="328612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↑RuBisCO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58" name="AutoShape 14"/>
          <p:cNvSpPr>
            <a:spLocks noChangeArrowheads="1"/>
          </p:cNvSpPr>
          <p:nvPr/>
        </p:nvSpPr>
        <p:spPr bwMode="auto">
          <a:xfrm>
            <a:off x="3124201" y="1729099"/>
            <a:ext cx="1858963" cy="531812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 w="12700">
            <a:solidFill>
              <a:srgbClr val="0066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</a:t>
            </a:r>
            <a:r>
              <a:rPr lang="pt-BR" altLang="pt-BR" sz="1800" dirty="0" smtClean="0">
                <a:solidFill>
                  <a:schemeClr val="bg1"/>
                </a:solidFill>
              </a:rPr>
              <a:t>divisão 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</a:rPr>
              <a:t>expansão celular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sp>
        <p:nvSpPr>
          <p:cNvPr id="35859" name="AutoShape 15"/>
          <p:cNvSpPr>
            <a:spLocks noChangeArrowheads="1"/>
          </p:cNvSpPr>
          <p:nvPr/>
        </p:nvSpPr>
        <p:spPr bwMode="auto">
          <a:xfrm>
            <a:off x="3338514" y="3896037"/>
            <a:ext cx="2605087" cy="365125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↑AIA (Ácido Indol Acético)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60" name="AutoShape 3"/>
          <p:cNvSpPr>
            <a:spLocks noChangeArrowheads="1"/>
          </p:cNvSpPr>
          <p:nvPr/>
        </p:nvSpPr>
        <p:spPr bwMode="auto">
          <a:xfrm>
            <a:off x="4114801" y="4261162"/>
            <a:ext cx="1414463" cy="328613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 w="12700">
            <a:solidFill>
              <a:srgbClr val="0066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↓senescência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61" name="AutoShape 14"/>
          <p:cNvSpPr>
            <a:spLocks noChangeArrowheads="1"/>
          </p:cNvSpPr>
          <p:nvPr/>
        </p:nvSpPr>
        <p:spPr bwMode="auto">
          <a:xfrm>
            <a:off x="3921126" y="4621524"/>
            <a:ext cx="1858963" cy="531812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 w="12700">
            <a:solidFill>
              <a:srgbClr val="0066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↑divisão 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expansão celular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62" name="AutoShape 14"/>
          <p:cNvSpPr>
            <a:spLocks noChangeArrowheads="1"/>
          </p:cNvSpPr>
          <p:nvPr/>
        </p:nvSpPr>
        <p:spPr bwMode="auto">
          <a:xfrm>
            <a:off x="3578226" y="5470837"/>
            <a:ext cx="1389063" cy="595313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↓degradação </a:t>
            </a:r>
          </a:p>
          <a:p>
            <a:pPr algn="ctr">
              <a:spcBef>
                <a:spcPct val="0"/>
              </a:spcBef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da clorofila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63" name="AutoShape 14"/>
          <p:cNvSpPr>
            <a:spLocks noChangeArrowheads="1"/>
          </p:cNvSpPr>
          <p:nvPr/>
        </p:nvSpPr>
        <p:spPr bwMode="auto">
          <a:xfrm>
            <a:off x="3375026" y="6080437"/>
            <a:ext cx="1858963" cy="531813"/>
          </a:xfrm>
          <a:prstGeom prst="roundRect">
            <a:avLst>
              <a:gd name="adj" fmla="val 16986"/>
            </a:avLst>
          </a:prstGeom>
          <a:solidFill>
            <a:srgbClr val="006600"/>
          </a:solidFill>
          <a:ln w="12700">
            <a:solidFill>
              <a:srgbClr val="00660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</a:t>
            </a:r>
            <a:r>
              <a:rPr lang="pt-BR" altLang="pt-BR" sz="1800" dirty="0">
                <a:solidFill>
                  <a:schemeClr val="bg1"/>
                </a:solidFill>
                <a:cs typeface="Arial" panose="020B0604020202020204" pitchFamily="34" charset="0"/>
              </a:rPr>
              <a:t>divisão e </a:t>
            </a:r>
          </a:p>
          <a:p>
            <a:pPr algn="ctr">
              <a:spcBef>
                <a:spcPct val="0"/>
              </a:spcBef>
              <a:buNone/>
            </a:pPr>
            <a:r>
              <a:rPr lang="pt-BR" altLang="pt-BR" sz="1800" dirty="0">
                <a:solidFill>
                  <a:schemeClr val="bg1"/>
                </a:solidFill>
                <a:cs typeface="Arial" panose="020B0604020202020204" pitchFamily="34" charset="0"/>
              </a:rPr>
              <a:t>expansão celular</a:t>
            </a:r>
          </a:p>
        </p:txBody>
      </p:sp>
      <p:sp>
        <p:nvSpPr>
          <p:cNvPr id="35864" name="Line 49"/>
          <p:cNvSpPr>
            <a:spLocks noChangeShapeType="1"/>
          </p:cNvSpPr>
          <p:nvPr/>
        </p:nvSpPr>
        <p:spPr bwMode="auto">
          <a:xfrm>
            <a:off x="6172200" y="4516749"/>
            <a:ext cx="39243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pt-BR" dirty="0"/>
          </a:p>
        </p:txBody>
      </p:sp>
      <p:sp>
        <p:nvSpPr>
          <p:cNvPr id="35865" name="AutoShape 14"/>
          <p:cNvSpPr>
            <a:spLocks noChangeArrowheads="1"/>
          </p:cNvSpPr>
          <p:nvPr/>
        </p:nvSpPr>
        <p:spPr bwMode="auto">
          <a:xfrm>
            <a:off x="5943601" y="4610412"/>
            <a:ext cx="6046629" cy="612775"/>
          </a:xfrm>
          <a:prstGeom prst="roundRect">
            <a:avLst>
              <a:gd name="adj" fmla="val 19042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↑atividade das enzimas antioxidantes POD,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SOD e CAT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5866" name="CaixaDeTexto 3"/>
          <p:cNvSpPr txBox="1">
            <a:spLocks noChangeArrowheads="1"/>
          </p:cNvSpPr>
          <p:nvPr/>
        </p:nvSpPr>
        <p:spPr bwMode="auto">
          <a:xfrm>
            <a:off x="5780087" y="5501000"/>
            <a:ext cx="6210144" cy="84023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Efeito antioxidante (↓ROS):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Mantém integridade da membrana e </a:t>
            </a:r>
            <a:r>
              <a:rPr lang="pt-BR" altLang="pt-BR" sz="18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inhibit</a:t>
            </a: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t-BR" altLang="pt-BR" sz="18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t-BR" altLang="pt-BR" sz="1800" dirty="0" err="1" smtClean="0">
                <a:solidFill>
                  <a:schemeClr val="bg1"/>
                </a:solidFill>
              </a:rPr>
              <a:t>premature</a:t>
            </a:r>
            <a:r>
              <a:rPr lang="pt-BR" altLang="pt-BR" sz="1800" dirty="0" smtClean="0"/>
              <a:t> </a:t>
            </a:r>
            <a:r>
              <a:rPr lang="pt-BR" altLang="pt-BR" sz="1800" dirty="0" smtClean="0">
                <a:solidFill>
                  <a:schemeClr val="bg1"/>
                </a:solidFill>
                <a:cs typeface="Arial" panose="020B0604020202020204" pitchFamily="34" charset="0"/>
              </a:rPr>
              <a:t>senescência e dano ao DNA</a:t>
            </a:r>
            <a:endParaRPr lang="pt-BR" altLang="pt-BR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5867" name="Picture 9" descr="S32_JEFF_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24258" r="78751" b="61111"/>
          <a:stretch>
            <a:fillRect/>
          </a:stretch>
        </p:blipFill>
        <p:spPr bwMode="auto">
          <a:xfrm>
            <a:off x="7967663" y="5169212"/>
            <a:ext cx="41275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8" name="Text Box 54"/>
          <p:cNvSpPr txBox="1">
            <a:spLocks noChangeArrowheads="1"/>
          </p:cNvSpPr>
          <p:nvPr/>
        </p:nvSpPr>
        <p:spPr bwMode="auto">
          <a:xfrm>
            <a:off x="6019800" y="6285224"/>
            <a:ext cx="464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altLang="pt-BR" sz="1800" b="1" dirty="0" smtClean="0">
                <a:solidFill>
                  <a:schemeClr val="accent2"/>
                </a:solidFill>
              </a:rPr>
              <a:t>Ca e B: menor abortamento de flores</a:t>
            </a:r>
            <a:endParaRPr lang="pt-BR" altLang="pt-BR" sz="1800" b="1" dirty="0">
              <a:solidFill>
                <a:schemeClr val="accent2"/>
              </a:solidFill>
            </a:endParaRPr>
          </a:p>
        </p:txBody>
      </p:sp>
      <p:sp>
        <p:nvSpPr>
          <p:cNvPr id="35869" name="Rectangle 55"/>
          <p:cNvSpPr>
            <a:spLocks noChangeArrowheads="1"/>
          </p:cNvSpPr>
          <p:nvPr/>
        </p:nvSpPr>
        <p:spPr bwMode="auto">
          <a:xfrm>
            <a:off x="1184276" y="53459"/>
            <a:ext cx="10820400" cy="685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2400" b="1" dirty="0" smtClean="0"/>
              <a:t>Ambiente adequado propicia melhor desempenho fisiológico da planta – hormônio otimizado resulta maior produtividade</a:t>
            </a:r>
            <a:endParaRPr lang="pt-BR" altLang="pt-BR" sz="2400" b="1" dirty="0"/>
          </a:p>
        </p:txBody>
      </p:sp>
      <p:sp>
        <p:nvSpPr>
          <p:cNvPr id="54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791138" y="543864"/>
            <a:ext cx="228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pt-BR" altLang="pt-BR" dirty="0"/>
              <a:t>UR e T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62738" y="2215501"/>
            <a:ext cx="1752600" cy="2743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/>
              <a:t>copo com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 dirty="0"/>
              <a:t>Água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448738" y="2215501"/>
            <a:ext cx="1752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rgbClr val="000308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rgbClr val="000308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rgbClr val="000308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400">
              <a:solidFill>
                <a:srgbClr val="000308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rgbClr val="000308"/>
                </a:solidFill>
              </a:rPr>
              <a:t>copo com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>
                <a:solidFill>
                  <a:srgbClr val="000308"/>
                </a:solidFill>
              </a:rPr>
              <a:t>Ar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V="1">
            <a:off x="2924738" y="1301101"/>
            <a:ext cx="0" cy="2514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V="1">
            <a:off x="5286938" y="1301101"/>
            <a:ext cx="0" cy="2514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153338" y="615301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Termômetro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3077138" y="996301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220138" y="996301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7505936" y="3514164"/>
            <a:ext cx="28194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pt-BR" sz="1800">
              <a:latin typeface="Arial" panose="020B0604020202020204" pitchFamily="34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505936" y="1075764"/>
            <a:ext cx="27432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C" altLang="pt-BR" sz="1800">
              <a:latin typeface="Arial" panose="020B0604020202020204" pitchFamily="34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9487136" y="5266764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tempo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9107724" y="2828364"/>
            <a:ext cx="1598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tempo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7201136" y="3056964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T, °C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201136" y="618564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T, °C</a:t>
            </a:r>
          </a:p>
        </p:txBody>
      </p:sp>
      <p:sp>
        <p:nvSpPr>
          <p:cNvPr id="8208" name="Freeform 16"/>
          <p:cNvSpPr>
            <a:spLocks/>
          </p:cNvSpPr>
          <p:nvPr/>
        </p:nvSpPr>
        <p:spPr bwMode="auto">
          <a:xfrm>
            <a:off x="7507525" y="1913964"/>
            <a:ext cx="2725737" cy="209550"/>
          </a:xfrm>
          <a:custGeom>
            <a:avLst/>
            <a:gdLst>
              <a:gd name="T0" fmla="*/ 0 w 1717"/>
              <a:gd name="T1" fmla="*/ 2147483646 h 132"/>
              <a:gd name="T2" fmla="*/ 2147483646 w 1717"/>
              <a:gd name="T3" fmla="*/ 2147483646 h 132"/>
              <a:gd name="T4" fmla="*/ 2147483646 w 1717"/>
              <a:gd name="T5" fmla="*/ 0 h 132"/>
              <a:gd name="T6" fmla="*/ 2147483646 w 1717"/>
              <a:gd name="T7" fmla="*/ 2147483646 h 132"/>
              <a:gd name="T8" fmla="*/ 2147483646 w 1717"/>
              <a:gd name="T9" fmla="*/ 2147483646 h 132"/>
              <a:gd name="T10" fmla="*/ 2147483646 w 1717"/>
              <a:gd name="T11" fmla="*/ 2147483646 h 132"/>
              <a:gd name="T12" fmla="*/ 2147483646 w 1717"/>
              <a:gd name="T13" fmla="*/ 2147483646 h 132"/>
              <a:gd name="T14" fmla="*/ 2147483646 w 1717"/>
              <a:gd name="T15" fmla="*/ 2147483646 h 132"/>
              <a:gd name="T16" fmla="*/ 2147483646 w 1717"/>
              <a:gd name="T17" fmla="*/ 2147483646 h 132"/>
              <a:gd name="T18" fmla="*/ 2147483646 w 1717"/>
              <a:gd name="T19" fmla="*/ 2147483646 h 132"/>
              <a:gd name="T20" fmla="*/ 2147483646 w 1717"/>
              <a:gd name="T21" fmla="*/ 2147483646 h 132"/>
              <a:gd name="T22" fmla="*/ 2147483646 w 1717"/>
              <a:gd name="T23" fmla="*/ 2147483646 h 132"/>
              <a:gd name="T24" fmla="*/ 2147483646 w 1717"/>
              <a:gd name="T25" fmla="*/ 2147483646 h 132"/>
              <a:gd name="T26" fmla="*/ 2147483646 w 1717"/>
              <a:gd name="T27" fmla="*/ 2147483646 h 132"/>
              <a:gd name="T28" fmla="*/ 2147483646 w 1717"/>
              <a:gd name="T29" fmla="*/ 2147483646 h 132"/>
              <a:gd name="T30" fmla="*/ 2147483646 w 1717"/>
              <a:gd name="T31" fmla="*/ 2147483646 h 132"/>
              <a:gd name="T32" fmla="*/ 2147483646 w 1717"/>
              <a:gd name="T33" fmla="*/ 2147483646 h 132"/>
              <a:gd name="T34" fmla="*/ 2147483646 w 1717"/>
              <a:gd name="T35" fmla="*/ 2147483646 h 132"/>
              <a:gd name="T36" fmla="*/ 2147483646 w 1717"/>
              <a:gd name="T37" fmla="*/ 2147483646 h 132"/>
              <a:gd name="T38" fmla="*/ 2147483646 w 1717"/>
              <a:gd name="T39" fmla="*/ 2147483646 h 132"/>
              <a:gd name="T40" fmla="*/ 2147483646 w 1717"/>
              <a:gd name="T41" fmla="*/ 2147483646 h 132"/>
              <a:gd name="T42" fmla="*/ 2147483646 w 1717"/>
              <a:gd name="T43" fmla="*/ 2147483646 h 132"/>
              <a:gd name="T44" fmla="*/ 2147483646 w 1717"/>
              <a:gd name="T45" fmla="*/ 2147483646 h 132"/>
              <a:gd name="T46" fmla="*/ 2147483646 w 1717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17" h="132">
                <a:moveTo>
                  <a:pt x="0" y="52"/>
                </a:moveTo>
                <a:cubicBezTo>
                  <a:pt x="14" y="48"/>
                  <a:pt x="28" y="47"/>
                  <a:pt x="41" y="41"/>
                </a:cubicBezTo>
                <a:cubicBezTo>
                  <a:pt x="63" y="30"/>
                  <a:pt x="103" y="0"/>
                  <a:pt x="103" y="0"/>
                </a:cubicBezTo>
                <a:cubicBezTo>
                  <a:pt x="113" y="7"/>
                  <a:pt x="126" y="11"/>
                  <a:pt x="134" y="21"/>
                </a:cubicBezTo>
                <a:cubicBezTo>
                  <a:pt x="161" y="55"/>
                  <a:pt x="120" y="59"/>
                  <a:pt x="175" y="83"/>
                </a:cubicBezTo>
                <a:cubicBezTo>
                  <a:pt x="194" y="92"/>
                  <a:pt x="217" y="90"/>
                  <a:pt x="238" y="93"/>
                </a:cubicBezTo>
                <a:cubicBezTo>
                  <a:pt x="294" y="79"/>
                  <a:pt x="293" y="75"/>
                  <a:pt x="310" y="21"/>
                </a:cubicBezTo>
                <a:cubicBezTo>
                  <a:pt x="348" y="24"/>
                  <a:pt x="388" y="19"/>
                  <a:pt x="424" y="31"/>
                </a:cubicBezTo>
                <a:cubicBezTo>
                  <a:pt x="434" y="34"/>
                  <a:pt x="424" y="59"/>
                  <a:pt x="434" y="62"/>
                </a:cubicBezTo>
                <a:cubicBezTo>
                  <a:pt x="474" y="74"/>
                  <a:pt x="517" y="69"/>
                  <a:pt x="558" y="72"/>
                </a:cubicBezTo>
                <a:cubicBezTo>
                  <a:pt x="610" y="91"/>
                  <a:pt x="615" y="107"/>
                  <a:pt x="672" y="93"/>
                </a:cubicBezTo>
                <a:cubicBezTo>
                  <a:pt x="700" y="6"/>
                  <a:pt x="708" y="31"/>
                  <a:pt x="817" y="41"/>
                </a:cubicBezTo>
                <a:cubicBezTo>
                  <a:pt x="887" y="111"/>
                  <a:pt x="913" y="81"/>
                  <a:pt x="1034" y="72"/>
                </a:cubicBezTo>
                <a:cubicBezTo>
                  <a:pt x="1106" y="24"/>
                  <a:pt x="1082" y="10"/>
                  <a:pt x="1117" y="62"/>
                </a:cubicBezTo>
                <a:cubicBezTo>
                  <a:pt x="1140" y="132"/>
                  <a:pt x="1203" y="99"/>
                  <a:pt x="1272" y="93"/>
                </a:cubicBezTo>
                <a:cubicBezTo>
                  <a:pt x="1286" y="90"/>
                  <a:pt x="1301" y="91"/>
                  <a:pt x="1313" y="83"/>
                </a:cubicBezTo>
                <a:cubicBezTo>
                  <a:pt x="1370" y="45"/>
                  <a:pt x="1304" y="62"/>
                  <a:pt x="1344" y="21"/>
                </a:cubicBezTo>
                <a:cubicBezTo>
                  <a:pt x="1352" y="13"/>
                  <a:pt x="1365" y="14"/>
                  <a:pt x="1375" y="10"/>
                </a:cubicBezTo>
                <a:cubicBezTo>
                  <a:pt x="1392" y="14"/>
                  <a:pt x="1412" y="12"/>
                  <a:pt x="1427" y="21"/>
                </a:cubicBezTo>
                <a:cubicBezTo>
                  <a:pt x="1475" y="49"/>
                  <a:pt x="1426" y="51"/>
                  <a:pt x="1458" y="83"/>
                </a:cubicBezTo>
                <a:cubicBezTo>
                  <a:pt x="1466" y="91"/>
                  <a:pt x="1479" y="90"/>
                  <a:pt x="1489" y="93"/>
                </a:cubicBezTo>
                <a:cubicBezTo>
                  <a:pt x="1531" y="122"/>
                  <a:pt x="1542" y="126"/>
                  <a:pt x="1593" y="114"/>
                </a:cubicBezTo>
                <a:cubicBezTo>
                  <a:pt x="1640" y="44"/>
                  <a:pt x="1611" y="44"/>
                  <a:pt x="1675" y="62"/>
                </a:cubicBezTo>
                <a:cubicBezTo>
                  <a:pt x="1709" y="71"/>
                  <a:pt x="1699" y="65"/>
                  <a:pt x="1717" y="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8209" name="Freeform 17"/>
          <p:cNvSpPr>
            <a:spLocks/>
          </p:cNvSpPr>
          <p:nvPr/>
        </p:nvSpPr>
        <p:spPr bwMode="auto">
          <a:xfrm>
            <a:off x="7523399" y="3666564"/>
            <a:ext cx="2824162" cy="1462088"/>
          </a:xfrm>
          <a:custGeom>
            <a:avLst/>
            <a:gdLst>
              <a:gd name="T0" fmla="*/ 0 w 1779"/>
              <a:gd name="T1" fmla="*/ 2147483646 h 921"/>
              <a:gd name="T2" fmla="*/ 2147483646 w 1779"/>
              <a:gd name="T3" fmla="*/ 2147483646 h 921"/>
              <a:gd name="T4" fmla="*/ 2147483646 w 1779"/>
              <a:gd name="T5" fmla="*/ 2147483646 h 921"/>
              <a:gd name="T6" fmla="*/ 2147483646 w 1779"/>
              <a:gd name="T7" fmla="*/ 2147483646 h 921"/>
              <a:gd name="T8" fmla="*/ 2147483646 w 1779"/>
              <a:gd name="T9" fmla="*/ 2147483646 h 921"/>
              <a:gd name="T10" fmla="*/ 2147483646 w 1779"/>
              <a:gd name="T11" fmla="*/ 2147483646 h 921"/>
              <a:gd name="T12" fmla="*/ 2147483646 w 1779"/>
              <a:gd name="T13" fmla="*/ 2147483646 h 921"/>
              <a:gd name="T14" fmla="*/ 2147483646 w 1779"/>
              <a:gd name="T15" fmla="*/ 2147483646 h 921"/>
              <a:gd name="T16" fmla="*/ 2147483646 w 1779"/>
              <a:gd name="T17" fmla="*/ 2147483646 h 921"/>
              <a:gd name="T18" fmla="*/ 2147483646 w 1779"/>
              <a:gd name="T19" fmla="*/ 2147483646 h 921"/>
              <a:gd name="T20" fmla="*/ 2147483646 w 1779"/>
              <a:gd name="T21" fmla="*/ 2147483646 h 921"/>
              <a:gd name="T22" fmla="*/ 2147483646 w 1779"/>
              <a:gd name="T23" fmla="*/ 2147483646 h 921"/>
              <a:gd name="T24" fmla="*/ 2147483646 w 1779"/>
              <a:gd name="T25" fmla="*/ 2147483646 h 921"/>
              <a:gd name="T26" fmla="*/ 2147483646 w 1779"/>
              <a:gd name="T27" fmla="*/ 2147483646 h 921"/>
              <a:gd name="T28" fmla="*/ 2147483646 w 1779"/>
              <a:gd name="T29" fmla="*/ 2147483646 h 921"/>
              <a:gd name="T30" fmla="*/ 2147483646 w 1779"/>
              <a:gd name="T31" fmla="*/ 0 h 921"/>
              <a:gd name="T32" fmla="*/ 2147483646 w 1779"/>
              <a:gd name="T33" fmla="*/ 2147483646 h 921"/>
              <a:gd name="T34" fmla="*/ 2147483646 w 1779"/>
              <a:gd name="T35" fmla="*/ 2147483646 h 921"/>
              <a:gd name="T36" fmla="*/ 2147483646 w 1779"/>
              <a:gd name="T37" fmla="*/ 2147483646 h 921"/>
              <a:gd name="T38" fmla="*/ 2147483646 w 1779"/>
              <a:gd name="T39" fmla="*/ 2147483646 h 921"/>
              <a:gd name="T40" fmla="*/ 2147483646 w 1779"/>
              <a:gd name="T41" fmla="*/ 2147483646 h 921"/>
              <a:gd name="T42" fmla="*/ 2147483646 w 1779"/>
              <a:gd name="T43" fmla="*/ 2147483646 h 921"/>
              <a:gd name="T44" fmla="*/ 2147483646 w 1779"/>
              <a:gd name="T45" fmla="*/ 2147483646 h 921"/>
              <a:gd name="T46" fmla="*/ 2147483646 w 1779"/>
              <a:gd name="T47" fmla="*/ 2147483646 h 921"/>
              <a:gd name="T48" fmla="*/ 2147483646 w 1779"/>
              <a:gd name="T49" fmla="*/ 2147483646 h 921"/>
              <a:gd name="T50" fmla="*/ 2147483646 w 1779"/>
              <a:gd name="T51" fmla="*/ 2147483646 h 921"/>
              <a:gd name="T52" fmla="*/ 2147483646 w 1779"/>
              <a:gd name="T53" fmla="*/ 2147483646 h 921"/>
              <a:gd name="T54" fmla="*/ 2147483646 w 1779"/>
              <a:gd name="T55" fmla="*/ 2147483646 h 921"/>
              <a:gd name="T56" fmla="*/ 2147483646 w 1779"/>
              <a:gd name="T57" fmla="*/ 2147483646 h 921"/>
              <a:gd name="T58" fmla="*/ 2147483646 w 1779"/>
              <a:gd name="T59" fmla="*/ 2147483646 h 921"/>
              <a:gd name="T60" fmla="*/ 2147483646 w 1779"/>
              <a:gd name="T61" fmla="*/ 2147483646 h 921"/>
              <a:gd name="T62" fmla="*/ 2147483646 w 1779"/>
              <a:gd name="T63" fmla="*/ 2147483646 h 921"/>
              <a:gd name="T64" fmla="*/ 2147483646 w 1779"/>
              <a:gd name="T65" fmla="*/ 2147483646 h 921"/>
              <a:gd name="T66" fmla="*/ 2147483646 w 1779"/>
              <a:gd name="T67" fmla="*/ 2147483646 h 921"/>
              <a:gd name="T68" fmla="*/ 2147483646 w 1779"/>
              <a:gd name="T69" fmla="*/ 2147483646 h 921"/>
              <a:gd name="T70" fmla="*/ 2147483646 w 1779"/>
              <a:gd name="T71" fmla="*/ 2147483646 h 921"/>
              <a:gd name="T72" fmla="*/ 2147483646 w 1779"/>
              <a:gd name="T73" fmla="*/ 2147483646 h 921"/>
              <a:gd name="T74" fmla="*/ 2147483646 w 1779"/>
              <a:gd name="T75" fmla="*/ 2147483646 h 92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779" h="921">
                <a:moveTo>
                  <a:pt x="0" y="538"/>
                </a:moveTo>
                <a:cubicBezTo>
                  <a:pt x="15" y="490"/>
                  <a:pt x="42" y="444"/>
                  <a:pt x="72" y="404"/>
                </a:cubicBezTo>
                <a:cubicBezTo>
                  <a:pt x="97" y="330"/>
                  <a:pt x="81" y="360"/>
                  <a:pt x="114" y="311"/>
                </a:cubicBezTo>
                <a:cubicBezTo>
                  <a:pt x="120" y="186"/>
                  <a:pt x="109" y="122"/>
                  <a:pt x="145" y="21"/>
                </a:cubicBezTo>
                <a:cubicBezTo>
                  <a:pt x="193" y="53"/>
                  <a:pt x="209" y="107"/>
                  <a:pt x="238" y="156"/>
                </a:cubicBezTo>
                <a:cubicBezTo>
                  <a:pt x="251" y="177"/>
                  <a:pt x="279" y="218"/>
                  <a:pt x="279" y="218"/>
                </a:cubicBezTo>
                <a:cubicBezTo>
                  <a:pt x="284" y="295"/>
                  <a:pt x="272" y="434"/>
                  <a:pt x="321" y="507"/>
                </a:cubicBezTo>
                <a:cubicBezTo>
                  <a:pt x="336" y="552"/>
                  <a:pt x="347" y="597"/>
                  <a:pt x="362" y="642"/>
                </a:cubicBezTo>
                <a:cubicBezTo>
                  <a:pt x="365" y="652"/>
                  <a:pt x="372" y="673"/>
                  <a:pt x="372" y="673"/>
                </a:cubicBezTo>
                <a:cubicBezTo>
                  <a:pt x="381" y="752"/>
                  <a:pt x="373" y="862"/>
                  <a:pt x="445" y="911"/>
                </a:cubicBezTo>
                <a:cubicBezTo>
                  <a:pt x="479" y="907"/>
                  <a:pt x="518" y="918"/>
                  <a:pt x="548" y="900"/>
                </a:cubicBezTo>
                <a:cubicBezTo>
                  <a:pt x="563" y="891"/>
                  <a:pt x="587" y="765"/>
                  <a:pt x="590" y="745"/>
                </a:cubicBezTo>
                <a:cubicBezTo>
                  <a:pt x="602" y="654"/>
                  <a:pt x="621" y="554"/>
                  <a:pt x="652" y="466"/>
                </a:cubicBezTo>
                <a:cubicBezTo>
                  <a:pt x="668" y="348"/>
                  <a:pt x="665" y="228"/>
                  <a:pt x="703" y="114"/>
                </a:cubicBezTo>
                <a:cubicBezTo>
                  <a:pt x="711" y="91"/>
                  <a:pt x="720" y="36"/>
                  <a:pt x="745" y="21"/>
                </a:cubicBezTo>
                <a:cubicBezTo>
                  <a:pt x="763" y="9"/>
                  <a:pt x="807" y="0"/>
                  <a:pt x="807" y="0"/>
                </a:cubicBezTo>
                <a:cubicBezTo>
                  <a:pt x="843" y="111"/>
                  <a:pt x="835" y="228"/>
                  <a:pt x="859" y="342"/>
                </a:cubicBezTo>
                <a:cubicBezTo>
                  <a:pt x="862" y="396"/>
                  <a:pt x="866" y="556"/>
                  <a:pt x="879" y="631"/>
                </a:cubicBezTo>
                <a:cubicBezTo>
                  <a:pt x="884" y="661"/>
                  <a:pt x="895" y="708"/>
                  <a:pt x="910" y="735"/>
                </a:cubicBezTo>
                <a:cubicBezTo>
                  <a:pt x="922" y="757"/>
                  <a:pt x="952" y="797"/>
                  <a:pt x="952" y="797"/>
                </a:cubicBezTo>
                <a:cubicBezTo>
                  <a:pt x="977" y="875"/>
                  <a:pt x="943" y="779"/>
                  <a:pt x="983" y="859"/>
                </a:cubicBezTo>
                <a:cubicBezTo>
                  <a:pt x="988" y="869"/>
                  <a:pt x="985" y="883"/>
                  <a:pt x="993" y="890"/>
                </a:cubicBezTo>
                <a:cubicBezTo>
                  <a:pt x="1004" y="899"/>
                  <a:pt x="1020" y="897"/>
                  <a:pt x="1034" y="900"/>
                </a:cubicBezTo>
                <a:cubicBezTo>
                  <a:pt x="1058" y="865"/>
                  <a:pt x="1065" y="838"/>
                  <a:pt x="1076" y="797"/>
                </a:cubicBezTo>
                <a:cubicBezTo>
                  <a:pt x="1085" y="719"/>
                  <a:pt x="1105" y="646"/>
                  <a:pt x="1117" y="569"/>
                </a:cubicBezTo>
                <a:cubicBezTo>
                  <a:pt x="1128" y="500"/>
                  <a:pt x="1127" y="429"/>
                  <a:pt x="1148" y="362"/>
                </a:cubicBezTo>
                <a:cubicBezTo>
                  <a:pt x="1154" y="247"/>
                  <a:pt x="1151" y="122"/>
                  <a:pt x="1190" y="11"/>
                </a:cubicBezTo>
                <a:cubicBezTo>
                  <a:pt x="1211" y="14"/>
                  <a:pt x="1235" y="9"/>
                  <a:pt x="1252" y="21"/>
                </a:cubicBezTo>
                <a:cubicBezTo>
                  <a:pt x="1287" y="44"/>
                  <a:pt x="1311" y="147"/>
                  <a:pt x="1324" y="187"/>
                </a:cubicBezTo>
                <a:cubicBezTo>
                  <a:pt x="1334" y="325"/>
                  <a:pt x="1339" y="463"/>
                  <a:pt x="1355" y="600"/>
                </a:cubicBezTo>
                <a:cubicBezTo>
                  <a:pt x="1363" y="673"/>
                  <a:pt x="1356" y="755"/>
                  <a:pt x="1396" y="818"/>
                </a:cubicBezTo>
                <a:cubicBezTo>
                  <a:pt x="1407" y="859"/>
                  <a:pt x="1414" y="886"/>
                  <a:pt x="1438" y="921"/>
                </a:cubicBezTo>
                <a:cubicBezTo>
                  <a:pt x="1452" y="914"/>
                  <a:pt x="1470" y="912"/>
                  <a:pt x="1479" y="900"/>
                </a:cubicBezTo>
                <a:cubicBezTo>
                  <a:pt x="1501" y="870"/>
                  <a:pt x="1504" y="830"/>
                  <a:pt x="1521" y="797"/>
                </a:cubicBezTo>
                <a:cubicBezTo>
                  <a:pt x="1568" y="553"/>
                  <a:pt x="1389" y="245"/>
                  <a:pt x="1572" y="62"/>
                </a:cubicBezTo>
                <a:cubicBezTo>
                  <a:pt x="1634" y="84"/>
                  <a:pt x="1620" y="134"/>
                  <a:pt x="1634" y="187"/>
                </a:cubicBezTo>
                <a:cubicBezTo>
                  <a:pt x="1655" y="265"/>
                  <a:pt x="1681" y="328"/>
                  <a:pt x="1727" y="393"/>
                </a:cubicBezTo>
                <a:cubicBezTo>
                  <a:pt x="1773" y="459"/>
                  <a:pt x="1743" y="456"/>
                  <a:pt x="1779" y="4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1857938" y="4958702"/>
            <a:ext cx="236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/>
              <a:t>ALTO calor específico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4143938" y="4958702"/>
            <a:ext cx="236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/>
              <a:t>BAIXO calor específico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752600" y="5867400"/>
            <a:ext cx="8686800" cy="9461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800" b="1" dirty="0">
                <a:solidFill>
                  <a:schemeClr val="bg1"/>
                </a:solidFill>
              </a:rPr>
              <a:t>CONCLUSÃO: Quanto mais ÁGUA no sistema, menor a oscilação térmica.</a:t>
            </a: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 rot="16200000">
            <a:off x="8951907" y="4563877"/>
            <a:ext cx="42846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pt-BR" altLang="pt-BR" dirty="0"/>
              <a:t>Estresse térmico 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Baixa e alta Temperatura</a:t>
            </a:r>
          </a:p>
        </p:txBody>
      </p:sp>
    </p:spTree>
    <p:extLst>
      <p:ext uri="{BB962C8B-B14F-4D97-AF65-F5344CB8AC3E}">
        <p14:creationId xmlns:p14="http://schemas.microsoft.com/office/powerpoint/2010/main" val="26175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593" y="1706527"/>
            <a:ext cx="6581775" cy="4333875"/>
          </a:xfrm>
          <a:prstGeom prst="rect">
            <a:avLst/>
          </a:prstGeom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54723" y="1034220"/>
            <a:ext cx="3210460" cy="478631"/>
          </a:xfrm>
        </p:spPr>
        <p:txBody>
          <a:bodyPr>
            <a:normAutofit/>
          </a:bodyPr>
          <a:lstStyle/>
          <a:p>
            <a:pPr eaLnBrk="1" hangingPunct="1"/>
            <a:r>
              <a:rPr lang="pt-BR" altLang="pt-BR" sz="2800" b="1" dirty="0" smtClean="0">
                <a:solidFill>
                  <a:srgbClr val="FF0000"/>
                </a:solidFill>
              </a:rPr>
              <a:t>Atividade enzimática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17412" name="CaixaDeTexto 2"/>
          <p:cNvSpPr txBox="1">
            <a:spLocks noChangeArrowheads="1"/>
          </p:cNvSpPr>
          <p:nvPr/>
        </p:nvSpPr>
        <p:spPr bwMode="auto">
          <a:xfrm>
            <a:off x="3507348" y="2243006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/>
              <a:t>RuBisCO: Ribulose bisphosphate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800"/>
              <a:t>carboxylase-oxygenase</a:t>
            </a:r>
          </a:p>
        </p:txBody>
      </p:sp>
      <p:pic>
        <p:nvPicPr>
          <p:cNvPr id="17413" name="Picture 8" descr="http://upload.wikimedia.org/wikipedia/commons/thumb/7/74/Rubisco.png/220px-Rubis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798" y="1855655"/>
            <a:ext cx="2095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Baixa e alta Temperatura</a:t>
            </a:r>
          </a:p>
        </p:txBody>
      </p:sp>
    </p:spTree>
    <p:extLst>
      <p:ext uri="{BB962C8B-B14F-4D97-AF65-F5344CB8AC3E}">
        <p14:creationId xmlns:p14="http://schemas.microsoft.com/office/powerpoint/2010/main" val="2391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4254833" y="5673170"/>
            <a:ext cx="226943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Temperatura, °C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47417" y="1571762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kg[CH</a:t>
            </a:r>
            <a:r>
              <a:rPr lang="pt-BR" altLang="pt-BR" sz="2400" baseline="-25000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2</a:t>
            </a:r>
            <a:r>
              <a:rPr lang="pt-BR" altLang="pt-BR" sz="2400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O].ha</a:t>
            </a:r>
            <a:r>
              <a:rPr lang="pt-BR" altLang="pt-BR" sz="2400" baseline="30000" dirty="0" smtClean="0">
                <a:solidFill>
                  <a:srgbClr val="0D0D0D"/>
                </a:solidFill>
                <a:latin typeface="Times New Roman" panose="02020603050405020304" pitchFamily="18" charset="0"/>
              </a:rPr>
              <a:t>-1</a:t>
            </a:r>
            <a:endParaRPr lang="pt-BR" altLang="pt-BR" sz="2400" dirty="0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7243405" y="145746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Respiração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250843" y="2219461"/>
            <a:ext cx="20875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solidFill>
                  <a:srgbClr val="FF0033"/>
                </a:solidFill>
                <a:latin typeface="Times New Roman" panose="02020603050405020304" pitchFamily="18" charset="0"/>
              </a:rPr>
              <a:t>Fotossíntese bruta</a:t>
            </a:r>
            <a:endParaRPr lang="pt-BR" altLang="pt-BR" sz="2400" dirty="0">
              <a:solidFill>
                <a:srgbClr val="FF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6524267" y="4303848"/>
            <a:ext cx="23193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Fotossíntese liquida</a:t>
            </a:r>
            <a:endParaRPr lang="pt-BR" altLang="pt-BR" sz="2400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2866668" y="5270635"/>
            <a:ext cx="11461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</a:t>
            </a:r>
            <a:r>
              <a:rPr lang="pt-BR" altLang="pt-BR" sz="2400" baseline="-25000" dirty="0" smtClean="0">
                <a:latin typeface="Times New Roman" panose="02020603050405020304" pitchFamily="18" charset="0"/>
              </a:rPr>
              <a:t>mínima</a:t>
            </a:r>
            <a:endParaRPr lang="pt-BR" altLang="pt-BR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6603643" y="5267460"/>
            <a:ext cx="17764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</a:t>
            </a:r>
            <a:r>
              <a:rPr lang="pt-BR" altLang="pt-BR" sz="2400" baseline="-25000" dirty="0" smtClean="0">
                <a:latin typeface="Times New Roman" panose="02020603050405020304" pitchFamily="18" charset="0"/>
              </a:rPr>
              <a:t>máxima</a:t>
            </a:r>
            <a:endParaRPr lang="pt-BR" altLang="pt-BR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5082817" y="5273810"/>
            <a:ext cx="1512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T</a:t>
            </a:r>
            <a:r>
              <a:rPr lang="pt-BR" altLang="pt-BR" sz="2400" baseline="-25000" dirty="0" smtClean="0">
                <a:latin typeface="Times New Roman" panose="02020603050405020304" pitchFamily="18" charset="0"/>
              </a:rPr>
              <a:t>ótima</a:t>
            </a:r>
            <a:endParaRPr lang="pt-BR" altLang="pt-BR" sz="2400" baseline="-25000" dirty="0">
              <a:latin typeface="Times New Roman" panose="02020603050405020304" pitchFamily="18" charset="0"/>
            </a:endParaRP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2276118" y="6161586"/>
            <a:ext cx="3223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Definição de genótipo…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V="1">
            <a:off x="2276117" y="2057535"/>
            <a:ext cx="0" cy="316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2" name="Line 13"/>
          <p:cNvSpPr>
            <a:spLocks noChangeShapeType="1"/>
          </p:cNvSpPr>
          <p:nvPr/>
        </p:nvSpPr>
        <p:spPr bwMode="auto">
          <a:xfrm>
            <a:off x="2276118" y="5226185"/>
            <a:ext cx="6264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3" name="Freeform 14"/>
          <p:cNvSpPr>
            <a:spLocks/>
          </p:cNvSpPr>
          <p:nvPr/>
        </p:nvSpPr>
        <p:spPr bwMode="auto">
          <a:xfrm>
            <a:off x="2852380" y="1841636"/>
            <a:ext cx="4608512" cy="3071813"/>
          </a:xfrm>
          <a:custGeom>
            <a:avLst/>
            <a:gdLst>
              <a:gd name="T0" fmla="*/ 0 w 2903"/>
              <a:gd name="T1" fmla="*/ 2147483646 h 1935"/>
              <a:gd name="T2" fmla="*/ 2147483646 w 2903"/>
              <a:gd name="T3" fmla="*/ 2147483646 h 1935"/>
              <a:gd name="T4" fmla="*/ 2147483646 w 2903"/>
              <a:gd name="T5" fmla="*/ 2147483646 h 1935"/>
              <a:gd name="T6" fmla="*/ 2147483646 w 2903"/>
              <a:gd name="T7" fmla="*/ 2147483646 h 1935"/>
              <a:gd name="T8" fmla="*/ 2147483646 w 2903"/>
              <a:gd name="T9" fmla="*/ 0 h 1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3"/>
              <a:gd name="T16" fmla="*/ 0 h 1935"/>
              <a:gd name="T17" fmla="*/ 2903 w 2903"/>
              <a:gd name="T18" fmla="*/ 1935 h 19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3" h="1935">
                <a:moveTo>
                  <a:pt x="0" y="1905"/>
                </a:moveTo>
                <a:cubicBezTo>
                  <a:pt x="60" y="1920"/>
                  <a:pt x="121" y="1935"/>
                  <a:pt x="272" y="1905"/>
                </a:cubicBezTo>
                <a:cubicBezTo>
                  <a:pt x="423" y="1875"/>
                  <a:pt x="590" y="1883"/>
                  <a:pt x="907" y="1724"/>
                </a:cubicBezTo>
                <a:cubicBezTo>
                  <a:pt x="1224" y="1565"/>
                  <a:pt x="1844" y="1240"/>
                  <a:pt x="2177" y="953"/>
                </a:cubicBezTo>
                <a:cubicBezTo>
                  <a:pt x="2510" y="666"/>
                  <a:pt x="2782" y="159"/>
                  <a:pt x="2903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4" name="Freeform 15"/>
          <p:cNvSpPr>
            <a:spLocks/>
          </p:cNvSpPr>
          <p:nvPr/>
        </p:nvSpPr>
        <p:spPr bwMode="auto">
          <a:xfrm rot="10800000">
            <a:off x="3068280" y="2057536"/>
            <a:ext cx="4608512" cy="3071813"/>
          </a:xfrm>
          <a:custGeom>
            <a:avLst/>
            <a:gdLst>
              <a:gd name="T0" fmla="*/ 0 w 2903"/>
              <a:gd name="T1" fmla="*/ 2147483646 h 1935"/>
              <a:gd name="T2" fmla="*/ 2147483646 w 2903"/>
              <a:gd name="T3" fmla="*/ 2147483646 h 1935"/>
              <a:gd name="T4" fmla="*/ 2147483646 w 2903"/>
              <a:gd name="T5" fmla="*/ 2147483646 h 1935"/>
              <a:gd name="T6" fmla="*/ 2147483646 w 2903"/>
              <a:gd name="T7" fmla="*/ 2147483646 h 1935"/>
              <a:gd name="T8" fmla="*/ 2147483646 w 2903"/>
              <a:gd name="T9" fmla="*/ 0 h 1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03"/>
              <a:gd name="T16" fmla="*/ 0 h 1935"/>
              <a:gd name="T17" fmla="*/ 2903 w 2903"/>
              <a:gd name="T18" fmla="*/ 1935 h 19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03" h="1935">
                <a:moveTo>
                  <a:pt x="0" y="1905"/>
                </a:moveTo>
                <a:cubicBezTo>
                  <a:pt x="60" y="1920"/>
                  <a:pt x="121" y="1935"/>
                  <a:pt x="272" y="1905"/>
                </a:cubicBezTo>
                <a:cubicBezTo>
                  <a:pt x="423" y="1875"/>
                  <a:pt x="590" y="1883"/>
                  <a:pt x="907" y="1724"/>
                </a:cubicBezTo>
                <a:cubicBezTo>
                  <a:pt x="1224" y="1565"/>
                  <a:pt x="1844" y="1240"/>
                  <a:pt x="2177" y="953"/>
                </a:cubicBezTo>
                <a:cubicBezTo>
                  <a:pt x="2510" y="666"/>
                  <a:pt x="2782" y="159"/>
                  <a:pt x="2903" y="0"/>
                </a:cubicBezTo>
              </a:path>
            </a:pathLst>
          </a:custGeom>
          <a:noFill/>
          <a:ln w="28575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5" name="Line 16"/>
          <p:cNvSpPr>
            <a:spLocks noChangeShapeType="1"/>
          </p:cNvSpPr>
          <p:nvPr/>
        </p:nvSpPr>
        <p:spPr bwMode="auto">
          <a:xfrm>
            <a:off x="3254017" y="3641861"/>
            <a:ext cx="0" cy="18002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6" name="Line 17"/>
          <p:cNvSpPr>
            <a:spLocks noChangeShapeType="1"/>
          </p:cNvSpPr>
          <p:nvPr/>
        </p:nvSpPr>
        <p:spPr bwMode="auto">
          <a:xfrm>
            <a:off x="7302142" y="1625735"/>
            <a:ext cx="0" cy="38163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7" name="Line 18"/>
          <p:cNvSpPr>
            <a:spLocks noChangeShapeType="1"/>
          </p:cNvSpPr>
          <p:nvPr/>
        </p:nvSpPr>
        <p:spPr bwMode="auto">
          <a:xfrm>
            <a:off x="5227280" y="2994160"/>
            <a:ext cx="0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8" name="Line 19"/>
          <p:cNvSpPr>
            <a:spLocks noChangeShapeType="1"/>
          </p:cNvSpPr>
          <p:nvPr/>
        </p:nvSpPr>
        <p:spPr bwMode="auto">
          <a:xfrm>
            <a:off x="5227280" y="4132398"/>
            <a:ext cx="0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499" name="Freeform 20"/>
          <p:cNvSpPr>
            <a:spLocks/>
          </p:cNvSpPr>
          <p:nvPr/>
        </p:nvSpPr>
        <p:spPr bwMode="auto">
          <a:xfrm>
            <a:off x="3139718" y="4073661"/>
            <a:ext cx="4537075" cy="1368425"/>
          </a:xfrm>
          <a:custGeom>
            <a:avLst/>
            <a:gdLst>
              <a:gd name="T0" fmla="*/ 0 w 2858"/>
              <a:gd name="T1" fmla="*/ 2147483646 h 734"/>
              <a:gd name="T2" fmla="*/ 2147483646 w 2858"/>
              <a:gd name="T3" fmla="*/ 2147483646 h 734"/>
              <a:gd name="T4" fmla="*/ 2147483646 w 2858"/>
              <a:gd name="T5" fmla="*/ 2147483646 h 734"/>
              <a:gd name="T6" fmla="*/ 2147483646 w 2858"/>
              <a:gd name="T7" fmla="*/ 2147483646 h 734"/>
              <a:gd name="T8" fmla="*/ 2147483646 w 2858"/>
              <a:gd name="T9" fmla="*/ 2147483646 h 734"/>
              <a:gd name="T10" fmla="*/ 2147483646 w 2858"/>
              <a:gd name="T11" fmla="*/ 2147483646 h 734"/>
              <a:gd name="T12" fmla="*/ 2147483646 w 2858"/>
              <a:gd name="T13" fmla="*/ 2147483646 h 734"/>
              <a:gd name="T14" fmla="*/ 2147483646 w 2858"/>
              <a:gd name="T15" fmla="*/ 2147483646 h 734"/>
              <a:gd name="T16" fmla="*/ 2147483646 w 2858"/>
              <a:gd name="T17" fmla="*/ 2147483646 h 734"/>
              <a:gd name="T18" fmla="*/ 2147483646 w 2858"/>
              <a:gd name="T19" fmla="*/ 2147483646 h 734"/>
              <a:gd name="T20" fmla="*/ 2147483646 w 2858"/>
              <a:gd name="T21" fmla="*/ 2147483646 h 7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858"/>
              <a:gd name="T34" fmla="*/ 0 h 734"/>
              <a:gd name="T35" fmla="*/ 2858 w 2858"/>
              <a:gd name="T36" fmla="*/ 734 h 73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858" h="734">
                <a:moveTo>
                  <a:pt x="0" y="734"/>
                </a:moveTo>
                <a:cubicBezTo>
                  <a:pt x="26" y="692"/>
                  <a:pt x="53" y="651"/>
                  <a:pt x="91" y="598"/>
                </a:cubicBezTo>
                <a:cubicBezTo>
                  <a:pt x="129" y="545"/>
                  <a:pt x="167" y="476"/>
                  <a:pt x="227" y="416"/>
                </a:cubicBezTo>
                <a:cubicBezTo>
                  <a:pt x="287" y="356"/>
                  <a:pt x="356" y="288"/>
                  <a:pt x="454" y="235"/>
                </a:cubicBezTo>
                <a:cubicBezTo>
                  <a:pt x="552" y="182"/>
                  <a:pt x="680" y="137"/>
                  <a:pt x="816" y="99"/>
                </a:cubicBezTo>
                <a:cubicBezTo>
                  <a:pt x="952" y="61"/>
                  <a:pt x="1149" y="16"/>
                  <a:pt x="1270" y="8"/>
                </a:cubicBezTo>
                <a:cubicBezTo>
                  <a:pt x="1391" y="0"/>
                  <a:pt x="1429" y="15"/>
                  <a:pt x="1542" y="53"/>
                </a:cubicBezTo>
                <a:cubicBezTo>
                  <a:pt x="1655" y="91"/>
                  <a:pt x="1822" y="167"/>
                  <a:pt x="1950" y="235"/>
                </a:cubicBezTo>
                <a:cubicBezTo>
                  <a:pt x="2078" y="303"/>
                  <a:pt x="2199" y="394"/>
                  <a:pt x="2313" y="462"/>
                </a:cubicBezTo>
                <a:cubicBezTo>
                  <a:pt x="2427" y="530"/>
                  <a:pt x="2540" y="598"/>
                  <a:pt x="2631" y="643"/>
                </a:cubicBezTo>
                <a:cubicBezTo>
                  <a:pt x="2722" y="688"/>
                  <a:pt x="2820" y="719"/>
                  <a:pt x="2858" y="734"/>
                </a:cubicBezTo>
              </a:path>
            </a:pathLst>
          </a:custGeom>
          <a:noFill/>
          <a:ln w="28575">
            <a:solidFill>
              <a:srgbClr val="0066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0500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593" y="930243"/>
            <a:ext cx="3554078" cy="467519"/>
          </a:xfrm>
        </p:spPr>
        <p:txBody>
          <a:bodyPr>
            <a:normAutofit fontScale="90000"/>
          </a:bodyPr>
          <a:lstStyle/>
          <a:p>
            <a:r>
              <a:rPr lang="pt-BR" altLang="pt-BR" sz="2800" b="1" dirty="0" smtClean="0">
                <a:solidFill>
                  <a:srgbClr val="FF0000"/>
                </a:solidFill>
              </a:rPr>
              <a:t>Fotossíntese e respiração </a:t>
            </a:r>
            <a:endParaRPr lang="pt-BR" altLang="pt-BR" sz="2800" b="1" dirty="0">
              <a:solidFill>
                <a:srgbClr val="FF0000"/>
              </a:solidFill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Temperatura ótima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54196" y="2287156"/>
            <a:ext cx="5599889" cy="270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945834" y="2637442"/>
            <a:ext cx="670560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48640" y="1631854"/>
            <a:ext cx="6695293" cy="50249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6314" y="181276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Aumento de Produtividade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84679" y="1426511"/>
            <a:ext cx="5730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Melhorar  a </a:t>
            </a:r>
            <a:r>
              <a:rPr lang="pt-BR" b="1" dirty="0" smtClean="0">
                <a:solidFill>
                  <a:srgbClr val="00B050"/>
                </a:solidFill>
              </a:rPr>
              <a:t>EFICIÊNCIA DA PLANTA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(PP e IAF)</a:t>
            </a:r>
            <a:r>
              <a:rPr lang="pt-BR" b="1" dirty="0" smtClean="0">
                <a:solidFill>
                  <a:srgbClr val="00B050"/>
                </a:solidFill>
              </a:rPr>
              <a:t> </a:t>
            </a:r>
            <a:r>
              <a:rPr lang="pt-BR" dirty="0" smtClean="0"/>
              <a:t>em utilizar</a:t>
            </a:r>
          </a:p>
          <a:p>
            <a:r>
              <a:rPr lang="pt-BR" dirty="0" smtClean="0"/>
              <a:t>(i) luz solar. Ou seja, não permitir que a planta </a:t>
            </a:r>
            <a:r>
              <a:rPr lang="pt-BR" dirty="0" smtClean="0">
                <a:solidFill>
                  <a:srgbClr val="FF0000"/>
                </a:solidFill>
              </a:rPr>
              <a:t>DESPERDICE </a:t>
            </a:r>
            <a:r>
              <a:rPr lang="pt-BR" dirty="0" smtClean="0"/>
              <a:t> A LUZ DO SOL, e (ii) temperatura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2656172" y="2501806"/>
            <a:ext cx="520996" cy="7230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68840" y="3376786"/>
            <a:ext cx="4550737" cy="26161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ETAPAS:</a:t>
            </a:r>
          </a:p>
          <a:p>
            <a:endParaRPr lang="pt-BR" dirty="0" smtClean="0"/>
          </a:p>
          <a:p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</a:rPr>
              <a:t>1°) As folhas devem captar a luz do sol o máximo que puderem </a:t>
            </a:r>
          </a:p>
          <a:p>
            <a:endParaRPr lang="pt-BR" dirty="0"/>
          </a:p>
          <a:p>
            <a:r>
              <a:rPr lang="pt-BR" dirty="0" smtClean="0"/>
              <a:t>2°) Uma vez que a luz foi captada, a planta deve aproveitá-la ao máximo para se desenvolver e , </a:t>
            </a:r>
            <a:r>
              <a:rPr lang="pt-BR" dirty="0" smtClean="0">
                <a:solidFill>
                  <a:srgbClr val="00B050"/>
                </a:solidFill>
              </a:rPr>
              <a:t>principalmente, passar o máximo de nutriente para os grãos de milho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4465675" y="4093535"/>
            <a:ext cx="1221481" cy="1238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5748403" y="3319211"/>
            <a:ext cx="3785192" cy="147732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ESTRATÉGIAS:</a:t>
            </a:r>
          </a:p>
          <a:p>
            <a:endParaRPr lang="pt-BR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accent2">
                    <a:lumMod val="75000"/>
                  </a:schemeClr>
                </a:solidFill>
              </a:rPr>
              <a:t>Semeadura “cruzada” , Aumentar população, redução de espaçamento.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>
            <a:off x="4465675" y="5514457"/>
            <a:ext cx="2349953" cy="26534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5628" y="5136044"/>
            <a:ext cx="1547946" cy="15654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72741" y="6453119"/>
            <a:ext cx="2237246" cy="382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FOTOSSÍNTESE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232" y="477503"/>
            <a:ext cx="3828721" cy="2576454"/>
          </a:xfrm>
          <a:prstGeom prst="rect">
            <a:avLst/>
          </a:prstGeom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8440204" y="167758"/>
            <a:ext cx="3099729" cy="3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t-BR" altLang="pt-BR" sz="1800" b="1" dirty="0" smtClean="0">
                <a:solidFill>
                  <a:srgbClr val="00B050"/>
                </a:solidFill>
              </a:rPr>
              <a:t>População de Plantas (PP)</a:t>
            </a:r>
            <a:endParaRPr lang="pt-BR" altLang="pt-BR" sz="1800" b="1" dirty="0">
              <a:solidFill>
                <a:srgbClr val="00B050"/>
              </a:solidFill>
            </a:endParaRPr>
          </a:p>
        </p:txBody>
      </p:sp>
      <p:pic>
        <p:nvPicPr>
          <p:cNvPr id="26" name="Picture 28" descr="irgacomplan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242" y="3320815"/>
            <a:ext cx="2245814" cy="136995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7956" y="4809954"/>
            <a:ext cx="3792304" cy="20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5708799" y="2044424"/>
            <a:ext cx="5021689" cy="5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Redução do ciclo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8" name="Picture 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12" y="2760989"/>
            <a:ext cx="404812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6999478" y="3021369"/>
            <a:ext cx="31242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4642" r="3558" b="5188"/>
          <a:stretch>
            <a:fillRect/>
          </a:stretch>
        </p:blipFill>
        <p:spPr bwMode="auto">
          <a:xfrm>
            <a:off x="6923278" y="3097569"/>
            <a:ext cx="32369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tângulo 1"/>
          <p:cNvSpPr>
            <a:spLocks noChangeArrowheads="1"/>
          </p:cNvSpPr>
          <p:nvPr/>
        </p:nvSpPr>
        <p:spPr bwMode="auto">
          <a:xfrm>
            <a:off x="1662220" y="882959"/>
            <a:ext cx="20783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00"/>
                </a:solidFill>
              </a:rPr>
              <a:t>Teor de Clorofila: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00"/>
                </a:solidFill>
              </a:rPr>
              <a:t> água e N</a:t>
            </a:r>
            <a:endParaRPr lang="pt-BR" altLang="pt-BR" sz="1800" b="1" dirty="0">
              <a:solidFill>
                <a:srgbClr val="FF0000"/>
              </a:solidFill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estresse na planta</a:t>
            </a:r>
            <a:endParaRPr lang="pt-BR" altLang="pt-BR" sz="3200" b="1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4259766" y="5668057"/>
            <a:ext cx="2634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Dias após a semeadura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2523613" y="2589202"/>
            <a:ext cx="18045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Teor de Clorofila</a:t>
            </a:r>
          </a:p>
        </p:txBody>
      </p:sp>
    </p:spTree>
    <p:extLst>
      <p:ext uri="{BB962C8B-B14F-4D97-AF65-F5344CB8AC3E}">
        <p14:creationId xmlns:p14="http://schemas.microsoft.com/office/powerpoint/2010/main" val="3248960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236372" y="224448"/>
            <a:ext cx="9517488" cy="5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Redução do ciclo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Retângulo 1"/>
          <p:cNvSpPr>
            <a:spLocks noChangeArrowheads="1"/>
          </p:cNvSpPr>
          <p:nvPr/>
        </p:nvSpPr>
        <p:spPr bwMode="auto">
          <a:xfrm>
            <a:off x="1531939" y="1089025"/>
            <a:ext cx="2445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00"/>
                </a:solidFill>
              </a:rPr>
              <a:t>Índice de Área Foliar</a:t>
            </a:r>
            <a:endParaRPr lang="pt-BR" altLang="pt-BR" sz="1800" b="1" dirty="0">
              <a:solidFill>
                <a:srgbClr val="FF0000"/>
              </a:solidFill>
            </a:endParaRPr>
          </a:p>
        </p:txBody>
      </p:sp>
      <p:pic>
        <p:nvPicPr>
          <p:cNvPr id="14" name="Picture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55010"/>
            <a:ext cx="43148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746735" y="231819"/>
            <a:ext cx="2925648" cy="340570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841" r="6850" b="86806"/>
          <a:stretch>
            <a:fillRect/>
          </a:stretch>
        </p:blipFill>
        <p:spPr bwMode="auto">
          <a:xfrm>
            <a:off x="5744842" y="254044"/>
            <a:ext cx="3006752" cy="343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318878" y="2079868"/>
            <a:ext cx="824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IAF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371122" y="5108924"/>
            <a:ext cx="2634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Dias após a semeadura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estresse na planta</a:t>
            </a:r>
            <a:endParaRPr lang="pt-BR" alt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23942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2936383" y="198690"/>
            <a:ext cx="4450759" cy="5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Redução do ciclo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estresse na planta</a:t>
            </a:r>
            <a:endParaRPr lang="pt-BR" altLang="pt-BR" sz="3200" b="1" dirty="0"/>
          </a:p>
        </p:txBody>
      </p:sp>
      <p:sp>
        <p:nvSpPr>
          <p:cNvPr id="12" name="Retângulo 1"/>
          <p:cNvSpPr>
            <a:spLocks noChangeArrowheads="1"/>
          </p:cNvSpPr>
          <p:nvPr/>
        </p:nvSpPr>
        <p:spPr bwMode="auto">
          <a:xfrm>
            <a:off x="3384198" y="1773146"/>
            <a:ext cx="2193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00"/>
                </a:solidFill>
              </a:rPr>
              <a:t>Matéria Seca Total</a:t>
            </a:r>
            <a:endParaRPr lang="pt-BR" altLang="pt-BR" sz="1800" b="1" dirty="0">
              <a:solidFill>
                <a:srgbClr val="FF0000"/>
              </a:solidFill>
            </a:endParaRPr>
          </a:p>
        </p:txBody>
      </p:sp>
      <p:pic>
        <p:nvPicPr>
          <p:cNvPr id="13" name="Picture 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55" y="2878005"/>
            <a:ext cx="44958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434765" y="464434"/>
            <a:ext cx="3124200" cy="3505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4964" r="6903" b="5745"/>
          <a:stretch>
            <a:fillRect/>
          </a:stretch>
        </p:blipFill>
        <p:spPr bwMode="auto">
          <a:xfrm>
            <a:off x="7587166" y="429510"/>
            <a:ext cx="2771775" cy="351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013455" y="2727151"/>
            <a:ext cx="824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MST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071133" y="5688477"/>
            <a:ext cx="2634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Dias após a semeadura</a:t>
            </a:r>
          </a:p>
        </p:txBody>
      </p:sp>
    </p:spTree>
    <p:extLst>
      <p:ext uri="{BB962C8B-B14F-4D97-AF65-F5344CB8AC3E}">
        <p14:creationId xmlns:p14="http://schemas.microsoft.com/office/powerpoint/2010/main" val="1508147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143001" y="56938"/>
            <a:ext cx="9517488" cy="5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Redução do ciclo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estresse na planta</a:t>
            </a:r>
            <a:endParaRPr lang="pt-BR" altLang="pt-BR" sz="3200" b="1" dirty="0"/>
          </a:p>
        </p:txBody>
      </p:sp>
      <p:sp>
        <p:nvSpPr>
          <p:cNvPr id="14" name="Retângulo 1"/>
          <p:cNvSpPr>
            <a:spLocks noChangeArrowheads="1"/>
          </p:cNvSpPr>
          <p:nvPr/>
        </p:nvSpPr>
        <p:spPr bwMode="auto">
          <a:xfrm>
            <a:off x="1803029" y="1957214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b="1" dirty="0" smtClean="0">
                <a:solidFill>
                  <a:srgbClr val="FF0000"/>
                </a:solidFill>
              </a:rPr>
              <a:t>Etileno</a:t>
            </a:r>
            <a:endParaRPr lang="pt-BR" altLang="pt-BR" sz="1800" b="1" dirty="0">
              <a:solidFill>
                <a:srgbClr val="FF0000"/>
              </a:solidFill>
            </a:endParaRPr>
          </a:p>
        </p:txBody>
      </p:sp>
      <p:pic>
        <p:nvPicPr>
          <p:cNvPr id="1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91" y="2800822"/>
            <a:ext cx="35718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141024" y="707617"/>
            <a:ext cx="22098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7217" r="5829" b="6168"/>
          <a:stretch>
            <a:fillRect/>
          </a:stretch>
        </p:blipFill>
        <p:spPr bwMode="auto">
          <a:xfrm>
            <a:off x="5064824" y="783817"/>
            <a:ext cx="23479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1"/>
          <p:cNvSpPr>
            <a:spLocks noChangeArrowheads="1"/>
          </p:cNvSpPr>
          <p:nvPr/>
        </p:nvSpPr>
        <p:spPr bwMode="auto">
          <a:xfrm>
            <a:off x="1799191" y="2704397"/>
            <a:ext cx="88998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Etileno</a:t>
            </a:r>
            <a:endParaRPr lang="pt-BR" altLang="pt-BR" sz="1800" dirty="0"/>
          </a:p>
        </p:txBody>
      </p:sp>
      <p:sp>
        <p:nvSpPr>
          <p:cNvPr id="19" name="Retângulo 1"/>
          <p:cNvSpPr>
            <a:spLocks noChangeArrowheads="1"/>
          </p:cNvSpPr>
          <p:nvPr/>
        </p:nvSpPr>
        <p:spPr bwMode="auto">
          <a:xfrm>
            <a:off x="3896603" y="5174690"/>
            <a:ext cx="131934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Com estresse hídrico </a:t>
            </a:r>
            <a:endParaRPr lang="pt-BR" altLang="pt-BR" sz="1800" dirty="0"/>
          </a:p>
        </p:txBody>
      </p:sp>
      <p:sp>
        <p:nvSpPr>
          <p:cNvPr id="20" name="Retângulo 1"/>
          <p:cNvSpPr>
            <a:spLocks noChangeArrowheads="1"/>
          </p:cNvSpPr>
          <p:nvPr/>
        </p:nvSpPr>
        <p:spPr bwMode="auto">
          <a:xfrm>
            <a:off x="2226864" y="5186478"/>
            <a:ext cx="151461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Sem estresse hídrico 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3352565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236372" y="224448"/>
            <a:ext cx="9517488" cy="5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Redução do ciclo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 flipV="1">
            <a:off x="2507939" y="4337081"/>
            <a:ext cx="0" cy="23018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5" name="Retângulo 1"/>
          <p:cNvSpPr>
            <a:spLocks noChangeArrowheads="1"/>
          </p:cNvSpPr>
          <p:nvPr/>
        </p:nvSpPr>
        <p:spPr bwMode="auto">
          <a:xfrm>
            <a:off x="5153336" y="5323640"/>
            <a:ext cx="131934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Com estresse hídrico </a:t>
            </a:r>
            <a:endParaRPr lang="pt-BR" altLang="pt-BR" sz="1800" dirty="0"/>
          </a:p>
        </p:txBody>
      </p:sp>
      <p:sp>
        <p:nvSpPr>
          <p:cNvPr id="16" name="Retângulo 1"/>
          <p:cNvSpPr>
            <a:spLocks noChangeArrowheads="1"/>
          </p:cNvSpPr>
          <p:nvPr/>
        </p:nvSpPr>
        <p:spPr bwMode="auto">
          <a:xfrm>
            <a:off x="3043264" y="5299182"/>
            <a:ext cx="151461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Sem estresse hídrico </a:t>
            </a:r>
            <a:endParaRPr lang="pt-BR" altLang="pt-BR" sz="1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468" y="2070122"/>
            <a:ext cx="4238625" cy="3324225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estresse na planta</a:t>
            </a:r>
            <a:endParaRPr lang="pt-BR" alt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585741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1236372" y="224448"/>
            <a:ext cx="9517488" cy="5869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Produtividade</a:t>
            </a:r>
            <a:endParaRPr lang="pt-BR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estresse na planta</a:t>
            </a:r>
            <a:endParaRPr lang="pt-BR" altLang="pt-BR" sz="3200" b="1" dirty="0"/>
          </a:p>
        </p:txBody>
      </p:sp>
      <p:pic>
        <p:nvPicPr>
          <p:cNvPr id="25" name="Picture 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92" y="2112514"/>
            <a:ext cx="45148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7989229" y="642963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800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lang="pt-BR" altLang="pt-BR" sz="1800" baseline="-2500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6516029" y="173062"/>
            <a:ext cx="2209800" cy="403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5759" r="11855" b="6210"/>
          <a:stretch>
            <a:fillRect/>
          </a:stretch>
        </p:blipFill>
        <p:spPr bwMode="auto">
          <a:xfrm>
            <a:off x="6668429" y="249262"/>
            <a:ext cx="1981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tângulo 1"/>
          <p:cNvSpPr>
            <a:spLocks noChangeArrowheads="1"/>
          </p:cNvSpPr>
          <p:nvPr/>
        </p:nvSpPr>
        <p:spPr bwMode="auto">
          <a:xfrm>
            <a:off x="1598716" y="1980076"/>
            <a:ext cx="15953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Produtividade</a:t>
            </a:r>
            <a:endParaRPr lang="pt-BR" altLang="pt-BR" sz="1800" dirty="0"/>
          </a:p>
        </p:txBody>
      </p:sp>
      <p:sp>
        <p:nvSpPr>
          <p:cNvPr id="32" name="Retângulo 1"/>
          <p:cNvSpPr>
            <a:spLocks noChangeArrowheads="1"/>
          </p:cNvSpPr>
          <p:nvPr/>
        </p:nvSpPr>
        <p:spPr bwMode="auto">
          <a:xfrm>
            <a:off x="4899635" y="5088350"/>
            <a:ext cx="1319341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Com estresse hídrico </a:t>
            </a:r>
            <a:endParaRPr lang="pt-BR" altLang="pt-BR" sz="1800" dirty="0"/>
          </a:p>
        </p:txBody>
      </p:sp>
      <p:sp>
        <p:nvSpPr>
          <p:cNvPr id="33" name="Retângulo 1"/>
          <p:cNvSpPr>
            <a:spLocks noChangeArrowheads="1"/>
          </p:cNvSpPr>
          <p:nvPr/>
        </p:nvSpPr>
        <p:spPr bwMode="auto">
          <a:xfrm>
            <a:off x="2716261" y="5075002"/>
            <a:ext cx="1514617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/>
              <a:t>Sem estresse hídrico 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2192566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81318" y="1661580"/>
            <a:ext cx="7724027" cy="49359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indent="-742950" eaLnBrk="1" hangingPunct="1">
              <a:buFontTx/>
              <a:buAutoNum type="arabicPeriod"/>
              <a:defRPr/>
            </a:pPr>
            <a:r>
              <a:rPr lang="pt-BR" sz="2600" dirty="0" smtClean="0"/>
              <a:t>Ambiente (data de semeadura)</a:t>
            </a:r>
          </a:p>
          <a:p>
            <a:pPr marL="400050" lvl="1" indent="0" eaLnBrk="1" hangingPunct="1">
              <a:buNone/>
              <a:defRPr/>
            </a:pPr>
            <a:r>
              <a:rPr lang="pt-BR" sz="2200" dirty="0" smtClean="0"/>
              <a:t>PAR, T e H </a:t>
            </a:r>
            <a:r>
              <a:rPr lang="pt-BR" sz="2200" dirty="0"/>
              <a:t>- Cultivar </a:t>
            </a:r>
            <a:r>
              <a:rPr lang="pt-BR" sz="2200" dirty="0" smtClean="0"/>
              <a:t>- Chuva e Solo (Ca, P, N ...)</a:t>
            </a:r>
          </a:p>
          <a:p>
            <a:pPr marL="742950" indent="-742950" eaLnBrk="1" hangingPunct="1">
              <a:buFontTx/>
              <a:buAutoNum type="arabicPeriod"/>
              <a:defRPr/>
            </a:pPr>
            <a:r>
              <a:rPr lang="pt-BR" sz="2600" dirty="0" smtClean="0"/>
              <a:t>Sistema radicular</a:t>
            </a:r>
          </a:p>
          <a:p>
            <a:pPr marL="400050" lvl="1" indent="0" eaLnBrk="1" hangingPunct="1">
              <a:buNone/>
              <a:defRPr/>
            </a:pPr>
            <a:r>
              <a:rPr lang="pt-BR" sz="2200" dirty="0" smtClean="0"/>
              <a:t>Eficiência do uso de luz, água, CO</a:t>
            </a:r>
            <a:r>
              <a:rPr lang="pt-BR" sz="2200" baseline="-25000" dirty="0" smtClean="0"/>
              <a:t>2</a:t>
            </a:r>
            <a:r>
              <a:rPr lang="pt-BR" sz="2200" dirty="0" smtClean="0"/>
              <a:t> e nutrientes</a:t>
            </a:r>
          </a:p>
          <a:p>
            <a:pPr marL="742950" indent="-742950" eaLnBrk="1" hangingPunct="1">
              <a:buFontTx/>
              <a:buAutoNum type="arabicPeriod"/>
              <a:defRPr/>
            </a:pPr>
            <a:r>
              <a:rPr lang="pt-BR" sz="2600" dirty="0" smtClean="0"/>
              <a:t>Genótipo</a:t>
            </a:r>
            <a:endParaRPr lang="pt-BR" sz="2000" dirty="0" smtClean="0"/>
          </a:p>
          <a:p>
            <a:pPr marL="400050" lvl="1" indent="0" eaLnBrk="1" hangingPunct="1">
              <a:buNone/>
              <a:defRPr/>
            </a:pPr>
            <a:r>
              <a:rPr lang="pt-BR" sz="2000" dirty="0" smtClean="0"/>
              <a:t>Eficiência do uso de luz (Teor de clorofila – água e N)</a:t>
            </a:r>
          </a:p>
          <a:p>
            <a:pPr marL="400050" lvl="1" indent="0" eaLnBrk="1" hangingPunct="1">
              <a:buNone/>
              <a:defRPr/>
            </a:pPr>
            <a:r>
              <a:rPr lang="pt-BR" sz="2000" dirty="0" smtClean="0"/>
              <a:t>IAF, espaçamento e população de plantas</a:t>
            </a:r>
          </a:p>
          <a:p>
            <a:pPr marL="400050" lvl="1" indent="0" eaLnBrk="1" hangingPunct="1">
              <a:buNone/>
              <a:defRPr/>
            </a:pPr>
            <a:r>
              <a:rPr lang="pt-BR" sz="2000" dirty="0" smtClean="0"/>
              <a:t>Partição de carbono </a:t>
            </a:r>
            <a:endParaRPr lang="pt-BR" sz="2000" dirty="0"/>
          </a:p>
          <a:p>
            <a:pPr marL="400050" lvl="1" indent="0" eaLnBrk="1" hangingPunct="1">
              <a:buNone/>
              <a:defRPr/>
            </a:pPr>
            <a:r>
              <a:rPr lang="pt-BR" sz="2000" dirty="0" smtClean="0"/>
              <a:t>Eficiência de conversão de carboidrato em matéria seca total</a:t>
            </a:r>
          </a:p>
          <a:p>
            <a:pPr marL="400050" lvl="1" indent="0" eaLnBrk="1" hangingPunct="1">
              <a:buNone/>
              <a:defRPr/>
            </a:pPr>
            <a:r>
              <a:rPr lang="pt-BR" sz="2000" dirty="0" smtClean="0"/>
              <a:t>Hormônios, Duração de ciclo e Produtividade</a:t>
            </a:r>
          </a:p>
          <a:p>
            <a:pPr marL="742950" indent="-742950" eaLnBrk="1" hangingPunct="1">
              <a:buFontTx/>
              <a:buAutoNum type="arabicPeriod"/>
              <a:defRPr/>
            </a:pPr>
            <a:r>
              <a:rPr lang="pt-BR" sz="2600" dirty="0" smtClean="0"/>
              <a:t>Conhecimento e tecnologia</a:t>
            </a:r>
          </a:p>
          <a:p>
            <a:pPr marL="400050" lvl="1" indent="0" eaLnBrk="1" hangingPunct="1">
              <a:buNone/>
              <a:defRPr/>
            </a:pPr>
            <a:r>
              <a:rPr lang="pt-BR" sz="2200" dirty="0" smtClean="0"/>
              <a:t>Manejo (</a:t>
            </a:r>
            <a:r>
              <a:rPr lang="pt-BR" altLang="pt-BR" sz="2000" dirty="0"/>
              <a:t>Baseado em fenologia e decisão </a:t>
            </a:r>
            <a:r>
              <a:rPr lang="pt-BR" altLang="pt-BR" sz="2000" dirty="0" smtClean="0"/>
              <a:t>econômica</a:t>
            </a:r>
            <a:r>
              <a:rPr lang="pt-BR" sz="2200" dirty="0" smtClean="0"/>
              <a:t>) – PD, P e D</a:t>
            </a:r>
            <a:endParaRPr lang="pt-BR" sz="2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43870" y="408057"/>
            <a:ext cx="6194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12476238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92290" y="736979"/>
            <a:ext cx="11559654" cy="5254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1199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8800" b="1" dirty="0" smtClean="0">
                <a:solidFill>
                  <a:srgbClr val="002060"/>
                </a:solidFill>
              </a:rPr>
              <a:t>Obrigado!</a:t>
            </a:r>
            <a:endParaRPr lang="pt-BR" sz="88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Esalq%2023-10-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467" y="304800"/>
            <a:ext cx="7205133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100ano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6317" y="228600"/>
            <a:ext cx="357928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51200" y="304800"/>
            <a:ext cx="4368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400" b="1" dirty="0" smtClean="0">
                <a:latin typeface="Times New Roman" pitchFamily="18" charset="0"/>
              </a:rPr>
              <a:t>“A essência do conhecimento científico </a:t>
            </a:r>
            <a:r>
              <a:rPr lang="pt-BR" altLang="pt-BR" sz="24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altLang="pt-BR" sz="2400" b="1" dirty="0" smtClean="0">
                <a:latin typeface="Times New Roman" pitchFamily="18" charset="0"/>
              </a:rPr>
              <a:t> sua aplicação prática”</a:t>
            </a:r>
            <a:endParaRPr lang="pt-BR" altLang="pt-BR" sz="2400" b="1" dirty="0">
              <a:latin typeface="Times New Roman" pitchFamily="18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 bwMode="auto">
          <a:xfrm>
            <a:off x="254000" y="4738630"/>
            <a:ext cx="2435412" cy="168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pt-BR" sz="2000" dirty="0" smtClean="0">
                <a:latin typeface="Calibri" pitchFamily="34" charset="0"/>
                <a:cs typeface="Calibri" pitchFamily="34" charset="0"/>
              </a:rPr>
              <a:t>Durval Dourado Neto</a:t>
            </a:r>
          </a:p>
          <a:p>
            <a:pPr marL="0" indent="0" eaLnBrk="1" hangingPunct="1">
              <a:buFontTx/>
              <a:buNone/>
              <a:defRPr/>
            </a:pPr>
            <a:r>
              <a:rPr lang="pt-BR" sz="1700" dirty="0" smtClean="0">
                <a:latin typeface="Calibri" pitchFamily="34" charset="0"/>
                <a:cs typeface="Calibri" pitchFamily="34" charset="0"/>
              </a:rPr>
              <a:t>ESALQ/USP</a:t>
            </a:r>
          </a:p>
          <a:p>
            <a:pPr marL="0" indent="0" eaLnBrk="1" hangingPunct="1">
              <a:buFontTx/>
              <a:buNone/>
              <a:defRPr/>
            </a:pPr>
            <a:r>
              <a:rPr lang="pt-BR" sz="1700" u="sng" dirty="0" smtClean="0">
                <a:latin typeface="Calibri" pitchFamily="34" charset="0"/>
                <a:cs typeface="Calibri" pitchFamily="34" charset="0"/>
                <a:hlinkClick r:id="rId5"/>
              </a:rPr>
              <a:t>ddourado@usp.br</a:t>
            </a:r>
            <a:endParaRPr lang="pt-BR" sz="1700" u="sng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pt-BR" sz="1700" dirty="0" smtClean="0">
                <a:latin typeface="Calibri" pitchFamily="34" charset="0"/>
                <a:cs typeface="Calibri" pitchFamily="34" charset="0"/>
                <a:hlinkClick r:id="rId6"/>
              </a:rPr>
              <a:t>d.dourado.n@gmail.com</a:t>
            </a:r>
            <a:endParaRPr lang="pt-BR" sz="17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pt-BR" sz="17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2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1143000"/>
          </a:xfrm>
          <a:solidFill>
            <a:srgbClr val="CCFF66"/>
          </a:solidFill>
          <a:ln>
            <a:solidFill>
              <a:srgbClr val="CCFF66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pt-BR" altLang="pt-BR" sz="4000" b="1" dirty="0" smtClean="0"/>
              <a:t>A produtividade máxima econômica define TECNOLOGIA </a:t>
            </a:r>
            <a:br>
              <a:rPr lang="pt-BR" altLang="pt-BR" sz="4000" b="1" dirty="0" smtClean="0"/>
            </a:br>
            <a:r>
              <a:rPr lang="pt-BR" altLang="pt-BR" sz="4000" b="1" dirty="0" smtClean="0"/>
              <a:t>(Pme, sc.ha</a:t>
            </a:r>
            <a:r>
              <a:rPr lang="pt-BR" altLang="pt-BR" sz="4000" b="1" baseline="30000" dirty="0" smtClean="0"/>
              <a:t>-1</a:t>
            </a:r>
            <a:r>
              <a:rPr lang="pt-BR" altLang="pt-BR" sz="4000" b="1" dirty="0" smtClean="0"/>
              <a:t>)</a:t>
            </a:r>
            <a:endParaRPr lang="pt-BR" altLang="pt-BR" sz="4000" b="1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4" y="1825625"/>
            <a:ext cx="7786686" cy="4351338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pt-BR" dirty="0" smtClean="0"/>
              <a:t> </a:t>
            </a: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2209800" y="5638800"/>
            <a:ext cx="7772400" cy="0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9955570" y="5973694"/>
            <a:ext cx="148730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P (sc.ha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r>
              <a:rPr lang="pt-BR" altLang="pt-BR" sz="2400" dirty="0" smtClean="0">
                <a:latin typeface="Times New Roman" panose="02020603050405020304" pitchFamily="18" charset="0"/>
              </a:rPr>
              <a:t>)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776474" y="5113825"/>
            <a:ext cx="12906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Custo fixo</a:t>
            </a:r>
            <a:endParaRPr lang="pt-BR" altLang="pt-BR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2286000" y="1854200"/>
            <a:ext cx="7696200" cy="4241800"/>
          </a:xfrm>
          <a:custGeom>
            <a:avLst/>
            <a:gdLst>
              <a:gd name="T0" fmla="*/ 0 w 4848"/>
              <a:gd name="T1" fmla="*/ 2147483646 h 2672"/>
              <a:gd name="T2" fmla="*/ 2147483646 w 4848"/>
              <a:gd name="T3" fmla="*/ 2147483646 h 2672"/>
              <a:gd name="T4" fmla="*/ 2147483646 w 4848"/>
              <a:gd name="T5" fmla="*/ 2147483646 h 2672"/>
              <a:gd name="T6" fmla="*/ 2147483646 w 4848"/>
              <a:gd name="T7" fmla="*/ 2147483646 h 2672"/>
              <a:gd name="T8" fmla="*/ 2147483646 w 4848"/>
              <a:gd name="T9" fmla="*/ 2147483646 h 2672"/>
              <a:gd name="T10" fmla="*/ 2147483646 w 4848"/>
              <a:gd name="T11" fmla="*/ 2147483646 h 2672"/>
              <a:gd name="T12" fmla="*/ 2147483646 w 4848"/>
              <a:gd name="T13" fmla="*/ 2147483646 h 26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48"/>
              <a:gd name="T22" fmla="*/ 0 h 2672"/>
              <a:gd name="T23" fmla="*/ 4848 w 4848"/>
              <a:gd name="T24" fmla="*/ 2672 h 26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48" h="2672">
                <a:moveTo>
                  <a:pt x="0" y="2672"/>
                </a:moveTo>
                <a:cubicBezTo>
                  <a:pt x="132" y="2664"/>
                  <a:pt x="264" y="2656"/>
                  <a:pt x="576" y="2624"/>
                </a:cubicBezTo>
                <a:cubicBezTo>
                  <a:pt x="888" y="2592"/>
                  <a:pt x="1480" y="2560"/>
                  <a:pt x="1872" y="2480"/>
                </a:cubicBezTo>
                <a:cubicBezTo>
                  <a:pt x="2264" y="2400"/>
                  <a:pt x="2584" y="2320"/>
                  <a:pt x="2928" y="2144"/>
                </a:cubicBezTo>
                <a:cubicBezTo>
                  <a:pt x="3272" y="1968"/>
                  <a:pt x="3640" y="1744"/>
                  <a:pt x="3936" y="1424"/>
                </a:cubicBezTo>
                <a:cubicBezTo>
                  <a:pt x="4232" y="1104"/>
                  <a:pt x="4560" y="448"/>
                  <a:pt x="4704" y="224"/>
                </a:cubicBezTo>
                <a:cubicBezTo>
                  <a:pt x="4848" y="0"/>
                  <a:pt x="4784" y="104"/>
                  <a:pt x="4800" y="8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637431" y="3068514"/>
            <a:ext cx="1866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pt-BR" altLang="pt-BR" sz="2400" b="1" dirty="0" smtClean="0">
                <a:latin typeface="Times New Roman" panose="02020603050405020304" pitchFamily="18" charset="0"/>
              </a:rPr>
              <a:t>Custo Variável</a:t>
            </a:r>
            <a:endParaRPr lang="pt-BR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195514" y="1905000"/>
            <a:ext cx="7177087" cy="3722688"/>
          </a:xfrm>
          <a:custGeom>
            <a:avLst/>
            <a:gdLst>
              <a:gd name="T0" fmla="*/ 0 w 4848"/>
              <a:gd name="T1" fmla="*/ 2147483646 h 2672"/>
              <a:gd name="T2" fmla="*/ 2147483646 w 4848"/>
              <a:gd name="T3" fmla="*/ 2147483646 h 2672"/>
              <a:gd name="T4" fmla="*/ 2147483646 w 4848"/>
              <a:gd name="T5" fmla="*/ 2147483646 h 2672"/>
              <a:gd name="T6" fmla="*/ 2147483646 w 4848"/>
              <a:gd name="T7" fmla="*/ 2147483646 h 2672"/>
              <a:gd name="T8" fmla="*/ 2147483646 w 4848"/>
              <a:gd name="T9" fmla="*/ 2147483646 h 2672"/>
              <a:gd name="T10" fmla="*/ 2147483646 w 4848"/>
              <a:gd name="T11" fmla="*/ 2147483646 h 2672"/>
              <a:gd name="T12" fmla="*/ 2147483646 w 4848"/>
              <a:gd name="T13" fmla="*/ 2147483646 h 26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48"/>
              <a:gd name="T22" fmla="*/ 0 h 2672"/>
              <a:gd name="T23" fmla="*/ 4848 w 4848"/>
              <a:gd name="T24" fmla="*/ 2672 h 26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48" h="2672">
                <a:moveTo>
                  <a:pt x="0" y="2672"/>
                </a:moveTo>
                <a:cubicBezTo>
                  <a:pt x="132" y="2664"/>
                  <a:pt x="264" y="2656"/>
                  <a:pt x="576" y="2624"/>
                </a:cubicBezTo>
                <a:cubicBezTo>
                  <a:pt x="888" y="2592"/>
                  <a:pt x="1480" y="2560"/>
                  <a:pt x="1872" y="2480"/>
                </a:cubicBezTo>
                <a:cubicBezTo>
                  <a:pt x="2264" y="2400"/>
                  <a:pt x="2584" y="2320"/>
                  <a:pt x="2928" y="2144"/>
                </a:cubicBezTo>
                <a:cubicBezTo>
                  <a:pt x="3272" y="1968"/>
                  <a:pt x="3640" y="1744"/>
                  <a:pt x="3936" y="1424"/>
                </a:cubicBezTo>
                <a:cubicBezTo>
                  <a:pt x="4232" y="1104"/>
                  <a:pt x="4560" y="448"/>
                  <a:pt x="4704" y="224"/>
                </a:cubicBezTo>
                <a:cubicBezTo>
                  <a:pt x="4848" y="0"/>
                  <a:pt x="4784" y="104"/>
                  <a:pt x="4800" y="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6910238" y="3463572"/>
            <a:ext cx="11330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Custo Total</a:t>
            </a:r>
            <a:endParaRPr lang="pt-BR" altLang="pt-BR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V="1">
            <a:off x="2209800" y="1981200"/>
            <a:ext cx="7696200" cy="4114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4832529" y="3536196"/>
            <a:ext cx="1638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Receita bruta</a:t>
            </a:r>
            <a:endParaRPr lang="pt-BR" altLang="pt-BR" sz="24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914399" y="1687131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R$.ha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baseline="30000" dirty="0">
              <a:latin typeface="Times New Roman" panose="02020603050405020304" pitchFamily="18" charset="0"/>
            </a:endParaRPr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6096000" y="5029200"/>
            <a:ext cx="0" cy="1066800"/>
          </a:xfrm>
          <a:prstGeom prst="line">
            <a:avLst/>
          </a:prstGeom>
          <a:noFill/>
          <a:ln w="9525">
            <a:solidFill>
              <a:srgbClr val="0070C0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>
            <a:off x="3241854" y="488176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 flipH="1">
            <a:off x="9017358" y="2427669"/>
            <a:ext cx="0" cy="3733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29" name="Freeform 17"/>
          <p:cNvSpPr>
            <a:spLocks/>
          </p:cNvSpPr>
          <p:nvPr/>
        </p:nvSpPr>
        <p:spPr bwMode="auto">
          <a:xfrm>
            <a:off x="2408349" y="5003800"/>
            <a:ext cx="6951373" cy="1473200"/>
          </a:xfrm>
          <a:custGeom>
            <a:avLst/>
            <a:gdLst>
              <a:gd name="T0" fmla="*/ 0 w 4608"/>
              <a:gd name="T1" fmla="*/ 2147483646 h 928"/>
              <a:gd name="T2" fmla="*/ 2147483646 w 4608"/>
              <a:gd name="T3" fmla="*/ 2147483646 h 928"/>
              <a:gd name="T4" fmla="*/ 2147483646 w 4608"/>
              <a:gd name="T5" fmla="*/ 2147483646 h 928"/>
              <a:gd name="T6" fmla="*/ 2147483646 w 4608"/>
              <a:gd name="T7" fmla="*/ 2147483646 h 928"/>
              <a:gd name="T8" fmla="*/ 2147483646 w 4608"/>
              <a:gd name="T9" fmla="*/ 2147483646 h 928"/>
              <a:gd name="T10" fmla="*/ 2147483646 w 4608"/>
              <a:gd name="T11" fmla="*/ 2147483646 h 928"/>
              <a:gd name="T12" fmla="*/ 2147483646 w 4608"/>
              <a:gd name="T13" fmla="*/ 2147483646 h 928"/>
              <a:gd name="T14" fmla="*/ 2147483646 w 4608"/>
              <a:gd name="T15" fmla="*/ 2147483646 h 9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08"/>
              <a:gd name="T25" fmla="*/ 0 h 928"/>
              <a:gd name="T26" fmla="*/ 4608 w 4608"/>
              <a:gd name="T27" fmla="*/ 928 h 9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08" h="928">
                <a:moveTo>
                  <a:pt x="0" y="928"/>
                </a:moveTo>
                <a:cubicBezTo>
                  <a:pt x="188" y="876"/>
                  <a:pt x="376" y="824"/>
                  <a:pt x="576" y="736"/>
                </a:cubicBezTo>
                <a:cubicBezTo>
                  <a:pt x="776" y="648"/>
                  <a:pt x="936" y="512"/>
                  <a:pt x="1200" y="400"/>
                </a:cubicBezTo>
                <a:cubicBezTo>
                  <a:pt x="1464" y="288"/>
                  <a:pt x="1920" y="128"/>
                  <a:pt x="2160" y="64"/>
                </a:cubicBezTo>
                <a:cubicBezTo>
                  <a:pt x="2400" y="0"/>
                  <a:pt x="2440" y="0"/>
                  <a:pt x="2640" y="16"/>
                </a:cubicBezTo>
                <a:cubicBezTo>
                  <a:pt x="2840" y="32"/>
                  <a:pt x="3104" y="64"/>
                  <a:pt x="3360" y="160"/>
                </a:cubicBezTo>
                <a:cubicBezTo>
                  <a:pt x="3616" y="256"/>
                  <a:pt x="3968" y="464"/>
                  <a:pt x="4176" y="592"/>
                </a:cubicBezTo>
                <a:cubicBezTo>
                  <a:pt x="4384" y="720"/>
                  <a:pt x="4536" y="872"/>
                  <a:pt x="4608" y="92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5791201" y="6188298"/>
            <a:ext cx="78990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Pme</a:t>
            </a:r>
            <a:endParaRPr lang="pt-BR" altLang="pt-BR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7391400" y="49530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Lucro</a:t>
            </a:r>
            <a:endParaRPr lang="pt-BR" altLang="pt-BR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1007271" y="4562902"/>
            <a:ext cx="12787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Lucro máximo</a:t>
            </a:r>
            <a:endParaRPr lang="pt-BR" altLang="pt-BR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 flipH="1">
            <a:off x="2286000" y="5029200"/>
            <a:ext cx="3810000" cy="0"/>
          </a:xfrm>
          <a:prstGeom prst="line">
            <a:avLst/>
          </a:prstGeom>
          <a:noFill/>
          <a:ln w="9525">
            <a:solidFill>
              <a:srgbClr val="0070C0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78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/>
          <p:cNvSpPr txBox="1">
            <a:spLocks/>
          </p:cNvSpPr>
          <p:nvPr/>
        </p:nvSpPr>
        <p:spPr>
          <a:xfrm rot="16200000">
            <a:off x="-2603171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1261057" y="6249766"/>
            <a:ext cx="10930942" cy="58477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3200" b="1" dirty="0" smtClean="0"/>
              <a:t>Efeito do </a:t>
            </a:r>
            <a:r>
              <a:rPr lang="pt-BR" altLang="pt-BR" sz="3200" b="1" u="sng" dirty="0" smtClean="0"/>
              <a:t>estresse</a:t>
            </a:r>
            <a:r>
              <a:rPr lang="pt-BR" altLang="pt-BR" sz="3200" b="1" dirty="0" smtClean="0"/>
              <a:t> hídrico na planta</a:t>
            </a:r>
            <a:endParaRPr lang="pt-BR" altLang="pt-BR" sz="3200" b="1" dirty="0"/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>
          <a:xfrm>
            <a:off x="1261057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O que é </a:t>
            </a:r>
            <a:r>
              <a:rPr lang="pt-BR" altLang="pt-BR" b="1" i="1" dirty="0" smtClean="0">
                <a:solidFill>
                  <a:schemeClr val="bg1"/>
                </a:solidFill>
              </a:rPr>
              <a:t>deficit</a:t>
            </a:r>
            <a:r>
              <a:rPr lang="pt-BR" altLang="pt-BR" dirty="0" smtClean="0">
                <a:solidFill>
                  <a:schemeClr val="bg1"/>
                </a:solidFill>
              </a:rPr>
              <a:t> hídrica?</a:t>
            </a:r>
          </a:p>
        </p:txBody>
      </p:sp>
      <p:pic>
        <p:nvPicPr>
          <p:cNvPr id="5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04" y="2616239"/>
            <a:ext cx="2926080" cy="151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04" y="615190"/>
            <a:ext cx="2743200" cy="182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67" y="679585"/>
            <a:ext cx="6865786" cy="3467308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4303878" y="795496"/>
            <a:ext cx="1" cy="3274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1496283" y="2512400"/>
            <a:ext cx="2807596" cy="12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670" y="4071831"/>
            <a:ext cx="3162300" cy="21240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9888" y="4344766"/>
            <a:ext cx="3448050" cy="1905000"/>
          </a:xfrm>
          <a:prstGeom prst="rect">
            <a:avLst/>
          </a:prstGeom>
        </p:spPr>
      </p:pic>
      <p:sp>
        <p:nvSpPr>
          <p:cNvPr id="71" name="Text Box 18"/>
          <p:cNvSpPr txBox="1">
            <a:spLocks noChangeArrowheads="1"/>
          </p:cNvSpPr>
          <p:nvPr/>
        </p:nvSpPr>
        <p:spPr bwMode="auto">
          <a:xfrm>
            <a:off x="1423733" y="4548019"/>
            <a:ext cx="3208100" cy="457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pt-BR" altLang="pt-BR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+H</a:t>
            </a:r>
            <a:r>
              <a:rPr lang="pt-BR" altLang="pt-BR" sz="2400" b="1" baseline="-25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pt-BR" altLang="pt-BR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</a:t>
            </a:r>
            <a:r>
              <a:rPr lang="pt-BR" altLang="pt-BR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CH</a:t>
            </a:r>
            <a:r>
              <a:rPr lang="pt-BR" altLang="pt-BR" sz="1800" b="1" baseline="-25000" dirty="0">
                <a:solidFill>
                  <a:schemeClr val="bg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pt-BR" altLang="pt-BR" sz="2400" b="1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O+O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</a:p>
        </p:txBody>
      </p:sp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1423733" y="4908382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pt-BR" sz="2400" dirty="0">
                <a:latin typeface="Times New Roman" panose="02020603050405020304" pitchFamily="18" charset="0"/>
              </a:rPr>
              <a:t>44g    18g      30g     32g</a:t>
            </a:r>
          </a:p>
        </p:txBody>
      </p:sp>
      <p:cxnSp>
        <p:nvCxnSpPr>
          <p:cNvPr id="73" name="Conector reto 72"/>
          <p:cNvCxnSpPr/>
          <p:nvPr/>
        </p:nvCxnSpPr>
        <p:spPr>
          <a:xfrm flipH="1">
            <a:off x="1507014" y="4081472"/>
            <a:ext cx="2807596" cy="12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354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316203" y="3480914"/>
            <a:ext cx="762000" cy="18573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AH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995153" y="991713"/>
            <a:ext cx="762000" cy="1143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HW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dirty="0" smtClean="0">
                <a:latin typeface="Times New Roman" panose="02020603050405020304" pitchFamily="18" charset="0"/>
              </a:rPr>
              <a:t>(12,5%)</a:t>
            </a:r>
            <a:endParaRPr lang="pt-BR" altLang="pt-BR" sz="1600" dirty="0">
              <a:latin typeface="Times New Roman" panose="02020603050405020304" pitchFamily="18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757153" y="991713"/>
            <a:ext cx="762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SWHC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dirty="0" smtClean="0">
                <a:latin typeface="Times New Roman" panose="02020603050405020304" pitchFamily="18" charset="0"/>
              </a:rPr>
              <a:t>(12,5%)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995153" y="2134713"/>
            <a:ext cx="3048000" cy="11430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err="1" smtClean="0">
                <a:latin typeface="Times New Roman" panose="02020603050405020304" pitchFamily="18" charset="0"/>
              </a:rPr>
              <a:t>Solids</a:t>
            </a:r>
            <a:endParaRPr lang="pt-BR" altLang="pt-BR" sz="2400" dirty="0" smtClean="0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dirty="0" smtClean="0">
                <a:latin typeface="Times New Roman" panose="02020603050405020304" pitchFamily="18" charset="0"/>
              </a:rPr>
              <a:t>(50%)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519153" y="991713"/>
            <a:ext cx="1524000" cy="11430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Air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(25%)</a:t>
            </a:r>
            <a:endParaRPr lang="pt-BR" altLang="pt-BR" sz="2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6109953" y="3487263"/>
            <a:ext cx="32766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pt-BR" altLang="pt-BR" sz="4400" dirty="0">
              <a:latin typeface="Times New Roman" panose="02020603050405020304" pitchFamily="18" charset="0"/>
            </a:endParaRP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6109953" y="3487263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6338553" y="3487263"/>
            <a:ext cx="3976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1766553" y="534513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CAD por unidade de Ze...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5576553" y="50334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Ze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5728953" y="579548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Z, cm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5776579" y="3296763"/>
            <a:ext cx="180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0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8837278" y="341741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cc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6033753" y="3433288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pmp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6262353" y="4119088"/>
            <a:ext cx="3048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CAD=10.(cc- pmp).Ze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12.500 L.ha</a:t>
            </a:r>
            <a:r>
              <a:rPr lang="pt-BR" altLang="pt-BR" sz="1800" baseline="30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pt-BR" altLang="pt-BR" sz="18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.cm</a:t>
            </a:r>
            <a:r>
              <a:rPr lang="pt-BR" altLang="pt-BR" sz="1800" baseline="30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pt-BR" altLang="pt-BR" sz="2400" dirty="0"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6109953" y="1055213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6106779" y="5354163"/>
            <a:ext cx="3279775" cy="3048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sólidos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92" name="Rectangle 20"/>
          <p:cNvSpPr>
            <a:spLocks noChangeArrowheads="1"/>
          </p:cNvSpPr>
          <p:nvPr/>
        </p:nvSpPr>
        <p:spPr bwMode="auto">
          <a:xfrm>
            <a:off x="9415128" y="3493613"/>
            <a:ext cx="533400" cy="18288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ar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9081753" y="2976088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, cm</a:t>
            </a:r>
            <a:r>
              <a:rPr lang="pt-BR" altLang="pt-BR" sz="2400" baseline="30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pt-BR" altLang="pt-BR" sz="24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.cm</a:t>
            </a:r>
            <a:r>
              <a:rPr lang="pt-BR" altLang="pt-BR" sz="2400" baseline="300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5728953" y="613888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ETa, mm.dia</a:t>
            </a:r>
            <a:r>
              <a:rPr lang="pt-BR" altLang="pt-BR" sz="24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V="1">
            <a:off x="1995153" y="3966688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1995153" y="5947888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697" name="Text Box 25"/>
          <p:cNvSpPr txBox="1">
            <a:spLocks noChangeArrowheads="1"/>
          </p:cNvSpPr>
          <p:nvPr/>
        </p:nvSpPr>
        <p:spPr bwMode="auto">
          <a:xfrm>
            <a:off x="4509753" y="57192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Ze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1614153" y="3509489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CAD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699" name="Text Box 27"/>
          <p:cNvSpPr txBox="1">
            <a:spLocks noChangeArrowheads="1"/>
          </p:cNvSpPr>
          <p:nvPr/>
        </p:nvSpPr>
        <p:spPr bwMode="auto">
          <a:xfrm>
            <a:off x="7405353" y="3433288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  <a:sym typeface="Symbol" panose="05050102010706020507" pitchFamily="18" charset="2"/>
              </a:rPr>
              <a:t>crit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V="1">
            <a:off x="1995153" y="4500088"/>
            <a:ext cx="1752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V="1">
            <a:off x="1995153" y="5262088"/>
            <a:ext cx="1828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V="1">
            <a:off x="1995153" y="4271488"/>
            <a:ext cx="1143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3671553" y="4271488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600" dirty="0" smtClean="0">
                <a:latin typeface="Times New Roman" panose="02020603050405020304" pitchFamily="18" charset="0"/>
              </a:rPr>
              <a:t>1.25 mm.cm</a:t>
            </a:r>
            <a:r>
              <a:rPr lang="pt-BR" altLang="pt-BR" sz="16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600" dirty="0">
              <a:latin typeface="Times New Roman" panose="02020603050405020304" pitchFamily="18" charset="0"/>
            </a:endParaRPr>
          </a:p>
        </p:txBody>
      </p:sp>
      <p:sp>
        <p:nvSpPr>
          <p:cNvPr id="28704" name="Text Box 32"/>
          <p:cNvSpPr txBox="1">
            <a:spLocks noChangeArrowheads="1"/>
          </p:cNvSpPr>
          <p:nvPr/>
        </p:nvSpPr>
        <p:spPr bwMode="auto">
          <a:xfrm>
            <a:off x="3747753" y="5077938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600" dirty="0" smtClean="0">
                <a:latin typeface="Times New Roman" panose="02020603050405020304" pitchFamily="18" charset="0"/>
              </a:rPr>
              <a:t>0,50mm.cm</a:t>
            </a:r>
            <a:r>
              <a:rPr lang="pt-BR" altLang="pt-BR" sz="16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600" dirty="0">
              <a:latin typeface="Times New Roman" panose="02020603050405020304" pitchFamily="18" charset="0"/>
            </a:endParaRPr>
          </a:p>
        </p:txBody>
      </p:sp>
      <p:sp>
        <p:nvSpPr>
          <p:cNvPr id="28705" name="Text Box 33"/>
          <p:cNvSpPr txBox="1">
            <a:spLocks noChangeArrowheads="1"/>
          </p:cNvSpPr>
          <p:nvPr/>
        </p:nvSpPr>
        <p:spPr bwMode="auto">
          <a:xfrm>
            <a:off x="3061953" y="3934938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1600" dirty="0" smtClean="0">
                <a:latin typeface="Times New Roman" panose="02020603050405020304" pitchFamily="18" charset="0"/>
              </a:rPr>
              <a:t>2.00 mm.cm</a:t>
            </a:r>
            <a:r>
              <a:rPr lang="pt-BR" altLang="pt-BR" sz="1600" baseline="30000" dirty="0" smtClean="0">
                <a:latin typeface="Times New Roman" panose="02020603050405020304" pitchFamily="18" charset="0"/>
              </a:rPr>
              <a:t>-1</a:t>
            </a:r>
            <a:endParaRPr lang="pt-BR" altLang="pt-BR" sz="1600" dirty="0">
              <a:latin typeface="Times New Roman" panose="02020603050405020304" pitchFamily="18" charset="0"/>
            </a:endParaRPr>
          </a:p>
        </p:txBody>
      </p:sp>
      <p:sp>
        <p:nvSpPr>
          <p:cNvPr id="28706" name="Line 35"/>
          <p:cNvSpPr>
            <a:spLocks noChangeShapeType="1"/>
          </p:cNvSpPr>
          <p:nvPr/>
        </p:nvSpPr>
        <p:spPr bwMode="auto">
          <a:xfrm>
            <a:off x="2757153" y="3204688"/>
            <a:ext cx="6096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07" name="Line 36"/>
          <p:cNvSpPr>
            <a:spLocks noChangeShapeType="1"/>
          </p:cNvSpPr>
          <p:nvPr/>
        </p:nvSpPr>
        <p:spPr bwMode="auto">
          <a:xfrm>
            <a:off x="3366753" y="4804888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08" name="Line 37"/>
          <p:cNvSpPr>
            <a:spLocks noChangeShapeType="1"/>
          </p:cNvSpPr>
          <p:nvPr/>
        </p:nvSpPr>
        <p:spPr bwMode="auto">
          <a:xfrm flipV="1">
            <a:off x="7786353" y="1375888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09" name="Text Box 38"/>
          <p:cNvSpPr txBox="1">
            <a:spLocks noChangeArrowheads="1"/>
          </p:cNvSpPr>
          <p:nvPr/>
        </p:nvSpPr>
        <p:spPr bwMode="auto">
          <a:xfrm>
            <a:off x="6338553" y="1909288"/>
            <a:ext cx="1295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000" dirty="0" smtClean="0">
                <a:latin typeface="Times New Roman" panose="02020603050405020304" pitchFamily="18" charset="0"/>
              </a:rPr>
              <a:t>q &lt; ET</a:t>
            </a:r>
          </a:p>
          <a:p>
            <a:pPr algn="ctr">
              <a:spcBef>
                <a:spcPct val="50000"/>
              </a:spcBef>
              <a:buNone/>
            </a:pPr>
            <a:r>
              <a:rPr lang="pt-BR" altLang="pt-BR" sz="2000" dirty="0" smtClean="0">
                <a:latin typeface="Times New Roman" panose="02020603050405020304" pitchFamily="18" charset="0"/>
              </a:rPr>
              <a:t>COM deficit hídrico ...</a:t>
            </a:r>
            <a:endParaRPr lang="pt-BR" altLang="pt-BR" sz="2000" dirty="0">
              <a:latin typeface="Times New Roman" panose="02020603050405020304" pitchFamily="18" charset="0"/>
            </a:endParaRPr>
          </a:p>
        </p:txBody>
      </p:sp>
      <p:sp>
        <p:nvSpPr>
          <p:cNvPr id="28710" name="Text Box 39"/>
          <p:cNvSpPr txBox="1">
            <a:spLocks noChangeArrowheads="1"/>
          </p:cNvSpPr>
          <p:nvPr/>
        </p:nvSpPr>
        <p:spPr bwMode="auto">
          <a:xfrm>
            <a:off x="8014953" y="1909289"/>
            <a:ext cx="1143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000" dirty="0" smtClean="0">
                <a:latin typeface="Times New Roman" panose="02020603050405020304" pitchFamily="18" charset="0"/>
              </a:rPr>
              <a:t> q &gt; ET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2000" dirty="0" smtClean="0">
                <a:latin typeface="Times New Roman" panose="02020603050405020304" pitchFamily="18" charset="0"/>
              </a:rPr>
              <a:t>SEM </a:t>
            </a:r>
            <a:r>
              <a:rPr lang="pt-BR" altLang="pt-BR" sz="2000" i="1" dirty="0" smtClean="0">
                <a:latin typeface="Times New Roman" panose="02020603050405020304" pitchFamily="18" charset="0"/>
              </a:rPr>
              <a:t>deficit</a:t>
            </a:r>
            <a:r>
              <a:rPr lang="pt-BR" altLang="pt-BR" sz="2000" dirty="0" smtClean="0">
                <a:latin typeface="Times New Roman" panose="02020603050405020304" pitchFamily="18" charset="0"/>
              </a:rPr>
              <a:t> hídrico ...</a:t>
            </a:r>
            <a:endParaRPr lang="pt-BR" altLang="pt-BR" sz="2000" dirty="0">
              <a:latin typeface="Times New Roman" panose="02020603050405020304" pitchFamily="18" charset="0"/>
            </a:endParaRPr>
          </a:p>
        </p:txBody>
      </p:sp>
      <p:sp>
        <p:nvSpPr>
          <p:cNvPr id="28711" name="Text Box 40"/>
          <p:cNvSpPr txBox="1">
            <a:spLocks noChangeArrowheads="1"/>
          </p:cNvSpPr>
          <p:nvPr/>
        </p:nvSpPr>
        <p:spPr bwMode="auto">
          <a:xfrm>
            <a:off x="7329153" y="994889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 dirty="0" smtClean="0">
                <a:latin typeface="Times New Roman" panose="02020603050405020304" pitchFamily="18" charset="0"/>
              </a:rPr>
              <a:t>ETa = q</a:t>
            </a:r>
            <a:endParaRPr lang="pt-BR" altLang="pt-BR" sz="2000" dirty="0">
              <a:latin typeface="Times New Roman" panose="02020603050405020304" pitchFamily="18" charset="0"/>
            </a:endParaRPr>
          </a:p>
        </p:txBody>
      </p:sp>
      <p:sp>
        <p:nvSpPr>
          <p:cNvPr id="28712" name="Text Box 41"/>
          <p:cNvSpPr txBox="1">
            <a:spLocks noChangeArrowheads="1"/>
          </p:cNvSpPr>
          <p:nvPr/>
        </p:nvSpPr>
        <p:spPr bwMode="auto">
          <a:xfrm>
            <a:off x="5462253" y="1067913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400" dirty="0" smtClean="0">
                <a:latin typeface="Times New Roman" panose="02020603050405020304" pitchFamily="18" charset="0"/>
              </a:rPr>
              <a:t>ETp</a:t>
            </a:r>
            <a:endParaRPr lang="pt-BR" altLang="pt-BR" sz="2400" dirty="0">
              <a:latin typeface="Times New Roman" panose="02020603050405020304" pitchFamily="18" charset="0"/>
            </a:endParaRPr>
          </a:p>
        </p:txBody>
      </p:sp>
      <p:sp>
        <p:nvSpPr>
          <p:cNvPr id="28713" name="Line 42"/>
          <p:cNvSpPr>
            <a:spLocks noChangeShapeType="1"/>
          </p:cNvSpPr>
          <p:nvPr/>
        </p:nvSpPr>
        <p:spPr bwMode="auto">
          <a:xfrm flipV="1">
            <a:off x="6109953" y="1375888"/>
            <a:ext cx="1676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14" name="Line 43"/>
          <p:cNvSpPr>
            <a:spLocks noChangeShapeType="1"/>
          </p:cNvSpPr>
          <p:nvPr/>
        </p:nvSpPr>
        <p:spPr bwMode="auto">
          <a:xfrm>
            <a:off x="7786353" y="1375888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15" name="Line 44"/>
          <p:cNvSpPr>
            <a:spLocks noChangeShapeType="1"/>
          </p:cNvSpPr>
          <p:nvPr/>
        </p:nvSpPr>
        <p:spPr bwMode="auto">
          <a:xfrm>
            <a:off x="3366753" y="4804888"/>
            <a:ext cx="0" cy="1143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8716" name="Text Box 45"/>
          <p:cNvSpPr txBox="1">
            <a:spLocks noChangeArrowheads="1"/>
          </p:cNvSpPr>
          <p:nvPr/>
        </p:nvSpPr>
        <p:spPr bwMode="auto">
          <a:xfrm>
            <a:off x="3061953" y="5855814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000" dirty="0" smtClean="0">
                <a:latin typeface="Times New Roman" panose="02020603050405020304" pitchFamily="18" charset="0"/>
              </a:rPr>
              <a:t>1 cm</a:t>
            </a:r>
            <a:endParaRPr lang="pt-BR" altLang="pt-BR" sz="2000" dirty="0">
              <a:latin typeface="Times New Roman" panose="02020603050405020304" pitchFamily="18" charset="0"/>
            </a:endParaRPr>
          </a:p>
        </p:txBody>
      </p:sp>
      <p:sp>
        <p:nvSpPr>
          <p:cNvPr id="28717" name="Line 46"/>
          <p:cNvSpPr>
            <a:spLocks noChangeShapeType="1"/>
          </p:cNvSpPr>
          <p:nvPr/>
        </p:nvSpPr>
        <p:spPr bwMode="auto">
          <a:xfrm flipH="1">
            <a:off x="8700753" y="766288"/>
            <a:ext cx="609600" cy="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 anchor="ctr"/>
          <a:lstStyle/>
          <a:p>
            <a:endParaRPr lang="pt-BR" dirty="0"/>
          </a:p>
        </p:txBody>
      </p:sp>
      <p:sp>
        <p:nvSpPr>
          <p:cNvPr id="28718" name="Line 47"/>
          <p:cNvSpPr>
            <a:spLocks noChangeShapeType="1"/>
          </p:cNvSpPr>
          <p:nvPr/>
        </p:nvSpPr>
        <p:spPr bwMode="auto">
          <a:xfrm>
            <a:off x="8700753" y="613888"/>
            <a:ext cx="0" cy="381000"/>
          </a:xfrm>
          <a:prstGeom prst="line">
            <a:avLst/>
          </a:prstGeom>
          <a:noFill/>
          <a:ln w="12700">
            <a:solidFill>
              <a:srgbClr val="FEFEF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488" tIns="44450" rIns="90488" bIns="44450" anchor="ctr"/>
          <a:lstStyle/>
          <a:p>
            <a:endParaRPr lang="pt-BR" dirty="0"/>
          </a:p>
        </p:txBody>
      </p:sp>
      <p:sp>
        <p:nvSpPr>
          <p:cNvPr id="28721" name="Oval 51">
            <a:hlinkClick r:id="rId2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290553" y="1909288"/>
            <a:ext cx="8382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</a:rPr>
              <a:t>FBN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sp>
        <p:nvSpPr>
          <p:cNvPr id="28722" name="Oval 52">
            <a:hlinkClick r:id="rId3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4509753" y="994888"/>
            <a:ext cx="838200" cy="533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 smtClean="0">
                <a:solidFill>
                  <a:schemeClr val="bg1"/>
                </a:solidFill>
              </a:rPr>
              <a:t>N</a:t>
            </a:r>
            <a:endParaRPr lang="pt-BR" altLang="pt-BR" sz="1800" dirty="0">
              <a:solidFill>
                <a:schemeClr val="bg1"/>
              </a:solidFill>
            </a:endParaRPr>
          </a:p>
        </p:txBody>
      </p:sp>
      <p:sp>
        <p:nvSpPr>
          <p:cNvPr id="52" name="Título 1"/>
          <p:cNvSpPr txBox="1">
            <a:spLocks/>
          </p:cNvSpPr>
          <p:nvPr/>
        </p:nvSpPr>
        <p:spPr>
          <a:xfrm rot="16200000">
            <a:off x="-2847872" y="3111829"/>
            <a:ext cx="6858002" cy="634340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002060"/>
                </a:solidFill>
              </a:rPr>
              <a:t>Estresse abiótico e biótico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1016356" y="6249766"/>
            <a:ext cx="10930942" cy="461665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altLang="pt-BR" sz="2400" b="1" dirty="0" smtClean="0"/>
              <a:t>Efeito do </a:t>
            </a:r>
            <a:r>
              <a:rPr lang="pt-BR" altLang="pt-BR" sz="2400" b="1" u="sng" dirty="0" smtClean="0"/>
              <a:t>estresse</a:t>
            </a:r>
            <a:r>
              <a:rPr lang="pt-BR" altLang="pt-BR" sz="2400" b="1" dirty="0" smtClean="0"/>
              <a:t> hídrico na planta</a:t>
            </a:r>
            <a:endParaRPr lang="pt-BR" altLang="pt-BR" sz="2400" b="1" dirty="0"/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>
          <a:xfrm>
            <a:off x="1016356" y="-2"/>
            <a:ext cx="10930942" cy="59350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 smtClean="0">
                <a:solidFill>
                  <a:schemeClr val="bg1"/>
                </a:solidFill>
              </a:rPr>
              <a:t>O que é </a:t>
            </a:r>
            <a:r>
              <a:rPr lang="pt-BR" altLang="pt-BR" b="1" i="1" dirty="0" smtClean="0">
                <a:solidFill>
                  <a:schemeClr val="bg1"/>
                </a:solidFill>
              </a:rPr>
              <a:t>deficit</a:t>
            </a:r>
            <a:r>
              <a:rPr lang="pt-BR" altLang="pt-BR" dirty="0" smtClean="0">
                <a:solidFill>
                  <a:schemeClr val="bg1"/>
                </a:solidFill>
              </a:rPr>
              <a:t> hídrico?</a:t>
            </a:r>
          </a:p>
        </p:txBody>
      </p:sp>
    </p:spTree>
    <p:extLst>
      <p:ext uri="{BB962C8B-B14F-4D97-AF65-F5344CB8AC3E}">
        <p14:creationId xmlns:p14="http://schemas.microsoft.com/office/powerpoint/2010/main" val="11014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Esalq%2023-10-2002"/>
          <p:cNvPicPr>
            <a:picLocks noChangeAspect="1" noChangeArrowheads="1"/>
          </p:cNvPicPr>
          <p:nvPr/>
        </p:nvPicPr>
        <p:blipFill>
          <a:blip r:embed="rId3">
            <a:lum brigh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792539" y="549275"/>
            <a:ext cx="3455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pt-BR" sz="2400">
                <a:latin typeface="Times New Roman" panose="02020603050405020304" pitchFamily="18" charset="0"/>
              </a:rPr>
              <a:t>Ze: 90% of total ETc</a:t>
            </a:r>
          </a:p>
        </p:txBody>
      </p:sp>
      <p:grpSp>
        <p:nvGrpSpPr>
          <p:cNvPr id="165892" name="Group 4"/>
          <p:cNvGrpSpPr>
            <a:grpSpLocks/>
          </p:cNvGrpSpPr>
          <p:nvPr/>
        </p:nvGrpSpPr>
        <p:grpSpPr bwMode="auto">
          <a:xfrm>
            <a:off x="6959600" y="3355975"/>
            <a:ext cx="3600450" cy="1873250"/>
            <a:chOff x="22" y="935"/>
            <a:chExt cx="2268" cy="1180"/>
          </a:xfrm>
        </p:grpSpPr>
        <p:sp>
          <p:nvSpPr>
            <p:cNvPr id="165893" name="Line 5"/>
            <p:cNvSpPr>
              <a:spLocks noChangeShapeType="1"/>
            </p:cNvSpPr>
            <p:nvPr/>
          </p:nvSpPr>
          <p:spPr bwMode="auto">
            <a:xfrm>
              <a:off x="566" y="106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894" name="Line 6"/>
            <p:cNvSpPr>
              <a:spLocks noChangeShapeType="1"/>
            </p:cNvSpPr>
            <p:nvPr/>
          </p:nvSpPr>
          <p:spPr bwMode="auto">
            <a:xfrm>
              <a:off x="566" y="1884"/>
              <a:ext cx="10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895" name="Freeform 7"/>
            <p:cNvSpPr>
              <a:spLocks/>
            </p:cNvSpPr>
            <p:nvPr/>
          </p:nvSpPr>
          <p:spPr bwMode="auto">
            <a:xfrm>
              <a:off x="566" y="1105"/>
              <a:ext cx="862" cy="779"/>
            </a:xfrm>
            <a:custGeom>
              <a:avLst/>
              <a:gdLst>
                <a:gd name="T0" fmla="*/ 0 w 862"/>
                <a:gd name="T1" fmla="*/ 779 h 779"/>
                <a:gd name="T2" fmla="*/ 46 w 862"/>
                <a:gd name="T3" fmla="*/ 553 h 779"/>
                <a:gd name="T4" fmla="*/ 91 w 862"/>
                <a:gd name="T5" fmla="*/ 371 h 779"/>
                <a:gd name="T6" fmla="*/ 182 w 862"/>
                <a:gd name="T7" fmla="*/ 235 h 779"/>
                <a:gd name="T8" fmla="*/ 318 w 862"/>
                <a:gd name="T9" fmla="*/ 54 h 779"/>
                <a:gd name="T10" fmla="*/ 635 w 862"/>
                <a:gd name="T11" fmla="*/ 8 h 779"/>
                <a:gd name="T12" fmla="*/ 862 w 862"/>
                <a:gd name="T13" fmla="*/ 8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2" h="779">
                  <a:moveTo>
                    <a:pt x="0" y="779"/>
                  </a:moveTo>
                  <a:cubicBezTo>
                    <a:pt x="15" y="700"/>
                    <a:pt x="31" y="621"/>
                    <a:pt x="46" y="553"/>
                  </a:cubicBezTo>
                  <a:cubicBezTo>
                    <a:pt x="61" y="485"/>
                    <a:pt x="68" y="424"/>
                    <a:pt x="91" y="371"/>
                  </a:cubicBezTo>
                  <a:cubicBezTo>
                    <a:pt x="114" y="318"/>
                    <a:pt x="144" y="288"/>
                    <a:pt x="182" y="235"/>
                  </a:cubicBezTo>
                  <a:cubicBezTo>
                    <a:pt x="220" y="182"/>
                    <a:pt x="243" y="92"/>
                    <a:pt x="318" y="54"/>
                  </a:cubicBezTo>
                  <a:cubicBezTo>
                    <a:pt x="393" y="16"/>
                    <a:pt x="544" y="16"/>
                    <a:pt x="635" y="8"/>
                  </a:cubicBezTo>
                  <a:cubicBezTo>
                    <a:pt x="726" y="0"/>
                    <a:pt x="794" y="4"/>
                    <a:pt x="862" y="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896" name="Text Box 8"/>
            <p:cNvSpPr txBox="1">
              <a:spLocks noChangeArrowheads="1"/>
            </p:cNvSpPr>
            <p:nvPr/>
          </p:nvSpPr>
          <p:spPr bwMode="auto">
            <a:xfrm>
              <a:off x="1700" y="1748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/>
                <a:t>Z</a:t>
              </a:r>
            </a:p>
          </p:txBody>
        </p:sp>
        <p:sp>
          <p:nvSpPr>
            <p:cNvPr id="165897" name="Text Box 9"/>
            <p:cNvSpPr txBox="1">
              <a:spLocks noChangeArrowheads="1"/>
            </p:cNvSpPr>
            <p:nvPr/>
          </p:nvSpPr>
          <p:spPr bwMode="auto">
            <a:xfrm>
              <a:off x="1338" y="188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/>
                <a:t>L</a:t>
              </a:r>
            </a:p>
          </p:txBody>
        </p:sp>
        <p:sp>
          <p:nvSpPr>
            <p:cNvPr id="165898" name="Text Box 10"/>
            <p:cNvSpPr txBox="1">
              <a:spLocks noChangeArrowheads="1"/>
            </p:cNvSpPr>
            <p:nvPr/>
          </p:nvSpPr>
          <p:spPr bwMode="auto">
            <a:xfrm>
              <a:off x="190" y="935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/>
                <a:t>ETc</a:t>
              </a:r>
            </a:p>
          </p:txBody>
        </p:sp>
        <p:sp>
          <p:nvSpPr>
            <p:cNvPr id="165899" name="Line 11"/>
            <p:cNvSpPr>
              <a:spLocks noChangeShapeType="1"/>
            </p:cNvSpPr>
            <p:nvPr/>
          </p:nvSpPr>
          <p:spPr bwMode="auto">
            <a:xfrm>
              <a:off x="567" y="1101"/>
              <a:ext cx="86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900" name="Text Box 12"/>
            <p:cNvSpPr txBox="1">
              <a:spLocks noChangeArrowheads="1"/>
            </p:cNvSpPr>
            <p:nvPr/>
          </p:nvSpPr>
          <p:spPr bwMode="auto">
            <a:xfrm>
              <a:off x="22" y="1071"/>
              <a:ext cx="5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600"/>
                <a:t>0.9xETc</a:t>
              </a:r>
            </a:p>
          </p:txBody>
        </p:sp>
        <p:sp>
          <p:nvSpPr>
            <p:cNvPr id="165901" name="Line 13"/>
            <p:cNvSpPr>
              <a:spLocks noChangeShapeType="1"/>
            </p:cNvSpPr>
            <p:nvPr/>
          </p:nvSpPr>
          <p:spPr bwMode="auto">
            <a:xfrm>
              <a:off x="567" y="1162"/>
              <a:ext cx="317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902" name="Line 14"/>
            <p:cNvSpPr>
              <a:spLocks noChangeShapeType="1"/>
            </p:cNvSpPr>
            <p:nvPr/>
          </p:nvSpPr>
          <p:spPr bwMode="auto">
            <a:xfrm>
              <a:off x="876" y="1162"/>
              <a:ext cx="0" cy="6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903" name="Text Box 15"/>
            <p:cNvSpPr txBox="1">
              <a:spLocks noChangeArrowheads="1"/>
            </p:cNvSpPr>
            <p:nvPr/>
          </p:nvSpPr>
          <p:spPr bwMode="auto">
            <a:xfrm>
              <a:off x="748" y="188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/>
                <a:t>Ze</a:t>
              </a:r>
            </a:p>
          </p:txBody>
        </p:sp>
        <p:sp>
          <p:nvSpPr>
            <p:cNvPr id="165904" name="Line 16"/>
            <p:cNvSpPr>
              <a:spLocks noChangeShapeType="1"/>
            </p:cNvSpPr>
            <p:nvPr/>
          </p:nvSpPr>
          <p:spPr bwMode="auto">
            <a:xfrm>
              <a:off x="1423" y="1146"/>
              <a:ext cx="0" cy="68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65905" name="Line 17"/>
          <p:cNvSpPr>
            <a:spLocks noChangeShapeType="1"/>
          </p:cNvSpPr>
          <p:nvPr/>
        </p:nvSpPr>
        <p:spPr bwMode="auto">
          <a:xfrm>
            <a:off x="8615363" y="1279526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06" name="Line 18"/>
          <p:cNvSpPr>
            <a:spLocks noChangeShapeType="1"/>
          </p:cNvSpPr>
          <p:nvPr/>
        </p:nvSpPr>
        <p:spPr bwMode="auto">
          <a:xfrm>
            <a:off x="8615364" y="1279525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07" name="Freeform 19"/>
          <p:cNvSpPr>
            <a:spLocks/>
          </p:cNvSpPr>
          <p:nvPr/>
        </p:nvSpPr>
        <p:spPr bwMode="auto">
          <a:xfrm>
            <a:off x="8999539" y="1279526"/>
            <a:ext cx="839787" cy="1223963"/>
          </a:xfrm>
          <a:custGeom>
            <a:avLst/>
            <a:gdLst>
              <a:gd name="T0" fmla="*/ 529 w 529"/>
              <a:gd name="T1" fmla="*/ 0 h 771"/>
              <a:gd name="T2" fmla="*/ 484 w 529"/>
              <a:gd name="T3" fmla="*/ 136 h 771"/>
              <a:gd name="T4" fmla="*/ 393 w 529"/>
              <a:gd name="T5" fmla="*/ 227 h 771"/>
              <a:gd name="T6" fmla="*/ 303 w 529"/>
              <a:gd name="T7" fmla="*/ 272 h 771"/>
              <a:gd name="T8" fmla="*/ 212 w 529"/>
              <a:gd name="T9" fmla="*/ 318 h 771"/>
              <a:gd name="T10" fmla="*/ 30 w 529"/>
              <a:gd name="T11" fmla="*/ 454 h 771"/>
              <a:gd name="T12" fmla="*/ 30 w 529"/>
              <a:gd name="T13" fmla="*/ 635 h 771"/>
              <a:gd name="T14" fmla="*/ 30 w 529"/>
              <a:gd name="T15" fmla="*/ 771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9" h="771">
                <a:moveTo>
                  <a:pt x="529" y="0"/>
                </a:moveTo>
                <a:cubicBezTo>
                  <a:pt x="518" y="49"/>
                  <a:pt x="507" y="98"/>
                  <a:pt x="484" y="136"/>
                </a:cubicBezTo>
                <a:cubicBezTo>
                  <a:pt x="461" y="174"/>
                  <a:pt x="423" y="204"/>
                  <a:pt x="393" y="227"/>
                </a:cubicBezTo>
                <a:cubicBezTo>
                  <a:pt x="363" y="250"/>
                  <a:pt x="333" y="257"/>
                  <a:pt x="303" y="272"/>
                </a:cubicBezTo>
                <a:cubicBezTo>
                  <a:pt x="273" y="287"/>
                  <a:pt x="258" y="288"/>
                  <a:pt x="212" y="318"/>
                </a:cubicBezTo>
                <a:cubicBezTo>
                  <a:pt x="166" y="348"/>
                  <a:pt x="60" y="401"/>
                  <a:pt x="30" y="454"/>
                </a:cubicBezTo>
                <a:cubicBezTo>
                  <a:pt x="0" y="507"/>
                  <a:pt x="30" y="582"/>
                  <a:pt x="30" y="635"/>
                </a:cubicBezTo>
                <a:cubicBezTo>
                  <a:pt x="30" y="688"/>
                  <a:pt x="30" y="748"/>
                  <a:pt x="30" y="7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08" name="Freeform 20"/>
          <p:cNvSpPr>
            <a:spLocks/>
          </p:cNvSpPr>
          <p:nvPr/>
        </p:nvSpPr>
        <p:spPr bwMode="auto">
          <a:xfrm>
            <a:off x="9034464" y="1279526"/>
            <a:ext cx="230187" cy="1223963"/>
          </a:xfrm>
          <a:custGeom>
            <a:avLst/>
            <a:gdLst>
              <a:gd name="T0" fmla="*/ 145 w 145"/>
              <a:gd name="T1" fmla="*/ 0 h 771"/>
              <a:gd name="T2" fmla="*/ 54 w 145"/>
              <a:gd name="T3" fmla="*/ 182 h 771"/>
              <a:gd name="T4" fmla="*/ 54 w 145"/>
              <a:gd name="T5" fmla="*/ 272 h 771"/>
              <a:gd name="T6" fmla="*/ 8 w 145"/>
              <a:gd name="T7" fmla="*/ 454 h 771"/>
              <a:gd name="T8" fmla="*/ 8 w 145"/>
              <a:gd name="T9" fmla="*/ 635 h 771"/>
              <a:gd name="T10" fmla="*/ 8 w 145"/>
              <a:gd name="T11" fmla="*/ 771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" h="771">
                <a:moveTo>
                  <a:pt x="145" y="0"/>
                </a:moveTo>
                <a:cubicBezTo>
                  <a:pt x="107" y="68"/>
                  <a:pt x="69" y="137"/>
                  <a:pt x="54" y="182"/>
                </a:cubicBezTo>
                <a:cubicBezTo>
                  <a:pt x="39" y="227"/>
                  <a:pt x="62" y="227"/>
                  <a:pt x="54" y="272"/>
                </a:cubicBezTo>
                <a:cubicBezTo>
                  <a:pt x="46" y="317"/>
                  <a:pt x="16" y="394"/>
                  <a:pt x="8" y="454"/>
                </a:cubicBezTo>
                <a:cubicBezTo>
                  <a:pt x="0" y="514"/>
                  <a:pt x="8" y="582"/>
                  <a:pt x="8" y="635"/>
                </a:cubicBezTo>
                <a:cubicBezTo>
                  <a:pt x="8" y="688"/>
                  <a:pt x="8" y="729"/>
                  <a:pt x="8" y="7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09" name="Line 21"/>
          <p:cNvSpPr>
            <a:spLocks noChangeShapeType="1"/>
          </p:cNvSpPr>
          <p:nvPr/>
        </p:nvSpPr>
        <p:spPr bwMode="auto">
          <a:xfrm flipV="1">
            <a:off x="9191625" y="1279526"/>
            <a:ext cx="215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10" name="Line 22"/>
          <p:cNvSpPr>
            <a:spLocks noChangeShapeType="1"/>
          </p:cNvSpPr>
          <p:nvPr/>
        </p:nvSpPr>
        <p:spPr bwMode="auto">
          <a:xfrm flipV="1">
            <a:off x="9120189" y="1292226"/>
            <a:ext cx="5032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11" name="Line 23"/>
          <p:cNvSpPr>
            <a:spLocks noChangeShapeType="1"/>
          </p:cNvSpPr>
          <p:nvPr/>
        </p:nvSpPr>
        <p:spPr bwMode="auto">
          <a:xfrm flipV="1">
            <a:off x="9094789" y="1365251"/>
            <a:ext cx="719137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9072563" y="1593850"/>
            <a:ext cx="5762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10128251" y="1063625"/>
            <a:ext cx="35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pt-BR">
                <a:cs typeface="Arial" panose="020B0604020202020204" pitchFamily="34" charset="0"/>
              </a:rPr>
              <a:t>Ө</a:t>
            </a:r>
            <a:r>
              <a:rPr lang="en-US" altLang="pt-BR">
                <a:cs typeface="Arial" panose="020B0604020202020204" pitchFamily="34" charset="0"/>
              </a:rPr>
              <a:t> </a:t>
            </a:r>
            <a:endParaRPr lang="ru-RU" altLang="pt-BR">
              <a:cs typeface="Arial" panose="020B0604020202020204" pitchFamily="34" charset="0"/>
            </a:endParaRPr>
          </a:p>
        </p:txBody>
      </p:sp>
      <p:sp>
        <p:nvSpPr>
          <p:cNvPr id="165914" name="Text Box 26"/>
          <p:cNvSpPr txBox="1">
            <a:spLocks noChangeArrowheads="1"/>
          </p:cNvSpPr>
          <p:nvPr/>
        </p:nvSpPr>
        <p:spPr bwMode="auto">
          <a:xfrm>
            <a:off x="8039101" y="2276476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Z=L</a:t>
            </a:r>
          </a:p>
        </p:txBody>
      </p:sp>
      <p:sp>
        <p:nvSpPr>
          <p:cNvPr id="165915" name="Text Box 27"/>
          <p:cNvSpPr txBox="1">
            <a:spLocks noChangeArrowheads="1"/>
          </p:cNvSpPr>
          <p:nvPr/>
        </p:nvSpPr>
        <p:spPr bwMode="auto">
          <a:xfrm>
            <a:off x="8039101" y="113665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Z=0</a:t>
            </a:r>
          </a:p>
        </p:txBody>
      </p:sp>
      <p:sp>
        <p:nvSpPr>
          <p:cNvPr id="165916" name="Text Box 28"/>
          <p:cNvSpPr txBox="1">
            <a:spLocks noChangeArrowheads="1"/>
          </p:cNvSpPr>
          <p:nvPr/>
        </p:nvSpPr>
        <p:spPr bwMode="auto">
          <a:xfrm>
            <a:off x="7896226" y="156210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Z=Ze</a:t>
            </a:r>
          </a:p>
        </p:txBody>
      </p:sp>
      <p:sp>
        <p:nvSpPr>
          <p:cNvPr id="165917" name="Rectangle 29"/>
          <p:cNvSpPr>
            <a:spLocks noChangeArrowheads="1"/>
          </p:cNvSpPr>
          <p:nvPr/>
        </p:nvSpPr>
        <p:spPr bwMode="auto">
          <a:xfrm>
            <a:off x="1524001" y="2996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C"/>
          </a:p>
        </p:txBody>
      </p:sp>
      <p:graphicFrame>
        <p:nvGraphicFramePr>
          <p:cNvPr id="165918" name="Object 30"/>
          <p:cNvGraphicFramePr>
            <a:graphicFrameLocks noChangeAspect="1"/>
          </p:cNvGraphicFramePr>
          <p:nvPr/>
        </p:nvGraphicFramePr>
        <p:xfrm>
          <a:off x="6527800" y="2708276"/>
          <a:ext cx="403225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Equation" r:id="rId4" imgW="2870200" imgH="495300" progId="Equation.3">
                  <p:embed/>
                </p:oleObj>
              </mc:Choice>
              <mc:Fallback>
                <p:oleObj name="Equation" r:id="rId4" imgW="2870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2708276"/>
                        <a:ext cx="4032250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919" name="Line 31"/>
          <p:cNvSpPr>
            <a:spLocks noChangeShapeType="1"/>
          </p:cNvSpPr>
          <p:nvPr/>
        </p:nvSpPr>
        <p:spPr bwMode="auto">
          <a:xfrm>
            <a:off x="1992313" y="31146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0" name="Text Box 32"/>
          <p:cNvSpPr txBox="1">
            <a:spLocks noChangeArrowheads="1"/>
          </p:cNvSpPr>
          <p:nvPr/>
        </p:nvSpPr>
        <p:spPr bwMode="auto">
          <a:xfrm>
            <a:off x="3071814" y="2938463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Z=Ze</a:t>
            </a:r>
          </a:p>
        </p:txBody>
      </p:sp>
      <p:sp>
        <p:nvSpPr>
          <p:cNvPr id="165921" name="Line 33"/>
          <p:cNvSpPr>
            <a:spLocks noChangeShapeType="1"/>
          </p:cNvSpPr>
          <p:nvPr/>
        </p:nvSpPr>
        <p:spPr bwMode="auto">
          <a:xfrm flipV="1">
            <a:off x="4222750" y="1238250"/>
            <a:ext cx="165735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2" name="Line 34"/>
          <p:cNvSpPr>
            <a:spLocks noChangeShapeType="1"/>
          </p:cNvSpPr>
          <p:nvPr/>
        </p:nvSpPr>
        <p:spPr bwMode="auto">
          <a:xfrm flipV="1">
            <a:off x="4943475" y="2317750"/>
            <a:ext cx="165735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3" name="Line 35"/>
          <p:cNvSpPr>
            <a:spLocks noChangeShapeType="1"/>
          </p:cNvSpPr>
          <p:nvPr/>
        </p:nvSpPr>
        <p:spPr bwMode="auto">
          <a:xfrm>
            <a:off x="2063750" y="18700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4" name="Line 36"/>
          <p:cNvSpPr>
            <a:spLocks noChangeShapeType="1"/>
          </p:cNvSpPr>
          <p:nvPr/>
        </p:nvSpPr>
        <p:spPr bwMode="auto">
          <a:xfrm>
            <a:off x="4656138" y="18700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5" name="Rectangle 37"/>
          <p:cNvSpPr>
            <a:spLocks noChangeArrowheads="1"/>
          </p:cNvSpPr>
          <p:nvPr/>
        </p:nvSpPr>
        <p:spPr bwMode="auto">
          <a:xfrm>
            <a:off x="1631951" y="1555751"/>
            <a:ext cx="4860925" cy="309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65926" name="Rectangle 38"/>
          <p:cNvSpPr>
            <a:spLocks noChangeArrowheads="1"/>
          </p:cNvSpPr>
          <p:nvPr/>
        </p:nvSpPr>
        <p:spPr bwMode="auto">
          <a:xfrm>
            <a:off x="5016501" y="1149350"/>
            <a:ext cx="1223963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sp>
        <p:nvSpPr>
          <p:cNvPr id="165927" name="AutoShape 39"/>
          <p:cNvSpPr>
            <a:spLocks noChangeAspect="1" noChangeArrowheads="1" noTextEdit="1"/>
          </p:cNvSpPr>
          <p:nvPr/>
        </p:nvSpPr>
        <p:spPr bwMode="auto">
          <a:xfrm>
            <a:off x="1865314" y="1847850"/>
            <a:ext cx="13366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8" name="Freeform 40"/>
          <p:cNvSpPr>
            <a:spLocks/>
          </p:cNvSpPr>
          <p:nvPr/>
        </p:nvSpPr>
        <p:spPr bwMode="auto">
          <a:xfrm>
            <a:off x="2489201" y="2016126"/>
            <a:ext cx="55563" cy="41275"/>
          </a:xfrm>
          <a:custGeom>
            <a:avLst/>
            <a:gdLst>
              <a:gd name="T0" fmla="*/ 104 w 104"/>
              <a:gd name="T1" fmla="*/ 0 h 76"/>
              <a:gd name="T2" fmla="*/ 93 w 104"/>
              <a:gd name="T3" fmla="*/ 3 h 76"/>
              <a:gd name="T4" fmla="*/ 85 w 104"/>
              <a:gd name="T5" fmla="*/ 6 h 76"/>
              <a:gd name="T6" fmla="*/ 79 w 104"/>
              <a:gd name="T7" fmla="*/ 7 h 76"/>
              <a:gd name="T8" fmla="*/ 74 w 104"/>
              <a:gd name="T9" fmla="*/ 8 h 76"/>
              <a:gd name="T10" fmla="*/ 66 w 104"/>
              <a:gd name="T11" fmla="*/ 10 h 76"/>
              <a:gd name="T12" fmla="*/ 61 w 104"/>
              <a:gd name="T13" fmla="*/ 13 h 76"/>
              <a:gd name="T14" fmla="*/ 56 w 104"/>
              <a:gd name="T15" fmla="*/ 15 h 76"/>
              <a:gd name="T16" fmla="*/ 52 w 104"/>
              <a:gd name="T17" fmla="*/ 17 h 76"/>
              <a:gd name="T18" fmla="*/ 44 w 104"/>
              <a:gd name="T19" fmla="*/ 23 h 76"/>
              <a:gd name="T20" fmla="*/ 39 w 104"/>
              <a:gd name="T21" fmla="*/ 25 h 76"/>
              <a:gd name="T22" fmla="*/ 32 w 104"/>
              <a:gd name="T23" fmla="*/ 30 h 76"/>
              <a:gd name="T24" fmla="*/ 27 w 104"/>
              <a:gd name="T25" fmla="*/ 37 h 76"/>
              <a:gd name="T26" fmla="*/ 22 w 104"/>
              <a:gd name="T27" fmla="*/ 44 h 76"/>
              <a:gd name="T28" fmla="*/ 11 w 104"/>
              <a:gd name="T29" fmla="*/ 59 h 76"/>
              <a:gd name="T30" fmla="*/ 7 w 104"/>
              <a:gd name="T31" fmla="*/ 66 h 76"/>
              <a:gd name="T32" fmla="*/ 3 w 104"/>
              <a:gd name="T33" fmla="*/ 72 h 76"/>
              <a:gd name="T34" fmla="*/ 1 w 104"/>
              <a:gd name="T35" fmla="*/ 75 h 76"/>
              <a:gd name="T36" fmla="*/ 0 w 104"/>
              <a:gd name="T37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4" h="76">
                <a:moveTo>
                  <a:pt x="104" y="0"/>
                </a:moveTo>
                <a:lnTo>
                  <a:pt x="93" y="3"/>
                </a:lnTo>
                <a:lnTo>
                  <a:pt x="85" y="6"/>
                </a:lnTo>
                <a:lnTo>
                  <a:pt x="79" y="7"/>
                </a:lnTo>
                <a:lnTo>
                  <a:pt x="74" y="8"/>
                </a:lnTo>
                <a:lnTo>
                  <a:pt x="66" y="10"/>
                </a:lnTo>
                <a:lnTo>
                  <a:pt x="61" y="13"/>
                </a:lnTo>
                <a:lnTo>
                  <a:pt x="56" y="15"/>
                </a:lnTo>
                <a:lnTo>
                  <a:pt x="52" y="17"/>
                </a:lnTo>
                <a:lnTo>
                  <a:pt x="44" y="23"/>
                </a:lnTo>
                <a:lnTo>
                  <a:pt x="39" y="25"/>
                </a:lnTo>
                <a:lnTo>
                  <a:pt x="32" y="30"/>
                </a:lnTo>
                <a:lnTo>
                  <a:pt x="27" y="37"/>
                </a:lnTo>
                <a:lnTo>
                  <a:pt x="22" y="44"/>
                </a:lnTo>
                <a:lnTo>
                  <a:pt x="11" y="59"/>
                </a:lnTo>
                <a:lnTo>
                  <a:pt x="7" y="66"/>
                </a:lnTo>
                <a:lnTo>
                  <a:pt x="3" y="72"/>
                </a:lnTo>
                <a:lnTo>
                  <a:pt x="1" y="75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29" name="Freeform 41"/>
          <p:cNvSpPr>
            <a:spLocks/>
          </p:cNvSpPr>
          <p:nvPr/>
        </p:nvSpPr>
        <p:spPr bwMode="auto">
          <a:xfrm>
            <a:off x="2554288" y="1990726"/>
            <a:ext cx="80962" cy="66675"/>
          </a:xfrm>
          <a:custGeom>
            <a:avLst/>
            <a:gdLst>
              <a:gd name="T0" fmla="*/ 0 w 151"/>
              <a:gd name="T1" fmla="*/ 0 h 125"/>
              <a:gd name="T2" fmla="*/ 39 w 151"/>
              <a:gd name="T3" fmla="*/ 13 h 125"/>
              <a:gd name="T4" fmla="*/ 76 w 151"/>
              <a:gd name="T5" fmla="*/ 26 h 125"/>
              <a:gd name="T6" fmla="*/ 80 w 151"/>
              <a:gd name="T7" fmla="*/ 28 h 125"/>
              <a:gd name="T8" fmla="*/ 84 w 151"/>
              <a:gd name="T9" fmla="*/ 32 h 125"/>
              <a:gd name="T10" fmla="*/ 89 w 151"/>
              <a:gd name="T11" fmla="*/ 42 h 125"/>
              <a:gd name="T12" fmla="*/ 94 w 151"/>
              <a:gd name="T13" fmla="*/ 53 h 125"/>
              <a:gd name="T14" fmla="*/ 96 w 151"/>
              <a:gd name="T15" fmla="*/ 58 h 125"/>
              <a:gd name="T16" fmla="*/ 101 w 151"/>
              <a:gd name="T17" fmla="*/ 63 h 125"/>
              <a:gd name="T18" fmla="*/ 109 w 151"/>
              <a:gd name="T19" fmla="*/ 67 h 125"/>
              <a:gd name="T20" fmla="*/ 118 w 151"/>
              <a:gd name="T21" fmla="*/ 71 h 125"/>
              <a:gd name="T22" fmla="*/ 129 w 151"/>
              <a:gd name="T23" fmla="*/ 73 h 125"/>
              <a:gd name="T24" fmla="*/ 138 w 151"/>
              <a:gd name="T25" fmla="*/ 75 h 125"/>
              <a:gd name="T26" fmla="*/ 140 w 151"/>
              <a:gd name="T27" fmla="*/ 82 h 125"/>
              <a:gd name="T28" fmla="*/ 143 w 151"/>
              <a:gd name="T29" fmla="*/ 88 h 125"/>
              <a:gd name="T30" fmla="*/ 146 w 151"/>
              <a:gd name="T31" fmla="*/ 97 h 125"/>
              <a:gd name="T32" fmla="*/ 148 w 151"/>
              <a:gd name="T33" fmla="*/ 103 h 125"/>
              <a:gd name="T34" fmla="*/ 150 w 151"/>
              <a:gd name="T35" fmla="*/ 107 h 125"/>
              <a:gd name="T36" fmla="*/ 151 w 151"/>
              <a:gd name="T37" fmla="*/ 109 h 125"/>
              <a:gd name="T38" fmla="*/ 151 w 151"/>
              <a:gd name="T39" fmla="*/ 112 h 125"/>
              <a:gd name="T40" fmla="*/ 151 w 151"/>
              <a:gd name="T41" fmla="*/ 117 h 125"/>
              <a:gd name="T42" fmla="*/ 151 w 151"/>
              <a:gd name="T43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1" h="125">
                <a:moveTo>
                  <a:pt x="0" y="0"/>
                </a:moveTo>
                <a:lnTo>
                  <a:pt x="39" y="13"/>
                </a:lnTo>
                <a:lnTo>
                  <a:pt x="76" y="26"/>
                </a:lnTo>
                <a:lnTo>
                  <a:pt x="80" y="28"/>
                </a:lnTo>
                <a:lnTo>
                  <a:pt x="84" y="32"/>
                </a:lnTo>
                <a:lnTo>
                  <a:pt x="89" y="42"/>
                </a:lnTo>
                <a:lnTo>
                  <a:pt x="94" y="53"/>
                </a:lnTo>
                <a:lnTo>
                  <a:pt x="96" y="58"/>
                </a:lnTo>
                <a:lnTo>
                  <a:pt x="101" y="63"/>
                </a:lnTo>
                <a:lnTo>
                  <a:pt x="109" y="67"/>
                </a:lnTo>
                <a:lnTo>
                  <a:pt x="118" y="71"/>
                </a:lnTo>
                <a:lnTo>
                  <a:pt x="129" y="73"/>
                </a:lnTo>
                <a:lnTo>
                  <a:pt x="138" y="75"/>
                </a:lnTo>
                <a:lnTo>
                  <a:pt x="140" y="82"/>
                </a:lnTo>
                <a:lnTo>
                  <a:pt x="143" y="88"/>
                </a:lnTo>
                <a:lnTo>
                  <a:pt x="146" y="97"/>
                </a:lnTo>
                <a:lnTo>
                  <a:pt x="148" y="103"/>
                </a:lnTo>
                <a:lnTo>
                  <a:pt x="150" y="107"/>
                </a:lnTo>
                <a:lnTo>
                  <a:pt x="151" y="109"/>
                </a:lnTo>
                <a:lnTo>
                  <a:pt x="151" y="112"/>
                </a:lnTo>
                <a:lnTo>
                  <a:pt x="151" y="117"/>
                </a:lnTo>
                <a:lnTo>
                  <a:pt x="151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0" name="Freeform 42"/>
          <p:cNvSpPr>
            <a:spLocks/>
          </p:cNvSpPr>
          <p:nvPr/>
        </p:nvSpPr>
        <p:spPr bwMode="auto">
          <a:xfrm>
            <a:off x="2547939" y="2057400"/>
            <a:ext cx="58737" cy="58738"/>
          </a:xfrm>
          <a:custGeom>
            <a:avLst/>
            <a:gdLst>
              <a:gd name="T0" fmla="*/ 0 w 111"/>
              <a:gd name="T1" fmla="*/ 0 h 111"/>
              <a:gd name="T2" fmla="*/ 10 w 111"/>
              <a:gd name="T3" fmla="*/ 7 h 111"/>
              <a:gd name="T4" fmla="*/ 20 w 111"/>
              <a:gd name="T5" fmla="*/ 13 h 111"/>
              <a:gd name="T6" fmla="*/ 41 w 111"/>
              <a:gd name="T7" fmla="*/ 23 h 111"/>
              <a:gd name="T8" fmla="*/ 50 w 111"/>
              <a:gd name="T9" fmla="*/ 29 h 111"/>
              <a:gd name="T10" fmla="*/ 60 w 111"/>
              <a:gd name="T11" fmla="*/ 37 h 111"/>
              <a:gd name="T12" fmla="*/ 68 w 111"/>
              <a:gd name="T13" fmla="*/ 45 h 111"/>
              <a:gd name="T14" fmla="*/ 76 w 111"/>
              <a:gd name="T15" fmla="*/ 56 h 111"/>
              <a:gd name="T16" fmla="*/ 82 w 111"/>
              <a:gd name="T17" fmla="*/ 63 h 111"/>
              <a:gd name="T18" fmla="*/ 87 w 111"/>
              <a:gd name="T19" fmla="*/ 72 h 111"/>
              <a:gd name="T20" fmla="*/ 99 w 111"/>
              <a:gd name="T21" fmla="*/ 90 h 111"/>
              <a:gd name="T22" fmla="*/ 104 w 111"/>
              <a:gd name="T23" fmla="*/ 98 h 111"/>
              <a:gd name="T24" fmla="*/ 107 w 111"/>
              <a:gd name="T25" fmla="*/ 105 h 111"/>
              <a:gd name="T26" fmla="*/ 109 w 111"/>
              <a:gd name="T27" fmla="*/ 110 h 111"/>
              <a:gd name="T28" fmla="*/ 111 w 111"/>
              <a:gd name="T2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1" h="111">
                <a:moveTo>
                  <a:pt x="0" y="0"/>
                </a:moveTo>
                <a:lnTo>
                  <a:pt x="10" y="7"/>
                </a:lnTo>
                <a:lnTo>
                  <a:pt x="20" y="13"/>
                </a:lnTo>
                <a:lnTo>
                  <a:pt x="41" y="23"/>
                </a:lnTo>
                <a:lnTo>
                  <a:pt x="50" y="29"/>
                </a:lnTo>
                <a:lnTo>
                  <a:pt x="60" y="37"/>
                </a:lnTo>
                <a:lnTo>
                  <a:pt x="68" y="45"/>
                </a:lnTo>
                <a:lnTo>
                  <a:pt x="76" y="56"/>
                </a:lnTo>
                <a:lnTo>
                  <a:pt x="82" y="63"/>
                </a:lnTo>
                <a:lnTo>
                  <a:pt x="87" y="72"/>
                </a:lnTo>
                <a:lnTo>
                  <a:pt x="99" y="90"/>
                </a:lnTo>
                <a:lnTo>
                  <a:pt x="104" y="98"/>
                </a:lnTo>
                <a:lnTo>
                  <a:pt x="107" y="105"/>
                </a:lnTo>
                <a:lnTo>
                  <a:pt x="109" y="110"/>
                </a:lnTo>
                <a:lnTo>
                  <a:pt x="111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1" name="Freeform 43"/>
          <p:cNvSpPr>
            <a:spLocks/>
          </p:cNvSpPr>
          <p:nvPr/>
        </p:nvSpPr>
        <p:spPr bwMode="auto">
          <a:xfrm>
            <a:off x="2490788" y="2116138"/>
            <a:ext cx="49212" cy="87312"/>
          </a:xfrm>
          <a:custGeom>
            <a:avLst/>
            <a:gdLst>
              <a:gd name="T0" fmla="*/ 94 w 94"/>
              <a:gd name="T1" fmla="*/ 0 h 166"/>
              <a:gd name="T2" fmla="*/ 88 w 94"/>
              <a:gd name="T3" fmla="*/ 19 h 166"/>
              <a:gd name="T4" fmla="*/ 81 w 94"/>
              <a:gd name="T5" fmla="*/ 35 h 166"/>
              <a:gd name="T6" fmla="*/ 74 w 94"/>
              <a:gd name="T7" fmla="*/ 50 h 166"/>
              <a:gd name="T8" fmla="*/ 65 w 94"/>
              <a:gd name="T9" fmla="*/ 64 h 166"/>
              <a:gd name="T10" fmla="*/ 53 w 94"/>
              <a:gd name="T11" fmla="*/ 76 h 166"/>
              <a:gd name="T12" fmla="*/ 41 w 94"/>
              <a:gd name="T13" fmla="*/ 89 h 166"/>
              <a:gd name="T14" fmla="*/ 27 w 94"/>
              <a:gd name="T15" fmla="*/ 101 h 166"/>
              <a:gd name="T16" fmla="*/ 11 w 94"/>
              <a:gd name="T17" fmla="*/ 111 h 166"/>
              <a:gd name="T18" fmla="*/ 8 w 94"/>
              <a:gd name="T19" fmla="*/ 117 h 166"/>
              <a:gd name="T20" fmla="*/ 6 w 94"/>
              <a:gd name="T21" fmla="*/ 123 h 166"/>
              <a:gd name="T22" fmla="*/ 4 w 94"/>
              <a:gd name="T23" fmla="*/ 131 h 166"/>
              <a:gd name="T24" fmla="*/ 1 w 94"/>
              <a:gd name="T25" fmla="*/ 135 h 166"/>
              <a:gd name="T26" fmla="*/ 0 w 94"/>
              <a:gd name="T27" fmla="*/ 139 h 166"/>
              <a:gd name="T28" fmla="*/ 0 w 94"/>
              <a:gd name="T29" fmla="*/ 142 h 166"/>
              <a:gd name="T30" fmla="*/ 0 w 94"/>
              <a:gd name="T31" fmla="*/ 148 h 166"/>
              <a:gd name="T32" fmla="*/ 0 w 94"/>
              <a:gd name="T33" fmla="*/ 155 h 166"/>
              <a:gd name="T34" fmla="*/ 0 w 94"/>
              <a:gd name="T35" fmla="*/ 161 h 166"/>
              <a:gd name="T36" fmla="*/ 0 w 94"/>
              <a:gd name="T3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4" h="166">
                <a:moveTo>
                  <a:pt x="94" y="0"/>
                </a:moveTo>
                <a:lnTo>
                  <a:pt x="88" y="19"/>
                </a:lnTo>
                <a:lnTo>
                  <a:pt x="81" y="35"/>
                </a:lnTo>
                <a:lnTo>
                  <a:pt x="74" y="50"/>
                </a:lnTo>
                <a:lnTo>
                  <a:pt x="65" y="64"/>
                </a:lnTo>
                <a:lnTo>
                  <a:pt x="53" y="76"/>
                </a:lnTo>
                <a:lnTo>
                  <a:pt x="41" y="89"/>
                </a:lnTo>
                <a:lnTo>
                  <a:pt x="27" y="101"/>
                </a:lnTo>
                <a:lnTo>
                  <a:pt x="11" y="111"/>
                </a:lnTo>
                <a:lnTo>
                  <a:pt x="8" y="117"/>
                </a:lnTo>
                <a:lnTo>
                  <a:pt x="6" y="123"/>
                </a:lnTo>
                <a:lnTo>
                  <a:pt x="4" y="131"/>
                </a:lnTo>
                <a:lnTo>
                  <a:pt x="1" y="135"/>
                </a:lnTo>
                <a:lnTo>
                  <a:pt x="0" y="139"/>
                </a:lnTo>
                <a:lnTo>
                  <a:pt x="0" y="142"/>
                </a:lnTo>
                <a:lnTo>
                  <a:pt x="0" y="148"/>
                </a:lnTo>
                <a:lnTo>
                  <a:pt x="0" y="155"/>
                </a:lnTo>
                <a:lnTo>
                  <a:pt x="0" y="161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2" name="Freeform 44"/>
          <p:cNvSpPr>
            <a:spLocks/>
          </p:cNvSpPr>
          <p:nvPr/>
        </p:nvSpPr>
        <p:spPr bwMode="auto">
          <a:xfrm>
            <a:off x="2562226" y="2152651"/>
            <a:ext cx="73025" cy="80963"/>
          </a:xfrm>
          <a:custGeom>
            <a:avLst/>
            <a:gdLst>
              <a:gd name="T0" fmla="*/ 0 w 139"/>
              <a:gd name="T1" fmla="*/ 0 h 153"/>
              <a:gd name="T2" fmla="*/ 35 w 139"/>
              <a:gd name="T3" fmla="*/ 15 h 153"/>
              <a:gd name="T4" fmla="*/ 70 w 139"/>
              <a:gd name="T5" fmla="*/ 30 h 153"/>
              <a:gd name="T6" fmla="*/ 80 w 139"/>
              <a:gd name="T7" fmla="*/ 35 h 153"/>
              <a:gd name="T8" fmla="*/ 92 w 139"/>
              <a:gd name="T9" fmla="*/ 41 h 153"/>
              <a:gd name="T10" fmla="*/ 96 w 139"/>
              <a:gd name="T11" fmla="*/ 43 h 153"/>
              <a:gd name="T12" fmla="*/ 101 w 139"/>
              <a:gd name="T13" fmla="*/ 45 h 153"/>
              <a:gd name="T14" fmla="*/ 103 w 139"/>
              <a:gd name="T15" fmla="*/ 47 h 153"/>
              <a:gd name="T16" fmla="*/ 104 w 139"/>
              <a:gd name="T17" fmla="*/ 47 h 153"/>
              <a:gd name="T18" fmla="*/ 117 w 139"/>
              <a:gd name="T19" fmla="*/ 72 h 153"/>
              <a:gd name="T20" fmla="*/ 129 w 139"/>
              <a:gd name="T21" fmla="*/ 96 h 153"/>
              <a:gd name="T22" fmla="*/ 132 w 139"/>
              <a:gd name="T23" fmla="*/ 110 h 153"/>
              <a:gd name="T24" fmla="*/ 136 w 139"/>
              <a:gd name="T25" fmla="*/ 123 h 153"/>
              <a:gd name="T26" fmla="*/ 138 w 139"/>
              <a:gd name="T27" fmla="*/ 138 h 153"/>
              <a:gd name="T28" fmla="*/ 139 w 139"/>
              <a:gd name="T29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" h="153">
                <a:moveTo>
                  <a:pt x="0" y="0"/>
                </a:moveTo>
                <a:lnTo>
                  <a:pt x="35" y="15"/>
                </a:lnTo>
                <a:lnTo>
                  <a:pt x="70" y="30"/>
                </a:lnTo>
                <a:lnTo>
                  <a:pt x="80" y="35"/>
                </a:lnTo>
                <a:lnTo>
                  <a:pt x="92" y="41"/>
                </a:lnTo>
                <a:lnTo>
                  <a:pt x="96" y="43"/>
                </a:lnTo>
                <a:lnTo>
                  <a:pt x="101" y="45"/>
                </a:lnTo>
                <a:lnTo>
                  <a:pt x="103" y="47"/>
                </a:lnTo>
                <a:lnTo>
                  <a:pt x="104" y="47"/>
                </a:lnTo>
                <a:lnTo>
                  <a:pt x="117" y="72"/>
                </a:lnTo>
                <a:lnTo>
                  <a:pt x="129" y="96"/>
                </a:lnTo>
                <a:lnTo>
                  <a:pt x="132" y="110"/>
                </a:lnTo>
                <a:lnTo>
                  <a:pt x="136" y="123"/>
                </a:lnTo>
                <a:lnTo>
                  <a:pt x="138" y="138"/>
                </a:lnTo>
                <a:lnTo>
                  <a:pt x="139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3" name="Freeform 45"/>
          <p:cNvSpPr>
            <a:spLocks/>
          </p:cNvSpPr>
          <p:nvPr/>
        </p:nvSpPr>
        <p:spPr bwMode="auto">
          <a:xfrm>
            <a:off x="2459039" y="1962150"/>
            <a:ext cx="85725" cy="65088"/>
          </a:xfrm>
          <a:custGeom>
            <a:avLst/>
            <a:gdLst>
              <a:gd name="T0" fmla="*/ 160 w 160"/>
              <a:gd name="T1" fmla="*/ 0 h 125"/>
              <a:gd name="T2" fmla="*/ 154 w 160"/>
              <a:gd name="T3" fmla="*/ 11 h 125"/>
              <a:gd name="T4" fmla="*/ 147 w 160"/>
              <a:gd name="T5" fmla="*/ 22 h 125"/>
              <a:gd name="T6" fmla="*/ 140 w 160"/>
              <a:gd name="T7" fmla="*/ 30 h 125"/>
              <a:gd name="T8" fmla="*/ 131 w 160"/>
              <a:gd name="T9" fmla="*/ 36 h 125"/>
              <a:gd name="T10" fmla="*/ 122 w 160"/>
              <a:gd name="T11" fmla="*/ 40 h 125"/>
              <a:gd name="T12" fmla="*/ 109 w 160"/>
              <a:gd name="T13" fmla="*/ 45 h 125"/>
              <a:gd name="T14" fmla="*/ 96 w 160"/>
              <a:gd name="T15" fmla="*/ 48 h 125"/>
              <a:gd name="T16" fmla="*/ 80 w 160"/>
              <a:gd name="T17" fmla="*/ 53 h 125"/>
              <a:gd name="T18" fmla="*/ 74 w 160"/>
              <a:gd name="T19" fmla="*/ 60 h 125"/>
              <a:gd name="T20" fmla="*/ 70 w 160"/>
              <a:gd name="T21" fmla="*/ 67 h 125"/>
              <a:gd name="T22" fmla="*/ 64 w 160"/>
              <a:gd name="T23" fmla="*/ 74 h 125"/>
              <a:gd name="T24" fmla="*/ 57 w 160"/>
              <a:gd name="T25" fmla="*/ 80 h 125"/>
              <a:gd name="T26" fmla="*/ 49 w 160"/>
              <a:gd name="T27" fmla="*/ 83 h 125"/>
              <a:gd name="T28" fmla="*/ 39 w 160"/>
              <a:gd name="T29" fmla="*/ 84 h 125"/>
              <a:gd name="T30" fmla="*/ 30 w 160"/>
              <a:gd name="T31" fmla="*/ 87 h 125"/>
              <a:gd name="T32" fmla="*/ 23 w 160"/>
              <a:gd name="T33" fmla="*/ 89 h 125"/>
              <a:gd name="T34" fmla="*/ 16 w 160"/>
              <a:gd name="T35" fmla="*/ 97 h 125"/>
              <a:gd name="T36" fmla="*/ 12 w 160"/>
              <a:gd name="T37" fmla="*/ 107 h 125"/>
              <a:gd name="T38" fmla="*/ 7 w 160"/>
              <a:gd name="T39" fmla="*/ 117 h 125"/>
              <a:gd name="T40" fmla="*/ 0 w 160"/>
              <a:gd name="T4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" h="125">
                <a:moveTo>
                  <a:pt x="160" y="0"/>
                </a:moveTo>
                <a:lnTo>
                  <a:pt x="154" y="11"/>
                </a:lnTo>
                <a:lnTo>
                  <a:pt x="147" y="22"/>
                </a:lnTo>
                <a:lnTo>
                  <a:pt x="140" y="30"/>
                </a:lnTo>
                <a:lnTo>
                  <a:pt x="131" y="36"/>
                </a:lnTo>
                <a:lnTo>
                  <a:pt x="122" y="40"/>
                </a:lnTo>
                <a:lnTo>
                  <a:pt x="109" y="45"/>
                </a:lnTo>
                <a:lnTo>
                  <a:pt x="96" y="48"/>
                </a:lnTo>
                <a:lnTo>
                  <a:pt x="80" y="53"/>
                </a:lnTo>
                <a:lnTo>
                  <a:pt x="74" y="60"/>
                </a:lnTo>
                <a:lnTo>
                  <a:pt x="70" y="67"/>
                </a:lnTo>
                <a:lnTo>
                  <a:pt x="64" y="74"/>
                </a:lnTo>
                <a:lnTo>
                  <a:pt x="57" y="80"/>
                </a:lnTo>
                <a:lnTo>
                  <a:pt x="49" y="83"/>
                </a:lnTo>
                <a:lnTo>
                  <a:pt x="39" y="84"/>
                </a:lnTo>
                <a:lnTo>
                  <a:pt x="30" y="87"/>
                </a:lnTo>
                <a:lnTo>
                  <a:pt x="23" y="89"/>
                </a:lnTo>
                <a:lnTo>
                  <a:pt x="16" y="97"/>
                </a:lnTo>
                <a:lnTo>
                  <a:pt x="12" y="107"/>
                </a:lnTo>
                <a:lnTo>
                  <a:pt x="7" y="117"/>
                </a:lnTo>
                <a:lnTo>
                  <a:pt x="0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4" name="Freeform 46"/>
          <p:cNvSpPr>
            <a:spLocks/>
          </p:cNvSpPr>
          <p:nvPr/>
        </p:nvSpPr>
        <p:spPr bwMode="auto">
          <a:xfrm>
            <a:off x="2551114" y="1935164"/>
            <a:ext cx="142875" cy="92075"/>
          </a:xfrm>
          <a:custGeom>
            <a:avLst/>
            <a:gdLst>
              <a:gd name="T0" fmla="*/ 0 w 270"/>
              <a:gd name="T1" fmla="*/ 0 h 174"/>
              <a:gd name="T2" fmla="*/ 23 w 270"/>
              <a:gd name="T3" fmla="*/ 14 h 174"/>
              <a:gd name="T4" fmla="*/ 47 w 270"/>
              <a:gd name="T5" fmla="*/ 28 h 174"/>
              <a:gd name="T6" fmla="*/ 72 w 270"/>
              <a:gd name="T7" fmla="*/ 40 h 174"/>
              <a:gd name="T8" fmla="*/ 97 w 270"/>
              <a:gd name="T9" fmla="*/ 51 h 174"/>
              <a:gd name="T10" fmla="*/ 106 w 270"/>
              <a:gd name="T11" fmla="*/ 55 h 174"/>
              <a:gd name="T12" fmla="*/ 116 w 270"/>
              <a:gd name="T13" fmla="*/ 58 h 174"/>
              <a:gd name="T14" fmla="*/ 137 w 270"/>
              <a:gd name="T15" fmla="*/ 65 h 174"/>
              <a:gd name="T16" fmla="*/ 146 w 270"/>
              <a:gd name="T17" fmla="*/ 67 h 174"/>
              <a:gd name="T18" fmla="*/ 154 w 270"/>
              <a:gd name="T19" fmla="*/ 70 h 174"/>
              <a:gd name="T20" fmla="*/ 159 w 270"/>
              <a:gd name="T21" fmla="*/ 72 h 174"/>
              <a:gd name="T22" fmla="*/ 161 w 270"/>
              <a:gd name="T23" fmla="*/ 72 h 174"/>
              <a:gd name="T24" fmla="*/ 162 w 270"/>
              <a:gd name="T25" fmla="*/ 72 h 174"/>
              <a:gd name="T26" fmla="*/ 164 w 270"/>
              <a:gd name="T27" fmla="*/ 74 h 174"/>
              <a:gd name="T28" fmla="*/ 171 w 270"/>
              <a:gd name="T29" fmla="*/ 79 h 174"/>
              <a:gd name="T30" fmla="*/ 181 w 270"/>
              <a:gd name="T31" fmla="*/ 87 h 174"/>
              <a:gd name="T32" fmla="*/ 192 w 270"/>
              <a:gd name="T33" fmla="*/ 96 h 174"/>
              <a:gd name="T34" fmla="*/ 204 w 270"/>
              <a:gd name="T35" fmla="*/ 106 h 174"/>
              <a:gd name="T36" fmla="*/ 214 w 270"/>
              <a:gd name="T37" fmla="*/ 114 h 174"/>
              <a:gd name="T38" fmla="*/ 223 w 270"/>
              <a:gd name="T39" fmla="*/ 119 h 174"/>
              <a:gd name="T40" fmla="*/ 226 w 270"/>
              <a:gd name="T41" fmla="*/ 122 h 174"/>
              <a:gd name="T42" fmla="*/ 227 w 270"/>
              <a:gd name="T43" fmla="*/ 123 h 174"/>
              <a:gd name="T44" fmla="*/ 239 w 270"/>
              <a:gd name="T45" fmla="*/ 136 h 174"/>
              <a:gd name="T46" fmla="*/ 249 w 270"/>
              <a:gd name="T47" fmla="*/ 148 h 174"/>
              <a:gd name="T48" fmla="*/ 258 w 270"/>
              <a:gd name="T49" fmla="*/ 162 h 174"/>
              <a:gd name="T50" fmla="*/ 270 w 270"/>
              <a:gd name="T51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70" h="174">
                <a:moveTo>
                  <a:pt x="0" y="0"/>
                </a:moveTo>
                <a:lnTo>
                  <a:pt x="23" y="14"/>
                </a:lnTo>
                <a:lnTo>
                  <a:pt x="47" y="28"/>
                </a:lnTo>
                <a:lnTo>
                  <a:pt x="72" y="40"/>
                </a:lnTo>
                <a:lnTo>
                  <a:pt x="97" y="51"/>
                </a:lnTo>
                <a:lnTo>
                  <a:pt x="106" y="55"/>
                </a:lnTo>
                <a:lnTo>
                  <a:pt x="116" y="58"/>
                </a:lnTo>
                <a:lnTo>
                  <a:pt x="137" y="65"/>
                </a:lnTo>
                <a:lnTo>
                  <a:pt x="146" y="67"/>
                </a:lnTo>
                <a:lnTo>
                  <a:pt x="154" y="70"/>
                </a:lnTo>
                <a:lnTo>
                  <a:pt x="159" y="72"/>
                </a:lnTo>
                <a:lnTo>
                  <a:pt x="161" y="72"/>
                </a:lnTo>
                <a:lnTo>
                  <a:pt x="162" y="72"/>
                </a:lnTo>
                <a:lnTo>
                  <a:pt x="164" y="74"/>
                </a:lnTo>
                <a:lnTo>
                  <a:pt x="171" y="79"/>
                </a:lnTo>
                <a:lnTo>
                  <a:pt x="181" y="87"/>
                </a:lnTo>
                <a:lnTo>
                  <a:pt x="192" y="96"/>
                </a:lnTo>
                <a:lnTo>
                  <a:pt x="204" y="106"/>
                </a:lnTo>
                <a:lnTo>
                  <a:pt x="214" y="114"/>
                </a:lnTo>
                <a:lnTo>
                  <a:pt x="223" y="119"/>
                </a:lnTo>
                <a:lnTo>
                  <a:pt x="226" y="122"/>
                </a:lnTo>
                <a:lnTo>
                  <a:pt x="227" y="123"/>
                </a:lnTo>
                <a:lnTo>
                  <a:pt x="239" y="136"/>
                </a:lnTo>
                <a:lnTo>
                  <a:pt x="249" y="148"/>
                </a:lnTo>
                <a:lnTo>
                  <a:pt x="258" y="162"/>
                </a:lnTo>
                <a:lnTo>
                  <a:pt x="270" y="17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5" name="Freeform 47"/>
          <p:cNvSpPr>
            <a:spLocks/>
          </p:cNvSpPr>
          <p:nvPr/>
        </p:nvSpPr>
        <p:spPr bwMode="auto">
          <a:xfrm>
            <a:off x="2430464" y="1925638"/>
            <a:ext cx="103187" cy="101600"/>
          </a:xfrm>
          <a:custGeom>
            <a:avLst/>
            <a:gdLst>
              <a:gd name="T0" fmla="*/ 194 w 194"/>
              <a:gd name="T1" fmla="*/ 0 h 194"/>
              <a:gd name="T2" fmla="*/ 187 w 194"/>
              <a:gd name="T3" fmla="*/ 18 h 194"/>
              <a:gd name="T4" fmla="*/ 180 w 194"/>
              <a:gd name="T5" fmla="*/ 37 h 194"/>
              <a:gd name="T6" fmla="*/ 177 w 194"/>
              <a:gd name="T7" fmla="*/ 46 h 194"/>
              <a:gd name="T8" fmla="*/ 172 w 194"/>
              <a:gd name="T9" fmla="*/ 54 h 194"/>
              <a:gd name="T10" fmla="*/ 167 w 194"/>
              <a:gd name="T11" fmla="*/ 60 h 194"/>
              <a:gd name="T12" fmla="*/ 160 w 194"/>
              <a:gd name="T13" fmla="*/ 64 h 194"/>
              <a:gd name="T14" fmla="*/ 133 w 194"/>
              <a:gd name="T15" fmla="*/ 77 h 194"/>
              <a:gd name="T16" fmla="*/ 106 w 194"/>
              <a:gd name="T17" fmla="*/ 92 h 194"/>
              <a:gd name="T18" fmla="*/ 78 w 194"/>
              <a:gd name="T19" fmla="*/ 106 h 194"/>
              <a:gd name="T20" fmla="*/ 51 w 194"/>
              <a:gd name="T21" fmla="*/ 119 h 194"/>
              <a:gd name="T22" fmla="*/ 37 w 194"/>
              <a:gd name="T23" fmla="*/ 137 h 194"/>
              <a:gd name="T24" fmla="*/ 25 w 194"/>
              <a:gd name="T25" fmla="*/ 157 h 194"/>
              <a:gd name="T26" fmla="*/ 12 w 194"/>
              <a:gd name="T27" fmla="*/ 175 h 194"/>
              <a:gd name="T28" fmla="*/ 0 w 194"/>
              <a:gd name="T29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4" h="194">
                <a:moveTo>
                  <a:pt x="194" y="0"/>
                </a:moveTo>
                <a:lnTo>
                  <a:pt x="187" y="18"/>
                </a:lnTo>
                <a:lnTo>
                  <a:pt x="180" y="37"/>
                </a:lnTo>
                <a:lnTo>
                  <a:pt x="177" y="46"/>
                </a:lnTo>
                <a:lnTo>
                  <a:pt x="172" y="54"/>
                </a:lnTo>
                <a:lnTo>
                  <a:pt x="167" y="60"/>
                </a:lnTo>
                <a:lnTo>
                  <a:pt x="160" y="64"/>
                </a:lnTo>
                <a:lnTo>
                  <a:pt x="133" y="77"/>
                </a:lnTo>
                <a:lnTo>
                  <a:pt x="106" y="92"/>
                </a:lnTo>
                <a:lnTo>
                  <a:pt x="78" y="106"/>
                </a:lnTo>
                <a:lnTo>
                  <a:pt x="51" y="119"/>
                </a:lnTo>
                <a:lnTo>
                  <a:pt x="37" y="137"/>
                </a:lnTo>
                <a:lnTo>
                  <a:pt x="25" y="157"/>
                </a:lnTo>
                <a:lnTo>
                  <a:pt x="12" y="175"/>
                </a:lnTo>
                <a:lnTo>
                  <a:pt x="0" y="1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6" name="Freeform 48"/>
          <p:cNvSpPr>
            <a:spLocks/>
          </p:cNvSpPr>
          <p:nvPr/>
        </p:nvSpPr>
        <p:spPr bwMode="auto">
          <a:xfrm>
            <a:off x="2368551" y="2022475"/>
            <a:ext cx="66675" cy="107950"/>
          </a:xfrm>
          <a:custGeom>
            <a:avLst/>
            <a:gdLst>
              <a:gd name="T0" fmla="*/ 125 w 125"/>
              <a:gd name="T1" fmla="*/ 0 h 204"/>
              <a:gd name="T2" fmla="*/ 120 w 125"/>
              <a:gd name="T3" fmla="*/ 7 h 204"/>
              <a:gd name="T4" fmla="*/ 119 w 125"/>
              <a:gd name="T5" fmla="*/ 11 h 204"/>
              <a:gd name="T6" fmla="*/ 116 w 125"/>
              <a:gd name="T7" fmla="*/ 14 h 204"/>
              <a:gd name="T8" fmla="*/ 112 w 125"/>
              <a:gd name="T9" fmla="*/ 17 h 204"/>
              <a:gd name="T10" fmla="*/ 109 w 125"/>
              <a:gd name="T11" fmla="*/ 17 h 204"/>
              <a:gd name="T12" fmla="*/ 105 w 125"/>
              <a:gd name="T13" fmla="*/ 18 h 204"/>
              <a:gd name="T14" fmla="*/ 102 w 125"/>
              <a:gd name="T15" fmla="*/ 19 h 204"/>
              <a:gd name="T16" fmla="*/ 91 w 125"/>
              <a:gd name="T17" fmla="*/ 32 h 204"/>
              <a:gd name="T18" fmla="*/ 82 w 125"/>
              <a:gd name="T19" fmla="*/ 45 h 204"/>
              <a:gd name="T20" fmla="*/ 74 w 125"/>
              <a:gd name="T21" fmla="*/ 61 h 204"/>
              <a:gd name="T22" fmla="*/ 65 w 125"/>
              <a:gd name="T23" fmla="*/ 74 h 204"/>
              <a:gd name="T24" fmla="*/ 63 w 125"/>
              <a:gd name="T25" fmla="*/ 78 h 204"/>
              <a:gd name="T26" fmla="*/ 61 w 125"/>
              <a:gd name="T27" fmla="*/ 84 h 204"/>
              <a:gd name="T28" fmla="*/ 59 w 125"/>
              <a:gd name="T29" fmla="*/ 96 h 204"/>
              <a:gd name="T30" fmla="*/ 58 w 125"/>
              <a:gd name="T31" fmla="*/ 103 h 204"/>
              <a:gd name="T32" fmla="*/ 57 w 125"/>
              <a:gd name="T33" fmla="*/ 109 h 204"/>
              <a:gd name="T34" fmla="*/ 56 w 125"/>
              <a:gd name="T35" fmla="*/ 114 h 204"/>
              <a:gd name="T36" fmla="*/ 56 w 125"/>
              <a:gd name="T37" fmla="*/ 116 h 204"/>
              <a:gd name="T38" fmla="*/ 50 w 125"/>
              <a:gd name="T39" fmla="*/ 130 h 204"/>
              <a:gd name="T40" fmla="*/ 42 w 125"/>
              <a:gd name="T41" fmla="*/ 143 h 204"/>
              <a:gd name="T42" fmla="*/ 33 w 125"/>
              <a:gd name="T43" fmla="*/ 155 h 204"/>
              <a:gd name="T44" fmla="*/ 23 w 125"/>
              <a:gd name="T45" fmla="*/ 167 h 204"/>
              <a:gd name="T46" fmla="*/ 20 w 125"/>
              <a:gd name="T47" fmla="*/ 177 h 204"/>
              <a:gd name="T48" fmla="*/ 14 w 125"/>
              <a:gd name="T49" fmla="*/ 186 h 204"/>
              <a:gd name="T50" fmla="*/ 8 w 125"/>
              <a:gd name="T51" fmla="*/ 196 h 204"/>
              <a:gd name="T52" fmla="*/ 0 w 125"/>
              <a:gd name="T53" fmla="*/ 20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5" h="204">
                <a:moveTo>
                  <a:pt x="125" y="0"/>
                </a:moveTo>
                <a:lnTo>
                  <a:pt x="120" y="7"/>
                </a:lnTo>
                <a:lnTo>
                  <a:pt x="119" y="11"/>
                </a:lnTo>
                <a:lnTo>
                  <a:pt x="116" y="14"/>
                </a:lnTo>
                <a:lnTo>
                  <a:pt x="112" y="17"/>
                </a:lnTo>
                <a:lnTo>
                  <a:pt x="109" y="17"/>
                </a:lnTo>
                <a:lnTo>
                  <a:pt x="105" y="18"/>
                </a:lnTo>
                <a:lnTo>
                  <a:pt x="102" y="19"/>
                </a:lnTo>
                <a:lnTo>
                  <a:pt x="91" y="32"/>
                </a:lnTo>
                <a:lnTo>
                  <a:pt x="82" y="45"/>
                </a:lnTo>
                <a:lnTo>
                  <a:pt x="74" y="61"/>
                </a:lnTo>
                <a:lnTo>
                  <a:pt x="65" y="74"/>
                </a:lnTo>
                <a:lnTo>
                  <a:pt x="63" y="78"/>
                </a:lnTo>
                <a:lnTo>
                  <a:pt x="61" y="84"/>
                </a:lnTo>
                <a:lnTo>
                  <a:pt x="59" y="96"/>
                </a:lnTo>
                <a:lnTo>
                  <a:pt x="58" y="103"/>
                </a:lnTo>
                <a:lnTo>
                  <a:pt x="57" y="109"/>
                </a:lnTo>
                <a:lnTo>
                  <a:pt x="56" y="114"/>
                </a:lnTo>
                <a:lnTo>
                  <a:pt x="56" y="116"/>
                </a:lnTo>
                <a:lnTo>
                  <a:pt x="50" y="130"/>
                </a:lnTo>
                <a:lnTo>
                  <a:pt x="42" y="143"/>
                </a:lnTo>
                <a:lnTo>
                  <a:pt x="33" y="155"/>
                </a:lnTo>
                <a:lnTo>
                  <a:pt x="23" y="167"/>
                </a:lnTo>
                <a:lnTo>
                  <a:pt x="20" y="177"/>
                </a:lnTo>
                <a:lnTo>
                  <a:pt x="14" y="186"/>
                </a:lnTo>
                <a:lnTo>
                  <a:pt x="8" y="196"/>
                </a:lnTo>
                <a:lnTo>
                  <a:pt x="0" y="2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7" name="Freeform 49"/>
          <p:cNvSpPr>
            <a:spLocks/>
          </p:cNvSpPr>
          <p:nvPr/>
        </p:nvSpPr>
        <p:spPr bwMode="auto">
          <a:xfrm>
            <a:off x="2690813" y="2020888"/>
            <a:ext cx="87312" cy="106362"/>
          </a:xfrm>
          <a:custGeom>
            <a:avLst/>
            <a:gdLst>
              <a:gd name="T0" fmla="*/ 0 w 166"/>
              <a:gd name="T1" fmla="*/ 0 h 201"/>
              <a:gd name="T2" fmla="*/ 42 w 166"/>
              <a:gd name="T3" fmla="*/ 28 h 201"/>
              <a:gd name="T4" fmla="*/ 47 w 166"/>
              <a:gd name="T5" fmla="*/ 32 h 201"/>
              <a:gd name="T6" fmla="*/ 54 w 166"/>
              <a:gd name="T7" fmla="*/ 37 h 201"/>
              <a:gd name="T8" fmla="*/ 60 w 166"/>
              <a:gd name="T9" fmla="*/ 40 h 201"/>
              <a:gd name="T10" fmla="*/ 62 w 166"/>
              <a:gd name="T11" fmla="*/ 41 h 201"/>
              <a:gd name="T12" fmla="*/ 62 w 166"/>
              <a:gd name="T13" fmla="*/ 41 h 201"/>
              <a:gd name="T14" fmla="*/ 74 w 166"/>
              <a:gd name="T15" fmla="*/ 60 h 201"/>
              <a:gd name="T16" fmla="*/ 84 w 166"/>
              <a:gd name="T17" fmla="*/ 78 h 201"/>
              <a:gd name="T18" fmla="*/ 104 w 166"/>
              <a:gd name="T19" fmla="*/ 116 h 201"/>
              <a:gd name="T20" fmla="*/ 116 w 166"/>
              <a:gd name="T21" fmla="*/ 134 h 201"/>
              <a:gd name="T22" fmla="*/ 128 w 166"/>
              <a:gd name="T23" fmla="*/ 151 h 201"/>
              <a:gd name="T24" fmla="*/ 142 w 166"/>
              <a:gd name="T25" fmla="*/ 166 h 201"/>
              <a:gd name="T26" fmla="*/ 159 w 166"/>
              <a:gd name="T27" fmla="*/ 180 h 201"/>
              <a:gd name="T28" fmla="*/ 162 w 166"/>
              <a:gd name="T29" fmla="*/ 186 h 201"/>
              <a:gd name="T30" fmla="*/ 164 w 166"/>
              <a:gd name="T31" fmla="*/ 193 h 201"/>
              <a:gd name="T32" fmla="*/ 165 w 166"/>
              <a:gd name="T33" fmla="*/ 199 h 201"/>
              <a:gd name="T34" fmla="*/ 166 w 166"/>
              <a:gd name="T35" fmla="*/ 201 h 201"/>
              <a:gd name="T36" fmla="*/ 166 w 166"/>
              <a:gd name="T37" fmla="*/ 20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6" h="201">
                <a:moveTo>
                  <a:pt x="0" y="0"/>
                </a:moveTo>
                <a:lnTo>
                  <a:pt x="42" y="28"/>
                </a:lnTo>
                <a:lnTo>
                  <a:pt x="47" y="32"/>
                </a:lnTo>
                <a:lnTo>
                  <a:pt x="54" y="37"/>
                </a:lnTo>
                <a:lnTo>
                  <a:pt x="60" y="40"/>
                </a:lnTo>
                <a:lnTo>
                  <a:pt x="62" y="41"/>
                </a:lnTo>
                <a:lnTo>
                  <a:pt x="62" y="41"/>
                </a:lnTo>
                <a:lnTo>
                  <a:pt x="74" y="60"/>
                </a:lnTo>
                <a:lnTo>
                  <a:pt x="84" y="78"/>
                </a:lnTo>
                <a:lnTo>
                  <a:pt x="104" y="116"/>
                </a:lnTo>
                <a:lnTo>
                  <a:pt x="116" y="134"/>
                </a:lnTo>
                <a:lnTo>
                  <a:pt x="128" y="151"/>
                </a:lnTo>
                <a:lnTo>
                  <a:pt x="142" y="166"/>
                </a:lnTo>
                <a:lnTo>
                  <a:pt x="159" y="180"/>
                </a:lnTo>
                <a:lnTo>
                  <a:pt x="162" y="186"/>
                </a:lnTo>
                <a:lnTo>
                  <a:pt x="164" y="193"/>
                </a:lnTo>
                <a:lnTo>
                  <a:pt x="165" y="199"/>
                </a:lnTo>
                <a:lnTo>
                  <a:pt x="166" y="201"/>
                </a:lnTo>
                <a:lnTo>
                  <a:pt x="166" y="2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8" name="Freeform 50"/>
          <p:cNvSpPr>
            <a:spLocks/>
          </p:cNvSpPr>
          <p:nvPr/>
        </p:nvSpPr>
        <p:spPr bwMode="auto">
          <a:xfrm>
            <a:off x="2635250" y="2052638"/>
            <a:ext cx="63500" cy="95250"/>
          </a:xfrm>
          <a:custGeom>
            <a:avLst/>
            <a:gdLst>
              <a:gd name="T0" fmla="*/ 0 w 118"/>
              <a:gd name="T1" fmla="*/ 0 h 180"/>
              <a:gd name="T2" fmla="*/ 6 w 118"/>
              <a:gd name="T3" fmla="*/ 4 h 180"/>
              <a:gd name="T4" fmla="*/ 10 w 118"/>
              <a:gd name="T5" fmla="*/ 7 h 180"/>
              <a:gd name="T6" fmla="*/ 17 w 118"/>
              <a:gd name="T7" fmla="*/ 12 h 180"/>
              <a:gd name="T8" fmla="*/ 22 w 118"/>
              <a:gd name="T9" fmla="*/ 15 h 180"/>
              <a:gd name="T10" fmla="*/ 25 w 118"/>
              <a:gd name="T11" fmla="*/ 19 h 180"/>
              <a:gd name="T12" fmla="*/ 28 w 118"/>
              <a:gd name="T13" fmla="*/ 23 h 180"/>
              <a:gd name="T14" fmla="*/ 32 w 118"/>
              <a:gd name="T15" fmla="*/ 30 h 180"/>
              <a:gd name="T16" fmla="*/ 35 w 118"/>
              <a:gd name="T17" fmla="*/ 35 h 180"/>
              <a:gd name="T18" fmla="*/ 38 w 118"/>
              <a:gd name="T19" fmla="*/ 41 h 180"/>
              <a:gd name="T20" fmla="*/ 43 w 118"/>
              <a:gd name="T21" fmla="*/ 48 h 180"/>
              <a:gd name="T22" fmla="*/ 49 w 118"/>
              <a:gd name="T23" fmla="*/ 56 h 180"/>
              <a:gd name="T24" fmla="*/ 53 w 118"/>
              <a:gd name="T25" fmla="*/ 61 h 180"/>
              <a:gd name="T26" fmla="*/ 58 w 118"/>
              <a:gd name="T27" fmla="*/ 68 h 180"/>
              <a:gd name="T28" fmla="*/ 61 w 118"/>
              <a:gd name="T29" fmla="*/ 74 h 180"/>
              <a:gd name="T30" fmla="*/ 62 w 118"/>
              <a:gd name="T31" fmla="*/ 76 h 180"/>
              <a:gd name="T32" fmla="*/ 62 w 118"/>
              <a:gd name="T33" fmla="*/ 76 h 180"/>
              <a:gd name="T34" fmla="*/ 67 w 118"/>
              <a:gd name="T35" fmla="*/ 94 h 180"/>
              <a:gd name="T36" fmla="*/ 72 w 118"/>
              <a:gd name="T37" fmla="*/ 109 h 180"/>
              <a:gd name="T38" fmla="*/ 76 w 118"/>
              <a:gd name="T39" fmla="*/ 122 h 180"/>
              <a:gd name="T40" fmla="*/ 82 w 118"/>
              <a:gd name="T41" fmla="*/ 134 h 180"/>
              <a:gd name="T42" fmla="*/ 89 w 118"/>
              <a:gd name="T43" fmla="*/ 146 h 180"/>
              <a:gd name="T44" fmla="*/ 96 w 118"/>
              <a:gd name="T45" fmla="*/ 156 h 180"/>
              <a:gd name="T46" fmla="*/ 106 w 118"/>
              <a:gd name="T47" fmla="*/ 168 h 180"/>
              <a:gd name="T48" fmla="*/ 118 w 118"/>
              <a:gd name="T49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8" h="180">
                <a:moveTo>
                  <a:pt x="0" y="0"/>
                </a:moveTo>
                <a:lnTo>
                  <a:pt x="6" y="4"/>
                </a:lnTo>
                <a:lnTo>
                  <a:pt x="10" y="7"/>
                </a:lnTo>
                <a:lnTo>
                  <a:pt x="17" y="12"/>
                </a:lnTo>
                <a:lnTo>
                  <a:pt x="22" y="15"/>
                </a:lnTo>
                <a:lnTo>
                  <a:pt x="25" y="19"/>
                </a:lnTo>
                <a:lnTo>
                  <a:pt x="28" y="23"/>
                </a:lnTo>
                <a:lnTo>
                  <a:pt x="32" y="30"/>
                </a:lnTo>
                <a:lnTo>
                  <a:pt x="35" y="35"/>
                </a:lnTo>
                <a:lnTo>
                  <a:pt x="38" y="41"/>
                </a:lnTo>
                <a:lnTo>
                  <a:pt x="43" y="48"/>
                </a:lnTo>
                <a:lnTo>
                  <a:pt x="49" y="56"/>
                </a:lnTo>
                <a:lnTo>
                  <a:pt x="53" y="61"/>
                </a:lnTo>
                <a:lnTo>
                  <a:pt x="58" y="68"/>
                </a:lnTo>
                <a:lnTo>
                  <a:pt x="61" y="74"/>
                </a:lnTo>
                <a:lnTo>
                  <a:pt x="62" y="76"/>
                </a:lnTo>
                <a:lnTo>
                  <a:pt x="62" y="76"/>
                </a:lnTo>
                <a:lnTo>
                  <a:pt x="67" y="94"/>
                </a:lnTo>
                <a:lnTo>
                  <a:pt x="72" y="109"/>
                </a:lnTo>
                <a:lnTo>
                  <a:pt x="76" y="122"/>
                </a:lnTo>
                <a:lnTo>
                  <a:pt x="82" y="134"/>
                </a:lnTo>
                <a:lnTo>
                  <a:pt x="89" y="146"/>
                </a:lnTo>
                <a:lnTo>
                  <a:pt x="96" y="156"/>
                </a:lnTo>
                <a:lnTo>
                  <a:pt x="106" y="168"/>
                </a:lnTo>
                <a:lnTo>
                  <a:pt x="118" y="1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39" name="Freeform 51"/>
          <p:cNvSpPr>
            <a:spLocks/>
          </p:cNvSpPr>
          <p:nvPr/>
        </p:nvSpPr>
        <p:spPr bwMode="auto">
          <a:xfrm>
            <a:off x="2554288" y="2222500"/>
            <a:ext cx="19050" cy="39688"/>
          </a:xfrm>
          <a:custGeom>
            <a:avLst/>
            <a:gdLst>
              <a:gd name="T0" fmla="*/ 35 w 35"/>
              <a:gd name="T1" fmla="*/ 0 h 76"/>
              <a:gd name="T2" fmla="*/ 28 w 35"/>
              <a:gd name="T3" fmla="*/ 10 h 76"/>
              <a:gd name="T4" fmla="*/ 21 w 35"/>
              <a:gd name="T5" fmla="*/ 20 h 76"/>
              <a:gd name="T6" fmla="*/ 11 w 35"/>
              <a:gd name="T7" fmla="*/ 37 h 76"/>
              <a:gd name="T8" fmla="*/ 6 w 35"/>
              <a:gd name="T9" fmla="*/ 45 h 76"/>
              <a:gd name="T10" fmla="*/ 3 w 35"/>
              <a:gd name="T11" fmla="*/ 54 h 76"/>
              <a:gd name="T12" fmla="*/ 2 w 35"/>
              <a:gd name="T13" fmla="*/ 65 h 76"/>
              <a:gd name="T14" fmla="*/ 0 w 35"/>
              <a:gd name="T1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76">
                <a:moveTo>
                  <a:pt x="35" y="0"/>
                </a:moveTo>
                <a:lnTo>
                  <a:pt x="28" y="10"/>
                </a:lnTo>
                <a:lnTo>
                  <a:pt x="21" y="20"/>
                </a:lnTo>
                <a:lnTo>
                  <a:pt x="11" y="37"/>
                </a:lnTo>
                <a:lnTo>
                  <a:pt x="6" y="45"/>
                </a:lnTo>
                <a:lnTo>
                  <a:pt x="3" y="54"/>
                </a:lnTo>
                <a:lnTo>
                  <a:pt x="2" y="65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0" name="Freeform 52"/>
          <p:cNvSpPr>
            <a:spLocks/>
          </p:cNvSpPr>
          <p:nvPr/>
        </p:nvSpPr>
        <p:spPr bwMode="auto">
          <a:xfrm>
            <a:off x="2419350" y="2024064"/>
            <a:ext cx="44450" cy="84137"/>
          </a:xfrm>
          <a:custGeom>
            <a:avLst/>
            <a:gdLst>
              <a:gd name="T0" fmla="*/ 83 w 83"/>
              <a:gd name="T1" fmla="*/ 0 h 159"/>
              <a:gd name="T2" fmla="*/ 81 w 83"/>
              <a:gd name="T3" fmla="*/ 8 h 159"/>
              <a:gd name="T4" fmla="*/ 78 w 83"/>
              <a:gd name="T5" fmla="*/ 16 h 159"/>
              <a:gd name="T6" fmla="*/ 77 w 83"/>
              <a:gd name="T7" fmla="*/ 22 h 159"/>
              <a:gd name="T8" fmla="*/ 76 w 83"/>
              <a:gd name="T9" fmla="*/ 26 h 159"/>
              <a:gd name="T10" fmla="*/ 74 w 83"/>
              <a:gd name="T11" fmla="*/ 33 h 159"/>
              <a:gd name="T12" fmla="*/ 73 w 83"/>
              <a:gd name="T13" fmla="*/ 38 h 159"/>
              <a:gd name="T14" fmla="*/ 70 w 83"/>
              <a:gd name="T15" fmla="*/ 41 h 159"/>
              <a:gd name="T16" fmla="*/ 66 w 83"/>
              <a:gd name="T17" fmla="*/ 45 h 159"/>
              <a:gd name="T18" fmla="*/ 59 w 83"/>
              <a:gd name="T19" fmla="*/ 48 h 159"/>
              <a:gd name="T20" fmla="*/ 48 w 83"/>
              <a:gd name="T21" fmla="*/ 55 h 159"/>
              <a:gd name="T22" fmla="*/ 43 w 83"/>
              <a:gd name="T23" fmla="*/ 64 h 159"/>
              <a:gd name="T24" fmla="*/ 37 w 83"/>
              <a:gd name="T25" fmla="*/ 73 h 159"/>
              <a:gd name="T26" fmla="*/ 33 w 83"/>
              <a:gd name="T27" fmla="*/ 78 h 159"/>
              <a:gd name="T28" fmla="*/ 30 w 83"/>
              <a:gd name="T29" fmla="*/ 83 h 159"/>
              <a:gd name="T30" fmla="*/ 25 w 83"/>
              <a:gd name="T31" fmla="*/ 90 h 159"/>
              <a:gd name="T32" fmla="*/ 22 w 83"/>
              <a:gd name="T33" fmla="*/ 96 h 159"/>
              <a:gd name="T34" fmla="*/ 20 w 83"/>
              <a:gd name="T35" fmla="*/ 101 h 159"/>
              <a:gd name="T36" fmla="*/ 16 w 83"/>
              <a:gd name="T37" fmla="*/ 108 h 159"/>
              <a:gd name="T38" fmla="*/ 15 w 83"/>
              <a:gd name="T39" fmla="*/ 114 h 159"/>
              <a:gd name="T40" fmla="*/ 13 w 83"/>
              <a:gd name="T41" fmla="*/ 121 h 159"/>
              <a:gd name="T42" fmla="*/ 10 w 83"/>
              <a:gd name="T43" fmla="*/ 128 h 159"/>
              <a:gd name="T44" fmla="*/ 7 w 83"/>
              <a:gd name="T45" fmla="*/ 138 h 159"/>
              <a:gd name="T46" fmla="*/ 5 w 83"/>
              <a:gd name="T47" fmla="*/ 144 h 159"/>
              <a:gd name="T48" fmla="*/ 2 w 83"/>
              <a:gd name="T49" fmla="*/ 151 h 159"/>
              <a:gd name="T50" fmla="*/ 1 w 83"/>
              <a:gd name="T51" fmla="*/ 157 h 159"/>
              <a:gd name="T52" fmla="*/ 0 w 83"/>
              <a:gd name="T53" fmla="*/ 159 h 159"/>
              <a:gd name="T54" fmla="*/ 0 w 83"/>
              <a:gd name="T55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3" h="159">
                <a:moveTo>
                  <a:pt x="83" y="0"/>
                </a:moveTo>
                <a:lnTo>
                  <a:pt x="81" y="8"/>
                </a:lnTo>
                <a:lnTo>
                  <a:pt x="78" y="16"/>
                </a:lnTo>
                <a:lnTo>
                  <a:pt x="77" y="22"/>
                </a:lnTo>
                <a:lnTo>
                  <a:pt x="76" y="26"/>
                </a:lnTo>
                <a:lnTo>
                  <a:pt x="74" y="33"/>
                </a:lnTo>
                <a:lnTo>
                  <a:pt x="73" y="38"/>
                </a:lnTo>
                <a:lnTo>
                  <a:pt x="70" y="41"/>
                </a:lnTo>
                <a:lnTo>
                  <a:pt x="66" y="45"/>
                </a:lnTo>
                <a:lnTo>
                  <a:pt x="59" y="48"/>
                </a:lnTo>
                <a:lnTo>
                  <a:pt x="48" y="55"/>
                </a:lnTo>
                <a:lnTo>
                  <a:pt x="43" y="64"/>
                </a:lnTo>
                <a:lnTo>
                  <a:pt x="37" y="73"/>
                </a:lnTo>
                <a:lnTo>
                  <a:pt x="33" y="78"/>
                </a:lnTo>
                <a:lnTo>
                  <a:pt x="30" y="83"/>
                </a:lnTo>
                <a:lnTo>
                  <a:pt x="25" y="90"/>
                </a:lnTo>
                <a:lnTo>
                  <a:pt x="22" y="96"/>
                </a:lnTo>
                <a:lnTo>
                  <a:pt x="20" y="101"/>
                </a:lnTo>
                <a:lnTo>
                  <a:pt x="16" y="108"/>
                </a:lnTo>
                <a:lnTo>
                  <a:pt x="15" y="114"/>
                </a:lnTo>
                <a:lnTo>
                  <a:pt x="13" y="121"/>
                </a:lnTo>
                <a:lnTo>
                  <a:pt x="10" y="128"/>
                </a:lnTo>
                <a:lnTo>
                  <a:pt x="7" y="138"/>
                </a:lnTo>
                <a:lnTo>
                  <a:pt x="5" y="144"/>
                </a:lnTo>
                <a:lnTo>
                  <a:pt x="2" y="151"/>
                </a:lnTo>
                <a:lnTo>
                  <a:pt x="1" y="157"/>
                </a:lnTo>
                <a:lnTo>
                  <a:pt x="0" y="159"/>
                </a:lnTo>
                <a:lnTo>
                  <a:pt x="0" y="1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1" name="Freeform 53"/>
          <p:cNvSpPr>
            <a:spLocks/>
          </p:cNvSpPr>
          <p:nvPr/>
        </p:nvSpPr>
        <p:spPr bwMode="auto">
          <a:xfrm>
            <a:off x="2463801" y="2052639"/>
            <a:ext cx="28575" cy="77787"/>
          </a:xfrm>
          <a:custGeom>
            <a:avLst/>
            <a:gdLst>
              <a:gd name="T0" fmla="*/ 56 w 56"/>
              <a:gd name="T1" fmla="*/ 0 h 146"/>
              <a:gd name="T2" fmla="*/ 53 w 56"/>
              <a:gd name="T3" fmla="*/ 8 h 146"/>
              <a:gd name="T4" fmla="*/ 51 w 56"/>
              <a:gd name="T5" fmla="*/ 16 h 146"/>
              <a:gd name="T6" fmla="*/ 50 w 56"/>
              <a:gd name="T7" fmla="*/ 22 h 146"/>
              <a:gd name="T8" fmla="*/ 49 w 56"/>
              <a:gd name="T9" fmla="*/ 27 h 146"/>
              <a:gd name="T10" fmla="*/ 46 w 56"/>
              <a:gd name="T11" fmla="*/ 34 h 146"/>
              <a:gd name="T12" fmla="*/ 45 w 56"/>
              <a:gd name="T13" fmla="*/ 38 h 146"/>
              <a:gd name="T14" fmla="*/ 43 w 56"/>
              <a:gd name="T15" fmla="*/ 42 h 146"/>
              <a:gd name="T16" fmla="*/ 38 w 56"/>
              <a:gd name="T17" fmla="*/ 45 h 146"/>
              <a:gd name="T18" fmla="*/ 31 w 56"/>
              <a:gd name="T19" fmla="*/ 49 h 146"/>
              <a:gd name="T20" fmla="*/ 21 w 56"/>
              <a:gd name="T21" fmla="*/ 56 h 146"/>
              <a:gd name="T22" fmla="*/ 13 w 56"/>
              <a:gd name="T23" fmla="*/ 76 h 146"/>
              <a:gd name="T24" fmla="*/ 9 w 56"/>
              <a:gd name="T25" fmla="*/ 87 h 146"/>
              <a:gd name="T26" fmla="*/ 7 w 56"/>
              <a:gd name="T27" fmla="*/ 97 h 146"/>
              <a:gd name="T28" fmla="*/ 6 w 56"/>
              <a:gd name="T29" fmla="*/ 104 h 146"/>
              <a:gd name="T30" fmla="*/ 5 w 56"/>
              <a:gd name="T31" fmla="*/ 112 h 146"/>
              <a:gd name="T32" fmla="*/ 2 w 56"/>
              <a:gd name="T33" fmla="*/ 127 h 146"/>
              <a:gd name="T34" fmla="*/ 1 w 56"/>
              <a:gd name="T35" fmla="*/ 134 h 146"/>
              <a:gd name="T36" fmla="*/ 1 w 56"/>
              <a:gd name="T37" fmla="*/ 140 h 146"/>
              <a:gd name="T38" fmla="*/ 0 w 56"/>
              <a:gd name="T39" fmla="*/ 145 h 146"/>
              <a:gd name="T40" fmla="*/ 0 w 56"/>
              <a:gd name="T41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6" h="146">
                <a:moveTo>
                  <a:pt x="56" y="0"/>
                </a:moveTo>
                <a:lnTo>
                  <a:pt x="53" y="8"/>
                </a:lnTo>
                <a:lnTo>
                  <a:pt x="51" y="16"/>
                </a:lnTo>
                <a:lnTo>
                  <a:pt x="50" y="22"/>
                </a:lnTo>
                <a:lnTo>
                  <a:pt x="49" y="27"/>
                </a:lnTo>
                <a:lnTo>
                  <a:pt x="46" y="34"/>
                </a:lnTo>
                <a:lnTo>
                  <a:pt x="45" y="38"/>
                </a:lnTo>
                <a:lnTo>
                  <a:pt x="43" y="42"/>
                </a:lnTo>
                <a:lnTo>
                  <a:pt x="38" y="45"/>
                </a:lnTo>
                <a:lnTo>
                  <a:pt x="31" y="49"/>
                </a:lnTo>
                <a:lnTo>
                  <a:pt x="21" y="56"/>
                </a:lnTo>
                <a:lnTo>
                  <a:pt x="13" y="76"/>
                </a:lnTo>
                <a:lnTo>
                  <a:pt x="9" y="87"/>
                </a:lnTo>
                <a:lnTo>
                  <a:pt x="7" y="97"/>
                </a:lnTo>
                <a:lnTo>
                  <a:pt x="6" y="104"/>
                </a:lnTo>
                <a:lnTo>
                  <a:pt x="5" y="112"/>
                </a:lnTo>
                <a:lnTo>
                  <a:pt x="2" y="127"/>
                </a:lnTo>
                <a:lnTo>
                  <a:pt x="1" y="134"/>
                </a:lnTo>
                <a:lnTo>
                  <a:pt x="1" y="140"/>
                </a:lnTo>
                <a:lnTo>
                  <a:pt x="0" y="145"/>
                </a:lnTo>
                <a:lnTo>
                  <a:pt x="0" y="14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2" name="Freeform 54"/>
          <p:cNvSpPr>
            <a:spLocks/>
          </p:cNvSpPr>
          <p:nvPr/>
        </p:nvSpPr>
        <p:spPr bwMode="auto">
          <a:xfrm>
            <a:off x="2606675" y="2111375"/>
            <a:ext cx="44450" cy="63500"/>
          </a:xfrm>
          <a:custGeom>
            <a:avLst/>
            <a:gdLst>
              <a:gd name="T0" fmla="*/ 0 w 83"/>
              <a:gd name="T1" fmla="*/ 0 h 118"/>
              <a:gd name="T2" fmla="*/ 9 w 83"/>
              <a:gd name="T3" fmla="*/ 4 h 118"/>
              <a:gd name="T4" fmla="*/ 16 w 83"/>
              <a:gd name="T5" fmla="*/ 8 h 118"/>
              <a:gd name="T6" fmla="*/ 21 w 83"/>
              <a:gd name="T7" fmla="*/ 13 h 118"/>
              <a:gd name="T8" fmla="*/ 25 w 83"/>
              <a:gd name="T9" fmla="*/ 17 h 118"/>
              <a:gd name="T10" fmla="*/ 30 w 83"/>
              <a:gd name="T11" fmla="*/ 23 h 118"/>
              <a:gd name="T12" fmla="*/ 34 w 83"/>
              <a:gd name="T13" fmla="*/ 29 h 118"/>
              <a:gd name="T14" fmla="*/ 40 w 83"/>
              <a:gd name="T15" fmla="*/ 36 h 118"/>
              <a:gd name="T16" fmla="*/ 48 w 83"/>
              <a:gd name="T17" fmla="*/ 42 h 118"/>
              <a:gd name="T18" fmla="*/ 52 w 83"/>
              <a:gd name="T19" fmla="*/ 53 h 118"/>
              <a:gd name="T20" fmla="*/ 56 w 83"/>
              <a:gd name="T21" fmla="*/ 64 h 118"/>
              <a:gd name="T22" fmla="*/ 64 w 83"/>
              <a:gd name="T23" fmla="*/ 81 h 118"/>
              <a:gd name="T24" fmla="*/ 72 w 83"/>
              <a:gd name="T25" fmla="*/ 98 h 118"/>
              <a:gd name="T26" fmla="*/ 77 w 83"/>
              <a:gd name="T27" fmla="*/ 108 h 118"/>
              <a:gd name="T28" fmla="*/ 83 w 83"/>
              <a:gd name="T2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18">
                <a:moveTo>
                  <a:pt x="0" y="0"/>
                </a:moveTo>
                <a:lnTo>
                  <a:pt x="9" y="4"/>
                </a:lnTo>
                <a:lnTo>
                  <a:pt x="16" y="8"/>
                </a:lnTo>
                <a:lnTo>
                  <a:pt x="21" y="13"/>
                </a:lnTo>
                <a:lnTo>
                  <a:pt x="25" y="17"/>
                </a:lnTo>
                <a:lnTo>
                  <a:pt x="30" y="23"/>
                </a:lnTo>
                <a:lnTo>
                  <a:pt x="34" y="29"/>
                </a:lnTo>
                <a:lnTo>
                  <a:pt x="40" y="36"/>
                </a:lnTo>
                <a:lnTo>
                  <a:pt x="48" y="42"/>
                </a:lnTo>
                <a:lnTo>
                  <a:pt x="52" y="53"/>
                </a:lnTo>
                <a:lnTo>
                  <a:pt x="56" y="64"/>
                </a:lnTo>
                <a:lnTo>
                  <a:pt x="64" y="81"/>
                </a:lnTo>
                <a:lnTo>
                  <a:pt x="72" y="98"/>
                </a:lnTo>
                <a:lnTo>
                  <a:pt x="77" y="108"/>
                </a:lnTo>
                <a:lnTo>
                  <a:pt x="83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3" name="Line 55"/>
          <p:cNvSpPr>
            <a:spLocks noChangeShapeType="1"/>
          </p:cNvSpPr>
          <p:nvPr/>
        </p:nvSpPr>
        <p:spPr bwMode="auto">
          <a:xfrm>
            <a:off x="2489200" y="2200276"/>
            <a:ext cx="0" cy="730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4" name="Freeform 56"/>
          <p:cNvSpPr>
            <a:spLocks/>
          </p:cNvSpPr>
          <p:nvPr/>
        </p:nvSpPr>
        <p:spPr bwMode="auto">
          <a:xfrm>
            <a:off x="2635250" y="2228850"/>
            <a:ext cx="19050" cy="33338"/>
          </a:xfrm>
          <a:custGeom>
            <a:avLst/>
            <a:gdLst>
              <a:gd name="T0" fmla="*/ 0 w 35"/>
              <a:gd name="T1" fmla="*/ 0 h 62"/>
              <a:gd name="T2" fmla="*/ 2 w 35"/>
              <a:gd name="T3" fmla="*/ 8 h 62"/>
              <a:gd name="T4" fmla="*/ 5 w 35"/>
              <a:gd name="T5" fmla="*/ 14 h 62"/>
              <a:gd name="T6" fmla="*/ 6 w 35"/>
              <a:gd name="T7" fmla="*/ 17 h 62"/>
              <a:gd name="T8" fmla="*/ 6 w 35"/>
              <a:gd name="T9" fmla="*/ 20 h 62"/>
              <a:gd name="T10" fmla="*/ 7 w 35"/>
              <a:gd name="T11" fmla="*/ 21 h 62"/>
              <a:gd name="T12" fmla="*/ 7 w 35"/>
              <a:gd name="T13" fmla="*/ 21 h 62"/>
              <a:gd name="T14" fmla="*/ 7 w 35"/>
              <a:gd name="T15" fmla="*/ 20 h 62"/>
              <a:gd name="T16" fmla="*/ 8 w 35"/>
              <a:gd name="T17" fmla="*/ 18 h 62"/>
              <a:gd name="T18" fmla="*/ 9 w 35"/>
              <a:gd name="T19" fmla="*/ 18 h 62"/>
              <a:gd name="T20" fmla="*/ 12 w 35"/>
              <a:gd name="T21" fmla="*/ 20 h 62"/>
              <a:gd name="T22" fmla="*/ 14 w 35"/>
              <a:gd name="T23" fmla="*/ 23 h 62"/>
              <a:gd name="T24" fmla="*/ 17 w 35"/>
              <a:gd name="T25" fmla="*/ 27 h 62"/>
              <a:gd name="T26" fmla="*/ 22 w 35"/>
              <a:gd name="T27" fmla="*/ 33 h 62"/>
              <a:gd name="T28" fmla="*/ 28 w 35"/>
              <a:gd name="T29" fmla="*/ 42 h 62"/>
              <a:gd name="T30" fmla="*/ 31 w 35"/>
              <a:gd name="T31" fmla="*/ 47 h 62"/>
              <a:gd name="T32" fmla="*/ 33 w 35"/>
              <a:gd name="T33" fmla="*/ 54 h 62"/>
              <a:gd name="T34" fmla="*/ 35 w 35"/>
              <a:gd name="T35" fmla="*/ 60 h 62"/>
              <a:gd name="T36" fmla="*/ 35 w 35"/>
              <a:gd name="T37" fmla="*/ 61 h 62"/>
              <a:gd name="T38" fmla="*/ 35 w 35"/>
              <a:gd name="T39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" h="62">
                <a:moveTo>
                  <a:pt x="0" y="0"/>
                </a:moveTo>
                <a:lnTo>
                  <a:pt x="2" y="8"/>
                </a:lnTo>
                <a:lnTo>
                  <a:pt x="5" y="14"/>
                </a:lnTo>
                <a:lnTo>
                  <a:pt x="6" y="17"/>
                </a:lnTo>
                <a:lnTo>
                  <a:pt x="6" y="20"/>
                </a:lnTo>
                <a:lnTo>
                  <a:pt x="7" y="21"/>
                </a:lnTo>
                <a:lnTo>
                  <a:pt x="7" y="21"/>
                </a:lnTo>
                <a:lnTo>
                  <a:pt x="7" y="20"/>
                </a:lnTo>
                <a:lnTo>
                  <a:pt x="8" y="18"/>
                </a:lnTo>
                <a:lnTo>
                  <a:pt x="9" y="18"/>
                </a:lnTo>
                <a:lnTo>
                  <a:pt x="12" y="20"/>
                </a:lnTo>
                <a:lnTo>
                  <a:pt x="14" y="23"/>
                </a:lnTo>
                <a:lnTo>
                  <a:pt x="17" y="27"/>
                </a:lnTo>
                <a:lnTo>
                  <a:pt x="22" y="33"/>
                </a:lnTo>
                <a:lnTo>
                  <a:pt x="28" y="42"/>
                </a:lnTo>
                <a:lnTo>
                  <a:pt x="31" y="47"/>
                </a:lnTo>
                <a:lnTo>
                  <a:pt x="33" y="54"/>
                </a:lnTo>
                <a:lnTo>
                  <a:pt x="35" y="60"/>
                </a:lnTo>
                <a:lnTo>
                  <a:pt x="35" y="61"/>
                </a:lnTo>
                <a:lnTo>
                  <a:pt x="35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5" name="Freeform 57"/>
          <p:cNvSpPr>
            <a:spLocks/>
          </p:cNvSpPr>
          <p:nvPr/>
        </p:nvSpPr>
        <p:spPr bwMode="auto">
          <a:xfrm>
            <a:off x="2587626" y="2287588"/>
            <a:ext cx="11113" cy="4762"/>
          </a:xfrm>
          <a:custGeom>
            <a:avLst/>
            <a:gdLst>
              <a:gd name="T0" fmla="*/ 0 w 21"/>
              <a:gd name="T1" fmla="*/ 0 h 7"/>
              <a:gd name="T2" fmla="*/ 6 w 21"/>
              <a:gd name="T3" fmla="*/ 2 h 7"/>
              <a:gd name="T4" fmla="*/ 13 w 21"/>
              <a:gd name="T5" fmla="*/ 4 h 7"/>
              <a:gd name="T6" fmla="*/ 18 w 21"/>
              <a:gd name="T7" fmla="*/ 6 h 7"/>
              <a:gd name="T8" fmla="*/ 21 w 21"/>
              <a:gd name="T9" fmla="*/ 7 h 7"/>
              <a:gd name="T10" fmla="*/ 21 w 21"/>
              <a:gd name="T11" fmla="*/ 7 h 7"/>
              <a:gd name="T12" fmla="*/ 21 w 21"/>
              <a:gd name="T13" fmla="*/ 7 h 7"/>
              <a:gd name="T14" fmla="*/ 18 w 21"/>
              <a:gd name="T15" fmla="*/ 6 h 7"/>
              <a:gd name="T16" fmla="*/ 13 w 21"/>
              <a:gd name="T17" fmla="*/ 4 h 7"/>
              <a:gd name="T18" fmla="*/ 6 w 21"/>
              <a:gd name="T19" fmla="*/ 2 h 7"/>
              <a:gd name="T20" fmla="*/ 0 w 21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7">
                <a:moveTo>
                  <a:pt x="0" y="0"/>
                </a:moveTo>
                <a:lnTo>
                  <a:pt x="6" y="2"/>
                </a:lnTo>
                <a:lnTo>
                  <a:pt x="13" y="4"/>
                </a:lnTo>
                <a:lnTo>
                  <a:pt x="18" y="6"/>
                </a:lnTo>
                <a:lnTo>
                  <a:pt x="21" y="7"/>
                </a:lnTo>
                <a:lnTo>
                  <a:pt x="21" y="7"/>
                </a:lnTo>
                <a:lnTo>
                  <a:pt x="21" y="7"/>
                </a:lnTo>
                <a:lnTo>
                  <a:pt x="18" y="6"/>
                </a:lnTo>
                <a:lnTo>
                  <a:pt x="13" y="4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5946" name="Freeform 58"/>
          <p:cNvSpPr>
            <a:spLocks/>
          </p:cNvSpPr>
          <p:nvPr/>
        </p:nvSpPr>
        <p:spPr bwMode="auto">
          <a:xfrm>
            <a:off x="2741613" y="2074864"/>
            <a:ext cx="55562" cy="7937"/>
          </a:xfrm>
          <a:custGeom>
            <a:avLst/>
            <a:gdLst>
              <a:gd name="T0" fmla="*/ 0 w 104"/>
              <a:gd name="T1" fmla="*/ 0 h 14"/>
              <a:gd name="T2" fmla="*/ 25 w 104"/>
              <a:gd name="T3" fmla="*/ 7 h 14"/>
              <a:gd name="T4" fmla="*/ 51 w 104"/>
              <a:gd name="T5" fmla="*/ 11 h 14"/>
              <a:gd name="T6" fmla="*/ 77 w 104"/>
              <a:gd name="T7" fmla="*/ 14 h 14"/>
              <a:gd name="T8" fmla="*/ 104 w 104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4">
                <a:moveTo>
                  <a:pt x="0" y="0"/>
                </a:moveTo>
                <a:lnTo>
                  <a:pt x="25" y="7"/>
                </a:lnTo>
                <a:lnTo>
                  <a:pt x="51" y="11"/>
                </a:lnTo>
                <a:lnTo>
                  <a:pt x="77" y="14"/>
                </a:lnTo>
                <a:lnTo>
                  <a:pt x="104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7" name="Freeform 59"/>
          <p:cNvSpPr>
            <a:spLocks/>
          </p:cNvSpPr>
          <p:nvPr/>
        </p:nvSpPr>
        <p:spPr bwMode="auto">
          <a:xfrm>
            <a:off x="2332039" y="2127251"/>
            <a:ext cx="39687" cy="36513"/>
          </a:xfrm>
          <a:custGeom>
            <a:avLst/>
            <a:gdLst>
              <a:gd name="T0" fmla="*/ 76 w 76"/>
              <a:gd name="T1" fmla="*/ 0 h 69"/>
              <a:gd name="T2" fmla="*/ 75 w 76"/>
              <a:gd name="T3" fmla="*/ 6 h 69"/>
              <a:gd name="T4" fmla="*/ 73 w 76"/>
              <a:gd name="T5" fmla="*/ 11 h 69"/>
              <a:gd name="T6" fmla="*/ 72 w 76"/>
              <a:gd name="T7" fmla="*/ 16 h 69"/>
              <a:gd name="T8" fmla="*/ 69 w 76"/>
              <a:gd name="T9" fmla="*/ 21 h 69"/>
              <a:gd name="T10" fmla="*/ 64 w 76"/>
              <a:gd name="T11" fmla="*/ 24 h 69"/>
              <a:gd name="T12" fmla="*/ 57 w 76"/>
              <a:gd name="T13" fmla="*/ 26 h 69"/>
              <a:gd name="T14" fmla="*/ 43 w 76"/>
              <a:gd name="T15" fmla="*/ 31 h 69"/>
              <a:gd name="T16" fmla="*/ 38 w 76"/>
              <a:gd name="T17" fmla="*/ 32 h 69"/>
              <a:gd name="T18" fmla="*/ 32 w 76"/>
              <a:gd name="T19" fmla="*/ 33 h 69"/>
              <a:gd name="T20" fmla="*/ 28 w 76"/>
              <a:gd name="T21" fmla="*/ 34 h 69"/>
              <a:gd name="T22" fmla="*/ 27 w 76"/>
              <a:gd name="T23" fmla="*/ 34 h 69"/>
              <a:gd name="T24" fmla="*/ 21 w 76"/>
              <a:gd name="T25" fmla="*/ 43 h 69"/>
              <a:gd name="T26" fmla="*/ 18 w 76"/>
              <a:gd name="T27" fmla="*/ 48 h 69"/>
              <a:gd name="T28" fmla="*/ 16 w 76"/>
              <a:gd name="T29" fmla="*/ 52 h 69"/>
              <a:gd name="T30" fmla="*/ 15 w 76"/>
              <a:gd name="T31" fmla="*/ 54 h 69"/>
              <a:gd name="T32" fmla="*/ 12 w 76"/>
              <a:gd name="T33" fmla="*/ 56 h 69"/>
              <a:gd name="T34" fmla="*/ 10 w 76"/>
              <a:gd name="T35" fmla="*/ 59 h 69"/>
              <a:gd name="T36" fmla="*/ 5 w 76"/>
              <a:gd name="T37" fmla="*/ 63 h 69"/>
              <a:gd name="T38" fmla="*/ 0 w 76"/>
              <a:gd name="T39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6" h="69">
                <a:moveTo>
                  <a:pt x="76" y="0"/>
                </a:moveTo>
                <a:lnTo>
                  <a:pt x="75" y="6"/>
                </a:lnTo>
                <a:lnTo>
                  <a:pt x="73" y="11"/>
                </a:lnTo>
                <a:lnTo>
                  <a:pt x="72" y="16"/>
                </a:lnTo>
                <a:lnTo>
                  <a:pt x="69" y="21"/>
                </a:lnTo>
                <a:lnTo>
                  <a:pt x="64" y="24"/>
                </a:lnTo>
                <a:lnTo>
                  <a:pt x="57" y="26"/>
                </a:lnTo>
                <a:lnTo>
                  <a:pt x="43" y="31"/>
                </a:lnTo>
                <a:lnTo>
                  <a:pt x="38" y="32"/>
                </a:lnTo>
                <a:lnTo>
                  <a:pt x="32" y="33"/>
                </a:lnTo>
                <a:lnTo>
                  <a:pt x="28" y="34"/>
                </a:lnTo>
                <a:lnTo>
                  <a:pt x="27" y="34"/>
                </a:lnTo>
                <a:lnTo>
                  <a:pt x="21" y="43"/>
                </a:lnTo>
                <a:lnTo>
                  <a:pt x="18" y="48"/>
                </a:lnTo>
                <a:lnTo>
                  <a:pt x="16" y="52"/>
                </a:lnTo>
                <a:lnTo>
                  <a:pt x="15" y="54"/>
                </a:lnTo>
                <a:lnTo>
                  <a:pt x="12" y="56"/>
                </a:lnTo>
                <a:lnTo>
                  <a:pt x="10" y="59"/>
                </a:lnTo>
                <a:lnTo>
                  <a:pt x="5" y="63"/>
                </a:lnTo>
                <a:lnTo>
                  <a:pt x="0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8" name="Freeform 60"/>
          <p:cNvSpPr>
            <a:spLocks/>
          </p:cNvSpPr>
          <p:nvPr/>
        </p:nvSpPr>
        <p:spPr bwMode="auto">
          <a:xfrm>
            <a:off x="2371725" y="2057400"/>
            <a:ext cx="33338" cy="14288"/>
          </a:xfrm>
          <a:custGeom>
            <a:avLst/>
            <a:gdLst>
              <a:gd name="T0" fmla="*/ 62 w 62"/>
              <a:gd name="T1" fmla="*/ 0 h 28"/>
              <a:gd name="T2" fmla="*/ 44 w 62"/>
              <a:gd name="T3" fmla="*/ 4 h 28"/>
              <a:gd name="T4" fmla="*/ 26 w 62"/>
              <a:gd name="T5" fmla="*/ 7 h 28"/>
              <a:gd name="T6" fmla="*/ 18 w 62"/>
              <a:gd name="T7" fmla="*/ 9 h 28"/>
              <a:gd name="T8" fmla="*/ 11 w 62"/>
              <a:gd name="T9" fmla="*/ 14 h 28"/>
              <a:gd name="T10" fmla="*/ 6 w 62"/>
              <a:gd name="T11" fmla="*/ 20 h 28"/>
              <a:gd name="T12" fmla="*/ 0 w 62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28">
                <a:moveTo>
                  <a:pt x="62" y="0"/>
                </a:moveTo>
                <a:lnTo>
                  <a:pt x="44" y="4"/>
                </a:lnTo>
                <a:lnTo>
                  <a:pt x="26" y="7"/>
                </a:lnTo>
                <a:lnTo>
                  <a:pt x="18" y="9"/>
                </a:lnTo>
                <a:lnTo>
                  <a:pt x="11" y="14"/>
                </a:lnTo>
                <a:lnTo>
                  <a:pt x="6" y="20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49" name="Freeform 61"/>
          <p:cNvSpPr>
            <a:spLocks/>
          </p:cNvSpPr>
          <p:nvPr/>
        </p:nvSpPr>
        <p:spPr bwMode="auto">
          <a:xfrm>
            <a:off x="2693988" y="2141538"/>
            <a:ext cx="30162" cy="61912"/>
          </a:xfrm>
          <a:custGeom>
            <a:avLst/>
            <a:gdLst>
              <a:gd name="T0" fmla="*/ 0 w 55"/>
              <a:gd name="T1" fmla="*/ 0 h 117"/>
              <a:gd name="T2" fmla="*/ 6 w 55"/>
              <a:gd name="T3" fmla="*/ 3 h 117"/>
              <a:gd name="T4" fmla="*/ 10 w 55"/>
              <a:gd name="T5" fmla="*/ 9 h 117"/>
              <a:gd name="T6" fmla="*/ 14 w 55"/>
              <a:gd name="T7" fmla="*/ 16 h 117"/>
              <a:gd name="T8" fmla="*/ 16 w 55"/>
              <a:gd name="T9" fmla="*/ 24 h 117"/>
              <a:gd name="T10" fmla="*/ 20 w 55"/>
              <a:gd name="T11" fmla="*/ 39 h 117"/>
              <a:gd name="T12" fmla="*/ 23 w 55"/>
              <a:gd name="T13" fmla="*/ 47 h 117"/>
              <a:gd name="T14" fmla="*/ 26 w 55"/>
              <a:gd name="T15" fmla="*/ 54 h 117"/>
              <a:gd name="T16" fmla="*/ 31 w 55"/>
              <a:gd name="T17" fmla="*/ 60 h 117"/>
              <a:gd name="T18" fmla="*/ 36 w 55"/>
              <a:gd name="T19" fmla="*/ 65 h 117"/>
              <a:gd name="T20" fmla="*/ 40 w 55"/>
              <a:gd name="T21" fmla="*/ 70 h 117"/>
              <a:gd name="T22" fmla="*/ 46 w 55"/>
              <a:gd name="T23" fmla="*/ 76 h 117"/>
              <a:gd name="T24" fmla="*/ 50 w 55"/>
              <a:gd name="T25" fmla="*/ 86 h 117"/>
              <a:gd name="T26" fmla="*/ 52 w 55"/>
              <a:gd name="T27" fmla="*/ 95 h 117"/>
              <a:gd name="T28" fmla="*/ 54 w 55"/>
              <a:gd name="T29" fmla="*/ 106 h 117"/>
              <a:gd name="T30" fmla="*/ 55 w 55"/>
              <a:gd name="T31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5" h="117">
                <a:moveTo>
                  <a:pt x="0" y="0"/>
                </a:moveTo>
                <a:lnTo>
                  <a:pt x="6" y="3"/>
                </a:lnTo>
                <a:lnTo>
                  <a:pt x="10" y="9"/>
                </a:lnTo>
                <a:lnTo>
                  <a:pt x="14" y="16"/>
                </a:lnTo>
                <a:lnTo>
                  <a:pt x="16" y="24"/>
                </a:lnTo>
                <a:lnTo>
                  <a:pt x="20" y="39"/>
                </a:lnTo>
                <a:lnTo>
                  <a:pt x="23" y="47"/>
                </a:lnTo>
                <a:lnTo>
                  <a:pt x="26" y="54"/>
                </a:lnTo>
                <a:lnTo>
                  <a:pt x="31" y="60"/>
                </a:lnTo>
                <a:lnTo>
                  <a:pt x="36" y="65"/>
                </a:lnTo>
                <a:lnTo>
                  <a:pt x="40" y="70"/>
                </a:lnTo>
                <a:lnTo>
                  <a:pt x="46" y="76"/>
                </a:lnTo>
                <a:lnTo>
                  <a:pt x="50" y="86"/>
                </a:lnTo>
                <a:lnTo>
                  <a:pt x="52" y="95"/>
                </a:lnTo>
                <a:lnTo>
                  <a:pt x="54" y="106"/>
                </a:lnTo>
                <a:lnTo>
                  <a:pt x="55" y="11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0" name="Freeform 62"/>
          <p:cNvSpPr>
            <a:spLocks/>
          </p:cNvSpPr>
          <p:nvPr/>
        </p:nvSpPr>
        <p:spPr bwMode="auto">
          <a:xfrm>
            <a:off x="2628900" y="2127251"/>
            <a:ext cx="25400" cy="11113"/>
          </a:xfrm>
          <a:custGeom>
            <a:avLst/>
            <a:gdLst>
              <a:gd name="T0" fmla="*/ 0 w 49"/>
              <a:gd name="T1" fmla="*/ 0 h 21"/>
              <a:gd name="T2" fmla="*/ 6 w 49"/>
              <a:gd name="T3" fmla="*/ 1 h 21"/>
              <a:gd name="T4" fmla="*/ 13 w 49"/>
              <a:gd name="T5" fmla="*/ 3 h 21"/>
              <a:gd name="T6" fmla="*/ 29 w 49"/>
              <a:gd name="T7" fmla="*/ 7 h 21"/>
              <a:gd name="T8" fmla="*/ 37 w 49"/>
              <a:gd name="T9" fmla="*/ 9 h 21"/>
              <a:gd name="T10" fmla="*/ 43 w 49"/>
              <a:gd name="T11" fmla="*/ 11 h 21"/>
              <a:gd name="T12" fmla="*/ 47 w 49"/>
              <a:gd name="T13" fmla="*/ 16 h 21"/>
              <a:gd name="T14" fmla="*/ 49 w 49"/>
              <a:gd name="T1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" h="21">
                <a:moveTo>
                  <a:pt x="0" y="0"/>
                </a:moveTo>
                <a:lnTo>
                  <a:pt x="6" y="1"/>
                </a:lnTo>
                <a:lnTo>
                  <a:pt x="13" y="3"/>
                </a:lnTo>
                <a:lnTo>
                  <a:pt x="29" y="7"/>
                </a:lnTo>
                <a:lnTo>
                  <a:pt x="37" y="9"/>
                </a:lnTo>
                <a:lnTo>
                  <a:pt x="43" y="11"/>
                </a:lnTo>
                <a:lnTo>
                  <a:pt x="47" y="16"/>
                </a:lnTo>
                <a:lnTo>
                  <a:pt x="49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1" name="Freeform 63"/>
          <p:cNvSpPr>
            <a:spLocks/>
          </p:cNvSpPr>
          <p:nvPr/>
        </p:nvSpPr>
        <p:spPr bwMode="auto">
          <a:xfrm>
            <a:off x="2533650" y="2259014"/>
            <a:ext cx="20638" cy="39687"/>
          </a:xfrm>
          <a:custGeom>
            <a:avLst/>
            <a:gdLst>
              <a:gd name="T0" fmla="*/ 41 w 41"/>
              <a:gd name="T1" fmla="*/ 0 h 77"/>
              <a:gd name="T2" fmla="*/ 40 w 41"/>
              <a:gd name="T3" fmla="*/ 11 h 77"/>
              <a:gd name="T4" fmla="*/ 39 w 41"/>
              <a:gd name="T5" fmla="*/ 19 h 77"/>
              <a:gd name="T6" fmla="*/ 37 w 41"/>
              <a:gd name="T7" fmla="*/ 35 h 77"/>
              <a:gd name="T8" fmla="*/ 35 w 41"/>
              <a:gd name="T9" fmla="*/ 42 h 77"/>
              <a:gd name="T10" fmla="*/ 31 w 41"/>
              <a:gd name="T11" fmla="*/ 49 h 77"/>
              <a:gd name="T12" fmla="*/ 28 w 41"/>
              <a:gd name="T13" fmla="*/ 56 h 77"/>
              <a:gd name="T14" fmla="*/ 21 w 41"/>
              <a:gd name="T15" fmla="*/ 63 h 77"/>
              <a:gd name="T16" fmla="*/ 15 w 41"/>
              <a:gd name="T17" fmla="*/ 67 h 77"/>
              <a:gd name="T18" fmla="*/ 8 w 41"/>
              <a:gd name="T19" fmla="*/ 72 h 77"/>
              <a:gd name="T20" fmla="*/ 2 w 41"/>
              <a:gd name="T21" fmla="*/ 75 h 77"/>
              <a:gd name="T22" fmla="*/ 1 w 41"/>
              <a:gd name="T23" fmla="*/ 77 h 77"/>
              <a:gd name="T24" fmla="*/ 0 w 41"/>
              <a:gd name="T2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" h="77">
                <a:moveTo>
                  <a:pt x="41" y="0"/>
                </a:moveTo>
                <a:lnTo>
                  <a:pt x="40" y="11"/>
                </a:lnTo>
                <a:lnTo>
                  <a:pt x="39" y="19"/>
                </a:lnTo>
                <a:lnTo>
                  <a:pt x="37" y="35"/>
                </a:lnTo>
                <a:lnTo>
                  <a:pt x="35" y="42"/>
                </a:lnTo>
                <a:lnTo>
                  <a:pt x="31" y="49"/>
                </a:lnTo>
                <a:lnTo>
                  <a:pt x="28" y="56"/>
                </a:lnTo>
                <a:lnTo>
                  <a:pt x="21" y="63"/>
                </a:lnTo>
                <a:lnTo>
                  <a:pt x="15" y="67"/>
                </a:lnTo>
                <a:lnTo>
                  <a:pt x="8" y="72"/>
                </a:lnTo>
                <a:lnTo>
                  <a:pt x="2" y="75"/>
                </a:lnTo>
                <a:lnTo>
                  <a:pt x="1" y="77"/>
                </a:lnTo>
                <a:lnTo>
                  <a:pt x="0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2" name="Freeform 64"/>
          <p:cNvSpPr>
            <a:spLocks/>
          </p:cNvSpPr>
          <p:nvPr/>
        </p:nvSpPr>
        <p:spPr bwMode="auto">
          <a:xfrm>
            <a:off x="2411413" y="2105025"/>
            <a:ext cx="11112" cy="69850"/>
          </a:xfrm>
          <a:custGeom>
            <a:avLst/>
            <a:gdLst>
              <a:gd name="T0" fmla="*/ 21 w 21"/>
              <a:gd name="T1" fmla="*/ 0 h 132"/>
              <a:gd name="T2" fmla="*/ 17 w 21"/>
              <a:gd name="T3" fmla="*/ 11 h 132"/>
              <a:gd name="T4" fmla="*/ 14 w 21"/>
              <a:gd name="T5" fmla="*/ 20 h 132"/>
              <a:gd name="T6" fmla="*/ 12 w 21"/>
              <a:gd name="T7" fmla="*/ 28 h 132"/>
              <a:gd name="T8" fmla="*/ 9 w 21"/>
              <a:gd name="T9" fmla="*/ 34 h 132"/>
              <a:gd name="T10" fmla="*/ 5 w 21"/>
              <a:gd name="T11" fmla="*/ 44 h 132"/>
              <a:gd name="T12" fmla="*/ 2 w 21"/>
              <a:gd name="T13" fmla="*/ 52 h 132"/>
              <a:gd name="T14" fmla="*/ 1 w 21"/>
              <a:gd name="T15" fmla="*/ 64 h 132"/>
              <a:gd name="T16" fmla="*/ 1 w 21"/>
              <a:gd name="T17" fmla="*/ 71 h 132"/>
              <a:gd name="T18" fmla="*/ 0 w 21"/>
              <a:gd name="T19" fmla="*/ 79 h 132"/>
              <a:gd name="T20" fmla="*/ 0 w 21"/>
              <a:gd name="T21" fmla="*/ 88 h 132"/>
              <a:gd name="T22" fmla="*/ 0 w 21"/>
              <a:gd name="T23" fmla="*/ 101 h 132"/>
              <a:gd name="T24" fmla="*/ 0 w 21"/>
              <a:gd name="T25" fmla="*/ 115 h 132"/>
              <a:gd name="T26" fmla="*/ 0 w 21"/>
              <a:gd name="T27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" h="132">
                <a:moveTo>
                  <a:pt x="21" y="0"/>
                </a:moveTo>
                <a:lnTo>
                  <a:pt x="17" y="11"/>
                </a:lnTo>
                <a:lnTo>
                  <a:pt x="14" y="20"/>
                </a:lnTo>
                <a:lnTo>
                  <a:pt x="12" y="28"/>
                </a:lnTo>
                <a:lnTo>
                  <a:pt x="9" y="34"/>
                </a:lnTo>
                <a:lnTo>
                  <a:pt x="5" y="44"/>
                </a:lnTo>
                <a:lnTo>
                  <a:pt x="2" y="52"/>
                </a:lnTo>
                <a:lnTo>
                  <a:pt x="1" y="64"/>
                </a:lnTo>
                <a:lnTo>
                  <a:pt x="1" y="71"/>
                </a:lnTo>
                <a:lnTo>
                  <a:pt x="0" y="79"/>
                </a:lnTo>
                <a:lnTo>
                  <a:pt x="0" y="88"/>
                </a:lnTo>
                <a:lnTo>
                  <a:pt x="0" y="101"/>
                </a:lnTo>
                <a:lnTo>
                  <a:pt x="0" y="115"/>
                </a:lnTo>
                <a:lnTo>
                  <a:pt x="0" y="13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3" name="Freeform 65"/>
          <p:cNvSpPr>
            <a:spLocks/>
          </p:cNvSpPr>
          <p:nvPr/>
        </p:nvSpPr>
        <p:spPr bwMode="auto">
          <a:xfrm>
            <a:off x="2486025" y="2079625"/>
            <a:ext cx="6350" cy="20638"/>
          </a:xfrm>
          <a:custGeom>
            <a:avLst/>
            <a:gdLst>
              <a:gd name="T0" fmla="*/ 0 w 14"/>
              <a:gd name="T1" fmla="*/ 0 h 41"/>
              <a:gd name="T2" fmla="*/ 2 w 14"/>
              <a:gd name="T3" fmla="*/ 5 h 41"/>
              <a:gd name="T4" fmla="*/ 4 w 14"/>
              <a:gd name="T5" fmla="*/ 12 h 41"/>
              <a:gd name="T6" fmla="*/ 9 w 14"/>
              <a:gd name="T7" fmla="*/ 26 h 41"/>
              <a:gd name="T8" fmla="*/ 10 w 14"/>
              <a:gd name="T9" fmla="*/ 32 h 41"/>
              <a:gd name="T10" fmla="*/ 12 w 14"/>
              <a:gd name="T11" fmla="*/ 37 h 41"/>
              <a:gd name="T12" fmla="*/ 14 w 14"/>
              <a:gd name="T13" fmla="*/ 40 h 41"/>
              <a:gd name="T14" fmla="*/ 14 w 14"/>
              <a:gd name="T15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41">
                <a:moveTo>
                  <a:pt x="0" y="0"/>
                </a:moveTo>
                <a:lnTo>
                  <a:pt x="2" y="5"/>
                </a:lnTo>
                <a:lnTo>
                  <a:pt x="4" y="12"/>
                </a:lnTo>
                <a:lnTo>
                  <a:pt x="9" y="26"/>
                </a:lnTo>
                <a:lnTo>
                  <a:pt x="10" y="32"/>
                </a:lnTo>
                <a:lnTo>
                  <a:pt x="12" y="37"/>
                </a:lnTo>
                <a:lnTo>
                  <a:pt x="14" y="40"/>
                </a:lnTo>
                <a:lnTo>
                  <a:pt x="14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4" name="Freeform 66"/>
          <p:cNvSpPr>
            <a:spLocks/>
          </p:cNvSpPr>
          <p:nvPr/>
        </p:nvSpPr>
        <p:spPr bwMode="auto">
          <a:xfrm>
            <a:off x="2598739" y="2287588"/>
            <a:ext cx="47625" cy="25400"/>
          </a:xfrm>
          <a:custGeom>
            <a:avLst/>
            <a:gdLst>
              <a:gd name="T0" fmla="*/ 0 w 90"/>
              <a:gd name="T1" fmla="*/ 0 h 48"/>
              <a:gd name="T2" fmla="*/ 11 w 90"/>
              <a:gd name="T3" fmla="*/ 2 h 48"/>
              <a:gd name="T4" fmla="*/ 25 w 90"/>
              <a:gd name="T5" fmla="*/ 6 h 48"/>
              <a:gd name="T6" fmla="*/ 40 w 90"/>
              <a:gd name="T7" fmla="*/ 9 h 48"/>
              <a:gd name="T8" fmla="*/ 55 w 90"/>
              <a:gd name="T9" fmla="*/ 14 h 48"/>
              <a:gd name="T10" fmla="*/ 68 w 90"/>
              <a:gd name="T11" fmla="*/ 19 h 48"/>
              <a:gd name="T12" fmla="*/ 79 w 90"/>
              <a:gd name="T13" fmla="*/ 26 h 48"/>
              <a:gd name="T14" fmla="*/ 84 w 90"/>
              <a:gd name="T15" fmla="*/ 31 h 48"/>
              <a:gd name="T16" fmla="*/ 87 w 90"/>
              <a:gd name="T17" fmla="*/ 37 h 48"/>
              <a:gd name="T18" fmla="*/ 89 w 90"/>
              <a:gd name="T19" fmla="*/ 43 h 48"/>
              <a:gd name="T20" fmla="*/ 90 w 90"/>
              <a:gd name="T21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48">
                <a:moveTo>
                  <a:pt x="0" y="0"/>
                </a:moveTo>
                <a:lnTo>
                  <a:pt x="11" y="2"/>
                </a:lnTo>
                <a:lnTo>
                  <a:pt x="25" y="6"/>
                </a:lnTo>
                <a:lnTo>
                  <a:pt x="40" y="9"/>
                </a:lnTo>
                <a:lnTo>
                  <a:pt x="55" y="14"/>
                </a:lnTo>
                <a:lnTo>
                  <a:pt x="68" y="19"/>
                </a:lnTo>
                <a:lnTo>
                  <a:pt x="79" y="26"/>
                </a:lnTo>
                <a:lnTo>
                  <a:pt x="84" y="31"/>
                </a:lnTo>
                <a:lnTo>
                  <a:pt x="87" y="37"/>
                </a:lnTo>
                <a:lnTo>
                  <a:pt x="89" y="43"/>
                </a:lnTo>
                <a:lnTo>
                  <a:pt x="9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5" name="Freeform 67"/>
          <p:cNvSpPr>
            <a:spLocks/>
          </p:cNvSpPr>
          <p:nvPr/>
        </p:nvSpPr>
        <p:spPr bwMode="auto">
          <a:xfrm>
            <a:off x="2559050" y="2339976"/>
            <a:ext cx="25400" cy="11113"/>
          </a:xfrm>
          <a:custGeom>
            <a:avLst/>
            <a:gdLst>
              <a:gd name="T0" fmla="*/ 49 w 49"/>
              <a:gd name="T1" fmla="*/ 0 h 21"/>
              <a:gd name="T2" fmla="*/ 42 w 49"/>
              <a:gd name="T3" fmla="*/ 1 h 21"/>
              <a:gd name="T4" fmla="*/ 36 w 49"/>
              <a:gd name="T5" fmla="*/ 2 h 21"/>
              <a:gd name="T6" fmla="*/ 27 w 49"/>
              <a:gd name="T7" fmla="*/ 3 h 21"/>
              <a:gd name="T8" fmla="*/ 21 w 49"/>
              <a:gd name="T9" fmla="*/ 5 h 21"/>
              <a:gd name="T10" fmla="*/ 18 w 49"/>
              <a:gd name="T11" fmla="*/ 6 h 21"/>
              <a:gd name="T12" fmla="*/ 14 w 49"/>
              <a:gd name="T13" fmla="*/ 7 h 21"/>
              <a:gd name="T14" fmla="*/ 12 w 49"/>
              <a:gd name="T15" fmla="*/ 9 h 21"/>
              <a:gd name="T16" fmla="*/ 7 w 49"/>
              <a:gd name="T17" fmla="*/ 14 h 21"/>
              <a:gd name="T18" fmla="*/ 0 w 49"/>
              <a:gd name="T1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21">
                <a:moveTo>
                  <a:pt x="49" y="0"/>
                </a:moveTo>
                <a:lnTo>
                  <a:pt x="42" y="1"/>
                </a:lnTo>
                <a:lnTo>
                  <a:pt x="36" y="2"/>
                </a:lnTo>
                <a:lnTo>
                  <a:pt x="27" y="3"/>
                </a:lnTo>
                <a:lnTo>
                  <a:pt x="21" y="5"/>
                </a:lnTo>
                <a:lnTo>
                  <a:pt x="18" y="6"/>
                </a:lnTo>
                <a:lnTo>
                  <a:pt x="14" y="7"/>
                </a:lnTo>
                <a:lnTo>
                  <a:pt x="12" y="9"/>
                </a:lnTo>
                <a:lnTo>
                  <a:pt x="7" y="14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6" name="Freeform 68"/>
          <p:cNvSpPr>
            <a:spLocks/>
          </p:cNvSpPr>
          <p:nvPr/>
        </p:nvSpPr>
        <p:spPr bwMode="auto">
          <a:xfrm>
            <a:off x="2595563" y="2387601"/>
            <a:ext cx="17462" cy="22225"/>
          </a:xfrm>
          <a:custGeom>
            <a:avLst/>
            <a:gdLst>
              <a:gd name="T0" fmla="*/ 0 w 34"/>
              <a:gd name="T1" fmla="*/ 0 h 42"/>
              <a:gd name="T2" fmla="*/ 9 w 34"/>
              <a:gd name="T3" fmla="*/ 6 h 42"/>
              <a:gd name="T4" fmla="*/ 15 w 34"/>
              <a:gd name="T5" fmla="*/ 12 h 42"/>
              <a:gd name="T6" fmla="*/ 18 w 34"/>
              <a:gd name="T7" fmla="*/ 16 h 42"/>
              <a:gd name="T8" fmla="*/ 21 w 34"/>
              <a:gd name="T9" fmla="*/ 21 h 42"/>
              <a:gd name="T10" fmla="*/ 23 w 34"/>
              <a:gd name="T11" fmla="*/ 24 h 42"/>
              <a:gd name="T12" fmla="*/ 25 w 34"/>
              <a:gd name="T13" fmla="*/ 29 h 42"/>
              <a:gd name="T14" fmla="*/ 29 w 34"/>
              <a:gd name="T15" fmla="*/ 35 h 42"/>
              <a:gd name="T16" fmla="*/ 34 w 34"/>
              <a:gd name="T17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42">
                <a:moveTo>
                  <a:pt x="0" y="0"/>
                </a:moveTo>
                <a:lnTo>
                  <a:pt x="9" y="6"/>
                </a:lnTo>
                <a:lnTo>
                  <a:pt x="15" y="12"/>
                </a:lnTo>
                <a:lnTo>
                  <a:pt x="18" y="16"/>
                </a:lnTo>
                <a:lnTo>
                  <a:pt x="21" y="21"/>
                </a:lnTo>
                <a:lnTo>
                  <a:pt x="23" y="24"/>
                </a:lnTo>
                <a:lnTo>
                  <a:pt x="25" y="29"/>
                </a:lnTo>
                <a:lnTo>
                  <a:pt x="29" y="35"/>
                </a:lnTo>
                <a:lnTo>
                  <a:pt x="34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7" name="Freeform 69"/>
          <p:cNvSpPr>
            <a:spLocks/>
          </p:cNvSpPr>
          <p:nvPr/>
        </p:nvSpPr>
        <p:spPr bwMode="auto">
          <a:xfrm>
            <a:off x="2540000" y="2698751"/>
            <a:ext cx="33338" cy="3175"/>
          </a:xfrm>
          <a:custGeom>
            <a:avLst/>
            <a:gdLst>
              <a:gd name="T0" fmla="*/ 62 w 62"/>
              <a:gd name="T1" fmla="*/ 0 h 7"/>
              <a:gd name="T2" fmla="*/ 53 w 62"/>
              <a:gd name="T3" fmla="*/ 1 h 7"/>
              <a:gd name="T4" fmla="*/ 46 w 62"/>
              <a:gd name="T5" fmla="*/ 3 h 7"/>
              <a:gd name="T6" fmla="*/ 39 w 62"/>
              <a:gd name="T7" fmla="*/ 4 h 7"/>
              <a:gd name="T8" fmla="*/ 34 w 62"/>
              <a:gd name="T9" fmla="*/ 5 h 7"/>
              <a:gd name="T10" fmla="*/ 27 w 62"/>
              <a:gd name="T11" fmla="*/ 6 h 7"/>
              <a:gd name="T12" fmla="*/ 23 w 62"/>
              <a:gd name="T13" fmla="*/ 7 h 7"/>
              <a:gd name="T14" fmla="*/ 18 w 62"/>
              <a:gd name="T15" fmla="*/ 7 h 7"/>
              <a:gd name="T16" fmla="*/ 15 w 62"/>
              <a:gd name="T17" fmla="*/ 7 h 7"/>
              <a:gd name="T18" fmla="*/ 9 w 62"/>
              <a:gd name="T19" fmla="*/ 7 h 7"/>
              <a:gd name="T20" fmla="*/ 4 w 62"/>
              <a:gd name="T21" fmla="*/ 7 h 7"/>
              <a:gd name="T22" fmla="*/ 0 w 62"/>
              <a:gd name="T2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" h="7">
                <a:moveTo>
                  <a:pt x="62" y="0"/>
                </a:moveTo>
                <a:lnTo>
                  <a:pt x="53" y="1"/>
                </a:lnTo>
                <a:lnTo>
                  <a:pt x="46" y="3"/>
                </a:lnTo>
                <a:lnTo>
                  <a:pt x="39" y="4"/>
                </a:lnTo>
                <a:lnTo>
                  <a:pt x="34" y="5"/>
                </a:lnTo>
                <a:lnTo>
                  <a:pt x="27" y="6"/>
                </a:lnTo>
                <a:lnTo>
                  <a:pt x="23" y="7"/>
                </a:lnTo>
                <a:lnTo>
                  <a:pt x="18" y="7"/>
                </a:lnTo>
                <a:lnTo>
                  <a:pt x="15" y="7"/>
                </a:lnTo>
                <a:lnTo>
                  <a:pt x="9" y="7"/>
                </a:lnTo>
                <a:lnTo>
                  <a:pt x="4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8" name="Freeform 70"/>
          <p:cNvSpPr>
            <a:spLocks/>
          </p:cNvSpPr>
          <p:nvPr/>
        </p:nvSpPr>
        <p:spPr bwMode="auto">
          <a:xfrm>
            <a:off x="2576513" y="2632075"/>
            <a:ext cx="30162" cy="7938"/>
          </a:xfrm>
          <a:custGeom>
            <a:avLst/>
            <a:gdLst>
              <a:gd name="T0" fmla="*/ 0 w 56"/>
              <a:gd name="T1" fmla="*/ 0 h 14"/>
              <a:gd name="T2" fmla="*/ 8 w 56"/>
              <a:gd name="T3" fmla="*/ 3 h 14"/>
              <a:gd name="T4" fmla="*/ 16 w 56"/>
              <a:gd name="T5" fmla="*/ 5 h 14"/>
              <a:gd name="T6" fmla="*/ 35 w 56"/>
              <a:gd name="T7" fmla="*/ 10 h 14"/>
              <a:gd name="T8" fmla="*/ 43 w 56"/>
              <a:gd name="T9" fmla="*/ 11 h 14"/>
              <a:gd name="T10" fmla="*/ 50 w 56"/>
              <a:gd name="T11" fmla="*/ 13 h 14"/>
              <a:gd name="T12" fmla="*/ 54 w 56"/>
              <a:gd name="T13" fmla="*/ 14 h 14"/>
              <a:gd name="T14" fmla="*/ 56 w 56"/>
              <a:gd name="T1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" h="14">
                <a:moveTo>
                  <a:pt x="0" y="0"/>
                </a:moveTo>
                <a:lnTo>
                  <a:pt x="8" y="3"/>
                </a:lnTo>
                <a:lnTo>
                  <a:pt x="16" y="5"/>
                </a:lnTo>
                <a:lnTo>
                  <a:pt x="35" y="10"/>
                </a:lnTo>
                <a:lnTo>
                  <a:pt x="43" y="11"/>
                </a:lnTo>
                <a:lnTo>
                  <a:pt x="50" y="13"/>
                </a:lnTo>
                <a:lnTo>
                  <a:pt x="54" y="14"/>
                </a:lnTo>
                <a:lnTo>
                  <a:pt x="56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59" name="Freeform 71"/>
          <p:cNvSpPr>
            <a:spLocks/>
          </p:cNvSpPr>
          <p:nvPr/>
        </p:nvSpPr>
        <p:spPr bwMode="auto">
          <a:xfrm>
            <a:off x="2581275" y="2768600"/>
            <a:ext cx="14288" cy="19050"/>
          </a:xfrm>
          <a:custGeom>
            <a:avLst/>
            <a:gdLst>
              <a:gd name="T0" fmla="*/ 0 w 28"/>
              <a:gd name="T1" fmla="*/ 0 h 35"/>
              <a:gd name="T2" fmla="*/ 8 w 28"/>
              <a:gd name="T3" fmla="*/ 2 h 35"/>
              <a:gd name="T4" fmla="*/ 14 w 28"/>
              <a:gd name="T5" fmla="*/ 5 h 35"/>
              <a:gd name="T6" fmla="*/ 18 w 28"/>
              <a:gd name="T7" fmla="*/ 7 h 35"/>
              <a:gd name="T8" fmla="*/ 22 w 28"/>
              <a:gd name="T9" fmla="*/ 10 h 35"/>
              <a:gd name="T10" fmla="*/ 24 w 28"/>
              <a:gd name="T11" fmla="*/ 14 h 35"/>
              <a:gd name="T12" fmla="*/ 27 w 28"/>
              <a:gd name="T13" fmla="*/ 20 h 35"/>
              <a:gd name="T14" fmla="*/ 28 w 28"/>
              <a:gd name="T15" fmla="*/ 27 h 35"/>
              <a:gd name="T16" fmla="*/ 28 w 28"/>
              <a:gd name="T1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35">
                <a:moveTo>
                  <a:pt x="0" y="0"/>
                </a:moveTo>
                <a:lnTo>
                  <a:pt x="8" y="2"/>
                </a:lnTo>
                <a:lnTo>
                  <a:pt x="14" y="5"/>
                </a:lnTo>
                <a:lnTo>
                  <a:pt x="18" y="7"/>
                </a:lnTo>
                <a:lnTo>
                  <a:pt x="22" y="10"/>
                </a:lnTo>
                <a:lnTo>
                  <a:pt x="24" y="14"/>
                </a:lnTo>
                <a:lnTo>
                  <a:pt x="27" y="20"/>
                </a:lnTo>
                <a:lnTo>
                  <a:pt x="28" y="27"/>
                </a:lnTo>
                <a:lnTo>
                  <a:pt x="28" y="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grpSp>
        <p:nvGrpSpPr>
          <p:cNvPr id="165960" name="Group 72"/>
          <p:cNvGrpSpPr>
            <a:grpSpLocks/>
          </p:cNvGrpSpPr>
          <p:nvPr/>
        </p:nvGrpSpPr>
        <p:grpSpPr bwMode="auto">
          <a:xfrm>
            <a:off x="2524125" y="1851025"/>
            <a:ext cx="71438" cy="2546350"/>
            <a:chOff x="2898" y="1121"/>
            <a:chExt cx="45" cy="1604"/>
          </a:xfrm>
        </p:grpSpPr>
        <p:sp>
          <p:nvSpPr>
            <p:cNvPr id="165961" name="Freeform 73"/>
            <p:cNvSpPr>
              <a:spLocks/>
            </p:cNvSpPr>
            <p:nvPr/>
          </p:nvSpPr>
          <p:spPr bwMode="auto">
            <a:xfrm>
              <a:off x="2898" y="1128"/>
              <a:ext cx="36" cy="1597"/>
            </a:xfrm>
            <a:custGeom>
              <a:avLst/>
              <a:gdLst>
                <a:gd name="T0" fmla="*/ 17 w 107"/>
                <a:gd name="T1" fmla="*/ 131 h 4790"/>
                <a:gd name="T2" fmla="*/ 21 w 107"/>
                <a:gd name="T3" fmla="*/ 371 h 4790"/>
                <a:gd name="T4" fmla="*/ 27 w 107"/>
                <a:gd name="T5" fmla="*/ 480 h 4790"/>
                <a:gd name="T6" fmla="*/ 48 w 107"/>
                <a:gd name="T7" fmla="*/ 554 h 4790"/>
                <a:gd name="T8" fmla="*/ 60 w 107"/>
                <a:gd name="T9" fmla="*/ 607 h 4790"/>
                <a:gd name="T10" fmla="*/ 75 w 107"/>
                <a:gd name="T11" fmla="*/ 674 h 4790"/>
                <a:gd name="T12" fmla="*/ 86 w 107"/>
                <a:gd name="T13" fmla="*/ 735 h 4790"/>
                <a:gd name="T14" fmla="*/ 93 w 107"/>
                <a:gd name="T15" fmla="*/ 770 h 4790"/>
                <a:gd name="T16" fmla="*/ 98 w 107"/>
                <a:gd name="T17" fmla="*/ 799 h 4790"/>
                <a:gd name="T18" fmla="*/ 100 w 107"/>
                <a:gd name="T19" fmla="*/ 832 h 4790"/>
                <a:gd name="T20" fmla="*/ 102 w 107"/>
                <a:gd name="T21" fmla="*/ 877 h 4790"/>
                <a:gd name="T22" fmla="*/ 106 w 107"/>
                <a:gd name="T23" fmla="*/ 967 h 4790"/>
                <a:gd name="T24" fmla="*/ 107 w 107"/>
                <a:gd name="T25" fmla="*/ 1060 h 4790"/>
                <a:gd name="T26" fmla="*/ 101 w 107"/>
                <a:gd name="T27" fmla="*/ 1180 h 4790"/>
                <a:gd name="T28" fmla="*/ 95 w 107"/>
                <a:gd name="T29" fmla="*/ 1265 h 4790"/>
                <a:gd name="T30" fmla="*/ 92 w 107"/>
                <a:gd name="T31" fmla="*/ 1305 h 4790"/>
                <a:gd name="T32" fmla="*/ 86 w 107"/>
                <a:gd name="T33" fmla="*/ 1372 h 4790"/>
                <a:gd name="T34" fmla="*/ 82 w 107"/>
                <a:gd name="T35" fmla="*/ 1412 h 4790"/>
                <a:gd name="T36" fmla="*/ 79 w 107"/>
                <a:gd name="T37" fmla="*/ 1427 h 4790"/>
                <a:gd name="T38" fmla="*/ 78 w 107"/>
                <a:gd name="T39" fmla="*/ 1497 h 4790"/>
                <a:gd name="T40" fmla="*/ 79 w 107"/>
                <a:gd name="T41" fmla="*/ 1559 h 4790"/>
                <a:gd name="T42" fmla="*/ 77 w 107"/>
                <a:gd name="T43" fmla="*/ 1592 h 4790"/>
                <a:gd name="T44" fmla="*/ 73 w 107"/>
                <a:gd name="T45" fmla="*/ 1625 h 4790"/>
                <a:gd name="T46" fmla="*/ 69 w 107"/>
                <a:gd name="T47" fmla="*/ 1681 h 4790"/>
                <a:gd name="T48" fmla="*/ 64 w 107"/>
                <a:gd name="T49" fmla="*/ 1763 h 4790"/>
                <a:gd name="T50" fmla="*/ 58 w 107"/>
                <a:gd name="T51" fmla="*/ 1858 h 4790"/>
                <a:gd name="T52" fmla="*/ 53 w 107"/>
                <a:gd name="T53" fmla="*/ 1942 h 4790"/>
                <a:gd name="T54" fmla="*/ 52 w 107"/>
                <a:gd name="T55" fmla="*/ 1989 h 4790"/>
                <a:gd name="T56" fmla="*/ 53 w 107"/>
                <a:gd name="T57" fmla="*/ 2017 h 4790"/>
                <a:gd name="T58" fmla="*/ 53 w 107"/>
                <a:gd name="T59" fmla="*/ 2048 h 4790"/>
                <a:gd name="T60" fmla="*/ 50 w 107"/>
                <a:gd name="T61" fmla="*/ 2087 h 4790"/>
                <a:gd name="T62" fmla="*/ 48 w 107"/>
                <a:gd name="T63" fmla="*/ 2141 h 4790"/>
                <a:gd name="T64" fmla="*/ 40 w 107"/>
                <a:gd name="T65" fmla="*/ 2273 h 4790"/>
                <a:gd name="T66" fmla="*/ 32 w 107"/>
                <a:gd name="T67" fmla="*/ 2384 h 4790"/>
                <a:gd name="T68" fmla="*/ 25 w 107"/>
                <a:gd name="T69" fmla="*/ 2480 h 4790"/>
                <a:gd name="T70" fmla="*/ 15 w 107"/>
                <a:gd name="T71" fmla="*/ 2625 h 4790"/>
                <a:gd name="T72" fmla="*/ 9 w 107"/>
                <a:gd name="T73" fmla="*/ 2724 h 4790"/>
                <a:gd name="T74" fmla="*/ 6 w 107"/>
                <a:gd name="T75" fmla="*/ 2845 h 4790"/>
                <a:gd name="T76" fmla="*/ 4 w 107"/>
                <a:gd name="T77" fmla="*/ 2968 h 4790"/>
                <a:gd name="T78" fmla="*/ 3 w 107"/>
                <a:gd name="T79" fmla="*/ 3030 h 4790"/>
                <a:gd name="T80" fmla="*/ 3 w 107"/>
                <a:gd name="T81" fmla="*/ 3078 h 4790"/>
                <a:gd name="T82" fmla="*/ 3 w 107"/>
                <a:gd name="T83" fmla="*/ 3105 h 4790"/>
                <a:gd name="T84" fmla="*/ 3 w 107"/>
                <a:gd name="T85" fmla="*/ 3126 h 4790"/>
                <a:gd name="T86" fmla="*/ 3 w 107"/>
                <a:gd name="T87" fmla="*/ 3146 h 4790"/>
                <a:gd name="T88" fmla="*/ 3 w 107"/>
                <a:gd name="T89" fmla="*/ 3168 h 4790"/>
                <a:gd name="T90" fmla="*/ 3 w 107"/>
                <a:gd name="T91" fmla="*/ 3182 h 4790"/>
                <a:gd name="T92" fmla="*/ 1 w 107"/>
                <a:gd name="T93" fmla="*/ 3183 h 4790"/>
                <a:gd name="T94" fmla="*/ 0 w 107"/>
                <a:gd name="T95" fmla="*/ 3200 h 4790"/>
                <a:gd name="T96" fmla="*/ 0 w 107"/>
                <a:gd name="T97" fmla="*/ 3221 h 4790"/>
                <a:gd name="T98" fmla="*/ 1 w 107"/>
                <a:gd name="T99" fmla="*/ 3254 h 4790"/>
                <a:gd name="T100" fmla="*/ 2 w 107"/>
                <a:gd name="T101" fmla="*/ 3303 h 4790"/>
                <a:gd name="T102" fmla="*/ 3 w 107"/>
                <a:gd name="T103" fmla="*/ 3369 h 4790"/>
                <a:gd name="T104" fmla="*/ 5 w 107"/>
                <a:gd name="T105" fmla="*/ 3459 h 4790"/>
                <a:gd name="T106" fmla="*/ 9 w 107"/>
                <a:gd name="T107" fmla="*/ 3574 h 4790"/>
                <a:gd name="T108" fmla="*/ 12 w 107"/>
                <a:gd name="T109" fmla="*/ 3711 h 4790"/>
                <a:gd name="T110" fmla="*/ 17 w 107"/>
                <a:gd name="T111" fmla="*/ 3860 h 4790"/>
                <a:gd name="T112" fmla="*/ 26 w 107"/>
                <a:gd name="T113" fmla="*/ 4176 h 4790"/>
                <a:gd name="T114" fmla="*/ 33 w 107"/>
                <a:gd name="T115" fmla="*/ 4383 h 4790"/>
                <a:gd name="T116" fmla="*/ 36 w 107"/>
                <a:gd name="T117" fmla="*/ 4527 h 4790"/>
                <a:gd name="T118" fmla="*/ 41 w 107"/>
                <a:gd name="T119" fmla="*/ 4655 h 4790"/>
                <a:gd name="T120" fmla="*/ 43 w 107"/>
                <a:gd name="T121" fmla="*/ 4761 h 4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7" h="4790">
                  <a:moveTo>
                    <a:pt x="10" y="0"/>
                  </a:moveTo>
                  <a:lnTo>
                    <a:pt x="13" y="66"/>
                  </a:lnTo>
                  <a:lnTo>
                    <a:pt x="17" y="131"/>
                  </a:lnTo>
                  <a:lnTo>
                    <a:pt x="19" y="211"/>
                  </a:lnTo>
                  <a:lnTo>
                    <a:pt x="20" y="291"/>
                  </a:lnTo>
                  <a:lnTo>
                    <a:pt x="21" y="371"/>
                  </a:lnTo>
                  <a:lnTo>
                    <a:pt x="24" y="450"/>
                  </a:lnTo>
                  <a:lnTo>
                    <a:pt x="25" y="465"/>
                  </a:lnTo>
                  <a:lnTo>
                    <a:pt x="27" y="480"/>
                  </a:lnTo>
                  <a:lnTo>
                    <a:pt x="35" y="509"/>
                  </a:lnTo>
                  <a:lnTo>
                    <a:pt x="45" y="539"/>
                  </a:lnTo>
                  <a:lnTo>
                    <a:pt x="48" y="554"/>
                  </a:lnTo>
                  <a:lnTo>
                    <a:pt x="52" y="568"/>
                  </a:lnTo>
                  <a:lnTo>
                    <a:pt x="55" y="587"/>
                  </a:lnTo>
                  <a:lnTo>
                    <a:pt x="60" y="607"/>
                  </a:lnTo>
                  <a:lnTo>
                    <a:pt x="64" y="629"/>
                  </a:lnTo>
                  <a:lnTo>
                    <a:pt x="69" y="652"/>
                  </a:lnTo>
                  <a:lnTo>
                    <a:pt x="75" y="674"/>
                  </a:lnTo>
                  <a:lnTo>
                    <a:pt x="79" y="696"/>
                  </a:lnTo>
                  <a:lnTo>
                    <a:pt x="83" y="717"/>
                  </a:lnTo>
                  <a:lnTo>
                    <a:pt x="86" y="735"/>
                  </a:lnTo>
                  <a:lnTo>
                    <a:pt x="88" y="750"/>
                  </a:lnTo>
                  <a:lnTo>
                    <a:pt x="91" y="761"/>
                  </a:lnTo>
                  <a:lnTo>
                    <a:pt x="93" y="770"/>
                  </a:lnTo>
                  <a:lnTo>
                    <a:pt x="95" y="780"/>
                  </a:lnTo>
                  <a:lnTo>
                    <a:pt x="97" y="789"/>
                  </a:lnTo>
                  <a:lnTo>
                    <a:pt x="98" y="799"/>
                  </a:lnTo>
                  <a:lnTo>
                    <a:pt x="99" y="813"/>
                  </a:lnTo>
                  <a:lnTo>
                    <a:pt x="99" y="822"/>
                  </a:lnTo>
                  <a:lnTo>
                    <a:pt x="100" y="832"/>
                  </a:lnTo>
                  <a:lnTo>
                    <a:pt x="100" y="841"/>
                  </a:lnTo>
                  <a:lnTo>
                    <a:pt x="101" y="852"/>
                  </a:lnTo>
                  <a:lnTo>
                    <a:pt x="102" y="877"/>
                  </a:lnTo>
                  <a:lnTo>
                    <a:pt x="104" y="906"/>
                  </a:lnTo>
                  <a:lnTo>
                    <a:pt x="105" y="936"/>
                  </a:lnTo>
                  <a:lnTo>
                    <a:pt x="106" y="967"/>
                  </a:lnTo>
                  <a:lnTo>
                    <a:pt x="107" y="999"/>
                  </a:lnTo>
                  <a:lnTo>
                    <a:pt x="107" y="1030"/>
                  </a:lnTo>
                  <a:lnTo>
                    <a:pt x="107" y="1060"/>
                  </a:lnTo>
                  <a:lnTo>
                    <a:pt x="106" y="1089"/>
                  </a:lnTo>
                  <a:lnTo>
                    <a:pt x="105" y="1119"/>
                  </a:lnTo>
                  <a:lnTo>
                    <a:pt x="101" y="1180"/>
                  </a:lnTo>
                  <a:lnTo>
                    <a:pt x="99" y="1209"/>
                  </a:lnTo>
                  <a:lnTo>
                    <a:pt x="97" y="1238"/>
                  </a:lnTo>
                  <a:lnTo>
                    <a:pt x="95" y="1265"/>
                  </a:lnTo>
                  <a:lnTo>
                    <a:pt x="93" y="1289"/>
                  </a:lnTo>
                  <a:lnTo>
                    <a:pt x="93" y="1297"/>
                  </a:lnTo>
                  <a:lnTo>
                    <a:pt x="92" y="1305"/>
                  </a:lnTo>
                  <a:lnTo>
                    <a:pt x="91" y="1326"/>
                  </a:lnTo>
                  <a:lnTo>
                    <a:pt x="88" y="1349"/>
                  </a:lnTo>
                  <a:lnTo>
                    <a:pt x="86" y="1372"/>
                  </a:lnTo>
                  <a:lnTo>
                    <a:pt x="84" y="1394"/>
                  </a:lnTo>
                  <a:lnTo>
                    <a:pt x="83" y="1403"/>
                  </a:lnTo>
                  <a:lnTo>
                    <a:pt x="82" y="1412"/>
                  </a:lnTo>
                  <a:lnTo>
                    <a:pt x="80" y="1418"/>
                  </a:lnTo>
                  <a:lnTo>
                    <a:pt x="80" y="1423"/>
                  </a:lnTo>
                  <a:lnTo>
                    <a:pt x="79" y="1427"/>
                  </a:lnTo>
                  <a:lnTo>
                    <a:pt x="79" y="1428"/>
                  </a:lnTo>
                  <a:lnTo>
                    <a:pt x="78" y="1462"/>
                  </a:lnTo>
                  <a:lnTo>
                    <a:pt x="78" y="1497"/>
                  </a:lnTo>
                  <a:lnTo>
                    <a:pt x="79" y="1531"/>
                  </a:lnTo>
                  <a:lnTo>
                    <a:pt x="79" y="1546"/>
                  </a:lnTo>
                  <a:lnTo>
                    <a:pt x="79" y="1559"/>
                  </a:lnTo>
                  <a:lnTo>
                    <a:pt x="79" y="1571"/>
                  </a:lnTo>
                  <a:lnTo>
                    <a:pt x="78" y="1581"/>
                  </a:lnTo>
                  <a:lnTo>
                    <a:pt x="77" y="1592"/>
                  </a:lnTo>
                  <a:lnTo>
                    <a:pt x="76" y="1600"/>
                  </a:lnTo>
                  <a:lnTo>
                    <a:pt x="75" y="1616"/>
                  </a:lnTo>
                  <a:lnTo>
                    <a:pt x="73" y="1625"/>
                  </a:lnTo>
                  <a:lnTo>
                    <a:pt x="72" y="1636"/>
                  </a:lnTo>
                  <a:lnTo>
                    <a:pt x="71" y="1658"/>
                  </a:lnTo>
                  <a:lnTo>
                    <a:pt x="69" y="1681"/>
                  </a:lnTo>
                  <a:lnTo>
                    <a:pt x="68" y="1706"/>
                  </a:lnTo>
                  <a:lnTo>
                    <a:pt x="65" y="1733"/>
                  </a:lnTo>
                  <a:lnTo>
                    <a:pt x="64" y="1763"/>
                  </a:lnTo>
                  <a:lnTo>
                    <a:pt x="62" y="1794"/>
                  </a:lnTo>
                  <a:lnTo>
                    <a:pt x="61" y="1826"/>
                  </a:lnTo>
                  <a:lnTo>
                    <a:pt x="58" y="1858"/>
                  </a:lnTo>
                  <a:lnTo>
                    <a:pt x="57" y="1886"/>
                  </a:lnTo>
                  <a:lnTo>
                    <a:pt x="55" y="1914"/>
                  </a:lnTo>
                  <a:lnTo>
                    <a:pt x="53" y="1942"/>
                  </a:lnTo>
                  <a:lnTo>
                    <a:pt x="52" y="1968"/>
                  </a:lnTo>
                  <a:lnTo>
                    <a:pt x="52" y="1980"/>
                  </a:lnTo>
                  <a:lnTo>
                    <a:pt x="52" y="1989"/>
                  </a:lnTo>
                  <a:lnTo>
                    <a:pt x="52" y="1998"/>
                  </a:lnTo>
                  <a:lnTo>
                    <a:pt x="53" y="2007"/>
                  </a:lnTo>
                  <a:lnTo>
                    <a:pt x="53" y="2017"/>
                  </a:lnTo>
                  <a:lnTo>
                    <a:pt x="53" y="2031"/>
                  </a:lnTo>
                  <a:lnTo>
                    <a:pt x="53" y="2039"/>
                  </a:lnTo>
                  <a:lnTo>
                    <a:pt x="53" y="2048"/>
                  </a:lnTo>
                  <a:lnTo>
                    <a:pt x="53" y="2060"/>
                  </a:lnTo>
                  <a:lnTo>
                    <a:pt x="52" y="2072"/>
                  </a:lnTo>
                  <a:lnTo>
                    <a:pt x="50" y="2087"/>
                  </a:lnTo>
                  <a:lnTo>
                    <a:pt x="50" y="2104"/>
                  </a:lnTo>
                  <a:lnTo>
                    <a:pt x="49" y="2121"/>
                  </a:lnTo>
                  <a:lnTo>
                    <a:pt x="48" y="2141"/>
                  </a:lnTo>
                  <a:lnTo>
                    <a:pt x="46" y="2182"/>
                  </a:lnTo>
                  <a:lnTo>
                    <a:pt x="42" y="2227"/>
                  </a:lnTo>
                  <a:lnTo>
                    <a:pt x="40" y="2273"/>
                  </a:lnTo>
                  <a:lnTo>
                    <a:pt x="36" y="2320"/>
                  </a:lnTo>
                  <a:lnTo>
                    <a:pt x="33" y="2364"/>
                  </a:lnTo>
                  <a:lnTo>
                    <a:pt x="32" y="2384"/>
                  </a:lnTo>
                  <a:lnTo>
                    <a:pt x="31" y="2405"/>
                  </a:lnTo>
                  <a:lnTo>
                    <a:pt x="28" y="2443"/>
                  </a:lnTo>
                  <a:lnTo>
                    <a:pt x="25" y="2480"/>
                  </a:lnTo>
                  <a:lnTo>
                    <a:pt x="19" y="2553"/>
                  </a:lnTo>
                  <a:lnTo>
                    <a:pt x="17" y="2589"/>
                  </a:lnTo>
                  <a:lnTo>
                    <a:pt x="15" y="2625"/>
                  </a:lnTo>
                  <a:lnTo>
                    <a:pt x="12" y="2663"/>
                  </a:lnTo>
                  <a:lnTo>
                    <a:pt x="10" y="2703"/>
                  </a:lnTo>
                  <a:lnTo>
                    <a:pt x="9" y="2724"/>
                  </a:lnTo>
                  <a:lnTo>
                    <a:pt x="9" y="2747"/>
                  </a:lnTo>
                  <a:lnTo>
                    <a:pt x="8" y="2794"/>
                  </a:lnTo>
                  <a:lnTo>
                    <a:pt x="6" y="2845"/>
                  </a:lnTo>
                  <a:lnTo>
                    <a:pt x="5" y="2896"/>
                  </a:lnTo>
                  <a:lnTo>
                    <a:pt x="4" y="2945"/>
                  </a:lnTo>
                  <a:lnTo>
                    <a:pt x="4" y="2968"/>
                  </a:lnTo>
                  <a:lnTo>
                    <a:pt x="4" y="2990"/>
                  </a:lnTo>
                  <a:lnTo>
                    <a:pt x="4" y="3011"/>
                  </a:lnTo>
                  <a:lnTo>
                    <a:pt x="3" y="3030"/>
                  </a:lnTo>
                  <a:lnTo>
                    <a:pt x="3" y="3049"/>
                  </a:lnTo>
                  <a:lnTo>
                    <a:pt x="3" y="3064"/>
                  </a:lnTo>
                  <a:lnTo>
                    <a:pt x="3" y="3078"/>
                  </a:lnTo>
                  <a:lnTo>
                    <a:pt x="3" y="3088"/>
                  </a:lnTo>
                  <a:lnTo>
                    <a:pt x="3" y="3097"/>
                  </a:lnTo>
                  <a:lnTo>
                    <a:pt x="3" y="3105"/>
                  </a:lnTo>
                  <a:lnTo>
                    <a:pt x="3" y="3112"/>
                  </a:lnTo>
                  <a:lnTo>
                    <a:pt x="3" y="3117"/>
                  </a:lnTo>
                  <a:lnTo>
                    <a:pt x="3" y="3126"/>
                  </a:lnTo>
                  <a:lnTo>
                    <a:pt x="3" y="3133"/>
                  </a:lnTo>
                  <a:lnTo>
                    <a:pt x="3" y="3141"/>
                  </a:lnTo>
                  <a:lnTo>
                    <a:pt x="3" y="3146"/>
                  </a:lnTo>
                  <a:lnTo>
                    <a:pt x="3" y="3151"/>
                  </a:lnTo>
                  <a:lnTo>
                    <a:pt x="3" y="3160"/>
                  </a:lnTo>
                  <a:lnTo>
                    <a:pt x="3" y="3168"/>
                  </a:lnTo>
                  <a:lnTo>
                    <a:pt x="3" y="3176"/>
                  </a:lnTo>
                  <a:lnTo>
                    <a:pt x="3" y="3180"/>
                  </a:lnTo>
                  <a:lnTo>
                    <a:pt x="3" y="3182"/>
                  </a:lnTo>
                  <a:lnTo>
                    <a:pt x="2" y="3183"/>
                  </a:lnTo>
                  <a:lnTo>
                    <a:pt x="1" y="3183"/>
                  </a:lnTo>
                  <a:lnTo>
                    <a:pt x="1" y="3183"/>
                  </a:lnTo>
                  <a:lnTo>
                    <a:pt x="1" y="3186"/>
                  </a:lnTo>
                  <a:lnTo>
                    <a:pt x="1" y="3191"/>
                  </a:lnTo>
                  <a:lnTo>
                    <a:pt x="0" y="3200"/>
                  </a:lnTo>
                  <a:lnTo>
                    <a:pt x="0" y="3206"/>
                  </a:lnTo>
                  <a:lnTo>
                    <a:pt x="0" y="3213"/>
                  </a:lnTo>
                  <a:lnTo>
                    <a:pt x="0" y="3221"/>
                  </a:lnTo>
                  <a:lnTo>
                    <a:pt x="1" y="3230"/>
                  </a:lnTo>
                  <a:lnTo>
                    <a:pt x="1" y="3242"/>
                  </a:lnTo>
                  <a:lnTo>
                    <a:pt x="1" y="3254"/>
                  </a:lnTo>
                  <a:lnTo>
                    <a:pt x="1" y="3268"/>
                  </a:lnTo>
                  <a:lnTo>
                    <a:pt x="1" y="3284"/>
                  </a:lnTo>
                  <a:lnTo>
                    <a:pt x="2" y="3303"/>
                  </a:lnTo>
                  <a:lnTo>
                    <a:pt x="2" y="3322"/>
                  </a:lnTo>
                  <a:lnTo>
                    <a:pt x="3" y="3344"/>
                  </a:lnTo>
                  <a:lnTo>
                    <a:pt x="3" y="3369"/>
                  </a:lnTo>
                  <a:lnTo>
                    <a:pt x="4" y="3395"/>
                  </a:lnTo>
                  <a:lnTo>
                    <a:pt x="4" y="3426"/>
                  </a:lnTo>
                  <a:lnTo>
                    <a:pt x="5" y="3459"/>
                  </a:lnTo>
                  <a:lnTo>
                    <a:pt x="6" y="3496"/>
                  </a:lnTo>
                  <a:lnTo>
                    <a:pt x="8" y="3534"/>
                  </a:lnTo>
                  <a:lnTo>
                    <a:pt x="9" y="3574"/>
                  </a:lnTo>
                  <a:lnTo>
                    <a:pt x="10" y="3618"/>
                  </a:lnTo>
                  <a:lnTo>
                    <a:pt x="11" y="3663"/>
                  </a:lnTo>
                  <a:lnTo>
                    <a:pt x="12" y="3711"/>
                  </a:lnTo>
                  <a:lnTo>
                    <a:pt x="15" y="3758"/>
                  </a:lnTo>
                  <a:lnTo>
                    <a:pt x="16" y="3809"/>
                  </a:lnTo>
                  <a:lnTo>
                    <a:pt x="17" y="3860"/>
                  </a:lnTo>
                  <a:lnTo>
                    <a:pt x="20" y="3964"/>
                  </a:lnTo>
                  <a:lnTo>
                    <a:pt x="24" y="4070"/>
                  </a:lnTo>
                  <a:lnTo>
                    <a:pt x="26" y="4176"/>
                  </a:lnTo>
                  <a:lnTo>
                    <a:pt x="30" y="4281"/>
                  </a:lnTo>
                  <a:lnTo>
                    <a:pt x="31" y="4333"/>
                  </a:lnTo>
                  <a:lnTo>
                    <a:pt x="33" y="4383"/>
                  </a:lnTo>
                  <a:lnTo>
                    <a:pt x="34" y="4433"/>
                  </a:lnTo>
                  <a:lnTo>
                    <a:pt x="35" y="4481"/>
                  </a:lnTo>
                  <a:lnTo>
                    <a:pt x="36" y="4527"/>
                  </a:lnTo>
                  <a:lnTo>
                    <a:pt x="39" y="4573"/>
                  </a:lnTo>
                  <a:lnTo>
                    <a:pt x="40" y="4614"/>
                  </a:lnTo>
                  <a:lnTo>
                    <a:pt x="41" y="4655"/>
                  </a:lnTo>
                  <a:lnTo>
                    <a:pt x="42" y="4693"/>
                  </a:lnTo>
                  <a:lnTo>
                    <a:pt x="43" y="4729"/>
                  </a:lnTo>
                  <a:lnTo>
                    <a:pt x="43" y="4761"/>
                  </a:lnTo>
                  <a:lnTo>
                    <a:pt x="45" y="479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5962" name="Freeform 74"/>
            <p:cNvSpPr>
              <a:spLocks/>
            </p:cNvSpPr>
            <p:nvPr/>
          </p:nvSpPr>
          <p:spPr bwMode="auto">
            <a:xfrm>
              <a:off x="2908" y="1121"/>
              <a:ext cx="35" cy="1597"/>
            </a:xfrm>
            <a:custGeom>
              <a:avLst/>
              <a:gdLst>
                <a:gd name="T0" fmla="*/ 22 w 105"/>
                <a:gd name="T1" fmla="*/ 132 h 4790"/>
                <a:gd name="T2" fmla="*/ 26 w 105"/>
                <a:gd name="T3" fmla="*/ 371 h 4790"/>
                <a:gd name="T4" fmla="*/ 32 w 105"/>
                <a:gd name="T5" fmla="*/ 481 h 4790"/>
                <a:gd name="T6" fmla="*/ 53 w 105"/>
                <a:gd name="T7" fmla="*/ 554 h 4790"/>
                <a:gd name="T8" fmla="*/ 83 w 105"/>
                <a:gd name="T9" fmla="*/ 700 h 4790"/>
                <a:gd name="T10" fmla="*/ 104 w 105"/>
                <a:gd name="T11" fmla="*/ 946 h 4790"/>
                <a:gd name="T12" fmla="*/ 98 w 105"/>
                <a:gd name="T13" fmla="*/ 1289 h 4790"/>
                <a:gd name="T14" fmla="*/ 93 w 105"/>
                <a:gd name="T15" fmla="*/ 1340 h 4790"/>
                <a:gd name="T16" fmla="*/ 86 w 105"/>
                <a:gd name="T17" fmla="*/ 1389 h 4790"/>
                <a:gd name="T18" fmla="*/ 84 w 105"/>
                <a:gd name="T19" fmla="*/ 1399 h 4790"/>
                <a:gd name="T20" fmla="*/ 74 w 105"/>
                <a:gd name="T21" fmla="*/ 1612 h 4790"/>
                <a:gd name="T22" fmla="*/ 62 w 105"/>
                <a:gd name="T23" fmla="*/ 1854 h 4790"/>
                <a:gd name="T24" fmla="*/ 56 w 105"/>
                <a:gd name="T25" fmla="*/ 1954 h 4790"/>
                <a:gd name="T26" fmla="*/ 46 w 105"/>
                <a:gd name="T27" fmla="*/ 2171 h 4790"/>
                <a:gd name="T28" fmla="*/ 39 w 105"/>
                <a:gd name="T29" fmla="*/ 2308 h 4790"/>
                <a:gd name="T30" fmla="*/ 34 w 105"/>
                <a:gd name="T31" fmla="*/ 2400 h 4790"/>
                <a:gd name="T32" fmla="*/ 27 w 105"/>
                <a:gd name="T33" fmla="*/ 2529 h 4790"/>
                <a:gd name="T34" fmla="*/ 17 w 105"/>
                <a:gd name="T35" fmla="*/ 2717 h 4790"/>
                <a:gd name="T36" fmla="*/ 10 w 105"/>
                <a:gd name="T37" fmla="*/ 2873 h 4790"/>
                <a:gd name="T38" fmla="*/ 4 w 105"/>
                <a:gd name="T39" fmla="*/ 3038 h 4790"/>
                <a:gd name="T40" fmla="*/ 2 w 105"/>
                <a:gd name="T41" fmla="*/ 3112 h 4790"/>
                <a:gd name="T42" fmla="*/ 1 w 105"/>
                <a:gd name="T43" fmla="*/ 3175 h 4790"/>
                <a:gd name="T44" fmla="*/ 0 w 105"/>
                <a:gd name="T45" fmla="*/ 3220 h 4790"/>
                <a:gd name="T46" fmla="*/ 0 w 105"/>
                <a:gd name="T47" fmla="*/ 3253 h 4790"/>
                <a:gd name="T48" fmla="*/ 0 w 105"/>
                <a:gd name="T49" fmla="*/ 3302 h 4790"/>
                <a:gd name="T50" fmla="*/ 1 w 105"/>
                <a:gd name="T51" fmla="*/ 3341 h 4790"/>
                <a:gd name="T52" fmla="*/ 3 w 105"/>
                <a:gd name="T53" fmla="*/ 3423 h 4790"/>
                <a:gd name="T54" fmla="*/ 6 w 105"/>
                <a:gd name="T55" fmla="*/ 3510 h 4790"/>
                <a:gd name="T56" fmla="*/ 8 w 105"/>
                <a:gd name="T57" fmla="*/ 3573 h 4790"/>
                <a:gd name="T58" fmla="*/ 4 w 105"/>
                <a:gd name="T59" fmla="*/ 3612 h 4790"/>
                <a:gd name="T60" fmla="*/ 1 w 105"/>
                <a:gd name="T61" fmla="*/ 3653 h 4790"/>
                <a:gd name="T62" fmla="*/ 2 w 105"/>
                <a:gd name="T63" fmla="*/ 3659 h 4790"/>
                <a:gd name="T64" fmla="*/ 5 w 105"/>
                <a:gd name="T65" fmla="*/ 3648 h 4790"/>
                <a:gd name="T66" fmla="*/ 9 w 105"/>
                <a:gd name="T67" fmla="*/ 3650 h 4790"/>
                <a:gd name="T68" fmla="*/ 11 w 105"/>
                <a:gd name="T69" fmla="*/ 3673 h 4790"/>
                <a:gd name="T70" fmla="*/ 12 w 105"/>
                <a:gd name="T71" fmla="*/ 3699 h 4790"/>
                <a:gd name="T72" fmla="*/ 15 w 105"/>
                <a:gd name="T73" fmla="*/ 3740 h 4790"/>
                <a:gd name="T74" fmla="*/ 16 w 105"/>
                <a:gd name="T75" fmla="*/ 3798 h 4790"/>
                <a:gd name="T76" fmla="*/ 17 w 105"/>
                <a:gd name="T77" fmla="*/ 3875 h 4790"/>
                <a:gd name="T78" fmla="*/ 18 w 105"/>
                <a:gd name="T79" fmla="*/ 3969 h 4790"/>
                <a:gd name="T80" fmla="*/ 20 w 105"/>
                <a:gd name="T81" fmla="*/ 4111 h 4790"/>
                <a:gd name="T82" fmla="*/ 24 w 105"/>
                <a:gd name="T83" fmla="*/ 4342 h 4790"/>
                <a:gd name="T84" fmla="*/ 26 w 105"/>
                <a:gd name="T85" fmla="*/ 4530 h 4790"/>
                <a:gd name="T86" fmla="*/ 27 w 105"/>
                <a:gd name="T87" fmla="*/ 4632 h 4790"/>
                <a:gd name="T88" fmla="*/ 27 w 105"/>
                <a:gd name="T89" fmla="*/ 4719 h 4790"/>
                <a:gd name="T90" fmla="*/ 28 w 105"/>
                <a:gd name="T91" fmla="*/ 4790 h 4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5" h="4790">
                  <a:moveTo>
                    <a:pt x="15" y="0"/>
                  </a:moveTo>
                  <a:lnTo>
                    <a:pt x="18" y="66"/>
                  </a:lnTo>
                  <a:lnTo>
                    <a:pt x="22" y="132"/>
                  </a:lnTo>
                  <a:lnTo>
                    <a:pt x="24" y="211"/>
                  </a:lnTo>
                  <a:lnTo>
                    <a:pt x="25" y="291"/>
                  </a:lnTo>
                  <a:lnTo>
                    <a:pt x="26" y="371"/>
                  </a:lnTo>
                  <a:lnTo>
                    <a:pt x="28" y="451"/>
                  </a:lnTo>
                  <a:lnTo>
                    <a:pt x="30" y="466"/>
                  </a:lnTo>
                  <a:lnTo>
                    <a:pt x="32" y="481"/>
                  </a:lnTo>
                  <a:lnTo>
                    <a:pt x="40" y="509"/>
                  </a:lnTo>
                  <a:lnTo>
                    <a:pt x="49" y="539"/>
                  </a:lnTo>
                  <a:lnTo>
                    <a:pt x="53" y="554"/>
                  </a:lnTo>
                  <a:lnTo>
                    <a:pt x="56" y="568"/>
                  </a:lnTo>
                  <a:lnTo>
                    <a:pt x="69" y="634"/>
                  </a:lnTo>
                  <a:lnTo>
                    <a:pt x="83" y="700"/>
                  </a:lnTo>
                  <a:lnTo>
                    <a:pt x="94" y="766"/>
                  </a:lnTo>
                  <a:lnTo>
                    <a:pt x="105" y="832"/>
                  </a:lnTo>
                  <a:lnTo>
                    <a:pt x="104" y="946"/>
                  </a:lnTo>
                  <a:lnTo>
                    <a:pt x="102" y="1061"/>
                  </a:lnTo>
                  <a:lnTo>
                    <a:pt x="101" y="1175"/>
                  </a:lnTo>
                  <a:lnTo>
                    <a:pt x="98" y="1289"/>
                  </a:lnTo>
                  <a:lnTo>
                    <a:pt x="97" y="1304"/>
                  </a:lnTo>
                  <a:lnTo>
                    <a:pt x="95" y="1323"/>
                  </a:lnTo>
                  <a:lnTo>
                    <a:pt x="93" y="1340"/>
                  </a:lnTo>
                  <a:lnTo>
                    <a:pt x="91" y="1359"/>
                  </a:lnTo>
                  <a:lnTo>
                    <a:pt x="89" y="1375"/>
                  </a:lnTo>
                  <a:lnTo>
                    <a:pt x="86" y="1389"/>
                  </a:lnTo>
                  <a:lnTo>
                    <a:pt x="85" y="1393"/>
                  </a:lnTo>
                  <a:lnTo>
                    <a:pt x="85" y="1397"/>
                  </a:lnTo>
                  <a:lnTo>
                    <a:pt x="84" y="1399"/>
                  </a:lnTo>
                  <a:lnTo>
                    <a:pt x="84" y="1400"/>
                  </a:lnTo>
                  <a:lnTo>
                    <a:pt x="78" y="1506"/>
                  </a:lnTo>
                  <a:lnTo>
                    <a:pt x="74" y="1612"/>
                  </a:lnTo>
                  <a:lnTo>
                    <a:pt x="69" y="1718"/>
                  </a:lnTo>
                  <a:lnTo>
                    <a:pt x="63" y="1823"/>
                  </a:lnTo>
                  <a:lnTo>
                    <a:pt x="62" y="1854"/>
                  </a:lnTo>
                  <a:lnTo>
                    <a:pt x="60" y="1885"/>
                  </a:lnTo>
                  <a:lnTo>
                    <a:pt x="58" y="1919"/>
                  </a:lnTo>
                  <a:lnTo>
                    <a:pt x="56" y="1954"/>
                  </a:lnTo>
                  <a:lnTo>
                    <a:pt x="53" y="2025"/>
                  </a:lnTo>
                  <a:lnTo>
                    <a:pt x="49" y="2098"/>
                  </a:lnTo>
                  <a:lnTo>
                    <a:pt x="46" y="2171"/>
                  </a:lnTo>
                  <a:lnTo>
                    <a:pt x="42" y="2241"/>
                  </a:lnTo>
                  <a:lnTo>
                    <a:pt x="40" y="2276"/>
                  </a:lnTo>
                  <a:lnTo>
                    <a:pt x="39" y="2308"/>
                  </a:lnTo>
                  <a:lnTo>
                    <a:pt x="37" y="2341"/>
                  </a:lnTo>
                  <a:lnTo>
                    <a:pt x="35" y="2371"/>
                  </a:lnTo>
                  <a:lnTo>
                    <a:pt x="34" y="2400"/>
                  </a:lnTo>
                  <a:lnTo>
                    <a:pt x="32" y="2427"/>
                  </a:lnTo>
                  <a:lnTo>
                    <a:pt x="30" y="2480"/>
                  </a:lnTo>
                  <a:lnTo>
                    <a:pt x="27" y="2529"/>
                  </a:lnTo>
                  <a:lnTo>
                    <a:pt x="24" y="2577"/>
                  </a:lnTo>
                  <a:lnTo>
                    <a:pt x="19" y="2670"/>
                  </a:lnTo>
                  <a:lnTo>
                    <a:pt x="17" y="2717"/>
                  </a:lnTo>
                  <a:lnTo>
                    <a:pt x="15" y="2766"/>
                  </a:lnTo>
                  <a:lnTo>
                    <a:pt x="12" y="2818"/>
                  </a:lnTo>
                  <a:lnTo>
                    <a:pt x="10" y="2873"/>
                  </a:lnTo>
                  <a:lnTo>
                    <a:pt x="9" y="2929"/>
                  </a:lnTo>
                  <a:lnTo>
                    <a:pt x="6" y="2984"/>
                  </a:lnTo>
                  <a:lnTo>
                    <a:pt x="4" y="3038"/>
                  </a:lnTo>
                  <a:lnTo>
                    <a:pt x="4" y="3065"/>
                  </a:lnTo>
                  <a:lnTo>
                    <a:pt x="3" y="3089"/>
                  </a:lnTo>
                  <a:lnTo>
                    <a:pt x="2" y="3112"/>
                  </a:lnTo>
                  <a:lnTo>
                    <a:pt x="2" y="3136"/>
                  </a:lnTo>
                  <a:lnTo>
                    <a:pt x="1" y="3156"/>
                  </a:lnTo>
                  <a:lnTo>
                    <a:pt x="1" y="3175"/>
                  </a:lnTo>
                  <a:lnTo>
                    <a:pt x="1" y="3192"/>
                  </a:lnTo>
                  <a:lnTo>
                    <a:pt x="0" y="3207"/>
                  </a:lnTo>
                  <a:lnTo>
                    <a:pt x="0" y="3220"/>
                  </a:lnTo>
                  <a:lnTo>
                    <a:pt x="0" y="3233"/>
                  </a:lnTo>
                  <a:lnTo>
                    <a:pt x="0" y="3243"/>
                  </a:lnTo>
                  <a:lnTo>
                    <a:pt x="0" y="3253"/>
                  </a:lnTo>
                  <a:lnTo>
                    <a:pt x="0" y="3271"/>
                  </a:lnTo>
                  <a:lnTo>
                    <a:pt x="0" y="3286"/>
                  </a:lnTo>
                  <a:lnTo>
                    <a:pt x="0" y="3302"/>
                  </a:lnTo>
                  <a:lnTo>
                    <a:pt x="1" y="3319"/>
                  </a:lnTo>
                  <a:lnTo>
                    <a:pt x="1" y="3330"/>
                  </a:lnTo>
                  <a:lnTo>
                    <a:pt x="1" y="3341"/>
                  </a:lnTo>
                  <a:lnTo>
                    <a:pt x="2" y="3367"/>
                  </a:lnTo>
                  <a:lnTo>
                    <a:pt x="2" y="3394"/>
                  </a:lnTo>
                  <a:lnTo>
                    <a:pt x="3" y="3423"/>
                  </a:lnTo>
                  <a:lnTo>
                    <a:pt x="4" y="3453"/>
                  </a:lnTo>
                  <a:lnTo>
                    <a:pt x="5" y="3482"/>
                  </a:lnTo>
                  <a:lnTo>
                    <a:pt x="6" y="3510"/>
                  </a:lnTo>
                  <a:lnTo>
                    <a:pt x="8" y="3534"/>
                  </a:lnTo>
                  <a:lnTo>
                    <a:pt x="8" y="3556"/>
                  </a:lnTo>
                  <a:lnTo>
                    <a:pt x="8" y="3573"/>
                  </a:lnTo>
                  <a:lnTo>
                    <a:pt x="6" y="3588"/>
                  </a:lnTo>
                  <a:lnTo>
                    <a:pt x="5" y="3601"/>
                  </a:lnTo>
                  <a:lnTo>
                    <a:pt x="4" y="3612"/>
                  </a:lnTo>
                  <a:lnTo>
                    <a:pt x="2" y="3631"/>
                  </a:lnTo>
                  <a:lnTo>
                    <a:pt x="1" y="3642"/>
                  </a:lnTo>
                  <a:lnTo>
                    <a:pt x="1" y="3653"/>
                  </a:lnTo>
                  <a:lnTo>
                    <a:pt x="1" y="3658"/>
                  </a:lnTo>
                  <a:lnTo>
                    <a:pt x="2" y="3659"/>
                  </a:lnTo>
                  <a:lnTo>
                    <a:pt x="2" y="3659"/>
                  </a:lnTo>
                  <a:lnTo>
                    <a:pt x="3" y="3657"/>
                  </a:lnTo>
                  <a:lnTo>
                    <a:pt x="4" y="3651"/>
                  </a:lnTo>
                  <a:lnTo>
                    <a:pt x="5" y="3648"/>
                  </a:lnTo>
                  <a:lnTo>
                    <a:pt x="6" y="3646"/>
                  </a:lnTo>
                  <a:lnTo>
                    <a:pt x="8" y="3647"/>
                  </a:lnTo>
                  <a:lnTo>
                    <a:pt x="9" y="3650"/>
                  </a:lnTo>
                  <a:lnTo>
                    <a:pt x="10" y="3655"/>
                  </a:lnTo>
                  <a:lnTo>
                    <a:pt x="11" y="3666"/>
                  </a:lnTo>
                  <a:lnTo>
                    <a:pt x="11" y="3673"/>
                  </a:lnTo>
                  <a:lnTo>
                    <a:pt x="12" y="3680"/>
                  </a:lnTo>
                  <a:lnTo>
                    <a:pt x="12" y="3689"/>
                  </a:lnTo>
                  <a:lnTo>
                    <a:pt x="12" y="3699"/>
                  </a:lnTo>
                  <a:lnTo>
                    <a:pt x="13" y="3712"/>
                  </a:lnTo>
                  <a:lnTo>
                    <a:pt x="13" y="3725"/>
                  </a:lnTo>
                  <a:lnTo>
                    <a:pt x="15" y="3740"/>
                  </a:lnTo>
                  <a:lnTo>
                    <a:pt x="15" y="3757"/>
                  </a:lnTo>
                  <a:lnTo>
                    <a:pt x="15" y="3776"/>
                  </a:lnTo>
                  <a:lnTo>
                    <a:pt x="16" y="3798"/>
                  </a:lnTo>
                  <a:lnTo>
                    <a:pt x="16" y="3822"/>
                  </a:lnTo>
                  <a:lnTo>
                    <a:pt x="17" y="3847"/>
                  </a:lnTo>
                  <a:lnTo>
                    <a:pt x="17" y="3875"/>
                  </a:lnTo>
                  <a:lnTo>
                    <a:pt x="17" y="3904"/>
                  </a:lnTo>
                  <a:lnTo>
                    <a:pt x="18" y="3935"/>
                  </a:lnTo>
                  <a:lnTo>
                    <a:pt x="18" y="3969"/>
                  </a:lnTo>
                  <a:lnTo>
                    <a:pt x="19" y="4002"/>
                  </a:lnTo>
                  <a:lnTo>
                    <a:pt x="19" y="4038"/>
                  </a:lnTo>
                  <a:lnTo>
                    <a:pt x="20" y="4111"/>
                  </a:lnTo>
                  <a:lnTo>
                    <a:pt x="22" y="4187"/>
                  </a:lnTo>
                  <a:lnTo>
                    <a:pt x="23" y="4264"/>
                  </a:lnTo>
                  <a:lnTo>
                    <a:pt x="24" y="4342"/>
                  </a:lnTo>
                  <a:lnTo>
                    <a:pt x="24" y="4419"/>
                  </a:lnTo>
                  <a:lnTo>
                    <a:pt x="25" y="4493"/>
                  </a:lnTo>
                  <a:lnTo>
                    <a:pt x="26" y="4530"/>
                  </a:lnTo>
                  <a:lnTo>
                    <a:pt x="26" y="4565"/>
                  </a:lnTo>
                  <a:lnTo>
                    <a:pt x="26" y="4598"/>
                  </a:lnTo>
                  <a:lnTo>
                    <a:pt x="27" y="4632"/>
                  </a:lnTo>
                  <a:lnTo>
                    <a:pt x="27" y="4662"/>
                  </a:lnTo>
                  <a:lnTo>
                    <a:pt x="27" y="4692"/>
                  </a:lnTo>
                  <a:lnTo>
                    <a:pt x="27" y="4719"/>
                  </a:lnTo>
                  <a:lnTo>
                    <a:pt x="28" y="4745"/>
                  </a:lnTo>
                  <a:lnTo>
                    <a:pt x="28" y="4769"/>
                  </a:lnTo>
                  <a:lnTo>
                    <a:pt x="28" y="479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65963" name="Freeform 75"/>
          <p:cNvSpPr>
            <a:spLocks/>
          </p:cNvSpPr>
          <p:nvPr/>
        </p:nvSpPr>
        <p:spPr bwMode="auto">
          <a:xfrm>
            <a:off x="2452688" y="2233613"/>
            <a:ext cx="36512" cy="36512"/>
          </a:xfrm>
          <a:custGeom>
            <a:avLst/>
            <a:gdLst>
              <a:gd name="T0" fmla="*/ 70 w 70"/>
              <a:gd name="T1" fmla="*/ 0 h 69"/>
              <a:gd name="T2" fmla="*/ 62 w 70"/>
              <a:gd name="T3" fmla="*/ 6 h 69"/>
              <a:gd name="T4" fmla="*/ 55 w 70"/>
              <a:gd name="T5" fmla="*/ 11 h 69"/>
              <a:gd name="T6" fmla="*/ 42 w 70"/>
              <a:gd name="T7" fmla="*/ 24 h 69"/>
              <a:gd name="T8" fmla="*/ 29 w 70"/>
              <a:gd name="T9" fmla="*/ 37 h 69"/>
              <a:gd name="T10" fmla="*/ 22 w 70"/>
              <a:gd name="T11" fmla="*/ 43 h 69"/>
              <a:gd name="T12" fmla="*/ 14 w 70"/>
              <a:gd name="T13" fmla="*/ 48 h 69"/>
              <a:gd name="T14" fmla="*/ 12 w 70"/>
              <a:gd name="T15" fmla="*/ 56 h 69"/>
              <a:gd name="T16" fmla="*/ 11 w 70"/>
              <a:gd name="T17" fmla="*/ 61 h 69"/>
              <a:gd name="T18" fmla="*/ 10 w 70"/>
              <a:gd name="T19" fmla="*/ 66 h 69"/>
              <a:gd name="T20" fmla="*/ 10 w 70"/>
              <a:gd name="T21" fmla="*/ 68 h 69"/>
              <a:gd name="T22" fmla="*/ 8 w 70"/>
              <a:gd name="T23" fmla="*/ 69 h 69"/>
              <a:gd name="T24" fmla="*/ 7 w 70"/>
              <a:gd name="T25" fmla="*/ 69 h 69"/>
              <a:gd name="T26" fmla="*/ 5 w 70"/>
              <a:gd name="T27" fmla="*/ 69 h 69"/>
              <a:gd name="T28" fmla="*/ 0 w 70"/>
              <a:gd name="T29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69">
                <a:moveTo>
                  <a:pt x="70" y="0"/>
                </a:moveTo>
                <a:lnTo>
                  <a:pt x="62" y="6"/>
                </a:lnTo>
                <a:lnTo>
                  <a:pt x="55" y="11"/>
                </a:lnTo>
                <a:lnTo>
                  <a:pt x="42" y="24"/>
                </a:lnTo>
                <a:lnTo>
                  <a:pt x="29" y="37"/>
                </a:lnTo>
                <a:lnTo>
                  <a:pt x="22" y="43"/>
                </a:lnTo>
                <a:lnTo>
                  <a:pt x="14" y="48"/>
                </a:lnTo>
                <a:lnTo>
                  <a:pt x="12" y="56"/>
                </a:lnTo>
                <a:lnTo>
                  <a:pt x="11" y="61"/>
                </a:lnTo>
                <a:lnTo>
                  <a:pt x="10" y="66"/>
                </a:lnTo>
                <a:lnTo>
                  <a:pt x="10" y="68"/>
                </a:lnTo>
                <a:lnTo>
                  <a:pt x="8" y="69"/>
                </a:lnTo>
                <a:lnTo>
                  <a:pt x="7" y="69"/>
                </a:lnTo>
                <a:lnTo>
                  <a:pt x="5" y="69"/>
                </a:lnTo>
                <a:lnTo>
                  <a:pt x="0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64" name="Freeform 76"/>
          <p:cNvSpPr>
            <a:spLocks/>
          </p:cNvSpPr>
          <p:nvPr/>
        </p:nvSpPr>
        <p:spPr bwMode="auto">
          <a:xfrm>
            <a:off x="2514601" y="2701926"/>
            <a:ext cx="30163" cy="15875"/>
          </a:xfrm>
          <a:custGeom>
            <a:avLst/>
            <a:gdLst>
              <a:gd name="T0" fmla="*/ 56 w 56"/>
              <a:gd name="T1" fmla="*/ 0 h 28"/>
              <a:gd name="T2" fmla="*/ 42 w 56"/>
              <a:gd name="T3" fmla="*/ 7 h 28"/>
              <a:gd name="T4" fmla="*/ 27 w 56"/>
              <a:gd name="T5" fmla="*/ 13 h 28"/>
              <a:gd name="T6" fmla="*/ 12 w 56"/>
              <a:gd name="T7" fmla="*/ 20 h 28"/>
              <a:gd name="T8" fmla="*/ 0 w 56"/>
              <a:gd name="T9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28">
                <a:moveTo>
                  <a:pt x="56" y="0"/>
                </a:moveTo>
                <a:lnTo>
                  <a:pt x="42" y="7"/>
                </a:lnTo>
                <a:lnTo>
                  <a:pt x="27" y="13"/>
                </a:lnTo>
                <a:lnTo>
                  <a:pt x="12" y="20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65" name="Freeform 77"/>
          <p:cNvSpPr>
            <a:spLocks/>
          </p:cNvSpPr>
          <p:nvPr/>
        </p:nvSpPr>
        <p:spPr bwMode="auto">
          <a:xfrm>
            <a:off x="2603501" y="2640013"/>
            <a:ext cx="17463" cy="50800"/>
          </a:xfrm>
          <a:custGeom>
            <a:avLst/>
            <a:gdLst>
              <a:gd name="T0" fmla="*/ 0 w 34"/>
              <a:gd name="T1" fmla="*/ 0 h 97"/>
              <a:gd name="T2" fmla="*/ 10 w 34"/>
              <a:gd name="T3" fmla="*/ 25 h 97"/>
              <a:gd name="T4" fmla="*/ 22 w 34"/>
              <a:gd name="T5" fmla="*/ 48 h 97"/>
              <a:gd name="T6" fmla="*/ 26 w 34"/>
              <a:gd name="T7" fmla="*/ 59 h 97"/>
              <a:gd name="T8" fmla="*/ 31 w 34"/>
              <a:gd name="T9" fmla="*/ 71 h 97"/>
              <a:gd name="T10" fmla="*/ 33 w 34"/>
              <a:gd name="T11" fmla="*/ 84 h 97"/>
              <a:gd name="T12" fmla="*/ 34 w 34"/>
              <a:gd name="T1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97">
                <a:moveTo>
                  <a:pt x="0" y="0"/>
                </a:moveTo>
                <a:lnTo>
                  <a:pt x="10" y="25"/>
                </a:lnTo>
                <a:lnTo>
                  <a:pt x="22" y="48"/>
                </a:lnTo>
                <a:lnTo>
                  <a:pt x="26" y="59"/>
                </a:lnTo>
                <a:lnTo>
                  <a:pt x="31" y="71"/>
                </a:lnTo>
                <a:lnTo>
                  <a:pt x="33" y="84"/>
                </a:lnTo>
                <a:lnTo>
                  <a:pt x="34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66" name="Freeform 78"/>
          <p:cNvSpPr>
            <a:spLocks/>
          </p:cNvSpPr>
          <p:nvPr/>
        </p:nvSpPr>
        <p:spPr bwMode="auto">
          <a:xfrm>
            <a:off x="2595563" y="2787651"/>
            <a:ext cx="17462" cy="17463"/>
          </a:xfrm>
          <a:custGeom>
            <a:avLst/>
            <a:gdLst>
              <a:gd name="T0" fmla="*/ 0 w 34"/>
              <a:gd name="T1" fmla="*/ 0 h 34"/>
              <a:gd name="T2" fmla="*/ 7 w 34"/>
              <a:gd name="T3" fmla="*/ 10 h 34"/>
              <a:gd name="T4" fmla="*/ 14 w 34"/>
              <a:gd name="T5" fmla="*/ 20 h 34"/>
              <a:gd name="T6" fmla="*/ 19 w 34"/>
              <a:gd name="T7" fmla="*/ 25 h 34"/>
              <a:gd name="T8" fmla="*/ 26 w 34"/>
              <a:gd name="T9" fmla="*/ 30 h 34"/>
              <a:gd name="T10" fmla="*/ 32 w 34"/>
              <a:gd name="T11" fmla="*/ 33 h 34"/>
              <a:gd name="T12" fmla="*/ 33 w 34"/>
              <a:gd name="T13" fmla="*/ 34 h 34"/>
              <a:gd name="T14" fmla="*/ 34 w 34"/>
              <a:gd name="T15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34">
                <a:moveTo>
                  <a:pt x="0" y="0"/>
                </a:moveTo>
                <a:lnTo>
                  <a:pt x="7" y="10"/>
                </a:lnTo>
                <a:lnTo>
                  <a:pt x="14" y="20"/>
                </a:lnTo>
                <a:lnTo>
                  <a:pt x="19" y="25"/>
                </a:lnTo>
                <a:lnTo>
                  <a:pt x="26" y="30"/>
                </a:lnTo>
                <a:lnTo>
                  <a:pt x="32" y="33"/>
                </a:lnTo>
                <a:lnTo>
                  <a:pt x="33" y="34"/>
                </a:lnTo>
                <a:lnTo>
                  <a:pt x="34" y="3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67" name="Freeform 79"/>
          <p:cNvSpPr>
            <a:spLocks/>
          </p:cNvSpPr>
          <p:nvPr/>
        </p:nvSpPr>
        <p:spPr bwMode="auto">
          <a:xfrm>
            <a:off x="2540000" y="2855914"/>
            <a:ext cx="25400" cy="15875"/>
          </a:xfrm>
          <a:custGeom>
            <a:avLst/>
            <a:gdLst>
              <a:gd name="T0" fmla="*/ 48 w 48"/>
              <a:gd name="T1" fmla="*/ 0 h 28"/>
              <a:gd name="T2" fmla="*/ 34 w 48"/>
              <a:gd name="T3" fmla="*/ 5 h 28"/>
              <a:gd name="T4" fmla="*/ 23 w 48"/>
              <a:gd name="T5" fmla="*/ 11 h 28"/>
              <a:gd name="T6" fmla="*/ 11 w 48"/>
              <a:gd name="T7" fmla="*/ 19 h 28"/>
              <a:gd name="T8" fmla="*/ 0 w 48"/>
              <a:gd name="T9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28">
                <a:moveTo>
                  <a:pt x="48" y="0"/>
                </a:moveTo>
                <a:lnTo>
                  <a:pt x="34" y="5"/>
                </a:lnTo>
                <a:lnTo>
                  <a:pt x="23" y="11"/>
                </a:lnTo>
                <a:lnTo>
                  <a:pt x="11" y="19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68" name="Freeform 80"/>
          <p:cNvSpPr>
            <a:spLocks/>
          </p:cNvSpPr>
          <p:nvPr/>
        </p:nvSpPr>
        <p:spPr bwMode="auto">
          <a:xfrm>
            <a:off x="2559051" y="2967039"/>
            <a:ext cx="28575" cy="14287"/>
          </a:xfrm>
          <a:custGeom>
            <a:avLst/>
            <a:gdLst>
              <a:gd name="T0" fmla="*/ 0 w 56"/>
              <a:gd name="T1" fmla="*/ 0 h 28"/>
              <a:gd name="T2" fmla="*/ 8 w 56"/>
              <a:gd name="T3" fmla="*/ 6 h 28"/>
              <a:gd name="T4" fmla="*/ 14 w 56"/>
              <a:gd name="T5" fmla="*/ 11 h 28"/>
              <a:gd name="T6" fmla="*/ 20 w 56"/>
              <a:gd name="T7" fmla="*/ 14 h 28"/>
              <a:gd name="T8" fmla="*/ 23 w 56"/>
              <a:gd name="T9" fmla="*/ 18 h 28"/>
              <a:gd name="T10" fmla="*/ 30 w 56"/>
              <a:gd name="T11" fmla="*/ 22 h 28"/>
              <a:gd name="T12" fmla="*/ 34 w 56"/>
              <a:gd name="T13" fmla="*/ 26 h 28"/>
              <a:gd name="T14" fmla="*/ 37 w 56"/>
              <a:gd name="T15" fmla="*/ 27 h 28"/>
              <a:gd name="T16" fmla="*/ 41 w 56"/>
              <a:gd name="T17" fmla="*/ 28 h 28"/>
              <a:gd name="T18" fmla="*/ 47 w 56"/>
              <a:gd name="T19" fmla="*/ 28 h 28"/>
              <a:gd name="T20" fmla="*/ 51 w 56"/>
              <a:gd name="T21" fmla="*/ 28 h 28"/>
              <a:gd name="T22" fmla="*/ 56 w 56"/>
              <a:gd name="T2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" h="28">
                <a:moveTo>
                  <a:pt x="0" y="0"/>
                </a:moveTo>
                <a:lnTo>
                  <a:pt x="8" y="6"/>
                </a:lnTo>
                <a:lnTo>
                  <a:pt x="14" y="11"/>
                </a:lnTo>
                <a:lnTo>
                  <a:pt x="20" y="14"/>
                </a:lnTo>
                <a:lnTo>
                  <a:pt x="23" y="18"/>
                </a:lnTo>
                <a:lnTo>
                  <a:pt x="30" y="22"/>
                </a:lnTo>
                <a:lnTo>
                  <a:pt x="34" y="26"/>
                </a:lnTo>
                <a:lnTo>
                  <a:pt x="37" y="27"/>
                </a:lnTo>
                <a:lnTo>
                  <a:pt x="41" y="28"/>
                </a:lnTo>
                <a:lnTo>
                  <a:pt x="47" y="28"/>
                </a:lnTo>
                <a:lnTo>
                  <a:pt x="51" y="28"/>
                </a:lnTo>
                <a:lnTo>
                  <a:pt x="56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69" name="Freeform 81"/>
          <p:cNvSpPr>
            <a:spLocks/>
          </p:cNvSpPr>
          <p:nvPr/>
        </p:nvSpPr>
        <p:spPr bwMode="auto">
          <a:xfrm>
            <a:off x="2528888" y="3079751"/>
            <a:ext cx="11112" cy="4763"/>
          </a:xfrm>
          <a:custGeom>
            <a:avLst/>
            <a:gdLst>
              <a:gd name="T0" fmla="*/ 21 w 21"/>
              <a:gd name="T1" fmla="*/ 0 h 7"/>
              <a:gd name="T2" fmla="*/ 15 w 21"/>
              <a:gd name="T3" fmla="*/ 2 h 7"/>
              <a:gd name="T4" fmla="*/ 8 w 21"/>
              <a:gd name="T5" fmla="*/ 5 h 7"/>
              <a:gd name="T6" fmla="*/ 2 w 21"/>
              <a:gd name="T7" fmla="*/ 6 h 7"/>
              <a:gd name="T8" fmla="*/ 1 w 21"/>
              <a:gd name="T9" fmla="*/ 7 h 7"/>
              <a:gd name="T10" fmla="*/ 0 w 21"/>
              <a:gd name="T11" fmla="*/ 7 h 7"/>
              <a:gd name="T12" fmla="*/ 1 w 21"/>
              <a:gd name="T13" fmla="*/ 7 h 7"/>
              <a:gd name="T14" fmla="*/ 2 w 21"/>
              <a:gd name="T15" fmla="*/ 6 h 7"/>
              <a:gd name="T16" fmla="*/ 8 w 21"/>
              <a:gd name="T17" fmla="*/ 5 h 7"/>
              <a:gd name="T18" fmla="*/ 15 w 21"/>
              <a:gd name="T19" fmla="*/ 2 h 7"/>
              <a:gd name="T20" fmla="*/ 21 w 21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7">
                <a:moveTo>
                  <a:pt x="21" y="0"/>
                </a:moveTo>
                <a:lnTo>
                  <a:pt x="15" y="2"/>
                </a:lnTo>
                <a:lnTo>
                  <a:pt x="8" y="5"/>
                </a:lnTo>
                <a:lnTo>
                  <a:pt x="2" y="6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2" y="6"/>
                </a:lnTo>
                <a:lnTo>
                  <a:pt x="8" y="5"/>
                </a:lnTo>
                <a:lnTo>
                  <a:pt x="15" y="2"/>
                </a:lnTo>
                <a:lnTo>
                  <a:pt x="21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5970" name="Freeform 82"/>
          <p:cNvSpPr>
            <a:spLocks/>
          </p:cNvSpPr>
          <p:nvPr/>
        </p:nvSpPr>
        <p:spPr bwMode="auto">
          <a:xfrm>
            <a:off x="2778126" y="2119314"/>
            <a:ext cx="30163" cy="47625"/>
          </a:xfrm>
          <a:custGeom>
            <a:avLst/>
            <a:gdLst>
              <a:gd name="T0" fmla="*/ 0 w 56"/>
              <a:gd name="T1" fmla="*/ 0 h 90"/>
              <a:gd name="T2" fmla="*/ 6 w 56"/>
              <a:gd name="T3" fmla="*/ 8 h 90"/>
              <a:gd name="T4" fmla="*/ 11 w 56"/>
              <a:gd name="T5" fmla="*/ 15 h 90"/>
              <a:gd name="T6" fmla="*/ 17 w 56"/>
              <a:gd name="T7" fmla="*/ 25 h 90"/>
              <a:gd name="T8" fmla="*/ 20 w 56"/>
              <a:gd name="T9" fmla="*/ 32 h 90"/>
              <a:gd name="T10" fmla="*/ 23 w 56"/>
              <a:gd name="T11" fmla="*/ 37 h 90"/>
              <a:gd name="T12" fmla="*/ 26 w 56"/>
              <a:gd name="T13" fmla="*/ 40 h 90"/>
              <a:gd name="T14" fmla="*/ 30 w 56"/>
              <a:gd name="T15" fmla="*/ 43 h 90"/>
              <a:gd name="T16" fmla="*/ 37 w 56"/>
              <a:gd name="T17" fmla="*/ 45 h 90"/>
              <a:gd name="T18" fmla="*/ 43 w 56"/>
              <a:gd name="T19" fmla="*/ 46 h 90"/>
              <a:gd name="T20" fmla="*/ 49 w 56"/>
              <a:gd name="T21" fmla="*/ 48 h 90"/>
              <a:gd name="T22" fmla="*/ 51 w 56"/>
              <a:gd name="T23" fmla="*/ 59 h 90"/>
              <a:gd name="T24" fmla="*/ 54 w 56"/>
              <a:gd name="T25" fmla="*/ 66 h 90"/>
              <a:gd name="T26" fmla="*/ 55 w 56"/>
              <a:gd name="T27" fmla="*/ 69 h 90"/>
              <a:gd name="T28" fmla="*/ 56 w 56"/>
              <a:gd name="T29" fmla="*/ 73 h 90"/>
              <a:gd name="T30" fmla="*/ 56 w 56"/>
              <a:gd name="T31" fmla="*/ 75 h 90"/>
              <a:gd name="T32" fmla="*/ 56 w 56"/>
              <a:gd name="T33" fmla="*/ 79 h 90"/>
              <a:gd name="T34" fmla="*/ 56 w 56"/>
              <a:gd name="T35" fmla="*/ 83 h 90"/>
              <a:gd name="T36" fmla="*/ 56 w 56"/>
              <a:gd name="T3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6" h="90">
                <a:moveTo>
                  <a:pt x="0" y="0"/>
                </a:moveTo>
                <a:lnTo>
                  <a:pt x="6" y="8"/>
                </a:lnTo>
                <a:lnTo>
                  <a:pt x="11" y="15"/>
                </a:lnTo>
                <a:lnTo>
                  <a:pt x="17" y="25"/>
                </a:lnTo>
                <a:lnTo>
                  <a:pt x="20" y="32"/>
                </a:lnTo>
                <a:lnTo>
                  <a:pt x="23" y="37"/>
                </a:lnTo>
                <a:lnTo>
                  <a:pt x="26" y="40"/>
                </a:lnTo>
                <a:lnTo>
                  <a:pt x="30" y="43"/>
                </a:lnTo>
                <a:lnTo>
                  <a:pt x="37" y="45"/>
                </a:lnTo>
                <a:lnTo>
                  <a:pt x="43" y="46"/>
                </a:lnTo>
                <a:lnTo>
                  <a:pt x="49" y="48"/>
                </a:lnTo>
                <a:lnTo>
                  <a:pt x="51" y="59"/>
                </a:lnTo>
                <a:lnTo>
                  <a:pt x="54" y="66"/>
                </a:lnTo>
                <a:lnTo>
                  <a:pt x="55" y="69"/>
                </a:lnTo>
                <a:lnTo>
                  <a:pt x="56" y="73"/>
                </a:lnTo>
                <a:lnTo>
                  <a:pt x="56" y="75"/>
                </a:lnTo>
                <a:lnTo>
                  <a:pt x="56" y="79"/>
                </a:lnTo>
                <a:lnTo>
                  <a:pt x="56" y="83"/>
                </a:lnTo>
                <a:lnTo>
                  <a:pt x="56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1" name="Line 83"/>
          <p:cNvSpPr>
            <a:spLocks noChangeShapeType="1"/>
          </p:cNvSpPr>
          <p:nvPr/>
        </p:nvSpPr>
        <p:spPr bwMode="auto">
          <a:xfrm>
            <a:off x="2771775" y="2111375"/>
            <a:ext cx="0" cy="333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2" name="Freeform 84"/>
          <p:cNvSpPr>
            <a:spLocks/>
          </p:cNvSpPr>
          <p:nvPr/>
        </p:nvSpPr>
        <p:spPr bwMode="auto">
          <a:xfrm>
            <a:off x="2492375" y="2097088"/>
            <a:ext cx="19050" cy="44450"/>
          </a:xfrm>
          <a:custGeom>
            <a:avLst/>
            <a:gdLst>
              <a:gd name="T0" fmla="*/ 0 w 34"/>
              <a:gd name="T1" fmla="*/ 0 h 84"/>
              <a:gd name="T2" fmla="*/ 5 w 34"/>
              <a:gd name="T3" fmla="*/ 11 h 84"/>
              <a:gd name="T4" fmla="*/ 9 w 34"/>
              <a:gd name="T5" fmla="*/ 21 h 84"/>
              <a:gd name="T6" fmla="*/ 16 w 34"/>
              <a:gd name="T7" fmla="*/ 44 h 84"/>
              <a:gd name="T8" fmla="*/ 18 w 34"/>
              <a:gd name="T9" fmla="*/ 55 h 84"/>
              <a:gd name="T10" fmla="*/ 22 w 34"/>
              <a:gd name="T11" fmla="*/ 65 h 84"/>
              <a:gd name="T12" fmla="*/ 27 w 34"/>
              <a:gd name="T13" fmla="*/ 74 h 84"/>
              <a:gd name="T14" fmla="*/ 34 w 34"/>
              <a:gd name="T1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84">
                <a:moveTo>
                  <a:pt x="0" y="0"/>
                </a:moveTo>
                <a:lnTo>
                  <a:pt x="5" y="11"/>
                </a:lnTo>
                <a:lnTo>
                  <a:pt x="9" y="21"/>
                </a:lnTo>
                <a:lnTo>
                  <a:pt x="16" y="44"/>
                </a:lnTo>
                <a:lnTo>
                  <a:pt x="18" y="55"/>
                </a:lnTo>
                <a:lnTo>
                  <a:pt x="22" y="65"/>
                </a:lnTo>
                <a:lnTo>
                  <a:pt x="27" y="74"/>
                </a:lnTo>
                <a:lnTo>
                  <a:pt x="34" y="8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3" name="Freeform 85"/>
          <p:cNvSpPr>
            <a:spLocks/>
          </p:cNvSpPr>
          <p:nvPr/>
        </p:nvSpPr>
        <p:spPr bwMode="auto">
          <a:xfrm>
            <a:off x="2651125" y="2166939"/>
            <a:ext cx="31750" cy="58737"/>
          </a:xfrm>
          <a:custGeom>
            <a:avLst/>
            <a:gdLst>
              <a:gd name="T0" fmla="*/ 0 w 62"/>
              <a:gd name="T1" fmla="*/ 0 h 111"/>
              <a:gd name="T2" fmla="*/ 2 w 62"/>
              <a:gd name="T3" fmla="*/ 12 h 111"/>
              <a:gd name="T4" fmla="*/ 4 w 62"/>
              <a:gd name="T5" fmla="*/ 26 h 111"/>
              <a:gd name="T6" fmla="*/ 12 w 62"/>
              <a:gd name="T7" fmla="*/ 52 h 111"/>
              <a:gd name="T8" fmla="*/ 17 w 62"/>
              <a:gd name="T9" fmla="*/ 66 h 111"/>
              <a:gd name="T10" fmla="*/ 24 w 62"/>
              <a:gd name="T11" fmla="*/ 77 h 111"/>
              <a:gd name="T12" fmla="*/ 32 w 62"/>
              <a:gd name="T13" fmla="*/ 89 h 111"/>
              <a:gd name="T14" fmla="*/ 41 w 62"/>
              <a:gd name="T15" fmla="*/ 97 h 111"/>
              <a:gd name="T16" fmla="*/ 47 w 62"/>
              <a:gd name="T17" fmla="*/ 102 h 111"/>
              <a:gd name="T18" fmla="*/ 54 w 62"/>
              <a:gd name="T19" fmla="*/ 106 h 111"/>
              <a:gd name="T20" fmla="*/ 60 w 62"/>
              <a:gd name="T21" fmla="*/ 110 h 111"/>
              <a:gd name="T22" fmla="*/ 62 w 62"/>
              <a:gd name="T23" fmla="*/ 111 h 111"/>
              <a:gd name="T24" fmla="*/ 62 w 62"/>
              <a:gd name="T25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" h="111">
                <a:moveTo>
                  <a:pt x="0" y="0"/>
                </a:moveTo>
                <a:lnTo>
                  <a:pt x="2" y="12"/>
                </a:lnTo>
                <a:lnTo>
                  <a:pt x="4" y="26"/>
                </a:lnTo>
                <a:lnTo>
                  <a:pt x="12" y="52"/>
                </a:lnTo>
                <a:lnTo>
                  <a:pt x="17" y="66"/>
                </a:lnTo>
                <a:lnTo>
                  <a:pt x="24" y="77"/>
                </a:lnTo>
                <a:lnTo>
                  <a:pt x="32" y="89"/>
                </a:lnTo>
                <a:lnTo>
                  <a:pt x="41" y="97"/>
                </a:lnTo>
                <a:lnTo>
                  <a:pt x="47" y="102"/>
                </a:lnTo>
                <a:lnTo>
                  <a:pt x="54" y="106"/>
                </a:lnTo>
                <a:lnTo>
                  <a:pt x="60" y="110"/>
                </a:lnTo>
                <a:lnTo>
                  <a:pt x="62" y="111"/>
                </a:lnTo>
                <a:lnTo>
                  <a:pt x="62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4" name="Freeform 86"/>
          <p:cNvSpPr>
            <a:spLocks/>
          </p:cNvSpPr>
          <p:nvPr/>
        </p:nvSpPr>
        <p:spPr bwMode="auto">
          <a:xfrm>
            <a:off x="2643189" y="2166939"/>
            <a:ext cx="7937" cy="33337"/>
          </a:xfrm>
          <a:custGeom>
            <a:avLst/>
            <a:gdLst>
              <a:gd name="T0" fmla="*/ 14 w 14"/>
              <a:gd name="T1" fmla="*/ 0 h 62"/>
              <a:gd name="T2" fmla="*/ 11 w 14"/>
              <a:gd name="T3" fmla="*/ 8 h 62"/>
              <a:gd name="T4" fmla="*/ 8 w 14"/>
              <a:gd name="T5" fmla="*/ 15 h 62"/>
              <a:gd name="T6" fmla="*/ 7 w 14"/>
              <a:gd name="T7" fmla="*/ 21 h 62"/>
              <a:gd name="T8" fmla="*/ 4 w 14"/>
              <a:gd name="T9" fmla="*/ 26 h 62"/>
              <a:gd name="T10" fmla="*/ 2 w 14"/>
              <a:gd name="T11" fmla="*/ 31 h 62"/>
              <a:gd name="T12" fmla="*/ 1 w 14"/>
              <a:gd name="T13" fmla="*/ 36 h 62"/>
              <a:gd name="T14" fmla="*/ 0 w 14"/>
              <a:gd name="T15" fmla="*/ 39 h 62"/>
              <a:gd name="T16" fmla="*/ 0 w 14"/>
              <a:gd name="T17" fmla="*/ 44 h 62"/>
              <a:gd name="T18" fmla="*/ 0 w 14"/>
              <a:gd name="T19" fmla="*/ 52 h 62"/>
              <a:gd name="T20" fmla="*/ 0 w 14"/>
              <a:gd name="T21" fmla="*/ 57 h 62"/>
              <a:gd name="T22" fmla="*/ 0 w 14"/>
              <a:gd name="T2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" h="62">
                <a:moveTo>
                  <a:pt x="14" y="0"/>
                </a:moveTo>
                <a:lnTo>
                  <a:pt x="11" y="8"/>
                </a:lnTo>
                <a:lnTo>
                  <a:pt x="8" y="15"/>
                </a:lnTo>
                <a:lnTo>
                  <a:pt x="7" y="21"/>
                </a:lnTo>
                <a:lnTo>
                  <a:pt x="4" y="26"/>
                </a:lnTo>
                <a:lnTo>
                  <a:pt x="2" y="31"/>
                </a:lnTo>
                <a:lnTo>
                  <a:pt x="1" y="36"/>
                </a:lnTo>
                <a:lnTo>
                  <a:pt x="0" y="39"/>
                </a:lnTo>
                <a:lnTo>
                  <a:pt x="0" y="44"/>
                </a:lnTo>
                <a:lnTo>
                  <a:pt x="0" y="52"/>
                </a:lnTo>
                <a:lnTo>
                  <a:pt x="0" y="57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5" name="Freeform 87"/>
          <p:cNvSpPr>
            <a:spLocks/>
          </p:cNvSpPr>
          <p:nvPr/>
        </p:nvSpPr>
        <p:spPr bwMode="auto">
          <a:xfrm>
            <a:off x="2489201" y="2273300"/>
            <a:ext cx="17463" cy="44450"/>
          </a:xfrm>
          <a:custGeom>
            <a:avLst/>
            <a:gdLst>
              <a:gd name="T0" fmla="*/ 0 w 34"/>
              <a:gd name="T1" fmla="*/ 0 h 83"/>
              <a:gd name="T2" fmla="*/ 10 w 34"/>
              <a:gd name="T3" fmla="*/ 11 h 83"/>
              <a:gd name="T4" fmla="*/ 18 w 34"/>
              <a:gd name="T5" fmla="*/ 20 h 83"/>
              <a:gd name="T6" fmla="*/ 24 w 34"/>
              <a:gd name="T7" fmla="*/ 28 h 83"/>
              <a:gd name="T8" fmla="*/ 29 w 34"/>
              <a:gd name="T9" fmla="*/ 36 h 83"/>
              <a:gd name="T10" fmla="*/ 32 w 34"/>
              <a:gd name="T11" fmla="*/ 44 h 83"/>
              <a:gd name="T12" fmla="*/ 33 w 34"/>
              <a:gd name="T13" fmla="*/ 54 h 83"/>
              <a:gd name="T14" fmla="*/ 34 w 34"/>
              <a:gd name="T15" fmla="*/ 67 h 83"/>
              <a:gd name="T16" fmla="*/ 34 w 34"/>
              <a:gd name="T1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83">
                <a:moveTo>
                  <a:pt x="0" y="0"/>
                </a:moveTo>
                <a:lnTo>
                  <a:pt x="10" y="11"/>
                </a:lnTo>
                <a:lnTo>
                  <a:pt x="18" y="20"/>
                </a:lnTo>
                <a:lnTo>
                  <a:pt x="24" y="28"/>
                </a:lnTo>
                <a:lnTo>
                  <a:pt x="29" y="36"/>
                </a:lnTo>
                <a:lnTo>
                  <a:pt x="32" y="44"/>
                </a:lnTo>
                <a:lnTo>
                  <a:pt x="33" y="54"/>
                </a:lnTo>
                <a:lnTo>
                  <a:pt x="34" y="67"/>
                </a:lnTo>
                <a:lnTo>
                  <a:pt x="34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6" name="Freeform 88"/>
          <p:cNvSpPr>
            <a:spLocks/>
          </p:cNvSpPr>
          <p:nvPr/>
        </p:nvSpPr>
        <p:spPr bwMode="auto">
          <a:xfrm>
            <a:off x="2316163" y="2063751"/>
            <a:ext cx="63500" cy="15875"/>
          </a:xfrm>
          <a:custGeom>
            <a:avLst/>
            <a:gdLst>
              <a:gd name="T0" fmla="*/ 118 w 118"/>
              <a:gd name="T1" fmla="*/ 0 h 28"/>
              <a:gd name="T2" fmla="*/ 89 w 118"/>
              <a:gd name="T3" fmla="*/ 10 h 28"/>
              <a:gd name="T4" fmla="*/ 60 w 118"/>
              <a:gd name="T5" fmla="*/ 20 h 28"/>
              <a:gd name="T6" fmla="*/ 31 w 118"/>
              <a:gd name="T7" fmla="*/ 25 h 28"/>
              <a:gd name="T8" fmla="*/ 16 w 118"/>
              <a:gd name="T9" fmla="*/ 27 h 28"/>
              <a:gd name="T10" fmla="*/ 0 w 118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8" h="28">
                <a:moveTo>
                  <a:pt x="118" y="0"/>
                </a:moveTo>
                <a:lnTo>
                  <a:pt x="89" y="10"/>
                </a:lnTo>
                <a:lnTo>
                  <a:pt x="60" y="20"/>
                </a:lnTo>
                <a:lnTo>
                  <a:pt x="31" y="25"/>
                </a:lnTo>
                <a:lnTo>
                  <a:pt x="16" y="27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7" name="Freeform 89"/>
          <p:cNvSpPr>
            <a:spLocks/>
          </p:cNvSpPr>
          <p:nvPr/>
        </p:nvSpPr>
        <p:spPr bwMode="auto">
          <a:xfrm>
            <a:off x="2794000" y="2082801"/>
            <a:ext cx="6350" cy="11113"/>
          </a:xfrm>
          <a:custGeom>
            <a:avLst/>
            <a:gdLst>
              <a:gd name="T0" fmla="*/ 0 w 14"/>
              <a:gd name="T1" fmla="*/ 0 h 20"/>
              <a:gd name="T2" fmla="*/ 5 w 14"/>
              <a:gd name="T3" fmla="*/ 5 h 20"/>
              <a:gd name="T4" fmla="*/ 9 w 14"/>
              <a:gd name="T5" fmla="*/ 12 h 20"/>
              <a:gd name="T6" fmla="*/ 13 w 14"/>
              <a:gd name="T7" fmla="*/ 18 h 20"/>
              <a:gd name="T8" fmla="*/ 14 w 14"/>
              <a:gd name="T9" fmla="*/ 20 h 20"/>
              <a:gd name="T10" fmla="*/ 14 w 14"/>
              <a:gd name="T11" fmla="*/ 20 h 20"/>
              <a:gd name="T12" fmla="*/ 14 w 14"/>
              <a:gd name="T13" fmla="*/ 20 h 20"/>
              <a:gd name="T14" fmla="*/ 13 w 14"/>
              <a:gd name="T15" fmla="*/ 18 h 20"/>
              <a:gd name="T16" fmla="*/ 9 w 14"/>
              <a:gd name="T17" fmla="*/ 12 h 20"/>
              <a:gd name="T18" fmla="*/ 5 w 14"/>
              <a:gd name="T19" fmla="*/ 5 h 20"/>
              <a:gd name="T20" fmla="*/ 0 w 14"/>
              <a:gd name="T21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20">
                <a:moveTo>
                  <a:pt x="0" y="0"/>
                </a:moveTo>
                <a:lnTo>
                  <a:pt x="5" y="5"/>
                </a:lnTo>
                <a:lnTo>
                  <a:pt x="9" y="12"/>
                </a:lnTo>
                <a:lnTo>
                  <a:pt x="13" y="18"/>
                </a:lnTo>
                <a:lnTo>
                  <a:pt x="14" y="20"/>
                </a:lnTo>
                <a:lnTo>
                  <a:pt x="14" y="20"/>
                </a:lnTo>
                <a:lnTo>
                  <a:pt x="14" y="20"/>
                </a:lnTo>
                <a:lnTo>
                  <a:pt x="13" y="18"/>
                </a:lnTo>
                <a:lnTo>
                  <a:pt x="9" y="12"/>
                </a:lnTo>
                <a:lnTo>
                  <a:pt x="5" y="5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5978" name="Freeform 90"/>
          <p:cNvSpPr>
            <a:spLocks/>
          </p:cNvSpPr>
          <p:nvPr/>
        </p:nvSpPr>
        <p:spPr bwMode="auto">
          <a:xfrm>
            <a:off x="2363789" y="2174876"/>
            <a:ext cx="47625" cy="106363"/>
          </a:xfrm>
          <a:custGeom>
            <a:avLst/>
            <a:gdLst>
              <a:gd name="T0" fmla="*/ 90 w 90"/>
              <a:gd name="T1" fmla="*/ 0 h 201"/>
              <a:gd name="T2" fmla="*/ 82 w 90"/>
              <a:gd name="T3" fmla="*/ 25 h 201"/>
              <a:gd name="T4" fmla="*/ 70 w 90"/>
              <a:gd name="T5" fmla="*/ 47 h 201"/>
              <a:gd name="T6" fmla="*/ 63 w 90"/>
              <a:gd name="T7" fmla="*/ 58 h 201"/>
              <a:gd name="T8" fmla="*/ 55 w 90"/>
              <a:gd name="T9" fmla="*/ 67 h 201"/>
              <a:gd name="T10" fmla="*/ 46 w 90"/>
              <a:gd name="T11" fmla="*/ 75 h 201"/>
              <a:gd name="T12" fmla="*/ 35 w 90"/>
              <a:gd name="T13" fmla="*/ 83 h 201"/>
              <a:gd name="T14" fmla="*/ 20 w 90"/>
              <a:gd name="T15" fmla="*/ 128 h 201"/>
              <a:gd name="T16" fmla="*/ 13 w 90"/>
              <a:gd name="T17" fmla="*/ 150 h 201"/>
              <a:gd name="T18" fmla="*/ 7 w 90"/>
              <a:gd name="T19" fmla="*/ 173 h 201"/>
              <a:gd name="T20" fmla="*/ 5 w 90"/>
              <a:gd name="T21" fmla="*/ 181 h 201"/>
              <a:gd name="T22" fmla="*/ 2 w 90"/>
              <a:gd name="T23" fmla="*/ 191 h 201"/>
              <a:gd name="T24" fmla="*/ 1 w 90"/>
              <a:gd name="T25" fmla="*/ 198 h 201"/>
              <a:gd name="T26" fmla="*/ 0 w 90"/>
              <a:gd name="T27" fmla="*/ 200 h 201"/>
              <a:gd name="T28" fmla="*/ 0 w 90"/>
              <a:gd name="T29" fmla="*/ 20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201">
                <a:moveTo>
                  <a:pt x="90" y="0"/>
                </a:moveTo>
                <a:lnTo>
                  <a:pt x="82" y="25"/>
                </a:lnTo>
                <a:lnTo>
                  <a:pt x="70" y="47"/>
                </a:lnTo>
                <a:lnTo>
                  <a:pt x="63" y="58"/>
                </a:lnTo>
                <a:lnTo>
                  <a:pt x="55" y="67"/>
                </a:lnTo>
                <a:lnTo>
                  <a:pt x="46" y="75"/>
                </a:lnTo>
                <a:lnTo>
                  <a:pt x="35" y="83"/>
                </a:lnTo>
                <a:lnTo>
                  <a:pt x="20" y="128"/>
                </a:lnTo>
                <a:lnTo>
                  <a:pt x="13" y="150"/>
                </a:lnTo>
                <a:lnTo>
                  <a:pt x="7" y="173"/>
                </a:lnTo>
                <a:lnTo>
                  <a:pt x="5" y="181"/>
                </a:lnTo>
                <a:lnTo>
                  <a:pt x="2" y="191"/>
                </a:lnTo>
                <a:lnTo>
                  <a:pt x="1" y="198"/>
                </a:lnTo>
                <a:lnTo>
                  <a:pt x="0" y="200"/>
                </a:lnTo>
                <a:lnTo>
                  <a:pt x="0" y="2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79" name="Freeform 91"/>
          <p:cNvSpPr>
            <a:spLocks/>
          </p:cNvSpPr>
          <p:nvPr/>
        </p:nvSpPr>
        <p:spPr bwMode="auto">
          <a:xfrm>
            <a:off x="2763839" y="2144714"/>
            <a:ext cx="7937" cy="73025"/>
          </a:xfrm>
          <a:custGeom>
            <a:avLst/>
            <a:gdLst>
              <a:gd name="T0" fmla="*/ 14 w 14"/>
              <a:gd name="T1" fmla="*/ 0 h 139"/>
              <a:gd name="T2" fmla="*/ 9 w 14"/>
              <a:gd name="T3" fmla="*/ 12 h 139"/>
              <a:gd name="T4" fmla="*/ 5 w 14"/>
              <a:gd name="T5" fmla="*/ 25 h 139"/>
              <a:gd name="T6" fmla="*/ 1 w 14"/>
              <a:gd name="T7" fmla="*/ 36 h 139"/>
              <a:gd name="T8" fmla="*/ 0 w 14"/>
              <a:gd name="T9" fmla="*/ 49 h 139"/>
              <a:gd name="T10" fmla="*/ 1 w 14"/>
              <a:gd name="T11" fmla="*/ 72 h 139"/>
              <a:gd name="T12" fmla="*/ 3 w 14"/>
              <a:gd name="T13" fmla="*/ 94 h 139"/>
              <a:gd name="T14" fmla="*/ 5 w 14"/>
              <a:gd name="T15" fmla="*/ 117 h 139"/>
              <a:gd name="T16" fmla="*/ 7 w 14"/>
              <a:gd name="T17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39">
                <a:moveTo>
                  <a:pt x="14" y="0"/>
                </a:moveTo>
                <a:lnTo>
                  <a:pt x="9" y="12"/>
                </a:lnTo>
                <a:lnTo>
                  <a:pt x="5" y="25"/>
                </a:lnTo>
                <a:lnTo>
                  <a:pt x="1" y="36"/>
                </a:lnTo>
                <a:lnTo>
                  <a:pt x="0" y="49"/>
                </a:lnTo>
                <a:lnTo>
                  <a:pt x="1" y="72"/>
                </a:lnTo>
                <a:lnTo>
                  <a:pt x="3" y="94"/>
                </a:lnTo>
                <a:lnTo>
                  <a:pt x="5" y="117"/>
                </a:lnTo>
                <a:lnTo>
                  <a:pt x="7" y="13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0" name="Freeform 92"/>
          <p:cNvSpPr>
            <a:spLocks/>
          </p:cNvSpPr>
          <p:nvPr/>
        </p:nvSpPr>
        <p:spPr bwMode="auto">
          <a:xfrm>
            <a:off x="2808288" y="2163764"/>
            <a:ext cx="36512" cy="149225"/>
          </a:xfrm>
          <a:custGeom>
            <a:avLst/>
            <a:gdLst>
              <a:gd name="T0" fmla="*/ 0 w 69"/>
              <a:gd name="T1" fmla="*/ 0 h 284"/>
              <a:gd name="T2" fmla="*/ 6 w 69"/>
              <a:gd name="T3" fmla="*/ 8 h 284"/>
              <a:gd name="T4" fmla="*/ 11 w 69"/>
              <a:gd name="T5" fmla="*/ 15 h 284"/>
              <a:gd name="T6" fmla="*/ 23 w 69"/>
              <a:gd name="T7" fmla="*/ 27 h 284"/>
              <a:gd name="T8" fmla="*/ 33 w 69"/>
              <a:gd name="T9" fmla="*/ 39 h 284"/>
              <a:gd name="T10" fmla="*/ 38 w 69"/>
              <a:gd name="T11" fmla="*/ 46 h 284"/>
              <a:gd name="T12" fmla="*/ 41 w 69"/>
              <a:gd name="T13" fmla="*/ 56 h 284"/>
              <a:gd name="T14" fmla="*/ 43 w 69"/>
              <a:gd name="T15" fmla="*/ 96 h 284"/>
              <a:gd name="T16" fmla="*/ 44 w 69"/>
              <a:gd name="T17" fmla="*/ 135 h 284"/>
              <a:gd name="T18" fmla="*/ 45 w 69"/>
              <a:gd name="T19" fmla="*/ 176 h 284"/>
              <a:gd name="T20" fmla="*/ 48 w 69"/>
              <a:gd name="T21" fmla="*/ 215 h 284"/>
              <a:gd name="T22" fmla="*/ 50 w 69"/>
              <a:gd name="T23" fmla="*/ 224 h 284"/>
              <a:gd name="T24" fmla="*/ 53 w 69"/>
              <a:gd name="T25" fmla="*/ 232 h 284"/>
              <a:gd name="T26" fmla="*/ 60 w 69"/>
              <a:gd name="T27" fmla="*/ 250 h 284"/>
              <a:gd name="T28" fmla="*/ 67 w 69"/>
              <a:gd name="T29" fmla="*/ 267 h 284"/>
              <a:gd name="T30" fmla="*/ 68 w 69"/>
              <a:gd name="T31" fmla="*/ 275 h 284"/>
              <a:gd name="T32" fmla="*/ 69 w 69"/>
              <a:gd name="T3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9" h="284">
                <a:moveTo>
                  <a:pt x="0" y="0"/>
                </a:moveTo>
                <a:lnTo>
                  <a:pt x="6" y="8"/>
                </a:lnTo>
                <a:lnTo>
                  <a:pt x="11" y="15"/>
                </a:lnTo>
                <a:lnTo>
                  <a:pt x="23" y="27"/>
                </a:lnTo>
                <a:lnTo>
                  <a:pt x="33" y="39"/>
                </a:lnTo>
                <a:lnTo>
                  <a:pt x="38" y="46"/>
                </a:lnTo>
                <a:lnTo>
                  <a:pt x="41" y="56"/>
                </a:lnTo>
                <a:lnTo>
                  <a:pt x="43" y="96"/>
                </a:lnTo>
                <a:lnTo>
                  <a:pt x="44" y="135"/>
                </a:lnTo>
                <a:lnTo>
                  <a:pt x="45" y="176"/>
                </a:lnTo>
                <a:lnTo>
                  <a:pt x="48" y="215"/>
                </a:lnTo>
                <a:lnTo>
                  <a:pt x="50" y="224"/>
                </a:lnTo>
                <a:lnTo>
                  <a:pt x="53" y="232"/>
                </a:lnTo>
                <a:lnTo>
                  <a:pt x="60" y="250"/>
                </a:lnTo>
                <a:lnTo>
                  <a:pt x="67" y="267"/>
                </a:lnTo>
                <a:lnTo>
                  <a:pt x="68" y="275"/>
                </a:lnTo>
                <a:lnTo>
                  <a:pt x="69" y="28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1" name="Freeform 93"/>
          <p:cNvSpPr>
            <a:spLocks/>
          </p:cNvSpPr>
          <p:nvPr/>
        </p:nvSpPr>
        <p:spPr bwMode="auto">
          <a:xfrm>
            <a:off x="2374901" y="2239963"/>
            <a:ext cx="22225" cy="11112"/>
          </a:xfrm>
          <a:custGeom>
            <a:avLst/>
            <a:gdLst>
              <a:gd name="T0" fmla="*/ 0 w 41"/>
              <a:gd name="T1" fmla="*/ 0 h 21"/>
              <a:gd name="T2" fmla="*/ 14 w 41"/>
              <a:gd name="T3" fmla="*/ 4 h 21"/>
              <a:gd name="T4" fmla="*/ 25 w 41"/>
              <a:gd name="T5" fmla="*/ 7 h 21"/>
              <a:gd name="T6" fmla="*/ 32 w 41"/>
              <a:gd name="T7" fmla="*/ 7 h 21"/>
              <a:gd name="T8" fmla="*/ 37 w 41"/>
              <a:gd name="T9" fmla="*/ 8 h 21"/>
              <a:gd name="T10" fmla="*/ 40 w 41"/>
              <a:gd name="T11" fmla="*/ 8 h 21"/>
              <a:gd name="T12" fmla="*/ 41 w 41"/>
              <a:gd name="T13" fmla="*/ 10 h 21"/>
              <a:gd name="T14" fmla="*/ 41 w 41"/>
              <a:gd name="T15" fmla="*/ 14 h 21"/>
              <a:gd name="T16" fmla="*/ 41 w 41"/>
              <a:gd name="T1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" h="21">
                <a:moveTo>
                  <a:pt x="0" y="0"/>
                </a:moveTo>
                <a:lnTo>
                  <a:pt x="14" y="4"/>
                </a:lnTo>
                <a:lnTo>
                  <a:pt x="25" y="7"/>
                </a:lnTo>
                <a:lnTo>
                  <a:pt x="32" y="7"/>
                </a:lnTo>
                <a:lnTo>
                  <a:pt x="37" y="8"/>
                </a:lnTo>
                <a:lnTo>
                  <a:pt x="40" y="8"/>
                </a:lnTo>
                <a:lnTo>
                  <a:pt x="41" y="10"/>
                </a:lnTo>
                <a:lnTo>
                  <a:pt x="41" y="14"/>
                </a:lnTo>
                <a:lnTo>
                  <a:pt x="41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2" name="Freeform 94"/>
          <p:cNvSpPr>
            <a:spLocks/>
          </p:cNvSpPr>
          <p:nvPr/>
        </p:nvSpPr>
        <p:spPr bwMode="auto">
          <a:xfrm>
            <a:off x="2262189" y="2079626"/>
            <a:ext cx="58737" cy="53975"/>
          </a:xfrm>
          <a:custGeom>
            <a:avLst/>
            <a:gdLst>
              <a:gd name="T0" fmla="*/ 111 w 111"/>
              <a:gd name="T1" fmla="*/ 0 h 104"/>
              <a:gd name="T2" fmla="*/ 100 w 111"/>
              <a:gd name="T3" fmla="*/ 3 h 104"/>
              <a:gd name="T4" fmla="*/ 89 w 111"/>
              <a:gd name="T5" fmla="*/ 7 h 104"/>
              <a:gd name="T6" fmla="*/ 77 w 111"/>
              <a:gd name="T7" fmla="*/ 12 h 104"/>
              <a:gd name="T8" fmla="*/ 73 w 111"/>
              <a:gd name="T9" fmla="*/ 17 h 104"/>
              <a:gd name="T10" fmla="*/ 69 w 111"/>
              <a:gd name="T11" fmla="*/ 21 h 104"/>
              <a:gd name="T12" fmla="*/ 67 w 111"/>
              <a:gd name="T13" fmla="*/ 25 h 104"/>
              <a:gd name="T14" fmla="*/ 64 w 111"/>
              <a:gd name="T15" fmla="*/ 33 h 104"/>
              <a:gd name="T16" fmla="*/ 62 w 111"/>
              <a:gd name="T17" fmla="*/ 41 h 104"/>
              <a:gd name="T18" fmla="*/ 59 w 111"/>
              <a:gd name="T19" fmla="*/ 52 h 104"/>
              <a:gd name="T20" fmla="*/ 55 w 111"/>
              <a:gd name="T21" fmla="*/ 61 h 104"/>
              <a:gd name="T22" fmla="*/ 52 w 111"/>
              <a:gd name="T23" fmla="*/ 70 h 104"/>
              <a:gd name="T24" fmla="*/ 47 w 111"/>
              <a:gd name="T25" fmla="*/ 77 h 104"/>
              <a:gd name="T26" fmla="*/ 41 w 111"/>
              <a:gd name="T27" fmla="*/ 83 h 104"/>
              <a:gd name="T28" fmla="*/ 33 w 111"/>
              <a:gd name="T29" fmla="*/ 88 h 104"/>
              <a:gd name="T30" fmla="*/ 28 w 111"/>
              <a:gd name="T31" fmla="*/ 91 h 104"/>
              <a:gd name="T32" fmla="*/ 16 w 111"/>
              <a:gd name="T33" fmla="*/ 94 h 104"/>
              <a:gd name="T34" fmla="*/ 9 w 111"/>
              <a:gd name="T35" fmla="*/ 96 h 104"/>
              <a:gd name="T36" fmla="*/ 4 w 111"/>
              <a:gd name="T37" fmla="*/ 96 h 104"/>
              <a:gd name="T38" fmla="*/ 1 w 111"/>
              <a:gd name="T39" fmla="*/ 94 h 104"/>
              <a:gd name="T40" fmla="*/ 0 w 111"/>
              <a:gd name="T41" fmla="*/ 94 h 104"/>
              <a:gd name="T42" fmla="*/ 0 w 111"/>
              <a:gd name="T43" fmla="*/ 98 h 104"/>
              <a:gd name="T44" fmla="*/ 0 w 111"/>
              <a:gd name="T45" fmla="*/ 100 h 104"/>
              <a:gd name="T46" fmla="*/ 0 w 111"/>
              <a:gd name="T4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1" h="104">
                <a:moveTo>
                  <a:pt x="111" y="0"/>
                </a:moveTo>
                <a:lnTo>
                  <a:pt x="100" y="3"/>
                </a:lnTo>
                <a:lnTo>
                  <a:pt x="89" y="7"/>
                </a:lnTo>
                <a:lnTo>
                  <a:pt x="77" y="12"/>
                </a:lnTo>
                <a:lnTo>
                  <a:pt x="73" y="17"/>
                </a:lnTo>
                <a:lnTo>
                  <a:pt x="69" y="21"/>
                </a:lnTo>
                <a:lnTo>
                  <a:pt x="67" y="25"/>
                </a:lnTo>
                <a:lnTo>
                  <a:pt x="64" y="33"/>
                </a:lnTo>
                <a:lnTo>
                  <a:pt x="62" y="41"/>
                </a:lnTo>
                <a:lnTo>
                  <a:pt x="59" y="52"/>
                </a:lnTo>
                <a:lnTo>
                  <a:pt x="55" y="61"/>
                </a:lnTo>
                <a:lnTo>
                  <a:pt x="52" y="70"/>
                </a:lnTo>
                <a:lnTo>
                  <a:pt x="47" y="77"/>
                </a:lnTo>
                <a:lnTo>
                  <a:pt x="41" y="83"/>
                </a:lnTo>
                <a:lnTo>
                  <a:pt x="33" y="88"/>
                </a:lnTo>
                <a:lnTo>
                  <a:pt x="28" y="91"/>
                </a:lnTo>
                <a:lnTo>
                  <a:pt x="16" y="94"/>
                </a:lnTo>
                <a:lnTo>
                  <a:pt x="9" y="96"/>
                </a:lnTo>
                <a:lnTo>
                  <a:pt x="4" y="96"/>
                </a:lnTo>
                <a:lnTo>
                  <a:pt x="1" y="94"/>
                </a:lnTo>
                <a:lnTo>
                  <a:pt x="0" y="94"/>
                </a:lnTo>
                <a:lnTo>
                  <a:pt x="0" y="98"/>
                </a:lnTo>
                <a:lnTo>
                  <a:pt x="0" y="100"/>
                </a:lnTo>
                <a:lnTo>
                  <a:pt x="0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3" name="Freeform 95"/>
          <p:cNvSpPr>
            <a:spLocks/>
          </p:cNvSpPr>
          <p:nvPr/>
        </p:nvSpPr>
        <p:spPr bwMode="auto">
          <a:xfrm>
            <a:off x="2332039" y="2133601"/>
            <a:ext cx="39687" cy="73025"/>
          </a:xfrm>
          <a:custGeom>
            <a:avLst/>
            <a:gdLst>
              <a:gd name="T0" fmla="*/ 76 w 76"/>
              <a:gd name="T1" fmla="*/ 0 h 138"/>
              <a:gd name="T2" fmla="*/ 75 w 76"/>
              <a:gd name="T3" fmla="*/ 7 h 138"/>
              <a:gd name="T4" fmla="*/ 72 w 76"/>
              <a:gd name="T5" fmla="*/ 15 h 138"/>
              <a:gd name="T6" fmla="*/ 69 w 76"/>
              <a:gd name="T7" fmla="*/ 26 h 138"/>
              <a:gd name="T8" fmla="*/ 67 w 76"/>
              <a:gd name="T9" fmla="*/ 37 h 138"/>
              <a:gd name="T10" fmla="*/ 63 w 76"/>
              <a:gd name="T11" fmla="*/ 48 h 138"/>
              <a:gd name="T12" fmla="*/ 61 w 76"/>
              <a:gd name="T13" fmla="*/ 57 h 138"/>
              <a:gd name="T14" fmla="*/ 57 w 76"/>
              <a:gd name="T15" fmla="*/ 64 h 138"/>
              <a:gd name="T16" fmla="*/ 55 w 76"/>
              <a:gd name="T17" fmla="*/ 69 h 138"/>
              <a:gd name="T18" fmla="*/ 49 w 76"/>
              <a:gd name="T19" fmla="*/ 75 h 138"/>
              <a:gd name="T20" fmla="*/ 42 w 76"/>
              <a:gd name="T21" fmla="*/ 82 h 138"/>
              <a:gd name="T22" fmla="*/ 30 w 76"/>
              <a:gd name="T23" fmla="*/ 96 h 138"/>
              <a:gd name="T24" fmla="*/ 23 w 76"/>
              <a:gd name="T25" fmla="*/ 101 h 138"/>
              <a:gd name="T26" fmla="*/ 18 w 76"/>
              <a:gd name="T27" fmla="*/ 106 h 138"/>
              <a:gd name="T28" fmla="*/ 15 w 76"/>
              <a:gd name="T29" fmla="*/ 109 h 138"/>
              <a:gd name="T30" fmla="*/ 13 w 76"/>
              <a:gd name="T31" fmla="*/ 111 h 138"/>
              <a:gd name="T32" fmla="*/ 11 w 76"/>
              <a:gd name="T33" fmla="*/ 119 h 138"/>
              <a:gd name="T34" fmla="*/ 10 w 76"/>
              <a:gd name="T35" fmla="*/ 123 h 138"/>
              <a:gd name="T36" fmla="*/ 9 w 76"/>
              <a:gd name="T37" fmla="*/ 127 h 138"/>
              <a:gd name="T38" fmla="*/ 8 w 76"/>
              <a:gd name="T39" fmla="*/ 129 h 138"/>
              <a:gd name="T40" fmla="*/ 5 w 76"/>
              <a:gd name="T41" fmla="*/ 133 h 138"/>
              <a:gd name="T42" fmla="*/ 3 w 76"/>
              <a:gd name="T43" fmla="*/ 135 h 138"/>
              <a:gd name="T44" fmla="*/ 0 w 76"/>
              <a:gd name="T45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6" h="138">
                <a:moveTo>
                  <a:pt x="76" y="0"/>
                </a:moveTo>
                <a:lnTo>
                  <a:pt x="75" y="7"/>
                </a:lnTo>
                <a:lnTo>
                  <a:pt x="72" y="15"/>
                </a:lnTo>
                <a:lnTo>
                  <a:pt x="69" y="26"/>
                </a:lnTo>
                <a:lnTo>
                  <a:pt x="67" y="37"/>
                </a:lnTo>
                <a:lnTo>
                  <a:pt x="63" y="48"/>
                </a:lnTo>
                <a:lnTo>
                  <a:pt x="61" y="57"/>
                </a:lnTo>
                <a:lnTo>
                  <a:pt x="57" y="64"/>
                </a:lnTo>
                <a:lnTo>
                  <a:pt x="55" y="69"/>
                </a:lnTo>
                <a:lnTo>
                  <a:pt x="49" y="75"/>
                </a:lnTo>
                <a:lnTo>
                  <a:pt x="42" y="82"/>
                </a:lnTo>
                <a:lnTo>
                  <a:pt x="30" y="96"/>
                </a:lnTo>
                <a:lnTo>
                  <a:pt x="23" y="101"/>
                </a:lnTo>
                <a:lnTo>
                  <a:pt x="18" y="106"/>
                </a:lnTo>
                <a:lnTo>
                  <a:pt x="15" y="109"/>
                </a:lnTo>
                <a:lnTo>
                  <a:pt x="13" y="111"/>
                </a:lnTo>
                <a:lnTo>
                  <a:pt x="11" y="119"/>
                </a:lnTo>
                <a:lnTo>
                  <a:pt x="10" y="123"/>
                </a:lnTo>
                <a:lnTo>
                  <a:pt x="9" y="127"/>
                </a:lnTo>
                <a:lnTo>
                  <a:pt x="8" y="129"/>
                </a:lnTo>
                <a:lnTo>
                  <a:pt x="5" y="133"/>
                </a:lnTo>
                <a:lnTo>
                  <a:pt x="3" y="135"/>
                </a:lnTo>
                <a:lnTo>
                  <a:pt x="0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4" name="Freeform 96"/>
          <p:cNvSpPr>
            <a:spLocks/>
          </p:cNvSpPr>
          <p:nvPr/>
        </p:nvSpPr>
        <p:spPr bwMode="auto">
          <a:xfrm>
            <a:off x="2506664" y="2292350"/>
            <a:ext cx="33337" cy="76200"/>
          </a:xfrm>
          <a:custGeom>
            <a:avLst/>
            <a:gdLst>
              <a:gd name="T0" fmla="*/ 63 w 63"/>
              <a:gd name="T1" fmla="*/ 0 h 145"/>
              <a:gd name="T2" fmla="*/ 60 w 63"/>
              <a:gd name="T3" fmla="*/ 6 h 145"/>
              <a:gd name="T4" fmla="*/ 59 w 63"/>
              <a:gd name="T5" fmla="*/ 11 h 145"/>
              <a:gd name="T6" fmla="*/ 57 w 63"/>
              <a:gd name="T7" fmla="*/ 18 h 145"/>
              <a:gd name="T8" fmla="*/ 55 w 63"/>
              <a:gd name="T9" fmla="*/ 23 h 145"/>
              <a:gd name="T10" fmla="*/ 52 w 63"/>
              <a:gd name="T11" fmla="*/ 28 h 145"/>
              <a:gd name="T12" fmla="*/ 50 w 63"/>
              <a:gd name="T13" fmla="*/ 31 h 145"/>
              <a:gd name="T14" fmla="*/ 45 w 63"/>
              <a:gd name="T15" fmla="*/ 38 h 145"/>
              <a:gd name="T16" fmla="*/ 42 w 63"/>
              <a:gd name="T17" fmla="*/ 43 h 145"/>
              <a:gd name="T18" fmla="*/ 38 w 63"/>
              <a:gd name="T19" fmla="*/ 47 h 145"/>
              <a:gd name="T20" fmla="*/ 34 w 63"/>
              <a:gd name="T21" fmla="*/ 54 h 145"/>
              <a:gd name="T22" fmla="*/ 28 w 63"/>
              <a:gd name="T23" fmla="*/ 62 h 145"/>
              <a:gd name="T24" fmla="*/ 23 w 63"/>
              <a:gd name="T25" fmla="*/ 68 h 145"/>
              <a:gd name="T26" fmla="*/ 20 w 63"/>
              <a:gd name="T27" fmla="*/ 75 h 145"/>
              <a:gd name="T28" fmla="*/ 15 w 63"/>
              <a:gd name="T29" fmla="*/ 81 h 145"/>
              <a:gd name="T30" fmla="*/ 14 w 63"/>
              <a:gd name="T31" fmla="*/ 83 h 145"/>
              <a:gd name="T32" fmla="*/ 14 w 63"/>
              <a:gd name="T33" fmla="*/ 83 h 145"/>
              <a:gd name="T34" fmla="*/ 5 w 63"/>
              <a:gd name="T35" fmla="*/ 114 h 145"/>
              <a:gd name="T36" fmla="*/ 1 w 63"/>
              <a:gd name="T37" fmla="*/ 129 h 145"/>
              <a:gd name="T38" fmla="*/ 0 w 63"/>
              <a:gd name="T39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3" h="145">
                <a:moveTo>
                  <a:pt x="63" y="0"/>
                </a:moveTo>
                <a:lnTo>
                  <a:pt x="60" y="6"/>
                </a:lnTo>
                <a:lnTo>
                  <a:pt x="59" y="11"/>
                </a:lnTo>
                <a:lnTo>
                  <a:pt x="57" y="18"/>
                </a:lnTo>
                <a:lnTo>
                  <a:pt x="55" y="23"/>
                </a:lnTo>
                <a:lnTo>
                  <a:pt x="52" y="28"/>
                </a:lnTo>
                <a:lnTo>
                  <a:pt x="50" y="31"/>
                </a:lnTo>
                <a:lnTo>
                  <a:pt x="45" y="38"/>
                </a:lnTo>
                <a:lnTo>
                  <a:pt x="42" y="43"/>
                </a:lnTo>
                <a:lnTo>
                  <a:pt x="38" y="47"/>
                </a:lnTo>
                <a:lnTo>
                  <a:pt x="34" y="54"/>
                </a:lnTo>
                <a:lnTo>
                  <a:pt x="28" y="62"/>
                </a:lnTo>
                <a:lnTo>
                  <a:pt x="23" y="68"/>
                </a:lnTo>
                <a:lnTo>
                  <a:pt x="20" y="75"/>
                </a:lnTo>
                <a:lnTo>
                  <a:pt x="15" y="81"/>
                </a:lnTo>
                <a:lnTo>
                  <a:pt x="14" y="83"/>
                </a:lnTo>
                <a:lnTo>
                  <a:pt x="14" y="83"/>
                </a:lnTo>
                <a:lnTo>
                  <a:pt x="5" y="114"/>
                </a:lnTo>
                <a:lnTo>
                  <a:pt x="1" y="129"/>
                </a:lnTo>
                <a:lnTo>
                  <a:pt x="0" y="14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5" name="Freeform 97"/>
          <p:cNvSpPr>
            <a:spLocks/>
          </p:cNvSpPr>
          <p:nvPr/>
        </p:nvSpPr>
        <p:spPr bwMode="auto">
          <a:xfrm>
            <a:off x="2651125" y="2312988"/>
            <a:ext cx="20638" cy="74612"/>
          </a:xfrm>
          <a:custGeom>
            <a:avLst/>
            <a:gdLst>
              <a:gd name="T0" fmla="*/ 0 w 41"/>
              <a:gd name="T1" fmla="*/ 0 h 139"/>
              <a:gd name="T2" fmla="*/ 7 w 41"/>
              <a:gd name="T3" fmla="*/ 5 h 139"/>
              <a:gd name="T4" fmla="*/ 12 w 41"/>
              <a:gd name="T5" fmla="*/ 11 h 139"/>
              <a:gd name="T6" fmla="*/ 22 w 41"/>
              <a:gd name="T7" fmla="*/ 21 h 139"/>
              <a:gd name="T8" fmla="*/ 26 w 41"/>
              <a:gd name="T9" fmla="*/ 32 h 139"/>
              <a:gd name="T10" fmla="*/ 30 w 41"/>
              <a:gd name="T11" fmla="*/ 43 h 139"/>
              <a:gd name="T12" fmla="*/ 31 w 41"/>
              <a:gd name="T13" fmla="*/ 56 h 139"/>
              <a:gd name="T14" fmla="*/ 31 w 41"/>
              <a:gd name="T15" fmla="*/ 70 h 139"/>
              <a:gd name="T16" fmla="*/ 32 w 41"/>
              <a:gd name="T17" fmla="*/ 86 h 139"/>
              <a:gd name="T18" fmla="*/ 34 w 41"/>
              <a:gd name="T19" fmla="*/ 104 h 139"/>
              <a:gd name="T20" fmla="*/ 36 w 41"/>
              <a:gd name="T21" fmla="*/ 114 h 139"/>
              <a:gd name="T22" fmla="*/ 37 w 41"/>
              <a:gd name="T23" fmla="*/ 119 h 139"/>
              <a:gd name="T24" fmla="*/ 38 w 41"/>
              <a:gd name="T25" fmla="*/ 124 h 139"/>
              <a:gd name="T26" fmla="*/ 39 w 41"/>
              <a:gd name="T27" fmla="*/ 127 h 139"/>
              <a:gd name="T28" fmla="*/ 40 w 41"/>
              <a:gd name="T29" fmla="*/ 129 h 139"/>
              <a:gd name="T30" fmla="*/ 40 w 41"/>
              <a:gd name="T31" fmla="*/ 129 h 139"/>
              <a:gd name="T32" fmla="*/ 41 w 41"/>
              <a:gd name="T33" fmla="*/ 127 h 139"/>
              <a:gd name="T34" fmla="*/ 41 w 41"/>
              <a:gd name="T35" fmla="*/ 125 h 139"/>
              <a:gd name="T36" fmla="*/ 41 w 41"/>
              <a:gd name="T37" fmla="*/ 125 h 139"/>
              <a:gd name="T38" fmla="*/ 41 w 41"/>
              <a:gd name="T39" fmla="*/ 126 h 139"/>
              <a:gd name="T40" fmla="*/ 41 w 41"/>
              <a:gd name="T41" fmla="*/ 129 h 139"/>
              <a:gd name="T42" fmla="*/ 41 w 41"/>
              <a:gd name="T43" fmla="*/ 133 h 139"/>
              <a:gd name="T44" fmla="*/ 41 w 41"/>
              <a:gd name="T45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1" h="139">
                <a:moveTo>
                  <a:pt x="0" y="0"/>
                </a:moveTo>
                <a:lnTo>
                  <a:pt x="7" y="5"/>
                </a:lnTo>
                <a:lnTo>
                  <a:pt x="12" y="11"/>
                </a:lnTo>
                <a:lnTo>
                  <a:pt x="22" y="21"/>
                </a:lnTo>
                <a:lnTo>
                  <a:pt x="26" y="32"/>
                </a:lnTo>
                <a:lnTo>
                  <a:pt x="30" y="43"/>
                </a:lnTo>
                <a:lnTo>
                  <a:pt x="31" y="56"/>
                </a:lnTo>
                <a:lnTo>
                  <a:pt x="31" y="70"/>
                </a:lnTo>
                <a:lnTo>
                  <a:pt x="32" y="86"/>
                </a:lnTo>
                <a:lnTo>
                  <a:pt x="34" y="104"/>
                </a:lnTo>
                <a:lnTo>
                  <a:pt x="36" y="114"/>
                </a:lnTo>
                <a:lnTo>
                  <a:pt x="37" y="119"/>
                </a:lnTo>
                <a:lnTo>
                  <a:pt x="38" y="124"/>
                </a:lnTo>
                <a:lnTo>
                  <a:pt x="39" y="127"/>
                </a:lnTo>
                <a:lnTo>
                  <a:pt x="40" y="129"/>
                </a:lnTo>
                <a:lnTo>
                  <a:pt x="40" y="129"/>
                </a:lnTo>
                <a:lnTo>
                  <a:pt x="41" y="127"/>
                </a:lnTo>
                <a:lnTo>
                  <a:pt x="41" y="125"/>
                </a:lnTo>
                <a:lnTo>
                  <a:pt x="41" y="125"/>
                </a:lnTo>
                <a:lnTo>
                  <a:pt x="41" y="126"/>
                </a:lnTo>
                <a:lnTo>
                  <a:pt x="41" y="129"/>
                </a:lnTo>
                <a:lnTo>
                  <a:pt x="41" y="133"/>
                </a:lnTo>
                <a:lnTo>
                  <a:pt x="41" y="13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6" name="Freeform 98"/>
          <p:cNvSpPr>
            <a:spLocks/>
          </p:cNvSpPr>
          <p:nvPr/>
        </p:nvSpPr>
        <p:spPr bwMode="auto">
          <a:xfrm>
            <a:off x="2540001" y="2346326"/>
            <a:ext cx="22225" cy="41275"/>
          </a:xfrm>
          <a:custGeom>
            <a:avLst/>
            <a:gdLst>
              <a:gd name="T0" fmla="*/ 41 w 41"/>
              <a:gd name="T1" fmla="*/ 0 h 76"/>
              <a:gd name="T2" fmla="*/ 24 w 41"/>
              <a:gd name="T3" fmla="*/ 15 h 76"/>
              <a:gd name="T4" fmla="*/ 17 w 41"/>
              <a:gd name="T5" fmla="*/ 23 h 76"/>
              <a:gd name="T6" fmla="*/ 11 w 41"/>
              <a:gd name="T7" fmla="*/ 33 h 76"/>
              <a:gd name="T8" fmla="*/ 7 w 41"/>
              <a:gd name="T9" fmla="*/ 43 h 76"/>
              <a:gd name="T10" fmla="*/ 3 w 41"/>
              <a:gd name="T11" fmla="*/ 53 h 76"/>
              <a:gd name="T12" fmla="*/ 1 w 41"/>
              <a:gd name="T13" fmla="*/ 64 h 76"/>
              <a:gd name="T14" fmla="*/ 0 w 41"/>
              <a:gd name="T1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76">
                <a:moveTo>
                  <a:pt x="41" y="0"/>
                </a:moveTo>
                <a:lnTo>
                  <a:pt x="24" y="15"/>
                </a:lnTo>
                <a:lnTo>
                  <a:pt x="17" y="23"/>
                </a:lnTo>
                <a:lnTo>
                  <a:pt x="11" y="33"/>
                </a:lnTo>
                <a:lnTo>
                  <a:pt x="7" y="43"/>
                </a:lnTo>
                <a:lnTo>
                  <a:pt x="3" y="53"/>
                </a:lnTo>
                <a:lnTo>
                  <a:pt x="1" y="64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7" name="Freeform 99"/>
          <p:cNvSpPr>
            <a:spLocks/>
          </p:cNvSpPr>
          <p:nvPr/>
        </p:nvSpPr>
        <p:spPr bwMode="auto">
          <a:xfrm>
            <a:off x="2613026" y="2409826"/>
            <a:ext cx="11113" cy="87313"/>
          </a:xfrm>
          <a:custGeom>
            <a:avLst/>
            <a:gdLst>
              <a:gd name="T0" fmla="*/ 0 w 21"/>
              <a:gd name="T1" fmla="*/ 0 h 166"/>
              <a:gd name="T2" fmla="*/ 8 w 21"/>
              <a:gd name="T3" fmla="*/ 42 h 166"/>
              <a:gd name="T4" fmla="*/ 15 w 21"/>
              <a:gd name="T5" fmla="*/ 83 h 166"/>
              <a:gd name="T6" fmla="*/ 20 w 21"/>
              <a:gd name="T7" fmla="*/ 123 h 166"/>
              <a:gd name="T8" fmla="*/ 21 w 21"/>
              <a:gd name="T9" fmla="*/ 144 h 166"/>
              <a:gd name="T10" fmla="*/ 21 w 21"/>
              <a:gd name="T1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66">
                <a:moveTo>
                  <a:pt x="0" y="0"/>
                </a:moveTo>
                <a:lnTo>
                  <a:pt x="8" y="42"/>
                </a:lnTo>
                <a:lnTo>
                  <a:pt x="15" y="83"/>
                </a:lnTo>
                <a:lnTo>
                  <a:pt x="20" y="123"/>
                </a:lnTo>
                <a:lnTo>
                  <a:pt x="21" y="144"/>
                </a:lnTo>
                <a:lnTo>
                  <a:pt x="21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8" name="Freeform 100"/>
          <p:cNvSpPr>
            <a:spLocks/>
          </p:cNvSpPr>
          <p:nvPr/>
        </p:nvSpPr>
        <p:spPr bwMode="auto">
          <a:xfrm>
            <a:off x="2433638" y="2127250"/>
            <a:ext cx="30162" cy="65088"/>
          </a:xfrm>
          <a:custGeom>
            <a:avLst/>
            <a:gdLst>
              <a:gd name="T0" fmla="*/ 55 w 55"/>
              <a:gd name="T1" fmla="*/ 0 h 125"/>
              <a:gd name="T2" fmla="*/ 52 w 55"/>
              <a:gd name="T3" fmla="*/ 10 h 125"/>
              <a:gd name="T4" fmla="*/ 49 w 55"/>
              <a:gd name="T5" fmla="*/ 18 h 125"/>
              <a:gd name="T6" fmla="*/ 47 w 55"/>
              <a:gd name="T7" fmla="*/ 24 h 125"/>
              <a:gd name="T8" fmla="*/ 46 w 55"/>
              <a:gd name="T9" fmla="*/ 30 h 125"/>
              <a:gd name="T10" fmla="*/ 42 w 55"/>
              <a:gd name="T11" fmla="*/ 37 h 125"/>
              <a:gd name="T12" fmla="*/ 40 w 55"/>
              <a:gd name="T13" fmla="*/ 43 h 125"/>
              <a:gd name="T14" fmla="*/ 38 w 55"/>
              <a:gd name="T15" fmla="*/ 48 h 125"/>
              <a:gd name="T16" fmla="*/ 32 w 55"/>
              <a:gd name="T17" fmla="*/ 55 h 125"/>
              <a:gd name="T18" fmla="*/ 29 w 55"/>
              <a:gd name="T19" fmla="*/ 60 h 125"/>
              <a:gd name="T20" fmla="*/ 25 w 55"/>
              <a:gd name="T21" fmla="*/ 66 h 125"/>
              <a:gd name="T22" fmla="*/ 19 w 55"/>
              <a:gd name="T23" fmla="*/ 74 h 125"/>
              <a:gd name="T24" fmla="*/ 14 w 55"/>
              <a:gd name="T25" fmla="*/ 83 h 125"/>
              <a:gd name="T26" fmla="*/ 11 w 55"/>
              <a:gd name="T27" fmla="*/ 89 h 125"/>
              <a:gd name="T28" fmla="*/ 8 w 55"/>
              <a:gd name="T29" fmla="*/ 95 h 125"/>
              <a:gd name="T30" fmla="*/ 3 w 55"/>
              <a:gd name="T31" fmla="*/ 108 h 125"/>
              <a:gd name="T32" fmla="*/ 2 w 55"/>
              <a:gd name="T33" fmla="*/ 115 h 125"/>
              <a:gd name="T34" fmla="*/ 1 w 55"/>
              <a:gd name="T35" fmla="*/ 120 h 125"/>
              <a:gd name="T36" fmla="*/ 0 w 55"/>
              <a:gd name="T37" fmla="*/ 123 h 125"/>
              <a:gd name="T38" fmla="*/ 0 w 55"/>
              <a:gd name="T3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5" h="125">
                <a:moveTo>
                  <a:pt x="55" y="0"/>
                </a:moveTo>
                <a:lnTo>
                  <a:pt x="52" y="10"/>
                </a:lnTo>
                <a:lnTo>
                  <a:pt x="49" y="18"/>
                </a:lnTo>
                <a:lnTo>
                  <a:pt x="47" y="24"/>
                </a:lnTo>
                <a:lnTo>
                  <a:pt x="46" y="30"/>
                </a:lnTo>
                <a:lnTo>
                  <a:pt x="42" y="37"/>
                </a:lnTo>
                <a:lnTo>
                  <a:pt x="40" y="43"/>
                </a:lnTo>
                <a:lnTo>
                  <a:pt x="38" y="48"/>
                </a:lnTo>
                <a:lnTo>
                  <a:pt x="32" y="55"/>
                </a:lnTo>
                <a:lnTo>
                  <a:pt x="29" y="60"/>
                </a:lnTo>
                <a:lnTo>
                  <a:pt x="25" y="66"/>
                </a:lnTo>
                <a:lnTo>
                  <a:pt x="19" y="74"/>
                </a:lnTo>
                <a:lnTo>
                  <a:pt x="14" y="83"/>
                </a:lnTo>
                <a:lnTo>
                  <a:pt x="11" y="89"/>
                </a:lnTo>
                <a:lnTo>
                  <a:pt x="8" y="95"/>
                </a:lnTo>
                <a:lnTo>
                  <a:pt x="3" y="108"/>
                </a:lnTo>
                <a:lnTo>
                  <a:pt x="2" y="115"/>
                </a:lnTo>
                <a:lnTo>
                  <a:pt x="1" y="120"/>
                </a:lnTo>
                <a:lnTo>
                  <a:pt x="0" y="123"/>
                </a:lnTo>
                <a:lnTo>
                  <a:pt x="0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89" name="Freeform 101"/>
          <p:cNvSpPr>
            <a:spLocks/>
          </p:cNvSpPr>
          <p:nvPr/>
        </p:nvSpPr>
        <p:spPr bwMode="auto">
          <a:xfrm>
            <a:off x="2830514" y="2236789"/>
            <a:ext cx="28575" cy="28575"/>
          </a:xfrm>
          <a:custGeom>
            <a:avLst/>
            <a:gdLst>
              <a:gd name="T0" fmla="*/ 0 w 56"/>
              <a:gd name="T1" fmla="*/ 0 h 55"/>
              <a:gd name="T2" fmla="*/ 7 w 56"/>
              <a:gd name="T3" fmla="*/ 10 h 55"/>
              <a:gd name="T4" fmla="*/ 14 w 56"/>
              <a:gd name="T5" fmla="*/ 21 h 55"/>
              <a:gd name="T6" fmla="*/ 19 w 56"/>
              <a:gd name="T7" fmla="*/ 24 h 55"/>
              <a:gd name="T8" fmla="*/ 25 w 56"/>
              <a:gd name="T9" fmla="*/ 28 h 55"/>
              <a:gd name="T10" fmla="*/ 30 w 56"/>
              <a:gd name="T11" fmla="*/ 30 h 55"/>
              <a:gd name="T12" fmla="*/ 35 w 56"/>
              <a:gd name="T13" fmla="*/ 34 h 55"/>
              <a:gd name="T14" fmla="*/ 41 w 56"/>
              <a:gd name="T15" fmla="*/ 43 h 55"/>
              <a:gd name="T16" fmla="*/ 43 w 56"/>
              <a:gd name="T17" fmla="*/ 48 h 55"/>
              <a:gd name="T18" fmla="*/ 43 w 56"/>
              <a:gd name="T19" fmla="*/ 52 h 55"/>
              <a:gd name="T20" fmla="*/ 42 w 56"/>
              <a:gd name="T21" fmla="*/ 54 h 55"/>
              <a:gd name="T22" fmla="*/ 42 w 56"/>
              <a:gd name="T23" fmla="*/ 55 h 55"/>
              <a:gd name="T24" fmla="*/ 43 w 56"/>
              <a:gd name="T25" fmla="*/ 55 h 55"/>
              <a:gd name="T26" fmla="*/ 48 w 56"/>
              <a:gd name="T27" fmla="*/ 55 h 55"/>
              <a:gd name="T28" fmla="*/ 51 w 56"/>
              <a:gd name="T29" fmla="*/ 55 h 55"/>
              <a:gd name="T30" fmla="*/ 56 w 56"/>
              <a:gd name="T3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6" h="55">
                <a:moveTo>
                  <a:pt x="0" y="0"/>
                </a:moveTo>
                <a:lnTo>
                  <a:pt x="7" y="10"/>
                </a:lnTo>
                <a:lnTo>
                  <a:pt x="14" y="21"/>
                </a:lnTo>
                <a:lnTo>
                  <a:pt x="19" y="24"/>
                </a:lnTo>
                <a:lnTo>
                  <a:pt x="25" y="28"/>
                </a:lnTo>
                <a:lnTo>
                  <a:pt x="30" y="30"/>
                </a:lnTo>
                <a:lnTo>
                  <a:pt x="35" y="34"/>
                </a:lnTo>
                <a:lnTo>
                  <a:pt x="41" y="43"/>
                </a:lnTo>
                <a:lnTo>
                  <a:pt x="43" y="48"/>
                </a:lnTo>
                <a:lnTo>
                  <a:pt x="43" y="52"/>
                </a:lnTo>
                <a:lnTo>
                  <a:pt x="42" y="54"/>
                </a:lnTo>
                <a:lnTo>
                  <a:pt x="42" y="55"/>
                </a:lnTo>
                <a:lnTo>
                  <a:pt x="43" y="55"/>
                </a:lnTo>
                <a:lnTo>
                  <a:pt x="48" y="55"/>
                </a:lnTo>
                <a:lnTo>
                  <a:pt x="51" y="55"/>
                </a:lnTo>
                <a:lnTo>
                  <a:pt x="56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0" name="Freeform 102"/>
          <p:cNvSpPr>
            <a:spLocks/>
          </p:cNvSpPr>
          <p:nvPr/>
        </p:nvSpPr>
        <p:spPr bwMode="auto">
          <a:xfrm>
            <a:off x="2620964" y="2687638"/>
            <a:ext cx="14287" cy="61912"/>
          </a:xfrm>
          <a:custGeom>
            <a:avLst/>
            <a:gdLst>
              <a:gd name="T0" fmla="*/ 0 w 28"/>
              <a:gd name="T1" fmla="*/ 0 h 118"/>
              <a:gd name="T2" fmla="*/ 9 w 28"/>
              <a:gd name="T3" fmla="*/ 29 h 118"/>
              <a:gd name="T4" fmla="*/ 19 w 28"/>
              <a:gd name="T5" fmla="*/ 58 h 118"/>
              <a:gd name="T6" fmla="*/ 26 w 28"/>
              <a:gd name="T7" fmla="*/ 88 h 118"/>
              <a:gd name="T8" fmla="*/ 27 w 28"/>
              <a:gd name="T9" fmla="*/ 103 h 118"/>
              <a:gd name="T10" fmla="*/ 28 w 28"/>
              <a:gd name="T11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118">
                <a:moveTo>
                  <a:pt x="0" y="0"/>
                </a:moveTo>
                <a:lnTo>
                  <a:pt x="9" y="29"/>
                </a:lnTo>
                <a:lnTo>
                  <a:pt x="19" y="58"/>
                </a:lnTo>
                <a:lnTo>
                  <a:pt x="26" y="88"/>
                </a:lnTo>
                <a:lnTo>
                  <a:pt x="27" y="103"/>
                </a:lnTo>
                <a:lnTo>
                  <a:pt x="28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1" name="Freeform 103"/>
          <p:cNvSpPr>
            <a:spLocks/>
          </p:cNvSpPr>
          <p:nvPr/>
        </p:nvSpPr>
        <p:spPr bwMode="auto">
          <a:xfrm>
            <a:off x="2486026" y="2713039"/>
            <a:ext cx="36513" cy="66675"/>
          </a:xfrm>
          <a:custGeom>
            <a:avLst/>
            <a:gdLst>
              <a:gd name="T0" fmla="*/ 69 w 69"/>
              <a:gd name="T1" fmla="*/ 0 h 125"/>
              <a:gd name="T2" fmla="*/ 56 w 69"/>
              <a:gd name="T3" fmla="*/ 16 h 125"/>
              <a:gd name="T4" fmla="*/ 45 w 69"/>
              <a:gd name="T5" fmla="*/ 30 h 125"/>
              <a:gd name="T6" fmla="*/ 33 w 69"/>
              <a:gd name="T7" fmla="*/ 43 h 125"/>
              <a:gd name="T8" fmla="*/ 23 w 69"/>
              <a:gd name="T9" fmla="*/ 54 h 125"/>
              <a:gd name="T10" fmla="*/ 14 w 69"/>
              <a:gd name="T11" fmla="*/ 68 h 125"/>
              <a:gd name="T12" fmla="*/ 5 w 69"/>
              <a:gd name="T13" fmla="*/ 83 h 125"/>
              <a:gd name="T14" fmla="*/ 3 w 69"/>
              <a:gd name="T15" fmla="*/ 91 h 125"/>
              <a:gd name="T16" fmla="*/ 1 w 69"/>
              <a:gd name="T17" fmla="*/ 102 h 125"/>
              <a:gd name="T18" fmla="*/ 0 w 69"/>
              <a:gd name="T19" fmla="*/ 112 h 125"/>
              <a:gd name="T20" fmla="*/ 0 w 69"/>
              <a:gd name="T21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" h="125">
                <a:moveTo>
                  <a:pt x="69" y="0"/>
                </a:moveTo>
                <a:lnTo>
                  <a:pt x="56" y="16"/>
                </a:lnTo>
                <a:lnTo>
                  <a:pt x="45" y="30"/>
                </a:lnTo>
                <a:lnTo>
                  <a:pt x="33" y="43"/>
                </a:lnTo>
                <a:lnTo>
                  <a:pt x="23" y="54"/>
                </a:lnTo>
                <a:lnTo>
                  <a:pt x="14" y="68"/>
                </a:lnTo>
                <a:lnTo>
                  <a:pt x="5" y="83"/>
                </a:lnTo>
                <a:lnTo>
                  <a:pt x="3" y="91"/>
                </a:lnTo>
                <a:lnTo>
                  <a:pt x="1" y="102"/>
                </a:lnTo>
                <a:lnTo>
                  <a:pt x="0" y="112"/>
                </a:lnTo>
                <a:lnTo>
                  <a:pt x="0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2" name="Freeform 104"/>
          <p:cNvSpPr>
            <a:spLocks/>
          </p:cNvSpPr>
          <p:nvPr/>
        </p:nvSpPr>
        <p:spPr bwMode="auto">
          <a:xfrm>
            <a:off x="2613026" y="2801939"/>
            <a:ext cx="41275" cy="53975"/>
          </a:xfrm>
          <a:custGeom>
            <a:avLst/>
            <a:gdLst>
              <a:gd name="T0" fmla="*/ 0 w 77"/>
              <a:gd name="T1" fmla="*/ 0 h 104"/>
              <a:gd name="T2" fmla="*/ 14 w 77"/>
              <a:gd name="T3" fmla="*/ 15 h 104"/>
              <a:gd name="T4" fmla="*/ 27 w 77"/>
              <a:gd name="T5" fmla="*/ 29 h 104"/>
              <a:gd name="T6" fmla="*/ 40 w 77"/>
              <a:gd name="T7" fmla="*/ 43 h 104"/>
              <a:gd name="T8" fmla="*/ 56 w 77"/>
              <a:gd name="T9" fmla="*/ 56 h 104"/>
              <a:gd name="T10" fmla="*/ 62 w 77"/>
              <a:gd name="T11" fmla="*/ 67 h 104"/>
              <a:gd name="T12" fmla="*/ 69 w 77"/>
              <a:gd name="T13" fmla="*/ 80 h 104"/>
              <a:gd name="T14" fmla="*/ 74 w 77"/>
              <a:gd name="T15" fmla="*/ 93 h 104"/>
              <a:gd name="T16" fmla="*/ 75 w 77"/>
              <a:gd name="T17" fmla="*/ 99 h 104"/>
              <a:gd name="T18" fmla="*/ 77 w 77"/>
              <a:gd name="T1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" h="104">
                <a:moveTo>
                  <a:pt x="0" y="0"/>
                </a:moveTo>
                <a:lnTo>
                  <a:pt x="14" y="15"/>
                </a:lnTo>
                <a:lnTo>
                  <a:pt x="27" y="29"/>
                </a:lnTo>
                <a:lnTo>
                  <a:pt x="40" y="43"/>
                </a:lnTo>
                <a:lnTo>
                  <a:pt x="56" y="56"/>
                </a:lnTo>
                <a:lnTo>
                  <a:pt x="62" y="67"/>
                </a:lnTo>
                <a:lnTo>
                  <a:pt x="69" y="80"/>
                </a:lnTo>
                <a:lnTo>
                  <a:pt x="74" y="93"/>
                </a:lnTo>
                <a:lnTo>
                  <a:pt x="75" y="99"/>
                </a:lnTo>
                <a:lnTo>
                  <a:pt x="77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3" name="Freeform 105"/>
          <p:cNvSpPr>
            <a:spLocks/>
          </p:cNvSpPr>
          <p:nvPr/>
        </p:nvSpPr>
        <p:spPr bwMode="auto">
          <a:xfrm>
            <a:off x="2551113" y="3182939"/>
            <a:ext cx="30162" cy="22225"/>
          </a:xfrm>
          <a:custGeom>
            <a:avLst/>
            <a:gdLst>
              <a:gd name="T0" fmla="*/ 0 w 55"/>
              <a:gd name="T1" fmla="*/ 0 h 42"/>
              <a:gd name="T2" fmla="*/ 11 w 55"/>
              <a:gd name="T3" fmla="*/ 4 h 42"/>
              <a:gd name="T4" fmla="*/ 21 w 55"/>
              <a:gd name="T5" fmla="*/ 7 h 42"/>
              <a:gd name="T6" fmla="*/ 31 w 55"/>
              <a:gd name="T7" fmla="*/ 13 h 42"/>
              <a:gd name="T8" fmla="*/ 36 w 55"/>
              <a:gd name="T9" fmla="*/ 16 h 42"/>
              <a:gd name="T10" fmla="*/ 41 w 55"/>
              <a:gd name="T11" fmla="*/ 21 h 42"/>
              <a:gd name="T12" fmla="*/ 46 w 55"/>
              <a:gd name="T13" fmla="*/ 27 h 42"/>
              <a:gd name="T14" fmla="*/ 50 w 55"/>
              <a:gd name="T15" fmla="*/ 34 h 42"/>
              <a:gd name="T16" fmla="*/ 54 w 55"/>
              <a:gd name="T17" fmla="*/ 40 h 42"/>
              <a:gd name="T18" fmla="*/ 55 w 55"/>
              <a:gd name="T19" fmla="*/ 41 h 42"/>
              <a:gd name="T20" fmla="*/ 55 w 55"/>
              <a:gd name="T21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5" h="42">
                <a:moveTo>
                  <a:pt x="0" y="0"/>
                </a:moveTo>
                <a:lnTo>
                  <a:pt x="11" y="4"/>
                </a:lnTo>
                <a:lnTo>
                  <a:pt x="21" y="7"/>
                </a:lnTo>
                <a:lnTo>
                  <a:pt x="31" y="13"/>
                </a:lnTo>
                <a:lnTo>
                  <a:pt x="36" y="16"/>
                </a:lnTo>
                <a:lnTo>
                  <a:pt x="41" y="21"/>
                </a:lnTo>
                <a:lnTo>
                  <a:pt x="46" y="27"/>
                </a:lnTo>
                <a:lnTo>
                  <a:pt x="50" y="34"/>
                </a:lnTo>
                <a:lnTo>
                  <a:pt x="54" y="40"/>
                </a:lnTo>
                <a:lnTo>
                  <a:pt x="55" y="41"/>
                </a:lnTo>
                <a:lnTo>
                  <a:pt x="55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4" name="Freeform 106"/>
          <p:cNvSpPr>
            <a:spLocks/>
          </p:cNvSpPr>
          <p:nvPr/>
        </p:nvSpPr>
        <p:spPr bwMode="auto">
          <a:xfrm>
            <a:off x="2503488" y="2867026"/>
            <a:ext cx="44450" cy="30163"/>
          </a:xfrm>
          <a:custGeom>
            <a:avLst/>
            <a:gdLst>
              <a:gd name="T0" fmla="*/ 84 w 84"/>
              <a:gd name="T1" fmla="*/ 0 h 56"/>
              <a:gd name="T2" fmla="*/ 73 w 84"/>
              <a:gd name="T3" fmla="*/ 2 h 56"/>
              <a:gd name="T4" fmla="*/ 64 w 84"/>
              <a:gd name="T5" fmla="*/ 4 h 56"/>
              <a:gd name="T6" fmla="*/ 56 w 84"/>
              <a:gd name="T7" fmla="*/ 5 h 56"/>
              <a:gd name="T8" fmla="*/ 49 w 84"/>
              <a:gd name="T9" fmla="*/ 6 h 56"/>
              <a:gd name="T10" fmla="*/ 37 w 84"/>
              <a:gd name="T11" fmla="*/ 9 h 56"/>
              <a:gd name="T12" fmla="*/ 28 w 84"/>
              <a:gd name="T13" fmla="*/ 14 h 56"/>
              <a:gd name="T14" fmla="*/ 21 w 84"/>
              <a:gd name="T15" fmla="*/ 20 h 56"/>
              <a:gd name="T16" fmla="*/ 15 w 84"/>
              <a:gd name="T17" fmla="*/ 28 h 56"/>
              <a:gd name="T18" fmla="*/ 8 w 84"/>
              <a:gd name="T19" fmla="*/ 39 h 56"/>
              <a:gd name="T20" fmla="*/ 5 w 84"/>
              <a:gd name="T21" fmla="*/ 47 h 56"/>
              <a:gd name="T22" fmla="*/ 0 w 84"/>
              <a:gd name="T2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56">
                <a:moveTo>
                  <a:pt x="84" y="0"/>
                </a:moveTo>
                <a:lnTo>
                  <a:pt x="73" y="2"/>
                </a:lnTo>
                <a:lnTo>
                  <a:pt x="64" y="4"/>
                </a:lnTo>
                <a:lnTo>
                  <a:pt x="56" y="5"/>
                </a:lnTo>
                <a:lnTo>
                  <a:pt x="49" y="6"/>
                </a:lnTo>
                <a:lnTo>
                  <a:pt x="37" y="9"/>
                </a:lnTo>
                <a:lnTo>
                  <a:pt x="28" y="14"/>
                </a:lnTo>
                <a:lnTo>
                  <a:pt x="21" y="20"/>
                </a:lnTo>
                <a:lnTo>
                  <a:pt x="15" y="28"/>
                </a:lnTo>
                <a:lnTo>
                  <a:pt x="8" y="39"/>
                </a:lnTo>
                <a:lnTo>
                  <a:pt x="5" y="47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5" name="Freeform 107"/>
          <p:cNvSpPr>
            <a:spLocks/>
          </p:cNvSpPr>
          <p:nvPr/>
        </p:nvSpPr>
        <p:spPr bwMode="auto">
          <a:xfrm>
            <a:off x="2478088" y="3084514"/>
            <a:ext cx="50800" cy="22225"/>
          </a:xfrm>
          <a:custGeom>
            <a:avLst/>
            <a:gdLst>
              <a:gd name="T0" fmla="*/ 97 w 97"/>
              <a:gd name="T1" fmla="*/ 0 h 42"/>
              <a:gd name="T2" fmla="*/ 71 w 97"/>
              <a:gd name="T3" fmla="*/ 7 h 42"/>
              <a:gd name="T4" fmla="*/ 45 w 97"/>
              <a:gd name="T5" fmla="*/ 15 h 42"/>
              <a:gd name="T6" fmla="*/ 21 w 97"/>
              <a:gd name="T7" fmla="*/ 27 h 42"/>
              <a:gd name="T8" fmla="*/ 9 w 97"/>
              <a:gd name="T9" fmla="*/ 34 h 42"/>
              <a:gd name="T10" fmla="*/ 0 w 97"/>
              <a:gd name="T11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" h="42">
                <a:moveTo>
                  <a:pt x="97" y="0"/>
                </a:moveTo>
                <a:lnTo>
                  <a:pt x="71" y="7"/>
                </a:lnTo>
                <a:lnTo>
                  <a:pt x="45" y="15"/>
                </a:lnTo>
                <a:lnTo>
                  <a:pt x="21" y="27"/>
                </a:lnTo>
                <a:lnTo>
                  <a:pt x="9" y="34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6" name="Freeform 108"/>
          <p:cNvSpPr>
            <a:spLocks/>
          </p:cNvSpPr>
          <p:nvPr/>
        </p:nvSpPr>
        <p:spPr bwMode="auto">
          <a:xfrm>
            <a:off x="2587626" y="2981325"/>
            <a:ext cx="80963" cy="33338"/>
          </a:xfrm>
          <a:custGeom>
            <a:avLst/>
            <a:gdLst>
              <a:gd name="T0" fmla="*/ 0 w 152"/>
              <a:gd name="T1" fmla="*/ 0 h 62"/>
              <a:gd name="T2" fmla="*/ 55 w 152"/>
              <a:gd name="T3" fmla="*/ 14 h 62"/>
              <a:gd name="T4" fmla="*/ 63 w 152"/>
              <a:gd name="T5" fmla="*/ 16 h 62"/>
              <a:gd name="T6" fmla="*/ 73 w 152"/>
              <a:gd name="T7" fmla="*/ 18 h 62"/>
              <a:gd name="T8" fmla="*/ 80 w 152"/>
              <a:gd name="T9" fmla="*/ 20 h 62"/>
              <a:gd name="T10" fmla="*/ 82 w 152"/>
              <a:gd name="T11" fmla="*/ 21 h 62"/>
              <a:gd name="T12" fmla="*/ 83 w 152"/>
              <a:gd name="T13" fmla="*/ 21 h 62"/>
              <a:gd name="T14" fmla="*/ 91 w 152"/>
              <a:gd name="T15" fmla="*/ 31 h 62"/>
              <a:gd name="T16" fmla="*/ 98 w 152"/>
              <a:gd name="T17" fmla="*/ 38 h 62"/>
              <a:gd name="T18" fmla="*/ 106 w 152"/>
              <a:gd name="T19" fmla="*/ 44 h 62"/>
              <a:gd name="T20" fmla="*/ 114 w 152"/>
              <a:gd name="T21" fmla="*/ 47 h 62"/>
              <a:gd name="T22" fmla="*/ 133 w 152"/>
              <a:gd name="T23" fmla="*/ 54 h 62"/>
              <a:gd name="T24" fmla="*/ 142 w 152"/>
              <a:gd name="T25" fmla="*/ 58 h 62"/>
              <a:gd name="T26" fmla="*/ 152 w 152"/>
              <a:gd name="T2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2" h="62">
                <a:moveTo>
                  <a:pt x="0" y="0"/>
                </a:moveTo>
                <a:lnTo>
                  <a:pt x="55" y="14"/>
                </a:lnTo>
                <a:lnTo>
                  <a:pt x="63" y="16"/>
                </a:lnTo>
                <a:lnTo>
                  <a:pt x="73" y="18"/>
                </a:lnTo>
                <a:lnTo>
                  <a:pt x="80" y="20"/>
                </a:lnTo>
                <a:lnTo>
                  <a:pt x="82" y="21"/>
                </a:lnTo>
                <a:lnTo>
                  <a:pt x="83" y="21"/>
                </a:lnTo>
                <a:lnTo>
                  <a:pt x="91" y="31"/>
                </a:lnTo>
                <a:lnTo>
                  <a:pt x="98" y="38"/>
                </a:lnTo>
                <a:lnTo>
                  <a:pt x="106" y="44"/>
                </a:lnTo>
                <a:lnTo>
                  <a:pt x="114" y="47"/>
                </a:lnTo>
                <a:lnTo>
                  <a:pt x="133" y="54"/>
                </a:lnTo>
                <a:lnTo>
                  <a:pt x="142" y="58"/>
                </a:lnTo>
                <a:lnTo>
                  <a:pt x="152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7" name="Freeform 109"/>
          <p:cNvSpPr>
            <a:spLocks/>
          </p:cNvSpPr>
          <p:nvPr/>
        </p:nvSpPr>
        <p:spPr bwMode="auto">
          <a:xfrm>
            <a:off x="2620963" y="2684464"/>
            <a:ext cx="36512" cy="14287"/>
          </a:xfrm>
          <a:custGeom>
            <a:avLst/>
            <a:gdLst>
              <a:gd name="T0" fmla="*/ 0 w 70"/>
              <a:gd name="T1" fmla="*/ 0 h 27"/>
              <a:gd name="T2" fmla="*/ 12 w 70"/>
              <a:gd name="T3" fmla="*/ 2 h 27"/>
              <a:gd name="T4" fmla="*/ 22 w 70"/>
              <a:gd name="T5" fmla="*/ 3 h 27"/>
              <a:gd name="T6" fmla="*/ 30 w 70"/>
              <a:gd name="T7" fmla="*/ 5 h 27"/>
              <a:gd name="T8" fmla="*/ 38 w 70"/>
              <a:gd name="T9" fmla="*/ 6 h 27"/>
              <a:gd name="T10" fmla="*/ 46 w 70"/>
              <a:gd name="T11" fmla="*/ 10 h 27"/>
              <a:gd name="T12" fmla="*/ 53 w 70"/>
              <a:gd name="T13" fmla="*/ 15 h 27"/>
              <a:gd name="T14" fmla="*/ 61 w 70"/>
              <a:gd name="T15" fmla="*/ 19 h 27"/>
              <a:gd name="T16" fmla="*/ 70 w 70"/>
              <a:gd name="T17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27">
                <a:moveTo>
                  <a:pt x="0" y="0"/>
                </a:moveTo>
                <a:lnTo>
                  <a:pt x="12" y="2"/>
                </a:lnTo>
                <a:lnTo>
                  <a:pt x="22" y="3"/>
                </a:lnTo>
                <a:lnTo>
                  <a:pt x="30" y="5"/>
                </a:lnTo>
                <a:lnTo>
                  <a:pt x="38" y="6"/>
                </a:lnTo>
                <a:lnTo>
                  <a:pt x="46" y="10"/>
                </a:lnTo>
                <a:lnTo>
                  <a:pt x="53" y="15"/>
                </a:lnTo>
                <a:lnTo>
                  <a:pt x="61" y="19"/>
                </a:lnTo>
                <a:lnTo>
                  <a:pt x="70" y="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8" name="Freeform 110"/>
          <p:cNvSpPr>
            <a:spLocks/>
          </p:cNvSpPr>
          <p:nvPr/>
        </p:nvSpPr>
        <p:spPr bwMode="auto">
          <a:xfrm>
            <a:off x="2517776" y="2720976"/>
            <a:ext cx="4763" cy="28575"/>
          </a:xfrm>
          <a:custGeom>
            <a:avLst/>
            <a:gdLst>
              <a:gd name="T0" fmla="*/ 0 w 7"/>
              <a:gd name="T1" fmla="*/ 0 h 55"/>
              <a:gd name="T2" fmla="*/ 1 w 7"/>
              <a:gd name="T3" fmla="*/ 7 h 55"/>
              <a:gd name="T4" fmla="*/ 2 w 7"/>
              <a:gd name="T5" fmla="*/ 13 h 55"/>
              <a:gd name="T6" fmla="*/ 5 w 7"/>
              <a:gd name="T7" fmla="*/ 22 h 55"/>
              <a:gd name="T8" fmla="*/ 6 w 7"/>
              <a:gd name="T9" fmla="*/ 28 h 55"/>
              <a:gd name="T10" fmla="*/ 7 w 7"/>
              <a:gd name="T11" fmla="*/ 31 h 55"/>
              <a:gd name="T12" fmla="*/ 7 w 7"/>
              <a:gd name="T13" fmla="*/ 34 h 55"/>
              <a:gd name="T14" fmla="*/ 7 w 7"/>
              <a:gd name="T15" fmla="*/ 39 h 55"/>
              <a:gd name="T16" fmla="*/ 7 w 7"/>
              <a:gd name="T17" fmla="*/ 45 h 55"/>
              <a:gd name="T18" fmla="*/ 7 w 7"/>
              <a:gd name="T19" fmla="*/ 50 h 55"/>
              <a:gd name="T20" fmla="*/ 7 w 7"/>
              <a:gd name="T2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55">
                <a:moveTo>
                  <a:pt x="0" y="0"/>
                </a:moveTo>
                <a:lnTo>
                  <a:pt x="1" y="7"/>
                </a:lnTo>
                <a:lnTo>
                  <a:pt x="2" y="13"/>
                </a:lnTo>
                <a:lnTo>
                  <a:pt x="5" y="22"/>
                </a:lnTo>
                <a:lnTo>
                  <a:pt x="6" y="28"/>
                </a:lnTo>
                <a:lnTo>
                  <a:pt x="7" y="31"/>
                </a:lnTo>
                <a:lnTo>
                  <a:pt x="7" y="34"/>
                </a:lnTo>
                <a:lnTo>
                  <a:pt x="7" y="39"/>
                </a:lnTo>
                <a:lnTo>
                  <a:pt x="7" y="45"/>
                </a:lnTo>
                <a:lnTo>
                  <a:pt x="7" y="50"/>
                </a:lnTo>
                <a:lnTo>
                  <a:pt x="7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5999" name="Freeform 111"/>
          <p:cNvSpPr>
            <a:spLocks/>
          </p:cNvSpPr>
          <p:nvPr/>
        </p:nvSpPr>
        <p:spPr bwMode="auto">
          <a:xfrm>
            <a:off x="2470151" y="2771775"/>
            <a:ext cx="15875" cy="33338"/>
          </a:xfrm>
          <a:custGeom>
            <a:avLst/>
            <a:gdLst>
              <a:gd name="T0" fmla="*/ 28 w 28"/>
              <a:gd name="T1" fmla="*/ 0 h 62"/>
              <a:gd name="T2" fmla="*/ 27 w 28"/>
              <a:gd name="T3" fmla="*/ 13 h 62"/>
              <a:gd name="T4" fmla="*/ 27 w 28"/>
              <a:gd name="T5" fmla="*/ 24 h 62"/>
              <a:gd name="T6" fmla="*/ 24 w 28"/>
              <a:gd name="T7" fmla="*/ 37 h 62"/>
              <a:gd name="T8" fmla="*/ 21 w 28"/>
              <a:gd name="T9" fmla="*/ 48 h 62"/>
              <a:gd name="T10" fmla="*/ 18 w 28"/>
              <a:gd name="T11" fmla="*/ 52 h 62"/>
              <a:gd name="T12" fmla="*/ 16 w 28"/>
              <a:gd name="T13" fmla="*/ 54 h 62"/>
              <a:gd name="T14" fmla="*/ 9 w 28"/>
              <a:gd name="T15" fmla="*/ 59 h 62"/>
              <a:gd name="T16" fmla="*/ 2 w 28"/>
              <a:gd name="T17" fmla="*/ 61 h 62"/>
              <a:gd name="T18" fmla="*/ 1 w 28"/>
              <a:gd name="T19" fmla="*/ 62 h 62"/>
              <a:gd name="T20" fmla="*/ 0 w 28"/>
              <a:gd name="T21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62">
                <a:moveTo>
                  <a:pt x="28" y="0"/>
                </a:moveTo>
                <a:lnTo>
                  <a:pt x="27" y="13"/>
                </a:lnTo>
                <a:lnTo>
                  <a:pt x="27" y="24"/>
                </a:lnTo>
                <a:lnTo>
                  <a:pt x="24" y="37"/>
                </a:lnTo>
                <a:lnTo>
                  <a:pt x="21" y="48"/>
                </a:lnTo>
                <a:lnTo>
                  <a:pt x="18" y="52"/>
                </a:lnTo>
                <a:lnTo>
                  <a:pt x="16" y="54"/>
                </a:lnTo>
                <a:lnTo>
                  <a:pt x="9" y="59"/>
                </a:lnTo>
                <a:lnTo>
                  <a:pt x="2" y="61"/>
                </a:lnTo>
                <a:lnTo>
                  <a:pt x="1" y="62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0" name="Freeform 112"/>
          <p:cNvSpPr>
            <a:spLocks/>
          </p:cNvSpPr>
          <p:nvPr/>
        </p:nvSpPr>
        <p:spPr bwMode="auto">
          <a:xfrm>
            <a:off x="2654300" y="2852738"/>
            <a:ext cx="44450" cy="30162"/>
          </a:xfrm>
          <a:custGeom>
            <a:avLst/>
            <a:gdLst>
              <a:gd name="T0" fmla="*/ 0 w 83"/>
              <a:gd name="T1" fmla="*/ 0 h 56"/>
              <a:gd name="T2" fmla="*/ 9 w 83"/>
              <a:gd name="T3" fmla="*/ 4 h 56"/>
              <a:gd name="T4" fmla="*/ 19 w 83"/>
              <a:gd name="T5" fmla="*/ 10 h 56"/>
              <a:gd name="T6" fmla="*/ 40 w 83"/>
              <a:gd name="T7" fmla="*/ 21 h 56"/>
              <a:gd name="T8" fmla="*/ 48 w 83"/>
              <a:gd name="T9" fmla="*/ 26 h 56"/>
              <a:gd name="T10" fmla="*/ 55 w 83"/>
              <a:gd name="T11" fmla="*/ 30 h 56"/>
              <a:gd name="T12" fmla="*/ 61 w 83"/>
              <a:gd name="T13" fmla="*/ 34 h 56"/>
              <a:gd name="T14" fmla="*/ 62 w 83"/>
              <a:gd name="T15" fmla="*/ 35 h 56"/>
              <a:gd name="T16" fmla="*/ 64 w 83"/>
              <a:gd name="T17" fmla="*/ 43 h 56"/>
              <a:gd name="T18" fmla="*/ 66 w 83"/>
              <a:gd name="T19" fmla="*/ 49 h 56"/>
              <a:gd name="T20" fmla="*/ 67 w 83"/>
              <a:gd name="T21" fmla="*/ 52 h 56"/>
              <a:gd name="T22" fmla="*/ 68 w 83"/>
              <a:gd name="T23" fmla="*/ 55 h 56"/>
              <a:gd name="T24" fmla="*/ 69 w 83"/>
              <a:gd name="T25" fmla="*/ 56 h 56"/>
              <a:gd name="T26" fmla="*/ 72 w 83"/>
              <a:gd name="T27" fmla="*/ 56 h 56"/>
              <a:gd name="T28" fmla="*/ 76 w 83"/>
              <a:gd name="T29" fmla="*/ 56 h 56"/>
              <a:gd name="T30" fmla="*/ 83 w 83"/>
              <a:gd name="T31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3" h="56">
                <a:moveTo>
                  <a:pt x="0" y="0"/>
                </a:moveTo>
                <a:lnTo>
                  <a:pt x="9" y="4"/>
                </a:lnTo>
                <a:lnTo>
                  <a:pt x="19" y="10"/>
                </a:lnTo>
                <a:lnTo>
                  <a:pt x="40" y="21"/>
                </a:lnTo>
                <a:lnTo>
                  <a:pt x="48" y="26"/>
                </a:lnTo>
                <a:lnTo>
                  <a:pt x="55" y="30"/>
                </a:lnTo>
                <a:lnTo>
                  <a:pt x="61" y="34"/>
                </a:lnTo>
                <a:lnTo>
                  <a:pt x="62" y="35"/>
                </a:lnTo>
                <a:lnTo>
                  <a:pt x="64" y="43"/>
                </a:lnTo>
                <a:lnTo>
                  <a:pt x="66" y="49"/>
                </a:lnTo>
                <a:lnTo>
                  <a:pt x="67" y="52"/>
                </a:lnTo>
                <a:lnTo>
                  <a:pt x="68" y="55"/>
                </a:lnTo>
                <a:lnTo>
                  <a:pt x="69" y="56"/>
                </a:lnTo>
                <a:lnTo>
                  <a:pt x="72" y="56"/>
                </a:lnTo>
                <a:lnTo>
                  <a:pt x="76" y="56"/>
                </a:lnTo>
                <a:lnTo>
                  <a:pt x="83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1" name="Freeform 113"/>
          <p:cNvSpPr>
            <a:spLocks/>
          </p:cNvSpPr>
          <p:nvPr/>
        </p:nvSpPr>
        <p:spPr bwMode="auto">
          <a:xfrm>
            <a:off x="2646363" y="2838450"/>
            <a:ext cx="44450" cy="7938"/>
          </a:xfrm>
          <a:custGeom>
            <a:avLst/>
            <a:gdLst>
              <a:gd name="T0" fmla="*/ 0 w 83"/>
              <a:gd name="T1" fmla="*/ 0 h 14"/>
              <a:gd name="T2" fmla="*/ 28 w 83"/>
              <a:gd name="T3" fmla="*/ 3 h 14"/>
              <a:gd name="T4" fmla="*/ 55 w 83"/>
              <a:gd name="T5" fmla="*/ 7 h 14"/>
              <a:gd name="T6" fmla="*/ 63 w 83"/>
              <a:gd name="T7" fmla="*/ 8 h 14"/>
              <a:gd name="T8" fmla="*/ 73 w 83"/>
              <a:gd name="T9" fmla="*/ 10 h 14"/>
              <a:gd name="T10" fmla="*/ 80 w 83"/>
              <a:gd name="T11" fmla="*/ 12 h 14"/>
              <a:gd name="T12" fmla="*/ 82 w 83"/>
              <a:gd name="T13" fmla="*/ 14 h 14"/>
              <a:gd name="T14" fmla="*/ 83 w 83"/>
              <a:gd name="T1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14">
                <a:moveTo>
                  <a:pt x="0" y="0"/>
                </a:moveTo>
                <a:lnTo>
                  <a:pt x="28" y="3"/>
                </a:lnTo>
                <a:lnTo>
                  <a:pt x="55" y="7"/>
                </a:lnTo>
                <a:lnTo>
                  <a:pt x="63" y="8"/>
                </a:lnTo>
                <a:lnTo>
                  <a:pt x="73" y="10"/>
                </a:lnTo>
                <a:lnTo>
                  <a:pt x="80" y="12"/>
                </a:lnTo>
                <a:lnTo>
                  <a:pt x="82" y="14"/>
                </a:lnTo>
                <a:lnTo>
                  <a:pt x="83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2" name="Freeform 114"/>
          <p:cNvSpPr>
            <a:spLocks/>
          </p:cNvSpPr>
          <p:nvPr/>
        </p:nvSpPr>
        <p:spPr bwMode="auto">
          <a:xfrm>
            <a:off x="2668589" y="3017838"/>
            <a:ext cx="41275" cy="50800"/>
          </a:xfrm>
          <a:custGeom>
            <a:avLst/>
            <a:gdLst>
              <a:gd name="T0" fmla="*/ 0 w 77"/>
              <a:gd name="T1" fmla="*/ 0 h 97"/>
              <a:gd name="T2" fmla="*/ 10 w 77"/>
              <a:gd name="T3" fmla="*/ 4 h 97"/>
              <a:gd name="T4" fmla="*/ 18 w 77"/>
              <a:gd name="T5" fmla="*/ 8 h 97"/>
              <a:gd name="T6" fmla="*/ 30 w 77"/>
              <a:gd name="T7" fmla="*/ 20 h 97"/>
              <a:gd name="T8" fmla="*/ 42 w 77"/>
              <a:gd name="T9" fmla="*/ 34 h 97"/>
              <a:gd name="T10" fmla="*/ 49 w 77"/>
              <a:gd name="T11" fmla="*/ 41 h 97"/>
              <a:gd name="T12" fmla="*/ 56 w 77"/>
              <a:gd name="T13" fmla="*/ 49 h 97"/>
              <a:gd name="T14" fmla="*/ 62 w 77"/>
              <a:gd name="T15" fmla="*/ 60 h 97"/>
              <a:gd name="T16" fmla="*/ 69 w 77"/>
              <a:gd name="T17" fmla="*/ 73 h 97"/>
              <a:gd name="T18" fmla="*/ 74 w 77"/>
              <a:gd name="T19" fmla="*/ 86 h 97"/>
              <a:gd name="T20" fmla="*/ 75 w 77"/>
              <a:gd name="T21" fmla="*/ 92 h 97"/>
              <a:gd name="T22" fmla="*/ 77 w 77"/>
              <a:gd name="T2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7" h="97">
                <a:moveTo>
                  <a:pt x="0" y="0"/>
                </a:moveTo>
                <a:lnTo>
                  <a:pt x="10" y="4"/>
                </a:lnTo>
                <a:lnTo>
                  <a:pt x="18" y="8"/>
                </a:lnTo>
                <a:lnTo>
                  <a:pt x="30" y="20"/>
                </a:lnTo>
                <a:lnTo>
                  <a:pt x="42" y="34"/>
                </a:lnTo>
                <a:lnTo>
                  <a:pt x="49" y="41"/>
                </a:lnTo>
                <a:lnTo>
                  <a:pt x="56" y="49"/>
                </a:lnTo>
                <a:lnTo>
                  <a:pt x="62" y="60"/>
                </a:lnTo>
                <a:lnTo>
                  <a:pt x="69" y="73"/>
                </a:lnTo>
                <a:lnTo>
                  <a:pt x="74" y="86"/>
                </a:lnTo>
                <a:lnTo>
                  <a:pt x="75" y="92"/>
                </a:lnTo>
                <a:lnTo>
                  <a:pt x="77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3" name="Freeform 115"/>
          <p:cNvSpPr>
            <a:spLocks/>
          </p:cNvSpPr>
          <p:nvPr/>
        </p:nvSpPr>
        <p:spPr bwMode="auto">
          <a:xfrm>
            <a:off x="2441575" y="2894013"/>
            <a:ext cx="69850" cy="25400"/>
          </a:xfrm>
          <a:custGeom>
            <a:avLst/>
            <a:gdLst>
              <a:gd name="T0" fmla="*/ 131 w 131"/>
              <a:gd name="T1" fmla="*/ 0 h 48"/>
              <a:gd name="T2" fmla="*/ 115 w 131"/>
              <a:gd name="T3" fmla="*/ 8 h 48"/>
              <a:gd name="T4" fmla="*/ 98 w 131"/>
              <a:gd name="T5" fmla="*/ 15 h 48"/>
              <a:gd name="T6" fmla="*/ 79 w 131"/>
              <a:gd name="T7" fmla="*/ 19 h 48"/>
              <a:gd name="T8" fmla="*/ 61 w 131"/>
              <a:gd name="T9" fmla="*/ 24 h 48"/>
              <a:gd name="T10" fmla="*/ 43 w 131"/>
              <a:gd name="T11" fmla="*/ 27 h 48"/>
              <a:gd name="T12" fmla="*/ 26 w 131"/>
              <a:gd name="T13" fmla="*/ 33 h 48"/>
              <a:gd name="T14" fmla="*/ 11 w 131"/>
              <a:gd name="T15" fmla="*/ 39 h 48"/>
              <a:gd name="T16" fmla="*/ 0 w 131"/>
              <a:gd name="T1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1" h="48">
                <a:moveTo>
                  <a:pt x="131" y="0"/>
                </a:moveTo>
                <a:lnTo>
                  <a:pt x="115" y="8"/>
                </a:lnTo>
                <a:lnTo>
                  <a:pt x="98" y="15"/>
                </a:lnTo>
                <a:lnTo>
                  <a:pt x="79" y="19"/>
                </a:lnTo>
                <a:lnTo>
                  <a:pt x="61" y="24"/>
                </a:lnTo>
                <a:lnTo>
                  <a:pt x="43" y="27"/>
                </a:lnTo>
                <a:lnTo>
                  <a:pt x="26" y="33"/>
                </a:lnTo>
                <a:lnTo>
                  <a:pt x="11" y="39"/>
                </a:lnTo>
                <a:lnTo>
                  <a:pt x="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4" name="Freeform 116"/>
          <p:cNvSpPr>
            <a:spLocks/>
          </p:cNvSpPr>
          <p:nvPr/>
        </p:nvSpPr>
        <p:spPr bwMode="auto">
          <a:xfrm>
            <a:off x="2576513" y="3201988"/>
            <a:ext cx="55562" cy="31750"/>
          </a:xfrm>
          <a:custGeom>
            <a:avLst/>
            <a:gdLst>
              <a:gd name="T0" fmla="*/ 0 w 104"/>
              <a:gd name="T1" fmla="*/ 0 h 62"/>
              <a:gd name="T2" fmla="*/ 6 w 104"/>
              <a:gd name="T3" fmla="*/ 2 h 62"/>
              <a:gd name="T4" fmla="*/ 12 w 104"/>
              <a:gd name="T5" fmla="*/ 3 h 62"/>
              <a:gd name="T6" fmla="*/ 19 w 104"/>
              <a:gd name="T7" fmla="*/ 6 h 62"/>
              <a:gd name="T8" fmla="*/ 23 w 104"/>
              <a:gd name="T9" fmla="*/ 8 h 62"/>
              <a:gd name="T10" fmla="*/ 28 w 104"/>
              <a:gd name="T11" fmla="*/ 10 h 62"/>
              <a:gd name="T12" fmla="*/ 31 w 104"/>
              <a:gd name="T13" fmla="*/ 13 h 62"/>
              <a:gd name="T14" fmla="*/ 38 w 104"/>
              <a:gd name="T15" fmla="*/ 17 h 62"/>
              <a:gd name="T16" fmla="*/ 43 w 104"/>
              <a:gd name="T17" fmla="*/ 21 h 62"/>
              <a:gd name="T18" fmla="*/ 47 w 104"/>
              <a:gd name="T19" fmla="*/ 24 h 62"/>
              <a:gd name="T20" fmla="*/ 54 w 104"/>
              <a:gd name="T21" fmla="*/ 29 h 62"/>
              <a:gd name="T22" fmla="*/ 62 w 104"/>
              <a:gd name="T23" fmla="*/ 35 h 62"/>
              <a:gd name="T24" fmla="*/ 68 w 104"/>
              <a:gd name="T25" fmla="*/ 38 h 62"/>
              <a:gd name="T26" fmla="*/ 75 w 104"/>
              <a:gd name="T27" fmla="*/ 43 h 62"/>
              <a:gd name="T28" fmla="*/ 89 w 104"/>
              <a:gd name="T29" fmla="*/ 52 h 62"/>
              <a:gd name="T30" fmla="*/ 95 w 104"/>
              <a:gd name="T31" fmla="*/ 57 h 62"/>
              <a:gd name="T32" fmla="*/ 99 w 104"/>
              <a:gd name="T33" fmla="*/ 59 h 62"/>
              <a:gd name="T34" fmla="*/ 103 w 104"/>
              <a:gd name="T35" fmla="*/ 61 h 62"/>
              <a:gd name="T36" fmla="*/ 104 w 104"/>
              <a:gd name="T3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4" h="62">
                <a:moveTo>
                  <a:pt x="0" y="0"/>
                </a:moveTo>
                <a:lnTo>
                  <a:pt x="6" y="2"/>
                </a:lnTo>
                <a:lnTo>
                  <a:pt x="12" y="3"/>
                </a:lnTo>
                <a:lnTo>
                  <a:pt x="19" y="6"/>
                </a:lnTo>
                <a:lnTo>
                  <a:pt x="23" y="8"/>
                </a:lnTo>
                <a:lnTo>
                  <a:pt x="28" y="10"/>
                </a:lnTo>
                <a:lnTo>
                  <a:pt x="31" y="13"/>
                </a:lnTo>
                <a:lnTo>
                  <a:pt x="38" y="17"/>
                </a:lnTo>
                <a:lnTo>
                  <a:pt x="43" y="21"/>
                </a:lnTo>
                <a:lnTo>
                  <a:pt x="47" y="24"/>
                </a:lnTo>
                <a:lnTo>
                  <a:pt x="54" y="29"/>
                </a:lnTo>
                <a:lnTo>
                  <a:pt x="62" y="35"/>
                </a:lnTo>
                <a:lnTo>
                  <a:pt x="68" y="38"/>
                </a:lnTo>
                <a:lnTo>
                  <a:pt x="75" y="43"/>
                </a:lnTo>
                <a:lnTo>
                  <a:pt x="89" y="52"/>
                </a:lnTo>
                <a:lnTo>
                  <a:pt x="95" y="57"/>
                </a:lnTo>
                <a:lnTo>
                  <a:pt x="99" y="59"/>
                </a:lnTo>
                <a:lnTo>
                  <a:pt x="103" y="61"/>
                </a:lnTo>
                <a:lnTo>
                  <a:pt x="104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5" name="Freeform 117"/>
          <p:cNvSpPr>
            <a:spLocks/>
          </p:cNvSpPr>
          <p:nvPr/>
        </p:nvSpPr>
        <p:spPr bwMode="auto">
          <a:xfrm>
            <a:off x="2470150" y="2382839"/>
            <a:ext cx="69850" cy="41275"/>
          </a:xfrm>
          <a:custGeom>
            <a:avLst/>
            <a:gdLst>
              <a:gd name="T0" fmla="*/ 132 w 132"/>
              <a:gd name="T1" fmla="*/ 0 h 76"/>
              <a:gd name="T2" fmla="*/ 116 w 132"/>
              <a:gd name="T3" fmla="*/ 7 h 76"/>
              <a:gd name="T4" fmla="*/ 101 w 132"/>
              <a:gd name="T5" fmla="*/ 14 h 76"/>
              <a:gd name="T6" fmla="*/ 85 w 132"/>
              <a:gd name="T7" fmla="*/ 21 h 76"/>
              <a:gd name="T8" fmla="*/ 69 w 132"/>
              <a:gd name="T9" fmla="*/ 28 h 76"/>
              <a:gd name="T10" fmla="*/ 55 w 132"/>
              <a:gd name="T11" fmla="*/ 46 h 76"/>
              <a:gd name="T12" fmla="*/ 49 w 132"/>
              <a:gd name="T13" fmla="*/ 54 h 76"/>
              <a:gd name="T14" fmla="*/ 40 w 132"/>
              <a:gd name="T15" fmla="*/ 61 h 76"/>
              <a:gd name="T16" fmla="*/ 31 w 132"/>
              <a:gd name="T17" fmla="*/ 68 h 76"/>
              <a:gd name="T18" fmla="*/ 22 w 132"/>
              <a:gd name="T19" fmla="*/ 73 h 76"/>
              <a:gd name="T20" fmla="*/ 12 w 132"/>
              <a:gd name="T21" fmla="*/ 75 h 76"/>
              <a:gd name="T22" fmla="*/ 0 w 132"/>
              <a:gd name="T2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2" h="76">
                <a:moveTo>
                  <a:pt x="132" y="0"/>
                </a:moveTo>
                <a:lnTo>
                  <a:pt x="116" y="7"/>
                </a:lnTo>
                <a:lnTo>
                  <a:pt x="101" y="14"/>
                </a:lnTo>
                <a:lnTo>
                  <a:pt x="85" y="21"/>
                </a:lnTo>
                <a:lnTo>
                  <a:pt x="69" y="28"/>
                </a:lnTo>
                <a:lnTo>
                  <a:pt x="55" y="46"/>
                </a:lnTo>
                <a:lnTo>
                  <a:pt x="49" y="54"/>
                </a:lnTo>
                <a:lnTo>
                  <a:pt x="40" y="61"/>
                </a:lnTo>
                <a:lnTo>
                  <a:pt x="31" y="68"/>
                </a:lnTo>
                <a:lnTo>
                  <a:pt x="22" y="73"/>
                </a:lnTo>
                <a:lnTo>
                  <a:pt x="12" y="75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6" name="Freeform 118"/>
          <p:cNvSpPr>
            <a:spLocks/>
          </p:cNvSpPr>
          <p:nvPr/>
        </p:nvSpPr>
        <p:spPr bwMode="auto">
          <a:xfrm>
            <a:off x="2676525" y="2382838"/>
            <a:ext cx="19050" cy="100012"/>
          </a:xfrm>
          <a:custGeom>
            <a:avLst/>
            <a:gdLst>
              <a:gd name="T0" fmla="*/ 0 w 36"/>
              <a:gd name="T1" fmla="*/ 0 h 187"/>
              <a:gd name="T2" fmla="*/ 7 w 36"/>
              <a:gd name="T3" fmla="*/ 12 h 187"/>
              <a:gd name="T4" fmla="*/ 14 w 36"/>
              <a:gd name="T5" fmla="*/ 23 h 187"/>
              <a:gd name="T6" fmla="*/ 23 w 36"/>
              <a:gd name="T7" fmla="*/ 45 h 187"/>
              <a:gd name="T8" fmla="*/ 30 w 36"/>
              <a:gd name="T9" fmla="*/ 67 h 187"/>
              <a:gd name="T10" fmla="*/ 34 w 36"/>
              <a:gd name="T11" fmla="*/ 89 h 187"/>
              <a:gd name="T12" fmla="*/ 35 w 36"/>
              <a:gd name="T13" fmla="*/ 111 h 187"/>
              <a:gd name="T14" fmla="*/ 36 w 36"/>
              <a:gd name="T15" fmla="*/ 135 h 187"/>
              <a:gd name="T16" fmla="*/ 35 w 36"/>
              <a:gd name="T17" fmla="*/ 160 h 187"/>
              <a:gd name="T18" fmla="*/ 35 w 36"/>
              <a:gd name="T19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187">
                <a:moveTo>
                  <a:pt x="0" y="0"/>
                </a:moveTo>
                <a:lnTo>
                  <a:pt x="7" y="12"/>
                </a:lnTo>
                <a:lnTo>
                  <a:pt x="14" y="23"/>
                </a:lnTo>
                <a:lnTo>
                  <a:pt x="23" y="45"/>
                </a:lnTo>
                <a:lnTo>
                  <a:pt x="30" y="67"/>
                </a:lnTo>
                <a:lnTo>
                  <a:pt x="34" y="89"/>
                </a:lnTo>
                <a:lnTo>
                  <a:pt x="35" y="111"/>
                </a:lnTo>
                <a:lnTo>
                  <a:pt x="36" y="135"/>
                </a:lnTo>
                <a:lnTo>
                  <a:pt x="35" y="160"/>
                </a:lnTo>
                <a:lnTo>
                  <a:pt x="35" y="1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7" name="Freeform 119"/>
          <p:cNvSpPr>
            <a:spLocks/>
          </p:cNvSpPr>
          <p:nvPr/>
        </p:nvSpPr>
        <p:spPr bwMode="auto">
          <a:xfrm>
            <a:off x="2800351" y="2093914"/>
            <a:ext cx="41275" cy="47625"/>
          </a:xfrm>
          <a:custGeom>
            <a:avLst/>
            <a:gdLst>
              <a:gd name="T0" fmla="*/ 0 w 76"/>
              <a:gd name="T1" fmla="*/ 0 h 91"/>
              <a:gd name="T2" fmla="*/ 6 w 76"/>
              <a:gd name="T3" fmla="*/ 3 h 91"/>
              <a:gd name="T4" fmla="*/ 12 w 76"/>
              <a:gd name="T5" fmla="*/ 4 h 91"/>
              <a:gd name="T6" fmla="*/ 18 w 76"/>
              <a:gd name="T7" fmla="*/ 6 h 91"/>
              <a:gd name="T8" fmla="*/ 23 w 76"/>
              <a:gd name="T9" fmla="*/ 9 h 91"/>
              <a:gd name="T10" fmla="*/ 27 w 76"/>
              <a:gd name="T11" fmla="*/ 12 h 91"/>
              <a:gd name="T12" fmla="*/ 29 w 76"/>
              <a:gd name="T13" fmla="*/ 17 h 91"/>
              <a:gd name="T14" fmla="*/ 32 w 76"/>
              <a:gd name="T15" fmla="*/ 24 h 91"/>
              <a:gd name="T16" fmla="*/ 39 w 76"/>
              <a:gd name="T17" fmla="*/ 34 h 91"/>
              <a:gd name="T18" fmla="*/ 43 w 76"/>
              <a:gd name="T19" fmla="*/ 41 h 91"/>
              <a:gd name="T20" fmla="*/ 49 w 76"/>
              <a:gd name="T21" fmla="*/ 49 h 91"/>
              <a:gd name="T22" fmla="*/ 52 w 76"/>
              <a:gd name="T23" fmla="*/ 55 h 91"/>
              <a:gd name="T24" fmla="*/ 57 w 76"/>
              <a:gd name="T25" fmla="*/ 62 h 91"/>
              <a:gd name="T26" fmla="*/ 66 w 76"/>
              <a:gd name="T27" fmla="*/ 76 h 91"/>
              <a:gd name="T28" fmla="*/ 70 w 76"/>
              <a:gd name="T29" fmla="*/ 81 h 91"/>
              <a:gd name="T30" fmla="*/ 73 w 76"/>
              <a:gd name="T31" fmla="*/ 86 h 91"/>
              <a:gd name="T32" fmla="*/ 75 w 76"/>
              <a:gd name="T33" fmla="*/ 89 h 91"/>
              <a:gd name="T34" fmla="*/ 76 w 76"/>
              <a:gd name="T35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" h="91">
                <a:moveTo>
                  <a:pt x="0" y="0"/>
                </a:moveTo>
                <a:lnTo>
                  <a:pt x="6" y="3"/>
                </a:lnTo>
                <a:lnTo>
                  <a:pt x="12" y="4"/>
                </a:lnTo>
                <a:lnTo>
                  <a:pt x="18" y="6"/>
                </a:lnTo>
                <a:lnTo>
                  <a:pt x="23" y="9"/>
                </a:lnTo>
                <a:lnTo>
                  <a:pt x="27" y="12"/>
                </a:lnTo>
                <a:lnTo>
                  <a:pt x="29" y="17"/>
                </a:lnTo>
                <a:lnTo>
                  <a:pt x="32" y="24"/>
                </a:lnTo>
                <a:lnTo>
                  <a:pt x="39" y="34"/>
                </a:lnTo>
                <a:lnTo>
                  <a:pt x="43" y="41"/>
                </a:lnTo>
                <a:lnTo>
                  <a:pt x="49" y="49"/>
                </a:lnTo>
                <a:lnTo>
                  <a:pt x="52" y="55"/>
                </a:lnTo>
                <a:lnTo>
                  <a:pt x="57" y="62"/>
                </a:lnTo>
                <a:lnTo>
                  <a:pt x="66" y="76"/>
                </a:lnTo>
                <a:lnTo>
                  <a:pt x="70" y="81"/>
                </a:lnTo>
                <a:lnTo>
                  <a:pt x="73" y="86"/>
                </a:lnTo>
                <a:lnTo>
                  <a:pt x="75" y="89"/>
                </a:lnTo>
                <a:lnTo>
                  <a:pt x="76" y="9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8" name="Freeform 120"/>
          <p:cNvSpPr>
            <a:spLocks/>
          </p:cNvSpPr>
          <p:nvPr/>
        </p:nvSpPr>
        <p:spPr bwMode="auto">
          <a:xfrm>
            <a:off x="2768600" y="2211389"/>
            <a:ext cx="20638" cy="65087"/>
          </a:xfrm>
          <a:custGeom>
            <a:avLst/>
            <a:gdLst>
              <a:gd name="T0" fmla="*/ 0 w 41"/>
              <a:gd name="T1" fmla="*/ 0 h 125"/>
              <a:gd name="T2" fmla="*/ 4 w 41"/>
              <a:gd name="T3" fmla="*/ 18 h 125"/>
              <a:gd name="T4" fmla="*/ 10 w 41"/>
              <a:gd name="T5" fmla="*/ 34 h 125"/>
              <a:gd name="T6" fmla="*/ 17 w 41"/>
              <a:gd name="T7" fmla="*/ 48 h 125"/>
              <a:gd name="T8" fmla="*/ 24 w 41"/>
              <a:gd name="T9" fmla="*/ 63 h 125"/>
              <a:gd name="T10" fmla="*/ 31 w 41"/>
              <a:gd name="T11" fmla="*/ 77 h 125"/>
              <a:gd name="T12" fmla="*/ 37 w 41"/>
              <a:gd name="T13" fmla="*/ 92 h 125"/>
              <a:gd name="T14" fmla="*/ 40 w 41"/>
              <a:gd name="T15" fmla="*/ 108 h 125"/>
              <a:gd name="T16" fmla="*/ 41 w 41"/>
              <a:gd name="T17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" h="125">
                <a:moveTo>
                  <a:pt x="0" y="0"/>
                </a:moveTo>
                <a:lnTo>
                  <a:pt x="4" y="18"/>
                </a:lnTo>
                <a:lnTo>
                  <a:pt x="10" y="34"/>
                </a:lnTo>
                <a:lnTo>
                  <a:pt x="17" y="48"/>
                </a:lnTo>
                <a:lnTo>
                  <a:pt x="24" y="63"/>
                </a:lnTo>
                <a:lnTo>
                  <a:pt x="31" y="77"/>
                </a:lnTo>
                <a:lnTo>
                  <a:pt x="37" y="92"/>
                </a:lnTo>
                <a:lnTo>
                  <a:pt x="40" y="108"/>
                </a:lnTo>
                <a:lnTo>
                  <a:pt x="41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09" name="Freeform 121"/>
          <p:cNvSpPr>
            <a:spLocks/>
          </p:cNvSpPr>
          <p:nvPr/>
        </p:nvSpPr>
        <p:spPr bwMode="auto">
          <a:xfrm>
            <a:off x="2855913" y="2265363"/>
            <a:ext cx="55562" cy="55562"/>
          </a:xfrm>
          <a:custGeom>
            <a:avLst/>
            <a:gdLst>
              <a:gd name="T0" fmla="*/ 0 w 104"/>
              <a:gd name="T1" fmla="*/ 0 h 104"/>
              <a:gd name="T2" fmla="*/ 13 w 104"/>
              <a:gd name="T3" fmla="*/ 6 h 104"/>
              <a:gd name="T4" fmla="*/ 22 w 104"/>
              <a:gd name="T5" fmla="*/ 13 h 104"/>
              <a:gd name="T6" fmla="*/ 29 w 104"/>
              <a:gd name="T7" fmla="*/ 21 h 104"/>
              <a:gd name="T8" fmla="*/ 35 w 104"/>
              <a:gd name="T9" fmla="*/ 30 h 104"/>
              <a:gd name="T10" fmla="*/ 40 w 104"/>
              <a:gd name="T11" fmla="*/ 41 h 104"/>
              <a:gd name="T12" fmla="*/ 46 w 104"/>
              <a:gd name="T13" fmla="*/ 50 h 104"/>
              <a:gd name="T14" fmla="*/ 53 w 104"/>
              <a:gd name="T15" fmla="*/ 60 h 104"/>
              <a:gd name="T16" fmla="*/ 62 w 104"/>
              <a:gd name="T17" fmla="*/ 70 h 104"/>
              <a:gd name="T18" fmla="*/ 69 w 104"/>
              <a:gd name="T19" fmla="*/ 74 h 104"/>
              <a:gd name="T20" fmla="*/ 76 w 104"/>
              <a:gd name="T21" fmla="*/ 78 h 104"/>
              <a:gd name="T22" fmla="*/ 90 w 104"/>
              <a:gd name="T23" fmla="*/ 83 h 104"/>
              <a:gd name="T24" fmla="*/ 96 w 104"/>
              <a:gd name="T25" fmla="*/ 87 h 104"/>
              <a:gd name="T26" fmla="*/ 100 w 104"/>
              <a:gd name="T27" fmla="*/ 90 h 104"/>
              <a:gd name="T28" fmla="*/ 103 w 104"/>
              <a:gd name="T29" fmla="*/ 96 h 104"/>
              <a:gd name="T30" fmla="*/ 104 w 104"/>
              <a:gd name="T31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104">
                <a:moveTo>
                  <a:pt x="0" y="0"/>
                </a:moveTo>
                <a:lnTo>
                  <a:pt x="13" y="6"/>
                </a:lnTo>
                <a:lnTo>
                  <a:pt x="22" y="13"/>
                </a:lnTo>
                <a:lnTo>
                  <a:pt x="29" y="21"/>
                </a:lnTo>
                <a:lnTo>
                  <a:pt x="35" y="30"/>
                </a:lnTo>
                <a:lnTo>
                  <a:pt x="40" y="41"/>
                </a:lnTo>
                <a:lnTo>
                  <a:pt x="46" y="50"/>
                </a:lnTo>
                <a:lnTo>
                  <a:pt x="53" y="60"/>
                </a:lnTo>
                <a:lnTo>
                  <a:pt x="62" y="70"/>
                </a:lnTo>
                <a:lnTo>
                  <a:pt x="69" y="74"/>
                </a:lnTo>
                <a:lnTo>
                  <a:pt x="76" y="78"/>
                </a:lnTo>
                <a:lnTo>
                  <a:pt x="90" y="83"/>
                </a:lnTo>
                <a:lnTo>
                  <a:pt x="96" y="87"/>
                </a:lnTo>
                <a:lnTo>
                  <a:pt x="100" y="90"/>
                </a:lnTo>
                <a:lnTo>
                  <a:pt x="103" y="96"/>
                </a:lnTo>
                <a:lnTo>
                  <a:pt x="104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0" name="Freeform 122"/>
          <p:cNvSpPr>
            <a:spLocks/>
          </p:cNvSpPr>
          <p:nvPr/>
        </p:nvSpPr>
        <p:spPr bwMode="auto">
          <a:xfrm>
            <a:off x="2727325" y="2203451"/>
            <a:ext cx="25400" cy="73025"/>
          </a:xfrm>
          <a:custGeom>
            <a:avLst/>
            <a:gdLst>
              <a:gd name="T0" fmla="*/ 0 w 49"/>
              <a:gd name="T1" fmla="*/ 0 h 139"/>
              <a:gd name="T2" fmla="*/ 1 w 49"/>
              <a:gd name="T3" fmla="*/ 6 h 139"/>
              <a:gd name="T4" fmla="*/ 3 w 49"/>
              <a:gd name="T5" fmla="*/ 12 h 139"/>
              <a:gd name="T6" fmla="*/ 6 w 49"/>
              <a:gd name="T7" fmla="*/ 28 h 139"/>
              <a:gd name="T8" fmla="*/ 10 w 49"/>
              <a:gd name="T9" fmla="*/ 43 h 139"/>
              <a:gd name="T10" fmla="*/ 12 w 49"/>
              <a:gd name="T11" fmla="*/ 50 h 139"/>
              <a:gd name="T12" fmla="*/ 14 w 49"/>
              <a:gd name="T13" fmla="*/ 56 h 139"/>
              <a:gd name="T14" fmla="*/ 26 w 49"/>
              <a:gd name="T15" fmla="*/ 76 h 139"/>
              <a:gd name="T16" fmla="*/ 37 w 49"/>
              <a:gd name="T17" fmla="*/ 96 h 139"/>
              <a:gd name="T18" fmla="*/ 42 w 49"/>
              <a:gd name="T19" fmla="*/ 106 h 139"/>
              <a:gd name="T20" fmla="*/ 45 w 49"/>
              <a:gd name="T21" fmla="*/ 116 h 139"/>
              <a:gd name="T22" fmla="*/ 48 w 49"/>
              <a:gd name="T23" fmla="*/ 127 h 139"/>
              <a:gd name="T24" fmla="*/ 49 w 49"/>
              <a:gd name="T25" fmla="*/ 13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139">
                <a:moveTo>
                  <a:pt x="0" y="0"/>
                </a:moveTo>
                <a:lnTo>
                  <a:pt x="1" y="6"/>
                </a:lnTo>
                <a:lnTo>
                  <a:pt x="3" y="12"/>
                </a:lnTo>
                <a:lnTo>
                  <a:pt x="6" y="28"/>
                </a:lnTo>
                <a:lnTo>
                  <a:pt x="10" y="43"/>
                </a:lnTo>
                <a:lnTo>
                  <a:pt x="12" y="50"/>
                </a:lnTo>
                <a:lnTo>
                  <a:pt x="14" y="56"/>
                </a:lnTo>
                <a:lnTo>
                  <a:pt x="26" y="76"/>
                </a:lnTo>
                <a:lnTo>
                  <a:pt x="37" y="96"/>
                </a:lnTo>
                <a:lnTo>
                  <a:pt x="42" y="106"/>
                </a:lnTo>
                <a:lnTo>
                  <a:pt x="45" y="116"/>
                </a:lnTo>
                <a:lnTo>
                  <a:pt x="48" y="127"/>
                </a:lnTo>
                <a:lnTo>
                  <a:pt x="49" y="13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1" name="Freeform 123"/>
          <p:cNvSpPr>
            <a:spLocks/>
          </p:cNvSpPr>
          <p:nvPr/>
        </p:nvSpPr>
        <p:spPr bwMode="auto">
          <a:xfrm>
            <a:off x="2651125" y="2130425"/>
            <a:ext cx="31750" cy="50800"/>
          </a:xfrm>
          <a:custGeom>
            <a:avLst/>
            <a:gdLst>
              <a:gd name="T0" fmla="*/ 0 w 62"/>
              <a:gd name="T1" fmla="*/ 0 h 97"/>
              <a:gd name="T2" fmla="*/ 3 w 62"/>
              <a:gd name="T3" fmla="*/ 11 h 97"/>
              <a:gd name="T4" fmla="*/ 7 w 62"/>
              <a:gd name="T5" fmla="*/ 21 h 97"/>
              <a:gd name="T6" fmla="*/ 11 w 62"/>
              <a:gd name="T7" fmla="*/ 30 h 97"/>
              <a:gd name="T8" fmla="*/ 16 w 62"/>
              <a:gd name="T9" fmla="*/ 37 h 97"/>
              <a:gd name="T10" fmla="*/ 23 w 62"/>
              <a:gd name="T11" fmla="*/ 44 h 97"/>
              <a:gd name="T12" fmla="*/ 30 w 62"/>
              <a:gd name="T13" fmla="*/ 49 h 97"/>
              <a:gd name="T14" fmla="*/ 38 w 62"/>
              <a:gd name="T15" fmla="*/ 55 h 97"/>
              <a:gd name="T16" fmla="*/ 48 w 62"/>
              <a:gd name="T17" fmla="*/ 62 h 97"/>
              <a:gd name="T18" fmla="*/ 51 w 62"/>
              <a:gd name="T19" fmla="*/ 70 h 97"/>
              <a:gd name="T20" fmla="*/ 53 w 62"/>
              <a:gd name="T21" fmla="*/ 75 h 97"/>
              <a:gd name="T22" fmla="*/ 54 w 62"/>
              <a:gd name="T23" fmla="*/ 78 h 97"/>
              <a:gd name="T24" fmla="*/ 54 w 62"/>
              <a:gd name="T25" fmla="*/ 82 h 97"/>
              <a:gd name="T26" fmla="*/ 55 w 62"/>
              <a:gd name="T27" fmla="*/ 83 h 97"/>
              <a:gd name="T28" fmla="*/ 56 w 62"/>
              <a:gd name="T29" fmla="*/ 86 h 97"/>
              <a:gd name="T30" fmla="*/ 59 w 62"/>
              <a:gd name="T31" fmla="*/ 90 h 97"/>
              <a:gd name="T32" fmla="*/ 62 w 62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97">
                <a:moveTo>
                  <a:pt x="0" y="0"/>
                </a:moveTo>
                <a:lnTo>
                  <a:pt x="3" y="11"/>
                </a:lnTo>
                <a:lnTo>
                  <a:pt x="7" y="21"/>
                </a:lnTo>
                <a:lnTo>
                  <a:pt x="11" y="30"/>
                </a:lnTo>
                <a:lnTo>
                  <a:pt x="16" y="37"/>
                </a:lnTo>
                <a:lnTo>
                  <a:pt x="23" y="44"/>
                </a:lnTo>
                <a:lnTo>
                  <a:pt x="30" y="49"/>
                </a:lnTo>
                <a:lnTo>
                  <a:pt x="38" y="55"/>
                </a:lnTo>
                <a:lnTo>
                  <a:pt x="48" y="62"/>
                </a:lnTo>
                <a:lnTo>
                  <a:pt x="51" y="70"/>
                </a:lnTo>
                <a:lnTo>
                  <a:pt x="53" y="75"/>
                </a:lnTo>
                <a:lnTo>
                  <a:pt x="54" y="78"/>
                </a:lnTo>
                <a:lnTo>
                  <a:pt x="54" y="82"/>
                </a:lnTo>
                <a:lnTo>
                  <a:pt x="55" y="83"/>
                </a:lnTo>
                <a:lnTo>
                  <a:pt x="56" y="86"/>
                </a:lnTo>
                <a:lnTo>
                  <a:pt x="59" y="90"/>
                </a:lnTo>
                <a:lnTo>
                  <a:pt x="62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2" name="Freeform 124"/>
          <p:cNvSpPr>
            <a:spLocks/>
          </p:cNvSpPr>
          <p:nvPr/>
        </p:nvSpPr>
        <p:spPr bwMode="auto">
          <a:xfrm>
            <a:off x="2643188" y="2197100"/>
            <a:ext cx="19050" cy="39688"/>
          </a:xfrm>
          <a:custGeom>
            <a:avLst/>
            <a:gdLst>
              <a:gd name="T0" fmla="*/ 0 w 35"/>
              <a:gd name="T1" fmla="*/ 0 h 76"/>
              <a:gd name="T2" fmla="*/ 2 w 35"/>
              <a:gd name="T3" fmla="*/ 17 h 76"/>
              <a:gd name="T4" fmla="*/ 4 w 35"/>
              <a:gd name="T5" fmla="*/ 26 h 76"/>
              <a:gd name="T6" fmla="*/ 7 w 35"/>
              <a:gd name="T7" fmla="*/ 34 h 76"/>
              <a:gd name="T8" fmla="*/ 10 w 35"/>
              <a:gd name="T9" fmla="*/ 40 h 76"/>
              <a:gd name="T10" fmla="*/ 14 w 35"/>
              <a:gd name="T11" fmla="*/ 47 h 76"/>
              <a:gd name="T12" fmla="*/ 23 w 35"/>
              <a:gd name="T13" fmla="*/ 61 h 76"/>
              <a:gd name="T14" fmla="*/ 28 w 35"/>
              <a:gd name="T15" fmla="*/ 67 h 76"/>
              <a:gd name="T16" fmla="*/ 31 w 35"/>
              <a:gd name="T17" fmla="*/ 71 h 76"/>
              <a:gd name="T18" fmla="*/ 33 w 35"/>
              <a:gd name="T19" fmla="*/ 75 h 76"/>
              <a:gd name="T20" fmla="*/ 35 w 35"/>
              <a:gd name="T21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" h="76">
                <a:moveTo>
                  <a:pt x="0" y="0"/>
                </a:moveTo>
                <a:lnTo>
                  <a:pt x="2" y="17"/>
                </a:lnTo>
                <a:lnTo>
                  <a:pt x="4" y="26"/>
                </a:lnTo>
                <a:lnTo>
                  <a:pt x="7" y="34"/>
                </a:lnTo>
                <a:lnTo>
                  <a:pt x="10" y="40"/>
                </a:lnTo>
                <a:lnTo>
                  <a:pt x="14" y="47"/>
                </a:lnTo>
                <a:lnTo>
                  <a:pt x="23" y="61"/>
                </a:lnTo>
                <a:lnTo>
                  <a:pt x="28" y="67"/>
                </a:lnTo>
                <a:lnTo>
                  <a:pt x="31" y="71"/>
                </a:lnTo>
                <a:lnTo>
                  <a:pt x="33" y="75"/>
                </a:lnTo>
                <a:lnTo>
                  <a:pt x="35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3" name="Freeform 125"/>
          <p:cNvSpPr>
            <a:spLocks/>
          </p:cNvSpPr>
          <p:nvPr/>
        </p:nvSpPr>
        <p:spPr bwMode="auto">
          <a:xfrm>
            <a:off x="2682875" y="2222500"/>
            <a:ext cx="33338" cy="95250"/>
          </a:xfrm>
          <a:custGeom>
            <a:avLst/>
            <a:gdLst>
              <a:gd name="T0" fmla="*/ 0 w 63"/>
              <a:gd name="T1" fmla="*/ 0 h 180"/>
              <a:gd name="T2" fmla="*/ 7 w 63"/>
              <a:gd name="T3" fmla="*/ 8 h 180"/>
              <a:gd name="T4" fmla="*/ 14 w 63"/>
              <a:gd name="T5" fmla="*/ 16 h 180"/>
              <a:gd name="T6" fmla="*/ 26 w 63"/>
              <a:gd name="T7" fmla="*/ 36 h 180"/>
              <a:gd name="T8" fmla="*/ 36 w 63"/>
              <a:gd name="T9" fmla="*/ 59 h 180"/>
              <a:gd name="T10" fmla="*/ 45 w 63"/>
              <a:gd name="T11" fmla="*/ 83 h 180"/>
              <a:gd name="T12" fmla="*/ 52 w 63"/>
              <a:gd name="T13" fmla="*/ 109 h 180"/>
              <a:gd name="T14" fmla="*/ 58 w 63"/>
              <a:gd name="T15" fmla="*/ 134 h 180"/>
              <a:gd name="T16" fmla="*/ 61 w 63"/>
              <a:gd name="T17" fmla="*/ 158 h 180"/>
              <a:gd name="T18" fmla="*/ 63 w 63"/>
              <a:gd name="T19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" h="180">
                <a:moveTo>
                  <a:pt x="0" y="0"/>
                </a:moveTo>
                <a:lnTo>
                  <a:pt x="7" y="8"/>
                </a:lnTo>
                <a:lnTo>
                  <a:pt x="14" y="16"/>
                </a:lnTo>
                <a:lnTo>
                  <a:pt x="26" y="36"/>
                </a:lnTo>
                <a:lnTo>
                  <a:pt x="36" y="59"/>
                </a:lnTo>
                <a:lnTo>
                  <a:pt x="45" y="83"/>
                </a:lnTo>
                <a:lnTo>
                  <a:pt x="52" y="109"/>
                </a:lnTo>
                <a:lnTo>
                  <a:pt x="58" y="134"/>
                </a:lnTo>
                <a:lnTo>
                  <a:pt x="61" y="158"/>
                </a:lnTo>
                <a:lnTo>
                  <a:pt x="63" y="1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4" name="Freeform 126"/>
          <p:cNvSpPr>
            <a:spLocks/>
          </p:cNvSpPr>
          <p:nvPr/>
        </p:nvSpPr>
        <p:spPr bwMode="auto">
          <a:xfrm>
            <a:off x="2701926" y="2147889"/>
            <a:ext cx="28575" cy="22225"/>
          </a:xfrm>
          <a:custGeom>
            <a:avLst/>
            <a:gdLst>
              <a:gd name="T0" fmla="*/ 0 w 55"/>
              <a:gd name="T1" fmla="*/ 0 h 42"/>
              <a:gd name="T2" fmla="*/ 10 w 55"/>
              <a:gd name="T3" fmla="*/ 4 h 42"/>
              <a:gd name="T4" fmla="*/ 19 w 55"/>
              <a:gd name="T5" fmla="*/ 6 h 42"/>
              <a:gd name="T6" fmla="*/ 26 w 55"/>
              <a:gd name="T7" fmla="*/ 9 h 42"/>
              <a:gd name="T8" fmla="*/ 31 w 55"/>
              <a:gd name="T9" fmla="*/ 10 h 42"/>
              <a:gd name="T10" fmla="*/ 34 w 55"/>
              <a:gd name="T11" fmla="*/ 11 h 42"/>
              <a:gd name="T12" fmla="*/ 38 w 55"/>
              <a:gd name="T13" fmla="*/ 11 h 42"/>
              <a:gd name="T14" fmla="*/ 40 w 55"/>
              <a:gd name="T15" fmla="*/ 12 h 42"/>
              <a:gd name="T16" fmla="*/ 41 w 55"/>
              <a:gd name="T17" fmla="*/ 13 h 42"/>
              <a:gd name="T18" fmla="*/ 41 w 55"/>
              <a:gd name="T19" fmla="*/ 17 h 42"/>
              <a:gd name="T20" fmla="*/ 44 w 55"/>
              <a:gd name="T21" fmla="*/ 24 h 42"/>
              <a:gd name="T22" fmla="*/ 46 w 55"/>
              <a:gd name="T23" fmla="*/ 29 h 42"/>
              <a:gd name="T24" fmla="*/ 48 w 55"/>
              <a:gd name="T25" fmla="*/ 35 h 42"/>
              <a:gd name="T26" fmla="*/ 52 w 55"/>
              <a:gd name="T27" fmla="*/ 39 h 42"/>
              <a:gd name="T28" fmla="*/ 55 w 55"/>
              <a:gd name="T2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" h="42">
                <a:moveTo>
                  <a:pt x="0" y="0"/>
                </a:moveTo>
                <a:lnTo>
                  <a:pt x="10" y="4"/>
                </a:lnTo>
                <a:lnTo>
                  <a:pt x="19" y="6"/>
                </a:lnTo>
                <a:lnTo>
                  <a:pt x="26" y="9"/>
                </a:lnTo>
                <a:lnTo>
                  <a:pt x="31" y="10"/>
                </a:lnTo>
                <a:lnTo>
                  <a:pt x="34" y="11"/>
                </a:lnTo>
                <a:lnTo>
                  <a:pt x="38" y="11"/>
                </a:lnTo>
                <a:lnTo>
                  <a:pt x="40" y="12"/>
                </a:lnTo>
                <a:lnTo>
                  <a:pt x="41" y="13"/>
                </a:lnTo>
                <a:lnTo>
                  <a:pt x="41" y="17"/>
                </a:lnTo>
                <a:lnTo>
                  <a:pt x="44" y="24"/>
                </a:lnTo>
                <a:lnTo>
                  <a:pt x="46" y="29"/>
                </a:lnTo>
                <a:lnTo>
                  <a:pt x="48" y="35"/>
                </a:lnTo>
                <a:lnTo>
                  <a:pt x="52" y="39"/>
                </a:lnTo>
                <a:lnTo>
                  <a:pt x="55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5" name="Freeform 127"/>
          <p:cNvSpPr>
            <a:spLocks/>
          </p:cNvSpPr>
          <p:nvPr/>
        </p:nvSpPr>
        <p:spPr bwMode="auto">
          <a:xfrm>
            <a:off x="2427289" y="2273300"/>
            <a:ext cx="28575" cy="50800"/>
          </a:xfrm>
          <a:custGeom>
            <a:avLst/>
            <a:gdLst>
              <a:gd name="T0" fmla="*/ 55 w 55"/>
              <a:gd name="T1" fmla="*/ 0 h 97"/>
              <a:gd name="T2" fmla="*/ 48 w 55"/>
              <a:gd name="T3" fmla="*/ 11 h 97"/>
              <a:gd name="T4" fmla="*/ 39 w 55"/>
              <a:gd name="T5" fmla="*/ 21 h 97"/>
              <a:gd name="T6" fmla="*/ 21 w 55"/>
              <a:gd name="T7" fmla="*/ 45 h 97"/>
              <a:gd name="T8" fmla="*/ 12 w 55"/>
              <a:gd name="T9" fmla="*/ 59 h 97"/>
              <a:gd name="T10" fmla="*/ 6 w 55"/>
              <a:gd name="T11" fmla="*/ 72 h 97"/>
              <a:gd name="T12" fmla="*/ 1 w 55"/>
              <a:gd name="T13" fmla="*/ 84 h 97"/>
              <a:gd name="T14" fmla="*/ 0 w 55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97">
                <a:moveTo>
                  <a:pt x="55" y="0"/>
                </a:moveTo>
                <a:lnTo>
                  <a:pt x="48" y="11"/>
                </a:lnTo>
                <a:lnTo>
                  <a:pt x="39" y="21"/>
                </a:lnTo>
                <a:lnTo>
                  <a:pt x="21" y="45"/>
                </a:lnTo>
                <a:lnTo>
                  <a:pt x="12" y="59"/>
                </a:lnTo>
                <a:lnTo>
                  <a:pt x="6" y="72"/>
                </a:lnTo>
                <a:lnTo>
                  <a:pt x="1" y="84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6" name="Freeform 128"/>
          <p:cNvSpPr>
            <a:spLocks/>
          </p:cNvSpPr>
          <p:nvPr/>
        </p:nvSpPr>
        <p:spPr bwMode="auto">
          <a:xfrm>
            <a:off x="2309813" y="2206626"/>
            <a:ext cx="25400" cy="41275"/>
          </a:xfrm>
          <a:custGeom>
            <a:avLst/>
            <a:gdLst>
              <a:gd name="T0" fmla="*/ 48 w 48"/>
              <a:gd name="T1" fmla="*/ 0 h 77"/>
              <a:gd name="T2" fmla="*/ 42 w 48"/>
              <a:gd name="T3" fmla="*/ 5 h 77"/>
              <a:gd name="T4" fmla="*/ 37 w 48"/>
              <a:gd name="T5" fmla="*/ 8 h 77"/>
              <a:gd name="T6" fmla="*/ 28 w 48"/>
              <a:gd name="T7" fmla="*/ 14 h 77"/>
              <a:gd name="T8" fmla="*/ 24 w 48"/>
              <a:gd name="T9" fmla="*/ 18 h 77"/>
              <a:gd name="T10" fmla="*/ 21 w 48"/>
              <a:gd name="T11" fmla="*/ 22 h 77"/>
              <a:gd name="T12" fmla="*/ 17 w 48"/>
              <a:gd name="T13" fmla="*/ 28 h 77"/>
              <a:gd name="T14" fmla="*/ 14 w 48"/>
              <a:gd name="T15" fmla="*/ 35 h 77"/>
              <a:gd name="T16" fmla="*/ 11 w 48"/>
              <a:gd name="T17" fmla="*/ 41 h 77"/>
              <a:gd name="T18" fmla="*/ 9 w 48"/>
              <a:gd name="T19" fmla="*/ 48 h 77"/>
              <a:gd name="T20" fmla="*/ 5 w 48"/>
              <a:gd name="T21" fmla="*/ 62 h 77"/>
              <a:gd name="T22" fmla="*/ 3 w 48"/>
              <a:gd name="T23" fmla="*/ 67 h 77"/>
              <a:gd name="T24" fmla="*/ 1 w 48"/>
              <a:gd name="T25" fmla="*/ 72 h 77"/>
              <a:gd name="T26" fmla="*/ 0 w 48"/>
              <a:gd name="T27" fmla="*/ 75 h 77"/>
              <a:gd name="T28" fmla="*/ 0 w 48"/>
              <a:gd name="T29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" h="77">
                <a:moveTo>
                  <a:pt x="48" y="0"/>
                </a:moveTo>
                <a:lnTo>
                  <a:pt x="42" y="5"/>
                </a:lnTo>
                <a:lnTo>
                  <a:pt x="37" y="8"/>
                </a:lnTo>
                <a:lnTo>
                  <a:pt x="28" y="14"/>
                </a:lnTo>
                <a:lnTo>
                  <a:pt x="24" y="18"/>
                </a:lnTo>
                <a:lnTo>
                  <a:pt x="21" y="22"/>
                </a:lnTo>
                <a:lnTo>
                  <a:pt x="17" y="28"/>
                </a:lnTo>
                <a:lnTo>
                  <a:pt x="14" y="35"/>
                </a:lnTo>
                <a:lnTo>
                  <a:pt x="11" y="41"/>
                </a:lnTo>
                <a:lnTo>
                  <a:pt x="9" y="48"/>
                </a:lnTo>
                <a:lnTo>
                  <a:pt x="5" y="62"/>
                </a:lnTo>
                <a:lnTo>
                  <a:pt x="3" y="67"/>
                </a:lnTo>
                <a:lnTo>
                  <a:pt x="1" y="72"/>
                </a:lnTo>
                <a:lnTo>
                  <a:pt x="0" y="75"/>
                </a:lnTo>
                <a:lnTo>
                  <a:pt x="0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7" name="Freeform 129"/>
          <p:cNvSpPr>
            <a:spLocks/>
          </p:cNvSpPr>
          <p:nvPr/>
        </p:nvSpPr>
        <p:spPr bwMode="auto">
          <a:xfrm>
            <a:off x="2279651" y="2159000"/>
            <a:ext cx="55563" cy="33338"/>
          </a:xfrm>
          <a:custGeom>
            <a:avLst/>
            <a:gdLst>
              <a:gd name="T0" fmla="*/ 104 w 104"/>
              <a:gd name="T1" fmla="*/ 0 h 63"/>
              <a:gd name="T2" fmla="*/ 96 w 104"/>
              <a:gd name="T3" fmla="*/ 3 h 63"/>
              <a:gd name="T4" fmla="*/ 89 w 104"/>
              <a:gd name="T5" fmla="*/ 5 h 63"/>
              <a:gd name="T6" fmla="*/ 84 w 104"/>
              <a:gd name="T7" fmla="*/ 7 h 63"/>
              <a:gd name="T8" fmla="*/ 79 w 104"/>
              <a:gd name="T9" fmla="*/ 8 h 63"/>
              <a:gd name="T10" fmla="*/ 72 w 104"/>
              <a:gd name="T11" fmla="*/ 11 h 63"/>
              <a:gd name="T12" fmla="*/ 67 w 104"/>
              <a:gd name="T13" fmla="*/ 12 h 63"/>
              <a:gd name="T14" fmla="*/ 64 w 104"/>
              <a:gd name="T15" fmla="*/ 14 h 63"/>
              <a:gd name="T16" fmla="*/ 59 w 104"/>
              <a:gd name="T17" fmla="*/ 16 h 63"/>
              <a:gd name="T18" fmla="*/ 52 w 104"/>
              <a:gd name="T19" fmla="*/ 21 h 63"/>
              <a:gd name="T20" fmla="*/ 48 w 104"/>
              <a:gd name="T21" fmla="*/ 24 h 63"/>
              <a:gd name="T22" fmla="*/ 42 w 104"/>
              <a:gd name="T23" fmla="*/ 28 h 63"/>
              <a:gd name="T24" fmla="*/ 36 w 104"/>
              <a:gd name="T25" fmla="*/ 37 h 63"/>
              <a:gd name="T26" fmla="*/ 30 w 104"/>
              <a:gd name="T27" fmla="*/ 43 h 63"/>
              <a:gd name="T28" fmla="*/ 26 w 104"/>
              <a:gd name="T29" fmla="*/ 46 h 63"/>
              <a:gd name="T30" fmla="*/ 21 w 104"/>
              <a:gd name="T31" fmla="*/ 49 h 63"/>
              <a:gd name="T32" fmla="*/ 18 w 104"/>
              <a:gd name="T33" fmla="*/ 51 h 63"/>
              <a:gd name="T34" fmla="*/ 13 w 104"/>
              <a:gd name="T35" fmla="*/ 53 h 63"/>
              <a:gd name="T36" fmla="*/ 7 w 104"/>
              <a:gd name="T37" fmla="*/ 57 h 63"/>
              <a:gd name="T38" fmla="*/ 0 w 104"/>
              <a:gd name="T39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" h="63">
                <a:moveTo>
                  <a:pt x="104" y="0"/>
                </a:moveTo>
                <a:lnTo>
                  <a:pt x="96" y="3"/>
                </a:lnTo>
                <a:lnTo>
                  <a:pt x="89" y="5"/>
                </a:lnTo>
                <a:lnTo>
                  <a:pt x="84" y="7"/>
                </a:lnTo>
                <a:lnTo>
                  <a:pt x="79" y="8"/>
                </a:lnTo>
                <a:lnTo>
                  <a:pt x="72" y="11"/>
                </a:lnTo>
                <a:lnTo>
                  <a:pt x="67" y="12"/>
                </a:lnTo>
                <a:lnTo>
                  <a:pt x="64" y="14"/>
                </a:lnTo>
                <a:lnTo>
                  <a:pt x="59" y="16"/>
                </a:lnTo>
                <a:lnTo>
                  <a:pt x="52" y="21"/>
                </a:lnTo>
                <a:lnTo>
                  <a:pt x="48" y="24"/>
                </a:lnTo>
                <a:lnTo>
                  <a:pt x="42" y="28"/>
                </a:lnTo>
                <a:lnTo>
                  <a:pt x="36" y="37"/>
                </a:lnTo>
                <a:lnTo>
                  <a:pt x="30" y="43"/>
                </a:lnTo>
                <a:lnTo>
                  <a:pt x="26" y="46"/>
                </a:lnTo>
                <a:lnTo>
                  <a:pt x="21" y="49"/>
                </a:lnTo>
                <a:lnTo>
                  <a:pt x="18" y="51"/>
                </a:lnTo>
                <a:lnTo>
                  <a:pt x="13" y="53"/>
                </a:lnTo>
                <a:lnTo>
                  <a:pt x="7" y="57"/>
                </a:lnTo>
                <a:lnTo>
                  <a:pt x="0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8" name="Freeform 130"/>
          <p:cNvSpPr>
            <a:spLocks/>
          </p:cNvSpPr>
          <p:nvPr/>
        </p:nvSpPr>
        <p:spPr bwMode="auto">
          <a:xfrm>
            <a:off x="2470151" y="2141538"/>
            <a:ext cx="36513" cy="50800"/>
          </a:xfrm>
          <a:custGeom>
            <a:avLst/>
            <a:gdLst>
              <a:gd name="T0" fmla="*/ 69 w 69"/>
              <a:gd name="T1" fmla="*/ 0 h 97"/>
              <a:gd name="T2" fmla="*/ 65 w 69"/>
              <a:gd name="T3" fmla="*/ 15 h 97"/>
              <a:gd name="T4" fmla="*/ 60 w 69"/>
              <a:gd name="T5" fmla="*/ 26 h 97"/>
              <a:gd name="T6" fmla="*/ 57 w 69"/>
              <a:gd name="T7" fmla="*/ 35 h 97"/>
              <a:gd name="T8" fmla="*/ 52 w 69"/>
              <a:gd name="T9" fmla="*/ 42 h 97"/>
              <a:gd name="T10" fmla="*/ 46 w 69"/>
              <a:gd name="T11" fmla="*/ 48 h 97"/>
              <a:gd name="T12" fmla="*/ 38 w 69"/>
              <a:gd name="T13" fmla="*/ 53 h 97"/>
              <a:gd name="T14" fmla="*/ 28 w 69"/>
              <a:gd name="T15" fmla="*/ 57 h 97"/>
              <a:gd name="T16" fmla="*/ 14 w 69"/>
              <a:gd name="T17" fmla="*/ 62 h 97"/>
              <a:gd name="T18" fmla="*/ 12 w 69"/>
              <a:gd name="T19" fmla="*/ 70 h 97"/>
              <a:gd name="T20" fmla="*/ 9 w 69"/>
              <a:gd name="T21" fmla="*/ 75 h 97"/>
              <a:gd name="T22" fmla="*/ 9 w 69"/>
              <a:gd name="T23" fmla="*/ 78 h 97"/>
              <a:gd name="T24" fmla="*/ 8 w 69"/>
              <a:gd name="T25" fmla="*/ 82 h 97"/>
              <a:gd name="T26" fmla="*/ 7 w 69"/>
              <a:gd name="T27" fmla="*/ 83 h 97"/>
              <a:gd name="T28" fmla="*/ 6 w 69"/>
              <a:gd name="T29" fmla="*/ 86 h 97"/>
              <a:gd name="T30" fmla="*/ 3 w 69"/>
              <a:gd name="T31" fmla="*/ 90 h 97"/>
              <a:gd name="T32" fmla="*/ 0 w 69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9" h="97">
                <a:moveTo>
                  <a:pt x="69" y="0"/>
                </a:moveTo>
                <a:lnTo>
                  <a:pt x="65" y="15"/>
                </a:lnTo>
                <a:lnTo>
                  <a:pt x="60" y="26"/>
                </a:lnTo>
                <a:lnTo>
                  <a:pt x="57" y="35"/>
                </a:lnTo>
                <a:lnTo>
                  <a:pt x="52" y="42"/>
                </a:lnTo>
                <a:lnTo>
                  <a:pt x="46" y="48"/>
                </a:lnTo>
                <a:lnTo>
                  <a:pt x="38" y="53"/>
                </a:lnTo>
                <a:lnTo>
                  <a:pt x="28" y="57"/>
                </a:lnTo>
                <a:lnTo>
                  <a:pt x="14" y="62"/>
                </a:lnTo>
                <a:lnTo>
                  <a:pt x="12" y="70"/>
                </a:lnTo>
                <a:lnTo>
                  <a:pt x="9" y="75"/>
                </a:lnTo>
                <a:lnTo>
                  <a:pt x="9" y="78"/>
                </a:lnTo>
                <a:lnTo>
                  <a:pt x="8" y="82"/>
                </a:lnTo>
                <a:lnTo>
                  <a:pt x="7" y="83"/>
                </a:lnTo>
                <a:lnTo>
                  <a:pt x="6" y="86"/>
                </a:lnTo>
                <a:lnTo>
                  <a:pt x="3" y="90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19" name="Freeform 131"/>
          <p:cNvSpPr>
            <a:spLocks/>
          </p:cNvSpPr>
          <p:nvPr/>
        </p:nvSpPr>
        <p:spPr bwMode="auto">
          <a:xfrm>
            <a:off x="2419350" y="2192339"/>
            <a:ext cx="14288" cy="47625"/>
          </a:xfrm>
          <a:custGeom>
            <a:avLst/>
            <a:gdLst>
              <a:gd name="T0" fmla="*/ 28 w 28"/>
              <a:gd name="T1" fmla="*/ 0 h 90"/>
              <a:gd name="T2" fmla="*/ 7 w 28"/>
              <a:gd name="T3" fmla="*/ 62 h 90"/>
              <a:gd name="T4" fmla="*/ 5 w 28"/>
              <a:gd name="T5" fmla="*/ 70 h 90"/>
              <a:gd name="T6" fmla="*/ 2 w 28"/>
              <a:gd name="T7" fmla="*/ 79 h 90"/>
              <a:gd name="T8" fmla="*/ 1 w 28"/>
              <a:gd name="T9" fmla="*/ 86 h 90"/>
              <a:gd name="T10" fmla="*/ 0 w 28"/>
              <a:gd name="T11" fmla="*/ 89 h 90"/>
              <a:gd name="T12" fmla="*/ 0 w 28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90">
                <a:moveTo>
                  <a:pt x="28" y="0"/>
                </a:moveTo>
                <a:lnTo>
                  <a:pt x="7" y="62"/>
                </a:lnTo>
                <a:lnTo>
                  <a:pt x="5" y="70"/>
                </a:lnTo>
                <a:lnTo>
                  <a:pt x="2" y="79"/>
                </a:lnTo>
                <a:lnTo>
                  <a:pt x="1" y="86"/>
                </a:lnTo>
                <a:lnTo>
                  <a:pt x="0" y="89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0" name="Freeform 132"/>
          <p:cNvSpPr>
            <a:spLocks/>
          </p:cNvSpPr>
          <p:nvPr/>
        </p:nvSpPr>
        <p:spPr bwMode="auto">
          <a:xfrm>
            <a:off x="2497139" y="3300413"/>
            <a:ext cx="39687" cy="25400"/>
          </a:xfrm>
          <a:custGeom>
            <a:avLst/>
            <a:gdLst>
              <a:gd name="T0" fmla="*/ 76 w 76"/>
              <a:gd name="T1" fmla="*/ 0 h 49"/>
              <a:gd name="T2" fmla="*/ 65 w 76"/>
              <a:gd name="T3" fmla="*/ 6 h 49"/>
              <a:gd name="T4" fmla="*/ 55 w 76"/>
              <a:gd name="T5" fmla="*/ 12 h 49"/>
              <a:gd name="T6" fmla="*/ 33 w 76"/>
              <a:gd name="T7" fmla="*/ 20 h 49"/>
              <a:gd name="T8" fmla="*/ 24 w 76"/>
              <a:gd name="T9" fmla="*/ 24 h 49"/>
              <a:gd name="T10" fmla="*/ 15 w 76"/>
              <a:gd name="T11" fmla="*/ 30 h 49"/>
              <a:gd name="T12" fmla="*/ 6 w 76"/>
              <a:gd name="T13" fmla="*/ 38 h 49"/>
              <a:gd name="T14" fmla="*/ 0 w 76"/>
              <a:gd name="T1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" h="49">
                <a:moveTo>
                  <a:pt x="76" y="0"/>
                </a:moveTo>
                <a:lnTo>
                  <a:pt x="65" y="6"/>
                </a:lnTo>
                <a:lnTo>
                  <a:pt x="55" y="12"/>
                </a:lnTo>
                <a:lnTo>
                  <a:pt x="33" y="20"/>
                </a:lnTo>
                <a:lnTo>
                  <a:pt x="24" y="24"/>
                </a:lnTo>
                <a:lnTo>
                  <a:pt x="15" y="30"/>
                </a:lnTo>
                <a:lnTo>
                  <a:pt x="6" y="38"/>
                </a:lnTo>
                <a:lnTo>
                  <a:pt x="0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1" name="Freeform 133"/>
          <p:cNvSpPr>
            <a:spLocks/>
          </p:cNvSpPr>
          <p:nvPr/>
        </p:nvSpPr>
        <p:spPr bwMode="auto">
          <a:xfrm>
            <a:off x="2544763" y="1906589"/>
            <a:ext cx="31750" cy="33337"/>
          </a:xfrm>
          <a:custGeom>
            <a:avLst/>
            <a:gdLst>
              <a:gd name="T0" fmla="*/ 0 w 62"/>
              <a:gd name="T1" fmla="*/ 0 h 62"/>
              <a:gd name="T2" fmla="*/ 12 w 62"/>
              <a:gd name="T3" fmla="*/ 7 h 62"/>
              <a:gd name="T4" fmla="*/ 24 w 62"/>
              <a:gd name="T5" fmla="*/ 14 h 62"/>
              <a:gd name="T6" fmla="*/ 35 w 62"/>
              <a:gd name="T7" fmla="*/ 23 h 62"/>
              <a:gd name="T8" fmla="*/ 40 w 62"/>
              <a:gd name="T9" fmla="*/ 29 h 62"/>
              <a:gd name="T10" fmla="*/ 46 w 62"/>
              <a:gd name="T11" fmla="*/ 35 h 62"/>
              <a:gd name="T12" fmla="*/ 49 w 62"/>
              <a:gd name="T13" fmla="*/ 43 h 62"/>
              <a:gd name="T14" fmla="*/ 50 w 62"/>
              <a:gd name="T15" fmla="*/ 48 h 62"/>
              <a:gd name="T16" fmla="*/ 52 w 62"/>
              <a:gd name="T17" fmla="*/ 52 h 62"/>
              <a:gd name="T18" fmla="*/ 53 w 62"/>
              <a:gd name="T19" fmla="*/ 54 h 62"/>
              <a:gd name="T20" fmla="*/ 56 w 62"/>
              <a:gd name="T21" fmla="*/ 58 h 62"/>
              <a:gd name="T22" fmla="*/ 59 w 62"/>
              <a:gd name="T23" fmla="*/ 59 h 62"/>
              <a:gd name="T24" fmla="*/ 62 w 62"/>
              <a:gd name="T2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" h="62">
                <a:moveTo>
                  <a:pt x="0" y="0"/>
                </a:moveTo>
                <a:lnTo>
                  <a:pt x="12" y="7"/>
                </a:lnTo>
                <a:lnTo>
                  <a:pt x="24" y="14"/>
                </a:lnTo>
                <a:lnTo>
                  <a:pt x="35" y="23"/>
                </a:lnTo>
                <a:lnTo>
                  <a:pt x="40" y="29"/>
                </a:lnTo>
                <a:lnTo>
                  <a:pt x="46" y="35"/>
                </a:lnTo>
                <a:lnTo>
                  <a:pt x="49" y="43"/>
                </a:lnTo>
                <a:lnTo>
                  <a:pt x="50" y="48"/>
                </a:lnTo>
                <a:lnTo>
                  <a:pt x="52" y="52"/>
                </a:lnTo>
                <a:lnTo>
                  <a:pt x="53" y="54"/>
                </a:lnTo>
                <a:lnTo>
                  <a:pt x="56" y="58"/>
                </a:lnTo>
                <a:lnTo>
                  <a:pt x="59" y="59"/>
                </a:lnTo>
                <a:lnTo>
                  <a:pt x="62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2" name="Freeform 134"/>
          <p:cNvSpPr>
            <a:spLocks/>
          </p:cNvSpPr>
          <p:nvPr/>
        </p:nvSpPr>
        <p:spPr bwMode="auto">
          <a:xfrm>
            <a:off x="2576514" y="1935164"/>
            <a:ext cx="52387" cy="7937"/>
          </a:xfrm>
          <a:custGeom>
            <a:avLst/>
            <a:gdLst>
              <a:gd name="T0" fmla="*/ 0 w 97"/>
              <a:gd name="T1" fmla="*/ 0 h 14"/>
              <a:gd name="T2" fmla="*/ 15 w 97"/>
              <a:gd name="T3" fmla="*/ 3 h 14"/>
              <a:gd name="T4" fmla="*/ 28 w 97"/>
              <a:gd name="T5" fmla="*/ 5 h 14"/>
              <a:gd name="T6" fmla="*/ 38 w 97"/>
              <a:gd name="T7" fmla="*/ 7 h 14"/>
              <a:gd name="T8" fmla="*/ 46 w 97"/>
              <a:gd name="T9" fmla="*/ 8 h 14"/>
              <a:gd name="T10" fmla="*/ 53 w 97"/>
              <a:gd name="T11" fmla="*/ 11 h 14"/>
              <a:gd name="T12" fmla="*/ 59 w 97"/>
              <a:gd name="T13" fmla="*/ 12 h 14"/>
              <a:gd name="T14" fmla="*/ 66 w 97"/>
              <a:gd name="T15" fmla="*/ 13 h 14"/>
              <a:gd name="T16" fmla="*/ 72 w 97"/>
              <a:gd name="T17" fmla="*/ 14 h 14"/>
              <a:gd name="T18" fmla="*/ 76 w 97"/>
              <a:gd name="T19" fmla="*/ 14 h 14"/>
              <a:gd name="T20" fmla="*/ 80 w 97"/>
              <a:gd name="T21" fmla="*/ 14 h 14"/>
              <a:gd name="T22" fmla="*/ 84 w 97"/>
              <a:gd name="T23" fmla="*/ 14 h 14"/>
              <a:gd name="T24" fmla="*/ 90 w 97"/>
              <a:gd name="T25" fmla="*/ 14 h 14"/>
              <a:gd name="T26" fmla="*/ 97 w 97"/>
              <a:gd name="T2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14">
                <a:moveTo>
                  <a:pt x="0" y="0"/>
                </a:moveTo>
                <a:lnTo>
                  <a:pt x="15" y="3"/>
                </a:lnTo>
                <a:lnTo>
                  <a:pt x="28" y="5"/>
                </a:lnTo>
                <a:lnTo>
                  <a:pt x="38" y="7"/>
                </a:lnTo>
                <a:lnTo>
                  <a:pt x="46" y="8"/>
                </a:lnTo>
                <a:lnTo>
                  <a:pt x="53" y="11"/>
                </a:lnTo>
                <a:lnTo>
                  <a:pt x="59" y="12"/>
                </a:lnTo>
                <a:lnTo>
                  <a:pt x="66" y="13"/>
                </a:lnTo>
                <a:lnTo>
                  <a:pt x="72" y="14"/>
                </a:lnTo>
                <a:lnTo>
                  <a:pt x="76" y="14"/>
                </a:lnTo>
                <a:lnTo>
                  <a:pt x="80" y="14"/>
                </a:lnTo>
                <a:lnTo>
                  <a:pt x="84" y="14"/>
                </a:lnTo>
                <a:lnTo>
                  <a:pt x="90" y="14"/>
                </a:lnTo>
                <a:lnTo>
                  <a:pt x="97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3" name="Freeform 135"/>
          <p:cNvSpPr>
            <a:spLocks/>
          </p:cNvSpPr>
          <p:nvPr/>
        </p:nvSpPr>
        <p:spPr bwMode="auto">
          <a:xfrm>
            <a:off x="2679700" y="3017838"/>
            <a:ext cx="50800" cy="11112"/>
          </a:xfrm>
          <a:custGeom>
            <a:avLst/>
            <a:gdLst>
              <a:gd name="T0" fmla="*/ 0 w 97"/>
              <a:gd name="T1" fmla="*/ 0 h 21"/>
              <a:gd name="T2" fmla="*/ 28 w 97"/>
              <a:gd name="T3" fmla="*/ 4 h 21"/>
              <a:gd name="T4" fmla="*/ 56 w 97"/>
              <a:gd name="T5" fmla="*/ 7 h 21"/>
              <a:gd name="T6" fmla="*/ 61 w 97"/>
              <a:gd name="T7" fmla="*/ 8 h 21"/>
              <a:gd name="T8" fmla="*/ 68 w 97"/>
              <a:gd name="T9" fmla="*/ 11 h 21"/>
              <a:gd name="T10" fmla="*/ 82 w 97"/>
              <a:gd name="T11" fmla="*/ 15 h 21"/>
              <a:gd name="T12" fmla="*/ 88 w 97"/>
              <a:gd name="T13" fmla="*/ 18 h 21"/>
              <a:gd name="T14" fmla="*/ 93 w 97"/>
              <a:gd name="T15" fmla="*/ 20 h 21"/>
              <a:gd name="T16" fmla="*/ 96 w 97"/>
              <a:gd name="T17" fmla="*/ 21 h 21"/>
              <a:gd name="T18" fmla="*/ 97 w 97"/>
              <a:gd name="T1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" h="21">
                <a:moveTo>
                  <a:pt x="0" y="0"/>
                </a:moveTo>
                <a:lnTo>
                  <a:pt x="28" y="4"/>
                </a:lnTo>
                <a:lnTo>
                  <a:pt x="56" y="7"/>
                </a:lnTo>
                <a:lnTo>
                  <a:pt x="61" y="8"/>
                </a:lnTo>
                <a:lnTo>
                  <a:pt x="68" y="11"/>
                </a:lnTo>
                <a:lnTo>
                  <a:pt x="82" y="15"/>
                </a:lnTo>
                <a:lnTo>
                  <a:pt x="88" y="18"/>
                </a:lnTo>
                <a:lnTo>
                  <a:pt x="93" y="20"/>
                </a:lnTo>
                <a:lnTo>
                  <a:pt x="96" y="21"/>
                </a:lnTo>
                <a:lnTo>
                  <a:pt x="97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4" name="Freeform 136"/>
          <p:cNvSpPr>
            <a:spLocks/>
          </p:cNvSpPr>
          <p:nvPr/>
        </p:nvSpPr>
        <p:spPr bwMode="auto">
          <a:xfrm>
            <a:off x="2363789" y="2914651"/>
            <a:ext cx="84137" cy="66675"/>
          </a:xfrm>
          <a:custGeom>
            <a:avLst/>
            <a:gdLst>
              <a:gd name="T0" fmla="*/ 159 w 159"/>
              <a:gd name="T1" fmla="*/ 0 h 125"/>
              <a:gd name="T2" fmla="*/ 154 w 159"/>
              <a:gd name="T3" fmla="*/ 8 h 125"/>
              <a:gd name="T4" fmla="*/ 147 w 159"/>
              <a:gd name="T5" fmla="*/ 15 h 125"/>
              <a:gd name="T6" fmla="*/ 133 w 159"/>
              <a:gd name="T7" fmla="*/ 27 h 125"/>
              <a:gd name="T8" fmla="*/ 118 w 159"/>
              <a:gd name="T9" fmla="*/ 34 h 125"/>
              <a:gd name="T10" fmla="*/ 100 w 159"/>
              <a:gd name="T11" fmla="*/ 40 h 125"/>
              <a:gd name="T12" fmla="*/ 83 w 159"/>
              <a:gd name="T13" fmla="*/ 44 h 125"/>
              <a:gd name="T14" fmla="*/ 66 w 159"/>
              <a:gd name="T15" fmla="*/ 48 h 125"/>
              <a:gd name="T16" fmla="*/ 46 w 159"/>
              <a:gd name="T17" fmla="*/ 51 h 125"/>
              <a:gd name="T18" fmla="*/ 28 w 159"/>
              <a:gd name="T19" fmla="*/ 56 h 125"/>
              <a:gd name="T20" fmla="*/ 17 w 159"/>
              <a:gd name="T21" fmla="*/ 72 h 125"/>
              <a:gd name="T22" fmla="*/ 9 w 159"/>
              <a:gd name="T23" fmla="*/ 88 h 125"/>
              <a:gd name="T24" fmla="*/ 2 w 159"/>
              <a:gd name="T25" fmla="*/ 105 h 125"/>
              <a:gd name="T26" fmla="*/ 1 w 159"/>
              <a:gd name="T27" fmla="*/ 116 h 125"/>
              <a:gd name="T28" fmla="*/ 0 w 159"/>
              <a:gd name="T2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9" h="125">
                <a:moveTo>
                  <a:pt x="159" y="0"/>
                </a:moveTo>
                <a:lnTo>
                  <a:pt x="154" y="8"/>
                </a:lnTo>
                <a:lnTo>
                  <a:pt x="147" y="15"/>
                </a:lnTo>
                <a:lnTo>
                  <a:pt x="133" y="27"/>
                </a:lnTo>
                <a:lnTo>
                  <a:pt x="118" y="34"/>
                </a:lnTo>
                <a:lnTo>
                  <a:pt x="100" y="40"/>
                </a:lnTo>
                <a:lnTo>
                  <a:pt x="83" y="44"/>
                </a:lnTo>
                <a:lnTo>
                  <a:pt x="66" y="48"/>
                </a:lnTo>
                <a:lnTo>
                  <a:pt x="46" y="51"/>
                </a:lnTo>
                <a:lnTo>
                  <a:pt x="28" y="56"/>
                </a:lnTo>
                <a:lnTo>
                  <a:pt x="17" y="72"/>
                </a:lnTo>
                <a:lnTo>
                  <a:pt x="9" y="88"/>
                </a:lnTo>
                <a:lnTo>
                  <a:pt x="2" y="105"/>
                </a:lnTo>
                <a:lnTo>
                  <a:pt x="1" y="116"/>
                </a:lnTo>
                <a:lnTo>
                  <a:pt x="0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5" name="Freeform 137"/>
          <p:cNvSpPr>
            <a:spLocks/>
          </p:cNvSpPr>
          <p:nvPr/>
        </p:nvSpPr>
        <p:spPr bwMode="auto">
          <a:xfrm>
            <a:off x="2690813" y="2882901"/>
            <a:ext cx="61912" cy="61913"/>
          </a:xfrm>
          <a:custGeom>
            <a:avLst/>
            <a:gdLst>
              <a:gd name="T0" fmla="*/ 0 w 118"/>
              <a:gd name="T1" fmla="*/ 0 h 118"/>
              <a:gd name="T2" fmla="*/ 7 w 118"/>
              <a:gd name="T3" fmla="*/ 1 h 118"/>
              <a:gd name="T4" fmla="*/ 15 w 118"/>
              <a:gd name="T5" fmla="*/ 2 h 118"/>
              <a:gd name="T6" fmla="*/ 22 w 118"/>
              <a:gd name="T7" fmla="*/ 3 h 118"/>
              <a:gd name="T8" fmla="*/ 28 w 118"/>
              <a:gd name="T9" fmla="*/ 7 h 118"/>
              <a:gd name="T10" fmla="*/ 40 w 118"/>
              <a:gd name="T11" fmla="*/ 19 h 118"/>
              <a:gd name="T12" fmla="*/ 51 w 118"/>
              <a:gd name="T13" fmla="*/ 34 h 118"/>
              <a:gd name="T14" fmla="*/ 69 w 118"/>
              <a:gd name="T15" fmla="*/ 66 h 118"/>
              <a:gd name="T16" fmla="*/ 80 w 118"/>
              <a:gd name="T17" fmla="*/ 81 h 118"/>
              <a:gd name="T18" fmla="*/ 90 w 118"/>
              <a:gd name="T19" fmla="*/ 96 h 118"/>
              <a:gd name="T20" fmla="*/ 103 w 118"/>
              <a:gd name="T21" fmla="*/ 108 h 118"/>
              <a:gd name="T22" fmla="*/ 118 w 118"/>
              <a:gd name="T23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8" h="118">
                <a:moveTo>
                  <a:pt x="0" y="0"/>
                </a:moveTo>
                <a:lnTo>
                  <a:pt x="7" y="1"/>
                </a:lnTo>
                <a:lnTo>
                  <a:pt x="15" y="2"/>
                </a:lnTo>
                <a:lnTo>
                  <a:pt x="22" y="3"/>
                </a:lnTo>
                <a:lnTo>
                  <a:pt x="28" y="7"/>
                </a:lnTo>
                <a:lnTo>
                  <a:pt x="40" y="19"/>
                </a:lnTo>
                <a:lnTo>
                  <a:pt x="51" y="34"/>
                </a:lnTo>
                <a:lnTo>
                  <a:pt x="69" y="66"/>
                </a:lnTo>
                <a:lnTo>
                  <a:pt x="80" y="81"/>
                </a:lnTo>
                <a:lnTo>
                  <a:pt x="90" y="96"/>
                </a:lnTo>
                <a:lnTo>
                  <a:pt x="103" y="108"/>
                </a:lnTo>
                <a:lnTo>
                  <a:pt x="118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6" name="Freeform 138"/>
          <p:cNvSpPr>
            <a:spLocks/>
          </p:cNvSpPr>
          <p:nvPr/>
        </p:nvSpPr>
        <p:spPr bwMode="auto">
          <a:xfrm>
            <a:off x="2693989" y="2846389"/>
            <a:ext cx="52387" cy="20637"/>
          </a:xfrm>
          <a:custGeom>
            <a:avLst/>
            <a:gdLst>
              <a:gd name="T0" fmla="*/ 0 w 97"/>
              <a:gd name="T1" fmla="*/ 0 h 41"/>
              <a:gd name="T2" fmla="*/ 25 w 97"/>
              <a:gd name="T3" fmla="*/ 8 h 41"/>
              <a:gd name="T4" fmla="*/ 52 w 97"/>
              <a:gd name="T5" fmla="*/ 16 h 41"/>
              <a:gd name="T6" fmla="*/ 63 w 97"/>
              <a:gd name="T7" fmla="*/ 20 h 41"/>
              <a:gd name="T8" fmla="*/ 76 w 97"/>
              <a:gd name="T9" fmla="*/ 26 h 41"/>
              <a:gd name="T10" fmla="*/ 87 w 97"/>
              <a:gd name="T11" fmla="*/ 33 h 41"/>
              <a:gd name="T12" fmla="*/ 97 w 97"/>
              <a:gd name="T1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" h="41">
                <a:moveTo>
                  <a:pt x="0" y="0"/>
                </a:moveTo>
                <a:lnTo>
                  <a:pt x="25" y="8"/>
                </a:lnTo>
                <a:lnTo>
                  <a:pt x="52" y="16"/>
                </a:lnTo>
                <a:lnTo>
                  <a:pt x="63" y="20"/>
                </a:lnTo>
                <a:lnTo>
                  <a:pt x="76" y="26"/>
                </a:lnTo>
                <a:lnTo>
                  <a:pt x="87" y="33"/>
                </a:lnTo>
                <a:lnTo>
                  <a:pt x="97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7" name="Freeform 139"/>
          <p:cNvSpPr>
            <a:spLocks/>
          </p:cNvSpPr>
          <p:nvPr/>
        </p:nvSpPr>
        <p:spPr bwMode="auto">
          <a:xfrm>
            <a:off x="2433639" y="3101976"/>
            <a:ext cx="47625" cy="22225"/>
          </a:xfrm>
          <a:custGeom>
            <a:avLst/>
            <a:gdLst>
              <a:gd name="T0" fmla="*/ 90 w 90"/>
              <a:gd name="T1" fmla="*/ 0 h 41"/>
              <a:gd name="T2" fmla="*/ 79 w 90"/>
              <a:gd name="T3" fmla="*/ 3 h 41"/>
              <a:gd name="T4" fmla="*/ 69 w 90"/>
              <a:gd name="T5" fmla="*/ 7 h 41"/>
              <a:gd name="T6" fmla="*/ 64 w 90"/>
              <a:gd name="T7" fmla="*/ 10 h 41"/>
              <a:gd name="T8" fmla="*/ 59 w 90"/>
              <a:gd name="T9" fmla="*/ 14 h 41"/>
              <a:gd name="T10" fmla="*/ 54 w 90"/>
              <a:gd name="T11" fmla="*/ 17 h 41"/>
              <a:gd name="T12" fmla="*/ 48 w 90"/>
              <a:gd name="T13" fmla="*/ 21 h 41"/>
              <a:gd name="T14" fmla="*/ 39 w 90"/>
              <a:gd name="T15" fmla="*/ 25 h 41"/>
              <a:gd name="T16" fmla="*/ 32 w 90"/>
              <a:gd name="T17" fmla="*/ 27 h 41"/>
              <a:gd name="T18" fmla="*/ 26 w 90"/>
              <a:gd name="T19" fmla="*/ 30 h 41"/>
              <a:gd name="T20" fmla="*/ 20 w 90"/>
              <a:gd name="T21" fmla="*/ 31 h 41"/>
              <a:gd name="T22" fmla="*/ 15 w 90"/>
              <a:gd name="T23" fmla="*/ 32 h 41"/>
              <a:gd name="T24" fmla="*/ 11 w 90"/>
              <a:gd name="T25" fmla="*/ 33 h 41"/>
              <a:gd name="T26" fmla="*/ 10 w 90"/>
              <a:gd name="T27" fmla="*/ 32 h 41"/>
              <a:gd name="T28" fmla="*/ 8 w 90"/>
              <a:gd name="T29" fmla="*/ 33 h 41"/>
              <a:gd name="T30" fmla="*/ 5 w 90"/>
              <a:gd name="T31" fmla="*/ 36 h 41"/>
              <a:gd name="T32" fmla="*/ 0 w 90"/>
              <a:gd name="T3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0" h="41">
                <a:moveTo>
                  <a:pt x="90" y="0"/>
                </a:moveTo>
                <a:lnTo>
                  <a:pt x="79" y="3"/>
                </a:lnTo>
                <a:lnTo>
                  <a:pt x="69" y="7"/>
                </a:lnTo>
                <a:lnTo>
                  <a:pt x="64" y="10"/>
                </a:lnTo>
                <a:lnTo>
                  <a:pt x="59" y="14"/>
                </a:lnTo>
                <a:lnTo>
                  <a:pt x="54" y="17"/>
                </a:lnTo>
                <a:lnTo>
                  <a:pt x="48" y="21"/>
                </a:lnTo>
                <a:lnTo>
                  <a:pt x="39" y="25"/>
                </a:lnTo>
                <a:lnTo>
                  <a:pt x="32" y="27"/>
                </a:lnTo>
                <a:lnTo>
                  <a:pt x="26" y="30"/>
                </a:lnTo>
                <a:lnTo>
                  <a:pt x="20" y="31"/>
                </a:lnTo>
                <a:lnTo>
                  <a:pt x="15" y="32"/>
                </a:lnTo>
                <a:lnTo>
                  <a:pt x="11" y="33"/>
                </a:lnTo>
                <a:lnTo>
                  <a:pt x="10" y="32"/>
                </a:lnTo>
                <a:lnTo>
                  <a:pt x="8" y="33"/>
                </a:lnTo>
                <a:lnTo>
                  <a:pt x="5" y="36"/>
                </a:lnTo>
                <a:lnTo>
                  <a:pt x="0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28" name="Freeform 140"/>
          <p:cNvSpPr>
            <a:spLocks/>
          </p:cNvSpPr>
          <p:nvPr/>
        </p:nvSpPr>
        <p:spPr bwMode="auto">
          <a:xfrm>
            <a:off x="2547938" y="3425826"/>
            <a:ext cx="11112" cy="3175"/>
          </a:xfrm>
          <a:custGeom>
            <a:avLst/>
            <a:gdLst>
              <a:gd name="T0" fmla="*/ 0 w 20"/>
              <a:gd name="T1" fmla="*/ 0 h 7"/>
              <a:gd name="T2" fmla="*/ 5 w 20"/>
              <a:gd name="T3" fmla="*/ 2 h 7"/>
              <a:gd name="T4" fmla="*/ 12 w 20"/>
              <a:gd name="T5" fmla="*/ 4 h 7"/>
              <a:gd name="T6" fmla="*/ 18 w 20"/>
              <a:gd name="T7" fmla="*/ 6 h 7"/>
              <a:gd name="T8" fmla="*/ 20 w 20"/>
              <a:gd name="T9" fmla="*/ 7 h 7"/>
              <a:gd name="T10" fmla="*/ 20 w 20"/>
              <a:gd name="T11" fmla="*/ 7 h 7"/>
              <a:gd name="T12" fmla="*/ 20 w 20"/>
              <a:gd name="T13" fmla="*/ 7 h 7"/>
              <a:gd name="T14" fmla="*/ 18 w 20"/>
              <a:gd name="T15" fmla="*/ 6 h 7"/>
              <a:gd name="T16" fmla="*/ 12 w 20"/>
              <a:gd name="T17" fmla="*/ 4 h 7"/>
              <a:gd name="T18" fmla="*/ 5 w 20"/>
              <a:gd name="T19" fmla="*/ 2 h 7"/>
              <a:gd name="T20" fmla="*/ 0 w 20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7">
                <a:moveTo>
                  <a:pt x="0" y="0"/>
                </a:moveTo>
                <a:lnTo>
                  <a:pt x="5" y="2"/>
                </a:lnTo>
                <a:lnTo>
                  <a:pt x="12" y="4"/>
                </a:lnTo>
                <a:lnTo>
                  <a:pt x="18" y="6"/>
                </a:lnTo>
                <a:lnTo>
                  <a:pt x="20" y="7"/>
                </a:lnTo>
                <a:lnTo>
                  <a:pt x="20" y="7"/>
                </a:lnTo>
                <a:lnTo>
                  <a:pt x="20" y="7"/>
                </a:lnTo>
                <a:lnTo>
                  <a:pt x="18" y="6"/>
                </a:lnTo>
                <a:lnTo>
                  <a:pt x="12" y="4"/>
                </a:lnTo>
                <a:lnTo>
                  <a:pt x="5" y="2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029" name="Freeform 141"/>
          <p:cNvSpPr>
            <a:spLocks/>
          </p:cNvSpPr>
          <p:nvPr/>
        </p:nvSpPr>
        <p:spPr bwMode="auto">
          <a:xfrm>
            <a:off x="2517776" y="2749550"/>
            <a:ext cx="4763" cy="52388"/>
          </a:xfrm>
          <a:custGeom>
            <a:avLst/>
            <a:gdLst>
              <a:gd name="T0" fmla="*/ 8 w 8"/>
              <a:gd name="T1" fmla="*/ 0 h 97"/>
              <a:gd name="T2" fmla="*/ 6 w 8"/>
              <a:gd name="T3" fmla="*/ 10 h 97"/>
              <a:gd name="T4" fmla="*/ 5 w 8"/>
              <a:gd name="T5" fmla="*/ 18 h 97"/>
              <a:gd name="T6" fmla="*/ 3 w 8"/>
              <a:gd name="T7" fmla="*/ 23 h 97"/>
              <a:gd name="T8" fmla="*/ 2 w 8"/>
              <a:gd name="T9" fmla="*/ 28 h 97"/>
              <a:gd name="T10" fmla="*/ 1 w 8"/>
              <a:gd name="T11" fmla="*/ 36 h 97"/>
              <a:gd name="T12" fmla="*/ 0 w 8"/>
              <a:gd name="T13" fmla="*/ 42 h 97"/>
              <a:gd name="T14" fmla="*/ 0 w 8"/>
              <a:gd name="T15" fmla="*/ 49 h 97"/>
              <a:gd name="T16" fmla="*/ 0 w 8"/>
              <a:gd name="T17" fmla="*/ 53 h 97"/>
              <a:gd name="T18" fmla="*/ 1 w 8"/>
              <a:gd name="T19" fmla="*/ 59 h 97"/>
              <a:gd name="T20" fmla="*/ 1 w 8"/>
              <a:gd name="T21" fmla="*/ 66 h 97"/>
              <a:gd name="T22" fmla="*/ 1 w 8"/>
              <a:gd name="T23" fmla="*/ 74 h 97"/>
              <a:gd name="T24" fmla="*/ 1 w 8"/>
              <a:gd name="T25" fmla="*/ 85 h 97"/>
              <a:gd name="T26" fmla="*/ 1 w 8"/>
              <a:gd name="T27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97">
                <a:moveTo>
                  <a:pt x="8" y="0"/>
                </a:moveTo>
                <a:lnTo>
                  <a:pt x="6" y="10"/>
                </a:lnTo>
                <a:lnTo>
                  <a:pt x="5" y="18"/>
                </a:lnTo>
                <a:lnTo>
                  <a:pt x="3" y="23"/>
                </a:lnTo>
                <a:lnTo>
                  <a:pt x="2" y="28"/>
                </a:lnTo>
                <a:lnTo>
                  <a:pt x="1" y="36"/>
                </a:lnTo>
                <a:lnTo>
                  <a:pt x="0" y="42"/>
                </a:lnTo>
                <a:lnTo>
                  <a:pt x="0" y="49"/>
                </a:lnTo>
                <a:lnTo>
                  <a:pt x="0" y="53"/>
                </a:lnTo>
                <a:lnTo>
                  <a:pt x="1" y="59"/>
                </a:lnTo>
                <a:lnTo>
                  <a:pt x="1" y="66"/>
                </a:lnTo>
                <a:lnTo>
                  <a:pt x="1" y="74"/>
                </a:lnTo>
                <a:lnTo>
                  <a:pt x="1" y="85"/>
                </a:lnTo>
                <a:lnTo>
                  <a:pt x="1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0" name="Freeform 142"/>
          <p:cNvSpPr>
            <a:spLocks/>
          </p:cNvSpPr>
          <p:nvPr/>
        </p:nvSpPr>
        <p:spPr bwMode="auto">
          <a:xfrm>
            <a:off x="2416175" y="2801938"/>
            <a:ext cx="58738" cy="50800"/>
          </a:xfrm>
          <a:custGeom>
            <a:avLst/>
            <a:gdLst>
              <a:gd name="T0" fmla="*/ 111 w 111"/>
              <a:gd name="T1" fmla="*/ 0 h 97"/>
              <a:gd name="T2" fmla="*/ 109 w 111"/>
              <a:gd name="T3" fmla="*/ 0 h 97"/>
              <a:gd name="T4" fmla="*/ 104 w 111"/>
              <a:gd name="T5" fmla="*/ 1 h 97"/>
              <a:gd name="T6" fmla="*/ 97 w 111"/>
              <a:gd name="T7" fmla="*/ 4 h 97"/>
              <a:gd name="T8" fmla="*/ 88 w 111"/>
              <a:gd name="T9" fmla="*/ 6 h 97"/>
              <a:gd name="T10" fmla="*/ 80 w 111"/>
              <a:gd name="T11" fmla="*/ 8 h 97"/>
              <a:gd name="T12" fmla="*/ 72 w 111"/>
              <a:gd name="T13" fmla="*/ 11 h 97"/>
              <a:gd name="T14" fmla="*/ 66 w 111"/>
              <a:gd name="T15" fmla="*/ 13 h 97"/>
              <a:gd name="T16" fmla="*/ 62 w 111"/>
              <a:gd name="T17" fmla="*/ 14 h 97"/>
              <a:gd name="T18" fmla="*/ 60 w 111"/>
              <a:gd name="T19" fmla="*/ 19 h 97"/>
              <a:gd name="T20" fmla="*/ 59 w 111"/>
              <a:gd name="T21" fmla="*/ 23 h 97"/>
              <a:gd name="T22" fmla="*/ 58 w 111"/>
              <a:gd name="T23" fmla="*/ 29 h 97"/>
              <a:gd name="T24" fmla="*/ 55 w 111"/>
              <a:gd name="T25" fmla="*/ 35 h 97"/>
              <a:gd name="T26" fmla="*/ 52 w 111"/>
              <a:gd name="T27" fmla="*/ 43 h 97"/>
              <a:gd name="T28" fmla="*/ 49 w 111"/>
              <a:gd name="T29" fmla="*/ 48 h 97"/>
              <a:gd name="T30" fmla="*/ 45 w 111"/>
              <a:gd name="T31" fmla="*/ 52 h 97"/>
              <a:gd name="T32" fmla="*/ 42 w 111"/>
              <a:gd name="T33" fmla="*/ 56 h 97"/>
              <a:gd name="T34" fmla="*/ 33 w 111"/>
              <a:gd name="T35" fmla="*/ 62 h 97"/>
              <a:gd name="T36" fmla="*/ 28 w 111"/>
              <a:gd name="T37" fmla="*/ 65 h 97"/>
              <a:gd name="T38" fmla="*/ 21 w 111"/>
              <a:gd name="T39" fmla="*/ 70 h 97"/>
              <a:gd name="T40" fmla="*/ 16 w 111"/>
              <a:gd name="T41" fmla="*/ 77 h 97"/>
              <a:gd name="T42" fmla="*/ 13 w 111"/>
              <a:gd name="T43" fmla="*/ 82 h 97"/>
              <a:gd name="T44" fmla="*/ 10 w 111"/>
              <a:gd name="T45" fmla="*/ 86 h 97"/>
              <a:gd name="T46" fmla="*/ 9 w 111"/>
              <a:gd name="T47" fmla="*/ 87 h 97"/>
              <a:gd name="T48" fmla="*/ 7 w 111"/>
              <a:gd name="T49" fmla="*/ 90 h 97"/>
              <a:gd name="T50" fmla="*/ 3 w 111"/>
              <a:gd name="T51" fmla="*/ 94 h 97"/>
              <a:gd name="T52" fmla="*/ 0 w 111"/>
              <a:gd name="T5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97">
                <a:moveTo>
                  <a:pt x="111" y="0"/>
                </a:moveTo>
                <a:lnTo>
                  <a:pt x="109" y="0"/>
                </a:lnTo>
                <a:lnTo>
                  <a:pt x="104" y="1"/>
                </a:lnTo>
                <a:lnTo>
                  <a:pt x="97" y="4"/>
                </a:lnTo>
                <a:lnTo>
                  <a:pt x="88" y="6"/>
                </a:lnTo>
                <a:lnTo>
                  <a:pt x="80" y="8"/>
                </a:lnTo>
                <a:lnTo>
                  <a:pt x="72" y="11"/>
                </a:lnTo>
                <a:lnTo>
                  <a:pt x="66" y="13"/>
                </a:lnTo>
                <a:lnTo>
                  <a:pt x="62" y="14"/>
                </a:lnTo>
                <a:lnTo>
                  <a:pt x="60" y="19"/>
                </a:lnTo>
                <a:lnTo>
                  <a:pt x="59" y="23"/>
                </a:lnTo>
                <a:lnTo>
                  <a:pt x="58" y="29"/>
                </a:lnTo>
                <a:lnTo>
                  <a:pt x="55" y="35"/>
                </a:lnTo>
                <a:lnTo>
                  <a:pt x="52" y="43"/>
                </a:lnTo>
                <a:lnTo>
                  <a:pt x="49" y="48"/>
                </a:lnTo>
                <a:lnTo>
                  <a:pt x="45" y="52"/>
                </a:lnTo>
                <a:lnTo>
                  <a:pt x="42" y="56"/>
                </a:lnTo>
                <a:lnTo>
                  <a:pt x="33" y="62"/>
                </a:lnTo>
                <a:lnTo>
                  <a:pt x="28" y="65"/>
                </a:lnTo>
                <a:lnTo>
                  <a:pt x="21" y="70"/>
                </a:lnTo>
                <a:lnTo>
                  <a:pt x="16" y="77"/>
                </a:lnTo>
                <a:lnTo>
                  <a:pt x="13" y="82"/>
                </a:lnTo>
                <a:lnTo>
                  <a:pt x="10" y="86"/>
                </a:lnTo>
                <a:lnTo>
                  <a:pt x="9" y="87"/>
                </a:lnTo>
                <a:lnTo>
                  <a:pt x="7" y="90"/>
                </a:lnTo>
                <a:lnTo>
                  <a:pt x="3" y="94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1" name="Freeform 143"/>
          <p:cNvSpPr>
            <a:spLocks/>
          </p:cNvSpPr>
          <p:nvPr/>
        </p:nvSpPr>
        <p:spPr bwMode="auto">
          <a:xfrm>
            <a:off x="2657476" y="2695575"/>
            <a:ext cx="41275" cy="33338"/>
          </a:xfrm>
          <a:custGeom>
            <a:avLst/>
            <a:gdLst>
              <a:gd name="T0" fmla="*/ 0 w 76"/>
              <a:gd name="T1" fmla="*/ 0 h 63"/>
              <a:gd name="T2" fmla="*/ 11 w 76"/>
              <a:gd name="T3" fmla="*/ 3 h 63"/>
              <a:gd name="T4" fmla="*/ 16 w 76"/>
              <a:gd name="T5" fmla="*/ 5 h 63"/>
              <a:gd name="T6" fmla="*/ 20 w 76"/>
              <a:gd name="T7" fmla="*/ 7 h 63"/>
              <a:gd name="T8" fmla="*/ 24 w 76"/>
              <a:gd name="T9" fmla="*/ 12 h 63"/>
              <a:gd name="T10" fmla="*/ 27 w 76"/>
              <a:gd name="T11" fmla="*/ 18 h 63"/>
              <a:gd name="T12" fmla="*/ 33 w 76"/>
              <a:gd name="T13" fmla="*/ 30 h 63"/>
              <a:gd name="T14" fmla="*/ 39 w 76"/>
              <a:gd name="T15" fmla="*/ 42 h 63"/>
              <a:gd name="T16" fmla="*/ 42 w 76"/>
              <a:gd name="T17" fmla="*/ 45 h 63"/>
              <a:gd name="T18" fmla="*/ 48 w 76"/>
              <a:gd name="T19" fmla="*/ 49 h 63"/>
              <a:gd name="T20" fmla="*/ 56 w 76"/>
              <a:gd name="T21" fmla="*/ 51 h 63"/>
              <a:gd name="T22" fmla="*/ 61 w 76"/>
              <a:gd name="T23" fmla="*/ 52 h 63"/>
              <a:gd name="T24" fmla="*/ 64 w 76"/>
              <a:gd name="T25" fmla="*/ 53 h 63"/>
              <a:gd name="T26" fmla="*/ 67 w 76"/>
              <a:gd name="T27" fmla="*/ 55 h 63"/>
              <a:gd name="T28" fmla="*/ 70 w 76"/>
              <a:gd name="T29" fmla="*/ 57 h 63"/>
              <a:gd name="T30" fmla="*/ 72 w 76"/>
              <a:gd name="T31" fmla="*/ 59 h 63"/>
              <a:gd name="T32" fmla="*/ 76 w 76"/>
              <a:gd name="T33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63">
                <a:moveTo>
                  <a:pt x="0" y="0"/>
                </a:moveTo>
                <a:lnTo>
                  <a:pt x="11" y="3"/>
                </a:lnTo>
                <a:lnTo>
                  <a:pt x="16" y="5"/>
                </a:lnTo>
                <a:lnTo>
                  <a:pt x="20" y="7"/>
                </a:lnTo>
                <a:lnTo>
                  <a:pt x="24" y="12"/>
                </a:lnTo>
                <a:lnTo>
                  <a:pt x="27" y="18"/>
                </a:lnTo>
                <a:lnTo>
                  <a:pt x="33" y="30"/>
                </a:lnTo>
                <a:lnTo>
                  <a:pt x="39" y="42"/>
                </a:lnTo>
                <a:lnTo>
                  <a:pt x="42" y="45"/>
                </a:lnTo>
                <a:lnTo>
                  <a:pt x="48" y="49"/>
                </a:lnTo>
                <a:lnTo>
                  <a:pt x="56" y="51"/>
                </a:lnTo>
                <a:lnTo>
                  <a:pt x="61" y="52"/>
                </a:lnTo>
                <a:lnTo>
                  <a:pt x="64" y="53"/>
                </a:lnTo>
                <a:lnTo>
                  <a:pt x="67" y="55"/>
                </a:lnTo>
                <a:lnTo>
                  <a:pt x="70" y="57"/>
                </a:lnTo>
                <a:lnTo>
                  <a:pt x="72" y="59"/>
                </a:lnTo>
                <a:lnTo>
                  <a:pt x="76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2" name="Freeform 144"/>
          <p:cNvSpPr>
            <a:spLocks/>
          </p:cNvSpPr>
          <p:nvPr/>
        </p:nvSpPr>
        <p:spPr bwMode="auto">
          <a:xfrm>
            <a:off x="2635251" y="2746376"/>
            <a:ext cx="15875" cy="47625"/>
          </a:xfrm>
          <a:custGeom>
            <a:avLst/>
            <a:gdLst>
              <a:gd name="T0" fmla="*/ 0 w 28"/>
              <a:gd name="T1" fmla="*/ 0 h 90"/>
              <a:gd name="T2" fmla="*/ 9 w 28"/>
              <a:gd name="T3" fmla="*/ 23 h 90"/>
              <a:gd name="T4" fmla="*/ 17 w 28"/>
              <a:gd name="T5" fmla="*/ 45 h 90"/>
              <a:gd name="T6" fmla="*/ 25 w 28"/>
              <a:gd name="T7" fmla="*/ 67 h 90"/>
              <a:gd name="T8" fmla="*/ 27 w 28"/>
              <a:gd name="T9" fmla="*/ 79 h 90"/>
              <a:gd name="T10" fmla="*/ 28 w 28"/>
              <a:gd name="T1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90">
                <a:moveTo>
                  <a:pt x="0" y="0"/>
                </a:moveTo>
                <a:lnTo>
                  <a:pt x="9" y="23"/>
                </a:lnTo>
                <a:lnTo>
                  <a:pt x="17" y="45"/>
                </a:lnTo>
                <a:lnTo>
                  <a:pt x="25" y="67"/>
                </a:lnTo>
                <a:lnTo>
                  <a:pt x="27" y="79"/>
                </a:lnTo>
                <a:lnTo>
                  <a:pt x="28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3" name="Freeform 145"/>
          <p:cNvSpPr>
            <a:spLocks/>
          </p:cNvSpPr>
          <p:nvPr/>
        </p:nvSpPr>
        <p:spPr bwMode="auto">
          <a:xfrm>
            <a:off x="2632076" y="3238500"/>
            <a:ext cx="36513" cy="39688"/>
          </a:xfrm>
          <a:custGeom>
            <a:avLst/>
            <a:gdLst>
              <a:gd name="T0" fmla="*/ 0 w 69"/>
              <a:gd name="T1" fmla="*/ 0 h 76"/>
              <a:gd name="T2" fmla="*/ 9 w 69"/>
              <a:gd name="T3" fmla="*/ 4 h 76"/>
              <a:gd name="T4" fmla="*/ 17 w 69"/>
              <a:gd name="T5" fmla="*/ 7 h 76"/>
              <a:gd name="T6" fmla="*/ 24 w 69"/>
              <a:gd name="T7" fmla="*/ 12 h 76"/>
              <a:gd name="T8" fmla="*/ 30 w 69"/>
              <a:gd name="T9" fmla="*/ 15 h 76"/>
              <a:gd name="T10" fmla="*/ 38 w 69"/>
              <a:gd name="T11" fmla="*/ 24 h 76"/>
              <a:gd name="T12" fmla="*/ 44 w 69"/>
              <a:gd name="T13" fmla="*/ 34 h 76"/>
              <a:gd name="T14" fmla="*/ 49 w 69"/>
              <a:gd name="T15" fmla="*/ 44 h 76"/>
              <a:gd name="T16" fmla="*/ 53 w 69"/>
              <a:gd name="T17" fmla="*/ 55 h 76"/>
              <a:gd name="T18" fmla="*/ 60 w 69"/>
              <a:gd name="T19" fmla="*/ 65 h 76"/>
              <a:gd name="T20" fmla="*/ 69 w 69"/>
              <a:gd name="T21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9" h="76">
                <a:moveTo>
                  <a:pt x="0" y="0"/>
                </a:moveTo>
                <a:lnTo>
                  <a:pt x="9" y="4"/>
                </a:lnTo>
                <a:lnTo>
                  <a:pt x="17" y="7"/>
                </a:lnTo>
                <a:lnTo>
                  <a:pt x="24" y="12"/>
                </a:lnTo>
                <a:lnTo>
                  <a:pt x="30" y="15"/>
                </a:lnTo>
                <a:lnTo>
                  <a:pt x="38" y="24"/>
                </a:lnTo>
                <a:lnTo>
                  <a:pt x="44" y="34"/>
                </a:lnTo>
                <a:lnTo>
                  <a:pt x="49" y="44"/>
                </a:lnTo>
                <a:lnTo>
                  <a:pt x="53" y="55"/>
                </a:lnTo>
                <a:lnTo>
                  <a:pt x="60" y="65"/>
                </a:lnTo>
                <a:lnTo>
                  <a:pt x="69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4" name="Freeform 146"/>
          <p:cNvSpPr>
            <a:spLocks/>
          </p:cNvSpPr>
          <p:nvPr/>
        </p:nvSpPr>
        <p:spPr bwMode="auto">
          <a:xfrm>
            <a:off x="2632075" y="1943100"/>
            <a:ext cx="50800" cy="39688"/>
          </a:xfrm>
          <a:custGeom>
            <a:avLst/>
            <a:gdLst>
              <a:gd name="T0" fmla="*/ 0 w 97"/>
              <a:gd name="T1" fmla="*/ 0 h 76"/>
              <a:gd name="T2" fmla="*/ 14 w 97"/>
              <a:gd name="T3" fmla="*/ 3 h 76"/>
              <a:gd name="T4" fmla="*/ 21 w 97"/>
              <a:gd name="T5" fmla="*/ 5 h 76"/>
              <a:gd name="T6" fmla="*/ 28 w 97"/>
              <a:gd name="T7" fmla="*/ 7 h 76"/>
              <a:gd name="T8" fmla="*/ 34 w 97"/>
              <a:gd name="T9" fmla="*/ 11 h 76"/>
              <a:gd name="T10" fmla="*/ 40 w 97"/>
              <a:gd name="T11" fmla="*/ 14 h 76"/>
              <a:gd name="T12" fmla="*/ 54 w 97"/>
              <a:gd name="T13" fmla="*/ 23 h 76"/>
              <a:gd name="T14" fmla="*/ 60 w 97"/>
              <a:gd name="T15" fmla="*/ 28 h 76"/>
              <a:gd name="T16" fmla="*/ 65 w 97"/>
              <a:gd name="T17" fmla="*/ 31 h 76"/>
              <a:gd name="T18" fmla="*/ 68 w 97"/>
              <a:gd name="T19" fmla="*/ 34 h 76"/>
              <a:gd name="T20" fmla="*/ 69 w 97"/>
              <a:gd name="T21" fmla="*/ 35 h 76"/>
              <a:gd name="T22" fmla="*/ 73 w 97"/>
              <a:gd name="T23" fmla="*/ 41 h 76"/>
              <a:gd name="T24" fmla="*/ 77 w 97"/>
              <a:gd name="T25" fmla="*/ 48 h 76"/>
              <a:gd name="T26" fmla="*/ 87 w 97"/>
              <a:gd name="T27" fmla="*/ 61 h 76"/>
              <a:gd name="T28" fmla="*/ 91 w 97"/>
              <a:gd name="T29" fmla="*/ 67 h 76"/>
              <a:gd name="T30" fmla="*/ 94 w 97"/>
              <a:gd name="T31" fmla="*/ 72 h 76"/>
              <a:gd name="T32" fmla="*/ 96 w 97"/>
              <a:gd name="T33" fmla="*/ 75 h 76"/>
              <a:gd name="T34" fmla="*/ 97 w 97"/>
              <a:gd name="T3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7" h="76">
                <a:moveTo>
                  <a:pt x="0" y="0"/>
                </a:moveTo>
                <a:lnTo>
                  <a:pt x="14" y="3"/>
                </a:lnTo>
                <a:lnTo>
                  <a:pt x="21" y="5"/>
                </a:lnTo>
                <a:lnTo>
                  <a:pt x="28" y="7"/>
                </a:lnTo>
                <a:lnTo>
                  <a:pt x="34" y="11"/>
                </a:lnTo>
                <a:lnTo>
                  <a:pt x="40" y="14"/>
                </a:lnTo>
                <a:lnTo>
                  <a:pt x="54" y="23"/>
                </a:lnTo>
                <a:lnTo>
                  <a:pt x="60" y="28"/>
                </a:lnTo>
                <a:lnTo>
                  <a:pt x="65" y="31"/>
                </a:lnTo>
                <a:lnTo>
                  <a:pt x="68" y="34"/>
                </a:lnTo>
                <a:lnTo>
                  <a:pt x="69" y="35"/>
                </a:lnTo>
                <a:lnTo>
                  <a:pt x="73" y="41"/>
                </a:lnTo>
                <a:lnTo>
                  <a:pt x="77" y="48"/>
                </a:lnTo>
                <a:lnTo>
                  <a:pt x="87" y="61"/>
                </a:lnTo>
                <a:lnTo>
                  <a:pt x="91" y="67"/>
                </a:lnTo>
                <a:lnTo>
                  <a:pt x="94" y="72"/>
                </a:lnTo>
                <a:lnTo>
                  <a:pt x="96" y="75"/>
                </a:lnTo>
                <a:lnTo>
                  <a:pt x="97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5" name="Freeform 147"/>
          <p:cNvSpPr>
            <a:spLocks/>
          </p:cNvSpPr>
          <p:nvPr/>
        </p:nvSpPr>
        <p:spPr bwMode="auto">
          <a:xfrm>
            <a:off x="2709864" y="2273300"/>
            <a:ext cx="20637" cy="14288"/>
          </a:xfrm>
          <a:custGeom>
            <a:avLst/>
            <a:gdLst>
              <a:gd name="T0" fmla="*/ 0 w 41"/>
              <a:gd name="T1" fmla="*/ 0 h 28"/>
              <a:gd name="T2" fmla="*/ 8 w 41"/>
              <a:gd name="T3" fmla="*/ 2 h 28"/>
              <a:gd name="T4" fmla="*/ 15 w 41"/>
              <a:gd name="T5" fmla="*/ 5 h 28"/>
              <a:gd name="T6" fmla="*/ 26 w 41"/>
              <a:gd name="T7" fmla="*/ 7 h 28"/>
              <a:gd name="T8" fmla="*/ 33 w 41"/>
              <a:gd name="T9" fmla="*/ 8 h 28"/>
              <a:gd name="T10" fmla="*/ 38 w 41"/>
              <a:gd name="T11" fmla="*/ 9 h 28"/>
              <a:gd name="T12" fmla="*/ 40 w 41"/>
              <a:gd name="T13" fmla="*/ 11 h 28"/>
              <a:gd name="T14" fmla="*/ 41 w 41"/>
              <a:gd name="T15" fmla="*/ 14 h 28"/>
              <a:gd name="T16" fmla="*/ 41 w 41"/>
              <a:gd name="T17" fmla="*/ 19 h 28"/>
              <a:gd name="T18" fmla="*/ 41 w 41"/>
              <a:gd name="T19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" h="28">
                <a:moveTo>
                  <a:pt x="0" y="0"/>
                </a:moveTo>
                <a:lnTo>
                  <a:pt x="8" y="2"/>
                </a:lnTo>
                <a:lnTo>
                  <a:pt x="15" y="5"/>
                </a:lnTo>
                <a:lnTo>
                  <a:pt x="26" y="7"/>
                </a:lnTo>
                <a:lnTo>
                  <a:pt x="33" y="8"/>
                </a:lnTo>
                <a:lnTo>
                  <a:pt x="38" y="9"/>
                </a:lnTo>
                <a:lnTo>
                  <a:pt x="40" y="11"/>
                </a:lnTo>
                <a:lnTo>
                  <a:pt x="41" y="14"/>
                </a:lnTo>
                <a:lnTo>
                  <a:pt x="41" y="19"/>
                </a:lnTo>
                <a:lnTo>
                  <a:pt x="41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6" name="Freeform 148"/>
          <p:cNvSpPr>
            <a:spLocks/>
          </p:cNvSpPr>
          <p:nvPr/>
        </p:nvSpPr>
        <p:spPr bwMode="auto">
          <a:xfrm>
            <a:off x="2719389" y="2312989"/>
            <a:ext cx="15875" cy="33337"/>
          </a:xfrm>
          <a:custGeom>
            <a:avLst/>
            <a:gdLst>
              <a:gd name="T0" fmla="*/ 0 w 28"/>
              <a:gd name="T1" fmla="*/ 0 h 63"/>
              <a:gd name="T2" fmla="*/ 3 w 28"/>
              <a:gd name="T3" fmla="*/ 8 h 63"/>
              <a:gd name="T4" fmla="*/ 5 w 28"/>
              <a:gd name="T5" fmla="*/ 15 h 63"/>
              <a:gd name="T6" fmla="*/ 6 w 28"/>
              <a:gd name="T7" fmla="*/ 19 h 63"/>
              <a:gd name="T8" fmla="*/ 7 w 28"/>
              <a:gd name="T9" fmla="*/ 21 h 63"/>
              <a:gd name="T10" fmla="*/ 7 w 28"/>
              <a:gd name="T11" fmla="*/ 22 h 63"/>
              <a:gd name="T12" fmla="*/ 7 w 28"/>
              <a:gd name="T13" fmla="*/ 22 h 63"/>
              <a:gd name="T14" fmla="*/ 7 w 28"/>
              <a:gd name="T15" fmla="*/ 20 h 63"/>
              <a:gd name="T16" fmla="*/ 7 w 28"/>
              <a:gd name="T17" fmla="*/ 19 h 63"/>
              <a:gd name="T18" fmla="*/ 9 w 28"/>
              <a:gd name="T19" fmla="*/ 19 h 63"/>
              <a:gd name="T20" fmla="*/ 10 w 28"/>
              <a:gd name="T21" fmla="*/ 20 h 63"/>
              <a:gd name="T22" fmla="*/ 11 w 28"/>
              <a:gd name="T23" fmla="*/ 22 h 63"/>
              <a:gd name="T24" fmla="*/ 13 w 28"/>
              <a:gd name="T25" fmla="*/ 27 h 63"/>
              <a:gd name="T26" fmla="*/ 17 w 28"/>
              <a:gd name="T27" fmla="*/ 33 h 63"/>
              <a:gd name="T28" fmla="*/ 21 w 28"/>
              <a:gd name="T29" fmla="*/ 42 h 63"/>
              <a:gd name="T30" fmla="*/ 24 w 28"/>
              <a:gd name="T31" fmla="*/ 48 h 63"/>
              <a:gd name="T32" fmla="*/ 26 w 28"/>
              <a:gd name="T33" fmla="*/ 55 h 63"/>
              <a:gd name="T34" fmla="*/ 28 w 28"/>
              <a:gd name="T35" fmla="*/ 60 h 63"/>
              <a:gd name="T36" fmla="*/ 28 w 28"/>
              <a:gd name="T37" fmla="*/ 63 h 63"/>
              <a:gd name="T38" fmla="*/ 28 w 28"/>
              <a:gd name="T39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" h="63">
                <a:moveTo>
                  <a:pt x="0" y="0"/>
                </a:moveTo>
                <a:lnTo>
                  <a:pt x="3" y="8"/>
                </a:lnTo>
                <a:lnTo>
                  <a:pt x="5" y="15"/>
                </a:lnTo>
                <a:lnTo>
                  <a:pt x="6" y="19"/>
                </a:lnTo>
                <a:lnTo>
                  <a:pt x="7" y="21"/>
                </a:lnTo>
                <a:lnTo>
                  <a:pt x="7" y="22"/>
                </a:lnTo>
                <a:lnTo>
                  <a:pt x="7" y="22"/>
                </a:lnTo>
                <a:lnTo>
                  <a:pt x="7" y="20"/>
                </a:lnTo>
                <a:lnTo>
                  <a:pt x="7" y="19"/>
                </a:lnTo>
                <a:lnTo>
                  <a:pt x="9" y="19"/>
                </a:lnTo>
                <a:lnTo>
                  <a:pt x="10" y="20"/>
                </a:lnTo>
                <a:lnTo>
                  <a:pt x="11" y="22"/>
                </a:lnTo>
                <a:lnTo>
                  <a:pt x="13" y="27"/>
                </a:lnTo>
                <a:lnTo>
                  <a:pt x="17" y="33"/>
                </a:lnTo>
                <a:lnTo>
                  <a:pt x="21" y="42"/>
                </a:lnTo>
                <a:lnTo>
                  <a:pt x="24" y="48"/>
                </a:lnTo>
                <a:lnTo>
                  <a:pt x="26" y="55"/>
                </a:lnTo>
                <a:lnTo>
                  <a:pt x="28" y="60"/>
                </a:lnTo>
                <a:lnTo>
                  <a:pt x="28" y="63"/>
                </a:lnTo>
                <a:lnTo>
                  <a:pt x="28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7" name="Freeform 149"/>
          <p:cNvSpPr>
            <a:spLocks/>
          </p:cNvSpPr>
          <p:nvPr/>
        </p:nvSpPr>
        <p:spPr bwMode="auto">
          <a:xfrm>
            <a:off x="2730500" y="2166938"/>
            <a:ext cx="52388" cy="30162"/>
          </a:xfrm>
          <a:custGeom>
            <a:avLst/>
            <a:gdLst>
              <a:gd name="T0" fmla="*/ 0 w 98"/>
              <a:gd name="T1" fmla="*/ 0 h 56"/>
              <a:gd name="T2" fmla="*/ 14 w 98"/>
              <a:gd name="T3" fmla="*/ 9 h 56"/>
              <a:gd name="T4" fmla="*/ 30 w 98"/>
              <a:gd name="T5" fmla="*/ 20 h 56"/>
              <a:gd name="T6" fmla="*/ 48 w 98"/>
              <a:gd name="T7" fmla="*/ 28 h 56"/>
              <a:gd name="T8" fmla="*/ 63 w 98"/>
              <a:gd name="T9" fmla="*/ 35 h 56"/>
              <a:gd name="T10" fmla="*/ 72 w 98"/>
              <a:gd name="T11" fmla="*/ 37 h 56"/>
              <a:gd name="T12" fmla="*/ 80 w 98"/>
              <a:gd name="T13" fmla="*/ 38 h 56"/>
              <a:gd name="T14" fmla="*/ 89 w 98"/>
              <a:gd name="T15" fmla="*/ 39 h 56"/>
              <a:gd name="T16" fmla="*/ 97 w 98"/>
              <a:gd name="T17" fmla="*/ 42 h 56"/>
              <a:gd name="T18" fmla="*/ 98 w 98"/>
              <a:gd name="T19" fmla="*/ 44 h 56"/>
              <a:gd name="T20" fmla="*/ 98 w 98"/>
              <a:gd name="T21" fmla="*/ 47 h 56"/>
              <a:gd name="T22" fmla="*/ 97 w 98"/>
              <a:gd name="T23" fmla="*/ 52 h 56"/>
              <a:gd name="T24" fmla="*/ 97 w 98"/>
              <a:gd name="T25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8" h="56">
                <a:moveTo>
                  <a:pt x="0" y="0"/>
                </a:moveTo>
                <a:lnTo>
                  <a:pt x="14" y="9"/>
                </a:lnTo>
                <a:lnTo>
                  <a:pt x="30" y="20"/>
                </a:lnTo>
                <a:lnTo>
                  <a:pt x="48" y="28"/>
                </a:lnTo>
                <a:lnTo>
                  <a:pt x="63" y="35"/>
                </a:lnTo>
                <a:lnTo>
                  <a:pt x="72" y="37"/>
                </a:lnTo>
                <a:lnTo>
                  <a:pt x="80" y="38"/>
                </a:lnTo>
                <a:lnTo>
                  <a:pt x="89" y="39"/>
                </a:lnTo>
                <a:lnTo>
                  <a:pt x="97" y="42"/>
                </a:lnTo>
                <a:lnTo>
                  <a:pt x="98" y="44"/>
                </a:lnTo>
                <a:lnTo>
                  <a:pt x="98" y="47"/>
                </a:lnTo>
                <a:lnTo>
                  <a:pt x="97" y="52"/>
                </a:lnTo>
                <a:lnTo>
                  <a:pt x="97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8" name="Line 150"/>
          <p:cNvSpPr>
            <a:spLocks noChangeShapeType="1"/>
          </p:cNvSpPr>
          <p:nvPr/>
        </p:nvSpPr>
        <p:spPr bwMode="auto">
          <a:xfrm flipH="1">
            <a:off x="2276475" y="2079625"/>
            <a:ext cx="39688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39" name="Freeform 151"/>
          <p:cNvSpPr>
            <a:spLocks/>
          </p:cNvSpPr>
          <p:nvPr/>
        </p:nvSpPr>
        <p:spPr bwMode="auto">
          <a:xfrm>
            <a:off x="2195513" y="2130425"/>
            <a:ext cx="61912" cy="14288"/>
          </a:xfrm>
          <a:custGeom>
            <a:avLst/>
            <a:gdLst>
              <a:gd name="T0" fmla="*/ 118 w 118"/>
              <a:gd name="T1" fmla="*/ 0 h 27"/>
              <a:gd name="T2" fmla="*/ 91 w 118"/>
              <a:gd name="T3" fmla="*/ 1 h 27"/>
              <a:gd name="T4" fmla="*/ 66 w 118"/>
              <a:gd name="T5" fmla="*/ 1 h 27"/>
              <a:gd name="T6" fmla="*/ 39 w 118"/>
              <a:gd name="T7" fmla="*/ 2 h 27"/>
              <a:gd name="T8" fmla="*/ 14 w 118"/>
              <a:gd name="T9" fmla="*/ 7 h 27"/>
              <a:gd name="T10" fmla="*/ 12 w 118"/>
              <a:gd name="T11" fmla="*/ 8 h 27"/>
              <a:gd name="T12" fmla="*/ 8 w 118"/>
              <a:gd name="T13" fmla="*/ 11 h 27"/>
              <a:gd name="T14" fmla="*/ 3 w 118"/>
              <a:gd name="T15" fmla="*/ 18 h 27"/>
              <a:gd name="T16" fmla="*/ 1 w 118"/>
              <a:gd name="T17" fmla="*/ 25 h 27"/>
              <a:gd name="T18" fmla="*/ 0 w 118"/>
              <a:gd name="T19" fmla="*/ 26 h 27"/>
              <a:gd name="T20" fmla="*/ 0 w 118"/>
              <a:gd name="T2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8" h="27">
                <a:moveTo>
                  <a:pt x="118" y="0"/>
                </a:moveTo>
                <a:lnTo>
                  <a:pt x="91" y="1"/>
                </a:lnTo>
                <a:lnTo>
                  <a:pt x="66" y="1"/>
                </a:lnTo>
                <a:lnTo>
                  <a:pt x="39" y="2"/>
                </a:lnTo>
                <a:lnTo>
                  <a:pt x="14" y="7"/>
                </a:lnTo>
                <a:lnTo>
                  <a:pt x="12" y="8"/>
                </a:lnTo>
                <a:lnTo>
                  <a:pt x="8" y="11"/>
                </a:lnTo>
                <a:lnTo>
                  <a:pt x="3" y="18"/>
                </a:lnTo>
                <a:lnTo>
                  <a:pt x="1" y="25"/>
                </a:lnTo>
                <a:lnTo>
                  <a:pt x="0" y="26"/>
                </a:lnTo>
                <a:lnTo>
                  <a:pt x="0" y="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0" name="Freeform 152"/>
          <p:cNvSpPr>
            <a:spLocks/>
          </p:cNvSpPr>
          <p:nvPr/>
        </p:nvSpPr>
        <p:spPr bwMode="auto">
          <a:xfrm>
            <a:off x="2217738" y="2189163"/>
            <a:ext cx="61912" cy="36512"/>
          </a:xfrm>
          <a:custGeom>
            <a:avLst/>
            <a:gdLst>
              <a:gd name="T0" fmla="*/ 117 w 117"/>
              <a:gd name="T1" fmla="*/ 0 h 69"/>
              <a:gd name="T2" fmla="*/ 111 w 117"/>
              <a:gd name="T3" fmla="*/ 9 h 69"/>
              <a:gd name="T4" fmla="*/ 104 w 117"/>
              <a:gd name="T5" fmla="*/ 17 h 69"/>
              <a:gd name="T6" fmla="*/ 97 w 117"/>
              <a:gd name="T7" fmla="*/ 23 h 69"/>
              <a:gd name="T8" fmla="*/ 89 w 117"/>
              <a:gd name="T9" fmla="*/ 29 h 69"/>
              <a:gd name="T10" fmla="*/ 74 w 117"/>
              <a:gd name="T11" fmla="*/ 37 h 69"/>
              <a:gd name="T12" fmla="*/ 59 w 117"/>
              <a:gd name="T13" fmla="*/ 41 h 69"/>
              <a:gd name="T14" fmla="*/ 42 w 117"/>
              <a:gd name="T15" fmla="*/ 46 h 69"/>
              <a:gd name="T16" fmla="*/ 27 w 117"/>
              <a:gd name="T17" fmla="*/ 52 h 69"/>
              <a:gd name="T18" fmla="*/ 13 w 117"/>
              <a:gd name="T19" fmla="*/ 59 h 69"/>
              <a:gd name="T20" fmla="*/ 7 w 117"/>
              <a:gd name="T21" fmla="*/ 63 h 69"/>
              <a:gd name="T22" fmla="*/ 0 w 117"/>
              <a:gd name="T23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7" h="69">
                <a:moveTo>
                  <a:pt x="117" y="0"/>
                </a:moveTo>
                <a:lnTo>
                  <a:pt x="111" y="9"/>
                </a:lnTo>
                <a:lnTo>
                  <a:pt x="104" y="17"/>
                </a:lnTo>
                <a:lnTo>
                  <a:pt x="97" y="23"/>
                </a:lnTo>
                <a:lnTo>
                  <a:pt x="89" y="29"/>
                </a:lnTo>
                <a:lnTo>
                  <a:pt x="74" y="37"/>
                </a:lnTo>
                <a:lnTo>
                  <a:pt x="59" y="41"/>
                </a:lnTo>
                <a:lnTo>
                  <a:pt x="42" y="46"/>
                </a:lnTo>
                <a:lnTo>
                  <a:pt x="27" y="52"/>
                </a:lnTo>
                <a:lnTo>
                  <a:pt x="13" y="59"/>
                </a:lnTo>
                <a:lnTo>
                  <a:pt x="7" y="63"/>
                </a:lnTo>
                <a:lnTo>
                  <a:pt x="0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1" name="Freeform 153"/>
          <p:cNvSpPr>
            <a:spLocks/>
          </p:cNvSpPr>
          <p:nvPr/>
        </p:nvSpPr>
        <p:spPr bwMode="auto">
          <a:xfrm>
            <a:off x="2400300" y="2251075"/>
            <a:ext cx="26988" cy="52388"/>
          </a:xfrm>
          <a:custGeom>
            <a:avLst/>
            <a:gdLst>
              <a:gd name="T0" fmla="*/ 0 w 49"/>
              <a:gd name="T1" fmla="*/ 0 h 97"/>
              <a:gd name="T2" fmla="*/ 7 w 49"/>
              <a:gd name="T3" fmla="*/ 1 h 97"/>
              <a:gd name="T4" fmla="*/ 15 w 49"/>
              <a:gd name="T5" fmla="*/ 2 h 97"/>
              <a:gd name="T6" fmla="*/ 22 w 49"/>
              <a:gd name="T7" fmla="*/ 3 h 97"/>
              <a:gd name="T8" fmla="*/ 28 w 49"/>
              <a:gd name="T9" fmla="*/ 6 h 97"/>
              <a:gd name="T10" fmla="*/ 28 w 49"/>
              <a:gd name="T11" fmla="*/ 8 h 97"/>
              <a:gd name="T12" fmla="*/ 29 w 49"/>
              <a:gd name="T13" fmla="*/ 10 h 97"/>
              <a:gd name="T14" fmla="*/ 30 w 49"/>
              <a:gd name="T15" fmla="*/ 15 h 97"/>
              <a:gd name="T16" fmla="*/ 31 w 49"/>
              <a:gd name="T17" fmla="*/ 20 h 97"/>
              <a:gd name="T18" fmla="*/ 35 w 49"/>
              <a:gd name="T19" fmla="*/ 33 h 97"/>
              <a:gd name="T20" fmla="*/ 38 w 49"/>
              <a:gd name="T21" fmla="*/ 49 h 97"/>
              <a:gd name="T22" fmla="*/ 43 w 49"/>
              <a:gd name="T23" fmla="*/ 65 h 97"/>
              <a:gd name="T24" fmla="*/ 45 w 49"/>
              <a:gd name="T25" fmla="*/ 79 h 97"/>
              <a:gd name="T26" fmla="*/ 46 w 49"/>
              <a:gd name="T27" fmla="*/ 85 h 97"/>
              <a:gd name="T28" fmla="*/ 48 w 49"/>
              <a:gd name="T29" fmla="*/ 91 h 97"/>
              <a:gd name="T30" fmla="*/ 49 w 49"/>
              <a:gd name="T31" fmla="*/ 94 h 97"/>
              <a:gd name="T32" fmla="*/ 49 w 49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97">
                <a:moveTo>
                  <a:pt x="0" y="0"/>
                </a:moveTo>
                <a:lnTo>
                  <a:pt x="7" y="1"/>
                </a:lnTo>
                <a:lnTo>
                  <a:pt x="15" y="2"/>
                </a:lnTo>
                <a:lnTo>
                  <a:pt x="22" y="3"/>
                </a:lnTo>
                <a:lnTo>
                  <a:pt x="28" y="6"/>
                </a:lnTo>
                <a:lnTo>
                  <a:pt x="28" y="8"/>
                </a:lnTo>
                <a:lnTo>
                  <a:pt x="29" y="10"/>
                </a:lnTo>
                <a:lnTo>
                  <a:pt x="30" y="15"/>
                </a:lnTo>
                <a:lnTo>
                  <a:pt x="31" y="20"/>
                </a:lnTo>
                <a:lnTo>
                  <a:pt x="35" y="33"/>
                </a:lnTo>
                <a:lnTo>
                  <a:pt x="38" y="49"/>
                </a:lnTo>
                <a:lnTo>
                  <a:pt x="43" y="65"/>
                </a:lnTo>
                <a:lnTo>
                  <a:pt x="45" y="79"/>
                </a:lnTo>
                <a:lnTo>
                  <a:pt x="46" y="85"/>
                </a:lnTo>
                <a:lnTo>
                  <a:pt x="48" y="91"/>
                </a:lnTo>
                <a:lnTo>
                  <a:pt x="49" y="94"/>
                </a:lnTo>
                <a:lnTo>
                  <a:pt x="49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2" name="Freeform 154"/>
          <p:cNvSpPr>
            <a:spLocks/>
          </p:cNvSpPr>
          <p:nvPr/>
        </p:nvSpPr>
        <p:spPr bwMode="auto">
          <a:xfrm>
            <a:off x="2305050" y="2273300"/>
            <a:ext cx="63500" cy="84138"/>
          </a:xfrm>
          <a:custGeom>
            <a:avLst/>
            <a:gdLst>
              <a:gd name="T0" fmla="*/ 118 w 118"/>
              <a:gd name="T1" fmla="*/ 0 h 160"/>
              <a:gd name="T2" fmla="*/ 112 w 118"/>
              <a:gd name="T3" fmla="*/ 19 h 160"/>
              <a:gd name="T4" fmla="*/ 106 w 118"/>
              <a:gd name="T5" fmla="*/ 35 h 160"/>
              <a:gd name="T6" fmla="*/ 101 w 118"/>
              <a:gd name="T7" fmla="*/ 51 h 160"/>
              <a:gd name="T8" fmla="*/ 94 w 118"/>
              <a:gd name="T9" fmla="*/ 65 h 160"/>
              <a:gd name="T10" fmla="*/ 85 w 118"/>
              <a:gd name="T11" fmla="*/ 76 h 160"/>
              <a:gd name="T12" fmla="*/ 74 w 118"/>
              <a:gd name="T13" fmla="*/ 87 h 160"/>
              <a:gd name="T14" fmla="*/ 60 w 118"/>
              <a:gd name="T15" fmla="*/ 96 h 160"/>
              <a:gd name="T16" fmla="*/ 52 w 118"/>
              <a:gd name="T17" fmla="*/ 101 h 160"/>
              <a:gd name="T18" fmla="*/ 42 w 118"/>
              <a:gd name="T19" fmla="*/ 104 h 160"/>
              <a:gd name="T20" fmla="*/ 29 w 118"/>
              <a:gd name="T21" fmla="*/ 117 h 160"/>
              <a:gd name="T22" fmla="*/ 18 w 118"/>
              <a:gd name="T23" fmla="*/ 131 h 160"/>
              <a:gd name="T24" fmla="*/ 9 w 118"/>
              <a:gd name="T25" fmla="*/ 145 h 160"/>
              <a:gd name="T26" fmla="*/ 0 w 118"/>
              <a:gd name="T27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8" h="160">
                <a:moveTo>
                  <a:pt x="118" y="0"/>
                </a:moveTo>
                <a:lnTo>
                  <a:pt x="112" y="19"/>
                </a:lnTo>
                <a:lnTo>
                  <a:pt x="106" y="35"/>
                </a:lnTo>
                <a:lnTo>
                  <a:pt x="101" y="51"/>
                </a:lnTo>
                <a:lnTo>
                  <a:pt x="94" y="65"/>
                </a:lnTo>
                <a:lnTo>
                  <a:pt x="85" y="76"/>
                </a:lnTo>
                <a:lnTo>
                  <a:pt x="74" y="87"/>
                </a:lnTo>
                <a:lnTo>
                  <a:pt x="60" y="96"/>
                </a:lnTo>
                <a:lnTo>
                  <a:pt x="52" y="101"/>
                </a:lnTo>
                <a:lnTo>
                  <a:pt x="42" y="104"/>
                </a:lnTo>
                <a:lnTo>
                  <a:pt x="29" y="117"/>
                </a:lnTo>
                <a:lnTo>
                  <a:pt x="18" y="131"/>
                </a:lnTo>
                <a:lnTo>
                  <a:pt x="9" y="145"/>
                </a:lnTo>
                <a:lnTo>
                  <a:pt x="0" y="16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3" name="Freeform 155"/>
          <p:cNvSpPr>
            <a:spLocks/>
          </p:cNvSpPr>
          <p:nvPr/>
        </p:nvSpPr>
        <p:spPr bwMode="auto">
          <a:xfrm>
            <a:off x="2382839" y="2163763"/>
            <a:ext cx="28575" cy="25400"/>
          </a:xfrm>
          <a:custGeom>
            <a:avLst/>
            <a:gdLst>
              <a:gd name="T0" fmla="*/ 55 w 55"/>
              <a:gd name="T1" fmla="*/ 0 h 49"/>
              <a:gd name="T2" fmla="*/ 46 w 55"/>
              <a:gd name="T3" fmla="*/ 2 h 49"/>
              <a:gd name="T4" fmla="*/ 39 w 55"/>
              <a:gd name="T5" fmla="*/ 4 h 49"/>
              <a:gd name="T6" fmla="*/ 32 w 55"/>
              <a:gd name="T7" fmla="*/ 6 h 49"/>
              <a:gd name="T8" fmla="*/ 27 w 55"/>
              <a:gd name="T9" fmla="*/ 7 h 49"/>
              <a:gd name="T10" fmla="*/ 22 w 55"/>
              <a:gd name="T11" fmla="*/ 11 h 49"/>
              <a:gd name="T12" fmla="*/ 17 w 55"/>
              <a:gd name="T13" fmla="*/ 14 h 49"/>
              <a:gd name="T14" fmla="*/ 12 w 55"/>
              <a:gd name="T15" fmla="*/ 20 h 49"/>
              <a:gd name="T16" fmla="*/ 7 w 55"/>
              <a:gd name="T17" fmla="*/ 28 h 49"/>
              <a:gd name="T18" fmla="*/ 3 w 55"/>
              <a:gd name="T19" fmla="*/ 34 h 49"/>
              <a:gd name="T20" fmla="*/ 2 w 55"/>
              <a:gd name="T21" fmla="*/ 41 h 49"/>
              <a:gd name="T22" fmla="*/ 0 w 55"/>
              <a:gd name="T23" fmla="*/ 46 h 49"/>
              <a:gd name="T24" fmla="*/ 0 w 55"/>
              <a:gd name="T25" fmla="*/ 48 h 49"/>
              <a:gd name="T26" fmla="*/ 0 w 55"/>
              <a:gd name="T27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5" h="49">
                <a:moveTo>
                  <a:pt x="55" y="0"/>
                </a:moveTo>
                <a:lnTo>
                  <a:pt x="46" y="2"/>
                </a:lnTo>
                <a:lnTo>
                  <a:pt x="39" y="4"/>
                </a:lnTo>
                <a:lnTo>
                  <a:pt x="32" y="6"/>
                </a:lnTo>
                <a:lnTo>
                  <a:pt x="27" y="7"/>
                </a:lnTo>
                <a:lnTo>
                  <a:pt x="22" y="11"/>
                </a:lnTo>
                <a:lnTo>
                  <a:pt x="17" y="14"/>
                </a:lnTo>
                <a:lnTo>
                  <a:pt x="12" y="20"/>
                </a:lnTo>
                <a:lnTo>
                  <a:pt x="7" y="28"/>
                </a:lnTo>
                <a:lnTo>
                  <a:pt x="3" y="34"/>
                </a:lnTo>
                <a:lnTo>
                  <a:pt x="2" y="41"/>
                </a:lnTo>
                <a:lnTo>
                  <a:pt x="0" y="46"/>
                </a:lnTo>
                <a:lnTo>
                  <a:pt x="0" y="48"/>
                </a:lnTo>
                <a:lnTo>
                  <a:pt x="0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4" name="Freeform 156"/>
          <p:cNvSpPr>
            <a:spLocks/>
          </p:cNvSpPr>
          <p:nvPr/>
        </p:nvSpPr>
        <p:spPr bwMode="auto">
          <a:xfrm>
            <a:off x="2654301" y="2259014"/>
            <a:ext cx="55563" cy="109537"/>
          </a:xfrm>
          <a:custGeom>
            <a:avLst/>
            <a:gdLst>
              <a:gd name="T0" fmla="*/ 0 w 104"/>
              <a:gd name="T1" fmla="*/ 0 h 208"/>
              <a:gd name="T2" fmla="*/ 5 w 104"/>
              <a:gd name="T3" fmla="*/ 10 h 208"/>
              <a:gd name="T4" fmla="*/ 9 w 104"/>
              <a:gd name="T5" fmla="*/ 17 h 208"/>
              <a:gd name="T6" fmla="*/ 17 w 104"/>
              <a:gd name="T7" fmla="*/ 32 h 208"/>
              <a:gd name="T8" fmla="*/ 22 w 104"/>
              <a:gd name="T9" fmla="*/ 37 h 208"/>
              <a:gd name="T10" fmla="*/ 26 w 104"/>
              <a:gd name="T11" fmla="*/ 44 h 208"/>
              <a:gd name="T12" fmla="*/ 33 w 104"/>
              <a:gd name="T13" fmla="*/ 50 h 208"/>
              <a:gd name="T14" fmla="*/ 41 w 104"/>
              <a:gd name="T15" fmla="*/ 56 h 208"/>
              <a:gd name="T16" fmla="*/ 46 w 104"/>
              <a:gd name="T17" fmla="*/ 74 h 208"/>
              <a:gd name="T18" fmla="*/ 48 w 104"/>
              <a:gd name="T19" fmla="*/ 93 h 208"/>
              <a:gd name="T20" fmla="*/ 52 w 104"/>
              <a:gd name="T21" fmla="*/ 112 h 208"/>
              <a:gd name="T22" fmla="*/ 54 w 104"/>
              <a:gd name="T23" fmla="*/ 132 h 208"/>
              <a:gd name="T24" fmla="*/ 60 w 104"/>
              <a:gd name="T25" fmla="*/ 149 h 208"/>
              <a:gd name="T26" fmla="*/ 68 w 104"/>
              <a:gd name="T27" fmla="*/ 166 h 208"/>
              <a:gd name="T28" fmla="*/ 72 w 104"/>
              <a:gd name="T29" fmla="*/ 173 h 208"/>
              <a:gd name="T30" fmla="*/ 79 w 104"/>
              <a:gd name="T31" fmla="*/ 178 h 208"/>
              <a:gd name="T32" fmla="*/ 87 w 104"/>
              <a:gd name="T33" fmla="*/ 184 h 208"/>
              <a:gd name="T34" fmla="*/ 97 w 104"/>
              <a:gd name="T35" fmla="*/ 188 h 208"/>
              <a:gd name="T36" fmla="*/ 99 w 104"/>
              <a:gd name="T37" fmla="*/ 193 h 208"/>
              <a:gd name="T38" fmla="*/ 101 w 104"/>
              <a:gd name="T39" fmla="*/ 200 h 208"/>
              <a:gd name="T40" fmla="*/ 102 w 104"/>
              <a:gd name="T41" fmla="*/ 206 h 208"/>
              <a:gd name="T42" fmla="*/ 104 w 104"/>
              <a:gd name="T43" fmla="*/ 208 h 208"/>
              <a:gd name="T44" fmla="*/ 104 w 104"/>
              <a:gd name="T45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4" h="208">
                <a:moveTo>
                  <a:pt x="0" y="0"/>
                </a:moveTo>
                <a:lnTo>
                  <a:pt x="5" y="10"/>
                </a:lnTo>
                <a:lnTo>
                  <a:pt x="9" y="17"/>
                </a:lnTo>
                <a:lnTo>
                  <a:pt x="17" y="32"/>
                </a:lnTo>
                <a:lnTo>
                  <a:pt x="22" y="37"/>
                </a:lnTo>
                <a:lnTo>
                  <a:pt x="26" y="44"/>
                </a:lnTo>
                <a:lnTo>
                  <a:pt x="33" y="50"/>
                </a:lnTo>
                <a:lnTo>
                  <a:pt x="41" y="56"/>
                </a:lnTo>
                <a:lnTo>
                  <a:pt x="46" y="74"/>
                </a:lnTo>
                <a:lnTo>
                  <a:pt x="48" y="93"/>
                </a:lnTo>
                <a:lnTo>
                  <a:pt x="52" y="112"/>
                </a:lnTo>
                <a:lnTo>
                  <a:pt x="54" y="132"/>
                </a:lnTo>
                <a:lnTo>
                  <a:pt x="60" y="149"/>
                </a:lnTo>
                <a:lnTo>
                  <a:pt x="68" y="166"/>
                </a:lnTo>
                <a:lnTo>
                  <a:pt x="72" y="173"/>
                </a:lnTo>
                <a:lnTo>
                  <a:pt x="79" y="178"/>
                </a:lnTo>
                <a:lnTo>
                  <a:pt x="87" y="184"/>
                </a:lnTo>
                <a:lnTo>
                  <a:pt x="97" y="188"/>
                </a:lnTo>
                <a:lnTo>
                  <a:pt x="99" y="193"/>
                </a:lnTo>
                <a:lnTo>
                  <a:pt x="101" y="200"/>
                </a:lnTo>
                <a:lnTo>
                  <a:pt x="102" y="206"/>
                </a:lnTo>
                <a:lnTo>
                  <a:pt x="104" y="208"/>
                </a:lnTo>
                <a:lnTo>
                  <a:pt x="104" y="2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5" name="Freeform 157"/>
          <p:cNvSpPr>
            <a:spLocks/>
          </p:cNvSpPr>
          <p:nvPr/>
        </p:nvSpPr>
        <p:spPr bwMode="auto">
          <a:xfrm>
            <a:off x="2662239" y="2233613"/>
            <a:ext cx="20637" cy="50800"/>
          </a:xfrm>
          <a:custGeom>
            <a:avLst/>
            <a:gdLst>
              <a:gd name="T0" fmla="*/ 0 w 41"/>
              <a:gd name="T1" fmla="*/ 0 h 97"/>
              <a:gd name="T2" fmla="*/ 4 w 41"/>
              <a:gd name="T3" fmla="*/ 13 h 97"/>
              <a:gd name="T4" fmla="*/ 11 w 41"/>
              <a:gd name="T5" fmla="*/ 24 h 97"/>
              <a:gd name="T6" fmla="*/ 25 w 41"/>
              <a:gd name="T7" fmla="*/ 47 h 97"/>
              <a:gd name="T8" fmla="*/ 31 w 41"/>
              <a:gd name="T9" fmla="*/ 59 h 97"/>
              <a:gd name="T10" fmla="*/ 36 w 41"/>
              <a:gd name="T11" fmla="*/ 70 h 97"/>
              <a:gd name="T12" fmla="*/ 40 w 41"/>
              <a:gd name="T13" fmla="*/ 83 h 97"/>
              <a:gd name="T14" fmla="*/ 41 w 41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97">
                <a:moveTo>
                  <a:pt x="0" y="0"/>
                </a:moveTo>
                <a:lnTo>
                  <a:pt x="4" y="13"/>
                </a:lnTo>
                <a:lnTo>
                  <a:pt x="11" y="24"/>
                </a:lnTo>
                <a:lnTo>
                  <a:pt x="25" y="47"/>
                </a:lnTo>
                <a:lnTo>
                  <a:pt x="31" y="59"/>
                </a:lnTo>
                <a:lnTo>
                  <a:pt x="36" y="70"/>
                </a:lnTo>
                <a:lnTo>
                  <a:pt x="40" y="83"/>
                </a:lnTo>
                <a:lnTo>
                  <a:pt x="41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6" name="Freeform 158"/>
          <p:cNvSpPr>
            <a:spLocks/>
          </p:cNvSpPr>
          <p:nvPr/>
        </p:nvSpPr>
        <p:spPr bwMode="auto">
          <a:xfrm>
            <a:off x="2459039" y="2189163"/>
            <a:ext cx="15875" cy="55562"/>
          </a:xfrm>
          <a:custGeom>
            <a:avLst/>
            <a:gdLst>
              <a:gd name="T0" fmla="*/ 28 w 28"/>
              <a:gd name="T1" fmla="*/ 0 h 104"/>
              <a:gd name="T2" fmla="*/ 27 w 28"/>
              <a:gd name="T3" fmla="*/ 20 h 104"/>
              <a:gd name="T4" fmla="*/ 27 w 28"/>
              <a:gd name="T5" fmla="*/ 41 h 104"/>
              <a:gd name="T6" fmla="*/ 26 w 28"/>
              <a:gd name="T7" fmla="*/ 62 h 104"/>
              <a:gd name="T8" fmla="*/ 21 w 28"/>
              <a:gd name="T9" fmla="*/ 83 h 104"/>
              <a:gd name="T10" fmla="*/ 18 w 28"/>
              <a:gd name="T11" fmla="*/ 87 h 104"/>
              <a:gd name="T12" fmla="*/ 12 w 28"/>
              <a:gd name="T13" fmla="*/ 91 h 104"/>
              <a:gd name="T14" fmla="*/ 6 w 28"/>
              <a:gd name="T15" fmla="*/ 93 h 104"/>
              <a:gd name="T16" fmla="*/ 0 w 28"/>
              <a:gd name="T17" fmla="*/ 97 h 104"/>
              <a:gd name="T18" fmla="*/ 0 w 28"/>
              <a:gd name="T19" fmla="*/ 100 h 104"/>
              <a:gd name="T20" fmla="*/ 0 w 28"/>
              <a:gd name="T21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104">
                <a:moveTo>
                  <a:pt x="28" y="0"/>
                </a:moveTo>
                <a:lnTo>
                  <a:pt x="27" y="20"/>
                </a:lnTo>
                <a:lnTo>
                  <a:pt x="27" y="41"/>
                </a:lnTo>
                <a:lnTo>
                  <a:pt x="26" y="62"/>
                </a:lnTo>
                <a:lnTo>
                  <a:pt x="21" y="83"/>
                </a:lnTo>
                <a:lnTo>
                  <a:pt x="18" y="87"/>
                </a:lnTo>
                <a:lnTo>
                  <a:pt x="12" y="91"/>
                </a:lnTo>
                <a:lnTo>
                  <a:pt x="6" y="93"/>
                </a:lnTo>
                <a:lnTo>
                  <a:pt x="0" y="97"/>
                </a:lnTo>
                <a:lnTo>
                  <a:pt x="0" y="100"/>
                </a:lnTo>
                <a:lnTo>
                  <a:pt x="0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7" name="Freeform 159"/>
          <p:cNvSpPr>
            <a:spLocks/>
          </p:cNvSpPr>
          <p:nvPr/>
        </p:nvSpPr>
        <p:spPr bwMode="auto">
          <a:xfrm>
            <a:off x="2693988" y="2478089"/>
            <a:ext cx="30162" cy="52387"/>
          </a:xfrm>
          <a:custGeom>
            <a:avLst/>
            <a:gdLst>
              <a:gd name="T0" fmla="*/ 0 w 55"/>
              <a:gd name="T1" fmla="*/ 0 h 97"/>
              <a:gd name="T2" fmla="*/ 9 w 55"/>
              <a:gd name="T3" fmla="*/ 11 h 97"/>
              <a:gd name="T4" fmla="*/ 17 w 55"/>
              <a:gd name="T5" fmla="*/ 22 h 97"/>
              <a:gd name="T6" fmla="*/ 31 w 55"/>
              <a:gd name="T7" fmla="*/ 47 h 97"/>
              <a:gd name="T8" fmla="*/ 44 w 55"/>
              <a:gd name="T9" fmla="*/ 72 h 97"/>
              <a:gd name="T10" fmla="*/ 55 w 55"/>
              <a:gd name="T1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" h="97">
                <a:moveTo>
                  <a:pt x="0" y="0"/>
                </a:moveTo>
                <a:lnTo>
                  <a:pt x="9" y="11"/>
                </a:lnTo>
                <a:lnTo>
                  <a:pt x="17" y="22"/>
                </a:lnTo>
                <a:lnTo>
                  <a:pt x="31" y="47"/>
                </a:lnTo>
                <a:lnTo>
                  <a:pt x="44" y="72"/>
                </a:lnTo>
                <a:lnTo>
                  <a:pt x="55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8" name="Freeform 160"/>
          <p:cNvSpPr>
            <a:spLocks/>
          </p:cNvSpPr>
          <p:nvPr/>
        </p:nvSpPr>
        <p:spPr bwMode="auto">
          <a:xfrm>
            <a:off x="2481263" y="2312989"/>
            <a:ext cx="25400" cy="52387"/>
          </a:xfrm>
          <a:custGeom>
            <a:avLst/>
            <a:gdLst>
              <a:gd name="T0" fmla="*/ 48 w 48"/>
              <a:gd name="T1" fmla="*/ 0 h 97"/>
              <a:gd name="T2" fmla="*/ 37 w 48"/>
              <a:gd name="T3" fmla="*/ 10 h 97"/>
              <a:gd name="T4" fmla="*/ 26 w 48"/>
              <a:gd name="T5" fmla="*/ 20 h 97"/>
              <a:gd name="T6" fmla="*/ 18 w 48"/>
              <a:gd name="T7" fmla="*/ 30 h 97"/>
              <a:gd name="T8" fmla="*/ 11 w 48"/>
              <a:gd name="T9" fmla="*/ 42 h 97"/>
              <a:gd name="T10" fmla="*/ 6 w 48"/>
              <a:gd name="T11" fmla="*/ 55 h 97"/>
              <a:gd name="T12" fmla="*/ 2 w 48"/>
              <a:gd name="T13" fmla="*/ 69 h 97"/>
              <a:gd name="T14" fmla="*/ 1 w 48"/>
              <a:gd name="T15" fmla="*/ 82 h 97"/>
              <a:gd name="T16" fmla="*/ 0 w 48"/>
              <a:gd name="T17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97">
                <a:moveTo>
                  <a:pt x="48" y="0"/>
                </a:moveTo>
                <a:lnTo>
                  <a:pt x="37" y="10"/>
                </a:lnTo>
                <a:lnTo>
                  <a:pt x="26" y="20"/>
                </a:lnTo>
                <a:lnTo>
                  <a:pt x="18" y="30"/>
                </a:lnTo>
                <a:lnTo>
                  <a:pt x="11" y="42"/>
                </a:lnTo>
                <a:lnTo>
                  <a:pt x="6" y="55"/>
                </a:lnTo>
                <a:lnTo>
                  <a:pt x="2" y="69"/>
                </a:lnTo>
                <a:lnTo>
                  <a:pt x="1" y="82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49" name="Freeform 161"/>
          <p:cNvSpPr>
            <a:spLocks/>
          </p:cNvSpPr>
          <p:nvPr/>
        </p:nvSpPr>
        <p:spPr bwMode="auto">
          <a:xfrm>
            <a:off x="2427288" y="2320925"/>
            <a:ext cx="17462" cy="58738"/>
          </a:xfrm>
          <a:custGeom>
            <a:avLst/>
            <a:gdLst>
              <a:gd name="T0" fmla="*/ 0 w 34"/>
              <a:gd name="T1" fmla="*/ 0 h 111"/>
              <a:gd name="T2" fmla="*/ 3 w 34"/>
              <a:gd name="T3" fmla="*/ 12 h 111"/>
              <a:gd name="T4" fmla="*/ 8 w 34"/>
              <a:gd name="T5" fmla="*/ 21 h 111"/>
              <a:gd name="T6" fmla="*/ 11 w 34"/>
              <a:gd name="T7" fmla="*/ 28 h 111"/>
              <a:gd name="T8" fmla="*/ 15 w 34"/>
              <a:gd name="T9" fmla="*/ 35 h 111"/>
              <a:gd name="T10" fmla="*/ 21 w 34"/>
              <a:gd name="T11" fmla="*/ 45 h 111"/>
              <a:gd name="T12" fmla="*/ 25 w 34"/>
              <a:gd name="T13" fmla="*/ 53 h 111"/>
              <a:gd name="T14" fmla="*/ 30 w 34"/>
              <a:gd name="T15" fmla="*/ 63 h 111"/>
              <a:gd name="T16" fmla="*/ 32 w 34"/>
              <a:gd name="T17" fmla="*/ 73 h 111"/>
              <a:gd name="T18" fmla="*/ 33 w 34"/>
              <a:gd name="T19" fmla="*/ 80 h 111"/>
              <a:gd name="T20" fmla="*/ 34 w 34"/>
              <a:gd name="T21" fmla="*/ 89 h 111"/>
              <a:gd name="T22" fmla="*/ 34 w 34"/>
              <a:gd name="T23" fmla="*/ 100 h 111"/>
              <a:gd name="T24" fmla="*/ 34 w 34"/>
              <a:gd name="T25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" h="111">
                <a:moveTo>
                  <a:pt x="0" y="0"/>
                </a:moveTo>
                <a:lnTo>
                  <a:pt x="3" y="12"/>
                </a:lnTo>
                <a:lnTo>
                  <a:pt x="8" y="21"/>
                </a:lnTo>
                <a:lnTo>
                  <a:pt x="11" y="28"/>
                </a:lnTo>
                <a:lnTo>
                  <a:pt x="15" y="35"/>
                </a:lnTo>
                <a:lnTo>
                  <a:pt x="21" y="45"/>
                </a:lnTo>
                <a:lnTo>
                  <a:pt x="25" y="53"/>
                </a:lnTo>
                <a:lnTo>
                  <a:pt x="30" y="63"/>
                </a:lnTo>
                <a:lnTo>
                  <a:pt x="32" y="73"/>
                </a:lnTo>
                <a:lnTo>
                  <a:pt x="33" y="80"/>
                </a:lnTo>
                <a:lnTo>
                  <a:pt x="34" y="89"/>
                </a:lnTo>
                <a:lnTo>
                  <a:pt x="34" y="100"/>
                </a:lnTo>
                <a:lnTo>
                  <a:pt x="34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0" name="Freeform 162"/>
          <p:cNvSpPr>
            <a:spLocks/>
          </p:cNvSpPr>
          <p:nvPr/>
        </p:nvSpPr>
        <p:spPr bwMode="auto">
          <a:xfrm>
            <a:off x="2427288" y="3101975"/>
            <a:ext cx="36512" cy="6350"/>
          </a:xfrm>
          <a:custGeom>
            <a:avLst/>
            <a:gdLst>
              <a:gd name="T0" fmla="*/ 69 w 69"/>
              <a:gd name="T1" fmla="*/ 7 h 10"/>
              <a:gd name="T2" fmla="*/ 58 w 69"/>
              <a:gd name="T3" fmla="*/ 9 h 10"/>
              <a:gd name="T4" fmla="*/ 49 w 69"/>
              <a:gd name="T5" fmla="*/ 10 h 10"/>
              <a:gd name="T6" fmla="*/ 41 w 69"/>
              <a:gd name="T7" fmla="*/ 9 h 10"/>
              <a:gd name="T8" fmla="*/ 33 w 69"/>
              <a:gd name="T9" fmla="*/ 7 h 10"/>
              <a:gd name="T10" fmla="*/ 18 w 69"/>
              <a:gd name="T11" fmla="*/ 2 h 10"/>
              <a:gd name="T12" fmla="*/ 10 w 69"/>
              <a:gd name="T13" fmla="*/ 1 h 10"/>
              <a:gd name="T14" fmla="*/ 0 w 69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9" h="10">
                <a:moveTo>
                  <a:pt x="69" y="7"/>
                </a:moveTo>
                <a:lnTo>
                  <a:pt x="58" y="9"/>
                </a:lnTo>
                <a:lnTo>
                  <a:pt x="49" y="10"/>
                </a:lnTo>
                <a:lnTo>
                  <a:pt x="41" y="9"/>
                </a:lnTo>
                <a:lnTo>
                  <a:pt x="33" y="7"/>
                </a:lnTo>
                <a:lnTo>
                  <a:pt x="18" y="2"/>
                </a:lnTo>
                <a:lnTo>
                  <a:pt x="1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1" name="Freeform 163"/>
          <p:cNvSpPr>
            <a:spLocks/>
          </p:cNvSpPr>
          <p:nvPr/>
        </p:nvSpPr>
        <p:spPr bwMode="auto">
          <a:xfrm>
            <a:off x="2335214" y="2973388"/>
            <a:ext cx="28575" cy="19050"/>
          </a:xfrm>
          <a:custGeom>
            <a:avLst/>
            <a:gdLst>
              <a:gd name="T0" fmla="*/ 56 w 56"/>
              <a:gd name="T1" fmla="*/ 0 h 35"/>
              <a:gd name="T2" fmla="*/ 44 w 56"/>
              <a:gd name="T3" fmla="*/ 2 h 35"/>
              <a:gd name="T4" fmla="*/ 32 w 56"/>
              <a:gd name="T5" fmla="*/ 4 h 35"/>
              <a:gd name="T6" fmla="*/ 21 w 56"/>
              <a:gd name="T7" fmla="*/ 7 h 35"/>
              <a:gd name="T8" fmla="*/ 17 w 56"/>
              <a:gd name="T9" fmla="*/ 9 h 35"/>
              <a:gd name="T10" fmla="*/ 14 w 56"/>
              <a:gd name="T11" fmla="*/ 14 h 35"/>
              <a:gd name="T12" fmla="*/ 12 w 56"/>
              <a:gd name="T13" fmla="*/ 22 h 35"/>
              <a:gd name="T14" fmla="*/ 11 w 56"/>
              <a:gd name="T15" fmla="*/ 27 h 35"/>
              <a:gd name="T16" fmla="*/ 10 w 56"/>
              <a:gd name="T17" fmla="*/ 31 h 35"/>
              <a:gd name="T18" fmla="*/ 10 w 56"/>
              <a:gd name="T19" fmla="*/ 34 h 35"/>
              <a:gd name="T20" fmla="*/ 9 w 56"/>
              <a:gd name="T21" fmla="*/ 35 h 35"/>
              <a:gd name="T22" fmla="*/ 7 w 56"/>
              <a:gd name="T23" fmla="*/ 35 h 35"/>
              <a:gd name="T24" fmla="*/ 5 w 56"/>
              <a:gd name="T25" fmla="*/ 35 h 35"/>
              <a:gd name="T26" fmla="*/ 0 w 56"/>
              <a:gd name="T2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35">
                <a:moveTo>
                  <a:pt x="56" y="0"/>
                </a:moveTo>
                <a:lnTo>
                  <a:pt x="44" y="2"/>
                </a:lnTo>
                <a:lnTo>
                  <a:pt x="32" y="4"/>
                </a:lnTo>
                <a:lnTo>
                  <a:pt x="21" y="7"/>
                </a:lnTo>
                <a:lnTo>
                  <a:pt x="17" y="9"/>
                </a:lnTo>
                <a:lnTo>
                  <a:pt x="14" y="14"/>
                </a:lnTo>
                <a:lnTo>
                  <a:pt x="12" y="22"/>
                </a:lnTo>
                <a:lnTo>
                  <a:pt x="11" y="27"/>
                </a:lnTo>
                <a:lnTo>
                  <a:pt x="10" y="31"/>
                </a:lnTo>
                <a:lnTo>
                  <a:pt x="10" y="34"/>
                </a:lnTo>
                <a:lnTo>
                  <a:pt x="9" y="35"/>
                </a:lnTo>
                <a:lnTo>
                  <a:pt x="7" y="35"/>
                </a:lnTo>
                <a:lnTo>
                  <a:pt x="5" y="35"/>
                </a:lnTo>
                <a:lnTo>
                  <a:pt x="0" y="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2" name="Freeform 164"/>
          <p:cNvSpPr>
            <a:spLocks/>
          </p:cNvSpPr>
          <p:nvPr/>
        </p:nvSpPr>
        <p:spPr bwMode="auto">
          <a:xfrm>
            <a:off x="2224089" y="2082800"/>
            <a:ext cx="52387" cy="33338"/>
          </a:xfrm>
          <a:custGeom>
            <a:avLst/>
            <a:gdLst>
              <a:gd name="T0" fmla="*/ 98 w 98"/>
              <a:gd name="T1" fmla="*/ 0 h 62"/>
              <a:gd name="T2" fmla="*/ 84 w 98"/>
              <a:gd name="T3" fmla="*/ 2 h 62"/>
              <a:gd name="T4" fmla="*/ 67 w 98"/>
              <a:gd name="T5" fmla="*/ 2 h 62"/>
              <a:gd name="T6" fmla="*/ 51 w 98"/>
              <a:gd name="T7" fmla="*/ 3 h 62"/>
              <a:gd name="T8" fmla="*/ 35 w 98"/>
              <a:gd name="T9" fmla="*/ 5 h 62"/>
              <a:gd name="T10" fmla="*/ 21 w 98"/>
              <a:gd name="T11" fmla="*/ 11 h 62"/>
              <a:gd name="T12" fmla="*/ 15 w 98"/>
              <a:gd name="T13" fmla="*/ 16 h 62"/>
              <a:gd name="T14" fmla="*/ 11 w 98"/>
              <a:gd name="T15" fmla="*/ 22 h 62"/>
              <a:gd name="T16" fmla="*/ 6 w 98"/>
              <a:gd name="T17" fmla="*/ 30 h 62"/>
              <a:gd name="T18" fmla="*/ 3 w 98"/>
              <a:gd name="T19" fmla="*/ 38 h 62"/>
              <a:gd name="T20" fmla="*/ 2 w 98"/>
              <a:gd name="T21" fmla="*/ 49 h 62"/>
              <a:gd name="T22" fmla="*/ 0 w 98"/>
              <a:gd name="T2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8" h="62">
                <a:moveTo>
                  <a:pt x="98" y="0"/>
                </a:moveTo>
                <a:lnTo>
                  <a:pt x="84" y="2"/>
                </a:lnTo>
                <a:lnTo>
                  <a:pt x="67" y="2"/>
                </a:lnTo>
                <a:lnTo>
                  <a:pt x="51" y="3"/>
                </a:lnTo>
                <a:lnTo>
                  <a:pt x="35" y="5"/>
                </a:lnTo>
                <a:lnTo>
                  <a:pt x="21" y="11"/>
                </a:lnTo>
                <a:lnTo>
                  <a:pt x="15" y="16"/>
                </a:lnTo>
                <a:lnTo>
                  <a:pt x="11" y="22"/>
                </a:lnTo>
                <a:lnTo>
                  <a:pt x="6" y="30"/>
                </a:lnTo>
                <a:lnTo>
                  <a:pt x="3" y="38"/>
                </a:lnTo>
                <a:lnTo>
                  <a:pt x="2" y="49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3" name="Freeform 165"/>
          <p:cNvSpPr>
            <a:spLocks/>
          </p:cNvSpPr>
          <p:nvPr/>
        </p:nvSpPr>
        <p:spPr bwMode="auto">
          <a:xfrm>
            <a:off x="2181226" y="2138363"/>
            <a:ext cx="17463" cy="31750"/>
          </a:xfrm>
          <a:custGeom>
            <a:avLst/>
            <a:gdLst>
              <a:gd name="T0" fmla="*/ 35 w 35"/>
              <a:gd name="T1" fmla="*/ 0 h 62"/>
              <a:gd name="T2" fmla="*/ 33 w 35"/>
              <a:gd name="T3" fmla="*/ 10 h 62"/>
              <a:gd name="T4" fmla="*/ 29 w 35"/>
              <a:gd name="T5" fmla="*/ 18 h 62"/>
              <a:gd name="T6" fmla="*/ 23 w 35"/>
              <a:gd name="T7" fmla="*/ 33 h 62"/>
              <a:gd name="T8" fmla="*/ 13 w 35"/>
              <a:gd name="T9" fmla="*/ 47 h 62"/>
              <a:gd name="T10" fmla="*/ 7 w 35"/>
              <a:gd name="T11" fmla="*/ 55 h 62"/>
              <a:gd name="T12" fmla="*/ 0 w 35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62">
                <a:moveTo>
                  <a:pt x="35" y="0"/>
                </a:moveTo>
                <a:lnTo>
                  <a:pt x="33" y="10"/>
                </a:lnTo>
                <a:lnTo>
                  <a:pt x="29" y="18"/>
                </a:lnTo>
                <a:lnTo>
                  <a:pt x="23" y="33"/>
                </a:lnTo>
                <a:lnTo>
                  <a:pt x="13" y="47"/>
                </a:lnTo>
                <a:lnTo>
                  <a:pt x="7" y="55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4" name="Freeform 166"/>
          <p:cNvSpPr>
            <a:spLocks/>
          </p:cNvSpPr>
          <p:nvPr/>
        </p:nvSpPr>
        <p:spPr bwMode="auto">
          <a:xfrm>
            <a:off x="2451100" y="2236789"/>
            <a:ext cx="7938" cy="84137"/>
          </a:xfrm>
          <a:custGeom>
            <a:avLst/>
            <a:gdLst>
              <a:gd name="T0" fmla="*/ 17 w 17"/>
              <a:gd name="T1" fmla="*/ 0 h 159"/>
              <a:gd name="T2" fmla="*/ 13 w 17"/>
              <a:gd name="T3" fmla="*/ 14 h 159"/>
              <a:gd name="T4" fmla="*/ 9 w 17"/>
              <a:gd name="T5" fmla="*/ 24 h 159"/>
              <a:gd name="T6" fmla="*/ 6 w 17"/>
              <a:gd name="T7" fmla="*/ 32 h 159"/>
              <a:gd name="T8" fmla="*/ 3 w 17"/>
              <a:gd name="T9" fmla="*/ 39 h 159"/>
              <a:gd name="T10" fmla="*/ 2 w 17"/>
              <a:gd name="T11" fmla="*/ 45 h 159"/>
              <a:gd name="T12" fmla="*/ 1 w 17"/>
              <a:gd name="T13" fmla="*/ 49 h 159"/>
              <a:gd name="T14" fmla="*/ 0 w 17"/>
              <a:gd name="T15" fmla="*/ 59 h 159"/>
              <a:gd name="T16" fmla="*/ 0 w 17"/>
              <a:gd name="T17" fmla="*/ 64 h 159"/>
              <a:gd name="T18" fmla="*/ 1 w 17"/>
              <a:gd name="T19" fmla="*/ 71 h 159"/>
              <a:gd name="T20" fmla="*/ 1 w 17"/>
              <a:gd name="T21" fmla="*/ 80 h 159"/>
              <a:gd name="T22" fmla="*/ 2 w 17"/>
              <a:gd name="T23" fmla="*/ 90 h 159"/>
              <a:gd name="T24" fmla="*/ 2 w 17"/>
              <a:gd name="T25" fmla="*/ 101 h 159"/>
              <a:gd name="T26" fmla="*/ 3 w 17"/>
              <a:gd name="T27" fmla="*/ 118 h 159"/>
              <a:gd name="T28" fmla="*/ 3 w 17"/>
              <a:gd name="T29" fmla="*/ 136 h 159"/>
              <a:gd name="T30" fmla="*/ 3 w 17"/>
              <a:gd name="T31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59">
                <a:moveTo>
                  <a:pt x="17" y="0"/>
                </a:moveTo>
                <a:lnTo>
                  <a:pt x="13" y="14"/>
                </a:lnTo>
                <a:lnTo>
                  <a:pt x="9" y="24"/>
                </a:lnTo>
                <a:lnTo>
                  <a:pt x="6" y="32"/>
                </a:lnTo>
                <a:lnTo>
                  <a:pt x="3" y="39"/>
                </a:lnTo>
                <a:lnTo>
                  <a:pt x="2" y="45"/>
                </a:lnTo>
                <a:lnTo>
                  <a:pt x="1" y="49"/>
                </a:lnTo>
                <a:lnTo>
                  <a:pt x="0" y="59"/>
                </a:lnTo>
                <a:lnTo>
                  <a:pt x="0" y="64"/>
                </a:lnTo>
                <a:lnTo>
                  <a:pt x="1" y="71"/>
                </a:lnTo>
                <a:lnTo>
                  <a:pt x="1" y="80"/>
                </a:lnTo>
                <a:lnTo>
                  <a:pt x="2" y="90"/>
                </a:lnTo>
                <a:lnTo>
                  <a:pt x="2" y="101"/>
                </a:lnTo>
                <a:lnTo>
                  <a:pt x="3" y="118"/>
                </a:lnTo>
                <a:lnTo>
                  <a:pt x="3" y="136"/>
                </a:lnTo>
                <a:lnTo>
                  <a:pt x="3" y="1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5" name="Freeform 167"/>
          <p:cNvSpPr>
            <a:spLocks/>
          </p:cNvSpPr>
          <p:nvPr/>
        </p:nvSpPr>
        <p:spPr bwMode="auto">
          <a:xfrm>
            <a:off x="2735263" y="2284413"/>
            <a:ext cx="36512" cy="50800"/>
          </a:xfrm>
          <a:custGeom>
            <a:avLst/>
            <a:gdLst>
              <a:gd name="T0" fmla="*/ 0 w 70"/>
              <a:gd name="T1" fmla="*/ 0 h 97"/>
              <a:gd name="T2" fmla="*/ 8 w 70"/>
              <a:gd name="T3" fmla="*/ 10 h 97"/>
              <a:gd name="T4" fmla="*/ 16 w 70"/>
              <a:gd name="T5" fmla="*/ 18 h 97"/>
              <a:gd name="T6" fmla="*/ 34 w 70"/>
              <a:gd name="T7" fmla="*/ 35 h 97"/>
              <a:gd name="T8" fmla="*/ 43 w 70"/>
              <a:gd name="T9" fmla="*/ 44 h 97"/>
              <a:gd name="T10" fmla="*/ 50 w 70"/>
              <a:gd name="T11" fmla="*/ 53 h 97"/>
              <a:gd name="T12" fmla="*/ 57 w 70"/>
              <a:gd name="T13" fmla="*/ 63 h 97"/>
              <a:gd name="T14" fmla="*/ 63 w 70"/>
              <a:gd name="T15" fmla="*/ 76 h 97"/>
              <a:gd name="T16" fmla="*/ 65 w 70"/>
              <a:gd name="T17" fmla="*/ 82 h 97"/>
              <a:gd name="T18" fmla="*/ 67 w 70"/>
              <a:gd name="T19" fmla="*/ 89 h 97"/>
              <a:gd name="T20" fmla="*/ 68 w 70"/>
              <a:gd name="T21" fmla="*/ 95 h 97"/>
              <a:gd name="T22" fmla="*/ 70 w 70"/>
              <a:gd name="T23" fmla="*/ 97 h 97"/>
              <a:gd name="T24" fmla="*/ 70 w 70"/>
              <a:gd name="T2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0" h="97">
                <a:moveTo>
                  <a:pt x="0" y="0"/>
                </a:moveTo>
                <a:lnTo>
                  <a:pt x="8" y="10"/>
                </a:lnTo>
                <a:lnTo>
                  <a:pt x="16" y="18"/>
                </a:lnTo>
                <a:lnTo>
                  <a:pt x="34" y="35"/>
                </a:lnTo>
                <a:lnTo>
                  <a:pt x="43" y="44"/>
                </a:lnTo>
                <a:lnTo>
                  <a:pt x="50" y="53"/>
                </a:lnTo>
                <a:lnTo>
                  <a:pt x="57" y="63"/>
                </a:lnTo>
                <a:lnTo>
                  <a:pt x="63" y="76"/>
                </a:lnTo>
                <a:lnTo>
                  <a:pt x="65" y="82"/>
                </a:lnTo>
                <a:lnTo>
                  <a:pt x="67" y="89"/>
                </a:lnTo>
                <a:lnTo>
                  <a:pt x="68" y="95"/>
                </a:lnTo>
                <a:lnTo>
                  <a:pt x="70" y="97"/>
                </a:lnTo>
                <a:lnTo>
                  <a:pt x="7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6" name="Freeform 168"/>
          <p:cNvSpPr>
            <a:spLocks/>
          </p:cNvSpPr>
          <p:nvPr/>
        </p:nvSpPr>
        <p:spPr bwMode="auto">
          <a:xfrm>
            <a:off x="2382838" y="2236789"/>
            <a:ext cx="36512" cy="92075"/>
          </a:xfrm>
          <a:custGeom>
            <a:avLst/>
            <a:gdLst>
              <a:gd name="T0" fmla="*/ 69 w 69"/>
              <a:gd name="T1" fmla="*/ 0 h 173"/>
              <a:gd name="T2" fmla="*/ 67 w 69"/>
              <a:gd name="T3" fmla="*/ 8 h 173"/>
              <a:gd name="T4" fmla="*/ 64 w 69"/>
              <a:gd name="T5" fmla="*/ 16 h 173"/>
              <a:gd name="T6" fmla="*/ 63 w 69"/>
              <a:gd name="T7" fmla="*/ 22 h 173"/>
              <a:gd name="T8" fmla="*/ 62 w 69"/>
              <a:gd name="T9" fmla="*/ 26 h 173"/>
              <a:gd name="T10" fmla="*/ 60 w 69"/>
              <a:gd name="T11" fmla="*/ 33 h 173"/>
              <a:gd name="T12" fmla="*/ 59 w 69"/>
              <a:gd name="T13" fmla="*/ 38 h 173"/>
              <a:gd name="T14" fmla="*/ 56 w 69"/>
              <a:gd name="T15" fmla="*/ 41 h 173"/>
              <a:gd name="T16" fmla="*/ 52 w 69"/>
              <a:gd name="T17" fmla="*/ 45 h 173"/>
              <a:gd name="T18" fmla="*/ 45 w 69"/>
              <a:gd name="T19" fmla="*/ 48 h 173"/>
              <a:gd name="T20" fmla="*/ 34 w 69"/>
              <a:gd name="T21" fmla="*/ 55 h 173"/>
              <a:gd name="T22" fmla="*/ 30 w 69"/>
              <a:gd name="T23" fmla="*/ 66 h 173"/>
              <a:gd name="T24" fmla="*/ 24 w 69"/>
              <a:gd name="T25" fmla="*/ 76 h 173"/>
              <a:gd name="T26" fmla="*/ 18 w 69"/>
              <a:gd name="T27" fmla="*/ 86 h 173"/>
              <a:gd name="T28" fmla="*/ 13 w 69"/>
              <a:gd name="T29" fmla="*/ 97 h 173"/>
              <a:gd name="T30" fmla="*/ 11 w 69"/>
              <a:gd name="T31" fmla="*/ 111 h 173"/>
              <a:gd name="T32" fmla="*/ 10 w 69"/>
              <a:gd name="T33" fmla="*/ 125 h 173"/>
              <a:gd name="T34" fmla="*/ 9 w 69"/>
              <a:gd name="T35" fmla="*/ 138 h 173"/>
              <a:gd name="T36" fmla="*/ 7 w 69"/>
              <a:gd name="T37" fmla="*/ 152 h 173"/>
              <a:gd name="T38" fmla="*/ 5 w 69"/>
              <a:gd name="T39" fmla="*/ 158 h 173"/>
              <a:gd name="T40" fmla="*/ 3 w 69"/>
              <a:gd name="T41" fmla="*/ 165 h 173"/>
              <a:gd name="T42" fmla="*/ 1 w 69"/>
              <a:gd name="T43" fmla="*/ 171 h 173"/>
              <a:gd name="T44" fmla="*/ 0 w 69"/>
              <a:gd name="T45" fmla="*/ 173 h 173"/>
              <a:gd name="T46" fmla="*/ 0 w 69"/>
              <a:gd name="T47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" h="173">
                <a:moveTo>
                  <a:pt x="69" y="0"/>
                </a:moveTo>
                <a:lnTo>
                  <a:pt x="67" y="8"/>
                </a:lnTo>
                <a:lnTo>
                  <a:pt x="64" y="16"/>
                </a:lnTo>
                <a:lnTo>
                  <a:pt x="63" y="22"/>
                </a:lnTo>
                <a:lnTo>
                  <a:pt x="62" y="26"/>
                </a:lnTo>
                <a:lnTo>
                  <a:pt x="60" y="33"/>
                </a:lnTo>
                <a:lnTo>
                  <a:pt x="59" y="38"/>
                </a:lnTo>
                <a:lnTo>
                  <a:pt x="56" y="41"/>
                </a:lnTo>
                <a:lnTo>
                  <a:pt x="52" y="45"/>
                </a:lnTo>
                <a:lnTo>
                  <a:pt x="45" y="48"/>
                </a:lnTo>
                <a:lnTo>
                  <a:pt x="34" y="55"/>
                </a:lnTo>
                <a:lnTo>
                  <a:pt x="30" y="66"/>
                </a:lnTo>
                <a:lnTo>
                  <a:pt x="24" y="76"/>
                </a:lnTo>
                <a:lnTo>
                  <a:pt x="18" y="86"/>
                </a:lnTo>
                <a:lnTo>
                  <a:pt x="13" y="97"/>
                </a:lnTo>
                <a:lnTo>
                  <a:pt x="11" y="111"/>
                </a:lnTo>
                <a:lnTo>
                  <a:pt x="10" y="125"/>
                </a:lnTo>
                <a:lnTo>
                  <a:pt x="9" y="138"/>
                </a:lnTo>
                <a:lnTo>
                  <a:pt x="7" y="152"/>
                </a:lnTo>
                <a:lnTo>
                  <a:pt x="5" y="158"/>
                </a:lnTo>
                <a:lnTo>
                  <a:pt x="3" y="165"/>
                </a:lnTo>
                <a:lnTo>
                  <a:pt x="1" y="171"/>
                </a:lnTo>
                <a:lnTo>
                  <a:pt x="0" y="173"/>
                </a:lnTo>
                <a:lnTo>
                  <a:pt x="0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7" name="Freeform 169"/>
          <p:cNvSpPr>
            <a:spLocks/>
          </p:cNvSpPr>
          <p:nvPr/>
        </p:nvSpPr>
        <p:spPr bwMode="auto">
          <a:xfrm>
            <a:off x="2419350" y="2298701"/>
            <a:ext cx="7938" cy="80963"/>
          </a:xfrm>
          <a:custGeom>
            <a:avLst/>
            <a:gdLst>
              <a:gd name="T0" fmla="*/ 14 w 14"/>
              <a:gd name="T1" fmla="*/ 0 h 152"/>
              <a:gd name="T2" fmla="*/ 8 w 14"/>
              <a:gd name="T3" fmla="*/ 38 h 152"/>
              <a:gd name="T4" fmla="*/ 3 w 14"/>
              <a:gd name="T5" fmla="*/ 76 h 152"/>
              <a:gd name="T6" fmla="*/ 1 w 14"/>
              <a:gd name="T7" fmla="*/ 114 h 152"/>
              <a:gd name="T8" fmla="*/ 0 w 14"/>
              <a:gd name="T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52">
                <a:moveTo>
                  <a:pt x="14" y="0"/>
                </a:moveTo>
                <a:lnTo>
                  <a:pt x="8" y="38"/>
                </a:lnTo>
                <a:lnTo>
                  <a:pt x="3" y="76"/>
                </a:lnTo>
                <a:lnTo>
                  <a:pt x="1" y="114"/>
                </a:lnTo>
                <a:lnTo>
                  <a:pt x="0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8" name="Freeform 170"/>
          <p:cNvSpPr>
            <a:spLocks/>
          </p:cNvSpPr>
          <p:nvPr/>
        </p:nvSpPr>
        <p:spPr bwMode="auto">
          <a:xfrm>
            <a:off x="2400300" y="2379663"/>
            <a:ext cx="44450" cy="55562"/>
          </a:xfrm>
          <a:custGeom>
            <a:avLst/>
            <a:gdLst>
              <a:gd name="T0" fmla="*/ 83 w 83"/>
              <a:gd name="T1" fmla="*/ 0 h 104"/>
              <a:gd name="T2" fmla="*/ 79 w 83"/>
              <a:gd name="T3" fmla="*/ 13 h 104"/>
              <a:gd name="T4" fmla="*/ 73 w 83"/>
              <a:gd name="T5" fmla="*/ 24 h 104"/>
              <a:gd name="T6" fmla="*/ 66 w 83"/>
              <a:gd name="T7" fmla="*/ 35 h 104"/>
              <a:gd name="T8" fmla="*/ 57 w 83"/>
              <a:gd name="T9" fmla="*/ 44 h 104"/>
              <a:gd name="T10" fmla="*/ 37 w 83"/>
              <a:gd name="T11" fmla="*/ 60 h 104"/>
              <a:gd name="T12" fmla="*/ 14 w 83"/>
              <a:gd name="T13" fmla="*/ 76 h 104"/>
              <a:gd name="T14" fmla="*/ 12 w 83"/>
              <a:gd name="T15" fmla="*/ 84 h 104"/>
              <a:gd name="T16" fmla="*/ 11 w 83"/>
              <a:gd name="T17" fmla="*/ 89 h 104"/>
              <a:gd name="T18" fmla="*/ 9 w 83"/>
              <a:gd name="T19" fmla="*/ 93 h 104"/>
              <a:gd name="T20" fmla="*/ 8 w 83"/>
              <a:gd name="T21" fmla="*/ 95 h 104"/>
              <a:gd name="T22" fmla="*/ 6 w 83"/>
              <a:gd name="T23" fmla="*/ 98 h 104"/>
              <a:gd name="T24" fmla="*/ 4 w 83"/>
              <a:gd name="T25" fmla="*/ 101 h 104"/>
              <a:gd name="T26" fmla="*/ 0 w 83"/>
              <a:gd name="T2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" h="104">
                <a:moveTo>
                  <a:pt x="83" y="0"/>
                </a:moveTo>
                <a:lnTo>
                  <a:pt x="79" y="13"/>
                </a:lnTo>
                <a:lnTo>
                  <a:pt x="73" y="24"/>
                </a:lnTo>
                <a:lnTo>
                  <a:pt x="66" y="35"/>
                </a:lnTo>
                <a:lnTo>
                  <a:pt x="57" y="44"/>
                </a:lnTo>
                <a:lnTo>
                  <a:pt x="37" y="60"/>
                </a:lnTo>
                <a:lnTo>
                  <a:pt x="14" y="76"/>
                </a:lnTo>
                <a:lnTo>
                  <a:pt x="12" y="84"/>
                </a:lnTo>
                <a:lnTo>
                  <a:pt x="11" y="89"/>
                </a:lnTo>
                <a:lnTo>
                  <a:pt x="9" y="93"/>
                </a:lnTo>
                <a:lnTo>
                  <a:pt x="8" y="95"/>
                </a:lnTo>
                <a:lnTo>
                  <a:pt x="6" y="98"/>
                </a:lnTo>
                <a:lnTo>
                  <a:pt x="4" y="101"/>
                </a:lnTo>
                <a:lnTo>
                  <a:pt x="0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59" name="Freeform 171"/>
          <p:cNvSpPr>
            <a:spLocks/>
          </p:cNvSpPr>
          <p:nvPr/>
        </p:nvSpPr>
        <p:spPr bwMode="auto">
          <a:xfrm>
            <a:off x="2341564" y="2185988"/>
            <a:ext cx="41275" cy="36512"/>
          </a:xfrm>
          <a:custGeom>
            <a:avLst/>
            <a:gdLst>
              <a:gd name="T0" fmla="*/ 77 w 77"/>
              <a:gd name="T1" fmla="*/ 0 h 69"/>
              <a:gd name="T2" fmla="*/ 70 w 77"/>
              <a:gd name="T3" fmla="*/ 10 h 69"/>
              <a:gd name="T4" fmla="*/ 63 w 77"/>
              <a:gd name="T5" fmla="*/ 21 h 69"/>
              <a:gd name="T6" fmla="*/ 57 w 77"/>
              <a:gd name="T7" fmla="*/ 25 h 69"/>
              <a:gd name="T8" fmla="*/ 51 w 77"/>
              <a:gd name="T9" fmla="*/ 30 h 69"/>
              <a:gd name="T10" fmla="*/ 37 w 77"/>
              <a:gd name="T11" fmla="*/ 38 h 69"/>
              <a:gd name="T12" fmla="*/ 32 w 77"/>
              <a:gd name="T13" fmla="*/ 42 h 69"/>
              <a:gd name="T14" fmla="*/ 26 w 77"/>
              <a:gd name="T15" fmla="*/ 46 h 69"/>
              <a:gd name="T16" fmla="*/ 22 w 77"/>
              <a:gd name="T17" fmla="*/ 47 h 69"/>
              <a:gd name="T18" fmla="*/ 21 w 77"/>
              <a:gd name="T19" fmla="*/ 48 h 69"/>
              <a:gd name="T20" fmla="*/ 16 w 77"/>
              <a:gd name="T21" fmla="*/ 56 h 69"/>
              <a:gd name="T22" fmla="*/ 14 w 77"/>
              <a:gd name="T23" fmla="*/ 61 h 69"/>
              <a:gd name="T24" fmla="*/ 12 w 77"/>
              <a:gd name="T25" fmla="*/ 66 h 69"/>
              <a:gd name="T26" fmla="*/ 11 w 77"/>
              <a:gd name="T27" fmla="*/ 68 h 69"/>
              <a:gd name="T28" fmla="*/ 8 w 77"/>
              <a:gd name="T29" fmla="*/ 69 h 69"/>
              <a:gd name="T30" fmla="*/ 5 w 77"/>
              <a:gd name="T31" fmla="*/ 69 h 69"/>
              <a:gd name="T32" fmla="*/ 0 w 77"/>
              <a:gd name="T33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7" h="69">
                <a:moveTo>
                  <a:pt x="77" y="0"/>
                </a:moveTo>
                <a:lnTo>
                  <a:pt x="70" y="10"/>
                </a:lnTo>
                <a:lnTo>
                  <a:pt x="63" y="21"/>
                </a:lnTo>
                <a:lnTo>
                  <a:pt x="57" y="25"/>
                </a:lnTo>
                <a:lnTo>
                  <a:pt x="51" y="30"/>
                </a:lnTo>
                <a:lnTo>
                  <a:pt x="37" y="38"/>
                </a:lnTo>
                <a:lnTo>
                  <a:pt x="32" y="42"/>
                </a:lnTo>
                <a:lnTo>
                  <a:pt x="26" y="46"/>
                </a:lnTo>
                <a:lnTo>
                  <a:pt x="22" y="47"/>
                </a:lnTo>
                <a:lnTo>
                  <a:pt x="21" y="48"/>
                </a:lnTo>
                <a:lnTo>
                  <a:pt x="16" y="56"/>
                </a:lnTo>
                <a:lnTo>
                  <a:pt x="14" y="61"/>
                </a:lnTo>
                <a:lnTo>
                  <a:pt x="12" y="66"/>
                </a:lnTo>
                <a:lnTo>
                  <a:pt x="11" y="68"/>
                </a:lnTo>
                <a:lnTo>
                  <a:pt x="8" y="69"/>
                </a:lnTo>
                <a:lnTo>
                  <a:pt x="5" y="69"/>
                </a:lnTo>
                <a:lnTo>
                  <a:pt x="0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0" name="Freeform 172"/>
          <p:cNvSpPr>
            <a:spLocks/>
          </p:cNvSpPr>
          <p:nvPr/>
        </p:nvSpPr>
        <p:spPr bwMode="auto">
          <a:xfrm>
            <a:off x="2497139" y="1892301"/>
            <a:ext cx="39687" cy="22225"/>
          </a:xfrm>
          <a:custGeom>
            <a:avLst/>
            <a:gdLst>
              <a:gd name="T0" fmla="*/ 76 w 76"/>
              <a:gd name="T1" fmla="*/ 0 h 42"/>
              <a:gd name="T2" fmla="*/ 65 w 76"/>
              <a:gd name="T3" fmla="*/ 6 h 42"/>
              <a:gd name="T4" fmla="*/ 56 w 76"/>
              <a:gd name="T5" fmla="*/ 11 h 42"/>
              <a:gd name="T6" fmla="*/ 36 w 76"/>
              <a:gd name="T7" fmla="*/ 20 h 42"/>
              <a:gd name="T8" fmla="*/ 17 w 76"/>
              <a:gd name="T9" fmla="*/ 29 h 42"/>
              <a:gd name="T10" fmla="*/ 8 w 76"/>
              <a:gd name="T11" fmla="*/ 35 h 42"/>
              <a:gd name="T12" fmla="*/ 0 w 76"/>
              <a:gd name="T1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42">
                <a:moveTo>
                  <a:pt x="76" y="0"/>
                </a:moveTo>
                <a:lnTo>
                  <a:pt x="65" y="6"/>
                </a:lnTo>
                <a:lnTo>
                  <a:pt x="56" y="11"/>
                </a:lnTo>
                <a:lnTo>
                  <a:pt x="36" y="20"/>
                </a:lnTo>
                <a:lnTo>
                  <a:pt x="17" y="29"/>
                </a:lnTo>
                <a:lnTo>
                  <a:pt x="8" y="35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1" name="Freeform 173"/>
          <p:cNvSpPr>
            <a:spLocks/>
          </p:cNvSpPr>
          <p:nvPr/>
        </p:nvSpPr>
        <p:spPr bwMode="auto">
          <a:xfrm>
            <a:off x="2682876" y="1979613"/>
            <a:ext cx="41275" cy="44450"/>
          </a:xfrm>
          <a:custGeom>
            <a:avLst/>
            <a:gdLst>
              <a:gd name="T0" fmla="*/ 0 w 76"/>
              <a:gd name="T1" fmla="*/ 0 h 83"/>
              <a:gd name="T2" fmla="*/ 12 w 76"/>
              <a:gd name="T3" fmla="*/ 3 h 83"/>
              <a:gd name="T4" fmla="*/ 23 w 76"/>
              <a:gd name="T5" fmla="*/ 6 h 83"/>
              <a:gd name="T6" fmla="*/ 34 w 76"/>
              <a:gd name="T7" fmla="*/ 12 h 83"/>
              <a:gd name="T8" fmla="*/ 42 w 76"/>
              <a:gd name="T9" fmla="*/ 20 h 83"/>
              <a:gd name="T10" fmla="*/ 45 w 76"/>
              <a:gd name="T11" fmla="*/ 27 h 83"/>
              <a:gd name="T12" fmla="*/ 50 w 76"/>
              <a:gd name="T13" fmla="*/ 35 h 83"/>
              <a:gd name="T14" fmla="*/ 53 w 76"/>
              <a:gd name="T15" fmla="*/ 46 h 83"/>
              <a:gd name="T16" fmla="*/ 57 w 76"/>
              <a:gd name="T17" fmla="*/ 56 h 83"/>
              <a:gd name="T18" fmla="*/ 61 w 76"/>
              <a:gd name="T19" fmla="*/ 67 h 83"/>
              <a:gd name="T20" fmla="*/ 66 w 76"/>
              <a:gd name="T21" fmla="*/ 75 h 83"/>
              <a:gd name="T22" fmla="*/ 71 w 76"/>
              <a:gd name="T23" fmla="*/ 80 h 83"/>
              <a:gd name="T24" fmla="*/ 73 w 76"/>
              <a:gd name="T25" fmla="*/ 83 h 83"/>
              <a:gd name="T26" fmla="*/ 76 w 76"/>
              <a:gd name="T2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83">
                <a:moveTo>
                  <a:pt x="0" y="0"/>
                </a:moveTo>
                <a:lnTo>
                  <a:pt x="12" y="3"/>
                </a:lnTo>
                <a:lnTo>
                  <a:pt x="23" y="6"/>
                </a:lnTo>
                <a:lnTo>
                  <a:pt x="34" y="12"/>
                </a:lnTo>
                <a:lnTo>
                  <a:pt x="42" y="20"/>
                </a:lnTo>
                <a:lnTo>
                  <a:pt x="45" y="27"/>
                </a:lnTo>
                <a:lnTo>
                  <a:pt x="50" y="35"/>
                </a:lnTo>
                <a:lnTo>
                  <a:pt x="53" y="46"/>
                </a:lnTo>
                <a:lnTo>
                  <a:pt x="57" y="56"/>
                </a:lnTo>
                <a:lnTo>
                  <a:pt x="61" y="67"/>
                </a:lnTo>
                <a:lnTo>
                  <a:pt x="66" y="75"/>
                </a:lnTo>
                <a:lnTo>
                  <a:pt x="71" y="80"/>
                </a:lnTo>
                <a:lnTo>
                  <a:pt x="73" y="83"/>
                </a:lnTo>
                <a:lnTo>
                  <a:pt x="76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2" name="Freeform 174"/>
          <p:cNvSpPr>
            <a:spLocks/>
          </p:cNvSpPr>
          <p:nvPr/>
        </p:nvSpPr>
        <p:spPr bwMode="auto">
          <a:xfrm>
            <a:off x="2841626" y="2138363"/>
            <a:ext cx="53975" cy="31750"/>
          </a:xfrm>
          <a:custGeom>
            <a:avLst/>
            <a:gdLst>
              <a:gd name="T0" fmla="*/ 0 w 104"/>
              <a:gd name="T1" fmla="*/ 0 h 62"/>
              <a:gd name="T2" fmla="*/ 42 w 104"/>
              <a:gd name="T3" fmla="*/ 13 h 62"/>
              <a:gd name="T4" fmla="*/ 48 w 104"/>
              <a:gd name="T5" fmla="*/ 16 h 62"/>
              <a:gd name="T6" fmla="*/ 55 w 104"/>
              <a:gd name="T7" fmla="*/ 18 h 62"/>
              <a:gd name="T8" fmla="*/ 60 w 104"/>
              <a:gd name="T9" fmla="*/ 19 h 62"/>
              <a:gd name="T10" fmla="*/ 63 w 104"/>
              <a:gd name="T11" fmla="*/ 20 h 62"/>
              <a:gd name="T12" fmla="*/ 63 w 104"/>
              <a:gd name="T13" fmla="*/ 20 h 62"/>
              <a:gd name="T14" fmla="*/ 76 w 104"/>
              <a:gd name="T15" fmla="*/ 31 h 62"/>
              <a:gd name="T16" fmla="*/ 90 w 104"/>
              <a:gd name="T17" fmla="*/ 41 h 62"/>
              <a:gd name="T18" fmla="*/ 95 w 104"/>
              <a:gd name="T19" fmla="*/ 47 h 62"/>
              <a:gd name="T20" fmla="*/ 100 w 104"/>
              <a:gd name="T21" fmla="*/ 54 h 62"/>
              <a:gd name="T22" fmla="*/ 103 w 104"/>
              <a:gd name="T23" fmla="*/ 60 h 62"/>
              <a:gd name="T24" fmla="*/ 104 w 104"/>
              <a:gd name="T25" fmla="*/ 61 h 62"/>
              <a:gd name="T26" fmla="*/ 104 w 104"/>
              <a:gd name="T2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4" h="62">
                <a:moveTo>
                  <a:pt x="0" y="0"/>
                </a:moveTo>
                <a:lnTo>
                  <a:pt x="42" y="13"/>
                </a:lnTo>
                <a:lnTo>
                  <a:pt x="48" y="16"/>
                </a:lnTo>
                <a:lnTo>
                  <a:pt x="55" y="18"/>
                </a:lnTo>
                <a:lnTo>
                  <a:pt x="60" y="19"/>
                </a:lnTo>
                <a:lnTo>
                  <a:pt x="63" y="20"/>
                </a:lnTo>
                <a:lnTo>
                  <a:pt x="63" y="20"/>
                </a:lnTo>
                <a:lnTo>
                  <a:pt x="76" y="31"/>
                </a:lnTo>
                <a:lnTo>
                  <a:pt x="90" y="41"/>
                </a:lnTo>
                <a:lnTo>
                  <a:pt x="95" y="47"/>
                </a:lnTo>
                <a:lnTo>
                  <a:pt x="100" y="54"/>
                </a:lnTo>
                <a:lnTo>
                  <a:pt x="103" y="60"/>
                </a:lnTo>
                <a:lnTo>
                  <a:pt x="104" y="61"/>
                </a:lnTo>
                <a:lnTo>
                  <a:pt x="104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3" name="Freeform 175"/>
          <p:cNvSpPr>
            <a:spLocks/>
          </p:cNvSpPr>
          <p:nvPr/>
        </p:nvSpPr>
        <p:spPr bwMode="auto">
          <a:xfrm>
            <a:off x="2911476" y="2320925"/>
            <a:ext cx="28575" cy="44450"/>
          </a:xfrm>
          <a:custGeom>
            <a:avLst/>
            <a:gdLst>
              <a:gd name="T0" fmla="*/ 0 w 55"/>
              <a:gd name="T1" fmla="*/ 0 h 83"/>
              <a:gd name="T2" fmla="*/ 2 w 55"/>
              <a:gd name="T3" fmla="*/ 7 h 83"/>
              <a:gd name="T4" fmla="*/ 3 w 55"/>
              <a:gd name="T5" fmla="*/ 12 h 83"/>
              <a:gd name="T6" fmla="*/ 5 w 55"/>
              <a:gd name="T7" fmla="*/ 15 h 83"/>
              <a:gd name="T8" fmla="*/ 6 w 55"/>
              <a:gd name="T9" fmla="*/ 18 h 83"/>
              <a:gd name="T10" fmla="*/ 7 w 55"/>
              <a:gd name="T11" fmla="*/ 20 h 83"/>
              <a:gd name="T12" fmla="*/ 7 w 55"/>
              <a:gd name="T13" fmla="*/ 21 h 83"/>
              <a:gd name="T14" fmla="*/ 9 w 55"/>
              <a:gd name="T15" fmla="*/ 22 h 83"/>
              <a:gd name="T16" fmla="*/ 13 w 55"/>
              <a:gd name="T17" fmla="*/ 24 h 83"/>
              <a:gd name="T18" fmla="*/ 15 w 55"/>
              <a:gd name="T19" fmla="*/ 27 h 83"/>
              <a:gd name="T20" fmla="*/ 18 w 55"/>
              <a:gd name="T21" fmla="*/ 30 h 83"/>
              <a:gd name="T22" fmla="*/ 23 w 55"/>
              <a:gd name="T23" fmla="*/ 35 h 83"/>
              <a:gd name="T24" fmla="*/ 28 w 55"/>
              <a:gd name="T25" fmla="*/ 42 h 83"/>
              <a:gd name="T26" fmla="*/ 32 w 55"/>
              <a:gd name="T27" fmla="*/ 48 h 83"/>
              <a:gd name="T28" fmla="*/ 37 w 55"/>
              <a:gd name="T29" fmla="*/ 53 h 83"/>
              <a:gd name="T30" fmla="*/ 45 w 55"/>
              <a:gd name="T31" fmla="*/ 67 h 83"/>
              <a:gd name="T32" fmla="*/ 50 w 55"/>
              <a:gd name="T33" fmla="*/ 74 h 83"/>
              <a:gd name="T34" fmla="*/ 53 w 55"/>
              <a:gd name="T35" fmla="*/ 79 h 83"/>
              <a:gd name="T36" fmla="*/ 54 w 55"/>
              <a:gd name="T37" fmla="*/ 82 h 83"/>
              <a:gd name="T38" fmla="*/ 55 w 55"/>
              <a:gd name="T39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5" h="83">
                <a:moveTo>
                  <a:pt x="0" y="0"/>
                </a:moveTo>
                <a:lnTo>
                  <a:pt x="2" y="7"/>
                </a:lnTo>
                <a:lnTo>
                  <a:pt x="3" y="12"/>
                </a:lnTo>
                <a:lnTo>
                  <a:pt x="5" y="15"/>
                </a:lnTo>
                <a:lnTo>
                  <a:pt x="6" y="18"/>
                </a:lnTo>
                <a:lnTo>
                  <a:pt x="7" y="20"/>
                </a:lnTo>
                <a:lnTo>
                  <a:pt x="7" y="21"/>
                </a:lnTo>
                <a:lnTo>
                  <a:pt x="9" y="22"/>
                </a:lnTo>
                <a:lnTo>
                  <a:pt x="13" y="24"/>
                </a:lnTo>
                <a:lnTo>
                  <a:pt x="15" y="27"/>
                </a:lnTo>
                <a:lnTo>
                  <a:pt x="18" y="30"/>
                </a:lnTo>
                <a:lnTo>
                  <a:pt x="23" y="35"/>
                </a:lnTo>
                <a:lnTo>
                  <a:pt x="28" y="42"/>
                </a:lnTo>
                <a:lnTo>
                  <a:pt x="32" y="48"/>
                </a:lnTo>
                <a:lnTo>
                  <a:pt x="37" y="53"/>
                </a:lnTo>
                <a:lnTo>
                  <a:pt x="45" y="67"/>
                </a:lnTo>
                <a:lnTo>
                  <a:pt x="50" y="74"/>
                </a:lnTo>
                <a:lnTo>
                  <a:pt x="53" y="79"/>
                </a:lnTo>
                <a:lnTo>
                  <a:pt x="54" y="82"/>
                </a:lnTo>
                <a:lnTo>
                  <a:pt x="55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4" name="Freeform 176"/>
          <p:cNvSpPr>
            <a:spLocks/>
          </p:cNvSpPr>
          <p:nvPr/>
        </p:nvSpPr>
        <p:spPr bwMode="auto">
          <a:xfrm>
            <a:off x="2679700" y="2295525"/>
            <a:ext cx="33338" cy="33338"/>
          </a:xfrm>
          <a:custGeom>
            <a:avLst/>
            <a:gdLst>
              <a:gd name="T0" fmla="*/ 0 w 63"/>
              <a:gd name="T1" fmla="*/ 0 h 62"/>
              <a:gd name="T2" fmla="*/ 9 w 63"/>
              <a:gd name="T3" fmla="*/ 8 h 62"/>
              <a:gd name="T4" fmla="*/ 20 w 63"/>
              <a:gd name="T5" fmla="*/ 15 h 62"/>
              <a:gd name="T6" fmla="*/ 41 w 63"/>
              <a:gd name="T7" fmla="*/ 27 h 62"/>
              <a:gd name="T8" fmla="*/ 49 w 63"/>
              <a:gd name="T9" fmla="*/ 34 h 62"/>
              <a:gd name="T10" fmla="*/ 57 w 63"/>
              <a:gd name="T11" fmla="*/ 41 h 62"/>
              <a:gd name="T12" fmla="*/ 61 w 63"/>
              <a:gd name="T13" fmla="*/ 51 h 62"/>
              <a:gd name="T14" fmla="*/ 63 w 63"/>
              <a:gd name="T1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" h="62">
                <a:moveTo>
                  <a:pt x="0" y="0"/>
                </a:moveTo>
                <a:lnTo>
                  <a:pt x="9" y="8"/>
                </a:lnTo>
                <a:lnTo>
                  <a:pt x="20" y="15"/>
                </a:lnTo>
                <a:lnTo>
                  <a:pt x="41" y="27"/>
                </a:lnTo>
                <a:lnTo>
                  <a:pt x="49" y="34"/>
                </a:lnTo>
                <a:lnTo>
                  <a:pt x="57" y="41"/>
                </a:lnTo>
                <a:lnTo>
                  <a:pt x="61" y="51"/>
                </a:lnTo>
                <a:lnTo>
                  <a:pt x="63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5" name="Freeform 177"/>
          <p:cNvSpPr>
            <a:spLocks/>
          </p:cNvSpPr>
          <p:nvPr/>
        </p:nvSpPr>
        <p:spPr bwMode="auto">
          <a:xfrm>
            <a:off x="2628900" y="2493963"/>
            <a:ext cx="25400" cy="50800"/>
          </a:xfrm>
          <a:custGeom>
            <a:avLst/>
            <a:gdLst>
              <a:gd name="T0" fmla="*/ 0 w 49"/>
              <a:gd name="T1" fmla="*/ 0 h 97"/>
              <a:gd name="T2" fmla="*/ 20 w 49"/>
              <a:gd name="T3" fmla="*/ 21 h 97"/>
              <a:gd name="T4" fmla="*/ 28 w 49"/>
              <a:gd name="T5" fmla="*/ 32 h 97"/>
              <a:gd name="T6" fmla="*/ 35 w 49"/>
              <a:gd name="T7" fmla="*/ 44 h 97"/>
              <a:gd name="T8" fmla="*/ 41 w 49"/>
              <a:gd name="T9" fmla="*/ 55 h 97"/>
              <a:gd name="T10" fmla="*/ 45 w 49"/>
              <a:gd name="T11" fmla="*/ 69 h 97"/>
              <a:gd name="T12" fmla="*/ 47 w 49"/>
              <a:gd name="T13" fmla="*/ 82 h 97"/>
              <a:gd name="T14" fmla="*/ 49 w 49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9" h="97">
                <a:moveTo>
                  <a:pt x="0" y="0"/>
                </a:moveTo>
                <a:lnTo>
                  <a:pt x="20" y="21"/>
                </a:lnTo>
                <a:lnTo>
                  <a:pt x="28" y="32"/>
                </a:lnTo>
                <a:lnTo>
                  <a:pt x="35" y="44"/>
                </a:lnTo>
                <a:lnTo>
                  <a:pt x="41" y="55"/>
                </a:lnTo>
                <a:lnTo>
                  <a:pt x="45" y="69"/>
                </a:lnTo>
                <a:lnTo>
                  <a:pt x="47" y="82"/>
                </a:lnTo>
                <a:lnTo>
                  <a:pt x="49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6" name="Freeform 178"/>
          <p:cNvSpPr>
            <a:spLocks/>
          </p:cNvSpPr>
          <p:nvPr/>
        </p:nvSpPr>
        <p:spPr bwMode="auto">
          <a:xfrm>
            <a:off x="2624138" y="2493963"/>
            <a:ext cx="4762" cy="31750"/>
          </a:xfrm>
          <a:custGeom>
            <a:avLst/>
            <a:gdLst>
              <a:gd name="T0" fmla="*/ 7 w 7"/>
              <a:gd name="T1" fmla="*/ 0 h 62"/>
              <a:gd name="T2" fmla="*/ 6 w 7"/>
              <a:gd name="T3" fmla="*/ 8 h 62"/>
              <a:gd name="T4" fmla="*/ 5 w 7"/>
              <a:gd name="T5" fmla="*/ 15 h 62"/>
              <a:gd name="T6" fmla="*/ 4 w 7"/>
              <a:gd name="T7" fmla="*/ 21 h 62"/>
              <a:gd name="T8" fmla="*/ 2 w 7"/>
              <a:gd name="T9" fmla="*/ 25 h 62"/>
              <a:gd name="T10" fmla="*/ 1 w 7"/>
              <a:gd name="T11" fmla="*/ 32 h 62"/>
              <a:gd name="T12" fmla="*/ 0 w 7"/>
              <a:gd name="T13" fmla="*/ 37 h 62"/>
              <a:gd name="T14" fmla="*/ 0 w 7"/>
              <a:gd name="T15" fmla="*/ 40 h 62"/>
              <a:gd name="T16" fmla="*/ 0 w 7"/>
              <a:gd name="T17" fmla="*/ 45 h 62"/>
              <a:gd name="T18" fmla="*/ 0 w 7"/>
              <a:gd name="T19" fmla="*/ 52 h 62"/>
              <a:gd name="T20" fmla="*/ 0 w 7"/>
              <a:gd name="T21" fmla="*/ 57 h 62"/>
              <a:gd name="T22" fmla="*/ 0 w 7"/>
              <a:gd name="T2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" h="62">
                <a:moveTo>
                  <a:pt x="7" y="0"/>
                </a:moveTo>
                <a:lnTo>
                  <a:pt x="6" y="8"/>
                </a:lnTo>
                <a:lnTo>
                  <a:pt x="5" y="15"/>
                </a:lnTo>
                <a:lnTo>
                  <a:pt x="4" y="21"/>
                </a:lnTo>
                <a:lnTo>
                  <a:pt x="2" y="25"/>
                </a:lnTo>
                <a:lnTo>
                  <a:pt x="1" y="32"/>
                </a:lnTo>
                <a:lnTo>
                  <a:pt x="0" y="37"/>
                </a:lnTo>
                <a:lnTo>
                  <a:pt x="0" y="40"/>
                </a:lnTo>
                <a:lnTo>
                  <a:pt x="0" y="45"/>
                </a:lnTo>
                <a:lnTo>
                  <a:pt x="0" y="52"/>
                </a:lnTo>
                <a:lnTo>
                  <a:pt x="0" y="57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7" name="Freeform 179"/>
          <p:cNvSpPr>
            <a:spLocks/>
          </p:cNvSpPr>
          <p:nvPr/>
        </p:nvSpPr>
        <p:spPr bwMode="auto">
          <a:xfrm>
            <a:off x="2514601" y="2390776"/>
            <a:ext cx="11113" cy="28575"/>
          </a:xfrm>
          <a:custGeom>
            <a:avLst/>
            <a:gdLst>
              <a:gd name="T0" fmla="*/ 21 w 21"/>
              <a:gd name="T1" fmla="*/ 0 h 55"/>
              <a:gd name="T2" fmla="*/ 13 w 21"/>
              <a:gd name="T3" fmla="*/ 14 h 55"/>
              <a:gd name="T4" fmla="*/ 6 w 21"/>
              <a:gd name="T5" fmla="*/ 27 h 55"/>
              <a:gd name="T6" fmla="*/ 1 w 21"/>
              <a:gd name="T7" fmla="*/ 39 h 55"/>
              <a:gd name="T8" fmla="*/ 0 w 21"/>
              <a:gd name="T9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55">
                <a:moveTo>
                  <a:pt x="21" y="0"/>
                </a:moveTo>
                <a:lnTo>
                  <a:pt x="13" y="14"/>
                </a:lnTo>
                <a:lnTo>
                  <a:pt x="6" y="27"/>
                </a:lnTo>
                <a:lnTo>
                  <a:pt x="1" y="39"/>
                </a:lnTo>
                <a:lnTo>
                  <a:pt x="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8" name="Freeform 180"/>
          <p:cNvSpPr>
            <a:spLocks/>
          </p:cNvSpPr>
          <p:nvPr/>
        </p:nvSpPr>
        <p:spPr bwMode="auto">
          <a:xfrm>
            <a:off x="2276475" y="2357439"/>
            <a:ext cx="33338" cy="47625"/>
          </a:xfrm>
          <a:custGeom>
            <a:avLst/>
            <a:gdLst>
              <a:gd name="T0" fmla="*/ 62 w 62"/>
              <a:gd name="T1" fmla="*/ 0 h 90"/>
              <a:gd name="T2" fmla="*/ 55 w 62"/>
              <a:gd name="T3" fmla="*/ 9 h 90"/>
              <a:gd name="T4" fmla="*/ 47 w 62"/>
              <a:gd name="T5" fmla="*/ 19 h 90"/>
              <a:gd name="T6" fmla="*/ 28 w 62"/>
              <a:gd name="T7" fmla="*/ 40 h 90"/>
              <a:gd name="T8" fmla="*/ 20 w 62"/>
              <a:gd name="T9" fmla="*/ 48 h 90"/>
              <a:gd name="T10" fmla="*/ 13 w 62"/>
              <a:gd name="T11" fmla="*/ 55 h 90"/>
              <a:gd name="T12" fmla="*/ 9 w 62"/>
              <a:gd name="T13" fmla="*/ 61 h 90"/>
              <a:gd name="T14" fmla="*/ 6 w 62"/>
              <a:gd name="T15" fmla="*/ 62 h 90"/>
              <a:gd name="T16" fmla="*/ 4 w 62"/>
              <a:gd name="T17" fmla="*/ 69 h 90"/>
              <a:gd name="T18" fmla="*/ 2 w 62"/>
              <a:gd name="T19" fmla="*/ 75 h 90"/>
              <a:gd name="T20" fmla="*/ 1 w 62"/>
              <a:gd name="T21" fmla="*/ 77 h 90"/>
              <a:gd name="T22" fmla="*/ 0 w 62"/>
              <a:gd name="T23" fmla="*/ 79 h 90"/>
              <a:gd name="T24" fmla="*/ 0 w 62"/>
              <a:gd name="T25" fmla="*/ 83 h 90"/>
              <a:gd name="T26" fmla="*/ 0 w 62"/>
              <a:gd name="T27" fmla="*/ 85 h 90"/>
              <a:gd name="T28" fmla="*/ 0 w 62"/>
              <a:gd name="T29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2" h="90">
                <a:moveTo>
                  <a:pt x="62" y="0"/>
                </a:moveTo>
                <a:lnTo>
                  <a:pt x="55" y="9"/>
                </a:lnTo>
                <a:lnTo>
                  <a:pt x="47" y="19"/>
                </a:lnTo>
                <a:lnTo>
                  <a:pt x="28" y="40"/>
                </a:lnTo>
                <a:lnTo>
                  <a:pt x="20" y="48"/>
                </a:lnTo>
                <a:lnTo>
                  <a:pt x="13" y="55"/>
                </a:lnTo>
                <a:lnTo>
                  <a:pt x="9" y="61"/>
                </a:lnTo>
                <a:lnTo>
                  <a:pt x="6" y="62"/>
                </a:lnTo>
                <a:lnTo>
                  <a:pt x="4" y="69"/>
                </a:lnTo>
                <a:lnTo>
                  <a:pt x="2" y="75"/>
                </a:lnTo>
                <a:lnTo>
                  <a:pt x="1" y="77"/>
                </a:lnTo>
                <a:lnTo>
                  <a:pt x="0" y="79"/>
                </a:lnTo>
                <a:lnTo>
                  <a:pt x="0" y="83"/>
                </a:lnTo>
                <a:lnTo>
                  <a:pt x="0" y="85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69" name="Freeform 181"/>
          <p:cNvSpPr>
            <a:spLocks/>
          </p:cNvSpPr>
          <p:nvPr/>
        </p:nvSpPr>
        <p:spPr bwMode="auto">
          <a:xfrm>
            <a:off x="2693989" y="2728914"/>
            <a:ext cx="58737" cy="60325"/>
          </a:xfrm>
          <a:custGeom>
            <a:avLst/>
            <a:gdLst>
              <a:gd name="T0" fmla="*/ 0 w 111"/>
              <a:gd name="T1" fmla="*/ 0 h 115"/>
              <a:gd name="T2" fmla="*/ 9 w 111"/>
              <a:gd name="T3" fmla="*/ 8 h 115"/>
              <a:gd name="T4" fmla="*/ 18 w 111"/>
              <a:gd name="T5" fmla="*/ 15 h 115"/>
              <a:gd name="T6" fmla="*/ 29 w 111"/>
              <a:gd name="T7" fmla="*/ 20 h 115"/>
              <a:gd name="T8" fmla="*/ 38 w 111"/>
              <a:gd name="T9" fmla="*/ 25 h 115"/>
              <a:gd name="T10" fmla="*/ 58 w 111"/>
              <a:gd name="T11" fmla="*/ 31 h 115"/>
              <a:gd name="T12" fmla="*/ 78 w 111"/>
              <a:gd name="T13" fmla="*/ 37 h 115"/>
              <a:gd name="T14" fmla="*/ 81 w 111"/>
              <a:gd name="T15" fmla="*/ 42 h 115"/>
              <a:gd name="T16" fmla="*/ 83 w 111"/>
              <a:gd name="T17" fmla="*/ 46 h 115"/>
              <a:gd name="T18" fmla="*/ 87 w 111"/>
              <a:gd name="T19" fmla="*/ 52 h 115"/>
              <a:gd name="T20" fmla="*/ 88 w 111"/>
              <a:gd name="T21" fmla="*/ 55 h 115"/>
              <a:gd name="T22" fmla="*/ 89 w 111"/>
              <a:gd name="T23" fmla="*/ 59 h 115"/>
              <a:gd name="T24" fmla="*/ 90 w 111"/>
              <a:gd name="T25" fmla="*/ 62 h 115"/>
              <a:gd name="T26" fmla="*/ 92 w 111"/>
              <a:gd name="T27" fmla="*/ 69 h 115"/>
              <a:gd name="T28" fmla="*/ 94 w 111"/>
              <a:gd name="T29" fmla="*/ 74 h 115"/>
              <a:gd name="T30" fmla="*/ 96 w 111"/>
              <a:gd name="T31" fmla="*/ 81 h 115"/>
              <a:gd name="T32" fmla="*/ 98 w 111"/>
              <a:gd name="T33" fmla="*/ 87 h 115"/>
              <a:gd name="T34" fmla="*/ 102 w 111"/>
              <a:gd name="T35" fmla="*/ 97 h 115"/>
              <a:gd name="T36" fmla="*/ 104 w 111"/>
              <a:gd name="T37" fmla="*/ 104 h 115"/>
              <a:gd name="T38" fmla="*/ 105 w 111"/>
              <a:gd name="T39" fmla="*/ 108 h 115"/>
              <a:gd name="T40" fmla="*/ 105 w 111"/>
              <a:gd name="T41" fmla="*/ 112 h 115"/>
              <a:gd name="T42" fmla="*/ 106 w 111"/>
              <a:gd name="T43" fmla="*/ 114 h 115"/>
              <a:gd name="T44" fmla="*/ 107 w 111"/>
              <a:gd name="T45" fmla="*/ 115 h 115"/>
              <a:gd name="T46" fmla="*/ 111 w 111"/>
              <a:gd name="T47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1" h="115">
                <a:moveTo>
                  <a:pt x="0" y="0"/>
                </a:moveTo>
                <a:lnTo>
                  <a:pt x="9" y="8"/>
                </a:lnTo>
                <a:lnTo>
                  <a:pt x="18" y="15"/>
                </a:lnTo>
                <a:lnTo>
                  <a:pt x="29" y="20"/>
                </a:lnTo>
                <a:lnTo>
                  <a:pt x="38" y="25"/>
                </a:lnTo>
                <a:lnTo>
                  <a:pt x="58" y="31"/>
                </a:lnTo>
                <a:lnTo>
                  <a:pt x="78" y="37"/>
                </a:lnTo>
                <a:lnTo>
                  <a:pt x="81" y="42"/>
                </a:lnTo>
                <a:lnTo>
                  <a:pt x="83" y="46"/>
                </a:lnTo>
                <a:lnTo>
                  <a:pt x="87" y="52"/>
                </a:lnTo>
                <a:lnTo>
                  <a:pt x="88" y="55"/>
                </a:lnTo>
                <a:lnTo>
                  <a:pt x="89" y="59"/>
                </a:lnTo>
                <a:lnTo>
                  <a:pt x="90" y="62"/>
                </a:lnTo>
                <a:lnTo>
                  <a:pt x="92" y="69"/>
                </a:lnTo>
                <a:lnTo>
                  <a:pt x="94" y="74"/>
                </a:lnTo>
                <a:lnTo>
                  <a:pt x="96" y="81"/>
                </a:lnTo>
                <a:lnTo>
                  <a:pt x="98" y="87"/>
                </a:lnTo>
                <a:lnTo>
                  <a:pt x="102" y="97"/>
                </a:lnTo>
                <a:lnTo>
                  <a:pt x="104" y="104"/>
                </a:lnTo>
                <a:lnTo>
                  <a:pt x="105" y="108"/>
                </a:lnTo>
                <a:lnTo>
                  <a:pt x="105" y="112"/>
                </a:lnTo>
                <a:lnTo>
                  <a:pt x="106" y="114"/>
                </a:lnTo>
                <a:lnTo>
                  <a:pt x="107" y="115"/>
                </a:lnTo>
                <a:lnTo>
                  <a:pt x="111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0" name="Line 182"/>
          <p:cNvSpPr>
            <a:spLocks noChangeShapeType="1"/>
          </p:cNvSpPr>
          <p:nvPr/>
        </p:nvSpPr>
        <p:spPr bwMode="auto">
          <a:xfrm>
            <a:off x="2749551" y="2941639"/>
            <a:ext cx="28575" cy="285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1" name="Freeform 183"/>
          <p:cNvSpPr>
            <a:spLocks/>
          </p:cNvSpPr>
          <p:nvPr/>
        </p:nvSpPr>
        <p:spPr bwMode="auto">
          <a:xfrm>
            <a:off x="2746376" y="2860675"/>
            <a:ext cx="28575" cy="33338"/>
          </a:xfrm>
          <a:custGeom>
            <a:avLst/>
            <a:gdLst>
              <a:gd name="T0" fmla="*/ 0 w 55"/>
              <a:gd name="T1" fmla="*/ 0 h 63"/>
              <a:gd name="T2" fmla="*/ 10 w 55"/>
              <a:gd name="T3" fmla="*/ 4 h 63"/>
              <a:gd name="T4" fmla="*/ 23 w 55"/>
              <a:gd name="T5" fmla="*/ 7 h 63"/>
              <a:gd name="T6" fmla="*/ 33 w 55"/>
              <a:gd name="T7" fmla="*/ 13 h 63"/>
              <a:gd name="T8" fmla="*/ 38 w 55"/>
              <a:gd name="T9" fmla="*/ 18 h 63"/>
              <a:gd name="T10" fmla="*/ 42 w 55"/>
              <a:gd name="T11" fmla="*/ 21 h 63"/>
              <a:gd name="T12" fmla="*/ 45 w 55"/>
              <a:gd name="T13" fmla="*/ 27 h 63"/>
              <a:gd name="T14" fmla="*/ 47 w 55"/>
              <a:gd name="T15" fmla="*/ 33 h 63"/>
              <a:gd name="T16" fmla="*/ 52 w 55"/>
              <a:gd name="T17" fmla="*/ 46 h 63"/>
              <a:gd name="T18" fmla="*/ 53 w 55"/>
              <a:gd name="T19" fmla="*/ 53 h 63"/>
              <a:gd name="T20" fmla="*/ 54 w 55"/>
              <a:gd name="T21" fmla="*/ 58 h 63"/>
              <a:gd name="T22" fmla="*/ 55 w 55"/>
              <a:gd name="T23" fmla="*/ 61 h 63"/>
              <a:gd name="T24" fmla="*/ 55 w 55"/>
              <a:gd name="T2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" h="63">
                <a:moveTo>
                  <a:pt x="0" y="0"/>
                </a:moveTo>
                <a:lnTo>
                  <a:pt x="10" y="4"/>
                </a:lnTo>
                <a:lnTo>
                  <a:pt x="23" y="7"/>
                </a:lnTo>
                <a:lnTo>
                  <a:pt x="33" y="13"/>
                </a:lnTo>
                <a:lnTo>
                  <a:pt x="38" y="18"/>
                </a:lnTo>
                <a:lnTo>
                  <a:pt x="42" y="21"/>
                </a:lnTo>
                <a:lnTo>
                  <a:pt x="45" y="27"/>
                </a:lnTo>
                <a:lnTo>
                  <a:pt x="47" y="33"/>
                </a:lnTo>
                <a:lnTo>
                  <a:pt x="52" y="46"/>
                </a:lnTo>
                <a:lnTo>
                  <a:pt x="53" y="53"/>
                </a:lnTo>
                <a:lnTo>
                  <a:pt x="54" y="58"/>
                </a:lnTo>
                <a:lnTo>
                  <a:pt x="55" y="61"/>
                </a:lnTo>
                <a:lnTo>
                  <a:pt x="55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2" name="Freeform 184"/>
          <p:cNvSpPr>
            <a:spLocks/>
          </p:cNvSpPr>
          <p:nvPr/>
        </p:nvSpPr>
        <p:spPr bwMode="auto">
          <a:xfrm>
            <a:off x="2368551" y="2978150"/>
            <a:ext cx="11113" cy="25400"/>
          </a:xfrm>
          <a:custGeom>
            <a:avLst/>
            <a:gdLst>
              <a:gd name="T0" fmla="*/ 0 w 21"/>
              <a:gd name="T1" fmla="*/ 0 h 49"/>
              <a:gd name="T2" fmla="*/ 8 w 21"/>
              <a:gd name="T3" fmla="*/ 12 h 49"/>
              <a:gd name="T4" fmla="*/ 14 w 21"/>
              <a:gd name="T5" fmla="*/ 23 h 49"/>
              <a:gd name="T6" fmla="*/ 18 w 21"/>
              <a:gd name="T7" fmla="*/ 35 h 49"/>
              <a:gd name="T8" fmla="*/ 21 w 21"/>
              <a:gd name="T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9">
                <a:moveTo>
                  <a:pt x="0" y="0"/>
                </a:moveTo>
                <a:lnTo>
                  <a:pt x="8" y="12"/>
                </a:lnTo>
                <a:lnTo>
                  <a:pt x="14" y="23"/>
                </a:lnTo>
                <a:lnTo>
                  <a:pt x="18" y="35"/>
                </a:lnTo>
                <a:lnTo>
                  <a:pt x="21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3" name="Freeform 185"/>
          <p:cNvSpPr>
            <a:spLocks/>
          </p:cNvSpPr>
          <p:nvPr/>
        </p:nvSpPr>
        <p:spPr bwMode="auto">
          <a:xfrm>
            <a:off x="2320926" y="2970214"/>
            <a:ext cx="36513" cy="7937"/>
          </a:xfrm>
          <a:custGeom>
            <a:avLst/>
            <a:gdLst>
              <a:gd name="T0" fmla="*/ 69 w 69"/>
              <a:gd name="T1" fmla="*/ 14 h 14"/>
              <a:gd name="T2" fmla="*/ 61 w 69"/>
              <a:gd name="T3" fmla="*/ 11 h 14"/>
              <a:gd name="T4" fmla="*/ 53 w 69"/>
              <a:gd name="T5" fmla="*/ 8 h 14"/>
              <a:gd name="T6" fmla="*/ 47 w 69"/>
              <a:gd name="T7" fmla="*/ 6 h 14"/>
              <a:gd name="T8" fmla="*/ 42 w 69"/>
              <a:gd name="T9" fmla="*/ 5 h 14"/>
              <a:gd name="T10" fmla="*/ 36 w 69"/>
              <a:gd name="T11" fmla="*/ 3 h 14"/>
              <a:gd name="T12" fmla="*/ 31 w 69"/>
              <a:gd name="T13" fmla="*/ 0 h 14"/>
              <a:gd name="T14" fmla="*/ 27 w 69"/>
              <a:gd name="T15" fmla="*/ 0 h 14"/>
              <a:gd name="T16" fmla="*/ 22 w 69"/>
              <a:gd name="T17" fmla="*/ 0 h 14"/>
              <a:gd name="T18" fmla="*/ 12 w 69"/>
              <a:gd name="T19" fmla="*/ 0 h 14"/>
              <a:gd name="T20" fmla="*/ 7 w 69"/>
              <a:gd name="T21" fmla="*/ 0 h 14"/>
              <a:gd name="T22" fmla="*/ 0 w 69"/>
              <a:gd name="T2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9" h="14">
                <a:moveTo>
                  <a:pt x="69" y="14"/>
                </a:moveTo>
                <a:lnTo>
                  <a:pt x="61" y="11"/>
                </a:lnTo>
                <a:lnTo>
                  <a:pt x="53" y="8"/>
                </a:lnTo>
                <a:lnTo>
                  <a:pt x="47" y="6"/>
                </a:lnTo>
                <a:lnTo>
                  <a:pt x="42" y="5"/>
                </a:lnTo>
                <a:lnTo>
                  <a:pt x="36" y="3"/>
                </a:lnTo>
                <a:lnTo>
                  <a:pt x="31" y="0"/>
                </a:lnTo>
                <a:lnTo>
                  <a:pt x="27" y="0"/>
                </a:lnTo>
                <a:lnTo>
                  <a:pt x="22" y="0"/>
                </a:lnTo>
                <a:lnTo>
                  <a:pt x="12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4" name="Freeform 186"/>
          <p:cNvSpPr>
            <a:spLocks/>
          </p:cNvSpPr>
          <p:nvPr/>
        </p:nvSpPr>
        <p:spPr bwMode="auto">
          <a:xfrm>
            <a:off x="2411413" y="3116264"/>
            <a:ext cx="30162" cy="15875"/>
          </a:xfrm>
          <a:custGeom>
            <a:avLst/>
            <a:gdLst>
              <a:gd name="T0" fmla="*/ 56 w 56"/>
              <a:gd name="T1" fmla="*/ 0 h 28"/>
              <a:gd name="T2" fmla="*/ 42 w 56"/>
              <a:gd name="T3" fmla="*/ 9 h 28"/>
              <a:gd name="T4" fmla="*/ 28 w 56"/>
              <a:gd name="T5" fmla="*/ 16 h 28"/>
              <a:gd name="T6" fmla="*/ 14 w 56"/>
              <a:gd name="T7" fmla="*/ 21 h 28"/>
              <a:gd name="T8" fmla="*/ 0 w 56"/>
              <a:gd name="T9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28">
                <a:moveTo>
                  <a:pt x="56" y="0"/>
                </a:moveTo>
                <a:lnTo>
                  <a:pt x="42" y="9"/>
                </a:lnTo>
                <a:lnTo>
                  <a:pt x="28" y="16"/>
                </a:lnTo>
                <a:lnTo>
                  <a:pt x="14" y="21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5" name="Freeform 187"/>
          <p:cNvSpPr>
            <a:spLocks/>
          </p:cNvSpPr>
          <p:nvPr/>
        </p:nvSpPr>
        <p:spPr bwMode="auto">
          <a:xfrm>
            <a:off x="2422525" y="3124201"/>
            <a:ext cx="19050" cy="36513"/>
          </a:xfrm>
          <a:custGeom>
            <a:avLst/>
            <a:gdLst>
              <a:gd name="T0" fmla="*/ 35 w 35"/>
              <a:gd name="T1" fmla="*/ 0 h 70"/>
              <a:gd name="T2" fmla="*/ 32 w 35"/>
              <a:gd name="T3" fmla="*/ 14 h 70"/>
              <a:gd name="T4" fmla="*/ 30 w 35"/>
              <a:gd name="T5" fmla="*/ 21 h 70"/>
              <a:gd name="T6" fmla="*/ 28 w 35"/>
              <a:gd name="T7" fmla="*/ 28 h 70"/>
              <a:gd name="T8" fmla="*/ 24 w 35"/>
              <a:gd name="T9" fmla="*/ 34 h 70"/>
              <a:gd name="T10" fmla="*/ 21 w 35"/>
              <a:gd name="T11" fmla="*/ 41 h 70"/>
              <a:gd name="T12" fmla="*/ 11 w 35"/>
              <a:gd name="T13" fmla="*/ 55 h 70"/>
              <a:gd name="T14" fmla="*/ 7 w 35"/>
              <a:gd name="T15" fmla="*/ 60 h 70"/>
              <a:gd name="T16" fmla="*/ 3 w 35"/>
              <a:gd name="T17" fmla="*/ 65 h 70"/>
              <a:gd name="T18" fmla="*/ 1 w 35"/>
              <a:gd name="T19" fmla="*/ 69 h 70"/>
              <a:gd name="T20" fmla="*/ 0 w 35"/>
              <a:gd name="T2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" h="70">
                <a:moveTo>
                  <a:pt x="35" y="0"/>
                </a:moveTo>
                <a:lnTo>
                  <a:pt x="32" y="14"/>
                </a:lnTo>
                <a:lnTo>
                  <a:pt x="30" y="21"/>
                </a:lnTo>
                <a:lnTo>
                  <a:pt x="28" y="28"/>
                </a:lnTo>
                <a:lnTo>
                  <a:pt x="24" y="34"/>
                </a:lnTo>
                <a:lnTo>
                  <a:pt x="21" y="41"/>
                </a:lnTo>
                <a:lnTo>
                  <a:pt x="11" y="55"/>
                </a:lnTo>
                <a:lnTo>
                  <a:pt x="7" y="60"/>
                </a:lnTo>
                <a:lnTo>
                  <a:pt x="3" y="65"/>
                </a:lnTo>
                <a:lnTo>
                  <a:pt x="1" y="69"/>
                </a:lnTo>
                <a:lnTo>
                  <a:pt x="0" y="7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6" name="Freeform 188"/>
          <p:cNvSpPr>
            <a:spLocks/>
          </p:cNvSpPr>
          <p:nvPr/>
        </p:nvSpPr>
        <p:spPr bwMode="auto">
          <a:xfrm>
            <a:off x="2500313" y="2797176"/>
            <a:ext cx="17462" cy="49213"/>
          </a:xfrm>
          <a:custGeom>
            <a:avLst/>
            <a:gdLst>
              <a:gd name="T0" fmla="*/ 35 w 35"/>
              <a:gd name="T1" fmla="*/ 0 h 91"/>
              <a:gd name="T2" fmla="*/ 29 w 35"/>
              <a:gd name="T3" fmla="*/ 24 h 91"/>
              <a:gd name="T4" fmla="*/ 21 w 35"/>
              <a:gd name="T5" fmla="*/ 47 h 91"/>
              <a:gd name="T6" fmla="*/ 11 w 35"/>
              <a:gd name="T7" fmla="*/ 69 h 91"/>
              <a:gd name="T8" fmla="*/ 0 w 35"/>
              <a:gd name="T9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91">
                <a:moveTo>
                  <a:pt x="35" y="0"/>
                </a:moveTo>
                <a:lnTo>
                  <a:pt x="29" y="24"/>
                </a:lnTo>
                <a:lnTo>
                  <a:pt x="21" y="47"/>
                </a:lnTo>
                <a:lnTo>
                  <a:pt x="11" y="69"/>
                </a:lnTo>
                <a:lnTo>
                  <a:pt x="0" y="9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7" name="Freeform 189"/>
          <p:cNvSpPr>
            <a:spLocks/>
          </p:cNvSpPr>
          <p:nvPr/>
        </p:nvSpPr>
        <p:spPr bwMode="auto">
          <a:xfrm>
            <a:off x="2371726" y="2846388"/>
            <a:ext cx="47625" cy="31750"/>
          </a:xfrm>
          <a:custGeom>
            <a:avLst/>
            <a:gdLst>
              <a:gd name="T0" fmla="*/ 90 w 90"/>
              <a:gd name="T1" fmla="*/ 0 h 62"/>
              <a:gd name="T2" fmla="*/ 67 w 90"/>
              <a:gd name="T3" fmla="*/ 10 h 62"/>
              <a:gd name="T4" fmla="*/ 44 w 90"/>
              <a:gd name="T5" fmla="*/ 21 h 62"/>
              <a:gd name="T6" fmla="*/ 33 w 90"/>
              <a:gd name="T7" fmla="*/ 30 h 62"/>
              <a:gd name="T8" fmla="*/ 22 w 90"/>
              <a:gd name="T9" fmla="*/ 39 h 62"/>
              <a:gd name="T10" fmla="*/ 10 w 90"/>
              <a:gd name="T11" fmla="*/ 49 h 62"/>
              <a:gd name="T12" fmla="*/ 0 w 90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" h="62">
                <a:moveTo>
                  <a:pt x="90" y="0"/>
                </a:moveTo>
                <a:lnTo>
                  <a:pt x="67" y="10"/>
                </a:lnTo>
                <a:lnTo>
                  <a:pt x="44" y="21"/>
                </a:lnTo>
                <a:lnTo>
                  <a:pt x="33" y="30"/>
                </a:lnTo>
                <a:lnTo>
                  <a:pt x="22" y="39"/>
                </a:lnTo>
                <a:lnTo>
                  <a:pt x="10" y="49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8" name="Freeform 190"/>
          <p:cNvSpPr>
            <a:spLocks/>
          </p:cNvSpPr>
          <p:nvPr/>
        </p:nvSpPr>
        <p:spPr bwMode="auto">
          <a:xfrm>
            <a:off x="2408239" y="2849564"/>
            <a:ext cx="7937" cy="28575"/>
          </a:xfrm>
          <a:custGeom>
            <a:avLst/>
            <a:gdLst>
              <a:gd name="T0" fmla="*/ 14 w 14"/>
              <a:gd name="T1" fmla="*/ 0 h 56"/>
              <a:gd name="T2" fmla="*/ 13 w 14"/>
              <a:gd name="T3" fmla="*/ 10 h 56"/>
              <a:gd name="T4" fmla="*/ 12 w 14"/>
              <a:gd name="T5" fmla="*/ 17 h 56"/>
              <a:gd name="T6" fmla="*/ 12 w 14"/>
              <a:gd name="T7" fmla="*/ 24 h 56"/>
              <a:gd name="T8" fmla="*/ 12 w 14"/>
              <a:gd name="T9" fmla="*/ 28 h 56"/>
              <a:gd name="T10" fmla="*/ 12 w 14"/>
              <a:gd name="T11" fmla="*/ 36 h 56"/>
              <a:gd name="T12" fmla="*/ 12 w 14"/>
              <a:gd name="T13" fmla="*/ 41 h 56"/>
              <a:gd name="T14" fmla="*/ 11 w 14"/>
              <a:gd name="T15" fmla="*/ 44 h 56"/>
              <a:gd name="T16" fmla="*/ 9 w 14"/>
              <a:gd name="T17" fmla="*/ 47 h 56"/>
              <a:gd name="T18" fmla="*/ 6 w 14"/>
              <a:gd name="T19" fmla="*/ 50 h 56"/>
              <a:gd name="T20" fmla="*/ 0 w 14"/>
              <a:gd name="T21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56">
                <a:moveTo>
                  <a:pt x="14" y="0"/>
                </a:moveTo>
                <a:lnTo>
                  <a:pt x="13" y="10"/>
                </a:lnTo>
                <a:lnTo>
                  <a:pt x="12" y="17"/>
                </a:lnTo>
                <a:lnTo>
                  <a:pt x="12" y="24"/>
                </a:lnTo>
                <a:lnTo>
                  <a:pt x="12" y="28"/>
                </a:lnTo>
                <a:lnTo>
                  <a:pt x="12" y="36"/>
                </a:lnTo>
                <a:lnTo>
                  <a:pt x="12" y="41"/>
                </a:lnTo>
                <a:lnTo>
                  <a:pt x="11" y="44"/>
                </a:lnTo>
                <a:lnTo>
                  <a:pt x="9" y="47"/>
                </a:lnTo>
                <a:lnTo>
                  <a:pt x="6" y="50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79" name="Freeform 191"/>
          <p:cNvSpPr>
            <a:spLocks/>
          </p:cNvSpPr>
          <p:nvPr/>
        </p:nvSpPr>
        <p:spPr bwMode="auto">
          <a:xfrm>
            <a:off x="2665413" y="3275013"/>
            <a:ext cx="17462" cy="25400"/>
          </a:xfrm>
          <a:custGeom>
            <a:avLst/>
            <a:gdLst>
              <a:gd name="T0" fmla="*/ 0 w 35"/>
              <a:gd name="T1" fmla="*/ 0 h 48"/>
              <a:gd name="T2" fmla="*/ 6 w 35"/>
              <a:gd name="T3" fmla="*/ 1 h 48"/>
              <a:gd name="T4" fmla="*/ 12 w 35"/>
              <a:gd name="T5" fmla="*/ 2 h 48"/>
              <a:gd name="T6" fmla="*/ 17 w 35"/>
              <a:gd name="T7" fmla="*/ 3 h 48"/>
              <a:gd name="T8" fmla="*/ 21 w 35"/>
              <a:gd name="T9" fmla="*/ 6 h 48"/>
              <a:gd name="T10" fmla="*/ 25 w 35"/>
              <a:gd name="T11" fmla="*/ 11 h 48"/>
              <a:gd name="T12" fmla="*/ 27 w 35"/>
              <a:gd name="T13" fmla="*/ 18 h 48"/>
              <a:gd name="T14" fmla="*/ 32 w 35"/>
              <a:gd name="T15" fmla="*/ 32 h 48"/>
              <a:gd name="T16" fmla="*/ 33 w 35"/>
              <a:gd name="T17" fmla="*/ 38 h 48"/>
              <a:gd name="T18" fmla="*/ 34 w 35"/>
              <a:gd name="T19" fmla="*/ 43 h 48"/>
              <a:gd name="T20" fmla="*/ 35 w 35"/>
              <a:gd name="T21" fmla="*/ 47 h 48"/>
              <a:gd name="T22" fmla="*/ 35 w 35"/>
              <a:gd name="T2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48">
                <a:moveTo>
                  <a:pt x="0" y="0"/>
                </a:moveTo>
                <a:lnTo>
                  <a:pt x="6" y="1"/>
                </a:lnTo>
                <a:lnTo>
                  <a:pt x="12" y="2"/>
                </a:lnTo>
                <a:lnTo>
                  <a:pt x="17" y="3"/>
                </a:lnTo>
                <a:lnTo>
                  <a:pt x="21" y="6"/>
                </a:lnTo>
                <a:lnTo>
                  <a:pt x="25" y="11"/>
                </a:lnTo>
                <a:lnTo>
                  <a:pt x="27" y="18"/>
                </a:lnTo>
                <a:lnTo>
                  <a:pt x="32" y="32"/>
                </a:lnTo>
                <a:lnTo>
                  <a:pt x="33" y="38"/>
                </a:lnTo>
                <a:lnTo>
                  <a:pt x="34" y="43"/>
                </a:lnTo>
                <a:lnTo>
                  <a:pt x="35" y="47"/>
                </a:lnTo>
                <a:lnTo>
                  <a:pt x="35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0" name="Freeform 192"/>
          <p:cNvSpPr>
            <a:spLocks/>
          </p:cNvSpPr>
          <p:nvPr/>
        </p:nvSpPr>
        <p:spPr bwMode="auto">
          <a:xfrm>
            <a:off x="2455863" y="3319464"/>
            <a:ext cx="44450" cy="47625"/>
          </a:xfrm>
          <a:custGeom>
            <a:avLst/>
            <a:gdLst>
              <a:gd name="T0" fmla="*/ 83 w 83"/>
              <a:gd name="T1" fmla="*/ 0 h 90"/>
              <a:gd name="T2" fmla="*/ 80 w 83"/>
              <a:gd name="T3" fmla="*/ 11 h 90"/>
              <a:gd name="T4" fmla="*/ 77 w 83"/>
              <a:gd name="T5" fmla="*/ 21 h 90"/>
              <a:gd name="T6" fmla="*/ 73 w 83"/>
              <a:gd name="T7" fmla="*/ 29 h 90"/>
              <a:gd name="T8" fmla="*/ 70 w 83"/>
              <a:gd name="T9" fmla="*/ 36 h 90"/>
              <a:gd name="T10" fmla="*/ 60 w 83"/>
              <a:gd name="T11" fmla="*/ 46 h 90"/>
              <a:gd name="T12" fmla="*/ 50 w 83"/>
              <a:gd name="T13" fmla="*/ 54 h 90"/>
              <a:gd name="T14" fmla="*/ 40 w 83"/>
              <a:gd name="T15" fmla="*/ 61 h 90"/>
              <a:gd name="T16" fmla="*/ 27 w 83"/>
              <a:gd name="T17" fmla="*/ 69 h 90"/>
              <a:gd name="T18" fmla="*/ 14 w 83"/>
              <a:gd name="T19" fmla="*/ 77 h 90"/>
              <a:gd name="T20" fmla="*/ 7 w 83"/>
              <a:gd name="T21" fmla="*/ 83 h 90"/>
              <a:gd name="T22" fmla="*/ 0 w 83"/>
              <a:gd name="T2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" h="90">
                <a:moveTo>
                  <a:pt x="83" y="0"/>
                </a:moveTo>
                <a:lnTo>
                  <a:pt x="80" y="11"/>
                </a:lnTo>
                <a:lnTo>
                  <a:pt x="77" y="21"/>
                </a:lnTo>
                <a:lnTo>
                  <a:pt x="73" y="29"/>
                </a:lnTo>
                <a:lnTo>
                  <a:pt x="70" y="36"/>
                </a:lnTo>
                <a:lnTo>
                  <a:pt x="60" y="46"/>
                </a:lnTo>
                <a:lnTo>
                  <a:pt x="50" y="54"/>
                </a:lnTo>
                <a:lnTo>
                  <a:pt x="40" y="61"/>
                </a:lnTo>
                <a:lnTo>
                  <a:pt x="27" y="69"/>
                </a:lnTo>
                <a:lnTo>
                  <a:pt x="14" y="77"/>
                </a:lnTo>
                <a:lnTo>
                  <a:pt x="7" y="83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1" name="Freeform 193"/>
          <p:cNvSpPr>
            <a:spLocks/>
          </p:cNvSpPr>
          <p:nvPr/>
        </p:nvSpPr>
        <p:spPr bwMode="auto">
          <a:xfrm>
            <a:off x="2559050" y="3429001"/>
            <a:ext cx="39688" cy="17463"/>
          </a:xfrm>
          <a:custGeom>
            <a:avLst/>
            <a:gdLst>
              <a:gd name="T0" fmla="*/ 0 w 77"/>
              <a:gd name="T1" fmla="*/ 0 h 34"/>
              <a:gd name="T2" fmla="*/ 21 w 77"/>
              <a:gd name="T3" fmla="*/ 5 h 34"/>
              <a:gd name="T4" fmla="*/ 41 w 77"/>
              <a:gd name="T5" fmla="*/ 12 h 34"/>
              <a:gd name="T6" fmla="*/ 50 w 77"/>
              <a:gd name="T7" fmla="*/ 16 h 34"/>
              <a:gd name="T8" fmla="*/ 59 w 77"/>
              <a:gd name="T9" fmla="*/ 20 h 34"/>
              <a:gd name="T10" fmla="*/ 69 w 77"/>
              <a:gd name="T11" fmla="*/ 27 h 34"/>
              <a:gd name="T12" fmla="*/ 77 w 77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34">
                <a:moveTo>
                  <a:pt x="0" y="0"/>
                </a:moveTo>
                <a:lnTo>
                  <a:pt x="21" y="5"/>
                </a:lnTo>
                <a:lnTo>
                  <a:pt x="41" y="12"/>
                </a:lnTo>
                <a:lnTo>
                  <a:pt x="50" y="16"/>
                </a:lnTo>
                <a:lnTo>
                  <a:pt x="59" y="20"/>
                </a:lnTo>
                <a:lnTo>
                  <a:pt x="69" y="27"/>
                </a:lnTo>
                <a:lnTo>
                  <a:pt x="77" y="3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2" name="Freeform 194"/>
          <p:cNvSpPr>
            <a:spLocks/>
          </p:cNvSpPr>
          <p:nvPr/>
        </p:nvSpPr>
        <p:spPr bwMode="auto">
          <a:xfrm>
            <a:off x="2316164" y="2989264"/>
            <a:ext cx="22225" cy="20637"/>
          </a:xfrm>
          <a:custGeom>
            <a:avLst/>
            <a:gdLst>
              <a:gd name="T0" fmla="*/ 41 w 41"/>
              <a:gd name="T1" fmla="*/ 0 h 41"/>
              <a:gd name="T2" fmla="*/ 32 w 41"/>
              <a:gd name="T3" fmla="*/ 7 h 41"/>
              <a:gd name="T4" fmla="*/ 26 w 41"/>
              <a:gd name="T5" fmla="*/ 14 h 41"/>
              <a:gd name="T6" fmla="*/ 22 w 41"/>
              <a:gd name="T7" fmla="*/ 18 h 41"/>
              <a:gd name="T8" fmla="*/ 19 w 41"/>
              <a:gd name="T9" fmla="*/ 24 h 41"/>
              <a:gd name="T10" fmla="*/ 17 w 41"/>
              <a:gd name="T11" fmla="*/ 29 h 41"/>
              <a:gd name="T12" fmla="*/ 14 w 41"/>
              <a:gd name="T13" fmla="*/ 32 h 41"/>
              <a:gd name="T14" fmla="*/ 8 w 41"/>
              <a:gd name="T15" fmla="*/ 37 h 41"/>
              <a:gd name="T16" fmla="*/ 0 w 41"/>
              <a:gd name="T1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" h="41">
                <a:moveTo>
                  <a:pt x="41" y="0"/>
                </a:moveTo>
                <a:lnTo>
                  <a:pt x="32" y="7"/>
                </a:lnTo>
                <a:lnTo>
                  <a:pt x="26" y="14"/>
                </a:lnTo>
                <a:lnTo>
                  <a:pt x="22" y="18"/>
                </a:lnTo>
                <a:lnTo>
                  <a:pt x="19" y="24"/>
                </a:lnTo>
                <a:lnTo>
                  <a:pt x="17" y="29"/>
                </a:lnTo>
                <a:lnTo>
                  <a:pt x="14" y="32"/>
                </a:lnTo>
                <a:lnTo>
                  <a:pt x="8" y="37"/>
                </a:lnTo>
                <a:lnTo>
                  <a:pt x="0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3" name="Freeform 195"/>
          <p:cNvSpPr>
            <a:spLocks/>
          </p:cNvSpPr>
          <p:nvPr/>
        </p:nvSpPr>
        <p:spPr bwMode="auto">
          <a:xfrm>
            <a:off x="2338389" y="2992439"/>
            <a:ext cx="22225" cy="22225"/>
          </a:xfrm>
          <a:custGeom>
            <a:avLst/>
            <a:gdLst>
              <a:gd name="T0" fmla="*/ 0 w 42"/>
              <a:gd name="T1" fmla="*/ 0 h 41"/>
              <a:gd name="T2" fmla="*/ 4 w 42"/>
              <a:gd name="T3" fmla="*/ 8 h 41"/>
              <a:gd name="T4" fmla="*/ 7 w 42"/>
              <a:gd name="T5" fmla="*/ 16 h 41"/>
              <a:gd name="T6" fmla="*/ 11 w 42"/>
              <a:gd name="T7" fmla="*/ 21 h 41"/>
              <a:gd name="T8" fmla="*/ 15 w 42"/>
              <a:gd name="T9" fmla="*/ 26 h 41"/>
              <a:gd name="T10" fmla="*/ 27 w 42"/>
              <a:gd name="T11" fmla="*/ 33 h 41"/>
              <a:gd name="T12" fmla="*/ 34 w 42"/>
              <a:gd name="T13" fmla="*/ 38 h 41"/>
              <a:gd name="T14" fmla="*/ 42 w 42"/>
              <a:gd name="T15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41">
                <a:moveTo>
                  <a:pt x="0" y="0"/>
                </a:moveTo>
                <a:lnTo>
                  <a:pt x="4" y="8"/>
                </a:lnTo>
                <a:lnTo>
                  <a:pt x="7" y="16"/>
                </a:lnTo>
                <a:lnTo>
                  <a:pt x="11" y="21"/>
                </a:lnTo>
                <a:lnTo>
                  <a:pt x="15" y="26"/>
                </a:lnTo>
                <a:lnTo>
                  <a:pt x="27" y="33"/>
                </a:lnTo>
                <a:lnTo>
                  <a:pt x="34" y="38"/>
                </a:lnTo>
                <a:lnTo>
                  <a:pt x="42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4" name="Freeform 196"/>
          <p:cNvSpPr>
            <a:spLocks/>
          </p:cNvSpPr>
          <p:nvPr/>
        </p:nvSpPr>
        <p:spPr bwMode="auto">
          <a:xfrm>
            <a:off x="2400301" y="3113088"/>
            <a:ext cx="22225" cy="11112"/>
          </a:xfrm>
          <a:custGeom>
            <a:avLst/>
            <a:gdLst>
              <a:gd name="T0" fmla="*/ 42 w 42"/>
              <a:gd name="T1" fmla="*/ 20 h 20"/>
              <a:gd name="T2" fmla="*/ 31 w 42"/>
              <a:gd name="T3" fmla="*/ 13 h 20"/>
              <a:gd name="T4" fmla="*/ 21 w 42"/>
              <a:gd name="T5" fmla="*/ 6 h 20"/>
              <a:gd name="T6" fmla="*/ 15 w 42"/>
              <a:gd name="T7" fmla="*/ 4 h 20"/>
              <a:gd name="T8" fmla="*/ 8 w 42"/>
              <a:gd name="T9" fmla="*/ 2 h 20"/>
              <a:gd name="T10" fmla="*/ 3 w 42"/>
              <a:gd name="T11" fmla="*/ 1 h 20"/>
              <a:gd name="T12" fmla="*/ 1 w 42"/>
              <a:gd name="T13" fmla="*/ 0 h 20"/>
              <a:gd name="T14" fmla="*/ 0 w 42"/>
              <a:gd name="T1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20">
                <a:moveTo>
                  <a:pt x="42" y="20"/>
                </a:moveTo>
                <a:lnTo>
                  <a:pt x="31" y="13"/>
                </a:lnTo>
                <a:lnTo>
                  <a:pt x="21" y="6"/>
                </a:lnTo>
                <a:lnTo>
                  <a:pt x="15" y="4"/>
                </a:lnTo>
                <a:lnTo>
                  <a:pt x="8" y="2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5" name="Freeform 197"/>
          <p:cNvSpPr>
            <a:spLocks/>
          </p:cNvSpPr>
          <p:nvPr/>
        </p:nvSpPr>
        <p:spPr bwMode="auto">
          <a:xfrm>
            <a:off x="2408238" y="3127375"/>
            <a:ext cx="11112" cy="7938"/>
          </a:xfrm>
          <a:custGeom>
            <a:avLst/>
            <a:gdLst>
              <a:gd name="T0" fmla="*/ 21 w 21"/>
              <a:gd name="T1" fmla="*/ 0 h 14"/>
              <a:gd name="T2" fmla="*/ 15 w 21"/>
              <a:gd name="T3" fmla="*/ 5 h 14"/>
              <a:gd name="T4" fmla="*/ 8 w 21"/>
              <a:gd name="T5" fmla="*/ 10 h 14"/>
              <a:gd name="T6" fmla="*/ 2 w 21"/>
              <a:gd name="T7" fmla="*/ 13 h 14"/>
              <a:gd name="T8" fmla="*/ 1 w 21"/>
              <a:gd name="T9" fmla="*/ 14 h 14"/>
              <a:gd name="T10" fmla="*/ 0 w 21"/>
              <a:gd name="T11" fmla="*/ 14 h 14"/>
              <a:gd name="T12" fmla="*/ 1 w 21"/>
              <a:gd name="T13" fmla="*/ 14 h 14"/>
              <a:gd name="T14" fmla="*/ 2 w 21"/>
              <a:gd name="T15" fmla="*/ 13 h 14"/>
              <a:gd name="T16" fmla="*/ 8 w 21"/>
              <a:gd name="T17" fmla="*/ 10 h 14"/>
              <a:gd name="T18" fmla="*/ 15 w 21"/>
              <a:gd name="T19" fmla="*/ 5 h 14"/>
              <a:gd name="T20" fmla="*/ 21 w 21"/>
              <a:gd name="T2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4">
                <a:moveTo>
                  <a:pt x="21" y="0"/>
                </a:moveTo>
                <a:lnTo>
                  <a:pt x="15" y="5"/>
                </a:lnTo>
                <a:lnTo>
                  <a:pt x="8" y="10"/>
                </a:lnTo>
                <a:lnTo>
                  <a:pt x="2" y="13"/>
                </a:lnTo>
                <a:lnTo>
                  <a:pt x="1" y="14"/>
                </a:lnTo>
                <a:lnTo>
                  <a:pt x="0" y="14"/>
                </a:lnTo>
                <a:lnTo>
                  <a:pt x="1" y="14"/>
                </a:lnTo>
                <a:lnTo>
                  <a:pt x="2" y="13"/>
                </a:lnTo>
                <a:lnTo>
                  <a:pt x="8" y="10"/>
                </a:lnTo>
                <a:lnTo>
                  <a:pt x="15" y="5"/>
                </a:lnTo>
                <a:lnTo>
                  <a:pt x="21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086" name="Freeform 198"/>
          <p:cNvSpPr>
            <a:spLocks/>
          </p:cNvSpPr>
          <p:nvPr/>
        </p:nvSpPr>
        <p:spPr bwMode="auto">
          <a:xfrm>
            <a:off x="2298700" y="2970213"/>
            <a:ext cx="25400" cy="11112"/>
          </a:xfrm>
          <a:custGeom>
            <a:avLst/>
            <a:gdLst>
              <a:gd name="T0" fmla="*/ 49 w 49"/>
              <a:gd name="T1" fmla="*/ 0 h 21"/>
              <a:gd name="T2" fmla="*/ 41 w 49"/>
              <a:gd name="T3" fmla="*/ 3 h 21"/>
              <a:gd name="T4" fmla="*/ 35 w 49"/>
              <a:gd name="T5" fmla="*/ 5 h 21"/>
              <a:gd name="T6" fmla="*/ 24 w 49"/>
              <a:gd name="T7" fmla="*/ 7 h 21"/>
              <a:gd name="T8" fmla="*/ 19 w 49"/>
              <a:gd name="T9" fmla="*/ 8 h 21"/>
              <a:gd name="T10" fmla="*/ 14 w 49"/>
              <a:gd name="T11" fmla="*/ 9 h 21"/>
              <a:gd name="T12" fmla="*/ 12 w 49"/>
              <a:gd name="T13" fmla="*/ 11 h 21"/>
              <a:gd name="T14" fmla="*/ 8 w 49"/>
              <a:gd name="T15" fmla="*/ 13 h 21"/>
              <a:gd name="T16" fmla="*/ 6 w 49"/>
              <a:gd name="T17" fmla="*/ 15 h 21"/>
              <a:gd name="T18" fmla="*/ 0 w 49"/>
              <a:gd name="T1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" h="21">
                <a:moveTo>
                  <a:pt x="49" y="0"/>
                </a:moveTo>
                <a:lnTo>
                  <a:pt x="41" y="3"/>
                </a:lnTo>
                <a:lnTo>
                  <a:pt x="35" y="5"/>
                </a:lnTo>
                <a:lnTo>
                  <a:pt x="24" y="7"/>
                </a:lnTo>
                <a:lnTo>
                  <a:pt x="19" y="8"/>
                </a:lnTo>
                <a:lnTo>
                  <a:pt x="14" y="9"/>
                </a:lnTo>
                <a:lnTo>
                  <a:pt x="12" y="11"/>
                </a:lnTo>
                <a:lnTo>
                  <a:pt x="8" y="13"/>
                </a:lnTo>
                <a:lnTo>
                  <a:pt x="6" y="15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7" name="Freeform 199"/>
          <p:cNvSpPr>
            <a:spLocks/>
          </p:cNvSpPr>
          <p:nvPr/>
        </p:nvSpPr>
        <p:spPr bwMode="auto">
          <a:xfrm>
            <a:off x="2379664" y="2995614"/>
            <a:ext cx="3175" cy="22225"/>
          </a:xfrm>
          <a:custGeom>
            <a:avLst/>
            <a:gdLst>
              <a:gd name="T0" fmla="*/ 0 w 7"/>
              <a:gd name="T1" fmla="*/ 0 h 41"/>
              <a:gd name="T2" fmla="*/ 3 w 7"/>
              <a:gd name="T3" fmla="*/ 8 h 41"/>
              <a:gd name="T4" fmla="*/ 4 w 7"/>
              <a:gd name="T5" fmla="*/ 14 h 41"/>
              <a:gd name="T6" fmla="*/ 5 w 7"/>
              <a:gd name="T7" fmla="*/ 18 h 41"/>
              <a:gd name="T8" fmla="*/ 7 w 7"/>
              <a:gd name="T9" fmla="*/ 21 h 41"/>
              <a:gd name="T10" fmla="*/ 7 w 7"/>
              <a:gd name="T11" fmla="*/ 23 h 41"/>
              <a:gd name="T12" fmla="*/ 7 w 7"/>
              <a:gd name="T13" fmla="*/ 27 h 41"/>
              <a:gd name="T14" fmla="*/ 7 w 7"/>
              <a:gd name="T15" fmla="*/ 33 h 41"/>
              <a:gd name="T16" fmla="*/ 7 w 7"/>
              <a:gd name="T1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41">
                <a:moveTo>
                  <a:pt x="0" y="0"/>
                </a:moveTo>
                <a:lnTo>
                  <a:pt x="3" y="8"/>
                </a:lnTo>
                <a:lnTo>
                  <a:pt x="4" y="14"/>
                </a:lnTo>
                <a:lnTo>
                  <a:pt x="5" y="18"/>
                </a:lnTo>
                <a:lnTo>
                  <a:pt x="7" y="21"/>
                </a:lnTo>
                <a:lnTo>
                  <a:pt x="7" y="23"/>
                </a:lnTo>
                <a:lnTo>
                  <a:pt x="7" y="27"/>
                </a:lnTo>
                <a:lnTo>
                  <a:pt x="7" y="33"/>
                </a:lnTo>
                <a:lnTo>
                  <a:pt x="7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8" name="Freeform 200"/>
          <p:cNvSpPr>
            <a:spLocks/>
          </p:cNvSpPr>
          <p:nvPr/>
        </p:nvSpPr>
        <p:spPr bwMode="auto">
          <a:xfrm>
            <a:off x="2408239" y="3090863"/>
            <a:ext cx="22225" cy="11112"/>
          </a:xfrm>
          <a:custGeom>
            <a:avLst/>
            <a:gdLst>
              <a:gd name="T0" fmla="*/ 42 w 42"/>
              <a:gd name="T1" fmla="*/ 21 h 21"/>
              <a:gd name="T2" fmla="*/ 31 w 42"/>
              <a:gd name="T3" fmla="*/ 17 h 21"/>
              <a:gd name="T4" fmla="*/ 21 w 42"/>
              <a:gd name="T5" fmla="*/ 14 h 21"/>
              <a:gd name="T6" fmla="*/ 15 w 42"/>
              <a:gd name="T7" fmla="*/ 10 h 21"/>
              <a:gd name="T8" fmla="*/ 8 w 42"/>
              <a:gd name="T9" fmla="*/ 6 h 21"/>
              <a:gd name="T10" fmla="*/ 2 w 42"/>
              <a:gd name="T11" fmla="*/ 1 h 21"/>
              <a:gd name="T12" fmla="*/ 1 w 42"/>
              <a:gd name="T13" fmla="*/ 0 h 21"/>
              <a:gd name="T14" fmla="*/ 0 w 42"/>
              <a:gd name="T15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21">
                <a:moveTo>
                  <a:pt x="42" y="21"/>
                </a:moveTo>
                <a:lnTo>
                  <a:pt x="31" y="17"/>
                </a:lnTo>
                <a:lnTo>
                  <a:pt x="21" y="14"/>
                </a:lnTo>
                <a:lnTo>
                  <a:pt x="15" y="10"/>
                </a:lnTo>
                <a:lnTo>
                  <a:pt x="8" y="6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89" name="Freeform 201"/>
          <p:cNvSpPr>
            <a:spLocks/>
          </p:cNvSpPr>
          <p:nvPr/>
        </p:nvSpPr>
        <p:spPr bwMode="auto">
          <a:xfrm>
            <a:off x="2393950" y="3135313"/>
            <a:ext cx="14288" cy="19050"/>
          </a:xfrm>
          <a:custGeom>
            <a:avLst/>
            <a:gdLst>
              <a:gd name="T0" fmla="*/ 28 w 28"/>
              <a:gd name="T1" fmla="*/ 0 h 35"/>
              <a:gd name="T2" fmla="*/ 22 w 28"/>
              <a:gd name="T3" fmla="*/ 8 h 35"/>
              <a:gd name="T4" fmla="*/ 19 w 28"/>
              <a:gd name="T5" fmla="*/ 14 h 35"/>
              <a:gd name="T6" fmla="*/ 17 w 28"/>
              <a:gd name="T7" fmla="*/ 17 h 35"/>
              <a:gd name="T8" fmla="*/ 15 w 28"/>
              <a:gd name="T9" fmla="*/ 20 h 35"/>
              <a:gd name="T10" fmla="*/ 13 w 28"/>
              <a:gd name="T11" fmla="*/ 22 h 35"/>
              <a:gd name="T12" fmla="*/ 11 w 28"/>
              <a:gd name="T13" fmla="*/ 24 h 35"/>
              <a:gd name="T14" fmla="*/ 6 w 28"/>
              <a:gd name="T15" fmla="*/ 29 h 35"/>
              <a:gd name="T16" fmla="*/ 0 w 28"/>
              <a:gd name="T1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35">
                <a:moveTo>
                  <a:pt x="28" y="0"/>
                </a:moveTo>
                <a:lnTo>
                  <a:pt x="22" y="8"/>
                </a:lnTo>
                <a:lnTo>
                  <a:pt x="19" y="14"/>
                </a:lnTo>
                <a:lnTo>
                  <a:pt x="17" y="17"/>
                </a:lnTo>
                <a:lnTo>
                  <a:pt x="15" y="20"/>
                </a:lnTo>
                <a:lnTo>
                  <a:pt x="13" y="22"/>
                </a:lnTo>
                <a:lnTo>
                  <a:pt x="11" y="24"/>
                </a:lnTo>
                <a:lnTo>
                  <a:pt x="6" y="29"/>
                </a:lnTo>
                <a:lnTo>
                  <a:pt x="0" y="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0" name="Freeform 202"/>
          <p:cNvSpPr>
            <a:spLocks/>
          </p:cNvSpPr>
          <p:nvPr/>
        </p:nvSpPr>
        <p:spPr bwMode="auto">
          <a:xfrm>
            <a:off x="2690813" y="2720975"/>
            <a:ext cx="55562" cy="14288"/>
          </a:xfrm>
          <a:custGeom>
            <a:avLst/>
            <a:gdLst>
              <a:gd name="T0" fmla="*/ 0 w 104"/>
              <a:gd name="T1" fmla="*/ 0 h 28"/>
              <a:gd name="T2" fmla="*/ 21 w 104"/>
              <a:gd name="T3" fmla="*/ 1 h 28"/>
              <a:gd name="T4" fmla="*/ 42 w 104"/>
              <a:gd name="T5" fmla="*/ 1 h 28"/>
              <a:gd name="T6" fmla="*/ 62 w 104"/>
              <a:gd name="T7" fmla="*/ 2 h 28"/>
              <a:gd name="T8" fmla="*/ 83 w 104"/>
              <a:gd name="T9" fmla="*/ 7 h 28"/>
              <a:gd name="T10" fmla="*/ 88 w 104"/>
              <a:gd name="T11" fmla="*/ 10 h 28"/>
              <a:gd name="T12" fmla="*/ 91 w 104"/>
              <a:gd name="T13" fmla="*/ 16 h 28"/>
              <a:gd name="T14" fmla="*/ 94 w 104"/>
              <a:gd name="T15" fmla="*/ 22 h 28"/>
              <a:gd name="T16" fmla="*/ 97 w 104"/>
              <a:gd name="T17" fmla="*/ 28 h 28"/>
              <a:gd name="T18" fmla="*/ 101 w 104"/>
              <a:gd name="T19" fmla="*/ 28 h 28"/>
              <a:gd name="T20" fmla="*/ 104 w 104"/>
              <a:gd name="T2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4" h="28">
                <a:moveTo>
                  <a:pt x="0" y="0"/>
                </a:moveTo>
                <a:lnTo>
                  <a:pt x="21" y="1"/>
                </a:lnTo>
                <a:lnTo>
                  <a:pt x="42" y="1"/>
                </a:lnTo>
                <a:lnTo>
                  <a:pt x="62" y="2"/>
                </a:lnTo>
                <a:lnTo>
                  <a:pt x="83" y="7"/>
                </a:lnTo>
                <a:lnTo>
                  <a:pt x="88" y="10"/>
                </a:lnTo>
                <a:lnTo>
                  <a:pt x="91" y="16"/>
                </a:lnTo>
                <a:lnTo>
                  <a:pt x="94" y="22"/>
                </a:lnTo>
                <a:lnTo>
                  <a:pt x="97" y="28"/>
                </a:lnTo>
                <a:lnTo>
                  <a:pt x="101" y="28"/>
                </a:lnTo>
                <a:lnTo>
                  <a:pt x="104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1" name="Freeform 203"/>
          <p:cNvSpPr>
            <a:spLocks/>
          </p:cNvSpPr>
          <p:nvPr/>
        </p:nvSpPr>
        <p:spPr bwMode="auto">
          <a:xfrm>
            <a:off x="2774951" y="2962276"/>
            <a:ext cx="30163" cy="66675"/>
          </a:xfrm>
          <a:custGeom>
            <a:avLst/>
            <a:gdLst>
              <a:gd name="T0" fmla="*/ 0 w 56"/>
              <a:gd name="T1" fmla="*/ 0 h 125"/>
              <a:gd name="T2" fmla="*/ 6 w 56"/>
              <a:gd name="T3" fmla="*/ 10 h 125"/>
              <a:gd name="T4" fmla="*/ 12 w 56"/>
              <a:gd name="T5" fmla="*/ 18 h 125"/>
              <a:gd name="T6" fmla="*/ 15 w 56"/>
              <a:gd name="T7" fmla="*/ 23 h 125"/>
              <a:gd name="T8" fmla="*/ 19 w 56"/>
              <a:gd name="T9" fmla="*/ 28 h 125"/>
              <a:gd name="T10" fmla="*/ 25 w 56"/>
              <a:gd name="T11" fmla="*/ 35 h 125"/>
              <a:gd name="T12" fmla="*/ 27 w 56"/>
              <a:gd name="T13" fmla="*/ 41 h 125"/>
              <a:gd name="T14" fmla="*/ 29 w 56"/>
              <a:gd name="T15" fmla="*/ 47 h 125"/>
              <a:gd name="T16" fmla="*/ 33 w 56"/>
              <a:gd name="T17" fmla="*/ 53 h 125"/>
              <a:gd name="T18" fmla="*/ 34 w 56"/>
              <a:gd name="T19" fmla="*/ 59 h 125"/>
              <a:gd name="T20" fmla="*/ 36 w 56"/>
              <a:gd name="T21" fmla="*/ 66 h 125"/>
              <a:gd name="T22" fmla="*/ 39 w 56"/>
              <a:gd name="T23" fmla="*/ 73 h 125"/>
              <a:gd name="T24" fmla="*/ 42 w 56"/>
              <a:gd name="T25" fmla="*/ 84 h 125"/>
              <a:gd name="T26" fmla="*/ 44 w 56"/>
              <a:gd name="T27" fmla="*/ 89 h 125"/>
              <a:gd name="T28" fmla="*/ 47 w 56"/>
              <a:gd name="T29" fmla="*/ 96 h 125"/>
              <a:gd name="T30" fmla="*/ 51 w 56"/>
              <a:gd name="T31" fmla="*/ 110 h 125"/>
              <a:gd name="T32" fmla="*/ 52 w 56"/>
              <a:gd name="T33" fmla="*/ 116 h 125"/>
              <a:gd name="T34" fmla="*/ 55 w 56"/>
              <a:gd name="T35" fmla="*/ 120 h 125"/>
              <a:gd name="T36" fmla="*/ 56 w 56"/>
              <a:gd name="T37" fmla="*/ 124 h 125"/>
              <a:gd name="T38" fmla="*/ 56 w 56"/>
              <a:gd name="T3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6" h="125">
                <a:moveTo>
                  <a:pt x="0" y="0"/>
                </a:moveTo>
                <a:lnTo>
                  <a:pt x="6" y="10"/>
                </a:lnTo>
                <a:lnTo>
                  <a:pt x="12" y="18"/>
                </a:lnTo>
                <a:lnTo>
                  <a:pt x="15" y="23"/>
                </a:lnTo>
                <a:lnTo>
                  <a:pt x="19" y="28"/>
                </a:lnTo>
                <a:lnTo>
                  <a:pt x="25" y="35"/>
                </a:lnTo>
                <a:lnTo>
                  <a:pt x="27" y="41"/>
                </a:lnTo>
                <a:lnTo>
                  <a:pt x="29" y="47"/>
                </a:lnTo>
                <a:lnTo>
                  <a:pt x="33" y="53"/>
                </a:lnTo>
                <a:lnTo>
                  <a:pt x="34" y="59"/>
                </a:lnTo>
                <a:lnTo>
                  <a:pt x="36" y="66"/>
                </a:lnTo>
                <a:lnTo>
                  <a:pt x="39" y="73"/>
                </a:lnTo>
                <a:lnTo>
                  <a:pt x="42" y="84"/>
                </a:lnTo>
                <a:lnTo>
                  <a:pt x="44" y="89"/>
                </a:lnTo>
                <a:lnTo>
                  <a:pt x="47" y="96"/>
                </a:lnTo>
                <a:lnTo>
                  <a:pt x="51" y="110"/>
                </a:lnTo>
                <a:lnTo>
                  <a:pt x="52" y="116"/>
                </a:lnTo>
                <a:lnTo>
                  <a:pt x="55" y="120"/>
                </a:lnTo>
                <a:lnTo>
                  <a:pt x="56" y="124"/>
                </a:lnTo>
                <a:lnTo>
                  <a:pt x="56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2" name="Freeform 204"/>
          <p:cNvSpPr>
            <a:spLocks/>
          </p:cNvSpPr>
          <p:nvPr/>
        </p:nvSpPr>
        <p:spPr bwMode="auto">
          <a:xfrm>
            <a:off x="2778126" y="2967038"/>
            <a:ext cx="30163" cy="11112"/>
          </a:xfrm>
          <a:custGeom>
            <a:avLst/>
            <a:gdLst>
              <a:gd name="T0" fmla="*/ 0 w 56"/>
              <a:gd name="T1" fmla="*/ 0 h 21"/>
              <a:gd name="T2" fmla="*/ 8 w 56"/>
              <a:gd name="T3" fmla="*/ 3 h 21"/>
              <a:gd name="T4" fmla="*/ 15 w 56"/>
              <a:gd name="T5" fmla="*/ 5 h 21"/>
              <a:gd name="T6" fmla="*/ 20 w 56"/>
              <a:gd name="T7" fmla="*/ 6 h 21"/>
              <a:gd name="T8" fmla="*/ 25 w 56"/>
              <a:gd name="T9" fmla="*/ 8 h 21"/>
              <a:gd name="T10" fmla="*/ 32 w 56"/>
              <a:gd name="T11" fmla="*/ 10 h 21"/>
              <a:gd name="T12" fmla="*/ 35 w 56"/>
              <a:gd name="T13" fmla="*/ 11 h 21"/>
              <a:gd name="T14" fmla="*/ 39 w 56"/>
              <a:gd name="T15" fmla="*/ 12 h 21"/>
              <a:gd name="T16" fmla="*/ 42 w 56"/>
              <a:gd name="T17" fmla="*/ 14 h 21"/>
              <a:gd name="T18" fmla="*/ 48 w 56"/>
              <a:gd name="T19" fmla="*/ 16 h 21"/>
              <a:gd name="T20" fmla="*/ 56 w 56"/>
              <a:gd name="T2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6" h="21">
                <a:moveTo>
                  <a:pt x="0" y="0"/>
                </a:moveTo>
                <a:lnTo>
                  <a:pt x="8" y="3"/>
                </a:lnTo>
                <a:lnTo>
                  <a:pt x="15" y="5"/>
                </a:lnTo>
                <a:lnTo>
                  <a:pt x="20" y="6"/>
                </a:lnTo>
                <a:lnTo>
                  <a:pt x="25" y="8"/>
                </a:lnTo>
                <a:lnTo>
                  <a:pt x="32" y="10"/>
                </a:lnTo>
                <a:lnTo>
                  <a:pt x="35" y="11"/>
                </a:lnTo>
                <a:lnTo>
                  <a:pt x="39" y="12"/>
                </a:lnTo>
                <a:lnTo>
                  <a:pt x="42" y="14"/>
                </a:lnTo>
                <a:lnTo>
                  <a:pt x="48" y="16"/>
                </a:lnTo>
                <a:lnTo>
                  <a:pt x="56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3" name="Freeform 205"/>
          <p:cNvSpPr>
            <a:spLocks/>
          </p:cNvSpPr>
          <p:nvPr/>
        </p:nvSpPr>
        <p:spPr bwMode="auto">
          <a:xfrm>
            <a:off x="2624139" y="2522539"/>
            <a:ext cx="15875" cy="77787"/>
          </a:xfrm>
          <a:custGeom>
            <a:avLst/>
            <a:gdLst>
              <a:gd name="T0" fmla="*/ 0 w 28"/>
              <a:gd name="T1" fmla="*/ 0 h 146"/>
              <a:gd name="T2" fmla="*/ 1 w 28"/>
              <a:gd name="T3" fmla="*/ 21 h 146"/>
              <a:gd name="T4" fmla="*/ 4 w 28"/>
              <a:gd name="T5" fmla="*/ 40 h 146"/>
              <a:gd name="T6" fmla="*/ 7 w 28"/>
              <a:gd name="T7" fmla="*/ 77 h 146"/>
              <a:gd name="T8" fmla="*/ 9 w 28"/>
              <a:gd name="T9" fmla="*/ 94 h 146"/>
              <a:gd name="T10" fmla="*/ 14 w 28"/>
              <a:gd name="T11" fmla="*/ 111 h 146"/>
              <a:gd name="T12" fmla="*/ 20 w 28"/>
              <a:gd name="T13" fmla="*/ 129 h 146"/>
              <a:gd name="T14" fmla="*/ 28 w 28"/>
              <a:gd name="T15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46">
                <a:moveTo>
                  <a:pt x="0" y="0"/>
                </a:moveTo>
                <a:lnTo>
                  <a:pt x="1" y="21"/>
                </a:lnTo>
                <a:lnTo>
                  <a:pt x="4" y="40"/>
                </a:lnTo>
                <a:lnTo>
                  <a:pt x="7" y="77"/>
                </a:lnTo>
                <a:lnTo>
                  <a:pt x="9" y="94"/>
                </a:lnTo>
                <a:lnTo>
                  <a:pt x="14" y="111"/>
                </a:lnTo>
                <a:lnTo>
                  <a:pt x="20" y="129"/>
                </a:lnTo>
                <a:lnTo>
                  <a:pt x="28" y="14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4" name="Freeform 206"/>
          <p:cNvSpPr>
            <a:spLocks/>
          </p:cNvSpPr>
          <p:nvPr/>
        </p:nvSpPr>
        <p:spPr bwMode="auto">
          <a:xfrm>
            <a:off x="2654300" y="2544763"/>
            <a:ext cx="44450" cy="55562"/>
          </a:xfrm>
          <a:custGeom>
            <a:avLst/>
            <a:gdLst>
              <a:gd name="T0" fmla="*/ 0 w 83"/>
              <a:gd name="T1" fmla="*/ 0 h 104"/>
              <a:gd name="T2" fmla="*/ 15 w 83"/>
              <a:gd name="T3" fmla="*/ 23 h 104"/>
              <a:gd name="T4" fmla="*/ 30 w 83"/>
              <a:gd name="T5" fmla="*/ 44 h 104"/>
              <a:gd name="T6" fmla="*/ 46 w 83"/>
              <a:gd name="T7" fmla="*/ 64 h 104"/>
              <a:gd name="T8" fmla="*/ 62 w 83"/>
              <a:gd name="T9" fmla="*/ 83 h 104"/>
              <a:gd name="T10" fmla="*/ 68 w 83"/>
              <a:gd name="T11" fmla="*/ 91 h 104"/>
              <a:gd name="T12" fmla="*/ 71 w 83"/>
              <a:gd name="T13" fmla="*/ 96 h 104"/>
              <a:gd name="T14" fmla="*/ 72 w 83"/>
              <a:gd name="T15" fmla="*/ 101 h 104"/>
              <a:gd name="T16" fmla="*/ 74 w 83"/>
              <a:gd name="T17" fmla="*/ 103 h 104"/>
              <a:gd name="T18" fmla="*/ 74 w 83"/>
              <a:gd name="T19" fmla="*/ 104 h 104"/>
              <a:gd name="T20" fmla="*/ 76 w 83"/>
              <a:gd name="T21" fmla="*/ 104 h 104"/>
              <a:gd name="T22" fmla="*/ 78 w 83"/>
              <a:gd name="T23" fmla="*/ 104 h 104"/>
              <a:gd name="T24" fmla="*/ 83 w 83"/>
              <a:gd name="T2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3" h="104">
                <a:moveTo>
                  <a:pt x="0" y="0"/>
                </a:moveTo>
                <a:lnTo>
                  <a:pt x="15" y="23"/>
                </a:lnTo>
                <a:lnTo>
                  <a:pt x="30" y="44"/>
                </a:lnTo>
                <a:lnTo>
                  <a:pt x="46" y="64"/>
                </a:lnTo>
                <a:lnTo>
                  <a:pt x="62" y="83"/>
                </a:lnTo>
                <a:lnTo>
                  <a:pt x="68" y="91"/>
                </a:lnTo>
                <a:lnTo>
                  <a:pt x="71" y="96"/>
                </a:lnTo>
                <a:lnTo>
                  <a:pt x="72" y="101"/>
                </a:lnTo>
                <a:lnTo>
                  <a:pt x="74" y="103"/>
                </a:lnTo>
                <a:lnTo>
                  <a:pt x="74" y="104"/>
                </a:lnTo>
                <a:lnTo>
                  <a:pt x="76" y="104"/>
                </a:lnTo>
                <a:lnTo>
                  <a:pt x="78" y="104"/>
                </a:lnTo>
                <a:lnTo>
                  <a:pt x="83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5" name="Freeform 207"/>
          <p:cNvSpPr>
            <a:spLocks/>
          </p:cNvSpPr>
          <p:nvPr/>
        </p:nvSpPr>
        <p:spPr bwMode="auto">
          <a:xfrm>
            <a:off x="2687639" y="3300414"/>
            <a:ext cx="14287" cy="58737"/>
          </a:xfrm>
          <a:custGeom>
            <a:avLst/>
            <a:gdLst>
              <a:gd name="T0" fmla="*/ 0 w 28"/>
              <a:gd name="T1" fmla="*/ 0 h 111"/>
              <a:gd name="T2" fmla="*/ 1 w 28"/>
              <a:gd name="T3" fmla="*/ 14 h 111"/>
              <a:gd name="T4" fmla="*/ 2 w 28"/>
              <a:gd name="T5" fmla="*/ 29 h 111"/>
              <a:gd name="T6" fmla="*/ 6 w 28"/>
              <a:gd name="T7" fmla="*/ 59 h 111"/>
              <a:gd name="T8" fmla="*/ 8 w 28"/>
              <a:gd name="T9" fmla="*/ 74 h 111"/>
              <a:gd name="T10" fmla="*/ 13 w 28"/>
              <a:gd name="T11" fmla="*/ 88 h 111"/>
              <a:gd name="T12" fmla="*/ 20 w 28"/>
              <a:gd name="T13" fmla="*/ 101 h 111"/>
              <a:gd name="T14" fmla="*/ 28 w 28"/>
              <a:gd name="T15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11">
                <a:moveTo>
                  <a:pt x="0" y="0"/>
                </a:moveTo>
                <a:lnTo>
                  <a:pt x="1" y="14"/>
                </a:lnTo>
                <a:lnTo>
                  <a:pt x="2" y="29"/>
                </a:lnTo>
                <a:lnTo>
                  <a:pt x="6" y="59"/>
                </a:lnTo>
                <a:lnTo>
                  <a:pt x="8" y="74"/>
                </a:lnTo>
                <a:lnTo>
                  <a:pt x="13" y="88"/>
                </a:lnTo>
                <a:lnTo>
                  <a:pt x="20" y="101"/>
                </a:lnTo>
                <a:lnTo>
                  <a:pt x="28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6" name="Freeform 208"/>
          <p:cNvSpPr>
            <a:spLocks/>
          </p:cNvSpPr>
          <p:nvPr/>
        </p:nvSpPr>
        <p:spPr bwMode="auto">
          <a:xfrm>
            <a:off x="2427288" y="3367088"/>
            <a:ext cx="31750" cy="42862"/>
          </a:xfrm>
          <a:custGeom>
            <a:avLst/>
            <a:gdLst>
              <a:gd name="T0" fmla="*/ 62 w 62"/>
              <a:gd name="T1" fmla="*/ 0 h 83"/>
              <a:gd name="T2" fmla="*/ 59 w 62"/>
              <a:gd name="T3" fmla="*/ 9 h 83"/>
              <a:gd name="T4" fmla="*/ 55 w 62"/>
              <a:gd name="T5" fmla="*/ 18 h 83"/>
              <a:gd name="T6" fmla="*/ 47 w 62"/>
              <a:gd name="T7" fmla="*/ 32 h 83"/>
              <a:gd name="T8" fmla="*/ 36 w 62"/>
              <a:gd name="T9" fmla="*/ 44 h 83"/>
              <a:gd name="T10" fmla="*/ 29 w 62"/>
              <a:gd name="T11" fmla="*/ 50 h 83"/>
              <a:gd name="T12" fmla="*/ 21 w 62"/>
              <a:gd name="T13" fmla="*/ 55 h 83"/>
              <a:gd name="T14" fmla="*/ 18 w 62"/>
              <a:gd name="T15" fmla="*/ 63 h 83"/>
              <a:gd name="T16" fmla="*/ 17 w 62"/>
              <a:gd name="T17" fmla="*/ 69 h 83"/>
              <a:gd name="T18" fmla="*/ 16 w 62"/>
              <a:gd name="T19" fmla="*/ 73 h 83"/>
              <a:gd name="T20" fmla="*/ 15 w 62"/>
              <a:gd name="T21" fmla="*/ 75 h 83"/>
              <a:gd name="T22" fmla="*/ 14 w 62"/>
              <a:gd name="T23" fmla="*/ 76 h 83"/>
              <a:gd name="T24" fmla="*/ 10 w 62"/>
              <a:gd name="T25" fmla="*/ 78 h 83"/>
              <a:gd name="T26" fmla="*/ 7 w 62"/>
              <a:gd name="T27" fmla="*/ 80 h 83"/>
              <a:gd name="T28" fmla="*/ 0 w 62"/>
              <a:gd name="T29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2" h="83">
                <a:moveTo>
                  <a:pt x="62" y="0"/>
                </a:moveTo>
                <a:lnTo>
                  <a:pt x="59" y="9"/>
                </a:lnTo>
                <a:lnTo>
                  <a:pt x="55" y="18"/>
                </a:lnTo>
                <a:lnTo>
                  <a:pt x="47" y="32"/>
                </a:lnTo>
                <a:lnTo>
                  <a:pt x="36" y="44"/>
                </a:lnTo>
                <a:lnTo>
                  <a:pt x="29" y="50"/>
                </a:lnTo>
                <a:lnTo>
                  <a:pt x="21" y="55"/>
                </a:lnTo>
                <a:lnTo>
                  <a:pt x="18" y="63"/>
                </a:lnTo>
                <a:lnTo>
                  <a:pt x="17" y="69"/>
                </a:lnTo>
                <a:lnTo>
                  <a:pt x="16" y="73"/>
                </a:lnTo>
                <a:lnTo>
                  <a:pt x="15" y="75"/>
                </a:lnTo>
                <a:lnTo>
                  <a:pt x="14" y="76"/>
                </a:lnTo>
                <a:lnTo>
                  <a:pt x="10" y="78"/>
                </a:lnTo>
                <a:lnTo>
                  <a:pt x="7" y="80"/>
                </a:lnTo>
                <a:lnTo>
                  <a:pt x="0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7" name="Freeform 209"/>
          <p:cNvSpPr>
            <a:spLocks/>
          </p:cNvSpPr>
          <p:nvPr/>
        </p:nvSpPr>
        <p:spPr bwMode="auto">
          <a:xfrm>
            <a:off x="2595563" y="3446464"/>
            <a:ext cx="44450" cy="26987"/>
          </a:xfrm>
          <a:custGeom>
            <a:avLst/>
            <a:gdLst>
              <a:gd name="T0" fmla="*/ 0 w 83"/>
              <a:gd name="T1" fmla="*/ 0 h 49"/>
              <a:gd name="T2" fmla="*/ 5 w 83"/>
              <a:gd name="T3" fmla="*/ 3 h 49"/>
              <a:gd name="T4" fmla="*/ 11 w 83"/>
              <a:gd name="T5" fmla="*/ 4 h 49"/>
              <a:gd name="T6" fmla="*/ 18 w 83"/>
              <a:gd name="T7" fmla="*/ 6 h 49"/>
              <a:gd name="T8" fmla="*/ 23 w 83"/>
              <a:gd name="T9" fmla="*/ 8 h 49"/>
              <a:gd name="T10" fmla="*/ 27 w 83"/>
              <a:gd name="T11" fmla="*/ 11 h 49"/>
              <a:gd name="T12" fmla="*/ 31 w 83"/>
              <a:gd name="T13" fmla="*/ 13 h 49"/>
              <a:gd name="T14" fmla="*/ 38 w 83"/>
              <a:gd name="T15" fmla="*/ 18 h 49"/>
              <a:gd name="T16" fmla="*/ 42 w 83"/>
              <a:gd name="T17" fmla="*/ 21 h 49"/>
              <a:gd name="T18" fmla="*/ 47 w 83"/>
              <a:gd name="T19" fmla="*/ 25 h 49"/>
              <a:gd name="T20" fmla="*/ 54 w 83"/>
              <a:gd name="T21" fmla="*/ 29 h 49"/>
              <a:gd name="T22" fmla="*/ 62 w 83"/>
              <a:gd name="T23" fmla="*/ 35 h 49"/>
              <a:gd name="T24" fmla="*/ 70 w 83"/>
              <a:gd name="T25" fmla="*/ 40 h 49"/>
              <a:gd name="T26" fmla="*/ 75 w 83"/>
              <a:gd name="T27" fmla="*/ 41 h 49"/>
              <a:gd name="T28" fmla="*/ 79 w 83"/>
              <a:gd name="T29" fmla="*/ 42 h 49"/>
              <a:gd name="T30" fmla="*/ 82 w 83"/>
              <a:gd name="T31" fmla="*/ 42 h 49"/>
              <a:gd name="T32" fmla="*/ 83 w 83"/>
              <a:gd name="T33" fmla="*/ 42 h 49"/>
              <a:gd name="T34" fmla="*/ 83 w 83"/>
              <a:gd name="T35" fmla="*/ 42 h 49"/>
              <a:gd name="T36" fmla="*/ 83 w 83"/>
              <a:gd name="T37" fmla="*/ 44 h 49"/>
              <a:gd name="T38" fmla="*/ 83 w 83"/>
              <a:gd name="T3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" h="49">
                <a:moveTo>
                  <a:pt x="0" y="0"/>
                </a:moveTo>
                <a:lnTo>
                  <a:pt x="5" y="3"/>
                </a:lnTo>
                <a:lnTo>
                  <a:pt x="11" y="4"/>
                </a:lnTo>
                <a:lnTo>
                  <a:pt x="18" y="6"/>
                </a:lnTo>
                <a:lnTo>
                  <a:pt x="23" y="8"/>
                </a:lnTo>
                <a:lnTo>
                  <a:pt x="27" y="11"/>
                </a:lnTo>
                <a:lnTo>
                  <a:pt x="31" y="13"/>
                </a:lnTo>
                <a:lnTo>
                  <a:pt x="38" y="18"/>
                </a:lnTo>
                <a:lnTo>
                  <a:pt x="42" y="21"/>
                </a:lnTo>
                <a:lnTo>
                  <a:pt x="47" y="25"/>
                </a:lnTo>
                <a:lnTo>
                  <a:pt x="54" y="29"/>
                </a:lnTo>
                <a:lnTo>
                  <a:pt x="62" y="35"/>
                </a:lnTo>
                <a:lnTo>
                  <a:pt x="70" y="40"/>
                </a:lnTo>
                <a:lnTo>
                  <a:pt x="75" y="41"/>
                </a:lnTo>
                <a:lnTo>
                  <a:pt x="79" y="42"/>
                </a:lnTo>
                <a:lnTo>
                  <a:pt x="82" y="42"/>
                </a:lnTo>
                <a:lnTo>
                  <a:pt x="83" y="42"/>
                </a:lnTo>
                <a:lnTo>
                  <a:pt x="83" y="42"/>
                </a:lnTo>
                <a:lnTo>
                  <a:pt x="83" y="44"/>
                </a:lnTo>
                <a:lnTo>
                  <a:pt x="83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8" name="Freeform 210"/>
          <p:cNvSpPr>
            <a:spLocks/>
          </p:cNvSpPr>
          <p:nvPr/>
        </p:nvSpPr>
        <p:spPr bwMode="auto">
          <a:xfrm>
            <a:off x="2705101" y="3062289"/>
            <a:ext cx="22225" cy="53975"/>
          </a:xfrm>
          <a:custGeom>
            <a:avLst/>
            <a:gdLst>
              <a:gd name="T0" fmla="*/ 0 w 41"/>
              <a:gd name="T1" fmla="*/ 0 h 103"/>
              <a:gd name="T2" fmla="*/ 3 w 41"/>
              <a:gd name="T3" fmla="*/ 12 h 103"/>
              <a:gd name="T4" fmla="*/ 8 w 41"/>
              <a:gd name="T5" fmla="*/ 26 h 103"/>
              <a:gd name="T6" fmla="*/ 16 w 41"/>
              <a:gd name="T7" fmla="*/ 55 h 103"/>
              <a:gd name="T8" fmla="*/ 21 w 41"/>
              <a:gd name="T9" fmla="*/ 69 h 103"/>
              <a:gd name="T10" fmla="*/ 26 w 41"/>
              <a:gd name="T11" fmla="*/ 82 h 103"/>
              <a:gd name="T12" fmla="*/ 33 w 41"/>
              <a:gd name="T13" fmla="*/ 93 h 103"/>
              <a:gd name="T14" fmla="*/ 41 w 41"/>
              <a:gd name="T15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" h="103">
                <a:moveTo>
                  <a:pt x="0" y="0"/>
                </a:moveTo>
                <a:lnTo>
                  <a:pt x="3" y="12"/>
                </a:lnTo>
                <a:lnTo>
                  <a:pt x="8" y="26"/>
                </a:lnTo>
                <a:lnTo>
                  <a:pt x="16" y="55"/>
                </a:lnTo>
                <a:lnTo>
                  <a:pt x="21" y="69"/>
                </a:lnTo>
                <a:lnTo>
                  <a:pt x="26" y="82"/>
                </a:lnTo>
                <a:lnTo>
                  <a:pt x="33" y="93"/>
                </a:lnTo>
                <a:lnTo>
                  <a:pt x="41" y="10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099" name="Freeform 211"/>
          <p:cNvSpPr>
            <a:spLocks/>
          </p:cNvSpPr>
          <p:nvPr/>
        </p:nvSpPr>
        <p:spPr bwMode="auto">
          <a:xfrm>
            <a:off x="2730500" y="3032125"/>
            <a:ext cx="52388" cy="26988"/>
          </a:xfrm>
          <a:custGeom>
            <a:avLst/>
            <a:gdLst>
              <a:gd name="T0" fmla="*/ 0 w 97"/>
              <a:gd name="T1" fmla="*/ 0 h 49"/>
              <a:gd name="T2" fmla="*/ 14 w 97"/>
              <a:gd name="T3" fmla="*/ 8 h 49"/>
              <a:gd name="T4" fmla="*/ 28 w 97"/>
              <a:gd name="T5" fmla="*/ 17 h 49"/>
              <a:gd name="T6" fmla="*/ 43 w 97"/>
              <a:gd name="T7" fmla="*/ 28 h 49"/>
              <a:gd name="T8" fmla="*/ 50 w 97"/>
              <a:gd name="T9" fmla="*/ 31 h 49"/>
              <a:gd name="T10" fmla="*/ 56 w 97"/>
              <a:gd name="T11" fmla="*/ 35 h 49"/>
              <a:gd name="T12" fmla="*/ 61 w 97"/>
              <a:gd name="T13" fmla="*/ 37 h 49"/>
              <a:gd name="T14" fmla="*/ 67 w 97"/>
              <a:gd name="T15" fmla="*/ 39 h 49"/>
              <a:gd name="T16" fmla="*/ 81 w 97"/>
              <a:gd name="T17" fmla="*/ 44 h 49"/>
              <a:gd name="T18" fmla="*/ 88 w 97"/>
              <a:gd name="T19" fmla="*/ 46 h 49"/>
              <a:gd name="T20" fmla="*/ 93 w 97"/>
              <a:gd name="T21" fmla="*/ 47 h 49"/>
              <a:gd name="T22" fmla="*/ 96 w 97"/>
              <a:gd name="T23" fmla="*/ 49 h 49"/>
              <a:gd name="T24" fmla="*/ 97 w 97"/>
              <a:gd name="T2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" h="49">
                <a:moveTo>
                  <a:pt x="0" y="0"/>
                </a:moveTo>
                <a:lnTo>
                  <a:pt x="14" y="8"/>
                </a:lnTo>
                <a:lnTo>
                  <a:pt x="28" y="17"/>
                </a:lnTo>
                <a:lnTo>
                  <a:pt x="43" y="28"/>
                </a:lnTo>
                <a:lnTo>
                  <a:pt x="50" y="31"/>
                </a:lnTo>
                <a:lnTo>
                  <a:pt x="56" y="35"/>
                </a:lnTo>
                <a:lnTo>
                  <a:pt x="61" y="37"/>
                </a:lnTo>
                <a:lnTo>
                  <a:pt x="67" y="39"/>
                </a:lnTo>
                <a:lnTo>
                  <a:pt x="81" y="44"/>
                </a:lnTo>
                <a:lnTo>
                  <a:pt x="88" y="46"/>
                </a:lnTo>
                <a:lnTo>
                  <a:pt x="93" y="47"/>
                </a:lnTo>
                <a:lnTo>
                  <a:pt x="96" y="49"/>
                </a:lnTo>
                <a:lnTo>
                  <a:pt x="97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0" name="Freeform 212"/>
          <p:cNvSpPr>
            <a:spLocks/>
          </p:cNvSpPr>
          <p:nvPr/>
        </p:nvSpPr>
        <p:spPr bwMode="auto">
          <a:xfrm>
            <a:off x="2713039" y="3068638"/>
            <a:ext cx="22225" cy="11112"/>
          </a:xfrm>
          <a:custGeom>
            <a:avLst/>
            <a:gdLst>
              <a:gd name="T0" fmla="*/ 0 w 41"/>
              <a:gd name="T1" fmla="*/ 0 h 21"/>
              <a:gd name="T2" fmla="*/ 13 w 41"/>
              <a:gd name="T3" fmla="*/ 5 h 21"/>
              <a:gd name="T4" fmla="*/ 25 w 41"/>
              <a:gd name="T5" fmla="*/ 7 h 21"/>
              <a:gd name="T6" fmla="*/ 32 w 41"/>
              <a:gd name="T7" fmla="*/ 7 h 21"/>
              <a:gd name="T8" fmla="*/ 37 w 41"/>
              <a:gd name="T9" fmla="*/ 8 h 21"/>
              <a:gd name="T10" fmla="*/ 40 w 41"/>
              <a:gd name="T11" fmla="*/ 8 h 21"/>
              <a:gd name="T12" fmla="*/ 41 w 41"/>
              <a:gd name="T13" fmla="*/ 11 h 21"/>
              <a:gd name="T14" fmla="*/ 41 w 41"/>
              <a:gd name="T15" fmla="*/ 14 h 21"/>
              <a:gd name="T16" fmla="*/ 41 w 41"/>
              <a:gd name="T1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" h="21">
                <a:moveTo>
                  <a:pt x="0" y="0"/>
                </a:moveTo>
                <a:lnTo>
                  <a:pt x="13" y="5"/>
                </a:lnTo>
                <a:lnTo>
                  <a:pt x="25" y="7"/>
                </a:lnTo>
                <a:lnTo>
                  <a:pt x="32" y="7"/>
                </a:lnTo>
                <a:lnTo>
                  <a:pt x="37" y="8"/>
                </a:lnTo>
                <a:lnTo>
                  <a:pt x="40" y="8"/>
                </a:lnTo>
                <a:lnTo>
                  <a:pt x="41" y="11"/>
                </a:lnTo>
                <a:lnTo>
                  <a:pt x="41" y="14"/>
                </a:lnTo>
                <a:lnTo>
                  <a:pt x="41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1" name="Freeform 213"/>
          <p:cNvSpPr>
            <a:spLocks/>
          </p:cNvSpPr>
          <p:nvPr/>
        </p:nvSpPr>
        <p:spPr bwMode="auto">
          <a:xfrm>
            <a:off x="2379663" y="2871788"/>
            <a:ext cx="31750" cy="25400"/>
          </a:xfrm>
          <a:custGeom>
            <a:avLst/>
            <a:gdLst>
              <a:gd name="T0" fmla="*/ 62 w 62"/>
              <a:gd name="T1" fmla="*/ 0 h 49"/>
              <a:gd name="T2" fmla="*/ 50 w 62"/>
              <a:gd name="T3" fmla="*/ 4 h 49"/>
              <a:gd name="T4" fmla="*/ 40 w 62"/>
              <a:gd name="T5" fmla="*/ 7 h 49"/>
              <a:gd name="T6" fmla="*/ 29 w 62"/>
              <a:gd name="T7" fmla="*/ 13 h 49"/>
              <a:gd name="T8" fmla="*/ 20 w 62"/>
              <a:gd name="T9" fmla="*/ 21 h 49"/>
              <a:gd name="T10" fmla="*/ 16 w 62"/>
              <a:gd name="T11" fmla="*/ 27 h 49"/>
              <a:gd name="T12" fmla="*/ 12 w 62"/>
              <a:gd name="T13" fmla="*/ 31 h 49"/>
              <a:gd name="T14" fmla="*/ 11 w 62"/>
              <a:gd name="T15" fmla="*/ 35 h 49"/>
              <a:gd name="T16" fmla="*/ 10 w 62"/>
              <a:gd name="T17" fmla="*/ 38 h 49"/>
              <a:gd name="T18" fmla="*/ 10 w 62"/>
              <a:gd name="T19" fmla="*/ 40 h 49"/>
              <a:gd name="T20" fmla="*/ 12 w 62"/>
              <a:gd name="T21" fmla="*/ 42 h 49"/>
              <a:gd name="T22" fmla="*/ 14 w 62"/>
              <a:gd name="T23" fmla="*/ 42 h 49"/>
              <a:gd name="T24" fmla="*/ 14 w 62"/>
              <a:gd name="T25" fmla="*/ 42 h 49"/>
              <a:gd name="T26" fmla="*/ 12 w 62"/>
              <a:gd name="T27" fmla="*/ 43 h 49"/>
              <a:gd name="T28" fmla="*/ 9 w 62"/>
              <a:gd name="T29" fmla="*/ 44 h 49"/>
              <a:gd name="T30" fmla="*/ 5 w 62"/>
              <a:gd name="T31" fmla="*/ 46 h 49"/>
              <a:gd name="T32" fmla="*/ 0 w 62"/>
              <a:gd name="T3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49">
                <a:moveTo>
                  <a:pt x="62" y="0"/>
                </a:moveTo>
                <a:lnTo>
                  <a:pt x="50" y="4"/>
                </a:lnTo>
                <a:lnTo>
                  <a:pt x="40" y="7"/>
                </a:lnTo>
                <a:lnTo>
                  <a:pt x="29" y="13"/>
                </a:lnTo>
                <a:lnTo>
                  <a:pt x="20" y="21"/>
                </a:lnTo>
                <a:lnTo>
                  <a:pt x="16" y="27"/>
                </a:lnTo>
                <a:lnTo>
                  <a:pt x="12" y="31"/>
                </a:lnTo>
                <a:lnTo>
                  <a:pt x="11" y="35"/>
                </a:lnTo>
                <a:lnTo>
                  <a:pt x="10" y="38"/>
                </a:lnTo>
                <a:lnTo>
                  <a:pt x="10" y="40"/>
                </a:lnTo>
                <a:lnTo>
                  <a:pt x="12" y="42"/>
                </a:lnTo>
                <a:lnTo>
                  <a:pt x="14" y="42"/>
                </a:lnTo>
                <a:lnTo>
                  <a:pt x="14" y="42"/>
                </a:lnTo>
                <a:lnTo>
                  <a:pt x="12" y="43"/>
                </a:lnTo>
                <a:lnTo>
                  <a:pt x="9" y="44"/>
                </a:lnTo>
                <a:lnTo>
                  <a:pt x="5" y="46"/>
                </a:lnTo>
                <a:lnTo>
                  <a:pt x="0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2" name="Freeform 214"/>
          <p:cNvSpPr>
            <a:spLocks/>
          </p:cNvSpPr>
          <p:nvPr/>
        </p:nvSpPr>
        <p:spPr bwMode="auto">
          <a:xfrm>
            <a:off x="2316164" y="2874963"/>
            <a:ext cx="58737" cy="19050"/>
          </a:xfrm>
          <a:custGeom>
            <a:avLst/>
            <a:gdLst>
              <a:gd name="T0" fmla="*/ 111 w 111"/>
              <a:gd name="T1" fmla="*/ 0 h 35"/>
              <a:gd name="T2" fmla="*/ 93 w 111"/>
              <a:gd name="T3" fmla="*/ 1 h 35"/>
              <a:gd name="T4" fmla="*/ 76 w 111"/>
              <a:gd name="T5" fmla="*/ 1 h 35"/>
              <a:gd name="T6" fmla="*/ 61 w 111"/>
              <a:gd name="T7" fmla="*/ 1 h 35"/>
              <a:gd name="T8" fmla="*/ 46 w 111"/>
              <a:gd name="T9" fmla="*/ 2 h 35"/>
              <a:gd name="T10" fmla="*/ 32 w 111"/>
              <a:gd name="T11" fmla="*/ 6 h 35"/>
              <a:gd name="T12" fmla="*/ 19 w 111"/>
              <a:gd name="T13" fmla="*/ 12 h 35"/>
              <a:gd name="T14" fmla="*/ 9 w 111"/>
              <a:gd name="T15" fmla="*/ 21 h 35"/>
              <a:gd name="T16" fmla="*/ 4 w 111"/>
              <a:gd name="T17" fmla="*/ 27 h 35"/>
              <a:gd name="T18" fmla="*/ 0 w 111"/>
              <a:gd name="T19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35">
                <a:moveTo>
                  <a:pt x="111" y="0"/>
                </a:moveTo>
                <a:lnTo>
                  <a:pt x="93" y="1"/>
                </a:lnTo>
                <a:lnTo>
                  <a:pt x="76" y="1"/>
                </a:lnTo>
                <a:lnTo>
                  <a:pt x="61" y="1"/>
                </a:lnTo>
                <a:lnTo>
                  <a:pt x="46" y="2"/>
                </a:lnTo>
                <a:lnTo>
                  <a:pt x="32" y="6"/>
                </a:lnTo>
                <a:lnTo>
                  <a:pt x="19" y="12"/>
                </a:lnTo>
                <a:lnTo>
                  <a:pt x="9" y="21"/>
                </a:lnTo>
                <a:lnTo>
                  <a:pt x="4" y="27"/>
                </a:lnTo>
                <a:lnTo>
                  <a:pt x="0" y="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3" name="Freeform 215"/>
          <p:cNvSpPr>
            <a:spLocks/>
          </p:cNvSpPr>
          <p:nvPr/>
        </p:nvSpPr>
        <p:spPr bwMode="auto">
          <a:xfrm>
            <a:off x="2486026" y="2838450"/>
            <a:ext cx="17463" cy="58738"/>
          </a:xfrm>
          <a:custGeom>
            <a:avLst/>
            <a:gdLst>
              <a:gd name="T0" fmla="*/ 34 w 34"/>
              <a:gd name="T1" fmla="*/ 0 h 111"/>
              <a:gd name="T2" fmla="*/ 29 w 34"/>
              <a:gd name="T3" fmla="*/ 16 h 111"/>
              <a:gd name="T4" fmla="*/ 22 w 34"/>
              <a:gd name="T5" fmla="*/ 30 h 111"/>
              <a:gd name="T6" fmla="*/ 16 w 34"/>
              <a:gd name="T7" fmla="*/ 41 h 111"/>
              <a:gd name="T8" fmla="*/ 11 w 34"/>
              <a:gd name="T9" fmla="*/ 52 h 111"/>
              <a:gd name="T10" fmla="*/ 7 w 34"/>
              <a:gd name="T11" fmla="*/ 63 h 111"/>
              <a:gd name="T12" fmla="*/ 3 w 34"/>
              <a:gd name="T13" fmla="*/ 76 h 111"/>
              <a:gd name="T14" fmla="*/ 1 w 34"/>
              <a:gd name="T15" fmla="*/ 92 h 111"/>
              <a:gd name="T16" fmla="*/ 0 w 34"/>
              <a:gd name="T17" fmla="*/ 100 h 111"/>
              <a:gd name="T18" fmla="*/ 0 w 34"/>
              <a:gd name="T1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" h="111">
                <a:moveTo>
                  <a:pt x="34" y="0"/>
                </a:moveTo>
                <a:lnTo>
                  <a:pt x="29" y="16"/>
                </a:lnTo>
                <a:lnTo>
                  <a:pt x="22" y="30"/>
                </a:lnTo>
                <a:lnTo>
                  <a:pt x="16" y="41"/>
                </a:lnTo>
                <a:lnTo>
                  <a:pt x="11" y="52"/>
                </a:lnTo>
                <a:lnTo>
                  <a:pt x="7" y="63"/>
                </a:lnTo>
                <a:lnTo>
                  <a:pt x="3" y="76"/>
                </a:lnTo>
                <a:lnTo>
                  <a:pt x="1" y="92"/>
                </a:lnTo>
                <a:lnTo>
                  <a:pt x="0" y="100"/>
                </a:lnTo>
                <a:lnTo>
                  <a:pt x="0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4" name="Freeform 216"/>
          <p:cNvSpPr>
            <a:spLocks/>
          </p:cNvSpPr>
          <p:nvPr/>
        </p:nvSpPr>
        <p:spPr bwMode="auto">
          <a:xfrm>
            <a:off x="2841626" y="2306639"/>
            <a:ext cx="3175" cy="47625"/>
          </a:xfrm>
          <a:custGeom>
            <a:avLst/>
            <a:gdLst>
              <a:gd name="T0" fmla="*/ 7 w 7"/>
              <a:gd name="T1" fmla="*/ 0 h 90"/>
              <a:gd name="T2" fmla="*/ 6 w 7"/>
              <a:gd name="T3" fmla="*/ 10 h 90"/>
              <a:gd name="T4" fmla="*/ 4 w 7"/>
              <a:gd name="T5" fmla="*/ 19 h 90"/>
              <a:gd name="T6" fmla="*/ 4 w 7"/>
              <a:gd name="T7" fmla="*/ 26 h 90"/>
              <a:gd name="T8" fmla="*/ 3 w 7"/>
              <a:gd name="T9" fmla="*/ 32 h 90"/>
              <a:gd name="T10" fmla="*/ 1 w 7"/>
              <a:gd name="T11" fmla="*/ 40 h 90"/>
              <a:gd name="T12" fmla="*/ 0 w 7"/>
              <a:gd name="T13" fmla="*/ 47 h 90"/>
              <a:gd name="T14" fmla="*/ 0 w 7"/>
              <a:gd name="T15" fmla="*/ 53 h 90"/>
              <a:gd name="T16" fmla="*/ 0 w 7"/>
              <a:gd name="T17" fmla="*/ 60 h 90"/>
              <a:gd name="T18" fmla="*/ 0 w 7"/>
              <a:gd name="T19" fmla="*/ 65 h 90"/>
              <a:gd name="T20" fmla="*/ 0 w 7"/>
              <a:gd name="T21" fmla="*/ 72 h 90"/>
              <a:gd name="T22" fmla="*/ 0 w 7"/>
              <a:gd name="T23" fmla="*/ 80 h 90"/>
              <a:gd name="T24" fmla="*/ 0 w 7"/>
              <a:gd name="T2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90">
                <a:moveTo>
                  <a:pt x="7" y="0"/>
                </a:moveTo>
                <a:lnTo>
                  <a:pt x="6" y="10"/>
                </a:lnTo>
                <a:lnTo>
                  <a:pt x="4" y="19"/>
                </a:lnTo>
                <a:lnTo>
                  <a:pt x="4" y="26"/>
                </a:lnTo>
                <a:lnTo>
                  <a:pt x="3" y="32"/>
                </a:lnTo>
                <a:lnTo>
                  <a:pt x="1" y="40"/>
                </a:lnTo>
                <a:lnTo>
                  <a:pt x="0" y="47"/>
                </a:lnTo>
                <a:lnTo>
                  <a:pt x="0" y="53"/>
                </a:lnTo>
                <a:lnTo>
                  <a:pt x="0" y="60"/>
                </a:lnTo>
                <a:lnTo>
                  <a:pt x="0" y="65"/>
                </a:lnTo>
                <a:lnTo>
                  <a:pt x="0" y="72"/>
                </a:lnTo>
                <a:lnTo>
                  <a:pt x="0" y="80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5" name="Freeform 217"/>
          <p:cNvSpPr>
            <a:spLocks/>
          </p:cNvSpPr>
          <p:nvPr/>
        </p:nvSpPr>
        <p:spPr bwMode="auto">
          <a:xfrm>
            <a:off x="2943225" y="2360614"/>
            <a:ext cx="38100" cy="22225"/>
          </a:xfrm>
          <a:custGeom>
            <a:avLst/>
            <a:gdLst>
              <a:gd name="T0" fmla="*/ 0 w 70"/>
              <a:gd name="T1" fmla="*/ 0 h 42"/>
              <a:gd name="T2" fmla="*/ 11 w 70"/>
              <a:gd name="T3" fmla="*/ 12 h 42"/>
              <a:gd name="T4" fmla="*/ 15 w 70"/>
              <a:gd name="T5" fmla="*/ 17 h 42"/>
              <a:gd name="T6" fmla="*/ 21 w 70"/>
              <a:gd name="T7" fmla="*/ 21 h 42"/>
              <a:gd name="T8" fmla="*/ 33 w 70"/>
              <a:gd name="T9" fmla="*/ 27 h 42"/>
              <a:gd name="T10" fmla="*/ 42 w 70"/>
              <a:gd name="T11" fmla="*/ 32 h 42"/>
              <a:gd name="T12" fmla="*/ 49 w 70"/>
              <a:gd name="T13" fmla="*/ 35 h 42"/>
              <a:gd name="T14" fmla="*/ 54 w 70"/>
              <a:gd name="T15" fmla="*/ 37 h 42"/>
              <a:gd name="T16" fmla="*/ 58 w 70"/>
              <a:gd name="T17" fmla="*/ 39 h 42"/>
              <a:gd name="T18" fmla="*/ 60 w 70"/>
              <a:gd name="T19" fmla="*/ 39 h 42"/>
              <a:gd name="T20" fmla="*/ 63 w 70"/>
              <a:gd name="T21" fmla="*/ 37 h 42"/>
              <a:gd name="T22" fmla="*/ 63 w 70"/>
              <a:gd name="T23" fmla="*/ 35 h 42"/>
              <a:gd name="T24" fmla="*/ 63 w 70"/>
              <a:gd name="T25" fmla="*/ 35 h 42"/>
              <a:gd name="T26" fmla="*/ 64 w 70"/>
              <a:gd name="T27" fmla="*/ 36 h 42"/>
              <a:gd name="T28" fmla="*/ 66 w 70"/>
              <a:gd name="T29" fmla="*/ 39 h 42"/>
              <a:gd name="T30" fmla="*/ 70 w 70"/>
              <a:gd name="T31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42">
                <a:moveTo>
                  <a:pt x="0" y="0"/>
                </a:moveTo>
                <a:lnTo>
                  <a:pt x="11" y="12"/>
                </a:lnTo>
                <a:lnTo>
                  <a:pt x="15" y="17"/>
                </a:lnTo>
                <a:lnTo>
                  <a:pt x="21" y="21"/>
                </a:lnTo>
                <a:lnTo>
                  <a:pt x="33" y="27"/>
                </a:lnTo>
                <a:lnTo>
                  <a:pt x="42" y="32"/>
                </a:lnTo>
                <a:lnTo>
                  <a:pt x="49" y="35"/>
                </a:lnTo>
                <a:lnTo>
                  <a:pt x="54" y="37"/>
                </a:lnTo>
                <a:lnTo>
                  <a:pt x="58" y="39"/>
                </a:lnTo>
                <a:lnTo>
                  <a:pt x="60" y="39"/>
                </a:lnTo>
                <a:lnTo>
                  <a:pt x="63" y="37"/>
                </a:lnTo>
                <a:lnTo>
                  <a:pt x="63" y="35"/>
                </a:lnTo>
                <a:lnTo>
                  <a:pt x="63" y="35"/>
                </a:lnTo>
                <a:lnTo>
                  <a:pt x="64" y="36"/>
                </a:lnTo>
                <a:lnTo>
                  <a:pt x="66" y="39"/>
                </a:lnTo>
                <a:lnTo>
                  <a:pt x="7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6" name="Freeform 218"/>
          <p:cNvSpPr>
            <a:spLocks/>
          </p:cNvSpPr>
          <p:nvPr/>
        </p:nvSpPr>
        <p:spPr bwMode="auto">
          <a:xfrm>
            <a:off x="2676526" y="2460626"/>
            <a:ext cx="17463" cy="17463"/>
          </a:xfrm>
          <a:custGeom>
            <a:avLst/>
            <a:gdLst>
              <a:gd name="T0" fmla="*/ 35 w 35"/>
              <a:gd name="T1" fmla="*/ 0 h 34"/>
              <a:gd name="T2" fmla="*/ 28 w 35"/>
              <a:gd name="T3" fmla="*/ 10 h 34"/>
              <a:gd name="T4" fmla="*/ 21 w 35"/>
              <a:gd name="T5" fmla="*/ 20 h 34"/>
              <a:gd name="T6" fmla="*/ 15 w 35"/>
              <a:gd name="T7" fmla="*/ 25 h 34"/>
              <a:gd name="T8" fmla="*/ 8 w 35"/>
              <a:gd name="T9" fmla="*/ 30 h 34"/>
              <a:gd name="T10" fmla="*/ 3 w 35"/>
              <a:gd name="T11" fmla="*/ 33 h 34"/>
              <a:gd name="T12" fmla="*/ 1 w 35"/>
              <a:gd name="T13" fmla="*/ 34 h 34"/>
              <a:gd name="T14" fmla="*/ 0 w 35"/>
              <a:gd name="T15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34">
                <a:moveTo>
                  <a:pt x="35" y="0"/>
                </a:moveTo>
                <a:lnTo>
                  <a:pt x="28" y="10"/>
                </a:lnTo>
                <a:lnTo>
                  <a:pt x="21" y="20"/>
                </a:lnTo>
                <a:lnTo>
                  <a:pt x="15" y="25"/>
                </a:lnTo>
                <a:lnTo>
                  <a:pt x="8" y="30"/>
                </a:lnTo>
                <a:lnTo>
                  <a:pt x="3" y="33"/>
                </a:lnTo>
                <a:lnTo>
                  <a:pt x="1" y="34"/>
                </a:lnTo>
                <a:lnTo>
                  <a:pt x="0" y="3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7" name="Freeform 219"/>
          <p:cNvSpPr>
            <a:spLocks/>
          </p:cNvSpPr>
          <p:nvPr/>
        </p:nvSpPr>
        <p:spPr bwMode="auto">
          <a:xfrm>
            <a:off x="2397125" y="1909764"/>
            <a:ext cx="103188" cy="15875"/>
          </a:xfrm>
          <a:custGeom>
            <a:avLst/>
            <a:gdLst>
              <a:gd name="T0" fmla="*/ 194 w 194"/>
              <a:gd name="T1" fmla="*/ 0 h 28"/>
              <a:gd name="T2" fmla="*/ 139 w 194"/>
              <a:gd name="T3" fmla="*/ 3 h 28"/>
              <a:gd name="T4" fmla="*/ 84 w 194"/>
              <a:gd name="T5" fmla="*/ 7 h 28"/>
              <a:gd name="T6" fmla="*/ 63 w 194"/>
              <a:gd name="T7" fmla="*/ 9 h 28"/>
              <a:gd name="T8" fmla="*/ 42 w 194"/>
              <a:gd name="T9" fmla="*/ 14 h 28"/>
              <a:gd name="T10" fmla="*/ 36 w 194"/>
              <a:gd name="T11" fmla="*/ 15 h 28"/>
              <a:gd name="T12" fmla="*/ 29 w 194"/>
              <a:gd name="T13" fmla="*/ 17 h 28"/>
              <a:gd name="T14" fmla="*/ 16 w 194"/>
              <a:gd name="T15" fmla="*/ 22 h 28"/>
              <a:gd name="T16" fmla="*/ 10 w 194"/>
              <a:gd name="T17" fmla="*/ 24 h 28"/>
              <a:gd name="T18" fmla="*/ 5 w 194"/>
              <a:gd name="T19" fmla="*/ 26 h 28"/>
              <a:gd name="T20" fmla="*/ 1 w 194"/>
              <a:gd name="T21" fmla="*/ 28 h 28"/>
              <a:gd name="T22" fmla="*/ 0 w 194"/>
              <a:gd name="T2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4" h="28">
                <a:moveTo>
                  <a:pt x="194" y="0"/>
                </a:moveTo>
                <a:lnTo>
                  <a:pt x="139" y="3"/>
                </a:lnTo>
                <a:lnTo>
                  <a:pt x="84" y="7"/>
                </a:lnTo>
                <a:lnTo>
                  <a:pt x="63" y="9"/>
                </a:lnTo>
                <a:lnTo>
                  <a:pt x="42" y="14"/>
                </a:lnTo>
                <a:lnTo>
                  <a:pt x="36" y="15"/>
                </a:lnTo>
                <a:lnTo>
                  <a:pt x="29" y="17"/>
                </a:lnTo>
                <a:lnTo>
                  <a:pt x="16" y="22"/>
                </a:lnTo>
                <a:lnTo>
                  <a:pt x="10" y="24"/>
                </a:lnTo>
                <a:lnTo>
                  <a:pt x="5" y="26"/>
                </a:lnTo>
                <a:lnTo>
                  <a:pt x="1" y="28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8" name="Freeform 220"/>
          <p:cNvSpPr>
            <a:spLocks/>
          </p:cNvSpPr>
          <p:nvPr/>
        </p:nvSpPr>
        <p:spPr bwMode="auto">
          <a:xfrm>
            <a:off x="2724151" y="2020889"/>
            <a:ext cx="3175" cy="58737"/>
          </a:xfrm>
          <a:custGeom>
            <a:avLst/>
            <a:gdLst>
              <a:gd name="T0" fmla="*/ 0 w 8"/>
              <a:gd name="T1" fmla="*/ 0 h 111"/>
              <a:gd name="T2" fmla="*/ 3 w 8"/>
              <a:gd name="T3" fmla="*/ 10 h 111"/>
              <a:gd name="T4" fmla="*/ 4 w 8"/>
              <a:gd name="T5" fmla="*/ 18 h 111"/>
              <a:gd name="T6" fmla="*/ 5 w 8"/>
              <a:gd name="T7" fmla="*/ 25 h 111"/>
              <a:gd name="T8" fmla="*/ 6 w 8"/>
              <a:gd name="T9" fmla="*/ 30 h 111"/>
              <a:gd name="T10" fmla="*/ 7 w 8"/>
              <a:gd name="T11" fmla="*/ 38 h 111"/>
              <a:gd name="T12" fmla="*/ 8 w 8"/>
              <a:gd name="T13" fmla="*/ 45 h 111"/>
              <a:gd name="T14" fmla="*/ 8 w 8"/>
              <a:gd name="T15" fmla="*/ 53 h 111"/>
              <a:gd name="T16" fmla="*/ 8 w 8"/>
              <a:gd name="T17" fmla="*/ 59 h 111"/>
              <a:gd name="T18" fmla="*/ 8 w 8"/>
              <a:gd name="T19" fmla="*/ 65 h 111"/>
              <a:gd name="T20" fmla="*/ 7 w 8"/>
              <a:gd name="T21" fmla="*/ 73 h 111"/>
              <a:gd name="T22" fmla="*/ 7 w 8"/>
              <a:gd name="T23" fmla="*/ 83 h 111"/>
              <a:gd name="T24" fmla="*/ 7 w 8"/>
              <a:gd name="T25" fmla="*/ 96 h 111"/>
              <a:gd name="T26" fmla="*/ 7 w 8"/>
              <a:gd name="T27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111">
                <a:moveTo>
                  <a:pt x="0" y="0"/>
                </a:moveTo>
                <a:lnTo>
                  <a:pt x="3" y="10"/>
                </a:lnTo>
                <a:lnTo>
                  <a:pt x="4" y="18"/>
                </a:lnTo>
                <a:lnTo>
                  <a:pt x="5" y="25"/>
                </a:lnTo>
                <a:lnTo>
                  <a:pt x="6" y="30"/>
                </a:lnTo>
                <a:lnTo>
                  <a:pt x="7" y="38"/>
                </a:lnTo>
                <a:lnTo>
                  <a:pt x="8" y="45"/>
                </a:lnTo>
                <a:lnTo>
                  <a:pt x="8" y="53"/>
                </a:lnTo>
                <a:lnTo>
                  <a:pt x="8" y="59"/>
                </a:lnTo>
                <a:lnTo>
                  <a:pt x="8" y="65"/>
                </a:lnTo>
                <a:lnTo>
                  <a:pt x="7" y="73"/>
                </a:lnTo>
                <a:lnTo>
                  <a:pt x="7" y="83"/>
                </a:lnTo>
                <a:lnTo>
                  <a:pt x="7" y="96"/>
                </a:lnTo>
                <a:lnTo>
                  <a:pt x="7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09" name="Freeform 221"/>
          <p:cNvSpPr>
            <a:spLocks/>
          </p:cNvSpPr>
          <p:nvPr/>
        </p:nvSpPr>
        <p:spPr bwMode="auto">
          <a:xfrm>
            <a:off x="2203450" y="2111376"/>
            <a:ext cx="20638" cy="80963"/>
          </a:xfrm>
          <a:custGeom>
            <a:avLst/>
            <a:gdLst>
              <a:gd name="T0" fmla="*/ 41 w 41"/>
              <a:gd name="T1" fmla="*/ 0 h 153"/>
              <a:gd name="T2" fmla="*/ 40 w 41"/>
              <a:gd name="T3" fmla="*/ 21 h 153"/>
              <a:gd name="T4" fmla="*/ 40 w 41"/>
              <a:gd name="T5" fmla="*/ 39 h 153"/>
              <a:gd name="T6" fmla="*/ 40 w 41"/>
              <a:gd name="T7" fmla="*/ 57 h 153"/>
              <a:gd name="T8" fmla="*/ 39 w 41"/>
              <a:gd name="T9" fmla="*/ 73 h 153"/>
              <a:gd name="T10" fmla="*/ 37 w 41"/>
              <a:gd name="T11" fmla="*/ 88 h 153"/>
              <a:gd name="T12" fmla="*/ 31 w 41"/>
              <a:gd name="T13" fmla="*/ 101 h 153"/>
              <a:gd name="T14" fmla="*/ 26 w 41"/>
              <a:gd name="T15" fmla="*/ 108 h 153"/>
              <a:gd name="T16" fmla="*/ 21 w 41"/>
              <a:gd name="T17" fmla="*/ 113 h 153"/>
              <a:gd name="T18" fmla="*/ 15 w 41"/>
              <a:gd name="T19" fmla="*/ 119 h 153"/>
              <a:gd name="T20" fmla="*/ 7 w 41"/>
              <a:gd name="T21" fmla="*/ 125 h 153"/>
              <a:gd name="T22" fmla="*/ 4 w 41"/>
              <a:gd name="T23" fmla="*/ 132 h 153"/>
              <a:gd name="T24" fmla="*/ 2 w 41"/>
              <a:gd name="T25" fmla="*/ 138 h 153"/>
              <a:gd name="T26" fmla="*/ 1 w 41"/>
              <a:gd name="T27" fmla="*/ 140 h 153"/>
              <a:gd name="T28" fmla="*/ 0 w 41"/>
              <a:gd name="T29" fmla="*/ 142 h 153"/>
              <a:gd name="T30" fmla="*/ 0 w 41"/>
              <a:gd name="T31" fmla="*/ 146 h 153"/>
              <a:gd name="T32" fmla="*/ 0 w 41"/>
              <a:gd name="T33" fmla="*/ 148 h 153"/>
              <a:gd name="T34" fmla="*/ 0 w 41"/>
              <a:gd name="T35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1" h="153">
                <a:moveTo>
                  <a:pt x="41" y="0"/>
                </a:moveTo>
                <a:lnTo>
                  <a:pt x="40" y="21"/>
                </a:lnTo>
                <a:lnTo>
                  <a:pt x="40" y="39"/>
                </a:lnTo>
                <a:lnTo>
                  <a:pt x="40" y="57"/>
                </a:lnTo>
                <a:lnTo>
                  <a:pt x="39" y="73"/>
                </a:lnTo>
                <a:lnTo>
                  <a:pt x="37" y="88"/>
                </a:lnTo>
                <a:lnTo>
                  <a:pt x="31" y="101"/>
                </a:lnTo>
                <a:lnTo>
                  <a:pt x="26" y="108"/>
                </a:lnTo>
                <a:lnTo>
                  <a:pt x="21" y="113"/>
                </a:lnTo>
                <a:lnTo>
                  <a:pt x="15" y="119"/>
                </a:lnTo>
                <a:lnTo>
                  <a:pt x="7" y="125"/>
                </a:lnTo>
                <a:lnTo>
                  <a:pt x="4" y="132"/>
                </a:lnTo>
                <a:lnTo>
                  <a:pt x="2" y="138"/>
                </a:lnTo>
                <a:lnTo>
                  <a:pt x="1" y="140"/>
                </a:lnTo>
                <a:lnTo>
                  <a:pt x="0" y="142"/>
                </a:lnTo>
                <a:lnTo>
                  <a:pt x="0" y="146"/>
                </a:lnTo>
                <a:lnTo>
                  <a:pt x="0" y="148"/>
                </a:lnTo>
                <a:lnTo>
                  <a:pt x="0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0" name="Freeform 222"/>
          <p:cNvSpPr>
            <a:spLocks/>
          </p:cNvSpPr>
          <p:nvPr/>
        </p:nvSpPr>
        <p:spPr bwMode="auto">
          <a:xfrm>
            <a:off x="2136775" y="2166939"/>
            <a:ext cx="44450" cy="22225"/>
          </a:xfrm>
          <a:custGeom>
            <a:avLst/>
            <a:gdLst>
              <a:gd name="T0" fmla="*/ 83 w 83"/>
              <a:gd name="T1" fmla="*/ 0 h 42"/>
              <a:gd name="T2" fmla="*/ 77 w 83"/>
              <a:gd name="T3" fmla="*/ 4 h 42"/>
              <a:gd name="T4" fmla="*/ 73 w 83"/>
              <a:gd name="T5" fmla="*/ 7 h 42"/>
              <a:gd name="T6" fmla="*/ 66 w 83"/>
              <a:gd name="T7" fmla="*/ 12 h 42"/>
              <a:gd name="T8" fmla="*/ 62 w 83"/>
              <a:gd name="T9" fmla="*/ 14 h 42"/>
              <a:gd name="T10" fmla="*/ 58 w 83"/>
              <a:gd name="T11" fmla="*/ 16 h 42"/>
              <a:gd name="T12" fmla="*/ 53 w 83"/>
              <a:gd name="T13" fmla="*/ 17 h 42"/>
              <a:gd name="T14" fmla="*/ 47 w 83"/>
              <a:gd name="T15" fmla="*/ 20 h 42"/>
              <a:gd name="T16" fmla="*/ 42 w 83"/>
              <a:gd name="T17" fmla="*/ 21 h 42"/>
              <a:gd name="T18" fmla="*/ 37 w 83"/>
              <a:gd name="T19" fmla="*/ 23 h 42"/>
              <a:gd name="T20" fmla="*/ 29 w 83"/>
              <a:gd name="T21" fmla="*/ 26 h 42"/>
              <a:gd name="T22" fmla="*/ 21 w 83"/>
              <a:gd name="T23" fmla="*/ 28 h 42"/>
              <a:gd name="T24" fmla="*/ 14 w 83"/>
              <a:gd name="T25" fmla="*/ 31 h 42"/>
              <a:gd name="T26" fmla="*/ 7 w 83"/>
              <a:gd name="T27" fmla="*/ 36 h 42"/>
              <a:gd name="T28" fmla="*/ 2 w 83"/>
              <a:gd name="T29" fmla="*/ 39 h 42"/>
              <a:gd name="T30" fmla="*/ 1 w 83"/>
              <a:gd name="T31" fmla="*/ 42 h 42"/>
              <a:gd name="T32" fmla="*/ 0 w 83"/>
              <a:gd name="T3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42">
                <a:moveTo>
                  <a:pt x="83" y="0"/>
                </a:moveTo>
                <a:lnTo>
                  <a:pt x="77" y="4"/>
                </a:lnTo>
                <a:lnTo>
                  <a:pt x="73" y="7"/>
                </a:lnTo>
                <a:lnTo>
                  <a:pt x="66" y="12"/>
                </a:lnTo>
                <a:lnTo>
                  <a:pt x="62" y="14"/>
                </a:lnTo>
                <a:lnTo>
                  <a:pt x="58" y="16"/>
                </a:lnTo>
                <a:lnTo>
                  <a:pt x="53" y="17"/>
                </a:lnTo>
                <a:lnTo>
                  <a:pt x="47" y="20"/>
                </a:lnTo>
                <a:lnTo>
                  <a:pt x="42" y="21"/>
                </a:lnTo>
                <a:lnTo>
                  <a:pt x="37" y="23"/>
                </a:lnTo>
                <a:lnTo>
                  <a:pt x="29" y="26"/>
                </a:lnTo>
                <a:lnTo>
                  <a:pt x="21" y="28"/>
                </a:lnTo>
                <a:lnTo>
                  <a:pt x="14" y="31"/>
                </a:lnTo>
                <a:lnTo>
                  <a:pt x="7" y="36"/>
                </a:lnTo>
                <a:lnTo>
                  <a:pt x="2" y="39"/>
                </a:lnTo>
                <a:lnTo>
                  <a:pt x="1" y="42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1" name="Freeform 223"/>
          <p:cNvSpPr>
            <a:spLocks/>
          </p:cNvSpPr>
          <p:nvPr/>
        </p:nvSpPr>
        <p:spPr bwMode="auto">
          <a:xfrm>
            <a:off x="2327276" y="2214563"/>
            <a:ext cx="11113" cy="36512"/>
          </a:xfrm>
          <a:custGeom>
            <a:avLst/>
            <a:gdLst>
              <a:gd name="T0" fmla="*/ 0 w 20"/>
              <a:gd name="T1" fmla="*/ 0 h 70"/>
              <a:gd name="T2" fmla="*/ 5 w 20"/>
              <a:gd name="T3" fmla="*/ 15 h 70"/>
              <a:gd name="T4" fmla="*/ 12 w 20"/>
              <a:gd name="T5" fmla="*/ 34 h 70"/>
              <a:gd name="T6" fmla="*/ 18 w 20"/>
              <a:gd name="T7" fmla="*/ 52 h 70"/>
              <a:gd name="T8" fmla="*/ 19 w 20"/>
              <a:gd name="T9" fmla="*/ 61 h 70"/>
              <a:gd name="T10" fmla="*/ 20 w 20"/>
              <a:gd name="T11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70">
                <a:moveTo>
                  <a:pt x="0" y="0"/>
                </a:moveTo>
                <a:lnTo>
                  <a:pt x="5" y="15"/>
                </a:lnTo>
                <a:lnTo>
                  <a:pt x="12" y="34"/>
                </a:lnTo>
                <a:lnTo>
                  <a:pt x="18" y="52"/>
                </a:lnTo>
                <a:lnTo>
                  <a:pt x="19" y="61"/>
                </a:lnTo>
                <a:lnTo>
                  <a:pt x="20" y="7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2" name="Freeform 224"/>
          <p:cNvSpPr>
            <a:spLocks/>
          </p:cNvSpPr>
          <p:nvPr/>
        </p:nvSpPr>
        <p:spPr bwMode="auto">
          <a:xfrm>
            <a:off x="2268538" y="2244725"/>
            <a:ext cx="44450" cy="25400"/>
          </a:xfrm>
          <a:custGeom>
            <a:avLst/>
            <a:gdLst>
              <a:gd name="T0" fmla="*/ 83 w 83"/>
              <a:gd name="T1" fmla="*/ 0 h 48"/>
              <a:gd name="T2" fmla="*/ 72 w 83"/>
              <a:gd name="T3" fmla="*/ 7 h 48"/>
              <a:gd name="T4" fmla="*/ 61 w 83"/>
              <a:gd name="T5" fmla="*/ 12 h 48"/>
              <a:gd name="T6" fmla="*/ 40 w 83"/>
              <a:gd name="T7" fmla="*/ 22 h 48"/>
              <a:gd name="T8" fmla="*/ 30 w 83"/>
              <a:gd name="T9" fmla="*/ 27 h 48"/>
              <a:gd name="T10" fmla="*/ 19 w 83"/>
              <a:gd name="T11" fmla="*/ 33 h 48"/>
              <a:gd name="T12" fmla="*/ 9 w 83"/>
              <a:gd name="T13" fmla="*/ 40 h 48"/>
              <a:gd name="T14" fmla="*/ 0 w 83"/>
              <a:gd name="T1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48">
                <a:moveTo>
                  <a:pt x="83" y="0"/>
                </a:moveTo>
                <a:lnTo>
                  <a:pt x="72" y="7"/>
                </a:lnTo>
                <a:lnTo>
                  <a:pt x="61" y="12"/>
                </a:lnTo>
                <a:lnTo>
                  <a:pt x="40" y="22"/>
                </a:lnTo>
                <a:lnTo>
                  <a:pt x="30" y="27"/>
                </a:lnTo>
                <a:lnTo>
                  <a:pt x="19" y="33"/>
                </a:lnTo>
                <a:lnTo>
                  <a:pt x="9" y="40"/>
                </a:lnTo>
                <a:lnTo>
                  <a:pt x="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3" name="Freeform 225"/>
          <p:cNvSpPr>
            <a:spLocks/>
          </p:cNvSpPr>
          <p:nvPr/>
        </p:nvSpPr>
        <p:spPr bwMode="auto">
          <a:xfrm>
            <a:off x="2679701" y="2178051"/>
            <a:ext cx="22225" cy="28575"/>
          </a:xfrm>
          <a:custGeom>
            <a:avLst/>
            <a:gdLst>
              <a:gd name="T0" fmla="*/ 0 w 42"/>
              <a:gd name="T1" fmla="*/ 0 h 55"/>
              <a:gd name="T2" fmla="*/ 6 w 42"/>
              <a:gd name="T3" fmla="*/ 10 h 55"/>
              <a:gd name="T4" fmla="*/ 9 w 42"/>
              <a:gd name="T5" fmla="*/ 16 h 55"/>
              <a:gd name="T6" fmla="*/ 14 w 42"/>
              <a:gd name="T7" fmla="*/ 21 h 55"/>
              <a:gd name="T8" fmla="*/ 19 w 42"/>
              <a:gd name="T9" fmla="*/ 23 h 55"/>
              <a:gd name="T10" fmla="*/ 24 w 42"/>
              <a:gd name="T11" fmla="*/ 24 h 55"/>
              <a:gd name="T12" fmla="*/ 30 w 42"/>
              <a:gd name="T13" fmla="*/ 25 h 55"/>
              <a:gd name="T14" fmla="*/ 35 w 42"/>
              <a:gd name="T15" fmla="*/ 28 h 55"/>
              <a:gd name="T16" fmla="*/ 37 w 42"/>
              <a:gd name="T17" fmla="*/ 31 h 55"/>
              <a:gd name="T18" fmla="*/ 38 w 42"/>
              <a:gd name="T19" fmla="*/ 35 h 55"/>
              <a:gd name="T20" fmla="*/ 41 w 42"/>
              <a:gd name="T21" fmla="*/ 44 h 55"/>
              <a:gd name="T22" fmla="*/ 42 w 42"/>
              <a:gd name="T23" fmla="*/ 52 h 55"/>
              <a:gd name="T24" fmla="*/ 42 w 42"/>
              <a:gd name="T25" fmla="*/ 54 h 55"/>
              <a:gd name="T26" fmla="*/ 42 w 42"/>
              <a:gd name="T27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" h="55">
                <a:moveTo>
                  <a:pt x="0" y="0"/>
                </a:moveTo>
                <a:lnTo>
                  <a:pt x="6" y="10"/>
                </a:lnTo>
                <a:lnTo>
                  <a:pt x="9" y="16"/>
                </a:lnTo>
                <a:lnTo>
                  <a:pt x="14" y="21"/>
                </a:lnTo>
                <a:lnTo>
                  <a:pt x="19" y="23"/>
                </a:lnTo>
                <a:lnTo>
                  <a:pt x="24" y="24"/>
                </a:lnTo>
                <a:lnTo>
                  <a:pt x="30" y="25"/>
                </a:lnTo>
                <a:lnTo>
                  <a:pt x="35" y="28"/>
                </a:lnTo>
                <a:lnTo>
                  <a:pt x="37" y="31"/>
                </a:lnTo>
                <a:lnTo>
                  <a:pt x="38" y="35"/>
                </a:lnTo>
                <a:lnTo>
                  <a:pt x="41" y="44"/>
                </a:lnTo>
                <a:lnTo>
                  <a:pt x="42" y="52"/>
                </a:lnTo>
                <a:lnTo>
                  <a:pt x="42" y="54"/>
                </a:lnTo>
                <a:lnTo>
                  <a:pt x="42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4" name="Freeform 226"/>
          <p:cNvSpPr>
            <a:spLocks/>
          </p:cNvSpPr>
          <p:nvPr/>
        </p:nvSpPr>
        <p:spPr bwMode="auto">
          <a:xfrm>
            <a:off x="2709863" y="2360614"/>
            <a:ext cx="17462" cy="77787"/>
          </a:xfrm>
          <a:custGeom>
            <a:avLst/>
            <a:gdLst>
              <a:gd name="T0" fmla="*/ 0 w 34"/>
              <a:gd name="T1" fmla="*/ 0 h 146"/>
              <a:gd name="T2" fmla="*/ 3 w 34"/>
              <a:gd name="T3" fmla="*/ 12 h 146"/>
              <a:gd name="T4" fmla="*/ 7 w 34"/>
              <a:gd name="T5" fmla="*/ 21 h 146"/>
              <a:gd name="T6" fmla="*/ 14 w 34"/>
              <a:gd name="T7" fmla="*/ 40 h 146"/>
              <a:gd name="T8" fmla="*/ 19 w 34"/>
              <a:gd name="T9" fmla="*/ 55 h 146"/>
              <a:gd name="T10" fmla="*/ 25 w 34"/>
              <a:gd name="T11" fmla="*/ 69 h 146"/>
              <a:gd name="T12" fmla="*/ 29 w 34"/>
              <a:gd name="T13" fmla="*/ 84 h 146"/>
              <a:gd name="T14" fmla="*/ 32 w 34"/>
              <a:gd name="T15" fmla="*/ 101 h 146"/>
              <a:gd name="T16" fmla="*/ 33 w 34"/>
              <a:gd name="T17" fmla="*/ 110 h 146"/>
              <a:gd name="T18" fmla="*/ 33 w 34"/>
              <a:gd name="T19" fmla="*/ 121 h 146"/>
              <a:gd name="T20" fmla="*/ 34 w 34"/>
              <a:gd name="T21" fmla="*/ 133 h 146"/>
              <a:gd name="T22" fmla="*/ 34 w 34"/>
              <a:gd name="T2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" h="146">
                <a:moveTo>
                  <a:pt x="0" y="0"/>
                </a:moveTo>
                <a:lnTo>
                  <a:pt x="3" y="12"/>
                </a:lnTo>
                <a:lnTo>
                  <a:pt x="7" y="21"/>
                </a:lnTo>
                <a:lnTo>
                  <a:pt x="14" y="40"/>
                </a:lnTo>
                <a:lnTo>
                  <a:pt x="19" y="55"/>
                </a:lnTo>
                <a:lnTo>
                  <a:pt x="25" y="69"/>
                </a:lnTo>
                <a:lnTo>
                  <a:pt x="29" y="84"/>
                </a:lnTo>
                <a:lnTo>
                  <a:pt x="32" y="101"/>
                </a:lnTo>
                <a:lnTo>
                  <a:pt x="33" y="110"/>
                </a:lnTo>
                <a:lnTo>
                  <a:pt x="33" y="121"/>
                </a:lnTo>
                <a:lnTo>
                  <a:pt x="34" y="133"/>
                </a:lnTo>
                <a:lnTo>
                  <a:pt x="34" y="14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5" name="Freeform 227"/>
          <p:cNvSpPr>
            <a:spLocks/>
          </p:cNvSpPr>
          <p:nvPr/>
        </p:nvSpPr>
        <p:spPr bwMode="auto">
          <a:xfrm>
            <a:off x="2713039" y="2320925"/>
            <a:ext cx="28575" cy="39688"/>
          </a:xfrm>
          <a:custGeom>
            <a:avLst/>
            <a:gdLst>
              <a:gd name="T0" fmla="*/ 0 w 55"/>
              <a:gd name="T1" fmla="*/ 0 h 76"/>
              <a:gd name="T2" fmla="*/ 8 w 55"/>
              <a:gd name="T3" fmla="*/ 8 h 76"/>
              <a:gd name="T4" fmla="*/ 17 w 55"/>
              <a:gd name="T5" fmla="*/ 16 h 76"/>
              <a:gd name="T6" fmla="*/ 35 w 55"/>
              <a:gd name="T7" fmla="*/ 34 h 76"/>
              <a:gd name="T8" fmla="*/ 43 w 55"/>
              <a:gd name="T9" fmla="*/ 44 h 76"/>
              <a:gd name="T10" fmla="*/ 49 w 55"/>
              <a:gd name="T11" fmla="*/ 53 h 76"/>
              <a:gd name="T12" fmla="*/ 54 w 55"/>
              <a:gd name="T13" fmla="*/ 65 h 76"/>
              <a:gd name="T14" fmla="*/ 55 w 55"/>
              <a:gd name="T1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76">
                <a:moveTo>
                  <a:pt x="0" y="0"/>
                </a:moveTo>
                <a:lnTo>
                  <a:pt x="8" y="8"/>
                </a:lnTo>
                <a:lnTo>
                  <a:pt x="17" y="16"/>
                </a:lnTo>
                <a:lnTo>
                  <a:pt x="35" y="34"/>
                </a:lnTo>
                <a:lnTo>
                  <a:pt x="43" y="44"/>
                </a:lnTo>
                <a:lnTo>
                  <a:pt x="49" y="53"/>
                </a:lnTo>
                <a:lnTo>
                  <a:pt x="54" y="65"/>
                </a:lnTo>
                <a:lnTo>
                  <a:pt x="55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6" name="Freeform 228"/>
          <p:cNvSpPr>
            <a:spLocks/>
          </p:cNvSpPr>
          <p:nvPr/>
        </p:nvSpPr>
        <p:spPr bwMode="auto">
          <a:xfrm>
            <a:off x="2682876" y="2281239"/>
            <a:ext cx="22225" cy="47625"/>
          </a:xfrm>
          <a:custGeom>
            <a:avLst/>
            <a:gdLst>
              <a:gd name="T0" fmla="*/ 0 w 42"/>
              <a:gd name="T1" fmla="*/ 0 h 90"/>
              <a:gd name="T2" fmla="*/ 8 w 42"/>
              <a:gd name="T3" fmla="*/ 13 h 90"/>
              <a:gd name="T4" fmla="*/ 16 w 42"/>
              <a:gd name="T5" fmla="*/ 23 h 90"/>
              <a:gd name="T6" fmla="*/ 30 w 42"/>
              <a:gd name="T7" fmla="*/ 42 h 90"/>
              <a:gd name="T8" fmla="*/ 35 w 42"/>
              <a:gd name="T9" fmla="*/ 51 h 90"/>
              <a:gd name="T10" fmla="*/ 38 w 42"/>
              <a:gd name="T11" fmla="*/ 62 h 90"/>
              <a:gd name="T12" fmla="*/ 41 w 42"/>
              <a:gd name="T13" fmla="*/ 75 h 90"/>
              <a:gd name="T14" fmla="*/ 42 w 42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90">
                <a:moveTo>
                  <a:pt x="0" y="0"/>
                </a:moveTo>
                <a:lnTo>
                  <a:pt x="8" y="13"/>
                </a:lnTo>
                <a:lnTo>
                  <a:pt x="16" y="23"/>
                </a:lnTo>
                <a:lnTo>
                  <a:pt x="30" y="42"/>
                </a:lnTo>
                <a:lnTo>
                  <a:pt x="35" y="51"/>
                </a:lnTo>
                <a:lnTo>
                  <a:pt x="38" y="62"/>
                </a:lnTo>
                <a:lnTo>
                  <a:pt x="41" y="75"/>
                </a:lnTo>
                <a:lnTo>
                  <a:pt x="42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7" name="Freeform 229"/>
          <p:cNvSpPr>
            <a:spLocks/>
          </p:cNvSpPr>
          <p:nvPr/>
        </p:nvSpPr>
        <p:spPr bwMode="auto">
          <a:xfrm>
            <a:off x="2411414" y="2427289"/>
            <a:ext cx="66675" cy="14287"/>
          </a:xfrm>
          <a:custGeom>
            <a:avLst/>
            <a:gdLst>
              <a:gd name="T0" fmla="*/ 125 w 125"/>
              <a:gd name="T1" fmla="*/ 0 h 28"/>
              <a:gd name="T2" fmla="*/ 111 w 125"/>
              <a:gd name="T3" fmla="*/ 8 h 28"/>
              <a:gd name="T4" fmla="*/ 96 w 125"/>
              <a:gd name="T5" fmla="*/ 14 h 28"/>
              <a:gd name="T6" fmla="*/ 81 w 125"/>
              <a:gd name="T7" fmla="*/ 19 h 28"/>
              <a:gd name="T8" fmla="*/ 65 w 125"/>
              <a:gd name="T9" fmla="*/ 23 h 28"/>
              <a:gd name="T10" fmla="*/ 31 w 125"/>
              <a:gd name="T11" fmla="*/ 27 h 28"/>
              <a:gd name="T12" fmla="*/ 0 w 125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28">
                <a:moveTo>
                  <a:pt x="125" y="0"/>
                </a:moveTo>
                <a:lnTo>
                  <a:pt x="111" y="8"/>
                </a:lnTo>
                <a:lnTo>
                  <a:pt x="96" y="14"/>
                </a:lnTo>
                <a:lnTo>
                  <a:pt x="81" y="19"/>
                </a:lnTo>
                <a:lnTo>
                  <a:pt x="65" y="23"/>
                </a:lnTo>
                <a:lnTo>
                  <a:pt x="31" y="27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18" name="Freeform 230"/>
          <p:cNvSpPr>
            <a:spLocks/>
          </p:cNvSpPr>
          <p:nvPr/>
        </p:nvSpPr>
        <p:spPr bwMode="auto">
          <a:xfrm>
            <a:off x="2506664" y="2419351"/>
            <a:ext cx="7937" cy="11113"/>
          </a:xfrm>
          <a:custGeom>
            <a:avLst/>
            <a:gdLst>
              <a:gd name="T0" fmla="*/ 14 w 14"/>
              <a:gd name="T1" fmla="*/ 0 h 21"/>
              <a:gd name="T2" fmla="*/ 10 w 14"/>
              <a:gd name="T3" fmla="*/ 6 h 21"/>
              <a:gd name="T4" fmla="*/ 6 w 14"/>
              <a:gd name="T5" fmla="*/ 13 h 21"/>
              <a:gd name="T6" fmla="*/ 1 w 14"/>
              <a:gd name="T7" fmla="*/ 19 h 21"/>
              <a:gd name="T8" fmla="*/ 0 w 14"/>
              <a:gd name="T9" fmla="*/ 21 h 21"/>
              <a:gd name="T10" fmla="*/ 0 w 14"/>
              <a:gd name="T11" fmla="*/ 21 h 21"/>
              <a:gd name="T12" fmla="*/ 0 w 14"/>
              <a:gd name="T13" fmla="*/ 21 h 21"/>
              <a:gd name="T14" fmla="*/ 1 w 14"/>
              <a:gd name="T15" fmla="*/ 19 h 21"/>
              <a:gd name="T16" fmla="*/ 6 w 14"/>
              <a:gd name="T17" fmla="*/ 13 h 21"/>
              <a:gd name="T18" fmla="*/ 10 w 14"/>
              <a:gd name="T19" fmla="*/ 6 h 21"/>
              <a:gd name="T20" fmla="*/ 14 w 14"/>
              <a:gd name="T21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21">
                <a:moveTo>
                  <a:pt x="14" y="0"/>
                </a:moveTo>
                <a:lnTo>
                  <a:pt x="10" y="6"/>
                </a:lnTo>
                <a:lnTo>
                  <a:pt x="6" y="13"/>
                </a:lnTo>
                <a:lnTo>
                  <a:pt x="1" y="19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1" y="19"/>
                </a:lnTo>
                <a:lnTo>
                  <a:pt x="6" y="13"/>
                </a:lnTo>
                <a:lnTo>
                  <a:pt x="10" y="6"/>
                </a:lnTo>
                <a:lnTo>
                  <a:pt x="14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119" name="Freeform 231"/>
          <p:cNvSpPr>
            <a:spLocks/>
          </p:cNvSpPr>
          <p:nvPr/>
        </p:nvSpPr>
        <p:spPr bwMode="auto">
          <a:xfrm>
            <a:off x="2459039" y="2368550"/>
            <a:ext cx="47625" cy="95250"/>
          </a:xfrm>
          <a:custGeom>
            <a:avLst/>
            <a:gdLst>
              <a:gd name="T0" fmla="*/ 90 w 90"/>
              <a:gd name="T1" fmla="*/ 0 h 181"/>
              <a:gd name="T2" fmla="*/ 87 w 90"/>
              <a:gd name="T3" fmla="*/ 11 h 181"/>
              <a:gd name="T4" fmla="*/ 85 w 90"/>
              <a:gd name="T5" fmla="*/ 20 h 181"/>
              <a:gd name="T6" fmla="*/ 81 w 90"/>
              <a:gd name="T7" fmla="*/ 36 h 181"/>
              <a:gd name="T8" fmla="*/ 79 w 90"/>
              <a:gd name="T9" fmla="*/ 48 h 181"/>
              <a:gd name="T10" fmla="*/ 75 w 90"/>
              <a:gd name="T11" fmla="*/ 57 h 181"/>
              <a:gd name="T12" fmla="*/ 71 w 90"/>
              <a:gd name="T13" fmla="*/ 64 h 181"/>
              <a:gd name="T14" fmla="*/ 67 w 90"/>
              <a:gd name="T15" fmla="*/ 67 h 181"/>
              <a:gd name="T16" fmla="*/ 61 w 90"/>
              <a:gd name="T17" fmla="*/ 71 h 181"/>
              <a:gd name="T18" fmla="*/ 56 w 90"/>
              <a:gd name="T19" fmla="*/ 73 h 181"/>
              <a:gd name="T20" fmla="*/ 48 w 90"/>
              <a:gd name="T21" fmla="*/ 77 h 181"/>
              <a:gd name="T22" fmla="*/ 39 w 90"/>
              <a:gd name="T23" fmla="*/ 80 h 181"/>
              <a:gd name="T24" fmla="*/ 28 w 90"/>
              <a:gd name="T25" fmla="*/ 84 h 181"/>
              <a:gd name="T26" fmla="*/ 19 w 90"/>
              <a:gd name="T27" fmla="*/ 97 h 181"/>
              <a:gd name="T28" fmla="*/ 12 w 90"/>
              <a:gd name="T29" fmla="*/ 108 h 181"/>
              <a:gd name="T30" fmla="*/ 6 w 90"/>
              <a:gd name="T31" fmla="*/ 118 h 181"/>
              <a:gd name="T32" fmla="*/ 4 w 90"/>
              <a:gd name="T33" fmla="*/ 127 h 181"/>
              <a:gd name="T34" fmla="*/ 1 w 90"/>
              <a:gd name="T35" fmla="*/ 138 h 181"/>
              <a:gd name="T36" fmla="*/ 0 w 90"/>
              <a:gd name="T37" fmla="*/ 149 h 181"/>
              <a:gd name="T38" fmla="*/ 0 w 90"/>
              <a:gd name="T39" fmla="*/ 163 h 181"/>
              <a:gd name="T40" fmla="*/ 0 w 90"/>
              <a:gd name="T41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181">
                <a:moveTo>
                  <a:pt x="90" y="0"/>
                </a:moveTo>
                <a:lnTo>
                  <a:pt x="87" y="11"/>
                </a:lnTo>
                <a:lnTo>
                  <a:pt x="85" y="20"/>
                </a:lnTo>
                <a:lnTo>
                  <a:pt x="81" y="36"/>
                </a:lnTo>
                <a:lnTo>
                  <a:pt x="79" y="48"/>
                </a:lnTo>
                <a:lnTo>
                  <a:pt x="75" y="57"/>
                </a:lnTo>
                <a:lnTo>
                  <a:pt x="71" y="64"/>
                </a:lnTo>
                <a:lnTo>
                  <a:pt x="67" y="67"/>
                </a:lnTo>
                <a:lnTo>
                  <a:pt x="61" y="71"/>
                </a:lnTo>
                <a:lnTo>
                  <a:pt x="56" y="73"/>
                </a:lnTo>
                <a:lnTo>
                  <a:pt x="48" y="77"/>
                </a:lnTo>
                <a:lnTo>
                  <a:pt x="39" y="80"/>
                </a:lnTo>
                <a:lnTo>
                  <a:pt x="28" y="84"/>
                </a:lnTo>
                <a:lnTo>
                  <a:pt x="19" y="97"/>
                </a:lnTo>
                <a:lnTo>
                  <a:pt x="12" y="108"/>
                </a:lnTo>
                <a:lnTo>
                  <a:pt x="6" y="118"/>
                </a:lnTo>
                <a:lnTo>
                  <a:pt x="4" y="127"/>
                </a:lnTo>
                <a:lnTo>
                  <a:pt x="1" y="138"/>
                </a:lnTo>
                <a:lnTo>
                  <a:pt x="0" y="149"/>
                </a:lnTo>
                <a:lnTo>
                  <a:pt x="0" y="163"/>
                </a:lnTo>
                <a:lnTo>
                  <a:pt x="0" y="18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0" name="Freeform 232"/>
          <p:cNvSpPr>
            <a:spLocks/>
          </p:cNvSpPr>
          <p:nvPr/>
        </p:nvSpPr>
        <p:spPr bwMode="auto">
          <a:xfrm>
            <a:off x="2287589" y="2225675"/>
            <a:ext cx="58737" cy="14288"/>
          </a:xfrm>
          <a:custGeom>
            <a:avLst/>
            <a:gdLst>
              <a:gd name="T0" fmla="*/ 111 w 111"/>
              <a:gd name="T1" fmla="*/ 0 h 28"/>
              <a:gd name="T2" fmla="*/ 104 w 111"/>
              <a:gd name="T3" fmla="*/ 5 h 28"/>
              <a:gd name="T4" fmla="*/ 99 w 111"/>
              <a:gd name="T5" fmla="*/ 9 h 28"/>
              <a:gd name="T6" fmla="*/ 94 w 111"/>
              <a:gd name="T7" fmla="*/ 12 h 28"/>
              <a:gd name="T8" fmla="*/ 92 w 111"/>
              <a:gd name="T9" fmla="*/ 14 h 28"/>
              <a:gd name="T10" fmla="*/ 87 w 111"/>
              <a:gd name="T11" fmla="*/ 16 h 28"/>
              <a:gd name="T12" fmla="*/ 82 w 111"/>
              <a:gd name="T13" fmla="*/ 16 h 28"/>
              <a:gd name="T14" fmla="*/ 75 w 111"/>
              <a:gd name="T15" fmla="*/ 16 h 28"/>
              <a:gd name="T16" fmla="*/ 71 w 111"/>
              <a:gd name="T17" fmla="*/ 16 h 28"/>
              <a:gd name="T18" fmla="*/ 65 w 111"/>
              <a:gd name="T19" fmla="*/ 16 h 28"/>
              <a:gd name="T20" fmla="*/ 58 w 111"/>
              <a:gd name="T21" fmla="*/ 16 h 28"/>
              <a:gd name="T22" fmla="*/ 48 w 111"/>
              <a:gd name="T23" fmla="*/ 17 h 28"/>
              <a:gd name="T24" fmla="*/ 36 w 111"/>
              <a:gd name="T25" fmla="*/ 18 h 28"/>
              <a:gd name="T26" fmla="*/ 21 w 111"/>
              <a:gd name="T27" fmla="*/ 21 h 28"/>
              <a:gd name="T28" fmla="*/ 15 w 111"/>
              <a:gd name="T29" fmla="*/ 22 h 28"/>
              <a:gd name="T30" fmla="*/ 8 w 111"/>
              <a:gd name="T31" fmla="*/ 24 h 28"/>
              <a:gd name="T32" fmla="*/ 3 w 111"/>
              <a:gd name="T33" fmla="*/ 27 h 28"/>
              <a:gd name="T34" fmla="*/ 1 w 111"/>
              <a:gd name="T35" fmla="*/ 28 h 28"/>
              <a:gd name="T36" fmla="*/ 0 w 111"/>
              <a:gd name="T37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" h="28">
                <a:moveTo>
                  <a:pt x="111" y="0"/>
                </a:moveTo>
                <a:lnTo>
                  <a:pt x="104" y="5"/>
                </a:lnTo>
                <a:lnTo>
                  <a:pt x="99" y="9"/>
                </a:lnTo>
                <a:lnTo>
                  <a:pt x="94" y="12"/>
                </a:lnTo>
                <a:lnTo>
                  <a:pt x="92" y="14"/>
                </a:lnTo>
                <a:lnTo>
                  <a:pt x="87" y="16"/>
                </a:lnTo>
                <a:lnTo>
                  <a:pt x="82" y="16"/>
                </a:lnTo>
                <a:lnTo>
                  <a:pt x="75" y="16"/>
                </a:lnTo>
                <a:lnTo>
                  <a:pt x="71" y="16"/>
                </a:lnTo>
                <a:lnTo>
                  <a:pt x="65" y="16"/>
                </a:lnTo>
                <a:lnTo>
                  <a:pt x="58" y="16"/>
                </a:lnTo>
                <a:lnTo>
                  <a:pt x="48" y="17"/>
                </a:lnTo>
                <a:lnTo>
                  <a:pt x="36" y="18"/>
                </a:lnTo>
                <a:lnTo>
                  <a:pt x="21" y="21"/>
                </a:lnTo>
                <a:lnTo>
                  <a:pt x="15" y="22"/>
                </a:lnTo>
                <a:lnTo>
                  <a:pt x="8" y="24"/>
                </a:lnTo>
                <a:lnTo>
                  <a:pt x="3" y="27"/>
                </a:lnTo>
                <a:lnTo>
                  <a:pt x="1" y="28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1" name="Freeform 233"/>
          <p:cNvSpPr>
            <a:spLocks/>
          </p:cNvSpPr>
          <p:nvPr/>
        </p:nvSpPr>
        <p:spPr bwMode="auto">
          <a:xfrm>
            <a:off x="2287589" y="3003551"/>
            <a:ext cx="33337" cy="3175"/>
          </a:xfrm>
          <a:custGeom>
            <a:avLst/>
            <a:gdLst>
              <a:gd name="T0" fmla="*/ 63 w 63"/>
              <a:gd name="T1" fmla="*/ 0 h 7"/>
              <a:gd name="T2" fmla="*/ 55 w 63"/>
              <a:gd name="T3" fmla="*/ 1 h 7"/>
              <a:gd name="T4" fmla="*/ 44 w 63"/>
              <a:gd name="T5" fmla="*/ 2 h 7"/>
              <a:gd name="T6" fmla="*/ 23 w 63"/>
              <a:gd name="T7" fmla="*/ 4 h 7"/>
              <a:gd name="T8" fmla="*/ 14 w 63"/>
              <a:gd name="T9" fmla="*/ 5 h 7"/>
              <a:gd name="T10" fmla="*/ 7 w 63"/>
              <a:gd name="T11" fmla="*/ 5 h 7"/>
              <a:gd name="T12" fmla="*/ 3 w 63"/>
              <a:gd name="T13" fmla="*/ 7 h 7"/>
              <a:gd name="T14" fmla="*/ 0 w 63"/>
              <a:gd name="T1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" h="7">
                <a:moveTo>
                  <a:pt x="63" y="0"/>
                </a:moveTo>
                <a:lnTo>
                  <a:pt x="55" y="1"/>
                </a:lnTo>
                <a:lnTo>
                  <a:pt x="44" y="2"/>
                </a:lnTo>
                <a:lnTo>
                  <a:pt x="23" y="4"/>
                </a:lnTo>
                <a:lnTo>
                  <a:pt x="14" y="5"/>
                </a:lnTo>
                <a:lnTo>
                  <a:pt x="7" y="5"/>
                </a:lnTo>
                <a:lnTo>
                  <a:pt x="3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2" name="Freeform 234"/>
          <p:cNvSpPr>
            <a:spLocks/>
          </p:cNvSpPr>
          <p:nvPr/>
        </p:nvSpPr>
        <p:spPr bwMode="auto">
          <a:xfrm>
            <a:off x="2320925" y="3006725"/>
            <a:ext cx="6350" cy="44450"/>
          </a:xfrm>
          <a:custGeom>
            <a:avLst/>
            <a:gdLst>
              <a:gd name="T0" fmla="*/ 7 w 12"/>
              <a:gd name="T1" fmla="*/ 0 h 83"/>
              <a:gd name="T2" fmla="*/ 11 w 12"/>
              <a:gd name="T3" fmla="*/ 20 h 83"/>
              <a:gd name="T4" fmla="*/ 12 w 12"/>
              <a:gd name="T5" fmla="*/ 41 h 83"/>
              <a:gd name="T6" fmla="*/ 8 w 12"/>
              <a:gd name="T7" fmla="*/ 62 h 83"/>
              <a:gd name="T8" fmla="*/ 0 w 12"/>
              <a:gd name="T9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83">
                <a:moveTo>
                  <a:pt x="7" y="0"/>
                </a:moveTo>
                <a:lnTo>
                  <a:pt x="11" y="20"/>
                </a:lnTo>
                <a:lnTo>
                  <a:pt x="12" y="41"/>
                </a:lnTo>
                <a:lnTo>
                  <a:pt x="8" y="62"/>
                </a:lnTo>
                <a:lnTo>
                  <a:pt x="0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3" name="Freeform 235"/>
          <p:cNvSpPr>
            <a:spLocks/>
          </p:cNvSpPr>
          <p:nvPr/>
        </p:nvSpPr>
        <p:spPr bwMode="auto">
          <a:xfrm>
            <a:off x="2305051" y="2970214"/>
            <a:ext cx="11113" cy="22225"/>
          </a:xfrm>
          <a:custGeom>
            <a:avLst/>
            <a:gdLst>
              <a:gd name="T0" fmla="*/ 21 w 21"/>
              <a:gd name="T1" fmla="*/ 0 h 42"/>
              <a:gd name="T2" fmla="*/ 18 w 21"/>
              <a:gd name="T3" fmla="*/ 11 h 42"/>
              <a:gd name="T4" fmla="*/ 17 w 21"/>
              <a:gd name="T5" fmla="*/ 18 h 42"/>
              <a:gd name="T6" fmla="*/ 16 w 21"/>
              <a:gd name="T7" fmla="*/ 22 h 42"/>
              <a:gd name="T8" fmla="*/ 15 w 21"/>
              <a:gd name="T9" fmla="*/ 26 h 42"/>
              <a:gd name="T10" fmla="*/ 14 w 21"/>
              <a:gd name="T11" fmla="*/ 28 h 42"/>
              <a:gd name="T12" fmla="*/ 10 w 21"/>
              <a:gd name="T13" fmla="*/ 31 h 42"/>
              <a:gd name="T14" fmla="*/ 7 w 21"/>
              <a:gd name="T15" fmla="*/ 36 h 42"/>
              <a:gd name="T16" fmla="*/ 0 w 21"/>
              <a:gd name="T17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42">
                <a:moveTo>
                  <a:pt x="21" y="0"/>
                </a:moveTo>
                <a:lnTo>
                  <a:pt x="18" y="11"/>
                </a:lnTo>
                <a:lnTo>
                  <a:pt x="17" y="18"/>
                </a:lnTo>
                <a:lnTo>
                  <a:pt x="16" y="22"/>
                </a:lnTo>
                <a:lnTo>
                  <a:pt x="15" y="26"/>
                </a:lnTo>
                <a:lnTo>
                  <a:pt x="14" y="28"/>
                </a:lnTo>
                <a:lnTo>
                  <a:pt x="10" y="31"/>
                </a:lnTo>
                <a:lnTo>
                  <a:pt x="7" y="36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4" name="Line 236"/>
          <p:cNvSpPr>
            <a:spLocks noChangeShapeType="1"/>
          </p:cNvSpPr>
          <p:nvPr/>
        </p:nvSpPr>
        <p:spPr bwMode="auto">
          <a:xfrm flipH="1">
            <a:off x="2374900" y="3132138"/>
            <a:ext cx="33338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5" name="Freeform 237"/>
          <p:cNvSpPr>
            <a:spLocks/>
          </p:cNvSpPr>
          <p:nvPr/>
        </p:nvSpPr>
        <p:spPr bwMode="auto">
          <a:xfrm>
            <a:off x="2268539" y="2889250"/>
            <a:ext cx="47625" cy="14288"/>
          </a:xfrm>
          <a:custGeom>
            <a:avLst/>
            <a:gdLst>
              <a:gd name="T0" fmla="*/ 90 w 90"/>
              <a:gd name="T1" fmla="*/ 0 h 27"/>
              <a:gd name="T2" fmla="*/ 77 w 90"/>
              <a:gd name="T3" fmla="*/ 4 h 27"/>
              <a:gd name="T4" fmla="*/ 67 w 90"/>
              <a:gd name="T5" fmla="*/ 9 h 27"/>
              <a:gd name="T6" fmla="*/ 46 w 90"/>
              <a:gd name="T7" fmla="*/ 18 h 27"/>
              <a:gd name="T8" fmla="*/ 25 w 90"/>
              <a:gd name="T9" fmla="*/ 25 h 27"/>
              <a:gd name="T10" fmla="*/ 14 w 90"/>
              <a:gd name="T11" fmla="*/ 26 h 27"/>
              <a:gd name="T12" fmla="*/ 0 w 90"/>
              <a:gd name="T13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0" h="27">
                <a:moveTo>
                  <a:pt x="90" y="0"/>
                </a:moveTo>
                <a:lnTo>
                  <a:pt x="77" y="4"/>
                </a:lnTo>
                <a:lnTo>
                  <a:pt x="67" y="9"/>
                </a:lnTo>
                <a:lnTo>
                  <a:pt x="46" y="18"/>
                </a:lnTo>
                <a:lnTo>
                  <a:pt x="25" y="25"/>
                </a:lnTo>
                <a:lnTo>
                  <a:pt x="14" y="26"/>
                </a:lnTo>
                <a:lnTo>
                  <a:pt x="0" y="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6" name="Freeform 238"/>
          <p:cNvSpPr>
            <a:spLocks/>
          </p:cNvSpPr>
          <p:nvPr/>
        </p:nvSpPr>
        <p:spPr bwMode="auto">
          <a:xfrm>
            <a:off x="2341564" y="2894013"/>
            <a:ext cx="41275" cy="31750"/>
          </a:xfrm>
          <a:custGeom>
            <a:avLst/>
            <a:gdLst>
              <a:gd name="T0" fmla="*/ 77 w 77"/>
              <a:gd name="T1" fmla="*/ 0 h 62"/>
              <a:gd name="T2" fmla="*/ 66 w 77"/>
              <a:gd name="T3" fmla="*/ 7 h 62"/>
              <a:gd name="T4" fmla="*/ 56 w 77"/>
              <a:gd name="T5" fmla="*/ 13 h 62"/>
              <a:gd name="T6" fmla="*/ 52 w 77"/>
              <a:gd name="T7" fmla="*/ 18 h 62"/>
              <a:gd name="T8" fmla="*/ 49 w 77"/>
              <a:gd name="T9" fmla="*/ 24 h 62"/>
              <a:gd name="T10" fmla="*/ 45 w 77"/>
              <a:gd name="T11" fmla="*/ 30 h 62"/>
              <a:gd name="T12" fmla="*/ 42 w 77"/>
              <a:gd name="T13" fmla="*/ 34 h 62"/>
              <a:gd name="T14" fmla="*/ 36 w 77"/>
              <a:gd name="T15" fmla="*/ 39 h 62"/>
              <a:gd name="T16" fmla="*/ 30 w 77"/>
              <a:gd name="T17" fmla="*/ 44 h 62"/>
              <a:gd name="T18" fmla="*/ 16 w 77"/>
              <a:gd name="T19" fmla="*/ 52 h 62"/>
              <a:gd name="T20" fmla="*/ 11 w 77"/>
              <a:gd name="T21" fmla="*/ 56 h 62"/>
              <a:gd name="T22" fmla="*/ 5 w 77"/>
              <a:gd name="T23" fmla="*/ 60 h 62"/>
              <a:gd name="T24" fmla="*/ 1 w 77"/>
              <a:gd name="T25" fmla="*/ 61 h 62"/>
              <a:gd name="T26" fmla="*/ 0 w 77"/>
              <a:gd name="T2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7" h="62">
                <a:moveTo>
                  <a:pt x="77" y="0"/>
                </a:moveTo>
                <a:lnTo>
                  <a:pt x="66" y="7"/>
                </a:lnTo>
                <a:lnTo>
                  <a:pt x="56" y="13"/>
                </a:lnTo>
                <a:lnTo>
                  <a:pt x="52" y="18"/>
                </a:lnTo>
                <a:lnTo>
                  <a:pt x="49" y="24"/>
                </a:lnTo>
                <a:lnTo>
                  <a:pt x="45" y="30"/>
                </a:lnTo>
                <a:lnTo>
                  <a:pt x="42" y="34"/>
                </a:lnTo>
                <a:lnTo>
                  <a:pt x="36" y="39"/>
                </a:lnTo>
                <a:lnTo>
                  <a:pt x="30" y="44"/>
                </a:lnTo>
                <a:lnTo>
                  <a:pt x="16" y="52"/>
                </a:lnTo>
                <a:lnTo>
                  <a:pt x="11" y="56"/>
                </a:lnTo>
                <a:lnTo>
                  <a:pt x="5" y="60"/>
                </a:lnTo>
                <a:lnTo>
                  <a:pt x="1" y="61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7" name="Freeform 239"/>
          <p:cNvSpPr>
            <a:spLocks/>
          </p:cNvSpPr>
          <p:nvPr/>
        </p:nvSpPr>
        <p:spPr bwMode="auto">
          <a:xfrm>
            <a:off x="2746376" y="2855913"/>
            <a:ext cx="47625" cy="4762"/>
          </a:xfrm>
          <a:custGeom>
            <a:avLst/>
            <a:gdLst>
              <a:gd name="T0" fmla="*/ 0 w 90"/>
              <a:gd name="T1" fmla="*/ 7 h 7"/>
              <a:gd name="T2" fmla="*/ 10 w 90"/>
              <a:gd name="T3" fmla="*/ 6 h 7"/>
              <a:gd name="T4" fmla="*/ 20 w 90"/>
              <a:gd name="T5" fmla="*/ 4 h 7"/>
              <a:gd name="T6" fmla="*/ 27 w 90"/>
              <a:gd name="T7" fmla="*/ 4 h 7"/>
              <a:gd name="T8" fmla="*/ 32 w 90"/>
              <a:gd name="T9" fmla="*/ 3 h 7"/>
              <a:gd name="T10" fmla="*/ 40 w 90"/>
              <a:gd name="T11" fmla="*/ 1 h 7"/>
              <a:gd name="T12" fmla="*/ 47 w 90"/>
              <a:gd name="T13" fmla="*/ 0 h 7"/>
              <a:gd name="T14" fmla="*/ 53 w 90"/>
              <a:gd name="T15" fmla="*/ 0 h 7"/>
              <a:gd name="T16" fmla="*/ 60 w 90"/>
              <a:gd name="T17" fmla="*/ 0 h 7"/>
              <a:gd name="T18" fmla="*/ 66 w 90"/>
              <a:gd name="T19" fmla="*/ 0 h 7"/>
              <a:gd name="T20" fmla="*/ 73 w 90"/>
              <a:gd name="T21" fmla="*/ 0 h 7"/>
              <a:gd name="T22" fmla="*/ 81 w 90"/>
              <a:gd name="T23" fmla="*/ 0 h 7"/>
              <a:gd name="T24" fmla="*/ 90 w 90"/>
              <a:gd name="T2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7">
                <a:moveTo>
                  <a:pt x="0" y="7"/>
                </a:moveTo>
                <a:lnTo>
                  <a:pt x="10" y="6"/>
                </a:lnTo>
                <a:lnTo>
                  <a:pt x="20" y="4"/>
                </a:lnTo>
                <a:lnTo>
                  <a:pt x="27" y="4"/>
                </a:lnTo>
                <a:lnTo>
                  <a:pt x="32" y="3"/>
                </a:lnTo>
                <a:lnTo>
                  <a:pt x="40" y="1"/>
                </a:lnTo>
                <a:lnTo>
                  <a:pt x="47" y="0"/>
                </a:lnTo>
                <a:lnTo>
                  <a:pt x="53" y="0"/>
                </a:lnTo>
                <a:lnTo>
                  <a:pt x="60" y="0"/>
                </a:lnTo>
                <a:lnTo>
                  <a:pt x="66" y="0"/>
                </a:lnTo>
                <a:lnTo>
                  <a:pt x="73" y="0"/>
                </a:lnTo>
                <a:lnTo>
                  <a:pt x="81" y="0"/>
                </a:lnTo>
                <a:lnTo>
                  <a:pt x="9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8" name="Freeform 240"/>
          <p:cNvSpPr>
            <a:spLocks/>
          </p:cNvSpPr>
          <p:nvPr/>
        </p:nvSpPr>
        <p:spPr bwMode="auto">
          <a:xfrm>
            <a:off x="2719389" y="3109914"/>
            <a:ext cx="22225" cy="47625"/>
          </a:xfrm>
          <a:custGeom>
            <a:avLst/>
            <a:gdLst>
              <a:gd name="T0" fmla="*/ 0 w 42"/>
              <a:gd name="T1" fmla="*/ 0 h 90"/>
              <a:gd name="T2" fmla="*/ 5 w 42"/>
              <a:gd name="T3" fmla="*/ 11 h 90"/>
              <a:gd name="T4" fmla="*/ 11 w 42"/>
              <a:gd name="T5" fmla="*/ 22 h 90"/>
              <a:gd name="T6" fmla="*/ 25 w 42"/>
              <a:gd name="T7" fmla="*/ 44 h 90"/>
              <a:gd name="T8" fmla="*/ 32 w 42"/>
              <a:gd name="T9" fmla="*/ 54 h 90"/>
              <a:gd name="T10" fmla="*/ 37 w 42"/>
              <a:gd name="T11" fmla="*/ 65 h 90"/>
              <a:gd name="T12" fmla="*/ 41 w 42"/>
              <a:gd name="T13" fmla="*/ 77 h 90"/>
              <a:gd name="T14" fmla="*/ 42 w 42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" h="90">
                <a:moveTo>
                  <a:pt x="0" y="0"/>
                </a:moveTo>
                <a:lnTo>
                  <a:pt x="5" y="11"/>
                </a:lnTo>
                <a:lnTo>
                  <a:pt x="11" y="22"/>
                </a:lnTo>
                <a:lnTo>
                  <a:pt x="25" y="44"/>
                </a:lnTo>
                <a:lnTo>
                  <a:pt x="32" y="54"/>
                </a:lnTo>
                <a:lnTo>
                  <a:pt x="37" y="65"/>
                </a:lnTo>
                <a:lnTo>
                  <a:pt x="41" y="77"/>
                </a:lnTo>
                <a:lnTo>
                  <a:pt x="42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29" name="Freeform 241"/>
          <p:cNvSpPr>
            <a:spLocks/>
          </p:cNvSpPr>
          <p:nvPr/>
        </p:nvSpPr>
        <p:spPr bwMode="auto">
          <a:xfrm>
            <a:off x="2724151" y="3113089"/>
            <a:ext cx="11113" cy="3175"/>
          </a:xfrm>
          <a:custGeom>
            <a:avLst/>
            <a:gdLst>
              <a:gd name="T0" fmla="*/ 0 w 21"/>
              <a:gd name="T1" fmla="*/ 0 h 6"/>
              <a:gd name="T2" fmla="*/ 6 w 21"/>
              <a:gd name="T3" fmla="*/ 2 h 6"/>
              <a:gd name="T4" fmla="*/ 13 w 21"/>
              <a:gd name="T5" fmla="*/ 4 h 6"/>
              <a:gd name="T6" fmla="*/ 19 w 21"/>
              <a:gd name="T7" fmla="*/ 5 h 6"/>
              <a:gd name="T8" fmla="*/ 21 w 21"/>
              <a:gd name="T9" fmla="*/ 6 h 6"/>
              <a:gd name="T10" fmla="*/ 21 w 21"/>
              <a:gd name="T11" fmla="*/ 6 h 6"/>
              <a:gd name="T12" fmla="*/ 21 w 21"/>
              <a:gd name="T13" fmla="*/ 6 h 6"/>
              <a:gd name="T14" fmla="*/ 19 w 21"/>
              <a:gd name="T15" fmla="*/ 5 h 6"/>
              <a:gd name="T16" fmla="*/ 13 w 21"/>
              <a:gd name="T17" fmla="*/ 4 h 6"/>
              <a:gd name="T18" fmla="*/ 6 w 21"/>
              <a:gd name="T19" fmla="*/ 2 h 6"/>
              <a:gd name="T20" fmla="*/ 0 w 21"/>
              <a:gd name="T2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6">
                <a:moveTo>
                  <a:pt x="0" y="0"/>
                </a:moveTo>
                <a:lnTo>
                  <a:pt x="6" y="2"/>
                </a:lnTo>
                <a:lnTo>
                  <a:pt x="13" y="4"/>
                </a:lnTo>
                <a:lnTo>
                  <a:pt x="19" y="5"/>
                </a:lnTo>
                <a:lnTo>
                  <a:pt x="21" y="6"/>
                </a:lnTo>
                <a:lnTo>
                  <a:pt x="21" y="6"/>
                </a:lnTo>
                <a:lnTo>
                  <a:pt x="21" y="6"/>
                </a:lnTo>
                <a:lnTo>
                  <a:pt x="19" y="5"/>
                </a:lnTo>
                <a:lnTo>
                  <a:pt x="13" y="4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130" name="Freeform 242"/>
          <p:cNvSpPr>
            <a:spLocks/>
          </p:cNvSpPr>
          <p:nvPr/>
        </p:nvSpPr>
        <p:spPr bwMode="auto">
          <a:xfrm>
            <a:off x="2735263" y="3073401"/>
            <a:ext cx="25400" cy="22225"/>
          </a:xfrm>
          <a:custGeom>
            <a:avLst/>
            <a:gdLst>
              <a:gd name="T0" fmla="*/ 0 w 49"/>
              <a:gd name="T1" fmla="*/ 0 h 42"/>
              <a:gd name="T2" fmla="*/ 7 w 49"/>
              <a:gd name="T3" fmla="*/ 3 h 42"/>
              <a:gd name="T4" fmla="*/ 13 w 49"/>
              <a:gd name="T5" fmla="*/ 5 h 42"/>
              <a:gd name="T6" fmla="*/ 18 w 49"/>
              <a:gd name="T7" fmla="*/ 6 h 42"/>
              <a:gd name="T8" fmla="*/ 20 w 49"/>
              <a:gd name="T9" fmla="*/ 6 h 42"/>
              <a:gd name="T10" fmla="*/ 22 w 49"/>
              <a:gd name="T11" fmla="*/ 7 h 42"/>
              <a:gd name="T12" fmla="*/ 21 w 49"/>
              <a:gd name="T13" fmla="*/ 7 h 42"/>
              <a:gd name="T14" fmla="*/ 20 w 49"/>
              <a:gd name="T15" fmla="*/ 8 h 42"/>
              <a:gd name="T16" fmla="*/ 19 w 49"/>
              <a:gd name="T17" fmla="*/ 12 h 42"/>
              <a:gd name="T18" fmla="*/ 20 w 49"/>
              <a:gd name="T19" fmla="*/ 14 h 42"/>
              <a:gd name="T20" fmla="*/ 21 w 49"/>
              <a:gd name="T21" fmla="*/ 18 h 42"/>
              <a:gd name="T22" fmla="*/ 23 w 49"/>
              <a:gd name="T23" fmla="*/ 22 h 42"/>
              <a:gd name="T24" fmla="*/ 28 w 49"/>
              <a:gd name="T25" fmla="*/ 28 h 42"/>
              <a:gd name="T26" fmla="*/ 34 w 49"/>
              <a:gd name="T27" fmla="*/ 33 h 42"/>
              <a:gd name="T28" fmla="*/ 41 w 49"/>
              <a:gd name="T29" fmla="*/ 37 h 42"/>
              <a:gd name="T30" fmla="*/ 46 w 49"/>
              <a:gd name="T31" fmla="*/ 41 h 42"/>
              <a:gd name="T32" fmla="*/ 48 w 49"/>
              <a:gd name="T33" fmla="*/ 42 h 42"/>
              <a:gd name="T34" fmla="*/ 49 w 49"/>
              <a:gd name="T3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7" y="3"/>
                </a:lnTo>
                <a:lnTo>
                  <a:pt x="13" y="5"/>
                </a:lnTo>
                <a:lnTo>
                  <a:pt x="18" y="6"/>
                </a:lnTo>
                <a:lnTo>
                  <a:pt x="20" y="6"/>
                </a:lnTo>
                <a:lnTo>
                  <a:pt x="22" y="7"/>
                </a:lnTo>
                <a:lnTo>
                  <a:pt x="21" y="7"/>
                </a:lnTo>
                <a:lnTo>
                  <a:pt x="20" y="8"/>
                </a:lnTo>
                <a:lnTo>
                  <a:pt x="19" y="12"/>
                </a:lnTo>
                <a:lnTo>
                  <a:pt x="20" y="14"/>
                </a:lnTo>
                <a:lnTo>
                  <a:pt x="21" y="18"/>
                </a:lnTo>
                <a:lnTo>
                  <a:pt x="23" y="22"/>
                </a:lnTo>
                <a:lnTo>
                  <a:pt x="28" y="28"/>
                </a:lnTo>
                <a:lnTo>
                  <a:pt x="34" y="33"/>
                </a:lnTo>
                <a:lnTo>
                  <a:pt x="41" y="37"/>
                </a:lnTo>
                <a:lnTo>
                  <a:pt x="46" y="41"/>
                </a:lnTo>
                <a:lnTo>
                  <a:pt x="48" y="42"/>
                </a:lnTo>
                <a:lnTo>
                  <a:pt x="49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1" name="Freeform 243"/>
          <p:cNvSpPr>
            <a:spLocks/>
          </p:cNvSpPr>
          <p:nvPr/>
        </p:nvSpPr>
        <p:spPr bwMode="auto">
          <a:xfrm>
            <a:off x="2782888" y="3054350"/>
            <a:ext cx="17462" cy="33338"/>
          </a:xfrm>
          <a:custGeom>
            <a:avLst/>
            <a:gdLst>
              <a:gd name="T0" fmla="*/ 0 w 35"/>
              <a:gd name="T1" fmla="*/ 0 h 62"/>
              <a:gd name="T2" fmla="*/ 12 w 35"/>
              <a:gd name="T3" fmla="*/ 10 h 62"/>
              <a:gd name="T4" fmla="*/ 16 w 35"/>
              <a:gd name="T5" fmla="*/ 15 h 62"/>
              <a:gd name="T6" fmla="*/ 21 w 35"/>
              <a:gd name="T7" fmla="*/ 20 h 62"/>
              <a:gd name="T8" fmla="*/ 23 w 35"/>
              <a:gd name="T9" fmla="*/ 26 h 62"/>
              <a:gd name="T10" fmla="*/ 26 w 35"/>
              <a:gd name="T11" fmla="*/ 32 h 62"/>
              <a:gd name="T12" fmla="*/ 30 w 35"/>
              <a:gd name="T13" fmla="*/ 46 h 62"/>
              <a:gd name="T14" fmla="*/ 33 w 35"/>
              <a:gd name="T15" fmla="*/ 53 h 62"/>
              <a:gd name="T16" fmla="*/ 34 w 35"/>
              <a:gd name="T17" fmla="*/ 57 h 62"/>
              <a:gd name="T18" fmla="*/ 35 w 35"/>
              <a:gd name="T19" fmla="*/ 61 h 62"/>
              <a:gd name="T20" fmla="*/ 35 w 35"/>
              <a:gd name="T21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" h="62">
                <a:moveTo>
                  <a:pt x="0" y="0"/>
                </a:moveTo>
                <a:lnTo>
                  <a:pt x="12" y="10"/>
                </a:lnTo>
                <a:lnTo>
                  <a:pt x="16" y="15"/>
                </a:lnTo>
                <a:lnTo>
                  <a:pt x="21" y="20"/>
                </a:lnTo>
                <a:lnTo>
                  <a:pt x="23" y="26"/>
                </a:lnTo>
                <a:lnTo>
                  <a:pt x="26" y="32"/>
                </a:lnTo>
                <a:lnTo>
                  <a:pt x="30" y="46"/>
                </a:lnTo>
                <a:lnTo>
                  <a:pt x="33" y="53"/>
                </a:lnTo>
                <a:lnTo>
                  <a:pt x="34" y="57"/>
                </a:lnTo>
                <a:lnTo>
                  <a:pt x="35" y="61"/>
                </a:lnTo>
                <a:lnTo>
                  <a:pt x="35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2" name="Freeform 244"/>
          <p:cNvSpPr>
            <a:spLocks/>
          </p:cNvSpPr>
          <p:nvPr/>
        </p:nvSpPr>
        <p:spPr bwMode="auto">
          <a:xfrm>
            <a:off x="2808289" y="2970214"/>
            <a:ext cx="33337" cy="33337"/>
          </a:xfrm>
          <a:custGeom>
            <a:avLst/>
            <a:gdLst>
              <a:gd name="T0" fmla="*/ 0 w 62"/>
              <a:gd name="T1" fmla="*/ 0 h 63"/>
              <a:gd name="T2" fmla="*/ 8 w 62"/>
              <a:gd name="T3" fmla="*/ 6 h 63"/>
              <a:gd name="T4" fmla="*/ 15 w 62"/>
              <a:gd name="T5" fmla="*/ 9 h 63"/>
              <a:gd name="T6" fmla="*/ 25 w 62"/>
              <a:gd name="T7" fmla="*/ 18 h 63"/>
              <a:gd name="T8" fmla="*/ 30 w 62"/>
              <a:gd name="T9" fmla="*/ 21 h 63"/>
              <a:gd name="T10" fmla="*/ 35 w 62"/>
              <a:gd name="T11" fmla="*/ 27 h 63"/>
              <a:gd name="T12" fmla="*/ 41 w 62"/>
              <a:gd name="T13" fmla="*/ 33 h 63"/>
              <a:gd name="T14" fmla="*/ 48 w 62"/>
              <a:gd name="T15" fmla="*/ 42 h 63"/>
              <a:gd name="T16" fmla="*/ 53 w 62"/>
              <a:gd name="T17" fmla="*/ 48 h 63"/>
              <a:gd name="T18" fmla="*/ 58 w 62"/>
              <a:gd name="T19" fmla="*/ 55 h 63"/>
              <a:gd name="T20" fmla="*/ 61 w 62"/>
              <a:gd name="T21" fmla="*/ 60 h 63"/>
              <a:gd name="T22" fmla="*/ 62 w 62"/>
              <a:gd name="T23" fmla="*/ 61 h 63"/>
              <a:gd name="T24" fmla="*/ 62 w 62"/>
              <a:gd name="T2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" h="63">
                <a:moveTo>
                  <a:pt x="0" y="0"/>
                </a:moveTo>
                <a:lnTo>
                  <a:pt x="8" y="6"/>
                </a:lnTo>
                <a:lnTo>
                  <a:pt x="15" y="9"/>
                </a:lnTo>
                <a:lnTo>
                  <a:pt x="25" y="18"/>
                </a:lnTo>
                <a:lnTo>
                  <a:pt x="30" y="21"/>
                </a:lnTo>
                <a:lnTo>
                  <a:pt x="35" y="27"/>
                </a:lnTo>
                <a:lnTo>
                  <a:pt x="41" y="33"/>
                </a:lnTo>
                <a:lnTo>
                  <a:pt x="48" y="42"/>
                </a:lnTo>
                <a:lnTo>
                  <a:pt x="53" y="48"/>
                </a:lnTo>
                <a:lnTo>
                  <a:pt x="58" y="55"/>
                </a:lnTo>
                <a:lnTo>
                  <a:pt x="61" y="60"/>
                </a:lnTo>
                <a:lnTo>
                  <a:pt x="62" y="61"/>
                </a:lnTo>
                <a:lnTo>
                  <a:pt x="62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3" name="Freeform 245"/>
          <p:cNvSpPr>
            <a:spLocks/>
          </p:cNvSpPr>
          <p:nvPr/>
        </p:nvSpPr>
        <p:spPr bwMode="auto">
          <a:xfrm>
            <a:off x="2805113" y="3021013"/>
            <a:ext cx="25400" cy="69850"/>
          </a:xfrm>
          <a:custGeom>
            <a:avLst/>
            <a:gdLst>
              <a:gd name="T0" fmla="*/ 0 w 48"/>
              <a:gd name="T1" fmla="*/ 0 h 132"/>
              <a:gd name="T2" fmla="*/ 6 w 48"/>
              <a:gd name="T3" fmla="*/ 15 h 132"/>
              <a:gd name="T4" fmla="*/ 13 w 48"/>
              <a:gd name="T5" fmla="*/ 31 h 132"/>
              <a:gd name="T6" fmla="*/ 29 w 48"/>
              <a:gd name="T7" fmla="*/ 66 h 132"/>
              <a:gd name="T8" fmla="*/ 37 w 48"/>
              <a:gd name="T9" fmla="*/ 83 h 132"/>
              <a:gd name="T10" fmla="*/ 43 w 48"/>
              <a:gd name="T11" fmla="*/ 101 h 132"/>
              <a:gd name="T12" fmla="*/ 47 w 48"/>
              <a:gd name="T13" fmla="*/ 117 h 132"/>
              <a:gd name="T14" fmla="*/ 48 w 48"/>
              <a:gd name="T1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132">
                <a:moveTo>
                  <a:pt x="0" y="0"/>
                </a:moveTo>
                <a:lnTo>
                  <a:pt x="6" y="15"/>
                </a:lnTo>
                <a:lnTo>
                  <a:pt x="13" y="31"/>
                </a:lnTo>
                <a:lnTo>
                  <a:pt x="29" y="66"/>
                </a:lnTo>
                <a:lnTo>
                  <a:pt x="37" y="83"/>
                </a:lnTo>
                <a:lnTo>
                  <a:pt x="43" y="101"/>
                </a:lnTo>
                <a:lnTo>
                  <a:pt x="47" y="117"/>
                </a:lnTo>
                <a:lnTo>
                  <a:pt x="48" y="13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4" name="Freeform 246"/>
          <p:cNvSpPr>
            <a:spLocks/>
          </p:cNvSpPr>
          <p:nvPr/>
        </p:nvSpPr>
        <p:spPr bwMode="auto">
          <a:xfrm>
            <a:off x="2698750" y="3355975"/>
            <a:ext cx="14288" cy="50800"/>
          </a:xfrm>
          <a:custGeom>
            <a:avLst/>
            <a:gdLst>
              <a:gd name="T0" fmla="*/ 0 w 28"/>
              <a:gd name="T1" fmla="*/ 0 h 97"/>
              <a:gd name="T2" fmla="*/ 8 w 28"/>
              <a:gd name="T3" fmla="*/ 24 h 97"/>
              <a:gd name="T4" fmla="*/ 17 w 28"/>
              <a:gd name="T5" fmla="*/ 49 h 97"/>
              <a:gd name="T6" fmla="*/ 24 w 28"/>
              <a:gd name="T7" fmla="*/ 73 h 97"/>
              <a:gd name="T8" fmla="*/ 26 w 28"/>
              <a:gd name="T9" fmla="*/ 84 h 97"/>
              <a:gd name="T10" fmla="*/ 28 w 28"/>
              <a:gd name="T1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97">
                <a:moveTo>
                  <a:pt x="0" y="0"/>
                </a:moveTo>
                <a:lnTo>
                  <a:pt x="8" y="24"/>
                </a:lnTo>
                <a:lnTo>
                  <a:pt x="17" y="49"/>
                </a:lnTo>
                <a:lnTo>
                  <a:pt x="24" y="73"/>
                </a:lnTo>
                <a:lnTo>
                  <a:pt x="26" y="84"/>
                </a:lnTo>
                <a:lnTo>
                  <a:pt x="28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5" name="Freeform 247"/>
          <p:cNvSpPr>
            <a:spLocks/>
          </p:cNvSpPr>
          <p:nvPr/>
        </p:nvSpPr>
        <p:spPr bwMode="auto">
          <a:xfrm>
            <a:off x="2327275" y="3406776"/>
            <a:ext cx="103188" cy="22225"/>
          </a:xfrm>
          <a:custGeom>
            <a:avLst/>
            <a:gdLst>
              <a:gd name="T0" fmla="*/ 194 w 194"/>
              <a:gd name="T1" fmla="*/ 0 h 42"/>
              <a:gd name="T2" fmla="*/ 174 w 194"/>
              <a:gd name="T3" fmla="*/ 6 h 42"/>
              <a:gd name="T4" fmla="*/ 154 w 194"/>
              <a:gd name="T5" fmla="*/ 9 h 42"/>
              <a:gd name="T6" fmla="*/ 135 w 194"/>
              <a:gd name="T7" fmla="*/ 12 h 42"/>
              <a:gd name="T8" fmla="*/ 115 w 194"/>
              <a:gd name="T9" fmla="*/ 14 h 42"/>
              <a:gd name="T10" fmla="*/ 75 w 194"/>
              <a:gd name="T11" fmla="*/ 16 h 42"/>
              <a:gd name="T12" fmla="*/ 54 w 194"/>
              <a:gd name="T13" fmla="*/ 19 h 42"/>
              <a:gd name="T14" fmla="*/ 34 w 194"/>
              <a:gd name="T15" fmla="*/ 21 h 42"/>
              <a:gd name="T16" fmla="*/ 26 w 194"/>
              <a:gd name="T17" fmla="*/ 26 h 42"/>
              <a:gd name="T18" fmla="*/ 22 w 194"/>
              <a:gd name="T19" fmla="*/ 29 h 42"/>
              <a:gd name="T20" fmla="*/ 18 w 194"/>
              <a:gd name="T21" fmla="*/ 32 h 42"/>
              <a:gd name="T22" fmla="*/ 16 w 194"/>
              <a:gd name="T23" fmla="*/ 34 h 42"/>
              <a:gd name="T24" fmla="*/ 13 w 194"/>
              <a:gd name="T25" fmla="*/ 35 h 42"/>
              <a:gd name="T26" fmla="*/ 10 w 194"/>
              <a:gd name="T27" fmla="*/ 36 h 42"/>
              <a:gd name="T28" fmla="*/ 7 w 194"/>
              <a:gd name="T29" fmla="*/ 38 h 42"/>
              <a:gd name="T30" fmla="*/ 0 w 194"/>
              <a:gd name="T31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4" h="42">
                <a:moveTo>
                  <a:pt x="194" y="0"/>
                </a:moveTo>
                <a:lnTo>
                  <a:pt x="174" y="6"/>
                </a:lnTo>
                <a:lnTo>
                  <a:pt x="154" y="9"/>
                </a:lnTo>
                <a:lnTo>
                  <a:pt x="135" y="12"/>
                </a:lnTo>
                <a:lnTo>
                  <a:pt x="115" y="14"/>
                </a:lnTo>
                <a:lnTo>
                  <a:pt x="75" y="16"/>
                </a:lnTo>
                <a:lnTo>
                  <a:pt x="54" y="19"/>
                </a:lnTo>
                <a:lnTo>
                  <a:pt x="34" y="21"/>
                </a:lnTo>
                <a:lnTo>
                  <a:pt x="26" y="26"/>
                </a:lnTo>
                <a:lnTo>
                  <a:pt x="22" y="29"/>
                </a:lnTo>
                <a:lnTo>
                  <a:pt x="18" y="32"/>
                </a:lnTo>
                <a:lnTo>
                  <a:pt x="16" y="34"/>
                </a:lnTo>
                <a:lnTo>
                  <a:pt x="13" y="35"/>
                </a:lnTo>
                <a:lnTo>
                  <a:pt x="10" y="36"/>
                </a:lnTo>
                <a:lnTo>
                  <a:pt x="7" y="38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6" name="Freeform 248"/>
          <p:cNvSpPr>
            <a:spLocks/>
          </p:cNvSpPr>
          <p:nvPr/>
        </p:nvSpPr>
        <p:spPr bwMode="auto">
          <a:xfrm>
            <a:off x="2643189" y="3468688"/>
            <a:ext cx="28575" cy="44450"/>
          </a:xfrm>
          <a:custGeom>
            <a:avLst/>
            <a:gdLst>
              <a:gd name="T0" fmla="*/ 0 w 55"/>
              <a:gd name="T1" fmla="*/ 0 h 83"/>
              <a:gd name="T2" fmla="*/ 6 w 55"/>
              <a:gd name="T3" fmla="*/ 8 h 83"/>
              <a:gd name="T4" fmla="*/ 9 w 55"/>
              <a:gd name="T5" fmla="*/ 15 h 83"/>
              <a:gd name="T6" fmla="*/ 13 w 55"/>
              <a:gd name="T7" fmla="*/ 18 h 83"/>
              <a:gd name="T8" fmla="*/ 14 w 55"/>
              <a:gd name="T9" fmla="*/ 21 h 83"/>
              <a:gd name="T10" fmla="*/ 15 w 55"/>
              <a:gd name="T11" fmla="*/ 22 h 83"/>
              <a:gd name="T12" fmla="*/ 15 w 55"/>
              <a:gd name="T13" fmla="*/ 22 h 83"/>
              <a:gd name="T14" fmla="*/ 14 w 55"/>
              <a:gd name="T15" fmla="*/ 21 h 83"/>
              <a:gd name="T16" fmla="*/ 14 w 55"/>
              <a:gd name="T17" fmla="*/ 18 h 83"/>
              <a:gd name="T18" fmla="*/ 14 w 55"/>
              <a:gd name="T19" fmla="*/ 18 h 83"/>
              <a:gd name="T20" fmla="*/ 16 w 55"/>
              <a:gd name="T21" fmla="*/ 20 h 83"/>
              <a:gd name="T22" fmla="*/ 18 w 55"/>
              <a:gd name="T23" fmla="*/ 22 h 83"/>
              <a:gd name="T24" fmla="*/ 22 w 55"/>
              <a:gd name="T25" fmla="*/ 27 h 83"/>
              <a:gd name="T26" fmla="*/ 28 w 55"/>
              <a:gd name="T27" fmla="*/ 33 h 83"/>
              <a:gd name="T28" fmla="*/ 35 w 55"/>
              <a:gd name="T29" fmla="*/ 42 h 83"/>
              <a:gd name="T30" fmla="*/ 43 w 55"/>
              <a:gd name="T31" fmla="*/ 52 h 83"/>
              <a:gd name="T32" fmla="*/ 48 w 55"/>
              <a:gd name="T33" fmla="*/ 62 h 83"/>
              <a:gd name="T34" fmla="*/ 51 w 55"/>
              <a:gd name="T35" fmla="*/ 68 h 83"/>
              <a:gd name="T36" fmla="*/ 53 w 55"/>
              <a:gd name="T37" fmla="*/ 75 h 83"/>
              <a:gd name="T38" fmla="*/ 55 w 55"/>
              <a:gd name="T39" fmla="*/ 81 h 83"/>
              <a:gd name="T40" fmla="*/ 55 w 55"/>
              <a:gd name="T41" fmla="*/ 83 h 83"/>
              <a:gd name="T42" fmla="*/ 55 w 55"/>
              <a:gd name="T4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5" h="83">
                <a:moveTo>
                  <a:pt x="0" y="0"/>
                </a:moveTo>
                <a:lnTo>
                  <a:pt x="6" y="8"/>
                </a:lnTo>
                <a:lnTo>
                  <a:pt x="9" y="15"/>
                </a:lnTo>
                <a:lnTo>
                  <a:pt x="13" y="18"/>
                </a:lnTo>
                <a:lnTo>
                  <a:pt x="14" y="21"/>
                </a:lnTo>
                <a:lnTo>
                  <a:pt x="15" y="22"/>
                </a:lnTo>
                <a:lnTo>
                  <a:pt x="15" y="22"/>
                </a:lnTo>
                <a:lnTo>
                  <a:pt x="14" y="21"/>
                </a:lnTo>
                <a:lnTo>
                  <a:pt x="14" y="18"/>
                </a:lnTo>
                <a:lnTo>
                  <a:pt x="14" y="18"/>
                </a:lnTo>
                <a:lnTo>
                  <a:pt x="16" y="20"/>
                </a:lnTo>
                <a:lnTo>
                  <a:pt x="18" y="22"/>
                </a:lnTo>
                <a:lnTo>
                  <a:pt x="22" y="27"/>
                </a:lnTo>
                <a:lnTo>
                  <a:pt x="28" y="33"/>
                </a:lnTo>
                <a:lnTo>
                  <a:pt x="35" y="42"/>
                </a:lnTo>
                <a:lnTo>
                  <a:pt x="43" y="52"/>
                </a:lnTo>
                <a:lnTo>
                  <a:pt x="48" y="62"/>
                </a:lnTo>
                <a:lnTo>
                  <a:pt x="51" y="68"/>
                </a:lnTo>
                <a:lnTo>
                  <a:pt x="53" y="75"/>
                </a:lnTo>
                <a:lnTo>
                  <a:pt x="55" y="81"/>
                </a:lnTo>
                <a:lnTo>
                  <a:pt x="55" y="83"/>
                </a:lnTo>
                <a:lnTo>
                  <a:pt x="55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7" name="Freeform 249"/>
          <p:cNvSpPr>
            <a:spLocks/>
          </p:cNvSpPr>
          <p:nvPr/>
        </p:nvSpPr>
        <p:spPr bwMode="auto">
          <a:xfrm>
            <a:off x="2447925" y="2894013"/>
            <a:ext cx="38100" cy="87312"/>
          </a:xfrm>
          <a:custGeom>
            <a:avLst/>
            <a:gdLst>
              <a:gd name="T0" fmla="*/ 70 w 70"/>
              <a:gd name="T1" fmla="*/ 0 h 166"/>
              <a:gd name="T2" fmla="*/ 69 w 70"/>
              <a:gd name="T3" fmla="*/ 13 h 166"/>
              <a:gd name="T4" fmla="*/ 67 w 70"/>
              <a:gd name="T5" fmla="*/ 25 h 166"/>
              <a:gd name="T6" fmla="*/ 65 w 70"/>
              <a:gd name="T7" fmla="*/ 47 h 166"/>
              <a:gd name="T8" fmla="*/ 62 w 70"/>
              <a:gd name="T9" fmla="*/ 65 h 166"/>
              <a:gd name="T10" fmla="*/ 57 w 70"/>
              <a:gd name="T11" fmla="*/ 81 h 166"/>
              <a:gd name="T12" fmla="*/ 50 w 70"/>
              <a:gd name="T13" fmla="*/ 96 h 166"/>
              <a:gd name="T14" fmla="*/ 41 w 70"/>
              <a:gd name="T15" fmla="*/ 108 h 166"/>
              <a:gd name="T16" fmla="*/ 34 w 70"/>
              <a:gd name="T17" fmla="*/ 115 h 166"/>
              <a:gd name="T18" fmla="*/ 26 w 70"/>
              <a:gd name="T19" fmla="*/ 123 h 166"/>
              <a:gd name="T20" fmla="*/ 18 w 70"/>
              <a:gd name="T21" fmla="*/ 130 h 166"/>
              <a:gd name="T22" fmla="*/ 7 w 70"/>
              <a:gd name="T23" fmla="*/ 138 h 166"/>
              <a:gd name="T24" fmla="*/ 5 w 70"/>
              <a:gd name="T25" fmla="*/ 145 h 166"/>
              <a:gd name="T26" fmla="*/ 3 w 70"/>
              <a:gd name="T27" fmla="*/ 151 h 166"/>
              <a:gd name="T28" fmla="*/ 2 w 70"/>
              <a:gd name="T29" fmla="*/ 153 h 166"/>
              <a:gd name="T30" fmla="*/ 0 w 70"/>
              <a:gd name="T31" fmla="*/ 156 h 166"/>
              <a:gd name="T32" fmla="*/ 0 w 70"/>
              <a:gd name="T33" fmla="*/ 159 h 166"/>
              <a:gd name="T34" fmla="*/ 0 w 70"/>
              <a:gd name="T35" fmla="*/ 161 h 166"/>
              <a:gd name="T36" fmla="*/ 0 w 70"/>
              <a:gd name="T3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" h="166">
                <a:moveTo>
                  <a:pt x="70" y="0"/>
                </a:moveTo>
                <a:lnTo>
                  <a:pt x="69" y="13"/>
                </a:lnTo>
                <a:lnTo>
                  <a:pt x="67" y="25"/>
                </a:lnTo>
                <a:lnTo>
                  <a:pt x="65" y="47"/>
                </a:lnTo>
                <a:lnTo>
                  <a:pt x="62" y="65"/>
                </a:lnTo>
                <a:lnTo>
                  <a:pt x="57" y="81"/>
                </a:lnTo>
                <a:lnTo>
                  <a:pt x="50" y="96"/>
                </a:lnTo>
                <a:lnTo>
                  <a:pt x="41" y="108"/>
                </a:lnTo>
                <a:lnTo>
                  <a:pt x="34" y="115"/>
                </a:lnTo>
                <a:lnTo>
                  <a:pt x="26" y="123"/>
                </a:lnTo>
                <a:lnTo>
                  <a:pt x="18" y="130"/>
                </a:lnTo>
                <a:lnTo>
                  <a:pt x="7" y="138"/>
                </a:lnTo>
                <a:lnTo>
                  <a:pt x="5" y="145"/>
                </a:lnTo>
                <a:lnTo>
                  <a:pt x="3" y="151"/>
                </a:lnTo>
                <a:lnTo>
                  <a:pt x="2" y="153"/>
                </a:lnTo>
                <a:lnTo>
                  <a:pt x="0" y="156"/>
                </a:lnTo>
                <a:lnTo>
                  <a:pt x="0" y="159"/>
                </a:lnTo>
                <a:lnTo>
                  <a:pt x="0" y="161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8" name="Freeform 250"/>
          <p:cNvSpPr>
            <a:spLocks/>
          </p:cNvSpPr>
          <p:nvPr/>
        </p:nvSpPr>
        <p:spPr bwMode="auto">
          <a:xfrm>
            <a:off x="2651125" y="2794001"/>
            <a:ext cx="1588" cy="80963"/>
          </a:xfrm>
          <a:custGeom>
            <a:avLst/>
            <a:gdLst>
              <a:gd name="T0" fmla="*/ 0 w 5"/>
              <a:gd name="T1" fmla="*/ 0 h 153"/>
              <a:gd name="T2" fmla="*/ 3 w 5"/>
              <a:gd name="T3" fmla="*/ 17 h 153"/>
              <a:gd name="T4" fmla="*/ 5 w 5"/>
              <a:gd name="T5" fmla="*/ 36 h 153"/>
              <a:gd name="T6" fmla="*/ 5 w 5"/>
              <a:gd name="T7" fmla="*/ 56 h 153"/>
              <a:gd name="T8" fmla="*/ 5 w 5"/>
              <a:gd name="T9" fmla="*/ 77 h 153"/>
              <a:gd name="T10" fmla="*/ 3 w 5"/>
              <a:gd name="T11" fmla="*/ 98 h 153"/>
              <a:gd name="T12" fmla="*/ 2 w 5"/>
              <a:gd name="T13" fmla="*/ 118 h 153"/>
              <a:gd name="T14" fmla="*/ 1 w 5"/>
              <a:gd name="T15" fmla="*/ 137 h 153"/>
              <a:gd name="T16" fmla="*/ 0 w 5"/>
              <a:gd name="T17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153">
                <a:moveTo>
                  <a:pt x="0" y="0"/>
                </a:moveTo>
                <a:lnTo>
                  <a:pt x="3" y="17"/>
                </a:lnTo>
                <a:lnTo>
                  <a:pt x="5" y="36"/>
                </a:lnTo>
                <a:lnTo>
                  <a:pt x="5" y="56"/>
                </a:lnTo>
                <a:lnTo>
                  <a:pt x="5" y="77"/>
                </a:lnTo>
                <a:lnTo>
                  <a:pt x="3" y="98"/>
                </a:lnTo>
                <a:lnTo>
                  <a:pt x="2" y="118"/>
                </a:lnTo>
                <a:lnTo>
                  <a:pt x="1" y="137"/>
                </a:lnTo>
                <a:lnTo>
                  <a:pt x="0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39" name="Freeform 251"/>
          <p:cNvSpPr>
            <a:spLocks/>
          </p:cNvSpPr>
          <p:nvPr/>
        </p:nvSpPr>
        <p:spPr bwMode="auto">
          <a:xfrm>
            <a:off x="2749550" y="2787651"/>
            <a:ext cx="33338" cy="47625"/>
          </a:xfrm>
          <a:custGeom>
            <a:avLst/>
            <a:gdLst>
              <a:gd name="T0" fmla="*/ 0 w 62"/>
              <a:gd name="T1" fmla="*/ 0 h 90"/>
              <a:gd name="T2" fmla="*/ 9 w 62"/>
              <a:gd name="T3" fmla="*/ 25 h 90"/>
              <a:gd name="T4" fmla="*/ 23 w 62"/>
              <a:gd name="T5" fmla="*/ 50 h 90"/>
              <a:gd name="T6" fmla="*/ 31 w 62"/>
              <a:gd name="T7" fmla="*/ 63 h 90"/>
              <a:gd name="T8" fmla="*/ 40 w 62"/>
              <a:gd name="T9" fmla="*/ 74 h 90"/>
              <a:gd name="T10" fmla="*/ 51 w 62"/>
              <a:gd name="T11" fmla="*/ 83 h 90"/>
              <a:gd name="T12" fmla="*/ 62 w 62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" h="90">
                <a:moveTo>
                  <a:pt x="0" y="0"/>
                </a:moveTo>
                <a:lnTo>
                  <a:pt x="9" y="25"/>
                </a:lnTo>
                <a:lnTo>
                  <a:pt x="23" y="50"/>
                </a:lnTo>
                <a:lnTo>
                  <a:pt x="31" y="63"/>
                </a:lnTo>
                <a:lnTo>
                  <a:pt x="40" y="74"/>
                </a:lnTo>
                <a:lnTo>
                  <a:pt x="51" y="83"/>
                </a:lnTo>
                <a:lnTo>
                  <a:pt x="62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0" name="Freeform 252"/>
          <p:cNvSpPr>
            <a:spLocks/>
          </p:cNvSpPr>
          <p:nvPr/>
        </p:nvSpPr>
        <p:spPr bwMode="auto">
          <a:xfrm>
            <a:off x="2746375" y="2738438"/>
            <a:ext cx="31750" cy="38100"/>
          </a:xfrm>
          <a:custGeom>
            <a:avLst/>
            <a:gdLst>
              <a:gd name="T0" fmla="*/ 0 w 62"/>
              <a:gd name="T1" fmla="*/ 0 h 70"/>
              <a:gd name="T2" fmla="*/ 9 w 62"/>
              <a:gd name="T3" fmla="*/ 16 h 70"/>
              <a:gd name="T4" fmla="*/ 15 w 62"/>
              <a:gd name="T5" fmla="*/ 22 h 70"/>
              <a:gd name="T6" fmla="*/ 21 w 62"/>
              <a:gd name="T7" fmla="*/ 28 h 70"/>
              <a:gd name="T8" fmla="*/ 25 w 62"/>
              <a:gd name="T9" fmla="*/ 31 h 70"/>
              <a:gd name="T10" fmla="*/ 31 w 62"/>
              <a:gd name="T11" fmla="*/ 32 h 70"/>
              <a:gd name="T12" fmla="*/ 37 w 62"/>
              <a:gd name="T13" fmla="*/ 33 h 70"/>
              <a:gd name="T14" fmla="*/ 42 w 62"/>
              <a:gd name="T15" fmla="*/ 35 h 70"/>
              <a:gd name="T16" fmla="*/ 44 w 62"/>
              <a:gd name="T17" fmla="*/ 37 h 70"/>
              <a:gd name="T18" fmla="*/ 46 w 62"/>
              <a:gd name="T19" fmla="*/ 42 h 70"/>
              <a:gd name="T20" fmla="*/ 51 w 62"/>
              <a:gd name="T21" fmla="*/ 51 h 70"/>
              <a:gd name="T22" fmla="*/ 57 w 62"/>
              <a:gd name="T23" fmla="*/ 62 h 70"/>
              <a:gd name="T24" fmla="*/ 59 w 62"/>
              <a:gd name="T25" fmla="*/ 66 h 70"/>
              <a:gd name="T26" fmla="*/ 62 w 62"/>
              <a:gd name="T27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" h="70">
                <a:moveTo>
                  <a:pt x="0" y="0"/>
                </a:moveTo>
                <a:lnTo>
                  <a:pt x="9" y="16"/>
                </a:lnTo>
                <a:lnTo>
                  <a:pt x="15" y="22"/>
                </a:lnTo>
                <a:lnTo>
                  <a:pt x="21" y="28"/>
                </a:lnTo>
                <a:lnTo>
                  <a:pt x="25" y="31"/>
                </a:lnTo>
                <a:lnTo>
                  <a:pt x="31" y="32"/>
                </a:lnTo>
                <a:lnTo>
                  <a:pt x="37" y="33"/>
                </a:lnTo>
                <a:lnTo>
                  <a:pt x="42" y="35"/>
                </a:lnTo>
                <a:lnTo>
                  <a:pt x="44" y="37"/>
                </a:lnTo>
                <a:lnTo>
                  <a:pt x="46" y="42"/>
                </a:lnTo>
                <a:lnTo>
                  <a:pt x="51" y="51"/>
                </a:lnTo>
                <a:lnTo>
                  <a:pt x="57" y="62"/>
                </a:lnTo>
                <a:lnTo>
                  <a:pt x="59" y="66"/>
                </a:lnTo>
                <a:lnTo>
                  <a:pt x="62" y="7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1" name="Freeform 253"/>
          <p:cNvSpPr>
            <a:spLocks/>
          </p:cNvSpPr>
          <p:nvPr/>
        </p:nvSpPr>
        <p:spPr bwMode="auto">
          <a:xfrm>
            <a:off x="2665414" y="2474914"/>
            <a:ext cx="14287" cy="41275"/>
          </a:xfrm>
          <a:custGeom>
            <a:avLst/>
            <a:gdLst>
              <a:gd name="T0" fmla="*/ 28 w 28"/>
              <a:gd name="T1" fmla="*/ 0 h 77"/>
              <a:gd name="T2" fmla="*/ 25 w 28"/>
              <a:gd name="T3" fmla="*/ 11 h 77"/>
              <a:gd name="T4" fmla="*/ 21 w 28"/>
              <a:gd name="T5" fmla="*/ 21 h 77"/>
              <a:gd name="T6" fmla="*/ 18 w 28"/>
              <a:gd name="T7" fmla="*/ 26 h 77"/>
              <a:gd name="T8" fmla="*/ 14 w 28"/>
              <a:gd name="T9" fmla="*/ 32 h 77"/>
              <a:gd name="T10" fmla="*/ 11 w 28"/>
              <a:gd name="T11" fmla="*/ 36 h 77"/>
              <a:gd name="T12" fmla="*/ 7 w 28"/>
              <a:gd name="T13" fmla="*/ 42 h 77"/>
              <a:gd name="T14" fmla="*/ 4 w 28"/>
              <a:gd name="T15" fmla="*/ 52 h 77"/>
              <a:gd name="T16" fmla="*/ 3 w 28"/>
              <a:gd name="T17" fmla="*/ 64 h 77"/>
              <a:gd name="T18" fmla="*/ 2 w 28"/>
              <a:gd name="T19" fmla="*/ 69 h 77"/>
              <a:gd name="T20" fmla="*/ 0 w 28"/>
              <a:gd name="T21" fmla="*/ 73 h 77"/>
              <a:gd name="T22" fmla="*/ 0 w 28"/>
              <a:gd name="T23" fmla="*/ 75 h 77"/>
              <a:gd name="T24" fmla="*/ 0 w 28"/>
              <a:gd name="T2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" h="77">
                <a:moveTo>
                  <a:pt x="28" y="0"/>
                </a:moveTo>
                <a:lnTo>
                  <a:pt x="25" y="11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1" y="36"/>
                </a:lnTo>
                <a:lnTo>
                  <a:pt x="7" y="42"/>
                </a:lnTo>
                <a:lnTo>
                  <a:pt x="4" y="52"/>
                </a:lnTo>
                <a:lnTo>
                  <a:pt x="3" y="64"/>
                </a:lnTo>
                <a:lnTo>
                  <a:pt x="2" y="69"/>
                </a:lnTo>
                <a:lnTo>
                  <a:pt x="0" y="73"/>
                </a:lnTo>
                <a:lnTo>
                  <a:pt x="0" y="75"/>
                </a:lnTo>
                <a:lnTo>
                  <a:pt x="0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2" name="Freeform 254"/>
          <p:cNvSpPr>
            <a:spLocks/>
          </p:cNvSpPr>
          <p:nvPr/>
        </p:nvSpPr>
        <p:spPr bwMode="auto">
          <a:xfrm>
            <a:off x="2724150" y="2522539"/>
            <a:ext cx="33338" cy="77787"/>
          </a:xfrm>
          <a:custGeom>
            <a:avLst/>
            <a:gdLst>
              <a:gd name="T0" fmla="*/ 0 w 63"/>
              <a:gd name="T1" fmla="*/ 0 h 146"/>
              <a:gd name="T2" fmla="*/ 3 w 63"/>
              <a:gd name="T3" fmla="*/ 14 h 146"/>
              <a:gd name="T4" fmla="*/ 5 w 63"/>
              <a:gd name="T5" fmla="*/ 21 h 146"/>
              <a:gd name="T6" fmla="*/ 7 w 63"/>
              <a:gd name="T7" fmla="*/ 28 h 146"/>
              <a:gd name="T8" fmla="*/ 12 w 63"/>
              <a:gd name="T9" fmla="*/ 34 h 146"/>
              <a:gd name="T10" fmla="*/ 18 w 63"/>
              <a:gd name="T11" fmla="*/ 39 h 146"/>
              <a:gd name="T12" fmla="*/ 25 w 63"/>
              <a:gd name="T13" fmla="*/ 43 h 146"/>
              <a:gd name="T14" fmla="*/ 28 w 63"/>
              <a:gd name="T15" fmla="*/ 49 h 146"/>
              <a:gd name="T16" fmla="*/ 30 w 63"/>
              <a:gd name="T17" fmla="*/ 59 h 146"/>
              <a:gd name="T18" fmla="*/ 32 w 63"/>
              <a:gd name="T19" fmla="*/ 70 h 146"/>
              <a:gd name="T20" fmla="*/ 33 w 63"/>
              <a:gd name="T21" fmla="*/ 80 h 146"/>
              <a:gd name="T22" fmla="*/ 35 w 63"/>
              <a:gd name="T23" fmla="*/ 91 h 146"/>
              <a:gd name="T24" fmla="*/ 41 w 63"/>
              <a:gd name="T25" fmla="*/ 103 h 146"/>
              <a:gd name="T26" fmla="*/ 45 w 63"/>
              <a:gd name="T27" fmla="*/ 113 h 146"/>
              <a:gd name="T28" fmla="*/ 49 w 63"/>
              <a:gd name="T29" fmla="*/ 119 h 146"/>
              <a:gd name="T30" fmla="*/ 52 w 63"/>
              <a:gd name="T31" fmla="*/ 124 h 146"/>
              <a:gd name="T32" fmla="*/ 55 w 63"/>
              <a:gd name="T33" fmla="*/ 128 h 146"/>
              <a:gd name="T34" fmla="*/ 57 w 63"/>
              <a:gd name="T35" fmla="*/ 130 h 146"/>
              <a:gd name="T36" fmla="*/ 60 w 63"/>
              <a:gd name="T37" fmla="*/ 131 h 146"/>
              <a:gd name="T38" fmla="*/ 62 w 63"/>
              <a:gd name="T39" fmla="*/ 131 h 146"/>
              <a:gd name="T40" fmla="*/ 63 w 63"/>
              <a:gd name="T41" fmla="*/ 131 h 146"/>
              <a:gd name="T42" fmla="*/ 63 w 63"/>
              <a:gd name="T43" fmla="*/ 133 h 146"/>
              <a:gd name="T44" fmla="*/ 63 w 63"/>
              <a:gd name="T45" fmla="*/ 136 h 146"/>
              <a:gd name="T46" fmla="*/ 63 w 63"/>
              <a:gd name="T47" fmla="*/ 140 h 146"/>
              <a:gd name="T48" fmla="*/ 63 w 63"/>
              <a:gd name="T49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3" h="146">
                <a:moveTo>
                  <a:pt x="0" y="0"/>
                </a:moveTo>
                <a:lnTo>
                  <a:pt x="3" y="14"/>
                </a:lnTo>
                <a:lnTo>
                  <a:pt x="5" y="21"/>
                </a:lnTo>
                <a:lnTo>
                  <a:pt x="7" y="28"/>
                </a:lnTo>
                <a:lnTo>
                  <a:pt x="12" y="34"/>
                </a:lnTo>
                <a:lnTo>
                  <a:pt x="18" y="39"/>
                </a:lnTo>
                <a:lnTo>
                  <a:pt x="25" y="43"/>
                </a:lnTo>
                <a:lnTo>
                  <a:pt x="28" y="49"/>
                </a:lnTo>
                <a:lnTo>
                  <a:pt x="30" y="59"/>
                </a:lnTo>
                <a:lnTo>
                  <a:pt x="32" y="70"/>
                </a:lnTo>
                <a:lnTo>
                  <a:pt x="33" y="80"/>
                </a:lnTo>
                <a:lnTo>
                  <a:pt x="35" y="91"/>
                </a:lnTo>
                <a:lnTo>
                  <a:pt x="41" y="103"/>
                </a:lnTo>
                <a:lnTo>
                  <a:pt x="45" y="113"/>
                </a:lnTo>
                <a:lnTo>
                  <a:pt x="49" y="119"/>
                </a:lnTo>
                <a:lnTo>
                  <a:pt x="52" y="124"/>
                </a:lnTo>
                <a:lnTo>
                  <a:pt x="55" y="128"/>
                </a:lnTo>
                <a:lnTo>
                  <a:pt x="57" y="130"/>
                </a:lnTo>
                <a:lnTo>
                  <a:pt x="60" y="131"/>
                </a:lnTo>
                <a:lnTo>
                  <a:pt x="62" y="131"/>
                </a:lnTo>
                <a:lnTo>
                  <a:pt x="63" y="131"/>
                </a:lnTo>
                <a:lnTo>
                  <a:pt x="63" y="133"/>
                </a:lnTo>
                <a:lnTo>
                  <a:pt x="63" y="136"/>
                </a:lnTo>
                <a:lnTo>
                  <a:pt x="63" y="140"/>
                </a:lnTo>
                <a:lnTo>
                  <a:pt x="63" y="14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3" name="Freeform 255"/>
          <p:cNvSpPr>
            <a:spLocks/>
          </p:cNvSpPr>
          <p:nvPr/>
        </p:nvSpPr>
        <p:spPr bwMode="auto">
          <a:xfrm>
            <a:off x="2643188" y="2600326"/>
            <a:ext cx="50800" cy="42863"/>
          </a:xfrm>
          <a:custGeom>
            <a:avLst/>
            <a:gdLst>
              <a:gd name="T0" fmla="*/ 0 w 97"/>
              <a:gd name="T1" fmla="*/ 0 h 83"/>
              <a:gd name="T2" fmla="*/ 11 w 97"/>
              <a:gd name="T3" fmla="*/ 7 h 83"/>
              <a:gd name="T4" fmla="*/ 21 w 97"/>
              <a:gd name="T5" fmla="*/ 14 h 83"/>
              <a:gd name="T6" fmla="*/ 29 w 97"/>
              <a:gd name="T7" fmla="*/ 21 h 83"/>
              <a:gd name="T8" fmla="*/ 36 w 97"/>
              <a:gd name="T9" fmla="*/ 29 h 83"/>
              <a:gd name="T10" fmla="*/ 43 w 97"/>
              <a:gd name="T11" fmla="*/ 37 h 83"/>
              <a:gd name="T12" fmla="*/ 50 w 97"/>
              <a:gd name="T13" fmla="*/ 45 h 83"/>
              <a:gd name="T14" fmla="*/ 59 w 97"/>
              <a:gd name="T15" fmla="*/ 54 h 83"/>
              <a:gd name="T16" fmla="*/ 69 w 97"/>
              <a:gd name="T17" fmla="*/ 62 h 83"/>
              <a:gd name="T18" fmla="*/ 80 w 97"/>
              <a:gd name="T19" fmla="*/ 69 h 83"/>
              <a:gd name="T20" fmla="*/ 87 w 97"/>
              <a:gd name="T21" fmla="*/ 73 h 83"/>
              <a:gd name="T22" fmla="*/ 91 w 97"/>
              <a:gd name="T23" fmla="*/ 74 h 83"/>
              <a:gd name="T24" fmla="*/ 95 w 97"/>
              <a:gd name="T25" fmla="*/ 74 h 83"/>
              <a:gd name="T26" fmla="*/ 96 w 97"/>
              <a:gd name="T27" fmla="*/ 74 h 83"/>
              <a:gd name="T28" fmla="*/ 97 w 97"/>
              <a:gd name="T29" fmla="*/ 75 h 83"/>
              <a:gd name="T30" fmla="*/ 97 w 97"/>
              <a:gd name="T31" fmla="*/ 77 h 83"/>
              <a:gd name="T32" fmla="*/ 97 w 97"/>
              <a:gd name="T3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83">
                <a:moveTo>
                  <a:pt x="0" y="0"/>
                </a:moveTo>
                <a:lnTo>
                  <a:pt x="11" y="7"/>
                </a:lnTo>
                <a:lnTo>
                  <a:pt x="21" y="14"/>
                </a:lnTo>
                <a:lnTo>
                  <a:pt x="29" y="21"/>
                </a:lnTo>
                <a:lnTo>
                  <a:pt x="36" y="29"/>
                </a:lnTo>
                <a:lnTo>
                  <a:pt x="43" y="37"/>
                </a:lnTo>
                <a:lnTo>
                  <a:pt x="50" y="45"/>
                </a:lnTo>
                <a:lnTo>
                  <a:pt x="59" y="54"/>
                </a:lnTo>
                <a:lnTo>
                  <a:pt x="69" y="62"/>
                </a:lnTo>
                <a:lnTo>
                  <a:pt x="80" y="69"/>
                </a:lnTo>
                <a:lnTo>
                  <a:pt x="87" y="73"/>
                </a:lnTo>
                <a:lnTo>
                  <a:pt x="91" y="74"/>
                </a:lnTo>
                <a:lnTo>
                  <a:pt x="95" y="74"/>
                </a:lnTo>
                <a:lnTo>
                  <a:pt x="96" y="74"/>
                </a:lnTo>
                <a:lnTo>
                  <a:pt x="97" y="75"/>
                </a:lnTo>
                <a:lnTo>
                  <a:pt x="97" y="77"/>
                </a:lnTo>
                <a:lnTo>
                  <a:pt x="97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4" name="Freeform 256"/>
          <p:cNvSpPr>
            <a:spLocks/>
          </p:cNvSpPr>
          <p:nvPr/>
        </p:nvSpPr>
        <p:spPr bwMode="auto">
          <a:xfrm>
            <a:off x="2727326" y="2530475"/>
            <a:ext cx="47625" cy="25400"/>
          </a:xfrm>
          <a:custGeom>
            <a:avLst/>
            <a:gdLst>
              <a:gd name="T0" fmla="*/ 0 w 90"/>
              <a:gd name="T1" fmla="*/ 0 h 49"/>
              <a:gd name="T2" fmla="*/ 42 w 90"/>
              <a:gd name="T3" fmla="*/ 14 h 49"/>
              <a:gd name="T4" fmla="*/ 48 w 90"/>
              <a:gd name="T5" fmla="*/ 17 h 49"/>
              <a:gd name="T6" fmla="*/ 55 w 90"/>
              <a:gd name="T7" fmla="*/ 19 h 49"/>
              <a:gd name="T8" fmla="*/ 60 w 90"/>
              <a:gd name="T9" fmla="*/ 20 h 49"/>
              <a:gd name="T10" fmla="*/ 63 w 90"/>
              <a:gd name="T11" fmla="*/ 21 h 49"/>
              <a:gd name="T12" fmla="*/ 63 w 90"/>
              <a:gd name="T13" fmla="*/ 21 h 49"/>
              <a:gd name="T14" fmla="*/ 67 w 90"/>
              <a:gd name="T15" fmla="*/ 29 h 49"/>
              <a:gd name="T16" fmla="*/ 71 w 90"/>
              <a:gd name="T17" fmla="*/ 35 h 49"/>
              <a:gd name="T18" fmla="*/ 73 w 90"/>
              <a:gd name="T19" fmla="*/ 38 h 49"/>
              <a:gd name="T20" fmla="*/ 75 w 90"/>
              <a:gd name="T21" fmla="*/ 41 h 49"/>
              <a:gd name="T22" fmla="*/ 77 w 90"/>
              <a:gd name="T23" fmla="*/ 42 h 49"/>
              <a:gd name="T24" fmla="*/ 80 w 90"/>
              <a:gd name="T25" fmla="*/ 44 h 49"/>
              <a:gd name="T26" fmla="*/ 84 w 90"/>
              <a:gd name="T27" fmla="*/ 45 h 49"/>
              <a:gd name="T28" fmla="*/ 90 w 90"/>
              <a:gd name="T2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49">
                <a:moveTo>
                  <a:pt x="0" y="0"/>
                </a:moveTo>
                <a:lnTo>
                  <a:pt x="42" y="14"/>
                </a:lnTo>
                <a:lnTo>
                  <a:pt x="48" y="17"/>
                </a:lnTo>
                <a:lnTo>
                  <a:pt x="55" y="19"/>
                </a:lnTo>
                <a:lnTo>
                  <a:pt x="60" y="20"/>
                </a:lnTo>
                <a:lnTo>
                  <a:pt x="63" y="21"/>
                </a:lnTo>
                <a:lnTo>
                  <a:pt x="63" y="21"/>
                </a:lnTo>
                <a:lnTo>
                  <a:pt x="67" y="29"/>
                </a:lnTo>
                <a:lnTo>
                  <a:pt x="71" y="35"/>
                </a:lnTo>
                <a:lnTo>
                  <a:pt x="73" y="38"/>
                </a:lnTo>
                <a:lnTo>
                  <a:pt x="75" y="41"/>
                </a:lnTo>
                <a:lnTo>
                  <a:pt x="77" y="42"/>
                </a:lnTo>
                <a:lnTo>
                  <a:pt x="80" y="44"/>
                </a:lnTo>
                <a:lnTo>
                  <a:pt x="84" y="45"/>
                </a:lnTo>
                <a:lnTo>
                  <a:pt x="90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5" name="Freeform 257"/>
          <p:cNvSpPr>
            <a:spLocks/>
          </p:cNvSpPr>
          <p:nvPr/>
        </p:nvSpPr>
        <p:spPr bwMode="auto">
          <a:xfrm>
            <a:off x="2662239" y="2511426"/>
            <a:ext cx="3175" cy="73025"/>
          </a:xfrm>
          <a:custGeom>
            <a:avLst/>
            <a:gdLst>
              <a:gd name="T0" fmla="*/ 6 w 6"/>
              <a:gd name="T1" fmla="*/ 0 h 138"/>
              <a:gd name="T2" fmla="*/ 5 w 6"/>
              <a:gd name="T3" fmla="*/ 18 h 138"/>
              <a:gd name="T4" fmla="*/ 4 w 6"/>
              <a:gd name="T5" fmla="*/ 34 h 138"/>
              <a:gd name="T6" fmla="*/ 3 w 6"/>
              <a:gd name="T7" fmla="*/ 47 h 138"/>
              <a:gd name="T8" fmla="*/ 2 w 6"/>
              <a:gd name="T9" fmla="*/ 57 h 138"/>
              <a:gd name="T10" fmla="*/ 2 w 6"/>
              <a:gd name="T11" fmla="*/ 67 h 138"/>
              <a:gd name="T12" fmla="*/ 1 w 6"/>
              <a:gd name="T13" fmla="*/ 72 h 138"/>
              <a:gd name="T14" fmla="*/ 1 w 6"/>
              <a:gd name="T15" fmla="*/ 78 h 138"/>
              <a:gd name="T16" fmla="*/ 0 w 6"/>
              <a:gd name="T17" fmla="*/ 83 h 138"/>
              <a:gd name="T18" fmla="*/ 0 w 6"/>
              <a:gd name="T19" fmla="*/ 91 h 138"/>
              <a:gd name="T20" fmla="*/ 0 w 6"/>
              <a:gd name="T21" fmla="*/ 96 h 138"/>
              <a:gd name="T22" fmla="*/ 0 w 6"/>
              <a:gd name="T23" fmla="*/ 101 h 138"/>
              <a:gd name="T24" fmla="*/ 0 w 6"/>
              <a:gd name="T25" fmla="*/ 107 h 138"/>
              <a:gd name="T26" fmla="*/ 0 w 6"/>
              <a:gd name="T27" fmla="*/ 115 h 138"/>
              <a:gd name="T28" fmla="*/ 0 w 6"/>
              <a:gd name="T29" fmla="*/ 126 h 138"/>
              <a:gd name="T30" fmla="*/ 0 w 6"/>
              <a:gd name="T31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" h="138">
                <a:moveTo>
                  <a:pt x="6" y="0"/>
                </a:moveTo>
                <a:lnTo>
                  <a:pt x="5" y="18"/>
                </a:lnTo>
                <a:lnTo>
                  <a:pt x="4" y="34"/>
                </a:lnTo>
                <a:lnTo>
                  <a:pt x="3" y="47"/>
                </a:lnTo>
                <a:lnTo>
                  <a:pt x="2" y="57"/>
                </a:lnTo>
                <a:lnTo>
                  <a:pt x="2" y="67"/>
                </a:lnTo>
                <a:lnTo>
                  <a:pt x="1" y="72"/>
                </a:lnTo>
                <a:lnTo>
                  <a:pt x="1" y="78"/>
                </a:lnTo>
                <a:lnTo>
                  <a:pt x="0" y="83"/>
                </a:lnTo>
                <a:lnTo>
                  <a:pt x="0" y="91"/>
                </a:lnTo>
                <a:lnTo>
                  <a:pt x="0" y="96"/>
                </a:lnTo>
                <a:lnTo>
                  <a:pt x="0" y="101"/>
                </a:lnTo>
                <a:lnTo>
                  <a:pt x="0" y="107"/>
                </a:lnTo>
                <a:lnTo>
                  <a:pt x="0" y="115"/>
                </a:lnTo>
                <a:lnTo>
                  <a:pt x="0" y="126"/>
                </a:lnTo>
                <a:lnTo>
                  <a:pt x="0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6" name="Freeform 258"/>
          <p:cNvSpPr>
            <a:spLocks/>
          </p:cNvSpPr>
          <p:nvPr/>
        </p:nvSpPr>
        <p:spPr bwMode="auto">
          <a:xfrm>
            <a:off x="2757489" y="2595563"/>
            <a:ext cx="20637" cy="63500"/>
          </a:xfrm>
          <a:custGeom>
            <a:avLst/>
            <a:gdLst>
              <a:gd name="T0" fmla="*/ 0 w 41"/>
              <a:gd name="T1" fmla="*/ 0 h 118"/>
              <a:gd name="T2" fmla="*/ 2 w 41"/>
              <a:gd name="T3" fmla="*/ 11 h 118"/>
              <a:gd name="T4" fmla="*/ 4 w 41"/>
              <a:gd name="T5" fmla="*/ 16 h 118"/>
              <a:gd name="T6" fmla="*/ 7 w 41"/>
              <a:gd name="T7" fmla="*/ 21 h 118"/>
              <a:gd name="T8" fmla="*/ 12 w 41"/>
              <a:gd name="T9" fmla="*/ 24 h 118"/>
              <a:gd name="T10" fmla="*/ 18 w 41"/>
              <a:gd name="T11" fmla="*/ 28 h 118"/>
              <a:gd name="T12" fmla="*/ 24 w 41"/>
              <a:gd name="T13" fmla="*/ 30 h 118"/>
              <a:gd name="T14" fmla="*/ 28 w 41"/>
              <a:gd name="T15" fmla="*/ 35 h 118"/>
              <a:gd name="T16" fmla="*/ 31 w 41"/>
              <a:gd name="T17" fmla="*/ 52 h 118"/>
              <a:gd name="T18" fmla="*/ 32 w 41"/>
              <a:gd name="T19" fmla="*/ 69 h 118"/>
              <a:gd name="T20" fmla="*/ 33 w 41"/>
              <a:gd name="T21" fmla="*/ 87 h 118"/>
              <a:gd name="T22" fmla="*/ 34 w 41"/>
              <a:gd name="T23" fmla="*/ 104 h 118"/>
              <a:gd name="T24" fmla="*/ 38 w 41"/>
              <a:gd name="T25" fmla="*/ 111 h 118"/>
              <a:gd name="T26" fmla="*/ 41 w 41"/>
              <a:gd name="T27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" h="118">
                <a:moveTo>
                  <a:pt x="0" y="0"/>
                </a:moveTo>
                <a:lnTo>
                  <a:pt x="2" y="11"/>
                </a:lnTo>
                <a:lnTo>
                  <a:pt x="4" y="16"/>
                </a:lnTo>
                <a:lnTo>
                  <a:pt x="7" y="21"/>
                </a:lnTo>
                <a:lnTo>
                  <a:pt x="12" y="24"/>
                </a:lnTo>
                <a:lnTo>
                  <a:pt x="18" y="28"/>
                </a:lnTo>
                <a:lnTo>
                  <a:pt x="24" y="30"/>
                </a:lnTo>
                <a:lnTo>
                  <a:pt x="28" y="35"/>
                </a:lnTo>
                <a:lnTo>
                  <a:pt x="31" y="52"/>
                </a:lnTo>
                <a:lnTo>
                  <a:pt x="32" y="69"/>
                </a:lnTo>
                <a:lnTo>
                  <a:pt x="33" y="87"/>
                </a:lnTo>
                <a:lnTo>
                  <a:pt x="34" y="104"/>
                </a:lnTo>
                <a:lnTo>
                  <a:pt x="38" y="111"/>
                </a:lnTo>
                <a:lnTo>
                  <a:pt x="41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7" name="Freeform 259"/>
          <p:cNvSpPr>
            <a:spLocks/>
          </p:cNvSpPr>
          <p:nvPr/>
        </p:nvSpPr>
        <p:spPr bwMode="auto">
          <a:xfrm>
            <a:off x="2727326" y="2405064"/>
            <a:ext cx="41275" cy="14287"/>
          </a:xfrm>
          <a:custGeom>
            <a:avLst/>
            <a:gdLst>
              <a:gd name="T0" fmla="*/ 0 w 77"/>
              <a:gd name="T1" fmla="*/ 0 h 27"/>
              <a:gd name="T2" fmla="*/ 22 w 77"/>
              <a:gd name="T3" fmla="*/ 3 h 27"/>
              <a:gd name="T4" fmla="*/ 42 w 77"/>
              <a:gd name="T5" fmla="*/ 8 h 27"/>
              <a:gd name="T6" fmla="*/ 51 w 77"/>
              <a:gd name="T7" fmla="*/ 10 h 27"/>
              <a:gd name="T8" fmla="*/ 59 w 77"/>
              <a:gd name="T9" fmla="*/ 15 h 27"/>
              <a:gd name="T10" fmla="*/ 68 w 77"/>
              <a:gd name="T11" fmla="*/ 20 h 27"/>
              <a:gd name="T12" fmla="*/ 77 w 77"/>
              <a:gd name="T13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" h="27">
                <a:moveTo>
                  <a:pt x="0" y="0"/>
                </a:moveTo>
                <a:lnTo>
                  <a:pt x="22" y="3"/>
                </a:lnTo>
                <a:lnTo>
                  <a:pt x="42" y="8"/>
                </a:lnTo>
                <a:lnTo>
                  <a:pt x="51" y="10"/>
                </a:lnTo>
                <a:lnTo>
                  <a:pt x="59" y="15"/>
                </a:lnTo>
                <a:lnTo>
                  <a:pt x="68" y="20"/>
                </a:lnTo>
                <a:lnTo>
                  <a:pt x="77" y="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8" name="Freeform 260"/>
          <p:cNvSpPr>
            <a:spLocks/>
          </p:cNvSpPr>
          <p:nvPr/>
        </p:nvSpPr>
        <p:spPr bwMode="auto">
          <a:xfrm>
            <a:off x="2727325" y="2435225"/>
            <a:ext cx="19050" cy="58738"/>
          </a:xfrm>
          <a:custGeom>
            <a:avLst/>
            <a:gdLst>
              <a:gd name="T0" fmla="*/ 0 w 35"/>
              <a:gd name="T1" fmla="*/ 0 h 111"/>
              <a:gd name="T2" fmla="*/ 7 w 35"/>
              <a:gd name="T3" fmla="*/ 28 h 111"/>
              <a:gd name="T4" fmla="*/ 14 w 35"/>
              <a:gd name="T5" fmla="*/ 57 h 111"/>
              <a:gd name="T6" fmla="*/ 23 w 35"/>
              <a:gd name="T7" fmla="*/ 84 h 111"/>
              <a:gd name="T8" fmla="*/ 35 w 35"/>
              <a:gd name="T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111">
                <a:moveTo>
                  <a:pt x="0" y="0"/>
                </a:moveTo>
                <a:lnTo>
                  <a:pt x="7" y="28"/>
                </a:lnTo>
                <a:lnTo>
                  <a:pt x="14" y="57"/>
                </a:lnTo>
                <a:lnTo>
                  <a:pt x="23" y="84"/>
                </a:lnTo>
                <a:lnTo>
                  <a:pt x="35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49" name="Freeform 261"/>
          <p:cNvSpPr>
            <a:spLocks/>
          </p:cNvSpPr>
          <p:nvPr/>
        </p:nvSpPr>
        <p:spPr bwMode="auto">
          <a:xfrm>
            <a:off x="2497138" y="2430463"/>
            <a:ext cx="6350" cy="80962"/>
          </a:xfrm>
          <a:custGeom>
            <a:avLst/>
            <a:gdLst>
              <a:gd name="T0" fmla="*/ 13 w 13"/>
              <a:gd name="T1" fmla="*/ 0 h 153"/>
              <a:gd name="T2" fmla="*/ 11 w 13"/>
              <a:gd name="T3" fmla="*/ 23 h 153"/>
              <a:gd name="T4" fmla="*/ 9 w 13"/>
              <a:gd name="T5" fmla="*/ 43 h 153"/>
              <a:gd name="T6" fmla="*/ 6 w 13"/>
              <a:gd name="T7" fmla="*/ 58 h 153"/>
              <a:gd name="T8" fmla="*/ 5 w 13"/>
              <a:gd name="T9" fmla="*/ 71 h 153"/>
              <a:gd name="T10" fmla="*/ 3 w 13"/>
              <a:gd name="T11" fmla="*/ 81 h 153"/>
              <a:gd name="T12" fmla="*/ 3 w 13"/>
              <a:gd name="T13" fmla="*/ 89 h 153"/>
              <a:gd name="T14" fmla="*/ 2 w 13"/>
              <a:gd name="T15" fmla="*/ 96 h 153"/>
              <a:gd name="T16" fmla="*/ 1 w 13"/>
              <a:gd name="T17" fmla="*/ 101 h 153"/>
              <a:gd name="T18" fmla="*/ 0 w 13"/>
              <a:gd name="T19" fmla="*/ 109 h 153"/>
              <a:gd name="T20" fmla="*/ 0 w 13"/>
              <a:gd name="T21" fmla="*/ 118 h 153"/>
              <a:gd name="T22" fmla="*/ 0 w 13"/>
              <a:gd name="T23" fmla="*/ 125 h 153"/>
              <a:gd name="T24" fmla="*/ 0 w 13"/>
              <a:gd name="T25" fmla="*/ 132 h 153"/>
              <a:gd name="T26" fmla="*/ 0 w 13"/>
              <a:gd name="T27" fmla="*/ 141 h 153"/>
              <a:gd name="T28" fmla="*/ 0 w 13"/>
              <a:gd name="T29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153">
                <a:moveTo>
                  <a:pt x="13" y="0"/>
                </a:moveTo>
                <a:lnTo>
                  <a:pt x="11" y="23"/>
                </a:lnTo>
                <a:lnTo>
                  <a:pt x="9" y="43"/>
                </a:lnTo>
                <a:lnTo>
                  <a:pt x="6" y="58"/>
                </a:lnTo>
                <a:lnTo>
                  <a:pt x="5" y="71"/>
                </a:lnTo>
                <a:lnTo>
                  <a:pt x="3" y="81"/>
                </a:lnTo>
                <a:lnTo>
                  <a:pt x="3" y="89"/>
                </a:lnTo>
                <a:lnTo>
                  <a:pt x="2" y="96"/>
                </a:lnTo>
                <a:lnTo>
                  <a:pt x="1" y="101"/>
                </a:lnTo>
                <a:lnTo>
                  <a:pt x="0" y="109"/>
                </a:lnTo>
                <a:lnTo>
                  <a:pt x="0" y="118"/>
                </a:lnTo>
                <a:lnTo>
                  <a:pt x="0" y="125"/>
                </a:lnTo>
                <a:lnTo>
                  <a:pt x="0" y="132"/>
                </a:lnTo>
                <a:lnTo>
                  <a:pt x="0" y="141"/>
                </a:lnTo>
                <a:lnTo>
                  <a:pt x="0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0" name="Freeform 262"/>
          <p:cNvSpPr>
            <a:spLocks/>
          </p:cNvSpPr>
          <p:nvPr/>
        </p:nvSpPr>
        <p:spPr bwMode="auto">
          <a:xfrm>
            <a:off x="2239963" y="2354264"/>
            <a:ext cx="69850" cy="3175"/>
          </a:xfrm>
          <a:custGeom>
            <a:avLst/>
            <a:gdLst>
              <a:gd name="T0" fmla="*/ 132 w 132"/>
              <a:gd name="T1" fmla="*/ 0 h 7"/>
              <a:gd name="T2" fmla="*/ 113 w 132"/>
              <a:gd name="T3" fmla="*/ 1 h 7"/>
              <a:gd name="T4" fmla="*/ 93 w 132"/>
              <a:gd name="T5" fmla="*/ 2 h 7"/>
              <a:gd name="T6" fmla="*/ 71 w 132"/>
              <a:gd name="T7" fmla="*/ 3 h 7"/>
              <a:gd name="T8" fmla="*/ 50 w 132"/>
              <a:gd name="T9" fmla="*/ 4 h 7"/>
              <a:gd name="T10" fmla="*/ 30 w 132"/>
              <a:gd name="T11" fmla="*/ 5 h 7"/>
              <a:gd name="T12" fmla="*/ 22 w 132"/>
              <a:gd name="T13" fmla="*/ 5 h 7"/>
              <a:gd name="T14" fmla="*/ 15 w 132"/>
              <a:gd name="T15" fmla="*/ 5 h 7"/>
              <a:gd name="T16" fmla="*/ 8 w 132"/>
              <a:gd name="T17" fmla="*/ 7 h 7"/>
              <a:gd name="T18" fmla="*/ 4 w 132"/>
              <a:gd name="T19" fmla="*/ 7 h 7"/>
              <a:gd name="T20" fmla="*/ 1 w 132"/>
              <a:gd name="T21" fmla="*/ 7 h 7"/>
              <a:gd name="T22" fmla="*/ 0 w 132"/>
              <a:gd name="T2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2" h="7">
                <a:moveTo>
                  <a:pt x="132" y="0"/>
                </a:moveTo>
                <a:lnTo>
                  <a:pt x="113" y="1"/>
                </a:lnTo>
                <a:lnTo>
                  <a:pt x="93" y="2"/>
                </a:lnTo>
                <a:lnTo>
                  <a:pt x="71" y="3"/>
                </a:lnTo>
                <a:lnTo>
                  <a:pt x="50" y="4"/>
                </a:lnTo>
                <a:lnTo>
                  <a:pt x="30" y="5"/>
                </a:lnTo>
                <a:lnTo>
                  <a:pt x="22" y="5"/>
                </a:lnTo>
                <a:lnTo>
                  <a:pt x="15" y="5"/>
                </a:lnTo>
                <a:lnTo>
                  <a:pt x="8" y="7"/>
                </a:lnTo>
                <a:lnTo>
                  <a:pt x="4" y="7"/>
                </a:lnTo>
                <a:lnTo>
                  <a:pt x="1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1" name="Freeform 263"/>
          <p:cNvSpPr>
            <a:spLocks/>
          </p:cNvSpPr>
          <p:nvPr/>
        </p:nvSpPr>
        <p:spPr bwMode="auto">
          <a:xfrm>
            <a:off x="2136775" y="2401889"/>
            <a:ext cx="139700" cy="58737"/>
          </a:xfrm>
          <a:custGeom>
            <a:avLst/>
            <a:gdLst>
              <a:gd name="T0" fmla="*/ 264 w 264"/>
              <a:gd name="T1" fmla="*/ 0 h 111"/>
              <a:gd name="T2" fmla="*/ 259 w 264"/>
              <a:gd name="T3" fmla="*/ 8 h 111"/>
              <a:gd name="T4" fmla="*/ 254 w 264"/>
              <a:gd name="T5" fmla="*/ 12 h 111"/>
              <a:gd name="T6" fmla="*/ 252 w 264"/>
              <a:gd name="T7" fmla="*/ 17 h 111"/>
              <a:gd name="T8" fmla="*/ 251 w 264"/>
              <a:gd name="T9" fmla="*/ 19 h 111"/>
              <a:gd name="T10" fmla="*/ 250 w 264"/>
              <a:gd name="T11" fmla="*/ 21 h 111"/>
              <a:gd name="T12" fmla="*/ 248 w 264"/>
              <a:gd name="T13" fmla="*/ 21 h 111"/>
              <a:gd name="T14" fmla="*/ 246 w 264"/>
              <a:gd name="T15" fmla="*/ 19 h 111"/>
              <a:gd name="T16" fmla="*/ 243 w 264"/>
              <a:gd name="T17" fmla="*/ 17 h 111"/>
              <a:gd name="T18" fmla="*/ 239 w 264"/>
              <a:gd name="T19" fmla="*/ 17 h 111"/>
              <a:gd name="T20" fmla="*/ 233 w 264"/>
              <a:gd name="T21" fmla="*/ 17 h 111"/>
              <a:gd name="T22" fmla="*/ 228 w 264"/>
              <a:gd name="T23" fmla="*/ 17 h 111"/>
              <a:gd name="T24" fmla="*/ 218 w 264"/>
              <a:gd name="T25" fmla="*/ 19 h 111"/>
              <a:gd name="T26" fmla="*/ 208 w 264"/>
              <a:gd name="T27" fmla="*/ 23 h 111"/>
              <a:gd name="T28" fmla="*/ 194 w 264"/>
              <a:gd name="T29" fmla="*/ 27 h 111"/>
              <a:gd name="T30" fmla="*/ 185 w 264"/>
              <a:gd name="T31" fmla="*/ 32 h 111"/>
              <a:gd name="T32" fmla="*/ 176 w 264"/>
              <a:gd name="T33" fmla="*/ 37 h 111"/>
              <a:gd name="T34" fmla="*/ 160 w 264"/>
              <a:gd name="T35" fmla="*/ 48 h 111"/>
              <a:gd name="T36" fmla="*/ 142 w 264"/>
              <a:gd name="T37" fmla="*/ 60 h 111"/>
              <a:gd name="T38" fmla="*/ 125 w 264"/>
              <a:gd name="T39" fmla="*/ 69 h 111"/>
              <a:gd name="T40" fmla="*/ 110 w 264"/>
              <a:gd name="T41" fmla="*/ 75 h 111"/>
              <a:gd name="T42" fmla="*/ 94 w 264"/>
              <a:gd name="T43" fmla="*/ 78 h 111"/>
              <a:gd name="T44" fmla="*/ 60 w 264"/>
              <a:gd name="T45" fmla="*/ 85 h 111"/>
              <a:gd name="T46" fmla="*/ 43 w 264"/>
              <a:gd name="T47" fmla="*/ 89 h 111"/>
              <a:gd name="T48" fmla="*/ 28 w 264"/>
              <a:gd name="T49" fmla="*/ 93 h 111"/>
              <a:gd name="T50" fmla="*/ 13 w 264"/>
              <a:gd name="T51" fmla="*/ 100 h 111"/>
              <a:gd name="T52" fmla="*/ 0 w 264"/>
              <a:gd name="T53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64" h="111">
                <a:moveTo>
                  <a:pt x="264" y="0"/>
                </a:moveTo>
                <a:lnTo>
                  <a:pt x="259" y="8"/>
                </a:lnTo>
                <a:lnTo>
                  <a:pt x="254" y="12"/>
                </a:lnTo>
                <a:lnTo>
                  <a:pt x="252" y="17"/>
                </a:lnTo>
                <a:lnTo>
                  <a:pt x="251" y="19"/>
                </a:lnTo>
                <a:lnTo>
                  <a:pt x="250" y="21"/>
                </a:lnTo>
                <a:lnTo>
                  <a:pt x="248" y="21"/>
                </a:lnTo>
                <a:lnTo>
                  <a:pt x="246" y="19"/>
                </a:lnTo>
                <a:lnTo>
                  <a:pt x="243" y="17"/>
                </a:lnTo>
                <a:lnTo>
                  <a:pt x="239" y="17"/>
                </a:lnTo>
                <a:lnTo>
                  <a:pt x="233" y="17"/>
                </a:lnTo>
                <a:lnTo>
                  <a:pt x="228" y="17"/>
                </a:lnTo>
                <a:lnTo>
                  <a:pt x="218" y="19"/>
                </a:lnTo>
                <a:lnTo>
                  <a:pt x="208" y="23"/>
                </a:lnTo>
                <a:lnTo>
                  <a:pt x="194" y="27"/>
                </a:lnTo>
                <a:lnTo>
                  <a:pt x="185" y="32"/>
                </a:lnTo>
                <a:lnTo>
                  <a:pt x="176" y="37"/>
                </a:lnTo>
                <a:lnTo>
                  <a:pt x="160" y="48"/>
                </a:lnTo>
                <a:lnTo>
                  <a:pt x="142" y="60"/>
                </a:lnTo>
                <a:lnTo>
                  <a:pt x="125" y="69"/>
                </a:lnTo>
                <a:lnTo>
                  <a:pt x="110" y="75"/>
                </a:lnTo>
                <a:lnTo>
                  <a:pt x="94" y="78"/>
                </a:lnTo>
                <a:lnTo>
                  <a:pt x="60" y="85"/>
                </a:lnTo>
                <a:lnTo>
                  <a:pt x="43" y="89"/>
                </a:lnTo>
                <a:lnTo>
                  <a:pt x="28" y="93"/>
                </a:lnTo>
                <a:lnTo>
                  <a:pt x="13" y="100"/>
                </a:lnTo>
                <a:lnTo>
                  <a:pt x="0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2" name="Freeform 264"/>
          <p:cNvSpPr>
            <a:spLocks/>
          </p:cNvSpPr>
          <p:nvPr/>
        </p:nvSpPr>
        <p:spPr bwMode="auto">
          <a:xfrm>
            <a:off x="2841625" y="2346326"/>
            <a:ext cx="84138" cy="66675"/>
          </a:xfrm>
          <a:custGeom>
            <a:avLst/>
            <a:gdLst>
              <a:gd name="T0" fmla="*/ 0 w 160"/>
              <a:gd name="T1" fmla="*/ 0 h 125"/>
              <a:gd name="T2" fmla="*/ 8 w 160"/>
              <a:gd name="T3" fmla="*/ 18 h 125"/>
              <a:gd name="T4" fmla="*/ 21 w 160"/>
              <a:gd name="T5" fmla="*/ 32 h 125"/>
              <a:gd name="T6" fmla="*/ 36 w 160"/>
              <a:gd name="T7" fmla="*/ 45 h 125"/>
              <a:gd name="T8" fmla="*/ 55 w 160"/>
              <a:gd name="T9" fmla="*/ 54 h 125"/>
              <a:gd name="T10" fmla="*/ 73 w 160"/>
              <a:gd name="T11" fmla="*/ 62 h 125"/>
              <a:gd name="T12" fmla="*/ 93 w 160"/>
              <a:gd name="T13" fmla="*/ 68 h 125"/>
              <a:gd name="T14" fmla="*/ 112 w 160"/>
              <a:gd name="T15" fmla="*/ 73 h 125"/>
              <a:gd name="T16" fmla="*/ 132 w 160"/>
              <a:gd name="T17" fmla="*/ 76 h 125"/>
              <a:gd name="T18" fmla="*/ 137 w 160"/>
              <a:gd name="T19" fmla="*/ 84 h 125"/>
              <a:gd name="T20" fmla="*/ 141 w 160"/>
              <a:gd name="T21" fmla="*/ 90 h 125"/>
              <a:gd name="T22" fmla="*/ 146 w 160"/>
              <a:gd name="T23" fmla="*/ 94 h 125"/>
              <a:gd name="T24" fmla="*/ 148 w 160"/>
              <a:gd name="T25" fmla="*/ 99 h 125"/>
              <a:gd name="T26" fmla="*/ 154 w 160"/>
              <a:gd name="T27" fmla="*/ 105 h 125"/>
              <a:gd name="T28" fmla="*/ 156 w 160"/>
              <a:gd name="T29" fmla="*/ 108 h 125"/>
              <a:gd name="T30" fmla="*/ 159 w 160"/>
              <a:gd name="T31" fmla="*/ 111 h 125"/>
              <a:gd name="T32" fmla="*/ 160 w 160"/>
              <a:gd name="T33" fmla="*/ 113 h 125"/>
              <a:gd name="T34" fmla="*/ 160 w 160"/>
              <a:gd name="T35" fmla="*/ 118 h 125"/>
              <a:gd name="T36" fmla="*/ 160 w 160"/>
              <a:gd name="T37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0" h="125">
                <a:moveTo>
                  <a:pt x="0" y="0"/>
                </a:moveTo>
                <a:lnTo>
                  <a:pt x="8" y="18"/>
                </a:lnTo>
                <a:lnTo>
                  <a:pt x="21" y="32"/>
                </a:lnTo>
                <a:lnTo>
                  <a:pt x="36" y="45"/>
                </a:lnTo>
                <a:lnTo>
                  <a:pt x="55" y="54"/>
                </a:lnTo>
                <a:lnTo>
                  <a:pt x="73" y="62"/>
                </a:lnTo>
                <a:lnTo>
                  <a:pt x="93" y="68"/>
                </a:lnTo>
                <a:lnTo>
                  <a:pt x="112" y="73"/>
                </a:lnTo>
                <a:lnTo>
                  <a:pt x="132" y="76"/>
                </a:lnTo>
                <a:lnTo>
                  <a:pt x="137" y="84"/>
                </a:lnTo>
                <a:lnTo>
                  <a:pt x="141" y="90"/>
                </a:lnTo>
                <a:lnTo>
                  <a:pt x="146" y="94"/>
                </a:lnTo>
                <a:lnTo>
                  <a:pt x="148" y="99"/>
                </a:lnTo>
                <a:lnTo>
                  <a:pt x="154" y="105"/>
                </a:lnTo>
                <a:lnTo>
                  <a:pt x="156" y="108"/>
                </a:lnTo>
                <a:lnTo>
                  <a:pt x="159" y="111"/>
                </a:lnTo>
                <a:lnTo>
                  <a:pt x="160" y="113"/>
                </a:lnTo>
                <a:lnTo>
                  <a:pt x="160" y="118"/>
                </a:lnTo>
                <a:lnTo>
                  <a:pt x="160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3" name="Freeform 265"/>
          <p:cNvSpPr>
            <a:spLocks/>
          </p:cNvSpPr>
          <p:nvPr/>
        </p:nvSpPr>
        <p:spPr bwMode="auto">
          <a:xfrm>
            <a:off x="2895600" y="2166939"/>
            <a:ext cx="19050" cy="109537"/>
          </a:xfrm>
          <a:custGeom>
            <a:avLst/>
            <a:gdLst>
              <a:gd name="T0" fmla="*/ 0 w 35"/>
              <a:gd name="T1" fmla="*/ 0 h 208"/>
              <a:gd name="T2" fmla="*/ 5 w 35"/>
              <a:gd name="T3" fmla="*/ 34 h 208"/>
              <a:gd name="T4" fmla="*/ 9 w 35"/>
              <a:gd name="T5" fmla="*/ 66 h 208"/>
              <a:gd name="T6" fmla="*/ 15 w 35"/>
              <a:gd name="T7" fmla="*/ 98 h 208"/>
              <a:gd name="T8" fmla="*/ 21 w 35"/>
              <a:gd name="T9" fmla="*/ 132 h 208"/>
              <a:gd name="T10" fmla="*/ 24 w 35"/>
              <a:gd name="T11" fmla="*/ 160 h 208"/>
              <a:gd name="T12" fmla="*/ 28 w 35"/>
              <a:gd name="T13" fmla="*/ 187 h 208"/>
              <a:gd name="T14" fmla="*/ 29 w 35"/>
              <a:gd name="T15" fmla="*/ 193 h 208"/>
              <a:gd name="T16" fmla="*/ 31 w 35"/>
              <a:gd name="T17" fmla="*/ 200 h 208"/>
              <a:gd name="T18" fmla="*/ 34 w 35"/>
              <a:gd name="T19" fmla="*/ 206 h 208"/>
              <a:gd name="T20" fmla="*/ 35 w 35"/>
              <a:gd name="T21" fmla="*/ 208 h 208"/>
              <a:gd name="T22" fmla="*/ 35 w 35"/>
              <a:gd name="T23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5" h="208">
                <a:moveTo>
                  <a:pt x="0" y="0"/>
                </a:moveTo>
                <a:lnTo>
                  <a:pt x="5" y="34"/>
                </a:lnTo>
                <a:lnTo>
                  <a:pt x="9" y="66"/>
                </a:lnTo>
                <a:lnTo>
                  <a:pt x="15" y="98"/>
                </a:lnTo>
                <a:lnTo>
                  <a:pt x="21" y="132"/>
                </a:lnTo>
                <a:lnTo>
                  <a:pt x="24" y="160"/>
                </a:lnTo>
                <a:lnTo>
                  <a:pt x="28" y="187"/>
                </a:lnTo>
                <a:lnTo>
                  <a:pt x="29" y="193"/>
                </a:lnTo>
                <a:lnTo>
                  <a:pt x="31" y="200"/>
                </a:lnTo>
                <a:lnTo>
                  <a:pt x="34" y="206"/>
                </a:lnTo>
                <a:lnTo>
                  <a:pt x="35" y="208"/>
                </a:lnTo>
                <a:lnTo>
                  <a:pt x="35" y="2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4" name="Freeform 266"/>
          <p:cNvSpPr>
            <a:spLocks/>
          </p:cNvSpPr>
          <p:nvPr/>
        </p:nvSpPr>
        <p:spPr bwMode="auto">
          <a:xfrm>
            <a:off x="2713039" y="2074863"/>
            <a:ext cx="14287" cy="25400"/>
          </a:xfrm>
          <a:custGeom>
            <a:avLst/>
            <a:gdLst>
              <a:gd name="T0" fmla="*/ 27 w 27"/>
              <a:gd name="T1" fmla="*/ 0 h 48"/>
              <a:gd name="T2" fmla="*/ 23 w 27"/>
              <a:gd name="T3" fmla="*/ 14 h 48"/>
              <a:gd name="T4" fmla="*/ 17 w 27"/>
              <a:gd name="T5" fmla="*/ 26 h 48"/>
              <a:gd name="T6" fmla="*/ 9 w 27"/>
              <a:gd name="T7" fmla="*/ 37 h 48"/>
              <a:gd name="T8" fmla="*/ 0 w 27"/>
              <a:gd name="T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48">
                <a:moveTo>
                  <a:pt x="27" y="0"/>
                </a:moveTo>
                <a:lnTo>
                  <a:pt x="23" y="14"/>
                </a:lnTo>
                <a:lnTo>
                  <a:pt x="17" y="26"/>
                </a:lnTo>
                <a:lnTo>
                  <a:pt x="9" y="37"/>
                </a:lnTo>
                <a:lnTo>
                  <a:pt x="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5" name="Freeform 267"/>
          <p:cNvSpPr>
            <a:spLocks/>
          </p:cNvSpPr>
          <p:nvPr/>
        </p:nvSpPr>
        <p:spPr bwMode="auto">
          <a:xfrm>
            <a:off x="2092325" y="2138363"/>
            <a:ext cx="103188" cy="6350"/>
          </a:xfrm>
          <a:custGeom>
            <a:avLst/>
            <a:gdLst>
              <a:gd name="T0" fmla="*/ 194 w 194"/>
              <a:gd name="T1" fmla="*/ 13 h 13"/>
              <a:gd name="T2" fmla="*/ 180 w 194"/>
              <a:gd name="T3" fmla="*/ 12 h 13"/>
              <a:gd name="T4" fmla="*/ 167 w 194"/>
              <a:gd name="T5" fmla="*/ 11 h 13"/>
              <a:gd name="T6" fmla="*/ 156 w 194"/>
              <a:gd name="T7" fmla="*/ 10 h 13"/>
              <a:gd name="T8" fmla="*/ 144 w 194"/>
              <a:gd name="T9" fmla="*/ 8 h 13"/>
              <a:gd name="T10" fmla="*/ 127 w 194"/>
              <a:gd name="T11" fmla="*/ 7 h 13"/>
              <a:gd name="T12" fmla="*/ 112 w 194"/>
              <a:gd name="T13" fmla="*/ 4 h 13"/>
              <a:gd name="T14" fmla="*/ 100 w 194"/>
              <a:gd name="T15" fmla="*/ 3 h 13"/>
              <a:gd name="T16" fmla="*/ 90 w 194"/>
              <a:gd name="T17" fmla="*/ 2 h 13"/>
              <a:gd name="T18" fmla="*/ 83 w 194"/>
              <a:gd name="T19" fmla="*/ 1 h 13"/>
              <a:gd name="T20" fmla="*/ 76 w 194"/>
              <a:gd name="T21" fmla="*/ 1 h 13"/>
              <a:gd name="T22" fmla="*/ 65 w 194"/>
              <a:gd name="T23" fmla="*/ 0 h 13"/>
              <a:gd name="T24" fmla="*/ 59 w 194"/>
              <a:gd name="T25" fmla="*/ 0 h 13"/>
              <a:gd name="T26" fmla="*/ 51 w 194"/>
              <a:gd name="T27" fmla="*/ 0 h 13"/>
              <a:gd name="T28" fmla="*/ 43 w 194"/>
              <a:gd name="T29" fmla="*/ 0 h 13"/>
              <a:gd name="T30" fmla="*/ 31 w 194"/>
              <a:gd name="T31" fmla="*/ 0 h 13"/>
              <a:gd name="T32" fmla="*/ 17 w 194"/>
              <a:gd name="T33" fmla="*/ 0 h 13"/>
              <a:gd name="T34" fmla="*/ 0 w 194"/>
              <a:gd name="T3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4" h="13">
                <a:moveTo>
                  <a:pt x="194" y="13"/>
                </a:moveTo>
                <a:lnTo>
                  <a:pt x="180" y="12"/>
                </a:lnTo>
                <a:lnTo>
                  <a:pt x="167" y="11"/>
                </a:lnTo>
                <a:lnTo>
                  <a:pt x="156" y="10"/>
                </a:lnTo>
                <a:lnTo>
                  <a:pt x="144" y="8"/>
                </a:lnTo>
                <a:lnTo>
                  <a:pt x="127" y="7"/>
                </a:lnTo>
                <a:lnTo>
                  <a:pt x="112" y="4"/>
                </a:lnTo>
                <a:lnTo>
                  <a:pt x="100" y="3"/>
                </a:lnTo>
                <a:lnTo>
                  <a:pt x="90" y="2"/>
                </a:lnTo>
                <a:lnTo>
                  <a:pt x="83" y="1"/>
                </a:lnTo>
                <a:lnTo>
                  <a:pt x="76" y="1"/>
                </a:lnTo>
                <a:lnTo>
                  <a:pt x="65" y="0"/>
                </a:lnTo>
                <a:lnTo>
                  <a:pt x="59" y="0"/>
                </a:lnTo>
                <a:lnTo>
                  <a:pt x="51" y="0"/>
                </a:lnTo>
                <a:lnTo>
                  <a:pt x="43" y="0"/>
                </a:lnTo>
                <a:lnTo>
                  <a:pt x="31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6" name="Freeform 268"/>
          <p:cNvSpPr>
            <a:spLocks/>
          </p:cNvSpPr>
          <p:nvPr/>
        </p:nvSpPr>
        <p:spPr bwMode="auto">
          <a:xfrm>
            <a:off x="2111376" y="2185989"/>
            <a:ext cx="28575" cy="39687"/>
          </a:xfrm>
          <a:custGeom>
            <a:avLst/>
            <a:gdLst>
              <a:gd name="T0" fmla="*/ 55 w 55"/>
              <a:gd name="T1" fmla="*/ 0 h 76"/>
              <a:gd name="T2" fmla="*/ 45 w 55"/>
              <a:gd name="T3" fmla="*/ 9 h 76"/>
              <a:gd name="T4" fmla="*/ 35 w 55"/>
              <a:gd name="T5" fmla="*/ 17 h 76"/>
              <a:gd name="T6" fmla="*/ 27 w 55"/>
              <a:gd name="T7" fmla="*/ 25 h 76"/>
              <a:gd name="T8" fmla="*/ 21 w 55"/>
              <a:gd name="T9" fmla="*/ 34 h 76"/>
              <a:gd name="T10" fmla="*/ 11 w 55"/>
              <a:gd name="T11" fmla="*/ 53 h 76"/>
              <a:gd name="T12" fmla="*/ 5 w 55"/>
              <a:gd name="T13" fmla="*/ 63 h 76"/>
              <a:gd name="T14" fmla="*/ 0 w 55"/>
              <a:gd name="T1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76">
                <a:moveTo>
                  <a:pt x="55" y="0"/>
                </a:moveTo>
                <a:lnTo>
                  <a:pt x="45" y="9"/>
                </a:lnTo>
                <a:lnTo>
                  <a:pt x="35" y="17"/>
                </a:lnTo>
                <a:lnTo>
                  <a:pt x="27" y="25"/>
                </a:lnTo>
                <a:lnTo>
                  <a:pt x="21" y="34"/>
                </a:lnTo>
                <a:lnTo>
                  <a:pt x="11" y="53"/>
                </a:lnTo>
                <a:lnTo>
                  <a:pt x="5" y="63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7" name="Freeform 269"/>
          <p:cNvSpPr>
            <a:spLocks/>
          </p:cNvSpPr>
          <p:nvPr/>
        </p:nvSpPr>
        <p:spPr bwMode="auto">
          <a:xfrm>
            <a:off x="2155826" y="2189164"/>
            <a:ext cx="47625" cy="47625"/>
          </a:xfrm>
          <a:custGeom>
            <a:avLst/>
            <a:gdLst>
              <a:gd name="T0" fmla="*/ 90 w 90"/>
              <a:gd name="T1" fmla="*/ 0 h 90"/>
              <a:gd name="T2" fmla="*/ 82 w 90"/>
              <a:gd name="T3" fmla="*/ 14 h 90"/>
              <a:gd name="T4" fmla="*/ 71 w 90"/>
              <a:gd name="T5" fmla="*/ 26 h 90"/>
              <a:gd name="T6" fmla="*/ 61 w 90"/>
              <a:gd name="T7" fmla="*/ 38 h 90"/>
              <a:gd name="T8" fmla="*/ 48 w 90"/>
              <a:gd name="T9" fmla="*/ 48 h 90"/>
              <a:gd name="T10" fmla="*/ 24 w 90"/>
              <a:gd name="T11" fmla="*/ 68 h 90"/>
              <a:gd name="T12" fmla="*/ 11 w 90"/>
              <a:gd name="T13" fmla="*/ 78 h 90"/>
              <a:gd name="T14" fmla="*/ 0 w 90"/>
              <a:gd name="T1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0" h="90">
                <a:moveTo>
                  <a:pt x="90" y="0"/>
                </a:moveTo>
                <a:lnTo>
                  <a:pt x="82" y="14"/>
                </a:lnTo>
                <a:lnTo>
                  <a:pt x="71" y="26"/>
                </a:lnTo>
                <a:lnTo>
                  <a:pt x="61" y="38"/>
                </a:lnTo>
                <a:lnTo>
                  <a:pt x="48" y="48"/>
                </a:lnTo>
                <a:lnTo>
                  <a:pt x="24" y="68"/>
                </a:lnTo>
                <a:lnTo>
                  <a:pt x="11" y="78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8" name="Freeform 270"/>
          <p:cNvSpPr>
            <a:spLocks/>
          </p:cNvSpPr>
          <p:nvPr/>
        </p:nvSpPr>
        <p:spPr bwMode="auto">
          <a:xfrm>
            <a:off x="2139951" y="2222500"/>
            <a:ext cx="80963" cy="39688"/>
          </a:xfrm>
          <a:custGeom>
            <a:avLst/>
            <a:gdLst>
              <a:gd name="T0" fmla="*/ 153 w 153"/>
              <a:gd name="T1" fmla="*/ 0 h 76"/>
              <a:gd name="T2" fmla="*/ 146 w 153"/>
              <a:gd name="T3" fmla="*/ 10 h 76"/>
              <a:gd name="T4" fmla="*/ 140 w 153"/>
              <a:gd name="T5" fmla="*/ 20 h 76"/>
              <a:gd name="T6" fmla="*/ 134 w 153"/>
              <a:gd name="T7" fmla="*/ 27 h 76"/>
              <a:gd name="T8" fmla="*/ 128 w 153"/>
              <a:gd name="T9" fmla="*/ 34 h 76"/>
              <a:gd name="T10" fmla="*/ 119 w 153"/>
              <a:gd name="T11" fmla="*/ 43 h 76"/>
              <a:gd name="T12" fmla="*/ 110 w 153"/>
              <a:gd name="T13" fmla="*/ 51 h 76"/>
              <a:gd name="T14" fmla="*/ 98 w 153"/>
              <a:gd name="T15" fmla="*/ 56 h 76"/>
              <a:gd name="T16" fmla="*/ 83 w 153"/>
              <a:gd name="T17" fmla="*/ 60 h 76"/>
              <a:gd name="T18" fmla="*/ 75 w 153"/>
              <a:gd name="T19" fmla="*/ 61 h 76"/>
              <a:gd name="T20" fmla="*/ 66 w 153"/>
              <a:gd name="T21" fmla="*/ 64 h 76"/>
              <a:gd name="T22" fmla="*/ 54 w 153"/>
              <a:gd name="T23" fmla="*/ 66 h 76"/>
              <a:gd name="T24" fmla="*/ 42 w 153"/>
              <a:gd name="T25" fmla="*/ 69 h 76"/>
              <a:gd name="T26" fmla="*/ 36 w 153"/>
              <a:gd name="T27" fmla="*/ 71 h 76"/>
              <a:gd name="T28" fmla="*/ 29 w 153"/>
              <a:gd name="T29" fmla="*/ 72 h 76"/>
              <a:gd name="T30" fmla="*/ 16 w 153"/>
              <a:gd name="T31" fmla="*/ 74 h 76"/>
              <a:gd name="T32" fmla="*/ 9 w 153"/>
              <a:gd name="T33" fmla="*/ 75 h 76"/>
              <a:gd name="T34" fmla="*/ 5 w 153"/>
              <a:gd name="T35" fmla="*/ 76 h 76"/>
              <a:gd name="T36" fmla="*/ 1 w 153"/>
              <a:gd name="T37" fmla="*/ 76 h 76"/>
              <a:gd name="T38" fmla="*/ 0 w 153"/>
              <a:gd name="T39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3" h="76">
                <a:moveTo>
                  <a:pt x="153" y="0"/>
                </a:moveTo>
                <a:lnTo>
                  <a:pt x="146" y="10"/>
                </a:lnTo>
                <a:lnTo>
                  <a:pt x="140" y="20"/>
                </a:lnTo>
                <a:lnTo>
                  <a:pt x="134" y="27"/>
                </a:lnTo>
                <a:lnTo>
                  <a:pt x="128" y="34"/>
                </a:lnTo>
                <a:lnTo>
                  <a:pt x="119" y="43"/>
                </a:lnTo>
                <a:lnTo>
                  <a:pt x="110" y="51"/>
                </a:lnTo>
                <a:lnTo>
                  <a:pt x="98" y="56"/>
                </a:lnTo>
                <a:lnTo>
                  <a:pt x="83" y="60"/>
                </a:lnTo>
                <a:lnTo>
                  <a:pt x="75" y="61"/>
                </a:lnTo>
                <a:lnTo>
                  <a:pt x="66" y="64"/>
                </a:lnTo>
                <a:lnTo>
                  <a:pt x="54" y="66"/>
                </a:lnTo>
                <a:lnTo>
                  <a:pt x="42" y="69"/>
                </a:lnTo>
                <a:lnTo>
                  <a:pt x="36" y="71"/>
                </a:lnTo>
                <a:lnTo>
                  <a:pt x="29" y="72"/>
                </a:lnTo>
                <a:lnTo>
                  <a:pt x="16" y="74"/>
                </a:lnTo>
                <a:lnTo>
                  <a:pt x="9" y="75"/>
                </a:lnTo>
                <a:lnTo>
                  <a:pt x="5" y="76"/>
                </a:lnTo>
                <a:lnTo>
                  <a:pt x="1" y="76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59" name="Freeform 271"/>
          <p:cNvSpPr>
            <a:spLocks/>
          </p:cNvSpPr>
          <p:nvPr/>
        </p:nvSpPr>
        <p:spPr bwMode="auto">
          <a:xfrm>
            <a:off x="2327276" y="2247900"/>
            <a:ext cx="11113" cy="25400"/>
          </a:xfrm>
          <a:custGeom>
            <a:avLst/>
            <a:gdLst>
              <a:gd name="T0" fmla="*/ 20 w 20"/>
              <a:gd name="T1" fmla="*/ 0 h 48"/>
              <a:gd name="T2" fmla="*/ 17 w 20"/>
              <a:gd name="T3" fmla="*/ 13 h 48"/>
              <a:gd name="T4" fmla="*/ 13 w 20"/>
              <a:gd name="T5" fmla="*/ 27 h 48"/>
              <a:gd name="T6" fmla="*/ 10 w 20"/>
              <a:gd name="T7" fmla="*/ 34 h 48"/>
              <a:gd name="T8" fmla="*/ 5 w 20"/>
              <a:gd name="T9" fmla="*/ 41 h 48"/>
              <a:gd name="T10" fmla="*/ 1 w 20"/>
              <a:gd name="T11" fmla="*/ 46 h 48"/>
              <a:gd name="T12" fmla="*/ 0 w 20"/>
              <a:gd name="T13" fmla="*/ 48 h 48"/>
              <a:gd name="T14" fmla="*/ 0 w 20"/>
              <a:gd name="T1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48">
                <a:moveTo>
                  <a:pt x="20" y="0"/>
                </a:moveTo>
                <a:lnTo>
                  <a:pt x="17" y="13"/>
                </a:lnTo>
                <a:lnTo>
                  <a:pt x="13" y="27"/>
                </a:lnTo>
                <a:lnTo>
                  <a:pt x="10" y="34"/>
                </a:lnTo>
                <a:lnTo>
                  <a:pt x="5" y="41"/>
                </a:lnTo>
                <a:lnTo>
                  <a:pt x="1" y="46"/>
                </a:lnTo>
                <a:lnTo>
                  <a:pt x="0" y="48"/>
                </a:lnTo>
                <a:lnTo>
                  <a:pt x="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0" name="Freeform 272"/>
          <p:cNvSpPr>
            <a:spLocks/>
          </p:cNvSpPr>
          <p:nvPr/>
        </p:nvSpPr>
        <p:spPr bwMode="auto">
          <a:xfrm>
            <a:off x="2100264" y="2265363"/>
            <a:ext cx="173037" cy="19050"/>
          </a:xfrm>
          <a:custGeom>
            <a:avLst/>
            <a:gdLst>
              <a:gd name="T0" fmla="*/ 326 w 326"/>
              <a:gd name="T1" fmla="*/ 0 h 36"/>
              <a:gd name="T2" fmla="*/ 298 w 326"/>
              <a:gd name="T3" fmla="*/ 3 h 36"/>
              <a:gd name="T4" fmla="*/ 284 w 326"/>
              <a:gd name="T5" fmla="*/ 5 h 36"/>
              <a:gd name="T6" fmla="*/ 270 w 326"/>
              <a:gd name="T7" fmla="*/ 7 h 36"/>
              <a:gd name="T8" fmla="*/ 263 w 326"/>
              <a:gd name="T9" fmla="*/ 9 h 36"/>
              <a:gd name="T10" fmla="*/ 256 w 326"/>
              <a:gd name="T11" fmla="*/ 14 h 36"/>
              <a:gd name="T12" fmla="*/ 249 w 326"/>
              <a:gd name="T13" fmla="*/ 19 h 36"/>
              <a:gd name="T14" fmla="*/ 242 w 326"/>
              <a:gd name="T15" fmla="*/ 21 h 36"/>
              <a:gd name="T16" fmla="*/ 213 w 326"/>
              <a:gd name="T17" fmla="*/ 27 h 36"/>
              <a:gd name="T18" fmla="*/ 183 w 326"/>
              <a:gd name="T19" fmla="*/ 31 h 36"/>
              <a:gd name="T20" fmla="*/ 152 w 326"/>
              <a:gd name="T21" fmla="*/ 34 h 36"/>
              <a:gd name="T22" fmla="*/ 122 w 326"/>
              <a:gd name="T23" fmla="*/ 35 h 36"/>
              <a:gd name="T24" fmla="*/ 61 w 326"/>
              <a:gd name="T25" fmla="*/ 36 h 36"/>
              <a:gd name="T26" fmla="*/ 0 w 326"/>
              <a:gd name="T27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6" h="36">
                <a:moveTo>
                  <a:pt x="326" y="0"/>
                </a:moveTo>
                <a:lnTo>
                  <a:pt x="298" y="3"/>
                </a:lnTo>
                <a:lnTo>
                  <a:pt x="284" y="5"/>
                </a:lnTo>
                <a:lnTo>
                  <a:pt x="270" y="7"/>
                </a:lnTo>
                <a:lnTo>
                  <a:pt x="263" y="9"/>
                </a:lnTo>
                <a:lnTo>
                  <a:pt x="256" y="14"/>
                </a:lnTo>
                <a:lnTo>
                  <a:pt x="249" y="19"/>
                </a:lnTo>
                <a:lnTo>
                  <a:pt x="242" y="21"/>
                </a:lnTo>
                <a:lnTo>
                  <a:pt x="213" y="27"/>
                </a:lnTo>
                <a:lnTo>
                  <a:pt x="183" y="31"/>
                </a:lnTo>
                <a:lnTo>
                  <a:pt x="152" y="34"/>
                </a:lnTo>
                <a:lnTo>
                  <a:pt x="122" y="35"/>
                </a:lnTo>
                <a:lnTo>
                  <a:pt x="61" y="36"/>
                </a:lnTo>
                <a:lnTo>
                  <a:pt x="0" y="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1" name="Freeform 273"/>
          <p:cNvSpPr>
            <a:spLocks/>
          </p:cNvSpPr>
          <p:nvPr/>
        </p:nvSpPr>
        <p:spPr bwMode="auto">
          <a:xfrm>
            <a:off x="2206625" y="2244725"/>
            <a:ext cx="84138" cy="65088"/>
          </a:xfrm>
          <a:custGeom>
            <a:avLst/>
            <a:gdLst>
              <a:gd name="T0" fmla="*/ 159 w 159"/>
              <a:gd name="T1" fmla="*/ 0 h 124"/>
              <a:gd name="T2" fmla="*/ 144 w 159"/>
              <a:gd name="T3" fmla="*/ 4 h 124"/>
              <a:gd name="T4" fmla="*/ 132 w 159"/>
              <a:gd name="T5" fmla="*/ 10 h 124"/>
              <a:gd name="T6" fmla="*/ 121 w 159"/>
              <a:gd name="T7" fmla="*/ 17 h 124"/>
              <a:gd name="T8" fmla="*/ 113 w 159"/>
              <a:gd name="T9" fmla="*/ 24 h 124"/>
              <a:gd name="T10" fmla="*/ 96 w 159"/>
              <a:gd name="T11" fmla="*/ 41 h 124"/>
              <a:gd name="T12" fmla="*/ 86 w 159"/>
              <a:gd name="T13" fmla="*/ 52 h 124"/>
              <a:gd name="T14" fmla="*/ 76 w 159"/>
              <a:gd name="T15" fmla="*/ 62 h 124"/>
              <a:gd name="T16" fmla="*/ 58 w 159"/>
              <a:gd name="T17" fmla="*/ 78 h 124"/>
              <a:gd name="T18" fmla="*/ 38 w 159"/>
              <a:gd name="T19" fmla="*/ 93 h 124"/>
              <a:gd name="T20" fmla="*/ 18 w 159"/>
              <a:gd name="T21" fmla="*/ 108 h 124"/>
              <a:gd name="T22" fmla="*/ 0 w 159"/>
              <a:gd name="T23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9" h="124">
                <a:moveTo>
                  <a:pt x="159" y="0"/>
                </a:moveTo>
                <a:lnTo>
                  <a:pt x="144" y="4"/>
                </a:lnTo>
                <a:lnTo>
                  <a:pt x="132" y="10"/>
                </a:lnTo>
                <a:lnTo>
                  <a:pt x="121" y="17"/>
                </a:lnTo>
                <a:lnTo>
                  <a:pt x="113" y="24"/>
                </a:lnTo>
                <a:lnTo>
                  <a:pt x="96" y="41"/>
                </a:lnTo>
                <a:lnTo>
                  <a:pt x="86" y="52"/>
                </a:lnTo>
                <a:lnTo>
                  <a:pt x="76" y="62"/>
                </a:lnTo>
                <a:lnTo>
                  <a:pt x="58" y="78"/>
                </a:lnTo>
                <a:lnTo>
                  <a:pt x="38" y="93"/>
                </a:lnTo>
                <a:lnTo>
                  <a:pt x="18" y="108"/>
                </a:lnTo>
                <a:lnTo>
                  <a:pt x="0" y="12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2" name="Freeform 274"/>
          <p:cNvSpPr>
            <a:spLocks/>
          </p:cNvSpPr>
          <p:nvPr/>
        </p:nvSpPr>
        <p:spPr bwMode="auto">
          <a:xfrm>
            <a:off x="2701926" y="2203451"/>
            <a:ext cx="73025" cy="80963"/>
          </a:xfrm>
          <a:custGeom>
            <a:avLst/>
            <a:gdLst>
              <a:gd name="T0" fmla="*/ 0 w 138"/>
              <a:gd name="T1" fmla="*/ 0 h 153"/>
              <a:gd name="T2" fmla="*/ 10 w 138"/>
              <a:gd name="T3" fmla="*/ 8 h 153"/>
              <a:gd name="T4" fmla="*/ 21 w 138"/>
              <a:gd name="T5" fmla="*/ 17 h 153"/>
              <a:gd name="T6" fmla="*/ 38 w 138"/>
              <a:gd name="T7" fmla="*/ 35 h 153"/>
              <a:gd name="T8" fmla="*/ 55 w 138"/>
              <a:gd name="T9" fmla="*/ 52 h 153"/>
              <a:gd name="T10" fmla="*/ 66 w 138"/>
              <a:gd name="T11" fmla="*/ 62 h 153"/>
              <a:gd name="T12" fmla="*/ 76 w 138"/>
              <a:gd name="T13" fmla="*/ 70 h 153"/>
              <a:gd name="T14" fmla="*/ 83 w 138"/>
              <a:gd name="T15" fmla="*/ 80 h 153"/>
              <a:gd name="T16" fmla="*/ 90 w 138"/>
              <a:gd name="T17" fmla="*/ 91 h 153"/>
              <a:gd name="T18" fmla="*/ 95 w 138"/>
              <a:gd name="T19" fmla="*/ 96 h 153"/>
              <a:gd name="T20" fmla="*/ 100 w 138"/>
              <a:gd name="T21" fmla="*/ 101 h 153"/>
              <a:gd name="T22" fmla="*/ 106 w 138"/>
              <a:gd name="T23" fmla="*/ 106 h 153"/>
              <a:gd name="T24" fmla="*/ 111 w 138"/>
              <a:gd name="T25" fmla="*/ 111 h 153"/>
              <a:gd name="T26" fmla="*/ 115 w 138"/>
              <a:gd name="T27" fmla="*/ 117 h 153"/>
              <a:gd name="T28" fmla="*/ 120 w 138"/>
              <a:gd name="T29" fmla="*/ 123 h 153"/>
              <a:gd name="T30" fmla="*/ 128 w 138"/>
              <a:gd name="T31" fmla="*/ 137 h 153"/>
              <a:gd name="T32" fmla="*/ 133 w 138"/>
              <a:gd name="T33" fmla="*/ 144 h 153"/>
              <a:gd name="T34" fmla="*/ 136 w 138"/>
              <a:gd name="T35" fmla="*/ 148 h 153"/>
              <a:gd name="T36" fmla="*/ 137 w 138"/>
              <a:gd name="T37" fmla="*/ 152 h 153"/>
              <a:gd name="T38" fmla="*/ 138 w 138"/>
              <a:gd name="T39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8" h="153">
                <a:moveTo>
                  <a:pt x="0" y="0"/>
                </a:moveTo>
                <a:lnTo>
                  <a:pt x="10" y="8"/>
                </a:lnTo>
                <a:lnTo>
                  <a:pt x="21" y="17"/>
                </a:lnTo>
                <a:lnTo>
                  <a:pt x="38" y="35"/>
                </a:lnTo>
                <a:lnTo>
                  <a:pt x="55" y="52"/>
                </a:lnTo>
                <a:lnTo>
                  <a:pt x="66" y="62"/>
                </a:lnTo>
                <a:lnTo>
                  <a:pt x="76" y="70"/>
                </a:lnTo>
                <a:lnTo>
                  <a:pt x="83" y="80"/>
                </a:lnTo>
                <a:lnTo>
                  <a:pt x="90" y="91"/>
                </a:lnTo>
                <a:lnTo>
                  <a:pt x="95" y="96"/>
                </a:lnTo>
                <a:lnTo>
                  <a:pt x="100" y="101"/>
                </a:lnTo>
                <a:lnTo>
                  <a:pt x="106" y="106"/>
                </a:lnTo>
                <a:lnTo>
                  <a:pt x="111" y="111"/>
                </a:lnTo>
                <a:lnTo>
                  <a:pt x="115" y="117"/>
                </a:lnTo>
                <a:lnTo>
                  <a:pt x="120" y="123"/>
                </a:lnTo>
                <a:lnTo>
                  <a:pt x="128" y="137"/>
                </a:lnTo>
                <a:lnTo>
                  <a:pt x="133" y="144"/>
                </a:lnTo>
                <a:lnTo>
                  <a:pt x="136" y="148"/>
                </a:lnTo>
                <a:lnTo>
                  <a:pt x="137" y="152"/>
                </a:lnTo>
                <a:lnTo>
                  <a:pt x="138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3" name="Freeform 275"/>
          <p:cNvSpPr>
            <a:spLocks/>
          </p:cNvSpPr>
          <p:nvPr/>
        </p:nvSpPr>
        <p:spPr bwMode="auto">
          <a:xfrm>
            <a:off x="2752725" y="2273301"/>
            <a:ext cx="44450" cy="87313"/>
          </a:xfrm>
          <a:custGeom>
            <a:avLst/>
            <a:gdLst>
              <a:gd name="T0" fmla="*/ 0 w 83"/>
              <a:gd name="T1" fmla="*/ 0 h 166"/>
              <a:gd name="T2" fmla="*/ 4 w 83"/>
              <a:gd name="T3" fmla="*/ 11 h 166"/>
              <a:gd name="T4" fmla="*/ 9 w 83"/>
              <a:gd name="T5" fmla="*/ 17 h 166"/>
              <a:gd name="T6" fmla="*/ 14 w 83"/>
              <a:gd name="T7" fmla="*/ 23 h 166"/>
              <a:gd name="T8" fmla="*/ 17 w 83"/>
              <a:gd name="T9" fmla="*/ 28 h 166"/>
              <a:gd name="T10" fmla="*/ 21 w 83"/>
              <a:gd name="T11" fmla="*/ 32 h 166"/>
              <a:gd name="T12" fmla="*/ 24 w 83"/>
              <a:gd name="T13" fmla="*/ 38 h 166"/>
              <a:gd name="T14" fmla="*/ 29 w 83"/>
              <a:gd name="T15" fmla="*/ 45 h 166"/>
              <a:gd name="T16" fmla="*/ 35 w 83"/>
              <a:gd name="T17" fmla="*/ 56 h 166"/>
              <a:gd name="T18" fmla="*/ 40 w 83"/>
              <a:gd name="T19" fmla="*/ 67 h 166"/>
              <a:gd name="T20" fmla="*/ 45 w 83"/>
              <a:gd name="T21" fmla="*/ 82 h 166"/>
              <a:gd name="T22" fmla="*/ 50 w 83"/>
              <a:gd name="T23" fmla="*/ 97 h 166"/>
              <a:gd name="T24" fmla="*/ 55 w 83"/>
              <a:gd name="T25" fmla="*/ 113 h 166"/>
              <a:gd name="T26" fmla="*/ 61 w 83"/>
              <a:gd name="T27" fmla="*/ 128 h 166"/>
              <a:gd name="T28" fmla="*/ 67 w 83"/>
              <a:gd name="T29" fmla="*/ 143 h 166"/>
              <a:gd name="T30" fmla="*/ 75 w 83"/>
              <a:gd name="T31" fmla="*/ 156 h 166"/>
              <a:gd name="T32" fmla="*/ 83 w 83"/>
              <a:gd name="T33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3" h="166">
                <a:moveTo>
                  <a:pt x="0" y="0"/>
                </a:moveTo>
                <a:lnTo>
                  <a:pt x="4" y="11"/>
                </a:lnTo>
                <a:lnTo>
                  <a:pt x="9" y="17"/>
                </a:lnTo>
                <a:lnTo>
                  <a:pt x="14" y="23"/>
                </a:lnTo>
                <a:lnTo>
                  <a:pt x="17" y="28"/>
                </a:lnTo>
                <a:lnTo>
                  <a:pt x="21" y="32"/>
                </a:lnTo>
                <a:lnTo>
                  <a:pt x="24" y="38"/>
                </a:lnTo>
                <a:lnTo>
                  <a:pt x="29" y="45"/>
                </a:lnTo>
                <a:lnTo>
                  <a:pt x="35" y="56"/>
                </a:lnTo>
                <a:lnTo>
                  <a:pt x="40" y="67"/>
                </a:lnTo>
                <a:lnTo>
                  <a:pt x="45" y="82"/>
                </a:lnTo>
                <a:lnTo>
                  <a:pt x="50" y="97"/>
                </a:lnTo>
                <a:lnTo>
                  <a:pt x="55" y="113"/>
                </a:lnTo>
                <a:lnTo>
                  <a:pt x="61" y="128"/>
                </a:lnTo>
                <a:lnTo>
                  <a:pt x="67" y="143"/>
                </a:lnTo>
                <a:lnTo>
                  <a:pt x="75" y="156"/>
                </a:lnTo>
                <a:lnTo>
                  <a:pt x="83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4" name="Freeform 276"/>
          <p:cNvSpPr>
            <a:spLocks/>
          </p:cNvSpPr>
          <p:nvPr/>
        </p:nvSpPr>
        <p:spPr bwMode="auto">
          <a:xfrm>
            <a:off x="2782889" y="2192339"/>
            <a:ext cx="65087" cy="22225"/>
          </a:xfrm>
          <a:custGeom>
            <a:avLst/>
            <a:gdLst>
              <a:gd name="T0" fmla="*/ 0 w 125"/>
              <a:gd name="T1" fmla="*/ 0 h 41"/>
              <a:gd name="T2" fmla="*/ 42 w 125"/>
              <a:gd name="T3" fmla="*/ 9 h 41"/>
              <a:gd name="T4" fmla="*/ 84 w 125"/>
              <a:gd name="T5" fmla="*/ 20 h 41"/>
              <a:gd name="T6" fmla="*/ 96 w 125"/>
              <a:gd name="T7" fmla="*/ 26 h 41"/>
              <a:gd name="T8" fmla="*/ 110 w 125"/>
              <a:gd name="T9" fmla="*/ 33 h 41"/>
              <a:gd name="T10" fmla="*/ 116 w 125"/>
              <a:gd name="T11" fmla="*/ 35 h 41"/>
              <a:gd name="T12" fmla="*/ 120 w 125"/>
              <a:gd name="T13" fmla="*/ 39 h 41"/>
              <a:gd name="T14" fmla="*/ 124 w 125"/>
              <a:gd name="T15" fmla="*/ 40 h 41"/>
              <a:gd name="T16" fmla="*/ 125 w 125"/>
              <a:gd name="T1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" h="41">
                <a:moveTo>
                  <a:pt x="0" y="0"/>
                </a:moveTo>
                <a:lnTo>
                  <a:pt x="42" y="9"/>
                </a:lnTo>
                <a:lnTo>
                  <a:pt x="84" y="20"/>
                </a:lnTo>
                <a:lnTo>
                  <a:pt x="96" y="26"/>
                </a:lnTo>
                <a:lnTo>
                  <a:pt x="110" y="33"/>
                </a:lnTo>
                <a:lnTo>
                  <a:pt x="116" y="35"/>
                </a:lnTo>
                <a:lnTo>
                  <a:pt x="120" y="39"/>
                </a:lnTo>
                <a:lnTo>
                  <a:pt x="124" y="40"/>
                </a:lnTo>
                <a:lnTo>
                  <a:pt x="125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5" name="Freeform 277"/>
          <p:cNvSpPr>
            <a:spLocks/>
          </p:cNvSpPr>
          <p:nvPr/>
        </p:nvSpPr>
        <p:spPr bwMode="auto">
          <a:xfrm>
            <a:off x="2730500" y="2339975"/>
            <a:ext cx="77788" cy="25400"/>
          </a:xfrm>
          <a:custGeom>
            <a:avLst/>
            <a:gdLst>
              <a:gd name="T0" fmla="*/ 0 w 146"/>
              <a:gd name="T1" fmla="*/ 0 h 48"/>
              <a:gd name="T2" fmla="*/ 19 w 146"/>
              <a:gd name="T3" fmla="*/ 7 h 48"/>
              <a:gd name="T4" fmla="*/ 36 w 146"/>
              <a:gd name="T5" fmla="*/ 15 h 48"/>
              <a:gd name="T6" fmla="*/ 72 w 146"/>
              <a:gd name="T7" fmla="*/ 30 h 48"/>
              <a:gd name="T8" fmla="*/ 89 w 146"/>
              <a:gd name="T9" fmla="*/ 37 h 48"/>
              <a:gd name="T10" fmla="*/ 108 w 146"/>
              <a:gd name="T11" fmla="*/ 43 h 48"/>
              <a:gd name="T12" fmla="*/ 126 w 146"/>
              <a:gd name="T13" fmla="*/ 47 h 48"/>
              <a:gd name="T14" fmla="*/ 146 w 146"/>
              <a:gd name="T1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6" h="48">
                <a:moveTo>
                  <a:pt x="0" y="0"/>
                </a:moveTo>
                <a:lnTo>
                  <a:pt x="19" y="7"/>
                </a:lnTo>
                <a:lnTo>
                  <a:pt x="36" y="15"/>
                </a:lnTo>
                <a:lnTo>
                  <a:pt x="72" y="30"/>
                </a:lnTo>
                <a:lnTo>
                  <a:pt x="89" y="37"/>
                </a:lnTo>
                <a:lnTo>
                  <a:pt x="108" y="43"/>
                </a:lnTo>
                <a:lnTo>
                  <a:pt x="126" y="47"/>
                </a:lnTo>
                <a:lnTo>
                  <a:pt x="146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6" name="Freeform 278"/>
          <p:cNvSpPr>
            <a:spLocks/>
          </p:cNvSpPr>
          <p:nvPr/>
        </p:nvSpPr>
        <p:spPr bwMode="auto">
          <a:xfrm>
            <a:off x="2768600" y="2332039"/>
            <a:ext cx="39688" cy="92075"/>
          </a:xfrm>
          <a:custGeom>
            <a:avLst/>
            <a:gdLst>
              <a:gd name="T0" fmla="*/ 0 w 76"/>
              <a:gd name="T1" fmla="*/ 0 h 173"/>
              <a:gd name="T2" fmla="*/ 9 w 76"/>
              <a:gd name="T3" fmla="*/ 23 h 173"/>
              <a:gd name="T4" fmla="*/ 20 w 76"/>
              <a:gd name="T5" fmla="*/ 44 h 173"/>
              <a:gd name="T6" fmla="*/ 33 w 76"/>
              <a:gd name="T7" fmla="*/ 64 h 173"/>
              <a:gd name="T8" fmla="*/ 46 w 76"/>
              <a:gd name="T9" fmla="*/ 83 h 173"/>
              <a:gd name="T10" fmla="*/ 57 w 76"/>
              <a:gd name="T11" fmla="*/ 104 h 173"/>
              <a:gd name="T12" fmla="*/ 67 w 76"/>
              <a:gd name="T13" fmla="*/ 125 h 173"/>
              <a:gd name="T14" fmla="*/ 74 w 76"/>
              <a:gd name="T15" fmla="*/ 148 h 173"/>
              <a:gd name="T16" fmla="*/ 75 w 76"/>
              <a:gd name="T17" fmla="*/ 161 h 173"/>
              <a:gd name="T18" fmla="*/ 76 w 76"/>
              <a:gd name="T19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" h="173">
                <a:moveTo>
                  <a:pt x="0" y="0"/>
                </a:moveTo>
                <a:lnTo>
                  <a:pt x="9" y="23"/>
                </a:lnTo>
                <a:lnTo>
                  <a:pt x="20" y="44"/>
                </a:lnTo>
                <a:lnTo>
                  <a:pt x="33" y="64"/>
                </a:lnTo>
                <a:lnTo>
                  <a:pt x="46" y="83"/>
                </a:lnTo>
                <a:lnTo>
                  <a:pt x="57" y="104"/>
                </a:lnTo>
                <a:lnTo>
                  <a:pt x="67" y="125"/>
                </a:lnTo>
                <a:lnTo>
                  <a:pt x="74" y="148"/>
                </a:lnTo>
                <a:lnTo>
                  <a:pt x="75" y="161"/>
                </a:lnTo>
                <a:lnTo>
                  <a:pt x="76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7" name="Freeform 279"/>
          <p:cNvSpPr>
            <a:spLocks/>
          </p:cNvSpPr>
          <p:nvPr/>
        </p:nvSpPr>
        <p:spPr bwMode="auto">
          <a:xfrm>
            <a:off x="2746375" y="2360614"/>
            <a:ext cx="101600" cy="77787"/>
          </a:xfrm>
          <a:custGeom>
            <a:avLst/>
            <a:gdLst>
              <a:gd name="T0" fmla="*/ 0 w 194"/>
              <a:gd name="T1" fmla="*/ 0 h 146"/>
              <a:gd name="T2" fmla="*/ 17 w 194"/>
              <a:gd name="T3" fmla="*/ 24 h 146"/>
              <a:gd name="T4" fmla="*/ 36 w 194"/>
              <a:gd name="T5" fmla="*/ 42 h 146"/>
              <a:gd name="T6" fmla="*/ 58 w 194"/>
              <a:gd name="T7" fmla="*/ 58 h 146"/>
              <a:gd name="T8" fmla="*/ 70 w 194"/>
              <a:gd name="T9" fmla="*/ 64 h 146"/>
              <a:gd name="T10" fmla="*/ 83 w 194"/>
              <a:gd name="T11" fmla="*/ 70 h 146"/>
              <a:gd name="T12" fmla="*/ 91 w 194"/>
              <a:gd name="T13" fmla="*/ 78 h 146"/>
              <a:gd name="T14" fmla="*/ 99 w 194"/>
              <a:gd name="T15" fmla="*/ 84 h 146"/>
              <a:gd name="T16" fmla="*/ 117 w 194"/>
              <a:gd name="T17" fmla="*/ 95 h 146"/>
              <a:gd name="T18" fmla="*/ 134 w 194"/>
              <a:gd name="T19" fmla="*/ 106 h 146"/>
              <a:gd name="T20" fmla="*/ 153 w 194"/>
              <a:gd name="T21" fmla="*/ 118 h 146"/>
              <a:gd name="T22" fmla="*/ 158 w 194"/>
              <a:gd name="T23" fmla="*/ 122 h 146"/>
              <a:gd name="T24" fmla="*/ 165 w 194"/>
              <a:gd name="T25" fmla="*/ 126 h 146"/>
              <a:gd name="T26" fmla="*/ 179 w 194"/>
              <a:gd name="T27" fmla="*/ 136 h 146"/>
              <a:gd name="T28" fmla="*/ 185 w 194"/>
              <a:gd name="T29" fmla="*/ 140 h 146"/>
              <a:gd name="T30" fmla="*/ 189 w 194"/>
              <a:gd name="T31" fmla="*/ 143 h 146"/>
              <a:gd name="T32" fmla="*/ 193 w 194"/>
              <a:gd name="T33" fmla="*/ 145 h 146"/>
              <a:gd name="T34" fmla="*/ 194 w 194"/>
              <a:gd name="T35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4" h="146">
                <a:moveTo>
                  <a:pt x="0" y="0"/>
                </a:moveTo>
                <a:lnTo>
                  <a:pt x="17" y="24"/>
                </a:lnTo>
                <a:lnTo>
                  <a:pt x="36" y="42"/>
                </a:lnTo>
                <a:lnTo>
                  <a:pt x="58" y="58"/>
                </a:lnTo>
                <a:lnTo>
                  <a:pt x="70" y="64"/>
                </a:lnTo>
                <a:lnTo>
                  <a:pt x="83" y="70"/>
                </a:lnTo>
                <a:lnTo>
                  <a:pt x="91" y="78"/>
                </a:lnTo>
                <a:lnTo>
                  <a:pt x="99" y="84"/>
                </a:lnTo>
                <a:lnTo>
                  <a:pt x="117" y="95"/>
                </a:lnTo>
                <a:lnTo>
                  <a:pt x="134" y="106"/>
                </a:lnTo>
                <a:lnTo>
                  <a:pt x="153" y="118"/>
                </a:lnTo>
                <a:lnTo>
                  <a:pt x="158" y="122"/>
                </a:lnTo>
                <a:lnTo>
                  <a:pt x="165" y="126"/>
                </a:lnTo>
                <a:lnTo>
                  <a:pt x="179" y="136"/>
                </a:lnTo>
                <a:lnTo>
                  <a:pt x="185" y="140"/>
                </a:lnTo>
                <a:lnTo>
                  <a:pt x="189" y="143"/>
                </a:lnTo>
                <a:lnTo>
                  <a:pt x="193" y="145"/>
                </a:lnTo>
                <a:lnTo>
                  <a:pt x="194" y="14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8" name="Freeform 280"/>
          <p:cNvSpPr>
            <a:spLocks/>
          </p:cNvSpPr>
          <p:nvPr/>
        </p:nvSpPr>
        <p:spPr bwMode="auto">
          <a:xfrm>
            <a:off x="2847976" y="2360614"/>
            <a:ext cx="4763" cy="41275"/>
          </a:xfrm>
          <a:custGeom>
            <a:avLst/>
            <a:gdLst>
              <a:gd name="T0" fmla="*/ 0 w 7"/>
              <a:gd name="T1" fmla="*/ 0 h 77"/>
              <a:gd name="T2" fmla="*/ 1 w 7"/>
              <a:gd name="T3" fmla="*/ 11 h 77"/>
              <a:gd name="T4" fmla="*/ 2 w 7"/>
              <a:gd name="T5" fmla="*/ 24 h 77"/>
              <a:gd name="T6" fmla="*/ 4 w 7"/>
              <a:gd name="T7" fmla="*/ 36 h 77"/>
              <a:gd name="T8" fmla="*/ 5 w 7"/>
              <a:gd name="T9" fmla="*/ 48 h 77"/>
              <a:gd name="T10" fmla="*/ 6 w 7"/>
              <a:gd name="T11" fmla="*/ 59 h 77"/>
              <a:gd name="T12" fmla="*/ 6 w 7"/>
              <a:gd name="T13" fmla="*/ 69 h 77"/>
              <a:gd name="T14" fmla="*/ 7 w 7"/>
              <a:gd name="T15" fmla="*/ 74 h 77"/>
              <a:gd name="T16" fmla="*/ 7 w 7"/>
              <a:gd name="T17" fmla="*/ 77 h 77"/>
              <a:gd name="T18" fmla="*/ 7 w 7"/>
              <a:gd name="T19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" h="77">
                <a:moveTo>
                  <a:pt x="0" y="0"/>
                </a:moveTo>
                <a:lnTo>
                  <a:pt x="1" y="11"/>
                </a:lnTo>
                <a:lnTo>
                  <a:pt x="2" y="24"/>
                </a:lnTo>
                <a:lnTo>
                  <a:pt x="4" y="36"/>
                </a:lnTo>
                <a:lnTo>
                  <a:pt x="5" y="48"/>
                </a:lnTo>
                <a:lnTo>
                  <a:pt x="6" y="59"/>
                </a:lnTo>
                <a:lnTo>
                  <a:pt x="6" y="69"/>
                </a:lnTo>
                <a:lnTo>
                  <a:pt x="7" y="74"/>
                </a:lnTo>
                <a:lnTo>
                  <a:pt x="7" y="77"/>
                </a:lnTo>
                <a:lnTo>
                  <a:pt x="7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69" name="Freeform 281"/>
          <p:cNvSpPr>
            <a:spLocks/>
          </p:cNvSpPr>
          <p:nvPr/>
        </p:nvSpPr>
        <p:spPr bwMode="auto">
          <a:xfrm>
            <a:off x="2419351" y="2247901"/>
            <a:ext cx="22225" cy="22225"/>
          </a:xfrm>
          <a:custGeom>
            <a:avLst/>
            <a:gdLst>
              <a:gd name="T0" fmla="*/ 0 w 42"/>
              <a:gd name="T1" fmla="*/ 0 h 41"/>
              <a:gd name="T2" fmla="*/ 9 w 42"/>
              <a:gd name="T3" fmla="*/ 5 h 41"/>
              <a:gd name="T4" fmla="*/ 18 w 42"/>
              <a:gd name="T5" fmla="*/ 9 h 41"/>
              <a:gd name="T6" fmla="*/ 25 w 42"/>
              <a:gd name="T7" fmla="*/ 12 h 41"/>
              <a:gd name="T8" fmla="*/ 31 w 42"/>
              <a:gd name="T9" fmla="*/ 15 h 41"/>
              <a:gd name="T10" fmla="*/ 36 w 42"/>
              <a:gd name="T11" fmla="*/ 18 h 41"/>
              <a:gd name="T12" fmla="*/ 39 w 42"/>
              <a:gd name="T13" fmla="*/ 23 h 41"/>
              <a:gd name="T14" fmla="*/ 40 w 42"/>
              <a:gd name="T15" fmla="*/ 31 h 41"/>
              <a:gd name="T16" fmla="*/ 42 w 42"/>
              <a:gd name="T1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41">
                <a:moveTo>
                  <a:pt x="0" y="0"/>
                </a:moveTo>
                <a:lnTo>
                  <a:pt x="9" y="5"/>
                </a:lnTo>
                <a:lnTo>
                  <a:pt x="18" y="9"/>
                </a:lnTo>
                <a:lnTo>
                  <a:pt x="25" y="12"/>
                </a:lnTo>
                <a:lnTo>
                  <a:pt x="31" y="15"/>
                </a:lnTo>
                <a:lnTo>
                  <a:pt x="36" y="18"/>
                </a:lnTo>
                <a:lnTo>
                  <a:pt x="39" y="23"/>
                </a:lnTo>
                <a:lnTo>
                  <a:pt x="40" y="31"/>
                </a:lnTo>
                <a:lnTo>
                  <a:pt x="42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0" name="Freeform 282"/>
          <p:cNvSpPr>
            <a:spLocks/>
          </p:cNvSpPr>
          <p:nvPr/>
        </p:nvSpPr>
        <p:spPr bwMode="auto">
          <a:xfrm>
            <a:off x="2374900" y="2376488"/>
            <a:ext cx="44450" cy="50800"/>
          </a:xfrm>
          <a:custGeom>
            <a:avLst/>
            <a:gdLst>
              <a:gd name="T0" fmla="*/ 83 w 83"/>
              <a:gd name="T1" fmla="*/ 0 h 97"/>
              <a:gd name="T2" fmla="*/ 68 w 83"/>
              <a:gd name="T3" fmla="*/ 6 h 97"/>
              <a:gd name="T4" fmla="*/ 53 w 83"/>
              <a:gd name="T5" fmla="*/ 14 h 97"/>
              <a:gd name="T6" fmla="*/ 39 w 83"/>
              <a:gd name="T7" fmla="*/ 24 h 97"/>
              <a:gd name="T8" fmla="*/ 26 w 83"/>
              <a:gd name="T9" fmla="*/ 37 h 97"/>
              <a:gd name="T10" fmla="*/ 16 w 83"/>
              <a:gd name="T11" fmla="*/ 51 h 97"/>
              <a:gd name="T12" fmla="*/ 8 w 83"/>
              <a:gd name="T13" fmla="*/ 65 h 97"/>
              <a:gd name="T14" fmla="*/ 2 w 83"/>
              <a:gd name="T15" fmla="*/ 81 h 97"/>
              <a:gd name="T16" fmla="*/ 0 w 83"/>
              <a:gd name="T17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3" h="97">
                <a:moveTo>
                  <a:pt x="83" y="0"/>
                </a:moveTo>
                <a:lnTo>
                  <a:pt x="68" y="6"/>
                </a:lnTo>
                <a:lnTo>
                  <a:pt x="53" y="14"/>
                </a:lnTo>
                <a:lnTo>
                  <a:pt x="39" y="24"/>
                </a:lnTo>
                <a:lnTo>
                  <a:pt x="26" y="37"/>
                </a:lnTo>
                <a:lnTo>
                  <a:pt x="16" y="51"/>
                </a:lnTo>
                <a:lnTo>
                  <a:pt x="8" y="65"/>
                </a:lnTo>
                <a:lnTo>
                  <a:pt x="2" y="81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1" name="Freeform 283"/>
          <p:cNvSpPr>
            <a:spLocks/>
          </p:cNvSpPr>
          <p:nvPr/>
        </p:nvSpPr>
        <p:spPr bwMode="auto">
          <a:xfrm>
            <a:off x="2335213" y="2320926"/>
            <a:ext cx="50800" cy="55563"/>
          </a:xfrm>
          <a:custGeom>
            <a:avLst/>
            <a:gdLst>
              <a:gd name="T0" fmla="*/ 98 w 98"/>
              <a:gd name="T1" fmla="*/ 0 h 104"/>
              <a:gd name="T2" fmla="*/ 95 w 98"/>
              <a:gd name="T3" fmla="*/ 7 h 104"/>
              <a:gd name="T4" fmla="*/ 93 w 98"/>
              <a:gd name="T5" fmla="*/ 13 h 104"/>
              <a:gd name="T6" fmla="*/ 92 w 98"/>
              <a:gd name="T7" fmla="*/ 18 h 104"/>
              <a:gd name="T8" fmla="*/ 92 w 98"/>
              <a:gd name="T9" fmla="*/ 20 h 104"/>
              <a:gd name="T10" fmla="*/ 91 w 98"/>
              <a:gd name="T11" fmla="*/ 22 h 104"/>
              <a:gd name="T12" fmla="*/ 91 w 98"/>
              <a:gd name="T13" fmla="*/ 21 h 104"/>
              <a:gd name="T14" fmla="*/ 89 w 98"/>
              <a:gd name="T15" fmla="*/ 20 h 104"/>
              <a:gd name="T16" fmla="*/ 86 w 98"/>
              <a:gd name="T17" fmla="*/ 19 h 104"/>
              <a:gd name="T18" fmla="*/ 84 w 98"/>
              <a:gd name="T19" fmla="*/ 20 h 104"/>
              <a:gd name="T20" fmla="*/ 80 w 98"/>
              <a:gd name="T21" fmla="*/ 21 h 104"/>
              <a:gd name="T22" fmla="*/ 76 w 98"/>
              <a:gd name="T23" fmla="*/ 23 h 104"/>
              <a:gd name="T24" fmla="*/ 70 w 98"/>
              <a:gd name="T25" fmla="*/ 28 h 104"/>
              <a:gd name="T26" fmla="*/ 65 w 98"/>
              <a:gd name="T27" fmla="*/ 33 h 104"/>
              <a:gd name="T28" fmla="*/ 63 w 98"/>
              <a:gd name="T29" fmla="*/ 38 h 104"/>
              <a:gd name="T30" fmla="*/ 59 w 98"/>
              <a:gd name="T31" fmla="*/ 44 h 104"/>
              <a:gd name="T32" fmla="*/ 56 w 98"/>
              <a:gd name="T33" fmla="*/ 49 h 104"/>
              <a:gd name="T34" fmla="*/ 46 w 98"/>
              <a:gd name="T35" fmla="*/ 58 h 104"/>
              <a:gd name="T36" fmla="*/ 35 w 98"/>
              <a:gd name="T37" fmla="*/ 66 h 104"/>
              <a:gd name="T38" fmla="*/ 25 w 98"/>
              <a:gd name="T39" fmla="*/ 74 h 104"/>
              <a:gd name="T40" fmla="*/ 14 w 98"/>
              <a:gd name="T41" fmla="*/ 83 h 104"/>
              <a:gd name="T42" fmla="*/ 12 w 98"/>
              <a:gd name="T43" fmla="*/ 92 h 104"/>
              <a:gd name="T44" fmla="*/ 11 w 98"/>
              <a:gd name="T45" fmla="*/ 96 h 104"/>
              <a:gd name="T46" fmla="*/ 10 w 98"/>
              <a:gd name="T47" fmla="*/ 101 h 104"/>
              <a:gd name="T48" fmla="*/ 10 w 98"/>
              <a:gd name="T49" fmla="*/ 103 h 104"/>
              <a:gd name="T50" fmla="*/ 9 w 98"/>
              <a:gd name="T51" fmla="*/ 104 h 104"/>
              <a:gd name="T52" fmla="*/ 7 w 98"/>
              <a:gd name="T53" fmla="*/ 104 h 104"/>
              <a:gd name="T54" fmla="*/ 5 w 98"/>
              <a:gd name="T55" fmla="*/ 104 h 104"/>
              <a:gd name="T56" fmla="*/ 0 w 98"/>
              <a:gd name="T5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8" h="104">
                <a:moveTo>
                  <a:pt x="98" y="0"/>
                </a:moveTo>
                <a:lnTo>
                  <a:pt x="95" y="7"/>
                </a:lnTo>
                <a:lnTo>
                  <a:pt x="93" y="13"/>
                </a:lnTo>
                <a:lnTo>
                  <a:pt x="92" y="18"/>
                </a:lnTo>
                <a:lnTo>
                  <a:pt x="92" y="20"/>
                </a:lnTo>
                <a:lnTo>
                  <a:pt x="91" y="22"/>
                </a:lnTo>
                <a:lnTo>
                  <a:pt x="91" y="21"/>
                </a:lnTo>
                <a:lnTo>
                  <a:pt x="89" y="20"/>
                </a:lnTo>
                <a:lnTo>
                  <a:pt x="86" y="19"/>
                </a:lnTo>
                <a:lnTo>
                  <a:pt x="84" y="20"/>
                </a:lnTo>
                <a:lnTo>
                  <a:pt x="80" y="21"/>
                </a:lnTo>
                <a:lnTo>
                  <a:pt x="76" y="23"/>
                </a:lnTo>
                <a:lnTo>
                  <a:pt x="70" y="28"/>
                </a:lnTo>
                <a:lnTo>
                  <a:pt x="65" y="33"/>
                </a:lnTo>
                <a:lnTo>
                  <a:pt x="63" y="38"/>
                </a:lnTo>
                <a:lnTo>
                  <a:pt x="59" y="44"/>
                </a:lnTo>
                <a:lnTo>
                  <a:pt x="56" y="49"/>
                </a:lnTo>
                <a:lnTo>
                  <a:pt x="46" y="58"/>
                </a:lnTo>
                <a:lnTo>
                  <a:pt x="35" y="66"/>
                </a:lnTo>
                <a:lnTo>
                  <a:pt x="25" y="74"/>
                </a:lnTo>
                <a:lnTo>
                  <a:pt x="14" y="83"/>
                </a:lnTo>
                <a:lnTo>
                  <a:pt x="12" y="92"/>
                </a:lnTo>
                <a:lnTo>
                  <a:pt x="11" y="96"/>
                </a:lnTo>
                <a:lnTo>
                  <a:pt x="10" y="101"/>
                </a:lnTo>
                <a:lnTo>
                  <a:pt x="10" y="103"/>
                </a:lnTo>
                <a:lnTo>
                  <a:pt x="9" y="104"/>
                </a:lnTo>
                <a:lnTo>
                  <a:pt x="7" y="104"/>
                </a:lnTo>
                <a:lnTo>
                  <a:pt x="5" y="104"/>
                </a:lnTo>
                <a:lnTo>
                  <a:pt x="0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2" name="Freeform 284"/>
          <p:cNvSpPr>
            <a:spLocks/>
          </p:cNvSpPr>
          <p:nvPr/>
        </p:nvSpPr>
        <p:spPr bwMode="auto">
          <a:xfrm>
            <a:off x="2727326" y="2024063"/>
            <a:ext cx="41275" cy="4762"/>
          </a:xfrm>
          <a:custGeom>
            <a:avLst/>
            <a:gdLst>
              <a:gd name="T0" fmla="*/ 0 w 77"/>
              <a:gd name="T1" fmla="*/ 0 h 8"/>
              <a:gd name="T2" fmla="*/ 7 w 77"/>
              <a:gd name="T3" fmla="*/ 2 h 8"/>
              <a:gd name="T4" fmla="*/ 14 w 77"/>
              <a:gd name="T5" fmla="*/ 3 h 8"/>
              <a:gd name="T6" fmla="*/ 19 w 77"/>
              <a:gd name="T7" fmla="*/ 4 h 8"/>
              <a:gd name="T8" fmla="*/ 22 w 77"/>
              <a:gd name="T9" fmla="*/ 6 h 8"/>
              <a:gd name="T10" fmla="*/ 28 w 77"/>
              <a:gd name="T11" fmla="*/ 7 h 8"/>
              <a:gd name="T12" fmla="*/ 34 w 77"/>
              <a:gd name="T13" fmla="*/ 7 h 8"/>
              <a:gd name="T14" fmla="*/ 38 w 77"/>
              <a:gd name="T15" fmla="*/ 8 h 8"/>
              <a:gd name="T16" fmla="*/ 47 w 77"/>
              <a:gd name="T17" fmla="*/ 7 h 8"/>
              <a:gd name="T18" fmla="*/ 52 w 77"/>
              <a:gd name="T19" fmla="*/ 7 h 8"/>
              <a:gd name="T20" fmla="*/ 58 w 77"/>
              <a:gd name="T21" fmla="*/ 7 h 8"/>
              <a:gd name="T22" fmla="*/ 66 w 77"/>
              <a:gd name="T23" fmla="*/ 7 h 8"/>
              <a:gd name="T24" fmla="*/ 77 w 77"/>
              <a:gd name="T2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7" h="8">
                <a:moveTo>
                  <a:pt x="0" y="0"/>
                </a:moveTo>
                <a:lnTo>
                  <a:pt x="7" y="2"/>
                </a:lnTo>
                <a:lnTo>
                  <a:pt x="14" y="3"/>
                </a:lnTo>
                <a:lnTo>
                  <a:pt x="19" y="4"/>
                </a:lnTo>
                <a:lnTo>
                  <a:pt x="22" y="6"/>
                </a:lnTo>
                <a:lnTo>
                  <a:pt x="28" y="7"/>
                </a:lnTo>
                <a:lnTo>
                  <a:pt x="34" y="7"/>
                </a:lnTo>
                <a:lnTo>
                  <a:pt x="38" y="8"/>
                </a:lnTo>
                <a:lnTo>
                  <a:pt x="47" y="7"/>
                </a:lnTo>
                <a:lnTo>
                  <a:pt x="52" y="7"/>
                </a:lnTo>
                <a:lnTo>
                  <a:pt x="58" y="7"/>
                </a:lnTo>
                <a:lnTo>
                  <a:pt x="66" y="7"/>
                </a:lnTo>
                <a:lnTo>
                  <a:pt x="77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3" name="Freeform 285"/>
          <p:cNvSpPr>
            <a:spLocks/>
          </p:cNvSpPr>
          <p:nvPr/>
        </p:nvSpPr>
        <p:spPr bwMode="auto">
          <a:xfrm>
            <a:off x="2301876" y="1925639"/>
            <a:ext cx="98425" cy="28575"/>
          </a:xfrm>
          <a:custGeom>
            <a:avLst/>
            <a:gdLst>
              <a:gd name="T0" fmla="*/ 187 w 187"/>
              <a:gd name="T1" fmla="*/ 0 h 55"/>
              <a:gd name="T2" fmla="*/ 139 w 187"/>
              <a:gd name="T3" fmla="*/ 12 h 55"/>
              <a:gd name="T4" fmla="*/ 90 w 187"/>
              <a:gd name="T5" fmla="*/ 27 h 55"/>
              <a:gd name="T6" fmla="*/ 81 w 187"/>
              <a:gd name="T7" fmla="*/ 30 h 55"/>
              <a:gd name="T8" fmla="*/ 69 w 187"/>
              <a:gd name="T9" fmla="*/ 32 h 55"/>
              <a:gd name="T10" fmla="*/ 57 w 187"/>
              <a:gd name="T11" fmla="*/ 34 h 55"/>
              <a:gd name="T12" fmla="*/ 44 w 187"/>
              <a:gd name="T13" fmla="*/ 37 h 55"/>
              <a:gd name="T14" fmla="*/ 31 w 187"/>
              <a:gd name="T15" fmla="*/ 40 h 55"/>
              <a:gd name="T16" fmla="*/ 20 w 187"/>
              <a:gd name="T17" fmla="*/ 43 h 55"/>
              <a:gd name="T18" fmla="*/ 8 w 187"/>
              <a:gd name="T19" fmla="*/ 48 h 55"/>
              <a:gd name="T20" fmla="*/ 0 w 187"/>
              <a:gd name="T2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7" h="55">
                <a:moveTo>
                  <a:pt x="187" y="0"/>
                </a:moveTo>
                <a:lnTo>
                  <a:pt x="139" y="12"/>
                </a:lnTo>
                <a:lnTo>
                  <a:pt x="90" y="27"/>
                </a:lnTo>
                <a:lnTo>
                  <a:pt x="81" y="30"/>
                </a:lnTo>
                <a:lnTo>
                  <a:pt x="69" y="32"/>
                </a:lnTo>
                <a:lnTo>
                  <a:pt x="57" y="34"/>
                </a:lnTo>
                <a:lnTo>
                  <a:pt x="44" y="37"/>
                </a:lnTo>
                <a:lnTo>
                  <a:pt x="31" y="40"/>
                </a:lnTo>
                <a:lnTo>
                  <a:pt x="20" y="43"/>
                </a:lnTo>
                <a:lnTo>
                  <a:pt x="8" y="48"/>
                </a:lnTo>
                <a:lnTo>
                  <a:pt x="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4" name="Freeform 286"/>
          <p:cNvSpPr>
            <a:spLocks/>
          </p:cNvSpPr>
          <p:nvPr/>
        </p:nvSpPr>
        <p:spPr bwMode="auto">
          <a:xfrm>
            <a:off x="2327276" y="3028950"/>
            <a:ext cx="11113" cy="7938"/>
          </a:xfrm>
          <a:custGeom>
            <a:avLst/>
            <a:gdLst>
              <a:gd name="T0" fmla="*/ 0 w 20"/>
              <a:gd name="T1" fmla="*/ 0 h 14"/>
              <a:gd name="T2" fmla="*/ 5 w 20"/>
              <a:gd name="T3" fmla="*/ 5 h 14"/>
              <a:gd name="T4" fmla="*/ 12 w 20"/>
              <a:gd name="T5" fmla="*/ 9 h 14"/>
              <a:gd name="T6" fmla="*/ 18 w 20"/>
              <a:gd name="T7" fmla="*/ 13 h 14"/>
              <a:gd name="T8" fmla="*/ 20 w 20"/>
              <a:gd name="T9" fmla="*/ 14 h 14"/>
              <a:gd name="T10" fmla="*/ 20 w 20"/>
              <a:gd name="T11" fmla="*/ 14 h 14"/>
              <a:gd name="T12" fmla="*/ 20 w 20"/>
              <a:gd name="T13" fmla="*/ 14 h 14"/>
              <a:gd name="T14" fmla="*/ 18 w 20"/>
              <a:gd name="T15" fmla="*/ 13 h 14"/>
              <a:gd name="T16" fmla="*/ 12 w 20"/>
              <a:gd name="T17" fmla="*/ 9 h 14"/>
              <a:gd name="T18" fmla="*/ 5 w 20"/>
              <a:gd name="T19" fmla="*/ 5 h 14"/>
              <a:gd name="T20" fmla="*/ 0 w 20"/>
              <a:gd name="T2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14">
                <a:moveTo>
                  <a:pt x="0" y="0"/>
                </a:moveTo>
                <a:lnTo>
                  <a:pt x="5" y="5"/>
                </a:lnTo>
                <a:lnTo>
                  <a:pt x="12" y="9"/>
                </a:lnTo>
                <a:lnTo>
                  <a:pt x="18" y="13"/>
                </a:lnTo>
                <a:lnTo>
                  <a:pt x="20" y="14"/>
                </a:lnTo>
                <a:lnTo>
                  <a:pt x="20" y="14"/>
                </a:lnTo>
                <a:lnTo>
                  <a:pt x="20" y="14"/>
                </a:lnTo>
                <a:lnTo>
                  <a:pt x="18" y="13"/>
                </a:lnTo>
                <a:lnTo>
                  <a:pt x="12" y="9"/>
                </a:lnTo>
                <a:lnTo>
                  <a:pt x="5" y="5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175" name="Freeform 287"/>
          <p:cNvSpPr>
            <a:spLocks/>
          </p:cNvSpPr>
          <p:nvPr/>
        </p:nvSpPr>
        <p:spPr bwMode="auto">
          <a:xfrm>
            <a:off x="2316163" y="3051176"/>
            <a:ext cx="4762" cy="36513"/>
          </a:xfrm>
          <a:custGeom>
            <a:avLst/>
            <a:gdLst>
              <a:gd name="T0" fmla="*/ 8 w 8"/>
              <a:gd name="T1" fmla="*/ 0 h 69"/>
              <a:gd name="T2" fmla="*/ 5 w 8"/>
              <a:gd name="T3" fmla="*/ 5 h 69"/>
              <a:gd name="T4" fmla="*/ 4 w 8"/>
              <a:gd name="T5" fmla="*/ 11 h 69"/>
              <a:gd name="T6" fmla="*/ 2 w 8"/>
              <a:gd name="T7" fmla="*/ 18 h 69"/>
              <a:gd name="T8" fmla="*/ 1 w 8"/>
              <a:gd name="T9" fmla="*/ 23 h 69"/>
              <a:gd name="T10" fmla="*/ 0 w 8"/>
              <a:gd name="T11" fmla="*/ 27 h 69"/>
              <a:gd name="T12" fmla="*/ 0 w 8"/>
              <a:gd name="T13" fmla="*/ 32 h 69"/>
              <a:gd name="T14" fmla="*/ 1 w 8"/>
              <a:gd name="T15" fmla="*/ 40 h 69"/>
              <a:gd name="T16" fmla="*/ 1 w 8"/>
              <a:gd name="T17" fmla="*/ 45 h 69"/>
              <a:gd name="T18" fmla="*/ 1 w 8"/>
              <a:gd name="T19" fmla="*/ 52 h 69"/>
              <a:gd name="T20" fmla="*/ 1 w 8"/>
              <a:gd name="T21" fmla="*/ 60 h 69"/>
              <a:gd name="T22" fmla="*/ 1 w 8"/>
              <a:gd name="T23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69">
                <a:moveTo>
                  <a:pt x="8" y="0"/>
                </a:moveTo>
                <a:lnTo>
                  <a:pt x="5" y="5"/>
                </a:lnTo>
                <a:lnTo>
                  <a:pt x="4" y="11"/>
                </a:lnTo>
                <a:lnTo>
                  <a:pt x="2" y="18"/>
                </a:lnTo>
                <a:lnTo>
                  <a:pt x="1" y="23"/>
                </a:lnTo>
                <a:lnTo>
                  <a:pt x="0" y="27"/>
                </a:lnTo>
                <a:lnTo>
                  <a:pt x="0" y="32"/>
                </a:lnTo>
                <a:lnTo>
                  <a:pt x="1" y="40"/>
                </a:lnTo>
                <a:lnTo>
                  <a:pt x="1" y="45"/>
                </a:lnTo>
                <a:lnTo>
                  <a:pt x="1" y="52"/>
                </a:lnTo>
                <a:lnTo>
                  <a:pt x="1" y="60"/>
                </a:lnTo>
                <a:lnTo>
                  <a:pt x="1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6" name="Freeform 288"/>
          <p:cNvSpPr>
            <a:spLocks/>
          </p:cNvSpPr>
          <p:nvPr/>
        </p:nvSpPr>
        <p:spPr bwMode="auto">
          <a:xfrm>
            <a:off x="2290763" y="3043239"/>
            <a:ext cx="30162" cy="7937"/>
          </a:xfrm>
          <a:custGeom>
            <a:avLst/>
            <a:gdLst>
              <a:gd name="T0" fmla="*/ 56 w 56"/>
              <a:gd name="T1" fmla="*/ 0 h 14"/>
              <a:gd name="T2" fmla="*/ 43 w 56"/>
              <a:gd name="T3" fmla="*/ 4 h 14"/>
              <a:gd name="T4" fmla="*/ 28 w 56"/>
              <a:gd name="T5" fmla="*/ 9 h 14"/>
              <a:gd name="T6" fmla="*/ 14 w 56"/>
              <a:gd name="T7" fmla="*/ 13 h 14"/>
              <a:gd name="T8" fmla="*/ 0 w 5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14">
                <a:moveTo>
                  <a:pt x="56" y="0"/>
                </a:moveTo>
                <a:lnTo>
                  <a:pt x="43" y="4"/>
                </a:lnTo>
                <a:lnTo>
                  <a:pt x="28" y="9"/>
                </a:lnTo>
                <a:lnTo>
                  <a:pt x="14" y="13"/>
                </a:lnTo>
                <a:lnTo>
                  <a:pt x="0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7" name="Freeform 289"/>
          <p:cNvSpPr>
            <a:spLocks/>
          </p:cNvSpPr>
          <p:nvPr/>
        </p:nvSpPr>
        <p:spPr bwMode="auto">
          <a:xfrm>
            <a:off x="2349501" y="3084513"/>
            <a:ext cx="61913" cy="11112"/>
          </a:xfrm>
          <a:custGeom>
            <a:avLst/>
            <a:gdLst>
              <a:gd name="T0" fmla="*/ 118 w 118"/>
              <a:gd name="T1" fmla="*/ 19 h 19"/>
              <a:gd name="T2" fmla="*/ 110 w 118"/>
              <a:gd name="T3" fmla="*/ 13 h 19"/>
              <a:gd name="T4" fmla="*/ 104 w 118"/>
              <a:gd name="T5" fmla="*/ 8 h 19"/>
              <a:gd name="T6" fmla="*/ 98 w 118"/>
              <a:gd name="T7" fmla="*/ 6 h 19"/>
              <a:gd name="T8" fmla="*/ 95 w 118"/>
              <a:gd name="T9" fmla="*/ 3 h 19"/>
              <a:gd name="T10" fmla="*/ 88 w 118"/>
              <a:gd name="T11" fmla="*/ 0 h 19"/>
              <a:gd name="T12" fmla="*/ 81 w 118"/>
              <a:gd name="T13" fmla="*/ 0 h 19"/>
              <a:gd name="T14" fmla="*/ 76 w 118"/>
              <a:gd name="T15" fmla="*/ 0 h 19"/>
              <a:gd name="T16" fmla="*/ 71 w 118"/>
              <a:gd name="T17" fmla="*/ 0 h 19"/>
              <a:gd name="T18" fmla="*/ 65 w 118"/>
              <a:gd name="T19" fmla="*/ 2 h 19"/>
              <a:gd name="T20" fmla="*/ 57 w 118"/>
              <a:gd name="T21" fmla="*/ 3 h 19"/>
              <a:gd name="T22" fmla="*/ 46 w 118"/>
              <a:gd name="T23" fmla="*/ 4 h 19"/>
              <a:gd name="T24" fmla="*/ 34 w 118"/>
              <a:gd name="T25" fmla="*/ 4 h 19"/>
              <a:gd name="T26" fmla="*/ 19 w 118"/>
              <a:gd name="T27" fmla="*/ 5 h 19"/>
              <a:gd name="T28" fmla="*/ 0 w 118"/>
              <a:gd name="T2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8" h="19">
                <a:moveTo>
                  <a:pt x="118" y="19"/>
                </a:moveTo>
                <a:lnTo>
                  <a:pt x="110" y="13"/>
                </a:lnTo>
                <a:lnTo>
                  <a:pt x="104" y="8"/>
                </a:lnTo>
                <a:lnTo>
                  <a:pt x="98" y="6"/>
                </a:lnTo>
                <a:lnTo>
                  <a:pt x="95" y="3"/>
                </a:lnTo>
                <a:lnTo>
                  <a:pt x="88" y="0"/>
                </a:lnTo>
                <a:lnTo>
                  <a:pt x="81" y="0"/>
                </a:lnTo>
                <a:lnTo>
                  <a:pt x="76" y="0"/>
                </a:lnTo>
                <a:lnTo>
                  <a:pt x="71" y="0"/>
                </a:lnTo>
                <a:lnTo>
                  <a:pt x="65" y="2"/>
                </a:lnTo>
                <a:lnTo>
                  <a:pt x="57" y="3"/>
                </a:lnTo>
                <a:lnTo>
                  <a:pt x="46" y="4"/>
                </a:lnTo>
                <a:lnTo>
                  <a:pt x="34" y="4"/>
                </a:lnTo>
                <a:lnTo>
                  <a:pt x="19" y="5"/>
                </a:lnTo>
                <a:lnTo>
                  <a:pt x="0" y="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8" name="Freeform 290"/>
          <p:cNvSpPr>
            <a:spLocks/>
          </p:cNvSpPr>
          <p:nvPr/>
        </p:nvSpPr>
        <p:spPr bwMode="auto">
          <a:xfrm>
            <a:off x="2368551" y="3149600"/>
            <a:ext cx="28575" cy="33338"/>
          </a:xfrm>
          <a:custGeom>
            <a:avLst/>
            <a:gdLst>
              <a:gd name="T0" fmla="*/ 55 w 55"/>
              <a:gd name="T1" fmla="*/ 0 h 62"/>
              <a:gd name="T2" fmla="*/ 45 w 55"/>
              <a:gd name="T3" fmla="*/ 4 h 62"/>
              <a:gd name="T4" fmla="*/ 36 w 55"/>
              <a:gd name="T5" fmla="*/ 10 h 62"/>
              <a:gd name="T6" fmla="*/ 28 w 55"/>
              <a:gd name="T7" fmla="*/ 17 h 62"/>
              <a:gd name="T8" fmla="*/ 21 w 55"/>
              <a:gd name="T9" fmla="*/ 24 h 62"/>
              <a:gd name="T10" fmla="*/ 10 w 55"/>
              <a:gd name="T11" fmla="*/ 43 h 62"/>
              <a:gd name="T12" fmla="*/ 0 w 55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62">
                <a:moveTo>
                  <a:pt x="55" y="0"/>
                </a:moveTo>
                <a:lnTo>
                  <a:pt x="45" y="4"/>
                </a:lnTo>
                <a:lnTo>
                  <a:pt x="36" y="10"/>
                </a:lnTo>
                <a:lnTo>
                  <a:pt x="28" y="17"/>
                </a:lnTo>
                <a:lnTo>
                  <a:pt x="21" y="24"/>
                </a:lnTo>
                <a:lnTo>
                  <a:pt x="10" y="43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79" name="Freeform 291"/>
          <p:cNvSpPr>
            <a:spLocks/>
          </p:cNvSpPr>
          <p:nvPr/>
        </p:nvSpPr>
        <p:spPr bwMode="auto">
          <a:xfrm>
            <a:off x="2316163" y="3132138"/>
            <a:ext cx="63500" cy="11112"/>
          </a:xfrm>
          <a:custGeom>
            <a:avLst/>
            <a:gdLst>
              <a:gd name="T0" fmla="*/ 118 w 118"/>
              <a:gd name="T1" fmla="*/ 0 h 21"/>
              <a:gd name="T2" fmla="*/ 101 w 118"/>
              <a:gd name="T3" fmla="*/ 5 h 21"/>
              <a:gd name="T4" fmla="*/ 86 w 118"/>
              <a:gd name="T5" fmla="*/ 8 h 21"/>
              <a:gd name="T6" fmla="*/ 59 w 118"/>
              <a:gd name="T7" fmla="*/ 15 h 21"/>
              <a:gd name="T8" fmla="*/ 31 w 118"/>
              <a:gd name="T9" fmla="*/ 20 h 21"/>
              <a:gd name="T10" fmla="*/ 16 w 118"/>
              <a:gd name="T11" fmla="*/ 21 h 21"/>
              <a:gd name="T12" fmla="*/ 0 w 118"/>
              <a:gd name="T13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21">
                <a:moveTo>
                  <a:pt x="118" y="0"/>
                </a:moveTo>
                <a:lnTo>
                  <a:pt x="101" y="5"/>
                </a:lnTo>
                <a:lnTo>
                  <a:pt x="86" y="8"/>
                </a:lnTo>
                <a:lnTo>
                  <a:pt x="59" y="15"/>
                </a:lnTo>
                <a:lnTo>
                  <a:pt x="31" y="20"/>
                </a:lnTo>
                <a:lnTo>
                  <a:pt x="16" y="21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0" name="Freeform 292"/>
          <p:cNvSpPr>
            <a:spLocks/>
          </p:cNvSpPr>
          <p:nvPr/>
        </p:nvSpPr>
        <p:spPr bwMode="auto">
          <a:xfrm>
            <a:off x="2320925" y="3127376"/>
            <a:ext cx="31750" cy="11113"/>
          </a:xfrm>
          <a:custGeom>
            <a:avLst/>
            <a:gdLst>
              <a:gd name="T0" fmla="*/ 62 w 62"/>
              <a:gd name="T1" fmla="*/ 21 h 21"/>
              <a:gd name="T2" fmla="*/ 52 w 62"/>
              <a:gd name="T3" fmla="*/ 13 h 21"/>
              <a:gd name="T4" fmla="*/ 47 w 62"/>
              <a:gd name="T5" fmla="*/ 10 h 21"/>
              <a:gd name="T6" fmla="*/ 41 w 62"/>
              <a:gd name="T7" fmla="*/ 7 h 21"/>
              <a:gd name="T8" fmla="*/ 36 w 62"/>
              <a:gd name="T9" fmla="*/ 6 h 21"/>
              <a:gd name="T10" fmla="*/ 29 w 62"/>
              <a:gd name="T11" fmla="*/ 4 h 21"/>
              <a:gd name="T12" fmla="*/ 16 w 62"/>
              <a:gd name="T13" fmla="*/ 3 h 21"/>
              <a:gd name="T14" fmla="*/ 9 w 62"/>
              <a:gd name="T15" fmla="*/ 1 h 21"/>
              <a:gd name="T16" fmla="*/ 4 w 62"/>
              <a:gd name="T17" fmla="*/ 0 h 21"/>
              <a:gd name="T18" fmla="*/ 1 w 62"/>
              <a:gd name="T19" fmla="*/ 0 h 21"/>
              <a:gd name="T20" fmla="*/ 0 w 62"/>
              <a:gd name="T21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2" h="21">
                <a:moveTo>
                  <a:pt x="62" y="21"/>
                </a:moveTo>
                <a:lnTo>
                  <a:pt x="52" y="13"/>
                </a:lnTo>
                <a:lnTo>
                  <a:pt x="47" y="10"/>
                </a:lnTo>
                <a:lnTo>
                  <a:pt x="41" y="7"/>
                </a:lnTo>
                <a:lnTo>
                  <a:pt x="36" y="6"/>
                </a:lnTo>
                <a:lnTo>
                  <a:pt x="29" y="4"/>
                </a:lnTo>
                <a:lnTo>
                  <a:pt x="16" y="3"/>
                </a:lnTo>
                <a:lnTo>
                  <a:pt x="9" y="1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1" name="Freeform 293"/>
          <p:cNvSpPr>
            <a:spLocks/>
          </p:cNvSpPr>
          <p:nvPr/>
        </p:nvSpPr>
        <p:spPr bwMode="auto">
          <a:xfrm>
            <a:off x="2357439" y="3108326"/>
            <a:ext cx="47625" cy="4763"/>
          </a:xfrm>
          <a:custGeom>
            <a:avLst/>
            <a:gdLst>
              <a:gd name="T0" fmla="*/ 90 w 90"/>
              <a:gd name="T1" fmla="*/ 9 h 9"/>
              <a:gd name="T2" fmla="*/ 82 w 90"/>
              <a:gd name="T3" fmla="*/ 6 h 9"/>
              <a:gd name="T4" fmla="*/ 75 w 90"/>
              <a:gd name="T5" fmla="*/ 5 h 9"/>
              <a:gd name="T6" fmla="*/ 71 w 90"/>
              <a:gd name="T7" fmla="*/ 4 h 9"/>
              <a:gd name="T8" fmla="*/ 66 w 90"/>
              <a:gd name="T9" fmla="*/ 3 h 9"/>
              <a:gd name="T10" fmla="*/ 60 w 90"/>
              <a:gd name="T11" fmla="*/ 2 h 9"/>
              <a:gd name="T12" fmla="*/ 54 w 90"/>
              <a:gd name="T13" fmla="*/ 0 h 9"/>
              <a:gd name="T14" fmla="*/ 47 w 90"/>
              <a:gd name="T15" fmla="*/ 0 h 9"/>
              <a:gd name="T16" fmla="*/ 43 w 90"/>
              <a:gd name="T17" fmla="*/ 0 h 9"/>
              <a:gd name="T18" fmla="*/ 38 w 90"/>
              <a:gd name="T19" fmla="*/ 2 h 9"/>
              <a:gd name="T20" fmla="*/ 31 w 90"/>
              <a:gd name="T21" fmla="*/ 2 h 9"/>
              <a:gd name="T22" fmla="*/ 23 w 90"/>
              <a:gd name="T23" fmla="*/ 2 h 9"/>
              <a:gd name="T24" fmla="*/ 13 w 90"/>
              <a:gd name="T25" fmla="*/ 2 h 9"/>
              <a:gd name="T26" fmla="*/ 0 w 90"/>
              <a:gd name="T27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" h="9">
                <a:moveTo>
                  <a:pt x="90" y="9"/>
                </a:moveTo>
                <a:lnTo>
                  <a:pt x="82" y="6"/>
                </a:lnTo>
                <a:lnTo>
                  <a:pt x="75" y="5"/>
                </a:lnTo>
                <a:lnTo>
                  <a:pt x="71" y="4"/>
                </a:lnTo>
                <a:lnTo>
                  <a:pt x="66" y="3"/>
                </a:lnTo>
                <a:lnTo>
                  <a:pt x="60" y="2"/>
                </a:lnTo>
                <a:lnTo>
                  <a:pt x="54" y="0"/>
                </a:lnTo>
                <a:lnTo>
                  <a:pt x="47" y="0"/>
                </a:lnTo>
                <a:lnTo>
                  <a:pt x="43" y="0"/>
                </a:lnTo>
                <a:lnTo>
                  <a:pt x="38" y="2"/>
                </a:lnTo>
                <a:lnTo>
                  <a:pt x="31" y="2"/>
                </a:lnTo>
                <a:lnTo>
                  <a:pt x="23" y="2"/>
                </a:lnTo>
                <a:lnTo>
                  <a:pt x="13" y="2"/>
                </a:lnTo>
                <a:lnTo>
                  <a:pt x="0" y="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2" name="Freeform 294"/>
          <p:cNvSpPr>
            <a:spLocks/>
          </p:cNvSpPr>
          <p:nvPr/>
        </p:nvSpPr>
        <p:spPr bwMode="auto">
          <a:xfrm>
            <a:off x="2416176" y="3157539"/>
            <a:ext cx="11113" cy="3175"/>
          </a:xfrm>
          <a:custGeom>
            <a:avLst/>
            <a:gdLst>
              <a:gd name="T0" fmla="*/ 21 w 21"/>
              <a:gd name="T1" fmla="*/ 0 h 7"/>
              <a:gd name="T2" fmla="*/ 15 w 21"/>
              <a:gd name="T3" fmla="*/ 2 h 7"/>
              <a:gd name="T4" fmla="*/ 8 w 21"/>
              <a:gd name="T5" fmla="*/ 4 h 7"/>
              <a:gd name="T6" fmla="*/ 2 w 21"/>
              <a:gd name="T7" fmla="*/ 6 h 7"/>
              <a:gd name="T8" fmla="*/ 1 w 21"/>
              <a:gd name="T9" fmla="*/ 7 h 7"/>
              <a:gd name="T10" fmla="*/ 0 w 21"/>
              <a:gd name="T11" fmla="*/ 7 h 7"/>
              <a:gd name="T12" fmla="*/ 1 w 21"/>
              <a:gd name="T13" fmla="*/ 7 h 7"/>
              <a:gd name="T14" fmla="*/ 2 w 21"/>
              <a:gd name="T15" fmla="*/ 6 h 7"/>
              <a:gd name="T16" fmla="*/ 8 w 21"/>
              <a:gd name="T17" fmla="*/ 4 h 7"/>
              <a:gd name="T18" fmla="*/ 15 w 21"/>
              <a:gd name="T19" fmla="*/ 2 h 7"/>
              <a:gd name="T20" fmla="*/ 21 w 21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7">
                <a:moveTo>
                  <a:pt x="21" y="0"/>
                </a:moveTo>
                <a:lnTo>
                  <a:pt x="15" y="2"/>
                </a:lnTo>
                <a:lnTo>
                  <a:pt x="8" y="4"/>
                </a:lnTo>
                <a:lnTo>
                  <a:pt x="2" y="6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2" y="6"/>
                </a:lnTo>
                <a:lnTo>
                  <a:pt x="8" y="4"/>
                </a:lnTo>
                <a:lnTo>
                  <a:pt x="15" y="2"/>
                </a:lnTo>
                <a:lnTo>
                  <a:pt x="21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183" name="Freeform 295"/>
          <p:cNvSpPr>
            <a:spLocks/>
          </p:cNvSpPr>
          <p:nvPr/>
        </p:nvSpPr>
        <p:spPr bwMode="auto">
          <a:xfrm>
            <a:off x="2217738" y="2903538"/>
            <a:ext cx="55562" cy="30162"/>
          </a:xfrm>
          <a:custGeom>
            <a:avLst/>
            <a:gdLst>
              <a:gd name="T0" fmla="*/ 104 w 104"/>
              <a:gd name="T1" fmla="*/ 0 h 56"/>
              <a:gd name="T2" fmla="*/ 93 w 104"/>
              <a:gd name="T3" fmla="*/ 7 h 56"/>
              <a:gd name="T4" fmla="*/ 84 w 104"/>
              <a:gd name="T5" fmla="*/ 15 h 56"/>
              <a:gd name="T6" fmla="*/ 74 w 104"/>
              <a:gd name="T7" fmla="*/ 22 h 56"/>
              <a:gd name="T8" fmla="*/ 62 w 104"/>
              <a:gd name="T9" fmla="*/ 28 h 56"/>
              <a:gd name="T10" fmla="*/ 52 w 104"/>
              <a:gd name="T11" fmla="*/ 32 h 56"/>
              <a:gd name="T12" fmla="*/ 41 w 104"/>
              <a:gd name="T13" fmla="*/ 35 h 56"/>
              <a:gd name="T14" fmla="*/ 37 w 104"/>
              <a:gd name="T15" fmla="*/ 39 h 56"/>
              <a:gd name="T16" fmla="*/ 31 w 104"/>
              <a:gd name="T17" fmla="*/ 42 h 56"/>
              <a:gd name="T18" fmla="*/ 26 w 104"/>
              <a:gd name="T19" fmla="*/ 45 h 56"/>
              <a:gd name="T20" fmla="*/ 20 w 104"/>
              <a:gd name="T21" fmla="*/ 49 h 56"/>
              <a:gd name="T22" fmla="*/ 15 w 104"/>
              <a:gd name="T23" fmla="*/ 51 h 56"/>
              <a:gd name="T24" fmla="*/ 8 w 104"/>
              <a:gd name="T25" fmla="*/ 54 h 56"/>
              <a:gd name="T26" fmla="*/ 2 w 104"/>
              <a:gd name="T27" fmla="*/ 56 h 56"/>
              <a:gd name="T28" fmla="*/ 1 w 104"/>
              <a:gd name="T29" fmla="*/ 56 h 56"/>
              <a:gd name="T30" fmla="*/ 0 w 104"/>
              <a:gd name="T31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4" h="56">
                <a:moveTo>
                  <a:pt x="104" y="0"/>
                </a:moveTo>
                <a:lnTo>
                  <a:pt x="93" y="7"/>
                </a:lnTo>
                <a:lnTo>
                  <a:pt x="84" y="15"/>
                </a:lnTo>
                <a:lnTo>
                  <a:pt x="74" y="22"/>
                </a:lnTo>
                <a:lnTo>
                  <a:pt x="62" y="28"/>
                </a:lnTo>
                <a:lnTo>
                  <a:pt x="52" y="32"/>
                </a:lnTo>
                <a:lnTo>
                  <a:pt x="41" y="35"/>
                </a:lnTo>
                <a:lnTo>
                  <a:pt x="37" y="39"/>
                </a:lnTo>
                <a:lnTo>
                  <a:pt x="31" y="42"/>
                </a:lnTo>
                <a:lnTo>
                  <a:pt x="26" y="45"/>
                </a:lnTo>
                <a:lnTo>
                  <a:pt x="20" y="49"/>
                </a:lnTo>
                <a:lnTo>
                  <a:pt x="15" y="51"/>
                </a:lnTo>
                <a:lnTo>
                  <a:pt x="8" y="54"/>
                </a:lnTo>
                <a:lnTo>
                  <a:pt x="2" y="56"/>
                </a:lnTo>
                <a:lnTo>
                  <a:pt x="1" y="56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4" name="Freeform 296"/>
          <p:cNvSpPr>
            <a:spLocks/>
          </p:cNvSpPr>
          <p:nvPr/>
        </p:nvSpPr>
        <p:spPr bwMode="auto">
          <a:xfrm>
            <a:off x="2279650" y="2908301"/>
            <a:ext cx="19050" cy="28575"/>
          </a:xfrm>
          <a:custGeom>
            <a:avLst/>
            <a:gdLst>
              <a:gd name="T0" fmla="*/ 0 w 35"/>
              <a:gd name="T1" fmla="*/ 0 h 56"/>
              <a:gd name="T2" fmla="*/ 7 w 35"/>
              <a:gd name="T3" fmla="*/ 3 h 56"/>
              <a:gd name="T4" fmla="*/ 12 w 35"/>
              <a:gd name="T5" fmla="*/ 5 h 56"/>
              <a:gd name="T6" fmla="*/ 20 w 35"/>
              <a:gd name="T7" fmla="*/ 10 h 56"/>
              <a:gd name="T8" fmla="*/ 24 w 35"/>
              <a:gd name="T9" fmla="*/ 15 h 56"/>
              <a:gd name="T10" fmla="*/ 26 w 35"/>
              <a:gd name="T11" fmla="*/ 21 h 56"/>
              <a:gd name="T12" fmla="*/ 27 w 35"/>
              <a:gd name="T13" fmla="*/ 28 h 56"/>
              <a:gd name="T14" fmla="*/ 28 w 35"/>
              <a:gd name="T15" fmla="*/ 36 h 56"/>
              <a:gd name="T16" fmla="*/ 30 w 35"/>
              <a:gd name="T17" fmla="*/ 45 h 56"/>
              <a:gd name="T18" fmla="*/ 35 w 35"/>
              <a:gd name="T1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" h="56">
                <a:moveTo>
                  <a:pt x="0" y="0"/>
                </a:moveTo>
                <a:lnTo>
                  <a:pt x="7" y="3"/>
                </a:lnTo>
                <a:lnTo>
                  <a:pt x="12" y="5"/>
                </a:lnTo>
                <a:lnTo>
                  <a:pt x="20" y="10"/>
                </a:lnTo>
                <a:lnTo>
                  <a:pt x="24" y="15"/>
                </a:lnTo>
                <a:lnTo>
                  <a:pt x="26" y="21"/>
                </a:lnTo>
                <a:lnTo>
                  <a:pt x="27" y="28"/>
                </a:lnTo>
                <a:lnTo>
                  <a:pt x="28" y="36"/>
                </a:lnTo>
                <a:lnTo>
                  <a:pt x="30" y="45"/>
                </a:lnTo>
                <a:lnTo>
                  <a:pt x="35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5" name="Freeform 297"/>
          <p:cNvSpPr>
            <a:spLocks/>
          </p:cNvSpPr>
          <p:nvPr/>
        </p:nvSpPr>
        <p:spPr bwMode="auto">
          <a:xfrm>
            <a:off x="1968501" y="1954214"/>
            <a:ext cx="333375" cy="47625"/>
          </a:xfrm>
          <a:custGeom>
            <a:avLst/>
            <a:gdLst>
              <a:gd name="T0" fmla="*/ 631 w 631"/>
              <a:gd name="T1" fmla="*/ 0 h 90"/>
              <a:gd name="T2" fmla="*/ 586 w 631"/>
              <a:gd name="T3" fmla="*/ 10 h 90"/>
              <a:gd name="T4" fmla="*/ 541 w 631"/>
              <a:gd name="T5" fmla="*/ 17 h 90"/>
              <a:gd name="T6" fmla="*/ 496 w 631"/>
              <a:gd name="T7" fmla="*/ 25 h 90"/>
              <a:gd name="T8" fmla="*/ 451 w 631"/>
              <a:gd name="T9" fmla="*/ 35 h 90"/>
              <a:gd name="T10" fmla="*/ 445 w 631"/>
              <a:gd name="T11" fmla="*/ 37 h 90"/>
              <a:gd name="T12" fmla="*/ 440 w 631"/>
              <a:gd name="T13" fmla="*/ 39 h 90"/>
              <a:gd name="T14" fmla="*/ 430 w 631"/>
              <a:gd name="T15" fmla="*/ 46 h 90"/>
              <a:gd name="T16" fmla="*/ 420 w 631"/>
              <a:gd name="T17" fmla="*/ 52 h 90"/>
              <a:gd name="T18" fmla="*/ 415 w 631"/>
              <a:gd name="T19" fmla="*/ 54 h 90"/>
              <a:gd name="T20" fmla="*/ 409 w 631"/>
              <a:gd name="T21" fmla="*/ 55 h 90"/>
              <a:gd name="T22" fmla="*/ 387 w 631"/>
              <a:gd name="T23" fmla="*/ 57 h 90"/>
              <a:gd name="T24" fmla="*/ 364 w 631"/>
              <a:gd name="T25" fmla="*/ 59 h 90"/>
              <a:gd name="T26" fmla="*/ 339 w 631"/>
              <a:gd name="T27" fmla="*/ 60 h 90"/>
              <a:gd name="T28" fmla="*/ 312 w 631"/>
              <a:gd name="T29" fmla="*/ 61 h 90"/>
              <a:gd name="T30" fmla="*/ 258 w 631"/>
              <a:gd name="T31" fmla="*/ 64 h 90"/>
              <a:gd name="T32" fmla="*/ 231 w 631"/>
              <a:gd name="T33" fmla="*/ 65 h 90"/>
              <a:gd name="T34" fmla="*/ 206 w 631"/>
              <a:gd name="T35" fmla="*/ 66 h 90"/>
              <a:gd name="T36" fmla="*/ 180 w 631"/>
              <a:gd name="T37" fmla="*/ 67 h 90"/>
              <a:gd name="T38" fmla="*/ 157 w 631"/>
              <a:gd name="T39" fmla="*/ 67 h 90"/>
              <a:gd name="T40" fmla="*/ 138 w 631"/>
              <a:gd name="T41" fmla="*/ 68 h 90"/>
              <a:gd name="T42" fmla="*/ 119 w 631"/>
              <a:gd name="T43" fmla="*/ 68 h 90"/>
              <a:gd name="T44" fmla="*/ 104 w 631"/>
              <a:gd name="T45" fmla="*/ 69 h 90"/>
              <a:gd name="T46" fmla="*/ 93 w 631"/>
              <a:gd name="T47" fmla="*/ 69 h 90"/>
              <a:gd name="T48" fmla="*/ 86 w 631"/>
              <a:gd name="T49" fmla="*/ 69 h 90"/>
              <a:gd name="T50" fmla="*/ 84 w 631"/>
              <a:gd name="T51" fmla="*/ 69 h 90"/>
              <a:gd name="T52" fmla="*/ 83 w 631"/>
              <a:gd name="T53" fmla="*/ 69 h 90"/>
              <a:gd name="T54" fmla="*/ 61 w 631"/>
              <a:gd name="T55" fmla="*/ 73 h 90"/>
              <a:gd name="T56" fmla="*/ 41 w 631"/>
              <a:gd name="T57" fmla="*/ 76 h 90"/>
              <a:gd name="T58" fmla="*/ 20 w 631"/>
              <a:gd name="T59" fmla="*/ 82 h 90"/>
              <a:gd name="T60" fmla="*/ 0 w 631"/>
              <a:gd name="T6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31" h="90">
                <a:moveTo>
                  <a:pt x="631" y="0"/>
                </a:moveTo>
                <a:lnTo>
                  <a:pt x="586" y="10"/>
                </a:lnTo>
                <a:lnTo>
                  <a:pt x="541" y="17"/>
                </a:lnTo>
                <a:lnTo>
                  <a:pt x="496" y="25"/>
                </a:lnTo>
                <a:lnTo>
                  <a:pt x="451" y="35"/>
                </a:lnTo>
                <a:lnTo>
                  <a:pt x="445" y="37"/>
                </a:lnTo>
                <a:lnTo>
                  <a:pt x="440" y="39"/>
                </a:lnTo>
                <a:lnTo>
                  <a:pt x="430" y="46"/>
                </a:lnTo>
                <a:lnTo>
                  <a:pt x="420" y="52"/>
                </a:lnTo>
                <a:lnTo>
                  <a:pt x="415" y="54"/>
                </a:lnTo>
                <a:lnTo>
                  <a:pt x="409" y="55"/>
                </a:lnTo>
                <a:lnTo>
                  <a:pt x="387" y="57"/>
                </a:lnTo>
                <a:lnTo>
                  <a:pt x="364" y="59"/>
                </a:lnTo>
                <a:lnTo>
                  <a:pt x="339" y="60"/>
                </a:lnTo>
                <a:lnTo>
                  <a:pt x="312" y="61"/>
                </a:lnTo>
                <a:lnTo>
                  <a:pt x="258" y="64"/>
                </a:lnTo>
                <a:lnTo>
                  <a:pt x="231" y="65"/>
                </a:lnTo>
                <a:lnTo>
                  <a:pt x="206" y="66"/>
                </a:lnTo>
                <a:lnTo>
                  <a:pt x="180" y="67"/>
                </a:lnTo>
                <a:lnTo>
                  <a:pt x="157" y="67"/>
                </a:lnTo>
                <a:lnTo>
                  <a:pt x="138" y="68"/>
                </a:lnTo>
                <a:lnTo>
                  <a:pt x="119" y="68"/>
                </a:lnTo>
                <a:lnTo>
                  <a:pt x="104" y="69"/>
                </a:lnTo>
                <a:lnTo>
                  <a:pt x="93" y="69"/>
                </a:lnTo>
                <a:lnTo>
                  <a:pt x="86" y="69"/>
                </a:lnTo>
                <a:lnTo>
                  <a:pt x="84" y="69"/>
                </a:lnTo>
                <a:lnTo>
                  <a:pt x="83" y="69"/>
                </a:lnTo>
                <a:lnTo>
                  <a:pt x="61" y="73"/>
                </a:lnTo>
                <a:lnTo>
                  <a:pt x="41" y="76"/>
                </a:lnTo>
                <a:lnTo>
                  <a:pt x="20" y="82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6" name="Freeform 298"/>
          <p:cNvSpPr>
            <a:spLocks/>
          </p:cNvSpPr>
          <p:nvPr/>
        </p:nvSpPr>
        <p:spPr bwMode="auto">
          <a:xfrm>
            <a:off x="2763839" y="2027239"/>
            <a:ext cx="223837" cy="128587"/>
          </a:xfrm>
          <a:custGeom>
            <a:avLst/>
            <a:gdLst>
              <a:gd name="T0" fmla="*/ 0 w 423"/>
              <a:gd name="T1" fmla="*/ 0 h 242"/>
              <a:gd name="T2" fmla="*/ 25 w 423"/>
              <a:gd name="T3" fmla="*/ 5 h 242"/>
              <a:gd name="T4" fmla="*/ 48 w 423"/>
              <a:gd name="T5" fmla="*/ 14 h 242"/>
              <a:gd name="T6" fmla="*/ 72 w 423"/>
              <a:gd name="T7" fmla="*/ 22 h 242"/>
              <a:gd name="T8" fmla="*/ 97 w 423"/>
              <a:gd name="T9" fmla="*/ 27 h 242"/>
              <a:gd name="T10" fmla="*/ 106 w 423"/>
              <a:gd name="T11" fmla="*/ 29 h 242"/>
              <a:gd name="T12" fmla="*/ 119 w 423"/>
              <a:gd name="T13" fmla="*/ 31 h 242"/>
              <a:gd name="T14" fmla="*/ 134 w 423"/>
              <a:gd name="T15" fmla="*/ 33 h 242"/>
              <a:gd name="T16" fmla="*/ 149 w 423"/>
              <a:gd name="T17" fmla="*/ 34 h 242"/>
              <a:gd name="T18" fmla="*/ 165 w 423"/>
              <a:gd name="T19" fmla="*/ 37 h 242"/>
              <a:gd name="T20" fmla="*/ 179 w 423"/>
              <a:gd name="T21" fmla="*/ 39 h 242"/>
              <a:gd name="T22" fmla="*/ 191 w 423"/>
              <a:gd name="T23" fmla="*/ 40 h 242"/>
              <a:gd name="T24" fmla="*/ 201 w 423"/>
              <a:gd name="T25" fmla="*/ 41 h 242"/>
              <a:gd name="T26" fmla="*/ 211 w 423"/>
              <a:gd name="T27" fmla="*/ 45 h 242"/>
              <a:gd name="T28" fmla="*/ 223 w 423"/>
              <a:gd name="T29" fmla="*/ 46 h 242"/>
              <a:gd name="T30" fmla="*/ 246 w 423"/>
              <a:gd name="T31" fmla="*/ 51 h 242"/>
              <a:gd name="T32" fmla="*/ 257 w 423"/>
              <a:gd name="T33" fmla="*/ 53 h 242"/>
              <a:gd name="T34" fmla="*/ 268 w 423"/>
              <a:gd name="T35" fmla="*/ 56 h 242"/>
              <a:gd name="T36" fmla="*/ 277 w 423"/>
              <a:gd name="T37" fmla="*/ 62 h 242"/>
              <a:gd name="T38" fmla="*/ 284 w 423"/>
              <a:gd name="T39" fmla="*/ 69 h 242"/>
              <a:gd name="T40" fmla="*/ 292 w 423"/>
              <a:gd name="T41" fmla="*/ 81 h 242"/>
              <a:gd name="T42" fmla="*/ 299 w 423"/>
              <a:gd name="T43" fmla="*/ 92 h 242"/>
              <a:gd name="T44" fmla="*/ 309 w 423"/>
              <a:gd name="T45" fmla="*/ 112 h 242"/>
              <a:gd name="T46" fmla="*/ 317 w 423"/>
              <a:gd name="T47" fmla="*/ 130 h 242"/>
              <a:gd name="T48" fmla="*/ 325 w 423"/>
              <a:gd name="T49" fmla="*/ 145 h 242"/>
              <a:gd name="T50" fmla="*/ 335 w 423"/>
              <a:gd name="T51" fmla="*/ 160 h 242"/>
              <a:gd name="T52" fmla="*/ 341 w 423"/>
              <a:gd name="T53" fmla="*/ 166 h 242"/>
              <a:gd name="T54" fmla="*/ 346 w 423"/>
              <a:gd name="T55" fmla="*/ 173 h 242"/>
              <a:gd name="T56" fmla="*/ 354 w 423"/>
              <a:gd name="T57" fmla="*/ 179 h 242"/>
              <a:gd name="T58" fmla="*/ 364 w 423"/>
              <a:gd name="T59" fmla="*/ 183 h 242"/>
              <a:gd name="T60" fmla="*/ 375 w 423"/>
              <a:gd name="T61" fmla="*/ 189 h 242"/>
              <a:gd name="T62" fmla="*/ 388 w 423"/>
              <a:gd name="T63" fmla="*/ 194 h 242"/>
              <a:gd name="T64" fmla="*/ 409 w 423"/>
              <a:gd name="T65" fmla="*/ 221 h 242"/>
              <a:gd name="T66" fmla="*/ 413 w 423"/>
              <a:gd name="T67" fmla="*/ 227 h 242"/>
              <a:gd name="T68" fmla="*/ 418 w 423"/>
              <a:gd name="T69" fmla="*/ 234 h 242"/>
              <a:gd name="T70" fmla="*/ 421 w 423"/>
              <a:gd name="T71" fmla="*/ 240 h 242"/>
              <a:gd name="T72" fmla="*/ 423 w 423"/>
              <a:gd name="T73" fmla="*/ 242 h 242"/>
              <a:gd name="T74" fmla="*/ 423 w 423"/>
              <a:gd name="T75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3" h="242">
                <a:moveTo>
                  <a:pt x="0" y="0"/>
                </a:moveTo>
                <a:lnTo>
                  <a:pt x="25" y="5"/>
                </a:lnTo>
                <a:lnTo>
                  <a:pt x="48" y="14"/>
                </a:lnTo>
                <a:lnTo>
                  <a:pt x="72" y="22"/>
                </a:lnTo>
                <a:lnTo>
                  <a:pt x="97" y="27"/>
                </a:lnTo>
                <a:lnTo>
                  <a:pt x="106" y="29"/>
                </a:lnTo>
                <a:lnTo>
                  <a:pt x="119" y="31"/>
                </a:lnTo>
                <a:lnTo>
                  <a:pt x="134" y="33"/>
                </a:lnTo>
                <a:lnTo>
                  <a:pt x="149" y="34"/>
                </a:lnTo>
                <a:lnTo>
                  <a:pt x="165" y="37"/>
                </a:lnTo>
                <a:lnTo>
                  <a:pt x="179" y="39"/>
                </a:lnTo>
                <a:lnTo>
                  <a:pt x="191" y="40"/>
                </a:lnTo>
                <a:lnTo>
                  <a:pt x="201" y="41"/>
                </a:lnTo>
                <a:lnTo>
                  <a:pt x="211" y="45"/>
                </a:lnTo>
                <a:lnTo>
                  <a:pt x="223" y="46"/>
                </a:lnTo>
                <a:lnTo>
                  <a:pt x="246" y="51"/>
                </a:lnTo>
                <a:lnTo>
                  <a:pt x="257" y="53"/>
                </a:lnTo>
                <a:lnTo>
                  <a:pt x="268" y="56"/>
                </a:lnTo>
                <a:lnTo>
                  <a:pt x="277" y="62"/>
                </a:lnTo>
                <a:lnTo>
                  <a:pt x="284" y="69"/>
                </a:lnTo>
                <a:lnTo>
                  <a:pt x="292" y="81"/>
                </a:lnTo>
                <a:lnTo>
                  <a:pt x="299" y="92"/>
                </a:lnTo>
                <a:lnTo>
                  <a:pt x="309" y="112"/>
                </a:lnTo>
                <a:lnTo>
                  <a:pt x="317" y="130"/>
                </a:lnTo>
                <a:lnTo>
                  <a:pt x="325" y="145"/>
                </a:lnTo>
                <a:lnTo>
                  <a:pt x="335" y="160"/>
                </a:lnTo>
                <a:lnTo>
                  <a:pt x="341" y="166"/>
                </a:lnTo>
                <a:lnTo>
                  <a:pt x="346" y="173"/>
                </a:lnTo>
                <a:lnTo>
                  <a:pt x="354" y="179"/>
                </a:lnTo>
                <a:lnTo>
                  <a:pt x="364" y="183"/>
                </a:lnTo>
                <a:lnTo>
                  <a:pt x="375" y="189"/>
                </a:lnTo>
                <a:lnTo>
                  <a:pt x="388" y="194"/>
                </a:lnTo>
                <a:lnTo>
                  <a:pt x="409" y="221"/>
                </a:lnTo>
                <a:lnTo>
                  <a:pt x="413" y="227"/>
                </a:lnTo>
                <a:lnTo>
                  <a:pt x="418" y="234"/>
                </a:lnTo>
                <a:lnTo>
                  <a:pt x="421" y="240"/>
                </a:lnTo>
                <a:lnTo>
                  <a:pt x="423" y="242"/>
                </a:lnTo>
                <a:lnTo>
                  <a:pt x="423" y="2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7" name="Freeform 299"/>
          <p:cNvSpPr>
            <a:spLocks/>
          </p:cNvSpPr>
          <p:nvPr/>
        </p:nvSpPr>
        <p:spPr bwMode="auto">
          <a:xfrm>
            <a:off x="2716214" y="2097088"/>
            <a:ext cx="3175" cy="100012"/>
          </a:xfrm>
          <a:custGeom>
            <a:avLst/>
            <a:gdLst>
              <a:gd name="T0" fmla="*/ 0 w 6"/>
              <a:gd name="T1" fmla="*/ 0 h 188"/>
              <a:gd name="T2" fmla="*/ 1 w 6"/>
              <a:gd name="T3" fmla="*/ 20 h 188"/>
              <a:gd name="T4" fmla="*/ 3 w 6"/>
              <a:gd name="T5" fmla="*/ 37 h 188"/>
              <a:gd name="T6" fmla="*/ 4 w 6"/>
              <a:gd name="T7" fmla="*/ 50 h 188"/>
              <a:gd name="T8" fmla="*/ 4 w 6"/>
              <a:gd name="T9" fmla="*/ 60 h 188"/>
              <a:gd name="T10" fmla="*/ 5 w 6"/>
              <a:gd name="T11" fmla="*/ 70 h 188"/>
              <a:gd name="T12" fmla="*/ 5 w 6"/>
              <a:gd name="T13" fmla="*/ 77 h 188"/>
              <a:gd name="T14" fmla="*/ 6 w 6"/>
              <a:gd name="T15" fmla="*/ 89 h 188"/>
              <a:gd name="T16" fmla="*/ 6 w 6"/>
              <a:gd name="T17" fmla="*/ 95 h 188"/>
              <a:gd name="T18" fmla="*/ 6 w 6"/>
              <a:gd name="T19" fmla="*/ 102 h 188"/>
              <a:gd name="T20" fmla="*/ 6 w 6"/>
              <a:gd name="T21" fmla="*/ 109 h 188"/>
              <a:gd name="T22" fmla="*/ 6 w 6"/>
              <a:gd name="T23" fmla="*/ 119 h 188"/>
              <a:gd name="T24" fmla="*/ 6 w 6"/>
              <a:gd name="T25" fmla="*/ 131 h 188"/>
              <a:gd name="T26" fmla="*/ 6 w 6"/>
              <a:gd name="T27" fmla="*/ 147 h 188"/>
              <a:gd name="T28" fmla="*/ 6 w 6"/>
              <a:gd name="T29" fmla="*/ 166 h 188"/>
              <a:gd name="T30" fmla="*/ 6 w 6"/>
              <a:gd name="T31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" h="188">
                <a:moveTo>
                  <a:pt x="0" y="0"/>
                </a:moveTo>
                <a:lnTo>
                  <a:pt x="1" y="20"/>
                </a:lnTo>
                <a:lnTo>
                  <a:pt x="3" y="37"/>
                </a:lnTo>
                <a:lnTo>
                  <a:pt x="4" y="50"/>
                </a:lnTo>
                <a:lnTo>
                  <a:pt x="4" y="60"/>
                </a:lnTo>
                <a:lnTo>
                  <a:pt x="5" y="70"/>
                </a:lnTo>
                <a:lnTo>
                  <a:pt x="5" y="77"/>
                </a:lnTo>
                <a:lnTo>
                  <a:pt x="6" y="89"/>
                </a:lnTo>
                <a:lnTo>
                  <a:pt x="6" y="95"/>
                </a:lnTo>
                <a:lnTo>
                  <a:pt x="6" y="102"/>
                </a:lnTo>
                <a:lnTo>
                  <a:pt x="6" y="109"/>
                </a:lnTo>
                <a:lnTo>
                  <a:pt x="6" y="119"/>
                </a:lnTo>
                <a:lnTo>
                  <a:pt x="6" y="131"/>
                </a:lnTo>
                <a:lnTo>
                  <a:pt x="6" y="147"/>
                </a:lnTo>
                <a:lnTo>
                  <a:pt x="6" y="166"/>
                </a:lnTo>
                <a:lnTo>
                  <a:pt x="6" y="18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8" name="Freeform 300"/>
          <p:cNvSpPr>
            <a:spLocks/>
          </p:cNvSpPr>
          <p:nvPr/>
        </p:nvSpPr>
        <p:spPr bwMode="auto">
          <a:xfrm>
            <a:off x="2016126" y="2222500"/>
            <a:ext cx="98425" cy="50800"/>
          </a:xfrm>
          <a:custGeom>
            <a:avLst/>
            <a:gdLst>
              <a:gd name="T0" fmla="*/ 187 w 187"/>
              <a:gd name="T1" fmla="*/ 0 h 97"/>
              <a:gd name="T2" fmla="*/ 172 w 187"/>
              <a:gd name="T3" fmla="*/ 4 h 97"/>
              <a:gd name="T4" fmla="*/ 156 w 187"/>
              <a:gd name="T5" fmla="*/ 7 h 97"/>
              <a:gd name="T6" fmla="*/ 140 w 187"/>
              <a:gd name="T7" fmla="*/ 9 h 97"/>
              <a:gd name="T8" fmla="*/ 125 w 187"/>
              <a:gd name="T9" fmla="*/ 14 h 97"/>
              <a:gd name="T10" fmla="*/ 118 w 187"/>
              <a:gd name="T11" fmla="*/ 19 h 97"/>
              <a:gd name="T12" fmla="*/ 111 w 187"/>
              <a:gd name="T13" fmla="*/ 24 h 97"/>
              <a:gd name="T14" fmla="*/ 104 w 187"/>
              <a:gd name="T15" fmla="*/ 30 h 97"/>
              <a:gd name="T16" fmla="*/ 97 w 187"/>
              <a:gd name="T17" fmla="*/ 35 h 97"/>
              <a:gd name="T18" fmla="*/ 90 w 187"/>
              <a:gd name="T19" fmla="*/ 37 h 97"/>
              <a:gd name="T20" fmla="*/ 83 w 187"/>
              <a:gd name="T21" fmla="*/ 39 h 97"/>
              <a:gd name="T22" fmla="*/ 70 w 187"/>
              <a:gd name="T23" fmla="*/ 42 h 97"/>
              <a:gd name="T24" fmla="*/ 50 w 187"/>
              <a:gd name="T25" fmla="*/ 53 h 97"/>
              <a:gd name="T26" fmla="*/ 30 w 187"/>
              <a:gd name="T27" fmla="*/ 65 h 97"/>
              <a:gd name="T28" fmla="*/ 13 w 187"/>
              <a:gd name="T29" fmla="*/ 79 h 97"/>
              <a:gd name="T30" fmla="*/ 6 w 187"/>
              <a:gd name="T31" fmla="*/ 88 h 97"/>
              <a:gd name="T32" fmla="*/ 0 w 187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7" h="97">
                <a:moveTo>
                  <a:pt x="187" y="0"/>
                </a:moveTo>
                <a:lnTo>
                  <a:pt x="172" y="4"/>
                </a:lnTo>
                <a:lnTo>
                  <a:pt x="156" y="7"/>
                </a:lnTo>
                <a:lnTo>
                  <a:pt x="140" y="9"/>
                </a:lnTo>
                <a:lnTo>
                  <a:pt x="125" y="14"/>
                </a:lnTo>
                <a:lnTo>
                  <a:pt x="118" y="19"/>
                </a:lnTo>
                <a:lnTo>
                  <a:pt x="111" y="24"/>
                </a:lnTo>
                <a:lnTo>
                  <a:pt x="104" y="30"/>
                </a:lnTo>
                <a:lnTo>
                  <a:pt x="97" y="35"/>
                </a:lnTo>
                <a:lnTo>
                  <a:pt x="90" y="37"/>
                </a:lnTo>
                <a:lnTo>
                  <a:pt x="83" y="39"/>
                </a:lnTo>
                <a:lnTo>
                  <a:pt x="70" y="42"/>
                </a:lnTo>
                <a:lnTo>
                  <a:pt x="50" y="53"/>
                </a:lnTo>
                <a:lnTo>
                  <a:pt x="30" y="65"/>
                </a:lnTo>
                <a:lnTo>
                  <a:pt x="13" y="79"/>
                </a:lnTo>
                <a:lnTo>
                  <a:pt x="6" y="88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89" name="Freeform 301"/>
          <p:cNvSpPr>
            <a:spLocks/>
          </p:cNvSpPr>
          <p:nvPr/>
        </p:nvSpPr>
        <p:spPr bwMode="auto">
          <a:xfrm>
            <a:off x="2066925" y="2228850"/>
            <a:ext cx="25400" cy="52388"/>
          </a:xfrm>
          <a:custGeom>
            <a:avLst/>
            <a:gdLst>
              <a:gd name="T0" fmla="*/ 49 w 49"/>
              <a:gd name="T1" fmla="*/ 0 h 97"/>
              <a:gd name="T2" fmla="*/ 47 w 49"/>
              <a:gd name="T3" fmla="*/ 17 h 97"/>
              <a:gd name="T4" fmla="*/ 43 w 49"/>
              <a:gd name="T5" fmla="*/ 31 h 97"/>
              <a:gd name="T6" fmla="*/ 40 w 49"/>
              <a:gd name="T7" fmla="*/ 44 h 97"/>
              <a:gd name="T8" fmla="*/ 35 w 49"/>
              <a:gd name="T9" fmla="*/ 54 h 97"/>
              <a:gd name="T10" fmla="*/ 29 w 49"/>
              <a:gd name="T11" fmla="*/ 65 h 97"/>
              <a:gd name="T12" fmla="*/ 21 w 49"/>
              <a:gd name="T13" fmla="*/ 74 h 97"/>
              <a:gd name="T14" fmla="*/ 12 w 49"/>
              <a:gd name="T15" fmla="*/ 85 h 97"/>
              <a:gd name="T16" fmla="*/ 0 w 49"/>
              <a:gd name="T17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9" h="97">
                <a:moveTo>
                  <a:pt x="49" y="0"/>
                </a:moveTo>
                <a:lnTo>
                  <a:pt x="47" y="17"/>
                </a:lnTo>
                <a:lnTo>
                  <a:pt x="43" y="31"/>
                </a:lnTo>
                <a:lnTo>
                  <a:pt x="40" y="44"/>
                </a:lnTo>
                <a:lnTo>
                  <a:pt x="35" y="54"/>
                </a:lnTo>
                <a:lnTo>
                  <a:pt x="29" y="65"/>
                </a:lnTo>
                <a:lnTo>
                  <a:pt x="21" y="74"/>
                </a:lnTo>
                <a:lnTo>
                  <a:pt x="12" y="85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0" name="Freeform 302"/>
          <p:cNvSpPr>
            <a:spLocks/>
          </p:cNvSpPr>
          <p:nvPr/>
        </p:nvSpPr>
        <p:spPr bwMode="auto">
          <a:xfrm>
            <a:off x="1963739" y="2138364"/>
            <a:ext cx="136525" cy="47625"/>
          </a:xfrm>
          <a:custGeom>
            <a:avLst/>
            <a:gdLst>
              <a:gd name="T0" fmla="*/ 257 w 257"/>
              <a:gd name="T1" fmla="*/ 0 h 90"/>
              <a:gd name="T2" fmla="*/ 235 w 257"/>
              <a:gd name="T3" fmla="*/ 1 h 90"/>
              <a:gd name="T4" fmla="*/ 214 w 257"/>
              <a:gd name="T5" fmla="*/ 2 h 90"/>
              <a:gd name="T6" fmla="*/ 202 w 257"/>
              <a:gd name="T7" fmla="*/ 3 h 90"/>
              <a:gd name="T8" fmla="*/ 192 w 257"/>
              <a:gd name="T9" fmla="*/ 5 h 90"/>
              <a:gd name="T10" fmla="*/ 183 w 257"/>
              <a:gd name="T11" fmla="*/ 9 h 90"/>
              <a:gd name="T12" fmla="*/ 174 w 257"/>
              <a:gd name="T13" fmla="*/ 13 h 90"/>
              <a:gd name="T14" fmla="*/ 152 w 257"/>
              <a:gd name="T15" fmla="*/ 29 h 90"/>
              <a:gd name="T16" fmla="*/ 133 w 257"/>
              <a:gd name="T17" fmla="*/ 42 h 90"/>
              <a:gd name="T18" fmla="*/ 115 w 257"/>
              <a:gd name="T19" fmla="*/ 55 h 90"/>
              <a:gd name="T20" fmla="*/ 96 w 257"/>
              <a:gd name="T21" fmla="*/ 67 h 90"/>
              <a:gd name="T22" fmla="*/ 76 w 257"/>
              <a:gd name="T23" fmla="*/ 76 h 90"/>
              <a:gd name="T24" fmla="*/ 55 w 257"/>
              <a:gd name="T25" fmla="*/ 84 h 90"/>
              <a:gd name="T26" fmla="*/ 30 w 257"/>
              <a:gd name="T27" fmla="*/ 89 h 90"/>
              <a:gd name="T28" fmla="*/ 15 w 257"/>
              <a:gd name="T29" fmla="*/ 90 h 90"/>
              <a:gd name="T30" fmla="*/ 0 w 257"/>
              <a:gd name="T3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90">
                <a:moveTo>
                  <a:pt x="257" y="0"/>
                </a:moveTo>
                <a:lnTo>
                  <a:pt x="235" y="1"/>
                </a:lnTo>
                <a:lnTo>
                  <a:pt x="214" y="2"/>
                </a:lnTo>
                <a:lnTo>
                  <a:pt x="202" y="3"/>
                </a:lnTo>
                <a:lnTo>
                  <a:pt x="192" y="5"/>
                </a:lnTo>
                <a:lnTo>
                  <a:pt x="183" y="9"/>
                </a:lnTo>
                <a:lnTo>
                  <a:pt x="174" y="13"/>
                </a:lnTo>
                <a:lnTo>
                  <a:pt x="152" y="29"/>
                </a:lnTo>
                <a:lnTo>
                  <a:pt x="133" y="42"/>
                </a:lnTo>
                <a:lnTo>
                  <a:pt x="115" y="55"/>
                </a:lnTo>
                <a:lnTo>
                  <a:pt x="96" y="67"/>
                </a:lnTo>
                <a:lnTo>
                  <a:pt x="76" y="76"/>
                </a:lnTo>
                <a:lnTo>
                  <a:pt x="55" y="84"/>
                </a:lnTo>
                <a:lnTo>
                  <a:pt x="30" y="89"/>
                </a:lnTo>
                <a:lnTo>
                  <a:pt x="15" y="90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1" name="Freeform 303"/>
          <p:cNvSpPr>
            <a:spLocks/>
          </p:cNvSpPr>
          <p:nvPr/>
        </p:nvSpPr>
        <p:spPr bwMode="auto">
          <a:xfrm>
            <a:off x="2668588" y="1965325"/>
            <a:ext cx="69850" cy="7938"/>
          </a:xfrm>
          <a:custGeom>
            <a:avLst/>
            <a:gdLst>
              <a:gd name="T0" fmla="*/ 0 w 132"/>
              <a:gd name="T1" fmla="*/ 0 h 14"/>
              <a:gd name="T2" fmla="*/ 19 w 132"/>
              <a:gd name="T3" fmla="*/ 2 h 14"/>
              <a:gd name="T4" fmla="*/ 35 w 132"/>
              <a:gd name="T5" fmla="*/ 4 h 14"/>
              <a:gd name="T6" fmla="*/ 65 w 132"/>
              <a:gd name="T7" fmla="*/ 9 h 14"/>
              <a:gd name="T8" fmla="*/ 80 w 132"/>
              <a:gd name="T9" fmla="*/ 11 h 14"/>
              <a:gd name="T10" fmla="*/ 96 w 132"/>
              <a:gd name="T11" fmla="*/ 13 h 14"/>
              <a:gd name="T12" fmla="*/ 114 w 132"/>
              <a:gd name="T13" fmla="*/ 14 h 14"/>
              <a:gd name="T14" fmla="*/ 132 w 132"/>
              <a:gd name="T15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2" h="14">
                <a:moveTo>
                  <a:pt x="0" y="0"/>
                </a:moveTo>
                <a:lnTo>
                  <a:pt x="19" y="2"/>
                </a:lnTo>
                <a:lnTo>
                  <a:pt x="35" y="4"/>
                </a:lnTo>
                <a:lnTo>
                  <a:pt x="65" y="9"/>
                </a:lnTo>
                <a:lnTo>
                  <a:pt x="80" y="11"/>
                </a:lnTo>
                <a:lnTo>
                  <a:pt x="96" y="13"/>
                </a:lnTo>
                <a:lnTo>
                  <a:pt x="114" y="14"/>
                </a:lnTo>
                <a:lnTo>
                  <a:pt x="132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2" name="Freeform 304"/>
          <p:cNvSpPr>
            <a:spLocks/>
          </p:cNvSpPr>
          <p:nvPr/>
        </p:nvSpPr>
        <p:spPr bwMode="auto">
          <a:xfrm>
            <a:off x="2852738" y="2398713"/>
            <a:ext cx="69850" cy="112712"/>
          </a:xfrm>
          <a:custGeom>
            <a:avLst/>
            <a:gdLst>
              <a:gd name="T0" fmla="*/ 0 w 132"/>
              <a:gd name="T1" fmla="*/ 0 h 215"/>
              <a:gd name="T2" fmla="*/ 7 w 132"/>
              <a:gd name="T3" fmla="*/ 14 h 215"/>
              <a:gd name="T4" fmla="*/ 13 w 132"/>
              <a:gd name="T5" fmla="*/ 25 h 215"/>
              <a:gd name="T6" fmla="*/ 19 w 132"/>
              <a:gd name="T7" fmla="*/ 34 h 215"/>
              <a:gd name="T8" fmla="*/ 24 w 132"/>
              <a:gd name="T9" fmla="*/ 41 h 215"/>
              <a:gd name="T10" fmla="*/ 31 w 132"/>
              <a:gd name="T11" fmla="*/ 47 h 215"/>
              <a:gd name="T12" fmla="*/ 40 w 132"/>
              <a:gd name="T13" fmla="*/ 52 h 215"/>
              <a:gd name="T14" fmla="*/ 53 w 132"/>
              <a:gd name="T15" fmla="*/ 56 h 215"/>
              <a:gd name="T16" fmla="*/ 69 w 132"/>
              <a:gd name="T17" fmla="*/ 62 h 215"/>
              <a:gd name="T18" fmla="*/ 75 w 132"/>
              <a:gd name="T19" fmla="*/ 70 h 215"/>
              <a:gd name="T20" fmla="*/ 79 w 132"/>
              <a:gd name="T21" fmla="*/ 76 h 215"/>
              <a:gd name="T22" fmla="*/ 81 w 132"/>
              <a:gd name="T23" fmla="*/ 80 h 215"/>
              <a:gd name="T24" fmla="*/ 83 w 132"/>
              <a:gd name="T25" fmla="*/ 82 h 215"/>
              <a:gd name="T26" fmla="*/ 83 w 132"/>
              <a:gd name="T27" fmla="*/ 83 h 215"/>
              <a:gd name="T28" fmla="*/ 83 w 132"/>
              <a:gd name="T29" fmla="*/ 83 h 215"/>
              <a:gd name="T30" fmla="*/ 82 w 132"/>
              <a:gd name="T31" fmla="*/ 82 h 215"/>
              <a:gd name="T32" fmla="*/ 80 w 132"/>
              <a:gd name="T33" fmla="*/ 83 h 215"/>
              <a:gd name="T34" fmla="*/ 80 w 132"/>
              <a:gd name="T35" fmla="*/ 84 h 215"/>
              <a:gd name="T36" fmla="*/ 80 w 132"/>
              <a:gd name="T37" fmla="*/ 88 h 215"/>
              <a:gd name="T38" fmla="*/ 81 w 132"/>
              <a:gd name="T39" fmla="*/ 93 h 215"/>
              <a:gd name="T40" fmla="*/ 82 w 132"/>
              <a:gd name="T41" fmla="*/ 100 h 215"/>
              <a:gd name="T42" fmla="*/ 86 w 132"/>
              <a:gd name="T43" fmla="*/ 111 h 215"/>
              <a:gd name="T44" fmla="*/ 90 w 132"/>
              <a:gd name="T45" fmla="*/ 125 h 215"/>
              <a:gd name="T46" fmla="*/ 94 w 132"/>
              <a:gd name="T47" fmla="*/ 133 h 215"/>
              <a:gd name="T48" fmla="*/ 99 w 132"/>
              <a:gd name="T49" fmla="*/ 143 h 215"/>
              <a:gd name="T50" fmla="*/ 106 w 132"/>
              <a:gd name="T51" fmla="*/ 155 h 215"/>
              <a:gd name="T52" fmla="*/ 113 w 132"/>
              <a:gd name="T53" fmla="*/ 167 h 215"/>
              <a:gd name="T54" fmla="*/ 120 w 132"/>
              <a:gd name="T55" fmla="*/ 180 h 215"/>
              <a:gd name="T56" fmla="*/ 126 w 132"/>
              <a:gd name="T57" fmla="*/ 193 h 215"/>
              <a:gd name="T58" fmla="*/ 131 w 132"/>
              <a:gd name="T59" fmla="*/ 204 h 215"/>
              <a:gd name="T60" fmla="*/ 132 w 132"/>
              <a:gd name="T61" fmla="*/ 215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2" h="215">
                <a:moveTo>
                  <a:pt x="0" y="0"/>
                </a:moveTo>
                <a:lnTo>
                  <a:pt x="7" y="14"/>
                </a:lnTo>
                <a:lnTo>
                  <a:pt x="13" y="25"/>
                </a:lnTo>
                <a:lnTo>
                  <a:pt x="19" y="34"/>
                </a:lnTo>
                <a:lnTo>
                  <a:pt x="24" y="41"/>
                </a:lnTo>
                <a:lnTo>
                  <a:pt x="31" y="47"/>
                </a:lnTo>
                <a:lnTo>
                  <a:pt x="40" y="52"/>
                </a:lnTo>
                <a:lnTo>
                  <a:pt x="53" y="56"/>
                </a:lnTo>
                <a:lnTo>
                  <a:pt x="69" y="62"/>
                </a:lnTo>
                <a:lnTo>
                  <a:pt x="75" y="70"/>
                </a:lnTo>
                <a:lnTo>
                  <a:pt x="79" y="76"/>
                </a:lnTo>
                <a:lnTo>
                  <a:pt x="81" y="80"/>
                </a:lnTo>
                <a:lnTo>
                  <a:pt x="83" y="82"/>
                </a:lnTo>
                <a:lnTo>
                  <a:pt x="83" y="83"/>
                </a:lnTo>
                <a:lnTo>
                  <a:pt x="83" y="83"/>
                </a:lnTo>
                <a:lnTo>
                  <a:pt x="82" y="82"/>
                </a:lnTo>
                <a:lnTo>
                  <a:pt x="80" y="83"/>
                </a:lnTo>
                <a:lnTo>
                  <a:pt x="80" y="84"/>
                </a:lnTo>
                <a:lnTo>
                  <a:pt x="80" y="88"/>
                </a:lnTo>
                <a:lnTo>
                  <a:pt x="81" y="93"/>
                </a:lnTo>
                <a:lnTo>
                  <a:pt x="82" y="100"/>
                </a:lnTo>
                <a:lnTo>
                  <a:pt x="86" y="111"/>
                </a:lnTo>
                <a:lnTo>
                  <a:pt x="90" y="125"/>
                </a:lnTo>
                <a:lnTo>
                  <a:pt x="94" y="133"/>
                </a:lnTo>
                <a:lnTo>
                  <a:pt x="99" y="143"/>
                </a:lnTo>
                <a:lnTo>
                  <a:pt x="106" y="155"/>
                </a:lnTo>
                <a:lnTo>
                  <a:pt x="113" y="167"/>
                </a:lnTo>
                <a:lnTo>
                  <a:pt x="120" y="180"/>
                </a:lnTo>
                <a:lnTo>
                  <a:pt x="126" y="193"/>
                </a:lnTo>
                <a:lnTo>
                  <a:pt x="131" y="204"/>
                </a:lnTo>
                <a:lnTo>
                  <a:pt x="132" y="2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3" name="Freeform 305"/>
          <p:cNvSpPr>
            <a:spLocks/>
          </p:cNvSpPr>
          <p:nvPr/>
        </p:nvSpPr>
        <p:spPr bwMode="auto">
          <a:xfrm>
            <a:off x="2925763" y="2413000"/>
            <a:ext cx="44450" cy="39688"/>
          </a:xfrm>
          <a:custGeom>
            <a:avLst/>
            <a:gdLst>
              <a:gd name="T0" fmla="*/ 0 w 83"/>
              <a:gd name="T1" fmla="*/ 0 h 76"/>
              <a:gd name="T2" fmla="*/ 12 w 83"/>
              <a:gd name="T3" fmla="*/ 9 h 76"/>
              <a:gd name="T4" fmla="*/ 24 w 83"/>
              <a:gd name="T5" fmla="*/ 18 h 76"/>
              <a:gd name="T6" fmla="*/ 34 w 83"/>
              <a:gd name="T7" fmla="*/ 26 h 76"/>
              <a:gd name="T8" fmla="*/ 44 w 83"/>
              <a:gd name="T9" fmla="*/ 35 h 76"/>
              <a:gd name="T10" fmla="*/ 62 w 83"/>
              <a:gd name="T11" fmla="*/ 54 h 76"/>
              <a:gd name="T12" fmla="*/ 72 w 83"/>
              <a:gd name="T13" fmla="*/ 64 h 76"/>
              <a:gd name="T14" fmla="*/ 83 w 83"/>
              <a:gd name="T15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76">
                <a:moveTo>
                  <a:pt x="0" y="0"/>
                </a:moveTo>
                <a:lnTo>
                  <a:pt x="12" y="9"/>
                </a:lnTo>
                <a:lnTo>
                  <a:pt x="24" y="18"/>
                </a:lnTo>
                <a:lnTo>
                  <a:pt x="34" y="26"/>
                </a:lnTo>
                <a:lnTo>
                  <a:pt x="44" y="35"/>
                </a:lnTo>
                <a:lnTo>
                  <a:pt x="62" y="54"/>
                </a:lnTo>
                <a:lnTo>
                  <a:pt x="72" y="64"/>
                </a:lnTo>
                <a:lnTo>
                  <a:pt x="83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4" name="Freeform 306"/>
          <p:cNvSpPr>
            <a:spLocks/>
          </p:cNvSpPr>
          <p:nvPr/>
        </p:nvSpPr>
        <p:spPr bwMode="auto">
          <a:xfrm>
            <a:off x="2170113" y="2357439"/>
            <a:ext cx="76200" cy="22225"/>
          </a:xfrm>
          <a:custGeom>
            <a:avLst/>
            <a:gdLst>
              <a:gd name="T0" fmla="*/ 146 w 146"/>
              <a:gd name="T1" fmla="*/ 0 h 41"/>
              <a:gd name="T2" fmla="*/ 137 w 146"/>
              <a:gd name="T3" fmla="*/ 5 h 41"/>
              <a:gd name="T4" fmla="*/ 129 w 146"/>
              <a:gd name="T5" fmla="*/ 9 h 41"/>
              <a:gd name="T6" fmla="*/ 109 w 146"/>
              <a:gd name="T7" fmla="*/ 13 h 41"/>
              <a:gd name="T8" fmla="*/ 91 w 146"/>
              <a:gd name="T9" fmla="*/ 16 h 41"/>
              <a:gd name="T10" fmla="*/ 71 w 146"/>
              <a:gd name="T11" fmla="*/ 17 h 41"/>
              <a:gd name="T12" fmla="*/ 51 w 146"/>
              <a:gd name="T13" fmla="*/ 19 h 41"/>
              <a:gd name="T14" fmla="*/ 33 w 146"/>
              <a:gd name="T15" fmla="*/ 23 h 41"/>
              <a:gd name="T16" fmla="*/ 25 w 146"/>
              <a:gd name="T17" fmla="*/ 25 h 41"/>
              <a:gd name="T18" fmla="*/ 17 w 146"/>
              <a:gd name="T19" fmla="*/ 30 h 41"/>
              <a:gd name="T20" fmla="*/ 9 w 146"/>
              <a:gd name="T21" fmla="*/ 34 h 41"/>
              <a:gd name="T22" fmla="*/ 0 w 146"/>
              <a:gd name="T2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6" h="41">
                <a:moveTo>
                  <a:pt x="146" y="0"/>
                </a:moveTo>
                <a:lnTo>
                  <a:pt x="137" y="5"/>
                </a:lnTo>
                <a:lnTo>
                  <a:pt x="129" y="9"/>
                </a:lnTo>
                <a:lnTo>
                  <a:pt x="109" y="13"/>
                </a:lnTo>
                <a:lnTo>
                  <a:pt x="91" y="16"/>
                </a:lnTo>
                <a:lnTo>
                  <a:pt x="71" y="17"/>
                </a:lnTo>
                <a:lnTo>
                  <a:pt x="51" y="19"/>
                </a:lnTo>
                <a:lnTo>
                  <a:pt x="33" y="23"/>
                </a:lnTo>
                <a:lnTo>
                  <a:pt x="25" y="25"/>
                </a:lnTo>
                <a:lnTo>
                  <a:pt x="17" y="30"/>
                </a:lnTo>
                <a:lnTo>
                  <a:pt x="9" y="34"/>
                </a:lnTo>
                <a:lnTo>
                  <a:pt x="0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5" name="Freeform 307"/>
          <p:cNvSpPr>
            <a:spLocks/>
          </p:cNvSpPr>
          <p:nvPr/>
        </p:nvSpPr>
        <p:spPr bwMode="auto">
          <a:xfrm>
            <a:off x="2214564" y="2419351"/>
            <a:ext cx="20637" cy="80963"/>
          </a:xfrm>
          <a:custGeom>
            <a:avLst/>
            <a:gdLst>
              <a:gd name="T0" fmla="*/ 41 w 41"/>
              <a:gd name="T1" fmla="*/ 0 h 153"/>
              <a:gd name="T2" fmla="*/ 34 w 41"/>
              <a:gd name="T3" fmla="*/ 10 h 153"/>
              <a:gd name="T4" fmla="*/ 30 w 41"/>
              <a:gd name="T5" fmla="*/ 17 h 153"/>
              <a:gd name="T6" fmla="*/ 25 w 41"/>
              <a:gd name="T7" fmla="*/ 21 h 153"/>
              <a:gd name="T8" fmla="*/ 23 w 41"/>
              <a:gd name="T9" fmla="*/ 26 h 153"/>
              <a:gd name="T10" fmla="*/ 19 w 41"/>
              <a:gd name="T11" fmla="*/ 30 h 153"/>
              <a:gd name="T12" fmla="*/ 19 w 41"/>
              <a:gd name="T13" fmla="*/ 35 h 153"/>
              <a:gd name="T14" fmla="*/ 19 w 41"/>
              <a:gd name="T15" fmla="*/ 37 h 153"/>
              <a:gd name="T16" fmla="*/ 19 w 41"/>
              <a:gd name="T17" fmla="*/ 42 h 153"/>
              <a:gd name="T18" fmla="*/ 19 w 41"/>
              <a:gd name="T19" fmla="*/ 47 h 153"/>
              <a:gd name="T20" fmla="*/ 19 w 41"/>
              <a:gd name="T21" fmla="*/ 54 h 153"/>
              <a:gd name="T22" fmla="*/ 19 w 41"/>
              <a:gd name="T23" fmla="*/ 62 h 153"/>
              <a:gd name="T24" fmla="*/ 18 w 41"/>
              <a:gd name="T25" fmla="*/ 73 h 153"/>
              <a:gd name="T26" fmla="*/ 16 w 41"/>
              <a:gd name="T27" fmla="*/ 87 h 153"/>
              <a:gd name="T28" fmla="*/ 14 w 41"/>
              <a:gd name="T29" fmla="*/ 104 h 153"/>
              <a:gd name="T30" fmla="*/ 11 w 41"/>
              <a:gd name="T31" fmla="*/ 118 h 153"/>
              <a:gd name="T32" fmla="*/ 9 w 41"/>
              <a:gd name="T33" fmla="*/ 130 h 153"/>
              <a:gd name="T34" fmla="*/ 7 w 41"/>
              <a:gd name="T35" fmla="*/ 138 h 153"/>
              <a:gd name="T36" fmla="*/ 5 w 41"/>
              <a:gd name="T37" fmla="*/ 144 h 153"/>
              <a:gd name="T38" fmla="*/ 3 w 41"/>
              <a:gd name="T39" fmla="*/ 147 h 153"/>
              <a:gd name="T40" fmla="*/ 3 w 41"/>
              <a:gd name="T41" fmla="*/ 149 h 153"/>
              <a:gd name="T42" fmla="*/ 2 w 41"/>
              <a:gd name="T43" fmla="*/ 149 h 153"/>
              <a:gd name="T44" fmla="*/ 1 w 41"/>
              <a:gd name="T45" fmla="*/ 149 h 153"/>
              <a:gd name="T46" fmla="*/ 0 w 41"/>
              <a:gd name="T47" fmla="*/ 147 h 153"/>
              <a:gd name="T48" fmla="*/ 0 w 41"/>
              <a:gd name="T49" fmla="*/ 145 h 153"/>
              <a:gd name="T50" fmla="*/ 0 w 41"/>
              <a:gd name="T51" fmla="*/ 145 h 153"/>
              <a:gd name="T52" fmla="*/ 0 w 41"/>
              <a:gd name="T53" fmla="*/ 146 h 153"/>
              <a:gd name="T54" fmla="*/ 0 w 41"/>
              <a:gd name="T55" fmla="*/ 148 h 153"/>
              <a:gd name="T56" fmla="*/ 0 w 41"/>
              <a:gd name="T57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1" h="153">
                <a:moveTo>
                  <a:pt x="41" y="0"/>
                </a:moveTo>
                <a:lnTo>
                  <a:pt x="34" y="10"/>
                </a:lnTo>
                <a:lnTo>
                  <a:pt x="30" y="17"/>
                </a:lnTo>
                <a:lnTo>
                  <a:pt x="25" y="21"/>
                </a:lnTo>
                <a:lnTo>
                  <a:pt x="23" y="26"/>
                </a:lnTo>
                <a:lnTo>
                  <a:pt x="19" y="30"/>
                </a:lnTo>
                <a:lnTo>
                  <a:pt x="19" y="35"/>
                </a:lnTo>
                <a:lnTo>
                  <a:pt x="19" y="37"/>
                </a:lnTo>
                <a:lnTo>
                  <a:pt x="19" y="42"/>
                </a:lnTo>
                <a:lnTo>
                  <a:pt x="19" y="47"/>
                </a:lnTo>
                <a:lnTo>
                  <a:pt x="19" y="54"/>
                </a:lnTo>
                <a:lnTo>
                  <a:pt x="19" y="62"/>
                </a:lnTo>
                <a:lnTo>
                  <a:pt x="18" y="73"/>
                </a:lnTo>
                <a:lnTo>
                  <a:pt x="16" y="87"/>
                </a:lnTo>
                <a:lnTo>
                  <a:pt x="14" y="104"/>
                </a:lnTo>
                <a:lnTo>
                  <a:pt x="11" y="118"/>
                </a:lnTo>
                <a:lnTo>
                  <a:pt x="9" y="130"/>
                </a:lnTo>
                <a:lnTo>
                  <a:pt x="7" y="138"/>
                </a:lnTo>
                <a:lnTo>
                  <a:pt x="5" y="144"/>
                </a:lnTo>
                <a:lnTo>
                  <a:pt x="3" y="147"/>
                </a:lnTo>
                <a:lnTo>
                  <a:pt x="3" y="149"/>
                </a:lnTo>
                <a:lnTo>
                  <a:pt x="2" y="149"/>
                </a:lnTo>
                <a:lnTo>
                  <a:pt x="1" y="149"/>
                </a:lnTo>
                <a:lnTo>
                  <a:pt x="0" y="147"/>
                </a:lnTo>
                <a:lnTo>
                  <a:pt x="0" y="145"/>
                </a:lnTo>
                <a:lnTo>
                  <a:pt x="0" y="145"/>
                </a:lnTo>
                <a:lnTo>
                  <a:pt x="0" y="146"/>
                </a:lnTo>
                <a:lnTo>
                  <a:pt x="0" y="148"/>
                </a:lnTo>
                <a:lnTo>
                  <a:pt x="0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6" name="Freeform 308"/>
          <p:cNvSpPr>
            <a:spLocks/>
          </p:cNvSpPr>
          <p:nvPr/>
        </p:nvSpPr>
        <p:spPr bwMode="auto">
          <a:xfrm>
            <a:off x="2074864" y="2452689"/>
            <a:ext cx="73025" cy="33337"/>
          </a:xfrm>
          <a:custGeom>
            <a:avLst/>
            <a:gdLst>
              <a:gd name="T0" fmla="*/ 139 w 139"/>
              <a:gd name="T1" fmla="*/ 0 h 62"/>
              <a:gd name="T2" fmla="*/ 126 w 139"/>
              <a:gd name="T3" fmla="*/ 8 h 62"/>
              <a:gd name="T4" fmla="*/ 110 w 139"/>
              <a:gd name="T5" fmla="*/ 17 h 62"/>
              <a:gd name="T6" fmla="*/ 91 w 139"/>
              <a:gd name="T7" fmla="*/ 28 h 62"/>
              <a:gd name="T8" fmla="*/ 72 w 139"/>
              <a:gd name="T9" fmla="*/ 38 h 62"/>
              <a:gd name="T10" fmla="*/ 52 w 139"/>
              <a:gd name="T11" fmla="*/ 47 h 62"/>
              <a:gd name="T12" fmla="*/ 33 w 139"/>
              <a:gd name="T13" fmla="*/ 55 h 62"/>
              <a:gd name="T14" fmla="*/ 15 w 139"/>
              <a:gd name="T15" fmla="*/ 60 h 62"/>
              <a:gd name="T16" fmla="*/ 0 w 139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9" h="62">
                <a:moveTo>
                  <a:pt x="139" y="0"/>
                </a:moveTo>
                <a:lnTo>
                  <a:pt x="126" y="8"/>
                </a:lnTo>
                <a:lnTo>
                  <a:pt x="110" y="17"/>
                </a:lnTo>
                <a:lnTo>
                  <a:pt x="91" y="28"/>
                </a:lnTo>
                <a:lnTo>
                  <a:pt x="72" y="38"/>
                </a:lnTo>
                <a:lnTo>
                  <a:pt x="52" y="47"/>
                </a:lnTo>
                <a:lnTo>
                  <a:pt x="33" y="55"/>
                </a:lnTo>
                <a:lnTo>
                  <a:pt x="15" y="60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7" name="Freeform 309"/>
          <p:cNvSpPr>
            <a:spLocks/>
          </p:cNvSpPr>
          <p:nvPr/>
        </p:nvSpPr>
        <p:spPr bwMode="auto">
          <a:xfrm>
            <a:off x="2111376" y="2284414"/>
            <a:ext cx="55563" cy="22225"/>
          </a:xfrm>
          <a:custGeom>
            <a:avLst/>
            <a:gdLst>
              <a:gd name="T0" fmla="*/ 104 w 104"/>
              <a:gd name="T1" fmla="*/ 0 h 42"/>
              <a:gd name="T2" fmla="*/ 91 w 104"/>
              <a:gd name="T3" fmla="*/ 7 h 42"/>
              <a:gd name="T4" fmla="*/ 77 w 104"/>
              <a:gd name="T5" fmla="*/ 11 h 42"/>
              <a:gd name="T6" fmla="*/ 49 w 104"/>
              <a:gd name="T7" fmla="*/ 18 h 42"/>
              <a:gd name="T8" fmla="*/ 35 w 104"/>
              <a:gd name="T9" fmla="*/ 22 h 42"/>
              <a:gd name="T10" fmla="*/ 23 w 104"/>
              <a:gd name="T11" fmla="*/ 26 h 42"/>
              <a:gd name="T12" fmla="*/ 10 w 104"/>
              <a:gd name="T13" fmla="*/ 33 h 42"/>
              <a:gd name="T14" fmla="*/ 0 w 104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" h="42">
                <a:moveTo>
                  <a:pt x="104" y="0"/>
                </a:moveTo>
                <a:lnTo>
                  <a:pt x="91" y="7"/>
                </a:lnTo>
                <a:lnTo>
                  <a:pt x="77" y="11"/>
                </a:lnTo>
                <a:lnTo>
                  <a:pt x="49" y="18"/>
                </a:lnTo>
                <a:lnTo>
                  <a:pt x="35" y="22"/>
                </a:lnTo>
                <a:lnTo>
                  <a:pt x="23" y="26"/>
                </a:lnTo>
                <a:lnTo>
                  <a:pt x="10" y="33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8" name="Freeform 310"/>
          <p:cNvSpPr>
            <a:spLocks/>
          </p:cNvSpPr>
          <p:nvPr/>
        </p:nvSpPr>
        <p:spPr bwMode="auto">
          <a:xfrm>
            <a:off x="2279651" y="2265363"/>
            <a:ext cx="55563" cy="44450"/>
          </a:xfrm>
          <a:custGeom>
            <a:avLst/>
            <a:gdLst>
              <a:gd name="T0" fmla="*/ 104 w 104"/>
              <a:gd name="T1" fmla="*/ 0 h 83"/>
              <a:gd name="T2" fmla="*/ 86 w 104"/>
              <a:gd name="T3" fmla="*/ 7 h 83"/>
              <a:gd name="T4" fmla="*/ 70 w 104"/>
              <a:gd name="T5" fmla="*/ 16 h 83"/>
              <a:gd name="T6" fmla="*/ 56 w 104"/>
              <a:gd name="T7" fmla="*/ 28 h 83"/>
              <a:gd name="T8" fmla="*/ 42 w 104"/>
              <a:gd name="T9" fmla="*/ 42 h 83"/>
              <a:gd name="T10" fmla="*/ 39 w 104"/>
              <a:gd name="T11" fmla="*/ 48 h 83"/>
              <a:gd name="T12" fmla="*/ 35 w 104"/>
              <a:gd name="T13" fmla="*/ 52 h 83"/>
              <a:gd name="T14" fmla="*/ 33 w 104"/>
              <a:gd name="T15" fmla="*/ 58 h 83"/>
              <a:gd name="T16" fmla="*/ 28 w 104"/>
              <a:gd name="T17" fmla="*/ 63 h 83"/>
              <a:gd name="T18" fmla="*/ 22 w 104"/>
              <a:gd name="T19" fmla="*/ 67 h 83"/>
              <a:gd name="T20" fmla="*/ 18 w 104"/>
              <a:gd name="T21" fmla="*/ 71 h 83"/>
              <a:gd name="T22" fmla="*/ 14 w 104"/>
              <a:gd name="T23" fmla="*/ 72 h 83"/>
              <a:gd name="T24" fmla="*/ 11 w 104"/>
              <a:gd name="T25" fmla="*/ 73 h 83"/>
              <a:gd name="T26" fmla="*/ 9 w 104"/>
              <a:gd name="T27" fmla="*/ 73 h 83"/>
              <a:gd name="T28" fmla="*/ 7 w 104"/>
              <a:gd name="T29" fmla="*/ 71 h 83"/>
              <a:gd name="T30" fmla="*/ 7 w 104"/>
              <a:gd name="T31" fmla="*/ 70 h 83"/>
              <a:gd name="T32" fmla="*/ 7 w 104"/>
              <a:gd name="T33" fmla="*/ 70 h 83"/>
              <a:gd name="T34" fmla="*/ 6 w 104"/>
              <a:gd name="T35" fmla="*/ 71 h 83"/>
              <a:gd name="T36" fmla="*/ 5 w 104"/>
              <a:gd name="T37" fmla="*/ 74 h 83"/>
              <a:gd name="T38" fmla="*/ 3 w 104"/>
              <a:gd name="T39" fmla="*/ 78 h 83"/>
              <a:gd name="T40" fmla="*/ 0 w 104"/>
              <a:gd name="T4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4" h="83">
                <a:moveTo>
                  <a:pt x="104" y="0"/>
                </a:moveTo>
                <a:lnTo>
                  <a:pt x="86" y="7"/>
                </a:lnTo>
                <a:lnTo>
                  <a:pt x="70" y="16"/>
                </a:lnTo>
                <a:lnTo>
                  <a:pt x="56" y="28"/>
                </a:lnTo>
                <a:lnTo>
                  <a:pt x="42" y="42"/>
                </a:lnTo>
                <a:lnTo>
                  <a:pt x="39" y="48"/>
                </a:lnTo>
                <a:lnTo>
                  <a:pt x="35" y="52"/>
                </a:lnTo>
                <a:lnTo>
                  <a:pt x="33" y="58"/>
                </a:lnTo>
                <a:lnTo>
                  <a:pt x="28" y="63"/>
                </a:lnTo>
                <a:lnTo>
                  <a:pt x="22" y="67"/>
                </a:lnTo>
                <a:lnTo>
                  <a:pt x="18" y="71"/>
                </a:lnTo>
                <a:lnTo>
                  <a:pt x="14" y="72"/>
                </a:lnTo>
                <a:lnTo>
                  <a:pt x="11" y="73"/>
                </a:lnTo>
                <a:lnTo>
                  <a:pt x="9" y="73"/>
                </a:lnTo>
                <a:lnTo>
                  <a:pt x="7" y="71"/>
                </a:lnTo>
                <a:lnTo>
                  <a:pt x="7" y="70"/>
                </a:lnTo>
                <a:lnTo>
                  <a:pt x="7" y="70"/>
                </a:lnTo>
                <a:lnTo>
                  <a:pt x="6" y="71"/>
                </a:lnTo>
                <a:lnTo>
                  <a:pt x="5" y="74"/>
                </a:lnTo>
                <a:lnTo>
                  <a:pt x="3" y="78"/>
                </a:lnTo>
                <a:lnTo>
                  <a:pt x="0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199" name="Freeform 311"/>
          <p:cNvSpPr>
            <a:spLocks/>
          </p:cNvSpPr>
          <p:nvPr/>
        </p:nvSpPr>
        <p:spPr bwMode="auto">
          <a:xfrm>
            <a:off x="2371726" y="2382839"/>
            <a:ext cx="47625" cy="103187"/>
          </a:xfrm>
          <a:custGeom>
            <a:avLst/>
            <a:gdLst>
              <a:gd name="T0" fmla="*/ 90 w 90"/>
              <a:gd name="T1" fmla="*/ 0 h 194"/>
              <a:gd name="T2" fmla="*/ 88 w 90"/>
              <a:gd name="T3" fmla="*/ 12 h 194"/>
              <a:gd name="T4" fmla="*/ 85 w 90"/>
              <a:gd name="T5" fmla="*/ 16 h 194"/>
              <a:gd name="T6" fmla="*/ 83 w 90"/>
              <a:gd name="T7" fmla="*/ 21 h 194"/>
              <a:gd name="T8" fmla="*/ 78 w 90"/>
              <a:gd name="T9" fmla="*/ 23 h 194"/>
              <a:gd name="T10" fmla="*/ 73 w 90"/>
              <a:gd name="T11" fmla="*/ 24 h 194"/>
              <a:gd name="T12" fmla="*/ 67 w 90"/>
              <a:gd name="T13" fmla="*/ 25 h 194"/>
              <a:gd name="T14" fmla="*/ 62 w 90"/>
              <a:gd name="T15" fmla="*/ 28 h 194"/>
              <a:gd name="T16" fmla="*/ 52 w 90"/>
              <a:gd name="T17" fmla="*/ 36 h 194"/>
              <a:gd name="T18" fmla="*/ 41 w 90"/>
              <a:gd name="T19" fmla="*/ 45 h 194"/>
              <a:gd name="T20" fmla="*/ 31 w 90"/>
              <a:gd name="T21" fmla="*/ 54 h 194"/>
              <a:gd name="T22" fmla="*/ 21 w 90"/>
              <a:gd name="T23" fmla="*/ 62 h 194"/>
              <a:gd name="T24" fmla="*/ 18 w 90"/>
              <a:gd name="T25" fmla="*/ 72 h 194"/>
              <a:gd name="T26" fmla="*/ 16 w 90"/>
              <a:gd name="T27" fmla="*/ 77 h 194"/>
              <a:gd name="T28" fmla="*/ 14 w 90"/>
              <a:gd name="T29" fmla="*/ 82 h 194"/>
              <a:gd name="T30" fmla="*/ 14 w 90"/>
              <a:gd name="T31" fmla="*/ 86 h 194"/>
              <a:gd name="T32" fmla="*/ 12 w 90"/>
              <a:gd name="T33" fmla="*/ 89 h 194"/>
              <a:gd name="T34" fmla="*/ 12 w 90"/>
              <a:gd name="T35" fmla="*/ 93 h 194"/>
              <a:gd name="T36" fmla="*/ 12 w 90"/>
              <a:gd name="T37" fmla="*/ 95 h 194"/>
              <a:gd name="T38" fmla="*/ 14 w 90"/>
              <a:gd name="T39" fmla="*/ 98 h 194"/>
              <a:gd name="T40" fmla="*/ 14 w 90"/>
              <a:gd name="T41" fmla="*/ 103 h 194"/>
              <a:gd name="T42" fmla="*/ 12 w 90"/>
              <a:gd name="T43" fmla="*/ 110 h 194"/>
              <a:gd name="T44" fmla="*/ 12 w 90"/>
              <a:gd name="T45" fmla="*/ 119 h 194"/>
              <a:gd name="T46" fmla="*/ 11 w 90"/>
              <a:gd name="T47" fmla="*/ 132 h 194"/>
              <a:gd name="T48" fmla="*/ 9 w 90"/>
              <a:gd name="T49" fmla="*/ 147 h 194"/>
              <a:gd name="T50" fmla="*/ 7 w 90"/>
              <a:gd name="T51" fmla="*/ 166 h 194"/>
              <a:gd name="T52" fmla="*/ 6 w 90"/>
              <a:gd name="T53" fmla="*/ 176 h 194"/>
              <a:gd name="T54" fmla="*/ 4 w 90"/>
              <a:gd name="T55" fmla="*/ 184 h 194"/>
              <a:gd name="T56" fmla="*/ 3 w 90"/>
              <a:gd name="T57" fmla="*/ 188 h 194"/>
              <a:gd name="T58" fmla="*/ 2 w 90"/>
              <a:gd name="T59" fmla="*/ 192 h 194"/>
              <a:gd name="T60" fmla="*/ 2 w 90"/>
              <a:gd name="T61" fmla="*/ 193 h 194"/>
              <a:gd name="T62" fmla="*/ 1 w 90"/>
              <a:gd name="T63" fmla="*/ 194 h 194"/>
              <a:gd name="T64" fmla="*/ 0 w 90"/>
              <a:gd name="T65" fmla="*/ 193 h 194"/>
              <a:gd name="T66" fmla="*/ 0 w 90"/>
              <a:gd name="T67" fmla="*/ 190 h 194"/>
              <a:gd name="T68" fmla="*/ 0 w 90"/>
              <a:gd name="T69" fmla="*/ 187 h 194"/>
              <a:gd name="T70" fmla="*/ 0 w 90"/>
              <a:gd name="T71" fmla="*/ 187 h 194"/>
              <a:gd name="T72" fmla="*/ 0 w 90"/>
              <a:gd name="T73" fmla="*/ 188 h 194"/>
              <a:gd name="T74" fmla="*/ 0 w 90"/>
              <a:gd name="T75" fmla="*/ 191 h 194"/>
              <a:gd name="T76" fmla="*/ 0 w 90"/>
              <a:gd name="T77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0" h="194">
                <a:moveTo>
                  <a:pt x="90" y="0"/>
                </a:moveTo>
                <a:lnTo>
                  <a:pt x="88" y="12"/>
                </a:lnTo>
                <a:lnTo>
                  <a:pt x="85" y="16"/>
                </a:lnTo>
                <a:lnTo>
                  <a:pt x="83" y="21"/>
                </a:lnTo>
                <a:lnTo>
                  <a:pt x="78" y="23"/>
                </a:lnTo>
                <a:lnTo>
                  <a:pt x="73" y="24"/>
                </a:lnTo>
                <a:lnTo>
                  <a:pt x="67" y="25"/>
                </a:lnTo>
                <a:lnTo>
                  <a:pt x="62" y="28"/>
                </a:lnTo>
                <a:lnTo>
                  <a:pt x="52" y="36"/>
                </a:lnTo>
                <a:lnTo>
                  <a:pt x="41" y="45"/>
                </a:lnTo>
                <a:lnTo>
                  <a:pt x="31" y="54"/>
                </a:lnTo>
                <a:lnTo>
                  <a:pt x="21" y="62"/>
                </a:lnTo>
                <a:lnTo>
                  <a:pt x="18" y="72"/>
                </a:lnTo>
                <a:lnTo>
                  <a:pt x="16" y="77"/>
                </a:lnTo>
                <a:lnTo>
                  <a:pt x="14" y="82"/>
                </a:lnTo>
                <a:lnTo>
                  <a:pt x="14" y="86"/>
                </a:lnTo>
                <a:lnTo>
                  <a:pt x="12" y="89"/>
                </a:lnTo>
                <a:lnTo>
                  <a:pt x="12" y="93"/>
                </a:lnTo>
                <a:lnTo>
                  <a:pt x="12" y="95"/>
                </a:lnTo>
                <a:lnTo>
                  <a:pt x="14" y="98"/>
                </a:lnTo>
                <a:lnTo>
                  <a:pt x="14" y="103"/>
                </a:lnTo>
                <a:lnTo>
                  <a:pt x="12" y="110"/>
                </a:lnTo>
                <a:lnTo>
                  <a:pt x="12" y="119"/>
                </a:lnTo>
                <a:lnTo>
                  <a:pt x="11" y="132"/>
                </a:lnTo>
                <a:lnTo>
                  <a:pt x="9" y="147"/>
                </a:lnTo>
                <a:lnTo>
                  <a:pt x="7" y="166"/>
                </a:lnTo>
                <a:lnTo>
                  <a:pt x="6" y="176"/>
                </a:lnTo>
                <a:lnTo>
                  <a:pt x="4" y="184"/>
                </a:lnTo>
                <a:lnTo>
                  <a:pt x="3" y="188"/>
                </a:lnTo>
                <a:lnTo>
                  <a:pt x="2" y="192"/>
                </a:lnTo>
                <a:lnTo>
                  <a:pt x="2" y="193"/>
                </a:lnTo>
                <a:lnTo>
                  <a:pt x="1" y="194"/>
                </a:lnTo>
                <a:lnTo>
                  <a:pt x="0" y="193"/>
                </a:lnTo>
                <a:lnTo>
                  <a:pt x="0" y="190"/>
                </a:lnTo>
                <a:lnTo>
                  <a:pt x="0" y="187"/>
                </a:lnTo>
                <a:lnTo>
                  <a:pt x="0" y="187"/>
                </a:lnTo>
                <a:lnTo>
                  <a:pt x="0" y="188"/>
                </a:lnTo>
                <a:lnTo>
                  <a:pt x="0" y="191"/>
                </a:lnTo>
                <a:lnTo>
                  <a:pt x="0" y="1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0" name="Freeform 312"/>
          <p:cNvSpPr>
            <a:spLocks/>
          </p:cNvSpPr>
          <p:nvPr/>
        </p:nvSpPr>
        <p:spPr bwMode="auto">
          <a:xfrm>
            <a:off x="2324101" y="2419350"/>
            <a:ext cx="55563" cy="38100"/>
          </a:xfrm>
          <a:custGeom>
            <a:avLst/>
            <a:gdLst>
              <a:gd name="T0" fmla="*/ 104 w 104"/>
              <a:gd name="T1" fmla="*/ 0 h 70"/>
              <a:gd name="T2" fmla="*/ 81 w 104"/>
              <a:gd name="T3" fmla="*/ 10 h 70"/>
              <a:gd name="T4" fmla="*/ 59 w 104"/>
              <a:gd name="T5" fmla="*/ 19 h 70"/>
              <a:gd name="T6" fmla="*/ 37 w 104"/>
              <a:gd name="T7" fmla="*/ 28 h 70"/>
              <a:gd name="T8" fmla="*/ 14 w 104"/>
              <a:gd name="T9" fmla="*/ 35 h 70"/>
              <a:gd name="T10" fmla="*/ 11 w 104"/>
              <a:gd name="T11" fmla="*/ 43 h 70"/>
              <a:gd name="T12" fmla="*/ 9 w 104"/>
              <a:gd name="T13" fmla="*/ 48 h 70"/>
              <a:gd name="T14" fmla="*/ 9 w 104"/>
              <a:gd name="T15" fmla="*/ 51 h 70"/>
              <a:gd name="T16" fmla="*/ 8 w 104"/>
              <a:gd name="T17" fmla="*/ 55 h 70"/>
              <a:gd name="T18" fmla="*/ 7 w 104"/>
              <a:gd name="T19" fmla="*/ 56 h 70"/>
              <a:gd name="T20" fmla="*/ 5 w 104"/>
              <a:gd name="T21" fmla="*/ 59 h 70"/>
              <a:gd name="T22" fmla="*/ 3 w 104"/>
              <a:gd name="T23" fmla="*/ 63 h 70"/>
              <a:gd name="T24" fmla="*/ 0 w 104"/>
              <a:gd name="T2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4" h="70">
                <a:moveTo>
                  <a:pt x="104" y="0"/>
                </a:moveTo>
                <a:lnTo>
                  <a:pt x="81" y="10"/>
                </a:lnTo>
                <a:lnTo>
                  <a:pt x="59" y="19"/>
                </a:lnTo>
                <a:lnTo>
                  <a:pt x="37" y="28"/>
                </a:lnTo>
                <a:lnTo>
                  <a:pt x="14" y="35"/>
                </a:lnTo>
                <a:lnTo>
                  <a:pt x="11" y="43"/>
                </a:lnTo>
                <a:lnTo>
                  <a:pt x="9" y="48"/>
                </a:lnTo>
                <a:lnTo>
                  <a:pt x="9" y="51"/>
                </a:lnTo>
                <a:lnTo>
                  <a:pt x="8" y="55"/>
                </a:lnTo>
                <a:lnTo>
                  <a:pt x="7" y="56"/>
                </a:lnTo>
                <a:lnTo>
                  <a:pt x="5" y="59"/>
                </a:lnTo>
                <a:lnTo>
                  <a:pt x="3" y="63"/>
                </a:lnTo>
                <a:lnTo>
                  <a:pt x="0" y="7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1" name="Freeform 313"/>
          <p:cNvSpPr>
            <a:spLocks/>
          </p:cNvSpPr>
          <p:nvPr/>
        </p:nvSpPr>
        <p:spPr bwMode="auto">
          <a:xfrm>
            <a:off x="2500313" y="2284414"/>
            <a:ext cx="61912" cy="47625"/>
          </a:xfrm>
          <a:custGeom>
            <a:avLst/>
            <a:gdLst>
              <a:gd name="T0" fmla="*/ 0 w 118"/>
              <a:gd name="T1" fmla="*/ 0 h 90"/>
              <a:gd name="T2" fmla="*/ 17 w 118"/>
              <a:gd name="T3" fmla="*/ 2 h 90"/>
              <a:gd name="T4" fmla="*/ 33 w 118"/>
              <a:gd name="T5" fmla="*/ 3 h 90"/>
              <a:gd name="T6" fmla="*/ 49 w 118"/>
              <a:gd name="T7" fmla="*/ 7 h 90"/>
              <a:gd name="T8" fmla="*/ 56 w 118"/>
              <a:gd name="T9" fmla="*/ 10 h 90"/>
              <a:gd name="T10" fmla="*/ 63 w 118"/>
              <a:gd name="T11" fmla="*/ 14 h 90"/>
              <a:gd name="T12" fmla="*/ 71 w 118"/>
              <a:gd name="T13" fmla="*/ 21 h 90"/>
              <a:gd name="T14" fmla="*/ 78 w 118"/>
              <a:gd name="T15" fmla="*/ 30 h 90"/>
              <a:gd name="T16" fmla="*/ 85 w 118"/>
              <a:gd name="T17" fmla="*/ 39 h 90"/>
              <a:gd name="T18" fmla="*/ 91 w 118"/>
              <a:gd name="T19" fmla="*/ 51 h 90"/>
              <a:gd name="T20" fmla="*/ 104 w 118"/>
              <a:gd name="T21" fmla="*/ 72 h 90"/>
              <a:gd name="T22" fmla="*/ 111 w 118"/>
              <a:gd name="T23" fmla="*/ 82 h 90"/>
              <a:gd name="T24" fmla="*/ 118 w 118"/>
              <a:gd name="T2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8" h="90">
                <a:moveTo>
                  <a:pt x="0" y="0"/>
                </a:moveTo>
                <a:lnTo>
                  <a:pt x="17" y="2"/>
                </a:lnTo>
                <a:lnTo>
                  <a:pt x="33" y="3"/>
                </a:lnTo>
                <a:lnTo>
                  <a:pt x="49" y="7"/>
                </a:lnTo>
                <a:lnTo>
                  <a:pt x="56" y="10"/>
                </a:lnTo>
                <a:lnTo>
                  <a:pt x="63" y="14"/>
                </a:lnTo>
                <a:lnTo>
                  <a:pt x="71" y="21"/>
                </a:lnTo>
                <a:lnTo>
                  <a:pt x="78" y="30"/>
                </a:lnTo>
                <a:lnTo>
                  <a:pt x="85" y="39"/>
                </a:lnTo>
                <a:lnTo>
                  <a:pt x="91" y="51"/>
                </a:lnTo>
                <a:lnTo>
                  <a:pt x="104" y="72"/>
                </a:lnTo>
                <a:lnTo>
                  <a:pt x="111" y="82"/>
                </a:lnTo>
                <a:lnTo>
                  <a:pt x="118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2" name="Freeform 314"/>
          <p:cNvSpPr>
            <a:spLocks/>
          </p:cNvSpPr>
          <p:nvPr/>
        </p:nvSpPr>
        <p:spPr bwMode="auto">
          <a:xfrm>
            <a:off x="2455863" y="2360613"/>
            <a:ext cx="30162" cy="49212"/>
          </a:xfrm>
          <a:custGeom>
            <a:avLst/>
            <a:gdLst>
              <a:gd name="T0" fmla="*/ 56 w 56"/>
              <a:gd name="T1" fmla="*/ 0 h 91"/>
              <a:gd name="T2" fmla="*/ 55 w 56"/>
              <a:gd name="T3" fmla="*/ 12 h 91"/>
              <a:gd name="T4" fmla="*/ 52 w 56"/>
              <a:gd name="T5" fmla="*/ 21 h 91"/>
              <a:gd name="T6" fmla="*/ 51 w 56"/>
              <a:gd name="T7" fmla="*/ 29 h 91"/>
              <a:gd name="T8" fmla="*/ 49 w 56"/>
              <a:gd name="T9" fmla="*/ 36 h 91"/>
              <a:gd name="T10" fmla="*/ 45 w 56"/>
              <a:gd name="T11" fmla="*/ 47 h 91"/>
              <a:gd name="T12" fmla="*/ 41 w 56"/>
              <a:gd name="T13" fmla="*/ 55 h 91"/>
              <a:gd name="T14" fmla="*/ 34 w 56"/>
              <a:gd name="T15" fmla="*/ 62 h 91"/>
              <a:gd name="T16" fmla="*/ 26 w 56"/>
              <a:gd name="T17" fmla="*/ 69 h 91"/>
              <a:gd name="T18" fmla="*/ 14 w 56"/>
              <a:gd name="T19" fmla="*/ 78 h 91"/>
              <a:gd name="T20" fmla="*/ 7 w 56"/>
              <a:gd name="T21" fmla="*/ 84 h 91"/>
              <a:gd name="T22" fmla="*/ 0 w 56"/>
              <a:gd name="T23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" h="91">
                <a:moveTo>
                  <a:pt x="56" y="0"/>
                </a:moveTo>
                <a:lnTo>
                  <a:pt x="55" y="12"/>
                </a:lnTo>
                <a:lnTo>
                  <a:pt x="52" y="21"/>
                </a:lnTo>
                <a:lnTo>
                  <a:pt x="51" y="29"/>
                </a:lnTo>
                <a:lnTo>
                  <a:pt x="49" y="36"/>
                </a:lnTo>
                <a:lnTo>
                  <a:pt x="45" y="47"/>
                </a:lnTo>
                <a:lnTo>
                  <a:pt x="41" y="55"/>
                </a:lnTo>
                <a:lnTo>
                  <a:pt x="34" y="62"/>
                </a:lnTo>
                <a:lnTo>
                  <a:pt x="26" y="69"/>
                </a:lnTo>
                <a:lnTo>
                  <a:pt x="14" y="78"/>
                </a:lnTo>
                <a:lnTo>
                  <a:pt x="7" y="84"/>
                </a:lnTo>
                <a:lnTo>
                  <a:pt x="0" y="9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3" name="Freeform 315"/>
          <p:cNvSpPr>
            <a:spLocks/>
          </p:cNvSpPr>
          <p:nvPr/>
        </p:nvSpPr>
        <p:spPr bwMode="auto">
          <a:xfrm>
            <a:off x="2379664" y="2335213"/>
            <a:ext cx="3175" cy="30162"/>
          </a:xfrm>
          <a:custGeom>
            <a:avLst/>
            <a:gdLst>
              <a:gd name="T0" fmla="*/ 0 w 8"/>
              <a:gd name="T1" fmla="*/ 0 h 55"/>
              <a:gd name="T2" fmla="*/ 3 w 8"/>
              <a:gd name="T3" fmla="*/ 9 h 55"/>
              <a:gd name="T4" fmla="*/ 5 w 8"/>
              <a:gd name="T5" fmla="*/ 16 h 55"/>
              <a:gd name="T6" fmla="*/ 7 w 8"/>
              <a:gd name="T7" fmla="*/ 21 h 55"/>
              <a:gd name="T8" fmla="*/ 7 w 8"/>
              <a:gd name="T9" fmla="*/ 24 h 55"/>
              <a:gd name="T10" fmla="*/ 8 w 8"/>
              <a:gd name="T11" fmla="*/ 28 h 55"/>
              <a:gd name="T12" fmla="*/ 7 w 8"/>
              <a:gd name="T13" fmla="*/ 33 h 55"/>
              <a:gd name="T14" fmla="*/ 7 w 8"/>
              <a:gd name="T15" fmla="*/ 43 h 55"/>
              <a:gd name="T16" fmla="*/ 7 w 8"/>
              <a:gd name="T17" fmla="*/ 48 h 55"/>
              <a:gd name="T18" fmla="*/ 7 w 8"/>
              <a:gd name="T19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55">
                <a:moveTo>
                  <a:pt x="0" y="0"/>
                </a:moveTo>
                <a:lnTo>
                  <a:pt x="3" y="9"/>
                </a:lnTo>
                <a:lnTo>
                  <a:pt x="5" y="16"/>
                </a:lnTo>
                <a:lnTo>
                  <a:pt x="7" y="21"/>
                </a:lnTo>
                <a:lnTo>
                  <a:pt x="7" y="24"/>
                </a:lnTo>
                <a:lnTo>
                  <a:pt x="8" y="28"/>
                </a:lnTo>
                <a:lnTo>
                  <a:pt x="7" y="33"/>
                </a:lnTo>
                <a:lnTo>
                  <a:pt x="7" y="43"/>
                </a:lnTo>
                <a:lnTo>
                  <a:pt x="7" y="48"/>
                </a:lnTo>
                <a:lnTo>
                  <a:pt x="7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4" name="Freeform 316"/>
          <p:cNvSpPr>
            <a:spLocks/>
          </p:cNvSpPr>
          <p:nvPr/>
        </p:nvSpPr>
        <p:spPr bwMode="auto">
          <a:xfrm>
            <a:off x="2290763" y="2376489"/>
            <a:ext cx="50800" cy="53975"/>
          </a:xfrm>
          <a:custGeom>
            <a:avLst/>
            <a:gdLst>
              <a:gd name="T0" fmla="*/ 90 w 97"/>
              <a:gd name="T1" fmla="*/ 0 h 104"/>
              <a:gd name="T2" fmla="*/ 93 w 97"/>
              <a:gd name="T3" fmla="*/ 7 h 104"/>
              <a:gd name="T4" fmla="*/ 95 w 97"/>
              <a:gd name="T5" fmla="*/ 13 h 104"/>
              <a:gd name="T6" fmla="*/ 96 w 97"/>
              <a:gd name="T7" fmla="*/ 16 h 104"/>
              <a:gd name="T8" fmla="*/ 97 w 97"/>
              <a:gd name="T9" fmla="*/ 19 h 104"/>
              <a:gd name="T10" fmla="*/ 97 w 97"/>
              <a:gd name="T11" fmla="*/ 21 h 104"/>
              <a:gd name="T12" fmla="*/ 96 w 97"/>
              <a:gd name="T13" fmla="*/ 21 h 104"/>
              <a:gd name="T14" fmla="*/ 93 w 97"/>
              <a:gd name="T15" fmla="*/ 20 h 104"/>
              <a:gd name="T16" fmla="*/ 87 w 97"/>
              <a:gd name="T17" fmla="*/ 21 h 104"/>
              <a:gd name="T18" fmla="*/ 83 w 97"/>
              <a:gd name="T19" fmla="*/ 22 h 104"/>
              <a:gd name="T20" fmla="*/ 79 w 97"/>
              <a:gd name="T21" fmla="*/ 26 h 104"/>
              <a:gd name="T22" fmla="*/ 74 w 97"/>
              <a:gd name="T23" fmla="*/ 29 h 104"/>
              <a:gd name="T24" fmla="*/ 70 w 97"/>
              <a:gd name="T25" fmla="*/ 35 h 104"/>
              <a:gd name="T26" fmla="*/ 67 w 97"/>
              <a:gd name="T27" fmla="*/ 41 h 104"/>
              <a:gd name="T28" fmla="*/ 66 w 97"/>
              <a:gd name="T29" fmla="*/ 49 h 104"/>
              <a:gd name="T30" fmla="*/ 65 w 97"/>
              <a:gd name="T31" fmla="*/ 56 h 104"/>
              <a:gd name="T32" fmla="*/ 63 w 97"/>
              <a:gd name="T33" fmla="*/ 63 h 104"/>
              <a:gd name="T34" fmla="*/ 59 w 97"/>
              <a:gd name="T35" fmla="*/ 67 h 104"/>
              <a:gd name="T36" fmla="*/ 55 w 97"/>
              <a:gd name="T37" fmla="*/ 71 h 104"/>
              <a:gd name="T38" fmla="*/ 43 w 97"/>
              <a:gd name="T39" fmla="*/ 76 h 104"/>
              <a:gd name="T40" fmla="*/ 31 w 97"/>
              <a:gd name="T41" fmla="*/ 80 h 104"/>
              <a:gd name="T42" fmla="*/ 21 w 97"/>
              <a:gd name="T43" fmla="*/ 83 h 104"/>
              <a:gd name="T44" fmla="*/ 16 w 97"/>
              <a:gd name="T45" fmla="*/ 91 h 104"/>
              <a:gd name="T46" fmla="*/ 14 w 97"/>
              <a:gd name="T47" fmla="*/ 96 h 104"/>
              <a:gd name="T48" fmla="*/ 12 w 97"/>
              <a:gd name="T49" fmla="*/ 101 h 104"/>
              <a:gd name="T50" fmla="*/ 11 w 97"/>
              <a:gd name="T51" fmla="*/ 103 h 104"/>
              <a:gd name="T52" fmla="*/ 8 w 97"/>
              <a:gd name="T53" fmla="*/ 104 h 104"/>
              <a:gd name="T54" fmla="*/ 5 w 97"/>
              <a:gd name="T55" fmla="*/ 104 h 104"/>
              <a:gd name="T56" fmla="*/ 0 w 97"/>
              <a:gd name="T57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7" h="104">
                <a:moveTo>
                  <a:pt x="90" y="0"/>
                </a:moveTo>
                <a:lnTo>
                  <a:pt x="93" y="7"/>
                </a:lnTo>
                <a:lnTo>
                  <a:pt x="95" y="13"/>
                </a:lnTo>
                <a:lnTo>
                  <a:pt x="96" y="16"/>
                </a:lnTo>
                <a:lnTo>
                  <a:pt x="97" y="19"/>
                </a:lnTo>
                <a:lnTo>
                  <a:pt x="97" y="21"/>
                </a:lnTo>
                <a:lnTo>
                  <a:pt x="96" y="21"/>
                </a:lnTo>
                <a:lnTo>
                  <a:pt x="93" y="20"/>
                </a:lnTo>
                <a:lnTo>
                  <a:pt x="87" y="21"/>
                </a:lnTo>
                <a:lnTo>
                  <a:pt x="83" y="22"/>
                </a:lnTo>
                <a:lnTo>
                  <a:pt x="79" y="26"/>
                </a:lnTo>
                <a:lnTo>
                  <a:pt x="74" y="29"/>
                </a:lnTo>
                <a:lnTo>
                  <a:pt x="70" y="35"/>
                </a:lnTo>
                <a:lnTo>
                  <a:pt x="67" y="41"/>
                </a:lnTo>
                <a:lnTo>
                  <a:pt x="66" y="49"/>
                </a:lnTo>
                <a:lnTo>
                  <a:pt x="65" y="56"/>
                </a:lnTo>
                <a:lnTo>
                  <a:pt x="63" y="63"/>
                </a:lnTo>
                <a:lnTo>
                  <a:pt x="59" y="67"/>
                </a:lnTo>
                <a:lnTo>
                  <a:pt x="55" y="71"/>
                </a:lnTo>
                <a:lnTo>
                  <a:pt x="43" y="76"/>
                </a:lnTo>
                <a:lnTo>
                  <a:pt x="31" y="80"/>
                </a:lnTo>
                <a:lnTo>
                  <a:pt x="21" y="83"/>
                </a:lnTo>
                <a:lnTo>
                  <a:pt x="16" y="91"/>
                </a:lnTo>
                <a:lnTo>
                  <a:pt x="14" y="96"/>
                </a:lnTo>
                <a:lnTo>
                  <a:pt x="12" y="101"/>
                </a:lnTo>
                <a:lnTo>
                  <a:pt x="11" y="103"/>
                </a:lnTo>
                <a:lnTo>
                  <a:pt x="8" y="104"/>
                </a:lnTo>
                <a:lnTo>
                  <a:pt x="5" y="104"/>
                </a:lnTo>
                <a:lnTo>
                  <a:pt x="0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5" name="Freeform 317"/>
          <p:cNvSpPr>
            <a:spLocks/>
          </p:cNvSpPr>
          <p:nvPr/>
        </p:nvSpPr>
        <p:spPr bwMode="auto">
          <a:xfrm>
            <a:off x="2752726" y="2606676"/>
            <a:ext cx="4763" cy="30163"/>
          </a:xfrm>
          <a:custGeom>
            <a:avLst/>
            <a:gdLst>
              <a:gd name="T0" fmla="*/ 7 w 7"/>
              <a:gd name="T1" fmla="*/ 0 h 55"/>
              <a:gd name="T2" fmla="*/ 6 w 7"/>
              <a:gd name="T3" fmla="*/ 7 h 55"/>
              <a:gd name="T4" fmla="*/ 4 w 7"/>
              <a:gd name="T5" fmla="*/ 13 h 55"/>
              <a:gd name="T6" fmla="*/ 2 w 7"/>
              <a:gd name="T7" fmla="*/ 22 h 55"/>
              <a:gd name="T8" fmla="*/ 1 w 7"/>
              <a:gd name="T9" fmla="*/ 28 h 55"/>
              <a:gd name="T10" fmla="*/ 0 w 7"/>
              <a:gd name="T11" fmla="*/ 31 h 55"/>
              <a:gd name="T12" fmla="*/ 0 w 7"/>
              <a:gd name="T13" fmla="*/ 35 h 55"/>
              <a:gd name="T14" fmla="*/ 0 w 7"/>
              <a:gd name="T15" fmla="*/ 39 h 55"/>
              <a:gd name="T16" fmla="*/ 0 w 7"/>
              <a:gd name="T17" fmla="*/ 45 h 55"/>
              <a:gd name="T18" fmla="*/ 0 w 7"/>
              <a:gd name="T19" fmla="*/ 50 h 55"/>
              <a:gd name="T20" fmla="*/ 0 w 7"/>
              <a:gd name="T2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55">
                <a:moveTo>
                  <a:pt x="7" y="0"/>
                </a:moveTo>
                <a:lnTo>
                  <a:pt x="6" y="7"/>
                </a:lnTo>
                <a:lnTo>
                  <a:pt x="4" y="13"/>
                </a:lnTo>
                <a:lnTo>
                  <a:pt x="2" y="22"/>
                </a:lnTo>
                <a:lnTo>
                  <a:pt x="1" y="28"/>
                </a:lnTo>
                <a:lnTo>
                  <a:pt x="0" y="31"/>
                </a:lnTo>
                <a:lnTo>
                  <a:pt x="0" y="35"/>
                </a:lnTo>
                <a:lnTo>
                  <a:pt x="0" y="39"/>
                </a:lnTo>
                <a:lnTo>
                  <a:pt x="0" y="45"/>
                </a:lnTo>
                <a:lnTo>
                  <a:pt x="0" y="50"/>
                </a:lnTo>
                <a:lnTo>
                  <a:pt x="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6" name="Freeform 318"/>
          <p:cNvSpPr>
            <a:spLocks/>
          </p:cNvSpPr>
          <p:nvPr/>
        </p:nvSpPr>
        <p:spPr bwMode="auto">
          <a:xfrm>
            <a:off x="2782889" y="2654300"/>
            <a:ext cx="58737" cy="58738"/>
          </a:xfrm>
          <a:custGeom>
            <a:avLst/>
            <a:gdLst>
              <a:gd name="T0" fmla="*/ 0 w 111"/>
              <a:gd name="T1" fmla="*/ 0 h 111"/>
              <a:gd name="T2" fmla="*/ 18 w 111"/>
              <a:gd name="T3" fmla="*/ 13 h 111"/>
              <a:gd name="T4" fmla="*/ 33 w 111"/>
              <a:gd name="T5" fmla="*/ 25 h 111"/>
              <a:gd name="T6" fmla="*/ 45 w 111"/>
              <a:gd name="T7" fmla="*/ 38 h 111"/>
              <a:gd name="T8" fmla="*/ 59 w 111"/>
              <a:gd name="T9" fmla="*/ 52 h 111"/>
              <a:gd name="T10" fmla="*/ 84 w 111"/>
              <a:gd name="T11" fmla="*/ 81 h 111"/>
              <a:gd name="T12" fmla="*/ 97 w 111"/>
              <a:gd name="T13" fmla="*/ 96 h 111"/>
              <a:gd name="T14" fmla="*/ 111 w 111"/>
              <a:gd name="T15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11">
                <a:moveTo>
                  <a:pt x="0" y="0"/>
                </a:moveTo>
                <a:lnTo>
                  <a:pt x="18" y="13"/>
                </a:lnTo>
                <a:lnTo>
                  <a:pt x="33" y="25"/>
                </a:lnTo>
                <a:lnTo>
                  <a:pt x="45" y="38"/>
                </a:lnTo>
                <a:lnTo>
                  <a:pt x="59" y="52"/>
                </a:lnTo>
                <a:lnTo>
                  <a:pt x="84" y="81"/>
                </a:lnTo>
                <a:lnTo>
                  <a:pt x="97" y="96"/>
                </a:lnTo>
                <a:lnTo>
                  <a:pt x="111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7" name="Freeform 319"/>
          <p:cNvSpPr>
            <a:spLocks/>
          </p:cNvSpPr>
          <p:nvPr/>
        </p:nvSpPr>
        <p:spPr bwMode="auto">
          <a:xfrm>
            <a:off x="2705101" y="2324100"/>
            <a:ext cx="36513" cy="63500"/>
          </a:xfrm>
          <a:custGeom>
            <a:avLst/>
            <a:gdLst>
              <a:gd name="T0" fmla="*/ 0 w 69"/>
              <a:gd name="T1" fmla="*/ 0 h 118"/>
              <a:gd name="T2" fmla="*/ 1 w 69"/>
              <a:gd name="T3" fmla="*/ 9 h 118"/>
              <a:gd name="T4" fmla="*/ 2 w 69"/>
              <a:gd name="T5" fmla="*/ 19 h 118"/>
              <a:gd name="T6" fmla="*/ 3 w 69"/>
              <a:gd name="T7" fmla="*/ 27 h 118"/>
              <a:gd name="T8" fmla="*/ 7 w 69"/>
              <a:gd name="T9" fmla="*/ 35 h 118"/>
              <a:gd name="T10" fmla="*/ 11 w 69"/>
              <a:gd name="T11" fmla="*/ 38 h 118"/>
              <a:gd name="T12" fmla="*/ 17 w 69"/>
              <a:gd name="T13" fmla="*/ 38 h 118"/>
              <a:gd name="T14" fmla="*/ 23 w 69"/>
              <a:gd name="T15" fmla="*/ 39 h 118"/>
              <a:gd name="T16" fmla="*/ 27 w 69"/>
              <a:gd name="T17" fmla="*/ 42 h 118"/>
              <a:gd name="T18" fmla="*/ 32 w 69"/>
              <a:gd name="T19" fmla="*/ 46 h 118"/>
              <a:gd name="T20" fmla="*/ 36 w 69"/>
              <a:gd name="T21" fmla="*/ 51 h 118"/>
              <a:gd name="T22" fmla="*/ 41 w 69"/>
              <a:gd name="T23" fmla="*/ 63 h 118"/>
              <a:gd name="T24" fmla="*/ 46 w 69"/>
              <a:gd name="T25" fmla="*/ 73 h 118"/>
              <a:gd name="T26" fmla="*/ 48 w 69"/>
              <a:gd name="T27" fmla="*/ 80 h 118"/>
              <a:gd name="T28" fmla="*/ 51 w 69"/>
              <a:gd name="T29" fmla="*/ 87 h 118"/>
              <a:gd name="T30" fmla="*/ 53 w 69"/>
              <a:gd name="T31" fmla="*/ 91 h 118"/>
              <a:gd name="T32" fmla="*/ 53 w 69"/>
              <a:gd name="T33" fmla="*/ 95 h 118"/>
              <a:gd name="T34" fmla="*/ 54 w 69"/>
              <a:gd name="T35" fmla="*/ 98 h 118"/>
              <a:gd name="T36" fmla="*/ 54 w 69"/>
              <a:gd name="T37" fmla="*/ 101 h 118"/>
              <a:gd name="T38" fmla="*/ 54 w 69"/>
              <a:gd name="T39" fmla="*/ 103 h 118"/>
              <a:gd name="T40" fmla="*/ 56 w 69"/>
              <a:gd name="T41" fmla="*/ 105 h 118"/>
              <a:gd name="T42" fmla="*/ 61 w 69"/>
              <a:gd name="T43" fmla="*/ 110 h 118"/>
              <a:gd name="T44" fmla="*/ 64 w 69"/>
              <a:gd name="T45" fmla="*/ 113 h 118"/>
              <a:gd name="T46" fmla="*/ 69 w 69"/>
              <a:gd name="T47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9" h="118">
                <a:moveTo>
                  <a:pt x="0" y="0"/>
                </a:moveTo>
                <a:lnTo>
                  <a:pt x="1" y="9"/>
                </a:lnTo>
                <a:lnTo>
                  <a:pt x="2" y="19"/>
                </a:lnTo>
                <a:lnTo>
                  <a:pt x="3" y="27"/>
                </a:lnTo>
                <a:lnTo>
                  <a:pt x="7" y="35"/>
                </a:lnTo>
                <a:lnTo>
                  <a:pt x="11" y="38"/>
                </a:lnTo>
                <a:lnTo>
                  <a:pt x="17" y="38"/>
                </a:lnTo>
                <a:lnTo>
                  <a:pt x="23" y="39"/>
                </a:lnTo>
                <a:lnTo>
                  <a:pt x="27" y="42"/>
                </a:lnTo>
                <a:lnTo>
                  <a:pt x="32" y="46"/>
                </a:lnTo>
                <a:lnTo>
                  <a:pt x="36" y="51"/>
                </a:lnTo>
                <a:lnTo>
                  <a:pt x="41" y="63"/>
                </a:lnTo>
                <a:lnTo>
                  <a:pt x="46" y="73"/>
                </a:lnTo>
                <a:lnTo>
                  <a:pt x="48" y="80"/>
                </a:lnTo>
                <a:lnTo>
                  <a:pt x="51" y="87"/>
                </a:lnTo>
                <a:lnTo>
                  <a:pt x="53" y="91"/>
                </a:lnTo>
                <a:lnTo>
                  <a:pt x="53" y="95"/>
                </a:lnTo>
                <a:lnTo>
                  <a:pt x="54" y="98"/>
                </a:lnTo>
                <a:lnTo>
                  <a:pt x="54" y="101"/>
                </a:lnTo>
                <a:lnTo>
                  <a:pt x="54" y="103"/>
                </a:lnTo>
                <a:lnTo>
                  <a:pt x="56" y="105"/>
                </a:lnTo>
                <a:lnTo>
                  <a:pt x="61" y="110"/>
                </a:lnTo>
                <a:lnTo>
                  <a:pt x="64" y="113"/>
                </a:lnTo>
                <a:lnTo>
                  <a:pt x="69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8" name="Freeform 320"/>
          <p:cNvSpPr>
            <a:spLocks/>
          </p:cNvSpPr>
          <p:nvPr/>
        </p:nvSpPr>
        <p:spPr bwMode="auto">
          <a:xfrm>
            <a:off x="2746375" y="2489200"/>
            <a:ext cx="128588" cy="77788"/>
          </a:xfrm>
          <a:custGeom>
            <a:avLst/>
            <a:gdLst>
              <a:gd name="T0" fmla="*/ 0 w 243"/>
              <a:gd name="T1" fmla="*/ 0 h 146"/>
              <a:gd name="T2" fmla="*/ 9 w 243"/>
              <a:gd name="T3" fmla="*/ 6 h 146"/>
              <a:gd name="T4" fmla="*/ 21 w 243"/>
              <a:gd name="T5" fmla="*/ 11 h 146"/>
              <a:gd name="T6" fmla="*/ 46 w 243"/>
              <a:gd name="T7" fmla="*/ 20 h 146"/>
              <a:gd name="T8" fmla="*/ 58 w 243"/>
              <a:gd name="T9" fmla="*/ 23 h 146"/>
              <a:gd name="T10" fmla="*/ 67 w 243"/>
              <a:gd name="T11" fmla="*/ 26 h 146"/>
              <a:gd name="T12" fmla="*/ 74 w 243"/>
              <a:gd name="T13" fmla="*/ 28 h 146"/>
              <a:gd name="T14" fmla="*/ 75 w 243"/>
              <a:gd name="T15" fmla="*/ 28 h 146"/>
              <a:gd name="T16" fmla="*/ 76 w 243"/>
              <a:gd name="T17" fmla="*/ 28 h 146"/>
              <a:gd name="T18" fmla="*/ 82 w 243"/>
              <a:gd name="T19" fmla="*/ 36 h 146"/>
              <a:gd name="T20" fmla="*/ 85 w 243"/>
              <a:gd name="T21" fmla="*/ 42 h 146"/>
              <a:gd name="T22" fmla="*/ 88 w 243"/>
              <a:gd name="T23" fmla="*/ 46 h 146"/>
              <a:gd name="T24" fmla="*/ 90 w 243"/>
              <a:gd name="T25" fmla="*/ 49 h 146"/>
              <a:gd name="T26" fmla="*/ 91 w 243"/>
              <a:gd name="T27" fmla="*/ 50 h 146"/>
              <a:gd name="T28" fmla="*/ 92 w 243"/>
              <a:gd name="T29" fmla="*/ 50 h 146"/>
              <a:gd name="T30" fmla="*/ 96 w 243"/>
              <a:gd name="T31" fmla="*/ 50 h 146"/>
              <a:gd name="T32" fmla="*/ 98 w 243"/>
              <a:gd name="T33" fmla="*/ 49 h 146"/>
              <a:gd name="T34" fmla="*/ 101 w 243"/>
              <a:gd name="T35" fmla="*/ 49 h 146"/>
              <a:gd name="T36" fmla="*/ 106 w 243"/>
              <a:gd name="T37" fmla="*/ 49 h 146"/>
              <a:gd name="T38" fmla="*/ 112 w 243"/>
              <a:gd name="T39" fmla="*/ 50 h 146"/>
              <a:gd name="T40" fmla="*/ 120 w 243"/>
              <a:gd name="T41" fmla="*/ 52 h 146"/>
              <a:gd name="T42" fmla="*/ 131 w 243"/>
              <a:gd name="T43" fmla="*/ 57 h 146"/>
              <a:gd name="T44" fmla="*/ 143 w 243"/>
              <a:gd name="T45" fmla="*/ 61 h 146"/>
              <a:gd name="T46" fmla="*/ 159 w 243"/>
              <a:gd name="T47" fmla="*/ 69 h 146"/>
              <a:gd name="T48" fmla="*/ 171 w 243"/>
              <a:gd name="T49" fmla="*/ 76 h 146"/>
              <a:gd name="T50" fmla="*/ 181 w 243"/>
              <a:gd name="T51" fmla="*/ 86 h 146"/>
              <a:gd name="T52" fmla="*/ 192 w 243"/>
              <a:gd name="T53" fmla="*/ 96 h 146"/>
              <a:gd name="T54" fmla="*/ 201 w 243"/>
              <a:gd name="T55" fmla="*/ 108 h 146"/>
              <a:gd name="T56" fmla="*/ 210 w 243"/>
              <a:gd name="T57" fmla="*/ 119 h 146"/>
              <a:gd name="T58" fmla="*/ 221 w 243"/>
              <a:gd name="T59" fmla="*/ 130 h 146"/>
              <a:gd name="T60" fmla="*/ 231 w 243"/>
              <a:gd name="T61" fmla="*/ 139 h 146"/>
              <a:gd name="T62" fmla="*/ 243 w 243"/>
              <a:gd name="T6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3" h="146">
                <a:moveTo>
                  <a:pt x="0" y="0"/>
                </a:moveTo>
                <a:lnTo>
                  <a:pt x="9" y="6"/>
                </a:lnTo>
                <a:lnTo>
                  <a:pt x="21" y="11"/>
                </a:lnTo>
                <a:lnTo>
                  <a:pt x="46" y="20"/>
                </a:lnTo>
                <a:lnTo>
                  <a:pt x="58" y="23"/>
                </a:lnTo>
                <a:lnTo>
                  <a:pt x="67" y="26"/>
                </a:lnTo>
                <a:lnTo>
                  <a:pt x="74" y="28"/>
                </a:lnTo>
                <a:lnTo>
                  <a:pt x="75" y="28"/>
                </a:lnTo>
                <a:lnTo>
                  <a:pt x="76" y="28"/>
                </a:lnTo>
                <a:lnTo>
                  <a:pt x="82" y="36"/>
                </a:lnTo>
                <a:lnTo>
                  <a:pt x="85" y="42"/>
                </a:lnTo>
                <a:lnTo>
                  <a:pt x="88" y="46"/>
                </a:lnTo>
                <a:lnTo>
                  <a:pt x="90" y="49"/>
                </a:lnTo>
                <a:lnTo>
                  <a:pt x="91" y="50"/>
                </a:lnTo>
                <a:lnTo>
                  <a:pt x="92" y="50"/>
                </a:lnTo>
                <a:lnTo>
                  <a:pt x="96" y="50"/>
                </a:lnTo>
                <a:lnTo>
                  <a:pt x="98" y="49"/>
                </a:lnTo>
                <a:lnTo>
                  <a:pt x="101" y="49"/>
                </a:lnTo>
                <a:lnTo>
                  <a:pt x="106" y="49"/>
                </a:lnTo>
                <a:lnTo>
                  <a:pt x="112" y="50"/>
                </a:lnTo>
                <a:lnTo>
                  <a:pt x="120" y="52"/>
                </a:lnTo>
                <a:lnTo>
                  <a:pt x="131" y="57"/>
                </a:lnTo>
                <a:lnTo>
                  <a:pt x="143" y="61"/>
                </a:lnTo>
                <a:lnTo>
                  <a:pt x="159" y="69"/>
                </a:lnTo>
                <a:lnTo>
                  <a:pt x="171" y="76"/>
                </a:lnTo>
                <a:lnTo>
                  <a:pt x="181" y="86"/>
                </a:lnTo>
                <a:lnTo>
                  <a:pt x="192" y="96"/>
                </a:lnTo>
                <a:lnTo>
                  <a:pt x="201" y="108"/>
                </a:lnTo>
                <a:lnTo>
                  <a:pt x="210" y="119"/>
                </a:lnTo>
                <a:lnTo>
                  <a:pt x="221" y="130"/>
                </a:lnTo>
                <a:lnTo>
                  <a:pt x="231" y="139"/>
                </a:lnTo>
                <a:lnTo>
                  <a:pt x="243" y="14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09" name="Freeform 321"/>
          <p:cNvSpPr>
            <a:spLocks/>
          </p:cNvSpPr>
          <p:nvPr/>
        </p:nvSpPr>
        <p:spPr bwMode="auto">
          <a:xfrm>
            <a:off x="2786064" y="2489201"/>
            <a:ext cx="41275" cy="11113"/>
          </a:xfrm>
          <a:custGeom>
            <a:avLst/>
            <a:gdLst>
              <a:gd name="T0" fmla="*/ 0 w 77"/>
              <a:gd name="T1" fmla="*/ 21 h 21"/>
              <a:gd name="T2" fmla="*/ 11 w 77"/>
              <a:gd name="T3" fmla="*/ 14 h 21"/>
              <a:gd name="T4" fmla="*/ 20 w 77"/>
              <a:gd name="T5" fmla="*/ 9 h 21"/>
              <a:gd name="T6" fmla="*/ 28 w 77"/>
              <a:gd name="T7" fmla="*/ 6 h 21"/>
              <a:gd name="T8" fmla="*/ 36 w 77"/>
              <a:gd name="T9" fmla="*/ 4 h 21"/>
              <a:gd name="T10" fmla="*/ 44 w 77"/>
              <a:gd name="T11" fmla="*/ 1 h 21"/>
              <a:gd name="T12" fmla="*/ 53 w 77"/>
              <a:gd name="T13" fmla="*/ 0 h 21"/>
              <a:gd name="T14" fmla="*/ 64 w 77"/>
              <a:gd name="T15" fmla="*/ 0 h 21"/>
              <a:gd name="T16" fmla="*/ 77 w 77"/>
              <a:gd name="T1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7" h="21">
                <a:moveTo>
                  <a:pt x="0" y="21"/>
                </a:moveTo>
                <a:lnTo>
                  <a:pt x="11" y="14"/>
                </a:lnTo>
                <a:lnTo>
                  <a:pt x="20" y="9"/>
                </a:lnTo>
                <a:lnTo>
                  <a:pt x="28" y="6"/>
                </a:lnTo>
                <a:lnTo>
                  <a:pt x="36" y="4"/>
                </a:lnTo>
                <a:lnTo>
                  <a:pt x="44" y="1"/>
                </a:lnTo>
                <a:lnTo>
                  <a:pt x="53" y="0"/>
                </a:lnTo>
                <a:lnTo>
                  <a:pt x="64" y="0"/>
                </a:lnTo>
                <a:lnTo>
                  <a:pt x="77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0" name="Freeform 322"/>
          <p:cNvSpPr>
            <a:spLocks/>
          </p:cNvSpPr>
          <p:nvPr/>
        </p:nvSpPr>
        <p:spPr bwMode="auto">
          <a:xfrm>
            <a:off x="2768600" y="2419351"/>
            <a:ext cx="20638" cy="30163"/>
          </a:xfrm>
          <a:custGeom>
            <a:avLst/>
            <a:gdLst>
              <a:gd name="T0" fmla="*/ 0 w 41"/>
              <a:gd name="T1" fmla="*/ 0 h 56"/>
              <a:gd name="T2" fmla="*/ 12 w 41"/>
              <a:gd name="T3" fmla="*/ 13 h 56"/>
              <a:gd name="T4" fmla="*/ 23 w 41"/>
              <a:gd name="T5" fmla="*/ 27 h 56"/>
              <a:gd name="T6" fmla="*/ 32 w 41"/>
              <a:gd name="T7" fmla="*/ 41 h 56"/>
              <a:gd name="T8" fmla="*/ 41 w 41"/>
              <a:gd name="T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56">
                <a:moveTo>
                  <a:pt x="0" y="0"/>
                </a:moveTo>
                <a:lnTo>
                  <a:pt x="12" y="13"/>
                </a:lnTo>
                <a:lnTo>
                  <a:pt x="23" y="27"/>
                </a:lnTo>
                <a:lnTo>
                  <a:pt x="32" y="41"/>
                </a:lnTo>
                <a:lnTo>
                  <a:pt x="41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1" name="Freeform 323"/>
          <p:cNvSpPr>
            <a:spLocks/>
          </p:cNvSpPr>
          <p:nvPr/>
        </p:nvSpPr>
        <p:spPr bwMode="auto">
          <a:xfrm>
            <a:off x="2959101" y="2360614"/>
            <a:ext cx="47625" cy="7937"/>
          </a:xfrm>
          <a:custGeom>
            <a:avLst/>
            <a:gdLst>
              <a:gd name="T0" fmla="*/ 0 w 90"/>
              <a:gd name="T1" fmla="*/ 14 h 14"/>
              <a:gd name="T2" fmla="*/ 7 w 90"/>
              <a:gd name="T3" fmla="*/ 13 h 14"/>
              <a:gd name="T4" fmla="*/ 17 w 90"/>
              <a:gd name="T5" fmla="*/ 12 h 14"/>
              <a:gd name="T6" fmla="*/ 29 w 90"/>
              <a:gd name="T7" fmla="*/ 10 h 14"/>
              <a:gd name="T8" fmla="*/ 42 w 90"/>
              <a:gd name="T9" fmla="*/ 7 h 14"/>
              <a:gd name="T10" fmla="*/ 56 w 90"/>
              <a:gd name="T11" fmla="*/ 5 h 14"/>
              <a:gd name="T12" fmla="*/ 68 w 90"/>
              <a:gd name="T13" fmla="*/ 3 h 14"/>
              <a:gd name="T14" fmla="*/ 80 w 90"/>
              <a:gd name="T15" fmla="*/ 2 h 14"/>
              <a:gd name="T16" fmla="*/ 90 w 90"/>
              <a:gd name="T1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" h="14">
                <a:moveTo>
                  <a:pt x="0" y="14"/>
                </a:moveTo>
                <a:lnTo>
                  <a:pt x="7" y="13"/>
                </a:lnTo>
                <a:lnTo>
                  <a:pt x="17" y="12"/>
                </a:lnTo>
                <a:lnTo>
                  <a:pt x="29" y="10"/>
                </a:lnTo>
                <a:lnTo>
                  <a:pt x="42" y="7"/>
                </a:lnTo>
                <a:lnTo>
                  <a:pt x="56" y="5"/>
                </a:lnTo>
                <a:lnTo>
                  <a:pt x="68" y="3"/>
                </a:lnTo>
                <a:lnTo>
                  <a:pt x="80" y="2"/>
                </a:lnTo>
                <a:lnTo>
                  <a:pt x="9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2" name="Freeform 324"/>
          <p:cNvSpPr>
            <a:spLocks/>
          </p:cNvSpPr>
          <p:nvPr/>
        </p:nvSpPr>
        <p:spPr bwMode="auto">
          <a:xfrm>
            <a:off x="2981326" y="2382838"/>
            <a:ext cx="61913" cy="30162"/>
          </a:xfrm>
          <a:custGeom>
            <a:avLst/>
            <a:gdLst>
              <a:gd name="T0" fmla="*/ 0 w 118"/>
              <a:gd name="T1" fmla="*/ 0 h 56"/>
              <a:gd name="T2" fmla="*/ 12 w 118"/>
              <a:gd name="T3" fmla="*/ 1 h 56"/>
              <a:gd name="T4" fmla="*/ 24 w 118"/>
              <a:gd name="T5" fmla="*/ 2 h 56"/>
              <a:gd name="T6" fmla="*/ 37 w 118"/>
              <a:gd name="T7" fmla="*/ 4 h 56"/>
              <a:gd name="T8" fmla="*/ 48 w 118"/>
              <a:gd name="T9" fmla="*/ 7 h 56"/>
              <a:gd name="T10" fmla="*/ 53 w 118"/>
              <a:gd name="T11" fmla="*/ 10 h 56"/>
              <a:gd name="T12" fmla="*/ 56 w 118"/>
              <a:gd name="T13" fmla="*/ 16 h 56"/>
              <a:gd name="T14" fmla="*/ 59 w 118"/>
              <a:gd name="T15" fmla="*/ 23 h 56"/>
              <a:gd name="T16" fmla="*/ 62 w 118"/>
              <a:gd name="T17" fmla="*/ 28 h 56"/>
              <a:gd name="T18" fmla="*/ 74 w 118"/>
              <a:gd name="T19" fmla="*/ 38 h 56"/>
              <a:gd name="T20" fmla="*/ 88 w 118"/>
              <a:gd name="T21" fmla="*/ 47 h 56"/>
              <a:gd name="T22" fmla="*/ 101 w 118"/>
              <a:gd name="T23" fmla="*/ 53 h 56"/>
              <a:gd name="T24" fmla="*/ 109 w 118"/>
              <a:gd name="T25" fmla="*/ 56 h 56"/>
              <a:gd name="T26" fmla="*/ 118 w 118"/>
              <a:gd name="T2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8" h="56">
                <a:moveTo>
                  <a:pt x="0" y="0"/>
                </a:moveTo>
                <a:lnTo>
                  <a:pt x="12" y="1"/>
                </a:lnTo>
                <a:lnTo>
                  <a:pt x="24" y="2"/>
                </a:lnTo>
                <a:lnTo>
                  <a:pt x="37" y="4"/>
                </a:lnTo>
                <a:lnTo>
                  <a:pt x="48" y="7"/>
                </a:lnTo>
                <a:lnTo>
                  <a:pt x="53" y="10"/>
                </a:lnTo>
                <a:lnTo>
                  <a:pt x="56" y="16"/>
                </a:lnTo>
                <a:lnTo>
                  <a:pt x="59" y="23"/>
                </a:lnTo>
                <a:lnTo>
                  <a:pt x="62" y="28"/>
                </a:lnTo>
                <a:lnTo>
                  <a:pt x="74" y="38"/>
                </a:lnTo>
                <a:lnTo>
                  <a:pt x="88" y="47"/>
                </a:lnTo>
                <a:lnTo>
                  <a:pt x="101" y="53"/>
                </a:lnTo>
                <a:lnTo>
                  <a:pt x="109" y="56"/>
                </a:lnTo>
                <a:lnTo>
                  <a:pt x="118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3" name="Freeform 325"/>
          <p:cNvSpPr>
            <a:spLocks/>
          </p:cNvSpPr>
          <p:nvPr/>
        </p:nvSpPr>
        <p:spPr bwMode="auto">
          <a:xfrm>
            <a:off x="3040064" y="2413001"/>
            <a:ext cx="90487" cy="55563"/>
          </a:xfrm>
          <a:custGeom>
            <a:avLst/>
            <a:gdLst>
              <a:gd name="T0" fmla="*/ 0 w 173"/>
              <a:gd name="T1" fmla="*/ 0 h 104"/>
              <a:gd name="T2" fmla="*/ 7 w 173"/>
              <a:gd name="T3" fmla="*/ 6 h 104"/>
              <a:gd name="T4" fmla="*/ 15 w 173"/>
              <a:gd name="T5" fmla="*/ 15 h 104"/>
              <a:gd name="T6" fmla="*/ 35 w 173"/>
              <a:gd name="T7" fmla="*/ 31 h 104"/>
              <a:gd name="T8" fmla="*/ 57 w 173"/>
              <a:gd name="T9" fmla="*/ 48 h 104"/>
              <a:gd name="T10" fmla="*/ 82 w 173"/>
              <a:gd name="T11" fmla="*/ 64 h 104"/>
              <a:gd name="T12" fmla="*/ 107 w 173"/>
              <a:gd name="T13" fmla="*/ 79 h 104"/>
              <a:gd name="T14" fmla="*/ 131 w 173"/>
              <a:gd name="T15" fmla="*/ 92 h 104"/>
              <a:gd name="T16" fmla="*/ 143 w 173"/>
              <a:gd name="T17" fmla="*/ 97 h 104"/>
              <a:gd name="T18" fmla="*/ 153 w 173"/>
              <a:gd name="T19" fmla="*/ 100 h 104"/>
              <a:gd name="T20" fmla="*/ 164 w 173"/>
              <a:gd name="T21" fmla="*/ 102 h 104"/>
              <a:gd name="T22" fmla="*/ 173 w 173"/>
              <a:gd name="T23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3" h="104">
                <a:moveTo>
                  <a:pt x="0" y="0"/>
                </a:moveTo>
                <a:lnTo>
                  <a:pt x="7" y="6"/>
                </a:lnTo>
                <a:lnTo>
                  <a:pt x="15" y="15"/>
                </a:lnTo>
                <a:lnTo>
                  <a:pt x="35" y="31"/>
                </a:lnTo>
                <a:lnTo>
                  <a:pt x="57" y="48"/>
                </a:lnTo>
                <a:lnTo>
                  <a:pt x="82" y="64"/>
                </a:lnTo>
                <a:lnTo>
                  <a:pt x="107" y="79"/>
                </a:lnTo>
                <a:lnTo>
                  <a:pt x="131" y="92"/>
                </a:lnTo>
                <a:lnTo>
                  <a:pt x="143" y="97"/>
                </a:lnTo>
                <a:lnTo>
                  <a:pt x="153" y="100"/>
                </a:lnTo>
                <a:lnTo>
                  <a:pt x="164" y="102"/>
                </a:lnTo>
                <a:lnTo>
                  <a:pt x="173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4" name="Freeform 326"/>
          <p:cNvSpPr>
            <a:spLocks/>
          </p:cNvSpPr>
          <p:nvPr/>
        </p:nvSpPr>
        <p:spPr bwMode="auto">
          <a:xfrm>
            <a:off x="3006725" y="2357439"/>
            <a:ext cx="33338" cy="33337"/>
          </a:xfrm>
          <a:custGeom>
            <a:avLst/>
            <a:gdLst>
              <a:gd name="T0" fmla="*/ 0 w 63"/>
              <a:gd name="T1" fmla="*/ 0 h 62"/>
              <a:gd name="T2" fmla="*/ 23 w 63"/>
              <a:gd name="T3" fmla="*/ 15 h 62"/>
              <a:gd name="T4" fmla="*/ 33 w 63"/>
              <a:gd name="T5" fmla="*/ 24 h 62"/>
              <a:gd name="T6" fmla="*/ 42 w 63"/>
              <a:gd name="T7" fmla="*/ 34 h 62"/>
              <a:gd name="T8" fmla="*/ 45 w 63"/>
              <a:gd name="T9" fmla="*/ 40 h 62"/>
              <a:gd name="T10" fmla="*/ 48 w 63"/>
              <a:gd name="T11" fmla="*/ 45 h 62"/>
              <a:gd name="T12" fmla="*/ 50 w 63"/>
              <a:gd name="T13" fmla="*/ 50 h 62"/>
              <a:gd name="T14" fmla="*/ 50 w 63"/>
              <a:gd name="T15" fmla="*/ 54 h 62"/>
              <a:gd name="T16" fmla="*/ 49 w 63"/>
              <a:gd name="T17" fmla="*/ 55 h 62"/>
              <a:gd name="T18" fmla="*/ 49 w 63"/>
              <a:gd name="T19" fmla="*/ 55 h 62"/>
              <a:gd name="T20" fmla="*/ 50 w 63"/>
              <a:gd name="T21" fmla="*/ 56 h 62"/>
              <a:gd name="T22" fmla="*/ 55 w 63"/>
              <a:gd name="T23" fmla="*/ 57 h 62"/>
              <a:gd name="T24" fmla="*/ 58 w 63"/>
              <a:gd name="T25" fmla="*/ 60 h 62"/>
              <a:gd name="T26" fmla="*/ 63 w 63"/>
              <a:gd name="T2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62">
                <a:moveTo>
                  <a:pt x="0" y="0"/>
                </a:moveTo>
                <a:lnTo>
                  <a:pt x="23" y="15"/>
                </a:lnTo>
                <a:lnTo>
                  <a:pt x="33" y="24"/>
                </a:lnTo>
                <a:lnTo>
                  <a:pt x="42" y="34"/>
                </a:lnTo>
                <a:lnTo>
                  <a:pt x="45" y="40"/>
                </a:lnTo>
                <a:lnTo>
                  <a:pt x="48" y="45"/>
                </a:lnTo>
                <a:lnTo>
                  <a:pt x="50" y="50"/>
                </a:lnTo>
                <a:lnTo>
                  <a:pt x="50" y="54"/>
                </a:lnTo>
                <a:lnTo>
                  <a:pt x="49" y="55"/>
                </a:lnTo>
                <a:lnTo>
                  <a:pt x="49" y="55"/>
                </a:lnTo>
                <a:lnTo>
                  <a:pt x="50" y="56"/>
                </a:lnTo>
                <a:lnTo>
                  <a:pt x="55" y="57"/>
                </a:lnTo>
                <a:lnTo>
                  <a:pt x="58" y="60"/>
                </a:lnTo>
                <a:lnTo>
                  <a:pt x="63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5" name="Freeform 327"/>
          <p:cNvSpPr>
            <a:spLocks/>
          </p:cNvSpPr>
          <p:nvPr/>
        </p:nvSpPr>
        <p:spPr bwMode="auto">
          <a:xfrm>
            <a:off x="3040064" y="2409826"/>
            <a:ext cx="14287" cy="61913"/>
          </a:xfrm>
          <a:custGeom>
            <a:avLst/>
            <a:gdLst>
              <a:gd name="T0" fmla="*/ 0 w 27"/>
              <a:gd name="T1" fmla="*/ 0 h 117"/>
              <a:gd name="T2" fmla="*/ 3 w 27"/>
              <a:gd name="T3" fmla="*/ 24 h 117"/>
              <a:gd name="T4" fmla="*/ 5 w 27"/>
              <a:gd name="T5" fmla="*/ 48 h 117"/>
              <a:gd name="T6" fmla="*/ 9 w 27"/>
              <a:gd name="T7" fmla="*/ 72 h 117"/>
              <a:gd name="T8" fmla="*/ 13 w 27"/>
              <a:gd name="T9" fmla="*/ 97 h 117"/>
              <a:gd name="T10" fmla="*/ 17 w 27"/>
              <a:gd name="T11" fmla="*/ 104 h 117"/>
              <a:gd name="T12" fmla="*/ 22 w 27"/>
              <a:gd name="T13" fmla="*/ 111 h 117"/>
              <a:gd name="T14" fmla="*/ 25 w 27"/>
              <a:gd name="T15" fmla="*/ 115 h 117"/>
              <a:gd name="T16" fmla="*/ 27 w 27"/>
              <a:gd name="T17" fmla="*/ 117 h 117"/>
              <a:gd name="T18" fmla="*/ 27 w 27"/>
              <a:gd name="T1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117">
                <a:moveTo>
                  <a:pt x="0" y="0"/>
                </a:moveTo>
                <a:lnTo>
                  <a:pt x="3" y="24"/>
                </a:lnTo>
                <a:lnTo>
                  <a:pt x="5" y="48"/>
                </a:lnTo>
                <a:lnTo>
                  <a:pt x="9" y="72"/>
                </a:lnTo>
                <a:lnTo>
                  <a:pt x="13" y="97"/>
                </a:lnTo>
                <a:lnTo>
                  <a:pt x="17" y="104"/>
                </a:lnTo>
                <a:lnTo>
                  <a:pt x="22" y="111"/>
                </a:lnTo>
                <a:lnTo>
                  <a:pt x="25" y="115"/>
                </a:lnTo>
                <a:lnTo>
                  <a:pt x="27" y="117"/>
                </a:lnTo>
                <a:lnTo>
                  <a:pt x="27" y="11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6" name="Freeform 328"/>
          <p:cNvSpPr>
            <a:spLocks/>
          </p:cNvSpPr>
          <p:nvPr/>
        </p:nvSpPr>
        <p:spPr bwMode="auto">
          <a:xfrm>
            <a:off x="2603501" y="2581276"/>
            <a:ext cx="28575" cy="22225"/>
          </a:xfrm>
          <a:custGeom>
            <a:avLst/>
            <a:gdLst>
              <a:gd name="T0" fmla="*/ 55 w 55"/>
              <a:gd name="T1" fmla="*/ 0 h 42"/>
              <a:gd name="T2" fmla="*/ 47 w 55"/>
              <a:gd name="T3" fmla="*/ 18 h 42"/>
              <a:gd name="T4" fmla="*/ 41 w 55"/>
              <a:gd name="T5" fmla="*/ 25 h 42"/>
              <a:gd name="T6" fmla="*/ 35 w 55"/>
              <a:gd name="T7" fmla="*/ 30 h 42"/>
              <a:gd name="T8" fmla="*/ 27 w 55"/>
              <a:gd name="T9" fmla="*/ 35 h 42"/>
              <a:gd name="T10" fmla="*/ 19 w 55"/>
              <a:gd name="T11" fmla="*/ 40 h 42"/>
              <a:gd name="T12" fmla="*/ 10 w 55"/>
              <a:gd name="T13" fmla="*/ 41 h 42"/>
              <a:gd name="T14" fmla="*/ 0 w 55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42">
                <a:moveTo>
                  <a:pt x="55" y="0"/>
                </a:moveTo>
                <a:lnTo>
                  <a:pt x="47" y="18"/>
                </a:lnTo>
                <a:lnTo>
                  <a:pt x="41" y="25"/>
                </a:lnTo>
                <a:lnTo>
                  <a:pt x="35" y="30"/>
                </a:lnTo>
                <a:lnTo>
                  <a:pt x="27" y="35"/>
                </a:lnTo>
                <a:lnTo>
                  <a:pt x="19" y="40"/>
                </a:lnTo>
                <a:lnTo>
                  <a:pt x="10" y="41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7" name="Freeform 329"/>
          <p:cNvSpPr>
            <a:spLocks/>
          </p:cNvSpPr>
          <p:nvPr/>
        </p:nvSpPr>
        <p:spPr bwMode="auto">
          <a:xfrm>
            <a:off x="2646363" y="3468688"/>
            <a:ext cx="36512" cy="4762"/>
          </a:xfrm>
          <a:custGeom>
            <a:avLst/>
            <a:gdLst>
              <a:gd name="T0" fmla="*/ 0 w 69"/>
              <a:gd name="T1" fmla="*/ 0 h 7"/>
              <a:gd name="T2" fmla="*/ 9 w 69"/>
              <a:gd name="T3" fmla="*/ 1 h 7"/>
              <a:gd name="T4" fmla="*/ 21 w 69"/>
              <a:gd name="T5" fmla="*/ 2 h 7"/>
              <a:gd name="T6" fmla="*/ 44 w 69"/>
              <a:gd name="T7" fmla="*/ 5 h 7"/>
              <a:gd name="T8" fmla="*/ 53 w 69"/>
              <a:gd name="T9" fmla="*/ 6 h 7"/>
              <a:gd name="T10" fmla="*/ 61 w 69"/>
              <a:gd name="T11" fmla="*/ 6 h 7"/>
              <a:gd name="T12" fmla="*/ 67 w 69"/>
              <a:gd name="T13" fmla="*/ 7 h 7"/>
              <a:gd name="T14" fmla="*/ 69 w 69"/>
              <a:gd name="T1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9" h="7">
                <a:moveTo>
                  <a:pt x="0" y="0"/>
                </a:moveTo>
                <a:lnTo>
                  <a:pt x="9" y="1"/>
                </a:lnTo>
                <a:lnTo>
                  <a:pt x="21" y="2"/>
                </a:lnTo>
                <a:lnTo>
                  <a:pt x="44" y="5"/>
                </a:lnTo>
                <a:lnTo>
                  <a:pt x="53" y="6"/>
                </a:lnTo>
                <a:lnTo>
                  <a:pt x="61" y="6"/>
                </a:lnTo>
                <a:lnTo>
                  <a:pt x="67" y="7"/>
                </a:lnTo>
                <a:lnTo>
                  <a:pt x="69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8" name="Freeform 330"/>
          <p:cNvSpPr>
            <a:spLocks/>
          </p:cNvSpPr>
          <p:nvPr/>
        </p:nvSpPr>
        <p:spPr bwMode="auto">
          <a:xfrm>
            <a:off x="2162176" y="1982789"/>
            <a:ext cx="30163" cy="52387"/>
          </a:xfrm>
          <a:custGeom>
            <a:avLst/>
            <a:gdLst>
              <a:gd name="T0" fmla="*/ 55 w 55"/>
              <a:gd name="T1" fmla="*/ 0 h 98"/>
              <a:gd name="T2" fmla="*/ 52 w 55"/>
              <a:gd name="T3" fmla="*/ 12 h 98"/>
              <a:gd name="T4" fmla="*/ 49 w 55"/>
              <a:gd name="T5" fmla="*/ 21 h 98"/>
              <a:gd name="T6" fmla="*/ 46 w 55"/>
              <a:gd name="T7" fmla="*/ 29 h 98"/>
              <a:gd name="T8" fmla="*/ 41 w 55"/>
              <a:gd name="T9" fmla="*/ 37 h 98"/>
              <a:gd name="T10" fmla="*/ 37 w 55"/>
              <a:gd name="T11" fmla="*/ 43 h 98"/>
              <a:gd name="T12" fmla="*/ 31 w 55"/>
              <a:gd name="T13" fmla="*/ 50 h 98"/>
              <a:gd name="T14" fmla="*/ 23 w 55"/>
              <a:gd name="T15" fmla="*/ 56 h 98"/>
              <a:gd name="T16" fmla="*/ 13 w 55"/>
              <a:gd name="T17" fmla="*/ 63 h 98"/>
              <a:gd name="T18" fmla="*/ 11 w 55"/>
              <a:gd name="T19" fmla="*/ 71 h 98"/>
              <a:gd name="T20" fmla="*/ 9 w 55"/>
              <a:gd name="T21" fmla="*/ 76 h 98"/>
              <a:gd name="T22" fmla="*/ 9 w 55"/>
              <a:gd name="T23" fmla="*/ 79 h 98"/>
              <a:gd name="T24" fmla="*/ 8 w 55"/>
              <a:gd name="T25" fmla="*/ 83 h 98"/>
              <a:gd name="T26" fmla="*/ 7 w 55"/>
              <a:gd name="T27" fmla="*/ 84 h 98"/>
              <a:gd name="T28" fmla="*/ 5 w 55"/>
              <a:gd name="T29" fmla="*/ 87 h 98"/>
              <a:gd name="T30" fmla="*/ 3 w 55"/>
              <a:gd name="T31" fmla="*/ 91 h 98"/>
              <a:gd name="T32" fmla="*/ 0 w 55"/>
              <a:gd name="T33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98">
                <a:moveTo>
                  <a:pt x="55" y="0"/>
                </a:moveTo>
                <a:lnTo>
                  <a:pt x="52" y="12"/>
                </a:lnTo>
                <a:lnTo>
                  <a:pt x="49" y="21"/>
                </a:lnTo>
                <a:lnTo>
                  <a:pt x="46" y="29"/>
                </a:lnTo>
                <a:lnTo>
                  <a:pt x="41" y="37"/>
                </a:lnTo>
                <a:lnTo>
                  <a:pt x="37" y="43"/>
                </a:lnTo>
                <a:lnTo>
                  <a:pt x="31" y="50"/>
                </a:lnTo>
                <a:lnTo>
                  <a:pt x="23" y="56"/>
                </a:lnTo>
                <a:lnTo>
                  <a:pt x="13" y="63"/>
                </a:lnTo>
                <a:lnTo>
                  <a:pt x="11" y="71"/>
                </a:lnTo>
                <a:lnTo>
                  <a:pt x="9" y="76"/>
                </a:lnTo>
                <a:lnTo>
                  <a:pt x="9" y="79"/>
                </a:lnTo>
                <a:lnTo>
                  <a:pt x="8" y="83"/>
                </a:lnTo>
                <a:lnTo>
                  <a:pt x="7" y="84"/>
                </a:lnTo>
                <a:lnTo>
                  <a:pt x="5" y="87"/>
                </a:lnTo>
                <a:lnTo>
                  <a:pt x="3" y="91"/>
                </a:lnTo>
                <a:lnTo>
                  <a:pt x="0" y="9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19" name="Freeform 331"/>
          <p:cNvSpPr>
            <a:spLocks/>
          </p:cNvSpPr>
          <p:nvPr/>
        </p:nvSpPr>
        <p:spPr bwMode="auto">
          <a:xfrm>
            <a:off x="2554288" y="1876426"/>
            <a:ext cx="49212" cy="11113"/>
          </a:xfrm>
          <a:custGeom>
            <a:avLst/>
            <a:gdLst>
              <a:gd name="T0" fmla="*/ 0 w 91"/>
              <a:gd name="T1" fmla="*/ 0 h 21"/>
              <a:gd name="T2" fmla="*/ 22 w 91"/>
              <a:gd name="T3" fmla="*/ 6 h 21"/>
              <a:gd name="T4" fmla="*/ 46 w 91"/>
              <a:gd name="T5" fmla="*/ 13 h 21"/>
              <a:gd name="T6" fmla="*/ 69 w 91"/>
              <a:gd name="T7" fmla="*/ 19 h 21"/>
              <a:gd name="T8" fmla="*/ 80 w 91"/>
              <a:gd name="T9" fmla="*/ 20 h 21"/>
              <a:gd name="T10" fmla="*/ 91 w 91"/>
              <a:gd name="T1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" h="21">
                <a:moveTo>
                  <a:pt x="0" y="0"/>
                </a:moveTo>
                <a:lnTo>
                  <a:pt x="22" y="6"/>
                </a:lnTo>
                <a:lnTo>
                  <a:pt x="46" y="13"/>
                </a:lnTo>
                <a:lnTo>
                  <a:pt x="69" y="19"/>
                </a:lnTo>
                <a:lnTo>
                  <a:pt x="80" y="20"/>
                </a:lnTo>
                <a:lnTo>
                  <a:pt x="91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0" name="Freeform 332"/>
          <p:cNvSpPr>
            <a:spLocks/>
          </p:cNvSpPr>
          <p:nvPr/>
        </p:nvSpPr>
        <p:spPr bwMode="auto">
          <a:xfrm>
            <a:off x="2906714" y="2052639"/>
            <a:ext cx="84137" cy="15875"/>
          </a:xfrm>
          <a:custGeom>
            <a:avLst/>
            <a:gdLst>
              <a:gd name="T0" fmla="*/ 0 w 159"/>
              <a:gd name="T1" fmla="*/ 0 h 29"/>
              <a:gd name="T2" fmla="*/ 20 w 159"/>
              <a:gd name="T3" fmla="*/ 1 h 29"/>
              <a:gd name="T4" fmla="*/ 38 w 159"/>
              <a:gd name="T5" fmla="*/ 3 h 29"/>
              <a:gd name="T6" fmla="*/ 58 w 159"/>
              <a:gd name="T7" fmla="*/ 4 h 29"/>
              <a:gd name="T8" fmla="*/ 76 w 159"/>
              <a:gd name="T9" fmla="*/ 7 h 29"/>
              <a:gd name="T10" fmla="*/ 82 w 159"/>
              <a:gd name="T11" fmla="*/ 9 h 29"/>
              <a:gd name="T12" fmla="*/ 87 w 159"/>
              <a:gd name="T13" fmla="*/ 14 h 29"/>
              <a:gd name="T14" fmla="*/ 92 w 159"/>
              <a:gd name="T15" fmla="*/ 18 h 29"/>
              <a:gd name="T16" fmla="*/ 97 w 159"/>
              <a:gd name="T17" fmla="*/ 21 h 29"/>
              <a:gd name="T18" fmla="*/ 105 w 159"/>
              <a:gd name="T19" fmla="*/ 24 h 29"/>
              <a:gd name="T20" fmla="*/ 113 w 159"/>
              <a:gd name="T21" fmla="*/ 27 h 29"/>
              <a:gd name="T22" fmla="*/ 127 w 159"/>
              <a:gd name="T23" fmla="*/ 29 h 29"/>
              <a:gd name="T24" fmla="*/ 141 w 159"/>
              <a:gd name="T25" fmla="*/ 29 h 29"/>
              <a:gd name="T26" fmla="*/ 150 w 159"/>
              <a:gd name="T27" fmla="*/ 28 h 29"/>
              <a:gd name="T28" fmla="*/ 159 w 159"/>
              <a:gd name="T29" fmla="*/ 28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9" h="29">
                <a:moveTo>
                  <a:pt x="0" y="0"/>
                </a:moveTo>
                <a:lnTo>
                  <a:pt x="20" y="1"/>
                </a:lnTo>
                <a:lnTo>
                  <a:pt x="38" y="3"/>
                </a:lnTo>
                <a:lnTo>
                  <a:pt x="58" y="4"/>
                </a:lnTo>
                <a:lnTo>
                  <a:pt x="76" y="7"/>
                </a:lnTo>
                <a:lnTo>
                  <a:pt x="82" y="9"/>
                </a:lnTo>
                <a:lnTo>
                  <a:pt x="87" y="14"/>
                </a:lnTo>
                <a:lnTo>
                  <a:pt x="92" y="18"/>
                </a:lnTo>
                <a:lnTo>
                  <a:pt x="97" y="21"/>
                </a:lnTo>
                <a:lnTo>
                  <a:pt x="105" y="24"/>
                </a:lnTo>
                <a:lnTo>
                  <a:pt x="113" y="27"/>
                </a:lnTo>
                <a:lnTo>
                  <a:pt x="127" y="29"/>
                </a:lnTo>
                <a:lnTo>
                  <a:pt x="141" y="29"/>
                </a:lnTo>
                <a:lnTo>
                  <a:pt x="150" y="28"/>
                </a:lnTo>
                <a:lnTo>
                  <a:pt x="159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1" name="Freeform 333"/>
          <p:cNvSpPr>
            <a:spLocks/>
          </p:cNvSpPr>
          <p:nvPr/>
        </p:nvSpPr>
        <p:spPr bwMode="auto">
          <a:xfrm>
            <a:off x="3035301" y="2387600"/>
            <a:ext cx="55563" cy="25400"/>
          </a:xfrm>
          <a:custGeom>
            <a:avLst/>
            <a:gdLst>
              <a:gd name="T0" fmla="*/ 0 w 104"/>
              <a:gd name="T1" fmla="*/ 0 h 49"/>
              <a:gd name="T2" fmla="*/ 10 w 104"/>
              <a:gd name="T3" fmla="*/ 1 h 49"/>
              <a:gd name="T4" fmla="*/ 19 w 104"/>
              <a:gd name="T5" fmla="*/ 3 h 49"/>
              <a:gd name="T6" fmla="*/ 34 w 104"/>
              <a:gd name="T7" fmla="*/ 6 h 49"/>
              <a:gd name="T8" fmla="*/ 47 w 104"/>
              <a:gd name="T9" fmla="*/ 9 h 49"/>
              <a:gd name="T10" fmla="*/ 57 w 104"/>
              <a:gd name="T11" fmla="*/ 13 h 49"/>
              <a:gd name="T12" fmla="*/ 68 w 104"/>
              <a:gd name="T13" fmla="*/ 17 h 49"/>
              <a:gd name="T14" fmla="*/ 78 w 104"/>
              <a:gd name="T15" fmla="*/ 25 h 49"/>
              <a:gd name="T16" fmla="*/ 90 w 104"/>
              <a:gd name="T17" fmla="*/ 36 h 49"/>
              <a:gd name="T18" fmla="*/ 104 w 104"/>
              <a:gd name="T1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4" h="49">
                <a:moveTo>
                  <a:pt x="0" y="0"/>
                </a:moveTo>
                <a:lnTo>
                  <a:pt x="10" y="1"/>
                </a:lnTo>
                <a:lnTo>
                  <a:pt x="19" y="3"/>
                </a:lnTo>
                <a:lnTo>
                  <a:pt x="34" y="6"/>
                </a:lnTo>
                <a:lnTo>
                  <a:pt x="47" y="9"/>
                </a:lnTo>
                <a:lnTo>
                  <a:pt x="57" y="13"/>
                </a:lnTo>
                <a:lnTo>
                  <a:pt x="68" y="17"/>
                </a:lnTo>
                <a:lnTo>
                  <a:pt x="78" y="25"/>
                </a:lnTo>
                <a:lnTo>
                  <a:pt x="90" y="36"/>
                </a:lnTo>
                <a:lnTo>
                  <a:pt x="104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2" name="Freeform 334"/>
          <p:cNvSpPr>
            <a:spLocks/>
          </p:cNvSpPr>
          <p:nvPr/>
        </p:nvSpPr>
        <p:spPr bwMode="auto">
          <a:xfrm>
            <a:off x="1924051" y="2265363"/>
            <a:ext cx="98425" cy="30162"/>
          </a:xfrm>
          <a:custGeom>
            <a:avLst/>
            <a:gdLst>
              <a:gd name="T0" fmla="*/ 187 w 187"/>
              <a:gd name="T1" fmla="*/ 0 h 56"/>
              <a:gd name="T2" fmla="*/ 176 w 187"/>
              <a:gd name="T3" fmla="*/ 8 h 56"/>
              <a:gd name="T4" fmla="*/ 166 w 187"/>
              <a:gd name="T5" fmla="*/ 15 h 56"/>
              <a:gd name="T6" fmla="*/ 158 w 187"/>
              <a:gd name="T7" fmla="*/ 20 h 56"/>
              <a:gd name="T8" fmla="*/ 152 w 187"/>
              <a:gd name="T9" fmla="*/ 25 h 56"/>
              <a:gd name="T10" fmla="*/ 143 w 187"/>
              <a:gd name="T11" fmla="*/ 29 h 56"/>
              <a:gd name="T12" fmla="*/ 135 w 187"/>
              <a:gd name="T13" fmla="*/ 31 h 56"/>
              <a:gd name="T14" fmla="*/ 129 w 187"/>
              <a:gd name="T15" fmla="*/ 33 h 56"/>
              <a:gd name="T16" fmla="*/ 125 w 187"/>
              <a:gd name="T17" fmla="*/ 33 h 56"/>
              <a:gd name="T18" fmla="*/ 117 w 187"/>
              <a:gd name="T19" fmla="*/ 33 h 56"/>
              <a:gd name="T20" fmla="*/ 109 w 187"/>
              <a:gd name="T21" fmla="*/ 33 h 56"/>
              <a:gd name="T22" fmla="*/ 97 w 187"/>
              <a:gd name="T23" fmla="*/ 33 h 56"/>
              <a:gd name="T24" fmla="*/ 84 w 187"/>
              <a:gd name="T25" fmla="*/ 33 h 56"/>
              <a:gd name="T26" fmla="*/ 68 w 187"/>
              <a:gd name="T27" fmla="*/ 34 h 56"/>
              <a:gd name="T28" fmla="*/ 48 w 187"/>
              <a:gd name="T29" fmla="*/ 35 h 56"/>
              <a:gd name="T30" fmla="*/ 21 w 187"/>
              <a:gd name="T31" fmla="*/ 49 h 56"/>
              <a:gd name="T32" fmla="*/ 15 w 187"/>
              <a:gd name="T33" fmla="*/ 51 h 56"/>
              <a:gd name="T34" fmla="*/ 8 w 187"/>
              <a:gd name="T35" fmla="*/ 53 h 56"/>
              <a:gd name="T36" fmla="*/ 2 w 187"/>
              <a:gd name="T37" fmla="*/ 55 h 56"/>
              <a:gd name="T38" fmla="*/ 1 w 187"/>
              <a:gd name="T39" fmla="*/ 56 h 56"/>
              <a:gd name="T40" fmla="*/ 0 w 187"/>
              <a:gd name="T41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7" h="56">
                <a:moveTo>
                  <a:pt x="187" y="0"/>
                </a:moveTo>
                <a:lnTo>
                  <a:pt x="176" y="8"/>
                </a:lnTo>
                <a:lnTo>
                  <a:pt x="166" y="15"/>
                </a:lnTo>
                <a:lnTo>
                  <a:pt x="158" y="20"/>
                </a:lnTo>
                <a:lnTo>
                  <a:pt x="152" y="25"/>
                </a:lnTo>
                <a:lnTo>
                  <a:pt x="143" y="29"/>
                </a:lnTo>
                <a:lnTo>
                  <a:pt x="135" y="31"/>
                </a:lnTo>
                <a:lnTo>
                  <a:pt x="129" y="33"/>
                </a:lnTo>
                <a:lnTo>
                  <a:pt x="125" y="33"/>
                </a:lnTo>
                <a:lnTo>
                  <a:pt x="117" y="33"/>
                </a:lnTo>
                <a:lnTo>
                  <a:pt x="109" y="33"/>
                </a:lnTo>
                <a:lnTo>
                  <a:pt x="97" y="33"/>
                </a:lnTo>
                <a:lnTo>
                  <a:pt x="84" y="33"/>
                </a:lnTo>
                <a:lnTo>
                  <a:pt x="68" y="34"/>
                </a:lnTo>
                <a:lnTo>
                  <a:pt x="48" y="35"/>
                </a:lnTo>
                <a:lnTo>
                  <a:pt x="21" y="49"/>
                </a:lnTo>
                <a:lnTo>
                  <a:pt x="15" y="51"/>
                </a:lnTo>
                <a:lnTo>
                  <a:pt x="8" y="53"/>
                </a:lnTo>
                <a:lnTo>
                  <a:pt x="2" y="55"/>
                </a:lnTo>
                <a:lnTo>
                  <a:pt x="1" y="56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3" name="Freeform 335"/>
          <p:cNvSpPr>
            <a:spLocks/>
          </p:cNvSpPr>
          <p:nvPr/>
        </p:nvSpPr>
        <p:spPr bwMode="auto">
          <a:xfrm>
            <a:off x="1974851" y="2257426"/>
            <a:ext cx="47625" cy="4763"/>
          </a:xfrm>
          <a:custGeom>
            <a:avLst/>
            <a:gdLst>
              <a:gd name="T0" fmla="*/ 90 w 90"/>
              <a:gd name="T1" fmla="*/ 8 h 8"/>
              <a:gd name="T2" fmla="*/ 83 w 90"/>
              <a:gd name="T3" fmla="*/ 6 h 8"/>
              <a:gd name="T4" fmla="*/ 77 w 90"/>
              <a:gd name="T5" fmla="*/ 4 h 8"/>
              <a:gd name="T6" fmla="*/ 73 w 90"/>
              <a:gd name="T7" fmla="*/ 3 h 8"/>
              <a:gd name="T8" fmla="*/ 69 w 90"/>
              <a:gd name="T9" fmla="*/ 1 h 8"/>
              <a:gd name="T10" fmla="*/ 62 w 90"/>
              <a:gd name="T11" fmla="*/ 0 h 8"/>
              <a:gd name="T12" fmla="*/ 58 w 90"/>
              <a:gd name="T13" fmla="*/ 0 h 8"/>
              <a:gd name="T14" fmla="*/ 51 w 90"/>
              <a:gd name="T15" fmla="*/ 0 h 8"/>
              <a:gd name="T16" fmla="*/ 46 w 90"/>
              <a:gd name="T17" fmla="*/ 0 h 8"/>
              <a:gd name="T18" fmla="*/ 40 w 90"/>
              <a:gd name="T19" fmla="*/ 0 h 8"/>
              <a:gd name="T20" fmla="*/ 34 w 90"/>
              <a:gd name="T21" fmla="*/ 1 h 8"/>
              <a:gd name="T22" fmla="*/ 24 w 90"/>
              <a:gd name="T23" fmla="*/ 1 h 8"/>
              <a:gd name="T24" fmla="*/ 13 w 90"/>
              <a:gd name="T25" fmla="*/ 1 h 8"/>
              <a:gd name="T26" fmla="*/ 0 w 90"/>
              <a:gd name="T27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0" h="8">
                <a:moveTo>
                  <a:pt x="90" y="8"/>
                </a:moveTo>
                <a:lnTo>
                  <a:pt x="83" y="6"/>
                </a:lnTo>
                <a:lnTo>
                  <a:pt x="77" y="4"/>
                </a:lnTo>
                <a:lnTo>
                  <a:pt x="73" y="3"/>
                </a:lnTo>
                <a:lnTo>
                  <a:pt x="69" y="1"/>
                </a:lnTo>
                <a:lnTo>
                  <a:pt x="62" y="0"/>
                </a:lnTo>
                <a:lnTo>
                  <a:pt x="58" y="0"/>
                </a:lnTo>
                <a:lnTo>
                  <a:pt x="51" y="0"/>
                </a:lnTo>
                <a:lnTo>
                  <a:pt x="46" y="0"/>
                </a:lnTo>
                <a:lnTo>
                  <a:pt x="40" y="0"/>
                </a:lnTo>
                <a:lnTo>
                  <a:pt x="34" y="1"/>
                </a:lnTo>
                <a:lnTo>
                  <a:pt x="24" y="1"/>
                </a:lnTo>
                <a:lnTo>
                  <a:pt x="13" y="1"/>
                </a:lnTo>
                <a:lnTo>
                  <a:pt x="0" y="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4" name="Freeform 336"/>
          <p:cNvSpPr>
            <a:spLocks/>
          </p:cNvSpPr>
          <p:nvPr/>
        </p:nvSpPr>
        <p:spPr bwMode="auto">
          <a:xfrm>
            <a:off x="2033588" y="2273300"/>
            <a:ext cx="36512" cy="84138"/>
          </a:xfrm>
          <a:custGeom>
            <a:avLst/>
            <a:gdLst>
              <a:gd name="T0" fmla="*/ 69 w 69"/>
              <a:gd name="T1" fmla="*/ 0 h 160"/>
              <a:gd name="T2" fmla="*/ 65 w 69"/>
              <a:gd name="T3" fmla="*/ 15 h 160"/>
              <a:gd name="T4" fmla="*/ 62 w 69"/>
              <a:gd name="T5" fmla="*/ 31 h 160"/>
              <a:gd name="T6" fmla="*/ 57 w 69"/>
              <a:gd name="T7" fmla="*/ 64 h 160"/>
              <a:gd name="T8" fmla="*/ 51 w 69"/>
              <a:gd name="T9" fmla="*/ 95 h 160"/>
              <a:gd name="T10" fmla="*/ 47 w 69"/>
              <a:gd name="T11" fmla="*/ 111 h 160"/>
              <a:gd name="T12" fmla="*/ 42 w 69"/>
              <a:gd name="T13" fmla="*/ 125 h 160"/>
              <a:gd name="T14" fmla="*/ 33 w 69"/>
              <a:gd name="T15" fmla="*/ 140 h 160"/>
              <a:gd name="T16" fmla="*/ 28 w 69"/>
              <a:gd name="T17" fmla="*/ 147 h 160"/>
              <a:gd name="T18" fmla="*/ 21 w 69"/>
              <a:gd name="T19" fmla="*/ 153 h 160"/>
              <a:gd name="T20" fmla="*/ 15 w 69"/>
              <a:gd name="T21" fmla="*/ 156 h 160"/>
              <a:gd name="T22" fmla="*/ 8 w 69"/>
              <a:gd name="T23" fmla="*/ 158 h 160"/>
              <a:gd name="T24" fmla="*/ 2 w 69"/>
              <a:gd name="T25" fmla="*/ 160 h 160"/>
              <a:gd name="T26" fmla="*/ 1 w 69"/>
              <a:gd name="T27" fmla="*/ 160 h 160"/>
              <a:gd name="T28" fmla="*/ 0 w 69"/>
              <a:gd name="T29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160">
                <a:moveTo>
                  <a:pt x="69" y="0"/>
                </a:moveTo>
                <a:lnTo>
                  <a:pt x="65" y="15"/>
                </a:lnTo>
                <a:lnTo>
                  <a:pt x="62" y="31"/>
                </a:lnTo>
                <a:lnTo>
                  <a:pt x="57" y="64"/>
                </a:lnTo>
                <a:lnTo>
                  <a:pt x="51" y="95"/>
                </a:lnTo>
                <a:lnTo>
                  <a:pt x="47" y="111"/>
                </a:lnTo>
                <a:lnTo>
                  <a:pt x="42" y="125"/>
                </a:lnTo>
                <a:lnTo>
                  <a:pt x="33" y="140"/>
                </a:lnTo>
                <a:lnTo>
                  <a:pt x="28" y="147"/>
                </a:lnTo>
                <a:lnTo>
                  <a:pt x="21" y="153"/>
                </a:lnTo>
                <a:lnTo>
                  <a:pt x="15" y="156"/>
                </a:lnTo>
                <a:lnTo>
                  <a:pt x="8" y="158"/>
                </a:lnTo>
                <a:lnTo>
                  <a:pt x="2" y="160"/>
                </a:lnTo>
                <a:lnTo>
                  <a:pt x="1" y="160"/>
                </a:lnTo>
                <a:lnTo>
                  <a:pt x="0" y="16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5" name="Freeform 337"/>
          <p:cNvSpPr>
            <a:spLocks/>
          </p:cNvSpPr>
          <p:nvPr/>
        </p:nvSpPr>
        <p:spPr bwMode="auto">
          <a:xfrm>
            <a:off x="2312989" y="2276475"/>
            <a:ext cx="3175" cy="58738"/>
          </a:xfrm>
          <a:custGeom>
            <a:avLst/>
            <a:gdLst>
              <a:gd name="T0" fmla="*/ 7 w 7"/>
              <a:gd name="T1" fmla="*/ 0 h 111"/>
              <a:gd name="T2" fmla="*/ 6 w 7"/>
              <a:gd name="T3" fmla="*/ 14 h 111"/>
              <a:gd name="T4" fmla="*/ 3 w 7"/>
              <a:gd name="T5" fmla="*/ 24 h 111"/>
              <a:gd name="T6" fmla="*/ 3 w 7"/>
              <a:gd name="T7" fmla="*/ 34 h 111"/>
              <a:gd name="T8" fmla="*/ 2 w 7"/>
              <a:gd name="T9" fmla="*/ 40 h 111"/>
              <a:gd name="T10" fmla="*/ 1 w 7"/>
              <a:gd name="T11" fmla="*/ 46 h 111"/>
              <a:gd name="T12" fmla="*/ 1 w 7"/>
              <a:gd name="T13" fmla="*/ 51 h 111"/>
              <a:gd name="T14" fmla="*/ 0 w 7"/>
              <a:gd name="T15" fmla="*/ 59 h 111"/>
              <a:gd name="T16" fmla="*/ 0 w 7"/>
              <a:gd name="T17" fmla="*/ 66 h 111"/>
              <a:gd name="T18" fmla="*/ 0 w 7"/>
              <a:gd name="T19" fmla="*/ 71 h 111"/>
              <a:gd name="T20" fmla="*/ 0 w 7"/>
              <a:gd name="T21" fmla="*/ 75 h 111"/>
              <a:gd name="T22" fmla="*/ 0 w 7"/>
              <a:gd name="T23" fmla="*/ 82 h 111"/>
              <a:gd name="T24" fmla="*/ 0 w 7"/>
              <a:gd name="T25" fmla="*/ 89 h 111"/>
              <a:gd name="T26" fmla="*/ 0 w 7"/>
              <a:gd name="T27" fmla="*/ 99 h 111"/>
              <a:gd name="T28" fmla="*/ 0 w 7"/>
              <a:gd name="T2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111">
                <a:moveTo>
                  <a:pt x="7" y="0"/>
                </a:moveTo>
                <a:lnTo>
                  <a:pt x="6" y="14"/>
                </a:lnTo>
                <a:lnTo>
                  <a:pt x="3" y="24"/>
                </a:lnTo>
                <a:lnTo>
                  <a:pt x="3" y="34"/>
                </a:lnTo>
                <a:lnTo>
                  <a:pt x="2" y="40"/>
                </a:lnTo>
                <a:lnTo>
                  <a:pt x="1" y="46"/>
                </a:lnTo>
                <a:lnTo>
                  <a:pt x="1" y="51"/>
                </a:lnTo>
                <a:lnTo>
                  <a:pt x="0" y="59"/>
                </a:lnTo>
                <a:lnTo>
                  <a:pt x="0" y="66"/>
                </a:lnTo>
                <a:lnTo>
                  <a:pt x="0" y="71"/>
                </a:lnTo>
                <a:lnTo>
                  <a:pt x="0" y="75"/>
                </a:lnTo>
                <a:lnTo>
                  <a:pt x="0" y="82"/>
                </a:lnTo>
                <a:lnTo>
                  <a:pt x="0" y="89"/>
                </a:lnTo>
                <a:lnTo>
                  <a:pt x="0" y="99"/>
                </a:lnTo>
                <a:lnTo>
                  <a:pt x="0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6" name="Freeform 338"/>
          <p:cNvSpPr>
            <a:spLocks/>
          </p:cNvSpPr>
          <p:nvPr/>
        </p:nvSpPr>
        <p:spPr bwMode="auto">
          <a:xfrm>
            <a:off x="2019300" y="2284414"/>
            <a:ext cx="84138" cy="39687"/>
          </a:xfrm>
          <a:custGeom>
            <a:avLst/>
            <a:gdLst>
              <a:gd name="T0" fmla="*/ 160 w 160"/>
              <a:gd name="T1" fmla="*/ 0 h 76"/>
              <a:gd name="T2" fmla="*/ 135 w 160"/>
              <a:gd name="T3" fmla="*/ 10 h 76"/>
              <a:gd name="T4" fmla="*/ 110 w 160"/>
              <a:gd name="T5" fmla="*/ 18 h 76"/>
              <a:gd name="T6" fmla="*/ 86 w 160"/>
              <a:gd name="T7" fmla="*/ 29 h 76"/>
              <a:gd name="T8" fmla="*/ 74 w 160"/>
              <a:gd name="T9" fmla="*/ 35 h 76"/>
              <a:gd name="T10" fmla="*/ 63 w 160"/>
              <a:gd name="T11" fmla="*/ 42 h 76"/>
              <a:gd name="T12" fmla="*/ 57 w 160"/>
              <a:gd name="T13" fmla="*/ 46 h 76"/>
              <a:gd name="T14" fmla="*/ 52 w 160"/>
              <a:gd name="T15" fmla="*/ 52 h 76"/>
              <a:gd name="T16" fmla="*/ 48 w 160"/>
              <a:gd name="T17" fmla="*/ 58 h 76"/>
              <a:gd name="T18" fmla="*/ 42 w 160"/>
              <a:gd name="T19" fmla="*/ 62 h 76"/>
              <a:gd name="T20" fmla="*/ 36 w 160"/>
              <a:gd name="T21" fmla="*/ 65 h 76"/>
              <a:gd name="T22" fmla="*/ 30 w 160"/>
              <a:gd name="T23" fmla="*/ 67 h 76"/>
              <a:gd name="T24" fmla="*/ 16 w 160"/>
              <a:gd name="T25" fmla="*/ 72 h 76"/>
              <a:gd name="T26" fmla="*/ 11 w 160"/>
              <a:gd name="T27" fmla="*/ 74 h 76"/>
              <a:gd name="T28" fmla="*/ 5 w 160"/>
              <a:gd name="T29" fmla="*/ 75 h 76"/>
              <a:gd name="T30" fmla="*/ 1 w 160"/>
              <a:gd name="T31" fmla="*/ 76 h 76"/>
              <a:gd name="T32" fmla="*/ 0 w 160"/>
              <a:gd name="T3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0" h="76">
                <a:moveTo>
                  <a:pt x="160" y="0"/>
                </a:moveTo>
                <a:lnTo>
                  <a:pt x="135" y="10"/>
                </a:lnTo>
                <a:lnTo>
                  <a:pt x="110" y="18"/>
                </a:lnTo>
                <a:lnTo>
                  <a:pt x="86" y="29"/>
                </a:lnTo>
                <a:lnTo>
                  <a:pt x="74" y="35"/>
                </a:lnTo>
                <a:lnTo>
                  <a:pt x="63" y="42"/>
                </a:lnTo>
                <a:lnTo>
                  <a:pt x="57" y="46"/>
                </a:lnTo>
                <a:lnTo>
                  <a:pt x="52" y="52"/>
                </a:lnTo>
                <a:lnTo>
                  <a:pt x="48" y="58"/>
                </a:lnTo>
                <a:lnTo>
                  <a:pt x="42" y="62"/>
                </a:lnTo>
                <a:lnTo>
                  <a:pt x="36" y="65"/>
                </a:lnTo>
                <a:lnTo>
                  <a:pt x="30" y="67"/>
                </a:lnTo>
                <a:lnTo>
                  <a:pt x="16" y="72"/>
                </a:lnTo>
                <a:lnTo>
                  <a:pt x="11" y="74"/>
                </a:lnTo>
                <a:lnTo>
                  <a:pt x="5" y="75"/>
                </a:lnTo>
                <a:lnTo>
                  <a:pt x="1" y="76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7" name="Freeform 339"/>
          <p:cNvSpPr>
            <a:spLocks/>
          </p:cNvSpPr>
          <p:nvPr/>
        </p:nvSpPr>
        <p:spPr bwMode="auto">
          <a:xfrm>
            <a:off x="2055814" y="2262189"/>
            <a:ext cx="41275" cy="22225"/>
          </a:xfrm>
          <a:custGeom>
            <a:avLst/>
            <a:gdLst>
              <a:gd name="T0" fmla="*/ 76 w 76"/>
              <a:gd name="T1" fmla="*/ 42 h 42"/>
              <a:gd name="T2" fmla="*/ 58 w 76"/>
              <a:gd name="T3" fmla="*/ 29 h 42"/>
              <a:gd name="T4" fmla="*/ 40 w 76"/>
              <a:gd name="T5" fmla="*/ 15 h 42"/>
              <a:gd name="T6" fmla="*/ 31 w 76"/>
              <a:gd name="T7" fmla="*/ 10 h 42"/>
              <a:gd name="T8" fmla="*/ 20 w 76"/>
              <a:gd name="T9" fmla="*/ 5 h 42"/>
              <a:gd name="T10" fmla="*/ 10 w 76"/>
              <a:gd name="T11" fmla="*/ 1 h 42"/>
              <a:gd name="T12" fmla="*/ 0 w 76"/>
              <a:gd name="T1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42">
                <a:moveTo>
                  <a:pt x="76" y="42"/>
                </a:moveTo>
                <a:lnTo>
                  <a:pt x="58" y="29"/>
                </a:lnTo>
                <a:lnTo>
                  <a:pt x="40" y="15"/>
                </a:lnTo>
                <a:lnTo>
                  <a:pt x="31" y="10"/>
                </a:lnTo>
                <a:lnTo>
                  <a:pt x="20" y="5"/>
                </a:lnTo>
                <a:lnTo>
                  <a:pt x="1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8" name="Freeform 340"/>
          <p:cNvSpPr>
            <a:spLocks/>
          </p:cNvSpPr>
          <p:nvPr/>
        </p:nvSpPr>
        <p:spPr bwMode="auto">
          <a:xfrm>
            <a:off x="2081214" y="2303463"/>
            <a:ext cx="33337" cy="31750"/>
          </a:xfrm>
          <a:custGeom>
            <a:avLst/>
            <a:gdLst>
              <a:gd name="T0" fmla="*/ 62 w 62"/>
              <a:gd name="T1" fmla="*/ 0 h 62"/>
              <a:gd name="T2" fmla="*/ 58 w 62"/>
              <a:gd name="T3" fmla="*/ 11 h 62"/>
              <a:gd name="T4" fmla="*/ 52 w 62"/>
              <a:gd name="T5" fmla="*/ 19 h 62"/>
              <a:gd name="T6" fmla="*/ 44 w 62"/>
              <a:gd name="T7" fmla="*/ 27 h 62"/>
              <a:gd name="T8" fmla="*/ 36 w 62"/>
              <a:gd name="T9" fmla="*/ 34 h 62"/>
              <a:gd name="T10" fmla="*/ 19 w 62"/>
              <a:gd name="T11" fmla="*/ 47 h 62"/>
              <a:gd name="T12" fmla="*/ 9 w 62"/>
              <a:gd name="T13" fmla="*/ 54 h 62"/>
              <a:gd name="T14" fmla="*/ 0 w 62"/>
              <a:gd name="T1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" h="62">
                <a:moveTo>
                  <a:pt x="62" y="0"/>
                </a:moveTo>
                <a:lnTo>
                  <a:pt x="58" y="11"/>
                </a:lnTo>
                <a:lnTo>
                  <a:pt x="52" y="19"/>
                </a:lnTo>
                <a:lnTo>
                  <a:pt x="44" y="27"/>
                </a:lnTo>
                <a:lnTo>
                  <a:pt x="36" y="34"/>
                </a:lnTo>
                <a:lnTo>
                  <a:pt x="19" y="47"/>
                </a:lnTo>
                <a:lnTo>
                  <a:pt x="9" y="54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29" name="Freeform 341"/>
          <p:cNvSpPr>
            <a:spLocks/>
          </p:cNvSpPr>
          <p:nvPr/>
        </p:nvSpPr>
        <p:spPr bwMode="auto">
          <a:xfrm>
            <a:off x="2235201" y="2287588"/>
            <a:ext cx="9525" cy="36512"/>
          </a:xfrm>
          <a:custGeom>
            <a:avLst/>
            <a:gdLst>
              <a:gd name="T0" fmla="*/ 0 w 16"/>
              <a:gd name="T1" fmla="*/ 0 h 69"/>
              <a:gd name="T2" fmla="*/ 4 w 16"/>
              <a:gd name="T3" fmla="*/ 6 h 69"/>
              <a:gd name="T4" fmla="*/ 7 w 16"/>
              <a:gd name="T5" fmla="*/ 10 h 69"/>
              <a:gd name="T6" fmla="*/ 12 w 16"/>
              <a:gd name="T7" fmla="*/ 17 h 69"/>
              <a:gd name="T8" fmla="*/ 15 w 16"/>
              <a:gd name="T9" fmla="*/ 22 h 69"/>
              <a:gd name="T10" fmla="*/ 16 w 16"/>
              <a:gd name="T11" fmla="*/ 26 h 69"/>
              <a:gd name="T12" fmla="*/ 16 w 16"/>
              <a:gd name="T13" fmla="*/ 31 h 69"/>
              <a:gd name="T14" fmla="*/ 15 w 16"/>
              <a:gd name="T15" fmla="*/ 39 h 69"/>
              <a:gd name="T16" fmla="*/ 15 w 16"/>
              <a:gd name="T17" fmla="*/ 45 h 69"/>
              <a:gd name="T18" fmla="*/ 14 w 16"/>
              <a:gd name="T19" fmla="*/ 52 h 69"/>
              <a:gd name="T20" fmla="*/ 14 w 16"/>
              <a:gd name="T21" fmla="*/ 60 h 69"/>
              <a:gd name="T22" fmla="*/ 14 w 16"/>
              <a:gd name="T23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69">
                <a:moveTo>
                  <a:pt x="0" y="0"/>
                </a:moveTo>
                <a:lnTo>
                  <a:pt x="4" y="6"/>
                </a:lnTo>
                <a:lnTo>
                  <a:pt x="7" y="10"/>
                </a:lnTo>
                <a:lnTo>
                  <a:pt x="12" y="17"/>
                </a:lnTo>
                <a:lnTo>
                  <a:pt x="15" y="22"/>
                </a:lnTo>
                <a:lnTo>
                  <a:pt x="16" y="26"/>
                </a:lnTo>
                <a:lnTo>
                  <a:pt x="16" y="31"/>
                </a:lnTo>
                <a:lnTo>
                  <a:pt x="15" y="39"/>
                </a:lnTo>
                <a:lnTo>
                  <a:pt x="15" y="45"/>
                </a:lnTo>
                <a:lnTo>
                  <a:pt x="14" y="52"/>
                </a:lnTo>
                <a:lnTo>
                  <a:pt x="14" y="60"/>
                </a:lnTo>
                <a:lnTo>
                  <a:pt x="14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0" name="Freeform 342"/>
          <p:cNvSpPr>
            <a:spLocks/>
          </p:cNvSpPr>
          <p:nvPr/>
        </p:nvSpPr>
        <p:spPr bwMode="auto">
          <a:xfrm>
            <a:off x="2097088" y="2306639"/>
            <a:ext cx="112712" cy="73025"/>
          </a:xfrm>
          <a:custGeom>
            <a:avLst/>
            <a:gdLst>
              <a:gd name="T0" fmla="*/ 215 w 215"/>
              <a:gd name="T1" fmla="*/ 0 h 138"/>
              <a:gd name="T2" fmla="*/ 204 w 215"/>
              <a:gd name="T3" fmla="*/ 13 h 138"/>
              <a:gd name="T4" fmla="*/ 192 w 215"/>
              <a:gd name="T5" fmla="*/ 25 h 138"/>
              <a:gd name="T6" fmla="*/ 179 w 215"/>
              <a:gd name="T7" fmla="*/ 33 h 138"/>
              <a:gd name="T8" fmla="*/ 166 w 215"/>
              <a:gd name="T9" fmla="*/ 39 h 138"/>
              <a:gd name="T10" fmla="*/ 136 w 215"/>
              <a:gd name="T11" fmla="*/ 49 h 138"/>
              <a:gd name="T12" fmla="*/ 120 w 215"/>
              <a:gd name="T13" fmla="*/ 55 h 138"/>
              <a:gd name="T14" fmla="*/ 104 w 215"/>
              <a:gd name="T15" fmla="*/ 62 h 138"/>
              <a:gd name="T16" fmla="*/ 84 w 215"/>
              <a:gd name="T17" fmla="*/ 71 h 138"/>
              <a:gd name="T18" fmla="*/ 63 w 215"/>
              <a:gd name="T19" fmla="*/ 83 h 138"/>
              <a:gd name="T20" fmla="*/ 44 w 215"/>
              <a:gd name="T21" fmla="*/ 97 h 138"/>
              <a:gd name="T22" fmla="*/ 36 w 215"/>
              <a:gd name="T23" fmla="*/ 103 h 138"/>
              <a:gd name="T24" fmla="*/ 28 w 215"/>
              <a:gd name="T25" fmla="*/ 110 h 138"/>
              <a:gd name="T26" fmla="*/ 22 w 215"/>
              <a:gd name="T27" fmla="*/ 116 h 138"/>
              <a:gd name="T28" fmla="*/ 18 w 215"/>
              <a:gd name="T29" fmla="*/ 121 h 138"/>
              <a:gd name="T30" fmla="*/ 15 w 215"/>
              <a:gd name="T31" fmla="*/ 124 h 138"/>
              <a:gd name="T32" fmla="*/ 14 w 215"/>
              <a:gd name="T33" fmla="*/ 127 h 138"/>
              <a:gd name="T34" fmla="*/ 13 w 215"/>
              <a:gd name="T35" fmla="*/ 130 h 138"/>
              <a:gd name="T36" fmla="*/ 13 w 215"/>
              <a:gd name="T37" fmla="*/ 131 h 138"/>
              <a:gd name="T38" fmla="*/ 14 w 215"/>
              <a:gd name="T39" fmla="*/ 131 h 138"/>
              <a:gd name="T40" fmla="*/ 13 w 215"/>
              <a:gd name="T41" fmla="*/ 131 h 138"/>
              <a:gd name="T42" fmla="*/ 11 w 215"/>
              <a:gd name="T43" fmla="*/ 132 h 138"/>
              <a:gd name="T44" fmla="*/ 9 w 215"/>
              <a:gd name="T45" fmla="*/ 134 h 138"/>
              <a:gd name="T46" fmla="*/ 4 w 215"/>
              <a:gd name="T47" fmla="*/ 136 h 138"/>
              <a:gd name="T48" fmla="*/ 0 w 215"/>
              <a:gd name="T49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15" h="138">
                <a:moveTo>
                  <a:pt x="215" y="0"/>
                </a:moveTo>
                <a:lnTo>
                  <a:pt x="204" y="13"/>
                </a:lnTo>
                <a:lnTo>
                  <a:pt x="192" y="25"/>
                </a:lnTo>
                <a:lnTo>
                  <a:pt x="179" y="33"/>
                </a:lnTo>
                <a:lnTo>
                  <a:pt x="166" y="39"/>
                </a:lnTo>
                <a:lnTo>
                  <a:pt x="136" y="49"/>
                </a:lnTo>
                <a:lnTo>
                  <a:pt x="120" y="55"/>
                </a:lnTo>
                <a:lnTo>
                  <a:pt x="104" y="62"/>
                </a:lnTo>
                <a:lnTo>
                  <a:pt x="84" y="71"/>
                </a:lnTo>
                <a:lnTo>
                  <a:pt x="63" y="83"/>
                </a:lnTo>
                <a:lnTo>
                  <a:pt x="44" y="97"/>
                </a:lnTo>
                <a:lnTo>
                  <a:pt x="36" y="103"/>
                </a:lnTo>
                <a:lnTo>
                  <a:pt x="28" y="110"/>
                </a:lnTo>
                <a:lnTo>
                  <a:pt x="22" y="116"/>
                </a:lnTo>
                <a:lnTo>
                  <a:pt x="18" y="121"/>
                </a:lnTo>
                <a:lnTo>
                  <a:pt x="15" y="124"/>
                </a:lnTo>
                <a:lnTo>
                  <a:pt x="14" y="127"/>
                </a:lnTo>
                <a:lnTo>
                  <a:pt x="13" y="130"/>
                </a:lnTo>
                <a:lnTo>
                  <a:pt x="13" y="131"/>
                </a:lnTo>
                <a:lnTo>
                  <a:pt x="14" y="131"/>
                </a:lnTo>
                <a:lnTo>
                  <a:pt x="13" y="131"/>
                </a:lnTo>
                <a:lnTo>
                  <a:pt x="11" y="132"/>
                </a:lnTo>
                <a:lnTo>
                  <a:pt x="9" y="134"/>
                </a:lnTo>
                <a:lnTo>
                  <a:pt x="4" y="136"/>
                </a:lnTo>
                <a:lnTo>
                  <a:pt x="0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1" name="Freeform 343"/>
          <p:cNvSpPr>
            <a:spLocks/>
          </p:cNvSpPr>
          <p:nvPr/>
        </p:nvSpPr>
        <p:spPr bwMode="auto">
          <a:xfrm>
            <a:off x="2368550" y="2365376"/>
            <a:ext cx="14288" cy="36513"/>
          </a:xfrm>
          <a:custGeom>
            <a:avLst/>
            <a:gdLst>
              <a:gd name="T0" fmla="*/ 28 w 28"/>
              <a:gd name="T1" fmla="*/ 0 h 70"/>
              <a:gd name="T2" fmla="*/ 24 w 28"/>
              <a:gd name="T3" fmla="*/ 21 h 70"/>
              <a:gd name="T4" fmla="*/ 19 w 28"/>
              <a:gd name="T5" fmla="*/ 39 h 70"/>
              <a:gd name="T6" fmla="*/ 16 w 28"/>
              <a:gd name="T7" fmla="*/ 47 h 70"/>
              <a:gd name="T8" fmla="*/ 13 w 28"/>
              <a:gd name="T9" fmla="*/ 55 h 70"/>
              <a:gd name="T10" fmla="*/ 7 w 28"/>
              <a:gd name="T11" fmla="*/ 62 h 70"/>
              <a:gd name="T12" fmla="*/ 0 w 28"/>
              <a:gd name="T1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70">
                <a:moveTo>
                  <a:pt x="28" y="0"/>
                </a:moveTo>
                <a:lnTo>
                  <a:pt x="24" y="21"/>
                </a:lnTo>
                <a:lnTo>
                  <a:pt x="19" y="39"/>
                </a:lnTo>
                <a:lnTo>
                  <a:pt x="16" y="47"/>
                </a:lnTo>
                <a:lnTo>
                  <a:pt x="13" y="55"/>
                </a:lnTo>
                <a:lnTo>
                  <a:pt x="7" y="62"/>
                </a:lnTo>
                <a:lnTo>
                  <a:pt x="0" y="7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2" name="Freeform 344"/>
          <p:cNvSpPr>
            <a:spLocks/>
          </p:cNvSpPr>
          <p:nvPr/>
        </p:nvSpPr>
        <p:spPr bwMode="auto">
          <a:xfrm>
            <a:off x="2332038" y="2409826"/>
            <a:ext cx="17462" cy="47625"/>
          </a:xfrm>
          <a:custGeom>
            <a:avLst/>
            <a:gdLst>
              <a:gd name="T0" fmla="*/ 0 w 34"/>
              <a:gd name="T1" fmla="*/ 0 h 90"/>
              <a:gd name="T2" fmla="*/ 9 w 34"/>
              <a:gd name="T3" fmla="*/ 10 h 90"/>
              <a:gd name="T4" fmla="*/ 17 w 34"/>
              <a:gd name="T5" fmla="*/ 20 h 90"/>
              <a:gd name="T6" fmla="*/ 23 w 34"/>
              <a:gd name="T7" fmla="*/ 31 h 90"/>
              <a:gd name="T8" fmla="*/ 27 w 34"/>
              <a:gd name="T9" fmla="*/ 41 h 90"/>
              <a:gd name="T10" fmla="*/ 31 w 34"/>
              <a:gd name="T11" fmla="*/ 52 h 90"/>
              <a:gd name="T12" fmla="*/ 33 w 34"/>
              <a:gd name="T13" fmla="*/ 63 h 90"/>
              <a:gd name="T14" fmla="*/ 34 w 34"/>
              <a:gd name="T15" fmla="*/ 76 h 90"/>
              <a:gd name="T16" fmla="*/ 34 w 34"/>
              <a:gd name="T1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90">
                <a:moveTo>
                  <a:pt x="0" y="0"/>
                </a:moveTo>
                <a:lnTo>
                  <a:pt x="9" y="10"/>
                </a:lnTo>
                <a:lnTo>
                  <a:pt x="17" y="20"/>
                </a:lnTo>
                <a:lnTo>
                  <a:pt x="23" y="31"/>
                </a:lnTo>
                <a:lnTo>
                  <a:pt x="27" y="41"/>
                </a:lnTo>
                <a:lnTo>
                  <a:pt x="31" y="52"/>
                </a:lnTo>
                <a:lnTo>
                  <a:pt x="33" y="63"/>
                </a:lnTo>
                <a:lnTo>
                  <a:pt x="34" y="76"/>
                </a:lnTo>
                <a:lnTo>
                  <a:pt x="34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3" name="Freeform 345"/>
          <p:cNvSpPr>
            <a:spLocks/>
          </p:cNvSpPr>
          <p:nvPr/>
        </p:nvSpPr>
        <p:spPr bwMode="auto">
          <a:xfrm>
            <a:off x="2239964" y="2430463"/>
            <a:ext cx="58737" cy="63500"/>
          </a:xfrm>
          <a:custGeom>
            <a:avLst/>
            <a:gdLst>
              <a:gd name="T0" fmla="*/ 111 w 111"/>
              <a:gd name="T1" fmla="*/ 0 h 118"/>
              <a:gd name="T2" fmla="*/ 108 w 111"/>
              <a:gd name="T3" fmla="*/ 5 h 118"/>
              <a:gd name="T4" fmla="*/ 103 w 111"/>
              <a:gd name="T5" fmla="*/ 12 h 118"/>
              <a:gd name="T6" fmla="*/ 97 w 111"/>
              <a:gd name="T7" fmla="*/ 20 h 118"/>
              <a:gd name="T8" fmla="*/ 91 w 111"/>
              <a:gd name="T9" fmla="*/ 29 h 118"/>
              <a:gd name="T10" fmla="*/ 80 w 111"/>
              <a:gd name="T11" fmla="*/ 48 h 118"/>
              <a:gd name="T12" fmla="*/ 74 w 111"/>
              <a:gd name="T13" fmla="*/ 56 h 118"/>
              <a:gd name="T14" fmla="*/ 70 w 111"/>
              <a:gd name="T15" fmla="*/ 63 h 118"/>
              <a:gd name="T16" fmla="*/ 66 w 111"/>
              <a:gd name="T17" fmla="*/ 68 h 118"/>
              <a:gd name="T18" fmla="*/ 64 w 111"/>
              <a:gd name="T19" fmla="*/ 75 h 118"/>
              <a:gd name="T20" fmla="*/ 60 w 111"/>
              <a:gd name="T21" fmla="*/ 80 h 118"/>
              <a:gd name="T22" fmla="*/ 56 w 111"/>
              <a:gd name="T23" fmla="*/ 83 h 118"/>
              <a:gd name="T24" fmla="*/ 50 w 111"/>
              <a:gd name="T25" fmla="*/ 86 h 118"/>
              <a:gd name="T26" fmla="*/ 43 w 111"/>
              <a:gd name="T27" fmla="*/ 88 h 118"/>
              <a:gd name="T28" fmla="*/ 30 w 111"/>
              <a:gd name="T29" fmla="*/ 93 h 118"/>
              <a:gd name="T30" fmla="*/ 23 w 111"/>
              <a:gd name="T31" fmla="*/ 94 h 118"/>
              <a:gd name="T32" fmla="*/ 19 w 111"/>
              <a:gd name="T33" fmla="*/ 96 h 118"/>
              <a:gd name="T34" fmla="*/ 15 w 111"/>
              <a:gd name="T35" fmla="*/ 97 h 118"/>
              <a:gd name="T36" fmla="*/ 14 w 111"/>
              <a:gd name="T37" fmla="*/ 97 h 118"/>
              <a:gd name="T38" fmla="*/ 9 w 111"/>
              <a:gd name="T39" fmla="*/ 103 h 118"/>
              <a:gd name="T40" fmla="*/ 6 w 111"/>
              <a:gd name="T41" fmla="*/ 110 h 118"/>
              <a:gd name="T42" fmla="*/ 1 w 111"/>
              <a:gd name="T43" fmla="*/ 116 h 118"/>
              <a:gd name="T44" fmla="*/ 0 w 111"/>
              <a:gd name="T45" fmla="*/ 118 h 118"/>
              <a:gd name="T46" fmla="*/ 0 w 111"/>
              <a:gd name="T47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1" h="118">
                <a:moveTo>
                  <a:pt x="111" y="0"/>
                </a:moveTo>
                <a:lnTo>
                  <a:pt x="108" y="5"/>
                </a:lnTo>
                <a:lnTo>
                  <a:pt x="103" y="12"/>
                </a:lnTo>
                <a:lnTo>
                  <a:pt x="97" y="20"/>
                </a:lnTo>
                <a:lnTo>
                  <a:pt x="91" y="29"/>
                </a:lnTo>
                <a:lnTo>
                  <a:pt x="80" y="48"/>
                </a:lnTo>
                <a:lnTo>
                  <a:pt x="74" y="56"/>
                </a:lnTo>
                <a:lnTo>
                  <a:pt x="70" y="63"/>
                </a:lnTo>
                <a:lnTo>
                  <a:pt x="66" y="68"/>
                </a:lnTo>
                <a:lnTo>
                  <a:pt x="64" y="75"/>
                </a:lnTo>
                <a:lnTo>
                  <a:pt x="60" y="80"/>
                </a:lnTo>
                <a:lnTo>
                  <a:pt x="56" y="83"/>
                </a:lnTo>
                <a:lnTo>
                  <a:pt x="50" y="86"/>
                </a:lnTo>
                <a:lnTo>
                  <a:pt x="43" y="88"/>
                </a:lnTo>
                <a:lnTo>
                  <a:pt x="30" y="93"/>
                </a:lnTo>
                <a:lnTo>
                  <a:pt x="23" y="94"/>
                </a:lnTo>
                <a:lnTo>
                  <a:pt x="19" y="96"/>
                </a:lnTo>
                <a:lnTo>
                  <a:pt x="15" y="97"/>
                </a:lnTo>
                <a:lnTo>
                  <a:pt x="14" y="97"/>
                </a:lnTo>
                <a:lnTo>
                  <a:pt x="9" y="103"/>
                </a:lnTo>
                <a:lnTo>
                  <a:pt x="6" y="110"/>
                </a:lnTo>
                <a:lnTo>
                  <a:pt x="1" y="116"/>
                </a:lnTo>
                <a:lnTo>
                  <a:pt x="0" y="118"/>
                </a:lnTo>
                <a:lnTo>
                  <a:pt x="0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4" name="Freeform 346"/>
          <p:cNvSpPr>
            <a:spLocks/>
          </p:cNvSpPr>
          <p:nvPr/>
        </p:nvSpPr>
        <p:spPr bwMode="auto">
          <a:xfrm>
            <a:off x="2452689" y="2360613"/>
            <a:ext cx="28575" cy="11112"/>
          </a:xfrm>
          <a:custGeom>
            <a:avLst/>
            <a:gdLst>
              <a:gd name="T0" fmla="*/ 56 w 56"/>
              <a:gd name="T1" fmla="*/ 0 h 21"/>
              <a:gd name="T2" fmla="*/ 38 w 56"/>
              <a:gd name="T3" fmla="*/ 3 h 21"/>
              <a:gd name="T4" fmla="*/ 30 w 56"/>
              <a:gd name="T5" fmla="*/ 5 h 21"/>
              <a:gd name="T6" fmla="*/ 21 w 56"/>
              <a:gd name="T7" fmla="*/ 7 h 21"/>
              <a:gd name="T8" fmla="*/ 14 w 56"/>
              <a:gd name="T9" fmla="*/ 11 h 21"/>
              <a:gd name="T10" fmla="*/ 7 w 56"/>
              <a:gd name="T11" fmla="*/ 16 h 21"/>
              <a:gd name="T12" fmla="*/ 3 w 56"/>
              <a:gd name="T13" fmla="*/ 20 h 21"/>
              <a:gd name="T14" fmla="*/ 1 w 56"/>
              <a:gd name="T15" fmla="*/ 21 h 21"/>
              <a:gd name="T16" fmla="*/ 0 w 56"/>
              <a:gd name="T1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21">
                <a:moveTo>
                  <a:pt x="56" y="0"/>
                </a:moveTo>
                <a:lnTo>
                  <a:pt x="38" y="3"/>
                </a:lnTo>
                <a:lnTo>
                  <a:pt x="30" y="5"/>
                </a:lnTo>
                <a:lnTo>
                  <a:pt x="21" y="7"/>
                </a:lnTo>
                <a:lnTo>
                  <a:pt x="14" y="11"/>
                </a:lnTo>
                <a:lnTo>
                  <a:pt x="7" y="16"/>
                </a:lnTo>
                <a:lnTo>
                  <a:pt x="3" y="20"/>
                </a:lnTo>
                <a:lnTo>
                  <a:pt x="1" y="21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5" name="Freeform 347"/>
          <p:cNvSpPr>
            <a:spLocks/>
          </p:cNvSpPr>
          <p:nvPr/>
        </p:nvSpPr>
        <p:spPr bwMode="auto">
          <a:xfrm>
            <a:off x="2438401" y="2405063"/>
            <a:ext cx="17463" cy="63500"/>
          </a:xfrm>
          <a:custGeom>
            <a:avLst/>
            <a:gdLst>
              <a:gd name="T0" fmla="*/ 34 w 34"/>
              <a:gd name="T1" fmla="*/ 0 h 118"/>
              <a:gd name="T2" fmla="*/ 30 w 34"/>
              <a:gd name="T3" fmla="*/ 15 h 118"/>
              <a:gd name="T4" fmla="*/ 25 w 34"/>
              <a:gd name="T5" fmla="*/ 30 h 118"/>
              <a:gd name="T6" fmla="*/ 13 w 34"/>
              <a:gd name="T7" fmla="*/ 59 h 118"/>
              <a:gd name="T8" fmla="*/ 8 w 34"/>
              <a:gd name="T9" fmla="*/ 72 h 118"/>
              <a:gd name="T10" fmla="*/ 3 w 34"/>
              <a:gd name="T11" fmla="*/ 86 h 118"/>
              <a:gd name="T12" fmla="*/ 1 w 34"/>
              <a:gd name="T13" fmla="*/ 101 h 118"/>
              <a:gd name="T14" fmla="*/ 0 w 34"/>
              <a:gd name="T15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118">
                <a:moveTo>
                  <a:pt x="34" y="0"/>
                </a:moveTo>
                <a:lnTo>
                  <a:pt x="30" y="15"/>
                </a:lnTo>
                <a:lnTo>
                  <a:pt x="25" y="30"/>
                </a:lnTo>
                <a:lnTo>
                  <a:pt x="13" y="59"/>
                </a:lnTo>
                <a:lnTo>
                  <a:pt x="8" y="72"/>
                </a:lnTo>
                <a:lnTo>
                  <a:pt x="3" y="86"/>
                </a:lnTo>
                <a:lnTo>
                  <a:pt x="1" y="101"/>
                </a:lnTo>
                <a:lnTo>
                  <a:pt x="0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6" name="Freeform 348"/>
          <p:cNvSpPr>
            <a:spLocks/>
          </p:cNvSpPr>
          <p:nvPr/>
        </p:nvSpPr>
        <p:spPr bwMode="auto">
          <a:xfrm>
            <a:off x="2422526" y="2460625"/>
            <a:ext cx="36513" cy="50800"/>
          </a:xfrm>
          <a:custGeom>
            <a:avLst/>
            <a:gdLst>
              <a:gd name="T0" fmla="*/ 69 w 69"/>
              <a:gd name="T1" fmla="*/ 0 h 97"/>
              <a:gd name="T2" fmla="*/ 68 w 69"/>
              <a:gd name="T3" fmla="*/ 12 h 97"/>
              <a:gd name="T4" fmla="*/ 66 w 69"/>
              <a:gd name="T5" fmla="*/ 24 h 97"/>
              <a:gd name="T6" fmla="*/ 65 w 69"/>
              <a:gd name="T7" fmla="*/ 33 h 97"/>
              <a:gd name="T8" fmla="*/ 63 w 69"/>
              <a:gd name="T9" fmla="*/ 42 h 97"/>
              <a:gd name="T10" fmla="*/ 61 w 69"/>
              <a:gd name="T11" fmla="*/ 49 h 97"/>
              <a:gd name="T12" fmla="*/ 59 w 69"/>
              <a:gd name="T13" fmla="*/ 55 h 97"/>
              <a:gd name="T14" fmla="*/ 54 w 69"/>
              <a:gd name="T15" fmla="*/ 64 h 97"/>
              <a:gd name="T16" fmla="*/ 46 w 69"/>
              <a:gd name="T17" fmla="*/ 72 h 97"/>
              <a:gd name="T18" fmla="*/ 35 w 69"/>
              <a:gd name="T19" fmla="*/ 79 h 97"/>
              <a:gd name="T20" fmla="*/ 28 w 69"/>
              <a:gd name="T21" fmla="*/ 83 h 97"/>
              <a:gd name="T22" fmla="*/ 19 w 69"/>
              <a:gd name="T23" fmla="*/ 87 h 97"/>
              <a:gd name="T24" fmla="*/ 10 w 69"/>
              <a:gd name="T25" fmla="*/ 92 h 97"/>
              <a:gd name="T26" fmla="*/ 0 w 69"/>
              <a:gd name="T27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9" h="97">
                <a:moveTo>
                  <a:pt x="69" y="0"/>
                </a:moveTo>
                <a:lnTo>
                  <a:pt x="68" y="12"/>
                </a:lnTo>
                <a:lnTo>
                  <a:pt x="66" y="24"/>
                </a:lnTo>
                <a:lnTo>
                  <a:pt x="65" y="33"/>
                </a:lnTo>
                <a:lnTo>
                  <a:pt x="63" y="42"/>
                </a:lnTo>
                <a:lnTo>
                  <a:pt x="61" y="49"/>
                </a:lnTo>
                <a:lnTo>
                  <a:pt x="59" y="55"/>
                </a:lnTo>
                <a:lnTo>
                  <a:pt x="54" y="64"/>
                </a:lnTo>
                <a:lnTo>
                  <a:pt x="46" y="72"/>
                </a:lnTo>
                <a:lnTo>
                  <a:pt x="35" y="79"/>
                </a:lnTo>
                <a:lnTo>
                  <a:pt x="28" y="83"/>
                </a:lnTo>
                <a:lnTo>
                  <a:pt x="19" y="87"/>
                </a:lnTo>
                <a:lnTo>
                  <a:pt x="10" y="92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7" name="Freeform 349"/>
          <p:cNvSpPr>
            <a:spLocks/>
          </p:cNvSpPr>
          <p:nvPr/>
        </p:nvSpPr>
        <p:spPr bwMode="auto">
          <a:xfrm>
            <a:off x="2397126" y="2438401"/>
            <a:ext cx="36513" cy="36513"/>
          </a:xfrm>
          <a:custGeom>
            <a:avLst/>
            <a:gdLst>
              <a:gd name="T0" fmla="*/ 70 w 70"/>
              <a:gd name="T1" fmla="*/ 0 h 69"/>
              <a:gd name="T2" fmla="*/ 64 w 70"/>
              <a:gd name="T3" fmla="*/ 8 h 69"/>
              <a:gd name="T4" fmla="*/ 60 w 70"/>
              <a:gd name="T5" fmla="*/ 15 h 69"/>
              <a:gd name="T6" fmla="*/ 53 w 70"/>
              <a:gd name="T7" fmla="*/ 25 h 69"/>
              <a:gd name="T8" fmla="*/ 50 w 70"/>
              <a:gd name="T9" fmla="*/ 32 h 69"/>
              <a:gd name="T10" fmla="*/ 48 w 70"/>
              <a:gd name="T11" fmla="*/ 37 h 69"/>
              <a:gd name="T12" fmla="*/ 44 w 70"/>
              <a:gd name="T13" fmla="*/ 40 h 69"/>
              <a:gd name="T14" fmla="*/ 40 w 70"/>
              <a:gd name="T15" fmla="*/ 43 h 69"/>
              <a:gd name="T16" fmla="*/ 33 w 70"/>
              <a:gd name="T17" fmla="*/ 45 h 69"/>
              <a:gd name="T18" fmla="*/ 27 w 70"/>
              <a:gd name="T19" fmla="*/ 46 h 69"/>
              <a:gd name="T20" fmla="*/ 21 w 70"/>
              <a:gd name="T21" fmla="*/ 49 h 69"/>
              <a:gd name="T22" fmla="*/ 19 w 70"/>
              <a:gd name="T23" fmla="*/ 57 h 69"/>
              <a:gd name="T24" fmla="*/ 18 w 70"/>
              <a:gd name="T25" fmla="*/ 62 h 69"/>
              <a:gd name="T26" fmla="*/ 16 w 70"/>
              <a:gd name="T27" fmla="*/ 66 h 69"/>
              <a:gd name="T28" fmla="*/ 15 w 70"/>
              <a:gd name="T29" fmla="*/ 68 h 69"/>
              <a:gd name="T30" fmla="*/ 14 w 70"/>
              <a:gd name="T31" fmla="*/ 69 h 69"/>
              <a:gd name="T32" fmla="*/ 11 w 70"/>
              <a:gd name="T33" fmla="*/ 69 h 69"/>
              <a:gd name="T34" fmla="*/ 7 w 70"/>
              <a:gd name="T35" fmla="*/ 69 h 69"/>
              <a:gd name="T36" fmla="*/ 0 w 70"/>
              <a:gd name="T3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" h="69">
                <a:moveTo>
                  <a:pt x="70" y="0"/>
                </a:moveTo>
                <a:lnTo>
                  <a:pt x="64" y="8"/>
                </a:lnTo>
                <a:lnTo>
                  <a:pt x="60" y="15"/>
                </a:lnTo>
                <a:lnTo>
                  <a:pt x="53" y="25"/>
                </a:lnTo>
                <a:lnTo>
                  <a:pt x="50" y="32"/>
                </a:lnTo>
                <a:lnTo>
                  <a:pt x="48" y="37"/>
                </a:lnTo>
                <a:lnTo>
                  <a:pt x="44" y="40"/>
                </a:lnTo>
                <a:lnTo>
                  <a:pt x="40" y="43"/>
                </a:lnTo>
                <a:lnTo>
                  <a:pt x="33" y="45"/>
                </a:lnTo>
                <a:lnTo>
                  <a:pt x="27" y="46"/>
                </a:lnTo>
                <a:lnTo>
                  <a:pt x="21" y="49"/>
                </a:lnTo>
                <a:lnTo>
                  <a:pt x="19" y="57"/>
                </a:lnTo>
                <a:lnTo>
                  <a:pt x="18" y="62"/>
                </a:lnTo>
                <a:lnTo>
                  <a:pt x="16" y="66"/>
                </a:lnTo>
                <a:lnTo>
                  <a:pt x="15" y="68"/>
                </a:lnTo>
                <a:lnTo>
                  <a:pt x="14" y="69"/>
                </a:lnTo>
                <a:lnTo>
                  <a:pt x="11" y="69"/>
                </a:lnTo>
                <a:lnTo>
                  <a:pt x="7" y="69"/>
                </a:lnTo>
                <a:lnTo>
                  <a:pt x="0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8" name="Freeform 350"/>
          <p:cNvSpPr>
            <a:spLocks/>
          </p:cNvSpPr>
          <p:nvPr/>
        </p:nvSpPr>
        <p:spPr bwMode="auto">
          <a:xfrm>
            <a:off x="2265363" y="2446339"/>
            <a:ext cx="150812" cy="65087"/>
          </a:xfrm>
          <a:custGeom>
            <a:avLst/>
            <a:gdLst>
              <a:gd name="T0" fmla="*/ 284 w 284"/>
              <a:gd name="T1" fmla="*/ 0 h 125"/>
              <a:gd name="T2" fmla="*/ 272 w 284"/>
              <a:gd name="T3" fmla="*/ 5 h 125"/>
              <a:gd name="T4" fmla="*/ 260 w 284"/>
              <a:gd name="T5" fmla="*/ 9 h 125"/>
              <a:gd name="T6" fmla="*/ 235 w 284"/>
              <a:gd name="T7" fmla="*/ 16 h 125"/>
              <a:gd name="T8" fmla="*/ 210 w 284"/>
              <a:gd name="T9" fmla="*/ 24 h 125"/>
              <a:gd name="T10" fmla="*/ 198 w 284"/>
              <a:gd name="T11" fmla="*/ 29 h 125"/>
              <a:gd name="T12" fmla="*/ 187 w 284"/>
              <a:gd name="T13" fmla="*/ 35 h 125"/>
              <a:gd name="T14" fmla="*/ 181 w 284"/>
              <a:gd name="T15" fmla="*/ 39 h 125"/>
              <a:gd name="T16" fmla="*/ 175 w 284"/>
              <a:gd name="T17" fmla="*/ 44 h 125"/>
              <a:gd name="T18" fmla="*/ 166 w 284"/>
              <a:gd name="T19" fmla="*/ 55 h 125"/>
              <a:gd name="T20" fmla="*/ 157 w 284"/>
              <a:gd name="T21" fmla="*/ 67 h 125"/>
              <a:gd name="T22" fmla="*/ 151 w 284"/>
              <a:gd name="T23" fmla="*/ 73 h 125"/>
              <a:gd name="T24" fmla="*/ 145 w 284"/>
              <a:gd name="T25" fmla="*/ 76 h 125"/>
              <a:gd name="T26" fmla="*/ 133 w 284"/>
              <a:gd name="T27" fmla="*/ 82 h 125"/>
              <a:gd name="T28" fmla="*/ 119 w 284"/>
              <a:gd name="T29" fmla="*/ 84 h 125"/>
              <a:gd name="T30" fmla="*/ 104 w 284"/>
              <a:gd name="T31" fmla="*/ 87 h 125"/>
              <a:gd name="T32" fmla="*/ 90 w 284"/>
              <a:gd name="T33" fmla="*/ 90 h 125"/>
              <a:gd name="T34" fmla="*/ 79 w 284"/>
              <a:gd name="T35" fmla="*/ 94 h 125"/>
              <a:gd name="T36" fmla="*/ 70 w 284"/>
              <a:gd name="T37" fmla="*/ 96 h 125"/>
              <a:gd name="T38" fmla="*/ 64 w 284"/>
              <a:gd name="T39" fmla="*/ 98 h 125"/>
              <a:gd name="T40" fmla="*/ 59 w 284"/>
              <a:gd name="T41" fmla="*/ 99 h 125"/>
              <a:gd name="T42" fmla="*/ 55 w 284"/>
              <a:gd name="T43" fmla="*/ 100 h 125"/>
              <a:gd name="T44" fmla="*/ 53 w 284"/>
              <a:gd name="T45" fmla="*/ 102 h 125"/>
              <a:gd name="T46" fmla="*/ 49 w 284"/>
              <a:gd name="T47" fmla="*/ 103 h 125"/>
              <a:gd name="T48" fmla="*/ 47 w 284"/>
              <a:gd name="T49" fmla="*/ 105 h 125"/>
              <a:gd name="T50" fmla="*/ 42 w 284"/>
              <a:gd name="T51" fmla="*/ 107 h 125"/>
              <a:gd name="T52" fmla="*/ 39 w 284"/>
              <a:gd name="T53" fmla="*/ 110 h 125"/>
              <a:gd name="T54" fmla="*/ 34 w 284"/>
              <a:gd name="T55" fmla="*/ 111 h 125"/>
              <a:gd name="T56" fmla="*/ 29 w 284"/>
              <a:gd name="T57" fmla="*/ 114 h 125"/>
              <a:gd name="T58" fmla="*/ 21 w 284"/>
              <a:gd name="T59" fmla="*/ 118 h 125"/>
              <a:gd name="T60" fmla="*/ 15 w 284"/>
              <a:gd name="T61" fmla="*/ 120 h 125"/>
              <a:gd name="T62" fmla="*/ 8 w 284"/>
              <a:gd name="T63" fmla="*/ 122 h 125"/>
              <a:gd name="T64" fmla="*/ 2 w 284"/>
              <a:gd name="T65" fmla="*/ 124 h 125"/>
              <a:gd name="T66" fmla="*/ 1 w 284"/>
              <a:gd name="T67" fmla="*/ 125 h 125"/>
              <a:gd name="T68" fmla="*/ 0 w 284"/>
              <a:gd name="T69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4" h="125">
                <a:moveTo>
                  <a:pt x="284" y="0"/>
                </a:moveTo>
                <a:lnTo>
                  <a:pt x="272" y="5"/>
                </a:lnTo>
                <a:lnTo>
                  <a:pt x="260" y="9"/>
                </a:lnTo>
                <a:lnTo>
                  <a:pt x="235" y="16"/>
                </a:lnTo>
                <a:lnTo>
                  <a:pt x="210" y="24"/>
                </a:lnTo>
                <a:lnTo>
                  <a:pt x="198" y="29"/>
                </a:lnTo>
                <a:lnTo>
                  <a:pt x="187" y="35"/>
                </a:lnTo>
                <a:lnTo>
                  <a:pt x="181" y="39"/>
                </a:lnTo>
                <a:lnTo>
                  <a:pt x="175" y="44"/>
                </a:lnTo>
                <a:lnTo>
                  <a:pt x="166" y="55"/>
                </a:lnTo>
                <a:lnTo>
                  <a:pt x="157" y="67"/>
                </a:lnTo>
                <a:lnTo>
                  <a:pt x="151" y="73"/>
                </a:lnTo>
                <a:lnTo>
                  <a:pt x="145" y="76"/>
                </a:lnTo>
                <a:lnTo>
                  <a:pt x="133" y="82"/>
                </a:lnTo>
                <a:lnTo>
                  <a:pt x="119" y="84"/>
                </a:lnTo>
                <a:lnTo>
                  <a:pt x="104" y="87"/>
                </a:lnTo>
                <a:lnTo>
                  <a:pt x="90" y="90"/>
                </a:lnTo>
                <a:lnTo>
                  <a:pt x="79" y="94"/>
                </a:lnTo>
                <a:lnTo>
                  <a:pt x="70" y="96"/>
                </a:lnTo>
                <a:lnTo>
                  <a:pt x="64" y="98"/>
                </a:lnTo>
                <a:lnTo>
                  <a:pt x="59" y="99"/>
                </a:lnTo>
                <a:lnTo>
                  <a:pt x="55" y="100"/>
                </a:lnTo>
                <a:lnTo>
                  <a:pt x="53" y="102"/>
                </a:lnTo>
                <a:lnTo>
                  <a:pt x="49" y="103"/>
                </a:lnTo>
                <a:lnTo>
                  <a:pt x="47" y="105"/>
                </a:lnTo>
                <a:lnTo>
                  <a:pt x="42" y="107"/>
                </a:lnTo>
                <a:lnTo>
                  <a:pt x="39" y="110"/>
                </a:lnTo>
                <a:lnTo>
                  <a:pt x="34" y="111"/>
                </a:lnTo>
                <a:lnTo>
                  <a:pt x="29" y="114"/>
                </a:lnTo>
                <a:lnTo>
                  <a:pt x="21" y="118"/>
                </a:lnTo>
                <a:lnTo>
                  <a:pt x="15" y="120"/>
                </a:lnTo>
                <a:lnTo>
                  <a:pt x="8" y="122"/>
                </a:lnTo>
                <a:lnTo>
                  <a:pt x="2" y="124"/>
                </a:lnTo>
                <a:lnTo>
                  <a:pt x="1" y="125"/>
                </a:lnTo>
                <a:lnTo>
                  <a:pt x="0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39" name="Freeform 351"/>
          <p:cNvSpPr>
            <a:spLocks/>
          </p:cNvSpPr>
          <p:nvPr/>
        </p:nvSpPr>
        <p:spPr bwMode="auto">
          <a:xfrm>
            <a:off x="2503488" y="2457451"/>
            <a:ext cx="25400" cy="73025"/>
          </a:xfrm>
          <a:custGeom>
            <a:avLst/>
            <a:gdLst>
              <a:gd name="T0" fmla="*/ 0 w 49"/>
              <a:gd name="T1" fmla="*/ 0 h 138"/>
              <a:gd name="T2" fmla="*/ 7 w 49"/>
              <a:gd name="T3" fmla="*/ 14 h 138"/>
              <a:gd name="T4" fmla="*/ 14 w 49"/>
              <a:gd name="T5" fmla="*/ 27 h 138"/>
              <a:gd name="T6" fmla="*/ 19 w 49"/>
              <a:gd name="T7" fmla="*/ 33 h 138"/>
              <a:gd name="T8" fmla="*/ 25 w 49"/>
              <a:gd name="T9" fmla="*/ 38 h 138"/>
              <a:gd name="T10" fmla="*/ 30 w 49"/>
              <a:gd name="T11" fmla="*/ 42 h 138"/>
              <a:gd name="T12" fmla="*/ 35 w 49"/>
              <a:gd name="T13" fmla="*/ 48 h 138"/>
              <a:gd name="T14" fmla="*/ 41 w 49"/>
              <a:gd name="T15" fmla="*/ 61 h 138"/>
              <a:gd name="T16" fmla="*/ 45 w 49"/>
              <a:gd name="T17" fmla="*/ 71 h 138"/>
              <a:gd name="T18" fmla="*/ 48 w 49"/>
              <a:gd name="T19" fmla="*/ 82 h 138"/>
              <a:gd name="T20" fmla="*/ 49 w 49"/>
              <a:gd name="T21" fmla="*/ 92 h 138"/>
              <a:gd name="T22" fmla="*/ 49 w 49"/>
              <a:gd name="T23" fmla="*/ 113 h 138"/>
              <a:gd name="T24" fmla="*/ 49 w 49"/>
              <a:gd name="T25" fmla="*/ 124 h 138"/>
              <a:gd name="T26" fmla="*/ 49 w 49"/>
              <a:gd name="T27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138">
                <a:moveTo>
                  <a:pt x="0" y="0"/>
                </a:moveTo>
                <a:lnTo>
                  <a:pt x="7" y="14"/>
                </a:lnTo>
                <a:lnTo>
                  <a:pt x="14" y="27"/>
                </a:lnTo>
                <a:lnTo>
                  <a:pt x="19" y="33"/>
                </a:lnTo>
                <a:lnTo>
                  <a:pt x="25" y="38"/>
                </a:lnTo>
                <a:lnTo>
                  <a:pt x="30" y="42"/>
                </a:lnTo>
                <a:lnTo>
                  <a:pt x="35" y="48"/>
                </a:lnTo>
                <a:lnTo>
                  <a:pt x="41" y="61"/>
                </a:lnTo>
                <a:lnTo>
                  <a:pt x="45" y="71"/>
                </a:lnTo>
                <a:lnTo>
                  <a:pt x="48" y="82"/>
                </a:lnTo>
                <a:lnTo>
                  <a:pt x="49" y="92"/>
                </a:lnTo>
                <a:lnTo>
                  <a:pt x="49" y="113"/>
                </a:lnTo>
                <a:lnTo>
                  <a:pt x="49" y="124"/>
                </a:lnTo>
                <a:lnTo>
                  <a:pt x="49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0" name="Freeform 352"/>
          <p:cNvSpPr>
            <a:spLocks/>
          </p:cNvSpPr>
          <p:nvPr/>
        </p:nvSpPr>
        <p:spPr bwMode="auto">
          <a:xfrm>
            <a:off x="2486026" y="2508251"/>
            <a:ext cx="11113" cy="55563"/>
          </a:xfrm>
          <a:custGeom>
            <a:avLst/>
            <a:gdLst>
              <a:gd name="T0" fmla="*/ 21 w 21"/>
              <a:gd name="T1" fmla="*/ 0 h 104"/>
              <a:gd name="T2" fmla="*/ 14 w 21"/>
              <a:gd name="T3" fmla="*/ 26 h 104"/>
              <a:gd name="T4" fmla="*/ 7 w 21"/>
              <a:gd name="T5" fmla="*/ 52 h 104"/>
              <a:gd name="T6" fmla="*/ 2 w 21"/>
              <a:gd name="T7" fmla="*/ 77 h 104"/>
              <a:gd name="T8" fmla="*/ 0 w 21"/>
              <a:gd name="T9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104">
                <a:moveTo>
                  <a:pt x="21" y="0"/>
                </a:moveTo>
                <a:lnTo>
                  <a:pt x="14" y="26"/>
                </a:lnTo>
                <a:lnTo>
                  <a:pt x="7" y="52"/>
                </a:lnTo>
                <a:lnTo>
                  <a:pt x="2" y="77"/>
                </a:lnTo>
                <a:lnTo>
                  <a:pt x="0" y="10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1" name="Line 353"/>
          <p:cNvSpPr>
            <a:spLocks noChangeShapeType="1"/>
          </p:cNvSpPr>
          <p:nvPr/>
        </p:nvSpPr>
        <p:spPr bwMode="auto">
          <a:xfrm>
            <a:off x="2808288" y="2670175"/>
            <a:ext cx="55562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2" name="Freeform 354"/>
          <p:cNvSpPr>
            <a:spLocks/>
          </p:cNvSpPr>
          <p:nvPr/>
        </p:nvSpPr>
        <p:spPr bwMode="auto">
          <a:xfrm>
            <a:off x="2836863" y="2713039"/>
            <a:ext cx="88900" cy="41275"/>
          </a:xfrm>
          <a:custGeom>
            <a:avLst/>
            <a:gdLst>
              <a:gd name="T0" fmla="*/ 0 w 167"/>
              <a:gd name="T1" fmla="*/ 0 h 76"/>
              <a:gd name="T2" fmla="*/ 8 w 167"/>
              <a:gd name="T3" fmla="*/ 2 h 76"/>
              <a:gd name="T4" fmla="*/ 20 w 167"/>
              <a:gd name="T5" fmla="*/ 5 h 76"/>
              <a:gd name="T6" fmla="*/ 34 w 167"/>
              <a:gd name="T7" fmla="*/ 8 h 76"/>
              <a:gd name="T8" fmla="*/ 48 w 167"/>
              <a:gd name="T9" fmla="*/ 12 h 76"/>
              <a:gd name="T10" fmla="*/ 63 w 167"/>
              <a:gd name="T11" fmla="*/ 16 h 76"/>
              <a:gd name="T12" fmla="*/ 77 w 167"/>
              <a:gd name="T13" fmla="*/ 20 h 76"/>
              <a:gd name="T14" fmla="*/ 88 w 167"/>
              <a:gd name="T15" fmla="*/ 24 h 76"/>
              <a:gd name="T16" fmla="*/ 97 w 167"/>
              <a:gd name="T17" fmla="*/ 28 h 76"/>
              <a:gd name="T18" fmla="*/ 102 w 167"/>
              <a:gd name="T19" fmla="*/ 31 h 76"/>
              <a:gd name="T20" fmla="*/ 111 w 167"/>
              <a:gd name="T21" fmla="*/ 37 h 76"/>
              <a:gd name="T22" fmla="*/ 122 w 167"/>
              <a:gd name="T23" fmla="*/ 45 h 76"/>
              <a:gd name="T24" fmla="*/ 132 w 167"/>
              <a:gd name="T25" fmla="*/ 54 h 76"/>
              <a:gd name="T26" fmla="*/ 144 w 167"/>
              <a:gd name="T27" fmla="*/ 62 h 76"/>
              <a:gd name="T28" fmla="*/ 154 w 167"/>
              <a:gd name="T29" fmla="*/ 69 h 76"/>
              <a:gd name="T30" fmla="*/ 162 w 167"/>
              <a:gd name="T31" fmla="*/ 74 h 76"/>
              <a:gd name="T32" fmla="*/ 167 w 167"/>
              <a:gd name="T3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7" h="76">
                <a:moveTo>
                  <a:pt x="0" y="0"/>
                </a:moveTo>
                <a:lnTo>
                  <a:pt x="8" y="2"/>
                </a:lnTo>
                <a:lnTo>
                  <a:pt x="20" y="5"/>
                </a:lnTo>
                <a:lnTo>
                  <a:pt x="34" y="8"/>
                </a:lnTo>
                <a:lnTo>
                  <a:pt x="48" y="12"/>
                </a:lnTo>
                <a:lnTo>
                  <a:pt x="63" y="16"/>
                </a:lnTo>
                <a:lnTo>
                  <a:pt x="77" y="20"/>
                </a:lnTo>
                <a:lnTo>
                  <a:pt x="88" y="24"/>
                </a:lnTo>
                <a:lnTo>
                  <a:pt x="97" y="28"/>
                </a:lnTo>
                <a:lnTo>
                  <a:pt x="102" y="31"/>
                </a:lnTo>
                <a:lnTo>
                  <a:pt x="111" y="37"/>
                </a:lnTo>
                <a:lnTo>
                  <a:pt x="122" y="45"/>
                </a:lnTo>
                <a:lnTo>
                  <a:pt x="132" y="54"/>
                </a:lnTo>
                <a:lnTo>
                  <a:pt x="144" y="62"/>
                </a:lnTo>
                <a:lnTo>
                  <a:pt x="154" y="69"/>
                </a:lnTo>
                <a:lnTo>
                  <a:pt x="162" y="74"/>
                </a:lnTo>
                <a:lnTo>
                  <a:pt x="167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3" name="Freeform 355"/>
          <p:cNvSpPr>
            <a:spLocks/>
          </p:cNvSpPr>
          <p:nvPr/>
        </p:nvSpPr>
        <p:spPr bwMode="auto">
          <a:xfrm>
            <a:off x="2735263" y="2628901"/>
            <a:ext cx="17462" cy="61913"/>
          </a:xfrm>
          <a:custGeom>
            <a:avLst/>
            <a:gdLst>
              <a:gd name="T0" fmla="*/ 35 w 35"/>
              <a:gd name="T1" fmla="*/ 0 h 117"/>
              <a:gd name="T2" fmla="*/ 33 w 35"/>
              <a:gd name="T3" fmla="*/ 13 h 117"/>
              <a:gd name="T4" fmla="*/ 30 w 35"/>
              <a:gd name="T5" fmla="*/ 20 h 117"/>
              <a:gd name="T6" fmla="*/ 28 w 35"/>
              <a:gd name="T7" fmla="*/ 27 h 117"/>
              <a:gd name="T8" fmla="*/ 24 w 35"/>
              <a:gd name="T9" fmla="*/ 33 h 117"/>
              <a:gd name="T10" fmla="*/ 21 w 35"/>
              <a:gd name="T11" fmla="*/ 38 h 117"/>
              <a:gd name="T12" fmla="*/ 12 w 35"/>
              <a:gd name="T13" fmla="*/ 48 h 117"/>
              <a:gd name="T14" fmla="*/ 4 w 35"/>
              <a:gd name="T15" fmla="*/ 57 h 117"/>
              <a:gd name="T16" fmla="*/ 1 w 35"/>
              <a:gd name="T17" fmla="*/ 63 h 117"/>
              <a:gd name="T18" fmla="*/ 0 w 35"/>
              <a:gd name="T19" fmla="*/ 69 h 117"/>
              <a:gd name="T20" fmla="*/ 0 w 35"/>
              <a:gd name="T21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5" h="117">
                <a:moveTo>
                  <a:pt x="35" y="0"/>
                </a:moveTo>
                <a:lnTo>
                  <a:pt x="33" y="13"/>
                </a:lnTo>
                <a:lnTo>
                  <a:pt x="30" y="20"/>
                </a:lnTo>
                <a:lnTo>
                  <a:pt x="28" y="27"/>
                </a:lnTo>
                <a:lnTo>
                  <a:pt x="24" y="33"/>
                </a:lnTo>
                <a:lnTo>
                  <a:pt x="21" y="38"/>
                </a:lnTo>
                <a:lnTo>
                  <a:pt x="12" y="48"/>
                </a:lnTo>
                <a:lnTo>
                  <a:pt x="4" y="57"/>
                </a:lnTo>
                <a:lnTo>
                  <a:pt x="1" y="63"/>
                </a:lnTo>
                <a:lnTo>
                  <a:pt x="0" y="69"/>
                </a:lnTo>
                <a:lnTo>
                  <a:pt x="0" y="11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4" name="Freeform 356"/>
          <p:cNvSpPr>
            <a:spLocks/>
          </p:cNvSpPr>
          <p:nvPr/>
        </p:nvSpPr>
        <p:spPr bwMode="auto">
          <a:xfrm>
            <a:off x="2771776" y="2555876"/>
            <a:ext cx="157163" cy="47625"/>
          </a:xfrm>
          <a:custGeom>
            <a:avLst/>
            <a:gdLst>
              <a:gd name="T0" fmla="*/ 0 w 298"/>
              <a:gd name="T1" fmla="*/ 0 h 90"/>
              <a:gd name="T2" fmla="*/ 18 w 298"/>
              <a:gd name="T3" fmla="*/ 10 h 90"/>
              <a:gd name="T4" fmla="*/ 36 w 298"/>
              <a:gd name="T5" fmla="*/ 17 h 90"/>
              <a:gd name="T6" fmla="*/ 56 w 298"/>
              <a:gd name="T7" fmla="*/ 23 h 90"/>
              <a:gd name="T8" fmla="*/ 77 w 298"/>
              <a:gd name="T9" fmla="*/ 26 h 90"/>
              <a:gd name="T10" fmla="*/ 119 w 298"/>
              <a:gd name="T11" fmla="*/ 31 h 90"/>
              <a:gd name="T12" fmla="*/ 159 w 298"/>
              <a:gd name="T13" fmla="*/ 35 h 90"/>
              <a:gd name="T14" fmla="*/ 195 w 298"/>
              <a:gd name="T15" fmla="*/ 45 h 90"/>
              <a:gd name="T16" fmla="*/ 231 w 298"/>
              <a:gd name="T17" fmla="*/ 59 h 90"/>
              <a:gd name="T18" fmla="*/ 264 w 298"/>
              <a:gd name="T19" fmla="*/ 74 h 90"/>
              <a:gd name="T20" fmla="*/ 298 w 298"/>
              <a:gd name="T2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8" h="90">
                <a:moveTo>
                  <a:pt x="0" y="0"/>
                </a:moveTo>
                <a:lnTo>
                  <a:pt x="18" y="10"/>
                </a:lnTo>
                <a:lnTo>
                  <a:pt x="36" y="17"/>
                </a:lnTo>
                <a:lnTo>
                  <a:pt x="56" y="23"/>
                </a:lnTo>
                <a:lnTo>
                  <a:pt x="77" y="26"/>
                </a:lnTo>
                <a:lnTo>
                  <a:pt x="119" y="31"/>
                </a:lnTo>
                <a:lnTo>
                  <a:pt x="159" y="35"/>
                </a:lnTo>
                <a:lnTo>
                  <a:pt x="195" y="45"/>
                </a:lnTo>
                <a:lnTo>
                  <a:pt x="231" y="59"/>
                </a:lnTo>
                <a:lnTo>
                  <a:pt x="264" y="74"/>
                </a:lnTo>
                <a:lnTo>
                  <a:pt x="298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5" name="Freeform 357"/>
          <p:cNvSpPr>
            <a:spLocks/>
          </p:cNvSpPr>
          <p:nvPr/>
        </p:nvSpPr>
        <p:spPr bwMode="auto">
          <a:xfrm>
            <a:off x="2632075" y="2584451"/>
            <a:ext cx="33338" cy="47625"/>
          </a:xfrm>
          <a:custGeom>
            <a:avLst/>
            <a:gdLst>
              <a:gd name="T0" fmla="*/ 62 w 62"/>
              <a:gd name="T1" fmla="*/ 0 h 90"/>
              <a:gd name="T2" fmla="*/ 58 w 62"/>
              <a:gd name="T3" fmla="*/ 19 h 90"/>
              <a:gd name="T4" fmla="*/ 53 w 62"/>
              <a:gd name="T5" fmla="*/ 37 h 90"/>
              <a:gd name="T6" fmla="*/ 51 w 62"/>
              <a:gd name="T7" fmla="*/ 47 h 90"/>
              <a:gd name="T8" fmla="*/ 46 w 62"/>
              <a:gd name="T9" fmla="*/ 56 h 90"/>
              <a:gd name="T10" fmla="*/ 42 w 62"/>
              <a:gd name="T11" fmla="*/ 64 h 90"/>
              <a:gd name="T12" fmla="*/ 35 w 62"/>
              <a:gd name="T13" fmla="*/ 70 h 90"/>
              <a:gd name="T14" fmla="*/ 30 w 62"/>
              <a:gd name="T15" fmla="*/ 72 h 90"/>
              <a:gd name="T16" fmla="*/ 24 w 62"/>
              <a:gd name="T17" fmla="*/ 73 h 90"/>
              <a:gd name="T18" fmla="*/ 19 w 62"/>
              <a:gd name="T19" fmla="*/ 74 h 90"/>
              <a:gd name="T20" fmla="*/ 14 w 62"/>
              <a:gd name="T21" fmla="*/ 77 h 90"/>
              <a:gd name="T22" fmla="*/ 7 w 62"/>
              <a:gd name="T23" fmla="*/ 84 h 90"/>
              <a:gd name="T24" fmla="*/ 0 w 62"/>
              <a:gd name="T25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" h="90">
                <a:moveTo>
                  <a:pt x="62" y="0"/>
                </a:moveTo>
                <a:lnTo>
                  <a:pt x="58" y="19"/>
                </a:lnTo>
                <a:lnTo>
                  <a:pt x="53" y="37"/>
                </a:lnTo>
                <a:lnTo>
                  <a:pt x="51" y="47"/>
                </a:lnTo>
                <a:lnTo>
                  <a:pt x="46" y="56"/>
                </a:lnTo>
                <a:lnTo>
                  <a:pt x="42" y="64"/>
                </a:lnTo>
                <a:lnTo>
                  <a:pt x="35" y="70"/>
                </a:lnTo>
                <a:lnTo>
                  <a:pt x="30" y="72"/>
                </a:lnTo>
                <a:lnTo>
                  <a:pt x="24" y="73"/>
                </a:lnTo>
                <a:lnTo>
                  <a:pt x="19" y="74"/>
                </a:lnTo>
                <a:lnTo>
                  <a:pt x="14" y="77"/>
                </a:lnTo>
                <a:lnTo>
                  <a:pt x="7" y="84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6" name="Freeform 358"/>
          <p:cNvSpPr>
            <a:spLocks/>
          </p:cNvSpPr>
          <p:nvPr/>
        </p:nvSpPr>
        <p:spPr bwMode="auto">
          <a:xfrm>
            <a:off x="2690813" y="2640014"/>
            <a:ext cx="25400" cy="41275"/>
          </a:xfrm>
          <a:custGeom>
            <a:avLst/>
            <a:gdLst>
              <a:gd name="T0" fmla="*/ 0 w 49"/>
              <a:gd name="T1" fmla="*/ 0 h 77"/>
              <a:gd name="T2" fmla="*/ 5 w 49"/>
              <a:gd name="T3" fmla="*/ 7 h 77"/>
              <a:gd name="T4" fmla="*/ 9 w 49"/>
              <a:gd name="T5" fmla="*/ 13 h 77"/>
              <a:gd name="T6" fmla="*/ 18 w 49"/>
              <a:gd name="T7" fmla="*/ 21 h 77"/>
              <a:gd name="T8" fmla="*/ 27 w 49"/>
              <a:gd name="T9" fmla="*/ 27 h 77"/>
              <a:gd name="T10" fmla="*/ 33 w 49"/>
              <a:gd name="T11" fmla="*/ 32 h 77"/>
              <a:gd name="T12" fmla="*/ 40 w 49"/>
              <a:gd name="T13" fmla="*/ 37 h 77"/>
              <a:gd name="T14" fmla="*/ 45 w 49"/>
              <a:gd name="T15" fmla="*/ 45 h 77"/>
              <a:gd name="T16" fmla="*/ 46 w 49"/>
              <a:gd name="T17" fmla="*/ 51 h 77"/>
              <a:gd name="T18" fmla="*/ 47 w 49"/>
              <a:gd name="T19" fmla="*/ 58 h 77"/>
              <a:gd name="T20" fmla="*/ 49 w 49"/>
              <a:gd name="T21" fmla="*/ 66 h 77"/>
              <a:gd name="T22" fmla="*/ 49 w 49"/>
              <a:gd name="T23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9" h="77">
                <a:moveTo>
                  <a:pt x="0" y="0"/>
                </a:moveTo>
                <a:lnTo>
                  <a:pt x="5" y="7"/>
                </a:lnTo>
                <a:lnTo>
                  <a:pt x="9" y="13"/>
                </a:lnTo>
                <a:lnTo>
                  <a:pt x="18" y="21"/>
                </a:lnTo>
                <a:lnTo>
                  <a:pt x="27" y="27"/>
                </a:lnTo>
                <a:lnTo>
                  <a:pt x="33" y="32"/>
                </a:lnTo>
                <a:lnTo>
                  <a:pt x="40" y="37"/>
                </a:lnTo>
                <a:lnTo>
                  <a:pt x="45" y="45"/>
                </a:lnTo>
                <a:lnTo>
                  <a:pt x="46" y="51"/>
                </a:lnTo>
                <a:lnTo>
                  <a:pt x="47" y="58"/>
                </a:lnTo>
                <a:lnTo>
                  <a:pt x="49" y="66"/>
                </a:lnTo>
                <a:lnTo>
                  <a:pt x="49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7" name="Freeform 359"/>
          <p:cNvSpPr>
            <a:spLocks/>
          </p:cNvSpPr>
          <p:nvPr/>
        </p:nvSpPr>
        <p:spPr bwMode="auto">
          <a:xfrm>
            <a:off x="2693988" y="2640014"/>
            <a:ext cx="30162" cy="7937"/>
          </a:xfrm>
          <a:custGeom>
            <a:avLst/>
            <a:gdLst>
              <a:gd name="T0" fmla="*/ 0 w 55"/>
              <a:gd name="T1" fmla="*/ 0 h 14"/>
              <a:gd name="T2" fmla="*/ 9 w 55"/>
              <a:gd name="T3" fmla="*/ 1 h 14"/>
              <a:gd name="T4" fmla="*/ 16 w 55"/>
              <a:gd name="T5" fmla="*/ 3 h 14"/>
              <a:gd name="T6" fmla="*/ 23 w 55"/>
              <a:gd name="T7" fmla="*/ 3 h 14"/>
              <a:gd name="T8" fmla="*/ 28 w 55"/>
              <a:gd name="T9" fmla="*/ 3 h 14"/>
              <a:gd name="T10" fmla="*/ 36 w 55"/>
              <a:gd name="T11" fmla="*/ 3 h 14"/>
              <a:gd name="T12" fmla="*/ 40 w 55"/>
              <a:gd name="T13" fmla="*/ 3 h 14"/>
              <a:gd name="T14" fmla="*/ 44 w 55"/>
              <a:gd name="T15" fmla="*/ 4 h 14"/>
              <a:gd name="T16" fmla="*/ 46 w 55"/>
              <a:gd name="T17" fmla="*/ 5 h 14"/>
              <a:gd name="T18" fmla="*/ 50 w 55"/>
              <a:gd name="T19" fmla="*/ 8 h 14"/>
              <a:gd name="T20" fmla="*/ 55 w 55"/>
              <a:gd name="T2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9" y="1"/>
                </a:lnTo>
                <a:lnTo>
                  <a:pt x="16" y="3"/>
                </a:lnTo>
                <a:lnTo>
                  <a:pt x="23" y="3"/>
                </a:lnTo>
                <a:lnTo>
                  <a:pt x="28" y="3"/>
                </a:lnTo>
                <a:lnTo>
                  <a:pt x="36" y="3"/>
                </a:lnTo>
                <a:lnTo>
                  <a:pt x="40" y="3"/>
                </a:lnTo>
                <a:lnTo>
                  <a:pt x="44" y="4"/>
                </a:lnTo>
                <a:lnTo>
                  <a:pt x="46" y="5"/>
                </a:lnTo>
                <a:lnTo>
                  <a:pt x="50" y="8"/>
                </a:lnTo>
                <a:lnTo>
                  <a:pt x="55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8" name="Freeform 360"/>
          <p:cNvSpPr>
            <a:spLocks/>
          </p:cNvSpPr>
          <p:nvPr/>
        </p:nvSpPr>
        <p:spPr bwMode="auto">
          <a:xfrm>
            <a:off x="2581275" y="2605089"/>
            <a:ext cx="25400" cy="1587"/>
          </a:xfrm>
          <a:custGeom>
            <a:avLst/>
            <a:gdLst>
              <a:gd name="T0" fmla="*/ 47 w 47"/>
              <a:gd name="T1" fmla="*/ 0 h 5"/>
              <a:gd name="T2" fmla="*/ 41 w 47"/>
              <a:gd name="T3" fmla="*/ 1 h 5"/>
              <a:gd name="T4" fmla="*/ 35 w 47"/>
              <a:gd name="T5" fmla="*/ 3 h 5"/>
              <a:gd name="T6" fmla="*/ 27 w 47"/>
              <a:gd name="T7" fmla="*/ 4 h 5"/>
              <a:gd name="T8" fmla="*/ 22 w 47"/>
              <a:gd name="T9" fmla="*/ 4 h 5"/>
              <a:gd name="T10" fmla="*/ 19 w 47"/>
              <a:gd name="T11" fmla="*/ 5 h 5"/>
              <a:gd name="T12" fmla="*/ 15 w 47"/>
              <a:gd name="T13" fmla="*/ 5 h 5"/>
              <a:gd name="T14" fmla="*/ 13 w 47"/>
              <a:gd name="T15" fmla="*/ 5 h 5"/>
              <a:gd name="T16" fmla="*/ 7 w 47"/>
              <a:gd name="T17" fmla="*/ 5 h 5"/>
              <a:gd name="T18" fmla="*/ 0 w 47"/>
              <a:gd name="T1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7" h="5">
                <a:moveTo>
                  <a:pt x="47" y="0"/>
                </a:moveTo>
                <a:lnTo>
                  <a:pt x="41" y="1"/>
                </a:lnTo>
                <a:lnTo>
                  <a:pt x="35" y="3"/>
                </a:lnTo>
                <a:lnTo>
                  <a:pt x="27" y="4"/>
                </a:lnTo>
                <a:lnTo>
                  <a:pt x="22" y="4"/>
                </a:lnTo>
                <a:lnTo>
                  <a:pt x="19" y="5"/>
                </a:lnTo>
                <a:lnTo>
                  <a:pt x="15" y="5"/>
                </a:lnTo>
                <a:lnTo>
                  <a:pt x="13" y="5"/>
                </a:lnTo>
                <a:lnTo>
                  <a:pt x="7" y="5"/>
                </a:lnTo>
                <a:lnTo>
                  <a:pt x="0" y="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49" name="Freeform 361"/>
          <p:cNvSpPr>
            <a:spLocks/>
          </p:cNvSpPr>
          <p:nvPr/>
        </p:nvSpPr>
        <p:spPr bwMode="auto">
          <a:xfrm>
            <a:off x="2517776" y="2608264"/>
            <a:ext cx="47625" cy="34925"/>
          </a:xfrm>
          <a:custGeom>
            <a:avLst/>
            <a:gdLst>
              <a:gd name="T0" fmla="*/ 88 w 88"/>
              <a:gd name="T1" fmla="*/ 5 h 66"/>
              <a:gd name="T2" fmla="*/ 73 w 88"/>
              <a:gd name="T3" fmla="*/ 0 h 66"/>
              <a:gd name="T4" fmla="*/ 59 w 88"/>
              <a:gd name="T5" fmla="*/ 0 h 66"/>
              <a:gd name="T6" fmla="*/ 44 w 88"/>
              <a:gd name="T7" fmla="*/ 4 h 66"/>
              <a:gd name="T8" fmla="*/ 29 w 88"/>
              <a:gd name="T9" fmla="*/ 12 h 66"/>
              <a:gd name="T10" fmla="*/ 17 w 88"/>
              <a:gd name="T11" fmla="*/ 32 h 66"/>
              <a:gd name="T12" fmla="*/ 5 w 88"/>
              <a:gd name="T13" fmla="*/ 51 h 66"/>
              <a:gd name="T14" fmla="*/ 4 w 88"/>
              <a:gd name="T15" fmla="*/ 54 h 66"/>
              <a:gd name="T16" fmla="*/ 2 w 88"/>
              <a:gd name="T17" fmla="*/ 55 h 66"/>
              <a:gd name="T18" fmla="*/ 1 w 88"/>
              <a:gd name="T19" fmla="*/ 56 h 66"/>
              <a:gd name="T20" fmla="*/ 0 w 88"/>
              <a:gd name="T21" fmla="*/ 57 h 66"/>
              <a:gd name="T22" fmla="*/ 0 w 88"/>
              <a:gd name="T23" fmla="*/ 58 h 66"/>
              <a:gd name="T24" fmla="*/ 0 w 88"/>
              <a:gd name="T25" fmla="*/ 62 h 66"/>
              <a:gd name="T26" fmla="*/ 0 w 88"/>
              <a:gd name="T27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8" h="66">
                <a:moveTo>
                  <a:pt x="88" y="5"/>
                </a:moveTo>
                <a:lnTo>
                  <a:pt x="73" y="0"/>
                </a:lnTo>
                <a:lnTo>
                  <a:pt x="59" y="0"/>
                </a:lnTo>
                <a:lnTo>
                  <a:pt x="44" y="4"/>
                </a:lnTo>
                <a:lnTo>
                  <a:pt x="29" y="12"/>
                </a:lnTo>
                <a:lnTo>
                  <a:pt x="17" y="32"/>
                </a:lnTo>
                <a:lnTo>
                  <a:pt x="5" y="51"/>
                </a:lnTo>
                <a:lnTo>
                  <a:pt x="4" y="54"/>
                </a:lnTo>
                <a:lnTo>
                  <a:pt x="2" y="55"/>
                </a:lnTo>
                <a:lnTo>
                  <a:pt x="1" y="56"/>
                </a:lnTo>
                <a:lnTo>
                  <a:pt x="0" y="57"/>
                </a:lnTo>
                <a:lnTo>
                  <a:pt x="0" y="58"/>
                </a:lnTo>
                <a:lnTo>
                  <a:pt x="0" y="62"/>
                </a:lnTo>
                <a:lnTo>
                  <a:pt x="0" y="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0" name="Freeform 362"/>
          <p:cNvSpPr>
            <a:spLocks/>
          </p:cNvSpPr>
          <p:nvPr/>
        </p:nvSpPr>
        <p:spPr bwMode="auto">
          <a:xfrm>
            <a:off x="2778126" y="2776539"/>
            <a:ext cx="106363" cy="28575"/>
          </a:xfrm>
          <a:custGeom>
            <a:avLst/>
            <a:gdLst>
              <a:gd name="T0" fmla="*/ 0 w 201"/>
              <a:gd name="T1" fmla="*/ 0 h 55"/>
              <a:gd name="T2" fmla="*/ 18 w 201"/>
              <a:gd name="T3" fmla="*/ 9 h 55"/>
              <a:gd name="T4" fmla="*/ 35 w 201"/>
              <a:gd name="T5" fmla="*/ 16 h 55"/>
              <a:gd name="T6" fmla="*/ 52 w 201"/>
              <a:gd name="T7" fmla="*/ 22 h 55"/>
              <a:gd name="T8" fmla="*/ 71 w 201"/>
              <a:gd name="T9" fmla="*/ 25 h 55"/>
              <a:gd name="T10" fmla="*/ 108 w 201"/>
              <a:gd name="T11" fmla="*/ 30 h 55"/>
              <a:gd name="T12" fmla="*/ 146 w 201"/>
              <a:gd name="T13" fmla="*/ 34 h 55"/>
              <a:gd name="T14" fmla="*/ 160 w 201"/>
              <a:gd name="T15" fmla="*/ 40 h 55"/>
              <a:gd name="T16" fmla="*/ 174 w 201"/>
              <a:gd name="T17" fmla="*/ 47 h 55"/>
              <a:gd name="T18" fmla="*/ 186 w 201"/>
              <a:gd name="T19" fmla="*/ 53 h 55"/>
              <a:gd name="T20" fmla="*/ 193 w 201"/>
              <a:gd name="T21" fmla="*/ 55 h 55"/>
              <a:gd name="T22" fmla="*/ 201 w 201"/>
              <a:gd name="T2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01" h="55">
                <a:moveTo>
                  <a:pt x="0" y="0"/>
                </a:moveTo>
                <a:lnTo>
                  <a:pt x="18" y="9"/>
                </a:lnTo>
                <a:lnTo>
                  <a:pt x="35" y="16"/>
                </a:lnTo>
                <a:lnTo>
                  <a:pt x="52" y="22"/>
                </a:lnTo>
                <a:lnTo>
                  <a:pt x="71" y="25"/>
                </a:lnTo>
                <a:lnTo>
                  <a:pt x="108" y="30"/>
                </a:lnTo>
                <a:lnTo>
                  <a:pt x="146" y="34"/>
                </a:lnTo>
                <a:lnTo>
                  <a:pt x="160" y="40"/>
                </a:lnTo>
                <a:lnTo>
                  <a:pt x="174" y="47"/>
                </a:lnTo>
                <a:lnTo>
                  <a:pt x="186" y="53"/>
                </a:lnTo>
                <a:lnTo>
                  <a:pt x="193" y="55"/>
                </a:lnTo>
                <a:lnTo>
                  <a:pt x="201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1" name="Freeform 363"/>
          <p:cNvSpPr>
            <a:spLocks/>
          </p:cNvSpPr>
          <p:nvPr/>
        </p:nvSpPr>
        <p:spPr bwMode="auto">
          <a:xfrm>
            <a:off x="2778125" y="2830514"/>
            <a:ext cx="173038" cy="66675"/>
          </a:xfrm>
          <a:custGeom>
            <a:avLst/>
            <a:gdLst>
              <a:gd name="T0" fmla="*/ 0 w 326"/>
              <a:gd name="T1" fmla="*/ 0 h 125"/>
              <a:gd name="T2" fmla="*/ 14 w 326"/>
              <a:gd name="T3" fmla="*/ 8 h 125"/>
              <a:gd name="T4" fmla="*/ 28 w 326"/>
              <a:gd name="T5" fmla="*/ 15 h 125"/>
              <a:gd name="T6" fmla="*/ 43 w 326"/>
              <a:gd name="T7" fmla="*/ 19 h 125"/>
              <a:gd name="T8" fmla="*/ 57 w 326"/>
              <a:gd name="T9" fmla="*/ 24 h 125"/>
              <a:gd name="T10" fmla="*/ 87 w 326"/>
              <a:gd name="T11" fmla="*/ 30 h 125"/>
              <a:gd name="T12" fmla="*/ 118 w 326"/>
              <a:gd name="T13" fmla="*/ 34 h 125"/>
              <a:gd name="T14" fmla="*/ 140 w 326"/>
              <a:gd name="T15" fmla="*/ 41 h 125"/>
              <a:gd name="T16" fmla="*/ 163 w 326"/>
              <a:gd name="T17" fmla="*/ 46 h 125"/>
              <a:gd name="T18" fmla="*/ 208 w 326"/>
              <a:gd name="T19" fmla="*/ 55 h 125"/>
              <a:gd name="T20" fmla="*/ 253 w 326"/>
              <a:gd name="T21" fmla="*/ 64 h 125"/>
              <a:gd name="T22" fmla="*/ 275 w 326"/>
              <a:gd name="T23" fmla="*/ 69 h 125"/>
              <a:gd name="T24" fmla="*/ 298 w 326"/>
              <a:gd name="T25" fmla="*/ 76 h 125"/>
              <a:gd name="T26" fmla="*/ 305 w 326"/>
              <a:gd name="T27" fmla="*/ 89 h 125"/>
              <a:gd name="T28" fmla="*/ 311 w 326"/>
              <a:gd name="T29" fmla="*/ 101 h 125"/>
              <a:gd name="T30" fmla="*/ 318 w 326"/>
              <a:gd name="T31" fmla="*/ 114 h 125"/>
              <a:gd name="T32" fmla="*/ 326 w 326"/>
              <a:gd name="T33" fmla="*/ 125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6" h="125">
                <a:moveTo>
                  <a:pt x="0" y="0"/>
                </a:moveTo>
                <a:lnTo>
                  <a:pt x="14" y="8"/>
                </a:lnTo>
                <a:lnTo>
                  <a:pt x="28" y="15"/>
                </a:lnTo>
                <a:lnTo>
                  <a:pt x="43" y="19"/>
                </a:lnTo>
                <a:lnTo>
                  <a:pt x="57" y="24"/>
                </a:lnTo>
                <a:lnTo>
                  <a:pt x="87" y="30"/>
                </a:lnTo>
                <a:lnTo>
                  <a:pt x="118" y="34"/>
                </a:lnTo>
                <a:lnTo>
                  <a:pt x="140" y="41"/>
                </a:lnTo>
                <a:lnTo>
                  <a:pt x="163" y="46"/>
                </a:lnTo>
                <a:lnTo>
                  <a:pt x="208" y="55"/>
                </a:lnTo>
                <a:lnTo>
                  <a:pt x="253" y="64"/>
                </a:lnTo>
                <a:lnTo>
                  <a:pt x="275" y="69"/>
                </a:lnTo>
                <a:lnTo>
                  <a:pt x="298" y="76"/>
                </a:lnTo>
                <a:lnTo>
                  <a:pt x="305" y="89"/>
                </a:lnTo>
                <a:lnTo>
                  <a:pt x="311" y="101"/>
                </a:lnTo>
                <a:lnTo>
                  <a:pt x="318" y="114"/>
                </a:lnTo>
                <a:lnTo>
                  <a:pt x="326" y="1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2" name="Freeform 364"/>
          <p:cNvSpPr>
            <a:spLocks/>
          </p:cNvSpPr>
          <p:nvPr/>
        </p:nvSpPr>
        <p:spPr bwMode="auto">
          <a:xfrm>
            <a:off x="2808289" y="2846389"/>
            <a:ext cx="39687" cy="65087"/>
          </a:xfrm>
          <a:custGeom>
            <a:avLst/>
            <a:gdLst>
              <a:gd name="T0" fmla="*/ 0 w 76"/>
              <a:gd name="T1" fmla="*/ 0 h 124"/>
              <a:gd name="T2" fmla="*/ 10 w 76"/>
              <a:gd name="T3" fmla="*/ 10 h 124"/>
              <a:gd name="T4" fmla="*/ 18 w 76"/>
              <a:gd name="T5" fmla="*/ 21 h 124"/>
              <a:gd name="T6" fmla="*/ 35 w 76"/>
              <a:gd name="T7" fmla="*/ 46 h 124"/>
              <a:gd name="T8" fmla="*/ 48 w 76"/>
              <a:gd name="T9" fmla="*/ 71 h 124"/>
              <a:gd name="T10" fmla="*/ 62 w 76"/>
              <a:gd name="T11" fmla="*/ 97 h 124"/>
              <a:gd name="T12" fmla="*/ 67 w 76"/>
              <a:gd name="T13" fmla="*/ 105 h 124"/>
              <a:gd name="T14" fmla="*/ 70 w 76"/>
              <a:gd name="T15" fmla="*/ 110 h 124"/>
              <a:gd name="T16" fmla="*/ 74 w 76"/>
              <a:gd name="T17" fmla="*/ 113 h 124"/>
              <a:gd name="T18" fmla="*/ 75 w 76"/>
              <a:gd name="T19" fmla="*/ 114 h 124"/>
              <a:gd name="T20" fmla="*/ 76 w 76"/>
              <a:gd name="T21" fmla="*/ 115 h 124"/>
              <a:gd name="T22" fmla="*/ 76 w 76"/>
              <a:gd name="T23" fmla="*/ 117 h 124"/>
              <a:gd name="T24" fmla="*/ 76 w 76"/>
              <a:gd name="T25" fmla="*/ 120 h 124"/>
              <a:gd name="T26" fmla="*/ 76 w 76"/>
              <a:gd name="T27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124">
                <a:moveTo>
                  <a:pt x="0" y="0"/>
                </a:moveTo>
                <a:lnTo>
                  <a:pt x="10" y="10"/>
                </a:lnTo>
                <a:lnTo>
                  <a:pt x="18" y="21"/>
                </a:lnTo>
                <a:lnTo>
                  <a:pt x="35" y="46"/>
                </a:lnTo>
                <a:lnTo>
                  <a:pt x="48" y="71"/>
                </a:lnTo>
                <a:lnTo>
                  <a:pt x="62" y="97"/>
                </a:lnTo>
                <a:lnTo>
                  <a:pt x="67" y="105"/>
                </a:lnTo>
                <a:lnTo>
                  <a:pt x="70" y="110"/>
                </a:lnTo>
                <a:lnTo>
                  <a:pt x="74" y="113"/>
                </a:lnTo>
                <a:lnTo>
                  <a:pt x="75" y="114"/>
                </a:lnTo>
                <a:lnTo>
                  <a:pt x="76" y="115"/>
                </a:lnTo>
                <a:lnTo>
                  <a:pt x="76" y="117"/>
                </a:lnTo>
                <a:lnTo>
                  <a:pt x="76" y="120"/>
                </a:lnTo>
                <a:lnTo>
                  <a:pt x="76" y="12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3" name="Freeform 365"/>
          <p:cNvSpPr>
            <a:spLocks/>
          </p:cNvSpPr>
          <p:nvPr/>
        </p:nvSpPr>
        <p:spPr bwMode="auto">
          <a:xfrm>
            <a:off x="2774951" y="2889251"/>
            <a:ext cx="61913" cy="73025"/>
          </a:xfrm>
          <a:custGeom>
            <a:avLst/>
            <a:gdLst>
              <a:gd name="T0" fmla="*/ 0 w 118"/>
              <a:gd name="T1" fmla="*/ 0 h 138"/>
              <a:gd name="T2" fmla="*/ 5 w 118"/>
              <a:gd name="T3" fmla="*/ 10 h 138"/>
              <a:gd name="T4" fmla="*/ 13 w 118"/>
              <a:gd name="T5" fmla="*/ 23 h 138"/>
              <a:gd name="T6" fmla="*/ 24 w 118"/>
              <a:gd name="T7" fmla="*/ 36 h 138"/>
              <a:gd name="T8" fmla="*/ 36 w 118"/>
              <a:gd name="T9" fmla="*/ 48 h 138"/>
              <a:gd name="T10" fmla="*/ 49 w 118"/>
              <a:gd name="T11" fmla="*/ 61 h 138"/>
              <a:gd name="T12" fmla="*/ 62 w 118"/>
              <a:gd name="T13" fmla="*/ 72 h 138"/>
              <a:gd name="T14" fmla="*/ 73 w 118"/>
              <a:gd name="T15" fmla="*/ 83 h 138"/>
              <a:gd name="T16" fmla="*/ 84 w 118"/>
              <a:gd name="T17" fmla="*/ 90 h 138"/>
              <a:gd name="T18" fmla="*/ 88 w 118"/>
              <a:gd name="T19" fmla="*/ 98 h 138"/>
              <a:gd name="T20" fmla="*/ 93 w 118"/>
              <a:gd name="T21" fmla="*/ 104 h 138"/>
              <a:gd name="T22" fmla="*/ 99 w 118"/>
              <a:gd name="T23" fmla="*/ 113 h 138"/>
              <a:gd name="T24" fmla="*/ 103 w 118"/>
              <a:gd name="T25" fmla="*/ 120 h 138"/>
              <a:gd name="T26" fmla="*/ 106 w 118"/>
              <a:gd name="T27" fmla="*/ 123 h 138"/>
              <a:gd name="T28" fmla="*/ 107 w 118"/>
              <a:gd name="T29" fmla="*/ 127 h 138"/>
              <a:gd name="T30" fmla="*/ 109 w 118"/>
              <a:gd name="T31" fmla="*/ 129 h 138"/>
              <a:gd name="T32" fmla="*/ 113 w 118"/>
              <a:gd name="T33" fmla="*/ 133 h 138"/>
              <a:gd name="T34" fmla="*/ 118 w 118"/>
              <a:gd name="T35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8" h="138">
                <a:moveTo>
                  <a:pt x="0" y="0"/>
                </a:moveTo>
                <a:lnTo>
                  <a:pt x="5" y="10"/>
                </a:lnTo>
                <a:lnTo>
                  <a:pt x="13" y="23"/>
                </a:lnTo>
                <a:lnTo>
                  <a:pt x="24" y="36"/>
                </a:lnTo>
                <a:lnTo>
                  <a:pt x="36" y="48"/>
                </a:lnTo>
                <a:lnTo>
                  <a:pt x="49" y="61"/>
                </a:lnTo>
                <a:lnTo>
                  <a:pt x="62" y="72"/>
                </a:lnTo>
                <a:lnTo>
                  <a:pt x="73" y="83"/>
                </a:lnTo>
                <a:lnTo>
                  <a:pt x="84" y="90"/>
                </a:lnTo>
                <a:lnTo>
                  <a:pt x="88" y="98"/>
                </a:lnTo>
                <a:lnTo>
                  <a:pt x="93" y="104"/>
                </a:lnTo>
                <a:lnTo>
                  <a:pt x="99" y="113"/>
                </a:lnTo>
                <a:lnTo>
                  <a:pt x="103" y="120"/>
                </a:lnTo>
                <a:lnTo>
                  <a:pt x="106" y="123"/>
                </a:lnTo>
                <a:lnTo>
                  <a:pt x="107" y="127"/>
                </a:lnTo>
                <a:lnTo>
                  <a:pt x="109" y="129"/>
                </a:lnTo>
                <a:lnTo>
                  <a:pt x="113" y="133"/>
                </a:lnTo>
                <a:lnTo>
                  <a:pt x="118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4" name="Freeform 366"/>
          <p:cNvSpPr>
            <a:spLocks/>
          </p:cNvSpPr>
          <p:nvPr/>
        </p:nvSpPr>
        <p:spPr bwMode="auto">
          <a:xfrm>
            <a:off x="2794000" y="2852738"/>
            <a:ext cx="65088" cy="30162"/>
          </a:xfrm>
          <a:custGeom>
            <a:avLst/>
            <a:gdLst>
              <a:gd name="T0" fmla="*/ 0 w 125"/>
              <a:gd name="T1" fmla="*/ 0 h 56"/>
              <a:gd name="T2" fmla="*/ 19 w 125"/>
              <a:gd name="T3" fmla="*/ 3 h 56"/>
              <a:gd name="T4" fmla="*/ 36 w 125"/>
              <a:gd name="T5" fmla="*/ 6 h 56"/>
              <a:gd name="T6" fmla="*/ 52 w 125"/>
              <a:gd name="T7" fmla="*/ 11 h 56"/>
              <a:gd name="T8" fmla="*/ 68 w 125"/>
              <a:gd name="T9" fmla="*/ 17 h 56"/>
              <a:gd name="T10" fmla="*/ 82 w 125"/>
              <a:gd name="T11" fmla="*/ 23 h 56"/>
              <a:gd name="T12" fmla="*/ 97 w 125"/>
              <a:gd name="T13" fmla="*/ 33 h 56"/>
              <a:gd name="T14" fmla="*/ 111 w 125"/>
              <a:gd name="T15" fmla="*/ 43 h 56"/>
              <a:gd name="T16" fmla="*/ 125 w 125"/>
              <a:gd name="T17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5" h="56">
                <a:moveTo>
                  <a:pt x="0" y="0"/>
                </a:moveTo>
                <a:lnTo>
                  <a:pt x="19" y="3"/>
                </a:lnTo>
                <a:lnTo>
                  <a:pt x="36" y="6"/>
                </a:lnTo>
                <a:lnTo>
                  <a:pt x="52" y="11"/>
                </a:lnTo>
                <a:lnTo>
                  <a:pt x="68" y="17"/>
                </a:lnTo>
                <a:lnTo>
                  <a:pt x="82" y="23"/>
                </a:lnTo>
                <a:lnTo>
                  <a:pt x="97" y="33"/>
                </a:lnTo>
                <a:lnTo>
                  <a:pt x="111" y="43"/>
                </a:lnTo>
                <a:lnTo>
                  <a:pt x="125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5" name="Freeform 367"/>
          <p:cNvSpPr>
            <a:spLocks/>
          </p:cNvSpPr>
          <p:nvPr/>
        </p:nvSpPr>
        <p:spPr bwMode="auto">
          <a:xfrm>
            <a:off x="2786063" y="2903539"/>
            <a:ext cx="19050" cy="41275"/>
          </a:xfrm>
          <a:custGeom>
            <a:avLst/>
            <a:gdLst>
              <a:gd name="T0" fmla="*/ 0 w 35"/>
              <a:gd name="T1" fmla="*/ 0 h 77"/>
              <a:gd name="T2" fmla="*/ 1 w 35"/>
              <a:gd name="T3" fmla="*/ 13 h 77"/>
              <a:gd name="T4" fmla="*/ 3 w 35"/>
              <a:gd name="T5" fmla="*/ 22 h 77"/>
              <a:gd name="T6" fmla="*/ 4 w 35"/>
              <a:gd name="T7" fmla="*/ 30 h 77"/>
              <a:gd name="T8" fmla="*/ 5 w 35"/>
              <a:gd name="T9" fmla="*/ 37 h 77"/>
              <a:gd name="T10" fmla="*/ 5 w 35"/>
              <a:gd name="T11" fmla="*/ 43 h 77"/>
              <a:gd name="T12" fmla="*/ 6 w 35"/>
              <a:gd name="T13" fmla="*/ 47 h 77"/>
              <a:gd name="T14" fmla="*/ 7 w 35"/>
              <a:gd name="T15" fmla="*/ 52 h 77"/>
              <a:gd name="T16" fmla="*/ 11 w 35"/>
              <a:gd name="T17" fmla="*/ 56 h 77"/>
              <a:gd name="T18" fmla="*/ 15 w 35"/>
              <a:gd name="T19" fmla="*/ 59 h 77"/>
              <a:gd name="T20" fmla="*/ 23 w 35"/>
              <a:gd name="T21" fmla="*/ 66 h 77"/>
              <a:gd name="T22" fmla="*/ 29 w 35"/>
              <a:gd name="T23" fmla="*/ 71 h 77"/>
              <a:gd name="T24" fmla="*/ 35 w 35"/>
              <a:gd name="T2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" h="77">
                <a:moveTo>
                  <a:pt x="0" y="0"/>
                </a:moveTo>
                <a:lnTo>
                  <a:pt x="1" y="13"/>
                </a:lnTo>
                <a:lnTo>
                  <a:pt x="3" y="22"/>
                </a:lnTo>
                <a:lnTo>
                  <a:pt x="4" y="30"/>
                </a:lnTo>
                <a:lnTo>
                  <a:pt x="5" y="37"/>
                </a:lnTo>
                <a:lnTo>
                  <a:pt x="5" y="43"/>
                </a:lnTo>
                <a:lnTo>
                  <a:pt x="6" y="47"/>
                </a:lnTo>
                <a:lnTo>
                  <a:pt x="7" y="52"/>
                </a:lnTo>
                <a:lnTo>
                  <a:pt x="11" y="56"/>
                </a:lnTo>
                <a:lnTo>
                  <a:pt x="15" y="59"/>
                </a:lnTo>
                <a:lnTo>
                  <a:pt x="23" y="66"/>
                </a:lnTo>
                <a:lnTo>
                  <a:pt x="29" y="71"/>
                </a:lnTo>
                <a:lnTo>
                  <a:pt x="35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6" name="Line 368"/>
          <p:cNvSpPr>
            <a:spLocks noChangeShapeType="1"/>
          </p:cNvSpPr>
          <p:nvPr/>
        </p:nvSpPr>
        <p:spPr bwMode="auto">
          <a:xfrm>
            <a:off x="2797175" y="3014664"/>
            <a:ext cx="0" cy="3333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7" name="Freeform 369"/>
          <p:cNvSpPr>
            <a:spLocks/>
          </p:cNvSpPr>
          <p:nvPr/>
        </p:nvSpPr>
        <p:spPr bwMode="auto">
          <a:xfrm>
            <a:off x="2833688" y="3000376"/>
            <a:ext cx="50800" cy="68263"/>
          </a:xfrm>
          <a:custGeom>
            <a:avLst/>
            <a:gdLst>
              <a:gd name="T0" fmla="*/ 0 w 97"/>
              <a:gd name="T1" fmla="*/ 0 h 131"/>
              <a:gd name="T2" fmla="*/ 17 w 97"/>
              <a:gd name="T3" fmla="*/ 11 h 131"/>
              <a:gd name="T4" fmla="*/ 32 w 97"/>
              <a:gd name="T5" fmla="*/ 24 h 131"/>
              <a:gd name="T6" fmla="*/ 47 w 97"/>
              <a:gd name="T7" fmla="*/ 37 h 131"/>
              <a:gd name="T8" fmla="*/ 63 w 97"/>
              <a:gd name="T9" fmla="*/ 48 h 131"/>
              <a:gd name="T10" fmla="*/ 66 w 97"/>
              <a:gd name="T11" fmla="*/ 59 h 131"/>
              <a:gd name="T12" fmla="*/ 69 w 97"/>
              <a:gd name="T13" fmla="*/ 69 h 131"/>
              <a:gd name="T14" fmla="*/ 72 w 97"/>
              <a:gd name="T15" fmla="*/ 79 h 131"/>
              <a:gd name="T16" fmla="*/ 77 w 97"/>
              <a:gd name="T17" fmla="*/ 90 h 131"/>
              <a:gd name="T18" fmla="*/ 84 w 97"/>
              <a:gd name="T19" fmla="*/ 100 h 131"/>
              <a:gd name="T20" fmla="*/ 90 w 97"/>
              <a:gd name="T21" fmla="*/ 111 h 131"/>
              <a:gd name="T22" fmla="*/ 93 w 97"/>
              <a:gd name="T23" fmla="*/ 116 h 131"/>
              <a:gd name="T24" fmla="*/ 95 w 97"/>
              <a:gd name="T25" fmla="*/ 123 h 131"/>
              <a:gd name="T26" fmla="*/ 97 w 97"/>
              <a:gd name="T27" fmla="*/ 129 h 131"/>
              <a:gd name="T28" fmla="*/ 97 w 97"/>
              <a:gd name="T29" fmla="*/ 131 h 131"/>
              <a:gd name="T30" fmla="*/ 97 w 97"/>
              <a:gd name="T31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7" h="131">
                <a:moveTo>
                  <a:pt x="0" y="0"/>
                </a:moveTo>
                <a:lnTo>
                  <a:pt x="17" y="11"/>
                </a:lnTo>
                <a:lnTo>
                  <a:pt x="32" y="24"/>
                </a:lnTo>
                <a:lnTo>
                  <a:pt x="47" y="37"/>
                </a:lnTo>
                <a:lnTo>
                  <a:pt x="63" y="48"/>
                </a:lnTo>
                <a:lnTo>
                  <a:pt x="66" y="59"/>
                </a:lnTo>
                <a:lnTo>
                  <a:pt x="69" y="69"/>
                </a:lnTo>
                <a:lnTo>
                  <a:pt x="72" y="79"/>
                </a:lnTo>
                <a:lnTo>
                  <a:pt x="77" y="90"/>
                </a:lnTo>
                <a:lnTo>
                  <a:pt x="84" y="100"/>
                </a:lnTo>
                <a:lnTo>
                  <a:pt x="90" y="111"/>
                </a:lnTo>
                <a:lnTo>
                  <a:pt x="93" y="116"/>
                </a:lnTo>
                <a:lnTo>
                  <a:pt x="95" y="123"/>
                </a:lnTo>
                <a:lnTo>
                  <a:pt x="97" y="129"/>
                </a:lnTo>
                <a:lnTo>
                  <a:pt x="97" y="131"/>
                </a:lnTo>
                <a:lnTo>
                  <a:pt x="97" y="13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8" name="Freeform 370"/>
          <p:cNvSpPr>
            <a:spLocks/>
          </p:cNvSpPr>
          <p:nvPr/>
        </p:nvSpPr>
        <p:spPr bwMode="auto">
          <a:xfrm>
            <a:off x="2830513" y="3079750"/>
            <a:ext cx="44450" cy="52388"/>
          </a:xfrm>
          <a:custGeom>
            <a:avLst/>
            <a:gdLst>
              <a:gd name="T0" fmla="*/ 0 w 84"/>
              <a:gd name="T1" fmla="*/ 0 h 97"/>
              <a:gd name="T2" fmla="*/ 10 w 84"/>
              <a:gd name="T3" fmla="*/ 6 h 97"/>
              <a:gd name="T4" fmla="*/ 18 w 84"/>
              <a:gd name="T5" fmla="*/ 12 h 97"/>
              <a:gd name="T6" fmla="*/ 32 w 84"/>
              <a:gd name="T7" fmla="*/ 23 h 97"/>
              <a:gd name="T8" fmla="*/ 46 w 84"/>
              <a:gd name="T9" fmla="*/ 34 h 97"/>
              <a:gd name="T10" fmla="*/ 54 w 84"/>
              <a:gd name="T11" fmla="*/ 38 h 97"/>
              <a:gd name="T12" fmla="*/ 63 w 84"/>
              <a:gd name="T13" fmla="*/ 42 h 97"/>
              <a:gd name="T14" fmla="*/ 69 w 84"/>
              <a:gd name="T15" fmla="*/ 56 h 97"/>
              <a:gd name="T16" fmla="*/ 76 w 84"/>
              <a:gd name="T17" fmla="*/ 69 h 97"/>
              <a:gd name="T18" fmla="*/ 81 w 84"/>
              <a:gd name="T19" fmla="*/ 82 h 97"/>
              <a:gd name="T20" fmla="*/ 84 w 84"/>
              <a:gd name="T21" fmla="*/ 89 h 97"/>
              <a:gd name="T22" fmla="*/ 84 w 84"/>
              <a:gd name="T2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97">
                <a:moveTo>
                  <a:pt x="0" y="0"/>
                </a:moveTo>
                <a:lnTo>
                  <a:pt x="10" y="6"/>
                </a:lnTo>
                <a:lnTo>
                  <a:pt x="18" y="12"/>
                </a:lnTo>
                <a:lnTo>
                  <a:pt x="32" y="23"/>
                </a:lnTo>
                <a:lnTo>
                  <a:pt x="46" y="34"/>
                </a:lnTo>
                <a:lnTo>
                  <a:pt x="54" y="38"/>
                </a:lnTo>
                <a:lnTo>
                  <a:pt x="63" y="42"/>
                </a:lnTo>
                <a:lnTo>
                  <a:pt x="69" y="56"/>
                </a:lnTo>
                <a:lnTo>
                  <a:pt x="76" y="69"/>
                </a:lnTo>
                <a:lnTo>
                  <a:pt x="81" y="82"/>
                </a:lnTo>
                <a:lnTo>
                  <a:pt x="84" y="89"/>
                </a:lnTo>
                <a:lnTo>
                  <a:pt x="84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59" name="Freeform 371"/>
          <p:cNvSpPr>
            <a:spLocks/>
          </p:cNvSpPr>
          <p:nvPr/>
        </p:nvSpPr>
        <p:spPr bwMode="auto">
          <a:xfrm>
            <a:off x="2741614" y="3149600"/>
            <a:ext cx="26987" cy="88900"/>
          </a:xfrm>
          <a:custGeom>
            <a:avLst/>
            <a:gdLst>
              <a:gd name="T0" fmla="*/ 0 w 49"/>
              <a:gd name="T1" fmla="*/ 0 h 166"/>
              <a:gd name="T2" fmla="*/ 2 w 49"/>
              <a:gd name="T3" fmla="*/ 8 h 166"/>
              <a:gd name="T4" fmla="*/ 5 w 49"/>
              <a:gd name="T5" fmla="*/ 18 h 166"/>
              <a:gd name="T6" fmla="*/ 10 w 49"/>
              <a:gd name="T7" fmla="*/ 40 h 166"/>
              <a:gd name="T8" fmla="*/ 13 w 49"/>
              <a:gd name="T9" fmla="*/ 51 h 166"/>
              <a:gd name="T10" fmla="*/ 16 w 49"/>
              <a:gd name="T11" fmla="*/ 61 h 166"/>
              <a:gd name="T12" fmla="*/ 19 w 49"/>
              <a:gd name="T13" fmla="*/ 69 h 166"/>
              <a:gd name="T14" fmla="*/ 21 w 49"/>
              <a:gd name="T15" fmla="*/ 76 h 166"/>
              <a:gd name="T16" fmla="*/ 25 w 49"/>
              <a:gd name="T17" fmla="*/ 88 h 166"/>
              <a:gd name="T18" fmla="*/ 30 w 49"/>
              <a:gd name="T19" fmla="*/ 98 h 166"/>
              <a:gd name="T20" fmla="*/ 39 w 49"/>
              <a:gd name="T21" fmla="*/ 119 h 166"/>
              <a:gd name="T22" fmla="*/ 46 w 49"/>
              <a:gd name="T23" fmla="*/ 141 h 166"/>
              <a:gd name="T24" fmla="*/ 47 w 49"/>
              <a:gd name="T25" fmla="*/ 152 h 166"/>
              <a:gd name="T26" fmla="*/ 49 w 49"/>
              <a:gd name="T2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9" h="166">
                <a:moveTo>
                  <a:pt x="0" y="0"/>
                </a:moveTo>
                <a:lnTo>
                  <a:pt x="2" y="8"/>
                </a:lnTo>
                <a:lnTo>
                  <a:pt x="5" y="18"/>
                </a:lnTo>
                <a:lnTo>
                  <a:pt x="10" y="40"/>
                </a:lnTo>
                <a:lnTo>
                  <a:pt x="13" y="51"/>
                </a:lnTo>
                <a:lnTo>
                  <a:pt x="16" y="61"/>
                </a:lnTo>
                <a:lnTo>
                  <a:pt x="19" y="69"/>
                </a:lnTo>
                <a:lnTo>
                  <a:pt x="21" y="76"/>
                </a:lnTo>
                <a:lnTo>
                  <a:pt x="25" y="88"/>
                </a:lnTo>
                <a:lnTo>
                  <a:pt x="30" y="98"/>
                </a:lnTo>
                <a:lnTo>
                  <a:pt x="39" y="119"/>
                </a:lnTo>
                <a:lnTo>
                  <a:pt x="46" y="141"/>
                </a:lnTo>
                <a:lnTo>
                  <a:pt x="47" y="152"/>
                </a:lnTo>
                <a:lnTo>
                  <a:pt x="49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0" name="Freeform 372"/>
          <p:cNvSpPr>
            <a:spLocks/>
          </p:cNvSpPr>
          <p:nvPr/>
        </p:nvSpPr>
        <p:spPr bwMode="auto">
          <a:xfrm>
            <a:off x="2735263" y="3116263"/>
            <a:ext cx="36512" cy="44450"/>
          </a:xfrm>
          <a:custGeom>
            <a:avLst/>
            <a:gdLst>
              <a:gd name="T0" fmla="*/ 0 w 70"/>
              <a:gd name="T1" fmla="*/ 0 h 84"/>
              <a:gd name="T2" fmla="*/ 6 w 70"/>
              <a:gd name="T3" fmla="*/ 6 h 84"/>
              <a:gd name="T4" fmla="*/ 11 w 70"/>
              <a:gd name="T5" fmla="*/ 11 h 84"/>
              <a:gd name="T6" fmla="*/ 16 w 70"/>
              <a:gd name="T7" fmla="*/ 17 h 84"/>
              <a:gd name="T8" fmla="*/ 21 w 70"/>
              <a:gd name="T9" fmla="*/ 21 h 84"/>
              <a:gd name="T10" fmla="*/ 24 w 70"/>
              <a:gd name="T11" fmla="*/ 25 h 84"/>
              <a:gd name="T12" fmla="*/ 27 w 70"/>
              <a:gd name="T13" fmla="*/ 29 h 84"/>
              <a:gd name="T14" fmla="*/ 31 w 70"/>
              <a:gd name="T15" fmla="*/ 36 h 84"/>
              <a:gd name="T16" fmla="*/ 35 w 70"/>
              <a:gd name="T17" fmla="*/ 41 h 84"/>
              <a:gd name="T18" fmla="*/ 38 w 70"/>
              <a:gd name="T19" fmla="*/ 48 h 84"/>
              <a:gd name="T20" fmla="*/ 43 w 70"/>
              <a:gd name="T21" fmla="*/ 55 h 84"/>
              <a:gd name="T22" fmla="*/ 49 w 70"/>
              <a:gd name="T23" fmla="*/ 63 h 84"/>
              <a:gd name="T24" fmla="*/ 53 w 70"/>
              <a:gd name="T25" fmla="*/ 71 h 84"/>
              <a:gd name="T26" fmla="*/ 57 w 70"/>
              <a:gd name="T27" fmla="*/ 76 h 84"/>
              <a:gd name="T28" fmla="*/ 58 w 70"/>
              <a:gd name="T29" fmla="*/ 80 h 84"/>
              <a:gd name="T30" fmla="*/ 59 w 70"/>
              <a:gd name="T31" fmla="*/ 83 h 84"/>
              <a:gd name="T32" fmla="*/ 63 w 70"/>
              <a:gd name="T33" fmla="*/ 84 h 84"/>
              <a:gd name="T34" fmla="*/ 65 w 70"/>
              <a:gd name="T35" fmla="*/ 84 h 84"/>
              <a:gd name="T36" fmla="*/ 70 w 70"/>
              <a:gd name="T37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0" h="84">
                <a:moveTo>
                  <a:pt x="0" y="0"/>
                </a:moveTo>
                <a:lnTo>
                  <a:pt x="6" y="6"/>
                </a:lnTo>
                <a:lnTo>
                  <a:pt x="11" y="11"/>
                </a:lnTo>
                <a:lnTo>
                  <a:pt x="16" y="17"/>
                </a:lnTo>
                <a:lnTo>
                  <a:pt x="21" y="21"/>
                </a:lnTo>
                <a:lnTo>
                  <a:pt x="24" y="25"/>
                </a:lnTo>
                <a:lnTo>
                  <a:pt x="27" y="29"/>
                </a:lnTo>
                <a:lnTo>
                  <a:pt x="31" y="36"/>
                </a:lnTo>
                <a:lnTo>
                  <a:pt x="35" y="41"/>
                </a:lnTo>
                <a:lnTo>
                  <a:pt x="38" y="48"/>
                </a:lnTo>
                <a:lnTo>
                  <a:pt x="43" y="55"/>
                </a:lnTo>
                <a:lnTo>
                  <a:pt x="49" y="63"/>
                </a:lnTo>
                <a:lnTo>
                  <a:pt x="53" y="71"/>
                </a:lnTo>
                <a:lnTo>
                  <a:pt x="57" y="76"/>
                </a:lnTo>
                <a:lnTo>
                  <a:pt x="58" y="80"/>
                </a:lnTo>
                <a:lnTo>
                  <a:pt x="59" y="83"/>
                </a:lnTo>
                <a:lnTo>
                  <a:pt x="63" y="84"/>
                </a:lnTo>
                <a:lnTo>
                  <a:pt x="65" y="84"/>
                </a:lnTo>
                <a:lnTo>
                  <a:pt x="70" y="8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1" name="Freeform 373"/>
          <p:cNvSpPr>
            <a:spLocks/>
          </p:cNvSpPr>
          <p:nvPr/>
        </p:nvSpPr>
        <p:spPr bwMode="auto">
          <a:xfrm>
            <a:off x="2760663" y="3090863"/>
            <a:ext cx="44450" cy="63500"/>
          </a:xfrm>
          <a:custGeom>
            <a:avLst/>
            <a:gdLst>
              <a:gd name="T0" fmla="*/ 0 w 83"/>
              <a:gd name="T1" fmla="*/ 0 h 118"/>
              <a:gd name="T2" fmla="*/ 10 w 83"/>
              <a:gd name="T3" fmla="*/ 5 h 118"/>
              <a:gd name="T4" fmla="*/ 18 w 83"/>
              <a:gd name="T5" fmla="*/ 9 h 118"/>
              <a:gd name="T6" fmla="*/ 25 w 83"/>
              <a:gd name="T7" fmla="*/ 15 h 118"/>
              <a:gd name="T8" fmla="*/ 30 w 83"/>
              <a:gd name="T9" fmla="*/ 21 h 118"/>
              <a:gd name="T10" fmla="*/ 38 w 83"/>
              <a:gd name="T11" fmla="*/ 37 h 118"/>
              <a:gd name="T12" fmla="*/ 42 w 83"/>
              <a:gd name="T13" fmla="*/ 45 h 118"/>
              <a:gd name="T14" fmla="*/ 48 w 83"/>
              <a:gd name="T15" fmla="*/ 55 h 118"/>
              <a:gd name="T16" fmla="*/ 62 w 83"/>
              <a:gd name="T17" fmla="*/ 76 h 118"/>
              <a:gd name="T18" fmla="*/ 76 w 83"/>
              <a:gd name="T19" fmla="*/ 97 h 118"/>
              <a:gd name="T20" fmla="*/ 79 w 83"/>
              <a:gd name="T21" fmla="*/ 103 h 118"/>
              <a:gd name="T22" fmla="*/ 82 w 83"/>
              <a:gd name="T23" fmla="*/ 110 h 118"/>
              <a:gd name="T24" fmla="*/ 83 w 83"/>
              <a:gd name="T25" fmla="*/ 115 h 118"/>
              <a:gd name="T26" fmla="*/ 83 w 83"/>
              <a:gd name="T27" fmla="*/ 117 h 118"/>
              <a:gd name="T28" fmla="*/ 83 w 83"/>
              <a:gd name="T2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18">
                <a:moveTo>
                  <a:pt x="0" y="0"/>
                </a:moveTo>
                <a:lnTo>
                  <a:pt x="10" y="5"/>
                </a:lnTo>
                <a:lnTo>
                  <a:pt x="18" y="9"/>
                </a:lnTo>
                <a:lnTo>
                  <a:pt x="25" y="15"/>
                </a:lnTo>
                <a:lnTo>
                  <a:pt x="30" y="21"/>
                </a:lnTo>
                <a:lnTo>
                  <a:pt x="38" y="37"/>
                </a:lnTo>
                <a:lnTo>
                  <a:pt x="42" y="45"/>
                </a:lnTo>
                <a:lnTo>
                  <a:pt x="48" y="55"/>
                </a:lnTo>
                <a:lnTo>
                  <a:pt x="62" y="76"/>
                </a:lnTo>
                <a:lnTo>
                  <a:pt x="76" y="97"/>
                </a:lnTo>
                <a:lnTo>
                  <a:pt x="79" y="103"/>
                </a:lnTo>
                <a:lnTo>
                  <a:pt x="82" y="110"/>
                </a:lnTo>
                <a:lnTo>
                  <a:pt x="83" y="115"/>
                </a:lnTo>
                <a:lnTo>
                  <a:pt x="83" y="117"/>
                </a:lnTo>
                <a:lnTo>
                  <a:pt x="83" y="1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2" name="Freeform 374"/>
          <p:cNvSpPr>
            <a:spLocks/>
          </p:cNvSpPr>
          <p:nvPr/>
        </p:nvSpPr>
        <p:spPr bwMode="auto">
          <a:xfrm>
            <a:off x="2805113" y="3084514"/>
            <a:ext cx="76200" cy="109537"/>
          </a:xfrm>
          <a:custGeom>
            <a:avLst/>
            <a:gdLst>
              <a:gd name="T0" fmla="*/ 0 w 145"/>
              <a:gd name="T1" fmla="*/ 0 h 208"/>
              <a:gd name="T2" fmla="*/ 16 w 145"/>
              <a:gd name="T3" fmla="*/ 14 h 208"/>
              <a:gd name="T4" fmla="*/ 29 w 145"/>
              <a:gd name="T5" fmla="*/ 29 h 208"/>
              <a:gd name="T6" fmla="*/ 40 w 145"/>
              <a:gd name="T7" fmla="*/ 47 h 208"/>
              <a:gd name="T8" fmla="*/ 51 w 145"/>
              <a:gd name="T9" fmla="*/ 66 h 208"/>
              <a:gd name="T10" fmla="*/ 61 w 145"/>
              <a:gd name="T11" fmla="*/ 86 h 208"/>
              <a:gd name="T12" fmla="*/ 72 w 145"/>
              <a:gd name="T13" fmla="*/ 105 h 208"/>
              <a:gd name="T14" fmla="*/ 83 w 145"/>
              <a:gd name="T15" fmla="*/ 123 h 208"/>
              <a:gd name="T16" fmla="*/ 97 w 145"/>
              <a:gd name="T17" fmla="*/ 139 h 208"/>
              <a:gd name="T18" fmla="*/ 99 w 145"/>
              <a:gd name="T19" fmla="*/ 143 h 208"/>
              <a:gd name="T20" fmla="*/ 102 w 145"/>
              <a:gd name="T21" fmla="*/ 151 h 208"/>
              <a:gd name="T22" fmla="*/ 106 w 145"/>
              <a:gd name="T23" fmla="*/ 161 h 208"/>
              <a:gd name="T24" fmla="*/ 110 w 145"/>
              <a:gd name="T25" fmla="*/ 171 h 208"/>
              <a:gd name="T26" fmla="*/ 114 w 145"/>
              <a:gd name="T27" fmla="*/ 181 h 208"/>
              <a:gd name="T28" fmla="*/ 119 w 145"/>
              <a:gd name="T29" fmla="*/ 191 h 208"/>
              <a:gd name="T30" fmla="*/ 122 w 145"/>
              <a:gd name="T31" fmla="*/ 198 h 208"/>
              <a:gd name="T32" fmla="*/ 125 w 145"/>
              <a:gd name="T33" fmla="*/ 201 h 208"/>
              <a:gd name="T34" fmla="*/ 130 w 145"/>
              <a:gd name="T35" fmla="*/ 205 h 208"/>
              <a:gd name="T36" fmla="*/ 137 w 145"/>
              <a:gd name="T37" fmla="*/ 207 h 208"/>
              <a:gd name="T38" fmla="*/ 143 w 145"/>
              <a:gd name="T39" fmla="*/ 208 h 208"/>
              <a:gd name="T40" fmla="*/ 144 w 145"/>
              <a:gd name="T41" fmla="*/ 208 h 208"/>
              <a:gd name="T42" fmla="*/ 145 w 145"/>
              <a:gd name="T43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45" h="208">
                <a:moveTo>
                  <a:pt x="0" y="0"/>
                </a:moveTo>
                <a:lnTo>
                  <a:pt x="16" y="14"/>
                </a:lnTo>
                <a:lnTo>
                  <a:pt x="29" y="29"/>
                </a:lnTo>
                <a:lnTo>
                  <a:pt x="40" y="47"/>
                </a:lnTo>
                <a:lnTo>
                  <a:pt x="51" y="66"/>
                </a:lnTo>
                <a:lnTo>
                  <a:pt x="61" y="86"/>
                </a:lnTo>
                <a:lnTo>
                  <a:pt x="72" y="105"/>
                </a:lnTo>
                <a:lnTo>
                  <a:pt x="83" y="123"/>
                </a:lnTo>
                <a:lnTo>
                  <a:pt x="97" y="139"/>
                </a:lnTo>
                <a:lnTo>
                  <a:pt x="99" y="143"/>
                </a:lnTo>
                <a:lnTo>
                  <a:pt x="102" y="151"/>
                </a:lnTo>
                <a:lnTo>
                  <a:pt x="106" y="161"/>
                </a:lnTo>
                <a:lnTo>
                  <a:pt x="110" y="171"/>
                </a:lnTo>
                <a:lnTo>
                  <a:pt x="114" y="181"/>
                </a:lnTo>
                <a:lnTo>
                  <a:pt x="119" y="191"/>
                </a:lnTo>
                <a:lnTo>
                  <a:pt x="122" y="198"/>
                </a:lnTo>
                <a:lnTo>
                  <a:pt x="125" y="201"/>
                </a:lnTo>
                <a:lnTo>
                  <a:pt x="130" y="205"/>
                </a:lnTo>
                <a:lnTo>
                  <a:pt x="137" y="207"/>
                </a:lnTo>
                <a:lnTo>
                  <a:pt x="143" y="208"/>
                </a:lnTo>
                <a:lnTo>
                  <a:pt x="144" y="208"/>
                </a:lnTo>
                <a:lnTo>
                  <a:pt x="145" y="2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3" name="Freeform 375"/>
          <p:cNvSpPr>
            <a:spLocks/>
          </p:cNvSpPr>
          <p:nvPr/>
        </p:nvSpPr>
        <p:spPr bwMode="auto">
          <a:xfrm>
            <a:off x="2257426" y="3051175"/>
            <a:ext cx="41275" cy="14288"/>
          </a:xfrm>
          <a:custGeom>
            <a:avLst/>
            <a:gdLst>
              <a:gd name="T0" fmla="*/ 76 w 76"/>
              <a:gd name="T1" fmla="*/ 0 h 27"/>
              <a:gd name="T2" fmla="*/ 56 w 76"/>
              <a:gd name="T3" fmla="*/ 8 h 27"/>
              <a:gd name="T4" fmla="*/ 39 w 76"/>
              <a:gd name="T5" fmla="*/ 17 h 27"/>
              <a:gd name="T6" fmla="*/ 21 w 76"/>
              <a:gd name="T7" fmla="*/ 24 h 27"/>
              <a:gd name="T8" fmla="*/ 10 w 76"/>
              <a:gd name="T9" fmla="*/ 26 h 27"/>
              <a:gd name="T10" fmla="*/ 0 w 76"/>
              <a:gd name="T1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6" h="27">
                <a:moveTo>
                  <a:pt x="76" y="0"/>
                </a:moveTo>
                <a:lnTo>
                  <a:pt x="56" y="8"/>
                </a:lnTo>
                <a:lnTo>
                  <a:pt x="39" y="17"/>
                </a:lnTo>
                <a:lnTo>
                  <a:pt x="21" y="24"/>
                </a:lnTo>
                <a:lnTo>
                  <a:pt x="10" y="26"/>
                </a:lnTo>
                <a:lnTo>
                  <a:pt x="0" y="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4" name="Freeform 376"/>
          <p:cNvSpPr>
            <a:spLocks/>
          </p:cNvSpPr>
          <p:nvPr/>
        </p:nvSpPr>
        <p:spPr bwMode="auto">
          <a:xfrm>
            <a:off x="2235200" y="3003551"/>
            <a:ext cx="58738" cy="22225"/>
          </a:xfrm>
          <a:custGeom>
            <a:avLst/>
            <a:gdLst>
              <a:gd name="T0" fmla="*/ 111 w 111"/>
              <a:gd name="T1" fmla="*/ 0 h 41"/>
              <a:gd name="T2" fmla="*/ 90 w 111"/>
              <a:gd name="T3" fmla="*/ 5 h 41"/>
              <a:gd name="T4" fmla="*/ 70 w 111"/>
              <a:gd name="T5" fmla="*/ 11 h 41"/>
              <a:gd name="T6" fmla="*/ 28 w 111"/>
              <a:gd name="T7" fmla="*/ 20 h 41"/>
              <a:gd name="T8" fmla="*/ 21 w 111"/>
              <a:gd name="T9" fmla="*/ 25 h 41"/>
              <a:gd name="T10" fmla="*/ 15 w 111"/>
              <a:gd name="T11" fmla="*/ 28 h 41"/>
              <a:gd name="T12" fmla="*/ 13 w 111"/>
              <a:gd name="T13" fmla="*/ 31 h 41"/>
              <a:gd name="T14" fmla="*/ 11 w 111"/>
              <a:gd name="T15" fmla="*/ 32 h 41"/>
              <a:gd name="T16" fmla="*/ 7 w 111"/>
              <a:gd name="T17" fmla="*/ 35 h 41"/>
              <a:gd name="T18" fmla="*/ 4 w 111"/>
              <a:gd name="T19" fmla="*/ 38 h 41"/>
              <a:gd name="T20" fmla="*/ 0 w 111"/>
              <a:gd name="T21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1" h="41">
                <a:moveTo>
                  <a:pt x="111" y="0"/>
                </a:moveTo>
                <a:lnTo>
                  <a:pt x="90" y="5"/>
                </a:lnTo>
                <a:lnTo>
                  <a:pt x="70" y="11"/>
                </a:lnTo>
                <a:lnTo>
                  <a:pt x="28" y="20"/>
                </a:lnTo>
                <a:lnTo>
                  <a:pt x="21" y="25"/>
                </a:lnTo>
                <a:lnTo>
                  <a:pt x="15" y="28"/>
                </a:lnTo>
                <a:lnTo>
                  <a:pt x="13" y="31"/>
                </a:lnTo>
                <a:lnTo>
                  <a:pt x="11" y="32"/>
                </a:lnTo>
                <a:lnTo>
                  <a:pt x="7" y="35"/>
                </a:lnTo>
                <a:lnTo>
                  <a:pt x="4" y="38"/>
                </a:lnTo>
                <a:lnTo>
                  <a:pt x="0" y="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5" name="Freeform 377"/>
          <p:cNvSpPr>
            <a:spLocks/>
          </p:cNvSpPr>
          <p:nvPr/>
        </p:nvSpPr>
        <p:spPr bwMode="auto">
          <a:xfrm>
            <a:off x="2324100" y="3062288"/>
            <a:ext cx="14288" cy="44450"/>
          </a:xfrm>
          <a:custGeom>
            <a:avLst/>
            <a:gdLst>
              <a:gd name="T0" fmla="*/ 0 w 27"/>
              <a:gd name="T1" fmla="*/ 0 h 83"/>
              <a:gd name="T2" fmla="*/ 4 w 27"/>
              <a:gd name="T3" fmla="*/ 11 h 83"/>
              <a:gd name="T4" fmla="*/ 9 w 27"/>
              <a:gd name="T5" fmla="*/ 21 h 83"/>
              <a:gd name="T6" fmla="*/ 17 w 27"/>
              <a:gd name="T7" fmla="*/ 40 h 83"/>
              <a:gd name="T8" fmla="*/ 25 w 27"/>
              <a:gd name="T9" fmla="*/ 60 h 83"/>
              <a:gd name="T10" fmla="*/ 26 w 27"/>
              <a:gd name="T11" fmla="*/ 71 h 83"/>
              <a:gd name="T12" fmla="*/ 27 w 27"/>
              <a:gd name="T1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" h="83">
                <a:moveTo>
                  <a:pt x="0" y="0"/>
                </a:moveTo>
                <a:lnTo>
                  <a:pt x="4" y="11"/>
                </a:lnTo>
                <a:lnTo>
                  <a:pt x="9" y="21"/>
                </a:lnTo>
                <a:lnTo>
                  <a:pt x="17" y="40"/>
                </a:lnTo>
                <a:lnTo>
                  <a:pt x="25" y="60"/>
                </a:lnTo>
                <a:lnTo>
                  <a:pt x="26" y="71"/>
                </a:lnTo>
                <a:lnTo>
                  <a:pt x="27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6" name="Freeform 378"/>
          <p:cNvSpPr>
            <a:spLocks/>
          </p:cNvSpPr>
          <p:nvPr/>
        </p:nvSpPr>
        <p:spPr bwMode="auto">
          <a:xfrm>
            <a:off x="2290763" y="3084514"/>
            <a:ext cx="25400" cy="28575"/>
          </a:xfrm>
          <a:custGeom>
            <a:avLst/>
            <a:gdLst>
              <a:gd name="T0" fmla="*/ 49 w 49"/>
              <a:gd name="T1" fmla="*/ 0 h 56"/>
              <a:gd name="T2" fmla="*/ 42 w 49"/>
              <a:gd name="T3" fmla="*/ 5 h 56"/>
              <a:gd name="T4" fmla="*/ 36 w 49"/>
              <a:gd name="T5" fmla="*/ 8 h 56"/>
              <a:gd name="T6" fmla="*/ 28 w 49"/>
              <a:gd name="T7" fmla="*/ 14 h 56"/>
              <a:gd name="T8" fmla="*/ 25 w 49"/>
              <a:gd name="T9" fmla="*/ 17 h 56"/>
              <a:gd name="T10" fmla="*/ 21 w 49"/>
              <a:gd name="T11" fmla="*/ 22 h 56"/>
              <a:gd name="T12" fmla="*/ 18 w 49"/>
              <a:gd name="T13" fmla="*/ 27 h 56"/>
              <a:gd name="T14" fmla="*/ 14 w 49"/>
              <a:gd name="T15" fmla="*/ 35 h 56"/>
              <a:gd name="T16" fmla="*/ 11 w 49"/>
              <a:gd name="T17" fmla="*/ 43 h 56"/>
              <a:gd name="T18" fmla="*/ 9 w 49"/>
              <a:gd name="T19" fmla="*/ 47 h 56"/>
              <a:gd name="T20" fmla="*/ 8 w 49"/>
              <a:gd name="T21" fmla="*/ 52 h 56"/>
              <a:gd name="T22" fmla="*/ 8 w 49"/>
              <a:gd name="T23" fmla="*/ 54 h 56"/>
              <a:gd name="T24" fmla="*/ 8 w 49"/>
              <a:gd name="T25" fmla="*/ 56 h 56"/>
              <a:gd name="T26" fmla="*/ 7 w 49"/>
              <a:gd name="T27" fmla="*/ 56 h 56"/>
              <a:gd name="T28" fmla="*/ 5 w 49"/>
              <a:gd name="T29" fmla="*/ 56 h 56"/>
              <a:gd name="T30" fmla="*/ 0 w 49"/>
              <a:gd name="T31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" h="56">
                <a:moveTo>
                  <a:pt x="49" y="0"/>
                </a:moveTo>
                <a:lnTo>
                  <a:pt x="42" y="5"/>
                </a:lnTo>
                <a:lnTo>
                  <a:pt x="36" y="8"/>
                </a:lnTo>
                <a:lnTo>
                  <a:pt x="28" y="14"/>
                </a:lnTo>
                <a:lnTo>
                  <a:pt x="25" y="17"/>
                </a:lnTo>
                <a:lnTo>
                  <a:pt x="21" y="22"/>
                </a:lnTo>
                <a:lnTo>
                  <a:pt x="18" y="27"/>
                </a:lnTo>
                <a:lnTo>
                  <a:pt x="14" y="35"/>
                </a:lnTo>
                <a:lnTo>
                  <a:pt x="11" y="43"/>
                </a:lnTo>
                <a:lnTo>
                  <a:pt x="9" y="47"/>
                </a:lnTo>
                <a:lnTo>
                  <a:pt x="8" y="52"/>
                </a:lnTo>
                <a:lnTo>
                  <a:pt x="8" y="54"/>
                </a:lnTo>
                <a:lnTo>
                  <a:pt x="8" y="56"/>
                </a:lnTo>
                <a:lnTo>
                  <a:pt x="7" y="56"/>
                </a:lnTo>
                <a:lnTo>
                  <a:pt x="5" y="56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7" name="Freeform 379"/>
          <p:cNvSpPr>
            <a:spLocks/>
          </p:cNvSpPr>
          <p:nvPr/>
        </p:nvSpPr>
        <p:spPr bwMode="auto">
          <a:xfrm>
            <a:off x="2316163" y="3084513"/>
            <a:ext cx="4762" cy="11112"/>
          </a:xfrm>
          <a:custGeom>
            <a:avLst/>
            <a:gdLst>
              <a:gd name="T0" fmla="*/ 0 w 7"/>
              <a:gd name="T1" fmla="*/ 0 h 21"/>
              <a:gd name="T2" fmla="*/ 2 w 7"/>
              <a:gd name="T3" fmla="*/ 6 h 21"/>
              <a:gd name="T4" fmla="*/ 4 w 7"/>
              <a:gd name="T5" fmla="*/ 13 h 21"/>
              <a:gd name="T6" fmla="*/ 6 w 7"/>
              <a:gd name="T7" fmla="*/ 19 h 21"/>
              <a:gd name="T8" fmla="*/ 7 w 7"/>
              <a:gd name="T9" fmla="*/ 21 h 21"/>
              <a:gd name="T10" fmla="*/ 7 w 7"/>
              <a:gd name="T11" fmla="*/ 21 h 21"/>
              <a:gd name="T12" fmla="*/ 7 w 7"/>
              <a:gd name="T13" fmla="*/ 21 h 21"/>
              <a:gd name="T14" fmla="*/ 6 w 7"/>
              <a:gd name="T15" fmla="*/ 19 h 21"/>
              <a:gd name="T16" fmla="*/ 4 w 7"/>
              <a:gd name="T17" fmla="*/ 13 h 21"/>
              <a:gd name="T18" fmla="*/ 2 w 7"/>
              <a:gd name="T19" fmla="*/ 6 h 21"/>
              <a:gd name="T20" fmla="*/ 0 w 7"/>
              <a:gd name="T21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21">
                <a:moveTo>
                  <a:pt x="0" y="0"/>
                </a:moveTo>
                <a:lnTo>
                  <a:pt x="2" y="6"/>
                </a:lnTo>
                <a:lnTo>
                  <a:pt x="4" y="13"/>
                </a:lnTo>
                <a:lnTo>
                  <a:pt x="6" y="19"/>
                </a:lnTo>
                <a:lnTo>
                  <a:pt x="7" y="21"/>
                </a:lnTo>
                <a:lnTo>
                  <a:pt x="7" y="21"/>
                </a:lnTo>
                <a:lnTo>
                  <a:pt x="7" y="21"/>
                </a:lnTo>
                <a:lnTo>
                  <a:pt x="6" y="19"/>
                </a:lnTo>
                <a:lnTo>
                  <a:pt x="4" y="13"/>
                </a:lnTo>
                <a:lnTo>
                  <a:pt x="2" y="6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268" name="Freeform 380"/>
          <p:cNvSpPr>
            <a:spLocks/>
          </p:cNvSpPr>
          <p:nvPr/>
        </p:nvSpPr>
        <p:spPr bwMode="auto">
          <a:xfrm>
            <a:off x="2341564" y="3036888"/>
            <a:ext cx="15875" cy="25400"/>
          </a:xfrm>
          <a:custGeom>
            <a:avLst/>
            <a:gdLst>
              <a:gd name="T0" fmla="*/ 0 w 28"/>
              <a:gd name="T1" fmla="*/ 0 h 49"/>
              <a:gd name="T2" fmla="*/ 5 w 28"/>
              <a:gd name="T3" fmla="*/ 14 h 49"/>
              <a:gd name="T4" fmla="*/ 11 w 28"/>
              <a:gd name="T5" fmla="*/ 27 h 49"/>
              <a:gd name="T6" fmla="*/ 19 w 28"/>
              <a:gd name="T7" fmla="*/ 37 h 49"/>
              <a:gd name="T8" fmla="*/ 28 w 28"/>
              <a:gd name="T9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49">
                <a:moveTo>
                  <a:pt x="0" y="0"/>
                </a:moveTo>
                <a:lnTo>
                  <a:pt x="5" y="14"/>
                </a:lnTo>
                <a:lnTo>
                  <a:pt x="11" y="27"/>
                </a:lnTo>
                <a:lnTo>
                  <a:pt x="19" y="37"/>
                </a:lnTo>
                <a:lnTo>
                  <a:pt x="28" y="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69" name="Freeform 381"/>
          <p:cNvSpPr>
            <a:spLocks/>
          </p:cNvSpPr>
          <p:nvPr/>
        </p:nvSpPr>
        <p:spPr bwMode="auto">
          <a:xfrm>
            <a:off x="2363788" y="3014664"/>
            <a:ext cx="4762" cy="39687"/>
          </a:xfrm>
          <a:custGeom>
            <a:avLst/>
            <a:gdLst>
              <a:gd name="T0" fmla="*/ 0 w 8"/>
              <a:gd name="T1" fmla="*/ 0 h 77"/>
              <a:gd name="T2" fmla="*/ 2 w 8"/>
              <a:gd name="T3" fmla="*/ 7 h 77"/>
              <a:gd name="T4" fmla="*/ 3 w 8"/>
              <a:gd name="T5" fmla="*/ 12 h 77"/>
              <a:gd name="T6" fmla="*/ 7 w 8"/>
              <a:gd name="T7" fmla="*/ 20 h 77"/>
              <a:gd name="T8" fmla="*/ 8 w 8"/>
              <a:gd name="T9" fmla="*/ 25 h 77"/>
              <a:gd name="T10" fmla="*/ 8 w 8"/>
              <a:gd name="T11" fmla="*/ 29 h 77"/>
              <a:gd name="T12" fmla="*/ 8 w 8"/>
              <a:gd name="T13" fmla="*/ 35 h 77"/>
              <a:gd name="T14" fmla="*/ 8 w 8"/>
              <a:gd name="T15" fmla="*/ 39 h 77"/>
              <a:gd name="T16" fmla="*/ 8 w 8"/>
              <a:gd name="T17" fmla="*/ 44 h 77"/>
              <a:gd name="T18" fmla="*/ 7 w 8"/>
              <a:gd name="T19" fmla="*/ 50 h 77"/>
              <a:gd name="T20" fmla="*/ 7 w 8"/>
              <a:gd name="T21" fmla="*/ 57 h 77"/>
              <a:gd name="T22" fmla="*/ 7 w 8"/>
              <a:gd name="T23" fmla="*/ 66 h 77"/>
              <a:gd name="T24" fmla="*/ 7 w 8"/>
              <a:gd name="T2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77">
                <a:moveTo>
                  <a:pt x="0" y="0"/>
                </a:moveTo>
                <a:lnTo>
                  <a:pt x="2" y="7"/>
                </a:lnTo>
                <a:lnTo>
                  <a:pt x="3" y="12"/>
                </a:lnTo>
                <a:lnTo>
                  <a:pt x="7" y="20"/>
                </a:lnTo>
                <a:lnTo>
                  <a:pt x="8" y="25"/>
                </a:lnTo>
                <a:lnTo>
                  <a:pt x="8" y="29"/>
                </a:lnTo>
                <a:lnTo>
                  <a:pt x="8" y="35"/>
                </a:lnTo>
                <a:lnTo>
                  <a:pt x="8" y="39"/>
                </a:lnTo>
                <a:lnTo>
                  <a:pt x="8" y="44"/>
                </a:lnTo>
                <a:lnTo>
                  <a:pt x="7" y="50"/>
                </a:lnTo>
                <a:lnTo>
                  <a:pt x="7" y="57"/>
                </a:lnTo>
                <a:lnTo>
                  <a:pt x="7" y="66"/>
                </a:lnTo>
                <a:lnTo>
                  <a:pt x="7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0" name="Freeform 382"/>
          <p:cNvSpPr>
            <a:spLocks/>
          </p:cNvSpPr>
          <p:nvPr/>
        </p:nvSpPr>
        <p:spPr bwMode="auto">
          <a:xfrm>
            <a:off x="2382838" y="3017839"/>
            <a:ext cx="17462" cy="33337"/>
          </a:xfrm>
          <a:custGeom>
            <a:avLst/>
            <a:gdLst>
              <a:gd name="T0" fmla="*/ 0 w 34"/>
              <a:gd name="T1" fmla="*/ 0 h 63"/>
              <a:gd name="T2" fmla="*/ 4 w 34"/>
              <a:gd name="T3" fmla="*/ 11 h 63"/>
              <a:gd name="T4" fmla="*/ 10 w 34"/>
              <a:gd name="T5" fmla="*/ 19 h 63"/>
              <a:gd name="T6" fmla="*/ 15 w 34"/>
              <a:gd name="T7" fmla="*/ 25 h 63"/>
              <a:gd name="T8" fmla="*/ 20 w 34"/>
              <a:gd name="T9" fmla="*/ 30 h 63"/>
              <a:gd name="T10" fmla="*/ 26 w 34"/>
              <a:gd name="T11" fmla="*/ 36 h 63"/>
              <a:gd name="T12" fmla="*/ 31 w 34"/>
              <a:gd name="T13" fmla="*/ 43 h 63"/>
              <a:gd name="T14" fmla="*/ 33 w 34"/>
              <a:gd name="T15" fmla="*/ 51 h 63"/>
              <a:gd name="T16" fmla="*/ 34 w 34"/>
              <a:gd name="T17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" h="63">
                <a:moveTo>
                  <a:pt x="0" y="0"/>
                </a:moveTo>
                <a:lnTo>
                  <a:pt x="4" y="11"/>
                </a:lnTo>
                <a:lnTo>
                  <a:pt x="10" y="19"/>
                </a:lnTo>
                <a:lnTo>
                  <a:pt x="15" y="25"/>
                </a:lnTo>
                <a:lnTo>
                  <a:pt x="20" y="30"/>
                </a:lnTo>
                <a:lnTo>
                  <a:pt x="26" y="36"/>
                </a:lnTo>
                <a:lnTo>
                  <a:pt x="31" y="43"/>
                </a:lnTo>
                <a:lnTo>
                  <a:pt x="33" y="51"/>
                </a:lnTo>
                <a:lnTo>
                  <a:pt x="34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1" name="Freeform 383"/>
          <p:cNvSpPr>
            <a:spLocks/>
          </p:cNvSpPr>
          <p:nvPr/>
        </p:nvSpPr>
        <p:spPr bwMode="auto">
          <a:xfrm>
            <a:off x="2235201" y="2973389"/>
            <a:ext cx="74613" cy="7937"/>
          </a:xfrm>
          <a:custGeom>
            <a:avLst/>
            <a:gdLst>
              <a:gd name="T0" fmla="*/ 139 w 139"/>
              <a:gd name="T1" fmla="*/ 0 h 14"/>
              <a:gd name="T2" fmla="*/ 122 w 139"/>
              <a:gd name="T3" fmla="*/ 5 h 14"/>
              <a:gd name="T4" fmla="*/ 105 w 139"/>
              <a:gd name="T5" fmla="*/ 8 h 14"/>
              <a:gd name="T6" fmla="*/ 71 w 139"/>
              <a:gd name="T7" fmla="*/ 13 h 14"/>
              <a:gd name="T8" fmla="*/ 36 w 139"/>
              <a:gd name="T9" fmla="*/ 14 h 14"/>
              <a:gd name="T10" fmla="*/ 0 w 139"/>
              <a:gd name="T1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9" h="14">
                <a:moveTo>
                  <a:pt x="139" y="0"/>
                </a:moveTo>
                <a:lnTo>
                  <a:pt x="122" y="5"/>
                </a:lnTo>
                <a:lnTo>
                  <a:pt x="105" y="8"/>
                </a:lnTo>
                <a:lnTo>
                  <a:pt x="71" y="13"/>
                </a:lnTo>
                <a:lnTo>
                  <a:pt x="36" y="14"/>
                </a:lnTo>
                <a:lnTo>
                  <a:pt x="0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2" name="Freeform 384"/>
          <p:cNvSpPr>
            <a:spLocks/>
          </p:cNvSpPr>
          <p:nvPr/>
        </p:nvSpPr>
        <p:spPr bwMode="auto">
          <a:xfrm>
            <a:off x="2239963" y="2911476"/>
            <a:ext cx="17462" cy="41275"/>
          </a:xfrm>
          <a:custGeom>
            <a:avLst/>
            <a:gdLst>
              <a:gd name="T0" fmla="*/ 35 w 35"/>
              <a:gd name="T1" fmla="*/ 0 h 77"/>
              <a:gd name="T2" fmla="*/ 33 w 35"/>
              <a:gd name="T3" fmla="*/ 15 h 77"/>
              <a:gd name="T4" fmla="*/ 31 w 35"/>
              <a:gd name="T5" fmla="*/ 27 h 77"/>
              <a:gd name="T6" fmla="*/ 30 w 35"/>
              <a:gd name="T7" fmla="*/ 35 h 77"/>
              <a:gd name="T8" fmla="*/ 29 w 35"/>
              <a:gd name="T9" fmla="*/ 41 h 77"/>
              <a:gd name="T10" fmla="*/ 29 w 35"/>
              <a:gd name="T11" fmla="*/ 44 h 77"/>
              <a:gd name="T12" fmla="*/ 29 w 35"/>
              <a:gd name="T13" fmla="*/ 45 h 77"/>
              <a:gd name="T14" fmla="*/ 29 w 35"/>
              <a:gd name="T15" fmla="*/ 45 h 77"/>
              <a:gd name="T16" fmla="*/ 29 w 35"/>
              <a:gd name="T17" fmla="*/ 45 h 77"/>
              <a:gd name="T18" fmla="*/ 28 w 35"/>
              <a:gd name="T19" fmla="*/ 42 h 77"/>
              <a:gd name="T20" fmla="*/ 27 w 35"/>
              <a:gd name="T21" fmla="*/ 41 h 77"/>
              <a:gd name="T22" fmla="*/ 24 w 35"/>
              <a:gd name="T23" fmla="*/ 41 h 77"/>
              <a:gd name="T24" fmla="*/ 22 w 35"/>
              <a:gd name="T25" fmla="*/ 42 h 77"/>
              <a:gd name="T26" fmla="*/ 19 w 35"/>
              <a:gd name="T27" fmla="*/ 44 h 77"/>
              <a:gd name="T28" fmla="*/ 13 w 35"/>
              <a:gd name="T29" fmla="*/ 49 h 77"/>
              <a:gd name="T30" fmla="*/ 7 w 35"/>
              <a:gd name="T31" fmla="*/ 56 h 77"/>
              <a:gd name="T32" fmla="*/ 4 w 35"/>
              <a:gd name="T33" fmla="*/ 62 h 77"/>
              <a:gd name="T34" fmla="*/ 2 w 35"/>
              <a:gd name="T35" fmla="*/ 68 h 77"/>
              <a:gd name="T36" fmla="*/ 0 w 35"/>
              <a:gd name="T37" fmla="*/ 74 h 77"/>
              <a:gd name="T38" fmla="*/ 0 w 35"/>
              <a:gd name="T39" fmla="*/ 75 h 77"/>
              <a:gd name="T40" fmla="*/ 0 w 35"/>
              <a:gd name="T41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5" h="77">
                <a:moveTo>
                  <a:pt x="35" y="0"/>
                </a:moveTo>
                <a:lnTo>
                  <a:pt x="33" y="15"/>
                </a:lnTo>
                <a:lnTo>
                  <a:pt x="31" y="27"/>
                </a:lnTo>
                <a:lnTo>
                  <a:pt x="30" y="35"/>
                </a:lnTo>
                <a:lnTo>
                  <a:pt x="29" y="41"/>
                </a:lnTo>
                <a:lnTo>
                  <a:pt x="29" y="44"/>
                </a:lnTo>
                <a:lnTo>
                  <a:pt x="29" y="45"/>
                </a:lnTo>
                <a:lnTo>
                  <a:pt x="29" y="45"/>
                </a:lnTo>
                <a:lnTo>
                  <a:pt x="29" y="45"/>
                </a:lnTo>
                <a:lnTo>
                  <a:pt x="28" y="42"/>
                </a:lnTo>
                <a:lnTo>
                  <a:pt x="27" y="41"/>
                </a:lnTo>
                <a:lnTo>
                  <a:pt x="24" y="41"/>
                </a:lnTo>
                <a:lnTo>
                  <a:pt x="22" y="42"/>
                </a:lnTo>
                <a:lnTo>
                  <a:pt x="19" y="44"/>
                </a:lnTo>
                <a:lnTo>
                  <a:pt x="13" y="49"/>
                </a:lnTo>
                <a:lnTo>
                  <a:pt x="7" y="56"/>
                </a:lnTo>
                <a:lnTo>
                  <a:pt x="4" y="62"/>
                </a:lnTo>
                <a:lnTo>
                  <a:pt x="2" y="68"/>
                </a:lnTo>
                <a:lnTo>
                  <a:pt x="0" y="74"/>
                </a:lnTo>
                <a:lnTo>
                  <a:pt x="0" y="75"/>
                </a:lnTo>
                <a:lnTo>
                  <a:pt x="0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3" name="Freeform 385"/>
          <p:cNvSpPr>
            <a:spLocks/>
          </p:cNvSpPr>
          <p:nvPr/>
        </p:nvSpPr>
        <p:spPr bwMode="auto">
          <a:xfrm>
            <a:off x="2298701" y="2933700"/>
            <a:ext cx="3175" cy="33338"/>
          </a:xfrm>
          <a:custGeom>
            <a:avLst/>
            <a:gdLst>
              <a:gd name="T0" fmla="*/ 7 w 7"/>
              <a:gd name="T1" fmla="*/ 0 h 62"/>
              <a:gd name="T2" fmla="*/ 6 w 7"/>
              <a:gd name="T3" fmla="*/ 10 h 62"/>
              <a:gd name="T4" fmla="*/ 5 w 7"/>
              <a:gd name="T5" fmla="*/ 18 h 62"/>
              <a:gd name="T6" fmla="*/ 4 w 7"/>
              <a:gd name="T7" fmla="*/ 25 h 62"/>
              <a:gd name="T8" fmla="*/ 4 w 7"/>
              <a:gd name="T9" fmla="*/ 30 h 62"/>
              <a:gd name="T10" fmla="*/ 1 w 7"/>
              <a:gd name="T11" fmla="*/ 38 h 62"/>
              <a:gd name="T12" fmla="*/ 1 w 7"/>
              <a:gd name="T13" fmla="*/ 44 h 62"/>
              <a:gd name="T14" fmla="*/ 0 w 7"/>
              <a:gd name="T15" fmla="*/ 46 h 62"/>
              <a:gd name="T16" fmla="*/ 0 w 7"/>
              <a:gd name="T17" fmla="*/ 50 h 62"/>
              <a:gd name="T18" fmla="*/ 0 w 7"/>
              <a:gd name="T19" fmla="*/ 54 h 62"/>
              <a:gd name="T20" fmla="*/ 0 w 7"/>
              <a:gd name="T21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62">
                <a:moveTo>
                  <a:pt x="7" y="0"/>
                </a:moveTo>
                <a:lnTo>
                  <a:pt x="6" y="10"/>
                </a:lnTo>
                <a:lnTo>
                  <a:pt x="5" y="18"/>
                </a:lnTo>
                <a:lnTo>
                  <a:pt x="4" y="25"/>
                </a:lnTo>
                <a:lnTo>
                  <a:pt x="4" y="30"/>
                </a:lnTo>
                <a:lnTo>
                  <a:pt x="1" y="38"/>
                </a:lnTo>
                <a:lnTo>
                  <a:pt x="1" y="44"/>
                </a:lnTo>
                <a:lnTo>
                  <a:pt x="0" y="46"/>
                </a:lnTo>
                <a:lnTo>
                  <a:pt x="0" y="50"/>
                </a:lnTo>
                <a:lnTo>
                  <a:pt x="0" y="54"/>
                </a:lnTo>
                <a:lnTo>
                  <a:pt x="0" y="6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4" name="Freeform 386"/>
          <p:cNvSpPr>
            <a:spLocks/>
          </p:cNvSpPr>
          <p:nvPr/>
        </p:nvSpPr>
        <p:spPr bwMode="auto">
          <a:xfrm>
            <a:off x="2176463" y="2933700"/>
            <a:ext cx="44450" cy="50800"/>
          </a:xfrm>
          <a:custGeom>
            <a:avLst/>
            <a:gdLst>
              <a:gd name="T0" fmla="*/ 84 w 84"/>
              <a:gd name="T1" fmla="*/ 0 h 97"/>
              <a:gd name="T2" fmla="*/ 68 w 84"/>
              <a:gd name="T3" fmla="*/ 6 h 97"/>
              <a:gd name="T4" fmla="*/ 51 w 84"/>
              <a:gd name="T5" fmla="*/ 10 h 97"/>
              <a:gd name="T6" fmla="*/ 44 w 84"/>
              <a:gd name="T7" fmla="*/ 13 h 97"/>
              <a:gd name="T8" fmla="*/ 37 w 84"/>
              <a:gd name="T9" fmla="*/ 16 h 97"/>
              <a:gd name="T10" fmla="*/ 32 w 84"/>
              <a:gd name="T11" fmla="*/ 21 h 97"/>
              <a:gd name="T12" fmla="*/ 28 w 84"/>
              <a:gd name="T13" fmla="*/ 28 h 97"/>
              <a:gd name="T14" fmla="*/ 23 w 84"/>
              <a:gd name="T15" fmla="*/ 45 h 97"/>
              <a:gd name="T16" fmla="*/ 18 w 84"/>
              <a:gd name="T17" fmla="*/ 65 h 97"/>
              <a:gd name="T18" fmla="*/ 11 w 84"/>
              <a:gd name="T19" fmla="*/ 82 h 97"/>
              <a:gd name="T20" fmla="*/ 6 w 84"/>
              <a:gd name="T21" fmla="*/ 90 h 97"/>
              <a:gd name="T22" fmla="*/ 0 w 84"/>
              <a:gd name="T2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4" h="97">
                <a:moveTo>
                  <a:pt x="84" y="0"/>
                </a:moveTo>
                <a:lnTo>
                  <a:pt x="68" y="6"/>
                </a:lnTo>
                <a:lnTo>
                  <a:pt x="51" y="10"/>
                </a:lnTo>
                <a:lnTo>
                  <a:pt x="44" y="13"/>
                </a:lnTo>
                <a:lnTo>
                  <a:pt x="37" y="16"/>
                </a:lnTo>
                <a:lnTo>
                  <a:pt x="32" y="21"/>
                </a:lnTo>
                <a:lnTo>
                  <a:pt x="28" y="28"/>
                </a:lnTo>
                <a:lnTo>
                  <a:pt x="23" y="45"/>
                </a:lnTo>
                <a:lnTo>
                  <a:pt x="18" y="65"/>
                </a:lnTo>
                <a:lnTo>
                  <a:pt x="11" y="82"/>
                </a:lnTo>
                <a:lnTo>
                  <a:pt x="6" y="90"/>
                </a:lnTo>
                <a:lnTo>
                  <a:pt x="0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5" name="Freeform 387"/>
          <p:cNvSpPr>
            <a:spLocks/>
          </p:cNvSpPr>
          <p:nvPr/>
        </p:nvSpPr>
        <p:spPr bwMode="auto">
          <a:xfrm>
            <a:off x="2198689" y="2941638"/>
            <a:ext cx="15875" cy="36512"/>
          </a:xfrm>
          <a:custGeom>
            <a:avLst/>
            <a:gdLst>
              <a:gd name="T0" fmla="*/ 0 w 28"/>
              <a:gd name="T1" fmla="*/ 0 h 69"/>
              <a:gd name="T2" fmla="*/ 8 w 28"/>
              <a:gd name="T3" fmla="*/ 8 h 69"/>
              <a:gd name="T4" fmla="*/ 14 w 28"/>
              <a:gd name="T5" fmla="*/ 16 h 69"/>
              <a:gd name="T6" fmla="*/ 18 w 28"/>
              <a:gd name="T7" fmla="*/ 23 h 69"/>
              <a:gd name="T8" fmla="*/ 23 w 28"/>
              <a:gd name="T9" fmla="*/ 31 h 69"/>
              <a:gd name="T10" fmla="*/ 25 w 28"/>
              <a:gd name="T11" fmla="*/ 39 h 69"/>
              <a:gd name="T12" fmla="*/ 26 w 28"/>
              <a:gd name="T13" fmla="*/ 47 h 69"/>
              <a:gd name="T14" fmla="*/ 28 w 28"/>
              <a:gd name="T15" fmla="*/ 58 h 69"/>
              <a:gd name="T16" fmla="*/ 28 w 28"/>
              <a:gd name="T1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69">
                <a:moveTo>
                  <a:pt x="0" y="0"/>
                </a:moveTo>
                <a:lnTo>
                  <a:pt x="8" y="8"/>
                </a:lnTo>
                <a:lnTo>
                  <a:pt x="14" y="16"/>
                </a:lnTo>
                <a:lnTo>
                  <a:pt x="18" y="23"/>
                </a:lnTo>
                <a:lnTo>
                  <a:pt x="23" y="31"/>
                </a:lnTo>
                <a:lnTo>
                  <a:pt x="25" y="39"/>
                </a:lnTo>
                <a:lnTo>
                  <a:pt x="26" y="47"/>
                </a:lnTo>
                <a:lnTo>
                  <a:pt x="28" y="58"/>
                </a:lnTo>
                <a:lnTo>
                  <a:pt x="28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6" name="Freeform 388"/>
          <p:cNvSpPr>
            <a:spLocks/>
          </p:cNvSpPr>
          <p:nvPr/>
        </p:nvSpPr>
        <p:spPr bwMode="auto">
          <a:xfrm>
            <a:off x="2136775" y="2959101"/>
            <a:ext cx="50800" cy="11113"/>
          </a:xfrm>
          <a:custGeom>
            <a:avLst/>
            <a:gdLst>
              <a:gd name="T0" fmla="*/ 97 w 97"/>
              <a:gd name="T1" fmla="*/ 0 h 21"/>
              <a:gd name="T2" fmla="*/ 82 w 97"/>
              <a:gd name="T3" fmla="*/ 2 h 21"/>
              <a:gd name="T4" fmla="*/ 68 w 97"/>
              <a:gd name="T5" fmla="*/ 2 h 21"/>
              <a:gd name="T6" fmla="*/ 58 w 97"/>
              <a:gd name="T7" fmla="*/ 2 h 21"/>
              <a:gd name="T8" fmla="*/ 49 w 97"/>
              <a:gd name="T9" fmla="*/ 2 h 21"/>
              <a:gd name="T10" fmla="*/ 42 w 97"/>
              <a:gd name="T11" fmla="*/ 2 h 21"/>
              <a:gd name="T12" fmla="*/ 36 w 97"/>
              <a:gd name="T13" fmla="*/ 2 h 21"/>
              <a:gd name="T14" fmla="*/ 31 w 97"/>
              <a:gd name="T15" fmla="*/ 0 h 21"/>
              <a:gd name="T16" fmla="*/ 28 w 97"/>
              <a:gd name="T17" fmla="*/ 0 h 21"/>
              <a:gd name="T18" fmla="*/ 22 w 97"/>
              <a:gd name="T19" fmla="*/ 2 h 21"/>
              <a:gd name="T20" fmla="*/ 16 w 97"/>
              <a:gd name="T21" fmla="*/ 5 h 21"/>
              <a:gd name="T22" fmla="*/ 10 w 97"/>
              <a:gd name="T23" fmla="*/ 11 h 21"/>
              <a:gd name="T24" fmla="*/ 6 w 97"/>
              <a:gd name="T25" fmla="*/ 15 h 21"/>
              <a:gd name="T26" fmla="*/ 0 w 97"/>
              <a:gd name="T2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7" h="21">
                <a:moveTo>
                  <a:pt x="97" y="0"/>
                </a:moveTo>
                <a:lnTo>
                  <a:pt x="82" y="2"/>
                </a:lnTo>
                <a:lnTo>
                  <a:pt x="68" y="2"/>
                </a:lnTo>
                <a:lnTo>
                  <a:pt x="58" y="2"/>
                </a:lnTo>
                <a:lnTo>
                  <a:pt x="49" y="2"/>
                </a:lnTo>
                <a:lnTo>
                  <a:pt x="42" y="2"/>
                </a:lnTo>
                <a:lnTo>
                  <a:pt x="36" y="2"/>
                </a:lnTo>
                <a:lnTo>
                  <a:pt x="31" y="0"/>
                </a:lnTo>
                <a:lnTo>
                  <a:pt x="28" y="0"/>
                </a:lnTo>
                <a:lnTo>
                  <a:pt x="22" y="2"/>
                </a:lnTo>
                <a:lnTo>
                  <a:pt x="16" y="5"/>
                </a:lnTo>
                <a:lnTo>
                  <a:pt x="10" y="11"/>
                </a:lnTo>
                <a:lnTo>
                  <a:pt x="6" y="15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7" name="Freeform 389"/>
          <p:cNvSpPr>
            <a:spLocks/>
          </p:cNvSpPr>
          <p:nvPr/>
        </p:nvSpPr>
        <p:spPr bwMode="auto">
          <a:xfrm>
            <a:off x="2254251" y="3025776"/>
            <a:ext cx="73025" cy="28575"/>
          </a:xfrm>
          <a:custGeom>
            <a:avLst/>
            <a:gdLst>
              <a:gd name="T0" fmla="*/ 139 w 139"/>
              <a:gd name="T1" fmla="*/ 0 h 56"/>
              <a:gd name="T2" fmla="*/ 113 w 139"/>
              <a:gd name="T3" fmla="*/ 8 h 56"/>
              <a:gd name="T4" fmla="*/ 89 w 139"/>
              <a:gd name="T5" fmla="*/ 19 h 56"/>
              <a:gd name="T6" fmla="*/ 43 w 139"/>
              <a:gd name="T7" fmla="*/ 42 h 56"/>
              <a:gd name="T8" fmla="*/ 31 w 139"/>
              <a:gd name="T9" fmla="*/ 45 h 56"/>
              <a:gd name="T10" fmla="*/ 18 w 139"/>
              <a:gd name="T11" fmla="*/ 49 h 56"/>
              <a:gd name="T12" fmla="*/ 13 w 139"/>
              <a:gd name="T13" fmla="*/ 51 h 56"/>
              <a:gd name="T14" fmla="*/ 7 w 139"/>
              <a:gd name="T15" fmla="*/ 53 h 56"/>
              <a:gd name="T16" fmla="*/ 2 w 139"/>
              <a:gd name="T17" fmla="*/ 54 h 56"/>
              <a:gd name="T18" fmla="*/ 0 w 139"/>
              <a:gd name="T19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9" h="56">
                <a:moveTo>
                  <a:pt x="139" y="0"/>
                </a:moveTo>
                <a:lnTo>
                  <a:pt x="113" y="8"/>
                </a:lnTo>
                <a:lnTo>
                  <a:pt x="89" y="19"/>
                </a:lnTo>
                <a:lnTo>
                  <a:pt x="43" y="42"/>
                </a:lnTo>
                <a:lnTo>
                  <a:pt x="31" y="45"/>
                </a:lnTo>
                <a:lnTo>
                  <a:pt x="18" y="49"/>
                </a:lnTo>
                <a:lnTo>
                  <a:pt x="13" y="51"/>
                </a:lnTo>
                <a:lnTo>
                  <a:pt x="7" y="53"/>
                </a:lnTo>
                <a:lnTo>
                  <a:pt x="2" y="54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8" name="Freeform 390"/>
          <p:cNvSpPr>
            <a:spLocks/>
          </p:cNvSpPr>
          <p:nvPr/>
        </p:nvSpPr>
        <p:spPr bwMode="auto">
          <a:xfrm>
            <a:off x="2316164" y="3143251"/>
            <a:ext cx="22225" cy="22225"/>
          </a:xfrm>
          <a:custGeom>
            <a:avLst/>
            <a:gdLst>
              <a:gd name="T0" fmla="*/ 41 w 41"/>
              <a:gd name="T1" fmla="*/ 0 h 42"/>
              <a:gd name="T2" fmla="*/ 34 w 41"/>
              <a:gd name="T3" fmla="*/ 5 h 42"/>
              <a:gd name="T4" fmla="*/ 29 w 41"/>
              <a:gd name="T5" fmla="*/ 9 h 42"/>
              <a:gd name="T6" fmla="*/ 19 w 41"/>
              <a:gd name="T7" fmla="*/ 20 h 42"/>
              <a:gd name="T8" fmla="*/ 10 w 41"/>
              <a:gd name="T9" fmla="*/ 30 h 42"/>
              <a:gd name="T10" fmla="*/ 0 w 41"/>
              <a:gd name="T11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42">
                <a:moveTo>
                  <a:pt x="41" y="0"/>
                </a:moveTo>
                <a:lnTo>
                  <a:pt x="34" y="5"/>
                </a:lnTo>
                <a:lnTo>
                  <a:pt x="29" y="9"/>
                </a:lnTo>
                <a:lnTo>
                  <a:pt x="19" y="20"/>
                </a:lnTo>
                <a:lnTo>
                  <a:pt x="10" y="30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79" name="Line 391"/>
          <p:cNvSpPr>
            <a:spLocks noChangeShapeType="1"/>
          </p:cNvSpPr>
          <p:nvPr/>
        </p:nvSpPr>
        <p:spPr bwMode="auto">
          <a:xfrm flipH="1">
            <a:off x="2346326" y="3154363"/>
            <a:ext cx="42863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0" name="Freeform 392"/>
          <p:cNvSpPr>
            <a:spLocks/>
          </p:cNvSpPr>
          <p:nvPr/>
        </p:nvSpPr>
        <p:spPr bwMode="auto">
          <a:xfrm>
            <a:off x="2320926" y="2925763"/>
            <a:ext cx="28575" cy="30162"/>
          </a:xfrm>
          <a:custGeom>
            <a:avLst/>
            <a:gdLst>
              <a:gd name="T0" fmla="*/ 55 w 55"/>
              <a:gd name="T1" fmla="*/ 0 h 55"/>
              <a:gd name="T2" fmla="*/ 48 w 55"/>
              <a:gd name="T3" fmla="*/ 1 h 55"/>
              <a:gd name="T4" fmla="*/ 41 w 55"/>
              <a:gd name="T5" fmla="*/ 2 h 55"/>
              <a:gd name="T6" fmla="*/ 34 w 55"/>
              <a:gd name="T7" fmla="*/ 3 h 55"/>
              <a:gd name="T8" fmla="*/ 27 w 55"/>
              <a:gd name="T9" fmla="*/ 7 h 55"/>
              <a:gd name="T10" fmla="*/ 22 w 55"/>
              <a:gd name="T11" fmla="*/ 12 h 55"/>
              <a:gd name="T12" fmla="*/ 18 w 55"/>
              <a:gd name="T13" fmla="*/ 17 h 55"/>
              <a:gd name="T14" fmla="*/ 12 w 55"/>
              <a:gd name="T15" fmla="*/ 30 h 55"/>
              <a:gd name="T16" fmla="*/ 8 w 55"/>
              <a:gd name="T17" fmla="*/ 44 h 55"/>
              <a:gd name="T18" fmla="*/ 4 w 55"/>
              <a:gd name="T19" fmla="*/ 50 h 55"/>
              <a:gd name="T20" fmla="*/ 0 w 55"/>
              <a:gd name="T2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5" h="55">
                <a:moveTo>
                  <a:pt x="55" y="0"/>
                </a:moveTo>
                <a:lnTo>
                  <a:pt x="48" y="1"/>
                </a:lnTo>
                <a:lnTo>
                  <a:pt x="41" y="2"/>
                </a:lnTo>
                <a:lnTo>
                  <a:pt x="34" y="3"/>
                </a:lnTo>
                <a:lnTo>
                  <a:pt x="27" y="7"/>
                </a:lnTo>
                <a:lnTo>
                  <a:pt x="22" y="12"/>
                </a:lnTo>
                <a:lnTo>
                  <a:pt x="18" y="17"/>
                </a:lnTo>
                <a:lnTo>
                  <a:pt x="12" y="30"/>
                </a:lnTo>
                <a:lnTo>
                  <a:pt x="8" y="44"/>
                </a:lnTo>
                <a:lnTo>
                  <a:pt x="4" y="50"/>
                </a:lnTo>
                <a:lnTo>
                  <a:pt x="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1" name="Freeform 393"/>
          <p:cNvSpPr>
            <a:spLocks/>
          </p:cNvSpPr>
          <p:nvPr/>
        </p:nvSpPr>
        <p:spPr bwMode="auto">
          <a:xfrm>
            <a:off x="2349501" y="2925763"/>
            <a:ext cx="3175" cy="30162"/>
          </a:xfrm>
          <a:custGeom>
            <a:avLst/>
            <a:gdLst>
              <a:gd name="T0" fmla="*/ 0 w 7"/>
              <a:gd name="T1" fmla="*/ 0 h 55"/>
              <a:gd name="T2" fmla="*/ 1 w 7"/>
              <a:gd name="T3" fmla="*/ 6 h 55"/>
              <a:gd name="T4" fmla="*/ 4 w 7"/>
              <a:gd name="T5" fmla="*/ 12 h 55"/>
              <a:gd name="T6" fmla="*/ 5 w 7"/>
              <a:gd name="T7" fmla="*/ 20 h 55"/>
              <a:gd name="T8" fmla="*/ 6 w 7"/>
              <a:gd name="T9" fmla="*/ 24 h 55"/>
              <a:gd name="T10" fmla="*/ 7 w 7"/>
              <a:gd name="T11" fmla="*/ 28 h 55"/>
              <a:gd name="T12" fmla="*/ 7 w 7"/>
              <a:gd name="T13" fmla="*/ 31 h 55"/>
              <a:gd name="T14" fmla="*/ 7 w 7"/>
              <a:gd name="T15" fmla="*/ 37 h 55"/>
              <a:gd name="T16" fmla="*/ 7 w 7"/>
              <a:gd name="T17" fmla="*/ 44 h 55"/>
              <a:gd name="T18" fmla="*/ 7 w 7"/>
              <a:gd name="T19" fmla="*/ 50 h 55"/>
              <a:gd name="T20" fmla="*/ 7 w 7"/>
              <a:gd name="T2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55">
                <a:moveTo>
                  <a:pt x="0" y="0"/>
                </a:moveTo>
                <a:lnTo>
                  <a:pt x="1" y="6"/>
                </a:lnTo>
                <a:lnTo>
                  <a:pt x="4" y="12"/>
                </a:lnTo>
                <a:lnTo>
                  <a:pt x="5" y="20"/>
                </a:lnTo>
                <a:lnTo>
                  <a:pt x="6" y="24"/>
                </a:lnTo>
                <a:lnTo>
                  <a:pt x="7" y="28"/>
                </a:lnTo>
                <a:lnTo>
                  <a:pt x="7" y="31"/>
                </a:lnTo>
                <a:lnTo>
                  <a:pt x="7" y="37"/>
                </a:lnTo>
                <a:lnTo>
                  <a:pt x="7" y="44"/>
                </a:lnTo>
                <a:lnTo>
                  <a:pt x="7" y="50"/>
                </a:lnTo>
                <a:lnTo>
                  <a:pt x="7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2" name="Freeform 394"/>
          <p:cNvSpPr>
            <a:spLocks/>
          </p:cNvSpPr>
          <p:nvPr/>
        </p:nvSpPr>
        <p:spPr bwMode="auto">
          <a:xfrm>
            <a:off x="2309814" y="2930526"/>
            <a:ext cx="22225" cy="3175"/>
          </a:xfrm>
          <a:custGeom>
            <a:avLst/>
            <a:gdLst>
              <a:gd name="T0" fmla="*/ 42 w 42"/>
              <a:gd name="T1" fmla="*/ 0 h 7"/>
              <a:gd name="T2" fmla="*/ 36 w 42"/>
              <a:gd name="T3" fmla="*/ 1 h 7"/>
              <a:gd name="T4" fmla="*/ 30 w 42"/>
              <a:gd name="T5" fmla="*/ 2 h 7"/>
              <a:gd name="T6" fmla="*/ 22 w 42"/>
              <a:gd name="T7" fmla="*/ 5 h 7"/>
              <a:gd name="T8" fmla="*/ 17 w 42"/>
              <a:gd name="T9" fmla="*/ 6 h 7"/>
              <a:gd name="T10" fmla="*/ 14 w 42"/>
              <a:gd name="T11" fmla="*/ 6 h 7"/>
              <a:gd name="T12" fmla="*/ 9 w 42"/>
              <a:gd name="T13" fmla="*/ 7 h 7"/>
              <a:gd name="T14" fmla="*/ 6 w 42"/>
              <a:gd name="T15" fmla="*/ 7 h 7"/>
              <a:gd name="T16" fmla="*/ 0 w 42"/>
              <a:gd name="T1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2" h="7">
                <a:moveTo>
                  <a:pt x="42" y="0"/>
                </a:moveTo>
                <a:lnTo>
                  <a:pt x="36" y="1"/>
                </a:lnTo>
                <a:lnTo>
                  <a:pt x="30" y="2"/>
                </a:lnTo>
                <a:lnTo>
                  <a:pt x="22" y="5"/>
                </a:lnTo>
                <a:lnTo>
                  <a:pt x="17" y="6"/>
                </a:lnTo>
                <a:lnTo>
                  <a:pt x="14" y="6"/>
                </a:lnTo>
                <a:lnTo>
                  <a:pt x="9" y="7"/>
                </a:lnTo>
                <a:lnTo>
                  <a:pt x="6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3" name="Freeform 395"/>
          <p:cNvSpPr>
            <a:spLocks/>
          </p:cNvSpPr>
          <p:nvPr/>
        </p:nvSpPr>
        <p:spPr bwMode="auto">
          <a:xfrm>
            <a:off x="2690814" y="3330575"/>
            <a:ext cx="28575" cy="14288"/>
          </a:xfrm>
          <a:custGeom>
            <a:avLst/>
            <a:gdLst>
              <a:gd name="T0" fmla="*/ 0 w 55"/>
              <a:gd name="T1" fmla="*/ 0 h 27"/>
              <a:gd name="T2" fmla="*/ 15 w 55"/>
              <a:gd name="T3" fmla="*/ 4 h 27"/>
              <a:gd name="T4" fmla="*/ 30 w 55"/>
              <a:gd name="T5" fmla="*/ 10 h 27"/>
              <a:gd name="T6" fmla="*/ 43 w 55"/>
              <a:gd name="T7" fmla="*/ 18 h 27"/>
              <a:gd name="T8" fmla="*/ 55 w 55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27">
                <a:moveTo>
                  <a:pt x="0" y="0"/>
                </a:moveTo>
                <a:lnTo>
                  <a:pt x="15" y="4"/>
                </a:lnTo>
                <a:lnTo>
                  <a:pt x="30" y="10"/>
                </a:lnTo>
                <a:lnTo>
                  <a:pt x="43" y="18"/>
                </a:lnTo>
                <a:lnTo>
                  <a:pt x="55" y="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4" name="Freeform 396"/>
          <p:cNvSpPr>
            <a:spLocks/>
          </p:cNvSpPr>
          <p:nvPr/>
        </p:nvSpPr>
        <p:spPr bwMode="auto">
          <a:xfrm>
            <a:off x="2713038" y="3395663"/>
            <a:ext cx="25400" cy="50800"/>
          </a:xfrm>
          <a:custGeom>
            <a:avLst/>
            <a:gdLst>
              <a:gd name="T0" fmla="*/ 0 w 48"/>
              <a:gd name="T1" fmla="*/ 0 h 97"/>
              <a:gd name="T2" fmla="*/ 5 w 48"/>
              <a:gd name="T3" fmla="*/ 15 h 97"/>
              <a:gd name="T4" fmla="*/ 12 w 48"/>
              <a:gd name="T5" fmla="*/ 28 h 97"/>
              <a:gd name="T6" fmla="*/ 20 w 48"/>
              <a:gd name="T7" fmla="*/ 38 h 97"/>
              <a:gd name="T8" fmla="*/ 28 w 48"/>
              <a:gd name="T9" fmla="*/ 49 h 97"/>
              <a:gd name="T10" fmla="*/ 35 w 48"/>
              <a:gd name="T11" fmla="*/ 58 h 97"/>
              <a:gd name="T12" fmla="*/ 42 w 48"/>
              <a:gd name="T13" fmla="*/ 70 h 97"/>
              <a:gd name="T14" fmla="*/ 47 w 48"/>
              <a:gd name="T15" fmla="*/ 82 h 97"/>
              <a:gd name="T16" fmla="*/ 48 w 48"/>
              <a:gd name="T17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" h="97">
                <a:moveTo>
                  <a:pt x="0" y="0"/>
                </a:moveTo>
                <a:lnTo>
                  <a:pt x="5" y="15"/>
                </a:lnTo>
                <a:lnTo>
                  <a:pt x="12" y="28"/>
                </a:lnTo>
                <a:lnTo>
                  <a:pt x="20" y="38"/>
                </a:lnTo>
                <a:lnTo>
                  <a:pt x="28" y="49"/>
                </a:lnTo>
                <a:lnTo>
                  <a:pt x="35" y="58"/>
                </a:lnTo>
                <a:lnTo>
                  <a:pt x="42" y="70"/>
                </a:lnTo>
                <a:lnTo>
                  <a:pt x="47" y="82"/>
                </a:lnTo>
                <a:lnTo>
                  <a:pt x="48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5" name="Freeform 397"/>
          <p:cNvSpPr>
            <a:spLocks/>
          </p:cNvSpPr>
          <p:nvPr/>
        </p:nvSpPr>
        <p:spPr bwMode="auto">
          <a:xfrm>
            <a:off x="2232025" y="3421063"/>
            <a:ext cx="103188" cy="19050"/>
          </a:xfrm>
          <a:custGeom>
            <a:avLst/>
            <a:gdLst>
              <a:gd name="T0" fmla="*/ 194 w 194"/>
              <a:gd name="T1" fmla="*/ 0 h 34"/>
              <a:gd name="T2" fmla="*/ 184 w 194"/>
              <a:gd name="T3" fmla="*/ 3 h 34"/>
              <a:gd name="T4" fmla="*/ 174 w 194"/>
              <a:gd name="T5" fmla="*/ 7 h 34"/>
              <a:gd name="T6" fmla="*/ 136 w 194"/>
              <a:gd name="T7" fmla="*/ 9 h 34"/>
              <a:gd name="T8" fmla="*/ 97 w 194"/>
              <a:gd name="T9" fmla="*/ 9 h 34"/>
              <a:gd name="T10" fmla="*/ 59 w 194"/>
              <a:gd name="T11" fmla="*/ 10 h 34"/>
              <a:gd name="T12" fmla="*/ 40 w 194"/>
              <a:gd name="T13" fmla="*/ 11 h 34"/>
              <a:gd name="T14" fmla="*/ 21 w 194"/>
              <a:gd name="T15" fmla="*/ 14 h 34"/>
              <a:gd name="T16" fmla="*/ 19 w 194"/>
              <a:gd name="T17" fmla="*/ 15 h 34"/>
              <a:gd name="T18" fmla="*/ 16 w 194"/>
              <a:gd name="T19" fmla="*/ 17 h 34"/>
              <a:gd name="T20" fmla="*/ 13 w 194"/>
              <a:gd name="T21" fmla="*/ 23 h 34"/>
              <a:gd name="T22" fmla="*/ 11 w 194"/>
              <a:gd name="T23" fmla="*/ 29 h 34"/>
              <a:gd name="T24" fmla="*/ 7 w 194"/>
              <a:gd name="T25" fmla="*/ 34 h 34"/>
              <a:gd name="T26" fmla="*/ 4 w 194"/>
              <a:gd name="T27" fmla="*/ 34 h 34"/>
              <a:gd name="T28" fmla="*/ 0 w 194"/>
              <a:gd name="T29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4" h="34">
                <a:moveTo>
                  <a:pt x="194" y="0"/>
                </a:moveTo>
                <a:lnTo>
                  <a:pt x="184" y="3"/>
                </a:lnTo>
                <a:lnTo>
                  <a:pt x="174" y="7"/>
                </a:lnTo>
                <a:lnTo>
                  <a:pt x="136" y="9"/>
                </a:lnTo>
                <a:lnTo>
                  <a:pt x="97" y="9"/>
                </a:lnTo>
                <a:lnTo>
                  <a:pt x="59" y="10"/>
                </a:lnTo>
                <a:lnTo>
                  <a:pt x="40" y="11"/>
                </a:lnTo>
                <a:lnTo>
                  <a:pt x="21" y="14"/>
                </a:lnTo>
                <a:lnTo>
                  <a:pt x="19" y="15"/>
                </a:lnTo>
                <a:lnTo>
                  <a:pt x="16" y="17"/>
                </a:lnTo>
                <a:lnTo>
                  <a:pt x="13" y="23"/>
                </a:lnTo>
                <a:lnTo>
                  <a:pt x="11" y="29"/>
                </a:lnTo>
                <a:lnTo>
                  <a:pt x="7" y="34"/>
                </a:lnTo>
                <a:lnTo>
                  <a:pt x="4" y="34"/>
                </a:lnTo>
                <a:lnTo>
                  <a:pt x="0" y="3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6" name="Freeform 398"/>
          <p:cNvSpPr>
            <a:spLocks/>
          </p:cNvSpPr>
          <p:nvPr/>
        </p:nvSpPr>
        <p:spPr bwMode="auto">
          <a:xfrm>
            <a:off x="2671764" y="3505200"/>
            <a:ext cx="15875" cy="38100"/>
          </a:xfrm>
          <a:custGeom>
            <a:avLst/>
            <a:gdLst>
              <a:gd name="T0" fmla="*/ 0 w 28"/>
              <a:gd name="T1" fmla="*/ 0 h 70"/>
              <a:gd name="T2" fmla="*/ 5 w 28"/>
              <a:gd name="T3" fmla="*/ 7 h 70"/>
              <a:gd name="T4" fmla="*/ 8 w 28"/>
              <a:gd name="T5" fmla="*/ 13 h 70"/>
              <a:gd name="T6" fmla="*/ 12 w 28"/>
              <a:gd name="T7" fmla="*/ 16 h 70"/>
              <a:gd name="T8" fmla="*/ 14 w 28"/>
              <a:gd name="T9" fmla="*/ 20 h 70"/>
              <a:gd name="T10" fmla="*/ 15 w 28"/>
              <a:gd name="T11" fmla="*/ 23 h 70"/>
              <a:gd name="T12" fmla="*/ 18 w 28"/>
              <a:gd name="T13" fmla="*/ 28 h 70"/>
              <a:gd name="T14" fmla="*/ 19 w 28"/>
              <a:gd name="T15" fmla="*/ 34 h 70"/>
              <a:gd name="T16" fmla="*/ 21 w 28"/>
              <a:gd name="T17" fmla="*/ 42 h 70"/>
              <a:gd name="T18" fmla="*/ 23 w 28"/>
              <a:gd name="T19" fmla="*/ 50 h 70"/>
              <a:gd name="T20" fmla="*/ 26 w 28"/>
              <a:gd name="T21" fmla="*/ 59 h 70"/>
              <a:gd name="T22" fmla="*/ 27 w 28"/>
              <a:gd name="T23" fmla="*/ 66 h 70"/>
              <a:gd name="T24" fmla="*/ 28 w 28"/>
              <a:gd name="T25" fmla="*/ 68 h 70"/>
              <a:gd name="T26" fmla="*/ 28 w 28"/>
              <a:gd name="T27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" h="70">
                <a:moveTo>
                  <a:pt x="0" y="0"/>
                </a:moveTo>
                <a:lnTo>
                  <a:pt x="5" y="7"/>
                </a:lnTo>
                <a:lnTo>
                  <a:pt x="8" y="13"/>
                </a:lnTo>
                <a:lnTo>
                  <a:pt x="12" y="16"/>
                </a:lnTo>
                <a:lnTo>
                  <a:pt x="14" y="20"/>
                </a:lnTo>
                <a:lnTo>
                  <a:pt x="15" y="23"/>
                </a:lnTo>
                <a:lnTo>
                  <a:pt x="18" y="28"/>
                </a:lnTo>
                <a:lnTo>
                  <a:pt x="19" y="34"/>
                </a:lnTo>
                <a:lnTo>
                  <a:pt x="21" y="42"/>
                </a:lnTo>
                <a:lnTo>
                  <a:pt x="23" y="50"/>
                </a:lnTo>
                <a:lnTo>
                  <a:pt x="26" y="59"/>
                </a:lnTo>
                <a:lnTo>
                  <a:pt x="27" y="66"/>
                </a:lnTo>
                <a:lnTo>
                  <a:pt x="28" y="68"/>
                </a:lnTo>
                <a:lnTo>
                  <a:pt x="28" y="7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7" name="Freeform 399"/>
          <p:cNvSpPr>
            <a:spLocks/>
          </p:cNvSpPr>
          <p:nvPr/>
        </p:nvSpPr>
        <p:spPr bwMode="auto">
          <a:xfrm>
            <a:off x="2665413" y="3505201"/>
            <a:ext cx="6350" cy="22225"/>
          </a:xfrm>
          <a:custGeom>
            <a:avLst/>
            <a:gdLst>
              <a:gd name="T0" fmla="*/ 14 w 14"/>
              <a:gd name="T1" fmla="*/ 0 h 42"/>
              <a:gd name="T2" fmla="*/ 12 w 14"/>
              <a:gd name="T3" fmla="*/ 11 h 42"/>
              <a:gd name="T4" fmla="*/ 11 w 14"/>
              <a:gd name="T5" fmla="*/ 18 h 42"/>
              <a:gd name="T6" fmla="*/ 10 w 14"/>
              <a:gd name="T7" fmla="*/ 22 h 42"/>
              <a:gd name="T8" fmla="*/ 9 w 14"/>
              <a:gd name="T9" fmla="*/ 25 h 42"/>
              <a:gd name="T10" fmla="*/ 7 w 14"/>
              <a:gd name="T11" fmla="*/ 28 h 42"/>
              <a:gd name="T12" fmla="*/ 6 w 14"/>
              <a:gd name="T13" fmla="*/ 30 h 42"/>
              <a:gd name="T14" fmla="*/ 4 w 14"/>
              <a:gd name="T15" fmla="*/ 35 h 42"/>
              <a:gd name="T16" fmla="*/ 0 w 14"/>
              <a:gd name="T17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42">
                <a:moveTo>
                  <a:pt x="14" y="0"/>
                </a:moveTo>
                <a:lnTo>
                  <a:pt x="12" y="11"/>
                </a:lnTo>
                <a:lnTo>
                  <a:pt x="11" y="18"/>
                </a:lnTo>
                <a:lnTo>
                  <a:pt x="10" y="22"/>
                </a:lnTo>
                <a:lnTo>
                  <a:pt x="9" y="25"/>
                </a:lnTo>
                <a:lnTo>
                  <a:pt x="7" y="28"/>
                </a:lnTo>
                <a:lnTo>
                  <a:pt x="6" y="30"/>
                </a:lnTo>
                <a:lnTo>
                  <a:pt x="4" y="35"/>
                </a:lnTo>
                <a:lnTo>
                  <a:pt x="0" y="4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8" name="Freeform 400"/>
          <p:cNvSpPr>
            <a:spLocks/>
          </p:cNvSpPr>
          <p:nvPr/>
        </p:nvSpPr>
        <p:spPr bwMode="auto">
          <a:xfrm>
            <a:off x="2265364" y="2989264"/>
            <a:ext cx="47625" cy="39687"/>
          </a:xfrm>
          <a:custGeom>
            <a:avLst/>
            <a:gdLst>
              <a:gd name="T0" fmla="*/ 90 w 90"/>
              <a:gd name="T1" fmla="*/ 0 h 76"/>
              <a:gd name="T2" fmla="*/ 81 w 90"/>
              <a:gd name="T3" fmla="*/ 3 h 76"/>
              <a:gd name="T4" fmla="*/ 70 w 90"/>
              <a:gd name="T5" fmla="*/ 9 h 76"/>
              <a:gd name="T6" fmla="*/ 51 w 90"/>
              <a:gd name="T7" fmla="*/ 21 h 76"/>
              <a:gd name="T8" fmla="*/ 41 w 90"/>
              <a:gd name="T9" fmla="*/ 25 h 76"/>
              <a:gd name="T10" fmla="*/ 34 w 90"/>
              <a:gd name="T11" fmla="*/ 30 h 76"/>
              <a:gd name="T12" fmla="*/ 30 w 90"/>
              <a:gd name="T13" fmla="*/ 33 h 76"/>
              <a:gd name="T14" fmla="*/ 27 w 90"/>
              <a:gd name="T15" fmla="*/ 35 h 76"/>
              <a:gd name="T16" fmla="*/ 24 w 90"/>
              <a:gd name="T17" fmla="*/ 40 h 76"/>
              <a:gd name="T18" fmla="*/ 19 w 90"/>
              <a:gd name="T19" fmla="*/ 47 h 76"/>
              <a:gd name="T20" fmla="*/ 10 w 90"/>
              <a:gd name="T21" fmla="*/ 61 h 76"/>
              <a:gd name="T22" fmla="*/ 7 w 90"/>
              <a:gd name="T23" fmla="*/ 67 h 76"/>
              <a:gd name="T24" fmla="*/ 3 w 90"/>
              <a:gd name="T25" fmla="*/ 71 h 76"/>
              <a:gd name="T26" fmla="*/ 1 w 90"/>
              <a:gd name="T27" fmla="*/ 75 h 76"/>
              <a:gd name="T28" fmla="*/ 0 w 90"/>
              <a:gd name="T29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76">
                <a:moveTo>
                  <a:pt x="90" y="0"/>
                </a:moveTo>
                <a:lnTo>
                  <a:pt x="81" y="3"/>
                </a:lnTo>
                <a:lnTo>
                  <a:pt x="70" y="9"/>
                </a:lnTo>
                <a:lnTo>
                  <a:pt x="51" y="21"/>
                </a:lnTo>
                <a:lnTo>
                  <a:pt x="41" y="25"/>
                </a:lnTo>
                <a:lnTo>
                  <a:pt x="34" y="30"/>
                </a:lnTo>
                <a:lnTo>
                  <a:pt x="30" y="33"/>
                </a:lnTo>
                <a:lnTo>
                  <a:pt x="27" y="35"/>
                </a:lnTo>
                <a:lnTo>
                  <a:pt x="24" y="40"/>
                </a:lnTo>
                <a:lnTo>
                  <a:pt x="19" y="47"/>
                </a:lnTo>
                <a:lnTo>
                  <a:pt x="10" y="61"/>
                </a:lnTo>
                <a:lnTo>
                  <a:pt x="7" y="67"/>
                </a:lnTo>
                <a:lnTo>
                  <a:pt x="3" y="71"/>
                </a:lnTo>
                <a:lnTo>
                  <a:pt x="1" y="75"/>
                </a:lnTo>
                <a:lnTo>
                  <a:pt x="0" y="7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89" name="Line 401"/>
          <p:cNvSpPr>
            <a:spLocks noChangeShapeType="1"/>
          </p:cNvSpPr>
          <p:nvPr/>
        </p:nvSpPr>
        <p:spPr bwMode="auto">
          <a:xfrm>
            <a:off x="2874963" y="2430464"/>
            <a:ext cx="0" cy="5873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0" name="Freeform 402"/>
          <p:cNvSpPr>
            <a:spLocks/>
          </p:cNvSpPr>
          <p:nvPr/>
        </p:nvSpPr>
        <p:spPr bwMode="auto">
          <a:xfrm>
            <a:off x="1938339" y="2262188"/>
            <a:ext cx="41275" cy="120650"/>
          </a:xfrm>
          <a:custGeom>
            <a:avLst/>
            <a:gdLst>
              <a:gd name="T0" fmla="*/ 76 w 76"/>
              <a:gd name="T1" fmla="*/ 0 h 229"/>
              <a:gd name="T2" fmla="*/ 74 w 76"/>
              <a:gd name="T3" fmla="*/ 13 h 229"/>
              <a:gd name="T4" fmla="*/ 72 w 76"/>
              <a:gd name="T5" fmla="*/ 27 h 229"/>
              <a:gd name="T6" fmla="*/ 69 w 76"/>
              <a:gd name="T7" fmla="*/ 55 h 229"/>
              <a:gd name="T8" fmla="*/ 68 w 76"/>
              <a:gd name="T9" fmla="*/ 67 h 229"/>
              <a:gd name="T10" fmla="*/ 66 w 76"/>
              <a:gd name="T11" fmla="*/ 81 h 229"/>
              <a:gd name="T12" fmla="*/ 61 w 76"/>
              <a:gd name="T13" fmla="*/ 93 h 229"/>
              <a:gd name="T14" fmla="*/ 55 w 76"/>
              <a:gd name="T15" fmla="*/ 104 h 229"/>
              <a:gd name="T16" fmla="*/ 47 w 76"/>
              <a:gd name="T17" fmla="*/ 115 h 229"/>
              <a:gd name="T18" fmla="*/ 38 w 76"/>
              <a:gd name="T19" fmla="*/ 125 h 229"/>
              <a:gd name="T20" fmla="*/ 29 w 76"/>
              <a:gd name="T21" fmla="*/ 135 h 229"/>
              <a:gd name="T22" fmla="*/ 20 w 76"/>
              <a:gd name="T23" fmla="*/ 146 h 229"/>
              <a:gd name="T24" fmla="*/ 16 w 76"/>
              <a:gd name="T25" fmla="*/ 167 h 229"/>
              <a:gd name="T26" fmla="*/ 9 w 76"/>
              <a:gd name="T27" fmla="*/ 187 h 229"/>
              <a:gd name="T28" fmla="*/ 2 w 76"/>
              <a:gd name="T29" fmla="*/ 208 h 229"/>
              <a:gd name="T30" fmla="*/ 1 w 76"/>
              <a:gd name="T31" fmla="*/ 219 h 229"/>
              <a:gd name="T32" fmla="*/ 0 w 76"/>
              <a:gd name="T33" fmla="*/ 22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" h="229">
                <a:moveTo>
                  <a:pt x="76" y="0"/>
                </a:moveTo>
                <a:lnTo>
                  <a:pt x="74" y="13"/>
                </a:lnTo>
                <a:lnTo>
                  <a:pt x="72" y="27"/>
                </a:lnTo>
                <a:lnTo>
                  <a:pt x="69" y="55"/>
                </a:lnTo>
                <a:lnTo>
                  <a:pt x="68" y="67"/>
                </a:lnTo>
                <a:lnTo>
                  <a:pt x="66" y="81"/>
                </a:lnTo>
                <a:lnTo>
                  <a:pt x="61" y="93"/>
                </a:lnTo>
                <a:lnTo>
                  <a:pt x="55" y="104"/>
                </a:lnTo>
                <a:lnTo>
                  <a:pt x="47" y="115"/>
                </a:lnTo>
                <a:lnTo>
                  <a:pt x="38" y="125"/>
                </a:lnTo>
                <a:lnTo>
                  <a:pt x="29" y="135"/>
                </a:lnTo>
                <a:lnTo>
                  <a:pt x="20" y="146"/>
                </a:lnTo>
                <a:lnTo>
                  <a:pt x="16" y="167"/>
                </a:lnTo>
                <a:lnTo>
                  <a:pt x="9" y="187"/>
                </a:lnTo>
                <a:lnTo>
                  <a:pt x="2" y="208"/>
                </a:lnTo>
                <a:lnTo>
                  <a:pt x="1" y="219"/>
                </a:lnTo>
                <a:lnTo>
                  <a:pt x="0" y="2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1" name="Freeform 403"/>
          <p:cNvSpPr>
            <a:spLocks/>
          </p:cNvSpPr>
          <p:nvPr/>
        </p:nvSpPr>
        <p:spPr bwMode="auto">
          <a:xfrm>
            <a:off x="1868489" y="2295525"/>
            <a:ext cx="58737" cy="7938"/>
          </a:xfrm>
          <a:custGeom>
            <a:avLst/>
            <a:gdLst>
              <a:gd name="T0" fmla="*/ 111 w 111"/>
              <a:gd name="T1" fmla="*/ 0 h 14"/>
              <a:gd name="T2" fmla="*/ 84 w 111"/>
              <a:gd name="T3" fmla="*/ 7 h 14"/>
              <a:gd name="T4" fmla="*/ 57 w 111"/>
              <a:gd name="T5" fmla="*/ 11 h 14"/>
              <a:gd name="T6" fmla="*/ 29 w 111"/>
              <a:gd name="T7" fmla="*/ 14 h 14"/>
              <a:gd name="T8" fmla="*/ 0 w 111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14">
                <a:moveTo>
                  <a:pt x="111" y="0"/>
                </a:moveTo>
                <a:lnTo>
                  <a:pt x="84" y="7"/>
                </a:lnTo>
                <a:lnTo>
                  <a:pt x="57" y="11"/>
                </a:lnTo>
                <a:lnTo>
                  <a:pt x="29" y="14"/>
                </a:lnTo>
                <a:lnTo>
                  <a:pt x="0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2" name="Freeform 404"/>
          <p:cNvSpPr>
            <a:spLocks/>
          </p:cNvSpPr>
          <p:nvPr/>
        </p:nvSpPr>
        <p:spPr bwMode="auto">
          <a:xfrm>
            <a:off x="1974850" y="2360614"/>
            <a:ext cx="63500" cy="52387"/>
          </a:xfrm>
          <a:custGeom>
            <a:avLst/>
            <a:gdLst>
              <a:gd name="T0" fmla="*/ 118 w 118"/>
              <a:gd name="T1" fmla="*/ 0 h 98"/>
              <a:gd name="T2" fmla="*/ 55 w 118"/>
              <a:gd name="T3" fmla="*/ 42 h 98"/>
              <a:gd name="T4" fmla="*/ 50 w 118"/>
              <a:gd name="T5" fmla="*/ 47 h 98"/>
              <a:gd name="T6" fmla="*/ 43 w 118"/>
              <a:gd name="T7" fmla="*/ 51 h 98"/>
              <a:gd name="T8" fmla="*/ 37 w 118"/>
              <a:gd name="T9" fmla="*/ 55 h 98"/>
              <a:gd name="T10" fmla="*/ 36 w 118"/>
              <a:gd name="T11" fmla="*/ 56 h 98"/>
              <a:gd name="T12" fmla="*/ 35 w 118"/>
              <a:gd name="T13" fmla="*/ 56 h 98"/>
              <a:gd name="T14" fmla="*/ 25 w 118"/>
              <a:gd name="T15" fmla="*/ 70 h 98"/>
              <a:gd name="T16" fmla="*/ 21 w 118"/>
              <a:gd name="T17" fmla="*/ 81 h 98"/>
              <a:gd name="T18" fmla="*/ 17 w 118"/>
              <a:gd name="T19" fmla="*/ 88 h 98"/>
              <a:gd name="T20" fmla="*/ 15 w 118"/>
              <a:gd name="T21" fmla="*/ 93 h 98"/>
              <a:gd name="T22" fmla="*/ 14 w 118"/>
              <a:gd name="T23" fmla="*/ 96 h 98"/>
              <a:gd name="T24" fmla="*/ 12 w 118"/>
              <a:gd name="T25" fmla="*/ 98 h 98"/>
              <a:gd name="T26" fmla="*/ 7 w 118"/>
              <a:gd name="T27" fmla="*/ 98 h 98"/>
              <a:gd name="T28" fmla="*/ 0 w 118"/>
              <a:gd name="T29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8" h="98">
                <a:moveTo>
                  <a:pt x="118" y="0"/>
                </a:moveTo>
                <a:lnTo>
                  <a:pt x="55" y="42"/>
                </a:lnTo>
                <a:lnTo>
                  <a:pt x="50" y="47"/>
                </a:lnTo>
                <a:lnTo>
                  <a:pt x="43" y="51"/>
                </a:lnTo>
                <a:lnTo>
                  <a:pt x="37" y="55"/>
                </a:lnTo>
                <a:lnTo>
                  <a:pt x="36" y="56"/>
                </a:lnTo>
                <a:lnTo>
                  <a:pt x="35" y="56"/>
                </a:lnTo>
                <a:lnTo>
                  <a:pt x="25" y="70"/>
                </a:lnTo>
                <a:lnTo>
                  <a:pt x="21" y="81"/>
                </a:lnTo>
                <a:lnTo>
                  <a:pt x="17" y="88"/>
                </a:lnTo>
                <a:lnTo>
                  <a:pt x="15" y="93"/>
                </a:lnTo>
                <a:lnTo>
                  <a:pt x="14" y="96"/>
                </a:lnTo>
                <a:lnTo>
                  <a:pt x="12" y="98"/>
                </a:lnTo>
                <a:lnTo>
                  <a:pt x="7" y="98"/>
                </a:lnTo>
                <a:lnTo>
                  <a:pt x="0" y="9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3" name="Freeform 405"/>
          <p:cNvSpPr>
            <a:spLocks/>
          </p:cNvSpPr>
          <p:nvPr/>
        </p:nvSpPr>
        <p:spPr bwMode="auto">
          <a:xfrm>
            <a:off x="1924051" y="2324100"/>
            <a:ext cx="98425" cy="19050"/>
          </a:xfrm>
          <a:custGeom>
            <a:avLst/>
            <a:gdLst>
              <a:gd name="T0" fmla="*/ 187 w 187"/>
              <a:gd name="T1" fmla="*/ 0 h 35"/>
              <a:gd name="T2" fmla="*/ 169 w 187"/>
              <a:gd name="T3" fmla="*/ 6 h 35"/>
              <a:gd name="T4" fmla="*/ 151 w 187"/>
              <a:gd name="T5" fmla="*/ 11 h 35"/>
              <a:gd name="T6" fmla="*/ 135 w 187"/>
              <a:gd name="T7" fmla="*/ 13 h 35"/>
              <a:gd name="T8" fmla="*/ 118 w 187"/>
              <a:gd name="T9" fmla="*/ 15 h 35"/>
              <a:gd name="T10" fmla="*/ 100 w 187"/>
              <a:gd name="T11" fmla="*/ 17 h 35"/>
              <a:gd name="T12" fmla="*/ 82 w 187"/>
              <a:gd name="T13" fmla="*/ 19 h 35"/>
              <a:gd name="T14" fmla="*/ 63 w 187"/>
              <a:gd name="T15" fmla="*/ 20 h 35"/>
              <a:gd name="T16" fmla="*/ 42 w 187"/>
              <a:gd name="T17" fmla="*/ 21 h 35"/>
              <a:gd name="T18" fmla="*/ 31 w 187"/>
              <a:gd name="T19" fmla="*/ 23 h 35"/>
              <a:gd name="T20" fmla="*/ 24 w 187"/>
              <a:gd name="T21" fmla="*/ 24 h 35"/>
              <a:gd name="T22" fmla="*/ 20 w 187"/>
              <a:gd name="T23" fmla="*/ 26 h 35"/>
              <a:gd name="T24" fmla="*/ 17 w 187"/>
              <a:gd name="T25" fmla="*/ 27 h 35"/>
              <a:gd name="T26" fmla="*/ 14 w 187"/>
              <a:gd name="T27" fmla="*/ 28 h 35"/>
              <a:gd name="T28" fmla="*/ 11 w 187"/>
              <a:gd name="T29" fmla="*/ 29 h 35"/>
              <a:gd name="T30" fmla="*/ 7 w 187"/>
              <a:gd name="T31" fmla="*/ 31 h 35"/>
              <a:gd name="T32" fmla="*/ 0 w 187"/>
              <a:gd name="T3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7" h="35">
                <a:moveTo>
                  <a:pt x="187" y="0"/>
                </a:moveTo>
                <a:lnTo>
                  <a:pt x="169" y="6"/>
                </a:lnTo>
                <a:lnTo>
                  <a:pt x="151" y="11"/>
                </a:lnTo>
                <a:lnTo>
                  <a:pt x="135" y="13"/>
                </a:lnTo>
                <a:lnTo>
                  <a:pt x="118" y="15"/>
                </a:lnTo>
                <a:lnTo>
                  <a:pt x="100" y="17"/>
                </a:lnTo>
                <a:lnTo>
                  <a:pt x="82" y="19"/>
                </a:lnTo>
                <a:lnTo>
                  <a:pt x="63" y="20"/>
                </a:lnTo>
                <a:lnTo>
                  <a:pt x="42" y="21"/>
                </a:lnTo>
                <a:lnTo>
                  <a:pt x="31" y="23"/>
                </a:lnTo>
                <a:lnTo>
                  <a:pt x="24" y="24"/>
                </a:lnTo>
                <a:lnTo>
                  <a:pt x="20" y="26"/>
                </a:lnTo>
                <a:lnTo>
                  <a:pt x="17" y="27"/>
                </a:lnTo>
                <a:lnTo>
                  <a:pt x="14" y="28"/>
                </a:lnTo>
                <a:lnTo>
                  <a:pt x="11" y="29"/>
                </a:lnTo>
                <a:lnTo>
                  <a:pt x="7" y="31"/>
                </a:lnTo>
                <a:lnTo>
                  <a:pt x="0" y="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4" name="Freeform 406"/>
          <p:cNvSpPr>
            <a:spLocks/>
          </p:cNvSpPr>
          <p:nvPr/>
        </p:nvSpPr>
        <p:spPr bwMode="auto">
          <a:xfrm>
            <a:off x="1916114" y="2251076"/>
            <a:ext cx="142875" cy="11113"/>
          </a:xfrm>
          <a:custGeom>
            <a:avLst/>
            <a:gdLst>
              <a:gd name="T0" fmla="*/ 270 w 270"/>
              <a:gd name="T1" fmla="*/ 20 h 20"/>
              <a:gd name="T2" fmla="*/ 236 w 270"/>
              <a:gd name="T3" fmla="*/ 17 h 20"/>
              <a:gd name="T4" fmla="*/ 201 w 270"/>
              <a:gd name="T5" fmla="*/ 12 h 20"/>
              <a:gd name="T6" fmla="*/ 166 w 270"/>
              <a:gd name="T7" fmla="*/ 8 h 20"/>
              <a:gd name="T8" fmla="*/ 132 w 270"/>
              <a:gd name="T9" fmla="*/ 0 h 20"/>
              <a:gd name="T10" fmla="*/ 110 w 270"/>
              <a:gd name="T11" fmla="*/ 1 h 20"/>
              <a:gd name="T12" fmla="*/ 91 w 270"/>
              <a:gd name="T13" fmla="*/ 2 h 20"/>
              <a:gd name="T14" fmla="*/ 76 w 270"/>
              <a:gd name="T15" fmla="*/ 3 h 20"/>
              <a:gd name="T16" fmla="*/ 65 w 270"/>
              <a:gd name="T17" fmla="*/ 4 h 20"/>
              <a:gd name="T18" fmla="*/ 54 w 270"/>
              <a:gd name="T19" fmla="*/ 4 h 20"/>
              <a:gd name="T20" fmla="*/ 47 w 270"/>
              <a:gd name="T21" fmla="*/ 5 h 20"/>
              <a:gd name="T22" fmla="*/ 42 w 270"/>
              <a:gd name="T23" fmla="*/ 5 h 20"/>
              <a:gd name="T24" fmla="*/ 37 w 270"/>
              <a:gd name="T25" fmla="*/ 5 h 20"/>
              <a:gd name="T26" fmla="*/ 30 w 270"/>
              <a:gd name="T27" fmla="*/ 6 h 20"/>
              <a:gd name="T28" fmla="*/ 23 w 270"/>
              <a:gd name="T29" fmla="*/ 6 h 20"/>
              <a:gd name="T30" fmla="*/ 20 w 270"/>
              <a:gd name="T31" fmla="*/ 6 h 20"/>
              <a:gd name="T32" fmla="*/ 14 w 270"/>
              <a:gd name="T33" fmla="*/ 6 h 20"/>
              <a:gd name="T34" fmla="*/ 8 w 270"/>
              <a:gd name="T35" fmla="*/ 6 h 20"/>
              <a:gd name="T36" fmla="*/ 0 w 270"/>
              <a:gd name="T37" fmla="*/ 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0" h="20">
                <a:moveTo>
                  <a:pt x="270" y="20"/>
                </a:moveTo>
                <a:lnTo>
                  <a:pt x="236" y="17"/>
                </a:lnTo>
                <a:lnTo>
                  <a:pt x="201" y="12"/>
                </a:lnTo>
                <a:lnTo>
                  <a:pt x="166" y="8"/>
                </a:lnTo>
                <a:lnTo>
                  <a:pt x="132" y="0"/>
                </a:lnTo>
                <a:lnTo>
                  <a:pt x="110" y="1"/>
                </a:lnTo>
                <a:lnTo>
                  <a:pt x="91" y="2"/>
                </a:lnTo>
                <a:lnTo>
                  <a:pt x="76" y="3"/>
                </a:lnTo>
                <a:lnTo>
                  <a:pt x="65" y="4"/>
                </a:lnTo>
                <a:lnTo>
                  <a:pt x="54" y="4"/>
                </a:lnTo>
                <a:lnTo>
                  <a:pt x="47" y="5"/>
                </a:lnTo>
                <a:lnTo>
                  <a:pt x="42" y="5"/>
                </a:lnTo>
                <a:lnTo>
                  <a:pt x="37" y="5"/>
                </a:lnTo>
                <a:lnTo>
                  <a:pt x="30" y="6"/>
                </a:lnTo>
                <a:lnTo>
                  <a:pt x="23" y="6"/>
                </a:lnTo>
                <a:lnTo>
                  <a:pt x="20" y="6"/>
                </a:lnTo>
                <a:lnTo>
                  <a:pt x="14" y="6"/>
                </a:lnTo>
                <a:lnTo>
                  <a:pt x="8" y="6"/>
                </a:lnTo>
                <a:lnTo>
                  <a:pt x="0" y="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5" name="Freeform 407"/>
          <p:cNvSpPr>
            <a:spLocks/>
          </p:cNvSpPr>
          <p:nvPr/>
        </p:nvSpPr>
        <p:spPr bwMode="auto">
          <a:xfrm>
            <a:off x="2181226" y="2320926"/>
            <a:ext cx="61913" cy="80963"/>
          </a:xfrm>
          <a:custGeom>
            <a:avLst/>
            <a:gdLst>
              <a:gd name="T0" fmla="*/ 118 w 118"/>
              <a:gd name="T1" fmla="*/ 0 h 153"/>
              <a:gd name="T2" fmla="*/ 112 w 118"/>
              <a:gd name="T3" fmla="*/ 15 h 153"/>
              <a:gd name="T4" fmla="*/ 104 w 118"/>
              <a:gd name="T5" fmla="*/ 30 h 153"/>
              <a:gd name="T6" fmla="*/ 95 w 118"/>
              <a:gd name="T7" fmla="*/ 45 h 153"/>
              <a:gd name="T8" fmla="*/ 86 w 118"/>
              <a:gd name="T9" fmla="*/ 59 h 153"/>
              <a:gd name="T10" fmla="*/ 64 w 118"/>
              <a:gd name="T11" fmla="*/ 86 h 153"/>
              <a:gd name="T12" fmla="*/ 42 w 118"/>
              <a:gd name="T13" fmla="*/ 111 h 153"/>
              <a:gd name="T14" fmla="*/ 36 w 118"/>
              <a:gd name="T15" fmla="*/ 117 h 153"/>
              <a:gd name="T16" fmla="*/ 30 w 118"/>
              <a:gd name="T17" fmla="*/ 124 h 153"/>
              <a:gd name="T18" fmla="*/ 16 w 118"/>
              <a:gd name="T19" fmla="*/ 138 h 153"/>
              <a:gd name="T20" fmla="*/ 11 w 118"/>
              <a:gd name="T21" fmla="*/ 143 h 153"/>
              <a:gd name="T22" fmla="*/ 5 w 118"/>
              <a:gd name="T23" fmla="*/ 148 h 153"/>
              <a:gd name="T24" fmla="*/ 1 w 118"/>
              <a:gd name="T25" fmla="*/ 152 h 153"/>
              <a:gd name="T26" fmla="*/ 0 w 118"/>
              <a:gd name="T27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18" h="153">
                <a:moveTo>
                  <a:pt x="118" y="0"/>
                </a:moveTo>
                <a:lnTo>
                  <a:pt x="112" y="15"/>
                </a:lnTo>
                <a:lnTo>
                  <a:pt x="104" y="30"/>
                </a:lnTo>
                <a:lnTo>
                  <a:pt x="95" y="45"/>
                </a:lnTo>
                <a:lnTo>
                  <a:pt x="86" y="59"/>
                </a:lnTo>
                <a:lnTo>
                  <a:pt x="64" y="86"/>
                </a:lnTo>
                <a:lnTo>
                  <a:pt x="42" y="111"/>
                </a:lnTo>
                <a:lnTo>
                  <a:pt x="36" y="117"/>
                </a:lnTo>
                <a:lnTo>
                  <a:pt x="30" y="124"/>
                </a:lnTo>
                <a:lnTo>
                  <a:pt x="16" y="138"/>
                </a:lnTo>
                <a:lnTo>
                  <a:pt x="11" y="143"/>
                </a:lnTo>
                <a:lnTo>
                  <a:pt x="5" y="148"/>
                </a:lnTo>
                <a:lnTo>
                  <a:pt x="1" y="152"/>
                </a:lnTo>
                <a:lnTo>
                  <a:pt x="0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6" name="Freeform 408"/>
          <p:cNvSpPr>
            <a:spLocks/>
          </p:cNvSpPr>
          <p:nvPr/>
        </p:nvSpPr>
        <p:spPr bwMode="auto">
          <a:xfrm>
            <a:off x="2074863" y="2339975"/>
            <a:ext cx="76200" cy="25400"/>
          </a:xfrm>
          <a:custGeom>
            <a:avLst/>
            <a:gdLst>
              <a:gd name="T0" fmla="*/ 146 w 146"/>
              <a:gd name="T1" fmla="*/ 0 h 48"/>
              <a:gd name="T2" fmla="*/ 115 w 146"/>
              <a:gd name="T3" fmla="*/ 2 h 48"/>
              <a:gd name="T4" fmla="*/ 100 w 146"/>
              <a:gd name="T5" fmla="*/ 5 h 48"/>
              <a:gd name="T6" fmla="*/ 83 w 146"/>
              <a:gd name="T7" fmla="*/ 7 h 48"/>
              <a:gd name="T8" fmla="*/ 73 w 146"/>
              <a:gd name="T9" fmla="*/ 10 h 48"/>
              <a:gd name="T10" fmla="*/ 63 w 146"/>
              <a:gd name="T11" fmla="*/ 16 h 48"/>
              <a:gd name="T12" fmla="*/ 43 w 146"/>
              <a:gd name="T13" fmla="*/ 30 h 48"/>
              <a:gd name="T14" fmla="*/ 33 w 146"/>
              <a:gd name="T15" fmla="*/ 37 h 48"/>
              <a:gd name="T16" fmla="*/ 22 w 146"/>
              <a:gd name="T17" fmla="*/ 43 h 48"/>
              <a:gd name="T18" fmla="*/ 12 w 146"/>
              <a:gd name="T19" fmla="*/ 47 h 48"/>
              <a:gd name="T20" fmla="*/ 0 w 146"/>
              <a:gd name="T21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6" h="48">
                <a:moveTo>
                  <a:pt x="146" y="0"/>
                </a:moveTo>
                <a:lnTo>
                  <a:pt x="115" y="2"/>
                </a:lnTo>
                <a:lnTo>
                  <a:pt x="100" y="5"/>
                </a:lnTo>
                <a:lnTo>
                  <a:pt x="83" y="7"/>
                </a:lnTo>
                <a:lnTo>
                  <a:pt x="73" y="10"/>
                </a:lnTo>
                <a:lnTo>
                  <a:pt x="63" y="16"/>
                </a:lnTo>
                <a:lnTo>
                  <a:pt x="43" y="30"/>
                </a:lnTo>
                <a:lnTo>
                  <a:pt x="33" y="37"/>
                </a:lnTo>
                <a:lnTo>
                  <a:pt x="22" y="43"/>
                </a:lnTo>
                <a:lnTo>
                  <a:pt x="12" y="47"/>
                </a:lnTo>
                <a:lnTo>
                  <a:pt x="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7" name="Freeform 409"/>
          <p:cNvSpPr>
            <a:spLocks/>
          </p:cNvSpPr>
          <p:nvPr/>
        </p:nvSpPr>
        <p:spPr bwMode="auto">
          <a:xfrm>
            <a:off x="1985963" y="2376488"/>
            <a:ext cx="114300" cy="42862"/>
          </a:xfrm>
          <a:custGeom>
            <a:avLst/>
            <a:gdLst>
              <a:gd name="T0" fmla="*/ 215 w 215"/>
              <a:gd name="T1" fmla="*/ 0 h 83"/>
              <a:gd name="T2" fmla="*/ 207 w 215"/>
              <a:gd name="T3" fmla="*/ 11 h 83"/>
              <a:gd name="T4" fmla="*/ 199 w 215"/>
              <a:gd name="T5" fmla="*/ 22 h 83"/>
              <a:gd name="T6" fmla="*/ 190 w 215"/>
              <a:gd name="T7" fmla="*/ 34 h 83"/>
              <a:gd name="T8" fmla="*/ 180 w 215"/>
              <a:gd name="T9" fmla="*/ 42 h 83"/>
              <a:gd name="T10" fmla="*/ 167 w 215"/>
              <a:gd name="T11" fmla="*/ 49 h 83"/>
              <a:gd name="T12" fmla="*/ 151 w 215"/>
              <a:gd name="T13" fmla="*/ 53 h 83"/>
              <a:gd name="T14" fmla="*/ 134 w 215"/>
              <a:gd name="T15" fmla="*/ 57 h 83"/>
              <a:gd name="T16" fmla="*/ 117 w 215"/>
              <a:gd name="T17" fmla="*/ 59 h 83"/>
              <a:gd name="T18" fmla="*/ 99 w 215"/>
              <a:gd name="T19" fmla="*/ 60 h 83"/>
              <a:gd name="T20" fmla="*/ 82 w 215"/>
              <a:gd name="T21" fmla="*/ 61 h 83"/>
              <a:gd name="T22" fmla="*/ 67 w 215"/>
              <a:gd name="T23" fmla="*/ 61 h 83"/>
              <a:gd name="T24" fmla="*/ 55 w 215"/>
              <a:gd name="T25" fmla="*/ 63 h 83"/>
              <a:gd name="T26" fmla="*/ 47 w 215"/>
              <a:gd name="T27" fmla="*/ 65 h 83"/>
              <a:gd name="T28" fmla="*/ 40 w 215"/>
              <a:gd name="T29" fmla="*/ 67 h 83"/>
              <a:gd name="T30" fmla="*/ 36 w 215"/>
              <a:gd name="T31" fmla="*/ 68 h 83"/>
              <a:gd name="T32" fmla="*/ 31 w 215"/>
              <a:gd name="T33" fmla="*/ 71 h 83"/>
              <a:gd name="T34" fmla="*/ 24 w 215"/>
              <a:gd name="T35" fmla="*/ 72 h 83"/>
              <a:gd name="T36" fmla="*/ 21 w 215"/>
              <a:gd name="T37" fmla="*/ 73 h 83"/>
              <a:gd name="T38" fmla="*/ 17 w 215"/>
              <a:gd name="T39" fmla="*/ 74 h 83"/>
              <a:gd name="T40" fmla="*/ 14 w 215"/>
              <a:gd name="T41" fmla="*/ 76 h 83"/>
              <a:gd name="T42" fmla="*/ 8 w 215"/>
              <a:gd name="T43" fmla="*/ 79 h 83"/>
              <a:gd name="T44" fmla="*/ 0 w 215"/>
              <a:gd name="T45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5" h="83">
                <a:moveTo>
                  <a:pt x="215" y="0"/>
                </a:moveTo>
                <a:lnTo>
                  <a:pt x="207" y="11"/>
                </a:lnTo>
                <a:lnTo>
                  <a:pt x="199" y="22"/>
                </a:lnTo>
                <a:lnTo>
                  <a:pt x="190" y="34"/>
                </a:lnTo>
                <a:lnTo>
                  <a:pt x="180" y="42"/>
                </a:lnTo>
                <a:lnTo>
                  <a:pt x="167" y="49"/>
                </a:lnTo>
                <a:lnTo>
                  <a:pt x="151" y="53"/>
                </a:lnTo>
                <a:lnTo>
                  <a:pt x="134" y="57"/>
                </a:lnTo>
                <a:lnTo>
                  <a:pt x="117" y="59"/>
                </a:lnTo>
                <a:lnTo>
                  <a:pt x="99" y="60"/>
                </a:lnTo>
                <a:lnTo>
                  <a:pt x="82" y="61"/>
                </a:lnTo>
                <a:lnTo>
                  <a:pt x="67" y="61"/>
                </a:lnTo>
                <a:lnTo>
                  <a:pt x="55" y="63"/>
                </a:lnTo>
                <a:lnTo>
                  <a:pt x="47" y="65"/>
                </a:lnTo>
                <a:lnTo>
                  <a:pt x="40" y="67"/>
                </a:lnTo>
                <a:lnTo>
                  <a:pt x="36" y="68"/>
                </a:lnTo>
                <a:lnTo>
                  <a:pt x="31" y="71"/>
                </a:lnTo>
                <a:lnTo>
                  <a:pt x="24" y="72"/>
                </a:lnTo>
                <a:lnTo>
                  <a:pt x="21" y="73"/>
                </a:lnTo>
                <a:lnTo>
                  <a:pt x="17" y="74"/>
                </a:lnTo>
                <a:lnTo>
                  <a:pt x="14" y="76"/>
                </a:lnTo>
                <a:lnTo>
                  <a:pt x="8" y="79"/>
                </a:lnTo>
                <a:lnTo>
                  <a:pt x="0" y="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8" name="Freeform 410"/>
          <p:cNvSpPr>
            <a:spLocks/>
          </p:cNvSpPr>
          <p:nvPr/>
        </p:nvSpPr>
        <p:spPr bwMode="auto">
          <a:xfrm>
            <a:off x="2481264" y="3649663"/>
            <a:ext cx="52387" cy="25400"/>
          </a:xfrm>
          <a:custGeom>
            <a:avLst/>
            <a:gdLst>
              <a:gd name="T0" fmla="*/ 97 w 97"/>
              <a:gd name="T1" fmla="*/ 0 h 48"/>
              <a:gd name="T2" fmla="*/ 83 w 97"/>
              <a:gd name="T3" fmla="*/ 11 h 48"/>
              <a:gd name="T4" fmla="*/ 76 w 97"/>
              <a:gd name="T5" fmla="*/ 16 h 48"/>
              <a:gd name="T6" fmla="*/ 69 w 97"/>
              <a:gd name="T7" fmla="*/ 20 h 48"/>
              <a:gd name="T8" fmla="*/ 61 w 97"/>
              <a:gd name="T9" fmla="*/ 24 h 48"/>
              <a:gd name="T10" fmla="*/ 52 w 97"/>
              <a:gd name="T11" fmla="*/ 27 h 48"/>
              <a:gd name="T12" fmla="*/ 33 w 97"/>
              <a:gd name="T13" fmla="*/ 32 h 48"/>
              <a:gd name="T14" fmla="*/ 15 w 97"/>
              <a:gd name="T15" fmla="*/ 38 h 48"/>
              <a:gd name="T16" fmla="*/ 7 w 97"/>
              <a:gd name="T17" fmla="*/ 42 h 48"/>
              <a:gd name="T18" fmla="*/ 0 w 97"/>
              <a:gd name="T1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7" h="48">
                <a:moveTo>
                  <a:pt x="97" y="0"/>
                </a:moveTo>
                <a:lnTo>
                  <a:pt x="83" y="11"/>
                </a:lnTo>
                <a:lnTo>
                  <a:pt x="76" y="16"/>
                </a:lnTo>
                <a:lnTo>
                  <a:pt x="69" y="20"/>
                </a:lnTo>
                <a:lnTo>
                  <a:pt x="61" y="24"/>
                </a:lnTo>
                <a:lnTo>
                  <a:pt x="52" y="27"/>
                </a:lnTo>
                <a:lnTo>
                  <a:pt x="33" y="32"/>
                </a:lnTo>
                <a:lnTo>
                  <a:pt x="15" y="38"/>
                </a:lnTo>
                <a:lnTo>
                  <a:pt x="7" y="42"/>
                </a:lnTo>
                <a:lnTo>
                  <a:pt x="0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299" name="Freeform 411"/>
          <p:cNvSpPr>
            <a:spLocks/>
          </p:cNvSpPr>
          <p:nvPr/>
        </p:nvSpPr>
        <p:spPr bwMode="auto">
          <a:xfrm>
            <a:off x="2544763" y="3817938"/>
            <a:ext cx="50800" cy="44450"/>
          </a:xfrm>
          <a:custGeom>
            <a:avLst/>
            <a:gdLst>
              <a:gd name="T0" fmla="*/ 0 w 97"/>
              <a:gd name="T1" fmla="*/ 0 h 84"/>
              <a:gd name="T2" fmla="*/ 16 w 97"/>
              <a:gd name="T3" fmla="*/ 11 h 84"/>
              <a:gd name="T4" fmla="*/ 32 w 97"/>
              <a:gd name="T5" fmla="*/ 20 h 84"/>
              <a:gd name="T6" fmla="*/ 48 w 97"/>
              <a:gd name="T7" fmla="*/ 31 h 84"/>
              <a:gd name="T8" fmla="*/ 62 w 97"/>
              <a:gd name="T9" fmla="*/ 42 h 84"/>
              <a:gd name="T10" fmla="*/ 72 w 97"/>
              <a:gd name="T11" fmla="*/ 52 h 84"/>
              <a:gd name="T12" fmla="*/ 83 w 97"/>
              <a:gd name="T13" fmla="*/ 63 h 84"/>
              <a:gd name="T14" fmla="*/ 87 w 97"/>
              <a:gd name="T15" fmla="*/ 69 h 84"/>
              <a:gd name="T16" fmla="*/ 92 w 97"/>
              <a:gd name="T17" fmla="*/ 76 h 84"/>
              <a:gd name="T18" fmla="*/ 96 w 97"/>
              <a:gd name="T19" fmla="*/ 81 h 84"/>
              <a:gd name="T20" fmla="*/ 97 w 97"/>
              <a:gd name="T21" fmla="*/ 84 h 84"/>
              <a:gd name="T22" fmla="*/ 97 w 97"/>
              <a:gd name="T23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7" h="84">
                <a:moveTo>
                  <a:pt x="0" y="0"/>
                </a:moveTo>
                <a:lnTo>
                  <a:pt x="16" y="11"/>
                </a:lnTo>
                <a:lnTo>
                  <a:pt x="32" y="20"/>
                </a:lnTo>
                <a:lnTo>
                  <a:pt x="48" y="31"/>
                </a:lnTo>
                <a:lnTo>
                  <a:pt x="62" y="42"/>
                </a:lnTo>
                <a:lnTo>
                  <a:pt x="72" y="52"/>
                </a:lnTo>
                <a:lnTo>
                  <a:pt x="83" y="63"/>
                </a:lnTo>
                <a:lnTo>
                  <a:pt x="87" y="69"/>
                </a:lnTo>
                <a:lnTo>
                  <a:pt x="92" y="76"/>
                </a:lnTo>
                <a:lnTo>
                  <a:pt x="96" y="81"/>
                </a:lnTo>
                <a:lnTo>
                  <a:pt x="97" y="84"/>
                </a:lnTo>
                <a:lnTo>
                  <a:pt x="97" y="8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0" name="Freeform 412"/>
          <p:cNvSpPr>
            <a:spLocks/>
          </p:cNvSpPr>
          <p:nvPr/>
        </p:nvSpPr>
        <p:spPr bwMode="auto">
          <a:xfrm>
            <a:off x="2411413" y="2978151"/>
            <a:ext cx="36512" cy="28575"/>
          </a:xfrm>
          <a:custGeom>
            <a:avLst/>
            <a:gdLst>
              <a:gd name="T0" fmla="*/ 69 w 69"/>
              <a:gd name="T1" fmla="*/ 0 h 56"/>
              <a:gd name="T2" fmla="*/ 50 w 69"/>
              <a:gd name="T3" fmla="*/ 12 h 56"/>
              <a:gd name="T4" fmla="*/ 30 w 69"/>
              <a:gd name="T5" fmla="*/ 23 h 56"/>
              <a:gd name="T6" fmla="*/ 13 w 69"/>
              <a:gd name="T7" fmla="*/ 37 h 56"/>
              <a:gd name="T8" fmla="*/ 6 w 69"/>
              <a:gd name="T9" fmla="*/ 46 h 56"/>
              <a:gd name="T10" fmla="*/ 0 w 69"/>
              <a:gd name="T11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" h="56">
                <a:moveTo>
                  <a:pt x="69" y="0"/>
                </a:moveTo>
                <a:lnTo>
                  <a:pt x="50" y="12"/>
                </a:lnTo>
                <a:lnTo>
                  <a:pt x="30" y="23"/>
                </a:lnTo>
                <a:lnTo>
                  <a:pt x="13" y="37"/>
                </a:lnTo>
                <a:lnTo>
                  <a:pt x="6" y="46"/>
                </a:lnTo>
                <a:lnTo>
                  <a:pt x="0" y="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1" name="Freeform 413"/>
          <p:cNvSpPr>
            <a:spLocks/>
          </p:cNvSpPr>
          <p:nvPr/>
        </p:nvSpPr>
        <p:spPr bwMode="auto">
          <a:xfrm>
            <a:off x="2162176" y="1982789"/>
            <a:ext cx="30163" cy="52387"/>
          </a:xfrm>
          <a:custGeom>
            <a:avLst/>
            <a:gdLst>
              <a:gd name="T0" fmla="*/ 55 w 55"/>
              <a:gd name="T1" fmla="*/ 0 h 98"/>
              <a:gd name="T2" fmla="*/ 52 w 55"/>
              <a:gd name="T3" fmla="*/ 12 h 98"/>
              <a:gd name="T4" fmla="*/ 49 w 55"/>
              <a:gd name="T5" fmla="*/ 21 h 98"/>
              <a:gd name="T6" fmla="*/ 46 w 55"/>
              <a:gd name="T7" fmla="*/ 29 h 98"/>
              <a:gd name="T8" fmla="*/ 41 w 55"/>
              <a:gd name="T9" fmla="*/ 37 h 98"/>
              <a:gd name="T10" fmla="*/ 37 w 55"/>
              <a:gd name="T11" fmla="*/ 43 h 98"/>
              <a:gd name="T12" fmla="*/ 31 w 55"/>
              <a:gd name="T13" fmla="*/ 50 h 98"/>
              <a:gd name="T14" fmla="*/ 23 w 55"/>
              <a:gd name="T15" fmla="*/ 56 h 98"/>
              <a:gd name="T16" fmla="*/ 13 w 55"/>
              <a:gd name="T17" fmla="*/ 63 h 98"/>
              <a:gd name="T18" fmla="*/ 11 w 55"/>
              <a:gd name="T19" fmla="*/ 71 h 98"/>
              <a:gd name="T20" fmla="*/ 9 w 55"/>
              <a:gd name="T21" fmla="*/ 76 h 98"/>
              <a:gd name="T22" fmla="*/ 9 w 55"/>
              <a:gd name="T23" fmla="*/ 79 h 98"/>
              <a:gd name="T24" fmla="*/ 8 w 55"/>
              <a:gd name="T25" fmla="*/ 83 h 98"/>
              <a:gd name="T26" fmla="*/ 7 w 55"/>
              <a:gd name="T27" fmla="*/ 84 h 98"/>
              <a:gd name="T28" fmla="*/ 5 w 55"/>
              <a:gd name="T29" fmla="*/ 87 h 98"/>
              <a:gd name="T30" fmla="*/ 3 w 55"/>
              <a:gd name="T31" fmla="*/ 91 h 98"/>
              <a:gd name="T32" fmla="*/ 0 w 55"/>
              <a:gd name="T33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98">
                <a:moveTo>
                  <a:pt x="55" y="0"/>
                </a:moveTo>
                <a:lnTo>
                  <a:pt x="52" y="12"/>
                </a:lnTo>
                <a:lnTo>
                  <a:pt x="49" y="21"/>
                </a:lnTo>
                <a:lnTo>
                  <a:pt x="46" y="29"/>
                </a:lnTo>
                <a:lnTo>
                  <a:pt x="41" y="37"/>
                </a:lnTo>
                <a:lnTo>
                  <a:pt x="37" y="43"/>
                </a:lnTo>
                <a:lnTo>
                  <a:pt x="31" y="50"/>
                </a:lnTo>
                <a:lnTo>
                  <a:pt x="23" y="56"/>
                </a:lnTo>
                <a:lnTo>
                  <a:pt x="13" y="63"/>
                </a:lnTo>
                <a:lnTo>
                  <a:pt x="11" y="71"/>
                </a:lnTo>
                <a:lnTo>
                  <a:pt x="9" y="76"/>
                </a:lnTo>
                <a:lnTo>
                  <a:pt x="9" y="79"/>
                </a:lnTo>
                <a:lnTo>
                  <a:pt x="8" y="83"/>
                </a:lnTo>
                <a:lnTo>
                  <a:pt x="7" y="84"/>
                </a:lnTo>
                <a:lnTo>
                  <a:pt x="5" y="87"/>
                </a:lnTo>
                <a:lnTo>
                  <a:pt x="3" y="91"/>
                </a:lnTo>
                <a:lnTo>
                  <a:pt x="0" y="9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2" name="Freeform 414"/>
          <p:cNvSpPr>
            <a:spLocks/>
          </p:cNvSpPr>
          <p:nvPr/>
        </p:nvSpPr>
        <p:spPr bwMode="auto">
          <a:xfrm>
            <a:off x="2041526" y="2035176"/>
            <a:ext cx="125413" cy="73025"/>
          </a:xfrm>
          <a:custGeom>
            <a:avLst/>
            <a:gdLst>
              <a:gd name="T0" fmla="*/ 236 w 236"/>
              <a:gd name="T1" fmla="*/ 0 h 138"/>
              <a:gd name="T2" fmla="*/ 231 w 236"/>
              <a:gd name="T3" fmla="*/ 11 h 138"/>
              <a:gd name="T4" fmla="*/ 224 w 236"/>
              <a:gd name="T5" fmla="*/ 19 h 138"/>
              <a:gd name="T6" fmla="*/ 217 w 236"/>
              <a:gd name="T7" fmla="*/ 25 h 138"/>
              <a:gd name="T8" fmla="*/ 209 w 236"/>
              <a:gd name="T9" fmla="*/ 31 h 138"/>
              <a:gd name="T10" fmla="*/ 192 w 236"/>
              <a:gd name="T11" fmla="*/ 41 h 138"/>
              <a:gd name="T12" fmla="*/ 182 w 236"/>
              <a:gd name="T13" fmla="*/ 47 h 138"/>
              <a:gd name="T14" fmla="*/ 173 w 236"/>
              <a:gd name="T15" fmla="*/ 55 h 138"/>
              <a:gd name="T16" fmla="*/ 169 w 236"/>
              <a:gd name="T17" fmla="*/ 62 h 138"/>
              <a:gd name="T18" fmla="*/ 164 w 236"/>
              <a:gd name="T19" fmla="*/ 70 h 138"/>
              <a:gd name="T20" fmla="*/ 159 w 236"/>
              <a:gd name="T21" fmla="*/ 78 h 138"/>
              <a:gd name="T22" fmla="*/ 152 w 236"/>
              <a:gd name="T23" fmla="*/ 83 h 138"/>
              <a:gd name="T24" fmla="*/ 134 w 236"/>
              <a:gd name="T25" fmla="*/ 88 h 138"/>
              <a:gd name="T26" fmla="*/ 113 w 236"/>
              <a:gd name="T27" fmla="*/ 92 h 138"/>
              <a:gd name="T28" fmla="*/ 91 w 236"/>
              <a:gd name="T29" fmla="*/ 94 h 138"/>
              <a:gd name="T30" fmla="*/ 69 w 236"/>
              <a:gd name="T31" fmla="*/ 97 h 138"/>
              <a:gd name="T32" fmla="*/ 48 w 236"/>
              <a:gd name="T33" fmla="*/ 101 h 138"/>
              <a:gd name="T34" fmla="*/ 29 w 236"/>
              <a:gd name="T35" fmla="*/ 109 h 138"/>
              <a:gd name="T36" fmla="*/ 19 w 236"/>
              <a:gd name="T37" fmla="*/ 115 h 138"/>
              <a:gd name="T38" fmla="*/ 13 w 236"/>
              <a:gd name="T39" fmla="*/ 121 h 138"/>
              <a:gd name="T40" fmla="*/ 6 w 236"/>
              <a:gd name="T41" fmla="*/ 129 h 138"/>
              <a:gd name="T42" fmla="*/ 0 w 236"/>
              <a:gd name="T4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6" h="138">
                <a:moveTo>
                  <a:pt x="236" y="0"/>
                </a:moveTo>
                <a:lnTo>
                  <a:pt x="231" y="11"/>
                </a:lnTo>
                <a:lnTo>
                  <a:pt x="224" y="19"/>
                </a:lnTo>
                <a:lnTo>
                  <a:pt x="217" y="25"/>
                </a:lnTo>
                <a:lnTo>
                  <a:pt x="209" y="31"/>
                </a:lnTo>
                <a:lnTo>
                  <a:pt x="192" y="41"/>
                </a:lnTo>
                <a:lnTo>
                  <a:pt x="182" y="47"/>
                </a:lnTo>
                <a:lnTo>
                  <a:pt x="173" y="55"/>
                </a:lnTo>
                <a:lnTo>
                  <a:pt x="169" y="62"/>
                </a:lnTo>
                <a:lnTo>
                  <a:pt x="164" y="70"/>
                </a:lnTo>
                <a:lnTo>
                  <a:pt x="159" y="78"/>
                </a:lnTo>
                <a:lnTo>
                  <a:pt x="152" y="83"/>
                </a:lnTo>
                <a:lnTo>
                  <a:pt x="134" y="88"/>
                </a:lnTo>
                <a:lnTo>
                  <a:pt x="113" y="92"/>
                </a:lnTo>
                <a:lnTo>
                  <a:pt x="91" y="94"/>
                </a:lnTo>
                <a:lnTo>
                  <a:pt x="69" y="97"/>
                </a:lnTo>
                <a:lnTo>
                  <a:pt x="48" y="101"/>
                </a:lnTo>
                <a:lnTo>
                  <a:pt x="29" y="109"/>
                </a:lnTo>
                <a:lnTo>
                  <a:pt x="19" y="115"/>
                </a:lnTo>
                <a:lnTo>
                  <a:pt x="13" y="121"/>
                </a:lnTo>
                <a:lnTo>
                  <a:pt x="6" y="129"/>
                </a:lnTo>
                <a:lnTo>
                  <a:pt x="0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3" name="Freeform 415"/>
          <p:cNvSpPr>
            <a:spLocks/>
          </p:cNvSpPr>
          <p:nvPr/>
        </p:nvSpPr>
        <p:spPr bwMode="auto">
          <a:xfrm>
            <a:off x="2011364" y="1987550"/>
            <a:ext cx="77787" cy="33338"/>
          </a:xfrm>
          <a:custGeom>
            <a:avLst/>
            <a:gdLst>
              <a:gd name="T0" fmla="*/ 146 w 146"/>
              <a:gd name="T1" fmla="*/ 0 h 63"/>
              <a:gd name="T2" fmla="*/ 138 w 146"/>
              <a:gd name="T3" fmla="*/ 6 h 63"/>
              <a:gd name="T4" fmla="*/ 131 w 146"/>
              <a:gd name="T5" fmla="*/ 11 h 63"/>
              <a:gd name="T6" fmla="*/ 117 w 146"/>
              <a:gd name="T7" fmla="*/ 17 h 63"/>
              <a:gd name="T8" fmla="*/ 104 w 146"/>
              <a:gd name="T9" fmla="*/ 20 h 63"/>
              <a:gd name="T10" fmla="*/ 93 w 146"/>
              <a:gd name="T11" fmla="*/ 22 h 63"/>
              <a:gd name="T12" fmla="*/ 80 w 146"/>
              <a:gd name="T13" fmla="*/ 24 h 63"/>
              <a:gd name="T14" fmla="*/ 69 w 146"/>
              <a:gd name="T15" fmla="*/ 26 h 63"/>
              <a:gd name="T16" fmla="*/ 56 w 146"/>
              <a:gd name="T17" fmla="*/ 29 h 63"/>
              <a:gd name="T18" fmla="*/ 42 w 146"/>
              <a:gd name="T19" fmla="*/ 35 h 63"/>
              <a:gd name="T20" fmla="*/ 29 w 146"/>
              <a:gd name="T21" fmla="*/ 43 h 63"/>
              <a:gd name="T22" fmla="*/ 15 w 146"/>
              <a:gd name="T23" fmla="*/ 52 h 63"/>
              <a:gd name="T24" fmla="*/ 10 w 146"/>
              <a:gd name="T25" fmla="*/ 56 h 63"/>
              <a:gd name="T26" fmla="*/ 5 w 146"/>
              <a:gd name="T27" fmla="*/ 59 h 63"/>
              <a:gd name="T28" fmla="*/ 1 w 146"/>
              <a:gd name="T29" fmla="*/ 62 h 63"/>
              <a:gd name="T30" fmla="*/ 0 w 146"/>
              <a:gd name="T31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6" h="63">
                <a:moveTo>
                  <a:pt x="146" y="0"/>
                </a:moveTo>
                <a:lnTo>
                  <a:pt x="138" y="6"/>
                </a:lnTo>
                <a:lnTo>
                  <a:pt x="131" y="11"/>
                </a:lnTo>
                <a:lnTo>
                  <a:pt x="117" y="17"/>
                </a:lnTo>
                <a:lnTo>
                  <a:pt x="104" y="20"/>
                </a:lnTo>
                <a:lnTo>
                  <a:pt x="93" y="22"/>
                </a:lnTo>
                <a:lnTo>
                  <a:pt x="80" y="24"/>
                </a:lnTo>
                <a:lnTo>
                  <a:pt x="69" y="26"/>
                </a:lnTo>
                <a:lnTo>
                  <a:pt x="56" y="29"/>
                </a:lnTo>
                <a:lnTo>
                  <a:pt x="42" y="35"/>
                </a:lnTo>
                <a:lnTo>
                  <a:pt x="29" y="43"/>
                </a:lnTo>
                <a:lnTo>
                  <a:pt x="15" y="52"/>
                </a:lnTo>
                <a:lnTo>
                  <a:pt x="10" y="56"/>
                </a:lnTo>
                <a:lnTo>
                  <a:pt x="5" y="59"/>
                </a:lnTo>
                <a:lnTo>
                  <a:pt x="1" y="62"/>
                </a:lnTo>
                <a:lnTo>
                  <a:pt x="0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4" name="Freeform 416"/>
          <p:cNvSpPr>
            <a:spLocks/>
          </p:cNvSpPr>
          <p:nvPr/>
        </p:nvSpPr>
        <p:spPr bwMode="auto">
          <a:xfrm>
            <a:off x="2397125" y="1909764"/>
            <a:ext cx="103188" cy="15875"/>
          </a:xfrm>
          <a:custGeom>
            <a:avLst/>
            <a:gdLst>
              <a:gd name="T0" fmla="*/ 194 w 194"/>
              <a:gd name="T1" fmla="*/ 0 h 28"/>
              <a:gd name="T2" fmla="*/ 139 w 194"/>
              <a:gd name="T3" fmla="*/ 3 h 28"/>
              <a:gd name="T4" fmla="*/ 84 w 194"/>
              <a:gd name="T5" fmla="*/ 7 h 28"/>
              <a:gd name="T6" fmla="*/ 63 w 194"/>
              <a:gd name="T7" fmla="*/ 9 h 28"/>
              <a:gd name="T8" fmla="*/ 42 w 194"/>
              <a:gd name="T9" fmla="*/ 14 h 28"/>
              <a:gd name="T10" fmla="*/ 36 w 194"/>
              <a:gd name="T11" fmla="*/ 15 h 28"/>
              <a:gd name="T12" fmla="*/ 29 w 194"/>
              <a:gd name="T13" fmla="*/ 17 h 28"/>
              <a:gd name="T14" fmla="*/ 16 w 194"/>
              <a:gd name="T15" fmla="*/ 22 h 28"/>
              <a:gd name="T16" fmla="*/ 10 w 194"/>
              <a:gd name="T17" fmla="*/ 24 h 28"/>
              <a:gd name="T18" fmla="*/ 5 w 194"/>
              <a:gd name="T19" fmla="*/ 26 h 28"/>
              <a:gd name="T20" fmla="*/ 1 w 194"/>
              <a:gd name="T21" fmla="*/ 28 h 28"/>
              <a:gd name="T22" fmla="*/ 0 w 194"/>
              <a:gd name="T2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4" h="28">
                <a:moveTo>
                  <a:pt x="194" y="0"/>
                </a:moveTo>
                <a:lnTo>
                  <a:pt x="139" y="3"/>
                </a:lnTo>
                <a:lnTo>
                  <a:pt x="84" y="7"/>
                </a:lnTo>
                <a:lnTo>
                  <a:pt x="63" y="9"/>
                </a:lnTo>
                <a:lnTo>
                  <a:pt x="42" y="14"/>
                </a:lnTo>
                <a:lnTo>
                  <a:pt x="36" y="15"/>
                </a:lnTo>
                <a:lnTo>
                  <a:pt x="29" y="17"/>
                </a:lnTo>
                <a:lnTo>
                  <a:pt x="16" y="22"/>
                </a:lnTo>
                <a:lnTo>
                  <a:pt x="10" y="24"/>
                </a:lnTo>
                <a:lnTo>
                  <a:pt x="5" y="26"/>
                </a:lnTo>
                <a:lnTo>
                  <a:pt x="1" y="28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5" name="Freeform 417"/>
          <p:cNvSpPr>
            <a:spLocks/>
          </p:cNvSpPr>
          <p:nvPr/>
        </p:nvSpPr>
        <p:spPr bwMode="auto">
          <a:xfrm>
            <a:off x="2301876" y="1925639"/>
            <a:ext cx="98425" cy="28575"/>
          </a:xfrm>
          <a:custGeom>
            <a:avLst/>
            <a:gdLst>
              <a:gd name="T0" fmla="*/ 187 w 187"/>
              <a:gd name="T1" fmla="*/ 0 h 55"/>
              <a:gd name="T2" fmla="*/ 139 w 187"/>
              <a:gd name="T3" fmla="*/ 12 h 55"/>
              <a:gd name="T4" fmla="*/ 90 w 187"/>
              <a:gd name="T5" fmla="*/ 27 h 55"/>
              <a:gd name="T6" fmla="*/ 81 w 187"/>
              <a:gd name="T7" fmla="*/ 30 h 55"/>
              <a:gd name="T8" fmla="*/ 69 w 187"/>
              <a:gd name="T9" fmla="*/ 32 h 55"/>
              <a:gd name="T10" fmla="*/ 57 w 187"/>
              <a:gd name="T11" fmla="*/ 34 h 55"/>
              <a:gd name="T12" fmla="*/ 44 w 187"/>
              <a:gd name="T13" fmla="*/ 37 h 55"/>
              <a:gd name="T14" fmla="*/ 31 w 187"/>
              <a:gd name="T15" fmla="*/ 40 h 55"/>
              <a:gd name="T16" fmla="*/ 20 w 187"/>
              <a:gd name="T17" fmla="*/ 43 h 55"/>
              <a:gd name="T18" fmla="*/ 8 w 187"/>
              <a:gd name="T19" fmla="*/ 48 h 55"/>
              <a:gd name="T20" fmla="*/ 0 w 187"/>
              <a:gd name="T21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7" h="55">
                <a:moveTo>
                  <a:pt x="187" y="0"/>
                </a:moveTo>
                <a:lnTo>
                  <a:pt x="139" y="12"/>
                </a:lnTo>
                <a:lnTo>
                  <a:pt x="90" y="27"/>
                </a:lnTo>
                <a:lnTo>
                  <a:pt x="81" y="30"/>
                </a:lnTo>
                <a:lnTo>
                  <a:pt x="69" y="32"/>
                </a:lnTo>
                <a:lnTo>
                  <a:pt x="57" y="34"/>
                </a:lnTo>
                <a:lnTo>
                  <a:pt x="44" y="37"/>
                </a:lnTo>
                <a:lnTo>
                  <a:pt x="31" y="40"/>
                </a:lnTo>
                <a:lnTo>
                  <a:pt x="20" y="43"/>
                </a:lnTo>
                <a:lnTo>
                  <a:pt x="8" y="48"/>
                </a:lnTo>
                <a:lnTo>
                  <a:pt x="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6" name="Freeform 418"/>
          <p:cNvSpPr>
            <a:spLocks/>
          </p:cNvSpPr>
          <p:nvPr/>
        </p:nvSpPr>
        <p:spPr bwMode="auto">
          <a:xfrm>
            <a:off x="1968501" y="1954214"/>
            <a:ext cx="333375" cy="47625"/>
          </a:xfrm>
          <a:custGeom>
            <a:avLst/>
            <a:gdLst>
              <a:gd name="T0" fmla="*/ 631 w 631"/>
              <a:gd name="T1" fmla="*/ 0 h 90"/>
              <a:gd name="T2" fmla="*/ 586 w 631"/>
              <a:gd name="T3" fmla="*/ 10 h 90"/>
              <a:gd name="T4" fmla="*/ 541 w 631"/>
              <a:gd name="T5" fmla="*/ 17 h 90"/>
              <a:gd name="T6" fmla="*/ 496 w 631"/>
              <a:gd name="T7" fmla="*/ 25 h 90"/>
              <a:gd name="T8" fmla="*/ 451 w 631"/>
              <a:gd name="T9" fmla="*/ 35 h 90"/>
              <a:gd name="T10" fmla="*/ 445 w 631"/>
              <a:gd name="T11" fmla="*/ 37 h 90"/>
              <a:gd name="T12" fmla="*/ 440 w 631"/>
              <a:gd name="T13" fmla="*/ 39 h 90"/>
              <a:gd name="T14" fmla="*/ 430 w 631"/>
              <a:gd name="T15" fmla="*/ 46 h 90"/>
              <a:gd name="T16" fmla="*/ 420 w 631"/>
              <a:gd name="T17" fmla="*/ 52 h 90"/>
              <a:gd name="T18" fmla="*/ 415 w 631"/>
              <a:gd name="T19" fmla="*/ 54 h 90"/>
              <a:gd name="T20" fmla="*/ 409 w 631"/>
              <a:gd name="T21" fmla="*/ 55 h 90"/>
              <a:gd name="T22" fmla="*/ 387 w 631"/>
              <a:gd name="T23" fmla="*/ 57 h 90"/>
              <a:gd name="T24" fmla="*/ 364 w 631"/>
              <a:gd name="T25" fmla="*/ 59 h 90"/>
              <a:gd name="T26" fmla="*/ 339 w 631"/>
              <a:gd name="T27" fmla="*/ 60 h 90"/>
              <a:gd name="T28" fmla="*/ 312 w 631"/>
              <a:gd name="T29" fmla="*/ 61 h 90"/>
              <a:gd name="T30" fmla="*/ 258 w 631"/>
              <a:gd name="T31" fmla="*/ 64 h 90"/>
              <a:gd name="T32" fmla="*/ 231 w 631"/>
              <a:gd name="T33" fmla="*/ 65 h 90"/>
              <a:gd name="T34" fmla="*/ 206 w 631"/>
              <a:gd name="T35" fmla="*/ 66 h 90"/>
              <a:gd name="T36" fmla="*/ 180 w 631"/>
              <a:gd name="T37" fmla="*/ 67 h 90"/>
              <a:gd name="T38" fmla="*/ 157 w 631"/>
              <a:gd name="T39" fmla="*/ 67 h 90"/>
              <a:gd name="T40" fmla="*/ 138 w 631"/>
              <a:gd name="T41" fmla="*/ 68 h 90"/>
              <a:gd name="T42" fmla="*/ 119 w 631"/>
              <a:gd name="T43" fmla="*/ 68 h 90"/>
              <a:gd name="T44" fmla="*/ 104 w 631"/>
              <a:gd name="T45" fmla="*/ 69 h 90"/>
              <a:gd name="T46" fmla="*/ 93 w 631"/>
              <a:gd name="T47" fmla="*/ 69 h 90"/>
              <a:gd name="T48" fmla="*/ 86 w 631"/>
              <a:gd name="T49" fmla="*/ 69 h 90"/>
              <a:gd name="T50" fmla="*/ 84 w 631"/>
              <a:gd name="T51" fmla="*/ 69 h 90"/>
              <a:gd name="T52" fmla="*/ 83 w 631"/>
              <a:gd name="T53" fmla="*/ 69 h 90"/>
              <a:gd name="T54" fmla="*/ 61 w 631"/>
              <a:gd name="T55" fmla="*/ 73 h 90"/>
              <a:gd name="T56" fmla="*/ 41 w 631"/>
              <a:gd name="T57" fmla="*/ 76 h 90"/>
              <a:gd name="T58" fmla="*/ 20 w 631"/>
              <a:gd name="T59" fmla="*/ 82 h 90"/>
              <a:gd name="T60" fmla="*/ 0 w 631"/>
              <a:gd name="T6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31" h="90">
                <a:moveTo>
                  <a:pt x="631" y="0"/>
                </a:moveTo>
                <a:lnTo>
                  <a:pt x="586" y="10"/>
                </a:lnTo>
                <a:lnTo>
                  <a:pt x="541" y="17"/>
                </a:lnTo>
                <a:lnTo>
                  <a:pt x="496" y="25"/>
                </a:lnTo>
                <a:lnTo>
                  <a:pt x="451" y="35"/>
                </a:lnTo>
                <a:lnTo>
                  <a:pt x="445" y="37"/>
                </a:lnTo>
                <a:lnTo>
                  <a:pt x="440" y="39"/>
                </a:lnTo>
                <a:lnTo>
                  <a:pt x="430" y="46"/>
                </a:lnTo>
                <a:lnTo>
                  <a:pt x="420" y="52"/>
                </a:lnTo>
                <a:lnTo>
                  <a:pt x="415" y="54"/>
                </a:lnTo>
                <a:lnTo>
                  <a:pt x="409" y="55"/>
                </a:lnTo>
                <a:lnTo>
                  <a:pt x="387" y="57"/>
                </a:lnTo>
                <a:lnTo>
                  <a:pt x="364" y="59"/>
                </a:lnTo>
                <a:lnTo>
                  <a:pt x="339" y="60"/>
                </a:lnTo>
                <a:lnTo>
                  <a:pt x="312" y="61"/>
                </a:lnTo>
                <a:lnTo>
                  <a:pt x="258" y="64"/>
                </a:lnTo>
                <a:lnTo>
                  <a:pt x="231" y="65"/>
                </a:lnTo>
                <a:lnTo>
                  <a:pt x="206" y="66"/>
                </a:lnTo>
                <a:lnTo>
                  <a:pt x="180" y="67"/>
                </a:lnTo>
                <a:lnTo>
                  <a:pt x="157" y="67"/>
                </a:lnTo>
                <a:lnTo>
                  <a:pt x="138" y="68"/>
                </a:lnTo>
                <a:lnTo>
                  <a:pt x="119" y="68"/>
                </a:lnTo>
                <a:lnTo>
                  <a:pt x="104" y="69"/>
                </a:lnTo>
                <a:lnTo>
                  <a:pt x="93" y="69"/>
                </a:lnTo>
                <a:lnTo>
                  <a:pt x="86" y="69"/>
                </a:lnTo>
                <a:lnTo>
                  <a:pt x="84" y="69"/>
                </a:lnTo>
                <a:lnTo>
                  <a:pt x="83" y="69"/>
                </a:lnTo>
                <a:lnTo>
                  <a:pt x="61" y="73"/>
                </a:lnTo>
                <a:lnTo>
                  <a:pt x="41" y="76"/>
                </a:lnTo>
                <a:lnTo>
                  <a:pt x="20" y="82"/>
                </a:lnTo>
                <a:lnTo>
                  <a:pt x="0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7" name="Freeform 419"/>
          <p:cNvSpPr>
            <a:spLocks/>
          </p:cNvSpPr>
          <p:nvPr/>
        </p:nvSpPr>
        <p:spPr bwMode="auto">
          <a:xfrm>
            <a:off x="2162176" y="1982789"/>
            <a:ext cx="30163" cy="52387"/>
          </a:xfrm>
          <a:custGeom>
            <a:avLst/>
            <a:gdLst>
              <a:gd name="T0" fmla="*/ 55 w 55"/>
              <a:gd name="T1" fmla="*/ 0 h 98"/>
              <a:gd name="T2" fmla="*/ 52 w 55"/>
              <a:gd name="T3" fmla="*/ 12 h 98"/>
              <a:gd name="T4" fmla="*/ 49 w 55"/>
              <a:gd name="T5" fmla="*/ 21 h 98"/>
              <a:gd name="T6" fmla="*/ 46 w 55"/>
              <a:gd name="T7" fmla="*/ 29 h 98"/>
              <a:gd name="T8" fmla="*/ 41 w 55"/>
              <a:gd name="T9" fmla="*/ 37 h 98"/>
              <a:gd name="T10" fmla="*/ 37 w 55"/>
              <a:gd name="T11" fmla="*/ 43 h 98"/>
              <a:gd name="T12" fmla="*/ 31 w 55"/>
              <a:gd name="T13" fmla="*/ 50 h 98"/>
              <a:gd name="T14" fmla="*/ 23 w 55"/>
              <a:gd name="T15" fmla="*/ 56 h 98"/>
              <a:gd name="T16" fmla="*/ 13 w 55"/>
              <a:gd name="T17" fmla="*/ 63 h 98"/>
              <a:gd name="T18" fmla="*/ 11 w 55"/>
              <a:gd name="T19" fmla="*/ 71 h 98"/>
              <a:gd name="T20" fmla="*/ 9 w 55"/>
              <a:gd name="T21" fmla="*/ 76 h 98"/>
              <a:gd name="T22" fmla="*/ 9 w 55"/>
              <a:gd name="T23" fmla="*/ 79 h 98"/>
              <a:gd name="T24" fmla="*/ 8 w 55"/>
              <a:gd name="T25" fmla="*/ 83 h 98"/>
              <a:gd name="T26" fmla="*/ 7 w 55"/>
              <a:gd name="T27" fmla="*/ 84 h 98"/>
              <a:gd name="T28" fmla="*/ 5 w 55"/>
              <a:gd name="T29" fmla="*/ 87 h 98"/>
              <a:gd name="T30" fmla="*/ 3 w 55"/>
              <a:gd name="T31" fmla="*/ 91 h 98"/>
              <a:gd name="T32" fmla="*/ 0 w 55"/>
              <a:gd name="T33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5" h="98">
                <a:moveTo>
                  <a:pt x="55" y="0"/>
                </a:moveTo>
                <a:lnTo>
                  <a:pt x="52" y="12"/>
                </a:lnTo>
                <a:lnTo>
                  <a:pt x="49" y="21"/>
                </a:lnTo>
                <a:lnTo>
                  <a:pt x="46" y="29"/>
                </a:lnTo>
                <a:lnTo>
                  <a:pt x="41" y="37"/>
                </a:lnTo>
                <a:lnTo>
                  <a:pt x="37" y="43"/>
                </a:lnTo>
                <a:lnTo>
                  <a:pt x="31" y="50"/>
                </a:lnTo>
                <a:lnTo>
                  <a:pt x="23" y="56"/>
                </a:lnTo>
                <a:lnTo>
                  <a:pt x="13" y="63"/>
                </a:lnTo>
                <a:lnTo>
                  <a:pt x="11" y="71"/>
                </a:lnTo>
                <a:lnTo>
                  <a:pt x="9" y="76"/>
                </a:lnTo>
                <a:lnTo>
                  <a:pt x="9" y="79"/>
                </a:lnTo>
                <a:lnTo>
                  <a:pt x="8" y="83"/>
                </a:lnTo>
                <a:lnTo>
                  <a:pt x="7" y="84"/>
                </a:lnTo>
                <a:lnTo>
                  <a:pt x="5" y="87"/>
                </a:lnTo>
                <a:lnTo>
                  <a:pt x="3" y="91"/>
                </a:lnTo>
                <a:lnTo>
                  <a:pt x="0" y="9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8" name="Freeform 420"/>
          <p:cNvSpPr>
            <a:spLocks/>
          </p:cNvSpPr>
          <p:nvPr/>
        </p:nvSpPr>
        <p:spPr bwMode="auto">
          <a:xfrm>
            <a:off x="2041526" y="2035176"/>
            <a:ext cx="125413" cy="73025"/>
          </a:xfrm>
          <a:custGeom>
            <a:avLst/>
            <a:gdLst>
              <a:gd name="T0" fmla="*/ 236 w 236"/>
              <a:gd name="T1" fmla="*/ 0 h 138"/>
              <a:gd name="T2" fmla="*/ 231 w 236"/>
              <a:gd name="T3" fmla="*/ 11 h 138"/>
              <a:gd name="T4" fmla="*/ 224 w 236"/>
              <a:gd name="T5" fmla="*/ 19 h 138"/>
              <a:gd name="T6" fmla="*/ 217 w 236"/>
              <a:gd name="T7" fmla="*/ 25 h 138"/>
              <a:gd name="T8" fmla="*/ 209 w 236"/>
              <a:gd name="T9" fmla="*/ 31 h 138"/>
              <a:gd name="T10" fmla="*/ 192 w 236"/>
              <a:gd name="T11" fmla="*/ 41 h 138"/>
              <a:gd name="T12" fmla="*/ 182 w 236"/>
              <a:gd name="T13" fmla="*/ 47 h 138"/>
              <a:gd name="T14" fmla="*/ 173 w 236"/>
              <a:gd name="T15" fmla="*/ 55 h 138"/>
              <a:gd name="T16" fmla="*/ 169 w 236"/>
              <a:gd name="T17" fmla="*/ 62 h 138"/>
              <a:gd name="T18" fmla="*/ 164 w 236"/>
              <a:gd name="T19" fmla="*/ 70 h 138"/>
              <a:gd name="T20" fmla="*/ 159 w 236"/>
              <a:gd name="T21" fmla="*/ 78 h 138"/>
              <a:gd name="T22" fmla="*/ 152 w 236"/>
              <a:gd name="T23" fmla="*/ 83 h 138"/>
              <a:gd name="T24" fmla="*/ 134 w 236"/>
              <a:gd name="T25" fmla="*/ 88 h 138"/>
              <a:gd name="T26" fmla="*/ 113 w 236"/>
              <a:gd name="T27" fmla="*/ 92 h 138"/>
              <a:gd name="T28" fmla="*/ 91 w 236"/>
              <a:gd name="T29" fmla="*/ 94 h 138"/>
              <a:gd name="T30" fmla="*/ 69 w 236"/>
              <a:gd name="T31" fmla="*/ 97 h 138"/>
              <a:gd name="T32" fmla="*/ 48 w 236"/>
              <a:gd name="T33" fmla="*/ 101 h 138"/>
              <a:gd name="T34" fmla="*/ 29 w 236"/>
              <a:gd name="T35" fmla="*/ 109 h 138"/>
              <a:gd name="T36" fmla="*/ 19 w 236"/>
              <a:gd name="T37" fmla="*/ 115 h 138"/>
              <a:gd name="T38" fmla="*/ 13 w 236"/>
              <a:gd name="T39" fmla="*/ 121 h 138"/>
              <a:gd name="T40" fmla="*/ 6 w 236"/>
              <a:gd name="T41" fmla="*/ 129 h 138"/>
              <a:gd name="T42" fmla="*/ 0 w 236"/>
              <a:gd name="T4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6" h="138">
                <a:moveTo>
                  <a:pt x="236" y="0"/>
                </a:moveTo>
                <a:lnTo>
                  <a:pt x="231" y="11"/>
                </a:lnTo>
                <a:lnTo>
                  <a:pt x="224" y="19"/>
                </a:lnTo>
                <a:lnTo>
                  <a:pt x="217" y="25"/>
                </a:lnTo>
                <a:lnTo>
                  <a:pt x="209" y="31"/>
                </a:lnTo>
                <a:lnTo>
                  <a:pt x="192" y="41"/>
                </a:lnTo>
                <a:lnTo>
                  <a:pt x="182" y="47"/>
                </a:lnTo>
                <a:lnTo>
                  <a:pt x="173" y="55"/>
                </a:lnTo>
                <a:lnTo>
                  <a:pt x="169" y="62"/>
                </a:lnTo>
                <a:lnTo>
                  <a:pt x="164" y="70"/>
                </a:lnTo>
                <a:lnTo>
                  <a:pt x="159" y="78"/>
                </a:lnTo>
                <a:lnTo>
                  <a:pt x="152" y="83"/>
                </a:lnTo>
                <a:lnTo>
                  <a:pt x="134" y="88"/>
                </a:lnTo>
                <a:lnTo>
                  <a:pt x="113" y="92"/>
                </a:lnTo>
                <a:lnTo>
                  <a:pt x="91" y="94"/>
                </a:lnTo>
                <a:lnTo>
                  <a:pt x="69" y="97"/>
                </a:lnTo>
                <a:lnTo>
                  <a:pt x="48" y="101"/>
                </a:lnTo>
                <a:lnTo>
                  <a:pt x="29" y="109"/>
                </a:lnTo>
                <a:lnTo>
                  <a:pt x="19" y="115"/>
                </a:lnTo>
                <a:lnTo>
                  <a:pt x="13" y="121"/>
                </a:lnTo>
                <a:lnTo>
                  <a:pt x="6" y="129"/>
                </a:lnTo>
                <a:lnTo>
                  <a:pt x="0" y="1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09" name="Freeform 421"/>
          <p:cNvSpPr>
            <a:spLocks/>
          </p:cNvSpPr>
          <p:nvPr/>
        </p:nvSpPr>
        <p:spPr bwMode="auto">
          <a:xfrm>
            <a:off x="2735264" y="1973264"/>
            <a:ext cx="84137" cy="117475"/>
          </a:xfrm>
          <a:custGeom>
            <a:avLst/>
            <a:gdLst>
              <a:gd name="T0" fmla="*/ 0 w 160"/>
              <a:gd name="T1" fmla="*/ 0 h 222"/>
              <a:gd name="T2" fmla="*/ 4 w 160"/>
              <a:gd name="T3" fmla="*/ 9 h 222"/>
              <a:gd name="T4" fmla="*/ 7 w 160"/>
              <a:gd name="T5" fmla="*/ 18 h 222"/>
              <a:gd name="T6" fmla="*/ 15 w 160"/>
              <a:gd name="T7" fmla="*/ 32 h 222"/>
              <a:gd name="T8" fmla="*/ 27 w 160"/>
              <a:gd name="T9" fmla="*/ 44 h 222"/>
              <a:gd name="T10" fmla="*/ 34 w 160"/>
              <a:gd name="T11" fmla="*/ 49 h 222"/>
              <a:gd name="T12" fmla="*/ 42 w 160"/>
              <a:gd name="T13" fmla="*/ 55 h 222"/>
              <a:gd name="T14" fmla="*/ 44 w 160"/>
              <a:gd name="T15" fmla="*/ 69 h 222"/>
              <a:gd name="T16" fmla="*/ 46 w 160"/>
              <a:gd name="T17" fmla="*/ 84 h 222"/>
              <a:gd name="T18" fmla="*/ 50 w 160"/>
              <a:gd name="T19" fmla="*/ 98 h 222"/>
              <a:gd name="T20" fmla="*/ 56 w 160"/>
              <a:gd name="T21" fmla="*/ 111 h 222"/>
              <a:gd name="T22" fmla="*/ 66 w 160"/>
              <a:gd name="T23" fmla="*/ 124 h 222"/>
              <a:gd name="T24" fmla="*/ 78 w 160"/>
              <a:gd name="T25" fmla="*/ 137 h 222"/>
              <a:gd name="T26" fmla="*/ 102 w 160"/>
              <a:gd name="T27" fmla="*/ 158 h 222"/>
              <a:gd name="T28" fmla="*/ 127 w 160"/>
              <a:gd name="T29" fmla="*/ 179 h 222"/>
              <a:gd name="T30" fmla="*/ 140 w 160"/>
              <a:gd name="T31" fmla="*/ 189 h 222"/>
              <a:gd name="T32" fmla="*/ 153 w 160"/>
              <a:gd name="T33" fmla="*/ 201 h 222"/>
              <a:gd name="T34" fmla="*/ 155 w 160"/>
              <a:gd name="T35" fmla="*/ 206 h 222"/>
              <a:gd name="T36" fmla="*/ 157 w 160"/>
              <a:gd name="T37" fmla="*/ 213 h 222"/>
              <a:gd name="T38" fmla="*/ 158 w 160"/>
              <a:gd name="T39" fmla="*/ 219 h 222"/>
              <a:gd name="T40" fmla="*/ 160 w 160"/>
              <a:gd name="T41" fmla="*/ 222 h 222"/>
              <a:gd name="T42" fmla="*/ 160 w 160"/>
              <a:gd name="T43" fmla="*/ 22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0" h="222">
                <a:moveTo>
                  <a:pt x="0" y="0"/>
                </a:moveTo>
                <a:lnTo>
                  <a:pt x="4" y="9"/>
                </a:lnTo>
                <a:lnTo>
                  <a:pt x="7" y="18"/>
                </a:lnTo>
                <a:lnTo>
                  <a:pt x="15" y="32"/>
                </a:lnTo>
                <a:lnTo>
                  <a:pt x="27" y="44"/>
                </a:lnTo>
                <a:lnTo>
                  <a:pt x="34" y="49"/>
                </a:lnTo>
                <a:lnTo>
                  <a:pt x="42" y="55"/>
                </a:lnTo>
                <a:lnTo>
                  <a:pt x="44" y="69"/>
                </a:lnTo>
                <a:lnTo>
                  <a:pt x="46" y="84"/>
                </a:lnTo>
                <a:lnTo>
                  <a:pt x="50" y="98"/>
                </a:lnTo>
                <a:lnTo>
                  <a:pt x="56" y="111"/>
                </a:lnTo>
                <a:lnTo>
                  <a:pt x="66" y="124"/>
                </a:lnTo>
                <a:lnTo>
                  <a:pt x="78" y="137"/>
                </a:lnTo>
                <a:lnTo>
                  <a:pt x="102" y="158"/>
                </a:lnTo>
                <a:lnTo>
                  <a:pt x="127" y="179"/>
                </a:lnTo>
                <a:lnTo>
                  <a:pt x="140" y="189"/>
                </a:lnTo>
                <a:lnTo>
                  <a:pt x="153" y="201"/>
                </a:lnTo>
                <a:lnTo>
                  <a:pt x="155" y="206"/>
                </a:lnTo>
                <a:lnTo>
                  <a:pt x="157" y="213"/>
                </a:lnTo>
                <a:lnTo>
                  <a:pt x="158" y="219"/>
                </a:lnTo>
                <a:lnTo>
                  <a:pt x="160" y="222"/>
                </a:lnTo>
                <a:lnTo>
                  <a:pt x="160" y="2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0" name="Freeform 422"/>
          <p:cNvSpPr>
            <a:spLocks/>
          </p:cNvSpPr>
          <p:nvPr/>
        </p:nvSpPr>
        <p:spPr bwMode="auto">
          <a:xfrm>
            <a:off x="2657475" y="1973264"/>
            <a:ext cx="285750" cy="28575"/>
          </a:xfrm>
          <a:custGeom>
            <a:avLst/>
            <a:gdLst>
              <a:gd name="T0" fmla="*/ 0 w 540"/>
              <a:gd name="T1" fmla="*/ 0 h 55"/>
              <a:gd name="T2" fmla="*/ 20 w 540"/>
              <a:gd name="T3" fmla="*/ 7 h 55"/>
              <a:gd name="T4" fmla="*/ 43 w 540"/>
              <a:gd name="T5" fmla="*/ 14 h 55"/>
              <a:gd name="T6" fmla="*/ 68 w 540"/>
              <a:gd name="T7" fmla="*/ 19 h 55"/>
              <a:gd name="T8" fmla="*/ 92 w 540"/>
              <a:gd name="T9" fmla="*/ 26 h 55"/>
              <a:gd name="T10" fmla="*/ 117 w 540"/>
              <a:gd name="T11" fmla="*/ 31 h 55"/>
              <a:gd name="T12" fmla="*/ 142 w 540"/>
              <a:gd name="T13" fmla="*/ 36 h 55"/>
              <a:gd name="T14" fmla="*/ 165 w 540"/>
              <a:gd name="T15" fmla="*/ 39 h 55"/>
              <a:gd name="T16" fmla="*/ 187 w 540"/>
              <a:gd name="T17" fmla="*/ 41 h 55"/>
              <a:gd name="T18" fmla="*/ 219 w 540"/>
              <a:gd name="T19" fmla="*/ 42 h 55"/>
              <a:gd name="T20" fmla="*/ 249 w 540"/>
              <a:gd name="T21" fmla="*/ 44 h 55"/>
              <a:gd name="T22" fmla="*/ 277 w 540"/>
              <a:gd name="T23" fmla="*/ 44 h 55"/>
              <a:gd name="T24" fmla="*/ 302 w 540"/>
              <a:gd name="T25" fmla="*/ 44 h 55"/>
              <a:gd name="T26" fmla="*/ 325 w 540"/>
              <a:gd name="T27" fmla="*/ 44 h 55"/>
              <a:gd name="T28" fmla="*/ 346 w 540"/>
              <a:gd name="T29" fmla="*/ 42 h 55"/>
              <a:gd name="T30" fmla="*/ 366 w 540"/>
              <a:gd name="T31" fmla="*/ 41 h 55"/>
              <a:gd name="T32" fmla="*/ 382 w 540"/>
              <a:gd name="T33" fmla="*/ 39 h 55"/>
              <a:gd name="T34" fmla="*/ 398 w 540"/>
              <a:gd name="T35" fmla="*/ 38 h 55"/>
              <a:gd name="T36" fmla="*/ 412 w 540"/>
              <a:gd name="T37" fmla="*/ 36 h 55"/>
              <a:gd name="T38" fmla="*/ 424 w 540"/>
              <a:gd name="T39" fmla="*/ 33 h 55"/>
              <a:gd name="T40" fmla="*/ 435 w 540"/>
              <a:gd name="T41" fmla="*/ 31 h 55"/>
              <a:gd name="T42" fmla="*/ 444 w 540"/>
              <a:gd name="T43" fmla="*/ 29 h 55"/>
              <a:gd name="T44" fmla="*/ 453 w 540"/>
              <a:gd name="T45" fmla="*/ 26 h 55"/>
              <a:gd name="T46" fmla="*/ 466 w 540"/>
              <a:gd name="T47" fmla="*/ 23 h 55"/>
              <a:gd name="T48" fmla="*/ 477 w 540"/>
              <a:gd name="T49" fmla="*/ 19 h 55"/>
              <a:gd name="T50" fmla="*/ 485 w 540"/>
              <a:gd name="T51" fmla="*/ 17 h 55"/>
              <a:gd name="T52" fmla="*/ 492 w 540"/>
              <a:gd name="T53" fmla="*/ 17 h 55"/>
              <a:gd name="T54" fmla="*/ 499 w 540"/>
              <a:gd name="T55" fmla="*/ 18 h 55"/>
              <a:gd name="T56" fmla="*/ 506 w 540"/>
              <a:gd name="T57" fmla="*/ 23 h 55"/>
              <a:gd name="T58" fmla="*/ 515 w 540"/>
              <a:gd name="T59" fmla="*/ 30 h 55"/>
              <a:gd name="T60" fmla="*/ 525 w 540"/>
              <a:gd name="T61" fmla="*/ 40 h 55"/>
              <a:gd name="T62" fmla="*/ 540 w 540"/>
              <a:gd name="T6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0" h="55">
                <a:moveTo>
                  <a:pt x="0" y="0"/>
                </a:moveTo>
                <a:lnTo>
                  <a:pt x="20" y="7"/>
                </a:lnTo>
                <a:lnTo>
                  <a:pt x="43" y="14"/>
                </a:lnTo>
                <a:lnTo>
                  <a:pt x="68" y="19"/>
                </a:lnTo>
                <a:lnTo>
                  <a:pt x="92" y="26"/>
                </a:lnTo>
                <a:lnTo>
                  <a:pt x="117" y="31"/>
                </a:lnTo>
                <a:lnTo>
                  <a:pt x="142" y="36"/>
                </a:lnTo>
                <a:lnTo>
                  <a:pt x="165" y="39"/>
                </a:lnTo>
                <a:lnTo>
                  <a:pt x="187" y="41"/>
                </a:lnTo>
                <a:lnTo>
                  <a:pt x="219" y="42"/>
                </a:lnTo>
                <a:lnTo>
                  <a:pt x="249" y="44"/>
                </a:lnTo>
                <a:lnTo>
                  <a:pt x="277" y="44"/>
                </a:lnTo>
                <a:lnTo>
                  <a:pt x="302" y="44"/>
                </a:lnTo>
                <a:lnTo>
                  <a:pt x="325" y="44"/>
                </a:lnTo>
                <a:lnTo>
                  <a:pt x="346" y="42"/>
                </a:lnTo>
                <a:lnTo>
                  <a:pt x="366" y="41"/>
                </a:lnTo>
                <a:lnTo>
                  <a:pt x="382" y="39"/>
                </a:lnTo>
                <a:lnTo>
                  <a:pt x="398" y="38"/>
                </a:lnTo>
                <a:lnTo>
                  <a:pt x="412" y="36"/>
                </a:lnTo>
                <a:lnTo>
                  <a:pt x="424" y="33"/>
                </a:lnTo>
                <a:lnTo>
                  <a:pt x="435" y="31"/>
                </a:lnTo>
                <a:lnTo>
                  <a:pt x="444" y="29"/>
                </a:lnTo>
                <a:lnTo>
                  <a:pt x="453" y="26"/>
                </a:lnTo>
                <a:lnTo>
                  <a:pt x="466" y="23"/>
                </a:lnTo>
                <a:lnTo>
                  <a:pt x="477" y="19"/>
                </a:lnTo>
                <a:lnTo>
                  <a:pt x="485" y="17"/>
                </a:lnTo>
                <a:lnTo>
                  <a:pt x="492" y="17"/>
                </a:lnTo>
                <a:lnTo>
                  <a:pt x="499" y="18"/>
                </a:lnTo>
                <a:lnTo>
                  <a:pt x="506" y="23"/>
                </a:lnTo>
                <a:lnTo>
                  <a:pt x="515" y="30"/>
                </a:lnTo>
                <a:lnTo>
                  <a:pt x="525" y="40"/>
                </a:lnTo>
                <a:lnTo>
                  <a:pt x="54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1" name="Freeform 423"/>
          <p:cNvSpPr>
            <a:spLocks/>
          </p:cNvSpPr>
          <p:nvPr/>
        </p:nvSpPr>
        <p:spPr bwMode="auto">
          <a:xfrm>
            <a:off x="2651126" y="1928813"/>
            <a:ext cx="17463" cy="131762"/>
          </a:xfrm>
          <a:custGeom>
            <a:avLst/>
            <a:gdLst>
              <a:gd name="T0" fmla="*/ 0 w 34"/>
              <a:gd name="T1" fmla="*/ 0 h 249"/>
              <a:gd name="T2" fmla="*/ 4 w 34"/>
              <a:gd name="T3" fmla="*/ 15 h 249"/>
              <a:gd name="T4" fmla="*/ 9 w 34"/>
              <a:gd name="T5" fmla="*/ 26 h 249"/>
              <a:gd name="T6" fmla="*/ 11 w 34"/>
              <a:gd name="T7" fmla="*/ 34 h 249"/>
              <a:gd name="T8" fmla="*/ 14 w 34"/>
              <a:gd name="T9" fmla="*/ 40 h 249"/>
              <a:gd name="T10" fmla="*/ 15 w 34"/>
              <a:gd name="T11" fmla="*/ 45 h 249"/>
              <a:gd name="T12" fmla="*/ 16 w 34"/>
              <a:gd name="T13" fmla="*/ 48 h 249"/>
              <a:gd name="T14" fmla="*/ 16 w 34"/>
              <a:gd name="T15" fmla="*/ 55 h 249"/>
              <a:gd name="T16" fmla="*/ 16 w 34"/>
              <a:gd name="T17" fmla="*/ 60 h 249"/>
              <a:gd name="T18" fmla="*/ 15 w 34"/>
              <a:gd name="T19" fmla="*/ 65 h 249"/>
              <a:gd name="T20" fmla="*/ 15 w 34"/>
              <a:gd name="T21" fmla="*/ 73 h 249"/>
              <a:gd name="T22" fmla="*/ 15 w 34"/>
              <a:gd name="T23" fmla="*/ 84 h 249"/>
              <a:gd name="T24" fmla="*/ 16 w 34"/>
              <a:gd name="T25" fmla="*/ 98 h 249"/>
              <a:gd name="T26" fmla="*/ 17 w 34"/>
              <a:gd name="T27" fmla="*/ 116 h 249"/>
              <a:gd name="T28" fmla="*/ 17 w 34"/>
              <a:gd name="T29" fmla="*/ 127 h 249"/>
              <a:gd name="T30" fmla="*/ 18 w 34"/>
              <a:gd name="T31" fmla="*/ 138 h 249"/>
              <a:gd name="T32" fmla="*/ 19 w 34"/>
              <a:gd name="T33" fmla="*/ 151 h 249"/>
              <a:gd name="T34" fmla="*/ 21 w 34"/>
              <a:gd name="T35" fmla="*/ 166 h 249"/>
              <a:gd name="T36" fmla="*/ 24 w 34"/>
              <a:gd name="T37" fmla="*/ 187 h 249"/>
              <a:gd name="T38" fmla="*/ 29 w 34"/>
              <a:gd name="T39" fmla="*/ 206 h 249"/>
              <a:gd name="T40" fmla="*/ 32 w 34"/>
              <a:gd name="T41" fmla="*/ 227 h 249"/>
              <a:gd name="T42" fmla="*/ 34 w 34"/>
              <a:gd name="T43" fmla="*/ 249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4" h="249">
                <a:moveTo>
                  <a:pt x="0" y="0"/>
                </a:moveTo>
                <a:lnTo>
                  <a:pt x="4" y="15"/>
                </a:lnTo>
                <a:lnTo>
                  <a:pt x="9" y="26"/>
                </a:lnTo>
                <a:lnTo>
                  <a:pt x="11" y="34"/>
                </a:lnTo>
                <a:lnTo>
                  <a:pt x="14" y="40"/>
                </a:lnTo>
                <a:lnTo>
                  <a:pt x="15" y="45"/>
                </a:lnTo>
                <a:lnTo>
                  <a:pt x="16" y="48"/>
                </a:lnTo>
                <a:lnTo>
                  <a:pt x="16" y="55"/>
                </a:lnTo>
                <a:lnTo>
                  <a:pt x="16" y="60"/>
                </a:lnTo>
                <a:lnTo>
                  <a:pt x="15" y="65"/>
                </a:lnTo>
                <a:lnTo>
                  <a:pt x="15" y="73"/>
                </a:lnTo>
                <a:lnTo>
                  <a:pt x="15" y="84"/>
                </a:lnTo>
                <a:lnTo>
                  <a:pt x="16" y="98"/>
                </a:lnTo>
                <a:lnTo>
                  <a:pt x="17" y="116"/>
                </a:lnTo>
                <a:lnTo>
                  <a:pt x="17" y="127"/>
                </a:lnTo>
                <a:lnTo>
                  <a:pt x="18" y="138"/>
                </a:lnTo>
                <a:lnTo>
                  <a:pt x="19" y="151"/>
                </a:lnTo>
                <a:lnTo>
                  <a:pt x="21" y="166"/>
                </a:lnTo>
                <a:lnTo>
                  <a:pt x="24" y="187"/>
                </a:lnTo>
                <a:lnTo>
                  <a:pt x="29" y="206"/>
                </a:lnTo>
                <a:lnTo>
                  <a:pt x="32" y="227"/>
                </a:lnTo>
                <a:lnTo>
                  <a:pt x="34" y="24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2" name="Freeform 424"/>
          <p:cNvSpPr>
            <a:spLocks/>
          </p:cNvSpPr>
          <p:nvPr/>
        </p:nvSpPr>
        <p:spPr bwMode="auto">
          <a:xfrm>
            <a:off x="2598739" y="1887539"/>
            <a:ext cx="52387" cy="41275"/>
          </a:xfrm>
          <a:custGeom>
            <a:avLst/>
            <a:gdLst>
              <a:gd name="T0" fmla="*/ 0 w 97"/>
              <a:gd name="T1" fmla="*/ 0 h 77"/>
              <a:gd name="T2" fmla="*/ 11 w 97"/>
              <a:gd name="T3" fmla="*/ 4 h 77"/>
              <a:gd name="T4" fmla="*/ 23 w 97"/>
              <a:gd name="T5" fmla="*/ 7 h 77"/>
              <a:gd name="T6" fmla="*/ 33 w 97"/>
              <a:gd name="T7" fmla="*/ 13 h 77"/>
              <a:gd name="T8" fmla="*/ 41 w 97"/>
              <a:gd name="T9" fmla="*/ 21 h 77"/>
              <a:gd name="T10" fmla="*/ 44 w 97"/>
              <a:gd name="T11" fmla="*/ 26 h 77"/>
              <a:gd name="T12" fmla="*/ 45 w 97"/>
              <a:gd name="T13" fmla="*/ 31 h 77"/>
              <a:gd name="T14" fmla="*/ 46 w 97"/>
              <a:gd name="T15" fmla="*/ 37 h 77"/>
              <a:gd name="T16" fmla="*/ 48 w 97"/>
              <a:gd name="T17" fmla="*/ 42 h 77"/>
              <a:gd name="T18" fmla="*/ 61 w 97"/>
              <a:gd name="T19" fmla="*/ 57 h 77"/>
              <a:gd name="T20" fmla="*/ 76 w 97"/>
              <a:gd name="T21" fmla="*/ 70 h 77"/>
              <a:gd name="T22" fmla="*/ 82 w 97"/>
              <a:gd name="T23" fmla="*/ 73 h 77"/>
              <a:gd name="T24" fmla="*/ 89 w 97"/>
              <a:gd name="T25" fmla="*/ 75 h 77"/>
              <a:gd name="T26" fmla="*/ 94 w 97"/>
              <a:gd name="T27" fmla="*/ 77 h 77"/>
              <a:gd name="T28" fmla="*/ 96 w 97"/>
              <a:gd name="T29" fmla="*/ 77 h 77"/>
              <a:gd name="T30" fmla="*/ 97 w 97"/>
              <a:gd name="T31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7" h="77">
                <a:moveTo>
                  <a:pt x="0" y="0"/>
                </a:moveTo>
                <a:lnTo>
                  <a:pt x="11" y="4"/>
                </a:lnTo>
                <a:lnTo>
                  <a:pt x="23" y="7"/>
                </a:lnTo>
                <a:lnTo>
                  <a:pt x="33" y="13"/>
                </a:lnTo>
                <a:lnTo>
                  <a:pt x="41" y="21"/>
                </a:lnTo>
                <a:lnTo>
                  <a:pt x="44" y="26"/>
                </a:lnTo>
                <a:lnTo>
                  <a:pt x="45" y="31"/>
                </a:lnTo>
                <a:lnTo>
                  <a:pt x="46" y="37"/>
                </a:lnTo>
                <a:lnTo>
                  <a:pt x="48" y="42"/>
                </a:lnTo>
                <a:lnTo>
                  <a:pt x="61" y="57"/>
                </a:lnTo>
                <a:lnTo>
                  <a:pt x="76" y="70"/>
                </a:lnTo>
                <a:lnTo>
                  <a:pt x="82" y="73"/>
                </a:lnTo>
                <a:lnTo>
                  <a:pt x="89" y="75"/>
                </a:lnTo>
                <a:lnTo>
                  <a:pt x="94" y="77"/>
                </a:lnTo>
                <a:lnTo>
                  <a:pt x="96" y="77"/>
                </a:lnTo>
                <a:lnTo>
                  <a:pt x="97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3" name="Freeform 425"/>
          <p:cNvSpPr>
            <a:spLocks/>
          </p:cNvSpPr>
          <p:nvPr/>
        </p:nvSpPr>
        <p:spPr bwMode="auto">
          <a:xfrm>
            <a:off x="2735264" y="1973264"/>
            <a:ext cx="84137" cy="117475"/>
          </a:xfrm>
          <a:custGeom>
            <a:avLst/>
            <a:gdLst>
              <a:gd name="T0" fmla="*/ 0 w 160"/>
              <a:gd name="T1" fmla="*/ 0 h 222"/>
              <a:gd name="T2" fmla="*/ 4 w 160"/>
              <a:gd name="T3" fmla="*/ 9 h 222"/>
              <a:gd name="T4" fmla="*/ 7 w 160"/>
              <a:gd name="T5" fmla="*/ 18 h 222"/>
              <a:gd name="T6" fmla="*/ 15 w 160"/>
              <a:gd name="T7" fmla="*/ 32 h 222"/>
              <a:gd name="T8" fmla="*/ 27 w 160"/>
              <a:gd name="T9" fmla="*/ 44 h 222"/>
              <a:gd name="T10" fmla="*/ 34 w 160"/>
              <a:gd name="T11" fmla="*/ 49 h 222"/>
              <a:gd name="T12" fmla="*/ 42 w 160"/>
              <a:gd name="T13" fmla="*/ 55 h 222"/>
              <a:gd name="T14" fmla="*/ 44 w 160"/>
              <a:gd name="T15" fmla="*/ 69 h 222"/>
              <a:gd name="T16" fmla="*/ 46 w 160"/>
              <a:gd name="T17" fmla="*/ 84 h 222"/>
              <a:gd name="T18" fmla="*/ 50 w 160"/>
              <a:gd name="T19" fmla="*/ 98 h 222"/>
              <a:gd name="T20" fmla="*/ 56 w 160"/>
              <a:gd name="T21" fmla="*/ 111 h 222"/>
              <a:gd name="T22" fmla="*/ 66 w 160"/>
              <a:gd name="T23" fmla="*/ 124 h 222"/>
              <a:gd name="T24" fmla="*/ 78 w 160"/>
              <a:gd name="T25" fmla="*/ 137 h 222"/>
              <a:gd name="T26" fmla="*/ 102 w 160"/>
              <a:gd name="T27" fmla="*/ 158 h 222"/>
              <a:gd name="T28" fmla="*/ 127 w 160"/>
              <a:gd name="T29" fmla="*/ 179 h 222"/>
              <a:gd name="T30" fmla="*/ 140 w 160"/>
              <a:gd name="T31" fmla="*/ 189 h 222"/>
              <a:gd name="T32" fmla="*/ 153 w 160"/>
              <a:gd name="T33" fmla="*/ 201 h 222"/>
              <a:gd name="T34" fmla="*/ 155 w 160"/>
              <a:gd name="T35" fmla="*/ 206 h 222"/>
              <a:gd name="T36" fmla="*/ 157 w 160"/>
              <a:gd name="T37" fmla="*/ 213 h 222"/>
              <a:gd name="T38" fmla="*/ 158 w 160"/>
              <a:gd name="T39" fmla="*/ 219 h 222"/>
              <a:gd name="T40" fmla="*/ 160 w 160"/>
              <a:gd name="T41" fmla="*/ 222 h 222"/>
              <a:gd name="T42" fmla="*/ 160 w 160"/>
              <a:gd name="T43" fmla="*/ 22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0" h="222">
                <a:moveTo>
                  <a:pt x="0" y="0"/>
                </a:moveTo>
                <a:lnTo>
                  <a:pt x="4" y="9"/>
                </a:lnTo>
                <a:lnTo>
                  <a:pt x="7" y="18"/>
                </a:lnTo>
                <a:lnTo>
                  <a:pt x="15" y="32"/>
                </a:lnTo>
                <a:lnTo>
                  <a:pt x="27" y="44"/>
                </a:lnTo>
                <a:lnTo>
                  <a:pt x="34" y="49"/>
                </a:lnTo>
                <a:lnTo>
                  <a:pt x="42" y="55"/>
                </a:lnTo>
                <a:lnTo>
                  <a:pt x="44" y="69"/>
                </a:lnTo>
                <a:lnTo>
                  <a:pt x="46" y="84"/>
                </a:lnTo>
                <a:lnTo>
                  <a:pt x="50" y="98"/>
                </a:lnTo>
                <a:lnTo>
                  <a:pt x="56" y="111"/>
                </a:lnTo>
                <a:lnTo>
                  <a:pt x="66" y="124"/>
                </a:lnTo>
                <a:lnTo>
                  <a:pt x="78" y="137"/>
                </a:lnTo>
                <a:lnTo>
                  <a:pt x="102" y="158"/>
                </a:lnTo>
                <a:lnTo>
                  <a:pt x="127" y="179"/>
                </a:lnTo>
                <a:lnTo>
                  <a:pt x="140" y="189"/>
                </a:lnTo>
                <a:lnTo>
                  <a:pt x="153" y="201"/>
                </a:lnTo>
                <a:lnTo>
                  <a:pt x="155" y="206"/>
                </a:lnTo>
                <a:lnTo>
                  <a:pt x="157" y="213"/>
                </a:lnTo>
                <a:lnTo>
                  <a:pt x="158" y="219"/>
                </a:lnTo>
                <a:lnTo>
                  <a:pt x="160" y="222"/>
                </a:lnTo>
                <a:lnTo>
                  <a:pt x="160" y="2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4" name="Freeform 426"/>
          <p:cNvSpPr>
            <a:spLocks/>
          </p:cNvSpPr>
          <p:nvPr/>
        </p:nvSpPr>
        <p:spPr bwMode="auto">
          <a:xfrm>
            <a:off x="2657475" y="1973264"/>
            <a:ext cx="285750" cy="28575"/>
          </a:xfrm>
          <a:custGeom>
            <a:avLst/>
            <a:gdLst>
              <a:gd name="T0" fmla="*/ 0 w 540"/>
              <a:gd name="T1" fmla="*/ 0 h 55"/>
              <a:gd name="T2" fmla="*/ 20 w 540"/>
              <a:gd name="T3" fmla="*/ 7 h 55"/>
              <a:gd name="T4" fmla="*/ 43 w 540"/>
              <a:gd name="T5" fmla="*/ 14 h 55"/>
              <a:gd name="T6" fmla="*/ 68 w 540"/>
              <a:gd name="T7" fmla="*/ 19 h 55"/>
              <a:gd name="T8" fmla="*/ 92 w 540"/>
              <a:gd name="T9" fmla="*/ 26 h 55"/>
              <a:gd name="T10" fmla="*/ 117 w 540"/>
              <a:gd name="T11" fmla="*/ 31 h 55"/>
              <a:gd name="T12" fmla="*/ 142 w 540"/>
              <a:gd name="T13" fmla="*/ 36 h 55"/>
              <a:gd name="T14" fmla="*/ 165 w 540"/>
              <a:gd name="T15" fmla="*/ 39 h 55"/>
              <a:gd name="T16" fmla="*/ 187 w 540"/>
              <a:gd name="T17" fmla="*/ 41 h 55"/>
              <a:gd name="T18" fmla="*/ 219 w 540"/>
              <a:gd name="T19" fmla="*/ 42 h 55"/>
              <a:gd name="T20" fmla="*/ 249 w 540"/>
              <a:gd name="T21" fmla="*/ 44 h 55"/>
              <a:gd name="T22" fmla="*/ 277 w 540"/>
              <a:gd name="T23" fmla="*/ 44 h 55"/>
              <a:gd name="T24" fmla="*/ 302 w 540"/>
              <a:gd name="T25" fmla="*/ 44 h 55"/>
              <a:gd name="T26" fmla="*/ 325 w 540"/>
              <a:gd name="T27" fmla="*/ 44 h 55"/>
              <a:gd name="T28" fmla="*/ 346 w 540"/>
              <a:gd name="T29" fmla="*/ 42 h 55"/>
              <a:gd name="T30" fmla="*/ 366 w 540"/>
              <a:gd name="T31" fmla="*/ 41 h 55"/>
              <a:gd name="T32" fmla="*/ 382 w 540"/>
              <a:gd name="T33" fmla="*/ 39 h 55"/>
              <a:gd name="T34" fmla="*/ 398 w 540"/>
              <a:gd name="T35" fmla="*/ 38 h 55"/>
              <a:gd name="T36" fmla="*/ 412 w 540"/>
              <a:gd name="T37" fmla="*/ 36 h 55"/>
              <a:gd name="T38" fmla="*/ 424 w 540"/>
              <a:gd name="T39" fmla="*/ 33 h 55"/>
              <a:gd name="T40" fmla="*/ 435 w 540"/>
              <a:gd name="T41" fmla="*/ 31 h 55"/>
              <a:gd name="T42" fmla="*/ 444 w 540"/>
              <a:gd name="T43" fmla="*/ 29 h 55"/>
              <a:gd name="T44" fmla="*/ 453 w 540"/>
              <a:gd name="T45" fmla="*/ 26 h 55"/>
              <a:gd name="T46" fmla="*/ 466 w 540"/>
              <a:gd name="T47" fmla="*/ 23 h 55"/>
              <a:gd name="T48" fmla="*/ 477 w 540"/>
              <a:gd name="T49" fmla="*/ 19 h 55"/>
              <a:gd name="T50" fmla="*/ 485 w 540"/>
              <a:gd name="T51" fmla="*/ 17 h 55"/>
              <a:gd name="T52" fmla="*/ 492 w 540"/>
              <a:gd name="T53" fmla="*/ 17 h 55"/>
              <a:gd name="T54" fmla="*/ 499 w 540"/>
              <a:gd name="T55" fmla="*/ 18 h 55"/>
              <a:gd name="T56" fmla="*/ 506 w 540"/>
              <a:gd name="T57" fmla="*/ 23 h 55"/>
              <a:gd name="T58" fmla="*/ 515 w 540"/>
              <a:gd name="T59" fmla="*/ 30 h 55"/>
              <a:gd name="T60" fmla="*/ 525 w 540"/>
              <a:gd name="T61" fmla="*/ 40 h 55"/>
              <a:gd name="T62" fmla="*/ 540 w 540"/>
              <a:gd name="T6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0" h="55">
                <a:moveTo>
                  <a:pt x="0" y="0"/>
                </a:moveTo>
                <a:lnTo>
                  <a:pt x="20" y="7"/>
                </a:lnTo>
                <a:lnTo>
                  <a:pt x="43" y="14"/>
                </a:lnTo>
                <a:lnTo>
                  <a:pt x="68" y="19"/>
                </a:lnTo>
                <a:lnTo>
                  <a:pt x="92" y="26"/>
                </a:lnTo>
                <a:lnTo>
                  <a:pt x="117" y="31"/>
                </a:lnTo>
                <a:lnTo>
                  <a:pt x="142" y="36"/>
                </a:lnTo>
                <a:lnTo>
                  <a:pt x="165" y="39"/>
                </a:lnTo>
                <a:lnTo>
                  <a:pt x="187" y="41"/>
                </a:lnTo>
                <a:lnTo>
                  <a:pt x="219" y="42"/>
                </a:lnTo>
                <a:lnTo>
                  <a:pt x="249" y="44"/>
                </a:lnTo>
                <a:lnTo>
                  <a:pt x="277" y="44"/>
                </a:lnTo>
                <a:lnTo>
                  <a:pt x="302" y="44"/>
                </a:lnTo>
                <a:lnTo>
                  <a:pt x="325" y="44"/>
                </a:lnTo>
                <a:lnTo>
                  <a:pt x="346" y="42"/>
                </a:lnTo>
                <a:lnTo>
                  <a:pt x="366" y="41"/>
                </a:lnTo>
                <a:lnTo>
                  <a:pt x="382" y="39"/>
                </a:lnTo>
                <a:lnTo>
                  <a:pt x="398" y="38"/>
                </a:lnTo>
                <a:lnTo>
                  <a:pt x="412" y="36"/>
                </a:lnTo>
                <a:lnTo>
                  <a:pt x="424" y="33"/>
                </a:lnTo>
                <a:lnTo>
                  <a:pt x="435" y="31"/>
                </a:lnTo>
                <a:lnTo>
                  <a:pt x="444" y="29"/>
                </a:lnTo>
                <a:lnTo>
                  <a:pt x="453" y="26"/>
                </a:lnTo>
                <a:lnTo>
                  <a:pt x="466" y="23"/>
                </a:lnTo>
                <a:lnTo>
                  <a:pt x="477" y="19"/>
                </a:lnTo>
                <a:lnTo>
                  <a:pt x="485" y="17"/>
                </a:lnTo>
                <a:lnTo>
                  <a:pt x="492" y="17"/>
                </a:lnTo>
                <a:lnTo>
                  <a:pt x="499" y="18"/>
                </a:lnTo>
                <a:lnTo>
                  <a:pt x="506" y="23"/>
                </a:lnTo>
                <a:lnTo>
                  <a:pt x="515" y="30"/>
                </a:lnTo>
                <a:lnTo>
                  <a:pt x="525" y="40"/>
                </a:lnTo>
                <a:lnTo>
                  <a:pt x="540" y="5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5" name="Freeform 427"/>
          <p:cNvSpPr>
            <a:spLocks/>
          </p:cNvSpPr>
          <p:nvPr/>
        </p:nvSpPr>
        <p:spPr bwMode="auto">
          <a:xfrm>
            <a:off x="2947989" y="1998664"/>
            <a:ext cx="73025" cy="117475"/>
          </a:xfrm>
          <a:custGeom>
            <a:avLst/>
            <a:gdLst>
              <a:gd name="T0" fmla="*/ 0 w 139"/>
              <a:gd name="T1" fmla="*/ 0 h 222"/>
              <a:gd name="T2" fmla="*/ 4 w 139"/>
              <a:gd name="T3" fmla="*/ 5 h 222"/>
              <a:gd name="T4" fmla="*/ 8 w 139"/>
              <a:gd name="T5" fmla="*/ 12 h 222"/>
              <a:gd name="T6" fmla="*/ 14 w 139"/>
              <a:gd name="T7" fmla="*/ 20 h 222"/>
              <a:gd name="T8" fmla="*/ 20 w 139"/>
              <a:gd name="T9" fmla="*/ 29 h 222"/>
              <a:gd name="T10" fmla="*/ 31 w 139"/>
              <a:gd name="T11" fmla="*/ 48 h 222"/>
              <a:gd name="T12" fmla="*/ 37 w 139"/>
              <a:gd name="T13" fmla="*/ 56 h 222"/>
              <a:gd name="T14" fmla="*/ 42 w 139"/>
              <a:gd name="T15" fmla="*/ 63 h 222"/>
              <a:gd name="T16" fmla="*/ 47 w 139"/>
              <a:gd name="T17" fmla="*/ 68 h 222"/>
              <a:gd name="T18" fmla="*/ 51 w 139"/>
              <a:gd name="T19" fmla="*/ 75 h 222"/>
              <a:gd name="T20" fmla="*/ 55 w 139"/>
              <a:gd name="T21" fmla="*/ 81 h 222"/>
              <a:gd name="T22" fmla="*/ 56 w 139"/>
              <a:gd name="T23" fmla="*/ 83 h 222"/>
              <a:gd name="T24" fmla="*/ 56 w 139"/>
              <a:gd name="T25" fmla="*/ 83 h 222"/>
              <a:gd name="T26" fmla="*/ 59 w 139"/>
              <a:gd name="T27" fmla="*/ 95 h 222"/>
              <a:gd name="T28" fmla="*/ 62 w 139"/>
              <a:gd name="T29" fmla="*/ 104 h 222"/>
              <a:gd name="T30" fmla="*/ 68 w 139"/>
              <a:gd name="T31" fmla="*/ 120 h 222"/>
              <a:gd name="T32" fmla="*/ 75 w 139"/>
              <a:gd name="T33" fmla="*/ 134 h 222"/>
              <a:gd name="T34" fmla="*/ 83 w 139"/>
              <a:gd name="T35" fmla="*/ 146 h 222"/>
              <a:gd name="T36" fmla="*/ 93 w 139"/>
              <a:gd name="T37" fmla="*/ 156 h 222"/>
              <a:gd name="T38" fmla="*/ 104 w 139"/>
              <a:gd name="T39" fmla="*/ 168 h 222"/>
              <a:gd name="T40" fmla="*/ 117 w 139"/>
              <a:gd name="T41" fmla="*/ 179 h 222"/>
              <a:gd name="T42" fmla="*/ 132 w 139"/>
              <a:gd name="T43" fmla="*/ 194 h 222"/>
              <a:gd name="T44" fmla="*/ 134 w 139"/>
              <a:gd name="T45" fmla="*/ 201 h 222"/>
              <a:gd name="T46" fmla="*/ 137 w 139"/>
              <a:gd name="T47" fmla="*/ 207 h 222"/>
              <a:gd name="T48" fmla="*/ 138 w 139"/>
              <a:gd name="T49" fmla="*/ 209 h 222"/>
              <a:gd name="T50" fmla="*/ 139 w 139"/>
              <a:gd name="T51" fmla="*/ 212 h 222"/>
              <a:gd name="T52" fmla="*/ 139 w 139"/>
              <a:gd name="T53" fmla="*/ 215 h 222"/>
              <a:gd name="T54" fmla="*/ 139 w 139"/>
              <a:gd name="T55" fmla="*/ 217 h 222"/>
              <a:gd name="T56" fmla="*/ 139 w 139"/>
              <a:gd name="T57" fmla="*/ 22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39" h="222">
                <a:moveTo>
                  <a:pt x="0" y="0"/>
                </a:moveTo>
                <a:lnTo>
                  <a:pt x="4" y="5"/>
                </a:lnTo>
                <a:lnTo>
                  <a:pt x="8" y="12"/>
                </a:lnTo>
                <a:lnTo>
                  <a:pt x="14" y="20"/>
                </a:lnTo>
                <a:lnTo>
                  <a:pt x="20" y="29"/>
                </a:lnTo>
                <a:lnTo>
                  <a:pt x="31" y="48"/>
                </a:lnTo>
                <a:lnTo>
                  <a:pt x="37" y="56"/>
                </a:lnTo>
                <a:lnTo>
                  <a:pt x="42" y="63"/>
                </a:lnTo>
                <a:lnTo>
                  <a:pt x="47" y="68"/>
                </a:lnTo>
                <a:lnTo>
                  <a:pt x="51" y="75"/>
                </a:lnTo>
                <a:lnTo>
                  <a:pt x="55" y="81"/>
                </a:lnTo>
                <a:lnTo>
                  <a:pt x="56" y="83"/>
                </a:lnTo>
                <a:lnTo>
                  <a:pt x="56" y="83"/>
                </a:lnTo>
                <a:lnTo>
                  <a:pt x="59" y="95"/>
                </a:lnTo>
                <a:lnTo>
                  <a:pt x="62" y="104"/>
                </a:lnTo>
                <a:lnTo>
                  <a:pt x="68" y="120"/>
                </a:lnTo>
                <a:lnTo>
                  <a:pt x="75" y="134"/>
                </a:lnTo>
                <a:lnTo>
                  <a:pt x="83" y="146"/>
                </a:lnTo>
                <a:lnTo>
                  <a:pt x="93" y="156"/>
                </a:lnTo>
                <a:lnTo>
                  <a:pt x="104" y="168"/>
                </a:lnTo>
                <a:lnTo>
                  <a:pt x="117" y="179"/>
                </a:lnTo>
                <a:lnTo>
                  <a:pt x="132" y="194"/>
                </a:lnTo>
                <a:lnTo>
                  <a:pt x="134" y="201"/>
                </a:lnTo>
                <a:lnTo>
                  <a:pt x="137" y="207"/>
                </a:lnTo>
                <a:lnTo>
                  <a:pt x="138" y="209"/>
                </a:lnTo>
                <a:lnTo>
                  <a:pt x="139" y="212"/>
                </a:lnTo>
                <a:lnTo>
                  <a:pt x="139" y="215"/>
                </a:lnTo>
                <a:lnTo>
                  <a:pt x="139" y="217"/>
                </a:lnTo>
                <a:lnTo>
                  <a:pt x="139" y="2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6" name="Freeform 428"/>
          <p:cNvSpPr>
            <a:spLocks/>
          </p:cNvSpPr>
          <p:nvPr/>
        </p:nvSpPr>
        <p:spPr bwMode="auto">
          <a:xfrm>
            <a:off x="2789238" y="1993901"/>
            <a:ext cx="69850" cy="100013"/>
          </a:xfrm>
          <a:custGeom>
            <a:avLst/>
            <a:gdLst>
              <a:gd name="T0" fmla="*/ 0 w 132"/>
              <a:gd name="T1" fmla="*/ 0 h 187"/>
              <a:gd name="T2" fmla="*/ 12 w 132"/>
              <a:gd name="T3" fmla="*/ 6 h 187"/>
              <a:gd name="T4" fmla="*/ 21 w 132"/>
              <a:gd name="T5" fmla="*/ 13 h 187"/>
              <a:gd name="T6" fmla="*/ 28 w 132"/>
              <a:gd name="T7" fmla="*/ 22 h 187"/>
              <a:gd name="T8" fmla="*/ 33 w 132"/>
              <a:gd name="T9" fmla="*/ 33 h 187"/>
              <a:gd name="T10" fmla="*/ 42 w 132"/>
              <a:gd name="T11" fmla="*/ 55 h 187"/>
              <a:gd name="T12" fmla="*/ 48 w 132"/>
              <a:gd name="T13" fmla="*/ 66 h 187"/>
              <a:gd name="T14" fmla="*/ 56 w 132"/>
              <a:gd name="T15" fmla="*/ 77 h 187"/>
              <a:gd name="T16" fmla="*/ 63 w 132"/>
              <a:gd name="T17" fmla="*/ 82 h 187"/>
              <a:gd name="T18" fmla="*/ 70 w 132"/>
              <a:gd name="T19" fmla="*/ 87 h 187"/>
              <a:gd name="T20" fmla="*/ 76 w 132"/>
              <a:gd name="T21" fmla="*/ 92 h 187"/>
              <a:gd name="T22" fmla="*/ 83 w 132"/>
              <a:gd name="T23" fmla="*/ 97 h 187"/>
              <a:gd name="T24" fmla="*/ 90 w 132"/>
              <a:gd name="T25" fmla="*/ 105 h 187"/>
              <a:gd name="T26" fmla="*/ 98 w 132"/>
              <a:gd name="T27" fmla="*/ 115 h 187"/>
              <a:gd name="T28" fmla="*/ 105 w 132"/>
              <a:gd name="T29" fmla="*/ 126 h 187"/>
              <a:gd name="T30" fmla="*/ 113 w 132"/>
              <a:gd name="T31" fmla="*/ 138 h 187"/>
              <a:gd name="T32" fmla="*/ 120 w 132"/>
              <a:gd name="T33" fmla="*/ 150 h 187"/>
              <a:gd name="T34" fmla="*/ 126 w 132"/>
              <a:gd name="T35" fmla="*/ 163 h 187"/>
              <a:gd name="T36" fmla="*/ 131 w 132"/>
              <a:gd name="T37" fmla="*/ 176 h 187"/>
              <a:gd name="T38" fmla="*/ 132 w 132"/>
              <a:gd name="T39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2" h="187">
                <a:moveTo>
                  <a:pt x="0" y="0"/>
                </a:moveTo>
                <a:lnTo>
                  <a:pt x="12" y="6"/>
                </a:lnTo>
                <a:lnTo>
                  <a:pt x="21" y="13"/>
                </a:lnTo>
                <a:lnTo>
                  <a:pt x="28" y="22"/>
                </a:lnTo>
                <a:lnTo>
                  <a:pt x="33" y="33"/>
                </a:lnTo>
                <a:lnTo>
                  <a:pt x="42" y="55"/>
                </a:lnTo>
                <a:lnTo>
                  <a:pt x="48" y="66"/>
                </a:lnTo>
                <a:lnTo>
                  <a:pt x="56" y="77"/>
                </a:lnTo>
                <a:lnTo>
                  <a:pt x="63" y="82"/>
                </a:lnTo>
                <a:lnTo>
                  <a:pt x="70" y="87"/>
                </a:lnTo>
                <a:lnTo>
                  <a:pt x="76" y="92"/>
                </a:lnTo>
                <a:lnTo>
                  <a:pt x="83" y="97"/>
                </a:lnTo>
                <a:lnTo>
                  <a:pt x="90" y="105"/>
                </a:lnTo>
                <a:lnTo>
                  <a:pt x="98" y="115"/>
                </a:lnTo>
                <a:lnTo>
                  <a:pt x="105" y="126"/>
                </a:lnTo>
                <a:lnTo>
                  <a:pt x="113" y="138"/>
                </a:lnTo>
                <a:lnTo>
                  <a:pt x="120" y="150"/>
                </a:lnTo>
                <a:lnTo>
                  <a:pt x="126" y="163"/>
                </a:lnTo>
                <a:lnTo>
                  <a:pt x="131" y="176"/>
                </a:lnTo>
                <a:lnTo>
                  <a:pt x="132" y="1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7" name="Freeform 429"/>
          <p:cNvSpPr>
            <a:spLocks/>
          </p:cNvSpPr>
          <p:nvPr/>
        </p:nvSpPr>
        <p:spPr bwMode="auto">
          <a:xfrm>
            <a:off x="2827338" y="1993900"/>
            <a:ext cx="61912" cy="96838"/>
          </a:xfrm>
          <a:custGeom>
            <a:avLst/>
            <a:gdLst>
              <a:gd name="T0" fmla="*/ 0 w 117"/>
              <a:gd name="T1" fmla="*/ 0 h 181"/>
              <a:gd name="T2" fmla="*/ 15 w 117"/>
              <a:gd name="T3" fmla="*/ 12 h 181"/>
              <a:gd name="T4" fmla="*/ 28 w 117"/>
              <a:gd name="T5" fmla="*/ 22 h 181"/>
              <a:gd name="T6" fmla="*/ 41 w 117"/>
              <a:gd name="T7" fmla="*/ 34 h 181"/>
              <a:gd name="T8" fmla="*/ 55 w 117"/>
              <a:gd name="T9" fmla="*/ 49 h 181"/>
              <a:gd name="T10" fmla="*/ 60 w 117"/>
              <a:gd name="T11" fmla="*/ 55 h 181"/>
              <a:gd name="T12" fmla="*/ 64 w 117"/>
              <a:gd name="T13" fmla="*/ 60 h 181"/>
              <a:gd name="T14" fmla="*/ 72 w 117"/>
              <a:gd name="T15" fmla="*/ 74 h 181"/>
              <a:gd name="T16" fmla="*/ 77 w 117"/>
              <a:gd name="T17" fmla="*/ 81 h 181"/>
              <a:gd name="T18" fmla="*/ 80 w 117"/>
              <a:gd name="T19" fmla="*/ 86 h 181"/>
              <a:gd name="T20" fmla="*/ 82 w 117"/>
              <a:gd name="T21" fmla="*/ 89 h 181"/>
              <a:gd name="T22" fmla="*/ 83 w 117"/>
              <a:gd name="T23" fmla="*/ 90 h 181"/>
              <a:gd name="T24" fmla="*/ 87 w 117"/>
              <a:gd name="T25" fmla="*/ 116 h 181"/>
              <a:gd name="T26" fmla="*/ 92 w 117"/>
              <a:gd name="T27" fmla="*/ 139 h 181"/>
              <a:gd name="T28" fmla="*/ 97 w 117"/>
              <a:gd name="T29" fmla="*/ 149 h 181"/>
              <a:gd name="T30" fmla="*/ 101 w 117"/>
              <a:gd name="T31" fmla="*/ 161 h 181"/>
              <a:gd name="T32" fmla="*/ 108 w 117"/>
              <a:gd name="T33" fmla="*/ 170 h 181"/>
              <a:gd name="T34" fmla="*/ 117 w 117"/>
              <a:gd name="T35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7" h="181">
                <a:moveTo>
                  <a:pt x="0" y="0"/>
                </a:moveTo>
                <a:lnTo>
                  <a:pt x="15" y="12"/>
                </a:lnTo>
                <a:lnTo>
                  <a:pt x="28" y="22"/>
                </a:lnTo>
                <a:lnTo>
                  <a:pt x="41" y="34"/>
                </a:lnTo>
                <a:lnTo>
                  <a:pt x="55" y="49"/>
                </a:lnTo>
                <a:lnTo>
                  <a:pt x="60" y="55"/>
                </a:lnTo>
                <a:lnTo>
                  <a:pt x="64" y="60"/>
                </a:lnTo>
                <a:lnTo>
                  <a:pt x="72" y="74"/>
                </a:lnTo>
                <a:lnTo>
                  <a:pt x="77" y="81"/>
                </a:lnTo>
                <a:lnTo>
                  <a:pt x="80" y="86"/>
                </a:lnTo>
                <a:lnTo>
                  <a:pt x="82" y="89"/>
                </a:lnTo>
                <a:lnTo>
                  <a:pt x="83" y="90"/>
                </a:lnTo>
                <a:lnTo>
                  <a:pt x="87" y="116"/>
                </a:lnTo>
                <a:lnTo>
                  <a:pt x="92" y="139"/>
                </a:lnTo>
                <a:lnTo>
                  <a:pt x="97" y="149"/>
                </a:lnTo>
                <a:lnTo>
                  <a:pt x="101" y="161"/>
                </a:lnTo>
                <a:lnTo>
                  <a:pt x="108" y="170"/>
                </a:lnTo>
                <a:lnTo>
                  <a:pt x="117" y="18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8" name="Freeform 430"/>
          <p:cNvSpPr>
            <a:spLocks/>
          </p:cNvSpPr>
          <p:nvPr/>
        </p:nvSpPr>
        <p:spPr bwMode="auto">
          <a:xfrm>
            <a:off x="2867026" y="1990726"/>
            <a:ext cx="55563" cy="47625"/>
          </a:xfrm>
          <a:custGeom>
            <a:avLst/>
            <a:gdLst>
              <a:gd name="T0" fmla="*/ 0 w 104"/>
              <a:gd name="T1" fmla="*/ 0 h 90"/>
              <a:gd name="T2" fmla="*/ 8 w 104"/>
              <a:gd name="T3" fmla="*/ 7 h 90"/>
              <a:gd name="T4" fmla="*/ 15 w 104"/>
              <a:gd name="T5" fmla="*/ 14 h 90"/>
              <a:gd name="T6" fmla="*/ 19 w 104"/>
              <a:gd name="T7" fmla="*/ 21 h 90"/>
              <a:gd name="T8" fmla="*/ 24 w 104"/>
              <a:gd name="T9" fmla="*/ 28 h 90"/>
              <a:gd name="T10" fmla="*/ 29 w 104"/>
              <a:gd name="T11" fmla="*/ 35 h 90"/>
              <a:gd name="T12" fmla="*/ 33 w 104"/>
              <a:gd name="T13" fmla="*/ 42 h 90"/>
              <a:gd name="T14" fmla="*/ 40 w 104"/>
              <a:gd name="T15" fmla="*/ 49 h 90"/>
              <a:gd name="T16" fmla="*/ 48 w 104"/>
              <a:gd name="T17" fmla="*/ 56 h 90"/>
              <a:gd name="T18" fmla="*/ 63 w 104"/>
              <a:gd name="T19" fmla="*/ 64 h 90"/>
              <a:gd name="T20" fmla="*/ 77 w 104"/>
              <a:gd name="T21" fmla="*/ 72 h 90"/>
              <a:gd name="T22" fmla="*/ 91 w 104"/>
              <a:gd name="T23" fmla="*/ 80 h 90"/>
              <a:gd name="T24" fmla="*/ 97 w 104"/>
              <a:gd name="T25" fmla="*/ 85 h 90"/>
              <a:gd name="T26" fmla="*/ 104 w 104"/>
              <a:gd name="T2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4" h="90">
                <a:moveTo>
                  <a:pt x="0" y="0"/>
                </a:moveTo>
                <a:lnTo>
                  <a:pt x="8" y="7"/>
                </a:lnTo>
                <a:lnTo>
                  <a:pt x="15" y="14"/>
                </a:lnTo>
                <a:lnTo>
                  <a:pt x="19" y="21"/>
                </a:lnTo>
                <a:lnTo>
                  <a:pt x="24" y="28"/>
                </a:lnTo>
                <a:lnTo>
                  <a:pt x="29" y="35"/>
                </a:lnTo>
                <a:lnTo>
                  <a:pt x="33" y="42"/>
                </a:lnTo>
                <a:lnTo>
                  <a:pt x="40" y="49"/>
                </a:lnTo>
                <a:lnTo>
                  <a:pt x="48" y="56"/>
                </a:lnTo>
                <a:lnTo>
                  <a:pt x="63" y="64"/>
                </a:lnTo>
                <a:lnTo>
                  <a:pt x="77" y="72"/>
                </a:lnTo>
                <a:lnTo>
                  <a:pt x="91" y="80"/>
                </a:lnTo>
                <a:lnTo>
                  <a:pt x="97" y="85"/>
                </a:lnTo>
                <a:lnTo>
                  <a:pt x="104" y="9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19" name="Freeform 431"/>
          <p:cNvSpPr>
            <a:spLocks/>
          </p:cNvSpPr>
          <p:nvPr/>
        </p:nvSpPr>
        <p:spPr bwMode="auto">
          <a:xfrm>
            <a:off x="2981325" y="2046289"/>
            <a:ext cx="76200" cy="33337"/>
          </a:xfrm>
          <a:custGeom>
            <a:avLst/>
            <a:gdLst>
              <a:gd name="T0" fmla="*/ 0 w 145"/>
              <a:gd name="T1" fmla="*/ 0 h 63"/>
              <a:gd name="T2" fmla="*/ 26 w 145"/>
              <a:gd name="T3" fmla="*/ 7 h 63"/>
              <a:gd name="T4" fmla="*/ 53 w 145"/>
              <a:gd name="T5" fmla="*/ 15 h 63"/>
              <a:gd name="T6" fmla="*/ 78 w 145"/>
              <a:gd name="T7" fmla="*/ 25 h 63"/>
              <a:gd name="T8" fmla="*/ 104 w 145"/>
              <a:gd name="T9" fmla="*/ 35 h 63"/>
              <a:gd name="T10" fmla="*/ 109 w 145"/>
              <a:gd name="T11" fmla="*/ 37 h 63"/>
              <a:gd name="T12" fmla="*/ 116 w 145"/>
              <a:gd name="T13" fmla="*/ 40 h 63"/>
              <a:gd name="T14" fmla="*/ 130 w 145"/>
              <a:gd name="T15" fmla="*/ 44 h 63"/>
              <a:gd name="T16" fmla="*/ 136 w 145"/>
              <a:gd name="T17" fmla="*/ 47 h 63"/>
              <a:gd name="T18" fmla="*/ 141 w 145"/>
              <a:gd name="T19" fmla="*/ 51 h 63"/>
              <a:gd name="T20" fmla="*/ 144 w 145"/>
              <a:gd name="T21" fmla="*/ 56 h 63"/>
              <a:gd name="T22" fmla="*/ 145 w 145"/>
              <a:gd name="T23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5" h="63">
                <a:moveTo>
                  <a:pt x="0" y="0"/>
                </a:moveTo>
                <a:lnTo>
                  <a:pt x="26" y="7"/>
                </a:lnTo>
                <a:lnTo>
                  <a:pt x="53" y="15"/>
                </a:lnTo>
                <a:lnTo>
                  <a:pt x="78" y="25"/>
                </a:lnTo>
                <a:lnTo>
                  <a:pt x="104" y="35"/>
                </a:lnTo>
                <a:lnTo>
                  <a:pt x="109" y="37"/>
                </a:lnTo>
                <a:lnTo>
                  <a:pt x="116" y="40"/>
                </a:lnTo>
                <a:lnTo>
                  <a:pt x="130" y="44"/>
                </a:lnTo>
                <a:lnTo>
                  <a:pt x="136" y="47"/>
                </a:lnTo>
                <a:lnTo>
                  <a:pt x="141" y="51"/>
                </a:lnTo>
                <a:lnTo>
                  <a:pt x="144" y="56"/>
                </a:lnTo>
                <a:lnTo>
                  <a:pt x="145" y="6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0" name="Freeform 432"/>
          <p:cNvSpPr>
            <a:spLocks/>
          </p:cNvSpPr>
          <p:nvPr/>
        </p:nvSpPr>
        <p:spPr bwMode="auto">
          <a:xfrm>
            <a:off x="2947989" y="1998664"/>
            <a:ext cx="249237" cy="58737"/>
          </a:xfrm>
          <a:custGeom>
            <a:avLst/>
            <a:gdLst>
              <a:gd name="T0" fmla="*/ 0 w 472"/>
              <a:gd name="T1" fmla="*/ 0 h 111"/>
              <a:gd name="T2" fmla="*/ 83 w 472"/>
              <a:gd name="T3" fmla="*/ 7 h 111"/>
              <a:gd name="T4" fmla="*/ 167 w 472"/>
              <a:gd name="T5" fmla="*/ 14 h 111"/>
              <a:gd name="T6" fmla="*/ 187 w 472"/>
              <a:gd name="T7" fmla="*/ 15 h 111"/>
              <a:gd name="T8" fmla="*/ 198 w 472"/>
              <a:gd name="T9" fmla="*/ 18 h 111"/>
              <a:gd name="T10" fmla="*/ 208 w 472"/>
              <a:gd name="T11" fmla="*/ 21 h 111"/>
              <a:gd name="T12" fmla="*/ 214 w 472"/>
              <a:gd name="T13" fmla="*/ 26 h 111"/>
              <a:gd name="T14" fmla="*/ 220 w 472"/>
              <a:gd name="T15" fmla="*/ 30 h 111"/>
              <a:gd name="T16" fmla="*/ 229 w 472"/>
              <a:gd name="T17" fmla="*/ 43 h 111"/>
              <a:gd name="T18" fmla="*/ 238 w 472"/>
              <a:gd name="T19" fmla="*/ 55 h 111"/>
              <a:gd name="T20" fmla="*/ 244 w 472"/>
              <a:gd name="T21" fmla="*/ 59 h 111"/>
              <a:gd name="T22" fmla="*/ 250 w 472"/>
              <a:gd name="T23" fmla="*/ 63 h 111"/>
              <a:gd name="T24" fmla="*/ 276 w 472"/>
              <a:gd name="T25" fmla="*/ 72 h 111"/>
              <a:gd name="T26" fmla="*/ 304 w 472"/>
              <a:gd name="T27" fmla="*/ 79 h 111"/>
              <a:gd name="T28" fmla="*/ 333 w 472"/>
              <a:gd name="T29" fmla="*/ 83 h 111"/>
              <a:gd name="T30" fmla="*/ 362 w 472"/>
              <a:gd name="T31" fmla="*/ 87 h 111"/>
              <a:gd name="T32" fmla="*/ 391 w 472"/>
              <a:gd name="T33" fmla="*/ 90 h 111"/>
              <a:gd name="T34" fmla="*/ 420 w 472"/>
              <a:gd name="T35" fmla="*/ 94 h 111"/>
              <a:gd name="T36" fmla="*/ 446 w 472"/>
              <a:gd name="T37" fmla="*/ 101 h 111"/>
              <a:gd name="T38" fmla="*/ 472 w 472"/>
              <a:gd name="T39" fmla="*/ 11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72" h="111">
                <a:moveTo>
                  <a:pt x="0" y="0"/>
                </a:moveTo>
                <a:lnTo>
                  <a:pt x="83" y="7"/>
                </a:lnTo>
                <a:lnTo>
                  <a:pt x="167" y="14"/>
                </a:lnTo>
                <a:lnTo>
                  <a:pt x="187" y="15"/>
                </a:lnTo>
                <a:lnTo>
                  <a:pt x="198" y="18"/>
                </a:lnTo>
                <a:lnTo>
                  <a:pt x="208" y="21"/>
                </a:lnTo>
                <a:lnTo>
                  <a:pt x="214" y="26"/>
                </a:lnTo>
                <a:lnTo>
                  <a:pt x="220" y="30"/>
                </a:lnTo>
                <a:lnTo>
                  <a:pt x="229" y="43"/>
                </a:lnTo>
                <a:lnTo>
                  <a:pt x="238" y="55"/>
                </a:lnTo>
                <a:lnTo>
                  <a:pt x="244" y="59"/>
                </a:lnTo>
                <a:lnTo>
                  <a:pt x="250" y="63"/>
                </a:lnTo>
                <a:lnTo>
                  <a:pt x="276" y="72"/>
                </a:lnTo>
                <a:lnTo>
                  <a:pt x="304" y="79"/>
                </a:lnTo>
                <a:lnTo>
                  <a:pt x="333" y="83"/>
                </a:lnTo>
                <a:lnTo>
                  <a:pt x="362" y="87"/>
                </a:lnTo>
                <a:lnTo>
                  <a:pt x="391" y="90"/>
                </a:lnTo>
                <a:lnTo>
                  <a:pt x="420" y="94"/>
                </a:lnTo>
                <a:lnTo>
                  <a:pt x="446" y="101"/>
                </a:lnTo>
                <a:lnTo>
                  <a:pt x="472" y="1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1" name="Freeform 433"/>
          <p:cNvSpPr>
            <a:spLocks/>
          </p:cNvSpPr>
          <p:nvPr/>
        </p:nvSpPr>
        <p:spPr bwMode="auto">
          <a:xfrm>
            <a:off x="2570164" y="2825751"/>
            <a:ext cx="14287" cy="30163"/>
          </a:xfrm>
          <a:custGeom>
            <a:avLst/>
            <a:gdLst>
              <a:gd name="T0" fmla="*/ 0 w 29"/>
              <a:gd name="T1" fmla="*/ 59 h 59"/>
              <a:gd name="T2" fmla="*/ 9 w 29"/>
              <a:gd name="T3" fmla="*/ 57 h 59"/>
              <a:gd name="T4" fmla="*/ 16 w 29"/>
              <a:gd name="T5" fmla="*/ 54 h 59"/>
              <a:gd name="T6" fmla="*/ 22 w 29"/>
              <a:gd name="T7" fmla="*/ 51 h 59"/>
              <a:gd name="T8" fmla="*/ 27 w 29"/>
              <a:gd name="T9" fmla="*/ 48 h 59"/>
              <a:gd name="T10" fmla="*/ 28 w 29"/>
              <a:gd name="T11" fmla="*/ 43 h 59"/>
              <a:gd name="T12" fmla="*/ 29 w 29"/>
              <a:gd name="T13" fmla="*/ 39 h 59"/>
              <a:gd name="T14" fmla="*/ 28 w 29"/>
              <a:gd name="T15" fmla="*/ 33 h 59"/>
              <a:gd name="T16" fmla="*/ 24 w 29"/>
              <a:gd name="T17" fmla="*/ 25 h 59"/>
              <a:gd name="T18" fmla="*/ 20 w 29"/>
              <a:gd name="T19" fmla="*/ 17 h 59"/>
              <a:gd name="T20" fmla="*/ 14 w 29"/>
              <a:gd name="T21" fmla="*/ 10 h 59"/>
              <a:gd name="T22" fmla="*/ 9 w 29"/>
              <a:gd name="T23" fmla="*/ 5 h 59"/>
              <a:gd name="T24" fmla="*/ 7 w 29"/>
              <a:gd name="T25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59">
                <a:moveTo>
                  <a:pt x="0" y="59"/>
                </a:moveTo>
                <a:lnTo>
                  <a:pt x="9" y="57"/>
                </a:lnTo>
                <a:lnTo>
                  <a:pt x="16" y="54"/>
                </a:lnTo>
                <a:lnTo>
                  <a:pt x="22" y="51"/>
                </a:lnTo>
                <a:lnTo>
                  <a:pt x="27" y="48"/>
                </a:lnTo>
                <a:lnTo>
                  <a:pt x="28" y="43"/>
                </a:lnTo>
                <a:lnTo>
                  <a:pt x="29" y="39"/>
                </a:lnTo>
                <a:lnTo>
                  <a:pt x="28" y="33"/>
                </a:lnTo>
                <a:lnTo>
                  <a:pt x="24" y="25"/>
                </a:lnTo>
                <a:lnTo>
                  <a:pt x="20" y="17"/>
                </a:lnTo>
                <a:lnTo>
                  <a:pt x="14" y="10"/>
                </a:lnTo>
                <a:lnTo>
                  <a:pt x="9" y="5"/>
                </a:lnTo>
                <a:lnTo>
                  <a:pt x="7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2" name="AutoShape 434"/>
          <p:cNvSpPr>
            <a:spLocks noChangeAspect="1" noChangeArrowheads="1" noTextEdit="1"/>
          </p:cNvSpPr>
          <p:nvPr/>
        </p:nvSpPr>
        <p:spPr bwMode="auto">
          <a:xfrm>
            <a:off x="3998913" y="1847850"/>
            <a:ext cx="248761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3" name="Freeform 435"/>
          <p:cNvSpPr>
            <a:spLocks/>
          </p:cNvSpPr>
          <p:nvPr/>
        </p:nvSpPr>
        <p:spPr bwMode="auto">
          <a:xfrm>
            <a:off x="4941888" y="3141664"/>
            <a:ext cx="36512" cy="34925"/>
          </a:xfrm>
          <a:custGeom>
            <a:avLst/>
            <a:gdLst>
              <a:gd name="T0" fmla="*/ 33 w 67"/>
              <a:gd name="T1" fmla="*/ 18 h 66"/>
              <a:gd name="T2" fmla="*/ 26 w 67"/>
              <a:gd name="T3" fmla="*/ 7 h 66"/>
              <a:gd name="T4" fmla="*/ 23 w 67"/>
              <a:gd name="T5" fmla="*/ 20 h 66"/>
              <a:gd name="T6" fmla="*/ 2 w 67"/>
              <a:gd name="T7" fmla="*/ 7 h 66"/>
              <a:gd name="T8" fmla="*/ 15 w 67"/>
              <a:gd name="T9" fmla="*/ 23 h 66"/>
              <a:gd name="T10" fmla="*/ 0 w 67"/>
              <a:gd name="T11" fmla="*/ 27 h 66"/>
              <a:gd name="T12" fmla="*/ 11 w 67"/>
              <a:gd name="T13" fmla="*/ 36 h 66"/>
              <a:gd name="T14" fmla="*/ 0 w 67"/>
              <a:gd name="T15" fmla="*/ 45 h 66"/>
              <a:gd name="T16" fmla="*/ 17 w 67"/>
              <a:gd name="T17" fmla="*/ 42 h 66"/>
              <a:gd name="T18" fmla="*/ 15 w 67"/>
              <a:gd name="T19" fmla="*/ 54 h 66"/>
              <a:gd name="T20" fmla="*/ 25 w 67"/>
              <a:gd name="T21" fmla="*/ 48 h 66"/>
              <a:gd name="T22" fmla="*/ 27 w 67"/>
              <a:gd name="T23" fmla="*/ 66 h 66"/>
              <a:gd name="T24" fmla="*/ 33 w 67"/>
              <a:gd name="T25" fmla="*/ 46 h 66"/>
              <a:gd name="T26" fmla="*/ 41 w 67"/>
              <a:gd name="T27" fmla="*/ 60 h 66"/>
              <a:gd name="T28" fmla="*/ 44 w 67"/>
              <a:gd name="T29" fmla="*/ 45 h 66"/>
              <a:gd name="T30" fmla="*/ 56 w 67"/>
              <a:gd name="T31" fmla="*/ 56 h 66"/>
              <a:gd name="T32" fmla="*/ 52 w 67"/>
              <a:gd name="T33" fmla="*/ 40 h 66"/>
              <a:gd name="T34" fmla="*/ 67 w 67"/>
              <a:gd name="T35" fmla="*/ 41 h 66"/>
              <a:gd name="T36" fmla="*/ 55 w 67"/>
              <a:gd name="T37" fmla="*/ 33 h 66"/>
              <a:gd name="T38" fmla="*/ 65 w 67"/>
              <a:gd name="T39" fmla="*/ 26 h 66"/>
              <a:gd name="T40" fmla="*/ 52 w 67"/>
              <a:gd name="T41" fmla="*/ 23 h 66"/>
              <a:gd name="T42" fmla="*/ 57 w 67"/>
              <a:gd name="T43" fmla="*/ 13 h 66"/>
              <a:gd name="T44" fmla="*/ 44 w 67"/>
              <a:gd name="T45" fmla="*/ 17 h 66"/>
              <a:gd name="T46" fmla="*/ 45 w 67"/>
              <a:gd name="T47" fmla="*/ 0 h 66"/>
              <a:gd name="T48" fmla="*/ 33 w 67"/>
              <a:gd name="T49" fmla="*/ 18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7" h="66">
                <a:moveTo>
                  <a:pt x="33" y="18"/>
                </a:moveTo>
                <a:lnTo>
                  <a:pt x="26" y="7"/>
                </a:lnTo>
                <a:lnTo>
                  <a:pt x="23" y="20"/>
                </a:lnTo>
                <a:lnTo>
                  <a:pt x="2" y="7"/>
                </a:lnTo>
                <a:lnTo>
                  <a:pt x="15" y="23"/>
                </a:lnTo>
                <a:lnTo>
                  <a:pt x="0" y="27"/>
                </a:lnTo>
                <a:lnTo>
                  <a:pt x="11" y="36"/>
                </a:lnTo>
                <a:lnTo>
                  <a:pt x="0" y="45"/>
                </a:lnTo>
                <a:lnTo>
                  <a:pt x="17" y="42"/>
                </a:lnTo>
                <a:lnTo>
                  <a:pt x="15" y="54"/>
                </a:lnTo>
                <a:lnTo>
                  <a:pt x="25" y="48"/>
                </a:lnTo>
                <a:lnTo>
                  <a:pt x="27" y="66"/>
                </a:lnTo>
                <a:lnTo>
                  <a:pt x="33" y="46"/>
                </a:lnTo>
                <a:lnTo>
                  <a:pt x="41" y="60"/>
                </a:lnTo>
                <a:lnTo>
                  <a:pt x="44" y="45"/>
                </a:lnTo>
                <a:lnTo>
                  <a:pt x="56" y="56"/>
                </a:lnTo>
                <a:lnTo>
                  <a:pt x="52" y="40"/>
                </a:lnTo>
                <a:lnTo>
                  <a:pt x="67" y="41"/>
                </a:lnTo>
                <a:lnTo>
                  <a:pt x="55" y="33"/>
                </a:lnTo>
                <a:lnTo>
                  <a:pt x="65" y="26"/>
                </a:lnTo>
                <a:lnTo>
                  <a:pt x="52" y="23"/>
                </a:lnTo>
                <a:lnTo>
                  <a:pt x="57" y="13"/>
                </a:lnTo>
                <a:lnTo>
                  <a:pt x="44" y="17"/>
                </a:lnTo>
                <a:lnTo>
                  <a:pt x="45" y="0"/>
                </a:lnTo>
                <a:lnTo>
                  <a:pt x="33" y="18"/>
                </a:lnTo>
                <a:close/>
              </a:path>
            </a:pathLst>
          </a:custGeom>
          <a:solidFill>
            <a:srgbClr val="FF99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324" name="Freeform 436"/>
          <p:cNvSpPr>
            <a:spLocks/>
          </p:cNvSpPr>
          <p:nvPr/>
        </p:nvSpPr>
        <p:spPr bwMode="auto">
          <a:xfrm>
            <a:off x="5224464" y="2024063"/>
            <a:ext cx="58737" cy="42862"/>
          </a:xfrm>
          <a:custGeom>
            <a:avLst/>
            <a:gdLst>
              <a:gd name="T0" fmla="*/ 109 w 109"/>
              <a:gd name="T1" fmla="*/ 0 h 80"/>
              <a:gd name="T2" fmla="*/ 98 w 109"/>
              <a:gd name="T3" fmla="*/ 4 h 80"/>
              <a:gd name="T4" fmla="*/ 89 w 109"/>
              <a:gd name="T5" fmla="*/ 6 h 80"/>
              <a:gd name="T6" fmla="*/ 83 w 109"/>
              <a:gd name="T7" fmla="*/ 7 h 80"/>
              <a:gd name="T8" fmla="*/ 77 w 109"/>
              <a:gd name="T9" fmla="*/ 9 h 80"/>
              <a:gd name="T10" fmla="*/ 69 w 109"/>
              <a:gd name="T11" fmla="*/ 11 h 80"/>
              <a:gd name="T12" fmla="*/ 64 w 109"/>
              <a:gd name="T13" fmla="*/ 13 h 80"/>
              <a:gd name="T14" fmla="*/ 59 w 109"/>
              <a:gd name="T15" fmla="*/ 16 h 80"/>
              <a:gd name="T16" fmla="*/ 55 w 109"/>
              <a:gd name="T17" fmla="*/ 18 h 80"/>
              <a:gd name="T18" fmla="*/ 46 w 109"/>
              <a:gd name="T19" fmla="*/ 24 h 80"/>
              <a:gd name="T20" fmla="*/ 41 w 109"/>
              <a:gd name="T21" fmla="*/ 27 h 80"/>
              <a:gd name="T22" fmla="*/ 34 w 109"/>
              <a:gd name="T23" fmla="*/ 31 h 80"/>
              <a:gd name="T24" fmla="*/ 29 w 109"/>
              <a:gd name="T25" fmla="*/ 39 h 80"/>
              <a:gd name="T26" fmla="*/ 23 w 109"/>
              <a:gd name="T27" fmla="*/ 46 h 80"/>
              <a:gd name="T28" fmla="*/ 12 w 109"/>
              <a:gd name="T29" fmla="*/ 62 h 80"/>
              <a:gd name="T30" fmla="*/ 8 w 109"/>
              <a:gd name="T31" fmla="*/ 69 h 80"/>
              <a:gd name="T32" fmla="*/ 4 w 109"/>
              <a:gd name="T33" fmla="*/ 75 h 80"/>
              <a:gd name="T34" fmla="*/ 2 w 109"/>
              <a:gd name="T35" fmla="*/ 78 h 80"/>
              <a:gd name="T36" fmla="*/ 0 w 109"/>
              <a:gd name="T3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80">
                <a:moveTo>
                  <a:pt x="109" y="0"/>
                </a:moveTo>
                <a:lnTo>
                  <a:pt x="98" y="4"/>
                </a:lnTo>
                <a:lnTo>
                  <a:pt x="89" y="6"/>
                </a:lnTo>
                <a:lnTo>
                  <a:pt x="83" y="7"/>
                </a:lnTo>
                <a:lnTo>
                  <a:pt x="77" y="9"/>
                </a:lnTo>
                <a:lnTo>
                  <a:pt x="69" y="11"/>
                </a:lnTo>
                <a:lnTo>
                  <a:pt x="64" y="13"/>
                </a:lnTo>
                <a:lnTo>
                  <a:pt x="59" y="16"/>
                </a:lnTo>
                <a:lnTo>
                  <a:pt x="55" y="18"/>
                </a:lnTo>
                <a:lnTo>
                  <a:pt x="46" y="24"/>
                </a:lnTo>
                <a:lnTo>
                  <a:pt x="41" y="27"/>
                </a:lnTo>
                <a:lnTo>
                  <a:pt x="34" y="31"/>
                </a:lnTo>
                <a:lnTo>
                  <a:pt x="29" y="39"/>
                </a:lnTo>
                <a:lnTo>
                  <a:pt x="23" y="46"/>
                </a:lnTo>
                <a:lnTo>
                  <a:pt x="12" y="62"/>
                </a:lnTo>
                <a:lnTo>
                  <a:pt x="8" y="69"/>
                </a:lnTo>
                <a:lnTo>
                  <a:pt x="4" y="75"/>
                </a:lnTo>
                <a:lnTo>
                  <a:pt x="2" y="78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5" name="Freeform 437"/>
          <p:cNvSpPr>
            <a:spLocks/>
          </p:cNvSpPr>
          <p:nvPr/>
        </p:nvSpPr>
        <p:spPr bwMode="auto">
          <a:xfrm>
            <a:off x="5294313" y="1998663"/>
            <a:ext cx="82550" cy="68262"/>
          </a:xfrm>
          <a:custGeom>
            <a:avLst/>
            <a:gdLst>
              <a:gd name="T0" fmla="*/ 0 w 157"/>
              <a:gd name="T1" fmla="*/ 0 h 130"/>
              <a:gd name="T2" fmla="*/ 40 w 157"/>
              <a:gd name="T3" fmla="*/ 13 h 130"/>
              <a:gd name="T4" fmla="*/ 78 w 157"/>
              <a:gd name="T5" fmla="*/ 26 h 130"/>
              <a:gd name="T6" fmla="*/ 83 w 157"/>
              <a:gd name="T7" fmla="*/ 29 h 130"/>
              <a:gd name="T8" fmla="*/ 87 w 157"/>
              <a:gd name="T9" fmla="*/ 32 h 130"/>
              <a:gd name="T10" fmla="*/ 93 w 157"/>
              <a:gd name="T11" fmla="*/ 43 h 130"/>
              <a:gd name="T12" fmla="*/ 98 w 157"/>
              <a:gd name="T13" fmla="*/ 55 h 130"/>
              <a:gd name="T14" fmla="*/ 100 w 157"/>
              <a:gd name="T15" fmla="*/ 60 h 130"/>
              <a:gd name="T16" fmla="*/ 105 w 157"/>
              <a:gd name="T17" fmla="*/ 65 h 130"/>
              <a:gd name="T18" fmla="*/ 113 w 157"/>
              <a:gd name="T19" fmla="*/ 69 h 130"/>
              <a:gd name="T20" fmla="*/ 123 w 157"/>
              <a:gd name="T21" fmla="*/ 73 h 130"/>
              <a:gd name="T22" fmla="*/ 134 w 157"/>
              <a:gd name="T23" fmla="*/ 75 h 130"/>
              <a:gd name="T24" fmla="*/ 143 w 157"/>
              <a:gd name="T25" fmla="*/ 78 h 130"/>
              <a:gd name="T26" fmla="*/ 146 w 157"/>
              <a:gd name="T27" fmla="*/ 85 h 130"/>
              <a:gd name="T28" fmla="*/ 148 w 157"/>
              <a:gd name="T29" fmla="*/ 91 h 130"/>
              <a:gd name="T30" fmla="*/ 152 w 157"/>
              <a:gd name="T31" fmla="*/ 101 h 130"/>
              <a:gd name="T32" fmla="*/ 154 w 157"/>
              <a:gd name="T33" fmla="*/ 107 h 130"/>
              <a:gd name="T34" fmla="*/ 155 w 157"/>
              <a:gd name="T35" fmla="*/ 110 h 130"/>
              <a:gd name="T36" fmla="*/ 157 w 157"/>
              <a:gd name="T37" fmla="*/ 113 h 130"/>
              <a:gd name="T38" fmla="*/ 157 w 157"/>
              <a:gd name="T39" fmla="*/ 116 h 130"/>
              <a:gd name="T40" fmla="*/ 157 w 157"/>
              <a:gd name="T41" fmla="*/ 121 h 130"/>
              <a:gd name="T42" fmla="*/ 157 w 157"/>
              <a:gd name="T4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7" h="130">
                <a:moveTo>
                  <a:pt x="0" y="0"/>
                </a:moveTo>
                <a:lnTo>
                  <a:pt x="40" y="13"/>
                </a:lnTo>
                <a:lnTo>
                  <a:pt x="78" y="26"/>
                </a:lnTo>
                <a:lnTo>
                  <a:pt x="83" y="29"/>
                </a:lnTo>
                <a:lnTo>
                  <a:pt x="87" y="32"/>
                </a:lnTo>
                <a:lnTo>
                  <a:pt x="93" y="43"/>
                </a:lnTo>
                <a:lnTo>
                  <a:pt x="98" y="55"/>
                </a:lnTo>
                <a:lnTo>
                  <a:pt x="100" y="60"/>
                </a:lnTo>
                <a:lnTo>
                  <a:pt x="105" y="65"/>
                </a:lnTo>
                <a:lnTo>
                  <a:pt x="113" y="69"/>
                </a:lnTo>
                <a:lnTo>
                  <a:pt x="123" y="73"/>
                </a:lnTo>
                <a:lnTo>
                  <a:pt x="134" y="75"/>
                </a:lnTo>
                <a:lnTo>
                  <a:pt x="143" y="78"/>
                </a:lnTo>
                <a:lnTo>
                  <a:pt x="146" y="85"/>
                </a:lnTo>
                <a:lnTo>
                  <a:pt x="148" y="91"/>
                </a:lnTo>
                <a:lnTo>
                  <a:pt x="152" y="101"/>
                </a:lnTo>
                <a:lnTo>
                  <a:pt x="154" y="107"/>
                </a:lnTo>
                <a:lnTo>
                  <a:pt x="155" y="110"/>
                </a:lnTo>
                <a:lnTo>
                  <a:pt x="157" y="113"/>
                </a:lnTo>
                <a:lnTo>
                  <a:pt x="157" y="116"/>
                </a:lnTo>
                <a:lnTo>
                  <a:pt x="157" y="121"/>
                </a:lnTo>
                <a:lnTo>
                  <a:pt x="157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6" name="Freeform 438"/>
          <p:cNvSpPr>
            <a:spLocks/>
          </p:cNvSpPr>
          <p:nvPr/>
        </p:nvSpPr>
        <p:spPr bwMode="auto">
          <a:xfrm>
            <a:off x="5286376" y="2066926"/>
            <a:ext cx="60325" cy="60325"/>
          </a:xfrm>
          <a:custGeom>
            <a:avLst/>
            <a:gdLst>
              <a:gd name="T0" fmla="*/ 0 w 115"/>
              <a:gd name="T1" fmla="*/ 0 h 115"/>
              <a:gd name="T2" fmla="*/ 11 w 115"/>
              <a:gd name="T3" fmla="*/ 7 h 115"/>
              <a:gd name="T4" fmla="*/ 22 w 115"/>
              <a:gd name="T5" fmla="*/ 13 h 115"/>
              <a:gd name="T6" fmla="*/ 43 w 115"/>
              <a:gd name="T7" fmla="*/ 24 h 115"/>
              <a:gd name="T8" fmla="*/ 53 w 115"/>
              <a:gd name="T9" fmla="*/ 30 h 115"/>
              <a:gd name="T10" fmla="*/ 62 w 115"/>
              <a:gd name="T11" fmla="*/ 38 h 115"/>
              <a:gd name="T12" fmla="*/ 71 w 115"/>
              <a:gd name="T13" fmla="*/ 46 h 115"/>
              <a:gd name="T14" fmla="*/ 79 w 115"/>
              <a:gd name="T15" fmla="*/ 57 h 115"/>
              <a:gd name="T16" fmla="*/ 85 w 115"/>
              <a:gd name="T17" fmla="*/ 65 h 115"/>
              <a:gd name="T18" fmla="*/ 91 w 115"/>
              <a:gd name="T19" fmla="*/ 74 h 115"/>
              <a:gd name="T20" fmla="*/ 103 w 115"/>
              <a:gd name="T21" fmla="*/ 93 h 115"/>
              <a:gd name="T22" fmla="*/ 108 w 115"/>
              <a:gd name="T23" fmla="*/ 102 h 115"/>
              <a:gd name="T24" fmla="*/ 112 w 115"/>
              <a:gd name="T25" fmla="*/ 109 h 115"/>
              <a:gd name="T26" fmla="*/ 114 w 115"/>
              <a:gd name="T27" fmla="*/ 114 h 115"/>
              <a:gd name="T28" fmla="*/ 115 w 115"/>
              <a:gd name="T29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5" h="115">
                <a:moveTo>
                  <a:pt x="0" y="0"/>
                </a:moveTo>
                <a:lnTo>
                  <a:pt x="11" y="7"/>
                </a:lnTo>
                <a:lnTo>
                  <a:pt x="22" y="13"/>
                </a:lnTo>
                <a:lnTo>
                  <a:pt x="43" y="24"/>
                </a:lnTo>
                <a:lnTo>
                  <a:pt x="53" y="30"/>
                </a:lnTo>
                <a:lnTo>
                  <a:pt x="62" y="38"/>
                </a:lnTo>
                <a:lnTo>
                  <a:pt x="71" y="46"/>
                </a:lnTo>
                <a:lnTo>
                  <a:pt x="79" y="57"/>
                </a:lnTo>
                <a:lnTo>
                  <a:pt x="85" y="65"/>
                </a:lnTo>
                <a:lnTo>
                  <a:pt x="91" y="74"/>
                </a:lnTo>
                <a:lnTo>
                  <a:pt x="103" y="93"/>
                </a:lnTo>
                <a:lnTo>
                  <a:pt x="108" y="102"/>
                </a:lnTo>
                <a:lnTo>
                  <a:pt x="112" y="109"/>
                </a:lnTo>
                <a:lnTo>
                  <a:pt x="114" y="114"/>
                </a:lnTo>
                <a:lnTo>
                  <a:pt x="115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7" name="Freeform 439"/>
          <p:cNvSpPr>
            <a:spLocks/>
          </p:cNvSpPr>
          <p:nvPr/>
        </p:nvSpPr>
        <p:spPr bwMode="auto">
          <a:xfrm>
            <a:off x="5227638" y="2127251"/>
            <a:ext cx="50800" cy="92075"/>
          </a:xfrm>
          <a:custGeom>
            <a:avLst/>
            <a:gdLst>
              <a:gd name="T0" fmla="*/ 97 w 97"/>
              <a:gd name="T1" fmla="*/ 0 h 173"/>
              <a:gd name="T2" fmla="*/ 91 w 97"/>
              <a:gd name="T3" fmla="*/ 19 h 173"/>
              <a:gd name="T4" fmla="*/ 84 w 97"/>
              <a:gd name="T5" fmla="*/ 36 h 173"/>
              <a:gd name="T6" fmla="*/ 77 w 97"/>
              <a:gd name="T7" fmla="*/ 52 h 173"/>
              <a:gd name="T8" fmla="*/ 67 w 97"/>
              <a:gd name="T9" fmla="*/ 66 h 173"/>
              <a:gd name="T10" fmla="*/ 55 w 97"/>
              <a:gd name="T11" fmla="*/ 79 h 173"/>
              <a:gd name="T12" fmla="*/ 42 w 97"/>
              <a:gd name="T13" fmla="*/ 93 h 173"/>
              <a:gd name="T14" fmla="*/ 28 w 97"/>
              <a:gd name="T15" fmla="*/ 105 h 173"/>
              <a:gd name="T16" fmla="*/ 11 w 97"/>
              <a:gd name="T17" fmla="*/ 115 h 173"/>
              <a:gd name="T18" fmla="*/ 8 w 97"/>
              <a:gd name="T19" fmla="*/ 121 h 173"/>
              <a:gd name="T20" fmla="*/ 6 w 97"/>
              <a:gd name="T21" fmla="*/ 127 h 173"/>
              <a:gd name="T22" fmla="*/ 4 w 97"/>
              <a:gd name="T23" fmla="*/ 136 h 173"/>
              <a:gd name="T24" fmla="*/ 1 w 97"/>
              <a:gd name="T25" fmla="*/ 141 h 173"/>
              <a:gd name="T26" fmla="*/ 0 w 97"/>
              <a:gd name="T27" fmla="*/ 144 h 173"/>
              <a:gd name="T28" fmla="*/ 0 w 97"/>
              <a:gd name="T29" fmla="*/ 148 h 173"/>
              <a:gd name="T30" fmla="*/ 0 w 97"/>
              <a:gd name="T31" fmla="*/ 154 h 173"/>
              <a:gd name="T32" fmla="*/ 0 w 97"/>
              <a:gd name="T33" fmla="*/ 161 h 173"/>
              <a:gd name="T34" fmla="*/ 0 w 97"/>
              <a:gd name="T35" fmla="*/ 167 h 173"/>
              <a:gd name="T36" fmla="*/ 0 w 97"/>
              <a:gd name="T37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7" h="173">
                <a:moveTo>
                  <a:pt x="97" y="0"/>
                </a:moveTo>
                <a:lnTo>
                  <a:pt x="91" y="19"/>
                </a:lnTo>
                <a:lnTo>
                  <a:pt x="84" y="36"/>
                </a:lnTo>
                <a:lnTo>
                  <a:pt x="77" y="52"/>
                </a:lnTo>
                <a:lnTo>
                  <a:pt x="67" y="66"/>
                </a:lnTo>
                <a:lnTo>
                  <a:pt x="55" y="79"/>
                </a:lnTo>
                <a:lnTo>
                  <a:pt x="42" y="93"/>
                </a:lnTo>
                <a:lnTo>
                  <a:pt x="28" y="105"/>
                </a:lnTo>
                <a:lnTo>
                  <a:pt x="11" y="115"/>
                </a:lnTo>
                <a:lnTo>
                  <a:pt x="8" y="121"/>
                </a:lnTo>
                <a:lnTo>
                  <a:pt x="6" y="127"/>
                </a:lnTo>
                <a:lnTo>
                  <a:pt x="4" y="136"/>
                </a:lnTo>
                <a:lnTo>
                  <a:pt x="1" y="141"/>
                </a:lnTo>
                <a:lnTo>
                  <a:pt x="0" y="144"/>
                </a:lnTo>
                <a:lnTo>
                  <a:pt x="0" y="148"/>
                </a:lnTo>
                <a:lnTo>
                  <a:pt x="0" y="154"/>
                </a:lnTo>
                <a:lnTo>
                  <a:pt x="0" y="161"/>
                </a:lnTo>
                <a:lnTo>
                  <a:pt x="0" y="167"/>
                </a:lnTo>
                <a:lnTo>
                  <a:pt x="0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8" name="Freeform 440"/>
          <p:cNvSpPr>
            <a:spLocks/>
          </p:cNvSpPr>
          <p:nvPr/>
        </p:nvSpPr>
        <p:spPr bwMode="auto">
          <a:xfrm>
            <a:off x="5302250" y="2165350"/>
            <a:ext cx="76200" cy="84138"/>
          </a:xfrm>
          <a:custGeom>
            <a:avLst/>
            <a:gdLst>
              <a:gd name="T0" fmla="*/ 0 w 144"/>
              <a:gd name="T1" fmla="*/ 0 h 159"/>
              <a:gd name="T2" fmla="*/ 36 w 144"/>
              <a:gd name="T3" fmla="*/ 16 h 159"/>
              <a:gd name="T4" fmla="*/ 72 w 144"/>
              <a:gd name="T5" fmla="*/ 31 h 159"/>
              <a:gd name="T6" fmla="*/ 83 w 144"/>
              <a:gd name="T7" fmla="*/ 36 h 159"/>
              <a:gd name="T8" fmla="*/ 95 w 144"/>
              <a:gd name="T9" fmla="*/ 42 h 159"/>
              <a:gd name="T10" fmla="*/ 100 w 144"/>
              <a:gd name="T11" fmla="*/ 45 h 159"/>
              <a:gd name="T12" fmla="*/ 104 w 144"/>
              <a:gd name="T13" fmla="*/ 47 h 159"/>
              <a:gd name="T14" fmla="*/ 107 w 144"/>
              <a:gd name="T15" fmla="*/ 48 h 159"/>
              <a:gd name="T16" fmla="*/ 108 w 144"/>
              <a:gd name="T17" fmla="*/ 48 h 159"/>
              <a:gd name="T18" fmla="*/ 121 w 144"/>
              <a:gd name="T19" fmla="*/ 75 h 159"/>
              <a:gd name="T20" fmla="*/ 133 w 144"/>
              <a:gd name="T21" fmla="*/ 100 h 159"/>
              <a:gd name="T22" fmla="*/ 137 w 144"/>
              <a:gd name="T23" fmla="*/ 114 h 159"/>
              <a:gd name="T24" fmla="*/ 140 w 144"/>
              <a:gd name="T25" fmla="*/ 128 h 159"/>
              <a:gd name="T26" fmla="*/ 143 w 144"/>
              <a:gd name="T27" fmla="*/ 143 h 159"/>
              <a:gd name="T28" fmla="*/ 144 w 144"/>
              <a:gd name="T29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59">
                <a:moveTo>
                  <a:pt x="0" y="0"/>
                </a:moveTo>
                <a:lnTo>
                  <a:pt x="36" y="16"/>
                </a:lnTo>
                <a:lnTo>
                  <a:pt x="72" y="31"/>
                </a:lnTo>
                <a:lnTo>
                  <a:pt x="83" y="36"/>
                </a:lnTo>
                <a:lnTo>
                  <a:pt x="95" y="42"/>
                </a:lnTo>
                <a:lnTo>
                  <a:pt x="100" y="45"/>
                </a:lnTo>
                <a:lnTo>
                  <a:pt x="104" y="47"/>
                </a:lnTo>
                <a:lnTo>
                  <a:pt x="107" y="48"/>
                </a:lnTo>
                <a:lnTo>
                  <a:pt x="108" y="48"/>
                </a:lnTo>
                <a:lnTo>
                  <a:pt x="121" y="75"/>
                </a:lnTo>
                <a:lnTo>
                  <a:pt x="133" y="100"/>
                </a:lnTo>
                <a:lnTo>
                  <a:pt x="137" y="114"/>
                </a:lnTo>
                <a:lnTo>
                  <a:pt x="140" y="128"/>
                </a:lnTo>
                <a:lnTo>
                  <a:pt x="143" y="143"/>
                </a:lnTo>
                <a:lnTo>
                  <a:pt x="144" y="1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29" name="Freeform 441"/>
          <p:cNvSpPr>
            <a:spLocks/>
          </p:cNvSpPr>
          <p:nvPr/>
        </p:nvSpPr>
        <p:spPr bwMode="auto">
          <a:xfrm>
            <a:off x="5194300" y="1966913"/>
            <a:ext cx="88900" cy="69850"/>
          </a:xfrm>
          <a:custGeom>
            <a:avLst/>
            <a:gdLst>
              <a:gd name="T0" fmla="*/ 166 w 166"/>
              <a:gd name="T1" fmla="*/ 0 h 130"/>
              <a:gd name="T2" fmla="*/ 160 w 166"/>
              <a:gd name="T3" fmla="*/ 12 h 130"/>
              <a:gd name="T4" fmla="*/ 152 w 166"/>
              <a:gd name="T5" fmla="*/ 23 h 130"/>
              <a:gd name="T6" fmla="*/ 145 w 166"/>
              <a:gd name="T7" fmla="*/ 31 h 130"/>
              <a:gd name="T8" fmla="*/ 136 w 166"/>
              <a:gd name="T9" fmla="*/ 37 h 130"/>
              <a:gd name="T10" fmla="*/ 126 w 166"/>
              <a:gd name="T11" fmla="*/ 42 h 130"/>
              <a:gd name="T12" fmla="*/ 113 w 166"/>
              <a:gd name="T13" fmla="*/ 47 h 130"/>
              <a:gd name="T14" fmla="*/ 100 w 166"/>
              <a:gd name="T15" fmla="*/ 51 h 130"/>
              <a:gd name="T16" fmla="*/ 83 w 166"/>
              <a:gd name="T17" fmla="*/ 55 h 130"/>
              <a:gd name="T18" fmla="*/ 77 w 166"/>
              <a:gd name="T19" fmla="*/ 63 h 130"/>
              <a:gd name="T20" fmla="*/ 72 w 166"/>
              <a:gd name="T21" fmla="*/ 70 h 130"/>
              <a:gd name="T22" fmla="*/ 66 w 166"/>
              <a:gd name="T23" fmla="*/ 77 h 130"/>
              <a:gd name="T24" fmla="*/ 59 w 166"/>
              <a:gd name="T25" fmla="*/ 83 h 130"/>
              <a:gd name="T26" fmla="*/ 50 w 166"/>
              <a:gd name="T27" fmla="*/ 87 h 130"/>
              <a:gd name="T28" fmla="*/ 41 w 166"/>
              <a:gd name="T29" fmla="*/ 88 h 130"/>
              <a:gd name="T30" fmla="*/ 31 w 166"/>
              <a:gd name="T31" fmla="*/ 90 h 130"/>
              <a:gd name="T32" fmla="*/ 24 w 166"/>
              <a:gd name="T33" fmla="*/ 93 h 130"/>
              <a:gd name="T34" fmla="*/ 17 w 166"/>
              <a:gd name="T35" fmla="*/ 101 h 130"/>
              <a:gd name="T36" fmla="*/ 12 w 166"/>
              <a:gd name="T37" fmla="*/ 112 h 130"/>
              <a:gd name="T38" fmla="*/ 7 w 166"/>
              <a:gd name="T39" fmla="*/ 121 h 130"/>
              <a:gd name="T40" fmla="*/ 0 w 166"/>
              <a:gd name="T41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6" h="130">
                <a:moveTo>
                  <a:pt x="166" y="0"/>
                </a:moveTo>
                <a:lnTo>
                  <a:pt x="160" y="12"/>
                </a:lnTo>
                <a:lnTo>
                  <a:pt x="152" y="23"/>
                </a:lnTo>
                <a:lnTo>
                  <a:pt x="145" y="31"/>
                </a:lnTo>
                <a:lnTo>
                  <a:pt x="136" y="37"/>
                </a:lnTo>
                <a:lnTo>
                  <a:pt x="126" y="42"/>
                </a:lnTo>
                <a:lnTo>
                  <a:pt x="113" y="47"/>
                </a:lnTo>
                <a:lnTo>
                  <a:pt x="100" y="51"/>
                </a:lnTo>
                <a:lnTo>
                  <a:pt x="83" y="55"/>
                </a:lnTo>
                <a:lnTo>
                  <a:pt x="77" y="63"/>
                </a:lnTo>
                <a:lnTo>
                  <a:pt x="72" y="70"/>
                </a:lnTo>
                <a:lnTo>
                  <a:pt x="66" y="77"/>
                </a:lnTo>
                <a:lnTo>
                  <a:pt x="59" y="83"/>
                </a:lnTo>
                <a:lnTo>
                  <a:pt x="50" y="87"/>
                </a:lnTo>
                <a:lnTo>
                  <a:pt x="41" y="88"/>
                </a:lnTo>
                <a:lnTo>
                  <a:pt x="31" y="90"/>
                </a:lnTo>
                <a:lnTo>
                  <a:pt x="24" y="93"/>
                </a:lnTo>
                <a:lnTo>
                  <a:pt x="17" y="101"/>
                </a:lnTo>
                <a:lnTo>
                  <a:pt x="12" y="112"/>
                </a:lnTo>
                <a:lnTo>
                  <a:pt x="7" y="121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0" name="Freeform 442"/>
          <p:cNvSpPr>
            <a:spLocks/>
          </p:cNvSpPr>
          <p:nvPr/>
        </p:nvSpPr>
        <p:spPr bwMode="auto">
          <a:xfrm>
            <a:off x="5289551" y="1941513"/>
            <a:ext cx="149225" cy="95250"/>
          </a:xfrm>
          <a:custGeom>
            <a:avLst/>
            <a:gdLst>
              <a:gd name="T0" fmla="*/ 0 w 282"/>
              <a:gd name="T1" fmla="*/ 0 h 180"/>
              <a:gd name="T2" fmla="*/ 24 w 282"/>
              <a:gd name="T3" fmla="*/ 14 h 180"/>
              <a:gd name="T4" fmla="*/ 49 w 282"/>
              <a:gd name="T5" fmla="*/ 28 h 180"/>
              <a:gd name="T6" fmla="*/ 76 w 282"/>
              <a:gd name="T7" fmla="*/ 40 h 180"/>
              <a:gd name="T8" fmla="*/ 101 w 282"/>
              <a:gd name="T9" fmla="*/ 52 h 180"/>
              <a:gd name="T10" fmla="*/ 111 w 282"/>
              <a:gd name="T11" fmla="*/ 56 h 180"/>
              <a:gd name="T12" fmla="*/ 122 w 282"/>
              <a:gd name="T13" fmla="*/ 60 h 180"/>
              <a:gd name="T14" fmla="*/ 143 w 282"/>
              <a:gd name="T15" fmla="*/ 67 h 180"/>
              <a:gd name="T16" fmla="*/ 153 w 282"/>
              <a:gd name="T17" fmla="*/ 69 h 180"/>
              <a:gd name="T18" fmla="*/ 161 w 282"/>
              <a:gd name="T19" fmla="*/ 72 h 180"/>
              <a:gd name="T20" fmla="*/ 166 w 282"/>
              <a:gd name="T21" fmla="*/ 74 h 180"/>
              <a:gd name="T22" fmla="*/ 168 w 282"/>
              <a:gd name="T23" fmla="*/ 74 h 180"/>
              <a:gd name="T24" fmla="*/ 170 w 282"/>
              <a:gd name="T25" fmla="*/ 74 h 180"/>
              <a:gd name="T26" fmla="*/ 171 w 282"/>
              <a:gd name="T27" fmla="*/ 76 h 180"/>
              <a:gd name="T28" fmla="*/ 178 w 282"/>
              <a:gd name="T29" fmla="*/ 81 h 180"/>
              <a:gd name="T30" fmla="*/ 189 w 282"/>
              <a:gd name="T31" fmla="*/ 90 h 180"/>
              <a:gd name="T32" fmla="*/ 201 w 282"/>
              <a:gd name="T33" fmla="*/ 99 h 180"/>
              <a:gd name="T34" fmla="*/ 213 w 282"/>
              <a:gd name="T35" fmla="*/ 109 h 180"/>
              <a:gd name="T36" fmla="*/ 224 w 282"/>
              <a:gd name="T37" fmla="*/ 117 h 180"/>
              <a:gd name="T38" fmla="*/ 232 w 282"/>
              <a:gd name="T39" fmla="*/ 123 h 180"/>
              <a:gd name="T40" fmla="*/ 236 w 282"/>
              <a:gd name="T41" fmla="*/ 126 h 180"/>
              <a:gd name="T42" fmla="*/ 237 w 282"/>
              <a:gd name="T43" fmla="*/ 127 h 180"/>
              <a:gd name="T44" fmla="*/ 249 w 282"/>
              <a:gd name="T45" fmla="*/ 140 h 180"/>
              <a:gd name="T46" fmla="*/ 260 w 282"/>
              <a:gd name="T47" fmla="*/ 153 h 180"/>
              <a:gd name="T48" fmla="*/ 269 w 282"/>
              <a:gd name="T49" fmla="*/ 168 h 180"/>
              <a:gd name="T50" fmla="*/ 282 w 282"/>
              <a:gd name="T51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2" h="180">
                <a:moveTo>
                  <a:pt x="0" y="0"/>
                </a:moveTo>
                <a:lnTo>
                  <a:pt x="24" y="14"/>
                </a:lnTo>
                <a:lnTo>
                  <a:pt x="49" y="28"/>
                </a:lnTo>
                <a:lnTo>
                  <a:pt x="76" y="40"/>
                </a:lnTo>
                <a:lnTo>
                  <a:pt x="101" y="52"/>
                </a:lnTo>
                <a:lnTo>
                  <a:pt x="111" y="56"/>
                </a:lnTo>
                <a:lnTo>
                  <a:pt x="122" y="60"/>
                </a:lnTo>
                <a:lnTo>
                  <a:pt x="143" y="67"/>
                </a:lnTo>
                <a:lnTo>
                  <a:pt x="153" y="69"/>
                </a:lnTo>
                <a:lnTo>
                  <a:pt x="161" y="72"/>
                </a:lnTo>
                <a:lnTo>
                  <a:pt x="166" y="74"/>
                </a:lnTo>
                <a:lnTo>
                  <a:pt x="168" y="74"/>
                </a:lnTo>
                <a:lnTo>
                  <a:pt x="170" y="74"/>
                </a:lnTo>
                <a:lnTo>
                  <a:pt x="171" y="76"/>
                </a:lnTo>
                <a:lnTo>
                  <a:pt x="178" y="81"/>
                </a:lnTo>
                <a:lnTo>
                  <a:pt x="189" y="90"/>
                </a:lnTo>
                <a:lnTo>
                  <a:pt x="201" y="99"/>
                </a:lnTo>
                <a:lnTo>
                  <a:pt x="213" y="109"/>
                </a:lnTo>
                <a:lnTo>
                  <a:pt x="224" y="117"/>
                </a:lnTo>
                <a:lnTo>
                  <a:pt x="232" y="123"/>
                </a:lnTo>
                <a:lnTo>
                  <a:pt x="236" y="126"/>
                </a:lnTo>
                <a:lnTo>
                  <a:pt x="237" y="127"/>
                </a:lnTo>
                <a:lnTo>
                  <a:pt x="249" y="140"/>
                </a:lnTo>
                <a:lnTo>
                  <a:pt x="260" y="153"/>
                </a:lnTo>
                <a:lnTo>
                  <a:pt x="269" y="168"/>
                </a:lnTo>
                <a:lnTo>
                  <a:pt x="282" y="1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1" name="Freeform 443"/>
          <p:cNvSpPr>
            <a:spLocks/>
          </p:cNvSpPr>
          <p:nvPr/>
        </p:nvSpPr>
        <p:spPr bwMode="auto">
          <a:xfrm>
            <a:off x="5164138" y="1928813"/>
            <a:ext cx="106362" cy="107950"/>
          </a:xfrm>
          <a:custGeom>
            <a:avLst/>
            <a:gdLst>
              <a:gd name="T0" fmla="*/ 202 w 202"/>
              <a:gd name="T1" fmla="*/ 0 h 202"/>
              <a:gd name="T2" fmla="*/ 195 w 202"/>
              <a:gd name="T3" fmla="*/ 19 h 202"/>
              <a:gd name="T4" fmla="*/ 188 w 202"/>
              <a:gd name="T5" fmla="*/ 38 h 202"/>
              <a:gd name="T6" fmla="*/ 184 w 202"/>
              <a:gd name="T7" fmla="*/ 48 h 202"/>
              <a:gd name="T8" fmla="*/ 179 w 202"/>
              <a:gd name="T9" fmla="*/ 56 h 202"/>
              <a:gd name="T10" fmla="*/ 174 w 202"/>
              <a:gd name="T11" fmla="*/ 62 h 202"/>
              <a:gd name="T12" fmla="*/ 167 w 202"/>
              <a:gd name="T13" fmla="*/ 67 h 202"/>
              <a:gd name="T14" fmla="*/ 138 w 202"/>
              <a:gd name="T15" fmla="*/ 80 h 202"/>
              <a:gd name="T16" fmla="*/ 111 w 202"/>
              <a:gd name="T17" fmla="*/ 96 h 202"/>
              <a:gd name="T18" fmla="*/ 82 w 202"/>
              <a:gd name="T19" fmla="*/ 111 h 202"/>
              <a:gd name="T20" fmla="*/ 53 w 202"/>
              <a:gd name="T21" fmla="*/ 124 h 202"/>
              <a:gd name="T22" fmla="*/ 38 w 202"/>
              <a:gd name="T23" fmla="*/ 143 h 202"/>
              <a:gd name="T24" fmla="*/ 26 w 202"/>
              <a:gd name="T25" fmla="*/ 163 h 202"/>
              <a:gd name="T26" fmla="*/ 13 w 202"/>
              <a:gd name="T27" fmla="*/ 183 h 202"/>
              <a:gd name="T28" fmla="*/ 0 w 202"/>
              <a:gd name="T2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2" h="202">
                <a:moveTo>
                  <a:pt x="202" y="0"/>
                </a:moveTo>
                <a:lnTo>
                  <a:pt x="195" y="19"/>
                </a:lnTo>
                <a:lnTo>
                  <a:pt x="188" y="38"/>
                </a:lnTo>
                <a:lnTo>
                  <a:pt x="184" y="48"/>
                </a:lnTo>
                <a:lnTo>
                  <a:pt x="179" y="56"/>
                </a:lnTo>
                <a:lnTo>
                  <a:pt x="174" y="62"/>
                </a:lnTo>
                <a:lnTo>
                  <a:pt x="167" y="67"/>
                </a:lnTo>
                <a:lnTo>
                  <a:pt x="138" y="80"/>
                </a:lnTo>
                <a:lnTo>
                  <a:pt x="111" y="96"/>
                </a:lnTo>
                <a:lnTo>
                  <a:pt x="82" y="111"/>
                </a:lnTo>
                <a:lnTo>
                  <a:pt x="53" y="124"/>
                </a:lnTo>
                <a:lnTo>
                  <a:pt x="38" y="143"/>
                </a:lnTo>
                <a:lnTo>
                  <a:pt x="26" y="163"/>
                </a:lnTo>
                <a:lnTo>
                  <a:pt x="13" y="183"/>
                </a:lnTo>
                <a:lnTo>
                  <a:pt x="0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2" name="Freeform 444"/>
          <p:cNvSpPr>
            <a:spLocks/>
          </p:cNvSpPr>
          <p:nvPr/>
        </p:nvSpPr>
        <p:spPr bwMode="auto">
          <a:xfrm>
            <a:off x="5100638" y="2030413"/>
            <a:ext cx="68262" cy="112712"/>
          </a:xfrm>
          <a:custGeom>
            <a:avLst/>
            <a:gdLst>
              <a:gd name="T0" fmla="*/ 130 w 130"/>
              <a:gd name="T1" fmla="*/ 0 h 212"/>
              <a:gd name="T2" fmla="*/ 125 w 130"/>
              <a:gd name="T3" fmla="*/ 7 h 212"/>
              <a:gd name="T4" fmla="*/ 124 w 130"/>
              <a:gd name="T5" fmla="*/ 11 h 212"/>
              <a:gd name="T6" fmla="*/ 120 w 130"/>
              <a:gd name="T7" fmla="*/ 15 h 212"/>
              <a:gd name="T8" fmla="*/ 116 w 130"/>
              <a:gd name="T9" fmla="*/ 17 h 212"/>
              <a:gd name="T10" fmla="*/ 113 w 130"/>
              <a:gd name="T11" fmla="*/ 17 h 212"/>
              <a:gd name="T12" fmla="*/ 109 w 130"/>
              <a:gd name="T13" fmla="*/ 18 h 212"/>
              <a:gd name="T14" fmla="*/ 106 w 130"/>
              <a:gd name="T15" fmla="*/ 19 h 212"/>
              <a:gd name="T16" fmla="*/ 95 w 130"/>
              <a:gd name="T17" fmla="*/ 33 h 212"/>
              <a:gd name="T18" fmla="*/ 85 w 130"/>
              <a:gd name="T19" fmla="*/ 47 h 212"/>
              <a:gd name="T20" fmla="*/ 77 w 130"/>
              <a:gd name="T21" fmla="*/ 63 h 212"/>
              <a:gd name="T22" fmla="*/ 67 w 130"/>
              <a:gd name="T23" fmla="*/ 77 h 212"/>
              <a:gd name="T24" fmla="*/ 65 w 130"/>
              <a:gd name="T25" fmla="*/ 81 h 212"/>
              <a:gd name="T26" fmla="*/ 63 w 130"/>
              <a:gd name="T27" fmla="*/ 87 h 212"/>
              <a:gd name="T28" fmla="*/ 61 w 130"/>
              <a:gd name="T29" fmla="*/ 100 h 212"/>
              <a:gd name="T30" fmla="*/ 60 w 130"/>
              <a:gd name="T31" fmla="*/ 107 h 212"/>
              <a:gd name="T32" fmla="*/ 59 w 130"/>
              <a:gd name="T33" fmla="*/ 113 h 212"/>
              <a:gd name="T34" fmla="*/ 57 w 130"/>
              <a:gd name="T35" fmla="*/ 118 h 212"/>
              <a:gd name="T36" fmla="*/ 57 w 130"/>
              <a:gd name="T37" fmla="*/ 120 h 212"/>
              <a:gd name="T38" fmla="*/ 51 w 130"/>
              <a:gd name="T39" fmla="*/ 135 h 212"/>
              <a:gd name="T40" fmla="*/ 43 w 130"/>
              <a:gd name="T41" fmla="*/ 148 h 212"/>
              <a:gd name="T42" fmla="*/ 33 w 130"/>
              <a:gd name="T43" fmla="*/ 161 h 212"/>
              <a:gd name="T44" fmla="*/ 24 w 130"/>
              <a:gd name="T45" fmla="*/ 173 h 212"/>
              <a:gd name="T46" fmla="*/ 20 w 130"/>
              <a:gd name="T47" fmla="*/ 184 h 212"/>
              <a:gd name="T48" fmla="*/ 14 w 130"/>
              <a:gd name="T49" fmla="*/ 194 h 212"/>
              <a:gd name="T50" fmla="*/ 8 w 130"/>
              <a:gd name="T51" fmla="*/ 203 h 212"/>
              <a:gd name="T52" fmla="*/ 0 w 130"/>
              <a:gd name="T53" fmla="*/ 21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0" h="212">
                <a:moveTo>
                  <a:pt x="130" y="0"/>
                </a:moveTo>
                <a:lnTo>
                  <a:pt x="125" y="7"/>
                </a:lnTo>
                <a:lnTo>
                  <a:pt x="124" y="11"/>
                </a:lnTo>
                <a:lnTo>
                  <a:pt x="120" y="15"/>
                </a:lnTo>
                <a:lnTo>
                  <a:pt x="116" y="17"/>
                </a:lnTo>
                <a:lnTo>
                  <a:pt x="113" y="17"/>
                </a:lnTo>
                <a:lnTo>
                  <a:pt x="109" y="18"/>
                </a:lnTo>
                <a:lnTo>
                  <a:pt x="106" y="19"/>
                </a:lnTo>
                <a:lnTo>
                  <a:pt x="95" y="33"/>
                </a:lnTo>
                <a:lnTo>
                  <a:pt x="85" y="47"/>
                </a:lnTo>
                <a:lnTo>
                  <a:pt x="77" y="63"/>
                </a:lnTo>
                <a:lnTo>
                  <a:pt x="67" y="77"/>
                </a:lnTo>
                <a:lnTo>
                  <a:pt x="65" y="81"/>
                </a:lnTo>
                <a:lnTo>
                  <a:pt x="63" y="87"/>
                </a:lnTo>
                <a:lnTo>
                  <a:pt x="61" y="100"/>
                </a:lnTo>
                <a:lnTo>
                  <a:pt x="60" y="107"/>
                </a:lnTo>
                <a:lnTo>
                  <a:pt x="59" y="113"/>
                </a:lnTo>
                <a:lnTo>
                  <a:pt x="57" y="118"/>
                </a:lnTo>
                <a:lnTo>
                  <a:pt x="57" y="120"/>
                </a:lnTo>
                <a:lnTo>
                  <a:pt x="51" y="135"/>
                </a:lnTo>
                <a:lnTo>
                  <a:pt x="43" y="148"/>
                </a:lnTo>
                <a:lnTo>
                  <a:pt x="33" y="161"/>
                </a:lnTo>
                <a:lnTo>
                  <a:pt x="24" y="173"/>
                </a:lnTo>
                <a:lnTo>
                  <a:pt x="20" y="184"/>
                </a:lnTo>
                <a:lnTo>
                  <a:pt x="14" y="194"/>
                </a:lnTo>
                <a:lnTo>
                  <a:pt x="8" y="203"/>
                </a:lnTo>
                <a:lnTo>
                  <a:pt x="0" y="21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3" name="Freeform 445"/>
          <p:cNvSpPr>
            <a:spLocks/>
          </p:cNvSpPr>
          <p:nvPr/>
        </p:nvSpPr>
        <p:spPr bwMode="auto">
          <a:xfrm>
            <a:off x="5435600" y="2028826"/>
            <a:ext cx="90488" cy="111125"/>
          </a:xfrm>
          <a:custGeom>
            <a:avLst/>
            <a:gdLst>
              <a:gd name="T0" fmla="*/ 0 w 173"/>
              <a:gd name="T1" fmla="*/ 0 h 210"/>
              <a:gd name="T2" fmla="*/ 44 w 173"/>
              <a:gd name="T3" fmla="*/ 29 h 210"/>
              <a:gd name="T4" fmla="*/ 50 w 173"/>
              <a:gd name="T5" fmla="*/ 34 h 210"/>
              <a:gd name="T6" fmla="*/ 57 w 173"/>
              <a:gd name="T7" fmla="*/ 39 h 210"/>
              <a:gd name="T8" fmla="*/ 63 w 173"/>
              <a:gd name="T9" fmla="*/ 43 h 210"/>
              <a:gd name="T10" fmla="*/ 65 w 173"/>
              <a:gd name="T11" fmla="*/ 44 h 210"/>
              <a:gd name="T12" fmla="*/ 65 w 173"/>
              <a:gd name="T13" fmla="*/ 44 h 210"/>
              <a:gd name="T14" fmla="*/ 77 w 173"/>
              <a:gd name="T15" fmla="*/ 63 h 210"/>
              <a:gd name="T16" fmla="*/ 88 w 173"/>
              <a:gd name="T17" fmla="*/ 82 h 210"/>
              <a:gd name="T18" fmla="*/ 109 w 173"/>
              <a:gd name="T19" fmla="*/ 122 h 210"/>
              <a:gd name="T20" fmla="*/ 121 w 173"/>
              <a:gd name="T21" fmla="*/ 140 h 210"/>
              <a:gd name="T22" fmla="*/ 134 w 173"/>
              <a:gd name="T23" fmla="*/ 158 h 210"/>
              <a:gd name="T24" fmla="*/ 148 w 173"/>
              <a:gd name="T25" fmla="*/ 174 h 210"/>
              <a:gd name="T26" fmla="*/ 166 w 173"/>
              <a:gd name="T27" fmla="*/ 188 h 210"/>
              <a:gd name="T28" fmla="*/ 169 w 173"/>
              <a:gd name="T29" fmla="*/ 194 h 210"/>
              <a:gd name="T30" fmla="*/ 171 w 173"/>
              <a:gd name="T31" fmla="*/ 201 h 210"/>
              <a:gd name="T32" fmla="*/ 172 w 173"/>
              <a:gd name="T33" fmla="*/ 207 h 210"/>
              <a:gd name="T34" fmla="*/ 173 w 173"/>
              <a:gd name="T35" fmla="*/ 210 h 210"/>
              <a:gd name="T36" fmla="*/ 173 w 173"/>
              <a:gd name="T37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3" h="210">
                <a:moveTo>
                  <a:pt x="0" y="0"/>
                </a:moveTo>
                <a:lnTo>
                  <a:pt x="44" y="29"/>
                </a:lnTo>
                <a:lnTo>
                  <a:pt x="50" y="34"/>
                </a:lnTo>
                <a:lnTo>
                  <a:pt x="57" y="39"/>
                </a:lnTo>
                <a:lnTo>
                  <a:pt x="63" y="43"/>
                </a:lnTo>
                <a:lnTo>
                  <a:pt x="65" y="44"/>
                </a:lnTo>
                <a:lnTo>
                  <a:pt x="65" y="44"/>
                </a:lnTo>
                <a:lnTo>
                  <a:pt x="77" y="63"/>
                </a:lnTo>
                <a:lnTo>
                  <a:pt x="88" y="82"/>
                </a:lnTo>
                <a:lnTo>
                  <a:pt x="109" y="122"/>
                </a:lnTo>
                <a:lnTo>
                  <a:pt x="121" y="140"/>
                </a:lnTo>
                <a:lnTo>
                  <a:pt x="134" y="158"/>
                </a:lnTo>
                <a:lnTo>
                  <a:pt x="148" y="174"/>
                </a:lnTo>
                <a:lnTo>
                  <a:pt x="166" y="188"/>
                </a:lnTo>
                <a:lnTo>
                  <a:pt x="169" y="194"/>
                </a:lnTo>
                <a:lnTo>
                  <a:pt x="171" y="201"/>
                </a:lnTo>
                <a:lnTo>
                  <a:pt x="172" y="207"/>
                </a:lnTo>
                <a:lnTo>
                  <a:pt x="173" y="210"/>
                </a:lnTo>
                <a:lnTo>
                  <a:pt x="173" y="21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4" name="Freeform 446"/>
          <p:cNvSpPr>
            <a:spLocks/>
          </p:cNvSpPr>
          <p:nvPr/>
        </p:nvSpPr>
        <p:spPr bwMode="auto">
          <a:xfrm>
            <a:off x="5378450" y="2062163"/>
            <a:ext cx="65088" cy="100012"/>
          </a:xfrm>
          <a:custGeom>
            <a:avLst/>
            <a:gdLst>
              <a:gd name="T0" fmla="*/ 0 w 123"/>
              <a:gd name="T1" fmla="*/ 0 h 188"/>
              <a:gd name="T2" fmla="*/ 6 w 123"/>
              <a:gd name="T3" fmla="*/ 4 h 188"/>
              <a:gd name="T4" fmla="*/ 11 w 123"/>
              <a:gd name="T5" fmla="*/ 8 h 188"/>
              <a:gd name="T6" fmla="*/ 18 w 123"/>
              <a:gd name="T7" fmla="*/ 12 h 188"/>
              <a:gd name="T8" fmla="*/ 23 w 123"/>
              <a:gd name="T9" fmla="*/ 16 h 188"/>
              <a:gd name="T10" fmla="*/ 27 w 123"/>
              <a:gd name="T11" fmla="*/ 20 h 188"/>
              <a:gd name="T12" fmla="*/ 29 w 123"/>
              <a:gd name="T13" fmla="*/ 24 h 188"/>
              <a:gd name="T14" fmla="*/ 34 w 123"/>
              <a:gd name="T15" fmla="*/ 32 h 188"/>
              <a:gd name="T16" fmla="*/ 36 w 123"/>
              <a:gd name="T17" fmla="*/ 36 h 188"/>
              <a:gd name="T18" fmla="*/ 40 w 123"/>
              <a:gd name="T19" fmla="*/ 42 h 188"/>
              <a:gd name="T20" fmla="*/ 45 w 123"/>
              <a:gd name="T21" fmla="*/ 50 h 188"/>
              <a:gd name="T22" fmla="*/ 51 w 123"/>
              <a:gd name="T23" fmla="*/ 58 h 188"/>
              <a:gd name="T24" fmla="*/ 55 w 123"/>
              <a:gd name="T25" fmla="*/ 64 h 188"/>
              <a:gd name="T26" fmla="*/ 60 w 123"/>
              <a:gd name="T27" fmla="*/ 71 h 188"/>
              <a:gd name="T28" fmla="*/ 64 w 123"/>
              <a:gd name="T29" fmla="*/ 77 h 188"/>
              <a:gd name="T30" fmla="*/ 65 w 123"/>
              <a:gd name="T31" fmla="*/ 80 h 188"/>
              <a:gd name="T32" fmla="*/ 65 w 123"/>
              <a:gd name="T33" fmla="*/ 80 h 188"/>
              <a:gd name="T34" fmla="*/ 70 w 123"/>
              <a:gd name="T35" fmla="*/ 98 h 188"/>
              <a:gd name="T36" fmla="*/ 75 w 123"/>
              <a:gd name="T37" fmla="*/ 113 h 188"/>
              <a:gd name="T38" fmla="*/ 79 w 123"/>
              <a:gd name="T39" fmla="*/ 127 h 188"/>
              <a:gd name="T40" fmla="*/ 85 w 123"/>
              <a:gd name="T41" fmla="*/ 140 h 188"/>
              <a:gd name="T42" fmla="*/ 93 w 123"/>
              <a:gd name="T43" fmla="*/ 152 h 188"/>
              <a:gd name="T44" fmla="*/ 100 w 123"/>
              <a:gd name="T45" fmla="*/ 163 h 188"/>
              <a:gd name="T46" fmla="*/ 111 w 123"/>
              <a:gd name="T47" fmla="*/ 175 h 188"/>
              <a:gd name="T48" fmla="*/ 123 w 123"/>
              <a:gd name="T4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3" h="188">
                <a:moveTo>
                  <a:pt x="0" y="0"/>
                </a:moveTo>
                <a:lnTo>
                  <a:pt x="6" y="4"/>
                </a:lnTo>
                <a:lnTo>
                  <a:pt x="11" y="8"/>
                </a:lnTo>
                <a:lnTo>
                  <a:pt x="18" y="12"/>
                </a:lnTo>
                <a:lnTo>
                  <a:pt x="23" y="16"/>
                </a:lnTo>
                <a:lnTo>
                  <a:pt x="27" y="20"/>
                </a:lnTo>
                <a:lnTo>
                  <a:pt x="29" y="24"/>
                </a:lnTo>
                <a:lnTo>
                  <a:pt x="34" y="32"/>
                </a:lnTo>
                <a:lnTo>
                  <a:pt x="36" y="36"/>
                </a:lnTo>
                <a:lnTo>
                  <a:pt x="40" y="42"/>
                </a:lnTo>
                <a:lnTo>
                  <a:pt x="45" y="50"/>
                </a:lnTo>
                <a:lnTo>
                  <a:pt x="51" y="58"/>
                </a:lnTo>
                <a:lnTo>
                  <a:pt x="55" y="64"/>
                </a:lnTo>
                <a:lnTo>
                  <a:pt x="60" y="71"/>
                </a:lnTo>
                <a:lnTo>
                  <a:pt x="64" y="77"/>
                </a:lnTo>
                <a:lnTo>
                  <a:pt x="65" y="80"/>
                </a:lnTo>
                <a:lnTo>
                  <a:pt x="65" y="80"/>
                </a:lnTo>
                <a:lnTo>
                  <a:pt x="70" y="98"/>
                </a:lnTo>
                <a:lnTo>
                  <a:pt x="75" y="113"/>
                </a:lnTo>
                <a:lnTo>
                  <a:pt x="79" y="127"/>
                </a:lnTo>
                <a:lnTo>
                  <a:pt x="85" y="140"/>
                </a:lnTo>
                <a:lnTo>
                  <a:pt x="93" y="152"/>
                </a:lnTo>
                <a:lnTo>
                  <a:pt x="100" y="163"/>
                </a:lnTo>
                <a:lnTo>
                  <a:pt x="111" y="175"/>
                </a:lnTo>
                <a:lnTo>
                  <a:pt x="123" y="18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5" name="Freeform 447"/>
          <p:cNvSpPr>
            <a:spLocks/>
          </p:cNvSpPr>
          <p:nvPr/>
        </p:nvSpPr>
        <p:spPr bwMode="auto">
          <a:xfrm>
            <a:off x="5294313" y="2238376"/>
            <a:ext cx="19050" cy="42863"/>
          </a:xfrm>
          <a:custGeom>
            <a:avLst/>
            <a:gdLst>
              <a:gd name="T0" fmla="*/ 36 w 36"/>
              <a:gd name="T1" fmla="*/ 0 h 80"/>
              <a:gd name="T2" fmla="*/ 29 w 36"/>
              <a:gd name="T3" fmla="*/ 11 h 80"/>
              <a:gd name="T4" fmla="*/ 22 w 36"/>
              <a:gd name="T5" fmla="*/ 21 h 80"/>
              <a:gd name="T6" fmla="*/ 11 w 36"/>
              <a:gd name="T7" fmla="*/ 39 h 80"/>
              <a:gd name="T8" fmla="*/ 6 w 36"/>
              <a:gd name="T9" fmla="*/ 47 h 80"/>
              <a:gd name="T10" fmla="*/ 3 w 36"/>
              <a:gd name="T11" fmla="*/ 57 h 80"/>
              <a:gd name="T12" fmla="*/ 2 w 36"/>
              <a:gd name="T13" fmla="*/ 68 h 80"/>
              <a:gd name="T14" fmla="*/ 0 w 3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80">
                <a:moveTo>
                  <a:pt x="36" y="0"/>
                </a:moveTo>
                <a:lnTo>
                  <a:pt x="29" y="11"/>
                </a:lnTo>
                <a:lnTo>
                  <a:pt x="22" y="21"/>
                </a:lnTo>
                <a:lnTo>
                  <a:pt x="11" y="39"/>
                </a:lnTo>
                <a:lnTo>
                  <a:pt x="6" y="47"/>
                </a:lnTo>
                <a:lnTo>
                  <a:pt x="3" y="57"/>
                </a:lnTo>
                <a:lnTo>
                  <a:pt x="2" y="68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6" name="Freeform 448"/>
          <p:cNvSpPr>
            <a:spLocks/>
          </p:cNvSpPr>
          <p:nvPr/>
        </p:nvSpPr>
        <p:spPr bwMode="auto">
          <a:xfrm>
            <a:off x="5153025" y="2032000"/>
            <a:ext cx="46038" cy="88900"/>
          </a:xfrm>
          <a:custGeom>
            <a:avLst/>
            <a:gdLst>
              <a:gd name="T0" fmla="*/ 87 w 87"/>
              <a:gd name="T1" fmla="*/ 0 h 166"/>
              <a:gd name="T2" fmla="*/ 85 w 87"/>
              <a:gd name="T3" fmla="*/ 8 h 166"/>
              <a:gd name="T4" fmla="*/ 82 w 87"/>
              <a:gd name="T5" fmla="*/ 16 h 166"/>
              <a:gd name="T6" fmla="*/ 81 w 87"/>
              <a:gd name="T7" fmla="*/ 23 h 166"/>
              <a:gd name="T8" fmla="*/ 80 w 87"/>
              <a:gd name="T9" fmla="*/ 27 h 166"/>
              <a:gd name="T10" fmla="*/ 77 w 87"/>
              <a:gd name="T11" fmla="*/ 35 h 166"/>
              <a:gd name="T12" fmla="*/ 76 w 87"/>
              <a:gd name="T13" fmla="*/ 39 h 166"/>
              <a:gd name="T14" fmla="*/ 74 w 87"/>
              <a:gd name="T15" fmla="*/ 43 h 166"/>
              <a:gd name="T16" fmla="*/ 69 w 87"/>
              <a:gd name="T17" fmla="*/ 47 h 166"/>
              <a:gd name="T18" fmla="*/ 62 w 87"/>
              <a:gd name="T19" fmla="*/ 50 h 166"/>
              <a:gd name="T20" fmla="*/ 51 w 87"/>
              <a:gd name="T21" fmla="*/ 57 h 166"/>
              <a:gd name="T22" fmla="*/ 45 w 87"/>
              <a:gd name="T23" fmla="*/ 67 h 166"/>
              <a:gd name="T24" fmla="*/ 39 w 87"/>
              <a:gd name="T25" fmla="*/ 75 h 166"/>
              <a:gd name="T26" fmla="*/ 35 w 87"/>
              <a:gd name="T27" fmla="*/ 81 h 166"/>
              <a:gd name="T28" fmla="*/ 32 w 87"/>
              <a:gd name="T29" fmla="*/ 86 h 166"/>
              <a:gd name="T30" fmla="*/ 27 w 87"/>
              <a:gd name="T31" fmla="*/ 93 h 166"/>
              <a:gd name="T32" fmla="*/ 23 w 87"/>
              <a:gd name="T33" fmla="*/ 99 h 166"/>
              <a:gd name="T34" fmla="*/ 21 w 87"/>
              <a:gd name="T35" fmla="*/ 105 h 166"/>
              <a:gd name="T36" fmla="*/ 17 w 87"/>
              <a:gd name="T37" fmla="*/ 113 h 166"/>
              <a:gd name="T38" fmla="*/ 16 w 87"/>
              <a:gd name="T39" fmla="*/ 119 h 166"/>
              <a:gd name="T40" fmla="*/ 14 w 87"/>
              <a:gd name="T41" fmla="*/ 126 h 166"/>
              <a:gd name="T42" fmla="*/ 11 w 87"/>
              <a:gd name="T43" fmla="*/ 133 h 166"/>
              <a:gd name="T44" fmla="*/ 8 w 87"/>
              <a:gd name="T45" fmla="*/ 144 h 166"/>
              <a:gd name="T46" fmla="*/ 5 w 87"/>
              <a:gd name="T47" fmla="*/ 150 h 166"/>
              <a:gd name="T48" fmla="*/ 3 w 87"/>
              <a:gd name="T49" fmla="*/ 157 h 166"/>
              <a:gd name="T50" fmla="*/ 2 w 87"/>
              <a:gd name="T51" fmla="*/ 163 h 166"/>
              <a:gd name="T52" fmla="*/ 0 w 87"/>
              <a:gd name="T53" fmla="*/ 166 h 166"/>
              <a:gd name="T54" fmla="*/ 0 w 87"/>
              <a:gd name="T5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7" h="166">
                <a:moveTo>
                  <a:pt x="87" y="0"/>
                </a:moveTo>
                <a:lnTo>
                  <a:pt x="85" y="8"/>
                </a:lnTo>
                <a:lnTo>
                  <a:pt x="82" y="16"/>
                </a:lnTo>
                <a:lnTo>
                  <a:pt x="81" y="23"/>
                </a:lnTo>
                <a:lnTo>
                  <a:pt x="80" y="27"/>
                </a:lnTo>
                <a:lnTo>
                  <a:pt x="77" y="35"/>
                </a:lnTo>
                <a:lnTo>
                  <a:pt x="76" y="39"/>
                </a:lnTo>
                <a:lnTo>
                  <a:pt x="74" y="43"/>
                </a:lnTo>
                <a:lnTo>
                  <a:pt x="69" y="47"/>
                </a:lnTo>
                <a:lnTo>
                  <a:pt x="62" y="50"/>
                </a:lnTo>
                <a:lnTo>
                  <a:pt x="51" y="57"/>
                </a:lnTo>
                <a:lnTo>
                  <a:pt x="45" y="67"/>
                </a:lnTo>
                <a:lnTo>
                  <a:pt x="39" y="75"/>
                </a:lnTo>
                <a:lnTo>
                  <a:pt x="35" y="81"/>
                </a:lnTo>
                <a:lnTo>
                  <a:pt x="32" y="86"/>
                </a:lnTo>
                <a:lnTo>
                  <a:pt x="27" y="93"/>
                </a:lnTo>
                <a:lnTo>
                  <a:pt x="23" y="99"/>
                </a:lnTo>
                <a:lnTo>
                  <a:pt x="21" y="105"/>
                </a:lnTo>
                <a:lnTo>
                  <a:pt x="17" y="113"/>
                </a:lnTo>
                <a:lnTo>
                  <a:pt x="16" y="119"/>
                </a:lnTo>
                <a:lnTo>
                  <a:pt x="14" y="126"/>
                </a:lnTo>
                <a:lnTo>
                  <a:pt x="11" y="133"/>
                </a:lnTo>
                <a:lnTo>
                  <a:pt x="8" y="144"/>
                </a:lnTo>
                <a:lnTo>
                  <a:pt x="5" y="150"/>
                </a:lnTo>
                <a:lnTo>
                  <a:pt x="3" y="157"/>
                </a:lnTo>
                <a:lnTo>
                  <a:pt x="2" y="163"/>
                </a:lnTo>
                <a:lnTo>
                  <a:pt x="0" y="166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7" name="Freeform 449"/>
          <p:cNvSpPr>
            <a:spLocks/>
          </p:cNvSpPr>
          <p:nvPr/>
        </p:nvSpPr>
        <p:spPr bwMode="auto">
          <a:xfrm>
            <a:off x="5199063" y="2062163"/>
            <a:ext cx="30162" cy="80962"/>
          </a:xfrm>
          <a:custGeom>
            <a:avLst/>
            <a:gdLst>
              <a:gd name="T0" fmla="*/ 58 w 58"/>
              <a:gd name="T1" fmla="*/ 0 h 152"/>
              <a:gd name="T2" fmla="*/ 55 w 58"/>
              <a:gd name="T3" fmla="*/ 9 h 152"/>
              <a:gd name="T4" fmla="*/ 53 w 58"/>
              <a:gd name="T5" fmla="*/ 17 h 152"/>
              <a:gd name="T6" fmla="*/ 52 w 58"/>
              <a:gd name="T7" fmla="*/ 23 h 152"/>
              <a:gd name="T8" fmla="*/ 50 w 58"/>
              <a:gd name="T9" fmla="*/ 28 h 152"/>
              <a:gd name="T10" fmla="*/ 48 w 58"/>
              <a:gd name="T11" fmla="*/ 35 h 152"/>
              <a:gd name="T12" fmla="*/ 47 w 58"/>
              <a:gd name="T13" fmla="*/ 40 h 152"/>
              <a:gd name="T14" fmla="*/ 44 w 58"/>
              <a:gd name="T15" fmla="*/ 44 h 152"/>
              <a:gd name="T16" fmla="*/ 40 w 58"/>
              <a:gd name="T17" fmla="*/ 47 h 152"/>
              <a:gd name="T18" fmla="*/ 32 w 58"/>
              <a:gd name="T19" fmla="*/ 51 h 152"/>
              <a:gd name="T20" fmla="*/ 22 w 58"/>
              <a:gd name="T21" fmla="*/ 58 h 152"/>
              <a:gd name="T22" fmla="*/ 13 w 58"/>
              <a:gd name="T23" fmla="*/ 80 h 152"/>
              <a:gd name="T24" fmla="*/ 10 w 58"/>
              <a:gd name="T25" fmla="*/ 91 h 152"/>
              <a:gd name="T26" fmla="*/ 7 w 58"/>
              <a:gd name="T27" fmla="*/ 101 h 152"/>
              <a:gd name="T28" fmla="*/ 6 w 58"/>
              <a:gd name="T29" fmla="*/ 109 h 152"/>
              <a:gd name="T30" fmla="*/ 5 w 58"/>
              <a:gd name="T31" fmla="*/ 117 h 152"/>
              <a:gd name="T32" fmla="*/ 2 w 58"/>
              <a:gd name="T33" fmla="*/ 133 h 152"/>
              <a:gd name="T34" fmla="*/ 1 w 58"/>
              <a:gd name="T35" fmla="*/ 140 h 152"/>
              <a:gd name="T36" fmla="*/ 1 w 58"/>
              <a:gd name="T37" fmla="*/ 146 h 152"/>
              <a:gd name="T38" fmla="*/ 0 w 58"/>
              <a:gd name="T39" fmla="*/ 151 h 152"/>
              <a:gd name="T40" fmla="*/ 0 w 58"/>
              <a:gd name="T41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8" h="152">
                <a:moveTo>
                  <a:pt x="58" y="0"/>
                </a:moveTo>
                <a:lnTo>
                  <a:pt x="55" y="9"/>
                </a:lnTo>
                <a:lnTo>
                  <a:pt x="53" y="17"/>
                </a:lnTo>
                <a:lnTo>
                  <a:pt x="52" y="23"/>
                </a:lnTo>
                <a:lnTo>
                  <a:pt x="50" y="28"/>
                </a:lnTo>
                <a:lnTo>
                  <a:pt x="48" y="35"/>
                </a:lnTo>
                <a:lnTo>
                  <a:pt x="47" y="40"/>
                </a:lnTo>
                <a:lnTo>
                  <a:pt x="44" y="44"/>
                </a:lnTo>
                <a:lnTo>
                  <a:pt x="40" y="47"/>
                </a:lnTo>
                <a:lnTo>
                  <a:pt x="32" y="51"/>
                </a:lnTo>
                <a:lnTo>
                  <a:pt x="22" y="58"/>
                </a:lnTo>
                <a:lnTo>
                  <a:pt x="13" y="80"/>
                </a:lnTo>
                <a:lnTo>
                  <a:pt x="10" y="91"/>
                </a:lnTo>
                <a:lnTo>
                  <a:pt x="7" y="101"/>
                </a:lnTo>
                <a:lnTo>
                  <a:pt x="6" y="109"/>
                </a:lnTo>
                <a:lnTo>
                  <a:pt x="5" y="117"/>
                </a:lnTo>
                <a:lnTo>
                  <a:pt x="2" y="133"/>
                </a:lnTo>
                <a:lnTo>
                  <a:pt x="1" y="140"/>
                </a:lnTo>
                <a:lnTo>
                  <a:pt x="1" y="146"/>
                </a:lnTo>
                <a:lnTo>
                  <a:pt x="0" y="151"/>
                </a:lnTo>
                <a:lnTo>
                  <a:pt x="0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8" name="Freeform 450"/>
          <p:cNvSpPr>
            <a:spLocks/>
          </p:cNvSpPr>
          <p:nvPr/>
        </p:nvSpPr>
        <p:spPr bwMode="auto">
          <a:xfrm>
            <a:off x="5346700" y="2124075"/>
            <a:ext cx="46038" cy="65088"/>
          </a:xfrm>
          <a:custGeom>
            <a:avLst/>
            <a:gdLst>
              <a:gd name="T0" fmla="*/ 0 w 87"/>
              <a:gd name="T1" fmla="*/ 0 h 122"/>
              <a:gd name="T2" fmla="*/ 10 w 87"/>
              <a:gd name="T3" fmla="*/ 3 h 122"/>
              <a:gd name="T4" fmla="*/ 17 w 87"/>
              <a:gd name="T5" fmla="*/ 8 h 122"/>
              <a:gd name="T6" fmla="*/ 23 w 87"/>
              <a:gd name="T7" fmla="*/ 13 h 122"/>
              <a:gd name="T8" fmla="*/ 27 w 87"/>
              <a:gd name="T9" fmla="*/ 18 h 122"/>
              <a:gd name="T10" fmla="*/ 32 w 87"/>
              <a:gd name="T11" fmla="*/ 24 h 122"/>
              <a:gd name="T12" fmla="*/ 36 w 87"/>
              <a:gd name="T13" fmla="*/ 30 h 122"/>
              <a:gd name="T14" fmla="*/ 42 w 87"/>
              <a:gd name="T15" fmla="*/ 37 h 122"/>
              <a:gd name="T16" fmla="*/ 51 w 87"/>
              <a:gd name="T17" fmla="*/ 43 h 122"/>
              <a:gd name="T18" fmla="*/ 54 w 87"/>
              <a:gd name="T19" fmla="*/ 55 h 122"/>
              <a:gd name="T20" fmla="*/ 59 w 87"/>
              <a:gd name="T21" fmla="*/ 66 h 122"/>
              <a:gd name="T22" fmla="*/ 68 w 87"/>
              <a:gd name="T23" fmla="*/ 84 h 122"/>
              <a:gd name="T24" fmla="*/ 76 w 87"/>
              <a:gd name="T25" fmla="*/ 102 h 122"/>
              <a:gd name="T26" fmla="*/ 81 w 87"/>
              <a:gd name="T27" fmla="*/ 112 h 122"/>
              <a:gd name="T28" fmla="*/ 87 w 87"/>
              <a:gd name="T29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7" h="122">
                <a:moveTo>
                  <a:pt x="0" y="0"/>
                </a:moveTo>
                <a:lnTo>
                  <a:pt x="10" y="3"/>
                </a:lnTo>
                <a:lnTo>
                  <a:pt x="17" y="8"/>
                </a:lnTo>
                <a:lnTo>
                  <a:pt x="23" y="13"/>
                </a:lnTo>
                <a:lnTo>
                  <a:pt x="27" y="18"/>
                </a:lnTo>
                <a:lnTo>
                  <a:pt x="32" y="24"/>
                </a:lnTo>
                <a:lnTo>
                  <a:pt x="36" y="30"/>
                </a:lnTo>
                <a:lnTo>
                  <a:pt x="42" y="37"/>
                </a:lnTo>
                <a:lnTo>
                  <a:pt x="51" y="43"/>
                </a:lnTo>
                <a:lnTo>
                  <a:pt x="54" y="55"/>
                </a:lnTo>
                <a:lnTo>
                  <a:pt x="59" y="66"/>
                </a:lnTo>
                <a:lnTo>
                  <a:pt x="68" y="84"/>
                </a:lnTo>
                <a:lnTo>
                  <a:pt x="76" y="102"/>
                </a:lnTo>
                <a:lnTo>
                  <a:pt x="81" y="112"/>
                </a:lnTo>
                <a:lnTo>
                  <a:pt x="87" y="1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39" name="Line 451"/>
          <p:cNvSpPr>
            <a:spLocks noChangeShapeType="1"/>
          </p:cNvSpPr>
          <p:nvPr/>
        </p:nvSpPr>
        <p:spPr bwMode="auto">
          <a:xfrm>
            <a:off x="5224463" y="2216150"/>
            <a:ext cx="0" cy="762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0" name="Freeform 452"/>
          <p:cNvSpPr>
            <a:spLocks/>
          </p:cNvSpPr>
          <p:nvPr/>
        </p:nvSpPr>
        <p:spPr bwMode="auto">
          <a:xfrm>
            <a:off x="5378450" y="2246314"/>
            <a:ext cx="19050" cy="34925"/>
          </a:xfrm>
          <a:custGeom>
            <a:avLst/>
            <a:gdLst>
              <a:gd name="T0" fmla="*/ 0 w 36"/>
              <a:gd name="T1" fmla="*/ 0 h 65"/>
              <a:gd name="T2" fmla="*/ 2 w 36"/>
              <a:gd name="T3" fmla="*/ 8 h 65"/>
              <a:gd name="T4" fmla="*/ 5 w 36"/>
              <a:gd name="T5" fmla="*/ 14 h 65"/>
              <a:gd name="T6" fmla="*/ 6 w 36"/>
              <a:gd name="T7" fmla="*/ 18 h 65"/>
              <a:gd name="T8" fmla="*/ 6 w 36"/>
              <a:gd name="T9" fmla="*/ 20 h 65"/>
              <a:gd name="T10" fmla="*/ 7 w 36"/>
              <a:gd name="T11" fmla="*/ 21 h 65"/>
              <a:gd name="T12" fmla="*/ 7 w 36"/>
              <a:gd name="T13" fmla="*/ 21 h 65"/>
              <a:gd name="T14" fmla="*/ 7 w 36"/>
              <a:gd name="T15" fmla="*/ 20 h 65"/>
              <a:gd name="T16" fmla="*/ 8 w 36"/>
              <a:gd name="T17" fmla="*/ 19 h 65"/>
              <a:gd name="T18" fmla="*/ 10 w 36"/>
              <a:gd name="T19" fmla="*/ 19 h 65"/>
              <a:gd name="T20" fmla="*/ 12 w 36"/>
              <a:gd name="T21" fmla="*/ 20 h 65"/>
              <a:gd name="T22" fmla="*/ 14 w 36"/>
              <a:gd name="T23" fmla="*/ 24 h 65"/>
              <a:gd name="T24" fmla="*/ 18 w 36"/>
              <a:gd name="T25" fmla="*/ 27 h 65"/>
              <a:gd name="T26" fmla="*/ 23 w 36"/>
              <a:gd name="T27" fmla="*/ 35 h 65"/>
              <a:gd name="T28" fmla="*/ 29 w 36"/>
              <a:gd name="T29" fmla="*/ 43 h 65"/>
              <a:gd name="T30" fmla="*/ 33 w 36"/>
              <a:gd name="T31" fmla="*/ 49 h 65"/>
              <a:gd name="T32" fmla="*/ 35 w 36"/>
              <a:gd name="T33" fmla="*/ 56 h 65"/>
              <a:gd name="T34" fmla="*/ 36 w 36"/>
              <a:gd name="T35" fmla="*/ 62 h 65"/>
              <a:gd name="T36" fmla="*/ 36 w 36"/>
              <a:gd name="T37" fmla="*/ 63 h 65"/>
              <a:gd name="T38" fmla="*/ 36 w 36"/>
              <a:gd name="T3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" h="65">
                <a:moveTo>
                  <a:pt x="0" y="0"/>
                </a:moveTo>
                <a:lnTo>
                  <a:pt x="2" y="8"/>
                </a:lnTo>
                <a:lnTo>
                  <a:pt x="5" y="14"/>
                </a:lnTo>
                <a:lnTo>
                  <a:pt x="6" y="18"/>
                </a:lnTo>
                <a:lnTo>
                  <a:pt x="6" y="20"/>
                </a:lnTo>
                <a:lnTo>
                  <a:pt x="7" y="21"/>
                </a:lnTo>
                <a:lnTo>
                  <a:pt x="7" y="21"/>
                </a:lnTo>
                <a:lnTo>
                  <a:pt x="7" y="20"/>
                </a:lnTo>
                <a:lnTo>
                  <a:pt x="8" y="19"/>
                </a:lnTo>
                <a:lnTo>
                  <a:pt x="10" y="19"/>
                </a:lnTo>
                <a:lnTo>
                  <a:pt x="12" y="20"/>
                </a:lnTo>
                <a:lnTo>
                  <a:pt x="14" y="24"/>
                </a:lnTo>
                <a:lnTo>
                  <a:pt x="18" y="27"/>
                </a:lnTo>
                <a:lnTo>
                  <a:pt x="23" y="35"/>
                </a:lnTo>
                <a:lnTo>
                  <a:pt x="29" y="43"/>
                </a:lnTo>
                <a:lnTo>
                  <a:pt x="33" y="49"/>
                </a:lnTo>
                <a:lnTo>
                  <a:pt x="35" y="56"/>
                </a:lnTo>
                <a:lnTo>
                  <a:pt x="36" y="62"/>
                </a:lnTo>
                <a:lnTo>
                  <a:pt x="36" y="63"/>
                </a:lnTo>
                <a:lnTo>
                  <a:pt x="36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1" name="Freeform 453"/>
          <p:cNvSpPr>
            <a:spLocks/>
          </p:cNvSpPr>
          <p:nvPr/>
        </p:nvSpPr>
        <p:spPr bwMode="auto">
          <a:xfrm>
            <a:off x="5327650" y="2306638"/>
            <a:ext cx="12700" cy="4762"/>
          </a:xfrm>
          <a:custGeom>
            <a:avLst/>
            <a:gdLst>
              <a:gd name="T0" fmla="*/ 0 w 22"/>
              <a:gd name="T1" fmla="*/ 0 h 7"/>
              <a:gd name="T2" fmla="*/ 6 w 22"/>
              <a:gd name="T3" fmla="*/ 2 h 7"/>
              <a:gd name="T4" fmla="*/ 13 w 22"/>
              <a:gd name="T5" fmla="*/ 5 h 7"/>
              <a:gd name="T6" fmla="*/ 19 w 22"/>
              <a:gd name="T7" fmla="*/ 6 h 7"/>
              <a:gd name="T8" fmla="*/ 22 w 22"/>
              <a:gd name="T9" fmla="*/ 7 h 7"/>
              <a:gd name="T10" fmla="*/ 22 w 22"/>
              <a:gd name="T11" fmla="*/ 7 h 7"/>
              <a:gd name="T12" fmla="*/ 22 w 22"/>
              <a:gd name="T13" fmla="*/ 7 h 7"/>
              <a:gd name="T14" fmla="*/ 19 w 22"/>
              <a:gd name="T15" fmla="*/ 6 h 7"/>
              <a:gd name="T16" fmla="*/ 13 w 22"/>
              <a:gd name="T17" fmla="*/ 5 h 7"/>
              <a:gd name="T18" fmla="*/ 6 w 22"/>
              <a:gd name="T19" fmla="*/ 2 h 7"/>
              <a:gd name="T20" fmla="*/ 0 w 2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7">
                <a:moveTo>
                  <a:pt x="0" y="0"/>
                </a:moveTo>
                <a:lnTo>
                  <a:pt x="6" y="2"/>
                </a:lnTo>
                <a:lnTo>
                  <a:pt x="13" y="5"/>
                </a:lnTo>
                <a:lnTo>
                  <a:pt x="19" y="6"/>
                </a:lnTo>
                <a:lnTo>
                  <a:pt x="22" y="7"/>
                </a:lnTo>
                <a:lnTo>
                  <a:pt x="22" y="7"/>
                </a:lnTo>
                <a:lnTo>
                  <a:pt x="22" y="7"/>
                </a:lnTo>
                <a:lnTo>
                  <a:pt x="19" y="6"/>
                </a:lnTo>
                <a:lnTo>
                  <a:pt x="13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342" name="Freeform 454"/>
          <p:cNvSpPr>
            <a:spLocks/>
          </p:cNvSpPr>
          <p:nvPr/>
        </p:nvSpPr>
        <p:spPr bwMode="auto">
          <a:xfrm>
            <a:off x="5487989" y="2085975"/>
            <a:ext cx="58737" cy="7938"/>
          </a:xfrm>
          <a:custGeom>
            <a:avLst/>
            <a:gdLst>
              <a:gd name="T0" fmla="*/ 0 w 109"/>
              <a:gd name="T1" fmla="*/ 0 h 14"/>
              <a:gd name="T2" fmla="*/ 27 w 109"/>
              <a:gd name="T3" fmla="*/ 7 h 14"/>
              <a:gd name="T4" fmla="*/ 53 w 109"/>
              <a:gd name="T5" fmla="*/ 12 h 14"/>
              <a:gd name="T6" fmla="*/ 81 w 109"/>
              <a:gd name="T7" fmla="*/ 14 h 14"/>
              <a:gd name="T8" fmla="*/ 109 w 109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14">
                <a:moveTo>
                  <a:pt x="0" y="0"/>
                </a:moveTo>
                <a:lnTo>
                  <a:pt x="27" y="7"/>
                </a:lnTo>
                <a:lnTo>
                  <a:pt x="53" y="12"/>
                </a:lnTo>
                <a:lnTo>
                  <a:pt x="81" y="14"/>
                </a:lnTo>
                <a:lnTo>
                  <a:pt x="109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3" name="Freeform 455"/>
          <p:cNvSpPr>
            <a:spLocks/>
          </p:cNvSpPr>
          <p:nvPr/>
        </p:nvSpPr>
        <p:spPr bwMode="auto">
          <a:xfrm>
            <a:off x="5060951" y="2139950"/>
            <a:ext cx="42863" cy="38100"/>
          </a:xfrm>
          <a:custGeom>
            <a:avLst/>
            <a:gdLst>
              <a:gd name="T0" fmla="*/ 80 w 80"/>
              <a:gd name="T1" fmla="*/ 0 h 72"/>
              <a:gd name="T2" fmla="*/ 78 w 80"/>
              <a:gd name="T3" fmla="*/ 6 h 72"/>
              <a:gd name="T4" fmla="*/ 77 w 80"/>
              <a:gd name="T5" fmla="*/ 12 h 72"/>
              <a:gd name="T6" fmla="*/ 76 w 80"/>
              <a:gd name="T7" fmla="*/ 16 h 72"/>
              <a:gd name="T8" fmla="*/ 72 w 80"/>
              <a:gd name="T9" fmla="*/ 21 h 72"/>
              <a:gd name="T10" fmla="*/ 68 w 80"/>
              <a:gd name="T11" fmla="*/ 25 h 72"/>
              <a:gd name="T12" fmla="*/ 60 w 80"/>
              <a:gd name="T13" fmla="*/ 27 h 72"/>
              <a:gd name="T14" fmla="*/ 46 w 80"/>
              <a:gd name="T15" fmla="*/ 32 h 72"/>
              <a:gd name="T16" fmla="*/ 40 w 80"/>
              <a:gd name="T17" fmla="*/ 33 h 72"/>
              <a:gd name="T18" fmla="*/ 34 w 80"/>
              <a:gd name="T19" fmla="*/ 35 h 72"/>
              <a:gd name="T20" fmla="*/ 30 w 80"/>
              <a:gd name="T21" fmla="*/ 36 h 72"/>
              <a:gd name="T22" fmla="*/ 29 w 80"/>
              <a:gd name="T23" fmla="*/ 36 h 72"/>
              <a:gd name="T24" fmla="*/ 23 w 80"/>
              <a:gd name="T25" fmla="*/ 44 h 72"/>
              <a:gd name="T26" fmla="*/ 19 w 80"/>
              <a:gd name="T27" fmla="*/ 50 h 72"/>
              <a:gd name="T28" fmla="*/ 17 w 80"/>
              <a:gd name="T29" fmla="*/ 54 h 72"/>
              <a:gd name="T30" fmla="*/ 16 w 80"/>
              <a:gd name="T31" fmla="*/ 56 h 72"/>
              <a:gd name="T32" fmla="*/ 13 w 80"/>
              <a:gd name="T33" fmla="*/ 59 h 72"/>
              <a:gd name="T34" fmla="*/ 11 w 80"/>
              <a:gd name="T35" fmla="*/ 61 h 72"/>
              <a:gd name="T36" fmla="*/ 6 w 80"/>
              <a:gd name="T37" fmla="*/ 66 h 72"/>
              <a:gd name="T38" fmla="*/ 0 w 80"/>
              <a:gd name="T39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0" h="72">
                <a:moveTo>
                  <a:pt x="80" y="0"/>
                </a:moveTo>
                <a:lnTo>
                  <a:pt x="78" y="6"/>
                </a:lnTo>
                <a:lnTo>
                  <a:pt x="77" y="12"/>
                </a:lnTo>
                <a:lnTo>
                  <a:pt x="76" y="16"/>
                </a:lnTo>
                <a:lnTo>
                  <a:pt x="72" y="21"/>
                </a:lnTo>
                <a:lnTo>
                  <a:pt x="68" y="25"/>
                </a:lnTo>
                <a:lnTo>
                  <a:pt x="60" y="27"/>
                </a:lnTo>
                <a:lnTo>
                  <a:pt x="46" y="32"/>
                </a:lnTo>
                <a:lnTo>
                  <a:pt x="40" y="33"/>
                </a:lnTo>
                <a:lnTo>
                  <a:pt x="34" y="35"/>
                </a:lnTo>
                <a:lnTo>
                  <a:pt x="30" y="36"/>
                </a:lnTo>
                <a:lnTo>
                  <a:pt x="29" y="36"/>
                </a:lnTo>
                <a:lnTo>
                  <a:pt x="23" y="44"/>
                </a:lnTo>
                <a:lnTo>
                  <a:pt x="19" y="50"/>
                </a:lnTo>
                <a:lnTo>
                  <a:pt x="17" y="54"/>
                </a:lnTo>
                <a:lnTo>
                  <a:pt x="16" y="56"/>
                </a:lnTo>
                <a:lnTo>
                  <a:pt x="13" y="59"/>
                </a:lnTo>
                <a:lnTo>
                  <a:pt x="11" y="61"/>
                </a:lnTo>
                <a:lnTo>
                  <a:pt x="6" y="66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4" name="Freeform 456"/>
          <p:cNvSpPr>
            <a:spLocks/>
          </p:cNvSpPr>
          <p:nvPr/>
        </p:nvSpPr>
        <p:spPr bwMode="auto">
          <a:xfrm>
            <a:off x="5103814" y="2066925"/>
            <a:ext cx="33337" cy="14288"/>
          </a:xfrm>
          <a:custGeom>
            <a:avLst/>
            <a:gdLst>
              <a:gd name="T0" fmla="*/ 64 w 64"/>
              <a:gd name="T1" fmla="*/ 0 h 28"/>
              <a:gd name="T2" fmla="*/ 45 w 64"/>
              <a:gd name="T3" fmla="*/ 3 h 28"/>
              <a:gd name="T4" fmla="*/ 27 w 64"/>
              <a:gd name="T5" fmla="*/ 7 h 28"/>
              <a:gd name="T6" fmla="*/ 19 w 64"/>
              <a:gd name="T7" fmla="*/ 9 h 28"/>
              <a:gd name="T8" fmla="*/ 12 w 64"/>
              <a:gd name="T9" fmla="*/ 14 h 28"/>
              <a:gd name="T10" fmla="*/ 6 w 64"/>
              <a:gd name="T11" fmla="*/ 20 h 28"/>
              <a:gd name="T12" fmla="*/ 0 w 64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28">
                <a:moveTo>
                  <a:pt x="64" y="0"/>
                </a:moveTo>
                <a:lnTo>
                  <a:pt x="45" y="3"/>
                </a:lnTo>
                <a:lnTo>
                  <a:pt x="27" y="7"/>
                </a:lnTo>
                <a:lnTo>
                  <a:pt x="19" y="9"/>
                </a:lnTo>
                <a:lnTo>
                  <a:pt x="12" y="14"/>
                </a:lnTo>
                <a:lnTo>
                  <a:pt x="6" y="20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5" name="Freeform 457"/>
          <p:cNvSpPr>
            <a:spLocks/>
          </p:cNvSpPr>
          <p:nvPr/>
        </p:nvSpPr>
        <p:spPr bwMode="auto">
          <a:xfrm>
            <a:off x="5438776" y="2154239"/>
            <a:ext cx="30163" cy="65087"/>
          </a:xfrm>
          <a:custGeom>
            <a:avLst/>
            <a:gdLst>
              <a:gd name="T0" fmla="*/ 0 w 57"/>
              <a:gd name="T1" fmla="*/ 0 h 122"/>
              <a:gd name="T2" fmla="*/ 6 w 57"/>
              <a:gd name="T3" fmla="*/ 3 h 122"/>
              <a:gd name="T4" fmla="*/ 10 w 57"/>
              <a:gd name="T5" fmla="*/ 9 h 122"/>
              <a:gd name="T6" fmla="*/ 14 w 57"/>
              <a:gd name="T7" fmla="*/ 16 h 122"/>
              <a:gd name="T8" fmla="*/ 16 w 57"/>
              <a:gd name="T9" fmla="*/ 25 h 122"/>
              <a:gd name="T10" fmla="*/ 20 w 57"/>
              <a:gd name="T11" fmla="*/ 40 h 122"/>
              <a:gd name="T12" fmla="*/ 24 w 57"/>
              <a:gd name="T13" fmla="*/ 49 h 122"/>
              <a:gd name="T14" fmla="*/ 27 w 57"/>
              <a:gd name="T15" fmla="*/ 56 h 122"/>
              <a:gd name="T16" fmla="*/ 32 w 57"/>
              <a:gd name="T17" fmla="*/ 62 h 122"/>
              <a:gd name="T18" fmla="*/ 37 w 57"/>
              <a:gd name="T19" fmla="*/ 68 h 122"/>
              <a:gd name="T20" fmla="*/ 42 w 57"/>
              <a:gd name="T21" fmla="*/ 73 h 122"/>
              <a:gd name="T22" fmla="*/ 48 w 57"/>
              <a:gd name="T23" fmla="*/ 79 h 122"/>
              <a:gd name="T24" fmla="*/ 51 w 57"/>
              <a:gd name="T25" fmla="*/ 90 h 122"/>
              <a:gd name="T26" fmla="*/ 54 w 57"/>
              <a:gd name="T27" fmla="*/ 99 h 122"/>
              <a:gd name="T28" fmla="*/ 56 w 57"/>
              <a:gd name="T29" fmla="*/ 110 h 122"/>
              <a:gd name="T30" fmla="*/ 57 w 57"/>
              <a:gd name="T31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7" h="122">
                <a:moveTo>
                  <a:pt x="0" y="0"/>
                </a:moveTo>
                <a:lnTo>
                  <a:pt x="6" y="3"/>
                </a:lnTo>
                <a:lnTo>
                  <a:pt x="10" y="9"/>
                </a:lnTo>
                <a:lnTo>
                  <a:pt x="14" y="16"/>
                </a:lnTo>
                <a:lnTo>
                  <a:pt x="16" y="25"/>
                </a:lnTo>
                <a:lnTo>
                  <a:pt x="20" y="40"/>
                </a:lnTo>
                <a:lnTo>
                  <a:pt x="24" y="49"/>
                </a:lnTo>
                <a:lnTo>
                  <a:pt x="27" y="56"/>
                </a:lnTo>
                <a:lnTo>
                  <a:pt x="32" y="62"/>
                </a:lnTo>
                <a:lnTo>
                  <a:pt x="37" y="68"/>
                </a:lnTo>
                <a:lnTo>
                  <a:pt x="42" y="73"/>
                </a:lnTo>
                <a:lnTo>
                  <a:pt x="48" y="79"/>
                </a:lnTo>
                <a:lnTo>
                  <a:pt x="51" y="90"/>
                </a:lnTo>
                <a:lnTo>
                  <a:pt x="54" y="99"/>
                </a:lnTo>
                <a:lnTo>
                  <a:pt x="56" y="110"/>
                </a:lnTo>
                <a:lnTo>
                  <a:pt x="57" y="1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6" name="Freeform 458"/>
          <p:cNvSpPr>
            <a:spLocks/>
          </p:cNvSpPr>
          <p:nvPr/>
        </p:nvSpPr>
        <p:spPr bwMode="auto">
          <a:xfrm>
            <a:off x="5370514" y="2139951"/>
            <a:ext cx="26987" cy="11113"/>
          </a:xfrm>
          <a:custGeom>
            <a:avLst/>
            <a:gdLst>
              <a:gd name="T0" fmla="*/ 0 w 50"/>
              <a:gd name="T1" fmla="*/ 0 h 21"/>
              <a:gd name="T2" fmla="*/ 6 w 50"/>
              <a:gd name="T3" fmla="*/ 1 h 21"/>
              <a:gd name="T4" fmla="*/ 13 w 50"/>
              <a:gd name="T5" fmla="*/ 3 h 21"/>
              <a:gd name="T6" fmla="*/ 30 w 50"/>
              <a:gd name="T7" fmla="*/ 7 h 21"/>
              <a:gd name="T8" fmla="*/ 38 w 50"/>
              <a:gd name="T9" fmla="*/ 9 h 21"/>
              <a:gd name="T10" fmla="*/ 44 w 50"/>
              <a:gd name="T11" fmla="*/ 12 h 21"/>
              <a:gd name="T12" fmla="*/ 49 w 50"/>
              <a:gd name="T13" fmla="*/ 16 h 21"/>
              <a:gd name="T14" fmla="*/ 50 w 50"/>
              <a:gd name="T15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21">
                <a:moveTo>
                  <a:pt x="0" y="0"/>
                </a:moveTo>
                <a:lnTo>
                  <a:pt x="6" y="1"/>
                </a:lnTo>
                <a:lnTo>
                  <a:pt x="13" y="3"/>
                </a:lnTo>
                <a:lnTo>
                  <a:pt x="30" y="7"/>
                </a:lnTo>
                <a:lnTo>
                  <a:pt x="38" y="9"/>
                </a:lnTo>
                <a:lnTo>
                  <a:pt x="44" y="12"/>
                </a:lnTo>
                <a:lnTo>
                  <a:pt x="49" y="16"/>
                </a:lnTo>
                <a:lnTo>
                  <a:pt x="5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7" name="Freeform 459"/>
          <p:cNvSpPr>
            <a:spLocks/>
          </p:cNvSpPr>
          <p:nvPr/>
        </p:nvSpPr>
        <p:spPr bwMode="auto">
          <a:xfrm>
            <a:off x="5270501" y="2276476"/>
            <a:ext cx="23813" cy="42863"/>
          </a:xfrm>
          <a:custGeom>
            <a:avLst/>
            <a:gdLst>
              <a:gd name="T0" fmla="*/ 43 w 43"/>
              <a:gd name="T1" fmla="*/ 0 h 80"/>
              <a:gd name="T2" fmla="*/ 42 w 43"/>
              <a:gd name="T3" fmla="*/ 11 h 80"/>
              <a:gd name="T4" fmla="*/ 41 w 43"/>
              <a:gd name="T5" fmla="*/ 20 h 80"/>
              <a:gd name="T6" fmla="*/ 38 w 43"/>
              <a:gd name="T7" fmla="*/ 36 h 80"/>
              <a:gd name="T8" fmla="*/ 36 w 43"/>
              <a:gd name="T9" fmla="*/ 44 h 80"/>
              <a:gd name="T10" fmla="*/ 32 w 43"/>
              <a:gd name="T11" fmla="*/ 51 h 80"/>
              <a:gd name="T12" fmla="*/ 29 w 43"/>
              <a:gd name="T13" fmla="*/ 58 h 80"/>
              <a:gd name="T14" fmla="*/ 22 w 43"/>
              <a:gd name="T15" fmla="*/ 65 h 80"/>
              <a:gd name="T16" fmla="*/ 16 w 43"/>
              <a:gd name="T17" fmla="*/ 70 h 80"/>
              <a:gd name="T18" fmla="*/ 8 w 43"/>
              <a:gd name="T19" fmla="*/ 75 h 80"/>
              <a:gd name="T20" fmla="*/ 2 w 43"/>
              <a:gd name="T21" fmla="*/ 78 h 80"/>
              <a:gd name="T22" fmla="*/ 1 w 43"/>
              <a:gd name="T23" fmla="*/ 80 h 80"/>
              <a:gd name="T24" fmla="*/ 0 w 43"/>
              <a:gd name="T2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" h="80">
                <a:moveTo>
                  <a:pt x="43" y="0"/>
                </a:moveTo>
                <a:lnTo>
                  <a:pt x="42" y="11"/>
                </a:lnTo>
                <a:lnTo>
                  <a:pt x="41" y="20"/>
                </a:lnTo>
                <a:lnTo>
                  <a:pt x="38" y="36"/>
                </a:lnTo>
                <a:lnTo>
                  <a:pt x="36" y="44"/>
                </a:lnTo>
                <a:lnTo>
                  <a:pt x="32" y="51"/>
                </a:lnTo>
                <a:lnTo>
                  <a:pt x="29" y="58"/>
                </a:lnTo>
                <a:lnTo>
                  <a:pt x="22" y="65"/>
                </a:lnTo>
                <a:lnTo>
                  <a:pt x="16" y="70"/>
                </a:lnTo>
                <a:lnTo>
                  <a:pt x="8" y="75"/>
                </a:lnTo>
                <a:lnTo>
                  <a:pt x="2" y="78"/>
                </a:lnTo>
                <a:lnTo>
                  <a:pt x="1" y="80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8" name="Freeform 460"/>
          <p:cNvSpPr>
            <a:spLocks/>
          </p:cNvSpPr>
          <p:nvPr/>
        </p:nvSpPr>
        <p:spPr bwMode="auto">
          <a:xfrm>
            <a:off x="5145088" y="2116139"/>
            <a:ext cx="11112" cy="73025"/>
          </a:xfrm>
          <a:custGeom>
            <a:avLst/>
            <a:gdLst>
              <a:gd name="T0" fmla="*/ 22 w 22"/>
              <a:gd name="T1" fmla="*/ 0 h 137"/>
              <a:gd name="T2" fmla="*/ 18 w 22"/>
              <a:gd name="T3" fmla="*/ 11 h 137"/>
              <a:gd name="T4" fmla="*/ 14 w 22"/>
              <a:gd name="T5" fmla="*/ 21 h 137"/>
              <a:gd name="T6" fmla="*/ 12 w 22"/>
              <a:gd name="T7" fmla="*/ 29 h 137"/>
              <a:gd name="T8" fmla="*/ 10 w 22"/>
              <a:gd name="T9" fmla="*/ 35 h 137"/>
              <a:gd name="T10" fmla="*/ 5 w 22"/>
              <a:gd name="T11" fmla="*/ 46 h 137"/>
              <a:gd name="T12" fmla="*/ 2 w 22"/>
              <a:gd name="T13" fmla="*/ 54 h 137"/>
              <a:gd name="T14" fmla="*/ 1 w 22"/>
              <a:gd name="T15" fmla="*/ 66 h 137"/>
              <a:gd name="T16" fmla="*/ 1 w 22"/>
              <a:gd name="T17" fmla="*/ 74 h 137"/>
              <a:gd name="T18" fmla="*/ 0 w 22"/>
              <a:gd name="T19" fmla="*/ 82 h 137"/>
              <a:gd name="T20" fmla="*/ 0 w 22"/>
              <a:gd name="T21" fmla="*/ 92 h 137"/>
              <a:gd name="T22" fmla="*/ 0 w 22"/>
              <a:gd name="T23" fmla="*/ 105 h 137"/>
              <a:gd name="T24" fmla="*/ 0 w 22"/>
              <a:gd name="T25" fmla="*/ 119 h 137"/>
              <a:gd name="T26" fmla="*/ 0 w 22"/>
              <a:gd name="T27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2" h="137">
                <a:moveTo>
                  <a:pt x="22" y="0"/>
                </a:moveTo>
                <a:lnTo>
                  <a:pt x="18" y="11"/>
                </a:lnTo>
                <a:lnTo>
                  <a:pt x="14" y="21"/>
                </a:lnTo>
                <a:lnTo>
                  <a:pt x="12" y="29"/>
                </a:lnTo>
                <a:lnTo>
                  <a:pt x="10" y="35"/>
                </a:lnTo>
                <a:lnTo>
                  <a:pt x="5" y="46"/>
                </a:lnTo>
                <a:lnTo>
                  <a:pt x="2" y="54"/>
                </a:lnTo>
                <a:lnTo>
                  <a:pt x="1" y="66"/>
                </a:lnTo>
                <a:lnTo>
                  <a:pt x="1" y="74"/>
                </a:lnTo>
                <a:lnTo>
                  <a:pt x="0" y="82"/>
                </a:lnTo>
                <a:lnTo>
                  <a:pt x="0" y="92"/>
                </a:lnTo>
                <a:lnTo>
                  <a:pt x="0" y="105"/>
                </a:lnTo>
                <a:lnTo>
                  <a:pt x="0" y="119"/>
                </a:lnTo>
                <a:lnTo>
                  <a:pt x="0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49" name="Freeform 461"/>
          <p:cNvSpPr>
            <a:spLocks/>
          </p:cNvSpPr>
          <p:nvPr/>
        </p:nvSpPr>
        <p:spPr bwMode="auto">
          <a:xfrm>
            <a:off x="5221289" y="2089151"/>
            <a:ext cx="7937" cy="23813"/>
          </a:xfrm>
          <a:custGeom>
            <a:avLst/>
            <a:gdLst>
              <a:gd name="T0" fmla="*/ 0 w 15"/>
              <a:gd name="T1" fmla="*/ 0 h 43"/>
              <a:gd name="T2" fmla="*/ 3 w 15"/>
              <a:gd name="T3" fmla="*/ 6 h 43"/>
              <a:gd name="T4" fmla="*/ 5 w 15"/>
              <a:gd name="T5" fmla="*/ 13 h 43"/>
              <a:gd name="T6" fmla="*/ 10 w 15"/>
              <a:gd name="T7" fmla="*/ 28 h 43"/>
              <a:gd name="T8" fmla="*/ 11 w 15"/>
              <a:gd name="T9" fmla="*/ 34 h 43"/>
              <a:gd name="T10" fmla="*/ 13 w 15"/>
              <a:gd name="T11" fmla="*/ 38 h 43"/>
              <a:gd name="T12" fmla="*/ 15 w 15"/>
              <a:gd name="T13" fmla="*/ 42 h 43"/>
              <a:gd name="T14" fmla="*/ 15 w 15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43">
                <a:moveTo>
                  <a:pt x="0" y="0"/>
                </a:moveTo>
                <a:lnTo>
                  <a:pt x="3" y="6"/>
                </a:lnTo>
                <a:lnTo>
                  <a:pt x="5" y="13"/>
                </a:lnTo>
                <a:lnTo>
                  <a:pt x="10" y="28"/>
                </a:lnTo>
                <a:lnTo>
                  <a:pt x="11" y="34"/>
                </a:lnTo>
                <a:lnTo>
                  <a:pt x="13" y="38"/>
                </a:lnTo>
                <a:lnTo>
                  <a:pt x="15" y="42"/>
                </a:lnTo>
                <a:lnTo>
                  <a:pt x="15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0" name="Freeform 462"/>
          <p:cNvSpPr>
            <a:spLocks/>
          </p:cNvSpPr>
          <p:nvPr/>
        </p:nvSpPr>
        <p:spPr bwMode="auto">
          <a:xfrm>
            <a:off x="5340351" y="2306639"/>
            <a:ext cx="49213" cy="26987"/>
          </a:xfrm>
          <a:custGeom>
            <a:avLst/>
            <a:gdLst>
              <a:gd name="T0" fmla="*/ 0 w 94"/>
              <a:gd name="T1" fmla="*/ 0 h 51"/>
              <a:gd name="T2" fmla="*/ 12 w 94"/>
              <a:gd name="T3" fmla="*/ 2 h 51"/>
              <a:gd name="T4" fmla="*/ 26 w 94"/>
              <a:gd name="T5" fmla="*/ 6 h 51"/>
              <a:gd name="T6" fmla="*/ 42 w 94"/>
              <a:gd name="T7" fmla="*/ 10 h 51"/>
              <a:gd name="T8" fmla="*/ 58 w 94"/>
              <a:gd name="T9" fmla="*/ 14 h 51"/>
              <a:gd name="T10" fmla="*/ 71 w 94"/>
              <a:gd name="T11" fmla="*/ 20 h 51"/>
              <a:gd name="T12" fmla="*/ 83 w 94"/>
              <a:gd name="T13" fmla="*/ 28 h 51"/>
              <a:gd name="T14" fmla="*/ 88 w 94"/>
              <a:gd name="T15" fmla="*/ 33 h 51"/>
              <a:gd name="T16" fmla="*/ 91 w 94"/>
              <a:gd name="T17" fmla="*/ 39 h 51"/>
              <a:gd name="T18" fmla="*/ 92 w 94"/>
              <a:gd name="T19" fmla="*/ 45 h 51"/>
              <a:gd name="T20" fmla="*/ 94 w 94"/>
              <a:gd name="T21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51">
                <a:moveTo>
                  <a:pt x="0" y="0"/>
                </a:moveTo>
                <a:lnTo>
                  <a:pt x="12" y="2"/>
                </a:lnTo>
                <a:lnTo>
                  <a:pt x="26" y="6"/>
                </a:lnTo>
                <a:lnTo>
                  <a:pt x="42" y="10"/>
                </a:lnTo>
                <a:lnTo>
                  <a:pt x="58" y="14"/>
                </a:lnTo>
                <a:lnTo>
                  <a:pt x="71" y="20"/>
                </a:lnTo>
                <a:lnTo>
                  <a:pt x="83" y="28"/>
                </a:lnTo>
                <a:lnTo>
                  <a:pt x="88" y="33"/>
                </a:lnTo>
                <a:lnTo>
                  <a:pt x="91" y="39"/>
                </a:lnTo>
                <a:lnTo>
                  <a:pt x="92" y="45"/>
                </a:lnTo>
                <a:lnTo>
                  <a:pt x="94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1" name="Freeform 463"/>
          <p:cNvSpPr>
            <a:spLocks/>
          </p:cNvSpPr>
          <p:nvPr/>
        </p:nvSpPr>
        <p:spPr bwMode="auto">
          <a:xfrm>
            <a:off x="5297489" y="2360613"/>
            <a:ext cx="26987" cy="11112"/>
          </a:xfrm>
          <a:custGeom>
            <a:avLst/>
            <a:gdLst>
              <a:gd name="T0" fmla="*/ 50 w 50"/>
              <a:gd name="T1" fmla="*/ 0 h 22"/>
              <a:gd name="T2" fmla="*/ 43 w 50"/>
              <a:gd name="T3" fmla="*/ 1 h 22"/>
              <a:gd name="T4" fmla="*/ 37 w 50"/>
              <a:gd name="T5" fmla="*/ 2 h 22"/>
              <a:gd name="T6" fmla="*/ 27 w 50"/>
              <a:gd name="T7" fmla="*/ 4 h 22"/>
              <a:gd name="T8" fmla="*/ 21 w 50"/>
              <a:gd name="T9" fmla="*/ 5 h 22"/>
              <a:gd name="T10" fmla="*/ 18 w 50"/>
              <a:gd name="T11" fmla="*/ 6 h 22"/>
              <a:gd name="T12" fmla="*/ 14 w 50"/>
              <a:gd name="T13" fmla="*/ 7 h 22"/>
              <a:gd name="T14" fmla="*/ 12 w 50"/>
              <a:gd name="T15" fmla="*/ 10 h 22"/>
              <a:gd name="T16" fmla="*/ 7 w 50"/>
              <a:gd name="T17" fmla="*/ 14 h 22"/>
              <a:gd name="T18" fmla="*/ 0 w 50"/>
              <a:gd name="T1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22">
                <a:moveTo>
                  <a:pt x="50" y="0"/>
                </a:moveTo>
                <a:lnTo>
                  <a:pt x="43" y="1"/>
                </a:lnTo>
                <a:lnTo>
                  <a:pt x="37" y="2"/>
                </a:lnTo>
                <a:lnTo>
                  <a:pt x="27" y="4"/>
                </a:lnTo>
                <a:lnTo>
                  <a:pt x="21" y="5"/>
                </a:lnTo>
                <a:lnTo>
                  <a:pt x="18" y="6"/>
                </a:lnTo>
                <a:lnTo>
                  <a:pt x="14" y="7"/>
                </a:lnTo>
                <a:lnTo>
                  <a:pt x="12" y="10"/>
                </a:lnTo>
                <a:lnTo>
                  <a:pt x="7" y="14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2" name="Freeform 464"/>
          <p:cNvSpPr>
            <a:spLocks/>
          </p:cNvSpPr>
          <p:nvPr/>
        </p:nvSpPr>
        <p:spPr bwMode="auto">
          <a:xfrm>
            <a:off x="5335588" y="2409826"/>
            <a:ext cx="19050" cy="23813"/>
          </a:xfrm>
          <a:custGeom>
            <a:avLst/>
            <a:gdLst>
              <a:gd name="T0" fmla="*/ 0 w 36"/>
              <a:gd name="T1" fmla="*/ 0 h 43"/>
              <a:gd name="T2" fmla="*/ 9 w 36"/>
              <a:gd name="T3" fmla="*/ 6 h 43"/>
              <a:gd name="T4" fmla="*/ 15 w 36"/>
              <a:gd name="T5" fmla="*/ 12 h 43"/>
              <a:gd name="T6" fmla="*/ 19 w 36"/>
              <a:gd name="T7" fmla="*/ 17 h 43"/>
              <a:gd name="T8" fmla="*/ 21 w 36"/>
              <a:gd name="T9" fmla="*/ 21 h 43"/>
              <a:gd name="T10" fmla="*/ 24 w 36"/>
              <a:gd name="T11" fmla="*/ 25 h 43"/>
              <a:gd name="T12" fmla="*/ 26 w 36"/>
              <a:gd name="T13" fmla="*/ 30 h 43"/>
              <a:gd name="T14" fmla="*/ 30 w 36"/>
              <a:gd name="T15" fmla="*/ 36 h 43"/>
              <a:gd name="T16" fmla="*/ 36 w 36"/>
              <a:gd name="T1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43">
                <a:moveTo>
                  <a:pt x="0" y="0"/>
                </a:moveTo>
                <a:lnTo>
                  <a:pt x="9" y="6"/>
                </a:lnTo>
                <a:lnTo>
                  <a:pt x="15" y="12"/>
                </a:lnTo>
                <a:lnTo>
                  <a:pt x="19" y="17"/>
                </a:lnTo>
                <a:lnTo>
                  <a:pt x="21" y="21"/>
                </a:lnTo>
                <a:lnTo>
                  <a:pt x="24" y="25"/>
                </a:lnTo>
                <a:lnTo>
                  <a:pt x="26" y="30"/>
                </a:lnTo>
                <a:lnTo>
                  <a:pt x="30" y="36"/>
                </a:lnTo>
                <a:lnTo>
                  <a:pt x="36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3" name="Freeform 465"/>
          <p:cNvSpPr>
            <a:spLocks/>
          </p:cNvSpPr>
          <p:nvPr/>
        </p:nvSpPr>
        <p:spPr bwMode="auto">
          <a:xfrm>
            <a:off x="5278439" y="2735264"/>
            <a:ext cx="34925" cy="3175"/>
          </a:xfrm>
          <a:custGeom>
            <a:avLst/>
            <a:gdLst>
              <a:gd name="T0" fmla="*/ 65 w 65"/>
              <a:gd name="T1" fmla="*/ 0 h 7"/>
              <a:gd name="T2" fmla="*/ 56 w 65"/>
              <a:gd name="T3" fmla="*/ 1 h 7"/>
              <a:gd name="T4" fmla="*/ 49 w 65"/>
              <a:gd name="T5" fmla="*/ 2 h 7"/>
              <a:gd name="T6" fmla="*/ 41 w 65"/>
              <a:gd name="T7" fmla="*/ 4 h 7"/>
              <a:gd name="T8" fmla="*/ 37 w 65"/>
              <a:gd name="T9" fmla="*/ 5 h 7"/>
              <a:gd name="T10" fmla="*/ 29 w 65"/>
              <a:gd name="T11" fmla="*/ 6 h 7"/>
              <a:gd name="T12" fmla="*/ 24 w 65"/>
              <a:gd name="T13" fmla="*/ 7 h 7"/>
              <a:gd name="T14" fmla="*/ 20 w 65"/>
              <a:gd name="T15" fmla="*/ 7 h 7"/>
              <a:gd name="T16" fmla="*/ 16 w 65"/>
              <a:gd name="T17" fmla="*/ 7 h 7"/>
              <a:gd name="T18" fmla="*/ 10 w 65"/>
              <a:gd name="T19" fmla="*/ 7 h 7"/>
              <a:gd name="T20" fmla="*/ 5 w 65"/>
              <a:gd name="T21" fmla="*/ 7 h 7"/>
              <a:gd name="T22" fmla="*/ 0 w 65"/>
              <a:gd name="T2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5" h="7">
                <a:moveTo>
                  <a:pt x="65" y="0"/>
                </a:moveTo>
                <a:lnTo>
                  <a:pt x="56" y="1"/>
                </a:lnTo>
                <a:lnTo>
                  <a:pt x="49" y="2"/>
                </a:lnTo>
                <a:lnTo>
                  <a:pt x="41" y="4"/>
                </a:lnTo>
                <a:lnTo>
                  <a:pt x="37" y="5"/>
                </a:lnTo>
                <a:lnTo>
                  <a:pt x="29" y="6"/>
                </a:lnTo>
                <a:lnTo>
                  <a:pt x="24" y="7"/>
                </a:lnTo>
                <a:lnTo>
                  <a:pt x="20" y="7"/>
                </a:lnTo>
                <a:lnTo>
                  <a:pt x="16" y="7"/>
                </a:lnTo>
                <a:lnTo>
                  <a:pt x="10" y="7"/>
                </a:lnTo>
                <a:lnTo>
                  <a:pt x="5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4" name="Freeform 466"/>
          <p:cNvSpPr>
            <a:spLocks/>
          </p:cNvSpPr>
          <p:nvPr/>
        </p:nvSpPr>
        <p:spPr bwMode="auto">
          <a:xfrm>
            <a:off x="5316538" y="2665414"/>
            <a:ext cx="30162" cy="7937"/>
          </a:xfrm>
          <a:custGeom>
            <a:avLst/>
            <a:gdLst>
              <a:gd name="T0" fmla="*/ 0 w 57"/>
              <a:gd name="T1" fmla="*/ 0 h 15"/>
              <a:gd name="T2" fmla="*/ 8 w 57"/>
              <a:gd name="T3" fmla="*/ 3 h 15"/>
              <a:gd name="T4" fmla="*/ 16 w 57"/>
              <a:gd name="T5" fmla="*/ 5 h 15"/>
              <a:gd name="T6" fmla="*/ 36 w 57"/>
              <a:gd name="T7" fmla="*/ 10 h 15"/>
              <a:gd name="T8" fmla="*/ 44 w 57"/>
              <a:gd name="T9" fmla="*/ 11 h 15"/>
              <a:gd name="T10" fmla="*/ 51 w 57"/>
              <a:gd name="T11" fmla="*/ 13 h 15"/>
              <a:gd name="T12" fmla="*/ 56 w 57"/>
              <a:gd name="T13" fmla="*/ 15 h 15"/>
              <a:gd name="T14" fmla="*/ 57 w 57"/>
              <a:gd name="T1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15">
                <a:moveTo>
                  <a:pt x="0" y="0"/>
                </a:moveTo>
                <a:lnTo>
                  <a:pt x="8" y="3"/>
                </a:lnTo>
                <a:lnTo>
                  <a:pt x="16" y="5"/>
                </a:lnTo>
                <a:lnTo>
                  <a:pt x="36" y="10"/>
                </a:lnTo>
                <a:lnTo>
                  <a:pt x="44" y="11"/>
                </a:lnTo>
                <a:lnTo>
                  <a:pt x="51" y="13"/>
                </a:lnTo>
                <a:lnTo>
                  <a:pt x="56" y="15"/>
                </a:lnTo>
                <a:lnTo>
                  <a:pt x="57" y="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5" name="Freeform 467"/>
          <p:cNvSpPr>
            <a:spLocks/>
          </p:cNvSpPr>
          <p:nvPr/>
        </p:nvSpPr>
        <p:spPr bwMode="auto">
          <a:xfrm>
            <a:off x="5321300" y="2806700"/>
            <a:ext cx="14288" cy="19050"/>
          </a:xfrm>
          <a:custGeom>
            <a:avLst/>
            <a:gdLst>
              <a:gd name="T0" fmla="*/ 0 w 29"/>
              <a:gd name="T1" fmla="*/ 0 h 36"/>
              <a:gd name="T2" fmla="*/ 8 w 29"/>
              <a:gd name="T3" fmla="*/ 2 h 36"/>
              <a:gd name="T4" fmla="*/ 14 w 29"/>
              <a:gd name="T5" fmla="*/ 5 h 36"/>
              <a:gd name="T6" fmla="*/ 19 w 29"/>
              <a:gd name="T7" fmla="*/ 7 h 36"/>
              <a:gd name="T8" fmla="*/ 23 w 29"/>
              <a:gd name="T9" fmla="*/ 11 h 36"/>
              <a:gd name="T10" fmla="*/ 25 w 29"/>
              <a:gd name="T11" fmla="*/ 14 h 36"/>
              <a:gd name="T12" fmla="*/ 27 w 29"/>
              <a:gd name="T13" fmla="*/ 21 h 36"/>
              <a:gd name="T14" fmla="*/ 29 w 29"/>
              <a:gd name="T15" fmla="*/ 28 h 36"/>
              <a:gd name="T16" fmla="*/ 29 w 29"/>
              <a:gd name="T1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36">
                <a:moveTo>
                  <a:pt x="0" y="0"/>
                </a:moveTo>
                <a:lnTo>
                  <a:pt x="8" y="2"/>
                </a:lnTo>
                <a:lnTo>
                  <a:pt x="14" y="5"/>
                </a:lnTo>
                <a:lnTo>
                  <a:pt x="19" y="7"/>
                </a:lnTo>
                <a:lnTo>
                  <a:pt x="23" y="11"/>
                </a:lnTo>
                <a:lnTo>
                  <a:pt x="25" y="14"/>
                </a:lnTo>
                <a:lnTo>
                  <a:pt x="27" y="21"/>
                </a:lnTo>
                <a:lnTo>
                  <a:pt x="29" y="28"/>
                </a:lnTo>
                <a:lnTo>
                  <a:pt x="29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6" name="Freeform 468"/>
          <p:cNvSpPr>
            <a:spLocks/>
          </p:cNvSpPr>
          <p:nvPr/>
        </p:nvSpPr>
        <p:spPr bwMode="auto">
          <a:xfrm>
            <a:off x="5186363" y="2249488"/>
            <a:ext cx="38100" cy="38100"/>
          </a:xfrm>
          <a:custGeom>
            <a:avLst/>
            <a:gdLst>
              <a:gd name="T0" fmla="*/ 72 w 72"/>
              <a:gd name="T1" fmla="*/ 0 h 72"/>
              <a:gd name="T2" fmla="*/ 64 w 72"/>
              <a:gd name="T3" fmla="*/ 6 h 72"/>
              <a:gd name="T4" fmla="*/ 57 w 72"/>
              <a:gd name="T5" fmla="*/ 12 h 72"/>
              <a:gd name="T6" fmla="*/ 44 w 72"/>
              <a:gd name="T7" fmla="*/ 25 h 72"/>
              <a:gd name="T8" fmla="*/ 30 w 72"/>
              <a:gd name="T9" fmla="*/ 38 h 72"/>
              <a:gd name="T10" fmla="*/ 23 w 72"/>
              <a:gd name="T11" fmla="*/ 44 h 72"/>
              <a:gd name="T12" fmla="*/ 15 w 72"/>
              <a:gd name="T13" fmla="*/ 50 h 72"/>
              <a:gd name="T14" fmla="*/ 12 w 72"/>
              <a:gd name="T15" fmla="*/ 59 h 72"/>
              <a:gd name="T16" fmla="*/ 11 w 72"/>
              <a:gd name="T17" fmla="*/ 64 h 72"/>
              <a:gd name="T18" fmla="*/ 10 w 72"/>
              <a:gd name="T19" fmla="*/ 68 h 72"/>
              <a:gd name="T20" fmla="*/ 10 w 72"/>
              <a:gd name="T21" fmla="*/ 71 h 72"/>
              <a:gd name="T22" fmla="*/ 9 w 72"/>
              <a:gd name="T23" fmla="*/ 72 h 72"/>
              <a:gd name="T24" fmla="*/ 7 w 72"/>
              <a:gd name="T25" fmla="*/ 72 h 72"/>
              <a:gd name="T26" fmla="*/ 5 w 72"/>
              <a:gd name="T27" fmla="*/ 72 h 72"/>
              <a:gd name="T28" fmla="*/ 0 w 72"/>
              <a:gd name="T29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" h="72">
                <a:moveTo>
                  <a:pt x="72" y="0"/>
                </a:moveTo>
                <a:lnTo>
                  <a:pt x="64" y="6"/>
                </a:lnTo>
                <a:lnTo>
                  <a:pt x="57" y="12"/>
                </a:lnTo>
                <a:lnTo>
                  <a:pt x="44" y="25"/>
                </a:lnTo>
                <a:lnTo>
                  <a:pt x="30" y="38"/>
                </a:lnTo>
                <a:lnTo>
                  <a:pt x="23" y="44"/>
                </a:lnTo>
                <a:lnTo>
                  <a:pt x="15" y="50"/>
                </a:lnTo>
                <a:lnTo>
                  <a:pt x="12" y="59"/>
                </a:lnTo>
                <a:lnTo>
                  <a:pt x="11" y="64"/>
                </a:lnTo>
                <a:lnTo>
                  <a:pt x="10" y="68"/>
                </a:lnTo>
                <a:lnTo>
                  <a:pt x="10" y="71"/>
                </a:lnTo>
                <a:lnTo>
                  <a:pt x="9" y="72"/>
                </a:lnTo>
                <a:lnTo>
                  <a:pt x="7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7" name="Freeform 469"/>
          <p:cNvSpPr>
            <a:spLocks/>
          </p:cNvSpPr>
          <p:nvPr/>
        </p:nvSpPr>
        <p:spPr bwMode="auto">
          <a:xfrm>
            <a:off x="5251450" y="2738439"/>
            <a:ext cx="31750" cy="15875"/>
          </a:xfrm>
          <a:custGeom>
            <a:avLst/>
            <a:gdLst>
              <a:gd name="T0" fmla="*/ 58 w 58"/>
              <a:gd name="T1" fmla="*/ 0 h 29"/>
              <a:gd name="T2" fmla="*/ 43 w 58"/>
              <a:gd name="T3" fmla="*/ 7 h 29"/>
              <a:gd name="T4" fmla="*/ 28 w 58"/>
              <a:gd name="T5" fmla="*/ 13 h 29"/>
              <a:gd name="T6" fmla="*/ 12 w 58"/>
              <a:gd name="T7" fmla="*/ 21 h 29"/>
              <a:gd name="T8" fmla="*/ 0 w 58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29">
                <a:moveTo>
                  <a:pt x="58" y="0"/>
                </a:moveTo>
                <a:lnTo>
                  <a:pt x="43" y="7"/>
                </a:lnTo>
                <a:lnTo>
                  <a:pt x="28" y="13"/>
                </a:lnTo>
                <a:lnTo>
                  <a:pt x="12" y="21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8" name="Freeform 470"/>
          <p:cNvSpPr>
            <a:spLocks/>
          </p:cNvSpPr>
          <p:nvPr/>
        </p:nvSpPr>
        <p:spPr bwMode="auto">
          <a:xfrm>
            <a:off x="5343525" y="2673351"/>
            <a:ext cx="19050" cy="53975"/>
          </a:xfrm>
          <a:custGeom>
            <a:avLst/>
            <a:gdLst>
              <a:gd name="T0" fmla="*/ 0 w 36"/>
              <a:gd name="T1" fmla="*/ 0 h 101"/>
              <a:gd name="T2" fmla="*/ 11 w 36"/>
              <a:gd name="T3" fmla="*/ 25 h 101"/>
              <a:gd name="T4" fmla="*/ 23 w 36"/>
              <a:gd name="T5" fmla="*/ 49 h 101"/>
              <a:gd name="T6" fmla="*/ 28 w 36"/>
              <a:gd name="T7" fmla="*/ 61 h 101"/>
              <a:gd name="T8" fmla="*/ 33 w 36"/>
              <a:gd name="T9" fmla="*/ 73 h 101"/>
              <a:gd name="T10" fmla="*/ 35 w 36"/>
              <a:gd name="T11" fmla="*/ 86 h 101"/>
              <a:gd name="T12" fmla="*/ 36 w 36"/>
              <a:gd name="T1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1">
                <a:moveTo>
                  <a:pt x="0" y="0"/>
                </a:moveTo>
                <a:lnTo>
                  <a:pt x="11" y="25"/>
                </a:lnTo>
                <a:lnTo>
                  <a:pt x="23" y="49"/>
                </a:lnTo>
                <a:lnTo>
                  <a:pt x="28" y="61"/>
                </a:lnTo>
                <a:lnTo>
                  <a:pt x="33" y="73"/>
                </a:lnTo>
                <a:lnTo>
                  <a:pt x="35" y="86"/>
                </a:lnTo>
                <a:lnTo>
                  <a:pt x="36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59" name="Freeform 471"/>
          <p:cNvSpPr>
            <a:spLocks/>
          </p:cNvSpPr>
          <p:nvPr/>
        </p:nvSpPr>
        <p:spPr bwMode="auto">
          <a:xfrm>
            <a:off x="5335588" y="2825750"/>
            <a:ext cx="19050" cy="19050"/>
          </a:xfrm>
          <a:custGeom>
            <a:avLst/>
            <a:gdLst>
              <a:gd name="T0" fmla="*/ 0 w 36"/>
              <a:gd name="T1" fmla="*/ 0 h 36"/>
              <a:gd name="T2" fmla="*/ 7 w 36"/>
              <a:gd name="T3" fmla="*/ 11 h 36"/>
              <a:gd name="T4" fmla="*/ 14 w 36"/>
              <a:gd name="T5" fmla="*/ 22 h 36"/>
              <a:gd name="T6" fmla="*/ 20 w 36"/>
              <a:gd name="T7" fmla="*/ 27 h 36"/>
              <a:gd name="T8" fmla="*/ 27 w 36"/>
              <a:gd name="T9" fmla="*/ 31 h 36"/>
              <a:gd name="T10" fmla="*/ 33 w 36"/>
              <a:gd name="T11" fmla="*/ 35 h 36"/>
              <a:gd name="T12" fmla="*/ 35 w 36"/>
              <a:gd name="T13" fmla="*/ 36 h 36"/>
              <a:gd name="T14" fmla="*/ 36 w 36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36">
                <a:moveTo>
                  <a:pt x="0" y="0"/>
                </a:moveTo>
                <a:lnTo>
                  <a:pt x="7" y="11"/>
                </a:lnTo>
                <a:lnTo>
                  <a:pt x="14" y="22"/>
                </a:lnTo>
                <a:lnTo>
                  <a:pt x="20" y="27"/>
                </a:lnTo>
                <a:lnTo>
                  <a:pt x="27" y="31"/>
                </a:lnTo>
                <a:lnTo>
                  <a:pt x="33" y="35"/>
                </a:lnTo>
                <a:lnTo>
                  <a:pt x="35" y="36"/>
                </a:lnTo>
                <a:lnTo>
                  <a:pt x="36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0" name="Freeform 472"/>
          <p:cNvSpPr>
            <a:spLocks/>
          </p:cNvSpPr>
          <p:nvPr/>
        </p:nvSpPr>
        <p:spPr bwMode="auto">
          <a:xfrm>
            <a:off x="5278439" y="2898776"/>
            <a:ext cx="26987" cy="15875"/>
          </a:xfrm>
          <a:custGeom>
            <a:avLst/>
            <a:gdLst>
              <a:gd name="T0" fmla="*/ 51 w 51"/>
              <a:gd name="T1" fmla="*/ 0 h 29"/>
              <a:gd name="T2" fmla="*/ 37 w 51"/>
              <a:gd name="T3" fmla="*/ 5 h 29"/>
              <a:gd name="T4" fmla="*/ 24 w 51"/>
              <a:gd name="T5" fmla="*/ 11 h 29"/>
              <a:gd name="T6" fmla="*/ 12 w 51"/>
              <a:gd name="T7" fmla="*/ 19 h 29"/>
              <a:gd name="T8" fmla="*/ 0 w 51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29">
                <a:moveTo>
                  <a:pt x="51" y="0"/>
                </a:moveTo>
                <a:lnTo>
                  <a:pt x="37" y="5"/>
                </a:lnTo>
                <a:lnTo>
                  <a:pt x="24" y="11"/>
                </a:lnTo>
                <a:lnTo>
                  <a:pt x="12" y="19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1" name="Freeform 473"/>
          <p:cNvSpPr>
            <a:spLocks/>
          </p:cNvSpPr>
          <p:nvPr/>
        </p:nvSpPr>
        <p:spPr bwMode="auto">
          <a:xfrm>
            <a:off x="5297488" y="3013076"/>
            <a:ext cx="30162" cy="15875"/>
          </a:xfrm>
          <a:custGeom>
            <a:avLst/>
            <a:gdLst>
              <a:gd name="T0" fmla="*/ 0 w 57"/>
              <a:gd name="T1" fmla="*/ 0 h 28"/>
              <a:gd name="T2" fmla="*/ 8 w 57"/>
              <a:gd name="T3" fmla="*/ 6 h 28"/>
              <a:gd name="T4" fmla="*/ 14 w 57"/>
              <a:gd name="T5" fmla="*/ 10 h 28"/>
              <a:gd name="T6" fmla="*/ 20 w 57"/>
              <a:gd name="T7" fmla="*/ 14 h 28"/>
              <a:gd name="T8" fmla="*/ 24 w 57"/>
              <a:gd name="T9" fmla="*/ 18 h 28"/>
              <a:gd name="T10" fmla="*/ 31 w 57"/>
              <a:gd name="T11" fmla="*/ 22 h 28"/>
              <a:gd name="T12" fmla="*/ 34 w 57"/>
              <a:gd name="T13" fmla="*/ 26 h 28"/>
              <a:gd name="T14" fmla="*/ 38 w 57"/>
              <a:gd name="T15" fmla="*/ 27 h 28"/>
              <a:gd name="T16" fmla="*/ 42 w 57"/>
              <a:gd name="T17" fmla="*/ 28 h 28"/>
              <a:gd name="T18" fmla="*/ 48 w 57"/>
              <a:gd name="T19" fmla="*/ 28 h 28"/>
              <a:gd name="T20" fmla="*/ 52 w 57"/>
              <a:gd name="T21" fmla="*/ 28 h 28"/>
              <a:gd name="T22" fmla="*/ 57 w 57"/>
              <a:gd name="T2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7" h="28">
                <a:moveTo>
                  <a:pt x="0" y="0"/>
                </a:moveTo>
                <a:lnTo>
                  <a:pt x="8" y="6"/>
                </a:lnTo>
                <a:lnTo>
                  <a:pt x="14" y="10"/>
                </a:lnTo>
                <a:lnTo>
                  <a:pt x="20" y="14"/>
                </a:lnTo>
                <a:lnTo>
                  <a:pt x="24" y="18"/>
                </a:lnTo>
                <a:lnTo>
                  <a:pt x="31" y="22"/>
                </a:lnTo>
                <a:lnTo>
                  <a:pt x="34" y="26"/>
                </a:lnTo>
                <a:lnTo>
                  <a:pt x="38" y="27"/>
                </a:lnTo>
                <a:lnTo>
                  <a:pt x="42" y="28"/>
                </a:lnTo>
                <a:lnTo>
                  <a:pt x="48" y="28"/>
                </a:lnTo>
                <a:lnTo>
                  <a:pt x="52" y="28"/>
                </a:lnTo>
                <a:lnTo>
                  <a:pt x="57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2" name="Freeform 474"/>
          <p:cNvSpPr>
            <a:spLocks/>
          </p:cNvSpPr>
          <p:nvPr/>
        </p:nvSpPr>
        <p:spPr bwMode="auto">
          <a:xfrm>
            <a:off x="5267326" y="3132139"/>
            <a:ext cx="11113" cy="3175"/>
          </a:xfrm>
          <a:custGeom>
            <a:avLst/>
            <a:gdLst>
              <a:gd name="T0" fmla="*/ 21 w 21"/>
              <a:gd name="T1" fmla="*/ 0 h 7"/>
              <a:gd name="T2" fmla="*/ 15 w 21"/>
              <a:gd name="T3" fmla="*/ 3 h 7"/>
              <a:gd name="T4" fmla="*/ 8 w 21"/>
              <a:gd name="T5" fmla="*/ 5 h 7"/>
              <a:gd name="T6" fmla="*/ 2 w 21"/>
              <a:gd name="T7" fmla="*/ 6 h 7"/>
              <a:gd name="T8" fmla="*/ 1 w 21"/>
              <a:gd name="T9" fmla="*/ 7 h 7"/>
              <a:gd name="T10" fmla="*/ 0 w 21"/>
              <a:gd name="T11" fmla="*/ 7 h 7"/>
              <a:gd name="T12" fmla="*/ 1 w 21"/>
              <a:gd name="T13" fmla="*/ 7 h 7"/>
              <a:gd name="T14" fmla="*/ 2 w 21"/>
              <a:gd name="T15" fmla="*/ 6 h 7"/>
              <a:gd name="T16" fmla="*/ 8 w 21"/>
              <a:gd name="T17" fmla="*/ 5 h 7"/>
              <a:gd name="T18" fmla="*/ 15 w 21"/>
              <a:gd name="T19" fmla="*/ 3 h 7"/>
              <a:gd name="T20" fmla="*/ 21 w 21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7">
                <a:moveTo>
                  <a:pt x="21" y="0"/>
                </a:moveTo>
                <a:lnTo>
                  <a:pt x="15" y="3"/>
                </a:lnTo>
                <a:lnTo>
                  <a:pt x="8" y="5"/>
                </a:lnTo>
                <a:lnTo>
                  <a:pt x="2" y="6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2" y="6"/>
                </a:lnTo>
                <a:lnTo>
                  <a:pt x="8" y="5"/>
                </a:lnTo>
                <a:lnTo>
                  <a:pt x="15" y="3"/>
                </a:lnTo>
                <a:lnTo>
                  <a:pt x="21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363" name="Freeform 475"/>
          <p:cNvSpPr>
            <a:spLocks/>
          </p:cNvSpPr>
          <p:nvPr/>
        </p:nvSpPr>
        <p:spPr bwMode="auto">
          <a:xfrm>
            <a:off x="5526088" y="2132013"/>
            <a:ext cx="31750" cy="49212"/>
          </a:xfrm>
          <a:custGeom>
            <a:avLst/>
            <a:gdLst>
              <a:gd name="T0" fmla="*/ 0 w 58"/>
              <a:gd name="T1" fmla="*/ 0 h 94"/>
              <a:gd name="T2" fmla="*/ 6 w 58"/>
              <a:gd name="T3" fmla="*/ 9 h 94"/>
              <a:gd name="T4" fmla="*/ 11 w 58"/>
              <a:gd name="T5" fmla="*/ 16 h 94"/>
              <a:gd name="T6" fmla="*/ 17 w 58"/>
              <a:gd name="T7" fmla="*/ 27 h 94"/>
              <a:gd name="T8" fmla="*/ 21 w 58"/>
              <a:gd name="T9" fmla="*/ 34 h 94"/>
              <a:gd name="T10" fmla="*/ 25 w 58"/>
              <a:gd name="T11" fmla="*/ 39 h 94"/>
              <a:gd name="T12" fmla="*/ 27 w 58"/>
              <a:gd name="T13" fmla="*/ 42 h 94"/>
              <a:gd name="T14" fmla="*/ 32 w 58"/>
              <a:gd name="T15" fmla="*/ 45 h 94"/>
              <a:gd name="T16" fmla="*/ 39 w 58"/>
              <a:gd name="T17" fmla="*/ 47 h 94"/>
              <a:gd name="T18" fmla="*/ 45 w 58"/>
              <a:gd name="T19" fmla="*/ 48 h 94"/>
              <a:gd name="T20" fmla="*/ 51 w 58"/>
              <a:gd name="T21" fmla="*/ 51 h 94"/>
              <a:gd name="T22" fmla="*/ 53 w 58"/>
              <a:gd name="T23" fmla="*/ 62 h 94"/>
              <a:gd name="T24" fmla="*/ 56 w 58"/>
              <a:gd name="T25" fmla="*/ 69 h 94"/>
              <a:gd name="T26" fmla="*/ 57 w 58"/>
              <a:gd name="T27" fmla="*/ 72 h 94"/>
              <a:gd name="T28" fmla="*/ 58 w 58"/>
              <a:gd name="T29" fmla="*/ 76 h 94"/>
              <a:gd name="T30" fmla="*/ 58 w 58"/>
              <a:gd name="T31" fmla="*/ 78 h 94"/>
              <a:gd name="T32" fmla="*/ 58 w 58"/>
              <a:gd name="T33" fmla="*/ 82 h 94"/>
              <a:gd name="T34" fmla="*/ 58 w 58"/>
              <a:gd name="T35" fmla="*/ 87 h 94"/>
              <a:gd name="T36" fmla="*/ 58 w 58"/>
              <a:gd name="T3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8" h="94">
                <a:moveTo>
                  <a:pt x="0" y="0"/>
                </a:moveTo>
                <a:lnTo>
                  <a:pt x="6" y="9"/>
                </a:lnTo>
                <a:lnTo>
                  <a:pt x="11" y="16"/>
                </a:lnTo>
                <a:lnTo>
                  <a:pt x="17" y="27"/>
                </a:lnTo>
                <a:lnTo>
                  <a:pt x="21" y="34"/>
                </a:lnTo>
                <a:lnTo>
                  <a:pt x="25" y="39"/>
                </a:lnTo>
                <a:lnTo>
                  <a:pt x="27" y="42"/>
                </a:lnTo>
                <a:lnTo>
                  <a:pt x="32" y="45"/>
                </a:lnTo>
                <a:lnTo>
                  <a:pt x="39" y="47"/>
                </a:lnTo>
                <a:lnTo>
                  <a:pt x="45" y="48"/>
                </a:lnTo>
                <a:lnTo>
                  <a:pt x="51" y="51"/>
                </a:lnTo>
                <a:lnTo>
                  <a:pt x="53" y="62"/>
                </a:lnTo>
                <a:lnTo>
                  <a:pt x="56" y="69"/>
                </a:lnTo>
                <a:lnTo>
                  <a:pt x="57" y="72"/>
                </a:lnTo>
                <a:lnTo>
                  <a:pt x="58" y="76"/>
                </a:lnTo>
                <a:lnTo>
                  <a:pt x="58" y="78"/>
                </a:lnTo>
                <a:lnTo>
                  <a:pt x="58" y="82"/>
                </a:lnTo>
                <a:lnTo>
                  <a:pt x="58" y="87"/>
                </a:lnTo>
                <a:lnTo>
                  <a:pt x="58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4" name="Line 476"/>
          <p:cNvSpPr>
            <a:spLocks noChangeShapeType="1"/>
          </p:cNvSpPr>
          <p:nvPr/>
        </p:nvSpPr>
        <p:spPr bwMode="auto">
          <a:xfrm>
            <a:off x="5519738" y="2124076"/>
            <a:ext cx="0" cy="349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5" name="Freeform 477"/>
          <p:cNvSpPr>
            <a:spLocks/>
          </p:cNvSpPr>
          <p:nvPr/>
        </p:nvSpPr>
        <p:spPr bwMode="auto">
          <a:xfrm>
            <a:off x="5229225" y="2108200"/>
            <a:ext cx="19050" cy="46038"/>
          </a:xfrm>
          <a:custGeom>
            <a:avLst/>
            <a:gdLst>
              <a:gd name="T0" fmla="*/ 0 w 36"/>
              <a:gd name="T1" fmla="*/ 0 h 87"/>
              <a:gd name="T2" fmla="*/ 6 w 36"/>
              <a:gd name="T3" fmla="*/ 11 h 87"/>
              <a:gd name="T4" fmla="*/ 9 w 36"/>
              <a:gd name="T5" fmla="*/ 22 h 87"/>
              <a:gd name="T6" fmla="*/ 16 w 36"/>
              <a:gd name="T7" fmla="*/ 46 h 87"/>
              <a:gd name="T8" fmla="*/ 19 w 36"/>
              <a:gd name="T9" fmla="*/ 56 h 87"/>
              <a:gd name="T10" fmla="*/ 22 w 36"/>
              <a:gd name="T11" fmla="*/ 67 h 87"/>
              <a:gd name="T12" fmla="*/ 29 w 36"/>
              <a:gd name="T13" fmla="*/ 77 h 87"/>
              <a:gd name="T14" fmla="*/ 36 w 36"/>
              <a:gd name="T15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87">
                <a:moveTo>
                  <a:pt x="0" y="0"/>
                </a:moveTo>
                <a:lnTo>
                  <a:pt x="6" y="11"/>
                </a:lnTo>
                <a:lnTo>
                  <a:pt x="9" y="22"/>
                </a:lnTo>
                <a:lnTo>
                  <a:pt x="16" y="46"/>
                </a:lnTo>
                <a:lnTo>
                  <a:pt x="19" y="56"/>
                </a:lnTo>
                <a:lnTo>
                  <a:pt x="22" y="67"/>
                </a:lnTo>
                <a:lnTo>
                  <a:pt x="29" y="77"/>
                </a:lnTo>
                <a:lnTo>
                  <a:pt x="36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6" name="Freeform 478"/>
          <p:cNvSpPr>
            <a:spLocks/>
          </p:cNvSpPr>
          <p:nvPr/>
        </p:nvSpPr>
        <p:spPr bwMode="auto">
          <a:xfrm>
            <a:off x="5392739" y="2181226"/>
            <a:ext cx="34925" cy="60325"/>
          </a:xfrm>
          <a:custGeom>
            <a:avLst/>
            <a:gdLst>
              <a:gd name="T0" fmla="*/ 0 w 65"/>
              <a:gd name="T1" fmla="*/ 0 h 115"/>
              <a:gd name="T2" fmla="*/ 2 w 65"/>
              <a:gd name="T3" fmla="*/ 12 h 115"/>
              <a:gd name="T4" fmla="*/ 5 w 65"/>
              <a:gd name="T5" fmla="*/ 26 h 115"/>
              <a:gd name="T6" fmla="*/ 13 w 65"/>
              <a:gd name="T7" fmla="*/ 54 h 115"/>
              <a:gd name="T8" fmla="*/ 18 w 65"/>
              <a:gd name="T9" fmla="*/ 69 h 115"/>
              <a:gd name="T10" fmla="*/ 25 w 65"/>
              <a:gd name="T11" fmla="*/ 81 h 115"/>
              <a:gd name="T12" fmla="*/ 34 w 65"/>
              <a:gd name="T13" fmla="*/ 93 h 115"/>
              <a:gd name="T14" fmla="*/ 43 w 65"/>
              <a:gd name="T15" fmla="*/ 101 h 115"/>
              <a:gd name="T16" fmla="*/ 49 w 65"/>
              <a:gd name="T17" fmla="*/ 106 h 115"/>
              <a:gd name="T18" fmla="*/ 56 w 65"/>
              <a:gd name="T19" fmla="*/ 111 h 115"/>
              <a:gd name="T20" fmla="*/ 62 w 65"/>
              <a:gd name="T21" fmla="*/ 114 h 115"/>
              <a:gd name="T22" fmla="*/ 65 w 65"/>
              <a:gd name="T23" fmla="*/ 115 h 115"/>
              <a:gd name="T24" fmla="*/ 65 w 65"/>
              <a:gd name="T25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" h="115">
                <a:moveTo>
                  <a:pt x="0" y="0"/>
                </a:moveTo>
                <a:lnTo>
                  <a:pt x="2" y="12"/>
                </a:lnTo>
                <a:lnTo>
                  <a:pt x="5" y="26"/>
                </a:lnTo>
                <a:lnTo>
                  <a:pt x="13" y="54"/>
                </a:lnTo>
                <a:lnTo>
                  <a:pt x="18" y="69"/>
                </a:lnTo>
                <a:lnTo>
                  <a:pt x="25" y="81"/>
                </a:lnTo>
                <a:lnTo>
                  <a:pt x="34" y="93"/>
                </a:lnTo>
                <a:lnTo>
                  <a:pt x="43" y="101"/>
                </a:lnTo>
                <a:lnTo>
                  <a:pt x="49" y="106"/>
                </a:lnTo>
                <a:lnTo>
                  <a:pt x="56" y="111"/>
                </a:lnTo>
                <a:lnTo>
                  <a:pt x="62" y="114"/>
                </a:lnTo>
                <a:lnTo>
                  <a:pt x="65" y="115"/>
                </a:lnTo>
                <a:lnTo>
                  <a:pt x="65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7" name="Freeform 479"/>
          <p:cNvSpPr>
            <a:spLocks/>
          </p:cNvSpPr>
          <p:nvPr/>
        </p:nvSpPr>
        <p:spPr bwMode="auto">
          <a:xfrm>
            <a:off x="5384800" y="2181226"/>
            <a:ext cx="7938" cy="34925"/>
          </a:xfrm>
          <a:custGeom>
            <a:avLst/>
            <a:gdLst>
              <a:gd name="T0" fmla="*/ 15 w 15"/>
              <a:gd name="T1" fmla="*/ 0 h 65"/>
              <a:gd name="T2" fmla="*/ 13 w 15"/>
              <a:gd name="T3" fmla="*/ 8 h 65"/>
              <a:gd name="T4" fmla="*/ 9 w 15"/>
              <a:gd name="T5" fmla="*/ 16 h 65"/>
              <a:gd name="T6" fmla="*/ 8 w 15"/>
              <a:gd name="T7" fmla="*/ 22 h 65"/>
              <a:gd name="T8" fmla="*/ 5 w 15"/>
              <a:gd name="T9" fmla="*/ 26 h 65"/>
              <a:gd name="T10" fmla="*/ 3 w 15"/>
              <a:gd name="T11" fmla="*/ 32 h 65"/>
              <a:gd name="T12" fmla="*/ 2 w 15"/>
              <a:gd name="T13" fmla="*/ 37 h 65"/>
              <a:gd name="T14" fmla="*/ 0 w 15"/>
              <a:gd name="T15" fmla="*/ 41 h 65"/>
              <a:gd name="T16" fmla="*/ 0 w 15"/>
              <a:gd name="T17" fmla="*/ 46 h 65"/>
              <a:gd name="T18" fmla="*/ 0 w 15"/>
              <a:gd name="T19" fmla="*/ 54 h 65"/>
              <a:gd name="T20" fmla="*/ 0 w 15"/>
              <a:gd name="T21" fmla="*/ 59 h 65"/>
              <a:gd name="T22" fmla="*/ 0 w 15"/>
              <a:gd name="T2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" h="65">
                <a:moveTo>
                  <a:pt x="15" y="0"/>
                </a:moveTo>
                <a:lnTo>
                  <a:pt x="13" y="8"/>
                </a:lnTo>
                <a:lnTo>
                  <a:pt x="9" y="16"/>
                </a:lnTo>
                <a:lnTo>
                  <a:pt x="8" y="22"/>
                </a:lnTo>
                <a:lnTo>
                  <a:pt x="5" y="26"/>
                </a:lnTo>
                <a:lnTo>
                  <a:pt x="3" y="32"/>
                </a:lnTo>
                <a:lnTo>
                  <a:pt x="2" y="37"/>
                </a:lnTo>
                <a:lnTo>
                  <a:pt x="0" y="41"/>
                </a:lnTo>
                <a:lnTo>
                  <a:pt x="0" y="46"/>
                </a:lnTo>
                <a:lnTo>
                  <a:pt x="0" y="54"/>
                </a:lnTo>
                <a:lnTo>
                  <a:pt x="0" y="59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8" name="Freeform 480"/>
          <p:cNvSpPr>
            <a:spLocks/>
          </p:cNvSpPr>
          <p:nvPr/>
        </p:nvSpPr>
        <p:spPr bwMode="auto">
          <a:xfrm>
            <a:off x="5224464" y="2292350"/>
            <a:ext cx="20637" cy="46038"/>
          </a:xfrm>
          <a:custGeom>
            <a:avLst/>
            <a:gdLst>
              <a:gd name="T0" fmla="*/ 0 w 37"/>
              <a:gd name="T1" fmla="*/ 0 h 87"/>
              <a:gd name="T2" fmla="*/ 11 w 37"/>
              <a:gd name="T3" fmla="*/ 11 h 87"/>
              <a:gd name="T4" fmla="*/ 20 w 37"/>
              <a:gd name="T5" fmla="*/ 21 h 87"/>
              <a:gd name="T6" fmla="*/ 26 w 37"/>
              <a:gd name="T7" fmla="*/ 29 h 87"/>
              <a:gd name="T8" fmla="*/ 30 w 37"/>
              <a:gd name="T9" fmla="*/ 37 h 87"/>
              <a:gd name="T10" fmla="*/ 34 w 37"/>
              <a:gd name="T11" fmla="*/ 46 h 87"/>
              <a:gd name="T12" fmla="*/ 35 w 37"/>
              <a:gd name="T13" fmla="*/ 57 h 87"/>
              <a:gd name="T14" fmla="*/ 37 w 37"/>
              <a:gd name="T15" fmla="*/ 70 h 87"/>
              <a:gd name="T16" fmla="*/ 37 w 37"/>
              <a:gd name="T1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" h="87">
                <a:moveTo>
                  <a:pt x="0" y="0"/>
                </a:moveTo>
                <a:lnTo>
                  <a:pt x="11" y="11"/>
                </a:lnTo>
                <a:lnTo>
                  <a:pt x="20" y="21"/>
                </a:lnTo>
                <a:lnTo>
                  <a:pt x="26" y="29"/>
                </a:lnTo>
                <a:lnTo>
                  <a:pt x="30" y="37"/>
                </a:lnTo>
                <a:lnTo>
                  <a:pt x="34" y="46"/>
                </a:lnTo>
                <a:lnTo>
                  <a:pt x="35" y="57"/>
                </a:lnTo>
                <a:lnTo>
                  <a:pt x="37" y="70"/>
                </a:lnTo>
                <a:lnTo>
                  <a:pt x="37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69" name="Freeform 481"/>
          <p:cNvSpPr>
            <a:spLocks/>
          </p:cNvSpPr>
          <p:nvPr/>
        </p:nvSpPr>
        <p:spPr bwMode="auto">
          <a:xfrm>
            <a:off x="5045075" y="2074864"/>
            <a:ext cx="65088" cy="14287"/>
          </a:xfrm>
          <a:custGeom>
            <a:avLst/>
            <a:gdLst>
              <a:gd name="T0" fmla="*/ 123 w 123"/>
              <a:gd name="T1" fmla="*/ 0 h 29"/>
              <a:gd name="T2" fmla="*/ 93 w 123"/>
              <a:gd name="T3" fmla="*/ 11 h 29"/>
              <a:gd name="T4" fmla="*/ 63 w 123"/>
              <a:gd name="T5" fmla="*/ 20 h 29"/>
              <a:gd name="T6" fmla="*/ 33 w 123"/>
              <a:gd name="T7" fmla="*/ 26 h 29"/>
              <a:gd name="T8" fmla="*/ 17 w 123"/>
              <a:gd name="T9" fmla="*/ 28 h 29"/>
              <a:gd name="T10" fmla="*/ 0 w 123"/>
              <a:gd name="T1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29">
                <a:moveTo>
                  <a:pt x="123" y="0"/>
                </a:moveTo>
                <a:lnTo>
                  <a:pt x="93" y="11"/>
                </a:lnTo>
                <a:lnTo>
                  <a:pt x="63" y="20"/>
                </a:lnTo>
                <a:lnTo>
                  <a:pt x="33" y="26"/>
                </a:lnTo>
                <a:lnTo>
                  <a:pt x="17" y="28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0" name="Freeform 482"/>
          <p:cNvSpPr>
            <a:spLocks/>
          </p:cNvSpPr>
          <p:nvPr/>
        </p:nvSpPr>
        <p:spPr bwMode="auto">
          <a:xfrm>
            <a:off x="5541964" y="2093913"/>
            <a:ext cx="7937" cy="11112"/>
          </a:xfrm>
          <a:custGeom>
            <a:avLst/>
            <a:gdLst>
              <a:gd name="T0" fmla="*/ 0 w 15"/>
              <a:gd name="T1" fmla="*/ 0 h 22"/>
              <a:gd name="T2" fmla="*/ 5 w 15"/>
              <a:gd name="T3" fmla="*/ 6 h 22"/>
              <a:gd name="T4" fmla="*/ 10 w 15"/>
              <a:gd name="T5" fmla="*/ 13 h 22"/>
              <a:gd name="T6" fmla="*/ 14 w 15"/>
              <a:gd name="T7" fmla="*/ 19 h 22"/>
              <a:gd name="T8" fmla="*/ 15 w 15"/>
              <a:gd name="T9" fmla="*/ 22 h 22"/>
              <a:gd name="T10" fmla="*/ 15 w 15"/>
              <a:gd name="T11" fmla="*/ 22 h 22"/>
              <a:gd name="T12" fmla="*/ 15 w 15"/>
              <a:gd name="T13" fmla="*/ 22 h 22"/>
              <a:gd name="T14" fmla="*/ 14 w 15"/>
              <a:gd name="T15" fmla="*/ 19 h 22"/>
              <a:gd name="T16" fmla="*/ 10 w 15"/>
              <a:gd name="T17" fmla="*/ 13 h 22"/>
              <a:gd name="T18" fmla="*/ 5 w 15"/>
              <a:gd name="T19" fmla="*/ 6 h 22"/>
              <a:gd name="T20" fmla="*/ 0 w 15"/>
              <a:gd name="T21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" h="22">
                <a:moveTo>
                  <a:pt x="0" y="0"/>
                </a:moveTo>
                <a:lnTo>
                  <a:pt x="5" y="6"/>
                </a:lnTo>
                <a:lnTo>
                  <a:pt x="10" y="13"/>
                </a:lnTo>
                <a:lnTo>
                  <a:pt x="14" y="19"/>
                </a:lnTo>
                <a:lnTo>
                  <a:pt x="15" y="22"/>
                </a:lnTo>
                <a:lnTo>
                  <a:pt x="15" y="22"/>
                </a:lnTo>
                <a:lnTo>
                  <a:pt x="15" y="22"/>
                </a:lnTo>
                <a:lnTo>
                  <a:pt x="14" y="19"/>
                </a:lnTo>
                <a:lnTo>
                  <a:pt x="10" y="13"/>
                </a:lnTo>
                <a:lnTo>
                  <a:pt x="5" y="6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371" name="Freeform 483"/>
          <p:cNvSpPr>
            <a:spLocks/>
          </p:cNvSpPr>
          <p:nvPr/>
        </p:nvSpPr>
        <p:spPr bwMode="auto">
          <a:xfrm>
            <a:off x="5095876" y="2189164"/>
            <a:ext cx="49213" cy="111125"/>
          </a:xfrm>
          <a:custGeom>
            <a:avLst/>
            <a:gdLst>
              <a:gd name="T0" fmla="*/ 94 w 94"/>
              <a:gd name="T1" fmla="*/ 0 h 210"/>
              <a:gd name="T2" fmla="*/ 85 w 94"/>
              <a:gd name="T3" fmla="*/ 27 h 210"/>
              <a:gd name="T4" fmla="*/ 73 w 94"/>
              <a:gd name="T5" fmla="*/ 50 h 210"/>
              <a:gd name="T6" fmla="*/ 66 w 94"/>
              <a:gd name="T7" fmla="*/ 61 h 210"/>
              <a:gd name="T8" fmla="*/ 58 w 94"/>
              <a:gd name="T9" fmla="*/ 70 h 210"/>
              <a:gd name="T10" fmla="*/ 48 w 94"/>
              <a:gd name="T11" fmla="*/ 79 h 210"/>
              <a:gd name="T12" fmla="*/ 36 w 94"/>
              <a:gd name="T13" fmla="*/ 87 h 210"/>
              <a:gd name="T14" fmla="*/ 21 w 94"/>
              <a:gd name="T15" fmla="*/ 134 h 210"/>
              <a:gd name="T16" fmla="*/ 13 w 94"/>
              <a:gd name="T17" fmla="*/ 157 h 210"/>
              <a:gd name="T18" fmla="*/ 7 w 94"/>
              <a:gd name="T19" fmla="*/ 181 h 210"/>
              <a:gd name="T20" fmla="*/ 5 w 94"/>
              <a:gd name="T21" fmla="*/ 189 h 210"/>
              <a:gd name="T22" fmla="*/ 3 w 94"/>
              <a:gd name="T23" fmla="*/ 199 h 210"/>
              <a:gd name="T24" fmla="*/ 1 w 94"/>
              <a:gd name="T25" fmla="*/ 206 h 210"/>
              <a:gd name="T26" fmla="*/ 0 w 94"/>
              <a:gd name="T27" fmla="*/ 208 h 210"/>
              <a:gd name="T28" fmla="*/ 0 w 94"/>
              <a:gd name="T29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4" h="210">
                <a:moveTo>
                  <a:pt x="94" y="0"/>
                </a:moveTo>
                <a:lnTo>
                  <a:pt x="85" y="27"/>
                </a:lnTo>
                <a:lnTo>
                  <a:pt x="73" y="50"/>
                </a:lnTo>
                <a:lnTo>
                  <a:pt x="66" y="61"/>
                </a:lnTo>
                <a:lnTo>
                  <a:pt x="58" y="70"/>
                </a:lnTo>
                <a:lnTo>
                  <a:pt x="48" y="79"/>
                </a:lnTo>
                <a:lnTo>
                  <a:pt x="36" y="87"/>
                </a:lnTo>
                <a:lnTo>
                  <a:pt x="21" y="134"/>
                </a:lnTo>
                <a:lnTo>
                  <a:pt x="13" y="157"/>
                </a:lnTo>
                <a:lnTo>
                  <a:pt x="7" y="181"/>
                </a:lnTo>
                <a:lnTo>
                  <a:pt x="5" y="189"/>
                </a:lnTo>
                <a:lnTo>
                  <a:pt x="3" y="199"/>
                </a:lnTo>
                <a:lnTo>
                  <a:pt x="1" y="206"/>
                </a:lnTo>
                <a:lnTo>
                  <a:pt x="0" y="208"/>
                </a:lnTo>
                <a:lnTo>
                  <a:pt x="0" y="21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2" name="Freeform 484"/>
          <p:cNvSpPr>
            <a:spLocks/>
          </p:cNvSpPr>
          <p:nvPr/>
        </p:nvSpPr>
        <p:spPr bwMode="auto">
          <a:xfrm>
            <a:off x="5511800" y="2159000"/>
            <a:ext cx="7938" cy="76200"/>
          </a:xfrm>
          <a:custGeom>
            <a:avLst/>
            <a:gdLst>
              <a:gd name="T0" fmla="*/ 14 w 14"/>
              <a:gd name="T1" fmla="*/ 0 h 144"/>
              <a:gd name="T2" fmla="*/ 9 w 14"/>
              <a:gd name="T3" fmla="*/ 12 h 144"/>
              <a:gd name="T4" fmla="*/ 6 w 14"/>
              <a:gd name="T5" fmla="*/ 25 h 144"/>
              <a:gd name="T6" fmla="*/ 1 w 14"/>
              <a:gd name="T7" fmla="*/ 37 h 144"/>
              <a:gd name="T8" fmla="*/ 0 w 14"/>
              <a:gd name="T9" fmla="*/ 50 h 144"/>
              <a:gd name="T10" fmla="*/ 1 w 14"/>
              <a:gd name="T11" fmla="*/ 74 h 144"/>
              <a:gd name="T12" fmla="*/ 3 w 14"/>
              <a:gd name="T13" fmla="*/ 97 h 144"/>
              <a:gd name="T14" fmla="*/ 6 w 14"/>
              <a:gd name="T15" fmla="*/ 121 h 144"/>
              <a:gd name="T16" fmla="*/ 7 w 14"/>
              <a:gd name="T1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144">
                <a:moveTo>
                  <a:pt x="14" y="0"/>
                </a:moveTo>
                <a:lnTo>
                  <a:pt x="9" y="12"/>
                </a:lnTo>
                <a:lnTo>
                  <a:pt x="6" y="25"/>
                </a:lnTo>
                <a:lnTo>
                  <a:pt x="1" y="37"/>
                </a:lnTo>
                <a:lnTo>
                  <a:pt x="0" y="50"/>
                </a:lnTo>
                <a:lnTo>
                  <a:pt x="1" y="74"/>
                </a:lnTo>
                <a:lnTo>
                  <a:pt x="3" y="97"/>
                </a:lnTo>
                <a:lnTo>
                  <a:pt x="6" y="121"/>
                </a:lnTo>
                <a:lnTo>
                  <a:pt x="7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3" name="Freeform 485"/>
          <p:cNvSpPr>
            <a:spLocks/>
          </p:cNvSpPr>
          <p:nvPr/>
        </p:nvSpPr>
        <p:spPr bwMode="auto">
          <a:xfrm>
            <a:off x="5557838" y="2178051"/>
            <a:ext cx="38100" cy="155575"/>
          </a:xfrm>
          <a:custGeom>
            <a:avLst/>
            <a:gdLst>
              <a:gd name="T0" fmla="*/ 0 w 72"/>
              <a:gd name="T1" fmla="*/ 0 h 296"/>
              <a:gd name="T2" fmla="*/ 6 w 72"/>
              <a:gd name="T3" fmla="*/ 8 h 296"/>
              <a:gd name="T4" fmla="*/ 12 w 72"/>
              <a:gd name="T5" fmla="*/ 15 h 296"/>
              <a:gd name="T6" fmla="*/ 24 w 72"/>
              <a:gd name="T7" fmla="*/ 27 h 296"/>
              <a:gd name="T8" fmla="*/ 35 w 72"/>
              <a:gd name="T9" fmla="*/ 41 h 296"/>
              <a:gd name="T10" fmla="*/ 40 w 72"/>
              <a:gd name="T11" fmla="*/ 48 h 296"/>
              <a:gd name="T12" fmla="*/ 43 w 72"/>
              <a:gd name="T13" fmla="*/ 57 h 296"/>
              <a:gd name="T14" fmla="*/ 45 w 72"/>
              <a:gd name="T15" fmla="*/ 100 h 296"/>
              <a:gd name="T16" fmla="*/ 46 w 72"/>
              <a:gd name="T17" fmla="*/ 140 h 296"/>
              <a:gd name="T18" fmla="*/ 47 w 72"/>
              <a:gd name="T19" fmla="*/ 183 h 296"/>
              <a:gd name="T20" fmla="*/ 51 w 72"/>
              <a:gd name="T21" fmla="*/ 223 h 296"/>
              <a:gd name="T22" fmla="*/ 52 w 72"/>
              <a:gd name="T23" fmla="*/ 233 h 296"/>
              <a:gd name="T24" fmla="*/ 56 w 72"/>
              <a:gd name="T25" fmla="*/ 241 h 296"/>
              <a:gd name="T26" fmla="*/ 63 w 72"/>
              <a:gd name="T27" fmla="*/ 259 h 296"/>
              <a:gd name="T28" fmla="*/ 70 w 72"/>
              <a:gd name="T29" fmla="*/ 278 h 296"/>
              <a:gd name="T30" fmla="*/ 71 w 72"/>
              <a:gd name="T31" fmla="*/ 286 h 296"/>
              <a:gd name="T32" fmla="*/ 72 w 72"/>
              <a:gd name="T33" fmla="*/ 29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2" h="296">
                <a:moveTo>
                  <a:pt x="0" y="0"/>
                </a:moveTo>
                <a:lnTo>
                  <a:pt x="6" y="8"/>
                </a:lnTo>
                <a:lnTo>
                  <a:pt x="12" y="15"/>
                </a:lnTo>
                <a:lnTo>
                  <a:pt x="24" y="27"/>
                </a:lnTo>
                <a:lnTo>
                  <a:pt x="35" y="41"/>
                </a:lnTo>
                <a:lnTo>
                  <a:pt x="40" y="48"/>
                </a:lnTo>
                <a:lnTo>
                  <a:pt x="43" y="57"/>
                </a:lnTo>
                <a:lnTo>
                  <a:pt x="45" y="100"/>
                </a:lnTo>
                <a:lnTo>
                  <a:pt x="46" y="140"/>
                </a:lnTo>
                <a:lnTo>
                  <a:pt x="47" y="183"/>
                </a:lnTo>
                <a:lnTo>
                  <a:pt x="51" y="223"/>
                </a:lnTo>
                <a:lnTo>
                  <a:pt x="52" y="233"/>
                </a:lnTo>
                <a:lnTo>
                  <a:pt x="56" y="241"/>
                </a:lnTo>
                <a:lnTo>
                  <a:pt x="63" y="259"/>
                </a:lnTo>
                <a:lnTo>
                  <a:pt x="70" y="278"/>
                </a:lnTo>
                <a:lnTo>
                  <a:pt x="71" y="286"/>
                </a:lnTo>
                <a:lnTo>
                  <a:pt x="72" y="29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4" name="Freeform 486"/>
          <p:cNvSpPr>
            <a:spLocks/>
          </p:cNvSpPr>
          <p:nvPr/>
        </p:nvSpPr>
        <p:spPr bwMode="auto">
          <a:xfrm>
            <a:off x="5106989" y="2257426"/>
            <a:ext cx="22225" cy="11113"/>
          </a:xfrm>
          <a:custGeom>
            <a:avLst/>
            <a:gdLst>
              <a:gd name="T0" fmla="*/ 0 w 43"/>
              <a:gd name="T1" fmla="*/ 0 h 22"/>
              <a:gd name="T2" fmla="*/ 14 w 43"/>
              <a:gd name="T3" fmla="*/ 5 h 22"/>
              <a:gd name="T4" fmla="*/ 26 w 43"/>
              <a:gd name="T5" fmla="*/ 7 h 22"/>
              <a:gd name="T6" fmla="*/ 33 w 43"/>
              <a:gd name="T7" fmla="*/ 7 h 22"/>
              <a:gd name="T8" fmla="*/ 38 w 43"/>
              <a:gd name="T9" fmla="*/ 9 h 22"/>
              <a:gd name="T10" fmla="*/ 42 w 43"/>
              <a:gd name="T11" fmla="*/ 9 h 22"/>
              <a:gd name="T12" fmla="*/ 43 w 43"/>
              <a:gd name="T13" fmla="*/ 11 h 22"/>
              <a:gd name="T14" fmla="*/ 43 w 43"/>
              <a:gd name="T15" fmla="*/ 15 h 22"/>
              <a:gd name="T16" fmla="*/ 43 w 43"/>
              <a:gd name="T1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22">
                <a:moveTo>
                  <a:pt x="0" y="0"/>
                </a:moveTo>
                <a:lnTo>
                  <a:pt x="14" y="5"/>
                </a:lnTo>
                <a:lnTo>
                  <a:pt x="26" y="7"/>
                </a:lnTo>
                <a:lnTo>
                  <a:pt x="33" y="7"/>
                </a:lnTo>
                <a:lnTo>
                  <a:pt x="38" y="9"/>
                </a:lnTo>
                <a:lnTo>
                  <a:pt x="42" y="9"/>
                </a:lnTo>
                <a:lnTo>
                  <a:pt x="43" y="11"/>
                </a:lnTo>
                <a:lnTo>
                  <a:pt x="43" y="15"/>
                </a:lnTo>
                <a:lnTo>
                  <a:pt x="43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5" name="Freeform 487"/>
          <p:cNvSpPr>
            <a:spLocks/>
          </p:cNvSpPr>
          <p:nvPr/>
        </p:nvSpPr>
        <p:spPr bwMode="auto">
          <a:xfrm>
            <a:off x="4987926" y="2089150"/>
            <a:ext cx="61913" cy="57150"/>
          </a:xfrm>
          <a:custGeom>
            <a:avLst/>
            <a:gdLst>
              <a:gd name="T0" fmla="*/ 116 w 116"/>
              <a:gd name="T1" fmla="*/ 0 h 108"/>
              <a:gd name="T2" fmla="*/ 105 w 116"/>
              <a:gd name="T3" fmla="*/ 3 h 108"/>
              <a:gd name="T4" fmla="*/ 93 w 116"/>
              <a:gd name="T5" fmla="*/ 7 h 108"/>
              <a:gd name="T6" fmla="*/ 81 w 116"/>
              <a:gd name="T7" fmla="*/ 13 h 108"/>
              <a:gd name="T8" fmla="*/ 76 w 116"/>
              <a:gd name="T9" fmla="*/ 18 h 108"/>
              <a:gd name="T10" fmla="*/ 72 w 116"/>
              <a:gd name="T11" fmla="*/ 22 h 108"/>
              <a:gd name="T12" fmla="*/ 70 w 116"/>
              <a:gd name="T13" fmla="*/ 26 h 108"/>
              <a:gd name="T14" fmla="*/ 67 w 116"/>
              <a:gd name="T15" fmla="*/ 35 h 108"/>
              <a:gd name="T16" fmla="*/ 65 w 116"/>
              <a:gd name="T17" fmla="*/ 43 h 108"/>
              <a:gd name="T18" fmla="*/ 61 w 116"/>
              <a:gd name="T19" fmla="*/ 54 h 108"/>
              <a:gd name="T20" fmla="*/ 58 w 116"/>
              <a:gd name="T21" fmla="*/ 64 h 108"/>
              <a:gd name="T22" fmla="*/ 54 w 116"/>
              <a:gd name="T23" fmla="*/ 73 h 108"/>
              <a:gd name="T24" fmla="*/ 49 w 116"/>
              <a:gd name="T25" fmla="*/ 80 h 108"/>
              <a:gd name="T26" fmla="*/ 43 w 116"/>
              <a:gd name="T27" fmla="*/ 86 h 108"/>
              <a:gd name="T28" fmla="*/ 35 w 116"/>
              <a:gd name="T29" fmla="*/ 91 h 108"/>
              <a:gd name="T30" fmla="*/ 29 w 116"/>
              <a:gd name="T31" fmla="*/ 95 h 108"/>
              <a:gd name="T32" fmla="*/ 17 w 116"/>
              <a:gd name="T33" fmla="*/ 98 h 108"/>
              <a:gd name="T34" fmla="*/ 10 w 116"/>
              <a:gd name="T35" fmla="*/ 100 h 108"/>
              <a:gd name="T36" fmla="*/ 5 w 116"/>
              <a:gd name="T37" fmla="*/ 100 h 108"/>
              <a:gd name="T38" fmla="*/ 1 w 116"/>
              <a:gd name="T39" fmla="*/ 98 h 108"/>
              <a:gd name="T40" fmla="*/ 0 w 116"/>
              <a:gd name="T41" fmla="*/ 98 h 108"/>
              <a:gd name="T42" fmla="*/ 0 w 116"/>
              <a:gd name="T43" fmla="*/ 102 h 108"/>
              <a:gd name="T44" fmla="*/ 0 w 116"/>
              <a:gd name="T45" fmla="*/ 104 h 108"/>
              <a:gd name="T46" fmla="*/ 0 w 116"/>
              <a:gd name="T4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6" h="108">
                <a:moveTo>
                  <a:pt x="116" y="0"/>
                </a:moveTo>
                <a:lnTo>
                  <a:pt x="105" y="3"/>
                </a:lnTo>
                <a:lnTo>
                  <a:pt x="93" y="7"/>
                </a:lnTo>
                <a:lnTo>
                  <a:pt x="81" y="13"/>
                </a:lnTo>
                <a:lnTo>
                  <a:pt x="76" y="18"/>
                </a:lnTo>
                <a:lnTo>
                  <a:pt x="72" y="22"/>
                </a:lnTo>
                <a:lnTo>
                  <a:pt x="70" y="26"/>
                </a:lnTo>
                <a:lnTo>
                  <a:pt x="67" y="35"/>
                </a:lnTo>
                <a:lnTo>
                  <a:pt x="65" y="43"/>
                </a:lnTo>
                <a:lnTo>
                  <a:pt x="61" y="54"/>
                </a:lnTo>
                <a:lnTo>
                  <a:pt x="58" y="64"/>
                </a:lnTo>
                <a:lnTo>
                  <a:pt x="54" y="73"/>
                </a:lnTo>
                <a:lnTo>
                  <a:pt x="49" y="80"/>
                </a:lnTo>
                <a:lnTo>
                  <a:pt x="43" y="86"/>
                </a:lnTo>
                <a:lnTo>
                  <a:pt x="35" y="91"/>
                </a:lnTo>
                <a:lnTo>
                  <a:pt x="29" y="95"/>
                </a:lnTo>
                <a:lnTo>
                  <a:pt x="17" y="98"/>
                </a:lnTo>
                <a:lnTo>
                  <a:pt x="10" y="100"/>
                </a:lnTo>
                <a:lnTo>
                  <a:pt x="5" y="100"/>
                </a:lnTo>
                <a:lnTo>
                  <a:pt x="1" y="98"/>
                </a:lnTo>
                <a:lnTo>
                  <a:pt x="0" y="98"/>
                </a:lnTo>
                <a:lnTo>
                  <a:pt x="0" y="102"/>
                </a:lnTo>
                <a:lnTo>
                  <a:pt x="0" y="104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6" name="Freeform 488"/>
          <p:cNvSpPr>
            <a:spLocks/>
          </p:cNvSpPr>
          <p:nvPr/>
        </p:nvSpPr>
        <p:spPr bwMode="auto">
          <a:xfrm>
            <a:off x="5060951" y="2146300"/>
            <a:ext cx="42863" cy="76200"/>
          </a:xfrm>
          <a:custGeom>
            <a:avLst/>
            <a:gdLst>
              <a:gd name="T0" fmla="*/ 80 w 80"/>
              <a:gd name="T1" fmla="*/ 0 h 144"/>
              <a:gd name="T2" fmla="*/ 78 w 80"/>
              <a:gd name="T3" fmla="*/ 7 h 144"/>
              <a:gd name="T4" fmla="*/ 76 w 80"/>
              <a:gd name="T5" fmla="*/ 16 h 144"/>
              <a:gd name="T6" fmla="*/ 72 w 80"/>
              <a:gd name="T7" fmla="*/ 28 h 144"/>
              <a:gd name="T8" fmla="*/ 70 w 80"/>
              <a:gd name="T9" fmla="*/ 39 h 144"/>
              <a:gd name="T10" fmla="*/ 66 w 80"/>
              <a:gd name="T11" fmla="*/ 51 h 144"/>
              <a:gd name="T12" fmla="*/ 64 w 80"/>
              <a:gd name="T13" fmla="*/ 60 h 144"/>
              <a:gd name="T14" fmla="*/ 60 w 80"/>
              <a:gd name="T15" fmla="*/ 67 h 144"/>
              <a:gd name="T16" fmla="*/ 58 w 80"/>
              <a:gd name="T17" fmla="*/ 72 h 144"/>
              <a:gd name="T18" fmla="*/ 52 w 80"/>
              <a:gd name="T19" fmla="*/ 78 h 144"/>
              <a:gd name="T20" fmla="*/ 45 w 80"/>
              <a:gd name="T21" fmla="*/ 85 h 144"/>
              <a:gd name="T22" fmla="*/ 31 w 80"/>
              <a:gd name="T23" fmla="*/ 100 h 144"/>
              <a:gd name="T24" fmla="*/ 24 w 80"/>
              <a:gd name="T25" fmla="*/ 106 h 144"/>
              <a:gd name="T26" fmla="*/ 19 w 80"/>
              <a:gd name="T27" fmla="*/ 111 h 144"/>
              <a:gd name="T28" fmla="*/ 16 w 80"/>
              <a:gd name="T29" fmla="*/ 114 h 144"/>
              <a:gd name="T30" fmla="*/ 15 w 80"/>
              <a:gd name="T31" fmla="*/ 115 h 144"/>
              <a:gd name="T32" fmla="*/ 12 w 80"/>
              <a:gd name="T33" fmla="*/ 124 h 144"/>
              <a:gd name="T34" fmla="*/ 11 w 80"/>
              <a:gd name="T35" fmla="*/ 129 h 144"/>
              <a:gd name="T36" fmla="*/ 10 w 80"/>
              <a:gd name="T37" fmla="*/ 132 h 144"/>
              <a:gd name="T38" fmla="*/ 9 w 80"/>
              <a:gd name="T39" fmla="*/ 135 h 144"/>
              <a:gd name="T40" fmla="*/ 6 w 80"/>
              <a:gd name="T41" fmla="*/ 138 h 144"/>
              <a:gd name="T42" fmla="*/ 4 w 80"/>
              <a:gd name="T43" fmla="*/ 141 h 144"/>
              <a:gd name="T44" fmla="*/ 0 w 80"/>
              <a:gd name="T4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0" h="144">
                <a:moveTo>
                  <a:pt x="80" y="0"/>
                </a:moveTo>
                <a:lnTo>
                  <a:pt x="78" y="7"/>
                </a:lnTo>
                <a:lnTo>
                  <a:pt x="76" y="16"/>
                </a:lnTo>
                <a:lnTo>
                  <a:pt x="72" y="28"/>
                </a:lnTo>
                <a:lnTo>
                  <a:pt x="70" y="39"/>
                </a:lnTo>
                <a:lnTo>
                  <a:pt x="66" y="51"/>
                </a:lnTo>
                <a:lnTo>
                  <a:pt x="64" y="60"/>
                </a:lnTo>
                <a:lnTo>
                  <a:pt x="60" y="67"/>
                </a:lnTo>
                <a:lnTo>
                  <a:pt x="58" y="72"/>
                </a:lnTo>
                <a:lnTo>
                  <a:pt x="52" y="78"/>
                </a:lnTo>
                <a:lnTo>
                  <a:pt x="45" y="85"/>
                </a:lnTo>
                <a:lnTo>
                  <a:pt x="31" y="100"/>
                </a:lnTo>
                <a:lnTo>
                  <a:pt x="24" y="106"/>
                </a:lnTo>
                <a:lnTo>
                  <a:pt x="19" y="111"/>
                </a:lnTo>
                <a:lnTo>
                  <a:pt x="16" y="114"/>
                </a:lnTo>
                <a:lnTo>
                  <a:pt x="15" y="115"/>
                </a:lnTo>
                <a:lnTo>
                  <a:pt x="12" y="124"/>
                </a:lnTo>
                <a:lnTo>
                  <a:pt x="11" y="129"/>
                </a:lnTo>
                <a:lnTo>
                  <a:pt x="10" y="132"/>
                </a:lnTo>
                <a:lnTo>
                  <a:pt x="9" y="135"/>
                </a:lnTo>
                <a:lnTo>
                  <a:pt x="6" y="138"/>
                </a:lnTo>
                <a:lnTo>
                  <a:pt x="4" y="141"/>
                </a:lnTo>
                <a:lnTo>
                  <a:pt x="0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7" name="Freeform 489"/>
          <p:cNvSpPr>
            <a:spLocks/>
          </p:cNvSpPr>
          <p:nvPr/>
        </p:nvSpPr>
        <p:spPr bwMode="auto">
          <a:xfrm>
            <a:off x="5245100" y="2311401"/>
            <a:ext cx="33338" cy="79375"/>
          </a:xfrm>
          <a:custGeom>
            <a:avLst/>
            <a:gdLst>
              <a:gd name="T0" fmla="*/ 64 w 64"/>
              <a:gd name="T1" fmla="*/ 0 h 152"/>
              <a:gd name="T2" fmla="*/ 62 w 64"/>
              <a:gd name="T3" fmla="*/ 6 h 152"/>
              <a:gd name="T4" fmla="*/ 61 w 64"/>
              <a:gd name="T5" fmla="*/ 12 h 152"/>
              <a:gd name="T6" fmla="*/ 58 w 64"/>
              <a:gd name="T7" fmla="*/ 20 h 152"/>
              <a:gd name="T8" fmla="*/ 56 w 64"/>
              <a:gd name="T9" fmla="*/ 24 h 152"/>
              <a:gd name="T10" fmla="*/ 54 w 64"/>
              <a:gd name="T11" fmla="*/ 29 h 152"/>
              <a:gd name="T12" fmla="*/ 51 w 64"/>
              <a:gd name="T13" fmla="*/ 33 h 152"/>
              <a:gd name="T14" fmla="*/ 46 w 64"/>
              <a:gd name="T15" fmla="*/ 40 h 152"/>
              <a:gd name="T16" fmla="*/ 43 w 64"/>
              <a:gd name="T17" fmla="*/ 45 h 152"/>
              <a:gd name="T18" fmla="*/ 39 w 64"/>
              <a:gd name="T19" fmla="*/ 50 h 152"/>
              <a:gd name="T20" fmla="*/ 34 w 64"/>
              <a:gd name="T21" fmla="*/ 57 h 152"/>
              <a:gd name="T22" fmla="*/ 28 w 64"/>
              <a:gd name="T23" fmla="*/ 65 h 152"/>
              <a:gd name="T24" fmla="*/ 24 w 64"/>
              <a:gd name="T25" fmla="*/ 71 h 152"/>
              <a:gd name="T26" fmla="*/ 20 w 64"/>
              <a:gd name="T27" fmla="*/ 78 h 152"/>
              <a:gd name="T28" fmla="*/ 15 w 64"/>
              <a:gd name="T29" fmla="*/ 84 h 152"/>
              <a:gd name="T30" fmla="*/ 14 w 64"/>
              <a:gd name="T31" fmla="*/ 87 h 152"/>
              <a:gd name="T32" fmla="*/ 14 w 64"/>
              <a:gd name="T33" fmla="*/ 87 h 152"/>
              <a:gd name="T34" fmla="*/ 4 w 64"/>
              <a:gd name="T35" fmla="*/ 119 h 152"/>
              <a:gd name="T36" fmla="*/ 1 w 64"/>
              <a:gd name="T37" fmla="*/ 135 h 152"/>
              <a:gd name="T38" fmla="*/ 0 w 64"/>
              <a:gd name="T39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4" h="152">
                <a:moveTo>
                  <a:pt x="64" y="0"/>
                </a:moveTo>
                <a:lnTo>
                  <a:pt x="62" y="6"/>
                </a:lnTo>
                <a:lnTo>
                  <a:pt x="61" y="12"/>
                </a:lnTo>
                <a:lnTo>
                  <a:pt x="58" y="20"/>
                </a:lnTo>
                <a:lnTo>
                  <a:pt x="56" y="24"/>
                </a:lnTo>
                <a:lnTo>
                  <a:pt x="54" y="29"/>
                </a:lnTo>
                <a:lnTo>
                  <a:pt x="51" y="33"/>
                </a:lnTo>
                <a:lnTo>
                  <a:pt x="46" y="40"/>
                </a:lnTo>
                <a:lnTo>
                  <a:pt x="43" y="45"/>
                </a:lnTo>
                <a:lnTo>
                  <a:pt x="39" y="50"/>
                </a:lnTo>
                <a:lnTo>
                  <a:pt x="34" y="57"/>
                </a:lnTo>
                <a:lnTo>
                  <a:pt x="28" y="65"/>
                </a:lnTo>
                <a:lnTo>
                  <a:pt x="24" y="71"/>
                </a:lnTo>
                <a:lnTo>
                  <a:pt x="20" y="78"/>
                </a:lnTo>
                <a:lnTo>
                  <a:pt x="15" y="84"/>
                </a:lnTo>
                <a:lnTo>
                  <a:pt x="14" y="87"/>
                </a:lnTo>
                <a:lnTo>
                  <a:pt x="14" y="87"/>
                </a:lnTo>
                <a:lnTo>
                  <a:pt x="4" y="119"/>
                </a:lnTo>
                <a:lnTo>
                  <a:pt x="1" y="135"/>
                </a:lnTo>
                <a:lnTo>
                  <a:pt x="0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8" name="Freeform 490"/>
          <p:cNvSpPr>
            <a:spLocks/>
          </p:cNvSpPr>
          <p:nvPr/>
        </p:nvSpPr>
        <p:spPr bwMode="auto">
          <a:xfrm>
            <a:off x="5392738" y="2333625"/>
            <a:ext cx="23812" cy="76200"/>
          </a:xfrm>
          <a:custGeom>
            <a:avLst/>
            <a:gdLst>
              <a:gd name="T0" fmla="*/ 0 w 43"/>
              <a:gd name="T1" fmla="*/ 0 h 144"/>
              <a:gd name="T2" fmla="*/ 7 w 43"/>
              <a:gd name="T3" fmla="*/ 4 h 144"/>
              <a:gd name="T4" fmla="*/ 13 w 43"/>
              <a:gd name="T5" fmla="*/ 10 h 144"/>
              <a:gd name="T6" fmla="*/ 23 w 43"/>
              <a:gd name="T7" fmla="*/ 21 h 144"/>
              <a:gd name="T8" fmla="*/ 28 w 43"/>
              <a:gd name="T9" fmla="*/ 32 h 144"/>
              <a:gd name="T10" fmla="*/ 31 w 43"/>
              <a:gd name="T11" fmla="*/ 44 h 144"/>
              <a:gd name="T12" fmla="*/ 32 w 43"/>
              <a:gd name="T13" fmla="*/ 57 h 144"/>
              <a:gd name="T14" fmla="*/ 32 w 43"/>
              <a:gd name="T15" fmla="*/ 72 h 144"/>
              <a:gd name="T16" fmla="*/ 34 w 43"/>
              <a:gd name="T17" fmla="*/ 89 h 144"/>
              <a:gd name="T18" fmla="*/ 36 w 43"/>
              <a:gd name="T19" fmla="*/ 108 h 144"/>
              <a:gd name="T20" fmla="*/ 37 w 43"/>
              <a:gd name="T21" fmla="*/ 117 h 144"/>
              <a:gd name="T22" fmla="*/ 38 w 43"/>
              <a:gd name="T23" fmla="*/ 123 h 144"/>
              <a:gd name="T24" fmla="*/ 40 w 43"/>
              <a:gd name="T25" fmla="*/ 128 h 144"/>
              <a:gd name="T26" fmla="*/ 41 w 43"/>
              <a:gd name="T27" fmla="*/ 132 h 144"/>
              <a:gd name="T28" fmla="*/ 42 w 43"/>
              <a:gd name="T29" fmla="*/ 133 h 144"/>
              <a:gd name="T30" fmla="*/ 42 w 43"/>
              <a:gd name="T31" fmla="*/ 133 h 144"/>
              <a:gd name="T32" fmla="*/ 43 w 43"/>
              <a:gd name="T33" fmla="*/ 132 h 144"/>
              <a:gd name="T34" fmla="*/ 43 w 43"/>
              <a:gd name="T35" fmla="*/ 129 h 144"/>
              <a:gd name="T36" fmla="*/ 43 w 43"/>
              <a:gd name="T37" fmla="*/ 129 h 144"/>
              <a:gd name="T38" fmla="*/ 43 w 43"/>
              <a:gd name="T39" fmla="*/ 131 h 144"/>
              <a:gd name="T40" fmla="*/ 43 w 43"/>
              <a:gd name="T41" fmla="*/ 133 h 144"/>
              <a:gd name="T42" fmla="*/ 43 w 43"/>
              <a:gd name="T43" fmla="*/ 138 h 144"/>
              <a:gd name="T44" fmla="*/ 43 w 43"/>
              <a:gd name="T4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3" h="144">
                <a:moveTo>
                  <a:pt x="0" y="0"/>
                </a:moveTo>
                <a:lnTo>
                  <a:pt x="7" y="4"/>
                </a:lnTo>
                <a:lnTo>
                  <a:pt x="13" y="10"/>
                </a:lnTo>
                <a:lnTo>
                  <a:pt x="23" y="21"/>
                </a:lnTo>
                <a:lnTo>
                  <a:pt x="28" y="32"/>
                </a:lnTo>
                <a:lnTo>
                  <a:pt x="31" y="44"/>
                </a:lnTo>
                <a:lnTo>
                  <a:pt x="32" y="57"/>
                </a:lnTo>
                <a:lnTo>
                  <a:pt x="32" y="72"/>
                </a:lnTo>
                <a:lnTo>
                  <a:pt x="34" y="89"/>
                </a:lnTo>
                <a:lnTo>
                  <a:pt x="36" y="108"/>
                </a:lnTo>
                <a:lnTo>
                  <a:pt x="37" y="117"/>
                </a:lnTo>
                <a:lnTo>
                  <a:pt x="38" y="123"/>
                </a:lnTo>
                <a:lnTo>
                  <a:pt x="40" y="128"/>
                </a:lnTo>
                <a:lnTo>
                  <a:pt x="41" y="132"/>
                </a:lnTo>
                <a:lnTo>
                  <a:pt x="42" y="133"/>
                </a:lnTo>
                <a:lnTo>
                  <a:pt x="42" y="133"/>
                </a:lnTo>
                <a:lnTo>
                  <a:pt x="43" y="132"/>
                </a:lnTo>
                <a:lnTo>
                  <a:pt x="43" y="129"/>
                </a:lnTo>
                <a:lnTo>
                  <a:pt x="43" y="129"/>
                </a:lnTo>
                <a:lnTo>
                  <a:pt x="43" y="131"/>
                </a:lnTo>
                <a:lnTo>
                  <a:pt x="43" y="133"/>
                </a:lnTo>
                <a:lnTo>
                  <a:pt x="43" y="138"/>
                </a:lnTo>
                <a:lnTo>
                  <a:pt x="43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79" name="Freeform 491"/>
          <p:cNvSpPr>
            <a:spLocks/>
          </p:cNvSpPr>
          <p:nvPr/>
        </p:nvSpPr>
        <p:spPr bwMode="auto">
          <a:xfrm>
            <a:off x="5278438" y="2368551"/>
            <a:ext cx="23812" cy="41275"/>
          </a:xfrm>
          <a:custGeom>
            <a:avLst/>
            <a:gdLst>
              <a:gd name="T0" fmla="*/ 44 w 44"/>
              <a:gd name="T1" fmla="*/ 0 h 80"/>
              <a:gd name="T2" fmla="*/ 26 w 44"/>
              <a:gd name="T3" fmla="*/ 16 h 80"/>
              <a:gd name="T4" fmla="*/ 18 w 44"/>
              <a:gd name="T5" fmla="*/ 25 h 80"/>
              <a:gd name="T6" fmla="*/ 12 w 44"/>
              <a:gd name="T7" fmla="*/ 35 h 80"/>
              <a:gd name="T8" fmla="*/ 8 w 44"/>
              <a:gd name="T9" fmla="*/ 45 h 80"/>
              <a:gd name="T10" fmla="*/ 4 w 44"/>
              <a:gd name="T11" fmla="*/ 56 h 80"/>
              <a:gd name="T12" fmla="*/ 2 w 44"/>
              <a:gd name="T13" fmla="*/ 68 h 80"/>
              <a:gd name="T14" fmla="*/ 0 w 44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80">
                <a:moveTo>
                  <a:pt x="44" y="0"/>
                </a:moveTo>
                <a:lnTo>
                  <a:pt x="26" y="16"/>
                </a:lnTo>
                <a:lnTo>
                  <a:pt x="18" y="25"/>
                </a:lnTo>
                <a:lnTo>
                  <a:pt x="12" y="35"/>
                </a:lnTo>
                <a:lnTo>
                  <a:pt x="8" y="45"/>
                </a:lnTo>
                <a:lnTo>
                  <a:pt x="4" y="56"/>
                </a:lnTo>
                <a:lnTo>
                  <a:pt x="2" y="68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0" name="Freeform 492"/>
          <p:cNvSpPr>
            <a:spLocks/>
          </p:cNvSpPr>
          <p:nvPr/>
        </p:nvSpPr>
        <p:spPr bwMode="auto">
          <a:xfrm>
            <a:off x="5354638" y="2433639"/>
            <a:ext cx="11112" cy="90487"/>
          </a:xfrm>
          <a:custGeom>
            <a:avLst/>
            <a:gdLst>
              <a:gd name="T0" fmla="*/ 0 w 21"/>
              <a:gd name="T1" fmla="*/ 0 h 173"/>
              <a:gd name="T2" fmla="*/ 8 w 21"/>
              <a:gd name="T3" fmla="*/ 45 h 173"/>
              <a:gd name="T4" fmla="*/ 15 w 21"/>
              <a:gd name="T5" fmla="*/ 87 h 173"/>
              <a:gd name="T6" fmla="*/ 20 w 21"/>
              <a:gd name="T7" fmla="*/ 129 h 173"/>
              <a:gd name="T8" fmla="*/ 21 w 21"/>
              <a:gd name="T9" fmla="*/ 150 h 173"/>
              <a:gd name="T10" fmla="*/ 21 w 21"/>
              <a:gd name="T11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73">
                <a:moveTo>
                  <a:pt x="0" y="0"/>
                </a:moveTo>
                <a:lnTo>
                  <a:pt x="8" y="45"/>
                </a:lnTo>
                <a:lnTo>
                  <a:pt x="15" y="87"/>
                </a:lnTo>
                <a:lnTo>
                  <a:pt x="20" y="129"/>
                </a:lnTo>
                <a:lnTo>
                  <a:pt x="21" y="150"/>
                </a:lnTo>
                <a:lnTo>
                  <a:pt x="21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1" name="Freeform 493"/>
          <p:cNvSpPr>
            <a:spLocks/>
          </p:cNvSpPr>
          <p:nvPr/>
        </p:nvSpPr>
        <p:spPr bwMode="auto">
          <a:xfrm>
            <a:off x="5167313" y="2139951"/>
            <a:ext cx="31750" cy="68263"/>
          </a:xfrm>
          <a:custGeom>
            <a:avLst/>
            <a:gdLst>
              <a:gd name="T0" fmla="*/ 58 w 58"/>
              <a:gd name="T1" fmla="*/ 0 h 129"/>
              <a:gd name="T2" fmla="*/ 54 w 58"/>
              <a:gd name="T3" fmla="*/ 10 h 129"/>
              <a:gd name="T4" fmla="*/ 52 w 58"/>
              <a:gd name="T5" fmla="*/ 19 h 129"/>
              <a:gd name="T6" fmla="*/ 50 w 58"/>
              <a:gd name="T7" fmla="*/ 25 h 129"/>
              <a:gd name="T8" fmla="*/ 48 w 58"/>
              <a:gd name="T9" fmla="*/ 31 h 129"/>
              <a:gd name="T10" fmla="*/ 45 w 58"/>
              <a:gd name="T11" fmla="*/ 38 h 129"/>
              <a:gd name="T12" fmla="*/ 42 w 58"/>
              <a:gd name="T13" fmla="*/ 44 h 129"/>
              <a:gd name="T14" fmla="*/ 40 w 58"/>
              <a:gd name="T15" fmla="*/ 50 h 129"/>
              <a:gd name="T16" fmla="*/ 34 w 58"/>
              <a:gd name="T17" fmla="*/ 57 h 129"/>
              <a:gd name="T18" fmla="*/ 30 w 58"/>
              <a:gd name="T19" fmla="*/ 62 h 129"/>
              <a:gd name="T20" fmla="*/ 27 w 58"/>
              <a:gd name="T21" fmla="*/ 68 h 129"/>
              <a:gd name="T22" fmla="*/ 21 w 58"/>
              <a:gd name="T23" fmla="*/ 77 h 129"/>
              <a:gd name="T24" fmla="*/ 15 w 58"/>
              <a:gd name="T25" fmla="*/ 86 h 129"/>
              <a:gd name="T26" fmla="*/ 12 w 58"/>
              <a:gd name="T27" fmla="*/ 92 h 129"/>
              <a:gd name="T28" fmla="*/ 9 w 58"/>
              <a:gd name="T29" fmla="*/ 98 h 129"/>
              <a:gd name="T30" fmla="*/ 4 w 58"/>
              <a:gd name="T31" fmla="*/ 113 h 129"/>
              <a:gd name="T32" fmla="*/ 3 w 58"/>
              <a:gd name="T33" fmla="*/ 120 h 129"/>
              <a:gd name="T34" fmla="*/ 1 w 58"/>
              <a:gd name="T35" fmla="*/ 125 h 129"/>
              <a:gd name="T36" fmla="*/ 0 w 58"/>
              <a:gd name="T37" fmla="*/ 128 h 129"/>
              <a:gd name="T38" fmla="*/ 0 w 58"/>
              <a:gd name="T3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129">
                <a:moveTo>
                  <a:pt x="58" y="0"/>
                </a:moveTo>
                <a:lnTo>
                  <a:pt x="54" y="10"/>
                </a:lnTo>
                <a:lnTo>
                  <a:pt x="52" y="19"/>
                </a:lnTo>
                <a:lnTo>
                  <a:pt x="50" y="25"/>
                </a:lnTo>
                <a:lnTo>
                  <a:pt x="48" y="31"/>
                </a:lnTo>
                <a:lnTo>
                  <a:pt x="45" y="38"/>
                </a:lnTo>
                <a:lnTo>
                  <a:pt x="42" y="44"/>
                </a:lnTo>
                <a:lnTo>
                  <a:pt x="40" y="50"/>
                </a:lnTo>
                <a:lnTo>
                  <a:pt x="34" y="57"/>
                </a:lnTo>
                <a:lnTo>
                  <a:pt x="30" y="62"/>
                </a:lnTo>
                <a:lnTo>
                  <a:pt x="27" y="68"/>
                </a:lnTo>
                <a:lnTo>
                  <a:pt x="21" y="77"/>
                </a:lnTo>
                <a:lnTo>
                  <a:pt x="15" y="86"/>
                </a:lnTo>
                <a:lnTo>
                  <a:pt x="12" y="92"/>
                </a:lnTo>
                <a:lnTo>
                  <a:pt x="9" y="98"/>
                </a:lnTo>
                <a:lnTo>
                  <a:pt x="4" y="113"/>
                </a:lnTo>
                <a:lnTo>
                  <a:pt x="3" y="120"/>
                </a:lnTo>
                <a:lnTo>
                  <a:pt x="1" y="125"/>
                </a:lnTo>
                <a:lnTo>
                  <a:pt x="0" y="128"/>
                </a:lnTo>
                <a:lnTo>
                  <a:pt x="0" y="1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2" name="Freeform 494"/>
          <p:cNvSpPr>
            <a:spLocks/>
          </p:cNvSpPr>
          <p:nvPr/>
        </p:nvSpPr>
        <p:spPr bwMode="auto">
          <a:xfrm>
            <a:off x="5580063" y="2254251"/>
            <a:ext cx="30162" cy="30163"/>
          </a:xfrm>
          <a:custGeom>
            <a:avLst/>
            <a:gdLst>
              <a:gd name="T0" fmla="*/ 0 w 58"/>
              <a:gd name="T1" fmla="*/ 0 h 58"/>
              <a:gd name="T2" fmla="*/ 8 w 58"/>
              <a:gd name="T3" fmla="*/ 11 h 58"/>
              <a:gd name="T4" fmla="*/ 15 w 58"/>
              <a:gd name="T5" fmla="*/ 22 h 58"/>
              <a:gd name="T6" fmla="*/ 20 w 58"/>
              <a:gd name="T7" fmla="*/ 25 h 58"/>
              <a:gd name="T8" fmla="*/ 26 w 58"/>
              <a:gd name="T9" fmla="*/ 29 h 58"/>
              <a:gd name="T10" fmla="*/ 32 w 58"/>
              <a:gd name="T11" fmla="*/ 31 h 58"/>
              <a:gd name="T12" fmla="*/ 37 w 58"/>
              <a:gd name="T13" fmla="*/ 36 h 58"/>
              <a:gd name="T14" fmla="*/ 43 w 58"/>
              <a:gd name="T15" fmla="*/ 45 h 58"/>
              <a:gd name="T16" fmla="*/ 45 w 58"/>
              <a:gd name="T17" fmla="*/ 51 h 58"/>
              <a:gd name="T18" fmla="*/ 45 w 58"/>
              <a:gd name="T19" fmla="*/ 54 h 58"/>
              <a:gd name="T20" fmla="*/ 44 w 58"/>
              <a:gd name="T21" fmla="*/ 57 h 58"/>
              <a:gd name="T22" fmla="*/ 44 w 58"/>
              <a:gd name="T23" fmla="*/ 58 h 58"/>
              <a:gd name="T24" fmla="*/ 45 w 58"/>
              <a:gd name="T25" fmla="*/ 58 h 58"/>
              <a:gd name="T26" fmla="*/ 50 w 58"/>
              <a:gd name="T27" fmla="*/ 58 h 58"/>
              <a:gd name="T28" fmla="*/ 53 w 58"/>
              <a:gd name="T29" fmla="*/ 58 h 58"/>
              <a:gd name="T30" fmla="*/ 58 w 58"/>
              <a:gd name="T3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" h="58">
                <a:moveTo>
                  <a:pt x="0" y="0"/>
                </a:moveTo>
                <a:lnTo>
                  <a:pt x="8" y="11"/>
                </a:lnTo>
                <a:lnTo>
                  <a:pt x="15" y="22"/>
                </a:lnTo>
                <a:lnTo>
                  <a:pt x="20" y="25"/>
                </a:lnTo>
                <a:lnTo>
                  <a:pt x="26" y="29"/>
                </a:lnTo>
                <a:lnTo>
                  <a:pt x="32" y="31"/>
                </a:lnTo>
                <a:lnTo>
                  <a:pt x="37" y="36"/>
                </a:lnTo>
                <a:lnTo>
                  <a:pt x="43" y="45"/>
                </a:lnTo>
                <a:lnTo>
                  <a:pt x="45" y="51"/>
                </a:lnTo>
                <a:lnTo>
                  <a:pt x="45" y="54"/>
                </a:lnTo>
                <a:lnTo>
                  <a:pt x="44" y="57"/>
                </a:lnTo>
                <a:lnTo>
                  <a:pt x="44" y="58"/>
                </a:lnTo>
                <a:lnTo>
                  <a:pt x="45" y="58"/>
                </a:lnTo>
                <a:lnTo>
                  <a:pt x="50" y="58"/>
                </a:lnTo>
                <a:lnTo>
                  <a:pt x="53" y="58"/>
                </a:lnTo>
                <a:lnTo>
                  <a:pt x="58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3" name="Freeform 495"/>
          <p:cNvSpPr>
            <a:spLocks/>
          </p:cNvSpPr>
          <p:nvPr/>
        </p:nvSpPr>
        <p:spPr bwMode="auto">
          <a:xfrm>
            <a:off x="5362576" y="2722564"/>
            <a:ext cx="15875" cy="65087"/>
          </a:xfrm>
          <a:custGeom>
            <a:avLst/>
            <a:gdLst>
              <a:gd name="T0" fmla="*/ 0 w 29"/>
              <a:gd name="T1" fmla="*/ 0 h 123"/>
              <a:gd name="T2" fmla="*/ 10 w 29"/>
              <a:gd name="T3" fmla="*/ 30 h 123"/>
              <a:gd name="T4" fmla="*/ 19 w 29"/>
              <a:gd name="T5" fmla="*/ 60 h 123"/>
              <a:gd name="T6" fmla="*/ 27 w 29"/>
              <a:gd name="T7" fmla="*/ 92 h 123"/>
              <a:gd name="T8" fmla="*/ 28 w 29"/>
              <a:gd name="T9" fmla="*/ 107 h 123"/>
              <a:gd name="T10" fmla="*/ 29 w 29"/>
              <a:gd name="T11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23">
                <a:moveTo>
                  <a:pt x="0" y="0"/>
                </a:moveTo>
                <a:lnTo>
                  <a:pt x="10" y="30"/>
                </a:lnTo>
                <a:lnTo>
                  <a:pt x="19" y="60"/>
                </a:lnTo>
                <a:lnTo>
                  <a:pt x="27" y="92"/>
                </a:lnTo>
                <a:lnTo>
                  <a:pt x="28" y="107"/>
                </a:lnTo>
                <a:lnTo>
                  <a:pt x="29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4" name="Freeform 496"/>
          <p:cNvSpPr>
            <a:spLocks/>
          </p:cNvSpPr>
          <p:nvPr/>
        </p:nvSpPr>
        <p:spPr bwMode="auto">
          <a:xfrm>
            <a:off x="5221288" y="2749550"/>
            <a:ext cx="38100" cy="69850"/>
          </a:xfrm>
          <a:custGeom>
            <a:avLst/>
            <a:gdLst>
              <a:gd name="T0" fmla="*/ 72 w 72"/>
              <a:gd name="T1" fmla="*/ 0 h 130"/>
              <a:gd name="T2" fmla="*/ 59 w 72"/>
              <a:gd name="T3" fmla="*/ 17 h 130"/>
              <a:gd name="T4" fmla="*/ 47 w 72"/>
              <a:gd name="T5" fmla="*/ 31 h 130"/>
              <a:gd name="T6" fmla="*/ 35 w 72"/>
              <a:gd name="T7" fmla="*/ 44 h 130"/>
              <a:gd name="T8" fmla="*/ 24 w 72"/>
              <a:gd name="T9" fmla="*/ 56 h 130"/>
              <a:gd name="T10" fmla="*/ 15 w 72"/>
              <a:gd name="T11" fmla="*/ 71 h 130"/>
              <a:gd name="T12" fmla="*/ 6 w 72"/>
              <a:gd name="T13" fmla="*/ 86 h 130"/>
              <a:gd name="T14" fmla="*/ 4 w 72"/>
              <a:gd name="T15" fmla="*/ 95 h 130"/>
              <a:gd name="T16" fmla="*/ 1 w 72"/>
              <a:gd name="T17" fmla="*/ 106 h 130"/>
              <a:gd name="T18" fmla="*/ 0 w 72"/>
              <a:gd name="T19" fmla="*/ 116 h 130"/>
              <a:gd name="T20" fmla="*/ 0 w 72"/>
              <a:gd name="T21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130">
                <a:moveTo>
                  <a:pt x="72" y="0"/>
                </a:moveTo>
                <a:lnTo>
                  <a:pt x="59" y="17"/>
                </a:lnTo>
                <a:lnTo>
                  <a:pt x="47" y="31"/>
                </a:lnTo>
                <a:lnTo>
                  <a:pt x="35" y="44"/>
                </a:lnTo>
                <a:lnTo>
                  <a:pt x="24" y="56"/>
                </a:lnTo>
                <a:lnTo>
                  <a:pt x="15" y="71"/>
                </a:lnTo>
                <a:lnTo>
                  <a:pt x="6" y="86"/>
                </a:lnTo>
                <a:lnTo>
                  <a:pt x="4" y="95"/>
                </a:lnTo>
                <a:lnTo>
                  <a:pt x="1" y="106"/>
                </a:lnTo>
                <a:lnTo>
                  <a:pt x="0" y="116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5" name="Freeform 497"/>
          <p:cNvSpPr>
            <a:spLocks/>
          </p:cNvSpPr>
          <p:nvPr/>
        </p:nvSpPr>
        <p:spPr bwMode="auto">
          <a:xfrm>
            <a:off x="5354638" y="2841625"/>
            <a:ext cx="42862" cy="57150"/>
          </a:xfrm>
          <a:custGeom>
            <a:avLst/>
            <a:gdLst>
              <a:gd name="T0" fmla="*/ 0 w 79"/>
              <a:gd name="T1" fmla="*/ 0 h 108"/>
              <a:gd name="T2" fmla="*/ 14 w 79"/>
              <a:gd name="T3" fmla="*/ 16 h 108"/>
              <a:gd name="T4" fmla="*/ 27 w 79"/>
              <a:gd name="T5" fmla="*/ 30 h 108"/>
              <a:gd name="T6" fmla="*/ 41 w 79"/>
              <a:gd name="T7" fmla="*/ 44 h 108"/>
              <a:gd name="T8" fmla="*/ 57 w 79"/>
              <a:gd name="T9" fmla="*/ 58 h 108"/>
              <a:gd name="T10" fmla="*/ 63 w 79"/>
              <a:gd name="T11" fmla="*/ 70 h 108"/>
              <a:gd name="T12" fmla="*/ 71 w 79"/>
              <a:gd name="T13" fmla="*/ 83 h 108"/>
              <a:gd name="T14" fmla="*/ 77 w 79"/>
              <a:gd name="T15" fmla="*/ 96 h 108"/>
              <a:gd name="T16" fmla="*/ 78 w 79"/>
              <a:gd name="T17" fmla="*/ 102 h 108"/>
              <a:gd name="T18" fmla="*/ 79 w 79"/>
              <a:gd name="T1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108">
                <a:moveTo>
                  <a:pt x="0" y="0"/>
                </a:moveTo>
                <a:lnTo>
                  <a:pt x="14" y="16"/>
                </a:lnTo>
                <a:lnTo>
                  <a:pt x="27" y="30"/>
                </a:lnTo>
                <a:lnTo>
                  <a:pt x="41" y="44"/>
                </a:lnTo>
                <a:lnTo>
                  <a:pt x="57" y="58"/>
                </a:lnTo>
                <a:lnTo>
                  <a:pt x="63" y="70"/>
                </a:lnTo>
                <a:lnTo>
                  <a:pt x="71" y="83"/>
                </a:lnTo>
                <a:lnTo>
                  <a:pt x="77" y="96"/>
                </a:lnTo>
                <a:lnTo>
                  <a:pt x="78" y="102"/>
                </a:lnTo>
                <a:lnTo>
                  <a:pt x="79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6" name="Freeform 498"/>
          <p:cNvSpPr>
            <a:spLocks/>
          </p:cNvSpPr>
          <p:nvPr/>
        </p:nvSpPr>
        <p:spPr bwMode="auto">
          <a:xfrm>
            <a:off x="5289550" y="3238501"/>
            <a:ext cx="31750" cy="23813"/>
          </a:xfrm>
          <a:custGeom>
            <a:avLst/>
            <a:gdLst>
              <a:gd name="T0" fmla="*/ 0 w 58"/>
              <a:gd name="T1" fmla="*/ 0 h 44"/>
              <a:gd name="T2" fmla="*/ 12 w 58"/>
              <a:gd name="T3" fmla="*/ 4 h 44"/>
              <a:gd name="T4" fmla="*/ 23 w 58"/>
              <a:gd name="T5" fmla="*/ 7 h 44"/>
              <a:gd name="T6" fmla="*/ 33 w 58"/>
              <a:gd name="T7" fmla="*/ 13 h 44"/>
              <a:gd name="T8" fmla="*/ 39 w 58"/>
              <a:gd name="T9" fmla="*/ 17 h 44"/>
              <a:gd name="T10" fmla="*/ 43 w 58"/>
              <a:gd name="T11" fmla="*/ 22 h 44"/>
              <a:gd name="T12" fmla="*/ 48 w 58"/>
              <a:gd name="T13" fmla="*/ 28 h 44"/>
              <a:gd name="T14" fmla="*/ 53 w 58"/>
              <a:gd name="T15" fmla="*/ 35 h 44"/>
              <a:gd name="T16" fmla="*/ 57 w 58"/>
              <a:gd name="T17" fmla="*/ 41 h 44"/>
              <a:gd name="T18" fmla="*/ 58 w 58"/>
              <a:gd name="T19" fmla="*/ 42 h 44"/>
              <a:gd name="T20" fmla="*/ 58 w 58"/>
              <a:gd name="T2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" h="44">
                <a:moveTo>
                  <a:pt x="0" y="0"/>
                </a:moveTo>
                <a:lnTo>
                  <a:pt x="12" y="4"/>
                </a:lnTo>
                <a:lnTo>
                  <a:pt x="23" y="7"/>
                </a:lnTo>
                <a:lnTo>
                  <a:pt x="33" y="13"/>
                </a:lnTo>
                <a:lnTo>
                  <a:pt x="39" y="17"/>
                </a:lnTo>
                <a:lnTo>
                  <a:pt x="43" y="22"/>
                </a:lnTo>
                <a:lnTo>
                  <a:pt x="48" y="28"/>
                </a:lnTo>
                <a:lnTo>
                  <a:pt x="53" y="35"/>
                </a:lnTo>
                <a:lnTo>
                  <a:pt x="57" y="41"/>
                </a:lnTo>
                <a:lnTo>
                  <a:pt x="58" y="42"/>
                </a:lnTo>
                <a:lnTo>
                  <a:pt x="58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7" name="Freeform 499"/>
          <p:cNvSpPr>
            <a:spLocks/>
          </p:cNvSpPr>
          <p:nvPr/>
        </p:nvSpPr>
        <p:spPr bwMode="auto">
          <a:xfrm>
            <a:off x="5237163" y="2906713"/>
            <a:ext cx="49212" cy="36512"/>
          </a:xfrm>
          <a:custGeom>
            <a:avLst/>
            <a:gdLst>
              <a:gd name="T0" fmla="*/ 93 w 93"/>
              <a:gd name="T1" fmla="*/ 14 h 68"/>
              <a:gd name="T2" fmla="*/ 91 w 93"/>
              <a:gd name="T3" fmla="*/ 0 h 68"/>
              <a:gd name="T4" fmla="*/ 81 w 93"/>
              <a:gd name="T5" fmla="*/ 2 h 68"/>
              <a:gd name="T6" fmla="*/ 71 w 93"/>
              <a:gd name="T7" fmla="*/ 3 h 68"/>
              <a:gd name="T8" fmla="*/ 63 w 93"/>
              <a:gd name="T9" fmla="*/ 4 h 68"/>
              <a:gd name="T10" fmla="*/ 56 w 93"/>
              <a:gd name="T11" fmla="*/ 6 h 68"/>
              <a:gd name="T12" fmla="*/ 52 w 93"/>
              <a:gd name="T13" fmla="*/ 7 h 68"/>
              <a:gd name="T14" fmla="*/ 40 w 93"/>
              <a:gd name="T15" fmla="*/ 10 h 68"/>
              <a:gd name="T16" fmla="*/ 32 w 93"/>
              <a:gd name="T17" fmla="*/ 14 h 68"/>
              <a:gd name="T18" fmla="*/ 29 w 93"/>
              <a:gd name="T19" fmla="*/ 15 h 68"/>
              <a:gd name="T20" fmla="*/ 22 w 93"/>
              <a:gd name="T21" fmla="*/ 21 h 68"/>
              <a:gd name="T22" fmla="*/ 15 w 93"/>
              <a:gd name="T23" fmla="*/ 31 h 68"/>
              <a:gd name="T24" fmla="*/ 9 w 93"/>
              <a:gd name="T25" fmla="*/ 43 h 68"/>
              <a:gd name="T26" fmla="*/ 4 w 93"/>
              <a:gd name="T27" fmla="*/ 50 h 68"/>
              <a:gd name="T28" fmla="*/ 0 w 93"/>
              <a:gd name="T29" fmla="*/ 61 h 68"/>
              <a:gd name="T30" fmla="*/ 11 w 93"/>
              <a:gd name="T31" fmla="*/ 68 h 68"/>
              <a:gd name="T32" fmla="*/ 15 w 93"/>
              <a:gd name="T33" fmla="*/ 61 h 68"/>
              <a:gd name="T34" fmla="*/ 20 w 93"/>
              <a:gd name="T35" fmla="*/ 54 h 68"/>
              <a:gd name="T36" fmla="*/ 26 w 93"/>
              <a:gd name="T37" fmla="*/ 42 h 68"/>
              <a:gd name="T38" fmla="*/ 33 w 93"/>
              <a:gd name="T39" fmla="*/ 32 h 68"/>
              <a:gd name="T40" fmla="*/ 40 w 93"/>
              <a:gd name="T41" fmla="*/ 26 h 68"/>
              <a:gd name="T42" fmla="*/ 34 w 93"/>
              <a:gd name="T43" fmla="*/ 21 h 68"/>
              <a:gd name="T44" fmla="*/ 38 w 93"/>
              <a:gd name="T45" fmla="*/ 27 h 68"/>
              <a:gd name="T46" fmla="*/ 46 w 93"/>
              <a:gd name="T47" fmla="*/ 24 h 68"/>
              <a:gd name="T48" fmla="*/ 58 w 93"/>
              <a:gd name="T49" fmla="*/ 20 h 68"/>
              <a:gd name="T50" fmla="*/ 56 w 93"/>
              <a:gd name="T51" fmla="*/ 13 h 68"/>
              <a:gd name="T52" fmla="*/ 56 w 93"/>
              <a:gd name="T53" fmla="*/ 20 h 68"/>
              <a:gd name="T54" fmla="*/ 63 w 93"/>
              <a:gd name="T55" fmla="*/ 19 h 68"/>
              <a:gd name="T56" fmla="*/ 71 w 93"/>
              <a:gd name="T57" fmla="*/ 18 h 68"/>
              <a:gd name="T58" fmla="*/ 81 w 93"/>
              <a:gd name="T59" fmla="*/ 16 h 68"/>
              <a:gd name="T60" fmla="*/ 93 w 93"/>
              <a:gd name="T61" fmla="*/ 1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3" h="68">
                <a:moveTo>
                  <a:pt x="93" y="14"/>
                </a:moveTo>
                <a:lnTo>
                  <a:pt x="91" y="0"/>
                </a:lnTo>
                <a:lnTo>
                  <a:pt x="81" y="2"/>
                </a:lnTo>
                <a:lnTo>
                  <a:pt x="71" y="3"/>
                </a:lnTo>
                <a:lnTo>
                  <a:pt x="63" y="4"/>
                </a:lnTo>
                <a:lnTo>
                  <a:pt x="56" y="6"/>
                </a:lnTo>
                <a:lnTo>
                  <a:pt x="52" y="7"/>
                </a:lnTo>
                <a:lnTo>
                  <a:pt x="40" y="10"/>
                </a:lnTo>
                <a:lnTo>
                  <a:pt x="32" y="14"/>
                </a:lnTo>
                <a:lnTo>
                  <a:pt x="29" y="15"/>
                </a:lnTo>
                <a:lnTo>
                  <a:pt x="22" y="21"/>
                </a:lnTo>
                <a:lnTo>
                  <a:pt x="15" y="31"/>
                </a:lnTo>
                <a:lnTo>
                  <a:pt x="9" y="43"/>
                </a:lnTo>
                <a:lnTo>
                  <a:pt x="4" y="50"/>
                </a:lnTo>
                <a:lnTo>
                  <a:pt x="0" y="61"/>
                </a:lnTo>
                <a:lnTo>
                  <a:pt x="11" y="68"/>
                </a:lnTo>
                <a:lnTo>
                  <a:pt x="15" y="61"/>
                </a:lnTo>
                <a:lnTo>
                  <a:pt x="20" y="54"/>
                </a:lnTo>
                <a:lnTo>
                  <a:pt x="26" y="42"/>
                </a:lnTo>
                <a:lnTo>
                  <a:pt x="33" y="32"/>
                </a:lnTo>
                <a:lnTo>
                  <a:pt x="40" y="26"/>
                </a:lnTo>
                <a:lnTo>
                  <a:pt x="34" y="21"/>
                </a:lnTo>
                <a:lnTo>
                  <a:pt x="38" y="27"/>
                </a:lnTo>
                <a:lnTo>
                  <a:pt x="46" y="24"/>
                </a:lnTo>
                <a:lnTo>
                  <a:pt x="58" y="20"/>
                </a:lnTo>
                <a:lnTo>
                  <a:pt x="56" y="13"/>
                </a:lnTo>
                <a:lnTo>
                  <a:pt x="56" y="20"/>
                </a:lnTo>
                <a:lnTo>
                  <a:pt x="63" y="19"/>
                </a:lnTo>
                <a:lnTo>
                  <a:pt x="71" y="18"/>
                </a:lnTo>
                <a:lnTo>
                  <a:pt x="81" y="16"/>
                </a:lnTo>
                <a:lnTo>
                  <a:pt x="93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8" name="Freeform 500"/>
          <p:cNvSpPr>
            <a:spLocks/>
          </p:cNvSpPr>
          <p:nvPr/>
        </p:nvSpPr>
        <p:spPr bwMode="auto">
          <a:xfrm>
            <a:off x="5211763" y="3132138"/>
            <a:ext cx="57150" cy="30162"/>
          </a:xfrm>
          <a:custGeom>
            <a:avLst/>
            <a:gdLst>
              <a:gd name="T0" fmla="*/ 107 w 107"/>
              <a:gd name="T1" fmla="*/ 14 h 56"/>
              <a:gd name="T2" fmla="*/ 104 w 107"/>
              <a:gd name="T3" fmla="*/ 0 h 56"/>
              <a:gd name="T4" fmla="*/ 76 w 107"/>
              <a:gd name="T5" fmla="*/ 6 h 56"/>
              <a:gd name="T6" fmla="*/ 48 w 107"/>
              <a:gd name="T7" fmla="*/ 16 h 56"/>
              <a:gd name="T8" fmla="*/ 22 w 107"/>
              <a:gd name="T9" fmla="*/ 27 h 56"/>
              <a:gd name="T10" fmla="*/ 11 w 107"/>
              <a:gd name="T11" fmla="*/ 35 h 56"/>
              <a:gd name="T12" fmla="*/ 9 w 107"/>
              <a:gd name="T13" fmla="*/ 37 h 56"/>
              <a:gd name="T14" fmla="*/ 0 w 107"/>
              <a:gd name="T15" fmla="*/ 45 h 56"/>
              <a:gd name="T16" fmla="*/ 9 w 107"/>
              <a:gd name="T17" fmla="*/ 56 h 56"/>
              <a:gd name="T18" fmla="*/ 19 w 107"/>
              <a:gd name="T19" fmla="*/ 47 h 56"/>
              <a:gd name="T20" fmla="*/ 13 w 107"/>
              <a:gd name="T21" fmla="*/ 41 h 56"/>
              <a:gd name="T22" fmla="*/ 17 w 107"/>
              <a:gd name="T23" fmla="*/ 49 h 56"/>
              <a:gd name="T24" fmla="*/ 28 w 107"/>
              <a:gd name="T25" fmla="*/ 40 h 56"/>
              <a:gd name="T26" fmla="*/ 54 w 107"/>
              <a:gd name="T27" fmla="*/ 29 h 56"/>
              <a:gd name="T28" fmla="*/ 82 w 107"/>
              <a:gd name="T29" fmla="*/ 20 h 56"/>
              <a:gd name="T30" fmla="*/ 107 w 107"/>
              <a:gd name="T31" fmla="*/ 1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7" h="56">
                <a:moveTo>
                  <a:pt x="107" y="14"/>
                </a:moveTo>
                <a:lnTo>
                  <a:pt x="104" y="0"/>
                </a:lnTo>
                <a:lnTo>
                  <a:pt x="76" y="6"/>
                </a:lnTo>
                <a:lnTo>
                  <a:pt x="48" y="16"/>
                </a:lnTo>
                <a:lnTo>
                  <a:pt x="22" y="27"/>
                </a:lnTo>
                <a:lnTo>
                  <a:pt x="11" y="35"/>
                </a:lnTo>
                <a:lnTo>
                  <a:pt x="9" y="37"/>
                </a:lnTo>
                <a:lnTo>
                  <a:pt x="0" y="45"/>
                </a:lnTo>
                <a:lnTo>
                  <a:pt x="9" y="56"/>
                </a:lnTo>
                <a:lnTo>
                  <a:pt x="19" y="47"/>
                </a:lnTo>
                <a:lnTo>
                  <a:pt x="13" y="41"/>
                </a:lnTo>
                <a:lnTo>
                  <a:pt x="17" y="49"/>
                </a:lnTo>
                <a:lnTo>
                  <a:pt x="28" y="40"/>
                </a:lnTo>
                <a:lnTo>
                  <a:pt x="54" y="29"/>
                </a:lnTo>
                <a:lnTo>
                  <a:pt x="82" y="20"/>
                </a:lnTo>
                <a:lnTo>
                  <a:pt x="107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89" name="Freeform 501"/>
          <p:cNvSpPr>
            <a:spLocks/>
          </p:cNvSpPr>
          <p:nvPr/>
        </p:nvSpPr>
        <p:spPr bwMode="auto">
          <a:xfrm>
            <a:off x="5327650" y="3028950"/>
            <a:ext cx="84138" cy="33338"/>
          </a:xfrm>
          <a:custGeom>
            <a:avLst/>
            <a:gdLst>
              <a:gd name="T0" fmla="*/ 0 w 159"/>
              <a:gd name="T1" fmla="*/ 0 h 65"/>
              <a:gd name="T2" fmla="*/ 58 w 159"/>
              <a:gd name="T3" fmla="*/ 15 h 65"/>
              <a:gd name="T4" fmla="*/ 66 w 159"/>
              <a:gd name="T5" fmla="*/ 17 h 65"/>
              <a:gd name="T6" fmla="*/ 76 w 159"/>
              <a:gd name="T7" fmla="*/ 20 h 65"/>
              <a:gd name="T8" fmla="*/ 83 w 159"/>
              <a:gd name="T9" fmla="*/ 21 h 65"/>
              <a:gd name="T10" fmla="*/ 86 w 159"/>
              <a:gd name="T11" fmla="*/ 22 h 65"/>
              <a:gd name="T12" fmla="*/ 87 w 159"/>
              <a:gd name="T13" fmla="*/ 22 h 65"/>
              <a:gd name="T14" fmla="*/ 95 w 159"/>
              <a:gd name="T15" fmla="*/ 33 h 65"/>
              <a:gd name="T16" fmla="*/ 102 w 159"/>
              <a:gd name="T17" fmla="*/ 40 h 65"/>
              <a:gd name="T18" fmla="*/ 111 w 159"/>
              <a:gd name="T19" fmla="*/ 46 h 65"/>
              <a:gd name="T20" fmla="*/ 119 w 159"/>
              <a:gd name="T21" fmla="*/ 50 h 65"/>
              <a:gd name="T22" fmla="*/ 139 w 159"/>
              <a:gd name="T23" fmla="*/ 57 h 65"/>
              <a:gd name="T24" fmla="*/ 148 w 159"/>
              <a:gd name="T25" fmla="*/ 61 h 65"/>
              <a:gd name="T26" fmla="*/ 159 w 159"/>
              <a:gd name="T2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9" h="65">
                <a:moveTo>
                  <a:pt x="0" y="0"/>
                </a:moveTo>
                <a:lnTo>
                  <a:pt x="58" y="15"/>
                </a:lnTo>
                <a:lnTo>
                  <a:pt x="66" y="17"/>
                </a:lnTo>
                <a:lnTo>
                  <a:pt x="76" y="20"/>
                </a:lnTo>
                <a:lnTo>
                  <a:pt x="83" y="21"/>
                </a:lnTo>
                <a:lnTo>
                  <a:pt x="86" y="22"/>
                </a:lnTo>
                <a:lnTo>
                  <a:pt x="87" y="22"/>
                </a:lnTo>
                <a:lnTo>
                  <a:pt x="95" y="33"/>
                </a:lnTo>
                <a:lnTo>
                  <a:pt x="102" y="40"/>
                </a:lnTo>
                <a:lnTo>
                  <a:pt x="111" y="46"/>
                </a:lnTo>
                <a:lnTo>
                  <a:pt x="119" y="50"/>
                </a:lnTo>
                <a:lnTo>
                  <a:pt x="139" y="57"/>
                </a:lnTo>
                <a:lnTo>
                  <a:pt x="148" y="61"/>
                </a:lnTo>
                <a:lnTo>
                  <a:pt x="159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0" name="Freeform 502"/>
          <p:cNvSpPr>
            <a:spLocks/>
          </p:cNvSpPr>
          <p:nvPr/>
        </p:nvSpPr>
        <p:spPr bwMode="auto">
          <a:xfrm>
            <a:off x="5362575" y="2719389"/>
            <a:ext cx="38100" cy="15875"/>
          </a:xfrm>
          <a:custGeom>
            <a:avLst/>
            <a:gdLst>
              <a:gd name="T0" fmla="*/ 0 w 72"/>
              <a:gd name="T1" fmla="*/ 0 h 29"/>
              <a:gd name="T2" fmla="*/ 12 w 72"/>
              <a:gd name="T3" fmla="*/ 3 h 29"/>
              <a:gd name="T4" fmla="*/ 23 w 72"/>
              <a:gd name="T5" fmla="*/ 4 h 29"/>
              <a:gd name="T6" fmla="*/ 31 w 72"/>
              <a:gd name="T7" fmla="*/ 6 h 29"/>
              <a:gd name="T8" fmla="*/ 40 w 72"/>
              <a:gd name="T9" fmla="*/ 7 h 29"/>
              <a:gd name="T10" fmla="*/ 48 w 72"/>
              <a:gd name="T11" fmla="*/ 11 h 29"/>
              <a:gd name="T12" fmla="*/ 56 w 72"/>
              <a:gd name="T13" fmla="*/ 16 h 29"/>
              <a:gd name="T14" fmla="*/ 64 w 72"/>
              <a:gd name="T15" fmla="*/ 21 h 29"/>
              <a:gd name="T16" fmla="*/ 72 w 72"/>
              <a:gd name="T1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" h="29">
                <a:moveTo>
                  <a:pt x="0" y="0"/>
                </a:moveTo>
                <a:lnTo>
                  <a:pt x="12" y="3"/>
                </a:lnTo>
                <a:lnTo>
                  <a:pt x="23" y="4"/>
                </a:lnTo>
                <a:lnTo>
                  <a:pt x="31" y="6"/>
                </a:lnTo>
                <a:lnTo>
                  <a:pt x="40" y="7"/>
                </a:lnTo>
                <a:lnTo>
                  <a:pt x="48" y="11"/>
                </a:lnTo>
                <a:lnTo>
                  <a:pt x="56" y="16"/>
                </a:lnTo>
                <a:lnTo>
                  <a:pt x="64" y="21"/>
                </a:lnTo>
                <a:lnTo>
                  <a:pt x="72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1" name="Freeform 503"/>
          <p:cNvSpPr>
            <a:spLocks/>
          </p:cNvSpPr>
          <p:nvPr/>
        </p:nvSpPr>
        <p:spPr bwMode="auto">
          <a:xfrm>
            <a:off x="5256214" y="2757488"/>
            <a:ext cx="3175" cy="30162"/>
          </a:xfrm>
          <a:custGeom>
            <a:avLst/>
            <a:gdLst>
              <a:gd name="T0" fmla="*/ 0 w 7"/>
              <a:gd name="T1" fmla="*/ 0 h 58"/>
              <a:gd name="T2" fmla="*/ 1 w 7"/>
              <a:gd name="T3" fmla="*/ 7 h 58"/>
              <a:gd name="T4" fmla="*/ 3 w 7"/>
              <a:gd name="T5" fmla="*/ 14 h 58"/>
              <a:gd name="T6" fmla="*/ 5 w 7"/>
              <a:gd name="T7" fmla="*/ 23 h 58"/>
              <a:gd name="T8" fmla="*/ 6 w 7"/>
              <a:gd name="T9" fmla="*/ 29 h 58"/>
              <a:gd name="T10" fmla="*/ 7 w 7"/>
              <a:gd name="T11" fmla="*/ 33 h 58"/>
              <a:gd name="T12" fmla="*/ 7 w 7"/>
              <a:gd name="T13" fmla="*/ 36 h 58"/>
              <a:gd name="T14" fmla="*/ 7 w 7"/>
              <a:gd name="T15" fmla="*/ 41 h 58"/>
              <a:gd name="T16" fmla="*/ 7 w 7"/>
              <a:gd name="T17" fmla="*/ 47 h 58"/>
              <a:gd name="T18" fmla="*/ 7 w 7"/>
              <a:gd name="T19" fmla="*/ 52 h 58"/>
              <a:gd name="T20" fmla="*/ 7 w 7"/>
              <a:gd name="T2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58">
                <a:moveTo>
                  <a:pt x="0" y="0"/>
                </a:moveTo>
                <a:lnTo>
                  <a:pt x="1" y="7"/>
                </a:lnTo>
                <a:lnTo>
                  <a:pt x="3" y="14"/>
                </a:lnTo>
                <a:lnTo>
                  <a:pt x="5" y="23"/>
                </a:lnTo>
                <a:lnTo>
                  <a:pt x="6" y="29"/>
                </a:lnTo>
                <a:lnTo>
                  <a:pt x="7" y="33"/>
                </a:lnTo>
                <a:lnTo>
                  <a:pt x="7" y="36"/>
                </a:lnTo>
                <a:lnTo>
                  <a:pt x="7" y="41"/>
                </a:lnTo>
                <a:lnTo>
                  <a:pt x="7" y="47"/>
                </a:lnTo>
                <a:lnTo>
                  <a:pt x="7" y="52"/>
                </a:lnTo>
                <a:lnTo>
                  <a:pt x="7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2" name="Freeform 504"/>
          <p:cNvSpPr>
            <a:spLocks/>
          </p:cNvSpPr>
          <p:nvPr/>
        </p:nvSpPr>
        <p:spPr bwMode="auto">
          <a:xfrm>
            <a:off x="5205414" y="2811464"/>
            <a:ext cx="15875" cy="33337"/>
          </a:xfrm>
          <a:custGeom>
            <a:avLst/>
            <a:gdLst>
              <a:gd name="T0" fmla="*/ 29 w 29"/>
              <a:gd name="T1" fmla="*/ 0 h 65"/>
              <a:gd name="T2" fmla="*/ 28 w 29"/>
              <a:gd name="T3" fmla="*/ 14 h 65"/>
              <a:gd name="T4" fmla="*/ 28 w 29"/>
              <a:gd name="T5" fmla="*/ 26 h 65"/>
              <a:gd name="T6" fmla="*/ 26 w 29"/>
              <a:gd name="T7" fmla="*/ 39 h 65"/>
              <a:gd name="T8" fmla="*/ 22 w 29"/>
              <a:gd name="T9" fmla="*/ 51 h 65"/>
              <a:gd name="T10" fmla="*/ 20 w 29"/>
              <a:gd name="T11" fmla="*/ 54 h 65"/>
              <a:gd name="T12" fmla="*/ 17 w 29"/>
              <a:gd name="T13" fmla="*/ 57 h 65"/>
              <a:gd name="T14" fmla="*/ 10 w 29"/>
              <a:gd name="T15" fmla="*/ 62 h 65"/>
              <a:gd name="T16" fmla="*/ 3 w 29"/>
              <a:gd name="T17" fmla="*/ 64 h 65"/>
              <a:gd name="T18" fmla="*/ 2 w 29"/>
              <a:gd name="T19" fmla="*/ 65 h 65"/>
              <a:gd name="T20" fmla="*/ 0 w 29"/>
              <a:gd name="T2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65">
                <a:moveTo>
                  <a:pt x="29" y="0"/>
                </a:moveTo>
                <a:lnTo>
                  <a:pt x="28" y="14"/>
                </a:lnTo>
                <a:lnTo>
                  <a:pt x="28" y="26"/>
                </a:lnTo>
                <a:lnTo>
                  <a:pt x="26" y="39"/>
                </a:lnTo>
                <a:lnTo>
                  <a:pt x="22" y="51"/>
                </a:lnTo>
                <a:lnTo>
                  <a:pt x="20" y="54"/>
                </a:lnTo>
                <a:lnTo>
                  <a:pt x="17" y="57"/>
                </a:lnTo>
                <a:lnTo>
                  <a:pt x="10" y="62"/>
                </a:lnTo>
                <a:lnTo>
                  <a:pt x="3" y="64"/>
                </a:lnTo>
                <a:lnTo>
                  <a:pt x="2" y="65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3" name="Freeform 505"/>
          <p:cNvSpPr>
            <a:spLocks/>
          </p:cNvSpPr>
          <p:nvPr/>
        </p:nvSpPr>
        <p:spPr bwMode="auto">
          <a:xfrm>
            <a:off x="5397500" y="2895601"/>
            <a:ext cx="46038" cy="30163"/>
          </a:xfrm>
          <a:custGeom>
            <a:avLst/>
            <a:gdLst>
              <a:gd name="T0" fmla="*/ 0 w 87"/>
              <a:gd name="T1" fmla="*/ 0 h 58"/>
              <a:gd name="T2" fmla="*/ 10 w 87"/>
              <a:gd name="T3" fmla="*/ 4 h 58"/>
              <a:gd name="T4" fmla="*/ 21 w 87"/>
              <a:gd name="T5" fmla="*/ 10 h 58"/>
              <a:gd name="T6" fmla="*/ 42 w 87"/>
              <a:gd name="T7" fmla="*/ 22 h 58"/>
              <a:gd name="T8" fmla="*/ 51 w 87"/>
              <a:gd name="T9" fmla="*/ 26 h 58"/>
              <a:gd name="T10" fmla="*/ 58 w 87"/>
              <a:gd name="T11" fmla="*/ 31 h 58"/>
              <a:gd name="T12" fmla="*/ 64 w 87"/>
              <a:gd name="T13" fmla="*/ 35 h 58"/>
              <a:gd name="T14" fmla="*/ 65 w 87"/>
              <a:gd name="T15" fmla="*/ 36 h 58"/>
              <a:gd name="T16" fmla="*/ 67 w 87"/>
              <a:gd name="T17" fmla="*/ 44 h 58"/>
              <a:gd name="T18" fmla="*/ 69 w 87"/>
              <a:gd name="T19" fmla="*/ 50 h 58"/>
              <a:gd name="T20" fmla="*/ 70 w 87"/>
              <a:gd name="T21" fmla="*/ 54 h 58"/>
              <a:gd name="T22" fmla="*/ 71 w 87"/>
              <a:gd name="T23" fmla="*/ 56 h 58"/>
              <a:gd name="T24" fmla="*/ 72 w 87"/>
              <a:gd name="T25" fmla="*/ 58 h 58"/>
              <a:gd name="T26" fmla="*/ 76 w 87"/>
              <a:gd name="T27" fmla="*/ 58 h 58"/>
              <a:gd name="T28" fmla="*/ 80 w 87"/>
              <a:gd name="T29" fmla="*/ 58 h 58"/>
              <a:gd name="T30" fmla="*/ 87 w 87"/>
              <a:gd name="T3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7" h="58">
                <a:moveTo>
                  <a:pt x="0" y="0"/>
                </a:moveTo>
                <a:lnTo>
                  <a:pt x="10" y="4"/>
                </a:lnTo>
                <a:lnTo>
                  <a:pt x="21" y="10"/>
                </a:lnTo>
                <a:lnTo>
                  <a:pt x="42" y="22"/>
                </a:lnTo>
                <a:lnTo>
                  <a:pt x="51" y="26"/>
                </a:lnTo>
                <a:lnTo>
                  <a:pt x="58" y="31"/>
                </a:lnTo>
                <a:lnTo>
                  <a:pt x="64" y="35"/>
                </a:lnTo>
                <a:lnTo>
                  <a:pt x="65" y="36"/>
                </a:lnTo>
                <a:lnTo>
                  <a:pt x="67" y="44"/>
                </a:lnTo>
                <a:lnTo>
                  <a:pt x="69" y="50"/>
                </a:lnTo>
                <a:lnTo>
                  <a:pt x="70" y="54"/>
                </a:lnTo>
                <a:lnTo>
                  <a:pt x="71" y="56"/>
                </a:lnTo>
                <a:lnTo>
                  <a:pt x="72" y="58"/>
                </a:lnTo>
                <a:lnTo>
                  <a:pt x="76" y="58"/>
                </a:lnTo>
                <a:lnTo>
                  <a:pt x="80" y="58"/>
                </a:lnTo>
                <a:lnTo>
                  <a:pt x="87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4" name="Freeform 506"/>
          <p:cNvSpPr>
            <a:spLocks/>
          </p:cNvSpPr>
          <p:nvPr/>
        </p:nvSpPr>
        <p:spPr bwMode="auto">
          <a:xfrm>
            <a:off x="5389564" y="2879725"/>
            <a:ext cx="46037" cy="7938"/>
          </a:xfrm>
          <a:custGeom>
            <a:avLst/>
            <a:gdLst>
              <a:gd name="T0" fmla="*/ 0 w 86"/>
              <a:gd name="T1" fmla="*/ 0 h 15"/>
              <a:gd name="T2" fmla="*/ 29 w 86"/>
              <a:gd name="T3" fmla="*/ 4 h 15"/>
              <a:gd name="T4" fmla="*/ 57 w 86"/>
              <a:gd name="T5" fmla="*/ 7 h 15"/>
              <a:gd name="T6" fmla="*/ 66 w 86"/>
              <a:gd name="T7" fmla="*/ 9 h 15"/>
              <a:gd name="T8" fmla="*/ 75 w 86"/>
              <a:gd name="T9" fmla="*/ 11 h 15"/>
              <a:gd name="T10" fmla="*/ 83 w 86"/>
              <a:gd name="T11" fmla="*/ 13 h 15"/>
              <a:gd name="T12" fmla="*/ 85 w 86"/>
              <a:gd name="T13" fmla="*/ 15 h 15"/>
              <a:gd name="T14" fmla="*/ 86 w 86"/>
              <a:gd name="T1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6" h="15">
                <a:moveTo>
                  <a:pt x="0" y="0"/>
                </a:moveTo>
                <a:lnTo>
                  <a:pt x="29" y="4"/>
                </a:lnTo>
                <a:lnTo>
                  <a:pt x="57" y="7"/>
                </a:lnTo>
                <a:lnTo>
                  <a:pt x="66" y="9"/>
                </a:lnTo>
                <a:lnTo>
                  <a:pt x="75" y="11"/>
                </a:lnTo>
                <a:lnTo>
                  <a:pt x="83" y="13"/>
                </a:lnTo>
                <a:lnTo>
                  <a:pt x="85" y="15"/>
                </a:lnTo>
                <a:lnTo>
                  <a:pt x="86" y="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5" name="Freeform 507"/>
          <p:cNvSpPr>
            <a:spLocks/>
          </p:cNvSpPr>
          <p:nvPr/>
        </p:nvSpPr>
        <p:spPr bwMode="auto">
          <a:xfrm>
            <a:off x="5411788" y="3067051"/>
            <a:ext cx="42862" cy="53975"/>
          </a:xfrm>
          <a:custGeom>
            <a:avLst/>
            <a:gdLst>
              <a:gd name="T0" fmla="*/ 0 w 79"/>
              <a:gd name="T1" fmla="*/ 0 h 101"/>
              <a:gd name="T2" fmla="*/ 10 w 79"/>
              <a:gd name="T3" fmla="*/ 3 h 101"/>
              <a:gd name="T4" fmla="*/ 18 w 79"/>
              <a:gd name="T5" fmla="*/ 8 h 101"/>
              <a:gd name="T6" fmla="*/ 31 w 79"/>
              <a:gd name="T7" fmla="*/ 20 h 101"/>
              <a:gd name="T8" fmla="*/ 43 w 79"/>
              <a:gd name="T9" fmla="*/ 34 h 101"/>
              <a:gd name="T10" fmla="*/ 51 w 79"/>
              <a:gd name="T11" fmla="*/ 42 h 101"/>
              <a:gd name="T12" fmla="*/ 58 w 79"/>
              <a:gd name="T13" fmla="*/ 50 h 101"/>
              <a:gd name="T14" fmla="*/ 64 w 79"/>
              <a:gd name="T15" fmla="*/ 62 h 101"/>
              <a:gd name="T16" fmla="*/ 71 w 79"/>
              <a:gd name="T17" fmla="*/ 75 h 101"/>
              <a:gd name="T18" fmla="*/ 77 w 79"/>
              <a:gd name="T19" fmla="*/ 89 h 101"/>
              <a:gd name="T20" fmla="*/ 78 w 79"/>
              <a:gd name="T21" fmla="*/ 95 h 101"/>
              <a:gd name="T22" fmla="*/ 79 w 79"/>
              <a:gd name="T2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9" h="101">
                <a:moveTo>
                  <a:pt x="0" y="0"/>
                </a:moveTo>
                <a:lnTo>
                  <a:pt x="10" y="3"/>
                </a:lnTo>
                <a:lnTo>
                  <a:pt x="18" y="8"/>
                </a:lnTo>
                <a:lnTo>
                  <a:pt x="31" y="20"/>
                </a:lnTo>
                <a:lnTo>
                  <a:pt x="43" y="34"/>
                </a:lnTo>
                <a:lnTo>
                  <a:pt x="51" y="42"/>
                </a:lnTo>
                <a:lnTo>
                  <a:pt x="58" y="50"/>
                </a:lnTo>
                <a:lnTo>
                  <a:pt x="64" y="62"/>
                </a:lnTo>
                <a:lnTo>
                  <a:pt x="71" y="75"/>
                </a:lnTo>
                <a:lnTo>
                  <a:pt x="77" y="89"/>
                </a:lnTo>
                <a:lnTo>
                  <a:pt x="78" y="95"/>
                </a:lnTo>
                <a:lnTo>
                  <a:pt x="79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6" name="Freeform 508"/>
          <p:cNvSpPr>
            <a:spLocks/>
          </p:cNvSpPr>
          <p:nvPr/>
        </p:nvSpPr>
        <p:spPr bwMode="auto">
          <a:xfrm>
            <a:off x="5173664" y="2933700"/>
            <a:ext cx="77787" cy="33338"/>
          </a:xfrm>
          <a:custGeom>
            <a:avLst/>
            <a:gdLst>
              <a:gd name="T0" fmla="*/ 146 w 146"/>
              <a:gd name="T1" fmla="*/ 12 h 63"/>
              <a:gd name="T2" fmla="*/ 137 w 146"/>
              <a:gd name="T3" fmla="*/ 0 h 63"/>
              <a:gd name="T4" fmla="*/ 119 w 146"/>
              <a:gd name="T5" fmla="*/ 10 h 63"/>
              <a:gd name="T6" fmla="*/ 124 w 146"/>
              <a:gd name="T7" fmla="*/ 15 h 63"/>
              <a:gd name="T8" fmla="*/ 121 w 146"/>
              <a:gd name="T9" fmla="*/ 9 h 63"/>
              <a:gd name="T10" fmla="*/ 103 w 146"/>
              <a:gd name="T11" fmla="*/ 15 h 63"/>
              <a:gd name="T12" fmla="*/ 84 w 146"/>
              <a:gd name="T13" fmla="*/ 21 h 63"/>
              <a:gd name="T14" fmla="*/ 65 w 146"/>
              <a:gd name="T15" fmla="*/ 24 h 63"/>
              <a:gd name="T16" fmla="*/ 46 w 146"/>
              <a:gd name="T17" fmla="*/ 29 h 63"/>
              <a:gd name="T18" fmla="*/ 29 w 146"/>
              <a:gd name="T19" fmla="*/ 34 h 63"/>
              <a:gd name="T20" fmla="*/ 13 w 146"/>
              <a:gd name="T21" fmla="*/ 41 h 63"/>
              <a:gd name="T22" fmla="*/ 11 w 146"/>
              <a:gd name="T23" fmla="*/ 42 h 63"/>
              <a:gd name="T24" fmla="*/ 0 w 146"/>
              <a:gd name="T25" fmla="*/ 52 h 63"/>
              <a:gd name="T26" fmla="*/ 8 w 146"/>
              <a:gd name="T27" fmla="*/ 63 h 63"/>
              <a:gd name="T28" fmla="*/ 22 w 146"/>
              <a:gd name="T29" fmla="*/ 53 h 63"/>
              <a:gd name="T30" fmla="*/ 16 w 146"/>
              <a:gd name="T31" fmla="*/ 47 h 63"/>
              <a:gd name="T32" fmla="*/ 19 w 146"/>
              <a:gd name="T33" fmla="*/ 54 h 63"/>
              <a:gd name="T34" fmla="*/ 35 w 146"/>
              <a:gd name="T35" fmla="*/ 47 h 63"/>
              <a:gd name="T36" fmla="*/ 52 w 146"/>
              <a:gd name="T37" fmla="*/ 42 h 63"/>
              <a:gd name="T38" fmla="*/ 71 w 146"/>
              <a:gd name="T39" fmla="*/ 38 h 63"/>
              <a:gd name="T40" fmla="*/ 90 w 146"/>
              <a:gd name="T41" fmla="*/ 34 h 63"/>
              <a:gd name="T42" fmla="*/ 109 w 146"/>
              <a:gd name="T43" fmla="*/ 28 h 63"/>
              <a:gd name="T44" fmla="*/ 127 w 146"/>
              <a:gd name="T45" fmla="*/ 22 h 63"/>
              <a:gd name="T46" fmla="*/ 130 w 146"/>
              <a:gd name="T47" fmla="*/ 21 h 63"/>
              <a:gd name="T48" fmla="*/ 146 w 146"/>
              <a:gd name="T49" fmla="*/ 1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6" h="63">
                <a:moveTo>
                  <a:pt x="146" y="12"/>
                </a:moveTo>
                <a:lnTo>
                  <a:pt x="137" y="0"/>
                </a:lnTo>
                <a:lnTo>
                  <a:pt x="119" y="10"/>
                </a:lnTo>
                <a:lnTo>
                  <a:pt x="124" y="15"/>
                </a:lnTo>
                <a:lnTo>
                  <a:pt x="121" y="9"/>
                </a:lnTo>
                <a:lnTo>
                  <a:pt x="103" y="15"/>
                </a:lnTo>
                <a:lnTo>
                  <a:pt x="84" y="21"/>
                </a:lnTo>
                <a:lnTo>
                  <a:pt x="65" y="24"/>
                </a:lnTo>
                <a:lnTo>
                  <a:pt x="46" y="29"/>
                </a:lnTo>
                <a:lnTo>
                  <a:pt x="29" y="34"/>
                </a:lnTo>
                <a:lnTo>
                  <a:pt x="13" y="41"/>
                </a:lnTo>
                <a:lnTo>
                  <a:pt x="11" y="42"/>
                </a:lnTo>
                <a:lnTo>
                  <a:pt x="0" y="52"/>
                </a:lnTo>
                <a:lnTo>
                  <a:pt x="8" y="63"/>
                </a:lnTo>
                <a:lnTo>
                  <a:pt x="22" y="53"/>
                </a:lnTo>
                <a:lnTo>
                  <a:pt x="16" y="47"/>
                </a:lnTo>
                <a:lnTo>
                  <a:pt x="19" y="54"/>
                </a:lnTo>
                <a:lnTo>
                  <a:pt x="35" y="47"/>
                </a:lnTo>
                <a:lnTo>
                  <a:pt x="52" y="42"/>
                </a:lnTo>
                <a:lnTo>
                  <a:pt x="71" y="38"/>
                </a:lnTo>
                <a:lnTo>
                  <a:pt x="90" y="34"/>
                </a:lnTo>
                <a:lnTo>
                  <a:pt x="109" y="28"/>
                </a:lnTo>
                <a:lnTo>
                  <a:pt x="127" y="22"/>
                </a:lnTo>
                <a:lnTo>
                  <a:pt x="130" y="21"/>
                </a:lnTo>
                <a:lnTo>
                  <a:pt x="146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7" name="Freeform 509"/>
          <p:cNvSpPr>
            <a:spLocks/>
          </p:cNvSpPr>
          <p:nvPr/>
        </p:nvSpPr>
        <p:spPr bwMode="auto">
          <a:xfrm>
            <a:off x="5316538" y="3257551"/>
            <a:ext cx="57150" cy="34925"/>
          </a:xfrm>
          <a:custGeom>
            <a:avLst/>
            <a:gdLst>
              <a:gd name="T0" fmla="*/ 0 w 108"/>
              <a:gd name="T1" fmla="*/ 0 h 65"/>
              <a:gd name="T2" fmla="*/ 6 w 108"/>
              <a:gd name="T3" fmla="*/ 3 h 65"/>
              <a:gd name="T4" fmla="*/ 12 w 108"/>
              <a:gd name="T5" fmla="*/ 4 h 65"/>
              <a:gd name="T6" fmla="*/ 19 w 108"/>
              <a:gd name="T7" fmla="*/ 6 h 65"/>
              <a:gd name="T8" fmla="*/ 24 w 108"/>
              <a:gd name="T9" fmla="*/ 9 h 65"/>
              <a:gd name="T10" fmla="*/ 28 w 108"/>
              <a:gd name="T11" fmla="*/ 11 h 65"/>
              <a:gd name="T12" fmla="*/ 32 w 108"/>
              <a:gd name="T13" fmla="*/ 14 h 65"/>
              <a:gd name="T14" fmla="*/ 39 w 108"/>
              <a:gd name="T15" fmla="*/ 18 h 65"/>
              <a:gd name="T16" fmla="*/ 44 w 108"/>
              <a:gd name="T17" fmla="*/ 22 h 65"/>
              <a:gd name="T18" fmla="*/ 49 w 108"/>
              <a:gd name="T19" fmla="*/ 26 h 65"/>
              <a:gd name="T20" fmla="*/ 56 w 108"/>
              <a:gd name="T21" fmla="*/ 30 h 65"/>
              <a:gd name="T22" fmla="*/ 65 w 108"/>
              <a:gd name="T23" fmla="*/ 36 h 65"/>
              <a:gd name="T24" fmla="*/ 71 w 108"/>
              <a:gd name="T25" fmla="*/ 40 h 65"/>
              <a:gd name="T26" fmla="*/ 78 w 108"/>
              <a:gd name="T27" fmla="*/ 45 h 65"/>
              <a:gd name="T28" fmla="*/ 92 w 108"/>
              <a:gd name="T29" fmla="*/ 54 h 65"/>
              <a:gd name="T30" fmla="*/ 98 w 108"/>
              <a:gd name="T31" fmla="*/ 59 h 65"/>
              <a:gd name="T32" fmla="*/ 103 w 108"/>
              <a:gd name="T33" fmla="*/ 62 h 65"/>
              <a:gd name="T34" fmla="*/ 107 w 108"/>
              <a:gd name="T35" fmla="*/ 64 h 65"/>
              <a:gd name="T36" fmla="*/ 108 w 108"/>
              <a:gd name="T3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8" h="65">
                <a:moveTo>
                  <a:pt x="0" y="0"/>
                </a:moveTo>
                <a:lnTo>
                  <a:pt x="6" y="3"/>
                </a:lnTo>
                <a:lnTo>
                  <a:pt x="12" y="4"/>
                </a:lnTo>
                <a:lnTo>
                  <a:pt x="19" y="6"/>
                </a:lnTo>
                <a:lnTo>
                  <a:pt x="24" y="9"/>
                </a:lnTo>
                <a:lnTo>
                  <a:pt x="28" y="11"/>
                </a:lnTo>
                <a:lnTo>
                  <a:pt x="32" y="14"/>
                </a:lnTo>
                <a:lnTo>
                  <a:pt x="39" y="18"/>
                </a:lnTo>
                <a:lnTo>
                  <a:pt x="44" y="22"/>
                </a:lnTo>
                <a:lnTo>
                  <a:pt x="49" y="26"/>
                </a:lnTo>
                <a:lnTo>
                  <a:pt x="56" y="30"/>
                </a:lnTo>
                <a:lnTo>
                  <a:pt x="65" y="36"/>
                </a:lnTo>
                <a:lnTo>
                  <a:pt x="71" y="40"/>
                </a:lnTo>
                <a:lnTo>
                  <a:pt x="78" y="45"/>
                </a:lnTo>
                <a:lnTo>
                  <a:pt x="92" y="54"/>
                </a:lnTo>
                <a:lnTo>
                  <a:pt x="98" y="59"/>
                </a:lnTo>
                <a:lnTo>
                  <a:pt x="103" y="62"/>
                </a:lnTo>
                <a:lnTo>
                  <a:pt x="107" y="64"/>
                </a:lnTo>
                <a:lnTo>
                  <a:pt x="108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8" name="Freeform 510"/>
          <p:cNvSpPr>
            <a:spLocks/>
          </p:cNvSpPr>
          <p:nvPr/>
        </p:nvSpPr>
        <p:spPr bwMode="auto">
          <a:xfrm>
            <a:off x="5205414" y="2406651"/>
            <a:ext cx="73025" cy="41275"/>
          </a:xfrm>
          <a:custGeom>
            <a:avLst/>
            <a:gdLst>
              <a:gd name="T0" fmla="*/ 137 w 137"/>
              <a:gd name="T1" fmla="*/ 0 h 79"/>
              <a:gd name="T2" fmla="*/ 121 w 137"/>
              <a:gd name="T3" fmla="*/ 7 h 79"/>
              <a:gd name="T4" fmla="*/ 105 w 137"/>
              <a:gd name="T5" fmla="*/ 14 h 79"/>
              <a:gd name="T6" fmla="*/ 89 w 137"/>
              <a:gd name="T7" fmla="*/ 21 h 79"/>
              <a:gd name="T8" fmla="*/ 73 w 137"/>
              <a:gd name="T9" fmla="*/ 28 h 79"/>
              <a:gd name="T10" fmla="*/ 58 w 137"/>
              <a:gd name="T11" fmla="*/ 48 h 79"/>
              <a:gd name="T12" fmla="*/ 51 w 137"/>
              <a:gd name="T13" fmla="*/ 56 h 79"/>
              <a:gd name="T14" fmla="*/ 42 w 137"/>
              <a:gd name="T15" fmla="*/ 63 h 79"/>
              <a:gd name="T16" fmla="*/ 33 w 137"/>
              <a:gd name="T17" fmla="*/ 71 h 79"/>
              <a:gd name="T18" fmla="*/ 23 w 137"/>
              <a:gd name="T19" fmla="*/ 75 h 79"/>
              <a:gd name="T20" fmla="*/ 12 w 137"/>
              <a:gd name="T21" fmla="*/ 78 h 79"/>
              <a:gd name="T22" fmla="*/ 0 w 137"/>
              <a:gd name="T2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7" h="79">
                <a:moveTo>
                  <a:pt x="137" y="0"/>
                </a:moveTo>
                <a:lnTo>
                  <a:pt x="121" y="7"/>
                </a:lnTo>
                <a:lnTo>
                  <a:pt x="105" y="14"/>
                </a:lnTo>
                <a:lnTo>
                  <a:pt x="89" y="21"/>
                </a:lnTo>
                <a:lnTo>
                  <a:pt x="73" y="28"/>
                </a:lnTo>
                <a:lnTo>
                  <a:pt x="58" y="48"/>
                </a:lnTo>
                <a:lnTo>
                  <a:pt x="51" y="56"/>
                </a:lnTo>
                <a:lnTo>
                  <a:pt x="42" y="63"/>
                </a:lnTo>
                <a:lnTo>
                  <a:pt x="33" y="71"/>
                </a:lnTo>
                <a:lnTo>
                  <a:pt x="23" y="75"/>
                </a:lnTo>
                <a:lnTo>
                  <a:pt x="12" y="78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399" name="Freeform 511"/>
          <p:cNvSpPr>
            <a:spLocks/>
          </p:cNvSpPr>
          <p:nvPr/>
        </p:nvSpPr>
        <p:spPr bwMode="auto">
          <a:xfrm>
            <a:off x="5419725" y="2406650"/>
            <a:ext cx="20638" cy="103188"/>
          </a:xfrm>
          <a:custGeom>
            <a:avLst/>
            <a:gdLst>
              <a:gd name="T0" fmla="*/ 0 w 38"/>
              <a:gd name="T1" fmla="*/ 0 h 194"/>
              <a:gd name="T2" fmla="*/ 8 w 38"/>
              <a:gd name="T3" fmla="*/ 12 h 194"/>
              <a:gd name="T4" fmla="*/ 15 w 38"/>
              <a:gd name="T5" fmla="*/ 24 h 194"/>
              <a:gd name="T6" fmla="*/ 24 w 38"/>
              <a:gd name="T7" fmla="*/ 47 h 194"/>
              <a:gd name="T8" fmla="*/ 32 w 38"/>
              <a:gd name="T9" fmla="*/ 69 h 194"/>
              <a:gd name="T10" fmla="*/ 35 w 38"/>
              <a:gd name="T11" fmla="*/ 92 h 194"/>
              <a:gd name="T12" fmla="*/ 37 w 38"/>
              <a:gd name="T13" fmla="*/ 115 h 194"/>
              <a:gd name="T14" fmla="*/ 38 w 38"/>
              <a:gd name="T15" fmla="*/ 140 h 194"/>
              <a:gd name="T16" fmla="*/ 37 w 38"/>
              <a:gd name="T17" fmla="*/ 166 h 194"/>
              <a:gd name="T18" fmla="*/ 37 w 38"/>
              <a:gd name="T19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" h="194">
                <a:moveTo>
                  <a:pt x="0" y="0"/>
                </a:moveTo>
                <a:lnTo>
                  <a:pt x="8" y="12"/>
                </a:lnTo>
                <a:lnTo>
                  <a:pt x="15" y="24"/>
                </a:lnTo>
                <a:lnTo>
                  <a:pt x="24" y="47"/>
                </a:lnTo>
                <a:lnTo>
                  <a:pt x="32" y="69"/>
                </a:lnTo>
                <a:lnTo>
                  <a:pt x="35" y="92"/>
                </a:lnTo>
                <a:lnTo>
                  <a:pt x="37" y="115"/>
                </a:lnTo>
                <a:lnTo>
                  <a:pt x="38" y="140"/>
                </a:lnTo>
                <a:lnTo>
                  <a:pt x="37" y="166"/>
                </a:lnTo>
                <a:lnTo>
                  <a:pt x="37" y="1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0" name="Freeform 512"/>
          <p:cNvSpPr>
            <a:spLocks/>
          </p:cNvSpPr>
          <p:nvPr/>
        </p:nvSpPr>
        <p:spPr bwMode="auto">
          <a:xfrm>
            <a:off x="5549901" y="2105026"/>
            <a:ext cx="41275" cy="49213"/>
          </a:xfrm>
          <a:custGeom>
            <a:avLst/>
            <a:gdLst>
              <a:gd name="T0" fmla="*/ 0 w 79"/>
              <a:gd name="T1" fmla="*/ 0 h 94"/>
              <a:gd name="T2" fmla="*/ 6 w 79"/>
              <a:gd name="T3" fmla="*/ 2 h 94"/>
              <a:gd name="T4" fmla="*/ 12 w 79"/>
              <a:gd name="T5" fmla="*/ 3 h 94"/>
              <a:gd name="T6" fmla="*/ 19 w 79"/>
              <a:gd name="T7" fmla="*/ 6 h 94"/>
              <a:gd name="T8" fmla="*/ 24 w 79"/>
              <a:gd name="T9" fmla="*/ 8 h 94"/>
              <a:gd name="T10" fmla="*/ 27 w 79"/>
              <a:gd name="T11" fmla="*/ 12 h 94"/>
              <a:gd name="T12" fmla="*/ 30 w 79"/>
              <a:gd name="T13" fmla="*/ 17 h 94"/>
              <a:gd name="T14" fmla="*/ 33 w 79"/>
              <a:gd name="T15" fmla="*/ 24 h 94"/>
              <a:gd name="T16" fmla="*/ 41 w 79"/>
              <a:gd name="T17" fmla="*/ 35 h 94"/>
              <a:gd name="T18" fmla="*/ 44 w 79"/>
              <a:gd name="T19" fmla="*/ 42 h 94"/>
              <a:gd name="T20" fmla="*/ 50 w 79"/>
              <a:gd name="T21" fmla="*/ 50 h 94"/>
              <a:gd name="T22" fmla="*/ 54 w 79"/>
              <a:gd name="T23" fmla="*/ 56 h 94"/>
              <a:gd name="T24" fmla="*/ 59 w 79"/>
              <a:gd name="T25" fmla="*/ 63 h 94"/>
              <a:gd name="T26" fmla="*/ 68 w 79"/>
              <a:gd name="T27" fmla="*/ 78 h 94"/>
              <a:gd name="T28" fmla="*/ 73 w 79"/>
              <a:gd name="T29" fmla="*/ 84 h 94"/>
              <a:gd name="T30" fmla="*/ 76 w 79"/>
              <a:gd name="T31" fmla="*/ 89 h 94"/>
              <a:gd name="T32" fmla="*/ 78 w 79"/>
              <a:gd name="T33" fmla="*/ 92 h 94"/>
              <a:gd name="T34" fmla="*/ 79 w 79"/>
              <a:gd name="T3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" h="94">
                <a:moveTo>
                  <a:pt x="0" y="0"/>
                </a:moveTo>
                <a:lnTo>
                  <a:pt x="6" y="2"/>
                </a:lnTo>
                <a:lnTo>
                  <a:pt x="12" y="3"/>
                </a:lnTo>
                <a:lnTo>
                  <a:pt x="19" y="6"/>
                </a:lnTo>
                <a:lnTo>
                  <a:pt x="24" y="8"/>
                </a:lnTo>
                <a:lnTo>
                  <a:pt x="27" y="12"/>
                </a:lnTo>
                <a:lnTo>
                  <a:pt x="30" y="17"/>
                </a:lnTo>
                <a:lnTo>
                  <a:pt x="33" y="24"/>
                </a:lnTo>
                <a:lnTo>
                  <a:pt x="41" y="35"/>
                </a:lnTo>
                <a:lnTo>
                  <a:pt x="44" y="42"/>
                </a:lnTo>
                <a:lnTo>
                  <a:pt x="50" y="50"/>
                </a:lnTo>
                <a:lnTo>
                  <a:pt x="54" y="56"/>
                </a:lnTo>
                <a:lnTo>
                  <a:pt x="59" y="63"/>
                </a:lnTo>
                <a:lnTo>
                  <a:pt x="68" y="78"/>
                </a:lnTo>
                <a:lnTo>
                  <a:pt x="73" y="84"/>
                </a:lnTo>
                <a:lnTo>
                  <a:pt x="76" y="89"/>
                </a:lnTo>
                <a:lnTo>
                  <a:pt x="78" y="92"/>
                </a:lnTo>
                <a:lnTo>
                  <a:pt x="79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1" name="Freeform 513"/>
          <p:cNvSpPr>
            <a:spLocks/>
          </p:cNvSpPr>
          <p:nvPr/>
        </p:nvSpPr>
        <p:spPr bwMode="auto">
          <a:xfrm>
            <a:off x="5514976" y="2227263"/>
            <a:ext cx="23813" cy="68262"/>
          </a:xfrm>
          <a:custGeom>
            <a:avLst/>
            <a:gdLst>
              <a:gd name="T0" fmla="*/ 0 w 43"/>
              <a:gd name="T1" fmla="*/ 0 h 129"/>
              <a:gd name="T2" fmla="*/ 5 w 43"/>
              <a:gd name="T3" fmla="*/ 18 h 129"/>
              <a:gd name="T4" fmla="*/ 11 w 43"/>
              <a:gd name="T5" fmla="*/ 34 h 129"/>
              <a:gd name="T6" fmla="*/ 18 w 43"/>
              <a:gd name="T7" fmla="*/ 49 h 129"/>
              <a:gd name="T8" fmla="*/ 25 w 43"/>
              <a:gd name="T9" fmla="*/ 64 h 129"/>
              <a:gd name="T10" fmla="*/ 32 w 43"/>
              <a:gd name="T11" fmla="*/ 79 h 129"/>
              <a:gd name="T12" fmla="*/ 38 w 43"/>
              <a:gd name="T13" fmla="*/ 95 h 129"/>
              <a:gd name="T14" fmla="*/ 42 w 43"/>
              <a:gd name="T15" fmla="*/ 111 h 129"/>
              <a:gd name="T16" fmla="*/ 43 w 43"/>
              <a:gd name="T17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129">
                <a:moveTo>
                  <a:pt x="0" y="0"/>
                </a:moveTo>
                <a:lnTo>
                  <a:pt x="5" y="18"/>
                </a:lnTo>
                <a:lnTo>
                  <a:pt x="11" y="34"/>
                </a:lnTo>
                <a:lnTo>
                  <a:pt x="18" y="49"/>
                </a:lnTo>
                <a:lnTo>
                  <a:pt x="25" y="64"/>
                </a:lnTo>
                <a:lnTo>
                  <a:pt x="32" y="79"/>
                </a:lnTo>
                <a:lnTo>
                  <a:pt x="38" y="95"/>
                </a:lnTo>
                <a:lnTo>
                  <a:pt x="42" y="111"/>
                </a:lnTo>
                <a:lnTo>
                  <a:pt x="43" y="1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2" name="Freeform 514"/>
          <p:cNvSpPr>
            <a:spLocks/>
          </p:cNvSpPr>
          <p:nvPr/>
        </p:nvSpPr>
        <p:spPr bwMode="auto">
          <a:xfrm>
            <a:off x="5607050" y="2284413"/>
            <a:ext cx="57150" cy="57150"/>
          </a:xfrm>
          <a:custGeom>
            <a:avLst/>
            <a:gdLst>
              <a:gd name="T0" fmla="*/ 0 w 108"/>
              <a:gd name="T1" fmla="*/ 0 h 108"/>
              <a:gd name="T2" fmla="*/ 13 w 108"/>
              <a:gd name="T3" fmla="*/ 6 h 108"/>
              <a:gd name="T4" fmla="*/ 23 w 108"/>
              <a:gd name="T5" fmla="*/ 13 h 108"/>
              <a:gd name="T6" fmla="*/ 30 w 108"/>
              <a:gd name="T7" fmla="*/ 21 h 108"/>
              <a:gd name="T8" fmla="*/ 36 w 108"/>
              <a:gd name="T9" fmla="*/ 31 h 108"/>
              <a:gd name="T10" fmla="*/ 42 w 108"/>
              <a:gd name="T11" fmla="*/ 42 h 108"/>
              <a:gd name="T12" fmla="*/ 48 w 108"/>
              <a:gd name="T13" fmla="*/ 51 h 108"/>
              <a:gd name="T14" fmla="*/ 55 w 108"/>
              <a:gd name="T15" fmla="*/ 62 h 108"/>
              <a:gd name="T16" fmla="*/ 65 w 108"/>
              <a:gd name="T17" fmla="*/ 72 h 108"/>
              <a:gd name="T18" fmla="*/ 72 w 108"/>
              <a:gd name="T19" fmla="*/ 77 h 108"/>
              <a:gd name="T20" fmla="*/ 79 w 108"/>
              <a:gd name="T21" fmla="*/ 80 h 108"/>
              <a:gd name="T22" fmla="*/ 94 w 108"/>
              <a:gd name="T23" fmla="*/ 86 h 108"/>
              <a:gd name="T24" fmla="*/ 100 w 108"/>
              <a:gd name="T25" fmla="*/ 90 h 108"/>
              <a:gd name="T26" fmla="*/ 105 w 108"/>
              <a:gd name="T27" fmla="*/ 94 h 108"/>
              <a:gd name="T28" fmla="*/ 107 w 108"/>
              <a:gd name="T29" fmla="*/ 100 h 108"/>
              <a:gd name="T30" fmla="*/ 108 w 108"/>
              <a:gd name="T31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" h="108">
                <a:moveTo>
                  <a:pt x="0" y="0"/>
                </a:moveTo>
                <a:lnTo>
                  <a:pt x="13" y="6"/>
                </a:lnTo>
                <a:lnTo>
                  <a:pt x="23" y="13"/>
                </a:lnTo>
                <a:lnTo>
                  <a:pt x="30" y="21"/>
                </a:lnTo>
                <a:lnTo>
                  <a:pt x="36" y="31"/>
                </a:lnTo>
                <a:lnTo>
                  <a:pt x="42" y="42"/>
                </a:lnTo>
                <a:lnTo>
                  <a:pt x="48" y="51"/>
                </a:lnTo>
                <a:lnTo>
                  <a:pt x="55" y="62"/>
                </a:lnTo>
                <a:lnTo>
                  <a:pt x="65" y="72"/>
                </a:lnTo>
                <a:lnTo>
                  <a:pt x="72" y="77"/>
                </a:lnTo>
                <a:lnTo>
                  <a:pt x="79" y="80"/>
                </a:lnTo>
                <a:lnTo>
                  <a:pt x="94" y="86"/>
                </a:lnTo>
                <a:lnTo>
                  <a:pt x="100" y="90"/>
                </a:lnTo>
                <a:lnTo>
                  <a:pt x="105" y="94"/>
                </a:lnTo>
                <a:lnTo>
                  <a:pt x="107" y="100"/>
                </a:lnTo>
                <a:lnTo>
                  <a:pt x="108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3" name="Freeform 515"/>
          <p:cNvSpPr>
            <a:spLocks/>
          </p:cNvSpPr>
          <p:nvPr/>
        </p:nvSpPr>
        <p:spPr bwMode="auto">
          <a:xfrm>
            <a:off x="5473700" y="2219325"/>
            <a:ext cx="26988" cy="76200"/>
          </a:xfrm>
          <a:custGeom>
            <a:avLst/>
            <a:gdLst>
              <a:gd name="T0" fmla="*/ 0 w 51"/>
              <a:gd name="T1" fmla="*/ 0 h 144"/>
              <a:gd name="T2" fmla="*/ 2 w 51"/>
              <a:gd name="T3" fmla="*/ 6 h 144"/>
              <a:gd name="T4" fmla="*/ 3 w 51"/>
              <a:gd name="T5" fmla="*/ 12 h 144"/>
              <a:gd name="T6" fmla="*/ 6 w 51"/>
              <a:gd name="T7" fmla="*/ 29 h 144"/>
              <a:gd name="T8" fmla="*/ 10 w 51"/>
              <a:gd name="T9" fmla="*/ 45 h 144"/>
              <a:gd name="T10" fmla="*/ 12 w 51"/>
              <a:gd name="T11" fmla="*/ 52 h 144"/>
              <a:gd name="T12" fmla="*/ 15 w 51"/>
              <a:gd name="T13" fmla="*/ 58 h 144"/>
              <a:gd name="T14" fmla="*/ 27 w 51"/>
              <a:gd name="T15" fmla="*/ 78 h 144"/>
              <a:gd name="T16" fmla="*/ 39 w 51"/>
              <a:gd name="T17" fmla="*/ 100 h 144"/>
              <a:gd name="T18" fmla="*/ 44 w 51"/>
              <a:gd name="T19" fmla="*/ 110 h 144"/>
              <a:gd name="T20" fmla="*/ 47 w 51"/>
              <a:gd name="T21" fmla="*/ 120 h 144"/>
              <a:gd name="T22" fmla="*/ 50 w 51"/>
              <a:gd name="T23" fmla="*/ 132 h 144"/>
              <a:gd name="T24" fmla="*/ 51 w 51"/>
              <a:gd name="T2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" h="144">
                <a:moveTo>
                  <a:pt x="0" y="0"/>
                </a:moveTo>
                <a:lnTo>
                  <a:pt x="2" y="6"/>
                </a:lnTo>
                <a:lnTo>
                  <a:pt x="3" y="12"/>
                </a:lnTo>
                <a:lnTo>
                  <a:pt x="6" y="29"/>
                </a:lnTo>
                <a:lnTo>
                  <a:pt x="10" y="45"/>
                </a:lnTo>
                <a:lnTo>
                  <a:pt x="12" y="52"/>
                </a:lnTo>
                <a:lnTo>
                  <a:pt x="15" y="58"/>
                </a:lnTo>
                <a:lnTo>
                  <a:pt x="27" y="78"/>
                </a:lnTo>
                <a:lnTo>
                  <a:pt x="39" y="100"/>
                </a:lnTo>
                <a:lnTo>
                  <a:pt x="44" y="110"/>
                </a:lnTo>
                <a:lnTo>
                  <a:pt x="47" y="120"/>
                </a:lnTo>
                <a:lnTo>
                  <a:pt x="50" y="132"/>
                </a:lnTo>
                <a:lnTo>
                  <a:pt x="51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4" name="Freeform 516"/>
          <p:cNvSpPr>
            <a:spLocks/>
          </p:cNvSpPr>
          <p:nvPr/>
        </p:nvSpPr>
        <p:spPr bwMode="auto">
          <a:xfrm>
            <a:off x="5392739" y="2143126"/>
            <a:ext cx="34925" cy="53975"/>
          </a:xfrm>
          <a:custGeom>
            <a:avLst/>
            <a:gdLst>
              <a:gd name="T0" fmla="*/ 0 w 65"/>
              <a:gd name="T1" fmla="*/ 0 h 101"/>
              <a:gd name="T2" fmla="*/ 4 w 65"/>
              <a:gd name="T3" fmla="*/ 12 h 101"/>
              <a:gd name="T4" fmla="*/ 7 w 65"/>
              <a:gd name="T5" fmla="*/ 22 h 101"/>
              <a:gd name="T6" fmla="*/ 12 w 65"/>
              <a:gd name="T7" fmla="*/ 31 h 101"/>
              <a:gd name="T8" fmla="*/ 17 w 65"/>
              <a:gd name="T9" fmla="*/ 38 h 101"/>
              <a:gd name="T10" fmla="*/ 24 w 65"/>
              <a:gd name="T11" fmla="*/ 46 h 101"/>
              <a:gd name="T12" fmla="*/ 31 w 65"/>
              <a:gd name="T13" fmla="*/ 52 h 101"/>
              <a:gd name="T14" fmla="*/ 40 w 65"/>
              <a:gd name="T15" fmla="*/ 58 h 101"/>
              <a:gd name="T16" fmla="*/ 50 w 65"/>
              <a:gd name="T17" fmla="*/ 65 h 101"/>
              <a:gd name="T18" fmla="*/ 53 w 65"/>
              <a:gd name="T19" fmla="*/ 73 h 101"/>
              <a:gd name="T20" fmla="*/ 55 w 65"/>
              <a:gd name="T21" fmla="*/ 78 h 101"/>
              <a:gd name="T22" fmla="*/ 56 w 65"/>
              <a:gd name="T23" fmla="*/ 82 h 101"/>
              <a:gd name="T24" fmla="*/ 56 w 65"/>
              <a:gd name="T25" fmla="*/ 85 h 101"/>
              <a:gd name="T26" fmla="*/ 58 w 65"/>
              <a:gd name="T27" fmla="*/ 86 h 101"/>
              <a:gd name="T28" fmla="*/ 59 w 65"/>
              <a:gd name="T29" fmla="*/ 90 h 101"/>
              <a:gd name="T30" fmla="*/ 61 w 65"/>
              <a:gd name="T31" fmla="*/ 94 h 101"/>
              <a:gd name="T32" fmla="*/ 65 w 65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01">
                <a:moveTo>
                  <a:pt x="0" y="0"/>
                </a:moveTo>
                <a:lnTo>
                  <a:pt x="4" y="12"/>
                </a:lnTo>
                <a:lnTo>
                  <a:pt x="7" y="22"/>
                </a:lnTo>
                <a:lnTo>
                  <a:pt x="12" y="31"/>
                </a:lnTo>
                <a:lnTo>
                  <a:pt x="17" y="38"/>
                </a:lnTo>
                <a:lnTo>
                  <a:pt x="24" y="46"/>
                </a:lnTo>
                <a:lnTo>
                  <a:pt x="31" y="52"/>
                </a:lnTo>
                <a:lnTo>
                  <a:pt x="40" y="58"/>
                </a:lnTo>
                <a:lnTo>
                  <a:pt x="50" y="65"/>
                </a:lnTo>
                <a:lnTo>
                  <a:pt x="53" y="73"/>
                </a:lnTo>
                <a:lnTo>
                  <a:pt x="55" y="78"/>
                </a:lnTo>
                <a:lnTo>
                  <a:pt x="56" y="82"/>
                </a:lnTo>
                <a:lnTo>
                  <a:pt x="56" y="85"/>
                </a:lnTo>
                <a:lnTo>
                  <a:pt x="58" y="86"/>
                </a:lnTo>
                <a:lnTo>
                  <a:pt x="59" y="90"/>
                </a:lnTo>
                <a:lnTo>
                  <a:pt x="61" y="94"/>
                </a:lnTo>
                <a:lnTo>
                  <a:pt x="65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5" name="Freeform 517"/>
          <p:cNvSpPr>
            <a:spLocks/>
          </p:cNvSpPr>
          <p:nvPr/>
        </p:nvSpPr>
        <p:spPr bwMode="auto">
          <a:xfrm>
            <a:off x="5384800" y="2211388"/>
            <a:ext cx="20638" cy="42862"/>
          </a:xfrm>
          <a:custGeom>
            <a:avLst/>
            <a:gdLst>
              <a:gd name="T0" fmla="*/ 0 w 37"/>
              <a:gd name="T1" fmla="*/ 0 h 79"/>
              <a:gd name="T2" fmla="*/ 3 w 37"/>
              <a:gd name="T3" fmla="*/ 18 h 79"/>
              <a:gd name="T4" fmla="*/ 5 w 37"/>
              <a:gd name="T5" fmla="*/ 27 h 79"/>
              <a:gd name="T6" fmla="*/ 8 w 37"/>
              <a:gd name="T7" fmla="*/ 36 h 79"/>
              <a:gd name="T8" fmla="*/ 11 w 37"/>
              <a:gd name="T9" fmla="*/ 42 h 79"/>
              <a:gd name="T10" fmla="*/ 15 w 37"/>
              <a:gd name="T11" fmla="*/ 49 h 79"/>
              <a:gd name="T12" fmla="*/ 25 w 37"/>
              <a:gd name="T13" fmla="*/ 63 h 79"/>
              <a:gd name="T14" fmla="*/ 29 w 37"/>
              <a:gd name="T15" fmla="*/ 69 h 79"/>
              <a:gd name="T16" fmla="*/ 33 w 37"/>
              <a:gd name="T17" fmla="*/ 74 h 79"/>
              <a:gd name="T18" fmla="*/ 35 w 37"/>
              <a:gd name="T19" fmla="*/ 78 h 79"/>
              <a:gd name="T20" fmla="*/ 37 w 37"/>
              <a:gd name="T21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" h="79">
                <a:moveTo>
                  <a:pt x="0" y="0"/>
                </a:moveTo>
                <a:lnTo>
                  <a:pt x="3" y="18"/>
                </a:lnTo>
                <a:lnTo>
                  <a:pt x="5" y="27"/>
                </a:lnTo>
                <a:lnTo>
                  <a:pt x="8" y="36"/>
                </a:lnTo>
                <a:lnTo>
                  <a:pt x="11" y="42"/>
                </a:lnTo>
                <a:lnTo>
                  <a:pt x="15" y="49"/>
                </a:lnTo>
                <a:lnTo>
                  <a:pt x="25" y="63"/>
                </a:lnTo>
                <a:lnTo>
                  <a:pt x="29" y="69"/>
                </a:lnTo>
                <a:lnTo>
                  <a:pt x="33" y="74"/>
                </a:lnTo>
                <a:lnTo>
                  <a:pt x="35" y="78"/>
                </a:lnTo>
                <a:lnTo>
                  <a:pt x="37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6" name="Freeform 518"/>
          <p:cNvSpPr>
            <a:spLocks/>
          </p:cNvSpPr>
          <p:nvPr/>
        </p:nvSpPr>
        <p:spPr bwMode="auto">
          <a:xfrm>
            <a:off x="5427664" y="2238376"/>
            <a:ext cx="34925" cy="100013"/>
          </a:xfrm>
          <a:custGeom>
            <a:avLst/>
            <a:gdLst>
              <a:gd name="T0" fmla="*/ 0 w 65"/>
              <a:gd name="T1" fmla="*/ 0 h 188"/>
              <a:gd name="T2" fmla="*/ 7 w 65"/>
              <a:gd name="T3" fmla="*/ 9 h 188"/>
              <a:gd name="T4" fmla="*/ 14 w 65"/>
              <a:gd name="T5" fmla="*/ 17 h 188"/>
              <a:gd name="T6" fmla="*/ 26 w 65"/>
              <a:gd name="T7" fmla="*/ 37 h 188"/>
              <a:gd name="T8" fmla="*/ 37 w 65"/>
              <a:gd name="T9" fmla="*/ 62 h 188"/>
              <a:gd name="T10" fmla="*/ 47 w 65"/>
              <a:gd name="T11" fmla="*/ 87 h 188"/>
              <a:gd name="T12" fmla="*/ 54 w 65"/>
              <a:gd name="T13" fmla="*/ 113 h 188"/>
              <a:gd name="T14" fmla="*/ 60 w 65"/>
              <a:gd name="T15" fmla="*/ 140 h 188"/>
              <a:gd name="T16" fmla="*/ 64 w 65"/>
              <a:gd name="T17" fmla="*/ 165 h 188"/>
              <a:gd name="T18" fmla="*/ 65 w 65"/>
              <a:gd name="T19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5" h="188">
                <a:moveTo>
                  <a:pt x="0" y="0"/>
                </a:moveTo>
                <a:lnTo>
                  <a:pt x="7" y="9"/>
                </a:lnTo>
                <a:lnTo>
                  <a:pt x="14" y="17"/>
                </a:lnTo>
                <a:lnTo>
                  <a:pt x="26" y="37"/>
                </a:lnTo>
                <a:lnTo>
                  <a:pt x="37" y="62"/>
                </a:lnTo>
                <a:lnTo>
                  <a:pt x="47" y="87"/>
                </a:lnTo>
                <a:lnTo>
                  <a:pt x="54" y="113"/>
                </a:lnTo>
                <a:lnTo>
                  <a:pt x="60" y="140"/>
                </a:lnTo>
                <a:lnTo>
                  <a:pt x="64" y="165"/>
                </a:lnTo>
                <a:lnTo>
                  <a:pt x="65" y="18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7" name="Freeform 519"/>
          <p:cNvSpPr>
            <a:spLocks/>
          </p:cNvSpPr>
          <p:nvPr/>
        </p:nvSpPr>
        <p:spPr bwMode="auto">
          <a:xfrm>
            <a:off x="5446713" y="2162176"/>
            <a:ext cx="30162" cy="22225"/>
          </a:xfrm>
          <a:custGeom>
            <a:avLst/>
            <a:gdLst>
              <a:gd name="T0" fmla="*/ 0 w 58"/>
              <a:gd name="T1" fmla="*/ 0 h 43"/>
              <a:gd name="T2" fmla="*/ 11 w 58"/>
              <a:gd name="T3" fmla="*/ 4 h 43"/>
              <a:gd name="T4" fmla="*/ 20 w 58"/>
              <a:gd name="T5" fmla="*/ 6 h 43"/>
              <a:gd name="T6" fmla="*/ 28 w 58"/>
              <a:gd name="T7" fmla="*/ 8 h 43"/>
              <a:gd name="T8" fmla="*/ 32 w 58"/>
              <a:gd name="T9" fmla="*/ 10 h 43"/>
              <a:gd name="T10" fmla="*/ 36 w 58"/>
              <a:gd name="T11" fmla="*/ 11 h 43"/>
              <a:gd name="T12" fmla="*/ 40 w 58"/>
              <a:gd name="T13" fmla="*/ 11 h 43"/>
              <a:gd name="T14" fmla="*/ 42 w 58"/>
              <a:gd name="T15" fmla="*/ 12 h 43"/>
              <a:gd name="T16" fmla="*/ 43 w 58"/>
              <a:gd name="T17" fmla="*/ 13 h 43"/>
              <a:gd name="T18" fmla="*/ 43 w 58"/>
              <a:gd name="T19" fmla="*/ 17 h 43"/>
              <a:gd name="T20" fmla="*/ 46 w 58"/>
              <a:gd name="T21" fmla="*/ 24 h 43"/>
              <a:gd name="T22" fmla="*/ 48 w 58"/>
              <a:gd name="T23" fmla="*/ 30 h 43"/>
              <a:gd name="T24" fmla="*/ 50 w 58"/>
              <a:gd name="T25" fmla="*/ 36 h 43"/>
              <a:gd name="T26" fmla="*/ 54 w 58"/>
              <a:gd name="T27" fmla="*/ 40 h 43"/>
              <a:gd name="T28" fmla="*/ 58 w 58"/>
              <a:gd name="T2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" h="43">
                <a:moveTo>
                  <a:pt x="0" y="0"/>
                </a:moveTo>
                <a:lnTo>
                  <a:pt x="11" y="4"/>
                </a:lnTo>
                <a:lnTo>
                  <a:pt x="20" y="6"/>
                </a:lnTo>
                <a:lnTo>
                  <a:pt x="28" y="8"/>
                </a:lnTo>
                <a:lnTo>
                  <a:pt x="32" y="10"/>
                </a:lnTo>
                <a:lnTo>
                  <a:pt x="36" y="11"/>
                </a:lnTo>
                <a:lnTo>
                  <a:pt x="40" y="11"/>
                </a:lnTo>
                <a:lnTo>
                  <a:pt x="42" y="12"/>
                </a:lnTo>
                <a:lnTo>
                  <a:pt x="43" y="13"/>
                </a:lnTo>
                <a:lnTo>
                  <a:pt x="43" y="17"/>
                </a:lnTo>
                <a:lnTo>
                  <a:pt x="46" y="24"/>
                </a:lnTo>
                <a:lnTo>
                  <a:pt x="48" y="30"/>
                </a:lnTo>
                <a:lnTo>
                  <a:pt x="50" y="36"/>
                </a:lnTo>
                <a:lnTo>
                  <a:pt x="54" y="40"/>
                </a:lnTo>
                <a:lnTo>
                  <a:pt x="58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8" name="Freeform 520"/>
          <p:cNvSpPr>
            <a:spLocks/>
          </p:cNvSpPr>
          <p:nvPr/>
        </p:nvSpPr>
        <p:spPr bwMode="auto">
          <a:xfrm>
            <a:off x="5160963" y="2292350"/>
            <a:ext cx="30162" cy="52388"/>
          </a:xfrm>
          <a:custGeom>
            <a:avLst/>
            <a:gdLst>
              <a:gd name="T0" fmla="*/ 57 w 57"/>
              <a:gd name="T1" fmla="*/ 0 h 101"/>
              <a:gd name="T2" fmla="*/ 50 w 57"/>
              <a:gd name="T3" fmla="*/ 11 h 101"/>
              <a:gd name="T4" fmla="*/ 41 w 57"/>
              <a:gd name="T5" fmla="*/ 22 h 101"/>
              <a:gd name="T6" fmla="*/ 21 w 57"/>
              <a:gd name="T7" fmla="*/ 47 h 101"/>
              <a:gd name="T8" fmla="*/ 13 w 57"/>
              <a:gd name="T9" fmla="*/ 62 h 101"/>
              <a:gd name="T10" fmla="*/ 6 w 57"/>
              <a:gd name="T11" fmla="*/ 75 h 101"/>
              <a:gd name="T12" fmla="*/ 1 w 57"/>
              <a:gd name="T13" fmla="*/ 88 h 101"/>
              <a:gd name="T14" fmla="*/ 0 w 57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101">
                <a:moveTo>
                  <a:pt x="57" y="0"/>
                </a:moveTo>
                <a:lnTo>
                  <a:pt x="50" y="11"/>
                </a:lnTo>
                <a:lnTo>
                  <a:pt x="41" y="22"/>
                </a:lnTo>
                <a:lnTo>
                  <a:pt x="21" y="47"/>
                </a:lnTo>
                <a:lnTo>
                  <a:pt x="13" y="62"/>
                </a:lnTo>
                <a:lnTo>
                  <a:pt x="6" y="75"/>
                </a:lnTo>
                <a:lnTo>
                  <a:pt x="1" y="88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09" name="Freeform 521"/>
          <p:cNvSpPr>
            <a:spLocks/>
          </p:cNvSpPr>
          <p:nvPr/>
        </p:nvSpPr>
        <p:spPr bwMode="auto">
          <a:xfrm>
            <a:off x="5038725" y="2222501"/>
            <a:ext cx="25400" cy="42863"/>
          </a:xfrm>
          <a:custGeom>
            <a:avLst/>
            <a:gdLst>
              <a:gd name="T0" fmla="*/ 50 w 50"/>
              <a:gd name="T1" fmla="*/ 0 h 80"/>
              <a:gd name="T2" fmla="*/ 43 w 50"/>
              <a:gd name="T3" fmla="*/ 5 h 80"/>
              <a:gd name="T4" fmla="*/ 38 w 50"/>
              <a:gd name="T5" fmla="*/ 9 h 80"/>
              <a:gd name="T6" fmla="*/ 29 w 50"/>
              <a:gd name="T7" fmla="*/ 15 h 80"/>
              <a:gd name="T8" fmla="*/ 25 w 50"/>
              <a:gd name="T9" fmla="*/ 18 h 80"/>
              <a:gd name="T10" fmla="*/ 22 w 50"/>
              <a:gd name="T11" fmla="*/ 23 h 80"/>
              <a:gd name="T12" fmla="*/ 18 w 50"/>
              <a:gd name="T13" fmla="*/ 29 h 80"/>
              <a:gd name="T14" fmla="*/ 14 w 50"/>
              <a:gd name="T15" fmla="*/ 36 h 80"/>
              <a:gd name="T16" fmla="*/ 12 w 50"/>
              <a:gd name="T17" fmla="*/ 42 h 80"/>
              <a:gd name="T18" fmla="*/ 9 w 50"/>
              <a:gd name="T19" fmla="*/ 50 h 80"/>
              <a:gd name="T20" fmla="*/ 5 w 50"/>
              <a:gd name="T21" fmla="*/ 64 h 80"/>
              <a:gd name="T22" fmla="*/ 3 w 50"/>
              <a:gd name="T23" fmla="*/ 70 h 80"/>
              <a:gd name="T24" fmla="*/ 1 w 50"/>
              <a:gd name="T25" fmla="*/ 75 h 80"/>
              <a:gd name="T26" fmla="*/ 0 w 50"/>
              <a:gd name="T27" fmla="*/ 79 h 80"/>
              <a:gd name="T28" fmla="*/ 0 w 50"/>
              <a:gd name="T2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" h="80">
                <a:moveTo>
                  <a:pt x="50" y="0"/>
                </a:moveTo>
                <a:lnTo>
                  <a:pt x="43" y="5"/>
                </a:lnTo>
                <a:lnTo>
                  <a:pt x="38" y="9"/>
                </a:lnTo>
                <a:lnTo>
                  <a:pt x="29" y="15"/>
                </a:lnTo>
                <a:lnTo>
                  <a:pt x="25" y="18"/>
                </a:lnTo>
                <a:lnTo>
                  <a:pt x="22" y="23"/>
                </a:lnTo>
                <a:lnTo>
                  <a:pt x="18" y="29"/>
                </a:lnTo>
                <a:lnTo>
                  <a:pt x="14" y="36"/>
                </a:lnTo>
                <a:lnTo>
                  <a:pt x="12" y="42"/>
                </a:lnTo>
                <a:lnTo>
                  <a:pt x="9" y="50"/>
                </a:lnTo>
                <a:lnTo>
                  <a:pt x="5" y="64"/>
                </a:lnTo>
                <a:lnTo>
                  <a:pt x="3" y="70"/>
                </a:lnTo>
                <a:lnTo>
                  <a:pt x="1" y="75"/>
                </a:lnTo>
                <a:lnTo>
                  <a:pt x="0" y="79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0" name="Freeform 522"/>
          <p:cNvSpPr>
            <a:spLocks/>
          </p:cNvSpPr>
          <p:nvPr/>
        </p:nvSpPr>
        <p:spPr bwMode="auto">
          <a:xfrm>
            <a:off x="5006975" y="2173289"/>
            <a:ext cx="57150" cy="34925"/>
          </a:xfrm>
          <a:custGeom>
            <a:avLst/>
            <a:gdLst>
              <a:gd name="T0" fmla="*/ 108 w 108"/>
              <a:gd name="T1" fmla="*/ 0 h 64"/>
              <a:gd name="T2" fmla="*/ 100 w 108"/>
              <a:gd name="T3" fmla="*/ 2 h 64"/>
              <a:gd name="T4" fmla="*/ 93 w 108"/>
              <a:gd name="T5" fmla="*/ 4 h 64"/>
              <a:gd name="T6" fmla="*/ 87 w 108"/>
              <a:gd name="T7" fmla="*/ 7 h 64"/>
              <a:gd name="T8" fmla="*/ 82 w 108"/>
              <a:gd name="T9" fmla="*/ 8 h 64"/>
              <a:gd name="T10" fmla="*/ 75 w 108"/>
              <a:gd name="T11" fmla="*/ 10 h 64"/>
              <a:gd name="T12" fmla="*/ 70 w 108"/>
              <a:gd name="T13" fmla="*/ 12 h 64"/>
              <a:gd name="T14" fmla="*/ 66 w 108"/>
              <a:gd name="T15" fmla="*/ 14 h 64"/>
              <a:gd name="T16" fmla="*/ 61 w 108"/>
              <a:gd name="T17" fmla="*/ 16 h 64"/>
              <a:gd name="T18" fmla="*/ 54 w 108"/>
              <a:gd name="T19" fmla="*/ 21 h 64"/>
              <a:gd name="T20" fmla="*/ 49 w 108"/>
              <a:gd name="T21" fmla="*/ 25 h 64"/>
              <a:gd name="T22" fmla="*/ 43 w 108"/>
              <a:gd name="T23" fmla="*/ 28 h 64"/>
              <a:gd name="T24" fmla="*/ 37 w 108"/>
              <a:gd name="T25" fmla="*/ 38 h 64"/>
              <a:gd name="T26" fmla="*/ 31 w 108"/>
              <a:gd name="T27" fmla="*/ 44 h 64"/>
              <a:gd name="T28" fmla="*/ 27 w 108"/>
              <a:gd name="T29" fmla="*/ 48 h 64"/>
              <a:gd name="T30" fmla="*/ 22 w 108"/>
              <a:gd name="T31" fmla="*/ 50 h 64"/>
              <a:gd name="T32" fmla="*/ 18 w 108"/>
              <a:gd name="T33" fmla="*/ 52 h 64"/>
              <a:gd name="T34" fmla="*/ 13 w 108"/>
              <a:gd name="T35" fmla="*/ 55 h 64"/>
              <a:gd name="T36" fmla="*/ 7 w 108"/>
              <a:gd name="T37" fmla="*/ 58 h 64"/>
              <a:gd name="T38" fmla="*/ 0 w 108"/>
              <a:gd name="T3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" h="64">
                <a:moveTo>
                  <a:pt x="108" y="0"/>
                </a:moveTo>
                <a:lnTo>
                  <a:pt x="100" y="2"/>
                </a:lnTo>
                <a:lnTo>
                  <a:pt x="93" y="4"/>
                </a:lnTo>
                <a:lnTo>
                  <a:pt x="87" y="7"/>
                </a:lnTo>
                <a:lnTo>
                  <a:pt x="82" y="8"/>
                </a:lnTo>
                <a:lnTo>
                  <a:pt x="75" y="10"/>
                </a:lnTo>
                <a:lnTo>
                  <a:pt x="70" y="12"/>
                </a:lnTo>
                <a:lnTo>
                  <a:pt x="66" y="14"/>
                </a:lnTo>
                <a:lnTo>
                  <a:pt x="61" y="16"/>
                </a:lnTo>
                <a:lnTo>
                  <a:pt x="54" y="21"/>
                </a:lnTo>
                <a:lnTo>
                  <a:pt x="49" y="25"/>
                </a:lnTo>
                <a:lnTo>
                  <a:pt x="43" y="28"/>
                </a:lnTo>
                <a:lnTo>
                  <a:pt x="37" y="38"/>
                </a:lnTo>
                <a:lnTo>
                  <a:pt x="31" y="44"/>
                </a:lnTo>
                <a:lnTo>
                  <a:pt x="27" y="48"/>
                </a:lnTo>
                <a:lnTo>
                  <a:pt x="22" y="50"/>
                </a:lnTo>
                <a:lnTo>
                  <a:pt x="18" y="52"/>
                </a:lnTo>
                <a:lnTo>
                  <a:pt x="13" y="55"/>
                </a:lnTo>
                <a:lnTo>
                  <a:pt x="7" y="58"/>
                </a:lnTo>
                <a:lnTo>
                  <a:pt x="0" y="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1" name="Freeform 523"/>
          <p:cNvSpPr>
            <a:spLocks/>
          </p:cNvSpPr>
          <p:nvPr/>
        </p:nvSpPr>
        <p:spPr bwMode="auto">
          <a:xfrm>
            <a:off x="5205414" y="2154239"/>
            <a:ext cx="39687" cy="53975"/>
          </a:xfrm>
          <a:custGeom>
            <a:avLst/>
            <a:gdLst>
              <a:gd name="T0" fmla="*/ 73 w 73"/>
              <a:gd name="T1" fmla="*/ 0 h 100"/>
              <a:gd name="T2" fmla="*/ 68 w 73"/>
              <a:gd name="T3" fmla="*/ 15 h 100"/>
              <a:gd name="T4" fmla="*/ 63 w 73"/>
              <a:gd name="T5" fmla="*/ 27 h 100"/>
              <a:gd name="T6" fmla="*/ 59 w 73"/>
              <a:gd name="T7" fmla="*/ 37 h 100"/>
              <a:gd name="T8" fmla="*/ 54 w 73"/>
              <a:gd name="T9" fmla="*/ 44 h 100"/>
              <a:gd name="T10" fmla="*/ 48 w 73"/>
              <a:gd name="T11" fmla="*/ 50 h 100"/>
              <a:gd name="T12" fmla="*/ 40 w 73"/>
              <a:gd name="T13" fmla="*/ 55 h 100"/>
              <a:gd name="T14" fmla="*/ 29 w 73"/>
              <a:gd name="T15" fmla="*/ 60 h 100"/>
              <a:gd name="T16" fmla="*/ 15 w 73"/>
              <a:gd name="T17" fmla="*/ 64 h 100"/>
              <a:gd name="T18" fmla="*/ 12 w 73"/>
              <a:gd name="T19" fmla="*/ 73 h 100"/>
              <a:gd name="T20" fmla="*/ 10 w 73"/>
              <a:gd name="T21" fmla="*/ 78 h 100"/>
              <a:gd name="T22" fmla="*/ 10 w 73"/>
              <a:gd name="T23" fmla="*/ 81 h 100"/>
              <a:gd name="T24" fmla="*/ 9 w 73"/>
              <a:gd name="T25" fmla="*/ 85 h 100"/>
              <a:gd name="T26" fmla="*/ 8 w 73"/>
              <a:gd name="T27" fmla="*/ 86 h 100"/>
              <a:gd name="T28" fmla="*/ 6 w 73"/>
              <a:gd name="T29" fmla="*/ 90 h 100"/>
              <a:gd name="T30" fmla="*/ 4 w 73"/>
              <a:gd name="T31" fmla="*/ 93 h 100"/>
              <a:gd name="T32" fmla="*/ 0 w 73"/>
              <a:gd name="T3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3" h="100">
                <a:moveTo>
                  <a:pt x="73" y="0"/>
                </a:moveTo>
                <a:lnTo>
                  <a:pt x="68" y="15"/>
                </a:lnTo>
                <a:lnTo>
                  <a:pt x="63" y="27"/>
                </a:lnTo>
                <a:lnTo>
                  <a:pt x="59" y="37"/>
                </a:lnTo>
                <a:lnTo>
                  <a:pt x="54" y="44"/>
                </a:lnTo>
                <a:lnTo>
                  <a:pt x="48" y="50"/>
                </a:lnTo>
                <a:lnTo>
                  <a:pt x="40" y="55"/>
                </a:lnTo>
                <a:lnTo>
                  <a:pt x="29" y="60"/>
                </a:lnTo>
                <a:lnTo>
                  <a:pt x="15" y="64"/>
                </a:lnTo>
                <a:lnTo>
                  <a:pt x="12" y="73"/>
                </a:lnTo>
                <a:lnTo>
                  <a:pt x="10" y="78"/>
                </a:lnTo>
                <a:lnTo>
                  <a:pt x="10" y="81"/>
                </a:lnTo>
                <a:lnTo>
                  <a:pt x="9" y="85"/>
                </a:lnTo>
                <a:lnTo>
                  <a:pt x="8" y="86"/>
                </a:lnTo>
                <a:lnTo>
                  <a:pt x="6" y="90"/>
                </a:lnTo>
                <a:lnTo>
                  <a:pt x="4" y="93"/>
                </a:lnTo>
                <a:lnTo>
                  <a:pt x="0" y="10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2" name="Freeform 524"/>
          <p:cNvSpPr>
            <a:spLocks/>
          </p:cNvSpPr>
          <p:nvPr/>
        </p:nvSpPr>
        <p:spPr bwMode="auto">
          <a:xfrm>
            <a:off x="5153025" y="2208213"/>
            <a:ext cx="14288" cy="49212"/>
          </a:xfrm>
          <a:custGeom>
            <a:avLst/>
            <a:gdLst>
              <a:gd name="T0" fmla="*/ 29 w 29"/>
              <a:gd name="T1" fmla="*/ 0 h 94"/>
              <a:gd name="T2" fmla="*/ 8 w 29"/>
              <a:gd name="T3" fmla="*/ 65 h 94"/>
              <a:gd name="T4" fmla="*/ 5 w 29"/>
              <a:gd name="T5" fmla="*/ 74 h 94"/>
              <a:gd name="T6" fmla="*/ 3 w 29"/>
              <a:gd name="T7" fmla="*/ 83 h 94"/>
              <a:gd name="T8" fmla="*/ 2 w 29"/>
              <a:gd name="T9" fmla="*/ 91 h 94"/>
              <a:gd name="T10" fmla="*/ 0 w 29"/>
              <a:gd name="T11" fmla="*/ 93 h 94"/>
              <a:gd name="T12" fmla="*/ 0 w 29"/>
              <a:gd name="T1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94">
                <a:moveTo>
                  <a:pt x="29" y="0"/>
                </a:moveTo>
                <a:lnTo>
                  <a:pt x="8" y="65"/>
                </a:lnTo>
                <a:lnTo>
                  <a:pt x="5" y="74"/>
                </a:lnTo>
                <a:lnTo>
                  <a:pt x="3" y="83"/>
                </a:lnTo>
                <a:lnTo>
                  <a:pt x="2" y="91"/>
                </a:lnTo>
                <a:lnTo>
                  <a:pt x="0" y="93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3" name="Freeform 525"/>
          <p:cNvSpPr>
            <a:spLocks/>
          </p:cNvSpPr>
          <p:nvPr/>
        </p:nvSpPr>
        <p:spPr bwMode="auto">
          <a:xfrm>
            <a:off x="5232401" y="3360739"/>
            <a:ext cx="42863" cy="26987"/>
          </a:xfrm>
          <a:custGeom>
            <a:avLst/>
            <a:gdLst>
              <a:gd name="T0" fmla="*/ 79 w 79"/>
              <a:gd name="T1" fmla="*/ 0 h 51"/>
              <a:gd name="T2" fmla="*/ 68 w 79"/>
              <a:gd name="T3" fmla="*/ 6 h 51"/>
              <a:gd name="T4" fmla="*/ 58 w 79"/>
              <a:gd name="T5" fmla="*/ 12 h 51"/>
              <a:gd name="T6" fmla="*/ 35 w 79"/>
              <a:gd name="T7" fmla="*/ 20 h 51"/>
              <a:gd name="T8" fmla="*/ 25 w 79"/>
              <a:gd name="T9" fmla="*/ 25 h 51"/>
              <a:gd name="T10" fmla="*/ 15 w 79"/>
              <a:gd name="T11" fmla="*/ 31 h 51"/>
              <a:gd name="T12" fmla="*/ 7 w 79"/>
              <a:gd name="T13" fmla="*/ 40 h 51"/>
              <a:gd name="T14" fmla="*/ 0 w 79"/>
              <a:gd name="T15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" h="51">
                <a:moveTo>
                  <a:pt x="79" y="0"/>
                </a:moveTo>
                <a:lnTo>
                  <a:pt x="68" y="6"/>
                </a:lnTo>
                <a:lnTo>
                  <a:pt x="58" y="12"/>
                </a:lnTo>
                <a:lnTo>
                  <a:pt x="35" y="20"/>
                </a:lnTo>
                <a:lnTo>
                  <a:pt x="25" y="25"/>
                </a:lnTo>
                <a:lnTo>
                  <a:pt x="15" y="31"/>
                </a:lnTo>
                <a:lnTo>
                  <a:pt x="7" y="40"/>
                </a:lnTo>
                <a:lnTo>
                  <a:pt x="0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4" name="Freeform 526"/>
          <p:cNvSpPr>
            <a:spLocks/>
          </p:cNvSpPr>
          <p:nvPr/>
        </p:nvSpPr>
        <p:spPr bwMode="auto">
          <a:xfrm>
            <a:off x="5283200" y="1909764"/>
            <a:ext cx="33338" cy="34925"/>
          </a:xfrm>
          <a:custGeom>
            <a:avLst/>
            <a:gdLst>
              <a:gd name="T0" fmla="*/ 0 w 65"/>
              <a:gd name="T1" fmla="*/ 0 h 65"/>
              <a:gd name="T2" fmla="*/ 13 w 65"/>
              <a:gd name="T3" fmla="*/ 7 h 65"/>
              <a:gd name="T4" fmla="*/ 25 w 65"/>
              <a:gd name="T5" fmla="*/ 14 h 65"/>
              <a:gd name="T6" fmla="*/ 37 w 65"/>
              <a:gd name="T7" fmla="*/ 24 h 65"/>
              <a:gd name="T8" fmla="*/ 42 w 65"/>
              <a:gd name="T9" fmla="*/ 30 h 65"/>
              <a:gd name="T10" fmla="*/ 48 w 65"/>
              <a:gd name="T11" fmla="*/ 36 h 65"/>
              <a:gd name="T12" fmla="*/ 51 w 65"/>
              <a:gd name="T13" fmla="*/ 44 h 65"/>
              <a:gd name="T14" fmla="*/ 53 w 65"/>
              <a:gd name="T15" fmla="*/ 50 h 65"/>
              <a:gd name="T16" fmla="*/ 54 w 65"/>
              <a:gd name="T17" fmla="*/ 54 h 65"/>
              <a:gd name="T18" fmla="*/ 55 w 65"/>
              <a:gd name="T19" fmla="*/ 56 h 65"/>
              <a:gd name="T20" fmla="*/ 59 w 65"/>
              <a:gd name="T21" fmla="*/ 60 h 65"/>
              <a:gd name="T22" fmla="*/ 61 w 65"/>
              <a:gd name="T23" fmla="*/ 61 h 65"/>
              <a:gd name="T24" fmla="*/ 65 w 65"/>
              <a:gd name="T25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" h="65">
                <a:moveTo>
                  <a:pt x="0" y="0"/>
                </a:moveTo>
                <a:lnTo>
                  <a:pt x="13" y="7"/>
                </a:lnTo>
                <a:lnTo>
                  <a:pt x="25" y="14"/>
                </a:lnTo>
                <a:lnTo>
                  <a:pt x="37" y="24"/>
                </a:lnTo>
                <a:lnTo>
                  <a:pt x="42" y="30"/>
                </a:lnTo>
                <a:lnTo>
                  <a:pt x="48" y="36"/>
                </a:lnTo>
                <a:lnTo>
                  <a:pt x="51" y="44"/>
                </a:lnTo>
                <a:lnTo>
                  <a:pt x="53" y="50"/>
                </a:lnTo>
                <a:lnTo>
                  <a:pt x="54" y="54"/>
                </a:lnTo>
                <a:lnTo>
                  <a:pt x="55" y="56"/>
                </a:lnTo>
                <a:lnTo>
                  <a:pt x="59" y="60"/>
                </a:lnTo>
                <a:lnTo>
                  <a:pt x="61" y="61"/>
                </a:lnTo>
                <a:lnTo>
                  <a:pt x="65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5" name="Freeform 527"/>
          <p:cNvSpPr>
            <a:spLocks/>
          </p:cNvSpPr>
          <p:nvPr/>
        </p:nvSpPr>
        <p:spPr bwMode="auto">
          <a:xfrm>
            <a:off x="5316539" y="1941513"/>
            <a:ext cx="53975" cy="6350"/>
          </a:xfrm>
          <a:custGeom>
            <a:avLst/>
            <a:gdLst>
              <a:gd name="T0" fmla="*/ 0 w 101"/>
              <a:gd name="T1" fmla="*/ 0 h 14"/>
              <a:gd name="T2" fmla="*/ 15 w 101"/>
              <a:gd name="T3" fmla="*/ 2 h 14"/>
              <a:gd name="T4" fmla="*/ 28 w 101"/>
              <a:gd name="T5" fmla="*/ 4 h 14"/>
              <a:gd name="T6" fmla="*/ 39 w 101"/>
              <a:gd name="T7" fmla="*/ 7 h 14"/>
              <a:gd name="T8" fmla="*/ 48 w 101"/>
              <a:gd name="T9" fmla="*/ 8 h 14"/>
              <a:gd name="T10" fmla="*/ 55 w 101"/>
              <a:gd name="T11" fmla="*/ 10 h 14"/>
              <a:gd name="T12" fmla="*/ 61 w 101"/>
              <a:gd name="T13" fmla="*/ 12 h 14"/>
              <a:gd name="T14" fmla="*/ 68 w 101"/>
              <a:gd name="T15" fmla="*/ 13 h 14"/>
              <a:gd name="T16" fmla="*/ 74 w 101"/>
              <a:gd name="T17" fmla="*/ 14 h 14"/>
              <a:gd name="T18" fmla="*/ 79 w 101"/>
              <a:gd name="T19" fmla="*/ 14 h 14"/>
              <a:gd name="T20" fmla="*/ 83 w 101"/>
              <a:gd name="T21" fmla="*/ 14 h 14"/>
              <a:gd name="T22" fmla="*/ 87 w 101"/>
              <a:gd name="T23" fmla="*/ 14 h 14"/>
              <a:gd name="T24" fmla="*/ 93 w 101"/>
              <a:gd name="T25" fmla="*/ 14 h 14"/>
              <a:gd name="T26" fmla="*/ 101 w 101"/>
              <a:gd name="T2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1" h="14">
                <a:moveTo>
                  <a:pt x="0" y="0"/>
                </a:moveTo>
                <a:lnTo>
                  <a:pt x="15" y="2"/>
                </a:lnTo>
                <a:lnTo>
                  <a:pt x="28" y="4"/>
                </a:lnTo>
                <a:lnTo>
                  <a:pt x="39" y="7"/>
                </a:lnTo>
                <a:lnTo>
                  <a:pt x="48" y="8"/>
                </a:lnTo>
                <a:lnTo>
                  <a:pt x="55" y="10"/>
                </a:lnTo>
                <a:lnTo>
                  <a:pt x="61" y="12"/>
                </a:lnTo>
                <a:lnTo>
                  <a:pt x="68" y="13"/>
                </a:lnTo>
                <a:lnTo>
                  <a:pt x="74" y="14"/>
                </a:lnTo>
                <a:lnTo>
                  <a:pt x="79" y="14"/>
                </a:lnTo>
                <a:lnTo>
                  <a:pt x="83" y="14"/>
                </a:lnTo>
                <a:lnTo>
                  <a:pt x="87" y="14"/>
                </a:lnTo>
                <a:lnTo>
                  <a:pt x="93" y="14"/>
                </a:lnTo>
                <a:lnTo>
                  <a:pt x="101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6" name="Freeform 528"/>
          <p:cNvSpPr>
            <a:spLocks/>
          </p:cNvSpPr>
          <p:nvPr/>
        </p:nvSpPr>
        <p:spPr bwMode="auto">
          <a:xfrm>
            <a:off x="5424489" y="3067051"/>
            <a:ext cx="52387" cy="11113"/>
          </a:xfrm>
          <a:custGeom>
            <a:avLst/>
            <a:gdLst>
              <a:gd name="T0" fmla="*/ 0 w 101"/>
              <a:gd name="T1" fmla="*/ 0 h 21"/>
              <a:gd name="T2" fmla="*/ 29 w 101"/>
              <a:gd name="T3" fmla="*/ 3 h 21"/>
              <a:gd name="T4" fmla="*/ 57 w 101"/>
              <a:gd name="T5" fmla="*/ 7 h 21"/>
              <a:gd name="T6" fmla="*/ 63 w 101"/>
              <a:gd name="T7" fmla="*/ 8 h 21"/>
              <a:gd name="T8" fmla="*/ 71 w 101"/>
              <a:gd name="T9" fmla="*/ 10 h 21"/>
              <a:gd name="T10" fmla="*/ 85 w 101"/>
              <a:gd name="T11" fmla="*/ 15 h 21"/>
              <a:gd name="T12" fmla="*/ 91 w 101"/>
              <a:gd name="T13" fmla="*/ 18 h 21"/>
              <a:gd name="T14" fmla="*/ 96 w 101"/>
              <a:gd name="T15" fmla="*/ 20 h 21"/>
              <a:gd name="T16" fmla="*/ 99 w 101"/>
              <a:gd name="T17" fmla="*/ 21 h 21"/>
              <a:gd name="T18" fmla="*/ 101 w 101"/>
              <a:gd name="T1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" h="21">
                <a:moveTo>
                  <a:pt x="0" y="0"/>
                </a:moveTo>
                <a:lnTo>
                  <a:pt x="29" y="3"/>
                </a:lnTo>
                <a:lnTo>
                  <a:pt x="57" y="7"/>
                </a:lnTo>
                <a:lnTo>
                  <a:pt x="63" y="8"/>
                </a:lnTo>
                <a:lnTo>
                  <a:pt x="71" y="10"/>
                </a:lnTo>
                <a:lnTo>
                  <a:pt x="85" y="15"/>
                </a:lnTo>
                <a:lnTo>
                  <a:pt x="91" y="18"/>
                </a:lnTo>
                <a:lnTo>
                  <a:pt x="96" y="20"/>
                </a:lnTo>
                <a:lnTo>
                  <a:pt x="99" y="21"/>
                </a:lnTo>
                <a:lnTo>
                  <a:pt x="101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7" name="Freeform 529"/>
          <p:cNvSpPr>
            <a:spLocks/>
          </p:cNvSpPr>
          <p:nvPr/>
        </p:nvSpPr>
        <p:spPr bwMode="auto">
          <a:xfrm>
            <a:off x="5091113" y="2957514"/>
            <a:ext cx="95250" cy="71437"/>
          </a:xfrm>
          <a:custGeom>
            <a:avLst/>
            <a:gdLst>
              <a:gd name="T0" fmla="*/ 178 w 178"/>
              <a:gd name="T1" fmla="*/ 11 h 134"/>
              <a:gd name="T2" fmla="*/ 168 w 178"/>
              <a:gd name="T3" fmla="*/ 0 h 134"/>
              <a:gd name="T4" fmla="*/ 161 w 178"/>
              <a:gd name="T5" fmla="*/ 8 h 134"/>
              <a:gd name="T6" fmla="*/ 155 w 178"/>
              <a:gd name="T7" fmla="*/ 15 h 134"/>
              <a:gd name="T8" fmla="*/ 141 w 178"/>
              <a:gd name="T9" fmla="*/ 26 h 134"/>
              <a:gd name="T10" fmla="*/ 145 w 178"/>
              <a:gd name="T11" fmla="*/ 32 h 134"/>
              <a:gd name="T12" fmla="*/ 143 w 178"/>
              <a:gd name="T13" fmla="*/ 25 h 134"/>
              <a:gd name="T14" fmla="*/ 126 w 178"/>
              <a:gd name="T15" fmla="*/ 33 h 134"/>
              <a:gd name="T16" fmla="*/ 109 w 178"/>
              <a:gd name="T17" fmla="*/ 39 h 134"/>
              <a:gd name="T18" fmla="*/ 91 w 178"/>
              <a:gd name="T19" fmla="*/ 43 h 134"/>
              <a:gd name="T20" fmla="*/ 94 w 178"/>
              <a:gd name="T21" fmla="*/ 50 h 134"/>
              <a:gd name="T22" fmla="*/ 94 w 178"/>
              <a:gd name="T23" fmla="*/ 43 h 134"/>
              <a:gd name="T24" fmla="*/ 76 w 178"/>
              <a:gd name="T25" fmla="*/ 47 h 134"/>
              <a:gd name="T26" fmla="*/ 55 w 178"/>
              <a:gd name="T27" fmla="*/ 50 h 134"/>
              <a:gd name="T28" fmla="*/ 53 w 178"/>
              <a:gd name="T29" fmla="*/ 50 h 134"/>
              <a:gd name="T30" fmla="*/ 35 w 178"/>
              <a:gd name="T31" fmla="*/ 56 h 134"/>
              <a:gd name="T32" fmla="*/ 34 w 178"/>
              <a:gd name="T33" fmla="*/ 56 h 134"/>
              <a:gd name="T34" fmla="*/ 31 w 178"/>
              <a:gd name="T35" fmla="*/ 58 h 134"/>
              <a:gd name="T36" fmla="*/ 20 w 178"/>
              <a:gd name="T37" fmla="*/ 73 h 134"/>
              <a:gd name="T38" fmla="*/ 11 w 178"/>
              <a:gd name="T39" fmla="*/ 91 h 134"/>
              <a:gd name="T40" fmla="*/ 10 w 178"/>
              <a:gd name="T41" fmla="*/ 96 h 134"/>
              <a:gd name="T42" fmla="*/ 2 w 178"/>
              <a:gd name="T43" fmla="*/ 114 h 134"/>
              <a:gd name="T44" fmla="*/ 1 w 178"/>
              <a:gd name="T45" fmla="*/ 125 h 134"/>
              <a:gd name="T46" fmla="*/ 0 w 178"/>
              <a:gd name="T47" fmla="*/ 134 h 134"/>
              <a:gd name="T48" fmla="*/ 14 w 178"/>
              <a:gd name="T49" fmla="*/ 134 h 134"/>
              <a:gd name="T50" fmla="*/ 16 w 178"/>
              <a:gd name="T51" fmla="*/ 125 h 134"/>
              <a:gd name="T52" fmla="*/ 17 w 178"/>
              <a:gd name="T53" fmla="*/ 114 h 134"/>
              <a:gd name="T54" fmla="*/ 24 w 178"/>
              <a:gd name="T55" fmla="*/ 96 h 134"/>
              <a:gd name="T56" fmla="*/ 17 w 178"/>
              <a:gd name="T57" fmla="*/ 96 h 134"/>
              <a:gd name="T58" fmla="*/ 22 w 178"/>
              <a:gd name="T59" fmla="*/ 102 h 134"/>
              <a:gd name="T60" fmla="*/ 31 w 178"/>
              <a:gd name="T61" fmla="*/ 84 h 134"/>
              <a:gd name="T62" fmla="*/ 41 w 178"/>
              <a:gd name="T63" fmla="*/ 68 h 134"/>
              <a:gd name="T64" fmla="*/ 36 w 178"/>
              <a:gd name="T65" fmla="*/ 62 h 134"/>
              <a:gd name="T66" fmla="*/ 38 w 178"/>
              <a:gd name="T67" fmla="*/ 70 h 134"/>
              <a:gd name="T68" fmla="*/ 59 w 178"/>
              <a:gd name="T69" fmla="*/ 64 h 134"/>
              <a:gd name="T70" fmla="*/ 55 w 178"/>
              <a:gd name="T71" fmla="*/ 58 h 134"/>
              <a:gd name="T72" fmla="*/ 55 w 178"/>
              <a:gd name="T73" fmla="*/ 65 h 134"/>
              <a:gd name="T74" fmla="*/ 76 w 178"/>
              <a:gd name="T75" fmla="*/ 61 h 134"/>
              <a:gd name="T76" fmla="*/ 94 w 178"/>
              <a:gd name="T77" fmla="*/ 58 h 134"/>
              <a:gd name="T78" fmla="*/ 97 w 178"/>
              <a:gd name="T79" fmla="*/ 56 h 134"/>
              <a:gd name="T80" fmla="*/ 115 w 178"/>
              <a:gd name="T81" fmla="*/ 53 h 134"/>
              <a:gd name="T82" fmla="*/ 132 w 178"/>
              <a:gd name="T83" fmla="*/ 47 h 134"/>
              <a:gd name="T84" fmla="*/ 149 w 178"/>
              <a:gd name="T85" fmla="*/ 38 h 134"/>
              <a:gd name="T86" fmla="*/ 151 w 178"/>
              <a:gd name="T87" fmla="*/ 37 h 134"/>
              <a:gd name="T88" fmla="*/ 166 w 178"/>
              <a:gd name="T89" fmla="*/ 26 h 134"/>
              <a:gd name="T90" fmla="*/ 172 w 178"/>
              <a:gd name="T91" fmla="*/ 19 h 134"/>
              <a:gd name="T92" fmla="*/ 178 w 178"/>
              <a:gd name="T93" fmla="*/ 1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8" h="134">
                <a:moveTo>
                  <a:pt x="178" y="11"/>
                </a:moveTo>
                <a:lnTo>
                  <a:pt x="168" y="0"/>
                </a:lnTo>
                <a:lnTo>
                  <a:pt x="161" y="8"/>
                </a:lnTo>
                <a:lnTo>
                  <a:pt x="155" y="15"/>
                </a:lnTo>
                <a:lnTo>
                  <a:pt x="141" y="26"/>
                </a:lnTo>
                <a:lnTo>
                  <a:pt x="145" y="32"/>
                </a:lnTo>
                <a:lnTo>
                  <a:pt x="143" y="25"/>
                </a:lnTo>
                <a:lnTo>
                  <a:pt x="126" y="33"/>
                </a:lnTo>
                <a:lnTo>
                  <a:pt x="109" y="39"/>
                </a:lnTo>
                <a:lnTo>
                  <a:pt x="91" y="43"/>
                </a:lnTo>
                <a:lnTo>
                  <a:pt x="94" y="50"/>
                </a:lnTo>
                <a:lnTo>
                  <a:pt x="94" y="43"/>
                </a:lnTo>
                <a:lnTo>
                  <a:pt x="76" y="47"/>
                </a:lnTo>
                <a:lnTo>
                  <a:pt x="55" y="50"/>
                </a:lnTo>
                <a:lnTo>
                  <a:pt x="53" y="50"/>
                </a:lnTo>
                <a:lnTo>
                  <a:pt x="35" y="56"/>
                </a:lnTo>
                <a:lnTo>
                  <a:pt x="34" y="56"/>
                </a:lnTo>
                <a:lnTo>
                  <a:pt x="31" y="58"/>
                </a:lnTo>
                <a:lnTo>
                  <a:pt x="20" y="73"/>
                </a:lnTo>
                <a:lnTo>
                  <a:pt x="11" y="91"/>
                </a:lnTo>
                <a:lnTo>
                  <a:pt x="10" y="96"/>
                </a:lnTo>
                <a:lnTo>
                  <a:pt x="2" y="114"/>
                </a:lnTo>
                <a:lnTo>
                  <a:pt x="1" y="125"/>
                </a:lnTo>
                <a:lnTo>
                  <a:pt x="0" y="134"/>
                </a:lnTo>
                <a:lnTo>
                  <a:pt x="14" y="134"/>
                </a:lnTo>
                <a:lnTo>
                  <a:pt x="16" y="125"/>
                </a:lnTo>
                <a:lnTo>
                  <a:pt x="17" y="114"/>
                </a:lnTo>
                <a:lnTo>
                  <a:pt x="24" y="96"/>
                </a:lnTo>
                <a:lnTo>
                  <a:pt x="17" y="96"/>
                </a:lnTo>
                <a:lnTo>
                  <a:pt x="22" y="102"/>
                </a:lnTo>
                <a:lnTo>
                  <a:pt x="31" y="84"/>
                </a:lnTo>
                <a:lnTo>
                  <a:pt x="41" y="68"/>
                </a:lnTo>
                <a:lnTo>
                  <a:pt x="36" y="62"/>
                </a:lnTo>
                <a:lnTo>
                  <a:pt x="38" y="70"/>
                </a:lnTo>
                <a:lnTo>
                  <a:pt x="59" y="64"/>
                </a:lnTo>
                <a:lnTo>
                  <a:pt x="55" y="58"/>
                </a:lnTo>
                <a:lnTo>
                  <a:pt x="55" y="65"/>
                </a:lnTo>
                <a:lnTo>
                  <a:pt x="76" y="61"/>
                </a:lnTo>
                <a:lnTo>
                  <a:pt x="94" y="58"/>
                </a:lnTo>
                <a:lnTo>
                  <a:pt x="97" y="56"/>
                </a:lnTo>
                <a:lnTo>
                  <a:pt x="115" y="53"/>
                </a:lnTo>
                <a:lnTo>
                  <a:pt x="132" y="47"/>
                </a:lnTo>
                <a:lnTo>
                  <a:pt x="149" y="38"/>
                </a:lnTo>
                <a:lnTo>
                  <a:pt x="151" y="37"/>
                </a:lnTo>
                <a:lnTo>
                  <a:pt x="166" y="26"/>
                </a:lnTo>
                <a:lnTo>
                  <a:pt x="172" y="19"/>
                </a:lnTo>
                <a:lnTo>
                  <a:pt x="178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8" name="Freeform 530"/>
          <p:cNvSpPr>
            <a:spLocks/>
          </p:cNvSpPr>
          <p:nvPr/>
        </p:nvSpPr>
        <p:spPr bwMode="auto">
          <a:xfrm>
            <a:off x="5435600" y="2925764"/>
            <a:ext cx="65088" cy="65087"/>
          </a:xfrm>
          <a:custGeom>
            <a:avLst/>
            <a:gdLst>
              <a:gd name="T0" fmla="*/ 0 w 123"/>
              <a:gd name="T1" fmla="*/ 0 h 122"/>
              <a:gd name="T2" fmla="*/ 8 w 123"/>
              <a:gd name="T3" fmla="*/ 1 h 122"/>
              <a:gd name="T4" fmla="*/ 16 w 123"/>
              <a:gd name="T5" fmla="*/ 2 h 122"/>
              <a:gd name="T6" fmla="*/ 23 w 123"/>
              <a:gd name="T7" fmla="*/ 3 h 122"/>
              <a:gd name="T8" fmla="*/ 29 w 123"/>
              <a:gd name="T9" fmla="*/ 7 h 122"/>
              <a:gd name="T10" fmla="*/ 42 w 123"/>
              <a:gd name="T11" fmla="*/ 20 h 122"/>
              <a:gd name="T12" fmla="*/ 53 w 123"/>
              <a:gd name="T13" fmla="*/ 36 h 122"/>
              <a:gd name="T14" fmla="*/ 72 w 123"/>
              <a:gd name="T15" fmla="*/ 68 h 122"/>
              <a:gd name="T16" fmla="*/ 83 w 123"/>
              <a:gd name="T17" fmla="*/ 84 h 122"/>
              <a:gd name="T18" fmla="*/ 94 w 123"/>
              <a:gd name="T19" fmla="*/ 99 h 122"/>
              <a:gd name="T20" fmla="*/ 107 w 123"/>
              <a:gd name="T21" fmla="*/ 113 h 122"/>
              <a:gd name="T22" fmla="*/ 123 w 123"/>
              <a:gd name="T23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3" h="122">
                <a:moveTo>
                  <a:pt x="0" y="0"/>
                </a:moveTo>
                <a:lnTo>
                  <a:pt x="8" y="1"/>
                </a:lnTo>
                <a:lnTo>
                  <a:pt x="16" y="2"/>
                </a:lnTo>
                <a:lnTo>
                  <a:pt x="23" y="3"/>
                </a:lnTo>
                <a:lnTo>
                  <a:pt x="29" y="7"/>
                </a:lnTo>
                <a:lnTo>
                  <a:pt x="42" y="20"/>
                </a:lnTo>
                <a:lnTo>
                  <a:pt x="53" y="36"/>
                </a:lnTo>
                <a:lnTo>
                  <a:pt x="72" y="68"/>
                </a:lnTo>
                <a:lnTo>
                  <a:pt x="83" y="84"/>
                </a:lnTo>
                <a:lnTo>
                  <a:pt x="94" y="99"/>
                </a:lnTo>
                <a:lnTo>
                  <a:pt x="107" y="113"/>
                </a:lnTo>
                <a:lnTo>
                  <a:pt x="123" y="1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19" name="Freeform 531"/>
          <p:cNvSpPr>
            <a:spLocks/>
          </p:cNvSpPr>
          <p:nvPr/>
        </p:nvSpPr>
        <p:spPr bwMode="auto">
          <a:xfrm>
            <a:off x="5438776" y="2887664"/>
            <a:ext cx="53975" cy="22225"/>
          </a:xfrm>
          <a:custGeom>
            <a:avLst/>
            <a:gdLst>
              <a:gd name="T0" fmla="*/ 0 w 101"/>
              <a:gd name="T1" fmla="*/ 0 h 43"/>
              <a:gd name="T2" fmla="*/ 26 w 101"/>
              <a:gd name="T3" fmla="*/ 8 h 43"/>
              <a:gd name="T4" fmla="*/ 54 w 101"/>
              <a:gd name="T5" fmla="*/ 16 h 43"/>
              <a:gd name="T6" fmla="*/ 66 w 101"/>
              <a:gd name="T7" fmla="*/ 21 h 43"/>
              <a:gd name="T8" fmla="*/ 79 w 101"/>
              <a:gd name="T9" fmla="*/ 27 h 43"/>
              <a:gd name="T10" fmla="*/ 90 w 101"/>
              <a:gd name="T11" fmla="*/ 34 h 43"/>
              <a:gd name="T12" fmla="*/ 101 w 101"/>
              <a:gd name="T1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43">
                <a:moveTo>
                  <a:pt x="0" y="0"/>
                </a:moveTo>
                <a:lnTo>
                  <a:pt x="26" y="8"/>
                </a:lnTo>
                <a:lnTo>
                  <a:pt x="54" y="16"/>
                </a:lnTo>
                <a:lnTo>
                  <a:pt x="66" y="21"/>
                </a:lnTo>
                <a:lnTo>
                  <a:pt x="79" y="27"/>
                </a:lnTo>
                <a:lnTo>
                  <a:pt x="90" y="34"/>
                </a:lnTo>
                <a:lnTo>
                  <a:pt x="101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0" name="Freeform 532"/>
          <p:cNvSpPr>
            <a:spLocks/>
          </p:cNvSpPr>
          <p:nvPr/>
        </p:nvSpPr>
        <p:spPr bwMode="auto">
          <a:xfrm>
            <a:off x="5167313" y="3154363"/>
            <a:ext cx="50800" cy="23812"/>
          </a:xfrm>
          <a:custGeom>
            <a:avLst/>
            <a:gdLst>
              <a:gd name="T0" fmla="*/ 94 w 94"/>
              <a:gd name="T1" fmla="*/ 0 h 43"/>
              <a:gd name="T2" fmla="*/ 83 w 94"/>
              <a:gd name="T3" fmla="*/ 3 h 43"/>
              <a:gd name="T4" fmla="*/ 72 w 94"/>
              <a:gd name="T5" fmla="*/ 7 h 43"/>
              <a:gd name="T6" fmla="*/ 68 w 94"/>
              <a:gd name="T7" fmla="*/ 10 h 43"/>
              <a:gd name="T8" fmla="*/ 62 w 94"/>
              <a:gd name="T9" fmla="*/ 14 h 43"/>
              <a:gd name="T10" fmla="*/ 57 w 94"/>
              <a:gd name="T11" fmla="*/ 18 h 43"/>
              <a:gd name="T12" fmla="*/ 51 w 94"/>
              <a:gd name="T13" fmla="*/ 21 h 43"/>
              <a:gd name="T14" fmla="*/ 41 w 94"/>
              <a:gd name="T15" fmla="*/ 26 h 43"/>
              <a:gd name="T16" fmla="*/ 34 w 94"/>
              <a:gd name="T17" fmla="*/ 28 h 43"/>
              <a:gd name="T18" fmla="*/ 28 w 94"/>
              <a:gd name="T19" fmla="*/ 31 h 43"/>
              <a:gd name="T20" fmla="*/ 22 w 94"/>
              <a:gd name="T21" fmla="*/ 32 h 43"/>
              <a:gd name="T22" fmla="*/ 16 w 94"/>
              <a:gd name="T23" fmla="*/ 33 h 43"/>
              <a:gd name="T24" fmla="*/ 12 w 94"/>
              <a:gd name="T25" fmla="*/ 34 h 43"/>
              <a:gd name="T26" fmla="*/ 11 w 94"/>
              <a:gd name="T27" fmla="*/ 33 h 43"/>
              <a:gd name="T28" fmla="*/ 9 w 94"/>
              <a:gd name="T29" fmla="*/ 34 h 43"/>
              <a:gd name="T30" fmla="*/ 6 w 94"/>
              <a:gd name="T31" fmla="*/ 37 h 43"/>
              <a:gd name="T32" fmla="*/ 0 w 94"/>
              <a:gd name="T3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4" h="43">
                <a:moveTo>
                  <a:pt x="94" y="0"/>
                </a:moveTo>
                <a:lnTo>
                  <a:pt x="83" y="3"/>
                </a:lnTo>
                <a:lnTo>
                  <a:pt x="72" y="7"/>
                </a:lnTo>
                <a:lnTo>
                  <a:pt x="68" y="10"/>
                </a:lnTo>
                <a:lnTo>
                  <a:pt x="62" y="14"/>
                </a:lnTo>
                <a:lnTo>
                  <a:pt x="57" y="18"/>
                </a:lnTo>
                <a:lnTo>
                  <a:pt x="51" y="21"/>
                </a:lnTo>
                <a:lnTo>
                  <a:pt x="41" y="26"/>
                </a:lnTo>
                <a:lnTo>
                  <a:pt x="34" y="28"/>
                </a:lnTo>
                <a:lnTo>
                  <a:pt x="28" y="31"/>
                </a:lnTo>
                <a:lnTo>
                  <a:pt x="22" y="32"/>
                </a:lnTo>
                <a:lnTo>
                  <a:pt x="16" y="33"/>
                </a:lnTo>
                <a:lnTo>
                  <a:pt x="12" y="34"/>
                </a:lnTo>
                <a:lnTo>
                  <a:pt x="11" y="33"/>
                </a:lnTo>
                <a:lnTo>
                  <a:pt x="9" y="34"/>
                </a:lnTo>
                <a:lnTo>
                  <a:pt x="6" y="37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1" name="Freeform 533"/>
          <p:cNvSpPr>
            <a:spLocks/>
          </p:cNvSpPr>
          <p:nvPr/>
        </p:nvSpPr>
        <p:spPr bwMode="auto">
          <a:xfrm>
            <a:off x="5286376" y="3490914"/>
            <a:ext cx="11113" cy="3175"/>
          </a:xfrm>
          <a:custGeom>
            <a:avLst/>
            <a:gdLst>
              <a:gd name="T0" fmla="*/ 0 w 22"/>
              <a:gd name="T1" fmla="*/ 0 h 8"/>
              <a:gd name="T2" fmla="*/ 6 w 22"/>
              <a:gd name="T3" fmla="*/ 3 h 8"/>
              <a:gd name="T4" fmla="*/ 13 w 22"/>
              <a:gd name="T5" fmla="*/ 5 h 8"/>
              <a:gd name="T6" fmla="*/ 19 w 22"/>
              <a:gd name="T7" fmla="*/ 6 h 8"/>
              <a:gd name="T8" fmla="*/ 22 w 22"/>
              <a:gd name="T9" fmla="*/ 8 h 8"/>
              <a:gd name="T10" fmla="*/ 22 w 22"/>
              <a:gd name="T11" fmla="*/ 8 h 8"/>
              <a:gd name="T12" fmla="*/ 22 w 22"/>
              <a:gd name="T13" fmla="*/ 8 h 8"/>
              <a:gd name="T14" fmla="*/ 19 w 22"/>
              <a:gd name="T15" fmla="*/ 6 h 8"/>
              <a:gd name="T16" fmla="*/ 13 w 22"/>
              <a:gd name="T17" fmla="*/ 5 h 8"/>
              <a:gd name="T18" fmla="*/ 6 w 22"/>
              <a:gd name="T19" fmla="*/ 3 h 8"/>
              <a:gd name="T20" fmla="*/ 0 w 22"/>
              <a:gd name="T2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8">
                <a:moveTo>
                  <a:pt x="0" y="0"/>
                </a:moveTo>
                <a:lnTo>
                  <a:pt x="6" y="3"/>
                </a:lnTo>
                <a:lnTo>
                  <a:pt x="13" y="5"/>
                </a:lnTo>
                <a:lnTo>
                  <a:pt x="19" y="6"/>
                </a:ln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19" y="6"/>
                </a:lnTo>
                <a:lnTo>
                  <a:pt x="13" y="5"/>
                </a:lnTo>
                <a:lnTo>
                  <a:pt x="6" y="3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422" name="Freeform 534"/>
          <p:cNvSpPr>
            <a:spLocks/>
          </p:cNvSpPr>
          <p:nvPr/>
        </p:nvSpPr>
        <p:spPr bwMode="auto">
          <a:xfrm>
            <a:off x="5254626" y="2787651"/>
            <a:ext cx="4763" cy="53975"/>
          </a:xfrm>
          <a:custGeom>
            <a:avLst/>
            <a:gdLst>
              <a:gd name="T0" fmla="*/ 8 w 8"/>
              <a:gd name="T1" fmla="*/ 0 h 101"/>
              <a:gd name="T2" fmla="*/ 6 w 8"/>
              <a:gd name="T3" fmla="*/ 10 h 101"/>
              <a:gd name="T4" fmla="*/ 5 w 8"/>
              <a:gd name="T5" fmla="*/ 18 h 101"/>
              <a:gd name="T6" fmla="*/ 4 w 8"/>
              <a:gd name="T7" fmla="*/ 24 h 101"/>
              <a:gd name="T8" fmla="*/ 2 w 8"/>
              <a:gd name="T9" fmla="*/ 29 h 101"/>
              <a:gd name="T10" fmla="*/ 1 w 8"/>
              <a:gd name="T11" fmla="*/ 37 h 101"/>
              <a:gd name="T12" fmla="*/ 0 w 8"/>
              <a:gd name="T13" fmla="*/ 43 h 101"/>
              <a:gd name="T14" fmla="*/ 0 w 8"/>
              <a:gd name="T15" fmla="*/ 50 h 101"/>
              <a:gd name="T16" fmla="*/ 0 w 8"/>
              <a:gd name="T17" fmla="*/ 55 h 101"/>
              <a:gd name="T18" fmla="*/ 1 w 8"/>
              <a:gd name="T19" fmla="*/ 61 h 101"/>
              <a:gd name="T20" fmla="*/ 1 w 8"/>
              <a:gd name="T21" fmla="*/ 69 h 101"/>
              <a:gd name="T22" fmla="*/ 1 w 8"/>
              <a:gd name="T23" fmla="*/ 77 h 101"/>
              <a:gd name="T24" fmla="*/ 1 w 8"/>
              <a:gd name="T25" fmla="*/ 88 h 101"/>
              <a:gd name="T26" fmla="*/ 1 w 8"/>
              <a:gd name="T2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" h="101">
                <a:moveTo>
                  <a:pt x="8" y="0"/>
                </a:moveTo>
                <a:lnTo>
                  <a:pt x="6" y="10"/>
                </a:lnTo>
                <a:lnTo>
                  <a:pt x="5" y="18"/>
                </a:lnTo>
                <a:lnTo>
                  <a:pt x="4" y="24"/>
                </a:lnTo>
                <a:lnTo>
                  <a:pt x="2" y="29"/>
                </a:lnTo>
                <a:lnTo>
                  <a:pt x="1" y="37"/>
                </a:lnTo>
                <a:lnTo>
                  <a:pt x="0" y="43"/>
                </a:lnTo>
                <a:lnTo>
                  <a:pt x="0" y="50"/>
                </a:lnTo>
                <a:lnTo>
                  <a:pt x="0" y="55"/>
                </a:lnTo>
                <a:lnTo>
                  <a:pt x="1" y="61"/>
                </a:lnTo>
                <a:lnTo>
                  <a:pt x="1" y="69"/>
                </a:lnTo>
                <a:lnTo>
                  <a:pt x="1" y="77"/>
                </a:lnTo>
                <a:lnTo>
                  <a:pt x="1" y="88"/>
                </a:lnTo>
                <a:lnTo>
                  <a:pt x="1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3" name="Freeform 535"/>
          <p:cNvSpPr>
            <a:spLocks/>
          </p:cNvSpPr>
          <p:nvPr/>
        </p:nvSpPr>
        <p:spPr bwMode="auto">
          <a:xfrm>
            <a:off x="5148263" y="2841626"/>
            <a:ext cx="61912" cy="53975"/>
          </a:xfrm>
          <a:custGeom>
            <a:avLst/>
            <a:gdLst>
              <a:gd name="T0" fmla="*/ 116 w 116"/>
              <a:gd name="T1" fmla="*/ 0 h 101"/>
              <a:gd name="T2" fmla="*/ 113 w 116"/>
              <a:gd name="T3" fmla="*/ 0 h 101"/>
              <a:gd name="T4" fmla="*/ 108 w 116"/>
              <a:gd name="T5" fmla="*/ 1 h 101"/>
              <a:gd name="T6" fmla="*/ 101 w 116"/>
              <a:gd name="T7" fmla="*/ 4 h 101"/>
              <a:gd name="T8" fmla="*/ 92 w 116"/>
              <a:gd name="T9" fmla="*/ 6 h 101"/>
              <a:gd name="T10" fmla="*/ 83 w 116"/>
              <a:gd name="T11" fmla="*/ 8 h 101"/>
              <a:gd name="T12" fmla="*/ 75 w 116"/>
              <a:gd name="T13" fmla="*/ 11 h 101"/>
              <a:gd name="T14" fmla="*/ 69 w 116"/>
              <a:gd name="T15" fmla="*/ 13 h 101"/>
              <a:gd name="T16" fmla="*/ 65 w 116"/>
              <a:gd name="T17" fmla="*/ 14 h 101"/>
              <a:gd name="T18" fmla="*/ 63 w 116"/>
              <a:gd name="T19" fmla="*/ 19 h 101"/>
              <a:gd name="T20" fmla="*/ 61 w 116"/>
              <a:gd name="T21" fmla="*/ 24 h 101"/>
              <a:gd name="T22" fmla="*/ 60 w 116"/>
              <a:gd name="T23" fmla="*/ 30 h 101"/>
              <a:gd name="T24" fmla="*/ 58 w 116"/>
              <a:gd name="T25" fmla="*/ 36 h 101"/>
              <a:gd name="T26" fmla="*/ 54 w 116"/>
              <a:gd name="T27" fmla="*/ 44 h 101"/>
              <a:gd name="T28" fmla="*/ 51 w 116"/>
              <a:gd name="T29" fmla="*/ 49 h 101"/>
              <a:gd name="T30" fmla="*/ 47 w 116"/>
              <a:gd name="T31" fmla="*/ 54 h 101"/>
              <a:gd name="T32" fmla="*/ 43 w 116"/>
              <a:gd name="T33" fmla="*/ 58 h 101"/>
              <a:gd name="T34" fmla="*/ 35 w 116"/>
              <a:gd name="T35" fmla="*/ 64 h 101"/>
              <a:gd name="T36" fmla="*/ 29 w 116"/>
              <a:gd name="T37" fmla="*/ 67 h 101"/>
              <a:gd name="T38" fmla="*/ 22 w 116"/>
              <a:gd name="T39" fmla="*/ 72 h 101"/>
              <a:gd name="T40" fmla="*/ 17 w 116"/>
              <a:gd name="T41" fmla="*/ 79 h 101"/>
              <a:gd name="T42" fmla="*/ 13 w 116"/>
              <a:gd name="T43" fmla="*/ 85 h 101"/>
              <a:gd name="T44" fmla="*/ 11 w 116"/>
              <a:gd name="T45" fmla="*/ 89 h 101"/>
              <a:gd name="T46" fmla="*/ 10 w 116"/>
              <a:gd name="T47" fmla="*/ 90 h 101"/>
              <a:gd name="T48" fmla="*/ 7 w 116"/>
              <a:gd name="T49" fmla="*/ 94 h 101"/>
              <a:gd name="T50" fmla="*/ 4 w 116"/>
              <a:gd name="T51" fmla="*/ 97 h 101"/>
              <a:gd name="T52" fmla="*/ 0 w 116"/>
              <a:gd name="T5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6" h="101">
                <a:moveTo>
                  <a:pt x="116" y="0"/>
                </a:moveTo>
                <a:lnTo>
                  <a:pt x="113" y="0"/>
                </a:lnTo>
                <a:lnTo>
                  <a:pt x="108" y="1"/>
                </a:lnTo>
                <a:lnTo>
                  <a:pt x="101" y="4"/>
                </a:lnTo>
                <a:lnTo>
                  <a:pt x="92" y="6"/>
                </a:lnTo>
                <a:lnTo>
                  <a:pt x="83" y="8"/>
                </a:lnTo>
                <a:lnTo>
                  <a:pt x="75" y="11"/>
                </a:lnTo>
                <a:lnTo>
                  <a:pt x="69" y="13"/>
                </a:lnTo>
                <a:lnTo>
                  <a:pt x="65" y="14"/>
                </a:lnTo>
                <a:lnTo>
                  <a:pt x="63" y="19"/>
                </a:lnTo>
                <a:lnTo>
                  <a:pt x="61" y="24"/>
                </a:lnTo>
                <a:lnTo>
                  <a:pt x="60" y="30"/>
                </a:lnTo>
                <a:lnTo>
                  <a:pt x="58" y="36"/>
                </a:lnTo>
                <a:lnTo>
                  <a:pt x="54" y="44"/>
                </a:lnTo>
                <a:lnTo>
                  <a:pt x="51" y="49"/>
                </a:lnTo>
                <a:lnTo>
                  <a:pt x="47" y="54"/>
                </a:lnTo>
                <a:lnTo>
                  <a:pt x="43" y="58"/>
                </a:lnTo>
                <a:lnTo>
                  <a:pt x="35" y="64"/>
                </a:lnTo>
                <a:lnTo>
                  <a:pt x="29" y="67"/>
                </a:lnTo>
                <a:lnTo>
                  <a:pt x="22" y="72"/>
                </a:lnTo>
                <a:lnTo>
                  <a:pt x="17" y="79"/>
                </a:lnTo>
                <a:lnTo>
                  <a:pt x="13" y="85"/>
                </a:lnTo>
                <a:lnTo>
                  <a:pt x="11" y="89"/>
                </a:lnTo>
                <a:lnTo>
                  <a:pt x="10" y="90"/>
                </a:lnTo>
                <a:lnTo>
                  <a:pt x="7" y="94"/>
                </a:lnTo>
                <a:lnTo>
                  <a:pt x="4" y="97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4" name="Freeform 536"/>
          <p:cNvSpPr>
            <a:spLocks/>
          </p:cNvSpPr>
          <p:nvPr/>
        </p:nvSpPr>
        <p:spPr bwMode="auto">
          <a:xfrm>
            <a:off x="5400676" y="2730501"/>
            <a:ext cx="42863" cy="34925"/>
          </a:xfrm>
          <a:custGeom>
            <a:avLst/>
            <a:gdLst>
              <a:gd name="T0" fmla="*/ 0 w 80"/>
              <a:gd name="T1" fmla="*/ 0 h 65"/>
              <a:gd name="T2" fmla="*/ 12 w 80"/>
              <a:gd name="T3" fmla="*/ 2 h 65"/>
              <a:gd name="T4" fmla="*/ 17 w 80"/>
              <a:gd name="T5" fmla="*/ 5 h 65"/>
              <a:gd name="T6" fmla="*/ 22 w 80"/>
              <a:gd name="T7" fmla="*/ 7 h 65"/>
              <a:gd name="T8" fmla="*/ 26 w 80"/>
              <a:gd name="T9" fmla="*/ 12 h 65"/>
              <a:gd name="T10" fmla="*/ 29 w 80"/>
              <a:gd name="T11" fmla="*/ 18 h 65"/>
              <a:gd name="T12" fmla="*/ 35 w 80"/>
              <a:gd name="T13" fmla="*/ 31 h 65"/>
              <a:gd name="T14" fmla="*/ 41 w 80"/>
              <a:gd name="T15" fmla="*/ 43 h 65"/>
              <a:gd name="T16" fmla="*/ 45 w 80"/>
              <a:gd name="T17" fmla="*/ 47 h 65"/>
              <a:gd name="T18" fmla="*/ 51 w 80"/>
              <a:gd name="T19" fmla="*/ 50 h 65"/>
              <a:gd name="T20" fmla="*/ 59 w 80"/>
              <a:gd name="T21" fmla="*/ 53 h 65"/>
              <a:gd name="T22" fmla="*/ 64 w 80"/>
              <a:gd name="T23" fmla="*/ 54 h 65"/>
              <a:gd name="T24" fmla="*/ 68 w 80"/>
              <a:gd name="T25" fmla="*/ 55 h 65"/>
              <a:gd name="T26" fmla="*/ 70 w 80"/>
              <a:gd name="T27" fmla="*/ 56 h 65"/>
              <a:gd name="T28" fmla="*/ 74 w 80"/>
              <a:gd name="T29" fmla="*/ 59 h 65"/>
              <a:gd name="T30" fmla="*/ 76 w 80"/>
              <a:gd name="T31" fmla="*/ 61 h 65"/>
              <a:gd name="T32" fmla="*/ 80 w 80"/>
              <a:gd name="T3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0" h="65">
                <a:moveTo>
                  <a:pt x="0" y="0"/>
                </a:moveTo>
                <a:lnTo>
                  <a:pt x="12" y="2"/>
                </a:lnTo>
                <a:lnTo>
                  <a:pt x="17" y="5"/>
                </a:lnTo>
                <a:lnTo>
                  <a:pt x="22" y="7"/>
                </a:lnTo>
                <a:lnTo>
                  <a:pt x="26" y="12"/>
                </a:lnTo>
                <a:lnTo>
                  <a:pt x="29" y="18"/>
                </a:lnTo>
                <a:lnTo>
                  <a:pt x="35" y="31"/>
                </a:lnTo>
                <a:lnTo>
                  <a:pt x="41" y="43"/>
                </a:lnTo>
                <a:lnTo>
                  <a:pt x="45" y="47"/>
                </a:lnTo>
                <a:lnTo>
                  <a:pt x="51" y="50"/>
                </a:lnTo>
                <a:lnTo>
                  <a:pt x="59" y="53"/>
                </a:lnTo>
                <a:lnTo>
                  <a:pt x="64" y="54"/>
                </a:lnTo>
                <a:lnTo>
                  <a:pt x="68" y="55"/>
                </a:lnTo>
                <a:lnTo>
                  <a:pt x="70" y="56"/>
                </a:lnTo>
                <a:lnTo>
                  <a:pt x="74" y="59"/>
                </a:lnTo>
                <a:lnTo>
                  <a:pt x="76" y="61"/>
                </a:lnTo>
                <a:lnTo>
                  <a:pt x="8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5" name="Freeform 537"/>
          <p:cNvSpPr>
            <a:spLocks/>
          </p:cNvSpPr>
          <p:nvPr/>
        </p:nvSpPr>
        <p:spPr bwMode="auto">
          <a:xfrm>
            <a:off x="5378450" y="2784476"/>
            <a:ext cx="14288" cy="49213"/>
          </a:xfrm>
          <a:custGeom>
            <a:avLst/>
            <a:gdLst>
              <a:gd name="T0" fmla="*/ 0 w 29"/>
              <a:gd name="T1" fmla="*/ 0 h 94"/>
              <a:gd name="T2" fmla="*/ 10 w 29"/>
              <a:gd name="T3" fmla="*/ 24 h 94"/>
              <a:gd name="T4" fmla="*/ 18 w 29"/>
              <a:gd name="T5" fmla="*/ 47 h 94"/>
              <a:gd name="T6" fmla="*/ 27 w 29"/>
              <a:gd name="T7" fmla="*/ 70 h 94"/>
              <a:gd name="T8" fmla="*/ 28 w 29"/>
              <a:gd name="T9" fmla="*/ 82 h 94"/>
              <a:gd name="T10" fmla="*/ 29 w 29"/>
              <a:gd name="T11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94">
                <a:moveTo>
                  <a:pt x="0" y="0"/>
                </a:moveTo>
                <a:lnTo>
                  <a:pt x="10" y="24"/>
                </a:lnTo>
                <a:lnTo>
                  <a:pt x="18" y="47"/>
                </a:lnTo>
                <a:lnTo>
                  <a:pt x="27" y="70"/>
                </a:lnTo>
                <a:lnTo>
                  <a:pt x="28" y="82"/>
                </a:lnTo>
                <a:lnTo>
                  <a:pt x="29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6" name="Freeform 538"/>
          <p:cNvSpPr>
            <a:spLocks/>
          </p:cNvSpPr>
          <p:nvPr/>
        </p:nvSpPr>
        <p:spPr bwMode="auto">
          <a:xfrm>
            <a:off x="5373688" y="3295651"/>
            <a:ext cx="38100" cy="42863"/>
          </a:xfrm>
          <a:custGeom>
            <a:avLst/>
            <a:gdLst>
              <a:gd name="T0" fmla="*/ 0 w 72"/>
              <a:gd name="T1" fmla="*/ 0 h 80"/>
              <a:gd name="T2" fmla="*/ 9 w 72"/>
              <a:gd name="T3" fmla="*/ 4 h 80"/>
              <a:gd name="T4" fmla="*/ 18 w 72"/>
              <a:gd name="T5" fmla="*/ 8 h 80"/>
              <a:gd name="T6" fmla="*/ 25 w 72"/>
              <a:gd name="T7" fmla="*/ 12 h 80"/>
              <a:gd name="T8" fmla="*/ 31 w 72"/>
              <a:gd name="T9" fmla="*/ 16 h 80"/>
              <a:gd name="T10" fmla="*/ 40 w 72"/>
              <a:gd name="T11" fmla="*/ 26 h 80"/>
              <a:gd name="T12" fmla="*/ 46 w 72"/>
              <a:gd name="T13" fmla="*/ 35 h 80"/>
              <a:gd name="T14" fmla="*/ 50 w 72"/>
              <a:gd name="T15" fmla="*/ 46 h 80"/>
              <a:gd name="T16" fmla="*/ 55 w 72"/>
              <a:gd name="T17" fmla="*/ 57 h 80"/>
              <a:gd name="T18" fmla="*/ 62 w 72"/>
              <a:gd name="T19" fmla="*/ 68 h 80"/>
              <a:gd name="T20" fmla="*/ 72 w 72"/>
              <a:gd name="T21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80">
                <a:moveTo>
                  <a:pt x="0" y="0"/>
                </a:moveTo>
                <a:lnTo>
                  <a:pt x="9" y="4"/>
                </a:lnTo>
                <a:lnTo>
                  <a:pt x="18" y="8"/>
                </a:lnTo>
                <a:lnTo>
                  <a:pt x="25" y="12"/>
                </a:lnTo>
                <a:lnTo>
                  <a:pt x="31" y="16"/>
                </a:lnTo>
                <a:lnTo>
                  <a:pt x="40" y="26"/>
                </a:lnTo>
                <a:lnTo>
                  <a:pt x="46" y="35"/>
                </a:lnTo>
                <a:lnTo>
                  <a:pt x="50" y="46"/>
                </a:lnTo>
                <a:lnTo>
                  <a:pt x="55" y="57"/>
                </a:lnTo>
                <a:lnTo>
                  <a:pt x="62" y="68"/>
                </a:lnTo>
                <a:lnTo>
                  <a:pt x="72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7" name="Freeform 539"/>
          <p:cNvSpPr>
            <a:spLocks/>
          </p:cNvSpPr>
          <p:nvPr/>
        </p:nvSpPr>
        <p:spPr bwMode="auto">
          <a:xfrm>
            <a:off x="5373689" y="1947863"/>
            <a:ext cx="53975" cy="42862"/>
          </a:xfrm>
          <a:custGeom>
            <a:avLst/>
            <a:gdLst>
              <a:gd name="T0" fmla="*/ 0 w 101"/>
              <a:gd name="T1" fmla="*/ 0 h 79"/>
              <a:gd name="T2" fmla="*/ 14 w 101"/>
              <a:gd name="T3" fmla="*/ 2 h 79"/>
              <a:gd name="T4" fmla="*/ 21 w 101"/>
              <a:gd name="T5" fmla="*/ 5 h 79"/>
              <a:gd name="T6" fmla="*/ 29 w 101"/>
              <a:gd name="T7" fmla="*/ 7 h 79"/>
              <a:gd name="T8" fmla="*/ 35 w 101"/>
              <a:gd name="T9" fmla="*/ 11 h 79"/>
              <a:gd name="T10" fmla="*/ 42 w 101"/>
              <a:gd name="T11" fmla="*/ 14 h 79"/>
              <a:gd name="T12" fmla="*/ 56 w 101"/>
              <a:gd name="T13" fmla="*/ 24 h 79"/>
              <a:gd name="T14" fmla="*/ 62 w 101"/>
              <a:gd name="T15" fmla="*/ 29 h 79"/>
              <a:gd name="T16" fmla="*/ 67 w 101"/>
              <a:gd name="T17" fmla="*/ 32 h 79"/>
              <a:gd name="T18" fmla="*/ 71 w 101"/>
              <a:gd name="T19" fmla="*/ 35 h 79"/>
              <a:gd name="T20" fmla="*/ 72 w 101"/>
              <a:gd name="T21" fmla="*/ 36 h 79"/>
              <a:gd name="T22" fmla="*/ 76 w 101"/>
              <a:gd name="T23" fmla="*/ 42 h 79"/>
              <a:gd name="T24" fmla="*/ 80 w 101"/>
              <a:gd name="T25" fmla="*/ 49 h 79"/>
              <a:gd name="T26" fmla="*/ 90 w 101"/>
              <a:gd name="T27" fmla="*/ 64 h 79"/>
              <a:gd name="T28" fmla="*/ 95 w 101"/>
              <a:gd name="T29" fmla="*/ 70 h 79"/>
              <a:gd name="T30" fmla="*/ 97 w 101"/>
              <a:gd name="T31" fmla="*/ 75 h 79"/>
              <a:gd name="T32" fmla="*/ 100 w 101"/>
              <a:gd name="T33" fmla="*/ 78 h 79"/>
              <a:gd name="T34" fmla="*/ 101 w 101"/>
              <a:gd name="T3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1" h="79">
                <a:moveTo>
                  <a:pt x="0" y="0"/>
                </a:moveTo>
                <a:lnTo>
                  <a:pt x="14" y="2"/>
                </a:lnTo>
                <a:lnTo>
                  <a:pt x="21" y="5"/>
                </a:lnTo>
                <a:lnTo>
                  <a:pt x="29" y="7"/>
                </a:lnTo>
                <a:lnTo>
                  <a:pt x="35" y="11"/>
                </a:lnTo>
                <a:lnTo>
                  <a:pt x="42" y="14"/>
                </a:lnTo>
                <a:lnTo>
                  <a:pt x="56" y="24"/>
                </a:lnTo>
                <a:lnTo>
                  <a:pt x="62" y="29"/>
                </a:lnTo>
                <a:lnTo>
                  <a:pt x="67" y="32"/>
                </a:lnTo>
                <a:lnTo>
                  <a:pt x="71" y="35"/>
                </a:lnTo>
                <a:lnTo>
                  <a:pt x="72" y="36"/>
                </a:lnTo>
                <a:lnTo>
                  <a:pt x="76" y="42"/>
                </a:lnTo>
                <a:lnTo>
                  <a:pt x="80" y="49"/>
                </a:lnTo>
                <a:lnTo>
                  <a:pt x="90" y="64"/>
                </a:lnTo>
                <a:lnTo>
                  <a:pt x="95" y="70"/>
                </a:lnTo>
                <a:lnTo>
                  <a:pt x="97" y="75"/>
                </a:lnTo>
                <a:lnTo>
                  <a:pt x="100" y="78"/>
                </a:lnTo>
                <a:lnTo>
                  <a:pt x="101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8" name="Freeform 540"/>
          <p:cNvSpPr>
            <a:spLocks/>
          </p:cNvSpPr>
          <p:nvPr/>
        </p:nvSpPr>
        <p:spPr bwMode="auto">
          <a:xfrm>
            <a:off x="5454651" y="2292350"/>
            <a:ext cx="22225" cy="14288"/>
          </a:xfrm>
          <a:custGeom>
            <a:avLst/>
            <a:gdLst>
              <a:gd name="T0" fmla="*/ 0 w 44"/>
              <a:gd name="T1" fmla="*/ 0 h 29"/>
              <a:gd name="T2" fmla="*/ 9 w 44"/>
              <a:gd name="T3" fmla="*/ 3 h 29"/>
              <a:gd name="T4" fmla="*/ 16 w 44"/>
              <a:gd name="T5" fmla="*/ 5 h 29"/>
              <a:gd name="T6" fmla="*/ 28 w 44"/>
              <a:gd name="T7" fmla="*/ 7 h 29"/>
              <a:gd name="T8" fmla="*/ 35 w 44"/>
              <a:gd name="T9" fmla="*/ 9 h 29"/>
              <a:gd name="T10" fmla="*/ 40 w 44"/>
              <a:gd name="T11" fmla="*/ 10 h 29"/>
              <a:gd name="T12" fmla="*/ 42 w 44"/>
              <a:gd name="T13" fmla="*/ 11 h 29"/>
              <a:gd name="T14" fmla="*/ 44 w 44"/>
              <a:gd name="T15" fmla="*/ 15 h 29"/>
              <a:gd name="T16" fmla="*/ 44 w 44"/>
              <a:gd name="T17" fmla="*/ 19 h 29"/>
              <a:gd name="T18" fmla="*/ 44 w 44"/>
              <a:gd name="T1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" h="29">
                <a:moveTo>
                  <a:pt x="0" y="0"/>
                </a:moveTo>
                <a:lnTo>
                  <a:pt x="9" y="3"/>
                </a:lnTo>
                <a:lnTo>
                  <a:pt x="16" y="5"/>
                </a:lnTo>
                <a:lnTo>
                  <a:pt x="28" y="7"/>
                </a:lnTo>
                <a:lnTo>
                  <a:pt x="35" y="9"/>
                </a:lnTo>
                <a:lnTo>
                  <a:pt x="40" y="10"/>
                </a:lnTo>
                <a:lnTo>
                  <a:pt x="42" y="11"/>
                </a:lnTo>
                <a:lnTo>
                  <a:pt x="44" y="15"/>
                </a:lnTo>
                <a:lnTo>
                  <a:pt x="44" y="19"/>
                </a:lnTo>
                <a:lnTo>
                  <a:pt x="44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29" name="Freeform 541"/>
          <p:cNvSpPr>
            <a:spLocks/>
          </p:cNvSpPr>
          <p:nvPr/>
        </p:nvSpPr>
        <p:spPr bwMode="auto">
          <a:xfrm>
            <a:off x="5465764" y="2333626"/>
            <a:ext cx="15875" cy="34925"/>
          </a:xfrm>
          <a:custGeom>
            <a:avLst/>
            <a:gdLst>
              <a:gd name="T0" fmla="*/ 0 w 29"/>
              <a:gd name="T1" fmla="*/ 0 h 64"/>
              <a:gd name="T2" fmla="*/ 2 w 29"/>
              <a:gd name="T3" fmla="*/ 8 h 64"/>
              <a:gd name="T4" fmla="*/ 5 w 29"/>
              <a:gd name="T5" fmla="*/ 15 h 64"/>
              <a:gd name="T6" fmla="*/ 6 w 29"/>
              <a:gd name="T7" fmla="*/ 19 h 64"/>
              <a:gd name="T8" fmla="*/ 7 w 29"/>
              <a:gd name="T9" fmla="*/ 21 h 64"/>
              <a:gd name="T10" fmla="*/ 7 w 29"/>
              <a:gd name="T11" fmla="*/ 22 h 64"/>
              <a:gd name="T12" fmla="*/ 7 w 29"/>
              <a:gd name="T13" fmla="*/ 22 h 64"/>
              <a:gd name="T14" fmla="*/ 7 w 29"/>
              <a:gd name="T15" fmla="*/ 20 h 64"/>
              <a:gd name="T16" fmla="*/ 7 w 29"/>
              <a:gd name="T17" fmla="*/ 19 h 64"/>
              <a:gd name="T18" fmla="*/ 8 w 29"/>
              <a:gd name="T19" fmla="*/ 19 h 64"/>
              <a:gd name="T20" fmla="*/ 10 w 29"/>
              <a:gd name="T21" fmla="*/ 20 h 64"/>
              <a:gd name="T22" fmla="*/ 11 w 29"/>
              <a:gd name="T23" fmla="*/ 22 h 64"/>
              <a:gd name="T24" fmla="*/ 13 w 29"/>
              <a:gd name="T25" fmla="*/ 27 h 64"/>
              <a:gd name="T26" fmla="*/ 17 w 29"/>
              <a:gd name="T27" fmla="*/ 33 h 64"/>
              <a:gd name="T28" fmla="*/ 22 w 29"/>
              <a:gd name="T29" fmla="*/ 43 h 64"/>
              <a:gd name="T30" fmla="*/ 24 w 29"/>
              <a:gd name="T31" fmla="*/ 49 h 64"/>
              <a:gd name="T32" fmla="*/ 26 w 29"/>
              <a:gd name="T33" fmla="*/ 56 h 64"/>
              <a:gd name="T34" fmla="*/ 29 w 29"/>
              <a:gd name="T35" fmla="*/ 62 h 64"/>
              <a:gd name="T36" fmla="*/ 29 w 29"/>
              <a:gd name="T37" fmla="*/ 64 h 64"/>
              <a:gd name="T38" fmla="*/ 29 w 29"/>
              <a:gd name="T3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9" h="64">
                <a:moveTo>
                  <a:pt x="0" y="0"/>
                </a:moveTo>
                <a:lnTo>
                  <a:pt x="2" y="8"/>
                </a:lnTo>
                <a:lnTo>
                  <a:pt x="5" y="15"/>
                </a:lnTo>
                <a:lnTo>
                  <a:pt x="6" y="19"/>
                </a:lnTo>
                <a:lnTo>
                  <a:pt x="7" y="21"/>
                </a:lnTo>
                <a:lnTo>
                  <a:pt x="7" y="22"/>
                </a:lnTo>
                <a:lnTo>
                  <a:pt x="7" y="22"/>
                </a:lnTo>
                <a:lnTo>
                  <a:pt x="7" y="20"/>
                </a:lnTo>
                <a:lnTo>
                  <a:pt x="7" y="19"/>
                </a:lnTo>
                <a:lnTo>
                  <a:pt x="8" y="19"/>
                </a:lnTo>
                <a:lnTo>
                  <a:pt x="10" y="20"/>
                </a:lnTo>
                <a:lnTo>
                  <a:pt x="11" y="22"/>
                </a:lnTo>
                <a:lnTo>
                  <a:pt x="13" y="27"/>
                </a:lnTo>
                <a:lnTo>
                  <a:pt x="17" y="33"/>
                </a:lnTo>
                <a:lnTo>
                  <a:pt x="22" y="43"/>
                </a:lnTo>
                <a:lnTo>
                  <a:pt x="24" y="49"/>
                </a:lnTo>
                <a:lnTo>
                  <a:pt x="26" y="56"/>
                </a:lnTo>
                <a:lnTo>
                  <a:pt x="29" y="62"/>
                </a:lnTo>
                <a:lnTo>
                  <a:pt x="29" y="64"/>
                </a:lnTo>
                <a:lnTo>
                  <a:pt x="29" y="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0" name="Freeform 542"/>
          <p:cNvSpPr>
            <a:spLocks/>
          </p:cNvSpPr>
          <p:nvPr/>
        </p:nvSpPr>
        <p:spPr bwMode="auto">
          <a:xfrm>
            <a:off x="5476876" y="2181226"/>
            <a:ext cx="53975" cy="30163"/>
          </a:xfrm>
          <a:custGeom>
            <a:avLst/>
            <a:gdLst>
              <a:gd name="T0" fmla="*/ 0 w 102"/>
              <a:gd name="T1" fmla="*/ 0 h 58"/>
              <a:gd name="T2" fmla="*/ 14 w 102"/>
              <a:gd name="T3" fmla="*/ 10 h 58"/>
              <a:gd name="T4" fmla="*/ 31 w 102"/>
              <a:gd name="T5" fmla="*/ 20 h 58"/>
              <a:gd name="T6" fmla="*/ 49 w 102"/>
              <a:gd name="T7" fmla="*/ 29 h 58"/>
              <a:gd name="T8" fmla="*/ 65 w 102"/>
              <a:gd name="T9" fmla="*/ 36 h 58"/>
              <a:gd name="T10" fmla="*/ 74 w 102"/>
              <a:gd name="T11" fmla="*/ 38 h 58"/>
              <a:gd name="T12" fmla="*/ 83 w 102"/>
              <a:gd name="T13" fmla="*/ 40 h 58"/>
              <a:gd name="T14" fmla="*/ 92 w 102"/>
              <a:gd name="T15" fmla="*/ 41 h 58"/>
              <a:gd name="T16" fmla="*/ 101 w 102"/>
              <a:gd name="T17" fmla="*/ 43 h 58"/>
              <a:gd name="T18" fmla="*/ 102 w 102"/>
              <a:gd name="T19" fmla="*/ 46 h 58"/>
              <a:gd name="T20" fmla="*/ 102 w 102"/>
              <a:gd name="T21" fmla="*/ 49 h 58"/>
              <a:gd name="T22" fmla="*/ 101 w 102"/>
              <a:gd name="T23" fmla="*/ 54 h 58"/>
              <a:gd name="T24" fmla="*/ 101 w 102"/>
              <a:gd name="T25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58">
                <a:moveTo>
                  <a:pt x="0" y="0"/>
                </a:moveTo>
                <a:lnTo>
                  <a:pt x="14" y="10"/>
                </a:lnTo>
                <a:lnTo>
                  <a:pt x="31" y="20"/>
                </a:lnTo>
                <a:lnTo>
                  <a:pt x="49" y="29"/>
                </a:lnTo>
                <a:lnTo>
                  <a:pt x="65" y="36"/>
                </a:lnTo>
                <a:lnTo>
                  <a:pt x="74" y="38"/>
                </a:lnTo>
                <a:lnTo>
                  <a:pt x="83" y="40"/>
                </a:lnTo>
                <a:lnTo>
                  <a:pt x="92" y="41"/>
                </a:lnTo>
                <a:lnTo>
                  <a:pt x="101" y="43"/>
                </a:lnTo>
                <a:lnTo>
                  <a:pt x="102" y="46"/>
                </a:lnTo>
                <a:lnTo>
                  <a:pt x="102" y="49"/>
                </a:lnTo>
                <a:lnTo>
                  <a:pt x="101" y="54"/>
                </a:lnTo>
                <a:lnTo>
                  <a:pt x="101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1" name="Line 543"/>
          <p:cNvSpPr>
            <a:spLocks noChangeShapeType="1"/>
          </p:cNvSpPr>
          <p:nvPr/>
        </p:nvSpPr>
        <p:spPr bwMode="auto">
          <a:xfrm flipH="1">
            <a:off x="5003801" y="2089150"/>
            <a:ext cx="41275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2" name="Freeform 544"/>
          <p:cNvSpPr>
            <a:spLocks/>
          </p:cNvSpPr>
          <p:nvPr/>
        </p:nvSpPr>
        <p:spPr bwMode="auto">
          <a:xfrm>
            <a:off x="4919664" y="2143126"/>
            <a:ext cx="65087" cy="15875"/>
          </a:xfrm>
          <a:custGeom>
            <a:avLst/>
            <a:gdLst>
              <a:gd name="T0" fmla="*/ 123 w 123"/>
              <a:gd name="T1" fmla="*/ 0 h 29"/>
              <a:gd name="T2" fmla="*/ 95 w 123"/>
              <a:gd name="T3" fmla="*/ 1 h 29"/>
              <a:gd name="T4" fmla="*/ 69 w 123"/>
              <a:gd name="T5" fmla="*/ 1 h 29"/>
              <a:gd name="T6" fmla="*/ 41 w 123"/>
              <a:gd name="T7" fmla="*/ 2 h 29"/>
              <a:gd name="T8" fmla="*/ 15 w 123"/>
              <a:gd name="T9" fmla="*/ 7 h 29"/>
              <a:gd name="T10" fmla="*/ 12 w 123"/>
              <a:gd name="T11" fmla="*/ 8 h 29"/>
              <a:gd name="T12" fmla="*/ 9 w 123"/>
              <a:gd name="T13" fmla="*/ 12 h 29"/>
              <a:gd name="T14" fmla="*/ 4 w 123"/>
              <a:gd name="T15" fmla="*/ 19 h 29"/>
              <a:gd name="T16" fmla="*/ 1 w 123"/>
              <a:gd name="T17" fmla="*/ 26 h 29"/>
              <a:gd name="T18" fmla="*/ 0 w 123"/>
              <a:gd name="T19" fmla="*/ 28 h 29"/>
              <a:gd name="T20" fmla="*/ 0 w 123"/>
              <a:gd name="T2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" h="29">
                <a:moveTo>
                  <a:pt x="123" y="0"/>
                </a:moveTo>
                <a:lnTo>
                  <a:pt x="95" y="1"/>
                </a:lnTo>
                <a:lnTo>
                  <a:pt x="69" y="1"/>
                </a:lnTo>
                <a:lnTo>
                  <a:pt x="41" y="2"/>
                </a:lnTo>
                <a:lnTo>
                  <a:pt x="15" y="7"/>
                </a:lnTo>
                <a:lnTo>
                  <a:pt x="12" y="8"/>
                </a:lnTo>
                <a:lnTo>
                  <a:pt x="9" y="12"/>
                </a:lnTo>
                <a:lnTo>
                  <a:pt x="4" y="19"/>
                </a:lnTo>
                <a:lnTo>
                  <a:pt x="1" y="26"/>
                </a:lnTo>
                <a:lnTo>
                  <a:pt x="0" y="28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3" name="Freeform 545"/>
          <p:cNvSpPr>
            <a:spLocks/>
          </p:cNvSpPr>
          <p:nvPr/>
        </p:nvSpPr>
        <p:spPr bwMode="auto">
          <a:xfrm>
            <a:off x="4941889" y="2203450"/>
            <a:ext cx="65087" cy="38100"/>
          </a:xfrm>
          <a:custGeom>
            <a:avLst/>
            <a:gdLst>
              <a:gd name="T0" fmla="*/ 123 w 123"/>
              <a:gd name="T1" fmla="*/ 0 h 72"/>
              <a:gd name="T2" fmla="*/ 116 w 123"/>
              <a:gd name="T3" fmla="*/ 10 h 72"/>
              <a:gd name="T4" fmla="*/ 109 w 123"/>
              <a:gd name="T5" fmla="*/ 18 h 72"/>
              <a:gd name="T6" fmla="*/ 101 w 123"/>
              <a:gd name="T7" fmla="*/ 24 h 72"/>
              <a:gd name="T8" fmla="*/ 93 w 123"/>
              <a:gd name="T9" fmla="*/ 30 h 72"/>
              <a:gd name="T10" fmla="*/ 77 w 123"/>
              <a:gd name="T11" fmla="*/ 39 h 72"/>
              <a:gd name="T12" fmla="*/ 62 w 123"/>
              <a:gd name="T13" fmla="*/ 44 h 72"/>
              <a:gd name="T14" fmla="*/ 45 w 123"/>
              <a:gd name="T15" fmla="*/ 48 h 72"/>
              <a:gd name="T16" fmla="*/ 29 w 123"/>
              <a:gd name="T17" fmla="*/ 54 h 72"/>
              <a:gd name="T18" fmla="*/ 15 w 123"/>
              <a:gd name="T19" fmla="*/ 62 h 72"/>
              <a:gd name="T20" fmla="*/ 8 w 123"/>
              <a:gd name="T21" fmla="*/ 66 h 72"/>
              <a:gd name="T22" fmla="*/ 0 w 123"/>
              <a:gd name="T2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3" h="72">
                <a:moveTo>
                  <a:pt x="123" y="0"/>
                </a:moveTo>
                <a:lnTo>
                  <a:pt x="116" y="10"/>
                </a:lnTo>
                <a:lnTo>
                  <a:pt x="109" y="18"/>
                </a:lnTo>
                <a:lnTo>
                  <a:pt x="101" y="24"/>
                </a:lnTo>
                <a:lnTo>
                  <a:pt x="93" y="30"/>
                </a:lnTo>
                <a:lnTo>
                  <a:pt x="77" y="39"/>
                </a:lnTo>
                <a:lnTo>
                  <a:pt x="62" y="44"/>
                </a:lnTo>
                <a:lnTo>
                  <a:pt x="45" y="48"/>
                </a:lnTo>
                <a:lnTo>
                  <a:pt x="29" y="54"/>
                </a:lnTo>
                <a:lnTo>
                  <a:pt x="15" y="62"/>
                </a:lnTo>
                <a:lnTo>
                  <a:pt x="8" y="66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4" name="Freeform 546"/>
          <p:cNvSpPr>
            <a:spLocks/>
          </p:cNvSpPr>
          <p:nvPr/>
        </p:nvSpPr>
        <p:spPr bwMode="auto">
          <a:xfrm>
            <a:off x="5133975" y="2268539"/>
            <a:ext cx="26988" cy="53975"/>
          </a:xfrm>
          <a:custGeom>
            <a:avLst/>
            <a:gdLst>
              <a:gd name="T0" fmla="*/ 0 w 51"/>
              <a:gd name="T1" fmla="*/ 0 h 101"/>
              <a:gd name="T2" fmla="*/ 7 w 51"/>
              <a:gd name="T3" fmla="*/ 1 h 101"/>
              <a:gd name="T4" fmla="*/ 16 w 51"/>
              <a:gd name="T5" fmla="*/ 2 h 101"/>
              <a:gd name="T6" fmla="*/ 23 w 51"/>
              <a:gd name="T7" fmla="*/ 4 h 101"/>
              <a:gd name="T8" fmla="*/ 29 w 51"/>
              <a:gd name="T9" fmla="*/ 7 h 101"/>
              <a:gd name="T10" fmla="*/ 29 w 51"/>
              <a:gd name="T11" fmla="*/ 8 h 101"/>
              <a:gd name="T12" fmla="*/ 30 w 51"/>
              <a:gd name="T13" fmla="*/ 11 h 101"/>
              <a:gd name="T14" fmla="*/ 32 w 51"/>
              <a:gd name="T15" fmla="*/ 16 h 101"/>
              <a:gd name="T16" fmla="*/ 33 w 51"/>
              <a:gd name="T17" fmla="*/ 22 h 101"/>
              <a:gd name="T18" fmla="*/ 36 w 51"/>
              <a:gd name="T19" fmla="*/ 35 h 101"/>
              <a:gd name="T20" fmla="*/ 40 w 51"/>
              <a:gd name="T21" fmla="*/ 52 h 101"/>
              <a:gd name="T22" fmla="*/ 45 w 51"/>
              <a:gd name="T23" fmla="*/ 68 h 101"/>
              <a:gd name="T24" fmla="*/ 47 w 51"/>
              <a:gd name="T25" fmla="*/ 83 h 101"/>
              <a:gd name="T26" fmla="*/ 48 w 51"/>
              <a:gd name="T27" fmla="*/ 89 h 101"/>
              <a:gd name="T28" fmla="*/ 50 w 51"/>
              <a:gd name="T29" fmla="*/ 95 h 101"/>
              <a:gd name="T30" fmla="*/ 51 w 51"/>
              <a:gd name="T31" fmla="*/ 99 h 101"/>
              <a:gd name="T32" fmla="*/ 51 w 51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101">
                <a:moveTo>
                  <a:pt x="0" y="0"/>
                </a:moveTo>
                <a:lnTo>
                  <a:pt x="7" y="1"/>
                </a:lnTo>
                <a:lnTo>
                  <a:pt x="16" y="2"/>
                </a:lnTo>
                <a:lnTo>
                  <a:pt x="23" y="4"/>
                </a:lnTo>
                <a:lnTo>
                  <a:pt x="29" y="7"/>
                </a:lnTo>
                <a:lnTo>
                  <a:pt x="29" y="8"/>
                </a:lnTo>
                <a:lnTo>
                  <a:pt x="30" y="11"/>
                </a:lnTo>
                <a:lnTo>
                  <a:pt x="32" y="16"/>
                </a:lnTo>
                <a:lnTo>
                  <a:pt x="33" y="22"/>
                </a:lnTo>
                <a:lnTo>
                  <a:pt x="36" y="35"/>
                </a:lnTo>
                <a:lnTo>
                  <a:pt x="40" y="52"/>
                </a:lnTo>
                <a:lnTo>
                  <a:pt x="45" y="68"/>
                </a:lnTo>
                <a:lnTo>
                  <a:pt x="47" y="83"/>
                </a:lnTo>
                <a:lnTo>
                  <a:pt x="48" y="89"/>
                </a:lnTo>
                <a:lnTo>
                  <a:pt x="50" y="95"/>
                </a:lnTo>
                <a:lnTo>
                  <a:pt x="51" y="99"/>
                </a:lnTo>
                <a:lnTo>
                  <a:pt x="51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5" name="Freeform 547"/>
          <p:cNvSpPr>
            <a:spLocks/>
          </p:cNvSpPr>
          <p:nvPr/>
        </p:nvSpPr>
        <p:spPr bwMode="auto">
          <a:xfrm>
            <a:off x="5033964" y="2292351"/>
            <a:ext cx="65087" cy="87313"/>
          </a:xfrm>
          <a:custGeom>
            <a:avLst/>
            <a:gdLst>
              <a:gd name="T0" fmla="*/ 122 w 122"/>
              <a:gd name="T1" fmla="*/ 0 h 166"/>
              <a:gd name="T2" fmla="*/ 116 w 122"/>
              <a:gd name="T3" fmla="*/ 19 h 166"/>
              <a:gd name="T4" fmla="*/ 110 w 122"/>
              <a:gd name="T5" fmla="*/ 36 h 166"/>
              <a:gd name="T6" fmla="*/ 104 w 122"/>
              <a:gd name="T7" fmla="*/ 53 h 166"/>
              <a:gd name="T8" fmla="*/ 97 w 122"/>
              <a:gd name="T9" fmla="*/ 68 h 166"/>
              <a:gd name="T10" fmla="*/ 89 w 122"/>
              <a:gd name="T11" fmla="*/ 80 h 166"/>
              <a:gd name="T12" fmla="*/ 77 w 122"/>
              <a:gd name="T13" fmla="*/ 90 h 166"/>
              <a:gd name="T14" fmla="*/ 62 w 122"/>
              <a:gd name="T15" fmla="*/ 100 h 166"/>
              <a:gd name="T16" fmla="*/ 54 w 122"/>
              <a:gd name="T17" fmla="*/ 105 h 166"/>
              <a:gd name="T18" fmla="*/ 43 w 122"/>
              <a:gd name="T19" fmla="*/ 108 h 166"/>
              <a:gd name="T20" fmla="*/ 30 w 122"/>
              <a:gd name="T21" fmla="*/ 122 h 166"/>
              <a:gd name="T22" fmla="*/ 19 w 122"/>
              <a:gd name="T23" fmla="*/ 136 h 166"/>
              <a:gd name="T24" fmla="*/ 9 w 122"/>
              <a:gd name="T25" fmla="*/ 150 h 166"/>
              <a:gd name="T26" fmla="*/ 0 w 122"/>
              <a:gd name="T27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2" h="166">
                <a:moveTo>
                  <a:pt x="122" y="0"/>
                </a:moveTo>
                <a:lnTo>
                  <a:pt x="116" y="19"/>
                </a:lnTo>
                <a:lnTo>
                  <a:pt x="110" y="36"/>
                </a:lnTo>
                <a:lnTo>
                  <a:pt x="104" y="53"/>
                </a:lnTo>
                <a:lnTo>
                  <a:pt x="97" y="68"/>
                </a:lnTo>
                <a:lnTo>
                  <a:pt x="89" y="80"/>
                </a:lnTo>
                <a:lnTo>
                  <a:pt x="77" y="90"/>
                </a:lnTo>
                <a:lnTo>
                  <a:pt x="62" y="100"/>
                </a:lnTo>
                <a:lnTo>
                  <a:pt x="54" y="105"/>
                </a:lnTo>
                <a:lnTo>
                  <a:pt x="43" y="108"/>
                </a:lnTo>
                <a:lnTo>
                  <a:pt x="30" y="122"/>
                </a:lnTo>
                <a:lnTo>
                  <a:pt x="19" y="136"/>
                </a:lnTo>
                <a:lnTo>
                  <a:pt x="9" y="150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6" name="Freeform 548"/>
          <p:cNvSpPr>
            <a:spLocks/>
          </p:cNvSpPr>
          <p:nvPr/>
        </p:nvSpPr>
        <p:spPr bwMode="auto">
          <a:xfrm>
            <a:off x="5114926" y="2178050"/>
            <a:ext cx="30163" cy="25400"/>
          </a:xfrm>
          <a:custGeom>
            <a:avLst/>
            <a:gdLst>
              <a:gd name="T0" fmla="*/ 58 w 58"/>
              <a:gd name="T1" fmla="*/ 0 h 50"/>
              <a:gd name="T2" fmla="*/ 48 w 58"/>
              <a:gd name="T3" fmla="*/ 2 h 50"/>
              <a:gd name="T4" fmla="*/ 41 w 58"/>
              <a:gd name="T5" fmla="*/ 3 h 50"/>
              <a:gd name="T6" fmla="*/ 34 w 58"/>
              <a:gd name="T7" fmla="*/ 6 h 50"/>
              <a:gd name="T8" fmla="*/ 29 w 58"/>
              <a:gd name="T9" fmla="*/ 7 h 50"/>
              <a:gd name="T10" fmla="*/ 23 w 58"/>
              <a:gd name="T11" fmla="*/ 11 h 50"/>
              <a:gd name="T12" fmla="*/ 18 w 58"/>
              <a:gd name="T13" fmla="*/ 14 h 50"/>
              <a:gd name="T14" fmla="*/ 13 w 58"/>
              <a:gd name="T15" fmla="*/ 20 h 50"/>
              <a:gd name="T16" fmla="*/ 7 w 58"/>
              <a:gd name="T17" fmla="*/ 29 h 50"/>
              <a:gd name="T18" fmla="*/ 4 w 58"/>
              <a:gd name="T19" fmla="*/ 35 h 50"/>
              <a:gd name="T20" fmla="*/ 3 w 58"/>
              <a:gd name="T21" fmla="*/ 42 h 50"/>
              <a:gd name="T22" fmla="*/ 0 w 58"/>
              <a:gd name="T23" fmla="*/ 48 h 50"/>
              <a:gd name="T24" fmla="*/ 0 w 58"/>
              <a:gd name="T25" fmla="*/ 49 h 50"/>
              <a:gd name="T26" fmla="*/ 0 w 58"/>
              <a:gd name="T2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50">
                <a:moveTo>
                  <a:pt x="58" y="0"/>
                </a:moveTo>
                <a:lnTo>
                  <a:pt x="48" y="2"/>
                </a:lnTo>
                <a:lnTo>
                  <a:pt x="41" y="3"/>
                </a:lnTo>
                <a:lnTo>
                  <a:pt x="34" y="6"/>
                </a:lnTo>
                <a:lnTo>
                  <a:pt x="29" y="7"/>
                </a:lnTo>
                <a:lnTo>
                  <a:pt x="23" y="11"/>
                </a:lnTo>
                <a:lnTo>
                  <a:pt x="18" y="14"/>
                </a:lnTo>
                <a:lnTo>
                  <a:pt x="13" y="20"/>
                </a:lnTo>
                <a:lnTo>
                  <a:pt x="7" y="29"/>
                </a:lnTo>
                <a:lnTo>
                  <a:pt x="4" y="35"/>
                </a:lnTo>
                <a:lnTo>
                  <a:pt x="3" y="42"/>
                </a:lnTo>
                <a:lnTo>
                  <a:pt x="0" y="48"/>
                </a:lnTo>
                <a:lnTo>
                  <a:pt x="0" y="49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7" name="Freeform 549"/>
          <p:cNvSpPr>
            <a:spLocks/>
          </p:cNvSpPr>
          <p:nvPr/>
        </p:nvSpPr>
        <p:spPr bwMode="auto">
          <a:xfrm>
            <a:off x="5397500" y="2276475"/>
            <a:ext cx="57150" cy="114300"/>
          </a:xfrm>
          <a:custGeom>
            <a:avLst/>
            <a:gdLst>
              <a:gd name="T0" fmla="*/ 0 w 108"/>
              <a:gd name="T1" fmla="*/ 0 h 217"/>
              <a:gd name="T2" fmla="*/ 6 w 108"/>
              <a:gd name="T3" fmla="*/ 10 h 217"/>
              <a:gd name="T4" fmla="*/ 10 w 108"/>
              <a:gd name="T5" fmla="*/ 17 h 217"/>
              <a:gd name="T6" fmla="*/ 18 w 108"/>
              <a:gd name="T7" fmla="*/ 33 h 217"/>
              <a:gd name="T8" fmla="*/ 23 w 108"/>
              <a:gd name="T9" fmla="*/ 39 h 217"/>
              <a:gd name="T10" fmla="*/ 28 w 108"/>
              <a:gd name="T11" fmla="*/ 46 h 217"/>
              <a:gd name="T12" fmla="*/ 35 w 108"/>
              <a:gd name="T13" fmla="*/ 52 h 217"/>
              <a:gd name="T14" fmla="*/ 43 w 108"/>
              <a:gd name="T15" fmla="*/ 58 h 217"/>
              <a:gd name="T16" fmla="*/ 48 w 108"/>
              <a:gd name="T17" fmla="*/ 77 h 217"/>
              <a:gd name="T18" fmla="*/ 51 w 108"/>
              <a:gd name="T19" fmla="*/ 97 h 217"/>
              <a:gd name="T20" fmla="*/ 54 w 108"/>
              <a:gd name="T21" fmla="*/ 117 h 217"/>
              <a:gd name="T22" fmla="*/ 57 w 108"/>
              <a:gd name="T23" fmla="*/ 137 h 217"/>
              <a:gd name="T24" fmla="*/ 63 w 108"/>
              <a:gd name="T25" fmla="*/ 155 h 217"/>
              <a:gd name="T26" fmla="*/ 71 w 108"/>
              <a:gd name="T27" fmla="*/ 172 h 217"/>
              <a:gd name="T28" fmla="*/ 76 w 108"/>
              <a:gd name="T29" fmla="*/ 179 h 217"/>
              <a:gd name="T30" fmla="*/ 83 w 108"/>
              <a:gd name="T31" fmla="*/ 186 h 217"/>
              <a:gd name="T32" fmla="*/ 92 w 108"/>
              <a:gd name="T33" fmla="*/ 192 h 217"/>
              <a:gd name="T34" fmla="*/ 101 w 108"/>
              <a:gd name="T35" fmla="*/ 195 h 217"/>
              <a:gd name="T36" fmla="*/ 104 w 108"/>
              <a:gd name="T37" fmla="*/ 201 h 217"/>
              <a:gd name="T38" fmla="*/ 106 w 108"/>
              <a:gd name="T39" fmla="*/ 208 h 217"/>
              <a:gd name="T40" fmla="*/ 107 w 108"/>
              <a:gd name="T41" fmla="*/ 214 h 217"/>
              <a:gd name="T42" fmla="*/ 108 w 108"/>
              <a:gd name="T43" fmla="*/ 217 h 217"/>
              <a:gd name="T44" fmla="*/ 108 w 108"/>
              <a:gd name="T45" fmla="*/ 217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" h="217">
                <a:moveTo>
                  <a:pt x="0" y="0"/>
                </a:moveTo>
                <a:lnTo>
                  <a:pt x="6" y="10"/>
                </a:lnTo>
                <a:lnTo>
                  <a:pt x="10" y="17"/>
                </a:lnTo>
                <a:lnTo>
                  <a:pt x="18" y="33"/>
                </a:lnTo>
                <a:lnTo>
                  <a:pt x="23" y="39"/>
                </a:lnTo>
                <a:lnTo>
                  <a:pt x="28" y="46"/>
                </a:lnTo>
                <a:lnTo>
                  <a:pt x="35" y="52"/>
                </a:lnTo>
                <a:lnTo>
                  <a:pt x="43" y="58"/>
                </a:lnTo>
                <a:lnTo>
                  <a:pt x="48" y="77"/>
                </a:lnTo>
                <a:lnTo>
                  <a:pt x="51" y="97"/>
                </a:lnTo>
                <a:lnTo>
                  <a:pt x="54" y="117"/>
                </a:lnTo>
                <a:lnTo>
                  <a:pt x="57" y="137"/>
                </a:lnTo>
                <a:lnTo>
                  <a:pt x="63" y="155"/>
                </a:lnTo>
                <a:lnTo>
                  <a:pt x="71" y="172"/>
                </a:lnTo>
                <a:lnTo>
                  <a:pt x="76" y="179"/>
                </a:lnTo>
                <a:lnTo>
                  <a:pt x="83" y="186"/>
                </a:lnTo>
                <a:lnTo>
                  <a:pt x="92" y="192"/>
                </a:lnTo>
                <a:lnTo>
                  <a:pt x="101" y="195"/>
                </a:lnTo>
                <a:lnTo>
                  <a:pt x="104" y="201"/>
                </a:lnTo>
                <a:lnTo>
                  <a:pt x="106" y="208"/>
                </a:lnTo>
                <a:lnTo>
                  <a:pt x="107" y="214"/>
                </a:lnTo>
                <a:lnTo>
                  <a:pt x="108" y="217"/>
                </a:lnTo>
                <a:lnTo>
                  <a:pt x="108" y="21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8" name="Freeform 550"/>
          <p:cNvSpPr>
            <a:spLocks/>
          </p:cNvSpPr>
          <p:nvPr/>
        </p:nvSpPr>
        <p:spPr bwMode="auto">
          <a:xfrm>
            <a:off x="5405439" y="2249489"/>
            <a:ext cx="22225" cy="53975"/>
          </a:xfrm>
          <a:custGeom>
            <a:avLst/>
            <a:gdLst>
              <a:gd name="T0" fmla="*/ 0 w 43"/>
              <a:gd name="T1" fmla="*/ 0 h 101"/>
              <a:gd name="T2" fmla="*/ 4 w 43"/>
              <a:gd name="T3" fmla="*/ 13 h 101"/>
              <a:gd name="T4" fmla="*/ 12 w 43"/>
              <a:gd name="T5" fmla="*/ 25 h 101"/>
              <a:gd name="T6" fmla="*/ 26 w 43"/>
              <a:gd name="T7" fmla="*/ 49 h 101"/>
              <a:gd name="T8" fmla="*/ 32 w 43"/>
              <a:gd name="T9" fmla="*/ 61 h 101"/>
              <a:gd name="T10" fmla="*/ 38 w 43"/>
              <a:gd name="T11" fmla="*/ 73 h 101"/>
              <a:gd name="T12" fmla="*/ 42 w 43"/>
              <a:gd name="T13" fmla="*/ 86 h 101"/>
              <a:gd name="T14" fmla="*/ 43 w 43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01">
                <a:moveTo>
                  <a:pt x="0" y="0"/>
                </a:moveTo>
                <a:lnTo>
                  <a:pt x="4" y="13"/>
                </a:lnTo>
                <a:lnTo>
                  <a:pt x="12" y="25"/>
                </a:lnTo>
                <a:lnTo>
                  <a:pt x="26" y="49"/>
                </a:lnTo>
                <a:lnTo>
                  <a:pt x="32" y="61"/>
                </a:lnTo>
                <a:lnTo>
                  <a:pt x="38" y="73"/>
                </a:lnTo>
                <a:lnTo>
                  <a:pt x="42" y="86"/>
                </a:lnTo>
                <a:lnTo>
                  <a:pt x="43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39" name="Freeform 551"/>
          <p:cNvSpPr>
            <a:spLocks/>
          </p:cNvSpPr>
          <p:nvPr/>
        </p:nvSpPr>
        <p:spPr bwMode="auto">
          <a:xfrm>
            <a:off x="5194301" y="2203450"/>
            <a:ext cx="15875" cy="57150"/>
          </a:xfrm>
          <a:custGeom>
            <a:avLst/>
            <a:gdLst>
              <a:gd name="T0" fmla="*/ 29 w 29"/>
              <a:gd name="T1" fmla="*/ 0 h 108"/>
              <a:gd name="T2" fmla="*/ 27 w 29"/>
              <a:gd name="T3" fmla="*/ 22 h 108"/>
              <a:gd name="T4" fmla="*/ 27 w 29"/>
              <a:gd name="T5" fmla="*/ 44 h 108"/>
              <a:gd name="T6" fmla="*/ 26 w 29"/>
              <a:gd name="T7" fmla="*/ 65 h 108"/>
              <a:gd name="T8" fmla="*/ 21 w 29"/>
              <a:gd name="T9" fmla="*/ 87 h 108"/>
              <a:gd name="T10" fmla="*/ 18 w 29"/>
              <a:gd name="T11" fmla="*/ 92 h 108"/>
              <a:gd name="T12" fmla="*/ 12 w 29"/>
              <a:gd name="T13" fmla="*/ 95 h 108"/>
              <a:gd name="T14" fmla="*/ 6 w 29"/>
              <a:gd name="T15" fmla="*/ 98 h 108"/>
              <a:gd name="T16" fmla="*/ 0 w 29"/>
              <a:gd name="T17" fmla="*/ 101 h 108"/>
              <a:gd name="T18" fmla="*/ 0 w 29"/>
              <a:gd name="T19" fmla="*/ 105 h 108"/>
              <a:gd name="T20" fmla="*/ 0 w 29"/>
              <a:gd name="T21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108">
                <a:moveTo>
                  <a:pt x="29" y="0"/>
                </a:moveTo>
                <a:lnTo>
                  <a:pt x="27" y="22"/>
                </a:lnTo>
                <a:lnTo>
                  <a:pt x="27" y="44"/>
                </a:lnTo>
                <a:lnTo>
                  <a:pt x="26" y="65"/>
                </a:lnTo>
                <a:lnTo>
                  <a:pt x="21" y="87"/>
                </a:lnTo>
                <a:lnTo>
                  <a:pt x="18" y="92"/>
                </a:lnTo>
                <a:lnTo>
                  <a:pt x="12" y="95"/>
                </a:lnTo>
                <a:lnTo>
                  <a:pt x="6" y="98"/>
                </a:lnTo>
                <a:lnTo>
                  <a:pt x="0" y="101"/>
                </a:lnTo>
                <a:lnTo>
                  <a:pt x="0" y="105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0" name="Freeform 552"/>
          <p:cNvSpPr>
            <a:spLocks/>
          </p:cNvSpPr>
          <p:nvPr/>
        </p:nvSpPr>
        <p:spPr bwMode="auto">
          <a:xfrm>
            <a:off x="5438776" y="2505076"/>
            <a:ext cx="30163" cy="53975"/>
          </a:xfrm>
          <a:custGeom>
            <a:avLst/>
            <a:gdLst>
              <a:gd name="T0" fmla="*/ 0 w 57"/>
              <a:gd name="T1" fmla="*/ 0 h 101"/>
              <a:gd name="T2" fmla="*/ 9 w 57"/>
              <a:gd name="T3" fmla="*/ 11 h 101"/>
              <a:gd name="T4" fmla="*/ 18 w 57"/>
              <a:gd name="T5" fmla="*/ 23 h 101"/>
              <a:gd name="T6" fmla="*/ 32 w 57"/>
              <a:gd name="T7" fmla="*/ 48 h 101"/>
              <a:gd name="T8" fmla="*/ 45 w 57"/>
              <a:gd name="T9" fmla="*/ 75 h 101"/>
              <a:gd name="T10" fmla="*/ 57 w 57"/>
              <a:gd name="T11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101">
                <a:moveTo>
                  <a:pt x="0" y="0"/>
                </a:moveTo>
                <a:lnTo>
                  <a:pt x="9" y="11"/>
                </a:lnTo>
                <a:lnTo>
                  <a:pt x="18" y="23"/>
                </a:lnTo>
                <a:lnTo>
                  <a:pt x="32" y="48"/>
                </a:lnTo>
                <a:lnTo>
                  <a:pt x="45" y="75"/>
                </a:lnTo>
                <a:lnTo>
                  <a:pt x="57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1" name="Freeform 553"/>
          <p:cNvSpPr>
            <a:spLocks/>
          </p:cNvSpPr>
          <p:nvPr/>
        </p:nvSpPr>
        <p:spPr bwMode="auto">
          <a:xfrm>
            <a:off x="5218114" y="2333626"/>
            <a:ext cx="26987" cy="53975"/>
          </a:xfrm>
          <a:custGeom>
            <a:avLst/>
            <a:gdLst>
              <a:gd name="T0" fmla="*/ 51 w 51"/>
              <a:gd name="T1" fmla="*/ 0 h 101"/>
              <a:gd name="T2" fmla="*/ 38 w 51"/>
              <a:gd name="T3" fmla="*/ 9 h 101"/>
              <a:gd name="T4" fmla="*/ 28 w 51"/>
              <a:gd name="T5" fmla="*/ 20 h 101"/>
              <a:gd name="T6" fmla="*/ 19 w 51"/>
              <a:gd name="T7" fmla="*/ 31 h 101"/>
              <a:gd name="T8" fmla="*/ 12 w 51"/>
              <a:gd name="T9" fmla="*/ 43 h 101"/>
              <a:gd name="T10" fmla="*/ 6 w 51"/>
              <a:gd name="T11" fmla="*/ 56 h 101"/>
              <a:gd name="T12" fmla="*/ 2 w 51"/>
              <a:gd name="T13" fmla="*/ 70 h 101"/>
              <a:gd name="T14" fmla="*/ 1 w 51"/>
              <a:gd name="T15" fmla="*/ 85 h 101"/>
              <a:gd name="T16" fmla="*/ 0 w 51"/>
              <a:gd name="T1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" h="101">
                <a:moveTo>
                  <a:pt x="51" y="0"/>
                </a:moveTo>
                <a:lnTo>
                  <a:pt x="38" y="9"/>
                </a:lnTo>
                <a:lnTo>
                  <a:pt x="28" y="20"/>
                </a:lnTo>
                <a:lnTo>
                  <a:pt x="19" y="31"/>
                </a:lnTo>
                <a:lnTo>
                  <a:pt x="12" y="43"/>
                </a:lnTo>
                <a:lnTo>
                  <a:pt x="6" y="56"/>
                </a:lnTo>
                <a:lnTo>
                  <a:pt x="2" y="70"/>
                </a:lnTo>
                <a:lnTo>
                  <a:pt x="1" y="85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2" name="Freeform 554"/>
          <p:cNvSpPr>
            <a:spLocks/>
          </p:cNvSpPr>
          <p:nvPr/>
        </p:nvSpPr>
        <p:spPr bwMode="auto">
          <a:xfrm>
            <a:off x="5160963" y="2341564"/>
            <a:ext cx="19050" cy="60325"/>
          </a:xfrm>
          <a:custGeom>
            <a:avLst/>
            <a:gdLst>
              <a:gd name="T0" fmla="*/ 0 w 36"/>
              <a:gd name="T1" fmla="*/ 0 h 115"/>
              <a:gd name="T2" fmla="*/ 3 w 36"/>
              <a:gd name="T3" fmla="*/ 12 h 115"/>
              <a:gd name="T4" fmla="*/ 8 w 36"/>
              <a:gd name="T5" fmla="*/ 22 h 115"/>
              <a:gd name="T6" fmla="*/ 12 w 36"/>
              <a:gd name="T7" fmla="*/ 29 h 115"/>
              <a:gd name="T8" fmla="*/ 15 w 36"/>
              <a:gd name="T9" fmla="*/ 36 h 115"/>
              <a:gd name="T10" fmla="*/ 21 w 36"/>
              <a:gd name="T11" fmla="*/ 47 h 115"/>
              <a:gd name="T12" fmla="*/ 26 w 36"/>
              <a:gd name="T13" fmla="*/ 55 h 115"/>
              <a:gd name="T14" fmla="*/ 31 w 36"/>
              <a:gd name="T15" fmla="*/ 65 h 115"/>
              <a:gd name="T16" fmla="*/ 33 w 36"/>
              <a:gd name="T17" fmla="*/ 76 h 115"/>
              <a:gd name="T18" fmla="*/ 35 w 36"/>
              <a:gd name="T19" fmla="*/ 83 h 115"/>
              <a:gd name="T20" fmla="*/ 36 w 36"/>
              <a:gd name="T21" fmla="*/ 93 h 115"/>
              <a:gd name="T22" fmla="*/ 36 w 36"/>
              <a:gd name="T23" fmla="*/ 103 h 115"/>
              <a:gd name="T24" fmla="*/ 36 w 36"/>
              <a:gd name="T25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" h="115">
                <a:moveTo>
                  <a:pt x="0" y="0"/>
                </a:moveTo>
                <a:lnTo>
                  <a:pt x="3" y="12"/>
                </a:lnTo>
                <a:lnTo>
                  <a:pt x="8" y="22"/>
                </a:lnTo>
                <a:lnTo>
                  <a:pt x="12" y="29"/>
                </a:lnTo>
                <a:lnTo>
                  <a:pt x="15" y="36"/>
                </a:lnTo>
                <a:lnTo>
                  <a:pt x="21" y="47"/>
                </a:lnTo>
                <a:lnTo>
                  <a:pt x="26" y="55"/>
                </a:lnTo>
                <a:lnTo>
                  <a:pt x="31" y="65"/>
                </a:lnTo>
                <a:lnTo>
                  <a:pt x="33" y="76"/>
                </a:lnTo>
                <a:lnTo>
                  <a:pt x="35" y="83"/>
                </a:lnTo>
                <a:lnTo>
                  <a:pt x="36" y="93"/>
                </a:lnTo>
                <a:lnTo>
                  <a:pt x="36" y="103"/>
                </a:lnTo>
                <a:lnTo>
                  <a:pt x="36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3" name="Freeform 555"/>
          <p:cNvSpPr>
            <a:spLocks/>
          </p:cNvSpPr>
          <p:nvPr/>
        </p:nvSpPr>
        <p:spPr bwMode="auto">
          <a:xfrm>
            <a:off x="5160963" y="3151188"/>
            <a:ext cx="38100" cy="12700"/>
          </a:xfrm>
          <a:custGeom>
            <a:avLst/>
            <a:gdLst>
              <a:gd name="T0" fmla="*/ 74 w 74"/>
              <a:gd name="T1" fmla="*/ 22 h 26"/>
              <a:gd name="T2" fmla="*/ 70 w 74"/>
              <a:gd name="T3" fmla="*/ 9 h 26"/>
              <a:gd name="T4" fmla="*/ 57 w 74"/>
              <a:gd name="T5" fmla="*/ 11 h 26"/>
              <a:gd name="T6" fmla="*/ 60 w 74"/>
              <a:gd name="T7" fmla="*/ 17 h 26"/>
              <a:gd name="T8" fmla="*/ 60 w 74"/>
              <a:gd name="T9" fmla="*/ 10 h 26"/>
              <a:gd name="T10" fmla="*/ 51 w 74"/>
              <a:gd name="T11" fmla="*/ 11 h 26"/>
              <a:gd name="T12" fmla="*/ 43 w 74"/>
              <a:gd name="T13" fmla="*/ 10 h 26"/>
              <a:gd name="T14" fmla="*/ 43 w 74"/>
              <a:gd name="T15" fmla="*/ 17 h 26"/>
              <a:gd name="T16" fmla="*/ 45 w 74"/>
              <a:gd name="T17" fmla="*/ 11 h 26"/>
              <a:gd name="T18" fmla="*/ 38 w 74"/>
              <a:gd name="T19" fmla="*/ 9 h 26"/>
              <a:gd name="T20" fmla="*/ 23 w 74"/>
              <a:gd name="T21" fmla="*/ 4 h 26"/>
              <a:gd name="T22" fmla="*/ 19 w 74"/>
              <a:gd name="T23" fmla="*/ 3 h 26"/>
              <a:gd name="T24" fmla="*/ 11 w 74"/>
              <a:gd name="T25" fmla="*/ 2 h 26"/>
              <a:gd name="T26" fmla="*/ 0 w 74"/>
              <a:gd name="T27" fmla="*/ 0 h 26"/>
              <a:gd name="T28" fmla="*/ 0 w 74"/>
              <a:gd name="T29" fmla="*/ 15 h 26"/>
              <a:gd name="T30" fmla="*/ 11 w 74"/>
              <a:gd name="T31" fmla="*/ 16 h 26"/>
              <a:gd name="T32" fmla="*/ 19 w 74"/>
              <a:gd name="T33" fmla="*/ 17 h 26"/>
              <a:gd name="T34" fmla="*/ 19 w 74"/>
              <a:gd name="T35" fmla="*/ 10 h 26"/>
              <a:gd name="T36" fmla="*/ 17 w 74"/>
              <a:gd name="T37" fmla="*/ 17 h 26"/>
              <a:gd name="T38" fmla="*/ 32 w 74"/>
              <a:gd name="T39" fmla="*/ 22 h 26"/>
              <a:gd name="T40" fmla="*/ 39 w 74"/>
              <a:gd name="T41" fmla="*/ 24 h 26"/>
              <a:gd name="T42" fmla="*/ 43 w 74"/>
              <a:gd name="T43" fmla="*/ 24 h 26"/>
              <a:gd name="T44" fmla="*/ 51 w 74"/>
              <a:gd name="T45" fmla="*/ 26 h 26"/>
              <a:gd name="T46" fmla="*/ 60 w 74"/>
              <a:gd name="T47" fmla="*/ 24 h 26"/>
              <a:gd name="T48" fmla="*/ 64 w 74"/>
              <a:gd name="T49" fmla="*/ 24 h 26"/>
              <a:gd name="T50" fmla="*/ 74 w 74"/>
              <a:gd name="T51" fmla="*/ 2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4" h="26">
                <a:moveTo>
                  <a:pt x="74" y="22"/>
                </a:moveTo>
                <a:lnTo>
                  <a:pt x="70" y="9"/>
                </a:lnTo>
                <a:lnTo>
                  <a:pt x="57" y="11"/>
                </a:lnTo>
                <a:lnTo>
                  <a:pt x="60" y="17"/>
                </a:lnTo>
                <a:lnTo>
                  <a:pt x="60" y="10"/>
                </a:lnTo>
                <a:lnTo>
                  <a:pt x="51" y="11"/>
                </a:lnTo>
                <a:lnTo>
                  <a:pt x="43" y="10"/>
                </a:lnTo>
                <a:lnTo>
                  <a:pt x="43" y="17"/>
                </a:lnTo>
                <a:lnTo>
                  <a:pt x="45" y="11"/>
                </a:lnTo>
                <a:lnTo>
                  <a:pt x="38" y="9"/>
                </a:lnTo>
                <a:lnTo>
                  <a:pt x="23" y="4"/>
                </a:lnTo>
                <a:lnTo>
                  <a:pt x="19" y="3"/>
                </a:lnTo>
                <a:lnTo>
                  <a:pt x="11" y="2"/>
                </a:lnTo>
                <a:lnTo>
                  <a:pt x="0" y="0"/>
                </a:lnTo>
                <a:lnTo>
                  <a:pt x="0" y="15"/>
                </a:lnTo>
                <a:lnTo>
                  <a:pt x="11" y="16"/>
                </a:lnTo>
                <a:lnTo>
                  <a:pt x="19" y="17"/>
                </a:lnTo>
                <a:lnTo>
                  <a:pt x="19" y="10"/>
                </a:lnTo>
                <a:lnTo>
                  <a:pt x="17" y="17"/>
                </a:lnTo>
                <a:lnTo>
                  <a:pt x="32" y="22"/>
                </a:lnTo>
                <a:lnTo>
                  <a:pt x="39" y="24"/>
                </a:lnTo>
                <a:lnTo>
                  <a:pt x="43" y="24"/>
                </a:lnTo>
                <a:lnTo>
                  <a:pt x="51" y="26"/>
                </a:lnTo>
                <a:lnTo>
                  <a:pt x="60" y="24"/>
                </a:lnTo>
                <a:lnTo>
                  <a:pt x="64" y="24"/>
                </a:lnTo>
                <a:lnTo>
                  <a:pt x="74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4" name="Freeform 556"/>
          <p:cNvSpPr>
            <a:spLocks/>
          </p:cNvSpPr>
          <p:nvPr/>
        </p:nvSpPr>
        <p:spPr bwMode="auto">
          <a:xfrm>
            <a:off x="5064125" y="3021013"/>
            <a:ext cx="31750" cy="19050"/>
          </a:xfrm>
          <a:custGeom>
            <a:avLst/>
            <a:gdLst>
              <a:gd name="T0" fmla="*/ 58 w 58"/>
              <a:gd name="T1" fmla="*/ 0 h 36"/>
              <a:gd name="T2" fmla="*/ 46 w 58"/>
              <a:gd name="T3" fmla="*/ 2 h 36"/>
              <a:gd name="T4" fmla="*/ 33 w 58"/>
              <a:gd name="T5" fmla="*/ 4 h 36"/>
              <a:gd name="T6" fmla="*/ 22 w 58"/>
              <a:gd name="T7" fmla="*/ 7 h 36"/>
              <a:gd name="T8" fmla="*/ 17 w 58"/>
              <a:gd name="T9" fmla="*/ 10 h 36"/>
              <a:gd name="T10" fmla="*/ 15 w 58"/>
              <a:gd name="T11" fmla="*/ 14 h 36"/>
              <a:gd name="T12" fmla="*/ 12 w 58"/>
              <a:gd name="T13" fmla="*/ 23 h 36"/>
              <a:gd name="T14" fmla="*/ 11 w 58"/>
              <a:gd name="T15" fmla="*/ 28 h 36"/>
              <a:gd name="T16" fmla="*/ 10 w 58"/>
              <a:gd name="T17" fmla="*/ 32 h 36"/>
              <a:gd name="T18" fmla="*/ 10 w 58"/>
              <a:gd name="T19" fmla="*/ 35 h 36"/>
              <a:gd name="T20" fmla="*/ 9 w 58"/>
              <a:gd name="T21" fmla="*/ 36 h 36"/>
              <a:gd name="T22" fmla="*/ 8 w 58"/>
              <a:gd name="T23" fmla="*/ 36 h 36"/>
              <a:gd name="T24" fmla="*/ 5 w 58"/>
              <a:gd name="T25" fmla="*/ 36 h 36"/>
              <a:gd name="T26" fmla="*/ 0 w 58"/>
              <a:gd name="T2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8" h="36">
                <a:moveTo>
                  <a:pt x="58" y="0"/>
                </a:moveTo>
                <a:lnTo>
                  <a:pt x="46" y="2"/>
                </a:lnTo>
                <a:lnTo>
                  <a:pt x="33" y="4"/>
                </a:lnTo>
                <a:lnTo>
                  <a:pt x="22" y="7"/>
                </a:lnTo>
                <a:lnTo>
                  <a:pt x="17" y="10"/>
                </a:lnTo>
                <a:lnTo>
                  <a:pt x="15" y="14"/>
                </a:lnTo>
                <a:lnTo>
                  <a:pt x="12" y="23"/>
                </a:lnTo>
                <a:lnTo>
                  <a:pt x="11" y="28"/>
                </a:lnTo>
                <a:lnTo>
                  <a:pt x="10" y="32"/>
                </a:lnTo>
                <a:lnTo>
                  <a:pt x="10" y="35"/>
                </a:lnTo>
                <a:lnTo>
                  <a:pt x="9" y="36"/>
                </a:lnTo>
                <a:lnTo>
                  <a:pt x="8" y="36"/>
                </a:lnTo>
                <a:lnTo>
                  <a:pt x="5" y="36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5" name="Freeform 557"/>
          <p:cNvSpPr>
            <a:spLocks/>
          </p:cNvSpPr>
          <p:nvPr/>
        </p:nvSpPr>
        <p:spPr bwMode="auto">
          <a:xfrm>
            <a:off x="4949826" y="2093914"/>
            <a:ext cx="53975" cy="33337"/>
          </a:xfrm>
          <a:custGeom>
            <a:avLst/>
            <a:gdLst>
              <a:gd name="T0" fmla="*/ 101 w 101"/>
              <a:gd name="T1" fmla="*/ 0 h 65"/>
              <a:gd name="T2" fmla="*/ 86 w 101"/>
              <a:gd name="T3" fmla="*/ 2 h 65"/>
              <a:gd name="T4" fmla="*/ 70 w 101"/>
              <a:gd name="T5" fmla="*/ 2 h 65"/>
              <a:gd name="T6" fmla="*/ 53 w 101"/>
              <a:gd name="T7" fmla="*/ 4 h 65"/>
              <a:gd name="T8" fmla="*/ 36 w 101"/>
              <a:gd name="T9" fmla="*/ 6 h 65"/>
              <a:gd name="T10" fmla="*/ 22 w 101"/>
              <a:gd name="T11" fmla="*/ 12 h 65"/>
              <a:gd name="T12" fmla="*/ 16 w 101"/>
              <a:gd name="T13" fmla="*/ 17 h 65"/>
              <a:gd name="T14" fmla="*/ 11 w 101"/>
              <a:gd name="T15" fmla="*/ 23 h 65"/>
              <a:gd name="T16" fmla="*/ 6 w 101"/>
              <a:gd name="T17" fmla="*/ 31 h 65"/>
              <a:gd name="T18" fmla="*/ 2 w 101"/>
              <a:gd name="T19" fmla="*/ 40 h 65"/>
              <a:gd name="T20" fmla="*/ 1 w 101"/>
              <a:gd name="T21" fmla="*/ 52 h 65"/>
              <a:gd name="T22" fmla="*/ 0 w 101"/>
              <a:gd name="T2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65">
                <a:moveTo>
                  <a:pt x="101" y="0"/>
                </a:moveTo>
                <a:lnTo>
                  <a:pt x="86" y="2"/>
                </a:lnTo>
                <a:lnTo>
                  <a:pt x="70" y="2"/>
                </a:lnTo>
                <a:lnTo>
                  <a:pt x="53" y="4"/>
                </a:lnTo>
                <a:lnTo>
                  <a:pt x="36" y="6"/>
                </a:lnTo>
                <a:lnTo>
                  <a:pt x="22" y="12"/>
                </a:lnTo>
                <a:lnTo>
                  <a:pt x="16" y="17"/>
                </a:lnTo>
                <a:lnTo>
                  <a:pt x="11" y="23"/>
                </a:lnTo>
                <a:lnTo>
                  <a:pt x="6" y="31"/>
                </a:lnTo>
                <a:lnTo>
                  <a:pt x="2" y="40"/>
                </a:lnTo>
                <a:lnTo>
                  <a:pt x="1" y="52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6" name="Freeform 558"/>
          <p:cNvSpPr>
            <a:spLocks/>
          </p:cNvSpPr>
          <p:nvPr/>
        </p:nvSpPr>
        <p:spPr bwMode="auto">
          <a:xfrm>
            <a:off x="4903788" y="2151064"/>
            <a:ext cx="19050" cy="33337"/>
          </a:xfrm>
          <a:custGeom>
            <a:avLst/>
            <a:gdLst>
              <a:gd name="T0" fmla="*/ 36 w 36"/>
              <a:gd name="T1" fmla="*/ 0 h 65"/>
              <a:gd name="T2" fmla="*/ 34 w 36"/>
              <a:gd name="T3" fmla="*/ 11 h 65"/>
              <a:gd name="T4" fmla="*/ 30 w 36"/>
              <a:gd name="T5" fmla="*/ 20 h 65"/>
              <a:gd name="T6" fmla="*/ 24 w 36"/>
              <a:gd name="T7" fmla="*/ 35 h 65"/>
              <a:gd name="T8" fmla="*/ 14 w 36"/>
              <a:gd name="T9" fmla="*/ 50 h 65"/>
              <a:gd name="T10" fmla="*/ 8 w 36"/>
              <a:gd name="T11" fmla="*/ 58 h 65"/>
              <a:gd name="T12" fmla="*/ 0 w 36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65">
                <a:moveTo>
                  <a:pt x="36" y="0"/>
                </a:moveTo>
                <a:lnTo>
                  <a:pt x="34" y="11"/>
                </a:lnTo>
                <a:lnTo>
                  <a:pt x="30" y="20"/>
                </a:lnTo>
                <a:lnTo>
                  <a:pt x="24" y="35"/>
                </a:lnTo>
                <a:lnTo>
                  <a:pt x="14" y="50"/>
                </a:lnTo>
                <a:lnTo>
                  <a:pt x="8" y="58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7" name="Freeform 559"/>
          <p:cNvSpPr>
            <a:spLocks/>
          </p:cNvSpPr>
          <p:nvPr/>
        </p:nvSpPr>
        <p:spPr bwMode="auto">
          <a:xfrm>
            <a:off x="5184776" y="2254251"/>
            <a:ext cx="9525" cy="87313"/>
          </a:xfrm>
          <a:custGeom>
            <a:avLst/>
            <a:gdLst>
              <a:gd name="T0" fmla="*/ 18 w 18"/>
              <a:gd name="T1" fmla="*/ 0 h 166"/>
              <a:gd name="T2" fmla="*/ 13 w 18"/>
              <a:gd name="T3" fmla="*/ 14 h 166"/>
              <a:gd name="T4" fmla="*/ 9 w 18"/>
              <a:gd name="T5" fmla="*/ 25 h 166"/>
              <a:gd name="T6" fmla="*/ 6 w 18"/>
              <a:gd name="T7" fmla="*/ 34 h 166"/>
              <a:gd name="T8" fmla="*/ 3 w 18"/>
              <a:gd name="T9" fmla="*/ 41 h 166"/>
              <a:gd name="T10" fmla="*/ 2 w 18"/>
              <a:gd name="T11" fmla="*/ 47 h 166"/>
              <a:gd name="T12" fmla="*/ 1 w 18"/>
              <a:gd name="T13" fmla="*/ 52 h 166"/>
              <a:gd name="T14" fmla="*/ 0 w 18"/>
              <a:gd name="T15" fmla="*/ 61 h 166"/>
              <a:gd name="T16" fmla="*/ 0 w 18"/>
              <a:gd name="T17" fmla="*/ 67 h 166"/>
              <a:gd name="T18" fmla="*/ 1 w 18"/>
              <a:gd name="T19" fmla="*/ 75 h 166"/>
              <a:gd name="T20" fmla="*/ 1 w 18"/>
              <a:gd name="T21" fmla="*/ 83 h 166"/>
              <a:gd name="T22" fmla="*/ 2 w 18"/>
              <a:gd name="T23" fmla="*/ 94 h 166"/>
              <a:gd name="T24" fmla="*/ 2 w 18"/>
              <a:gd name="T25" fmla="*/ 106 h 166"/>
              <a:gd name="T26" fmla="*/ 3 w 18"/>
              <a:gd name="T27" fmla="*/ 123 h 166"/>
              <a:gd name="T28" fmla="*/ 3 w 18"/>
              <a:gd name="T29" fmla="*/ 142 h 166"/>
              <a:gd name="T30" fmla="*/ 3 w 18"/>
              <a:gd name="T3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" h="166">
                <a:moveTo>
                  <a:pt x="18" y="0"/>
                </a:moveTo>
                <a:lnTo>
                  <a:pt x="13" y="14"/>
                </a:lnTo>
                <a:lnTo>
                  <a:pt x="9" y="25"/>
                </a:lnTo>
                <a:lnTo>
                  <a:pt x="6" y="34"/>
                </a:lnTo>
                <a:lnTo>
                  <a:pt x="3" y="41"/>
                </a:lnTo>
                <a:lnTo>
                  <a:pt x="2" y="47"/>
                </a:lnTo>
                <a:lnTo>
                  <a:pt x="1" y="52"/>
                </a:lnTo>
                <a:lnTo>
                  <a:pt x="0" y="61"/>
                </a:lnTo>
                <a:lnTo>
                  <a:pt x="0" y="67"/>
                </a:lnTo>
                <a:lnTo>
                  <a:pt x="1" y="75"/>
                </a:lnTo>
                <a:lnTo>
                  <a:pt x="1" y="83"/>
                </a:lnTo>
                <a:lnTo>
                  <a:pt x="2" y="94"/>
                </a:lnTo>
                <a:lnTo>
                  <a:pt x="2" y="106"/>
                </a:lnTo>
                <a:lnTo>
                  <a:pt x="3" y="123"/>
                </a:lnTo>
                <a:lnTo>
                  <a:pt x="3" y="142"/>
                </a:lnTo>
                <a:lnTo>
                  <a:pt x="3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8" name="Freeform 560"/>
          <p:cNvSpPr>
            <a:spLocks/>
          </p:cNvSpPr>
          <p:nvPr/>
        </p:nvSpPr>
        <p:spPr bwMode="auto">
          <a:xfrm>
            <a:off x="5481638" y="2303464"/>
            <a:ext cx="38100" cy="53975"/>
          </a:xfrm>
          <a:custGeom>
            <a:avLst/>
            <a:gdLst>
              <a:gd name="T0" fmla="*/ 0 w 72"/>
              <a:gd name="T1" fmla="*/ 0 h 101"/>
              <a:gd name="T2" fmla="*/ 8 w 72"/>
              <a:gd name="T3" fmla="*/ 11 h 101"/>
              <a:gd name="T4" fmla="*/ 17 w 72"/>
              <a:gd name="T5" fmla="*/ 19 h 101"/>
              <a:gd name="T6" fmla="*/ 35 w 72"/>
              <a:gd name="T7" fmla="*/ 36 h 101"/>
              <a:gd name="T8" fmla="*/ 44 w 72"/>
              <a:gd name="T9" fmla="*/ 46 h 101"/>
              <a:gd name="T10" fmla="*/ 52 w 72"/>
              <a:gd name="T11" fmla="*/ 55 h 101"/>
              <a:gd name="T12" fmla="*/ 59 w 72"/>
              <a:gd name="T13" fmla="*/ 66 h 101"/>
              <a:gd name="T14" fmla="*/ 65 w 72"/>
              <a:gd name="T15" fmla="*/ 79 h 101"/>
              <a:gd name="T16" fmla="*/ 67 w 72"/>
              <a:gd name="T17" fmla="*/ 85 h 101"/>
              <a:gd name="T18" fmla="*/ 70 w 72"/>
              <a:gd name="T19" fmla="*/ 92 h 101"/>
              <a:gd name="T20" fmla="*/ 71 w 72"/>
              <a:gd name="T21" fmla="*/ 98 h 101"/>
              <a:gd name="T22" fmla="*/ 72 w 72"/>
              <a:gd name="T23" fmla="*/ 101 h 101"/>
              <a:gd name="T24" fmla="*/ 72 w 72"/>
              <a:gd name="T2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101">
                <a:moveTo>
                  <a:pt x="0" y="0"/>
                </a:moveTo>
                <a:lnTo>
                  <a:pt x="8" y="11"/>
                </a:lnTo>
                <a:lnTo>
                  <a:pt x="17" y="19"/>
                </a:lnTo>
                <a:lnTo>
                  <a:pt x="35" y="36"/>
                </a:lnTo>
                <a:lnTo>
                  <a:pt x="44" y="46"/>
                </a:lnTo>
                <a:lnTo>
                  <a:pt x="52" y="55"/>
                </a:lnTo>
                <a:lnTo>
                  <a:pt x="59" y="66"/>
                </a:lnTo>
                <a:lnTo>
                  <a:pt x="65" y="79"/>
                </a:lnTo>
                <a:lnTo>
                  <a:pt x="67" y="85"/>
                </a:lnTo>
                <a:lnTo>
                  <a:pt x="70" y="92"/>
                </a:lnTo>
                <a:lnTo>
                  <a:pt x="71" y="98"/>
                </a:lnTo>
                <a:lnTo>
                  <a:pt x="72" y="101"/>
                </a:lnTo>
                <a:lnTo>
                  <a:pt x="72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49" name="Freeform 561"/>
          <p:cNvSpPr>
            <a:spLocks/>
          </p:cNvSpPr>
          <p:nvPr/>
        </p:nvSpPr>
        <p:spPr bwMode="auto">
          <a:xfrm>
            <a:off x="5114925" y="2254250"/>
            <a:ext cx="38100" cy="95250"/>
          </a:xfrm>
          <a:custGeom>
            <a:avLst/>
            <a:gdLst>
              <a:gd name="T0" fmla="*/ 72 w 72"/>
              <a:gd name="T1" fmla="*/ 0 h 180"/>
              <a:gd name="T2" fmla="*/ 70 w 72"/>
              <a:gd name="T3" fmla="*/ 8 h 180"/>
              <a:gd name="T4" fmla="*/ 68 w 72"/>
              <a:gd name="T5" fmla="*/ 17 h 180"/>
              <a:gd name="T6" fmla="*/ 66 w 72"/>
              <a:gd name="T7" fmla="*/ 23 h 180"/>
              <a:gd name="T8" fmla="*/ 65 w 72"/>
              <a:gd name="T9" fmla="*/ 28 h 180"/>
              <a:gd name="T10" fmla="*/ 63 w 72"/>
              <a:gd name="T11" fmla="*/ 35 h 180"/>
              <a:gd name="T12" fmla="*/ 62 w 72"/>
              <a:gd name="T13" fmla="*/ 40 h 180"/>
              <a:gd name="T14" fmla="*/ 59 w 72"/>
              <a:gd name="T15" fmla="*/ 43 h 180"/>
              <a:gd name="T16" fmla="*/ 54 w 72"/>
              <a:gd name="T17" fmla="*/ 47 h 180"/>
              <a:gd name="T18" fmla="*/ 47 w 72"/>
              <a:gd name="T19" fmla="*/ 51 h 180"/>
              <a:gd name="T20" fmla="*/ 36 w 72"/>
              <a:gd name="T21" fmla="*/ 58 h 180"/>
              <a:gd name="T22" fmla="*/ 31 w 72"/>
              <a:gd name="T23" fmla="*/ 69 h 180"/>
              <a:gd name="T24" fmla="*/ 25 w 72"/>
              <a:gd name="T25" fmla="*/ 79 h 180"/>
              <a:gd name="T26" fmla="*/ 19 w 72"/>
              <a:gd name="T27" fmla="*/ 90 h 180"/>
              <a:gd name="T28" fmla="*/ 15 w 72"/>
              <a:gd name="T29" fmla="*/ 101 h 180"/>
              <a:gd name="T30" fmla="*/ 12 w 72"/>
              <a:gd name="T31" fmla="*/ 115 h 180"/>
              <a:gd name="T32" fmla="*/ 11 w 72"/>
              <a:gd name="T33" fmla="*/ 130 h 180"/>
              <a:gd name="T34" fmla="*/ 10 w 72"/>
              <a:gd name="T35" fmla="*/ 144 h 180"/>
              <a:gd name="T36" fmla="*/ 7 w 72"/>
              <a:gd name="T37" fmla="*/ 159 h 180"/>
              <a:gd name="T38" fmla="*/ 6 w 72"/>
              <a:gd name="T39" fmla="*/ 165 h 180"/>
              <a:gd name="T40" fmla="*/ 4 w 72"/>
              <a:gd name="T41" fmla="*/ 172 h 180"/>
              <a:gd name="T42" fmla="*/ 1 w 72"/>
              <a:gd name="T43" fmla="*/ 178 h 180"/>
              <a:gd name="T44" fmla="*/ 0 w 72"/>
              <a:gd name="T45" fmla="*/ 180 h 180"/>
              <a:gd name="T46" fmla="*/ 0 w 72"/>
              <a:gd name="T47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2" h="180">
                <a:moveTo>
                  <a:pt x="72" y="0"/>
                </a:moveTo>
                <a:lnTo>
                  <a:pt x="70" y="8"/>
                </a:lnTo>
                <a:lnTo>
                  <a:pt x="68" y="17"/>
                </a:lnTo>
                <a:lnTo>
                  <a:pt x="66" y="23"/>
                </a:lnTo>
                <a:lnTo>
                  <a:pt x="65" y="28"/>
                </a:lnTo>
                <a:lnTo>
                  <a:pt x="63" y="35"/>
                </a:lnTo>
                <a:lnTo>
                  <a:pt x="62" y="40"/>
                </a:lnTo>
                <a:lnTo>
                  <a:pt x="59" y="43"/>
                </a:lnTo>
                <a:lnTo>
                  <a:pt x="54" y="47"/>
                </a:lnTo>
                <a:lnTo>
                  <a:pt x="47" y="51"/>
                </a:lnTo>
                <a:lnTo>
                  <a:pt x="36" y="58"/>
                </a:lnTo>
                <a:lnTo>
                  <a:pt x="31" y="69"/>
                </a:lnTo>
                <a:lnTo>
                  <a:pt x="25" y="79"/>
                </a:lnTo>
                <a:lnTo>
                  <a:pt x="19" y="90"/>
                </a:lnTo>
                <a:lnTo>
                  <a:pt x="15" y="101"/>
                </a:lnTo>
                <a:lnTo>
                  <a:pt x="12" y="115"/>
                </a:lnTo>
                <a:lnTo>
                  <a:pt x="11" y="130"/>
                </a:lnTo>
                <a:lnTo>
                  <a:pt x="10" y="144"/>
                </a:lnTo>
                <a:lnTo>
                  <a:pt x="7" y="159"/>
                </a:lnTo>
                <a:lnTo>
                  <a:pt x="6" y="165"/>
                </a:lnTo>
                <a:lnTo>
                  <a:pt x="4" y="172"/>
                </a:lnTo>
                <a:lnTo>
                  <a:pt x="1" y="178"/>
                </a:lnTo>
                <a:lnTo>
                  <a:pt x="0" y="180"/>
                </a:lnTo>
                <a:lnTo>
                  <a:pt x="0" y="1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0" name="Freeform 562"/>
          <p:cNvSpPr>
            <a:spLocks/>
          </p:cNvSpPr>
          <p:nvPr/>
        </p:nvSpPr>
        <p:spPr bwMode="auto">
          <a:xfrm>
            <a:off x="5153025" y="2319338"/>
            <a:ext cx="7938" cy="82550"/>
          </a:xfrm>
          <a:custGeom>
            <a:avLst/>
            <a:gdLst>
              <a:gd name="T0" fmla="*/ 15 w 15"/>
              <a:gd name="T1" fmla="*/ 0 h 158"/>
              <a:gd name="T2" fmla="*/ 9 w 15"/>
              <a:gd name="T3" fmla="*/ 39 h 158"/>
              <a:gd name="T4" fmla="*/ 4 w 15"/>
              <a:gd name="T5" fmla="*/ 79 h 158"/>
              <a:gd name="T6" fmla="*/ 2 w 15"/>
              <a:gd name="T7" fmla="*/ 119 h 158"/>
              <a:gd name="T8" fmla="*/ 0 w 15"/>
              <a:gd name="T9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58">
                <a:moveTo>
                  <a:pt x="15" y="0"/>
                </a:moveTo>
                <a:lnTo>
                  <a:pt x="9" y="39"/>
                </a:lnTo>
                <a:lnTo>
                  <a:pt x="4" y="79"/>
                </a:lnTo>
                <a:lnTo>
                  <a:pt x="2" y="119"/>
                </a:lnTo>
                <a:lnTo>
                  <a:pt x="0" y="1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1" name="Freeform 563"/>
          <p:cNvSpPr>
            <a:spLocks/>
          </p:cNvSpPr>
          <p:nvPr/>
        </p:nvSpPr>
        <p:spPr bwMode="auto">
          <a:xfrm>
            <a:off x="5133975" y="2401889"/>
            <a:ext cx="46038" cy="58737"/>
          </a:xfrm>
          <a:custGeom>
            <a:avLst/>
            <a:gdLst>
              <a:gd name="T0" fmla="*/ 87 w 87"/>
              <a:gd name="T1" fmla="*/ 0 h 109"/>
              <a:gd name="T2" fmla="*/ 82 w 87"/>
              <a:gd name="T3" fmla="*/ 14 h 109"/>
              <a:gd name="T4" fmla="*/ 76 w 87"/>
              <a:gd name="T5" fmla="*/ 26 h 109"/>
              <a:gd name="T6" fmla="*/ 69 w 87"/>
              <a:gd name="T7" fmla="*/ 36 h 109"/>
              <a:gd name="T8" fmla="*/ 59 w 87"/>
              <a:gd name="T9" fmla="*/ 46 h 109"/>
              <a:gd name="T10" fmla="*/ 39 w 87"/>
              <a:gd name="T11" fmla="*/ 63 h 109"/>
              <a:gd name="T12" fmla="*/ 15 w 87"/>
              <a:gd name="T13" fmla="*/ 80 h 109"/>
              <a:gd name="T14" fmla="*/ 12 w 87"/>
              <a:gd name="T15" fmla="*/ 88 h 109"/>
              <a:gd name="T16" fmla="*/ 11 w 87"/>
              <a:gd name="T17" fmla="*/ 93 h 109"/>
              <a:gd name="T18" fmla="*/ 10 w 87"/>
              <a:gd name="T19" fmla="*/ 97 h 109"/>
              <a:gd name="T20" fmla="*/ 9 w 87"/>
              <a:gd name="T21" fmla="*/ 99 h 109"/>
              <a:gd name="T22" fmla="*/ 6 w 87"/>
              <a:gd name="T23" fmla="*/ 103 h 109"/>
              <a:gd name="T24" fmla="*/ 4 w 87"/>
              <a:gd name="T25" fmla="*/ 105 h 109"/>
              <a:gd name="T26" fmla="*/ 0 w 87"/>
              <a:gd name="T27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7" h="109">
                <a:moveTo>
                  <a:pt x="87" y="0"/>
                </a:moveTo>
                <a:lnTo>
                  <a:pt x="82" y="14"/>
                </a:lnTo>
                <a:lnTo>
                  <a:pt x="76" y="26"/>
                </a:lnTo>
                <a:lnTo>
                  <a:pt x="69" y="36"/>
                </a:lnTo>
                <a:lnTo>
                  <a:pt x="59" y="46"/>
                </a:lnTo>
                <a:lnTo>
                  <a:pt x="39" y="63"/>
                </a:lnTo>
                <a:lnTo>
                  <a:pt x="15" y="80"/>
                </a:lnTo>
                <a:lnTo>
                  <a:pt x="12" y="88"/>
                </a:lnTo>
                <a:lnTo>
                  <a:pt x="11" y="93"/>
                </a:lnTo>
                <a:lnTo>
                  <a:pt x="10" y="97"/>
                </a:lnTo>
                <a:lnTo>
                  <a:pt x="9" y="99"/>
                </a:lnTo>
                <a:lnTo>
                  <a:pt x="6" y="103"/>
                </a:lnTo>
                <a:lnTo>
                  <a:pt x="4" y="105"/>
                </a:lnTo>
                <a:lnTo>
                  <a:pt x="0" y="10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2" name="Freeform 564"/>
          <p:cNvSpPr>
            <a:spLocks/>
          </p:cNvSpPr>
          <p:nvPr/>
        </p:nvSpPr>
        <p:spPr bwMode="auto">
          <a:xfrm>
            <a:off x="5072063" y="2200275"/>
            <a:ext cx="42862" cy="38100"/>
          </a:xfrm>
          <a:custGeom>
            <a:avLst/>
            <a:gdLst>
              <a:gd name="T0" fmla="*/ 79 w 79"/>
              <a:gd name="T1" fmla="*/ 0 h 72"/>
              <a:gd name="T2" fmla="*/ 72 w 79"/>
              <a:gd name="T3" fmla="*/ 11 h 72"/>
              <a:gd name="T4" fmla="*/ 65 w 79"/>
              <a:gd name="T5" fmla="*/ 22 h 72"/>
              <a:gd name="T6" fmla="*/ 59 w 79"/>
              <a:gd name="T7" fmla="*/ 27 h 72"/>
              <a:gd name="T8" fmla="*/ 53 w 79"/>
              <a:gd name="T9" fmla="*/ 31 h 72"/>
              <a:gd name="T10" fmla="*/ 38 w 79"/>
              <a:gd name="T11" fmla="*/ 40 h 72"/>
              <a:gd name="T12" fmla="*/ 32 w 79"/>
              <a:gd name="T13" fmla="*/ 45 h 72"/>
              <a:gd name="T14" fmla="*/ 26 w 79"/>
              <a:gd name="T15" fmla="*/ 48 h 72"/>
              <a:gd name="T16" fmla="*/ 23 w 79"/>
              <a:gd name="T17" fmla="*/ 49 h 72"/>
              <a:gd name="T18" fmla="*/ 21 w 79"/>
              <a:gd name="T19" fmla="*/ 51 h 72"/>
              <a:gd name="T20" fmla="*/ 17 w 79"/>
              <a:gd name="T21" fmla="*/ 59 h 72"/>
              <a:gd name="T22" fmla="*/ 14 w 79"/>
              <a:gd name="T23" fmla="*/ 64 h 72"/>
              <a:gd name="T24" fmla="*/ 12 w 79"/>
              <a:gd name="T25" fmla="*/ 69 h 72"/>
              <a:gd name="T26" fmla="*/ 11 w 79"/>
              <a:gd name="T27" fmla="*/ 71 h 72"/>
              <a:gd name="T28" fmla="*/ 8 w 79"/>
              <a:gd name="T29" fmla="*/ 72 h 72"/>
              <a:gd name="T30" fmla="*/ 5 w 79"/>
              <a:gd name="T31" fmla="*/ 72 h 72"/>
              <a:gd name="T32" fmla="*/ 0 w 79"/>
              <a:gd name="T3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72">
                <a:moveTo>
                  <a:pt x="79" y="0"/>
                </a:moveTo>
                <a:lnTo>
                  <a:pt x="72" y="11"/>
                </a:lnTo>
                <a:lnTo>
                  <a:pt x="65" y="22"/>
                </a:lnTo>
                <a:lnTo>
                  <a:pt x="59" y="27"/>
                </a:lnTo>
                <a:lnTo>
                  <a:pt x="53" y="31"/>
                </a:lnTo>
                <a:lnTo>
                  <a:pt x="38" y="40"/>
                </a:lnTo>
                <a:lnTo>
                  <a:pt x="32" y="45"/>
                </a:lnTo>
                <a:lnTo>
                  <a:pt x="26" y="48"/>
                </a:lnTo>
                <a:lnTo>
                  <a:pt x="23" y="49"/>
                </a:lnTo>
                <a:lnTo>
                  <a:pt x="21" y="51"/>
                </a:lnTo>
                <a:lnTo>
                  <a:pt x="17" y="59"/>
                </a:lnTo>
                <a:lnTo>
                  <a:pt x="14" y="64"/>
                </a:lnTo>
                <a:lnTo>
                  <a:pt x="12" y="69"/>
                </a:lnTo>
                <a:lnTo>
                  <a:pt x="11" y="71"/>
                </a:lnTo>
                <a:lnTo>
                  <a:pt x="8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3" name="Freeform 565"/>
          <p:cNvSpPr>
            <a:spLocks/>
          </p:cNvSpPr>
          <p:nvPr/>
        </p:nvSpPr>
        <p:spPr bwMode="auto">
          <a:xfrm>
            <a:off x="5229226" y="1890713"/>
            <a:ext cx="47625" cy="30162"/>
          </a:xfrm>
          <a:custGeom>
            <a:avLst/>
            <a:gdLst>
              <a:gd name="T0" fmla="*/ 90 w 90"/>
              <a:gd name="T1" fmla="*/ 14 h 56"/>
              <a:gd name="T2" fmla="*/ 82 w 90"/>
              <a:gd name="T3" fmla="*/ 0 h 56"/>
              <a:gd name="T4" fmla="*/ 71 w 90"/>
              <a:gd name="T5" fmla="*/ 6 h 56"/>
              <a:gd name="T6" fmla="*/ 61 w 90"/>
              <a:gd name="T7" fmla="*/ 11 h 56"/>
              <a:gd name="T8" fmla="*/ 41 w 90"/>
              <a:gd name="T9" fmla="*/ 19 h 56"/>
              <a:gd name="T10" fmla="*/ 20 w 90"/>
              <a:gd name="T11" fmla="*/ 29 h 56"/>
              <a:gd name="T12" fmla="*/ 11 w 90"/>
              <a:gd name="T13" fmla="*/ 35 h 56"/>
              <a:gd name="T14" fmla="*/ 8 w 90"/>
              <a:gd name="T15" fmla="*/ 37 h 56"/>
              <a:gd name="T16" fmla="*/ 0 w 90"/>
              <a:gd name="T17" fmla="*/ 44 h 56"/>
              <a:gd name="T18" fmla="*/ 12 w 90"/>
              <a:gd name="T19" fmla="*/ 56 h 56"/>
              <a:gd name="T20" fmla="*/ 20 w 90"/>
              <a:gd name="T21" fmla="*/ 49 h 56"/>
              <a:gd name="T22" fmla="*/ 14 w 90"/>
              <a:gd name="T23" fmla="*/ 43 h 56"/>
              <a:gd name="T24" fmla="*/ 18 w 90"/>
              <a:gd name="T25" fmla="*/ 50 h 56"/>
              <a:gd name="T26" fmla="*/ 28 w 90"/>
              <a:gd name="T27" fmla="*/ 44 h 56"/>
              <a:gd name="T28" fmla="*/ 48 w 90"/>
              <a:gd name="T29" fmla="*/ 35 h 56"/>
              <a:gd name="T30" fmla="*/ 68 w 90"/>
              <a:gd name="T31" fmla="*/ 26 h 56"/>
              <a:gd name="T32" fmla="*/ 78 w 90"/>
              <a:gd name="T33" fmla="*/ 21 h 56"/>
              <a:gd name="T34" fmla="*/ 90 w 90"/>
              <a:gd name="T35" fmla="*/ 1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0" h="56">
                <a:moveTo>
                  <a:pt x="90" y="14"/>
                </a:moveTo>
                <a:lnTo>
                  <a:pt x="82" y="0"/>
                </a:lnTo>
                <a:lnTo>
                  <a:pt x="71" y="6"/>
                </a:lnTo>
                <a:lnTo>
                  <a:pt x="61" y="11"/>
                </a:lnTo>
                <a:lnTo>
                  <a:pt x="41" y="19"/>
                </a:lnTo>
                <a:lnTo>
                  <a:pt x="20" y="29"/>
                </a:lnTo>
                <a:lnTo>
                  <a:pt x="11" y="35"/>
                </a:lnTo>
                <a:lnTo>
                  <a:pt x="8" y="37"/>
                </a:lnTo>
                <a:lnTo>
                  <a:pt x="0" y="44"/>
                </a:lnTo>
                <a:lnTo>
                  <a:pt x="12" y="56"/>
                </a:lnTo>
                <a:lnTo>
                  <a:pt x="20" y="49"/>
                </a:lnTo>
                <a:lnTo>
                  <a:pt x="14" y="43"/>
                </a:lnTo>
                <a:lnTo>
                  <a:pt x="18" y="50"/>
                </a:lnTo>
                <a:lnTo>
                  <a:pt x="28" y="44"/>
                </a:lnTo>
                <a:lnTo>
                  <a:pt x="48" y="35"/>
                </a:lnTo>
                <a:lnTo>
                  <a:pt x="68" y="26"/>
                </a:lnTo>
                <a:lnTo>
                  <a:pt x="78" y="21"/>
                </a:lnTo>
                <a:lnTo>
                  <a:pt x="90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4" name="Freeform 566"/>
          <p:cNvSpPr>
            <a:spLocks/>
          </p:cNvSpPr>
          <p:nvPr/>
        </p:nvSpPr>
        <p:spPr bwMode="auto">
          <a:xfrm>
            <a:off x="5427664" y="1985964"/>
            <a:ext cx="41275" cy="46037"/>
          </a:xfrm>
          <a:custGeom>
            <a:avLst/>
            <a:gdLst>
              <a:gd name="T0" fmla="*/ 0 w 79"/>
              <a:gd name="T1" fmla="*/ 0 h 87"/>
              <a:gd name="T2" fmla="*/ 12 w 79"/>
              <a:gd name="T3" fmla="*/ 4 h 87"/>
              <a:gd name="T4" fmla="*/ 24 w 79"/>
              <a:gd name="T5" fmla="*/ 7 h 87"/>
              <a:gd name="T6" fmla="*/ 35 w 79"/>
              <a:gd name="T7" fmla="*/ 13 h 87"/>
              <a:gd name="T8" fmla="*/ 43 w 79"/>
              <a:gd name="T9" fmla="*/ 22 h 87"/>
              <a:gd name="T10" fmla="*/ 47 w 79"/>
              <a:gd name="T11" fmla="*/ 29 h 87"/>
              <a:gd name="T12" fmla="*/ 52 w 79"/>
              <a:gd name="T13" fmla="*/ 37 h 87"/>
              <a:gd name="T14" fmla="*/ 55 w 79"/>
              <a:gd name="T15" fmla="*/ 48 h 87"/>
              <a:gd name="T16" fmla="*/ 59 w 79"/>
              <a:gd name="T17" fmla="*/ 59 h 87"/>
              <a:gd name="T18" fmla="*/ 64 w 79"/>
              <a:gd name="T19" fmla="*/ 70 h 87"/>
              <a:gd name="T20" fmla="*/ 68 w 79"/>
              <a:gd name="T21" fmla="*/ 78 h 87"/>
              <a:gd name="T22" fmla="*/ 73 w 79"/>
              <a:gd name="T23" fmla="*/ 84 h 87"/>
              <a:gd name="T24" fmla="*/ 76 w 79"/>
              <a:gd name="T25" fmla="*/ 87 h 87"/>
              <a:gd name="T26" fmla="*/ 79 w 79"/>
              <a:gd name="T2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9" h="87">
                <a:moveTo>
                  <a:pt x="0" y="0"/>
                </a:moveTo>
                <a:lnTo>
                  <a:pt x="12" y="4"/>
                </a:lnTo>
                <a:lnTo>
                  <a:pt x="24" y="7"/>
                </a:lnTo>
                <a:lnTo>
                  <a:pt x="35" y="13"/>
                </a:lnTo>
                <a:lnTo>
                  <a:pt x="43" y="22"/>
                </a:lnTo>
                <a:lnTo>
                  <a:pt x="47" y="29"/>
                </a:lnTo>
                <a:lnTo>
                  <a:pt x="52" y="37"/>
                </a:lnTo>
                <a:lnTo>
                  <a:pt x="55" y="48"/>
                </a:lnTo>
                <a:lnTo>
                  <a:pt x="59" y="59"/>
                </a:lnTo>
                <a:lnTo>
                  <a:pt x="64" y="70"/>
                </a:lnTo>
                <a:lnTo>
                  <a:pt x="68" y="78"/>
                </a:lnTo>
                <a:lnTo>
                  <a:pt x="73" y="84"/>
                </a:lnTo>
                <a:lnTo>
                  <a:pt x="76" y="87"/>
                </a:lnTo>
                <a:lnTo>
                  <a:pt x="79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5" name="Freeform 567"/>
          <p:cNvSpPr>
            <a:spLocks/>
          </p:cNvSpPr>
          <p:nvPr/>
        </p:nvSpPr>
        <p:spPr bwMode="auto">
          <a:xfrm>
            <a:off x="5591175" y="2151064"/>
            <a:ext cx="57150" cy="33337"/>
          </a:xfrm>
          <a:custGeom>
            <a:avLst/>
            <a:gdLst>
              <a:gd name="T0" fmla="*/ 0 w 108"/>
              <a:gd name="T1" fmla="*/ 0 h 65"/>
              <a:gd name="T2" fmla="*/ 43 w 108"/>
              <a:gd name="T3" fmla="*/ 15 h 65"/>
              <a:gd name="T4" fmla="*/ 49 w 108"/>
              <a:gd name="T5" fmla="*/ 17 h 65"/>
              <a:gd name="T6" fmla="*/ 57 w 108"/>
              <a:gd name="T7" fmla="*/ 20 h 65"/>
              <a:gd name="T8" fmla="*/ 63 w 108"/>
              <a:gd name="T9" fmla="*/ 21 h 65"/>
              <a:gd name="T10" fmla="*/ 65 w 108"/>
              <a:gd name="T11" fmla="*/ 22 h 65"/>
              <a:gd name="T12" fmla="*/ 65 w 108"/>
              <a:gd name="T13" fmla="*/ 22 h 65"/>
              <a:gd name="T14" fmla="*/ 80 w 108"/>
              <a:gd name="T15" fmla="*/ 33 h 65"/>
              <a:gd name="T16" fmla="*/ 94 w 108"/>
              <a:gd name="T17" fmla="*/ 44 h 65"/>
              <a:gd name="T18" fmla="*/ 99 w 108"/>
              <a:gd name="T19" fmla="*/ 50 h 65"/>
              <a:gd name="T20" fmla="*/ 104 w 108"/>
              <a:gd name="T21" fmla="*/ 57 h 65"/>
              <a:gd name="T22" fmla="*/ 107 w 108"/>
              <a:gd name="T23" fmla="*/ 63 h 65"/>
              <a:gd name="T24" fmla="*/ 108 w 108"/>
              <a:gd name="T25" fmla="*/ 64 h 65"/>
              <a:gd name="T26" fmla="*/ 108 w 108"/>
              <a:gd name="T2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8" h="65">
                <a:moveTo>
                  <a:pt x="0" y="0"/>
                </a:moveTo>
                <a:lnTo>
                  <a:pt x="43" y="15"/>
                </a:lnTo>
                <a:lnTo>
                  <a:pt x="49" y="17"/>
                </a:lnTo>
                <a:lnTo>
                  <a:pt x="57" y="20"/>
                </a:lnTo>
                <a:lnTo>
                  <a:pt x="63" y="21"/>
                </a:lnTo>
                <a:lnTo>
                  <a:pt x="65" y="22"/>
                </a:lnTo>
                <a:lnTo>
                  <a:pt x="65" y="22"/>
                </a:lnTo>
                <a:lnTo>
                  <a:pt x="80" y="33"/>
                </a:lnTo>
                <a:lnTo>
                  <a:pt x="94" y="44"/>
                </a:lnTo>
                <a:lnTo>
                  <a:pt x="99" y="50"/>
                </a:lnTo>
                <a:lnTo>
                  <a:pt x="104" y="57"/>
                </a:lnTo>
                <a:lnTo>
                  <a:pt x="107" y="63"/>
                </a:lnTo>
                <a:lnTo>
                  <a:pt x="108" y="64"/>
                </a:lnTo>
                <a:lnTo>
                  <a:pt x="108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6" name="Freeform 568"/>
          <p:cNvSpPr>
            <a:spLocks/>
          </p:cNvSpPr>
          <p:nvPr/>
        </p:nvSpPr>
        <p:spPr bwMode="auto">
          <a:xfrm>
            <a:off x="5664201" y="2341564"/>
            <a:ext cx="30163" cy="46037"/>
          </a:xfrm>
          <a:custGeom>
            <a:avLst/>
            <a:gdLst>
              <a:gd name="T0" fmla="*/ 0 w 58"/>
              <a:gd name="T1" fmla="*/ 0 h 87"/>
              <a:gd name="T2" fmla="*/ 3 w 58"/>
              <a:gd name="T3" fmla="*/ 7 h 87"/>
              <a:gd name="T4" fmla="*/ 4 w 58"/>
              <a:gd name="T5" fmla="*/ 12 h 87"/>
              <a:gd name="T6" fmla="*/ 5 w 58"/>
              <a:gd name="T7" fmla="*/ 16 h 87"/>
              <a:gd name="T8" fmla="*/ 6 w 58"/>
              <a:gd name="T9" fmla="*/ 18 h 87"/>
              <a:gd name="T10" fmla="*/ 7 w 58"/>
              <a:gd name="T11" fmla="*/ 20 h 87"/>
              <a:gd name="T12" fmla="*/ 7 w 58"/>
              <a:gd name="T13" fmla="*/ 22 h 87"/>
              <a:gd name="T14" fmla="*/ 10 w 58"/>
              <a:gd name="T15" fmla="*/ 23 h 87"/>
              <a:gd name="T16" fmla="*/ 13 w 58"/>
              <a:gd name="T17" fmla="*/ 25 h 87"/>
              <a:gd name="T18" fmla="*/ 16 w 58"/>
              <a:gd name="T19" fmla="*/ 28 h 87"/>
              <a:gd name="T20" fmla="*/ 19 w 58"/>
              <a:gd name="T21" fmla="*/ 31 h 87"/>
              <a:gd name="T22" fmla="*/ 24 w 58"/>
              <a:gd name="T23" fmla="*/ 36 h 87"/>
              <a:gd name="T24" fmla="*/ 29 w 58"/>
              <a:gd name="T25" fmla="*/ 43 h 87"/>
              <a:gd name="T26" fmla="*/ 34 w 58"/>
              <a:gd name="T27" fmla="*/ 49 h 87"/>
              <a:gd name="T28" fmla="*/ 39 w 58"/>
              <a:gd name="T29" fmla="*/ 55 h 87"/>
              <a:gd name="T30" fmla="*/ 47 w 58"/>
              <a:gd name="T31" fmla="*/ 70 h 87"/>
              <a:gd name="T32" fmla="*/ 52 w 58"/>
              <a:gd name="T33" fmla="*/ 77 h 87"/>
              <a:gd name="T34" fmla="*/ 56 w 58"/>
              <a:gd name="T35" fmla="*/ 82 h 87"/>
              <a:gd name="T36" fmla="*/ 57 w 58"/>
              <a:gd name="T37" fmla="*/ 85 h 87"/>
              <a:gd name="T38" fmla="*/ 58 w 58"/>
              <a:gd name="T3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87">
                <a:moveTo>
                  <a:pt x="0" y="0"/>
                </a:moveTo>
                <a:lnTo>
                  <a:pt x="3" y="7"/>
                </a:lnTo>
                <a:lnTo>
                  <a:pt x="4" y="12"/>
                </a:lnTo>
                <a:lnTo>
                  <a:pt x="5" y="16"/>
                </a:lnTo>
                <a:lnTo>
                  <a:pt x="6" y="18"/>
                </a:lnTo>
                <a:lnTo>
                  <a:pt x="7" y="20"/>
                </a:lnTo>
                <a:lnTo>
                  <a:pt x="7" y="22"/>
                </a:lnTo>
                <a:lnTo>
                  <a:pt x="10" y="23"/>
                </a:lnTo>
                <a:lnTo>
                  <a:pt x="13" y="25"/>
                </a:lnTo>
                <a:lnTo>
                  <a:pt x="16" y="28"/>
                </a:lnTo>
                <a:lnTo>
                  <a:pt x="19" y="31"/>
                </a:lnTo>
                <a:lnTo>
                  <a:pt x="24" y="36"/>
                </a:lnTo>
                <a:lnTo>
                  <a:pt x="29" y="43"/>
                </a:lnTo>
                <a:lnTo>
                  <a:pt x="34" y="49"/>
                </a:lnTo>
                <a:lnTo>
                  <a:pt x="39" y="55"/>
                </a:lnTo>
                <a:lnTo>
                  <a:pt x="47" y="70"/>
                </a:lnTo>
                <a:lnTo>
                  <a:pt x="52" y="77"/>
                </a:lnTo>
                <a:lnTo>
                  <a:pt x="56" y="82"/>
                </a:lnTo>
                <a:lnTo>
                  <a:pt x="57" y="85"/>
                </a:lnTo>
                <a:lnTo>
                  <a:pt x="58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7" name="Freeform 569"/>
          <p:cNvSpPr>
            <a:spLocks/>
          </p:cNvSpPr>
          <p:nvPr/>
        </p:nvSpPr>
        <p:spPr bwMode="auto">
          <a:xfrm>
            <a:off x="5424489" y="2314576"/>
            <a:ext cx="33337" cy="34925"/>
          </a:xfrm>
          <a:custGeom>
            <a:avLst/>
            <a:gdLst>
              <a:gd name="T0" fmla="*/ 0 w 65"/>
              <a:gd name="T1" fmla="*/ 0 h 65"/>
              <a:gd name="T2" fmla="*/ 9 w 65"/>
              <a:gd name="T3" fmla="*/ 9 h 65"/>
              <a:gd name="T4" fmla="*/ 20 w 65"/>
              <a:gd name="T5" fmla="*/ 16 h 65"/>
              <a:gd name="T6" fmla="*/ 42 w 65"/>
              <a:gd name="T7" fmla="*/ 29 h 65"/>
              <a:gd name="T8" fmla="*/ 50 w 65"/>
              <a:gd name="T9" fmla="*/ 37 h 65"/>
              <a:gd name="T10" fmla="*/ 59 w 65"/>
              <a:gd name="T11" fmla="*/ 44 h 65"/>
              <a:gd name="T12" fmla="*/ 63 w 65"/>
              <a:gd name="T13" fmla="*/ 53 h 65"/>
              <a:gd name="T14" fmla="*/ 65 w 65"/>
              <a:gd name="T15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65">
                <a:moveTo>
                  <a:pt x="0" y="0"/>
                </a:moveTo>
                <a:lnTo>
                  <a:pt x="9" y="9"/>
                </a:lnTo>
                <a:lnTo>
                  <a:pt x="20" y="16"/>
                </a:lnTo>
                <a:lnTo>
                  <a:pt x="42" y="29"/>
                </a:lnTo>
                <a:lnTo>
                  <a:pt x="50" y="37"/>
                </a:lnTo>
                <a:lnTo>
                  <a:pt x="59" y="44"/>
                </a:lnTo>
                <a:lnTo>
                  <a:pt x="63" y="53"/>
                </a:lnTo>
                <a:lnTo>
                  <a:pt x="65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8" name="Freeform 570"/>
          <p:cNvSpPr>
            <a:spLocks/>
          </p:cNvSpPr>
          <p:nvPr/>
        </p:nvSpPr>
        <p:spPr bwMode="auto">
          <a:xfrm>
            <a:off x="5370514" y="2520951"/>
            <a:ext cx="26987" cy="53975"/>
          </a:xfrm>
          <a:custGeom>
            <a:avLst/>
            <a:gdLst>
              <a:gd name="T0" fmla="*/ 0 w 50"/>
              <a:gd name="T1" fmla="*/ 0 h 101"/>
              <a:gd name="T2" fmla="*/ 20 w 50"/>
              <a:gd name="T3" fmla="*/ 22 h 101"/>
              <a:gd name="T4" fmla="*/ 28 w 50"/>
              <a:gd name="T5" fmla="*/ 34 h 101"/>
              <a:gd name="T6" fmla="*/ 36 w 50"/>
              <a:gd name="T7" fmla="*/ 46 h 101"/>
              <a:gd name="T8" fmla="*/ 42 w 50"/>
              <a:gd name="T9" fmla="*/ 58 h 101"/>
              <a:gd name="T10" fmla="*/ 47 w 50"/>
              <a:gd name="T11" fmla="*/ 72 h 101"/>
              <a:gd name="T12" fmla="*/ 49 w 50"/>
              <a:gd name="T13" fmla="*/ 85 h 101"/>
              <a:gd name="T14" fmla="*/ 50 w 5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101">
                <a:moveTo>
                  <a:pt x="0" y="0"/>
                </a:moveTo>
                <a:lnTo>
                  <a:pt x="20" y="22"/>
                </a:lnTo>
                <a:lnTo>
                  <a:pt x="28" y="34"/>
                </a:lnTo>
                <a:lnTo>
                  <a:pt x="36" y="46"/>
                </a:lnTo>
                <a:lnTo>
                  <a:pt x="42" y="58"/>
                </a:lnTo>
                <a:lnTo>
                  <a:pt x="47" y="72"/>
                </a:lnTo>
                <a:lnTo>
                  <a:pt x="49" y="85"/>
                </a:lnTo>
                <a:lnTo>
                  <a:pt x="5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59" name="Freeform 571"/>
          <p:cNvSpPr>
            <a:spLocks/>
          </p:cNvSpPr>
          <p:nvPr/>
        </p:nvSpPr>
        <p:spPr bwMode="auto">
          <a:xfrm>
            <a:off x="5365751" y="2520951"/>
            <a:ext cx="4763" cy="34925"/>
          </a:xfrm>
          <a:custGeom>
            <a:avLst/>
            <a:gdLst>
              <a:gd name="T0" fmla="*/ 8 w 8"/>
              <a:gd name="T1" fmla="*/ 0 h 65"/>
              <a:gd name="T2" fmla="*/ 6 w 8"/>
              <a:gd name="T3" fmla="*/ 8 h 65"/>
              <a:gd name="T4" fmla="*/ 5 w 8"/>
              <a:gd name="T5" fmla="*/ 16 h 65"/>
              <a:gd name="T6" fmla="*/ 4 w 8"/>
              <a:gd name="T7" fmla="*/ 22 h 65"/>
              <a:gd name="T8" fmla="*/ 3 w 8"/>
              <a:gd name="T9" fmla="*/ 26 h 65"/>
              <a:gd name="T10" fmla="*/ 2 w 8"/>
              <a:gd name="T11" fmla="*/ 34 h 65"/>
              <a:gd name="T12" fmla="*/ 0 w 8"/>
              <a:gd name="T13" fmla="*/ 39 h 65"/>
              <a:gd name="T14" fmla="*/ 0 w 8"/>
              <a:gd name="T15" fmla="*/ 42 h 65"/>
              <a:gd name="T16" fmla="*/ 0 w 8"/>
              <a:gd name="T17" fmla="*/ 47 h 65"/>
              <a:gd name="T18" fmla="*/ 0 w 8"/>
              <a:gd name="T19" fmla="*/ 54 h 65"/>
              <a:gd name="T20" fmla="*/ 0 w 8"/>
              <a:gd name="T21" fmla="*/ 59 h 65"/>
              <a:gd name="T22" fmla="*/ 0 w 8"/>
              <a:gd name="T2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65">
                <a:moveTo>
                  <a:pt x="8" y="0"/>
                </a:moveTo>
                <a:lnTo>
                  <a:pt x="6" y="8"/>
                </a:lnTo>
                <a:lnTo>
                  <a:pt x="5" y="16"/>
                </a:lnTo>
                <a:lnTo>
                  <a:pt x="4" y="22"/>
                </a:lnTo>
                <a:lnTo>
                  <a:pt x="3" y="26"/>
                </a:lnTo>
                <a:lnTo>
                  <a:pt x="2" y="34"/>
                </a:lnTo>
                <a:lnTo>
                  <a:pt x="0" y="39"/>
                </a:lnTo>
                <a:lnTo>
                  <a:pt x="0" y="42"/>
                </a:lnTo>
                <a:lnTo>
                  <a:pt x="0" y="47"/>
                </a:lnTo>
                <a:lnTo>
                  <a:pt x="0" y="54"/>
                </a:lnTo>
                <a:lnTo>
                  <a:pt x="0" y="59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0" name="Freeform 572"/>
          <p:cNvSpPr>
            <a:spLocks/>
          </p:cNvSpPr>
          <p:nvPr/>
        </p:nvSpPr>
        <p:spPr bwMode="auto">
          <a:xfrm>
            <a:off x="5251450" y="2414588"/>
            <a:ext cx="12700" cy="30162"/>
          </a:xfrm>
          <a:custGeom>
            <a:avLst/>
            <a:gdLst>
              <a:gd name="T0" fmla="*/ 22 w 22"/>
              <a:gd name="T1" fmla="*/ 0 h 58"/>
              <a:gd name="T2" fmla="*/ 13 w 22"/>
              <a:gd name="T3" fmla="*/ 14 h 58"/>
              <a:gd name="T4" fmla="*/ 6 w 22"/>
              <a:gd name="T5" fmla="*/ 28 h 58"/>
              <a:gd name="T6" fmla="*/ 1 w 22"/>
              <a:gd name="T7" fmla="*/ 41 h 58"/>
              <a:gd name="T8" fmla="*/ 0 w 22"/>
              <a:gd name="T9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8">
                <a:moveTo>
                  <a:pt x="22" y="0"/>
                </a:moveTo>
                <a:lnTo>
                  <a:pt x="13" y="14"/>
                </a:lnTo>
                <a:lnTo>
                  <a:pt x="6" y="28"/>
                </a:lnTo>
                <a:lnTo>
                  <a:pt x="1" y="41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1" name="Freeform 573"/>
          <p:cNvSpPr>
            <a:spLocks/>
          </p:cNvSpPr>
          <p:nvPr/>
        </p:nvSpPr>
        <p:spPr bwMode="auto">
          <a:xfrm>
            <a:off x="5003801" y="2379663"/>
            <a:ext cx="34925" cy="49212"/>
          </a:xfrm>
          <a:custGeom>
            <a:avLst/>
            <a:gdLst>
              <a:gd name="T0" fmla="*/ 65 w 65"/>
              <a:gd name="T1" fmla="*/ 0 h 94"/>
              <a:gd name="T2" fmla="*/ 58 w 65"/>
              <a:gd name="T3" fmla="*/ 10 h 94"/>
              <a:gd name="T4" fmla="*/ 49 w 65"/>
              <a:gd name="T5" fmla="*/ 21 h 94"/>
              <a:gd name="T6" fmla="*/ 30 w 65"/>
              <a:gd name="T7" fmla="*/ 42 h 94"/>
              <a:gd name="T8" fmla="*/ 22 w 65"/>
              <a:gd name="T9" fmla="*/ 51 h 94"/>
              <a:gd name="T10" fmla="*/ 14 w 65"/>
              <a:gd name="T11" fmla="*/ 58 h 94"/>
              <a:gd name="T12" fmla="*/ 10 w 65"/>
              <a:gd name="T13" fmla="*/ 64 h 94"/>
              <a:gd name="T14" fmla="*/ 7 w 65"/>
              <a:gd name="T15" fmla="*/ 65 h 94"/>
              <a:gd name="T16" fmla="*/ 5 w 65"/>
              <a:gd name="T17" fmla="*/ 72 h 94"/>
              <a:gd name="T18" fmla="*/ 2 w 65"/>
              <a:gd name="T19" fmla="*/ 78 h 94"/>
              <a:gd name="T20" fmla="*/ 1 w 65"/>
              <a:gd name="T21" fmla="*/ 81 h 94"/>
              <a:gd name="T22" fmla="*/ 0 w 65"/>
              <a:gd name="T23" fmla="*/ 83 h 94"/>
              <a:gd name="T24" fmla="*/ 0 w 65"/>
              <a:gd name="T25" fmla="*/ 87 h 94"/>
              <a:gd name="T26" fmla="*/ 0 w 65"/>
              <a:gd name="T27" fmla="*/ 89 h 94"/>
              <a:gd name="T28" fmla="*/ 0 w 65"/>
              <a:gd name="T2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5" h="94">
                <a:moveTo>
                  <a:pt x="65" y="0"/>
                </a:moveTo>
                <a:lnTo>
                  <a:pt x="58" y="10"/>
                </a:lnTo>
                <a:lnTo>
                  <a:pt x="49" y="21"/>
                </a:lnTo>
                <a:lnTo>
                  <a:pt x="30" y="42"/>
                </a:lnTo>
                <a:lnTo>
                  <a:pt x="22" y="51"/>
                </a:lnTo>
                <a:lnTo>
                  <a:pt x="14" y="58"/>
                </a:lnTo>
                <a:lnTo>
                  <a:pt x="10" y="64"/>
                </a:lnTo>
                <a:lnTo>
                  <a:pt x="7" y="65"/>
                </a:lnTo>
                <a:lnTo>
                  <a:pt x="5" y="72"/>
                </a:lnTo>
                <a:lnTo>
                  <a:pt x="2" y="78"/>
                </a:lnTo>
                <a:lnTo>
                  <a:pt x="1" y="81"/>
                </a:lnTo>
                <a:lnTo>
                  <a:pt x="0" y="83"/>
                </a:lnTo>
                <a:lnTo>
                  <a:pt x="0" y="87"/>
                </a:lnTo>
                <a:lnTo>
                  <a:pt x="0" y="89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2" name="Freeform 574"/>
          <p:cNvSpPr>
            <a:spLocks/>
          </p:cNvSpPr>
          <p:nvPr/>
        </p:nvSpPr>
        <p:spPr bwMode="auto">
          <a:xfrm>
            <a:off x="5438776" y="2765425"/>
            <a:ext cx="61913" cy="63500"/>
          </a:xfrm>
          <a:custGeom>
            <a:avLst/>
            <a:gdLst>
              <a:gd name="T0" fmla="*/ 0 w 115"/>
              <a:gd name="T1" fmla="*/ 0 h 120"/>
              <a:gd name="T2" fmla="*/ 9 w 115"/>
              <a:gd name="T3" fmla="*/ 8 h 120"/>
              <a:gd name="T4" fmla="*/ 19 w 115"/>
              <a:gd name="T5" fmla="*/ 15 h 120"/>
              <a:gd name="T6" fmla="*/ 30 w 115"/>
              <a:gd name="T7" fmla="*/ 21 h 120"/>
              <a:gd name="T8" fmla="*/ 39 w 115"/>
              <a:gd name="T9" fmla="*/ 26 h 120"/>
              <a:gd name="T10" fmla="*/ 60 w 115"/>
              <a:gd name="T11" fmla="*/ 32 h 120"/>
              <a:gd name="T12" fmla="*/ 81 w 115"/>
              <a:gd name="T13" fmla="*/ 38 h 120"/>
              <a:gd name="T14" fmla="*/ 84 w 115"/>
              <a:gd name="T15" fmla="*/ 44 h 120"/>
              <a:gd name="T16" fmla="*/ 86 w 115"/>
              <a:gd name="T17" fmla="*/ 48 h 120"/>
              <a:gd name="T18" fmla="*/ 90 w 115"/>
              <a:gd name="T19" fmla="*/ 54 h 120"/>
              <a:gd name="T20" fmla="*/ 91 w 115"/>
              <a:gd name="T21" fmla="*/ 57 h 120"/>
              <a:gd name="T22" fmla="*/ 92 w 115"/>
              <a:gd name="T23" fmla="*/ 61 h 120"/>
              <a:gd name="T24" fmla="*/ 93 w 115"/>
              <a:gd name="T25" fmla="*/ 65 h 120"/>
              <a:gd name="T26" fmla="*/ 96 w 115"/>
              <a:gd name="T27" fmla="*/ 72 h 120"/>
              <a:gd name="T28" fmla="*/ 97 w 115"/>
              <a:gd name="T29" fmla="*/ 77 h 120"/>
              <a:gd name="T30" fmla="*/ 99 w 115"/>
              <a:gd name="T31" fmla="*/ 84 h 120"/>
              <a:gd name="T32" fmla="*/ 102 w 115"/>
              <a:gd name="T33" fmla="*/ 91 h 120"/>
              <a:gd name="T34" fmla="*/ 105 w 115"/>
              <a:gd name="T35" fmla="*/ 101 h 120"/>
              <a:gd name="T36" fmla="*/ 108 w 115"/>
              <a:gd name="T37" fmla="*/ 108 h 120"/>
              <a:gd name="T38" fmla="*/ 109 w 115"/>
              <a:gd name="T39" fmla="*/ 113 h 120"/>
              <a:gd name="T40" fmla="*/ 109 w 115"/>
              <a:gd name="T41" fmla="*/ 116 h 120"/>
              <a:gd name="T42" fmla="*/ 110 w 115"/>
              <a:gd name="T43" fmla="*/ 119 h 120"/>
              <a:gd name="T44" fmla="*/ 111 w 115"/>
              <a:gd name="T45" fmla="*/ 120 h 120"/>
              <a:gd name="T46" fmla="*/ 115 w 115"/>
              <a:gd name="T47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5" h="120">
                <a:moveTo>
                  <a:pt x="0" y="0"/>
                </a:moveTo>
                <a:lnTo>
                  <a:pt x="9" y="8"/>
                </a:lnTo>
                <a:lnTo>
                  <a:pt x="19" y="15"/>
                </a:lnTo>
                <a:lnTo>
                  <a:pt x="30" y="21"/>
                </a:lnTo>
                <a:lnTo>
                  <a:pt x="39" y="26"/>
                </a:lnTo>
                <a:lnTo>
                  <a:pt x="60" y="32"/>
                </a:lnTo>
                <a:lnTo>
                  <a:pt x="81" y="38"/>
                </a:lnTo>
                <a:lnTo>
                  <a:pt x="84" y="44"/>
                </a:lnTo>
                <a:lnTo>
                  <a:pt x="86" y="48"/>
                </a:lnTo>
                <a:lnTo>
                  <a:pt x="90" y="54"/>
                </a:lnTo>
                <a:lnTo>
                  <a:pt x="91" y="57"/>
                </a:lnTo>
                <a:lnTo>
                  <a:pt x="92" y="61"/>
                </a:lnTo>
                <a:lnTo>
                  <a:pt x="93" y="65"/>
                </a:lnTo>
                <a:lnTo>
                  <a:pt x="96" y="72"/>
                </a:lnTo>
                <a:lnTo>
                  <a:pt x="97" y="77"/>
                </a:lnTo>
                <a:lnTo>
                  <a:pt x="99" y="84"/>
                </a:lnTo>
                <a:lnTo>
                  <a:pt x="102" y="91"/>
                </a:lnTo>
                <a:lnTo>
                  <a:pt x="105" y="101"/>
                </a:lnTo>
                <a:lnTo>
                  <a:pt x="108" y="108"/>
                </a:lnTo>
                <a:lnTo>
                  <a:pt x="109" y="113"/>
                </a:lnTo>
                <a:lnTo>
                  <a:pt x="109" y="116"/>
                </a:lnTo>
                <a:lnTo>
                  <a:pt x="110" y="119"/>
                </a:lnTo>
                <a:lnTo>
                  <a:pt x="111" y="120"/>
                </a:lnTo>
                <a:lnTo>
                  <a:pt x="115" y="12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3" name="Line 575"/>
          <p:cNvSpPr>
            <a:spLocks noChangeShapeType="1"/>
          </p:cNvSpPr>
          <p:nvPr/>
        </p:nvSpPr>
        <p:spPr bwMode="auto">
          <a:xfrm>
            <a:off x="5495926" y="2986088"/>
            <a:ext cx="30163" cy="317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4" name="Freeform 576"/>
          <p:cNvSpPr>
            <a:spLocks/>
          </p:cNvSpPr>
          <p:nvPr/>
        </p:nvSpPr>
        <p:spPr bwMode="auto">
          <a:xfrm>
            <a:off x="5492751" y="2901951"/>
            <a:ext cx="30163" cy="34925"/>
          </a:xfrm>
          <a:custGeom>
            <a:avLst/>
            <a:gdLst>
              <a:gd name="T0" fmla="*/ 0 w 57"/>
              <a:gd name="T1" fmla="*/ 0 h 65"/>
              <a:gd name="T2" fmla="*/ 10 w 57"/>
              <a:gd name="T3" fmla="*/ 4 h 65"/>
              <a:gd name="T4" fmla="*/ 24 w 57"/>
              <a:gd name="T5" fmla="*/ 8 h 65"/>
              <a:gd name="T6" fmla="*/ 34 w 57"/>
              <a:gd name="T7" fmla="*/ 14 h 65"/>
              <a:gd name="T8" fmla="*/ 39 w 57"/>
              <a:gd name="T9" fmla="*/ 18 h 65"/>
              <a:gd name="T10" fmla="*/ 43 w 57"/>
              <a:gd name="T11" fmla="*/ 22 h 65"/>
              <a:gd name="T12" fmla="*/ 46 w 57"/>
              <a:gd name="T13" fmla="*/ 28 h 65"/>
              <a:gd name="T14" fmla="*/ 49 w 57"/>
              <a:gd name="T15" fmla="*/ 34 h 65"/>
              <a:gd name="T16" fmla="*/ 54 w 57"/>
              <a:gd name="T17" fmla="*/ 48 h 65"/>
              <a:gd name="T18" fmla="*/ 55 w 57"/>
              <a:gd name="T19" fmla="*/ 56 h 65"/>
              <a:gd name="T20" fmla="*/ 56 w 57"/>
              <a:gd name="T21" fmla="*/ 61 h 65"/>
              <a:gd name="T22" fmla="*/ 57 w 57"/>
              <a:gd name="T23" fmla="*/ 64 h 65"/>
              <a:gd name="T24" fmla="*/ 57 w 57"/>
              <a:gd name="T25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" h="65">
                <a:moveTo>
                  <a:pt x="0" y="0"/>
                </a:moveTo>
                <a:lnTo>
                  <a:pt x="10" y="4"/>
                </a:lnTo>
                <a:lnTo>
                  <a:pt x="24" y="8"/>
                </a:lnTo>
                <a:lnTo>
                  <a:pt x="34" y="14"/>
                </a:lnTo>
                <a:lnTo>
                  <a:pt x="39" y="18"/>
                </a:lnTo>
                <a:lnTo>
                  <a:pt x="43" y="22"/>
                </a:lnTo>
                <a:lnTo>
                  <a:pt x="46" y="28"/>
                </a:lnTo>
                <a:lnTo>
                  <a:pt x="49" y="34"/>
                </a:lnTo>
                <a:lnTo>
                  <a:pt x="54" y="48"/>
                </a:lnTo>
                <a:lnTo>
                  <a:pt x="55" y="56"/>
                </a:lnTo>
                <a:lnTo>
                  <a:pt x="56" y="61"/>
                </a:lnTo>
                <a:lnTo>
                  <a:pt x="57" y="64"/>
                </a:lnTo>
                <a:lnTo>
                  <a:pt x="57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5" name="Freeform 577"/>
          <p:cNvSpPr>
            <a:spLocks/>
          </p:cNvSpPr>
          <p:nvPr/>
        </p:nvSpPr>
        <p:spPr bwMode="auto">
          <a:xfrm>
            <a:off x="5099051" y="3024189"/>
            <a:ext cx="11113" cy="26987"/>
          </a:xfrm>
          <a:custGeom>
            <a:avLst/>
            <a:gdLst>
              <a:gd name="T0" fmla="*/ 0 w 22"/>
              <a:gd name="T1" fmla="*/ 0 h 51"/>
              <a:gd name="T2" fmla="*/ 9 w 22"/>
              <a:gd name="T3" fmla="*/ 12 h 51"/>
              <a:gd name="T4" fmla="*/ 15 w 22"/>
              <a:gd name="T5" fmla="*/ 24 h 51"/>
              <a:gd name="T6" fmla="*/ 20 w 22"/>
              <a:gd name="T7" fmla="*/ 36 h 51"/>
              <a:gd name="T8" fmla="*/ 22 w 22"/>
              <a:gd name="T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51">
                <a:moveTo>
                  <a:pt x="0" y="0"/>
                </a:moveTo>
                <a:lnTo>
                  <a:pt x="9" y="12"/>
                </a:lnTo>
                <a:lnTo>
                  <a:pt x="15" y="24"/>
                </a:lnTo>
                <a:lnTo>
                  <a:pt x="20" y="36"/>
                </a:lnTo>
                <a:lnTo>
                  <a:pt x="22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6" name="Freeform 578"/>
          <p:cNvSpPr>
            <a:spLocks/>
          </p:cNvSpPr>
          <p:nvPr/>
        </p:nvSpPr>
        <p:spPr bwMode="auto">
          <a:xfrm>
            <a:off x="5049838" y="3017838"/>
            <a:ext cx="38100" cy="6350"/>
          </a:xfrm>
          <a:custGeom>
            <a:avLst/>
            <a:gdLst>
              <a:gd name="T0" fmla="*/ 72 w 72"/>
              <a:gd name="T1" fmla="*/ 14 h 14"/>
              <a:gd name="T2" fmla="*/ 63 w 72"/>
              <a:gd name="T3" fmla="*/ 11 h 14"/>
              <a:gd name="T4" fmla="*/ 55 w 72"/>
              <a:gd name="T5" fmla="*/ 8 h 14"/>
              <a:gd name="T6" fmla="*/ 49 w 72"/>
              <a:gd name="T7" fmla="*/ 6 h 14"/>
              <a:gd name="T8" fmla="*/ 44 w 72"/>
              <a:gd name="T9" fmla="*/ 5 h 14"/>
              <a:gd name="T10" fmla="*/ 37 w 72"/>
              <a:gd name="T11" fmla="*/ 2 h 14"/>
              <a:gd name="T12" fmla="*/ 32 w 72"/>
              <a:gd name="T13" fmla="*/ 0 h 14"/>
              <a:gd name="T14" fmla="*/ 28 w 72"/>
              <a:gd name="T15" fmla="*/ 0 h 14"/>
              <a:gd name="T16" fmla="*/ 22 w 72"/>
              <a:gd name="T17" fmla="*/ 0 h 14"/>
              <a:gd name="T18" fmla="*/ 13 w 72"/>
              <a:gd name="T19" fmla="*/ 0 h 14"/>
              <a:gd name="T20" fmla="*/ 7 w 72"/>
              <a:gd name="T21" fmla="*/ 0 h 14"/>
              <a:gd name="T22" fmla="*/ 0 w 72"/>
              <a:gd name="T2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14">
                <a:moveTo>
                  <a:pt x="72" y="14"/>
                </a:moveTo>
                <a:lnTo>
                  <a:pt x="63" y="11"/>
                </a:lnTo>
                <a:lnTo>
                  <a:pt x="55" y="8"/>
                </a:lnTo>
                <a:lnTo>
                  <a:pt x="49" y="6"/>
                </a:lnTo>
                <a:lnTo>
                  <a:pt x="44" y="5"/>
                </a:lnTo>
                <a:lnTo>
                  <a:pt x="37" y="2"/>
                </a:lnTo>
                <a:lnTo>
                  <a:pt x="32" y="0"/>
                </a:lnTo>
                <a:lnTo>
                  <a:pt x="28" y="0"/>
                </a:lnTo>
                <a:lnTo>
                  <a:pt x="22" y="0"/>
                </a:lnTo>
                <a:lnTo>
                  <a:pt x="13" y="0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7" name="Freeform 579"/>
          <p:cNvSpPr>
            <a:spLocks/>
          </p:cNvSpPr>
          <p:nvPr/>
        </p:nvSpPr>
        <p:spPr bwMode="auto">
          <a:xfrm>
            <a:off x="5145088" y="3170239"/>
            <a:ext cx="30162" cy="14287"/>
          </a:xfrm>
          <a:custGeom>
            <a:avLst/>
            <a:gdLst>
              <a:gd name="T0" fmla="*/ 58 w 58"/>
              <a:gd name="T1" fmla="*/ 0 h 29"/>
              <a:gd name="T2" fmla="*/ 43 w 58"/>
              <a:gd name="T3" fmla="*/ 9 h 29"/>
              <a:gd name="T4" fmla="*/ 29 w 58"/>
              <a:gd name="T5" fmla="*/ 16 h 29"/>
              <a:gd name="T6" fmla="*/ 14 w 58"/>
              <a:gd name="T7" fmla="*/ 22 h 29"/>
              <a:gd name="T8" fmla="*/ 0 w 58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29">
                <a:moveTo>
                  <a:pt x="58" y="0"/>
                </a:moveTo>
                <a:lnTo>
                  <a:pt x="43" y="9"/>
                </a:lnTo>
                <a:lnTo>
                  <a:pt x="29" y="16"/>
                </a:lnTo>
                <a:lnTo>
                  <a:pt x="14" y="22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8" name="Freeform 580"/>
          <p:cNvSpPr>
            <a:spLocks/>
          </p:cNvSpPr>
          <p:nvPr/>
        </p:nvSpPr>
        <p:spPr bwMode="auto">
          <a:xfrm>
            <a:off x="5154613" y="3176589"/>
            <a:ext cx="23812" cy="41275"/>
          </a:xfrm>
          <a:custGeom>
            <a:avLst/>
            <a:gdLst>
              <a:gd name="T0" fmla="*/ 46 w 46"/>
              <a:gd name="T1" fmla="*/ 2 h 77"/>
              <a:gd name="T2" fmla="*/ 35 w 46"/>
              <a:gd name="T3" fmla="*/ 0 h 77"/>
              <a:gd name="T4" fmla="*/ 31 w 46"/>
              <a:gd name="T5" fmla="*/ 15 h 77"/>
              <a:gd name="T6" fmla="*/ 29 w 46"/>
              <a:gd name="T7" fmla="*/ 22 h 77"/>
              <a:gd name="T8" fmla="*/ 35 w 46"/>
              <a:gd name="T9" fmla="*/ 22 h 77"/>
              <a:gd name="T10" fmla="*/ 31 w 46"/>
              <a:gd name="T11" fmla="*/ 19 h 77"/>
              <a:gd name="T12" fmla="*/ 28 w 46"/>
              <a:gd name="T13" fmla="*/ 27 h 77"/>
              <a:gd name="T14" fmla="*/ 28 w 46"/>
              <a:gd name="T15" fmla="*/ 27 h 77"/>
              <a:gd name="T16" fmla="*/ 25 w 46"/>
              <a:gd name="T17" fmla="*/ 32 h 77"/>
              <a:gd name="T18" fmla="*/ 20 w 46"/>
              <a:gd name="T19" fmla="*/ 39 h 77"/>
              <a:gd name="T20" fmla="*/ 11 w 46"/>
              <a:gd name="T21" fmla="*/ 52 h 77"/>
              <a:gd name="T22" fmla="*/ 7 w 46"/>
              <a:gd name="T23" fmla="*/ 60 h 77"/>
              <a:gd name="T24" fmla="*/ 2 w 46"/>
              <a:gd name="T25" fmla="*/ 65 h 77"/>
              <a:gd name="T26" fmla="*/ 0 w 46"/>
              <a:gd name="T27" fmla="*/ 68 h 77"/>
              <a:gd name="T28" fmla="*/ 0 w 46"/>
              <a:gd name="T29" fmla="*/ 69 h 77"/>
              <a:gd name="T30" fmla="*/ 8 w 46"/>
              <a:gd name="T31" fmla="*/ 77 h 77"/>
              <a:gd name="T32" fmla="*/ 8 w 46"/>
              <a:gd name="T33" fmla="*/ 77 h 77"/>
              <a:gd name="T34" fmla="*/ 11 w 46"/>
              <a:gd name="T35" fmla="*/ 73 h 77"/>
              <a:gd name="T36" fmla="*/ 16 w 46"/>
              <a:gd name="T37" fmla="*/ 68 h 77"/>
              <a:gd name="T38" fmla="*/ 19 w 46"/>
              <a:gd name="T39" fmla="*/ 61 h 77"/>
              <a:gd name="T40" fmla="*/ 29 w 46"/>
              <a:gd name="T41" fmla="*/ 48 h 77"/>
              <a:gd name="T42" fmla="*/ 34 w 46"/>
              <a:gd name="T43" fmla="*/ 40 h 77"/>
              <a:gd name="T44" fmla="*/ 37 w 46"/>
              <a:gd name="T45" fmla="*/ 32 h 77"/>
              <a:gd name="T46" fmla="*/ 32 w 46"/>
              <a:gd name="T47" fmla="*/ 30 h 77"/>
              <a:gd name="T48" fmla="*/ 37 w 46"/>
              <a:gd name="T49" fmla="*/ 33 h 77"/>
              <a:gd name="T50" fmla="*/ 40 w 46"/>
              <a:gd name="T51" fmla="*/ 27 h 77"/>
              <a:gd name="T52" fmla="*/ 41 w 46"/>
              <a:gd name="T53" fmla="*/ 22 h 77"/>
              <a:gd name="T54" fmla="*/ 41 w 46"/>
              <a:gd name="T55" fmla="*/ 22 h 77"/>
              <a:gd name="T56" fmla="*/ 43 w 46"/>
              <a:gd name="T57" fmla="*/ 15 h 77"/>
              <a:gd name="T58" fmla="*/ 46 w 46"/>
              <a:gd name="T59" fmla="*/ 2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" h="77">
                <a:moveTo>
                  <a:pt x="46" y="2"/>
                </a:moveTo>
                <a:lnTo>
                  <a:pt x="35" y="0"/>
                </a:lnTo>
                <a:lnTo>
                  <a:pt x="31" y="15"/>
                </a:lnTo>
                <a:lnTo>
                  <a:pt x="29" y="22"/>
                </a:lnTo>
                <a:lnTo>
                  <a:pt x="35" y="22"/>
                </a:lnTo>
                <a:lnTo>
                  <a:pt x="31" y="19"/>
                </a:lnTo>
                <a:lnTo>
                  <a:pt x="28" y="27"/>
                </a:lnTo>
                <a:lnTo>
                  <a:pt x="28" y="27"/>
                </a:lnTo>
                <a:lnTo>
                  <a:pt x="25" y="32"/>
                </a:lnTo>
                <a:lnTo>
                  <a:pt x="20" y="39"/>
                </a:lnTo>
                <a:lnTo>
                  <a:pt x="11" y="52"/>
                </a:lnTo>
                <a:lnTo>
                  <a:pt x="7" y="60"/>
                </a:lnTo>
                <a:lnTo>
                  <a:pt x="2" y="65"/>
                </a:lnTo>
                <a:lnTo>
                  <a:pt x="0" y="68"/>
                </a:lnTo>
                <a:lnTo>
                  <a:pt x="0" y="69"/>
                </a:lnTo>
                <a:lnTo>
                  <a:pt x="8" y="77"/>
                </a:lnTo>
                <a:lnTo>
                  <a:pt x="8" y="77"/>
                </a:lnTo>
                <a:lnTo>
                  <a:pt x="11" y="73"/>
                </a:lnTo>
                <a:lnTo>
                  <a:pt x="16" y="68"/>
                </a:lnTo>
                <a:lnTo>
                  <a:pt x="19" y="61"/>
                </a:lnTo>
                <a:lnTo>
                  <a:pt x="29" y="48"/>
                </a:lnTo>
                <a:lnTo>
                  <a:pt x="34" y="40"/>
                </a:lnTo>
                <a:lnTo>
                  <a:pt x="37" y="32"/>
                </a:lnTo>
                <a:lnTo>
                  <a:pt x="32" y="30"/>
                </a:lnTo>
                <a:lnTo>
                  <a:pt x="37" y="33"/>
                </a:lnTo>
                <a:lnTo>
                  <a:pt x="40" y="27"/>
                </a:lnTo>
                <a:lnTo>
                  <a:pt x="41" y="22"/>
                </a:lnTo>
                <a:lnTo>
                  <a:pt x="41" y="22"/>
                </a:lnTo>
                <a:lnTo>
                  <a:pt x="43" y="15"/>
                </a:lnTo>
                <a:lnTo>
                  <a:pt x="46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69" name="Freeform 581"/>
          <p:cNvSpPr>
            <a:spLocks/>
          </p:cNvSpPr>
          <p:nvPr/>
        </p:nvSpPr>
        <p:spPr bwMode="auto">
          <a:xfrm>
            <a:off x="5237163" y="2838451"/>
            <a:ext cx="19050" cy="49213"/>
          </a:xfrm>
          <a:custGeom>
            <a:avLst/>
            <a:gdLst>
              <a:gd name="T0" fmla="*/ 36 w 36"/>
              <a:gd name="T1" fmla="*/ 0 h 94"/>
              <a:gd name="T2" fmla="*/ 30 w 36"/>
              <a:gd name="T3" fmla="*/ 24 h 94"/>
              <a:gd name="T4" fmla="*/ 22 w 36"/>
              <a:gd name="T5" fmla="*/ 48 h 94"/>
              <a:gd name="T6" fmla="*/ 11 w 36"/>
              <a:gd name="T7" fmla="*/ 71 h 94"/>
              <a:gd name="T8" fmla="*/ 0 w 36"/>
              <a:gd name="T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94">
                <a:moveTo>
                  <a:pt x="36" y="0"/>
                </a:moveTo>
                <a:lnTo>
                  <a:pt x="30" y="24"/>
                </a:lnTo>
                <a:lnTo>
                  <a:pt x="22" y="48"/>
                </a:lnTo>
                <a:lnTo>
                  <a:pt x="11" y="71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0" name="Freeform 582"/>
          <p:cNvSpPr>
            <a:spLocks/>
          </p:cNvSpPr>
          <p:nvPr/>
        </p:nvSpPr>
        <p:spPr bwMode="auto">
          <a:xfrm>
            <a:off x="5103813" y="2887664"/>
            <a:ext cx="49212" cy="33337"/>
          </a:xfrm>
          <a:custGeom>
            <a:avLst/>
            <a:gdLst>
              <a:gd name="T0" fmla="*/ 93 w 93"/>
              <a:gd name="T1" fmla="*/ 0 h 64"/>
              <a:gd name="T2" fmla="*/ 69 w 93"/>
              <a:gd name="T3" fmla="*/ 10 h 64"/>
              <a:gd name="T4" fmla="*/ 45 w 93"/>
              <a:gd name="T5" fmla="*/ 22 h 64"/>
              <a:gd name="T6" fmla="*/ 34 w 93"/>
              <a:gd name="T7" fmla="*/ 31 h 64"/>
              <a:gd name="T8" fmla="*/ 22 w 93"/>
              <a:gd name="T9" fmla="*/ 40 h 64"/>
              <a:gd name="T10" fmla="*/ 10 w 93"/>
              <a:gd name="T11" fmla="*/ 51 h 64"/>
              <a:gd name="T12" fmla="*/ 0 w 93"/>
              <a:gd name="T13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" h="64">
                <a:moveTo>
                  <a:pt x="93" y="0"/>
                </a:moveTo>
                <a:lnTo>
                  <a:pt x="69" y="10"/>
                </a:lnTo>
                <a:lnTo>
                  <a:pt x="45" y="22"/>
                </a:lnTo>
                <a:lnTo>
                  <a:pt x="34" y="31"/>
                </a:lnTo>
                <a:lnTo>
                  <a:pt x="22" y="40"/>
                </a:lnTo>
                <a:lnTo>
                  <a:pt x="10" y="51"/>
                </a:lnTo>
                <a:lnTo>
                  <a:pt x="0" y="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1" name="Freeform 583"/>
          <p:cNvSpPr>
            <a:spLocks/>
          </p:cNvSpPr>
          <p:nvPr/>
        </p:nvSpPr>
        <p:spPr bwMode="auto">
          <a:xfrm>
            <a:off x="5141913" y="2890838"/>
            <a:ext cx="6350" cy="30162"/>
          </a:xfrm>
          <a:custGeom>
            <a:avLst/>
            <a:gdLst>
              <a:gd name="T0" fmla="*/ 14 w 14"/>
              <a:gd name="T1" fmla="*/ 0 h 57"/>
              <a:gd name="T2" fmla="*/ 13 w 14"/>
              <a:gd name="T3" fmla="*/ 9 h 57"/>
              <a:gd name="T4" fmla="*/ 12 w 14"/>
              <a:gd name="T5" fmla="*/ 17 h 57"/>
              <a:gd name="T6" fmla="*/ 12 w 14"/>
              <a:gd name="T7" fmla="*/ 24 h 57"/>
              <a:gd name="T8" fmla="*/ 12 w 14"/>
              <a:gd name="T9" fmla="*/ 29 h 57"/>
              <a:gd name="T10" fmla="*/ 12 w 14"/>
              <a:gd name="T11" fmla="*/ 37 h 57"/>
              <a:gd name="T12" fmla="*/ 12 w 14"/>
              <a:gd name="T13" fmla="*/ 42 h 57"/>
              <a:gd name="T14" fmla="*/ 11 w 14"/>
              <a:gd name="T15" fmla="*/ 45 h 57"/>
              <a:gd name="T16" fmla="*/ 9 w 14"/>
              <a:gd name="T17" fmla="*/ 48 h 57"/>
              <a:gd name="T18" fmla="*/ 6 w 14"/>
              <a:gd name="T19" fmla="*/ 51 h 57"/>
              <a:gd name="T20" fmla="*/ 0 w 14"/>
              <a:gd name="T2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57">
                <a:moveTo>
                  <a:pt x="14" y="0"/>
                </a:moveTo>
                <a:lnTo>
                  <a:pt x="13" y="9"/>
                </a:lnTo>
                <a:lnTo>
                  <a:pt x="12" y="17"/>
                </a:lnTo>
                <a:lnTo>
                  <a:pt x="12" y="24"/>
                </a:lnTo>
                <a:lnTo>
                  <a:pt x="12" y="29"/>
                </a:lnTo>
                <a:lnTo>
                  <a:pt x="12" y="37"/>
                </a:lnTo>
                <a:lnTo>
                  <a:pt x="12" y="42"/>
                </a:lnTo>
                <a:lnTo>
                  <a:pt x="11" y="45"/>
                </a:lnTo>
                <a:lnTo>
                  <a:pt x="9" y="48"/>
                </a:lnTo>
                <a:lnTo>
                  <a:pt x="6" y="51"/>
                </a:lnTo>
                <a:lnTo>
                  <a:pt x="0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2" name="Freeform 584"/>
          <p:cNvSpPr>
            <a:spLocks/>
          </p:cNvSpPr>
          <p:nvPr/>
        </p:nvSpPr>
        <p:spPr bwMode="auto">
          <a:xfrm>
            <a:off x="5408613" y="3333750"/>
            <a:ext cx="19050" cy="26988"/>
          </a:xfrm>
          <a:custGeom>
            <a:avLst/>
            <a:gdLst>
              <a:gd name="T0" fmla="*/ 0 w 36"/>
              <a:gd name="T1" fmla="*/ 0 h 50"/>
              <a:gd name="T2" fmla="*/ 6 w 36"/>
              <a:gd name="T3" fmla="*/ 1 h 50"/>
              <a:gd name="T4" fmla="*/ 12 w 36"/>
              <a:gd name="T5" fmla="*/ 2 h 50"/>
              <a:gd name="T6" fmla="*/ 17 w 36"/>
              <a:gd name="T7" fmla="*/ 3 h 50"/>
              <a:gd name="T8" fmla="*/ 21 w 36"/>
              <a:gd name="T9" fmla="*/ 7 h 50"/>
              <a:gd name="T10" fmla="*/ 25 w 36"/>
              <a:gd name="T11" fmla="*/ 12 h 50"/>
              <a:gd name="T12" fmla="*/ 27 w 36"/>
              <a:gd name="T13" fmla="*/ 19 h 50"/>
              <a:gd name="T14" fmla="*/ 32 w 36"/>
              <a:gd name="T15" fmla="*/ 33 h 50"/>
              <a:gd name="T16" fmla="*/ 33 w 36"/>
              <a:gd name="T17" fmla="*/ 39 h 50"/>
              <a:gd name="T18" fmla="*/ 35 w 36"/>
              <a:gd name="T19" fmla="*/ 45 h 50"/>
              <a:gd name="T20" fmla="*/ 36 w 36"/>
              <a:gd name="T21" fmla="*/ 49 h 50"/>
              <a:gd name="T22" fmla="*/ 36 w 36"/>
              <a:gd name="T2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" h="50">
                <a:moveTo>
                  <a:pt x="0" y="0"/>
                </a:moveTo>
                <a:lnTo>
                  <a:pt x="6" y="1"/>
                </a:lnTo>
                <a:lnTo>
                  <a:pt x="12" y="2"/>
                </a:lnTo>
                <a:lnTo>
                  <a:pt x="17" y="3"/>
                </a:lnTo>
                <a:lnTo>
                  <a:pt x="21" y="7"/>
                </a:lnTo>
                <a:lnTo>
                  <a:pt x="25" y="12"/>
                </a:lnTo>
                <a:lnTo>
                  <a:pt x="27" y="19"/>
                </a:lnTo>
                <a:lnTo>
                  <a:pt x="32" y="33"/>
                </a:lnTo>
                <a:lnTo>
                  <a:pt x="33" y="39"/>
                </a:lnTo>
                <a:lnTo>
                  <a:pt x="35" y="45"/>
                </a:lnTo>
                <a:lnTo>
                  <a:pt x="36" y="49"/>
                </a:lnTo>
                <a:lnTo>
                  <a:pt x="36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3" name="Freeform 585"/>
          <p:cNvSpPr>
            <a:spLocks/>
          </p:cNvSpPr>
          <p:nvPr/>
        </p:nvSpPr>
        <p:spPr bwMode="auto">
          <a:xfrm>
            <a:off x="5191125" y="3379788"/>
            <a:ext cx="46038" cy="49212"/>
          </a:xfrm>
          <a:custGeom>
            <a:avLst/>
            <a:gdLst>
              <a:gd name="T0" fmla="*/ 87 w 87"/>
              <a:gd name="T1" fmla="*/ 0 h 94"/>
              <a:gd name="T2" fmla="*/ 83 w 87"/>
              <a:gd name="T3" fmla="*/ 12 h 94"/>
              <a:gd name="T4" fmla="*/ 80 w 87"/>
              <a:gd name="T5" fmla="*/ 22 h 94"/>
              <a:gd name="T6" fmla="*/ 76 w 87"/>
              <a:gd name="T7" fmla="*/ 30 h 94"/>
              <a:gd name="T8" fmla="*/ 73 w 87"/>
              <a:gd name="T9" fmla="*/ 37 h 94"/>
              <a:gd name="T10" fmla="*/ 63 w 87"/>
              <a:gd name="T11" fmla="*/ 48 h 94"/>
              <a:gd name="T12" fmla="*/ 52 w 87"/>
              <a:gd name="T13" fmla="*/ 57 h 94"/>
              <a:gd name="T14" fmla="*/ 41 w 87"/>
              <a:gd name="T15" fmla="*/ 64 h 94"/>
              <a:gd name="T16" fmla="*/ 28 w 87"/>
              <a:gd name="T17" fmla="*/ 72 h 94"/>
              <a:gd name="T18" fmla="*/ 15 w 87"/>
              <a:gd name="T19" fmla="*/ 81 h 94"/>
              <a:gd name="T20" fmla="*/ 8 w 87"/>
              <a:gd name="T21" fmla="*/ 87 h 94"/>
              <a:gd name="T22" fmla="*/ 0 w 87"/>
              <a:gd name="T2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" h="94">
                <a:moveTo>
                  <a:pt x="87" y="0"/>
                </a:moveTo>
                <a:lnTo>
                  <a:pt x="83" y="12"/>
                </a:lnTo>
                <a:lnTo>
                  <a:pt x="80" y="22"/>
                </a:lnTo>
                <a:lnTo>
                  <a:pt x="76" y="30"/>
                </a:lnTo>
                <a:lnTo>
                  <a:pt x="73" y="37"/>
                </a:lnTo>
                <a:lnTo>
                  <a:pt x="63" y="48"/>
                </a:lnTo>
                <a:lnTo>
                  <a:pt x="52" y="57"/>
                </a:lnTo>
                <a:lnTo>
                  <a:pt x="41" y="64"/>
                </a:lnTo>
                <a:lnTo>
                  <a:pt x="28" y="72"/>
                </a:lnTo>
                <a:lnTo>
                  <a:pt x="15" y="81"/>
                </a:lnTo>
                <a:lnTo>
                  <a:pt x="8" y="87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4" name="Freeform 586"/>
          <p:cNvSpPr>
            <a:spLocks/>
          </p:cNvSpPr>
          <p:nvPr/>
        </p:nvSpPr>
        <p:spPr bwMode="auto">
          <a:xfrm>
            <a:off x="5297488" y="3494088"/>
            <a:ext cx="42862" cy="19050"/>
          </a:xfrm>
          <a:custGeom>
            <a:avLst/>
            <a:gdLst>
              <a:gd name="T0" fmla="*/ 0 w 79"/>
              <a:gd name="T1" fmla="*/ 0 h 36"/>
              <a:gd name="T2" fmla="*/ 21 w 79"/>
              <a:gd name="T3" fmla="*/ 6 h 36"/>
              <a:gd name="T4" fmla="*/ 42 w 79"/>
              <a:gd name="T5" fmla="*/ 13 h 36"/>
              <a:gd name="T6" fmla="*/ 51 w 79"/>
              <a:gd name="T7" fmla="*/ 16 h 36"/>
              <a:gd name="T8" fmla="*/ 61 w 79"/>
              <a:gd name="T9" fmla="*/ 21 h 36"/>
              <a:gd name="T10" fmla="*/ 70 w 79"/>
              <a:gd name="T11" fmla="*/ 28 h 36"/>
              <a:gd name="T12" fmla="*/ 79 w 79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36">
                <a:moveTo>
                  <a:pt x="0" y="0"/>
                </a:moveTo>
                <a:lnTo>
                  <a:pt x="21" y="6"/>
                </a:lnTo>
                <a:lnTo>
                  <a:pt x="42" y="13"/>
                </a:lnTo>
                <a:lnTo>
                  <a:pt x="51" y="16"/>
                </a:lnTo>
                <a:lnTo>
                  <a:pt x="61" y="21"/>
                </a:lnTo>
                <a:lnTo>
                  <a:pt x="70" y="28"/>
                </a:lnTo>
                <a:lnTo>
                  <a:pt x="79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5" name="Freeform 587"/>
          <p:cNvSpPr>
            <a:spLocks/>
          </p:cNvSpPr>
          <p:nvPr/>
        </p:nvSpPr>
        <p:spPr bwMode="auto">
          <a:xfrm>
            <a:off x="5045076" y="3036889"/>
            <a:ext cx="23813" cy="22225"/>
          </a:xfrm>
          <a:custGeom>
            <a:avLst/>
            <a:gdLst>
              <a:gd name="T0" fmla="*/ 44 w 44"/>
              <a:gd name="T1" fmla="*/ 0 h 43"/>
              <a:gd name="T2" fmla="*/ 34 w 44"/>
              <a:gd name="T3" fmla="*/ 7 h 43"/>
              <a:gd name="T4" fmla="*/ 28 w 44"/>
              <a:gd name="T5" fmla="*/ 14 h 43"/>
              <a:gd name="T6" fmla="*/ 23 w 44"/>
              <a:gd name="T7" fmla="*/ 19 h 43"/>
              <a:gd name="T8" fmla="*/ 21 w 44"/>
              <a:gd name="T9" fmla="*/ 25 h 43"/>
              <a:gd name="T10" fmla="*/ 18 w 44"/>
              <a:gd name="T11" fmla="*/ 30 h 43"/>
              <a:gd name="T12" fmla="*/ 15 w 44"/>
              <a:gd name="T13" fmla="*/ 34 h 43"/>
              <a:gd name="T14" fmla="*/ 9 w 44"/>
              <a:gd name="T15" fmla="*/ 38 h 43"/>
              <a:gd name="T16" fmla="*/ 0 w 44"/>
              <a:gd name="T1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" h="43">
                <a:moveTo>
                  <a:pt x="44" y="0"/>
                </a:moveTo>
                <a:lnTo>
                  <a:pt x="34" y="7"/>
                </a:lnTo>
                <a:lnTo>
                  <a:pt x="28" y="14"/>
                </a:lnTo>
                <a:lnTo>
                  <a:pt x="23" y="19"/>
                </a:lnTo>
                <a:lnTo>
                  <a:pt x="21" y="25"/>
                </a:lnTo>
                <a:lnTo>
                  <a:pt x="18" y="30"/>
                </a:lnTo>
                <a:lnTo>
                  <a:pt x="15" y="34"/>
                </a:lnTo>
                <a:lnTo>
                  <a:pt x="9" y="38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6" name="Freeform 588"/>
          <p:cNvSpPr>
            <a:spLocks/>
          </p:cNvSpPr>
          <p:nvPr/>
        </p:nvSpPr>
        <p:spPr bwMode="auto">
          <a:xfrm>
            <a:off x="5068889" y="3040064"/>
            <a:ext cx="22225" cy="22225"/>
          </a:xfrm>
          <a:custGeom>
            <a:avLst/>
            <a:gdLst>
              <a:gd name="T0" fmla="*/ 0 w 43"/>
              <a:gd name="T1" fmla="*/ 0 h 43"/>
              <a:gd name="T2" fmla="*/ 3 w 43"/>
              <a:gd name="T3" fmla="*/ 9 h 43"/>
              <a:gd name="T4" fmla="*/ 7 w 43"/>
              <a:gd name="T5" fmla="*/ 17 h 43"/>
              <a:gd name="T6" fmla="*/ 10 w 43"/>
              <a:gd name="T7" fmla="*/ 22 h 43"/>
              <a:gd name="T8" fmla="*/ 15 w 43"/>
              <a:gd name="T9" fmla="*/ 28 h 43"/>
              <a:gd name="T10" fmla="*/ 27 w 43"/>
              <a:gd name="T11" fmla="*/ 35 h 43"/>
              <a:gd name="T12" fmla="*/ 34 w 43"/>
              <a:gd name="T13" fmla="*/ 40 h 43"/>
              <a:gd name="T14" fmla="*/ 43 w 43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43">
                <a:moveTo>
                  <a:pt x="0" y="0"/>
                </a:moveTo>
                <a:lnTo>
                  <a:pt x="3" y="9"/>
                </a:lnTo>
                <a:lnTo>
                  <a:pt x="7" y="17"/>
                </a:lnTo>
                <a:lnTo>
                  <a:pt x="10" y="22"/>
                </a:lnTo>
                <a:lnTo>
                  <a:pt x="15" y="28"/>
                </a:lnTo>
                <a:lnTo>
                  <a:pt x="27" y="35"/>
                </a:lnTo>
                <a:lnTo>
                  <a:pt x="34" y="40"/>
                </a:lnTo>
                <a:lnTo>
                  <a:pt x="43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7" name="Freeform 589"/>
          <p:cNvSpPr>
            <a:spLocks/>
          </p:cNvSpPr>
          <p:nvPr/>
        </p:nvSpPr>
        <p:spPr bwMode="auto">
          <a:xfrm>
            <a:off x="5133976" y="3165475"/>
            <a:ext cx="22225" cy="12700"/>
          </a:xfrm>
          <a:custGeom>
            <a:avLst/>
            <a:gdLst>
              <a:gd name="T0" fmla="*/ 44 w 44"/>
              <a:gd name="T1" fmla="*/ 22 h 22"/>
              <a:gd name="T2" fmla="*/ 33 w 44"/>
              <a:gd name="T3" fmla="*/ 15 h 22"/>
              <a:gd name="T4" fmla="*/ 22 w 44"/>
              <a:gd name="T5" fmla="*/ 7 h 22"/>
              <a:gd name="T6" fmla="*/ 16 w 44"/>
              <a:gd name="T7" fmla="*/ 5 h 22"/>
              <a:gd name="T8" fmla="*/ 9 w 44"/>
              <a:gd name="T9" fmla="*/ 3 h 22"/>
              <a:gd name="T10" fmla="*/ 3 w 44"/>
              <a:gd name="T11" fmla="*/ 1 h 22"/>
              <a:gd name="T12" fmla="*/ 1 w 44"/>
              <a:gd name="T13" fmla="*/ 0 h 22"/>
              <a:gd name="T14" fmla="*/ 0 w 44"/>
              <a:gd name="T1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22">
                <a:moveTo>
                  <a:pt x="44" y="22"/>
                </a:moveTo>
                <a:lnTo>
                  <a:pt x="33" y="15"/>
                </a:lnTo>
                <a:lnTo>
                  <a:pt x="22" y="7"/>
                </a:lnTo>
                <a:lnTo>
                  <a:pt x="16" y="5"/>
                </a:lnTo>
                <a:lnTo>
                  <a:pt x="9" y="3"/>
                </a:lnTo>
                <a:lnTo>
                  <a:pt x="3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78" name="Freeform 590"/>
          <p:cNvSpPr>
            <a:spLocks/>
          </p:cNvSpPr>
          <p:nvPr/>
        </p:nvSpPr>
        <p:spPr bwMode="auto">
          <a:xfrm>
            <a:off x="5141913" y="3181350"/>
            <a:ext cx="11112" cy="7938"/>
          </a:xfrm>
          <a:custGeom>
            <a:avLst/>
            <a:gdLst>
              <a:gd name="T0" fmla="*/ 21 w 21"/>
              <a:gd name="T1" fmla="*/ 0 h 14"/>
              <a:gd name="T2" fmla="*/ 15 w 21"/>
              <a:gd name="T3" fmla="*/ 5 h 14"/>
              <a:gd name="T4" fmla="*/ 8 w 21"/>
              <a:gd name="T5" fmla="*/ 10 h 14"/>
              <a:gd name="T6" fmla="*/ 2 w 21"/>
              <a:gd name="T7" fmla="*/ 13 h 14"/>
              <a:gd name="T8" fmla="*/ 1 w 21"/>
              <a:gd name="T9" fmla="*/ 14 h 14"/>
              <a:gd name="T10" fmla="*/ 0 w 21"/>
              <a:gd name="T11" fmla="*/ 14 h 14"/>
              <a:gd name="T12" fmla="*/ 1 w 21"/>
              <a:gd name="T13" fmla="*/ 14 h 14"/>
              <a:gd name="T14" fmla="*/ 2 w 21"/>
              <a:gd name="T15" fmla="*/ 13 h 14"/>
              <a:gd name="T16" fmla="*/ 8 w 21"/>
              <a:gd name="T17" fmla="*/ 10 h 14"/>
              <a:gd name="T18" fmla="*/ 15 w 21"/>
              <a:gd name="T19" fmla="*/ 5 h 14"/>
              <a:gd name="T20" fmla="*/ 21 w 21"/>
              <a:gd name="T21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4">
                <a:moveTo>
                  <a:pt x="21" y="0"/>
                </a:moveTo>
                <a:lnTo>
                  <a:pt x="15" y="5"/>
                </a:lnTo>
                <a:lnTo>
                  <a:pt x="8" y="10"/>
                </a:lnTo>
                <a:lnTo>
                  <a:pt x="2" y="13"/>
                </a:lnTo>
                <a:lnTo>
                  <a:pt x="1" y="14"/>
                </a:lnTo>
                <a:lnTo>
                  <a:pt x="0" y="14"/>
                </a:lnTo>
                <a:lnTo>
                  <a:pt x="1" y="14"/>
                </a:lnTo>
                <a:lnTo>
                  <a:pt x="2" y="13"/>
                </a:lnTo>
                <a:lnTo>
                  <a:pt x="8" y="10"/>
                </a:lnTo>
                <a:lnTo>
                  <a:pt x="15" y="5"/>
                </a:lnTo>
                <a:lnTo>
                  <a:pt x="21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479" name="Freeform 591"/>
          <p:cNvSpPr>
            <a:spLocks/>
          </p:cNvSpPr>
          <p:nvPr/>
        </p:nvSpPr>
        <p:spPr bwMode="auto">
          <a:xfrm>
            <a:off x="5026025" y="3017838"/>
            <a:ext cx="26988" cy="11112"/>
          </a:xfrm>
          <a:custGeom>
            <a:avLst/>
            <a:gdLst>
              <a:gd name="T0" fmla="*/ 51 w 51"/>
              <a:gd name="T1" fmla="*/ 0 h 21"/>
              <a:gd name="T2" fmla="*/ 42 w 51"/>
              <a:gd name="T3" fmla="*/ 2 h 21"/>
              <a:gd name="T4" fmla="*/ 36 w 51"/>
              <a:gd name="T5" fmla="*/ 5 h 21"/>
              <a:gd name="T6" fmla="*/ 25 w 51"/>
              <a:gd name="T7" fmla="*/ 7 h 21"/>
              <a:gd name="T8" fmla="*/ 19 w 51"/>
              <a:gd name="T9" fmla="*/ 8 h 21"/>
              <a:gd name="T10" fmla="*/ 15 w 51"/>
              <a:gd name="T11" fmla="*/ 9 h 21"/>
              <a:gd name="T12" fmla="*/ 12 w 51"/>
              <a:gd name="T13" fmla="*/ 11 h 21"/>
              <a:gd name="T14" fmla="*/ 9 w 51"/>
              <a:gd name="T15" fmla="*/ 13 h 21"/>
              <a:gd name="T16" fmla="*/ 6 w 51"/>
              <a:gd name="T17" fmla="*/ 15 h 21"/>
              <a:gd name="T18" fmla="*/ 0 w 51"/>
              <a:gd name="T1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21">
                <a:moveTo>
                  <a:pt x="51" y="0"/>
                </a:moveTo>
                <a:lnTo>
                  <a:pt x="42" y="2"/>
                </a:lnTo>
                <a:lnTo>
                  <a:pt x="36" y="5"/>
                </a:lnTo>
                <a:lnTo>
                  <a:pt x="25" y="7"/>
                </a:lnTo>
                <a:lnTo>
                  <a:pt x="19" y="8"/>
                </a:lnTo>
                <a:lnTo>
                  <a:pt x="15" y="9"/>
                </a:lnTo>
                <a:lnTo>
                  <a:pt x="12" y="11"/>
                </a:lnTo>
                <a:lnTo>
                  <a:pt x="9" y="13"/>
                </a:lnTo>
                <a:lnTo>
                  <a:pt x="6" y="15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0" name="Freeform 592"/>
          <p:cNvSpPr>
            <a:spLocks/>
          </p:cNvSpPr>
          <p:nvPr/>
        </p:nvSpPr>
        <p:spPr bwMode="auto">
          <a:xfrm>
            <a:off x="5110163" y="3043238"/>
            <a:ext cx="4762" cy="23812"/>
          </a:xfrm>
          <a:custGeom>
            <a:avLst/>
            <a:gdLst>
              <a:gd name="T0" fmla="*/ 0 w 7"/>
              <a:gd name="T1" fmla="*/ 0 h 44"/>
              <a:gd name="T2" fmla="*/ 4 w 7"/>
              <a:gd name="T3" fmla="*/ 9 h 44"/>
              <a:gd name="T4" fmla="*/ 5 w 7"/>
              <a:gd name="T5" fmla="*/ 15 h 44"/>
              <a:gd name="T6" fmla="*/ 6 w 7"/>
              <a:gd name="T7" fmla="*/ 20 h 44"/>
              <a:gd name="T8" fmla="*/ 7 w 7"/>
              <a:gd name="T9" fmla="*/ 22 h 44"/>
              <a:gd name="T10" fmla="*/ 7 w 7"/>
              <a:gd name="T11" fmla="*/ 24 h 44"/>
              <a:gd name="T12" fmla="*/ 7 w 7"/>
              <a:gd name="T13" fmla="*/ 29 h 44"/>
              <a:gd name="T14" fmla="*/ 7 w 7"/>
              <a:gd name="T15" fmla="*/ 35 h 44"/>
              <a:gd name="T16" fmla="*/ 7 w 7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" h="44">
                <a:moveTo>
                  <a:pt x="0" y="0"/>
                </a:moveTo>
                <a:lnTo>
                  <a:pt x="4" y="9"/>
                </a:lnTo>
                <a:lnTo>
                  <a:pt x="5" y="15"/>
                </a:lnTo>
                <a:lnTo>
                  <a:pt x="6" y="20"/>
                </a:lnTo>
                <a:lnTo>
                  <a:pt x="7" y="22"/>
                </a:lnTo>
                <a:lnTo>
                  <a:pt x="7" y="24"/>
                </a:lnTo>
                <a:lnTo>
                  <a:pt x="7" y="29"/>
                </a:lnTo>
                <a:lnTo>
                  <a:pt x="7" y="35"/>
                </a:lnTo>
                <a:lnTo>
                  <a:pt x="7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1" name="Freeform 593"/>
          <p:cNvSpPr>
            <a:spLocks/>
          </p:cNvSpPr>
          <p:nvPr/>
        </p:nvSpPr>
        <p:spPr bwMode="auto">
          <a:xfrm>
            <a:off x="5141914" y="3143251"/>
            <a:ext cx="22225" cy="11113"/>
          </a:xfrm>
          <a:custGeom>
            <a:avLst/>
            <a:gdLst>
              <a:gd name="T0" fmla="*/ 43 w 43"/>
              <a:gd name="T1" fmla="*/ 22 h 22"/>
              <a:gd name="T2" fmla="*/ 32 w 43"/>
              <a:gd name="T3" fmla="*/ 18 h 22"/>
              <a:gd name="T4" fmla="*/ 21 w 43"/>
              <a:gd name="T5" fmla="*/ 14 h 22"/>
              <a:gd name="T6" fmla="*/ 15 w 43"/>
              <a:gd name="T7" fmla="*/ 11 h 22"/>
              <a:gd name="T8" fmla="*/ 8 w 43"/>
              <a:gd name="T9" fmla="*/ 6 h 22"/>
              <a:gd name="T10" fmla="*/ 2 w 43"/>
              <a:gd name="T11" fmla="*/ 1 h 22"/>
              <a:gd name="T12" fmla="*/ 1 w 43"/>
              <a:gd name="T13" fmla="*/ 0 h 22"/>
              <a:gd name="T14" fmla="*/ 0 w 43"/>
              <a:gd name="T1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22">
                <a:moveTo>
                  <a:pt x="43" y="22"/>
                </a:moveTo>
                <a:lnTo>
                  <a:pt x="32" y="18"/>
                </a:lnTo>
                <a:lnTo>
                  <a:pt x="21" y="14"/>
                </a:lnTo>
                <a:lnTo>
                  <a:pt x="15" y="11"/>
                </a:lnTo>
                <a:lnTo>
                  <a:pt x="8" y="6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2" name="Freeform 594"/>
          <p:cNvSpPr>
            <a:spLocks/>
          </p:cNvSpPr>
          <p:nvPr/>
        </p:nvSpPr>
        <p:spPr bwMode="auto">
          <a:xfrm>
            <a:off x="5126039" y="3189288"/>
            <a:ext cx="15875" cy="19050"/>
          </a:xfrm>
          <a:custGeom>
            <a:avLst/>
            <a:gdLst>
              <a:gd name="T0" fmla="*/ 29 w 29"/>
              <a:gd name="T1" fmla="*/ 0 h 37"/>
              <a:gd name="T2" fmla="*/ 23 w 29"/>
              <a:gd name="T3" fmla="*/ 9 h 37"/>
              <a:gd name="T4" fmla="*/ 19 w 29"/>
              <a:gd name="T5" fmla="*/ 15 h 37"/>
              <a:gd name="T6" fmla="*/ 17 w 29"/>
              <a:gd name="T7" fmla="*/ 18 h 37"/>
              <a:gd name="T8" fmla="*/ 15 w 29"/>
              <a:gd name="T9" fmla="*/ 21 h 37"/>
              <a:gd name="T10" fmla="*/ 13 w 29"/>
              <a:gd name="T11" fmla="*/ 23 h 37"/>
              <a:gd name="T12" fmla="*/ 11 w 29"/>
              <a:gd name="T13" fmla="*/ 26 h 37"/>
              <a:gd name="T14" fmla="*/ 6 w 29"/>
              <a:gd name="T15" fmla="*/ 30 h 37"/>
              <a:gd name="T16" fmla="*/ 0 w 29"/>
              <a:gd name="T17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37">
                <a:moveTo>
                  <a:pt x="29" y="0"/>
                </a:moveTo>
                <a:lnTo>
                  <a:pt x="23" y="9"/>
                </a:lnTo>
                <a:lnTo>
                  <a:pt x="19" y="15"/>
                </a:lnTo>
                <a:lnTo>
                  <a:pt x="17" y="18"/>
                </a:lnTo>
                <a:lnTo>
                  <a:pt x="15" y="21"/>
                </a:lnTo>
                <a:lnTo>
                  <a:pt x="13" y="23"/>
                </a:lnTo>
                <a:lnTo>
                  <a:pt x="11" y="26"/>
                </a:lnTo>
                <a:lnTo>
                  <a:pt x="6" y="30"/>
                </a:lnTo>
                <a:lnTo>
                  <a:pt x="0" y="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3" name="Freeform 595"/>
          <p:cNvSpPr>
            <a:spLocks/>
          </p:cNvSpPr>
          <p:nvPr/>
        </p:nvSpPr>
        <p:spPr bwMode="auto">
          <a:xfrm>
            <a:off x="5435600" y="2757489"/>
            <a:ext cx="57150" cy="15875"/>
          </a:xfrm>
          <a:custGeom>
            <a:avLst/>
            <a:gdLst>
              <a:gd name="T0" fmla="*/ 0 w 109"/>
              <a:gd name="T1" fmla="*/ 0 h 29"/>
              <a:gd name="T2" fmla="*/ 22 w 109"/>
              <a:gd name="T3" fmla="*/ 1 h 29"/>
              <a:gd name="T4" fmla="*/ 44 w 109"/>
              <a:gd name="T5" fmla="*/ 1 h 29"/>
              <a:gd name="T6" fmla="*/ 65 w 109"/>
              <a:gd name="T7" fmla="*/ 3 h 29"/>
              <a:gd name="T8" fmla="*/ 87 w 109"/>
              <a:gd name="T9" fmla="*/ 7 h 29"/>
              <a:gd name="T10" fmla="*/ 92 w 109"/>
              <a:gd name="T11" fmla="*/ 11 h 29"/>
              <a:gd name="T12" fmla="*/ 95 w 109"/>
              <a:gd name="T13" fmla="*/ 17 h 29"/>
              <a:gd name="T14" fmla="*/ 98 w 109"/>
              <a:gd name="T15" fmla="*/ 23 h 29"/>
              <a:gd name="T16" fmla="*/ 101 w 109"/>
              <a:gd name="T17" fmla="*/ 29 h 29"/>
              <a:gd name="T18" fmla="*/ 105 w 109"/>
              <a:gd name="T19" fmla="*/ 29 h 29"/>
              <a:gd name="T20" fmla="*/ 109 w 109"/>
              <a:gd name="T2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29">
                <a:moveTo>
                  <a:pt x="0" y="0"/>
                </a:moveTo>
                <a:lnTo>
                  <a:pt x="22" y="1"/>
                </a:lnTo>
                <a:lnTo>
                  <a:pt x="44" y="1"/>
                </a:lnTo>
                <a:lnTo>
                  <a:pt x="65" y="3"/>
                </a:lnTo>
                <a:lnTo>
                  <a:pt x="87" y="7"/>
                </a:lnTo>
                <a:lnTo>
                  <a:pt x="92" y="11"/>
                </a:lnTo>
                <a:lnTo>
                  <a:pt x="95" y="17"/>
                </a:lnTo>
                <a:lnTo>
                  <a:pt x="98" y="23"/>
                </a:lnTo>
                <a:lnTo>
                  <a:pt x="101" y="29"/>
                </a:lnTo>
                <a:lnTo>
                  <a:pt x="105" y="29"/>
                </a:lnTo>
                <a:lnTo>
                  <a:pt x="109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4" name="Freeform 596"/>
          <p:cNvSpPr>
            <a:spLocks/>
          </p:cNvSpPr>
          <p:nvPr/>
        </p:nvSpPr>
        <p:spPr bwMode="auto">
          <a:xfrm>
            <a:off x="5522913" y="3009901"/>
            <a:ext cx="30162" cy="68263"/>
          </a:xfrm>
          <a:custGeom>
            <a:avLst/>
            <a:gdLst>
              <a:gd name="T0" fmla="*/ 0 w 58"/>
              <a:gd name="T1" fmla="*/ 0 h 130"/>
              <a:gd name="T2" fmla="*/ 6 w 58"/>
              <a:gd name="T3" fmla="*/ 10 h 130"/>
              <a:gd name="T4" fmla="*/ 12 w 58"/>
              <a:gd name="T5" fmla="*/ 18 h 130"/>
              <a:gd name="T6" fmla="*/ 16 w 58"/>
              <a:gd name="T7" fmla="*/ 24 h 130"/>
              <a:gd name="T8" fmla="*/ 19 w 58"/>
              <a:gd name="T9" fmla="*/ 29 h 130"/>
              <a:gd name="T10" fmla="*/ 26 w 58"/>
              <a:gd name="T11" fmla="*/ 36 h 130"/>
              <a:gd name="T12" fmla="*/ 28 w 58"/>
              <a:gd name="T13" fmla="*/ 42 h 130"/>
              <a:gd name="T14" fmla="*/ 30 w 58"/>
              <a:gd name="T15" fmla="*/ 48 h 130"/>
              <a:gd name="T16" fmla="*/ 34 w 58"/>
              <a:gd name="T17" fmla="*/ 56 h 130"/>
              <a:gd name="T18" fmla="*/ 35 w 58"/>
              <a:gd name="T19" fmla="*/ 62 h 130"/>
              <a:gd name="T20" fmla="*/ 38 w 58"/>
              <a:gd name="T21" fmla="*/ 69 h 130"/>
              <a:gd name="T22" fmla="*/ 40 w 58"/>
              <a:gd name="T23" fmla="*/ 76 h 130"/>
              <a:gd name="T24" fmla="*/ 44 w 58"/>
              <a:gd name="T25" fmla="*/ 87 h 130"/>
              <a:gd name="T26" fmla="*/ 46 w 58"/>
              <a:gd name="T27" fmla="*/ 93 h 130"/>
              <a:gd name="T28" fmla="*/ 48 w 58"/>
              <a:gd name="T29" fmla="*/ 100 h 130"/>
              <a:gd name="T30" fmla="*/ 53 w 58"/>
              <a:gd name="T31" fmla="*/ 115 h 130"/>
              <a:gd name="T32" fmla="*/ 54 w 58"/>
              <a:gd name="T33" fmla="*/ 121 h 130"/>
              <a:gd name="T34" fmla="*/ 57 w 58"/>
              <a:gd name="T35" fmla="*/ 125 h 130"/>
              <a:gd name="T36" fmla="*/ 58 w 58"/>
              <a:gd name="T37" fmla="*/ 129 h 130"/>
              <a:gd name="T38" fmla="*/ 58 w 58"/>
              <a:gd name="T39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8" h="130">
                <a:moveTo>
                  <a:pt x="0" y="0"/>
                </a:moveTo>
                <a:lnTo>
                  <a:pt x="6" y="10"/>
                </a:lnTo>
                <a:lnTo>
                  <a:pt x="12" y="18"/>
                </a:lnTo>
                <a:lnTo>
                  <a:pt x="16" y="24"/>
                </a:lnTo>
                <a:lnTo>
                  <a:pt x="19" y="29"/>
                </a:lnTo>
                <a:lnTo>
                  <a:pt x="26" y="36"/>
                </a:lnTo>
                <a:lnTo>
                  <a:pt x="28" y="42"/>
                </a:lnTo>
                <a:lnTo>
                  <a:pt x="30" y="48"/>
                </a:lnTo>
                <a:lnTo>
                  <a:pt x="34" y="56"/>
                </a:lnTo>
                <a:lnTo>
                  <a:pt x="35" y="62"/>
                </a:lnTo>
                <a:lnTo>
                  <a:pt x="38" y="69"/>
                </a:lnTo>
                <a:lnTo>
                  <a:pt x="40" y="76"/>
                </a:lnTo>
                <a:lnTo>
                  <a:pt x="44" y="87"/>
                </a:lnTo>
                <a:lnTo>
                  <a:pt x="46" y="93"/>
                </a:lnTo>
                <a:lnTo>
                  <a:pt x="48" y="100"/>
                </a:lnTo>
                <a:lnTo>
                  <a:pt x="53" y="115"/>
                </a:lnTo>
                <a:lnTo>
                  <a:pt x="54" y="121"/>
                </a:lnTo>
                <a:lnTo>
                  <a:pt x="57" y="125"/>
                </a:lnTo>
                <a:lnTo>
                  <a:pt x="58" y="129"/>
                </a:lnTo>
                <a:lnTo>
                  <a:pt x="58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5" name="Freeform 597"/>
          <p:cNvSpPr>
            <a:spLocks/>
          </p:cNvSpPr>
          <p:nvPr/>
        </p:nvSpPr>
        <p:spPr bwMode="auto">
          <a:xfrm>
            <a:off x="5526088" y="3013076"/>
            <a:ext cx="31750" cy="11113"/>
          </a:xfrm>
          <a:custGeom>
            <a:avLst/>
            <a:gdLst>
              <a:gd name="T0" fmla="*/ 0 w 58"/>
              <a:gd name="T1" fmla="*/ 0 h 21"/>
              <a:gd name="T2" fmla="*/ 9 w 58"/>
              <a:gd name="T3" fmla="*/ 2 h 21"/>
              <a:gd name="T4" fmla="*/ 16 w 58"/>
              <a:gd name="T5" fmla="*/ 4 h 21"/>
              <a:gd name="T6" fmla="*/ 21 w 58"/>
              <a:gd name="T7" fmla="*/ 6 h 21"/>
              <a:gd name="T8" fmla="*/ 26 w 58"/>
              <a:gd name="T9" fmla="*/ 8 h 21"/>
              <a:gd name="T10" fmla="*/ 33 w 58"/>
              <a:gd name="T11" fmla="*/ 9 h 21"/>
              <a:gd name="T12" fmla="*/ 37 w 58"/>
              <a:gd name="T13" fmla="*/ 10 h 21"/>
              <a:gd name="T14" fmla="*/ 40 w 58"/>
              <a:gd name="T15" fmla="*/ 12 h 21"/>
              <a:gd name="T16" fmla="*/ 44 w 58"/>
              <a:gd name="T17" fmla="*/ 14 h 21"/>
              <a:gd name="T18" fmla="*/ 50 w 58"/>
              <a:gd name="T19" fmla="*/ 16 h 21"/>
              <a:gd name="T20" fmla="*/ 58 w 58"/>
              <a:gd name="T2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" h="21">
                <a:moveTo>
                  <a:pt x="0" y="0"/>
                </a:moveTo>
                <a:lnTo>
                  <a:pt x="9" y="2"/>
                </a:lnTo>
                <a:lnTo>
                  <a:pt x="16" y="4"/>
                </a:lnTo>
                <a:lnTo>
                  <a:pt x="21" y="6"/>
                </a:lnTo>
                <a:lnTo>
                  <a:pt x="26" y="8"/>
                </a:lnTo>
                <a:lnTo>
                  <a:pt x="33" y="9"/>
                </a:lnTo>
                <a:lnTo>
                  <a:pt x="37" y="10"/>
                </a:lnTo>
                <a:lnTo>
                  <a:pt x="40" y="12"/>
                </a:lnTo>
                <a:lnTo>
                  <a:pt x="44" y="14"/>
                </a:lnTo>
                <a:lnTo>
                  <a:pt x="50" y="16"/>
                </a:lnTo>
                <a:lnTo>
                  <a:pt x="58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6" name="Freeform 598"/>
          <p:cNvSpPr>
            <a:spLocks/>
          </p:cNvSpPr>
          <p:nvPr/>
        </p:nvSpPr>
        <p:spPr bwMode="auto">
          <a:xfrm>
            <a:off x="5365751" y="2551113"/>
            <a:ext cx="15875" cy="80962"/>
          </a:xfrm>
          <a:custGeom>
            <a:avLst/>
            <a:gdLst>
              <a:gd name="T0" fmla="*/ 0 w 29"/>
              <a:gd name="T1" fmla="*/ 0 h 151"/>
              <a:gd name="T2" fmla="*/ 2 w 29"/>
              <a:gd name="T3" fmla="*/ 21 h 151"/>
              <a:gd name="T4" fmla="*/ 4 w 29"/>
              <a:gd name="T5" fmla="*/ 41 h 151"/>
              <a:gd name="T6" fmla="*/ 8 w 29"/>
              <a:gd name="T7" fmla="*/ 79 h 151"/>
              <a:gd name="T8" fmla="*/ 10 w 29"/>
              <a:gd name="T9" fmla="*/ 97 h 151"/>
              <a:gd name="T10" fmla="*/ 15 w 29"/>
              <a:gd name="T11" fmla="*/ 115 h 151"/>
              <a:gd name="T12" fmla="*/ 21 w 29"/>
              <a:gd name="T13" fmla="*/ 133 h 151"/>
              <a:gd name="T14" fmla="*/ 29 w 29"/>
              <a:gd name="T15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51">
                <a:moveTo>
                  <a:pt x="0" y="0"/>
                </a:moveTo>
                <a:lnTo>
                  <a:pt x="2" y="21"/>
                </a:lnTo>
                <a:lnTo>
                  <a:pt x="4" y="41"/>
                </a:lnTo>
                <a:lnTo>
                  <a:pt x="8" y="79"/>
                </a:lnTo>
                <a:lnTo>
                  <a:pt x="10" y="97"/>
                </a:lnTo>
                <a:lnTo>
                  <a:pt x="15" y="115"/>
                </a:lnTo>
                <a:lnTo>
                  <a:pt x="21" y="133"/>
                </a:lnTo>
                <a:lnTo>
                  <a:pt x="29" y="1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7" name="Freeform 599"/>
          <p:cNvSpPr>
            <a:spLocks/>
          </p:cNvSpPr>
          <p:nvPr/>
        </p:nvSpPr>
        <p:spPr bwMode="auto">
          <a:xfrm>
            <a:off x="5397500" y="2574925"/>
            <a:ext cx="46038" cy="57150"/>
          </a:xfrm>
          <a:custGeom>
            <a:avLst/>
            <a:gdLst>
              <a:gd name="T0" fmla="*/ 0 w 87"/>
              <a:gd name="T1" fmla="*/ 0 h 108"/>
              <a:gd name="T2" fmla="*/ 16 w 87"/>
              <a:gd name="T3" fmla="*/ 24 h 108"/>
              <a:gd name="T4" fmla="*/ 31 w 87"/>
              <a:gd name="T5" fmla="*/ 46 h 108"/>
              <a:gd name="T6" fmla="*/ 48 w 87"/>
              <a:gd name="T7" fmla="*/ 66 h 108"/>
              <a:gd name="T8" fmla="*/ 65 w 87"/>
              <a:gd name="T9" fmla="*/ 87 h 108"/>
              <a:gd name="T10" fmla="*/ 71 w 87"/>
              <a:gd name="T11" fmla="*/ 95 h 108"/>
              <a:gd name="T12" fmla="*/ 75 w 87"/>
              <a:gd name="T13" fmla="*/ 100 h 108"/>
              <a:gd name="T14" fmla="*/ 76 w 87"/>
              <a:gd name="T15" fmla="*/ 105 h 108"/>
              <a:gd name="T16" fmla="*/ 77 w 87"/>
              <a:gd name="T17" fmla="*/ 107 h 108"/>
              <a:gd name="T18" fmla="*/ 77 w 87"/>
              <a:gd name="T19" fmla="*/ 108 h 108"/>
              <a:gd name="T20" fmla="*/ 80 w 87"/>
              <a:gd name="T21" fmla="*/ 108 h 108"/>
              <a:gd name="T22" fmla="*/ 82 w 87"/>
              <a:gd name="T23" fmla="*/ 108 h 108"/>
              <a:gd name="T24" fmla="*/ 87 w 87"/>
              <a:gd name="T2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7" h="108">
                <a:moveTo>
                  <a:pt x="0" y="0"/>
                </a:moveTo>
                <a:lnTo>
                  <a:pt x="16" y="24"/>
                </a:lnTo>
                <a:lnTo>
                  <a:pt x="31" y="46"/>
                </a:lnTo>
                <a:lnTo>
                  <a:pt x="48" y="66"/>
                </a:lnTo>
                <a:lnTo>
                  <a:pt x="65" y="87"/>
                </a:lnTo>
                <a:lnTo>
                  <a:pt x="71" y="95"/>
                </a:lnTo>
                <a:lnTo>
                  <a:pt x="75" y="100"/>
                </a:lnTo>
                <a:lnTo>
                  <a:pt x="76" y="105"/>
                </a:lnTo>
                <a:lnTo>
                  <a:pt x="77" y="107"/>
                </a:lnTo>
                <a:lnTo>
                  <a:pt x="77" y="108"/>
                </a:lnTo>
                <a:lnTo>
                  <a:pt x="80" y="108"/>
                </a:lnTo>
                <a:lnTo>
                  <a:pt x="82" y="108"/>
                </a:lnTo>
                <a:lnTo>
                  <a:pt x="87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8" name="Freeform 600"/>
          <p:cNvSpPr>
            <a:spLocks/>
          </p:cNvSpPr>
          <p:nvPr/>
        </p:nvSpPr>
        <p:spPr bwMode="auto">
          <a:xfrm>
            <a:off x="5430839" y="3360739"/>
            <a:ext cx="15875" cy="60325"/>
          </a:xfrm>
          <a:custGeom>
            <a:avLst/>
            <a:gdLst>
              <a:gd name="T0" fmla="*/ 0 w 29"/>
              <a:gd name="T1" fmla="*/ 0 h 115"/>
              <a:gd name="T2" fmla="*/ 1 w 29"/>
              <a:gd name="T3" fmla="*/ 14 h 115"/>
              <a:gd name="T4" fmla="*/ 2 w 29"/>
              <a:gd name="T5" fmla="*/ 30 h 115"/>
              <a:gd name="T6" fmla="*/ 6 w 29"/>
              <a:gd name="T7" fmla="*/ 61 h 115"/>
              <a:gd name="T8" fmla="*/ 8 w 29"/>
              <a:gd name="T9" fmla="*/ 77 h 115"/>
              <a:gd name="T10" fmla="*/ 13 w 29"/>
              <a:gd name="T11" fmla="*/ 91 h 115"/>
              <a:gd name="T12" fmla="*/ 21 w 29"/>
              <a:gd name="T13" fmla="*/ 105 h 115"/>
              <a:gd name="T14" fmla="*/ 29 w 29"/>
              <a:gd name="T15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15">
                <a:moveTo>
                  <a:pt x="0" y="0"/>
                </a:moveTo>
                <a:lnTo>
                  <a:pt x="1" y="14"/>
                </a:lnTo>
                <a:lnTo>
                  <a:pt x="2" y="30"/>
                </a:lnTo>
                <a:lnTo>
                  <a:pt x="6" y="61"/>
                </a:lnTo>
                <a:lnTo>
                  <a:pt x="8" y="77"/>
                </a:lnTo>
                <a:lnTo>
                  <a:pt x="13" y="91"/>
                </a:lnTo>
                <a:lnTo>
                  <a:pt x="21" y="105"/>
                </a:lnTo>
                <a:lnTo>
                  <a:pt x="29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89" name="Freeform 601"/>
          <p:cNvSpPr>
            <a:spLocks/>
          </p:cNvSpPr>
          <p:nvPr/>
        </p:nvSpPr>
        <p:spPr bwMode="auto">
          <a:xfrm>
            <a:off x="5160964" y="3429000"/>
            <a:ext cx="33337" cy="46038"/>
          </a:xfrm>
          <a:custGeom>
            <a:avLst/>
            <a:gdLst>
              <a:gd name="T0" fmla="*/ 65 w 65"/>
              <a:gd name="T1" fmla="*/ 0 h 86"/>
              <a:gd name="T2" fmla="*/ 61 w 65"/>
              <a:gd name="T3" fmla="*/ 10 h 86"/>
              <a:gd name="T4" fmla="*/ 57 w 65"/>
              <a:gd name="T5" fmla="*/ 19 h 86"/>
              <a:gd name="T6" fmla="*/ 49 w 65"/>
              <a:gd name="T7" fmla="*/ 34 h 86"/>
              <a:gd name="T8" fmla="*/ 37 w 65"/>
              <a:gd name="T9" fmla="*/ 46 h 86"/>
              <a:gd name="T10" fmla="*/ 30 w 65"/>
              <a:gd name="T11" fmla="*/ 52 h 86"/>
              <a:gd name="T12" fmla="*/ 21 w 65"/>
              <a:gd name="T13" fmla="*/ 58 h 86"/>
              <a:gd name="T14" fmla="*/ 19 w 65"/>
              <a:gd name="T15" fmla="*/ 66 h 86"/>
              <a:gd name="T16" fmla="*/ 18 w 65"/>
              <a:gd name="T17" fmla="*/ 72 h 86"/>
              <a:gd name="T18" fmla="*/ 17 w 65"/>
              <a:gd name="T19" fmla="*/ 76 h 86"/>
              <a:gd name="T20" fmla="*/ 15 w 65"/>
              <a:gd name="T21" fmla="*/ 78 h 86"/>
              <a:gd name="T22" fmla="*/ 14 w 65"/>
              <a:gd name="T23" fmla="*/ 79 h 86"/>
              <a:gd name="T24" fmla="*/ 11 w 65"/>
              <a:gd name="T25" fmla="*/ 82 h 86"/>
              <a:gd name="T26" fmla="*/ 7 w 65"/>
              <a:gd name="T27" fmla="*/ 83 h 86"/>
              <a:gd name="T28" fmla="*/ 0 w 65"/>
              <a:gd name="T29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5" h="86">
                <a:moveTo>
                  <a:pt x="65" y="0"/>
                </a:moveTo>
                <a:lnTo>
                  <a:pt x="61" y="10"/>
                </a:lnTo>
                <a:lnTo>
                  <a:pt x="57" y="19"/>
                </a:lnTo>
                <a:lnTo>
                  <a:pt x="49" y="34"/>
                </a:lnTo>
                <a:lnTo>
                  <a:pt x="37" y="46"/>
                </a:lnTo>
                <a:lnTo>
                  <a:pt x="30" y="52"/>
                </a:lnTo>
                <a:lnTo>
                  <a:pt x="21" y="58"/>
                </a:lnTo>
                <a:lnTo>
                  <a:pt x="19" y="66"/>
                </a:lnTo>
                <a:lnTo>
                  <a:pt x="18" y="72"/>
                </a:lnTo>
                <a:lnTo>
                  <a:pt x="17" y="76"/>
                </a:lnTo>
                <a:lnTo>
                  <a:pt x="15" y="78"/>
                </a:lnTo>
                <a:lnTo>
                  <a:pt x="14" y="79"/>
                </a:lnTo>
                <a:lnTo>
                  <a:pt x="11" y="82"/>
                </a:lnTo>
                <a:lnTo>
                  <a:pt x="7" y="83"/>
                </a:lnTo>
                <a:lnTo>
                  <a:pt x="0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0" name="Freeform 602"/>
          <p:cNvSpPr>
            <a:spLocks/>
          </p:cNvSpPr>
          <p:nvPr/>
        </p:nvSpPr>
        <p:spPr bwMode="auto">
          <a:xfrm>
            <a:off x="5335589" y="3513139"/>
            <a:ext cx="46037" cy="26987"/>
          </a:xfrm>
          <a:custGeom>
            <a:avLst/>
            <a:gdLst>
              <a:gd name="T0" fmla="*/ 0 w 86"/>
              <a:gd name="T1" fmla="*/ 0 h 50"/>
              <a:gd name="T2" fmla="*/ 6 w 86"/>
              <a:gd name="T3" fmla="*/ 2 h 50"/>
              <a:gd name="T4" fmla="*/ 12 w 86"/>
              <a:gd name="T5" fmla="*/ 3 h 50"/>
              <a:gd name="T6" fmla="*/ 19 w 86"/>
              <a:gd name="T7" fmla="*/ 6 h 50"/>
              <a:gd name="T8" fmla="*/ 24 w 86"/>
              <a:gd name="T9" fmla="*/ 8 h 50"/>
              <a:gd name="T10" fmla="*/ 29 w 86"/>
              <a:gd name="T11" fmla="*/ 10 h 50"/>
              <a:gd name="T12" fmla="*/ 32 w 86"/>
              <a:gd name="T13" fmla="*/ 13 h 50"/>
              <a:gd name="T14" fmla="*/ 39 w 86"/>
              <a:gd name="T15" fmla="*/ 18 h 50"/>
              <a:gd name="T16" fmla="*/ 44 w 86"/>
              <a:gd name="T17" fmla="*/ 21 h 50"/>
              <a:gd name="T18" fmla="*/ 49 w 86"/>
              <a:gd name="T19" fmla="*/ 25 h 50"/>
              <a:gd name="T20" fmla="*/ 56 w 86"/>
              <a:gd name="T21" fmla="*/ 30 h 50"/>
              <a:gd name="T22" fmla="*/ 65 w 86"/>
              <a:gd name="T23" fmla="*/ 36 h 50"/>
              <a:gd name="T24" fmla="*/ 73 w 86"/>
              <a:gd name="T25" fmla="*/ 40 h 50"/>
              <a:gd name="T26" fmla="*/ 78 w 86"/>
              <a:gd name="T27" fmla="*/ 42 h 50"/>
              <a:gd name="T28" fmla="*/ 83 w 86"/>
              <a:gd name="T29" fmla="*/ 43 h 50"/>
              <a:gd name="T30" fmla="*/ 85 w 86"/>
              <a:gd name="T31" fmla="*/ 43 h 50"/>
              <a:gd name="T32" fmla="*/ 86 w 86"/>
              <a:gd name="T33" fmla="*/ 43 h 50"/>
              <a:gd name="T34" fmla="*/ 86 w 86"/>
              <a:gd name="T35" fmla="*/ 43 h 50"/>
              <a:gd name="T36" fmla="*/ 86 w 86"/>
              <a:gd name="T37" fmla="*/ 45 h 50"/>
              <a:gd name="T38" fmla="*/ 86 w 86"/>
              <a:gd name="T39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6" h="50">
                <a:moveTo>
                  <a:pt x="0" y="0"/>
                </a:moveTo>
                <a:lnTo>
                  <a:pt x="6" y="2"/>
                </a:lnTo>
                <a:lnTo>
                  <a:pt x="12" y="3"/>
                </a:lnTo>
                <a:lnTo>
                  <a:pt x="19" y="6"/>
                </a:lnTo>
                <a:lnTo>
                  <a:pt x="24" y="8"/>
                </a:lnTo>
                <a:lnTo>
                  <a:pt x="29" y="10"/>
                </a:lnTo>
                <a:lnTo>
                  <a:pt x="32" y="13"/>
                </a:lnTo>
                <a:lnTo>
                  <a:pt x="39" y="18"/>
                </a:lnTo>
                <a:lnTo>
                  <a:pt x="44" y="21"/>
                </a:lnTo>
                <a:lnTo>
                  <a:pt x="49" y="25"/>
                </a:lnTo>
                <a:lnTo>
                  <a:pt x="56" y="30"/>
                </a:lnTo>
                <a:lnTo>
                  <a:pt x="65" y="36"/>
                </a:lnTo>
                <a:lnTo>
                  <a:pt x="73" y="40"/>
                </a:lnTo>
                <a:lnTo>
                  <a:pt x="78" y="42"/>
                </a:lnTo>
                <a:lnTo>
                  <a:pt x="83" y="43"/>
                </a:lnTo>
                <a:lnTo>
                  <a:pt x="85" y="43"/>
                </a:lnTo>
                <a:lnTo>
                  <a:pt x="86" y="43"/>
                </a:lnTo>
                <a:lnTo>
                  <a:pt x="86" y="43"/>
                </a:lnTo>
                <a:lnTo>
                  <a:pt x="86" y="45"/>
                </a:lnTo>
                <a:lnTo>
                  <a:pt x="86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1" name="Freeform 603"/>
          <p:cNvSpPr>
            <a:spLocks/>
          </p:cNvSpPr>
          <p:nvPr/>
        </p:nvSpPr>
        <p:spPr bwMode="auto">
          <a:xfrm>
            <a:off x="5449888" y="3113088"/>
            <a:ext cx="23812" cy="57150"/>
          </a:xfrm>
          <a:custGeom>
            <a:avLst/>
            <a:gdLst>
              <a:gd name="T0" fmla="*/ 0 w 43"/>
              <a:gd name="T1" fmla="*/ 0 h 108"/>
              <a:gd name="T2" fmla="*/ 4 w 43"/>
              <a:gd name="T3" fmla="*/ 13 h 108"/>
              <a:gd name="T4" fmla="*/ 9 w 43"/>
              <a:gd name="T5" fmla="*/ 28 h 108"/>
              <a:gd name="T6" fmla="*/ 17 w 43"/>
              <a:gd name="T7" fmla="*/ 58 h 108"/>
              <a:gd name="T8" fmla="*/ 22 w 43"/>
              <a:gd name="T9" fmla="*/ 72 h 108"/>
              <a:gd name="T10" fmla="*/ 28 w 43"/>
              <a:gd name="T11" fmla="*/ 86 h 108"/>
              <a:gd name="T12" fmla="*/ 35 w 43"/>
              <a:gd name="T13" fmla="*/ 98 h 108"/>
              <a:gd name="T14" fmla="*/ 43 w 43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108">
                <a:moveTo>
                  <a:pt x="0" y="0"/>
                </a:moveTo>
                <a:lnTo>
                  <a:pt x="4" y="13"/>
                </a:lnTo>
                <a:lnTo>
                  <a:pt x="9" y="28"/>
                </a:lnTo>
                <a:lnTo>
                  <a:pt x="17" y="58"/>
                </a:lnTo>
                <a:lnTo>
                  <a:pt x="22" y="72"/>
                </a:lnTo>
                <a:lnTo>
                  <a:pt x="28" y="86"/>
                </a:lnTo>
                <a:lnTo>
                  <a:pt x="35" y="98"/>
                </a:lnTo>
                <a:lnTo>
                  <a:pt x="43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2" name="Freeform 604"/>
          <p:cNvSpPr>
            <a:spLocks/>
          </p:cNvSpPr>
          <p:nvPr/>
        </p:nvSpPr>
        <p:spPr bwMode="auto">
          <a:xfrm>
            <a:off x="5476876" y="3081339"/>
            <a:ext cx="53975" cy="26987"/>
          </a:xfrm>
          <a:custGeom>
            <a:avLst/>
            <a:gdLst>
              <a:gd name="T0" fmla="*/ 0 w 101"/>
              <a:gd name="T1" fmla="*/ 0 h 51"/>
              <a:gd name="T2" fmla="*/ 14 w 101"/>
              <a:gd name="T3" fmla="*/ 9 h 51"/>
              <a:gd name="T4" fmla="*/ 29 w 101"/>
              <a:gd name="T5" fmla="*/ 18 h 51"/>
              <a:gd name="T6" fmla="*/ 44 w 101"/>
              <a:gd name="T7" fmla="*/ 29 h 51"/>
              <a:gd name="T8" fmla="*/ 51 w 101"/>
              <a:gd name="T9" fmla="*/ 33 h 51"/>
              <a:gd name="T10" fmla="*/ 57 w 101"/>
              <a:gd name="T11" fmla="*/ 37 h 51"/>
              <a:gd name="T12" fmla="*/ 63 w 101"/>
              <a:gd name="T13" fmla="*/ 39 h 51"/>
              <a:gd name="T14" fmla="*/ 69 w 101"/>
              <a:gd name="T15" fmla="*/ 41 h 51"/>
              <a:gd name="T16" fmla="*/ 84 w 101"/>
              <a:gd name="T17" fmla="*/ 46 h 51"/>
              <a:gd name="T18" fmla="*/ 91 w 101"/>
              <a:gd name="T19" fmla="*/ 49 h 51"/>
              <a:gd name="T20" fmla="*/ 96 w 101"/>
              <a:gd name="T21" fmla="*/ 50 h 51"/>
              <a:gd name="T22" fmla="*/ 99 w 101"/>
              <a:gd name="T23" fmla="*/ 51 h 51"/>
              <a:gd name="T24" fmla="*/ 101 w 101"/>
              <a:gd name="T25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" h="51">
                <a:moveTo>
                  <a:pt x="0" y="0"/>
                </a:moveTo>
                <a:lnTo>
                  <a:pt x="14" y="9"/>
                </a:lnTo>
                <a:lnTo>
                  <a:pt x="29" y="18"/>
                </a:lnTo>
                <a:lnTo>
                  <a:pt x="44" y="29"/>
                </a:lnTo>
                <a:lnTo>
                  <a:pt x="51" y="33"/>
                </a:lnTo>
                <a:lnTo>
                  <a:pt x="57" y="37"/>
                </a:lnTo>
                <a:lnTo>
                  <a:pt x="63" y="39"/>
                </a:lnTo>
                <a:lnTo>
                  <a:pt x="69" y="41"/>
                </a:lnTo>
                <a:lnTo>
                  <a:pt x="84" y="46"/>
                </a:lnTo>
                <a:lnTo>
                  <a:pt x="91" y="49"/>
                </a:lnTo>
                <a:lnTo>
                  <a:pt x="96" y="50"/>
                </a:lnTo>
                <a:lnTo>
                  <a:pt x="99" y="51"/>
                </a:lnTo>
                <a:lnTo>
                  <a:pt x="101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3" name="Freeform 605"/>
          <p:cNvSpPr>
            <a:spLocks/>
          </p:cNvSpPr>
          <p:nvPr/>
        </p:nvSpPr>
        <p:spPr bwMode="auto">
          <a:xfrm>
            <a:off x="5457826" y="3121026"/>
            <a:ext cx="23813" cy="11113"/>
          </a:xfrm>
          <a:custGeom>
            <a:avLst/>
            <a:gdLst>
              <a:gd name="T0" fmla="*/ 0 w 43"/>
              <a:gd name="T1" fmla="*/ 0 h 21"/>
              <a:gd name="T2" fmla="*/ 14 w 43"/>
              <a:gd name="T3" fmla="*/ 4 h 21"/>
              <a:gd name="T4" fmla="*/ 26 w 43"/>
              <a:gd name="T5" fmla="*/ 7 h 21"/>
              <a:gd name="T6" fmla="*/ 33 w 43"/>
              <a:gd name="T7" fmla="*/ 7 h 21"/>
              <a:gd name="T8" fmla="*/ 38 w 43"/>
              <a:gd name="T9" fmla="*/ 8 h 21"/>
              <a:gd name="T10" fmla="*/ 42 w 43"/>
              <a:gd name="T11" fmla="*/ 8 h 21"/>
              <a:gd name="T12" fmla="*/ 43 w 43"/>
              <a:gd name="T13" fmla="*/ 10 h 21"/>
              <a:gd name="T14" fmla="*/ 43 w 43"/>
              <a:gd name="T15" fmla="*/ 14 h 21"/>
              <a:gd name="T16" fmla="*/ 43 w 43"/>
              <a:gd name="T1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21">
                <a:moveTo>
                  <a:pt x="0" y="0"/>
                </a:moveTo>
                <a:lnTo>
                  <a:pt x="14" y="4"/>
                </a:lnTo>
                <a:lnTo>
                  <a:pt x="26" y="7"/>
                </a:lnTo>
                <a:lnTo>
                  <a:pt x="33" y="7"/>
                </a:lnTo>
                <a:lnTo>
                  <a:pt x="38" y="8"/>
                </a:lnTo>
                <a:lnTo>
                  <a:pt x="42" y="8"/>
                </a:lnTo>
                <a:lnTo>
                  <a:pt x="43" y="10"/>
                </a:lnTo>
                <a:lnTo>
                  <a:pt x="43" y="14"/>
                </a:lnTo>
                <a:lnTo>
                  <a:pt x="43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4" name="Freeform 606"/>
          <p:cNvSpPr>
            <a:spLocks/>
          </p:cNvSpPr>
          <p:nvPr/>
        </p:nvSpPr>
        <p:spPr bwMode="auto">
          <a:xfrm>
            <a:off x="5110164" y="2914650"/>
            <a:ext cx="34925" cy="26988"/>
          </a:xfrm>
          <a:custGeom>
            <a:avLst/>
            <a:gdLst>
              <a:gd name="T0" fmla="*/ 65 w 65"/>
              <a:gd name="T1" fmla="*/ 0 h 51"/>
              <a:gd name="T2" fmla="*/ 53 w 65"/>
              <a:gd name="T3" fmla="*/ 4 h 51"/>
              <a:gd name="T4" fmla="*/ 42 w 65"/>
              <a:gd name="T5" fmla="*/ 7 h 51"/>
              <a:gd name="T6" fmla="*/ 30 w 65"/>
              <a:gd name="T7" fmla="*/ 13 h 51"/>
              <a:gd name="T8" fmla="*/ 22 w 65"/>
              <a:gd name="T9" fmla="*/ 22 h 51"/>
              <a:gd name="T10" fmla="*/ 17 w 65"/>
              <a:gd name="T11" fmla="*/ 28 h 51"/>
              <a:gd name="T12" fmla="*/ 13 w 65"/>
              <a:gd name="T13" fmla="*/ 33 h 51"/>
              <a:gd name="T14" fmla="*/ 12 w 65"/>
              <a:gd name="T15" fmla="*/ 36 h 51"/>
              <a:gd name="T16" fmla="*/ 11 w 65"/>
              <a:gd name="T17" fmla="*/ 40 h 51"/>
              <a:gd name="T18" fmla="*/ 11 w 65"/>
              <a:gd name="T19" fmla="*/ 42 h 51"/>
              <a:gd name="T20" fmla="*/ 13 w 65"/>
              <a:gd name="T21" fmla="*/ 43 h 51"/>
              <a:gd name="T22" fmla="*/ 14 w 65"/>
              <a:gd name="T23" fmla="*/ 43 h 51"/>
              <a:gd name="T24" fmla="*/ 14 w 65"/>
              <a:gd name="T25" fmla="*/ 43 h 51"/>
              <a:gd name="T26" fmla="*/ 13 w 65"/>
              <a:gd name="T27" fmla="*/ 45 h 51"/>
              <a:gd name="T28" fmla="*/ 10 w 65"/>
              <a:gd name="T29" fmla="*/ 46 h 51"/>
              <a:gd name="T30" fmla="*/ 6 w 65"/>
              <a:gd name="T31" fmla="*/ 48 h 51"/>
              <a:gd name="T32" fmla="*/ 0 w 65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51">
                <a:moveTo>
                  <a:pt x="65" y="0"/>
                </a:moveTo>
                <a:lnTo>
                  <a:pt x="53" y="4"/>
                </a:lnTo>
                <a:lnTo>
                  <a:pt x="42" y="7"/>
                </a:lnTo>
                <a:lnTo>
                  <a:pt x="30" y="13"/>
                </a:lnTo>
                <a:lnTo>
                  <a:pt x="22" y="22"/>
                </a:lnTo>
                <a:lnTo>
                  <a:pt x="17" y="28"/>
                </a:lnTo>
                <a:lnTo>
                  <a:pt x="13" y="33"/>
                </a:lnTo>
                <a:lnTo>
                  <a:pt x="12" y="36"/>
                </a:lnTo>
                <a:lnTo>
                  <a:pt x="11" y="40"/>
                </a:lnTo>
                <a:lnTo>
                  <a:pt x="11" y="42"/>
                </a:lnTo>
                <a:lnTo>
                  <a:pt x="13" y="43"/>
                </a:lnTo>
                <a:lnTo>
                  <a:pt x="14" y="43"/>
                </a:lnTo>
                <a:lnTo>
                  <a:pt x="14" y="43"/>
                </a:lnTo>
                <a:lnTo>
                  <a:pt x="13" y="45"/>
                </a:lnTo>
                <a:lnTo>
                  <a:pt x="10" y="46"/>
                </a:lnTo>
                <a:lnTo>
                  <a:pt x="6" y="48"/>
                </a:lnTo>
                <a:lnTo>
                  <a:pt x="0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5" name="Freeform 607"/>
          <p:cNvSpPr>
            <a:spLocks/>
          </p:cNvSpPr>
          <p:nvPr/>
        </p:nvSpPr>
        <p:spPr bwMode="auto">
          <a:xfrm>
            <a:off x="5045076" y="2917825"/>
            <a:ext cx="61913" cy="19050"/>
          </a:xfrm>
          <a:custGeom>
            <a:avLst/>
            <a:gdLst>
              <a:gd name="T0" fmla="*/ 116 w 116"/>
              <a:gd name="T1" fmla="*/ 0 h 36"/>
              <a:gd name="T2" fmla="*/ 98 w 116"/>
              <a:gd name="T3" fmla="*/ 1 h 36"/>
              <a:gd name="T4" fmla="*/ 80 w 116"/>
              <a:gd name="T5" fmla="*/ 1 h 36"/>
              <a:gd name="T6" fmla="*/ 64 w 116"/>
              <a:gd name="T7" fmla="*/ 1 h 36"/>
              <a:gd name="T8" fmla="*/ 48 w 116"/>
              <a:gd name="T9" fmla="*/ 3 h 36"/>
              <a:gd name="T10" fmla="*/ 34 w 116"/>
              <a:gd name="T11" fmla="*/ 6 h 36"/>
              <a:gd name="T12" fmla="*/ 21 w 116"/>
              <a:gd name="T13" fmla="*/ 12 h 36"/>
              <a:gd name="T14" fmla="*/ 10 w 116"/>
              <a:gd name="T15" fmla="*/ 22 h 36"/>
              <a:gd name="T16" fmla="*/ 5 w 116"/>
              <a:gd name="T17" fmla="*/ 28 h 36"/>
              <a:gd name="T18" fmla="*/ 0 w 116"/>
              <a:gd name="T1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6" h="36">
                <a:moveTo>
                  <a:pt x="116" y="0"/>
                </a:moveTo>
                <a:lnTo>
                  <a:pt x="98" y="1"/>
                </a:lnTo>
                <a:lnTo>
                  <a:pt x="80" y="1"/>
                </a:lnTo>
                <a:lnTo>
                  <a:pt x="64" y="1"/>
                </a:lnTo>
                <a:lnTo>
                  <a:pt x="48" y="3"/>
                </a:lnTo>
                <a:lnTo>
                  <a:pt x="34" y="6"/>
                </a:lnTo>
                <a:lnTo>
                  <a:pt x="21" y="12"/>
                </a:lnTo>
                <a:lnTo>
                  <a:pt x="10" y="22"/>
                </a:lnTo>
                <a:lnTo>
                  <a:pt x="5" y="28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6" name="Freeform 608"/>
          <p:cNvSpPr>
            <a:spLocks/>
          </p:cNvSpPr>
          <p:nvPr/>
        </p:nvSpPr>
        <p:spPr bwMode="auto">
          <a:xfrm>
            <a:off x="5221288" y="2879726"/>
            <a:ext cx="19050" cy="61913"/>
          </a:xfrm>
          <a:custGeom>
            <a:avLst/>
            <a:gdLst>
              <a:gd name="T0" fmla="*/ 36 w 36"/>
              <a:gd name="T1" fmla="*/ 0 h 116"/>
              <a:gd name="T2" fmla="*/ 30 w 36"/>
              <a:gd name="T3" fmla="*/ 17 h 116"/>
              <a:gd name="T4" fmla="*/ 23 w 36"/>
              <a:gd name="T5" fmla="*/ 31 h 116"/>
              <a:gd name="T6" fmla="*/ 17 w 36"/>
              <a:gd name="T7" fmla="*/ 43 h 116"/>
              <a:gd name="T8" fmla="*/ 12 w 36"/>
              <a:gd name="T9" fmla="*/ 54 h 116"/>
              <a:gd name="T10" fmla="*/ 7 w 36"/>
              <a:gd name="T11" fmla="*/ 66 h 116"/>
              <a:gd name="T12" fmla="*/ 4 w 36"/>
              <a:gd name="T13" fmla="*/ 79 h 116"/>
              <a:gd name="T14" fmla="*/ 1 w 36"/>
              <a:gd name="T15" fmla="*/ 96 h 116"/>
              <a:gd name="T16" fmla="*/ 0 w 36"/>
              <a:gd name="T17" fmla="*/ 105 h 116"/>
              <a:gd name="T18" fmla="*/ 0 w 36"/>
              <a:gd name="T19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116">
                <a:moveTo>
                  <a:pt x="36" y="0"/>
                </a:moveTo>
                <a:lnTo>
                  <a:pt x="30" y="17"/>
                </a:lnTo>
                <a:lnTo>
                  <a:pt x="23" y="31"/>
                </a:lnTo>
                <a:lnTo>
                  <a:pt x="17" y="43"/>
                </a:lnTo>
                <a:lnTo>
                  <a:pt x="12" y="54"/>
                </a:lnTo>
                <a:lnTo>
                  <a:pt x="7" y="66"/>
                </a:lnTo>
                <a:lnTo>
                  <a:pt x="4" y="79"/>
                </a:lnTo>
                <a:lnTo>
                  <a:pt x="1" y="96"/>
                </a:lnTo>
                <a:lnTo>
                  <a:pt x="0" y="105"/>
                </a:lnTo>
                <a:lnTo>
                  <a:pt x="0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7" name="Freeform 609"/>
          <p:cNvSpPr>
            <a:spLocks/>
          </p:cNvSpPr>
          <p:nvPr/>
        </p:nvSpPr>
        <p:spPr bwMode="auto">
          <a:xfrm>
            <a:off x="5591176" y="2325688"/>
            <a:ext cx="4763" cy="50800"/>
          </a:xfrm>
          <a:custGeom>
            <a:avLst/>
            <a:gdLst>
              <a:gd name="T0" fmla="*/ 7 w 7"/>
              <a:gd name="T1" fmla="*/ 0 h 94"/>
              <a:gd name="T2" fmla="*/ 6 w 7"/>
              <a:gd name="T3" fmla="*/ 11 h 94"/>
              <a:gd name="T4" fmla="*/ 4 w 7"/>
              <a:gd name="T5" fmla="*/ 21 h 94"/>
              <a:gd name="T6" fmla="*/ 4 w 7"/>
              <a:gd name="T7" fmla="*/ 28 h 94"/>
              <a:gd name="T8" fmla="*/ 3 w 7"/>
              <a:gd name="T9" fmla="*/ 34 h 94"/>
              <a:gd name="T10" fmla="*/ 1 w 7"/>
              <a:gd name="T11" fmla="*/ 42 h 94"/>
              <a:gd name="T12" fmla="*/ 0 w 7"/>
              <a:gd name="T13" fmla="*/ 49 h 94"/>
              <a:gd name="T14" fmla="*/ 0 w 7"/>
              <a:gd name="T15" fmla="*/ 55 h 94"/>
              <a:gd name="T16" fmla="*/ 0 w 7"/>
              <a:gd name="T17" fmla="*/ 63 h 94"/>
              <a:gd name="T18" fmla="*/ 0 w 7"/>
              <a:gd name="T19" fmla="*/ 69 h 94"/>
              <a:gd name="T20" fmla="*/ 0 w 7"/>
              <a:gd name="T21" fmla="*/ 76 h 94"/>
              <a:gd name="T22" fmla="*/ 0 w 7"/>
              <a:gd name="T23" fmla="*/ 84 h 94"/>
              <a:gd name="T24" fmla="*/ 0 w 7"/>
              <a:gd name="T2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94">
                <a:moveTo>
                  <a:pt x="7" y="0"/>
                </a:moveTo>
                <a:lnTo>
                  <a:pt x="6" y="11"/>
                </a:lnTo>
                <a:lnTo>
                  <a:pt x="4" y="21"/>
                </a:lnTo>
                <a:lnTo>
                  <a:pt x="4" y="28"/>
                </a:lnTo>
                <a:lnTo>
                  <a:pt x="3" y="34"/>
                </a:lnTo>
                <a:lnTo>
                  <a:pt x="1" y="42"/>
                </a:lnTo>
                <a:lnTo>
                  <a:pt x="0" y="49"/>
                </a:lnTo>
                <a:lnTo>
                  <a:pt x="0" y="55"/>
                </a:lnTo>
                <a:lnTo>
                  <a:pt x="0" y="63"/>
                </a:lnTo>
                <a:lnTo>
                  <a:pt x="0" y="69"/>
                </a:lnTo>
                <a:lnTo>
                  <a:pt x="0" y="76"/>
                </a:lnTo>
                <a:lnTo>
                  <a:pt x="0" y="84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8" name="Freeform 610"/>
          <p:cNvSpPr>
            <a:spLocks/>
          </p:cNvSpPr>
          <p:nvPr/>
        </p:nvSpPr>
        <p:spPr bwMode="auto">
          <a:xfrm>
            <a:off x="5699125" y="2382838"/>
            <a:ext cx="38100" cy="23812"/>
          </a:xfrm>
          <a:custGeom>
            <a:avLst/>
            <a:gdLst>
              <a:gd name="T0" fmla="*/ 0 w 72"/>
              <a:gd name="T1" fmla="*/ 0 h 44"/>
              <a:gd name="T2" fmla="*/ 11 w 72"/>
              <a:gd name="T3" fmla="*/ 12 h 44"/>
              <a:gd name="T4" fmla="*/ 16 w 72"/>
              <a:gd name="T5" fmla="*/ 17 h 44"/>
              <a:gd name="T6" fmla="*/ 22 w 72"/>
              <a:gd name="T7" fmla="*/ 22 h 44"/>
              <a:gd name="T8" fmla="*/ 34 w 72"/>
              <a:gd name="T9" fmla="*/ 28 h 44"/>
              <a:gd name="T10" fmla="*/ 43 w 72"/>
              <a:gd name="T11" fmla="*/ 33 h 44"/>
              <a:gd name="T12" fmla="*/ 51 w 72"/>
              <a:gd name="T13" fmla="*/ 36 h 44"/>
              <a:gd name="T14" fmla="*/ 55 w 72"/>
              <a:gd name="T15" fmla="*/ 39 h 44"/>
              <a:gd name="T16" fmla="*/ 60 w 72"/>
              <a:gd name="T17" fmla="*/ 40 h 44"/>
              <a:gd name="T18" fmla="*/ 63 w 72"/>
              <a:gd name="T19" fmla="*/ 40 h 44"/>
              <a:gd name="T20" fmla="*/ 65 w 72"/>
              <a:gd name="T21" fmla="*/ 39 h 44"/>
              <a:gd name="T22" fmla="*/ 65 w 72"/>
              <a:gd name="T23" fmla="*/ 36 h 44"/>
              <a:gd name="T24" fmla="*/ 65 w 72"/>
              <a:gd name="T25" fmla="*/ 36 h 44"/>
              <a:gd name="T26" fmla="*/ 66 w 72"/>
              <a:gd name="T27" fmla="*/ 38 h 44"/>
              <a:gd name="T28" fmla="*/ 69 w 72"/>
              <a:gd name="T29" fmla="*/ 40 h 44"/>
              <a:gd name="T30" fmla="*/ 72 w 72"/>
              <a:gd name="T3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" h="44">
                <a:moveTo>
                  <a:pt x="0" y="0"/>
                </a:moveTo>
                <a:lnTo>
                  <a:pt x="11" y="12"/>
                </a:lnTo>
                <a:lnTo>
                  <a:pt x="16" y="17"/>
                </a:lnTo>
                <a:lnTo>
                  <a:pt x="22" y="22"/>
                </a:lnTo>
                <a:lnTo>
                  <a:pt x="34" y="28"/>
                </a:lnTo>
                <a:lnTo>
                  <a:pt x="43" y="33"/>
                </a:lnTo>
                <a:lnTo>
                  <a:pt x="51" y="36"/>
                </a:lnTo>
                <a:lnTo>
                  <a:pt x="55" y="39"/>
                </a:lnTo>
                <a:lnTo>
                  <a:pt x="60" y="40"/>
                </a:lnTo>
                <a:lnTo>
                  <a:pt x="63" y="40"/>
                </a:lnTo>
                <a:lnTo>
                  <a:pt x="65" y="39"/>
                </a:lnTo>
                <a:lnTo>
                  <a:pt x="65" y="36"/>
                </a:lnTo>
                <a:lnTo>
                  <a:pt x="65" y="36"/>
                </a:lnTo>
                <a:lnTo>
                  <a:pt x="66" y="38"/>
                </a:lnTo>
                <a:lnTo>
                  <a:pt x="69" y="40"/>
                </a:lnTo>
                <a:lnTo>
                  <a:pt x="72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499" name="Freeform 611"/>
          <p:cNvSpPr>
            <a:spLocks/>
          </p:cNvSpPr>
          <p:nvPr/>
        </p:nvSpPr>
        <p:spPr bwMode="auto">
          <a:xfrm>
            <a:off x="5419725" y="2486025"/>
            <a:ext cx="19050" cy="19050"/>
          </a:xfrm>
          <a:custGeom>
            <a:avLst/>
            <a:gdLst>
              <a:gd name="T0" fmla="*/ 37 w 37"/>
              <a:gd name="T1" fmla="*/ 0 h 36"/>
              <a:gd name="T2" fmla="*/ 29 w 37"/>
              <a:gd name="T3" fmla="*/ 11 h 36"/>
              <a:gd name="T4" fmla="*/ 22 w 37"/>
              <a:gd name="T5" fmla="*/ 22 h 36"/>
              <a:gd name="T6" fmla="*/ 16 w 37"/>
              <a:gd name="T7" fmla="*/ 27 h 36"/>
              <a:gd name="T8" fmla="*/ 9 w 37"/>
              <a:gd name="T9" fmla="*/ 31 h 36"/>
              <a:gd name="T10" fmla="*/ 3 w 37"/>
              <a:gd name="T11" fmla="*/ 35 h 36"/>
              <a:gd name="T12" fmla="*/ 2 w 37"/>
              <a:gd name="T13" fmla="*/ 36 h 36"/>
              <a:gd name="T14" fmla="*/ 0 w 37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" h="36">
                <a:moveTo>
                  <a:pt x="37" y="0"/>
                </a:moveTo>
                <a:lnTo>
                  <a:pt x="29" y="11"/>
                </a:lnTo>
                <a:lnTo>
                  <a:pt x="22" y="22"/>
                </a:lnTo>
                <a:lnTo>
                  <a:pt x="16" y="27"/>
                </a:lnTo>
                <a:lnTo>
                  <a:pt x="9" y="31"/>
                </a:lnTo>
                <a:lnTo>
                  <a:pt x="3" y="35"/>
                </a:lnTo>
                <a:lnTo>
                  <a:pt x="2" y="36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0" name="Freeform 612"/>
          <p:cNvSpPr>
            <a:spLocks/>
          </p:cNvSpPr>
          <p:nvPr/>
        </p:nvSpPr>
        <p:spPr bwMode="auto">
          <a:xfrm>
            <a:off x="5129213" y="1909763"/>
            <a:ext cx="107950" cy="23812"/>
          </a:xfrm>
          <a:custGeom>
            <a:avLst/>
            <a:gdLst>
              <a:gd name="T0" fmla="*/ 205 w 205"/>
              <a:gd name="T1" fmla="*/ 14 h 43"/>
              <a:gd name="T2" fmla="*/ 204 w 205"/>
              <a:gd name="T3" fmla="*/ 0 h 43"/>
              <a:gd name="T4" fmla="*/ 146 w 205"/>
              <a:gd name="T5" fmla="*/ 3 h 43"/>
              <a:gd name="T6" fmla="*/ 89 w 205"/>
              <a:gd name="T7" fmla="*/ 7 h 43"/>
              <a:gd name="T8" fmla="*/ 67 w 205"/>
              <a:gd name="T9" fmla="*/ 9 h 43"/>
              <a:gd name="T10" fmla="*/ 65 w 205"/>
              <a:gd name="T11" fmla="*/ 11 h 43"/>
              <a:gd name="T12" fmla="*/ 44 w 205"/>
              <a:gd name="T13" fmla="*/ 15 h 43"/>
              <a:gd name="T14" fmla="*/ 37 w 205"/>
              <a:gd name="T15" fmla="*/ 17 h 43"/>
              <a:gd name="T16" fmla="*/ 30 w 205"/>
              <a:gd name="T17" fmla="*/ 19 h 43"/>
              <a:gd name="T18" fmla="*/ 15 w 205"/>
              <a:gd name="T19" fmla="*/ 24 h 43"/>
              <a:gd name="T20" fmla="*/ 9 w 205"/>
              <a:gd name="T21" fmla="*/ 26 h 43"/>
              <a:gd name="T22" fmla="*/ 3 w 205"/>
              <a:gd name="T23" fmla="*/ 27 h 43"/>
              <a:gd name="T24" fmla="*/ 1 w 205"/>
              <a:gd name="T25" fmla="*/ 29 h 43"/>
              <a:gd name="T26" fmla="*/ 0 w 205"/>
              <a:gd name="T27" fmla="*/ 30 h 43"/>
              <a:gd name="T28" fmla="*/ 4 w 205"/>
              <a:gd name="T29" fmla="*/ 43 h 43"/>
              <a:gd name="T30" fmla="*/ 7 w 205"/>
              <a:gd name="T31" fmla="*/ 42 h 43"/>
              <a:gd name="T32" fmla="*/ 9 w 205"/>
              <a:gd name="T33" fmla="*/ 41 h 43"/>
              <a:gd name="T34" fmla="*/ 15 w 205"/>
              <a:gd name="T35" fmla="*/ 40 h 43"/>
              <a:gd name="T36" fmla="*/ 21 w 205"/>
              <a:gd name="T37" fmla="*/ 37 h 43"/>
              <a:gd name="T38" fmla="*/ 36 w 205"/>
              <a:gd name="T39" fmla="*/ 32 h 43"/>
              <a:gd name="T40" fmla="*/ 43 w 205"/>
              <a:gd name="T41" fmla="*/ 30 h 43"/>
              <a:gd name="T42" fmla="*/ 48 w 205"/>
              <a:gd name="T43" fmla="*/ 29 h 43"/>
              <a:gd name="T44" fmla="*/ 71 w 205"/>
              <a:gd name="T45" fmla="*/ 24 h 43"/>
              <a:gd name="T46" fmla="*/ 67 w 205"/>
              <a:gd name="T47" fmla="*/ 17 h 43"/>
              <a:gd name="T48" fmla="*/ 67 w 205"/>
              <a:gd name="T49" fmla="*/ 24 h 43"/>
              <a:gd name="T50" fmla="*/ 90 w 205"/>
              <a:gd name="T51" fmla="*/ 21 h 43"/>
              <a:gd name="T52" fmla="*/ 146 w 205"/>
              <a:gd name="T53" fmla="*/ 18 h 43"/>
              <a:gd name="T54" fmla="*/ 205 w 205"/>
              <a:gd name="T55" fmla="*/ 14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5" h="43">
                <a:moveTo>
                  <a:pt x="205" y="14"/>
                </a:moveTo>
                <a:lnTo>
                  <a:pt x="204" y="0"/>
                </a:lnTo>
                <a:lnTo>
                  <a:pt x="146" y="3"/>
                </a:lnTo>
                <a:lnTo>
                  <a:pt x="89" y="7"/>
                </a:lnTo>
                <a:lnTo>
                  <a:pt x="67" y="9"/>
                </a:lnTo>
                <a:lnTo>
                  <a:pt x="65" y="11"/>
                </a:lnTo>
                <a:lnTo>
                  <a:pt x="44" y="15"/>
                </a:lnTo>
                <a:lnTo>
                  <a:pt x="37" y="17"/>
                </a:lnTo>
                <a:lnTo>
                  <a:pt x="30" y="19"/>
                </a:lnTo>
                <a:lnTo>
                  <a:pt x="15" y="24"/>
                </a:lnTo>
                <a:lnTo>
                  <a:pt x="9" y="26"/>
                </a:lnTo>
                <a:lnTo>
                  <a:pt x="3" y="27"/>
                </a:lnTo>
                <a:lnTo>
                  <a:pt x="1" y="29"/>
                </a:lnTo>
                <a:lnTo>
                  <a:pt x="0" y="30"/>
                </a:lnTo>
                <a:lnTo>
                  <a:pt x="4" y="43"/>
                </a:lnTo>
                <a:lnTo>
                  <a:pt x="7" y="42"/>
                </a:lnTo>
                <a:lnTo>
                  <a:pt x="9" y="41"/>
                </a:lnTo>
                <a:lnTo>
                  <a:pt x="15" y="40"/>
                </a:lnTo>
                <a:lnTo>
                  <a:pt x="21" y="37"/>
                </a:lnTo>
                <a:lnTo>
                  <a:pt x="36" y="32"/>
                </a:lnTo>
                <a:lnTo>
                  <a:pt x="43" y="30"/>
                </a:lnTo>
                <a:lnTo>
                  <a:pt x="48" y="29"/>
                </a:lnTo>
                <a:lnTo>
                  <a:pt x="71" y="24"/>
                </a:lnTo>
                <a:lnTo>
                  <a:pt x="67" y="17"/>
                </a:lnTo>
                <a:lnTo>
                  <a:pt x="67" y="24"/>
                </a:lnTo>
                <a:lnTo>
                  <a:pt x="90" y="21"/>
                </a:lnTo>
                <a:lnTo>
                  <a:pt x="146" y="18"/>
                </a:lnTo>
                <a:lnTo>
                  <a:pt x="205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1" name="Freeform 613"/>
          <p:cNvSpPr>
            <a:spLocks/>
          </p:cNvSpPr>
          <p:nvPr/>
        </p:nvSpPr>
        <p:spPr bwMode="auto">
          <a:xfrm>
            <a:off x="5468938" y="2028826"/>
            <a:ext cx="4762" cy="60325"/>
          </a:xfrm>
          <a:custGeom>
            <a:avLst/>
            <a:gdLst>
              <a:gd name="T0" fmla="*/ 0 w 9"/>
              <a:gd name="T1" fmla="*/ 0 h 116"/>
              <a:gd name="T2" fmla="*/ 3 w 9"/>
              <a:gd name="T3" fmla="*/ 11 h 116"/>
              <a:gd name="T4" fmla="*/ 4 w 9"/>
              <a:gd name="T5" fmla="*/ 20 h 116"/>
              <a:gd name="T6" fmla="*/ 5 w 9"/>
              <a:gd name="T7" fmla="*/ 27 h 116"/>
              <a:gd name="T8" fmla="*/ 6 w 9"/>
              <a:gd name="T9" fmla="*/ 32 h 116"/>
              <a:gd name="T10" fmla="*/ 7 w 9"/>
              <a:gd name="T11" fmla="*/ 40 h 116"/>
              <a:gd name="T12" fmla="*/ 9 w 9"/>
              <a:gd name="T13" fmla="*/ 47 h 116"/>
              <a:gd name="T14" fmla="*/ 9 w 9"/>
              <a:gd name="T15" fmla="*/ 56 h 116"/>
              <a:gd name="T16" fmla="*/ 9 w 9"/>
              <a:gd name="T17" fmla="*/ 62 h 116"/>
              <a:gd name="T18" fmla="*/ 9 w 9"/>
              <a:gd name="T19" fmla="*/ 68 h 116"/>
              <a:gd name="T20" fmla="*/ 7 w 9"/>
              <a:gd name="T21" fmla="*/ 76 h 116"/>
              <a:gd name="T22" fmla="*/ 7 w 9"/>
              <a:gd name="T23" fmla="*/ 87 h 116"/>
              <a:gd name="T24" fmla="*/ 7 w 9"/>
              <a:gd name="T25" fmla="*/ 100 h 116"/>
              <a:gd name="T26" fmla="*/ 7 w 9"/>
              <a:gd name="T27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" h="116">
                <a:moveTo>
                  <a:pt x="0" y="0"/>
                </a:moveTo>
                <a:lnTo>
                  <a:pt x="3" y="11"/>
                </a:lnTo>
                <a:lnTo>
                  <a:pt x="4" y="20"/>
                </a:lnTo>
                <a:lnTo>
                  <a:pt x="5" y="27"/>
                </a:lnTo>
                <a:lnTo>
                  <a:pt x="6" y="32"/>
                </a:lnTo>
                <a:lnTo>
                  <a:pt x="7" y="40"/>
                </a:lnTo>
                <a:lnTo>
                  <a:pt x="9" y="47"/>
                </a:lnTo>
                <a:lnTo>
                  <a:pt x="9" y="56"/>
                </a:lnTo>
                <a:lnTo>
                  <a:pt x="9" y="62"/>
                </a:lnTo>
                <a:lnTo>
                  <a:pt x="9" y="68"/>
                </a:lnTo>
                <a:lnTo>
                  <a:pt x="7" y="76"/>
                </a:lnTo>
                <a:lnTo>
                  <a:pt x="7" y="87"/>
                </a:lnTo>
                <a:lnTo>
                  <a:pt x="7" y="100"/>
                </a:lnTo>
                <a:lnTo>
                  <a:pt x="7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2" name="Freeform 614"/>
          <p:cNvSpPr>
            <a:spLocks/>
          </p:cNvSpPr>
          <p:nvPr/>
        </p:nvSpPr>
        <p:spPr bwMode="auto">
          <a:xfrm>
            <a:off x="4927601" y="2124075"/>
            <a:ext cx="22225" cy="84138"/>
          </a:xfrm>
          <a:custGeom>
            <a:avLst/>
            <a:gdLst>
              <a:gd name="T0" fmla="*/ 43 w 43"/>
              <a:gd name="T1" fmla="*/ 0 h 158"/>
              <a:gd name="T2" fmla="*/ 42 w 43"/>
              <a:gd name="T3" fmla="*/ 21 h 158"/>
              <a:gd name="T4" fmla="*/ 42 w 43"/>
              <a:gd name="T5" fmla="*/ 41 h 158"/>
              <a:gd name="T6" fmla="*/ 42 w 43"/>
              <a:gd name="T7" fmla="*/ 59 h 158"/>
              <a:gd name="T8" fmla="*/ 40 w 43"/>
              <a:gd name="T9" fmla="*/ 76 h 158"/>
              <a:gd name="T10" fmla="*/ 38 w 43"/>
              <a:gd name="T11" fmla="*/ 91 h 158"/>
              <a:gd name="T12" fmla="*/ 32 w 43"/>
              <a:gd name="T13" fmla="*/ 104 h 158"/>
              <a:gd name="T14" fmla="*/ 27 w 43"/>
              <a:gd name="T15" fmla="*/ 112 h 158"/>
              <a:gd name="T16" fmla="*/ 21 w 43"/>
              <a:gd name="T17" fmla="*/ 118 h 158"/>
              <a:gd name="T18" fmla="*/ 15 w 43"/>
              <a:gd name="T19" fmla="*/ 124 h 158"/>
              <a:gd name="T20" fmla="*/ 7 w 43"/>
              <a:gd name="T21" fmla="*/ 130 h 158"/>
              <a:gd name="T22" fmla="*/ 4 w 43"/>
              <a:gd name="T23" fmla="*/ 137 h 158"/>
              <a:gd name="T24" fmla="*/ 2 w 43"/>
              <a:gd name="T25" fmla="*/ 143 h 158"/>
              <a:gd name="T26" fmla="*/ 1 w 43"/>
              <a:gd name="T27" fmla="*/ 145 h 158"/>
              <a:gd name="T28" fmla="*/ 0 w 43"/>
              <a:gd name="T29" fmla="*/ 148 h 158"/>
              <a:gd name="T30" fmla="*/ 0 w 43"/>
              <a:gd name="T31" fmla="*/ 151 h 158"/>
              <a:gd name="T32" fmla="*/ 0 w 43"/>
              <a:gd name="T33" fmla="*/ 154 h 158"/>
              <a:gd name="T34" fmla="*/ 0 w 43"/>
              <a:gd name="T35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3" h="158">
                <a:moveTo>
                  <a:pt x="43" y="0"/>
                </a:moveTo>
                <a:lnTo>
                  <a:pt x="42" y="21"/>
                </a:lnTo>
                <a:lnTo>
                  <a:pt x="42" y="41"/>
                </a:lnTo>
                <a:lnTo>
                  <a:pt x="42" y="59"/>
                </a:lnTo>
                <a:lnTo>
                  <a:pt x="40" y="76"/>
                </a:lnTo>
                <a:lnTo>
                  <a:pt x="38" y="91"/>
                </a:lnTo>
                <a:lnTo>
                  <a:pt x="32" y="104"/>
                </a:lnTo>
                <a:lnTo>
                  <a:pt x="27" y="112"/>
                </a:lnTo>
                <a:lnTo>
                  <a:pt x="21" y="118"/>
                </a:lnTo>
                <a:lnTo>
                  <a:pt x="15" y="124"/>
                </a:lnTo>
                <a:lnTo>
                  <a:pt x="7" y="130"/>
                </a:lnTo>
                <a:lnTo>
                  <a:pt x="4" y="137"/>
                </a:lnTo>
                <a:lnTo>
                  <a:pt x="2" y="143"/>
                </a:lnTo>
                <a:lnTo>
                  <a:pt x="1" y="145"/>
                </a:lnTo>
                <a:lnTo>
                  <a:pt x="0" y="148"/>
                </a:lnTo>
                <a:lnTo>
                  <a:pt x="0" y="151"/>
                </a:lnTo>
                <a:lnTo>
                  <a:pt x="0" y="154"/>
                </a:lnTo>
                <a:lnTo>
                  <a:pt x="0" y="1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3" name="Freeform 615"/>
          <p:cNvSpPr>
            <a:spLocks/>
          </p:cNvSpPr>
          <p:nvPr/>
        </p:nvSpPr>
        <p:spPr bwMode="auto">
          <a:xfrm>
            <a:off x="4859338" y="2181226"/>
            <a:ext cx="44450" cy="22225"/>
          </a:xfrm>
          <a:custGeom>
            <a:avLst/>
            <a:gdLst>
              <a:gd name="T0" fmla="*/ 86 w 86"/>
              <a:gd name="T1" fmla="*/ 0 h 43"/>
              <a:gd name="T2" fmla="*/ 80 w 86"/>
              <a:gd name="T3" fmla="*/ 4 h 43"/>
              <a:gd name="T4" fmla="*/ 75 w 86"/>
              <a:gd name="T5" fmla="*/ 7 h 43"/>
              <a:gd name="T6" fmla="*/ 68 w 86"/>
              <a:gd name="T7" fmla="*/ 12 h 43"/>
              <a:gd name="T8" fmla="*/ 65 w 86"/>
              <a:gd name="T9" fmla="*/ 14 h 43"/>
              <a:gd name="T10" fmla="*/ 60 w 86"/>
              <a:gd name="T11" fmla="*/ 17 h 43"/>
              <a:gd name="T12" fmla="*/ 55 w 86"/>
              <a:gd name="T13" fmla="*/ 18 h 43"/>
              <a:gd name="T14" fmla="*/ 49 w 86"/>
              <a:gd name="T15" fmla="*/ 20 h 43"/>
              <a:gd name="T16" fmla="*/ 43 w 86"/>
              <a:gd name="T17" fmla="*/ 22 h 43"/>
              <a:gd name="T18" fmla="*/ 38 w 86"/>
              <a:gd name="T19" fmla="*/ 24 h 43"/>
              <a:gd name="T20" fmla="*/ 30 w 86"/>
              <a:gd name="T21" fmla="*/ 26 h 43"/>
              <a:gd name="T22" fmla="*/ 21 w 86"/>
              <a:gd name="T23" fmla="*/ 29 h 43"/>
              <a:gd name="T24" fmla="*/ 14 w 86"/>
              <a:gd name="T25" fmla="*/ 32 h 43"/>
              <a:gd name="T26" fmla="*/ 7 w 86"/>
              <a:gd name="T27" fmla="*/ 37 h 43"/>
              <a:gd name="T28" fmla="*/ 2 w 86"/>
              <a:gd name="T29" fmla="*/ 41 h 43"/>
              <a:gd name="T30" fmla="*/ 1 w 86"/>
              <a:gd name="T31" fmla="*/ 43 h 43"/>
              <a:gd name="T32" fmla="*/ 0 w 86"/>
              <a:gd name="T3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6" h="43">
                <a:moveTo>
                  <a:pt x="86" y="0"/>
                </a:moveTo>
                <a:lnTo>
                  <a:pt x="80" y="4"/>
                </a:lnTo>
                <a:lnTo>
                  <a:pt x="75" y="7"/>
                </a:lnTo>
                <a:lnTo>
                  <a:pt x="68" y="12"/>
                </a:lnTo>
                <a:lnTo>
                  <a:pt x="65" y="14"/>
                </a:lnTo>
                <a:lnTo>
                  <a:pt x="60" y="17"/>
                </a:lnTo>
                <a:lnTo>
                  <a:pt x="55" y="18"/>
                </a:lnTo>
                <a:lnTo>
                  <a:pt x="49" y="20"/>
                </a:lnTo>
                <a:lnTo>
                  <a:pt x="43" y="22"/>
                </a:lnTo>
                <a:lnTo>
                  <a:pt x="38" y="24"/>
                </a:lnTo>
                <a:lnTo>
                  <a:pt x="30" y="26"/>
                </a:lnTo>
                <a:lnTo>
                  <a:pt x="21" y="29"/>
                </a:lnTo>
                <a:lnTo>
                  <a:pt x="14" y="32"/>
                </a:lnTo>
                <a:lnTo>
                  <a:pt x="7" y="37"/>
                </a:lnTo>
                <a:lnTo>
                  <a:pt x="2" y="41"/>
                </a:lnTo>
                <a:lnTo>
                  <a:pt x="1" y="43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4" name="Freeform 616"/>
          <p:cNvSpPr>
            <a:spLocks/>
          </p:cNvSpPr>
          <p:nvPr/>
        </p:nvSpPr>
        <p:spPr bwMode="auto">
          <a:xfrm>
            <a:off x="5057776" y="2230438"/>
            <a:ext cx="11113" cy="38100"/>
          </a:xfrm>
          <a:custGeom>
            <a:avLst/>
            <a:gdLst>
              <a:gd name="T0" fmla="*/ 0 w 22"/>
              <a:gd name="T1" fmla="*/ 0 h 72"/>
              <a:gd name="T2" fmla="*/ 6 w 22"/>
              <a:gd name="T3" fmla="*/ 15 h 72"/>
              <a:gd name="T4" fmla="*/ 13 w 22"/>
              <a:gd name="T5" fmla="*/ 35 h 72"/>
              <a:gd name="T6" fmla="*/ 19 w 22"/>
              <a:gd name="T7" fmla="*/ 54 h 72"/>
              <a:gd name="T8" fmla="*/ 20 w 22"/>
              <a:gd name="T9" fmla="*/ 64 h 72"/>
              <a:gd name="T10" fmla="*/ 22 w 22"/>
              <a:gd name="T1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72">
                <a:moveTo>
                  <a:pt x="0" y="0"/>
                </a:moveTo>
                <a:lnTo>
                  <a:pt x="6" y="15"/>
                </a:lnTo>
                <a:lnTo>
                  <a:pt x="13" y="35"/>
                </a:lnTo>
                <a:lnTo>
                  <a:pt x="19" y="54"/>
                </a:lnTo>
                <a:lnTo>
                  <a:pt x="20" y="64"/>
                </a:lnTo>
                <a:lnTo>
                  <a:pt x="22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5" name="Freeform 617"/>
          <p:cNvSpPr>
            <a:spLocks/>
          </p:cNvSpPr>
          <p:nvPr/>
        </p:nvSpPr>
        <p:spPr bwMode="auto">
          <a:xfrm>
            <a:off x="4995864" y="2260600"/>
            <a:ext cx="46037" cy="26988"/>
          </a:xfrm>
          <a:custGeom>
            <a:avLst/>
            <a:gdLst>
              <a:gd name="T0" fmla="*/ 87 w 87"/>
              <a:gd name="T1" fmla="*/ 0 h 51"/>
              <a:gd name="T2" fmla="*/ 76 w 87"/>
              <a:gd name="T3" fmla="*/ 8 h 51"/>
              <a:gd name="T4" fmla="*/ 64 w 87"/>
              <a:gd name="T5" fmla="*/ 14 h 51"/>
              <a:gd name="T6" fmla="*/ 43 w 87"/>
              <a:gd name="T7" fmla="*/ 23 h 51"/>
              <a:gd name="T8" fmla="*/ 32 w 87"/>
              <a:gd name="T9" fmla="*/ 29 h 51"/>
              <a:gd name="T10" fmla="*/ 21 w 87"/>
              <a:gd name="T11" fmla="*/ 35 h 51"/>
              <a:gd name="T12" fmla="*/ 10 w 87"/>
              <a:gd name="T13" fmla="*/ 43 h 51"/>
              <a:gd name="T14" fmla="*/ 0 w 87"/>
              <a:gd name="T15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" h="51">
                <a:moveTo>
                  <a:pt x="87" y="0"/>
                </a:moveTo>
                <a:lnTo>
                  <a:pt x="76" y="8"/>
                </a:lnTo>
                <a:lnTo>
                  <a:pt x="64" y="14"/>
                </a:lnTo>
                <a:lnTo>
                  <a:pt x="43" y="23"/>
                </a:lnTo>
                <a:lnTo>
                  <a:pt x="32" y="29"/>
                </a:lnTo>
                <a:lnTo>
                  <a:pt x="21" y="35"/>
                </a:lnTo>
                <a:lnTo>
                  <a:pt x="10" y="43"/>
                </a:lnTo>
                <a:lnTo>
                  <a:pt x="0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6" name="Freeform 618"/>
          <p:cNvSpPr>
            <a:spLocks/>
          </p:cNvSpPr>
          <p:nvPr/>
        </p:nvSpPr>
        <p:spPr bwMode="auto">
          <a:xfrm>
            <a:off x="5424489" y="2192338"/>
            <a:ext cx="22225" cy="30162"/>
          </a:xfrm>
          <a:custGeom>
            <a:avLst/>
            <a:gdLst>
              <a:gd name="T0" fmla="*/ 0 w 43"/>
              <a:gd name="T1" fmla="*/ 0 h 57"/>
              <a:gd name="T2" fmla="*/ 6 w 43"/>
              <a:gd name="T3" fmla="*/ 10 h 57"/>
              <a:gd name="T4" fmla="*/ 9 w 43"/>
              <a:gd name="T5" fmla="*/ 16 h 57"/>
              <a:gd name="T6" fmla="*/ 14 w 43"/>
              <a:gd name="T7" fmla="*/ 21 h 57"/>
              <a:gd name="T8" fmla="*/ 19 w 43"/>
              <a:gd name="T9" fmla="*/ 24 h 57"/>
              <a:gd name="T10" fmla="*/ 25 w 43"/>
              <a:gd name="T11" fmla="*/ 25 h 57"/>
              <a:gd name="T12" fmla="*/ 31 w 43"/>
              <a:gd name="T13" fmla="*/ 26 h 57"/>
              <a:gd name="T14" fmla="*/ 36 w 43"/>
              <a:gd name="T15" fmla="*/ 28 h 57"/>
              <a:gd name="T16" fmla="*/ 38 w 43"/>
              <a:gd name="T17" fmla="*/ 32 h 57"/>
              <a:gd name="T18" fmla="*/ 39 w 43"/>
              <a:gd name="T19" fmla="*/ 36 h 57"/>
              <a:gd name="T20" fmla="*/ 42 w 43"/>
              <a:gd name="T21" fmla="*/ 45 h 57"/>
              <a:gd name="T22" fmla="*/ 43 w 43"/>
              <a:gd name="T23" fmla="*/ 54 h 57"/>
              <a:gd name="T24" fmla="*/ 43 w 43"/>
              <a:gd name="T25" fmla="*/ 56 h 57"/>
              <a:gd name="T26" fmla="*/ 43 w 43"/>
              <a:gd name="T2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" h="57">
                <a:moveTo>
                  <a:pt x="0" y="0"/>
                </a:moveTo>
                <a:lnTo>
                  <a:pt x="6" y="10"/>
                </a:lnTo>
                <a:lnTo>
                  <a:pt x="9" y="16"/>
                </a:lnTo>
                <a:lnTo>
                  <a:pt x="14" y="21"/>
                </a:lnTo>
                <a:lnTo>
                  <a:pt x="19" y="24"/>
                </a:lnTo>
                <a:lnTo>
                  <a:pt x="25" y="25"/>
                </a:lnTo>
                <a:lnTo>
                  <a:pt x="31" y="26"/>
                </a:lnTo>
                <a:lnTo>
                  <a:pt x="36" y="28"/>
                </a:lnTo>
                <a:lnTo>
                  <a:pt x="38" y="32"/>
                </a:lnTo>
                <a:lnTo>
                  <a:pt x="39" y="36"/>
                </a:lnTo>
                <a:lnTo>
                  <a:pt x="42" y="45"/>
                </a:lnTo>
                <a:lnTo>
                  <a:pt x="43" y="54"/>
                </a:lnTo>
                <a:lnTo>
                  <a:pt x="43" y="56"/>
                </a:lnTo>
                <a:lnTo>
                  <a:pt x="43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7" name="Freeform 619"/>
          <p:cNvSpPr>
            <a:spLocks/>
          </p:cNvSpPr>
          <p:nvPr/>
        </p:nvSpPr>
        <p:spPr bwMode="auto">
          <a:xfrm>
            <a:off x="5454650" y="2382838"/>
            <a:ext cx="19050" cy="80962"/>
          </a:xfrm>
          <a:custGeom>
            <a:avLst/>
            <a:gdLst>
              <a:gd name="T0" fmla="*/ 0 w 36"/>
              <a:gd name="T1" fmla="*/ 0 h 152"/>
              <a:gd name="T2" fmla="*/ 4 w 36"/>
              <a:gd name="T3" fmla="*/ 12 h 152"/>
              <a:gd name="T4" fmla="*/ 8 w 36"/>
              <a:gd name="T5" fmla="*/ 22 h 152"/>
              <a:gd name="T6" fmla="*/ 15 w 36"/>
              <a:gd name="T7" fmla="*/ 41 h 152"/>
              <a:gd name="T8" fmla="*/ 21 w 36"/>
              <a:gd name="T9" fmla="*/ 57 h 152"/>
              <a:gd name="T10" fmla="*/ 27 w 36"/>
              <a:gd name="T11" fmla="*/ 71 h 152"/>
              <a:gd name="T12" fmla="*/ 30 w 36"/>
              <a:gd name="T13" fmla="*/ 87 h 152"/>
              <a:gd name="T14" fmla="*/ 34 w 36"/>
              <a:gd name="T15" fmla="*/ 105 h 152"/>
              <a:gd name="T16" fmla="*/ 35 w 36"/>
              <a:gd name="T17" fmla="*/ 115 h 152"/>
              <a:gd name="T18" fmla="*/ 35 w 36"/>
              <a:gd name="T19" fmla="*/ 125 h 152"/>
              <a:gd name="T20" fmla="*/ 36 w 36"/>
              <a:gd name="T21" fmla="*/ 139 h 152"/>
              <a:gd name="T22" fmla="*/ 36 w 36"/>
              <a:gd name="T2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" h="152">
                <a:moveTo>
                  <a:pt x="0" y="0"/>
                </a:moveTo>
                <a:lnTo>
                  <a:pt x="4" y="12"/>
                </a:lnTo>
                <a:lnTo>
                  <a:pt x="8" y="22"/>
                </a:lnTo>
                <a:lnTo>
                  <a:pt x="15" y="41"/>
                </a:lnTo>
                <a:lnTo>
                  <a:pt x="21" y="57"/>
                </a:lnTo>
                <a:lnTo>
                  <a:pt x="27" y="71"/>
                </a:lnTo>
                <a:lnTo>
                  <a:pt x="30" y="87"/>
                </a:lnTo>
                <a:lnTo>
                  <a:pt x="34" y="105"/>
                </a:lnTo>
                <a:lnTo>
                  <a:pt x="35" y="115"/>
                </a:lnTo>
                <a:lnTo>
                  <a:pt x="35" y="125"/>
                </a:lnTo>
                <a:lnTo>
                  <a:pt x="36" y="139"/>
                </a:lnTo>
                <a:lnTo>
                  <a:pt x="36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8" name="Freeform 620"/>
          <p:cNvSpPr>
            <a:spLocks/>
          </p:cNvSpPr>
          <p:nvPr/>
        </p:nvSpPr>
        <p:spPr bwMode="auto">
          <a:xfrm>
            <a:off x="5457826" y="2341564"/>
            <a:ext cx="30163" cy="41275"/>
          </a:xfrm>
          <a:custGeom>
            <a:avLst/>
            <a:gdLst>
              <a:gd name="T0" fmla="*/ 0 w 57"/>
              <a:gd name="T1" fmla="*/ 0 h 79"/>
              <a:gd name="T2" fmla="*/ 8 w 57"/>
              <a:gd name="T3" fmla="*/ 8 h 79"/>
              <a:gd name="T4" fmla="*/ 18 w 57"/>
              <a:gd name="T5" fmla="*/ 17 h 79"/>
              <a:gd name="T6" fmla="*/ 37 w 57"/>
              <a:gd name="T7" fmla="*/ 35 h 79"/>
              <a:gd name="T8" fmla="*/ 45 w 57"/>
              <a:gd name="T9" fmla="*/ 46 h 79"/>
              <a:gd name="T10" fmla="*/ 51 w 57"/>
              <a:gd name="T11" fmla="*/ 55 h 79"/>
              <a:gd name="T12" fmla="*/ 56 w 57"/>
              <a:gd name="T13" fmla="*/ 67 h 79"/>
              <a:gd name="T14" fmla="*/ 57 w 57"/>
              <a:gd name="T1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" h="79">
                <a:moveTo>
                  <a:pt x="0" y="0"/>
                </a:moveTo>
                <a:lnTo>
                  <a:pt x="8" y="8"/>
                </a:lnTo>
                <a:lnTo>
                  <a:pt x="18" y="17"/>
                </a:lnTo>
                <a:lnTo>
                  <a:pt x="37" y="35"/>
                </a:lnTo>
                <a:lnTo>
                  <a:pt x="45" y="46"/>
                </a:lnTo>
                <a:lnTo>
                  <a:pt x="51" y="55"/>
                </a:lnTo>
                <a:lnTo>
                  <a:pt x="56" y="67"/>
                </a:lnTo>
                <a:lnTo>
                  <a:pt x="57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09" name="Freeform 621"/>
          <p:cNvSpPr>
            <a:spLocks/>
          </p:cNvSpPr>
          <p:nvPr/>
        </p:nvSpPr>
        <p:spPr bwMode="auto">
          <a:xfrm>
            <a:off x="5427664" y="2300288"/>
            <a:ext cx="22225" cy="49212"/>
          </a:xfrm>
          <a:custGeom>
            <a:avLst/>
            <a:gdLst>
              <a:gd name="T0" fmla="*/ 0 w 43"/>
              <a:gd name="T1" fmla="*/ 0 h 93"/>
              <a:gd name="T2" fmla="*/ 8 w 43"/>
              <a:gd name="T3" fmla="*/ 13 h 93"/>
              <a:gd name="T4" fmla="*/ 17 w 43"/>
              <a:gd name="T5" fmla="*/ 24 h 93"/>
              <a:gd name="T6" fmla="*/ 31 w 43"/>
              <a:gd name="T7" fmla="*/ 43 h 93"/>
              <a:gd name="T8" fmla="*/ 36 w 43"/>
              <a:gd name="T9" fmla="*/ 53 h 93"/>
              <a:gd name="T10" fmla="*/ 40 w 43"/>
              <a:gd name="T11" fmla="*/ 65 h 93"/>
              <a:gd name="T12" fmla="*/ 42 w 43"/>
              <a:gd name="T13" fmla="*/ 78 h 93"/>
              <a:gd name="T14" fmla="*/ 43 w 43"/>
              <a:gd name="T15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93">
                <a:moveTo>
                  <a:pt x="0" y="0"/>
                </a:moveTo>
                <a:lnTo>
                  <a:pt x="8" y="13"/>
                </a:lnTo>
                <a:lnTo>
                  <a:pt x="17" y="24"/>
                </a:lnTo>
                <a:lnTo>
                  <a:pt x="31" y="43"/>
                </a:lnTo>
                <a:lnTo>
                  <a:pt x="36" y="53"/>
                </a:lnTo>
                <a:lnTo>
                  <a:pt x="40" y="65"/>
                </a:lnTo>
                <a:lnTo>
                  <a:pt x="42" y="78"/>
                </a:lnTo>
                <a:lnTo>
                  <a:pt x="43" y="9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0" name="Freeform 622"/>
          <p:cNvSpPr>
            <a:spLocks/>
          </p:cNvSpPr>
          <p:nvPr/>
        </p:nvSpPr>
        <p:spPr bwMode="auto">
          <a:xfrm>
            <a:off x="5145088" y="2452689"/>
            <a:ext cx="68262" cy="14287"/>
          </a:xfrm>
          <a:custGeom>
            <a:avLst/>
            <a:gdLst>
              <a:gd name="T0" fmla="*/ 130 w 130"/>
              <a:gd name="T1" fmla="*/ 0 h 29"/>
              <a:gd name="T2" fmla="*/ 115 w 130"/>
              <a:gd name="T3" fmla="*/ 9 h 29"/>
              <a:gd name="T4" fmla="*/ 100 w 130"/>
              <a:gd name="T5" fmla="*/ 15 h 29"/>
              <a:gd name="T6" fmla="*/ 84 w 130"/>
              <a:gd name="T7" fmla="*/ 19 h 29"/>
              <a:gd name="T8" fmla="*/ 67 w 130"/>
              <a:gd name="T9" fmla="*/ 24 h 29"/>
              <a:gd name="T10" fmla="*/ 32 w 130"/>
              <a:gd name="T11" fmla="*/ 28 h 29"/>
              <a:gd name="T12" fmla="*/ 0 w 130"/>
              <a:gd name="T13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" h="29">
                <a:moveTo>
                  <a:pt x="130" y="0"/>
                </a:moveTo>
                <a:lnTo>
                  <a:pt x="115" y="9"/>
                </a:lnTo>
                <a:lnTo>
                  <a:pt x="100" y="15"/>
                </a:lnTo>
                <a:lnTo>
                  <a:pt x="84" y="19"/>
                </a:lnTo>
                <a:lnTo>
                  <a:pt x="67" y="24"/>
                </a:lnTo>
                <a:lnTo>
                  <a:pt x="32" y="28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1" name="Freeform 623"/>
          <p:cNvSpPr>
            <a:spLocks/>
          </p:cNvSpPr>
          <p:nvPr/>
        </p:nvSpPr>
        <p:spPr bwMode="auto">
          <a:xfrm>
            <a:off x="5245100" y="2444751"/>
            <a:ext cx="6350" cy="11113"/>
          </a:xfrm>
          <a:custGeom>
            <a:avLst/>
            <a:gdLst>
              <a:gd name="T0" fmla="*/ 14 w 14"/>
              <a:gd name="T1" fmla="*/ 0 h 21"/>
              <a:gd name="T2" fmla="*/ 9 w 14"/>
              <a:gd name="T3" fmla="*/ 6 h 21"/>
              <a:gd name="T4" fmla="*/ 6 w 14"/>
              <a:gd name="T5" fmla="*/ 13 h 21"/>
              <a:gd name="T6" fmla="*/ 1 w 14"/>
              <a:gd name="T7" fmla="*/ 19 h 21"/>
              <a:gd name="T8" fmla="*/ 0 w 14"/>
              <a:gd name="T9" fmla="*/ 21 h 21"/>
              <a:gd name="T10" fmla="*/ 0 w 14"/>
              <a:gd name="T11" fmla="*/ 21 h 21"/>
              <a:gd name="T12" fmla="*/ 0 w 14"/>
              <a:gd name="T13" fmla="*/ 21 h 21"/>
              <a:gd name="T14" fmla="*/ 1 w 14"/>
              <a:gd name="T15" fmla="*/ 19 h 21"/>
              <a:gd name="T16" fmla="*/ 6 w 14"/>
              <a:gd name="T17" fmla="*/ 13 h 21"/>
              <a:gd name="T18" fmla="*/ 9 w 14"/>
              <a:gd name="T19" fmla="*/ 6 h 21"/>
              <a:gd name="T20" fmla="*/ 14 w 14"/>
              <a:gd name="T21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" h="21">
                <a:moveTo>
                  <a:pt x="14" y="0"/>
                </a:moveTo>
                <a:lnTo>
                  <a:pt x="9" y="6"/>
                </a:lnTo>
                <a:lnTo>
                  <a:pt x="6" y="13"/>
                </a:lnTo>
                <a:lnTo>
                  <a:pt x="1" y="19"/>
                </a:lnTo>
                <a:lnTo>
                  <a:pt x="0" y="21"/>
                </a:lnTo>
                <a:lnTo>
                  <a:pt x="0" y="21"/>
                </a:lnTo>
                <a:lnTo>
                  <a:pt x="0" y="21"/>
                </a:lnTo>
                <a:lnTo>
                  <a:pt x="1" y="19"/>
                </a:lnTo>
                <a:lnTo>
                  <a:pt x="6" y="13"/>
                </a:lnTo>
                <a:lnTo>
                  <a:pt x="9" y="6"/>
                </a:lnTo>
                <a:lnTo>
                  <a:pt x="14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512" name="Freeform 624"/>
          <p:cNvSpPr>
            <a:spLocks/>
          </p:cNvSpPr>
          <p:nvPr/>
        </p:nvSpPr>
        <p:spPr bwMode="auto">
          <a:xfrm>
            <a:off x="5194300" y="2390776"/>
            <a:ext cx="50800" cy="100013"/>
          </a:xfrm>
          <a:custGeom>
            <a:avLst/>
            <a:gdLst>
              <a:gd name="T0" fmla="*/ 94 w 94"/>
              <a:gd name="T1" fmla="*/ 0 h 187"/>
              <a:gd name="T2" fmla="*/ 90 w 94"/>
              <a:gd name="T3" fmla="*/ 11 h 187"/>
              <a:gd name="T4" fmla="*/ 87 w 94"/>
              <a:gd name="T5" fmla="*/ 20 h 187"/>
              <a:gd name="T6" fmla="*/ 84 w 94"/>
              <a:gd name="T7" fmla="*/ 37 h 187"/>
              <a:gd name="T8" fmla="*/ 81 w 94"/>
              <a:gd name="T9" fmla="*/ 49 h 187"/>
              <a:gd name="T10" fmla="*/ 78 w 94"/>
              <a:gd name="T11" fmla="*/ 59 h 187"/>
              <a:gd name="T12" fmla="*/ 73 w 94"/>
              <a:gd name="T13" fmla="*/ 66 h 187"/>
              <a:gd name="T14" fmla="*/ 69 w 94"/>
              <a:gd name="T15" fmla="*/ 69 h 187"/>
              <a:gd name="T16" fmla="*/ 63 w 94"/>
              <a:gd name="T17" fmla="*/ 73 h 187"/>
              <a:gd name="T18" fmla="*/ 57 w 94"/>
              <a:gd name="T19" fmla="*/ 76 h 187"/>
              <a:gd name="T20" fmla="*/ 49 w 94"/>
              <a:gd name="T21" fmla="*/ 79 h 187"/>
              <a:gd name="T22" fmla="*/ 41 w 94"/>
              <a:gd name="T23" fmla="*/ 83 h 187"/>
              <a:gd name="T24" fmla="*/ 29 w 94"/>
              <a:gd name="T25" fmla="*/ 86 h 187"/>
              <a:gd name="T26" fmla="*/ 19 w 94"/>
              <a:gd name="T27" fmla="*/ 101 h 187"/>
              <a:gd name="T28" fmla="*/ 12 w 94"/>
              <a:gd name="T29" fmla="*/ 112 h 187"/>
              <a:gd name="T30" fmla="*/ 6 w 94"/>
              <a:gd name="T31" fmla="*/ 122 h 187"/>
              <a:gd name="T32" fmla="*/ 3 w 94"/>
              <a:gd name="T33" fmla="*/ 132 h 187"/>
              <a:gd name="T34" fmla="*/ 1 w 94"/>
              <a:gd name="T35" fmla="*/ 143 h 187"/>
              <a:gd name="T36" fmla="*/ 0 w 94"/>
              <a:gd name="T37" fmla="*/ 155 h 187"/>
              <a:gd name="T38" fmla="*/ 0 w 94"/>
              <a:gd name="T39" fmla="*/ 169 h 187"/>
              <a:gd name="T40" fmla="*/ 0 w 94"/>
              <a:gd name="T41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4" h="187">
                <a:moveTo>
                  <a:pt x="94" y="0"/>
                </a:moveTo>
                <a:lnTo>
                  <a:pt x="90" y="11"/>
                </a:lnTo>
                <a:lnTo>
                  <a:pt x="87" y="20"/>
                </a:lnTo>
                <a:lnTo>
                  <a:pt x="84" y="37"/>
                </a:lnTo>
                <a:lnTo>
                  <a:pt x="81" y="49"/>
                </a:lnTo>
                <a:lnTo>
                  <a:pt x="78" y="59"/>
                </a:lnTo>
                <a:lnTo>
                  <a:pt x="73" y="66"/>
                </a:lnTo>
                <a:lnTo>
                  <a:pt x="69" y="69"/>
                </a:lnTo>
                <a:lnTo>
                  <a:pt x="63" y="73"/>
                </a:lnTo>
                <a:lnTo>
                  <a:pt x="57" y="76"/>
                </a:lnTo>
                <a:lnTo>
                  <a:pt x="49" y="79"/>
                </a:lnTo>
                <a:lnTo>
                  <a:pt x="41" y="83"/>
                </a:lnTo>
                <a:lnTo>
                  <a:pt x="29" y="86"/>
                </a:lnTo>
                <a:lnTo>
                  <a:pt x="19" y="101"/>
                </a:lnTo>
                <a:lnTo>
                  <a:pt x="12" y="112"/>
                </a:lnTo>
                <a:lnTo>
                  <a:pt x="6" y="122"/>
                </a:lnTo>
                <a:lnTo>
                  <a:pt x="3" y="132"/>
                </a:lnTo>
                <a:lnTo>
                  <a:pt x="1" y="143"/>
                </a:lnTo>
                <a:lnTo>
                  <a:pt x="0" y="155"/>
                </a:lnTo>
                <a:lnTo>
                  <a:pt x="0" y="169"/>
                </a:lnTo>
                <a:lnTo>
                  <a:pt x="0" y="1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3" name="Freeform 625"/>
          <p:cNvSpPr>
            <a:spLocks/>
          </p:cNvSpPr>
          <p:nvPr/>
        </p:nvSpPr>
        <p:spPr bwMode="auto">
          <a:xfrm>
            <a:off x="5014913" y="2241551"/>
            <a:ext cx="61912" cy="15875"/>
          </a:xfrm>
          <a:custGeom>
            <a:avLst/>
            <a:gdLst>
              <a:gd name="T0" fmla="*/ 115 w 115"/>
              <a:gd name="T1" fmla="*/ 0 h 29"/>
              <a:gd name="T2" fmla="*/ 108 w 115"/>
              <a:gd name="T3" fmla="*/ 5 h 29"/>
              <a:gd name="T4" fmla="*/ 102 w 115"/>
              <a:gd name="T5" fmla="*/ 10 h 29"/>
              <a:gd name="T6" fmla="*/ 97 w 115"/>
              <a:gd name="T7" fmla="*/ 12 h 29"/>
              <a:gd name="T8" fmla="*/ 95 w 115"/>
              <a:gd name="T9" fmla="*/ 15 h 29"/>
              <a:gd name="T10" fmla="*/ 90 w 115"/>
              <a:gd name="T11" fmla="*/ 17 h 29"/>
              <a:gd name="T12" fmla="*/ 85 w 115"/>
              <a:gd name="T13" fmla="*/ 17 h 29"/>
              <a:gd name="T14" fmla="*/ 78 w 115"/>
              <a:gd name="T15" fmla="*/ 17 h 29"/>
              <a:gd name="T16" fmla="*/ 73 w 115"/>
              <a:gd name="T17" fmla="*/ 17 h 29"/>
              <a:gd name="T18" fmla="*/ 67 w 115"/>
              <a:gd name="T19" fmla="*/ 17 h 29"/>
              <a:gd name="T20" fmla="*/ 60 w 115"/>
              <a:gd name="T21" fmla="*/ 17 h 29"/>
              <a:gd name="T22" fmla="*/ 49 w 115"/>
              <a:gd name="T23" fmla="*/ 18 h 29"/>
              <a:gd name="T24" fmla="*/ 37 w 115"/>
              <a:gd name="T25" fmla="*/ 20 h 29"/>
              <a:gd name="T26" fmla="*/ 21 w 115"/>
              <a:gd name="T27" fmla="*/ 22 h 29"/>
              <a:gd name="T28" fmla="*/ 15 w 115"/>
              <a:gd name="T29" fmla="*/ 23 h 29"/>
              <a:gd name="T30" fmla="*/ 8 w 115"/>
              <a:gd name="T31" fmla="*/ 26 h 29"/>
              <a:gd name="T32" fmla="*/ 2 w 115"/>
              <a:gd name="T33" fmla="*/ 28 h 29"/>
              <a:gd name="T34" fmla="*/ 1 w 115"/>
              <a:gd name="T35" fmla="*/ 29 h 29"/>
              <a:gd name="T36" fmla="*/ 0 w 115"/>
              <a:gd name="T3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29">
                <a:moveTo>
                  <a:pt x="115" y="0"/>
                </a:moveTo>
                <a:lnTo>
                  <a:pt x="108" y="5"/>
                </a:lnTo>
                <a:lnTo>
                  <a:pt x="102" y="10"/>
                </a:lnTo>
                <a:lnTo>
                  <a:pt x="97" y="12"/>
                </a:lnTo>
                <a:lnTo>
                  <a:pt x="95" y="15"/>
                </a:lnTo>
                <a:lnTo>
                  <a:pt x="90" y="17"/>
                </a:lnTo>
                <a:lnTo>
                  <a:pt x="85" y="17"/>
                </a:lnTo>
                <a:lnTo>
                  <a:pt x="78" y="17"/>
                </a:lnTo>
                <a:lnTo>
                  <a:pt x="73" y="17"/>
                </a:lnTo>
                <a:lnTo>
                  <a:pt x="67" y="17"/>
                </a:lnTo>
                <a:lnTo>
                  <a:pt x="60" y="17"/>
                </a:lnTo>
                <a:lnTo>
                  <a:pt x="49" y="18"/>
                </a:lnTo>
                <a:lnTo>
                  <a:pt x="37" y="20"/>
                </a:lnTo>
                <a:lnTo>
                  <a:pt x="21" y="22"/>
                </a:lnTo>
                <a:lnTo>
                  <a:pt x="15" y="23"/>
                </a:lnTo>
                <a:lnTo>
                  <a:pt x="8" y="26"/>
                </a:lnTo>
                <a:lnTo>
                  <a:pt x="2" y="28"/>
                </a:lnTo>
                <a:lnTo>
                  <a:pt x="1" y="29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4" name="Freeform 626"/>
          <p:cNvSpPr>
            <a:spLocks/>
          </p:cNvSpPr>
          <p:nvPr/>
        </p:nvSpPr>
        <p:spPr bwMode="auto">
          <a:xfrm>
            <a:off x="5014914" y="3051176"/>
            <a:ext cx="34925" cy="4763"/>
          </a:xfrm>
          <a:custGeom>
            <a:avLst/>
            <a:gdLst>
              <a:gd name="T0" fmla="*/ 65 w 65"/>
              <a:gd name="T1" fmla="*/ 0 h 7"/>
              <a:gd name="T2" fmla="*/ 56 w 65"/>
              <a:gd name="T3" fmla="*/ 1 h 7"/>
              <a:gd name="T4" fmla="*/ 45 w 65"/>
              <a:gd name="T5" fmla="*/ 2 h 7"/>
              <a:gd name="T6" fmla="*/ 24 w 65"/>
              <a:gd name="T7" fmla="*/ 5 h 7"/>
              <a:gd name="T8" fmla="*/ 14 w 65"/>
              <a:gd name="T9" fmla="*/ 6 h 7"/>
              <a:gd name="T10" fmla="*/ 7 w 65"/>
              <a:gd name="T11" fmla="*/ 6 h 7"/>
              <a:gd name="T12" fmla="*/ 2 w 65"/>
              <a:gd name="T13" fmla="*/ 7 h 7"/>
              <a:gd name="T14" fmla="*/ 0 w 65"/>
              <a:gd name="T1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7">
                <a:moveTo>
                  <a:pt x="65" y="0"/>
                </a:moveTo>
                <a:lnTo>
                  <a:pt x="56" y="1"/>
                </a:lnTo>
                <a:lnTo>
                  <a:pt x="45" y="2"/>
                </a:lnTo>
                <a:lnTo>
                  <a:pt x="24" y="5"/>
                </a:lnTo>
                <a:lnTo>
                  <a:pt x="14" y="6"/>
                </a:lnTo>
                <a:lnTo>
                  <a:pt x="7" y="6"/>
                </a:lnTo>
                <a:lnTo>
                  <a:pt x="2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5" name="Freeform 627"/>
          <p:cNvSpPr>
            <a:spLocks/>
          </p:cNvSpPr>
          <p:nvPr/>
        </p:nvSpPr>
        <p:spPr bwMode="auto">
          <a:xfrm>
            <a:off x="5049838" y="3055939"/>
            <a:ext cx="6350" cy="46037"/>
          </a:xfrm>
          <a:custGeom>
            <a:avLst/>
            <a:gdLst>
              <a:gd name="T0" fmla="*/ 7 w 13"/>
              <a:gd name="T1" fmla="*/ 0 h 87"/>
              <a:gd name="T2" fmla="*/ 12 w 13"/>
              <a:gd name="T3" fmla="*/ 22 h 87"/>
              <a:gd name="T4" fmla="*/ 13 w 13"/>
              <a:gd name="T5" fmla="*/ 43 h 87"/>
              <a:gd name="T6" fmla="*/ 8 w 13"/>
              <a:gd name="T7" fmla="*/ 65 h 87"/>
              <a:gd name="T8" fmla="*/ 0 w 13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87">
                <a:moveTo>
                  <a:pt x="7" y="0"/>
                </a:moveTo>
                <a:lnTo>
                  <a:pt x="12" y="22"/>
                </a:lnTo>
                <a:lnTo>
                  <a:pt x="13" y="43"/>
                </a:lnTo>
                <a:lnTo>
                  <a:pt x="8" y="65"/>
                </a:lnTo>
                <a:lnTo>
                  <a:pt x="0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6" name="Freeform 628"/>
          <p:cNvSpPr>
            <a:spLocks/>
          </p:cNvSpPr>
          <p:nvPr/>
        </p:nvSpPr>
        <p:spPr bwMode="auto">
          <a:xfrm>
            <a:off x="5033963" y="3017839"/>
            <a:ext cx="11112" cy="22225"/>
          </a:xfrm>
          <a:custGeom>
            <a:avLst/>
            <a:gdLst>
              <a:gd name="T0" fmla="*/ 21 w 21"/>
              <a:gd name="T1" fmla="*/ 0 h 43"/>
              <a:gd name="T2" fmla="*/ 19 w 21"/>
              <a:gd name="T3" fmla="*/ 11 h 43"/>
              <a:gd name="T4" fmla="*/ 18 w 21"/>
              <a:gd name="T5" fmla="*/ 18 h 43"/>
              <a:gd name="T6" fmla="*/ 16 w 21"/>
              <a:gd name="T7" fmla="*/ 23 h 43"/>
              <a:gd name="T8" fmla="*/ 15 w 21"/>
              <a:gd name="T9" fmla="*/ 26 h 43"/>
              <a:gd name="T10" fmla="*/ 14 w 21"/>
              <a:gd name="T11" fmla="*/ 29 h 43"/>
              <a:gd name="T12" fmla="*/ 10 w 21"/>
              <a:gd name="T13" fmla="*/ 32 h 43"/>
              <a:gd name="T14" fmla="*/ 7 w 21"/>
              <a:gd name="T15" fmla="*/ 37 h 43"/>
              <a:gd name="T16" fmla="*/ 0 w 21"/>
              <a:gd name="T1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43">
                <a:moveTo>
                  <a:pt x="21" y="0"/>
                </a:moveTo>
                <a:lnTo>
                  <a:pt x="19" y="11"/>
                </a:lnTo>
                <a:lnTo>
                  <a:pt x="18" y="18"/>
                </a:lnTo>
                <a:lnTo>
                  <a:pt x="16" y="23"/>
                </a:lnTo>
                <a:lnTo>
                  <a:pt x="15" y="26"/>
                </a:lnTo>
                <a:lnTo>
                  <a:pt x="14" y="29"/>
                </a:lnTo>
                <a:lnTo>
                  <a:pt x="10" y="32"/>
                </a:lnTo>
                <a:lnTo>
                  <a:pt x="7" y="37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7" name="Line 629"/>
          <p:cNvSpPr>
            <a:spLocks noChangeShapeType="1"/>
          </p:cNvSpPr>
          <p:nvPr/>
        </p:nvSpPr>
        <p:spPr bwMode="auto">
          <a:xfrm flipH="1">
            <a:off x="5106989" y="3184525"/>
            <a:ext cx="34925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8" name="Freeform 630"/>
          <p:cNvSpPr>
            <a:spLocks/>
          </p:cNvSpPr>
          <p:nvPr/>
        </p:nvSpPr>
        <p:spPr bwMode="auto">
          <a:xfrm>
            <a:off x="4995863" y="2933700"/>
            <a:ext cx="49212" cy="14288"/>
          </a:xfrm>
          <a:custGeom>
            <a:avLst/>
            <a:gdLst>
              <a:gd name="T0" fmla="*/ 94 w 94"/>
              <a:gd name="T1" fmla="*/ 0 h 29"/>
              <a:gd name="T2" fmla="*/ 81 w 94"/>
              <a:gd name="T3" fmla="*/ 5 h 29"/>
              <a:gd name="T4" fmla="*/ 70 w 94"/>
              <a:gd name="T5" fmla="*/ 10 h 29"/>
              <a:gd name="T6" fmla="*/ 49 w 94"/>
              <a:gd name="T7" fmla="*/ 19 h 29"/>
              <a:gd name="T8" fmla="*/ 27 w 94"/>
              <a:gd name="T9" fmla="*/ 27 h 29"/>
              <a:gd name="T10" fmla="*/ 15 w 94"/>
              <a:gd name="T11" fmla="*/ 28 h 29"/>
              <a:gd name="T12" fmla="*/ 0 w 94"/>
              <a:gd name="T13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" h="29">
                <a:moveTo>
                  <a:pt x="94" y="0"/>
                </a:moveTo>
                <a:lnTo>
                  <a:pt x="81" y="5"/>
                </a:lnTo>
                <a:lnTo>
                  <a:pt x="70" y="10"/>
                </a:lnTo>
                <a:lnTo>
                  <a:pt x="49" y="19"/>
                </a:lnTo>
                <a:lnTo>
                  <a:pt x="27" y="27"/>
                </a:lnTo>
                <a:lnTo>
                  <a:pt x="15" y="28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19" name="Freeform 631"/>
          <p:cNvSpPr>
            <a:spLocks/>
          </p:cNvSpPr>
          <p:nvPr/>
        </p:nvSpPr>
        <p:spPr bwMode="auto">
          <a:xfrm>
            <a:off x="5072063" y="2936876"/>
            <a:ext cx="42862" cy="34925"/>
          </a:xfrm>
          <a:custGeom>
            <a:avLst/>
            <a:gdLst>
              <a:gd name="T0" fmla="*/ 79 w 79"/>
              <a:gd name="T1" fmla="*/ 0 h 65"/>
              <a:gd name="T2" fmla="*/ 68 w 79"/>
              <a:gd name="T3" fmla="*/ 8 h 65"/>
              <a:gd name="T4" fmla="*/ 58 w 79"/>
              <a:gd name="T5" fmla="*/ 15 h 65"/>
              <a:gd name="T6" fmla="*/ 54 w 79"/>
              <a:gd name="T7" fmla="*/ 20 h 65"/>
              <a:gd name="T8" fmla="*/ 50 w 79"/>
              <a:gd name="T9" fmla="*/ 26 h 65"/>
              <a:gd name="T10" fmla="*/ 47 w 79"/>
              <a:gd name="T11" fmla="*/ 32 h 65"/>
              <a:gd name="T12" fmla="*/ 43 w 79"/>
              <a:gd name="T13" fmla="*/ 36 h 65"/>
              <a:gd name="T14" fmla="*/ 37 w 79"/>
              <a:gd name="T15" fmla="*/ 41 h 65"/>
              <a:gd name="T16" fmla="*/ 31 w 79"/>
              <a:gd name="T17" fmla="*/ 46 h 65"/>
              <a:gd name="T18" fmla="*/ 17 w 79"/>
              <a:gd name="T19" fmla="*/ 54 h 65"/>
              <a:gd name="T20" fmla="*/ 11 w 79"/>
              <a:gd name="T21" fmla="*/ 59 h 65"/>
              <a:gd name="T22" fmla="*/ 5 w 79"/>
              <a:gd name="T23" fmla="*/ 63 h 65"/>
              <a:gd name="T24" fmla="*/ 1 w 79"/>
              <a:gd name="T25" fmla="*/ 64 h 65"/>
              <a:gd name="T26" fmla="*/ 0 w 79"/>
              <a:gd name="T2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9" h="65">
                <a:moveTo>
                  <a:pt x="79" y="0"/>
                </a:moveTo>
                <a:lnTo>
                  <a:pt x="68" y="8"/>
                </a:lnTo>
                <a:lnTo>
                  <a:pt x="58" y="15"/>
                </a:lnTo>
                <a:lnTo>
                  <a:pt x="54" y="20"/>
                </a:lnTo>
                <a:lnTo>
                  <a:pt x="50" y="26"/>
                </a:lnTo>
                <a:lnTo>
                  <a:pt x="47" y="32"/>
                </a:lnTo>
                <a:lnTo>
                  <a:pt x="43" y="36"/>
                </a:lnTo>
                <a:lnTo>
                  <a:pt x="37" y="41"/>
                </a:lnTo>
                <a:lnTo>
                  <a:pt x="31" y="46"/>
                </a:lnTo>
                <a:lnTo>
                  <a:pt x="17" y="54"/>
                </a:lnTo>
                <a:lnTo>
                  <a:pt x="11" y="59"/>
                </a:lnTo>
                <a:lnTo>
                  <a:pt x="5" y="63"/>
                </a:lnTo>
                <a:lnTo>
                  <a:pt x="1" y="64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0" name="Freeform 632"/>
          <p:cNvSpPr>
            <a:spLocks/>
          </p:cNvSpPr>
          <p:nvPr/>
        </p:nvSpPr>
        <p:spPr bwMode="auto">
          <a:xfrm>
            <a:off x="5492751" y="2898776"/>
            <a:ext cx="49213" cy="3175"/>
          </a:xfrm>
          <a:custGeom>
            <a:avLst/>
            <a:gdLst>
              <a:gd name="T0" fmla="*/ 0 w 93"/>
              <a:gd name="T1" fmla="*/ 7 h 7"/>
              <a:gd name="T2" fmla="*/ 10 w 93"/>
              <a:gd name="T3" fmla="*/ 6 h 7"/>
              <a:gd name="T4" fmla="*/ 20 w 93"/>
              <a:gd name="T5" fmla="*/ 4 h 7"/>
              <a:gd name="T6" fmla="*/ 27 w 93"/>
              <a:gd name="T7" fmla="*/ 4 h 7"/>
              <a:gd name="T8" fmla="*/ 33 w 93"/>
              <a:gd name="T9" fmla="*/ 3 h 7"/>
              <a:gd name="T10" fmla="*/ 42 w 93"/>
              <a:gd name="T11" fmla="*/ 1 h 7"/>
              <a:gd name="T12" fmla="*/ 49 w 93"/>
              <a:gd name="T13" fmla="*/ 0 h 7"/>
              <a:gd name="T14" fmla="*/ 55 w 93"/>
              <a:gd name="T15" fmla="*/ 0 h 7"/>
              <a:gd name="T16" fmla="*/ 62 w 93"/>
              <a:gd name="T17" fmla="*/ 0 h 7"/>
              <a:gd name="T18" fmla="*/ 68 w 93"/>
              <a:gd name="T19" fmla="*/ 0 h 7"/>
              <a:gd name="T20" fmla="*/ 75 w 93"/>
              <a:gd name="T21" fmla="*/ 0 h 7"/>
              <a:gd name="T22" fmla="*/ 84 w 93"/>
              <a:gd name="T23" fmla="*/ 0 h 7"/>
              <a:gd name="T24" fmla="*/ 93 w 93"/>
              <a:gd name="T2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7">
                <a:moveTo>
                  <a:pt x="0" y="7"/>
                </a:moveTo>
                <a:lnTo>
                  <a:pt x="10" y="6"/>
                </a:lnTo>
                <a:lnTo>
                  <a:pt x="20" y="4"/>
                </a:lnTo>
                <a:lnTo>
                  <a:pt x="27" y="4"/>
                </a:lnTo>
                <a:lnTo>
                  <a:pt x="33" y="3"/>
                </a:lnTo>
                <a:lnTo>
                  <a:pt x="42" y="1"/>
                </a:lnTo>
                <a:lnTo>
                  <a:pt x="49" y="0"/>
                </a:lnTo>
                <a:lnTo>
                  <a:pt x="55" y="0"/>
                </a:lnTo>
                <a:lnTo>
                  <a:pt x="62" y="0"/>
                </a:lnTo>
                <a:lnTo>
                  <a:pt x="68" y="0"/>
                </a:lnTo>
                <a:lnTo>
                  <a:pt x="75" y="0"/>
                </a:lnTo>
                <a:lnTo>
                  <a:pt x="84" y="0"/>
                </a:lnTo>
                <a:lnTo>
                  <a:pt x="93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1" name="Freeform 633"/>
          <p:cNvSpPr>
            <a:spLocks/>
          </p:cNvSpPr>
          <p:nvPr/>
        </p:nvSpPr>
        <p:spPr bwMode="auto">
          <a:xfrm>
            <a:off x="5465764" y="3162301"/>
            <a:ext cx="22225" cy="49213"/>
          </a:xfrm>
          <a:custGeom>
            <a:avLst/>
            <a:gdLst>
              <a:gd name="T0" fmla="*/ 0 w 43"/>
              <a:gd name="T1" fmla="*/ 0 h 94"/>
              <a:gd name="T2" fmla="*/ 5 w 43"/>
              <a:gd name="T3" fmla="*/ 12 h 94"/>
              <a:gd name="T4" fmla="*/ 11 w 43"/>
              <a:gd name="T5" fmla="*/ 23 h 94"/>
              <a:gd name="T6" fmla="*/ 25 w 43"/>
              <a:gd name="T7" fmla="*/ 46 h 94"/>
              <a:gd name="T8" fmla="*/ 32 w 43"/>
              <a:gd name="T9" fmla="*/ 56 h 94"/>
              <a:gd name="T10" fmla="*/ 38 w 43"/>
              <a:gd name="T11" fmla="*/ 68 h 94"/>
              <a:gd name="T12" fmla="*/ 42 w 43"/>
              <a:gd name="T13" fmla="*/ 80 h 94"/>
              <a:gd name="T14" fmla="*/ 43 w 43"/>
              <a:gd name="T1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3" h="94">
                <a:moveTo>
                  <a:pt x="0" y="0"/>
                </a:moveTo>
                <a:lnTo>
                  <a:pt x="5" y="12"/>
                </a:lnTo>
                <a:lnTo>
                  <a:pt x="11" y="23"/>
                </a:lnTo>
                <a:lnTo>
                  <a:pt x="25" y="46"/>
                </a:lnTo>
                <a:lnTo>
                  <a:pt x="32" y="56"/>
                </a:lnTo>
                <a:lnTo>
                  <a:pt x="38" y="68"/>
                </a:lnTo>
                <a:lnTo>
                  <a:pt x="42" y="80"/>
                </a:lnTo>
                <a:lnTo>
                  <a:pt x="43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2" name="Freeform 634"/>
          <p:cNvSpPr>
            <a:spLocks/>
          </p:cNvSpPr>
          <p:nvPr/>
        </p:nvSpPr>
        <p:spPr bwMode="auto">
          <a:xfrm>
            <a:off x="5468938" y="3165476"/>
            <a:ext cx="12700" cy="4763"/>
          </a:xfrm>
          <a:custGeom>
            <a:avLst/>
            <a:gdLst>
              <a:gd name="T0" fmla="*/ 0 w 22"/>
              <a:gd name="T1" fmla="*/ 0 h 7"/>
              <a:gd name="T2" fmla="*/ 6 w 22"/>
              <a:gd name="T3" fmla="*/ 3 h 7"/>
              <a:gd name="T4" fmla="*/ 13 w 22"/>
              <a:gd name="T5" fmla="*/ 5 h 7"/>
              <a:gd name="T6" fmla="*/ 19 w 22"/>
              <a:gd name="T7" fmla="*/ 6 h 7"/>
              <a:gd name="T8" fmla="*/ 22 w 22"/>
              <a:gd name="T9" fmla="*/ 7 h 7"/>
              <a:gd name="T10" fmla="*/ 22 w 22"/>
              <a:gd name="T11" fmla="*/ 7 h 7"/>
              <a:gd name="T12" fmla="*/ 22 w 22"/>
              <a:gd name="T13" fmla="*/ 7 h 7"/>
              <a:gd name="T14" fmla="*/ 19 w 22"/>
              <a:gd name="T15" fmla="*/ 6 h 7"/>
              <a:gd name="T16" fmla="*/ 13 w 22"/>
              <a:gd name="T17" fmla="*/ 5 h 7"/>
              <a:gd name="T18" fmla="*/ 6 w 22"/>
              <a:gd name="T19" fmla="*/ 3 h 7"/>
              <a:gd name="T20" fmla="*/ 0 w 2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7">
                <a:moveTo>
                  <a:pt x="0" y="0"/>
                </a:moveTo>
                <a:lnTo>
                  <a:pt x="6" y="3"/>
                </a:lnTo>
                <a:lnTo>
                  <a:pt x="13" y="5"/>
                </a:lnTo>
                <a:lnTo>
                  <a:pt x="19" y="6"/>
                </a:lnTo>
                <a:lnTo>
                  <a:pt x="22" y="7"/>
                </a:lnTo>
                <a:lnTo>
                  <a:pt x="22" y="7"/>
                </a:lnTo>
                <a:lnTo>
                  <a:pt x="22" y="7"/>
                </a:lnTo>
                <a:lnTo>
                  <a:pt x="19" y="6"/>
                </a:lnTo>
                <a:lnTo>
                  <a:pt x="13" y="5"/>
                </a:lnTo>
                <a:lnTo>
                  <a:pt x="6" y="3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523" name="Freeform 635"/>
          <p:cNvSpPr>
            <a:spLocks/>
          </p:cNvSpPr>
          <p:nvPr/>
        </p:nvSpPr>
        <p:spPr bwMode="auto">
          <a:xfrm>
            <a:off x="5481638" y="3124201"/>
            <a:ext cx="25400" cy="22225"/>
          </a:xfrm>
          <a:custGeom>
            <a:avLst/>
            <a:gdLst>
              <a:gd name="T0" fmla="*/ 0 w 50"/>
              <a:gd name="T1" fmla="*/ 0 h 43"/>
              <a:gd name="T2" fmla="*/ 7 w 50"/>
              <a:gd name="T3" fmla="*/ 2 h 43"/>
              <a:gd name="T4" fmla="*/ 13 w 50"/>
              <a:gd name="T5" fmla="*/ 5 h 43"/>
              <a:gd name="T6" fmla="*/ 18 w 50"/>
              <a:gd name="T7" fmla="*/ 6 h 43"/>
              <a:gd name="T8" fmla="*/ 20 w 50"/>
              <a:gd name="T9" fmla="*/ 6 h 43"/>
              <a:gd name="T10" fmla="*/ 23 w 50"/>
              <a:gd name="T11" fmla="*/ 7 h 43"/>
              <a:gd name="T12" fmla="*/ 22 w 50"/>
              <a:gd name="T13" fmla="*/ 7 h 43"/>
              <a:gd name="T14" fmla="*/ 20 w 50"/>
              <a:gd name="T15" fmla="*/ 8 h 43"/>
              <a:gd name="T16" fmla="*/ 19 w 50"/>
              <a:gd name="T17" fmla="*/ 12 h 43"/>
              <a:gd name="T18" fmla="*/ 20 w 50"/>
              <a:gd name="T19" fmla="*/ 14 h 43"/>
              <a:gd name="T20" fmla="*/ 22 w 50"/>
              <a:gd name="T21" fmla="*/ 18 h 43"/>
              <a:gd name="T22" fmla="*/ 24 w 50"/>
              <a:gd name="T23" fmla="*/ 23 h 43"/>
              <a:gd name="T24" fmla="*/ 29 w 50"/>
              <a:gd name="T25" fmla="*/ 29 h 43"/>
              <a:gd name="T26" fmla="*/ 35 w 50"/>
              <a:gd name="T27" fmla="*/ 33 h 43"/>
              <a:gd name="T28" fmla="*/ 42 w 50"/>
              <a:gd name="T29" fmla="*/ 38 h 43"/>
              <a:gd name="T30" fmla="*/ 48 w 50"/>
              <a:gd name="T31" fmla="*/ 42 h 43"/>
              <a:gd name="T32" fmla="*/ 49 w 50"/>
              <a:gd name="T33" fmla="*/ 43 h 43"/>
              <a:gd name="T34" fmla="*/ 50 w 50"/>
              <a:gd name="T3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0" h="43">
                <a:moveTo>
                  <a:pt x="0" y="0"/>
                </a:moveTo>
                <a:lnTo>
                  <a:pt x="7" y="2"/>
                </a:lnTo>
                <a:lnTo>
                  <a:pt x="13" y="5"/>
                </a:lnTo>
                <a:lnTo>
                  <a:pt x="18" y="6"/>
                </a:lnTo>
                <a:lnTo>
                  <a:pt x="20" y="6"/>
                </a:lnTo>
                <a:lnTo>
                  <a:pt x="23" y="7"/>
                </a:lnTo>
                <a:lnTo>
                  <a:pt x="22" y="7"/>
                </a:lnTo>
                <a:lnTo>
                  <a:pt x="20" y="8"/>
                </a:lnTo>
                <a:lnTo>
                  <a:pt x="19" y="12"/>
                </a:lnTo>
                <a:lnTo>
                  <a:pt x="20" y="14"/>
                </a:lnTo>
                <a:lnTo>
                  <a:pt x="22" y="18"/>
                </a:lnTo>
                <a:lnTo>
                  <a:pt x="24" y="23"/>
                </a:lnTo>
                <a:lnTo>
                  <a:pt x="29" y="29"/>
                </a:lnTo>
                <a:lnTo>
                  <a:pt x="35" y="33"/>
                </a:lnTo>
                <a:lnTo>
                  <a:pt x="42" y="38"/>
                </a:lnTo>
                <a:lnTo>
                  <a:pt x="48" y="42"/>
                </a:lnTo>
                <a:lnTo>
                  <a:pt x="49" y="43"/>
                </a:lnTo>
                <a:lnTo>
                  <a:pt x="5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4" name="Freeform 636"/>
          <p:cNvSpPr>
            <a:spLocks/>
          </p:cNvSpPr>
          <p:nvPr/>
        </p:nvSpPr>
        <p:spPr bwMode="auto">
          <a:xfrm>
            <a:off x="5530850" y="3105151"/>
            <a:ext cx="19050" cy="34925"/>
          </a:xfrm>
          <a:custGeom>
            <a:avLst/>
            <a:gdLst>
              <a:gd name="T0" fmla="*/ 0 w 36"/>
              <a:gd name="T1" fmla="*/ 0 h 65"/>
              <a:gd name="T2" fmla="*/ 12 w 36"/>
              <a:gd name="T3" fmla="*/ 11 h 65"/>
              <a:gd name="T4" fmla="*/ 17 w 36"/>
              <a:gd name="T5" fmla="*/ 15 h 65"/>
              <a:gd name="T6" fmla="*/ 21 w 36"/>
              <a:gd name="T7" fmla="*/ 21 h 65"/>
              <a:gd name="T8" fmla="*/ 24 w 36"/>
              <a:gd name="T9" fmla="*/ 27 h 65"/>
              <a:gd name="T10" fmla="*/ 26 w 36"/>
              <a:gd name="T11" fmla="*/ 33 h 65"/>
              <a:gd name="T12" fmla="*/ 31 w 36"/>
              <a:gd name="T13" fmla="*/ 48 h 65"/>
              <a:gd name="T14" fmla="*/ 33 w 36"/>
              <a:gd name="T15" fmla="*/ 55 h 65"/>
              <a:gd name="T16" fmla="*/ 35 w 36"/>
              <a:gd name="T17" fmla="*/ 60 h 65"/>
              <a:gd name="T18" fmla="*/ 36 w 36"/>
              <a:gd name="T19" fmla="*/ 63 h 65"/>
              <a:gd name="T20" fmla="*/ 36 w 36"/>
              <a:gd name="T2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65">
                <a:moveTo>
                  <a:pt x="0" y="0"/>
                </a:moveTo>
                <a:lnTo>
                  <a:pt x="12" y="11"/>
                </a:lnTo>
                <a:lnTo>
                  <a:pt x="17" y="15"/>
                </a:lnTo>
                <a:lnTo>
                  <a:pt x="21" y="21"/>
                </a:lnTo>
                <a:lnTo>
                  <a:pt x="24" y="27"/>
                </a:lnTo>
                <a:lnTo>
                  <a:pt x="26" y="33"/>
                </a:lnTo>
                <a:lnTo>
                  <a:pt x="31" y="48"/>
                </a:lnTo>
                <a:lnTo>
                  <a:pt x="33" y="55"/>
                </a:lnTo>
                <a:lnTo>
                  <a:pt x="35" y="60"/>
                </a:lnTo>
                <a:lnTo>
                  <a:pt x="36" y="63"/>
                </a:lnTo>
                <a:lnTo>
                  <a:pt x="36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5" name="Freeform 637"/>
          <p:cNvSpPr>
            <a:spLocks/>
          </p:cNvSpPr>
          <p:nvPr/>
        </p:nvSpPr>
        <p:spPr bwMode="auto">
          <a:xfrm>
            <a:off x="5557839" y="3017839"/>
            <a:ext cx="33337" cy="33337"/>
          </a:xfrm>
          <a:custGeom>
            <a:avLst/>
            <a:gdLst>
              <a:gd name="T0" fmla="*/ 0 w 65"/>
              <a:gd name="T1" fmla="*/ 0 h 65"/>
              <a:gd name="T2" fmla="*/ 9 w 65"/>
              <a:gd name="T3" fmla="*/ 6 h 65"/>
              <a:gd name="T4" fmla="*/ 16 w 65"/>
              <a:gd name="T5" fmla="*/ 9 h 65"/>
              <a:gd name="T6" fmla="*/ 27 w 65"/>
              <a:gd name="T7" fmla="*/ 18 h 65"/>
              <a:gd name="T8" fmla="*/ 31 w 65"/>
              <a:gd name="T9" fmla="*/ 21 h 65"/>
              <a:gd name="T10" fmla="*/ 36 w 65"/>
              <a:gd name="T11" fmla="*/ 27 h 65"/>
              <a:gd name="T12" fmla="*/ 43 w 65"/>
              <a:gd name="T13" fmla="*/ 33 h 65"/>
              <a:gd name="T14" fmla="*/ 51 w 65"/>
              <a:gd name="T15" fmla="*/ 43 h 65"/>
              <a:gd name="T16" fmla="*/ 56 w 65"/>
              <a:gd name="T17" fmla="*/ 49 h 65"/>
              <a:gd name="T18" fmla="*/ 60 w 65"/>
              <a:gd name="T19" fmla="*/ 56 h 65"/>
              <a:gd name="T20" fmla="*/ 64 w 65"/>
              <a:gd name="T21" fmla="*/ 62 h 65"/>
              <a:gd name="T22" fmla="*/ 65 w 65"/>
              <a:gd name="T23" fmla="*/ 64 h 65"/>
              <a:gd name="T24" fmla="*/ 65 w 65"/>
              <a:gd name="T25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" h="65">
                <a:moveTo>
                  <a:pt x="0" y="0"/>
                </a:moveTo>
                <a:lnTo>
                  <a:pt x="9" y="6"/>
                </a:lnTo>
                <a:lnTo>
                  <a:pt x="16" y="9"/>
                </a:lnTo>
                <a:lnTo>
                  <a:pt x="27" y="18"/>
                </a:lnTo>
                <a:lnTo>
                  <a:pt x="31" y="21"/>
                </a:lnTo>
                <a:lnTo>
                  <a:pt x="36" y="27"/>
                </a:lnTo>
                <a:lnTo>
                  <a:pt x="43" y="33"/>
                </a:lnTo>
                <a:lnTo>
                  <a:pt x="51" y="43"/>
                </a:lnTo>
                <a:lnTo>
                  <a:pt x="56" y="49"/>
                </a:lnTo>
                <a:lnTo>
                  <a:pt x="60" y="56"/>
                </a:lnTo>
                <a:lnTo>
                  <a:pt x="64" y="62"/>
                </a:lnTo>
                <a:lnTo>
                  <a:pt x="65" y="64"/>
                </a:lnTo>
                <a:lnTo>
                  <a:pt x="65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6" name="Freeform 638"/>
          <p:cNvSpPr>
            <a:spLocks/>
          </p:cNvSpPr>
          <p:nvPr/>
        </p:nvSpPr>
        <p:spPr bwMode="auto">
          <a:xfrm>
            <a:off x="5553075" y="3070226"/>
            <a:ext cx="26988" cy="73025"/>
          </a:xfrm>
          <a:custGeom>
            <a:avLst/>
            <a:gdLst>
              <a:gd name="T0" fmla="*/ 0 w 50"/>
              <a:gd name="T1" fmla="*/ 0 h 137"/>
              <a:gd name="T2" fmla="*/ 6 w 50"/>
              <a:gd name="T3" fmla="*/ 15 h 137"/>
              <a:gd name="T4" fmla="*/ 13 w 50"/>
              <a:gd name="T5" fmla="*/ 32 h 137"/>
              <a:gd name="T6" fmla="*/ 30 w 50"/>
              <a:gd name="T7" fmla="*/ 68 h 137"/>
              <a:gd name="T8" fmla="*/ 38 w 50"/>
              <a:gd name="T9" fmla="*/ 86 h 137"/>
              <a:gd name="T10" fmla="*/ 44 w 50"/>
              <a:gd name="T11" fmla="*/ 104 h 137"/>
              <a:gd name="T12" fmla="*/ 49 w 50"/>
              <a:gd name="T13" fmla="*/ 121 h 137"/>
              <a:gd name="T14" fmla="*/ 50 w 50"/>
              <a:gd name="T15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0" h="137">
                <a:moveTo>
                  <a:pt x="0" y="0"/>
                </a:moveTo>
                <a:lnTo>
                  <a:pt x="6" y="15"/>
                </a:lnTo>
                <a:lnTo>
                  <a:pt x="13" y="32"/>
                </a:lnTo>
                <a:lnTo>
                  <a:pt x="30" y="68"/>
                </a:lnTo>
                <a:lnTo>
                  <a:pt x="38" y="86"/>
                </a:lnTo>
                <a:lnTo>
                  <a:pt x="44" y="104"/>
                </a:lnTo>
                <a:lnTo>
                  <a:pt x="49" y="121"/>
                </a:lnTo>
                <a:lnTo>
                  <a:pt x="50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7" name="Freeform 639"/>
          <p:cNvSpPr>
            <a:spLocks/>
          </p:cNvSpPr>
          <p:nvPr/>
        </p:nvSpPr>
        <p:spPr bwMode="auto">
          <a:xfrm>
            <a:off x="5443539" y="3417889"/>
            <a:ext cx="14287" cy="53975"/>
          </a:xfrm>
          <a:custGeom>
            <a:avLst/>
            <a:gdLst>
              <a:gd name="T0" fmla="*/ 0 w 29"/>
              <a:gd name="T1" fmla="*/ 0 h 101"/>
              <a:gd name="T2" fmla="*/ 8 w 29"/>
              <a:gd name="T3" fmla="*/ 26 h 101"/>
              <a:gd name="T4" fmla="*/ 18 w 29"/>
              <a:gd name="T5" fmla="*/ 51 h 101"/>
              <a:gd name="T6" fmla="*/ 25 w 29"/>
              <a:gd name="T7" fmla="*/ 76 h 101"/>
              <a:gd name="T8" fmla="*/ 27 w 29"/>
              <a:gd name="T9" fmla="*/ 88 h 101"/>
              <a:gd name="T10" fmla="*/ 29 w 29"/>
              <a:gd name="T11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" h="101">
                <a:moveTo>
                  <a:pt x="0" y="0"/>
                </a:moveTo>
                <a:lnTo>
                  <a:pt x="8" y="26"/>
                </a:lnTo>
                <a:lnTo>
                  <a:pt x="18" y="51"/>
                </a:lnTo>
                <a:lnTo>
                  <a:pt x="25" y="76"/>
                </a:lnTo>
                <a:lnTo>
                  <a:pt x="27" y="88"/>
                </a:lnTo>
                <a:lnTo>
                  <a:pt x="29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8" name="Freeform 640"/>
          <p:cNvSpPr>
            <a:spLocks/>
          </p:cNvSpPr>
          <p:nvPr/>
        </p:nvSpPr>
        <p:spPr bwMode="auto">
          <a:xfrm>
            <a:off x="5057776" y="3471864"/>
            <a:ext cx="106363" cy="22225"/>
          </a:xfrm>
          <a:custGeom>
            <a:avLst/>
            <a:gdLst>
              <a:gd name="T0" fmla="*/ 202 w 202"/>
              <a:gd name="T1" fmla="*/ 0 h 44"/>
              <a:gd name="T2" fmla="*/ 182 w 202"/>
              <a:gd name="T3" fmla="*/ 6 h 44"/>
              <a:gd name="T4" fmla="*/ 161 w 202"/>
              <a:gd name="T5" fmla="*/ 10 h 44"/>
              <a:gd name="T6" fmla="*/ 141 w 202"/>
              <a:gd name="T7" fmla="*/ 12 h 44"/>
              <a:gd name="T8" fmla="*/ 120 w 202"/>
              <a:gd name="T9" fmla="*/ 15 h 44"/>
              <a:gd name="T10" fmla="*/ 78 w 202"/>
              <a:gd name="T11" fmla="*/ 17 h 44"/>
              <a:gd name="T12" fmla="*/ 56 w 202"/>
              <a:gd name="T13" fmla="*/ 19 h 44"/>
              <a:gd name="T14" fmla="*/ 36 w 202"/>
              <a:gd name="T15" fmla="*/ 22 h 44"/>
              <a:gd name="T16" fmla="*/ 28 w 202"/>
              <a:gd name="T17" fmla="*/ 27 h 44"/>
              <a:gd name="T18" fmla="*/ 23 w 202"/>
              <a:gd name="T19" fmla="*/ 30 h 44"/>
              <a:gd name="T20" fmla="*/ 19 w 202"/>
              <a:gd name="T21" fmla="*/ 34 h 44"/>
              <a:gd name="T22" fmla="*/ 17 w 202"/>
              <a:gd name="T23" fmla="*/ 35 h 44"/>
              <a:gd name="T24" fmla="*/ 14 w 202"/>
              <a:gd name="T25" fmla="*/ 36 h 44"/>
              <a:gd name="T26" fmla="*/ 11 w 202"/>
              <a:gd name="T27" fmla="*/ 38 h 44"/>
              <a:gd name="T28" fmla="*/ 7 w 202"/>
              <a:gd name="T29" fmla="*/ 40 h 44"/>
              <a:gd name="T30" fmla="*/ 0 w 202"/>
              <a:gd name="T3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2" h="44">
                <a:moveTo>
                  <a:pt x="202" y="0"/>
                </a:moveTo>
                <a:lnTo>
                  <a:pt x="182" y="6"/>
                </a:lnTo>
                <a:lnTo>
                  <a:pt x="161" y="10"/>
                </a:lnTo>
                <a:lnTo>
                  <a:pt x="141" y="12"/>
                </a:lnTo>
                <a:lnTo>
                  <a:pt x="120" y="15"/>
                </a:lnTo>
                <a:lnTo>
                  <a:pt x="78" y="17"/>
                </a:lnTo>
                <a:lnTo>
                  <a:pt x="56" y="19"/>
                </a:lnTo>
                <a:lnTo>
                  <a:pt x="36" y="22"/>
                </a:lnTo>
                <a:lnTo>
                  <a:pt x="28" y="27"/>
                </a:lnTo>
                <a:lnTo>
                  <a:pt x="23" y="30"/>
                </a:lnTo>
                <a:lnTo>
                  <a:pt x="19" y="34"/>
                </a:lnTo>
                <a:lnTo>
                  <a:pt x="17" y="35"/>
                </a:lnTo>
                <a:lnTo>
                  <a:pt x="14" y="36"/>
                </a:lnTo>
                <a:lnTo>
                  <a:pt x="11" y="38"/>
                </a:lnTo>
                <a:lnTo>
                  <a:pt x="7" y="40"/>
                </a:lnTo>
                <a:lnTo>
                  <a:pt x="0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29" name="Freeform 641"/>
          <p:cNvSpPr>
            <a:spLocks/>
          </p:cNvSpPr>
          <p:nvPr/>
        </p:nvSpPr>
        <p:spPr bwMode="auto">
          <a:xfrm>
            <a:off x="5384800" y="3536950"/>
            <a:ext cx="31750" cy="44450"/>
          </a:xfrm>
          <a:custGeom>
            <a:avLst/>
            <a:gdLst>
              <a:gd name="T0" fmla="*/ 0 w 58"/>
              <a:gd name="T1" fmla="*/ 0 h 86"/>
              <a:gd name="T2" fmla="*/ 6 w 58"/>
              <a:gd name="T3" fmla="*/ 8 h 86"/>
              <a:gd name="T4" fmla="*/ 10 w 58"/>
              <a:gd name="T5" fmla="*/ 16 h 86"/>
              <a:gd name="T6" fmla="*/ 14 w 58"/>
              <a:gd name="T7" fmla="*/ 19 h 86"/>
              <a:gd name="T8" fmla="*/ 15 w 58"/>
              <a:gd name="T9" fmla="*/ 22 h 86"/>
              <a:gd name="T10" fmla="*/ 16 w 58"/>
              <a:gd name="T11" fmla="*/ 23 h 86"/>
              <a:gd name="T12" fmla="*/ 16 w 58"/>
              <a:gd name="T13" fmla="*/ 23 h 86"/>
              <a:gd name="T14" fmla="*/ 15 w 58"/>
              <a:gd name="T15" fmla="*/ 22 h 86"/>
              <a:gd name="T16" fmla="*/ 15 w 58"/>
              <a:gd name="T17" fmla="*/ 19 h 86"/>
              <a:gd name="T18" fmla="*/ 15 w 58"/>
              <a:gd name="T19" fmla="*/ 19 h 86"/>
              <a:gd name="T20" fmla="*/ 17 w 58"/>
              <a:gd name="T21" fmla="*/ 20 h 86"/>
              <a:gd name="T22" fmla="*/ 20 w 58"/>
              <a:gd name="T23" fmla="*/ 23 h 86"/>
              <a:gd name="T24" fmla="*/ 23 w 58"/>
              <a:gd name="T25" fmla="*/ 28 h 86"/>
              <a:gd name="T26" fmla="*/ 29 w 58"/>
              <a:gd name="T27" fmla="*/ 35 h 86"/>
              <a:gd name="T28" fmla="*/ 37 w 58"/>
              <a:gd name="T29" fmla="*/ 43 h 86"/>
              <a:gd name="T30" fmla="*/ 45 w 58"/>
              <a:gd name="T31" fmla="*/ 54 h 86"/>
              <a:gd name="T32" fmla="*/ 51 w 58"/>
              <a:gd name="T33" fmla="*/ 65 h 86"/>
              <a:gd name="T34" fmla="*/ 53 w 58"/>
              <a:gd name="T35" fmla="*/ 71 h 86"/>
              <a:gd name="T36" fmla="*/ 56 w 58"/>
              <a:gd name="T37" fmla="*/ 78 h 86"/>
              <a:gd name="T38" fmla="*/ 58 w 58"/>
              <a:gd name="T39" fmla="*/ 84 h 86"/>
              <a:gd name="T40" fmla="*/ 58 w 58"/>
              <a:gd name="T41" fmla="*/ 86 h 86"/>
              <a:gd name="T42" fmla="*/ 58 w 58"/>
              <a:gd name="T4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8" h="86">
                <a:moveTo>
                  <a:pt x="0" y="0"/>
                </a:moveTo>
                <a:lnTo>
                  <a:pt x="6" y="8"/>
                </a:lnTo>
                <a:lnTo>
                  <a:pt x="10" y="16"/>
                </a:lnTo>
                <a:lnTo>
                  <a:pt x="14" y="19"/>
                </a:lnTo>
                <a:lnTo>
                  <a:pt x="15" y="22"/>
                </a:lnTo>
                <a:lnTo>
                  <a:pt x="16" y="23"/>
                </a:lnTo>
                <a:lnTo>
                  <a:pt x="16" y="23"/>
                </a:lnTo>
                <a:lnTo>
                  <a:pt x="15" y="22"/>
                </a:lnTo>
                <a:lnTo>
                  <a:pt x="15" y="19"/>
                </a:lnTo>
                <a:lnTo>
                  <a:pt x="15" y="19"/>
                </a:lnTo>
                <a:lnTo>
                  <a:pt x="17" y="20"/>
                </a:lnTo>
                <a:lnTo>
                  <a:pt x="20" y="23"/>
                </a:lnTo>
                <a:lnTo>
                  <a:pt x="23" y="28"/>
                </a:lnTo>
                <a:lnTo>
                  <a:pt x="29" y="35"/>
                </a:lnTo>
                <a:lnTo>
                  <a:pt x="37" y="43"/>
                </a:lnTo>
                <a:lnTo>
                  <a:pt x="45" y="54"/>
                </a:lnTo>
                <a:lnTo>
                  <a:pt x="51" y="65"/>
                </a:lnTo>
                <a:lnTo>
                  <a:pt x="53" y="71"/>
                </a:lnTo>
                <a:lnTo>
                  <a:pt x="56" y="78"/>
                </a:lnTo>
                <a:lnTo>
                  <a:pt x="58" y="84"/>
                </a:lnTo>
                <a:lnTo>
                  <a:pt x="58" y="86"/>
                </a:lnTo>
                <a:lnTo>
                  <a:pt x="58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0" name="Freeform 642"/>
          <p:cNvSpPr>
            <a:spLocks/>
          </p:cNvSpPr>
          <p:nvPr/>
        </p:nvSpPr>
        <p:spPr bwMode="auto">
          <a:xfrm>
            <a:off x="5183188" y="2936876"/>
            <a:ext cx="38100" cy="92075"/>
          </a:xfrm>
          <a:custGeom>
            <a:avLst/>
            <a:gdLst>
              <a:gd name="T0" fmla="*/ 72 w 72"/>
              <a:gd name="T1" fmla="*/ 0 h 173"/>
              <a:gd name="T2" fmla="*/ 71 w 72"/>
              <a:gd name="T3" fmla="*/ 15 h 173"/>
              <a:gd name="T4" fmla="*/ 70 w 72"/>
              <a:gd name="T5" fmla="*/ 27 h 173"/>
              <a:gd name="T6" fmla="*/ 67 w 72"/>
              <a:gd name="T7" fmla="*/ 50 h 173"/>
              <a:gd name="T8" fmla="*/ 64 w 72"/>
              <a:gd name="T9" fmla="*/ 69 h 173"/>
              <a:gd name="T10" fmla="*/ 59 w 72"/>
              <a:gd name="T11" fmla="*/ 84 h 173"/>
              <a:gd name="T12" fmla="*/ 52 w 72"/>
              <a:gd name="T13" fmla="*/ 100 h 173"/>
              <a:gd name="T14" fmla="*/ 42 w 72"/>
              <a:gd name="T15" fmla="*/ 113 h 173"/>
              <a:gd name="T16" fmla="*/ 35 w 72"/>
              <a:gd name="T17" fmla="*/ 121 h 173"/>
              <a:gd name="T18" fmla="*/ 27 w 72"/>
              <a:gd name="T19" fmla="*/ 129 h 173"/>
              <a:gd name="T20" fmla="*/ 18 w 72"/>
              <a:gd name="T21" fmla="*/ 136 h 173"/>
              <a:gd name="T22" fmla="*/ 7 w 72"/>
              <a:gd name="T23" fmla="*/ 145 h 173"/>
              <a:gd name="T24" fmla="*/ 5 w 72"/>
              <a:gd name="T25" fmla="*/ 152 h 173"/>
              <a:gd name="T26" fmla="*/ 2 w 72"/>
              <a:gd name="T27" fmla="*/ 158 h 173"/>
              <a:gd name="T28" fmla="*/ 1 w 72"/>
              <a:gd name="T29" fmla="*/ 160 h 173"/>
              <a:gd name="T30" fmla="*/ 0 w 72"/>
              <a:gd name="T31" fmla="*/ 163 h 173"/>
              <a:gd name="T32" fmla="*/ 0 w 72"/>
              <a:gd name="T33" fmla="*/ 166 h 173"/>
              <a:gd name="T34" fmla="*/ 0 w 72"/>
              <a:gd name="T35" fmla="*/ 169 h 173"/>
              <a:gd name="T36" fmla="*/ 0 w 72"/>
              <a:gd name="T37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" h="173">
                <a:moveTo>
                  <a:pt x="72" y="0"/>
                </a:moveTo>
                <a:lnTo>
                  <a:pt x="71" y="15"/>
                </a:lnTo>
                <a:lnTo>
                  <a:pt x="70" y="27"/>
                </a:lnTo>
                <a:lnTo>
                  <a:pt x="67" y="50"/>
                </a:lnTo>
                <a:lnTo>
                  <a:pt x="64" y="69"/>
                </a:lnTo>
                <a:lnTo>
                  <a:pt x="59" y="84"/>
                </a:lnTo>
                <a:lnTo>
                  <a:pt x="52" y="100"/>
                </a:lnTo>
                <a:lnTo>
                  <a:pt x="42" y="113"/>
                </a:lnTo>
                <a:lnTo>
                  <a:pt x="35" y="121"/>
                </a:lnTo>
                <a:lnTo>
                  <a:pt x="27" y="129"/>
                </a:lnTo>
                <a:lnTo>
                  <a:pt x="18" y="136"/>
                </a:lnTo>
                <a:lnTo>
                  <a:pt x="7" y="145"/>
                </a:lnTo>
                <a:lnTo>
                  <a:pt x="5" y="152"/>
                </a:lnTo>
                <a:lnTo>
                  <a:pt x="2" y="158"/>
                </a:lnTo>
                <a:lnTo>
                  <a:pt x="1" y="160"/>
                </a:lnTo>
                <a:lnTo>
                  <a:pt x="0" y="163"/>
                </a:lnTo>
                <a:lnTo>
                  <a:pt x="0" y="166"/>
                </a:lnTo>
                <a:lnTo>
                  <a:pt x="0" y="169"/>
                </a:lnTo>
                <a:lnTo>
                  <a:pt x="0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1" name="Freeform 643"/>
          <p:cNvSpPr>
            <a:spLocks/>
          </p:cNvSpPr>
          <p:nvPr/>
        </p:nvSpPr>
        <p:spPr bwMode="auto">
          <a:xfrm>
            <a:off x="5392739" y="2833689"/>
            <a:ext cx="3175" cy="84137"/>
          </a:xfrm>
          <a:custGeom>
            <a:avLst/>
            <a:gdLst>
              <a:gd name="T0" fmla="*/ 0 w 6"/>
              <a:gd name="T1" fmla="*/ 0 h 158"/>
              <a:gd name="T2" fmla="*/ 4 w 6"/>
              <a:gd name="T3" fmla="*/ 16 h 158"/>
              <a:gd name="T4" fmla="*/ 6 w 6"/>
              <a:gd name="T5" fmla="*/ 37 h 158"/>
              <a:gd name="T6" fmla="*/ 6 w 6"/>
              <a:gd name="T7" fmla="*/ 57 h 158"/>
              <a:gd name="T8" fmla="*/ 6 w 6"/>
              <a:gd name="T9" fmla="*/ 79 h 158"/>
              <a:gd name="T10" fmla="*/ 4 w 6"/>
              <a:gd name="T11" fmla="*/ 101 h 158"/>
              <a:gd name="T12" fmla="*/ 2 w 6"/>
              <a:gd name="T13" fmla="*/ 122 h 158"/>
              <a:gd name="T14" fmla="*/ 1 w 6"/>
              <a:gd name="T15" fmla="*/ 141 h 158"/>
              <a:gd name="T16" fmla="*/ 0 w 6"/>
              <a:gd name="T17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" h="158">
                <a:moveTo>
                  <a:pt x="0" y="0"/>
                </a:moveTo>
                <a:lnTo>
                  <a:pt x="4" y="16"/>
                </a:lnTo>
                <a:lnTo>
                  <a:pt x="6" y="37"/>
                </a:lnTo>
                <a:lnTo>
                  <a:pt x="6" y="57"/>
                </a:lnTo>
                <a:lnTo>
                  <a:pt x="6" y="79"/>
                </a:lnTo>
                <a:lnTo>
                  <a:pt x="4" y="101"/>
                </a:lnTo>
                <a:lnTo>
                  <a:pt x="2" y="122"/>
                </a:lnTo>
                <a:lnTo>
                  <a:pt x="1" y="141"/>
                </a:lnTo>
                <a:lnTo>
                  <a:pt x="0" y="1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2" name="Freeform 644"/>
          <p:cNvSpPr>
            <a:spLocks/>
          </p:cNvSpPr>
          <p:nvPr/>
        </p:nvSpPr>
        <p:spPr bwMode="auto">
          <a:xfrm>
            <a:off x="5495926" y="2825750"/>
            <a:ext cx="34925" cy="50800"/>
          </a:xfrm>
          <a:custGeom>
            <a:avLst/>
            <a:gdLst>
              <a:gd name="T0" fmla="*/ 0 w 65"/>
              <a:gd name="T1" fmla="*/ 0 h 94"/>
              <a:gd name="T2" fmla="*/ 9 w 65"/>
              <a:gd name="T3" fmla="*/ 27 h 94"/>
              <a:gd name="T4" fmla="*/ 24 w 65"/>
              <a:gd name="T5" fmla="*/ 53 h 94"/>
              <a:gd name="T6" fmla="*/ 32 w 65"/>
              <a:gd name="T7" fmla="*/ 66 h 94"/>
              <a:gd name="T8" fmla="*/ 42 w 65"/>
              <a:gd name="T9" fmla="*/ 77 h 94"/>
              <a:gd name="T10" fmla="*/ 53 w 65"/>
              <a:gd name="T11" fmla="*/ 87 h 94"/>
              <a:gd name="T12" fmla="*/ 65 w 65"/>
              <a:gd name="T1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5" h="94">
                <a:moveTo>
                  <a:pt x="0" y="0"/>
                </a:moveTo>
                <a:lnTo>
                  <a:pt x="9" y="27"/>
                </a:lnTo>
                <a:lnTo>
                  <a:pt x="24" y="53"/>
                </a:lnTo>
                <a:lnTo>
                  <a:pt x="32" y="66"/>
                </a:lnTo>
                <a:lnTo>
                  <a:pt x="42" y="77"/>
                </a:lnTo>
                <a:lnTo>
                  <a:pt x="53" y="87"/>
                </a:lnTo>
                <a:lnTo>
                  <a:pt x="65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3" name="Freeform 645"/>
          <p:cNvSpPr>
            <a:spLocks/>
          </p:cNvSpPr>
          <p:nvPr/>
        </p:nvSpPr>
        <p:spPr bwMode="auto">
          <a:xfrm>
            <a:off x="5492750" y="2776538"/>
            <a:ext cx="33338" cy="38100"/>
          </a:xfrm>
          <a:custGeom>
            <a:avLst/>
            <a:gdLst>
              <a:gd name="T0" fmla="*/ 0 w 64"/>
              <a:gd name="T1" fmla="*/ 0 h 72"/>
              <a:gd name="T2" fmla="*/ 9 w 64"/>
              <a:gd name="T3" fmla="*/ 16 h 72"/>
              <a:gd name="T4" fmla="*/ 15 w 64"/>
              <a:gd name="T5" fmla="*/ 23 h 72"/>
              <a:gd name="T6" fmla="*/ 21 w 64"/>
              <a:gd name="T7" fmla="*/ 29 h 72"/>
              <a:gd name="T8" fmla="*/ 26 w 64"/>
              <a:gd name="T9" fmla="*/ 32 h 72"/>
              <a:gd name="T10" fmla="*/ 32 w 64"/>
              <a:gd name="T11" fmla="*/ 33 h 72"/>
              <a:gd name="T12" fmla="*/ 38 w 64"/>
              <a:gd name="T13" fmla="*/ 34 h 72"/>
              <a:gd name="T14" fmla="*/ 43 w 64"/>
              <a:gd name="T15" fmla="*/ 36 h 72"/>
              <a:gd name="T16" fmla="*/ 45 w 64"/>
              <a:gd name="T17" fmla="*/ 39 h 72"/>
              <a:gd name="T18" fmla="*/ 48 w 64"/>
              <a:gd name="T19" fmla="*/ 44 h 72"/>
              <a:gd name="T20" fmla="*/ 52 w 64"/>
              <a:gd name="T21" fmla="*/ 53 h 72"/>
              <a:gd name="T22" fmla="*/ 58 w 64"/>
              <a:gd name="T23" fmla="*/ 64 h 72"/>
              <a:gd name="T24" fmla="*/ 61 w 64"/>
              <a:gd name="T25" fmla="*/ 69 h 72"/>
              <a:gd name="T26" fmla="*/ 64 w 64"/>
              <a:gd name="T2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" h="72">
                <a:moveTo>
                  <a:pt x="0" y="0"/>
                </a:moveTo>
                <a:lnTo>
                  <a:pt x="9" y="16"/>
                </a:lnTo>
                <a:lnTo>
                  <a:pt x="15" y="23"/>
                </a:lnTo>
                <a:lnTo>
                  <a:pt x="21" y="29"/>
                </a:lnTo>
                <a:lnTo>
                  <a:pt x="26" y="32"/>
                </a:lnTo>
                <a:lnTo>
                  <a:pt x="32" y="33"/>
                </a:lnTo>
                <a:lnTo>
                  <a:pt x="38" y="34"/>
                </a:lnTo>
                <a:lnTo>
                  <a:pt x="43" y="36"/>
                </a:lnTo>
                <a:lnTo>
                  <a:pt x="45" y="39"/>
                </a:lnTo>
                <a:lnTo>
                  <a:pt x="48" y="44"/>
                </a:lnTo>
                <a:lnTo>
                  <a:pt x="52" y="53"/>
                </a:lnTo>
                <a:lnTo>
                  <a:pt x="58" y="64"/>
                </a:lnTo>
                <a:lnTo>
                  <a:pt x="61" y="69"/>
                </a:lnTo>
                <a:lnTo>
                  <a:pt x="64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4" name="Freeform 646"/>
          <p:cNvSpPr>
            <a:spLocks/>
          </p:cNvSpPr>
          <p:nvPr/>
        </p:nvSpPr>
        <p:spPr bwMode="auto">
          <a:xfrm>
            <a:off x="5408614" y="2501901"/>
            <a:ext cx="15875" cy="41275"/>
          </a:xfrm>
          <a:custGeom>
            <a:avLst/>
            <a:gdLst>
              <a:gd name="T0" fmla="*/ 29 w 29"/>
              <a:gd name="T1" fmla="*/ 0 h 79"/>
              <a:gd name="T2" fmla="*/ 25 w 29"/>
              <a:gd name="T3" fmla="*/ 11 h 79"/>
              <a:gd name="T4" fmla="*/ 21 w 29"/>
              <a:gd name="T5" fmla="*/ 22 h 79"/>
              <a:gd name="T6" fmla="*/ 18 w 29"/>
              <a:gd name="T7" fmla="*/ 26 h 79"/>
              <a:gd name="T8" fmla="*/ 14 w 29"/>
              <a:gd name="T9" fmla="*/ 32 h 79"/>
              <a:gd name="T10" fmla="*/ 11 w 29"/>
              <a:gd name="T11" fmla="*/ 37 h 79"/>
              <a:gd name="T12" fmla="*/ 7 w 29"/>
              <a:gd name="T13" fmla="*/ 43 h 79"/>
              <a:gd name="T14" fmla="*/ 3 w 29"/>
              <a:gd name="T15" fmla="*/ 54 h 79"/>
              <a:gd name="T16" fmla="*/ 2 w 29"/>
              <a:gd name="T17" fmla="*/ 66 h 79"/>
              <a:gd name="T18" fmla="*/ 1 w 29"/>
              <a:gd name="T19" fmla="*/ 71 h 79"/>
              <a:gd name="T20" fmla="*/ 0 w 29"/>
              <a:gd name="T21" fmla="*/ 76 h 79"/>
              <a:gd name="T22" fmla="*/ 0 w 29"/>
              <a:gd name="T23" fmla="*/ 78 h 79"/>
              <a:gd name="T24" fmla="*/ 0 w 29"/>
              <a:gd name="T2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" h="79">
                <a:moveTo>
                  <a:pt x="29" y="0"/>
                </a:moveTo>
                <a:lnTo>
                  <a:pt x="25" y="11"/>
                </a:lnTo>
                <a:lnTo>
                  <a:pt x="21" y="22"/>
                </a:lnTo>
                <a:lnTo>
                  <a:pt x="18" y="26"/>
                </a:lnTo>
                <a:lnTo>
                  <a:pt x="14" y="32"/>
                </a:lnTo>
                <a:lnTo>
                  <a:pt x="11" y="37"/>
                </a:lnTo>
                <a:lnTo>
                  <a:pt x="7" y="43"/>
                </a:lnTo>
                <a:lnTo>
                  <a:pt x="3" y="54"/>
                </a:lnTo>
                <a:lnTo>
                  <a:pt x="2" y="66"/>
                </a:lnTo>
                <a:lnTo>
                  <a:pt x="1" y="71"/>
                </a:lnTo>
                <a:lnTo>
                  <a:pt x="0" y="76"/>
                </a:lnTo>
                <a:lnTo>
                  <a:pt x="0" y="78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5" name="Freeform 647"/>
          <p:cNvSpPr>
            <a:spLocks/>
          </p:cNvSpPr>
          <p:nvPr/>
        </p:nvSpPr>
        <p:spPr bwMode="auto">
          <a:xfrm>
            <a:off x="5468939" y="2551113"/>
            <a:ext cx="34925" cy="80962"/>
          </a:xfrm>
          <a:custGeom>
            <a:avLst/>
            <a:gdLst>
              <a:gd name="T0" fmla="*/ 0 w 65"/>
              <a:gd name="T1" fmla="*/ 0 h 151"/>
              <a:gd name="T2" fmla="*/ 3 w 65"/>
              <a:gd name="T3" fmla="*/ 14 h 151"/>
              <a:gd name="T4" fmla="*/ 5 w 65"/>
              <a:gd name="T5" fmla="*/ 21 h 151"/>
              <a:gd name="T6" fmla="*/ 7 w 65"/>
              <a:gd name="T7" fmla="*/ 29 h 151"/>
              <a:gd name="T8" fmla="*/ 12 w 65"/>
              <a:gd name="T9" fmla="*/ 35 h 151"/>
              <a:gd name="T10" fmla="*/ 18 w 65"/>
              <a:gd name="T11" fmla="*/ 39 h 151"/>
              <a:gd name="T12" fmla="*/ 25 w 65"/>
              <a:gd name="T13" fmla="*/ 44 h 151"/>
              <a:gd name="T14" fmla="*/ 29 w 65"/>
              <a:gd name="T15" fmla="*/ 50 h 151"/>
              <a:gd name="T16" fmla="*/ 31 w 65"/>
              <a:gd name="T17" fmla="*/ 61 h 151"/>
              <a:gd name="T18" fmla="*/ 33 w 65"/>
              <a:gd name="T19" fmla="*/ 72 h 151"/>
              <a:gd name="T20" fmla="*/ 34 w 65"/>
              <a:gd name="T21" fmla="*/ 83 h 151"/>
              <a:gd name="T22" fmla="*/ 36 w 65"/>
              <a:gd name="T23" fmla="*/ 94 h 151"/>
              <a:gd name="T24" fmla="*/ 42 w 65"/>
              <a:gd name="T25" fmla="*/ 107 h 151"/>
              <a:gd name="T26" fmla="*/ 47 w 65"/>
              <a:gd name="T27" fmla="*/ 116 h 151"/>
              <a:gd name="T28" fmla="*/ 51 w 65"/>
              <a:gd name="T29" fmla="*/ 124 h 151"/>
              <a:gd name="T30" fmla="*/ 54 w 65"/>
              <a:gd name="T31" fmla="*/ 128 h 151"/>
              <a:gd name="T32" fmla="*/ 57 w 65"/>
              <a:gd name="T33" fmla="*/ 132 h 151"/>
              <a:gd name="T34" fmla="*/ 59 w 65"/>
              <a:gd name="T35" fmla="*/ 134 h 151"/>
              <a:gd name="T36" fmla="*/ 63 w 65"/>
              <a:gd name="T37" fmla="*/ 136 h 151"/>
              <a:gd name="T38" fmla="*/ 64 w 65"/>
              <a:gd name="T39" fmla="*/ 136 h 151"/>
              <a:gd name="T40" fmla="*/ 65 w 65"/>
              <a:gd name="T41" fmla="*/ 136 h 151"/>
              <a:gd name="T42" fmla="*/ 65 w 65"/>
              <a:gd name="T43" fmla="*/ 138 h 151"/>
              <a:gd name="T44" fmla="*/ 65 w 65"/>
              <a:gd name="T45" fmla="*/ 140 h 151"/>
              <a:gd name="T46" fmla="*/ 65 w 65"/>
              <a:gd name="T47" fmla="*/ 145 h 151"/>
              <a:gd name="T48" fmla="*/ 65 w 65"/>
              <a:gd name="T49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" h="151">
                <a:moveTo>
                  <a:pt x="0" y="0"/>
                </a:moveTo>
                <a:lnTo>
                  <a:pt x="3" y="14"/>
                </a:lnTo>
                <a:lnTo>
                  <a:pt x="5" y="21"/>
                </a:lnTo>
                <a:lnTo>
                  <a:pt x="7" y="29"/>
                </a:lnTo>
                <a:lnTo>
                  <a:pt x="12" y="35"/>
                </a:lnTo>
                <a:lnTo>
                  <a:pt x="18" y="39"/>
                </a:lnTo>
                <a:lnTo>
                  <a:pt x="25" y="44"/>
                </a:lnTo>
                <a:lnTo>
                  <a:pt x="29" y="50"/>
                </a:lnTo>
                <a:lnTo>
                  <a:pt x="31" y="61"/>
                </a:lnTo>
                <a:lnTo>
                  <a:pt x="33" y="72"/>
                </a:lnTo>
                <a:lnTo>
                  <a:pt x="34" y="83"/>
                </a:lnTo>
                <a:lnTo>
                  <a:pt x="36" y="94"/>
                </a:lnTo>
                <a:lnTo>
                  <a:pt x="42" y="107"/>
                </a:lnTo>
                <a:lnTo>
                  <a:pt x="47" y="116"/>
                </a:lnTo>
                <a:lnTo>
                  <a:pt x="51" y="124"/>
                </a:lnTo>
                <a:lnTo>
                  <a:pt x="54" y="128"/>
                </a:lnTo>
                <a:lnTo>
                  <a:pt x="57" y="132"/>
                </a:lnTo>
                <a:lnTo>
                  <a:pt x="59" y="134"/>
                </a:lnTo>
                <a:lnTo>
                  <a:pt x="63" y="136"/>
                </a:lnTo>
                <a:lnTo>
                  <a:pt x="64" y="136"/>
                </a:lnTo>
                <a:lnTo>
                  <a:pt x="65" y="136"/>
                </a:lnTo>
                <a:lnTo>
                  <a:pt x="65" y="138"/>
                </a:lnTo>
                <a:lnTo>
                  <a:pt x="65" y="140"/>
                </a:lnTo>
                <a:lnTo>
                  <a:pt x="65" y="145"/>
                </a:lnTo>
                <a:lnTo>
                  <a:pt x="65" y="1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6" name="Freeform 648"/>
          <p:cNvSpPr>
            <a:spLocks/>
          </p:cNvSpPr>
          <p:nvPr/>
        </p:nvSpPr>
        <p:spPr bwMode="auto">
          <a:xfrm>
            <a:off x="5384801" y="2632075"/>
            <a:ext cx="53975" cy="46038"/>
          </a:xfrm>
          <a:custGeom>
            <a:avLst/>
            <a:gdLst>
              <a:gd name="T0" fmla="*/ 0 w 102"/>
              <a:gd name="T1" fmla="*/ 0 h 87"/>
              <a:gd name="T2" fmla="*/ 13 w 102"/>
              <a:gd name="T3" fmla="*/ 7 h 87"/>
              <a:gd name="T4" fmla="*/ 22 w 102"/>
              <a:gd name="T5" fmla="*/ 15 h 87"/>
              <a:gd name="T6" fmla="*/ 31 w 102"/>
              <a:gd name="T7" fmla="*/ 22 h 87"/>
              <a:gd name="T8" fmla="*/ 38 w 102"/>
              <a:gd name="T9" fmla="*/ 30 h 87"/>
              <a:gd name="T10" fmla="*/ 45 w 102"/>
              <a:gd name="T11" fmla="*/ 39 h 87"/>
              <a:gd name="T12" fmla="*/ 52 w 102"/>
              <a:gd name="T13" fmla="*/ 47 h 87"/>
              <a:gd name="T14" fmla="*/ 62 w 102"/>
              <a:gd name="T15" fmla="*/ 57 h 87"/>
              <a:gd name="T16" fmla="*/ 73 w 102"/>
              <a:gd name="T17" fmla="*/ 65 h 87"/>
              <a:gd name="T18" fmla="*/ 83 w 102"/>
              <a:gd name="T19" fmla="*/ 72 h 87"/>
              <a:gd name="T20" fmla="*/ 91 w 102"/>
              <a:gd name="T21" fmla="*/ 76 h 87"/>
              <a:gd name="T22" fmla="*/ 95 w 102"/>
              <a:gd name="T23" fmla="*/ 77 h 87"/>
              <a:gd name="T24" fmla="*/ 99 w 102"/>
              <a:gd name="T25" fmla="*/ 77 h 87"/>
              <a:gd name="T26" fmla="*/ 100 w 102"/>
              <a:gd name="T27" fmla="*/ 77 h 87"/>
              <a:gd name="T28" fmla="*/ 102 w 102"/>
              <a:gd name="T29" fmla="*/ 78 h 87"/>
              <a:gd name="T30" fmla="*/ 102 w 102"/>
              <a:gd name="T31" fmla="*/ 81 h 87"/>
              <a:gd name="T32" fmla="*/ 102 w 102"/>
              <a:gd name="T3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2" h="87">
                <a:moveTo>
                  <a:pt x="0" y="0"/>
                </a:moveTo>
                <a:lnTo>
                  <a:pt x="13" y="7"/>
                </a:lnTo>
                <a:lnTo>
                  <a:pt x="22" y="15"/>
                </a:lnTo>
                <a:lnTo>
                  <a:pt x="31" y="22"/>
                </a:lnTo>
                <a:lnTo>
                  <a:pt x="38" y="30"/>
                </a:lnTo>
                <a:lnTo>
                  <a:pt x="45" y="39"/>
                </a:lnTo>
                <a:lnTo>
                  <a:pt x="52" y="47"/>
                </a:lnTo>
                <a:lnTo>
                  <a:pt x="62" y="57"/>
                </a:lnTo>
                <a:lnTo>
                  <a:pt x="73" y="65"/>
                </a:lnTo>
                <a:lnTo>
                  <a:pt x="83" y="72"/>
                </a:lnTo>
                <a:lnTo>
                  <a:pt x="91" y="76"/>
                </a:lnTo>
                <a:lnTo>
                  <a:pt x="95" y="77"/>
                </a:lnTo>
                <a:lnTo>
                  <a:pt x="99" y="77"/>
                </a:lnTo>
                <a:lnTo>
                  <a:pt x="100" y="77"/>
                </a:lnTo>
                <a:lnTo>
                  <a:pt x="102" y="78"/>
                </a:lnTo>
                <a:lnTo>
                  <a:pt x="102" y="81"/>
                </a:lnTo>
                <a:lnTo>
                  <a:pt x="102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7" name="Freeform 649"/>
          <p:cNvSpPr>
            <a:spLocks/>
          </p:cNvSpPr>
          <p:nvPr/>
        </p:nvSpPr>
        <p:spPr bwMode="auto">
          <a:xfrm>
            <a:off x="5473701" y="2559050"/>
            <a:ext cx="49213" cy="26988"/>
          </a:xfrm>
          <a:custGeom>
            <a:avLst/>
            <a:gdLst>
              <a:gd name="T0" fmla="*/ 0 w 94"/>
              <a:gd name="T1" fmla="*/ 0 h 51"/>
              <a:gd name="T2" fmla="*/ 44 w 94"/>
              <a:gd name="T3" fmla="*/ 15 h 51"/>
              <a:gd name="T4" fmla="*/ 50 w 94"/>
              <a:gd name="T5" fmla="*/ 17 h 51"/>
              <a:gd name="T6" fmla="*/ 57 w 94"/>
              <a:gd name="T7" fmla="*/ 19 h 51"/>
              <a:gd name="T8" fmla="*/ 63 w 94"/>
              <a:gd name="T9" fmla="*/ 21 h 51"/>
              <a:gd name="T10" fmla="*/ 65 w 94"/>
              <a:gd name="T11" fmla="*/ 22 h 51"/>
              <a:gd name="T12" fmla="*/ 65 w 94"/>
              <a:gd name="T13" fmla="*/ 22 h 51"/>
              <a:gd name="T14" fmla="*/ 70 w 94"/>
              <a:gd name="T15" fmla="*/ 30 h 51"/>
              <a:gd name="T16" fmla="*/ 74 w 94"/>
              <a:gd name="T17" fmla="*/ 36 h 51"/>
              <a:gd name="T18" fmla="*/ 76 w 94"/>
              <a:gd name="T19" fmla="*/ 40 h 51"/>
              <a:gd name="T20" fmla="*/ 79 w 94"/>
              <a:gd name="T21" fmla="*/ 42 h 51"/>
              <a:gd name="T22" fmla="*/ 80 w 94"/>
              <a:gd name="T23" fmla="*/ 43 h 51"/>
              <a:gd name="T24" fmla="*/ 83 w 94"/>
              <a:gd name="T25" fmla="*/ 46 h 51"/>
              <a:gd name="T26" fmla="*/ 87 w 94"/>
              <a:gd name="T27" fmla="*/ 47 h 51"/>
              <a:gd name="T28" fmla="*/ 94 w 94"/>
              <a:gd name="T2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4" h="51">
                <a:moveTo>
                  <a:pt x="0" y="0"/>
                </a:moveTo>
                <a:lnTo>
                  <a:pt x="44" y="15"/>
                </a:lnTo>
                <a:lnTo>
                  <a:pt x="50" y="17"/>
                </a:lnTo>
                <a:lnTo>
                  <a:pt x="57" y="19"/>
                </a:lnTo>
                <a:lnTo>
                  <a:pt x="63" y="21"/>
                </a:lnTo>
                <a:lnTo>
                  <a:pt x="65" y="22"/>
                </a:lnTo>
                <a:lnTo>
                  <a:pt x="65" y="22"/>
                </a:lnTo>
                <a:lnTo>
                  <a:pt x="70" y="30"/>
                </a:lnTo>
                <a:lnTo>
                  <a:pt x="74" y="36"/>
                </a:lnTo>
                <a:lnTo>
                  <a:pt x="76" y="40"/>
                </a:lnTo>
                <a:lnTo>
                  <a:pt x="79" y="42"/>
                </a:lnTo>
                <a:lnTo>
                  <a:pt x="80" y="43"/>
                </a:lnTo>
                <a:lnTo>
                  <a:pt x="83" y="46"/>
                </a:lnTo>
                <a:lnTo>
                  <a:pt x="87" y="47"/>
                </a:lnTo>
                <a:lnTo>
                  <a:pt x="94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8" name="Freeform 650"/>
          <p:cNvSpPr>
            <a:spLocks/>
          </p:cNvSpPr>
          <p:nvPr/>
        </p:nvSpPr>
        <p:spPr bwMode="auto">
          <a:xfrm>
            <a:off x="5405439" y="2540000"/>
            <a:ext cx="3175" cy="76200"/>
          </a:xfrm>
          <a:custGeom>
            <a:avLst/>
            <a:gdLst>
              <a:gd name="T0" fmla="*/ 7 w 7"/>
              <a:gd name="T1" fmla="*/ 0 h 144"/>
              <a:gd name="T2" fmla="*/ 6 w 7"/>
              <a:gd name="T3" fmla="*/ 19 h 144"/>
              <a:gd name="T4" fmla="*/ 4 w 7"/>
              <a:gd name="T5" fmla="*/ 36 h 144"/>
              <a:gd name="T6" fmla="*/ 3 w 7"/>
              <a:gd name="T7" fmla="*/ 49 h 144"/>
              <a:gd name="T8" fmla="*/ 2 w 7"/>
              <a:gd name="T9" fmla="*/ 60 h 144"/>
              <a:gd name="T10" fmla="*/ 2 w 7"/>
              <a:gd name="T11" fmla="*/ 70 h 144"/>
              <a:gd name="T12" fmla="*/ 1 w 7"/>
              <a:gd name="T13" fmla="*/ 76 h 144"/>
              <a:gd name="T14" fmla="*/ 1 w 7"/>
              <a:gd name="T15" fmla="*/ 82 h 144"/>
              <a:gd name="T16" fmla="*/ 0 w 7"/>
              <a:gd name="T17" fmla="*/ 87 h 144"/>
              <a:gd name="T18" fmla="*/ 0 w 7"/>
              <a:gd name="T19" fmla="*/ 95 h 144"/>
              <a:gd name="T20" fmla="*/ 0 w 7"/>
              <a:gd name="T21" fmla="*/ 100 h 144"/>
              <a:gd name="T22" fmla="*/ 0 w 7"/>
              <a:gd name="T23" fmla="*/ 106 h 144"/>
              <a:gd name="T24" fmla="*/ 0 w 7"/>
              <a:gd name="T25" fmla="*/ 112 h 144"/>
              <a:gd name="T26" fmla="*/ 0 w 7"/>
              <a:gd name="T27" fmla="*/ 120 h 144"/>
              <a:gd name="T28" fmla="*/ 0 w 7"/>
              <a:gd name="T29" fmla="*/ 131 h 144"/>
              <a:gd name="T30" fmla="*/ 0 w 7"/>
              <a:gd name="T31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" h="144">
                <a:moveTo>
                  <a:pt x="7" y="0"/>
                </a:moveTo>
                <a:lnTo>
                  <a:pt x="6" y="19"/>
                </a:lnTo>
                <a:lnTo>
                  <a:pt x="4" y="36"/>
                </a:lnTo>
                <a:lnTo>
                  <a:pt x="3" y="49"/>
                </a:lnTo>
                <a:lnTo>
                  <a:pt x="2" y="60"/>
                </a:lnTo>
                <a:lnTo>
                  <a:pt x="2" y="70"/>
                </a:lnTo>
                <a:lnTo>
                  <a:pt x="1" y="76"/>
                </a:lnTo>
                <a:lnTo>
                  <a:pt x="1" y="82"/>
                </a:lnTo>
                <a:lnTo>
                  <a:pt x="0" y="87"/>
                </a:lnTo>
                <a:lnTo>
                  <a:pt x="0" y="95"/>
                </a:lnTo>
                <a:lnTo>
                  <a:pt x="0" y="100"/>
                </a:lnTo>
                <a:lnTo>
                  <a:pt x="0" y="106"/>
                </a:lnTo>
                <a:lnTo>
                  <a:pt x="0" y="112"/>
                </a:lnTo>
                <a:lnTo>
                  <a:pt x="0" y="120"/>
                </a:lnTo>
                <a:lnTo>
                  <a:pt x="0" y="131"/>
                </a:lnTo>
                <a:lnTo>
                  <a:pt x="0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39" name="Freeform 651"/>
          <p:cNvSpPr>
            <a:spLocks/>
          </p:cNvSpPr>
          <p:nvPr/>
        </p:nvSpPr>
        <p:spPr bwMode="auto">
          <a:xfrm>
            <a:off x="5503864" y="2627314"/>
            <a:ext cx="22225" cy="65087"/>
          </a:xfrm>
          <a:custGeom>
            <a:avLst/>
            <a:gdLst>
              <a:gd name="T0" fmla="*/ 0 w 43"/>
              <a:gd name="T1" fmla="*/ 0 h 123"/>
              <a:gd name="T2" fmla="*/ 3 w 43"/>
              <a:gd name="T3" fmla="*/ 11 h 123"/>
              <a:gd name="T4" fmla="*/ 5 w 43"/>
              <a:gd name="T5" fmla="*/ 17 h 123"/>
              <a:gd name="T6" fmla="*/ 7 w 43"/>
              <a:gd name="T7" fmla="*/ 22 h 123"/>
              <a:gd name="T8" fmla="*/ 13 w 43"/>
              <a:gd name="T9" fmla="*/ 25 h 123"/>
              <a:gd name="T10" fmla="*/ 19 w 43"/>
              <a:gd name="T11" fmla="*/ 29 h 123"/>
              <a:gd name="T12" fmla="*/ 25 w 43"/>
              <a:gd name="T13" fmla="*/ 31 h 123"/>
              <a:gd name="T14" fmla="*/ 29 w 43"/>
              <a:gd name="T15" fmla="*/ 36 h 123"/>
              <a:gd name="T16" fmla="*/ 33 w 43"/>
              <a:gd name="T17" fmla="*/ 54 h 123"/>
              <a:gd name="T18" fmla="*/ 34 w 43"/>
              <a:gd name="T19" fmla="*/ 72 h 123"/>
              <a:gd name="T20" fmla="*/ 35 w 43"/>
              <a:gd name="T21" fmla="*/ 90 h 123"/>
              <a:gd name="T22" fmla="*/ 36 w 43"/>
              <a:gd name="T23" fmla="*/ 108 h 123"/>
              <a:gd name="T24" fmla="*/ 40 w 43"/>
              <a:gd name="T25" fmla="*/ 115 h 123"/>
              <a:gd name="T26" fmla="*/ 43 w 43"/>
              <a:gd name="T2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3" h="123">
                <a:moveTo>
                  <a:pt x="0" y="0"/>
                </a:moveTo>
                <a:lnTo>
                  <a:pt x="3" y="11"/>
                </a:lnTo>
                <a:lnTo>
                  <a:pt x="5" y="17"/>
                </a:lnTo>
                <a:lnTo>
                  <a:pt x="7" y="22"/>
                </a:lnTo>
                <a:lnTo>
                  <a:pt x="13" y="25"/>
                </a:lnTo>
                <a:lnTo>
                  <a:pt x="19" y="29"/>
                </a:lnTo>
                <a:lnTo>
                  <a:pt x="25" y="31"/>
                </a:lnTo>
                <a:lnTo>
                  <a:pt x="29" y="36"/>
                </a:lnTo>
                <a:lnTo>
                  <a:pt x="33" y="54"/>
                </a:lnTo>
                <a:lnTo>
                  <a:pt x="34" y="72"/>
                </a:lnTo>
                <a:lnTo>
                  <a:pt x="35" y="90"/>
                </a:lnTo>
                <a:lnTo>
                  <a:pt x="36" y="108"/>
                </a:lnTo>
                <a:lnTo>
                  <a:pt x="40" y="115"/>
                </a:lnTo>
                <a:lnTo>
                  <a:pt x="43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0" name="Freeform 652"/>
          <p:cNvSpPr>
            <a:spLocks/>
          </p:cNvSpPr>
          <p:nvPr/>
        </p:nvSpPr>
        <p:spPr bwMode="auto">
          <a:xfrm>
            <a:off x="5473701" y="2428876"/>
            <a:ext cx="41275" cy="15875"/>
          </a:xfrm>
          <a:custGeom>
            <a:avLst/>
            <a:gdLst>
              <a:gd name="T0" fmla="*/ 0 w 80"/>
              <a:gd name="T1" fmla="*/ 0 h 29"/>
              <a:gd name="T2" fmla="*/ 23 w 80"/>
              <a:gd name="T3" fmla="*/ 4 h 29"/>
              <a:gd name="T4" fmla="*/ 44 w 80"/>
              <a:gd name="T5" fmla="*/ 8 h 29"/>
              <a:gd name="T6" fmla="*/ 53 w 80"/>
              <a:gd name="T7" fmla="*/ 11 h 29"/>
              <a:gd name="T8" fmla="*/ 62 w 80"/>
              <a:gd name="T9" fmla="*/ 16 h 29"/>
              <a:gd name="T10" fmla="*/ 71 w 80"/>
              <a:gd name="T11" fmla="*/ 22 h 29"/>
              <a:gd name="T12" fmla="*/ 80 w 80"/>
              <a:gd name="T13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29">
                <a:moveTo>
                  <a:pt x="0" y="0"/>
                </a:moveTo>
                <a:lnTo>
                  <a:pt x="23" y="4"/>
                </a:lnTo>
                <a:lnTo>
                  <a:pt x="44" y="8"/>
                </a:lnTo>
                <a:lnTo>
                  <a:pt x="53" y="11"/>
                </a:lnTo>
                <a:lnTo>
                  <a:pt x="62" y="16"/>
                </a:lnTo>
                <a:lnTo>
                  <a:pt x="71" y="22"/>
                </a:lnTo>
                <a:lnTo>
                  <a:pt x="8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1" name="Freeform 653"/>
          <p:cNvSpPr>
            <a:spLocks/>
          </p:cNvSpPr>
          <p:nvPr/>
        </p:nvSpPr>
        <p:spPr bwMode="auto">
          <a:xfrm>
            <a:off x="5473700" y="2460626"/>
            <a:ext cx="19050" cy="60325"/>
          </a:xfrm>
          <a:custGeom>
            <a:avLst/>
            <a:gdLst>
              <a:gd name="T0" fmla="*/ 0 w 37"/>
              <a:gd name="T1" fmla="*/ 0 h 115"/>
              <a:gd name="T2" fmla="*/ 8 w 37"/>
              <a:gd name="T3" fmla="*/ 28 h 115"/>
              <a:gd name="T4" fmla="*/ 15 w 37"/>
              <a:gd name="T5" fmla="*/ 59 h 115"/>
              <a:gd name="T6" fmla="*/ 24 w 37"/>
              <a:gd name="T7" fmla="*/ 87 h 115"/>
              <a:gd name="T8" fmla="*/ 37 w 37"/>
              <a:gd name="T9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115">
                <a:moveTo>
                  <a:pt x="0" y="0"/>
                </a:moveTo>
                <a:lnTo>
                  <a:pt x="8" y="28"/>
                </a:lnTo>
                <a:lnTo>
                  <a:pt x="15" y="59"/>
                </a:lnTo>
                <a:lnTo>
                  <a:pt x="24" y="87"/>
                </a:lnTo>
                <a:lnTo>
                  <a:pt x="37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2" name="Freeform 654"/>
          <p:cNvSpPr>
            <a:spLocks/>
          </p:cNvSpPr>
          <p:nvPr/>
        </p:nvSpPr>
        <p:spPr bwMode="auto">
          <a:xfrm>
            <a:off x="5232400" y="2455864"/>
            <a:ext cx="7938" cy="84137"/>
          </a:xfrm>
          <a:custGeom>
            <a:avLst/>
            <a:gdLst>
              <a:gd name="T0" fmla="*/ 14 w 14"/>
              <a:gd name="T1" fmla="*/ 0 h 159"/>
              <a:gd name="T2" fmla="*/ 12 w 14"/>
              <a:gd name="T3" fmla="*/ 24 h 159"/>
              <a:gd name="T4" fmla="*/ 9 w 14"/>
              <a:gd name="T5" fmla="*/ 45 h 159"/>
              <a:gd name="T6" fmla="*/ 7 w 14"/>
              <a:gd name="T7" fmla="*/ 61 h 159"/>
              <a:gd name="T8" fmla="*/ 6 w 14"/>
              <a:gd name="T9" fmla="*/ 74 h 159"/>
              <a:gd name="T10" fmla="*/ 3 w 14"/>
              <a:gd name="T11" fmla="*/ 85 h 159"/>
              <a:gd name="T12" fmla="*/ 3 w 14"/>
              <a:gd name="T13" fmla="*/ 93 h 159"/>
              <a:gd name="T14" fmla="*/ 2 w 14"/>
              <a:gd name="T15" fmla="*/ 100 h 159"/>
              <a:gd name="T16" fmla="*/ 1 w 14"/>
              <a:gd name="T17" fmla="*/ 105 h 159"/>
              <a:gd name="T18" fmla="*/ 0 w 14"/>
              <a:gd name="T19" fmla="*/ 113 h 159"/>
              <a:gd name="T20" fmla="*/ 0 w 14"/>
              <a:gd name="T21" fmla="*/ 123 h 159"/>
              <a:gd name="T22" fmla="*/ 0 w 14"/>
              <a:gd name="T23" fmla="*/ 130 h 159"/>
              <a:gd name="T24" fmla="*/ 0 w 14"/>
              <a:gd name="T25" fmla="*/ 137 h 159"/>
              <a:gd name="T26" fmla="*/ 0 w 14"/>
              <a:gd name="T27" fmla="*/ 147 h 159"/>
              <a:gd name="T28" fmla="*/ 0 w 14"/>
              <a:gd name="T29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" h="159">
                <a:moveTo>
                  <a:pt x="14" y="0"/>
                </a:moveTo>
                <a:lnTo>
                  <a:pt x="12" y="24"/>
                </a:lnTo>
                <a:lnTo>
                  <a:pt x="9" y="45"/>
                </a:lnTo>
                <a:lnTo>
                  <a:pt x="7" y="61"/>
                </a:lnTo>
                <a:lnTo>
                  <a:pt x="6" y="74"/>
                </a:lnTo>
                <a:lnTo>
                  <a:pt x="3" y="85"/>
                </a:lnTo>
                <a:lnTo>
                  <a:pt x="3" y="93"/>
                </a:lnTo>
                <a:lnTo>
                  <a:pt x="2" y="100"/>
                </a:lnTo>
                <a:lnTo>
                  <a:pt x="1" y="105"/>
                </a:lnTo>
                <a:lnTo>
                  <a:pt x="0" y="113"/>
                </a:lnTo>
                <a:lnTo>
                  <a:pt x="0" y="123"/>
                </a:lnTo>
                <a:lnTo>
                  <a:pt x="0" y="130"/>
                </a:lnTo>
                <a:lnTo>
                  <a:pt x="0" y="137"/>
                </a:lnTo>
                <a:lnTo>
                  <a:pt x="0" y="147"/>
                </a:lnTo>
                <a:lnTo>
                  <a:pt x="0" y="1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3" name="Freeform 655"/>
          <p:cNvSpPr>
            <a:spLocks/>
          </p:cNvSpPr>
          <p:nvPr/>
        </p:nvSpPr>
        <p:spPr bwMode="auto">
          <a:xfrm>
            <a:off x="4965701" y="2376489"/>
            <a:ext cx="73025" cy="3175"/>
          </a:xfrm>
          <a:custGeom>
            <a:avLst/>
            <a:gdLst>
              <a:gd name="T0" fmla="*/ 137 w 137"/>
              <a:gd name="T1" fmla="*/ 0 h 7"/>
              <a:gd name="T2" fmla="*/ 118 w 137"/>
              <a:gd name="T3" fmla="*/ 1 h 7"/>
              <a:gd name="T4" fmla="*/ 96 w 137"/>
              <a:gd name="T5" fmla="*/ 2 h 7"/>
              <a:gd name="T6" fmla="*/ 73 w 137"/>
              <a:gd name="T7" fmla="*/ 4 h 7"/>
              <a:gd name="T8" fmla="*/ 51 w 137"/>
              <a:gd name="T9" fmla="*/ 5 h 7"/>
              <a:gd name="T10" fmla="*/ 31 w 137"/>
              <a:gd name="T11" fmla="*/ 6 h 7"/>
              <a:gd name="T12" fmla="*/ 23 w 137"/>
              <a:gd name="T13" fmla="*/ 6 h 7"/>
              <a:gd name="T14" fmla="*/ 15 w 137"/>
              <a:gd name="T15" fmla="*/ 6 h 7"/>
              <a:gd name="T16" fmla="*/ 8 w 137"/>
              <a:gd name="T17" fmla="*/ 7 h 7"/>
              <a:gd name="T18" fmla="*/ 3 w 137"/>
              <a:gd name="T19" fmla="*/ 7 h 7"/>
              <a:gd name="T20" fmla="*/ 1 w 137"/>
              <a:gd name="T21" fmla="*/ 7 h 7"/>
              <a:gd name="T22" fmla="*/ 0 w 137"/>
              <a:gd name="T2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7" h="7">
                <a:moveTo>
                  <a:pt x="137" y="0"/>
                </a:moveTo>
                <a:lnTo>
                  <a:pt x="118" y="1"/>
                </a:lnTo>
                <a:lnTo>
                  <a:pt x="96" y="2"/>
                </a:lnTo>
                <a:lnTo>
                  <a:pt x="73" y="4"/>
                </a:lnTo>
                <a:lnTo>
                  <a:pt x="51" y="5"/>
                </a:lnTo>
                <a:lnTo>
                  <a:pt x="31" y="6"/>
                </a:lnTo>
                <a:lnTo>
                  <a:pt x="23" y="6"/>
                </a:lnTo>
                <a:lnTo>
                  <a:pt x="15" y="6"/>
                </a:lnTo>
                <a:lnTo>
                  <a:pt x="8" y="7"/>
                </a:lnTo>
                <a:lnTo>
                  <a:pt x="3" y="7"/>
                </a:lnTo>
                <a:lnTo>
                  <a:pt x="1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4" name="Freeform 656"/>
          <p:cNvSpPr>
            <a:spLocks/>
          </p:cNvSpPr>
          <p:nvPr/>
        </p:nvSpPr>
        <p:spPr bwMode="auto">
          <a:xfrm>
            <a:off x="4859338" y="2425701"/>
            <a:ext cx="144462" cy="60325"/>
          </a:xfrm>
          <a:custGeom>
            <a:avLst/>
            <a:gdLst>
              <a:gd name="T0" fmla="*/ 274 w 274"/>
              <a:gd name="T1" fmla="*/ 0 h 115"/>
              <a:gd name="T2" fmla="*/ 269 w 274"/>
              <a:gd name="T3" fmla="*/ 8 h 115"/>
              <a:gd name="T4" fmla="*/ 264 w 274"/>
              <a:gd name="T5" fmla="*/ 13 h 115"/>
              <a:gd name="T6" fmla="*/ 262 w 274"/>
              <a:gd name="T7" fmla="*/ 18 h 115"/>
              <a:gd name="T8" fmla="*/ 261 w 274"/>
              <a:gd name="T9" fmla="*/ 20 h 115"/>
              <a:gd name="T10" fmla="*/ 259 w 274"/>
              <a:gd name="T11" fmla="*/ 21 h 115"/>
              <a:gd name="T12" fmla="*/ 258 w 274"/>
              <a:gd name="T13" fmla="*/ 21 h 115"/>
              <a:gd name="T14" fmla="*/ 256 w 274"/>
              <a:gd name="T15" fmla="*/ 20 h 115"/>
              <a:gd name="T16" fmla="*/ 252 w 274"/>
              <a:gd name="T17" fmla="*/ 18 h 115"/>
              <a:gd name="T18" fmla="*/ 249 w 274"/>
              <a:gd name="T19" fmla="*/ 18 h 115"/>
              <a:gd name="T20" fmla="*/ 243 w 274"/>
              <a:gd name="T21" fmla="*/ 18 h 115"/>
              <a:gd name="T22" fmla="*/ 237 w 274"/>
              <a:gd name="T23" fmla="*/ 18 h 115"/>
              <a:gd name="T24" fmla="*/ 227 w 274"/>
              <a:gd name="T25" fmla="*/ 20 h 115"/>
              <a:gd name="T26" fmla="*/ 216 w 274"/>
              <a:gd name="T27" fmla="*/ 24 h 115"/>
              <a:gd name="T28" fmla="*/ 202 w 274"/>
              <a:gd name="T29" fmla="*/ 29 h 115"/>
              <a:gd name="T30" fmla="*/ 192 w 274"/>
              <a:gd name="T31" fmla="*/ 33 h 115"/>
              <a:gd name="T32" fmla="*/ 183 w 274"/>
              <a:gd name="T33" fmla="*/ 38 h 115"/>
              <a:gd name="T34" fmla="*/ 166 w 274"/>
              <a:gd name="T35" fmla="*/ 50 h 115"/>
              <a:gd name="T36" fmla="*/ 148 w 274"/>
              <a:gd name="T37" fmla="*/ 62 h 115"/>
              <a:gd name="T38" fmla="*/ 130 w 274"/>
              <a:gd name="T39" fmla="*/ 72 h 115"/>
              <a:gd name="T40" fmla="*/ 114 w 274"/>
              <a:gd name="T41" fmla="*/ 78 h 115"/>
              <a:gd name="T42" fmla="*/ 97 w 274"/>
              <a:gd name="T43" fmla="*/ 81 h 115"/>
              <a:gd name="T44" fmla="*/ 62 w 274"/>
              <a:gd name="T45" fmla="*/ 89 h 115"/>
              <a:gd name="T46" fmla="*/ 44 w 274"/>
              <a:gd name="T47" fmla="*/ 92 h 115"/>
              <a:gd name="T48" fmla="*/ 29 w 274"/>
              <a:gd name="T49" fmla="*/ 97 h 115"/>
              <a:gd name="T50" fmla="*/ 13 w 274"/>
              <a:gd name="T51" fmla="*/ 104 h 115"/>
              <a:gd name="T52" fmla="*/ 0 w 274"/>
              <a:gd name="T5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4" h="115">
                <a:moveTo>
                  <a:pt x="274" y="0"/>
                </a:moveTo>
                <a:lnTo>
                  <a:pt x="269" y="8"/>
                </a:lnTo>
                <a:lnTo>
                  <a:pt x="264" y="13"/>
                </a:lnTo>
                <a:lnTo>
                  <a:pt x="262" y="18"/>
                </a:lnTo>
                <a:lnTo>
                  <a:pt x="261" y="20"/>
                </a:lnTo>
                <a:lnTo>
                  <a:pt x="259" y="21"/>
                </a:lnTo>
                <a:lnTo>
                  <a:pt x="258" y="21"/>
                </a:lnTo>
                <a:lnTo>
                  <a:pt x="256" y="20"/>
                </a:lnTo>
                <a:lnTo>
                  <a:pt x="252" y="18"/>
                </a:lnTo>
                <a:lnTo>
                  <a:pt x="249" y="18"/>
                </a:lnTo>
                <a:lnTo>
                  <a:pt x="243" y="18"/>
                </a:lnTo>
                <a:lnTo>
                  <a:pt x="237" y="18"/>
                </a:lnTo>
                <a:lnTo>
                  <a:pt x="227" y="20"/>
                </a:lnTo>
                <a:lnTo>
                  <a:pt x="216" y="24"/>
                </a:lnTo>
                <a:lnTo>
                  <a:pt x="202" y="29"/>
                </a:lnTo>
                <a:lnTo>
                  <a:pt x="192" y="33"/>
                </a:lnTo>
                <a:lnTo>
                  <a:pt x="183" y="38"/>
                </a:lnTo>
                <a:lnTo>
                  <a:pt x="166" y="50"/>
                </a:lnTo>
                <a:lnTo>
                  <a:pt x="148" y="62"/>
                </a:lnTo>
                <a:lnTo>
                  <a:pt x="130" y="72"/>
                </a:lnTo>
                <a:lnTo>
                  <a:pt x="114" y="78"/>
                </a:lnTo>
                <a:lnTo>
                  <a:pt x="97" y="81"/>
                </a:lnTo>
                <a:lnTo>
                  <a:pt x="62" y="89"/>
                </a:lnTo>
                <a:lnTo>
                  <a:pt x="44" y="92"/>
                </a:lnTo>
                <a:lnTo>
                  <a:pt x="29" y="97"/>
                </a:lnTo>
                <a:lnTo>
                  <a:pt x="13" y="104"/>
                </a:lnTo>
                <a:lnTo>
                  <a:pt x="0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5" name="Freeform 657"/>
          <p:cNvSpPr>
            <a:spLocks/>
          </p:cNvSpPr>
          <p:nvPr/>
        </p:nvSpPr>
        <p:spPr bwMode="auto">
          <a:xfrm>
            <a:off x="5591175" y="2368551"/>
            <a:ext cx="88900" cy="68263"/>
          </a:xfrm>
          <a:custGeom>
            <a:avLst/>
            <a:gdLst>
              <a:gd name="T0" fmla="*/ 0 w 166"/>
              <a:gd name="T1" fmla="*/ 0 h 130"/>
              <a:gd name="T2" fmla="*/ 9 w 166"/>
              <a:gd name="T3" fmla="*/ 20 h 130"/>
              <a:gd name="T4" fmla="*/ 22 w 166"/>
              <a:gd name="T5" fmla="*/ 34 h 130"/>
              <a:gd name="T6" fmla="*/ 37 w 166"/>
              <a:gd name="T7" fmla="*/ 47 h 130"/>
              <a:gd name="T8" fmla="*/ 57 w 166"/>
              <a:gd name="T9" fmla="*/ 57 h 130"/>
              <a:gd name="T10" fmla="*/ 76 w 166"/>
              <a:gd name="T11" fmla="*/ 65 h 130"/>
              <a:gd name="T12" fmla="*/ 96 w 166"/>
              <a:gd name="T13" fmla="*/ 71 h 130"/>
              <a:gd name="T14" fmla="*/ 117 w 166"/>
              <a:gd name="T15" fmla="*/ 76 h 130"/>
              <a:gd name="T16" fmla="*/ 137 w 166"/>
              <a:gd name="T17" fmla="*/ 80 h 130"/>
              <a:gd name="T18" fmla="*/ 142 w 166"/>
              <a:gd name="T19" fmla="*/ 88 h 130"/>
              <a:gd name="T20" fmla="*/ 147 w 166"/>
              <a:gd name="T21" fmla="*/ 94 h 130"/>
              <a:gd name="T22" fmla="*/ 152 w 166"/>
              <a:gd name="T23" fmla="*/ 99 h 130"/>
              <a:gd name="T24" fmla="*/ 154 w 166"/>
              <a:gd name="T25" fmla="*/ 104 h 130"/>
              <a:gd name="T26" fmla="*/ 160 w 166"/>
              <a:gd name="T27" fmla="*/ 110 h 130"/>
              <a:gd name="T28" fmla="*/ 162 w 166"/>
              <a:gd name="T29" fmla="*/ 113 h 130"/>
              <a:gd name="T30" fmla="*/ 165 w 166"/>
              <a:gd name="T31" fmla="*/ 116 h 130"/>
              <a:gd name="T32" fmla="*/ 166 w 166"/>
              <a:gd name="T33" fmla="*/ 118 h 130"/>
              <a:gd name="T34" fmla="*/ 166 w 166"/>
              <a:gd name="T35" fmla="*/ 123 h 130"/>
              <a:gd name="T36" fmla="*/ 166 w 166"/>
              <a:gd name="T3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6" h="130">
                <a:moveTo>
                  <a:pt x="0" y="0"/>
                </a:moveTo>
                <a:lnTo>
                  <a:pt x="9" y="20"/>
                </a:lnTo>
                <a:lnTo>
                  <a:pt x="22" y="34"/>
                </a:lnTo>
                <a:lnTo>
                  <a:pt x="37" y="47"/>
                </a:lnTo>
                <a:lnTo>
                  <a:pt x="57" y="57"/>
                </a:lnTo>
                <a:lnTo>
                  <a:pt x="76" y="65"/>
                </a:lnTo>
                <a:lnTo>
                  <a:pt x="96" y="71"/>
                </a:lnTo>
                <a:lnTo>
                  <a:pt x="117" y="76"/>
                </a:lnTo>
                <a:lnTo>
                  <a:pt x="137" y="80"/>
                </a:lnTo>
                <a:lnTo>
                  <a:pt x="142" y="88"/>
                </a:lnTo>
                <a:lnTo>
                  <a:pt x="147" y="94"/>
                </a:lnTo>
                <a:lnTo>
                  <a:pt x="152" y="99"/>
                </a:lnTo>
                <a:lnTo>
                  <a:pt x="154" y="104"/>
                </a:lnTo>
                <a:lnTo>
                  <a:pt x="160" y="110"/>
                </a:lnTo>
                <a:lnTo>
                  <a:pt x="162" y="113"/>
                </a:lnTo>
                <a:lnTo>
                  <a:pt x="165" y="116"/>
                </a:lnTo>
                <a:lnTo>
                  <a:pt x="166" y="118"/>
                </a:lnTo>
                <a:lnTo>
                  <a:pt x="166" y="123"/>
                </a:lnTo>
                <a:lnTo>
                  <a:pt x="166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6" name="Freeform 658"/>
          <p:cNvSpPr>
            <a:spLocks/>
          </p:cNvSpPr>
          <p:nvPr/>
        </p:nvSpPr>
        <p:spPr bwMode="auto">
          <a:xfrm>
            <a:off x="5648325" y="2181225"/>
            <a:ext cx="19050" cy="114300"/>
          </a:xfrm>
          <a:custGeom>
            <a:avLst/>
            <a:gdLst>
              <a:gd name="T0" fmla="*/ 0 w 36"/>
              <a:gd name="T1" fmla="*/ 0 h 216"/>
              <a:gd name="T2" fmla="*/ 5 w 36"/>
              <a:gd name="T3" fmla="*/ 35 h 216"/>
              <a:gd name="T4" fmla="*/ 10 w 36"/>
              <a:gd name="T5" fmla="*/ 69 h 216"/>
              <a:gd name="T6" fmla="*/ 16 w 36"/>
              <a:gd name="T7" fmla="*/ 102 h 216"/>
              <a:gd name="T8" fmla="*/ 22 w 36"/>
              <a:gd name="T9" fmla="*/ 137 h 216"/>
              <a:gd name="T10" fmla="*/ 26 w 36"/>
              <a:gd name="T11" fmla="*/ 166 h 216"/>
              <a:gd name="T12" fmla="*/ 29 w 36"/>
              <a:gd name="T13" fmla="*/ 195 h 216"/>
              <a:gd name="T14" fmla="*/ 30 w 36"/>
              <a:gd name="T15" fmla="*/ 201 h 216"/>
              <a:gd name="T16" fmla="*/ 33 w 36"/>
              <a:gd name="T17" fmla="*/ 208 h 216"/>
              <a:gd name="T18" fmla="*/ 35 w 36"/>
              <a:gd name="T19" fmla="*/ 214 h 216"/>
              <a:gd name="T20" fmla="*/ 36 w 36"/>
              <a:gd name="T21" fmla="*/ 216 h 216"/>
              <a:gd name="T22" fmla="*/ 36 w 36"/>
              <a:gd name="T2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6" h="216">
                <a:moveTo>
                  <a:pt x="0" y="0"/>
                </a:moveTo>
                <a:lnTo>
                  <a:pt x="5" y="35"/>
                </a:lnTo>
                <a:lnTo>
                  <a:pt x="10" y="69"/>
                </a:lnTo>
                <a:lnTo>
                  <a:pt x="16" y="102"/>
                </a:lnTo>
                <a:lnTo>
                  <a:pt x="22" y="137"/>
                </a:lnTo>
                <a:lnTo>
                  <a:pt x="26" y="166"/>
                </a:lnTo>
                <a:lnTo>
                  <a:pt x="29" y="195"/>
                </a:lnTo>
                <a:lnTo>
                  <a:pt x="30" y="201"/>
                </a:lnTo>
                <a:lnTo>
                  <a:pt x="33" y="208"/>
                </a:lnTo>
                <a:lnTo>
                  <a:pt x="35" y="214"/>
                </a:lnTo>
                <a:lnTo>
                  <a:pt x="36" y="216"/>
                </a:lnTo>
                <a:lnTo>
                  <a:pt x="36" y="2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7" name="Freeform 659"/>
          <p:cNvSpPr>
            <a:spLocks/>
          </p:cNvSpPr>
          <p:nvPr/>
        </p:nvSpPr>
        <p:spPr bwMode="auto">
          <a:xfrm>
            <a:off x="5457826" y="2085975"/>
            <a:ext cx="15875" cy="26988"/>
          </a:xfrm>
          <a:custGeom>
            <a:avLst/>
            <a:gdLst>
              <a:gd name="T0" fmla="*/ 28 w 28"/>
              <a:gd name="T1" fmla="*/ 0 h 50"/>
              <a:gd name="T2" fmla="*/ 24 w 28"/>
              <a:gd name="T3" fmla="*/ 14 h 50"/>
              <a:gd name="T4" fmla="*/ 18 w 28"/>
              <a:gd name="T5" fmla="*/ 27 h 50"/>
              <a:gd name="T6" fmla="*/ 9 w 28"/>
              <a:gd name="T7" fmla="*/ 38 h 50"/>
              <a:gd name="T8" fmla="*/ 0 w 28"/>
              <a:gd name="T9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50">
                <a:moveTo>
                  <a:pt x="28" y="0"/>
                </a:moveTo>
                <a:lnTo>
                  <a:pt x="24" y="14"/>
                </a:lnTo>
                <a:lnTo>
                  <a:pt x="18" y="27"/>
                </a:lnTo>
                <a:lnTo>
                  <a:pt x="9" y="38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8" name="Freeform 660"/>
          <p:cNvSpPr>
            <a:spLocks/>
          </p:cNvSpPr>
          <p:nvPr/>
        </p:nvSpPr>
        <p:spPr bwMode="auto">
          <a:xfrm>
            <a:off x="4813301" y="2151064"/>
            <a:ext cx="106363" cy="7937"/>
          </a:xfrm>
          <a:custGeom>
            <a:avLst/>
            <a:gdLst>
              <a:gd name="T0" fmla="*/ 202 w 202"/>
              <a:gd name="T1" fmla="*/ 15 h 15"/>
              <a:gd name="T2" fmla="*/ 188 w 202"/>
              <a:gd name="T3" fmla="*/ 14 h 15"/>
              <a:gd name="T4" fmla="*/ 175 w 202"/>
              <a:gd name="T5" fmla="*/ 12 h 15"/>
              <a:gd name="T6" fmla="*/ 162 w 202"/>
              <a:gd name="T7" fmla="*/ 11 h 15"/>
              <a:gd name="T8" fmla="*/ 150 w 202"/>
              <a:gd name="T9" fmla="*/ 9 h 15"/>
              <a:gd name="T10" fmla="*/ 132 w 202"/>
              <a:gd name="T11" fmla="*/ 8 h 15"/>
              <a:gd name="T12" fmla="*/ 117 w 202"/>
              <a:gd name="T13" fmla="*/ 5 h 15"/>
              <a:gd name="T14" fmla="*/ 105 w 202"/>
              <a:gd name="T15" fmla="*/ 4 h 15"/>
              <a:gd name="T16" fmla="*/ 94 w 202"/>
              <a:gd name="T17" fmla="*/ 3 h 15"/>
              <a:gd name="T18" fmla="*/ 87 w 202"/>
              <a:gd name="T19" fmla="*/ 1 h 15"/>
              <a:gd name="T20" fmla="*/ 80 w 202"/>
              <a:gd name="T21" fmla="*/ 1 h 15"/>
              <a:gd name="T22" fmla="*/ 67 w 202"/>
              <a:gd name="T23" fmla="*/ 0 h 15"/>
              <a:gd name="T24" fmla="*/ 61 w 202"/>
              <a:gd name="T25" fmla="*/ 0 h 15"/>
              <a:gd name="T26" fmla="*/ 53 w 202"/>
              <a:gd name="T27" fmla="*/ 0 h 15"/>
              <a:gd name="T28" fmla="*/ 45 w 202"/>
              <a:gd name="T29" fmla="*/ 0 h 15"/>
              <a:gd name="T30" fmla="*/ 33 w 202"/>
              <a:gd name="T31" fmla="*/ 0 h 15"/>
              <a:gd name="T32" fmla="*/ 18 w 202"/>
              <a:gd name="T33" fmla="*/ 0 h 15"/>
              <a:gd name="T34" fmla="*/ 0 w 202"/>
              <a:gd name="T3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15">
                <a:moveTo>
                  <a:pt x="202" y="15"/>
                </a:moveTo>
                <a:lnTo>
                  <a:pt x="188" y="14"/>
                </a:lnTo>
                <a:lnTo>
                  <a:pt x="175" y="12"/>
                </a:lnTo>
                <a:lnTo>
                  <a:pt x="162" y="11"/>
                </a:lnTo>
                <a:lnTo>
                  <a:pt x="150" y="9"/>
                </a:lnTo>
                <a:lnTo>
                  <a:pt x="132" y="8"/>
                </a:lnTo>
                <a:lnTo>
                  <a:pt x="117" y="5"/>
                </a:lnTo>
                <a:lnTo>
                  <a:pt x="105" y="4"/>
                </a:lnTo>
                <a:lnTo>
                  <a:pt x="94" y="3"/>
                </a:lnTo>
                <a:lnTo>
                  <a:pt x="87" y="1"/>
                </a:lnTo>
                <a:lnTo>
                  <a:pt x="80" y="1"/>
                </a:lnTo>
                <a:lnTo>
                  <a:pt x="67" y="0"/>
                </a:lnTo>
                <a:lnTo>
                  <a:pt x="61" y="0"/>
                </a:lnTo>
                <a:lnTo>
                  <a:pt x="53" y="0"/>
                </a:lnTo>
                <a:lnTo>
                  <a:pt x="45" y="0"/>
                </a:lnTo>
                <a:lnTo>
                  <a:pt x="33" y="0"/>
                </a:lnTo>
                <a:lnTo>
                  <a:pt x="18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49" name="Freeform 661"/>
          <p:cNvSpPr>
            <a:spLocks/>
          </p:cNvSpPr>
          <p:nvPr/>
        </p:nvSpPr>
        <p:spPr bwMode="auto">
          <a:xfrm>
            <a:off x="4832351" y="2200276"/>
            <a:ext cx="30163" cy="41275"/>
          </a:xfrm>
          <a:custGeom>
            <a:avLst/>
            <a:gdLst>
              <a:gd name="T0" fmla="*/ 58 w 58"/>
              <a:gd name="T1" fmla="*/ 0 h 79"/>
              <a:gd name="T2" fmla="*/ 47 w 58"/>
              <a:gd name="T3" fmla="*/ 10 h 79"/>
              <a:gd name="T4" fmla="*/ 37 w 58"/>
              <a:gd name="T5" fmla="*/ 18 h 79"/>
              <a:gd name="T6" fmla="*/ 29 w 58"/>
              <a:gd name="T7" fmla="*/ 27 h 79"/>
              <a:gd name="T8" fmla="*/ 23 w 58"/>
              <a:gd name="T9" fmla="*/ 36 h 79"/>
              <a:gd name="T10" fmla="*/ 12 w 58"/>
              <a:gd name="T11" fmla="*/ 55 h 79"/>
              <a:gd name="T12" fmla="*/ 6 w 58"/>
              <a:gd name="T13" fmla="*/ 66 h 79"/>
              <a:gd name="T14" fmla="*/ 0 w 58"/>
              <a:gd name="T1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79">
                <a:moveTo>
                  <a:pt x="58" y="0"/>
                </a:moveTo>
                <a:lnTo>
                  <a:pt x="47" y="10"/>
                </a:lnTo>
                <a:lnTo>
                  <a:pt x="37" y="18"/>
                </a:lnTo>
                <a:lnTo>
                  <a:pt x="29" y="27"/>
                </a:lnTo>
                <a:lnTo>
                  <a:pt x="23" y="36"/>
                </a:lnTo>
                <a:lnTo>
                  <a:pt x="12" y="55"/>
                </a:lnTo>
                <a:lnTo>
                  <a:pt x="6" y="66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0" name="Freeform 662"/>
          <p:cNvSpPr>
            <a:spLocks/>
          </p:cNvSpPr>
          <p:nvPr/>
        </p:nvSpPr>
        <p:spPr bwMode="auto">
          <a:xfrm>
            <a:off x="4878388" y="2203450"/>
            <a:ext cx="49212" cy="50800"/>
          </a:xfrm>
          <a:custGeom>
            <a:avLst/>
            <a:gdLst>
              <a:gd name="T0" fmla="*/ 94 w 94"/>
              <a:gd name="T1" fmla="*/ 0 h 94"/>
              <a:gd name="T2" fmla="*/ 85 w 94"/>
              <a:gd name="T3" fmla="*/ 15 h 94"/>
              <a:gd name="T4" fmla="*/ 74 w 94"/>
              <a:gd name="T5" fmla="*/ 28 h 94"/>
              <a:gd name="T6" fmla="*/ 64 w 94"/>
              <a:gd name="T7" fmla="*/ 40 h 94"/>
              <a:gd name="T8" fmla="*/ 50 w 94"/>
              <a:gd name="T9" fmla="*/ 51 h 94"/>
              <a:gd name="T10" fmla="*/ 25 w 94"/>
              <a:gd name="T11" fmla="*/ 71 h 94"/>
              <a:gd name="T12" fmla="*/ 12 w 94"/>
              <a:gd name="T13" fmla="*/ 82 h 94"/>
              <a:gd name="T14" fmla="*/ 0 w 94"/>
              <a:gd name="T1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4" h="94">
                <a:moveTo>
                  <a:pt x="94" y="0"/>
                </a:moveTo>
                <a:lnTo>
                  <a:pt x="85" y="15"/>
                </a:lnTo>
                <a:lnTo>
                  <a:pt x="74" y="28"/>
                </a:lnTo>
                <a:lnTo>
                  <a:pt x="64" y="40"/>
                </a:lnTo>
                <a:lnTo>
                  <a:pt x="50" y="51"/>
                </a:lnTo>
                <a:lnTo>
                  <a:pt x="25" y="71"/>
                </a:lnTo>
                <a:lnTo>
                  <a:pt x="12" y="82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1" name="Freeform 663"/>
          <p:cNvSpPr>
            <a:spLocks/>
          </p:cNvSpPr>
          <p:nvPr/>
        </p:nvSpPr>
        <p:spPr bwMode="auto">
          <a:xfrm>
            <a:off x="4862514" y="2238376"/>
            <a:ext cx="84137" cy="42863"/>
          </a:xfrm>
          <a:custGeom>
            <a:avLst/>
            <a:gdLst>
              <a:gd name="T0" fmla="*/ 159 w 159"/>
              <a:gd name="T1" fmla="*/ 0 h 80"/>
              <a:gd name="T2" fmla="*/ 151 w 159"/>
              <a:gd name="T3" fmla="*/ 11 h 80"/>
              <a:gd name="T4" fmla="*/ 145 w 159"/>
              <a:gd name="T5" fmla="*/ 21 h 80"/>
              <a:gd name="T6" fmla="*/ 139 w 159"/>
              <a:gd name="T7" fmla="*/ 28 h 80"/>
              <a:gd name="T8" fmla="*/ 133 w 159"/>
              <a:gd name="T9" fmla="*/ 35 h 80"/>
              <a:gd name="T10" fmla="*/ 124 w 159"/>
              <a:gd name="T11" fmla="*/ 45 h 80"/>
              <a:gd name="T12" fmla="*/ 114 w 159"/>
              <a:gd name="T13" fmla="*/ 53 h 80"/>
              <a:gd name="T14" fmla="*/ 102 w 159"/>
              <a:gd name="T15" fmla="*/ 58 h 80"/>
              <a:gd name="T16" fmla="*/ 87 w 159"/>
              <a:gd name="T17" fmla="*/ 63 h 80"/>
              <a:gd name="T18" fmla="*/ 78 w 159"/>
              <a:gd name="T19" fmla="*/ 64 h 80"/>
              <a:gd name="T20" fmla="*/ 68 w 159"/>
              <a:gd name="T21" fmla="*/ 66 h 80"/>
              <a:gd name="T22" fmla="*/ 56 w 159"/>
              <a:gd name="T23" fmla="*/ 69 h 80"/>
              <a:gd name="T24" fmla="*/ 43 w 159"/>
              <a:gd name="T25" fmla="*/ 72 h 80"/>
              <a:gd name="T26" fmla="*/ 37 w 159"/>
              <a:gd name="T27" fmla="*/ 74 h 80"/>
              <a:gd name="T28" fmla="*/ 30 w 159"/>
              <a:gd name="T29" fmla="*/ 75 h 80"/>
              <a:gd name="T30" fmla="*/ 17 w 159"/>
              <a:gd name="T31" fmla="*/ 77 h 80"/>
              <a:gd name="T32" fmla="*/ 10 w 159"/>
              <a:gd name="T33" fmla="*/ 78 h 80"/>
              <a:gd name="T34" fmla="*/ 5 w 159"/>
              <a:gd name="T35" fmla="*/ 80 h 80"/>
              <a:gd name="T36" fmla="*/ 1 w 159"/>
              <a:gd name="T37" fmla="*/ 80 h 80"/>
              <a:gd name="T38" fmla="*/ 0 w 159"/>
              <a:gd name="T3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9" h="80">
                <a:moveTo>
                  <a:pt x="159" y="0"/>
                </a:moveTo>
                <a:lnTo>
                  <a:pt x="151" y="11"/>
                </a:lnTo>
                <a:lnTo>
                  <a:pt x="145" y="21"/>
                </a:lnTo>
                <a:lnTo>
                  <a:pt x="139" y="28"/>
                </a:lnTo>
                <a:lnTo>
                  <a:pt x="133" y="35"/>
                </a:lnTo>
                <a:lnTo>
                  <a:pt x="124" y="45"/>
                </a:lnTo>
                <a:lnTo>
                  <a:pt x="114" y="53"/>
                </a:lnTo>
                <a:lnTo>
                  <a:pt x="102" y="58"/>
                </a:lnTo>
                <a:lnTo>
                  <a:pt x="87" y="63"/>
                </a:lnTo>
                <a:lnTo>
                  <a:pt x="78" y="64"/>
                </a:lnTo>
                <a:lnTo>
                  <a:pt x="68" y="66"/>
                </a:lnTo>
                <a:lnTo>
                  <a:pt x="56" y="69"/>
                </a:lnTo>
                <a:lnTo>
                  <a:pt x="43" y="72"/>
                </a:lnTo>
                <a:lnTo>
                  <a:pt x="37" y="74"/>
                </a:lnTo>
                <a:lnTo>
                  <a:pt x="30" y="75"/>
                </a:lnTo>
                <a:lnTo>
                  <a:pt x="17" y="77"/>
                </a:lnTo>
                <a:lnTo>
                  <a:pt x="10" y="78"/>
                </a:lnTo>
                <a:lnTo>
                  <a:pt x="5" y="80"/>
                </a:lnTo>
                <a:lnTo>
                  <a:pt x="1" y="80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2" name="Freeform 664"/>
          <p:cNvSpPr>
            <a:spLocks/>
          </p:cNvSpPr>
          <p:nvPr/>
        </p:nvSpPr>
        <p:spPr bwMode="auto">
          <a:xfrm>
            <a:off x="5057776" y="2265364"/>
            <a:ext cx="11113" cy="26987"/>
          </a:xfrm>
          <a:custGeom>
            <a:avLst/>
            <a:gdLst>
              <a:gd name="T0" fmla="*/ 22 w 22"/>
              <a:gd name="T1" fmla="*/ 0 h 50"/>
              <a:gd name="T2" fmla="*/ 18 w 22"/>
              <a:gd name="T3" fmla="*/ 14 h 50"/>
              <a:gd name="T4" fmla="*/ 14 w 22"/>
              <a:gd name="T5" fmla="*/ 29 h 50"/>
              <a:gd name="T6" fmla="*/ 11 w 22"/>
              <a:gd name="T7" fmla="*/ 36 h 50"/>
              <a:gd name="T8" fmla="*/ 6 w 22"/>
              <a:gd name="T9" fmla="*/ 43 h 50"/>
              <a:gd name="T10" fmla="*/ 1 w 22"/>
              <a:gd name="T11" fmla="*/ 48 h 50"/>
              <a:gd name="T12" fmla="*/ 0 w 22"/>
              <a:gd name="T13" fmla="*/ 50 h 50"/>
              <a:gd name="T14" fmla="*/ 0 w 22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50">
                <a:moveTo>
                  <a:pt x="22" y="0"/>
                </a:moveTo>
                <a:lnTo>
                  <a:pt x="18" y="14"/>
                </a:lnTo>
                <a:lnTo>
                  <a:pt x="14" y="29"/>
                </a:lnTo>
                <a:lnTo>
                  <a:pt x="11" y="36"/>
                </a:lnTo>
                <a:lnTo>
                  <a:pt x="6" y="43"/>
                </a:lnTo>
                <a:lnTo>
                  <a:pt x="1" y="48"/>
                </a:lnTo>
                <a:lnTo>
                  <a:pt x="0" y="50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3" name="Freeform 665"/>
          <p:cNvSpPr>
            <a:spLocks/>
          </p:cNvSpPr>
          <p:nvPr/>
        </p:nvSpPr>
        <p:spPr bwMode="auto">
          <a:xfrm>
            <a:off x="4821239" y="2284413"/>
            <a:ext cx="179387" cy="19050"/>
          </a:xfrm>
          <a:custGeom>
            <a:avLst/>
            <a:gdLst>
              <a:gd name="T0" fmla="*/ 339 w 339"/>
              <a:gd name="T1" fmla="*/ 0 h 37"/>
              <a:gd name="T2" fmla="*/ 310 w 339"/>
              <a:gd name="T3" fmla="*/ 2 h 37"/>
              <a:gd name="T4" fmla="*/ 295 w 339"/>
              <a:gd name="T5" fmla="*/ 5 h 37"/>
              <a:gd name="T6" fmla="*/ 281 w 339"/>
              <a:gd name="T7" fmla="*/ 7 h 37"/>
              <a:gd name="T8" fmla="*/ 274 w 339"/>
              <a:gd name="T9" fmla="*/ 9 h 37"/>
              <a:gd name="T10" fmla="*/ 267 w 339"/>
              <a:gd name="T11" fmla="*/ 14 h 37"/>
              <a:gd name="T12" fmla="*/ 259 w 339"/>
              <a:gd name="T13" fmla="*/ 19 h 37"/>
              <a:gd name="T14" fmla="*/ 252 w 339"/>
              <a:gd name="T15" fmla="*/ 21 h 37"/>
              <a:gd name="T16" fmla="*/ 222 w 339"/>
              <a:gd name="T17" fmla="*/ 27 h 37"/>
              <a:gd name="T18" fmla="*/ 191 w 339"/>
              <a:gd name="T19" fmla="*/ 32 h 37"/>
              <a:gd name="T20" fmla="*/ 158 w 339"/>
              <a:gd name="T21" fmla="*/ 35 h 37"/>
              <a:gd name="T22" fmla="*/ 127 w 339"/>
              <a:gd name="T23" fmla="*/ 36 h 37"/>
              <a:gd name="T24" fmla="*/ 63 w 339"/>
              <a:gd name="T25" fmla="*/ 37 h 37"/>
              <a:gd name="T26" fmla="*/ 0 w 339"/>
              <a:gd name="T27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9" h="37">
                <a:moveTo>
                  <a:pt x="339" y="0"/>
                </a:moveTo>
                <a:lnTo>
                  <a:pt x="310" y="2"/>
                </a:lnTo>
                <a:lnTo>
                  <a:pt x="295" y="5"/>
                </a:lnTo>
                <a:lnTo>
                  <a:pt x="281" y="7"/>
                </a:lnTo>
                <a:lnTo>
                  <a:pt x="274" y="9"/>
                </a:lnTo>
                <a:lnTo>
                  <a:pt x="267" y="14"/>
                </a:lnTo>
                <a:lnTo>
                  <a:pt x="259" y="19"/>
                </a:lnTo>
                <a:lnTo>
                  <a:pt x="252" y="21"/>
                </a:lnTo>
                <a:lnTo>
                  <a:pt x="222" y="27"/>
                </a:lnTo>
                <a:lnTo>
                  <a:pt x="191" y="32"/>
                </a:lnTo>
                <a:lnTo>
                  <a:pt x="158" y="35"/>
                </a:lnTo>
                <a:lnTo>
                  <a:pt x="127" y="36"/>
                </a:lnTo>
                <a:lnTo>
                  <a:pt x="63" y="37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4" name="Freeform 666"/>
          <p:cNvSpPr>
            <a:spLocks/>
          </p:cNvSpPr>
          <p:nvPr/>
        </p:nvSpPr>
        <p:spPr bwMode="auto">
          <a:xfrm>
            <a:off x="4930775" y="2260600"/>
            <a:ext cx="88900" cy="69850"/>
          </a:xfrm>
          <a:custGeom>
            <a:avLst/>
            <a:gdLst>
              <a:gd name="T0" fmla="*/ 166 w 166"/>
              <a:gd name="T1" fmla="*/ 0 h 130"/>
              <a:gd name="T2" fmla="*/ 150 w 166"/>
              <a:gd name="T3" fmla="*/ 5 h 130"/>
              <a:gd name="T4" fmla="*/ 137 w 166"/>
              <a:gd name="T5" fmla="*/ 11 h 130"/>
              <a:gd name="T6" fmla="*/ 126 w 166"/>
              <a:gd name="T7" fmla="*/ 19 h 130"/>
              <a:gd name="T8" fmla="*/ 118 w 166"/>
              <a:gd name="T9" fmla="*/ 26 h 130"/>
              <a:gd name="T10" fmla="*/ 100 w 166"/>
              <a:gd name="T11" fmla="*/ 44 h 130"/>
              <a:gd name="T12" fmla="*/ 90 w 166"/>
              <a:gd name="T13" fmla="*/ 55 h 130"/>
              <a:gd name="T14" fmla="*/ 79 w 166"/>
              <a:gd name="T15" fmla="*/ 65 h 130"/>
              <a:gd name="T16" fmla="*/ 60 w 166"/>
              <a:gd name="T17" fmla="*/ 82 h 130"/>
              <a:gd name="T18" fmla="*/ 40 w 166"/>
              <a:gd name="T19" fmla="*/ 98 h 130"/>
              <a:gd name="T20" fmla="*/ 19 w 166"/>
              <a:gd name="T21" fmla="*/ 114 h 130"/>
              <a:gd name="T22" fmla="*/ 0 w 166"/>
              <a:gd name="T2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6" h="130">
                <a:moveTo>
                  <a:pt x="166" y="0"/>
                </a:moveTo>
                <a:lnTo>
                  <a:pt x="150" y="5"/>
                </a:lnTo>
                <a:lnTo>
                  <a:pt x="137" y="11"/>
                </a:lnTo>
                <a:lnTo>
                  <a:pt x="126" y="19"/>
                </a:lnTo>
                <a:lnTo>
                  <a:pt x="118" y="26"/>
                </a:lnTo>
                <a:lnTo>
                  <a:pt x="100" y="44"/>
                </a:lnTo>
                <a:lnTo>
                  <a:pt x="90" y="55"/>
                </a:lnTo>
                <a:lnTo>
                  <a:pt x="79" y="65"/>
                </a:lnTo>
                <a:lnTo>
                  <a:pt x="60" y="82"/>
                </a:lnTo>
                <a:lnTo>
                  <a:pt x="40" y="98"/>
                </a:lnTo>
                <a:lnTo>
                  <a:pt x="19" y="114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5" name="Freeform 667"/>
          <p:cNvSpPr>
            <a:spLocks/>
          </p:cNvSpPr>
          <p:nvPr/>
        </p:nvSpPr>
        <p:spPr bwMode="auto">
          <a:xfrm>
            <a:off x="5446713" y="2219325"/>
            <a:ext cx="76200" cy="84138"/>
          </a:xfrm>
          <a:custGeom>
            <a:avLst/>
            <a:gdLst>
              <a:gd name="T0" fmla="*/ 0 w 144"/>
              <a:gd name="T1" fmla="*/ 0 h 159"/>
              <a:gd name="T2" fmla="*/ 11 w 144"/>
              <a:gd name="T3" fmla="*/ 9 h 159"/>
              <a:gd name="T4" fmla="*/ 22 w 144"/>
              <a:gd name="T5" fmla="*/ 17 h 159"/>
              <a:gd name="T6" fmla="*/ 40 w 144"/>
              <a:gd name="T7" fmla="*/ 36 h 159"/>
              <a:gd name="T8" fmla="*/ 58 w 144"/>
              <a:gd name="T9" fmla="*/ 54 h 159"/>
              <a:gd name="T10" fmla="*/ 68 w 144"/>
              <a:gd name="T11" fmla="*/ 64 h 159"/>
              <a:gd name="T12" fmla="*/ 79 w 144"/>
              <a:gd name="T13" fmla="*/ 72 h 159"/>
              <a:gd name="T14" fmla="*/ 87 w 144"/>
              <a:gd name="T15" fmla="*/ 83 h 159"/>
              <a:gd name="T16" fmla="*/ 94 w 144"/>
              <a:gd name="T17" fmla="*/ 94 h 159"/>
              <a:gd name="T18" fmla="*/ 99 w 144"/>
              <a:gd name="T19" fmla="*/ 100 h 159"/>
              <a:gd name="T20" fmla="*/ 105 w 144"/>
              <a:gd name="T21" fmla="*/ 105 h 159"/>
              <a:gd name="T22" fmla="*/ 111 w 144"/>
              <a:gd name="T23" fmla="*/ 110 h 159"/>
              <a:gd name="T24" fmla="*/ 115 w 144"/>
              <a:gd name="T25" fmla="*/ 116 h 159"/>
              <a:gd name="T26" fmla="*/ 120 w 144"/>
              <a:gd name="T27" fmla="*/ 122 h 159"/>
              <a:gd name="T28" fmla="*/ 125 w 144"/>
              <a:gd name="T29" fmla="*/ 128 h 159"/>
              <a:gd name="T30" fmla="*/ 133 w 144"/>
              <a:gd name="T31" fmla="*/ 142 h 159"/>
              <a:gd name="T32" fmla="*/ 138 w 144"/>
              <a:gd name="T33" fmla="*/ 149 h 159"/>
              <a:gd name="T34" fmla="*/ 142 w 144"/>
              <a:gd name="T35" fmla="*/ 154 h 159"/>
              <a:gd name="T36" fmla="*/ 143 w 144"/>
              <a:gd name="T37" fmla="*/ 158 h 159"/>
              <a:gd name="T38" fmla="*/ 144 w 144"/>
              <a:gd name="T39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4" h="159">
                <a:moveTo>
                  <a:pt x="0" y="0"/>
                </a:moveTo>
                <a:lnTo>
                  <a:pt x="11" y="9"/>
                </a:lnTo>
                <a:lnTo>
                  <a:pt x="22" y="17"/>
                </a:lnTo>
                <a:lnTo>
                  <a:pt x="40" y="36"/>
                </a:lnTo>
                <a:lnTo>
                  <a:pt x="58" y="54"/>
                </a:lnTo>
                <a:lnTo>
                  <a:pt x="68" y="64"/>
                </a:lnTo>
                <a:lnTo>
                  <a:pt x="79" y="72"/>
                </a:lnTo>
                <a:lnTo>
                  <a:pt x="87" y="83"/>
                </a:lnTo>
                <a:lnTo>
                  <a:pt x="94" y="94"/>
                </a:lnTo>
                <a:lnTo>
                  <a:pt x="99" y="100"/>
                </a:lnTo>
                <a:lnTo>
                  <a:pt x="105" y="105"/>
                </a:lnTo>
                <a:lnTo>
                  <a:pt x="111" y="110"/>
                </a:lnTo>
                <a:lnTo>
                  <a:pt x="115" y="116"/>
                </a:lnTo>
                <a:lnTo>
                  <a:pt x="120" y="122"/>
                </a:lnTo>
                <a:lnTo>
                  <a:pt x="125" y="128"/>
                </a:lnTo>
                <a:lnTo>
                  <a:pt x="133" y="142"/>
                </a:lnTo>
                <a:lnTo>
                  <a:pt x="138" y="149"/>
                </a:lnTo>
                <a:lnTo>
                  <a:pt x="142" y="154"/>
                </a:lnTo>
                <a:lnTo>
                  <a:pt x="143" y="158"/>
                </a:lnTo>
                <a:lnTo>
                  <a:pt x="144" y="1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6" name="Freeform 668"/>
          <p:cNvSpPr>
            <a:spLocks/>
          </p:cNvSpPr>
          <p:nvPr/>
        </p:nvSpPr>
        <p:spPr bwMode="auto">
          <a:xfrm>
            <a:off x="5500689" y="2292350"/>
            <a:ext cx="46037" cy="90488"/>
          </a:xfrm>
          <a:custGeom>
            <a:avLst/>
            <a:gdLst>
              <a:gd name="T0" fmla="*/ 0 w 87"/>
              <a:gd name="T1" fmla="*/ 0 h 173"/>
              <a:gd name="T2" fmla="*/ 5 w 87"/>
              <a:gd name="T3" fmla="*/ 11 h 173"/>
              <a:gd name="T4" fmla="*/ 10 w 87"/>
              <a:gd name="T5" fmla="*/ 18 h 173"/>
              <a:gd name="T6" fmla="*/ 14 w 87"/>
              <a:gd name="T7" fmla="*/ 24 h 173"/>
              <a:gd name="T8" fmla="*/ 18 w 87"/>
              <a:gd name="T9" fmla="*/ 29 h 173"/>
              <a:gd name="T10" fmla="*/ 22 w 87"/>
              <a:gd name="T11" fmla="*/ 34 h 173"/>
              <a:gd name="T12" fmla="*/ 25 w 87"/>
              <a:gd name="T13" fmla="*/ 40 h 173"/>
              <a:gd name="T14" fmla="*/ 30 w 87"/>
              <a:gd name="T15" fmla="*/ 47 h 173"/>
              <a:gd name="T16" fmla="*/ 36 w 87"/>
              <a:gd name="T17" fmla="*/ 58 h 173"/>
              <a:gd name="T18" fmla="*/ 42 w 87"/>
              <a:gd name="T19" fmla="*/ 70 h 173"/>
              <a:gd name="T20" fmla="*/ 47 w 87"/>
              <a:gd name="T21" fmla="*/ 86 h 173"/>
              <a:gd name="T22" fmla="*/ 52 w 87"/>
              <a:gd name="T23" fmla="*/ 101 h 173"/>
              <a:gd name="T24" fmla="*/ 58 w 87"/>
              <a:gd name="T25" fmla="*/ 118 h 173"/>
              <a:gd name="T26" fmla="*/ 64 w 87"/>
              <a:gd name="T27" fmla="*/ 134 h 173"/>
              <a:gd name="T28" fmla="*/ 70 w 87"/>
              <a:gd name="T29" fmla="*/ 149 h 173"/>
              <a:gd name="T30" fmla="*/ 78 w 87"/>
              <a:gd name="T31" fmla="*/ 163 h 173"/>
              <a:gd name="T32" fmla="*/ 87 w 87"/>
              <a:gd name="T33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7" h="173">
                <a:moveTo>
                  <a:pt x="0" y="0"/>
                </a:moveTo>
                <a:lnTo>
                  <a:pt x="5" y="11"/>
                </a:lnTo>
                <a:lnTo>
                  <a:pt x="10" y="18"/>
                </a:lnTo>
                <a:lnTo>
                  <a:pt x="14" y="24"/>
                </a:lnTo>
                <a:lnTo>
                  <a:pt x="18" y="29"/>
                </a:lnTo>
                <a:lnTo>
                  <a:pt x="22" y="34"/>
                </a:lnTo>
                <a:lnTo>
                  <a:pt x="25" y="40"/>
                </a:lnTo>
                <a:lnTo>
                  <a:pt x="30" y="47"/>
                </a:lnTo>
                <a:lnTo>
                  <a:pt x="36" y="58"/>
                </a:lnTo>
                <a:lnTo>
                  <a:pt x="42" y="70"/>
                </a:lnTo>
                <a:lnTo>
                  <a:pt x="47" y="86"/>
                </a:lnTo>
                <a:lnTo>
                  <a:pt x="52" y="101"/>
                </a:lnTo>
                <a:lnTo>
                  <a:pt x="58" y="118"/>
                </a:lnTo>
                <a:lnTo>
                  <a:pt x="64" y="134"/>
                </a:lnTo>
                <a:lnTo>
                  <a:pt x="70" y="149"/>
                </a:lnTo>
                <a:lnTo>
                  <a:pt x="78" y="163"/>
                </a:lnTo>
                <a:lnTo>
                  <a:pt x="87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7" name="Freeform 669"/>
          <p:cNvSpPr>
            <a:spLocks/>
          </p:cNvSpPr>
          <p:nvPr/>
        </p:nvSpPr>
        <p:spPr bwMode="auto">
          <a:xfrm>
            <a:off x="5530851" y="2208214"/>
            <a:ext cx="68263" cy="22225"/>
          </a:xfrm>
          <a:custGeom>
            <a:avLst/>
            <a:gdLst>
              <a:gd name="T0" fmla="*/ 0 w 130"/>
              <a:gd name="T1" fmla="*/ 0 h 44"/>
              <a:gd name="T2" fmla="*/ 43 w 130"/>
              <a:gd name="T3" fmla="*/ 10 h 44"/>
              <a:gd name="T4" fmla="*/ 86 w 130"/>
              <a:gd name="T5" fmla="*/ 22 h 44"/>
              <a:gd name="T6" fmla="*/ 99 w 130"/>
              <a:gd name="T7" fmla="*/ 28 h 44"/>
              <a:gd name="T8" fmla="*/ 114 w 130"/>
              <a:gd name="T9" fmla="*/ 35 h 44"/>
              <a:gd name="T10" fmla="*/ 120 w 130"/>
              <a:gd name="T11" fmla="*/ 38 h 44"/>
              <a:gd name="T12" fmla="*/ 125 w 130"/>
              <a:gd name="T13" fmla="*/ 41 h 44"/>
              <a:gd name="T14" fmla="*/ 128 w 130"/>
              <a:gd name="T15" fmla="*/ 43 h 44"/>
              <a:gd name="T16" fmla="*/ 130 w 130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" h="44">
                <a:moveTo>
                  <a:pt x="0" y="0"/>
                </a:moveTo>
                <a:lnTo>
                  <a:pt x="43" y="10"/>
                </a:lnTo>
                <a:lnTo>
                  <a:pt x="86" y="22"/>
                </a:lnTo>
                <a:lnTo>
                  <a:pt x="99" y="28"/>
                </a:lnTo>
                <a:lnTo>
                  <a:pt x="114" y="35"/>
                </a:lnTo>
                <a:lnTo>
                  <a:pt x="120" y="38"/>
                </a:lnTo>
                <a:lnTo>
                  <a:pt x="125" y="41"/>
                </a:lnTo>
                <a:lnTo>
                  <a:pt x="128" y="43"/>
                </a:lnTo>
                <a:lnTo>
                  <a:pt x="130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8" name="Freeform 670"/>
          <p:cNvSpPr>
            <a:spLocks/>
          </p:cNvSpPr>
          <p:nvPr/>
        </p:nvSpPr>
        <p:spPr bwMode="auto">
          <a:xfrm>
            <a:off x="5476876" y="2360614"/>
            <a:ext cx="80963" cy="26987"/>
          </a:xfrm>
          <a:custGeom>
            <a:avLst/>
            <a:gdLst>
              <a:gd name="T0" fmla="*/ 0 w 151"/>
              <a:gd name="T1" fmla="*/ 0 h 51"/>
              <a:gd name="T2" fmla="*/ 19 w 151"/>
              <a:gd name="T3" fmla="*/ 7 h 51"/>
              <a:gd name="T4" fmla="*/ 37 w 151"/>
              <a:gd name="T5" fmla="*/ 16 h 51"/>
              <a:gd name="T6" fmla="*/ 74 w 151"/>
              <a:gd name="T7" fmla="*/ 31 h 51"/>
              <a:gd name="T8" fmla="*/ 92 w 151"/>
              <a:gd name="T9" fmla="*/ 39 h 51"/>
              <a:gd name="T10" fmla="*/ 112 w 151"/>
              <a:gd name="T11" fmla="*/ 45 h 51"/>
              <a:gd name="T12" fmla="*/ 131 w 151"/>
              <a:gd name="T13" fmla="*/ 49 h 51"/>
              <a:gd name="T14" fmla="*/ 151 w 151"/>
              <a:gd name="T15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1" h="51">
                <a:moveTo>
                  <a:pt x="0" y="0"/>
                </a:moveTo>
                <a:lnTo>
                  <a:pt x="19" y="7"/>
                </a:lnTo>
                <a:lnTo>
                  <a:pt x="37" y="16"/>
                </a:lnTo>
                <a:lnTo>
                  <a:pt x="74" y="31"/>
                </a:lnTo>
                <a:lnTo>
                  <a:pt x="92" y="39"/>
                </a:lnTo>
                <a:lnTo>
                  <a:pt x="112" y="45"/>
                </a:lnTo>
                <a:lnTo>
                  <a:pt x="131" y="49"/>
                </a:lnTo>
                <a:lnTo>
                  <a:pt x="151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59" name="Freeform 671"/>
          <p:cNvSpPr>
            <a:spLocks/>
          </p:cNvSpPr>
          <p:nvPr/>
        </p:nvSpPr>
        <p:spPr bwMode="auto">
          <a:xfrm>
            <a:off x="5514976" y="2352675"/>
            <a:ext cx="42863" cy="95250"/>
          </a:xfrm>
          <a:custGeom>
            <a:avLst/>
            <a:gdLst>
              <a:gd name="T0" fmla="*/ 0 w 79"/>
              <a:gd name="T1" fmla="*/ 0 h 180"/>
              <a:gd name="T2" fmla="*/ 9 w 79"/>
              <a:gd name="T3" fmla="*/ 24 h 180"/>
              <a:gd name="T4" fmla="*/ 21 w 79"/>
              <a:gd name="T5" fmla="*/ 45 h 180"/>
              <a:gd name="T6" fmla="*/ 35 w 79"/>
              <a:gd name="T7" fmla="*/ 66 h 180"/>
              <a:gd name="T8" fmla="*/ 48 w 79"/>
              <a:gd name="T9" fmla="*/ 86 h 180"/>
              <a:gd name="T10" fmla="*/ 60 w 79"/>
              <a:gd name="T11" fmla="*/ 108 h 180"/>
              <a:gd name="T12" fmla="*/ 70 w 79"/>
              <a:gd name="T13" fmla="*/ 129 h 180"/>
              <a:gd name="T14" fmla="*/ 77 w 79"/>
              <a:gd name="T15" fmla="*/ 154 h 180"/>
              <a:gd name="T16" fmla="*/ 78 w 79"/>
              <a:gd name="T17" fmla="*/ 167 h 180"/>
              <a:gd name="T18" fmla="*/ 79 w 79"/>
              <a:gd name="T19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180">
                <a:moveTo>
                  <a:pt x="0" y="0"/>
                </a:moveTo>
                <a:lnTo>
                  <a:pt x="9" y="24"/>
                </a:lnTo>
                <a:lnTo>
                  <a:pt x="21" y="45"/>
                </a:lnTo>
                <a:lnTo>
                  <a:pt x="35" y="66"/>
                </a:lnTo>
                <a:lnTo>
                  <a:pt x="48" y="86"/>
                </a:lnTo>
                <a:lnTo>
                  <a:pt x="60" y="108"/>
                </a:lnTo>
                <a:lnTo>
                  <a:pt x="70" y="129"/>
                </a:lnTo>
                <a:lnTo>
                  <a:pt x="77" y="154"/>
                </a:lnTo>
                <a:lnTo>
                  <a:pt x="78" y="167"/>
                </a:lnTo>
                <a:lnTo>
                  <a:pt x="79" y="1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0" name="Freeform 672"/>
          <p:cNvSpPr>
            <a:spLocks/>
          </p:cNvSpPr>
          <p:nvPr/>
        </p:nvSpPr>
        <p:spPr bwMode="auto">
          <a:xfrm>
            <a:off x="5492751" y="2382838"/>
            <a:ext cx="106363" cy="80962"/>
          </a:xfrm>
          <a:custGeom>
            <a:avLst/>
            <a:gdLst>
              <a:gd name="T0" fmla="*/ 0 w 202"/>
              <a:gd name="T1" fmla="*/ 0 h 152"/>
              <a:gd name="T2" fmla="*/ 18 w 202"/>
              <a:gd name="T3" fmla="*/ 24 h 152"/>
              <a:gd name="T4" fmla="*/ 37 w 202"/>
              <a:gd name="T5" fmla="*/ 44 h 152"/>
              <a:gd name="T6" fmla="*/ 60 w 202"/>
              <a:gd name="T7" fmla="*/ 60 h 152"/>
              <a:gd name="T8" fmla="*/ 73 w 202"/>
              <a:gd name="T9" fmla="*/ 66 h 152"/>
              <a:gd name="T10" fmla="*/ 86 w 202"/>
              <a:gd name="T11" fmla="*/ 72 h 152"/>
              <a:gd name="T12" fmla="*/ 95 w 202"/>
              <a:gd name="T13" fmla="*/ 81 h 152"/>
              <a:gd name="T14" fmla="*/ 103 w 202"/>
              <a:gd name="T15" fmla="*/ 87 h 152"/>
              <a:gd name="T16" fmla="*/ 121 w 202"/>
              <a:gd name="T17" fmla="*/ 99 h 152"/>
              <a:gd name="T18" fmla="*/ 139 w 202"/>
              <a:gd name="T19" fmla="*/ 110 h 152"/>
              <a:gd name="T20" fmla="*/ 158 w 202"/>
              <a:gd name="T21" fmla="*/ 123 h 152"/>
              <a:gd name="T22" fmla="*/ 164 w 202"/>
              <a:gd name="T23" fmla="*/ 127 h 152"/>
              <a:gd name="T24" fmla="*/ 171 w 202"/>
              <a:gd name="T25" fmla="*/ 131 h 152"/>
              <a:gd name="T26" fmla="*/ 186 w 202"/>
              <a:gd name="T27" fmla="*/ 141 h 152"/>
              <a:gd name="T28" fmla="*/ 192 w 202"/>
              <a:gd name="T29" fmla="*/ 146 h 152"/>
              <a:gd name="T30" fmla="*/ 197 w 202"/>
              <a:gd name="T31" fmla="*/ 148 h 152"/>
              <a:gd name="T32" fmla="*/ 200 w 202"/>
              <a:gd name="T33" fmla="*/ 151 h 152"/>
              <a:gd name="T34" fmla="*/ 202 w 202"/>
              <a:gd name="T3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152">
                <a:moveTo>
                  <a:pt x="0" y="0"/>
                </a:moveTo>
                <a:lnTo>
                  <a:pt x="18" y="24"/>
                </a:lnTo>
                <a:lnTo>
                  <a:pt x="37" y="44"/>
                </a:lnTo>
                <a:lnTo>
                  <a:pt x="60" y="60"/>
                </a:lnTo>
                <a:lnTo>
                  <a:pt x="73" y="66"/>
                </a:lnTo>
                <a:lnTo>
                  <a:pt x="86" y="72"/>
                </a:lnTo>
                <a:lnTo>
                  <a:pt x="95" y="81"/>
                </a:lnTo>
                <a:lnTo>
                  <a:pt x="103" y="87"/>
                </a:lnTo>
                <a:lnTo>
                  <a:pt x="121" y="99"/>
                </a:lnTo>
                <a:lnTo>
                  <a:pt x="139" y="110"/>
                </a:lnTo>
                <a:lnTo>
                  <a:pt x="158" y="123"/>
                </a:lnTo>
                <a:lnTo>
                  <a:pt x="164" y="127"/>
                </a:lnTo>
                <a:lnTo>
                  <a:pt x="171" y="131"/>
                </a:lnTo>
                <a:lnTo>
                  <a:pt x="186" y="141"/>
                </a:lnTo>
                <a:lnTo>
                  <a:pt x="192" y="146"/>
                </a:lnTo>
                <a:lnTo>
                  <a:pt x="197" y="148"/>
                </a:lnTo>
                <a:lnTo>
                  <a:pt x="200" y="151"/>
                </a:lnTo>
                <a:lnTo>
                  <a:pt x="202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1" name="Freeform 673"/>
          <p:cNvSpPr>
            <a:spLocks/>
          </p:cNvSpPr>
          <p:nvPr/>
        </p:nvSpPr>
        <p:spPr bwMode="auto">
          <a:xfrm>
            <a:off x="5599113" y="2382838"/>
            <a:ext cx="4762" cy="42862"/>
          </a:xfrm>
          <a:custGeom>
            <a:avLst/>
            <a:gdLst>
              <a:gd name="T0" fmla="*/ 0 w 7"/>
              <a:gd name="T1" fmla="*/ 0 h 80"/>
              <a:gd name="T2" fmla="*/ 1 w 7"/>
              <a:gd name="T3" fmla="*/ 11 h 80"/>
              <a:gd name="T4" fmla="*/ 2 w 7"/>
              <a:gd name="T5" fmla="*/ 24 h 80"/>
              <a:gd name="T6" fmla="*/ 3 w 7"/>
              <a:gd name="T7" fmla="*/ 38 h 80"/>
              <a:gd name="T8" fmla="*/ 4 w 7"/>
              <a:gd name="T9" fmla="*/ 50 h 80"/>
              <a:gd name="T10" fmla="*/ 6 w 7"/>
              <a:gd name="T11" fmla="*/ 62 h 80"/>
              <a:gd name="T12" fmla="*/ 6 w 7"/>
              <a:gd name="T13" fmla="*/ 71 h 80"/>
              <a:gd name="T14" fmla="*/ 7 w 7"/>
              <a:gd name="T15" fmla="*/ 77 h 80"/>
              <a:gd name="T16" fmla="*/ 7 w 7"/>
              <a:gd name="T17" fmla="*/ 80 h 80"/>
              <a:gd name="T18" fmla="*/ 7 w 7"/>
              <a:gd name="T1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" h="80">
                <a:moveTo>
                  <a:pt x="0" y="0"/>
                </a:moveTo>
                <a:lnTo>
                  <a:pt x="1" y="11"/>
                </a:lnTo>
                <a:lnTo>
                  <a:pt x="2" y="24"/>
                </a:lnTo>
                <a:lnTo>
                  <a:pt x="3" y="38"/>
                </a:lnTo>
                <a:lnTo>
                  <a:pt x="4" y="50"/>
                </a:lnTo>
                <a:lnTo>
                  <a:pt x="6" y="62"/>
                </a:lnTo>
                <a:lnTo>
                  <a:pt x="6" y="71"/>
                </a:lnTo>
                <a:lnTo>
                  <a:pt x="7" y="77"/>
                </a:lnTo>
                <a:lnTo>
                  <a:pt x="7" y="80"/>
                </a:lnTo>
                <a:lnTo>
                  <a:pt x="7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2" name="Freeform 674"/>
          <p:cNvSpPr>
            <a:spLocks/>
          </p:cNvSpPr>
          <p:nvPr/>
        </p:nvSpPr>
        <p:spPr bwMode="auto">
          <a:xfrm>
            <a:off x="5153026" y="2265364"/>
            <a:ext cx="22225" cy="22225"/>
          </a:xfrm>
          <a:custGeom>
            <a:avLst/>
            <a:gdLst>
              <a:gd name="T0" fmla="*/ 0 w 44"/>
              <a:gd name="T1" fmla="*/ 0 h 43"/>
              <a:gd name="T2" fmla="*/ 10 w 44"/>
              <a:gd name="T3" fmla="*/ 6 h 43"/>
              <a:gd name="T4" fmla="*/ 20 w 44"/>
              <a:gd name="T5" fmla="*/ 9 h 43"/>
              <a:gd name="T6" fmla="*/ 27 w 44"/>
              <a:gd name="T7" fmla="*/ 13 h 43"/>
              <a:gd name="T8" fmla="*/ 33 w 44"/>
              <a:gd name="T9" fmla="*/ 15 h 43"/>
              <a:gd name="T10" fmla="*/ 38 w 44"/>
              <a:gd name="T11" fmla="*/ 19 h 43"/>
              <a:gd name="T12" fmla="*/ 41 w 44"/>
              <a:gd name="T13" fmla="*/ 24 h 43"/>
              <a:gd name="T14" fmla="*/ 42 w 44"/>
              <a:gd name="T15" fmla="*/ 32 h 43"/>
              <a:gd name="T16" fmla="*/ 44 w 44"/>
              <a:gd name="T1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4" h="43">
                <a:moveTo>
                  <a:pt x="0" y="0"/>
                </a:moveTo>
                <a:lnTo>
                  <a:pt x="10" y="6"/>
                </a:lnTo>
                <a:lnTo>
                  <a:pt x="20" y="9"/>
                </a:lnTo>
                <a:lnTo>
                  <a:pt x="27" y="13"/>
                </a:lnTo>
                <a:lnTo>
                  <a:pt x="33" y="15"/>
                </a:lnTo>
                <a:lnTo>
                  <a:pt x="38" y="19"/>
                </a:lnTo>
                <a:lnTo>
                  <a:pt x="41" y="24"/>
                </a:lnTo>
                <a:lnTo>
                  <a:pt x="42" y="32"/>
                </a:lnTo>
                <a:lnTo>
                  <a:pt x="44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3" name="Freeform 675"/>
          <p:cNvSpPr>
            <a:spLocks/>
          </p:cNvSpPr>
          <p:nvPr/>
        </p:nvSpPr>
        <p:spPr bwMode="auto">
          <a:xfrm>
            <a:off x="5106989" y="2398714"/>
            <a:ext cx="46037" cy="53975"/>
          </a:xfrm>
          <a:custGeom>
            <a:avLst/>
            <a:gdLst>
              <a:gd name="T0" fmla="*/ 86 w 86"/>
              <a:gd name="T1" fmla="*/ 0 h 101"/>
              <a:gd name="T2" fmla="*/ 71 w 86"/>
              <a:gd name="T3" fmla="*/ 6 h 101"/>
              <a:gd name="T4" fmla="*/ 55 w 86"/>
              <a:gd name="T5" fmla="*/ 15 h 101"/>
              <a:gd name="T6" fmla="*/ 41 w 86"/>
              <a:gd name="T7" fmla="*/ 25 h 101"/>
              <a:gd name="T8" fmla="*/ 27 w 86"/>
              <a:gd name="T9" fmla="*/ 39 h 101"/>
              <a:gd name="T10" fmla="*/ 17 w 86"/>
              <a:gd name="T11" fmla="*/ 53 h 101"/>
              <a:gd name="T12" fmla="*/ 8 w 86"/>
              <a:gd name="T13" fmla="*/ 68 h 101"/>
              <a:gd name="T14" fmla="*/ 2 w 86"/>
              <a:gd name="T15" fmla="*/ 84 h 101"/>
              <a:gd name="T16" fmla="*/ 0 w 86"/>
              <a:gd name="T1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" h="101">
                <a:moveTo>
                  <a:pt x="86" y="0"/>
                </a:moveTo>
                <a:lnTo>
                  <a:pt x="71" y="6"/>
                </a:lnTo>
                <a:lnTo>
                  <a:pt x="55" y="15"/>
                </a:lnTo>
                <a:lnTo>
                  <a:pt x="41" y="25"/>
                </a:lnTo>
                <a:lnTo>
                  <a:pt x="27" y="39"/>
                </a:lnTo>
                <a:lnTo>
                  <a:pt x="17" y="53"/>
                </a:lnTo>
                <a:lnTo>
                  <a:pt x="8" y="68"/>
                </a:lnTo>
                <a:lnTo>
                  <a:pt x="2" y="84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4" name="Freeform 676"/>
          <p:cNvSpPr>
            <a:spLocks/>
          </p:cNvSpPr>
          <p:nvPr/>
        </p:nvSpPr>
        <p:spPr bwMode="auto">
          <a:xfrm>
            <a:off x="5064126" y="2341563"/>
            <a:ext cx="53975" cy="57150"/>
          </a:xfrm>
          <a:custGeom>
            <a:avLst/>
            <a:gdLst>
              <a:gd name="T0" fmla="*/ 101 w 101"/>
              <a:gd name="T1" fmla="*/ 0 h 108"/>
              <a:gd name="T2" fmla="*/ 99 w 101"/>
              <a:gd name="T3" fmla="*/ 7 h 108"/>
              <a:gd name="T4" fmla="*/ 97 w 101"/>
              <a:gd name="T5" fmla="*/ 13 h 108"/>
              <a:gd name="T6" fmla="*/ 95 w 101"/>
              <a:gd name="T7" fmla="*/ 18 h 108"/>
              <a:gd name="T8" fmla="*/ 95 w 101"/>
              <a:gd name="T9" fmla="*/ 20 h 108"/>
              <a:gd name="T10" fmla="*/ 94 w 101"/>
              <a:gd name="T11" fmla="*/ 23 h 108"/>
              <a:gd name="T12" fmla="*/ 94 w 101"/>
              <a:gd name="T13" fmla="*/ 22 h 108"/>
              <a:gd name="T14" fmla="*/ 93 w 101"/>
              <a:gd name="T15" fmla="*/ 20 h 108"/>
              <a:gd name="T16" fmla="*/ 89 w 101"/>
              <a:gd name="T17" fmla="*/ 19 h 108"/>
              <a:gd name="T18" fmla="*/ 87 w 101"/>
              <a:gd name="T19" fmla="*/ 20 h 108"/>
              <a:gd name="T20" fmla="*/ 83 w 101"/>
              <a:gd name="T21" fmla="*/ 22 h 108"/>
              <a:gd name="T22" fmla="*/ 79 w 101"/>
              <a:gd name="T23" fmla="*/ 24 h 108"/>
              <a:gd name="T24" fmla="*/ 73 w 101"/>
              <a:gd name="T25" fmla="*/ 29 h 108"/>
              <a:gd name="T26" fmla="*/ 68 w 101"/>
              <a:gd name="T27" fmla="*/ 34 h 108"/>
              <a:gd name="T28" fmla="*/ 65 w 101"/>
              <a:gd name="T29" fmla="*/ 40 h 108"/>
              <a:gd name="T30" fmla="*/ 62 w 101"/>
              <a:gd name="T31" fmla="*/ 46 h 108"/>
              <a:gd name="T32" fmla="*/ 58 w 101"/>
              <a:gd name="T33" fmla="*/ 50 h 108"/>
              <a:gd name="T34" fmla="*/ 47 w 101"/>
              <a:gd name="T35" fmla="*/ 60 h 108"/>
              <a:gd name="T36" fmla="*/ 36 w 101"/>
              <a:gd name="T37" fmla="*/ 69 h 108"/>
              <a:gd name="T38" fmla="*/ 26 w 101"/>
              <a:gd name="T39" fmla="*/ 77 h 108"/>
              <a:gd name="T40" fmla="*/ 15 w 101"/>
              <a:gd name="T41" fmla="*/ 87 h 108"/>
              <a:gd name="T42" fmla="*/ 12 w 101"/>
              <a:gd name="T43" fmla="*/ 95 h 108"/>
              <a:gd name="T44" fmla="*/ 11 w 101"/>
              <a:gd name="T45" fmla="*/ 100 h 108"/>
              <a:gd name="T46" fmla="*/ 10 w 101"/>
              <a:gd name="T47" fmla="*/ 105 h 108"/>
              <a:gd name="T48" fmla="*/ 10 w 101"/>
              <a:gd name="T49" fmla="*/ 107 h 108"/>
              <a:gd name="T50" fmla="*/ 9 w 101"/>
              <a:gd name="T51" fmla="*/ 108 h 108"/>
              <a:gd name="T52" fmla="*/ 8 w 101"/>
              <a:gd name="T53" fmla="*/ 108 h 108"/>
              <a:gd name="T54" fmla="*/ 5 w 101"/>
              <a:gd name="T55" fmla="*/ 108 h 108"/>
              <a:gd name="T56" fmla="*/ 0 w 101"/>
              <a:gd name="T5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1" h="108">
                <a:moveTo>
                  <a:pt x="101" y="0"/>
                </a:moveTo>
                <a:lnTo>
                  <a:pt x="99" y="7"/>
                </a:lnTo>
                <a:lnTo>
                  <a:pt x="97" y="13"/>
                </a:lnTo>
                <a:lnTo>
                  <a:pt x="95" y="18"/>
                </a:lnTo>
                <a:lnTo>
                  <a:pt x="95" y="20"/>
                </a:lnTo>
                <a:lnTo>
                  <a:pt x="94" y="23"/>
                </a:lnTo>
                <a:lnTo>
                  <a:pt x="94" y="22"/>
                </a:lnTo>
                <a:lnTo>
                  <a:pt x="93" y="20"/>
                </a:lnTo>
                <a:lnTo>
                  <a:pt x="89" y="19"/>
                </a:lnTo>
                <a:lnTo>
                  <a:pt x="87" y="20"/>
                </a:lnTo>
                <a:lnTo>
                  <a:pt x="83" y="22"/>
                </a:lnTo>
                <a:lnTo>
                  <a:pt x="79" y="24"/>
                </a:lnTo>
                <a:lnTo>
                  <a:pt x="73" y="29"/>
                </a:lnTo>
                <a:lnTo>
                  <a:pt x="68" y="34"/>
                </a:lnTo>
                <a:lnTo>
                  <a:pt x="65" y="40"/>
                </a:lnTo>
                <a:lnTo>
                  <a:pt x="62" y="46"/>
                </a:lnTo>
                <a:lnTo>
                  <a:pt x="58" y="50"/>
                </a:lnTo>
                <a:lnTo>
                  <a:pt x="47" y="60"/>
                </a:lnTo>
                <a:lnTo>
                  <a:pt x="36" y="69"/>
                </a:lnTo>
                <a:lnTo>
                  <a:pt x="26" y="77"/>
                </a:lnTo>
                <a:lnTo>
                  <a:pt x="15" y="87"/>
                </a:lnTo>
                <a:lnTo>
                  <a:pt x="12" y="95"/>
                </a:lnTo>
                <a:lnTo>
                  <a:pt x="11" y="100"/>
                </a:lnTo>
                <a:lnTo>
                  <a:pt x="10" y="105"/>
                </a:lnTo>
                <a:lnTo>
                  <a:pt x="10" y="107"/>
                </a:lnTo>
                <a:lnTo>
                  <a:pt x="9" y="108"/>
                </a:lnTo>
                <a:lnTo>
                  <a:pt x="8" y="108"/>
                </a:lnTo>
                <a:lnTo>
                  <a:pt x="5" y="108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5" name="Freeform 677"/>
          <p:cNvSpPr>
            <a:spLocks/>
          </p:cNvSpPr>
          <p:nvPr/>
        </p:nvSpPr>
        <p:spPr bwMode="auto">
          <a:xfrm>
            <a:off x="5473701" y="2032001"/>
            <a:ext cx="41275" cy="4763"/>
          </a:xfrm>
          <a:custGeom>
            <a:avLst/>
            <a:gdLst>
              <a:gd name="T0" fmla="*/ 0 w 80"/>
              <a:gd name="T1" fmla="*/ 0 h 8"/>
              <a:gd name="T2" fmla="*/ 8 w 80"/>
              <a:gd name="T3" fmla="*/ 2 h 8"/>
              <a:gd name="T4" fmla="*/ 15 w 80"/>
              <a:gd name="T5" fmla="*/ 3 h 8"/>
              <a:gd name="T6" fmla="*/ 20 w 80"/>
              <a:gd name="T7" fmla="*/ 4 h 8"/>
              <a:gd name="T8" fmla="*/ 23 w 80"/>
              <a:gd name="T9" fmla="*/ 6 h 8"/>
              <a:gd name="T10" fmla="*/ 29 w 80"/>
              <a:gd name="T11" fmla="*/ 7 h 8"/>
              <a:gd name="T12" fmla="*/ 35 w 80"/>
              <a:gd name="T13" fmla="*/ 7 h 8"/>
              <a:gd name="T14" fmla="*/ 40 w 80"/>
              <a:gd name="T15" fmla="*/ 8 h 8"/>
              <a:gd name="T16" fmla="*/ 49 w 80"/>
              <a:gd name="T17" fmla="*/ 7 h 8"/>
              <a:gd name="T18" fmla="*/ 55 w 80"/>
              <a:gd name="T19" fmla="*/ 7 h 8"/>
              <a:gd name="T20" fmla="*/ 61 w 80"/>
              <a:gd name="T21" fmla="*/ 7 h 8"/>
              <a:gd name="T22" fmla="*/ 69 w 80"/>
              <a:gd name="T23" fmla="*/ 7 h 8"/>
              <a:gd name="T24" fmla="*/ 80 w 80"/>
              <a:gd name="T25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0" h="8">
                <a:moveTo>
                  <a:pt x="0" y="0"/>
                </a:moveTo>
                <a:lnTo>
                  <a:pt x="8" y="2"/>
                </a:lnTo>
                <a:lnTo>
                  <a:pt x="15" y="3"/>
                </a:lnTo>
                <a:lnTo>
                  <a:pt x="20" y="4"/>
                </a:lnTo>
                <a:lnTo>
                  <a:pt x="23" y="6"/>
                </a:lnTo>
                <a:lnTo>
                  <a:pt x="29" y="7"/>
                </a:lnTo>
                <a:lnTo>
                  <a:pt x="35" y="7"/>
                </a:lnTo>
                <a:lnTo>
                  <a:pt x="40" y="8"/>
                </a:lnTo>
                <a:lnTo>
                  <a:pt x="49" y="7"/>
                </a:lnTo>
                <a:lnTo>
                  <a:pt x="55" y="7"/>
                </a:lnTo>
                <a:lnTo>
                  <a:pt x="61" y="7"/>
                </a:lnTo>
                <a:lnTo>
                  <a:pt x="69" y="7"/>
                </a:lnTo>
                <a:lnTo>
                  <a:pt x="8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6" name="Freeform 678"/>
          <p:cNvSpPr>
            <a:spLocks/>
          </p:cNvSpPr>
          <p:nvPr/>
        </p:nvSpPr>
        <p:spPr bwMode="auto">
          <a:xfrm>
            <a:off x="5029201" y="1925638"/>
            <a:ext cx="106363" cy="38100"/>
          </a:xfrm>
          <a:custGeom>
            <a:avLst/>
            <a:gdLst>
              <a:gd name="T0" fmla="*/ 201 w 201"/>
              <a:gd name="T1" fmla="*/ 13 h 70"/>
              <a:gd name="T2" fmla="*/ 197 w 201"/>
              <a:gd name="T3" fmla="*/ 0 h 70"/>
              <a:gd name="T4" fmla="*/ 144 w 201"/>
              <a:gd name="T5" fmla="*/ 13 h 70"/>
              <a:gd name="T6" fmla="*/ 95 w 201"/>
              <a:gd name="T7" fmla="*/ 29 h 70"/>
              <a:gd name="T8" fmla="*/ 84 w 201"/>
              <a:gd name="T9" fmla="*/ 31 h 70"/>
              <a:gd name="T10" fmla="*/ 88 w 201"/>
              <a:gd name="T11" fmla="*/ 37 h 70"/>
              <a:gd name="T12" fmla="*/ 88 w 201"/>
              <a:gd name="T13" fmla="*/ 30 h 70"/>
              <a:gd name="T14" fmla="*/ 76 w 201"/>
              <a:gd name="T15" fmla="*/ 32 h 70"/>
              <a:gd name="T16" fmla="*/ 62 w 201"/>
              <a:gd name="T17" fmla="*/ 35 h 70"/>
              <a:gd name="T18" fmla="*/ 49 w 201"/>
              <a:gd name="T19" fmla="*/ 37 h 70"/>
              <a:gd name="T20" fmla="*/ 47 w 201"/>
              <a:gd name="T21" fmla="*/ 37 h 70"/>
              <a:gd name="T22" fmla="*/ 33 w 201"/>
              <a:gd name="T23" fmla="*/ 41 h 70"/>
              <a:gd name="T24" fmla="*/ 20 w 201"/>
              <a:gd name="T25" fmla="*/ 44 h 70"/>
              <a:gd name="T26" fmla="*/ 9 w 201"/>
              <a:gd name="T27" fmla="*/ 50 h 70"/>
              <a:gd name="T28" fmla="*/ 7 w 201"/>
              <a:gd name="T29" fmla="*/ 52 h 70"/>
              <a:gd name="T30" fmla="*/ 0 w 201"/>
              <a:gd name="T31" fmla="*/ 59 h 70"/>
              <a:gd name="T32" fmla="*/ 8 w 201"/>
              <a:gd name="T33" fmla="*/ 70 h 70"/>
              <a:gd name="T34" fmla="*/ 18 w 201"/>
              <a:gd name="T35" fmla="*/ 62 h 70"/>
              <a:gd name="T36" fmla="*/ 12 w 201"/>
              <a:gd name="T37" fmla="*/ 56 h 70"/>
              <a:gd name="T38" fmla="*/ 15 w 201"/>
              <a:gd name="T39" fmla="*/ 64 h 70"/>
              <a:gd name="T40" fmla="*/ 26 w 201"/>
              <a:gd name="T41" fmla="*/ 58 h 70"/>
              <a:gd name="T42" fmla="*/ 40 w 201"/>
              <a:gd name="T43" fmla="*/ 54 h 70"/>
              <a:gd name="T44" fmla="*/ 53 w 201"/>
              <a:gd name="T45" fmla="*/ 50 h 70"/>
              <a:gd name="T46" fmla="*/ 49 w 201"/>
              <a:gd name="T47" fmla="*/ 44 h 70"/>
              <a:gd name="T48" fmla="*/ 49 w 201"/>
              <a:gd name="T49" fmla="*/ 52 h 70"/>
              <a:gd name="T50" fmla="*/ 62 w 201"/>
              <a:gd name="T51" fmla="*/ 49 h 70"/>
              <a:gd name="T52" fmla="*/ 76 w 201"/>
              <a:gd name="T53" fmla="*/ 47 h 70"/>
              <a:gd name="T54" fmla="*/ 88 w 201"/>
              <a:gd name="T55" fmla="*/ 44 h 70"/>
              <a:gd name="T56" fmla="*/ 90 w 201"/>
              <a:gd name="T57" fmla="*/ 44 h 70"/>
              <a:gd name="T58" fmla="*/ 100 w 201"/>
              <a:gd name="T59" fmla="*/ 42 h 70"/>
              <a:gd name="T60" fmla="*/ 150 w 201"/>
              <a:gd name="T61" fmla="*/ 26 h 70"/>
              <a:gd name="T62" fmla="*/ 201 w 201"/>
              <a:gd name="T63" fmla="*/ 13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1" h="70">
                <a:moveTo>
                  <a:pt x="201" y="13"/>
                </a:moveTo>
                <a:lnTo>
                  <a:pt x="197" y="0"/>
                </a:lnTo>
                <a:lnTo>
                  <a:pt x="144" y="13"/>
                </a:lnTo>
                <a:lnTo>
                  <a:pt x="95" y="29"/>
                </a:lnTo>
                <a:lnTo>
                  <a:pt x="84" y="31"/>
                </a:lnTo>
                <a:lnTo>
                  <a:pt x="88" y="37"/>
                </a:lnTo>
                <a:lnTo>
                  <a:pt x="88" y="30"/>
                </a:lnTo>
                <a:lnTo>
                  <a:pt x="76" y="32"/>
                </a:lnTo>
                <a:lnTo>
                  <a:pt x="62" y="35"/>
                </a:lnTo>
                <a:lnTo>
                  <a:pt x="49" y="37"/>
                </a:lnTo>
                <a:lnTo>
                  <a:pt x="47" y="37"/>
                </a:lnTo>
                <a:lnTo>
                  <a:pt x="33" y="41"/>
                </a:lnTo>
                <a:lnTo>
                  <a:pt x="20" y="44"/>
                </a:lnTo>
                <a:lnTo>
                  <a:pt x="9" y="50"/>
                </a:lnTo>
                <a:lnTo>
                  <a:pt x="7" y="52"/>
                </a:lnTo>
                <a:lnTo>
                  <a:pt x="0" y="59"/>
                </a:lnTo>
                <a:lnTo>
                  <a:pt x="8" y="70"/>
                </a:lnTo>
                <a:lnTo>
                  <a:pt x="18" y="62"/>
                </a:lnTo>
                <a:lnTo>
                  <a:pt x="12" y="56"/>
                </a:lnTo>
                <a:lnTo>
                  <a:pt x="15" y="64"/>
                </a:lnTo>
                <a:lnTo>
                  <a:pt x="26" y="58"/>
                </a:lnTo>
                <a:lnTo>
                  <a:pt x="40" y="54"/>
                </a:lnTo>
                <a:lnTo>
                  <a:pt x="53" y="50"/>
                </a:lnTo>
                <a:lnTo>
                  <a:pt x="49" y="44"/>
                </a:lnTo>
                <a:lnTo>
                  <a:pt x="49" y="52"/>
                </a:lnTo>
                <a:lnTo>
                  <a:pt x="62" y="49"/>
                </a:lnTo>
                <a:lnTo>
                  <a:pt x="76" y="47"/>
                </a:lnTo>
                <a:lnTo>
                  <a:pt x="88" y="44"/>
                </a:lnTo>
                <a:lnTo>
                  <a:pt x="90" y="44"/>
                </a:lnTo>
                <a:lnTo>
                  <a:pt x="100" y="42"/>
                </a:lnTo>
                <a:lnTo>
                  <a:pt x="150" y="26"/>
                </a:lnTo>
                <a:lnTo>
                  <a:pt x="201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7" name="Freeform 679"/>
          <p:cNvSpPr>
            <a:spLocks/>
          </p:cNvSpPr>
          <p:nvPr/>
        </p:nvSpPr>
        <p:spPr bwMode="auto">
          <a:xfrm>
            <a:off x="5057776" y="3078164"/>
            <a:ext cx="11113" cy="7937"/>
          </a:xfrm>
          <a:custGeom>
            <a:avLst/>
            <a:gdLst>
              <a:gd name="T0" fmla="*/ 0 w 22"/>
              <a:gd name="T1" fmla="*/ 0 h 15"/>
              <a:gd name="T2" fmla="*/ 6 w 22"/>
              <a:gd name="T3" fmla="*/ 5 h 15"/>
              <a:gd name="T4" fmla="*/ 13 w 22"/>
              <a:gd name="T5" fmla="*/ 10 h 15"/>
              <a:gd name="T6" fmla="*/ 19 w 22"/>
              <a:gd name="T7" fmla="*/ 13 h 15"/>
              <a:gd name="T8" fmla="*/ 22 w 22"/>
              <a:gd name="T9" fmla="*/ 15 h 15"/>
              <a:gd name="T10" fmla="*/ 22 w 22"/>
              <a:gd name="T11" fmla="*/ 15 h 15"/>
              <a:gd name="T12" fmla="*/ 22 w 22"/>
              <a:gd name="T13" fmla="*/ 15 h 15"/>
              <a:gd name="T14" fmla="*/ 19 w 22"/>
              <a:gd name="T15" fmla="*/ 13 h 15"/>
              <a:gd name="T16" fmla="*/ 13 w 22"/>
              <a:gd name="T17" fmla="*/ 10 h 15"/>
              <a:gd name="T18" fmla="*/ 6 w 22"/>
              <a:gd name="T19" fmla="*/ 5 h 15"/>
              <a:gd name="T20" fmla="*/ 0 w 22"/>
              <a:gd name="T21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15">
                <a:moveTo>
                  <a:pt x="0" y="0"/>
                </a:moveTo>
                <a:lnTo>
                  <a:pt x="6" y="5"/>
                </a:lnTo>
                <a:lnTo>
                  <a:pt x="13" y="10"/>
                </a:lnTo>
                <a:lnTo>
                  <a:pt x="19" y="13"/>
                </a:lnTo>
                <a:lnTo>
                  <a:pt x="22" y="15"/>
                </a:lnTo>
                <a:lnTo>
                  <a:pt x="22" y="15"/>
                </a:lnTo>
                <a:lnTo>
                  <a:pt x="22" y="15"/>
                </a:lnTo>
                <a:lnTo>
                  <a:pt x="19" y="13"/>
                </a:lnTo>
                <a:lnTo>
                  <a:pt x="13" y="10"/>
                </a:lnTo>
                <a:lnTo>
                  <a:pt x="6" y="5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568" name="Freeform 680"/>
          <p:cNvSpPr>
            <a:spLocks/>
          </p:cNvSpPr>
          <p:nvPr/>
        </p:nvSpPr>
        <p:spPr bwMode="auto">
          <a:xfrm>
            <a:off x="5045076" y="3101975"/>
            <a:ext cx="4763" cy="38100"/>
          </a:xfrm>
          <a:custGeom>
            <a:avLst/>
            <a:gdLst>
              <a:gd name="T0" fmla="*/ 9 w 9"/>
              <a:gd name="T1" fmla="*/ 0 h 72"/>
              <a:gd name="T2" fmla="*/ 6 w 9"/>
              <a:gd name="T3" fmla="*/ 6 h 72"/>
              <a:gd name="T4" fmla="*/ 5 w 9"/>
              <a:gd name="T5" fmla="*/ 12 h 72"/>
              <a:gd name="T6" fmla="*/ 2 w 9"/>
              <a:gd name="T7" fmla="*/ 19 h 72"/>
              <a:gd name="T8" fmla="*/ 1 w 9"/>
              <a:gd name="T9" fmla="*/ 24 h 72"/>
              <a:gd name="T10" fmla="*/ 0 w 9"/>
              <a:gd name="T11" fmla="*/ 28 h 72"/>
              <a:gd name="T12" fmla="*/ 0 w 9"/>
              <a:gd name="T13" fmla="*/ 33 h 72"/>
              <a:gd name="T14" fmla="*/ 1 w 9"/>
              <a:gd name="T15" fmla="*/ 42 h 72"/>
              <a:gd name="T16" fmla="*/ 1 w 9"/>
              <a:gd name="T17" fmla="*/ 46 h 72"/>
              <a:gd name="T18" fmla="*/ 1 w 9"/>
              <a:gd name="T19" fmla="*/ 54 h 72"/>
              <a:gd name="T20" fmla="*/ 1 w 9"/>
              <a:gd name="T21" fmla="*/ 62 h 72"/>
              <a:gd name="T22" fmla="*/ 1 w 9"/>
              <a:gd name="T2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" h="72">
                <a:moveTo>
                  <a:pt x="9" y="0"/>
                </a:moveTo>
                <a:lnTo>
                  <a:pt x="6" y="6"/>
                </a:lnTo>
                <a:lnTo>
                  <a:pt x="5" y="12"/>
                </a:lnTo>
                <a:lnTo>
                  <a:pt x="2" y="19"/>
                </a:lnTo>
                <a:lnTo>
                  <a:pt x="1" y="24"/>
                </a:lnTo>
                <a:lnTo>
                  <a:pt x="0" y="28"/>
                </a:lnTo>
                <a:lnTo>
                  <a:pt x="0" y="33"/>
                </a:lnTo>
                <a:lnTo>
                  <a:pt x="1" y="42"/>
                </a:lnTo>
                <a:lnTo>
                  <a:pt x="1" y="46"/>
                </a:lnTo>
                <a:lnTo>
                  <a:pt x="1" y="54"/>
                </a:lnTo>
                <a:lnTo>
                  <a:pt x="1" y="62"/>
                </a:lnTo>
                <a:lnTo>
                  <a:pt x="1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69" name="Freeform 681"/>
          <p:cNvSpPr>
            <a:spLocks/>
          </p:cNvSpPr>
          <p:nvPr/>
        </p:nvSpPr>
        <p:spPr bwMode="auto">
          <a:xfrm>
            <a:off x="5019676" y="3094039"/>
            <a:ext cx="30163" cy="7937"/>
          </a:xfrm>
          <a:custGeom>
            <a:avLst/>
            <a:gdLst>
              <a:gd name="T0" fmla="*/ 58 w 58"/>
              <a:gd name="T1" fmla="*/ 0 h 15"/>
              <a:gd name="T2" fmla="*/ 44 w 58"/>
              <a:gd name="T3" fmla="*/ 5 h 15"/>
              <a:gd name="T4" fmla="*/ 29 w 58"/>
              <a:gd name="T5" fmla="*/ 10 h 15"/>
              <a:gd name="T6" fmla="*/ 14 w 58"/>
              <a:gd name="T7" fmla="*/ 13 h 15"/>
              <a:gd name="T8" fmla="*/ 0 w 58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15">
                <a:moveTo>
                  <a:pt x="58" y="0"/>
                </a:moveTo>
                <a:lnTo>
                  <a:pt x="44" y="5"/>
                </a:lnTo>
                <a:lnTo>
                  <a:pt x="29" y="10"/>
                </a:lnTo>
                <a:lnTo>
                  <a:pt x="14" y="13"/>
                </a:lnTo>
                <a:lnTo>
                  <a:pt x="0" y="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0" name="Freeform 682"/>
          <p:cNvSpPr>
            <a:spLocks/>
          </p:cNvSpPr>
          <p:nvPr/>
        </p:nvSpPr>
        <p:spPr bwMode="auto">
          <a:xfrm>
            <a:off x="5080000" y="3136901"/>
            <a:ext cx="65088" cy="9525"/>
          </a:xfrm>
          <a:custGeom>
            <a:avLst/>
            <a:gdLst>
              <a:gd name="T0" fmla="*/ 123 w 123"/>
              <a:gd name="T1" fmla="*/ 19 h 19"/>
              <a:gd name="T2" fmla="*/ 114 w 123"/>
              <a:gd name="T3" fmla="*/ 13 h 19"/>
              <a:gd name="T4" fmla="*/ 108 w 123"/>
              <a:gd name="T5" fmla="*/ 8 h 19"/>
              <a:gd name="T6" fmla="*/ 102 w 123"/>
              <a:gd name="T7" fmla="*/ 6 h 19"/>
              <a:gd name="T8" fmla="*/ 99 w 123"/>
              <a:gd name="T9" fmla="*/ 2 h 19"/>
              <a:gd name="T10" fmla="*/ 92 w 123"/>
              <a:gd name="T11" fmla="*/ 0 h 19"/>
              <a:gd name="T12" fmla="*/ 84 w 123"/>
              <a:gd name="T13" fmla="*/ 0 h 19"/>
              <a:gd name="T14" fmla="*/ 80 w 123"/>
              <a:gd name="T15" fmla="*/ 0 h 19"/>
              <a:gd name="T16" fmla="*/ 74 w 123"/>
              <a:gd name="T17" fmla="*/ 0 h 19"/>
              <a:gd name="T18" fmla="*/ 68 w 123"/>
              <a:gd name="T19" fmla="*/ 1 h 19"/>
              <a:gd name="T20" fmla="*/ 59 w 123"/>
              <a:gd name="T21" fmla="*/ 2 h 19"/>
              <a:gd name="T22" fmla="*/ 48 w 123"/>
              <a:gd name="T23" fmla="*/ 3 h 19"/>
              <a:gd name="T24" fmla="*/ 35 w 123"/>
              <a:gd name="T25" fmla="*/ 3 h 19"/>
              <a:gd name="T26" fmla="*/ 19 w 123"/>
              <a:gd name="T27" fmla="*/ 5 h 19"/>
              <a:gd name="T28" fmla="*/ 0 w 123"/>
              <a:gd name="T2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3" h="19">
                <a:moveTo>
                  <a:pt x="123" y="19"/>
                </a:moveTo>
                <a:lnTo>
                  <a:pt x="114" y="13"/>
                </a:lnTo>
                <a:lnTo>
                  <a:pt x="108" y="8"/>
                </a:lnTo>
                <a:lnTo>
                  <a:pt x="102" y="6"/>
                </a:lnTo>
                <a:lnTo>
                  <a:pt x="99" y="2"/>
                </a:lnTo>
                <a:lnTo>
                  <a:pt x="92" y="0"/>
                </a:lnTo>
                <a:lnTo>
                  <a:pt x="84" y="0"/>
                </a:lnTo>
                <a:lnTo>
                  <a:pt x="80" y="0"/>
                </a:lnTo>
                <a:lnTo>
                  <a:pt x="74" y="0"/>
                </a:lnTo>
                <a:lnTo>
                  <a:pt x="68" y="1"/>
                </a:lnTo>
                <a:lnTo>
                  <a:pt x="59" y="2"/>
                </a:lnTo>
                <a:lnTo>
                  <a:pt x="48" y="3"/>
                </a:lnTo>
                <a:lnTo>
                  <a:pt x="35" y="3"/>
                </a:lnTo>
                <a:lnTo>
                  <a:pt x="19" y="5"/>
                </a:lnTo>
                <a:lnTo>
                  <a:pt x="0" y="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1" name="Freeform 683"/>
          <p:cNvSpPr>
            <a:spLocks/>
          </p:cNvSpPr>
          <p:nvPr/>
        </p:nvSpPr>
        <p:spPr bwMode="auto">
          <a:xfrm>
            <a:off x="5099051" y="3203576"/>
            <a:ext cx="30163" cy="34925"/>
          </a:xfrm>
          <a:custGeom>
            <a:avLst/>
            <a:gdLst>
              <a:gd name="T0" fmla="*/ 58 w 58"/>
              <a:gd name="T1" fmla="*/ 0 h 65"/>
              <a:gd name="T2" fmla="*/ 47 w 58"/>
              <a:gd name="T3" fmla="*/ 5 h 65"/>
              <a:gd name="T4" fmla="*/ 38 w 58"/>
              <a:gd name="T5" fmla="*/ 11 h 65"/>
              <a:gd name="T6" fmla="*/ 29 w 58"/>
              <a:gd name="T7" fmla="*/ 18 h 65"/>
              <a:gd name="T8" fmla="*/ 22 w 58"/>
              <a:gd name="T9" fmla="*/ 26 h 65"/>
              <a:gd name="T10" fmla="*/ 11 w 58"/>
              <a:gd name="T11" fmla="*/ 45 h 65"/>
              <a:gd name="T12" fmla="*/ 0 w 58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65">
                <a:moveTo>
                  <a:pt x="58" y="0"/>
                </a:moveTo>
                <a:lnTo>
                  <a:pt x="47" y="5"/>
                </a:lnTo>
                <a:lnTo>
                  <a:pt x="38" y="11"/>
                </a:lnTo>
                <a:lnTo>
                  <a:pt x="29" y="18"/>
                </a:lnTo>
                <a:lnTo>
                  <a:pt x="22" y="26"/>
                </a:lnTo>
                <a:lnTo>
                  <a:pt x="11" y="45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2" name="Freeform 684"/>
          <p:cNvSpPr>
            <a:spLocks/>
          </p:cNvSpPr>
          <p:nvPr/>
        </p:nvSpPr>
        <p:spPr bwMode="auto">
          <a:xfrm>
            <a:off x="5045075" y="3184525"/>
            <a:ext cx="65088" cy="12700"/>
          </a:xfrm>
          <a:custGeom>
            <a:avLst/>
            <a:gdLst>
              <a:gd name="T0" fmla="*/ 123 w 123"/>
              <a:gd name="T1" fmla="*/ 0 h 22"/>
              <a:gd name="T2" fmla="*/ 106 w 123"/>
              <a:gd name="T3" fmla="*/ 5 h 22"/>
              <a:gd name="T4" fmla="*/ 90 w 123"/>
              <a:gd name="T5" fmla="*/ 9 h 22"/>
              <a:gd name="T6" fmla="*/ 62 w 123"/>
              <a:gd name="T7" fmla="*/ 16 h 22"/>
              <a:gd name="T8" fmla="*/ 33 w 123"/>
              <a:gd name="T9" fmla="*/ 21 h 22"/>
              <a:gd name="T10" fmla="*/ 17 w 123"/>
              <a:gd name="T11" fmla="*/ 22 h 22"/>
              <a:gd name="T12" fmla="*/ 0 w 123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" h="22">
                <a:moveTo>
                  <a:pt x="123" y="0"/>
                </a:moveTo>
                <a:lnTo>
                  <a:pt x="106" y="5"/>
                </a:lnTo>
                <a:lnTo>
                  <a:pt x="90" y="9"/>
                </a:lnTo>
                <a:lnTo>
                  <a:pt x="62" y="16"/>
                </a:lnTo>
                <a:lnTo>
                  <a:pt x="33" y="21"/>
                </a:lnTo>
                <a:lnTo>
                  <a:pt x="17" y="22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3" name="Freeform 685"/>
          <p:cNvSpPr>
            <a:spLocks/>
          </p:cNvSpPr>
          <p:nvPr/>
        </p:nvSpPr>
        <p:spPr bwMode="auto">
          <a:xfrm>
            <a:off x="5049839" y="3181351"/>
            <a:ext cx="33337" cy="11113"/>
          </a:xfrm>
          <a:custGeom>
            <a:avLst/>
            <a:gdLst>
              <a:gd name="T0" fmla="*/ 64 w 64"/>
              <a:gd name="T1" fmla="*/ 22 h 22"/>
              <a:gd name="T2" fmla="*/ 54 w 64"/>
              <a:gd name="T3" fmla="*/ 13 h 22"/>
              <a:gd name="T4" fmla="*/ 49 w 64"/>
              <a:gd name="T5" fmla="*/ 10 h 22"/>
              <a:gd name="T6" fmla="*/ 43 w 64"/>
              <a:gd name="T7" fmla="*/ 7 h 22"/>
              <a:gd name="T8" fmla="*/ 37 w 64"/>
              <a:gd name="T9" fmla="*/ 6 h 22"/>
              <a:gd name="T10" fmla="*/ 30 w 64"/>
              <a:gd name="T11" fmla="*/ 4 h 22"/>
              <a:gd name="T12" fmla="*/ 16 w 64"/>
              <a:gd name="T13" fmla="*/ 2 h 22"/>
              <a:gd name="T14" fmla="*/ 9 w 64"/>
              <a:gd name="T15" fmla="*/ 1 h 22"/>
              <a:gd name="T16" fmla="*/ 4 w 64"/>
              <a:gd name="T17" fmla="*/ 0 h 22"/>
              <a:gd name="T18" fmla="*/ 1 w 64"/>
              <a:gd name="T19" fmla="*/ 0 h 22"/>
              <a:gd name="T20" fmla="*/ 0 w 64"/>
              <a:gd name="T21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4" h="22">
                <a:moveTo>
                  <a:pt x="64" y="22"/>
                </a:moveTo>
                <a:lnTo>
                  <a:pt x="54" y="13"/>
                </a:lnTo>
                <a:lnTo>
                  <a:pt x="49" y="10"/>
                </a:lnTo>
                <a:lnTo>
                  <a:pt x="43" y="7"/>
                </a:lnTo>
                <a:lnTo>
                  <a:pt x="37" y="6"/>
                </a:lnTo>
                <a:lnTo>
                  <a:pt x="30" y="4"/>
                </a:lnTo>
                <a:lnTo>
                  <a:pt x="16" y="2"/>
                </a:lnTo>
                <a:lnTo>
                  <a:pt x="9" y="1"/>
                </a:lnTo>
                <a:lnTo>
                  <a:pt x="4" y="0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4" name="Freeform 686"/>
          <p:cNvSpPr>
            <a:spLocks/>
          </p:cNvSpPr>
          <p:nvPr/>
        </p:nvSpPr>
        <p:spPr bwMode="auto">
          <a:xfrm>
            <a:off x="5087938" y="3162301"/>
            <a:ext cx="49212" cy="3175"/>
          </a:xfrm>
          <a:custGeom>
            <a:avLst/>
            <a:gdLst>
              <a:gd name="T0" fmla="*/ 93 w 93"/>
              <a:gd name="T1" fmla="*/ 8 h 8"/>
              <a:gd name="T2" fmla="*/ 85 w 93"/>
              <a:gd name="T3" fmla="*/ 6 h 8"/>
              <a:gd name="T4" fmla="*/ 78 w 93"/>
              <a:gd name="T5" fmla="*/ 5 h 8"/>
              <a:gd name="T6" fmla="*/ 73 w 93"/>
              <a:gd name="T7" fmla="*/ 3 h 8"/>
              <a:gd name="T8" fmla="*/ 68 w 93"/>
              <a:gd name="T9" fmla="*/ 2 h 8"/>
              <a:gd name="T10" fmla="*/ 62 w 93"/>
              <a:gd name="T11" fmla="*/ 1 h 8"/>
              <a:gd name="T12" fmla="*/ 56 w 93"/>
              <a:gd name="T13" fmla="*/ 0 h 8"/>
              <a:gd name="T14" fmla="*/ 49 w 93"/>
              <a:gd name="T15" fmla="*/ 0 h 8"/>
              <a:gd name="T16" fmla="*/ 44 w 93"/>
              <a:gd name="T17" fmla="*/ 0 h 8"/>
              <a:gd name="T18" fmla="*/ 39 w 93"/>
              <a:gd name="T19" fmla="*/ 1 h 8"/>
              <a:gd name="T20" fmla="*/ 32 w 93"/>
              <a:gd name="T21" fmla="*/ 1 h 8"/>
              <a:gd name="T22" fmla="*/ 24 w 93"/>
              <a:gd name="T23" fmla="*/ 1 h 8"/>
              <a:gd name="T24" fmla="*/ 13 w 93"/>
              <a:gd name="T25" fmla="*/ 1 h 8"/>
              <a:gd name="T26" fmla="*/ 0 w 93"/>
              <a:gd name="T27" fmla="*/ 1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3" h="8">
                <a:moveTo>
                  <a:pt x="93" y="8"/>
                </a:moveTo>
                <a:lnTo>
                  <a:pt x="85" y="6"/>
                </a:lnTo>
                <a:lnTo>
                  <a:pt x="78" y="5"/>
                </a:lnTo>
                <a:lnTo>
                  <a:pt x="73" y="3"/>
                </a:lnTo>
                <a:lnTo>
                  <a:pt x="68" y="2"/>
                </a:lnTo>
                <a:lnTo>
                  <a:pt x="62" y="1"/>
                </a:lnTo>
                <a:lnTo>
                  <a:pt x="56" y="0"/>
                </a:lnTo>
                <a:lnTo>
                  <a:pt x="49" y="0"/>
                </a:lnTo>
                <a:lnTo>
                  <a:pt x="44" y="0"/>
                </a:lnTo>
                <a:lnTo>
                  <a:pt x="39" y="1"/>
                </a:lnTo>
                <a:lnTo>
                  <a:pt x="32" y="1"/>
                </a:lnTo>
                <a:lnTo>
                  <a:pt x="24" y="1"/>
                </a:lnTo>
                <a:lnTo>
                  <a:pt x="13" y="1"/>
                </a:lnTo>
                <a:lnTo>
                  <a:pt x="0" y="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5" name="Freeform 687"/>
          <p:cNvSpPr>
            <a:spLocks/>
          </p:cNvSpPr>
          <p:nvPr/>
        </p:nvSpPr>
        <p:spPr bwMode="auto">
          <a:xfrm>
            <a:off x="5148263" y="3211513"/>
            <a:ext cx="12700" cy="4762"/>
          </a:xfrm>
          <a:custGeom>
            <a:avLst/>
            <a:gdLst>
              <a:gd name="T0" fmla="*/ 22 w 22"/>
              <a:gd name="T1" fmla="*/ 0 h 7"/>
              <a:gd name="T2" fmla="*/ 16 w 22"/>
              <a:gd name="T3" fmla="*/ 2 h 7"/>
              <a:gd name="T4" fmla="*/ 9 w 22"/>
              <a:gd name="T5" fmla="*/ 5 h 7"/>
              <a:gd name="T6" fmla="*/ 3 w 22"/>
              <a:gd name="T7" fmla="*/ 6 h 7"/>
              <a:gd name="T8" fmla="*/ 1 w 22"/>
              <a:gd name="T9" fmla="*/ 7 h 7"/>
              <a:gd name="T10" fmla="*/ 0 w 22"/>
              <a:gd name="T11" fmla="*/ 7 h 7"/>
              <a:gd name="T12" fmla="*/ 1 w 22"/>
              <a:gd name="T13" fmla="*/ 7 h 7"/>
              <a:gd name="T14" fmla="*/ 3 w 22"/>
              <a:gd name="T15" fmla="*/ 6 h 7"/>
              <a:gd name="T16" fmla="*/ 9 w 22"/>
              <a:gd name="T17" fmla="*/ 5 h 7"/>
              <a:gd name="T18" fmla="*/ 16 w 22"/>
              <a:gd name="T19" fmla="*/ 2 h 7"/>
              <a:gd name="T20" fmla="*/ 22 w 2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7">
                <a:moveTo>
                  <a:pt x="22" y="0"/>
                </a:moveTo>
                <a:lnTo>
                  <a:pt x="16" y="2"/>
                </a:lnTo>
                <a:lnTo>
                  <a:pt x="9" y="5"/>
                </a:lnTo>
                <a:lnTo>
                  <a:pt x="3" y="6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3" y="6"/>
                </a:lnTo>
                <a:lnTo>
                  <a:pt x="9" y="5"/>
                </a:lnTo>
                <a:lnTo>
                  <a:pt x="16" y="2"/>
                </a:lnTo>
                <a:lnTo>
                  <a:pt x="22" y="0"/>
                </a:lnTo>
                <a:close/>
              </a:path>
            </a:pathLst>
          </a:custGeom>
          <a:solidFill>
            <a:srgbClr val="00CC99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576" name="Freeform 688"/>
          <p:cNvSpPr>
            <a:spLocks/>
          </p:cNvSpPr>
          <p:nvPr/>
        </p:nvSpPr>
        <p:spPr bwMode="auto">
          <a:xfrm>
            <a:off x="4941889" y="2947988"/>
            <a:ext cx="58737" cy="31750"/>
          </a:xfrm>
          <a:custGeom>
            <a:avLst/>
            <a:gdLst>
              <a:gd name="T0" fmla="*/ 109 w 109"/>
              <a:gd name="T1" fmla="*/ 0 h 58"/>
              <a:gd name="T2" fmla="*/ 98 w 109"/>
              <a:gd name="T3" fmla="*/ 7 h 58"/>
              <a:gd name="T4" fmla="*/ 88 w 109"/>
              <a:gd name="T5" fmla="*/ 16 h 58"/>
              <a:gd name="T6" fmla="*/ 77 w 109"/>
              <a:gd name="T7" fmla="*/ 23 h 58"/>
              <a:gd name="T8" fmla="*/ 65 w 109"/>
              <a:gd name="T9" fmla="*/ 29 h 58"/>
              <a:gd name="T10" fmla="*/ 55 w 109"/>
              <a:gd name="T11" fmla="*/ 32 h 58"/>
              <a:gd name="T12" fmla="*/ 44 w 109"/>
              <a:gd name="T13" fmla="*/ 36 h 58"/>
              <a:gd name="T14" fmla="*/ 39 w 109"/>
              <a:gd name="T15" fmla="*/ 40 h 58"/>
              <a:gd name="T16" fmla="*/ 33 w 109"/>
              <a:gd name="T17" fmla="*/ 43 h 58"/>
              <a:gd name="T18" fmla="*/ 28 w 109"/>
              <a:gd name="T19" fmla="*/ 47 h 58"/>
              <a:gd name="T20" fmla="*/ 22 w 109"/>
              <a:gd name="T21" fmla="*/ 50 h 58"/>
              <a:gd name="T22" fmla="*/ 16 w 109"/>
              <a:gd name="T23" fmla="*/ 53 h 58"/>
              <a:gd name="T24" fmla="*/ 9 w 109"/>
              <a:gd name="T25" fmla="*/ 55 h 58"/>
              <a:gd name="T26" fmla="*/ 3 w 109"/>
              <a:gd name="T27" fmla="*/ 58 h 58"/>
              <a:gd name="T28" fmla="*/ 2 w 109"/>
              <a:gd name="T29" fmla="*/ 58 h 58"/>
              <a:gd name="T30" fmla="*/ 0 w 109"/>
              <a:gd name="T3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9" h="58">
                <a:moveTo>
                  <a:pt x="109" y="0"/>
                </a:moveTo>
                <a:lnTo>
                  <a:pt x="98" y="7"/>
                </a:lnTo>
                <a:lnTo>
                  <a:pt x="88" y="16"/>
                </a:lnTo>
                <a:lnTo>
                  <a:pt x="77" y="23"/>
                </a:lnTo>
                <a:lnTo>
                  <a:pt x="65" y="29"/>
                </a:lnTo>
                <a:lnTo>
                  <a:pt x="55" y="32"/>
                </a:lnTo>
                <a:lnTo>
                  <a:pt x="44" y="36"/>
                </a:lnTo>
                <a:lnTo>
                  <a:pt x="39" y="40"/>
                </a:lnTo>
                <a:lnTo>
                  <a:pt x="33" y="43"/>
                </a:lnTo>
                <a:lnTo>
                  <a:pt x="28" y="47"/>
                </a:lnTo>
                <a:lnTo>
                  <a:pt x="22" y="50"/>
                </a:lnTo>
                <a:lnTo>
                  <a:pt x="16" y="53"/>
                </a:lnTo>
                <a:lnTo>
                  <a:pt x="9" y="55"/>
                </a:lnTo>
                <a:lnTo>
                  <a:pt x="3" y="58"/>
                </a:lnTo>
                <a:lnTo>
                  <a:pt x="2" y="58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7" name="Freeform 689"/>
          <p:cNvSpPr>
            <a:spLocks/>
          </p:cNvSpPr>
          <p:nvPr/>
        </p:nvSpPr>
        <p:spPr bwMode="auto">
          <a:xfrm>
            <a:off x="5006975" y="2952751"/>
            <a:ext cx="19050" cy="30163"/>
          </a:xfrm>
          <a:custGeom>
            <a:avLst/>
            <a:gdLst>
              <a:gd name="T0" fmla="*/ 0 w 36"/>
              <a:gd name="T1" fmla="*/ 0 h 58"/>
              <a:gd name="T2" fmla="*/ 7 w 36"/>
              <a:gd name="T3" fmla="*/ 3 h 58"/>
              <a:gd name="T4" fmla="*/ 12 w 36"/>
              <a:gd name="T5" fmla="*/ 5 h 58"/>
              <a:gd name="T6" fmla="*/ 21 w 36"/>
              <a:gd name="T7" fmla="*/ 10 h 58"/>
              <a:gd name="T8" fmla="*/ 24 w 36"/>
              <a:gd name="T9" fmla="*/ 16 h 58"/>
              <a:gd name="T10" fmla="*/ 27 w 36"/>
              <a:gd name="T11" fmla="*/ 22 h 58"/>
              <a:gd name="T12" fmla="*/ 28 w 36"/>
              <a:gd name="T13" fmla="*/ 29 h 58"/>
              <a:gd name="T14" fmla="*/ 29 w 36"/>
              <a:gd name="T15" fmla="*/ 37 h 58"/>
              <a:gd name="T16" fmla="*/ 31 w 36"/>
              <a:gd name="T17" fmla="*/ 47 h 58"/>
              <a:gd name="T18" fmla="*/ 36 w 36"/>
              <a:gd name="T19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58">
                <a:moveTo>
                  <a:pt x="0" y="0"/>
                </a:moveTo>
                <a:lnTo>
                  <a:pt x="7" y="3"/>
                </a:lnTo>
                <a:lnTo>
                  <a:pt x="12" y="5"/>
                </a:lnTo>
                <a:lnTo>
                  <a:pt x="21" y="10"/>
                </a:lnTo>
                <a:lnTo>
                  <a:pt x="24" y="16"/>
                </a:lnTo>
                <a:lnTo>
                  <a:pt x="27" y="22"/>
                </a:lnTo>
                <a:lnTo>
                  <a:pt x="28" y="29"/>
                </a:lnTo>
                <a:lnTo>
                  <a:pt x="29" y="37"/>
                </a:lnTo>
                <a:lnTo>
                  <a:pt x="31" y="47"/>
                </a:lnTo>
                <a:lnTo>
                  <a:pt x="36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8" name="Freeform 690"/>
          <p:cNvSpPr>
            <a:spLocks/>
          </p:cNvSpPr>
          <p:nvPr/>
        </p:nvSpPr>
        <p:spPr bwMode="auto">
          <a:xfrm>
            <a:off x="4681539" y="1957388"/>
            <a:ext cx="350837" cy="55562"/>
          </a:xfrm>
          <a:custGeom>
            <a:avLst/>
            <a:gdLst>
              <a:gd name="T0" fmla="*/ 658 w 662"/>
              <a:gd name="T1" fmla="*/ 0 h 107"/>
              <a:gd name="T2" fmla="*/ 613 w 662"/>
              <a:gd name="T3" fmla="*/ 16 h 107"/>
              <a:gd name="T4" fmla="*/ 566 w 662"/>
              <a:gd name="T5" fmla="*/ 16 h 107"/>
              <a:gd name="T6" fmla="*/ 516 w 662"/>
              <a:gd name="T7" fmla="*/ 26 h 107"/>
              <a:gd name="T8" fmla="*/ 463 w 662"/>
              <a:gd name="T9" fmla="*/ 37 h 107"/>
              <a:gd name="T10" fmla="*/ 448 w 662"/>
              <a:gd name="T11" fmla="*/ 46 h 107"/>
              <a:gd name="T12" fmla="*/ 431 w 662"/>
              <a:gd name="T13" fmla="*/ 56 h 107"/>
              <a:gd name="T14" fmla="*/ 435 w 662"/>
              <a:gd name="T15" fmla="*/ 55 h 107"/>
              <a:gd name="T16" fmla="*/ 406 w 662"/>
              <a:gd name="T17" fmla="*/ 57 h 107"/>
              <a:gd name="T18" fmla="*/ 355 w 662"/>
              <a:gd name="T19" fmla="*/ 61 h 107"/>
              <a:gd name="T20" fmla="*/ 271 w 662"/>
              <a:gd name="T21" fmla="*/ 65 h 107"/>
              <a:gd name="T22" fmla="*/ 217 w 662"/>
              <a:gd name="T23" fmla="*/ 67 h 107"/>
              <a:gd name="T24" fmla="*/ 166 w 662"/>
              <a:gd name="T25" fmla="*/ 68 h 107"/>
              <a:gd name="T26" fmla="*/ 127 w 662"/>
              <a:gd name="T27" fmla="*/ 69 h 107"/>
              <a:gd name="T28" fmla="*/ 99 w 662"/>
              <a:gd name="T29" fmla="*/ 71 h 107"/>
              <a:gd name="T30" fmla="*/ 91 w 662"/>
              <a:gd name="T31" fmla="*/ 71 h 107"/>
              <a:gd name="T32" fmla="*/ 88 w 662"/>
              <a:gd name="T33" fmla="*/ 71 h 107"/>
              <a:gd name="T34" fmla="*/ 45 w 662"/>
              <a:gd name="T35" fmla="*/ 78 h 107"/>
              <a:gd name="T36" fmla="*/ 21 w 662"/>
              <a:gd name="T37" fmla="*/ 85 h 107"/>
              <a:gd name="T38" fmla="*/ 6 w 662"/>
              <a:gd name="T39" fmla="*/ 107 h 107"/>
              <a:gd name="T40" fmla="*/ 49 w 662"/>
              <a:gd name="T41" fmla="*/ 92 h 107"/>
              <a:gd name="T42" fmla="*/ 45 w 662"/>
              <a:gd name="T43" fmla="*/ 92 h 107"/>
              <a:gd name="T44" fmla="*/ 91 w 662"/>
              <a:gd name="T45" fmla="*/ 85 h 107"/>
              <a:gd name="T46" fmla="*/ 89 w 662"/>
              <a:gd name="T47" fmla="*/ 85 h 107"/>
              <a:gd name="T48" fmla="*/ 92 w 662"/>
              <a:gd name="T49" fmla="*/ 85 h 107"/>
              <a:gd name="T50" fmla="*/ 111 w 662"/>
              <a:gd name="T51" fmla="*/ 85 h 107"/>
              <a:gd name="T52" fmla="*/ 146 w 662"/>
              <a:gd name="T53" fmla="*/ 84 h 107"/>
              <a:gd name="T54" fmla="*/ 190 w 662"/>
              <a:gd name="T55" fmla="*/ 83 h 107"/>
              <a:gd name="T56" fmla="*/ 243 w 662"/>
              <a:gd name="T57" fmla="*/ 80 h 107"/>
              <a:gd name="T58" fmla="*/ 328 w 662"/>
              <a:gd name="T59" fmla="*/ 77 h 107"/>
              <a:gd name="T60" fmla="*/ 382 w 662"/>
              <a:gd name="T61" fmla="*/ 74 h 107"/>
              <a:gd name="T62" fmla="*/ 430 w 662"/>
              <a:gd name="T63" fmla="*/ 71 h 107"/>
              <a:gd name="T64" fmla="*/ 437 w 662"/>
              <a:gd name="T65" fmla="*/ 69 h 107"/>
              <a:gd name="T66" fmla="*/ 454 w 662"/>
              <a:gd name="T67" fmla="*/ 60 h 107"/>
              <a:gd name="T68" fmla="*/ 469 w 662"/>
              <a:gd name="T69" fmla="*/ 50 h 107"/>
              <a:gd name="T70" fmla="*/ 522 w 662"/>
              <a:gd name="T71" fmla="*/ 39 h 107"/>
              <a:gd name="T72" fmla="*/ 519 w 662"/>
              <a:gd name="T73" fmla="*/ 39 h 107"/>
              <a:gd name="T74" fmla="*/ 613 w 662"/>
              <a:gd name="T75" fmla="*/ 24 h 107"/>
              <a:gd name="T76" fmla="*/ 662 w 662"/>
              <a:gd name="T77" fmla="*/ 13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107">
                <a:moveTo>
                  <a:pt x="662" y="13"/>
                </a:moveTo>
                <a:lnTo>
                  <a:pt x="658" y="0"/>
                </a:lnTo>
                <a:lnTo>
                  <a:pt x="609" y="9"/>
                </a:lnTo>
                <a:lnTo>
                  <a:pt x="613" y="16"/>
                </a:lnTo>
                <a:lnTo>
                  <a:pt x="613" y="9"/>
                </a:lnTo>
                <a:lnTo>
                  <a:pt x="566" y="16"/>
                </a:lnTo>
                <a:lnTo>
                  <a:pt x="519" y="25"/>
                </a:lnTo>
                <a:lnTo>
                  <a:pt x="516" y="26"/>
                </a:lnTo>
                <a:lnTo>
                  <a:pt x="471" y="34"/>
                </a:lnTo>
                <a:lnTo>
                  <a:pt x="463" y="37"/>
                </a:lnTo>
                <a:lnTo>
                  <a:pt x="457" y="39"/>
                </a:lnTo>
                <a:lnTo>
                  <a:pt x="448" y="46"/>
                </a:lnTo>
                <a:lnTo>
                  <a:pt x="437" y="54"/>
                </a:lnTo>
                <a:lnTo>
                  <a:pt x="431" y="56"/>
                </a:lnTo>
                <a:lnTo>
                  <a:pt x="435" y="62"/>
                </a:lnTo>
                <a:lnTo>
                  <a:pt x="435" y="55"/>
                </a:lnTo>
                <a:lnTo>
                  <a:pt x="429" y="56"/>
                </a:lnTo>
                <a:lnTo>
                  <a:pt x="406" y="57"/>
                </a:lnTo>
                <a:lnTo>
                  <a:pt x="382" y="60"/>
                </a:lnTo>
                <a:lnTo>
                  <a:pt x="355" y="61"/>
                </a:lnTo>
                <a:lnTo>
                  <a:pt x="328" y="62"/>
                </a:lnTo>
                <a:lnTo>
                  <a:pt x="271" y="65"/>
                </a:lnTo>
                <a:lnTo>
                  <a:pt x="243" y="66"/>
                </a:lnTo>
                <a:lnTo>
                  <a:pt x="217" y="67"/>
                </a:lnTo>
                <a:lnTo>
                  <a:pt x="190" y="68"/>
                </a:lnTo>
                <a:lnTo>
                  <a:pt x="166" y="68"/>
                </a:lnTo>
                <a:lnTo>
                  <a:pt x="146" y="69"/>
                </a:lnTo>
                <a:lnTo>
                  <a:pt x="127" y="69"/>
                </a:lnTo>
                <a:lnTo>
                  <a:pt x="111" y="71"/>
                </a:lnTo>
                <a:lnTo>
                  <a:pt x="99" y="71"/>
                </a:lnTo>
                <a:lnTo>
                  <a:pt x="92" y="71"/>
                </a:lnTo>
                <a:lnTo>
                  <a:pt x="91" y="71"/>
                </a:lnTo>
                <a:lnTo>
                  <a:pt x="89" y="71"/>
                </a:lnTo>
                <a:lnTo>
                  <a:pt x="88" y="71"/>
                </a:lnTo>
                <a:lnTo>
                  <a:pt x="67" y="74"/>
                </a:lnTo>
                <a:lnTo>
                  <a:pt x="45" y="78"/>
                </a:lnTo>
                <a:lnTo>
                  <a:pt x="42" y="79"/>
                </a:lnTo>
                <a:lnTo>
                  <a:pt x="21" y="85"/>
                </a:lnTo>
                <a:lnTo>
                  <a:pt x="0" y="93"/>
                </a:lnTo>
                <a:lnTo>
                  <a:pt x="6" y="107"/>
                </a:lnTo>
                <a:lnTo>
                  <a:pt x="27" y="98"/>
                </a:lnTo>
                <a:lnTo>
                  <a:pt x="49" y="92"/>
                </a:lnTo>
                <a:lnTo>
                  <a:pt x="45" y="85"/>
                </a:lnTo>
                <a:lnTo>
                  <a:pt x="45" y="92"/>
                </a:lnTo>
                <a:lnTo>
                  <a:pt x="67" y="89"/>
                </a:lnTo>
                <a:lnTo>
                  <a:pt x="91" y="85"/>
                </a:lnTo>
                <a:lnTo>
                  <a:pt x="89" y="78"/>
                </a:lnTo>
                <a:lnTo>
                  <a:pt x="89" y="85"/>
                </a:lnTo>
                <a:lnTo>
                  <a:pt x="91" y="85"/>
                </a:lnTo>
                <a:lnTo>
                  <a:pt x="92" y="85"/>
                </a:lnTo>
                <a:lnTo>
                  <a:pt x="99" y="85"/>
                </a:lnTo>
                <a:lnTo>
                  <a:pt x="111" y="85"/>
                </a:lnTo>
                <a:lnTo>
                  <a:pt x="127" y="84"/>
                </a:lnTo>
                <a:lnTo>
                  <a:pt x="146" y="84"/>
                </a:lnTo>
                <a:lnTo>
                  <a:pt x="166" y="83"/>
                </a:lnTo>
                <a:lnTo>
                  <a:pt x="190" y="83"/>
                </a:lnTo>
                <a:lnTo>
                  <a:pt x="217" y="81"/>
                </a:lnTo>
                <a:lnTo>
                  <a:pt x="243" y="80"/>
                </a:lnTo>
                <a:lnTo>
                  <a:pt x="271" y="79"/>
                </a:lnTo>
                <a:lnTo>
                  <a:pt x="328" y="77"/>
                </a:lnTo>
                <a:lnTo>
                  <a:pt x="355" y="75"/>
                </a:lnTo>
                <a:lnTo>
                  <a:pt x="382" y="74"/>
                </a:lnTo>
                <a:lnTo>
                  <a:pt x="406" y="72"/>
                </a:lnTo>
                <a:lnTo>
                  <a:pt x="430" y="71"/>
                </a:lnTo>
                <a:lnTo>
                  <a:pt x="435" y="69"/>
                </a:lnTo>
                <a:lnTo>
                  <a:pt x="437" y="69"/>
                </a:lnTo>
                <a:lnTo>
                  <a:pt x="443" y="67"/>
                </a:lnTo>
                <a:lnTo>
                  <a:pt x="454" y="60"/>
                </a:lnTo>
                <a:lnTo>
                  <a:pt x="463" y="52"/>
                </a:lnTo>
                <a:lnTo>
                  <a:pt x="469" y="50"/>
                </a:lnTo>
                <a:lnTo>
                  <a:pt x="474" y="49"/>
                </a:lnTo>
                <a:lnTo>
                  <a:pt x="522" y="39"/>
                </a:lnTo>
                <a:lnTo>
                  <a:pt x="519" y="32"/>
                </a:lnTo>
                <a:lnTo>
                  <a:pt x="519" y="39"/>
                </a:lnTo>
                <a:lnTo>
                  <a:pt x="566" y="31"/>
                </a:lnTo>
                <a:lnTo>
                  <a:pt x="613" y="24"/>
                </a:lnTo>
                <a:lnTo>
                  <a:pt x="615" y="22"/>
                </a:lnTo>
                <a:lnTo>
                  <a:pt x="662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79" name="Freeform 691"/>
          <p:cNvSpPr>
            <a:spLocks/>
          </p:cNvSpPr>
          <p:nvPr/>
        </p:nvSpPr>
        <p:spPr bwMode="auto">
          <a:xfrm>
            <a:off x="5511801" y="2036763"/>
            <a:ext cx="233363" cy="133350"/>
          </a:xfrm>
          <a:custGeom>
            <a:avLst/>
            <a:gdLst>
              <a:gd name="T0" fmla="*/ 0 w 440"/>
              <a:gd name="T1" fmla="*/ 0 h 252"/>
              <a:gd name="T2" fmla="*/ 26 w 440"/>
              <a:gd name="T3" fmla="*/ 6 h 252"/>
              <a:gd name="T4" fmla="*/ 50 w 440"/>
              <a:gd name="T5" fmla="*/ 14 h 252"/>
              <a:gd name="T6" fmla="*/ 75 w 440"/>
              <a:gd name="T7" fmla="*/ 23 h 252"/>
              <a:gd name="T8" fmla="*/ 101 w 440"/>
              <a:gd name="T9" fmla="*/ 29 h 252"/>
              <a:gd name="T10" fmla="*/ 110 w 440"/>
              <a:gd name="T11" fmla="*/ 30 h 252"/>
              <a:gd name="T12" fmla="*/ 123 w 440"/>
              <a:gd name="T13" fmla="*/ 32 h 252"/>
              <a:gd name="T14" fmla="*/ 139 w 440"/>
              <a:gd name="T15" fmla="*/ 35 h 252"/>
              <a:gd name="T16" fmla="*/ 155 w 440"/>
              <a:gd name="T17" fmla="*/ 36 h 252"/>
              <a:gd name="T18" fmla="*/ 172 w 440"/>
              <a:gd name="T19" fmla="*/ 38 h 252"/>
              <a:gd name="T20" fmla="*/ 186 w 440"/>
              <a:gd name="T21" fmla="*/ 41 h 252"/>
              <a:gd name="T22" fmla="*/ 199 w 440"/>
              <a:gd name="T23" fmla="*/ 42 h 252"/>
              <a:gd name="T24" fmla="*/ 209 w 440"/>
              <a:gd name="T25" fmla="*/ 43 h 252"/>
              <a:gd name="T26" fmla="*/ 220 w 440"/>
              <a:gd name="T27" fmla="*/ 47 h 252"/>
              <a:gd name="T28" fmla="*/ 232 w 440"/>
              <a:gd name="T29" fmla="*/ 48 h 252"/>
              <a:gd name="T30" fmla="*/ 256 w 440"/>
              <a:gd name="T31" fmla="*/ 53 h 252"/>
              <a:gd name="T32" fmla="*/ 268 w 440"/>
              <a:gd name="T33" fmla="*/ 55 h 252"/>
              <a:gd name="T34" fmla="*/ 279 w 440"/>
              <a:gd name="T35" fmla="*/ 59 h 252"/>
              <a:gd name="T36" fmla="*/ 288 w 440"/>
              <a:gd name="T37" fmla="*/ 65 h 252"/>
              <a:gd name="T38" fmla="*/ 295 w 440"/>
              <a:gd name="T39" fmla="*/ 72 h 252"/>
              <a:gd name="T40" fmla="*/ 304 w 440"/>
              <a:gd name="T41" fmla="*/ 84 h 252"/>
              <a:gd name="T42" fmla="*/ 311 w 440"/>
              <a:gd name="T43" fmla="*/ 96 h 252"/>
              <a:gd name="T44" fmla="*/ 322 w 440"/>
              <a:gd name="T45" fmla="*/ 117 h 252"/>
              <a:gd name="T46" fmla="*/ 330 w 440"/>
              <a:gd name="T47" fmla="*/ 136 h 252"/>
              <a:gd name="T48" fmla="*/ 339 w 440"/>
              <a:gd name="T49" fmla="*/ 151 h 252"/>
              <a:gd name="T50" fmla="*/ 348 w 440"/>
              <a:gd name="T51" fmla="*/ 167 h 252"/>
              <a:gd name="T52" fmla="*/ 354 w 440"/>
              <a:gd name="T53" fmla="*/ 173 h 252"/>
              <a:gd name="T54" fmla="*/ 360 w 440"/>
              <a:gd name="T55" fmla="*/ 180 h 252"/>
              <a:gd name="T56" fmla="*/ 369 w 440"/>
              <a:gd name="T57" fmla="*/ 186 h 252"/>
              <a:gd name="T58" fmla="*/ 378 w 440"/>
              <a:gd name="T59" fmla="*/ 191 h 252"/>
              <a:gd name="T60" fmla="*/ 390 w 440"/>
              <a:gd name="T61" fmla="*/ 197 h 252"/>
              <a:gd name="T62" fmla="*/ 404 w 440"/>
              <a:gd name="T63" fmla="*/ 202 h 252"/>
              <a:gd name="T64" fmla="*/ 425 w 440"/>
              <a:gd name="T65" fmla="*/ 231 h 252"/>
              <a:gd name="T66" fmla="*/ 430 w 440"/>
              <a:gd name="T67" fmla="*/ 237 h 252"/>
              <a:gd name="T68" fmla="*/ 435 w 440"/>
              <a:gd name="T69" fmla="*/ 244 h 252"/>
              <a:gd name="T70" fmla="*/ 439 w 440"/>
              <a:gd name="T71" fmla="*/ 250 h 252"/>
              <a:gd name="T72" fmla="*/ 440 w 440"/>
              <a:gd name="T73" fmla="*/ 252 h 252"/>
              <a:gd name="T74" fmla="*/ 440 w 440"/>
              <a:gd name="T7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40" h="252">
                <a:moveTo>
                  <a:pt x="0" y="0"/>
                </a:moveTo>
                <a:lnTo>
                  <a:pt x="26" y="6"/>
                </a:lnTo>
                <a:lnTo>
                  <a:pt x="50" y="14"/>
                </a:lnTo>
                <a:lnTo>
                  <a:pt x="75" y="23"/>
                </a:lnTo>
                <a:lnTo>
                  <a:pt x="101" y="29"/>
                </a:lnTo>
                <a:lnTo>
                  <a:pt x="110" y="30"/>
                </a:lnTo>
                <a:lnTo>
                  <a:pt x="123" y="32"/>
                </a:lnTo>
                <a:lnTo>
                  <a:pt x="139" y="35"/>
                </a:lnTo>
                <a:lnTo>
                  <a:pt x="155" y="36"/>
                </a:lnTo>
                <a:lnTo>
                  <a:pt x="172" y="38"/>
                </a:lnTo>
                <a:lnTo>
                  <a:pt x="186" y="41"/>
                </a:lnTo>
                <a:lnTo>
                  <a:pt x="199" y="42"/>
                </a:lnTo>
                <a:lnTo>
                  <a:pt x="209" y="43"/>
                </a:lnTo>
                <a:lnTo>
                  <a:pt x="220" y="47"/>
                </a:lnTo>
                <a:lnTo>
                  <a:pt x="232" y="48"/>
                </a:lnTo>
                <a:lnTo>
                  <a:pt x="256" y="53"/>
                </a:lnTo>
                <a:lnTo>
                  <a:pt x="268" y="55"/>
                </a:lnTo>
                <a:lnTo>
                  <a:pt x="279" y="59"/>
                </a:lnTo>
                <a:lnTo>
                  <a:pt x="288" y="65"/>
                </a:lnTo>
                <a:lnTo>
                  <a:pt x="295" y="72"/>
                </a:lnTo>
                <a:lnTo>
                  <a:pt x="304" y="84"/>
                </a:lnTo>
                <a:lnTo>
                  <a:pt x="311" y="96"/>
                </a:lnTo>
                <a:lnTo>
                  <a:pt x="322" y="117"/>
                </a:lnTo>
                <a:lnTo>
                  <a:pt x="330" y="136"/>
                </a:lnTo>
                <a:lnTo>
                  <a:pt x="339" y="151"/>
                </a:lnTo>
                <a:lnTo>
                  <a:pt x="348" y="167"/>
                </a:lnTo>
                <a:lnTo>
                  <a:pt x="354" y="173"/>
                </a:lnTo>
                <a:lnTo>
                  <a:pt x="360" y="180"/>
                </a:lnTo>
                <a:lnTo>
                  <a:pt x="369" y="186"/>
                </a:lnTo>
                <a:lnTo>
                  <a:pt x="378" y="191"/>
                </a:lnTo>
                <a:lnTo>
                  <a:pt x="390" y="197"/>
                </a:lnTo>
                <a:lnTo>
                  <a:pt x="404" y="202"/>
                </a:lnTo>
                <a:lnTo>
                  <a:pt x="425" y="231"/>
                </a:lnTo>
                <a:lnTo>
                  <a:pt x="430" y="237"/>
                </a:lnTo>
                <a:lnTo>
                  <a:pt x="435" y="244"/>
                </a:lnTo>
                <a:lnTo>
                  <a:pt x="439" y="250"/>
                </a:lnTo>
                <a:lnTo>
                  <a:pt x="440" y="252"/>
                </a:lnTo>
                <a:lnTo>
                  <a:pt x="440" y="2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0" name="Freeform 692"/>
          <p:cNvSpPr>
            <a:spLocks/>
          </p:cNvSpPr>
          <p:nvPr/>
        </p:nvSpPr>
        <p:spPr bwMode="auto">
          <a:xfrm>
            <a:off x="5462589" y="2108200"/>
            <a:ext cx="3175" cy="103188"/>
          </a:xfrm>
          <a:custGeom>
            <a:avLst/>
            <a:gdLst>
              <a:gd name="T0" fmla="*/ 0 w 7"/>
              <a:gd name="T1" fmla="*/ 0 h 195"/>
              <a:gd name="T2" fmla="*/ 1 w 7"/>
              <a:gd name="T3" fmla="*/ 20 h 195"/>
              <a:gd name="T4" fmla="*/ 3 w 7"/>
              <a:gd name="T5" fmla="*/ 38 h 195"/>
              <a:gd name="T6" fmla="*/ 5 w 7"/>
              <a:gd name="T7" fmla="*/ 52 h 195"/>
              <a:gd name="T8" fmla="*/ 5 w 7"/>
              <a:gd name="T9" fmla="*/ 62 h 195"/>
              <a:gd name="T10" fmla="*/ 6 w 7"/>
              <a:gd name="T11" fmla="*/ 72 h 195"/>
              <a:gd name="T12" fmla="*/ 6 w 7"/>
              <a:gd name="T13" fmla="*/ 79 h 195"/>
              <a:gd name="T14" fmla="*/ 7 w 7"/>
              <a:gd name="T15" fmla="*/ 93 h 195"/>
              <a:gd name="T16" fmla="*/ 7 w 7"/>
              <a:gd name="T17" fmla="*/ 99 h 195"/>
              <a:gd name="T18" fmla="*/ 7 w 7"/>
              <a:gd name="T19" fmla="*/ 106 h 195"/>
              <a:gd name="T20" fmla="*/ 7 w 7"/>
              <a:gd name="T21" fmla="*/ 113 h 195"/>
              <a:gd name="T22" fmla="*/ 7 w 7"/>
              <a:gd name="T23" fmla="*/ 124 h 195"/>
              <a:gd name="T24" fmla="*/ 7 w 7"/>
              <a:gd name="T25" fmla="*/ 136 h 195"/>
              <a:gd name="T26" fmla="*/ 7 w 7"/>
              <a:gd name="T27" fmla="*/ 153 h 195"/>
              <a:gd name="T28" fmla="*/ 7 w 7"/>
              <a:gd name="T29" fmla="*/ 172 h 195"/>
              <a:gd name="T30" fmla="*/ 7 w 7"/>
              <a:gd name="T31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" h="195">
                <a:moveTo>
                  <a:pt x="0" y="0"/>
                </a:moveTo>
                <a:lnTo>
                  <a:pt x="1" y="20"/>
                </a:lnTo>
                <a:lnTo>
                  <a:pt x="3" y="38"/>
                </a:lnTo>
                <a:lnTo>
                  <a:pt x="5" y="52"/>
                </a:lnTo>
                <a:lnTo>
                  <a:pt x="5" y="62"/>
                </a:lnTo>
                <a:lnTo>
                  <a:pt x="6" y="72"/>
                </a:lnTo>
                <a:lnTo>
                  <a:pt x="6" y="79"/>
                </a:lnTo>
                <a:lnTo>
                  <a:pt x="7" y="93"/>
                </a:lnTo>
                <a:lnTo>
                  <a:pt x="7" y="99"/>
                </a:lnTo>
                <a:lnTo>
                  <a:pt x="7" y="106"/>
                </a:lnTo>
                <a:lnTo>
                  <a:pt x="7" y="113"/>
                </a:lnTo>
                <a:lnTo>
                  <a:pt x="7" y="124"/>
                </a:lnTo>
                <a:lnTo>
                  <a:pt x="7" y="136"/>
                </a:lnTo>
                <a:lnTo>
                  <a:pt x="7" y="153"/>
                </a:lnTo>
                <a:lnTo>
                  <a:pt x="7" y="172"/>
                </a:lnTo>
                <a:lnTo>
                  <a:pt x="7" y="19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1" name="Freeform 693"/>
          <p:cNvSpPr>
            <a:spLocks/>
          </p:cNvSpPr>
          <p:nvPr/>
        </p:nvSpPr>
        <p:spPr bwMode="auto">
          <a:xfrm>
            <a:off x="4732339" y="2238376"/>
            <a:ext cx="103187" cy="53975"/>
          </a:xfrm>
          <a:custGeom>
            <a:avLst/>
            <a:gdLst>
              <a:gd name="T0" fmla="*/ 194 w 194"/>
              <a:gd name="T1" fmla="*/ 0 h 101"/>
              <a:gd name="T2" fmla="*/ 179 w 194"/>
              <a:gd name="T3" fmla="*/ 4 h 101"/>
              <a:gd name="T4" fmla="*/ 162 w 194"/>
              <a:gd name="T5" fmla="*/ 7 h 101"/>
              <a:gd name="T6" fmla="*/ 145 w 194"/>
              <a:gd name="T7" fmla="*/ 10 h 101"/>
              <a:gd name="T8" fmla="*/ 129 w 194"/>
              <a:gd name="T9" fmla="*/ 15 h 101"/>
              <a:gd name="T10" fmla="*/ 122 w 194"/>
              <a:gd name="T11" fmla="*/ 19 h 101"/>
              <a:gd name="T12" fmla="*/ 115 w 194"/>
              <a:gd name="T13" fmla="*/ 25 h 101"/>
              <a:gd name="T14" fmla="*/ 108 w 194"/>
              <a:gd name="T15" fmla="*/ 31 h 101"/>
              <a:gd name="T16" fmla="*/ 101 w 194"/>
              <a:gd name="T17" fmla="*/ 36 h 101"/>
              <a:gd name="T18" fmla="*/ 93 w 194"/>
              <a:gd name="T19" fmla="*/ 39 h 101"/>
              <a:gd name="T20" fmla="*/ 86 w 194"/>
              <a:gd name="T21" fmla="*/ 41 h 101"/>
              <a:gd name="T22" fmla="*/ 72 w 194"/>
              <a:gd name="T23" fmla="*/ 43 h 101"/>
              <a:gd name="T24" fmla="*/ 51 w 194"/>
              <a:gd name="T25" fmla="*/ 56 h 101"/>
              <a:gd name="T26" fmla="*/ 31 w 194"/>
              <a:gd name="T27" fmla="*/ 68 h 101"/>
              <a:gd name="T28" fmla="*/ 13 w 194"/>
              <a:gd name="T29" fmla="*/ 82 h 101"/>
              <a:gd name="T30" fmla="*/ 6 w 194"/>
              <a:gd name="T31" fmla="*/ 92 h 101"/>
              <a:gd name="T32" fmla="*/ 0 w 194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4" h="101">
                <a:moveTo>
                  <a:pt x="194" y="0"/>
                </a:moveTo>
                <a:lnTo>
                  <a:pt x="179" y="4"/>
                </a:lnTo>
                <a:lnTo>
                  <a:pt x="162" y="7"/>
                </a:lnTo>
                <a:lnTo>
                  <a:pt x="145" y="10"/>
                </a:lnTo>
                <a:lnTo>
                  <a:pt x="129" y="15"/>
                </a:lnTo>
                <a:lnTo>
                  <a:pt x="122" y="19"/>
                </a:lnTo>
                <a:lnTo>
                  <a:pt x="115" y="25"/>
                </a:lnTo>
                <a:lnTo>
                  <a:pt x="108" y="31"/>
                </a:lnTo>
                <a:lnTo>
                  <a:pt x="101" y="36"/>
                </a:lnTo>
                <a:lnTo>
                  <a:pt x="93" y="39"/>
                </a:lnTo>
                <a:lnTo>
                  <a:pt x="86" y="41"/>
                </a:lnTo>
                <a:lnTo>
                  <a:pt x="72" y="43"/>
                </a:lnTo>
                <a:lnTo>
                  <a:pt x="51" y="56"/>
                </a:lnTo>
                <a:lnTo>
                  <a:pt x="31" y="68"/>
                </a:lnTo>
                <a:lnTo>
                  <a:pt x="13" y="82"/>
                </a:lnTo>
                <a:lnTo>
                  <a:pt x="6" y="92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2" name="Freeform 694"/>
          <p:cNvSpPr>
            <a:spLocks/>
          </p:cNvSpPr>
          <p:nvPr/>
        </p:nvSpPr>
        <p:spPr bwMode="auto">
          <a:xfrm>
            <a:off x="4786314" y="2246314"/>
            <a:ext cx="26987" cy="53975"/>
          </a:xfrm>
          <a:custGeom>
            <a:avLst/>
            <a:gdLst>
              <a:gd name="T0" fmla="*/ 50 w 50"/>
              <a:gd name="T1" fmla="*/ 0 h 101"/>
              <a:gd name="T2" fmla="*/ 48 w 50"/>
              <a:gd name="T3" fmla="*/ 18 h 101"/>
              <a:gd name="T4" fmla="*/ 44 w 50"/>
              <a:gd name="T5" fmla="*/ 32 h 101"/>
              <a:gd name="T6" fmla="*/ 41 w 50"/>
              <a:gd name="T7" fmla="*/ 45 h 101"/>
              <a:gd name="T8" fmla="*/ 36 w 50"/>
              <a:gd name="T9" fmla="*/ 56 h 101"/>
              <a:gd name="T10" fmla="*/ 30 w 50"/>
              <a:gd name="T11" fmla="*/ 67 h 101"/>
              <a:gd name="T12" fmla="*/ 21 w 50"/>
              <a:gd name="T13" fmla="*/ 77 h 101"/>
              <a:gd name="T14" fmla="*/ 12 w 50"/>
              <a:gd name="T15" fmla="*/ 89 h 101"/>
              <a:gd name="T16" fmla="*/ 0 w 50"/>
              <a:gd name="T1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" h="101">
                <a:moveTo>
                  <a:pt x="50" y="0"/>
                </a:moveTo>
                <a:lnTo>
                  <a:pt x="48" y="18"/>
                </a:lnTo>
                <a:lnTo>
                  <a:pt x="44" y="32"/>
                </a:lnTo>
                <a:lnTo>
                  <a:pt x="41" y="45"/>
                </a:lnTo>
                <a:lnTo>
                  <a:pt x="36" y="56"/>
                </a:lnTo>
                <a:lnTo>
                  <a:pt x="30" y="67"/>
                </a:lnTo>
                <a:lnTo>
                  <a:pt x="21" y="77"/>
                </a:lnTo>
                <a:lnTo>
                  <a:pt x="12" y="89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3" name="Freeform 695"/>
          <p:cNvSpPr>
            <a:spLocks/>
          </p:cNvSpPr>
          <p:nvPr/>
        </p:nvSpPr>
        <p:spPr bwMode="auto">
          <a:xfrm>
            <a:off x="4679950" y="2151063"/>
            <a:ext cx="141288" cy="49212"/>
          </a:xfrm>
          <a:custGeom>
            <a:avLst/>
            <a:gdLst>
              <a:gd name="T0" fmla="*/ 267 w 267"/>
              <a:gd name="T1" fmla="*/ 0 h 94"/>
              <a:gd name="T2" fmla="*/ 244 w 267"/>
              <a:gd name="T3" fmla="*/ 1 h 94"/>
              <a:gd name="T4" fmla="*/ 222 w 267"/>
              <a:gd name="T5" fmla="*/ 3 h 94"/>
              <a:gd name="T6" fmla="*/ 210 w 267"/>
              <a:gd name="T7" fmla="*/ 4 h 94"/>
              <a:gd name="T8" fmla="*/ 199 w 267"/>
              <a:gd name="T9" fmla="*/ 6 h 94"/>
              <a:gd name="T10" fmla="*/ 190 w 267"/>
              <a:gd name="T11" fmla="*/ 10 h 94"/>
              <a:gd name="T12" fmla="*/ 180 w 267"/>
              <a:gd name="T13" fmla="*/ 15 h 94"/>
              <a:gd name="T14" fmla="*/ 157 w 267"/>
              <a:gd name="T15" fmla="*/ 30 h 94"/>
              <a:gd name="T16" fmla="*/ 138 w 267"/>
              <a:gd name="T17" fmla="*/ 45 h 94"/>
              <a:gd name="T18" fmla="*/ 119 w 267"/>
              <a:gd name="T19" fmla="*/ 58 h 94"/>
              <a:gd name="T20" fmla="*/ 99 w 267"/>
              <a:gd name="T21" fmla="*/ 70 h 94"/>
              <a:gd name="T22" fmla="*/ 79 w 267"/>
              <a:gd name="T23" fmla="*/ 80 h 94"/>
              <a:gd name="T24" fmla="*/ 56 w 267"/>
              <a:gd name="T25" fmla="*/ 88 h 94"/>
              <a:gd name="T26" fmla="*/ 31 w 267"/>
              <a:gd name="T27" fmla="*/ 93 h 94"/>
              <a:gd name="T28" fmla="*/ 15 w 267"/>
              <a:gd name="T29" fmla="*/ 94 h 94"/>
              <a:gd name="T30" fmla="*/ 0 w 267"/>
              <a:gd name="T31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7" h="94">
                <a:moveTo>
                  <a:pt x="267" y="0"/>
                </a:moveTo>
                <a:lnTo>
                  <a:pt x="244" y="1"/>
                </a:lnTo>
                <a:lnTo>
                  <a:pt x="222" y="3"/>
                </a:lnTo>
                <a:lnTo>
                  <a:pt x="210" y="4"/>
                </a:lnTo>
                <a:lnTo>
                  <a:pt x="199" y="6"/>
                </a:lnTo>
                <a:lnTo>
                  <a:pt x="190" y="10"/>
                </a:lnTo>
                <a:lnTo>
                  <a:pt x="180" y="15"/>
                </a:lnTo>
                <a:lnTo>
                  <a:pt x="157" y="30"/>
                </a:lnTo>
                <a:lnTo>
                  <a:pt x="138" y="45"/>
                </a:lnTo>
                <a:lnTo>
                  <a:pt x="119" y="58"/>
                </a:lnTo>
                <a:lnTo>
                  <a:pt x="99" y="70"/>
                </a:lnTo>
                <a:lnTo>
                  <a:pt x="79" y="80"/>
                </a:lnTo>
                <a:lnTo>
                  <a:pt x="56" y="88"/>
                </a:lnTo>
                <a:lnTo>
                  <a:pt x="31" y="93"/>
                </a:lnTo>
                <a:lnTo>
                  <a:pt x="15" y="94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4" name="Freeform 696"/>
          <p:cNvSpPr>
            <a:spLocks/>
          </p:cNvSpPr>
          <p:nvPr/>
        </p:nvSpPr>
        <p:spPr bwMode="auto">
          <a:xfrm>
            <a:off x="5411789" y="1971675"/>
            <a:ext cx="73025" cy="7938"/>
          </a:xfrm>
          <a:custGeom>
            <a:avLst/>
            <a:gdLst>
              <a:gd name="T0" fmla="*/ 0 w 137"/>
              <a:gd name="T1" fmla="*/ 0 h 15"/>
              <a:gd name="T2" fmla="*/ 19 w 137"/>
              <a:gd name="T3" fmla="*/ 3 h 15"/>
              <a:gd name="T4" fmla="*/ 36 w 137"/>
              <a:gd name="T5" fmla="*/ 5 h 15"/>
              <a:gd name="T6" fmla="*/ 67 w 137"/>
              <a:gd name="T7" fmla="*/ 10 h 15"/>
              <a:gd name="T8" fmla="*/ 83 w 137"/>
              <a:gd name="T9" fmla="*/ 12 h 15"/>
              <a:gd name="T10" fmla="*/ 100 w 137"/>
              <a:gd name="T11" fmla="*/ 13 h 15"/>
              <a:gd name="T12" fmla="*/ 118 w 137"/>
              <a:gd name="T13" fmla="*/ 15 h 15"/>
              <a:gd name="T14" fmla="*/ 137 w 137"/>
              <a:gd name="T1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7" h="15">
                <a:moveTo>
                  <a:pt x="0" y="0"/>
                </a:moveTo>
                <a:lnTo>
                  <a:pt x="19" y="3"/>
                </a:lnTo>
                <a:lnTo>
                  <a:pt x="36" y="5"/>
                </a:lnTo>
                <a:lnTo>
                  <a:pt x="67" y="10"/>
                </a:lnTo>
                <a:lnTo>
                  <a:pt x="83" y="12"/>
                </a:lnTo>
                <a:lnTo>
                  <a:pt x="100" y="13"/>
                </a:lnTo>
                <a:lnTo>
                  <a:pt x="118" y="15"/>
                </a:lnTo>
                <a:lnTo>
                  <a:pt x="137" y="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5" name="Freeform 697"/>
          <p:cNvSpPr>
            <a:spLocks/>
          </p:cNvSpPr>
          <p:nvPr/>
        </p:nvSpPr>
        <p:spPr bwMode="auto">
          <a:xfrm>
            <a:off x="5603875" y="2420938"/>
            <a:ext cx="71438" cy="119062"/>
          </a:xfrm>
          <a:custGeom>
            <a:avLst/>
            <a:gdLst>
              <a:gd name="T0" fmla="*/ 0 w 137"/>
              <a:gd name="T1" fmla="*/ 0 h 224"/>
              <a:gd name="T2" fmla="*/ 7 w 137"/>
              <a:gd name="T3" fmla="*/ 15 h 224"/>
              <a:gd name="T4" fmla="*/ 13 w 137"/>
              <a:gd name="T5" fmla="*/ 27 h 224"/>
              <a:gd name="T6" fmla="*/ 19 w 137"/>
              <a:gd name="T7" fmla="*/ 37 h 224"/>
              <a:gd name="T8" fmla="*/ 25 w 137"/>
              <a:gd name="T9" fmla="*/ 44 h 224"/>
              <a:gd name="T10" fmla="*/ 32 w 137"/>
              <a:gd name="T11" fmla="*/ 50 h 224"/>
              <a:gd name="T12" fmla="*/ 42 w 137"/>
              <a:gd name="T13" fmla="*/ 55 h 224"/>
              <a:gd name="T14" fmla="*/ 55 w 137"/>
              <a:gd name="T15" fmla="*/ 59 h 224"/>
              <a:gd name="T16" fmla="*/ 72 w 137"/>
              <a:gd name="T17" fmla="*/ 65 h 224"/>
              <a:gd name="T18" fmla="*/ 78 w 137"/>
              <a:gd name="T19" fmla="*/ 74 h 224"/>
              <a:gd name="T20" fmla="*/ 82 w 137"/>
              <a:gd name="T21" fmla="*/ 80 h 224"/>
              <a:gd name="T22" fmla="*/ 84 w 137"/>
              <a:gd name="T23" fmla="*/ 83 h 224"/>
              <a:gd name="T24" fmla="*/ 86 w 137"/>
              <a:gd name="T25" fmla="*/ 86 h 224"/>
              <a:gd name="T26" fmla="*/ 86 w 137"/>
              <a:gd name="T27" fmla="*/ 87 h 224"/>
              <a:gd name="T28" fmla="*/ 86 w 137"/>
              <a:gd name="T29" fmla="*/ 87 h 224"/>
              <a:gd name="T30" fmla="*/ 85 w 137"/>
              <a:gd name="T31" fmla="*/ 86 h 224"/>
              <a:gd name="T32" fmla="*/ 83 w 137"/>
              <a:gd name="T33" fmla="*/ 87 h 224"/>
              <a:gd name="T34" fmla="*/ 83 w 137"/>
              <a:gd name="T35" fmla="*/ 88 h 224"/>
              <a:gd name="T36" fmla="*/ 83 w 137"/>
              <a:gd name="T37" fmla="*/ 92 h 224"/>
              <a:gd name="T38" fmla="*/ 84 w 137"/>
              <a:gd name="T39" fmla="*/ 98 h 224"/>
              <a:gd name="T40" fmla="*/ 85 w 137"/>
              <a:gd name="T41" fmla="*/ 105 h 224"/>
              <a:gd name="T42" fmla="*/ 89 w 137"/>
              <a:gd name="T43" fmla="*/ 116 h 224"/>
              <a:gd name="T44" fmla="*/ 94 w 137"/>
              <a:gd name="T45" fmla="*/ 130 h 224"/>
              <a:gd name="T46" fmla="*/ 97 w 137"/>
              <a:gd name="T47" fmla="*/ 139 h 224"/>
              <a:gd name="T48" fmla="*/ 103 w 137"/>
              <a:gd name="T49" fmla="*/ 150 h 224"/>
              <a:gd name="T50" fmla="*/ 110 w 137"/>
              <a:gd name="T51" fmla="*/ 162 h 224"/>
              <a:gd name="T52" fmla="*/ 118 w 137"/>
              <a:gd name="T53" fmla="*/ 175 h 224"/>
              <a:gd name="T54" fmla="*/ 125 w 137"/>
              <a:gd name="T55" fmla="*/ 188 h 224"/>
              <a:gd name="T56" fmla="*/ 131 w 137"/>
              <a:gd name="T57" fmla="*/ 201 h 224"/>
              <a:gd name="T58" fmla="*/ 136 w 137"/>
              <a:gd name="T59" fmla="*/ 213 h 224"/>
              <a:gd name="T60" fmla="*/ 137 w 137"/>
              <a:gd name="T61" fmla="*/ 22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37" h="224">
                <a:moveTo>
                  <a:pt x="0" y="0"/>
                </a:moveTo>
                <a:lnTo>
                  <a:pt x="7" y="15"/>
                </a:lnTo>
                <a:lnTo>
                  <a:pt x="13" y="27"/>
                </a:lnTo>
                <a:lnTo>
                  <a:pt x="19" y="37"/>
                </a:lnTo>
                <a:lnTo>
                  <a:pt x="25" y="44"/>
                </a:lnTo>
                <a:lnTo>
                  <a:pt x="32" y="50"/>
                </a:lnTo>
                <a:lnTo>
                  <a:pt x="42" y="55"/>
                </a:lnTo>
                <a:lnTo>
                  <a:pt x="55" y="59"/>
                </a:lnTo>
                <a:lnTo>
                  <a:pt x="72" y="65"/>
                </a:lnTo>
                <a:lnTo>
                  <a:pt x="78" y="74"/>
                </a:lnTo>
                <a:lnTo>
                  <a:pt x="82" y="80"/>
                </a:lnTo>
                <a:lnTo>
                  <a:pt x="84" y="83"/>
                </a:lnTo>
                <a:lnTo>
                  <a:pt x="86" y="86"/>
                </a:lnTo>
                <a:lnTo>
                  <a:pt x="86" y="87"/>
                </a:lnTo>
                <a:lnTo>
                  <a:pt x="86" y="87"/>
                </a:lnTo>
                <a:lnTo>
                  <a:pt x="85" y="86"/>
                </a:lnTo>
                <a:lnTo>
                  <a:pt x="83" y="87"/>
                </a:lnTo>
                <a:lnTo>
                  <a:pt x="83" y="88"/>
                </a:lnTo>
                <a:lnTo>
                  <a:pt x="83" y="92"/>
                </a:lnTo>
                <a:lnTo>
                  <a:pt x="84" y="98"/>
                </a:lnTo>
                <a:lnTo>
                  <a:pt x="85" y="105"/>
                </a:lnTo>
                <a:lnTo>
                  <a:pt x="89" y="116"/>
                </a:lnTo>
                <a:lnTo>
                  <a:pt x="94" y="130"/>
                </a:lnTo>
                <a:lnTo>
                  <a:pt x="97" y="139"/>
                </a:lnTo>
                <a:lnTo>
                  <a:pt x="103" y="150"/>
                </a:lnTo>
                <a:lnTo>
                  <a:pt x="110" y="162"/>
                </a:lnTo>
                <a:lnTo>
                  <a:pt x="118" y="175"/>
                </a:lnTo>
                <a:lnTo>
                  <a:pt x="125" y="188"/>
                </a:lnTo>
                <a:lnTo>
                  <a:pt x="131" y="201"/>
                </a:lnTo>
                <a:lnTo>
                  <a:pt x="136" y="213"/>
                </a:lnTo>
                <a:lnTo>
                  <a:pt x="137" y="22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6" name="Freeform 698"/>
          <p:cNvSpPr>
            <a:spLocks/>
          </p:cNvSpPr>
          <p:nvPr/>
        </p:nvSpPr>
        <p:spPr bwMode="auto">
          <a:xfrm>
            <a:off x="5680075" y="2436813"/>
            <a:ext cx="46038" cy="42862"/>
          </a:xfrm>
          <a:custGeom>
            <a:avLst/>
            <a:gdLst>
              <a:gd name="T0" fmla="*/ 0 w 87"/>
              <a:gd name="T1" fmla="*/ 0 h 80"/>
              <a:gd name="T2" fmla="*/ 13 w 87"/>
              <a:gd name="T3" fmla="*/ 10 h 80"/>
              <a:gd name="T4" fmla="*/ 25 w 87"/>
              <a:gd name="T5" fmla="*/ 20 h 80"/>
              <a:gd name="T6" fmla="*/ 36 w 87"/>
              <a:gd name="T7" fmla="*/ 28 h 80"/>
              <a:gd name="T8" fmla="*/ 46 w 87"/>
              <a:gd name="T9" fmla="*/ 38 h 80"/>
              <a:gd name="T10" fmla="*/ 65 w 87"/>
              <a:gd name="T11" fmla="*/ 57 h 80"/>
              <a:gd name="T12" fmla="*/ 76 w 87"/>
              <a:gd name="T13" fmla="*/ 68 h 80"/>
              <a:gd name="T14" fmla="*/ 87 w 8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7" h="80">
                <a:moveTo>
                  <a:pt x="0" y="0"/>
                </a:moveTo>
                <a:lnTo>
                  <a:pt x="13" y="10"/>
                </a:lnTo>
                <a:lnTo>
                  <a:pt x="25" y="20"/>
                </a:lnTo>
                <a:lnTo>
                  <a:pt x="36" y="28"/>
                </a:lnTo>
                <a:lnTo>
                  <a:pt x="46" y="38"/>
                </a:lnTo>
                <a:lnTo>
                  <a:pt x="65" y="57"/>
                </a:lnTo>
                <a:lnTo>
                  <a:pt x="76" y="68"/>
                </a:lnTo>
                <a:lnTo>
                  <a:pt x="87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7" name="Freeform 699"/>
          <p:cNvSpPr>
            <a:spLocks/>
          </p:cNvSpPr>
          <p:nvPr/>
        </p:nvSpPr>
        <p:spPr bwMode="auto">
          <a:xfrm>
            <a:off x="4892676" y="2379664"/>
            <a:ext cx="80963" cy="22225"/>
          </a:xfrm>
          <a:custGeom>
            <a:avLst/>
            <a:gdLst>
              <a:gd name="T0" fmla="*/ 151 w 151"/>
              <a:gd name="T1" fmla="*/ 0 h 43"/>
              <a:gd name="T2" fmla="*/ 142 w 151"/>
              <a:gd name="T3" fmla="*/ 6 h 43"/>
              <a:gd name="T4" fmla="*/ 133 w 151"/>
              <a:gd name="T5" fmla="*/ 10 h 43"/>
              <a:gd name="T6" fmla="*/ 113 w 151"/>
              <a:gd name="T7" fmla="*/ 15 h 43"/>
              <a:gd name="T8" fmla="*/ 93 w 151"/>
              <a:gd name="T9" fmla="*/ 17 h 43"/>
              <a:gd name="T10" fmla="*/ 73 w 151"/>
              <a:gd name="T11" fmla="*/ 18 h 43"/>
              <a:gd name="T12" fmla="*/ 53 w 151"/>
              <a:gd name="T13" fmla="*/ 21 h 43"/>
              <a:gd name="T14" fmla="*/ 33 w 151"/>
              <a:gd name="T15" fmla="*/ 24 h 43"/>
              <a:gd name="T16" fmla="*/ 25 w 151"/>
              <a:gd name="T17" fmla="*/ 27 h 43"/>
              <a:gd name="T18" fmla="*/ 17 w 151"/>
              <a:gd name="T19" fmla="*/ 31 h 43"/>
              <a:gd name="T20" fmla="*/ 8 w 151"/>
              <a:gd name="T21" fmla="*/ 36 h 43"/>
              <a:gd name="T22" fmla="*/ 0 w 151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1" h="43">
                <a:moveTo>
                  <a:pt x="151" y="0"/>
                </a:moveTo>
                <a:lnTo>
                  <a:pt x="142" y="6"/>
                </a:lnTo>
                <a:lnTo>
                  <a:pt x="133" y="10"/>
                </a:lnTo>
                <a:lnTo>
                  <a:pt x="113" y="15"/>
                </a:lnTo>
                <a:lnTo>
                  <a:pt x="93" y="17"/>
                </a:lnTo>
                <a:lnTo>
                  <a:pt x="73" y="18"/>
                </a:lnTo>
                <a:lnTo>
                  <a:pt x="53" y="21"/>
                </a:lnTo>
                <a:lnTo>
                  <a:pt x="33" y="24"/>
                </a:lnTo>
                <a:lnTo>
                  <a:pt x="25" y="27"/>
                </a:lnTo>
                <a:lnTo>
                  <a:pt x="17" y="31"/>
                </a:lnTo>
                <a:lnTo>
                  <a:pt x="8" y="36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8" name="Freeform 700"/>
          <p:cNvSpPr>
            <a:spLocks/>
          </p:cNvSpPr>
          <p:nvPr/>
        </p:nvSpPr>
        <p:spPr bwMode="auto">
          <a:xfrm>
            <a:off x="4938713" y="2444750"/>
            <a:ext cx="23812" cy="84138"/>
          </a:xfrm>
          <a:custGeom>
            <a:avLst/>
            <a:gdLst>
              <a:gd name="T0" fmla="*/ 44 w 44"/>
              <a:gd name="T1" fmla="*/ 0 h 158"/>
              <a:gd name="T2" fmla="*/ 36 w 44"/>
              <a:gd name="T3" fmla="*/ 9 h 158"/>
              <a:gd name="T4" fmla="*/ 32 w 44"/>
              <a:gd name="T5" fmla="*/ 17 h 158"/>
              <a:gd name="T6" fmla="*/ 27 w 44"/>
              <a:gd name="T7" fmla="*/ 21 h 158"/>
              <a:gd name="T8" fmla="*/ 24 w 44"/>
              <a:gd name="T9" fmla="*/ 26 h 158"/>
              <a:gd name="T10" fmla="*/ 21 w 44"/>
              <a:gd name="T11" fmla="*/ 31 h 158"/>
              <a:gd name="T12" fmla="*/ 21 w 44"/>
              <a:gd name="T13" fmla="*/ 36 h 158"/>
              <a:gd name="T14" fmla="*/ 21 w 44"/>
              <a:gd name="T15" fmla="*/ 38 h 158"/>
              <a:gd name="T16" fmla="*/ 21 w 44"/>
              <a:gd name="T17" fmla="*/ 43 h 158"/>
              <a:gd name="T18" fmla="*/ 21 w 44"/>
              <a:gd name="T19" fmla="*/ 48 h 158"/>
              <a:gd name="T20" fmla="*/ 21 w 44"/>
              <a:gd name="T21" fmla="*/ 55 h 158"/>
              <a:gd name="T22" fmla="*/ 21 w 44"/>
              <a:gd name="T23" fmla="*/ 63 h 158"/>
              <a:gd name="T24" fmla="*/ 19 w 44"/>
              <a:gd name="T25" fmla="*/ 75 h 158"/>
              <a:gd name="T26" fmla="*/ 17 w 44"/>
              <a:gd name="T27" fmla="*/ 90 h 158"/>
              <a:gd name="T28" fmla="*/ 15 w 44"/>
              <a:gd name="T29" fmla="*/ 108 h 158"/>
              <a:gd name="T30" fmla="*/ 12 w 44"/>
              <a:gd name="T31" fmla="*/ 122 h 158"/>
              <a:gd name="T32" fmla="*/ 10 w 44"/>
              <a:gd name="T33" fmla="*/ 134 h 158"/>
              <a:gd name="T34" fmla="*/ 7 w 44"/>
              <a:gd name="T35" fmla="*/ 143 h 158"/>
              <a:gd name="T36" fmla="*/ 6 w 44"/>
              <a:gd name="T37" fmla="*/ 149 h 158"/>
              <a:gd name="T38" fmla="*/ 4 w 44"/>
              <a:gd name="T39" fmla="*/ 152 h 158"/>
              <a:gd name="T40" fmla="*/ 4 w 44"/>
              <a:gd name="T41" fmla="*/ 155 h 158"/>
              <a:gd name="T42" fmla="*/ 3 w 44"/>
              <a:gd name="T43" fmla="*/ 155 h 158"/>
              <a:gd name="T44" fmla="*/ 1 w 44"/>
              <a:gd name="T45" fmla="*/ 155 h 158"/>
              <a:gd name="T46" fmla="*/ 0 w 44"/>
              <a:gd name="T47" fmla="*/ 152 h 158"/>
              <a:gd name="T48" fmla="*/ 0 w 44"/>
              <a:gd name="T49" fmla="*/ 150 h 158"/>
              <a:gd name="T50" fmla="*/ 0 w 44"/>
              <a:gd name="T51" fmla="*/ 150 h 158"/>
              <a:gd name="T52" fmla="*/ 0 w 44"/>
              <a:gd name="T53" fmla="*/ 151 h 158"/>
              <a:gd name="T54" fmla="*/ 0 w 44"/>
              <a:gd name="T55" fmla="*/ 154 h 158"/>
              <a:gd name="T56" fmla="*/ 0 w 44"/>
              <a:gd name="T57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4" h="158">
                <a:moveTo>
                  <a:pt x="44" y="0"/>
                </a:moveTo>
                <a:lnTo>
                  <a:pt x="36" y="9"/>
                </a:lnTo>
                <a:lnTo>
                  <a:pt x="32" y="17"/>
                </a:lnTo>
                <a:lnTo>
                  <a:pt x="27" y="21"/>
                </a:lnTo>
                <a:lnTo>
                  <a:pt x="24" y="26"/>
                </a:lnTo>
                <a:lnTo>
                  <a:pt x="21" y="31"/>
                </a:lnTo>
                <a:lnTo>
                  <a:pt x="21" y="36"/>
                </a:lnTo>
                <a:lnTo>
                  <a:pt x="21" y="38"/>
                </a:lnTo>
                <a:lnTo>
                  <a:pt x="21" y="43"/>
                </a:lnTo>
                <a:lnTo>
                  <a:pt x="21" y="48"/>
                </a:lnTo>
                <a:lnTo>
                  <a:pt x="21" y="55"/>
                </a:lnTo>
                <a:lnTo>
                  <a:pt x="21" y="63"/>
                </a:lnTo>
                <a:lnTo>
                  <a:pt x="19" y="75"/>
                </a:lnTo>
                <a:lnTo>
                  <a:pt x="17" y="90"/>
                </a:lnTo>
                <a:lnTo>
                  <a:pt x="15" y="108"/>
                </a:lnTo>
                <a:lnTo>
                  <a:pt x="12" y="122"/>
                </a:lnTo>
                <a:lnTo>
                  <a:pt x="10" y="134"/>
                </a:lnTo>
                <a:lnTo>
                  <a:pt x="7" y="143"/>
                </a:lnTo>
                <a:lnTo>
                  <a:pt x="6" y="149"/>
                </a:lnTo>
                <a:lnTo>
                  <a:pt x="4" y="152"/>
                </a:lnTo>
                <a:lnTo>
                  <a:pt x="4" y="155"/>
                </a:lnTo>
                <a:lnTo>
                  <a:pt x="3" y="155"/>
                </a:lnTo>
                <a:lnTo>
                  <a:pt x="1" y="155"/>
                </a:lnTo>
                <a:lnTo>
                  <a:pt x="0" y="152"/>
                </a:lnTo>
                <a:lnTo>
                  <a:pt x="0" y="150"/>
                </a:lnTo>
                <a:lnTo>
                  <a:pt x="0" y="150"/>
                </a:lnTo>
                <a:lnTo>
                  <a:pt x="0" y="151"/>
                </a:lnTo>
                <a:lnTo>
                  <a:pt x="0" y="154"/>
                </a:lnTo>
                <a:lnTo>
                  <a:pt x="0" y="1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89" name="Freeform 701"/>
          <p:cNvSpPr>
            <a:spLocks/>
          </p:cNvSpPr>
          <p:nvPr/>
        </p:nvSpPr>
        <p:spPr bwMode="auto">
          <a:xfrm>
            <a:off x="4794250" y="2479675"/>
            <a:ext cx="76200" cy="33338"/>
          </a:xfrm>
          <a:custGeom>
            <a:avLst/>
            <a:gdLst>
              <a:gd name="T0" fmla="*/ 144 w 144"/>
              <a:gd name="T1" fmla="*/ 0 h 65"/>
              <a:gd name="T2" fmla="*/ 131 w 144"/>
              <a:gd name="T3" fmla="*/ 8 h 65"/>
              <a:gd name="T4" fmla="*/ 114 w 144"/>
              <a:gd name="T5" fmla="*/ 18 h 65"/>
              <a:gd name="T6" fmla="*/ 95 w 144"/>
              <a:gd name="T7" fmla="*/ 29 h 65"/>
              <a:gd name="T8" fmla="*/ 75 w 144"/>
              <a:gd name="T9" fmla="*/ 39 h 65"/>
              <a:gd name="T10" fmla="*/ 54 w 144"/>
              <a:gd name="T11" fmla="*/ 49 h 65"/>
              <a:gd name="T12" fmla="*/ 34 w 144"/>
              <a:gd name="T13" fmla="*/ 57 h 65"/>
              <a:gd name="T14" fmla="*/ 16 w 144"/>
              <a:gd name="T15" fmla="*/ 62 h 65"/>
              <a:gd name="T16" fmla="*/ 0 w 144"/>
              <a:gd name="T1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4" h="65">
                <a:moveTo>
                  <a:pt x="144" y="0"/>
                </a:moveTo>
                <a:lnTo>
                  <a:pt x="131" y="8"/>
                </a:lnTo>
                <a:lnTo>
                  <a:pt x="114" y="18"/>
                </a:lnTo>
                <a:lnTo>
                  <a:pt x="95" y="29"/>
                </a:lnTo>
                <a:lnTo>
                  <a:pt x="75" y="39"/>
                </a:lnTo>
                <a:lnTo>
                  <a:pt x="54" y="49"/>
                </a:lnTo>
                <a:lnTo>
                  <a:pt x="34" y="57"/>
                </a:lnTo>
                <a:lnTo>
                  <a:pt x="16" y="62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0" name="Freeform 702"/>
          <p:cNvSpPr>
            <a:spLocks/>
          </p:cNvSpPr>
          <p:nvPr/>
        </p:nvSpPr>
        <p:spPr bwMode="auto">
          <a:xfrm>
            <a:off x="4832350" y="2303464"/>
            <a:ext cx="57150" cy="22225"/>
          </a:xfrm>
          <a:custGeom>
            <a:avLst/>
            <a:gdLst>
              <a:gd name="T0" fmla="*/ 108 w 108"/>
              <a:gd name="T1" fmla="*/ 0 h 43"/>
              <a:gd name="T2" fmla="*/ 95 w 108"/>
              <a:gd name="T3" fmla="*/ 7 h 43"/>
              <a:gd name="T4" fmla="*/ 81 w 108"/>
              <a:gd name="T5" fmla="*/ 12 h 43"/>
              <a:gd name="T6" fmla="*/ 52 w 108"/>
              <a:gd name="T7" fmla="*/ 19 h 43"/>
              <a:gd name="T8" fmla="*/ 37 w 108"/>
              <a:gd name="T9" fmla="*/ 23 h 43"/>
              <a:gd name="T10" fmla="*/ 24 w 108"/>
              <a:gd name="T11" fmla="*/ 27 h 43"/>
              <a:gd name="T12" fmla="*/ 11 w 108"/>
              <a:gd name="T13" fmla="*/ 35 h 43"/>
              <a:gd name="T14" fmla="*/ 0 w 108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43">
                <a:moveTo>
                  <a:pt x="108" y="0"/>
                </a:moveTo>
                <a:lnTo>
                  <a:pt x="95" y="7"/>
                </a:lnTo>
                <a:lnTo>
                  <a:pt x="81" y="12"/>
                </a:lnTo>
                <a:lnTo>
                  <a:pt x="52" y="19"/>
                </a:lnTo>
                <a:lnTo>
                  <a:pt x="37" y="23"/>
                </a:lnTo>
                <a:lnTo>
                  <a:pt x="24" y="27"/>
                </a:lnTo>
                <a:lnTo>
                  <a:pt x="11" y="35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1" name="Freeform 703"/>
          <p:cNvSpPr>
            <a:spLocks/>
          </p:cNvSpPr>
          <p:nvPr/>
        </p:nvSpPr>
        <p:spPr bwMode="auto">
          <a:xfrm>
            <a:off x="5006975" y="2284414"/>
            <a:ext cx="57150" cy="46037"/>
          </a:xfrm>
          <a:custGeom>
            <a:avLst/>
            <a:gdLst>
              <a:gd name="T0" fmla="*/ 108 w 108"/>
              <a:gd name="T1" fmla="*/ 0 h 86"/>
              <a:gd name="T2" fmla="*/ 89 w 108"/>
              <a:gd name="T3" fmla="*/ 7 h 86"/>
              <a:gd name="T4" fmla="*/ 72 w 108"/>
              <a:gd name="T5" fmla="*/ 17 h 86"/>
              <a:gd name="T6" fmla="*/ 58 w 108"/>
              <a:gd name="T7" fmla="*/ 29 h 86"/>
              <a:gd name="T8" fmla="*/ 43 w 108"/>
              <a:gd name="T9" fmla="*/ 43 h 86"/>
              <a:gd name="T10" fmla="*/ 40 w 108"/>
              <a:gd name="T11" fmla="*/ 49 h 86"/>
              <a:gd name="T12" fmla="*/ 36 w 108"/>
              <a:gd name="T13" fmla="*/ 54 h 86"/>
              <a:gd name="T14" fmla="*/ 34 w 108"/>
              <a:gd name="T15" fmla="*/ 60 h 86"/>
              <a:gd name="T16" fmla="*/ 29 w 108"/>
              <a:gd name="T17" fmla="*/ 65 h 86"/>
              <a:gd name="T18" fmla="*/ 23 w 108"/>
              <a:gd name="T19" fmla="*/ 70 h 86"/>
              <a:gd name="T20" fmla="*/ 18 w 108"/>
              <a:gd name="T21" fmla="*/ 73 h 86"/>
              <a:gd name="T22" fmla="*/ 15 w 108"/>
              <a:gd name="T23" fmla="*/ 74 h 86"/>
              <a:gd name="T24" fmla="*/ 11 w 108"/>
              <a:gd name="T25" fmla="*/ 76 h 86"/>
              <a:gd name="T26" fmla="*/ 9 w 108"/>
              <a:gd name="T27" fmla="*/ 76 h 86"/>
              <a:gd name="T28" fmla="*/ 7 w 108"/>
              <a:gd name="T29" fmla="*/ 73 h 86"/>
              <a:gd name="T30" fmla="*/ 7 w 108"/>
              <a:gd name="T31" fmla="*/ 72 h 86"/>
              <a:gd name="T32" fmla="*/ 7 w 108"/>
              <a:gd name="T33" fmla="*/ 72 h 86"/>
              <a:gd name="T34" fmla="*/ 6 w 108"/>
              <a:gd name="T35" fmla="*/ 73 h 86"/>
              <a:gd name="T36" fmla="*/ 5 w 108"/>
              <a:gd name="T37" fmla="*/ 77 h 86"/>
              <a:gd name="T38" fmla="*/ 3 w 108"/>
              <a:gd name="T39" fmla="*/ 80 h 86"/>
              <a:gd name="T40" fmla="*/ 0 w 108"/>
              <a:gd name="T41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8" h="86">
                <a:moveTo>
                  <a:pt x="108" y="0"/>
                </a:moveTo>
                <a:lnTo>
                  <a:pt x="89" y="7"/>
                </a:lnTo>
                <a:lnTo>
                  <a:pt x="72" y="17"/>
                </a:lnTo>
                <a:lnTo>
                  <a:pt x="58" y="29"/>
                </a:lnTo>
                <a:lnTo>
                  <a:pt x="43" y="43"/>
                </a:lnTo>
                <a:lnTo>
                  <a:pt x="40" y="49"/>
                </a:lnTo>
                <a:lnTo>
                  <a:pt x="36" y="54"/>
                </a:lnTo>
                <a:lnTo>
                  <a:pt x="34" y="60"/>
                </a:lnTo>
                <a:lnTo>
                  <a:pt x="29" y="65"/>
                </a:lnTo>
                <a:lnTo>
                  <a:pt x="23" y="70"/>
                </a:lnTo>
                <a:lnTo>
                  <a:pt x="18" y="73"/>
                </a:lnTo>
                <a:lnTo>
                  <a:pt x="15" y="74"/>
                </a:lnTo>
                <a:lnTo>
                  <a:pt x="11" y="76"/>
                </a:lnTo>
                <a:lnTo>
                  <a:pt x="9" y="76"/>
                </a:lnTo>
                <a:lnTo>
                  <a:pt x="7" y="73"/>
                </a:lnTo>
                <a:lnTo>
                  <a:pt x="7" y="72"/>
                </a:lnTo>
                <a:lnTo>
                  <a:pt x="7" y="72"/>
                </a:lnTo>
                <a:lnTo>
                  <a:pt x="6" y="73"/>
                </a:lnTo>
                <a:lnTo>
                  <a:pt x="5" y="77"/>
                </a:lnTo>
                <a:lnTo>
                  <a:pt x="3" y="80"/>
                </a:lnTo>
                <a:lnTo>
                  <a:pt x="0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2" name="Freeform 704"/>
          <p:cNvSpPr>
            <a:spLocks/>
          </p:cNvSpPr>
          <p:nvPr/>
        </p:nvSpPr>
        <p:spPr bwMode="auto">
          <a:xfrm>
            <a:off x="5103813" y="2406651"/>
            <a:ext cx="49212" cy="106363"/>
          </a:xfrm>
          <a:custGeom>
            <a:avLst/>
            <a:gdLst>
              <a:gd name="T0" fmla="*/ 93 w 93"/>
              <a:gd name="T1" fmla="*/ 0 h 202"/>
              <a:gd name="T2" fmla="*/ 91 w 93"/>
              <a:gd name="T3" fmla="*/ 12 h 202"/>
              <a:gd name="T4" fmla="*/ 89 w 93"/>
              <a:gd name="T5" fmla="*/ 16 h 202"/>
              <a:gd name="T6" fmla="*/ 86 w 93"/>
              <a:gd name="T7" fmla="*/ 21 h 202"/>
              <a:gd name="T8" fmla="*/ 81 w 93"/>
              <a:gd name="T9" fmla="*/ 24 h 202"/>
              <a:gd name="T10" fmla="*/ 75 w 93"/>
              <a:gd name="T11" fmla="*/ 25 h 202"/>
              <a:gd name="T12" fmla="*/ 69 w 93"/>
              <a:gd name="T13" fmla="*/ 26 h 202"/>
              <a:gd name="T14" fmla="*/ 64 w 93"/>
              <a:gd name="T15" fmla="*/ 28 h 202"/>
              <a:gd name="T16" fmla="*/ 54 w 93"/>
              <a:gd name="T17" fmla="*/ 37 h 202"/>
              <a:gd name="T18" fmla="*/ 43 w 93"/>
              <a:gd name="T19" fmla="*/ 47 h 202"/>
              <a:gd name="T20" fmla="*/ 32 w 93"/>
              <a:gd name="T21" fmla="*/ 56 h 202"/>
              <a:gd name="T22" fmla="*/ 21 w 93"/>
              <a:gd name="T23" fmla="*/ 65 h 202"/>
              <a:gd name="T24" fmla="*/ 19 w 93"/>
              <a:gd name="T25" fmla="*/ 74 h 202"/>
              <a:gd name="T26" fmla="*/ 16 w 93"/>
              <a:gd name="T27" fmla="*/ 80 h 202"/>
              <a:gd name="T28" fmla="*/ 14 w 93"/>
              <a:gd name="T29" fmla="*/ 85 h 202"/>
              <a:gd name="T30" fmla="*/ 14 w 93"/>
              <a:gd name="T31" fmla="*/ 89 h 202"/>
              <a:gd name="T32" fmla="*/ 13 w 93"/>
              <a:gd name="T33" fmla="*/ 92 h 202"/>
              <a:gd name="T34" fmla="*/ 13 w 93"/>
              <a:gd name="T35" fmla="*/ 96 h 202"/>
              <a:gd name="T36" fmla="*/ 13 w 93"/>
              <a:gd name="T37" fmla="*/ 98 h 202"/>
              <a:gd name="T38" fmla="*/ 14 w 93"/>
              <a:gd name="T39" fmla="*/ 102 h 202"/>
              <a:gd name="T40" fmla="*/ 14 w 93"/>
              <a:gd name="T41" fmla="*/ 107 h 202"/>
              <a:gd name="T42" fmla="*/ 13 w 93"/>
              <a:gd name="T43" fmla="*/ 114 h 202"/>
              <a:gd name="T44" fmla="*/ 13 w 93"/>
              <a:gd name="T45" fmla="*/ 123 h 202"/>
              <a:gd name="T46" fmla="*/ 12 w 93"/>
              <a:gd name="T47" fmla="*/ 137 h 202"/>
              <a:gd name="T48" fmla="*/ 9 w 93"/>
              <a:gd name="T49" fmla="*/ 152 h 202"/>
              <a:gd name="T50" fmla="*/ 7 w 93"/>
              <a:gd name="T51" fmla="*/ 173 h 202"/>
              <a:gd name="T52" fmla="*/ 6 w 93"/>
              <a:gd name="T53" fmla="*/ 182 h 202"/>
              <a:gd name="T54" fmla="*/ 4 w 93"/>
              <a:gd name="T55" fmla="*/ 191 h 202"/>
              <a:gd name="T56" fmla="*/ 3 w 93"/>
              <a:gd name="T57" fmla="*/ 196 h 202"/>
              <a:gd name="T58" fmla="*/ 2 w 93"/>
              <a:gd name="T59" fmla="*/ 199 h 202"/>
              <a:gd name="T60" fmla="*/ 2 w 93"/>
              <a:gd name="T61" fmla="*/ 200 h 202"/>
              <a:gd name="T62" fmla="*/ 1 w 93"/>
              <a:gd name="T63" fmla="*/ 202 h 202"/>
              <a:gd name="T64" fmla="*/ 0 w 93"/>
              <a:gd name="T65" fmla="*/ 200 h 202"/>
              <a:gd name="T66" fmla="*/ 0 w 93"/>
              <a:gd name="T67" fmla="*/ 197 h 202"/>
              <a:gd name="T68" fmla="*/ 0 w 93"/>
              <a:gd name="T69" fmla="*/ 194 h 202"/>
              <a:gd name="T70" fmla="*/ 0 w 93"/>
              <a:gd name="T71" fmla="*/ 194 h 202"/>
              <a:gd name="T72" fmla="*/ 0 w 93"/>
              <a:gd name="T73" fmla="*/ 196 h 202"/>
              <a:gd name="T74" fmla="*/ 0 w 93"/>
              <a:gd name="T75" fmla="*/ 198 h 202"/>
              <a:gd name="T76" fmla="*/ 0 w 93"/>
              <a:gd name="T77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3" h="202">
                <a:moveTo>
                  <a:pt x="93" y="0"/>
                </a:moveTo>
                <a:lnTo>
                  <a:pt x="91" y="12"/>
                </a:lnTo>
                <a:lnTo>
                  <a:pt x="89" y="16"/>
                </a:lnTo>
                <a:lnTo>
                  <a:pt x="86" y="21"/>
                </a:lnTo>
                <a:lnTo>
                  <a:pt x="81" y="24"/>
                </a:lnTo>
                <a:lnTo>
                  <a:pt x="75" y="25"/>
                </a:lnTo>
                <a:lnTo>
                  <a:pt x="69" y="26"/>
                </a:lnTo>
                <a:lnTo>
                  <a:pt x="64" y="28"/>
                </a:lnTo>
                <a:lnTo>
                  <a:pt x="54" y="37"/>
                </a:lnTo>
                <a:lnTo>
                  <a:pt x="43" y="47"/>
                </a:lnTo>
                <a:lnTo>
                  <a:pt x="32" y="56"/>
                </a:lnTo>
                <a:lnTo>
                  <a:pt x="21" y="65"/>
                </a:lnTo>
                <a:lnTo>
                  <a:pt x="19" y="74"/>
                </a:lnTo>
                <a:lnTo>
                  <a:pt x="16" y="80"/>
                </a:lnTo>
                <a:lnTo>
                  <a:pt x="14" y="85"/>
                </a:lnTo>
                <a:lnTo>
                  <a:pt x="14" y="89"/>
                </a:lnTo>
                <a:lnTo>
                  <a:pt x="13" y="92"/>
                </a:lnTo>
                <a:lnTo>
                  <a:pt x="13" y="96"/>
                </a:lnTo>
                <a:lnTo>
                  <a:pt x="13" y="98"/>
                </a:lnTo>
                <a:lnTo>
                  <a:pt x="14" y="102"/>
                </a:lnTo>
                <a:lnTo>
                  <a:pt x="14" y="107"/>
                </a:lnTo>
                <a:lnTo>
                  <a:pt x="13" y="114"/>
                </a:lnTo>
                <a:lnTo>
                  <a:pt x="13" y="123"/>
                </a:lnTo>
                <a:lnTo>
                  <a:pt x="12" y="137"/>
                </a:lnTo>
                <a:lnTo>
                  <a:pt x="9" y="152"/>
                </a:lnTo>
                <a:lnTo>
                  <a:pt x="7" y="173"/>
                </a:lnTo>
                <a:lnTo>
                  <a:pt x="6" y="182"/>
                </a:lnTo>
                <a:lnTo>
                  <a:pt x="4" y="191"/>
                </a:lnTo>
                <a:lnTo>
                  <a:pt x="3" y="196"/>
                </a:lnTo>
                <a:lnTo>
                  <a:pt x="2" y="199"/>
                </a:lnTo>
                <a:lnTo>
                  <a:pt x="2" y="200"/>
                </a:lnTo>
                <a:lnTo>
                  <a:pt x="1" y="202"/>
                </a:lnTo>
                <a:lnTo>
                  <a:pt x="0" y="200"/>
                </a:lnTo>
                <a:lnTo>
                  <a:pt x="0" y="197"/>
                </a:lnTo>
                <a:lnTo>
                  <a:pt x="0" y="194"/>
                </a:lnTo>
                <a:lnTo>
                  <a:pt x="0" y="194"/>
                </a:lnTo>
                <a:lnTo>
                  <a:pt x="0" y="196"/>
                </a:lnTo>
                <a:lnTo>
                  <a:pt x="0" y="198"/>
                </a:lnTo>
                <a:lnTo>
                  <a:pt x="0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3" name="Freeform 705"/>
          <p:cNvSpPr>
            <a:spLocks/>
          </p:cNvSpPr>
          <p:nvPr/>
        </p:nvSpPr>
        <p:spPr bwMode="auto">
          <a:xfrm>
            <a:off x="5053013" y="2444750"/>
            <a:ext cx="57150" cy="38100"/>
          </a:xfrm>
          <a:custGeom>
            <a:avLst/>
            <a:gdLst>
              <a:gd name="T0" fmla="*/ 108 w 108"/>
              <a:gd name="T1" fmla="*/ 0 h 72"/>
              <a:gd name="T2" fmla="*/ 84 w 108"/>
              <a:gd name="T3" fmla="*/ 9 h 72"/>
              <a:gd name="T4" fmla="*/ 61 w 108"/>
              <a:gd name="T5" fmla="*/ 19 h 72"/>
              <a:gd name="T6" fmla="*/ 38 w 108"/>
              <a:gd name="T7" fmla="*/ 29 h 72"/>
              <a:gd name="T8" fmla="*/ 14 w 108"/>
              <a:gd name="T9" fmla="*/ 36 h 72"/>
              <a:gd name="T10" fmla="*/ 12 w 108"/>
              <a:gd name="T11" fmla="*/ 44 h 72"/>
              <a:gd name="T12" fmla="*/ 9 w 108"/>
              <a:gd name="T13" fmla="*/ 49 h 72"/>
              <a:gd name="T14" fmla="*/ 9 w 108"/>
              <a:gd name="T15" fmla="*/ 53 h 72"/>
              <a:gd name="T16" fmla="*/ 8 w 108"/>
              <a:gd name="T17" fmla="*/ 56 h 72"/>
              <a:gd name="T18" fmla="*/ 7 w 108"/>
              <a:gd name="T19" fmla="*/ 57 h 72"/>
              <a:gd name="T20" fmla="*/ 6 w 108"/>
              <a:gd name="T21" fmla="*/ 61 h 72"/>
              <a:gd name="T22" fmla="*/ 3 w 108"/>
              <a:gd name="T23" fmla="*/ 65 h 72"/>
              <a:gd name="T24" fmla="*/ 0 w 108"/>
              <a:gd name="T25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8" h="72">
                <a:moveTo>
                  <a:pt x="108" y="0"/>
                </a:moveTo>
                <a:lnTo>
                  <a:pt x="84" y="9"/>
                </a:lnTo>
                <a:lnTo>
                  <a:pt x="61" y="19"/>
                </a:lnTo>
                <a:lnTo>
                  <a:pt x="38" y="29"/>
                </a:lnTo>
                <a:lnTo>
                  <a:pt x="14" y="36"/>
                </a:lnTo>
                <a:lnTo>
                  <a:pt x="12" y="44"/>
                </a:lnTo>
                <a:lnTo>
                  <a:pt x="9" y="49"/>
                </a:lnTo>
                <a:lnTo>
                  <a:pt x="9" y="53"/>
                </a:lnTo>
                <a:lnTo>
                  <a:pt x="8" y="56"/>
                </a:lnTo>
                <a:lnTo>
                  <a:pt x="7" y="57"/>
                </a:lnTo>
                <a:lnTo>
                  <a:pt x="6" y="61"/>
                </a:lnTo>
                <a:lnTo>
                  <a:pt x="3" y="65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4" name="Freeform 706"/>
          <p:cNvSpPr>
            <a:spLocks/>
          </p:cNvSpPr>
          <p:nvPr/>
        </p:nvSpPr>
        <p:spPr bwMode="auto">
          <a:xfrm>
            <a:off x="5237164" y="2303463"/>
            <a:ext cx="65087" cy="49212"/>
          </a:xfrm>
          <a:custGeom>
            <a:avLst/>
            <a:gdLst>
              <a:gd name="T0" fmla="*/ 0 w 123"/>
              <a:gd name="T1" fmla="*/ 0 h 94"/>
              <a:gd name="T2" fmla="*/ 17 w 123"/>
              <a:gd name="T3" fmla="*/ 2 h 94"/>
              <a:gd name="T4" fmla="*/ 34 w 123"/>
              <a:gd name="T5" fmla="*/ 3 h 94"/>
              <a:gd name="T6" fmla="*/ 51 w 123"/>
              <a:gd name="T7" fmla="*/ 7 h 94"/>
              <a:gd name="T8" fmla="*/ 58 w 123"/>
              <a:gd name="T9" fmla="*/ 11 h 94"/>
              <a:gd name="T10" fmla="*/ 65 w 123"/>
              <a:gd name="T11" fmla="*/ 14 h 94"/>
              <a:gd name="T12" fmla="*/ 73 w 123"/>
              <a:gd name="T13" fmla="*/ 21 h 94"/>
              <a:gd name="T14" fmla="*/ 81 w 123"/>
              <a:gd name="T15" fmla="*/ 31 h 94"/>
              <a:gd name="T16" fmla="*/ 88 w 123"/>
              <a:gd name="T17" fmla="*/ 41 h 94"/>
              <a:gd name="T18" fmla="*/ 94 w 123"/>
              <a:gd name="T19" fmla="*/ 53 h 94"/>
              <a:gd name="T20" fmla="*/ 108 w 123"/>
              <a:gd name="T21" fmla="*/ 74 h 94"/>
              <a:gd name="T22" fmla="*/ 116 w 123"/>
              <a:gd name="T23" fmla="*/ 85 h 94"/>
              <a:gd name="T24" fmla="*/ 123 w 123"/>
              <a:gd name="T2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3" h="94">
                <a:moveTo>
                  <a:pt x="0" y="0"/>
                </a:moveTo>
                <a:lnTo>
                  <a:pt x="17" y="2"/>
                </a:lnTo>
                <a:lnTo>
                  <a:pt x="34" y="3"/>
                </a:lnTo>
                <a:lnTo>
                  <a:pt x="51" y="7"/>
                </a:lnTo>
                <a:lnTo>
                  <a:pt x="58" y="11"/>
                </a:lnTo>
                <a:lnTo>
                  <a:pt x="65" y="14"/>
                </a:lnTo>
                <a:lnTo>
                  <a:pt x="73" y="21"/>
                </a:lnTo>
                <a:lnTo>
                  <a:pt x="81" y="31"/>
                </a:lnTo>
                <a:lnTo>
                  <a:pt x="88" y="41"/>
                </a:lnTo>
                <a:lnTo>
                  <a:pt x="94" y="53"/>
                </a:lnTo>
                <a:lnTo>
                  <a:pt x="108" y="74"/>
                </a:lnTo>
                <a:lnTo>
                  <a:pt x="116" y="85"/>
                </a:lnTo>
                <a:lnTo>
                  <a:pt x="123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5" name="Freeform 707"/>
          <p:cNvSpPr>
            <a:spLocks/>
          </p:cNvSpPr>
          <p:nvPr/>
        </p:nvSpPr>
        <p:spPr bwMode="auto">
          <a:xfrm>
            <a:off x="5191126" y="2382838"/>
            <a:ext cx="30163" cy="50800"/>
          </a:xfrm>
          <a:custGeom>
            <a:avLst/>
            <a:gdLst>
              <a:gd name="T0" fmla="*/ 58 w 58"/>
              <a:gd name="T1" fmla="*/ 0 h 94"/>
              <a:gd name="T2" fmla="*/ 57 w 58"/>
              <a:gd name="T3" fmla="*/ 12 h 94"/>
              <a:gd name="T4" fmla="*/ 55 w 58"/>
              <a:gd name="T5" fmla="*/ 22 h 94"/>
              <a:gd name="T6" fmla="*/ 53 w 58"/>
              <a:gd name="T7" fmla="*/ 30 h 94"/>
              <a:gd name="T8" fmla="*/ 51 w 58"/>
              <a:gd name="T9" fmla="*/ 38 h 94"/>
              <a:gd name="T10" fmla="*/ 47 w 58"/>
              <a:gd name="T11" fmla="*/ 48 h 94"/>
              <a:gd name="T12" fmla="*/ 43 w 58"/>
              <a:gd name="T13" fmla="*/ 57 h 94"/>
              <a:gd name="T14" fmla="*/ 35 w 58"/>
              <a:gd name="T15" fmla="*/ 64 h 94"/>
              <a:gd name="T16" fmla="*/ 27 w 58"/>
              <a:gd name="T17" fmla="*/ 71 h 94"/>
              <a:gd name="T18" fmla="*/ 15 w 58"/>
              <a:gd name="T19" fmla="*/ 81 h 94"/>
              <a:gd name="T20" fmla="*/ 8 w 58"/>
              <a:gd name="T21" fmla="*/ 87 h 94"/>
              <a:gd name="T22" fmla="*/ 0 w 58"/>
              <a:gd name="T2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94">
                <a:moveTo>
                  <a:pt x="58" y="0"/>
                </a:moveTo>
                <a:lnTo>
                  <a:pt x="57" y="12"/>
                </a:lnTo>
                <a:lnTo>
                  <a:pt x="55" y="22"/>
                </a:lnTo>
                <a:lnTo>
                  <a:pt x="53" y="30"/>
                </a:lnTo>
                <a:lnTo>
                  <a:pt x="51" y="38"/>
                </a:lnTo>
                <a:lnTo>
                  <a:pt x="47" y="48"/>
                </a:lnTo>
                <a:lnTo>
                  <a:pt x="43" y="57"/>
                </a:lnTo>
                <a:lnTo>
                  <a:pt x="35" y="64"/>
                </a:lnTo>
                <a:lnTo>
                  <a:pt x="27" y="71"/>
                </a:lnTo>
                <a:lnTo>
                  <a:pt x="15" y="81"/>
                </a:lnTo>
                <a:lnTo>
                  <a:pt x="8" y="87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6" name="Freeform 708"/>
          <p:cNvSpPr>
            <a:spLocks/>
          </p:cNvSpPr>
          <p:nvPr/>
        </p:nvSpPr>
        <p:spPr bwMode="auto">
          <a:xfrm>
            <a:off x="5110163" y="2357438"/>
            <a:ext cx="4762" cy="30162"/>
          </a:xfrm>
          <a:custGeom>
            <a:avLst/>
            <a:gdLst>
              <a:gd name="T0" fmla="*/ 0 w 8"/>
              <a:gd name="T1" fmla="*/ 0 h 58"/>
              <a:gd name="T2" fmla="*/ 4 w 8"/>
              <a:gd name="T3" fmla="*/ 9 h 58"/>
              <a:gd name="T4" fmla="*/ 6 w 8"/>
              <a:gd name="T5" fmla="*/ 17 h 58"/>
              <a:gd name="T6" fmla="*/ 7 w 8"/>
              <a:gd name="T7" fmla="*/ 21 h 58"/>
              <a:gd name="T8" fmla="*/ 7 w 8"/>
              <a:gd name="T9" fmla="*/ 25 h 58"/>
              <a:gd name="T10" fmla="*/ 8 w 8"/>
              <a:gd name="T11" fmla="*/ 29 h 58"/>
              <a:gd name="T12" fmla="*/ 7 w 8"/>
              <a:gd name="T13" fmla="*/ 35 h 58"/>
              <a:gd name="T14" fmla="*/ 7 w 8"/>
              <a:gd name="T15" fmla="*/ 44 h 58"/>
              <a:gd name="T16" fmla="*/ 7 w 8"/>
              <a:gd name="T17" fmla="*/ 50 h 58"/>
              <a:gd name="T18" fmla="*/ 7 w 8"/>
              <a:gd name="T19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58">
                <a:moveTo>
                  <a:pt x="0" y="0"/>
                </a:moveTo>
                <a:lnTo>
                  <a:pt x="4" y="9"/>
                </a:lnTo>
                <a:lnTo>
                  <a:pt x="6" y="17"/>
                </a:lnTo>
                <a:lnTo>
                  <a:pt x="7" y="21"/>
                </a:lnTo>
                <a:lnTo>
                  <a:pt x="7" y="25"/>
                </a:lnTo>
                <a:lnTo>
                  <a:pt x="8" y="29"/>
                </a:lnTo>
                <a:lnTo>
                  <a:pt x="7" y="35"/>
                </a:lnTo>
                <a:lnTo>
                  <a:pt x="7" y="44"/>
                </a:lnTo>
                <a:lnTo>
                  <a:pt x="7" y="50"/>
                </a:lnTo>
                <a:lnTo>
                  <a:pt x="7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7" name="Freeform 709"/>
          <p:cNvSpPr>
            <a:spLocks/>
          </p:cNvSpPr>
          <p:nvPr/>
        </p:nvSpPr>
        <p:spPr bwMode="auto">
          <a:xfrm>
            <a:off x="5019675" y="2398713"/>
            <a:ext cx="52388" cy="57150"/>
          </a:xfrm>
          <a:custGeom>
            <a:avLst/>
            <a:gdLst>
              <a:gd name="T0" fmla="*/ 94 w 101"/>
              <a:gd name="T1" fmla="*/ 0 h 108"/>
              <a:gd name="T2" fmla="*/ 96 w 101"/>
              <a:gd name="T3" fmla="*/ 7 h 108"/>
              <a:gd name="T4" fmla="*/ 98 w 101"/>
              <a:gd name="T5" fmla="*/ 13 h 108"/>
              <a:gd name="T6" fmla="*/ 100 w 101"/>
              <a:gd name="T7" fmla="*/ 17 h 108"/>
              <a:gd name="T8" fmla="*/ 101 w 101"/>
              <a:gd name="T9" fmla="*/ 19 h 108"/>
              <a:gd name="T10" fmla="*/ 101 w 101"/>
              <a:gd name="T11" fmla="*/ 22 h 108"/>
              <a:gd name="T12" fmla="*/ 100 w 101"/>
              <a:gd name="T13" fmla="*/ 22 h 108"/>
              <a:gd name="T14" fmla="*/ 96 w 101"/>
              <a:gd name="T15" fmla="*/ 21 h 108"/>
              <a:gd name="T16" fmla="*/ 90 w 101"/>
              <a:gd name="T17" fmla="*/ 22 h 108"/>
              <a:gd name="T18" fmla="*/ 86 w 101"/>
              <a:gd name="T19" fmla="*/ 23 h 108"/>
              <a:gd name="T20" fmla="*/ 82 w 101"/>
              <a:gd name="T21" fmla="*/ 27 h 108"/>
              <a:gd name="T22" fmla="*/ 77 w 101"/>
              <a:gd name="T23" fmla="*/ 30 h 108"/>
              <a:gd name="T24" fmla="*/ 72 w 101"/>
              <a:gd name="T25" fmla="*/ 36 h 108"/>
              <a:gd name="T26" fmla="*/ 70 w 101"/>
              <a:gd name="T27" fmla="*/ 42 h 108"/>
              <a:gd name="T28" fmla="*/ 68 w 101"/>
              <a:gd name="T29" fmla="*/ 51 h 108"/>
              <a:gd name="T30" fmla="*/ 67 w 101"/>
              <a:gd name="T31" fmla="*/ 58 h 108"/>
              <a:gd name="T32" fmla="*/ 65 w 101"/>
              <a:gd name="T33" fmla="*/ 65 h 108"/>
              <a:gd name="T34" fmla="*/ 61 w 101"/>
              <a:gd name="T35" fmla="*/ 70 h 108"/>
              <a:gd name="T36" fmla="*/ 56 w 101"/>
              <a:gd name="T37" fmla="*/ 74 h 108"/>
              <a:gd name="T38" fmla="*/ 44 w 101"/>
              <a:gd name="T39" fmla="*/ 80 h 108"/>
              <a:gd name="T40" fmla="*/ 32 w 101"/>
              <a:gd name="T41" fmla="*/ 83 h 108"/>
              <a:gd name="T42" fmla="*/ 21 w 101"/>
              <a:gd name="T43" fmla="*/ 87 h 108"/>
              <a:gd name="T44" fmla="*/ 17 w 101"/>
              <a:gd name="T45" fmla="*/ 95 h 108"/>
              <a:gd name="T46" fmla="*/ 14 w 101"/>
              <a:gd name="T47" fmla="*/ 100 h 108"/>
              <a:gd name="T48" fmla="*/ 12 w 101"/>
              <a:gd name="T49" fmla="*/ 105 h 108"/>
              <a:gd name="T50" fmla="*/ 11 w 101"/>
              <a:gd name="T51" fmla="*/ 107 h 108"/>
              <a:gd name="T52" fmla="*/ 8 w 101"/>
              <a:gd name="T53" fmla="*/ 108 h 108"/>
              <a:gd name="T54" fmla="*/ 5 w 101"/>
              <a:gd name="T55" fmla="*/ 108 h 108"/>
              <a:gd name="T56" fmla="*/ 0 w 101"/>
              <a:gd name="T5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01" h="108">
                <a:moveTo>
                  <a:pt x="94" y="0"/>
                </a:moveTo>
                <a:lnTo>
                  <a:pt x="96" y="7"/>
                </a:lnTo>
                <a:lnTo>
                  <a:pt x="98" y="13"/>
                </a:lnTo>
                <a:lnTo>
                  <a:pt x="100" y="17"/>
                </a:lnTo>
                <a:lnTo>
                  <a:pt x="101" y="19"/>
                </a:lnTo>
                <a:lnTo>
                  <a:pt x="101" y="22"/>
                </a:lnTo>
                <a:lnTo>
                  <a:pt x="100" y="22"/>
                </a:lnTo>
                <a:lnTo>
                  <a:pt x="96" y="21"/>
                </a:lnTo>
                <a:lnTo>
                  <a:pt x="90" y="22"/>
                </a:lnTo>
                <a:lnTo>
                  <a:pt x="86" y="23"/>
                </a:lnTo>
                <a:lnTo>
                  <a:pt x="82" y="27"/>
                </a:lnTo>
                <a:lnTo>
                  <a:pt x="77" y="30"/>
                </a:lnTo>
                <a:lnTo>
                  <a:pt x="72" y="36"/>
                </a:lnTo>
                <a:lnTo>
                  <a:pt x="70" y="42"/>
                </a:lnTo>
                <a:lnTo>
                  <a:pt x="68" y="51"/>
                </a:lnTo>
                <a:lnTo>
                  <a:pt x="67" y="58"/>
                </a:lnTo>
                <a:lnTo>
                  <a:pt x="65" y="65"/>
                </a:lnTo>
                <a:lnTo>
                  <a:pt x="61" y="70"/>
                </a:lnTo>
                <a:lnTo>
                  <a:pt x="56" y="74"/>
                </a:lnTo>
                <a:lnTo>
                  <a:pt x="44" y="80"/>
                </a:lnTo>
                <a:lnTo>
                  <a:pt x="32" y="83"/>
                </a:lnTo>
                <a:lnTo>
                  <a:pt x="21" y="87"/>
                </a:lnTo>
                <a:lnTo>
                  <a:pt x="17" y="95"/>
                </a:lnTo>
                <a:lnTo>
                  <a:pt x="14" y="100"/>
                </a:lnTo>
                <a:lnTo>
                  <a:pt x="12" y="105"/>
                </a:lnTo>
                <a:lnTo>
                  <a:pt x="11" y="107"/>
                </a:lnTo>
                <a:lnTo>
                  <a:pt x="8" y="108"/>
                </a:lnTo>
                <a:lnTo>
                  <a:pt x="5" y="108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8" name="Freeform 710"/>
          <p:cNvSpPr>
            <a:spLocks/>
          </p:cNvSpPr>
          <p:nvPr/>
        </p:nvSpPr>
        <p:spPr bwMode="auto">
          <a:xfrm>
            <a:off x="5500689" y="2640013"/>
            <a:ext cx="3175" cy="30162"/>
          </a:xfrm>
          <a:custGeom>
            <a:avLst/>
            <a:gdLst>
              <a:gd name="T0" fmla="*/ 7 w 7"/>
              <a:gd name="T1" fmla="*/ 0 h 57"/>
              <a:gd name="T2" fmla="*/ 6 w 7"/>
              <a:gd name="T3" fmla="*/ 7 h 57"/>
              <a:gd name="T4" fmla="*/ 5 w 7"/>
              <a:gd name="T5" fmla="*/ 13 h 57"/>
              <a:gd name="T6" fmla="*/ 2 w 7"/>
              <a:gd name="T7" fmla="*/ 22 h 57"/>
              <a:gd name="T8" fmla="*/ 1 w 7"/>
              <a:gd name="T9" fmla="*/ 29 h 57"/>
              <a:gd name="T10" fmla="*/ 0 w 7"/>
              <a:gd name="T11" fmla="*/ 32 h 57"/>
              <a:gd name="T12" fmla="*/ 0 w 7"/>
              <a:gd name="T13" fmla="*/ 36 h 57"/>
              <a:gd name="T14" fmla="*/ 0 w 7"/>
              <a:gd name="T15" fmla="*/ 41 h 57"/>
              <a:gd name="T16" fmla="*/ 0 w 7"/>
              <a:gd name="T17" fmla="*/ 47 h 57"/>
              <a:gd name="T18" fmla="*/ 0 w 7"/>
              <a:gd name="T19" fmla="*/ 51 h 57"/>
              <a:gd name="T20" fmla="*/ 0 w 7"/>
              <a:gd name="T2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57">
                <a:moveTo>
                  <a:pt x="7" y="0"/>
                </a:moveTo>
                <a:lnTo>
                  <a:pt x="6" y="7"/>
                </a:lnTo>
                <a:lnTo>
                  <a:pt x="5" y="13"/>
                </a:lnTo>
                <a:lnTo>
                  <a:pt x="2" y="22"/>
                </a:lnTo>
                <a:lnTo>
                  <a:pt x="1" y="29"/>
                </a:lnTo>
                <a:lnTo>
                  <a:pt x="0" y="32"/>
                </a:lnTo>
                <a:lnTo>
                  <a:pt x="0" y="36"/>
                </a:lnTo>
                <a:lnTo>
                  <a:pt x="0" y="41"/>
                </a:lnTo>
                <a:lnTo>
                  <a:pt x="0" y="47"/>
                </a:lnTo>
                <a:lnTo>
                  <a:pt x="0" y="51"/>
                </a:lnTo>
                <a:lnTo>
                  <a:pt x="0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599" name="Freeform 711"/>
          <p:cNvSpPr>
            <a:spLocks/>
          </p:cNvSpPr>
          <p:nvPr/>
        </p:nvSpPr>
        <p:spPr bwMode="auto">
          <a:xfrm>
            <a:off x="5530851" y="2689226"/>
            <a:ext cx="60325" cy="60325"/>
          </a:xfrm>
          <a:custGeom>
            <a:avLst/>
            <a:gdLst>
              <a:gd name="T0" fmla="*/ 0 w 115"/>
              <a:gd name="T1" fmla="*/ 0 h 116"/>
              <a:gd name="T2" fmla="*/ 18 w 115"/>
              <a:gd name="T3" fmla="*/ 14 h 116"/>
              <a:gd name="T4" fmla="*/ 33 w 115"/>
              <a:gd name="T5" fmla="*/ 27 h 116"/>
              <a:gd name="T6" fmla="*/ 47 w 115"/>
              <a:gd name="T7" fmla="*/ 40 h 116"/>
              <a:gd name="T8" fmla="*/ 61 w 115"/>
              <a:gd name="T9" fmla="*/ 55 h 116"/>
              <a:gd name="T10" fmla="*/ 86 w 115"/>
              <a:gd name="T11" fmla="*/ 85 h 116"/>
              <a:gd name="T12" fmla="*/ 101 w 115"/>
              <a:gd name="T13" fmla="*/ 100 h 116"/>
              <a:gd name="T14" fmla="*/ 115 w 115"/>
              <a:gd name="T15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116">
                <a:moveTo>
                  <a:pt x="0" y="0"/>
                </a:moveTo>
                <a:lnTo>
                  <a:pt x="18" y="14"/>
                </a:lnTo>
                <a:lnTo>
                  <a:pt x="33" y="27"/>
                </a:lnTo>
                <a:lnTo>
                  <a:pt x="47" y="40"/>
                </a:lnTo>
                <a:lnTo>
                  <a:pt x="61" y="55"/>
                </a:lnTo>
                <a:lnTo>
                  <a:pt x="86" y="85"/>
                </a:lnTo>
                <a:lnTo>
                  <a:pt x="101" y="100"/>
                </a:lnTo>
                <a:lnTo>
                  <a:pt x="115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0" name="Freeform 712"/>
          <p:cNvSpPr>
            <a:spLocks/>
          </p:cNvSpPr>
          <p:nvPr/>
        </p:nvSpPr>
        <p:spPr bwMode="auto">
          <a:xfrm>
            <a:off x="5449888" y="2344739"/>
            <a:ext cx="38100" cy="65087"/>
          </a:xfrm>
          <a:custGeom>
            <a:avLst/>
            <a:gdLst>
              <a:gd name="T0" fmla="*/ 0 w 72"/>
              <a:gd name="T1" fmla="*/ 0 h 123"/>
              <a:gd name="T2" fmla="*/ 1 w 72"/>
              <a:gd name="T3" fmla="*/ 10 h 123"/>
              <a:gd name="T4" fmla="*/ 3 w 72"/>
              <a:gd name="T5" fmla="*/ 19 h 123"/>
              <a:gd name="T6" fmla="*/ 4 w 72"/>
              <a:gd name="T7" fmla="*/ 28 h 123"/>
              <a:gd name="T8" fmla="*/ 7 w 72"/>
              <a:gd name="T9" fmla="*/ 36 h 123"/>
              <a:gd name="T10" fmla="*/ 12 w 72"/>
              <a:gd name="T11" fmla="*/ 40 h 123"/>
              <a:gd name="T12" fmla="*/ 18 w 72"/>
              <a:gd name="T13" fmla="*/ 40 h 123"/>
              <a:gd name="T14" fmla="*/ 24 w 72"/>
              <a:gd name="T15" fmla="*/ 41 h 123"/>
              <a:gd name="T16" fmla="*/ 29 w 72"/>
              <a:gd name="T17" fmla="*/ 43 h 123"/>
              <a:gd name="T18" fmla="*/ 34 w 72"/>
              <a:gd name="T19" fmla="*/ 48 h 123"/>
              <a:gd name="T20" fmla="*/ 37 w 72"/>
              <a:gd name="T21" fmla="*/ 53 h 123"/>
              <a:gd name="T22" fmla="*/ 43 w 72"/>
              <a:gd name="T23" fmla="*/ 65 h 123"/>
              <a:gd name="T24" fmla="*/ 48 w 72"/>
              <a:gd name="T25" fmla="*/ 76 h 123"/>
              <a:gd name="T26" fmla="*/ 51 w 72"/>
              <a:gd name="T27" fmla="*/ 83 h 123"/>
              <a:gd name="T28" fmla="*/ 53 w 72"/>
              <a:gd name="T29" fmla="*/ 90 h 123"/>
              <a:gd name="T30" fmla="*/ 55 w 72"/>
              <a:gd name="T31" fmla="*/ 95 h 123"/>
              <a:gd name="T32" fmla="*/ 55 w 72"/>
              <a:gd name="T33" fmla="*/ 99 h 123"/>
              <a:gd name="T34" fmla="*/ 57 w 72"/>
              <a:gd name="T35" fmla="*/ 102 h 123"/>
              <a:gd name="T36" fmla="*/ 57 w 72"/>
              <a:gd name="T37" fmla="*/ 105 h 123"/>
              <a:gd name="T38" fmla="*/ 57 w 72"/>
              <a:gd name="T39" fmla="*/ 107 h 123"/>
              <a:gd name="T40" fmla="*/ 59 w 72"/>
              <a:gd name="T41" fmla="*/ 110 h 123"/>
              <a:gd name="T42" fmla="*/ 64 w 72"/>
              <a:gd name="T43" fmla="*/ 114 h 123"/>
              <a:gd name="T44" fmla="*/ 67 w 72"/>
              <a:gd name="T45" fmla="*/ 118 h 123"/>
              <a:gd name="T46" fmla="*/ 72 w 72"/>
              <a:gd name="T4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2" h="123">
                <a:moveTo>
                  <a:pt x="0" y="0"/>
                </a:moveTo>
                <a:lnTo>
                  <a:pt x="1" y="10"/>
                </a:lnTo>
                <a:lnTo>
                  <a:pt x="3" y="19"/>
                </a:lnTo>
                <a:lnTo>
                  <a:pt x="4" y="28"/>
                </a:lnTo>
                <a:lnTo>
                  <a:pt x="7" y="36"/>
                </a:lnTo>
                <a:lnTo>
                  <a:pt x="12" y="40"/>
                </a:lnTo>
                <a:lnTo>
                  <a:pt x="18" y="40"/>
                </a:lnTo>
                <a:lnTo>
                  <a:pt x="24" y="41"/>
                </a:lnTo>
                <a:lnTo>
                  <a:pt x="29" y="43"/>
                </a:lnTo>
                <a:lnTo>
                  <a:pt x="34" y="48"/>
                </a:lnTo>
                <a:lnTo>
                  <a:pt x="37" y="53"/>
                </a:lnTo>
                <a:lnTo>
                  <a:pt x="43" y="65"/>
                </a:lnTo>
                <a:lnTo>
                  <a:pt x="48" y="76"/>
                </a:lnTo>
                <a:lnTo>
                  <a:pt x="51" y="83"/>
                </a:lnTo>
                <a:lnTo>
                  <a:pt x="53" y="90"/>
                </a:lnTo>
                <a:lnTo>
                  <a:pt x="55" y="95"/>
                </a:lnTo>
                <a:lnTo>
                  <a:pt x="55" y="99"/>
                </a:lnTo>
                <a:lnTo>
                  <a:pt x="57" y="102"/>
                </a:lnTo>
                <a:lnTo>
                  <a:pt x="57" y="105"/>
                </a:lnTo>
                <a:lnTo>
                  <a:pt x="57" y="107"/>
                </a:lnTo>
                <a:lnTo>
                  <a:pt x="59" y="110"/>
                </a:lnTo>
                <a:lnTo>
                  <a:pt x="64" y="114"/>
                </a:lnTo>
                <a:lnTo>
                  <a:pt x="67" y="118"/>
                </a:lnTo>
                <a:lnTo>
                  <a:pt x="72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1" name="Freeform 713"/>
          <p:cNvSpPr>
            <a:spLocks/>
          </p:cNvSpPr>
          <p:nvPr/>
        </p:nvSpPr>
        <p:spPr bwMode="auto">
          <a:xfrm>
            <a:off x="5492750" y="2517776"/>
            <a:ext cx="133350" cy="79375"/>
          </a:xfrm>
          <a:custGeom>
            <a:avLst/>
            <a:gdLst>
              <a:gd name="T0" fmla="*/ 0 w 252"/>
              <a:gd name="T1" fmla="*/ 0 h 151"/>
              <a:gd name="T2" fmla="*/ 9 w 252"/>
              <a:gd name="T3" fmla="*/ 6 h 151"/>
              <a:gd name="T4" fmla="*/ 21 w 252"/>
              <a:gd name="T5" fmla="*/ 11 h 151"/>
              <a:gd name="T6" fmla="*/ 48 w 252"/>
              <a:gd name="T7" fmla="*/ 20 h 151"/>
              <a:gd name="T8" fmla="*/ 60 w 252"/>
              <a:gd name="T9" fmla="*/ 24 h 151"/>
              <a:gd name="T10" fmla="*/ 69 w 252"/>
              <a:gd name="T11" fmla="*/ 26 h 151"/>
              <a:gd name="T12" fmla="*/ 76 w 252"/>
              <a:gd name="T13" fmla="*/ 29 h 151"/>
              <a:gd name="T14" fmla="*/ 78 w 252"/>
              <a:gd name="T15" fmla="*/ 29 h 151"/>
              <a:gd name="T16" fmla="*/ 79 w 252"/>
              <a:gd name="T17" fmla="*/ 29 h 151"/>
              <a:gd name="T18" fmla="*/ 85 w 252"/>
              <a:gd name="T19" fmla="*/ 37 h 151"/>
              <a:gd name="T20" fmla="*/ 89 w 252"/>
              <a:gd name="T21" fmla="*/ 43 h 151"/>
              <a:gd name="T22" fmla="*/ 91 w 252"/>
              <a:gd name="T23" fmla="*/ 48 h 151"/>
              <a:gd name="T24" fmla="*/ 93 w 252"/>
              <a:gd name="T25" fmla="*/ 50 h 151"/>
              <a:gd name="T26" fmla="*/ 95 w 252"/>
              <a:gd name="T27" fmla="*/ 52 h 151"/>
              <a:gd name="T28" fmla="*/ 96 w 252"/>
              <a:gd name="T29" fmla="*/ 52 h 151"/>
              <a:gd name="T30" fmla="*/ 99 w 252"/>
              <a:gd name="T31" fmla="*/ 52 h 151"/>
              <a:gd name="T32" fmla="*/ 102 w 252"/>
              <a:gd name="T33" fmla="*/ 50 h 151"/>
              <a:gd name="T34" fmla="*/ 104 w 252"/>
              <a:gd name="T35" fmla="*/ 50 h 151"/>
              <a:gd name="T36" fmla="*/ 110 w 252"/>
              <a:gd name="T37" fmla="*/ 50 h 151"/>
              <a:gd name="T38" fmla="*/ 116 w 252"/>
              <a:gd name="T39" fmla="*/ 52 h 151"/>
              <a:gd name="T40" fmla="*/ 125 w 252"/>
              <a:gd name="T41" fmla="*/ 54 h 151"/>
              <a:gd name="T42" fmla="*/ 135 w 252"/>
              <a:gd name="T43" fmla="*/ 59 h 151"/>
              <a:gd name="T44" fmla="*/ 149 w 252"/>
              <a:gd name="T45" fmla="*/ 64 h 151"/>
              <a:gd name="T46" fmla="*/ 165 w 252"/>
              <a:gd name="T47" fmla="*/ 72 h 151"/>
              <a:gd name="T48" fmla="*/ 178 w 252"/>
              <a:gd name="T49" fmla="*/ 79 h 151"/>
              <a:gd name="T50" fmla="*/ 188 w 252"/>
              <a:gd name="T51" fmla="*/ 89 h 151"/>
              <a:gd name="T52" fmla="*/ 199 w 252"/>
              <a:gd name="T53" fmla="*/ 100 h 151"/>
              <a:gd name="T54" fmla="*/ 209 w 252"/>
              <a:gd name="T55" fmla="*/ 112 h 151"/>
              <a:gd name="T56" fmla="*/ 218 w 252"/>
              <a:gd name="T57" fmla="*/ 124 h 151"/>
              <a:gd name="T58" fmla="*/ 229 w 252"/>
              <a:gd name="T59" fmla="*/ 134 h 151"/>
              <a:gd name="T60" fmla="*/ 240 w 252"/>
              <a:gd name="T61" fmla="*/ 144 h 151"/>
              <a:gd name="T62" fmla="*/ 252 w 252"/>
              <a:gd name="T6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2" h="151">
                <a:moveTo>
                  <a:pt x="0" y="0"/>
                </a:moveTo>
                <a:lnTo>
                  <a:pt x="9" y="6"/>
                </a:lnTo>
                <a:lnTo>
                  <a:pt x="21" y="11"/>
                </a:lnTo>
                <a:lnTo>
                  <a:pt x="48" y="20"/>
                </a:lnTo>
                <a:lnTo>
                  <a:pt x="60" y="24"/>
                </a:lnTo>
                <a:lnTo>
                  <a:pt x="69" y="26"/>
                </a:lnTo>
                <a:lnTo>
                  <a:pt x="76" y="29"/>
                </a:lnTo>
                <a:lnTo>
                  <a:pt x="78" y="29"/>
                </a:lnTo>
                <a:lnTo>
                  <a:pt x="79" y="29"/>
                </a:lnTo>
                <a:lnTo>
                  <a:pt x="85" y="37"/>
                </a:lnTo>
                <a:lnTo>
                  <a:pt x="89" y="43"/>
                </a:lnTo>
                <a:lnTo>
                  <a:pt x="91" y="48"/>
                </a:lnTo>
                <a:lnTo>
                  <a:pt x="93" y="50"/>
                </a:lnTo>
                <a:lnTo>
                  <a:pt x="95" y="52"/>
                </a:lnTo>
                <a:lnTo>
                  <a:pt x="96" y="52"/>
                </a:lnTo>
                <a:lnTo>
                  <a:pt x="99" y="52"/>
                </a:lnTo>
                <a:lnTo>
                  <a:pt x="102" y="50"/>
                </a:lnTo>
                <a:lnTo>
                  <a:pt x="104" y="50"/>
                </a:lnTo>
                <a:lnTo>
                  <a:pt x="110" y="50"/>
                </a:lnTo>
                <a:lnTo>
                  <a:pt x="116" y="52"/>
                </a:lnTo>
                <a:lnTo>
                  <a:pt x="125" y="54"/>
                </a:lnTo>
                <a:lnTo>
                  <a:pt x="135" y="59"/>
                </a:lnTo>
                <a:lnTo>
                  <a:pt x="149" y="64"/>
                </a:lnTo>
                <a:lnTo>
                  <a:pt x="165" y="72"/>
                </a:lnTo>
                <a:lnTo>
                  <a:pt x="178" y="79"/>
                </a:lnTo>
                <a:lnTo>
                  <a:pt x="188" y="89"/>
                </a:lnTo>
                <a:lnTo>
                  <a:pt x="199" y="100"/>
                </a:lnTo>
                <a:lnTo>
                  <a:pt x="209" y="112"/>
                </a:lnTo>
                <a:lnTo>
                  <a:pt x="218" y="124"/>
                </a:lnTo>
                <a:lnTo>
                  <a:pt x="229" y="134"/>
                </a:lnTo>
                <a:lnTo>
                  <a:pt x="240" y="144"/>
                </a:lnTo>
                <a:lnTo>
                  <a:pt x="252" y="1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2" name="Freeform 714"/>
          <p:cNvSpPr>
            <a:spLocks/>
          </p:cNvSpPr>
          <p:nvPr/>
        </p:nvSpPr>
        <p:spPr bwMode="auto">
          <a:xfrm>
            <a:off x="5534026" y="2517776"/>
            <a:ext cx="42863" cy="11113"/>
          </a:xfrm>
          <a:custGeom>
            <a:avLst/>
            <a:gdLst>
              <a:gd name="T0" fmla="*/ 0 w 79"/>
              <a:gd name="T1" fmla="*/ 21 h 21"/>
              <a:gd name="T2" fmla="*/ 11 w 79"/>
              <a:gd name="T3" fmla="*/ 14 h 21"/>
              <a:gd name="T4" fmla="*/ 20 w 79"/>
              <a:gd name="T5" fmla="*/ 9 h 21"/>
              <a:gd name="T6" fmla="*/ 29 w 79"/>
              <a:gd name="T7" fmla="*/ 6 h 21"/>
              <a:gd name="T8" fmla="*/ 37 w 79"/>
              <a:gd name="T9" fmla="*/ 3 h 21"/>
              <a:gd name="T10" fmla="*/ 46 w 79"/>
              <a:gd name="T11" fmla="*/ 1 h 21"/>
              <a:gd name="T12" fmla="*/ 55 w 79"/>
              <a:gd name="T13" fmla="*/ 0 h 21"/>
              <a:gd name="T14" fmla="*/ 66 w 79"/>
              <a:gd name="T15" fmla="*/ 0 h 21"/>
              <a:gd name="T16" fmla="*/ 79 w 79"/>
              <a:gd name="T1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9" h="21">
                <a:moveTo>
                  <a:pt x="0" y="21"/>
                </a:moveTo>
                <a:lnTo>
                  <a:pt x="11" y="14"/>
                </a:lnTo>
                <a:lnTo>
                  <a:pt x="20" y="9"/>
                </a:lnTo>
                <a:lnTo>
                  <a:pt x="29" y="6"/>
                </a:lnTo>
                <a:lnTo>
                  <a:pt x="37" y="3"/>
                </a:lnTo>
                <a:lnTo>
                  <a:pt x="46" y="1"/>
                </a:lnTo>
                <a:lnTo>
                  <a:pt x="55" y="0"/>
                </a:lnTo>
                <a:lnTo>
                  <a:pt x="66" y="0"/>
                </a:lnTo>
                <a:lnTo>
                  <a:pt x="7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3" name="Freeform 715"/>
          <p:cNvSpPr>
            <a:spLocks/>
          </p:cNvSpPr>
          <p:nvPr/>
        </p:nvSpPr>
        <p:spPr bwMode="auto">
          <a:xfrm>
            <a:off x="5514976" y="2444751"/>
            <a:ext cx="23813" cy="30163"/>
          </a:xfrm>
          <a:custGeom>
            <a:avLst/>
            <a:gdLst>
              <a:gd name="T0" fmla="*/ 0 w 43"/>
              <a:gd name="T1" fmla="*/ 0 h 57"/>
              <a:gd name="T2" fmla="*/ 13 w 43"/>
              <a:gd name="T3" fmla="*/ 13 h 57"/>
              <a:gd name="T4" fmla="*/ 24 w 43"/>
              <a:gd name="T5" fmla="*/ 27 h 57"/>
              <a:gd name="T6" fmla="*/ 33 w 43"/>
              <a:gd name="T7" fmla="*/ 42 h 57"/>
              <a:gd name="T8" fmla="*/ 43 w 43"/>
              <a:gd name="T9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57">
                <a:moveTo>
                  <a:pt x="0" y="0"/>
                </a:moveTo>
                <a:lnTo>
                  <a:pt x="13" y="13"/>
                </a:lnTo>
                <a:lnTo>
                  <a:pt x="24" y="27"/>
                </a:lnTo>
                <a:lnTo>
                  <a:pt x="33" y="42"/>
                </a:lnTo>
                <a:lnTo>
                  <a:pt x="43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4" name="Freeform 716"/>
          <p:cNvSpPr>
            <a:spLocks/>
          </p:cNvSpPr>
          <p:nvPr/>
        </p:nvSpPr>
        <p:spPr bwMode="auto">
          <a:xfrm>
            <a:off x="5713413" y="2382839"/>
            <a:ext cx="50800" cy="7937"/>
          </a:xfrm>
          <a:custGeom>
            <a:avLst/>
            <a:gdLst>
              <a:gd name="T0" fmla="*/ 0 w 94"/>
              <a:gd name="T1" fmla="*/ 15 h 15"/>
              <a:gd name="T2" fmla="*/ 7 w 94"/>
              <a:gd name="T3" fmla="*/ 14 h 15"/>
              <a:gd name="T4" fmla="*/ 18 w 94"/>
              <a:gd name="T5" fmla="*/ 12 h 15"/>
              <a:gd name="T6" fmla="*/ 30 w 94"/>
              <a:gd name="T7" fmla="*/ 10 h 15"/>
              <a:gd name="T8" fmla="*/ 43 w 94"/>
              <a:gd name="T9" fmla="*/ 8 h 15"/>
              <a:gd name="T10" fmla="*/ 58 w 94"/>
              <a:gd name="T11" fmla="*/ 5 h 15"/>
              <a:gd name="T12" fmla="*/ 71 w 94"/>
              <a:gd name="T13" fmla="*/ 3 h 15"/>
              <a:gd name="T14" fmla="*/ 83 w 94"/>
              <a:gd name="T15" fmla="*/ 2 h 15"/>
              <a:gd name="T16" fmla="*/ 94 w 94"/>
              <a:gd name="T17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" h="15">
                <a:moveTo>
                  <a:pt x="0" y="15"/>
                </a:moveTo>
                <a:lnTo>
                  <a:pt x="7" y="14"/>
                </a:lnTo>
                <a:lnTo>
                  <a:pt x="18" y="12"/>
                </a:lnTo>
                <a:lnTo>
                  <a:pt x="30" y="10"/>
                </a:lnTo>
                <a:lnTo>
                  <a:pt x="43" y="8"/>
                </a:lnTo>
                <a:lnTo>
                  <a:pt x="58" y="5"/>
                </a:lnTo>
                <a:lnTo>
                  <a:pt x="71" y="3"/>
                </a:lnTo>
                <a:lnTo>
                  <a:pt x="83" y="2"/>
                </a:lnTo>
                <a:lnTo>
                  <a:pt x="94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5" name="Freeform 717"/>
          <p:cNvSpPr>
            <a:spLocks/>
          </p:cNvSpPr>
          <p:nvPr/>
        </p:nvSpPr>
        <p:spPr bwMode="auto">
          <a:xfrm>
            <a:off x="5737225" y="2406651"/>
            <a:ext cx="65088" cy="30163"/>
          </a:xfrm>
          <a:custGeom>
            <a:avLst/>
            <a:gdLst>
              <a:gd name="T0" fmla="*/ 0 w 123"/>
              <a:gd name="T1" fmla="*/ 0 h 57"/>
              <a:gd name="T2" fmla="*/ 14 w 123"/>
              <a:gd name="T3" fmla="*/ 1 h 57"/>
              <a:gd name="T4" fmla="*/ 26 w 123"/>
              <a:gd name="T5" fmla="*/ 2 h 57"/>
              <a:gd name="T6" fmla="*/ 39 w 123"/>
              <a:gd name="T7" fmla="*/ 3 h 57"/>
              <a:gd name="T8" fmla="*/ 51 w 123"/>
              <a:gd name="T9" fmla="*/ 7 h 57"/>
              <a:gd name="T10" fmla="*/ 56 w 123"/>
              <a:gd name="T11" fmla="*/ 10 h 57"/>
              <a:gd name="T12" fmla="*/ 59 w 123"/>
              <a:gd name="T13" fmla="*/ 16 h 57"/>
              <a:gd name="T14" fmla="*/ 62 w 123"/>
              <a:gd name="T15" fmla="*/ 24 h 57"/>
              <a:gd name="T16" fmla="*/ 65 w 123"/>
              <a:gd name="T17" fmla="*/ 28 h 57"/>
              <a:gd name="T18" fmla="*/ 77 w 123"/>
              <a:gd name="T19" fmla="*/ 39 h 57"/>
              <a:gd name="T20" fmla="*/ 92 w 123"/>
              <a:gd name="T21" fmla="*/ 49 h 57"/>
              <a:gd name="T22" fmla="*/ 106 w 123"/>
              <a:gd name="T23" fmla="*/ 55 h 57"/>
              <a:gd name="T24" fmla="*/ 115 w 123"/>
              <a:gd name="T25" fmla="*/ 57 h 57"/>
              <a:gd name="T26" fmla="*/ 123 w 123"/>
              <a:gd name="T2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3" h="57">
                <a:moveTo>
                  <a:pt x="0" y="0"/>
                </a:moveTo>
                <a:lnTo>
                  <a:pt x="14" y="1"/>
                </a:lnTo>
                <a:lnTo>
                  <a:pt x="26" y="2"/>
                </a:lnTo>
                <a:lnTo>
                  <a:pt x="39" y="3"/>
                </a:lnTo>
                <a:lnTo>
                  <a:pt x="51" y="7"/>
                </a:lnTo>
                <a:lnTo>
                  <a:pt x="56" y="10"/>
                </a:lnTo>
                <a:lnTo>
                  <a:pt x="59" y="16"/>
                </a:lnTo>
                <a:lnTo>
                  <a:pt x="62" y="24"/>
                </a:lnTo>
                <a:lnTo>
                  <a:pt x="65" y="28"/>
                </a:lnTo>
                <a:lnTo>
                  <a:pt x="77" y="39"/>
                </a:lnTo>
                <a:lnTo>
                  <a:pt x="92" y="49"/>
                </a:lnTo>
                <a:lnTo>
                  <a:pt x="106" y="55"/>
                </a:lnTo>
                <a:lnTo>
                  <a:pt x="115" y="57"/>
                </a:lnTo>
                <a:lnTo>
                  <a:pt x="123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6" name="Freeform 718"/>
          <p:cNvSpPr>
            <a:spLocks/>
          </p:cNvSpPr>
          <p:nvPr/>
        </p:nvSpPr>
        <p:spPr bwMode="auto">
          <a:xfrm>
            <a:off x="5797550" y="2436813"/>
            <a:ext cx="95250" cy="57150"/>
          </a:xfrm>
          <a:custGeom>
            <a:avLst/>
            <a:gdLst>
              <a:gd name="T0" fmla="*/ 0 w 180"/>
              <a:gd name="T1" fmla="*/ 0 h 109"/>
              <a:gd name="T2" fmla="*/ 7 w 180"/>
              <a:gd name="T3" fmla="*/ 8 h 109"/>
              <a:gd name="T4" fmla="*/ 15 w 180"/>
              <a:gd name="T5" fmla="*/ 16 h 109"/>
              <a:gd name="T6" fmla="*/ 37 w 180"/>
              <a:gd name="T7" fmla="*/ 33 h 109"/>
              <a:gd name="T8" fmla="*/ 60 w 180"/>
              <a:gd name="T9" fmla="*/ 51 h 109"/>
              <a:gd name="T10" fmla="*/ 85 w 180"/>
              <a:gd name="T11" fmla="*/ 68 h 109"/>
              <a:gd name="T12" fmla="*/ 112 w 180"/>
              <a:gd name="T13" fmla="*/ 83 h 109"/>
              <a:gd name="T14" fmla="*/ 137 w 180"/>
              <a:gd name="T15" fmla="*/ 97 h 109"/>
              <a:gd name="T16" fmla="*/ 149 w 180"/>
              <a:gd name="T17" fmla="*/ 101 h 109"/>
              <a:gd name="T18" fmla="*/ 160 w 180"/>
              <a:gd name="T19" fmla="*/ 105 h 109"/>
              <a:gd name="T20" fmla="*/ 171 w 180"/>
              <a:gd name="T21" fmla="*/ 107 h 109"/>
              <a:gd name="T22" fmla="*/ 180 w 180"/>
              <a:gd name="T23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0" h="109">
                <a:moveTo>
                  <a:pt x="0" y="0"/>
                </a:moveTo>
                <a:lnTo>
                  <a:pt x="7" y="8"/>
                </a:lnTo>
                <a:lnTo>
                  <a:pt x="15" y="16"/>
                </a:lnTo>
                <a:lnTo>
                  <a:pt x="37" y="33"/>
                </a:lnTo>
                <a:lnTo>
                  <a:pt x="60" y="51"/>
                </a:lnTo>
                <a:lnTo>
                  <a:pt x="85" y="68"/>
                </a:lnTo>
                <a:lnTo>
                  <a:pt x="112" y="83"/>
                </a:lnTo>
                <a:lnTo>
                  <a:pt x="137" y="97"/>
                </a:lnTo>
                <a:lnTo>
                  <a:pt x="149" y="101"/>
                </a:lnTo>
                <a:lnTo>
                  <a:pt x="160" y="105"/>
                </a:lnTo>
                <a:lnTo>
                  <a:pt x="171" y="107"/>
                </a:lnTo>
                <a:lnTo>
                  <a:pt x="180" y="10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7" name="Freeform 719"/>
          <p:cNvSpPr>
            <a:spLocks/>
          </p:cNvSpPr>
          <p:nvPr/>
        </p:nvSpPr>
        <p:spPr bwMode="auto">
          <a:xfrm>
            <a:off x="5764214" y="2379664"/>
            <a:ext cx="33337" cy="34925"/>
          </a:xfrm>
          <a:custGeom>
            <a:avLst/>
            <a:gdLst>
              <a:gd name="T0" fmla="*/ 0 w 65"/>
              <a:gd name="T1" fmla="*/ 0 h 65"/>
              <a:gd name="T2" fmla="*/ 24 w 65"/>
              <a:gd name="T3" fmla="*/ 16 h 65"/>
              <a:gd name="T4" fmla="*/ 34 w 65"/>
              <a:gd name="T5" fmla="*/ 25 h 65"/>
              <a:gd name="T6" fmla="*/ 43 w 65"/>
              <a:gd name="T7" fmla="*/ 36 h 65"/>
              <a:gd name="T8" fmla="*/ 47 w 65"/>
              <a:gd name="T9" fmla="*/ 42 h 65"/>
              <a:gd name="T10" fmla="*/ 49 w 65"/>
              <a:gd name="T11" fmla="*/ 47 h 65"/>
              <a:gd name="T12" fmla="*/ 52 w 65"/>
              <a:gd name="T13" fmla="*/ 53 h 65"/>
              <a:gd name="T14" fmla="*/ 52 w 65"/>
              <a:gd name="T15" fmla="*/ 57 h 65"/>
              <a:gd name="T16" fmla="*/ 50 w 65"/>
              <a:gd name="T17" fmla="*/ 58 h 65"/>
              <a:gd name="T18" fmla="*/ 50 w 65"/>
              <a:gd name="T19" fmla="*/ 58 h 65"/>
              <a:gd name="T20" fmla="*/ 52 w 65"/>
              <a:gd name="T21" fmla="*/ 59 h 65"/>
              <a:gd name="T22" fmla="*/ 56 w 65"/>
              <a:gd name="T23" fmla="*/ 60 h 65"/>
              <a:gd name="T24" fmla="*/ 60 w 65"/>
              <a:gd name="T25" fmla="*/ 63 h 65"/>
              <a:gd name="T26" fmla="*/ 65 w 65"/>
              <a:gd name="T2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" h="65">
                <a:moveTo>
                  <a:pt x="0" y="0"/>
                </a:moveTo>
                <a:lnTo>
                  <a:pt x="24" y="16"/>
                </a:lnTo>
                <a:lnTo>
                  <a:pt x="34" y="25"/>
                </a:lnTo>
                <a:lnTo>
                  <a:pt x="43" y="36"/>
                </a:lnTo>
                <a:lnTo>
                  <a:pt x="47" y="42"/>
                </a:lnTo>
                <a:lnTo>
                  <a:pt x="49" y="47"/>
                </a:lnTo>
                <a:lnTo>
                  <a:pt x="52" y="53"/>
                </a:lnTo>
                <a:lnTo>
                  <a:pt x="52" y="57"/>
                </a:lnTo>
                <a:lnTo>
                  <a:pt x="50" y="58"/>
                </a:lnTo>
                <a:lnTo>
                  <a:pt x="50" y="58"/>
                </a:lnTo>
                <a:lnTo>
                  <a:pt x="52" y="59"/>
                </a:lnTo>
                <a:lnTo>
                  <a:pt x="56" y="60"/>
                </a:lnTo>
                <a:lnTo>
                  <a:pt x="60" y="63"/>
                </a:lnTo>
                <a:lnTo>
                  <a:pt x="65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8" name="Freeform 720"/>
          <p:cNvSpPr>
            <a:spLocks/>
          </p:cNvSpPr>
          <p:nvPr/>
        </p:nvSpPr>
        <p:spPr bwMode="auto">
          <a:xfrm>
            <a:off x="5797551" y="2433639"/>
            <a:ext cx="15875" cy="65087"/>
          </a:xfrm>
          <a:custGeom>
            <a:avLst/>
            <a:gdLst>
              <a:gd name="T0" fmla="*/ 0 w 29"/>
              <a:gd name="T1" fmla="*/ 0 h 123"/>
              <a:gd name="T2" fmla="*/ 3 w 29"/>
              <a:gd name="T3" fmla="*/ 25 h 123"/>
              <a:gd name="T4" fmla="*/ 6 w 29"/>
              <a:gd name="T5" fmla="*/ 51 h 123"/>
              <a:gd name="T6" fmla="*/ 9 w 29"/>
              <a:gd name="T7" fmla="*/ 76 h 123"/>
              <a:gd name="T8" fmla="*/ 14 w 29"/>
              <a:gd name="T9" fmla="*/ 101 h 123"/>
              <a:gd name="T10" fmla="*/ 18 w 29"/>
              <a:gd name="T11" fmla="*/ 108 h 123"/>
              <a:gd name="T12" fmla="*/ 23 w 29"/>
              <a:gd name="T13" fmla="*/ 116 h 123"/>
              <a:gd name="T14" fmla="*/ 26 w 29"/>
              <a:gd name="T15" fmla="*/ 120 h 123"/>
              <a:gd name="T16" fmla="*/ 29 w 29"/>
              <a:gd name="T17" fmla="*/ 123 h 123"/>
              <a:gd name="T18" fmla="*/ 29 w 29"/>
              <a:gd name="T1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" h="123">
                <a:moveTo>
                  <a:pt x="0" y="0"/>
                </a:moveTo>
                <a:lnTo>
                  <a:pt x="3" y="25"/>
                </a:lnTo>
                <a:lnTo>
                  <a:pt x="6" y="51"/>
                </a:lnTo>
                <a:lnTo>
                  <a:pt x="9" y="76"/>
                </a:lnTo>
                <a:lnTo>
                  <a:pt x="14" y="101"/>
                </a:lnTo>
                <a:lnTo>
                  <a:pt x="18" y="108"/>
                </a:lnTo>
                <a:lnTo>
                  <a:pt x="23" y="116"/>
                </a:lnTo>
                <a:lnTo>
                  <a:pt x="26" y="120"/>
                </a:lnTo>
                <a:lnTo>
                  <a:pt x="29" y="123"/>
                </a:lnTo>
                <a:lnTo>
                  <a:pt x="29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09" name="Freeform 721"/>
          <p:cNvSpPr>
            <a:spLocks/>
          </p:cNvSpPr>
          <p:nvPr/>
        </p:nvSpPr>
        <p:spPr bwMode="auto">
          <a:xfrm>
            <a:off x="5343526" y="2613026"/>
            <a:ext cx="30163" cy="22225"/>
          </a:xfrm>
          <a:custGeom>
            <a:avLst/>
            <a:gdLst>
              <a:gd name="T0" fmla="*/ 58 w 58"/>
              <a:gd name="T1" fmla="*/ 0 h 43"/>
              <a:gd name="T2" fmla="*/ 49 w 58"/>
              <a:gd name="T3" fmla="*/ 18 h 43"/>
              <a:gd name="T4" fmla="*/ 43 w 58"/>
              <a:gd name="T5" fmla="*/ 25 h 43"/>
              <a:gd name="T6" fmla="*/ 37 w 58"/>
              <a:gd name="T7" fmla="*/ 31 h 43"/>
              <a:gd name="T8" fmla="*/ 29 w 58"/>
              <a:gd name="T9" fmla="*/ 36 h 43"/>
              <a:gd name="T10" fmla="*/ 21 w 58"/>
              <a:gd name="T11" fmla="*/ 41 h 43"/>
              <a:gd name="T12" fmla="*/ 11 w 58"/>
              <a:gd name="T13" fmla="*/ 42 h 43"/>
              <a:gd name="T14" fmla="*/ 0 w 58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43">
                <a:moveTo>
                  <a:pt x="58" y="0"/>
                </a:moveTo>
                <a:lnTo>
                  <a:pt x="49" y="18"/>
                </a:lnTo>
                <a:lnTo>
                  <a:pt x="43" y="25"/>
                </a:lnTo>
                <a:lnTo>
                  <a:pt x="37" y="31"/>
                </a:lnTo>
                <a:lnTo>
                  <a:pt x="29" y="36"/>
                </a:lnTo>
                <a:lnTo>
                  <a:pt x="21" y="41"/>
                </a:lnTo>
                <a:lnTo>
                  <a:pt x="11" y="42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0" name="Freeform 722"/>
          <p:cNvSpPr>
            <a:spLocks/>
          </p:cNvSpPr>
          <p:nvPr/>
        </p:nvSpPr>
        <p:spPr bwMode="auto">
          <a:xfrm>
            <a:off x="5389563" y="3536951"/>
            <a:ext cx="38100" cy="3175"/>
          </a:xfrm>
          <a:custGeom>
            <a:avLst/>
            <a:gdLst>
              <a:gd name="T0" fmla="*/ 0 w 72"/>
              <a:gd name="T1" fmla="*/ 0 h 7"/>
              <a:gd name="T2" fmla="*/ 9 w 72"/>
              <a:gd name="T3" fmla="*/ 1 h 7"/>
              <a:gd name="T4" fmla="*/ 21 w 72"/>
              <a:gd name="T5" fmla="*/ 2 h 7"/>
              <a:gd name="T6" fmla="*/ 45 w 72"/>
              <a:gd name="T7" fmla="*/ 5 h 7"/>
              <a:gd name="T8" fmla="*/ 55 w 72"/>
              <a:gd name="T9" fmla="*/ 6 h 7"/>
              <a:gd name="T10" fmla="*/ 63 w 72"/>
              <a:gd name="T11" fmla="*/ 6 h 7"/>
              <a:gd name="T12" fmla="*/ 69 w 72"/>
              <a:gd name="T13" fmla="*/ 7 h 7"/>
              <a:gd name="T14" fmla="*/ 72 w 72"/>
              <a:gd name="T15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7">
                <a:moveTo>
                  <a:pt x="0" y="0"/>
                </a:moveTo>
                <a:lnTo>
                  <a:pt x="9" y="1"/>
                </a:lnTo>
                <a:lnTo>
                  <a:pt x="21" y="2"/>
                </a:lnTo>
                <a:lnTo>
                  <a:pt x="45" y="5"/>
                </a:lnTo>
                <a:lnTo>
                  <a:pt x="55" y="6"/>
                </a:lnTo>
                <a:lnTo>
                  <a:pt x="63" y="6"/>
                </a:lnTo>
                <a:lnTo>
                  <a:pt x="69" y="7"/>
                </a:lnTo>
                <a:lnTo>
                  <a:pt x="72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1" name="Freeform 723"/>
          <p:cNvSpPr>
            <a:spLocks/>
          </p:cNvSpPr>
          <p:nvPr/>
        </p:nvSpPr>
        <p:spPr bwMode="auto">
          <a:xfrm>
            <a:off x="4884738" y="1990725"/>
            <a:ext cx="31750" cy="52388"/>
          </a:xfrm>
          <a:custGeom>
            <a:avLst/>
            <a:gdLst>
              <a:gd name="T0" fmla="*/ 58 w 58"/>
              <a:gd name="T1" fmla="*/ 0 h 101"/>
              <a:gd name="T2" fmla="*/ 54 w 58"/>
              <a:gd name="T3" fmla="*/ 12 h 101"/>
              <a:gd name="T4" fmla="*/ 52 w 58"/>
              <a:gd name="T5" fmla="*/ 22 h 101"/>
              <a:gd name="T6" fmla="*/ 48 w 58"/>
              <a:gd name="T7" fmla="*/ 30 h 101"/>
              <a:gd name="T8" fmla="*/ 44 w 58"/>
              <a:gd name="T9" fmla="*/ 39 h 101"/>
              <a:gd name="T10" fmla="*/ 39 w 58"/>
              <a:gd name="T11" fmla="*/ 45 h 101"/>
              <a:gd name="T12" fmla="*/ 33 w 58"/>
              <a:gd name="T13" fmla="*/ 52 h 101"/>
              <a:gd name="T14" fmla="*/ 24 w 58"/>
              <a:gd name="T15" fmla="*/ 58 h 101"/>
              <a:gd name="T16" fmla="*/ 15 w 58"/>
              <a:gd name="T17" fmla="*/ 65 h 101"/>
              <a:gd name="T18" fmla="*/ 12 w 58"/>
              <a:gd name="T19" fmla="*/ 74 h 101"/>
              <a:gd name="T20" fmla="*/ 10 w 58"/>
              <a:gd name="T21" fmla="*/ 78 h 101"/>
              <a:gd name="T22" fmla="*/ 10 w 58"/>
              <a:gd name="T23" fmla="*/ 82 h 101"/>
              <a:gd name="T24" fmla="*/ 9 w 58"/>
              <a:gd name="T25" fmla="*/ 86 h 101"/>
              <a:gd name="T26" fmla="*/ 7 w 58"/>
              <a:gd name="T27" fmla="*/ 87 h 101"/>
              <a:gd name="T28" fmla="*/ 6 w 58"/>
              <a:gd name="T29" fmla="*/ 90 h 101"/>
              <a:gd name="T30" fmla="*/ 4 w 58"/>
              <a:gd name="T31" fmla="*/ 94 h 101"/>
              <a:gd name="T32" fmla="*/ 0 w 58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101">
                <a:moveTo>
                  <a:pt x="58" y="0"/>
                </a:moveTo>
                <a:lnTo>
                  <a:pt x="54" y="12"/>
                </a:lnTo>
                <a:lnTo>
                  <a:pt x="52" y="22"/>
                </a:lnTo>
                <a:lnTo>
                  <a:pt x="48" y="30"/>
                </a:lnTo>
                <a:lnTo>
                  <a:pt x="44" y="39"/>
                </a:lnTo>
                <a:lnTo>
                  <a:pt x="39" y="45"/>
                </a:lnTo>
                <a:lnTo>
                  <a:pt x="33" y="52"/>
                </a:lnTo>
                <a:lnTo>
                  <a:pt x="24" y="58"/>
                </a:lnTo>
                <a:lnTo>
                  <a:pt x="15" y="65"/>
                </a:lnTo>
                <a:lnTo>
                  <a:pt x="12" y="74"/>
                </a:lnTo>
                <a:lnTo>
                  <a:pt x="10" y="78"/>
                </a:lnTo>
                <a:lnTo>
                  <a:pt x="10" y="82"/>
                </a:lnTo>
                <a:lnTo>
                  <a:pt x="9" y="86"/>
                </a:lnTo>
                <a:lnTo>
                  <a:pt x="7" y="87"/>
                </a:lnTo>
                <a:lnTo>
                  <a:pt x="6" y="90"/>
                </a:lnTo>
                <a:lnTo>
                  <a:pt x="4" y="94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2" name="Freeform 724"/>
          <p:cNvSpPr>
            <a:spLocks/>
          </p:cNvSpPr>
          <p:nvPr/>
        </p:nvSpPr>
        <p:spPr bwMode="auto">
          <a:xfrm>
            <a:off x="5294313" y="1879601"/>
            <a:ext cx="49212" cy="11113"/>
          </a:xfrm>
          <a:custGeom>
            <a:avLst/>
            <a:gdLst>
              <a:gd name="T0" fmla="*/ 0 w 94"/>
              <a:gd name="T1" fmla="*/ 0 h 22"/>
              <a:gd name="T2" fmla="*/ 23 w 94"/>
              <a:gd name="T3" fmla="*/ 6 h 22"/>
              <a:gd name="T4" fmla="*/ 47 w 94"/>
              <a:gd name="T5" fmla="*/ 13 h 22"/>
              <a:gd name="T6" fmla="*/ 71 w 94"/>
              <a:gd name="T7" fmla="*/ 19 h 22"/>
              <a:gd name="T8" fmla="*/ 83 w 94"/>
              <a:gd name="T9" fmla="*/ 21 h 22"/>
              <a:gd name="T10" fmla="*/ 94 w 94"/>
              <a:gd name="T11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4" h="22">
                <a:moveTo>
                  <a:pt x="0" y="0"/>
                </a:moveTo>
                <a:lnTo>
                  <a:pt x="23" y="6"/>
                </a:lnTo>
                <a:lnTo>
                  <a:pt x="47" y="13"/>
                </a:lnTo>
                <a:lnTo>
                  <a:pt x="71" y="19"/>
                </a:lnTo>
                <a:lnTo>
                  <a:pt x="83" y="21"/>
                </a:lnTo>
                <a:lnTo>
                  <a:pt x="94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3" name="Freeform 725"/>
          <p:cNvSpPr>
            <a:spLocks/>
          </p:cNvSpPr>
          <p:nvPr/>
        </p:nvSpPr>
        <p:spPr bwMode="auto">
          <a:xfrm>
            <a:off x="5661026" y="2062164"/>
            <a:ext cx="87313" cy="15875"/>
          </a:xfrm>
          <a:custGeom>
            <a:avLst/>
            <a:gdLst>
              <a:gd name="T0" fmla="*/ 0 w 166"/>
              <a:gd name="T1" fmla="*/ 0 h 30"/>
              <a:gd name="T2" fmla="*/ 20 w 166"/>
              <a:gd name="T3" fmla="*/ 2 h 30"/>
              <a:gd name="T4" fmla="*/ 40 w 166"/>
              <a:gd name="T5" fmla="*/ 3 h 30"/>
              <a:gd name="T6" fmla="*/ 60 w 166"/>
              <a:gd name="T7" fmla="*/ 4 h 30"/>
              <a:gd name="T8" fmla="*/ 79 w 166"/>
              <a:gd name="T9" fmla="*/ 8 h 30"/>
              <a:gd name="T10" fmla="*/ 85 w 166"/>
              <a:gd name="T11" fmla="*/ 10 h 30"/>
              <a:gd name="T12" fmla="*/ 90 w 166"/>
              <a:gd name="T13" fmla="*/ 15 h 30"/>
              <a:gd name="T14" fmla="*/ 96 w 166"/>
              <a:gd name="T15" fmla="*/ 18 h 30"/>
              <a:gd name="T16" fmla="*/ 101 w 166"/>
              <a:gd name="T17" fmla="*/ 22 h 30"/>
              <a:gd name="T18" fmla="*/ 109 w 166"/>
              <a:gd name="T19" fmla="*/ 26 h 30"/>
              <a:gd name="T20" fmla="*/ 118 w 166"/>
              <a:gd name="T21" fmla="*/ 28 h 30"/>
              <a:gd name="T22" fmla="*/ 132 w 166"/>
              <a:gd name="T23" fmla="*/ 30 h 30"/>
              <a:gd name="T24" fmla="*/ 147 w 166"/>
              <a:gd name="T25" fmla="*/ 30 h 30"/>
              <a:gd name="T26" fmla="*/ 156 w 166"/>
              <a:gd name="T27" fmla="*/ 29 h 30"/>
              <a:gd name="T28" fmla="*/ 166 w 166"/>
              <a:gd name="T29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6" h="30">
                <a:moveTo>
                  <a:pt x="0" y="0"/>
                </a:moveTo>
                <a:lnTo>
                  <a:pt x="20" y="2"/>
                </a:lnTo>
                <a:lnTo>
                  <a:pt x="40" y="3"/>
                </a:lnTo>
                <a:lnTo>
                  <a:pt x="60" y="4"/>
                </a:lnTo>
                <a:lnTo>
                  <a:pt x="79" y="8"/>
                </a:lnTo>
                <a:lnTo>
                  <a:pt x="85" y="10"/>
                </a:lnTo>
                <a:lnTo>
                  <a:pt x="90" y="15"/>
                </a:lnTo>
                <a:lnTo>
                  <a:pt x="96" y="18"/>
                </a:lnTo>
                <a:lnTo>
                  <a:pt x="101" y="22"/>
                </a:lnTo>
                <a:lnTo>
                  <a:pt x="109" y="26"/>
                </a:lnTo>
                <a:lnTo>
                  <a:pt x="118" y="28"/>
                </a:lnTo>
                <a:lnTo>
                  <a:pt x="132" y="30"/>
                </a:lnTo>
                <a:lnTo>
                  <a:pt x="147" y="30"/>
                </a:lnTo>
                <a:lnTo>
                  <a:pt x="156" y="29"/>
                </a:lnTo>
                <a:lnTo>
                  <a:pt x="166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4" name="Freeform 726"/>
          <p:cNvSpPr>
            <a:spLocks/>
          </p:cNvSpPr>
          <p:nvPr/>
        </p:nvSpPr>
        <p:spPr bwMode="auto">
          <a:xfrm>
            <a:off x="5794375" y="2409825"/>
            <a:ext cx="57150" cy="26988"/>
          </a:xfrm>
          <a:custGeom>
            <a:avLst/>
            <a:gdLst>
              <a:gd name="T0" fmla="*/ 0 w 108"/>
              <a:gd name="T1" fmla="*/ 0 h 50"/>
              <a:gd name="T2" fmla="*/ 10 w 108"/>
              <a:gd name="T3" fmla="*/ 1 h 50"/>
              <a:gd name="T4" fmla="*/ 20 w 108"/>
              <a:gd name="T5" fmla="*/ 3 h 50"/>
              <a:gd name="T6" fmla="*/ 36 w 108"/>
              <a:gd name="T7" fmla="*/ 6 h 50"/>
              <a:gd name="T8" fmla="*/ 49 w 108"/>
              <a:gd name="T9" fmla="*/ 9 h 50"/>
              <a:gd name="T10" fmla="*/ 60 w 108"/>
              <a:gd name="T11" fmla="*/ 13 h 50"/>
              <a:gd name="T12" fmla="*/ 71 w 108"/>
              <a:gd name="T13" fmla="*/ 18 h 50"/>
              <a:gd name="T14" fmla="*/ 81 w 108"/>
              <a:gd name="T15" fmla="*/ 26 h 50"/>
              <a:gd name="T16" fmla="*/ 93 w 108"/>
              <a:gd name="T17" fmla="*/ 37 h 50"/>
              <a:gd name="T18" fmla="*/ 108 w 108"/>
              <a:gd name="T19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" h="50">
                <a:moveTo>
                  <a:pt x="0" y="0"/>
                </a:moveTo>
                <a:lnTo>
                  <a:pt x="10" y="1"/>
                </a:lnTo>
                <a:lnTo>
                  <a:pt x="20" y="3"/>
                </a:lnTo>
                <a:lnTo>
                  <a:pt x="36" y="6"/>
                </a:lnTo>
                <a:lnTo>
                  <a:pt x="49" y="9"/>
                </a:lnTo>
                <a:lnTo>
                  <a:pt x="60" y="13"/>
                </a:lnTo>
                <a:lnTo>
                  <a:pt x="71" y="18"/>
                </a:lnTo>
                <a:lnTo>
                  <a:pt x="81" y="26"/>
                </a:lnTo>
                <a:lnTo>
                  <a:pt x="93" y="37"/>
                </a:lnTo>
                <a:lnTo>
                  <a:pt x="108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5" name="Freeform 727"/>
          <p:cNvSpPr>
            <a:spLocks/>
          </p:cNvSpPr>
          <p:nvPr/>
        </p:nvSpPr>
        <p:spPr bwMode="auto">
          <a:xfrm>
            <a:off x="4637089" y="2284413"/>
            <a:ext cx="103187" cy="30162"/>
          </a:xfrm>
          <a:custGeom>
            <a:avLst/>
            <a:gdLst>
              <a:gd name="T0" fmla="*/ 195 w 195"/>
              <a:gd name="T1" fmla="*/ 0 h 57"/>
              <a:gd name="T2" fmla="*/ 183 w 195"/>
              <a:gd name="T3" fmla="*/ 8 h 57"/>
              <a:gd name="T4" fmla="*/ 173 w 195"/>
              <a:gd name="T5" fmla="*/ 15 h 57"/>
              <a:gd name="T6" fmla="*/ 165 w 195"/>
              <a:gd name="T7" fmla="*/ 20 h 57"/>
              <a:gd name="T8" fmla="*/ 159 w 195"/>
              <a:gd name="T9" fmla="*/ 25 h 57"/>
              <a:gd name="T10" fmla="*/ 149 w 195"/>
              <a:gd name="T11" fmla="*/ 30 h 57"/>
              <a:gd name="T12" fmla="*/ 141 w 195"/>
              <a:gd name="T13" fmla="*/ 32 h 57"/>
              <a:gd name="T14" fmla="*/ 135 w 195"/>
              <a:gd name="T15" fmla="*/ 33 h 57"/>
              <a:gd name="T16" fmla="*/ 130 w 195"/>
              <a:gd name="T17" fmla="*/ 33 h 57"/>
              <a:gd name="T18" fmla="*/ 122 w 195"/>
              <a:gd name="T19" fmla="*/ 33 h 57"/>
              <a:gd name="T20" fmla="*/ 113 w 195"/>
              <a:gd name="T21" fmla="*/ 33 h 57"/>
              <a:gd name="T22" fmla="*/ 101 w 195"/>
              <a:gd name="T23" fmla="*/ 33 h 57"/>
              <a:gd name="T24" fmla="*/ 88 w 195"/>
              <a:gd name="T25" fmla="*/ 33 h 57"/>
              <a:gd name="T26" fmla="*/ 71 w 195"/>
              <a:gd name="T27" fmla="*/ 35 h 57"/>
              <a:gd name="T28" fmla="*/ 51 w 195"/>
              <a:gd name="T29" fmla="*/ 36 h 57"/>
              <a:gd name="T30" fmla="*/ 22 w 195"/>
              <a:gd name="T31" fmla="*/ 50 h 57"/>
              <a:gd name="T32" fmla="*/ 16 w 195"/>
              <a:gd name="T33" fmla="*/ 53 h 57"/>
              <a:gd name="T34" fmla="*/ 9 w 195"/>
              <a:gd name="T35" fmla="*/ 55 h 57"/>
              <a:gd name="T36" fmla="*/ 3 w 195"/>
              <a:gd name="T37" fmla="*/ 56 h 57"/>
              <a:gd name="T38" fmla="*/ 1 w 195"/>
              <a:gd name="T39" fmla="*/ 57 h 57"/>
              <a:gd name="T40" fmla="*/ 0 w 195"/>
              <a:gd name="T4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5" h="57">
                <a:moveTo>
                  <a:pt x="195" y="0"/>
                </a:moveTo>
                <a:lnTo>
                  <a:pt x="183" y="8"/>
                </a:lnTo>
                <a:lnTo>
                  <a:pt x="173" y="15"/>
                </a:lnTo>
                <a:lnTo>
                  <a:pt x="165" y="20"/>
                </a:lnTo>
                <a:lnTo>
                  <a:pt x="159" y="25"/>
                </a:lnTo>
                <a:lnTo>
                  <a:pt x="149" y="30"/>
                </a:lnTo>
                <a:lnTo>
                  <a:pt x="141" y="32"/>
                </a:lnTo>
                <a:lnTo>
                  <a:pt x="135" y="33"/>
                </a:lnTo>
                <a:lnTo>
                  <a:pt x="130" y="33"/>
                </a:lnTo>
                <a:lnTo>
                  <a:pt x="122" y="33"/>
                </a:lnTo>
                <a:lnTo>
                  <a:pt x="113" y="33"/>
                </a:lnTo>
                <a:lnTo>
                  <a:pt x="101" y="33"/>
                </a:lnTo>
                <a:lnTo>
                  <a:pt x="88" y="33"/>
                </a:lnTo>
                <a:lnTo>
                  <a:pt x="71" y="35"/>
                </a:lnTo>
                <a:lnTo>
                  <a:pt x="51" y="36"/>
                </a:lnTo>
                <a:lnTo>
                  <a:pt x="22" y="50"/>
                </a:lnTo>
                <a:lnTo>
                  <a:pt x="16" y="53"/>
                </a:lnTo>
                <a:lnTo>
                  <a:pt x="9" y="55"/>
                </a:lnTo>
                <a:lnTo>
                  <a:pt x="3" y="56"/>
                </a:lnTo>
                <a:lnTo>
                  <a:pt x="1" y="57"/>
                </a:lnTo>
                <a:lnTo>
                  <a:pt x="0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6" name="Freeform 728"/>
          <p:cNvSpPr>
            <a:spLocks/>
          </p:cNvSpPr>
          <p:nvPr/>
        </p:nvSpPr>
        <p:spPr bwMode="auto">
          <a:xfrm>
            <a:off x="4691063" y="2276476"/>
            <a:ext cx="49212" cy="4763"/>
          </a:xfrm>
          <a:custGeom>
            <a:avLst/>
            <a:gdLst>
              <a:gd name="T0" fmla="*/ 94 w 94"/>
              <a:gd name="T1" fmla="*/ 9 h 9"/>
              <a:gd name="T2" fmla="*/ 87 w 94"/>
              <a:gd name="T3" fmla="*/ 6 h 9"/>
              <a:gd name="T4" fmla="*/ 81 w 94"/>
              <a:gd name="T5" fmla="*/ 4 h 9"/>
              <a:gd name="T6" fmla="*/ 76 w 94"/>
              <a:gd name="T7" fmla="*/ 3 h 9"/>
              <a:gd name="T8" fmla="*/ 72 w 94"/>
              <a:gd name="T9" fmla="*/ 1 h 9"/>
              <a:gd name="T10" fmla="*/ 65 w 94"/>
              <a:gd name="T11" fmla="*/ 0 h 9"/>
              <a:gd name="T12" fmla="*/ 60 w 94"/>
              <a:gd name="T13" fmla="*/ 0 h 9"/>
              <a:gd name="T14" fmla="*/ 53 w 94"/>
              <a:gd name="T15" fmla="*/ 0 h 9"/>
              <a:gd name="T16" fmla="*/ 48 w 94"/>
              <a:gd name="T17" fmla="*/ 0 h 9"/>
              <a:gd name="T18" fmla="*/ 42 w 94"/>
              <a:gd name="T19" fmla="*/ 0 h 9"/>
              <a:gd name="T20" fmla="*/ 35 w 94"/>
              <a:gd name="T21" fmla="*/ 1 h 9"/>
              <a:gd name="T22" fmla="*/ 25 w 94"/>
              <a:gd name="T23" fmla="*/ 1 h 9"/>
              <a:gd name="T24" fmla="*/ 13 w 94"/>
              <a:gd name="T25" fmla="*/ 1 h 9"/>
              <a:gd name="T26" fmla="*/ 0 w 94"/>
              <a:gd name="T27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" h="9">
                <a:moveTo>
                  <a:pt x="94" y="9"/>
                </a:moveTo>
                <a:lnTo>
                  <a:pt x="87" y="6"/>
                </a:lnTo>
                <a:lnTo>
                  <a:pt x="81" y="4"/>
                </a:lnTo>
                <a:lnTo>
                  <a:pt x="76" y="3"/>
                </a:lnTo>
                <a:lnTo>
                  <a:pt x="72" y="1"/>
                </a:lnTo>
                <a:lnTo>
                  <a:pt x="65" y="0"/>
                </a:lnTo>
                <a:lnTo>
                  <a:pt x="60" y="0"/>
                </a:lnTo>
                <a:lnTo>
                  <a:pt x="53" y="0"/>
                </a:lnTo>
                <a:lnTo>
                  <a:pt x="48" y="0"/>
                </a:lnTo>
                <a:lnTo>
                  <a:pt x="42" y="0"/>
                </a:lnTo>
                <a:lnTo>
                  <a:pt x="35" y="1"/>
                </a:lnTo>
                <a:lnTo>
                  <a:pt x="25" y="1"/>
                </a:lnTo>
                <a:lnTo>
                  <a:pt x="13" y="1"/>
                </a:lnTo>
                <a:lnTo>
                  <a:pt x="0" y="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7" name="Freeform 729"/>
          <p:cNvSpPr>
            <a:spLocks/>
          </p:cNvSpPr>
          <p:nvPr/>
        </p:nvSpPr>
        <p:spPr bwMode="auto">
          <a:xfrm>
            <a:off x="4751388" y="2292351"/>
            <a:ext cx="38100" cy="87313"/>
          </a:xfrm>
          <a:custGeom>
            <a:avLst/>
            <a:gdLst>
              <a:gd name="T0" fmla="*/ 72 w 72"/>
              <a:gd name="T1" fmla="*/ 0 h 166"/>
              <a:gd name="T2" fmla="*/ 67 w 72"/>
              <a:gd name="T3" fmla="*/ 16 h 166"/>
              <a:gd name="T4" fmla="*/ 65 w 72"/>
              <a:gd name="T5" fmla="*/ 33 h 166"/>
              <a:gd name="T6" fmla="*/ 59 w 72"/>
              <a:gd name="T7" fmla="*/ 66 h 166"/>
              <a:gd name="T8" fmla="*/ 53 w 72"/>
              <a:gd name="T9" fmla="*/ 99 h 166"/>
              <a:gd name="T10" fmla="*/ 49 w 72"/>
              <a:gd name="T11" fmla="*/ 116 h 166"/>
              <a:gd name="T12" fmla="*/ 43 w 72"/>
              <a:gd name="T13" fmla="*/ 130 h 166"/>
              <a:gd name="T14" fmla="*/ 35 w 72"/>
              <a:gd name="T15" fmla="*/ 146 h 166"/>
              <a:gd name="T16" fmla="*/ 29 w 72"/>
              <a:gd name="T17" fmla="*/ 153 h 166"/>
              <a:gd name="T18" fmla="*/ 21 w 72"/>
              <a:gd name="T19" fmla="*/ 159 h 166"/>
              <a:gd name="T20" fmla="*/ 15 w 72"/>
              <a:gd name="T21" fmla="*/ 163 h 166"/>
              <a:gd name="T22" fmla="*/ 8 w 72"/>
              <a:gd name="T23" fmla="*/ 165 h 166"/>
              <a:gd name="T24" fmla="*/ 2 w 72"/>
              <a:gd name="T25" fmla="*/ 166 h 166"/>
              <a:gd name="T26" fmla="*/ 1 w 72"/>
              <a:gd name="T27" fmla="*/ 166 h 166"/>
              <a:gd name="T28" fmla="*/ 0 w 72"/>
              <a:gd name="T29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" h="166">
                <a:moveTo>
                  <a:pt x="72" y="0"/>
                </a:moveTo>
                <a:lnTo>
                  <a:pt x="67" y="16"/>
                </a:lnTo>
                <a:lnTo>
                  <a:pt x="65" y="33"/>
                </a:lnTo>
                <a:lnTo>
                  <a:pt x="59" y="66"/>
                </a:lnTo>
                <a:lnTo>
                  <a:pt x="53" y="99"/>
                </a:lnTo>
                <a:lnTo>
                  <a:pt x="49" y="116"/>
                </a:lnTo>
                <a:lnTo>
                  <a:pt x="43" y="130"/>
                </a:lnTo>
                <a:lnTo>
                  <a:pt x="35" y="146"/>
                </a:lnTo>
                <a:lnTo>
                  <a:pt x="29" y="153"/>
                </a:lnTo>
                <a:lnTo>
                  <a:pt x="21" y="159"/>
                </a:lnTo>
                <a:lnTo>
                  <a:pt x="15" y="163"/>
                </a:lnTo>
                <a:lnTo>
                  <a:pt x="8" y="165"/>
                </a:lnTo>
                <a:lnTo>
                  <a:pt x="2" y="166"/>
                </a:lnTo>
                <a:lnTo>
                  <a:pt x="1" y="166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8" name="Freeform 730"/>
          <p:cNvSpPr>
            <a:spLocks/>
          </p:cNvSpPr>
          <p:nvPr/>
        </p:nvSpPr>
        <p:spPr bwMode="auto">
          <a:xfrm>
            <a:off x="5041901" y="2295526"/>
            <a:ext cx="3175" cy="61913"/>
          </a:xfrm>
          <a:custGeom>
            <a:avLst/>
            <a:gdLst>
              <a:gd name="T0" fmla="*/ 7 w 7"/>
              <a:gd name="T1" fmla="*/ 0 h 116"/>
              <a:gd name="T2" fmla="*/ 6 w 7"/>
              <a:gd name="T3" fmla="*/ 15 h 116"/>
              <a:gd name="T4" fmla="*/ 4 w 7"/>
              <a:gd name="T5" fmla="*/ 26 h 116"/>
              <a:gd name="T6" fmla="*/ 4 w 7"/>
              <a:gd name="T7" fmla="*/ 35 h 116"/>
              <a:gd name="T8" fmla="*/ 2 w 7"/>
              <a:gd name="T9" fmla="*/ 42 h 116"/>
              <a:gd name="T10" fmla="*/ 1 w 7"/>
              <a:gd name="T11" fmla="*/ 49 h 116"/>
              <a:gd name="T12" fmla="*/ 1 w 7"/>
              <a:gd name="T13" fmla="*/ 53 h 116"/>
              <a:gd name="T14" fmla="*/ 0 w 7"/>
              <a:gd name="T15" fmla="*/ 62 h 116"/>
              <a:gd name="T16" fmla="*/ 0 w 7"/>
              <a:gd name="T17" fmla="*/ 69 h 116"/>
              <a:gd name="T18" fmla="*/ 0 w 7"/>
              <a:gd name="T19" fmla="*/ 74 h 116"/>
              <a:gd name="T20" fmla="*/ 0 w 7"/>
              <a:gd name="T21" fmla="*/ 79 h 116"/>
              <a:gd name="T22" fmla="*/ 0 w 7"/>
              <a:gd name="T23" fmla="*/ 86 h 116"/>
              <a:gd name="T24" fmla="*/ 0 w 7"/>
              <a:gd name="T25" fmla="*/ 93 h 116"/>
              <a:gd name="T26" fmla="*/ 0 w 7"/>
              <a:gd name="T27" fmla="*/ 104 h 116"/>
              <a:gd name="T28" fmla="*/ 0 w 7"/>
              <a:gd name="T29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116">
                <a:moveTo>
                  <a:pt x="7" y="0"/>
                </a:moveTo>
                <a:lnTo>
                  <a:pt x="6" y="15"/>
                </a:lnTo>
                <a:lnTo>
                  <a:pt x="4" y="26"/>
                </a:lnTo>
                <a:lnTo>
                  <a:pt x="4" y="35"/>
                </a:lnTo>
                <a:lnTo>
                  <a:pt x="2" y="42"/>
                </a:lnTo>
                <a:lnTo>
                  <a:pt x="1" y="49"/>
                </a:lnTo>
                <a:lnTo>
                  <a:pt x="1" y="53"/>
                </a:lnTo>
                <a:lnTo>
                  <a:pt x="0" y="62"/>
                </a:lnTo>
                <a:lnTo>
                  <a:pt x="0" y="69"/>
                </a:lnTo>
                <a:lnTo>
                  <a:pt x="0" y="74"/>
                </a:lnTo>
                <a:lnTo>
                  <a:pt x="0" y="79"/>
                </a:lnTo>
                <a:lnTo>
                  <a:pt x="0" y="86"/>
                </a:lnTo>
                <a:lnTo>
                  <a:pt x="0" y="93"/>
                </a:lnTo>
                <a:lnTo>
                  <a:pt x="0" y="104"/>
                </a:lnTo>
                <a:lnTo>
                  <a:pt x="0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19" name="Freeform 731"/>
          <p:cNvSpPr>
            <a:spLocks/>
          </p:cNvSpPr>
          <p:nvPr/>
        </p:nvSpPr>
        <p:spPr bwMode="auto">
          <a:xfrm>
            <a:off x="4737101" y="2303464"/>
            <a:ext cx="87313" cy="41275"/>
          </a:xfrm>
          <a:custGeom>
            <a:avLst/>
            <a:gdLst>
              <a:gd name="T0" fmla="*/ 166 w 166"/>
              <a:gd name="T1" fmla="*/ 0 h 79"/>
              <a:gd name="T2" fmla="*/ 141 w 166"/>
              <a:gd name="T3" fmla="*/ 11 h 79"/>
              <a:gd name="T4" fmla="*/ 114 w 166"/>
              <a:gd name="T5" fmla="*/ 19 h 79"/>
              <a:gd name="T6" fmla="*/ 89 w 166"/>
              <a:gd name="T7" fmla="*/ 30 h 79"/>
              <a:gd name="T8" fmla="*/ 77 w 166"/>
              <a:gd name="T9" fmla="*/ 36 h 79"/>
              <a:gd name="T10" fmla="*/ 65 w 166"/>
              <a:gd name="T11" fmla="*/ 43 h 79"/>
              <a:gd name="T12" fmla="*/ 59 w 166"/>
              <a:gd name="T13" fmla="*/ 48 h 79"/>
              <a:gd name="T14" fmla="*/ 54 w 166"/>
              <a:gd name="T15" fmla="*/ 54 h 79"/>
              <a:gd name="T16" fmla="*/ 49 w 166"/>
              <a:gd name="T17" fmla="*/ 60 h 79"/>
              <a:gd name="T18" fmla="*/ 43 w 166"/>
              <a:gd name="T19" fmla="*/ 65 h 79"/>
              <a:gd name="T20" fmla="*/ 37 w 166"/>
              <a:gd name="T21" fmla="*/ 67 h 79"/>
              <a:gd name="T22" fmla="*/ 31 w 166"/>
              <a:gd name="T23" fmla="*/ 70 h 79"/>
              <a:gd name="T24" fmla="*/ 17 w 166"/>
              <a:gd name="T25" fmla="*/ 74 h 79"/>
              <a:gd name="T26" fmla="*/ 11 w 166"/>
              <a:gd name="T27" fmla="*/ 77 h 79"/>
              <a:gd name="T28" fmla="*/ 5 w 166"/>
              <a:gd name="T29" fmla="*/ 78 h 79"/>
              <a:gd name="T30" fmla="*/ 1 w 166"/>
              <a:gd name="T31" fmla="*/ 79 h 79"/>
              <a:gd name="T32" fmla="*/ 0 w 166"/>
              <a:gd name="T3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6" h="79">
                <a:moveTo>
                  <a:pt x="166" y="0"/>
                </a:moveTo>
                <a:lnTo>
                  <a:pt x="141" y="11"/>
                </a:lnTo>
                <a:lnTo>
                  <a:pt x="114" y="19"/>
                </a:lnTo>
                <a:lnTo>
                  <a:pt x="89" y="30"/>
                </a:lnTo>
                <a:lnTo>
                  <a:pt x="77" y="36"/>
                </a:lnTo>
                <a:lnTo>
                  <a:pt x="65" y="43"/>
                </a:lnTo>
                <a:lnTo>
                  <a:pt x="59" y="48"/>
                </a:lnTo>
                <a:lnTo>
                  <a:pt x="54" y="54"/>
                </a:lnTo>
                <a:lnTo>
                  <a:pt x="49" y="60"/>
                </a:lnTo>
                <a:lnTo>
                  <a:pt x="43" y="65"/>
                </a:lnTo>
                <a:lnTo>
                  <a:pt x="37" y="67"/>
                </a:lnTo>
                <a:lnTo>
                  <a:pt x="31" y="70"/>
                </a:lnTo>
                <a:lnTo>
                  <a:pt x="17" y="74"/>
                </a:lnTo>
                <a:lnTo>
                  <a:pt x="11" y="77"/>
                </a:lnTo>
                <a:lnTo>
                  <a:pt x="5" y="78"/>
                </a:lnTo>
                <a:lnTo>
                  <a:pt x="1" y="79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0" name="Freeform 732"/>
          <p:cNvSpPr>
            <a:spLocks/>
          </p:cNvSpPr>
          <p:nvPr/>
        </p:nvSpPr>
        <p:spPr bwMode="auto">
          <a:xfrm>
            <a:off x="4775201" y="2281239"/>
            <a:ext cx="41275" cy="22225"/>
          </a:xfrm>
          <a:custGeom>
            <a:avLst/>
            <a:gdLst>
              <a:gd name="T0" fmla="*/ 79 w 79"/>
              <a:gd name="T1" fmla="*/ 43 h 43"/>
              <a:gd name="T2" fmla="*/ 61 w 79"/>
              <a:gd name="T3" fmla="*/ 30 h 43"/>
              <a:gd name="T4" fmla="*/ 42 w 79"/>
              <a:gd name="T5" fmla="*/ 15 h 43"/>
              <a:gd name="T6" fmla="*/ 32 w 79"/>
              <a:gd name="T7" fmla="*/ 9 h 43"/>
              <a:gd name="T8" fmla="*/ 22 w 79"/>
              <a:gd name="T9" fmla="*/ 4 h 43"/>
              <a:gd name="T10" fmla="*/ 11 w 79"/>
              <a:gd name="T11" fmla="*/ 1 h 43"/>
              <a:gd name="T12" fmla="*/ 0 w 79"/>
              <a:gd name="T1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43">
                <a:moveTo>
                  <a:pt x="79" y="43"/>
                </a:moveTo>
                <a:lnTo>
                  <a:pt x="61" y="30"/>
                </a:lnTo>
                <a:lnTo>
                  <a:pt x="42" y="15"/>
                </a:lnTo>
                <a:lnTo>
                  <a:pt x="32" y="9"/>
                </a:lnTo>
                <a:lnTo>
                  <a:pt x="22" y="4"/>
                </a:lnTo>
                <a:lnTo>
                  <a:pt x="11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1" name="Freeform 733"/>
          <p:cNvSpPr>
            <a:spLocks/>
          </p:cNvSpPr>
          <p:nvPr/>
        </p:nvSpPr>
        <p:spPr bwMode="auto">
          <a:xfrm>
            <a:off x="4800601" y="2322514"/>
            <a:ext cx="34925" cy="34925"/>
          </a:xfrm>
          <a:custGeom>
            <a:avLst/>
            <a:gdLst>
              <a:gd name="T0" fmla="*/ 65 w 65"/>
              <a:gd name="T1" fmla="*/ 0 h 65"/>
              <a:gd name="T2" fmla="*/ 61 w 65"/>
              <a:gd name="T3" fmla="*/ 12 h 65"/>
              <a:gd name="T4" fmla="*/ 55 w 65"/>
              <a:gd name="T5" fmla="*/ 20 h 65"/>
              <a:gd name="T6" fmla="*/ 46 w 65"/>
              <a:gd name="T7" fmla="*/ 29 h 65"/>
              <a:gd name="T8" fmla="*/ 38 w 65"/>
              <a:gd name="T9" fmla="*/ 36 h 65"/>
              <a:gd name="T10" fmla="*/ 20 w 65"/>
              <a:gd name="T11" fmla="*/ 49 h 65"/>
              <a:gd name="T12" fmla="*/ 10 w 65"/>
              <a:gd name="T13" fmla="*/ 56 h 65"/>
              <a:gd name="T14" fmla="*/ 0 w 65"/>
              <a:gd name="T15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65">
                <a:moveTo>
                  <a:pt x="65" y="0"/>
                </a:moveTo>
                <a:lnTo>
                  <a:pt x="61" y="12"/>
                </a:lnTo>
                <a:lnTo>
                  <a:pt x="55" y="20"/>
                </a:lnTo>
                <a:lnTo>
                  <a:pt x="46" y="29"/>
                </a:lnTo>
                <a:lnTo>
                  <a:pt x="38" y="36"/>
                </a:lnTo>
                <a:lnTo>
                  <a:pt x="20" y="49"/>
                </a:lnTo>
                <a:lnTo>
                  <a:pt x="10" y="56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2" name="Freeform 734"/>
          <p:cNvSpPr>
            <a:spLocks/>
          </p:cNvSpPr>
          <p:nvPr/>
        </p:nvSpPr>
        <p:spPr bwMode="auto">
          <a:xfrm>
            <a:off x="4962525" y="2306638"/>
            <a:ext cx="7938" cy="38100"/>
          </a:xfrm>
          <a:custGeom>
            <a:avLst/>
            <a:gdLst>
              <a:gd name="T0" fmla="*/ 0 w 16"/>
              <a:gd name="T1" fmla="*/ 0 h 72"/>
              <a:gd name="T2" fmla="*/ 3 w 16"/>
              <a:gd name="T3" fmla="*/ 6 h 72"/>
              <a:gd name="T4" fmla="*/ 7 w 16"/>
              <a:gd name="T5" fmla="*/ 11 h 72"/>
              <a:gd name="T6" fmla="*/ 12 w 16"/>
              <a:gd name="T7" fmla="*/ 18 h 72"/>
              <a:gd name="T8" fmla="*/ 15 w 16"/>
              <a:gd name="T9" fmla="*/ 23 h 72"/>
              <a:gd name="T10" fmla="*/ 16 w 16"/>
              <a:gd name="T11" fmla="*/ 28 h 72"/>
              <a:gd name="T12" fmla="*/ 16 w 16"/>
              <a:gd name="T13" fmla="*/ 33 h 72"/>
              <a:gd name="T14" fmla="*/ 15 w 16"/>
              <a:gd name="T15" fmla="*/ 41 h 72"/>
              <a:gd name="T16" fmla="*/ 15 w 16"/>
              <a:gd name="T17" fmla="*/ 47 h 72"/>
              <a:gd name="T18" fmla="*/ 14 w 16"/>
              <a:gd name="T19" fmla="*/ 54 h 72"/>
              <a:gd name="T20" fmla="*/ 14 w 16"/>
              <a:gd name="T21" fmla="*/ 63 h 72"/>
              <a:gd name="T22" fmla="*/ 14 w 16"/>
              <a:gd name="T2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72">
                <a:moveTo>
                  <a:pt x="0" y="0"/>
                </a:moveTo>
                <a:lnTo>
                  <a:pt x="3" y="6"/>
                </a:lnTo>
                <a:lnTo>
                  <a:pt x="7" y="11"/>
                </a:lnTo>
                <a:lnTo>
                  <a:pt x="12" y="18"/>
                </a:lnTo>
                <a:lnTo>
                  <a:pt x="15" y="23"/>
                </a:lnTo>
                <a:lnTo>
                  <a:pt x="16" y="28"/>
                </a:lnTo>
                <a:lnTo>
                  <a:pt x="16" y="33"/>
                </a:lnTo>
                <a:lnTo>
                  <a:pt x="15" y="41"/>
                </a:lnTo>
                <a:lnTo>
                  <a:pt x="15" y="47"/>
                </a:lnTo>
                <a:lnTo>
                  <a:pt x="14" y="54"/>
                </a:lnTo>
                <a:lnTo>
                  <a:pt x="14" y="63"/>
                </a:lnTo>
                <a:lnTo>
                  <a:pt x="14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3" name="Freeform 735"/>
          <p:cNvSpPr>
            <a:spLocks/>
          </p:cNvSpPr>
          <p:nvPr/>
        </p:nvSpPr>
        <p:spPr bwMode="auto">
          <a:xfrm>
            <a:off x="4816476" y="2325688"/>
            <a:ext cx="119063" cy="76200"/>
          </a:xfrm>
          <a:custGeom>
            <a:avLst/>
            <a:gdLst>
              <a:gd name="T0" fmla="*/ 224 w 224"/>
              <a:gd name="T1" fmla="*/ 0 h 144"/>
              <a:gd name="T2" fmla="*/ 213 w 224"/>
              <a:gd name="T3" fmla="*/ 15 h 144"/>
              <a:gd name="T4" fmla="*/ 200 w 224"/>
              <a:gd name="T5" fmla="*/ 27 h 144"/>
              <a:gd name="T6" fmla="*/ 187 w 224"/>
              <a:gd name="T7" fmla="*/ 35 h 144"/>
              <a:gd name="T8" fmla="*/ 174 w 224"/>
              <a:gd name="T9" fmla="*/ 41 h 144"/>
              <a:gd name="T10" fmla="*/ 142 w 224"/>
              <a:gd name="T11" fmla="*/ 52 h 144"/>
              <a:gd name="T12" fmla="*/ 125 w 224"/>
              <a:gd name="T13" fmla="*/ 58 h 144"/>
              <a:gd name="T14" fmla="*/ 109 w 224"/>
              <a:gd name="T15" fmla="*/ 65 h 144"/>
              <a:gd name="T16" fmla="*/ 88 w 224"/>
              <a:gd name="T17" fmla="*/ 75 h 144"/>
              <a:gd name="T18" fmla="*/ 66 w 224"/>
              <a:gd name="T19" fmla="*/ 87 h 144"/>
              <a:gd name="T20" fmla="*/ 46 w 224"/>
              <a:gd name="T21" fmla="*/ 101 h 144"/>
              <a:gd name="T22" fmla="*/ 38 w 224"/>
              <a:gd name="T23" fmla="*/ 108 h 144"/>
              <a:gd name="T24" fmla="*/ 29 w 224"/>
              <a:gd name="T25" fmla="*/ 116 h 144"/>
              <a:gd name="T26" fmla="*/ 23 w 224"/>
              <a:gd name="T27" fmla="*/ 122 h 144"/>
              <a:gd name="T28" fmla="*/ 20 w 224"/>
              <a:gd name="T29" fmla="*/ 126 h 144"/>
              <a:gd name="T30" fmla="*/ 16 w 224"/>
              <a:gd name="T31" fmla="*/ 130 h 144"/>
              <a:gd name="T32" fmla="*/ 15 w 224"/>
              <a:gd name="T33" fmla="*/ 132 h 144"/>
              <a:gd name="T34" fmla="*/ 14 w 224"/>
              <a:gd name="T35" fmla="*/ 136 h 144"/>
              <a:gd name="T36" fmla="*/ 14 w 224"/>
              <a:gd name="T37" fmla="*/ 137 h 144"/>
              <a:gd name="T38" fmla="*/ 15 w 224"/>
              <a:gd name="T39" fmla="*/ 137 h 144"/>
              <a:gd name="T40" fmla="*/ 14 w 224"/>
              <a:gd name="T41" fmla="*/ 137 h 144"/>
              <a:gd name="T42" fmla="*/ 12 w 224"/>
              <a:gd name="T43" fmla="*/ 138 h 144"/>
              <a:gd name="T44" fmla="*/ 10 w 224"/>
              <a:gd name="T45" fmla="*/ 140 h 144"/>
              <a:gd name="T46" fmla="*/ 5 w 224"/>
              <a:gd name="T47" fmla="*/ 142 h 144"/>
              <a:gd name="T48" fmla="*/ 0 w 224"/>
              <a:gd name="T4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24" h="144">
                <a:moveTo>
                  <a:pt x="224" y="0"/>
                </a:moveTo>
                <a:lnTo>
                  <a:pt x="213" y="15"/>
                </a:lnTo>
                <a:lnTo>
                  <a:pt x="200" y="27"/>
                </a:lnTo>
                <a:lnTo>
                  <a:pt x="187" y="35"/>
                </a:lnTo>
                <a:lnTo>
                  <a:pt x="174" y="41"/>
                </a:lnTo>
                <a:lnTo>
                  <a:pt x="142" y="52"/>
                </a:lnTo>
                <a:lnTo>
                  <a:pt x="125" y="58"/>
                </a:lnTo>
                <a:lnTo>
                  <a:pt x="109" y="65"/>
                </a:lnTo>
                <a:lnTo>
                  <a:pt x="88" y="75"/>
                </a:lnTo>
                <a:lnTo>
                  <a:pt x="66" y="87"/>
                </a:lnTo>
                <a:lnTo>
                  <a:pt x="46" y="101"/>
                </a:lnTo>
                <a:lnTo>
                  <a:pt x="38" y="108"/>
                </a:lnTo>
                <a:lnTo>
                  <a:pt x="29" y="116"/>
                </a:lnTo>
                <a:lnTo>
                  <a:pt x="23" y="122"/>
                </a:lnTo>
                <a:lnTo>
                  <a:pt x="20" y="126"/>
                </a:lnTo>
                <a:lnTo>
                  <a:pt x="16" y="130"/>
                </a:lnTo>
                <a:lnTo>
                  <a:pt x="15" y="132"/>
                </a:lnTo>
                <a:lnTo>
                  <a:pt x="14" y="136"/>
                </a:lnTo>
                <a:lnTo>
                  <a:pt x="14" y="137"/>
                </a:lnTo>
                <a:lnTo>
                  <a:pt x="15" y="137"/>
                </a:lnTo>
                <a:lnTo>
                  <a:pt x="14" y="137"/>
                </a:lnTo>
                <a:lnTo>
                  <a:pt x="12" y="138"/>
                </a:lnTo>
                <a:lnTo>
                  <a:pt x="10" y="140"/>
                </a:lnTo>
                <a:lnTo>
                  <a:pt x="5" y="142"/>
                </a:lnTo>
                <a:lnTo>
                  <a:pt x="0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4" name="Freeform 736"/>
          <p:cNvSpPr>
            <a:spLocks/>
          </p:cNvSpPr>
          <p:nvPr/>
        </p:nvSpPr>
        <p:spPr bwMode="auto">
          <a:xfrm>
            <a:off x="5099051" y="2387600"/>
            <a:ext cx="15875" cy="38100"/>
          </a:xfrm>
          <a:custGeom>
            <a:avLst/>
            <a:gdLst>
              <a:gd name="T0" fmla="*/ 29 w 29"/>
              <a:gd name="T1" fmla="*/ 0 h 72"/>
              <a:gd name="T2" fmla="*/ 26 w 29"/>
              <a:gd name="T3" fmla="*/ 21 h 72"/>
              <a:gd name="T4" fmla="*/ 21 w 29"/>
              <a:gd name="T5" fmla="*/ 39 h 72"/>
              <a:gd name="T6" fmla="*/ 17 w 29"/>
              <a:gd name="T7" fmla="*/ 48 h 72"/>
              <a:gd name="T8" fmla="*/ 14 w 29"/>
              <a:gd name="T9" fmla="*/ 56 h 72"/>
              <a:gd name="T10" fmla="*/ 8 w 29"/>
              <a:gd name="T11" fmla="*/ 63 h 72"/>
              <a:gd name="T12" fmla="*/ 0 w 29"/>
              <a:gd name="T1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72">
                <a:moveTo>
                  <a:pt x="29" y="0"/>
                </a:moveTo>
                <a:lnTo>
                  <a:pt x="26" y="21"/>
                </a:lnTo>
                <a:lnTo>
                  <a:pt x="21" y="39"/>
                </a:lnTo>
                <a:lnTo>
                  <a:pt x="17" y="48"/>
                </a:lnTo>
                <a:lnTo>
                  <a:pt x="14" y="56"/>
                </a:lnTo>
                <a:lnTo>
                  <a:pt x="8" y="63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5" name="Freeform 737"/>
          <p:cNvSpPr>
            <a:spLocks/>
          </p:cNvSpPr>
          <p:nvPr/>
        </p:nvSpPr>
        <p:spPr bwMode="auto">
          <a:xfrm>
            <a:off x="5060950" y="2433638"/>
            <a:ext cx="19050" cy="49212"/>
          </a:xfrm>
          <a:custGeom>
            <a:avLst/>
            <a:gdLst>
              <a:gd name="T0" fmla="*/ 0 w 36"/>
              <a:gd name="T1" fmla="*/ 0 h 94"/>
              <a:gd name="T2" fmla="*/ 10 w 36"/>
              <a:gd name="T3" fmla="*/ 11 h 94"/>
              <a:gd name="T4" fmla="*/ 18 w 36"/>
              <a:gd name="T5" fmla="*/ 22 h 94"/>
              <a:gd name="T6" fmla="*/ 24 w 36"/>
              <a:gd name="T7" fmla="*/ 33 h 94"/>
              <a:gd name="T8" fmla="*/ 29 w 36"/>
              <a:gd name="T9" fmla="*/ 43 h 94"/>
              <a:gd name="T10" fmla="*/ 33 w 36"/>
              <a:gd name="T11" fmla="*/ 54 h 94"/>
              <a:gd name="T12" fmla="*/ 35 w 36"/>
              <a:gd name="T13" fmla="*/ 66 h 94"/>
              <a:gd name="T14" fmla="*/ 36 w 36"/>
              <a:gd name="T15" fmla="*/ 79 h 94"/>
              <a:gd name="T16" fmla="*/ 36 w 36"/>
              <a:gd name="T1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94">
                <a:moveTo>
                  <a:pt x="0" y="0"/>
                </a:moveTo>
                <a:lnTo>
                  <a:pt x="10" y="11"/>
                </a:lnTo>
                <a:lnTo>
                  <a:pt x="18" y="22"/>
                </a:lnTo>
                <a:lnTo>
                  <a:pt x="24" y="33"/>
                </a:lnTo>
                <a:lnTo>
                  <a:pt x="29" y="43"/>
                </a:lnTo>
                <a:lnTo>
                  <a:pt x="33" y="54"/>
                </a:lnTo>
                <a:lnTo>
                  <a:pt x="35" y="66"/>
                </a:lnTo>
                <a:lnTo>
                  <a:pt x="36" y="79"/>
                </a:lnTo>
                <a:lnTo>
                  <a:pt x="36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6" name="Freeform 738"/>
          <p:cNvSpPr>
            <a:spLocks/>
          </p:cNvSpPr>
          <p:nvPr/>
        </p:nvSpPr>
        <p:spPr bwMode="auto">
          <a:xfrm>
            <a:off x="4965701" y="2455864"/>
            <a:ext cx="60325" cy="65087"/>
          </a:xfrm>
          <a:custGeom>
            <a:avLst/>
            <a:gdLst>
              <a:gd name="T0" fmla="*/ 115 w 115"/>
              <a:gd name="T1" fmla="*/ 0 h 123"/>
              <a:gd name="T2" fmla="*/ 112 w 115"/>
              <a:gd name="T3" fmla="*/ 5 h 123"/>
              <a:gd name="T4" fmla="*/ 107 w 115"/>
              <a:gd name="T5" fmla="*/ 12 h 123"/>
              <a:gd name="T6" fmla="*/ 101 w 115"/>
              <a:gd name="T7" fmla="*/ 21 h 123"/>
              <a:gd name="T8" fmla="*/ 95 w 115"/>
              <a:gd name="T9" fmla="*/ 30 h 123"/>
              <a:gd name="T10" fmla="*/ 83 w 115"/>
              <a:gd name="T11" fmla="*/ 50 h 123"/>
              <a:gd name="T12" fmla="*/ 77 w 115"/>
              <a:gd name="T13" fmla="*/ 58 h 123"/>
              <a:gd name="T14" fmla="*/ 72 w 115"/>
              <a:gd name="T15" fmla="*/ 65 h 123"/>
              <a:gd name="T16" fmla="*/ 68 w 115"/>
              <a:gd name="T17" fmla="*/ 71 h 123"/>
              <a:gd name="T18" fmla="*/ 66 w 115"/>
              <a:gd name="T19" fmla="*/ 79 h 123"/>
              <a:gd name="T20" fmla="*/ 62 w 115"/>
              <a:gd name="T21" fmla="*/ 83 h 123"/>
              <a:gd name="T22" fmla="*/ 57 w 115"/>
              <a:gd name="T23" fmla="*/ 87 h 123"/>
              <a:gd name="T24" fmla="*/ 51 w 115"/>
              <a:gd name="T25" fmla="*/ 89 h 123"/>
              <a:gd name="T26" fmla="*/ 44 w 115"/>
              <a:gd name="T27" fmla="*/ 92 h 123"/>
              <a:gd name="T28" fmla="*/ 31 w 115"/>
              <a:gd name="T29" fmla="*/ 97 h 123"/>
              <a:gd name="T30" fmla="*/ 24 w 115"/>
              <a:gd name="T31" fmla="*/ 98 h 123"/>
              <a:gd name="T32" fmla="*/ 19 w 115"/>
              <a:gd name="T33" fmla="*/ 100 h 123"/>
              <a:gd name="T34" fmla="*/ 15 w 115"/>
              <a:gd name="T35" fmla="*/ 101 h 123"/>
              <a:gd name="T36" fmla="*/ 14 w 115"/>
              <a:gd name="T37" fmla="*/ 101 h 123"/>
              <a:gd name="T38" fmla="*/ 9 w 115"/>
              <a:gd name="T39" fmla="*/ 107 h 123"/>
              <a:gd name="T40" fmla="*/ 6 w 115"/>
              <a:gd name="T41" fmla="*/ 115 h 123"/>
              <a:gd name="T42" fmla="*/ 1 w 115"/>
              <a:gd name="T43" fmla="*/ 121 h 123"/>
              <a:gd name="T44" fmla="*/ 0 w 115"/>
              <a:gd name="T45" fmla="*/ 123 h 123"/>
              <a:gd name="T46" fmla="*/ 0 w 115"/>
              <a:gd name="T4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5" h="123">
                <a:moveTo>
                  <a:pt x="115" y="0"/>
                </a:moveTo>
                <a:lnTo>
                  <a:pt x="112" y="5"/>
                </a:lnTo>
                <a:lnTo>
                  <a:pt x="107" y="12"/>
                </a:lnTo>
                <a:lnTo>
                  <a:pt x="101" y="21"/>
                </a:lnTo>
                <a:lnTo>
                  <a:pt x="95" y="30"/>
                </a:lnTo>
                <a:lnTo>
                  <a:pt x="83" y="50"/>
                </a:lnTo>
                <a:lnTo>
                  <a:pt x="77" y="58"/>
                </a:lnTo>
                <a:lnTo>
                  <a:pt x="72" y="65"/>
                </a:lnTo>
                <a:lnTo>
                  <a:pt x="68" y="71"/>
                </a:lnTo>
                <a:lnTo>
                  <a:pt x="66" y="79"/>
                </a:lnTo>
                <a:lnTo>
                  <a:pt x="62" y="83"/>
                </a:lnTo>
                <a:lnTo>
                  <a:pt x="57" y="87"/>
                </a:lnTo>
                <a:lnTo>
                  <a:pt x="51" y="89"/>
                </a:lnTo>
                <a:lnTo>
                  <a:pt x="44" y="92"/>
                </a:lnTo>
                <a:lnTo>
                  <a:pt x="31" y="97"/>
                </a:lnTo>
                <a:lnTo>
                  <a:pt x="24" y="98"/>
                </a:lnTo>
                <a:lnTo>
                  <a:pt x="19" y="100"/>
                </a:lnTo>
                <a:lnTo>
                  <a:pt x="15" y="101"/>
                </a:lnTo>
                <a:lnTo>
                  <a:pt x="14" y="101"/>
                </a:lnTo>
                <a:lnTo>
                  <a:pt x="9" y="107"/>
                </a:lnTo>
                <a:lnTo>
                  <a:pt x="6" y="115"/>
                </a:lnTo>
                <a:lnTo>
                  <a:pt x="1" y="121"/>
                </a:lnTo>
                <a:lnTo>
                  <a:pt x="0" y="123"/>
                </a:lnTo>
                <a:lnTo>
                  <a:pt x="0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7" name="Freeform 739"/>
          <p:cNvSpPr>
            <a:spLocks/>
          </p:cNvSpPr>
          <p:nvPr/>
        </p:nvSpPr>
        <p:spPr bwMode="auto">
          <a:xfrm>
            <a:off x="5186363" y="2382838"/>
            <a:ext cx="31750" cy="12700"/>
          </a:xfrm>
          <a:custGeom>
            <a:avLst/>
            <a:gdLst>
              <a:gd name="T0" fmla="*/ 58 w 58"/>
              <a:gd name="T1" fmla="*/ 0 h 22"/>
              <a:gd name="T2" fmla="*/ 40 w 58"/>
              <a:gd name="T3" fmla="*/ 3 h 22"/>
              <a:gd name="T4" fmla="*/ 32 w 58"/>
              <a:gd name="T5" fmla="*/ 5 h 22"/>
              <a:gd name="T6" fmla="*/ 22 w 58"/>
              <a:gd name="T7" fmla="*/ 8 h 22"/>
              <a:gd name="T8" fmla="*/ 15 w 58"/>
              <a:gd name="T9" fmla="*/ 11 h 22"/>
              <a:gd name="T10" fmla="*/ 7 w 58"/>
              <a:gd name="T11" fmla="*/ 16 h 22"/>
              <a:gd name="T12" fmla="*/ 3 w 58"/>
              <a:gd name="T13" fmla="*/ 21 h 22"/>
              <a:gd name="T14" fmla="*/ 1 w 58"/>
              <a:gd name="T15" fmla="*/ 22 h 22"/>
              <a:gd name="T16" fmla="*/ 0 w 58"/>
              <a:gd name="T1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8" h="22">
                <a:moveTo>
                  <a:pt x="58" y="0"/>
                </a:moveTo>
                <a:lnTo>
                  <a:pt x="40" y="3"/>
                </a:lnTo>
                <a:lnTo>
                  <a:pt x="32" y="5"/>
                </a:lnTo>
                <a:lnTo>
                  <a:pt x="22" y="8"/>
                </a:lnTo>
                <a:lnTo>
                  <a:pt x="15" y="11"/>
                </a:lnTo>
                <a:lnTo>
                  <a:pt x="7" y="16"/>
                </a:lnTo>
                <a:lnTo>
                  <a:pt x="3" y="21"/>
                </a:lnTo>
                <a:lnTo>
                  <a:pt x="1" y="22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8" name="Freeform 740"/>
          <p:cNvSpPr>
            <a:spLocks/>
          </p:cNvSpPr>
          <p:nvPr/>
        </p:nvSpPr>
        <p:spPr bwMode="auto">
          <a:xfrm>
            <a:off x="5172075" y="2428875"/>
            <a:ext cx="19050" cy="65088"/>
          </a:xfrm>
          <a:custGeom>
            <a:avLst/>
            <a:gdLst>
              <a:gd name="T0" fmla="*/ 36 w 36"/>
              <a:gd name="T1" fmla="*/ 0 h 123"/>
              <a:gd name="T2" fmla="*/ 32 w 36"/>
              <a:gd name="T3" fmla="*/ 16 h 123"/>
              <a:gd name="T4" fmla="*/ 27 w 36"/>
              <a:gd name="T5" fmla="*/ 31 h 123"/>
              <a:gd name="T6" fmla="*/ 15 w 36"/>
              <a:gd name="T7" fmla="*/ 61 h 123"/>
              <a:gd name="T8" fmla="*/ 9 w 36"/>
              <a:gd name="T9" fmla="*/ 76 h 123"/>
              <a:gd name="T10" fmla="*/ 4 w 36"/>
              <a:gd name="T11" fmla="*/ 90 h 123"/>
              <a:gd name="T12" fmla="*/ 2 w 36"/>
              <a:gd name="T13" fmla="*/ 106 h 123"/>
              <a:gd name="T14" fmla="*/ 0 w 36"/>
              <a:gd name="T15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" h="123">
                <a:moveTo>
                  <a:pt x="36" y="0"/>
                </a:moveTo>
                <a:lnTo>
                  <a:pt x="32" y="16"/>
                </a:lnTo>
                <a:lnTo>
                  <a:pt x="27" y="31"/>
                </a:lnTo>
                <a:lnTo>
                  <a:pt x="15" y="61"/>
                </a:lnTo>
                <a:lnTo>
                  <a:pt x="9" y="76"/>
                </a:lnTo>
                <a:lnTo>
                  <a:pt x="4" y="90"/>
                </a:lnTo>
                <a:lnTo>
                  <a:pt x="2" y="106"/>
                </a:lnTo>
                <a:lnTo>
                  <a:pt x="0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29" name="Freeform 741"/>
          <p:cNvSpPr>
            <a:spLocks/>
          </p:cNvSpPr>
          <p:nvPr/>
        </p:nvSpPr>
        <p:spPr bwMode="auto">
          <a:xfrm>
            <a:off x="5156200" y="2486026"/>
            <a:ext cx="38100" cy="53975"/>
          </a:xfrm>
          <a:custGeom>
            <a:avLst/>
            <a:gdLst>
              <a:gd name="T0" fmla="*/ 72 w 72"/>
              <a:gd name="T1" fmla="*/ 0 h 101"/>
              <a:gd name="T2" fmla="*/ 71 w 72"/>
              <a:gd name="T3" fmla="*/ 13 h 101"/>
              <a:gd name="T4" fmla="*/ 68 w 72"/>
              <a:gd name="T5" fmla="*/ 25 h 101"/>
              <a:gd name="T6" fmla="*/ 67 w 72"/>
              <a:gd name="T7" fmla="*/ 35 h 101"/>
              <a:gd name="T8" fmla="*/ 66 w 72"/>
              <a:gd name="T9" fmla="*/ 45 h 101"/>
              <a:gd name="T10" fmla="*/ 63 w 72"/>
              <a:gd name="T11" fmla="*/ 52 h 101"/>
              <a:gd name="T12" fmla="*/ 61 w 72"/>
              <a:gd name="T13" fmla="*/ 58 h 101"/>
              <a:gd name="T14" fmla="*/ 56 w 72"/>
              <a:gd name="T15" fmla="*/ 67 h 101"/>
              <a:gd name="T16" fmla="*/ 48 w 72"/>
              <a:gd name="T17" fmla="*/ 76 h 101"/>
              <a:gd name="T18" fmla="*/ 36 w 72"/>
              <a:gd name="T19" fmla="*/ 83 h 101"/>
              <a:gd name="T20" fmla="*/ 28 w 72"/>
              <a:gd name="T21" fmla="*/ 87 h 101"/>
              <a:gd name="T22" fmla="*/ 20 w 72"/>
              <a:gd name="T23" fmla="*/ 91 h 101"/>
              <a:gd name="T24" fmla="*/ 10 w 72"/>
              <a:gd name="T25" fmla="*/ 96 h 101"/>
              <a:gd name="T26" fmla="*/ 0 w 72"/>
              <a:gd name="T2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2" h="101">
                <a:moveTo>
                  <a:pt x="72" y="0"/>
                </a:moveTo>
                <a:lnTo>
                  <a:pt x="71" y="13"/>
                </a:lnTo>
                <a:lnTo>
                  <a:pt x="68" y="25"/>
                </a:lnTo>
                <a:lnTo>
                  <a:pt x="67" y="35"/>
                </a:lnTo>
                <a:lnTo>
                  <a:pt x="66" y="45"/>
                </a:lnTo>
                <a:lnTo>
                  <a:pt x="63" y="52"/>
                </a:lnTo>
                <a:lnTo>
                  <a:pt x="61" y="58"/>
                </a:lnTo>
                <a:lnTo>
                  <a:pt x="56" y="67"/>
                </a:lnTo>
                <a:lnTo>
                  <a:pt x="48" y="76"/>
                </a:lnTo>
                <a:lnTo>
                  <a:pt x="36" y="83"/>
                </a:lnTo>
                <a:lnTo>
                  <a:pt x="28" y="87"/>
                </a:lnTo>
                <a:lnTo>
                  <a:pt x="20" y="91"/>
                </a:lnTo>
                <a:lnTo>
                  <a:pt x="10" y="96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0" name="Freeform 742"/>
          <p:cNvSpPr>
            <a:spLocks/>
          </p:cNvSpPr>
          <p:nvPr/>
        </p:nvSpPr>
        <p:spPr bwMode="auto">
          <a:xfrm>
            <a:off x="5129213" y="2463800"/>
            <a:ext cx="38100" cy="38100"/>
          </a:xfrm>
          <a:custGeom>
            <a:avLst/>
            <a:gdLst>
              <a:gd name="T0" fmla="*/ 72 w 72"/>
              <a:gd name="T1" fmla="*/ 0 h 72"/>
              <a:gd name="T2" fmla="*/ 66 w 72"/>
              <a:gd name="T3" fmla="*/ 8 h 72"/>
              <a:gd name="T4" fmla="*/ 63 w 72"/>
              <a:gd name="T5" fmla="*/ 15 h 72"/>
              <a:gd name="T6" fmla="*/ 55 w 72"/>
              <a:gd name="T7" fmla="*/ 26 h 72"/>
              <a:gd name="T8" fmla="*/ 52 w 72"/>
              <a:gd name="T9" fmla="*/ 33 h 72"/>
              <a:gd name="T10" fmla="*/ 49 w 72"/>
              <a:gd name="T11" fmla="*/ 38 h 72"/>
              <a:gd name="T12" fmla="*/ 46 w 72"/>
              <a:gd name="T13" fmla="*/ 42 h 72"/>
              <a:gd name="T14" fmla="*/ 41 w 72"/>
              <a:gd name="T15" fmla="*/ 44 h 72"/>
              <a:gd name="T16" fmla="*/ 34 w 72"/>
              <a:gd name="T17" fmla="*/ 47 h 72"/>
              <a:gd name="T18" fmla="*/ 28 w 72"/>
              <a:gd name="T19" fmla="*/ 48 h 72"/>
              <a:gd name="T20" fmla="*/ 22 w 72"/>
              <a:gd name="T21" fmla="*/ 50 h 72"/>
              <a:gd name="T22" fmla="*/ 19 w 72"/>
              <a:gd name="T23" fmla="*/ 59 h 72"/>
              <a:gd name="T24" fmla="*/ 18 w 72"/>
              <a:gd name="T25" fmla="*/ 65 h 72"/>
              <a:gd name="T26" fmla="*/ 17 w 72"/>
              <a:gd name="T27" fmla="*/ 68 h 72"/>
              <a:gd name="T28" fmla="*/ 16 w 72"/>
              <a:gd name="T29" fmla="*/ 71 h 72"/>
              <a:gd name="T30" fmla="*/ 14 w 72"/>
              <a:gd name="T31" fmla="*/ 72 h 72"/>
              <a:gd name="T32" fmla="*/ 11 w 72"/>
              <a:gd name="T33" fmla="*/ 72 h 72"/>
              <a:gd name="T34" fmla="*/ 7 w 72"/>
              <a:gd name="T35" fmla="*/ 72 h 72"/>
              <a:gd name="T36" fmla="*/ 0 w 72"/>
              <a:gd name="T3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" h="72">
                <a:moveTo>
                  <a:pt x="72" y="0"/>
                </a:moveTo>
                <a:lnTo>
                  <a:pt x="66" y="8"/>
                </a:lnTo>
                <a:lnTo>
                  <a:pt x="63" y="15"/>
                </a:lnTo>
                <a:lnTo>
                  <a:pt x="55" y="26"/>
                </a:lnTo>
                <a:lnTo>
                  <a:pt x="52" y="33"/>
                </a:lnTo>
                <a:lnTo>
                  <a:pt x="49" y="38"/>
                </a:lnTo>
                <a:lnTo>
                  <a:pt x="46" y="42"/>
                </a:lnTo>
                <a:lnTo>
                  <a:pt x="41" y="44"/>
                </a:lnTo>
                <a:lnTo>
                  <a:pt x="34" y="47"/>
                </a:lnTo>
                <a:lnTo>
                  <a:pt x="28" y="48"/>
                </a:lnTo>
                <a:lnTo>
                  <a:pt x="22" y="50"/>
                </a:lnTo>
                <a:lnTo>
                  <a:pt x="19" y="59"/>
                </a:lnTo>
                <a:lnTo>
                  <a:pt x="18" y="65"/>
                </a:lnTo>
                <a:lnTo>
                  <a:pt x="17" y="68"/>
                </a:lnTo>
                <a:lnTo>
                  <a:pt x="16" y="71"/>
                </a:lnTo>
                <a:lnTo>
                  <a:pt x="14" y="72"/>
                </a:lnTo>
                <a:lnTo>
                  <a:pt x="11" y="72"/>
                </a:lnTo>
                <a:lnTo>
                  <a:pt x="7" y="72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1" name="Freeform 743"/>
          <p:cNvSpPr>
            <a:spLocks/>
          </p:cNvSpPr>
          <p:nvPr/>
        </p:nvSpPr>
        <p:spPr bwMode="auto">
          <a:xfrm>
            <a:off x="4992689" y="2471738"/>
            <a:ext cx="155575" cy="68262"/>
          </a:xfrm>
          <a:custGeom>
            <a:avLst/>
            <a:gdLst>
              <a:gd name="T0" fmla="*/ 296 w 296"/>
              <a:gd name="T1" fmla="*/ 0 h 130"/>
              <a:gd name="T2" fmla="*/ 284 w 296"/>
              <a:gd name="T3" fmla="*/ 5 h 130"/>
              <a:gd name="T4" fmla="*/ 271 w 296"/>
              <a:gd name="T5" fmla="*/ 10 h 130"/>
              <a:gd name="T6" fmla="*/ 246 w 296"/>
              <a:gd name="T7" fmla="*/ 17 h 130"/>
              <a:gd name="T8" fmla="*/ 219 w 296"/>
              <a:gd name="T9" fmla="*/ 25 h 130"/>
              <a:gd name="T10" fmla="*/ 207 w 296"/>
              <a:gd name="T11" fmla="*/ 30 h 130"/>
              <a:gd name="T12" fmla="*/ 195 w 296"/>
              <a:gd name="T13" fmla="*/ 36 h 130"/>
              <a:gd name="T14" fmla="*/ 189 w 296"/>
              <a:gd name="T15" fmla="*/ 41 h 130"/>
              <a:gd name="T16" fmla="*/ 183 w 296"/>
              <a:gd name="T17" fmla="*/ 46 h 130"/>
              <a:gd name="T18" fmla="*/ 173 w 296"/>
              <a:gd name="T19" fmla="*/ 58 h 130"/>
              <a:gd name="T20" fmla="*/ 164 w 296"/>
              <a:gd name="T21" fmla="*/ 70 h 130"/>
              <a:gd name="T22" fmla="*/ 158 w 296"/>
              <a:gd name="T23" fmla="*/ 76 h 130"/>
              <a:gd name="T24" fmla="*/ 152 w 296"/>
              <a:gd name="T25" fmla="*/ 80 h 130"/>
              <a:gd name="T26" fmla="*/ 139 w 296"/>
              <a:gd name="T27" fmla="*/ 86 h 130"/>
              <a:gd name="T28" fmla="*/ 124 w 296"/>
              <a:gd name="T29" fmla="*/ 88 h 130"/>
              <a:gd name="T30" fmla="*/ 109 w 296"/>
              <a:gd name="T31" fmla="*/ 90 h 130"/>
              <a:gd name="T32" fmla="*/ 94 w 296"/>
              <a:gd name="T33" fmla="*/ 94 h 130"/>
              <a:gd name="T34" fmla="*/ 83 w 296"/>
              <a:gd name="T35" fmla="*/ 98 h 130"/>
              <a:gd name="T36" fmla="*/ 74 w 296"/>
              <a:gd name="T37" fmla="*/ 100 h 130"/>
              <a:gd name="T38" fmla="*/ 68 w 296"/>
              <a:gd name="T39" fmla="*/ 102 h 130"/>
              <a:gd name="T40" fmla="*/ 62 w 296"/>
              <a:gd name="T41" fmla="*/ 104 h 130"/>
              <a:gd name="T42" fmla="*/ 58 w 296"/>
              <a:gd name="T43" fmla="*/ 105 h 130"/>
              <a:gd name="T44" fmla="*/ 56 w 296"/>
              <a:gd name="T45" fmla="*/ 106 h 130"/>
              <a:gd name="T46" fmla="*/ 52 w 296"/>
              <a:gd name="T47" fmla="*/ 107 h 130"/>
              <a:gd name="T48" fmla="*/ 50 w 296"/>
              <a:gd name="T49" fmla="*/ 110 h 130"/>
              <a:gd name="T50" fmla="*/ 45 w 296"/>
              <a:gd name="T51" fmla="*/ 112 h 130"/>
              <a:gd name="T52" fmla="*/ 41 w 296"/>
              <a:gd name="T53" fmla="*/ 114 h 130"/>
              <a:gd name="T54" fmla="*/ 36 w 296"/>
              <a:gd name="T55" fmla="*/ 116 h 130"/>
              <a:gd name="T56" fmla="*/ 30 w 296"/>
              <a:gd name="T57" fmla="*/ 119 h 130"/>
              <a:gd name="T58" fmla="*/ 22 w 296"/>
              <a:gd name="T59" fmla="*/ 123 h 130"/>
              <a:gd name="T60" fmla="*/ 16 w 296"/>
              <a:gd name="T61" fmla="*/ 125 h 130"/>
              <a:gd name="T62" fmla="*/ 9 w 296"/>
              <a:gd name="T63" fmla="*/ 128 h 130"/>
              <a:gd name="T64" fmla="*/ 3 w 296"/>
              <a:gd name="T65" fmla="*/ 129 h 130"/>
              <a:gd name="T66" fmla="*/ 1 w 296"/>
              <a:gd name="T67" fmla="*/ 130 h 130"/>
              <a:gd name="T68" fmla="*/ 0 w 296"/>
              <a:gd name="T69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6" h="130">
                <a:moveTo>
                  <a:pt x="296" y="0"/>
                </a:moveTo>
                <a:lnTo>
                  <a:pt x="284" y="5"/>
                </a:lnTo>
                <a:lnTo>
                  <a:pt x="271" y="10"/>
                </a:lnTo>
                <a:lnTo>
                  <a:pt x="246" y="17"/>
                </a:lnTo>
                <a:lnTo>
                  <a:pt x="219" y="25"/>
                </a:lnTo>
                <a:lnTo>
                  <a:pt x="207" y="30"/>
                </a:lnTo>
                <a:lnTo>
                  <a:pt x="195" y="36"/>
                </a:lnTo>
                <a:lnTo>
                  <a:pt x="189" y="41"/>
                </a:lnTo>
                <a:lnTo>
                  <a:pt x="183" y="46"/>
                </a:lnTo>
                <a:lnTo>
                  <a:pt x="173" y="58"/>
                </a:lnTo>
                <a:lnTo>
                  <a:pt x="164" y="70"/>
                </a:lnTo>
                <a:lnTo>
                  <a:pt x="158" y="76"/>
                </a:lnTo>
                <a:lnTo>
                  <a:pt x="152" y="80"/>
                </a:lnTo>
                <a:lnTo>
                  <a:pt x="139" y="86"/>
                </a:lnTo>
                <a:lnTo>
                  <a:pt x="124" y="88"/>
                </a:lnTo>
                <a:lnTo>
                  <a:pt x="109" y="90"/>
                </a:lnTo>
                <a:lnTo>
                  <a:pt x="94" y="94"/>
                </a:lnTo>
                <a:lnTo>
                  <a:pt x="83" y="98"/>
                </a:lnTo>
                <a:lnTo>
                  <a:pt x="74" y="100"/>
                </a:lnTo>
                <a:lnTo>
                  <a:pt x="68" y="102"/>
                </a:lnTo>
                <a:lnTo>
                  <a:pt x="62" y="104"/>
                </a:lnTo>
                <a:lnTo>
                  <a:pt x="58" y="105"/>
                </a:lnTo>
                <a:lnTo>
                  <a:pt x="56" y="106"/>
                </a:lnTo>
                <a:lnTo>
                  <a:pt x="52" y="107"/>
                </a:lnTo>
                <a:lnTo>
                  <a:pt x="50" y="110"/>
                </a:lnTo>
                <a:lnTo>
                  <a:pt x="45" y="112"/>
                </a:lnTo>
                <a:lnTo>
                  <a:pt x="41" y="114"/>
                </a:lnTo>
                <a:lnTo>
                  <a:pt x="36" y="116"/>
                </a:lnTo>
                <a:lnTo>
                  <a:pt x="30" y="119"/>
                </a:lnTo>
                <a:lnTo>
                  <a:pt x="22" y="123"/>
                </a:lnTo>
                <a:lnTo>
                  <a:pt x="16" y="125"/>
                </a:lnTo>
                <a:lnTo>
                  <a:pt x="9" y="128"/>
                </a:lnTo>
                <a:lnTo>
                  <a:pt x="3" y="129"/>
                </a:lnTo>
                <a:lnTo>
                  <a:pt x="1" y="130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2" name="Freeform 744"/>
          <p:cNvSpPr>
            <a:spLocks/>
          </p:cNvSpPr>
          <p:nvPr/>
        </p:nvSpPr>
        <p:spPr bwMode="auto">
          <a:xfrm>
            <a:off x="5240339" y="2482850"/>
            <a:ext cx="26987" cy="76200"/>
          </a:xfrm>
          <a:custGeom>
            <a:avLst/>
            <a:gdLst>
              <a:gd name="T0" fmla="*/ 0 w 51"/>
              <a:gd name="T1" fmla="*/ 0 h 144"/>
              <a:gd name="T2" fmla="*/ 8 w 51"/>
              <a:gd name="T3" fmla="*/ 14 h 144"/>
              <a:gd name="T4" fmla="*/ 15 w 51"/>
              <a:gd name="T5" fmla="*/ 29 h 144"/>
              <a:gd name="T6" fmla="*/ 20 w 51"/>
              <a:gd name="T7" fmla="*/ 35 h 144"/>
              <a:gd name="T8" fmla="*/ 26 w 51"/>
              <a:gd name="T9" fmla="*/ 40 h 144"/>
              <a:gd name="T10" fmla="*/ 32 w 51"/>
              <a:gd name="T11" fmla="*/ 44 h 144"/>
              <a:gd name="T12" fmla="*/ 36 w 51"/>
              <a:gd name="T13" fmla="*/ 50 h 144"/>
              <a:gd name="T14" fmla="*/ 42 w 51"/>
              <a:gd name="T15" fmla="*/ 64 h 144"/>
              <a:gd name="T16" fmla="*/ 47 w 51"/>
              <a:gd name="T17" fmla="*/ 74 h 144"/>
              <a:gd name="T18" fmla="*/ 50 w 51"/>
              <a:gd name="T19" fmla="*/ 85 h 144"/>
              <a:gd name="T20" fmla="*/ 51 w 51"/>
              <a:gd name="T21" fmla="*/ 96 h 144"/>
              <a:gd name="T22" fmla="*/ 51 w 51"/>
              <a:gd name="T23" fmla="*/ 118 h 144"/>
              <a:gd name="T24" fmla="*/ 51 w 51"/>
              <a:gd name="T25" fmla="*/ 130 h 144"/>
              <a:gd name="T26" fmla="*/ 51 w 51"/>
              <a:gd name="T2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144">
                <a:moveTo>
                  <a:pt x="0" y="0"/>
                </a:moveTo>
                <a:lnTo>
                  <a:pt x="8" y="14"/>
                </a:lnTo>
                <a:lnTo>
                  <a:pt x="15" y="29"/>
                </a:lnTo>
                <a:lnTo>
                  <a:pt x="20" y="35"/>
                </a:lnTo>
                <a:lnTo>
                  <a:pt x="26" y="40"/>
                </a:lnTo>
                <a:lnTo>
                  <a:pt x="32" y="44"/>
                </a:lnTo>
                <a:lnTo>
                  <a:pt x="36" y="50"/>
                </a:lnTo>
                <a:lnTo>
                  <a:pt x="42" y="64"/>
                </a:lnTo>
                <a:lnTo>
                  <a:pt x="47" y="74"/>
                </a:lnTo>
                <a:lnTo>
                  <a:pt x="50" y="85"/>
                </a:lnTo>
                <a:lnTo>
                  <a:pt x="51" y="96"/>
                </a:lnTo>
                <a:lnTo>
                  <a:pt x="51" y="118"/>
                </a:lnTo>
                <a:lnTo>
                  <a:pt x="51" y="130"/>
                </a:lnTo>
                <a:lnTo>
                  <a:pt x="51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3" name="Freeform 745"/>
          <p:cNvSpPr>
            <a:spLocks/>
          </p:cNvSpPr>
          <p:nvPr/>
        </p:nvSpPr>
        <p:spPr bwMode="auto">
          <a:xfrm>
            <a:off x="5221288" y="2536825"/>
            <a:ext cx="11112" cy="57150"/>
          </a:xfrm>
          <a:custGeom>
            <a:avLst/>
            <a:gdLst>
              <a:gd name="T0" fmla="*/ 22 w 22"/>
              <a:gd name="T1" fmla="*/ 0 h 108"/>
              <a:gd name="T2" fmla="*/ 15 w 22"/>
              <a:gd name="T3" fmla="*/ 28 h 108"/>
              <a:gd name="T4" fmla="*/ 7 w 22"/>
              <a:gd name="T5" fmla="*/ 54 h 108"/>
              <a:gd name="T6" fmla="*/ 3 w 22"/>
              <a:gd name="T7" fmla="*/ 80 h 108"/>
              <a:gd name="T8" fmla="*/ 0 w 22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08">
                <a:moveTo>
                  <a:pt x="22" y="0"/>
                </a:moveTo>
                <a:lnTo>
                  <a:pt x="15" y="28"/>
                </a:lnTo>
                <a:lnTo>
                  <a:pt x="7" y="54"/>
                </a:lnTo>
                <a:lnTo>
                  <a:pt x="3" y="80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4" name="Line 746"/>
          <p:cNvSpPr>
            <a:spLocks noChangeShapeType="1"/>
          </p:cNvSpPr>
          <p:nvPr/>
        </p:nvSpPr>
        <p:spPr bwMode="auto">
          <a:xfrm>
            <a:off x="5557838" y="2703513"/>
            <a:ext cx="57150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5" name="Freeform 747"/>
          <p:cNvSpPr>
            <a:spLocks/>
          </p:cNvSpPr>
          <p:nvPr/>
        </p:nvSpPr>
        <p:spPr bwMode="auto">
          <a:xfrm>
            <a:off x="5588001" y="2749551"/>
            <a:ext cx="92075" cy="42863"/>
          </a:xfrm>
          <a:custGeom>
            <a:avLst/>
            <a:gdLst>
              <a:gd name="T0" fmla="*/ 0 w 173"/>
              <a:gd name="T1" fmla="*/ 0 h 79"/>
              <a:gd name="T2" fmla="*/ 8 w 173"/>
              <a:gd name="T3" fmla="*/ 2 h 79"/>
              <a:gd name="T4" fmla="*/ 20 w 173"/>
              <a:gd name="T5" fmla="*/ 5 h 79"/>
              <a:gd name="T6" fmla="*/ 35 w 173"/>
              <a:gd name="T7" fmla="*/ 8 h 79"/>
              <a:gd name="T8" fmla="*/ 49 w 173"/>
              <a:gd name="T9" fmla="*/ 12 h 79"/>
              <a:gd name="T10" fmla="*/ 65 w 173"/>
              <a:gd name="T11" fmla="*/ 17 h 79"/>
              <a:gd name="T12" fmla="*/ 79 w 173"/>
              <a:gd name="T13" fmla="*/ 20 h 79"/>
              <a:gd name="T14" fmla="*/ 91 w 173"/>
              <a:gd name="T15" fmla="*/ 25 h 79"/>
              <a:gd name="T16" fmla="*/ 101 w 173"/>
              <a:gd name="T17" fmla="*/ 29 h 79"/>
              <a:gd name="T18" fmla="*/ 106 w 173"/>
              <a:gd name="T19" fmla="*/ 32 h 79"/>
              <a:gd name="T20" fmla="*/ 115 w 173"/>
              <a:gd name="T21" fmla="*/ 38 h 79"/>
              <a:gd name="T22" fmla="*/ 126 w 173"/>
              <a:gd name="T23" fmla="*/ 47 h 79"/>
              <a:gd name="T24" fmla="*/ 137 w 173"/>
              <a:gd name="T25" fmla="*/ 56 h 79"/>
              <a:gd name="T26" fmla="*/ 149 w 173"/>
              <a:gd name="T27" fmla="*/ 65 h 79"/>
              <a:gd name="T28" fmla="*/ 160 w 173"/>
              <a:gd name="T29" fmla="*/ 72 h 79"/>
              <a:gd name="T30" fmla="*/ 168 w 173"/>
              <a:gd name="T31" fmla="*/ 77 h 79"/>
              <a:gd name="T32" fmla="*/ 173 w 173"/>
              <a:gd name="T3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3" h="79">
                <a:moveTo>
                  <a:pt x="0" y="0"/>
                </a:moveTo>
                <a:lnTo>
                  <a:pt x="8" y="2"/>
                </a:lnTo>
                <a:lnTo>
                  <a:pt x="20" y="5"/>
                </a:lnTo>
                <a:lnTo>
                  <a:pt x="35" y="8"/>
                </a:lnTo>
                <a:lnTo>
                  <a:pt x="49" y="12"/>
                </a:lnTo>
                <a:lnTo>
                  <a:pt x="65" y="17"/>
                </a:lnTo>
                <a:lnTo>
                  <a:pt x="79" y="20"/>
                </a:lnTo>
                <a:lnTo>
                  <a:pt x="91" y="25"/>
                </a:lnTo>
                <a:lnTo>
                  <a:pt x="101" y="29"/>
                </a:lnTo>
                <a:lnTo>
                  <a:pt x="106" y="32"/>
                </a:lnTo>
                <a:lnTo>
                  <a:pt x="115" y="38"/>
                </a:lnTo>
                <a:lnTo>
                  <a:pt x="126" y="47"/>
                </a:lnTo>
                <a:lnTo>
                  <a:pt x="137" y="56"/>
                </a:lnTo>
                <a:lnTo>
                  <a:pt x="149" y="65"/>
                </a:lnTo>
                <a:lnTo>
                  <a:pt x="160" y="72"/>
                </a:lnTo>
                <a:lnTo>
                  <a:pt x="168" y="77"/>
                </a:lnTo>
                <a:lnTo>
                  <a:pt x="173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6" name="Freeform 748"/>
          <p:cNvSpPr>
            <a:spLocks/>
          </p:cNvSpPr>
          <p:nvPr/>
        </p:nvSpPr>
        <p:spPr bwMode="auto">
          <a:xfrm>
            <a:off x="5481638" y="2662239"/>
            <a:ext cx="19050" cy="65087"/>
          </a:xfrm>
          <a:custGeom>
            <a:avLst/>
            <a:gdLst>
              <a:gd name="T0" fmla="*/ 36 w 36"/>
              <a:gd name="T1" fmla="*/ 0 h 123"/>
              <a:gd name="T2" fmla="*/ 34 w 36"/>
              <a:gd name="T3" fmla="*/ 14 h 123"/>
              <a:gd name="T4" fmla="*/ 31 w 36"/>
              <a:gd name="T5" fmla="*/ 22 h 123"/>
              <a:gd name="T6" fmla="*/ 29 w 36"/>
              <a:gd name="T7" fmla="*/ 29 h 123"/>
              <a:gd name="T8" fmla="*/ 25 w 36"/>
              <a:gd name="T9" fmla="*/ 35 h 123"/>
              <a:gd name="T10" fmla="*/ 22 w 36"/>
              <a:gd name="T11" fmla="*/ 40 h 123"/>
              <a:gd name="T12" fmla="*/ 12 w 36"/>
              <a:gd name="T13" fmla="*/ 50 h 123"/>
              <a:gd name="T14" fmla="*/ 3 w 36"/>
              <a:gd name="T15" fmla="*/ 60 h 123"/>
              <a:gd name="T16" fmla="*/ 1 w 36"/>
              <a:gd name="T17" fmla="*/ 66 h 123"/>
              <a:gd name="T18" fmla="*/ 0 w 36"/>
              <a:gd name="T19" fmla="*/ 72 h 123"/>
              <a:gd name="T20" fmla="*/ 0 w 36"/>
              <a:gd name="T21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123">
                <a:moveTo>
                  <a:pt x="36" y="0"/>
                </a:moveTo>
                <a:lnTo>
                  <a:pt x="34" y="14"/>
                </a:lnTo>
                <a:lnTo>
                  <a:pt x="31" y="22"/>
                </a:lnTo>
                <a:lnTo>
                  <a:pt x="29" y="29"/>
                </a:lnTo>
                <a:lnTo>
                  <a:pt x="25" y="35"/>
                </a:lnTo>
                <a:lnTo>
                  <a:pt x="22" y="40"/>
                </a:lnTo>
                <a:lnTo>
                  <a:pt x="12" y="50"/>
                </a:lnTo>
                <a:lnTo>
                  <a:pt x="3" y="60"/>
                </a:lnTo>
                <a:lnTo>
                  <a:pt x="1" y="66"/>
                </a:lnTo>
                <a:lnTo>
                  <a:pt x="0" y="72"/>
                </a:lnTo>
                <a:lnTo>
                  <a:pt x="0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7" name="Freeform 749"/>
          <p:cNvSpPr>
            <a:spLocks/>
          </p:cNvSpPr>
          <p:nvPr/>
        </p:nvSpPr>
        <p:spPr bwMode="auto">
          <a:xfrm>
            <a:off x="5519738" y="2586038"/>
            <a:ext cx="163512" cy="49212"/>
          </a:xfrm>
          <a:custGeom>
            <a:avLst/>
            <a:gdLst>
              <a:gd name="T0" fmla="*/ 0 w 310"/>
              <a:gd name="T1" fmla="*/ 0 h 93"/>
              <a:gd name="T2" fmla="*/ 19 w 310"/>
              <a:gd name="T3" fmla="*/ 10 h 93"/>
              <a:gd name="T4" fmla="*/ 39 w 310"/>
              <a:gd name="T5" fmla="*/ 18 h 93"/>
              <a:gd name="T6" fmla="*/ 59 w 310"/>
              <a:gd name="T7" fmla="*/ 24 h 93"/>
              <a:gd name="T8" fmla="*/ 81 w 310"/>
              <a:gd name="T9" fmla="*/ 27 h 93"/>
              <a:gd name="T10" fmla="*/ 124 w 310"/>
              <a:gd name="T11" fmla="*/ 32 h 93"/>
              <a:gd name="T12" fmla="*/ 166 w 310"/>
              <a:gd name="T13" fmla="*/ 36 h 93"/>
              <a:gd name="T14" fmla="*/ 203 w 310"/>
              <a:gd name="T15" fmla="*/ 47 h 93"/>
              <a:gd name="T16" fmla="*/ 241 w 310"/>
              <a:gd name="T17" fmla="*/ 61 h 93"/>
              <a:gd name="T18" fmla="*/ 275 w 310"/>
              <a:gd name="T19" fmla="*/ 77 h 93"/>
              <a:gd name="T20" fmla="*/ 310 w 310"/>
              <a:gd name="T21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0" h="93">
                <a:moveTo>
                  <a:pt x="0" y="0"/>
                </a:moveTo>
                <a:lnTo>
                  <a:pt x="19" y="10"/>
                </a:lnTo>
                <a:lnTo>
                  <a:pt x="39" y="18"/>
                </a:lnTo>
                <a:lnTo>
                  <a:pt x="59" y="24"/>
                </a:lnTo>
                <a:lnTo>
                  <a:pt x="81" y="27"/>
                </a:lnTo>
                <a:lnTo>
                  <a:pt x="124" y="32"/>
                </a:lnTo>
                <a:lnTo>
                  <a:pt x="166" y="36"/>
                </a:lnTo>
                <a:lnTo>
                  <a:pt x="203" y="47"/>
                </a:lnTo>
                <a:lnTo>
                  <a:pt x="241" y="61"/>
                </a:lnTo>
                <a:lnTo>
                  <a:pt x="275" y="77"/>
                </a:lnTo>
                <a:lnTo>
                  <a:pt x="310" y="9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8" name="Freeform 750"/>
          <p:cNvSpPr>
            <a:spLocks/>
          </p:cNvSpPr>
          <p:nvPr/>
        </p:nvSpPr>
        <p:spPr bwMode="auto">
          <a:xfrm>
            <a:off x="5373689" y="2616201"/>
            <a:ext cx="34925" cy="49213"/>
          </a:xfrm>
          <a:custGeom>
            <a:avLst/>
            <a:gdLst>
              <a:gd name="T0" fmla="*/ 65 w 65"/>
              <a:gd name="T1" fmla="*/ 0 h 94"/>
              <a:gd name="T2" fmla="*/ 60 w 65"/>
              <a:gd name="T3" fmla="*/ 20 h 94"/>
              <a:gd name="T4" fmla="*/ 55 w 65"/>
              <a:gd name="T5" fmla="*/ 39 h 94"/>
              <a:gd name="T6" fmla="*/ 53 w 65"/>
              <a:gd name="T7" fmla="*/ 48 h 94"/>
              <a:gd name="T8" fmla="*/ 48 w 65"/>
              <a:gd name="T9" fmla="*/ 58 h 94"/>
              <a:gd name="T10" fmla="*/ 43 w 65"/>
              <a:gd name="T11" fmla="*/ 66 h 94"/>
              <a:gd name="T12" fmla="*/ 36 w 65"/>
              <a:gd name="T13" fmla="*/ 73 h 94"/>
              <a:gd name="T14" fmla="*/ 31 w 65"/>
              <a:gd name="T15" fmla="*/ 75 h 94"/>
              <a:gd name="T16" fmla="*/ 25 w 65"/>
              <a:gd name="T17" fmla="*/ 76 h 94"/>
              <a:gd name="T18" fmla="*/ 19 w 65"/>
              <a:gd name="T19" fmla="*/ 77 h 94"/>
              <a:gd name="T20" fmla="*/ 14 w 65"/>
              <a:gd name="T21" fmla="*/ 80 h 94"/>
              <a:gd name="T22" fmla="*/ 7 w 65"/>
              <a:gd name="T23" fmla="*/ 87 h 94"/>
              <a:gd name="T24" fmla="*/ 0 w 65"/>
              <a:gd name="T2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5" h="94">
                <a:moveTo>
                  <a:pt x="65" y="0"/>
                </a:moveTo>
                <a:lnTo>
                  <a:pt x="60" y="20"/>
                </a:lnTo>
                <a:lnTo>
                  <a:pt x="55" y="39"/>
                </a:lnTo>
                <a:lnTo>
                  <a:pt x="53" y="48"/>
                </a:lnTo>
                <a:lnTo>
                  <a:pt x="48" y="58"/>
                </a:lnTo>
                <a:lnTo>
                  <a:pt x="43" y="66"/>
                </a:lnTo>
                <a:lnTo>
                  <a:pt x="36" y="73"/>
                </a:lnTo>
                <a:lnTo>
                  <a:pt x="31" y="75"/>
                </a:lnTo>
                <a:lnTo>
                  <a:pt x="25" y="76"/>
                </a:lnTo>
                <a:lnTo>
                  <a:pt x="19" y="77"/>
                </a:lnTo>
                <a:lnTo>
                  <a:pt x="14" y="80"/>
                </a:lnTo>
                <a:lnTo>
                  <a:pt x="7" y="87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39" name="Freeform 751"/>
          <p:cNvSpPr>
            <a:spLocks/>
          </p:cNvSpPr>
          <p:nvPr/>
        </p:nvSpPr>
        <p:spPr bwMode="auto">
          <a:xfrm>
            <a:off x="5435600" y="2673351"/>
            <a:ext cx="26988" cy="42863"/>
          </a:xfrm>
          <a:custGeom>
            <a:avLst/>
            <a:gdLst>
              <a:gd name="T0" fmla="*/ 0 w 51"/>
              <a:gd name="T1" fmla="*/ 0 h 79"/>
              <a:gd name="T2" fmla="*/ 5 w 51"/>
              <a:gd name="T3" fmla="*/ 7 h 79"/>
              <a:gd name="T4" fmla="*/ 10 w 51"/>
              <a:gd name="T5" fmla="*/ 13 h 79"/>
              <a:gd name="T6" fmla="*/ 20 w 51"/>
              <a:gd name="T7" fmla="*/ 21 h 79"/>
              <a:gd name="T8" fmla="*/ 28 w 51"/>
              <a:gd name="T9" fmla="*/ 27 h 79"/>
              <a:gd name="T10" fmla="*/ 35 w 51"/>
              <a:gd name="T11" fmla="*/ 32 h 79"/>
              <a:gd name="T12" fmla="*/ 42 w 51"/>
              <a:gd name="T13" fmla="*/ 38 h 79"/>
              <a:gd name="T14" fmla="*/ 47 w 51"/>
              <a:gd name="T15" fmla="*/ 46 h 79"/>
              <a:gd name="T16" fmla="*/ 48 w 51"/>
              <a:gd name="T17" fmla="*/ 52 h 79"/>
              <a:gd name="T18" fmla="*/ 50 w 51"/>
              <a:gd name="T19" fmla="*/ 60 h 79"/>
              <a:gd name="T20" fmla="*/ 51 w 51"/>
              <a:gd name="T21" fmla="*/ 68 h 79"/>
              <a:gd name="T22" fmla="*/ 51 w 51"/>
              <a:gd name="T2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1" h="79">
                <a:moveTo>
                  <a:pt x="0" y="0"/>
                </a:moveTo>
                <a:lnTo>
                  <a:pt x="5" y="7"/>
                </a:lnTo>
                <a:lnTo>
                  <a:pt x="10" y="13"/>
                </a:lnTo>
                <a:lnTo>
                  <a:pt x="20" y="21"/>
                </a:lnTo>
                <a:lnTo>
                  <a:pt x="28" y="27"/>
                </a:lnTo>
                <a:lnTo>
                  <a:pt x="35" y="32"/>
                </a:lnTo>
                <a:lnTo>
                  <a:pt x="42" y="38"/>
                </a:lnTo>
                <a:lnTo>
                  <a:pt x="47" y="46"/>
                </a:lnTo>
                <a:lnTo>
                  <a:pt x="48" y="52"/>
                </a:lnTo>
                <a:lnTo>
                  <a:pt x="50" y="60"/>
                </a:lnTo>
                <a:lnTo>
                  <a:pt x="51" y="68"/>
                </a:lnTo>
                <a:lnTo>
                  <a:pt x="51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0" name="Freeform 752"/>
          <p:cNvSpPr>
            <a:spLocks/>
          </p:cNvSpPr>
          <p:nvPr/>
        </p:nvSpPr>
        <p:spPr bwMode="auto">
          <a:xfrm>
            <a:off x="5438776" y="2673350"/>
            <a:ext cx="30163" cy="7938"/>
          </a:xfrm>
          <a:custGeom>
            <a:avLst/>
            <a:gdLst>
              <a:gd name="T0" fmla="*/ 0 w 57"/>
              <a:gd name="T1" fmla="*/ 0 h 14"/>
              <a:gd name="T2" fmla="*/ 9 w 57"/>
              <a:gd name="T3" fmla="*/ 1 h 14"/>
              <a:gd name="T4" fmla="*/ 16 w 57"/>
              <a:gd name="T5" fmla="*/ 2 h 14"/>
              <a:gd name="T6" fmla="*/ 24 w 57"/>
              <a:gd name="T7" fmla="*/ 2 h 14"/>
              <a:gd name="T8" fmla="*/ 28 w 57"/>
              <a:gd name="T9" fmla="*/ 2 h 14"/>
              <a:gd name="T10" fmla="*/ 37 w 57"/>
              <a:gd name="T11" fmla="*/ 2 h 14"/>
              <a:gd name="T12" fmla="*/ 42 w 57"/>
              <a:gd name="T13" fmla="*/ 2 h 14"/>
              <a:gd name="T14" fmla="*/ 45 w 57"/>
              <a:gd name="T15" fmla="*/ 3 h 14"/>
              <a:gd name="T16" fmla="*/ 48 w 57"/>
              <a:gd name="T17" fmla="*/ 4 h 14"/>
              <a:gd name="T18" fmla="*/ 51 w 57"/>
              <a:gd name="T19" fmla="*/ 8 h 14"/>
              <a:gd name="T20" fmla="*/ 57 w 57"/>
              <a:gd name="T2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" h="14">
                <a:moveTo>
                  <a:pt x="0" y="0"/>
                </a:moveTo>
                <a:lnTo>
                  <a:pt x="9" y="1"/>
                </a:lnTo>
                <a:lnTo>
                  <a:pt x="16" y="2"/>
                </a:lnTo>
                <a:lnTo>
                  <a:pt x="24" y="2"/>
                </a:lnTo>
                <a:lnTo>
                  <a:pt x="28" y="2"/>
                </a:lnTo>
                <a:lnTo>
                  <a:pt x="37" y="2"/>
                </a:lnTo>
                <a:lnTo>
                  <a:pt x="42" y="2"/>
                </a:lnTo>
                <a:lnTo>
                  <a:pt x="45" y="3"/>
                </a:lnTo>
                <a:lnTo>
                  <a:pt x="48" y="4"/>
                </a:lnTo>
                <a:lnTo>
                  <a:pt x="51" y="8"/>
                </a:lnTo>
                <a:lnTo>
                  <a:pt x="57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1" name="Freeform 753"/>
          <p:cNvSpPr>
            <a:spLocks/>
          </p:cNvSpPr>
          <p:nvPr/>
        </p:nvSpPr>
        <p:spPr bwMode="auto">
          <a:xfrm>
            <a:off x="5321300" y="2636839"/>
            <a:ext cx="25400" cy="3175"/>
          </a:xfrm>
          <a:custGeom>
            <a:avLst/>
            <a:gdLst>
              <a:gd name="T0" fmla="*/ 48 w 48"/>
              <a:gd name="T1" fmla="*/ 0 h 5"/>
              <a:gd name="T2" fmla="*/ 42 w 48"/>
              <a:gd name="T3" fmla="*/ 1 h 5"/>
              <a:gd name="T4" fmla="*/ 36 w 48"/>
              <a:gd name="T5" fmla="*/ 2 h 5"/>
              <a:gd name="T6" fmla="*/ 28 w 48"/>
              <a:gd name="T7" fmla="*/ 3 h 5"/>
              <a:gd name="T8" fmla="*/ 23 w 48"/>
              <a:gd name="T9" fmla="*/ 3 h 5"/>
              <a:gd name="T10" fmla="*/ 19 w 48"/>
              <a:gd name="T11" fmla="*/ 5 h 5"/>
              <a:gd name="T12" fmla="*/ 16 w 48"/>
              <a:gd name="T13" fmla="*/ 5 h 5"/>
              <a:gd name="T14" fmla="*/ 13 w 48"/>
              <a:gd name="T15" fmla="*/ 5 h 5"/>
              <a:gd name="T16" fmla="*/ 7 w 48"/>
              <a:gd name="T17" fmla="*/ 5 h 5"/>
              <a:gd name="T18" fmla="*/ 0 w 48"/>
              <a:gd name="T1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8" h="5">
                <a:moveTo>
                  <a:pt x="48" y="0"/>
                </a:moveTo>
                <a:lnTo>
                  <a:pt x="42" y="1"/>
                </a:lnTo>
                <a:lnTo>
                  <a:pt x="36" y="2"/>
                </a:lnTo>
                <a:lnTo>
                  <a:pt x="28" y="3"/>
                </a:lnTo>
                <a:lnTo>
                  <a:pt x="23" y="3"/>
                </a:lnTo>
                <a:lnTo>
                  <a:pt x="19" y="5"/>
                </a:lnTo>
                <a:lnTo>
                  <a:pt x="16" y="5"/>
                </a:lnTo>
                <a:lnTo>
                  <a:pt x="13" y="5"/>
                </a:lnTo>
                <a:lnTo>
                  <a:pt x="7" y="5"/>
                </a:lnTo>
                <a:lnTo>
                  <a:pt x="0" y="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2" name="Freeform 754"/>
          <p:cNvSpPr>
            <a:spLocks/>
          </p:cNvSpPr>
          <p:nvPr/>
        </p:nvSpPr>
        <p:spPr bwMode="auto">
          <a:xfrm>
            <a:off x="5256214" y="2641601"/>
            <a:ext cx="47625" cy="36513"/>
          </a:xfrm>
          <a:custGeom>
            <a:avLst/>
            <a:gdLst>
              <a:gd name="T0" fmla="*/ 92 w 92"/>
              <a:gd name="T1" fmla="*/ 5 h 69"/>
              <a:gd name="T2" fmla="*/ 76 w 92"/>
              <a:gd name="T3" fmla="*/ 0 h 69"/>
              <a:gd name="T4" fmla="*/ 61 w 92"/>
              <a:gd name="T5" fmla="*/ 0 h 69"/>
              <a:gd name="T6" fmla="*/ 46 w 92"/>
              <a:gd name="T7" fmla="*/ 4 h 69"/>
              <a:gd name="T8" fmla="*/ 30 w 92"/>
              <a:gd name="T9" fmla="*/ 12 h 69"/>
              <a:gd name="T10" fmla="*/ 18 w 92"/>
              <a:gd name="T11" fmla="*/ 33 h 69"/>
              <a:gd name="T12" fmla="*/ 5 w 92"/>
              <a:gd name="T13" fmla="*/ 53 h 69"/>
              <a:gd name="T14" fmla="*/ 4 w 92"/>
              <a:gd name="T15" fmla="*/ 56 h 69"/>
              <a:gd name="T16" fmla="*/ 3 w 92"/>
              <a:gd name="T17" fmla="*/ 57 h 69"/>
              <a:gd name="T18" fmla="*/ 1 w 92"/>
              <a:gd name="T19" fmla="*/ 58 h 69"/>
              <a:gd name="T20" fmla="*/ 0 w 92"/>
              <a:gd name="T21" fmla="*/ 59 h 69"/>
              <a:gd name="T22" fmla="*/ 0 w 92"/>
              <a:gd name="T23" fmla="*/ 60 h 69"/>
              <a:gd name="T24" fmla="*/ 0 w 92"/>
              <a:gd name="T25" fmla="*/ 64 h 69"/>
              <a:gd name="T26" fmla="*/ 0 w 92"/>
              <a:gd name="T27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2" h="69">
                <a:moveTo>
                  <a:pt x="92" y="5"/>
                </a:moveTo>
                <a:lnTo>
                  <a:pt x="76" y="0"/>
                </a:lnTo>
                <a:lnTo>
                  <a:pt x="61" y="0"/>
                </a:lnTo>
                <a:lnTo>
                  <a:pt x="46" y="4"/>
                </a:lnTo>
                <a:lnTo>
                  <a:pt x="30" y="12"/>
                </a:lnTo>
                <a:lnTo>
                  <a:pt x="18" y="33"/>
                </a:lnTo>
                <a:lnTo>
                  <a:pt x="5" y="53"/>
                </a:lnTo>
                <a:lnTo>
                  <a:pt x="4" y="56"/>
                </a:lnTo>
                <a:lnTo>
                  <a:pt x="3" y="57"/>
                </a:lnTo>
                <a:lnTo>
                  <a:pt x="1" y="58"/>
                </a:lnTo>
                <a:lnTo>
                  <a:pt x="0" y="59"/>
                </a:lnTo>
                <a:lnTo>
                  <a:pt x="0" y="60"/>
                </a:lnTo>
                <a:lnTo>
                  <a:pt x="0" y="64"/>
                </a:lnTo>
                <a:lnTo>
                  <a:pt x="0" y="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3" name="Freeform 755"/>
          <p:cNvSpPr>
            <a:spLocks/>
          </p:cNvSpPr>
          <p:nvPr/>
        </p:nvSpPr>
        <p:spPr bwMode="auto">
          <a:xfrm>
            <a:off x="5526089" y="2814638"/>
            <a:ext cx="111125" cy="30162"/>
          </a:xfrm>
          <a:custGeom>
            <a:avLst/>
            <a:gdLst>
              <a:gd name="T0" fmla="*/ 0 w 210"/>
              <a:gd name="T1" fmla="*/ 0 h 58"/>
              <a:gd name="T2" fmla="*/ 19 w 210"/>
              <a:gd name="T3" fmla="*/ 10 h 58"/>
              <a:gd name="T4" fmla="*/ 37 w 210"/>
              <a:gd name="T5" fmla="*/ 17 h 58"/>
              <a:gd name="T6" fmla="*/ 55 w 210"/>
              <a:gd name="T7" fmla="*/ 23 h 58"/>
              <a:gd name="T8" fmla="*/ 74 w 210"/>
              <a:gd name="T9" fmla="*/ 27 h 58"/>
              <a:gd name="T10" fmla="*/ 112 w 210"/>
              <a:gd name="T11" fmla="*/ 32 h 58"/>
              <a:gd name="T12" fmla="*/ 152 w 210"/>
              <a:gd name="T13" fmla="*/ 37 h 58"/>
              <a:gd name="T14" fmla="*/ 166 w 210"/>
              <a:gd name="T15" fmla="*/ 43 h 58"/>
              <a:gd name="T16" fmla="*/ 181 w 210"/>
              <a:gd name="T17" fmla="*/ 50 h 58"/>
              <a:gd name="T18" fmla="*/ 194 w 210"/>
              <a:gd name="T19" fmla="*/ 56 h 58"/>
              <a:gd name="T20" fmla="*/ 201 w 210"/>
              <a:gd name="T21" fmla="*/ 58 h 58"/>
              <a:gd name="T22" fmla="*/ 210 w 210"/>
              <a:gd name="T2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0" h="58">
                <a:moveTo>
                  <a:pt x="0" y="0"/>
                </a:moveTo>
                <a:lnTo>
                  <a:pt x="19" y="10"/>
                </a:lnTo>
                <a:lnTo>
                  <a:pt x="37" y="17"/>
                </a:lnTo>
                <a:lnTo>
                  <a:pt x="55" y="23"/>
                </a:lnTo>
                <a:lnTo>
                  <a:pt x="74" y="27"/>
                </a:lnTo>
                <a:lnTo>
                  <a:pt x="112" y="32"/>
                </a:lnTo>
                <a:lnTo>
                  <a:pt x="152" y="37"/>
                </a:lnTo>
                <a:lnTo>
                  <a:pt x="166" y="43"/>
                </a:lnTo>
                <a:lnTo>
                  <a:pt x="181" y="50"/>
                </a:lnTo>
                <a:lnTo>
                  <a:pt x="194" y="56"/>
                </a:lnTo>
                <a:lnTo>
                  <a:pt x="201" y="58"/>
                </a:lnTo>
                <a:lnTo>
                  <a:pt x="21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4" name="Freeform 756"/>
          <p:cNvSpPr>
            <a:spLocks/>
          </p:cNvSpPr>
          <p:nvPr/>
        </p:nvSpPr>
        <p:spPr bwMode="auto">
          <a:xfrm>
            <a:off x="5526089" y="2871788"/>
            <a:ext cx="180975" cy="69850"/>
          </a:xfrm>
          <a:custGeom>
            <a:avLst/>
            <a:gdLst>
              <a:gd name="T0" fmla="*/ 0 w 340"/>
              <a:gd name="T1" fmla="*/ 0 h 130"/>
              <a:gd name="T2" fmla="*/ 15 w 340"/>
              <a:gd name="T3" fmla="*/ 8 h 130"/>
              <a:gd name="T4" fmla="*/ 29 w 340"/>
              <a:gd name="T5" fmla="*/ 15 h 130"/>
              <a:gd name="T6" fmla="*/ 45 w 340"/>
              <a:gd name="T7" fmla="*/ 20 h 130"/>
              <a:gd name="T8" fmla="*/ 59 w 340"/>
              <a:gd name="T9" fmla="*/ 25 h 130"/>
              <a:gd name="T10" fmla="*/ 91 w 340"/>
              <a:gd name="T11" fmla="*/ 31 h 130"/>
              <a:gd name="T12" fmla="*/ 123 w 340"/>
              <a:gd name="T13" fmla="*/ 36 h 130"/>
              <a:gd name="T14" fmla="*/ 146 w 340"/>
              <a:gd name="T15" fmla="*/ 43 h 130"/>
              <a:gd name="T16" fmla="*/ 170 w 340"/>
              <a:gd name="T17" fmla="*/ 48 h 130"/>
              <a:gd name="T18" fmla="*/ 217 w 340"/>
              <a:gd name="T19" fmla="*/ 57 h 130"/>
              <a:gd name="T20" fmla="*/ 264 w 340"/>
              <a:gd name="T21" fmla="*/ 67 h 130"/>
              <a:gd name="T22" fmla="*/ 287 w 340"/>
              <a:gd name="T23" fmla="*/ 72 h 130"/>
              <a:gd name="T24" fmla="*/ 311 w 340"/>
              <a:gd name="T25" fmla="*/ 79 h 130"/>
              <a:gd name="T26" fmla="*/ 318 w 340"/>
              <a:gd name="T27" fmla="*/ 92 h 130"/>
              <a:gd name="T28" fmla="*/ 324 w 340"/>
              <a:gd name="T29" fmla="*/ 105 h 130"/>
              <a:gd name="T30" fmla="*/ 331 w 340"/>
              <a:gd name="T31" fmla="*/ 119 h 130"/>
              <a:gd name="T32" fmla="*/ 340 w 340"/>
              <a:gd name="T3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40" h="130">
                <a:moveTo>
                  <a:pt x="0" y="0"/>
                </a:moveTo>
                <a:lnTo>
                  <a:pt x="15" y="8"/>
                </a:lnTo>
                <a:lnTo>
                  <a:pt x="29" y="15"/>
                </a:lnTo>
                <a:lnTo>
                  <a:pt x="45" y="20"/>
                </a:lnTo>
                <a:lnTo>
                  <a:pt x="59" y="25"/>
                </a:lnTo>
                <a:lnTo>
                  <a:pt x="91" y="31"/>
                </a:lnTo>
                <a:lnTo>
                  <a:pt x="123" y="36"/>
                </a:lnTo>
                <a:lnTo>
                  <a:pt x="146" y="43"/>
                </a:lnTo>
                <a:lnTo>
                  <a:pt x="170" y="48"/>
                </a:lnTo>
                <a:lnTo>
                  <a:pt x="217" y="57"/>
                </a:lnTo>
                <a:lnTo>
                  <a:pt x="264" y="67"/>
                </a:lnTo>
                <a:lnTo>
                  <a:pt x="287" y="72"/>
                </a:lnTo>
                <a:lnTo>
                  <a:pt x="311" y="79"/>
                </a:lnTo>
                <a:lnTo>
                  <a:pt x="318" y="92"/>
                </a:lnTo>
                <a:lnTo>
                  <a:pt x="324" y="105"/>
                </a:lnTo>
                <a:lnTo>
                  <a:pt x="331" y="119"/>
                </a:lnTo>
                <a:lnTo>
                  <a:pt x="34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5" name="Freeform 757"/>
          <p:cNvSpPr>
            <a:spLocks/>
          </p:cNvSpPr>
          <p:nvPr/>
        </p:nvSpPr>
        <p:spPr bwMode="auto">
          <a:xfrm>
            <a:off x="5557839" y="2887663"/>
            <a:ext cx="41275" cy="68262"/>
          </a:xfrm>
          <a:custGeom>
            <a:avLst/>
            <a:gdLst>
              <a:gd name="T0" fmla="*/ 0 w 80"/>
              <a:gd name="T1" fmla="*/ 0 h 129"/>
              <a:gd name="T2" fmla="*/ 11 w 80"/>
              <a:gd name="T3" fmla="*/ 10 h 129"/>
              <a:gd name="T4" fmla="*/ 19 w 80"/>
              <a:gd name="T5" fmla="*/ 22 h 129"/>
              <a:gd name="T6" fmla="*/ 36 w 80"/>
              <a:gd name="T7" fmla="*/ 48 h 129"/>
              <a:gd name="T8" fmla="*/ 51 w 80"/>
              <a:gd name="T9" fmla="*/ 74 h 129"/>
              <a:gd name="T10" fmla="*/ 65 w 80"/>
              <a:gd name="T11" fmla="*/ 101 h 129"/>
              <a:gd name="T12" fmla="*/ 70 w 80"/>
              <a:gd name="T13" fmla="*/ 109 h 129"/>
              <a:gd name="T14" fmla="*/ 74 w 80"/>
              <a:gd name="T15" fmla="*/ 115 h 129"/>
              <a:gd name="T16" fmla="*/ 77 w 80"/>
              <a:gd name="T17" fmla="*/ 117 h 129"/>
              <a:gd name="T18" fmla="*/ 78 w 80"/>
              <a:gd name="T19" fmla="*/ 119 h 129"/>
              <a:gd name="T20" fmla="*/ 80 w 80"/>
              <a:gd name="T21" fmla="*/ 120 h 129"/>
              <a:gd name="T22" fmla="*/ 80 w 80"/>
              <a:gd name="T23" fmla="*/ 122 h 129"/>
              <a:gd name="T24" fmla="*/ 80 w 80"/>
              <a:gd name="T25" fmla="*/ 125 h 129"/>
              <a:gd name="T26" fmla="*/ 80 w 80"/>
              <a:gd name="T27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" h="129">
                <a:moveTo>
                  <a:pt x="0" y="0"/>
                </a:moveTo>
                <a:lnTo>
                  <a:pt x="11" y="10"/>
                </a:lnTo>
                <a:lnTo>
                  <a:pt x="19" y="22"/>
                </a:lnTo>
                <a:lnTo>
                  <a:pt x="36" y="48"/>
                </a:lnTo>
                <a:lnTo>
                  <a:pt x="51" y="74"/>
                </a:lnTo>
                <a:lnTo>
                  <a:pt x="65" y="101"/>
                </a:lnTo>
                <a:lnTo>
                  <a:pt x="70" y="109"/>
                </a:lnTo>
                <a:lnTo>
                  <a:pt x="74" y="115"/>
                </a:lnTo>
                <a:lnTo>
                  <a:pt x="77" y="117"/>
                </a:lnTo>
                <a:lnTo>
                  <a:pt x="78" y="119"/>
                </a:lnTo>
                <a:lnTo>
                  <a:pt x="80" y="120"/>
                </a:lnTo>
                <a:lnTo>
                  <a:pt x="80" y="122"/>
                </a:lnTo>
                <a:lnTo>
                  <a:pt x="80" y="125"/>
                </a:lnTo>
                <a:lnTo>
                  <a:pt x="80" y="1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6" name="Freeform 758"/>
          <p:cNvSpPr>
            <a:spLocks/>
          </p:cNvSpPr>
          <p:nvPr/>
        </p:nvSpPr>
        <p:spPr bwMode="auto">
          <a:xfrm>
            <a:off x="5522914" y="2933700"/>
            <a:ext cx="65087" cy="76200"/>
          </a:xfrm>
          <a:custGeom>
            <a:avLst/>
            <a:gdLst>
              <a:gd name="T0" fmla="*/ 0 w 123"/>
              <a:gd name="T1" fmla="*/ 0 h 144"/>
              <a:gd name="T2" fmla="*/ 5 w 123"/>
              <a:gd name="T3" fmla="*/ 11 h 144"/>
              <a:gd name="T4" fmla="*/ 13 w 123"/>
              <a:gd name="T5" fmla="*/ 24 h 144"/>
              <a:gd name="T6" fmla="*/ 24 w 123"/>
              <a:gd name="T7" fmla="*/ 37 h 144"/>
              <a:gd name="T8" fmla="*/ 38 w 123"/>
              <a:gd name="T9" fmla="*/ 51 h 144"/>
              <a:gd name="T10" fmla="*/ 51 w 123"/>
              <a:gd name="T11" fmla="*/ 64 h 144"/>
              <a:gd name="T12" fmla="*/ 64 w 123"/>
              <a:gd name="T13" fmla="*/ 76 h 144"/>
              <a:gd name="T14" fmla="*/ 76 w 123"/>
              <a:gd name="T15" fmla="*/ 87 h 144"/>
              <a:gd name="T16" fmla="*/ 87 w 123"/>
              <a:gd name="T17" fmla="*/ 94 h 144"/>
              <a:gd name="T18" fmla="*/ 92 w 123"/>
              <a:gd name="T19" fmla="*/ 102 h 144"/>
              <a:gd name="T20" fmla="*/ 96 w 123"/>
              <a:gd name="T21" fmla="*/ 108 h 144"/>
              <a:gd name="T22" fmla="*/ 102 w 123"/>
              <a:gd name="T23" fmla="*/ 118 h 144"/>
              <a:gd name="T24" fmla="*/ 107 w 123"/>
              <a:gd name="T25" fmla="*/ 125 h 144"/>
              <a:gd name="T26" fmla="*/ 110 w 123"/>
              <a:gd name="T27" fmla="*/ 129 h 144"/>
              <a:gd name="T28" fmla="*/ 111 w 123"/>
              <a:gd name="T29" fmla="*/ 132 h 144"/>
              <a:gd name="T30" fmla="*/ 113 w 123"/>
              <a:gd name="T31" fmla="*/ 135 h 144"/>
              <a:gd name="T32" fmla="*/ 117 w 123"/>
              <a:gd name="T33" fmla="*/ 138 h 144"/>
              <a:gd name="T34" fmla="*/ 123 w 123"/>
              <a:gd name="T3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3" h="144">
                <a:moveTo>
                  <a:pt x="0" y="0"/>
                </a:moveTo>
                <a:lnTo>
                  <a:pt x="5" y="11"/>
                </a:lnTo>
                <a:lnTo>
                  <a:pt x="13" y="24"/>
                </a:lnTo>
                <a:lnTo>
                  <a:pt x="24" y="37"/>
                </a:lnTo>
                <a:lnTo>
                  <a:pt x="38" y="51"/>
                </a:lnTo>
                <a:lnTo>
                  <a:pt x="51" y="64"/>
                </a:lnTo>
                <a:lnTo>
                  <a:pt x="64" y="76"/>
                </a:lnTo>
                <a:lnTo>
                  <a:pt x="76" y="87"/>
                </a:lnTo>
                <a:lnTo>
                  <a:pt x="87" y="94"/>
                </a:lnTo>
                <a:lnTo>
                  <a:pt x="92" y="102"/>
                </a:lnTo>
                <a:lnTo>
                  <a:pt x="96" y="108"/>
                </a:lnTo>
                <a:lnTo>
                  <a:pt x="102" y="118"/>
                </a:lnTo>
                <a:lnTo>
                  <a:pt x="107" y="125"/>
                </a:lnTo>
                <a:lnTo>
                  <a:pt x="110" y="129"/>
                </a:lnTo>
                <a:lnTo>
                  <a:pt x="111" y="132"/>
                </a:lnTo>
                <a:lnTo>
                  <a:pt x="113" y="135"/>
                </a:lnTo>
                <a:lnTo>
                  <a:pt x="117" y="138"/>
                </a:lnTo>
                <a:lnTo>
                  <a:pt x="123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7" name="Freeform 759"/>
          <p:cNvSpPr>
            <a:spLocks/>
          </p:cNvSpPr>
          <p:nvPr/>
        </p:nvSpPr>
        <p:spPr bwMode="auto">
          <a:xfrm>
            <a:off x="5541963" y="2895601"/>
            <a:ext cx="68262" cy="30163"/>
          </a:xfrm>
          <a:custGeom>
            <a:avLst/>
            <a:gdLst>
              <a:gd name="T0" fmla="*/ 0 w 130"/>
              <a:gd name="T1" fmla="*/ 0 h 58"/>
              <a:gd name="T2" fmla="*/ 20 w 130"/>
              <a:gd name="T3" fmla="*/ 2 h 58"/>
              <a:gd name="T4" fmla="*/ 38 w 130"/>
              <a:gd name="T5" fmla="*/ 6 h 58"/>
              <a:gd name="T6" fmla="*/ 54 w 130"/>
              <a:gd name="T7" fmla="*/ 11 h 58"/>
              <a:gd name="T8" fmla="*/ 71 w 130"/>
              <a:gd name="T9" fmla="*/ 17 h 58"/>
              <a:gd name="T10" fmla="*/ 86 w 130"/>
              <a:gd name="T11" fmla="*/ 24 h 58"/>
              <a:gd name="T12" fmla="*/ 101 w 130"/>
              <a:gd name="T13" fmla="*/ 34 h 58"/>
              <a:gd name="T14" fmla="*/ 116 w 130"/>
              <a:gd name="T15" fmla="*/ 44 h 58"/>
              <a:gd name="T16" fmla="*/ 130 w 130"/>
              <a:gd name="T1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0" h="58">
                <a:moveTo>
                  <a:pt x="0" y="0"/>
                </a:moveTo>
                <a:lnTo>
                  <a:pt x="20" y="2"/>
                </a:lnTo>
                <a:lnTo>
                  <a:pt x="38" y="6"/>
                </a:lnTo>
                <a:lnTo>
                  <a:pt x="54" y="11"/>
                </a:lnTo>
                <a:lnTo>
                  <a:pt x="71" y="17"/>
                </a:lnTo>
                <a:lnTo>
                  <a:pt x="86" y="24"/>
                </a:lnTo>
                <a:lnTo>
                  <a:pt x="101" y="34"/>
                </a:lnTo>
                <a:lnTo>
                  <a:pt x="116" y="44"/>
                </a:lnTo>
                <a:lnTo>
                  <a:pt x="13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8" name="Freeform 760"/>
          <p:cNvSpPr>
            <a:spLocks/>
          </p:cNvSpPr>
          <p:nvPr/>
        </p:nvSpPr>
        <p:spPr bwMode="auto">
          <a:xfrm>
            <a:off x="5534025" y="2947988"/>
            <a:ext cx="19050" cy="42862"/>
          </a:xfrm>
          <a:custGeom>
            <a:avLst/>
            <a:gdLst>
              <a:gd name="T0" fmla="*/ 0 w 36"/>
              <a:gd name="T1" fmla="*/ 0 h 79"/>
              <a:gd name="T2" fmla="*/ 1 w 36"/>
              <a:gd name="T3" fmla="*/ 13 h 79"/>
              <a:gd name="T4" fmla="*/ 2 w 36"/>
              <a:gd name="T5" fmla="*/ 23 h 79"/>
              <a:gd name="T6" fmla="*/ 4 w 36"/>
              <a:gd name="T7" fmla="*/ 31 h 79"/>
              <a:gd name="T8" fmla="*/ 5 w 36"/>
              <a:gd name="T9" fmla="*/ 38 h 79"/>
              <a:gd name="T10" fmla="*/ 5 w 36"/>
              <a:gd name="T11" fmla="*/ 44 h 79"/>
              <a:gd name="T12" fmla="*/ 6 w 36"/>
              <a:gd name="T13" fmla="*/ 48 h 79"/>
              <a:gd name="T14" fmla="*/ 7 w 36"/>
              <a:gd name="T15" fmla="*/ 54 h 79"/>
              <a:gd name="T16" fmla="*/ 11 w 36"/>
              <a:gd name="T17" fmla="*/ 58 h 79"/>
              <a:gd name="T18" fmla="*/ 16 w 36"/>
              <a:gd name="T19" fmla="*/ 61 h 79"/>
              <a:gd name="T20" fmla="*/ 24 w 36"/>
              <a:gd name="T21" fmla="*/ 69 h 79"/>
              <a:gd name="T22" fmla="*/ 30 w 36"/>
              <a:gd name="T23" fmla="*/ 73 h 79"/>
              <a:gd name="T24" fmla="*/ 36 w 36"/>
              <a:gd name="T2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" h="79">
                <a:moveTo>
                  <a:pt x="0" y="0"/>
                </a:moveTo>
                <a:lnTo>
                  <a:pt x="1" y="13"/>
                </a:lnTo>
                <a:lnTo>
                  <a:pt x="2" y="23"/>
                </a:lnTo>
                <a:lnTo>
                  <a:pt x="4" y="31"/>
                </a:lnTo>
                <a:lnTo>
                  <a:pt x="5" y="38"/>
                </a:lnTo>
                <a:lnTo>
                  <a:pt x="5" y="44"/>
                </a:lnTo>
                <a:lnTo>
                  <a:pt x="6" y="48"/>
                </a:lnTo>
                <a:lnTo>
                  <a:pt x="7" y="54"/>
                </a:lnTo>
                <a:lnTo>
                  <a:pt x="11" y="58"/>
                </a:lnTo>
                <a:lnTo>
                  <a:pt x="16" y="61"/>
                </a:lnTo>
                <a:lnTo>
                  <a:pt x="24" y="69"/>
                </a:lnTo>
                <a:lnTo>
                  <a:pt x="30" y="73"/>
                </a:lnTo>
                <a:lnTo>
                  <a:pt x="36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49" name="Line 761"/>
          <p:cNvSpPr>
            <a:spLocks noChangeShapeType="1"/>
          </p:cNvSpPr>
          <p:nvPr/>
        </p:nvSpPr>
        <p:spPr bwMode="auto">
          <a:xfrm>
            <a:off x="5546725" y="3062289"/>
            <a:ext cx="0" cy="3492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0" name="Freeform 762"/>
          <p:cNvSpPr>
            <a:spLocks/>
          </p:cNvSpPr>
          <p:nvPr/>
        </p:nvSpPr>
        <p:spPr bwMode="auto">
          <a:xfrm>
            <a:off x="5584825" y="3048001"/>
            <a:ext cx="52388" cy="73025"/>
          </a:xfrm>
          <a:custGeom>
            <a:avLst/>
            <a:gdLst>
              <a:gd name="T0" fmla="*/ 0 w 101"/>
              <a:gd name="T1" fmla="*/ 0 h 137"/>
              <a:gd name="T2" fmla="*/ 17 w 101"/>
              <a:gd name="T3" fmla="*/ 12 h 137"/>
              <a:gd name="T4" fmla="*/ 32 w 101"/>
              <a:gd name="T5" fmla="*/ 25 h 137"/>
              <a:gd name="T6" fmla="*/ 48 w 101"/>
              <a:gd name="T7" fmla="*/ 38 h 137"/>
              <a:gd name="T8" fmla="*/ 65 w 101"/>
              <a:gd name="T9" fmla="*/ 50 h 137"/>
              <a:gd name="T10" fmla="*/ 68 w 101"/>
              <a:gd name="T11" fmla="*/ 61 h 137"/>
              <a:gd name="T12" fmla="*/ 71 w 101"/>
              <a:gd name="T13" fmla="*/ 72 h 137"/>
              <a:gd name="T14" fmla="*/ 74 w 101"/>
              <a:gd name="T15" fmla="*/ 82 h 137"/>
              <a:gd name="T16" fmla="*/ 79 w 101"/>
              <a:gd name="T17" fmla="*/ 93 h 137"/>
              <a:gd name="T18" fmla="*/ 86 w 101"/>
              <a:gd name="T19" fmla="*/ 104 h 137"/>
              <a:gd name="T20" fmla="*/ 94 w 101"/>
              <a:gd name="T21" fmla="*/ 115 h 137"/>
              <a:gd name="T22" fmla="*/ 96 w 101"/>
              <a:gd name="T23" fmla="*/ 121 h 137"/>
              <a:gd name="T24" fmla="*/ 98 w 101"/>
              <a:gd name="T25" fmla="*/ 128 h 137"/>
              <a:gd name="T26" fmla="*/ 101 w 101"/>
              <a:gd name="T27" fmla="*/ 134 h 137"/>
              <a:gd name="T28" fmla="*/ 101 w 101"/>
              <a:gd name="T29" fmla="*/ 137 h 137"/>
              <a:gd name="T30" fmla="*/ 101 w 101"/>
              <a:gd name="T3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1" h="137">
                <a:moveTo>
                  <a:pt x="0" y="0"/>
                </a:moveTo>
                <a:lnTo>
                  <a:pt x="17" y="12"/>
                </a:lnTo>
                <a:lnTo>
                  <a:pt x="32" y="25"/>
                </a:lnTo>
                <a:lnTo>
                  <a:pt x="48" y="38"/>
                </a:lnTo>
                <a:lnTo>
                  <a:pt x="65" y="50"/>
                </a:lnTo>
                <a:lnTo>
                  <a:pt x="68" y="61"/>
                </a:lnTo>
                <a:lnTo>
                  <a:pt x="71" y="72"/>
                </a:lnTo>
                <a:lnTo>
                  <a:pt x="74" y="82"/>
                </a:lnTo>
                <a:lnTo>
                  <a:pt x="79" y="93"/>
                </a:lnTo>
                <a:lnTo>
                  <a:pt x="86" y="104"/>
                </a:lnTo>
                <a:lnTo>
                  <a:pt x="94" y="115"/>
                </a:lnTo>
                <a:lnTo>
                  <a:pt x="96" y="121"/>
                </a:lnTo>
                <a:lnTo>
                  <a:pt x="98" y="128"/>
                </a:lnTo>
                <a:lnTo>
                  <a:pt x="101" y="134"/>
                </a:lnTo>
                <a:lnTo>
                  <a:pt x="101" y="137"/>
                </a:lnTo>
                <a:lnTo>
                  <a:pt x="101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1" name="Freeform 763"/>
          <p:cNvSpPr>
            <a:spLocks/>
          </p:cNvSpPr>
          <p:nvPr/>
        </p:nvSpPr>
        <p:spPr bwMode="auto">
          <a:xfrm>
            <a:off x="5580064" y="3132139"/>
            <a:ext cx="46037" cy="52387"/>
          </a:xfrm>
          <a:custGeom>
            <a:avLst/>
            <a:gdLst>
              <a:gd name="T0" fmla="*/ 0 w 87"/>
              <a:gd name="T1" fmla="*/ 0 h 101"/>
              <a:gd name="T2" fmla="*/ 10 w 87"/>
              <a:gd name="T3" fmla="*/ 6 h 101"/>
              <a:gd name="T4" fmla="*/ 19 w 87"/>
              <a:gd name="T5" fmla="*/ 12 h 101"/>
              <a:gd name="T6" fmla="*/ 33 w 87"/>
              <a:gd name="T7" fmla="*/ 24 h 101"/>
              <a:gd name="T8" fmla="*/ 47 w 87"/>
              <a:gd name="T9" fmla="*/ 35 h 101"/>
              <a:gd name="T10" fmla="*/ 56 w 87"/>
              <a:gd name="T11" fmla="*/ 40 h 101"/>
              <a:gd name="T12" fmla="*/ 65 w 87"/>
              <a:gd name="T13" fmla="*/ 44 h 101"/>
              <a:gd name="T14" fmla="*/ 71 w 87"/>
              <a:gd name="T15" fmla="*/ 58 h 101"/>
              <a:gd name="T16" fmla="*/ 79 w 87"/>
              <a:gd name="T17" fmla="*/ 72 h 101"/>
              <a:gd name="T18" fmla="*/ 85 w 87"/>
              <a:gd name="T19" fmla="*/ 86 h 101"/>
              <a:gd name="T20" fmla="*/ 87 w 87"/>
              <a:gd name="T21" fmla="*/ 93 h 101"/>
              <a:gd name="T22" fmla="*/ 87 w 87"/>
              <a:gd name="T2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" h="101">
                <a:moveTo>
                  <a:pt x="0" y="0"/>
                </a:moveTo>
                <a:lnTo>
                  <a:pt x="10" y="6"/>
                </a:lnTo>
                <a:lnTo>
                  <a:pt x="19" y="12"/>
                </a:lnTo>
                <a:lnTo>
                  <a:pt x="33" y="24"/>
                </a:lnTo>
                <a:lnTo>
                  <a:pt x="47" y="35"/>
                </a:lnTo>
                <a:lnTo>
                  <a:pt x="56" y="40"/>
                </a:lnTo>
                <a:lnTo>
                  <a:pt x="65" y="44"/>
                </a:lnTo>
                <a:lnTo>
                  <a:pt x="71" y="58"/>
                </a:lnTo>
                <a:lnTo>
                  <a:pt x="79" y="72"/>
                </a:lnTo>
                <a:lnTo>
                  <a:pt x="85" y="86"/>
                </a:lnTo>
                <a:lnTo>
                  <a:pt x="87" y="93"/>
                </a:lnTo>
                <a:lnTo>
                  <a:pt x="87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2" name="Freeform 764"/>
          <p:cNvSpPr>
            <a:spLocks/>
          </p:cNvSpPr>
          <p:nvPr/>
        </p:nvSpPr>
        <p:spPr bwMode="auto">
          <a:xfrm>
            <a:off x="5487989" y="3203576"/>
            <a:ext cx="26987" cy="92075"/>
          </a:xfrm>
          <a:custGeom>
            <a:avLst/>
            <a:gdLst>
              <a:gd name="T0" fmla="*/ 0 w 51"/>
              <a:gd name="T1" fmla="*/ 0 h 173"/>
              <a:gd name="T2" fmla="*/ 3 w 51"/>
              <a:gd name="T3" fmla="*/ 9 h 173"/>
              <a:gd name="T4" fmla="*/ 5 w 51"/>
              <a:gd name="T5" fmla="*/ 20 h 173"/>
              <a:gd name="T6" fmla="*/ 11 w 51"/>
              <a:gd name="T7" fmla="*/ 42 h 173"/>
              <a:gd name="T8" fmla="*/ 14 w 51"/>
              <a:gd name="T9" fmla="*/ 53 h 173"/>
              <a:gd name="T10" fmla="*/ 17 w 51"/>
              <a:gd name="T11" fmla="*/ 64 h 173"/>
              <a:gd name="T12" fmla="*/ 20 w 51"/>
              <a:gd name="T13" fmla="*/ 72 h 173"/>
              <a:gd name="T14" fmla="*/ 22 w 51"/>
              <a:gd name="T15" fmla="*/ 80 h 173"/>
              <a:gd name="T16" fmla="*/ 27 w 51"/>
              <a:gd name="T17" fmla="*/ 92 h 173"/>
              <a:gd name="T18" fmla="*/ 32 w 51"/>
              <a:gd name="T19" fmla="*/ 102 h 173"/>
              <a:gd name="T20" fmla="*/ 41 w 51"/>
              <a:gd name="T21" fmla="*/ 124 h 173"/>
              <a:gd name="T22" fmla="*/ 48 w 51"/>
              <a:gd name="T23" fmla="*/ 147 h 173"/>
              <a:gd name="T24" fmla="*/ 50 w 51"/>
              <a:gd name="T25" fmla="*/ 159 h 173"/>
              <a:gd name="T26" fmla="*/ 51 w 51"/>
              <a:gd name="T27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173">
                <a:moveTo>
                  <a:pt x="0" y="0"/>
                </a:moveTo>
                <a:lnTo>
                  <a:pt x="3" y="9"/>
                </a:lnTo>
                <a:lnTo>
                  <a:pt x="5" y="20"/>
                </a:lnTo>
                <a:lnTo>
                  <a:pt x="11" y="42"/>
                </a:lnTo>
                <a:lnTo>
                  <a:pt x="14" y="53"/>
                </a:lnTo>
                <a:lnTo>
                  <a:pt x="17" y="64"/>
                </a:lnTo>
                <a:lnTo>
                  <a:pt x="20" y="72"/>
                </a:lnTo>
                <a:lnTo>
                  <a:pt x="22" y="80"/>
                </a:lnTo>
                <a:lnTo>
                  <a:pt x="27" y="92"/>
                </a:lnTo>
                <a:lnTo>
                  <a:pt x="32" y="102"/>
                </a:lnTo>
                <a:lnTo>
                  <a:pt x="41" y="124"/>
                </a:lnTo>
                <a:lnTo>
                  <a:pt x="48" y="147"/>
                </a:lnTo>
                <a:lnTo>
                  <a:pt x="50" y="159"/>
                </a:lnTo>
                <a:lnTo>
                  <a:pt x="51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3" name="Freeform 765"/>
          <p:cNvSpPr>
            <a:spLocks/>
          </p:cNvSpPr>
          <p:nvPr/>
        </p:nvSpPr>
        <p:spPr bwMode="auto">
          <a:xfrm>
            <a:off x="5481638" y="3170239"/>
            <a:ext cx="38100" cy="46037"/>
          </a:xfrm>
          <a:custGeom>
            <a:avLst/>
            <a:gdLst>
              <a:gd name="T0" fmla="*/ 0 w 72"/>
              <a:gd name="T1" fmla="*/ 0 h 87"/>
              <a:gd name="T2" fmla="*/ 6 w 72"/>
              <a:gd name="T3" fmla="*/ 6 h 87"/>
              <a:gd name="T4" fmla="*/ 11 w 72"/>
              <a:gd name="T5" fmla="*/ 11 h 87"/>
              <a:gd name="T6" fmla="*/ 17 w 72"/>
              <a:gd name="T7" fmla="*/ 17 h 87"/>
              <a:gd name="T8" fmla="*/ 22 w 72"/>
              <a:gd name="T9" fmla="*/ 22 h 87"/>
              <a:gd name="T10" fmla="*/ 25 w 72"/>
              <a:gd name="T11" fmla="*/ 26 h 87"/>
              <a:gd name="T12" fmla="*/ 28 w 72"/>
              <a:gd name="T13" fmla="*/ 30 h 87"/>
              <a:gd name="T14" fmla="*/ 32 w 72"/>
              <a:gd name="T15" fmla="*/ 38 h 87"/>
              <a:gd name="T16" fmla="*/ 36 w 72"/>
              <a:gd name="T17" fmla="*/ 42 h 87"/>
              <a:gd name="T18" fmla="*/ 40 w 72"/>
              <a:gd name="T19" fmla="*/ 50 h 87"/>
              <a:gd name="T20" fmla="*/ 44 w 72"/>
              <a:gd name="T21" fmla="*/ 57 h 87"/>
              <a:gd name="T22" fmla="*/ 50 w 72"/>
              <a:gd name="T23" fmla="*/ 65 h 87"/>
              <a:gd name="T24" fmla="*/ 55 w 72"/>
              <a:gd name="T25" fmla="*/ 74 h 87"/>
              <a:gd name="T26" fmla="*/ 59 w 72"/>
              <a:gd name="T27" fmla="*/ 79 h 87"/>
              <a:gd name="T28" fmla="*/ 60 w 72"/>
              <a:gd name="T29" fmla="*/ 83 h 87"/>
              <a:gd name="T30" fmla="*/ 61 w 72"/>
              <a:gd name="T31" fmla="*/ 86 h 87"/>
              <a:gd name="T32" fmla="*/ 65 w 72"/>
              <a:gd name="T33" fmla="*/ 87 h 87"/>
              <a:gd name="T34" fmla="*/ 67 w 72"/>
              <a:gd name="T35" fmla="*/ 87 h 87"/>
              <a:gd name="T36" fmla="*/ 72 w 72"/>
              <a:gd name="T3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2" h="87">
                <a:moveTo>
                  <a:pt x="0" y="0"/>
                </a:moveTo>
                <a:lnTo>
                  <a:pt x="6" y="6"/>
                </a:lnTo>
                <a:lnTo>
                  <a:pt x="11" y="11"/>
                </a:lnTo>
                <a:lnTo>
                  <a:pt x="17" y="17"/>
                </a:lnTo>
                <a:lnTo>
                  <a:pt x="22" y="22"/>
                </a:lnTo>
                <a:lnTo>
                  <a:pt x="25" y="26"/>
                </a:lnTo>
                <a:lnTo>
                  <a:pt x="28" y="30"/>
                </a:lnTo>
                <a:lnTo>
                  <a:pt x="32" y="38"/>
                </a:lnTo>
                <a:lnTo>
                  <a:pt x="36" y="42"/>
                </a:lnTo>
                <a:lnTo>
                  <a:pt x="40" y="50"/>
                </a:lnTo>
                <a:lnTo>
                  <a:pt x="44" y="57"/>
                </a:lnTo>
                <a:lnTo>
                  <a:pt x="50" y="65"/>
                </a:lnTo>
                <a:lnTo>
                  <a:pt x="55" y="74"/>
                </a:lnTo>
                <a:lnTo>
                  <a:pt x="59" y="79"/>
                </a:lnTo>
                <a:lnTo>
                  <a:pt x="60" y="83"/>
                </a:lnTo>
                <a:lnTo>
                  <a:pt x="61" y="86"/>
                </a:lnTo>
                <a:lnTo>
                  <a:pt x="65" y="87"/>
                </a:lnTo>
                <a:lnTo>
                  <a:pt x="67" y="87"/>
                </a:lnTo>
                <a:lnTo>
                  <a:pt x="72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4" name="Freeform 766"/>
          <p:cNvSpPr>
            <a:spLocks/>
          </p:cNvSpPr>
          <p:nvPr/>
        </p:nvSpPr>
        <p:spPr bwMode="auto">
          <a:xfrm>
            <a:off x="5507039" y="3143250"/>
            <a:ext cx="46037" cy="65088"/>
          </a:xfrm>
          <a:custGeom>
            <a:avLst/>
            <a:gdLst>
              <a:gd name="T0" fmla="*/ 0 w 87"/>
              <a:gd name="T1" fmla="*/ 0 h 123"/>
              <a:gd name="T2" fmla="*/ 11 w 87"/>
              <a:gd name="T3" fmla="*/ 5 h 123"/>
              <a:gd name="T4" fmla="*/ 20 w 87"/>
              <a:gd name="T5" fmla="*/ 9 h 123"/>
              <a:gd name="T6" fmla="*/ 27 w 87"/>
              <a:gd name="T7" fmla="*/ 16 h 123"/>
              <a:gd name="T8" fmla="*/ 32 w 87"/>
              <a:gd name="T9" fmla="*/ 22 h 123"/>
              <a:gd name="T10" fmla="*/ 40 w 87"/>
              <a:gd name="T11" fmla="*/ 38 h 123"/>
              <a:gd name="T12" fmla="*/ 45 w 87"/>
              <a:gd name="T13" fmla="*/ 47 h 123"/>
              <a:gd name="T14" fmla="*/ 51 w 87"/>
              <a:gd name="T15" fmla="*/ 58 h 123"/>
              <a:gd name="T16" fmla="*/ 65 w 87"/>
              <a:gd name="T17" fmla="*/ 79 h 123"/>
              <a:gd name="T18" fmla="*/ 80 w 87"/>
              <a:gd name="T19" fmla="*/ 101 h 123"/>
              <a:gd name="T20" fmla="*/ 83 w 87"/>
              <a:gd name="T21" fmla="*/ 107 h 123"/>
              <a:gd name="T22" fmla="*/ 86 w 87"/>
              <a:gd name="T23" fmla="*/ 114 h 123"/>
              <a:gd name="T24" fmla="*/ 87 w 87"/>
              <a:gd name="T25" fmla="*/ 120 h 123"/>
              <a:gd name="T26" fmla="*/ 87 w 87"/>
              <a:gd name="T27" fmla="*/ 121 h 123"/>
              <a:gd name="T28" fmla="*/ 87 w 87"/>
              <a:gd name="T29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7" h="123">
                <a:moveTo>
                  <a:pt x="0" y="0"/>
                </a:moveTo>
                <a:lnTo>
                  <a:pt x="11" y="5"/>
                </a:lnTo>
                <a:lnTo>
                  <a:pt x="20" y="9"/>
                </a:lnTo>
                <a:lnTo>
                  <a:pt x="27" y="16"/>
                </a:lnTo>
                <a:lnTo>
                  <a:pt x="32" y="22"/>
                </a:lnTo>
                <a:lnTo>
                  <a:pt x="40" y="38"/>
                </a:lnTo>
                <a:lnTo>
                  <a:pt x="45" y="47"/>
                </a:lnTo>
                <a:lnTo>
                  <a:pt x="51" y="58"/>
                </a:lnTo>
                <a:lnTo>
                  <a:pt x="65" y="79"/>
                </a:lnTo>
                <a:lnTo>
                  <a:pt x="80" y="101"/>
                </a:lnTo>
                <a:lnTo>
                  <a:pt x="83" y="107"/>
                </a:lnTo>
                <a:lnTo>
                  <a:pt x="86" y="114"/>
                </a:lnTo>
                <a:lnTo>
                  <a:pt x="87" y="120"/>
                </a:lnTo>
                <a:lnTo>
                  <a:pt x="87" y="121"/>
                </a:lnTo>
                <a:lnTo>
                  <a:pt x="87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5" name="Freeform 767"/>
          <p:cNvSpPr>
            <a:spLocks/>
          </p:cNvSpPr>
          <p:nvPr/>
        </p:nvSpPr>
        <p:spPr bwMode="auto">
          <a:xfrm>
            <a:off x="5553076" y="3135313"/>
            <a:ext cx="80963" cy="114300"/>
          </a:xfrm>
          <a:custGeom>
            <a:avLst/>
            <a:gdLst>
              <a:gd name="T0" fmla="*/ 0 w 152"/>
              <a:gd name="T1" fmla="*/ 0 h 217"/>
              <a:gd name="T2" fmla="*/ 17 w 152"/>
              <a:gd name="T3" fmla="*/ 15 h 217"/>
              <a:gd name="T4" fmla="*/ 30 w 152"/>
              <a:gd name="T5" fmla="*/ 31 h 217"/>
              <a:gd name="T6" fmla="*/ 42 w 152"/>
              <a:gd name="T7" fmla="*/ 50 h 217"/>
              <a:gd name="T8" fmla="*/ 53 w 152"/>
              <a:gd name="T9" fmla="*/ 69 h 217"/>
              <a:gd name="T10" fmla="*/ 64 w 152"/>
              <a:gd name="T11" fmla="*/ 89 h 217"/>
              <a:gd name="T12" fmla="*/ 75 w 152"/>
              <a:gd name="T13" fmla="*/ 110 h 217"/>
              <a:gd name="T14" fmla="*/ 87 w 152"/>
              <a:gd name="T15" fmla="*/ 128 h 217"/>
              <a:gd name="T16" fmla="*/ 101 w 152"/>
              <a:gd name="T17" fmla="*/ 145 h 217"/>
              <a:gd name="T18" fmla="*/ 103 w 152"/>
              <a:gd name="T19" fmla="*/ 150 h 217"/>
              <a:gd name="T20" fmla="*/ 106 w 152"/>
              <a:gd name="T21" fmla="*/ 158 h 217"/>
              <a:gd name="T22" fmla="*/ 111 w 152"/>
              <a:gd name="T23" fmla="*/ 168 h 217"/>
              <a:gd name="T24" fmla="*/ 114 w 152"/>
              <a:gd name="T25" fmla="*/ 178 h 217"/>
              <a:gd name="T26" fmla="*/ 119 w 152"/>
              <a:gd name="T27" fmla="*/ 189 h 217"/>
              <a:gd name="T28" fmla="*/ 124 w 152"/>
              <a:gd name="T29" fmla="*/ 199 h 217"/>
              <a:gd name="T30" fmla="*/ 127 w 152"/>
              <a:gd name="T31" fmla="*/ 206 h 217"/>
              <a:gd name="T32" fmla="*/ 130 w 152"/>
              <a:gd name="T33" fmla="*/ 210 h 217"/>
              <a:gd name="T34" fmla="*/ 136 w 152"/>
              <a:gd name="T35" fmla="*/ 213 h 217"/>
              <a:gd name="T36" fmla="*/ 143 w 152"/>
              <a:gd name="T37" fmla="*/ 216 h 217"/>
              <a:gd name="T38" fmla="*/ 149 w 152"/>
              <a:gd name="T39" fmla="*/ 217 h 217"/>
              <a:gd name="T40" fmla="*/ 150 w 152"/>
              <a:gd name="T41" fmla="*/ 217 h 217"/>
              <a:gd name="T42" fmla="*/ 152 w 152"/>
              <a:gd name="T43" fmla="*/ 217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2" h="217">
                <a:moveTo>
                  <a:pt x="0" y="0"/>
                </a:moveTo>
                <a:lnTo>
                  <a:pt x="17" y="15"/>
                </a:lnTo>
                <a:lnTo>
                  <a:pt x="30" y="31"/>
                </a:lnTo>
                <a:lnTo>
                  <a:pt x="42" y="50"/>
                </a:lnTo>
                <a:lnTo>
                  <a:pt x="53" y="69"/>
                </a:lnTo>
                <a:lnTo>
                  <a:pt x="64" y="89"/>
                </a:lnTo>
                <a:lnTo>
                  <a:pt x="75" y="110"/>
                </a:lnTo>
                <a:lnTo>
                  <a:pt x="87" y="128"/>
                </a:lnTo>
                <a:lnTo>
                  <a:pt x="101" y="145"/>
                </a:lnTo>
                <a:lnTo>
                  <a:pt x="103" y="150"/>
                </a:lnTo>
                <a:lnTo>
                  <a:pt x="106" y="158"/>
                </a:lnTo>
                <a:lnTo>
                  <a:pt x="111" y="168"/>
                </a:lnTo>
                <a:lnTo>
                  <a:pt x="114" y="178"/>
                </a:lnTo>
                <a:lnTo>
                  <a:pt x="119" y="189"/>
                </a:lnTo>
                <a:lnTo>
                  <a:pt x="124" y="199"/>
                </a:lnTo>
                <a:lnTo>
                  <a:pt x="127" y="206"/>
                </a:lnTo>
                <a:lnTo>
                  <a:pt x="130" y="210"/>
                </a:lnTo>
                <a:lnTo>
                  <a:pt x="136" y="213"/>
                </a:lnTo>
                <a:lnTo>
                  <a:pt x="143" y="216"/>
                </a:lnTo>
                <a:lnTo>
                  <a:pt x="149" y="217"/>
                </a:lnTo>
                <a:lnTo>
                  <a:pt x="150" y="217"/>
                </a:lnTo>
                <a:lnTo>
                  <a:pt x="152" y="21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6" name="Freeform 768"/>
          <p:cNvSpPr>
            <a:spLocks/>
          </p:cNvSpPr>
          <p:nvPr/>
        </p:nvSpPr>
        <p:spPr bwMode="auto">
          <a:xfrm>
            <a:off x="4984751" y="3101975"/>
            <a:ext cx="41275" cy="14288"/>
          </a:xfrm>
          <a:custGeom>
            <a:avLst/>
            <a:gdLst>
              <a:gd name="T0" fmla="*/ 79 w 79"/>
              <a:gd name="T1" fmla="*/ 0 h 28"/>
              <a:gd name="T2" fmla="*/ 59 w 79"/>
              <a:gd name="T3" fmla="*/ 8 h 28"/>
              <a:gd name="T4" fmla="*/ 41 w 79"/>
              <a:gd name="T5" fmla="*/ 18 h 28"/>
              <a:gd name="T6" fmla="*/ 21 w 79"/>
              <a:gd name="T7" fmla="*/ 25 h 28"/>
              <a:gd name="T8" fmla="*/ 11 w 79"/>
              <a:gd name="T9" fmla="*/ 27 h 28"/>
              <a:gd name="T10" fmla="*/ 0 w 79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" h="28">
                <a:moveTo>
                  <a:pt x="79" y="0"/>
                </a:moveTo>
                <a:lnTo>
                  <a:pt x="59" y="8"/>
                </a:lnTo>
                <a:lnTo>
                  <a:pt x="41" y="18"/>
                </a:lnTo>
                <a:lnTo>
                  <a:pt x="21" y="25"/>
                </a:lnTo>
                <a:lnTo>
                  <a:pt x="11" y="27"/>
                </a:lnTo>
                <a:lnTo>
                  <a:pt x="0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7" name="Freeform 769"/>
          <p:cNvSpPr>
            <a:spLocks/>
          </p:cNvSpPr>
          <p:nvPr/>
        </p:nvSpPr>
        <p:spPr bwMode="auto">
          <a:xfrm>
            <a:off x="4962526" y="3051176"/>
            <a:ext cx="60325" cy="23813"/>
          </a:xfrm>
          <a:custGeom>
            <a:avLst/>
            <a:gdLst>
              <a:gd name="T0" fmla="*/ 115 w 115"/>
              <a:gd name="T1" fmla="*/ 0 h 43"/>
              <a:gd name="T2" fmla="*/ 93 w 115"/>
              <a:gd name="T3" fmla="*/ 6 h 43"/>
              <a:gd name="T4" fmla="*/ 72 w 115"/>
              <a:gd name="T5" fmla="*/ 12 h 43"/>
              <a:gd name="T6" fmla="*/ 28 w 115"/>
              <a:gd name="T7" fmla="*/ 21 h 43"/>
              <a:gd name="T8" fmla="*/ 21 w 115"/>
              <a:gd name="T9" fmla="*/ 26 h 43"/>
              <a:gd name="T10" fmla="*/ 15 w 115"/>
              <a:gd name="T11" fmla="*/ 30 h 43"/>
              <a:gd name="T12" fmla="*/ 13 w 115"/>
              <a:gd name="T13" fmla="*/ 32 h 43"/>
              <a:gd name="T14" fmla="*/ 10 w 115"/>
              <a:gd name="T15" fmla="*/ 33 h 43"/>
              <a:gd name="T16" fmla="*/ 7 w 115"/>
              <a:gd name="T17" fmla="*/ 37 h 43"/>
              <a:gd name="T18" fmla="*/ 3 w 115"/>
              <a:gd name="T19" fmla="*/ 39 h 43"/>
              <a:gd name="T20" fmla="*/ 0 w 115"/>
              <a:gd name="T21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43">
                <a:moveTo>
                  <a:pt x="115" y="0"/>
                </a:moveTo>
                <a:lnTo>
                  <a:pt x="93" y="6"/>
                </a:lnTo>
                <a:lnTo>
                  <a:pt x="72" y="12"/>
                </a:lnTo>
                <a:lnTo>
                  <a:pt x="28" y="21"/>
                </a:lnTo>
                <a:lnTo>
                  <a:pt x="21" y="26"/>
                </a:lnTo>
                <a:lnTo>
                  <a:pt x="15" y="30"/>
                </a:lnTo>
                <a:lnTo>
                  <a:pt x="13" y="32"/>
                </a:lnTo>
                <a:lnTo>
                  <a:pt x="10" y="33"/>
                </a:lnTo>
                <a:lnTo>
                  <a:pt x="7" y="37"/>
                </a:lnTo>
                <a:lnTo>
                  <a:pt x="3" y="39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8" name="Freeform 770"/>
          <p:cNvSpPr>
            <a:spLocks/>
          </p:cNvSpPr>
          <p:nvPr/>
        </p:nvSpPr>
        <p:spPr bwMode="auto">
          <a:xfrm>
            <a:off x="5053014" y="3113089"/>
            <a:ext cx="15875" cy="46037"/>
          </a:xfrm>
          <a:custGeom>
            <a:avLst/>
            <a:gdLst>
              <a:gd name="T0" fmla="*/ 0 w 29"/>
              <a:gd name="T1" fmla="*/ 0 h 87"/>
              <a:gd name="T2" fmla="*/ 5 w 29"/>
              <a:gd name="T3" fmla="*/ 12 h 87"/>
              <a:gd name="T4" fmla="*/ 9 w 29"/>
              <a:gd name="T5" fmla="*/ 23 h 87"/>
              <a:gd name="T6" fmla="*/ 18 w 29"/>
              <a:gd name="T7" fmla="*/ 42 h 87"/>
              <a:gd name="T8" fmla="*/ 26 w 29"/>
              <a:gd name="T9" fmla="*/ 63 h 87"/>
              <a:gd name="T10" fmla="*/ 27 w 29"/>
              <a:gd name="T11" fmla="*/ 75 h 87"/>
              <a:gd name="T12" fmla="*/ 29 w 29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87">
                <a:moveTo>
                  <a:pt x="0" y="0"/>
                </a:moveTo>
                <a:lnTo>
                  <a:pt x="5" y="12"/>
                </a:lnTo>
                <a:lnTo>
                  <a:pt x="9" y="23"/>
                </a:lnTo>
                <a:lnTo>
                  <a:pt x="18" y="42"/>
                </a:lnTo>
                <a:lnTo>
                  <a:pt x="26" y="63"/>
                </a:lnTo>
                <a:lnTo>
                  <a:pt x="27" y="75"/>
                </a:lnTo>
                <a:lnTo>
                  <a:pt x="29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59" name="Freeform 771"/>
          <p:cNvSpPr>
            <a:spLocks/>
          </p:cNvSpPr>
          <p:nvPr/>
        </p:nvSpPr>
        <p:spPr bwMode="auto">
          <a:xfrm>
            <a:off x="5019675" y="3135313"/>
            <a:ext cx="25400" cy="30162"/>
          </a:xfrm>
          <a:custGeom>
            <a:avLst/>
            <a:gdLst>
              <a:gd name="T0" fmla="*/ 50 w 50"/>
              <a:gd name="T1" fmla="*/ 0 h 58"/>
              <a:gd name="T2" fmla="*/ 43 w 50"/>
              <a:gd name="T3" fmla="*/ 5 h 58"/>
              <a:gd name="T4" fmla="*/ 37 w 50"/>
              <a:gd name="T5" fmla="*/ 9 h 58"/>
              <a:gd name="T6" fmla="*/ 29 w 50"/>
              <a:gd name="T7" fmla="*/ 15 h 58"/>
              <a:gd name="T8" fmla="*/ 25 w 50"/>
              <a:gd name="T9" fmla="*/ 18 h 58"/>
              <a:gd name="T10" fmla="*/ 21 w 50"/>
              <a:gd name="T11" fmla="*/ 23 h 58"/>
              <a:gd name="T12" fmla="*/ 18 w 50"/>
              <a:gd name="T13" fmla="*/ 28 h 58"/>
              <a:gd name="T14" fmla="*/ 14 w 50"/>
              <a:gd name="T15" fmla="*/ 37 h 58"/>
              <a:gd name="T16" fmla="*/ 11 w 50"/>
              <a:gd name="T17" fmla="*/ 45 h 58"/>
              <a:gd name="T18" fmla="*/ 9 w 50"/>
              <a:gd name="T19" fmla="*/ 50 h 58"/>
              <a:gd name="T20" fmla="*/ 8 w 50"/>
              <a:gd name="T21" fmla="*/ 55 h 58"/>
              <a:gd name="T22" fmla="*/ 8 w 50"/>
              <a:gd name="T23" fmla="*/ 57 h 58"/>
              <a:gd name="T24" fmla="*/ 8 w 50"/>
              <a:gd name="T25" fmla="*/ 58 h 58"/>
              <a:gd name="T26" fmla="*/ 7 w 50"/>
              <a:gd name="T27" fmla="*/ 58 h 58"/>
              <a:gd name="T28" fmla="*/ 5 w 50"/>
              <a:gd name="T29" fmla="*/ 58 h 58"/>
              <a:gd name="T30" fmla="*/ 0 w 50"/>
              <a:gd name="T3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" h="58">
                <a:moveTo>
                  <a:pt x="50" y="0"/>
                </a:moveTo>
                <a:lnTo>
                  <a:pt x="43" y="5"/>
                </a:lnTo>
                <a:lnTo>
                  <a:pt x="37" y="9"/>
                </a:lnTo>
                <a:lnTo>
                  <a:pt x="29" y="15"/>
                </a:lnTo>
                <a:lnTo>
                  <a:pt x="25" y="18"/>
                </a:lnTo>
                <a:lnTo>
                  <a:pt x="21" y="23"/>
                </a:lnTo>
                <a:lnTo>
                  <a:pt x="18" y="28"/>
                </a:lnTo>
                <a:lnTo>
                  <a:pt x="14" y="37"/>
                </a:lnTo>
                <a:lnTo>
                  <a:pt x="11" y="45"/>
                </a:lnTo>
                <a:lnTo>
                  <a:pt x="9" y="50"/>
                </a:lnTo>
                <a:lnTo>
                  <a:pt x="8" y="55"/>
                </a:lnTo>
                <a:lnTo>
                  <a:pt x="8" y="57"/>
                </a:lnTo>
                <a:lnTo>
                  <a:pt x="8" y="58"/>
                </a:lnTo>
                <a:lnTo>
                  <a:pt x="7" y="58"/>
                </a:lnTo>
                <a:lnTo>
                  <a:pt x="5" y="58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0" name="Freeform 772"/>
          <p:cNvSpPr>
            <a:spLocks/>
          </p:cNvSpPr>
          <p:nvPr/>
        </p:nvSpPr>
        <p:spPr bwMode="auto">
          <a:xfrm>
            <a:off x="5045076" y="3135313"/>
            <a:ext cx="4763" cy="11112"/>
          </a:xfrm>
          <a:custGeom>
            <a:avLst/>
            <a:gdLst>
              <a:gd name="T0" fmla="*/ 0 w 8"/>
              <a:gd name="T1" fmla="*/ 0 h 22"/>
              <a:gd name="T2" fmla="*/ 3 w 8"/>
              <a:gd name="T3" fmla="*/ 6 h 22"/>
              <a:gd name="T4" fmla="*/ 5 w 8"/>
              <a:gd name="T5" fmla="*/ 14 h 22"/>
              <a:gd name="T6" fmla="*/ 6 w 8"/>
              <a:gd name="T7" fmla="*/ 20 h 22"/>
              <a:gd name="T8" fmla="*/ 8 w 8"/>
              <a:gd name="T9" fmla="*/ 22 h 22"/>
              <a:gd name="T10" fmla="*/ 8 w 8"/>
              <a:gd name="T11" fmla="*/ 22 h 22"/>
              <a:gd name="T12" fmla="*/ 8 w 8"/>
              <a:gd name="T13" fmla="*/ 22 h 22"/>
              <a:gd name="T14" fmla="*/ 6 w 8"/>
              <a:gd name="T15" fmla="*/ 20 h 22"/>
              <a:gd name="T16" fmla="*/ 5 w 8"/>
              <a:gd name="T17" fmla="*/ 14 h 22"/>
              <a:gd name="T18" fmla="*/ 3 w 8"/>
              <a:gd name="T19" fmla="*/ 6 h 22"/>
              <a:gd name="T20" fmla="*/ 0 w 8"/>
              <a:gd name="T21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22">
                <a:moveTo>
                  <a:pt x="0" y="0"/>
                </a:moveTo>
                <a:lnTo>
                  <a:pt x="3" y="6"/>
                </a:lnTo>
                <a:lnTo>
                  <a:pt x="5" y="14"/>
                </a:lnTo>
                <a:lnTo>
                  <a:pt x="6" y="20"/>
                </a:lnTo>
                <a:lnTo>
                  <a:pt x="8" y="22"/>
                </a:lnTo>
                <a:lnTo>
                  <a:pt x="8" y="22"/>
                </a:lnTo>
                <a:lnTo>
                  <a:pt x="8" y="22"/>
                </a:lnTo>
                <a:lnTo>
                  <a:pt x="6" y="20"/>
                </a:lnTo>
                <a:lnTo>
                  <a:pt x="5" y="14"/>
                </a:lnTo>
                <a:lnTo>
                  <a:pt x="3" y="6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661" name="Freeform 773"/>
          <p:cNvSpPr>
            <a:spLocks/>
          </p:cNvSpPr>
          <p:nvPr/>
        </p:nvSpPr>
        <p:spPr bwMode="auto">
          <a:xfrm>
            <a:off x="5072064" y="3086100"/>
            <a:ext cx="15875" cy="26988"/>
          </a:xfrm>
          <a:custGeom>
            <a:avLst/>
            <a:gdLst>
              <a:gd name="T0" fmla="*/ 0 w 29"/>
              <a:gd name="T1" fmla="*/ 0 h 50"/>
              <a:gd name="T2" fmla="*/ 5 w 29"/>
              <a:gd name="T3" fmla="*/ 14 h 50"/>
              <a:gd name="T4" fmla="*/ 11 w 29"/>
              <a:gd name="T5" fmla="*/ 27 h 50"/>
              <a:gd name="T6" fmla="*/ 19 w 29"/>
              <a:gd name="T7" fmla="*/ 38 h 50"/>
              <a:gd name="T8" fmla="*/ 29 w 29"/>
              <a:gd name="T9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50">
                <a:moveTo>
                  <a:pt x="0" y="0"/>
                </a:moveTo>
                <a:lnTo>
                  <a:pt x="5" y="14"/>
                </a:lnTo>
                <a:lnTo>
                  <a:pt x="11" y="27"/>
                </a:lnTo>
                <a:lnTo>
                  <a:pt x="19" y="38"/>
                </a:lnTo>
                <a:lnTo>
                  <a:pt x="29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2" name="Freeform 774"/>
          <p:cNvSpPr>
            <a:spLocks/>
          </p:cNvSpPr>
          <p:nvPr/>
        </p:nvSpPr>
        <p:spPr bwMode="auto">
          <a:xfrm>
            <a:off x="5095876" y="3062288"/>
            <a:ext cx="4763" cy="42862"/>
          </a:xfrm>
          <a:custGeom>
            <a:avLst/>
            <a:gdLst>
              <a:gd name="T0" fmla="*/ 0 w 9"/>
              <a:gd name="T1" fmla="*/ 0 h 80"/>
              <a:gd name="T2" fmla="*/ 3 w 9"/>
              <a:gd name="T3" fmla="*/ 8 h 80"/>
              <a:gd name="T4" fmla="*/ 4 w 9"/>
              <a:gd name="T5" fmla="*/ 12 h 80"/>
              <a:gd name="T6" fmla="*/ 7 w 9"/>
              <a:gd name="T7" fmla="*/ 21 h 80"/>
              <a:gd name="T8" fmla="*/ 9 w 9"/>
              <a:gd name="T9" fmla="*/ 26 h 80"/>
              <a:gd name="T10" fmla="*/ 9 w 9"/>
              <a:gd name="T11" fmla="*/ 30 h 80"/>
              <a:gd name="T12" fmla="*/ 9 w 9"/>
              <a:gd name="T13" fmla="*/ 36 h 80"/>
              <a:gd name="T14" fmla="*/ 9 w 9"/>
              <a:gd name="T15" fmla="*/ 40 h 80"/>
              <a:gd name="T16" fmla="*/ 9 w 9"/>
              <a:gd name="T17" fmla="*/ 46 h 80"/>
              <a:gd name="T18" fmla="*/ 7 w 9"/>
              <a:gd name="T19" fmla="*/ 52 h 80"/>
              <a:gd name="T20" fmla="*/ 7 w 9"/>
              <a:gd name="T21" fmla="*/ 59 h 80"/>
              <a:gd name="T22" fmla="*/ 7 w 9"/>
              <a:gd name="T23" fmla="*/ 69 h 80"/>
              <a:gd name="T24" fmla="*/ 7 w 9"/>
              <a:gd name="T2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" h="80">
                <a:moveTo>
                  <a:pt x="0" y="0"/>
                </a:moveTo>
                <a:lnTo>
                  <a:pt x="3" y="8"/>
                </a:lnTo>
                <a:lnTo>
                  <a:pt x="4" y="12"/>
                </a:lnTo>
                <a:lnTo>
                  <a:pt x="7" y="21"/>
                </a:lnTo>
                <a:lnTo>
                  <a:pt x="9" y="26"/>
                </a:lnTo>
                <a:lnTo>
                  <a:pt x="9" y="30"/>
                </a:lnTo>
                <a:lnTo>
                  <a:pt x="9" y="36"/>
                </a:lnTo>
                <a:lnTo>
                  <a:pt x="9" y="40"/>
                </a:lnTo>
                <a:lnTo>
                  <a:pt x="9" y="46"/>
                </a:lnTo>
                <a:lnTo>
                  <a:pt x="7" y="52"/>
                </a:lnTo>
                <a:lnTo>
                  <a:pt x="7" y="59"/>
                </a:lnTo>
                <a:lnTo>
                  <a:pt x="7" y="69"/>
                </a:lnTo>
                <a:lnTo>
                  <a:pt x="7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3" name="Freeform 775"/>
          <p:cNvSpPr>
            <a:spLocks/>
          </p:cNvSpPr>
          <p:nvPr/>
        </p:nvSpPr>
        <p:spPr bwMode="auto">
          <a:xfrm>
            <a:off x="5114925" y="3067051"/>
            <a:ext cx="19050" cy="34925"/>
          </a:xfrm>
          <a:custGeom>
            <a:avLst/>
            <a:gdLst>
              <a:gd name="T0" fmla="*/ 0 w 36"/>
              <a:gd name="T1" fmla="*/ 0 h 65"/>
              <a:gd name="T2" fmla="*/ 5 w 36"/>
              <a:gd name="T3" fmla="*/ 10 h 65"/>
              <a:gd name="T4" fmla="*/ 11 w 36"/>
              <a:gd name="T5" fmla="*/ 19 h 65"/>
              <a:gd name="T6" fmla="*/ 16 w 36"/>
              <a:gd name="T7" fmla="*/ 25 h 65"/>
              <a:gd name="T8" fmla="*/ 22 w 36"/>
              <a:gd name="T9" fmla="*/ 31 h 65"/>
              <a:gd name="T10" fmla="*/ 28 w 36"/>
              <a:gd name="T11" fmla="*/ 37 h 65"/>
              <a:gd name="T12" fmla="*/ 33 w 36"/>
              <a:gd name="T13" fmla="*/ 44 h 65"/>
              <a:gd name="T14" fmla="*/ 35 w 36"/>
              <a:gd name="T15" fmla="*/ 52 h 65"/>
              <a:gd name="T16" fmla="*/ 36 w 36"/>
              <a:gd name="T1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" h="65">
                <a:moveTo>
                  <a:pt x="0" y="0"/>
                </a:moveTo>
                <a:lnTo>
                  <a:pt x="5" y="10"/>
                </a:lnTo>
                <a:lnTo>
                  <a:pt x="11" y="19"/>
                </a:lnTo>
                <a:lnTo>
                  <a:pt x="16" y="25"/>
                </a:lnTo>
                <a:lnTo>
                  <a:pt x="22" y="31"/>
                </a:lnTo>
                <a:lnTo>
                  <a:pt x="28" y="37"/>
                </a:lnTo>
                <a:lnTo>
                  <a:pt x="33" y="44"/>
                </a:lnTo>
                <a:lnTo>
                  <a:pt x="35" y="52"/>
                </a:lnTo>
                <a:lnTo>
                  <a:pt x="36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4" name="Freeform 776"/>
          <p:cNvSpPr>
            <a:spLocks/>
          </p:cNvSpPr>
          <p:nvPr/>
        </p:nvSpPr>
        <p:spPr bwMode="auto">
          <a:xfrm>
            <a:off x="4962525" y="3021014"/>
            <a:ext cx="76200" cy="7937"/>
          </a:xfrm>
          <a:custGeom>
            <a:avLst/>
            <a:gdLst>
              <a:gd name="T0" fmla="*/ 144 w 144"/>
              <a:gd name="T1" fmla="*/ 0 h 14"/>
              <a:gd name="T2" fmla="*/ 126 w 144"/>
              <a:gd name="T3" fmla="*/ 5 h 14"/>
              <a:gd name="T4" fmla="*/ 109 w 144"/>
              <a:gd name="T5" fmla="*/ 8 h 14"/>
              <a:gd name="T6" fmla="*/ 73 w 144"/>
              <a:gd name="T7" fmla="*/ 13 h 14"/>
              <a:gd name="T8" fmla="*/ 37 w 144"/>
              <a:gd name="T9" fmla="*/ 14 h 14"/>
              <a:gd name="T10" fmla="*/ 0 w 144"/>
              <a:gd name="T1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14">
                <a:moveTo>
                  <a:pt x="144" y="0"/>
                </a:moveTo>
                <a:lnTo>
                  <a:pt x="126" y="5"/>
                </a:lnTo>
                <a:lnTo>
                  <a:pt x="109" y="8"/>
                </a:lnTo>
                <a:lnTo>
                  <a:pt x="73" y="13"/>
                </a:lnTo>
                <a:lnTo>
                  <a:pt x="37" y="14"/>
                </a:lnTo>
                <a:lnTo>
                  <a:pt x="0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5" name="Freeform 777"/>
          <p:cNvSpPr>
            <a:spLocks/>
          </p:cNvSpPr>
          <p:nvPr/>
        </p:nvSpPr>
        <p:spPr bwMode="auto">
          <a:xfrm>
            <a:off x="4965700" y="2955926"/>
            <a:ext cx="19050" cy="42863"/>
          </a:xfrm>
          <a:custGeom>
            <a:avLst/>
            <a:gdLst>
              <a:gd name="T0" fmla="*/ 36 w 36"/>
              <a:gd name="T1" fmla="*/ 0 h 80"/>
              <a:gd name="T2" fmla="*/ 33 w 36"/>
              <a:gd name="T3" fmla="*/ 16 h 80"/>
              <a:gd name="T4" fmla="*/ 32 w 36"/>
              <a:gd name="T5" fmla="*/ 28 h 80"/>
              <a:gd name="T6" fmla="*/ 31 w 36"/>
              <a:gd name="T7" fmla="*/ 36 h 80"/>
              <a:gd name="T8" fmla="*/ 30 w 36"/>
              <a:gd name="T9" fmla="*/ 42 h 80"/>
              <a:gd name="T10" fmla="*/ 30 w 36"/>
              <a:gd name="T11" fmla="*/ 46 h 80"/>
              <a:gd name="T12" fmla="*/ 30 w 36"/>
              <a:gd name="T13" fmla="*/ 47 h 80"/>
              <a:gd name="T14" fmla="*/ 30 w 36"/>
              <a:gd name="T15" fmla="*/ 47 h 80"/>
              <a:gd name="T16" fmla="*/ 30 w 36"/>
              <a:gd name="T17" fmla="*/ 47 h 80"/>
              <a:gd name="T18" fmla="*/ 29 w 36"/>
              <a:gd name="T19" fmla="*/ 44 h 80"/>
              <a:gd name="T20" fmla="*/ 27 w 36"/>
              <a:gd name="T21" fmla="*/ 42 h 80"/>
              <a:gd name="T22" fmla="*/ 25 w 36"/>
              <a:gd name="T23" fmla="*/ 42 h 80"/>
              <a:gd name="T24" fmla="*/ 23 w 36"/>
              <a:gd name="T25" fmla="*/ 44 h 80"/>
              <a:gd name="T26" fmla="*/ 19 w 36"/>
              <a:gd name="T27" fmla="*/ 46 h 80"/>
              <a:gd name="T28" fmla="*/ 13 w 36"/>
              <a:gd name="T29" fmla="*/ 51 h 80"/>
              <a:gd name="T30" fmla="*/ 7 w 36"/>
              <a:gd name="T31" fmla="*/ 58 h 80"/>
              <a:gd name="T32" fmla="*/ 3 w 36"/>
              <a:gd name="T33" fmla="*/ 64 h 80"/>
              <a:gd name="T34" fmla="*/ 2 w 36"/>
              <a:gd name="T35" fmla="*/ 71 h 80"/>
              <a:gd name="T36" fmla="*/ 0 w 36"/>
              <a:gd name="T37" fmla="*/ 77 h 80"/>
              <a:gd name="T38" fmla="*/ 0 w 36"/>
              <a:gd name="T39" fmla="*/ 79 h 80"/>
              <a:gd name="T40" fmla="*/ 0 w 36"/>
              <a:gd name="T41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" h="80">
                <a:moveTo>
                  <a:pt x="36" y="0"/>
                </a:moveTo>
                <a:lnTo>
                  <a:pt x="33" y="16"/>
                </a:lnTo>
                <a:lnTo>
                  <a:pt x="32" y="28"/>
                </a:lnTo>
                <a:lnTo>
                  <a:pt x="31" y="36"/>
                </a:lnTo>
                <a:lnTo>
                  <a:pt x="30" y="42"/>
                </a:lnTo>
                <a:lnTo>
                  <a:pt x="30" y="46"/>
                </a:lnTo>
                <a:lnTo>
                  <a:pt x="30" y="47"/>
                </a:lnTo>
                <a:lnTo>
                  <a:pt x="30" y="47"/>
                </a:lnTo>
                <a:lnTo>
                  <a:pt x="30" y="47"/>
                </a:lnTo>
                <a:lnTo>
                  <a:pt x="29" y="44"/>
                </a:lnTo>
                <a:lnTo>
                  <a:pt x="27" y="42"/>
                </a:lnTo>
                <a:lnTo>
                  <a:pt x="25" y="42"/>
                </a:lnTo>
                <a:lnTo>
                  <a:pt x="23" y="44"/>
                </a:lnTo>
                <a:lnTo>
                  <a:pt x="19" y="46"/>
                </a:lnTo>
                <a:lnTo>
                  <a:pt x="13" y="51"/>
                </a:lnTo>
                <a:lnTo>
                  <a:pt x="7" y="58"/>
                </a:lnTo>
                <a:lnTo>
                  <a:pt x="3" y="64"/>
                </a:lnTo>
                <a:lnTo>
                  <a:pt x="2" y="71"/>
                </a:lnTo>
                <a:lnTo>
                  <a:pt x="0" y="77"/>
                </a:lnTo>
                <a:lnTo>
                  <a:pt x="0" y="79"/>
                </a:lnTo>
                <a:lnTo>
                  <a:pt x="0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6" name="Freeform 778"/>
          <p:cNvSpPr>
            <a:spLocks/>
          </p:cNvSpPr>
          <p:nvPr/>
        </p:nvSpPr>
        <p:spPr bwMode="auto">
          <a:xfrm>
            <a:off x="5026026" y="2979739"/>
            <a:ext cx="4763" cy="33337"/>
          </a:xfrm>
          <a:custGeom>
            <a:avLst/>
            <a:gdLst>
              <a:gd name="T0" fmla="*/ 7 w 7"/>
              <a:gd name="T1" fmla="*/ 0 h 65"/>
              <a:gd name="T2" fmla="*/ 6 w 7"/>
              <a:gd name="T3" fmla="*/ 11 h 65"/>
              <a:gd name="T4" fmla="*/ 5 w 7"/>
              <a:gd name="T5" fmla="*/ 19 h 65"/>
              <a:gd name="T6" fmla="*/ 4 w 7"/>
              <a:gd name="T7" fmla="*/ 26 h 65"/>
              <a:gd name="T8" fmla="*/ 4 w 7"/>
              <a:gd name="T9" fmla="*/ 31 h 65"/>
              <a:gd name="T10" fmla="*/ 1 w 7"/>
              <a:gd name="T11" fmla="*/ 39 h 65"/>
              <a:gd name="T12" fmla="*/ 1 w 7"/>
              <a:gd name="T13" fmla="*/ 45 h 65"/>
              <a:gd name="T14" fmla="*/ 0 w 7"/>
              <a:gd name="T15" fmla="*/ 48 h 65"/>
              <a:gd name="T16" fmla="*/ 0 w 7"/>
              <a:gd name="T17" fmla="*/ 51 h 65"/>
              <a:gd name="T18" fmla="*/ 0 w 7"/>
              <a:gd name="T19" fmla="*/ 56 h 65"/>
              <a:gd name="T20" fmla="*/ 0 w 7"/>
              <a:gd name="T2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65">
                <a:moveTo>
                  <a:pt x="7" y="0"/>
                </a:moveTo>
                <a:lnTo>
                  <a:pt x="6" y="11"/>
                </a:lnTo>
                <a:lnTo>
                  <a:pt x="5" y="19"/>
                </a:lnTo>
                <a:lnTo>
                  <a:pt x="4" y="26"/>
                </a:lnTo>
                <a:lnTo>
                  <a:pt x="4" y="31"/>
                </a:lnTo>
                <a:lnTo>
                  <a:pt x="1" y="39"/>
                </a:lnTo>
                <a:lnTo>
                  <a:pt x="1" y="45"/>
                </a:lnTo>
                <a:lnTo>
                  <a:pt x="0" y="48"/>
                </a:lnTo>
                <a:lnTo>
                  <a:pt x="0" y="51"/>
                </a:lnTo>
                <a:lnTo>
                  <a:pt x="0" y="56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7" name="Freeform 779"/>
          <p:cNvSpPr>
            <a:spLocks/>
          </p:cNvSpPr>
          <p:nvPr/>
        </p:nvSpPr>
        <p:spPr bwMode="auto">
          <a:xfrm>
            <a:off x="4900614" y="2979739"/>
            <a:ext cx="46037" cy="52387"/>
          </a:xfrm>
          <a:custGeom>
            <a:avLst/>
            <a:gdLst>
              <a:gd name="T0" fmla="*/ 87 w 87"/>
              <a:gd name="T1" fmla="*/ 0 h 101"/>
              <a:gd name="T2" fmla="*/ 71 w 87"/>
              <a:gd name="T3" fmla="*/ 6 h 101"/>
              <a:gd name="T4" fmla="*/ 53 w 87"/>
              <a:gd name="T5" fmla="*/ 11 h 101"/>
              <a:gd name="T6" fmla="*/ 46 w 87"/>
              <a:gd name="T7" fmla="*/ 13 h 101"/>
              <a:gd name="T8" fmla="*/ 39 w 87"/>
              <a:gd name="T9" fmla="*/ 17 h 101"/>
              <a:gd name="T10" fmla="*/ 33 w 87"/>
              <a:gd name="T11" fmla="*/ 21 h 101"/>
              <a:gd name="T12" fmla="*/ 29 w 87"/>
              <a:gd name="T13" fmla="*/ 29 h 101"/>
              <a:gd name="T14" fmla="*/ 24 w 87"/>
              <a:gd name="T15" fmla="*/ 47 h 101"/>
              <a:gd name="T16" fmla="*/ 18 w 87"/>
              <a:gd name="T17" fmla="*/ 67 h 101"/>
              <a:gd name="T18" fmla="*/ 11 w 87"/>
              <a:gd name="T19" fmla="*/ 85 h 101"/>
              <a:gd name="T20" fmla="*/ 6 w 87"/>
              <a:gd name="T21" fmla="*/ 93 h 101"/>
              <a:gd name="T22" fmla="*/ 0 w 87"/>
              <a:gd name="T2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7" h="101">
                <a:moveTo>
                  <a:pt x="87" y="0"/>
                </a:moveTo>
                <a:lnTo>
                  <a:pt x="71" y="6"/>
                </a:lnTo>
                <a:lnTo>
                  <a:pt x="53" y="11"/>
                </a:lnTo>
                <a:lnTo>
                  <a:pt x="46" y="13"/>
                </a:lnTo>
                <a:lnTo>
                  <a:pt x="39" y="17"/>
                </a:lnTo>
                <a:lnTo>
                  <a:pt x="33" y="21"/>
                </a:lnTo>
                <a:lnTo>
                  <a:pt x="29" y="29"/>
                </a:lnTo>
                <a:lnTo>
                  <a:pt x="24" y="47"/>
                </a:lnTo>
                <a:lnTo>
                  <a:pt x="18" y="67"/>
                </a:lnTo>
                <a:lnTo>
                  <a:pt x="11" y="85"/>
                </a:lnTo>
                <a:lnTo>
                  <a:pt x="6" y="93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8" name="Freeform 780"/>
          <p:cNvSpPr>
            <a:spLocks/>
          </p:cNvSpPr>
          <p:nvPr/>
        </p:nvSpPr>
        <p:spPr bwMode="auto">
          <a:xfrm>
            <a:off x="4922839" y="2986088"/>
            <a:ext cx="15875" cy="38100"/>
          </a:xfrm>
          <a:custGeom>
            <a:avLst/>
            <a:gdLst>
              <a:gd name="T0" fmla="*/ 0 w 29"/>
              <a:gd name="T1" fmla="*/ 0 h 72"/>
              <a:gd name="T2" fmla="*/ 9 w 29"/>
              <a:gd name="T3" fmla="*/ 9 h 72"/>
              <a:gd name="T4" fmla="*/ 15 w 29"/>
              <a:gd name="T5" fmla="*/ 17 h 72"/>
              <a:gd name="T6" fmla="*/ 20 w 29"/>
              <a:gd name="T7" fmla="*/ 24 h 72"/>
              <a:gd name="T8" fmla="*/ 24 w 29"/>
              <a:gd name="T9" fmla="*/ 33 h 72"/>
              <a:gd name="T10" fmla="*/ 27 w 29"/>
              <a:gd name="T11" fmla="*/ 41 h 72"/>
              <a:gd name="T12" fmla="*/ 28 w 29"/>
              <a:gd name="T13" fmla="*/ 49 h 72"/>
              <a:gd name="T14" fmla="*/ 29 w 29"/>
              <a:gd name="T15" fmla="*/ 60 h 72"/>
              <a:gd name="T16" fmla="*/ 29 w 29"/>
              <a:gd name="T1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72">
                <a:moveTo>
                  <a:pt x="0" y="0"/>
                </a:moveTo>
                <a:lnTo>
                  <a:pt x="9" y="9"/>
                </a:lnTo>
                <a:lnTo>
                  <a:pt x="15" y="17"/>
                </a:lnTo>
                <a:lnTo>
                  <a:pt x="20" y="24"/>
                </a:lnTo>
                <a:lnTo>
                  <a:pt x="24" y="33"/>
                </a:lnTo>
                <a:lnTo>
                  <a:pt x="27" y="41"/>
                </a:lnTo>
                <a:lnTo>
                  <a:pt x="28" y="49"/>
                </a:lnTo>
                <a:lnTo>
                  <a:pt x="29" y="60"/>
                </a:lnTo>
                <a:lnTo>
                  <a:pt x="29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69" name="Freeform 781"/>
          <p:cNvSpPr>
            <a:spLocks/>
          </p:cNvSpPr>
          <p:nvPr/>
        </p:nvSpPr>
        <p:spPr bwMode="auto">
          <a:xfrm>
            <a:off x="4859339" y="3005138"/>
            <a:ext cx="52387" cy="12700"/>
          </a:xfrm>
          <a:custGeom>
            <a:avLst/>
            <a:gdLst>
              <a:gd name="T0" fmla="*/ 101 w 101"/>
              <a:gd name="T1" fmla="*/ 0 h 22"/>
              <a:gd name="T2" fmla="*/ 85 w 101"/>
              <a:gd name="T3" fmla="*/ 1 h 22"/>
              <a:gd name="T4" fmla="*/ 71 w 101"/>
              <a:gd name="T5" fmla="*/ 1 h 22"/>
              <a:gd name="T6" fmla="*/ 60 w 101"/>
              <a:gd name="T7" fmla="*/ 1 h 22"/>
              <a:gd name="T8" fmla="*/ 50 w 101"/>
              <a:gd name="T9" fmla="*/ 1 h 22"/>
              <a:gd name="T10" fmla="*/ 43 w 101"/>
              <a:gd name="T11" fmla="*/ 1 h 22"/>
              <a:gd name="T12" fmla="*/ 37 w 101"/>
              <a:gd name="T13" fmla="*/ 1 h 22"/>
              <a:gd name="T14" fmla="*/ 32 w 101"/>
              <a:gd name="T15" fmla="*/ 0 h 22"/>
              <a:gd name="T16" fmla="*/ 29 w 101"/>
              <a:gd name="T17" fmla="*/ 0 h 22"/>
              <a:gd name="T18" fmla="*/ 23 w 101"/>
              <a:gd name="T19" fmla="*/ 1 h 22"/>
              <a:gd name="T20" fmla="*/ 17 w 101"/>
              <a:gd name="T21" fmla="*/ 5 h 22"/>
              <a:gd name="T22" fmla="*/ 11 w 101"/>
              <a:gd name="T23" fmla="*/ 11 h 22"/>
              <a:gd name="T24" fmla="*/ 6 w 101"/>
              <a:gd name="T25" fmla="*/ 16 h 22"/>
              <a:gd name="T26" fmla="*/ 0 w 101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1" h="22">
                <a:moveTo>
                  <a:pt x="101" y="0"/>
                </a:moveTo>
                <a:lnTo>
                  <a:pt x="85" y="1"/>
                </a:lnTo>
                <a:lnTo>
                  <a:pt x="71" y="1"/>
                </a:lnTo>
                <a:lnTo>
                  <a:pt x="60" y="1"/>
                </a:lnTo>
                <a:lnTo>
                  <a:pt x="50" y="1"/>
                </a:lnTo>
                <a:lnTo>
                  <a:pt x="43" y="1"/>
                </a:lnTo>
                <a:lnTo>
                  <a:pt x="37" y="1"/>
                </a:lnTo>
                <a:lnTo>
                  <a:pt x="32" y="0"/>
                </a:lnTo>
                <a:lnTo>
                  <a:pt x="29" y="0"/>
                </a:lnTo>
                <a:lnTo>
                  <a:pt x="23" y="1"/>
                </a:lnTo>
                <a:lnTo>
                  <a:pt x="17" y="5"/>
                </a:lnTo>
                <a:lnTo>
                  <a:pt x="11" y="11"/>
                </a:lnTo>
                <a:lnTo>
                  <a:pt x="6" y="16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0" name="Freeform 782"/>
          <p:cNvSpPr>
            <a:spLocks/>
          </p:cNvSpPr>
          <p:nvPr/>
        </p:nvSpPr>
        <p:spPr bwMode="auto">
          <a:xfrm>
            <a:off x="4981575" y="3074988"/>
            <a:ext cx="76200" cy="30162"/>
          </a:xfrm>
          <a:custGeom>
            <a:avLst/>
            <a:gdLst>
              <a:gd name="T0" fmla="*/ 144 w 144"/>
              <a:gd name="T1" fmla="*/ 0 h 58"/>
              <a:gd name="T2" fmla="*/ 117 w 144"/>
              <a:gd name="T3" fmla="*/ 8 h 58"/>
              <a:gd name="T4" fmla="*/ 92 w 144"/>
              <a:gd name="T5" fmla="*/ 19 h 58"/>
              <a:gd name="T6" fmla="*/ 44 w 144"/>
              <a:gd name="T7" fmla="*/ 43 h 58"/>
              <a:gd name="T8" fmla="*/ 32 w 144"/>
              <a:gd name="T9" fmla="*/ 47 h 58"/>
              <a:gd name="T10" fmla="*/ 19 w 144"/>
              <a:gd name="T11" fmla="*/ 51 h 58"/>
              <a:gd name="T12" fmla="*/ 13 w 144"/>
              <a:gd name="T13" fmla="*/ 53 h 58"/>
              <a:gd name="T14" fmla="*/ 7 w 144"/>
              <a:gd name="T15" fmla="*/ 55 h 58"/>
              <a:gd name="T16" fmla="*/ 2 w 144"/>
              <a:gd name="T17" fmla="*/ 57 h 58"/>
              <a:gd name="T18" fmla="*/ 0 w 144"/>
              <a:gd name="T19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" h="58">
                <a:moveTo>
                  <a:pt x="144" y="0"/>
                </a:moveTo>
                <a:lnTo>
                  <a:pt x="117" y="8"/>
                </a:lnTo>
                <a:lnTo>
                  <a:pt x="92" y="19"/>
                </a:lnTo>
                <a:lnTo>
                  <a:pt x="44" y="43"/>
                </a:lnTo>
                <a:lnTo>
                  <a:pt x="32" y="47"/>
                </a:lnTo>
                <a:lnTo>
                  <a:pt x="19" y="51"/>
                </a:lnTo>
                <a:lnTo>
                  <a:pt x="13" y="53"/>
                </a:lnTo>
                <a:lnTo>
                  <a:pt x="7" y="55"/>
                </a:lnTo>
                <a:lnTo>
                  <a:pt x="2" y="57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1" name="Freeform 783"/>
          <p:cNvSpPr>
            <a:spLocks/>
          </p:cNvSpPr>
          <p:nvPr/>
        </p:nvSpPr>
        <p:spPr bwMode="auto">
          <a:xfrm>
            <a:off x="5045076" y="3197226"/>
            <a:ext cx="23813" cy="22225"/>
          </a:xfrm>
          <a:custGeom>
            <a:avLst/>
            <a:gdLst>
              <a:gd name="T0" fmla="*/ 44 w 44"/>
              <a:gd name="T1" fmla="*/ 0 h 43"/>
              <a:gd name="T2" fmla="*/ 36 w 44"/>
              <a:gd name="T3" fmla="*/ 5 h 43"/>
              <a:gd name="T4" fmla="*/ 30 w 44"/>
              <a:gd name="T5" fmla="*/ 9 h 43"/>
              <a:gd name="T6" fmla="*/ 21 w 44"/>
              <a:gd name="T7" fmla="*/ 20 h 43"/>
              <a:gd name="T8" fmla="*/ 11 w 44"/>
              <a:gd name="T9" fmla="*/ 31 h 43"/>
              <a:gd name="T10" fmla="*/ 0 w 44"/>
              <a:gd name="T11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43">
                <a:moveTo>
                  <a:pt x="44" y="0"/>
                </a:moveTo>
                <a:lnTo>
                  <a:pt x="36" y="5"/>
                </a:lnTo>
                <a:lnTo>
                  <a:pt x="30" y="9"/>
                </a:lnTo>
                <a:lnTo>
                  <a:pt x="21" y="20"/>
                </a:lnTo>
                <a:lnTo>
                  <a:pt x="11" y="31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2" name="Line 784"/>
          <p:cNvSpPr>
            <a:spLocks noChangeShapeType="1"/>
          </p:cNvSpPr>
          <p:nvPr/>
        </p:nvSpPr>
        <p:spPr bwMode="auto">
          <a:xfrm flipH="1">
            <a:off x="5076825" y="3208338"/>
            <a:ext cx="46038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3" name="Freeform 785"/>
          <p:cNvSpPr>
            <a:spLocks/>
          </p:cNvSpPr>
          <p:nvPr/>
        </p:nvSpPr>
        <p:spPr bwMode="auto">
          <a:xfrm>
            <a:off x="5049838" y="2971801"/>
            <a:ext cx="30162" cy="30163"/>
          </a:xfrm>
          <a:custGeom>
            <a:avLst/>
            <a:gdLst>
              <a:gd name="T0" fmla="*/ 57 w 57"/>
              <a:gd name="T1" fmla="*/ 0 h 58"/>
              <a:gd name="T2" fmla="*/ 50 w 57"/>
              <a:gd name="T3" fmla="*/ 1 h 58"/>
              <a:gd name="T4" fmla="*/ 43 w 57"/>
              <a:gd name="T5" fmla="*/ 3 h 58"/>
              <a:gd name="T6" fmla="*/ 36 w 57"/>
              <a:gd name="T7" fmla="*/ 4 h 58"/>
              <a:gd name="T8" fmla="*/ 28 w 57"/>
              <a:gd name="T9" fmla="*/ 7 h 58"/>
              <a:gd name="T10" fmla="*/ 22 w 57"/>
              <a:gd name="T11" fmla="*/ 12 h 58"/>
              <a:gd name="T12" fmla="*/ 19 w 57"/>
              <a:gd name="T13" fmla="*/ 18 h 58"/>
              <a:gd name="T14" fmla="*/ 13 w 57"/>
              <a:gd name="T15" fmla="*/ 32 h 58"/>
              <a:gd name="T16" fmla="*/ 8 w 57"/>
              <a:gd name="T17" fmla="*/ 46 h 58"/>
              <a:gd name="T18" fmla="*/ 4 w 57"/>
              <a:gd name="T19" fmla="*/ 52 h 58"/>
              <a:gd name="T20" fmla="*/ 0 w 57"/>
              <a:gd name="T2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" h="58">
                <a:moveTo>
                  <a:pt x="57" y="0"/>
                </a:moveTo>
                <a:lnTo>
                  <a:pt x="50" y="1"/>
                </a:lnTo>
                <a:lnTo>
                  <a:pt x="43" y="3"/>
                </a:lnTo>
                <a:lnTo>
                  <a:pt x="36" y="4"/>
                </a:lnTo>
                <a:lnTo>
                  <a:pt x="28" y="7"/>
                </a:lnTo>
                <a:lnTo>
                  <a:pt x="22" y="12"/>
                </a:lnTo>
                <a:lnTo>
                  <a:pt x="19" y="18"/>
                </a:lnTo>
                <a:lnTo>
                  <a:pt x="13" y="32"/>
                </a:lnTo>
                <a:lnTo>
                  <a:pt x="8" y="46"/>
                </a:lnTo>
                <a:lnTo>
                  <a:pt x="4" y="52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4" name="Freeform 786"/>
          <p:cNvSpPr>
            <a:spLocks/>
          </p:cNvSpPr>
          <p:nvPr/>
        </p:nvSpPr>
        <p:spPr bwMode="auto">
          <a:xfrm>
            <a:off x="5080001" y="2971801"/>
            <a:ext cx="3175" cy="30163"/>
          </a:xfrm>
          <a:custGeom>
            <a:avLst/>
            <a:gdLst>
              <a:gd name="T0" fmla="*/ 0 w 7"/>
              <a:gd name="T1" fmla="*/ 0 h 58"/>
              <a:gd name="T2" fmla="*/ 1 w 7"/>
              <a:gd name="T3" fmla="*/ 6 h 58"/>
              <a:gd name="T4" fmla="*/ 4 w 7"/>
              <a:gd name="T5" fmla="*/ 12 h 58"/>
              <a:gd name="T6" fmla="*/ 5 w 7"/>
              <a:gd name="T7" fmla="*/ 21 h 58"/>
              <a:gd name="T8" fmla="*/ 6 w 7"/>
              <a:gd name="T9" fmla="*/ 26 h 58"/>
              <a:gd name="T10" fmla="*/ 7 w 7"/>
              <a:gd name="T11" fmla="*/ 29 h 58"/>
              <a:gd name="T12" fmla="*/ 7 w 7"/>
              <a:gd name="T13" fmla="*/ 33 h 58"/>
              <a:gd name="T14" fmla="*/ 7 w 7"/>
              <a:gd name="T15" fmla="*/ 39 h 58"/>
              <a:gd name="T16" fmla="*/ 7 w 7"/>
              <a:gd name="T17" fmla="*/ 46 h 58"/>
              <a:gd name="T18" fmla="*/ 7 w 7"/>
              <a:gd name="T19" fmla="*/ 52 h 58"/>
              <a:gd name="T20" fmla="*/ 7 w 7"/>
              <a:gd name="T2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58">
                <a:moveTo>
                  <a:pt x="0" y="0"/>
                </a:moveTo>
                <a:lnTo>
                  <a:pt x="1" y="6"/>
                </a:lnTo>
                <a:lnTo>
                  <a:pt x="4" y="12"/>
                </a:lnTo>
                <a:lnTo>
                  <a:pt x="5" y="21"/>
                </a:lnTo>
                <a:lnTo>
                  <a:pt x="6" y="26"/>
                </a:lnTo>
                <a:lnTo>
                  <a:pt x="7" y="29"/>
                </a:lnTo>
                <a:lnTo>
                  <a:pt x="7" y="33"/>
                </a:lnTo>
                <a:lnTo>
                  <a:pt x="7" y="39"/>
                </a:lnTo>
                <a:lnTo>
                  <a:pt x="7" y="46"/>
                </a:lnTo>
                <a:lnTo>
                  <a:pt x="7" y="52"/>
                </a:lnTo>
                <a:lnTo>
                  <a:pt x="7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5" name="Freeform 787"/>
          <p:cNvSpPr>
            <a:spLocks/>
          </p:cNvSpPr>
          <p:nvPr/>
        </p:nvSpPr>
        <p:spPr bwMode="auto">
          <a:xfrm>
            <a:off x="5038726" y="2974976"/>
            <a:ext cx="22225" cy="4763"/>
          </a:xfrm>
          <a:custGeom>
            <a:avLst/>
            <a:gdLst>
              <a:gd name="T0" fmla="*/ 43 w 43"/>
              <a:gd name="T1" fmla="*/ 0 h 8"/>
              <a:gd name="T2" fmla="*/ 37 w 43"/>
              <a:gd name="T3" fmla="*/ 2 h 8"/>
              <a:gd name="T4" fmla="*/ 31 w 43"/>
              <a:gd name="T5" fmla="*/ 3 h 8"/>
              <a:gd name="T6" fmla="*/ 23 w 43"/>
              <a:gd name="T7" fmla="*/ 5 h 8"/>
              <a:gd name="T8" fmla="*/ 18 w 43"/>
              <a:gd name="T9" fmla="*/ 6 h 8"/>
              <a:gd name="T10" fmla="*/ 14 w 43"/>
              <a:gd name="T11" fmla="*/ 6 h 8"/>
              <a:gd name="T12" fmla="*/ 9 w 43"/>
              <a:gd name="T13" fmla="*/ 8 h 8"/>
              <a:gd name="T14" fmla="*/ 6 w 43"/>
              <a:gd name="T15" fmla="*/ 8 h 8"/>
              <a:gd name="T16" fmla="*/ 0 w 43"/>
              <a:gd name="T17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" h="8">
                <a:moveTo>
                  <a:pt x="43" y="0"/>
                </a:moveTo>
                <a:lnTo>
                  <a:pt x="37" y="2"/>
                </a:lnTo>
                <a:lnTo>
                  <a:pt x="31" y="3"/>
                </a:lnTo>
                <a:lnTo>
                  <a:pt x="23" y="5"/>
                </a:lnTo>
                <a:lnTo>
                  <a:pt x="18" y="6"/>
                </a:lnTo>
                <a:lnTo>
                  <a:pt x="14" y="6"/>
                </a:lnTo>
                <a:lnTo>
                  <a:pt x="9" y="8"/>
                </a:lnTo>
                <a:lnTo>
                  <a:pt x="6" y="8"/>
                </a:lnTo>
                <a:lnTo>
                  <a:pt x="0" y="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6" name="Freeform 788"/>
          <p:cNvSpPr>
            <a:spLocks/>
          </p:cNvSpPr>
          <p:nvPr/>
        </p:nvSpPr>
        <p:spPr bwMode="auto">
          <a:xfrm>
            <a:off x="5435601" y="3390901"/>
            <a:ext cx="30163" cy="15875"/>
          </a:xfrm>
          <a:custGeom>
            <a:avLst/>
            <a:gdLst>
              <a:gd name="T0" fmla="*/ 0 w 58"/>
              <a:gd name="T1" fmla="*/ 0 h 29"/>
              <a:gd name="T2" fmla="*/ 16 w 58"/>
              <a:gd name="T3" fmla="*/ 5 h 29"/>
              <a:gd name="T4" fmla="*/ 32 w 58"/>
              <a:gd name="T5" fmla="*/ 11 h 29"/>
              <a:gd name="T6" fmla="*/ 45 w 58"/>
              <a:gd name="T7" fmla="*/ 19 h 29"/>
              <a:gd name="T8" fmla="*/ 58 w 58"/>
              <a:gd name="T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29">
                <a:moveTo>
                  <a:pt x="0" y="0"/>
                </a:moveTo>
                <a:lnTo>
                  <a:pt x="16" y="5"/>
                </a:lnTo>
                <a:lnTo>
                  <a:pt x="32" y="11"/>
                </a:lnTo>
                <a:lnTo>
                  <a:pt x="45" y="19"/>
                </a:lnTo>
                <a:lnTo>
                  <a:pt x="58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7" name="Freeform 789"/>
          <p:cNvSpPr>
            <a:spLocks/>
          </p:cNvSpPr>
          <p:nvPr/>
        </p:nvSpPr>
        <p:spPr bwMode="auto">
          <a:xfrm>
            <a:off x="5457825" y="3460750"/>
            <a:ext cx="26988" cy="52388"/>
          </a:xfrm>
          <a:custGeom>
            <a:avLst/>
            <a:gdLst>
              <a:gd name="T0" fmla="*/ 0 w 50"/>
              <a:gd name="T1" fmla="*/ 0 h 101"/>
              <a:gd name="T2" fmla="*/ 6 w 50"/>
              <a:gd name="T3" fmla="*/ 15 h 101"/>
              <a:gd name="T4" fmla="*/ 13 w 50"/>
              <a:gd name="T5" fmla="*/ 28 h 101"/>
              <a:gd name="T6" fmla="*/ 21 w 50"/>
              <a:gd name="T7" fmla="*/ 39 h 101"/>
              <a:gd name="T8" fmla="*/ 30 w 50"/>
              <a:gd name="T9" fmla="*/ 50 h 101"/>
              <a:gd name="T10" fmla="*/ 37 w 50"/>
              <a:gd name="T11" fmla="*/ 60 h 101"/>
              <a:gd name="T12" fmla="*/ 44 w 50"/>
              <a:gd name="T13" fmla="*/ 72 h 101"/>
              <a:gd name="T14" fmla="*/ 49 w 50"/>
              <a:gd name="T15" fmla="*/ 85 h 101"/>
              <a:gd name="T16" fmla="*/ 50 w 50"/>
              <a:gd name="T1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" h="101">
                <a:moveTo>
                  <a:pt x="0" y="0"/>
                </a:moveTo>
                <a:lnTo>
                  <a:pt x="6" y="15"/>
                </a:lnTo>
                <a:lnTo>
                  <a:pt x="13" y="28"/>
                </a:lnTo>
                <a:lnTo>
                  <a:pt x="21" y="39"/>
                </a:lnTo>
                <a:lnTo>
                  <a:pt x="30" y="50"/>
                </a:lnTo>
                <a:lnTo>
                  <a:pt x="37" y="60"/>
                </a:lnTo>
                <a:lnTo>
                  <a:pt x="44" y="72"/>
                </a:lnTo>
                <a:lnTo>
                  <a:pt x="49" y="85"/>
                </a:lnTo>
                <a:lnTo>
                  <a:pt x="5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8" name="Freeform 790"/>
          <p:cNvSpPr>
            <a:spLocks/>
          </p:cNvSpPr>
          <p:nvPr/>
        </p:nvSpPr>
        <p:spPr bwMode="auto">
          <a:xfrm>
            <a:off x="4957763" y="3486150"/>
            <a:ext cx="106362" cy="19050"/>
          </a:xfrm>
          <a:custGeom>
            <a:avLst/>
            <a:gdLst>
              <a:gd name="T0" fmla="*/ 202 w 202"/>
              <a:gd name="T1" fmla="*/ 0 h 36"/>
              <a:gd name="T2" fmla="*/ 192 w 202"/>
              <a:gd name="T3" fmla="*/ 4 h 36"/>
              <a:gd name="T4" fmla="*/ 181 w 202"/>
              <a:gd name="T5" fmla="*/ 7 h 36"/>
              <a:gd name="T6" fmla="*/ 141 w 202"/>
              <a:gd name="T7" fmla="*/ 10 h 36"/>
              <a:gd name="T8" fmla="*/ 101 w 202"/>
              <a:gd name="T9" fmla="*/ 10 h 36"/>
              <a:gd name="T10" fmla="*/ 62 w 202"/>
              <a:gd name="T11" fmla="*/ 11 h 36"/>
              <a:gd name="T12" fmla="*/ 41 w 202"/>
              <a:gd name="T13" fmla="*/ 12 h 36"/>
              <a:gd name="T14" fmla="*/ 22 w 202"/>
              <a:gd name="T15" fmla="*/ 15 h 36"/>
              <a:gd name="T16" fmla="*/ 20 w 202"/>
              <a:gd name="T17" fmla="*/ 16 h 36"/>
              <a:gd name="T18" fmla="*/ 17 w 202"/>
              <a:gd name="T19" fmla="*/ 18 h 36"/>
              <a:gd name="T20" fmla="*/ 14 w 202"/>
              <a:gd name="T21" fmla="*/ 24 h 36"/>
              <a:gd name="T22" fmla="*/ 11 w 202"/>
              <a:gd name="T23" fmla="*/ 30 h 36"/>
              <a:gd name="T24" fmla="*/ 8 w 202"/>
              <a:gd name="T25" fmla="*/ 36 h 36"/>
              <a:gd name="T26" fmla="*/ 4 w 202"/>
              <a:gd name="T27" fmla="*/ 36 h 36"/>
              <a:gd name="T28" fmla="*/ 0 w 202"/>
              <a:gd name="T2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2" h="36">
                <a:moveTo>
                  <a:pt x="202" y="0"/>
                </a:moveTo>
                <a:lnTo>
                  <a:pt x="192" y="4"/>
                </a:lnTo>
                <a:lnTo>
                  <a:pt x="181" y="7"/>
                </a:lnTo>
                <a:lnTo>
                  <a:pt x="141" y="10"/>
                </a:lnTo>
                <a:lnTo>
                  <a:pt x="101" y="10"/>
                </a:lnTo>
                <a:lnTo>
                  <a:pt x="62" y="11"/>
                </a:lnTo>
                <a:lnTo>
                  <a:pt x="41" y="12"/>
                </a:lnTo>
                <a:lnTo>
                  <a:pt x="22" y="15"/>
                </a:lnTo>
                <a:lnTo>
                  <a:pt x="20" y="16"/>
                </a:lnTo>
                <a:lnTo>
                  <a:pt x="17" y="18"/>
                </a:lnTo>
                <a:lnTo>
                  <a:pt x="14" y="24"/>
                </a:lnTo>
                <a:lnTo>
                  <a:pt x="11" y="30"/>
                </a:lnTo>
                <a:lnTo>
                  <a:pt x="8" y="36"/>
                </a:lnTo>
                <a:lnTo>
                  <a:pt x="4" y="36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79" name="Freeform 791"/>
          <p:cNvSpPr>
            <a:spLocks/>
          </p:cNvSpPr>
          <p:nvPr/>
        </p:nvSpPr>
        <p:spPr bwMode="auto">
          <a:xfrm>
            <a:off x="5416550" y="3575050"/>
            <a:ext cx="14288" cy="38100"/>
          </a:xfrm>
          <a:custGeom>
            <a:avLst/>
            <a:gdLst>
              <a:gd name="T0" fmla="*/ 0 w 29"/>
              <a:gd name="T1" fmla="*/ 0 h 72"/>
              <a:gd name="T2" fmla="*/ 5 w 29"/>
              <a:gd name="T3" fmla="*/ 7 h 72"/>
              <a:gd name="T4" fmla="*/ 9 w 29"/>
              <a:gd name="T5" fmla="*/ 13 h 72"/>
              <a:gd name="T6" fmla="*/ 12 w 29"/>
              <a:gd name="T7" fmla="*/ 17 h 72"/>
              <a:gd name="T8" fmla="*/ 15 w 29"/>
              <a:gd name="T9" fmla="*/ 20 h 72"/>
              <a:gd name="T10" fmla="*/ 16 w 29"/>
              <a:gd name="T11" fmla="*/ 24 h 72"/>
              <a:gd name="T12" fmla="*/ 18 w 29"/>
              <a:gd name="T13" fmla="*/ 29 h 72"/>
              <a:gd name="T14" fmla="*/ 19 w 29"/>
              <a:gd name="T15" fmla="*/ 35 h 72"/>
              <a:gd name="T16" fmla="*/ 22 w 29"/>
              <a:gd name="T17" fmla="*/ 43 h 72"/>
              <a:gd name="T18" fmla="*/ 24 w 29"/>
              <a:gd name="T19" fmla="*/ 52 h 72"/>
              <a:gd name="T20" fmla="*/ 27 w 29"/>
              <a:gd name="T21" fmla="*/ 61 h 72"/>
              <a:gd name="T22" fmla="*/ 28 w 29"/>
              <a:gd name="T23" fmla="*/ 69 h 72"/>
              <a:gd name="T24" fmla="*/ 29 w 29"/>
              <a:gd name="T25" fmla="*/ 71 h 72"/>
              <a:gd name="T26" fmla="*/ 29 w 29"/>
              <a:gd name="T2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9" h="72">
                <a:moveTo>
                  <a:pt x="0" y="0"/>
                </a:moveTo>
                <a:lnTo>
                  <a:pt x="5" y="7"/>
                </a:lnTo>
                <a:lnTo>
                  <a:pt x="9" y="13"/>
                </a:lnTo>
                <a:lnTo>
                  <a:pt x="12" y="17"/>
                </a:lnTo>
                <a:lnTo>
                  <a:pt x="15" y="20"/>
                </a:lnTo>
                <a:lnTo>
                  <a:pt x="16" y="24"/>
                </a:lnTo>
                <a:lnTo>
                  <a:pt x="18" y="29"/>
                </a:lnTo>
                <a:lnTo>
                  <a:pt x="19" y="35"/>
                </a:lnTo>
                <a:lnTo>
                  <a:pt x="22" y="43"/>
                </a:lnTo>
                <a:lnTo>
                  <a:pt x="24" y="52"/>
                </a:lnTo>
                <a:lnTo>
                  <a:pt x="27" y="61"/>
                </a:lnTo>
                <a:lnTo>
                  <a:pt x="28" y="69"/>
                </a:lnTo>
                <a:lnTo>
                  <a:pt x="29" y="71"/>
                </a:lnTo>
                <a:lnTo>
                  <a:pt x="29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0" name="Freeform 792"/>
          <p:cNvSpPr>
            <a:spLocks/>
          </p:cNvSpPr>
          <p:nvPr/>
        </p:nvSpPr>
        <p:spPr bwMode="auto">
          <a:xfrm>
            <a:off x="5408614" y="3575051"/>
            <a:ext cx="7937" cy="22225"/>
          </a:xfrm>
          <a:custGeom>
            <a:avLst/>
            <a:gdLst>
              <a:gd name="T0" fmla="*/ 14 w 14"/>
              <a:gd name="T1" fmla="*/ 0 h 43"/>
              <a:gd name="T2" fmla="*/ 12 w 14"/>
              <a:gd name="T3" fmla="*/ 11 h 43"/>
              <a:gd name="T4" fmla="*/ 11 w 14"/>
              <a:gd name="T5" fmla="*/ 18 h 43"/>
              <a:gd name="T6" fmla="*/ 9 w 14"/>
              <a:gd name="T7" fmla="*/ 23 h 43"/>
              <a:gd name="T8" fmla="*/ 8 w 14"/>
              <a:gd name="T9" fmla="*/ 25 h 43"/>
              <a:gd name="T10" fmla="*/ 7 w 14"/>
              <a:gd name="T11" fmla="*/ 29 h 43"/>
              <a:gd name="T12" fmla="*/ 6 w 14"/>
              <a:gd name="T13" fmla="*/ 31 h 43"/>
              <a:gd name="T14" fmla="*/ 3 w 14"/>
              <a:gd name="T15" fmla="*/ 36 h 43"/>
              <a:gd name="T16" fmla="*/ 0 w 14"/>
              <a:gd name="T1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" h="43">
                <a:moveTo>
                  <a:pt x="14" y="0"/>
                </a:moveTo>
                <a:lnTo>
                  <a:pt x="12" y="11"/>
                </a:lnTo>
                <a:lnTo>
                  <a:pt x="11" y="18"/>
                </a:lnTo>
                <a:lnTo>
                  <a:pt x="9" y="23"/>
                </a:lnTo>
                <a:lnTo>
                  <a:pt x="8" y="25"/>
                </a:lnTo>
                <a:lnTo>
                  <a:pt x="7" y="29"/>
                </a:lnTo>
                <a:lnTo>
                  <a:pt x="6" y="31"/>
                </a:lnTo>
                <a:lnTo>
                  <a:pt x="3" y="36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1" name="Freeform 793"/>
          <p:cNvSpPr>
            <a:spLocks/>
          </p:cNvSpPr>
          <p:nvPr/>
        </p:nvSpPr>
        <p:spPr bwMode="auto">
          <a:xfrm>
            <a:off x="4992688" y="3036889"/>
            <a:ext cx="49212" cy="41275"/>
          </a:xfrm>
          <a:custGeom>
            <a:avLst/>
            <a:gdLst>
              <a:gd name="T0" fmla="*/ 94 w 94"/>
              <a:gd name="T1" fmla="*/ 0 h 79"/>
              <a:gd name="T2" fmla="*/ 84 w 94"/>
              <a:gd name="T3" fmla="*/ 3 h 79"/>
              <a:gd name="T4" fmla="*/ 74 w 94"/>
              <a:gd name="T5" fmla="*/ 10 h 79"/>
              <a:gd name="T6" fmla="*/ 53 w 94"/>
              <a:gd name="T7" fmla="*/ 22 h 79"/>
              <a:gd name="T8" fmla="*/ 44 w 94"/>
              <a:gd name="T9" fmla="*/ 26 h 79"/>
              <a:gd name="T10" fmla="*/ 36 w 94"/>
              <a:gd name="T11" fmla="*/ 31 h 79"/>
              <a:gd name="T12" fmla="*/ 32 w 94"/>
              <a:gd name="T13" fmla="*/ 35 h 79"/>
              <a:gd name="T14" fmla="*/ 29 w 94"/>
              <a:gd name="T15" fmla="*/ 36 h 79"/>
              <a:gd name="T16" fmla="*/ 26 w 94"/>
              <a:gd name="T17" fmla="*/ 42 h 79"/>
              <a:gd name="T18" fmla="*/ 21 w 94"/>
              <a:gd name="T19" fmla="*/ 49 h 79"/>
              <a:gd name="T20" fmla="*/ 11 w 94"/>
              <a:gd name="T21" fmla="*/ 64 h 79"/>
              <a:gd name="T22" fmla="*/ 7 w 94"/>
              <a:gd name="T23" fmla="*/ 70 h 79"/>
              <a:gd name="T24" fmla="*/ 4 w 94"/>
              <a:gd name="T25" fmla="*/ 74 h 79"/>
              <a:gd name="T26" fmla="*/ 1 w 94"/>
              <a:gd name="T27" fmla="*/ 78 h 79"/>
              <a:gd name="T28" fmla="*/ 0 w 94"/>
              <a:gd name="T29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4" h="79">
                <a:moveTo>
                  <a:pt x="94" y="0"/>
                </a:moveTo>
                <a:lnTo>
                  <a:pt x="84" y="3"/>
                </a:lnTo>
                <a:lnTo>
                  <a:pt x="74" y="10"/>
                </a:lnTo>
                <a:lnTo>
                  <a:pt x="53" y="22"/>
                </a:lnTo>
                <a:lnTo>
                  <a:pt x="44" y="26"/>
                </a:lnTo>
                <a:lnTo>
                  <a:pt x="36" y="31"/>
                </a:lnTo>
                <a:lnTo>
                  <a:pt x="32" y="35"/>
                </a:lnTo>
                <a:lnTo>
                  <a:pt x="29" y="36"/>
                </a:lnTo>
                <a:lnTo>
                  <a:pt x="26" y="42"/>
                </a:lnTo>
                <a:lnTo>
                  <a:pt x="21" y="49"/>
                </a:lnTo>
                <a:lnTo>
                  <a:pt x="11" y="64"/>
                </a:lnTo>
                <a:lnTo>
                  <a:pt x="7" y="70"/>
                </a:lnTo>
                <a:lnTo>
                  <a:pt x="4" y="74"/>
                </a:lnTo>
                <a:lnTo>
                  <a:pt x="1" y="78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2" name="Freeform 794"/>
          <p:cNvSpPr>
            <a:spLocks/>
          </p:cNvSpPr>
          <p:nvPr/>
        </p:nvSpPr>
        <p:spPr bwMode="auto">
          <a:xfrm>
            <a:off x="4759326" y="2043114"/>
            <a:ext cx="130175" cy="77787"/>
          </a:xfrm>
          <a:custGeom>
            <a:avLst/>
            <a:gdLst>
              <a:gd name="T0" fmla="*/ 245 w 245"/>
              <a:gd name="T1" fmla="*/ 0 h 145"/>
              <a:gd name="T2" fmla="*/ 241 w 245"/>
              <a:gd name="T3" fmla="*/ 12 h 145"/>
              <a:gd name="T4" fmla="*/ 233 w 245"/>
              <a:gd name="T5" fmla="*/ 21 h 145"/>
              <a:gd name="T6" fmla="*/ 226 w 245"/>
              <a:gd name="T7" fmla="*/ 27 h 145"/>
              <a:gd name="T8" fmla="*/ 218 w 245"/>
              <a:gd name="T9" fmla="*/ 33 h 145"/>
              <a:gd name="T10" fmla="*/ 200 w 245"/>
              <a:gd name="T11" fmla="*/ 44 h 145"/>
              <a:gd name="T12" fmla="*/ 190 w 245"/>
              <a:gd name="T13" fmla="*/ 50 h 145"/>
              <a:gd name="T14" fmla="*/ 181 w 245"/>
              <a:gd name="T15" fmla="*/ 58 h 145"/>
              <a:gd name="T16" fmla="*/ 176 w 245"/>
              <a:gd name="T17" fmla="*/ 65 h 145"/>
              <a:gd name="T18" fmla="*/ 171 w 245"/>
              <a:gd name="T19" fmla="*/ 74 h 145"/>
              <a:gd name="T20" fmla="*/ 166 w 245"/>
              <a:gd name="T21" fmla="*/ 82 h 145"/>
              <a:gd name="T22" fmla="*/ 159 w 245"/>
              <a:gd name="T23" fmla="*/ 87 h 145"/>
              <a:gd name="T24" fmla="*/ 140 w 245"/>
              <a:gd name="T25" fmla="*/ 93 h 145"/>
              <a:gd name="T26" fmla="*/ 118 w 245"/>
              <a:gd name="T27" fmla="*/ 96 h 145"/>
              <a:gd name="T28" fmla="*/ 95 w 245"/>
              <a:gd name="T29" fmla="*/ 99 h 145"/>
              <a:gd name="T30" fmla="*/ 72 w 245"/>
              <a:gd name="T31" fmla="*/ 101 h 145"/>
              <a:gd name="T32" fmla="*/ 51 w 245"/>
              <a:gd name="T33" fmla="*/ 106 h 145"/>
              <a:gd name="T34" fmla="*/ 30 w 245"/>
              <a:gd name="T35" fmla="*/ 115 h 145"/>
              <a:gd name="T36" fmla="*/ 21 w 245"/>
              <a:gd name="T37" fmla="*/ 121 h 145"/>
              <a:gd name="T38" fmla="*/ 13 w 245"/>
              <a:gd name="T39" fmla="*/ 127 h 145"/>
              <a:gd name="T40" fmla="*/ 6 w 245"/>
              <a:gd name="T41" fmla="*/ 135 h 145"/>
              <a:gd name="T42" fmla="*/ 0 w 245"/>
              <a:gd name="T43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45" h="145">
                <a:moveTo>
                  <a:pt x="245" y="0"/>
                </a:moveTo>
                <a:lnTo>
                  <a:pt x="241" y="12"/>
                </a:lnTo>
                <a:lnTo>
                  <a:pt x="233" y="21"/>
                </a:lnTo>
                <a:lnTo>
                  <a:pt x="226" y="27"/>
                </a:lnTo>
                <a:lnTo>
                  <a:pt x="218" y="33"/>
                </a:lnTo>
                <a:lnTo>
                  <a:pt x="200" y="44"/>
                </a:lnTo>
                <a:lnTo>
                  <a:pt x="190" y="50"/>
                </a:lnTo>
                <a:lnTo>
                  <a:pt x="181" y="58"/>
                </a:lnTo>
                <a:lnTo>
                  <a:pt x="176" y="65"/>
                </a:lnTo>
                <a:lnTo>
                  <a:pt x="171" y="74"/>
                </a:lnTo>
                <a:lnTo>
                  <a:pt x="166" y="82"/>
                </a:lnTo>
                <a:lnTo>
                  <a:pt x="159" y="87"/>
                </a:lnTo>
                <a:lnTo>
                  <a:pt x="140" y="93"/>
                </a:lnTo>
                <a:lnTo>
                  <a:pt x="118" y="96"/>
                </a:lnTo>
                <a:lnTo>
                  <a:pt x="95" y="99"/>
                </a:lnTo>
                <a:lnTo>
                  <a:pt x="72" y="101"/>
                </a:lnTo>
                <a:lnTo>
                  <a:pt x="51" y="106"/>
                </a:lnTo>
                <a:lnTo>
                  <a:pt x="30" y="115"/>
                </a:lnTo>
                <a:lnTo>
                  <a:pt x="21" y="121"/>
                </a:lnTo>
                <a:lnTo>
                  <a:pt x="13" y="127"/>
                </a:lnTo>
                <a:lnTo>
                  <a:pt x="6" y="135"/>
                </a:lnTo>
                <a:lnTo>
                  <a:pt x="0" y="14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3" name="Freeform 795"/>
          <p:cNvSpPr>
            <a:spLocks/>
          </p:cNvSpPr>
          <p:nvPr/>
        </p:nvSpPr>
        <p:spPr bwMode="auto">
          <a:xfrm>
            <a:off x="4729164" y="1993901"/>
            <a:ext cx="79375" cy="34925"/>
          </a:xfrm>
          <a:custGeom>
            <a:avLst/>
            <a:gdLst>
              <a:gd name="T0" fmla="*/ 152 w 152"/>
              <a:gd name="T1" fmla="*/ 0 h 64"/>
              <a:gd name="T2" fmla="*/ 144 w 152"/>
              <a:gd name="T3" fmla="*/ 6 h 64"/>
              <a:gd name="T4" fmla="*/ 136 w 152"/>
              <a:gd name="T5" fmla="*/ 10 h 64"/>
              <a:gd name="T6" fmla="*/ 122 w 152"/>
              <a:gd name="T7" fmla="*/ 16 h 64"/>
              <a:gd name="T8" fmla="*/ 109 w 152"/>
              <a:gd name="T9" fmla="*/ 20 h 64"/>
              <a:gd name="T10" fmla="*/ 97 w 152"/>
              <a:gd name="T11" fmla="*/ 22 h 64"/>
              <a:gd name="T12" fmla="*/ 83 w 152"/>
              <a:gd name="T13" fmla="*/ 24 h 64"/>
              <a:gd name="T14" fmla="*/ 71 w 152"/>
              <a:gd name="T15" fmla="*/ 26 h 64"/>
              <a:gd name="T16" fmla="*/ 58 w 152"/>
              <a:gd name="T17" fmla="*/ 30 h 64"/>
              <a:gd name="T18" fmla="*/ 44 w 152"/>
              <a:gd name="T19" fmla="*/ 36 h 64"/>
              <a:gd name="T20" fmla="*/ 30 w 152"/>
              <a:gd name="T21" fmla="*/ 44 h 64"/>
              <a:gd name="T22" fmla="*/ 16 w 152"/>
              <a:gd name="T23" fmla="*/ 54 h 64"/>
              <a:gd name="T24" fmla="*/ 10 w 152"/>
              <a:gd name="T25" fmla="*/ 57 h 64"/>
              <a:gd name="T26" fmla="*/ 5 w 152"/>
              <a:gd name="T27" fmla="*/ 61 h 64"/>
              <a:gd name="T28" fmla="*/ 2 w 152"/>
              <a:gd name="T29" fmla="*/ 63 h 64"/>
              <a:gd name="T30" fmla="*/ 0 w 152"/>
              <a:gd name="T3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2" h="64">
                <a:moveTo>
                  <a:pt x="152" y="0"/>
                </a:moveTo>
                <a:lnTo>
                  <a:pt x="144" y="6"/>
                </a:lnTo>
                <a:lnTo>
                  <a:pt x="136" y="10"/>
                </a:lnTo>
                <a:lnTo>
                  <a:pt x="122" y="16"/>
                </a:lnTo>
                <a:lnTo>
                  <a:pt x="109" y="20"/>
                </a:lnTo>
                <a:lnTo>
                  <a:pt x="97" y="22"/>
                </a:lnTo>
                <a:lnTo>
                  <a:pt x="83" y="24"/>
                </a:lnTo>
                <a:lnTo>
                  <a:pt x="71" y="26"/>
                </a:lnTo>
                <a:lnTo>
                  <a:pt x="58" y="30"/>
                </a:lnTo>
                <a:lnTo>
                  <a:pt x="44" y="36"/>
                </a:lnTo>
                <a:lnTo>
                  <a:pt x="30" y="44"/>
                </a:lnTo>
                <a:lnTo>
                  <a:pt x="16" y="54"/>
                </a:lnTo>
                <a:lnTo>
                  <a:pt x="10" y="57"/>
                </a:lnTo>
                <a:lnTo>
                  <a:pt x="5" y="61"/>
                </a:lnTo>
                <a:lnTo>
                  <a:pt x="2" y="63"/>
                </a:lnTo>
                <a:lnTo>
                  <a:pt x="0" y="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4" name="Freeform 796"/>
          <p:cNvSpPr>
            <a:spLocks/>
          </p:cNvSpPr>
          <p:nvPr/>
        </p:nvSpPr>
        <p:spPr bwMode="auto">
          <a:xfrm>
            <a:off x="5340350" y="1890713"/>
            <a:ext cx="52388" cy="42862"/>
          </a:xfrm>
          <a:custGeom>
            <a:avLst/>
            <a:gdLst>
              <a:gd name="T0" fmla="*/ 0 w 101"/>
              <a:gd name="T1" fmla="*/ 0 h 79"/>
              <a:gd name="T2" fmla="*/ 12 w 101"/>
              <a:gd name="T3" fmla="*/ 3 h 79"/>
              <a:gd name="T4" fmla="*/ 24 w 101"/>
              <a:gd name="T5" fmla="*/ 7 h 79"/>
              <a:gd name="T6" fmla="*/ 35 w 101"/>
              <a:gd name="T7" fmla="*/ 13 h 79"/>
              <a:gd name="T8" fmla="*/ 43 w 101"/>
              <a:gd name="T9" fmla="*/ 21 h 79"/>
              <a:gd name="T10" fmla="*/ 46 w 101"/>
              <a:gd name="T11" fmla="*/ 26 h 79"/>
              <a:gd name="T12" fmla="*/ 47 w 101"/>
              <a:gd name="T13" fmla="*/ 32 h 79"/>
              <a:gd name="T14" fmla="*/ 48 w 101"/>
              <a:gd name="T15" fmla="*/ 38 h 79"/>
              <a:gd name="T16" fmla="*/ 50 w 101"/>
              <a:gd name="T17" fmla="*/ 43 h 79"/>
              <a:gd name="T18" fmla="*/ 64 w 101"/>
              <a:gd name="T19" fmla="*/ 59 h 79"/>
              <a:gd name="T20" fmla="*/ 79 w 101"/>
              <a:gd name="T21" fmla="*/ 72 h 79"/>
              <a:gd name="T22" fmla="*/ 85 w 101"/>
              <a:gd name="T23" fmla="*/ 76 h 79"/>
              <a:gd name="T24" fmla="*/ 92 w 101"/>
              <a:gd name="T25" fmla="*/ 78 h 79"/>
              <a:gd name="T26" fmla="*/ 99 w 101"/>
              <a:gd name="T27" fmla="*/ 79 h 79"/>
              <a:gd name="T28" fmla="*/ 100 w 101"/>
              <a:gd name="T29" fmla="*/ 79 h 79"/>
              <a:gd name="T30" fmla="*/ 101 w 101"/>
              <a:gd name="T31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1" h="79">
                <a:moveTo>
                  <a:pt x="0" y="0"/>
                </a:moveTo>
                <a:lnTo>
                  <a:pt x="12" y="3"/>
                </a:lnTo>
                <a:lnTo>
                  <a:pt x="24" y="7"/>
                </a:lnTo>
                <a:lnTo>
                  <a:pt x="35" y="13"/>
                </a:lnTo>
                <a:lnTo>
                  <a:pt x="43" y="21"/>
                </a:lnTo>
                <a:lnTo>
                  <a:pt x="46" y="26"/>
                </a:lnTo>
                <a:lnTo>
                  <a:pt x="47" y="32"/>
                </a:lnTo>
                <a:lnTo>
                  <a:pt x="48" y="38"/>
                </a:lnTo>
                <a:lnTo>
                  <a:pt x="50" y="43"/>
                </a:lnTo>
                <a:lnTo>
                  <a:pt x="64" y="59"/>
                </a:lnTo>
                <a:lnTo>
                  <a:pt x="79" y="72"/>
                </a:lnTo>
                <a:lnTo>
                  <a:pt x="85" y="76"/>
                </a:lnTo>
                <a:lnTo>
                  <a:pt x="92" y="78"/>
                </a:lnTo>
                <a:lnTo>
                  <a:pt x="99" y="79"/>
                </a:lnTo>
                <a:lnTo>
                  <a:pt x="100" y="79"/>
                </a:lnTo>
                <a:lnTo>
                  <a:pt x="101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5" name="Freeform 797"/>
          <p:cNvSpPr>
            <a:spLocks/>
          </p:cNvSpPr>
          <p:nvPr/>
        </p:nvSpPr>
        <p:spPr bwMode="auto">
          <a:xfrm>
            <a:off x="5745163" y="2170114"/>
            <a:ext cx="228600" cy="90487"/>
          </a:xfrm>
          <a:custGeom>
            <a:avLst/>
            <a:gdLst>
              <a:gd name="T0" fmla="*/ 0 w 433"/>
              <a:gd name="T1" fmla="*/ 0 h 173"/>
              <a:gd name="T2" fmla="*/ 112 w 433"/>
              <a:gd name="T3" fmla="*/ 11 h 173"/>
              <a:gd name="T4" fmla="*/ 223 w 433"/>
              <a:gd name="T5" fmla="*/ 22 h 173"/>
              <a:gd name="T6" fmla="*/ 243 w 433"/>
              <a:gd name="T7" fmla="*/ 40 h 173"/>
              <a:gd name="T8" fmla="*/ 261 w 433"/>
              <a:gd name="T9" fmla="*/ 57 h 173"/>
              <a:gd name="T10" fmla="*/ 278 w 433"/>
              <a:gd name="T11" fmla="*/ 72 h 173"/>
              <a:gd name="T12" fmla="*/ 296 w 433"/>
              <a:gd name="T13" fmla="*/ 86 h 173"/>
              <a:gd name="T14" fmla="*/ 315 w 433"/>
              <a:gd name="T15" fmla="*/ 97 h 173"/>
              <a:gd name="T16" fmla="*/ 335 w 433"/>
              <a:gd name="T17" fmla="*/ 107 h 173"/>
              <a:gd name="T18" fmla="*/ 357 w 433"/>
              <a:gd name="T19" fmla="*/ 116 h 173"/>
              <a:gd name="T20" fmla="*/ 382 w 433"/>
              <a:gd name="T21" fmla="*/ 123 h 173"/>
              <a:gd name="T22" fmla="*/ 433 w 433"/>
              <a:gd name="T23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3" h="173">
                <a:moveTo>
                  <a:pt x="0" y="0"/>
                </a:moveTo>
                <a:lnTo>
                  <a:pt x="112" y="11"/>
                </a:lnTo>
                <a:lnTo>
                  <a:pt x="223" y="22"/>
                </a:lnTo>
                <a:lnTo>
                  <a:pt x="243" y="40"/>
                </a:lnTo>
                <a:lnTo>
                  <a:pt x="261" y="57"/>
                </a:lnTo>
                <a:lnTo>
                  <a:pt x="278" y="72"/>
                </a:lnTo>
                <a:lnTo>
                  <a:pt x="296" y="86"/>
                </a:lnTo>
                <a:lnTo>
                  <a:pt x="315" y="97"/>
                </a:lnTo>
                <a:lnTo>
                  <a:pt x="335" y="107"/>
                </a:lnTo>
                <a:lnTo>
                  <a:pt x="357" y="116"/>
                </a:lnTo>
                <a:lnTo>
                  <a:pt x="382" y="123"/>
                </a:lnTo>
                <a:lnTo>
                  <a:pt x="433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6" name="Freeform 798"/>
          <p:cNvSpPr>
            <a:spLocks/>
          </p:cNvSpPr>
          <p:nvPr/>
        </p:nvSpPr>
        <p:spPr bwMode="auto">
          <a:xfrm>
            <a:off x="5767388" y="2173288"/>
            <a:ext cx="57150" cy="80962"/>
          </a:xfrm>
          <a:custGeom>
            <a:avLst/>
            <a:gdLst>
              <a:gd name="T0" fmla="*/ 0 w 108"/>
              <a:gd name="T1" fmla="*/ 0 h 151"/>
              <a:gd name="T2" fmla="*/ 18 w 108"/>
              <a:gd name="T3" fmla="*/ 26 h 151"/>
              <a:gd name="T4" fmla="*/ 36 w 108"/>
              <a:gd name="T5" fmla="*/ 50 h 151"/>
              <a:gd name="T6" fmla="*/ 54 w 108"/>
              <a:gd name="T7" fmla="*/ 74 h 151"/>
              <a:gd name="T8" fmla="*/ 72 w 108"/>
              <a:gd name="T9" fmla="*/ 101 h 151"/>
              <a:gd name="T10" fmla="*/ 83 w 108"/>
              <a:gd name="T11" fmla="*/ 115 h 151"/>
              <a:gd name="T12" fmla="*/ 94 w 108"/>
              <a:gd name="T13" fmla="*/ 129 h 151"/>
              <a:gd name="T14" fmla="*/ 99 w 108"/>
              <a:gd name="T15" fmla="*/ 135 h 151"/>
              <a:gd name="T16" fmla="*/ 103 w 108"/>
              <a:gd name="T17" fmla="*/ 143 h 151"/>
              <a:gd name="T18" fmla="*/ 107 w 108"/>
              <a:gd name="T19" fmla="*/ 149 h 151"/>
              <a:gd name="T20" fmla="*/ 108 w 108"/>
              <a:gd name="T21" fmla="*/ 151 h 151"/>
              <a:gd name="T22" fmla="*/ 108 w 108"/>
              <a:gd name="T2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8" h="151">
                <a:moveTo>
                  <a:pt x="0" y="0"/>
                </a:moveTo>
                <a:lnTo>
                  <a:pt x="18" y="26"/>
                </a:lnTo>
                <a:lnTo>
                  <a:pt x="36" y="50"/>
                </a:lnTo>
                <a:lnTo>
                  <a:pt x="54" y="74"/>
                </a:lnTo>
                <a:lnTo>
                  <a:pt x="72" y="101"/>
                </a:lnTo>
                <a:lnTo>
                  <a:pt x="83" y="115"/>
                </a:lnTo>
                <a:lnTo>
                  <a:pt x="94" y="129"/>
                </a:lnTo>
                <a:lnTo>
                  <a:pt x="99" y="135"/>
                </a:lnTo>
                <a:lnTo>
                  <a:pt x="103" y="143"/>
                </a:lnTo>
                <a:lnTo>
                  <a:pt x="107" y="149"/>
                </a:lnTo>
                <a:lnTo>
                  <a:pt x="108" y="151"/>
                </a:lnTo>
                <a:lnTo>
                  <a:pt x="108" y="1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7" name="Freeform 799"/>
          <p:cNvSpPr>
            <a:spLocks/>
          </p:cNvSpPr>
          <p:nvPr/>
        </p:nvSpPr>
        <p:spPr bwMode="auto">
          <a:xfrm>
            <a:off x="5745163" y="2078039"/>
            <a:ext cx="95250" cy="34925"/>
          </a:xfrm>
          <a:custGeom>
            <a:avLst/>
            <a:gdLst>
              <a:gd name="T0" fmla="*/ 0 w 180"/>
              <a:gd name="T1" fmla="*/ 0 h 65"/>
              <a:gd name="T2" fmla="*/ 23 w 180"/>
              <a:gd name="T3" fmla="*/ 6 h 65"/>
              <a:gd name="T4" fmla="*/ 44 w 180"/>
              <a:gd name="T5" fmla="*/ 16 h 65"/>
              <a:gd name="T6" fmla="*/ 66 w 180"/>
              <a:gd name="T7" fmla="*/ 27 h 65"/>
              <a:gd name="T8" fmla="*/ 88 w 180"/>
              <a:gd name="T9" fmla="*/ 38 h 65"/>
              <a:gd name="T10" fmla="*/ 109 w 180"/>
              <a:gd name="T11" fmla="*/ 48 h 65"/>
              <a:gd name="T12" fmla="*/ 132 w 180"/>
              <a:gd name="T13" fmla="*/ 57 h 65"/>
              <a:gd name="T14" fmla="*/ 156 w 180"/>
              <a:gd name="T15" fmla="*/ 63 h 65"/>
              <a:gd name="T16" fmla="*/ 168 w 180"/>
              <a:gd name="T17" fmla="*/ 65 h 65"/>
              <a:gd name="T18" fmla="*/ 180 w 180"/>
              <a:gd name="T1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65">
                <a:moveTo>
                  <a:pt x="0" y="0"/>
                </a:moveTo>
                <a:lnTo>
                  <a:pt x="23" y="6"/>
                </a:lnTo>
                <a:lnTo>
                  <a:pt x="44" y="16"/>
                </a:lnTo>
                <a:lnTo>
                  <a:pt x="66" y="27"/>
                </a:lnTo>
                <a:lnTo>
                  <a:pt x="88" y="38"/>
                </a:lnTo>
                <a:lnTo>
                  <a:pt x="109" y="48"/>
                </a:lnTo>
                <a:lnTo>
                  <a:pt x="132" y="57"/>
                </a:lnTo>
                <a:lnTo>
                  <a:pt x="156" y="63"/>
                </a:lnTo>
                <a:lnTo>
                  <a:pt x="168" y="65"/>
                </a:lnTo>
                <a:lnTo>
                  <a:pt x="18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8" name="Freeform 800"/>
          <p:cNvSpPr>
            <a:spLocks/>
          </p:cNvSpPr>
          <p:nvPr/>
        </p:nvSpPr>
        <p:spPr bwMode="auto">
          <a:xfrm>
            <a:off x="5481638" y="1979614"/>
            <a:ext cx="87312" cy="122237"/>
          </a:xfrm>
          <a:custGeom>
            <a:avLst/>
            <a:gdLst>
              <a:gd name="T0" fmla="*/ 0 w 166"/>
              <a:gd name="T1" fmla="*/ 0 h 231"/>
              <a:gd name="T2" fmla="*/ 3 w 166"/>
              <a:gd name="T3" fmla="*/ 9 h 231"/>
              <a:gd name="T4" fmla="*/ 7 w 166"/>
              <a:gd name="T5" fmla="*/ 19 h 231"/>
              <a:gd name="T6" fmla="*/ 16 w 166"/>
              <a:gd name="T7" fmla="*/ 33 h 231"/>
              <a:gd name="T8" fmla="*/ 28 w 166"/>
              <a:gd name="T9" fmla="*/ 45 h 231"/>
              <a:gd name="T10" fmla="*/ 35 w 166"/>
              <a:gd name="T11" fmla="*/ 51 h 231"/>
              <a:gd name="T12" fmla="*/ 43 w 166"/>
              <a:gd name="T13" fmla="*/ 57 h 231"/>
              <a:gd name="T14" fmla="*/ 46 w 166"/>
              <a:gd name="T15" fmla="*/ 72 h 231"/>
              <a:gd name="T16" fmla="*/ 48 w 166"/>
              <a:gd name="T17" fmla="*/ 87 h 231"/>
              <a:gd name="T18" fmla="*/ 52 w 166"/>
              <a:gd name="T19" fmla="*/ 102 h 231"/>
              <a:gd name="T20" fmla="*/ 58 w 166"/>
              <a:gd name="T21" fmla="*/ 115 h 231"/>
              <a:gd name="T22" fmla="*/ 68 w 166"/>
              <a:gd name="T23" fmla="*/ 130 h 231"/>
              <a:gd name="T24" fmla="*/ 80 w 166"/>
              <a:gd name="T25" fmla="*/ 143 h 231"/>
              <a:gd name="T26" fmla="*/ 106 w 166"/>
              <a:gd name="T27" fmla="*/ 164 h 231"/>
              <a:gd name="T28" fmla="*/ 132 w 166"/>
              <a:gd name="T29" fmla="*/ 186 h 231"/>
              <a:gd name="T30" fmla="*/ 145 w 166"/>
              <a:gd name="T31" fmla="*/ 197 h 231"/>
              <a:gd name="T32" fmla="*/ 159 w 166"/>
              <a:gd name="T33" fmla="*/ 209 h 231"/>
              <a:gd name="T34" fmla="*/ 161 w 166"/>
              <a:gd name="T35" fmla="*/ 215 h 231"/>
              <a:gd name="T36" fmla="*/ 163 w 166"/>
              <a:gd name="T37" fmla="*/ 222 h 231"/>
              <a:gd name="T38" fmla="*/ 165 w 166"/>
              <a:gd name="T39" fmla="*/ 228 h 231"/>
              <a:gd name="T40" fmla="*/ 166 w 166"/>
              <a:gd name="T41" fmla="*/ 231 h 231"/>
              <a:gd name="T42" fmla="*/ 166 w 166"/>
              <a:gd name="T43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6" h="231">
                <a:moveTo>
                  <a:pt x="0" y="0"/>
                </a:moveTo>
                <a:lnTo>
                  <a:pt x="3" y="9"/>
                </a:lnTo>
                <a:lnTo>
                  <a:pt x="7" y="19"/>
                </a:lnTo>
                <a:lnTo>
                  <a:pt x="16" y="33"/>
                </a:lnTo>
                <a:lnTo>
                  <a:pt x="28" y="45"/>
                </a:lnTo>
                <a:lnTo>
                  <a:pt x="35" y="51"/>
                </a:lnTo>
                <a:lnTo>
                  <a:pt x="43" y="57"/>
                </a:lnTo>
                <a:lnTo>
                  <a:pt x="46" y="72"/>
                </a:lnTo>
                <a:lnTo>
                  <a:pt x="48" y="87"/>
                </a:lnTo>
                <a:lnTo>
                  <a:pt x="52" y="102"/>
                </a:lnTo>
                <a:lnTo>
                  <a:pt x="58" y="115"/>
                </a:lnTo>
                <a:lnTo>
                  <a:pt x="68" y="130"/>
                </a:lnTo>
                <a:lnTo>
                  <a:pt x="80" y="143"/>
                </a:lnTo>
                <a:lnTo>
                  <a:pt x="106" y="164"/>
                </a:lnTo>
                <a:lnTo>
                  <a:pt x="132" y="186"/>
                </a:lnTo>
                <a:lnTo>
                  <a:pt x="145" y="197"/>
                </a:lnTo>
                <a:lnTo>
                  <a:pt x="159" y="209"/>
                </a:lnTo>
                <a:lnTo>
                  <a:pt x="161" y="215"/>
                </a:lnTo>
                <a:lnTo>
                  <a:pt x="163" y="222"/>
                </a:lnTo>
                <a:lnTo>
                  <a:pt x="165" y="228"/>
                </a:lnTo>
                <a:lnTo>
                  <a:pt x="166" y="231"/>
                </a:lnTo>
                <a:lnTo>
                  <a:pt x="166" y="23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89" name="Freeform 801"/>
          <p:cNvSpPr>
            <a:spLocks/>
          </p:cNvSpPr>
          <p:nvPr/>
        </p:nvSpPr>
        <p:spPr bwMode="auto">
          <a:xfrm>
            <a:off x="5546726" y="2379663"/>
            <a:ext cx="68263" cy="144462"/>
          </a:xfrm>
          <a:custGeom>
            <a:avLst/>
            <a:gdLst>
              <a:gd name="T0" fmla="*/ 0 w 129"/>
              <a:gd name="T1" fmla="*/ 0 h 274"/>
              <a:gd name="T2" fmla="*/ 10 w 129"/>
              <a:gd name="T3" fmla="*/ 15 h 274"/>
              <a:gd name="T4" fmla="*/ 21 w 129"/>
              <a:gd name="T5" fmla="*/ 29 h 274"/>
              <a:gd name="T6" fmla="*/ 27 w 129"/>
              <a:gd name="T7" fmla="*/ 34 h 274"/>
              <a:gd name="T8" fmla="*/ 33 w 129"/>
              <a:gd name="T9" fmla="*/ 39 h 274"/>
              <a:gd name="T10" fmla="*/ 48 w 129"/>
              <a:gd name="T11" fmla="*/ 48 h 274"/>
              <a:gd name="T12" fmla="*/ 55 w 129"/>
              <a:gd name="T13" fmla="*/ 52 h 274"/>
              <a:gd name="T14" fmla="*/ 60 w 129"/>
              <a:gd name="T15" fmla="*/ 55 h 274"/>
              <a:gd name="T16" fmla="*/ 63 w 129"/>
              <a:gd name="T17" fmla="*/ 57 h 274"/>
              <a:gd name="T18" fmla="*/ 64 w 129"/>
              <a:gd name="T19" fmla="*/ 58 h 274"/>
              <a:gd name="T20" fmla="*/ 80 w 129"/>
              <a:gd name="T21" fmla="*/ 83 h 274"/>
              <a:gd name="T22" fmla="*/ 93 w 129"/>
              <a:gd name="T23" fmla="*/ 108 h 274"/>
              <a:gd name="T24" fmla="*/ 104 w 129"/>
              <a:gd name="T25" fmla="*/ 135 h 274"/>
              <a:gd name="T26" fmla="*/ 114 w 129"/>
              <a:gd name="T27" fmla="*/ 161 h 274"/>
              <a:gd name="T28" fmla="*/ 121 w 129"/>
              <a:gd name="T29" fmla="*/ 189 h 274"/>
              <a:gd name="T30" fmla="*/ 126 w 129"/>
              <a:gd name="T31" fmla="*/ 217 h 274"/>
              <a:gd name="T32" fmla="*/ 128 w 129"/>
              <a:gd name="T33" fmla="*/ 245 h 274"/>
              <a:gd name="T34" fmla="*/ 129 w 129"/>
              <a:gd name="T3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9" h="274">
                <a:moveTo>
                  <a:pt x="0" y="0"/>
                </a:moveTo>
                <a:lnTo>
                  <a:pt x="10" y="15"/>
                </a:lnTo>
                <a:lnTo>
                  <a:pt x="21" y="29"/>
                </a:lnTo>
                <a:lnTo>
                  <a:pt x="27" y="34"/>
                </a:lnTo>
                <a:lnTo>
                  <a:pt x="33" y="39"/>
                </a:lnTo>
                <a:lnTo>
                  <a:pt x="48" y="48"/>
                </a:lnTo>
                <a:lnTo>
                  <a:pt x="55" y="52"/>
                </a:lnTo>
                <a:lnTo>
                  <a:pt x="60" y="55"/>
                </a:lnTo>
                <a:lnTo>
                  <a:pt x="63" y="57"/>
                </a:lnTo>
                <a:lnTo>
                  <a:pt x="64" y="58"/>
                </a:lnTo>
                <a:lnTo>
                  <a:pt x="80" y="83"/>
                </a:lnTo>
                <a:lnTo>
                  <a:pt x="93" y="108"/>
                </a:lnTo>
                <a:lnTo>
                  <a:pt x="104" y="135"/>
                </a:lnTo>
                <a:lnTo>
                  <a:pt x="114" y="161"/>
                </a:lnTo>
                <a:lnTo>
                  <a:pt x="121" y="189"/>
                </a:lnTo>
                <a:lnTo>
                  <a:pt x="126" y="217"/>
                </a:lnTo>
                <a:lnTo>
                  <a:pt x="128" y="245"/>
                </a:lnTo>
                <a:lnTo>
                  <a:pt x="129" y="27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0" name="Freeform 802"/>
          <p:cNvSpPr>
            <a:spLocks/>
          </p:cNvSpPr>
          <p:nvPr/>
        </p:nvSpPr>
        <p:spPr bwMode="auto">
          <a:xfrm>
            <a:off x="5549901" y="2382838"/>
            <a:ext cx="41275" cy="4762"/>
          </a:xfrm>
          <a:custGeom>
            <a:avLst/>
            <a:gdLst>
              <a:gd name="T0" fmla="*/ 0 w 79"/>
              <a:gd name="T1" fmla="*/ 0 h 8"/>
              <a:gd name="T2" fmla="*/ 12 w 79"/>
              <a:gd name="T3" fmla="*/ 2 h 8"/>
              <a:gd name="T4" fmla="*/ 21 w 79"/>
              <a:gd name="T5" fmla="*/ 3 h 8"/>
              <a:gd name="T6" fmla="*/ 30 w 79"/>
              <a:gd name="T7" fmla="*/ 4 h 8"/>
              <a:gd name="T8" fmla="*/ 37 w 79"/>
              <a:gd name="T9" fmla="*/ 5 h 8"/>
              <a:gd name="T10" fmla="*/ 42 w 79"/>
              <a:gd name="T11" fmla="*/ 5 h 8"/>
              <a:gd name="T12" fmla="*/ 45 w 79"/>
              <a:gd name="T13" fmla="*/ 6 h 8"/>
              <a:gd name="T14" fmla="*/ 53 w 79"/>
              <a:gd name="T15" fmla="*/ 6 h 8"/>
              <a:gd name="T16" fmla="*/ 56 w 79"/>
              <a:gd name="T17" fmla="*/ 8 h 8"/>
              <a:gd name="T18" fmla="*/ 61 w 79"/>
              <a:gd name="T19" fmla="*/ 8 h 8"/>
              <a:gd name="T20" fmla="*/ 68 w 79"/>
              <a:gd name="T21" fmla="*/ 8 h 8"/>
              <a:gd name="T22" fmla="*/ 73 w 79"/>
              <a:gd name="T23" fmla="*/ 8 h 8"/>
              <a:gd name="T24" fmla="*/ 79 w 79"/>
              <a:gd name="T2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8">
                <a:moveTo>
                  <a:pt x="0" y="0"/>
                </a:moveTo>
                <a:lnTo>
                  <a:pt x="12" y="2"/>
                </a:lnTo>
                <a:lnTo>
                  <a:pt x="21" y="3"/>
                </a:lnTo>
                <a:lnTo>
                  <a:pt x="30" y="4"/>
                </a:lnTo>
                <a:lnTo>
                  <a:pt x="37" y="5"/>
                </a:lnTo>
                <a:lnTo>
                  <a:pt x="42" y="5"/>
                </a:lnTo>
                <a:lnTo>
                  <a:pt x="45" y="6"/>
                </a:lnTo>
                <a:lnTo>
                  <a:pt x="53" y="6"/>
                </a:lnTo>
                <a:lnTo>
                  <a:pt x="56" y="8"/>
                </a:lnTo>
                <a:lnTo>
                  <a:pt x="61" y="8"/>
                </a:lnTo>
                <a:lnTo>
                  <a:pt x="68" y="8"/>
                </a:lnTo>
                <a:lnTo>
                  <a:pt x="73" y="8"/>
                </a:lnTo>
                <a:lnTo>
                  <a:pt x="79" y="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1" name="Freeform 803"/>
          <p:cNvSpPr>
            <a:spLocks/>
          </p:cNvSpPr>
          <p:nvPr/>
        </p:nvSpPr>
        <p:spPr bwMode="auto">
          <a:xfrm>
            <a:off x="5484814" y="2406651"/>
            <a:ext cx="65087" cy="79375"/>
          </a:xfrm>
          <a:custGeom>
            <a:avLst/>
            <a:gdLst>
              <a:gd name="T0" fmla="*/ 0 w 123"/>
              <a:gd name="T1" fmla="*/ 0 h 151"/>
              <a:gd name="T2" fmla="*/ 10 w 123"/>
              <a:gd name="T3" fmla="*/ 10 h 151"/>
              <a:gd name="T4" fmla="*/ 18 w 123"/>
              <a:gd name="T5" fmla="*/ 21 h 151"/>
              <a:gd name="T6" fmla="*/ 27 w 123"/>
              <a:gd name="T7" fmla="*/ 32 h 151"/>
              <a:gd name="T8" fmla="*/ 36 w 123"/>
              <a:gd name="T9" fmla="*/ 43 h 151"/>
              <a:gd name="T10" fmla="*/ 46 w 123"/>
              <a:gd name="T11" fmla="*/ 51 h 151"/>
              <a:gd name="T12" fmla="*/ 52 w 123"/>
              <a:gd name="T13" fmla="*/ 57 h 151"/>
              <a:gd name="T14" fmla="*/ 57 w 123"/>
              <a:gd name="T15" fmla="*/ 61 h 151"/>
              <a:gd name="T16" fmla="*/ 59 w 123"/>
              <a:gd name="T17" fmla="*/ 62 h 151"/>
              <a:gd name="T18" fmla="*/ 59 w 123"/>
              <a:gd name="T19" fmla="*/ 62 h 151"/>
              <a:gd name="T20" fmla="*/ 59 w 123"/>
              <a:gd name="T21" fmla="*/ 61 h 151"/>
              <a:gd name="T22" fmla="*/ 57 w 123"/>
              <a:gd name="T23" fmla="*/ 56 h 151"/>
              <a:gd name="T24" fmla="*/ 55 w 123"/>
              <a:gd name="T25" fmla="*/ 51 h 151"/>
              <a:gd name="T26" fmla="*/ 54 w 123"/>
              <a:gd name="T27" fmla="*/ 50 h 151"/>
              <a:gd name="T28" fmla="*/ 55 w 123"/>
              <a:gd name="T29" fmla="*/ 51 h 151"/>
              <a:gd name="T30" fmla="*/ 59 w 123"/>
              <a:gd name="T31" fmla="*/ 54 h 151"/>
              <a:gd name="T32" fmla="*/ 63 w 123"/>
              <a:gd name="T33" fmla="*/ 60 h 151"/>
              <a:gd name="T34" fmla="*/ 70 w 123"/>
              <a:gd name="T35" fmla="*/ 67 h 151"/>
              <a:gd name="T36" fmla="*/ 79 w 123"/>
              <a:gd name="T37" fmla="*/ 79 h 151"/>
              <a:gd name="T38" fmla="*/ 85 w 123"/>
              <a:gd name="T39" fmla="*/ 87 h 151"/>
              <a:gd name="T40" fmla="*/ 91 w 123"/>
              <a:gd name="T41" fmla="*/ 97 h 151"/>
              <a:gd name="T42" fmla="*/ 100 w 123"/>
              <a:gd name="T43" fmla="*/ 115 h 151"/>
              <a:gd name="T44" fmla="*/ 110 w 123"/>
              <a:gd name="T45" fmla="*/ 134 h 151"/>
              <a:gd name="T46" fmla="*/ 116 w 123"/>
              <a:gd name="T47" fmla="*/ 143 h 151"/>
              <a:gd name="T48" fmla="*/ 123 w 123"/>
              <a:gd name="T49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3" h="151">
                <a:moveTo>
                  <a:pt x="0" y="0"/>
                </a:moveTo>
                <a:lnTo>
                  <a:pt x="10" y="10"/>
                </a:lnTo>
                <a:lnTo>
                  <a:pt x="18" y="21"/>
                </a:lnTo>
                <a:lnTo>
                  <a:pt x="27" y="32"/>
                </a:lnTo>
                <a:lnTo>
                  <a:pt x="36" y="43"/>
                </a:lnTo>
                <a:lnTo>
                  <a:pt x="46" y="51"/>
                </a:lnTo>
                <a:lnTo>
                  <a:pt x="52" y="57"/>
                </a:lnTo>
                <a:lnTo>
                  <a:pt x="57" y="61"/>
                </a:lnTo>
                <a:lnTo>
                  <a:pt x="59" y="62"/>
                </a:lnTo>
                <a:lnTo>
                  <a:pt x="59" y="62"/>
                </a:lnTo>
                <a:lnTo>
                  <a:pt x="59" y="61"/>
                </a:lnTo>
                <a:lnTo>
                  <a:pt x="57" y="56"/>
                </a:lnTo>
                <a:lnTo>
                  <a:pt x="55" y="51"/>
                </a:lnTo>
                <a:lnTo>
                  <a:pt x="54" y="50"/>
                </a:lnTo>
                <a:lnTo>
                  <a:pt x="55" y="51"/>
                </a:lnTo>
                <a:lnTo>
                  <a:pt x="59" y="54"/>
                </a:lnTo>
                <a:lnTo>
                  <a:pt x="63" y="60"/>
                </a:lnTo>
                <a:lnTo>
                  <a:pt x="70" y="67"/>
                </a:lnTo>
                <a:lnTo>
                  <a:pt x="79" y="79"/>
                </a:lnTo>
                <a:lnTo>
                  <a:pt x="85" y="87"/>
                </a:lnTo>
                <a:lnTo>
                  <a:pt x="91" y="97"/>
                </a:lnTo>
                <a:lnTo>
                  <a:pt x="100" y="115"/>
                </a:lnTo>
                <a:lnTo>
                  <a:pt x="110" y="134"/>
                </a:lnTo>
                <a:lnTo>
                  <a:pt x="116" y="143"/>
                </a:lnTo>
                <a:lnTo>
                  <a:pt x="123" y="1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2" name="Freeform 804"/>
          <p:cNvSpPr>
            <a:spLocks/>
          </p:cNvSpPr>
          <p:nvPr/>
        </p:nvSpPr>
        <p:spPr bwMode="auto">
          <a:xfrm>
            <a:off x="5546726" y="2482851"/>
            <a:ext cx="49213" cy="22225"/>
          </a:xfrm>
          <a:custGeom>
            <a:avLst/>
            <a:gdLst>
              <a:gd name="T0" fmla="*/ 0 w 93"/>
              <a:gd name="T1" fmla="*/ 0 h 43"/>
              <a:gd name="T2" fmla="*/ 14 w 93"/>
              <a:gd name="T3" fmla="*/ 3 h 43"/>
              <a:gd name="T4" fmla="*/ 27 w 93"/>
              <a:gd name="T5" fmla="*/ 6 h 43"/>
              <a:gd name="T6" fmla="*/ 50 w 93"/>
              <a:gd name="T7" fmla="*/ 14 h 43"/>
              <a:gd name="T8" fmla="*/ 62 w 93"/>
              <a:gd name="T9" fmla="*/ 19 h 43"/>
              <a:gd name="T10" fmla="*/ 72 w 93"/>
              <a:gd name="T11" fmla="*/ 25 h 43"/>
              <a:gd name="T12" fmla="*/ 83 w 93"/>
              <a:gd name="T13" fmla="*/ 34 h 43"/>
              <a:gd name="T14" fmla="*/ 93 w 93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" h="43">
                <a:moveTo>
                  <a:pt x="0" y="0"/>
                </a:moveTo>
                <a:lnTo>
                  <a:pt x="14" y="3"/>
                </a:lnTo>
                <a:lnTo>
                  <a:pt x="27" y="6"/>
                </a:lnTo>
                <a:lnTo>
                  <a:pt x="50" y="14"/>
                </a:lnTo>
                <a:lnTo>
                  <a:pt x="62" y="19"/>
                </a:lnTo>
                <a:lnTo>
                  <a:pt x="72" y="25"/>
                </a:lnTo>
                <a:lnTo>
                  <a:pt x="83" y="34"/>
                </a:lnTo>
                <a:lnTo>
                  <a:pt x="93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3" name="Freeform 805"/>
          <p:cNvSpPr>
            <a:spLocks/>
          </p:cNvSpPr>
          <p:nvPr/>
        </p:nvSpPr>
        <p:spPr bwMode="auto">
          <a:xfrm>
            <a:off x="5392738" y="1933576"/>
            <a:ext cx="19050" cy="136525"/>
          </a:xfrm>
          <a:custGeom>
            <a:avLst/>
            <a:gdLst>
              <a:gd name="T0" fmla="*/ 0 w 36"/>
              <a:gd name="T1" fmla="*/ 0 h 260"/>
              <a:gd name="T2" fmla="*/ 5 w 36"/>
              <a:gd name="T3" fmla="*/ 16 h 260"/>
              <a:gd name="T4" fmla="*/ 10 w 36"/>
              <a:gd name="T5" fmla="*/ 28 h 260"/>
              <a:gd name="T6" fmla="*/ 12 w 36"/>
              <a:gd name="T7" fmla="*/ 36 h 260"/>
              <a:gd name="T8" fmla="*/ 14 w 36"/>
              <a:gd name="T9" fmla="*/ 42 h 260"/>
              <a:gd name="T10" fmla="*/ 16 w 36"/>
              <a:gd name="T11" fmla="*/ 47 h 260"/>
              <a:gd name="T12" fmla="*/ 17 w 36"/>
              <a:gd name="T13" fmla="*/ 51 h 260"/>
              <a:gd name="T14" fmla="*/ 17 w 36"/>
              <a:gd name="T15" fmla="*/ 58 h 260"/>
              <a:gd name="T16" fmla="*/ 17 w 36"/>
              <a:gd name="T17" fmla="*/ 63 h 260"/>
              <a:gd name="T18" fmla="*/ 16 w 36"/>
              <a:gd name="T19" fmla="*/ 69 h 260"/>
              <a:gd name="T20" fmla="*/ 16 w 36"/>
              <a:gd name="T21" fmla="*/ 77 h 260"/>
              <a:gd name="T22" fmla="*/ 16 w 36"/>
              <a:gd name="T23" fmla="*/ 88 h 260"/>
              <a:gd name="T24" fmla="*/ 17 w 36"/>
              <a:gd name="T25" fmla="*/ 102 h 260"/>
              <a:gd name="T26" fmla="*/ 18 w 36"/>
              <a:gd name="T27" fmla="*/ 122 h 260"/>
              <a:gd name="T28" fmla="*/ 18 w 36"/>
              <a:gd name="T29" fmla="*/ 132 h 260"/>
              <a:gd name="T30" fmla="*/ 19 w 36"/>
              <a:gd name="T31" fmla="*/ 144 h 260"/>
              <a:gd name="T32" fmla="*/ 20 w 36"/>
              <a:gd name="T33" fmla="*/ 158 h 260"/>
              <a:gd name="T34" fmla="*/ 22 w 36"/>
              <a:gd name="T35" fmla="*/ 173 h 260"/>
              <a:gd name="T36" fmla="*/ 25 w 36"/>
              <a:gd name="T37" fmla="*/ 195 h 260"/>
              <a:gd name="T38" fmla="*/ 30 w 36"/>
              <a:gd name="T39" fmla="*/ 215 h 260"/>
              <a:gd name="T40" fmla="*/ 34 w 36"/>
              <a:gd name="T41" fmla="*/ 237 h 260"/>
              <a:gd name="T42" fmla="*/ 36 w 36"/>
              <a:gd name="T43" fmla="*/ 26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" h="260">
                <a:moveTo>
                  <a:pt x="0" y="0"/>
                </a:moveTo>
                <a:lnTo>
                  <a:pt x="5" y="16"/>
                </a:lnTo>
                <a:lnTo>
                  <a:pt x="10" y="28"/>
                </a:lnTo>
                <a:lnTo>
                  <a:pt x="12" y="36"/>
                </a:lnTo>
                <a:lnTo>
                  <a:pt x="14" y="42"/>
                </a:lnTo>
                <a:lnTo>
                  <a:pt x="16" y="47"/>
                </a:lnTo>
                <a:lnTo>
                  <a:pt x="17" y="51"/>
                </a:lnTo>
                <a:lnTo>
                  <a:pt x="17" y="58"/>
                </a:lnTo>
                <a:lnTo>
                  <a:pt x="17" y="63"/>
                </a:lnTo>
                <a:lnTo>
                  <a:pt x="16" y="69"/>
                </a:lnTo>
                <a:lnTo>
                  <a:pt x="16" y="77"/>
                </a:lnTo>
                <a:lnTo>
                  <a:pt x="16" y="88"/>
                </a:lnTo>
                <a:lnTo>
                  <a:pt x="17" y="102"/>
                </a:lnTo>
                <a:lnTo>
                  <a:pt x="18" y="122"/>
                </a:lnTo>
                <a:lnTo>
                  <a:pt x="18" y="132"/>
                </a:lnTo>
                <a:lnTo>
                  <a:pt x="19" y="144"/>
                </a:lnTo>
                <a:lnTo>
                  <a:pt x="20" y="158"/>
                </a:lnTo>
                <a:lnTo>
                  <a:pt x="22" y="173"/>
                </a:lnTo>
                <a:lnTo>
                  <a:pt x="25" y="195"/>
                </a:lnTo>
                <a:lnTo>
                  <a:pt x="30" y="215"/>
                </a:lnTo>
                <a:lnTo>
                  <a:pt x="34" y="237"/>
                </a:lnTo>
                <a:lnTo>
                  <a:pt x="36" y="26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4" name="Freeform 806"/>
          <p:cNvSpPr>
            <a:spLocks/>
          </p:cNvSpPr>
          <p:nvPr/>
        </p:nvSpPr>
        <p:spPr bwMode="auto">
          <a:xfrm>
            <a:off x="5614989" y="2700339"/>
            <a:ext cx="92075" cy="26987"/>
          </a:xfrm>
          <a:custGeom>
            <a:avLst/>
            <a:gdLst>
              <a:gd name="T0" fmla="*/ 0 w 174"/>
              <a:gd name="T1" fmla="*/ 0 h 51"/>
              <a:gd name="T2" fmla="*/ 35 w 174"/>
              <a:gd name="T3" fmla="*/ 12 h 51"/>
              <a:gd name="T4" fmla="*/ 69 w 174"/>
              <a:gd name="T5" fmla="*/ 25 h 51"/>
              <a:gd name="T6" fmla="*/ 103 w 174"/>
              <a:gd name="T7" fmla="*/ 36 h 51"/>
              <a:gd name="T8" fmla="*/ 119 w 174"/>
              <a:gd name="T9" fmla="*/ 40 h 51"/>
              <a:gd name="T10" fmla="*/ 138 w 174"/>
              <a:gd name="T11" fmla="*/ 43 h 51"/>
              <a:gd name="T12" fmla="*/ 146 w 174"/>
              <a:gd name="T13" fmla="*/ 46 h 51"/>
              <a:gd name="T14" fmla="*/ 151 w 174"/>
              <a:gd name="T15" fmla="*/ 48 h 51"/>
              <a:gd name="T16" fmla="*/ 154 w 174"/>
              <a:gd name="T17" fmla="*/ 49 h 51"/>
              <a:gd name="T18" fmla="*/ 158 w 174"/>
              <a:gd name="T19" fmla="*/ 51 h 51"/>
              <a:gd name="T20" fmla="*/ 159 w 174"/>
              <a:gd name="T21" fmla="*/ 51 h 51"/>
              <a:gd name="T22" fmla="*/ 163 w 174"/>
              <a:gd name="T23" fmla="*/ 51 h 51"/>
              <a:gd name="T24" fmla="*/ 166 w 174"/>
              <a:gd name="T25" fmla="*/ 51 h 51"/>
              <a:gd name="T26" fmla="*/ 174 w 174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" h="51">
                <a:moveTo>
                  <a:pt x="0" y="0"/>
                </a:moveTo>
                <a:lnTo>
                  <a:pt x="35" y="12"/>
                </a:lnTo>
                <a:lnTo>
                  <a:pt x="69" y="25"/>
                </a:lnTo>
                <a:lnTo>
                  <a:pt x="103" y="36"/>
                </a:lnTo>
                <a:lnTo>
                  <a:pt x="119" y="40"/>
                </a:lnTo>
                <a:lnTo>
                  <a:pt x="138" y="43"/>
                </a:lnTo>
                <a:lnTo>
                  <a:pt x="146" y="46"/>
                </a:lnTo>
                <a:lnTo>
                  <a:pt x="151" y="48"/>
                </a:lnTo>
                <a:lnTo>
                  <a:pt x="154" y="49"/>
                </a:lnTo>
                <a:lnTo>
                  <a:pt x="158" y="51"/>
                </a:lnTo>
                <a:lnTo>
                  <a:pt x="159" y="51"/>
                </a:lnTo>
                <a:lnTo>
                  <a:pt x="163" y="51"/>
                </a:lnTo>
                <a:lnTo>
                  <a:pt x="166" y="51"/>
                </a:lnTo>
                <a:lnTo>
                  <a:pt x="174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5" name="Freeform 807"/>
          <p:cNvSpPr>
            <a:spLocks/>
          </p:cNvSpPr>
          <p:nvPr/>
        </p:nvSpPr>
        <p:spPr bwMode="auto">
          <a:xfrm>
            <a:off x="5680075" y="2787650"/>
            <a:ext cx="38100" cy="50800"/>
          </a:xfrm>
          <a:custGeom>
            <a:avLst/>
            <a:gdLst>
              <a:gd name="T0" fmla="*/ 0 w 72"/>
              <a:gd name="T1" fmla="*/ 0 h 94"/>
              <a:gd name="T2" fmla="*/ 28 w 72"/>
              <a:gd name="T3" fmla="*/ 16 h 94"/>
              <a:gd name="T4" fmla="*/ 40 w 72"/>
              <a:gd name="T5" fmla="*/ 25 h 94"/>
              <a:gd name="T6" fmla="*/ 51 w 72"/>
              <a:gd name="T7" fmla="*/ 36 h 94"/>
              <a:gd name="T8" fmla="*/ 59 w 72"/>
              <a:gd name="T9" fmla="*/ 48 h 94"/>
              <a:gd name="T10" fmla="*/ 66 w 72"/>
              <a:gd name="T11" fmla="*/ 63 h 94"/>
              <a:gd name="T12" fmla="*/ 71 w 72"/>
              <a:gd name="T13" fmla="*/ 77 h 94"/>
              <a:gd name="T14" fmla="*/ 72 w 72"/>
              <a:gd name="T1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2" h="94">
                <a:moveTo>
                  <a:pt x="0" y="0"/>
                </a:moveTo>
                <a:lnTo>
                  <a:pt x="28" y="16"/>
                </a:lnTo>
                <a:lnTo>
                  <a:pt x="40" y="25"/>
                </a:lnTo>
                <a:lnTo>
                  <a:pt x="51" y="36"/>
                </a:lnTo>
                <a:lnTo>
                  <a:pt x="59" y="48"/>
                </a:lnTo>
                <a:lnTo>
                  <a:pt x="66" y="63"/>
                </a:lnTo>
                <a:lnTo>
                  <a:pt x="71" y="77"/>
                </a:lnTo>
                <a:lnTo>
                  <a:pt x="72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6" name="Freeform 808"/>
          <p:cNvSpPr>
            <a:spLocks/>
          </p:cNvSpPr>
          <p:nvPr/>
        </p:nvSpPr>
        <p:spPr bwMode="auto">
          <a:xfrm>
            <a:off x="5653089" y="2773364"/>
            <a:ext cx="14287" cy="60325"/>
          </a:xfrm>
          <a:custGeom>
            <a:avLst/>
            <a:gdLst>
              <a:gd name="T0" fmla="*/ 0 w 28"/>
              <a:gd name="T1" fmla="*/ 0 h 116"/>
              <a:gd name="T2" fmla="*/ 3 w 28"/>
              <a:gd name="T3" fmla="*/ 36 h 116"/>
              <a:gd name="T4" fmla="*/ 7 w 28"/>
              <a:gd name="T5" fmla="*/ 72 h 116"/>
              <a:gd name="T6" fmla="*/ 8 w 28"/>
              <a:gd name="T7" fmla="*/ 78 h 116"/>
              <a:gd name="T8" fmla="*/ 12 w 28"/>
              <a:gd name="T9" fmla="*/ 86 h 116"/>
              <a:gd name="T10" fmla="*/ 19 w 28"/>
              <a:gd name="T11" fmla="*/ 100 h 116"/>
              <a:gd name="T12" fmla="*/ 22 w 28"/>
              <a:gd name="T13" fmla="*/ 106 h 116"/>
              <a:gd name="T14" fmla="*/ 26 w 28"/>
              <a:gd name="T15" fmla="*/ 111 h 116"/>
              <a:gd name="T16" fmla="*/ 27 w 28"/>
              <a:gd name="T17" fmla="*/ 114 h 116"/>
              <a:gd name="T18" fmla="*/ 28 w 28"/>
              <a:gd name="T19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116">
                <a:moveTo>
                  <a:pt x="0" y="0"/>
                </a:moveTo>
                <a:lnTo>
                  <a:pt x="3" y="36"/>
                </a:lnTo>
                <a:lnTo>
                  <a:pt x="7" y="72"/>
                </a:lnTo>
                <a:lnTo>
                  <a:pt x="8" y="78"/>
                </a:lnTo>
                <a:lnTo>
                  <a:pt x="12" y="86"/>
                </a:lnTo>
                <a:lnTo>
                  <a:pt x="19" y="100"/>
                </a:lnTo>
                <a:lnTo>
                  <a:pt x="22" y="106"/>
                </a:lnTo>
                <a:lnTo>
                  <a:pt x="26" y="111"/>
                </a:lnTo>
                <a:lnTo>
                  <a:pt x="27" y="114"/>
                </a:lnTo>
                <a:lnTo>
                  <a:pt x="28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7" name="Freeform 809"/>
          <p:cNvSpPr>
            <a:spLocks/>
          </p:cNvSpPr>
          <p:nvPr/>
        </p:nvSpPr>
        <p:spPr bwMode="auto">
          <a:xfrm>
            <a:off x="5481638" y="2719388"/>
            <a:ext cx="38100" cy="106362"/>
          </a:xfrm>
          <a:custGeom>
            <a:avLst/>
            <a:gdLst>
              <a:gd name="T0" fmla="*/ 0 w 72"/>
              <a:gd name="T1" fmla="*/ 0 h 202"/>
              <a:gd name="T2" fmla="*/ 11 w 72"/>
              <a:gd name="T3" fmla="*/ 18 h 202"/>
              <a:gd name="T4" fmla="*/ 22 w 72"/>
              <a:gd name="T5" fmla="*/ 36 h 202"/>
              <a:gd name="T6" fmla="*/ 31 w 72"/>
              <a:gd name="T7" fmla="*/ 54 h 202"/>
              <a:gd name="T8" fmla="*/ 43 w 72"/>
              <a:gd name="T9" fmla="*/ 72 h 202"/>
              <a:gd name="T10" fmla="*/ 54 w 72"/>
              <a:gd name="T11" fmla="*/ 104 h 202"/>
              <a:gd name="T12" fmla="*/ 64 w 72"/>
              <a:gd name="T13" fmla="*/ 136 h 202"/>
              <a:gd name="T14" fmla="*/ 70 w 72"/>
              <a:gd name="T15" fmla="*/ 168 h 202"/>
              <a:gd name="T16" fmla="*/ 71 w 72"/>
              <a:gd name="T17" fmla="*/ 185 h 202"/>
              <a:gd name="T18" fmla="*/ 72 w 72"/>
              <a:gd name="T1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2" h="202">
                <a:moveTo>
                  <a:pt x="0" y="0"/>
                </a:moveTo>
                <a:lnTo>
                  <a:pt x="11" y="18"/>
                </a:lnTo>
                <a:lnTo>
                  <a:pt x="22" y="36"/>
                </a:lnTo>
                <a:lnTo>
                  <a:pt x="31" y="54"/>
                </a:lnTo>
                <a:lnTo>
                  <a:pt x="43" y="72"/>
                </a:lnTo>
                <a:lnTo>
                  <a:pt x="54" y="104"/>
                </a:lnTo>
                <a:lnTo>
                  <a:pt x="64" y="136"/>
                </a:lnTo>
                <a:lnTo>
                  <a:pt x="70" y="168"/>
                </a:lnTo>
                <a:lnTo>
                  <a:pt x="71" y="185"/>
                </a:lnTo>
                <a:lnTo>
                  <a:pt x="72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8" name="Freeform 810"/>
          <p:cNvSpPr>
            <a:spLocks/>
          </p:cNvSpPr>
          <p:nvPr/>
        </p:nvSpPr>
        <p:spPr bwMode="auto">
          <a:xfrm>
            <a:off x="5680076" y="2635251"/>
            <a:ext cx="125413" cy="42863"/>
          </a:xfrm>
          <a:custGeom>
            <a:avLst/>
            <a:gdLst>
              <a:gd name="T0" fmla="*/ 0 w 238"/>
              <a:gd name="T1" fmla="*/ 0 h 80"/>
              <a:gd name="T2" fmla="*/ 24 w 238"/>
              <a:gd name="T3" fmla="*/ 4 h 80"/>
              <a:gd name="T4" fmla="*/ 47 w 238"/>
              <a:gd name="T5" fmla="*/ 6 h 80"/>
              <a:gd name="T6" fmla="*/ 71 w 238"/>
              <a:gd name="T7" fmla="*/ 10 h 80"/>
              <a:gd name="T8" fmla="*/ 94 w 238"/>
              <a:gd name="T9" fmla="*/ 15 h 80"/>
              <a:gd name="T10" fmla="*/ 102 w 238"/>
              <a:gd name="T11" fmla="*/ 20 h 80"/>
              <a:gd name="T12" fmla="*/ 108 w 238"/>
              <a:gd name="T13" fmla="*/ 26 h 80"/>
              <a:gd name="T14" fmla="*/ 116 w 238"/>
              <a:gd name="T15" fmla="*/ 32 h 80"/>
              <a:gd name="T16" fmla="*/ 123 w 238"/>
              <a:gd name="T17" fmla="*/ 37 h 80"/>
              <a:gd name="T18" fmla="*/ 126 w 238"/>
              <a:gd name="T19" fmla="*/ 38 h 80"/>
              <a:gd name="T20" fmla="*/ 131 w 238"/>
              <a:gd name="T21" fmla="*/ 39 h 80"/>
              <a:gd name="T22" fmla="*/ 144 w 238"/>
              <a:gd name="T23" fmla="*/ 43 h 80"/>
              <a:gd name="T24" fmla="*/ 160 w 238"/>
              <a:gd name="T25" fmla="*/ 47 h 80"/>
              <a:gd name="T26" fmla="*/ 178 w 238"/>
              <a:gd name="T27" fmla="*/ 52 h 80"/>
              <a:gd name="T28" fmla="*/ 196 w 238"/>
              <a:gd name="T29" fmla="*/ 57 h 80"/>
              <a:gd name="T30" fmla="*/ 213 w 238"/>
              <a:gd name="T31" fmla="*/ 64 h 80"/>
              <a:gd name="T32" fmla="*/ 227 w 238"/>
              <a:gd name="T33" fmla="*/ 71 h 80"/>
              <a:gd name="T34" fmla="*/ 238 w 238"/>
              <a:gd name="T3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8" h="80">
                <a:moveTo>
                  <a:pt x="0" y="0"/>
                </a:moveTo>
                <a:lnTo>
                  <a:pt x="24" y="4"/>
                </a:lnTo>
                <a:lnTo>
                  <a:pt x="47" y="6"/>
                </a:lnTo>
                <a:lnTo>
                  <a:pt x="71" y="10"/>
                </a:lnTo>
                <a:lnTo>
                  <a:pt x="94" y="15"/>
                </a:lnTo>
                <a:lnTo>
                  <a:pt x="102" y="20"/>
                </a:lnTo>
                <a:lnTo>
                  <a:pt x="108" y="26"/>
                </a:lnTo>
                <a:lnTo>
                  <a:pt x="116" y="32"/>
                </a:lnTo>
                <a:lnTo>
                  <a:pt x="123" y="37"/>
                </a:lnTo>
                <a:lnTo>
                  <a:pt x="126" y="38"/>
                </a:lnTo>
                <a:lnTo>
                  <a:pt x="131" y="39"/>
                </a:lnTo>
                <a:lnTo>
                  <a:pt x="144" y="43"/>
                </a:lnTo>
                <a:lnTo>
                  <a:pt x="160" y="47"/>
                </a:lnTo>
                <a:lnTo>
                  <a:pt x="178" y="52"/>
                </a:lnTo>
                <a:lnTo>
                  <a:pt x="196" y="57"/>
                </a:lnTo>
                <a:lnTo>
                  <a:pt x="213" y="64"/>
                </a:lnTo>
                <a:lnTo>
                  <a:pt x="227" y="71"/>
                </a:lnTo>
                <a:lnTo>
                  <a:pt x="238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699" name="Freeform 811"/>
          <p:cNvSpPr>
            <a:spLocks/>
          </p:cNvSpPr>
          <p:nvPr/>
        </p:nvSpPr>
        <p:spPr bwMode="auto">
          <a:xfrm>
            <a:off x="5710238" y="2627313"/>
            <a:ext cx="68262" cy="12700"/>
          </a:xfrm>
          <a:custGeom>
            <a:avLst/>
            <a:gdLst>
              <a:gd name="T0" fmla="*/ 0 w 130"/>
              <a:gd name="T1" fmla="*/ 22 h 22"/>
              <a:gd name="T2" fmla="*/ 11 w 130"/>
              <a:gd name="T3" fmla="*/ 18 h 22"/>
              <a:gd name="T4" fmla="*/ 19 w 130"/>
              <a:gd name="T5" fmla="*/ 14 h 22"/>
              <a:gd name="T6" fmla="*/ 27 w 130"/>
              <a:gd name="T7" fmla="*/ 12 h 22"/>
              <a:gd name="T8" fmla="*/ 33 w 130"/>
              <a:gd name="T9" fmla="*/ 10 h 22"/>
              <a:gd name="T10" fmla="*/ 43 w 130"/>
              <a:gd name="T11" fmla="*/ 6 h 22"/>
              <a:gd name="T12" fmla="*/ 53 w 130"/>
              <a:gd name="T13" fmla="*/ 4 h 22"/>
              <a:gd name="T14" fmla="*/ 64 w 130"/>
              <a:gd name="T15" fmla="*/ 1 h 22"/>
              <a:gd name="T16" fmla="*/ 71 w 130"/>
              <a:gd name="T17" fmla="*/ 1 h 22"/>
              <a:gd name="T18" fmla="*/ 79 w 130"/>
              <a:gd name="T19" fmla="*/ 0 h 22"/>
              <a:gd name="T20" fmla="*/ 89 w 130"/>
              <a:gd name="T21" fmla="*/ 0 h 22"/>
              <a:gd name="T22" fmla="*/ 100 w 130"/>
              <a:gd name="T23" fmla="*/ 0 h 22"/>
              <a:gd name="T24" fmla="*/ 114 w 130"/>
              <a:gd name="T25" fmla="*/ 0 h 22"/>
              <a:gd name="T26" fmla="*/ 130 w 130"/>
              <a:gd name="T27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" h="22">
                <a:moveTo>
                  <a:pt x="0" y="22"/>
                </a:moveTo>
                <a:lnTo>
                  <a:pt x="11" y="18"/>
                </a:lnTo>
                <a:lnTo>
                  <a:pt x="19" y="14"/>
                </a:lnTo>
                <a:lnTo>
                  <a:pt x="27" y="12"/>
                </a:lnTo>
                <a:lnTo>
                  <a:pt x="33" y="10"/>
                </a:lnTo>
                <a:lnTo>
                  <a:pt x="43" y="6"/>
                </a:lnTo>
                <a:lnTo>
                  <a:pt x="53" y="4"/>
                </a:lnTo>
                <a:lnTo>
                  <a:pt x="64" y="1"/>
                </a:lnTo>
                <a:lnTo>
                  <a:pt x="71" y="1"/>
                </a:lnTo>
                <a:lnTo>
                  <a:pt x="79" y="0"/>
                </a:lnTo>
                <a:lnTo>
                  <a:pt x="89" y="0"/>
                </a:lnTo>
                <a:lnTo>
                  <a:pt x="100" y="0"/>
                </a:lnTo>
                <a:lnTo>
                  <a:pt x="114" y="0"/>
                </a:lnTo>
                <a:lnTo>
                  <a:pt x="1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0" name="Freeform 812"/>
          <p:cNvSpPr>
            <a:spLocks/>
          </p:cNvSpPr>
          <p:nvPr/>
        </p:nvSpPr>
        <p:spPr bwMode="auto">
          <a:xfrm>
            <a:off x="5591176" y="2605088"/>
            <a:ext cx="53975" cy="68262"/>
          </a:xfrm>
          <a:custGeom>
            <a:avLst/>
            <a:gdLst>
              <a:gd name="T0" fmla="*/ 0 w 101"/>
              <a:gd name="T1" fmla="*/ 0 h 130"/>
              <a:gd name="T2" fmla="*/ 12 w 101"/>
              <a:gd name="T3" fmla="*/ 2 h 130"/>
              <a:gd name="T4" fmla="*/ 17 w 101"/>
              <a:gd name="T5" fmla="*/ 5 h 130"/>
              <a:gd name="T6" fmla="*/ 22 w 101"/>
              <a:gd name="T7" fmla="*/ 7 h 130"/>
              <a:gd name="T8" fmla="*/ 27 w 101"/>
              <a:gd name="T9" fmla="*/ 12 h 130"/>
              <a:gd name="T10" fmla="*/ 31 w 101"/>
              <a:gd name="T11" fmla="*/ 19 h 130"/>
              <a:gd name="T12" fmla="*/ 41 w 101"/>
              <a:gd name="T13" fmla="*/ 33 h 130"/>
              <a:gd name="T14" fmla="*/ 45 w 101"/>
              <a:gd name="T15" fmla="*/ 39 h 130"/>
              <a:gd name="T16" fmla="*/ 48 w 101"/>
              <a:gd name="T17" fmla="*/ 45 h 130"/>
              <a:gd name="T18" fmla="*/ 49 w 101"/>
              <a:gd name="T19" fmla="*/ 49 h 130"/>
              <a:gd name="T20" fmla="*/ 51 w 101"/>
              <a:gd name="T21" fmla="*/ 50 h 130"/>
              <a:gd name="T22" fmla="*/ 53 w 101"/>
              <a:gd name="T23" fmla="*/ 60 h 130"/>
              <a:gd name="T24" fmla="*/ 55 w 101"/>
              <a:gd name="T25" fmla="*/ 68 h 130"/>
              <a:gd name="T26" fmla="*/ 58 w 101"/>
              <a:gd name="T27" fmla="*/ 75 h 130"/>
              <a:gd name="T28" fmla="*/ 59 w 101"/>
              <a:gd name="T29" fmla="*/ 81 h 130"/>
              <a:gd name="T30" fmla="*/ 63 w 101"/>
              <a:gd name="T31" fmla="*/ 90 h 130"/>
              <a:gd name="T32" fmla="*/ 67 w 101"/>
              <a:gd name="T33" fmla="*/ 97 h 130"/>
              <a:gd name="T34" fmla="*/ 72 w 101"/>
              <a:gd name="T35" fmla="*/ 103 h 130"/>
              <a:gd name="T36" fmla="*/ 80 w 101"/>
              <a:gd name="T37" fmla="*/ 109 h 130"/>
              <a:gd name="T38" fmla="*/ 89 w 101"/>
              <a:gd name="T39" fmla="*/ 118 h 130"/>
              <a:gd name="T40" fmla="*/ 95 w 101"/>
              <a:gd name="T41" fmla="*/ 124 h 130"/>
              <a:gd name="T42" fmla="*/ 101 w 101"/>
              <a:gd name="T4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1" h="130">
                <a:moveTo>
                  <a:pt x="0" y="0"/>
                </a:moveTo>
                <a:lnTo>
                  <a:pt x="12" y="2"/>
                </a:lnTo>
                <a:lnTo>
                  <a:pt x="17" y="5"/>
                </a:lnTo>
                <a:lnTo>
                  <a:pt x="22" y="7"/>
                </a:lnTo>
                <a:lnTo>
                  <a:pt x="27" y="12"/>
                </a:lnTo>
                <a:lnTo>
                  <a:pt x="31" y="19"/>
                </a:lnTo>
                <a:lnTo>
                  <a:pt x="41" y="33"/>
                </a:lnTo>
                <a:lnTo>
                  <a:pt x="45" y="39"/>
                </a:lnTo>
                <a:lnTo>
                  <a:pt x="48" y="45"/>
                </a:lnTo>
                <a:lnTo>
                  <a:pt x="49" y="49"/>
                </a:lnTo>
                <a:lnTo>
                  <a:pt x="51" y="50"/>
                </a:lnTo>
                <a:lnTo>
                  <a:pt x="53" y="60"/>
                </a:lnTo>
                <a:lnTo>
                  <a:pt x="55" y="68"/>
                </a:lnTo>
                <a:lnTo>
                  <a:pt x="58" y="75"/>
                </a:lnTo>
                <a:lnTo>
                  <a:pt x="59" y="81"/>
                </a:lnTo>
                <a:lnTo>
                  <a:pt x="63" y="90"/>
                </a:lnTo>
                <a:lnTo>
                  <a:pt x="67" y="97"/>
                </a:lnTo>
                <a:lnTo>
                  <a:pt x="72" y="103"/>
                </a:lnTo>
                <a:lnTo>
                  <a:pt x="80" y="109"/>
                </a:lnTo>
                <a:lnTo>
                  <a:pt x="89" y="118"/>
                </a:lnTo>
                <a:lnTo>
                  <a:pt x="95" y="124"/>
                </a:lnTo>
                <a:lnTo>
                  <a:pt x="101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1" name="Freeform 813"/>
          <p:cNvSpPr>
            <a:spLocks/>
          </p:cNvSpPr>
          <p:nvPr/>
        </p:nvSpPr>
        <p:spPr bwMode="auto">
          <a:xfrm>
            <a:off x="5661025" y="2632075"/>
            <a:ext cx="33338" cy="52388"/>
          </a:xfrm>
          <a:custGeom>
            <a:avLst/>
            <a:gdLst>
              <a:gd name="T0" fmla="*/ 0 w 65"/>
              <a:gd name="T1" fmla="*/ 0 h 101"/>
              <a:gd name="T2" fmla="*/ 5 w 65"/>
              <a:gd name="T3" fmla="*/ 11 h 101"/>
              <a:gd name="T4" fmla="*/ 12 w 65"/>
              <a:gd name="T5" fmla="*/ 22 h 101"/>
              <a:gd name="T6" fmla="*/ 19 w 65"/>
              <a:gd name="T7" fmla="*/ 33 h 101"/>
              <a:gd name="T8" fmla="*/ 29 w 65"/>
              <a:gd name="T9" fmla="*/ 42 h 101"/>
              <a:gd name="T10" fmla="*/ 37 w 65"/>
              <a:gd name="T11" fmla="*/ 52 h 101"/>
              <a:gd name="T12" fmla="*/ 43 w 65"/>
              <a:gd name="T13" fmla="*/ 59 h 101"/>
              <a:gd name="T14" fmla="*/ 49 w 65"/>
              <a:gd name="T15" fmla="*/ 64 h 101"/>
              <a:gd name="T16" fmla="*/ 51 w 65"/>
              <a:gd name="T17" fmla="*/ 65 h 101"/>
              <a:gd name="T18" fmla="*/ 53 w 65"/>
              <a:gd name="T19" fmla="*/ 74 h 101"/>
              <a:gd name="T20" fmla="*/ 55 w 65"/>
              <a:gd name="T21" fmla="*/ 78 h 101"/>
              <a:gd name="T22" fmla="*/ 57 w 65"/>
              <a:gd name="T23" fmla="*/ 82 h 101"/>
              <a:gd name="T24" fmla="*/ 57 w 65"/>
              <a:gd name="T25" fmla="*/ 86 h 101"/>
              <a:gd name="T26" fmla="*/ 58 w 65"/>
              <a:gd name="T27" fmla="*/ 87 h 101"/>
              <a:gd name="T28" fmla="*/ 59 w 65"/>
              <a:gd name="T29" fmla="*/ 90 h 101"/>
              <a:gd name="T30" fmla="*/ 61 w 65"/>
              <a:gd name="T31" fmla="*/ 94 h 101"/>
              <a:gd name="T32" fmla="*/ 65 w 65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5" h="101">
                <a:moveTo>
                  <a:pt x="0" y="0"/>
                </a:moveTo>
                <a:lnTo>
                  <a:pt x="5" y="11"/>
                </a:lnTo>
                <a:lnTo>
                  <a:pt x="12" y="22"/>
                </a:lnTo>
                <a:lnTo>
                  <a:pt x="19" y="33"/>
                </a:lnTo>
                <a:lnTo>
                  <a:pt x="29" y="42"/>
                </a:lnTo>
                <a:lnTo>
                  <a:pt x="37" y="52"/>
                </a:lnTo>
                <a:lnTo>
                  <a:pt x="43" y="59"/>
                </a:lnTo>
                <a:lnTo>
                  <a:pt x="49" y="64"/>
                </a:lnTo>
                <a:lnTo>
                  <a:pt x="51" y="65"/>
                </a:lnTo>
                <a:lnTo>
                  <a:pt x="53" y="74"/>
                </a:lnTo>
                <a:lnTo>
                  <a:pt x="55" y="78"/>
                </a:lnTo>
                <a:lnTo>
                  <a:pt x="57" y="82"/>
                </a:lnTo>
                <a:lnTo>
                  <a:pt x="57" y="86"/>
                </a:lnTo>
                <a:lnTo>
                  <a:pt x="58" y="87"/>
                </a:lnTo>
                <a:lnTo>
                  <a:pt x="59" y="90"/>
                </a:lnTo>
                <a:lnTo>
                  <a:pt x="61" y="94"/>
                </a:lnTo>
                <a:lnTo>
                  <a:pt x="65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2" name="Freeform 814"/>
          <p:cNvSpPr>
            <a:spLocks/>
          </p:cNvSpPr>
          <p:nvPr/>
        </p:nvSpPr>
        <p:spPr bwMode="auto">
          <a:xfrm>
            <a:off x="5634039" y="2605088"/>
            <a:ext cx="79375" cy="11112"/>
          </a:xfrm>
          <a:custGeom>
            <a:avLst/>
            <a:gdLst>
              <a:gd name="T0" fmla="*/ 0 w 151"/>
              <a:gd name="T1" fmla="*/ 21 h 21"/>
              <a:gd name="T2" fmla="*/ 14 w 151"/>
              <a:gd name="T3" fmla="*/ 19 h 21"/>
              <a:gd name="T4" fmla="*/ 25 w 151"/>
              <a:gd name="T5" fmla="*/ 15 h 21"/>
              <a:gd name="T6" fmla="*/ 34 w 151"/>
              <a:gd name="T7" fmla="*/ 13 h 21"/>
              <a:gd name="T8" fmla="*/ 42 w 151"/>
              <a:gd name="T9" fmla="*/ 11 h 21"/>
              <a:gd name="T10" fmla="*/ 48 w 151"/>
              <a:gd name="T11" fmla="*/ 9 h 21"/>
              <a:gd name="T12" fmla="*/ 52 w 151"/>
              <a:gd name="T13" fmla="*/ 7 h 21"/>
              <a:gd name="T14" fmla="*/ 62 w 151"/>
              <a:gd name="T15" fmla="*/ 5 h 21"/>
              <a:gd name="T16" fmla="*/ 67 w 151"/>
              <a:gd name="T17" fmla="*/ 3 h 21"/>
              <a:gd name="T18" fmla="*/ 73 w 151"/>
              <a:gd name="T19" fmla="*/ 2 h 21"/>
              <a:gd name="T20" fmla="*/ 81 w 151"/>
              <a:gd name="T21" fmla="*/ 1 h 21"/>
              <a:gd name="T22" fmla="*/ 90 w 151"/>
              <a:gd name="T23" fmla="*/ 1 h 21"/>
              <a:gd name="T24" fmla="*/ 101 w 151"/>
              <a:gd name="T25" fmla="*/ 0 h 21"/>
              <a:gd name="T26" fmla="*/ 115 w 151"/>
              <a:gd name="T27" fmla="*/ 0 h 21"/>
              <a:gd name="T28" fmla="*/ 131 w 151"/>
              <a:gd name="T29" fmla="*/ 0 h 21"/>
              <a:gd name="T30" fmla="*/ 151 w 151"/>
              <a:gd name="T31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1" h="21">
                <a:moveTo>
                  <a:pt x="0" y="21"/>
                </a:moveTo>
                <a:lnTo>
                  <a:pt x="14" y="19"/>
                </a:lnTo>
                <a:lnTo>
                  <a:pt x="25" y="15"/>
                </a:lnTo>
                <a:lnTo>
                  <a:pt x="34" y="13"/>
                </a:lnTo>
                <a:lnTo>
                  <a:pt x="42" y="11"/>
                </a:lnTo>
                <a:lnTo>
                  <a:pt x="48" y="9"/>
                </a:lnTo>
                <a:lnTo>
                  <a:pt x="52" y="7"/>
                </a:lnTo>
                <a:lnTo>
                  <a:pt x="62" y="5"/>
                </a:lnTo>
                <a:lnTo>
                  <a:pt x="67" y="3"/>
                </a:lnTo>
                <a:lnTo>
                  <a:pt x="73" y="2"/>
                </a:lnTo>
                <a:lnTo>
                  <a:pt x="81" y="1"/>
                </a:lnTo>
                <a:lnTo>
                  <a:pt x="90" y="1"/>
                </a:lnTo>
                <a:lnTo>
                  <a:pt x="101" y="0"/>
                </a:lnTo>
                <a:lnTo>
                  <a:pt x="115" y="0"/>
                </a:lnTo>
                <a:lnTo>
                  <a:pt x="131" y="0"/>
                </a:lnTo>
                <a:lnTo>
                  <a:pt x="15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3" name="Freeform 815"/>
          <p:cNvSpPr>
            <a:spLocks/>
          </p:cNvSpPr>
          <p:nvPr/>
        </p:nvSpPr>
        <p:spPr bwMode="auto">
          <a:xfrm>
            <a:off x="5767388" y="2665413"/>
            <a:ext cx="38100" cy="42862"/>
          </a:xfrm>
          <a:custGeom>
            <a:avLst/>
            <a:gdLst>
              <a:gd name="T0" fmla="*/ 0 w 72"/>
              <a:gd name="T1" fmla="*/ 0 h 80"/>
              <a:gd name="T2" fmla="*/ 11 w 72"/>
              <a:gd name="T3" fmla="*/ 13 h 80"/>
              <a:gd name="T4" fmla="*/ 24 w 72"/>
              <a:gd name="T5" fmla="*/ 25 h 80"/>
              <a:gd name="T6" fmla="*/ 39 w 72"/>
              <a:gd name="T7" fmla="*/ 37 h 80"/>
              <a:gd name="T8" fmla="*/ 52 w 72"/>
              <a:gd name="T9" fmla="*/ 49 h 80"/>
              <a:gd name="T10" fmla="*/ 59 w 72"/>
              <a:gd name="T11" fmla="*/ 58 h 80"/>
              <a:gd name="T12" fmla="*/ 65 w 72"/>
              <a:gd name="T13" fmla="*/ 69 h 80"/>
              <a:gd name="T14" fmla="*/ 70 w 72"/>
              <a:gd name="T15" fmla="*/ 76 h 80"/>
              <a:gd name="T16" fmla="*/ 72 w 72"/>
              <a:gd name="T17" fmla="*/ 78 h 80"/>
              <a:gd name="T18" fmla="*/ 72 w 72"/>
              <a:gd name="T1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2" h="80">
                <a:moveTo>
                  <a:pt x="0" y="0"/>
                </a:moveTo>
                <a:lnTo>
                  <a:pt x="11" y="13"/>
                </a:lnTo>
                <a:lnTo>
                  <a:pt x="24" y="25"/>
                </a:lnTo>
                <a:lnTo>
                  <a:pt x="39" y="37"/>
                </a:lnTo>
                <a:lnTo>
                  <a:pt x="52" y="49"/>
                </a:lnTo>
                <a:lnTo>
                  <a:pt x="59" y="58"/>
                </a:lnTo>
                <a:lnTo>
                  <a:pt x="65" y="69"/>
                </a:lnTo>
                <a:lnTo>
                  <a:pt x="70" y="76"/>
                </a:lnTo>
                <a:lnTo>
                  <a:pt x="72" y="78"/>
                </a:lnTo>
                <a:lnTo>
                  <a:pt x="72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4" name="Freeform 816"/>
          <p:cNvSpPr>
            <a:spLocks/>
          </p:cNvSpPr>
          <p:nvPr/>
        </p:nvSpPr>
        <p:spPr bwMode="auto">
          <a:xfrm>
            <a:off x="5707064" y="2936876"/>
            <a:ext cx="33337" cy="23813"/>
          </a:xfrm>
          <a:custGeom>
            <a:avLst/>
            <a:gdLst>
              <a:gd name="T0" fmla="*/ 0 w 65"/>
              <a:gd name="T1" fmla="*/ 0 h 44"/>
              <a:gd name="T2" fmla="*/ 9 w 65"/>
              <a:gd name="T3" fmla="*/ 3 h 44"/>
              <a:gd name="T4" fmla="*/ 20 w 65"/>
              <a:gd name="T5" fmla="*/ 5 h 44"/>
              <a:gd name="T6" fmla="*/ 31 w 65"/>
              <a:gd name="T7" fmla="*/ 8 h 44"/>
              <a:gd name="T8" fmla="*/ 42 w 65"/>
              <a:gd name="T9" fmla="*/ 11 h 44"/>
              <a:gd name="T10" fmla="*/ 50 w 65"/>
              <a:gd name="T11" fmla="*/ 16 h 44"/>
              <a:gd name="T12" fmla="*/ 59 w 65"/>
              <a:gd name="T13" fmla="*/ 23 h 44"/>
              <a:gd name="T14" fmla="*/ 63 w 65"/>
              <a:gd name="T15" fmla="*/ 32 h 44"/>
              <a:gd name="T16" fmla="*/ 65 w 65"/>
              <a:gd name="T1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" h="44">
                <a:moveTo>
                  <a:pt x="0" y="0"/>
                </a:moveTo>
                <a:lnTo>
                  <a:pt x="9" y="3"/>
                </a:lnTo>
                <a:lnTo>
                  <a:pt x="20" y="5"/>
                </a:lnTo>
                <a:lnTo>
                  <a:pt x="31" y="8"/>
                </a:lnTo>
                <a:lnTo>
                  <a:pt x="42" y="11"/>
                </a:lnTo>
                <a:lnTo>
                  <a:pt x="50" y="16"/>
                </a:lnTo>
                <a:lnTo>
                  <a:pt x="59" y="23"/>
                </a:lnTo>
                <a:lnTo>
                  <a:pt x="63" y="32"/>
                </a:lnTo>
                <a:lnTo>
                  <a:pt x="65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5" name="Freeform 817"/>
          <p:cNvSpPr>
            <a:spLocks/>
          </p:cNvSpPr>
          <p:nvPr/>
        </p:nvSpPr>
        <p:spPr bwMode="auto">
          <a:xfrm>
            <a:off x="5675313" y="2901951"/>
            <a:ext cx="61912" cy="4763"/>
          </a:xfrm>
          <a:custGeom>
            <a:avLst/>
            <a:gdLst>
              <a:gd name="T0" fmla="*/ 0 w 115"/>
              <a:gd name="T1" fmla="*/ 8 h 8"/>
              <a:gd name="T2" fmla="*/ 16 w 115"/>
              <a:gd name="T3" fmla="*/ 6 h 8"/>
              <a:gd name="T4" fmla="*/ 35 w 115"/>
              <a:gd name="T5" fmla="*/ 5 h 8"/>
              <a:gd name="T6" fmla="*/ 53 w 115"/>
              <a:gd name="T7" fmla="*/ 4 h 8"/>
              <a:gd name="T8" fmla="*/ 72 w 115"/>
              <a:gd name="T9" fmla="*/ 3 h 8"/>
              <a:gd name="T10" fmla="*/ 89 w 115"/>
              <a:gd name="T11" fmla="*/ 2 h 8"/>
              <a:gd name="T12" fmla="*/ 103 w 115"/>
              <a:gd name="T13" fmla="*/ 2 h 8"/>
              <a:gd name="T14" fmla="*/ 108 w 115"/>
              <a:gd name="T15" fmla="*/ 0 h 8"/>
              <a:gd name="T16" fmla="*/ 112 w 115"/>
              <a:gd name="T17" fmla="*/ 0 h 8"/>
              <a:gd name="T18" fmla="*/ 114 w 115"/>
              <a:gd name="T19" fmla="*/ 0 h 8"/>
              <a:gd name="T20" fmla="*/ 115 w 115"/>
              <a:gd name="T2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" h="8">
                <a:moveTo>
                  <a:pt x="0" y="8"/>
                </a:moveTo>
                <a:lnTo>
                  <a:pt x="16" y="6"/>
                </a:lnTo>
                <a:lnTo>
                  <a:pt x="35" y="5"/>
                </a:lnTo>
                <a:lnTo>
                  <a:pt x="53" y="4"/>
                </a:lnTo>
                <a:lnTo>
                  <a:pt x="72" y="3"/>
                </a:lnTo>
                <a:lnTo>
                  <a:pt x="89" y="2"/>
                </a:lnTo>
                <a:lnTo>
                  <a:pt x="103" y="2"/>
                </a:lnTo>
                <a:lnTo>
                  <a:pt x="108" y="0"/>
                </a:lnTo>
                <a:lnTo>
                  <a:pt x="112" y="0"/>
                </a:lnTo>
                <a:lnTo>
                  <a:pt x="114" y="0"/>
                </a:lnTo>
                <a:lnTo>
                  <a:pt x="115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6" name="Freeform 818"/>
          <p:cNvSpPr>
            <a:spLocks/>
          </p:cNvSpPr>
          <p:nvPr/>
        </p:nvSpPr>
        <p:spPr bwMode="auto">
          <a:xfrm>
            <a:off x="5595938" y="2947988"/>
            <a:ext cx="19050" cy="42862"/>
          </a:xfrm>
          <a:custGeom>
            <a:avLst/>
            <a:gdLst>
              <a:gd name="T0" fmla="*/ 0 w 36"/>
              <a:gd name="T1" fmla="*/ 0 h 79"/>
              <a:gd name="T2" fmla="*/ 16 w 36"/>
              <a:gd name="T3" fmla="*/ 17 h 79"/>
              <a:gd name="T4" fmla="*/ 27 w 36"/>
              <a:gd name="T5" fmla="*/ 36 h 79"/>
              <a:gd name="T6" fmla="*/ 34 w 36"/>
              <a:gd name="T7" fmla="*/ 56 h 79"/>
              <a:gd name="T8" fmla="*/ 36 w 36"/>
              <a:gd name="T9" fmla="*/ 67 h 79"/>
              <a:gd name="T10" fmla="*/ 36 w 36"/>
              <a:gd name="T11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79">
                <a:moveTo>
                  <a:pt x="0" y="0"/>
                </a:moveTo>
                <a:lnTo>
                  <a:pt x="16" y="17"/>
                </a:lnTo>
                <a:lnTo>
                  <a:pt x="27" y="36"/>
                </a:lnTo>
                <a:lnTo>
                  <a:pt x="34" y="56"/>
                </a:lnTo>
                <a:lnTo>
                  <a:pt x="36" y="67"/>
                </a:lnTo>
                <a:lnTo>
                  <a:pt x="36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7" name="Freeform 819"/>
          <p:cNvSpPr>
            <a:spLocks/>
          </p:cNvSpPr>
          <p:nvPr/>
        </p:nvSpPr>
        <p:spPr bwMode="auto">
          <a:xfrm>
            <a:off x="5584825" y="3001963"/>
            <a:ext cx="63500" cy="57150"/>
          </a:xfrm>
          <a:custGeom>
            <a:avLst/>
            <a:gdLst>
              <a:gd name="T0" fmla="*/ 0 w 122"/>
              <a:gd name="T1" fmla="*/ 0 h 108"/>
              <a:gd name="T2" fmla="*/ 12 w 122"/>
              <a:gd name="T3" fmla="*/ 7 h 108"/>
              <a:gd name="T4" fmla="*/ 25 w 122"/>
              <a:gd name="T5" fmla="*/ 14 h 108"/>
              <a:gd name="T6" fmla="*/ 38 w 122"/>
              <a:gd name="T7" fmla="*/ 20 h 108"/>
              <a:gd name="T8" fmla="*/ 50 w 122"/>
              <a:gd name="T9" fmla="*/ 29 h 108"/>
              <a:gd name="T10" fmla="*/ 63 w 122"/>
              <a:gd name="T11" fmla="*/ 41 h 108"/>
              <a:gd name="T12" fmla="*/ 74 w 122"/>
              <a:gd name="T13" fmla="*/ 52 h 108"/>
              <a:gd name="T14" fmla="*/ 83 w 122"/>
              <a:gd name="T15" fmla="*/ 61 h 108"/>
              <a:gd name="T16" fmla="*/ 90 w 122"/>
              <a:gd name="T17" fmla="*/ 70 h 108"/>
              <a:gd name="T18" fmla="*/ 104 w 122"/>
              <a:gd name="T19" fmla="*/ 88 h 108"/>
              <a:gd name="T20" fmla="*/ 113 w 122"/>
              <a:gd name="T21" fmla="*/ 97 h 108"/>
              <a:gd name="T22" fmla="*/ 122 w 122"/>
              <a:gd name="T2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2" h="108">
                <a:moveTo>
                  <a:pt x="0" y="0"/>
                </a:moveTo>
                <a:lnTo>
                  <a:pt x="12" y="7"/>
                </a:lnTo>
                <a:lnTo>
                  <a:pt x="25" y="14"/>
                </a:lnTo>
                <a:lnTo>
                  <a:pt x="38" y="20"/>
                </a:lnTo>
                <a:lnTo>
                  <a:pt x="50" y="29"/>
                </a:lnTo>
                <a:lnTo>
                  <a:pt x="63" y="41"/>
                </a:lnTo>
                <a:lnTo>
                  <a:pt x="74" y="52"/>
                </a:lnTo>
                <a:lnTo>
                  <a:pt x="83" y="61"/>
                </a:lnTo>
                <a:lnTo>
                  <a:pt x="90" y="70"/>
                </a:lnTo>
                <a:lnTo>
                  <a:pt x="104" y="88"/>
                </a:lnTo>
                <a:lnTo>
                  <a:pt x="113" y="97"/>
                </a:lnTo>
                <a:lnTo>
                  <a:pt x="122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8" name="Freeform 820"/>
          <p:cNvSpPr>
            <a:spLocks/>
          </p:cNvSpPr>
          <p:nvPr/>
        </p:nvSpPr>
        <p:spPr bwMode="auto">
          <a:xfrm>
            <a:off x="5588000" y="3005139"/>
            <a:ext cx="26988" cy="47625"/>
          </a:xfrm>
          <a:custGeom>
            <a:avLst/>
            <a:gdLst>
              <a:gd name="T0" fmla="*/ 0 w 50"/>
              <a:gd name="T1" fmla="*/ 0 h 88"/>
              <a:gd name="T2" fmla="*/ 6 w 50"/>
              <a:gd name="T3" fmla="*/ 10 h 88"/>
              <a:gd name="T4" fmla="*/ 12 w 50"/>
              <a:gd name="T5" fmla="*/ 18 h 88"/>
              <a:gd name="T6" fmla="*/ 16 w 50"/>
              <a:gd name="T7" fmla="*/ 24 h 88"/>
              <a:gd name="T8" fmla="*/ 19 w 50"/>
              <a:gd name="T9" fmla="*/ 29 h 88"/>
              <a:gd name="T10" fmla="*/ 25 w 50"/>
              <a:gd name="T11" fmla="*/ 36 h 88"/>
              <a:gd name="T12" fmla="*/ 28 w 50"/>
              <a:gd name="T13" fmla="*/ 42 h 88"/>
              <a:gd name="T14" fmla="*/ 30 w 50"/>
              <a:gd name="T15" fmla="*/ 48 h 88"/>
              <a:gd name="T16" fmla="*/ 34 w 50"/>
              <a:gd name="T17" fmla="*/ 55 h 88"/>
              <a:gd name="T18" fmla="*/ 35 w 50"/>
              <a:gd name="T19" fmla="*/ 61 h 88"/>
              <a:gd name="T20" fmla="*/ 37 w 50"/>
              <a:gd name="T21" fmla="*/ 69 h 88"/>
              <a:gd name="T22" fmla="*/ 40 w 50"/>
              <a:gd name="T23" fmla="*/ 76 h 88"/>
              <a:gd name="T24" fmla="*/ 43 w 50"/>
              <a:gd name="T25" fmla="*/ 87 h 88"/>
              <a:gd name="T26" fmla="*/ 44 w 50"/>
              <a:gd name="T27" fmla="*/ 88 h 88"/>
              <a:gd name="T28" fmla="*/ 47 w 50"/>
              <a:gd name="T29" fmla="*/ 88 h 88"/>
              <a:gd name="T30" fmla="*/ 50 w 50"/>
              <a:gd name="T31" fmla="*/ 8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0" h="88">
                <a:moveTo>
                  <a:pt x="0" y="0"/>
                </a:moveTo>
                <a:lnTo>
                  <a:pt x="6" y="10"/>
                </a:lnTo>
                <a:lnTo>
                  <a:pt x="12" y="18"/>
                </a:lnTo>
                <a:lnTo>
                  <a:pt x="16" y="24"/>
                </a:lnTo>
                <a:lnTo>
                  <a:pt x="19" y="29"/>
                </a:lnTo>
                <a:lnTo>
                  <a:pt x="25" y="36"/>
                </a:lnTo>
                <a:lnTo>
                  <a:pt x="28" y="42"/>
                </a:lnTo>
                <a:lnTo>
                  <a:pt x="30" y="48"/>
                </a:lnTo>
                <a:lnTo>
                  <a:pt x="34" y="55"/>
                </a:lnTo>
                <a:lnTo>
                  <a:pt x="35" y="61"/>
                </a:lnTo>
                <a:lnTo>
                  <a:pt x="37" y="69"/>
                </a:lnTo>
                <a:lnTo>
                  <a:pt x="40" y="76"/>
                </a:lnTo>
                <a:lnTo>
                  <a:pt x="43" y="87"/>
                </a:lnTo>
                <a:lnTo>
                  <a:pt x="44" y="88"/>
                </a:lnTo>
                <a:lnTo>
                  <a:pt x="47" y="88"/>
                </a:lnTo>
                <a:lnTo>
                  <a:pt x="50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09" name="Freeform 821"/>
          <p:cNvSpPr>
            <a:spLocks/>
          </p:cNvSpPr>
          <p:nvPr/>
        </p:nvSpPr>
        <p:spPr bwMode="auto">
          <a:xfrm>
            <a:off x="5053013" y="3146426"/>
            <a:ext cx="4762" cy="15875"/>
          </a:xfrm>
          <a:custGeom>
            <a:avLst/>
            <a:gdLst>
              <a:gd name="T0" fmla="*/ 0 w 7"/>
              <a:gd name="T1" fmla="*/ 0 h 29"/>
              <a:gd name="T2" fmla="*/ 2 w 7"/>
              <a:gd name="T3" fmla="*/ 9 h 29"/>
              <a:gd name="T4" fmla="*/ 5 w 7"/>
              <a:gd name="T5" fmla="*/ 18 h 29"/>
              <a:gd name="T6" fmla="*/ 6 w 7"/>
              <a:gd name="T7" fmla="*/ 25 h 29"/>
              <a:gd name="T8" fmla="*/ 7 w 7"/>
              <a:gd name="T9" fmla="*/ 28 h 29"/>
              <a:gd name="T10" fmla="*/ 7 w 7"/>
              <a:gd name="T11" fmla="*/ 29 h 29"/>
              <a:gd name="T12" fmla="*/ 7 w 7"/>
              <a:gd name="T13" fmla="*/ 28 h 29"/>
              <a:gd name="T14" fmla="*/ 6 w 7"/>
              <a:gd name="T15" fmla="*/ 25 h 29"/>
              <a:gd name="T16" fmla="*/ 5 w 7"/>
              <a:gd name="T17" fmla="*/ 18 h 29"/>
              <a:gd name="T18" fmla="*/ 2 w 7"/>
              <a:gd name="T19" fmla="*/ 9 h 29"/>
              <a:gd name="T20" fmla="*/ 0 w 7"/>
              <a:gd name="T21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" h="29">
                <a:moveTo>
                  <a:pt x="0" y="0"/>
                </a:moveTo>
                <a:lnTo>
                  <a:pt x="2" y="9"/>
                </a:lnTo>
                <a:lnTo>
                  <a:pt x="5" y="18"/>
                </a:lnTo>
                <a:lnTo>
                  <a:pt x="6" y="25"/>
                </a:lnTo>
                <a:lnTo>
                  <a:pt x="7" y="28"/>
                </a:lnTo>
                <a:lnTo>
                  <a:pt x="7" y="29"/>
                </a:lnTo>
                <a:lnTo>
                  <a:pt x="7" y="28"/>
                </a:lnTo>
                <a:lnTo>
                  <a:pt x="6" y="25"/>
                </a:lnTo>
                <a:lnTo>
                  <a:pt x="5" y="18"/>
                </a:lnTo>
                <a:lnTo>
                  <a:pt x="2" y="9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710" name="Freeform 822"/>
          <p:cNvSpPr>
            <a:spLocks/>
          </p:cNvSpPr>
          <p:nvPr/>
        </p:nvSpPr>
        <p:spPr bwMode="auto">
          <a:xfrm>
            <a:off x="5000625" y="3154364"/>
            <a:ext cx="25400" cy="7937"/>
          </a:xfrm>
          <a:custGeom>
            <a:avLst/>
            <a:gdLst>
              <a:gd name="T0" fmla="*/ 50 w 50"/>
              <a:gd name="T1" fmla="*/ 0 h 14"/>
              <a:gd name="T2" fmla="*/ 43 w 50"/>
              <a:gd name="T3" fmla="*/ 1 h 14"/>
              <a:gd name="T4" fmla="*/ 37 w 50"/>
              <a:gd name="T5" fmla="*/ 2 h 14"/>
              <a:gd name="T6" fmla="*/ 29 w 50"/>
              <a:gd name="T7" fmla="*/ 3 h 14"/>
              <a:gd name="T8" fmla="*/ 23 w 50"/>
              <a:gd name="T9" fmla="*/ 4 h 14"/>
              <a:gd name="T10" fmla="*/ 19 w 50"/>
              <a:gd name="T11" fmla="*/ 6 h 14"/>
              <a:gd name="T12" fmla="*/ 17 w 50"/>
              <a:gd name="T13" fmla="*/ 6 h 14"/>
              <a:gd name="T14" fmla="*/ 13 w 50"/>
              <a:gd name="T15" fmla="*/ 8 h 14"/>
              <a:gd name="T16" fmla="*/ 7 w 50"/>
              <a:gd name="T17" fmla="*/ 10 h 14"/>
              <a:gd name="T18" fmla="*/ 0 w 50"/>
              <a:gd name="T1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14">
                <a:moveTo>
                  <a:pt x="50" y="0"/>
                </a:moveTo>
                <a:lnTo>
                  <a:pt x="43" y="1"/>
                </a:lnTo>
                <a:lnTo>
                  <a:pt x="37" y="2"/>
                </a:lnTo>
                <a:lnTo>
                  <a:pt x="29" y="3"/>
                </a:lnTo>
                <a:lnTo>
                  <a:pt x="23" y="4"/>
                </a:lnTo>
                <a:lnTo>
                  <a:pt x="19" y="6"/>
                </a:lnTo>
                <a:lnTo>
                  <a:pt x="17" y="6"/>
                </a:lnTo>
                <a:lnTo>
                  <a:pt x="13" y="8"/>
                </a:lnTo>
                <a:lnTo>
                  <a:pt x="7" y="10"/>
                </a:lnTo>
                <a:lnTo>
                  <a:pt x="0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1" name="Line 823"/>
          <p:cNvSpPr>
            <a:spLocks noChangeShapeType="1"/>
          </p:cNvSpPr>
          <p:nvPr/>
        </p:nvSpPr>
        <p:spPr bwMode="auto">
          <a:xfrm>
            <a:off x="4938713" y="3021013"/>
            <a:ext cx="0" cy="682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2" name="Freeform 824"/>
          <p:cNvSpPr>
            <a:spLocks/>
          </p:cNvSpPr>
          <p:nvPr/>
        </p:nvSpPr>
        <p:spPr bwMode="auto">
          <a:xfrm>
            <a:off x="4865688" y="3024188"/>
            <a:ext cx="38100" cy="61912"/>
          </a:xfrm>
          <a:custGeom>
            <a:avLst/>
            <a:gdLst>
              <a:gd name="T0" fmla="*/ 72 w 72"/>
              <a:gd name="T1" fmla="*/ 0 h 116"/>
              <a:gd name="T2" fmla="*/ 63 w 72"/>
              <a:gd name="T3" fmla="*/ 16 h 116"/>
              <a:gd name="T4" fmla="*/ 57 w 72"/>
              <a:gd name="T5" fmla="*/ 23 h 116"/>
              <a:gd name="T6" fmla="*/ 51 w 72"/>
              <a:gd name="T7" fmla="*/ 29 h 116"/>
              <a:gd name="T8" fmla="*/ 46 w 72"/>
              <a:gd name="T9" fmla="*/ 32 h 116"/>
              <a:gd name="T10" fmla="*/ 40 w 72"/>
              <a:gd name="T11" fmla="*/ 33 h 116"/>
              <a:gd name="T12" fmla="*/ 34 w 72"/>
              <a:gd name="T13" fmla="*/ 34 h 116"/>
              <a:gd name="T14" fmla="*/ 29 w 72"/>
              <a:gd name="T15" fmla="*/ 36 h 116"/>
              <a:gd name="T16" fmla="*/ 23 w 72"/>
              <a:gd name="T17" fmla="*/ 45 h 116"/>
              <a:gd name="T18" fmla="*/ 19 w 72"/>
              <a:gd name="T19" fmla="*/ 54 h 116"/>
              <a:gd name="T20" fmla="*/ 17 w 72"/>
              <a:gd name="T21" fmla="*/ 64 h 116"/>
              <a:gd name="T22" fmla="*/ 15 w 72"/>
              <a:gd name="T23" fmla="*/ 76 h 116"/>
              <a:gd name="T24" fmla="*/ 13 w 72"/>
              <a:gd name="T25" fmla="*/ 87 h 116"/>
              <a:gd name="T26" fmla="*/ 11 w 72"/>
              <a:gd name="T27" fmla="*/ 98 h 116"/>
              <a:gd name="T28" fmla="*/ 6 w 72"/>
              <a:gd name="T29" fmla="*/ 107 h 116"/>
              <a:gd name="T30" fmla="*/ 0 w 72"/>
              <a:gd name="T31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2" h="116">
                <a:moveTo>
                  <a:pt x="72" y="0"/>
                </a:moveTo>
                <a:lnTo>
                  <a:pt x="63" y="16"/>
                </a:lnTo>
                <a:lnTo>
                  <a:pt x="57" y="23"/>
                </a:lnTo>
                <a:lnTo>
                  <a:pt x="51" y="29"/>
                </a:lnTo>
                <a:lnTo>
                  <a:pt x="46" y="32"/>
                </a:lnTo>
                <a:lnTo>
                  <a:pt x="40" y="33"/>
                </a:lnTo>
                <a:lnTo>
                  <a:pt x="34" y="34"/>
                </a:lnTo>
                <a:lnTo>
                  <a:pt x="29" y="36"/>
                </a:lnTo>
                <a:lnTo>
                  <a:pt x="23" y="45"/>
                </a:lnTo>
                <a:lnTo>
                  <a:pt x="19" y="54"/>
                </a:lnTo>
                <a:lnTo>
                  <a:pt x="17" y="64"/>
                </a:lnTo>
                <a:lnTo>
                  <a:pt x="15" y="76"/>
                </a:lnTo>
                <a:lnTo>
                  <a:pt x="13" y="87"/>
                </a:lnTo>
                <a:lnTo>
                  <a:pt x="11" y="98"/>
                </a:lnTo>
                <a:lnTo>
                  <a:pt x="6" y="107"/>
                </a:lnTo>
                <a:lnTo>
                  <a:pt x="0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3" name="Freeform 825"/>
          <p:cNvSpPr>
            <a:spLocks/>
          </p:cNvSpPr>
          <p:nvPr/>
        </p:nvSpPr>
        <p:spPr bwMode="auto">
          <a:xfrm>
            <a:off x="4889500" y="3043238"/>
            <a:ext cx="7938" cy="88900"/>
          </a:xfrm>
          <a:custGeom>
            <a:avLst/>
            <a:gdLst>
              <a:gd name="T0" fmla="*/ 0 w 15"/>
              <a:gd name="T1" fmla="*/ 0 h 166"/>
              <a:gd name="T2" fmla="*/ 2 w 15"/>
              <a:gd name="T3" fmla="*/ 20 h 166"/>
              <a:gd name="T4" fmla="*/ 4 w 15"/>
              <a:gd name="T5" fmla="*/ 40 h 166"/>
              <a:gd name="T6" fmla="*/ 9 w 15"/>
              <a:gd name="T7" fmla="*/ 82 h 166"/>
              <a:gd name="T8" fmla="*/ 12 w 15"/>
              <a:gd name="T9" fmla="*/ 125 h 166"/>
              <a:gd name="T10" fmla="*/ 15 w 15"/>
              <a:gd name="T1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166">
                <a:moveTo>
                  <a:pt x="0" y="0"/>
                </a:moveTo>
                <a:lnTo>
                  <a:pt x="2" y="20"/>
                </a:lnTo>
                <a:lnTo>
                  <a:pt x="4" y="40"/>
                </a:lnTo>
                <a:lnTo>
                  <a:pt x="9" y="82"/>
                </a:lnTo>
                <a:lnTo>
                  <a:pt x="12" y="125"/>
                </a:lnTo>
                <a:lnTo>
                  <a:pt x="15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4" name="Freeform 826"/>
          <p:cNvSpPr>
            <a:spLocks/>
          </p:cNvSpPr>
          <p:nvPr/>
        </p:nvSpPr>
        <p:spPr bwMode="auto">
          <a:xfrm>
            <a:off x="4900614" y="3032125"/>
            <a:ext cx="15875" cy="57150"/>
          </a:xfrm>
          <a:custGeom>
            <a:avLst/>
            <a:gdLst>
              <a:gd name="T0" fmla="*/ 0 w 29"/>
              <a:gd name="T1" fmla="*/ 0 h 108"/>
              <a:gd name="T2" fmla="*/ 9 w 29"/>
              <a:gd name="T3" fmla="*/ 14 h 108"/>
              <a:gd name="T4" fmla="*/ 16 w 29"/>
              <a:gd name="T5" fmla="*/ 26 h 108"/>
              <a:gd name="T6" fmla="*/ 21 w 29"/>
              <a:gd name="T7" fmla="*/ 39 h 108"/>
              <a:gd name="T8" fmla="*/ 24 w 29"/>
              <a:gd name="T9" fmla="*/ 51 h 108"/>
              <a:gd name="T10" fmla="*/ 28 w 29"/>
              <a:gd name="T11" fmla="*/ 78 h 108"/>
              <a:gd name="T12" fmla="*/ 29 w 29"/>
              <a:gd name="T13" fmla="*/ 92 h 108"/>
              <a:gd name="T14" fmla="*/ 29 w 29"/>
              <a:gd name="T1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08">
                <a:moveTo>
                  <a:pt x="0" y="0"/>
                </a:moveTo>
                <a:lnTo>
                  <a:pt x="9" y="14"/>
                </a:lnTo>
                <a:lnTo>
                  <a:pt x="16" y="26"/>
                </a:lnTo>
                <a:lnTo>
                  <a:pt x="21" y="39"/>
                </a:lnTo>
                <a:lnTo>
                  <a:pt x="24" y="51"/>
                </a:lnTo>
                <a:lnTo>
                  <a:pt x="28" y="78"/>
                </a:lnTo>
                <a:lnTo>
                  <a:pt x="29" y="92"/>
                </a:lnTo>
                <a:lnTo>
                  <a:pt x="29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5" name="Freeform 827"/>
          <p:cNvSpPr>
            <a:spLocks/>
          </p:cNvSpPr>
          <p:nvPr/>
        </p:nvSpPr>
        <p:spPr bwMode="auto">
          <a:xfrm>
            <a:off x="4892675" y="3078163"/>
            <a:ext cx="26988" cy="38100"/>
          </a:xfrm>
          <a:custGeom>
            <a:avLst/>
            <a:gdLst>
              <a:gd name="T0" fmla="*/ 0 w 50"/>
              <a:gd name="T1" fmla="*/ 0 h 72"/>
              <a:gd name="T2" fmla="*/ 6 w 50"/>
              <a:gd name="T3" fmla="*/ 11 h 72"/>
              <a:gd name="T4" fmla="*/ 10 w 50"/>
              <a:gd name="T5" fmla="*/ 22 h 72"/>
              <a:gd name="T6" fmla="*/ 15 w 50"/>
              <a:gd name="T7" fmla="*/ 34 h 72"/>
              <a:gd name="T8" fmla="*/ 21 w 50"/>
              <a:gd name="T9" fmla="*/ 44 h 72"/>
              <a:gd name="T10" fmla="*/ 30 w 50"/>
              <a:gd name="T11" fmla="*/ 53 h 72"/>
              <a:gd name="T12" fmla="*/ 35 w 50"/>
              <a:gd name="T13" fmla="*/ 59 h 72"/>
              <a:gd name="T14" fmla="*/ 39 w 50"/>
              <a:gd name="T15" fmla="*/ 64 h 72"/>
              <a:gd name="T16" fmla="*/ 42 w 50"/>
              <a:gd name="T17" fmla="*/ 66 h 72"/>
              <a:gd name="T18" fmla="*/ 44 w 50"/>
              <a:gd name="T19" fmla="*/ 66 h 72"/>
              <a:gd name="T20" fmla="*/ 44 w 50"/>
              <a:gd name="T21" fmla="*/ 65 h 72"/>
              <a:gd name="T22" fmla="*/ 44 w 50"/>
              <a:gd name="T23" fmla="*/ 62 h 72"/>
              <a:gd name="T24" fmla="*/ 43 w 50"/>
              <a:gd name="T25" fmla="*/ 58 h 72"/>
              <a:gd name="T26" fmla="*/ 42 w 50"/>
              <a:gd name="T27" fmla="*/ 57 h 72"/>
              <a:gd name="T28" fmla="*/ 42 w 50"/>
              <a:gd name="T29" fmla="*/ 57 h 72"/>
              <a:gd name="T30" fmla="*/ 43 w 50"/>
              <a:gd name="T31" fmla="*/ 57 h 72"/>
              <a:gd name="T32" fmla="*/ 44 w 50"/>
              <a:gd name="T33" fmla="*/ 60 h 72"/>
              <a:gd name="T34" fmla="*/ 47 w 50"/>
              <a:gd name="T35" fmla="*/ 65 h 72"/>
              <a:gd name="T36" fmla="*/ 50 w 50"/>
              <a:gd name="T3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72">
                <a:moveTo>
                  <a:pt x="0" y="0"/>
                </a:moveTo>
                <a:lnTo>
                  <a:pt x="6" y="11"/>
                </a:lnTo>
                <a:lnTo>
                  <a:pt x="10" y="22"/>
                </a:lnTo>
                <a:lnTo>
                  <a:pt x="15" y="34"/>
                </a:lnTo>
                <a:lnTo>
                  <a:pt x="21" y="44"/>
                </a:lnTo>
                <a:lnTo>
                  <a:pt x="30" y="53"/>
                </a:lnTo>
                <a:lnTo>
                  <a:pt x="35" y="59"/>
                </a:lnTo>
                <a:lnTo>
                  <a:pt x="39" y="64"/>
                </a:lnTo>
                <a:lnTo>
                  <a:pt x="42" y="66"/>
                </a:lnTo>
                <a:lnTo>
                  <a:pt x="44" y="66"/>
                </a:lnTo>
                <a:lnTo>
                  <a:pt x="44" y="65"/>
                </a:lnTo>
                <a:lnTo>
                  <a:pt x="44" y="62"/>
                </a:lnTo>
                <a:lnTo>
                  <a:pt x="43" y="58"/>
                </a:lnTo>
                <a:lnTo>
                  <a:pt x="42" y="57"/>
                </a:lnTo>
                <a:lnTo>
                  <a:pt x="42" y="57"/>
                </a:lnTo>
                <a:lnTo>
                  <a:pt x="43" y="57"/>
                </a:lnTo>
                <a:lnTo>
                  <a:pt x="44" y="60"/>
                </a:lnTo>
                <a:lnTo>
                  <a:pt x="47" y="65"/>
                </a:lnTo>
                <a:lnTo>
                  <a:pt x="5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6" name="Freeform 828"/>
          <p:cNvSpPr>
            <a:spLocks/>
          </p:cNvSpPr>
          <p:nvPr/>
        </p:nvSpPr>
        <p:spPr bwMode="auto">
          <a:xfrm>
            <a:off x="4851400" y="3013076"/>
            <a:ext cx="14288" cy="53975"/>
          </a:xfrm>
          <a:custGeom>
            <a:avLst/>
            <a:gdLst>
              <a:gd name="T0" fmla="*/ 29 w 29"/>
              <a:gd name="T1" fmla="*/ 0 h 101"/>
              <a:gd name="T2" fmla="*/ 26 w 29"/>
              <a:gd name="T3" fmla="*/ 10 h 101"/>
              <a:gd name="T4" fmla="*/ 21 w 29"/>
              <a:gd name="T5" fmla="*/ 22 h 101"/>
              <a:gd name="T6" fmla="*/ 11 w 29"/>
              <a:gd name="T7" fmla="*/ 49 h 101"/>
              <a:gd name="T8" fmla="*/ 4 w 29"/>
              <a:gd name="T9" fmla="*/ 77 h 101"/>
              <a:gd name="T10" fmla="*/ 1 w 29"/>
              <a:gd name="T11" fmla="*/ 89 h 101"/>
              <a:gd name="T12" fmla="*/ 0 w 29"/>
              <a:gd name="T1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101">
                <a:moveTo>
                  <a:pt x="29" y="0"/>
                </a:moveTo>
                <a:lnTo>
                  <a:pt x="26" y="10"/>
                </a:lnTo>
                <a:lnTo>
                  <a:pt x="21" y="22"/>
                </a:lnTo>
                <a:lnTo>
                  <a:pt x="11" y="49"/>
                </a:lnTo>
                <a:lnTo>
                  <a:pt x="4" y="77"/>
                </a:lnTo>
                <a:lnTo>
                  <a:pt x="1" y="89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7" name="Freeform 829"/>
          <p:cNvSpPr>
            <a:spLocks/>
          </p:cNvSpPr>
          <p:nvPr/>
        </p:nvSpPr>
        <p:spPr bwMode="auto">
          <a:xfrm>
            <a:off x="4946650" y="2994025"/>
            <a:ext cx="19050" cy="65088"/>
          </a:xfrm>
          <a:custGeom>
            <a:avLst/>
            <a:gdLst>
              <a:gd name="T0" fmla="*/ 36 w 36"/>
              <a:gd name="T1" fmla="*/ 0 h 122"/>
              <a:gd name="T2" fmla="*/ 35 w 36"/>
              <a:gd name="T3" fmla="*/ 18 h 122"/>
              <a:gd name="T4" fmla="*/ 35 w 36"/>
              <a:gd name="T5" fmla="*/ 36 h 122"/>
              <a:gd name="T6" fmla="*/ 32 w 36"/>
              <a:gd name="T7" fmla="*/ 54 h 122"/>
              <a:gd name="T8" fmla="*/ 29 w 36"/>
              <a:gd name="T9" fmla="*/ 72 h 122"/>
              <a:gd name="T10" fmla="*/ 24 w 36"/>
              <a:gd name="T11" fmla="*/ 87 h 122"/>
              <a:gd name="T12" fmla="*/ 19 w 36"/>
              <a:gd name="T13" fmla="*/ 101 h 122"/>
              <a:gd name="T14" fmla="*/ 15 w 36"/>
              <a:gd name="T15" fmla="*/ 109 h 122"/>
              <a:gd name="T16" fmla="*/ 12 w 36"/>
              <a:gd name="T17" fmla="*/ 116 h 122"/>
              <a:gd name="T18" fmla="*/ 8 w 36"/>
              <a:gd name="T19" fmla="*/ 120 h 122"/>
              <a:gd name="T20" fmla="*/ 6 w 36"/>
              <a:gd name="T21" fmla="*/ 122 h 122"/>
              <a:gd name="T22" fmla="*/ 4 w 36"/>
              <a:gd name="T23" fmla="*/ 122 h 122"/>
              <a:gd name="T24" fmla="*/ 3 w 36"/>
              <a:gd name="T25" fmla="*/ 121 h 122"/>
              <a:gd name="T26" fmla="*/ 1 w 36"/>
              <a:gd name="T27" fmla="*/ 117 h 122"/>
              <a:gd name="T28" fmla="*/ 0 w 36"/>
              <a:gd name="T29" fmla="*/ 115 h 122"/>
              <a:gd name="T30" fmla="*/ 0 w 36"/>
              <a:gd name="T31" fmla="*/ 114 h 122"/>
              <a:gd name="T32" fmla="*/ 0 w 36"/>
              <a:gd name="T33" fmla="*/ 115 h 122"/>
              <a:gd name="T34" fmla="*/ 0 w 36"/>
              <a:gd name="T35" fmla="*/ 117 h 122"/>
              <a:gd name="T36" fmla="*/ 0 w 36"/>
              <a:gd name="T37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" h="122">
                <a:moveTo>
                  <a:pt x="36" y="0"/>
                </a:moveTo>
                <a:lnTo>
                  <a:pt x="35" y="18"/>
                </a:lnTo>
                <a:lnTo>
                  <a:pt x="35" y="36"/>
                </a:lnTo>
                <a:lnTo>
                  <a:pt x="32" y="54"/>
                </a:lnTo>
                <a:lnTo>
                  <a:pt x="29" y="72"/>
                </a:lnTo>
                <a:lnTo>
                  <a:pt x="24" y="87"/>
                </a:lnTo>
                <a:lnTo>
                  <a:pt x="19" y="101"/>
                </a:lnTo>
                <a:lnTo>
                  <a:pt x="15" y="109"/>
                </a:lnTo>
                <a:lnTo>
                  <a:pt x="12" y="116"/>
                </a:lnTo>
                <a:lnTo>
                  <a:pt x="8" y="120"/>
                </a:lnTo>
                <a:lnTo>
                  <a:pt x="6" y="122"/>
                </a:lnTo>
                <a:lnTo>
                  <a:pt x="4" y="122"/>
                </a:lnTo>
                <a:lnTo>
                  <a:pt x="3" y="121"/>
                </a:lnTo>
                <a:lnTo>
                  <a:pt x="1" y="117"/>
                </a:lnTo>
                <a:lnTo>
                  <a:pt x="0" y="115"/>
                </a:lnTo>
                <a:lnTo>
                  <a:pt x="0" y="114"/>
                </a:lnTo>
                <a:lnTo>
                  <a:pt x="0" y="115"/>
                </a:lnTo>
                <a:lnTo>
                  <a:pt x="0" y="117"/>
                </a:lnTo>
                <a:lnTo>
                  <a:pt x="0" y="1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8" name="Freeform 830"/>
          <p:cNvSpPr>
            <a:spLocks/>
          </p:cNvSpPr>
          <p:nvPr/>
        </p:nvSpPr>
        <p:spPr bwMode="auto">
          <a:xfrm>
            <a:off x="4987925" y="2982913"/>
            <a:ext cx="50800" cy="30162"/>
          </a:xfrm>
          <a:custGeom>
            <a:avLst/>
            <a:gdLst>
              <a:gd name="T0" fmla="*/ 94 w 94"/>
              <a:gd name="T1" fmla="*/ 0 h 58"/>
              <a:gd name="T2" fmla="*/ 83 w 94"/>
              <a:gd name="T3" fmla="*/ 1 h 58"/>
              <a:gd name="T4" fmla="*/ 71 w 94"/>
              <a:gd name="T5" fmla="*/ 1 h 58"/>
              <a:gd name="T6" fmla="*/ 60 w 94"/>
              <a:gd name="T7" fmla="*/ 2 h 58"/>
              <a:gd name="T8" fmla="*/ 51 w 94"/>
              <a:gd name="T9" fmla="*/ 7 h 58"/>
              <a:gd name="T10" fmla="*/ 46 w 94"/>
              <a:gd name="T11" fmla="*/ 12 h 58"/>
              <a:gd name="T12" fmla="*/ 42 w 94"/>
              <a:gd name="T13" fmla="*/ 17 h 58"/>
              <a:gd name="T14" fmla="*/ 37 w 94"/>
              <a:gd name="T15" fmla="*/ 30 h 58"/>
              <a:gd name="T16" fmla="*/ 31 w 94"/>
              <a:gd name="T17" fmla="*/ 42 h 58"/>
              <a:gd name="T18" fmla="*/ 28 w 94"/>
              <a:gd name="T19" fmla="*/ 47 h 58"/>
              <a:gd name="T20" fmla="*/ 22 w 94"/>
              <a:gd name="T21" fmla="*/ 50 h 58"/>
              <a:gd name="T22" fmla="*/ 16 w 94"/>
              <a:gd name="T23" fmla="*/ 53 h 58"/>
              <a:gd name="T24" fmla="*/ 8 w 94"/>
              <a:gd name="T25" fmla="*/ 55 h 58"/>
              <a:gd name="T26" fmla="*/ 2 w 94"/>
              <a:gd name="T27" fmla="*/ 56 h 58"/>
              <a:gd name="T28" fmla="*/ 1 w 94"/>
              <a:gd name="T29" fmla="*/ 58 h 58"/>
              <a:gd name="T30" fmla="*/ 0 w 94"/>
              <a:gd name="T3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4" h="58">
                <a:moveTo>
                  <a:pt x="94" y="0"/>
                </a:moveTo>
                <a:lnTo>
                  <a:pt x="83" y="1"/>
                </a:lnTo>
                <a:lnTo>
                  <a:pt x="71" y="1"/>
                </a:lnTo>
                <a:lnTo>
                  <a:pt x="60" y="2"/>
                </a:lnTo>
                <a:lnTo>
                  <a:pt x="51" y="7"/>
                </a:lnTo>
                <a:lnTo>
                  <a:pt x="46" y="12"/>
                </a:lnTo>
                <a:lnTo>
                  <a:pt x="42" y="17"/>
                </a:lnTo>
                <a:lnTo>
                  <a:pt x="37" y="30"/>
                </a:lnTo>
                <a:lnTo>
                  <a:pt x="31" y="42"/>
                </a:lnTo>
                <a:lnTo>
                  <a:pt x="28" y="47"/>
                </a:lnTo>
                <a:lnTo>
                  <a:pt x="22" y="50"/>
                </a:lnTo>
                <a:lnTo>
                  <a:pt x="16" y="53"/>
                </a:lnTo>
                <a:lnTo>
                  <a:pt x="8" y="55"/>
                </a:lnTo>
                <a:lnTo>
                  <a:pt x="2" y="56"/>
                </a:lnTo>
                <a:lnTo>
                  <a:pt x="1" y="58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19" name="Freeform 831"/>
          <p:cNvSpPr>
            <a:spLocks/>
          </p:cNvSpPr>
          <p:nvPr/>
        </p:nvSpPr>
        <p:spPr bwMode="auto">
          <a:xfrm>
            <a:off x="5068889" y="3001964"/>
            <a:ext cx="14287" cy="73025"/>
          </a:xfrm>
          <a:custGeom>
            <a:avLst/>
            <a:gdLst>
              <a:gd name="T0" fmla="*/ 28 w 28"/>
              <a:gd name="T1" fmla="*/ 0 h 137"/>
              <a:gd name="T2" fmla="*/ 24 w 28"/>
              <a:gd name="T3" fmla="*/ 7 h 137"/>
              <a:gd name="T4" fmla="*/ 20 w 28"/>
              <a:gd name="T5" fmla="*/ 13 h 137"/>
              <a:gd name="T6" fmla="*/ 14 w 28"/>
              <a:gd name="T7" fmla="*/ 23 h 137"/>
              <a:gd name="T8" fmla="*/ 12 w 28"/>
              <a:gd name="T9" fmla="*/ 28 h 137"/>
              <a:gd name="T10" fmla="*/ 9 w 28"/>
              <a:gd name="T11" fmla="*/ 34 h 137"/>
              <a:gd name="T12" fmla="*/ 8 w 28"/>
              <a:gd name="T13" fmla="*/ 41 h 137"/>
              <a:gd name="T14" fmla="*/ 7 w 28"/>
              <a:gd name="T15" fmla="*/ 50 h 137"/>
              <a:gd name="T16" fmla="*/ 6 w 28"/>
              <a:gd name="T17" fmla="*/ 62 h 137"/>
              <a:gd name="T18" fmla="*/ 4 w 28"/>
              <a:gd name="T19" fmla="*/ 76 h 137"/>
              <a:gd name="T20" fmla="*/ 3 w 28"/>
              <a:gd name="T21" fmla="*/ 90 h 137"/>
              <a:gd name="T22" fmla="*/ 2 w 28"/>
              <a:gd name="T23" fmla="*/ 105 h 137"/>
              <a:gd name="T24" fmla="*/ 1 w 28"/>
              <a:gd name="T25" fmla="*/ 118 h 137"/>
              <a:gd name="T26" fmla="*/ 1 w 28"/>
              <a:gd name="T27" fmla="*/ 127 h 137"/>
              <a:gd name="T28" fmla="*/ 0 w 28"/>
              <a:gd name="T29" fmla="*/ 135 h 137"/>
              <a:gd name="T30" fmla="*/ 0 w 28"/>
              <a:gd name="T31" fmla="*/ 136 h 137"/>
              <a:gd name="T32" fmla="*/ 0 w 28"/>
              <a:gd name="T33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" h="137">
                <a:moveTo>
                  <a:pt x="28" y="0"/>
                </a:moveTo>
                <a:lnTo>
                  <a:pt x="24" y="7"/>
                </a:lnTo>
                <a:lnTo>
                  <a:pt x="20" y="13"/>
                </a:lnTo>
                <a:lnTo>
                  <a:pt x="14" y="23"/>
                </a:lnTo>
                <a:lnTo>
                  <a:pt x="12" y="28"/>
                </a:lnTo>
                <a:lnTo>
                  <a:pt x="9" y="34"/>
                </a:lnTo>
                <a:lnTo>
                  <a:pt x="8" y="41"/>
                </a:lnTo>
                <a:lnTo>
                  <a:pt x="7" y="50"/>
                </a:lnTo>
                <a:lnTo>
                  <a:pt x="6" y="62"/>
                </a:lnTo>
                <a:lnTo>
                  <a:pt x="4" y="76"/>
                </a:lnTo>
                <a:lnTo>
                  <a:pt x="3" y="90"/>
                </a:lnTo>
                <a:lnTo>
                  <a:pt x="2" y="105"/>
                </a:lnTo>
                <a:lnTo>
                  <a:pt x="1" y="118"/>
                </a:lnTo>
                <a:lnTo>
                  <a:pt x="1" y="127"/>
                </a:lnTo>
                <a:lnTo>
                  <a:pt x="0" y="135"/>
                </a:lnTo>
                <a:lnTo>
                  <a:pt x="0" y="136"/>
                </a:lnTo>
                <a:lnTo>
                  <a:pt x="0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0" name="Freeform 832"/>
          <p:cNvSpPr>
            <a:spLocks/>
          </p:cNvSpPr>
          <p:nvPr/>
        </p:nvSpPr>
        <p:spPr bwMode="auto">
          <a:xfrm>
            <a:off x="4984751" y="2994025"/>
            <a:ext cx="68263" cy="57150"/>
          </a:xfrm>
          <a:custGeom>
            <a:avLst/>
            <a:gdLst>
              <a:gd name="T0" fmla="*/ 130 w 130"/>
              <a:gd name="T1" fmla="*/ 0 h 108"/>
              <a:gd name="T2" fmla="*/ 129 w 130"/>
              <a:gd name="T3" fmla="*/ 6 h 108"/>
              <a:gd name="T4" fmla="*/ 127 w 130"/>
              <a:gd name="T5" fmla="*/ 12 h 108"/>
              <a:gd name="T6" fmla="*/ 126 w 130"/>
              <a:gd name="T7" fmla="*/ 16 h 108"/>
              <a:gd name="T8" fmla="*/ 123 w 130"/>
              <a:gd name="T9" fmla="*/ 21 h 108"/>
              <a:gd name="T10" fmla="*/ 113 w 130"/>
              <a:gd name="T11" fmla="*/ 27 h 108"/>
              <a:gd name="T12" fmla="*/ 102 w 130"/>
              <a:gd name="T13" fmla="*/ 32 h 108"/>
              <a:gd name="T14" fmla="*/ 80 w 130"/>
              <a:gd name="T15" fmla="*/ 39 h 108"/>
              <a:gd name="T16" fmla="*/ 58 w 130"/>
              <a:gd name="T17" fmla="*/ 46 h 108"/>
              <a:gd name="T18" fmla="*/ 47 w 130"/>
              <a:gd name="T19" fmla="*/ 51 h 108"/>
              <a:gd name="T20" fmla="*/ 36 w 130"/>
              <a:gd name="T21" fmla="*/ 57 h 108"/>
              <a:gd name="T22" fmla="*/ 32 w 130"/>
              <a:gd name="T23" fmla="*/ 66 h 108"/>
              <a:gd name="T24" fmla="*/ 29 w 130"/>
              <a:gd name="T25" fmla="*/ 73 h 108"/>
              <a:gd name="T26" fmla="*/ 24 w 130"/>
              <a:gd name="T27" fmla="*/ 79 h 108"/>
              <a:gd name="T28" fmla="*/ 19 w 130"/>
              <a:gd name="T29" fmla="*/ 84 h 108"/>
              <a:gd name="T30" fmla="*/ 9 w 130"/>
              <a:gd name="T31" fmla="*/ 95 h 108"/>
              <a:gd name="T32" fmla="*/ 5 w 130"/>
              <a:gd name="T33" fmla="*/ 101 h 108"/>
              <a:gd name="T34" fmla="*/ 0 w 130"/>
              <a:gd name="T3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0" h="108">
                <a:moveTo>
                  <a:pt x="130" y="0"/>
                </a:moveTo>
                <a:lnTo>
                  <a:pt x="129" y="6"/>
                </a:lnTo>
                <a:lnTo>
                  <a:pt x="127" y="12"/>
                </a:lnTo>
                <a:lnTo>
                  <a:pt x="126" y="16"/>
                </a:lnTo>
                <a:lnTo>
                  <a:pt x="123" y="21"/>
                </a:lnTo>
                <a:lnTo>
                  <a:pt x="113" y="27"/>
                </a:lnTo>
                <a:lnTo>
                  <a:pt x="102" y="32"/>
                </a:lnTo>
                <a:lnTo>
                  <a:pt x="80" y="39"/>
                </a:lnTo>
                <a:lnTo>
                  <a:pt x="58" y="46"/>
                </a:lnTo>
                <a:lnTo>
                  <a:pt x="47" y="51"/>
                </a:lnTo>
                <a:lnTo>
                  <a:pt x="36" y="57"/>
                </a:lnTo>
                <a:lnTo>
                  <a:pt x="32" y="66"/>
                </a:lnTo>
                <a:lnTo>
                  <a:pt x="29" y="73"/>
                </a:lnTo>
                <a:lnTo>
                  <a:pt x="24" y="79"/>
                </a:lnTo>
                <a:lnTo>
                  <a:pt x="19" y="84"/>
                </a:lnTo>
                <a:lnTo>
                  <a:pt x="9" y="95"/>
                </a:lnTo>
                <a:lnTo>
                  <a:pt x="5" y="101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1" name="Freeform 833"/>
          <p:cNvSpPr>
            <a:spLocks/>
          </p:cNvSpPr>
          <p:nvPr/>
        </p:nvSpPr>
        <p:spPr bwMode="auto">
          <a:xfrm>
            <a:off x="5000625" y="3108326"/>
            <a:ext cx="19050" cy="34925"/>
          </a:xfrm>
          <a:custGeom>
            <a:avLst/>
            <a:gdLst>
              <a:gd name="T0" fmla="*/ 36 w 36"/>
              <a:gd name="T1" fmla="*/ 0 h 65"/>
              <a:gd name="T2" fmla="*/ 33 w 36"/>
              <a:gd name="T3" fmla="*/ 11 h 65"/>
              <a:gd name="T4" fmla="*/ 30 w 36"/>
              <a:gd name="T5" fmla="*/ 19 h 65"/>
              <a:gd name="T6" fmla="*/ 24 w 36"/>
              <a:gd name="T7" fmla="*/ 35 h 65"/>
              <a:gd name="T8" fmla="*/ 13 w 36"/>
              <a:gd name="T9" fmla="*/ 49 h 65"/>
              <a:gd name="T10" fmla="*/ 7 w 36"/>
              <a:gd name="T11" fmla="*/ 58 h 65"/>
              <a:gd name="T12" fmla="*/ 0 w 36"/>
              <a:gd name="T1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65">
                <a:moveTo>
                  <a:pt x="36" y="0"/>
                </a:moveTo>
                <a:lnTo>
                  <a:pt x="33" y="11"/>
                </a:lnTo>
                <a:lnTo>
                  <a:pt x="30" y="19"/>
                </a:lnTo>
                <a:lnTo>
                  <a:pt x="24" y="35"/>
                </a:lnTo>
                <a:lnTo>
                  <a:pt x="13" y="49"/>
                </a:lnTo>
                <a:lnTo>
                  <a:pt x="7" y="58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2" name="Freeform 834"/>
          <p:cNvSpPr>
            <a:spLocks/>
          </p:cNvSpPr>
          <p:nvPr/>
        </p:nvSpPr>
        <p:spPr bwMode="auto">
          <a:xfrm>
            <a:off x="5003800" y="3181351"/>
            <a:ext cx="57150" cy="3175"/>
          </a:xfrm>
          <a:custGeom>
            <a:avLst/>
            <a:gdLst>
              <a:gd name="T0" fmla="*/ 108 w 108"/>
              <a:gd name="T1" fmla="*/ 0 h 7"/>
              <a:gd name="T2" fmla="*/ 93 w 108"/>
              <a:gd name="T3" fmla="*/ 1 h 7"/>
              <a:gd name="T4" fmla="*/ 80 w 108"/>
              <a:gd name="T5" fmla="*/ 2 h 7"/>
              <a:gd name="T6" fmla="*/ 70 w 108"/>
              <a:gd name="T7" fmla="*/ 4 h 7"/>
              <a:gd name="T8" fmla="*/ 61 w 108"/>
              <a:gd name="T9" fmla="*/ 5 h 7"/>
              <a:gd name="T10" fmla="*/ 55 w 108"/>
              <a:gd name="T11" fmla="*/ 6 h 7"/>
              <a:gd name="T12" fmla="*/ 49 w 108"/>
              <a:gd name="T13" fmla="*/ 6 h 7"/>
              <a:gd name="T14" fmla="*/ 42 w 108"/>
              <a:gd name="T15" fmla="*/ 7 h 7"/>
              <a:gd name="T16" fmla="*/ 35 w 108"/>
              <a:gd name="T17" fmla="*/ 7 h 7"/>
              <a:gd name="T18" fmla="*/ 28 w 108"/>
              <a:gd name="T19" fmla="*/ 7 h 7"/>
              <a:gd name="T20" fmla="*/ 23 w 108"/>
              <a:gd name="T21" fmla="*/ 7 h 7"/>
              <a:gd name="T22" fmla="*/ 17 w 108"/>
              <a:gd name="T23" fmla="*/ 7 h 7"/>
              <a:gd name="T24" fmla="*/ 10 w 108"/>
              <a:gd name="T25" fmla="*/ 7 h 7"/>
              <a:gd name="T26" fmla="*/ 0 w 108"/>
              <a:gd name="T2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8" h="7">
                <a:moveTo>
                  <a:pt x="108" y="0"/>
                </a:moveTo>
                <a:lnTo>
                  <a:pt x="93" y="1"/>
                </a:lnTo>
                <a:lnTo>
                  <a:pt x="80" y="2"/>
                </a:lnTo>
                <a:lnTo>
                  <a:pt x="70" y="4"/>
                </a:lnTo>
                <a:lnTo>
                  <a:pt x="61" y="5"/>
                </a:lnTo>
                <a:lnTo>
                  <a:pt x="55" y="6"/>
                </a:lnTo>
                <a:lnTo>
                  <a:pt x="49" y="6"/>
                </a:lnTo>
                <a:lnTo>
                  <a:pt x="42" y="7"/>
                </a:lnTo>
                <a:lnTo>
                  <a:pt x="35" y="7"/>
                </a:lnTo>
                <a:lnTo>
                  <a:pt x="28" y="7"/>
                </a:lnTo>
                <a:lnTo>
                  <a:pt x="23" y="7"/>
                </a:lnTo>
                <a:lnTo>
                  <a:pt x="17" y="7"/>
                </a:lnTo>
                <a:lnTo>
                  <a:pt x="10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3" name="Freeform 835"/>
          <p:cNvSpPr>
            <a:spLocks/>
          </p:cNvSpPr>
          <p:nvPr/>
        </p:nvSpPr>
        <p:spPr bwMode="auto">
          <a:xfrm>
            <a:off x="4981575" y="3200401"/>
            <a:ext cx="71438" cy="15875"/>
          </a:xfrm>
          <a:custGeom>
            <a:avLst/>
            <a:gdLst>
              <a:gd name="T0" fmla="*/ 137 w 137"/>
              <a:gd name="T1" fmla="*/ 0 h 29"/>
              <a:gd name="T2" fmla="*/ 93 w 137"/>
              <a:gd name="T3" fmla="*/ 4 h 29"/>
              <a:gd name="T4" fmla="*/ 50 w 137"/>
              <a:gd name="T5" fmla="*/ 7 h 29"/>
              <a:gd name="T6" fmla="*/ 45 w 137"/>
              <a:gd name="T7" fmla="*/ 8 h 29"/>
              <a:gd name="T8" fmla="*/ 38 w 137"/>
              <a:gd name="T9" fmla="*/ 8 h 29"/>
              <a:gd name="T10" fmla="*/ 21 w 137"/>
              <a:gd name="T11" fmla="*/ 13 h 29"/>
              <a:gd name="T12" fmla="*/ 13 w 137"/>
              <a:gd name="T13" fmla="*/ 16 h 29"/>
              <a:gd name="T14" fmla="*/ 6 w 137"/>
              <a:gd name="T15" fmla="*/ 19 h 29"/>
              <a:gd name="T16" fmla="*/ 1 w 137"/>
              <a:gd name="T17" fmla="*/ 24 h 29"/>
              <a:gd name="T18" fmla="*/ 0 w 137"/>
              <a:gd name="T1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7" h="29">
                <a:moveTo>
                  <a:pt x="137" y="0"/>
                </a:moveTo>
                <a:lnTo>
                  <a:pt x="93" y="4"/>
                </a:lnTo>
                <a:lnTo>
                  <a:pt x="50" y="7"/>
                </a:lnTo>
                <a:lnTo>
                  <a:pt x="45" y="8"/>
                </a:lnTo>
                <a:lnTo>
                  <a:pt x="38" y="8"/>
                </a:lnTo>
                <a:lnTo>
                  <a:pt x="21" y="13"/>
                </a:lnTo>
                <a:lnTo>
                  <a:pt x="13" y="16"/>
                </a:lnTo>
                <a:lnTo>
                  <a:pt x="6" y="19"/>
                </a:lnTo>
                <a:lnTo>
                  <a:pt x="1" y="24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4" name="Freeform 836"/>
          <p:cNvSpPr>
            <a:spLocks/>
          </p:cNvSpPr>
          <p:nvPr/>
        </p:nvSpPr>
        <p:spPr bwMode="auto">
          <a:xfrm>
            <a:off x="5026025" y="3162301"/>
            <a:ext cx="65088" cy="3175"/>
          </a:xfrm>
          <a:custGeom>
            <a:avLst/>
            <a:gdLst>
              <a:gd name="T0" fmla="*/ 123 w 123"/>
              <a:gd name="T1" fmla="*/ 0 h 7"/>
              <a:gd name="T2" fmla="*/ 110 w 123"/>
              <a:gd name="T3" fmla="*/ 1 h 7"/>
              <a:gd name="T4" fmla="*/ 99 w 123"/>
              <a:gd name="T5" fmla="*/ 4 h 7"/>
              <a:gd name="T6" fmla="*/ 89 w 123"/>
              <a:gd name="T7" fmla="*/ 5 h 7"/>
              <a:gd name="T8" fmla="*/ 82 w 123"/>
              <a:gd name="T9" fmla="*/ 5 h 7"/>
              <a:gd name="T10" fmla="*/ 76 w 123"/>
              <a:gd name="T11" fmla="*/ 6 h 7"/>
              <a:gd name="T12" fmla="*/ 71 w 123"/>
              <a:gd name="T13" fmla="*/ 6 h 7"/>
              <a:gd name="T14" fmla="*/ 64 w 123"/>
              <a:gd name="T15" fmla="*/ 7 h 7"/>
              <a:gd name="T16" fmla="*/ 56 w 123"/>
              <a:gd name="T17" fmla="*/ 7 h 7"/>
              <a:gd name="T18" fmla="*/ 50 w 123"/>
              <a:gd name="T19" fmla="*/ 7 h 7"/>
              <a:gd name="T20" fmla="*/ 44 w 123"/>
              <a:gd name="T21" fmla="*/ 7 h 7"/>
              <a:gd name="T22" fmla="*/ 36 w 123"/>
              <a:gd name="T23" fmla="*/ 7 h 7"/>
              <a:gd name="T24" fmla="*/ 27 w 123"/>
              <a:gd name="T25" fmla="*/ 7 h 7"/>
              <a:gd name="T26" fmla="*/ 15 w 123"/>
              <a:gd name="T27" fmla="*/ 7 h 7"/>
              <a:gd name="T28" fmla="*/ 0 w 123"/>
              <a:gd name="T2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3" h="7">
                <a:moveTo>
                  <a:pt x="123" y="0"/>
                </a:moveTo>
                <a:lnTo>
                  <a:pt x="110" y="1"/>
                </a:lnTo>
                <a:lnTo>
                  <a:pt x="99" y="4"/>
                </a:lnTo>
                <a:lnTo>
                  <a:pt x="89" y="5"/>
                </a:lnTo>
                <a:lnTo>
                  <a:pt x="82" y="5"/>
                </a:lnTo>
                <a:lnTo>
                  <a:pt x="76" y="6"/>
                </a:lnTo>
                <a:lnTo>
                  <a:pt x="71" y="6"/>
                </a:lnTo>
                <a:lnTo>
                  <a:pt x="64" y="7"/>
                </a:lnTo>
                <a:lnTo>
                  <a:pt x="56" y="7"/>
                </a:lnTo>
                <a:lnTo>
                  <a:pt x="50" y="7"/>
                </a:lnTo>
                <a:lnTo>
                  <a:pt x="44" y="7"/>
                </a:lnTo>
                <a:lnTo>
                  <a:pt x="36" y="7"/>
                </a:lnTo>
                <a:lnTo>
                  <a:pt x="27" y="7"/>
                </a:lnTo>
                <a:lnTo>
                  <a:pt x="15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5" name="Freeform 837"/>
          <p:cNvSpPr>
            <a:spLocks/>
          </p:cNvSpPr>
          <p:nvPr/>
        </p:nvSpPr>
        <p:spPr bwMode="auto">
          <a:xfrm>
            <a:off x="5057775" y="3235325"/>
            <a:ext cx="46038" cy="38100"/>
          </a:xfrm>
          <a:custGeom>
            <a:avLst/>
            <a:gdLst>
              <a:gd name="T0" fmla="*/ 87 w 87"/>
              <a:gd name="T1" fmla="*/ 0 h 72"/>
              <a:gd name="T2" fmla="*/ 77 w 87"/>
              <a:gd name="T3" fmla="*/ 11 h 72"/>
              <a:gd name="T4" fmla="*/ 68 w 87"/>
              <a:gd name="T5" fmla="*/ 22 h 72"/>
              <a:gd name="T6" fmla="*/ 60 w 87"/>
              <a:gd name="T7" fmla="*/ 34 h 72"/>
              <a:gd name="T8" fmla="*/ 50 w 87"/>
              <a:gd name="T9" fmla="*/ 43 h 72"/>
              <a:gd name="T10" fmla="*/ 38 w 87"/>
              <a:gd name="T11" fmla="*/ 51 h 72"/>
              <a:gd name="T12" fmla="*/ 25 w 87"/>
              <a:gd name="T13" fmla="*/ 57 h 72"/>
              <a:gd name="T14" fmla="*/ 12 w 87"/>
              <a:gd name="T15" fmla="*/ 63 h 72"/>
              <a:gd name="T16" fmla="*/ 6 w 87"/>
              <a:gd name="T17" fmla="*/ 67 h 72"/>
              <a:gd name="T18" fmla="*/ 0 w 87"/>
              <a:gd name="T19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72">
                <a:moveTo>
                  <a:pt x="87" y="0"/>
                </a:moveTo>
                <a:lnTo>
                  <a:pt x="77" y="11"/>
                </a:lnTo>
                <a:lnTo>
                  <a:pt x="68" y="22"/>
                </a:lnTo>
                <a:lnTo>
                  <a:pt x="60" y="34"/>
                </a:lnTo>
                <a:lnTo>
                  <a:pt x="50" y="43"/>
                </a:lnTo>
                <a:lnTo>
                  <a:pt x="38" y="51"/>
                </a:lnTo>
                <a:lnTo>
                  <a:pt x="25" y="57"/>
                </a:lnTo>
                <a:lnTo>
                  <a:pt x="12" y="63"/>
                </a:lnTo>
                <a:lnTo>
                  <a:pt x="6" y="67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6" name="Freeform 838"/>
          <p:cNvSpPr>
            <a:spLocks/>
          </p:cNvSpPr>
          <p:nvPr/>
        </p:nvSpPr>
        <p:spPr bwMode="auto">
          <a:xfrm>
            <a:off x="5072064" y="3216275"/>
            <a:ext cx="73025" cy="19050"/>
          </a:xfrm>
          <a:custGeom>
            <a:avLst/>
            <a:gdLst>
              <a:gd name="T0" fmla="*/ 137 w 137"/>
              <a:gd name="T1" fmla="*/ 0 h 36"/>
              <a:gd name="T2" fmla="*/ 102 w 137"/>
              <a:gd name="T3" fmla="*/ 11 h 36"/>
              <a:gd name="T4" fmla="*/ 68 w 137"/>
              <a:gd name="T5" fmla="*/ 23 h 36"/>
              <a:gd name="T6" fmla="*/ 52 w 137"/>
              <a:gd name="T7" fmla="*/ 28 h 36"/>
              <a:gd name="T8" fmla="*/ 35 w 137"/>
              <a:gd name="T9" fmla="*/ 32 h 36"/>
              <a:gd name="T10" fmla="*/ 18 w 137"/>
              <a:gd name="T11" fmla="*/ 35 h 36"/>
              <a:gd name="T12" fmla="*/ 0 w 137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" h="36">
                <a:moveTo>
                  <a:pt x="137" y="0"/>
                </a:moveTo>
                <a:lnTo>
                  <a:pt x="102" y="11"/>
                </a:lnTo>
                <a:lnTo>
                  <a:pt x="68" y="23"/>
                </a:lnTo>
                <a:lnTo>
                  <a:pt x="52" y="28"/>
                </a:lnTo>
                <a:lnTo>
                  <a:pt x="35" y="32"/>
                </a:lnTo>
                <a:lnTo>
                  <a:pt x="18" y="35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7" name="Freeform 839"/>
          <p:cNvSpPr>
            <a:spLocks/>
          </p:cNvSpPr>
          <p:nvPr/>
        </p:nvSpPr>
        <p:spPr bwMode="auto">
          <a:xfrm>
            <a:off x="5011738" y="3216275"/>
            <a:ext cx="38100" cy="19050"/>
          </a:xfrm>
          <a:custGeom>
            <a:avLst/>
            <a:gdLst>
              <a:gd name="T0" fmla="*/ 73 w 73"/>
              <a:gd name="T1" fmla="*/ 0 h 36"/>
              <a:gd name="T2" fmla="*/ 65 w 73"/>
              <a:gd name="T3" fmla="*/ 10 h 36"/>
              <a:gd name="T4" fmla="*/ 58 w 73"/>
              <a:gd name="T5" fmla="*/ 17 h 36"/>
              <a:gd name="T6" fmla="*/ 51 w 73"/>
              <a:gd name="T7" fmla="*/ 24 h 36"/>
              <a:gd name="T8" fmla="*/ 42 w 73"/>
              <a:gd name="T9" fmla="*/ 29 h 36"/>
              <a:gd name="T10" fmla="*/ 33 w 73"/>
              <a:gd name="T11" fmla="*/ 32 h 36"/>
              <a:gd name="T12" fmla="*/ 23 w 73"/>
              <a:gd name="T13" fmla="*/ 35 h 36"/>
              <a:gd name="T14" fmla="*/ 0 w 73"/>
              <a:gd name="T15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3" h="36">
                <a:moveTo>
                  <a:pt x="73" y="0"/>
                </a:moveTo>
                <a:lnTo>
                  <a:pt x="65" y="10"/>
                </a:lnTo>
                <a:lnTo>
                  <a:pt x="58" y="17"/>
                </a:lnTo>
                <a:lnTo>
                  <a:pt x="51" y="24"/>
                </a:lnTo>
                <a:lnTo>
                  <a:pt x="42" y="29"/>
                </a:lnTo>
                <a:lnTo>
                  <a:pt x="33" y="32"/>
                </a:lnTo>
                <a:lnTo>
                  <a:pt x="23" y="35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8" name="Freeform 840"/>
          <p:cNvSpPr>
            <a:spLocks/>
          </p:cNvSpPr>
          <p:nvPr/>
        </p:nvSpPr>
        <p:spPr bwMode="auto">
          <a:xfrm>
            <a:off x="5022851" y="3162300"/>
            <a:ext cx="49213" cy="26988"/>
          </a:xfrm>
          <a:custGeom>
            <a:avLst/>
            <a:gdLst>
              <a:gd name="T0" fmla="*/ 94 w 94"/>
              <a:gd name="T1" fmla="*/ 0 h 50"/>
              <a:gd name="T2" fmla="*/ 84 w 94"/>
              <a:gd name="T3" fmla="*/ 11 h 50"/>
              <a:gd name="T4" fmla="*/ 75 w 94"/>
              <a:gd name="T5" fmla="*/ 19 h 50"/>
              <a:gd name="T6" fmla="*/ 64 w 94"/>
              <a:gd name="T7" fmla="*/ 26 h 50"/>
              <a:gd name="T8" fmla="*/ 52 w 94"/>
              <a:gd name="T9" fmla="*/ 31 h 50"/>
              <a:gd name="T10" fmla="*/ 26 w 94"/>
              <a:gd name="T11" fmla="*/ 41 h 50"/>
              <a:gd name="T12" fmla="*/ 13 w 94"/>
              <a:gd name="T13" fmla="*/ 44 h 50"/>
              <a:gd name="T14" fmla="*/ 0 w 94"/>
              <a:gd name="T15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4" h="50">
                <a:moveTo>
                  <a:pt x="94" y="0"/>
                </a:moveTo>
                <a:lnTo>
                  <a:pt x="84" y="11"/>
                </a:lnTo>
                <a:lnTo>
                  <a:pt x="75" y="19"/>
                </a:lnTo>
                <a:lnTo>
                  <a:pt x="64" y="26"/>
                </a:lnTo>
                <a:lnTo>
                  <a:pt x="52" y="31"/>
                </a:lnTo>
                <a:lnTo>
                  <a:pt x="26" y="41"/>
                </a:lnTo>
                <a:lnTo>
                  <a:pt x="13" y="44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29" name="Freeform 841"/>
          <p:cNvSpPr>
            <a:spLocks/>
          </p:cNvSpPr>
          <p:nvPr/>
        </p:nvSpPr>
        <p:spPr bwMode="auto">
          <a:xfrm>
            <a:off x="4995864" y="3165475"/>
            <a:ext cx="26987" cy="12700"/>
          </a:xfrm>
          <a:custGeom>
            <a:avLst/>
            <a:gdLst>
              <a:gd name="T0" fmla="*/ 51 w 51"/>
              <a:gd name="T1" fmla="*/ 0 h 22"/>
              <a:gd name="T2" fmla="*/ 37 w 51"/>
              <a:gd name="T3" fmla="*/ 4 h 22"/>
              <a:gd name="T4" fmla="*/ 22 w 51"/>
              <a:gd name="T5" fmla="*/ 7 h 22"/>
              <a:gd name="T6" fmla="*/ 15 w 51"/>
              <a:gd name="T7" fmla="*/ 11 h 22"/>
              <a:gd name="T8" fmla="*/ 8 w 51"/>
              <a:gd name="T9" fmla="*/ 16 h 22"/>
              <a:gd name="T10" fmla="*/ 3 w 51"/>
              <a:gd name="T11" fmla="*/ 21 h 22"/>
              <a:gd name="T12" fmla="*/ 2 w 51"/>
              <a:gd name="T13" fmla="*/ 22 h 22"/>
              <a:gd name="T14" fmla="*/ 0 w 51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22">
                <a:moveTo>
                  <a:pt x="51" y="0"/>
                </a:moveTo>
                <a:lnTo>
                  <a:pt x="37" y="4"/>
                </a:lnTo>
                <a:lnTo>
                  <a:pt x="22" y="7"/>
                </a:lnTo>
                <a:lnTo>
                  <a:pt x="15" y="11"/>
                </a:lnTo>
                <a:lnTo>
                  <a:pt x="8" y="16"/>
                </a:lnTo>
                <a:lnTo>
                  <a:pt x="3" y="21"/>
                </a:lnTo>
                <a:lnTo>
                  <a:pt x="2" y="22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0" name="Freeform 842"/>
          <p:cNvSpPr>
            <a:spLocks/>
          </p:cNvSpPr>
          <p:nvPr/>
        </p:nvSpPr>
        <p:spPr bwMode="auto">
          <a:xfrm>
            <a:off x="5580063" y="3143250"/>
            <a:ext cx="4762" cy="19050"/>
          </a:xfrm>
          <a:custGeom>
            <a:avLst/>
            <a:gdLst>
              <a:gd name="T0" fmla="*/ 0 w 8"/>
              <a:gd name="T1" fmla="*/ 0 h 36"/>
              <a:gd name="T2" fmla="*/ 3 w 8"/>
              <a:gd name="T3" fmla="*/ 11 h 36"/>
              <a:gd name="T4" fmla="*/ 5 w 8"/>
              <a:gd name="T5" fmla="*/ 23 h 36"/>
              <a:gd name="T6" fmla="*/ 6 w 8"/>
              <a:gd name="T7" fmla="*/ 28 h 36"/>
              <a:gd name="T8" fmla="*/ 6 w 8"/>
              <a:gd name="T9" fmla="*/ 32 h 36"/>
              <a:gd name="T10" fmla="*/ 8 w 8"/>
              <a:gd name="T11" fmla="*/ 35 h 36"/>
              <a:gd name="T12" fmla="*/ 8 w 8"/>
              <a:gd name="T13" fmla="*/ 36 h 36"/>
              <a:gd name="T14" fmla="*/ 8 w 8"/>
              <a:gd name="T15" fmla="*/ 35 h 36"/>
              <a:gd name="T16" fmla="*/ 6 w 8"/>
              <a:gd name="T17" fmla="*/ 32 h 36"/>
              <a:gd name="T18" fmla="*/ 6 w 8"/>
              <a:gd name="T19" fmla="*/ 28 h 36"/>
              <a:gd name="T20" fmla="*/ 5 w 8"/>
              <a:gd name="T21" fmla="*/ 23 h 36"/>
              <a:gd name="T22" fmla="*/ 3 w 8"/>
              <a:gd name="T23" fmla="*/ 11 h 36"/>
              <a:gd name="T24" fmla="*/ 0 w 8"/>
              <a:gd name="T25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36">
                <a:moveTo>
                  <a:pt x="0" y="0"/>
                </a:moveTo>
                <a:lnTo>
                  <a:pt x="3" y="11"/>
                </a:lnTo>
                <a:lnTo>
                  <a:pt x="5" y="23"/>
                </a:lnTo>
                <a:lnTo>
                  <a:pt x="6" y="28"/>
                </a:lnTo>
                <a:lnTo>
                  <a:pt x="6" y="32"/>
                </a:lnTo>
                <a:lnTo>
                  <a:pt x="8" y="35"/>
                </a:lnTo>
                <a:lnTo>
                  <a:pt x="8" y="36"/>
                </a:lnTo>
                <a:lnTo>
                  <a:pt x="8" y="35"/>
                </a:lnTo>
                <a:lnTo>
                  <a:pt x="6" y="32"/>
                </a:lnTo>
                <a:lnTo>
                  <a:pt x="6" y="28"/>
                </a:lnTo>
                <a:lnTo>
                  <a:pt x="5" y="23"/>
                </a:lnTo>
                <a:lnTo>
                  <a:pt x="3" y="11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731" name="Freeform 843"/>
          <p:cNvSpPr>
            <a:spLocks/>
          </p:cNvSpPr>
          <p:nvPr/>
        </p:nvSpPr>
        <p:spPr bwMode="auto">
          <a:xfrm>
            <a:off x="5626100" y="3181350"/>
            <a:ext cx="76200" cy="65088"/>
          </a:xfrm>
          <a:custGeom>
            <a:avLst/>
            <a:gdLst>
              <a:gd name="T0" fmla="*/ 0 w 144"/>
              <a:gd name="T1" fmla="*/ 0 h 123"/>
              <a:gd name="T2" fmla="*/ 17 w 144"/>
              <a:gd name="T3" fmla="*/ 6 h 123"/>
              <a:gd name="T4" fmla="*/ 31 w 144"/>
              <a:gd name="T5" fmla="*/ 12 h 123"/>
              <a:gd name="T6" fmla="*/ 59 w 144"/>
              <a:gd name="T7" fmla="*/ 25 h 123"/>
              <a:gd name="T8" fmla="*/ 85 w 144"/>
              <a:gd name="T9" fmla="*/ 41 h 123"/>
              <a:gd name="T10" fmla="*/ 100 w 144"/>
              <a:gd name="T11" fmla="*/ 48 h 123"/>
              <a:gd name="T12" fmla="*/ 116 w 144"/>
              <a:gd name="T13" fmla="*/ 58 h 123"/>
              <a:gd name="T14" fmla="*/ 117 w 144"/>
              <a:gd name="T15" fmla="*/ 67 h 123"/>
              <a:gd name="T16" fmla="*/ 118 w 144"/>
              <a:gd name="T17" fmla="*/ 77 h 123"/>
              <a:gd name="T18" fmla="*/ 120 w 144"/>
              <a:gd name="T19" fmla="*/ 99 h 123"/>
              <a:gd name="T20" fmla="*/ 124 w 144"/>
              <a:gd name="T21" fmla="*/ 108 h 123"/>
              <a:gd name="T22" fmla="*/ 129 w 144"/>
              <a:gd name="T23" fmla="*/ 115 h 123"/>
              <a:gd name="T24" fmla="*/ 135 w 144"/>
              <a:gd name="T25" fmla="*/ 120 h 123"/>
              <a:gd name="T26" fmla="*/ 144 w 144"/>
              <a:gd name="T2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" h="123">
                <a:moveTo>
                  <a:pt x="0" y="0"/>
                </a:moveTo>
                <a:lnTo>
                  <a:pt x="17" y="6"/>
                </a:lnTo>
                <a:lnTo>
                  <a:pt x="31" y="12"/>
                </a:lnTo>
                <a:lnTo>
                  <a:pt x="59" y="25"/>
                </a:lnTo>
                <a:lnTo>
                  <a:pt x="85" y="41"/>
                </a:lnTo>
                <a:lnTo>
                  <a:pt x="100" y="48"/>
                </a:lnTo>
                <a:lnTo>
                  <a:pt x="116" y="58"/>
                </a:lnTo>
                <a:lnTo>
                  <a:pt x="117" y="67"/>
                </a:lnTo>
                <a:lnTo>
                  <a:pt x="118" y="77"/>
                </a:lnTo>
                <a:lnTo>
                  <a:pt x="120" y="99"/>
                </a:lnTo>
                <a:lnTo>
                  <a:pt x="124" y="108"/>
                </a:lnTo>
                <a:lnTo>
                  <a:pt x="129" y="115"/>
                </a:lnTo>
                <a:lnTo>
                  <a:pt x="135" y="120"/>
                </a:lnTo>
                <a:lnTo>
                  <a:pt x="144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2" name="Freeform 844"/>
          <p:cNvSpPr>
            <a:spLocks/>
          </p:cNvSpPr>
          <p:nvPr/>
        </p:nvSpPr>
        <p:spPr bwMode="auto">
          <a:xfrm>
            <a:off x="5519739" y="3287714"/>
            <a:ext cx="26987" cy="65087"/>
          </a:xfrm>
          <a:custGeom>
            <a:avLst/>
            <a:gdLst>
              <a:gd name="T0" fmla="*/ 0 w 51"/>
              <a:gd name="T1" fmla="*/ 0 h 123"/>
              <a:gd name="T2" fmla="*/ 29 w 51"/>
              <a:gd name="T3" fmla="*/ 43 h 123"/>
              <a:gd name="T4" fmla="*/ 34 w 51"/>
              <a:gd name="T5" fmla="*/ 49 h 123"/>
              <a:gd name="T6" fmla="*/ 39 w 51"/>
              <a:gd name="T7" fmla="*/ 57 h 123"/>
              <a:gd name="T8" fmla="*/ 42 w 51"/>
              <a:gd name="T9" fmla="*/ 63 h 123"/>
              <a:gd name="T10" fmla="*/ 43 w 51"/>
              <a:gd name="T11" fmla="*/ 65 h 123"/>
              <a:gd name="T12" fmla="*/ 43 w 51"/>
              <a:gd name="T13" fmla="*/ 65 h 123"/>
              <a:gd name="T14" fmla="*/ 45 w 51"/>
              <a:gd name="T15" fmla="*/ 73 h 123"/>
              <a:gd name="T16" fmla="*/ 46 w 51"/>
              <a:gd name="T17" fmla="*/ 81 h 123"/>
              <a:gd name="T18" fmla="*/ 47 w 51"/>
              <a:gd name="T19" fmla="*/ 85 h 123"/>
              <a:gd name="T20" fmla="*/ 48 w 51"/>
              <a:gd name="T21" fmla="*/ 90 h 123"/>
              <a:gd name="T22" fmla="*/ 49 w 51"/>
              <a:gd name="T23" fmla="*/ 96 h 123"/>
              <a:gd name="T24" fmla="*/ 51 w 51"/>
              <a:gd name="T25" fmla="*/ 101 h 123"/>
              <a:gd name="T26" fmla="*/ 51 w 51"/>
              <a:gd name="T27" fmla="*/ 105 h 123"/>
              <a:gd name="T28" fmla="*/ 51 w 51"/>
              <a:gd name="T29" fmla="*/ 108 h 123"/>
              <a:gd name="T30" fmla="*/ 51 w 51"/>
              <a:gd name="T31" fmla="*/ 114 h 123"/>
              <a:gd name="T32" fmla="*/ 51 w 51"/>
              <a:gd name="T33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123">
                <a:moveTo>
                  <a:pt x="0" y="0"/>
                </a:moveTo>
                <a:lnTo>
                  <a:pt x="29" y="43"/>
                </a:lnTo>
                <a:lnTo>
                  <a:pt x="34" y="49"/>
                </a:lnTo>
                <a:lnTo>
                  <a:pt x="39" y="57"/>
                </a:lnTo>
                <a:lnTo>
                  <a:pt x="42" y="63"/>
                </a:lnTo>
                <a:lnTo>
                  <a:pt x="43" y="65"/>
                </a:lnTo>
                <a:lnTo>
                  <a:pt x="43" y="65"/>
                </a:lnTo>
                <a:lnTo>
                  <a:pt x="45" y="73"/>
                </a:lnTo>
                <a:lnTo>
                  <a:pt x="46" y="81"/>
                </a:lnTo>
                <a:lnTo>
                  <a:pt x="47" y="85"/>
                </a:lnTo>
                <a:lnTo>
                  <a:pt x="48" y="90"/>
                </a:lnTo>
                <a:lnTo>
                  <a:pt x="49" y="96"/>
                </a:lnTo>
                <a:lnTo>
                  <a:pt x="51" y="101"/>
                </a:lnTo>
                <a:lnTo>
                  <a:pt x="51" y="105"/>
                </a:lnTo>
                <a:lnTo>
                  <a:pt x="51" y="108"/>
                </a:lnTo>
                <a:lnTo>
                  <a:pt x="51" y="114"/>
                </a:lnTo>
                <a:lnTo>
                  <a:pt x="51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3" name="Freeform 845"/>
          <p:cNvSpPr>
            <a:spLocks/>
          </p:cNvSpPr>
          <p:nvPr/>
        </p:nvSpPr>
        <p:spPr bwMode="auto">
          <a:xfrm>
            <a:off x="5511801" y="3292476"/>
            <a:ext cx="3175" cy="49213"/>
          </a:xfrm>
          <a:custGeom>
            <a:avLst/>
            <a:gdLst>
              <a:gd name="T0" fmla="*/ 7 w 7"/>
              <a:gd name="T1" fmla="*/ 0 h 94"/>
              <a:gd name="T2" fmla="*/ 6 w 7"/>
              <a:gd name="T3" fmla="*/ 13 h 94"/>
              <a:gd name="T4" fmla="*/ 4 w 7"/>
              <a:gd name="T5" fmla="*/ 23 h 94"/>
              <a:gd name="T6" fmla="*/ 3 w 7"/>
              <a:gd name="T7" fmla="*/ 33 h 94"/>
              <a:gd name="T8" fmla="*/ 2 w 7"/>
              <a:gd name="T9" fmla="*/ 39 h 94"/>
              <a:gd name="T10" fmla="*/ 2 w 7"/>
              <a:gd name="T11" fmla="*/ 45 h 94"/>
              <a:gd name="T12" fmla="*/ 1 w 7"/>
              <a:gd name="T13" fmla="*/ 50 h 94"/>
              <a:gd name="T14" fmla="*/ 0 w 7"/>
              <a:gd name="T15" fmla="*/ 57 h 94"/>
              <a:gd name="T16" fmla="*/ 0 w 7"/>
              <a:gd name="T17" fmla="*/ 62 h 94"/>
              <a:gd name="T18" fmla="*/ 0 w 7"/>
              <a:gd name="T19" fmla="*/ 69 h 94"/>
              <a:gd name="T20" fmla="*/ 0 w 7"/>
              <a:gd name="T21" fmla="*/ 74 h 94"/>
              <a:gd name="T22" fmla="*/ 0 w 7"/>
              <a:gd name="T23" fmla="*/ 78 h 94"/>
              <a:gd name="T24" fmla="*/ 0 w 7"/>
              <a:gd name="T25" fmla="*/ 86 h 94"/>
              <a:gd name="T26" fmla="*/ 0 w 7"/>
              <a:gd name="T2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" h="94">
                <a:moveTo>
                  <a:pt x="7" y="0"/>
                </a:moveTo>
                <a:lnTo>
                  <a:pt x="6" y="13"/>
                </a:lnTo>
                <a:lnTo>
                  <a:pt x="4" y="23"/>
                </a:lnTo>
                <a:lnTo>
                  <a:pt x="3" y="33"/>
                </a:lnTo>
                <a:lnTo>
                  <a:pt x="2" y="39"/>
                </a:lnTo>
                <a:lnTo>
                  <a:pt x="2" y="45"/>
                </a:lnTo>
                <a:lnTo>
                  <a:pt x="1" y="50"/>
                </a:lnTo>
                <a:lnTo>
                  <a:pt x="0" y="57"/>
                </a:lnTo>
                <a:lnTo>
                  <a:pt x="0" y="62"/>
                </a:lnTo>
                <a:lnTo>
                  <a:pt x="0" y="69"/>
                </a:lnTo>
                <a:lnTo>
                  <a:pt x="0" y="74"/>
                </a:lnTo>
                <a:lnTo>
                  <a:pt x="0" y="78"/>
                </a:lnTo>
                <a:lnTo>
                  <a:pt x="0" y="86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4" name="Freeform 846"/>
          <p:cNvSpPr>
            <a:spLocks/>
          </p:cNvSpPr>
          <p:nvPr/>
        </p:nvSpPr>
        <p:spPr bwMode="auto">
          <a:xfrm>
            <a:off x="5519739" y="3219451"/>
            <a:ext cx="52387" cy="68263"/>
          </a:xfrm>
          <a:custGeom>
            <a:avLst/>
            <a:gdLst>
              <a:gd name="T0" fmla="*/ 0 w 101"/>
              <a:gd name="T1" fmla="*/ 0 h 130"/>
              <a:gd name="T2" fmla="*/ 22 w 101"/>
              <a:gd name="T3" fmla="*/ 16 h 130"/>
              <a:gd name="T4" fmla="*/ 42 w 101"/>
              <a:gd name="T5" fmla="*/ 29 h 130"/>
              <a:gd name="T6" fmla="*/ 63 w 101"/>
              <a:gd name="T7" fmla="*/ 41 h 130"/>
              <a:gd name="T8" fmla="*/ 87 w 101"/>
              <a:gd name="T9" fmla="*/ 51 h 130"/>
              <a:gd name="T10" fmla="*/ 90 w 101"/>
              <a:gd name="T11" fmla="*/ 60 h 130"/>
              <a:gd name="T12" fmla="*/ 93 w 101"/>
              <a:gd name="T13" fmla="*/ 67 h 130"/>
              <a:gd name="T14" fmla="*/ 95 w 101"/>
              <a:gd name="T15" fmla="*/ 73 h 130"/>
              <a:gd name="T16" fmla="*/ 96 w 101"/>
              <a:gd name="T17" fmla="*/ 78 h 130"/>
              <a:gd name="T18" fmla="*/ 99 w 101"/>
              <a:gd name="T19" fmla="*/ 86 h 130"/>
              <a:gd name="T20" fmla="*/ 101 w 101"/>
              <a:gd name="T21" fmla="*/ 92 h 130"/>
              <a:gd name="T22" fmla="*/ 101 w 101"/>
              <a:gd name="T23" fmla="*/ 96 h 130"/>
              <a:gd name="T24" fmla="*/ 101 w 101"/>
              <a:gd name="T25" fmla="*/ 104 h 130"/>
              <a:gd name="T26" fmla="*/ 101 w 101"/>
              <a:gd name="T27" fmla="*/ 108 h 130"/>
              <a:gd name="T28" fmla="*/ 101 w 101"/>
              <a:gd name="T29" fmla="*/ 114 h 130"/>
              <a:gd name="T30" fmla="*/ 101 w 101"/>
              <a:gd name="T31" fmla="*/ 122 h 130"/>
              <a:gd name="T32" fmla="*/ 101 w 101"/>
              <a:gd name="T3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1" h="130">
                <a:moveTo>
                  <a:pt x="0" y="0"/>
                </a:moveTo>
                <a:lnTo>
                  <a:pt x="22" y="16"/>
                </a:lnTo>
                <a:lnTo>
                  <a:pt x="42" y="29"/>
                </a:lnTo>
                <a:lnTo>
                  <a:pt x="63" y="41"/>
                </a:lnTo>
                <a:lnTo>
                  <a:pt x="87" y="51"/>
                </a:lnTo>
                <a:lnTo>
                  <a:pt x="90" y="60"/>
                </a:lnTo>
                <a:lnTo>
                  <a:pt x="93" y="67"/>
                </a:lnTo>
                <a:lnTo>
                  <a:pt x="95" y="73"/>
                </a:lnTo>
                <a:lnTo>
                  <a:pt x="96" y="78"/>
                </a:lnTo>
                <a:lnTo>
                  <a:pt x="99" y="86"/>
                </a:lnTo>
                <a:lnTo>
                  <a:pt x="101" y="92"/>
                </a:lnTo>
                <a:lnTo>
                  <a:pt x="101" y="96"/>
                </a:lnTo>
                <a:lnTo>
                  <a:pt x="101" y="104"/>
                </a:lnTo>
                <a:lnTo>
                  <a:pt x="101" y="108"/>
                </a:lnTo>
                <a:lnTo>
                  <a:pt x="101" y="114"/>
                </a:lnTo>
                <a:lnTo>
                  <a:pt x="101" y="122"/>
                </a:lnTo>
                <a:lnTo>
                  <a:pt x="101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5" name="Freeform 847"/>
          <p:cNvSpPr>
            <a:spLocks/>
          </p:cNvSpPr>
          <p:nvPr/>
        </p:nvSpPr>
        <p:spPr bwMode="auto">
          <a:xfrm>
            <a:off x="5557839" y="3203576"/>
            <a:ext cx="60325" cy="92075"/>
          </a:xfrm>
          <a:custGeom>
            <a:avLst/>
            <a:gdLst>
              <a:gd name="T0" fmla="*/ 0 w 116"/>
              <a:gd name="T1" fmla="*/ 0 h 173"/>
              <a:gd name="T2" fmla="*/ 9 w 116"/>
              <a:gd name="T3" fmla="*/ 5 h 173"/>
              <a:gd name="T4" fmla="*/ 15 w 116"/>
              <a:gd name="T5" fmla="*/ 10 h 173"/>
              <a:gd name="T6" fmla="*/ 25 w 116"/>
              <a:gd name="T7" fmla="*/ 16 h 173"/>
              <a:gd name="T8" fmla="*/ 34 w 116"/>
              <a:gd name="T9" fmla="*/ 20 h 173"/>
              <a:gd name="T10" fmla="*/ 40 w 116"/>
              <a:gd name="T11" fmla="*/ 23 h 173"/>
              <a:gd name="T12" fmla="*/ 45 w 116"/>
              <a:gd name="T13" fmla="*/ 28 h 173"/>
              <a:gd name="T14" fmla="*/ 52 w 116"/>
              <a:gd name="T15" fmla="*/ 35 h 173"/>
              <a:gd name="T16" fmla="*/ 56 w 116"/>
              <a:gd name="T17" fmla="*/ 41 h 173"/>
              <a:gd name="T18" fmla="*/ 60 w 116"/>
              <a:gd name="T19" fmla="*/ 47 h 173"/>
              <a:gd name="T20" fmla="*/ 66 w 116"/>
              <a:gd name="T21" fmla="*/ 56 h 173"/>
              <a:gd name="T22" fmla="*/ 72 w 116"/>
              <a:gd name="T23" fmla="*/ 65 h 173"/>
              <a:gd name="T24" fmla="*/ 75 w 116"/>
              <a:gd name="T25" fmla="*/ 69 h 173"/>
              <a:gd name="T26" fmla="*/ 76 w 116"/>
              <a:gd name="T27" fmla="*/ 74 h 173"/>
              <a:gd name="T28" fmla="*/ 78 w 116"/>
              <a:gd name="T29" fmla="*/ 81 h 173"/>
              <a:gd name="T30" fmla="*/ 81 w 116"/>
              <a:gd name="T31" fmla="*/ 88 h 173"/>
              <a:gd name="T32" fmla="*/ 86 w 116"/>
              <a:gd name="T33" fmla="*/ 106 h 173"/>
              <a:gd name="T34" fmla="*/ 92 w 116"/>
              <a:gd name="T35" fmla="*/ 125 h 173"/>
              <a:gd name="T36" fmla="*/ 98 w 116"/>
              <a:gd name="T37" fmla="*/ 143 h 173"/>
              <a:gd name="T38" fmla="*/ 104 w 116"/>
              <a:gd name="T39" fmla="*/ 159 h 173"/>
              <a:gd name="T40" fmla="*/ 106 w 116"/>
              <a:gd name="T41" fmla="*/ 165 h 173"/>
              <a:gd name="T42" fmla="*/ 110 w 116"/>
              <a:gd name="T43" fmla="*/ 170 h 173"/>
              <a:gd name="T44" fmla="*/ 112 w 116"/>
              <a:gd name="T45" fmla="*/ 172 h 173"/>
              <a:gd name="T46" fmla="*/ 116 w 116"/>
              <a:gd name="T47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6" h="173">
                <a:moveTo>
                  <a:pt x="0" y="0"/>
                </a:moveTo>
                <a:lnTo>
                  <a:pt x="9" y="5"/>
                </a:lnTo>
                <a:lnTo>
                  <a:pt x="15" y="10"/>
                </a:lnTo>
                <a:lnTo>
                  <a:pt x="25" y="16"/>
                </a:lnTo>
                <a:lnTo>
                  <a:pt x="34" y="20"/>
                </a:lnTo>
                <a:lnTo>
                  <a:pt x="40" y="23"/>
                </a:lnTo>
                <a:lnTo>
                  <a:pt x="45" y="28"/>
                </a:lnTo>
                <a:lnTo>
                  <a:pt x="52" y="35"/>
                </a:lnTo>
                <a:lnTo>
                  <a:pt x="56" y="41"/>
                </a:lnTo>
                <a:lnTo>
                  <a:pt x="60" y="47"/>
                </a:lnTo>
                <a:lnTo>
                  <a:pt x="66" y="56"/>
                </a:lnTo>
                <a:lnTo>
                  <a:pt x="72" y="65"/>
                </a:lnTo>
                <a:lnTo>
                  <a:pt x="75" y="69"/>
                </a:lnTo>
                <a:lnTo>
                  <a:pt x="76" y="74"/>
                </a:lnTo>
                <a:lnTo>
                  <a:pt x="78" y="81"/>
                </a:lnTo>
                <a:lnTo>
                  <a:pt x="81" y="88"/>
                </a:lnTo>
                <a:lnTo>
                  <a:pt x="86" y="106"/>
                </a:lnTo>
                <a:lnTo>
                  <a:pt x="92" y="125"/>
                </a:lnTo>
                <a:lnTo>
                  <a:pt x="98" y="143"/>
                </a:lnTo>
                <a:lnTo>
                  <a:pt x="104" y="159"/>
                </a:lnTo>
                <a:lnTo>
                  <a:pt x="106" y="165"/>
                </a:lnTo>
                <a:lnTo>
                  <a:pt x="110" y="170"/>
                </a:lnTo>
                <a:lnTo>
                  <a:pt x="112" y="172"/>
                </a:lnTo>
                <a:lnTo>
                  <a:pt x="116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6" name="Freeform 848"/>
          <p:cNvSpPr>
            <a:spLocks/>
          </p:cNvSpPr>
          <p:nvPr/>
        </p:nvSpPr>
        <p:spPr bwMode="auto">
          <a:xfrm>
            <a:off x="5622925" y="3074989"/>
            <a:ext cx="52388" cy="14287"/>
          </a:xfrm>
          <a:custGeom>
            <a:avLst/>
            <a:gdLst>
              <a:gd name="T0" fmla="*/ 0 w 101"/>
              <a:gd name="T1" fmla="*/ 0 h 29"/>
              <a:gd name="T2" fmla="*/ 12 w 101"/>
              <a:gd name="T3" fmla="*/ 1 h 29"/>
              <a:gd name="T4" fmla="*/ 25 w 101"/>
              <a:gd name="T5" fmla="*/ 4 h 29"/>
              <a:gd name="T6" fmla="*/ 53 w 101"/>
              <a:gd name="T7" fmla="*/ 7 h 29"/>
              <a:gd name="T8" fmla="*/ 67 w 101"/>
              <a:gd name="T9" fmla="*/ 11 h 29"/>
              <a:gd name="T10" fmla="*/ 79 w 101"/>
              <a:gd name="T11" fmla="*/ 14 h 29"/>
              <a:gd name="T12" fmla="*/ 91 w 101"/>
              <a:gd name="T13" fmla="*/ 20 h 29"/>
              <a:gd name="T14" fmla="*/ 101 w 101"/>
              <a:gd name="T15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29">
                <a:moveTo>
                  <a:pt x="0" y="0"/>
                </a:moveTo>
                <a:lnTo>
                  <a:pt x="12" y="1"/>
                </a:lnTo>
                <a:lnTo>
                  <a:pt x="25" y="4"/>
                </a:lnTo>
                <a:lnTo>
                  <a:pt x="53" y="7"/>
                </a:lnTo>
                <a:lnTo>
                  <a:pt x="67" y="11"/>
                </a:lnTo>
                <a:lnTo>
                  <a:pt x="79" y="14"/>
                </a:lnTo>
                <a:lnTo>
                  <a:pt x="91" y="20"/>
                </a:lnTo>
                <a:lnTo>
                  <a:pt x="101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7" name="Freeform 849"/>
          <p:cNvSpPr>
            <a:spLocks/>
          </p:cNvSpPr>
          <p:nvPr/>
        </p:nvSpPr>
        <p:spPr bwMode="auto">
          <a:xfrm>
            <a:off x="5637214" y="3116264"/>
            <a:ext cx="53975" cy="65087"/>
          </a:xfrm>
          <a:custGeom>
            <a:avLst/>
            <a:gdLst>
              <a:gd name="T0" fmla="*/ 0 w 101"/>
              <a:gd name="T1" fmla="*/ 0 h 123"/>
              <a:gd name="T2" fmla="*/ 18 w 101"/>
              <a:gd name="T3" fmla="*/ 24 h 123"/>
              <a:gd name="T4" fmla="*/ 36 w 101"/>
              <a:gd name="T5" fmla="*/ 47 h 123"/>
              <a:gd name="T6" fmla="*/ 55 w 101"/>
              <a:gd name="T7" fmla="*/ 68 h 123"/>
              <a:gd name="T8" fmla="*/ 67 w 101"/>
              <a:gd name="T9" fmla="*/ 77 h 123"/>
              <a:gd name="T10" fmla="*/ 79 w 101"/>
              <a:gd name="T11" fmla="*/ 87 h 123"/>
              <a:gd name="T12" fmla="*/ 81 w 101"/>
              <a:gd name="T13" fmla="*/ 95 h 123"/>
              <a:gd name="T14" fmla="*/ 84 w 101"/>
              <a:gd name="T15" fmla="*/ 101 h 123"/>
              <a:gd name="T16" fmla="*/ 85 w 101"/>
              <a:gd name="T17" fmla="*/ 105 h 123"/>
              <a:gd name="T18" fmla="*/ 86 w 101"/>
              <a:gd name="T19" fmla="*/ 109 h 123"/>
              <a:gd name="T20" fmla="*/ 88 w 101"/>
              <a:gd name="T21" fmla="*/ 111 h 123"/>
              <a:gd name="T22" fmla="*/ 91 w 101"/>
              <a:gd name="T23" fmla="*/ 113 h 123"/>
              <a:gd name="T24" fmla="*/ 95 w 101"/>
              <a:gd name="T25" fmla="*/ 117 h 123"/>
              <a:gd name="T26" fmla="*/ 101 w 101"/>
              <a:gd name="T2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1" h="123">
                <a:moveTo>
                  <a:pt x="0" y="0"/>
                </a:moveTo>
                <a:lnTo>
                  <a:pt x="18" y="24"/>
                </a:lnTo>
                <a:lnTo>
                  <a:pt x="36" y="47"/>
                </a:lnTo>
                <a:lnTo>
                  <a:pt x="55" y="68"/>
                </a:lnTo>
                <a:lnTo>
                  <a:pt x="67" y="77"/>
                </a:lnTo>
                <a:lnTo>
                  <a:pt x="79" y="87"/>
                </a:lnTo>
                <a:lnTo>
                  <a:pt x="81" y="95"/>
                </a:lnTo>
                <a:lnTo>
                  <a:pt x="84" y="101"/>
                </a:lnTo>
                <a:lnTo>
                  <a:pt x="85" y="105"/>
                </a:lnTo>
                <a:lnTo>
                  <a:pt x="86" y="109"/>
                </a:lnTo>
                <a:lnTo>
                  <a:pt x="88" y="111"/>
                </a:lnTo>
                <a:lnTo>
                  <a:pt x="91" y="113"/>
                </a:lnTo>
                <a:lnTo>
                  <a:pt x="95" y="117"/>
                </a:lnTo>
                <a:lnTo>
                  <a:pt x="101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8" name="Freeform 850"/>
          <p:cNvSpPr>
            <a:spLocks/>
          </p:cNvSpPr>
          <p:nvPr/>
        </p:nvSpPr>
        <p:spPr bwMode="auto">
          <a:xfrm>
            <a:off x="5507039" y="3094039"/>
            <a:ext cx="39687" cy="33337"/>
          </a:xfrm>
          <a:custGeom>
            <a:avLst/>
            <a:gdLst>
              <a:gd name="T0" fmla="*/ 73 w 73"/>
              <a:gd name="T1" fmla="*/ 0 h 65"/>
              <a:gd name="T2" fmla="*/ 65 w 73"/>
              <a:gd name="T3" fmla="*/ 10 h 65"/>
              <a:gd name="T4" fmla="*/ 57 w 73"/>
              <a:gd name="T5" fmla="*/ 19 h 65"/>
              <a:gd name="T6" fmla="*/ 39 w 73"/>
              <a:gd name="T7" fmla="*/ 35 h 65"/>
              <a:gd name="T8" fmla="*/ 20 w 73"/>
              <a:gd name="T9" fmla="*/ 49 h 65"/>
              <a:gd name="T10" fmla="*/ 0 w 73"/>
              <a:gd name="T1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3" h="65">
                <a:moveTo>
                  <a:pt x="73" y="0"/>
                </a:moveTo>
                <a:lnTo>
                  <a:pt x="65" y="10"/>
                </a:lnTo>
                <a:lnTo>
                  <a:pt x="57" y="19"/>
                </a:lnTo>
                <a:lnTo>
                  <a:pt x="39" y="35"/>
                </a:lnTo>
                <a:lnTo>
                  <a:pt x="20" y="49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39" name="Freeform 851"/>
          <p:cNvSpPr>
            <a:spLocks/>
          </p:cNvSpPr>
          <p:nvPr/>
        </p:nvSpPr>
        <p:spPr bwMode="auto">
          <a:xfrm>
            <a:off x="5030788" y="3486150"/>
            <a:ext cx="38100" cy="38100"/>
          </a:xfrm>
          <a:custGeom>
            <a:avLst/>
            <a:gdLst>
              <a:gd name="T0" fmla="*/ 73 w 73"/>
              <a:gd name="T1" fmla="*/ 0 h 72"/>
              <a:gd name="T2" fmla="*/ 69 w 73"/>
              <a:gd name="T3" fmla="*/ 10 h 72"/>
              <a:gd name="T4" fmla="*/ 64 w 73"/>
              <a:gd name="T5" fmla="*/ 18 h 72"/>
              <a:gd name="T6" fmla="*/ 61 w 73"/>
              <a:gd name="T7" fmla="*/ 24 h 72"/>
              <a:gd name="T8" fmla="*/ 55 w 73"/>
              <a:gd name="T9" fmla="*/ 29 h 72"/>
              <a:gd name="T10" fmla="*/ 49 w 73"/>
              <a:gd name="T11" fmla="*/ 33 h 72"/>
              <a:gd name="T12" fmla="*/ 41 w 73"/>
              <a:gd name="T13" fmla="*/ 36 h 72"/>
              <a:gd name="T14" fmla="*/ 32 w 73"/>
              <a:gd name="T15" fmla="*/ 40 h 72"/>
              <a:gd name="T16" fmla="*/ 22 w 73"/>
              <a:gd name="T17" fmla="*/ 43 h 72"/>
              <a:gd name="T18" fmla="*/ 17 w 73"/>
              <a:gd name="T19" fmla="*/ 51 h 72"/>
              <a:gd name="T20" fmla="*/ 14 w 73"/>
              <a:gd name="T21" fmla="*/ 57 h 72"/>
              <a:gd name="T22" fmla="*/ 11 w 73"/>
              <a:gd name="T23" fmla="*/ 60 h 72"/>
              <a:gd name="T24" fmla="*/ 10 w 73"/>
              <a:gd name="T25" fmla="*/ 61 h 72"/>
              <a:gd name="T26" fmla="*/ 8 w 73"/>
              <a:gd name="T27" fmla="*/ 65 h 72"/>
              <a:gd name="T28" fmla="*/ 4 w 73"/>
              <a:gd name="T29" fmla="*/ 69 h 72"/>
              <a:gd name="T30" fmla="*/ 0 w 73"/>
              <a:gd name="T3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3" h="72">
                <a:moveTo>
                  <a:pt x="73" y="0"/>
                </a:moveTo>
                <a:lnTo>
                  <a:pt x="69" y="10"/>
                </a:lnTo>
                <a:lnTo>
                  <a:pt x="64" y="18"/>
                </a:lnTo>
                <a:lnTo>
                  <a:pt x="61" y="24"/>
                </a:lnTo>
                <a:lnTo>
                  <a:pt x="55" y="29"/>
                </a:lnTo>
                <a:lnTo>
                  <a:pt x="49" y="33"/>
                </a:lnTo>
                <a:lnTo>
                  <a:pt x="41" y="36"/>
                </a:lnTo>
                <a:lnTo>
                  <a:pt x="32" y="40"/>
                </a:lnTo>
                <a:lnTo>
                  <a:pt x="22" y="43"/>
                </a:lnTo>
                <a:lnTo>
                  <a:pt x="17" y="51"/>
                </a:lnTo>
                <a:lnTo>
                  <a:pt x="14" y="57"/>
                </a:lnTo>
                <a:lnTo>
                  <a:pt x="11" y="60"/>
                </a:lnTo>
                <a:lnTo>
                  <a:pt x="10" y="61"/>
                </a:lnTo>
                <a:lnTo>
                  <a:pt x="8" y="65"/>
                </a:lnTo>
                <a:lnTo>
                  <a:pt x="4" y="69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0" name="Freeform 852"/>
          <p:cNvSpPr>
            <a:spLocks/>
          </p:cNvSpPr>
          <p:nvPr/>
        </p:nvSpPr>
        <p:spPr bwMode="auto">
          <a:xfrm>
            <a:off x="4897438" y="3502026"/>
            <a:ext cx="68262" cy="41275"/>
          </a:xfrm>
          <a:custGeom>
            <a:avLst/>
            <a:gdLst>
              <a:gd name="T0" fmla="*/ 130 w 130"/>
              <a:gd name="T1" fmla="*/ 0 h 79"/>
              <a:gd name="T2" fmla="*/ 86 w 130"/>
              <a:gd name="T3" fmla="*/ 29 h 79"/>
              <a:gd name="T4" fmla="*/ 82 w 130"/>
              <a:gd name="T5" fmla="*/ 34 h 79"/>
              <a:gd name="T6" fmla="*/ 79 w 130"/>
              <a:gd name="T7" fmla="*/ 40 h 79"/>
              <a:gd name="T8" fmla="*/ 77 w 130"/>
              <a:gd name="T9" fmla="*/ 46 h 79"/>
              <a:gd name="T10" fmla="*/ 72 w 130"/>
              <a:gd name="T11" fmla="*/ 50 h 79"/>
              <a:gd name="T12" fmla="*/ 65 w 130"/>
              <a:gd name="T13" fmla="*/ 54 h 79"/>
              <a:gd name="T14" fmla="*/ 58 w 130"/>
              <a:gd name="T15" fmla="*/ 55 h 79"/>
              <a:gd name="T16" fmla="*/ 50 w 130"/>
              <a:gd name="T17" fmla="*/ 56 h 79"/>
              <a:gd name="T18" fmla="*/ 43 w 130"/>
              <a:gd name="T19" fmla="*/ 58 h 79"/>
              <a:gd name="T20" fmla="*/ 32 w 130"/>
              <a:gd name="T21" fmla="*/ 65 h 79"/>
              <a:gd name="T22" fmla="*/ 22 w 130"/>
              <a:gd name="T23" fmla="*/ 72 h 79"/>
              <a:gd name="T24" fmla="*/ 16 w 130"/>
              <a:gd name="T25" fmla="*/ 75 h 79"/>
              <a:gd name="T26" fmla="*/ 8 w 130"/>
              <a:gd name="T27" fmla="*/ 77 h 79"/>
              <a:gd name="T28" fmla="*/ 2 w 130"/>
              <a:gd name="T29" fmla="*/ 79 h 79"/>
              <a:gd name="T30" fmla="*/ 1 w 130"/>
              <a:gd name="T31" fmla="*/ 79 h 79"/>
              <a:gd name="T32" fmla="*/ 0 w 130"/>
              <a:gd name="T3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0" h="79">
                <a:moveTo>
                  <a:pt x="130" y="0"/>
                </a:moveTo>
                <a:lnTo>
                  <a:pt x="86" y="29"/>
                </a:lnTo>
                <a:lnTo>
                  <a:pt x="82" y="34"/>
                </a:lnTo>
                <a:lnTo>
                  <a:pt x="79" y="40"/>
                </a:lnTo>
                <a:lnTo>
                  <a:pt x="77" y="46"/>
                </a:lnTo>
                <a:lnTo>
                  <a:pt x="72" y="50"/>
                </a:lnTo>
                <a:lnTo>
                  <a:pt x="65" y="54"/>
                </a:lnTo>
                <a:lnTo>
                  <a:pt x="58" y="55"/>
                </a:lnTo>
                <a:lnTo>
                  <a:pt x="50" y="56"/>
                </a:lnTo>
                <a:lnTo>
                  <a:pt x="43" y="58"/>
                </a:lnTo>
                <a:lnTo>
                  <a:pt x="32" y="65"/>
                </a:lnTo>
                <a:lnTo>
                  <a:pt x="22" y="72"/>
                </a:lnTo>
                <a:lnTo>
                  <a:pt x="16" y="75"/>
                </a:lnTo>
                <a:lnTo>
                  <a:pt x="8" y="77"/>
                </a:lnTo>
                <a:lnTo>
                  <a:pt x="2" y="79"/>
                </a:lnTo>
                <a:lnTo>
                  <a:pt x="1" y="79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1" name="Freeform 853"/>
          <p:cNvSpPr>
            <a:spLocks/>
          </p:cNvSpPr>
          <p:nvPr/>
        </p:nvSpPr>
        <p:spPr bwMode="auto">
          <a:xfrm>
            <a:off x="5430839" y="3613151"/>
            <a:ext cx="53975" cy="79375"/>
          </a:xfrm>
          <a:custGeom>
            <a:avLst/>
            <a:gdLst>
              <a:gd name="T0" fmla="*/ 0 w 101"/>
              <a:gd name="T1" fmla="*/ 0 h 152"/>
              <a:gd name="T2" fmla="*/ 6 w 101"/>
              <a:gd name="T3" fmla="*/ 4 h 152"/>
              <a:gd name="T4" fmla="*/ 12 w 101"/>
              <a:gd name="T5" fmla="*/ 9 h 152"/>
              <a:gd name="T6" fmla="*/ 27 w 101"/>
              <a:gd name="T7" fmla="*/ 19 h 152"/>
              <a:gd name="T8" fmla="*/ 41 w 101"/>
              <a:gd name="T9" fmla="*/ 31 h 152"/>
              <a:gd name="T10" fmla="*/ 46 w 101"/>
              <a:gd name="T11" fmla="*/ 37 h 152"/>
              <a:gd name="T12" fmla="*/ 51 w 101"/>
              <a:gd name="T13" fmla="*/ 43 h 152"/>
              <a:gd name="T14" fmla="*/ 58 w 101"/>
              <a:gd name="T15" fmla="*/ 57 h 152"/>
              <a:gd name="T16" fmla="*/ 64 w 101"/>
              <a:gd name="T17" fmla="*/ 70 h 152"/>
              <a:gd name="T18" fmla="*/ 72 w 101"/>
              <a:gd name="T19" fmla="*/ 99 h 152"/>
              <a:gd name="T20" fmla="*/ 78 w 101"/>
              <a:gd name="T21" fmla="*/ 113 h 152"/>
              <a:gd name="T22" fmla="*/ 83 w 101"/>
              <a:gd name="T23" fmla="*/ 126 h 152"/>
              <a:gd name="T24" fmla="*/ 91 w 101"/>
              <a:gd name="T25" fmla="*/ 140 h 152"/>
              <a:gd name="T26" fmla="*/ 101 w 101"/>
              <a:gd name="T27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1" h="152">
                <a:moveTo>
                  <a:pt x="0" y="0"/>
                </a:moveTo>
                <a:lnTo>
                  <a:pt x="6" y="4"/>
                </a:lnTo>
                <a:lnTo>
                  <a:pt x="12" y="9"/>
                </a:lnTo>
                <a:lnTo>
                  <a:pt x="27" y="19"/>
                </a:lnTo>
                <a:lnTo>
                  <a:pt x="41" y="31"/>
                </a:lnTo>
                <a:lnTo>
                  <a:pt x="46" y="37"/>
                </a:lnTo>
                <a:lnTo>
                  <a:pt x="51" y="43"/>
                </a:lnTo>
                <a:lnTo>
                  <a:pt x="58" y="57"/>
                </a:lnTo>
                <a:lnTo>
                  <a:pt x="64" y="70"/>
                </a:lnTo>
                <a:lnTo>
                  <a:pt x="72" y="99"/>
                </a:lnTo>
                <a:lnTo>
                  <a:pt x="78" y="113"/>
                </a:lnTo>
                <a:lnTo>
                  <a:pt x="83" y="126"/>
                </a:lnTo>
                <a:lnTo>
                  <a:pt x="91" y="140"/>
                </a:lnTo>
                <a:lnTo>
                  <a:pt x="101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2" name="Freeform 854"/>
          <p:cNvSpPr>
            <a:spLocks/>
          </p:cNvSpPr>
          <p:nvPr/>
        </p:nvSpPr>
        <p:spPr bwMode="auto">
          <a:xfrm>
            <a:off x="5424489" y="3540126"/>
            <a:ext cx="60325" cy="61913"/>
          </a:xfrm>
          <a:custGeom>
            <a:avLst/>
            <a:gdLst>
              <a:gd name="T0" fmla="*/ 0 w 115"/>
              <a:gd name="T1" fmla="*/ 0 h 116"/>
              <a:gd name="T2" fmla="*/ 9 w 115"/>
              <a:gd name="T3" fmla="*/ 12 h 116"/>
              <a:gd name="T4" fmla="*/ 18 w 115"/>
              <a:gd name="T5" fmla="*/ 21 h 116"/>
              <a:gd name="T6" fmla="*/ 25 w 115"/>
              <a:gd name="T7" fmla="*/ 29 h 116"/>
              <a:gd name="T8" fmla="*/ 35 w 115"/>
              <a:gd name="T9" fmla="*/ 35 h 116"/>
              <a:gd name="T10" fmla="*/ 43 w 115"/>
              <a:gd name="T11" fmla="*/ 40 h 116"/>
              <a:gd name="T12" fmla="*/ 54 w 115"/>
              <a:gd name="T13" fmla="*/ 43 h 116"/>
              <a:gd name="T14" fmla="*/ 66 w 115"/>
              <a:gd name="T15" fmla="*/ 47 h 116"/>
              <a:gd name="T16" fmla="*/ 79 w 115"/>
              <a:gd name="T17" fmla="*/ 51 h 116"/>
              <a:gd name="T18" fmla="*/ 91 w 115"/>
              <a:gd name="T19" fmla="*/ 67 h 116"/>
              <a:gd name="T20" fmla="*/ 99 w 115"/>
              <a:gd name="T21" fmla="*/ 83 h 116"/>
              <a:gd name="T22" fmla="*/ 107 w 115"/>
              <a:gd name="T23" fmla="*/ 99 h 116"/>
              <a:gd name="T24" fmla="*/ 115 w 115"/>
              <a:gd name="T25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5" h="116">
                <a:moveTo>
                  <a:pt x="0" y="0"/>
                </a:moveTo>
                <a:lnTo>
                  <a:pt x="9" y="12"/>
                </a:lnTo>
                <a:lnTo>
                  <a:pt x="18" y="21"/>
                </a:lnTo>
                <a:lnTo>
                  <a:pt x="25" y="29"/>
                </a:lnTo>
                <a:lnTo>
                  <a:pt x="35" y="35"/>
                </a:lnTo>
                <a:lnTo>
                  <a:pt x="43" y="40"/>
                </a:lnTo>
                <a:lnTo>
                  <a:pt x="54" y="43"/>
                </a:lnTo>
                <a:lnTo>
                  <a:pt x="66" y="47"/>
                </a:lnTo>
                <a:lnTo>
                  <a:pt x="79" y="51"/>
                </a:lnTo>
                <a:lnTo>
                  <a:pt x="91" y="67"/>
                </a:lnTo>
                <a:lnTo>
                  <a:pt x="99" y="83"/>
                </a:lnTo>
                <a:lnTo>
                  <a:pt x="107" y="99"/>
                </a:lnTo>
                <a:lnTo>
                  <a:pt x="115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3" name="Freeform 855"/>
          <p:cNvSpPr>
            <a:spLocks/>
          </p:cNvSpPr>
          <p:nvPr/>
        </p:nvSpPr>
        <p:spPr bwMode="auto">
          <a:xfrm>
            <a:off x="5389564" y="3594100"/>
            <a:ext cx="22225" cy="38100"/>
          </a:xfrm>
          <a:custGeom>
            <a:avLst/>
            <a:gdLst>
              <a:gd name="T0" fmla="*/ 43 w 43"/>
              <a:gd name="T1" fmla="*/ 0 h 72"/>
              <a:gd name="T2" fmla="*/ 41 w 43"/>
              <a:gd name="T3" fmla="*/ 9 h 72"/>
              <a:gd name="T4" fmla="*/ 38 w 43"/>
              <a:gd name="T5" fmla="*/ 15 h 72"/>
              <a:gd name="T6" fmla="*/ 37 w 43"/>
              <a:gd name="T7" fmla="*/ 18 h 72"/>
              <a:gd name="T8" fmla="*/ 37 w 43"/>
              <a:gd name="T9" fmla="*/ 21 h 72"/>
              <a:gd name="T10" fmla="*/ 36 w 43"/>
              <a:gd name="T11" fmla="*/ 22 h 72"/>
              <a:gd name="T12" fmla="*/ 36 w 43"/>
              <a:gd name="T13" fmla="*/ 22 h 72"/>
              <a:gd name="T14" fmla="*/ 36 w 43"/>
              <a:gd name="T15" fmla="*/ 21 h 72"/>
              <a:gd name="T16" fmla="*/ 35 w 43"/>
              <a:gd name="T17" fmla="*/ 19 h 72"/>
              <a:gd name="T18" fmla="*/ 33 w 43"/>
              <a:gd name="T19" fmla="*/ 19 h 72"/>
              <a:gd name="T20" fmla="*/ 31 w 43"/>
              <a:gd name="T21" fmla="*/ 21 h 72"/>
              <a:gd name="T22" fmla="*/ 29 w 43"/>
              <a:gd name="T23" fmla="*/ 24 h 72"/>
              <a:gd name="T24" fmla="*/ 25 w 43"/>
              <a:gd name="T25" fmla="*/ 28 h 72"/>
              <a:gd name="T26" fmla="*/ 20 w 43"/>
              <a:gd name="T27" fmla="*/ 35 h 72"/>
              <a:gd name="T28" fmla="*/ 14 w 43"/>
              <a:gd name="T29" fmla="*/ 43 h 72"/>
              <a:gd name="T30" fmla="*/ 9 w 43"/>
              <a:gd name="T31" fmla="*/ 52 h 72"/>
              <a:gd name="T32" fmla="*/ 5 w 43"/>
              <a:gd name="T33" fmla="*/ 58 h 72"/>
              <a:gd name="T34" fmla="*/ 2 w 43"/>
              <a:gd name="T35" fmla="*/ 63 h 72"/>
              <a:gd name="T36" fmla="*/ 1 w 43"/>
              <a:gd name="T37" fmla="*/ 65 h 72"/>
              <a:gd name="T38" fmla="*/ 1 w 43"/>
              <a:gd name="T39" fmla="*/ 67 h 72"/>
              <a:gd name="T40" fmla="*/ 1 w 43"/>
              <a:gd name="T41" fmla="*/ 67 h 72"/>
              <a:gd name="T42" fmla="*/ 3 w 43"/>
              <a:gd name="T43" fmla="*/ 67 h 72"/>
              <a:gd name="T44" fmla="*/ 6 w 43"/>
              <a:gd name="T45" fmla="*/ 65 h 72"/>
              <a:gd name="T46" fmla="*/ 7 w 43"/>
              <a:gd name="T47" fmla="*/ 65 h 72"/>
              <a:gd name="T48" fmla="*/ 6 w 43"/>
              <a:gd name="T49" fmla="*/ 66 h 72"/>
              <a:gd name="T50" fmla="*/ 3 w 43"/>
              <a:gd name="T51" fmla="*/ 69 h 72"/>
              <a:gd name="T52" fmla="*/ 0 w 43"/>
              <a:gd name="T5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3" h="72">
                <a:moveTo>
                  <a:pt x="43" y="0"/>
                </a:moveTo>
                <a:lnTo>
                  <a:pt x="41" y="9"/>
                </a:lnTo>
                <a:lnTo>
                  <a:pt x="38" y="15"/>
                </a:lnTo>
                <a:lnTo>
                  <a:pt x="37" y="18"/>
                </a:lnTo>
                <a:lnTo>
                  <a:pt x="37" y="21"/>
                </a:lnTo>
                <a:lnTo>
                  <a:pt x="36" y="22"/>
                </a:lnTo>
                <a:lnTo>
                  <a:pt x="36" y="22"/>
                </a:lnTo>
                <a:lnTo>
                  <a:pt x="36" y="21"/>
                </a:lnTo>
                <a:lnTo>
                  <a:pt x="35" y="19"/>
                </a:lnTo>
                <a:lnTo>
                  <a:pt x="33" y="19"/>
                </a:lnTo>
                <a:lnTo>
                  <a:pt x="31" y="21"/>
                </a:lnTo>
                <a:lnTo>
                  <a:pt x="29" y="24"/>
                </a:lnTo>
                <a:lnTo>
                  <a:pt x="25" y="28"/>
                </a:lnTo>
                <a:lnTo>
                  <a:pt x="20" y="35"/>
                </a:lnTo>
                <a:lnTo>
                  <a:pt x="14" y="43"/>
                </a:lnTo>
                <a:lnTo>
                  <a:pt x="9" y="52"/>
                </a:lnTo>
                <a:lnTo>
                  <a:pt x="5" y="58"/>
                </a:lnTo>
                <a:lnTo>
                  <a:pt x="2" y="63"/>
                </a:lnTo>
                <a:lnTo>
                  <a:pt x="1" y="65"/>
                </a:lnTo>
                <a:lnTo>
                  <a:pt x="1" y="67"/>
                </a:lnTo>
                <a:lnTo>
                  <a:pt x="1" y="67"/>
                </a:lnTo>
                <a:lnTo>
                  <a:pt x="3" y="67"/>
                </a:lnTo>
                <a:lnTo>
                  <a:pt x="6" y="65"/>
                </a:lnTo>
                <a:lnTo>
                  <a:pt x="7" y="65"/>
                </a:lnTo>
                <a:lnTo>
                  <a:pt x="6" y="66"/>
                </a:lnTo>
                <a:lnTo>
                  <a:pt x="3" y="69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4" name="Freeform 856"/>
          <p:cNvSpPr>
            <a:spLocks/>
          </p:cNvSpPr>
          <p:nvPr/>
        </p:nvSpPr>
        <p:spPr bwMode="auto">
          <a:xfrm>
            <a:off x="5462588" y="3635376"/>
            <a:ext cx="19050" cy="4763"/>
          </a:xfrm>
          <a:custGeom>
            <a:avLst/>
            <a:gdLst>
              <a:gd name="T0" fmla="*/ 0 w 36"/>
              <a:gd name="T1" fmla="*/ 0 h 8"/>
              <a:gd name="T2" fmla="*/ 11 w 36"/>
              <a:gd name="T3" fmla="*/ 3 h 8"/>
              <a:gd name="T4" fmla="*/ 23 w 36"/>
              <a:gd name="T5" fmla="*/ 5 h 8"/>
              <a:gd name="T6" fmla="*/ 27 w 36"/>
              <a:gd name="T7" fmla="*/ 6 h 8"/>
              <a:gd name="T8" fmla="*/ 32 w 36"/>
              <a:gd name="T9" fmla="*/ 6 h 8"/>
              <a:gd name="T10" fmla="*/ 35 w 36"/>
              <a:gd name="T11" fmla="*/ 8 h 8"/>
              <a:gd name="T12" fmla="*/ 36 w 36"/>
              <a:gd name="T13" fmla="*/ 8 h 8"/>
              <a:gd name="T14" fmla="*/ 35 w 36"/>
              <a:gd name="T15" fmla="*/ 8 h 8"/>
              <a:gd name="T16" fmla="*/ 32 w 36"/>
              <a:gd name="T17" fmla="*/ 6 h 8"/>
              <a:gd name="T18" fmla="*/ 27 w 36"/>
              <a:gd name="T19" fmla="*/ 6 h 8"/>
              <a:gd name="T20" fmla="*/ 23 w 36"/>
              <a:gd name="T21" fmla="*/ 5 h 8"/>
              <a:gd name="T22" fmla="*/ 11 w 36"/>
              <a:gd name="T23" fmla="*/ 3 h 8"/>
              <a:gd name="T24" fmla="*/ 0 w 36"/>
              <a:gd name="T2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" h="8">
                <a:moveTo>
                  <a:pt x="0" y="0"/>
                </a:moveTo>
                <a:lnTo>
                  <a:pt x="11" y="3"/>
                </a:lnTo>
                <a:lnTo>
                  <a:pt x="23" y="5"/>
                </a:lnTo>
                <a:lnTo>
                  <a:pt x="27" y="6"/>
                </a:lnTo>
                <a:lnTo>
                  <a:pt x="32" y="6"/>
                </a:lnTo>
                <a:lnTo>
                  <a:pt x="35" y="8"/>
                </a:lnTo>
                <a:lnTo>
                  <a:pt x="36" y="8"/>
                </a:lnTo>
                <a:lnTo>
                  <a:pt x="35" y="8"/>
                </a:lnTo>
                <a:lnTo>
                  <a:pt x="32" y="6"/>
                </a:lnTo>
                <a:lnTo>
                  <a:pt x="27" y="6"/>
                </a:lnTo>
                <a:lnTo>
                  <a:pt x="23" y="5"/>
                </a:lnTo>
                <a:lnTo>
                  <a:pt x="11" y="3"/>
                </a:lnTo>
                <a:lnTo>
                  <a:pt x="0" y="0"/>
                </a:lnTo>
                <a:close/>
              </a:path>
            </a:pathLst>
          </a:custGeom>
          <a:solidFill>
            <a:srgbClr val="00CC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s-EC"/>
          </a:p>
        </p:txBody>
      </p:sp>
      <p:sp>
        <p:nvSpPr>
          <p:cNvPr id="166745" name="Freeform 857"/>
          <p:cNvSpPr>
            <a:spLocks/>
          </p:cNvSpPr>
          <p:nvPr/>
        </p:nvSpPr>
        <p:spPr bwMode="auto">
          <a:xfrm>
            <a:off x="5218114" y="3722689"/>
            <a:ext cx="52387" cy="26987"/>
          </a:xfrm>
          <a:custGeom>
            <a:avLst/>
            <a:gdLst>
              <a:gd name="T0" fmla="*/ 101 w 101"/>
              <a:gd name="T1" fmla="*/ 0 h 51"/>
              <a:gd name="T2" fmla="*/ 87 w 101"/>
              <a:gd name="T3" fmla="*/ 12 h 51"/>
              <a:gd name="T4" fmla="*/ 79 w 101"/>
              <a:gd name="T5" fmla="*/ 17 h 51"/>
              <a:gd name="T6" fmla="*/ 72 w 101"/>
              <a:gd name="T7" fmla="*/ 22 h 51"/>
              <a:gd name="T8" fmla="*/ 64 w 101"/>
              <a:gd name="T9" fmla="*/ 26 h 51"/>
              <a:gd name="T10" fmla="*/ 54 w 101"/>
              <a:gd name="T11" fmla="*/ 29 h 51"/>
              <a:gd name="T12" fmla="*/ 35 w 101"/>
              <a:gd name="T13" fmla="*/ 34 h 51"/>
              <a:gd name="T14" fmla="*/ 16 w 101"/>
              <a:gd name="T15" fmla="*/ 40 h 51"/>
              <a:gd name="T16" fmla="*/ 7 w 101"/>
              <a:gd name="T17" fmla="*/ 45 h 51"/>
              <a:gd name="T18" fmla="*/ 0 w 101"/>
              <a:gd name="T19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" h="51">
                <a:moveTo>
                  <a:pt x="101" y="0"/>
                </a:moveTo>
                <a:lnTo>
                  <a:pt x="87" y="12"/>
                </a:lnTo>
                <a:lnTo>
                  <a:pt x="79" y="17"/>
                </a:lnTo>
                <a:lnTo>
                  <a:pt x="72" y="22"/>
                </a:lnTo>
                <a:lnTo>
                  <a:pt x="64" y="26"/>
                </a:lnTo>
                <a:lnTo>
                  <a:pt x="54" y="29"/>
                </a:lnTo>
                <a:lnTo>
                  <a:pt x="35" y="34"/>
                </a:lnTo>
                <a:lnTo>
                  <a:pt x="16" y="40"/>
                </a:lnTo>
                <a:lnTo>
                  <a:pt x="7" y="45"/>
                </a:lnTo>
                <a:lnTo>
                  <a:pt x="0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6" name="Freeform 858"/>
          <p:cNvSpPr>
            <a:spLocks/>
          </p:cNvSpPr>
          <p:nvPr/>
        </p:nvSpPr>
        <p:spPr bwMode="auto">
          <a:xfrm>
            <a:off x="5283200" y="3898900"/>
            <a:ext cx="52388" cy="46038"/>
          </a:xfrm>
          <a:custGeom>
            <a:avLst/>
            <a:gdLst>
              <a:gd name="T0" fmla="*/ 0 w 101"/>
              <a:gd name="T1" fmla="*/ 0 h 87"/>
              <a:gd name="T2" fmla="*/ 16 w 101"/>
              <a:gd name="T3" fmla="*/ 11 h 87"/>
              <a:gd name="T4" fmla="*/ 33 w 101"/>
              <a:gd name="T5" fmla="*/ 21 h 87"/>
              <a:gd name="T6" fmla="*/ 50 w 101"/>
              <a:gd name="T7" fmla="*/ 31 h 87"/>
              <a:gd name="T8" fmla="*/ 65 w 101"/>
              <a:gd name="T9" fmla="*/ 43 h 87"/>
              <a:gd name="T10" fmla="*/ 75 w 101"/>
              <a:gd name="T11" fmla="*/ 54 h 87"/>
              <a:gd name="T12" fmla="*/ 86 w 101"/>
              <a:gd name="T13" fmla="*/ 65 h 87"/>
              <a:gd name="T14" fmla="*/ 91 w 101"/>
              <a:gd name="T15" fmla="*/ 71 h 87"/>
              <a:gd name="T16" fmla="*/ 96 w 101"/>
              <a:gd name="T17" fmla="*/ 78 h 87"/>
              <a:gd name="T18" fmla="*/ 99 w 101"/>
              <a:gd name="T19" fmla="*/ 84 h 87"/>
              <a:gd name="T20" fmla="*/ 101 w 101"/>
              <a:gd name="T21" fmla="*/ 87 h 87"/>
              <a:gd name="T22" fmla="*/ 101 w 101"/>
              <a:gd name="T2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1" h="87">
                <a:moveTo>
                  <a:pt x="0" y="0"/>
                </a:moveTo>
                <a:lnTo>
                  <a:pt x="16" y="11"/>
                </a:lnTo>
                <a:lnTo>
                  <a:pt x="33" y="21"/>
                </a:lnTo>
                <a:lnTo>
                  <a:pt x="50" y="31"/>
                </a:lnTo>
                <a:lnTo>
                  <a:pt x="65" y="43"/>
                </a:lnTo>
                <a:lnTo>
                  <a:pt x="75" y="54"/>
                </a:lnTo>
                <a:lnTo>
                  <a:pt x="86" y="65"/>
                </a:lnTo>
                <a:lnTo>
                  <a:pt x="91" y="71"/>
                </a:lnTo>
                <a:lnTo>
                  <a:pt x="96" y="78"/>
                </a:lnTo>
                <a:lnTo>
                  <a:pt x="99" y="84"/>
                </a:lnTo>
                <a:lnTo>
                  <a:pt x="101" y="87"/>
                </a:lnTo>
                <a:lnTo>
                  <a:pt x="101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7" name="Freeform 859"/>
          <p:cNvSpPr>
            <a:spLocks/>
          </p:cNvSpPr>
          <p:nvPr/>
        </p:nvSpPr>
        <p:spPr bwMode="auto">
          <a:xfrm>
            <a:off x="5175251" y="3741738"/>
            <a:ext cx="49213" cy="31750"/>
          </a:xfrm>
          <a:custGeom>
            <a:avLst/>
            <a:gdLst>
              <a:gd name="T0" fmla="*/ 93 w 93"/>
              <a:gd name="T1" fmla="*/ 0 h 58"/>
              <a:gd name="T2" fmla="*/ 66 w 93"/>
              <a:gd name="T3" fmla="*/ 9 h 58"/>
              <a:gd name="T4" fmla="*/ 39 w 93"/>
              <a:gd name="T5" fmla="*/ 20 h 58"/>
              <a:gd name="T6" fmla="*/ 27 w 93"/>
              <a:gd name="T7" fmla="*/ 27 h 58"/>
              <a:gd name="T8" fmla="*/ 16 w 93"/>
              <a:gd name="T9" fmla="*/ 35 h 58"/>
              <a:gd name="T10" fmla="*/ 7 w 93"/>
              <a:gd name="T11" fmla="*/ 45 h 58"/>
              <a:gd name="T12" fmla="*/ 0 w 93"/>
              <a:gd name="T1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" h="58">
                <a:moveTo>
                  <a:pt x="93" y="0"/>
                </a:moveTo>
                <a:lnTo>
                  <a:pt x="66" y="9"/>
                </a:lnTo>
                <a:lnTo>
                  <a:pt x="39" y="20"/>
                </a:lnTo>
                <a:lnTo>
                  <a:pt x="27" y="27"/>
                </a:lnTo>
                <a:lnTo>
                  <a:pt x="16" y="35"/>
                </a:lnTo>
                <a:lnTo>
                  <a:pt x="7" y="45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8" name="Freeform 860"/>
          <p:cNvSpPr>
            <a:spLocks/>
          </p:cNvSpPr>
          <p:nvPr/>
        </p:nvSpPr>
        <p:spPr bwMode="auto">
          <a:xfrm>
            <a:off x="5332414" y="3944939"/>
            <a:ext cx="46037" cy="22225"/>
          </a:xfrm>
          <a:custGeom>
            <a:avLst/>
            <a:gdLst>
              <a:gd name="T0" fmla="*/ 0 w 87"/>
              <a:gd name="T1" fmla="*/ 0 h 43"/>
              <a:gd name="T2" fmla="*/ 11 w 87"/>
              <a:gd name="T3" fmla="*/ 2 h 43"/>
              <a:gd name="T4" fmla="*/ 17 w 87"/>
              <a:gd name="T5" fmla="*/ 5 h 43"/>
              <a:gd name="T6" fmla="*/ 22 w 87"/>
              <a:gd name="T7" fmla="*/ 7 h 43"/>
              <a:gd name="T8" fmla="*/ 28 w 87"/>
              <a:gd name="T9" fmla="*/ 12 h 43"/>
              <a:gd name="T10" fmla="*/ 33 w 87"/>
              <a:gd name="T11" fmla="*/ 18 h 43"/>
              <a:gd name="T12" fmla="*/ 38 w 87"/>
              <a:gd name="T13" fmla="*/ 24 h 43"/>
              <a:gd name="T14" fmla="*/ 44 w 87"/>
              <a:gd name="T15" fmla="*/ 29 h 43"/>
              <a:gd name="T16" fmla="*/ 50 w 87"/>
              <a:gd name="T17" fmla="*/ 31 h 43"/>
              <a:gd name="T18" fmla="*/ 56 w 87"/>
              <a:gd name="T19" fmla="*/ 33 h 43"/>
              <a:gd name="T20" fmla="*/ 70 w 87"/>
              <a:gd name="T21" fmla="*/ 38 h 43"/>
              <a:gd name="T22" fmla="*/ 77 w 87"/>
              <a:gd name="T23" fmla="*/ 41 h 43"/>
              <a:gd name="T24" fmla="*/ 82 w 87"/>
              <a:gd name="T25" fmla="*/ 42 h 43"/>
              <a:gd name="T26" fmla="*/ 86 w 87"/>
              <a:gd name="T27" fmla="*/ 43 h 43"/>
              <a:gd name="T28" fmla="*/ 87 w 87"/>
              <a:gd name="T2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7" h="43">
                <a:moveTo>
                  <a:pt x="0" y="0"/>
                </a:moveTo>
                <a:lnTo>
                  <a:pt x="11" y="2"/>
                </a:lnTo>
                <a:lnTo>
                  <a:pt x="17" y="5"/>
                </a:lnTo>
                <a:lnTo>
                  <a:pt x="22" y="7"/>
                </a:lnTo>
                <a:lnTo>
                  <a:pt x="28" y="12"/>
                </a:lnTo>
                <a:lnTo>
                  <a:pt x="33" y="18"/>
                </a:lnTo>
                <a:lnTo>
                  <a:pt x="38" y="24"/>
                </a:lnTo>
                <a:lnTo>
                  <a:pt x="44" y="29"/>
                </a:lnTo>
                <a:lnTo>
                  <a:pt x="50" y="31"/>
                </a:lnTo>
                <a:lnTo>
                  <a:pt x="56" y="33"/>
                </a:lnTo>
                <a:lnTo>
                  <a:pt x="70" y="38"/>
                </a:lnTo>
                <a:lnTo>
                  <a:pt x="77" y="41"/>
                </a:lnTo>
                <a:lnTo>
                  <a:pt x="82" y="42"/>
                </a:lnTo>
                <a:lnTo>
                  <a:pt x="86" y="43"/>
                </a:lnTo>
                <a:lnTo>
                  <a:pt x="87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49" name="Freeform 861"/>
          <p:cNvSpPr>
            <a:spLocks/>
          </p:cNvSpPr>
          <p:nvPr/>
        </p:nvSpPr>
        <p:spPr bwMode="auto">
          <a:xfrm>
            <a:off x="5245101" y="4048125"/>
            <a:ext cx="30163" cy="7938"/>
          </a:xfrm>
          <a:custGeom>
            <a:avLst/>
            <a:gdLst>
              <a:gd name="T0" fmla="*/ 57 w 57"/>
              <a:gd name="T1" fmla="*/ 0 h 14"/>
              <a:gd name="T2" fmla="*/ 49 w 57"/>
              <a:gd name="T3" fmla="*/ 1 h 14"/>
              <a:gd name="T4" fmla="*/ 42 w 57"/>
              <a:gd name="T5" fmla="*/ 2 h 14"/>
              <a:gd name="T6" fmla="*/ 37 w 57"/>
              <a:gd name="T7" fmla="*/ 3 h 14"/>
              <a:gd name="T8" fmla="*/ 32 w 57"/>
              <a:gd name="T9" fmla="*/ 3 h 14"/>
              <a:gd name="T10" fmla="*/ 25 w 57"/>
              <a:gd name="T11" fmla="*/ 4 h 14"/>
              <a:gd name="T12" fmla="*/ 21 w 57"/>
              <a:gd name="T13" fmla="*/ 6 h 14"/>
              <a:gd name="T14" fmla="*/ 18 w 57"/>
              <a:gd name="T15" fmla="*/ 6 h 14"/>
              <a:gd name="T16" fmla="*/ 14 w 57"/>
              <a:gd name="T17" fmla="*/ 8 h 14"/>
              <a:gd name="T18" fmla="*/ 8 w 57"/>
              <a:gd name="T19" fmla="*/ 10 h 14"/>
              <a:gd name="T20" fmla="*/ 0 w 57"/>
              <a:gd name="T2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" h="14">
                <a:moveTo>
                  <a:pt x="57" y="0"/>
                </a:moveTo>
                <a:lnTo>
                  <a:pt x="49" y="1"/>
                </a:lnTo>
                <a:lnTo>
                  <a:pt x="42" y="2"/>
                </a:lnTo>
                <a:lnTo>
                  <a:pt x="37" y="3"/>
                </a:lnTo>
                <a:lnTo>
                  <a:pt x="32" y="3"/>
                </a:lnTo>
                <a:lnTo>
                  <a:pt x="25" y="4"/>
                </a:lnTo>
                <a:lnTo>
                  <a:pt x="21" y="6"/>
                </a:lnTo>
                <a:lnTo>
                  <a:pt x="18" y="6"/>
                </a:lnTo>
                <a:lnTo>
                  <a:pt x="14" y="8"/>
                </a:lnTo>
                <a:lnTo>
                  <a:pt x="8" y="10"/>
                </a:lnTo>
                <a:lnTo>
                  <a:pt x="0" y="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0" name="Freeform 862"/>
          <p:cNvSpPr>
            <a:spLocks/>
          </p:cNvSpPr>
          <p:nvPr/>
        </p:nvSpPr>
        <p:spPr bwMode="auto">
          <a:xfrm>
            <a:off x="4919663" y="3040063"/>
            <a:ext cx="19050" cy="30162"/>
          </a:xfrm>
          <a:custGeom>
            <a:avLst/>
            <a:gdLst>
              <a:gd name="T0" fmla="*/ 36 w 36"/>
              <a:gd name="T1" fmla="*/ 0 h 58"/>
              <a:gd name="T2" fmla="*/ 28 w 36"/>
              <a:gd name="T3" fmla="*/ 3 h 58"/>
              <a:gd name="T4" fmla="*/ 22 w 36"/>
              <a:gd name="T5" fmla="*/ 5 h 58"/>
              <a:gd name="T6" fmla="*/ 17 w 36"/>
              <a:gd name="T7" fmla="*/ 6 h 58"/>
              <a:gd name="T8" fmla="*/ 15 w 36"/>
              <a:gd name="T9" fmla="*/ 7 h 58"/>
              <a:gd name="T10" fmla="*/ 13 w 36"/>
              <a:gd name="T11" fmla="*/ 10 h 58"/>
              <a:gd name="T12" fmla="*/ 12 w 36"/>
              <a:gd name="T13" fmla="*/ 13 h 58"/>
              <a:gd name="T14" fmla="*/ 10 w 36"/>
              <a:gd name="T15" fmla="*/ 19 h 58"/>
              <a:gd name="T16" fmla="*/ 7 w 36"/>
              <a:gd name="T17" fmla="*/ 29 h 58"/>
              <a:gd name="T18" fmla="*/ 5 w 36"/>
              <a:gd name="T19" fmla="*/ 37 h 58"/>
              <a:gd name="T20" fmla="*/ 3 w 36"/>
              <a:gd name="T21" fmla="*/ 47 h 58"/>
              <a:gd name="T22" fmla="*/ 1 w 36"/>
              <a:gd name="T23" fmla="*/ 54 h 58"/>
              <a:gd name="T24" fmla="*/ 0 w 36"/>
              <a:gd name="T25" fmla="*/ 57 h 58"/>
              <a:gd name="T26" fmla="*/ 0 w 36"/>
              <a:gd name="T2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6" h="58">
                <a:moveTo>
                  <a:pt x="36" y="0"/>
                </a:moveTo>
                <a:lnTo>
                  <a:pt x="28" y="3"/>
                </a:lnTo>
                <a:lnTo>
                  <a:pt x="22" y="5"/>
                </a:lnTo>
                <a:lnTo>
                  <a:pt x="17" y="6"/>
                </a:lnTo>
                <a:lnTo>
                  <a:pt x="15" y="7"/>
                </a:lnTo>
                <a:lnTo>
                  <a:pt x="13" y="10"/>
                </a:lnTo>
                <a:lnTo>
                  <a:pt x="12" y="13"/>
                </a:lnTo>
                <a:lnTo>
                  <a:pt x="10" y="19"/>
                </a:lnTo>
                <a:lnTo>
                  <a:pt x="7" y="29"/>
                </a:lnTo>
                <a:lnTo>
                  <a:pt x="5" y="37"/>
                </a:lnTo>
                <a:lnTo>
                  <a:pt x="3" y="47"/>
                </a:lnTo>
                <a:lnTo>
                  <a:pt x="1" y="54"/>
                </a:lnTo>
                <a:lnTo>
                  <a:pt x="0" y="57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1" name="Freeform 863"/>
          <p:cNvSpPr>
            <a:spLocks/>
          </p:cNvSpPr>
          <p:nvPr/>
        </p:nvSpPr>
        <p:spPr bwMode="auto">
          <a:xfrm>
            <a:off x="4840288" y="2982913"/>
            <a:ext cx="76200" cy="19050"/>
          </a:xfrm>
          <a:custGeom>
            <a:avLst/>
            <a:gdLst>
              <a:gd name="T0" fmla="*/ 144 w 144"/>
              <a:gd name="T1" fmla="*/ 36 h 36"/>
              <a:gd name="T2" fmla="*/ 143 w 144"/>
              <a:gd name="T3" fmla="*/ 30 h 36"/>
              <a:gd name="T4" fmla="*/ 142 w 144"/>
              <a:gd name="T5" fmla="*/ 24 h 36"/>
              <a:gd name="T6" fmla="*/ 140 w 144"/>
              <a:gd name="T7" fmla="*/ 19 h 36"/>
              <a:gd name="T8" fmla="*/ 137 w 144"/>
              <a:gd name="T9" fmla="*/ 14 h 36"/>
              <a:gd name="T10" fmla="*/ 132 w 144"/>
              <a:gd name="T11" fmla="*/ 12 h 36"/>
              <a:gd name="T12" fmla="*/ 125 w 144"/>
              <a:gd name="T13" fmla="*/ 8 h 36"/>
              <a:gd name="T14" fmla="*/ 110 w 144"/>
              <a:gd name="T15" fmla="*/ 4 h 36"/>
              <a:gd name="T16" fmla="*/ 104 w 144"/>
              <a:gd name="T17" fmla="*/ 2 h 36"/>
              <a:gd name="T18" fmla="*/ 98 w 144"/>
              <a:gd name="T19" fmla="*/ 1 h 36"/>
              <a:gd name="T20" fmla="*/ 95 w 144"/>
              <a:gd name="T21" fmla="*/ 0 h 36"/>
              <a:gd name="T22" fmla="*/ 93 w 144"/>
              <a:gd name="T23" fmla="*/ 0 h 36"/>
              <a:gd name="T24" fmla="*/ 69 w 144"/>
              <a:gd name="T25" fmla="*/ 4 h 36"/>
              <a:gd name="T26" fmla="*/ 44 w 144"/>
              <a:gd name="T27" fmla="*/ 7 h 36"/>
              <a:gd name="T28" fmla="*/ 31 w 144"/>
              <a:gd name="T29" fmla="*/ 11 h 36"/>
              <a:gd name="T30" fmla="*/ 20 w 144"/>
              <a:gd name="T31" fmla="*/ 16 h 36"/>
              <a:gd name="T32" fmla="*/ 9 w 144"/>
              <a:gd name="T33" fmla="*/ 22 h 36"/>
              <a:gd name="T34" fmla="*/ 0 w 144"/>
              <a:gd name="T35" fmla="*/ 2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4" h="36">
                <a:moveTo>
                  <a:pt x="144" y="36"/>
                </a:moveTo>
                <a:lnTo>
                  <a:pt x="143" y="30"/>
                </a:lnTo>
                <a:lnTo>
                  <a:pt x="142" y="24"/>
                </a:lnTo>
                <a:lnTo>
                  <a:pt x="140" y="19"/>
                </a:lnTo>
                <a:lnTo>
                  <a:pt x="137" y="14"/>
                </a:lnTo>
                <a:lnTo>
                  <a:pt x="132" y="12"/>
                </a:lnTo>
                <a:lnTo>
                  <a:pt x="125" y="8"/>
                </a:lnTo>
                <a:lnTo>
                  <a:pt x="110" y="4"/>
                </a:lnTo>
                <a:lnTo>
                  <a:pt x="104" y="2"/>
                </a:lnTo>
                <a:lnTo>
                  <a:pt x="98" y="1"/>
                </a:lnTo>
                <a:lnTo>
                  <a:pt x="95" y="0"/>
                </a:lnTo>
                <a:lnTo>
                  <a:pt x="93" y="0"/>
                </a:lnTo>
                <a:lnTo>
                  <a:pt x="69" y="4"/>
                </a:lnTo>
                <a:lnTo>
                  <a:pt x="44" y="7"/>
                </a:lnTo>
                <a:lnTo>
                  <a:pt x="31" y="11"/>
                </a:lnTo>
                <a:lnTo>
                  <a:pt x="20" y="16"/>
                </a:lnTo>
                <a:lnTo>
                  <a:pt x="9" y="22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2" name="Freeform 864"/>
          <p:cNvSpPr>
            <a:spLocks/>
          </p:cNvSpPr>
          <p:nvPr/>
        </p:nvSpPr>
        <p:spPr bwMode="auto">
          <a:xfrm>
            <a:off x="4843463" y="3081338"/>
            <a:ext cx="30162" cy="50800"/>
          </a:xfrm>
          <a:custGeom>
            <a:avLst/>
            <a:gdLst>
              <a:gd name="T0" fmla="*/ 58 w 58"/>
              <a:gd name="T1" fmla="*/ 0 h 94"/>
              <a:gd name="T2" fmla="*/ 52 w 58"/>
              <a:gd name="T3" fmla="*/ 11 h 94"/>
              <a:gd name="T4" fmla="*/ 48 w 58"/>
              <a:gd name="T5" fmla="*/ 17 h 94"/>
              <a:gd name="T6" fmla="*/ 43 w 58"/>
              <a:gd name="T7" fmla="*/ 22 h 94"/>
              <a:gd name="T8" fmla="*/ 38 w 58"/>
              <a:gd name="T9" fmla="*/ 24 h 94"/>
              <a:gd name="T10" fmla="*/ 32 w 58"/>
              <a:gd name="T11" fmla="*/ 26 h 94"/>
              <a:gd name="T12" fmla="*/ 26 w 58"/>
              <a:gd name="T13" fmla="*/ 27 h 94"/>
              <a:gd name="T14" fmla="*/ 22 w 58"/>
              <a:gd name="T15" fmla="*/ 29 h 94"/>
              <a:gd name="T16" fmla="*/ 17 w 58"/>
              <a:gd name="T17" fmla="*/ 39 h 94"/>
              <a:gd name="T18" fmla="*/ 13 w 58"/>
              <a:gd name="T19" fmla="*/ 50 h 94"/>
              <a:gd name="T20" fmla="*/ 11 w 58"/>
              <a:gd name="T21" fmla="*/ 62 h 94"/>
              <a:gd name="T22" fmla="*/ 7 w 58"/>
              <a:gd name="T23" fmla="*/ 73 h 94"/>
              <a:gd name="T24" fmla="*/ 5 w 58"/>
              <a:gd name="T25" fmla="*/ 79 h 94"/>
              <a:gd name="T26" fmla="*/ 2 w 58"/>
              <a:gd name="T27" fmla="*/ 86 h 94"/>
              <a:gd name="T28" fmla="*/ 1 w 58"/>
              <a:gd name="T29" fmla="*/ 92 h 94"/>
              <a:gd name="T30" fmla="*/ 0 w 58"/>
              <a:gd name="T31" fmla="*/ 94 h 94"/>
              <a:gd name="T32" fmla="*/ 0 w 58"/>
              <a:gd name="T33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94">
                <a:moveTo>
                  <a:pt x="58" y="0"/>
                </a:moveTo>
                <a:lnTo>
                  <a:pt x="52" y="11"/>
                </a:lnTo>
                <a:lnTo>
                  <a:pt x="48" y="17"/>
                </a:lnTo>
                <a:lnTo>
                  <a:pt x="43" y="22"/>
                </a:lnTo>
                <a:lnTo>
                  <a:pt x="38" y="24"/>
                </a:lnTo>
                <a:lnTo>
                  <a:pt x="32" y="26"/>
                </a:lnTo>
                <a:lnTo>
                  <a:pt x="26" y="27"/>
                </a:lnTo>
                <a:lnTo>
                  <a:pt x="22" y="29"/>
                </a:lnTo>
                <a:lnTo>
                  <a:pt x="17" y="39"/>
                </a:lnTo>
                <a:lnTo>
                  <a:pt x="13" y="50"/>
                </a:lnTo>
                <a:lnTo>
                  <a:pt x="11" y="62"/>
                </a:lnTo>
                <a:lnTo>
                  <a:pt x="7" y="73"/>
                </a:lnTo>
                <a:lnTo>
                  <a:pt x="5" y="79"/>
                </a:lnTo>
                <a:lnTo>
                  <a:pt x="2" y="86"/>
                </a:lnTo>
                <a:lnTo>
                  <a:pt x="1" y="92"/>
                </a:lnTo>
                <a:lnTo>
                  <a:pt x="0" y="94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3" name="Freeform 865"/>
          <p:cNvSpPr>
            <a:spLocks/>
          </p:cNvSpPr>
          <p:nvPr/>
        </p:nvSpPr>
        <p:spPr bwMode="auto">
          <a:xfrm>
            <a:off x="4824413" y="3078164"/>
            <a:ext cx="68262" cy="15875"/>
          </a:xfrm>
          <a:custGeom>
            <a:avLst/>
            <a:gdLst>
              <a:gd name="T0" fmla="*/ 130 w 130"/>
              <a:gd name="T1" fmla="*/ 0 h 29"/>
              <a:gd name="T2" fmla="*/ 113 w 130"/>
              <a:gd name="T3" fmla="*/ 5 h 29"/>
              <a:gd name="T4" fmla="*/ 97 w 130"/>
              <a:gd name="T5" fmla="*/ 7 h 29"/>
              <a:gd name="T6" fmla="*/ 65 w 130"/>
              <a:gd name="T7" fmla="*/ 12 h 29"/>
              <a:gd name="T8" fmla="*/ 48 w 130"/>
              <a:gd name="T9" fmla="*/ 15 h 29"/>
              <a:gd name="T10" fmla="*/ 32 w 130"/>
              <a:gd name="T11" fmla="*/ 18 h 29"/>
              <a:gd name="T12" fmla="*/ 15 w 130"/>
              <a:gd name="T13" fmla="*/ 23 h 29"/>
              <a:gd name="T14" fmla="*/ 0 w 130"/>
              <a:gd name="T15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0" h="29">
                <a:moveTo>
                  <a:pt x="130" y="0"/>
                </a:moveTo>
                <a:lnTo>
                  <a:pt x="113" y="5"/>
                </a:lnTo>
                <a:lnTo>
                  <a:pt x="97" y="7"/>
                </a:lnTo>
                <a:lnTo>
                  <a:pt x="65" y="12"/>
                </a:lnTo>
                <a:lnTo>
                  <a:pt x="48" y="15"/>
                </a:lnTo>
                <a:lnTo>
                  <a:pt x="32" y="18"/>
                </a:lnTo>
                <a:lnTo>
                  <a:pt x="15" y="23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4" name="Freeform 866"/>
          <p:cNvSpPr>
            <a:spLocks/>
          </p:cNvSpPr>
          <p:nvPr/>
        </p:nvSpPr>
        <p:spPr bwMode="auto">
          <a:xfrm>
            <a:off x="4870450" y="3086101"/>
            <a:ext cx="7938" cy="53975"/>
          </a:xfrm>
          <a:custGeom>
            <a:avLst/>
            <a:gdLst>
              <a:gd name="T0" fmla="*/ 0 w 15"/>
              <a:gd name="T1" fmla="*/ 0 h 101"/>
              <a:gd name="T2" fmla="*/ 4 w 15"/>
              <a:gd name="T3" fmla="*/ 14 h 101"/>
              <a:gd name="T4" fmla="*/ 6 w 15"/>
              <a:gd name="T5" fmla="*/ 26 h 101"/>
              <a:gd name="T6" fmla="*/ 11 w 15"/>
              <a:gd name="T7" fmla="*/ 49 h 101"/>
              <a:gd name="T8" fmla="*/ 12 w 15"/>
              <a:gd name="T9" fmla="*/ 60 h 101"/>
              <a:gd name="T10" fmla="*/ 14 w 15"/>
              <a:gd name="T11" fmla="*/ 72 h 101"/>
              <a:gd name="T12" fmla="*/ 15 w 15"/>
              <a:gd name="T13" fmla="*/ 85 h 101"/>
              <a:gd name="T14" fmla="*/ 15 w 15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" h="101">
                <a:moveTo>
                  <a:pt x="0" y="0"/>
                </a:moveTo>
                <a:lnTo>
                  <a:pt x="4" y="14"/>
                </a:lnTo>
                <a:lnTo>
                  <a:pt x="6" y="26"/>
                </a:lnTo>
                <a:lnTo>
                  <a:pt x="11" y="49"/>
                </a:lnTo>
                <a:lnTo>
                  <a:pt x="12" y="60"/>
                </a:lnTo>
                <a:lnTo>
                  <a:pt x="14" y="72"/>
                </a:lnTo>
                <a:lnTo>
                  <a:pt x="15" y="85"/>
                </a:lnTo>
                <a:lnTo>
                  <a:pt x="15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5" name="Freeform 867"/>
          <p:cNvSpPr>
            <a:spLocks/>
          </p:cNvSpPr>
          <p:nvPr/>
        </p:nvSpPr>
        <p:spPr bwMode="auto">
          <a:xfrm>
            <a:off x="4938713" y="3067050"/>
            <a:ext cx="30162" cy="46038"/>
          </a:xfrm>
          <a:custGeom>
            <a:avLst/>
            <a:gdLst>
              <a:gd name="T0" fmla="*/ 0 w 58"/>
              <a:gd name="T1" fmla="*/ 0 h 86"/>
              <a:gd name="T2" fmla="*/ 9 w 58"/>
              <a:gd name="T3" fmla="*/ 6 h 86"/>
              <a:gd name="T4" fmla="*/ 15 w 58"/>
              <a:gd name="T5" fmla="*/ 12 h 86"/>
              <a:gd name="T6" fmla="*/ 21 w 58"/>
              <a:gd name="T7" fmla="*/ 16 h 86"/>
              <a:gd name="T8" fmla="*/ 24 w 58"/>
              <a:gd name="T9" fmla="*/ 22 h 86"/>
              <a:gd name="T10" fmla="*/ 32 w 58"/>
              <a:gd name="T11" fmla="*/ 32 h 86"/>
              <a:gd name="T12" fmla="*/ 35 w 58"/>
              <a:gd name="T13" fmla="*/ 43 h 86"/>
              <a:gd name="T14" fmla="*/ 39 w 58"/>
              <a:gd name="T15" fmla="*/ 54 h 86"/>
              <a:gd name="T16" fmla="*/ 42 w 58"/>
              <a:gd name="T17" fmla="*/ 63 h 86"/>
              <a:gd name="T18" fmla="*/ 48 w 58"/>
              <a:gd name="T19" fmla="*/ 75 h 86"/>
              <a:gd name="T20" fmla="*/ 53 w 58"/>
              <a:gd name="T21" fmla="*/ 80 h 86"/>
              <a:gd name="T22" fmla="*/ 58 w 58"/>
              <a:gd name="T2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86">
                <a:moveTo>
                  <a:pt x="0" y="0"/>
                </a:moveTo>
                <a:lnTo>
                  <a:pt x="9" y="6"/>
                </a:lnTo>
                <a:lnTo>
                  <a:pt x="15" y="12"/>
                </a:lnTo>
                <a:lnTo>
                  <a:pt x="21" y="16"/>
                </a:lnTo>
                <a:lnTo>
                  <a:pt x="24" y="22"/>
                </a:lnTo>
                <a:lnTo>
                  <a:pt x="32" y="32"/>
                </a:lnTo>
                <a:lnTo>
                  <a:pt x="35" y="43"/>
                </a:lnTo>
                <a:lnTo>
                  <a:pt x="39" y="54"/>
                </a:lnTo>
                <a:lnTo>
                  <a:pt x="42" y="63"/>
                </a:lnTo>
                <a:lnTo>
                  <a:pt x="48" y="75"/>
                </a:lnTo>
                <a:lnTo>
                  <a:pt x="53" y="80"/>
                </a:lnTo>
                <a:lnTo>
                  <a:pt x="58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6" name="Freeform 868"/>
          <p:cNvSpPr>
            <a:spLocks/>
          </p:cNvSpPr>
          <p:nvPr/>
        </p:nvSpPr>
        <p:spPr bwMode="auto">
          <a:xfrm>
            <a:off x="4922838" y="3070225"/>
            <a:ext cx="12700" cy="38100"/>
          </a:xfrm>
          <a:custGeom>
            <a:avLst/>
            <a:gdLst>
              <a:gd name="T0" fmla="*/ 0 w 22"/>
              <a:gd name="T1" fmla="*/ 0 h 72"/>
              <a:gd name="T2" fmla="*/ 6 w 22"/>
              <a:gd name="T3" fmla="*/ 9 h 72"/>
              <a:gd name="T4" fmla="*/ 11 w 22"/>
              <a:gd name="T5" fmla="*/ 18 h 72"/>
              <a:gd name="T6" fmla="*/ 18 w 22"/>
              <a:gd name="T7" fmla="*/ 33 h 72"/>
              <a:gd name="T8" fmla="*/ 21 w 22"/>
              <a:gd name="T9" fmla="*/ 50 h 72"/>
              <a:gd name="T10" fmla="*/ 22 w 22"/>
              <a:gd name="T11" fmla="*/ 61 h 72"/>
              <a:gd name="T12" fmla="*/ 22 w 22"/>
              <a:gd name="T1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72">
                <a:moveTo>
                  <a:pt x="0" y="0"/>
                </a:moveTo>
                <a:lnTo>
                  <a:pt x="6" y="9"/>
                </a:lnTo>
                <a:lnTo>
                  <a:pt x="11" y="18"/>
                </a:lnTo>
                <a:lnTo>
                  <a:pt x="18" y="33"/>
                </a:lnTo>
                <a:lnTo>
                  <a:pt x="21" y="50"/>
                </a:lnTo>
                <a:lnTo>
                  <a:pt x="22" y="61"/>
                </a:lnTo>
                <a:lnTo>
                  <a:pt x="22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7" name="Freeform 869"/>
          <p:cNvSpPr>
            <a:spLocks/>
          </p:cNvSpPr>
          <p:nvPr/>
        </p:nvSpPr>
        <p:spPr bwMode="auto">
          <a:xfrm>
            <a:off x="5099050" y="3108325"/>
            <a:ext cx="57150" cy="38100"/>
          </a:xfrm>
          <a:custGeom>
            <a:avLst/>
            <a:gdLst>
              <a:gd name="T0" fmla="*/ 109 w 109"/>
              <a:gd name="T1" fmla="*/ 72 h 72"/>
              <a:gd name="T2" fmla="*/ 101 w 109"/>
              <a:gd name="T3" fmla="*/ 55 h 72"/>
              <a:gd name="T4" fmla="*/ 91 w 109"/>
              <a:gd name="T5" fmla="*/ 42 h 72"/>
              <a:gd name="T6" fmla="*/ 77 w 109"/>
              <a:gd name="T7" fmla="*/ 32 h 72"/>
              <a:gd name="T8" fmla="*/ 64 w 109"/>
              <a:gd name="T9" fmla="*/ 25 h 72"/>
              <a:gd name="T10" fmla="*/ 48 w 109"/>
              <a:gd name="T11" fmla="*/ 18 h 72"/>
              <a:gd name="T12" fmla="*/ 32 w 109"/>
              <a:gd name="T13" fmla="*/ 13 h 72"/>
              <a:gd name="T14" fmla="*/ 16 w 109"/>
              <a:gd name="T15" fmla="*/ 7 h 72"/>
              <a:gd name="T16" fmla="*/ 0 w 109"/>
              <a:gd name="T17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2">
                <a:moveTo>
                  <a:pt x="109" y="72"/>
                </a:moveTo>
                <a:lnTo>
                  <a:pt x="101" y="55"/>
                </a:lnTo>
                <a:lnTo>
                  <a:pt x="91" y="42"/>
                </a:lnTo>
                <a:lnTo>
                  <a:pt x="77" y="32"/>
                </a:lnTo>
                <a:lnTo>
                  <a:pt x="64" y="25"/>
                </a:lnTo>
                <a:lnTo>
                  <a:pt x="48" y="18"/>
                </a:lnTo>
                <a:lnTo>
                  <a:pt x="32" y="13"/>
                </a:lnTo>
                <a:lnTo>
                  <a:pt x="16" y="7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8" name="Freeform 870"/>
          <p:cNvSpPr>
            <a:spLocks/>
          </p:cNvSpPr>
          <p:nvPr/>
        </p:nvSpPr>
        <p:spPr bwMode="auto">
          <a:xfrm>
            <a:off x="4965700" y="3133725"/>
            <a:ext cx="122238" cy="6350"/>
          </a:xfrm>
          <a:custGeom>
            <a:avLst/>
            <a:gdLst>
              <a:gd name="T0" fmla="*/ 231 w 231"/>
              <a:gd name="T1" fmla="*/ 11 h 11"/>
              <a:gd name="T2" fmla="*/ 202 w 231"/>
              <a:gd name="T3" fmla="*/ 7 h 11"/>
              <a:gd name="T4" fmla="*/ 177 w 231"/>
              <a:gd name="T5" fmla="*/ 3 h 11"/>
              <a:gd name="T6" fmla="*/ 152 w 231"/>
              <a:gd name="T7" fmla="*/ 1 h 11"/>
              <a:gd name="T8" fmla="*/ 130 w 231"/>
              <a:gd name="T9" fmla="*/ 0 h 11"/>
              <a:gd name="T10" fmla="*/ 107 w 231"/>
              <a:gd name="T11" fmla="*/ 0 h 11"/>
              <a:gd name="T12" fmla="*/ 82 w 231"/>
              <a:gd name="T13" fmla="*/ 0 h 11"/>
              <a:gd name="T14" fmla="*/ 54 w 231"/>
              <a:gd name="T15" fmla="*/ 1 h 11"/>
              <a:gd name="T16" fmla="*/ 38 w 231"/>
              <a:gd name="T17" fmla="*/ 2 h 11"/>
              <a:gd name="T18" fmla="*/ 21 w 231"/>
              <a:gd name="T19" fmla="*/ 3 h 11"/>
              <a:gd name="T20" fmla="*/ 15 w 231"/>
              <a:gd name="T21" fmla="*/ 6 h 11"/>
              <a:gd name="T22" fmla="*/ 8 w 231"/>
              <a:gd name="T23" fmla="*/ 8 h 11"/>
              <a:gd name="T24" fmla="*/ 2 w 231"/>
              <a:gd name="T25" fmla="*/ 9 h 11"/>
              <a:gd name="T26" fmla="*/ 1 w 231"/>
              <a:gd name="T27" fmla="*/ 11 h 11"/>
              <a:gd name="T28" fmla="*/ 0 w 231"/>
              <a:gd name="T2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1" h="11">
                <a:moveTo>
                  <a:pt x="231" y="11"/>
                </a:moveTo>
                <a:lnTo>
                  <a:pt x="202" y="7"/>
                </a:lnTo>
                <a:lnTo>
                  <a:pt x="177" y="3"/>
                </a:lnTo>
                <a:lnTo>
                  <a:pt x="152" y="1"/>
                </a:lnTo>
                <a:lnTo>
                  <a:pt x="130" y="0"/>
                </a:lnTo>
                <a:lnTo>
                  <a:pt x="107" y="0"/>
                </a:lnTo>
                <a:lnTo>
                  <a:pt x="82" y="0"/>
                </a:lnTo>
                <a:lnTo>
                  <a:pt x="54" y="1"/>
                </a:lnTo>
                <a:lnTo>
                  <a:pt x="38" y="2"/>
                </a:lnTo>
                <a:lnTo>
                  <a:pt x="21" y="3"/>
                </a:lnTo>
                <a:lnTo>
                  <a:pt x="15" y="6"/>
                </a:lnTo>
                <a:lnTo>
                  <a:pt x="8" y="8"/>
                </a:lnTo>
                <a:lnTo>
                  <a:pt x="2" y="9"/>
                </a:lnTo>
                <a:lnTo>
                  <a:pt x="1" y="11"/>
                </a:lnTo>
                <a:lnTo>
                  <a:pt x="0" y="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59" name="Freeform 871"/>
          <p:cNvSpPr>
            <a:spLocks/>
          </p:cNvSpPr>
          <p:nvPr/>
        </p:nvSpPr>
        <p:spPr bwMode="auto">
          <a:xfrm>
            <a:off x="5026026" y="3140075"/>
            <a:ext cx="61913" cy="38100"/>
          </a:xfrm>
          <a:custGeom>
            <a:avLst/>
            <a:gdLst>
              <a:gd name="T0" fmla="*/ 116 w 116"/>
              <a:gd name="T1" fmla="*/ 0 h 72"/>
              <a:gd name="T2" fmla="*/ 110 w 116"/>
              <a:gd name="T3" fmla="*/ 12 h 72"/>
              <a:gd name="T4" fmla="*/ 102 w 116"/>
              <a:gd name="T5" fmla="*/ 21 h 72"/>
              <a:gd name="T6" fmla="*/ 94 w 116"/>
              <a:gd name="T7" fmla="*/ 29 h 72"/>
              <a:gd name="T8" fmla="*/ 83 w 116"/>
              <a:gd name="T9" fmla="*/ 32 h 72"/>
              <a:gd name="T10" fmla="*/ 72 w 116"/>
              <a:gd name="T11" fmla="*/ 36 h 72"/>
              <a:gd name="T12" fmla="*/ 62 w 116"/>
              <a:gd name="T13" fmla="*/ 38 h 72"/>
              <a:gd name="T14" fmla="*/ 36 w 116"/>
              <a:gd name="T15" fmla="*/ 43 h 72"/>
              <a:gd name="T16" fmla="*/ 28 w 116"/>
              <a:gd name="T17" fmla="*/ 49 h 72"/>
              <a:gd name="T18" fmla="*/ 22 w 116"/>
              <a:gd name="T19" fmla="*/ 53 h 72"/>
              <a:gd name="T20" fmla="*/ 18 w 116"/>
              <a:gd name="T21" fmla="*/ 55 h 72"/>
              <a:gd name="T22" fmla="*/ 16 w 116"/>
              <a:gd name="T23" fmla="*/ 56 h 72"/>
              <a:gd name="T24" fmla="*/ 13 w 116"/>
              <a:gd name="T25" fmla="*/ 59 h 72"/>
              <a:gd name="T26" fmla="*/ 11 w 116"/>
              <a:gd name="T27" fmla="*/ 61 h 72"/>
              <a:gd name="T28" fmla="*/ 6 w 116"/>
              <a:gd name="T29" fmla="*/ 66 h 72"/>
              <a:gd name="T30" fmla="*/ 0 w 116"/>
              <a:gd name="T3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6" h="72">
                <a:moveTo>
                  <a:pt x="116" y="0"/>
                </a:moveTo>
                <a:lnTo>
                  <a:pt x="110" y="12"/>
                </a:lnTo>
                <a:lnTo>
                  <a:pt x="102" y="21"/>
                </a:lnTo>
                <a:lnTo>
                  <a:pt x="94" y="29"/>
                </a:lnTo>
                <a:lnTo>
                  <a:pt x="83" y="32"/>
                </a:lnTo>
                <a:lnTo>
                  <a:pt x="72" y="36"/>
                </a:lnTo>
                <a:lnTo>
                  <a:pt x="62" y="38"/>
                </a:lnTo>
                <a:lnTo>
                  <a:pt x="36" y="43"/>
                </a:lnTo>
                <a:lnTo>
                  <a:pt x="28" y="49"/>
                </a:lnTo>
                <a:lnTo>
                  <a:pt x="22" y="53"/>
                </a:lnTo>
                <a:lnTo>
                  <a:pt x="18" y="55"/>
                </a:lnTo>
                <a:lnTo>
                  <a:pt x="16" y="56"/>
                </a:lnTo>
                <a:lnTo>
                  <a:pt x="13" y="59"/>
                </a:lnTo>
                <a:lnTo>
                  <a:pt x="11" y="61"/>
                </a:lnTo>
                <a:lnTo>
                  <a:pt x="6" y="66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0" name="Freeform 872"/>
          <p:cNvSpPr>
            <a:spLocks/>
          </p:cNvSpPr>
          <p:nvPr/>
        </p:nvSpPr>
        <p:spPr bwMode="auto">
          <a:xfrm>
            <a:off x="5145088" y="3024188"/>
            <a:ext cx="38100" cy="31750"/>
          </a:xfrm>
          <a:custGeom>
            <a:avLst/>
            <a:gdLst>
              <a:gd name="T0" fmla="*/ 72 w 72"/>
              <a:gd name="T1" fmla="*/ 0 h 58"/>
              <a:gd name="T2" fmla="*/ 52 w 72"/>
              <a:gd name="T3" fmla="*/ 12 h 58"/>
              <a:gd name="T4" fmla="*/ 31 w 72"/>
              <a:gd name="T5" fmla="*/ 24 h 58"/>
              <a:gd name="T6" fmla="*/ 13 w 72"/>
              <a:gd name="T7" fmla="*/ 39 h 58"/>
              <a:gd name="T8" fmla="*/ 6 w 72"/>
              <a:gd name="T9" fmla="*/ 48 h 58"/>
              <a:gd name="T10" fmla="*/ 0 w 72"/>
              <a:gd name="T11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" h="58">
                <a:moveTo>
                  <a:pt x="72" y="0"/>
                </a:moveTo>
                <a:lnTo>
                  <a:pt x="52" y="12"/>
                </a:lnTo>
                <a:lnTo>
                  <a:pt x="31" y="24"/>
                </a:lnTo>
                <a:lnTo>
                  <a:pt x="13" y="39"/>
                </a:lnTo>
                <a:lnTo>
                  <a:pt x="6" y="48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1" name="Freeform 873"/>
          <p:cNvSpPr>
            <a:spLocks/>
          </p:cNvSpPr>
          <p:nvPr/>
        </p:nvSpPr>
        <p:spPr bwMode="auto">
          <a:xfrm>
            <a:off x="5099051" y="3051175"/>
            <a:ext cx="49213" cy="88900"/>
          </a:xfrm>
          <a:custGeom>
            <a:avLst/>
            <a:gdLst>
              <a:gd name="T0" fmla="*/ 94 w 94"/>
              <a:gd name="T1" fmla="*/ 0 h 166"/>
              <a:gd name="T2" fmla="*/ 82 w 94"/>
              <a:gd name="T3" fmla="*/ 33 h 166"/>
              <a:gd name="T4" fmla="*/ 69 w 94"/>
              <a:gd name="T5" fmla="*/ 65 h 166"/>
              <a:gd name="T6" fmla="*/ 56 w 94"/>
              <a:gd name="T7" fmla="*/ 97 h 166"/>
              <a:gd name="T8" fmla="*/ 44 w 94"/>
              <a:gd name="T9" fmla="*/ 130 h 166"/>
              <a:gd name="T10" fmla="*/ 39 w 94"/>
              <a:gd name="T11" fmla="*/ 137 h 166"/>
              <a:gd name="T12" fmla="*/ 33 w 94"/>
              <a:gd name="T13" fmla="*/ 143 h 166"/>
              <a:gd name="T14" fmla="*/ 27 w 94"/>
              <a:gd name="T15" fmla="*/ 146 h 166"/>
              <a:gd name="T16" fmla="*/ 18 w 94"/>
              <a:gd name="T17" fmla="*/ 150 h 166"/>
              <a:gd name="T18" fmla="*/ 12 w 94"/>
              <a:gd name="T19" fmla="*/ 152 h 166"/>
              <a:gd name="T20" fmla="*/ 6 w 94"/>
              <a:gd name="T21" fmla="*/ 156 h 166"/>
              <a:gd name="T22" fmla="*/ 2 w 94"/>
              <a:gd name="T23" fmla="*/ 160 h 166"/>
              <a:gd name="T24" fmla="*/ 0 w 94"/>
              <a:gd name="T2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4" h="166">
                <a:moveTo>
                  <a:pt x="94" y="0"/>
                </a:moveTo>
                <a:lnTo>
                  <a:pt x="82" y="33"/>
                </a:lnTo>
                <a:lnTo>
                  <a:pt x="69" y="65"/>
                </a:lnTo>
                <a:lnTo>
                  <a:pt x="56" y="97"/>
                </a:lnTo>
                <a:lnTo>
                  <a:pt x="44" y="130"/>
                </a:lnTo>
                <a:lnTo>
                  <a:pt x="39" y="137"/>
                </a:lnTo>
                <a:lnTo>
                  <a:pt x="33" y="143"/>
                </a:lnTo>
                <a:lnTo>
                  <a:pt x="27" y="146"/>
                </a:lnTo>
                <a:lnTo>
                  <a:pt x="18" y="150"/>
                </a:lnTo>
                <a:lnTo>
                  <a:pt x="12" y="152"/>
                </a:lnTo>
                <a:lnTo>
                  <a:pt x="6" y="156"/>
                </a:lnTo>
                <a:lnTo>
                  <a:pt x="2" y="160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2" name="Line 874"/>
          <p:cNvSpPr>
            <a:spLocks noChangeShapeType="1"/>
          </p:cNvSpPr>
          <p:nvPr/>
        </p:nvSpPr>
        <p:spPr bwMode="auto">
          <a:xfrm flipH="1">
            <a:off x="5041900" y="3055938"/>
            <a:ext cx="103188" cy="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3" name="Freeform 875"/>
          <p:cNvSpPr>
            <a:spLocks/>
          </p:cNvSpPr>
          <p:nvPr/>
        </p:nvSpPr>
        <p:spPr bwMode="auto">
          <a:xfrm>
            <a:off x="5141913" y="3078163"/>
            <a:ext cx="38100" cy="57150"/>
          </a:xfrm>
          <a:custGeom>
            <a:avLst/>
            <a:gdLst>
              <a:gd name="T0" fmla="*/ 0 w 72"/>
              <a:gd name="T1" fmla="*/ 0 h 108"/>
              <a:gd name="T2" fmla="*/ 8 w 72"/>
              <a:gd name="T3" fmla="*/ 15 h 108"/>
              <a:gd name="T4" fmla="*/ 17 w 72"/>
              <a:gd name="T5" fmla="*/ 29 h 108"/>
              <a:gd name="T6" fmla="*/ 36 w 72"/>
              <a:gd name="T7" fmla="*/ 56 h 108"/>
              <a:gd name="T8" fmla="*/ 55 w 72"/>
              <a:gd name="T9" fmla="*/ 82 h 108"/>
              <a:gd name="T10" fmla="*/ 65 w 72"/>
              <a:gd name="T11" fmla="*/ 95 h 108"/>
              <a:gd name="T12" fmla="*/ 72 w 72"/>
              <a:gd name="T1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108">
                <a:moveTo>
                  <a:pt x="0" y="0"/>
                </a:moveTo>
                <a:lnTo>
                  <a:pt x="8" y="15"/>
                </a:lnTo>
                <a:lnTo>
                  <a:pt x="17" y="29"/>
                </a:lnTo>
                <a:lnTo>
                  <a:pt x="36" y="56"/>
                </a:lnTo>
                <a:lnTo>
                  <a:pt x="55" y="82"/>
                </a:lnTo>
                <a:lnTo>
                  <a:pt x="65" y="95"/>
                </a:lnTo>
                <a:lnTo>
                  <a:pt x="72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4" name="Freeform 876"/>
          <p:cNvSpPr>
            <a:spLocks/>
          </p:cNvSpPr>
          <p:nvPr/>
        </p:nvSpPr>
        <p:spPr bwMode="auto">
          <a:xfrm>
            <a:off x="5041901" y="3108326"/>
            <a:ext cx="87313" cy="15875"/>
          </a:xfrm>
          <a:custGeom>
            <a:avLst/>
            <a:gdLst>
              <a:gd name="T0" fmla="*/ 166 w 166"/>
              <a:gd name="T1" fmla="*/ 0 h 29"/>
              <a:gd name="T2" fmla="*/ 108 w 166"/>
              <a:gd name="T3" fmla="*/ 4 h 29"/>
              <a:gd name="T4" fmla="*/ 51 w 166"/>
              <a:gd name="T5" fmla="*/ 7 h 29"/>
              <a:gd name="T6" fmla="*/ 43 w 166"/>
              <a:gd name="T7" fmla="*/ 8 h 29"/>
              <a:gd name="T8" fmla="*/ 37 w 166"/>
              <a:gd name="T9" fmla="*/ 12 h 29"/>
              <a:gd name="T10" fmla="*/ 25 w 166"/>
              <a:gd name="T11" fmla="*/ 19 h 29"/>
              <a:gd name="T12" fmla="*/ 13 w 166"/>
              <a:gd name="T13" fmla="*/ 26 h 29"/>
              <a:gd name="T14" fmla="*/ 7 w 166"/>
              <a:gd name="T15" fmla="*/ 28 h 29"/>
              <a:gd name="T16" fmla="*/ 0 w 166"/>
              <a:gd name="T1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6" h="29">
                <a:moveTo>
                  <a:pt x="166" y="0"/>
                </a:moveTo>
                <a:lnTo>
                  <a:pt x="108" y="4"/>
                </a:lnTo>
                <a:lnTo>
                  <a:pt x="51" y="7"/>
                </a:lnTo>
                <a:lnTo>
                  <a:pt x="43" y="8"/>
                </a:lnTo>
                <a:lnTo>
                  <a:pt x="37" y="12"/>
                </a:lnTo>
                <a:lnTo>
                  <a:pt x="25" y="19"/>
                </a:lnTo>
                <a:lnTo>
                  <a:pt x="13" y="26"/>
                </a:lnTo>
                <a:lnTo>
                  <a:pt x="7" y="28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5" name="Freeform 877"/>
          <p:cNvSpPr>
            <a:spLocks/>
          </p:cNvSpPr>
          <p:nvPr/>
        </p:nvSpPr>
        <p:spPr bwMode="auto">
          <a:xfrm>
            <a:off x="5103813" y="3127376"/>
            <a:ext cx="11112" cy="34925"/>
          </a:xfrm>
          <a:custGeom>
            <a:avLst/>
            <a:gdLst>
              <a:gd name="T0" fmla="*/ 21 w 21"/>
              <a:gd name="T1" fmla="*/ 0 h 65"/>
              <a:gd name="T2" fmla="*/ 19 w 21"/>
              <a:gd name="T3" fmla="*/ 17 h 65"/>
              <a:gd name="T4" fmla="*/ 15 w 21"/>
              <a:gd name="T5" fmla="*/ 35 h 65"/>
              <a:gd name="T6" fmla="*/ 9 w 21"/>
              <a:gd name="T7" fmla="*/ 51 h 65"/>
              <a:gd name="T8" fmla="*/ 6 w 21"/>
              <a:gd name="T9" fmla="*/ 58 h 65"/>
              <a:gd name="T10" fmla="*/ 0 w 21"/>
              <a:gd name="T11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65">
                <a:moveTo>
                  <a:pt x="21" y="0"/>
                </a:moveTo>
                <a:lnTo>
                  <a:pt x="19" y="17"/>
                </a:lnTo>
                <a:lnTo>
                  <a:pt x="15" y="35"/>
                </a:lnTo>
                <a:lnTo>
                  <a:pt x="9" y="51"/>
                </a:lnTo>
                <a:lnTo>
                  <a:pt x="6" y="58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6" name="Freeform 878"/>
          <p:cNvSpPr>
            <a:spLocks/>
          </p:cNvSpPr>
          <p:nvPr/>
        </p:nvSpPr>
        <p:spPr bwMode="auto">
          <a:xfrm>
            <a:off x="5072063" y="3078164"/>
            <a:ext cx="61912" cy="7937"/>
          </a:xfrm>
          <a:custGeom>
            <a:avLst/>
            <a:gdLst>
              <a:gd name="T0" fmla="*/ 115 w 115"/>
              <a:gd name="T1" fmla="*/ 15 h 15"/>
              <a:gd name="T2" fmla="*/ 102 w 115"/>
              <a:gd name="T3" fmla="*/ 13 h 15"/>
              <a:gd name="T4" fmla="*/ 89 w 115"/>
              <a:gd name="T5" fmla="*/ 11 h 15"/>
              <a:gd name="T6" fmla="*/ 59 w 115"/>
              <a:gd name="T7" fmla="*/ 6 h 15"/>
              <a:gd name="T8" fmla="*/ 27 w 115"/>
              <a:gd name="T9" fmla="*/ 3 h 15"/>
              <a:gd name="T10" fmla="*/ 13 w 115"/>
              <a:gd name="T11" fmla="*/ 0 h 15"/>
              <a:gd name="T12" fmla="*/ 0 w 115"/>
              <a:gd name="T1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" h="15">
                <a:moveTo>
                  <a:pt x="115" y="15"/>
                </a:moveTo>
                <a:lnTo>
                  <a:pt x="102" y="13"/>
                </a:lnTo>
                <a:lnTo>
                  <a:pt x="89" y="11"/>
                </a:lnTo>
                <a:lnTo>
                  <a:pt x="59" y="6"/>
                </a:lnTo>
                <a:lnTo>
                  <a:pt x="27" y="3"/>
                </a:lnTo>
                <a:lnTo>
                  <a:pt x="13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67" name="Freeform 879"/>
          <p:cNvSpPr>
            <a:spLocks/>
          </p:cNvSpPr>
          <p:nvPr/>
        </p:nvSpPr>
        <p:spPr bwMode="auto">
          <a:xfrm>
            <a:off x="5129214" y="3101976"/>
            <a:ext cx="7937" cy="68263"/>
          </a:xfrm>
          <a:custGeom>
            <a:avLst/>
            <a:gdLst>
              <a:gd name="T0" fmla="*/ 0 w 13"/>
              <a:gd name="T1" fmla="*/ 0 h 129"/>
              <a:gd name="T2" fmla="*/ 4 w 13"/>
              <a:gd name="T3" fmla="*/ 7 h 129"/>
              <a:gd name="T4" fmla="*/ 7 w 13"/>
              <a:gd name="T5" fmla="*/ 15 h 129"/>
              <a:gd name="T6" fmla="*/ 11 w 13"/>
              <a:gd name="T7" fmla="*/ 36 h 129"/>
              <a:gd name="T8" fmla="*/ 13 w 13"/>
              <a:gd name="T9" fmla="*/ 56 h 129"/>
              <a:gd name="T10" fmla="*/ 13 w 13"/>
              <a:gd name="T11" fmla="*/ 78 h 129"/>
              <a:gd name="T12" fmla="*/ 11 w 13"/>
              <a:gd name="T13" fmla="*/ 98 h 129"/>
              <a:gd name="T14" fmla="*/ 11 w 13"/>
              <a:gd name="T15" fmla="*/ 107 h 129"/>
              <a:gd name="T16" fmla="*/ 10 w 13"/>
              <a:gd name="T17" fmla="*/ 114 h 129"/>
              <a:gd name="T18" fmla="*/ 8 w 13"/>
              <a:gd name="T19" fmla="*/ 121 h 129"/>
              <a:gd name="T20" fmla="*/ 8 w 13"/>
              <a:gd name="T21" fmla="*/ 126 h 129"/>
              <a:gd name="T22" fmla="*/ 7 w 13"/>
              <a:gd name="T23" fmla="*/ 128 h 129"/>
              <a:gd name="T24" fmla="*/ 7 w 13"/>
              <a:gd name="T2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129">
                <a:moveTo>
                  <a:pt x="0" y="0"/>
                </a:moveTo>
                <a:lnTo>
                  <a:pt x="4" y="7"/>
                </a:lnTo>
                <a:lnTo>
                  <a:pt x="7" y="15"/>
                </a:lnTo>
                <a:lnTo>
                  <a:pt x="11" y="36"/>
                </a:lnTo>
                <a:lnTo>
                  <a:pt x="13" y="56"/>
                </a:lnTo>
                <a:lnTo>
                  <a:pt x="13" y="78"/>
                </a:lnTo>
                <a:lnTo>
                  <a:pt x="11" y="98"/>
                </a:lnTo>
                <a:lnTo>
                  <a:pt x="11" y="107"/>
                </a:lnTo>
                <a:lnTo>
                  <a:pt x="10" y="114"/>
                </a:lnTo>
                <a:lnTo>
                  <a:pt x="8" y="121"/>
                </a:lnTo>
                <a:lnTo>
                  <a:pt x="8" y="126"/>
                </a:lnTo>
                <a:lnTo>
                  <a:pt x="7" y="128"/>
                </a:lnTo>
                <a:lnTo>
                  <a:pt x="7" y="1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grpSp>
        <p:nvGrpSpPr>
          <p:cNvPr id="166768" name="Group 880"/>
          <p:cNvGrpSpPr>
            <a:grpSpLocks/>
          </p:cNvGrpSpPr>
          <p:nvPr/>
        </p:nvGrpSpPr>
        <p:grpSpPr bwMode="auto">
          <a:xfrm>
            <a:off x="5254626" y="1852614"/>
            <a:ext cx="80963" cy="2649537"/>
            <a:chOff x="4618" y="1122"/>
            <a:chExt cx="51" cy="1669"/>
          </a:xfrm>
        </p:grpSpPr>
        <p:sp>
          <p:nvSpPr>
            <p:cNvPr id="166769" name="Freeform 881"/>
            <p:cNvSpPr>
              <a:spLocks/>
            </p:cNvSpPr>
            <p:nvPr/>
          </p:nvSpPr>
          <p:spPr bwMode="auto">
            <a:xfrm>
              <a:off x="4618" y="1129"/>
              <a:ext cx="41" cy="1662"/>
            </a:xfrm>
            <a:custGeom>
              <a:avLst/>
              <a:gdLst>
                <a:gd name="T0" fmla="*/ 23 w 124"/>
                <a:gd name="T1" fmla="*/ 386 h 4985"/>
                <a:gd name="T2" fmla="*/ 55 w 124"/>
                <a:gd name="T3" fmla="*/ 593 h 4985"/>
                <a:gd name="T4" fmla="*/ 86 w 124"/>
                <a:gd name="T5" fmla="*/ 747 h 4985"/>
                <a:gd name="T6" fmla="*/ 102 w 124"/>
                <a:gd name="T7" fmla="*/ 832 h 4985"/>
                <a:gd name="T8" fmla="*/ 106 w 124"/>
                <a:gd name="T9" fmla="*/ 888 h 4985"/>
                <a:gd name="T10" fmla="*/ 112 w 124"/>
                <a:gd name="T11" fmla="*/ 1104 h 4985"/>
                <a:gd name="T12" fmla="*/ 97 w 124"/>
                <a:gd name="T13" fmla="*/ 1342 h 4985"/>
                <a:gd name="T14" fmla="*/ 88 w 124"/>
                <a:gd name="T15" fmla="*/ 1451 h 4985"/>
                <a:gd name="T16" fmla="*/ 82 w 124"/>
                <a:gd name="T17" fmla="*/ 1522 h 4985"/>
                <a:gd name="T18" fmla="*/ 80 w 124"/>
                <a:gd name="T19" fmla="*/ 1657 h 4985"/>
                <a:gd name="T20" fmla="*/ 71 w 124"/>
                <a:gd name="T21" fmla="*/ 1776 h 4985"/>
                <a:gd name="T22" fmla="*/ 60 w 124"/>
                <a:gd name="T23" fmla="*/ 1964 h 4985"/>
                <a:gd name="T24" fmla="*/ 55 w 124"/>
                <a:gd name="T25" fmla="*/ 2089 h 4985"/>
                <a:gd name="T26" fmla="*/ 53 w 124"/>
                <a:gd name="T27" fmla="*/ 2173 h 4985"/>
                <a:gd name="T28" fmla="*/ 38 w 124"/>
                <a:gd name="T29" fmla="*/ 2414 h 4985"/>
                <a:gd name="T30" fmla="*/ 18 w 124"/>
                <a:gd name="T31" fmla="*/ 2695 h 4985"/>
                <a:gd name="T32" fmla="*/ 7 w 124"/>
                <a:gd name="T33" fmla="*/ 2962 h 4985"/>
                <a:gd name="T34" fmla="*/ 3 w 124"/>
                <a:gd name="T35" fmla="*/ 3173 h 4985"/>
                <a:gd name="T36" fmla="*/ 3 w 124"/>
                <a:gd name="T37" fmla="*/ 3244 h 4985"/>
                <a:gd name="T38" fmla="*/ 3 w 124"/>
                <a:gd name="T39" fmla="*/ 3297 h 4985"/>
                <a:gd name="T40" fmla="*/ 8 w 124"/>
                <a:gd name="T41" fmla="*/ 3313 h 4985"/>
                <a:gd name="T42" fmla="*/ 1 w 124"/>
                <a:gd name="T43" fmla="*/ 3321 h 4985"/>
                <a:gd name="T44" fmla="*/ 1 w 124"/>
                <a:gd name="T45" fmla="*/ 3387 h 4985"/>
                <a:gd name="T46" fmla="*/ 5 w 124"/>
                <a:gd name="T47" fmla="*/ 3534 h 4985"/>
                <a:gd name="T48" fmla="*/ 12 w 124"/>
                <a:gd name="T49" fmla="*/ 3813 h 4985"/>
                <a:gd name="T50" fmla="*/ 27 w 124"/>
                <a:gd name="T51" fmla="*/ 4347 h 4985"/>
                <a:gd name="T52" fmla="*/ 41 w 124"/>
                <a:gd name="T53" fmla="*/ 4759 h 4985"/>
                <a:gd name="T54" fmla="*/ 59 w 124"/>
                <a:gd name="T55" fmla="*/ 4985 h 4985"/>
                <a:gd name="T56" fmla="*/ 50 w 124"/>
                <a:gd name="T57" fmla="*/ 4712 h 4985"/>
                <a:gd name="T58" fmla="*/ 37 w 124"/>
                <a:gd name="T59" fmla="*/ 4236 h 4985"/>
                <a:gd name="T60" fmla="*/ 23 w 124"/>
                <a:gd name="T61" fmla="*/ 3766 h 4985"/>
                <a:gd name="T62" fmla="*/ 15 w 124"/>
                <a:gd name="T63" fmla="*/ 3506 h 4985"/>
                <a:gd name="T64" fmla="*/ 13 w 124"/>
                <a:gd name="T65" fmla="*/ 3374 h 4985"/>
                <a:gd name="T66" fmla="*/ 13 w 124"/>
                <a:gd name="T67" fmla="*/ 3316 h 4985"/>
                <a:gd name="T68" fmla="*/ 8 w 124"/>
                <a:gd name="T69" fmla="*/ 3319 h 4985"/>
                <a:gd name="T70" fmla="*/ 15 w 124"/>
                <a:gd name="T71" fmla="*/ 3297 h 4985"/>
                <a:gd name="T72" fmla="*/ 15 w 124"/>
                <a:gd name="T73" fmla="*/ 3244 h 4985"/>
                <a:gd name="T74" fmla="*/ 15 w 124"/>
                <a:gd name="T75" fmla="*/ 3173 h 4985"/>
                <a:gd name="T76" fmla="*/ 19 w 124"/>
                <a:gd name="T77" fmla="*/ 2962 h 4985"/>
                <a:gd name="T78" fmla="*/ 30 w 124"/>
                <a:gd name="T79" fmla="*/ 2695 h 4985"/>
                <a:gd name="T80" fmla="*/ 50 w 124"/>
                <a:gd name="T81" fmla="*/ 2414 h 4985"/>
                <a:gd name="T82" fmla="*/ 65 w 124"/>
                <a:gd name="T83" fmla="*/ 2173 h 4985"/>
                <a:gd name="T84" fmla="*/ 67 w 124"/>
                <a:gd name="T85" fmla="*/ 2089 h 4985"/>
                <a:gd name="T86" fmla="*/ 72 w 124"/>
                <a:gd name="T87" fmla="*/ 1964 h 4985"/>
                <a:gd name="T88" fmla="*/ 80 w 124"/>
                <a:gd name="T89" fmla="*/ 1805 h 4985"/>
                <a:gd name="T90" fmla="*/ 91 w 124"/>
                <a:gd name="T91" fmla="*/ 1665 h 4985"/>
                <a:gd name="T92" fmla="*/ 94 w 124"/>
                <a:gd name="T93" fmla="*/ 1558 h 4985"/>
                <a:gd name="T94" fmla="*/ 98 w 124"/>
                <a:gd name="T95" fmla="*/ 1461 h 4985"/>
                <a:gd name="T96" fmla="*/ 109 w 124"/>
                <a:gd name="T97" fmla="*/ 1342 h 4985"/>
                <a:gd name="T98" fmla="*/ 121 w 124"/>
                <a:gd name="T99" fmla="*/ 1165 h 4985"/>
                <a:gd name="T100" fmla="*/ 120 w 124"/>
                <a:gd name="T101" fmla="*/ 943 h 4985"/>
                <a:gd name="T102" fmla="*/ 115 w 124"/>
                <a:gd name="T103" fmla="*/ 847 h 4985"/>
                <a:gd name="T104" fmla="*/ 102 w 124"/>
                <a:gd name="T105" fmla="*/ 764 h 4985"/>
                <a:gd name="T106" fmla="*/ 69 w 124"/>
                <a:gd name="T107" fmla="*/ 611 h 4985"/>
                <a:gd name="T108" fmla="*/ 37 w 124"/>
                <a:gd name="T109" fmla="*/ 469 h 4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4985">
                  <a:moveTo>
                    <a:pt x="23" y="0"/>
                  </a:moveTo>
                  <a:lnTo>
                    <a:pt x="11" y="1"/>
                  </a:lnTo>
                  <a:lnTo>
                    <a:pt x="14" y="69"/>
                  </a:lnTo>
                  <a:lnTo>
                    <a:pt x="18" y="137"/>
                  </a:lnTo>
                  <a:lnTo>
                    <a:pt x="20" y="220"/>
                  </a:lnTo>
                  <a:lnTo>
                    <a:pt x="21" y="303"/>
                  </a:lnTo>
                  <a:lnTo>
                    <a:pt x="23" y="386"/>
                  </a:lnTo>
                  <a:lnTo>
                    <a:pt x="25" y="469"/>
                  </a:lnTo>
                  <a:lnTo>
                    <a:pt x="26" y="485"/>
                  </a:lnTo>
                  <a:lnTo>
                    <a:pt x="29" y="500"/>
                  </a:lnTo>
                  <a:lnTo>
                    <a:pt x="37" y="530"/>
                  </a:lnTo>
                  <a:lnTo>
                    <a:pt x="47" y="562"/>
                  </a:lnTo>
                  <a:lnTo>
                    <a:pt x="50" y="577"/>
                  </a:lnTo>
                  <a:lnTo>
                    <a:pt x="55" y="593"/>
                  </a:lnTo>
                  <a:lnTo>
                    <a:pt x="57" y="611"/>
                  </a:lnTo>
                  <a:lnTo>
                    <a:pt x="62" y="633"/>
                  </a:lnTo>
                  <a:lnTo>
                    <a:pt x="67" y="656"/>
                  </a:lnTo>
                  <a:lnTo>
                    <a:pt x="72" y="680"/>
                  </a:lnTo>
                  <a:lnTo>
                    <a:pt x="78" y="702"/>
                  </a:lnTo>
                  <a:lnTo>
                    <a:pt x="83" y="725"/>
                  </a:lnTo>
                  <a:lnTo>
                    <a:pt x="86" y="747"/>
                  </a:lnTo>
                  <a:lnTo>
                    <a:pt x="91" y="766"/>
                  </a:lnTo>
                  <a:lnTo>
                    <a:pt x="92" y="781"/>
                  </a:lnTo>
                  <a:lnTo>
                    <a:pt x="95" y="793"/>
                  </a:lnTo>
                  <a:lnTo>
                    <a:pt x="97" y="802"/>
                  </a:lnTo>
                  <a:lnTo>
                    <a:pt x="100" y="812"/>
                  </a:lnTo>
                  <a:lnTo>
                    <a:pt x="101" y="821"/>
                  </a:lnTo>
                  <a:lnTo>
                    <a:pt x="102" y="832"/>
                  </a:lnTo>
                  <a:lnTo>
                    <a:pt x="103" y="847"/>
                  </a:lnTo>
                  <a:lnTo>
                    <a:pt x="103" y="856"/>
                  </a:lnTo>
                  <a:lnTo>
                    <a:pt x="104" y="867"/>
                  </a:lnTo>
                  <a:lnTo>
                    <a:pt x="110" y="866"/>
                  </a:lnTo>
                  <a:lnTo>
                    <a:pt x="104" y="866"/>
                  </a:lnTo>
                  <a:lnTo>
                    <a:pt x="104" y="876"/>
                  </a:lnTo>
                  <a:lnTo>
                    <a:pt x="106" y="888"/>
                  </a:lnTo>
                  <a:lnTo>
                    <a:pt x="107" y="913"/>
                  </a:lnTo>
                  <a:lnTo>
                    <a:pt x="108" y="943"/>
                  </a:lnTo>
                  <a:lnTo>
                    <a:pt x="109" y="974"/>
                  </a:lnTo>
                  <a:lnTo>
                    <a:pt x="110" y="1007"/>
                  </a:lnTo>
                  <a:lnTo>
                    <a:pt x="112" y="1040"/>
                  </a:lnTo>
                  <a:lnTo>
                    <a:pt x="112" y="1073"/>
                  </a:lnTo>
                  <a:lnTo>
                    <a:pt x="112" y="1104"/>
                  </a:lnTo>
                  <a:lnTo>
                    <a:pt x="110" y="1134"/>
                  </a:lnTo>
                  <a:lnTo>
                    <a:pt x="109" y="1165"/>
                  </a:lnTo>
                  <a:lnTo>
                    <a:pt x="106" y="1229"/>
                  </a:lnTo>
                  <a:lnTo>
                    <a:pt x="103" y="1259"/>
                  </a:lnTo>
                  <a:lnTo>
                    <a:pt x="101" y="1289"/>
                  </a:lnTo>
                  <a:lnTo>
                    <a:pt x="100" y="1317"/>
                  </a:lnTo>
                  <a:lnTo>
                    <a:pt x="97" y="1342"/>
                  </a:lnTo>
                  <a:lnTo>
                    <a:pt x="97" y="1342"/>
                  </a:lnTo>
                  <a:lnTo>
                    <a:pt x="97" y="1350"/>
                  </a:lnTo>
                  <a:lnTo>
                    <a:pt x="96" y="1359"/>
                  </a:lnTo>
                  <a:lnTo>
                    <a:pt x="95" y="1380"/>
                  </a:lnTo>
                  <a:lnTo>
                    <a:pt x="92" y="1405"/>
                  </a:lnTo>
                  <a:lnTo>
                    <a:pt x="90" y="1429"/>
                  </a:lnTo>
                  <a:lnTo>
                    <a:pt x="88" y="1451"/>
                  </a:lnTo>
                  <a:lnTo>
                    <a:pt x="86" y="1461"/>
                  </a:lnTo>
                  <a:lnTo>
                    <a:pt x="85" y="1469"/>
                  </a:lnTo>
                  <a:lnTo>
                    <a:pt x="84" y="1477"/>
                  </a:lnTo>
                  <a:lnTo>
                    <a:pt x="84" y="1481"/>
                  </a:lnTo>
                  <a:lnTo>
                    <a:pt x="83" y="1485"/>
                  </a:lnTo>
                  <a:lnTo>
                    <a:pt x="83" y="1486"/>
                  </a:lnTo>
                  <a:lnTo>
                    <a:pt x="82" y="1522"/>
                  </a:lnTo>
                  <a:lnTo>
                    <a:pt x="82" y="1558"/>
                  </a:lnTo>
                  <a:lnTo>
                    <a:pt x="83" y="1593"/>
                  </a:lnTo>
                  <a:lnTo>
                    <a:pt x="83" y="1609"/>
                  </a:lnTo>
                  <a:lnTo>
                    <a:pt x="83" y="1623"/>
                  </a:lnTo>
                  <a:lnTo>
                    <a:pt x="83" y="1635"/>
                  </a:lnTo>
                  <a:lnTo>
                    <a:pt x="82" y="1646"/>
                  </a:lnTo>
                  <a:lnTo>
                    <a:pt x="80" y="1657"/>
                  </a:lnTo>
                  <a:lnTo>
                    <a:pt x="79" y="1665"/>
                  </a:lnTo>
                  <a:lnTo>
                    <a:pt x="78" y="1682"/>
                  </a:lnTo>
                  <a:lnTo>
                    <a:pt x="77" y="1692"/>
                  </a:lnTo>
                  <a:lnTo>
                    <a:pt x="76" y="1703"/>
                  </a:lnTo>
                  <a:lnTo>
                    <a:pt x="74" y="1726"/>
                  </a:lnTo>
                  <a:lnTo>
                    <a:pt x="72" y="1750"/>
                  </a:lnTo>
                  <a:lnTo>
                    <a:pt x="71" y="1776"/>
                  </a:lnTo>
                  <a:lnTo>
                    <a:pt x="68" y="1804"/>
                  </a:lnTo>
                  <a:lnTo>
                    <a:pt x="67" y="1835"/>
                  </a:lnTo>
                  <a:lnTo>
                    <a:pt x="65" y="1867"/>
                  </a:lnTo>
                  <a:lnTo>
                    <a:pt x="63" y="1901"/>
                  </a:lnTo>
                  <a:lnTo>
                    <a:pt x="61" y="1934"/>
                  </a:lnTo>
                  <a:lnTo>
                    <a:pt x="61" y="1934"/>
                  </a:lnTo>
                  <a:lnTo>
                    <a:pt x="60" y="1964"/>
                  </a:lnTo>
                  <a:lnTo>
                    <a:pt x="57" y="1992"/>
                  </a:lnTo>
                  <a:lnTo>
                    <a:pt x="55" y="2021"/>
                  </a:lnTo>
                  <a:lnTo>
                    <a:pt x="54" y="2049"/>
                  </a:lnTo>
                  <a:lnTo>
                    <a:pt x="54" y="2061"/>
                  </a:lnTo>
                  <a:lnTo>
                    <a:pt x="54" y="2071"/>
                  </a:lnTo>
                  <a:lnTo>
                    <a:pt x="54" y="2080"/>
                  </a:lnTo>
                  <a:lnTo>
                    <a:pt x="55" y="2089"/>
                  </a:lnTo>
                  <a:lnTo>
                    <a:pt x="55" y="2099"/>
                  </a:lnTo>
                  <a:lnTo>
                    <a:pt x="55" y="2114"/>
                  </a:lnTo>
                  <a:lnTo>
                    <a:pt x="55" y="2122"/>
                  </a:lnTo>
                  <a:lnTo>
                    <a:pt x="55" y="2132"/>
                  </a:lnTo>
                  <a:lnTo>
                    <a:pt x="55" y="2144"/>
                  </a:lnTo>
                  <a:lnTo>
                    <a:pt x="54" y="2157"/>
                  </a:lnTo>
                  <a:lnTo>
                    <a:pt x="53" y="2173"/>
                  </a:lnTo>
                  <a:lnTo>
                    <a:pt x="53" y="2190"/>
                  </a:lnTo>
                  <a:lnTo>
                    <a:pt x="51" y="2208"/>
                  </a:lnTo>
                  <a:lnTo>
                    <a:pt x="50" y="2228"/>
                  </a:lnTo>
                  <a:lnTo>
                    <a:pt x="48" y="2271"/>
                  </a:lnTo>
                  <a:lnTo>
                    <a:pt x="44" y="2318"/>
                  </a:lnTo>
                  <a:lnTo>
                    <a:pt x="42" y="2366"/>
                  </a:lnTo>
                  <a:lnTo>
                    <a:pt x="38" y="2414"/>
                  </a:lnTo>
                  <a:lnTo>
                    <a:pt x="35" y="2460"/>
                  </a:lnTo>
                  <a:lnTo>
                    <a:pt x="33" y="2482"/>
                  </a:lnTo>
                  <a:lnTo>
                    <a:pt x="32" y="2503"/>
                  </a:lnTo>
                  <a:lnTo>
                    <a:pt x="30" y="2543"/>
                  </a:lnTo>
                  <a:lnTo>
                    <a:pt x="26" y="2582"/>
                  </a:lnTo>
                  <a:lnTo>
                    <a:pt x="20" y="2657"/>
                  </a:lnTo>
                  <a:lnTo>
                    <a:pt x="18" y="2695"/>
                  </a:lnTo>
                  <a:lnTo>
                    <a:pt x="15" y="2732"/>
                  </a:lnTo>
                  <a:lnTo>
                    <a:pt x="13" y="2772"/>
                  </a:lnTo>
                  <a:lnTo>
                    <a:pt x="11" y="2814"/>
                  </a:lnTo>
                  <a:lnTo>
                    <a:pt x="9" y="2835"/>
                  </a:lnTo>
                  <a:lnTo>
                    <a:pt x="9" y="2859"/>
                  </a:lnTo>
                  <a:lnTo>
                    <a:pt x="8" y="2909"/>
                  </a:lnTo>
                  <a:lnTo>
                    <a:pt x="7" y="2962"/>
                  </a:lnTo>
                  <a:lnTo>
                    <a:pt x="6" y="3014"/>
                  </a:lnTo>
                  <a:lnTo>
                    <a:pt x="5" y="3065"/>
                  </a:lnTo>
                  <a:lnTo>
                    <a:pt x="5" y="3089"/>
                  </a:lnTo>
                  <a:lnTo>
                    <a:pt x="5" y="3112"/>
                  </a:lnTo>
                  <a:lnTo>
                    <a:pt x="5" y="3133"/>
                  </a:lnTo>
                  <a:lnTo>
                    <a:pt x="3" y="3154"/>
                  </a:lnTo>
                  <a:lnTo>
                    <a:pt x="3" y="3173"/>
                  </a:lnTo>
                  <a:lnTo>
                    <a:pt x="3" y="3189"/>
                  </a:lnTo>
                  <a:lnTo>
                    <a:pt x="3" y="3203"/>
                  </a:lnTo>
                  <a:lnTo>
                    <a:pt x="3" y="3214"/>
                  </a:lnTo>
                  <a:lnTo>
                    <a:pt x="3" y="3224"/>
                  </a:lnTo>
                  <a:lnTo>
                    <a:pt x="3" y="3232"/>
                  </a:lnTo>
                  <a:lnTo>
                    <a:pt x="3" y="3239"/>
                  </a:lnTo>
                  <a:lnTo>
                    <a:pt x="3" y="3244"/>
                  </a:lnTo>
                  <a:lnTo>
                    <a:pt x="3" y="3254"/>
                  </a:lnTo>
                  <a:lnTo>
                    <a:pt x="3" y="3261"/>
                  </a:lnTo>
                  <a:lnTo>
                    <a:pt x="3" y="3269"/>
                  </a:lnTo>
                  <a:lnTo>
                    <a:pt x="3" y="3274"/>
                  </a:lnTo>
                  <a:lnTo>
                    <a:pt x="3" y="3280"/>
                  </a:lnTo>
                  <a:lnTo>
                    <a:pt x="3" y="3289"/>
                  </a:lnTo>
                  <a:lnTo>
                    <a:pt x="3" y="3297"/>
                  </a:lnTo>
                  <a:lnTo>
                    <a:pt x="3" y="3305"/>
                  </a:lnTo>
                  <a:lnTo>
                    <a:pt x="3" y="3310"/>
                  </a:lnTo>
                  <a:lnTo>
                    <a:pt x="3" y="3311"/>
                  </a:lnTo>
                  <a:lnTo>
                    <a:pt x="9" y="3311"/>
                  </a:lnTo>
                  <a:lnTo>
                    <a:pt x="5" y="3308"/>
                  </a:lnTo>
                  <a:lnTo>
                    <a:pt x="5" y="3308"/>
                  </a:lnTo>
                  <a:lnTo>
                    <a:pt x="8" y="3313"/>
                  </a:lnTo>
                  <a:lnTo>
                    <a:pt x="8" y="3307"/>
                  </a:lnTo>
                  <a:lnTo>
                    <a:pt x="7" y="3307"/>
                  </a:lnTo>
                  <a:lnTo>
                    <a:pt x="3" y="3308"/>
                  </a:lnTo>
                  <a:lnTo>
                    <a:pt x="3" y="3309"/>
                  </a:lnTo>
                  <a:lnTo>
                    <a:pt x="1" y="3313"/>
                  </a:lnTo>
                  <a:lnTo>
                    <a:pt x="1" y="3316"/>
                  </a:lnTo>
                  <a:lnTo>
                    <a:pt x="1" y="3321"/>
                  </a:lnTo>
                  <a:lnTo>
                    <a:pt x="0" y="3331"/>
                  </a:lnTo>
                  <a:lnTo>
                    <a:pt x="0" y="3337"/>
                  </a:lnTo>
                  <a:lnTo>
                    <a:pt x="0" y="3344"/>
                  </a:lnTo>
                  <a:lnTo>
                    <a:pt x="0" y="3352"/>
                  </a:lnTo>
                  <a:lnTo>
                    <a:pt x="1" y="3362"/>
                  </a:lnTo>
                  <a:lnTo>
                    <a:pt x="1" y="3374"/>
                  </a:lnTo>
                  <a:lnTo>
                    <a:pt x="1" y="3387"/>
                  </a:lnTo>
                  <a:lnTo>
                    <a:pt x="1" y="3402"/>
                  </a:lnTo>
                  <a:lnTo>
                    <a:pt x="1" y="3418"/>
                  </a:lnTo>
                  <a:lnTo>
                    <a:pt x="2" y="3438"/>
                  </a:lnTo>
                  <a:lnTo>
                    <a:pt x="2" y="3458"/>
                  </a:lnTo>
                  <a:lnTo>
                    <a:pt x="3" y="3481"/>
                  </a:lnTo>
                  <a:lnTo>
                    <a:pt x="3" y="3506"/>
                  </a:lnTo>
                  <a:lnTo>
                    <a:pt x="5" y="3534"/>
                  </a:lnTo>
                  <a:lnTo>
                    <a:pt x="5" y="3566"/>
                  </a:lnTo>
                  <a:lnTo>
                    <a:pt x="6" y="3600"/>
                  </a:lnTo>
                  <a:lnTo>
                    <a:pt x="7" y="3638"/>
                  </a:lnTo>
                  <a:lnTo>
                    <a:pt x="8" y="3678"/>
                  </a:lnTo>
                  <a:lnTo>
                    <a:pt x="9" y="3720"/>
                  </a:lnTo>
                  <a:lnTo>
                    <a:pt x="11" y="3766"/>
                  </a:lnTo>
                  <a:lnTo>
                    <a:pt x="12" y="3813"/>
                  </a:lnTo>
                  <a:lnTo>
                    <a:pt x="13" y="3862"/>
                  </a:lnTo>
                  <a:lnTo>
                    <a:pt x="15" y="3911"/>
                  </a:lnTo>
                  <a:lnTo>
                    <a:pt x="17" y="3964"/>
                  </a:lnTo>
                  <a:lnTo>
                    <a:pt x="18" y="4017"/>
                  </a:lnTo>
                  <a:lnTo>
                    <a:pt x="21" y="4125"/>
                  </a:lnTo>
                  <a:lnTo>
                    <a:pt x="25" y="4236"/>
                  </a:lnTo>
                  <a:lnTo>
                    <a:pt x="27" y="4347"/>
                  </a:lnTo>
                  <a:lnTo>
                    <a:pt x="31" y="4456"/>
                  </a:lnTo>
                  <a:lnTo>
                    <a:pt x="32" y="4510"/>
                  </a:lnTo>
                  <a:lnTo>
                    <a:pt x="35" y="4562"/>
                  </a:lnTo>
                  <a:lnTo>
                    <a:pt x="36" y="4613"/>
                  </a:lnTo>
                  <a:lnTo>
                    <a:pt x="37" y="4664"/>
                  </a:lnTo>
                  <a:lnTo>
                    <a:pt x="38" y="4712"/>
                  </a:lnTo>
                  <a:lnTo>
                    <a:pt x="41" y="4759"/>
                  </a:lnTo>
                  <a:lnTo>
                    <a:pt x="42" y="4802"/>
                  </a:lnTo>
                  <a:lnTo>
                    <a:pt x="43" y="4844"/>
                  </a:lnTo>
                  <a:lnTo>
                    <a:pt x="44" y="4884"/>
                  </a:lnTo>
                  <a:lnTo>
                    <a:pt x="45" y="4921"/>
                  </a:lnTo>
                  <a:lnTo>
                    <a:pt x="45" y="4955"/>
                  </a:lnTo>
                  <a:lnTo>
                    <a:pt x="47" y="4985"/>
                  </a:lnTo>
                  <a:lnTo>
                    <a:pt x="59" y="4985"/>
                  </a:lnTo>
                  <a:lnTo>
                    <a:pt x="57" y="4955"/>
                  </a:lnTo>
                  <a:lnTo>
                    <a:pt x="57" y="4921"/>
                  </a:lnTo>
                  <a:lnTo>
                    <a:pt x="56" y="4884"/>
                  </a:lnTo>
                  <a:lnTo>
                    <a:pt x="55" y="4844"/>
                  </a:lnTo>
                  <a:lnTo>
                    <a:pt x="54" y="4802"/>
                  </a:lnTo>
                  <a:lnTo>
                    <a:pt x="53" y="4759"/>
                  </a:lnTo>
                  <a:lnTo>
                    <a:pt x="50" y="4712"/>
                  </a:lnTo>
                  <a:lnTo>
                    <a:pt x="49" y="4664"/>
                  </a:lnTo>
                  <a:lnTo>
                    <a:pt x="48" y="4613"/>
                  </a:lnTo>
                  <a:lnTo>
                    <a:pt x="47" y="4562"/>
                  </a:lnTo>
                  <a:lnTo>
                    <a:pt x="44" y="4510"/>
                  </a:lnTo>
                  <a:lnTo>
                    <a:pt x="43" y="4456"/>
                  </a:lnTo>
                  <a:lnTo>
                    <a:pt x="39" y="4347"/>
                  </a:lnTo>
                  <a:lnTo>
                    <a:pt x="37" y="4236"/>
                  </a:lnTo>
                  <a:lnTo>
                    <a:pt x="33" y="4125"/>
                  </a:lnTo>
                  <a:lnTo>
                    <a:pt x="30" y="4017"/>
                  </a:lnTo>
                  <a:lnTo>
                    <a:pt x="29" y="3964"/>
                  </a:lnTo>
                  <a:lnTo>
                    <a:pt x="27" y="3911"/>
                  </a:lnTo>
                  <a:lnTo>
                    <a:pt x="25" y="3862"/>
                  </a:lnTo>
                  <a:lnTo>
                    <a:pt x="24" y="3813"/>
                  </a:lnTo>
                  <a:lnTo>
                    <a:pt x="23" y="3766"/>
                  </a:lnTo>
                  <a:lnTo>
                    <a:pt x="21" y="3720"/>
                  </a:lnTo>
                  <a:lnTo>
                    <a:pt x="20" y="3678"/>
                  </a:lnTo>
                  <a:lnTo>
                    <a:pt x="19" y="3638"/>
                  </a:lnTo>
                  <a:lnTo>
                    <a:pt x="18" y="3600"/>
                  </a:lnTo>
                  <a:lnTo>
                    <a:pt x="17" y="3566"/>
                  </a:lnTo>
                  <a:lnTo>
                    <a:pt x="17" y="3534"/>
                  </a:lnTo>
                  <a:lnTo>
                    <a:pt x="15" y="3506"/>
                  </a:lnTo>
                  <a:lnTo>
                    <a:pt x="15" y="3481"/>
                  </a:lnTo>
                  <a:lnTo>
                    <a:pt x="14" y="3458"/>
                  </a:lnTo>
                  <a:lnTo>
                    <a:pt x="14" y="3438"/>
                  </a:lnTo>
                  <a:lnTo>
                    <a:pt x="13" y="3418"/>
                  </a:lnTo>
                  <a:lnTo>
                    <a:pt x="13" y="3402"/>
                  </a:lnTo>
                  <a:lnTo>
                    <a:pt x="13" y="3387"/>
                  </a:lnTo>
                  <a:lnTo>
                    <a:pt x="13" y="3374"/>
                  </a:lnTo>
                  <a:lnTo>
                    <a:pt x="13" y="3362"/>
                  </a:lnTo>
                  <a:lnTo>
                    <a:pt x="12" y="3352"/>
                  </a:lnTo>
                  <a:lnTo>
                    <a:pt x="12" y="3344"/>
                  </a:lnTo>
                  <a:lnTo>
                    <a:pt x="12" y="3337"/>
                  </a:lnTo>
                  <a:lnTo>
                    <a:pt x="12" y="3331"/>
                  </a:lnTo>
                  <a:lnTo>
                    <a:pt x="13" y="3321"/>
                  </a:lnTo>
                  <a:lnTo>
                    <a:pt x="13" y="3316"/>
                  </a:lnTo>
                  <a:lnTo>
                    <a:pt x="13" y="3313"/>
                  </a:lnTo>
                  <a:lnTo>
                    <a:pt x="7" y="3313"/>
                  </a:lnTo>
                  <a:lnTo>
                    <a:pt x="12" y="3317"/>
                  </a:lnTo>
                  <a:lnTo>
                    <a:pt x="12" y="3316"/>
                  </a:lnTo>
                  <a:lnTo>
                    <a:pt x="7" y="3313"/>
                  </a:lnTo>
                  <a:lnTo>
                    <a:pt x="7" y="3319"/>
                  </a:lnTo>
                  <a:lnTo>
                    <a:pt x="8" y="3319"/>
                  </a:lnTo>
                  <a:lnTo>
                    <a:pt x="13" y="3316"/>
                  </a:lnTo>
                  <a:lnTo>
                    <a:pt x="13" y="3316"/>
                  </a:lnTo>
                  <a:lnTo>
                    <a:pt x="15" y="3311"/>
                  </a:lnTo>
                  <a:lnTo>
                    <a:pt x="15" y="3311"/>
                  </a:lnTo>
                  <a:lnTo>
                    <a:pt x="15" y="3310"/>
                  </a:lnTo>
                  <a:lnTo>
                    <a:pt x="15" y="3305"/>
                  </a:lnTo>
                  <a:lnTo>
                    <a:pt x="15" y="3297"/>
                  </a:lnTo>
                  <a:lnTo>
                    <a:pt x="15" y="3289"/>
                  </a:lnTo>
                  <a:lnTo>
                    <a:pt x="15" y="3280"/>
                  </a:lnTo>
                  <a:lnTo>
                    <a:pt x="15" y="3274"/>
                  </a:lnTo>
                  <a:lnTo>
                    <a:pt x="15" y="3269"/>
                  </a:lnTo>
                  <a:lnTo>
                    <a:pt x="15" y="3261"/>
                  </a:lnTo>
                  <a:lnTo>
                    <a:pt x="15" y="3254"/>
                  </a:lnTo>
                  <a:lnTo>
                    <a:pt x="15" y="3244"/>
                  </a:lnTo>
                  <a:lnTo>
                    <a:pt x="15" y="3239"/>
                  </a:lnTo>
                  <a:lnTo>
                    <a:pt x="15" y="3232"/>
                  </a:lnTo>
                  <a:lnTo>
                    <a:pt x="15" y="3224"/>
                  </a:lnTo>
                  <a:lnTo>
                    <a:pt x="15" y="3214"/>
                  </a:lnTo>
                  <a:lnTo>
                    <a:pt x="15" y="3203"/>
                  </a:lnTo>
                  <a:lnTo>
                    <a:pt x="15" y="3189"/>
                  </a:lnTo>
                  <a:lnTo>
                    <a:pt x="15" y="3173"/>
                  </a:lnTo>
                  <a:lnTo>
                    <a:pt x="15" y="3154"/>
                  </a:lnTo>
                  <a:lnTo>
                    <a:pt x="17" y="3133"/>
                  </a:lnTo>
                  <a:lnTo>
                    <a:pt x="17" y="3112"/>
                  </a:lnTo>
                  <a:lnTo>
                    <a:pt x="17" y="3089"/>
                  </a:lnTo>
                  <a:lnTo>
                    <a:pt x="17" y="3065"/>
                  </a:lnTo>
                  <a:lnTo>
                    <a:pt x="18" y="3014"/>
                  </a:lnTo>
                  <a:lnTo>
                    <a:pt x="19" y="2962"/>
                  </a:lnTo>
                  <a:lnTo>
                    <a:pt x="20" y="2909"/>
                  </a:lnTo>
                  <a:lnTo>
                    <a:pt x="21" y="2859"/>
                  </a:lnTo>
                  <a:lnTo>
                    <a:pt x="21" y="2835"/>
                  </a:lnTo>
                  <a:lnTo>
                    <a:pt x="23" y="2814"/>
                  </a:lnTo>
                  <a:lnTo>
                    <a:pt x="25" y="2772"/>
                  </a:lnTo>
                  <a:lnTo>
                    <a:pt x="27" y="2732"/>
                  </a:lnTo>
                  <a:lnTo>
                    <a:pt x="30" y="2695"/>
                  </a:lnTo>
                  <a:lnTo>
                    <a:pt x="32" y="2657"/>
                  </a:lnTo>
                  <a:lnTo>
                    <a:pt x="38" y="2582"/>
                  </a:lnTo>
                  <a:lnTo>
                    <a:pt x="42" y="2543"/>
                  </a:lnTo>
                  <a:lnTo>
                    <a:pt x="44" y="2505"/>
                  </a:lnTo>
                  <a:lnTo>
                    <a:pt x="45" y="2482"/>
                  </a:lnTo>
                  <a:lnTo>
                    <a:pt x="47" y="2460"/>
                  </a:lnTo>
                  <a:lnTo>
                    <a:pt x="50" y="2414"/>
                  </a:lnTo>
                  <a:lnTo>
                    <a:pt x="54" y="2366"/>
                  </a:lnTo>
                  <a:lnTo>
                    <a:pt x="56" y="2318"/>
                  </a:lnTo>
                  <a:lnTo>
                    <a:pt x="60" y="2271"/>
                  </a:lnTo>
                  <a:lnTo>
                    <a:pt x="62" y="2228"/>
                  </a:lnTo>
                  <a:lnTo>
                    <a:pt x="63" y="2208"/>
                  </a:lnTo>
                  <a:lnTo>
                    <a:pt x="65" y="2190"/>
                  </a:lnTo>
                  <a:lnTo>
                    <a:pt x="65" y="2173"/>
                  </a:lnTo>
                  <a:lnTo>
                    <a:pt x="66" y="2157"/>
                  </a:lnTo>
                  <a:lnTo>
                    <a:pt x="67" y="2144"/>
                  </a:lnTo>
                  <a:lnTo>
                    <a:pt x="67" y="2132"/>
                  </a:lnTo>
                  <a:lnTo>
                    <a:pt x="67" y="2122"/>
                  </a:lnTo>
                  <a:lnTo>
                    <a:pt x="67" y="2114"/>
                  </a:lnTo>
                  <a:lnTo>
                    <a:pt x="67" y="2099"/>
                  </a:lnTo>
                  <a:lnTo>
                    <a:pt x="67" y="2089"/>
                  </a:lnTo>
                  <a:lnTo>
                    <a:pt x="66" y="2080"/>
                  </a:lnTo>
                  <a:lnTo>
                    <a:pt x="66" y="2071"/>
                  </a:lnTo>
                  <a:lnTo>
                    <a:pt x="66" y="2061"/>
                  </a:lnTo>
                  <a:lnTo>
                    <a:pt x="66" y="2049"/>
                  </a:lnTo>
                  <a:lnTo>
                    <a:pt x="67" y="2021"/>
                  </a:lnTo>
                  <a:lnTo>
                    <a:pt x="69" y="1992"/>
                  </a:lnTo>
                  <a:lnTo>
                    <a:pt x="72" y="1964"/>
                  </a:lnTo>
                  <a:lnTo>
                    <a:pt x="73" y="1934"/>
                  </a:lnTo>
                  <a:lnTo>
                    <a:pt x="67" y="1934"/>
                  </a:lnTo>
                  <a:lnTo>
                    <a:pt x="73" y="1935"/>
                  </a:lnTo>
                  <a:lnTo>
                    <a:pt x="76" y="1901"/>
                  </a:lnTo>
                  <a:lnTo>
                    <a:pt x="77" y="1867"/>
                  </a:lnTo>
                  <a:lnTo>
                    <a:pt x="79" y="1835"/>
                  </a:lnTo>
                  <a:lnTo>
                    <a:pt x="80" y="1805"/>
                  </a:lnTo>
                  <a:lnTo>
                    <a:pt x="83" y="1776"/>
                  </a:lnTo>
                  <a:lnTo>
                    <a:pt x="84" y="1750"/>
                  </a:lnTo>
                  <a:lnTo>
                    <a:pt x="86" y="1726"/>
                  </a:lnTo>
                  <a:lnTo>
                    <a:pt x="88" y="1704"/>
                  </a:lnTo>
                  <a:lnTo>
                    <a:pt x="89" y="1692"/>
                  </a:lnTo>
                  <a:lnTo>
                    <a:pt x="90" y="1682"/>
                  </a:lnTo>
                  <a:lnTo>
                    <a:pt x="91" y="1665"/>
                  </a:lnTo>
                  <a:lnTo>
                    <a:pt x="92" y="1657"/>
                  </a:lnTo>
                  <a:lnTo>
                    <a:pt x="94" y="1646"/>
                  </a:lnTo>
                  <a:lnTo>
                    <a:pt x="95" y="1635"/>
                  </a:lnTo>
                  <a:lnTo>
                    <a:pt x="95" y="1623"/>
                  </a:lnTo>
                  <a:lnTo>
                    <a:pt x="95" y="1609"/>
                  </a:lnTo>
                  <a:lnTo>
                    <a:pt x="95" y="1593"/>
                  </a:lnTo>
                  <a:lnTo>
                    <a:pt x="94" y="1558"/>
                  </a:lnTo>
                  <a:lnTo>
                    <a:pt x="94" y="1522"/>
                  </a:lnTo>
                  <a:lnTo>
                    <a:pt x="95" y="1487"/>
                  </a:lnTo>
                  <a:lnTo>
                    <a:pt x="95" y="1485"/>
                  </a:lnTo>
                  <a:lnTo>
                    <a:pt x="96" y="1481"/>
                  </a:lnTo>
                  <a:lnTo>
                    <a:pt x="96" y="1477"/>
                  </a:lnTo>
                  <a:lnTo>
                    <a:pt x="97" y="1469"/>
                  </a:lnTo>
                  <a:lnTo>
                    <a:pt x="98" y="1461"/>
                  </a:lnTo>
                  <a:lnTo>
                    <a:pt x="100" y="1451"/>
                  </a:lnTo>
                  <a:lnTo>
                    <a:pt x="102" y="1429"/>
                  </a:lnTo>
                  <a:lnTo>
                    <a:pt x="104" y="1405"/>
                  </a:lnTo>
                  <a:lnTo>
                    <a:pt x="107" y="1380"/>
                  </a:lnTo>
                  <a:lnTo>
                    <a:pt x="108" y="1359"/>
                  </a:lnTo>
                  <a:lnTo>
                    <a:pt x="109" y="1350"/>
                  </a:lnTo>
                  <a:lnTo>
                    <a:pt x="109" y="1342"/>
                  </a:lnTo>
                  <a:lnTo>
                    <a:pt x="103" y="1342"/>
                  </a:lnTo>
                  <a:lnTo>
                    <a:pt x="109" y="1343"/>
                  </a:lnTo>
                  <a:lnTo>
                    <a:pt x="112" y="1317"/>
                  </a:lnTo>
                  <a:lnTo>
                    <a:pt x="113" y="1289"/>
                  </a:lnTo>
                  <a:lnTo>
                    <a:pt x="115" y="1259"/>
                  </a:lnTo>
                  <a:lnTo>
                    <a:pt x="118" y="1229"/>
                  </a:lnTo>
                  <a:lnTo>
                    <a:pt x="121" y="1165"/>
                  </a:lnTo>
                  <a:lnTo>
                    <a:pt x="122" y="1134"/>
                  </a:lnTo>
                  <a:lnTo>
                    <a:pt x="124" y="1104"/>
                  </a:lnTo>
                  <a:lnTo>
                    <a:pt x="124" y="1073"/>
                  </a:lnTo>
                  <a:lnTo>
                    <a:pt x="124" y="1040"/>
                  </a:lnTo>
                  <a:lnTo>
                    <a:pt x="122" y="1007"/>
                  </a:lnTo>
                  <a:lnTo>
                    <a:pt x="121" y="974"/>
                  </a:lnTo>
                  <a:lnTo>
                    <a:pt x="120" y="943"/>
                  </a:lnTo>
                  <a:lnTo>
                    <a:pt x="119" y="913"/>
                  </a:lnTo>
                  <a:lnTo>
                    <a:pt x="118" y="888"/>
                  </a:lnTo>
                  <a:lnTo>
                    <a:pt x="116" y="876"/>
                  </a:lnTo>
                  <a:lnTo>
                    <a:pt x="116" y="866"/>
                  </a:lnTo>
                  <a:lnTo>
                    <a:pt x="116" y="866"/>
                  </a:lnTo>
                  <a:lnTo>
                    <a:pt x="115" y="856"/>
                  </a:lnTo>
                  <a:lnTo>
                    <a:pt x="115" y="847"/>
                  </a:lnTo>
                  <a:lnTo>
                    <a:pt x="114" y="832"/>
                  </a:lnTo>
                  <a:lnTo>
                    <a:pt x="113" y="821"/>
                  </a:lnTo>
                  <a:lnTo>
                    <a:pt x="112" y="812"/>
                  </a:lnTo>
                  <a:lnTo>
                    <a:pt x="109" y="802"/>
                  </a:lnTo>
                  <a:lnTo>
                    <a:pt x="107" y="793"/>
                  </a:lnTo>
                  <a:lnTo>
                    <a:pt x="104" y="781"/>
                  </a:lnTo>
                  <a:lnTo>
                    <a:pt x="102" y="764"/>
                  </a:lnTo>
                  <a:lnTo>
                    <a:pt x="98" y="747"/>
                  </a:lnTo>
                  <a:lnTo>
                    <a:pt x="95" y="725"/>
                  </a:lnTo>
                  <a:lnTo>
                    <a:pt x="90" y="702"/>
                  </a:lnTo>
                  <a:lnTo>
                    <a:pt x="84" y="680"/>
                  </a:lnTo>
                  <a:lnTo>
                    <a:pt x="79" y="656"/>
                  </a:lnTo>
                  <a:lnTo>
                    <a:pt x="74" y="633"/>
                  </a:lnTo>
                  <a:lnTo>
                    <a:pt x="69" y="611"/>
                  </a:lnTo>
                  <a:lnTo>
                    <a:pt x="66" y="591"/>
                  </a:lnTo>
                  <a:lnTo>
                    <a:pt x="62" y="577"/>
                  </a:lnTo>
                  <a:lnTo>
                    <a:pt x="59" y="562"/>
                  </a:lnTo>
                  <a:lnTo>
                    <a:pt x="49" y="530"/>
                  </a:lnTo>
                  <a:lnTo>
                    <a:pt x="41" y="500"/>
                  </a:lnTo>
                  <a:lnTo>
                    <a:pt x="38" y="485"/>
                  </a:lnTo>
                  <a:lnTo>
                    <a:pt x="37" y="469"/>
                  </a:lnTo>
                  <a:lnTo>
                    <a:pt x="35" y="386"/>
                  </a:lnTo>
                  <a:lnTo>
                    <a:pt x="33" y="303"/>
                  </a:lnTo>
                  <a:lnTo>
                    <a:pt x="32" y="220"/>
                  </a:lnTo>
                  <a:lnTo>
                    <a:pt x="30" y="137"/>
                  </a:lnTo>
                  <a:lnTo>
                    <a:pt x="26" y="6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  <p:sp>
          <p:nvSpPr>
            <p:cNvPr id="166770" name="Freeform 882"/>
            <p:cNvSpPr>
              <a:spLocks/>
            </p:cNvSpPr>
            <p:nvPr/>
          </p:nvSpPr>
          <p:spPr bwMode="auto">
            <a:xfrm>
              <a:off x="4628" y="1122"/>
              <a:ext cx="41" cy="1662"/>
            </a:xfrm>
            <a:custGeom>
              <a:avLst/>
              <a:gdLst>
                <a:gd name="T0" fmla="*/ 25 w 121"/>
                <a:gd name="T1" fmla="*/ 220 h 4984"/>
                <a:gd name="T2" fmla="*/ 34 w 121"/>
                <a:gd name="T3" fmla="*/ 500 h 4984"/>
                <a:gd name="T4" fmla="*/ 72 w 121"/>
                <a:gd name="T5" fmla="*/ 660 h 4984"/>
                <a:gd name="T6" fmla="*/ 109 w 121"/>
                <a:gd name="T7" fmla="*/ 865 h 4984"/>
                <a:gd name="T8" fmla="*/ 101 w 121"/>
                <a:gd name="T9" fmla="*/ 1357 h 4984"/>
                <a:gd name="T10" fmla="*/ 90 w 121"/>
                <a:gd name="T11" fmla="*/ 1445 h 4984"/>
                <a:gd name="T12" fmla="*/ 88 w 121"/>
                <a:gd name="T13" fmla="*/ 1457 h 4984"/>
                <a:gd name="T14" fmla="*/ 66 w 121"/>
                <a:gd name="T15" fmla="*/ 1897 h 4984"/>
                <a:gd name="T16" fmla="*/ 55 w 121"/>
                <a:gd name="T17" fmla="*/ 2107 h 4984"/>
                <a:gd name="T18" fmla="*/ 41 w 121"/>
                <a:gd name="T19" fmla="*/ 2402 h 4984"/>
                <a:gd name="T20" fmla="*/ 31 w 121"/>
                <a:gd name="T21" fmla="*/ 2581 h 4984"/>
                <a:gd name="T22" fmla="*/ 16 w 121"/>
                <a:gd name="T23" fmla="*/ 2878 h 4984"/>
                <a:gd name="T24" fmla="*/ 5 w 121"/>
                <a:gd name="T25" fmla="*/ 3162 h 4984"/>
                <a:gd name="T26" fmla="*/ 1 w 121"/>
                <a:gd name="T27" fmla="*/ 3284 h 4984"/>
                <a:gd name="T28" fmla="*/ 0 w 121"/>
                <a:gd name="T29" fmla="*/ 3364 h 4984"/>
                <a:gd name="T30" fmla="*/ 0 w 121"/>
                <a:gd name="T31" fmla="*/ 3436 h 4984"/>
                <a:gd name="T32" fmla="*/ 2 w 121"/>
                <a:gd name="T33" fmla="*/ 3532 h 4984"/>
                <a:gd name="T34" fmla="*/ 8 w 121"/>
                <a:gd name="T35" fmla="*/ 3677 h 4984"/>
                <a:gd name="T36" fmla="*/ 5 w 121"/>
                <a:gd name="T37" fmla="*/ 3758 h 4984"/>
                <a:gd name="T38" fmla="*/ 2 w 121"/>
                <a:gd name="T39" fmla="*/ 3807 h 4984"/>
                <a:gd name="T40" fmla="*/ 14 w 121"/>
                <a:gd name="T41" fmla="*/ 3807 h 4984"/>
                <a:gd name="T42" fmla="*/ 17 w 121"/>
                <a:gd name="T43" fmla="*/ 3800 h 4984"/>
                <a:gd name="T44" fmla="*/ 14 w 121"/>
                <a:gd name="T45" fmla="*/ 3795 h 4984"/>
                <a:gd name="T46" fmla="*/ 12 w 121"/>
                <a:gd name="T47" fmla="*/ 3815 h 4984"/>
                <a:gd name="T48" fmla="*/ 14 w 121"/>
                <a:gd name="T49" fmla="*/ 3863 h 4984"/>
                <a:gd name="T50" fmla="*/ 17 w 121"/>
                <a:gd name="T51" fmla="*/ 3952 h 4984"/>
                <a:gd name="T52" fmla="*/ 19 w 121"/>
                <a:gd name="T53" fmla="*/ 4095 h 4984"/>
                <a:gd name="T54" fmla="*/ 23 w 121"/>
                <a:gd name="T55" fmla="*/ 4357 h 4984"/>
                <a:gd name="T56" fmla="*/ 28 w 121"/>
                <a:gd name="T57" fmla="*/ 4714 h 4984"/>
                <a:gd name="T58" fmla="*/ 29 w 121"/>
                <a:gd name="T59" fmla="*/ 4882 h 4984"/>
                <a:gd name="T60" fmla="*/ 42 w 121"/>
                <a:gd name="T61" fmla="*/ 4984 h 4984"/>
                <a:gd name="T62" fmla="*/ 41 w 121"/>
                <a:gd name="T63" fmla="*/ 4851 h 4984"/>
                <a:gd name="T64" fmla="*/ 38 w 121"/>
                <a:gd name="T65" fmla="*/ 4675 h 4984"/>
                <a:gd name="T66" fmla="*/ 34 w 121"/>
                <a:gd name="T67" fmla="*/ 4277 h 4984"/>
                <a:gd name="T68" fmla="*/ 30 w 121"/>
                <a:gd name="T69" fmla="*/ 4062 h 4984"/>
                <a:gd name="T70" fmla="*/ 28 w 121"/>
                <a:gd name="T71" fmla="*/ 3929 h 4984"/>
                <a:gd name="T72" fmla="*/ 25 w 121"/>
                <a:gd name="T73" fmla="*/ 3849 h 4984"/>
                <a:gd name="T74" fmla="*/ 23 w 121"/>
                <a:gd name="T75" fmla="*/ 3804 h 4984"/>
                <a:gd name="T76" fmla="*/ 13 w 121"/>
                <a:gd name="T77" fmla="*/ 3788 h 4984"/>
                <a:gd name="T78" fmla="*/ 5 w 121"/>
                <a:gd name="T79" fmla="*/ 3799 h 4984"/>
                <a:gd name="T80" fmla="*/ 4 w 121"/>
                <a:gd name="T81" fmla="*/ 3804 h 4984"/>
                <a:gd name="T82" fmla="*/ 13 w 121"/>
                <a:gd name="T83" fmla="*/ 3806 h 4984"/>
                <a:gd name="T84" fmla="*/ 18 w 121"/>
                <a:gd name="T85" fmla="*/ 3747 h 4984"/>
                <a:gd name="T86" fmla="*/ 19 w 121"/>
                <a:gd name="T87" fmla="*/ 3652 h 4984"/>
                <a:gd name="T88" fmla="*/ 14 w 121"/>
                <a:gd name="T89" fmla="*/ 3503 h 4984"/>
                <a:gd name="T90" fmla="*/ 12 w 121"/>
                <a:gd name="T91" fmla="*/ 3419 h 4984"/>
                <a:gd name="T92" fmla="*/ 12 w 121"/>
                <a:gd name="T93" fmla="*/ 3350 h 4984"/>
                <a:gd name="T94" fmla="*/ 14 w 121"/>
                <a:gd name="T95" fmla="*/ 3263 h 4984"/>
                <a:gd name="T96" fmla="*/ 19 w 121"/>
                <a:gd name="T97" fmla="*/ 3105 h 4984"/>
                <a:gd name="T98" fmla="*/ 30 w 121"/>
                <a:gd name="T99" fmla="*/ 2827 h 4984"/>
                <a:gd name="T100" fmla="*/ 46 w 121"/>
                <a:gd name="T101" fmla="*/ 2526 h 4984"/>
                <a:gd name="T102" fmla="*/ 54 w 121"/>
                <a:gd name="T103" fmla="*/ 2368 h 4984"/>
                <a:gd name="T104" fmla="*/ 71 w 121"/>
                <a:gd name="T105" fmla="*/ 2033 h 4984"/>
                <a:gd name="T106" fmla="*/ 72 w 121"/>
                <a:gd name="T107" fmla="*/ 1897 h 4984"/>
                <a:gd name="T108" fmla="*/ 100 w 121"/>
                <a:gd name="T109" fmla="*/ 1458 h 4984"/>
                <a:gd name="T110" fmla="*/ 101 w 121"/>
                <a:gd name="T111" fmla="*/ 1450 h 4984"/>
                <a:gd name="T112" fmla="*/ 112 w 121"/>
                <a:gd name="T113" fmla="*/ 1376 h 4984"/>
                <a:gd name="T114" fmla="*/ 120 w 121"/>
                <a:gd name="T115" fmla="*/ 984 h 4984"/>
                <a:gd name="T116" fmla="*/ 84 w 121"/>
                <a:gd name="T117" fmla="*/ 660 h 4984"/>
                <a:gd name="T118" fmla="*/ 46 w 121"/>
                <a:gd name="T119" fmla="*/ 500 h 4984"/>
                <a:gd name="T120" fmla="*/ 37 w 121"/>
                <a:gd name="T121" fmla="*/ 220 h 4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1" h="4984">
                  <a:moveTo>
                    <a:pt x="28" y="0"/>
                  </a:moveTo>
                  <a:lnTo>
                    <a:pt x="16" y="1"/>
                  </a:lnTo>
                  <a:lnTo>
                    <a:pt x="19" y="68"/>
                  </a:lnTo>
                  <a:lnTo>
                    <a:pt x="23" y="137"/>
                  </a:lnTo>
                  <a:lnTo>
                    <a:pt x="25" y="220"/>
                  </a:lnTo>
                  <a:lnTo>
                    <a:pt x="26" y="303"/>
                  </a:lnTo>
                  <a:lnTo>
                    <a:pt x="28" y="386"/>
                  </a:lnTo>
                  <a:lnTo>
                    <a:pt x="30" y="469"/>
                  </a:lnTo>
                  <a:lnTo>
                    <a:pt x="31" y="484"/>
                  </a:lnTo>
                  <a:lnTo>
                    <a:pt x="34" y="500"/>
                  </a:lnTo>
                  <a:lnTo>
                    <a:pt x="42" y="530"/>
                  </a:lnTo>
                  <a:lnTo>
                    <a:pt x="52" y="561"/>
                  </a:lnTo>
                  <a:lnTo>
                    <a:pt x="55" y="577"/>
                  </a:lnTo>
                  <a:lnTo>
                    <a:pt x="60" y="592"/>
                  </a:lnTo>
                  <a:lnTo>
                    <a:pt x="72" y="660"/>
                  </a:lnTo>
                  <a:lnTo>
                    <a:pt x="87" y="728"/>
                  </a:lnTo>
                  <a:lnTo>
                    <a:pt x="99" y="797"/>
                  </a:lnTo>
                  <a:lnTo>
                    <a:pt x="109" y="866"/>
                  </a:lnTo>
                  <a:lnTo>
                    <a:pt x="115" y="865"/>
                  </a:lnTo>
                  <a:lnTo>
                    <a:pt x="109" y="865"/>
                  </a:lnTo>
                  <a:lnTo>
                    <a:pt x="108" y="984"/>
                  </a:lnTo>
                  <a:lnTo>
                    <a:pt x="107" y="1103"/>
                  </a:lnTo>
                  <a:lnTo>
                    <a:pt x="106" y="1222"/>
                  </a:lnTo>
                  <a:lnTo>
                    <a:pt x="102" y="1341"/>
                  </a:lnTo>
                  <a:lnTo>
                    <a:pt x="101" y="1357"/>
                  </a:lnTo>
                  <a:lnTo>
                    <a:pt x="100" y="1376"/>
                  </a:lnTo>
                  <a:lnTo>
                    <a:pt x="97" y="1394"/>
                  </a:lnTo>
                  <a:lnTo>
                    <a:pt x="95" y="1414"/>
                  </a:lnTo>
                  <a:lnTo>
                    <a:pt x="93" y="1430"/>
                  </a:lnTo>
                  <a:lnTo>
                    <a:pt x="90" y="1445"/>
                  </a:lnTo>
                  <a:lnTo>
                    <a:pt x="89" y="1450"/>
                  </a:lnTo>
                  <a:lnTo>
                    <a:pt x="89" y="1453"/>
                  </a:lnTo>
                  <a:lnTo>
                    <a:pt x="88" y="1456"/>
                  </a:lnTo>
                  <a:lnTo>
                    <a:pt x="89" y="1457"/>
                  </a:lnTo>
                  <a:lnTo>
                    <a:pt x="88" y="1457"/>
                  </a:lnTo>
                  <a:lnTo>
                    <a:pt x="82" y="1567"/>
                  </a:lnTo>
                  <a:lnTo>
                    <a:pt x="77" y="1677"/>
                  </a:lnTo>
                  <a:lnTo>
                    <a:pt x="72" y="1787"/>
                  </a:lnTo>
                  <a:lnTo>
                    <a:pt x="66" y="1897"/>
                  </a:lnTo>
                  <a:lnTo>
                    <a:pt x="66" y="1897"/>
                  </a:lnTo>
                  <a:lnTo>
                    <a:pt x="65" y="1929"/>
                  </a:lnTo>
                  <a:lnTo>
                    <a:pt x="63" y="1962"/>
                  </a:lnTo>
                  <a:lnTo>
                    <a:pt x="61" y="1997"/>
                  </a:lnTo>
                  <a:lnTo>
                    <a:pt x="59" y="2033"/>
                  </a:lnTo>
                  <a:lnTo>
                    <a:pt x="55" y="2107"/>
                  </a:lnTo>
                  <a:lnTo>
                    <a:pt x="52" y="2183"/>
                  </a:lnTo>
                  <a:lnTo>
                    <a:pt x="48" y="2259"/>
                  </a:lnTo>
                  <a:lnTo>
                    <a:pt x="45" y="2332"/>
                  </a:lnTo>
                  <a:lnTo>
                    <a:pt x="42" y="2368"/>
                  </a:lnTo>
                  <a:lnTo>
                    <a:pt x="41" y="2402"/>
                  </a:lnTo>
                  <a:lnTo>
                    <a:pt x="38" y="2435"/>
                  </a:lnTo>
                  <a:lnTo>
                    <a:pt x="37" y="2467"/>
                  </a:lnTo>
                  <a:lnTo>
                    <a:pt x="36" y="2497"/>
                  </a:lnTo>
                  <a:lnTo>
                    <a:pt x="34" y="2526"/>
                  </a:lnTo>
                  <a:lnTo>
                    <a:pt x="31" y="2581"/>
                  </a:lnTo>
                  <a:lnTo>
                    <a:pt x="29" y="2631"/>
                  </a:lnTo>
                  <a:lnTo>
                    <a:pt x="25" y="2682"/>
                  </a:lnTo>
                  <a:lnTo>
                    <a:pt x="20" y="2778"/>
                  </a:lnTo>
                  <a:lnTo>
                    <a:pt x="18" y="2827"/>
                  </a:lnTo>
                  <a:lnTo>
                    <a:pt x="16" y="2878"/>
                  </a:lnTo>
                  <a:lnTo>
                    <a:pt x="13" y="2932"/>
                  </a:lnTo>
                  <a:lnTo>
                    <a:pt x="11" y="2990"/>
                  </a:lnTo>
                  <a:lnTo>
                    <a:pt x="10" y="3047"/>
                  </a:lnTo>
                  <a:lnTo>
                    <a:pt x="7" y="3105"/>
                  </a:lnTo>
                  <a:lnTo>
                    <a:pt x="5" y="3162"/>
                  </a:lnTo>
                  <a:lnTo>
                    <a:pt x="5" y="3189"/>
                  </a:lnTo>
                  <a:lnTo>
                    <a:pt x="4" y="3215"/>
                  </a:lnTo>
                  <a:lnTo>
                    <a:pt x="2" y="3239"/>
                  </a:lnTo>
                  <a:lnTo>
                    <a:pt x="2" y="3263"/>
                  </a:lnTo>
                  <a:lnTo>
                    <a:pt x="1" y="3284"/>
                  </a:lnTo>
                  <a:lnTo>
                    <a:pt x="1" y="3304"/>
                  </a:lnTo>
                  <a:lnTo>
                    <a:pt x="1" y="3322"/>
                  </a:lnTo>
                  <a:lnTo>
                    <a:pt x="0" y="3337"/>
                  </a:lnTo>
                  <a:lnTo>
                    <a:pt x="0" y="3350"/>
                  </a:lnTo>
                  <a:lnTo>
                    <a:pt x="0" y="3364"/>
                  </a:lnTo>
                  <a:lnTo>
                    <a:pt x="0" y="3374"/>
                  </a:lnTo>
                  <a:lnTo>
                    <a:pt x="0" y="3385"/>
                  </a:lnTo>
                  <a:lnTo>
                    <a:pt x="0" y="3403"/>
                  </a:lnTo>
                  <a:lnTo>
                    <a:pt x="0" y="3419"/>
                  </a:lnTo>
                  <a:lnTo>
                    <a:pt x="0" y="3436"/>
                  </a:lnTo>
                  <a:lnTo>
                    <a:pt x="1" y="3454"/>
                  </a:lnTo>
                  <a:lnTo>
                    <a:pt x="1" y="3465"/>
                  </a:lnTo>
                  <a:lnTo>
                    <a:pt x="1" y="3477"/>
                  </a:lnTo>
                  <a:lnTo>
                    <a:pt x="2" y="3503"/>
                  </a:lnTo>
                  <a:lnTo>
                    <a:pt x="2" y="3532"/>
                  </a:lnTo>
                  <a:lnTo>
                    <a:pt x="4" y="3562"/>
                  </a:lnTo>
                  <a:lnTo>
                    <a:pt x="5" y="3593"/>
                  </a:lnTo>
                  <a:lnTo>
                    <a:pt x="6" y="3623"/>
                  </a:lnTo>
                  <a:lnTo>
                    <a:pt x="7" y="3652"/>
                  </a:lnTo>
                  <a:lnTo>
                    <a:pt x="8" y="3677"/>
                  </a:lnTo>
                  <a:lnTo>
                    <a:pt x="8" y="3700"/>
                  </a:lnTo>
                  <a:lnTo>
                    <a:pt x="8" y="3718"/>
                  </a:lnTo>
                  <a:lnTo>
                    <a:pt x="7" y="3734"/>
                  </a:lnTo>
                  <a:lnTo>
                    <a:pt x="6" y="3747"/>
                  </a:lnTo>
                  <a:lnTo>
                    <a:pt x="5" y="3758"/>
                  </a:lnTo>
                  <a:lnTo>
                    <a:pt x="2" y="3778"/>
                  </a:lnTo>
                  <a:lnTo>
                    <a:pt x="1" y="3789"/>
                  </a:lnTo>
                  <a:lnTo>
                    <a:pt x="1" y="3801"/>
                  </a:lnTo>
                  <a:lnTo>
                    <a:pt x="1" y="3806"/>
                  </a:lnTo>
                  <a:lnTo>
                    <a:pt x="2" y="3807"/>
                  </a:lnTo>
                  <a:lnTo>
                    <a:pt x="4" y="3812"/>
                  </a:lnTo>
                  <a:lnTo>
                    <a:pt x="8" y="3813"/>
                  </a:lnTo>
                  <a:lnTo>
                    <a:pt x="12" y="3812"/>
                  </a:lnTo>
                  <a:lnTo>
                    <a:pt x="13" y="3812"/>
                  </a:lnTo>
                  <a:lnTo>
                    <a:pt x="14" y="3807"/>
                  </a:lnTo>
                  <a:lnTo>
                    <a:pt x="16" y="3805"/>
                  </a:lnTo>
                  <a:lnTo>
                    <a:pt x="17" y="3799"/>
                  </a:lnTo>
                  <a:lnTo>
                    <a:pt x="18" y="3796"/>
                  </a:lnTo>
                  <a:lnTo>
                    <a:pt x="12" y="3796"/>
                  </a:lnTo>
                  <a:lnTo>
                    <a:pt x="17" y="3800"/>
                  </a:lnTo>
                  <a:lnTo>
                    <a:pt x="17" y="3799"/>
                  </a:lnTo>
                  <a:lnTo>
                    <a:pt x="13" y="3794"/>
                  </a:lnTo>
                  <a:lnTo>
                    <a:pt x="13" y="3800"/>
                  </a:lnTo>
                  <a:lnTo>
                    <a:pt x="14" y="3801"/>
                  </a:lnTo>
                  <a:lnTo>
                    <a:pt x="14" y="3795"/>
                  </a:lnTo>
                  <a:lnTo>
                    <a:pt x="10" y="3799"/>
                  </a:lnTo>
                  <a:lnTo>
                    <a:pt x="8" y="3795"/>
                  </a:lnTo>
                  <a:lnTo>
                    <a:pt x="10" y="3798"/>
                  </a:lnTo>
                  <a:lnTo>
                    <a:pt x="11" y="3804"/>
                  </a:lnTo>
                  <a:lnTo>
                    <a:pt x="12" y="3815"/>
                  </a:lnTo>
                  <a:lnTo>
                    <a:pt x="12" y="3822"/>
                  </a:lnTo>
                  <a:lnTo>
                    <a:pt x="13" y="3829"/>
                  </a:lnTo>
                  <a:lnTo>
                    <a:pt x="13" y="3839"/>
                  </a:lnTo>
                  <a:lnTo>
                    <a:pt x="13" y="3849"/>
                  </a:lnTo>
                  <a:lnTo>
                    <a:pt x="14" y="3863"/>
                  </a:lnTo>
                  <a:lnTo>
                    <a:pt x="14" y="3876"/>
                  </a:lnTo>
                  <a:lnTo>
                    <a:pt x="16" y="3891"/>
                  </a:lnTo>
                  <a:lnTo>
                    <a:pt x="16" y="3909"/>
                  </a:lnTo>
                  <a:lnTo>
                    <a:pt x="16" y="3929"/>
                  </a:lnTo>
                  <a:lnTo>
                    <a:pt x="17" y="3952"/>
                  </a:lnTo>
                  <a:lnTo>
                    <a:pt x="17" y="3977"/>
                  </a:lnTo>
                  <a:lnTo>
                    <a:pt x="18" y="4003"/>
                  </a:lnTo>
                  <a:lnTo>
                    <a:pt x="18" y="4032"/>
                  </a:lnTo>
                  <a:lnTo>
                    <a:pt x="18" y="4062"/>
                  </a:lnTo>
                  <a:lnTo>
                    <a:pt x="19" y="4095"/>
                  </a:lnTo>
                  <a:lnTo>
                    <a:pt x="19" y="4130"/>
                  </a:lnTo>
                  <a:lnTo>
                    <a:pt x="20" y="4164"/>
                  </a:lnTo>
                  <a:lnTo>
                    <a:pt x="20" y="4202"/>
                  </a:lnTo>
                  <a:lnTo>
                    <a:pt x="22" y="4277"/>
                  </a:lnTo>
                  <a:lnTo>
                    <a:pt x="23" y="4357"/>
                  </a:lnTo>
                  <a:lnTo>
                    <a:pt x="24" y="4437"/>
                  </a:lnTo>
                  <a:lnTo>
                    <a:pt x="25" y="4518"/>
                  </a:lnTo>
                  <a:lnTo>
                    <a:pt x="25" y="4598"/>
                  </a:lnTo>
                  <a:lnTo>
                    <a:pt x="26" y="4675"/>
                  </a:lnTo>
                  <a:lnTo>
                    <a:pt x="28" y="4714"/>
                  </a:lnTo>
                  <a:lnTo>
                    <a:pt x="28" y="4750"/>
                  </a:lnTo>
                  <a:lnTo>
                    <a:pt x="28" y="4785"/>
                  </a:lnTo>
                  <a:lnTo>
                    <a:pt x="29" y="4820"/>
                  </a:lnTo>
                  <a:lnTo>
                    <a:pt x="29" y="4851"/>
                  </a:lnTo>
                  <a:lnTo>
                    <a:pt x="29" y="4882"/>
                  </a:lnTo>
                  <a:lnTo>
                    <a:pt x="29" y="4911"/>
                  </a:lnTo>
                  <a:lnTo>
                    <a:pt x="30" y="4937"/>
                  </a:lnTo>
                  <a:lnTo>
                    <a:pt x="30" y="4963"/>
                  </a:lnTo>
                  <a:lnTo>
                    <a:pt x="30" y="4984"/>
                  </a:lnTo>
                  <a:lnTo>
                    <a:pt x="42" y="4984"/>
                  </a:lnTo>
                  <a:lnTo>
                    <a:pt x="42" y="4963"/>
                  </a:lnTo>
                  <a:lnTo>
                    <a:pt x="42" y="4937"/>
                  </a:lnTo>
                  <a:lnTo>
                    <a:pt x="41" y="4911"/>
                  </a:lnTo>
                  <a:lnTo>
                    <a:pt x="41" y="4882"/>
                  </a:lnTo>
                  <a:lnTo>
                    <a:pt x="41" y="4851"/>
                  </a:lnTo>
                  <a:lnTo>
                    <a:pt x="41" y="4820"/>
                  </a:lnTo>
                  <a:lnTo>
                    <a:pt x="40" y="4785"/>
                  </a:lnTo>
                  <a:lnTo>
                    <a:pt x="40" y="4750"/>
                  </a:lnTo>
                  <a:lnTo>
                    <a:pt x="40" y="4714"/>
                  </a:lnTo>
                  <a:lnTo>
                    <a:pt x="38" y="4675"/>
                  </a:lnTo>
                  <a:lnTo>
                    <a:pt x="37" y="4598"/>
                  </a:lnTo>
                  <a:lnTo>
                    <a:pt x="37" y="4518"/>
                  </a:lnTo>
                  <a:lnTo>
                    <a:pt x="36" y="4437"/>
                  </a:lnTo>
                  <a:lnTo>
                    <a:pt x="35" y="4357"/>
                  </a:lnTo>
                  <a:lnTo>
                    <a:pt x="34" y="4277"/>
                  </a:lnTo>
                  <a:lnTo>
                    <a:pt x="32" y="4202"/>
                  </a:lnTo>
                  <a:lnTo>
                    <a:pt x="32" y="4164"/>
                  </a:lnTo>
                  <a:lnTo>
                    <a:pt x="31" y="4130"/>
                  </a:lnTo>
                  <a:lnTo>
                    <a:pt x="31" y="4095"/>
                  </a:lnTo>
                  <a:lnTo>
                    <a:pt x="30" y="4062"/>
                  </a:lnTo>
                  <a:lnTo>
                    <a:pt x="30" y="4032"/>
                  </a:lnTo>
                  <a:lnTo>
                    <a:pt x="30" y="4003"/>
                  </a:lnTo>
                  <a:lnTo>
                    <a:pt x="29" y="3977"/>
                  </a:lnTo>
                  <a:lnTo>
                    <a:pt x="29" y="3952"/>
                  </a:lnTo>
                  <a:lnTo>
                    <a:pt x="28" y="3929"/>
                  </a:lnTo>
                  <a:lnTo>
                    <a:pt x="28" y="3909"/>
                  </a:lnTo>
                  <a:lnTo>
                    <a:pt x="28" y="3891"/>
                  </a:lnTo>
                  <a:lnTo>
                    <a:pt x="26" y="3876"/>
                  </a:lnTo>
                  <a:lnTo>
                    <a:pt x="26" y="3863"/>
                  </a:lnTo>
                  <a:lnTo>
                    <a:pt x="25" y="3849"/>
                  </a:lnTo>
                  <a:lnTo>
                    <a:pt x="25" y="3839"/>
                  </a:lnTo>
                  <a:lnTo>
                    <a:pt x="25" y="3829"/>
                  </a:lnTo>
                  <a:lnTo>
                    <a:pt x="24" y="3822"/>
                  </a:lnTo>
                  <a:lnTo>
                    <a:pt x="24" y="3815"/>
                  </a:lnTo>
                  <a:lnTo>
                    <a:pt x="23" y="3804"/>
                  </a:lnTo>
                  <a:lnTo>
                    <a:pt x="22" y="3798"/>
                  </a:lnTo>
                  <a:lnTo>
                    <a:pt x="20" y="3795"/>
                  </a:lnTo>
                  <a:lnTo>
                    <a:pt x="18" y="3790"/>
                  </a:lnTo>
                  <a:lnTo>
                    <a:pt x="14" y="3789"/>
                  </a:lnTo>
                  <a:lnTo>
                    <a:pt x="13" y="3788"/>
                  </a:lnTo>
                  <a:lnTo>
                    <a:pt x="8" y="3790"/>
                  </a:lnTo>
                  <a:lnTo>
                    <a:pt x="8" y="3792"/>
                  </a:lnTo>
                  <a:lnTo>
                    <a:pt x="6" y="3796"/>
                  </a:lnTo>
                  <a:lnTo>
                    <a:pt x="6" y="3796"/>
                  </a:lnTo>
                  <a:lnTo>
                    <a:pt x="5" y="3799"/>
                  </a:lnTo>
                  <a:lnTo>
                    <a:pt x="4" y="3805"/>
                  </a:lnTo>
                  <a:lnTo>
                    <a:pt x="2" y="3807"/>
                  </a:lnTo>
                  <a:lnTo>
                    <a:pt x="8" y="3807"/>
                  </a:lnTo>
                  <a:lnTo>
                    <a:pt x="5" y="3804"/>
                  </a:lnTo>
                  <a:lnTo>
                    <a:pt x="4" y="3804"/>
                  </a:lnTo>
                  <a:lnTo>
                    <a:pt x="12" y="3804"/>
                  </a:lnTo>
                  <a:lnTo>
                    <a:pt x="8" y="3801"/>
                  </a:lnTo>
                  <a:lnTo>
                    <a:pt x="8" y="3807"/>
                  </a:lnTo>
                  <a:lnTo>
                    <a:pt x="14" y="3807"/>
                  </a:lnTo>
                  <a:lnTo>
                    <a:pt x="13" y="3806"/>
                  </a:lnTo>
                  <a:lnTo>
                    <a:pt x="13" y="3801"/>
                  </a:lnTo>
                  <a:lnTo>
                    <a:pt x="13" y="3789"/>
                  </a:lnTo>
                  <a:lnTo>
                    <a:pt x="14" y="3778"/>
                  </a:lnTo>
                  <a:lnTo>
                    <a:pt x="17" y="3758"/>
                  </a:lnTo>
                  <a:lnTo>
                    <a:pt x="18" y="3747"/>
                  </a:lnTo>
                  <a:lnTo>
                    <a:pt x="19" y="3734"/>
                  </a:lnTo>
                  <a:lnTo>
                    <a:pt x="20" y="3718"/>
                  </a:lnTo>
                  <a:lnTo>
                    <a:pt x="20" y="3700"/>
                  </a:lnTo>
                  <a:lnTo>
                    <a:pt x="20" y="3677"/>
                  </a:lnTo>
                  <a:lnTo>
                    <a:pt x="19" y="3652"/>
                  </a:lnTo>
                  <a:lnTo>
                    <a:pt x="18" y="3623"/>
                  </a:lnTo>
                  <a:lnTo>
                    <a:pt x="17" y="3593"/>
                  </a:lnTo>
                  <a:lnTo>
                    <a:pt x="16" y="3562"/>
                  </a:lnTo>
                  <a:lnTo>
                    <a:pt x="14" y="3532"/>
                  </a:lnTo>
                  <a:lnTo>
                    <a:pt x="14" y="3503"/>
                  </a:lnTo>
                  <a:lnTo>
                    <a:pt x="13" y="3477"/>
                  </a:lnTo>
                  <a:lnTo>
                    <a:pt x="13" y="3465"/>
                  </a:lnTo>
                  <a:lnTo>
                    <a:pt x="13" y="3454"/>
                  </a:lnTo>
                  <a:lnTo>
                    <a:pt x="12" y="3436"/>
                  </a:lnTo>
                  <a:lnTo>
                    <a:pt x="12" y="3419"/>
                  </a:lnTo>
                  <a:lnTo>
                    <a:pt x="12" y="3403"/>
                  </a:lnTo>
                  <a:lnTo>
                    <a:pt x="12" y="3385"/>
                  </a:lnTo>
                  <a:lnTo>
                    <a:pt x="12" y="3374"/>
                  </a:lnTo>
                  <a:lnTo>
                    <a:pt x="12" y="3364"/>
                  </a:lnTo>
                  <a:lnTo>
                    <a:pt x="12" y="3350"/>
                  </a:lnTo>
                  <a:lnTo>
                    <a:pt x="12" y="3337"/>
                  </a:lnTo>
                  <a:lnTo>
                    <a:pt x="13" y="3322"/>
                  </a:lnTo>
                  <a:lnTo>
                    <a:pt x="13" y="3304"/>
                  </a:lnTo>
                  <a:lnTo>
                    <a:pt x="13" y="3284"/>
                  </a:lnTo>
                  <a:lnTo>
                    <a:pt x="14" y="3263"/>
                  </a:lnTo>
                  <a:lnTo>
                    <a:pt x="14" y="3239"/>
                  </a:lnTo>
                  <a:lnTo>
                    <a:pt x="16" y="3215"/>
                  </a:lnTo>
                  <a:lnTo>
                    <a:pt x="17" y="3189"/>
                  </a:lnTo>
                  <a:lnTo>
                    <a:pt x="17" y="3162"/>
                  </a:lnTo>
                  <a:lnTo>
                    <a:pt x="19" y="3105"/>
                  </a:lnTo>
                  <a:lnTo>
                    <a:pt x="22" y="3047"/>
                  </a:lnTo>
                  <a:lnTo>
                    <a:pt x="23" y="2990"/>
                  </a:lnTo>
                  <a:lnTo>
                    <a:pt x="25" y="2932"/>
                  </a:lnTo>
                  <a:lnTo>
                    <a:pt x="28" y="2878"/>
                  </a:lnTo>
                  <a:lnTo>
                    <a:pt x="30" y="2827"/>
                  </a:lnTo>
                  <a:lnTo>
                    <a:pt x="32" y="2778"/>
                  </a:lnTo>
                  <a:lnTo>
                    <a:pt x="37" y="2682"/>
                  </a:lnTo>
                  <a:lnTo>
                    <a:pt x="41" y="2631"/>
                  </a:lnTo>
                  <a:lnTo>
                    <a:pt x="43" y="2581"/>
                  </a:lnTo>
                  <a:lnTo>
                    <a:pt x="46" y="2526"/>
                  </a:lnTo>
                  <a:lnTo>
                    <a:pt x="48" y="2497"/>
                  </a:lnTo>
                  <a:lnTo>
                    <a:pt x="49" y="2468"/>
                  </a:lnTo>
                  <a:lnTo>
                    <a:pt x="51" y="2435"/>
                  </a:lnTo>
                  <a:lnTo>
                    <a:pt x="53" y="2402"/>
                  </a:lnTo>
                  <a:lnTo>
                    <a:pt x="54" y="2368"/>
                  </a:lnTo>
                  <a:lnTo>
                    <a:pt x="57" y="2332"/>
                  </a:lnTo>
                  <a:lnTo>
                    <a:pt x="60" y="2259"/>
                  </a:lnTo>
                  <a:lnTo>
                    <a:pt x="64" y="2183"/>
                  </a:lnTo>
                  <a:lnTo>
                    <a:pt x="67" y="2107"/>
                  </a:lnTo>
                  <a:lnTo>
                    <a:pt x="71" y="2033"/>
                  </a:lnTo>
                  <a:lnTo>
                    <a:pt x="73" y="1997"/>
                  </a:lnTo>
                  <a:lnTo>
                    <a:pt x="75" y="1962"/>
                  </a:lnTo>
                  <a:lnTo>
                    <a:pt x="77" y="1929"/>
                  </a:lnTo>
                  <a:lnTo>
                    <a:pt x="78" y="1897"/>
                  </a:lnTo>
                  <a:lnTo>
                    <a:pt x="72" y="1897"/>
                  </a:lnTo>
                  <a:lnTo>
                    <a:pt x="78" y="1898"/>
                  </a:lnTo>
                  <a:lnTo>
                    <a:pt x="84" y="1787"/>
                  </a:lnTo>
                  <a:lnTo>
                    <a:pt x="89" y="1677"/>
                  </a:lnTo>
                  <a:lnTo>
                    <a:pt x="94" y="1567"/>
                  </a:lnTo>
                  <a:lnTo>
                    <a:pt x="100" y="1458"/>
                  </a:lnTo>
                  <a:lnTo>
                    <a:pt x="94" y="1457"/>
                  </a:lnTo>
                  <a:lnTo>
                    <a:pt x="100" y="1458"/>
                  </a:lnTo>
                  <a:lnTo>
                    <a:pt x="100" y="1456"/>
                  </a:lnTo>
                  <a:lnTo>
                    <a:pt x="101" y="1453"/>
                  </a:lnTo>
                  <a:lnTo>
                    <a:pt x="101" y="1450"/>
                  </a:lnTo>
                  <a:lnTo>
                    <a:pt x="102" y="1445"/>
                  </a:lnTo>
                  <a:lnTo>
                    <a:pt x="105" y="1430"/>
                  </a:lnTo>
                  <a:lnTo>
                    <a:pt x="107" y="1414"/>
                  </a:lnTo>
                  <a:lnTo>
                    <a:pt x="109" y="1394"/>
                  </a:lnTo>
                  <a:lnTo>
                    <a:pt x="112" y="1376"/>
                  </a:lnTo>
                  <a:lnTo>
                    <a:pt x="113" y="1357"/>
                  </a:lnTo>
                  <a:lnTo>
                    <a:pt x="114" y="1341"/>
                  </a:lnTo>
                  <a:lnTo>
                    <a:pt x="118" y="1222"/>
                  </a:lnTo>
                  <a:lnTo>
                    <a:pt x="119" y="1103"/>
                  </a:lnTo>
                  <a:lnTo>
                    <a:pt x="120" y="984"/>
                  </a:lnTo>
                  <a:lnTo>
                    <a:pt x="121" y="865"/>
                  </a:lnTo>
                  <a:lnTo>
                    <a:pt x="121" y="865"/>
                  </a:lnTo>
                  <a:lnTo>
                    <a:pt x="111" y="797"/>
                  </a:lnTo>
                  <a:lnTo>
                    <a:pt x="99" y="728"/>
                  </a:lnTo>
                  <a:lnTo>
                    <a:pt x="84" y="660"/>
                  </a:lnTo>
                  <a:lnTo>
                    <a:pt x="71" y="590"/>
                  </a:lnTo>
                  <a:lnTo>
                    <a:pt x="67" y="577"/>
                  </a:lnTo>
                  <a:lnTo>
                    <a:pt x="64" y="561"/>
                  </a:lnTo>
                  <a:lnTo>
                    <a:pt x="54" y="530"/>
                  </a:lnTo>
                  <a:lnTo>
                    <a:pt x="46" y="500"/>
                  </a:lnTo>
                  <a:lnTo>
                    <a:pt x="43" y="484"/>
                  </a:lnTo>
                  <a:lnTo>
                    <a:pt x="42" y="469"/>
                  </a:lnTo>
                  <a:lnTo>
                    <a:pt x="40" y="386"/>
                  </a:lnTo>
                  <a:lnTo>
                    <a:pt x="38" y="303"/>
                  </a:lnTo>
                  <a:lnTo>
                    <a:pt x="37" y="220"/>
                  </a:lnTo>
                  <a:lnTo>
                    <a:pt x="35" y="137"/>
                  </a:lnTo>
                  <a:lnTo>
                    <a:pt x="31" y="6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C"/>
            </a:p>
          </p:txBody>
        </p:sp>
      </p:grpSp>
      <p:sp>
        <p:nvSpPr>
          <p:cNvPr id="166771" name="Freeform 883"/>
          <p:cNvSpPr>
            <a:spLocks/>
          </p:cNvSpPr>
          <p:nvPr/>
        </p:nvSpPr>
        <p:spPr bwMode="auto">
          <a:xfrm>
            <a:off x="4832351" y="2200276"/>
            <a:ext cx="30163" cy="41275"/>
          </a:xfrm>
          <a:custGeom>
            <a:avLst/>
            <a:gdLst>
              <a:gd name="T0" fmla="*/ 58 w 58"/>
              <a:gd name="T1" fmla="*/ 0 h 79"/>
              <a:gd name="T2" fmla="*/ 47 w 58"/>
              <a:gd name="T3" fmla="*/ 10 h 79"/>
              <a:gd name="T4" fmla="*/ 37 w 58"/>
              <a:gd name="T5" fmla="*/ 18 h 79"/>
              <a:gd name="T6" fmla="*/ 29 w 58"/>
              <a:gd name="T7" fmla="*/ 27 h 79"/>
              <a:gd name="T8" fmla="*/ 23 w 58"/>
              <a:gd name="T9" fmla="*/ 36 h 79"/>
              <a:gd name="T10" fmla="*/ 12 w 58"/>
              <a:gd name="T11" fmla="*/ 55 h 79"/>
              <a:gd name="T12" fmla="*/ 6 w 58"/>
              <a:gd name="T13" fmla="*/ 66 h 79"/>
              <a:gd name="T14" fmla="*/ 0 w 58"/>
              <a:gd name="T15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" h="79">
                <a:moveTo>
                  <a:pt x="58" y="0"/>
                </a:moveTo>
                <a:lnTo>
                  <a:pt x="47" y="10"/>
                </a:lnTo>
                <a:lnTo>
                  <a:pt x="37" y="18"/>
                </a:lnTo>
                <a:lnTo>
                  <a:pt x="29" y="27"/>
                </a:lnTo>
                <a:lnTo>
                  <a:pt x="23" y="36"/>
                </a:lnTo>
                <a:lnTo>
                  <a:pt x="12" y="55"/>
                </a:lnTo>
                <a:lnTo>
                  <a:pt x="6" y="66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2" name="Freeform 884"/>
          <p:cNvSpPr>
            <a:spLocks/>
          </p:cNvSpPr>
          <p:nvPr/>
        </p:nvSpPr>
        <p:spPr bwMode="auto">
          <a:xfrm>
            <a:off x="4732339" y="2238376"/>
            <a:ext cx="103187" cy="53975"/>
          </a:xfrm>
          <a:custGeom>
            <a:avLst/>
            <a:gdLst>
              <a:gd name="T0" fmla="*/ 194 w 194"/>
              <a:gd name="T1" fmla="*/ 0 h 101"/>
              <a:gd name="T2" fmla="*/ 179 w 194"/>
              <a:gd name="T3" fmla="*/ 4 h 101"/>
              <a:gd name="T4" fmla="*/ 162 w 194"/>
              <a:gd name="T5" fmla="*/ 7 h 101"/>
              <a:gd name="T6" fmla="*/ 145 w 194"/>
              <a:gd name="T7" fmla="*/ 10 h 101"/>
              <a:gd name="T8" fmla="*/ 129 w 194"/>
              <a:gd name="T9" fmla="*/ 15 h 101"/>
              <a:gd name="T10" fmla="*/ 122 w 194"/>
              <a:gd name="T11" fmla="*/ 19 h 101"/>
              <a:gd name="T12" fmla="*/ 115 w 194"/>
              <a:gd name="T13" fmla="*/ 25 h 101"/>
              <a:gd name="T14" fmla="*/ 108 w 194"/>
              <a:gd name="T15" fmla="*/ 31 h 101"/>
              <a:gd name="T16" fmla="*/ 101 w 194"/>
              <a:gd name="T17" fmla="*/ 36 h 101"/>
              <a:gd name="T18" fmla="*/ 93 w 194"/>
              <a:gd name="T19" fmla="*/ 39 h 101"/>
              <a:gd name="T20" fmla="*/ 86 w 194"/>
              <a:gd name="T21" fmla="*/ 41 h 101"/>
              <a:gd name="T22" fmla="*/ 72 w 194"/>
              <a:gd name="T23" fmla="*/ 43 h 101"/>
              <a:gd name="T24" fmla="*/ 51 w 194"/>
              <a:gd name="T25" fmla="*/ 56 h 101"/>
              <a:gd name="T26" fmla="*/ 31 w 194"/>
              <a:gd name="T27" fmla="*/ 68 h 101"/>
              <a:gd name="T28" fmla="*/ 13 w 194"/>
              <a:gd name="T29" fmla="*/ 82 h 101"/>
              <a:gd name="T30" fmla="*/ 6 w 194"/>
              <a:gd name="T31" fmla="*/ 92 h 101"/>
              <a:gd name="T32" fmla="*/ 0 w 194"/>
              <a:gd name="T33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4" h="101">
                <a:moveTo>
                  <a:pt x="194" y="0"/>
                </a:moveTo>
                <a:lnTo>
                  <a:pt x="179" y="4"/>
                </a:lnTo>
                <a:lnTo>
                  <a:pt x="162" y="7"/>
                </a:lnTo>
                <a:lnTo>
                  <a:pt x="145" y="10"/>
                </a:lnTo>
                <a:lnTo>
                  <a:pt x="129" y="15"/>
                </a:lnTo>
                <a:lnTo>
                  <a:pt x="122" y="19"/>
                </a:lnTo>
                <a:lnTo>
                  <a:pt x="115" y="25"/>
                </a:lnTo>
                <a:lnTo>
                  <a:pt x="108" y="31"/>
                </a:lnTo>
                <a:lnTo>
                  <a:pt x="101" y="36"/>
                </a:lnTo>
                <a:lnTo>
                  <a:pt x="93" y="39"/>
                </a:lnTo>
                <a:lnTo>
                  <a:pt x="86" y="41"/>
                </a:lnTo>
                <a:lnTo>
                  <a:pt x="72" y="43"/>
                </a:lnTo>
                <a:lnTo>
                  <a:pt x="51" y="56"/>
                </a:lnTo>
                <a:lnTo>
                  <a:pt x="31" y="68"/>
                </a:lnTo>
                <a:lnTo>
                  <a:pt x="13" y="82"/>
                </a:lnTo>
                <a:lnTo>
                  <a:pt x="6" y="92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3" name="Freeform 885"/>
          <p:cNvSpPr>
            <a:spLocks/>
          </p:cNvSpPr>
          <p:nvPr/>
        </p:nvSpPr>
        <p:spPr bwMode="auto">
          <a:xfrm>
            <a:off x="4786314" y="2246314"/>
            <a:ext cx="26987" cy="53975"/>
          </a:xfrm>
          <a:custGeom>
            <a:avLst/>
            <a:gdLst>
              <a:gd name="T0" fmla="*/ 50 w 50"/>
              <a:gd name="T1" fmla="*/ 0 h 101"/>
              <a:gd name="T2" fmla="*/ 48 w 50"/>
              <a:gd name="T3" fmla="*/ 18 h 101"/>
              <a:gd name="T4" fmla="*/ 44 w 50"/>
              <a:gd name="T5" fmla="*/ 32 h 101"/>
              <a:gd name="T6" fmla="*/ 41 w 50"/>
              <a:gd name="T7" fmla="*/ 45 h 101"/>
              <a:gd name="T8" fmla="*/ 36 w 50"/>
              <a:gd name="T9" fmla="*/ 56 h 101"/>
              <a:gd name="T10" fmla="*/ 30 w 50"/>
              <a:gd name="T11" fmla="*/ 67 h 101"/>
              <a:gd name="T12" fmla="*/ 21 w 50"/>
              <a:gd name="T13" fmla="*/ 77 h 101"/>
              <a:gd name="T14" fmla="*/ 12 w 50"/>
              <a:gd name="T15" fmla="*/ 89 h 101"/>
              <a:gd name="T16" fmla="*/ 0 w 50"/>
              <a:gd name="T17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" h="101">
                <a:moveTo>
                  <a:pt x="50" y="0"/>
                </a:moveTo>
                <a:lnTo>
                  <a:pt x="48" y="18"/>
                </a:lnTo>
                <a:lnTo>
                  <a:pt x="44" y="32"/>
                </a:lnTo>
                <a:lnTo>
                  <a:pt x="41" y="45"/>
                </a:lnTo>
                <a:lnTo>
                  <a:pt x="36" y="56"/>
                </a:lnTo>
                <a:lnTo>
                  <a:pt x="30" y="67"/>
                </a:lnTo>
                <a:lnTo>
                  <a:pt x="21" y="77"/>
                </a:lnTo>
                <a:lnTo>
                  <a:pt x="12" y="89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4" name="Freeform 886"/>
          <p:cNvSpPr>
            <a:spLocks/>
          </p:cNvSpPr>
          <p:nvPr/>
        </p:nvSpPr>
        <p:spPr bwMode="auto">
          <a:xfrm>
            <a:off x="4679950" y="2151063"/>
            <a:ext cx="141288" cy="49212"/>
          </a:xfrm>
          <a:custGeom>
            <a:avLst/>
            <a:gdLst>
              <a:gd name="T0" fmla="*/ 267 w 267"/>
              <a:gd name="T1" fmla="*/ 0 h 94"/>
              <a:gd name="T2" fmla="*/ 244 w 267"/>
              <a:gd name="T3" fmla="*/ 1 h 94"/>
              <a:gd name="T4" fmla="*/ 222 w 267"/>
              <a:gd name="T5" fmla="*/ 3 h 94"/>
              <a:gd name="T6" fmla="*/ 210 w 267"/>
              <a:gd name="T7" fmla="*/ 4 h 94"/>
              <a:gd name="T8" fmla="*/ 199 w 267"/>
              <a:gd name="T9" fmla="*/ 6 h 94"/>
              <a:gd name="T10" fmla="*/ 190 w 267"/>
              <a:gd name="T11" fmla="*/ 10 h 94"/>
              <a:gd name="T12" fmla="*/ 180 w 267"/>
              <a:gd name="T13" fmla="*/ 15 h 94"/>
              <a:gd name="T14" fmla="*/ 157 w 267"/>
              <a:gd name="T15" fmla="*/ 30 h 94"/>
              <a:gd name="T16" fmla="*/ 138 w 267"/>
              <a:gd name="T17" fmla="*/ 45 h 94"/>
              <a:gd name="T18" fmla="*/ 119 w 267"/>
              <a:gd name="T19" fmla="*/ 58 h 94"/>
              <a:gd name="T20" fmla="*/ 99 w 267"/>
              <a:gd name="T21" fmla="*/ 70 h 94"/>
              <a:gd name="T22" fmla="*/ 79 w 267"/>
              <a:gd name="T23" fmla="*/ 80 h 94"/>
              <a:gd name="T24" fmla="*/ 56 w 267"/>
              <a:gd name="T25" fmla="*/ 88 h 94"/>
              <a:gd name="T26" fmla="*/ 31 w 267"/>
              <a:gd name="T27" fmla="*/ 93 h 94"/>
              <a:gd name="T28" fmla="*/ 15 w 267"/>
              <a:gd name="T29" fmla="*/ 94 h 94"/>
              <a:gd name="T30" fmla="*/ 0 w 267"/>
              <a:gd name="T31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7" h="94">
                <a:moveTo>
                  <a:pt x="267" y="0"/>
                </a:moveTo>
                <a:lnTo>
                  <a:pt x="244" y="1"/>
                </a:lnTo>
                <a:lnTo>
                  <a:pt x="222" y="3"/>
                </a:lnTo>
                <a:lnTo>
                  <a:pt x="210" y="4"/>
                </a:lnTo>
                <a:lnTo>
                  <a:pt x="199" y="6"/>
                </a:lnTo>
                <a:lnTo>
                  <a:pt x="190" y="10"/>
                </a:lnTo>
                <a:lnTo>
                  <a:pt x="180" y="15"/>
                </a:lnTo>
                <a:lnTo>
                  <a:pt x="157" y="30"/>
                </a:lnTo>
                <a:lnTo>
                  <a:pt x="138" y="45"/>
                </a:lnTo>
                <a:lnTo>
                  <a:pt x="119" y="58"/>
                </a:lnTo>
                <a:lnTo>
                  <a:pt x="99" y="70"/>
                </a:lnTo>
                <a:lnTo>
                  <a:pt x="79" y="80"/>
                </a:lnTo>
                <a:lnTo>
                  <a:pt x="56" y="88"/>
                </a:lnTo>
                <a:lnTo>
                  <a:pt x="31" y="93"/>
                </a:lnTo>
                <a:lnTo>
                  <a:pt x="15" y="94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5" name="Freeform 887"/>
          <p:cNvSpPr>
            <a:spLocks/>
          </p:cNvSpPr>
          <p:nvPr/>
        </p:nvSpPr>
        <p:spPr bwMode="auto">
          <a:xfrm>
            <a:off x="4794250" y="2479675"/>
            <a:ext cx="76200" cy="33338"/>
          </a:xfrm>
          <a:custGeom>
            <a:avLst/>
            <a:gdLst>
              <a:gd name="T0" fmla="*/ 144 w 144"/>
              <a:gd name="T1" fmla="*/ 0 h 65"/>
              <a:gd name="T2" fmla="*/ 131 w 144"/>
              <a:gd name="T3" fmla="*/ 8 h 65"/>
              <a:gd name="T4" fmla="*/ 114 w 144"/>
              <a:gd name="T5" fmla="*/ 18 h 65"/>
              <a:gd name="T6" fmla="*/ 95 w 144"/>
              <a:gd name="T7" fmla="*/ 29 h 65"/>
              <a:gd name="T8" fmla="*/ 75 w 144"/>
              <a:gd name="T9" fmla="*/ 39 h 65"/>
              <a:gd name="T10" fmla="*/ 54 w 144"/>
              <a:gd name="T11" fmla="*/ 49 h 65"/>
              <a:gd name="T12" fmla="*/ 34 w 144"/>
              <a:gd name="T13" fmla="*/ 57 h 65"/>
              <a:gd name="T14" fmla="*/ 16 w 144"/>
              <a:gd name="T15" fmla="*/ 62 h 65"/>
              <a:gd name="T16" fmla="*/ 0 w 144"/>
              <a:gd name="T1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4" h="65">
                <a:moveTo>
                  <a:pt x="144" y="0"/>
                </a:moveTo>
                <a:lnTo>
                  <a:pt x="131" y="8"/>
                </a:lnTo>
                <a:lnTo>
                  <a:pt x="114" y="18"/>
                </a:lnTo>
                <a:lnTo>
                  <a:pt x="95" y="29"/>
                </a:lnTo>
                <a:lnTo>
                  <a:pt x="75" y="39"/>
                </a:lnTo>
                <a:lnTo>
                  <a:pt x="54" y="49"/>
                </a:lnTo>
                <a:lnTo>
                  <a:pt x="34" y="57"/>
                </a:lnTo>
                <a:lnTo>
                  <a:pt x="16" y="62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6" name="Freeform 888"/>
          <p:cNvSpPr>
            <a:spLocks/>
          </p:cNvSpPr>
          <p:nvPr/>
        </p:nvSpPr>
        <p:spPr bwMode="auto">
          <a:xfrm>
            <a:off x="4832350" y="2303464"/>
            <a:ext cx="57150" cy="22225"/>
          </a:xfrm>
          <a:custGeom>
            <a:avLst/>
            <a:gdLst>
              <a:gd name="T0" fmla="*/ 108 w 108"/>
              <a:gd name="T1" fmla="*/ 0 h 43"/>
              <a:gd name="T2" fmla="*/ 95 w 108"/>
              <a:gd name="T3" fmla="*/ 7 h 43"/>
              <a:gd name="T4" fmla="*/ 81 w 108"/>
              <a:gd name="T5" fmla="*/ 12 h 43"/>
              <a:gd name="T6" fmla="*/ 52 w 108"/>
              <a:gd name="T7" fmla="*/ 19 h 43"/>
              <a:gd name="T8" fmla="*/ 37 w 108"/>
              <a:gd name="T9" fmla="*/ 23 h 43"/>
              <a:gd name="T10" fmla="*/ 24 w 108"/>
              <a:gd name="T11" fmla="*/ 27 h 43"/>
              <a:gd name="T12" fmla="*/ 11 w 108"/>
              <a:gd name="T13" fmla="*/ 35 h 43"/>
              <a:gd name="T14" fmla="*/ 0 w 108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8" h="43">
                <a:moveTo>
                  <a:pt x="108" y="0"/>
                </a:moveTo>
                <a:lnTo>
                  <a:pt x="95" y="7"/>
                </a:lnTo>
                <a:lnTo>
                  <a:pt x="81" y="12"/>
                </a:lnTo>
                <a:lnTo>
                  <a:pt x="52" y="19"/>
                </a:lnTo>
                <a:lnTo>
                  <a:pt x="37" y="23"/>
                </a:lnTo>
                <a:lnTo>
                  <a:pt x="24" y="27"/>
                </a:lnTo>
                <a:lnTo>
                  <a:pt x="11" y="35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7" name="Freeform 889"/>
          <p:cNvSpPr>
            <a:spLocks/>
          </p:cNvSpPr>
          <p:nvPr/>
        </p:nvSpPr>
        <p:spPr bwMode="auto">
          <a:xfrm>
            <a:off x="4637089" y="2284413"/>
            <a:ext cx="103187" cy="30162"/>
          </a:xfrm>
          <a:custGeom>
            <a:avLst/>
            <a:gdLst>
              <a:gd name="T0" fmla="*/ 195 w 195"/>
              <a:gd name="T1" fmla="*/ 0 h 57"/>
              <a:gd name="T2" fmla="*/ 183 w 195"/>
              <a:gd name="T3" fmla="*/ 8 h 57"/>
              <a:gd name="T4" fmla="*/ 173 w 195"/>
              <a:gd name="T5" fmla="*/ 15 h 57"/>
              <a:gd name="T6" fmla="*/ 165 w 195"/>
              <a:gd name="T7" fmla="*/ 20 h 57"/>
              <a:gd name="T8" fmla="*/ 159 w 195"/>
              <a:gd name="T9" fmla="*/ 25 h 57"/>
              <a:gd name="T10" fmla="*/ 149 w 195"/>
              <a:gd name="T11" fmla="*/ 30 h 57"/>
              <a:gd name="T12" fmla="*/ 141 w 195"/>
              <a:gd name="T13" fmla="*/ 32 h 57"/>
              <a:gd name="T14" fmla="*/ 135 w 195"/>
              <a:gd name="T15" fmla="*/ 33 h 57"/>
              <a:gd name="T16" fmla="*/ 130 w 195"/>
              <a:gd name="T17" fmla="*/ 33 h 57"/>
              <a:gd name="T18" fmla="*/ 122 w 195"/>
              <a:gd name="T19" fmla="*/ 33 h 57"/>
              <a:gd name="T20" fmla="*/ 113 w 195"/>
              <a:gd name="T21" fmla="*/ 33 h 57"/>
              <a:gd name="T22" fmla="*/ 101 w 195"/>
              <a:gd name="T23" fmla="*/ 33 h 57"/>
              <a:gd name="T24" fmla="*/ 88 w 195"/>
              <a:gd name="T25" fmla="*/ 33 h 57"/>
              <a:gd name="T26" fmla="*/ 71 w 195"/>
              <a:gd name="T27" fmla="*/ 35 h 57"/>
              <a:gd name="T28" fmla="*/ 51 w 195"/>
              <a:gd name="T29" fmla="*/ 36 h 57"/>
              <a:gd name="T30" fmla="*/ 22 w 195"/>
              <a:gd name="T31" fmla="*/ 50 h 57"/>
              <a:gd name="T32" fmla="*/ 16 w 195"/>
              <a:gd name="T33" fmla="*/ 53 h 57"/>
              <a:gd name="T34" fmla="*/ 9 w 195"/>
              <a:gd name="T35" fmla="*/ 55 h 57"/>
              <a:gd name="T36" fmla="*/ 3 w 195"/>
              <a:gd name="T37" fmla="*/ 56 h 57"/>
              <a:gd name="T38" fmla="*/ 1 w 195"/>
              <a:gd name="T39" fmla="*/ 57 h 57"/>
              <a:gd name="T40" fmla="*/ 0 w 195"/>
              <a:gd name="T4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5" h="57">
                <a:moveTo>
                  <a:pt x="195" y="0"/>
                </a:moveTo>
                <a:lnTo>
                  <a:pt x="183" y="8"/>
                </a:lnTo>
                <a:lnTo>
                  <a:pt x="173" y="15"/>
                </a:lnTo>
                <a:lnTo>
                  <a:pt x="165" y="20"/>
                </a:lnTo>
                <a:lnTo>
                  <a:pt x="159" y="25"/>
                </a:lnTo>
                <a:lnTo>
                  <a:pt x="149" y="30"/>
                </a:lnTo>
                <a:lnTo>
                  <a:pt x="141" y="32"/>
                </a:lnTo>
                <a:lnTo>
                  <a:pt x="135" y="33"/>
                </a:lnTo>
                <a:lnTo>
                  <a:pt x="130" y="33"/>
                </a:lnTo>
                <a:lnTo>
                  <a:pt x="122" y="33"/>
                </a:lnTo>
                <a:lnTo>
                  <a:pt x="113" y="33"/>
                </a:lnTo>
                <a:lnTo>
                  <a:pt x="101" y="33"/>
                </a:lnTo>
                <a:lnTo>
                  <a:pt x="88" y="33"/>
                </a:lnTo>
                <a:lnTo>
                  <a:pt x="71" y="35"/>
                </a:lnTo>
                <a:lnTo>
                  <a:pt x="51" y="36"/>
                </a:lnTo>
                <a:lnTo>
                  <a:pt x="22" y="50"/>
                </a:lnTo>
                <a:lnTo>
                  <a:pt x="16" y="53"/>
                </a:lnTo>
                <a:lnTo>
                  <a:pt x="9" y="55"/>
                </a:lnTo>
                <a:lnTo>
                  <a:pt x="3" y="56"/>
                </a:lnTo>
                <a:lnTo>
                  <a:pt x="1" y="57"/>
                </a:lnTo>
                <a:lnTo>
                  <a:pt x="0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8" name="Freeform 890"/>
          <p:cNvSpPr>
            <a:spLocks/>
          </p:cNvSpPr>
          <p:nvPr/>
        </p:nvSpPr>
        <p:spPr bwMode="auto">
          <a:xfrm>
            <a:off x="4691063" y="2276476"/>
            <a:ext cx="49212" cy="4763"/>
          </a:xfrm>
          <a:custGeom>
            <a:avLst/>
            <a:gdLst>
              <a:gd name="T0" fmla="*/ 94 w 94"/>
              <a:gd name="T1" fmla="*/ 9 h 9"/>
              <a:gd name="T2" fmla="*/ 87 w 94"/>
              <a:gd name="T3" fmla="*/ 6 h 9"/>
              <a:gd name="T4" fmla="*/ 81 w 94"/>
              <a:gd name="T5" fmla="*/ 4 h 9"/>
              <a:gd name="T6" fmla="*/ 76 w 94"/>
              <a:gd name="T7" fmla="*/ 3 h 9"/>
              <a:gd name="T8" fmla="*/ 72 w 94"/>
              <a:gd name="T9" fmla="*/ 1 h 9"/>
              <a:gd name="T10" fmla="*/ 65 w 94"/>
              <a:gd name="T11" fmla="*/ 0 h 9"/>
              <a:gd name="T12" fmla="*/ 60 w 94"/>
              <a:gd name="T13" fmla="*/ 0 h 9"/>
              <a:gd name="T14" fmla="*/ 53 w 94"/>
              <a:gd name="T15" fmla="*/ 0 h 9"/>
              <a:gd name="T16" fmla="*/ 48 w 94"/>
              <a:gd name="T17" fmla="*/ 0 h 9"/>
              <a:gd name="T18" fmla="*/ 42 w 94"/>
              <a:gd name="T19" fmla="*/ 0 h 9"/>
              <a:gd name="T20" fmla="*/ 35 w 94"/>
              <a:gd name="T21" fmla="*/ 1 h 9"/>
              <a:gd name="T22" fmla="*/ 25 w 94"/>
              <a:gd name="T23" fmla="*/ 1 h 9"/>
              <a:gd name="T24" fmla="*/ 13 w 94"/>
              <a:gd name="T25" fmla="*/ 1 h 9"/>
              <a:gd name="T26" fmla="*/ 0 w 94"/>
              <a:gd name="T27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" h="9">
                <a:moveTo>
                  <a:pt x="94" y="9"/>
                </a:moveTo>
                <a:lnTo>
                  <a:pt x="87" y="6"/>
                </a:lnTo>
                <a:lnTo>
                  <a:pt x="81" y="4"/>
                </a:lnTo>
                <a:lnTo>
                  <a:pt x="76" y="3"/>
                </a:lnTo>
                <a:lnTo>
                  <a:pt x="72" y="1"/>
                </a:lnTo>
                <a:lnTo>
                  <a:pt x="65" y="0"/>
                </a:lnTo>
                <a:lnTo>
                  <a:pt x="60" y="0"/>
                </a:lnTo>
                <a:lnTo>
                  <a:pt x="53" y="0"/>
                </a:lnTo>
                <a:lnTo>
                  <a:pt x="48" y="0"/>
                </a:lnTo>
                <a:lnTo>
                  <a:pt x="42" y="0"/>
                </a:lnTo>
                <a:lnTo>
                  <a:pt x="35" y="1"/>
                </a:lnTo>
                <a:lnTo>
                  <a:pt x="25" y="1"/>
                </a:lnTo>
                <a:lnTo>
                  <a:pt x="13" y="1"/>
                </a:lnTo>
                <a:lnTo>
                  <a:pt x="0" y="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79" name="Freeform 891"/>
          <p:cNvSpPr>
            <a:spLocks/>
          </p:cNvSpPr>
          <p:nvPr/>
        </p:nvSpPr>
        <p:spPr bwMode="auto">
          <a:xfrm>
            <a:off x="4751388" y="2292351"/>
            <a:ext cx="38100" cy="87313"/>
          </a:xfrm>
          <a:custGeom>
            <a:avLst/>
            <a:gdLst>
              <a:gd name="T0" fmla="*/ 72 w 72"/>
              <a:gd name="T1" fmla="*/ 0 h 166"/>
              <a:gd name="T2" fmla="*/ 67 w 72"/>
              <a:gd name="T3" fmla="*/ 16 h 166"/>
              <a:gd name="T4" fmla="*/ 65 w 72"/>
              <a:gd name="T5" fmla="*/ 33 h 166"/>
              <a:gd name="T6" fmla="*/ 59 w 72"/>
              <a:gd name="T7" fmla="*/ 66 h 166"/>
              <a:gd name="T8" fmla="*/ 53 w 72"/>
              <a:gd name="T9" fmla="*/ 99 h 166"/>
              <a:gd name="T10" fmla="*/ 49 w 72"/>
              <a:gd name="T11" fmla="*/ 116 h 166"/>
              <a:gd name="T12" fmla="*/ 43 w 72"/>
              <a:gd name="T13" fmla="*/ 130 h 166"/>
              <a:gd name="T14" fmla="*/ 35 w 72"/>
              <a:gd name="T15" fmla="*/ 146 h 166"/>
              <a:gd name="T16" fmla="*/ 29 w 72"/>
              <a:gd name="T17" fmla="*/ 153 h 166"/>
              <a:gd name="T18" fmla="*/ 21 w 72"/>
              <a:gd name="T19" fmla="*/ 159 h 166"/>
              <a:gd name="T20" fmla="*/ 15 w 72"/>
              <a:gd name="T21" fmla="*/ 163 h 166"/>
              <a:gd name="T22" fmla="*/ 8 w 72"/>
              <a:gd name="T23" fmla="*/ 165 h 166"/>
              <a:gd name="T24" fmla="*/ 2 w 72"/>
              <a:gd name="T25" fmla="*/ 166 h 166"/>
              <a:gd name="T26" fmla="*/ 1 w 72"/>
              <a:gd name="T27" fmla="*/ 166 h 166"/>
              <a:gd name="T28" fmla="*/ 0 w 72"/>
              <a:gd name="T29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2" h="166">
                <a:moveTo>
                  <a:pt x="72" y="0"/>
                </a:moveTo>
                <a:lnTo>
                  <a:pt x="67" y="16"/>
                </a:lnTo>
                <a:lnTo>
                  <a:pt x="65" y="33"/>
                </a:lnTo>
                <a:lnTo>
                  <a:pt x="59" y="66"/>
                </a:lnTo>
                <a:lnTo>
                  <a:pt x="53" y="99"/>
                </a:lnTo>
                <a:lnTo>
                  <a:pt x="49" y="116"/>
                </a:lnTo>
                <a:lnTo>
                  <a:pt x="43" y="130"/>
                </a:lnTo>
                <a:lnTo>
                  <a:pt x="35" y="146"/>
                </a:lnTo>
                <a:lnTo>
                  <a:pt x="29" y="153"/>
                </a:lnTo>
                <a:lnTo>
                  <a:pt x="21" y="159"/>
                </a:lnTo>
                <a:lnTo>
                  <a:pt x="15" y="163"/>
                </a:lnTo>
                <a:lnTo>
                  <a:pt x="8" y="165"/>
                </a:lnTo>
                <a:lnTo>
                  <a:pt x="2" y="166"/>
                </a:lnTo>
                <a:lnTo>
                  <a:pt x="1" y="166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0" name="Freeform 892"/>
          <p:cNvSpPr>
            <a:spLocks/>
          </p:cNvSpPr>
          <p:nvPr/>
        </p:nvSpPr>
        <p:spPr bwMode="auto">
          <a:xfrm>
            <a:off x="4737101" y="2303464"/>
            <a:ext cx="87313" cy="41275"/>
          </a:xfrm>
          <a:custGeom>
            <a:avLst/>
            <a:gdLst>
              <a:gd name="T0" fmla="*/ 166 w 166"/>
              <a:gd name="T1" fmla="*/ 0 h 79"/>
              <a:gd name="T2" fmla="*/ 141 w 166"/>
              <a:gd name="T3" fmla="*/ 11 h 79"/>
              <a:gd name="T4" fmla="*/ 114 w 166"/>
              <a:gd name="T5" fmla="*/ 19 h 79"/>
              <a:gd name="T6" fmla="*/ 89 w 166"/>
              <a:gd name="T7" fmla="*/ 30 h 79"/>
              <a:gd name="T8" fmla="*/ 77 w 166"/>
              <a:gd name="T9" fmla="*/ 36 h 79"/>
              <a:gd name="T10" fmla="*/ 65 w 166"/>
              <a:gd name="T11" fmla="*/ 43 h 79"/>
              <a:gd name="T12" fmla="*/ 59 w 166"/>
              <a:gd name="T13" fmla="*/ 48 h 79"/>
              <a:gd name="T14" fmla="*/ 54 w 166"/>
              <a:gd name="T15" fmla="*/ 54 h 79"/>
              <a:gd name="T16" fmla="*/ 49 w 166"/>
              <a:gd name="T17" fmla="*/ 60 h 79"/>
              <a:gd name="T18" fmla="*/ 43 w 166"/>
              <a:gd name="T19" fmla="*/ 65 h 79"/>
              <a:gd name="T20" fmla="*/ 37 w 166"/>
              <a:gd name="T21" fmla="*/ 67 h 79"/>
              <a:gd name="T22" fmla="*/ 31 w 166"/>
              <a:gd name="T23" fmla="*/ 70 h 79"/>
              <a:gd name="T24" fmla="*/ 17 w 166"/>
              <a:gd name="T25" fmla="*/ 74 h 79"/>
              <a:gd name="T26" fmla="*/ 11 w 166"/>
              <a:gd name="T27" fmla="*/ 77 h 79"/>
              <a:gd name="T28" fmla="*/ 5 w 166"/>
              <a:gd name="T29" fmla="*/ 78 h 79"/>
              <a:gd name="T30" fmla="*/ 1 w 166"/>
              <a:gd name="T31" fmla="*/ 79 h 79"/>
              <a:gd name="T32" fmla="*/ 0 w 166"/>
              <a:gd name="T3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6" h="79">
                <a:moveTo>
                  <a:pt x="166" y="0"/>
                </a:moveTo>
                <a:lnTo>
                  <a:pt x="141" y="11"/>
                </a:lnTo>
                <a:lnTo>
                  <a:pt x="114" y="19"/>
                </a:lnTo>
                <a:lnTo>
                  <a:pt x="89" y="30"/>
                </a:lnTo>
                <a:lnTo>
                  <a:pt x="77" y="36"/>
                </a:lnTo>
                <a:lnTo>
                  <a:pt x="65" y="43"/>
                </a:lnTo>
                <a:lnTo>
                  <a:pt x="59" y="48"/>
                </a:lnTo>
                <a:lnTo>
                  <a:pt x="54" y="54"/>
                </a:lnTo>
                <a:lnTo>
                  <a:pt x="49" y="60"/>
                </a:lnTo>
                <a:lnTo>
                  <a:pt x="43" y="65"/>
                </a:lnTo>
                <a:lnTo>
                  <a:pt x="37" y="67"/>
                </a:lnTo>
                <a:lnTo>
                  <a:pt x="31" y="70"/>
                </a:lnTo>
                <a:lnTo>
                  <a:pt x="17" y="74"/>
                </a:lnTo>
                <a:lnTo>
                  <a:pt x="11" y="77"/>
                </a:lnTo>
                <a:lnTo>
                  <a:pt x="5" y="78"/>
                </a:lnTo>
                <a:lnTo>
                  <a:pt x="1" y="79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1" name="Freeform 893"/>
          <p:cNvSpPr>
            <a:spLocks/>
          </p:cNvSpPr>
          <p:nvPr/>
        </p:nvSpPr>
        <p:spPr bwMode="auto">
          <a:xfrm>
            <a:off x="4775201" y="2281239"/>
            <a:ext cx="41275" cy="22225"/>
          </a:xfrm>
          <a:custGeom>
            <a:avLst/>
            <a:gdLst>
              <a:gd name="T0" fmla="*/ 79 w 79"/>
              <a:gd name="T1" fmla="*/ 43 h 43"/>
              <a:gd name="T2" fmla="*/ 61 w 79"/>
              <a:gd name="T3" fmla="*/ 30 h 43"/>
              <a:gd name="T4" fmla="*/ 42 w 79"/>
              <a:gd name="T5" fmla="*/ 15 h 43"/>
              <a:gd name="T6" fmla="*/ 32 w 79"/>
              <a:gd name="T7" fmla="*/ 9 h 43"/>
              <a:gd name="T8" fmla="*/ 22 w 79"/>
              <a:gd name="T9" fmla="*/ 4 h 43"/>
              <a:gd name="T10" fmla="*/ 11 w 79"/>
              <a:gd name="T11" fmla="*/ 1 h 43"/>
              <a:gd name="T12" fmla="*/ 0 w 79"/>
              <a:gd name="T13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9" h="43">
                <a:moveTo>
                  <a:pt x="79" y="43"/>
                </a:moveTo>
                <a:lnTo>
                  <a:pt x="61" y="30"/>
                </a:lnTo>
                <a:lnTo>
                  <a:pt x="42" y="15"/>
                </a:lnTo>
                <a:lnTo>
                  <a:pt x="32" y="9"/>
                </a:lnTo>
                <a:lnTo>
                  <a:pt x="22" y="4"/>
                </a:lnTo>
                <a:lnTo>
                  <a:pt x="11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2" name="Freeform 894"/>
          <p:cNvSpPr>
            <a:spLocks/>
          </p:cNvSpPr>
          <p:nvPr/>
        </p:nvSpPr>
        <p:spPr bwMode="auto">
          <a:xfrm>
            <a:off x="4800601" y="2322514"/>
            <a:ext cx="34925" cy="34925"/>
          </a:xfrm>
          <a:custGeom>
            <a:avLst/>
            <a:gdLst>
              <a:gd name="T0" fmla="*/ 65 w 65"/>
              <a:gd name="T1" fmla="*/ 0 h 65"/>
              <a:gd name="T2" fmla="*/ 61 w 65"/>
              <a:gd name="T3" fmla="*/ 12 h 65"/>
              <a:gd name="T4" fmla="*/ 55 w 65"/>
              <a:gd name="T5" fmla="*/ 20 h 65"/>
              <a:gd name="T6" fmla="*/ 46 w 65"/>
              <a:gd name="T7" fmla="*/ 29 h 65"/>
              <a:gd name="T8" fmla="*/ 38 w 65"/>
              <a:gd name="T9" fmla="*/ 36 h 65"/>
              <a:gd name="T10" fmla="*/ 20 w 65"/>
              <a:gd name="T11" fmla="*/ 49 h 65"/>
              <a:gd name="T12" fmla="*/ 10 w 65"/>
              <a:gd name="T13" fmla="*/ 56 h 65"/>
              <a:gd name="T14" fmla="*/ 0 w 65"/>
              <a:gd name="T15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65">
                <a:moveTo>
                  <a:pt x="65" y="0"/>
                </a:moveTo>
                <a:lnTo>
                  <a:pt x="61" y="12"/>
                </a:lnTo>
                <a:lnTo>
                  <a:pt x="55" y="20"/>
                </a:lnTo>
                <a:lnTo>
                  <a:pt x="46" y="29"/>
                </a:lnTo>
                <a:lnTo>
                  <a:pt x="38" y="36"/>
                </a:lnTo>
                <a:lnTo>
                  <a:pt x="20" y="49"/>
                </a:lnTo>
                <a:lnTo>
                  <a:pt x="10" y="56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3" name="Freeform 895"/>
          <p:cNvSpPr>
            <a:spLocks/>
          </p:cNvSpPr>
          <p:nvPr/>
        </p:nvSpPr>
        <p:spPr bwMode="auto">
          <a:xfrm>
            <a:off x="4652964" y="2281238"/>
            <a:ext cx="41275" cy="125412"/>
          </a:xfrm>
          <a:custGeom>
            <a:avLst/>
            <a:gdLst>
              <a:gd name="T0" fmla="*/ 79 w 79"/>
              <a:gd name="T1" fmla="*/ 0 h 238"/>
              <a:gd name="T2" fmla="*/ 77 w 79"/>
              <a:gd name="T3" fmla="*/ 13 h 238"/>
              <a:gd name="T4" fmla="*/ 76 w 79"/>
              <a:gd name="T5" fmla="*/ 27 h 238"/>
              <a:gd name="T6" fmla="*/ 72 w 79"/>
              <a:gd name="T7" fmla="*/ 56 h 238"/>
              <a:gd name="T8" fmla="*/ 71 w 79"/>
              <a:gd name="T9" fmla="*/ 69 h 238"/>
              <a:gd name="T10" fmla="*/ 69 w 79"/>
              <a:gd name="T11" fmla="*/ 84 h 238"/>
              <a:gd name="T12" fmla="*/ 64 w 79"/>
              <a:gd name="T13" fmla="*/ 96 h 238"/>
              <a:gd name="T14" fmla="*/ 58 w 79"/>
              <a:gd name="T15" fmla="*/ 108 h 238"/>
              <a:gd name="T16" fmla="*/ 49 w 79"/>
              <a:gd name="T17" fmla="*/ 119 h 238"/>
              <a:gd name="T18" fmla="*/ 40 w 79"/>
              <a:gd name="T19" fmla="*/ 129 h 238"/>
              <a:gd name="T20" fmla="*/ 30 w 79"/>
              <a:gd name="T21" fmla="*/ 140 h 238"/>
              <a:gd name="T22" fmla="*/ 22 w 79"/>
              <a:gd name="T23" fmla="*/ 151 h 238"/>
              <a:gd name="T24" fmla="*/ 17 w 79"/>
              <a:gd name="T25" fmla="*/ 173 h 238"/>
              <a:gd name="T26" fmla="*/ 10 w 79"/>
              <a:gd name="T27" fmla="*/ 194 h 238"/>
              <a:gd name="T28" fmla="*/ 2 w 79"/>
              <a:gd name="T29" fmla="*/ 216 h 238"/>
              <a:gd name="T30" fmla="*/ 1 w 79"/>
              <a:gd name="T31" fmla="*/ 227 h 238"/>
              <a:gd name="T32" fmla="*/ 0 w 79"/>
              <a:gd name="T33" fmla="*/ 23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238">
                <a:moveTo>
                  <a:pt x="79" y="0"/>
                </a:moveTo>
                <a:lnTo>
                  <a:pt x="77" y="13"/>
                </a:lnTo>
                <a:lnTo>
                  <a:pt x="76" y="27"/>
                </a:lnTo>
                <a:lnTo>
                  <a:pt x="72" y="56"/>
                </a:lnTo>
                <a:lnTo>
                  <a:pt x="71" y="69"/>
                </a:lnTo>
                <a:lnTo>
                  <a:pt x="69" y="84"/>
                </a:lnTo>
                <a:lnTo>
                  <a:pt x="64" y="96"/>
                </a:lnTo>
                <a:lnTo>
                  <a:pt x="58" y="108"/>
                </a:lnTo>
                <a:lnTo>
                  <a:pt x="49" y="119"/>
                </a:lnTo>
                <a:lnTo>
                  <a:pt x="40" y="129"/>
                </a:lnTo>
                <a:lnTo>
                  <a:pt x="30" y="140"/>
                </a:lnTo>
                <a:lnTo>
                  <a:pt x="22" y="151"/>
                </a:lnTo>
                <a:lnTo>
                  <a:pt x="17" y="173"/>
                </a:lnTo>
                <a:lnTo>
                  <a:pt x="10" y="194"/>
                </a:lnTo>
                <a:lnTo>
                  <a:pt x="2" y="216"/>
                </a:lnTo>
                <a:lnTo>
                  <a:pt x="1" y="227"/>
                </a:lnTo>
                <a:lnTo>
                  <a:pt x="0" y="2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4" name="Freeform 896"/>
          <p:cNvSpPr>
            <a:spLocks/>
          </p:cNvSpPr>
          <p:nvPr/>
        </p:nvSpPr>
        <p:spPr bwMode="auto">
          <a:xfrm>
            <a:off x="4579939" y="2314575"/>
            <a:ext cx="60325" cy="7938"/>
          </a:xfrm>
          <a:custGeom>
            <a:avLst/>
            <a:gdLst>
              <a:gd name="T0" fmla="*/ 115 w 115"/>
              <a:gd name="T1" fmla="*/ 0 h 15"/>
              <a:gd name="T2" fmla="*/ 88 w 115"/>
              <a:gd name="T3" fmla="*/ 8 h 15"/>
              <a:gd name="T4" fmla="*/ 59 w 115"/>
              <a:gd name="T5" fmla="*/ 13 h 15"/>
              <a:gd name="T6" fmla="*/ 30 w 115"/>
              <a:gd name="T7" fmla="*/ 15 h 15"/>
              <a:gd name="T8" fmla="*/ 0 w 115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15">
                <a:moveTo>
                  <a:pt x="115" y="0"/>
                </a:moveTo>
                <a:lnTo>
                  <a:pt x="88" y="8"/>
                </a:lnTo>
                <a:lnTo>
                  <a:pt x="59" y="13"/>
                </a:lnTo>
                <a:lnTo>
                  <a:pt x="30" y="15"/>
                </a:lnTo>
                <a:lnTo>
                  <a:pt x="0" y="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5" name="Freeform 897"/>
          <p:cNvSpPr>
            <a:spLocks/>
          </p:cNvSpPr>
          <p:nvPr/>
        </p:nvSpPr>
        <p:spPr bwMode="auto">
          <a:xfrm>
            <a:off x="4691064" y="2382839"/>
            <a:ext cx="65087" cy="53975"/>
          </a:xfrm>
          <a:custGeom>
            <a:avLst/>
            <a:gdLst>
              <a:gd name="T0" fmla="*/ 123 w 123"/>
              <a:gd name="T1" fmla="*/ 0 h 101"/>
              <a:gd name="T2" fmla="*/ 58 w 123"/>
              <a:gd name="T3" fmla="*/ 44 h 101"/>
              <a:gd name="T4" fmla="*/ 52 w 123"/>
              <a:gd name="T5" fmla="*/ 48 h 101"/>
              <a:gd name="T6" fmla="*/ 45 w 123"/>
              <a:gd name="T7" fmla="*/ 53 h 101"/>
              <a:gd name="T8" fmla="*/ 39 w 123"/>
              <a:gd name="T9" fmla="*/ 57 h 101"/>
              <a:gd name="T10" fmla="*/ 38 w 123"/>
              <a:gd name="T11" fmla="*/ 58 h 101"/>
              <a:gd name="T12" fmla="*/ 36 w 123"/>
              <a:gd name="T13" fmla="*/ 58 h 101"/>
              <a:gd name="T14" fmla="*/ 27 w 123"/>
              <a:gd name="T15" fmla="*/ 72 h 101"/>
              <a:gd name="T16" fmla="*/ 22 w 123"/>
              <a:gd name="T17" fmla="*/ 84 h 101"/>
              <a:gd name="T18" fmla="*/ 18 w 123"/>
              <a:gd name="T19" fmla="*/ 92 h 101"/>
              <a:gd name="T20" fmla="*/ 16 w 123"/>
              <a:gd name="T21" fmla="*/ 97 h 101"/>
              <a:gd name="T22" fmla="*/ 15 w 123"/>
              <a:gd name="T23" fmla="*/ 100 h 101"/>
              <a:gd name="T24" fmla="*/ 12 w 123"/>
              <a:gd name="T25" fmla="*/ 101 h 101"/>
              <a:gd name="T26" fmla="*/ 7 w 123"/>
              <a:gd name="T27" fmla="*/ 101 h 101"/>
              <a:gd name="T28" fmla="*/ 0 w 123"/>
              <a:gd name="T29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3" h="101">
                <a:moveTo>
                  <a:pt x="123" y="0"/>
                </a:moveTo>
                <a:lnTo>
                  <a:pt x="58" y="44"/>
                </a:lnTo>
                <a:lnTo>
                  <a:pt x="52" y="48"/>
                </a:lnTo>
                <a:lnTo>
                  <a:pt x="45" y="53"/>
                </a:lnTo>
                <a:lnTo>
                  <a:pt x="39" y="57"/>
                </a:lnTo>
                <a:lnTo>
                  <a:pt x="38" y="58"/>
                </a:lnTo>
                <a:lnTo>
                  <a:pt x="36" y="58"/>
                </a:lnTo>
                <a:lnTo>
                  <a:pt x="27" y="72"/>
                </a:lnTo>
                <a:lnTo>
                  <a:pt x="22" y="84"/>
                </a:lnTo>
                <a:lnTo>
                  <a:pt x="18" y="92"/>
                </a:lnTo>
                <a:lnTo>
                  <a:pt x="16" y="97"/>
                </a:lnTo>
                <a:lnTo>
                  <a:pt x="15" y="100"/>
                </a:lnTo>
                <a:lnTo>
                  <a:pt x="12" y="101"/>
                </a:lnTo>
                <a:lnTo>
                  <a:pt x="7" y="101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6" name="Freeform 898"/>
          <p:cNvSpPr>
            <a:spLocks/>
          </p:cNvSpPr>
          <p:nvPr/>
        </p:nvSpPr>
        <p:spPr bwMode="auto">
          <a:xfrm>
            <a:off x="4637089" y="2344738"/>
            <a:ext cx="103187" cy="19050"/>
          </a:xfrm>
          <a:custGeom>
            <a:avLst/>
            <a:gdLst>
              <a:gd name="T0" fmla="*/ 195 w 195"/>
              <a:gd name="T1" fmla="*/ 0 h 36"/>
              <a:gd name="T2" fmla="*/ 176 w 195"/>
              <a:gd name="T3" fmla="*/ 6 h 36"/>
              <a:gd name="T4" fmla="*/ 158 w 195"/>
              <a:gd name="T5" fmla="*/ 11 h 36"/>
              <a:gd name="T6" fmla="*/ 141 w 195"/>
              <a:gd name="T7" fmla="*/ 13 h 36"/>
              <a:gd name="T8" fmla="*/ 123 w 195"/>
              <a:gd name="T9" fmla="*/ 16 h 36"/>
              <a:gd name="T10" fmla="*/ 105 w 195"/>
              <a:gd name="T11" fmla="*/ 18 h 36"/>
              <a:gd name="T12" fmla="*/ 86 w 195"/>
              <a:gd name="T13" fmla="*/ 19 h 36"/>
              <a:gd name="T14" fmla="*/ 66 w 195"/>
              <a:gd name="T15" fmla="*/ 21 h 36"/>
              <a:gd name="T16" fmla="*/ 44 w 195"/>
              <a:gd name="T17" fmla="*/ 22 h 36"/>
              <a:gd name="T18" fmla="*/ 33 w 195"/>
              <a:gd name="T19" fmla="*/ 24 h 36"/>
              <a:gd name="T20" fmla="*/ 25 w 195"/>
              <a:gd name="T21" fmla="*/ 25 h 36"/>
              <a:gd name="T22" fmla="*/ 21 w 195"/>
              <a:gd name="T23" fmla="*/ 27 h 36"/>
              <a:gd name="T24" fmla="*/ 18 w 195"/>
              <a:gd name="T25" fmla="*/ 28 h 36"/>
              <a:gd name="T26" fmla="*/ 15 w 195"/>
              <a:gd name="T27" fmla="*/ 29 h 36"/>
              <a:gd name="T28" fmla="*/ 12 w 195"/>
              <a:gd name="T29" fmla="*/ 30 h 36"/>
              <a:gd name="T30" fmla="*/ 7 w 195"/>
              <a:gd name="T31" fmla="*/ 33 h 36"/>
              <a:gd name="T32" fmla="*/ 0 w 195"/>
              <a:gd name="T3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5" h="36">
                <a:moveTo>
                  <a:pt x="195" y="0"/>
                </a:moveTo>
                <a:lnTo>
                  <a:pt x="176" y="6"/>
                </a:lnTo>
                <a:lnTo>
                  <a:pt x="158" y="11"/>
                </a:lnTo>
                <a:lnTo>
                  <a:pt x="141" y="13"/>
                </a:lnTo>
                <a:lnTo>
                  <a:pt x="123" y="16"/>
                </a:lnTo>
                <a:lnTo>
                  <a:pt x="105" y="18"/>
                </a:lnTo>
                <a:lnTo>
                  <a:pt x="86" y="19"/>
                </a:lnTo>
                <a:lnTo>
                  <a:pt x="66" y="21"/>
                </a:lnTo>
                <a:lnTo>
                  <a:pt x="44" y="22"/>
                </a:lnTo>
                <a:lnTo>
                  <a:pt x="33" y="24"/>
                </a:lnTo>
                <a:lnTo>
                  <a:pt x="25" y="25"/>
                </a:lnTo>
                <a:lnTo>
                  <a:pt x="21" y="27"/>
                </a:lnTo>
                <a:lnTo>
                  <a:pt x="18" y="28"/>
                </a:lnTo>
                <a:lnTo>
                  <a:pt x="15" y="29"/>
                </a:lnTo>
                <a:lnTo>
                  <a:pt x="12" y="30"/>
                </a:lnTo>
                <a:lnTo>
                  <a:pt x="7" y="33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7" name="Freeform 899"/>
          <p:cNvSpPr>
            <a:spLocks/>
          </p:cNvSpPr>
          <p:nvPr/>
        </p:nvSpPr>
        <p:spPr bwMode="auto">
          <a:xfrm>
            <a:off x="4629151" y="2268538"/>
            <a:ext cx="149225" cy="12700"/>
          </a:xfrm>
          <a:custGeom>
            <a:avLst/>
            <a:gdLst>
              <a:gd name="T0" fmla="*/ 281 w 281"/>
              <a:gd name="T1" fmla="*/ 22 h 22"/>
              <a:gd name="T2" fmla="*/ 245 w 281"/>
              <a:gd name="T3" fmla="*/ 18 h 22"/>
              <a:gd name="T4" fmla="*/ 209 w 281"/>
              <a:gd name="T5" fmla="*/ 13 h 22"/>
              <a:gd name="T6" fmla="*/ 173 w 281"/>
              <a:gd name="T7" fmla="*/ 8 h 22"/>
              <a:gd name="T8" fmla="*/ 137 w 281"/>
              <a:gd name="T9" fmla="*/ 0 h 22"/>
              <a:gd name="T10" fmla="*/ 114 w 281"/>
              <a:gd name="T11" fmla="*/ 1 h 22"/>
              <a:gd name="T12" fmla="*/ 95 w 281"/>
              <a:gd name="T13" fmla="*/ 2 h 22"/>
              <a:gd name="T14" fmla="*/ 79 w 281"/>
              <a:gd name="T15" fmla="*/ 4 h 22"/>
              <a:gd name="T16" fmla="*/ 67 w 281"/>
              <a:gd name="T17" fmla="*/ 5 h 22"/>
              <a:gd name="T18" fmla="*/ 56 w 281"/>
              <a:gd name="T19" fmla="*/ 5 h 22"/>
              <a:gd name="T20" fmla="*/ 49 w 281"/>
              <a:gd name="T21" fmla="*/ 6 h 22"/>
              <a:gd name="T22" fmla="*/ 43 w 281"/>
              <a:gd name="T23" fmla="*/ 6 h 22"/>
              <a:gd name="T24" fmla="*/ 38 w 281"/>
              <a:gd name="T25" fmla="*/ 6 h 22"/>
              <a:gd name="T26" fmla="*/ 31 w 281"/>
              <a:gd name="T27" fmla="*/ 7 h 22"/>
              <a:gd name="T28" fmla="*/ 24 w 281"/>
              <a:gd name="T29" fmla="*/ 7 h 22"/>
              <a:gd name="T30" fmla="*/ 20 w 281"/>
              <a:gd name="T31" fmla="*/ 7 h 22"/>
              <a:gd name="T32" fmla="*/ 14 w 281"/>
              <a:gd name="T33" fmla="*/ 7 h 22"/>
              <a:gd name="T34" fmla="*/ 8 w 281"/>
              <a:gd name="T35" fmla="*/ 7 h 22"/>
              <a:gd name="T36" fmla="*/ 0 w 281"/>
              <a:gd name="T37" fmla="*/ 7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81" h="22">
                <a:moveTo>
                  <a:pt x="281" y="22"/>
                </a:moveTo>
                <a:lnTo>
                  <a:pt x="245" y="18"/>
                </a:lnTo>
                <a:lnTo>
                  <a:pt x="209" y="13"/>
                </a:lnTo>
                <a:lnTo>
                  <a:pt x="173" y="8"/>
                </a:lnTo>
                <a:lnTo>
                  <a:pt x="137" y="0"/>
                </a:lnTo>
                <a:lnTo>
                  <a:pt x="114" y="1"/>
                </a:lnTo>
                <a:lnTo>
                  <a:pt x="95" y="2"/>
                </a:lnTo>
                <a:lnTo>
                  <a:pt x="79" y="4"/>
                </a:lnTo>
                <a:lnTo>
                  <a:pt x="67" y="5"/>
                </a:lnTo>
                <a:lnTo>
                  <a:pt x="56" y="5"/>
                </a:lnTo>
                <a:lnTo>
                  <a:pt x="49" y="6"/>
                </a:lnTo>
                <a:lnTo>
                  <a:pt x="43" y="6"/>
                </a:lnTo>
                <a:lnTo>
                  <a:pt x="38" y="6"/>
                </a:lnTo>
                <a:lnTo>
                  <a:pt x="31" y="7"/>
                </a:lnTo>
                <a:lnTo>
                  <a:pt x="24" y="7"/>
                </a:lnTo>
                <a:lnTo>
                  <a:pt x="20" y="7"/>
                </a:lnTo>
                <a:lnTo>
                  <a:pt x="14" y="7"/>
                </a:lnTo>
                <a:lnTo>
                  <a:pt x="8" y="7"/>
                </a:lnTo>
                <a:lnTo>
                  <a:pt x="0" y="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8" name="Freeform 900"/>
          <p:cNvSpPr>
            <a:spLocks/>
          </p:cNvSpPr>
          <p:nvPr/>
        </p:nvSpPr>
        <p:spPr bwMode="auto">
          <a:xfrm>
            <a:off x="4794251" y="2360614"/>
            <a:ext cx="79375" cy="26987"/>
          </a:xfrm>
          <a:custGeom>
            <a:avLst/>
            <a:gdLst>
              <a:gd name="T0" fmla="*/ 152 w 152"/>
              <a:gd name="T1" fmla="*/ 0 h 51"/>
              <a:gd name="T2" fmla="*/ 119 w 152"/>
              <a:gd name="T3" fmla="*/ 2 h 51"/>
              <a:gd name="T4" fmla="*/ 103 w 152"/>
              <a:gd name="T5" fmla="*/ 5 h 51"/>
              <a:gd name="T6" fmla="*/ 87 w 152"/>
              <a:gd name="T7" fmla="*/ 7 h 51"/>
              <a:gd name="T8" fmla="*/ 76 w 152"/>
              <a:gd name="T9" fmla="*/ 11 h 51"/>
              <a:gd name="T10" fmla="*/ 65 w 152"/>
              <a:gd name="T11" fmla="*/ 17 h 51"/>
              <a:gd name="T12" fmla="*/ 45 w 152"/>
              <a:gd name="T13" fmla="*/ 31 h 51"/>
              <a:gd name="T14" fmla="*/ 34 w 152"/>
              <a:gd name="T15" fmla="*/ 39 h 51"/>
              <a:gd name="T16" fmla="*/ 23 w 152"/>
              <a:gd name="T17" fmla="*/ 45 h 51"/>
              <a:gd name="T18" fmla="*/ 12 w 152"/>
              <a:gd name="T19" fmla="*/ 49 h 51"/>
              <a:gd name="T20" fmla="*/ 0 w 152"/>
              <a:gd name="T21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2" h="51">
                <a:moveTo>
                  <a:pt x="152" y="0"/>
                </a:moveTo>
                <a:lnTo>
                  <a:pt x="119" y="2"/>
                </a:lnTo>
                <a:lnTo>
                  <a:pt x="103" y="5"/>
                </a:lnTo>
                <a:lnTo>
                  <a:pt x="87" y="7"/>
                </a:lnTo>
                <a:lnTo>
                  <a:pt x="76" y="11"/>
                </a:lnTo>
                <a:lnTo>
                  <a:pt x="65" y="17"/>
                </a:lnTo>
                <a:lnTo>
                  <a:pt x="45" y="31"/>
                </a:lnTo>
                <a:lnTo>
                  <a:pt x="34" y="39"/>
                </a:lnTo>
                <a:lnTo>
                  <a:pt x="23" y="45"/>
                </a:lnTo>
                <a:lnTo>
                  <a:pt x="12" y="49"/>
                </a:lnTo>
                <a:lnTo>
                  <a:pt x="0" y="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89" name="Freeform 901"/>
          <p:cNvSpPr>
            <a:spLocks/>
          </p:cNvSpPr>
          <p:nvPr/>
        </p:nvSpPr>
        <p:spPr bwMode="auto">
          <a:xfrm>
            <a:off x="4702176" y="2398714"/>
            <a:ext cx="119063" cy="46037"/>
          </a:xfrm>
          <a:custGeom>
            <a:avLst/>
            <a:gdLst>
              <a:gd name="T0" fmla="*/ 224 w 224"/>
              <a:gd name="T1" fmla="*/ 0 h 87"/>
              <a:gd name="T2" fmla="*/ 215 w 224"/>
              <a:gd name="T3" fmla="*/ 11 h 87"/>
              <a:gd name="T4" fmla="*/ 207 w 224"/>
              <a:gd name="T5" fmla="*/ 23 h 87"/>
              <a:gd name="T6" fmla="*/ 198 w 224"/>
              <a:gd name="T7" fmla="*/ 35 h 87"/>
              <a:gd name="T8" fmla="*/ 187 w 224"/>
              <a:gd name="T9" fmla="*/ 43 h 87"/>
              <a:gd name="T10" fmla="*/ 174 w 224"/>
              <a:gd name="T11" fmla="*/ 51 h 87"/>
              <a:gd name="T12" fmla="*/ 157 w 224"/>
              <a:gd name="T13" fmla="*/ 55 h 87"/>
              <a:gd name="T14" fmla="*/ 139 w 224"/>
              <a:gd name="T15" fmla="*/ 59 h 87"/>
              <a:gd name="T16" fmla="*/ 121 w 224"/>
              <a:gd name="T17" fmla="*/ 62 h 87"/>
              <a:gd name="T18" fmla="*/ 103 w 224"/>
              <a:gd name="T19" fmla="*/ 63 h 87"/>
              <a:gd name="T20" fmla="*/ 85 w 224"/>
              <a:gd name="T21" fmla="*/ 64 h 87"/>
              <a:gd name="T22" fmla="*/ 70 w 224"/>
              <a:gd name="T23" fmla="*/ 64 h 87"/>
              <a:gd name="T24" fmla="*/ 58 w 224"/>
              <a:gd name="T25" fmla="*/ 65 h 87"/>
              <a:gd name="T26" fmla="*/ 49 w 224"/>
              <a:gd name="T27" fmla="*/ 68 h 87"/>
              <a:gd name="T28" fmla="*/ 42 w 224"/>
              <a:gd name="T29" fmla="*/ 70 h 87"/>
              <a:gd name="T30" fmla="*/ 37 w 224"/>
              <a:gd name="T31" fmla="*/ 71 h 87"/>
              <a:gd name="T32" fmla="*/ 32 w 224"/>
              <a:gd name="T33" fmla="*/ 74 h 87"/>
              <a:gd name="T34" fmla="*/ 25 w 224"/>
              <a:gd name="T35" fmla="*/ 75 h 87"/>
              <a:gd name="T36" fmla="*/ 22 w 224"/>
              <a:gd name="T37" fmla="*/ 76 h 87"/>
              <a:gd name="T38" fmla="*/ 18 w 224"/>
              <a:gd name="T39" fmla="*/ 77 h 87"/>
              <a:gd name="T40" fmla="*/ 14 w 224"/>
              <a:gd name="T41" fmla="*/ 80 h 87"/>
              <a:gd name="T42" fmla="*/ 8 w 224"/>
              <a:gd name="T43" fmla="*/ 82 h 87"/>
              <a:gd name="T44" fmla="*/ 0 w 224"/>
              <a:gd name="T45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24" h="87">
                <a:moveTo>
                  <a:pt x="224" y="0"/>
                </a:moveTo>
                <a:lnTo>
                  <a:pt x="215" y="11"/>
                </a:lnTo>
                <a:lnTo>
                  <a:pt x="207" y="23"/>
                </a:lnTo>
                <a:lnTo>
                  <a:pt x="198" y="35"/>
                </a:lnTo>
                <a:lnTo>
                  <a:pt x="187" y="43"/>
                </a:lnTo>
                <a:lnTo>
                  <a:pt x="174" y="51"/>
                </a:lnTo>
                <a:lnTo>
                  <a:pt x="157" y="55"/>
                </a:lnTo>
                <a:lnTo>
                  <a:pt x="139" y="59"/>
                </a:lnTo>
                <a:lnTo>
                  <a:pt x="121" y="62"/>
                </a:lnTo>
                <a:lnTo>
                  <a:pt x="103" y="63"/>
                </a:lnTo>
                <a:lnTo>
                  <a:pt x="85" y="64"/>
                </a:lnTo>
                <a:lnTo>
                  <a:pt x="70" y="64"/>
                </a:lnTo>
                <a:lnTo>
                  <a:pt x="58" y="65"/>
                </a:lnTo>
                <a:lnTo>
                  <a:pt x="49" y="68"/>
                </a:lnTo>
                <a:lnTo>
                  <a:pt x="42" y="70"/>
                </a:lnTo>
                <a:lnTo>
                  <a:pt x="37" y="71"/>
                </a:lnTo>
                <a:lnTo>
                  <a:pt x="32" y="74"/>
                </a:lnTo>
                <a:lnTo>
                  <a:pt x="25" y="75"/>
                </a:lnTo>
                <a:lnTo>
                  <a:pt x="22" y="76"/>
                </a:lnTo>
                <a:lnTo>
                  <a:pt x="18" y="77"/>
                </a:lnTo>
                <a:lnTo>
                  <a:pt x="14" y="80"/>
                </a:lnTo>
                <a:lnTo>
                  <a:pt x="8" y="82"/>
                </a:lnTo>
                <a:lnTo>
                  <a:pt x="0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0" name="Freeform 902"/>
          <p:cNvSpPr>
            <a:spLocks/>
          </p:cNvSpPr>
          <p:nvPr/>
        </p:nvSpPr>
        <p:spPr bwMode="auto">
          <a:xfrm>
            <a:off x="4903789" y="2341564"/>
            <a:ext cx="65087" cy="84137"/>
          </a:xfrm>
          <a:custGeom>
            <a:avLst/>
            <a:gdLst>
              <a:gd name="T0" fmla="*/ 123 w 123"/>
              <a:gd name="T1" fmla="*/ 0 h 159"/>
              <a:gd name="T2" fmla="*/ 117 w 123"/>
              <a:gd name="T3" fmla="*/ 16 h 159"/>
              <a:gd name="T4" fmla="*/ 109 w 123"/>
              <a:gd name="T5" fmla="*/ 31 h 159"/>
              <a:gd name="T6" fmla="*/ 99 w 123"/>
              <a:gd name="T7" fmla="*/ 47 h 159"/>
              <a:gd name="T8" fmla="*/ 89 w 123"/>
              <a:gd name="T9" fmla="*/ 61 h 159"/>
              <a:gd name="T10" fmla="*/ 66 w 123"/>
              <a:gd name="T11" fmla="*/ 89 h 159"/>
              <a:gd name="T12" fmla="*/ 44 w 123"/>
              <a:gd name="T13" fmla="*/ 115 h 159"/>
              <a:gd name="T14" fmla="*/ 38 w 123"/>
              <a:gd name="T15" fmla="*/ 121 h 159"/>
              <a:gd name="T16" fmla="*/ 32 w 123"/>
              <a:gd name="T17" fmla="*/ 129 h 159"/>
              <a:gd name="T18" fmla="*/ 17 w 123"/>
              <a:gd name="T19" fmla="*/ 143 h 159"/>
              <a:gd name="T20" fmla="*/ 11 w 123"/>
              <a:gd name="T21" fmla="*/ 149 h 159"/>
              <a:gd name="T22" fmla="*/ 5 w 123"/>
              <a:gd name="T23" fmla="*/ 154 h 159"/>
              <a:gd name="T24" fmla="*/ 2 w 123"/>
              <a:gd name="T25" fmla="*/ 157 h 159"/>
              <a:gd name="T26" fmla="*/ 0 w 123"/>
              <a:gd name="T27" fmla="*/ 159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3" h="159">
                <a:moveTo>
                  <a:pt x="123" y="0"/>
                </a:moveTo>
                <a:lnTo>
                  <a:pt x="117" y="16"/>
                </a:lnTo>
                <a:lnTo>
                  <a:pt x="109" y="31"/>
                </a:lnTo>
                <a:lnTo>
                  <a:pt x="99" y="47"/>
                </a:lnTo>
                <a:lnTo>
                  <a:pt x="89" y="61"/>
                </a:lnTo>
                <a:lnTo>
                  <a:pt x="66" y="89"/>
                </a:lnTo>
                <a:lnTo>
                  <a:pt x="44" y="115"/>
                </a:lnTo>
                <a:lnTo>
                  <a:pt x="38" y="121"/>
                </a:lnTo>
                <a:lnTo>
                  <a:pt x="32" y="129"/>
                </a:lnTo>
                <a:lnTo>
                  <a:pt x="17" y="143"/>
                </a:lnTo>
                <a:lnTo>
                  <a:pt x="11" y="149"/>
                </a:lnTo>
                <a:lnTo>
                  <a:pt x="5" y="154"/>
                </a:lnTo>
                <a:lnTo>
                  <a:pt x="2" y="157"/>
                </a:lnTo>
                <a:lnTo>
                  <a:pt x="0" y="1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1" name="Freeform 903"/>
          <p:cNvSpPr>
            <a:spLocks/>
          </p:cNvSpPr>
          <p:nvPr/>
        </p:nvSpPr>
        <p:spPr bwMode="auto">
          <a:xfrm>
            <a:off x="4892676" y="3062288"/>
            <a:ext cx="30163" cy="42862"/>
          </a:xfrm>
          <a:custGeom>
            <a:avLst/>
            <a:gdLst>
              <a:gd name="T0" fmla="*/ 0 w 57"/>
              <a:gd name="T1" fmla="*/ 0 h 80"/>
              <a:gd name="T2" fmla="*/ 6 w 57"/>
              <a:gd name="T3" fmla="*/ 2 h 80"/>
              <a:gd name="T4" fmla="*/ 12 w 57"/>
              <a:gd name="T5" fmla="*/ 3 h 80"/>
              <a:gd name="T6" fmla="*/ 17 w 57"/>
              <a:gd name="T7" fmla="*/ 4 h 80"/>
              <a:gd name="T8" fmla="*/ 21 w 57"/>
              <a:gd name="T9" fmla="*/ 8 h 80"/>
              <a:gd name="T10" fmla="*/ 25 w 57"/>
              <a:gd name="T11" fmla="*/ 15 h 80"/>
              <a:gd name="T12" fmla="*/ 29 w 57"/>
              <a:gd name="T13" fmla="*/ 26 h 80"/>
              <a:gd name="T14" fmla="*/ 31 w 57"/>
              <a:gd name="T15" fmla="*/ 38 h 80"/>
              <a:gd name="T16" fmla="*/ 32 w 57"/>
              <a:gd name="T17" fmla="*/ 50 h 80"/>
              <a:gd name="T18" fmla="*/ 36 w 57"/>
              <a:gd name="T19" fmla="*/ 60 h 80"/>
              <a:gd name="T20" fmla="*/ 41 w 57"/>
              <a:gd name="T21" fmla="*/ 70 h 80"/>
              <a:gd name="T22" fmla="*/ 48 w 57"/>
              <a:gd name="T23" fmla="*/ 77 h 80"/>
              <a:gd name="T24" fmla="*/ 53 w 57"/>
              <a:gd name="T25" fmla="*/ 80 h 80"/>
              <a:gd name="T26" fmla="*/ 57 w 57"/>
              <a:gd name="T27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" h="80">
                <a:moveTo>
                  <a:pt x="0" y="0"/>
                </a:moveTo>
                <a:lnTo>
                  <a:pt x="6" y="2"/>
                </a:lnTo>
                <a:lnTo>
                  <a:pt x="12" y="3"/>
                </a:lnTo>
                <a:lnTo>
                  <a:pt x="17" y="4"/>
                </a:lnTo>
                <a:lnTo>
                  <a:pt x="21" y="8"/>
                </a:lnTo>
                <a:lnTo>
                  <a:pt x="25" y="15"/>
                </a:lnTo>
                <a:lnTo>
                  <a:pt x="29" y="26"/>
                </a:lnTo>
                <a:lnTo>
                  <a:pt x="31" y="38"/>
                </a:lnTo>
                <a:lnTo>
                  <a:pt x="32" y="50"/>
                </a:lnTo>
                <a:lnTo>
                  <a:pt x="36" y="60"/>
                </a:lnTo>
                <a:lnTo>
                  <a:pt x="41" y="70"/>
                </a:lnTo>
                <a:lnTo>
                  <a:pt x="48" y="77"/>
                </a:lnTo>
                <a:lnTo>
                  <a:pt x="53" y="80"/>
                </a:lnTo>
                <a:lnTo>
                  <a:pt x="57" y="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2" name="Freeform 904"/>
          <p:cNvSpPr>
            <a:spLocks/>
          </p:cNvSpPr>
          <p:nvPr/>
        </p:nvSpPr>
        <p:spPr bwMode="auto">
          <a:xfrm>
            <a:off x="4808538" y="3024188"/>
            <a:ext cx="95250" cy="38100"/>
          </a:xfrm>
          <a:custGeom>
            <a:avLst/>
            <a:gdLst>
              <a:gd name="T0" fmla="*/ 180 w 180"/>
              <a:gd name="T1" fmla="*/ 0 h 72"/>
              <a:gd name="T2" fmla="*/ 156 w 180"/>
              <a:gd name="T3" fmla="*/ 1 h 72"/>
              <a:gd name="T4" fmla="*/ 131 w 180"/>
              <a:gd name="T5" fmla="*/ 1 h 72"/>
              <a:gd name="T6" fmla="*/ 119 w 180"/>
              <a:gd name="T7" fmla="*/ 3 h 72"/>
              <a:gd name="T8" fmla="*/ 107 w 180"/>
              <a:gd name="T9" fmla="*/ 5 h 72"/>
              <a:gd name="T10" fmla="*/ 96 w 180"/>
              <a:gd name="T11" fmla="*/ 9 h 72"/>
              <a:gd name="T12" fmla="*/ 87 w 180"/>
              <a:gd name="T13" fmla="*/ 15 h 72"/>
              <a:gd name="T14" fmla="*/ 82 w 180"/>
              <a:gd name="T15" fmla="*/ 19 h 72"/>
              <a:gd name="T16" fmla="*/ 79 w 180"/>
              <a:gd name="T17" fmla="*/ 25 h 72"/>
              <a:gd name="T18" fmla="*/ 77 w 180"/>
              <a:gd name="T19" fmla="*/ 32 h 72"/>
              <a:gd name="T20" fmla="*/ 72 w 180"/>
              <a:gd name="T21" fmla="*/ 36 h 72"/>
              <a:gd name="T22" fmla="*/ 61 w 180"/>
              <a:gd name="T23" fmla="*/ 42 h 72"/>
              <a:gd name="T24" fmla="*/ 50 w 180"/>
              <a:gd name="T25" fmla="*/ 47 h 72"/>
              <a:gd name="T26" fmla="*/ 42 w 180"/>
              <a:gd name="T27" fmla="*/ 50 h 72"/>
              <a:gd name="T28" fmla="*/ 34 w 180"/>
              <a:gd name="T29" fmla="*/ 52 h 72"/>
              <a:gd name="T30" fmla="*/ 26 w 180"/>
              <a:gd name="T31" fmla="*/ 54 h 72"/>
              <a:gd name="T32" fmla="*/ 18 w 180"/>
              <a:gd name="T33" fmla="*/ 58 h 72"/>
              <a:gd name="T34" fmla="*/ 10 w 180"/>
              <a:gd name="T35" fmla="*/ 64 h 72"/>
              <a:gd name="T36" fmla="*/ 0 w 180"/>
              <a:gd name="T3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0" h="72">
                <a:moveTo>
                  <a:pt x="180" y="0"/>
                </a:moveTo>
                <a:lnTo>
                  <a:pt x="156" y="1"/>
                </a:lnTo>
                <a:lnTo>
                  <a:pt x="131" y="1"/>
                </a:lnTo>
                <a:lnTo>
                  <a:pt x="119" y="3"/>
                </a:lnTo>
                <a:lnTo>
                  <a:pt x="107" y="5"/>
                </a:lnTo>
                <a:lnTo>
                  <a:pt x="96" y="9"/>
                </a:lnTo>
                <a:lnTo>
                  <a:pt x="87" y="15"/>
                </a:lnTo>
                <a:lnTo>
                  <a:pt x="82" y="19"/>
                </a:lnTo>
                <a:lnTo>
                  <a:pt x="79" y="25"/>
                </a:lnTo>
                <a:lnTo>
                  <a:pt x="77" y="32"/>
                </a:lnTo>
                <a:lnTo>
                  <a:pt x="72" y="36"/>
                </a:lnTo>
                <a:lnTo>
                  <a:pt x="61" y="42"/>
                </a:lnTo>
                <a:lnTo>
                  <a:pt x="50" y="47"/>
                </a:lnTo>
                <a:lnTo>
                  <a:pt x="42" y="50"/>
                </a:lnTo>
                <a:lnTo>
                  <a:pt x="34" y="52"/>
                </a:lnTo>
                <a:lnTo>
                  <a:pt x="26" y="54"/>
                </a:lnTo>
                <a:lnTo>
                  <a:pt x="18" y="58"/>
                </a:lnTo>
                <a:lnTo>
                  <a:pt x="10" y="64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3" name="Freeform 905"/>
          <p:cNvSpPr>
            <a:spLocks/>
          </p:cNvSpPr>
          <p:nvPr/>
        </p:nvSpPr>
        <p:spPr bwMode="auto">
          <a:xfrm>
            <a:off x="4903789" y="3017839"/>
            <a:ext cx="20637" cy="60325"/>
          </a:xfrm>
          <a:custGeom>
            <a:avLst/>
            <a:gdLst>
              <a:gd name="T0" fmla="*/ 0 w 38"/>
              <a:gd name="T1" fmla="*/ 0 h 115"/>
              <a:gd name="T2" fmla="*/ 9 w 38"/>
              <a:gd name="T3" fmla="*/ 3 h 115"/>
              <a:gd name="T4" fmla="*/ 16 w 38"/>
              <a:gd name="T5" fmla="*/ 7 h 115"/>
              <a:gd name="T6" fmla="*/ 27 w 38"/>
              <a:gd name="T7" fmla="*/ 19 h 115"/>
              <a:gd name="T8" fmla="*/ 33 w 38"/>
              <a:gd name="T9" fmla="*/ 32 h 115"/>
              <a:gd name="T10" fmla="*/ 36 w 38"/>
              <a:gd name="T11" fmla="*/ 48 h 115"/>
              <a:gd name="T12" fmla="*/ 38 w 38"/>
              <a:gd name="T13" fmla="*/ 65 h 115"/>
              <a:gd name="T14" fmla="*/ 38 w 38"/>
              <a:gd name="T15" fmla="*/ 83 h 115"/>
              <a:gd name="T16" fmla="*/ 36 w 38"/>
              <a:gd name="T17" fmla="*/ 100 h 115"/>
              <a:gd name="T18" fmla="*/ 36 w 38"/>
              <a:gd name="T19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" h="115">
                <a:moveTo>
                  <a:pt x="0" y="0"/>
                </a:moveTo>
                <a:lnTo>
                  <a:pt x="9" y="3"/>
                </a:lnTo>
                <a:lnTo>
                  <a:pt x="16" y="7"/>
                </a:lnTo>
                <a:lnTo>
                  <a:pt x="27" y="19"/>
                </a:lnTo>
                <a:lnTo>
                  <a:pt x="33" y="32"/>
                </a:lnTo>
                <a:lnTo>
                  <a:pt x="36" y="48"/>
                </a:lnTo>
                <a:lnTo>
                  <a:pt x="38" y="65"/>
                </a:lnTo>
                <a:lnTo>
                  <a:pt x="38" y="83"/>
                </a:lnTo>
                <a:lnTo>
                  <a:pt x="36" y="100"/>
                </a:lnTo>
                <a:lnTo>
                  <a:pt x="36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4" name="Freeform 906"/>
          <p:cNvSpPr>
            <a:spLocks/>
          </p:cNvSpPr>
          <p:nvPr/>
        </p:nvSpPr>
        <p:spPr bwMode="auto">
          <a:xfrm>
            <a:off x="4832351" y="3036889"/>
            <a:ext cx="60325" cy="41275"/>
          </a:xfrm>
          <a:custGeom>
            <a:avLst/>
            <a:gdLst>
              <a:gd name="T0" fmla="*/ 116 w 116"/>
              <a:gd name="T1" fmla="*/ 0 h 79"/>
              <a:gd name="T2" fmla="*/ 102 w 116"/>
              <a:gd name="T3" fmla="*/ 1 h 79"/>
              <a:gd name="T4" fmla="*/ 89 w 116"/>
              <a:gd name="T5" fmla="*/ 1 h 79"/>
              <a:gd name="T6" fmla="*/ 77 w 116"/>
              <a:gd name="T7" fmla="*/ 2 h 79"/>
              <a:gd name="T8" fmla="*/ 71 w 116"/>
              <a:gd name="T9" fmla="*/ 5 h 79"/>
              <a:gd name="T10" fmla="*/ 65 w 116"/>
              <a:gd name="T11" fmla="*/ 7 h 79"/>
              <a:gd name="T12" fmla="*/ 60 w 116"/>
              <a:gd name="T13" fmla="*/ 12 h 79"/>
              <a:gd name="T14" fmla="*/ 57 w 116"/>
              <a:gd name="T15" fmla="*/ 17 h 79"/>
              <a:gd name="T16" fmla="*/ 51 w 116"/>
              <a:gd name="T17" fmla="*/ 29 h 79"/>
              <a:gd name="T18" fmla="*/ 45 w 116"/>
              <a:gd name="T19" fmla="*/ 41 h 79"/>
              <a:gd name="T20" fmla="*/ 41 w 116"/>
              <a:gd name="T21" fmla="*/ 47 h 79"/>
              <a:gd name="T22" fmla="*/ 36 w 116"/>
              <a:gd name="T23" fmla="*/ 50 h 79"/>
              <a:gd name="T24" fmla="*/ 28 w 116"/>
              <a:gd name="T25" fmla="*/ 56 h 79"/>
              <a:gd name="T26" fmla="*/ 22 w 116"/>
              <a:gd name="T27" fmla="*/ 60 h 79"/>
              <a:gd name="T28" fmla="*/ 18 w 116"/>
              <a:gd name="T29" fmla="*/ 62 h 79"/>
              <a:gd name="T30" fmla="*/ 16 w 116"/>
              <a:gd name="T31" fmla="*/ 64 h 79"/>
              <a:gd name="T32" fmla="*/ 13 w 116"/>
              <a:gd name="T33" fmla="*/ 66 h 79"/>
              <a:gd name="T34" fmla="*/ 11 w 116"/>
              <a:gd name="T35" fmla="*/ 68 h 79"/>
              <a:gd name="T36" fmla="*/ 6 w 116"/>
              <a:gd name="T37" fmla="*/ 73 h 79"/>
              <a:gd name="T38" fmla="*/ 0 w 116"/>
              <a:gd name="T39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6" h="79">
                <a:moveTo>
                  <a:pt x="116" y="0"/>
                </a:moveTo>
                <a:lnTo>
                  <a:pt x="102" y="1"/>
                </a:lnTo>
                <a:lnTo>
                  <a:pt x="89" y="1"/>
                </a:lnTo>
                <a:lnTo>
                  <a:pt x="77" y="2"/>
                </a:lnTo>
                <a:lnTo>
                  <a:pt x="71" y="5"/>
                </a:lnTo>
                <a:lnTo>
                  <a:pt x="65" y="7"/>
                </a:lnTo>
                <a:lnTo>
                  <a:pt x="60" y="12"/>
                </a:lnTo>
                <a:lnTo>
                  <a:pt x="57" y="17"/>
                </a:lnTo>
                <a:lnTo>
                  <a:pt x="51" y="29"/>
                </a:lnTo>
                <a:lnTo>
                  <a:pt x="45" y="41"/>
                </a:lnTo>
                <a:lnTo>
                  <a:pt x="41" y="47"/>
                </a:lnTo>
                <a:lnTo>
                  <a:pt x="36" y="50"/>
                </a:lnTo>
                <a:lnTo>
                  <a:pt x="28" y="56"/>
                </a:lnTo>
                <a:lnTo>
                  <a:pt x="22" y="60"/>
                </a:lnTo>
                <a:lnTo>
                  <a:pt x="18" y="62"/>
                </a:lnTo>
                <a:lnTo>
                  <a:pt x="16" y="64"/>
                </a:lnTo>
                <a:lnTo>
                  <a:pt x="13" y="66"/>
                </a:lnTo>
                <a:lnTo>
                  <a:pt x="11" y="68"/>
                </a:lnTo>
                <a:lnTo>
                  <a:pt x="6" y="73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5" name="Freeform 907"/>
          <p:cNvSpPr>
            <a:spLocks/>
          </p:cNvSpPr>
          <p:nvPr/>
        </p:nvSpPr>
        <p:spPr bwMode="auto">
          <a:xfrm>
            <a:off x="4965700" y="3013076"/>
            <a:ext cx="7938" cy="49213"/>
          </a:xfrm>
          <a:custGeom>
            <a:avLst/>
            <a:gdLst>
              <a:gd name="T0" fmla="*/ 0 w 14"/>
              <a:gd name="T1" fmla="*/ 0 h 93"/>
              <a:gd name="T2" fmla="*/ 7 w 14"/>
              <a:gd name="T3" fmla="*/ 24 h 93"/>
              <a:gd name="T4" fmla="*/ 11 w 14"/>
              <a:gd name="T5" fmla="*/ 45 h 93"/>
              <a:gd name="T6" fmla="*/ 13 w 14"/>
              <a:gd name="T7" fmla="*/ 68 h 93"/>
              <a:gd name="T8" fmla="*/ 14 w 14"/>
              <a:gd name="T9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93">
                <a:moveTo>
                  <a:pt x="0" y="0"/>
                </a:moveTo>
                <a:lnTo>
                  <a:pt x="7" y="24"/>
                </a:lnTo>
                <a:lnTo>
                  <a:pt x="11" y="45"/>
                </a:lnTo>
                <a:lnTo>
                  <a:pt x="13" y="68"/>
                </a:lnTo>
                <a:lnTo>
                  <a:pt x="14" y="9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6" name="Freeform 908"/>
          <p:cNvSpPr>
            <a:spLocks/>
          </p:cNvSpPr>
          <p:nvPr/>
        </p:nvSpPr>
        <p:spPr bwMode="auto">
          <a:xfrm>
            <a:off x="4984750" y="3036889"/>
            <a:ext cx="84138" cy="65087"/>
          </a:xfrm>
          <a:custGeom>
            <a:avLst/>
            <a:gdLst>
              <a:gd name="T0" fmla="*/ 159 w 159"/>
              <a:gd name="T1" fmla="*/ 0 h 123"/>
              <a:gd name="T2" fmla="*/ 149 w 159"/>
              <a:gd name="T3" fmla="*/ 3 h 123"/>
              <a:gd name="T4" fmla="*/ 138 w 159"/>
              <a:gd name="T5" fmla="*/ 10 h 123"/>
              <a:gd name="T6" fmla="*/ 118 w 159"/>
              <a:gd name="T7" fmla="*/ 22 h 123"/>
              <a:gd name="T8" fmla="*/ 108 w 159"/>
              <a:gd name="T9" fmla="*/ 26 h 123"/>
              <a:gd name="T10" fmla="*/ 101 w 159"/>
              <a:gd name="T11" fmla="*/ 31 h 123"/>
              <a:gd name="T12" fmla="*/ 96 w 159"/>
              <a:gd name="T13" fmla="*/ 35 h 123"/>
              <a:gd name="T14" fmla="*/ 94 w 159"/>
              <a:gd name="T15" fmla="*/ 36 h 123"/>
              <a:gd name="T16" fmla="*/ 91 w 159"/>
              <a:gd name="T17" fmla="*/ 42 h 123"/>
              <a:gd name="T18" fmla="*/ 86 w 159"/>
              <a:gd name="T19" fmla="*/ 49 h 123"/>
              <a:gd name="T20" fmla="*/ 80 w 159"/>
              <a:gd name="T21" fmla="*/ 58 h 123"/>
              <a:gd name="T22" fmla="*/ 74 w 159"/>
              <a:gd name="T23" fmla="*/ 67 h 123"/>
              <a:gd name="T24" fmla="*/ 67 w 159"/>
              <a:gd name="T25" fmla="*/ 76 h 123"/>
              <a:gd name="T26" fmla="*/ 61 w 159"/>
              <a:gd name="T27" fmla="*/ 84 h 123"/>
              <a:gd name="T28" fmla="*/ 55 w 159"/>
              <a:gd name="T29" fmla="*/ 90 h 123"/>
              <a:gd name="T30" fmla="*/ 50 w 159"/>
              <a:gd name="T31" fmla="*/ 94 h 123"/>
              <a:gd name="T32" fmla="*/ 41 w 159"/>
              <a:gd name="T33" fmla="*/ 100 h 123"/>
              <a:gd name="T34" fmla="*/ 32 w 159"/>
              <a:gd name="T35" fmla="*/ 103 h 123"/>
              <a:gd name="T36" fmla="*/ 25 w 159"/>
              <a:gd name="T37" fmla="*/ 107 h 123"/>
              <a:gd name="T38" fmla="*/ 20 w 159"/>
              <a:gd name="T39" fmla="*/ 108 h 123"/>
              <a:gd name="T40" fmla="*/ 17 w 159"/>
              <a:gd name="T41" fmla="*/ 109 h 123"/>
              <a:gd name="T42" fmla="*/ 13 w 159"/>
              <a:gd name="T43" fmla="*/ 109 h 123"/>
              <a:gd name="T44" fmla="*/ 9 w 159"/>
              <a:gd name="T45" fmla="*/ 108 h 123"/>
              <a:gd name="T46" fmla="*/ 8 w 159"/>
              <a:gd name="T47" fmla="*/ 108 h 123"/>
              <a:gd name="T48" fmla="*/ 7 w 159"/>
              <a:gd name="T49" fmla="*/ 108 h 123"/>
              <a:gd name="T50" fmla="*/ 6 w 159"/>
              <a:gd name="T51" fmla="*/ 110 h 123"/>
              <a:gd name="T52" fmla="*/ 5 w 159"/>
              <a:gd name="T53" fmla="*/ 113 h 123"/>
              <a:gd name="T54" fmla="*/ 2 w 159"/>
              <a:gd name="T55" fmla="*/ 117 h 123"/>
              <a:gd name="T56" fmla="*/ 0 w 159"/>
              <a:gd name="T57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23">
                <a:moveTo>
                  <a:pt x="159" y="0"/>
                </a:moveTo>
                <a:lnTo>
                  <a:pt x="149" y="3"/>
                </a:lnTo>
                <a:lnTo>
                  <a:pt x="138" y="10"/>
                </a:lnTo>
                <a:lnTo>
                  <a:pt x="118" y="22"/>
                </a:lnTo>
                <a:lnTo>
                  <a:pt x="108" y="26"/>
                </a:lnTo>
                <a:lnTo>
                  <a:pt x="101" y="31"/>
                </a:lnTo>
                <a:lnTo>
                  <a:pt x="96" y="35"/>
                </a:lnTo>
                <a:lnTo>
                  <a:pt x="94" y="36"/>
                </a:lnTo>
                <a:lnTo>
                  <a:pt x="91" y="42"/>
                </a:lnTo>
                <a:lnTo>
                  <a:pt x="86" y="49"/>
                </a:lnTo>
                <a:lnTo>
                  <a:pt x="80" y="58"/>
                </a:lnTo>
                <a:lnTo>
                  <a:pt x="74" y="67"/>
                </a:lnTo>
                <a:lnTo>
                  <a:pt x="67" y="76"/>
                </a:lnTo>
                <a:lnTo>
                  <a:pt x="61" y="84"/>
                </a:lnTo>
                <a:lnTo>
                  <a:pt x="55" y="90"/>
                </a:lnTo>
                <a:lnTo>
                  <a:pt x="50" y="94"/>
                </a:lnTo>
                <a:lnTo>
                  <a:pt x="41" y="100"/>
                </a:lnTo>
                <a:lnTo>
                  <a:pt x="32" y="103"/>
                </a:lnTo>
                <a:lnTo>
                  <a:pt x="25" y="107"/>
                </a:lnTo>
                <a:lnTo>
                  <a:pt x="20" y="108"/>
                </a:lnTo>
                <a:lnTo>
                  <a:pt x="17" y="109"/>
                </a:lnTo>
                <a:lnTo>
                  <a:pt x="13" y="109"/>
                </a:lnTo>
                <a:lnTo>
                  <a:pt x="9" y="108"/>
                </a:lnTo>
                <a:lnTo>
                  <a:pt x="8" y="108"/>
                </a:lnTo>
                <a:lnTo>
                  <a:pt x="7" y="108"/>
                </a:lnTo>
                <a:lnTo>
                  <a:pt x="6" y="110"/>
                </a:lnTo>
                <a:lnTo>
                  <a:pt x="5" y="113"/>
                </a:lnTo>
                <a:lnTo>
                  <a:pt x="2" y="117"/>
                </a:lnTo>
                <a:lnTo>
                  <a:pt x="0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7" name="Freeform 909"/>
          <p:cNvSpPr>
            <a:spLocks/>
          </p:cNvSpPr>
          <p:nvPr/>
        </p:nvSpPr>
        <p:spPr bwMode="auto">
          <a:xfrm>
            <a:off x="4954589" y="3081338"/>
            <a:ext cx="52387" cy="23812"/>
          </a:xfrm>
          <a:custGeom>
            <a:avLst/>
            <a:gdLst>
              <a:gd name="T0" fmla="*/ 101 w 101"/>
              <a:gd name="T1" fmla="*/ 0 h 44"/>
              <a:gd name="T2" fmla="*/ 86 w 101"/>
              <a:gd name="T3" fmla="*/ 4 h 44"/>
              <a:gd name="T4" fmla="*/ 71 w 101"/>
              <a:gd name="T5" fmla="*/ 8 h 44"/>
              <a:gd name="T6" fmla="*/ 59 w 101"/>
              <a:gd name="T7" fmla="*/ 12 h 44"/>
              <a:gd name="T8" fmla="*/ 48 w 101"/>
              <a:gd name="T9" fmla="*/ 18 h 44"/>
              <a:gd name="T10" fmla="*/ 27 w 101"/>
              <a:gd name="T11" fmla="*/ 31 h 44"/>
              <a:gd name="T12" fmla="*/ 15 w 101"/>
              <a:gd name="T13" fmla="*/ 37 h 44"/>
              <a:gd name="T14" fmla="*/ 0 w 101"/>
              <a:gd name="T1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44">
                <a:moveTo>
                  <a:pt x="101" y="0"/>
                </a:moveTo>
                <a:lnTo>
                  <a:pt x="86" y="4"/>
                </a:lnTo>
                <a:lnTo>
                  <a:pt x="71" y="8"/>
                </a:lnTo>
                <a:lnTo>
                  <a:pt x="59" y="12"/>
                </a:lnTo>
                <a:lnTo>
                  <a:pt x="48" y="18"/>
                </a:lnTo>
                <a:lnTo>
                  <a:pt x="27" y="31"/>
                </a:lnTo>
                <a:lnTo>
                  <a:pt x="15" y="37"/>
                </a:lnTo>
                <a:lnTo>
                  <a:pt x="0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8" name="Freeform 910"/>
          <p:cNvSpPr>
            <a:spLocks/>
          </p:cNvSpPr>
          <p:nvPr/>
        </p:nvSpPr>
        <p:spPr bwMode="auto">
          <a:xfrm>
            <a:off x="4973639" y="3105151"/>
            <a:ext cx="117475" cy="53975"/>
          </a:xfrm>
          <a:custGeom>
            <a:avLst/>
            <a:gdLst>
              <a:gd name="T0" fmla="*/ 224 w 224"/>
              <a:gd name="T1" fmla="*/ 101 h 101"/>
              <a:gd name="T2" fmla="*/ 221 w 224"/>
              <a:gd name="T3" fmla="*/ 89 h 101"/>
              <a:gd name="T4" fmla="*/ 220 w 224"/>
              <a:gd name="T5" fmla="*/ 75 h 101"/>
              <a:gd name="T6" fmla="*/ 219 w 224"/>
              <a:gd name="T7" fmla="*/ 69 h 101"/>
              <a:gd name="T8" fmla="*/ 217 w 224"/>
              <a:gd name="T9" fmla="*/ 63 h 101"/>
              <a:gd name="T10" fmla="*/ 214 w 224"/>
              <a:gd name="T11" fmla="*/ 60 h 101"/>
              <a:gd name="T12" fmla="*/ 209 w 224"/>
              <a:gd name="T13" fmla="*/ 57 h 101"/>
              <a:gd name="T14" fmla="*/ 145 w 224"/>
              <a:gd name="T15" fmla="*/ 39 h 101"/>
              <a:gd name="T16" fmla="*/ 80 w 224"/>
              <a:gd name="T17" fmla="*/ 21 h 101"/>
              <a:gd name="T18" fmla="*/ 68 w 224"/>
              <a:gd name="T19" fmla="*/ 18 h 101"/>
              <a:gd name="T20" fmla="*/ 58 w 224"/>
              <a:gd name="T21" fmla="*/ 14 h 101"/>
              <a:gd name="T22" fmla="*/ 50 w 224"/>
              <a:gd name="T23" fmla="*/ 11 h 101"/>
              <a:gd name="T24" fmla="*/ 42 w 224"/>
              <a:gd name="T25" fmla="*/ 7 h 101"/>
              <a:gd name="T26" fmla="*/ 34 w 224"/>
              <a:gd name="T27" fmla="*/ 5 h 101"/>
              <a:gd name="T28" fmla="*/ 24 w 224"/>
              <a:gd name="T29" fmla="*/ 2 h 101"/>
              <a:gd name="T30" fmla="*/ 13 w 224"/>
              <a:gd name="T31" fmla="*/ 0 h 101"/>
              <a:gd name="T32" fmla="*/ 0 w 224"/>
              <a:gd name="T33" fmla="*/ 0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24" h="101">
                <a:moveTo>
                  <a:pt x="224" y="101"/>
                </a:moveTo>
                <a:lnTo>
                  <a:pt x="221" y="89"/>
                </a:lnTo>
                <a:lnTo>
                  <a:pt x="220" y="75"/>
                </a:lnTo>
                <a:lnTo>
                  <a:pt x="219" y="69"/>
                </a:lnTo>
                <a:lnTo>
                  <a:pt x="217" y="63"/>
                </a:lnTo>
                <a:lnTo>
                  <a:pt x="214" y="60"/>
                </a:lnTo>
                <a:lnTo>
                  <a:pt x="209" y="57"/>
                </a:lnTo>
                <a:lnTo>
                  <a:pt x="145" y="39"/>
                </a:lnTo>
                <a:lnTo>
                  <a:pt x="80" y="21"/>
                </a:lnTo>
                <a:lnTo>
                  <a:pt x="68" y="18"/>
                </a:lnTo>
                <a:lnTo>
                  <a:pt x="58" y="14"/>
                </a:lnTo>
                <a:lnTo>
                  <a:pt x="50" y="11"/>
                </a:lnTo>
                <a:lnTo>
                  <a:pt x="42" y="7"/>
                </a:lnTo>
                <a:lnTo>
                  <a:pt x="34" y="5"/>
                </a:lnTo>
                <a:lnTo>
                  <a:pt x="24" y="2"/>
                </a:lnTo>
                <a:lnTo>
                  <a:pt x="13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799" name="Freeform 911"/>
          <p:cNvSpPr>
            <a:spLocks/>
          </p:cNvSpPr>
          <p:nvPr/>
        </p:nvSpPr>
        <p:spPr bwMode="auto">
          <a:xfrm>
            <a:off x="4995864" y="3162300"/>
            <a:ext cx="111125" cy="38100"/>
          </a:xfrm>
          <a:custGeom>
            <a:avLst/>
            <a:gdLst>
              <a:gd name="T0" fmla="*/ 210 w 210"/>
              <a:gd name="T1" fmla="*/ 0 h 72"/>
              <a:gd name="T2" fmla="*/ 193 w 210"/>
              <a:gd name="T3" fmla="*/ 7 h 72"/>
              <a:gd name="T4" fmla="*/ 177 w 210"/>
              <a:gd name="T5" fmla="*/ 16 h 72"/>
              <a:gd name="T6" fmla="*/ 162 w 210"/>
              <a:gd name="T7" fmla="*/ 23 h 72"/>
              <a:gd name="T8" fmla="*/ 145 w 210"/>
              <a:gd name="T9" fmla="*/ 29 h 72"/>
              <a:gd name="T10" fmla="*/ 135 w 210"/>
              <a:gd name="T11" fmla="*/ 31 h 72"/>
              <a:gd name="T12" fmla="*/ 127 w 210"/>
              <a:gd name="T13" fmla="*/ 32 h 72"/>
              <a:gd name="T14" fmla="*/ 121 w 210"/>
              <a:gd name="T15" fmla="*/ 34 h 72"/>
              <a:gd name="T16" fmla="*/ 116 w 210"/>
              <a:gd name="T17" fmla="*/ 35 h 72"/>
              <a:gd name="T18" fmla="*/ 109 w 210"/>
              <a:gd name="T19" fmla="*/ 36 h 72"/>
              <a:gd name="T20" fmla="*/ 104 w 210"/>
              <a:gd name="T21" fmla="*/ 36 h 72"/>
              <a:gd name="T22" fmla="*/ 99 w 210"/>
              <a:gd name="T23" fmla="*/ 36 h 72"/>
              <a:gd name="T24" fmla="*/ 92 w 210"/>
              <a:gd name="T25" fmla="*/ 37 h 72"/>
              <a:gd name="T26" fmla="*/ 87 w 210"/>
              <a:gd name="T27" fmla="*/ 38 h 72"/>
              <a:gd name="T28" fmla="*/ 82 w 210"/>
              <a:gd name="T29" fmla="*/ 40 h 72"/>
              <a:gd name="T30" fmla="*/ 74 w 210"/>
              <a:gd name="T31" fmla="*/ 41 h 72"/>
              <a:gd name="T32" fmla="*/ 65 w 210"/>
              <a:gd name="T33" fmla="*/ 43 h 72"/>
              <a:gd name="T34" fmla="*/ 59 w 210"/>
              <a:gd name="T35" fmla="*/ 44 h 72"/>
              <a:gd name="T36" fmla="*/ 55 w 210"/>
              <a:gd name="T37" fmla="*/ 46 h 72"/>
              <a:gd name="T38" fmla="*/ 49 w 210"/>
              <a:gd name="T39" fmla="*/ 48 h 72"/>
              <a:gd name="T40" fmla="*/ 45 w 210"/>
              <a:gd name="T41" fmla="*/ 49 h 72"/>
              <a:gd name="T42" fmla="*/ 44 w 210"/>
              <a:gd name="T43" fmla="*/ 50 h 72"/>
              <a:gd name="T44" fmla="*/ 41 w 210"/>
              <a:gd name="T45" fmla="*/ 53 h 72"/>
              <a:gd name="T46" fmla="*/ 39 w 210"/>
              <a:gd name="T47" fmla="*/ 55 h 72"/>
              <a:gd name="T48" fmla="*/ 33 w 210"/>
              <a:gd name="T49" fmla="*/ 59 h 72"/>
              <a:gd name="T50" fmla="*/ 28 w 210"/>
              <a:gd name="T51" fmla="*/ 61 h 72"/>
              <a:gd name="T52" fmla="*/ 22 w 210"/>
              <a:gd name="T53" fmla="*/ 65 h 72"/>
              <a:gd name="T54" fmla="*/ 16 w 210"/>
              <a:gd name="T55" fmla="*/ 67 h 72"/>
              <a:gd name="T56" fmla="*/ 9 w 210"/>
              <a:gd name="T57" fmla="*/ 70 h 72"/>
              <a:gd name="T58" fmla="*/ 3 w 210"/>
              <a:gd name="T59" fmla="*/ 72 h 72"/>
              <a:gd name="T60" fmla="*/ 2 w 210"/>
              <a:gd name="T61" fmla="*/ 72 h 72"/>
              <a:gd name="T62" fmla="*/ 0 w 210"/>
              <a:gd name="T6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10" h="72">
                <a:moveTo>
                  <a:pt x="210" y="0"/>
                </a:moveTo>
                <a:lnTo>
                  <a:pt x="193" y="7"/>
                </a:lnTo>
                <a:lnTo>
                  <a:pt x="177" y="16"/>
                </a:lnTo>
                <a:lnTo>
                  <a:pt x="162" y="23"/>
                </a:lnTo>
                <a:lnTo>
                  <a:pt x="145" y="29"/>
                </a:lnTo>
                <a:lnTo>
                  <a:pt x="135" y="31"/>
                </a:lnTo>
                <a:lnTo>
                  <a:pt x="127" y="32"/>
                </a:lnTo>
                <a:lnTo>
                  <a:pt x="121" y="34"/>
                </a:lnTo>
                <a:lnTo>
                  <a:pt x="116" y="35"/>
                </a:lnTo>
                <a:lnTo>
                  <a:pt x="109" y="36"/>
                </a:lnTo>
                <a:lnTo>
                  <a:pt x="104" y="36"/>
                </a:lnTo>
                <a:lnTo>
                  <a:pt x="99" y="36"/>
                </a:lnTo>
                <a:lnTo>
                  <a:pt x="92" y="37"/>
                </a:lnTo>
                <a:lnTo>
                  <a:pt x="87" y="38"/>
                </a:lnTo>
                <a:lnTo>
                  <a:pt x="82" y="40"/>
                </a:lnTo>
                <a:lnTo>
                  <a:pt x="74" y="41"/>
                </a:lnTo>
                <a:lnTo>
                  <a:pt x="65" y="43"/>
                </a:lnTo>
                <a:lnTo>
                  <a:pt x="59" y="44"/>
                </a:lnTo>
                <a:lnTo>
                  <a:pt x="55" y="46"/>
                </a:lnTo>
                <a:lnTo>
                  <a:pt x="49" y="48"/>
                </a:lnTo>
                <a:lnTo>
                  <a:pt x="45" y="49"/>
                </a:lnTo>
                <a:lnTo>
                  <a:pt x="44" y="50"/>
                </a:lnTo>
                <a:lnTo>
                  <a:pt x="41" y="53"/>
                </a:lnTo>
                <a:lnTo>
                  <a:pt x="39" y="55"/>
                </a:lnTo>
                <a:lnTo>
                  <a:pt x="33" y="59"/>
                </a:lnTo>
                <a:lnTo>
                  <a:pt x="28" y="61"/>
                </a:lnTo>
                <a:lnTo>
                  <a:pt x="22" y="65"/>
                </a:lnTo>
                <a:lnTo>
                  <a:pt x="16" y="67"/>
                </a:lnTo>
                <a:lnTo>
                  <a:pt x="9" y="70"/>
                </a:lnTo>
                <a:lnTo>
                  <a:pt x="3" y="72"/>
                </a:lnTo>
                <a:lnTo>
                  <a:pt x="2" y="72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0" name="Freeform 912"/>
          <p:cNvSpPr>
            <a:spLocks/>
          </p:cNvSpPr>
          <p:nvPr/>
        </p:nvSpPr>
        <p:spPr bwMode="auto">
          <a:xfrm>
            <a:off x="5000625" y="3162301"/>
            <a:ext cx="122238" cy="68263"/>
          </a:xfrm>
          <a:custGeom>
            <a:avLst/>
            <a:gdLst>
              <a:gd name="T0" fmla="*/ 231 w 231"/>
              <a:gd name="T1" fmla="*/ 0 h 130"/>
              <a:gd name="T2" fmla="*/ 226 w 231"/>
              <a:gd name="T3" fmla="*/ 12 h 130"/>
              <a:gd name="T4" fmla="*/ 219 w 231"/>
              <a:gd name="T5" fmla="*/ 23 h 130"/>
              <a:gd name="T6" fmla="*/ 211 w 231"/>
              <a:gd name="T7" fmla="*/ 31 h 130"/>
              <a:gd name="T8" fmla="*/ 202 w 231"/>
              <a:gd name="T9" fmla="*/ 38 h 130"/>
              <a:gd name="T10" fmla="*/ 181 w 231"/>
              <a:gd name="T11" fmla="*/ 49 h 130"/>
              <a:gd name="T12" fmla="*/ 158 w 231"/>
              <a:gd name="T13" fmla="*/ 58 h 130"/>
              <a:gd name="T14" fmla="*/ 150 w 231"/>
              <a:gd name="T15" fmla="*/ 68 h 130"/>
              <a:gd name="T16" fmla="*/ 140 w 231"/>
              <a:gd name="T17" fmla="*/ 77 h 130"/>
              <a:gd name="T18" fmla="*/ 131 w 231"/>
              <a:gd name="T19" fmla="*/ 83 h 130"/>
              <a:gd name="T20" fmla="*/ 121 w 231"/>
              <a:gd name="T21" fmla="*/ 87 h 130"/>
              <a:gd name="T22" fmla="*/ 97 w 231"/>
              <a:gd name="T23" fmla="*/ 94 h 130"/>
              <a:gd name="T24" fmla="*/ 85 w 231"/>
              <a:gd name="T25" fmla="*/ 97 h 130"/>
              <a:gd name="T26" fmla="*/ 72 w 231"/>
              <a:gd name="T27" fmla="*/ 101 h 130"/>
              <a:gd name="T28" fmla="*/ 65 w 231"/>
              <a:gd name="T29" fmla="*/ 112 h 130"/>
              <a:gd name="T30" fmla="*/ 57 w 231"/>
              <a:gd name="T31" fmla="*/ 119 h 130"/>
              <a:gd name="T32" fmla="*/ 50 w 231"/>
              <a:gd name="T33" fmla="*/ 124 h 130"/>
              <a:gd name="T34" fmla="*/ 43 w 231"/>
              <a:gd name="T35" fmla="*/ 127 h 130"/>
              <a:gd name="T36" fmla="*/ 35 w 231"/>
              <a:gd name="T37" fmla="*/ 130 h 130"/>
              <a:gd name="T38" fmla="*/ 25 w 231"/>
              <a:gd name="T39" fmla="*/ 130 h 130"/>
              <a:gd name="T40" fmla="*/ 13 w 231"/>
              <a:gd name="T41" fmla="*/ 130 h 130"/>
              <a:gd name="T42" fmla="*/ 0 w 231"/>
              <a:gd name="T4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1" h="130">
                <a:moveTo>
                  <a:pt x="231" y="0"/>
                </a:moveTo>
                <a:lnTo>
                  <a:pt x="226" y="12"/>
                </a:lnTo>
                <a:lnTo>
                  <a:pt x="219" y="23"/>
                </a:lnTo>
                <a:lnTo>
                  <a:pt x="211" y="31"/>
                </a:lnTo>
                <a:lnTo>
                  <a:pt x="202" y="38"/>
                </a:lnTo>
                <a:lnTo>
                  <a:pt x="181" y="49"/>
                </a:lnTo>
                <a:lnTo>
                  <a:pt x="158" y="58"/>
                </a:lnTo>
                <a:lnTo>
                  <a:pt x="150" y="68"/>
                </a:lnTo>
                <a:lnTo>
                  <a:pt x="140" y="77"/>
                </a:lnTo>
                <a:lnTo>
                  <a:pt x="131" y="83"/>
                </a:lnTo>
                <a:lnTo>
                  <a:pt x="121" y="87"/>
                </a:lnTo>
                <a:lnTo>
                  <a:pt x="97" y="94"/>
                </a:lnTo>
                <a:lnTo>
                  <a:pt x="85" y="97"/>
                </a:lnTo>
                <a:lnTo>
                  <a:pt x="72" y="101"/>
                </a:lnTo>
                <a:lnTo>
                  <a:pt x="65" y="112"/>
                </a:lnTo>
                <a:lnTo>
                  <a:pt x="57" y="119"/>
                </a:lnTo>
                <a:lnTo>
                  <a:pt x="50" y="124"/>
                </a:lnTo>
                <a:lnTo>
                  <a:pt x="43" y="127"/>
                </a:lnTo>
                <a:lnTo>
                  <a:pt x="35" y="130"/>
                </a:lnTo>
                <a:lnTo>
                  <a:pt x="25" y="130"/>
                </a:lnTo>
                <a:lnTo>
                  <a:pt x="13" y="130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1" name="Freeform 913"/>
          <p:cNvSpPr>
            <a:spLocks/>
          </p:cNvSpPr>
          <p:nvPr/>
        </p:nvSpPr>
        <p:spPr bwMode="auto">
          <a:xfrm>
            <a:off x="4981576" y="3162300"/>
            <a:ext cx="125413" cy="26988"/>
          </a:xfrm>
          <a:custGeom>
            <a:avLst/>
            <a:gdLst>
              <a:gd name="T0" fmla="*/ 238 w 238"/>
              <a:gd name="T1" fmla="*/ 0 h 52"/>
              <a:gd name="T2" fmla="*/ 184 w 238"/>
              <a:gd name="T3" fmla="*/ 11 h 52"/>
              <a:gd name="T4" fmla="*/ 130 w 238"/>
              <a:gd name="T5" fmla="*/ 22 h 52"/>
              <a:gd name="T6" fmla="*/ 122 w 238"/>
              <a:gd name="T7" fmla="*/ 23 h 52"/>
              <a:gd name="T8" fmla="*/ 117 w 238"/>
              <a:gd name="T9" fmla="*/ 24 h 52"/>
              <a:gd name="T10" fmla="*/ 114 w 238"/>
              <a:gd name="T11" fmla="*/ 25 h 52"/>
              <a:gd name="T12" fmla="*/ 111 w 238"/>
              <a:gd name="T13" fmla="*/ 26 h 52"/>
              <a:gd name="T14" fmla="*/ 108 w 238"/>
              <a:gd name="T15" fmla="*/ 28 h 52"/>
              <a:gd name="T16" fmla="*/ 108 w 238"/>
              <a:gd name="T17" fmla="*/ 29 h 52"/>
              <a:gd name="T18" fmla="*/ 108 w 238"/>
              <a:gd name="T19" fmla="*/ 31 h 52"/>
              <a:gd name="T20" fmla="*/ 105 w 238"/>
              <a:gd name="T21" fmla="*/ 34 h 52"/>
              <a:gd name="T22" fmla="*/ 102 w 238"/>
              <a:gd name="T23" fmla="*/ 35 h 52"/>
              <a:gd name="T24" fmla="*/ 98 w 238"/>
              <a:gd name="T25" fmla="*/ 37 h 52"/>
              <a:gd name="T26" fmla="*/ 93 w 238"/>
              <a:gd name="T27" fmla="*/ 40 h 52"/>
              <a:gd name="T28" fmla="*/ 86 w 238"/>
              <a:gd name="T29" fmla="*/ 43 h 52"/>
              <a:gd name="T30" fmla="*/ 75 w 238"/>
              <a:gd name="T31" fmla="*/ 47 h 52"/>
              <a:gd name="T32" fmla="*/ 65 w 238"/>
              <a:gd name="T33" fmla="*/ 49 h 52"/>
              <a:gd name="T34" fmla="*/ 43 w 238"/>
              <a:gd name="T35" fmla="*/ 52 h 52"/>
              <a:gd name="T36" fmla="*/ 21 w 238"/>
              <a:gd name="T37" fmla="*/ 52 h 52"/>
              <a:gd name="T38" fmla="*/ 0 w 238"/>
              <a:gd name="T39" fmla="*/ 5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8" h="52">
                <a:moveTo>
                  <a:pt x="238" y="0"/>
                </a:moveTo>
                <a:lnTo>
                  <a:pt x="184" y="11"/>
                </a:lnTo>
                <a:lnTo>
                  <a:pt x="130" y="22"/>
                </a:lnTo>
                <a:lnTo>
                  <a:pt x="122" y="23"/>
                </a:lnTo>
                <a:lnTo>
                  <a:pt x="117" y="24"/>
                </a:lnTo>
                <a:lnTo>
                  <a:pt x="114" y="25"/>
                </a:lnTo>
                <a:lnTo>
                  <a:pt x="111" y="26"/>
                </a:lnTo>
                <a:lnTo>
                  <a:pt x="108" y="28"/>
                </a:lnTo>
                <a:lnTo>
                  <a:pt x="108" y="29"/>
                </a:lnTo>
                <a:lnTo>
                  <a:pt x="108" y="31"/>
                </a:lnTo>
                <a:lnTo>
                  <a:pt x="105" y="34"/>
                </a:lnTo>
                <a:lnTo>
                  <a:pt x="102" y="35"/>
                </a:lnTo>
                <a:lnTo>
                  <a:pt x="98" y="37"/>
                </a:lnTo>
                <a:lnTo>
                  <a:pt x="93" y="40"/>
                </a:lnTo>
                <a:lnTo>
                  <a:pt x="86" y="43"/>
                </a:lnTo>
                <a:lnTo>
                  <a:pt x="75" y="47"/>
                </a:lnTo>
                <a:lnTo>
                  <a:pt x="65" y="49"/>
                </a:lnTo>
                <a:lnTo>
                  <a:pt x="43" y="52"/>
                </a:lnTo>
                <a:lnTo>
                  <a:pt x="21" y="52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2" name="Freeform 914"/>
          <p:cNvSpPr>
            <a:spLocks/>
          </p:cNvSpPr>
          <p:nvPr/>
        </p:nvSpPr>
        <p:spPr bwMode="auto">
          <a:xfrm>
            <a:off x="4984750" y="3146426"/>
            <a:ext cx="46038" cy="15875"/>
          </a:xfrm>
          <a:custGeom>
            <a:avLst/>
            <a:gdLst>
              <a:gd name="T0" fmla="*/ 86 w 86"/>
              <a:gd name="T1" fmla="*/ 29 h 29"/>
              <a:gd name="T2" fmla="*/ 68 w 86"/>
              <a:gd name="T3" fmla="*/ 27 h 29"/>
              <a:gd name="T4" fmla="*/ 60 w 86"/>
              <a:gd name="T5" fmla="*/ 24 h 29"/>
              <a:gd name="T6" fmla="*/ 50 w 86"/>
              <a:gd name="T7" fmla="*/ 22 h 29"/>
              <a:gd name="T8" fmla="*/ 37 w 86"/>
              <a:gd name="T9" fmla="*/ 16 h 29"/>
              <a:gd name="T10" fmla="*/ 26 w 86"/>
              <a:gd name="T11" fmla="*/ 9 h 29"/>
              <a:gd name="T12" fmla="*/ 14 w 86"/>
              <a:gd name="T13" fmla="*/ 2 h 29"/>
              <a:gd name="T14" fmla="*/ 8 w 86"/>
              <a:gd name="T15" fmla="*/ 1 h 29"/>
              <a:gd name="T16" fmla="*/ 0 w 86"/>
              <a:gd name="T17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" h="29">
                <a:moveTo>
                  <a:pt x="86" y="29"/>
                </a:moveTo>
                <a:lnTo>
                  <a:pt x="68" y="27"/>
                </a:lnTo>
                <a:lnTo>
                  <a:pt x="60" y="24"/>
                </a:lnTo>
                <a:lnTo>
                  <a:pt x="50" y="22"/>
                </a:lnTo>
                <a:lnTo>
                  <a:pt x="37" y="16"/>
                </a:lnTo>
                <a:lnTo>
                  <a:pt x="26" y="9"/>
                </a:lnTo>
                <a:lnTo>
                  <a:pt x="14" y="2"/>
                </a:lnTo>
                <a:lnTo>
                  <a:pt x="8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3" name="Freeform 915"/>
          <p:cNvSpPr>
            <a:spLocks/>
          </p:cNvSpPr>
          <p:nvPr/>
        </p:nvSpPr>
        <p:spPr bwMode="auto">
          <a:xfrm>
            <a:off x="4976813" y="3140076"/>
            <a:ext cx="57150" cy="22225"/>
          </a:xfrm>
          <a:custGeom>
            <a:avLst/>
            <a:gdLst>
              <a:gd name="T0" fmla="*/ 109 w 109"/>
              <a:gd name="T1" fmla="*/ 0 h 43"/>
              <a:gd name="T2" fmla="*/ 98 w 109"/>
              <a:gd name="T3" fmla="*/ 1 h 43"/>
              <a:gd name="T4" fmla="*/ 87 w 109"/>
              <a:gd name="T5" fmla="*/ 2 h 43"/>
              <a:gd name="T6" fmla="*/ 76 w 109"/>
              <a:gd name="T7" fmla="*/ 3 h 43"/>
              <a:gd name="T8" fmla="*/ 65 w 109"/>
              <a:gd name="T9" fmla="*/ 7 h 43"/>
              <a:gd name="T10" fmla="*/ 63 w 109"/>
              <a:gd name="T11" fmla="*/ 12 h 43"/>
              <a:gd name="T12" fmla="*/ 62 w 109"/>
              <a:gd name="T13" fmla="*/ 18 h 43"/>
              <a:gd name="T14" fmla="*/ 61 w 109"/>
              <a:gd name="T15" fmla="*/ 24 h 43"/>
              <a:gd name="T16" fmla="*/ 58 w 109"/>
              <a:gd name="T17" fmla="*/ 29 h 43"/>
              <a:gd name="T18" fmla="*/ 50 w 109"/>
              <a:gd name="T19" fmla="*/ 33 h 43"/>
              <a:gd name="T20" fmla="*/ 43 w 109"/>
              <a:gd name="T21" fmla="*/ 37 h 43"/>
              <a:gd name="T22" fmla="*/ 29 w 109"/>
              <a:gd name="T23" fmla="*/ 42 h 43"/>
              <a:gd name="T24" fmla="*/ 15 w 109"/>
              <a:gd name="T25" fmla="*/ 43 h 43"/>
              <a:gd name="T26" fmla="*/ 0 w 109"/>
              <a:gd name="T2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3">
                <a:moveTo>
                  <a:pt x="109" y="0"/>
                </a:moveTo>
                <a:lnTo>
                  <a:pt x="98" y="1"/>
                </a:lnTo>
                <a:lnTo>
                  <a:pt x="87" y="2"/>
                </a:lnTo>
                <a:lnTo>
                  <a:pt x="76" y="3"/>
                </a:lnTo>
                <a:lnTo>
                  <a:pt x="65" y="7"/>
                </a:lnTo>
                <a:lnTo>
                  <a:pt x="63" y="12"/>
                </a:lnTo>
                <a:lnTo>
                  <a:pt x="62" y="18"/>
                </a:lnTo>
                <a:lnTo>
                  <a:pt x="61" y="24"/>
                </a:lnTo>
                <a:lnTo>
                  <a:pt x="58" y="29"/>
                </a:lnTo>
                <a:lnTo>
                  <a:pt x="50" y="33"/>
                </a:lnTo>
                <a:lnTo>
                  <a:pt x="43" y="37"/>
                </a:lnTo>
                <a:lnTo>
                  <a:pt x="29" y="42"/>
                </a:lnTo>
                <a:lnTo>
                  <a:pt x="15" y="43"/>
                </a:lnTo>
                <a:lnTo>
                  <a:pt x="0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4" name="Freeform 916"/>
          <p:cNvSpPr>
            <a:spLocks/>
          </p:cNvSpPr>
          <p:nvPr/>
        </p:nvSpPr>
        <p:spPr bwMode="auto">
          <a:xfrm>
            <a:off x="4930776" y="3059113"/>
            <a:ext cx="61913" cy="68262"/>
          </a:xfrm>
          <a:custGeom>
            <a:avLst/>
            <a:gdLst>
              <a:gd name="T0" fmla="*/ 115 w 115"/>
              <a:gd name="T1" fmla="*/ 0 h 130"/>
              <a:gd name="T2" fmla="*/ 107 w 115"/>
              <a:gd name="T3" fmla="*/ 6 h 130"/>
              <a:gd name="T4" fmla="*/ 100 w 115"/>
              <a:gd name="T5" fmla="*/ 13 h 130"/>
              <a:gd name="T6" fmla="*/ 95 w 115"/>
              <a:gd name="T7" fmla="*/ 19 h 130"/>
              <a:gd name="T8" fmla="*/ 90 w 115"/>
              <a:gd name="T9" fmla="*/ 25 h 130"/>
              <a:gd name="T10" fmla="*/ 85 w 115"/>
              <a:gd name="T11" fmla="*/ 31 h 130"/>
              <a:gd name="T12" fmla="*/ 80 w 115"/>
              <a:gd name="T13" fmla="*/ 39 h 130"/>
              <a:gd name="T14" fmla="*/ 73 w 115"/>
              <a:gd name="T15" fmla="*/ 45 h 130"/>
              <a:gd name="T16" fmla="*/ 65 w 115"/>
              <a:gd name="T17" fmla="*/ 51 h 130"/>
              <a:gd name="T18" fmla="*/ 61 w 115"/>
              <a:gd name="T19" fmla="*/ 60 h 130"/>
              <a:gd name="T20" fmla="*/ 56 w 115"/>
              <a:gd name="T21" fmla="*/ 70 h 130"/>
              <a:gd name="T22" fmla="*/ 46 w 115"/>
              <a:gd name="T23" fmla="*/ 84 h 130"/>
              <a:gd name="T24" fmla="*/ 31 w 115"/>
              <a:gd name="T25" fmla="*/ 96 h 130"/>
              <a:gd name="T26" fmla="*/ 14 w 115"/>
              <a:gd name="T27" fmla="*/ 108 h 130"/>
              <a:gd name="T28" fmla="*/ 9 w 115"/>
              <a:gd name="T29" fmla="*/ 114 h 130"/>
              <a:gd name="T30" fmla="*/ 6 w 115"/>
              <a:gd name="T31" fmla="*/ 122 h 130"/>
              <a:gd name="T32" fmla="*/ 1 w 115"/>
              <a:gd name="T33" fmla="*/ 128 h 130"/>
              <a:gd name="T34" fmla="*/ 0 w 115"/>
              <a:gd name="T35" fmla="*/ 130 h 130"/>
              <a:gd name="T36" fmla="*/ 0 w 115"/>
              <a:gd name="T3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5" h="130">
                <a:moveTo>
                  <a:pt x="115" y="0"/>
                </a:moveTo>
                <a:lnTo>
                  <a:pt x="107" y="6"/>
                </a:lnTo>
                <a:lnTo>
                  <a:pt x="100" y="13"/>
                </a:lnTo>
                <a:lnTo>
                  <a:pt x="95" y="19"/>
                </a:lnTo>
                <a:lnTo>
                  <a:pt x="90" y="25"/>
                </a:lnTo>
                <a:lnTo>
                  <a:pt x="85" y="31"/>
                </a:lnTo>
                <a:lnTo>
                  <a:pt x="80" y="39"/>
                </a:lnTo>
                <a:lnTo>
                  <a:pt x="73" y="45"/>
                </a:lnTo>
                <a:lnTo>
                  <a:pt x="65" y="51"/>
                </a:lnTo>
                <a:lnTo>
                  <a:pt x="61" y="60"/>
                </a:lnTo>
                <a:lnTo>
                  <a:pt x="56" y="70"/>
                </a:lnTo>
                <a:lnTo>
                  <a:pt x="46" y="84"/>
                </a:lnTo>
                <a:lnTo>
                  <a:pt x="31" y="96"/>
                </a:lnTo>
                <a:lnTo>
                  <a:pt x="14" y="108"/>
                </a:lnTo>
                <a:lnTo>
                  <a:pt x="9" y="114"/>
                </a:lnTo>
                <a:lnTo>
                  <a:pt x="6" y="122"/>
                </a:lnTo>
                <a:lnTo>
                  <a:pt x="1" y="128"/>
                </a:lnTo>
                <a:lnTo>
                  <a:pt x="0" y="130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5" name="Freeform 917"/>
          <p:cNvSpPr>
            <a:spLocks/>
          </p:cNvSpPr>
          <p:nvPr/>
        </p:nvSpPr>
        <p:spPr bwMode="auto">
          <a:xfrm>
            <a:off x="4957763" y="3094039"/>
            <a:ext cx="11112" cy="46037"/>
          </a:xfrm>
          <a:custGeom>
            <a:avLst/>
            <a:gdLst>
              <a:gd name="T0" fmla="*/ 0 w 22"/>
              <a:gd name="T1" fmla="*/ 0 h 87"/>
              <a:gd name="T2" fmla="*/ 9 w 22"/>
              <a:gd name="T3" fmla="*/ 22 h 87"/>
              <a:gd name="T4" fmla="*/ 15 w 22"/>
              <a:gd name="T5" fmla="*/ 43 h 87"/>
              <a:gd name="T6" fmla="*/ 20 w 22"/>
              <a:gd name="T7" fmla="*/ 64 h 87"/>
              <a:gd name="T8" fmla="*/ 22 w 22"/>
              <a:gd name="T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87">
                <a:moveTo>
                  <a:pt x="0" y="0"/>
                </a:moveTo>
                <a:lnTo>
                  <a:pt x="9" y="22"/>
                </a:lnTo>
                <a:lnTo>
                  <a:pt x="15" y="43"/>
                </a:lnTo>
                <a:lnTo>
                  <a:pt x="20" y="64"/>
                </a:lnTo>
                <a:lnTo>
                  <a:pt x="22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6" name="Freeform 918"/>
          <p:cNvSpPr>
            <a:spLocks/>
          </p:cNvSpPr>
          <p:nvPr/>
        </p:nvSpPr>
        <p:spPr bwMode="auto">
          <a:xfrm>
            <a:off x="4941889" y="3116263"/>
            <a:ext cx="20637" cy="23812"/>
          </a:xfrm>
          <a:custGeom>
            <a:avLst/>
            <a:gdLst>
              <a:gd name="T0" fmla="*/ 37 w 37"/>
              <a:gd name="T1" fmla="*/ 0 h 44"/>
              <a:gd name="T2" fmla="*/ 34 w 37"/>
              <a:gd name="T3" fmla="*/ 6 h 44"/>
              <a:gd name="T4" fmla="*/ 32 w 37"/>
              <a:gd name="T5" fmla="*/ 11 h 44"/>
              <a:gd name="T6" fmla="*/ 28 w 37"/>
              <a:gd name="T7" fmla="*/ 18 h 44"/>
              <a:gd name="T8" fmla="*/ 23 w 37"/>
              <a:gd name="T9" fmla="*/ 22 h 44"/>
              <a:gd name="T10" fmla="*/ 20 w 37"/>
              <a:gd name="T11" fmla="*/ 24 h 44"/>
              <a:gd name="T12" fmla="*/ 15 w 37"/>
              <a:gd name="T13" fmla="*/ 27 h 44"/>
              <a:gd name="T14" fmla="*/ 10 w 37"/>
              <a:gd name="T15" fmla="*/ 29 h 44"/>
              <a:gd name="T16" fmla="*/ 5 w 37"/>
              <a:gd name="T17" fmla="*/ 35 h 44"/>
              <a:gd name="T18" fmla="*/ 3 w 37"/>
              <a:gd name="T19" fmla="*/ 39 h 44"/>
              <a:gd name="T20" fmla="*/ 0 w 37"/>
              <a:gd name="T2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" h="44">
                <a:moveTo>
                  <a:pt x="37" y="0"/>
                </a:moveTo>
                <a:lnTo>
                  <a:pt x="34" y="6"/>
                </a:lnTo>
                <a:lnTo>
                  <a:pt x="32" y="11"/>
                </a:lnTo>
                <a:lnTo>
                  <a:pt x="28" y="18"/>
                </a:lnTo>
                <a:lnTo>
                  <a:pt x="23" y="22"/>
                </a:lnTo>
                <a:lnTo>
                  <a:pt x="20" y="24"/>
                </a:lnTo>
                <a:lnTo>
                  <a:pt x="15" y="27"/>
                </a:lnTo>
                <a:lnTo>
                  <a:pt x="10" y="29"/>
                </a:lnTo>
                <a:lnTo>
                  <a:pt x="5" y="35"/>
                </a:lnTo>
                <a:lnTo>
                  <a:pt x="3" y="39"/>
                </a:lnTo>
                <a:lnTo>
                  <a:pt x="0" y="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7" name="Freeform 919"/>
          <p:cNvSpPr>
            <a:spLocks/>
          </p:cNvSpPr>
          <p:nvPr/>
        </p:nvSpPr>
        <p:spPr bwMode="auto">
          <a:xfrm>
            <a:off x="4965700" y="3124201"/>
            <a:ext cx="38100" cy="22225"/>
          </a:xfrm>
          <a:custGeom>
            <a:avLst/>
            <a:gdLst>
              <a:gd name="T0" fmla="*/ 0 w 72"/>
              <a:gd name="T1" fmla="*/ 0 h 43"/>
              <a:gd name="T2" fmla="*/ 43 w 72"/>
              <a:gd name="T3" fmla="*/ 14 h 43"/>
              <a:gd name="T4" fmla="*/ 49 w 72"/>
              <a:gd name="T5" fmla="*/ 17 h 43"/>
              <a:gd name="T6" fmla="*/ 56 w 72"/>
              <a:gd name="T7" fmla="*/ 19 h 43"/>
              <a:gd name="T8" fmla="*/ 62 w 72"/>
              <a:gd name="T9" fmla="*/ 20 h 43"/>
              <a:gd name="T10" fmla="*/ 65 w 72"/>
              <a:gd name="T11" fmla="*/ 21 h 43"/>
              <a:gd name="T12" fmla="*/ 65 w 72"/>
              <a:gd name="T13" fmla="*/ 21 h 43"/>
              <a:gd name="T14" fmla="*/ 67 w 72"/>
              <a:gd name="T15" fmla="*/ 27 h 43"/>
              <a:gd name="T16" fmla="*/ 70 w 72"/>
              <a:gd name="T17" fmla="*/ 35 h 43"/>
              <a:gd name="T18" fmla="*/ 71 w 72"/>
              <a:gd name="T19" fmla="*/ 41 h 43"/>
              <a:gd name="T20" fmla="*/ 72 w 72"/>
              <a:gd name="T21" fmla="*/ 43 h 43"/>
              <a:gd name="T22" fmla="*/ 72 w 72"/>
              <a:gd name="T23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2" h="43">
                <a:moveTo>
                  <a:pt x="0" y="0"/>
                </a:moveTo>
                <a:lnTo>
                  <a:pt x="43" y="14"/>
                </a:lnTo>
                <a:lnTo>
                  <a:pt x="49" y="17"/>
                </a:lnTo>
                <a:lnTo>
                  <a:pt x="56" y="19"/>
                </a:lnTo>
                <a:lnTo>
                  <a:pt x="62" y="20"/>
                </a:lnTo>
                <a:lnTo>
                  <a:pt x="65" y="21"/>
                </a:lnTo>
                <a:lnTo>
                  <a:pt x="65" y="21"/>
                </a:lnTo>
                <a:lnTo>
                  <a:pt x="67" y="27"/>
                </a:lnTo>
                <a:lnTo>
                  <a:pt x="70" y="35"/>
                </a:lnTo>
                <a:lnTo>
                  <a:pt x="71" y="41"/>
                </a:lnTo>
                <a:lnTo>
                  <a:pt x="72" y="43"/>
                </a:lnTo>
                <a:lnTo>
                  <a:pt x="72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8" name="Freeform 920"/>
          <p:cNvSpPr>
            <a:spLocks/>
          </p:cNvSpPr>
          <p:nvPr/>
        </p:nvSpPr>
        <p:spPr bwMode="auto">
          <a:xfrm>
            <a:off x="4930776" y="3113089"/>
            <a:ext cx="15875" cy="52387"/>
          </a:xfrm>
          <a:custGeom>
            <a:avLst/>
            <a:gdLst>
              <a:gd name="T0" fmla="*/ 29 w 29"/>
              <a:gd name="T1" fmla="*/ 0 h 101"/>
              <a:gd name="T2" fmla="*/ 26 w 29"/>
              <a:gd name="T3" fmla="*/ 25 h 101"/>
              <a:gd name="T4" fmla="*/ 24 w 29"/>
              <a:gd name="T5" fmla="*/ 39 h 101"/>
              <a:gd name="T6" fmla="*/ 21 w 29"/>
              <a:gd name="T7" fmla="*/ 51 h 101"/>
              <a:gd name="T8" fmla="*/ 19 w 29"/>
              <a:gd name="T9" fmla="*/ 58 h 101"/>
              <a:gd name="T10" fmla="*/ 15 w 29"/>
              <a:gd name="T11" fmla="*/ 64 h 101"/>
              <a:gd name="T12" fmla="*/ 8 w 29"/>
              <a:gd name="T13" fmla="*/ 75 h 101"/>
              <a:gd name="T14" fmla="*/ 2 w 29"/>
              <a:gd name="T15" fmla="*/ 87 h 101"/>
              <a:gd name="T16" fmla="*/ 1 w 29"/>
              <a:gd name="T17" fmla="*/ 93 h 101"/>
              <a:gd name="T18" fmla="*/ 0 w 29"/>
              <a:gd name="T19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9" h="101">
                <a:moveTo>
                  <a:pt x="29" y="0"/>
                </a:moveTo>
                <a:lnTo>
                  <a:pt x="26" y="25"/>
                </a:lnTo>
                <a:lnTo>
                  <a:pt x="24" y="39"/>
                </a:lnTo>
                <a:lnTo>
                  <a:pt x="21" y="51"/>
                </a:lnTo>
                <a:lnTo>
                  <a:pt x="19" y="58"/>
                </a:lnTo>
                <a:lnTo>
                  <a:pt x="15" y="64"/>
                </a:lnTo>
                <a:lnTo>
                  <a:pt x="8" y="75"/>
                </a:lnTo>
                <a:lnTo>
                  <a:pt x="2" y="87"/>
                </a:lnTo>
                <a:lnTo>
                  <a:pt x="1" y="93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09" name="Freeform 921"/>
          <p:cNvSpPr>
            <a:spLocks/>
          </p:cNvSpPr>
          <p:nvPr/>
        </p:nvSpPr>
        <p:spPr bwMode="auto">
          <a:xfrm>
            <a:off x="4870450" y="3121026"/>
            <a:ext cx="65088" cy="41275"/>
          </a:xfrm>
          <a:custGeom>
            <a:avLst/>
            <a:gdLst>
              <a:gd name="T0" fmla="*/ 123 w 123"/>
              <a:gd name="T1" fmla="*/ 0 h 79"/>
              <a:gd name="T2" fmla="*/ 103 w 123"/>
              <a:gd name="T3" fmla="*/ 1 h 79"/>
              <a:gd name="T4" fmla="*/ 83 w 123"/>
              <a:gd name="T5" fmla="*/ 1 h 79"/>
              <a:gd name="T6" fmla="*/ 63 w 123"/>
              <a:gd name="T7" fmla="*/ 2 h 79"/>
              <a:gd name="T8" fmla="*/ 44 w 123"/>
              <a:gd name="T9" fmla="*/ 7 h 79"/>
              <a:gd name="T10" fmla="*/ 40 w 123"/>
              <a:gd name="T11" fmla="*/ 10 h 79"/>
              <a:gd name="T12" fmla="*/ 39 w 123"/>
              <a:gd name="T13" fmla="*/ 16 h 79"/>
              <a:gd name="T14" fmla="*/ 39 w 123"/>
              <a:gd name="T15" fmla="*/ 22 h 79"/>
              <a:gd name="T16" fmla="*/ 36 w 123"/>
              <a:gd name="T17" fmla="*/ 28 h 79"/>
              <a:gd name="T18" fmla="*/ 26 w 123"/>
              <a:gd name="T19" fmla="*/ 40 h 79"/>
              <a:gd name="T20" fmla="*/ 14 w 123"/>
              <a:gd name="T21" fmla="*/ 51 h 79"/>
              <a:gd name="T22" fmla="*/ 9 w 123"/>
              <a:gd name="T23" fmla="*/ 57 h 79"/>
              <a:gd name="T24" fmla="*/ 4 w 123"/>
              <a:gd name="T25" fmla="*/ 63 h 79"/>
              <a:gd name="T26" fmla="*/ 2 w 123"/>
              <a:gd name="T27" fmla="*/ 71 h 79"/>
              <a:gd name="T28" fmla="*/ 0 w 123"/>
              <a:gd name="T29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3" h="79">
                <a:moveTo>
                  <a:pt x="123" y="0"/>
                </a:moveTo>
                <a:lnTo>
                  <a:pt x="103" y="1"/>
                </a:lnTo>
                <a:lnTo>
                  <a:pt x="83" y="1"/>
                </a:lnTo>
                <a:lnTo>
                  <a:pt x="63" y="2"/>
                </a:lnTo>
                <a:lnTo>
                  <a:pt x="44" y="7"/>
                </a:lnTo>
                <a:lnTo>
                  <a:pt x="40" y="10"/>
                </a:lnTo>
                <a:lnTo>
                  <a:pt x="39" y="16"/>
                </a:lnTo>
                <a:lnTo>
                  <a:pt x="39" y="22"/>
                </a:lnTo>
                <a:lnTo>
                  <a:pt x="36" y="28"/>
                </a:lnTo>
                <a:lnTo>
                  <a:pt x="26" y="40"/>
                </a:lnTo>
                <a:lnTo>
                  <a:pt x="14" y="51"/>
                </a:lnTo>
                <a:lnTo>
                  <a:pt x="9" y="57"/>
                </a:lnTo>
                <a:lnTo>
                  <a:pt x="4" y="63"/>
                </a:lnTo>
                <a:lnTo>
                  <a:pt x="2" y="71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0" name="Freeform 922"/>
          <p:cNvSpPr>
            <a:spLocks/>
          </p:cNvSpPr>
          <p:nvPr/>
        </p:nvSpPr>
        <p:spPr bwMode="auto">
          <a:xfrm>
            <a:off x="4968876" y="3001964"/>
            <a:ext cx="23813" cy="79375"/>
          </a:xfrm>
          <a:custGeom>
            <a:avLst/>
            <a:gdLst>
              <a:gd name="T0" fmla="*/ 0 w 43"/>
              <a:gd name="T1" fmla="*/ 0 h 151"/>
              <a:gd name="T2" fmla="*/ 10 w 43"/>
              <a:gd name="T3" fmla="*/ 10 h 151"/>
              <a:gd name="T4" fmla="*/ 17 w 43"/>
              <a:gd name="T5" fmla="*/ 18 h 151"/>
              <a:gd name="T6" fmla="*/ 23 w 43"/>
              <a:gd name="T7" fmla="*/ 26 h 151"/>
              <a:gd name="T8" fmla="*/ 29 w 43"/>
              <a:gd name="T9" fmla="*/ 35 h 151"/>
              <a:gd name="T10" fmla="*/ 36 w 43"/>
              <a:gd name="T11" fmla="*/ 49 h 151"/>
              <a:gd name="T12" fmla="*/ 41 w 43"/>
              <a:gd name="T13" fmla="*/ 65 h 151"/>
              <a:gd name="T14" fmla="*/ 43 w 43"/>
              <a:gd name="T15" fmla="*/ 82 h 151"/>
              <a:gd name="T16" fmla="*/ 43 w 43"/>
              <a:gd name="T17" fmla="*/ 102 h 151"/>
              <a:gd name="T18" fmla="*/ 43 w 43"/>
              <a:gd name="T19" fmla="*/ 124 h 151"/>
              <a:gd name="T20" fmla="*/ 43 w 43"/>
              <a:gd name="T21" fmla="*/ 137 h 151"/>
              <a:gd name="T22" fmla="*/ 43 w 43"/>
              <a:gd name="T23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" h="151">
                <a:moveTo>
                  <a:pt x="0" y="0"/>
                </a:moveTo>
                <a:lnTo>
                  <a:pt x="10" y="10"/>
                </a:lnTo>
                <a:lnTo>
                  <a:pt x="17" y="18"/>
                </a:lnTo>
                <a:lnTo>
                  <a:pt x="23" y="26"/>
                </a:lnTo>
                <a:lnTo>
                  <a:pt x="29" y="35"/>
                </a:lnTo>
                <a:lnTo>
                  <a:pt x="36" y="49"/>
                </a:lnTo>
                <a:lnTo>
                  <a:pt x="41" y="65"/>
                </a:lnTo>
                <a:lnTo>
                  <a:pt x="43" y="82"/>
                </a:lnTo>
                <a:lnTo>
                  <a:pt x="43" y="102"/>
                </a:lnTo>
                <a:lnTo>
                  <a:pt x="43" y="124"/>
                </a:lnTo>
                <a:lnTo>
                  <a:pt x="43" y="137"/>
                </a:lnTo>
                <a:lnTo>
                  <a:pt x="43" y="1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1" name="Freeform 923"/>
          <p:cNvSpPr>
            <a:spLocks/>
          </p:cNvSpPr>
          <p:nvPr/>
        </p:nvSpPr>
        <p:spPr bwMode="auto">
          <a:xfrm>
            <a:off x="4927600" y="2986088"/>
            <a:ext cx="38100" cy="107950"/>
          </a:xfrm>
          <a:custGeom>
            <a:avLst/>
            <a:gdLst>
              <a:gd name="T0" fmla="*/ 72 w 72"/>
              <a:gd name="T1" fmla="*/ 0 h 202"/>
              <a:gd name="T2" fmla="*/ 68 w 72"/>
              <a:gd name="T3" fmla="*/ 10 h 202"/>
              <a:gd name="T4" fmla="*/ 63 w 72"/>
              <a:gd name="T5" fmla="*/ 17 h 202"/>
              <a:gd name="T6" fmla="*/ 54 w 72"/>
              <a:gd name="T7" fmla="*/ 29 h 202"/>
              <a:gd name="T8" fmla="*/ 44 w 72"/>
              <a:gd name="T9" fmla="*/ 41 h 202"/>
              <a:gd name="T10" fmla="*/ 39 w 72"/>
              <a:gd name="T11" fmla="*/ 48 h 202"/>
              <a:gd name="T12" fmla="*/ 36 w 72"/>
              <a:gd name="T13" fmla="*/ 58 h 202"/>
              <a:gd name="T14" fmla="*/ 34 w 72"/>
              <a:gd name="T15" fmla="*/ 64 h 202"/>
              <a:gd name="T16" fmla="*/ 34 w 72"/>
              <a:gd name="T17" fmla="*/ 73 h 202"/>
              <a:gd name="T18" fmla="*/ 32 w 72"/>
              <a:gd name="T19" fmla="*/ 84 h 202"/>
              <a:gd name="T20" fmla="*/ 31 w 72"/>
              <a:gd name="T21" fmla="*/ 96 h 202"/>
              <a:gd name="T22" fmla="*/ 28 w 72"/>
              <a:gd name="T23" fmla="*/ 108 h 202"/>
              <a:gd name="T24" fmla="*/ 26 w 72"/>
              <a:gd name="T25" fmla="*/ 119 h 202"/>
              <a:gd name="T26" fmla="*/ 24 w 72"/>
              <a:gd name="T27" fmla="*/ 130 h 202"/>
              <a:gd name="T28" fmla="*/ 21 w 72"/>
              <a:gd name="T29" fmla="*/ 137 h 202"/>
              <a:gd name="T30" fmla="*/ 16 w 72"/>
              <a:gd name="T31" fmla="*/ 147 h 202"/>
              <a:gd name="T32" fmla="*/ 13 w 72"/>
              <a:gd name="T33" fmla="*/ 154 h 202"/>
              <a:gd name="T34" fmla="*/ 6 w 72"/>
              <a:gd name="T35" fmla="*/ 168 h 202"/>
              <a:gd name="T36" fmla="*/ 3 w 72"/>
              <a:gd name="T37" fmla="*/ 174 h 202"/>
              <a:gd name="T38" fmla="*/ 1 w 72"/>
              <a:gd name="T39" fmla="*/ 183 h 202"/>
              <a:gd name="T40" fmla="*/ 0 w 72"/>
              <a:gd name="T41" fmla="*/ 191 h 202"/>
              <a:gd name="T42" fmla="*/ 0 w 72"/>
              <a:gd name="T4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2" h="202">
                <a:moveTo>
                  <a:pt x="72" y="0"/>
                </a:moveTo>
                <a:lnTo>
                  <a:pt x="68" y="10"/>
                </a:lnTo>
                <a:lnTo>
                  <a:pt x="63" y="17"/>
                </a:lnTo>
                <a:lnTo>
                  <a:pt x="54" y="29"/>
                </a:lnTo>
                <a:lnTo>
                  <a:pt x="44" y="41"/>
                </a:lnTo>
                <a:lnTo>
                  <a:pt x="39" y="48"/>
                </a:lnTo>
                <a:lnTo>
                  <a:pt x="36" y="58"/>
                </a:lnTo>
                <a:lnTo>
                  <a:pt x="34" y="64"/>
                </a:lnTo>
                <a:lnTo>
                  <a:pt x="34" y="73"/>
                </a:lnTo>
                <a:lnTo>
                  <a:pt x="32" y="84"/>
                </a:lnTo>
                <a:lnTo>
                  <a:pt x="31" y="96"/>
                </a:lnTo>
                <a:lnTo>
                  <a:pt x="28" y="108"/>
                </a:lnTo>
                <a:lnTo>
                  <a:pt x="26" y="119"/>
                </a:lnTo>
                <a:lnTo>
                  <a:pt x="24" y="130"/>
                </a:lnTo>
                <a:lnTo>
                  <a:pt x="21" y="137"/>
                </a:lnTo>
                <a:lnTo>
                  <a:pt x="16" y="147"/>
                </a:lnTo>
                <a:lnTo>
                  <a:pt x="13" y="154"/>
                </a:lnTo>
                <a:lnTo>
                  <a:pt x="6" y="168"/>
                </a:lnTo>
                <a:lnTo>
                  <a:pt x="3" y="174"/>
                </a:lnTo>
                <a:lnTo>
                  <a:pt x="1" y="183"/>
                </a:lnTo>
                <a:lnTo>
                  <a:pt x="0" y="191"/>
                </a:lnTo>
                <a:lnTo>
                  <a:pt x="0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2" name="Freeform 924"/>
          <p:cNvSpPr>
            <a:spLocks/>
          </p:cNvSpPr>
          <p:nvPr/>
        </p:nvSpPr>
        <p:spPr bwMode="auto">
          <a:xfrm>
            <a:off x="4968876" y="3208338"/>
            <a:ext cx="138113" cy="19050"/>
          </a:xfrm>
          <a:custGeom>
            <a:avLst/>
            <a:gdLst>
              <a:gd name="T0" fmla="*/ 260 w 260"/>
              <a:gd name="T1" fmla="*/ 14 h 36"/>
              <a:gd name="T2" fmla="*/ 224 w 260"/>
              <a:gd name="T3" fmla="*/ 16 h 36"/>
              <a:gd name="T4" fmla="*/ 206 w 260"/>
              <a:gd name="T5" fmla="*/ 19 h 36"/>
              <a:gd name="T6" fmla="*/ 188 w 260"/>
              <a:gd name="T7" fmla="*/ 21 h 36"/>
              <a:gd name="T8" fmla="*/ 182 w 260"/>
              <a:gd name="T9" fmla="*/ 22 h 36"/>
              <a:gd name="T10" fmla="*/ 174 w 260"/>
              <a:gd name="T11" fmla="*/ 25 h 36"/>
              <a:gd name="T12" fmla="*/ 161 w 260"/>
              <a:gd name="T13" fmla="*/ 30 h 36"/>
              <a:gd name="T14" fmla="*/ 154 w 260"/>
              <a:gd name="T15" fmla="*/ 32 h 36"/>
              <a:gd name="T16" fmla="*/ 149 w 260"/>
              <a:gd name="T17" fmla="*/ 33 h 36"/>
              <a:gd name="T18" fmla="*/ 145 w 260"/>
              <a:gd name="T19" fmla="*/ 36 h 36"/>
              <a:gd name="T20" fmla="*/ 144 w 260"/>
              <a:gd name="T21" fmla="*/ 36 h 36"/>
              <a:gd name="T22" fmla="*/ 105 w 260"/>
              <a:gd name="T23" fmla="*/ 33 h 36"/>
              <a:gd name="T24" fmla="*/ 85 w 260"/>
              <a:gd name="T25" fmla="*/ 31 h 36"/>
              <a:gd name="T26" fmla="*/ 65 w 260"/>
              <a:gd name="T27" fmla="*/ 28 h 36"/>
              <a:gd name="T28" fmla="*/ 43 w 260"/>
              <a:gd name="T29" fmla="*/ 24 h 36"/>
              <a:gd name="T30" fmla="*/ 32 w 260"/>
              <a:gd name="T31" fmla="*/ 20 h 36"/>
              <a:gd name="T32" fmla="*/ 22 w 260"/>
              <a:gd name="T33" fmla="*/ 14 h 36"/>
              <a:gd name="T34" fmla="*/ 16 w 260"/>
              <a:gd name="T35" fmla="*/ 9 h 36"/>
              <a:gd name="T36" fmla="*/ 8 w 260"/>
              <a:gd name="T37" fmla="*/ 6 h 36"/>
              <a:gd name="T38" fmla="*/ 2 w 260"/>
              <a:gd name="T39" fmla="*/ 1 h 36"/>
              <a:gd name="T40" fmla="*/ 1 w 260"/>
              <a:gd name="T41" fmla="*/ 0 h 36"/>
              <a:gd name="T42" fmla="*/ 0 w 260"/>
              <a:gd name="T43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0" h="36">
                <a:moveTo>
                  <a:pt x="260" y="14"/>
                </a:moveTo>
                <a:lnTo>
                  <a:pt x="224" y="16"/>
                </a:lnTo>
                <a:lnTo>
                  <a:pt x="206" y="19"/>
                </a:lnTo>
                <a:lnTo>
                  <a:pt x="188" y="21"/>
                </a:lnTo>
                <a:lnTo>
                  <a:pt x="182" y="22"/>
                </a:lnTo>
                <a:lnTo>
                  <a:pt x="174" y="25"/>
                </a:lnTo>
                <a:lnTo>
                  <a:pt x="161" y="30"/>
                </a:lnTo>
                <a:lnTo>
                  <a:pt x="154" y="32"/>
                </a:lnTo>
                <a:lnTo>
                  <a:pt x="149" y="33"/>
                </a:lnTo>
                <a:lnTo>
                  <a:pt x="145" y="36"/>
                </a:lnTo>
                <a:lnTo>
                  <a:pt x="144" y="36"/>
                </a:lnTo>
                <a:lnTo>
                  <a:pt x="105" y="33"/>
                </a:lnTo>
                <a:lnTo>
                  <a:pt x="85" y="31"/>
                </a:lnTo>
                <a:lnTo>
                  <a:pt x="65" y="28"/>
                </a:lnTo>
                <a:lnTo>
                  <a:pt x="43" y="24"/>
                </a:lnTo>
                <a:lnTo>
                  <a:pt x="32" y="20"/>
                </a:lnTo>
                <a:lnTo>
                  <a:pt x="22" y="14"/>
                </a:lnTo>
                <a:lnTo>
                  <a:pt x="16" y="9"/>
                </a:lnTo>
                <a:lnTo>
                  <a:pt x="8" y="6"/>
                </a:lnTo>
                <a:lnTo>
                  <a:pt x="2" y="1"/>
                </a:ln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3" name="Freeform 925"/>
          <p:cNvSpPr>
            <a:spLocks/>
          </p:cNvSpPr>
          <p:nvPr/>
        </p:nvSpPr>
        <p:spPr bwMode="auto">
          <a:xfrm>
            <a:off x="5041901" y="3173413"/>
            <a:ext cx="100013" cy="42862"/>
          </a:xfrm>
          <a:custGeom>
            <a:avLst/>
            <a:gdLst>
              <a:gd name="T0" fmla="*/ 188 w 188"/>
              <a:gd name="T1" fmla="*/ 79 h 79"/>
              <a:gd name="T2" fmla="*/ 161 w 188"/>
              <a:gd name="T3" fmla="*/ 78 h 79"/>
              <a:gd name="T4" fmla="*/ 137 w 188"/>
              <a:gd name="T5" fmla="*/ 78 h 79"/>
              <a:gd name="T6" fmla="*/ 117 w 188"/>
              <a:gd name="T7" fmla="*/ 78 h 79"/>
              <a:gd name="T8" fmla="*/ 99 w 188"/>
              <a:gd name="T9" fmla="*/ 77 h 79"/>
              <a:gd name="T10" fmla="*/ 82 w 188"/>
              <a:gd name="T11" fmla="*/ 74 h 79"/>
              <a:gd name="T12" fmla="*/ 65 w 188"/>
              <a:gd name="T13" fmla="*/ 69 h 79"/>
              <a:gd name="T14" fmla="*/ 48 w 188"/>
              <a:gd name="T15" fmla="*/ 62 h 79"/>
              <a:gd name="T16" fmla="*/ 29 w 188"/>
              <a:gd name="T17" fmla="*/ 50 h 79"/>
              <a:gd name="T18" fmla="*/ 27 w 188"/>
              <a:gd name="T19" fmla="*/ 45 h 79"/>
              <a:gd name="T20" fmla="*/ 24 w 188"/>
              <a:gd name="T21" fmla="*/ 38 h 79"/>
              <a:gd name="T22" fmla="*/ 21 w 188"/>
              <a:gd name="T23" fmla="*/ 30 h 79"/>
              <a:gd name="T24" fmla="*/ 17 w 188"/>
              <a:gd name="T25" fmla="*/ 21 h 79"/>
              <a:gd name="T26" fmla="*/ 13 w 188"/>
              <a:gd name="T27" fmla="*/ 13 h 79"/>
              <a:gd name="T28" fmla="*/ 8 w 188"/>
              <a:gd name="T29" fmla="*/ 6 h 79"/>
              <a:gd name="T30" fmla="*/ 5 w 188"/>
              <a:gd name="T31" fmla="*/ 2 h 79"/>
              <a:gd name="T32" fmla="*/ 0 w 188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8" h="79">
                <a:moveTo>
                  <a:pt x="188" y="79"/>
                </a:moveTo>
                <a:lnTo>
                  <a:pt x="161" y="78"/>
                </a:lnTo>
                <a:lnTo>
                  <a:pt x="137" y="78"/>
                </a:lnTo>
                <a:lnTo>
                  <a:pt x="117" y="78"/>
                </a:lnTo>
                <a:lnTo>
                  <a:pt x="99" y="77"/>
                </a:lnTo>
                <a:lnTo>
                  <a:pt x="82" y="74"/>
                </a:lnTo>
                <a:lnTo>
                  <a:pt x="65" y="69"/>
                </a:lnTo>
                <a:lnTo>
                  <a:pt x="48" y="62"/>
                </a:lnTo>
                <a:lnTo>
                  <a:pt x="29" y="50"/>
                </a:lnTo>
                <a:lnTo>
                  <a:pt x="27" y="45"/>
                </a:lnTo>
                <a:lnTo>
                  <a:pt x="24" y="38"/>
                </a:lnTo>
                <a:lnTo>
                  <a:pt x="21" y="30"/>
                </a:lnTo>
                <a:lnTo>
                  <a:pt x="17" y="21"/>
                </a:lnTo>
                <a:lnTo>
                  <a:pt x="13" y="13"/>
                </a:lnTo>
                <a:lnTo>
                  <a:pt x="8" y="6"/>
                </a:lnTo>
                <a:lnTo>
                  <a:pt x="5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4" name="Freeform 926"/>
          <p:cNvSpPr>
            <a:spLocks/>
          </p:cNvSpPr>
          <p:nvPr/>
        </p:nvSpPr>
        <p:spPr bwMode="auto">
          <a:xfrm>
            <a:off x="4946651" y="3216275"/>
            <a:ext cx="149225" cy="39688"/>
          </a:xfrm>
          <a:custGeom>
            <a:avLst/>
            <a:gdLst>
              <a:gd name="T0" fmla="*/ 281 w 281"/>
              <a:gd name="T1" fmla="*/ 65 h 76"/>
              <a:gd name="T2" fmla="*/ 255 w 281"/>
              <a:gd name="T3" fmla="*/ 67 h 76"/>
              <a:gd name="T4" fmla="*/ 229 w 281"/>
              <a:gd name="T5" fmla="*/ 70 h 76"/>
              <a:gd name="T6" fmla="*/ 182 w 281"/>
              <a:gd name="T7" fmla="*/ 74 h 76"/>
              <a:gd name="T8" fmla="*/ 137 w 281"/>
              <a:gd name="T9" fmla="*/ 76 h 76"/>
              <a:gd name="T10" fmla="*/ 112 w 281"/>
              <a:gd name="T11" fmla="*/ 74 h 76"/>
              <a:gd name="T12" fmla="*/ 86 w 281"/>
              <a:gd name="T13" fmla="*/ 72 h 76"/>
              <a:gd name="T14" fmla="*/ 75 w 281"/>
              <a:gd name="T15" fmla="*/ 68 h 76"/>
              <a:gd name="T16" fmla="*/ 67 w 281"/>
              <a:gd name="T17" fmla="*/ 64 h 76"/>
              <a:gd name="T18" fmla="*/ 60 w 281"/>
              <a:gd name="T19" fmla="*/ 59 h 76"/>
              <a:gd name="T20" fmla="*/ 54 w 281"/>
              <a:gd name="T21" fmla="*/ 54 h 76"/>
              <a:gd name="T22" fmla="*/ 42 w 281"/>
              <a:gd name="T23" fmla="*/ 43 h 76"/>
              <a:gd name="T24" fmla="*/ 36 w 281"/>
              <a:gd name="T25" fmla="*/ 36 h 76"/>
              <a:gd name="T26" fmla="*/ 29 w 281"/>
              <a:gd name="T27" fmla="*/ 29 h 76"/>
              <a:gd name="T28" fmla="*/ 23 w 281"/>
              <a:gd name="T29" fmla="*/ 23 h 76"/>
              <a:gd name="T30" fmla="*/ 18 w 281"/>
              <a:gd name="T31" fmla="*/ 19 h 76"/>
              <a:gd name="T32" fmla="*/ 14 w 281"/>
              <a:gd name="T33" fmla="*/ 16 h 76"/>
              <a:gd name="T34" fmla="*/ 12 w 281"/>
              <a:gd name="T35" fmla="*/ 14 h 76"/>
              <a:gd name="T36" fmla="*/ 8 w 281"/>
              <a:gd name="T37" fmla="*/ 13 h 76"/>
              <a:gd name="T38" fmla="*/ 7 w 281"/>
              <a:gd name="T39" fmla="*/ 13 h 76"/>
              <a:gd name="T40" fmla="*/ 7 w 281"/>
              <a:gd name="T41" fmla="*/ 14 h 76"/>
              <a:gd name="T42" fmla="*/ 7 w 281"/>
              <a:gd name="T43" fmla="*/ 13 h 76"/>
              <a:gd name="T44" fmla="*/ 6 w 281"/>
              <a:gd name="T45" fmla="*/ 12 h 76"/>
              <a:gd name="T46" fmla="*/ 4 w 281"/>
              <a:gd name="T47" fmla="*/ 10 h 76"/>
              <a:gd name="T48" fmla="*/ 2 w 281"/>
              <a:gd name="T49" fmla="*/ 5 h 76"/>
              <a:gd name="T50" fmla="*/ 0 w 281"/>
              <a:gd name="T51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1" h="76">
                <a:moveTo>
                  <a:pt x="281" y="65"/>
                </a:moveTo>
                <a:lnTo>
                  <a:pt x="255" y="67"/>
                </a:lnTo>
                <a:lnTo>
                  <a:pt x="229" y="70"/>
                </a:lnTo>
                <a:lnTo>
                  <a:pt x="182" y="74"/>
                </a:lnTo>
                <a:lnTo>
                  <a:pt x="137" y="76"/>
                </a:lnTo>
                <a:lnTo>
                  <a:pt x="112" y="74"/>
                </a:lnTo>
                <a:lnTo>
                  <a:pt x="86" y="72"/>
                </a:lnTo>
                <a:lnTo>
                  <a:pt x="75" y="68"/>
                </a:lnTo>
                <a:lnTo>
                  <a:pt x="67" y="64"/>
                </a:lnTo>
                <a:lnTo>
                  <a:pt x="60" y="59"/>
                </a:lnTo>
                <a:lnTo>
                  <a:pt x="54" y="54"/>
                </a:lnTo>
                <a:lnTo>
                  <a:pt x="42" y="43"/>
                </a:lnTo>
                <a:lnTo>
                  <a:pt x="36" y="36"/>
                </a:lnTo>
                <a:lnTo>
                  <a:pt x="29" y="29"/>
                </a:lnTo>
                <a:lnTo>
                  <a:pt x="23" y="23"/>
                </a:lnTo>
                <a:lnTo>
                  <a:pt x="18" y="19"/>
                </a:lnTo>
                <a:lnTo>
                  <a:pt x="14" y="16"/>
                </a:lnTo>
                <a:lnTo>
                  <a:pt x="12" y="14"/>
                </a:lnTo>
                <a:lnTo>
                  <a:pt x="8" y="13"/>
                </a:lnTo>
                <a:lnTo>
                  <a:pt x="7" y="13"/>
                </a:lnTo>
                <a:lnTo>
                  <a:pt x="7" y="14"/>
                </a:lnTo>
                <a:lnTo>
                  <a:pt x="7" y="13"/>
                </a:lnTo>
                <a:lnTo>
                  <a:pt x="6" y="12"/>
                </a:lnTo>
                <a:lnTo>
                  <a:pt x="4" y="10"/>
                </a:lnTo>
                <a:lnTo>
                  <a:pt x="2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5" name="Freeform 927"/>
          <p:cNvSpPr>
            <a:spLocks/>
          </p:cNvSpPr>
          <p:nvPr/>
        </p:nvSpPr>
        <p:spPr bwMode="auto">
          <a:xfrm>
            <a:off x="4919663" y="3254376"/>
            <a:ext cx="100012" cy="23813"/>
          </a:xfrm>
          <a:custGeom>
            <a:avLst/>
            <a:gdLst>
              <a:gd name="T0" fmla="*/ 188 w 188"/>
              <a:gd name="T1" fmla="*/ 0 h 45"/>
              <a:gd name="T2" fmla="*/ 181 w 188"/>
              <a:gd name="T3" fmla="*/ 2 h 45"/>
              <a:gd name="T4" fmla="*/ 173 w 188"/>
              <a:gd name="T5" fmla="*/ 4 h 45"/>
              <a:gd name="T6" fmla="*/ 169 w 188"/>
              <a:gd name="T7" fmla="*/ 5 h 45"/>
              <a:gd name="T8" fmla="*/ 165 w 188"/>
              <a:gd name="T9" fmla="*/ 5 h 45"/>
              <a:gd name="T10" fmla="*/ 159 w 188"/>
              <a:gd name="T11" fmla="*/ 7 h 45"/>
              <a:gd name="T12" fmla="*/ 154 w 188"/>
              <a:gd name="T13" fmla="*/ 10 h 45"/>
              <a:gd name="T14" fmla="*/ 149 w 188"/>
              <a:gd name="T15" fmla="*/ 12 h 45"/>
              <a:gd name="T16" fmla="*/ 142 w 188"/>
              <a:gd name="T17" fmla="*/ 17 h 45"/>
              <a:gd name="T18" fmla="*/ 137 w 188"/>
              <a:gd name="T19" fmla="*/ 21 h 45"/>
              <a:gd name="T20" fmla="*/ 131 w 188"/>
              <a:gd name="T21" fmla="*/ 25 h 45"/>
              <a:gd name="T22" fmla="*/ 124 w 188"/>
              <a:gd name="T23" fmla="*/ 30 h 45"/>
              <a:gd name="T24" fmla="*/ 116 w 188"/>
              <a:gd name="T25" fmla="*/ 36 h 45"/>
              <a:gd name="T26" fmla="*/ 107 w 188"/>
              <a:gd name="T27" fmla="*/ 41 h 45"/>
              <a:gd name="T28" fmla="*/ 98 w 188"/>
              <a:gd name="T29" fmla="*/ 43 h 45"/>
              <a:gd name="T30" fmla="*/ 88 w 188"/>
              <a:gd name="T31" fmla="*/ 45 h 45"/>
              <a:gd name="T32" fmla="*/ 78 w 188"/>
              <a:gd name="T33" fmla="*/ 45 h 45"/>
              <a:gd name="T34" fmla="*/ 57 w 188"/>
              <a:gd name="T35" fmla="*/ 43 h 45"/>
              <a:gd name="T36" fmla="*/ 36 w 188"/>
              <a:gd name="T37" fmla="*/ 43 h 45"/>
              <a:gd name="T38" fmla="*/ 28 w 188"/>
              <a:gd name="T39" fmla="*/ 41 h 45"/>
              <a:gd name="T40" fmla="*/ 23 w 188"/>
              <a:gd name="T41" fmla="*/ 39 h 45"/>
              <a:gd name="T42" fmla="*/ 19 w 188"/>
              <a:gd name="T43" fmla="*/ 39 h 45"/>
              <a:gd name="T44" fmla="*/ 17 w 188"/>
              <a:gd name="T45" fmla="*/ 37 h 45"/>
              <a:gd name="T46" fmla="*/ 15 w 188"/>
              <a:gd name="T47" fmla="*/ 36 h 45"/>
              <a:gd name="T48" fmla="*/ 11 w 188"/>
              <a:gd name="T49" fmla="*/ 35 h 45"/>
              <a:gd name="T50" fmla="*/ 7 w 188"/>
              <a:gd name="T51" fmla="*/ 33 h 45"/>
              <a:gd name="T52" fmla="*/ 0 w 188"/>
              <a:gd name="T53" fmla="*/ 2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8" h="45">
                <a:moveTo>
                  <a:pt x="188" y="0"/>
                </a:moveTo>
                <a:lnTo>
                  <a:pt x="181" y="2"/>
                </a:lnTo>
                <a:lnTo>
                  <a:pt x="173" y="4"/>
                </a:lnTo>
                <a:lnTo>
                  <a:pt x="169" y="5"/>
                </a:lnTo>
                <a:lnTo>
                  <a:pt x="165" y="5"/>
                </a:lnTo>
                <a:lnTo>
                  <a:pt x="159" y="7"/>
                </a:lnTo>
                <a:lnTo>
                  <a:pt x="154" y="10"/>
                </a:lnTo>
                <a:lnTo>
                  <a:pt x="149" y="12"/>
                </a:lnTo>
                <a:lnTo>
                  <a:pt x="142" y="17"/>
                </a:lnTo>
                <a:lnTo>
                  <a:pt x="137" y="21"/>
                </a:lnTo>
                <a:lnTo>
                  <a:pt x="131" y="25"/>
                </a:lnTo>
                <a:lnTo>
                  <a:pt x="124" y="30"/>
                </a:lnTo>
                <a:lnTo>
                  <a:pt x="116" y="36"/>
                </a:lnTo>
                <a:lnTo>
                  <a:pt x="107" y="41"/>
                </a:lnTo>
                <a:lnTo>
                  <a:pt x="98" y="43"/>
                </a:lnTo>
                <a:lnTo>
                  <a:pt x="88" y="45"/>
                </a:lnTo>
                <a:lnTo>
                  <a:pt x="78" y="45"/>
                </a:lnTo>
                <a:lnTo>
                  <a:pt x="57" y="43"/>
                </a:lnTo>
                <a:lnTo>
                  <a:pt x="36" y="43"/>
                </a:lnTo>
                <a:lnTo>
                  <a:pt x="28" y="41"/>
                </a:lnTo>
                <a:lnTo>
                  <a:pt x="23" y="39"/>
                </a:lnTo>
                <a:lnTo>
                  <a:pt x="19" y="39"/>
                </a:lnTo>
                <a:lnTo>
                  <a:pt x="17" y="37"/>
                </a:lnTo>
                <a:lnTo>
                  <a:pt x="15" y="36"/>
                </a:lnTo>
                <a:lnTo>
                  <a:pt x="11" y="35"/>
                </a:lnTo>
                <a:lnTo>
                  <a:pt x="7" y="33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6" name="Freeform 928"/>
          <p:cNvSpPr>
            <a:spLocks/>
          </p:cNvSpPr>
          <p:nvPr/>
        </p:nvSpPr>
        <p:spPr bwMode="auto">
          <a:xfrm>
            <a:off x="4878389" y="3238500"/>
            <a:ext cx="98425" cy="14288"/>
          </a:xfrm>
          <a:custGeom>
            <a:avLst/>
            <a:gdLst>
              <a:gd name="T0" fmla="*/ 187 w 187"/>
              <a:gd name="T1" fmla="*/ 0 h 27"/>
              <a:gd name="T2" fmla="*/ 166 w 187"/>
              <a:gd name="T3" fmla="*/ 7 h 27"/>
              <a:gd name="T4" fmla="*/ 142 w 187"/>
              <a:gd name="T5" fmla="*/ 16 h 27"/>
              <a:gd name="T6" fmla="*/ 116 w 187"/>
              <a:gd name="T7" fmla="*/ 22 h 27"/>
              <a:gd name="T8" fmla="*/ 91 w 187"/>
              <a:gd name="T9" fmla="*/ 25 h 27"/>
              <a:gd name="T10" fmla="*/ 66 w 187"/>
              <a:gd name="T11" fmla="*/ 27 h 27"/>
              <a:gd name="T12" fmla="*/ 54 w 187"/>
              <a:gd name="T13" fmla="*/ 25 h 27"/>
              <a:gd name="T14" fmla="*/ 42 w 187"/>
              <a:gd name="T15" fmla="*/ 24 h 27"/>
              <a:gd name="T16" fmla="*/ 31 w 187"/>
              <a:gd name="T17" fmla="*/ 21 h 27"/>
              <a:gd name="T18" fmla="*/ 20 w 187"/>
              <a:gd name="T19" fmla="*/ 15 h 27"/>
              <a:gd name="T20" fmla="*/ 9 w 187"/>
              <a:gd name="T21" fmla="*/ 9 h 27"/>
              <a:gd name="T22" fmla="*/ 0 w 187"/>
              <a:gd name="T23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7" h="27">
                <a:moveTo>
                  <a:pt x="187" y="0"/>
                </a:moveTo>
                <a:lnTo>
                  <a:pt x="166" y="7"/>
                </a:lnTo>
                <a:lnTo>
                  <a:pt x="142" y="16"/>
                </a:lnTo>
                <a:lnTo>
                  <a:pt x="116" y="22"/>
                </a:lnTo>
                <a:lnTo>
                  <a:pt x="91" y="25"/>
                </a:lnTo>
                <a:lnTo>
                  <a:pt x="66" y="27"/>
                </a:lnTo>
                <a:lnTo>
                  <a:pt x="54" y="25"/>
                </a:lnTo>
                <a:lnTo>
                  <a:pt x="42" y="24"/>
                </a:lnTo>
                <a:lnTo>
                  <a:pt x="31" y="21"/>
                </a:lnTo>
                <a:lnTo>
                  <a:pt x="20" y="15"/>
                </a:lnTo>
                <a:lnTo>
                  <a:pt x="9" y="9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7" name="Freeform 929"/>
          <p:cNvSpPr>
            <a:spLocks/>
          </p:cNvSpPr>
          <p:nvPr/>
        </p:nvSpPr>
        <p:spPr bwMode="auto">
          <a:xfrm>
            <a:off x="4892675" y="3124201"/>
            <a:ext cx="26988" cy="60325"/>
          </a:xfrm>
          <a:custGeom>
            <a:avLst/>
            <a:gdLst>
              <a:gd name="T0" fmla="*/ 50 w 50"/>
              <a:gd name="T1" fmla="*/ 0 h 115"/>
              <a:gd name="T2" fmla="*/ 49 w 50"/>
              <a:gd name="T3" fmla="*/ 13 h 115"/>
              <a:gd name="T4" fmla="*/ 49 w 50"/>
              <a:gd name="T5" fmla="*/ 25 h 115"/>
              <a:gd name="T6" fmla="*/ 47 w 50"/>
              <a:gd name="T7" fmla="*/ 38 h 115"/>
              <a:gd name="T8" fmla="*/ 43 w 50"/>
              <a:gd name="T9" fmla="*/ 50 h 115"/>
              <a:gd name="T10" fmla="*/ 39 w 50"/>
              <a:gd name="T11" fmla="*/ 55 h 115"/>
              <a:gd name="T12" fmla="*/ 33 w 50"/>
              <a:gd name="T13" fmla="*/ 58 h 115"/>
              <a:gd name="T14" fmla="*/ 27 w 50"/>
              <a:gd name="T15" fmla="*/ 61 h 115"/>
              <a:gd name="T16" fmla="*/ 21 w 50"/>
              <a:gd name="T17" fmla="*/ 65 h 115"/>
              <a:gd name="T18" fmla="*/ 19 w 50"/>
              <a:gd name="T19" fmla="*/ 68 h 115"/>
              <a:gd name="T20" fmla="*/ 15 w 50"/>
              <a:gd name="T21" fmla="*/ 74 h 115"/>
              <a:gd name="T22" fmla="*/ 12 w 50"/>
              <a:gd name="T23" fmla="*/ 82 h 115"/>
              <a:gd name="T24" fmla="*/ 8 w 50"/>
              <a:gd name="T25" fmla="*/ 90 h 115"/>
              <a:gd name="T26" fmla="*/ 4 w 50"/>
              <a:gd name="T27" fmla="*/ 97 h 115"/>
              <a:gd name="T28" fmla="*/ 2 w 50"/>
              <a:gd name="T29" fmla="*/ 104 h 115"/>
              <a:gd name="T30" fmla="*/ 1 w 50"/>
              <a:gd name="T31" fmla="*/ 110 h 115"/>
              <a:gd name="T32" fmla="*/ 0 w 50"/>
              <a:gd name="T33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0" h="115">
                <a:moveTo>
                  <a:pt x="50" y="0"/>
                </a:moveTo>
                <a:lnTo>
                  <a:pt x="49" y="13"/>
                </a:lnTo>
                <a:lnTo>
                  <a:pt x="49" y="25"/>
                </a:lnTo>
                <a:lnTo>
                  <a:pt x="47" y="38"/>
                </a:lnTo>
                <a:lnTo>
                  <a:pt x="43" y="50"/>
                </a:lnTo>
                <a:lnTo>
                  <a:pt x="39" y="55"/>
                </a:lnTo>
                <a:lnTo>
                  <a:pt x="33" y="58"/>
                </a:lnTo>
                <a:lnTo>
                  <a:pt x="27" y="61"/>
                </a:lnTo>
                <a:lnTo>
                  <a:pt x="21" y="65"/>
                </a:lnTo>
                <a:lnTo>
                  <a:pt x="19" y="68"/>
                </a:lnTo>
                <a:lnTo>
                  <a:pt x="15" y="74"/>
                </a:lnTo>
                <a:lnTo>
                  <a:pt x="12" y="82"/>
                </a:lnTo>
                <a:lnTo>
                  <a:pt x="8" y="90"/>
                </a:lnTo>
                <a:lnTo>
                  <a:pt x="4" y="97"/>
                </a:lnTo>
                <a:lnTo>
                  <a:pt x="2" y="104"/>
                </a:lnTo>
                <a:lnTo>
                  <a:pt x="1" y="110"/>
                </a:lnTo>
                <a:lnTo>
                  <a:pt x="0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8" name="Freeform 930"/>
          <p:cNvSpPr>
            <a:spLocks/>
          </p:cNvSpPr>
          <p:nvPr/>
        </p:nvSpPr>
        <p:spPr bwMode="auto">
          <a:xfrm>
            <a:off x="4973639" y="3143251"/>
            <a:ext cx="20637" cy="98425"/>
          </a:xfrm>
          <a:custGeom>
            <a:avLst/>
            <a:gdLst>
              <a:gd name="T0" fmla="*/ 29 w 40"/>
              <a:gd name="T1" fmla="*/ 187 h 187"/>
              <a:gd name="T2" fmla="*/ 31 w 40"/>
              <a:gd name="T3" fmla="*/ 177 h 187"/>
              <a:gd name="T4" fmla="*/ 34 w 40"/>
              <a:gd name="T5" fmla="*/ 168 h 187"/>
              <a:gd name="T6" fmla="*/ 36 w 40"/>
              <a:gd name="T7" fmla="*/ 161 h 187"/>
              <a:gd name="T8" fmla="*/ 37 w 40"/>
              <a:gd name="T9" fmla="*/ 154 h 187"/>
              <a:gd name="T10" fmla="*/ 39 w 40"/>
              <a:gd name="T11" fmla="*/ 143 h 187"/>
              <a:gd name="T12" fmla="*/ 40 w 40"/>
              <a:gd name="T13" fmla="*/ 133 h 187"/>
              <a:gd name="T14" fmla="*/ 39 w 40"/>
              <a:gd name="T15" fmla="*/ 127 h 187"/>
              <a:gd name="T16" fmla="*/ 39 w 40"/>
              <a:gd name="T17" fmla="*/ 121 h 187"/>
              <a:gd name="T18" fmla="*/ 37 w 40"/>
              <a:gd name="T19" fmla="*/ 113 h 187"/>
              <a:gd name="T20" fmla="*/ 36 w 40"/>
              <a:gd name="T21" fmla="*/ 103 h 187"/>
              <a:gd name="T22" fmla="*/ 35 w 40"/>
              <a:gd name="T23" fmla="*/ 92 h 187"/>
              <a:gd name="T24" fmla="*/ 33 w 40"/>
              <a:gd name="T25" fmla="*/ 78 h 187"/>
              <a:gd name="T26" fmla="*/ 31 w 40"/>
              <a:gd name="T27" fmla="*/ 62 h 187"/>
              <a:gd name="T28" fmla="*/ 29 w 40"/>
              <a:gd name="T29" fmla="*/ 43 h 187"/>
              <a:gd name="T30" fmla="*/ 28 w 40"/>
              <a:gd name="T31" fmla="*/ 37 h 187"/>
              <a:gd name="T32" fmla="*/ 27 w 40"/>
              <a:gd name="T33" fmla="*/ 30 h 187"/>
              <a:gd name="T34" fmla="*/ 21 w 40"/>
              <a:gd name="T35" fmla="*/ 17 h 187"/>
              <a:gd name="T36" fmla="*/ 17 w 40"/>
              <a:gd name="T37" fmla="*/ 9 h 187"/>
              <a:gd name="T38" fmla="*/ 12 w 40"/>
              <a:gd name="T39" fmla="*/ 5 h 187"/>
              <a:gd name="T40" fmla="*/ 6 w 40"/>
              <a:gd name="T41" fmla="*/ 1 h 187"/>
              <a:gd name="T42" fmla="*/ 0 w 40"/>
              <a:gd name="T43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0" h="187">
                <a:moveTo>
                  <a:pt x="29" y="187"/>
                </a:moveTo>
                <a:lnTo>
                  <a:pt x="31" y="177"/>
                </a:lnTo>
                <a:lnTo>
                  <a:pt x="34" y="168"/>
                </a:lnTo>
                <a:lnTo>
                  <a:pt x="36" y="161"/>
                </a:lnTo>
                <a:lnTo>
                  <a:pt x="37" y="154"/>
                </a:lnTo>
                <a:lnTo>
                  <a:pt x="39" y="143"/>
                </a:lnTo>
                <a:lnTo>
                  <a:pt x="40" y="133"/>
                </a:lnTo>
                <a:lnTo>
                  <a:pt x="39" y="127"/>
                </a:lnTo>
                <a:lnTo>
                  <a:pt x="39" y="121"/>
                </a:lnTo>
                <a:lnTo>
                  <a:pt x="37" y="113"/>
                </a:lnTo>
                <a:lnTo>
                  <a:pt x="36" y="103"/>
                </a:lnTo>
                <a:lnTo>
                  <a:pt x="35" y="92"/>
                </a:lnTo>
                <a:lnTo>
                  <a:pt x="33" y="78"/>
                </a:lnTo>
                <a:lnTo>
                  <a:pt x="31" y="62"/>
                </a:lnTo>
                <a:lnTo>
                  <a:pt x="29" y="43"/>
                </a:lnTo>
                <a:lnTo>
                  <a:pt x="28" y="37"/>
                </a:lnTo>
                <a:lnTo>
                  <a:pt x="27" y="30"/>
                </a:lnTo>
                <a:lnTo>
                  <a:pt x="21" y="17"/>
                </a:lnTo>
                <a:lnTo>
                  <a:pt x="17" y="9"/>
                </a:lnTo>
                <a:lnTo>
                  <a:pt x="12" y="5"/>
                </a:lnTo>
                <a:lnTo>
                  <a:pt x="6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19" name="Freeform 931"/>
          <p:cNvSpPr>
            <a:spLocks/>
          </p:cNvSpPr>
          <p:nvPr/>
        </p:nvSpPr>
        <p:spPr bwMode="auto">
          <a:xfrm>
            <a:off x="4949825" y="3170238"/>
            <a:ext cx="25400" cy="57150"/>
          </a:xfrm>
          <a:custGeom>
            <a:avLst/>
            <a:gdLst>
              <a:gd name="T0" fmla="*/ 43 w 47"/>
              <a:gd name="T1" fmla="*/ 109 h 109"/>
              <a:gd name="T2" fmla="*/ 46 w 47"/>
              <a:gd name="T3" fmla="*/ 98 h 109"/>
              <a:gd name="T4" fmla="*/ 47 w 47"/>
              <a:gd name="T5" fmla="*/ 88 h 109"/>
              <a:gd name="T6" fmla="*/ 46 w 47"/>
              <a:gd name="T7" fmla="*/ 81 h 109"/>
              <a:gd name="T8" fmla="*/ 43 w 47"/>
              <a:gd name="T9" fmla="*/ 75 h 109"/>
              <a:gd name="T10" fmla="*/ 38 w 47"/>
              <a:gd name="T11" fmla="*/ 69 h 109"/>
              <a:gd name="T12" fmla="*/ 31 w 47"/>
              <a:gd name="T13" fmla="*/ 63 h 109"/>
              <a:gd name="T14" fmla="*/ 24 w 47"/>
              <a:gd name="T15" fmla="*/ 57 h 109"/>
              <a:gd name="T16" fmla="*/ 14 w 47"/>
              <a:gd name="T17" fmla="*/ 51 h 109"/>
              <a:gd name="T18" fmla="*/ 13 w 47"/>
              <a:gd name="T19" fmla="*/ 44 h 109"/>
              <a:gd name="T20" fmla="*/ 12 w 47"/>
              <a:gd name="T21" fmla="*/ 38 h 109"/>
              <a:gd name="T22" fmla="*/ 11 w 47"/>
              <a:gd name="T23" fmla="*/ 29 h 109"/>
              <a:gd name="T24" fmla="*/ 10 w 47"/>
              <a:gd name="T25" fmla="*/ 23 h 109"/>
              <a:gd name="T26" fmla="*/ 10 w 47"/>
              <a:gd name="T27" fmla="*/ 20 h 109"/>
              <a:gd name="T28" fmla="*/ 8 w 47"/>
              <a:gd name="T29" fmla="*/ 17 h 109"/>
              <a:gd name="T30" fmla="*/ 7 w 47"/>
              <a:gd name="T31" fmla="*/ 14 h 109"/>
              <a:gd name="T32" fmla="*/ 4 w 47"/>
              <a:gd name="T33" fmla="*/ 8 h 109"/>
              <a:gd name="T34" fmla="*/ 0 w 47"/>
              <a:gd name="T35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7" h="109">
                <a:moveTo>
                  <a:pt x="43" y="109"/>
                </a:moveTo>
                <a:lnTo>
                  <a:pt x="46" y="98"/>
                </a:lnTo>
                <a:lnTo>
                  <a:pt x="47" y="88"/>
                </a:lnTo>
                <a:lnTo>
                  <a:pt x="46" y="81"/>
                </a:lnTo>
                <a:lnTo>
                  <a:pt x="43" y="75"/>
                </a:lnTo>
                <a:lnTo>
                  <a:pt x="38" y="69"/>
                </a:lnTo>
                <a:lnTo>
                  <a:pt x="31" y="63"/>
                </a:lnTo>
                <a:lnTo>
                  <a:pt x="24" y="57"/>
                </a:lnTo>
                <a:lnTo>
                  <a:pt x="14" y="51"/>
                </a:lnTo>
                <a:lnTo>
                  <a:pt x="13" y="44"/>
                </a:lnTo>
                <a:lnTo>
                  <a:pt x="12" y="38"/>
                </a:lnTo>
                <a:lnTo>
                  <a:pt x="11" y="29"/>
                </a:lnTo>
                <a:lnTo>
                  <a:pt x="10" y="23"/>
                </a:lnTo>
                <a:lnTo>
                  <a:pt x="10" y="20"/>
                </a:lnTo>
                <a:lnTo>
                  <a:pt x="8" y="17"/>
                </a:lnTo>
                <a:lnTo>
                  <a:pt x="7" y="14"/>
                </a:lnTo>
                <a:lnTo>
                  <a:pt x="4" y="8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0" name="Freeform 932"/>
          <p:cNvSpPr>
            <a:spLocks/>
          </p:cNvSpPr>
          <p:nvPr/>
        </p:nvSpPr>
        <p:spPr bwMode="auto">
          <a:xfrm>
            <a:off x="4903789" y="3200401"/>
            <a:ext cx="58737" cy="30163"/>
          </a:xfrm>
          <a:custGeom>
            <a:avLst/>
            <a:gdLst>
              <a:gd name="T0" fmla="*/ 109 w 109"/>
              <a:gd name="T1" fmla="*/ 58 h 58"/>
              <a:gd name="T2" fmla="*/ 87 w 109"/>
              <a:gd name="T3" fmla="*/ 55 h 58"/>
              <a:gd name="T4" fmla="*/ 69 w 109"/>
              <a:gd name="T5" fmla="*/ 53 h 58"/>
              <a:gd name="T6" fmla="*/ 60 w 109"/>
              <a:gd name="T7" fmla="*/ 52 h 58"/>
              <a:gd name="T8" fmla="*/ 52 w 109"/>
              <a:gd name="T9" fmla="*/ 48 h 58"/>
              <a:gd name="T10" fmla="*/ 45 w 109"/>
              <a:gd name="T11" fmla="*/ 43 h 58"/>
              <a:gd name="T12" fmla="*/ 36 w 109"/>
              <a:gd name="T13" fmla="*/ 36 h 58"/>
              <a:gd name="T14" fmla="*/ 33 w 109"/>
              <a:gd name="T15" fmla="*/ 31 h 58"/>
              <a:gd name="T16" fmla="*/ 29 w 109"/>
              <a:gd name="T17" fmla="*/ 25 h 58"/>
              <a:gd name="T18" fmla="*/ 27 w 109"/>
              <a:gd name="T19" fmla="*/ 19 h 58"/>
              <a:gd name="T20" fmla="*/ 22 w 109"/>
              <a:gd name="T21" fmla="*/ 15 h 58"/>
              <a:gd name="T22" fmla="*/ 15 w 109"/>
              <a:gd name="T23" fmla="*/ 10 h 58"/>
              <a:gd name="T24" fmla="*/ 9 w 109"/>
              <a:gd name="T25" fmla="*/ 7 h 58"/>
              <a:gd name="T26" fmla="*/ 5 w 109"/>
              <a:gd name="T27" fmla="*/ 6 h 58"/>
              <a:gd name="T28" fmla="*/ 3 w 109"/>
              <a:gd name="T29" fmla="*/ 7 h 58"/>
              <a:gd name="T30" fmla="*/ 0 w 109"/>
              <a:gd name="T31" fmla="*/ 7 h 58"/>
              <a:gd name="T32" fmla="*/ 0 w 109"/>
              <a:gd name="T33" fmla="*/ 7 h 58"/>
              <a:gd name="T34" fmla="*/ 0 w 109"/>
              <a:gd name="T35" fmla="*/ 5 h 58"/>
              <a:gd name="T36" fmla="*/ 0 w 109"/>
              <a:gd name="T3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9" h="58">
                <a:moveTo>
                  <a:pt x="109" y="58"/>
                </a:moveTo>
                <a:lnTo>
                  <a:pt x="87" y="55"/>
                </a:lnTo>
                <a:lnTo>
                  <a:pt x="69" y="53"/>
                </a:lnTo>
                <a:lnTo>
                  <a:pt x="60" y="52"/>
                </a:lnTo>
                <a:lnTo>
                  <a:pt x="52" y="48"/>
                </a:lnTo>
                <a:lnTo>
                  <a:pt x="45" y="43"/>
                </a:lnTo>
                <a:lnTo>
                  <a:pt x="36" y="36"/>
                </a:lnTo>
                <a:lnTo>
                  <a:pt x="33" y="31"/>
                </a:lnTo>
                <a:lnTo>
                  <a:pt x="29" y="25"/>
                </a:lnTo>
                <a:lnTo>
                  <a:pt x="27" y="19"/>
                </a:lnTo>
                <a:lnTo>
                  <a:pt x="22" y="15"/>
                </a:lnTo>
                <a:lnTo>
                  <a:pt x="15" y="10"/>
                </a:lnTo>
                <a:lnTo>
                  <a:pt x="9" y="7"/>
                </a:lnTo>
                <a:lnTo>
                  <a:pt x="5" y="6"/>
                </a:lnTo>
                <a:lnTo>
                  <a:pt x="3" y="7"/>
                </a:lnTo>
                <a:lnTo>
                  <a:pt x="0" y="7"/>
                </a:lnTo>
                <a:lnTo>
                  <a:pt x="0" y="7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1" name="Freeform 933"/>
          <p:cNvSpPr>
            <a:spLocks/>
          </p:cNvSpPr>
          <p:nvPr/>
        </p:nvSpPr>
        <p:spPr bwMode="auto">
          <a:xfrm>
            <a:off x="4995864" y="3178175"/>
            <a:ext cx="53975" cy="71438"/>
          </a:xfrm>
          <a:custGeom>
            <a:avLst/>
            <a:gdLst>
              <a:gd name="T0" fmla="*/ 102 w 102"/>
              <a:gd name="T1" fmla="*/ 137 h 137"/>
              <a:gd name="T2" fmla="*/ 99 w 102"/>
              <a:gd name="T3" fmla="*/ 126 h 137"/>
              <a:gd name="T4" fmla="*/ 97 w 102"/>
              <a:gd name="T5" fmla="*/ 116 h 137"/>
              <a:gd name="T6" fmla="*/ 95 w 102"/>
              <a:gd name="T7" fmla="*/ 108 h 137"/>
              <a:gd name="T8" fmla="*/ 94 w 102"/>
              <a:gd name="T9" fmla="*/ 102 h 137"/>
              <a:gd name="T10" fmla="*/ 91 w 102"/>
              <a:gd name="T11" fmla="*/ 92 h 137"/>
              <a:gd name="T12" fmla="*/ 86 w 102"/>
              <a:gd name="T13" fmla="*/ 85 h 137"/>
              <a:gd name="T14" fmla="*/ 80 w 102"/>
              <a:gd name="T15" fmla="*/ 80 h 137"/>
              <a:gd name="T16" fmla="*/ 71 w 102"/>
              <a:gd name="T17" fmla="*/ 74 h 137"/>
              <a:gd name="T18" fmla="*/ 59 w 102"/>
              <a:gd name="T19" fmla="*/ 67 h 137"/>
              <a:gd name="T20" fmla="*/ 52 w 102"/>
              <a:gd name="T21" fmla="*/ 64 h 137"/>
              <a:gd name="T22" fmla="*/ 44 w 102"/>
              <a:gd name="T23" fmla="*/ 58 h 137"/>
              <a:gd name="T24" fmla="*/ 40 w 102"/>
              <a:gd name="T25" fmla="*/ 45 h 137"/>
              <a:gd name="T26" fmla="*/ 37 w 102"/>
              <a:gd name="T27" fmla="*/ 35 h 137"/>
              <a:gd name="T28" fmla="*/ 31 w 102"/>
              <a:gd name="T29" fmla="*/ 23 h 137"/>
              <a:gd name="T30" fmla="*/ 22 w 102"/>
              <a:gd name="T31" fmla="*/ 14 h 137"/>
              <a:gd name="T32" fmla="*/ 15 w 102"/>
              <a:gd name="T33" fmla="*/ 9 h 137"/>
              <a:gd name="T34" fmla="*/ 9 w 102"/>
              <a:gd name="T35" fmla="*/ 7 h 137"/>
              <a:gd name="T36" fmla="*/ 5 w 102"/>
              <a:gd name="T37" fmla="*/ 6 h 137"/>
              <a:gd name="T38" fmla="*/ 3 w 102"/>
              <a:gd name="T39" fmla="*/ 7 h 137"/>
              <a:gd name="T40" fmla="*/ 0 w 102"/>
              <a:gd name="T41" fmla="*/ 7 h 137"/>
              <a:gd name="T42" fmla="*/ 0 w 102"/>
              <a:gd name="T43" fmla="*/ 7 h 137"/>
              <a:gd name="T44" fmla="*/ 0 w 102"/>
              <a:gd name="T45" fmla="*/ 5 h 137"/>
              <a:gd name="T46" fmla="*/ 0 w 102"/>
              <a:gd name="T47" fmla="*/ 0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2" h="137">
                <a:moveTo>
                  <a:pt x="102" y="137"/>
                </a:moveTo>
                <a:lnTo>
                  <a:pt x="99" y="126"/>
                </a:lnTo>
                <a:lnTo>
                  <a:pt x="97" y="116"/>
                </a:lnTo>
                <a:lnTo>
                  <a:pt x="95" y="108"/>
                </a:lnTo>
                <a:lnTo>
                  <a:pt x="94" y="102"/>
                </a:lnTo>
                <a:lnTo>
                  <a:pt x="91" y="92"/>
                </a:lnTo>
                <a:lnTo>
                  <a:pt x="86" y="85"/>
                </a:lnTo>
                <a:lnTo>
                  <a:pt x="80" y="80"/>
                </a:lnTo>
                <a:lnTo>
                  <a:pt x="71" y="74"/>
                </a:lnTo>
                <a:lnTo>
                  <a:pt x="59" y="67"/>
                </a:lnTo>
                <a:lnTo>
                  <a:pt x="52" y="64"/>
                </a:lnTo>
                <a:lnTo>
                  <a:pt x="44" y="58"/>
                </a:lnTo>
                <a:lnTo>
                  <a:pt x="40" y="45"/>
                </a:lnTo>
                <a:lnTo>
                  <a:pt x="37" y="35"/>
                </a:lnTo>
                <a:lnTo>
                  <a:pt x="31" y="23"/>
                </a:lnTo>
                <a:lnTo>
                  <a:pt x="22" y="14"/>
                </a:lnTo>
                <a:lnTo>
                  <a:pt x="15" y="9"/>
                </a:lnTo>
                <a:lnTo>
                  <a:pt x="9" y="7"/>
                </a:lnTo>
                <a:lnTo>
                  <a:pt x="5" y="6"/>
                </a:lnTo>
                <a:lnTo>
                  <a:pt x="3" y="7"/>
                </a:lnTo>
                <a:lnTo>
                  <a:pt x="0" y="7"/>
                </a:lnTo>
                <a:lnTo>
                  <a:pt x="0" y="7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2" name="Freeform 934"/>
          <p:cNvSpPr>
            <a:spLocks/>
          </p:cNvSpPr>
          <p:nvPr/>
        </p:nvSpPr>
        <p:spPr bwMode="auto">
          <a:xfrm>
            <a:off x="5006976" y="3254376"/>
            <a:ext cx="28575" cy="41275"/>
          </a:xfrm>
          <a:custGeom>
            <a:avLst/>
            <a:gdLst>
              <a:gd name="T0" fmla="*/ 36 w 52"/>
              <a:gd name="T1" fmla="*/ 0 h 79"/>
              <a:gd name="T2" fmla="*/ 40 w 52"/>
              <a:gd name="T3" fmla="*/ 5 h 79"/>
              <a:gd name="T4" fmla="*/ 45 w 52"/>
              <a:gd name="T5" fmla="*/ 11 h 79"/>
              <a:gd name="T6" fmla="*/ 48 w 52"/>
              <a:gd name="T7" fmla="*/ 16 h 79"/>
              <a:gd name="T8" fmla="*/ 51 w 52"/>
              <a:gd name="T9" fmla="*/ 22 h 79"/>
              <a:gd name="T10" fmla="*/ 52 w 52"/>
              <a:gd name="T11" fmla="*/ 30 h 79"/>
              <a:gd name="T12" fmla="*/ 51 w 52"/>
              <a:gd name="T13" fmla="*/ 37 h 79"/>
              <a:gd name="T14" fmla="*/ 51 w 52"/>
              <a:gd name="T15" fmla="*/ 43 h 79"/>
              <a:gd name="T16" fmla="*/ 48 w 52"/>
              <a:gd name="T17" fmla="*/ 48 h 79"/>
              <a:gd name="T18" fmla="*/ 43 w 52"/>
              <a:gd name="T19" fmla="*/ 55 h 79"/>
              <a:gd name="T20" fmla="*/ 36 w 52"/>
              <a:gd name="T21" fmla="*/ 60 h 79"/>
              <a:gd name="T22" fmla="*/ 28 w 52"/>
              <a:gd name="T23" fmla="*/ 64 h 79"/>
              <a:gd name="T24" fmla="*/ 19 w 52"/>
              <a:gd name="T25" fmla="*/ 67 h 79"/>
              <a:gd name="T26" fmla="*/ 10 w 52"/>
              <a:gd name="T27" fmla="*/ 72 h 79"/>
              <a:gd name="T28" fmla="*/ 0 w 52"/>
              <a:gd name="T29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2" h="79">
                <a:moveTo>
                  <a:pt x="36" y="0"/>
                </a:moveTo>
                <a:lnTo>
                  <a:pt x="40" y="5"/>
                </a:lnTo>
                <a:lnTo>
                  <a:pt x="45" y="11"/>
                </a:lnTo>
                <a:lnTo>
                  <a:pt x="48" y="16"/>
                </a:lnTo>
                <a:lnTo>
                  <a:pt x="51" y="22"/>
                </a:lnTo>
                <a:lnTo>
                  <a:pt x="52" y="30"/>
                </a:lnTo>
                <a:lnTo>
                  <a:pt x="51" y="37"/>
                </a:lnTo>
                <a:lnTo>
                  <a:pt x="51" y="43"/>
                </a:lnTo>
                <a:lnTo>
                  <a:pt x="48" y="48"/>
                </a:lnTo>
                <a:lnTo>
                  <a:pt x="43" y="55"/>
                </a:lnTo>
                <a:lnTo>
                  <a:pt x="36" y="60"/>
                </a:lnTo>
                <a:lnTo>
                  <a:pt x="28" y="64"/>
                </a:lnTo>
                <a:lnTo>
                  <a:pt x="19" y="67"/>
                </a:lnTo>
                <a:lnTo>
                  <a:pt x="10" y="72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3" name="Freeform 935"/>
          <p:cNvSpPr>
            <a:spLocks/>
          </p:cNvSpPr>
          <p:nvPr/>
        </p:nvSpPr>
        <p:spPr bwMode="auto">
          <a:xfrm>
            <a:off x="5030788" y="3265488"/>
            <a:ext cx="38100" cy="38100"/>
          </a:xfrm>
          <a:custGeom>
            <a:avLst/>
            <a:gdLst>
              <a:gd name="T0" fmla="*/ 73 w 73"/>
              <a:gd name="T1" fmla="*/ 0 h 72"/>
              <a:gd name="T2" fmla="*/ 69 w 73"/>
              <a:gd name="T3" fmla="*/ 11 h 72"/>
              <a:gd name="T4" fmla="*/ 67 w 73"/>
              <a:gd name="T5" fmla="*/ 20 h 72"/>
              <a:gd name="T6" fmla="*/ 64 w 73"/>
              <a:gd name="T7" fmla="*/ 27 h 72"/>
              <a:gd name="T8" fmla="*/ 63 w 73"/>
              <a:gd name="T9" fmla="*/ 32 h 72"/>
              <a:gd name="T10" fmla="*/ 63 w 73"/>
              <a:gd name="T11" fmla="*/ 36 h 72"/>
              <a:gd name="T12" fmla="*/ 62 w 73"/>
              <a:gd name="T13" fmla="*/ 39 h 72"/>
              <a:gd name="T14" fmla="*/ 61 w 73"/>
              <a:gd name="T15" fmla="*/ 42 h 72"/>
              <a:gd name="T16" fmla="*/ 59 w 73"/>
              <a:gd name="T17" fmla="*/ 43 h 72"/>
              <a:gd name="T18" fmla="*/ 56 w 73"/>
              <a:gd name="T19" fmla="*/ 43 h 72"/>
              <a:gd name="T20" fmla="*/ 49 w 73"/>
              <a:gd name="T21" fmla="*/ 45 h 72"/>
              <a:gd name="T22" fmla="*/ 43 w 73"/>
              <a:gd name="T23" fmla="*/ 48 h 72"/>
              <a:gd name="T24" fmla="*/ 37 w 73"/>
              <a:gd name="T25" fmla="*/ 50 h 72"/>
              <a:gd name="T26" fmla="*/ 28 w 73"/>
              <a:gd name="T27" fmla="*/ 55 h 72"/>
              <a:gd name="T28" fmla="*/ 18 w 73"/>
              <a:gd name="T29" fmla="*/ 61 h 72"/>
              <a:gd name="T30" fmla="*/ 10 w 73"/>
              <a:gd name="T31" fmla="*/ 67 h 72"/>
              <a:gd name="T32" fmla="*/ 0 w 73"/>
              <a:gd name="T3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3" h="72">
                <a:moveTo>
                  <a:pt x="73" y="0"/>
                </a:moveTo>
                <a:lnTo>
                  <a:pt x="69" y="11"/>
                </a:lnTo>
                <a:lnTo>
                  <a:pt x="67" y="20"/>
                </a:lnTo>
                <a:lnTo>
                  <a:pt x="64" y="27"/>
                </a:lnTo>
                <a:lnTo>
                  <a:pt x="63" y="32"/>
                </a:lnTo>
                <a:lnTo>
                  <a:pt x="63" y="36"/>
                </a:lnTo>
                <a:lnTo>
                  <a:pt x="62" y="39"/>
                </a:lnTo>
                <a:lnTo>
                  <a:pt x="61" y="42"/>
                </a:lnTo>
                <a:lnTo>
                  <a:pt x="59" y="43"/>
                </a:lnTo>
                <a:lnTo>
                  <a:pt x="56" y="43"/>
                </a:lnTo>
                <a:lnTo>
                  <a:pt x="49" y="45"/>
                </a:lnTo>
                <a:lnTo>
                  <a:pt x="43" y="48"/>
                </a:lnTo>
                <a:lnTo>
                  <a:pt x="37" y="50"/>
                </a:lnTo>
                <a:lnTo>
                  <a:pt x="28" y="55"/>
                </a:lnTo>
                <a:lnTo>
                  <a:pt x="18" y="61"/>
                </a:lnTo>
                <a:lnTo>
                  <a:pt x="10" y="67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4" name="Freeform 936"/>
          <p:cNvSpPr>
            <a:spLocks/>
          </p:cNvSpPr>
          <p:nvPr/>
        </p:nvSpPr>
        <p:spPr bwMode="auto">
          <a:xfrm>
            <a:off x="4981575" y="3257551"/>
            <a:ext cx="71438" cy="30163"/>
          </a:xfrm>
          <a:custGeom>
            <a:avLst/>
            <a:gdLst>
              <a:gd name="T0" fmla="*/ 137 w 137"/>
              <a:gd name="T1" fmla="*/ 0 h 58"/>
              <a:gd name="T2" fmla="*/ 109 w 137"/>
              <a:gd name="T3" fmla="*/ 10 h 58"/>
              <a:gd name="T4" fmla="*/ 84 w 137"/>
              <a:gd name="T5" fmla="*/ 21 h 58"/>
              <a:gd name="T6" fmla="*/ 57 w 137"/>
              <a:gd name="T7" fmla="*/ 29 h 58"/>
              <a:gd name="T8" fmla="*/ 28 w 137"/>
              <a:gd name="T9" fmla="*/ 36 h 58"/>
              <a:gd name="T10" fmla="*/ 21 w 137"/>
              <a:gd name="T11" fmla="*/ 41 h 58"/>
              <a:gd name="T12" fmla="*/ 15 w 137"/>
              <a:gd name="T13" fmla="*/ 45 h 58"/>
              <a:gd name="T14" fmla="*/ 13 w 137"/>
              <a:gd name="T15" fmla="*/ 47 h 58"/>
              <a:gd name="T16" fmla="*/ 10 w 137"/>
              <a:gd name="T17" fmla="*/ 48 h 58"/>
              <a:gd name="T18" fmla="*/ 7 w 137"/>
              <a:gd name="T19" fmla="*/ 52 h 58"/>
              <a:gd name="T20" fmla="*/ 3 w 137"/>
              <a:gd name="T21" fmla="*/ 54 h 58"/>
              <a:gd name="T22" fmla="*/ 0 w 137"/>
              <a:gd name="T2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7" h="58">
                <a:moveTo>
                  <a:pt x="137" y="0"/>
                </a:moveTo>
                <a:lnTo>
                  <a:pt x="109" y="10"/>
                </a:lnTo>
                <a:lnTo>
                  <a:pt x="84" y="21"/>
                </a:lnTo>
                <a:lnTo>
                  <a:pt x="57" y="29"/>
                </a:lnTo>
                <a:lnTo>
                  <a:pt x="28" y="36"/>
                </a:lnTo>
                <a:lnTo>
                  <a:pt x="21" y="41"/>
                </a:lnTo>
                <a:lnTo>
                  <a:pt x="15" y="45"/>
                </a:lnTo>
                <a:lnTo>
                  <a:pt x="13" y="47"/>
                </a:lnTo>
                <a:lnTo>
                  <a:pt x="10" y="48"/>
                </a:lnTo>
                <a:lnTo>
                  <a:pt x="7" y="52"/>
                </a:lnTo>
                <a:lnTo>
                  <a:pt x="3" y="54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5" name="Freeform 937"/>
          <p:cNvSpPr>
            <a:spLocks/>
          </p:cNvSpPr>
          <p:nvPr/>
        </p:nvSpPr>
        <p:spPr bwMode="auto">
          <a:xfrm>
            <a:off x="5000626" y="3268663"/>
            <a:ext cx="60325" cy="12700"/>
          </a:xfrm>
          <a:custGeom>
            <a:avLst/>
            <a:gdLst>
              <a:gd name="T0" fmla="*/ 115 w 115"/>
              <a:gd name="T1" fmla="*/ 0 h 22"/>
              <a:gd name="T2" fmla="*/ 98 w 115"/>
              <a:gd name="T3" fmla="*/ 4 h 22"/>
              <a:gd name="T4" fmla="*/ 84 w 115"/>
              <a:gd name="T5" fmla="*/ 6 h 22"/>
              <a:gd name="T6" fmla="*/ 69 w 115"/>
              <a:gd name="T7" fmla="*/ 10 h 22"/>
              <a:gd name="T8" fmla="*/ 57 w 115"/>
              <a:gd name="T9" fmla="*/ 13 h 22"/>
              <a:gd name="T10" fmla="*/ 44 w 115"/>
              <a:gd name="T11" fmla="*/ 17 h 22"/>
              <a:gd name="T12" fmla="*/ 31 w 115"/>
              <a:gd name="T13" fmla="*/ 19 h 22"/>
              <a:gd name="T14" fmla="*/ 17 w 115"/>
              <a:gd name="T15" fmla="*/ 22 h 22"/>
              <a:gd name="T16" fmla="*/ 0 w 115"/>
              <a:gd name="T1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5" h="22">
                <a:moveTo>
                  <a:pt x="115" y="0"/>
                </a:moveTo>
                <a:lnTo>
                  <a:pt x="98" y="4"/>
                </a:lnTo>
                <a:lnTo>
                  <a:pt x="84" y="6"/>
                </a:lnTo>
                <a:lnTo>
                  <a:pt x="69" y="10"/>
                </a:lnTo>
                <a:lnTo>
                  <a:pt x="57" y="13"/>
                </a:lnTo>
                <a:lnTo>
                  <a:pt x="44" y="17"/>
                </a:lnTo>
                <a:lnTo>
                  <a:pt x="31" y="19"/>
                </a:lnTo>
                <a:lnTo>
                  <a:pt x="17" y="22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6" name="Freeform 938"/>
          <p:cNvSpPr>
            <a:spLocks/>
          </p:cNvSpPr>
          <p:nvPr/>
        </p:nvSpPr>
        <p:spPr bwMode="auto">
          <a:xfrm>
            <a:off x="5049839" y="3055938"/>
            <a:ext cx="53975" cy="57150"/>
          </a:xfrm>
          <a:custGeom>
            <a:avLst/>
            <a:gdLst>
              <a:gd name="T0" fmla="*/ 101 w 101"/>
              <a:gd name="T1" fmla="*/ 0 h 108"/>
              <a:gd name="T2" fmla="*/ 89 w 101"/>
              <a:gd name="T3" fmla="*/ 16 h 108"/>
              <a:gd name="T4" fmla="*/ 76 w 101"/>
              <a:gd name="T5" fmla="*/ 31 h 108"/>
              <a:gd name="T6" fmla="*/ 66 w 101"/>
              <a:gd name="T7" fmla="*/ 47 h 108"/>
              <a:gd name="T8" fmla="*/ 57 w 101"/>
              <a:gd name="T9" fmla="*/ 65 h 108"/>
              <a:gd name="T10" fmla="*/ 55 w 101"/>
              <a:gd name="T11" fmla="*/ 77 h 108"/>
              <a:gd name="T12" fmla="*/ 52 w 101"/>
              <a:gd name="T13" fmla="*/ 82 h 108"/>
              <a:gd name="T14" fmla="*/ 50 w 101"/>
              <a:gd name="T15" fmla="*/ 87 h 108"/>
              <a:gd name="T16" fmla="*/ 45 w 101"/>
              <a:gd name="T17" fmla="*/ 89 h 108"/>
              <a:gd name="T18" fmla="*/ 40 w 101"/>
              <a:gd name="T19" fmla="*/ 91 h 108"/>
              <a:gd name="T20" fmla="*/ 28 w 101"/>
              <a:gd name="T21" fmla="*/ 94 h 108"/>
              <a:gd name="T22" fmla="*/ 20 w 101"/>
              <a:gd name="T23" fmla="*/ 99 h 108"/>
              <a:gd name="T24" fmla="*/ 10 w 101"/>
              <a:gd name="T25" fmla="*/ 103 h 108"/>
              <a:gd name="T26" fmla="*/ 3 w 101"/>
              <a:gd name="T27" fmla="*/ 107 h 108"/>
              <a:gd name="T28" fmla="*/ 1 w 101"/>
              <a:gd name="T29" fmla="*/ 108 h 108"/>
              <a:gd name="T30" fmla="*/ 0 w 101"/>
              <a:gd name="T31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1" h="108">
                <a:moveTo>
                  <a:pt x="101" y="0"/>
                </a:moveTo>
                <a:lnTo>
                  <a:pt x="89" y="16"/>
                </a:lnTo>
                <a:lnTo>
                  <a:pt x="76" y="31"/>
                </a:lnTo>
                <a:lnTo>
                  <a:pt x="66" y="47"/>
                </a:lnTo>
                <a:lnTo>
                  <a:pt x="57" y="65"/>
                </a:lnTo>
                <a:lnTo>
                  <a:pt x="55" y="77"/>
                </a:lnTo>
                <a:lnTo>
                  <a:pt x="52" y="82"/>
                </a:lnTo>
                <a:lnTo>
                  <a:pt x="50" y="87"/>
                </a:lnTo>
                <a:lnTo>
                  <a:pt x="45" y="89"/>
                </a:lnTo>
                <a:lnTo>
                  <a:pt x="40" y="91"/>
                </a:lnTo>
                <a:lnTo>
                  <a:pt x="28" y="94"/>
                </a:lnTo>
                <a:lnTo>
                  <a:pt x="20" y="99"/>
                </a:lnTo>
                <a:lnTo>
                  <a:pt x="10" y="103"/>
                </a:lnTo>
                <a:lnTo>
                  <a:pt x="3" y="107"/>
                </a:lnTo>
                <a:lnTo>
                  <a:pt x="1" y="108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7" name="Freeform 939"/>
          <p:cNvSpPr>
            <a:spLocks/>
          </p:cNvSpPr>
          <p:nvPr/>
        </p:nvSpPr>
        <p:spPr bwMode="auto">
          <a:xfrm>
            <a:off x="5114925" y="3121025"/>
            <a:ext cx="52388" cy="38100"/>
          </a:xfrm>
          <a:custGeom>
            <a:avLst/>
            <a:gdLst>
              <a:gd name="T0" fmla="*/ 101 w 101"/>
              <a:gd name="T1" fmla="*/ 0 h 72"/>
              <a:gd name="T2" fmla="*/ 86 w 101"/>
              <a:gd name="T3" fmla="*/ 3 h 72"/>
              <a:gd name="T4" fmla="*/ 74 w 101"/>
              <a:gd name="T5" fmla="*/ 6 h 72"/>
              <a:gd name="T6" fmla="*/ 65 w 101"/>
              <a:gd name="T7" fmla="*/ 8 h 72"/>
              <a:gd name="T8" fmla="*/ 58 w 101"/>
              <a:gd name="T9" fmla="*/ 10 h 72"/>
              <a:gd name="T10" fmla="*/ 53 w 101"/>
              <a:gd name="T11" fmla="*/ 15 h 72"/>
              <a:gd name="T12" fmla="*/ 48 w 101"/>
              <a:gd name="T13" fmla="*/ 21 h 72"/>
              <a:gd name="T14" fmla="*/ 42 w 101"/>
              <a:gd name="T15" fmla="*/ 31 h 72"/>
              <a:gd name="T16" fmla="*/ 36 w 101"/>
              <a:gd name="T17" fmla="*/ 43 h 72"/>
              <a:gd name="T18" fmla="*/ 30 w 101"/>
              <a:gd name="T19" fmla="*/ 54 h 72"/>
              <a:gd name="T20" fmla="*/ 27 w 101"/>
              <a:gd name="T21" fmla="*/ 60 h 72"/>
              <a:gd name="T22" fmla="*/ 22 w 101"/>
              <a:gd name="T23" fmla="*/ 65 h 72"/>
              <a:gd name="T24" fmla="*/ 16 w 101"/>
              <a:gd name="T25" fmla="*/ 68 h 72"/>
              <a:gd name="T26" fmla="*/ 9 w 101"/>
              <a:gd name="T27" fmla="*/ 71 h 72"/>
              <a:gd name="T28" fmla="*/ 3 w 101"/>
              <a:gd name="T29" fmla="*/ 72 h 72"/>
              <a:gd name="T30" fmla="*/ 1 w 101"/>
              <a:gd name="T31" fmla="*/ 72 h 72"/>
              <a:gd name="T32" fmla="*/ 0 w 101"/>
              <a:gd name="T3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01" h="72">
                <a:moveTo>
                  <a:pt x="101" y="0"/>
                </a:moveTo>
                <a:lnTo>
                  <a:pt x="86" y="3"/>
                </a:lnTo>
                <a:lnTo>
                  <a:pt x="74" y="6"/>
                </a:lnTo>
                <a:lnTo>
                  <a:pt x="65" y="8"/>
                </a:lnTo>
                <a:lnTo>
                  <a:pt x="58" y="10"/>
                </a:lnTo>
                <a:lnTo>
                  <a:pt x="53" y="15"/>
                </a:lnTo>
                <a:lnTo>
                  <a:pt x="48" y="21"/>
                </a:lnTo>
                <a:lnTo>
                  <a:pt x="42" y="31"/>
                </a:lnTo>
                <a:lnTo>
                  <a:pt x="36" y="43"/>
                </a:lnTo>
                <a:lnTo>
                  <a:pt x="30" y="54"/>
                </a:lnTo>
                <a:lnTo>
                  <a:pt x="27" y="60"/>
                </a:lnTo>
                <a:lnTo>
                  <a:pt x="22" y="65"/>
                </a:lnTo>
                <a:lnTo>
                  <a:pt x="16" y="68"/>
                </a:lnTo>
                <a:lnTo>
                  <a:pt x="9" y="71"/>
                </a:lnTo>
                <a:lnTo>
                  <a:pt x="3" y="72"/>
                </a:lnTo>
                <a:lnTo>
                  <a:pt x="1" y="72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8" name="Freeform 940"/>
          <p:cNvSpPr>
            <a:spLocks/>
          </p:cNvSpPr>
          <p:nvPr/>
        </p:nvSpPr>
        <p:spPr bwMode="auto">
          <a:xfrm>
            <a:off x="4195764" y="2001839"/>
            <a:ext cx="492125" cy="98425"/>
          </a:xfrm>
          <a:custGeom>
            <a:avLst/>
            <a:gdLst>
              <a:gd name="T0" fmla="*/ 925 w 929"/>
              <a:gd name="T1" fmla="*/ 0 h 185"/>
              <a:gd name="T2" fmla="*/ 863 w 929"/>
              <a:gd name="T3" fmla="*/ 17 h 185"/>
              <a:gd name="T4" fmla="*/ 866 w 929"/>
              <a:gd name="T5" fmla="*/ 16 h 185"/>
              <a:gd name="T6" fmla="*/ 803 w 929"/>
              <a:gd name="T7" fmla="*/ 28 h 185"/>
              <a:gd name="T8" fmla="*/ 801 w 929"/>
              <a:gd name="T9" fmla="*/ 29 h 185"/>
              <a:gd name="T10" fmla="*/ 790 w 929"/>
              <a:gd name="T11" fmla="*/ 36 h 185"/>
              <a:gd name="T12" fmla="*/ 767 w 929"/>
              <a:gd name="T13" fmla="*/ 52 h 185"/>
              <a:gd name="T14" fmla="*/ 760 w 929"/>
              <a:gd name="T15" fmla="*/ 66 h 185"/>
              <a:gd name="T16" fmla="*/ 743 w 929"/>
              <a:gd name="T17" fmla="*/ 69 h 185"/>
              <a:gd name="T18" fmla="*/ 718 w 929"/>
              <a:gd name="T19" fmla="*/ 82 h 185"/>
              <a:gd name="T20" fmla="*/ 711 w 929"/>
              <a:gd name="T21" fmla="*/ 93 h 185"/>
              <a:gd name="T22" fmla="*/ 668 w 929"/>
              <a:gd name="T23" fmla="*/ 94 h 185"/>
              <a:gd name="T24" fmla="*/ 672 w 929"/>
              <a:gd name="T25" fmla="*/ 94 h 185"/>
              <a:gd name="T26" fmla="*/ 593 w 929"/>
              <a:gd name="T27" fmla="*/ 106 h 185"/>
              <a:gd name="T28" fmla="*/ 471 w 929"/>
              <a:gd name="T29" fmla="*/ 117 h 185"/>
              <a:gd name="T30" fmla="*/ 308 w 929"/>
              <a:gd name="T31" fmla="*/ 120 h 185"/>
              <a:gd name="T32" fmla="*/ 147 w 929"/>
              <a:gd name="T33" fmla="*/ 120 h 185"/>
              <a:gd name="T34" fmla="*/ 66 w 929"/>
              <a:gd name="T35" fmla="*/ 123 h 185"/>
              <a:gd name="T36" fmla="*/ 52 w 929"/>
              <a:gd name="T37" fmla="*/ 130 h 185"/>
              <a:gd name="T38" fmla="*/ 37 w 929"/>
              <a:gd name="T39" fmla="*/ 143 h 185"/>
              <a:gd name="T40" fmla="*/ 31 w 929"/>
              <a:gd name="T41" fmla="*/ 154 h 185"/>
              <a:gd name="T42" fmla="*/ 21 w 929"/>
              <a:gd name="T43" fmla="*/ 162 h 185"/>
              <a:gd name="T44" fmla="*/ 24 w 929"/>
              <a:gd name="T45" fmla="*/ 161 h 185"/>
              <a:gd name="T46" fmla="*/ 13 w 929"/>
              <a:gd name="T47" fmla="*/ 164 h 185"/>
              <a:gd name="T48" fmla="*/ 11 w 929"/>
              <a:gd name="T49" fmla="*/ 172 h 185"/>
              <a:gd name="T50" fmla="*/ 3 w 929"/>
              <a:gd name="T51" fmla="*/ 168 h 185"/>
              <a:gd name="T52" fmla="*/ 0 w 929"/>
              <a:gd name="T53" fmla="*/ 174 h 185"/>
              <a:gd name="T54" fmla="*/ 12 w 929"/>
              <a:gd name="T55" fmla="*/ 181 h 185"/>
              <a:gd name="T56" fmla="*/ 9 w 929"/>
              <a:gd name="T57" fmla="*/ 182 h 185"/>
              <a:gd name="T58" fmla="*/ 14 w 929"/>
              <a:gd name="T59" fmla="*/ 179 h 185"/>
              <a:gd name="T60" fmla="*/ 25 w 929"/>
              <a:gd name="T61" fmla="*/ 176 h 185"/>
              <a:gd name="T62" fmla="*/ 32 w 929"/>
              <a:gd name="T63" fmla="*/ 173 h 185"/>
              <a:gd name="T64" fmla="*/ 42 w 929"/>
              <a:gd name="T65" fmla="*/ 165 h 185"/>
              <a:gd name="T66" fmla="*/ 48 w 929"/>
              <a:gd name="T67" fmla="*/ 154 h 185"/>
              <a:gd name="T68" fmla="*/ 62 w 929"/>
              <a:gd name="T69" fmla="*/ 141 h 185"/>
              <a:gd name="T70" fmla="*/ 71 w 929"/>
              <a:gd name="T71" fmla="*/ 135 h 185"/>
              <a:gd name="T72" fmla="*/ 68 w 929"/>
              <a:gd name="T73" fmla="*/ 136 h 185"/>
              <a:gd name="T74" fmla="*/ 226 w 929"/>
              <a:gd name="T75" fmla="*/ 135 h 185"/>
              <a:gd name="T76" fmla="*/ 389 w 929"/>
              <a:gd name="T77" fmla="*/ 134 h 185"/>
              <a:gd name="T78" fmla="*/ 553 w 929"/>
              <a:gd name="T79" fmla="*/ 125 h 185"/>
              <a:gd name="T80" fmla="*/ 632 w 929"/>
              <a:gd name="T81" fmla="*/ 114 h 185"/>
              <a:gd name="T82" fmla="*/ 674 w 929"/>
              <a:gd name="T83" fmla="*/ 107 h 185"/>
              <a:gd name="T84" fmla="*/ 713 w 929"/>
              <a:gd name="T85" fmla="*/ 100 h 185"/>
              <a:gd name="T86" fmla="*/ 736 w 929"/>
              <a:gd name="T87" fmla="*/ 89 h 185"/>
              <a:gd name="T88" fmla="*/ 762 w 929"/>
              <a:gd name="T89" fmla="*/ 73 h 185"/>
              <a:gd name="T90" fmla="*/ 778 w 929"/>
              <a:gd name="T91" fmla="*/ 63 h 185"/>
              <a:gd name="T92" fmla="*/ 801 w 929"/>
              <a:gd name="T93" fmla="*/ 47 h 185"/>
              <a:gd name="T94" fmla="*/ 798 w 929"/>
              <a:gd name="T95" fmla="*/ 48 h 185"/>
              <a:gd name="T96" fmla="*/ 804 w 929"/>
              <a:gd name="T97" fmla="*/ 35 h 185"/>
              <a:gd name="T98" fmla="*/ 836 w 929"/>
              <a:gd name="T99" fmla="*/ 36 h 185"/>
              <a:gd name="T100" fmla="*/ 869 w 929"/>
              <a:gd name="T101" fmla="*/ 30 h 185"/>
              <a:gd name="T102" fmla="*/ 929 w 929"/>
              <a:gd name="T103" fmla="*/ 1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29" h="185">
                <a:moveTo>
                  <a:pt x="929" y="13"/>
                </a:moveTo>
                <a:lnTo>
                  <a:pt x="925" y="0"/>
                </a:lnTo>
                <a:lnTo>
                  <a:pt x="893" y="10"/>
                </a:lnTo>
                <a:lnTo>
                  <a:pt x="863" y="17"/>
                </a:lnTo>
                <a:lnTo>
                  <a:pt x="866" y="23"/>
                </a:lnTo>
                <a:lnTo>
                  <a:pt x="866" y="16"/>
                </a:lnTo>
                <a:lnTo>
                  <a:pt x="836" y="22"/>
                </a:lnTo>
                <a:lnTo>
                  <a:pt x="803" y="28"/>
                </a:lnTo>
                <a:lnTo>
                  <a:pt x="802" y="29"/>
                </a:lnTo>
                <a:lnTo>
                  <a:pt x="801" y="29"/>
                </a:lnTo>
                <a:lnTo>
                  <a:pt x="792" y="35"/>
                </a:lnTo>
                <a:lnTo>
                  <a:pt x="790" y="36"/>
                </a:lnTo>
                <a:lnTo>
                  <a:pt x="779" y="43"/>
                </a:lnTo>
                <a:lnTo>
                  <a:pt x="767" y="52"/>
                </a:lnTo>
                <a:lnTo>
                  <a:pt x="754" y="61"/>
                </a:lnTo>
                <a:lnTo>
                  <a:pt x="760" y="66"/>
                </a:lnTo>
                <a:lnTo>
                  <a:pt x="756" y="60"/>
                </a:lnTo>
                <a:lnTo>
                  <a:pt x="743" y="69"/>
                </a:lnTo>
                <a:lnTo>
                  <a:pt x="730" y="76"/>
                </a:lnTo>
                <a:lnTo>
                  <a:pt x="718" y="82"/>
                </a:lnTo>
                <a:lnTo>
                  <a:pt x="709" y="87"/>
                </a:lnTo>
                <a:lnTo>
                  <a:pt x="711" y="93"/>
                </a:lnTo>
                <a:lnTo>
                  <a:pt x="709" y="86"/>
                </a:lnTo>
                <a:lnTo>
                  <a:pt x="668" y="94"/>
                </a:lnTo>
                <a:lnTo>
                  <a:pt x="672" y="101"/>
                </a:lnTo>
                <a:lnTo>
                  <a:pt x="672" y="94"/>
                </a:lnTo>
                <a:lnTo>
                  <a:pt x="632" y="100"/>
                </a:lnTo>
                <a:lnTo>
                  <a:pt x="593" y="106"/>
                </a:lnTo>
                <a:lnTo>
                  <a:pt x="553" y="111"/>
                </a:lnTo>
                <a:lnTo>
                  <a:pt x="471" y="117"/>
                </a:lnTo>
                <a:lnTo>
                  <a:pt x="389" y="119"/>
                </a:lnTo>
                <a:lnTo>
                  <a:pt x="308" y="120"/>
                </a:lnTo>
                <a:lnTo>
                  <a:pt x="226" y="120"/>
                </a:lnTo>
                <a:lnTo>
                  <a:pt x="147" y="120"/>
                </a:lnTo>
                <a:lnTo>
                  <a:pt x="68" y="122"/>
                </a:lnTo>
                <a:lnTo>
                  <a:pt x="66" y="123"/>
                </a:lnTo>
                <a:lnTo>
                  <a:pt x="65" y="123"/>
                </a:lnTo>
                <a:lnTo>
                  <a:pt x="52" y="130"/>
                </a:lnTo>
                <a:lnTo>
                  <a:pt x="43" y="138"/>
                </a:lnTo>
                <a:lnTo>
                  <a:pt x="37" y="143"/>
                </a:lnTo>
                <a:lnTo>
                  <a:pt x="35" y="149"/>
                </a:lnTo>
                <a:lnTo>
                  <a:pt x="31" y="154"/>
                </a:lnTo>
                <a:lnTo>
                  <a:pt x="29" y="159"/>
                </a:lnTo>
                <a:lnTo>
                  <a:pt x="21" y="162"/>
                </a:lnTo>
                <a:lnTo>
                  <a:pt x="27" y="167"/>
                </a:lnTo>
                <a:lnTo>
                  <a:pt x="24" y="161"/>
                </a:lnTo>
                <a:lnTo>
                  <a:pt x="19" y="162"/>
                </a:lnTo>
                <a:lnTo>
                  <a:pt x="13" y="164"/>
                </a:lnTo>
                <a:lnTo>
                  <a:pt x="8" y="166"/>
                </a:lnTo>
                <a:lnTo>
                  <a:pt x="11" y="172"/>
                </a:lnTo>
                <a:lnTo>
                  <a:pt x="8" y="166"/>
                </a:lnTo>
                <a:lnTo>
                  <a:pt x="3" y="168"/>
                </a:lnTo>
                <a:lnTo>
                  <a:pt x="1" y="170"/>
                </a:lnTo>
                <a:lnTo>
                  <a:pt x="0" y="174"/>
                </a:lnTo>
                <a:lnTo>
                  <a:pt x="8" y="185"/>
                </a:lnTo>
                <a:lnTo>
                  <a:pt x="12" y="181"/>
                </a:lnTo>
                <a:lnTo>
                  <a:pt x="7" y="176"/>
                </a:lnTo>
                <a:lnTo>
                  <a:pt x="9" y="182"/>
                </a:lnTo>
                <a:lnTo>
                  <a:pt x="13" y="179"/>
                </a:lnTo>
                <a:lnTo>
                  <a:pt x="14" y="179"/>
                </a:lnTo>
                <a:lnTo>
                  <a:pt x="19" y="177"/>
                </a:lnTo>
                <a:lnTo>
                  <a:pt x="25" y="176"/>
                </a:lnTo>
                <a:lnTo>
                  <a:pt x="30" y="174"/>
                </a:lnTo>
                <a:lnTo>
                  <a:pt x="32" y="173"/>
                </a:lnTo>
                <a:lnTo>
                  <a:pt x="37" y="171"/>
                </a:lnTo>
                <a:lnTo>
                  <a:pt x="42" y="165"/>
                </a:lnTo>
                <a:lnTo>
                  <a:pt x="46" y="160"/>
                </a:lnTo>
                <a:lnTo>
                  <a:pt x="48" y="154"/>
                </a:lnTo>
                <a:lnTo>
                  <a:pt x="52" y="149"/>
                </a:lnTo>
                <a:lnTo>
                  <a:pt x="62" y="141"/>
                </a:lnTo>
                <a:lnTo>
                  <a:pt x="73" y="135"/>
                </a:lnTo>
                <a:lnTo>
                  <a:pt x="71" y="135"/>
                </a:lnTo>
                <a:lnTo>
                  <a:pt x="68" y="129"/>
                </a:lnTo>
                <a:lnTo>
                  <a:pt x="68" y="136"/>
                </a:lnTo>
                <a:lnTo>
                  <a:pt x="147" y="135"/>
                </a:lnTo>
                <a:lnTo>
                  <a:pt x="226" y="135"/>
                </a:lnTo>
                <a:lnTo>
                  <a:pt x="308" y="135"/>
                </a:lnTo>
                <a:lnTo>
                  <a:pt x="389" y="134"/>
                </a:lnTo>
                <a:lnTo>
                  <a:pt x="471" y="131"/>
                </a:lnTo>
                <a:lnTo>
                  <a:pt x="553" y="125"/>
                </a:lnTo>
                <a:lnTo>
                  <a:pt x="593" y="120"/>
                </a:lnTo>
                <a:lnTo>
                  <a:pt x="632" y="114"/>
                </a:lnTo>
                <a:lnTo>
                  <a:pt x="672" y="108"/>
                </a:lnTo>
                <a:lnTo>
                  <a:pt x="674" y="107"/>
                </a:lnTo>
                <a:lnTo>
                  <a:pt x="713" y="100"/>
                </a:lnTo>
                <a:lnTo>
                  <a:pt x="713" y="100"/>
                </a:lnTo>
                <a:lnTo>
                  <a:pt x="724" y="95"/>
                </a:lnTo>
                <a:lnTo>
                  <a:pt x="736" y="89"/>
                </a:lnTo>
                <a:lnTo>
                  <a:pt x="749" y="82"/>
                </a:lnTo>
                <a:lnTo>
                  <a:pt x="762" y="73"/>
                </a:lnTo>
                <a:lnTo>
                  <a:pt x="765" y="72"/>
                </a:lnTo>
                <a:lnTo>
                  <a:pt x="778" y="63"/>
                </a:lnTo>
                <a:lnTo>
                  <a:pt x="790" y="54"/>
                </a:lnTo>
                <a:lnTo>
                  <a:pt x="801" y="47"/>
                </a:lnTo>
                <a:lnTo>
                  <a:pt x="796" y="41"/>
                </a:lnTo>
                <a:lnTo>
                  <a:pt x="798" y="48"/>
                </a:lnTo>
                <a:lnTo>
                  <a:pt x="808" y="41"/>
                </a:lnTo>
                <a:lnTo>
                  <a:pt x="804" y="35"/>
                </a:lnTo>
                <a:lnTo>
                  <a:pt x="806" y="42"/>
                </a:lnTo>
                <a:lnTo>
                  <a:pt x="836" y="36"/>
                </a:lnTo>
                <a:lnTo>
                  <a:pt x="866" y="30"/>
                </a:lnTo>
                <a:lnTo>
                  <a:pt x="869" y="30"/>
                </a:lnTo>
                <a:lnTo>
                  <a:pt x="899" y="23"/>
                </a:lnTo>
                <a:lnTo>
                  <a:pt x="929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29" name="Freeform 941"/>
          <p:cNvSpPr>
            <a:spLocks/>
          </p:cNvSpPr>
          <p:nvPr/>
        </p:nvSpPr>
        <p:spPr bwMode="auto">
          <a:xfrm>
            <a:off x="4419600" y="2009776"/>
            <a:ext cx="266700" cy="144463"/>
          </a:xfrm>
          <a:custGeom>
            <a:avLst/>
            <a:gdLst>
              <a:gd name="T0" fmla="*/ 505 w 505"/>
              <a:gd name="T1" fmla="*/ 0 h 275"/>
              <a:gd name="T2" fmla="*/ 489 w 505"/>
              <a:gd name="T3" fmla="*/ 6 h 275"/>
              <a:gd name="T4" fmla="*/ 476 w 505"/>
              <a:gd name="T5" fmla="*/ 12 h 275"/>
              <a:gd name="T6" fmla="*/ 465 w 505"/>
              <a:gd name="T7" fmla="*/ 18 h 275"/>
              <a:gd name="T8" fmla="*/ 457 w 505"/>
              <a:gd name="T9" fmla="*/ 26 h 275"/>
              <a:gd name="T10" fmla="*/ 448 w 505"/>
              <a:gd name="T11" fmla="*/ 34 h 275"/>
              <a:gd name="T12" fmla="*/ 439 w 505"/>
              <a:gd name="T13" fmla="*/ 44 h 275"/>
              <a:gd name="T14" fmla="*/ 430 w 505"/>
              <a:gd name="T15" fmla="*/ 53 h 275"/>
              <a:gd name="T16" fmla="*/ 418 w 505"/>
              <a:gd name="T17" fmla="*/ 65 h 275"/>
              <a:gd name="T18" fmla="*/ 412 w 505"/>
              <a:gd name="T19" fmla="*/ 80 h 275"/>
              <a:gd name="T20" fmla="*/ 403 w 505"/>
              <a:gd name="T21" fmla="*/ 91 h 275"/>
              <a:gd name="T22" fmla="*/ 391 w 505"/>
              <a:gd name="T23" fmla="*/ 100 h 275"/>
              <a:gd name="T24" fmla="*/ 378 w 505"/>
              <a:gd name="T25" fmla="*/ 107 h 275"/>
              <a:gd name="T26" fmla="*/ 363 w 505"/>
              <a:gd name="T27" fmla="*/ 113 h 275"/>
              <a:gd name="T28" fmla="*/ 347 w 505"/>
              <a:gd name="T29" fmla="*/ 117 h 275"/>
              <a:gd name="T30" fmla="*/ 317 w 505"/>
              <a:gd name="T31" fmla="*/ 123 h 275"/>
              <a:gd name="T32" fmla="*/ 303 w 505"/>
              <a:gd name="T33" fmla="*/ 130 h 275"/>
              <a:gd name="T34" fmla="*/ 289 w 505"/>
              <a:gd name="T35" fmla="*/ 137 h 275"/>
              <a:gd name="T36" fmla="*/ 281 w 505"/>
              <a:gd name="T37" fmla="*/ 140 h 275"/>
              <a:gd name="T38" fmla="*/ 274 w 505"/>
              <a:gd name="T39" fmla="*/ 141 h 275"/>
              <a:gd name="T40" fmla="*/ 267 w 505"/>
              <a:gd name="T41" fmla="*/ 142 h 275"/>
              <a:gd name="T42" fmla="*/ 260 w 505"/>
              <a:gd name="T43" fmla="*/ 145 h 275"/>
              <a:gd name="T44" fmla="*/ 237 w 505"/>
              <a:gd name="T45" fmla="*/ 155 h 275"/>
              <a:gd name="T46" fmla="*/ 215 w 505"/>
              <a:gd name="T47" fmla="*/ 166 h 275"/>
              <a:gd name="T48" fmla="*/ 174 w 505"/>
              <a:gd name="T49" fmla="*/ 188 h 275"/>
              <a:gd name="T50" fmla="*/ 132 w 505"/>
              <a:gd name="T51" fmla="*/ 208 h 275"/>
              <a:gd name="T52" fmla="*/ 111 w 505"/>
              <a:gd name="T53" fmla="*/ 217 h 275"/>
              <a:gd name="T54" fmla="*/ 87 w 505"/>
              <a:gd name="T55" fmla="*/ 224 h 275"/>
              <a:gd name="T56" fmla="*/ 76 w 505"/>
              <a:gd name="T57" fmla="*/ 231 h 275"/>
              <a:gd name="T58" fmla="*/ 65 w 505"/>
              <a:gd name="T59" fmla="*/ 238 h 275"/>
              <a:gd name="T60" fmla="*/ 60 w 505"/>
              <a:gd name="T61" fmla="*/ 241 h 275"/>
              <a:gd name="T62" fmla="*/ 54 w 505"/>
              <a:gd name="T63" fmla="*/ 242 h 275"/>
              <a:gd name="T64" fmla="*/ 49 w 505"/>
              <a:gd name="T65" fmla="*/ 243 h 275"/>
              <a:gd name="T66" fmla="*/ 43 w 505"/>
              <a:gd name="T67" fmla="*/ 246 h 275"/>
              <a:gd name="T68" fmla="*/ 30 w 505"/>
              <a:gd name="T69" fmla="*/ 254 h 275"/>
              <a:gd name="T70" fmla="*/ 16 w 505"/>
              <a:gd name="T71" fmla="*/ 264 h 275"/>
              <a:gd name="T72" fmla="*/ 10 w 505"/>
              <a:gd name="T73" fmla="*/ 267 h 275"/>
              <a:gd name="T74" fmla="*/ 5 w 505"/>
              <a:gd name="T75" fmla="*/ 271 h 275"/>
              <a:gd name="T76" fmla="*/ 1 w 505"/>
              <a:gd name="T77" fmla="*/ 273 h 275"/>
              <a:gd name="T78" fmla="*/ 0 w 505"/>
              <a:gd name="T7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05" h="275">
                <a:moveTo>
                  <a:pt x="505" y="0"/>
                </a:moveTo>
                <a:lnTo>
                  <a:pt x="489" y="6"/>
                </a:lnTo>
                <a:lnTo>
                  <a:pt x="476" y="12"/>
                </a:lnTo>
                <a:lnTo>
                  <a:pt x="465" y="18"/>
                </a:lnTo>
                <a:lnTo>
                  <a:pt x="457" y="26"/>
                </a:lnTo>
                <a:lnTo>
                  <a:pt x="448" y="34"/>
                </a:lnTo>
                <a:lnTo>
                  <a:pt x="439" y="44"/>
                </a:lnTo>
                <a:lnTo>
                  <a:pt x="430" y="53"/>
                </a:lnTo>
                <a:lnTo>
                  <a:pt x="418" y="65"/>
                </a:lnTo>
                <a:lnTo>
                  <a:pt x="412" y="80"/>
                </a:lnTo>
                <a:lnTo>
                  <a:pt x="403" y="91"/>
                </a:lnTo>
                <a:lnTo>
                  <a:pt x="391" y="100"/>
                </a:lnTo>
                <a:lnTo>
                  <a:pt x="378" y="107"/>
                </a:lnTo>
                <a:lnTo>
                  <a:pt x="363" y="113"/>
                </a:lnTo>
                <a:lnTo>
                  <a:pt x="347" y="117"/>
                </a:lnTo>
                <a:lnTo>
                  <a:pt x="317" y="123"/>
                </a:lnTo>
                <a:lnTo>
                  <a:pt x="303" y="130"/>
                </a:lnTo>
                <a:lnTo>
                  <a:pt x="289" y="137"/>
                </a:lnTo>
                <a:lnTo>
                  <a:pt x="281" y="140"/>
                </a:lnTo>
                <a:lnTo>
                  <a:pt x="274" y="141"/>
                </a:lnTo>
                <a:lnTo>
                  <a:pt x="267" y="142"/>
                </a:lnTo>
                <a:lnTo>
                  <a:pt x="260" y="145"/>
                </a:lnTo>
                <a:lnTo>
                  <a:pt x="237" y="155"/>
                </a:lnTo>
                <a:lnTo>
                  <a:pt x="215" y="166"/>
                </a:lnTo>
                <a:lnTo>
                  <a:pt x="174" y="188"/>
                </a:lnTo>
                <a:lnTo>
                  <a:pt x="132" y="208"/>
                </a:lnTo>
                <a:lnTo>
                  <a:pt x="111" y="217"/>
                </a:lnTo>
                <a:lnTo>
                  <a:pt x="87" y="224"/>
                </a:lnTo>
                <a:lnTo>
                  <a:pt x="76" y="231"/>
                </a:lnTo>
                <a:lnTo>
                  <a:pt x="65" y="238"/>
                </a:lnTo>
                <a:lnTo>
                  <a:pt x="60" y="241"/>
                </a:lnTo>
                <a:lnTo>
                  <a:pt x="54" y="242"/>
                </a:lnTo>
                <a:lnTo>
                  <a:pt x="49" y="243"/>
                </a:lnTo>
                <a:lnTo>
                  <a:pt x="43" y="246"/>
                </a:lnTo>
                <a:lnTo>
                  <a:pt x="30" y="254"/>
                </a:lnTo>
                <a:lnTo>
                  <a:pt x="16" y="264"/>
                </a:lnTo>
                <a:lnTo>
                  <a:pt x="10" y="267"/>
                </a:lnTo>
                <a:lnTo>
                  <a:pt x="5" y="271"/>
                </a:lnTo>
                <a:lnTo>
                  <a:pt x="1" y="273"/>
                </a:lnTo>
                <a:lnTo>
                  <a:pt x="0" y="27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0" name="Freeform 942"/>
          <p:cNvSpPr>
            <a:spLocks/>
          </p:cNvSpPr>
          <p:nvPr/>
        </p:nvSpPr>
        <p:spPr bwMode="auto">
          <a:xfrm>
            <a:off x="4465638" y="2024064"/>
            <a:ext cx="266700" cy="268287"/>
          </a:xfrm>
          <a:custGeom>
            <a:avLst/>
            <a:gdLst>
              <a:gd name="T0" fmla="*/ 505 w 505"/>
              <a:gd name="T1" fmla="*/ 0 h 505"/>
              <a:gd name="T2" fmla="*/ 501 w 505"/>
              <a:gd name="T3" fmla="*/ 12 h 505"/>
              <a:gd name="T4" fmla="*/ 499 w 505"/>
              <a:gd name="T5" fmla="*/ 22 h 505"/>
              <a:gd name="T6" fmla="*/ 495 w 505"/>
              <a:gd name="T7" fmla="*/ 30 h 505"/>
              <a:gd name="T8" fmla="*/ 490 w 505"/>
              <a:gd name="T9" fmla="*/ 39 h 505"/>
              <a:gd name="T10" fmla="*/ 485 w 505"/>
              <a:gd name="T11" fmla="*/ 45 h 505"/>
              <a:gd name="T12" fmla="*/ 479 w 505"/>
              <a:gd name="T13" fmla="*/ 52 h 505"/>
              <a:gd name="T14" fmla="*/ 471 w 505"/>
              <a:gd name="T15" fmla="*/ 58 h 505"/>
              <a:gd name="T16" fmla="*/ 461 w 505"/>
              <a:gd name="T17" fmla="*/ 65 h 505"/>
              <a:gd name="T18" fmla="*/ 453 w 505"/>
              <a:gd name="T19" fmla="*/ 78 h 505"/>
              <a:gd name="T20" fmla="*/ 444 w 505"/>
              <a:gd name="T21" fmla="*/ 87 h 505"/>
              <a:gd name="T22" fmla="*/ 436 w 505"/>
              <a:gd name="T23" fmla="*/ 94 h 505"/>
              <a:gd name="T24" fmla="*/ 426 w 505"/>
              <a:gd name="T25" fmla="*/ 99 h 505"/>
              <a:gd name="T26" fmla="*/ 417 w 505"/>
              <a:gd name="T27" fmla="*/ 101 h 505"/>
              <a:gd name="T28" fmla="*/ 405 w 505"/>
              <a:gd name="T29" fmla="*/ 104 h 505"/>
              <a:gd name="T30" fmla="*/ 392 w 505"/>
              <a:gd name="T31" fmla="*/ 106 h 505"/>
              <a:gd name="T32" fmla="*/ 375 w 505"/>
              <a:gd name="T33" fmla="*/ 108 h 505"/>
              <a:gd name="T34" fmla="*/ 353 w 505"/>
              <a:gd name="T35" fmla="*/ 123 h 505"/>
              <a:gd name="T36" fmla="*/ 339 w 505"/>
              <a:gd name="T37" fmla="*/ 130 h 505"/>
              <a:gd name="T38" fmla="*/ 324 w 505"/>
              <a:gd name="T39" fmla="*/ 137 h 505"/>
              <a:gd name="T40" fmla="*/ 315 w 505"/>
              <a:gd name="T41" fmla="*/ 143 h 505"/>
              <a:gd name="T42" fmla="*/ 306 w 505"/>
              <a:gd name="T43" fmla="*/ 151 h 505"/>
              <a:gd name="T44" fmla="*/ 289 w 505"/>
              <a:gd name="T45" fmla="*/ 165 h 505"/>
              <a:gd name="T46" fmla="*/ 273 w 505"/>
              <a:gd name="T47" fmla="*/ 178 h 505"/>
              <a:gd name="T48" fmla="*/ 263 w 505"/>
              <a:gd name="T49" fmla="*/ 183 h 505"/>
              <a:gd name="T50" fmla="*/ 252 w 505"/>
              <a:gd name="T51" fmla="*/ 188 h 505"/>
              <a:gd name="T52" fmla="*/ 241 w 505"/>
              <a:gd name="T53" fmla="*/ 197 h 505"/>
              <a:gd name="T54" fmla="*/ 230 w 505"/>
              <a:gd name="T55" fmla="*/ 206 h 505"/>
              <a:gd name="T56" fmla="*/ 220 w 505"/>
              <a:gd name="T57" fmla="*/ 214 h 505"/>
              <a:gd name="T58" fmla="*/ 209 w 505"/>
              <a:gd name="T59" fmla="*/ 224 h 505"/>
              <a:gd name="T60" fmla="*/ 202 w 505"/>
              <a:gd name="T61" fmla="*/ 232 h 505"/>
              <a:gd name="T62" fmla="*/ 196 w 505"/>
              <a:gd name="T63" fmla="*/ 239 h 505"/>
              <a:gd name="T64" fmla="*/ 184 w 505"/>
              <a:gd name="T65" fmla="*/ 253 h 505"/>
              <a:gd name="T66" fmla="*/ 177 w 505"/>
              <a:gd name="T67" fmla="*/ 260 h 505"/>
              <a:gd name="T68" fmla="*/ 170 w 505"/>
              <a:gd name="T69" fmla="*/ 265 h 505"/>
              <a:gd name="T70" fmla="*/ 162 w 505"/>
              <a:gd name="T71" fmla="*/ 270 h 505"/>
              <a:gd name="T72" fmla="*/ 151 w 505"/>
              <a:gd name="T73" fmla="*/ 274 h 505"/>
              <a:gd name="T74" fmla="*/ 145 w 505"/>
              <a:gd name="T75" fmla="*/ 283 h 505"/>
              <a:gd name="T76" fmla="*/ 138 w 505"/>
              <a:gd name="T77" fmla="*/ 291 h 505"/>
              <a:gd name="T78" fmla="*/ 123 w 505"/>
              <a:gd name="T79" fmla="*/ 304 h 505"/>
              <a:gd name="T80" fmla="*/ 108 w 505"/>
              <a:gd name="T81" fmla="*/ 316 h 505"/>
              <a:gd name="T82" fmla="*/ 101 w 505"/>
              <a:gd name="T83" fmla="*/ 324 h 505"/>
              <a:gd name="T84" fmla="*/ 93 w 505"/>
              <a:gd name="T85" fmla="*/ 332 h 505"/>
              <a:gd name="T86" fmla="*/ 60 w 505"/>
              <a:gd name="T87" fmla="*/ 374 h 505"/>
              <a:gd name="T88" fmla="*/ 28 w 505"/>
              <a:gd name="T89" fmla="*/ 419 h 505"/>
              <a:gd name="T90" fmla="*/ 20 w 505"/>
              <a:gd name="T91" fmla="*/ 434 h 505"/>
              <a:gd name="T92" fmla="*/ 15 w 505"/>
              <a:gd name="T93" fmla="*/ 450 h 505"/>
              <a:gd name="T94" fmla="*/ 12 w 505"/>
              <a:gd name="T95" fmla="*/ 467 h 505"/>
              <a:gd name="T96" fmla="*/ 7 w 505"/>
              <a:gd name="T97" fmla="*/ 484 h 505"/>
              <a:gd name="T98" fmla="*/ 4 w 505"/>
              <a:gd name="T99" fmla="*/ 490 h 505"/>
              <a:gd name="T100" fmla="*/ 2 w 505"/>
              <a:gd name="T101" fmla="*/ 497 h 505"/>
              <a:gd name="T102" fmla="*/ 1 w 505"/>
              <a:gd name="T103" fmla="*/ 503 h 505"/>
              <a:gd name="T104" fmla="*/ 0 w 505"/>
              <a:gd name="T105" fmla="*/ 505 h 505"/>
              <a:gd name="T106" fmla="*/ 0 w 505"/>
              <a:gd name="T107" fmla="*/ 505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05" h="505">
                <a:moveTo>
                  <a:pt x="505" y="0"/>
                </a:moveTo>
                <a:lnTo>
                  <a:pt x="501" y="12"/>
                </a:lnTo>
                <a:lnTo>
                  <a:pt x="499" y="22"/>
                </a:lnTo>
                <a:lnTo>
                  <a:pt x="495" y="30"/>
                </a:lnTo>
                <a:lnTo>
                  <a:pt x="490" y="39"/>
                </a:lnTo>
                <a:lnTo>
                  <a:pt x="485" y="45"/>
                </a:lnTo>
                <a:lnTo>
                  <a:pt x="479" y="52"/>
                </a:lnTo>
                <a:lnTo>
                  <a:pt x="471" y="58"/>
                </a:lnTo>
                <a:lnTo>
                  <a:pt x="461" y="65"/>
                </a:lnTo>
                <a:lnTo>
                  <a:pt x="453" y="78"/>
                </a:lnTo>
                <a:lnTo>
                  <a:pt x="444" y="87"/>
                </a:lnTo>
                <a:lnTo>
                  <a:pt x="436" y="94"/>
                </a:lnTo>
                <a:lnTo>
                  <a:pt x="426" y="99"/>
                </a:lnTo>
                <a:lnTo>
                  <a:pt x="417" y="101"/>
                </a:lnTo>
                <a:lnTo>
                  <a:pt x="405" y="104"/>
                </a:lnTo>
                <a:lnTo>
                  <a:pt x="392" y="106"/>
                </a:lnTo>
                <a:lnTo>
                  <a:pt x="375" y="108"/>
                </a:lnTo>
                <a:lnTo>
                  <a:pt x="353" y="123"/>
                </a:lnTo>
                <a:lnTo>
                  <a:pt x="339" y="130"/>
                </a:lnTo>
                <a:lnTo>
                  <a:pt x="324" y="137"/>
                </a:lnTo>
                <a:lnTo>
                  <a:pt x="315" y="143"/>
                </a:lnTo>
                <a:lnTo>
                  <a:pt x="306" y="151"/>
                </a:lnTo>
                <a:lnTo>
                  <a:pt x="289" y="165"/>
                </a:lnTo>
                <a:lnTo>
                  <a:pt x="273" y="178"/>
                </a:lnTo>
                <a:lnTo>
                  <a:pt x="263" y="183"/>
                </a:lnTo>
                <a:lnTo>
                  <a:pt x="252" y="188"/>
                </a:lnTo>
                <a:lnTo>
                  <a:pt x="241" y="197"/>
                </a:lnTo>
                <a:lnTo>
                  <a:pt x="230" y="206"/>
                </a:lnTo>
                <a:lnTo>
                  <a:pt x="220" y="214"/>
                </a:lnTo>
                <a:lnTo>
                  <a:pt x="209" y="224"/>
                </a:lnTo>
                <a:lnTo>
                  <a:pt x="202" y="232"/>
                </a:lnTo>
                <a:lnTo>
                  <a:pt x="196" y="239"/>
                </a:lnTo>
                <a:lnTo>
                  <a:pt x="184" y="253"/>
                </a:lnTo>
                <a:lnTo>
                  <a:pt x="177" y="260"/>
                </a:lnTo>
                <a:lnTo>
                  <a:pt x="170" y="265"/>
                </a:lnTo>
                <a:lnTo>
                  <a:pt x="162" y="270"/>
                </a:lnTo>
                <a:lnTo>
                  <a:pt x="151" y="274"/>
                </a:lnTo>
                <a:lnTo>
                  <a:pt x="145" y="283"/>
                </a:lnTo>
                <a:lnTo>
                  <a:pt x="138" y="291"/>
                </a:lnTo>
                <a:lnTo>
                  <a:pt x="123" y="304"/>
                </a:lnTo>
                <a:lnTo>
                  <a:pt x="108" y="316"/>
                </a:lnTo>
                <a:lnTo>
                  <a:pt x="101" y="324"/>
                </a:lnTo>
                <a:lnTo>
                  <a:pt x="93" y="332"/>
                </a:lnTo>
                <a:lnTo>
                  <a:pt x="60" y="374"/>
                </a:lnTo>
                <a:lnTo>
                  <a:pt x="28" y="419"/>
                </a:lnTo>
                <a:lnTo>
                  <a:pt x="20" y="434"/>
                </a:lnTo>
                <a:lnTo>
                  <a:pt x="15" y="450"/>
                </a:lnTo>
                <a:lnTo>
                  <a:pt x="12" y="467"/>
                </a:lnTo>
                <a:lnTo>
                  <a:pt x="7" y="484"/>
                </a:lnTo>
                <a:lnTo>
                  <a:pt x="4" y="490"/>
                </a:lnTo>
                <a:lnTo>
                  <a:pt x="2" y="497"/>
                </a:lnTo>
                <a:lnTo>
                  <a:pt x="1" y="503"/>
                </a:lnTo>
                <a:lnTo>
                  <a:pt x="0" y="505"/>
                </a:lnTo>
                <a:lnTo>
                  <a:pt x="0" y="50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1" name="Freeform 943"/>
          <p:cNvSpPr>
            <a:spLocks/>
          </p:cNvSpPr>
          <p:nvPr/>
        </p:nvSpPr>
        <p:spPr bwMode="auto">
          <a:xfrm>
            <a:off x="4495800" y="2135188"/>
            <a:ext cx="84138" cy="157162"/>
          </a:xfrm>
          <a:custGeom>
            <a:avLst/>
            <a:gdLst>
              <a:gd name="T0" fmla="*/ 159 w 159"/>
              <a:gd name="T1" fmla="*/ 0 h 296"/>
              <a:gd name="T2" fmla="*/ 152 w 159"/>
              <a:gd name="T3" fmla="*/ 27 h 296"/>
              <a:gd name="T4" fmla="*/ 143 w 159"/>
              <a:gd name="T5" fmla="*/ 50 h 296"/>
              <a:gd name="T6" fmla="*/ 134 w 159"/>
              <a:gd name="T7" fmla="*/ 70 h 296"/>
              <a:gd name="T8" fmla="*/ 122 w 159"/>
              <a:gd name="T9" fmla="*/ 87 h 296"/>
              <a:gd name="T10" fmla="*/ 107 w 159"/>
              <a:gd name="T11" fmla="*/ 103 h 296"/>
              <a:gd name="T12" fmla="*/ 90 w 159"/>
              <a:gd name="T13" fmla="*/ 116 h 296"/>
              <a:gd name="T14" fmla="*/ 69 w 159"/>
              <a:gd name="T15" fmla="*/ 128 h 296"/>
              <a:gd name="T16" fmla="*/ 44 w 159"/>
              <a:gd name="T17" fmla="*/ 137 h 296"/>
              <a:gd name="T18" fmla="*/ 33 w 159"/>
              <a:gd name="T19" fmla="*/ 154 h 296"/>
              <a:gd name="T20" fmla="*/ 24 w 159"/>
              <a:gd name="T21" fmla="*/ 169 h 296"/>
              <a:gd name="T22" fmla="*/ 19 w 159"/>
              <a:gd name="T23" fmla="*/ 183 h 296"/>
              <a:gd name="T24" fmla="*/ 16 w 159"/>
              <a:gd name="T25" fmla="*/ 198 h 296"/>
              <a:gd name="T26" fmla="*/ 13 w 159"/>
              <a:gd name="T27" fmla="*/ 212 h 296"/>
              <a:gd name="T28" fmla="*/ 12 w 159"/>
              <a:gd name="T29" fmla="*/ 228 h 296"/>
              <a:gd name="T30" fmla="*/ 10 w 159"/>
              <a:gd name="T31" fmla="*/ 246 h 296"/>
              <a:gd name="T32" fmla="*/ 7 w 159"/>
              <a:gd name="T33" fmla="*/ 267 h 296"/>
              <a:gd name="T34" fmla="*/ 6 w 159"/>
              <a:gd name="T35" fmla="*/ 276 h 296"/>
              <a:gd name="T36" fmla="*/ 4 w 159"/>
              <a:gd name="T37" fmla="*/ 285 h 296"/>
              <a:gd name="T38" fmla="*/ 1 w 159"/>
              <a:gd name="T39" fmla="*/ 293 h 296"/>
              <a:gd name="T40" fmla="*/ 0 w 159"/>
              <a:gd name="T41" fmla="*/ 295 h 296"/>
              <a:gd name="T42" fmla="*/ 0 w 159"/>
              <a:gd name="T43" fmla="*/ 29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296">
                <a:moveTo>
                  <a:pt x="159" y="0"/>
                </a:moveTo>
                <a:lnTo>
                  <a:pt x="152" y="27"/>
                </a:lnTo>
                <a:lnTo>
                  <a:pt x="143" y="50"/>
                </a:lnTo>
                <a:lnTo>
                  <a:pt x="134" y="70"/>
                </a:lnTo>
                <a:lnTo>
                  <a:pt x="122" y="87"/>
                </a:lnTo>
                <a:lnTo>
                  <a:pt x="107" y="103"/>
                </a:lnTo>
                <a:lnTo>
                  <a:pt x="90" y="116"/>
                </a:lnTo>
                <a:lnTo>
                  <a:pt x="69" y="128"/>
                </a:lnTo>
                <a:lnTo>
                  <a:pt x="44" y="137"/>
                </a:lnTo>
                <a:lnTo>
                  <a:pt x="33" y="154"/>
                </a:lnTo>
                <a:lnTo>
                  <a:pt x="24" y="169"/>
                </a:lnTo>
                <a:lnTo>
                  <a:pt x="19" y="183"/>
                </a:lnTo>
                <a:lnTo>
                  <a:pt x="16" y="198"/>
                </a:lnTo>
                <a:lnTo>
                  <a:pt x="13" y="212"/>
                </a:lnTo>
                <a:lnTo>
                  <a:pt x="12" y="228"/>
                </a:lnTo>
                <a:lnTo>
                  <a:pt x="10" y="246"/>
                </a:lnTo>
                <a:lnTo>
                  <a:pt x="7" y="267"/>
                </a:lnTo>
                <a:lnTo>
                  <a:pt x="6" y="276"/>
                </a:lnTo>
                <a:lnTo>
                  <a:pt x="4" y="285"/>
                </a:lnTo>
                <a:lnTo>
                  <a:pt x="1" y="293"/>
                </a:lnTo>
                <a:lnTo>
                  <a:pt x="0" y="295"/>
                </a:lnTo>
                <a:lnTo>
                  <a:pt x="0" y="29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2" name="Freeform 944"/>
          <p:cNvSpPr>
            <a:spLocks/>
          </p:cNvSpPr>
          <p:nvPr/>
        </p:nvSpPr>
        <p:spPr bwMode="auto">
          <a:xfrm>
            <a:off x="4449763" y="2101851"/>
            <a:ext cx="184150" cy="68263"/>
          </a:xfrm>
          <a:custGeom>
            <a:avLst/>
            <a:gdLst>
              <a:gd name="T0" fmla="*/ 346 w 346"/>
              <a:gd name="T1" fmla="*/ 0 h 129"/>
              <a:gd name="T2" fmla="*/ 291 w 346"/>
              <a:gd name="T3" fmla="*/ 7 h 129"/>
              <a:gd name="T4" fmla="*/ 264 w 346"/>
              <a:gd name="T5" fmla="*/ 12 h 129"/>
              <a:gd name="T6" fmla="*/ 238 w 346"/>
              <a:gd name="T7" fmla="*/ 18 h 129"/>
              <a:gd name="T8" fmla="*/ 213 w 346"/>
              <a:gd name="T9" fmla="*/ 25 h 129"/>
              <a:gd name="T10" fmla="*/ 187 w 346"/>
              <a:gd name="T11" fmla="*/ 33 h 129"/>
              <a:gd name="T12" fmla="*/ 162 w 346"/>
              <a:gd name="T13" fmla="*/ 44 h 129"/>
              <a:gd name="T14" fmla="*/ 137 w 346"/>
              <a:gd name="T15" fmla="*/ 57 h 129"/>
              <a:gd name="T16" fmla="*/ 121 w 346"/>
              <a:gd name="T17" fmla="*/ 67 h 129"/>
              <a:gd name="T18" fmla="*/ 104 w 346"/>
              <a:gd name="T19" fmla="*/ 79 h 129"/>
              <a:gd name="T20" fmla="*/ 72 w 346"/>
              <a:gd name="T21" fmla="*/ 103 h 129"/>
              <a:gd name="T22" fmla="*/ 55 w 346"/>
              <a:gd name="T23" fmla="*/ 113 h 129"/>
              <a:gd name="T24" fmla="*/ 37 w 346"/>
              <a:gd name="T25" fmla="*/ 121 h 129"/>
              <a:gd name="T26" fmla="*/ 19 w 346"/>
              <a:gd name="T27" fmla="*/ 127 h 129"/>
              <a:gd name="T28" fmla="*/ 0 w 346"/>
              <a:gd name="T2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46" h="129">
                <a:moveTo>
                  <a:pt x="346" y="0"/>
                </a:moveTo>
                <a:lnTo>
                  <a:pt x="291" y="7"/>
                </a:lnTo>
                <a:lnTo>
                  <a:pt x="264" y="12"/>
                </a:lnTo>
                <a:lnTo>
                  <a:pt x="238" y="18"/>
                </a:lnTo>
                <a:lnTo>
                  <a:pt x="213" y="25"/>
                </a:lnTo>
                <a:lnTo>
                  <a:pt x="187" y="33"/>
                </a:lnTo>
                <a:lnTo>
                  <a:pt x="162" y="44"/>
                </a:lnTo>
                <a:lnTo>
                  <a:pt x="137" y="57"/>
                </a:lnTo>
                <a:lnTo>
                  <a:pt x="121" y="67"/>
                </a:lnTo>
                <a:lnTo>
                  <a:pt x="104" y="79"/>
                </a:lnTo>
                <a:lnTo>
                  <a:pt x="72" y="103"/>
                </a:lnTo>
                <a:lnTo>
                  <a:pt x="55" y="113"/>
                </a:lnTo>
                <a:lnTo>
                  <a:pt x="37" y="121"/>
                </a:lnTo>
                <a:lnTo>
                  <a:pt x="19" y="127"/>
                </a:lnTo>
                <a:lnTo>
                  <a:pt x="0" y="1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3" name="Freeform 945"/>
          <p:cNvSpPr>
            <a:spLocks/>
          </p:cNvSpPr>
          <p:nvPr/>
        </p:nvSpPr>
        <p:spPr bwMode="auto">
          <a:xfrm>
            <a:off x="4560889" y="2078038"/>
            <a:ext cx="122237" cy="157162"/>
          </a:xfrm>
          <a:custGeom>
            <a:avLst/>
            <a:gdLst>
              <a:gd name="T0" fmla="*/ 231 w 231"/>
              <a:gd name="T1" fmla="*/ 0 h 296"/>
              <a:gd name="T2" fmla="*/ 222 w 231"/>
              <a:gd name="T3" fmla="*/ 12 h 296"/>
              <a:gd name="T4" fmla="*/ 214 w 231"/>
              <a:gd name="T5" fmla="*/ 23 h 296"/>
              <a:gd name="T6" fmla="*/ 207 w 231"/>
              <a:gd name="T7" fmla="*/ 30 h 296"/>
              <a:gd name="T8" fmla="*/ 200 w 231"/>
              <a:gd name="T9" fmla="*/ 36 h 296"/>
              <a:gd name="T10" fmla="*/ 191 w 231"/>
              <a:gd name="T11" fmla="*/ 41 h 296"/>
              <a:gd name="T12" fmla="*/ 180 w 231"/>
              <a:gd name="T13" fmla="*/ 45 h 296"/>
              <a:gd name="T14" fmla="*/ 167 w 231"/>
              <a:gd name="T15" fmla="*/ 47 h 296"/>
              <a:gd name="T16" fmla="*/ 151 w 231"/>
              <a:gd name="T17" fmla="*/ 51 h 296"/>
              <a:gd name="T18" fmla="*/ 133 w 231"/>
              <a:gd name="T19" fmla="*/ 76 h 296"/>
              <a:gd name="T20" fmla="*/ 115 w 231"/>
              <a:gd name="T21" fmla="*/ 101 h 296"/>
              <a:gd name="T22" fmla="*/ 109 w 231"/>
              <a:gd name="T23" fmla="*/ 107 h 296"/>
              <a:gd name="T24" fmla="*/ 103 w 231"/>
              <a:gd name="T25" fmla="*/ 114 h 296"/>
              <a:gd name="T26" fmla="*/ 89 w 231"/>
              <a:gd name="T27" fmla="*/ 129 h 296"/>
              <a:gd name="T28" fmla="*/ 83 w 231"/>
              <a:gd name="T29" fmla="*/ 135 h 296"/>
              <a:gd name="T30" fmla="*/ 77 w 231"/>
              <a:gd name="T31" fmla="*/ 140 h 296"/>
              <a:gd name="T32" fmla="*/ 73 w 231"/>
              <a:gd name="T33" fmla="*/ 143 h 296"/>
              <a:gd name="T34" fmla="*/ 72 w 231"/>
              <a:gd name="T35" fmla="*/ 145 h 296"/>
              <a:gd name="T36" fmla="*/ 66 w 231"/>
              <a:gd name="T37" fmla="*/ 165 h 296"/>
              <a:gd name="T38" fmla="*/ 61 w 231"/>
              <a:gd name="T39" fmla="*/ 187 h 296"/>
              <a:gd name="T40" fmla="*/ 56 w 231"/>
              <a:gd name="T41" fmla="*/ 209 h 296"/>
              <a:gd name="T42" fmla="*/ 50 w 231"/>
              <a:gd name="T43" fmla="*/ 230 h 296"/>
              <a:gd name="T44" fmla="*/ 43 w 231"/>
              <a:gd name="T45" fmla="*/ 250 h 296"/>
              <a:gd name="T46" fmla="*/ 32 w 231"/>
              <a:gd name="T47" fmla="*/ 268 h 296"/>
              <a:gd name="T48" fmla="*/ 18 w 231"/>
              <a:gd name="T49" fmla="*/ 284 h 296"/>
              <a:gd name="T50" fmla="*/ 10 w 231"/>
              <a:gd name="T51" fmla="*/ 290 h 296"/>
              <a:gd name="T52" fmla="*/ 0 w 231"/>
              <a:gd name="T53" fmla="*/ 29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1" h="296">
                <a:moveTo>
                  <a:pt x="231" y="0"/>
                </a:moveTo>
                <a:lnTo>
                  <a:pt x="222" y="12"/>
                </a:lnTo>
                <a:lnTo>
                  <a:pt x="214" y="23"/>
                </a:lnTo>
                <a:lnTo>
                  <a:pt x="207" y="30"/>
                </a:lnTo>
                <a:lnTo>
                  <a:pt x="200" y="36"/>
                </a:lnTo>
                <a:lnTo>
                  <a:pt x="191" y="41"/>
                </a:lnTo>
                <a:lnTo>
                  <a:pt x="180" y="45"/>
                </a:lnTo>
                <a:lnTo>
                  <a:pt x="167" y="47"/>
                </a:lnTo>
                <a:lnTo>
                  <a:pt x="151" y="51"/>
                </a:lnTo>
                <a:lnTo>
                  <a:pt x="133" y="76"/>
                </a:lnTo>
                <a:lnTo>
                  <a:pt x="115" y="101"/>
                </a:lnTo>
                <a:lnTo>
                  <a:pt x="109" y="107"/>
                </a:lnTo>
                <a:lnTo>
                  <a:pt x="103" y="114"/>
                </a:lnTo>
                <a:lnTo>
                  <a:pt x="89" y="129"/>
                </a:lnTo>
                <a:lnTo>
                  <a:pt x="83" y="135"/>
                </a:lnTo>
                <a:lnTo>
                  <a:pt x="77" y="140"/>
                </a:lnTo>
                <a:lnTo>
                  <a:pt x="73" y="143"/>
                </a:lnTo>
                <a:lnTo>
                  <a:pt x="72" y="145"/>
                </a:lnTo>
                <a:lnTo>
                  <a:pt x="66" y="165"/>
                </a:lnTo>
                <a:lnTo>
                  <a:pt x="61" y="187"/>
                </a:lnTo>
                <a:lnTo>
                  <a:pt x="56" y="209"/>
                </a:lnTo>
                <a:lnTo>
                  <a:pt x="50" y="230"/>
                </a:lnTo>
                <a:lnTo>
                  <a:pt x="43" y="250"/>
                </a:lnTo>
                <a:lnTo>
                  <a:pt x="32" y="268"/>
                </a:lnTo>
                <a:lnTo>
                  <a:pt x="18" y="284"/>
                </a:lnTo>
                <a:lnTo>
                  <a:pt x="10" y="290"/>
                </a:lnTo>
                <a:lnTo>
                  <a:pt x="0" y="29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4" name="Freeform 946"/>
          <p:cNvSpPr>
            <a:spLocks/>
          </p:cNvSpPr>
          <p:nvPr/>
        </p:nvSpPr>
        <p:spPr bwMode="auto">
          <a:xfrm>
            <a:off x="4652964" y="2036763"/>
            <a:ext cx="85725" cy="163512"/>
          </a:xfrm>
          <a:custGeom>
            <a:avLst/>
            <a:gdLst>
              <a:gd name="T0" fmla="*/ 144 w 162"/>
              <a:gd name="T1" fmla="*/ 0 h 310"/>
              <a:gd name="T2" fmla="*/ 154 w 162"/>
              <a:gd name="T3" fmla="*/ 34 h 310"/>
              <a:gd name="T4" fmla="*/ 161 w 162"/>
              <a:gd name="T5" fmla="*/ 64 h 310"/>
              <a:gd name="T6" fmla="*/ 162 w 162"/>
              <a:gd name="T7" fmla="*/ 90 h 310"/>
              <a:gd name="T8" fmla="*/ 162 w 162"/>
              <a:gd name="T9" fmla="*/ 102 h 310"/>
              <a:gd name="T10" fmla="*/ 160 w 162"/>
              <a:gd name="T11" fmla="*/ 114 h 310"/>
              <a:gd name="T12" fmla="*/ 158 w 162"/>
              <a:gd name="T13" fmla="*/ 126 h 310"/>
              <a:gd name="T14" fmla="*/ 153 w 162"/>
              <a:gd name="T15" fmla="*/ 137 h 310"/>
              <a:gd name="T16" fmla="*/ 147 w 162"/>
              <a:gd name="T17" fmla="*/ 148 h 310"/>
              <a:gd name="T18" fmla="*/ 140 w 162"/>
              <a:gd name="T19" fmla="*/ 159 h 310"/>
              <a:gd name="T20" fmla="*/ 130 w 162"/>
              <a:gd name="T21" fmla="*/ 169 h 310"/>
              <a:gd name="T22" fmla="*/ 120 w 162"/>
              <a:gd name="T23" fmla="*/ 180 h 310"/>
              <a:gd name="T24" fmla="*/ 108 w 162"/>
              <a:gd name="T25" fmla="*/ 191 h 310"/>
              <a:gd name="T26" fmla="*/ 94 w 162"/>
              <a:gd name="T27" fmla="*/ 202 h 310"/>
              <a:gd name="T28" fmla="*/ 87 w 162"/>
              <a:gd name="T29" fmla="*/ 219 h 310"/>
              <a:gd name="T30" fmla="*/ 77 w 162"/>
              <a:gd name="T31" fmla="*/ 234 h 310"/>
              <a:gd name="T32" fmla="*/ 66 w 162"/>
              <a:gd name="T33" fmla="*/ 248 h 310"/>
              <a:gd name="T34" fmla="*/ 54 w 162"/>
              <a:gd name="T35" fmla="*/ 261 h 310"/>
              <a:gd name="T36" fmla="*/ 27 w 162"/>
              <a:gd name="T37" fmla="*/ 286 h 310"/>
              <a:gd name="T38" fmla="*/ 0 w 162"/>
              <a:gd name="T39" fmla="*/ 31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2" h="310">
                <a:moveTo>
                  <a:pt x="144" y="0"/>
                </a:moveTo>
                <a:lnTo>
                  <a:pt x="154" y="34"/>
                </a:lnTo>
                <a:lnTo>
                  <a:pt x="161" y="64"/>
                </a:lnTo>
                <a:lnTo>
                  <a:pt x="162" y="90"/>
                </a:lnTo>
                <a:lnTo>
                  <a:pt x="162" y="102"/>
                </a:lnTo>
                <a:lnTo>
                  <a:pt x="160" y="114"/>
                </a:lnTo>
                <a:lnTo>
                  <a:pt x="158" y="126"/>
                </a:lnTo>
                <a:lnTo>
                  <a:pt x="153" y="137"/>
                </a:lnTo>
                <a:lnTo>
                  <a:pt x="147" y="148"/>
                </a:lnTo>
                <a:lnTo>
                  <a:pt x="140" y="159"/>
                </a:lnTo>
                <a:lnTo>
                  <a:pt x="130" y="169"/>
                </a:lnTo>
                <a:lnTo>
                  <a:pt x="120" y="180"/>
                </a:lnTo>
                <a:lnTo>
                  <a:pt x="108" y="191"/>
                </a:lnTo>
                <a:lnTo>
                  <a:pt x="94" y="202"/>
                </a:lnTo>
                <a:lnTo>
                  <a:pt x="87" y="219"/>
                </a:lnTo>
                <a:lnTo>
                  <a:pt x="77" y="234"/>
                </a:lnTo>
                <a:lnTo>
                  <a:pt x="66" y="248"/>
                </a:lnTo>
                <a:lnTo>
                  <a:pt x="54" y="261"/>
                </a:lnTo>
                <a:lnTo>
                  <a:pt x="27" y="286"/>
                </a:lnTo>
                <a:lnTo>
                  <a:pt x="0" y="31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5" name="Freeform 947"/>
          <p:cNvSpPr>
            <a:spLocks/>
          </p:cNvSpPr>
          <p:nvPr/>
        </p:nvSpPr>
        <p:spPr bwMode="auto">
          <a:xfrm>
            <a:off x="4625975" y="2058989"/>
            <a:ext cx="84138" cy="130175"/>
          </a:xfrm>
          <a:custGeom>
            <a:avLst/>
            <a:gdLst>
              <a:gd name="T0" fmla="*/ 158 w 158"/>
              <a:gd name="T1" fmla="*/ 0 h 245"/>
              <a:gd name="T2" fmla="*/ 149 w 158"/>
              <a:gd name="T3" fmla="*/ 17 h 245"/>
              <a:gd name="T4" fmla="*/ 141 w 158"/>
              <a:gd name="T5" fmla="*/ 34 h 245"/>
              <a:gd name="T6" fmla="*/ 133 w 158"/>
              <a:gd name="T7" fmla="*/ 49 h 245"/>
              <a:gd name="T8" fmla="*/ 122 w 158"/>
              <a:gd name="T9" fmla="*/ 65 h 245"/>
              <a:gd name="T10" fmla="*/ 116 w 158"/>
              <a:gd name="T11" fmla="*/ 72 h 245"/>
              <a:gd name="T12" fmla="*/ 113 w 158"/>
              <a:gd name="T13" fmla="*/ 77 h 245"/>
              <a:gd name="T14" fmla="*/ 109 w 158"/>
              <a:gd name="T15" fmla="*/ 81 h 245"/>
              <a:gd name="T16" fmla="*/ 107 w 158"/>
              <a:gd name="T17" fmla="*/ 83 h 245"/>
              <a:gd name="T18" fmla="*/ 103 w 158"/>
              <a:gd name="T19" fmla="*/ 86 h 245"/>
              <a:gd name="T20" fmla="*/ 101 w 158"/>
              <a:gd name="T21" fmla="*/ 87 h 245"/>
              <a:gd name="T22" fmla="*/ 97 w 158"/>
              <a:gd name="T23" fmla="*/ 87 h 245"/>
              <a:gd name="T24" fmla="*/ 92 w 158"/>
              <a:gd name="T25" fmla="*/ 88 h 245"/>
              <a:gd name="T26" fmla="*/ 90 w 158"/>
              <a:gd name="T27" fmla="*/ 90 h 245"/>
              <a:gd name="T28" fmla="*/ 85 w 158"/>
              <a:gd name="T29" fmla="*/ 93 h 245"/>
              <a:gd name="T30" fmla="*/ 79 w 158"/>
              <a:gd name="T31" fmla="*/ 96 h 245"/>
              <a:gd name="T32" fmla="*/ 72 w 158"/>
              <a:gd name="T33" fmla="*/ 101 h 245"/>
              <a:gd name="T34" fmla="*/ 56 w 158"/>
              <a:gd name="T35" fmla="*/ 116 h 245"/>
              <a:gd name="T36" fmla="*/ 42 w 158"/>
              <a:gd name="T37" fmla="*/ 132 h 245"/>
              <a:gd name="T38" fmla="*/ 28 w 158"/>
              <a:gd name="T39" fmla="*/ 149 h 245"/>
              <a:gd name="T40" fmla="*/ 14 w 158"/>
              <a:gd name="T41" fmla="*/ 166 h 245"/>
              <a:gd name="T42" fmla="*/ 9 w 158"/>
              <a:gd name="T43" fmla="*/ 187 h 245"/>
              <a:gd name="T44" fmla="*/ 4 w 158"/>
              <a:gd name="T45" fmla="*/ 206 h 245"/>
              <a:gd name="T46" fmla="*/ 1 w 158"/>
              <a:gd name="T47" fmla="*/ 225 h 245"/>
              <a:gd name="T48" fmla="*/ 0 w 158"/>
              <a:gd name="T49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8" h="245">
                <a:moveTo>
                  <a:pt x="158" y="0"/>
                </a:moveTo>
                <a:lnTo>
                  <a:pt x="149" y="17"/>
                </a:lnTo>
                <a:lnTo>
                  <a:pt x="141" y="34"/>
                </a:lnTo>
                <a:lnTo>
                  <a:pt x="133" y="49"/>
                </a:lnTo>
                <a:lnTo>
                  <a:pt x="122" y="65"/>
                </a:lnTo>
                <a:lnTo>
                  <a:pt x="116" y="72"/>
                </a:lnTo>
                <a:lnTo>
                  <a:pt x="113" y="77"/>
                </a:lnTo>
                <a:lnTo>
                  <a:pt x="109" y="81"/>
                </a:lnTo>
                <a:lnTo>
                  <a:pt x="107" y="83"/>
                </a:lnTo>
                <a:lnTo>
                  <a:pt x="103" y="86"/>
                </a:lnTo>
                <a:lnTo>
                  <a:pt x="101" y="87"/>
                </a:lnTo>
                <a:lnTo>
                  <a:pt x="97" y="87"/>
                </a:lnTo>
                <a:lnTo>
                  <a:pt x="92" y="88"/>
                </a:lnTo>
                <a:lnTo>
                  <a:pt x="90" y="90"/>
                </a:lnTo>
                <a:lnTo>
                  <a:pt x="85" y="93"/>
                </a:lnTo>
                <a:lnTo>
                  <a:pt x="79" y="96"/>
                </a:lnTo>
                <a:lnTo>
                  <a:pt x="72" y="101"/>
                </a:lnTo>
                <a:lnTo>
                  <a:pt x="56" y="116"/>
                </a:lnTo>
                <a:lnTo>
                  <a:pt x="42" y="132"/>
                </a:lnTo>
                <a:lnTo>
                  <a:pt x="28" y="149"/>
                </a:lnTo>
                <a:lnTo>
                  <a:pt x="14" y="166"/>
                </a:lnTo>
                <a:lnTo>
                  <a:pt x="9" y="187"/>
                </a:lnTo>
                <a:lnTo>
                  <a:pt x="4" y="206"/>
                </a:lnTo>
                <a:lnTo>
                  <a:pt x="1" y="225"/>
                </a:lnTo>
                <a:lnTo>
                  <a:pt x="0" y="24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6" name="Freeform 948"/>
          <p:cNvSpPr>
            <a:spLocks/>
          </p:cNvSpPr>
          <p:nvPr/>
        </p:nvSpPr>
        <p:spPr bwMode="auto">
          <a:xfrm>
            <a:off x="4449764" y="2055814"/>
            <a:ext cx="179387" cy="33337"/>
          </a:xfrm>
          <a:custGeom>
            <a:avLst/>
            <a:gdLst>
              <a:gd name="T0" fmla="*/ 339 w 339"/>
              <a:gd name="T1" fmla="*/ 0 h 65"/>
              <a:gd name="T2" fmla="*/ 288 w 339"/>
              <a:gd name="T3" fmla="*/ 7 h 65"/>
              <a:gd name="T4" fmla="*/ 238 w 339"/>
              <a:gd name="T5" fmla="*/ 12 h 65"/>
              <a:gd name="T6" fmla="*/ 187 w 339"/>
              <a:gd name="T7" fmla="*/ 19 h 65"/>
              <a:gd name="T8" fmla="*/ 162 w 339"/>
              <a:gd name="T9" fmla="*/ 23 h 65"/>
              <a:gd name="T10" fmla="*/ 137 w 339"/>
              <a:gd name="T11" fmla="*/ 29 h 65"/>
              <a:gd name="T12" fmla="*/ 120 w 339"/>
              <a:gd name="T13" fmla="*/ 40 h 65"/>
              <a:gd name="T14" fmla="*/ 103 w 339"/>
              <a:gd name="T15" fmla="*/ 48 h 65"/>
              <a:gd name="T16" fmla="*/ 89 w 339"/>
              <a:gd name="T17" fmla="*/ 54 h 65"/>
              <a:gd name="T18" fmla="*/ 74 w 339"/>
              <a:gd name="T19" fmla="*/ 59 h 65"/>
              <a:gd name="T20" fmla="*/ 59 w 339"/>
              <a:gd name="T21" fmla="*/ 62 h 65"/>
              <a:gd name="T22" fmla="*/ 41 w 339"/>
              <a:gd name="T23" fmla="*/ 64 h 65"/>
              <a:gd name="T24" fmla="*/ 21 w 339"/>
              <a:gd name="T25" fmla="*/ 65 h 65"/>
              <a:gd name="T26" fmla="*/ 0 w 339"/>
              <a:gd name="T27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9" h="65">
                <a:moveTo>
                  <a:pt x="339" y="0"/>
                </a:moveTo>
                <a:lnTo>
                  <a:pt x="288" y="7"/>
                </a:lnTo>
                <a:lnTo>
                  <a:pt x="238" y="12"/>
                </a:lnTo>
                <a:lnTo>
                  <a:pt x="187" y="19"/>
                </a:lnTo>
                <a:lnTo>
                  <a:pt x="162" y="23"/>
                </a:lnTo>
                <a:lnTo>
                  <a:pt x="137" y="29"/>
                </a:lnTo>
                <a:lnTo>
                  <a:pt x="120" y="40"/>
                </a:lnTo>
                <a:lnTo>
                  <a:pt x="103" y="48"/>
                </a:lnTo>
                <a:lnTo>
                  <a:pt x="89" y="54"/>
                </a:lnTo>
                <a:lnTo>
                  <a:pt x="74" y="59"/>
                </a:lnTo>
                <a:lnTo>
                  <a:pt x="59" y="62"/>
                </a:lnTo>
                <a:lnTo>
                  <a:pt x="41" y="64"/>
                </a:lnTo>
                <a:lnTo>
                  <a:pt x="21" y="65"/>
                </a:lnTo>
                <a:lnTo>
                  <a:pt x="0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7" name="Freeform 949"/>
          <p:cNvSpPr>
            <a:spLocks/>
          </p:cNvSpPr>
          <p:nvPr/>
        </p:nvSpPr>
        <p:spPr bwMode="auto">
          <a:xfrm>
            <a:off x="4378326" y="2105026"/>
            <a:ext cx="136525" cy="41275"/>
          </a:xfrm>
          <a:custGeom>
            <a:avLst/>
            <a:gdLst>
              <a:gd name="T0" fmla="*/ 259 w 259"/>
              <a:gd name="T1" fmla="*/ 0 h 79"/>
              <a:gd name="T2" fmla="*/ 244 w 259"/>
              <a:gd name="T3" fmla="*/ 1 h 79"/>
              <a:gd name="T4" fmla="*/ 230 w 259"/>
              <a:gd name="T5" fmla="*/ 3 h 79"/>
              <a:gd name="T6" fmla="*/ 204 w 259"/>
              <a:gd name="T7" fmla="*/ 7 h 79"/>
              <a:gd name="T8" fmla="*/ 179 w 259"/>
              <a:gd name="T9" fmla="*/ 12 h 79"/>
              <a:gd name="T10" fmla="*/ 166 w 259"/>
              <a:gd name="T11" fmla="*/ 17 h 79"/>
              <a:gd name="T12" fmla="*/ 151 w 259"/>
              <a:gd name="T13" fmla="*/ 21 h 79"/>
              <a:gd name="T14" fmla="*/ 139 w 259"/>
              <a:gd name="T15" fmla="*/ 27 h 79"/>
              <a:gd name="T16" fmla="*/ 128 w 259"/>
              <a:gd name="T17" fmla="*/ 36 h 79"/>
              <a:gd name="T18" fmla="*/ 107 w 259"/>
              <a:gd name="T19" fmla="*/ 54 h 79"/>
              <a:gd name="T20" fmla="*/ 95 w 259"/>
              <a:gd name="T21" fmla="*/ 62 h 79"/>
              <a:gd name="T22" fmla="*/ 84 w 259"/>
              <a:gd name="T23" fmla="*/ 71 h 79"/>
              <a:gd name="T24" fmla="*/ 71 w 259"/>
              <a:gd name="T25" fmla="*/ 77 h 79"/>
              <a:gd name="T26" fmla="*/ 57 w 259"/>
              <a:gd name="T27" fmla="*/ 79 h 79"/>
              <a:gd name="T28" fmla="*/ 28 w 259"/>
              <a:gd name="T29" fmla="*/ 79 h 79"/>
              <a:gd name="T30" fmla="*/ 0 w 259"/>
              <a:gd name="T31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9" h="79">
                <a:moveTo>
                  <a:pt x="259" y="0"/>
                </a:moveTo>
                <a:lnTo>
                  <a:pt x="244" y="1"/>
                </a:lnTo>
                <a:lnTo>
                  <a:pt x="230" y="3"/>
                </a:lnTo>
                <a:lnTo>
                  <a:pt x="204" y="7"/>
                </a:lnTo>
                <a:lnTo>
                  <a:pt x="179" y="12"/>
                </a:lnTo>
                <a:lnTo>
                  <a:pt x="166" y="17"/>
                </a:lnTo>
                <a:lnTo>
                  <a:pt x="151" y="21"/>
                </a:lnTo>
                <a:lnTo>
                  <a:pt x="139" y="27"/>
                </a:lnTo>
                <a:lnTo>
                  <a:pt x="128" y="36"/>
                </a:lnTo>
                <a:lnTo>
                  <a:pt x="107" y="54"/>
                </a:lnTo>
                <a:lnTo>
                  <a:pt x="95" y="62"/>
                </a:lnTo>
                <a:lnTo>
                  <a:pt x="84" y="71"/>
                </a:lnTo>
                <a:lnTo>
                  <a:pt x="71" y="77"/>
                </a:lnTo>
                <a:lnTo>
                  <a:pt x="57" y="79"/>
                </a:lnTo>
                <a:lnTo>
                  <a:pt x="28" y="79"/>
                </a:lnTo>
                <a:lnTo>
                  <a:pt x="0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8" name="Freeform 950"/>
          <p:cNvSpPr>
            <a:spLocks/>
          </p:cNvSpPr>
          <p:nvPr/>
        </p:nvSpPr>
        <p:spPr bwMode="auto">
          <a:xfrm>
            <a:off x="4479925" y="2078038"/>
            <a:ext cx="84138" cy="76200"/>
          </a:xfrm>
          <a:custGeom>
            <a:avLst/>
            <a:gdLst>
              <a:gd name="T0" fmla="*/ 159 w 159"/>
              <a:gd name="T1" fmla="*/ 0 h 145"/>
              <a:gd name="T2" fmla="*/ 157 w 159"/>
              <a:gd name="T3" fmla="*/ 13 h 145"/>
              <a:gd name="T4" fmla="*/ 154 w 159"/>
              <a:gd name="T5" fmla="*/ 24 h 145"/>
              <a:gd name="T6" fmla="*/ 152 w 159"/>
              <a:gd name="T7" fmla="*/ 33 h 145"/>
              <a:gd name="T8" fmla="*/ 148 w 159"/>
              <a:gd name="T9" fmla="*/ 40 h 145"/>
              <a:gd name="T10" fmla="*/ 145 w 159"/>
              <a:gd name="T11" fmla="*/ 46 h 145"/>
              <a:gd name="T12" fmla="*/ 137 w 159"/>
              <a:gd name="T13" fmla="*/ 51 h 145"/>
              <a:gd name="T14" fmla="*/ 129 w 159"/>
              <a:gd name="T15" fmla="*/ 54 h 145"/>
              <a:gd name="T16" fmla="*/ 116 w 159"/>
              <a:gd name="T17" fmla="*/ 58 h 145"/>
              <a:gd name="T18" fmla="*/ 104 w 159"/>
              <a:gd name="T19" fmla="*/ 74 h 145"/>
              <a:gd name="T20" fmla="*/ 91 w 159"/>
              <a:gd name="T21" fmla="*/ 86 h 145"/>
              <a:gd name="T22" fmla="*/ 75 w 159"/>
              <a:gd name="T23" fmla="*/ 96 h 145"/>
              <a:gd name="T24" fmla="*/ 61 w 159"/>
              <a:gd name="T25" fmla="*/ 105 h 145"/>
              <a:gd name="T26" fmla="*/ 29 w 159"/>
              <a:gd name="T27" fmla="*/ 123 h 145"/>
              <a:gd name="T28" fmla="*/ 14 w 159"/>
              <a:gd name="T29" fmla="*/ 132 h 145"/>
              <a:gd name="T30" fmla="*/ 0 w 159"/>
              <a:gd name="T31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59" h="145">
                <a:moveTo>
                  <a:pt x="159" y="0"/>
                </a:moveTo>
                <a:lnTo>
                  <a:pt x="157" y="13"/>
                </a:lnTo>
                <a:lnTo>
                  <a:pt x="154" y="24"/>
                </a:lnTo>
                <a:lnTo>
                  <a:pt x="152" y="33"/>
                </a:lnTo>
                <a:lnTo>
                  <a:pt x="148" y="40"/>
                </a:lnTo>
                <a:lnTo>
                  <a:pt x="145" y="46"/>
                </a:lnTo>
                <a:lnTo>
                  <a:pt x="137" y="51"/>
                </a:lnTo>
                <a:lnTo>
                  <a:pt x="129" y="54"/>
                </a:lnTo>
                <a:lnTo>
                  <a:pt x="116" y="58"/>
                </a:lnTo>
                <a:lnTo>
                  <a:pt x="104" y="74"/>
                </a:lnTo>
                <a:lnTo>
                  <a:pt x="91" y="86"/>
                </a:lnTo>
                <a:lnTo>
                  <a:pt x="75" y="96"/>
                </a:lnTo>
                <a:lnTo>
                  <a:pt x="61" y="105"/>
                </a:lnTo>
                <a:lnTo>
                  <a:pt x="29" y="123"/>
                </a:lnTo>
                <a:lnTo>
                  <a:pt x="14" y="132"/>
                </a:lnTo>
                <a:lnTo>
                  <a:pt x="0" y="14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39" name="Freeform 951"/>
          <p:cNvSpPr>
            <a:spLocks/>
          </p:cNvSpPr>
          <p:nvPr/>
        </p:nvSpPr>
        <p:spPr bwMode="auto">
          <a:xfrm>
            <a:off x="4400551" y="2132013"/>
            <a:ext cx="53975" cy="76200"/>
          </a:xfrm>
          <a:custGeom>
            <a:avLst/>
            <a:gdLst>
              <a:gd name="T0" fmla="*/ 101 w 101"/>
              <a:gd name="T1" fmla="*/ 0 h 144"/>
              <a:gd name="T2" fmla="*/ 97 w 101"/>
              <a:gd name="T3" fmla="*/ 12 h 144"/>
              <a:gd name="T4" fmla="*/ 92 w 101"/>
              <a:gd name="T5" fmla="*/ 22 h 144"/>
              <a:gd name="T6" fmla="*/ 85 w 101"/>
              <a:gd name="T7" fmla="*/ 40 h 144"/>
              <a:gd name="T8" fmla="*/ 76 w 101"/>
              <a:gd name="T9" fmla="*/ 56 h 144"/>
              <a:gd name="T10" fmla="*/ 67 w 101"/>
              <a:gd name="T11" fmla="*/ 69 h 144"/>
              <a:gd name="T12" fmla="*/ 56 w 101"/>
              <a:gd name="T13" fmla="*/ 81 h 144"/>
              <a:gd name="T14" fmla="*/ 44 w 101"/>
              <a:gd name="T15" fmla="*/ 94 h 144"/>
              <a:gd name="T16" fmla="*/ 30 w 101"/>
              <a:gd name="T17" fmla="*/ 107 h 144"/>
              <a:gd name="T18" fmla="*/ 14 w 101"/>
              <a:gd name="T19" fmla="*/ 123 h 144"/>
              <a:gd name="T20" fmla="*/ 12 w 101"/>
              <a:gd name="T21" fmla="*/ 131 h 144"/>
              <a:gd name="T22" fmla="*/ 11 w 101"/>
              <a:gd name="T23" fmla="*/ 136 h 144"/>
              <a:gd name="T24" fmla="*/ 9 w 101"/>
              <a:gd name="T25" fmla="*/ 141 h 144"/>
              <a:gd name="T26" fmla="*/ 9 w 101"/>
              <a:gd name="T27" fmla="*/ 143 h 144"/>
              <a:gd name="T28" fmla="*/ 8 w 101"/>
              <a:gd name="T29" fmla="*/ 144 h 144"/>
              <a:gd name="T30" fmla="*/ 7 w 101"/>
              <a:gd name="T31" fmla="*/ 144 h 144"/>
              <a:gd name="T32" fmla="*/ 5 w 101"/>
              <a:gd name="T33" fmla="*/ 144 h 144"/>
              <a:gd name="T34" fmla="*/ 0 w 101"/>
              <a:gd name="T3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1" h="144">
                <a:moveTo>
                  <a:pt x="101" y="0"/>
                </a:moveTo>
                <a:lnTo>
                  <a:pt x="97" y="12"/>
                </a:lnTo>
                <a:lnTo>
                  <a:pt x="92" y="22"/>
                </a:lnTo>
                <a:lnTo>
                  <a:pt x="85" y="40"/>
                </a:lnTo>
                <a:lnTo>
                  <a:pt x="76" y="56"/>
                </a:lnTo>
                <a:lnTo>
                  <a:pt x="67" y="69"/>
                </a:lnTo>
                <a:lnTo>
                  <a:pt x="56" y="81"/>
                </a:lnTo>
                <a:lnTo>
                  <a:pt x="44" y="94"/>
                </a:lnTo>
                <a:lnTo>
                  <a:pt x="30" y="107"/>
                </a:lnTo>
                <a:lnTo>
                  <a:pt x="14" y="123"/>
                </a:lnTo>
                <a:lnTo>
                  <a:pt x="12" y="131"/>
                </a:lnTo>
                <a:lnTo>
                  <a:pt x="11" y="136"/>
                </a:lnTo>
                <a:lnTo>
                  <a:pt x="9" y="141"/>
                </a:lnTo>
                <a:lnTo>
                  <a:pt x="9" y="143"/>
                </a:lnTo>
                <a:lnTo>
                  <a:pt x="8" y="144"/>
                </a:lnTo>
                <a:lnTo>
                  <a:pt x="7" y="144"/>
                </a:lnTo>
                <a:lnTo>
                  <a:pt x="5" y="144"/>
                </a:lnTo>
                <a:lnTo>
                  <a:pt x="0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0" name="Freeform 952"/>
          <p:cNvSpPr>
            <a:spLocks/>
          </p:cNvSpPr>
          <p:nvPr/>
        </p:nvSpPr>
        <p:spPr bwMode="auto">
          <a:xfrm>
            <a:off x="4324351" y="2151063"/>
            <a:ext cx="98425" cy="57150"/>
          </a:xfrm>
          <a:custGeom>
            <a:avLst/>
            <a:gdLst>
              <a:gd name="T0" fmla="*/ 187 w 187"/>
              <a:gd name="T1" fmla="*/ 0 h 108"/>
              <a:gd name="T2" fmla="*/ 173 w 187"/>
              <a:gd name="T3" fmla="*/ 20 h 108"/>
              <a:gd name="T4" fmla="*/ 156 w 187"/>
              <a:gd name="T5" fmla="*/ 36 h 108"/>
              <a:gd name="T6" fmla="*/ 138 w 187"/>
              <a:gd name="T7" fmla="*/ 51 h 108"/>
              <a:gd name="T8" fmla="*/ 117 w 187"/>
              <a:gd name="T9" fmla="*/ 62 h 108"/>
              <a:gd name="T10" fmla="*/ 97 w 187"/>
              <a:gd name="T11" fmla="*/ 71 h 108"/>
              <a:gd name="T12" fmla="*/ 75 w 187"/>
              <a:gd name="T13" fmla="*/ 77 h 108"/>
              <a:gd name="T14" fmla="*/ 52 w 187"/>
              <a:gd name="T15" fmla="*/ 83 h 108"/>
              <a:gd name="T16" fmla="*/ 28 w 187"/>
              <a:gd name="T17" fmla="*/ 87 h 108"/>
              <a:gd name="T18" fmla="*/ 21 w 187"/>
              <a:gd name="T19" fmla="*/ 92 h 108"/>
              <a:gd name="T20" fmla="*/ 15 w 187"/>
              <a:gd name="T21" fmla="*/ 95 h 108"/>
              <a:gd name="T22" fmla="*/ 13 w 187"/>
              <a:gd name="T23" fmla="*/ 98 h 108"/>
              <a:gd name="T24" fmla="*/ 10 w 187"/>
              <a:gd name="T25" fmla="*/ 99 h 108"/>
              <a:gd name="T26" fmla="*/ 7 w 187"/>
              <a:gd name="T27" fmla="*/ 102 h 108"/>
              <a:gd name="T28" fmla="*/ 3 w 187"/>
              <a:gd name="T29" fmla="*/ 105 h 108"/>
              <a:gd name="T30" fmla="*/ 0 w 187"/>
              <a:gd name="T31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87" h="108">
                <a:moveTo>
                  <a:pt x="187" y="0"/>
                </a:moveTo>
                <a:lnTo>
                  <a:pt x="173" y="20"/>
                </a:lnTo>
                <a:lnTo>
                  <a:pt x="156" y="36"/>
                </a:lnTo>
                <a:lnTo>
                  <a:pt x="138" y="51"/>
                </a:lnTo>
                <a:lnTo>
                  <a:pt x="117" y="62"/>
                </a:lnTo>
                <a:lnTo>
                  <a:pt x="97" y="71"/>
                </a:lnTo>
                <a:lnTo>
                  <a:pt x="75" y="77"/>
                </a:lnTo>
                <a:lnTo>
                  <a:pt x="52" y="83"/>
                </a:lnTo>
                <a:lnTo>
                  <a:pt x="28" y="87"/>
                </a:lnTo>
                <a:lnTo>
                  <a:pt x="21" y="92"/>
                </a:lnTo>
                <a:lnTo>
                  <a:pt x="15" y="95"/>
                </a:lnTo>
                <a:lnTo>
                  <a:pt x="13" y="98"/>
                </a:lnTo>
                <a:lnTo>
                  <a:pt x="10" y="99"/>
                </a:lnTo>
                <a:lnTo>
                  <a:pt x="7" y="102"/>
                </a:lnTo>
                <a:lnTo>
                  <a:pt x="3" y="105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1" name="Freeform 953"/>
          <p:cNvSpPr>
            <a:spLocks/>
          </p:cNvSpPr>
          <p:nvPr/>
        </p:nvSpPr>
        <p:spPr bwMode="auto">
          <a:xfrm>
            <a:off x="4116388" y="2028826"/>
            <a:ext cx="328612" cy="36513"/>
          </a:xfrm>
          <a:custGeom>
            <a:avLst/>
            <a:gdLst>
              <a:gd name="T0" fmla="*/ 614 w 622"/>
              <a:gd name="T1" fmla="*/ 71 h 71"/>
              <a:gd name="T2" fmla="*/ 622 w 622"/>
              <a:gd name="T3" fmla="*/ 59 h 71"/>
              <a:gd name="T4" fmla="*/ 609 w 622"/>
              <a:gd name="T5" fmla="*/ 51 h 71"/>
              <a:gd name="T6" fmla="*/ 606 w 622"/>
              <a:gd name="T7" fmla="*/ 50 h 71"/>
              <a:gd name="T8" fmla="*/ 593 w 622"/>
              <a:gd name="T9" fmla="*/ 41 h 71"/>
              <a:gd name="T10" fmla="*/ 564 w 622"/>
              <a:gd name="T11" fmla="*/ 29 h 71"/>
              <a:gd name="T12" fmla="*/ 534 w 622"/>
              <a:gd name="T13" fmla="*/ 21 h 71"/>
              <a:gd name="T14" fmla="*/ 531 w 622"/>
              <a:gd name="T15" fmla="*/ 20 h 71"/>
              <a:gd name="T16" fmla="*/ 499 w 622"/>
              <a:gd name="T17" fmla="*/ 14 h 71"/>
              <a:gd name="T18" fmla="*/ 468 w 622"/>
              <a:gd name="T19" fmla="*/ 10 h 71"/>
              <a:gd name="T20" fmla="*/ 436 w 622"/>
              <a:gd name="T21" fmla="*/ 6 h 71"/>
              <a:gd name="T22" fmla="*/ 403 w 622"/>
              <a:gd name="T23" fmla="*/ 4 h 71"/>
              <a:gd name="T24" fmla="*/ 373 w 622"/>
              <a:gd name="T25" fmla="*/ 0 h 71"/>
              <a:gd name="T26" fmla="*/ 372 w 622"/>
              <a:gd name="T27" fmla="*/ 0 h 71"/>
              <a:gd name="T28" fmla="*/ 220 w 622"/>
              <a:gd name="T29" fmla="*/ 4 h 71"/>
              <a:gd name="T30" fmla="*/ 69 w 622"/>
              <a:gd name="T31" fmla="*/ 8 h 71"/>
              <a:gd name="T32" fmla="*/ 59 w 622"/>
              <a:gd name="T33" fmla="*/ 8 h 71"/>
              <a:gd name="T34" fmla="*/ 51 w 622"/>
              <a:gd name="T35" fmla="*/ 8 h 71"/>
              <a:gd name="T36" fmla="*/ 44 w 622"/>
              <a:gd name="T37" fmla="*/ 8 h 71"/>
              <a:gd name="T38" fmla="*/ 39 w 622"/>
              <a:gd name="T39" fmla="*/ 8 h 71"/>
              <a:gd name="T40" fmla="*/ 29 w 622"/>
              <a:gd name="T41" fmla="*/ 8 h 71"/>
              <a:gd name="T42" fmla="*/ 23 w 622"/>
              <a:gd name="T43" fmla="*/ 8 h 71"/>
              <a:gd name="T44" fmla="*/ 21 w 622"/>
              <a:gd name="T45" fmla="*/ 9 h 71"/>
              <a:gd name="T46" fmla="*/ 16 w 622"/>
              <a:gd name="T47" fmla="*/ 10 h 71"/>
              <a:gd name="T48" fmla="*/ 12 w 622"/>
              <a:gd name="T49" fmla="*/ 12 h 71"/>
              <a:gd name="T50" fmla="*/ 10 w 622"/>
              <a:gd name="T51" fmla="*/ 14 h 71"/>
              <a:gd name="T52" fmla="*/ 5 w 622"/>
              <a:gd name="T53" fmla="*/ 17 h 71"/>
              <a:gd name="T54" fmla="*/ 0 w 622"/>
              <a:gd name="T55" fmla="*/ 24 h 71"/>
              <a:gd name="T56" fmla="*/ 9 w 622"/>
              <a:gd name="T57" fmla="*/ 35 h 71"/>
              <a:gd name="T58" fmla="*/ 16 w 622"/>
              <a:gd name="T59" fmla="*/ 28 h 71"/>
              <a:gd name="T60" fmla="*/ 21 w 622"/>
              <a:gd name="T61" fmla="*/ 24 h 71"/>
              <a:gd name="T62" fmla="*/ 15 w 622"/>
              <a:gd name="T63" fmla="*/ 18 h 71"/>
              <a:gd name="T64" fmla="*/ 18 w 622"/>
              <a:gd name="T65" fmla="*/ 26 h 71"/>
              <a:gd name="T66" fmla="*/ 22 w 622"/>
              <a:gd name="T67" fmla="*/ 23 h 71"/>
              <a:gd name="T68" fmla="*/ 27 w 622"/>
              <a:gd name="T69" fmla="*/ 22 h 71"/>
              <a:gd name="T70" fmla="*/ 23 w 622"/>
              <a:gd name="T71" fmla="*/ 15 h 71"/>
              <a:gd name="T72" fmla="*/ 23 w 622"/>
              <a:gd name="T73" fmla="*/ 22 h 71"/>
              <a:gd name="T74" fmla="*/ 29 w 622"/>
              <a:gd name="T75" fmla="*/ 22 h 71"/>
              <a:gd name="T76" fmla="*/ 39 w 622"/>
              <a:gd name="T77" fmla="*/ 22 h 71"/>
              <a:gd name="T78" fmla="*/ 44 w 622"/>
              <a:gd name="T79" fmla="*/ 22 h 71"/>
              <a:gd name="T80" fmla="*/ 51 w 622"/>
              <a:gd name="T81" fmla="*/ 22 h 71"/>
              <a:gd name="T82" fmla="*/ 59 w 622"/>
              <a:gd name="T83" fmla="*/ 22 h 71"/>
              <a:gd name="T84" fmla="*/ 69 w 622"/>
              <a:gd name="T85" fmla="*/ 22 h 71"/>
              <a:gd name="T86" fmla="*/ 220 w 622"/>
              <a:gd name="T87" fmla="*/ 18 h 71"/>
              <a:gd name="T88" fmla="*/ 372 w 622"/>
              <a:gd name="T89" fmla="*/ 15 h 71"/>
              <a:gd name="T90" fmla="*/ 372 w 622"/>
              <a:gd name="T91" fmla="*/ 8 h 71"/>
              <a:gd name="T92" fmla="*/ 372 w 622"/>
              <a:gd name="T93" fmla="*/ 15 h 71"/>
              <a:gd name="T94" fmla="*/ 403 w 622"/>
              <a:gd name="T95" fmla="*/ 18 h 71"/>
              <a:gd name="T96" fmla="*/ 436 w 622"/>
              <a:gd name="T97" fmla="*/ 21 h 71"/>
              <a:gd name="T98" fmla="*/ 468 w 622"/>
              <a:gd name="T99" fmla="*/ 24 h 71"/>
              <a:gd name="T100" fmla="*/ 499 w 622"/>
              <a:gd name="T101" fmla="*/ 28 h 71"/>
              <a:gd name="T102" fmla="*/ 531 w 622"/>
              <a:gd name="T103" fmla="*/ 34 h 71"/>
              <a:gd name="T104" fmla="*/ 531 w 622"/>
              <a:gd name="T105" fmla="*/ 27 h 71"/>
              <a:gd name="T106" fmla="*/ 528 w 622"/>
              <a:gd name="T107" fmla="*/ 34 h 71"/>
              <a:gd name="T108" fmla="*/ 558 w 622"/>
              <a:gd name="T109" fmla="*/ 43 h 71"/>
              <a:gd name="T110" fmla="*/ 587 w 622"/>
              <a:gd name="T111" fmla="*/ 55 h 71"/>
              <a:gd name="T112" fmla="*/ 600 w 622"/>
              <a:gd name="T113" fmla="*/ 63 h 71"/>
              <a:gd name="T114" fmla="*/ 604 w 622"/>
              <a:gd name="T115" fmla="*/ 57 h 71"/>
              <a:gd name="T116" fmla="*/ 598 w 622"/>
              <a:gd name="T117" fmla="*/ 62 h 71"/>
              <a:gd name="T118" fmla="*/ 614 w 622"/>
              <a:gd name="T119" fmla="*/ 71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2" h="71">
                <a:moveTo>
                  <a:pt x="614" y="71"/>
                </a:moveTo>
                <a:lnTo>
                  <a:pt x="622" y="59"/>
                </a:lnTo>
                <a:lnTo>
                  <a:pt x="609" y="51"/>
                </a:lnTo>
                <a:lnTo>
                  <a:pt x="606" y="50"/>
                </a:lnTo>
                <a:lnTo>
                  <a:pt x="593" y="41"/>
                </a:lnTo>
                <a:lnTo>
                  <a:pt x="564" y="29"/>
                </a:lnTo>
                <a:lnTo>
                  <a:pt x="534" y="21"/>
                </a:lnTo>
                <a:lnTo>
                  <a:pt x="531" y="20"/>
                </a:lnTo>
                <a:lnTo>
                  <a:pt x="499" y="14"/>
                </a:lnTo>
                <a:lnTo>
                  <a:pt x="468" y="10"/>
                </a:lnTo>
                <a:lnTo>
                  <a:pt x="436" y="6"/>
                </a:lnTo>
                <a:lnTo>
                  <a:pt x="403" y="4"/>
                </a:lnTo>
                <a:lnTo>
                  <a:pt x="373" y="0"/>
                </a:lnTo>
                <a:lnTo>
                  <a:pt x="372" y="0"/>
                </a:lnTo>
                <a:lnTo>
                  <a:pt x="220" y="4"/>
                </a:lnTo>
                <a:lnTo>
                  <a:pt x="69" y="8"/>
                </a:lnTo>
                <a:lnTo>
                  <a:pt x="59" y="8"/>
                </a:lnTo>
                <a:lnTo>
                  <a:pt x="51" y="8"/>
                </a:lnTo>
                <a:lnTo>
                  <a:pt x="44" y="8"/>
                </a:lnTo>
                <a:lnTo>
                  <a:pt x="39" y="8"/>
                </a:lnTo>
                <a:lnTo>
                  <a:pt x="29" y="8"/>
                </a:lnTo>
                <a:lnTo>
                  <a:pt x="23" y="8"/>
                </a:lnTo>
                <a:lnTo>
                  <a:pt x="21" y="9"/>
                </a:lnTo>
                <a:lnTo>
                  <a:pt x="16" y="10"/>
                </a:lnTo>
                <a:lnTo>
                  <a:pt x="12" y="12"/>
                </a:lnTo>
                <a:lnTo>
                  <a:pt x="10" y="14"/>
                </a:lnTo>
                <a:lnTo>
                  <a:pt x="5" y="17"/>
                </a:lnTo>
                <a:lnTo>
                  <a:pt x="0" y="24"/>
                </a:lnTo>
                <a:lnTo>
                  <a:pt x="9" y="35"/>
                </a:lnTo>
                <a:lnTo>
                  <a:pt x="16" y="28"/>
                </a:lnTo>
                <a:lnTo>
                  <a:pt x="21" y="24"/>
                </a:lnTo>
                <a:lnTo>
                  <a:pt x="15" y="18"/>
                </a:lnTo>
                <a:lnTo>
                  <a:pt x="18" y="26"/>
                </a:lnTo>
                <a:lnTo>
                  <a:pt x="22" y="23"/>
                </a:lnTo>
                <a:lnTo>
                  <a:pt x="27" y="22"/>
                </a:lnTo>
                <a:lnTo>
                  <a:pt x="23" y="15"/>
                </a:lnTo>
                <a:lnTo>
                  <a:pt x="23" y="22"/>
                </a:lnTo>
                <a:lnTo>
                  <a:pt x="29" y="22"/>
                </a:lnTo>
                <a:lnTo>
                  <a:pt x="39" y="22"/>
                </a:lnTo>
                <a:lnTo>
                  <a:pt x="44" y="22"/>
                </a:lnTo>
                <a:lnTo>
                  <a:pt x="51" y="22"/>
                </a:lnTo>
                <a:lnTo>
                  <a:pt x="59" y="22"/>
                </a:lnTo>
                <a:lnTo>
                  <a:pt x="69" y="22"/>
                </a:lnTo>
                <a:lnTo>
                  <a:pt x="220" y="18"/>
                </a:lnTo>
                <a:lnTo>
                  <a:pt x="372" y="15"/>
                </a:lnTo>
                <a:lnTo>
                  <a:pt x="372" y="8"/>
                </a:lnTo>
                <a:lnTo>
                  <a:pt x="372" y="15"/>
                </a:lnTo>
                <a:lnTo>
                  <a:pt x="403" y="18"/>
                </a:lnTo>
                <a:lnTo>
                  <a:pt x="436" y="21"/>
                </a:lnTo>
                <a:lnTo>
                  <a:pt x="468" y="24"/>
                </a:lnTo>
                <a:lnTo>
                  <a:pt x="499" y="28"/>
                </a:lnTo>
                <a:lnTo>
                  <a:pt x="531" y="34"/>
                </a:lnTo>
                <a:lnTo>
                  <a:pt x="531" y="27"/>
                </a:lnTo>
                <a:lnTo>
                  <a:pt x="528" y="34"/>
                </a:lnTo>
                <a:lnTo>
                  <a:pt x="558" y="43"/>
                </a:lnTo>
                <a:lnTo>
                  <a:pt x="587" y="55"/>
                </a:lnTo>
                <a:lnTo>
                  <a:pt x="600" y="63"/>
                </a:lnTo>
                <a:lnTo>
                  <a:pt x="604" y="57"/>
                </a:lnTo>
                <a:lnTo>
                  <a:pt x="598" y="62"/>
                </a:lnTo>
                <a:lnTo>
                  <a:pt x="614" y="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2" name="Freeform 954"/>
          <p:cNvSpPr>
            <a:spLocks/>
          </p:cNvSpPr>
          <p:nvPr/>
        </p:nvSpPr>
        <p:spPr bwMode="auto">
          <a:xfrm>
            <a:off x="4256089" y="2070100"/>
            <a:ext cx="128587" cy="57150"/>
          </a:xfrm>
          <a:custGeom>
            <a:avLst/>
            <a:gdLst>
              <a:gd name="T0" fmla="*/ 245 w 245"/>
              <a:gd name="T1" fmla="*/ 0 h 108"/>
              <a:gd name="T2" fmla="*/ 231 w 245"/>
              <a:gd name="T3" fmla="*/ 5 h 108"/>
              <a:gd name="T4" fmla="*/ 214 w 245"/>
              <a:gd name="T5" fmla="*/ 8 h 108"/>
              <a:gd name="T6" fmla="*/ 196 w 245"/>
              <a:gd name="T7" fmla="*/ 12 h 108"/>
              <a:gd name="T8" fmla="*/ 178 w 245"/>
              <a:gd name="T9" fmla="*/ 15 h 108"/>
              <a:gd name="T10" fmla="*/ 162 w 245"/>
              <a:gd name="T11" fmla="*/ 18 h 108"/>
              <a:gd name="T12" fmla="*/ 149 w 245"/>
              <a:gd name="T13" fmla="*/ 20 h 108"/>
              <a:gd name="T14" fmla="*/ 144 w 245"/>
              <a:gd name="T15" fmla="*/ 20 h 108"/>
              <a:gd name="T16" fmla="*/ 140 w 245"/>
              <a:gd name="T17" fmla="*/ 21 h 108"/>
              <a:gd name="T18" fmla="*/ 138 w 245"/>
              <a:gd name="T19" fmla="*/ 21 h 108"/>
              <a:gd name="T20" fmla="*/ 137 w 245"/>
              <a:gd name="T21" fmla="*/ 21 h 108"/>
              <a:gd name="T22" fmla="*/ 126 w 245"/>
              <a:gd name="T23" fmla="*/ 31 h 108"/>
              <a:gd name="T24" fmla="*/ 115 w 245"/>
              <a:gd name="T25" fmla="*/ 39 h 108"/>
              <a:gd name="T26" fmla="*/ 93 w 245"/>
              <a:gd name="T27" fmla="*/ 53 h 108"/>
              <a:gd name="T28" fmla="*/ 69 w 245"/>
              <a:gd name="T29" fmla="*/ 62 h 108"/>
              <a:gd name="T30" fmla="*/ 43 w 245"/>
              <a:gd name="T31" fmla="*/ 72 h 108"/>
              <a:gd name="T32" fmla="*/ 32 w 245"/>
              <a:gd name="T33" fmla="*/ 83 h 108"/>
              <a:gd name="T34" fmla="*/ 21 w 245"/>
              <a:gd name="T35" fmla="*/ 94 h 108"/>
              <a:gd name="T36" fmla="*/ 15 w 245"/>
              <a:gd name="T37" fmla="*/ 98 h 108"/>
              <a:gd name="T38" fmla="*/ 8 w 245"/>
              <a:gd name="T39" fmla="*/ 103 h 108"/>
              <a:gd name="T40" fmla="*/ 2 w 245"/>
              <a:gd name="T41" fmla="*/ 107 h 108"/>
              <a:gd name="T42" fmla="*/ 1 w 245"/>
              <a:gd name="T43" fmla="*/ 108 h 108"/>
              <a:gd name="T44" fmla="*/ 0 w 245"/>
              <a:gd name="T45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45" h="108">
                <a:moveTo>
                  <a:pt x="245" y="0"/>
                </a:moveTo>
                <a:lnTo>
                  <a:pt x="231" y="5"/>
                </a:lnTo>
                <a:lnTo>
                  <a:pt x="214" y="8"/>
                </a:lnTo>
                <a:lnTo>
                  <a:pt x="196" y="12"/>
                </a:lnTo>
                <a:lnTo>
                  <a:pt x="178" y="15"/>
                </a:lnTo>
                <a:lnTo>
                  <a:pt x="162" y="18"/>
                </a:lnTo>
                <a:lnTo>
                  <a:pt x="149" y="20"/>
                </a:lnTo>
                <a:lnTo>
                  <a:pt x="144" y="20"/>
                </a:lnTo>
                <a:lnTo>
                  <a:pt x="140" y="21"/>
                </a:lnTo>
                <a:lnTo>
                  <a:pt x="138" y="21"/>
                </a:lnTo>
                <a:lnTo>
                  <a:pt x="137" y="21"/>
                </a:lnTo>
                <a:lnTo>
                  <a:pt x="126" y="31"/>
                </a:lnTo>
                <a:lnTo>
                  <a:pt x="115" y="39"/>
                </a:lnTo>
                <a:lnTo>
                  <a:pt x="93" y="53"/>
                </a:lnTo>
                <a:lnTo>
                  <a:pt x="69" y="62"/>
                </a:lnTo>
                <a:lnTo>
                  <a:pt x="43" y="72"/>
                </a:lnTo>
                <a:lnTo>
                  <a:pt x="32" y="83"/>
                </a:lnTo>
                <a:lnTo>
                  <a:pt x="21" y="94"/>
                </a:lnTo>
                <a:lnTo>
                  <a:pt x="15" y="98"/>
                </a:lnTo>
                <a:lnTo>
                  <a:pt x="8" y="103"/>
                </a:lnTo>
                <a:lnTo>
                  <a:pt x="2" y="107"/>
                </a:lnTo>
                <a:lnTo>
                  <a:pt x="1" y="108"/>
                </a:lnTo>
                <a:lnTo>
                  <a:pt x="0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3" name="Freeform 955"/>
          <p:cNvSpPr>
            <a:spLocks/>
          </p:cNvSpPr>
          <p:nvPr/>
        </p:nvSpPr>
        <p:spPr bwMode="auto">
          <a:xfrm>
            <a:off x="4171951" y="2028826"/>
            <a:ext cx="117475" cy="49213"/>
          </a:xfrm>
          <a:custGeom>
            <a:avLst/>
            <a:gdLst>
              <a:gd name="T0" fmla="*/ 224 w 224"/>
              <a:gd name="T1" fmla="*/ 0 h 94"/>
              <a:gd name="T2" fmla="*/ 208 w 224"/>
              <a:gd name="T3" fmla="*/ 10 h 94"/>
              <a:gd name="T4" fmla="*/ 192 w 224"/>
              <a:gd name="T5" fmla="*/ 18 h 94"/>
              <a:gd name="T6" fmla="*/ 175 w 224"/>
              <a:gd name="T7" fmla="*/ 24 h 94"/>
              <a:gd name="T8" fmla="*/ 159 w 224"/>
              <a:gd name="T9" fmla="*/ 29 h 94"/>
              <a:gd name="T10" fmla="*/ 123 w 224"/>
              <a:gd name="T11" fmla="*/ 37 h 94"/>
              <a:gd name="T12" fmla="*/ 86 w 224"/>
              <a:gd name="T13" fmla="*/ 44 h 94"/>
              <a:gd name="T14" fmla="*/ 76 w 224"/>
              <a:gd name="T15" fmla="*/ 52 h 94"/>
              <a:gd name="T16" fmla="*/ 65 w 224"/>
              <a:gd name="T17" fmla="*/ 62 h 94"/>
              <a:gd name="T18" fmla="*/ 55 w 224"/>
              <a:gd name="T19" fmla="*/ 71 h 94"/>
              <a:gd name="T20" fmla="*/ 43 w 224"/>
              <a:gd name="T21" fmla="*/ 80 h 94"/>
              <a:gd name="T22" fmla="*/ 37 w 224"/>
              <a:gd name="T23" fmla="*/ 82 h 94"/>
              <a:gd name="T24" fmla="*/ 31 w 224"/>
              <a:gd name="T25" fmla="*/ 85 h 94"/>
              <a:gd name="T26" fmla="*/ 17 w 224"/>
              <a:gd name="T27" fmla="*/ 89 h 94"/>
              <a:gd name="T28" fmla="*/ 11 w 224"/>
              <a:gd name="T29" fmla="*/ 92 h 94"/>
              <a:gd name="T30" fmla="*/ 5 w 224"/>
              <a:gd name="T31" fmla="*/ 93 h 94"/>
              <a:gd name="T32" fmla="*/ 1 w 224"/>
              <a:gd name="T33" fmla="*/ 94 h 94"/>
              <a:gd name="T34" fmla="*/ 0 w 224"/>
              <a:gd name="T35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4" h="94">
                <a:moveTo>
                  <a:pt x="224" y="0"/>
                </a:moveTo>
                <a:lnTo>
                  <a:pt x="208" y="10"/>
                </a:lnTo>
                <a:lnTo>
                  <a:pt x="192" y="18"/>
                </a:lnTo>
                <a:lnTo>
                  <a:pt x="175" y="24"/>
                </a:lnTo>
                <a:lnTo>
                  <a:pt x="159" y="29"/>
                </a:lnTo>
                <a:lnTo>
                  <a:pt x="123" y="37"/>
                </a:lnTo>
                <a:lnTo>
                  <a:pt x="86" y="44"/>
                </a:lnTo>
                <a:lnTo>
                  <a:pt x="76" y="52"/>
                </a:lnTo>
                <a:lnTo>
                  <a:pt x="65" y="62"/>
                </a:lnTo>
                <a:lnTo>
                  <a:pt x="55" y="71"/>
                </a:lnTo>
                <a:lnTo>
                  <a:pt x="43" y="80"/>
                </a:lnTo>
                <a:lnTo>
                  <a:pt x="37" y="82"/>
                </a:lnTo>
                <a:lnTo>
                  <a:pt x="31" y="85"/>
                </a:lnTo>
                <a:lnTo>
                  <a:pt x="17" y="89"/>
                </a:lnTo>
                <a:lnTo>
                  <a:pt x="11" y="92"/>
                </a:lnTo>
                <a:lnTo>
                  <a:pt x="5" y="93"/>
                </a:lnTo>
                <a:lnTo>
                  <a:pt x="1" y="94"/>
                </a:lnTo>
                <a:lnTo>
                  <a:pt x="0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4" name="Freeform 956"/>
          <p:cNvSpPr>
            <a:spLocks/>
          </p:cNvSpPr>
          <p:nvPr/>
        </p:nvSpPr>
        <p:spPr bwMode="auto">
          <a:xfrm>
            <a:off x="4121150" y="2032000"/>
            <a:ext cx="76200" cy="46038"/>
          </a:xfrm>
          <a:custGeom>
            <a:avLst/>
            <a:gdLst>
              <a:gd name="T0" fmla="*/ 144 w 144"/>
              <a:gd name="T1" fmla="*/ 0 h 86"/>
              <a:gd name="T2" fmla="*/ 113 w 144"/>
              <a:gd name="T3" fmla="*/ 31 h 86"/>
              <a:gd name="T4" fmla="*/ 98 w 144"/>
              <a:gd name="T5" fmla="*/ 47 h 86"/>
              <a:gd name="T6" fmla="*/ 81 w 144"/>
              <a:gd name="T7" fmla="*/ 60 h 86"/>
              <a:gd name="T8" fmla="*/ 64 w 144"/>
              <a:gd name="T9" fmla="*/ 71 h 86"/>
              <a:gd name="T10" fmla="*/ 45 w 144"/>
              <a:gd name="T11" fmla="*/ 79 h 86"/>
              <a:gd name="T12" fmla="*/ 24 w 144"/>
              <a:gd name="T13" fmla="*/ 84 h 86"/>
              <a:gd name="T14" fmla="*/ 0 w 144"/>
              <a:gd name="T15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4" h="86">
                <a:moveTo>
                  <a:pt x="144" y="0"/>
                </a:moveTo>
                <a:lnTo>
                  <a:pt x="113" y="31"/>
                </a:lnTo>
                <a:lnTo>
                  <a:pt x="98" y="47"/>
                </a:lnTo>
                <a:lnTo>
                  <a:pt x="81" y="60"/>
                </a:lnTo>
                <a:lnTo>
                  <a:pt x="64" y="71"/>
                </a:lnTo>
                <a:lnTo>
                  <a:pt x="45" y="79"/>
                </a:lnTo>
                <a:lnTo>
                  <a:pt x="24" y="84"/>
                </a:lnTo>
                <a:lnTo>
                  <a:pt x="0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5" name="Freeform 957"/>
          <p:cNvSpPr>
            <a:spLocks/>
          </p:cNvSpPr>
          <p:nvPr/>
        </p:nvSpPr>
        <p:spPr bwMode="auto">
          <a:xfrm>
            <a:off x="4248150" y="2032000"/>
            <a:ext cx="84138" cy="69850"/>
          </a:xfrm>
          <a:custGeom>
            <a:avLst/>
            <a:gdLst>
              <a:gd name="T0" fmla="*/ 152 w 159"/>
              <a:gd name="T1" fmla="*/ 0 h 130"/>
              <a:gd name="T2" fmla="*/ 155 w 159"/>
              <a:gd name="T3" fmla="*/ 9 h 130"/>
              <a:gd name="T4" fmla="*/ 158 w 159"/>
              <a:gd name="T5" fmla="*/ 16 h 130"/>
              <a:gd name="T6" fmla="*/ 159 w 159"/>
              <a:gd name="T7" fmla="*/ 20 h 130"/>
              <a:gd name="T8" fmla="*/ 159 w 159"/>
              <a:gd name="T9" fmla="*/ 21 h 130"/>
              <a:gd name="T10" fmla="*/ 157 w 159"/>
              <a:gd name="T11" fmla="*/ 23 h 130"/>
              <a:gd name="T12" fmla="*/ 153 w 159"/>
              <a:gd name="T13" fmla="*/ 23 h 130"/>
              <a:gd name="T14" fmla="*/ 147 w 159"/>
              <a:gd name="T15" fmla="*/ 25 h 130"/>
              <a:gd name="T16" fmla="*/ 137 w 159"/>
              <a:gd name="T17" fmla="*/ 29 h 130"/>
              <a:gd name="T18" fmla="*/ 133 w 159"/>
              <a:gd name="T19" fmla="*/ 32 h 130"/>
              <a:gd name="T20" fmla="*/ 126 w 159"/>
              <a:gd name="T21" fmla="*/ 36 h 130"/>
              <a:gd name="T22" fmla="*/ 122 w 159"/>
              <a:gd name="T23" fmla="*/ 39 h 130"/>
              <a:gd name="T24" fmla="*/ 116 w 159"/>
              <a:gd name="T25" fmla="*/ 43 h 130"/>
              <a:gd name="T26" fmla="*/ 110 w 159"/>
              <a:gd name="T27" fmla="*/ 45 h 130"/>
              <a:gd name="T28" fmla="*/ 102 w 159"/>
              <a:gd name="T29" fmla="*/ 48 h 130"/>
              <a:gd name="T30" fmla="*/ 89 w 159"/>
              <a:gd name="T31" fmla="*/ 53 h 130"/>
              <a:gd name="T32" fmla="*/ 82 w 159"/>
              <a:gd name="T33" fmla="*/ 55 h 130"/>
              <a:gd name="T34" fmla="*/ 77 w 159"/>
              <a:gd name="T35" fmla="*/ 56 h 130"/>
              <a:gd name="T36" fmla="*/ 74 w 159"/>
              <a:gd name="T37" fmla="*/ 57 h 130"/>
              <a:gd name="T38" fmla="*/ 72 w 159"/>
              <a:gd name="T39" fmla="*/ 57 h 130"/>
              <a:gd name="T40" fmla="*/ 62 w 159"/>
              <a:gd name="T41" fmla="*/ 68 h 130"/>
              <a:gd name="T42" fmla="*/ 51 w 159"/>
              <a:gd name="T43" fmla="*/ 79 h 130"/>
              <a:gd name="T44" fmla="*/ 46 w 159"/>
              <a:gd name="T45" fmla="*/ 81 h 130"/>
              <a:gd name="T46" fmla="*/ 40 w 159"/>
              <a:gd name="T47" fmla="*/ 83 h 130"/>
              <a:gd name="T48" fmla="*/ 34 w 159"/>
              <a:gd name="T49" fmla="*/ 84 h 130"/>
              <a:gd name="T50" fmla="*/ 29 w 159"/>
              <a:gd name="T51" fmla="*/ 86 h 130"/>
              <a:gd name="T52" fmla="*/ 24 w 159"/>
              <a:gd name="T53" fmla="*/ 91 h 130"/>
              <a:gd name="T54" fmla="*/ 19 w 159"/>
              <a:gd name="T55" fmla="*/ 98 h 130"/>
              <a:gd name="T56" fmla="*/ 10 w 159"/>
              <a:gd name="T57" fmla="*/ 113 h 130"/>
              <a:gd name="T58" fmla="*/ 6 w 159"/>
              <a:gd name="T59" fmla="*/ 119 h 130"/>
              <a:gd name="T60" fmla="*/ 3 w 159"/>
              <a:gd name="T61" fmla="*/ 125 h 130"/>
              <a:gd name="T62" fmla="*/ 1 w 159"/>
              <a:gd name="T63" fmla="*/ 128 h 130"/>
              <a:gd name="T64" fmla="*/ 0 w 159"/>
              <a:gd name="T6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9" h="130">
                <a:moveTo>
                  <a:pt x="152" y="0"/>
                </a:moveTo>
                <a:lnTo>
                  <a:pt x="155" y="9"/>
                </a:lnTo>
                <a:lnTo>
                  <a:pt x="158" y="16"/>
                </a:lnTo>
                <a:lnTo>
                  <a:pt x="159" y="20"/>
                </a:lnTo>
                <a:lnTo>
                  <a:pt x="159" y="21"/>
                </a:lnTo>
                <a:lnTo>
                  <a:pt x="157" y="23"/>
                </a:lnTo>
                <a:lnTo>
                  <a:pt x="153" y="23"/>
                </a:lnTo>
                <a:lnTo>
                  <a:pt x="147" y="25"/>
                </a:lnTo>
                <a:lnTo>
                  <a:pt x="137" y="29"/>
                </a:lnTo>
                <a:lnTo>
                  <a:pt x="133" y="32"/>
                </a:lnTo>
                <a:lnTo>
                  <a:pt x="126" y="36"/>
                </a:lnTo>
                <a:lnTo>
                  <a:pt x="122" y="39"/>
                </a:lnTo>
                <a:lnTo>
                  <a:pt x="116" y="43"/>
                </a:lnTo>
                <a:lnTo>
                  <a:pt x="110" y="45"/>
                </a:lnTo>
                <a:lnTo>
                  <a:pt x="102" y="48"/>
                </a:lnTo>
                <a:lnTo>
                  <a:pt x="89" y="53"/>
                </a:lnTo>
                <a:lnTo>
                  <a:pt x="82" y="55"/>
                </a:lnTo>
                <a:lnTo>
                  <a:pt x="77" y="56"/>
                </a:lnTo>
                <a:lnTo>
                  <a:pt x="74" y="57"/>
                </a:lnTo>
                <a:lnTo>
                  <a:pt x="72" y="57"/>
                </a:lnTo>
                <a:lnTo>
                  <a:pt x="62" y="68"/>
                </a:lnTo>
                <a:lnTo>
                  <a:pt x="51" y="79"/>
                </a:lnTo>
                <a:lnTo>
                  <a:pt x="46" y="81"/>
                </a:lnTo>
                <a:lnTo>
                  <a:pt x="40" y="83"/>
                </a:lnTo>
                <a:lnTo>
                  <a:pt x="34" y="84"/>
                </a:lnTo>
                <a:lnTo>
                  <a:pt x="29" y="86"/>
                </a:lnTo>
                <a:lnTo>
                  <a:pt x="24" y="91"/>
                </a:lnTo>
                <a:lnTo>
                  <a:pt x="19" y="98"/>
                </a:lnTo>
                <a:lnTo>
                  <a:pt x="10" y="113"/>
                </a:lnTo>
                <a:lnTo>
                  <a:pt x="6" y="119"/>
                </a:lnTo>
                <a:lnTo>
                  <a:pt x="3" y="125"/>
                </a:lnTo>
                <a:lnTo>
                  <a:pt x="1" y="128"/>
                </a:lnTo>
                <a:lnTo>
                  <a:pt x="0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6" name="Freeform 958"/>
          <p:cNvSpPr>
            <a:spLocks/>
          </p:cNvSpPr>
          <p:nvPr/>
        </p:nvSpPr>
        <p:spPr bwMode="auto">
          <a:xfrm>
            <a:off x="4067176" y="2033589"/>
            <a:ext cx="60325" cy="33337"/>
          </a:xfrm>
          <a:custGeom>
            <a:avLst/>
            <a:gdLst>
              <a:gd name="T0" fmla="*/ 113 w 113"/>
              <a:gd name="T1" fmla="*/ 13 h 64"/>
              <a:gd name="T2" fmla="*/ 108 w 113"/>
              <a:gd name="T3" fmla="*/ 0 h 64"/>
              <a:gd name="T4" fmla="*/ 96 w 113"/>
              <a:gd name="T5" fmla="*/ 2 h 64"/>
              <a:gd name="T6" fmla="*/ 84 w 113"/>
              <a:gd name="T7" fmla="*/ 6 h 64"/>
              <a:gd name="T8" fmla="*/ 71 w 113"/>
              <a:gd name="T9" fmla="*/ 9 h 64"/>
              <a:gd name="T10" fmla="*/ 57 w 113"/>
              <a:gd name="T11" fmla="*/ 13 h 64"/>
              <a:gd name="T12" fmla="*/ 47 w 113"/>
              <a:gd name="T13" fmla="*/ 17 h 64"/>
              <a:gd name="T14" fmla="*/ 37 w 113"/>
              <a:gd name="T15" fmla="*/ 19 h 64"/>
              <a:gd name="T16" fmla="*/ 30 w 113"/>
              <a:gd name="T17" fmla="*/ 20 h 64"/>
              <a:gd name="T18" fmla="*/ 29 w 113"/>
              <a:gd name="T19" fmla="*/ 20 h 64"/>
              <a:gd name="T20" fmla="*/ 30 w 113"/>
              <a:gd name="T21" fmla="*/ 22 h 64"/>
              <a:gd name="T22" fmla="*/ 29 w 113"/>
              <a:gd name="T23" fmla="*/ 22 h 64"/>
              <a:gd name="T24" fmla="*/ 26 w 113"/>
              <a:gd name="T25" fmla="*/ 23 h 64"/>
              <a:gd name="T26" fmla="*/ 26 w 113"/>
              <a:gd name="T27" fmla="*/ 23 h 64"/>
              <a:gd name="T28" fmla="*/ 20 w 113"/>
              <a:gd name="T29" fmla="*/ 31 h 64"/>
              <a:gd name="T30" fmla="*/ 17 w 113"/>
              <a:gd name="T31" fmla="*/ 36 h 64"/>
              <a:gd name="T32" fmla="*/ 15 w 113"/>
              <a:gd name="T33" fmla="*/ 40 h 64"/>
              <a:gd name="T34" fmla="*/ 13 w 113"/>
              <a:gd name="T35" fmla="*/ 42 h 64"/>
              <a:gd name="T36" fmla="*/ 11 w 113"/>
              <a:gd name="T37" fmla="*/ 44 h 64"/>
              <a:gd name="T38" fmla="*/ 17 w 113"/>
              <a:gd name="T39" fmla="*/ 49 h 64"/>
              <a:gd name="T40" fmla="*/ 13 w 113"/>
              <a:gd name="T41" fmla="*/ 43 h 64"/>
              <a:gd name="T42" fmla="*/ 11 w 113"/>
              <a:gd name="T43" fmla="*/ 44 h 64"/>
              <a:gd name="T44" fmla="*/ 6 w 113"/>
              <a:gd name="T45" fmla="*/ 47 h 64"/>
              <a:gd name="T46" fmla="*/ 0 w 113"/>
              <a:gd name="T47" fmla="*/ 50 h 64"/>
              <a:gd name="T48" fmla="*/ 6 w 113"/>
              <a:gd name="T49" fmla="*/ 64 h 64"/>
              <a:gd name="T50" fmla="*/ 12 w 113"/>
              <a:gd name="T51" fmla="*/ 60 h 64"/>
              <a:gd name="T52" fmla="*/ 17 w 113"/>
              <a:gd name="T53" fmla="*/ 58 h 64"/>
              <a:gd name="T54" fmla="*/ 19 w 113"/>
              <a:gd name="T55" fmla="*/ 56 h 64"/>
              <a:gd name="T56" fmla="*/ 21 w 113"/>
              <a:gd name="T57" fmla="*/ 55 h 64"/>
              <a:gd name="T58" fmla="*/ 24 w 113"/>
              <a:gd name="T59" fmla="*/ 53 h 64"/>
              <a:gd name="T60" fmla="*/ 26 w 113"/>
              <a:gd name="T61" fmla="*/ 50 h 64"/>
              <a:gd name="T62" fmla="*/ 27 w 113"/>
              <a:gd name="T63" fmla="*/ 47 h 64"/>
              <a:gd name="T64" fmla="*/ 31 w 113"/>
              <a:gd name="T65" fmla="*/ 42 h 64"/>
              <a:gd name="T66" fmla="*/ 37 w 113"/>
              <a:gd name="T67" fmla="*/ 32 h 64"/>
              <a:gd name="T68" fmla="*/ 31 w 113"/>
              <a:gd name="T69" fmla="*/ 28 h 64"/>
              <a:gd name="T70" fmla="*/ 33 w 113"/>
              <a:gd name="T71" fmla="*/ 35 h 64"/>
              <a:gd name="T72" fmla="*/ 35 w 113"/>
              <a:gd name="T73" fmla="*/ 34 h 64"/>
              <a:gd name="T74" fmla="*/ 36 w 113"/>
              <a:gd name="T75" fmla="*/ 34 h 64"/>
              <a:gd name="T76" fmla="*/ 43 w 113"/>
              <a:gd name="T77" fmla="*/ 32 h 64"/>
              <a:gd name="T78" fmla="*/ 53 w 113"/>
              <a:gd name="T79" fmla="*/ 30 h 64"/>
              <a:gd name="T80" fmla="*/ 63 w 113"/>
              <a:gd name="T81" fmla="*/ 26 h 64"/>
              <a:gd name="T82" fmla="*/ 77 w 113"/>
              <a:gd name="T83" fmla="*/ 23 h 64"/>
              <a:gd name="T84" fmla="*/ 90 w 113"/>
              <a:gd name="T85" fmla="*/ 19 h 64"/>
              <a:gd name="T86" fmla="*/ 102 w 113"/>
              <a:gd name="T87" fmla="*/ 15 h 64"/>
              <a:gd name="T88" fmla="*/ 113 w 113"/>
              <a:gd name="T89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3" h="64">
                <a:moveTo>
                  <a:pt x="113" y="13"/>
                </a:moveTo>
                <a:lnTo>
                  <a:pt x="108" y="0"/>
                </a:lnTo>
                <a:lnTo>
                  <a:pt x="96" y="2"/>
                </a:lnTo>
                <a:lnTo>
                  <a:pt x="84" y="6"/>
                </a:lnTo>
                <a:lnTo>
                  <a:pt x="71" y="9"/>
                </a:lnTo>
                <a:lnTo>
                  <a:pt x="57" y="13"/>
                </a:lnTo>
                <a:lnTo>
                  <a:pt x="47" y="17"/>
                </a:lnTo>
                <a:lnTo>
                  <a:pt x="37" y="19"/>
                </a:lnTo>
                <a:lnTo>
                  <a:pt x="30" y="20"/>
                </a:lnTo>
                <a:lnTo>
                  <a:pt x="29" y="20"/>
                </a:lnTo>
                <a:lnTo>
                  <a:pt x="30" y="22"/>
                </a:lnTo>
                <a:lnTo>
                  <a:pt x="29" y="22"/>
                </a:lnTo>
                <a:lnTo>
                  <a:pt x="26" y="23"/>
                </a:lnTo>
                <a:lnTo>
                  <a:pt x="26" y="23"/>
                </a:lnTo>
                <a:lnTo>
                  <a:pt x="20" y="31"/>
                </a:lnTo>
                <a:lnTo>
                  <a:pt x="17" y="36"/>
                </a:lnTo>
                <a:lnTo>
                  <a:pt x="15" y="40"/>
                </a:lnTo>
                <a:lnTo>
                  <a:pt x="13" y="42"/>
                </a:lnTo>
                <a:lnTo>
                  <a:pt x="11" y="44"/>
                </a:lnTo>
                <a:lnTo>
                  <a:pt x="17" y="49"/>
                </a:lnTo>
                <a:lnTo>
                  <a:pt x="13" y="43"/>
                </a:lnTo>
                <a:lnTo>
                  <a:pt x="11" y="44"/>
                </a:lnTo>
                <a:lnTo>
                  <a:pt x="6" y="47"/>
                </a:lnTo>
                <a:lnTo>
                  <a:pt x="0" y="50"/>
                </a:lnTo>
                <a:lnTo>
                  <a:pt x="6" y="64"/>
                </a:lnTo>
                <a:lnTo>
                  <a:pt x="12" y="60"/>
                </a:lnTo>
                <a:lnTo>
                  <a:pt x="17" y="58"/>
                </a:lnTo>
                <a:lnTo>
                  <a:pt x="19" y="56"/>
                </a:lnTo>
                <a:lnTo>
                  <a:pt x="21" y="55"/>
                </a:lnTo>
                <a:lnTo>
                  <a:pt x="24" y="53"/>
                </a:lnTo>
                <a:lnTo>
                  <a:pt x="26" y="50"/>
                </a:lnTo>
                <a:lnTo>
                  <a:pt x="27" y="47"/>
                </a:lnTo>
                <a:lnTo>
                  <a:pt x="31" y="42"/>
                </a:lnTo>
                <a:lnTo>
                  <a:pt x="37" y="32"/>
                </a:lnTo>
                <a:lnTo>
                  <a:pt x="31" y="28"/>
                </a:lnTo>
                <a:lnTo>
                  <a:pt x="33" y="35"/>
                </a:lnTo>
                <a:lnTo>
                  <a:pt x="35" y="34"/>
                </a:lnTo>
                <a:lnTo>
                  <a:pt x="36" y="34"/>
                </a:lnTo>
                <a:lnTo>
                  <a:pt x="43" y="32"/>
                </a:lnTo>
                <a:lnTo>
                  <a:pt x="53" y="30"/>
                </a:lnTo>
                <a:lnTo>
                  <a:pt x="63" y="26"/>
                </a:lnTo>
                <a:lnTo>
                  <a:pt x="77" y="23"/>
                </a:lnTo>
                <a:lnTo>
                  <a:pt x="90" y="19"/>
                </a:lnTo>
                <a:lnTo>
                  <a:pt x="102" y="15"/>
                </a:lnTo>
                <a:lnTo>
                  <a:pt x="113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7" name="Freeform 959"/>
          <p:cNvSpPr>
            <a:spLocks/>
          </p:cNvSpPr>
          <p:nvPr/>
        </p:nvSpPr>
        <p:spPr bwMode="auto">
          <a:xfrm>
            <a:off x="5416550" y="2066926"/>
            <a:ext cx="71438" cy="60325"/>
          </a:xfrm>
          <a:custGeom>
            <a:avLst/>
            <a:gdLst>
              <a:gd name="T0" fmla="*/ 0 w 137"/>
              <a:gd name="T1" fmla="*/ 0 h 115"/>
              <a:gd name="T2" fmla="*/ 15 w 137"/>
              <a:gd name="T3" fmla="*/ 6 h 115"/>
              <a:gd name="T4" fmla="*/ 22 w 137"/>
              <a:gd name="T5" fmla="*/ 9 h 115"/>
              <a:gd name="T6" fmla="*/ 29 w 137"/>
              <a:gd name="T7" fmla="*/ 14 h 115"/>
              <a:gd name="T8" fmla="*/ 34 w 137"/>
              <a:gd name="T9" fmla="*/ 19 h 115"/>
              <a:gd name="T10" fmla="*/ 36 w 137"/>
              <a:gd name="T11" fmla="*/ 25 h 115"/>
              <a:gd name="T12" fmla="*/ 39 w 137"/>
              <a:gd name="T13" fmla="*/ 31 h 115"/>
              <a:gd name="T14" fmla="*/ 44 w 137"/>
              <a:gd name="T15" fmla="*/ 36 h 115"/>
              <a:gd name="T16" fmla="*/ 51 w 137"/>
              <a:gd name="T17" fmla="*/ 40 h 115"/>
              <a:gd name="T18" fmla="*/ 59 w 137"/>
              <a:gd name="T19" fmla="*/ 45 h 115"/>
              <a:gd name="T20" fmla="*/ 78 w 137"/>
              <a:gd name="T21" fmla="*/ 52 h 115"/>
              <a:gd name="T22" fmla="*/ 98 w 137"/>
              <a:gd name="T23" fmla="*/ 59 h 115"/>
              <a:gd name="T24" fmla="*/ 107 w 137"/>
              <a:gd name="T25" fmla="*/ 62 h 115"/>
              <a:gd name="T26" fmla="*/ 116 w 137"/>
              <a:gd name="T27" fmla="*/ 65 h 115"/>
              <a:gd name="T28" fmla="*/ 118 w 137"/>
              <a:gd name="T29" fmla="*/ 73 h 115"/>
              <a:gd name="T30" fmla="*/ 120 w 137"/>
              <a:gd name="T31" fmla="*/ 79 h 115"/>
              <a:gd name="T32" fmla="*/ 123 w 137"/>
              <a:gd name="T33" fmla="*/ 90 h 115"/>
              <a:gd name="T34" fmla="*/ 124 w 137"/>
              <a:gd name="T35" fmla="*/ 97 h 115"/>
              <a:gd name="T36" fmla="*/ 125 w 137"/>
              <a:gd name="T37" fmla="*/ 101 h 115"/>
              <a:gd name="T38" fmla="*/ 126 w 137"/>
              <a:gd name="T39" fmla="*/ 103 h 115"/>
              <a:gd name="T40" fmla="*/ 129 w 137"/>
              <a:gd name="T41" fmla="*/ 107 h 115"/>
              <a:gd name="T42" fmla="*/ 131 w 137"/>
              <a:gd name="T43" fmla="*/ 110 h 115"/>
              <a:gd name="T44" fmla="*/ 137 w 137"/>
              <a:gd name="T45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7" h="115">
                <a:moveTo>
                  <a:pt x="0" y="0"/>
                </a:moveTo>
                <a:lnTo>
                  <a:pt x="15" y="6"/>
                </a:lnTo>
                <a:lnTo>
                  <a:pt x="22" y="9"/>
                </a:lnTo>
                <a:lnTo>
                  <a:pt x="29" y="14"/>
                </a:lnTo>
                <a:lnTo>
                  <a:pt x="34" y="19"/>
                </a:lnTo>
                <a:lnTo>
                  <a:pt x="36" y="25"/>
                </a:lnTo>
                <a:lnTo>
                  <a:pt x="39" y="31"/>
                </a:lnTo>
                <a:lnTo>
                  <a:pt x="44" y="36"/>
                </a:lnTo>
                <a:lnTo>
                  <a:pt x="51" y="40"/>
                </a:lnTo>
                <a:lnTo>
                  <a:pt x="59" y="45"/>
                </a:lnTo>
                <a:lnTo>
                  <a:pt x="78" y="52"/>
                </a:lnTo>
                <a:lnTo>
                  <a:pt x="98" y="59"/>
                </a:lnTo>
                <a:lnTo>
                  <a:pt x="107" y="62"/>
                </a:lnTo>
                <a:lnTo>
                  <a:pt x="116" y="65"/>
                </a:lnTo>
                <a:lnTo>
                  <a:pt x="118" y="73"/>
                </a:lnTo>
                <a:lnTo>
                  <a:pt x="120" y="79"/>
                </a:lnTo>
                <a:lnTo>
                  <a:pt x="123" y="90"/>
                </a:lnTo>
                <a:lnTo>
                  <a:pt x="124" y="97"/>
                </a:lnTo>
                <a:lnTo>
                  <a:pt x="125" y="101"/>
                </a:lnTo>
                <a:lnTo>
                  <a:pt x="126" y="103"/>
                </a:lnTo>
                <a:lnTo>
                  <a:pt x="129" y="107"/>
                </a:lnTo>
                <a:lnTo>
                  <a:pt x="131" y="110"/>
                </a:lnTo>
                <a:lnTo>
                  <a:pt x="137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8" name="Freeform 960"/>
          <p:cNvSpPr>
            <a:spLocks/>
          </p:cNvSpPr>
          <p:nvPr/>
        </p:nvSpPr>
        <p:spPr bwMode="auto">
          <a:xfrm>
            <a:off x="5400675" y="1979613"/>
            <a:ext cx="298450" cy="30162"/>
          </a:xfrm>
          <a:custGeom>
            <a:avLst/>
            <a:gdLst>
              <a:gd name="T0" fmla="*/ 0 w 563"/>
              <a:gd name="T1" fmla="*/ 0 h 57"/>
              <a:gd name="T2" fmla="*/ 22 w 563"/>
              <a:gd name="T3" fmla="*/ 7 h 57"/>
              <a:gd name="T4" fmla="*/ 46 w 563"/>
              <a:gd name="T5" fmla="*/ 14 h 57"/>
              <a:gd name="T6" fmla="*/ 71 w 563"/>
              <a:gd name="T7" fmla="*/ 20 h 57"/>
              <a:gd name="T8" fmla="*/ 97 w 563"/>
              <a:gd name="T9" fmla="*/ 27 h 57"/>
              <a:gd name="T10" fmla="*/ 123 w 563"/>
              <a:gd name="T11" fmla="*/ 32 h 57"/>
              <a:gd name="T12" fmla="*/ 148 w 563"/>
              <a:gd name="T13" fmla="*/ 37 h 57"/>
              <a:gd name="T14" fmla="*/ 172 w 563"/>
              <a:gd name="T15" fmla="*/ 41 h 57"/>
              <a:gd name="T16" fmla="*/ 195 w 563"/>
              <a:gd name="T17" fmla="*/ 43 h 57"/>
              <a:gd name="T18" fmla="*/ 229 w 563"/>
              <a:gd name="T19" fmla="*/ 44 h 57"/>
              <a:gd name="T20" fmla="*/ 260 w 563"/>
              <a:gd name="T21" fmla="*/ 45 h 57"/>
              <a:gd name="T22" fmla="*/ 289 w 563"/>
              <a:gd name="T23" fmla="*/ 45 h 57"/>
              <a:gd name="T24" fmla="*/ 315 w 563"/>
              <a:gd name="T25" fmla="*/ 45 h 57"/>
              <a:gd name="T26" fmla="*/ 339 w 563"/>
              <a:gd name="T27" fmla="*/ 45 h 57"/>
              <a:gd name="T28" fmla="*/ 361 w 563"/>
              <a:gd name="T29" fmla="*/ 44 h 57"/>
              <a:gd name="T30" fmla="*/ 382 w 563"/>
              <a:gd name="T31" fmla="*/ 43 h 57"/>
              <a:gd name="T32" fmla="*/ 398 w 563"/>
              <a:gd name="T33" fmla="*/ 41 h 57"/>
              <a:gd name="T34" fmla="*/ 415 w 563"/>
              <a:gd name="T35" fmla="*/ 39 h 57"/>
              <a:gd name="T36" fmla="*/ 430 w 563"/>
              <a:gd name="T37" fmla="*/ 37 h 57"/>
              <a:gd name="T38" fmla="*/ 442 w 563"/>
              <a:gd name="T39" fmla="*/ 35 h 57"/>
              <a:gd name="T40" fmla="*/ 454 w 563"/>
              <a:gd name="T41" fmla="*/ 32 h 57"/>
              <a:gd name="T42" fmla="*/ 463 w 563"/>
              <a:gd name="T43" fmla="*/ 30 h 57"/>
              <a:gd name="T44" fmla="*/ 472 w 563"/>
              <a:gd name="T45" fmla="*/ 27 h 57"/>
              <a:gd name="T46" fmla="*/ 486 w 563"/>
              <a:gd name="T47" fmla="*/ 24 h 57"/>
              <a:gd name="T48" fmla="*/ 497 w 563"/>
              <a:gd name="T49" fmla="*/ 20 h 57"/>
              <a:gd name="T50" fmla="*/ 505 w 563"/>
              <a:gd name="T51" fmla="*/ 18 h 57"/>
              <a:gd name="T52" fmla="*/ 513 w 563"/>
              <a:gd name="T53" fmla="*/ 18 h 57"/>
              <a:gd name="T54" fmla="*/ 520 w 563"/>
              <a:gd name="T55" fmla="*/ 19 h 57"/>
              <a:gd name="T56" fmla="*/ 527 w 563"/>
              <a:gd name="T57" fmla="*/ 24 h 57"/>
              <a:gd name="T58" fmla="*/ 537 w 563"/>
              <a:gd name="T59" fmla="*/ 31 h 57"/>
              <a:gd name="T60" fmla="*/ 548 w 563"/>
              <a:gd name="T61" fmla="*/ 42 h 57"/>
              <a:gd name="T62" fmla="*/ 563 w 563"/>
              <a:gd name="T63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3" h="57">
                <a:moveTo>
                  <a:pt x="0" y="0"/>
                </a:moveTo>
                <a:lnTo>
                  <a:pt x="22" y="7"/>
                </a:lnTo>
                <a:lnTo>
                  <a:pt x="46" y="14"/>
                </a:lnTo>
                <a:lnTo>
                  <a:pt x="71" y="20"/>
                </a:lnTo>
                <a:lnTo>
                  <a:pt x="97" y="27"/>
                </a:lnTo>
                <a:lnTo>
                  <a:pt x="123" y="32"/>
                </a:lnTo>
                <a:lnTo>
                  <a:pt x="148" y="37"/>
                </a:lnTo>
                <a:lnTo>
                  <a:pt x="172" y="41"/>
                </a:lnTo>
                <a:lnTo>
                  <a:pt x="195" y="43"/>
                </a:lnTo>
                <a:lnTo>
                  <a:pt x="229" y="44"/>
                </a:lnTo>
                <a:lnTo>
                  <a:pt x="260" y="45"/>
                </a:lnTo>
                <a:lnTo>
                  <a:pt x="289" y="45"/>
                </a:lnTo>
                <a:lnTo>
                  <a:pt x="315" y="45"/>
                </a:lnTo>
                <a:lnTo>
                  <a:pt x="339" y="45"/>
                </a:lnTo>
                <a:lnTo>
                  <a:pt x="361" y="44"/>
                </a:lnTo>
                <a:lnTo>
                  <a:pt x="382" y="43"/>
                </a:lnTo>
                <a:lnTo>
                  <a:pt x="398" y="41"/>
                </a:lnTo>
                <a:lnTo>
                  <a:pt x="415" y="39"/>
                </a:lnTo>
                <a:lnTo>
                  <a:pt x="430" y="37"/>
                </a:lnTo>
                <a:lnTo>
                  <a:pt x="442" y="35"/>
                </a:lnTo>
                <a:lnTo>
                  <a:pt x="454" y="32"/>
                </a:lnTo>
                <a:lnTo>
                  <a:pt x="463" y="30"/>
                </a:lnTo>
                <a:lnTo>
                  <a:pt x="472" y="27"/>
                </a:lnTo>
                <a:lnTo>
                  <a:pt x="486" y="24"/>
                </a:lnTo>
                <a:lnTo>
                  <a:pt x="497" y="20"/>
                </a:lnTo>
                <a:lnTo>
                  <a:pt x="505" y="18"/>
                </a:lnTo>
                <a:lnTo>
                  <a:pt x="513" y="18"/>
                </a:lnTo>
                <a:lnTo>
                  <a:pt x="520" y="19"/>
                </a:lnTo>
                <a:lnTo>
                  <a:pt x="527" y="24"/>
                </a:lnTo>
                <a:lnTo>
                  <a:pt x="537" y="31"/>
                </a:lnTo>
                <a:lnTo>
                  <a:pt x="548" y="42"/>
                </a:lnTo>
                <a:lnTo>
                  <a:pt x="563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49" name="Freeform 961"/>
          <p:cNvSpPr>
            <a:spLocks/>
          </p:cNvSpPr>
          <p:nvPr/>
        </p:nvSpPr>
        <p:spPr bwMode="auto">
          <a:xfrm>
            <a:off x="5702300" y="2005014"/>
            <a:ext cx="76200" cy="122237"/>
          </a:xfrm>
          <a:custGeom>
            <a:avLst/>
            <a:gdLst>
              <a:gd name="T0" fmla="*/ 0 w 145"/>
              <a:gd name="T1" fmla="*/ 0 h 231"/>
              <a:gd name="T2" fmla="*/ 4 w 145"/>
              <a:gd name="T3" fmla="*/ 5 h 231"/>
              <a:gd name="T4" fmla="*/ 9 w 145"/>
              <a:gd name="T5" fmla="*/ 12 h 231"/>
              <a:gd name="T6" fmla="*/ 15 w 145"/>
              <a:gd name="T7" fmla="*/ 21 h 231"/>
              <a:gd name="T8" fmla="*/ 21 w 145"/>
              <a:gd name="T9" fmla="*/ 30 h 231"/>
              <a:gd name="T10" fmla="*/ 33 w 145"/>
              <a:gd name="T11" fmla="*/ 49 h 231"/>
              <a:gd name="T12" fmla="*/ 39 w 145"/>
              <a:gd name="T13" fmla="*/ 58 h 231"/>
              <a:gd name="T14" fmla="*/ 44 w 145"/>
              <a:gd name="T15" fmla="*/ 65 h 231"/>
              <a:gd name="T16" fmla="*/ 48 w 145"/>
              <a:gd name="T17" fmla="*/ 71 h 231"/>
              <a:gd name="T18" fmla="*/ 53 w 145"/>
              <a:gd name="T19" fmla="*/ 78 h 231"/>
              <a:gd name="T20" fmla="*/ 57 w 145"/>
              <a:gd name="T21" fmla="*/ 84 h 231"/>
              <a:gd name="T22" fmla="*/ 58 w 145"/>
              <a:gd name="T23" fmla="*/ 87 h 231"/>
              <a:gd name="T24" fmla="*/ 58 w 145"/>
              <a:gd name="T25" fmla="*/ 87 h 231"/>
              <a:gd name="T26" fmla="*/ 62 w 145"/>
              <a:gd name="T27" fmla="*/ 99 h 231"/>
              <a:gd name="T28" fmla="*/ 64 w 145"/>
              <a:gd name="T29" fmla="*/ 108 h 231"/>
              <a:gd name="T30" fmla="*/ 71 w 145"/>
              <a:gd name="T31" fmla="*/ 125 h 231"/>
              <a:gd name="T32" fmla="*/ 79 w 145"/>
              <a:gd name="T33" fmla="*/ 140 h 231"/>
              <a:gd name="T34" fmla="*/ 87 w 145"/>
              <a:gd name="T35" fmla="*/ 152 h 231"/>
              <a:gd name="T36" fmla="*/ 97 w 145"/>
              <a:gd name="T37" fmla="*/ 162 h 231"/>
              <a:gd name="T38" fmla="*/ 109 w 145"/>
              <a:gd name="T39" fmla="*/ 175 h 231"/>
              <a:gd name="T40" fmla="*/ 122 w 145"/>
              <a:gd name="T41" fmla="*/ 187 h 231"/>
              <a:gd name="T42" fmla="*/ 137 w 145"/>
              <a:gd name="T43" fmla="*/ 202 h 231"/>
              <a:gd name="T44" fmla="*/ 140 w 145"/>
              <a:gd name="T45" fmla="*/ 209 h 231"/>
              <a:gd name="T46" fmla="*/ 142 w 145"/>
              <a:gd name="T47" fmla="*/ 215 h 231"/>
              <a:gd name="T48" fmla="*/ 143 w 145"/>
              <a:gd name="T49" fmla="*/ 218 h 231"/>
              <a:gd name="T50" fmla="*/ 145 w 145"/>
              <a:gd name="T51" fmla="*/ 220 h 231"/>
              <a:gd name="T52" fmla="*/ 145 w 145"/>
              <a:gd name="T53" fmla="*/ 224 h 231"/>
              <a:gd name="T54" fmla="*/ 145 w 145"/>
              <a:gd name="T55" fmla="*/ 226 h 231"/>
              <a:gd name="T56" fmla="*/ 145 w 145"/>
              <a:gd name="T57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45" h="231">
                <a:moveTo>
                  <a:pt x="0" y="0"/>
                </a:moveTo>
                <a:lnTo>
                  <a:pt x="4" y="5"/>
                </a:lnTo>
                <a:lnTo>
                  <a:pt x="9" y="12"/>
                </a:lnTo>
                <a:lnTo>
                  <a:pt x="15" y="21"/>
                </a:lnTo>
                <a:lnTo>
                  <a:pt x="21" y="30"/>
                </a:lnTo>
                <a:lnTo>
                  <a:pt x="33" y="49"/>
                </a:lnTo>
                <a:lnTo>
                  <a:pt x="39" y="58"/>
                </a:lnTo>
                <a:lnTo>
                  <a:pt x="44" y="65"/>
                </a:lnTo>
                <a:lnTo>
                  <a:pt x="48" y="71"/>
                </a:lnTo>
                <a:lnTo>
                  <a:pt x="53" y="78"/>
                </a:lnTo>
                <a:lnTo>
                  <a:pt x="57" y="84"/>
                </a:lnTo>
                <a:lnTo>
                  <a:pt x="58" y="87"/>
                </a:lnTo>
                <a:lnTo>
                  <a:pt x="58" y="87"/>
                </a:lnTo>
                <a:lnTo>
                  <a:pt x="62" y="99"/>
                </a:lnTo>
                <a:lnTo>
                  <a:pt x="64" y="108"/>
                </a:lnTo>
                <a:lnTo>
                  <a:pt x="71" y="125"/>
                </a:lnTo>
                <a:lnTo>
                  <a:pt x="79" y="140"/>
                </a:lnTo>
                <a:lnTo>
                  <a:pt x="87" y="152"/>
                </a:lnTo>
                <a:lnTo>
                  <a:pt x="97" y="162"/>
                </a:lnTo>
                <a:lnTo>
                  <a:pt x="109" y="175"/>
                </a:lnTo>
                <a:lnTo>
                  <a:pt x="122" y="187"/>
                </a:lnTo>
                <a:lnTo>
                  <a:pt x="137" y="202"/>
                </a:lnTo>
                <a:lnTo>
                  <a:pt x="140" y="209"/>
                </a:lnTo>
                <a:lnTo>
                  <a:pt x="142" y="215"/>
                </a:lnTo>
                <a:lnTo>
                  <a:pt x="143" y="218"/>
                </a:lnTo>
                <a:lnTo>
                  <a:pt x="145" y="220"/>
                </a:lnTo>
                <a:lnTo>
                  <a:pt x="145" y="224"/>
                </a:lnTo>
                <a:lnTo>
                  <a:pt x="145" y="226"/>
                </a:lnTo>
                <a:lnTo>
                  <a:pt x="145" y="23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0" name="Freeform 962"/>
          <p:cNvSpPr>
            <a:spLocks/>
          </p:cNvSpPr>
          <p:nvPr/>
        </p:nvSpPr>
        <p:spPr bwMode="auto">
          <a:xfrm>
            <a:off x="5538789" y="2001839"/>
            <a:ext cx="71437" cy="103187"/>
          </a:xfrm>
          <a:custGeom>
            <a:avLst/>
            <a:gdLst>
              <a:gd name="T0" fmla="*/ 0 w 137"/>
              <a:gd name="T1" fmla="*/ 0 h 195"/>
              <a:gd name="T2" fmla="*/ 12 w 137"/>
              <a:gd name="T3" fmla="*/ 6 h 195"/>
              <a:gd name="T4" fmla="*/ 22 w 137"/>
              <a:gd name="T5" fmla="*/ 13 h 195"/>
              <a:gd name="T6" fmla="*/ 29 w 137"/>
              <a:gd name="T7" fmla="*/ 23 h 195"/>
              <a:gd name="T8" fmla="*/ 34 w 137"/>
              <a:gd name="T9" fmla="*/ 34 h 195"/>
              <a:gd name="T10" fmla="*/ 43 w 137"/>
              <a:gd name="T11" fmla="*/ 56 h 195"/>
              <a:gd name="T12" fmla="*/ 49 w 137"/>
              <a:gd name="T13" fmla="*/ 68 h 195"/>
              <a:gd name="T14" fmla="*/ 58 w 137"/>
              <a:gd name="T15" fmla="*/ 79 h 195"/>
              <a:gd name="T16" fmla="*/ 65 w 137"/>
              <a:gd name="T17" fmla="*/ 85 h 195"/>
              <a:gd name="T18" fmla="*/ 72 w 137"/>
              <a:gd name="T19" fmla="*/ 90 h 195"/>
              <a:gd name="T20" fmla="*/ 79 w 137"/>
              <a:gd name="T21" fmla="*/ 95 h 195"/>
              <a:gd name="T22" fmla="*/ 87 w 137"/>
              <a:gd name="T23" fmla="*/ 101 h 195"/>
              <a:gd name="T24" fmla="*/ 94 w 137"/>
              <a:gd name="T25" fmla="*/ 109 h 195"/>
              <a:gd name="T26" fmla="*/ 102 w 137"/>
              <a:gd name="T27" fmla="*/ 119 h 195"/>
              <a:gd name="T28" fmla="*/ 110 w 137"/>
              <a:gd name="T29" fmla="*/ 131 h 195"/>
              <a:gd name="T30" fmla="*/ 118 w 137"/>
              <a:gd name="T31" fmla="*/ 143 h 195"/>
              <a:gd name="T32" fmla="*/ 125 w 137"/>
              <a:gd name="T33" fmla="*/ 156 h 195"/>
              <a:gd name="T34" fmla="*/ 131 w 137"/>
              <a:gd name="T35" fmla="*/ 169 h 195"/>
              <a:gd name="T36" fmla="*/ 136 w 137"/>
              <a:gd name="T37" fmla="*/ 183 h 195"/>
              <a:gd name="T38" fmla="*/ 137 w 137"/>
              <a:gd name="T39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37" h="195">
                <a:moveTo>
                  <a:pt x="0" y="0"/>
                </a:moveTo>
                <a:lnTo>
                  <a:pt x="12" y="6"/>
                </a:lnTo>
                <a:lnTo>
                  <a:pt x="22" y="13"/>
                </a:lnTo>
                <a:lnTo>
                  <a:pt x="29" y="23"/>
                </a:lnTo>
                <a:lnTo>
                  <a:pt x="34" y="34"/>
                </a:lnTo>
                <a:lnTo>
                  <a:pt x="43" y="56"/>
                </a:lnTo>
                <a:lnTo>
                  <a:pt x="49" y="68"/>
                </a:lnTo>
                <a:lnTo>
                  <a:pt x="58" y="79"/>
                </a:lnTo>
                <a:lnTo>
                  <a:pt x="65" y="85"/>
                </a:lnTo>
                <a:lnTo>
                  <a:pt x="72" y="90"/>
                </a:lnTo>
                <a:lnTo>
                  <a:pt x="79" y="95"/>
                </a:lnTo>
                <a:lnTo>
                  <a:pt x="87" y="101"/>
                </a:lnTo>
                <a:lnTo>
                  <a:pt x="94" y="109"/>
                </a:lnTo>
                <a:lnTo>
                  <a:pt x="102" y="119"/>
                </a:lnTo>
                <a:lnTo>
                  <a:pt x="110" y="131"/>
                </a:lnTo>
                <a:lnTo>
                  <a:pt x="118" y="143"/>
                </a:lnTo>
                <a:lnTo>
                  <a:pt x="125" y="156"/>
                </a:lnTo>
                <a:lnTo>
                  <a:pt x="131" y="169"/>
                </a:lnTo>
                <a:lnTo>
                  <a:pt x="136" y="183"/>
                </a:lnTo>
                <a:lnTo>
                  <a:pt x="137" y="19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1" name="Freeform 963"/>
          <p:cNvSpPr>
            <a:spLocks/>
          </p:cNvSpPr>
          <p:nvPr/>
        </p:nvSpPr>
        <p:spPr bwMode="auto">
          <a:xfrm>
            <a:off x="5576889" y="2001838"/>
            <a:ext cx="65087" cy="100012"/>
          </a:xfrm>
          <a:custGeom>
            <a:avLst/>
            <a:gdLst>
              <a:gd name="T0" fmla="*/ 0 w 123"/>
              <a:gd name="T1" fmla="*/ 0 h 188"/>
              <a:gd name="T2" fmla="*/ 16 w 123"/>
              <a:gd name="T3" fmla="*/ 12 h 188"/>
              <a:gd name="T4" fmla="*/ 30 w 123"/>
              <a:gd name="T5" fmla="*/ 23 h 188"/>
              <a:gd name="T6" fmla="*/ 44 w 123"/>
              <a:gd name="T7" fmla="*/ 35 h 188"/>
              <a:gd name="T8" fmla="*/ 58 w 123"/>
              <a:gd name="T9" fmla="*/ 50 h 188"/>
              <a:gd name="T10" fmla="*/ 63 w 123"/>
              <a:gd name="T11" fmla="*/ 56 h 188"/>
              <a:gd name="T12" fmla="*/ 68 w 123"/>
              <a:gd name="T13" fmla="*/ 62 h 188"/>
              <a:gd name="T14" fmla="*/ 76 w 123"/>
              <a:gd name="T15" fmla="*/ 77 h 188"/>
              <a:gd name="T16" fmla="*/ 81 w 123"/>
              <a:gd name="T17" fmla="*/ 84 h 188"/>
              <a:gd name="T18" fmla="*/ 84 w 123"/>
              <a:gd name="T19" fmla="*/ 89 h 188"/>
              <a:gd name="T20" fmla="*/ 86 w 123"/>
              <a:gd name="T21" fmla="*/ 93 h 188"/>
              <a:gd name="T22" fmla="*/ 87 w 123"/>
              <a:gd name="T23" fmla="*/ 94 h 188"/>
              <a:gd name="T24" fmla="*/ 92 w 123"/>
              <a:gd name="T25" fmla="*/ 120 h 188"/>
              <a:gd name="T26" fmla="*/ 96 w 123"/>
              <a:gd name="T27" fmla="*/ 144 h 188"/>
              <a:gd name="T28" fmla="*/ 101 w 123"/>
              <a:gd name="T29" fmla="*/ 155 h 188"/>
              <a:gd name="T30" fmla="*/ 106 w 123"/>
              <a:gd name="T31" fmla="*/ 167 h 188"/>
              <a:gd name="T32" fmla="*/ 113 w 123"/>
              <a:gd name="T33" fmla="*/ 177 h 188"/>
              <a:gd name="T34" fmla="*/ 123 w 123"/>
              <a:gd name="T35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3" h="188">
                <a:moveTo>
                  <a:pt x="0" y="0"/>
                </a:moveTo>
                <a:lnTo>
                  <a:pt x="16" y="12"/>
                </a:lnTo>
                <a:lnTo>
                  <a:pt x="30" y="23"/>
                </a:lnTo>
                <a:lnTo>
                  <a:pt x="44" y="35"/>
                </a:lnTo>
                <a:lnTo>
                  <a:pt x="58" y="50"/>
                </a:lnTo>
                <a:lnTo>
                  <a:pt x="63" y="56"/>
                </a:lnTo>
                <a:lnTo>
                  <a:pt x="68" y="62"/>
                </a:lnTo>
                <a:lnTo>
                  <a:pt x="76" y="77"/>
                </a:lnTo>
                <a:lnTo>
                  <a:pt x="81" y="84"/>
                </a:lnTo>
                <a:lnTo>
                  <a:pt x="84" y="89"/>
                </a:lnTo>
                <a:lnTo>
                  <a:pt x="86" y="93"/>
                </a:lnTo>
                <a:lnTo>
                  <a:pt x="87" y="94"/>
                </a:lnTo>
                <a:lnTo>
                  <a:pt x="92" y="120"/>
                </a:lnTo>
                <a:lnTo>
                  <a:pt x="96" y="144"/>
                </a:lnTo>
                <a:lnTo>
                  <a:pt x="101" y="155"/>
                </a:lnTo>
                <a:lnTo>
                  <a:pt x="106" y="167"/>
                </a:lnTo>
                <a:lnTo>
                  <a:pt x="113" y="177"/>
                </a:lnTo>
                <a:lnTo>
                  <a:pt x="123" y="18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2" name="Freeform 964"/>
          <p:cNvSpPr>
            <a:spLocks/>
          </p:cNvSpPr>
          <p:nvPr/>
        </p:nvSpPr>
        <p:spPr bwMode="auto">
          <a:xfrm>
            <a:off x="5618163" y="1998663"/>
            <a:ext cx="57150" cy="49212"/>
          </a:xfrm>
          <a:custGeom>
            <a:avLst/>
            <a:gdLst>
              <a:gd name="T0" fmla="*/ 0 w 108"/>
              <a:gd name="T1" fmla="*/ 0 h 94"/>
              <a:gd name="T2" fmla="*/ 8 w 108"/>
              <a:gd name="T3" fmla="*/ 7 h 94"/>
              <a:gd name="T4" fmla="*/ 15 w 108"/>
              <a:gd name="T5" fmla="*/ 14 h 94"/>
              <a:gd name="T6" fmla="*/ 20 w 108"/>
              <a:gd name="T7" fmla="*/ 21 h 94"/>
              <a:gd name="T8" fmla="*/ 25 w 108"/>
              <a:gd name="T9" fmla="*/ 29 h 94"/>
              <a:gd name="T10" fmla="*/ 30 w 108"/>
              <a:gd name="T11" fmla="*/ 36 h 94"/>
              <a:gd name="T12" fmla="*/ 35 w 108"/>
              <a:gd name="T13" fmla="*/ 43 h 94"/>
              <a:gd name="T14" fmla="*/ 42 w 108"/>
              <a:gd name="T15" fmla="*/ 50 h 94"/>
              <a:gd name="T16" fmla="*/ 50 w 108"/>
              <a:gd name="T17" fmla="*/ 57 h 94"/>
              <a:gd name="T18" fmla="*/ 66 w 108"/>
              <a:gd name="T19" fmla="*/ 66 h 94"/>
              <a:gd name="T20" fmla="*/ 80 w 108"/>
              <a:gd name="T21" fmla="*/ 74 h 94"/>
              <a:gd name="T22" fmla="*/ 95 w 108"/>
              <a:gd name="T23" fmla="*/ 83 h 94"/>
              <a:gd name="T24" fmla="*/ 101 w 108"/>
              <a:gd name="T25" fmla="*/ 88 h 94"/>
              <a:gd name="T26" fmla="*/ 108 w 108"/>
              <a:gd name="T2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8" h="94">
                <a:moveTo>
                  <a:pt x="0" y="0"/>
                </a:moveTo>
                <a:lnTo>
                  <a:pt x="8" y="7"/>
                </a:lnTo>
                <a:lnTo>
                  <a:pt x="15" y="14"/>
                </a:lnTo>
                <a:lnTo>
                  <a:pt x="20" y="21"/>
                </a:lnTo>
                <a:lnTo>
                  <a:pt x="25" y="29"/>
                </a:lnTo>
                <a:lnTo>
                  <a:pt x="30" y="36"/>
                </a:lnTo>
                <a:lnTo>
                  <a:pt x="35" y="43"/>
                </a:lnTo>
                <a:lnTo>
                  <a:pt x="42" y="50"/>
                </a:lnTo>
                <a:lnTo>
                  <a:pt x="50" y="57"/>
                </a:lnTo>
                <a:lnTo>
                  <a:pt x="66" y="66"/>
                </a:lnTo>
                <a:lnTo>
                  <a:pt x="80" y="74"/>
                </a:lnTo>
                <a:lnTo>
                  <a:pt x="95" y="83"/>
                </a:lnTo>
                <a:lnTo>
                  <a:pt x="101" y="88"/>
                </a:lnTo>
                <a:lnTo>
                  <a:pt x="108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3" name="Freeform 965"/>
          <p:cNvSpPr>
            <a:spLocks/>
          </p:cNvSpPr>
          <p:nvPr/>
        </p:nvSpPr>
        <p:spPr bwMode="auto">
          <a:xfrm>
            <a:off x="5702300" y="2005013"/>
            <a:ext cx="260350" cy="61912"/>
          </a:xfrm>
          <a:custGeom>
            <a:avLst/>
            <a:gdLst>
              <a:gd name="T0" fmla="*/ 0 w 491"/>
              <a:gd name="T1" fmla="*/ 0 h 116"/>
              <a:gd name="T2" fmla="*/ 87 w 491"/>
              <a:gd name="T3" fmla="*/ 7 h 116"/>
              <a:gd name="T4" fmla="*/ 174 w 491"/>
              <a:gd name="T5" fmla="*/ 15 h 116"/>
              <a:gd name="T6" fmla="*/ 195 w 491"/>
              <a:gd name="T7" fmla="*/ 16 h 116"/>
              <a:gd name="T8" fmla="*/ 206 w 491"/>
              <a:gd name="T9" fmla="*/ 18 h 116"/>
              <a:gd name="T10" fmla="*/ 217 w 491"/>
              <a:gd name="T11" fmla="*/ 22 h 116"/>
              <a:gd name="T12" fmla="*/ 223 w 491"/>
              <a:gd name="T13" fmla="*/ 27 h 116"/>
              <a:gd name="T14" fmla="*/ 229 w 491"/>
              <a:gd name="T15" fmla="*/ 31 h 116"/>
              <a:gd name="T16" fmla="*/ 239 w 491"/>
              <a:gd name="T17" fmla="*/ 45 h 116"/>
              <a:gd name="T18" fmla="*/ 248 w 491"/>
              <a:gd name="T19" fmla="*/ 57 h 116"/>
              <a:gd name="T20" fmla="*/ 254 w 491"/>
              <a:gd name="T21" fmla="*/ 61 h 116"/>
              <a:gd name="T22" fmla="*/ 260 w 491"/>
              <a:gd name="T23" fmla="*/ 65 h 116"/>
              <a:gd name="T24" fmla="*/ 288 w 491"/>
              <a:gd name="T25" fmla="*/ 75 h 116"/>
              <a:gd name="T26" fmla="*/ 317 w 491"/>
              <a:gd name="T27" fmla="*/ 82 h 116"/>
              <a:gd name="T28" fmla="*/ 347 w 491"/>
              <a:gd name="T29" fmla="*/ 87 h 116"/>
              <a:gd name="T30" fmla="*/ 377 w 491"/>
              <a:gd name="T31" fmla="*/ 90 h 116"/>
              <a:gd name="T32" fmla="*/ 407 w 491"/>
              <a:gd name="T33" fmla="*/ 94 h 116"/>
              <a:gd name="T34" fmla="*/ 437 w 491"/>
              <a:gd name="T35" fmla="*/ 98 h 116"/>
              <a:gd name="T36" fmla="*/ 465 w 491"/>
              <a:gd name="T37" fmla="*/ 105 h 116"/>
              <a:gd name="T38" fmla="*/ 491 w 491"/>
              <a:gd name="T39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1" h="116">
                <a:moveTo>
                  <a:pt x="0" y="0"/>
                </a:moveTo>
                <a:lnTo>
                  <a:pt x="87" y="7"/>
                </a:lnTo>
                <a:lnTo>
                  <a:pt x="174" y="15"/>
                </a:lnTo>
                <a:lnTo>
                  <a:pt x="195" y="16"/>
                </a:lnTo>
                <a:lnTo>
                  <a:pt x="206" y="18"/>
                </a:lnTo>
                <a:lnTo>
                  <a:pt x="217" y="22"/>
                </a:lnTo>
                <a:lnTo>
                  <a:pt x="223" y="27"/>
                </a:lnTo>
                <a:lnTo>
                  <a:pt x="229" y="31"/>
                </a:lnTo>
                <a:lnTo>
                  <a:pt x="239" y="45"/>
                </a:lnTo>
                <a:lnTo>
                  <a:pt x="248" y="57"/>
                </a:lnTo>
                <a:lnTo>
                  <a:pt x="254" y="61"/>
                </a:lnTo>
                <a:lnTo>
                  <a:pt x="260" y="65"/>
                </a:lnTo>
                <a:lnTo>
                  <a:pt x="288" y="75"/>
                </a:lnTo>
                <a:lnTo>
                  <a:pt x="317" y="82"/>
                </a:lnTo>
                <a:lnTo>
                  <a:pt x="347" y="87"/>
                </a:lnTo>
                <a:lnTo>
                  <a:pt x="377" y="90"/>
                </a:lnTo>
                <a:lnTo>
                  <a:pt x="407" y="94"/>
                </a:lnTo>
                <a:lnTo>
                  <a:pt x="437" y="98"/>
                </a:lnTo>
                <a:lnTo>
                  <a:pt x="465" y="105"/>
                </a:lnTo>
                <a:lnTo>
                  <a:pt x="491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4" name="Freeform 966"/>
          <p:cNvSpPr>
            <a:spLocks/>
          </p:cNvSpPr>
          <p:nvPr/>
        </p:nvSpPr>
        <p:spPr bwMode="auto">
          <a:xfrm>
            <a:off x="5737226" y="2055814"/>
            <a:ext cx="79375" cy="33337"/>
          </a:xfrm>
          <a:custGeom>
            <a:avLst/>
            <a:gdLst>
              <a:gd name="T0" fmla="*/ 0 w 152"/>
              <a:gd name="T1" fmla="*/ 0 h 65"/>
              <a:gd name="T2" fmla="*/ 28 w 152"/>
              <a:gd name="T3" fmla="*/ 7 h 65"/>
              <a:gd name="T4" fmla="*/ 56 w 152"/>
              <a:gd name="T5" fmla="*/ 16 h 65"/>
              <a:gd name="T6" fmla="*/ 82 w 152"/>
              <a:gd name="T7" fmla="*/ 25 h 65"/>
              <a:gd name="T8" fmla="*/ 109 w 152"/>
              <a:gd name="T9" fmla="*/ 36 h 65"/>
              <a:gd name="T10" fmla="*/ 115 w 152"/>
              <a:gd name="T11" fmla="*/ 38 h 65"/>
              <a:gd name="T12" fmla="*/ 122 w 152"/>
              <a:gd name="T13" fmla="*/ 41 h 65"/>
              <a:gd name="T14" fmla="*/ 136 w 152"/>
              <a:gd name="T15" fmla="*/ 46 h 65"/>
              <a:gd name="T16" fmla="*/ 142 w 152"/>
              <a:gd name="T17" fmla="*/ 48 h 65"/>
              <a:gd name="T18" fmla="*/ 147 w 152"/>
              <a:gd name="T19" fmla="*/ 53 h 65"/>
              <a:gd name="T20" fmla="*/ 151 w 152"/>
              <a:gd name="T21" fmla="*/ 58 h 65"/>
              <a:gd name="T22" fmla="*/ 152 w 152"/>
              <a:gd name="T23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2" h="65">
                <a:moveTo>
                  <a:pt x="0" y="0"/>
                </a:moveTo>
                <a:lnTo>
                  <a:pt x="28" y="7"/>
                </a:lnTo>
                <a:lnTo>
                  <a:pt x="56" y="16"/>
                </a:lnTo>
                <a:lnTo>
                  <a:pt x="82" y="25"/>
                </a:lnTo>
                <a:lnTo>
                  <a:pt x="109" y="36"/>
                </a:lnTo>
                <a:lnTo>
                  <a:pt x="115" y="38"/>
                </a:lnTo>
                <a:lnTo>
                  <a:pt x="122" y="41"/>
                </a:lnTo>
                <a:lnTo>
                  <a:pt x="136" y="46"/>
                </a:lnTo>
                <a:lnTo>
                  <a:pt x="142" y="48"/>
                </a:lnTo>
                <a:lnTo>
                  <a:pt x="147" y="53"/>
                </a:lnTo>
                <a:lnTo>
                  <a:pt x="151" y="58"/>
                </a:lnTo>
                <a:lnTo>
                  <a:pt x="152" y="6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5" name="Freeform 967"/>
          <p:cNvSpPr>
            <a:spLocks/>
          </p:cNvSpPr>
          <p:nvPr/>
        </p:nvSpPr>
        <p:spPr bwMode="auto">
          <a:xfrm>
            <a:off x="5751514" y="2089151"/>
            <a:ext cx="7937" cy="53975"/>
          </a:xfrm>
          <a:custGeom>
            <a:avLst/>
            <a:gdLst>
              <a:gd name="T0" fmla="*/ 0 w 15"/>
              <a:gd name="T1" fmla="*/ 0 h 101"/>
              <a:gd name="T2" fmla="*/ 1 w 15"/>
              <a:gd name="T3" fmla="*/ 16 h 101"/>
              <a:gd name="T4" fmla="*/ 3 w 15"/>
              <a:gd name="T5" fmla="*/ 29 h 101"/>
              <a:gd name="T6" fmla="*/ 3 w 15"/>
              <a:gd name="T7" fmla="*/ 40 h 101"/>
              <a:gd name="T8" fmla="*/ 3 w 15"/>
              <a:gd name="T9" fmla="*/ 48 h 101"/>
              <a:gd name="T10" fmla="*/ 3 w 15"/>
              <a:gd name="T11" fmla="*/ 55 h 101"/>
              <a:gd name="T12" fmla="*/ 3 w 15"/>
              <a:gd name="T13" fmla="*/ 61 h 101"/>
              <a:gd name="T14" fmla="*/ 3 w 15"/>
              <a:gd name="T15" fmla="*/ 70 h 101"/>
              <a:gd name="T16" fmla="*/ 3 w 15"/>
              <a:gd name="T17" fmla="*/ 76 h 101"/>
              <a:gd name="T18" fmla="*/ 5 w 15"/>
              <a:gd name="T19" fmla="*/ 80 h 101"/>
              <a:gd name="T20" fmla="*/ 9 w 15"/>
              <a:gd name="T21" fmla="*/ 89 h 101"/>
              <a:gd name="T22" fmla="*/ 11 w 15"/>
              <a:gd name="T23" fmla="*/ 94 h 101"/>
              <a:gd name="T24" fmla="*/ 15 w 15"/>
              <a:gd name="T2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101">
                <a:moveTo>
                  <a:pt x="0" y="0"/>
                </a:moveTo>
                <a:lnTo>
                  <a:pt x="1" y="16"/>
                </a:lnTo>
                <a:lnTo>
                  <a:pt x="3" y="29"/>
                </a:lnTo>
                <a:lnTo>
                  <a:pt x="3" y="40"/>
                </a:lnTo>
                <a:lnTo>
                  <a:pt x="3" y="48"/>
                </a:lnTo>
                <a:lnTo>
                  <a:pt x="3" y="55"/>
                </a:lnTo>
                <a:lnTo>
                  <a:pt x="3" y="61"/>
                </a:lnTo>
                <a:lnTo>
                  <a:pt x="3" y="70"/>
                </a:lnTo>
                <a:lnTo>
                  <a:pt x="3" y="76"/>
                </a:lnTo>
                <a:lnTo>
                  <a:pt x="5" y="80"/>
                </a:lnTo>
                <a:lnTo>
                  <a:pt x="9" y="89"/>
                </a:lnTo>
                <a:lnTo>
                  <a:pt x="11" y="94"/>
                </a:lnTo>
                <a:lnTo>
                  <a:pt x="15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6" name="Freeform 968"/>
          <p:cNvSpPr>
            <a:spLocks/>
          </p:cNvSpPr>
          <p:nvPr/>
        </p:nvSpPr>
        <p:spPr bwMode="auto">
          <a:xfrm>
            <a:off x="5794375" y="2017714"/>
            <a:ext cx="122238" cy="141287"/>
          </a:xfrm>
          <a:custGeom>
            <a:avLst/>
            <a:gdLst>
              <a:gd name="T0" fmla="*/ 0 w 230"/>
              <a:gd name="T1" fmla="*/ 0 h 267"/>
              <a:gd name="T2" fmla="*/ 27 w 230"/>
              <a:gd name="T3" fmla="*/ 29 h 267"/>
              <a:gd name="T4" fmla="*/ 54 w 230"/>
              <a:gd name="T5" fmla="*/ 59 h 267"/>
              <a:gd name="T6" fmla="*/ 78 w 230"/>
              <a:gd name="T7" fmla="*/ 90 h 267"/>
              <a:gd name="T8" fmla="*/ 101 w 230"/>
              <a:gd name="T9" fmla="*/ 122 h 267"/>
              <a:gd name="T10" fmla="*/ 103 w 230"/>
              <a:gd name="T11" fmla="*/ 140 h 267"/>
              <a:gd name="T12" fmla="*/ 105 w 230"/>
              <a:gd name="T13" fmla="*/ 155 h 267"/>
              <a:gd name="T14" fmla="*/ 108 w 230"/>
              <a:gd name="T15" fmla="*/ 167 h 267"/>
              <a:gd name="T16" fmla="*/ 110 w 230"/>
              <a:gd name="T17" fmla="*/ 178 h 267"/>
              <a:gd name="T18" fmla="*/ 114 w 230"/>
              <a:gd name="T19" fmla="*/ 186 h 267"/>
              <a:gd name="T20" fmla="*/ 117 w 230"/>
              <a:gd name="T21" fmla="*/ 192 h 267"/>
              <a:gd name="T22" fmla="*/ 122 w 230"/>
              <a:gd name="T23" fmla="*/ 197 h 267"/>
              <a:gd name="T24" fmla="*/ 127 w 230"/>
              <a:gd name="T25" fmla="*/ 202 h 267"/>
              <a:gd name="T26" fmla="*/ 139 w 230"/>
              <a:gd name="T27" fmla="*/ 209 h 267"/>
              <a:gd name="T28" fmla="*/ 147 w 230"/>
              <a:gd name="T29" fmla="*/ 211 h 267"/>
              <a:gd name="T30" fmla="*/ 157 w 230"/>
              <a:gd name="T31" fmla="*/ 215 h 267"/>
              <a:gd name="T32" fmla="*/ 168 w 230"/>
              <a:gd name="T33" fmla="*/ 220 h 267"/>
              <a:gd name="T34" fmla="*/ 180 w 230"/>
              <a:gd name="T35" fmla="*/ 225 h 267"/>
              <a:gd name="T36" fmla="*/ 193 w 230"/>
              <a:gd name="T37" fmla="*/ 231 h 267"/>
              <a:gd name="T38" fmla="*/ 209 w 230"/>
              <a:gd name="T39" fmla="*/ 238 h 267"/>
              <a:gd name="T40" fmla="*/ 214 w 230"/>
              <a:gd name="T41" fmla="*/ 245 h 267"/>
              <a:gd name="T42" fmla="*/ 217 w 230"/>
              <a:gd name="T43" fmla="*/ 251 h 267"/>
              <a:gd name="T44" fmla="*/ 220 w 230"/>
              <a:gd name="T45" fmla="*/ 255 h 267"/>
              <a:gd name="T46" fmla="*/ 221 w 230"/>
              <a:gd name="T47" fmla="*/ 256 h 267"/>
              <a:gd name="T48" fmla="*/ 224 w 230"/>
              <a:gd name="T49" fmla="*/ 260 h 267"/>
              <a:gd name="T50" fmla="*/ 227 w 230"/>
              <a:gd name="T51" fmla="*/ 263 h 267"/>
              <a:gd name="T52" fmla="*/ 230 w 230"/>
              <a:gd name="T53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0" h="267">
                <a:moveTo>
                  <a:pt x="0" y="0"/>
                </a:moveTo>
                <a:lnTo>
                  <a:pt x="27" y="29"/>
                </a:lnTo>
                <a:lnTo>
                  <a:pt x="54" y="59"/>
                </a:lnTo>
                <a:lnTo>
                  <a:pt x="78" y="90"/>
                </a:lnTo>
                <a:lnTo>
                  <a:pt x="101" y="122"/>
                </a:lnTo>
                <a:lnTo>
                  <a:pt x="103" y="140"/>
                </a:lnTo>
                <a:lnTo>
                  <a:pt x="105" y="155"/>
                </a:lnTo>
                <a:lnTo>
                  <a:pt x="108" y="167"/>
                </a:lnTo>
                <a:lnTo>
                  <a:pt x="110" y="178"/>
                </a:lnTo>
                <a:lnTo>
                  <a:pt x="114" y="186"/>
                </a:lnTo>
                <a:lnTo>
                  <a:pt x="117" y="192"/>
                </a:lnTo>
                <a:lnTo>
                  <a:pt x="122" y="197"/>
                </a:lnTo>
                <a:lnTo>
                  <a:pt x="127" y="202"/>
                </a:lnTo>
                <a:lnTo>
                  <a:pt x="139" y="209"/>
                </a:lnTo>
                <a:lnTo>
                  <a:pt x="147" y="211"/>
                </a:lnTo>
                <a:lnTo>
                  <a:pt x="157" y="215"/>
                </a:lnTo>
                <a:lnTo>
                  <a:pt x="168" y="220"/>
                </a:lnTo>
                <a:lnTo>
                  <a:pt x="180" y="225"/>
                </a:lnTo>
                <a:lnTo>
                  <a:pt x="193" y="231"/>
                </a:lnTo>
                <a:lnTo>
                  <a:pt x="209" y="238"/>
                </a:lnTo>
                <a:lnTo>
                  <a:pt x="214" y="245"/>
                </a:lnTo>
                <a:lnTo>
                  <a:pt x="217" y="251"/>
                </a:lnTo>
                <a:lnTo>
                  <a:pt x="220" y="255"/>
                </a:lnTo>
                <a:lnTo>
                  <a:pt x="221" y="256"/>
                </a:lnTo>
                <a:lnTo>
                  <a:pt x="224" y="260"/>
                </a:lnTo>
                <a:lnTo>
                  <a:pt x="227" y="263"/>
                </a:lnTo>
                <a:lnTo>
                  <a:pt x="230" y="26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7" name="Freeform 969"/>
          <p:cNvSpPr>
            <a:spLocks/>
          </p:cNvSpPr>
          <p:nvPr/>
        </p:nvSpPr>
        <p:spPr bwMode="auto">
          <a:xfrm>
            <a:off x="5911851" y="2047875"/>
            <a:ext cx="339725" cy="46038"/>
          </a:xfrm>
          <a:custGeom>
            <a:avLst/>
            <a:gdLst>
              <a:gd name="T0" fmla="*/ 0 w 642"/>
              <a:gd name="T1" fmla="*/ 0 h 86"/>
              <a:gd name="T2" fmla="*/ 27 w 642"/>
              <a:gd name="T3" fmla="*/ 1 h 86"/>
              <a:gd name="T4" fmla="*/ 51 w 642"/>
              <a:gd name="T5" fmla="*/ 1 h 86"/>
              <a:gd name="T6" fmla="*/ 74 w 642"/>
              <a:gd name="T7" fmla="*/ 2 h 86"/>
              <a:gd name="T8" fmla="*/ 96 w 642"/>
              <a:gd name="T9" fmla="*/ 2 h 86"/>
              <a:gd name="T10" fmla="*/ 137 w 642"/>
              <a:gd name="T11" fmla="*/ 3 h 86"/>
              <a:gd name="T12" fmla="*/ 175 w 642"/>
              <a:gd name="T13" fmla="*/ 3 h 86"/>
              <a:gd name="T14" fmla="*/ 210 w 642"/>
              <a:gd name="T15" fmla="*/ 3 h 86"/>
              <a:gd name="T16" fmla="*/ 241 w 642"/>
              <a:gd name="T17" fmla="*/ 4 h 86"/>
              <a:gd name="T18" fmla="*/ 271 w 642"/>
              <a:gd name="T19" fmla="*/ 4 h 86"/>
              <a:gd name="T20" fmla="*/ 298 w 642"/>
              <a:gd name="T21" fmla="*/ 6 h 86"/>
              <a:gd name="T22" fmla="*/ 353 w 642"/>
              <a:gd name="T23" fmla="*/ 10 h 86"/>
              <a:gd name="T24" fmla="*/ 379 w 642"/>
              <a:gd name="T25" fmla="*/ 15 h 86"/>
              <a:gd name="T26" fmla="*/ 407 w 642"/>
              <a:gd name="T27" fmla="*/ 20 h 86"/>
              <a:gd name="T28" fmla="*/ 436 w 642"/>
              <a:gd name="T29" fmla="*/ 26 h 86"/>
              <a:gd name="T30" fmla="*/ 466 w 642"/>
              <a:gd name="T31" fmla="*/ 34 h 86"/>
              <a:gd name="T32" fmla="*/ 498 w 642"/>
              <a:gd name="T33" fmla="*/ 45 h 86"/>
              <a:gd name="T34" fmla="*/ 534 w 642"/>
              <a:gd name="T35" fmla="*/ 57 h 86"/>
              <a:gd name="T36" fmla="*/ 544 w 642"/>
              <a:gd name="T37" fmla="*/ 60 h 86"/>
              <a:gd name="T38" fmla="*/ 558 w 642"/>
              <a:gd name="T39" fmla="*/ 62 h 86"/>
              <a:gd name="T40" fmla="*/ 573 w 642"/>
              <a:gd name="T41" fmla="*/ 64 h 86"/>
              <a:gd name="T42" fmla="*/ 590 w 642"/>
              <a:gd name="T43" fmla="*/ 68 h 86"/>
              <a:gd name="T44" fmla="*/ 606 w 642"/>
              <a:gd name="T45" fmla="*/ 70 h 86"/>
              <a:gd name="T46" fmla="*/ 621 w 642"/>
              <a:gd name="T47" fmla="*/ 75 h 86"/>
              <a:gd name="T48" fmla="*/ 634 w 642"/>
              <a:gd name="T49" fmla="*/ 80 h 86"/>
              <a:gd name="T50" fmla="*/ 642 w 642"/>
              <a:gd name="T51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2" h="86">
                <a:moveTo>
                  <a:pt x="0" y="0"/>
                </a:moveTo>
                <a:lnTo>
                  <a:pt x="27" y="1"/>
                </a:lnTo>
                <a:lnTo>
                  <a:pt x="51" y="1"/>
                </a:lnTo>
                <a:lnTo>
                  <a:pt x="74" y="2"/>
                </a:lnTo>
                <a:lnTo>
                  <a:pt x="96" y="2"/>
                </a:lnTo>
                <a:lnTo>
                  <a:pt x="137" y="3"/>
                </a:lnTo>
                <a:lnTo>
                  <a:pt x="175" y="3"/>
                </a:lnTo>
                <a:lnTo>
                  <a:pt x="210" y="3"/>
                </a:lnTo>
                <a:lnTo>
                  <a:pt x="241" y="4"/>
                </a:lnTo>
                <a:lnTo>
                  <a:pt x="271" y="4"/>
                </a:lnTo>
                <a:lnTo>
                  <a:pt x="298" y="6"/>
                </a:lnTo>
                <a:lnTo>
                  <a:pt x="353" y="10"/>
                </a:lnTo>
                <a:lnTo>
                  <a:pt x="379" y="15"/>
                </a:lnTo>
                <a:lnTo>
                  <a:pt x="407" y="20"/>
                </a:lnTo>
                <a:lnTo>
                  <a:pt x="436" y="26"/>
                </a:lnTo>
                <a:lnTo>
                  <a:pt x="466" y="34"/>
                </a:lnTo>
                <a:lnTo>
                  <a:pt x="498" y="45"/>
                </a:lnTo>
                <a:lnTo>
                  <a:pt x="534" y="57"/>
                </a:lnTo>
                <a:lnTo>
                  <a:pt x="544" y="60"/>
                </a:lnTo>
                <a:lnTo>
                  <a:pt x="558" y="62"/>
                </a:lnTo>
                <a:lnTo>
                  <a:pt x="573" y="64"/>
                </a:lnTo>
                <a:lnTo>
                  <a:pt x="590" y="68"/>
                </a:lnTo>
                <a:lnTo>
                  <a:pt x="606" y="70"/>
                </a:lnTo>
                <a:lnTo>
                  <a:pt x="621" y="75"/>
                </a:lnTo>
                <a:lnTo>
                  <a:pt x="634" y="80"/>
                </a:lnTo>
                <a:lnTo>
                  <a:pt x="642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8" name="Freeform 970"/>
          <p:cNvSpPr>
            <a:spLocks/>
          </p:cNvSpPr>
          <p:nvPr/>
        </p:nvSpPr>
        <p:spPr bwMode="auto">
          <a:xfrm>
            <a:off x="5976939" y="2047876"/>
            <a:ext cx="65087" cy="111125"/>
          </a:xfrm>
          <a:custGeom>
            <a:avLst/>
            <a:gdLst>
              <a:gd name="T0" fmla="*/ 0 w 123"/>
              <a:gd name="T1" fmla="*/ 0 h 209"/>
              <a:gd name="T2" fmla="*/ 17 w 123"/>
              <a:gd name="T3" fmla="*/ 15 h 209"/>
              <a:gd name="T4" fmla="*/ 34 w 123"/>
              <a:gd name="T5" fmla="*/ 31 h 209"/>
              <a:gd name="T6" fmla="*/ 50 w 123"/>
              <a:gd name="T7" fmla="*/ 48 h 209"/>
              <a:gd name="T8" fmla="*/ 65 w 123"/>
              <a:gd name="T9" fmla="*/ 64 h 209"/>
              <a:gd name="T10" fmla="*/ 71 w 123"/>
              <a:gd name="T11" fmla="*/ 73 h 209"/>
              <a:gd name="T12" fmla="*/ 78 w 123"/>
              <a:gd name="T13" fmla="*/ 81 h 209"/>
              <a:gd name="T14" fmla="*/ 93 w 123"/>
              <a:gd name="T15" fmla="*/ 101 h 209"/>
              <a:gd name="T16" fmla="*/ 99 w 123"/>
              <a:gd name="T17" fmla="*/ 109 h 209"/>
              <a:gd name="T18" fmla="*/ 103 w 123"/>
              <a:gd name="T19" fmla="*/ 116 h 209"/>
              <a:gd name="T20" fmla="*/ 107 w 123"/>
              <a:gd name="T21" fmla="*/ 121 h 209"/>
              <a:gd name="T22" fmla="*/ 108 w 123"/>
              <a:gd name="T23" fmla="*/ 122 h 209"/>
              <a:gd name="T24" fmla="*/ 113 w 123"/>
              <a:gd name="T25" fmla="*/ 144 h 209"/>
              <a:gd name="T26" fmla="*/ 118 w 123"/>
              <a:gd name="T27" fmla="*/ 165 h 209"/>
              <a:gd name="T28" fmla="*/ 121 w 123"/>
              <a:gd name="T29" fmla="*/ 187 h 209"/>
              <a:gd name="T30" fmla="*/ 123 w 123"/>
              <a:gd name="T31" fmla="*/ 209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3" h="209">
                <a:moveTo>
                  <a:pt x="0" y="0"/>
                </a:moveTo>
                <a:lnTo>
                  <a:pt x="17" y="15"/>
                </a:lnTo>
                <a:lnTo>
                  <a:pt x="34" y="31"/>
                </a:lnTo>
                <a:lnTo>
                  <a:pt x="50" y="48"/>
                </a:lnTo>
                <a:lnTo>
                  <a:pt x="65" y="64"/>
                </a:lnTo>
                <a:lnTo>
                  <a:pt x="71" y="73"/>
                </a:lnTo>
                <a:lnTo>
                  <a:pt x="78" y="81"/>
                </a:lnTo>
                <a:lnTo>
                  <a:pt x="93" y="101"/>
                </a:lnTo>
                <a:lnTo>
                  <a:pt x="99" y="109"/>
                </a:lnTo>
                <a:lnTo>
                  <a:pt x="103" y="116"/>
                </a:lnTo>
                <a:lnTo>
                  <a:pt x="107" y="121"/>
                </a:lnTo>
                <a:lnTo>
                  <a:pt x="108" y="122"/>
                </a:lnTo>
                <a:lnTo>
                  <a:pt x="113" y="144"/>
                </a:lnTo>
                <a:lnTo>
                  <a:pt x="118" y="165"/>
                </a:lnTo>
                <a:lnTo>
                  <a:pt x="121" y="187"/>
                </a:lnTo>
                <a:lnTo>
                  <a:pt x="123" y="20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59" name="Freeform 971"/>
          <p:cNvSpPr>
            <a:spLocks/>
          </p:cNvSpPr>
          <p:nvPr/>
        </p:nvSpPr>
        <p:spPr bwMode="auto">
          <a:xfrm>
            <a:off x="6011863" y="2047875"/>
            <a:ext cx="68262" cy="141288"/>
          </a:xfrm>
          <a:custGeom>
            <a:avLst/>
            <a:gdLst>
              <a:gd name="T0" fmla="*/ 0 w 130"/>
              <a:gd name="T1" fmla="*/ 0 h 266"/>
              <a:gd name="T2" fmla="*/ 6 w 130"/>
              <a:gd name="T3" fmla="*/ 9 h 266"/>
              <a:gd name="T4" fmla="*/ 13 w 130"/>
              <a:gd name="T5" fmla="*/ 18 h 266"/>
              <a:gd name="T6" fmla="*/ 19 w 130"/>
              <a:gd name="T7" fmla="*/ 28 h 266"/>
              <a:gd name="T8" fmla="*/ 24 w 130"/>
              <a:gd name="T9" fmla="*/ 39 h 266"/>
              <a:gd name="T10" fmla="*/ 26 w 130"/>
              <a:gd name="T11" fmla="*/ 54 h 266"/>
              <a:gd name="T12" fmla="*/ 28 w 130"/>
              <a:gd name="T13" fmla="*/ 70 h 266"/>
              <a:gd name="T14" fmla="*/ 30 w 130"/>
              <a:gd name="T15" fmla="*/ 86 h 266"/>
              <a:gd name="T16" fmla="*/ 32 w 130"/>
              <a:gd name="T17" fmla="*/ 92 h 266"/>
              <a:gd name="T18" fmla="*/ 35 w 130"/>
              <a:gd name="T19" fmla="*/ 98 h 266"/>
              <a:gd name="T20" fmla="*/ 40 w 130"/>
              <a:gd name="T21" fmla="*/ 104 h 266"/>
              <a:gd name="T22" fmla="*/ 46 w 130"/>
              <a:gd name="T23" fmla="*/ 108 h 266"/>
              <a:gd name="T24" fmla="*/ 58 w 130"/>
              <a:gd name="T25" fmla="*/ 113 h 266"/>
              <a:gd name="T26" fmla="*/ 71 w 130"/>
              <a:gd name="T27" fmla="*/ 115 h 266"/>
              <a:gd name="T28" fmla="*/ 83 w 130"/>
              <a:gd name="T29" fmla="*/ 119 h 266"/>
              <a:gd name="T30" fmla="*/ 95 w 130"/>
              <a:gd name="T31" fmla="*/ 134 h 266"/>
              <a:gd name="T32" fmla="*/ 104 w 130"/>
              <a:gd name="T33" fmla="*/ 149 h 266"/>
              <a:gd name="T34" fmla="*/ 113 w 130"/>
              <a:gd name="T35" fmla="*/ 164 h 266"/>
              <a:gd name="T36" fmla="*/ 119 w 130"/>
              <a:gd name="T37" fmla="*/ 181 h 266"/>
              <a:gd name="T38" fmla="*/ 124 w 130"/>
              <a:gd name="T39" fmla="*/ 199 h 266"/>
              <a:gd name="T40" fmla="*/ 127 w 130"/>
              <a:gd name="T41" fmla="*/ 220 h 266"/>
              <a:gd name="T42" fmla="*/ 130 w 130"/>
              <a:gd name="T43" fmla="*/ 241 h 266"/>
              <a:gd name="T44" fmla="*/ 130 w 130"/>
              <a:gd name="T45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0" h="266">
                <a:moveTo>
                  <a:pt x="0" y="0"/>
                </a:moveTo>
                <a:lnTo>
                  <a:pt x="6" y="9"/>
                </a:lnTo>
                <a:lnTo>
                  <a:pt x="13" y="18"/>
                </a:lnTo>
                <a:lnTo>
                  <a:pt x="19" y="28"/>
                </a:lnTo>
                <a:lnTo>
                  <a:pt x="24" y="39"/>
                </a:lnTo>
                <a:lnTo>
                  <a:pt x="26" y="54"/>
                </a:lnTo>
                <a:lnTo>
                  <a:pt x="28" y="70"/>
                </a:lnTo>
                <a:lnTo>
                  <a:pt x="30" y="86"/>
                </a:lnTo>
                <a:lnTo>
                  <a:pt x="32" y="92"/>
                </a:lnTo>
                <a:lnTo>
                  <a:pt x="35" y="98"/>
                </a:lnTo>
                <a:lnTo>
                  <a:pt x="40" y="104"/>
                </a:lnTo>
                <a:lnTo>
                  <a:pt x="46" y="108"/>
                </a:lnTo>
                <a:lnTo>
                  <a:pt x="58" y="113"/>
                </a:lnTo>
                <a:lnTo>
                  <a:pt x="71" y="115"/>
                </a:lnTo>
                <a:lnTo>
                  <a:pt x="83" y="119"/>
                </a:lnTo>
                <a:lnTo>
                  <a:pt x="95" y="134"/>
                </a:lnTo>
                <a:lnTo>
                  <a:pt x="104" y="149"/>
                </a:lnTo>
                <a:lnTo>
                  <a:pt x="113" y="164"/>
                </a:lnTo>
                <a:lnTo>
                  <a:pt x="119" y="181"/>
                </a:lnTo>
                <a:lnTo>
                  <a:pt x="124" y="199"/>
                </a:lnTo>
                <a:lnTo>
                  <a:pt x="127" y="220"/>
                </a:lnTo>
                <a:lnTo>
                  <a:pt x="130" y="241"/>
                </a:lnTo>
                <a:lnTo>
                  <a:pt x="130" y="2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0" name="Freeform 972"/>
          <p:cNvSpPr>
            <a:spLocks/>
          </p:cNvSpPr>
          <p:nvPr/>
        </p:nvSpPr>
        <p:spPr bwMode="auto">
          <a:xfrm>
            <a:off x="5927726" y="2043114"/>
            <a:ext cx="73025" cy="103187"/>
          </a:xfrm>
          <a:custGeom>
            <a:avLst/>
            <a:gdLst>
              <a:gd name="T0" fmla="*/ 137 w 137"/>
              <a:gd name="T1" fmla="*/ 0 h 195"/>
              <a:gd name="T2" fmla="*/ 123 w 137"/>
              <a:gd name="T3" fmla="*/ 2 h 195"/>
              <a:gd name="T4" fmla="*/ 108 w 137"/>
              <a:gd name="T5" fmla="*/ 3 h 195"/>
              <a:gd name="T6" fmla="*/ 94 w 137"/>
              <a:gd name="T7" fmla="*/ 4 h 195"/>
              <a:gd name="T8" fmla="*/ 79 w 137"/>
              <a:gd name="T9" fmla="*/ 8 h 195"/>
              <a:gd name="T10" fmla="*/ 77 w 137"/>
              <a:gd name="T11" fmla="*/ 9 h 195"/>
              <a:gd name="T12" fmla="*/ 75 w 137"/>
              <a:gd name="T13" fmla="*/ 11 h 195"/>
              <a:gd name="T14" fmla="*/ 70 w 137"/>
              <a:gd name="T15" fmla="*/ 20 h 195"/>
              <a:gd name="T16" fmla="*/ 65 w 137"/>
              <a:gd name="T17" fmla="*/ 30 h 195"/>
              <a:gd name="T18" fmla="*/ 60 w 137"/>
              <a:gd name="T19" fmla="*/ 41 h 195"/>
              <a:gd name="T20" fmla="*/ 57 w 137"/>
              <a:gd name="T21" fmla="*/ 53 h 195"/>
              <a:gd name="T22" fmla="*/ 53 w 137"/>
              <a:gd name="T23" fmla="*/ 63 h 195"/>
              <a:gd name="T24" fmla="*/ 52 w 137"/>
              <a:gd name="T25" fmla="*/ 70 h 195"/>
              <a:gd name="T26" fmla="*/ 51 w 137"/>
              <a:gd name="T27" fmla="*/ 71 h 195"/>
              <a:gd name="T28" fmla="*/ 51 w 137"/>
              <a:gd name="T29" fmla="*/ 72 h 195"/>
              <a:gd name="T30" fmla="*/ 48 w 137"/>
              <a:gd name="T31" fmla="*/ 78 h 195"/>
              <a:gd name="T32" fmla="*/ 43 w 137"/>
              <a:gd name="T33" fmla="*/ 83 h 195"/>
              <a:gd name="T34" fmla="*/ 40 w 137"/>
              <a:gd name="T35" fmla="*/ 88 h 195"/>
              <a:gd name="T36" fmla="*/ 36 w 137"/>
              <a:gd name="T37" fmla="*/ 94 h 195"/>
              <a:gd name="T38" fmla="*/ 33 w 137"/>
              <a:gd name="T39" fmla="*/ 106 h 195"/>
              <a:gd name="T40" fmla="*/ 29 w 137"/>
              <a:gd name="T41" fmla="*/ 118 h 195"/>
              <a:gd name="T42" fmla="*/ 22 w 137"/>
              <a:gd name="T43" fmla="*/ 147 h 195"/>
              <a:gd name="T44" fmla="*/ 18 w 137"/>
              <a:gd name="T45" fmla="*/ 161 h 195"/>
              <a:gd name="T46" fmla="*/ 13 w 137"/>
              <a:gd name="T47" fmla="*/ 175 h 195"/>
              <a:gd name="T48" fmla="*/ 7 w 137"/>
              <a:gd name="T49" fmla="*/ 185 h 195"/>
              <a:gd name="T50" fmla="*/ 0 w 137"/>
              <a:gd name="T51" fmla="*/ 19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7" h="195">
                <a:moveTo>
                  <a:pt x="137" y="0"/>
                </a:moveTo>
                <a:lnTo>
                  <a:pt x="123" y="2"/>
                </a:lnTo>
                <a:lnTo>
                  <a:pt x="108" y="3"/>
                </a:lnTo>
                <a:lnTo>
                  <a:pt x="94" y="4"/>
                </a:lnTo>
                <a:lnTo>
                  <a:pt x="79" y="8"/>
                </a:lnTo>
                <a:lnTo>
                  <a:pt x="77" y="9"/>
                </a:lnTo>
                <a:lnTo>
                  <a:pt x="75" y="11"/>
                </a:lnTo>
                <a:lnTo>
                  <a:pt x="70" y="20"/>
                </a:lnTo>
                <a:lnTo>
                  <a:pt x="65" y="30"/>
                </a:lnTo>
                <a:lnTo>
                  <a:pt x="60" y="41"/>
                </a:lnTo>
                <a:lnTo>
                  <a:pt x="57" y="53"/>
                </a:lnTo>
                <a:lnTo>
                  <a:pt x="53" y="63"/>
                </a:lnTo>
                <a:lnTo>
                  <a:pt x="52" y="70"/>
                </a:lnTo>
                <a:lnTo>
                  <a:pt x="51" y="71"/>
                </a:lnTo>
                <a:lnTo>
                  <a:pt x="51" y="72"/>
                </a:lnTo>
                <a:lnTo>
                  <a:pt x="48" y="78"/>
                </a:lnTo>
                <a:lnTo>
                  <a:pt x="43" y="83"/>
                </a:lnTo>
                <a:lnTo>
                  <a:pt x="40" y="88"/>
                </a:lnTo>
                <a:lnTo>
                  <a:pt x="36" y="94"/>
                </a:lnTo>
                <a:lnTo>
                  <a:pt x="33" y="106"/>
                </a:lnTo>
                <a:lnTo>
                  <a:pt x="29" y="118"/>
                </a:lnTo>
                <a:lnTo>
                  <a:pt x="22" y="147"/>
                </a:lnTo>
                <a:lnTo>
                  <a:pt x="18" y="161"/>
                </a:lnTo>
                <a:lnTo>
                  <a:pt x="13" y="175"/>
                </a:lnTo>
                <a:lnTo>
                  <a:pt x="7" y="185"/>
                </a:lnTo>
                <a:lnTo>
                  <a:pt x="0" y="19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1" name="Freeform 973"/>
          <p:cNvSpPr>
            <a:spLocks/>
          </p:cNvSpPr>
          <p:nvPr/>
        </p:nvSpPr>
        <p:spPr bwMode="auto">
          <a:xfrm>
            <a:off x="5954714" y="2070100"/>
            <a:ext cx="41275" cy="65088"/>
          </a:xfrm>
          <a:custGeom>
            <a:avLst/>
            <a:gdLst>
              <a:gd name="T0" fmla="*/ 0 w 79"/>
              <a:gd name="T1" fmla="*/ 0 h 122"/>
              <a:gd name="T2" fmla="*/ 8 w 79"/>
              <a:gd name="T3" fmla="*/ 12 h 122"/>
              <a:gd name="T4" fmla="*/ 20 w 79"/>
              <a:gd name="T5" fmla="*/ 25 h 122"/>
              <a:gd name="T6" fmla="*/ 33 w 79"/>
              <a:gd name="T7" fmla="*/ 42 h 122"/>
              <a:gd name="T8" fmla="*/ 47 w 79"/>
              <a:gd name="T9" fmla="*/ 59 h 122"/>
              <a:gd name="T10" fmla="*/ 59 w 79"/>
              <a:gd name="T11" fmla="*/ 76 h 122"/>
              <a:gd name="T12" fmla="*/ 69 w 79"/>
              <a:gd name="T13" fmla="*/ 92 h 122"/>
              <a:gd name="T14" fmla="*/ 77 w 79"/>
              <a:gd name="T15" fmla="*/ 109 h 122"/>
              <a:gd name="T16" fmla="*/ 78 w 79"/>
              <a:gd name="T17" fmla="*/ 116 h 122"/>
              <a:gd name="T18" fmla="*/ 79 w 79"/>
              <a:gd name="T19" fmla="*/ 122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122">
                <a:moveTo>
                  <a:pt x="0" y="0"/>
                </a:moveTo>
                <a:lnTo>
                  <a:pt x="8" y="12"/>
                </a:lnTo>
                <a:lnTo>
                  <a:pt x="20" y="25"/>
                </a:lnTo>
                <a:lnTo>
                  <a:pt x="33" y="42"/>
                </a:lnTo>
                <a:lnTo>
                  <a:pt x="47" y="59"/>
                </a:lnTo>
                <a:lnTo>
                  <a:pt x="59" y="76"/>
                </a:lnTo>
                <a:lnTo>
                  <a:pt x="69" y="92"/>
                </a:lnTo>
                <a:lnTo>
                  <a:pt x="77" y="109"/>
                </a:lnTo>
                <a:lnTo>
                  <a:pt x="78" y="116"/>
                </a:lnTo>
                <a:lnTo>
                  <a:pt x="79" y="1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2" name="Freeform 974"/>
          <p:cNvSpPr>
            <a:spLocks/>
          </p:cNvSpPr>
          <p:nvPr/>
        </p:nvSpPr>
        <p:spPr bwMode="auto">
          <a:xfrm>
            <a:off x="6072189" y="2051051"/>
            <a:ext cx="96837" cy="138113"/>
          </a:xfrm>
          <a:custGeom>
            <a:avLst/>
            <a:gdLst>
              <a:gd name="T0" fmla="*/ 0 w 181"/>
              <a:gd name="T1" fmla="*/ 0 h 259"/>
              <a:gd name="T2" fmla="*/ 6 w 181"/>
              <a:gd name="T3" fmla="*/ 13 h 259"/>
              <a:gd name="T4" fmla="*/ 12 w 181"/>
              <a:gd name="T5" fmla="*/ 26 h 259"/>
              <a:gd name="T6" fmla="*/ 29 w 181"/>
              <a:gd name="T7" fmla="*/ 49 h 259"/>
              <a:gd name="T8" fmla="*/ 47 w 181"/>
              <a:gd name="T9" fmla="*/ 71 h 259"/>
              <a:gd name="T10" fmla="*/ 65 w 181"/>
              <a:gd name="T11" fmla="*/ 94 h 259"/>
              <a:gd name="T12" fmla="*/ 68 w 181"/>
              <a:gd name="T13" fmla="*/ 104 h 259"/>
              <a:gd name="T14" fmla="*/ 71 w 181"/>
              <a:gd name="T15" fmla="*/ 116 h 259"/>
              <a:gd name="T16" fmla="*/ 74 w 181"/>
              <a:gd name="T17" fmla="*/ 127 h 259"/>
              <a:gd name="T18" fmla="*/ 80 w 181"/>
              <a:gd name="T19" fmla="*/ 137 h 259"/>
              <a:gd name="T20" fmla="*/ 89 w 181"/>
              <a:gd name="T21" fmla="*/ 149 h 259"/>
              <a:gd name="T22" fmla="*/ 101 w 181"/>
              <a:gd name="T23" fmla="*/ 162 h 259"/>
              <a:gd name="T24" fmla="*/ 115 w 181"/>
              <a:gd name="T25" fmla="*/ 175 h 259"/>
              <a:gd name="T26" fmla="*/ 128 w 181"/>
              <a:gd name="T27" fmla="*/ 187 h 259"/>
              <a:gd name="T28" fmla="*/ 140 w 181"/>
              <a:gd name="T29" fmla="*/ 199 h 259"/>
              <a:gd name="T30" fmla="*/ 149 w 181"/>
              <a:gd name="T31" fmla="*/ 208 h 259"/>
              <a:gd name="T32" fmla="*/ 157 w 181"/>
              <a:gd name="T33" fmla="*/ 214 h 259"/>
              <a:gd name="T34" fmla="*/ 158 w 181"/>
              <a:gd name="T35" fmla="*/ 216 h 259"/>
              <a:gd name="T36" fmla="*/ 159 w 181"/>
              <a:gd name="T37" fmla="*/ 216 h 259"/>
              <a:gd name="T38" fmla="*/ 163 w 181"/>
              <a:gd name="T39" fmla="*/ 227 h 259"/>
              <a:gd name="T40" fmla="*/ 166 w 181"/>
              <a:gd name="T41" fmla="*/ 238 h 259"/>
              <a:gd name="T42" fmla="*/ 170 w 181"/>
              <a:gd name="T43" fmla="*/ 244 h 259"/>
              <a:gd name="T44" fmla="*/ 175 w 181"/>
              <a:gd name="T45" fmla="*/ 251 h 259"/>
              <a:gd name="T46" fmla="*/ 179 w 181"/>
              <a:gd name="T47" fmla="*/ 257 h 259"/>
              <a:gd name="T48" fmla="*/ 181 w 181"/>
              <a:gd name="T49" fmla="*/ 259 h 259"/>
              <a:gd name="T50" fmla="*/ 181 w 181"/>
              <a:gd name="T51" fmla="*/ 259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1" h="259">
                <a:moveTo>
                  <a:pt x="0" y="0"/>
                </a:moveTo>
                <a:lnTo>
                  <a:pt x="6" y="13"/>
                </a:lnTo>
                <a:lnTo>
                  <a:pt x="12" y="26"/>
                </a:lnTo>
                <a:lnTo>
                  <a:pt x="29" y="49"/>
                </a:lnTo>
                <a:lnTo>
                  <a:pt x="47" y="71"/>
                </a:lnTo>
                <a:lnTo>
                  <a:pt x="65" y="94"/>
                </a:lnTo>
                <a:lnTo>
                  <a:pt x="68" y="104"/>
                </a:lnTo>
                <a:lnTo>
                  <a:pt x="71" y="116"/>
                </a:lnTo>
                <a:lnTo>
                  <a:pt x="74" y="127"/>
                </a:lnTo>
                <a:lnTo>
                  <a:pt x="80" y="137"/>
                </a:lnTo>
                <a:lnTo>
                  <a:pt x="89" y="149"/>
                </a:lnTo>
                <a:lnTo>
                  <a:pt x="101" y="162"/>
                </a:lnTo>
                <a:lnTo>
                  <a:pt x="115" y="175"/>
                </a:lnTo>
                <a:lnTo>
                  <a:pt x="128" y="187"/>
                </a:lnTo>
                <a:lnTo>
                  <a:pt x="140" y="199"/>
                </a:lnTo>
                <a:lnTo>
                  <a:pt x="149" y="208"/>
                </a:lnTo>
                <a:lnTo>
                  <a:pt x="157" y="214"/>
                </a:lnTo>
                <a:lnTo>
                  <a:pt x="158" y="216"/>
                </a:lnTo>
                <a:lnTo>
                  <a:pt x="159" y="216"/>
                </a:lnTo>
                <a:lnTo>
                  <a:pt x="163" y="227"/>
                </a:lnTo>
                <a:lnTo>
                  <a:pt x="166" y="238"/>
                </a:lnTo>
                <a:lnTo>
                  <a:pt x="170" y="244"/>
                </a:lnTo>
                <a:lnTo>
                  <a:pt x="175" y="251"/>
                </a:lnTo>
                <a:lnTo>
                  <a:pt x="179" y="257"/>
                </a:lnTo>
                <a:lnTo>
                  <a:pt x="181" y="259"/>
                </a:lnTo>
                <a:lnTo>
                  <a:pt x="181" y="2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3" name="Freeform 975"/>
          <p:cNvSpPr>
            <a:spLocks/>
          </p:cNvSpPr>
          <p:nvPr/>
        </p:nvSpPr>
        <p:spPr bwMode="auto">
          <a:xfrm>
            <a:off x="6118226" y="2058988"/>
            <a:ext cx="119063" cy="80962"/>
          </a:xfrm>
          <a:custGeom>
            <a:avLst/>
            <a:gdLst>
              <a:gd name="T0" fmla="*/ 0 w 224"/>
              <a:gd name="T1" fmla="*/ 0 h 152"/>
              <a:gd name="T2" fmla="*/ 17 w 224"/>
              <a:gd name="T3" fmla="*/ 13 h 152"/>
              <a:gd name="T4" fmla="*/ 31 w 224"/>
              <a:gd name="T5" fmla="*/ 27 h 152"/>
              <a:gd name="T6" fmla="*/ 47 w 224"/>
              <a:gd name="T7" fmla="*/ 40 h 152"/>
              <a:gd name="T8" fmla="*/ 65 w 224"/>
              <a:gd name="T9" fmla="*/ 51 h 152"/>
              <a:gd name="T10" fmla="*/ 88 w 224"/>
              <a:gd name="T11" fmla="*/ 60 h 152"/>
              <a:gd name="T12" fmla="*/ 112 w 224"/>
              <a:gd name="T13" fmla="*/ 69 h 152"/>
              <a:gd name="T14" fmla="*/ 136 w 224"/>
              <a:gd name="T15" fmla="*/ 77 h 152"/>
              <a:gd name="T16" fmla="*/ 159 w 224"/>
              <a:gd name="T17" fmla="*/ 87 h 152"/>
              <a:gd name="T18" fmla="*/ 165 w 224"/>
              <a:gd name="T19" fmla="*/ 90 h 152"/>
              <a:gd name="T20" fmla="*/ 173 w 224"/>
              <a:gd name="T21" fmla="*/ 98 h 152"/>
              <a:gd name="T22" fmla="*/ 184 w 224"/>
              <a:gd name="T23" fmla="*/ 107 h 152"/>
              <a:gd name="T24" fmla="*/ 195 w 224"/>
              <a:gd name="T25" fmla="*/ 118 h 152"/>
              <a:gd name="T26" fmla="*/ 206 w 224"/>
              <a:gd name="T27" fmla="*/ 129 h 152"/>
              <a:gd name="T28" fmla="*/ 215 w 224"/>
              <a:gd name="T29" fmla="*/ 138 h 152"/>
              <a:gd name="T30" fmla="*/ 221 w 224"/>
              <a:gd name="T31" fmla="*/ 147 h 152"/>
              <a:gd name="T32" fmla="*/ 224 w 224"/>
              <a:gd name="T33" fmla="*/ 149 h 152"/>
              <a:gd name="T34" fmla="*/ 224 w 224"/>
              <a:gd name="T3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24" h="152">
                <a:moveTo>
                  <a:pt x="0" y="0"/>
                </a:moveTo>
                <a:lnTo>
                  <a:pt x="17" y="13"/>
                </a:lnTo>
                <a:lnTo>
                  <a:pt x="31" y="27"/>
                </a:lnTo>
                <a:lnTo>
                  <a:pt x="47" y="40"/>
                </a:lnTo>
                <a:lnTo>
                  <a:pt x="65" y="51"/>
                </a:lnTo>
                <a:lnTo>
                  <a:pt x="88" y="60"/>
                </a:lnTo>
                <a:lnTo>
                  <a:pt x="112" y="69"/>
                </a:lnTo>
                <a:lnTo>
                  <a:pt x="136" y="77"/>
                </a:lnTo>
                <a:lnTo>
                  <a:pt x="159" y="87"/>
                </a:lnTo>
                <a:lnTo>
                  <a:pt x="165" y="90"/>
                </a:lnTo>
                <a:lnTo>
                  <a:pt x="173" y="98"/>
                </a:lnTo>
                <a:lnTo>
                  <a:pt x="184" y="107"/>
                </a:lnTo>
                <a:lnTo>
                  <a:pt x="195" y="118"/>
                </a:lnTo>
                <a:lnTo>
                  <a:pt x="206" y="129"/>
                </a:lnTo>
                <a:lnTo>
                  <a:pt x="215" y="138"/>
                </a:lnTo>
                <a:lnTo>
                  <a:pt x="221" y="147"/>
                </a:lnTo>
                <a:lnTo>
                  <a:pt x="224" y="149"/>
                </a:lnTo>
                <a:lnTo>
                  <a:pt x="224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4" name="Freeform 976"/>
          <p:cNvSpPr>
            <a:spLocks/>
          </p:cNvSpPr>
          <p:nvPr/>
        </p:nvSpPr>
        <p:spPr bwMode="auto">
          <a:xfrm>
            <a:off x="6099175" y="2039939"/>
            <a:ext cx="192088" cy="41275"/>
          </a:xfrm>
          <a:custGeom>
            <a:avLst/>
            <a:gdLst>
              <a:gd name="T0" fmla="*/ 0 w 361"/>
              <a:gd name="T1" fmla="*/ 29 h 79"/>
              <a:gd name="T2" fmla="*/ 11 w 361"/>
              <a:gd name="T3" fmla="*/ 23 h 79"/>
              <a:gd name="T4" fmla="*/ 20 w 361"/>
              <a:gd name="T5" fmla="*/ 18 h 79"/>
              <a:gd name="T6" fmla="*/ 42 w 361"/>
              <a:gd name="T7" fmla="*/ 11 h 79"/>
              <a:gd name="T8" fmla="*/ 64 w 361"/>
              <a:gd name="T9" fmla="*/ 6 h 79"/>
              <a:gd name="T10" fmla="*/ 86 w 361"/>
              <a:gd name="T11" fmla="*/ 0 h 79"/>
              <a:gd name="T12" fmla="*/ 118 w 361"/>
              <a:gd name="T13" fmla="*/ 1 h 79"/>
              <a:gd name="T14" fmla="*/ 149 w 361"/>
              <a:gd name="T15" fmla="*/ 2 h 79"/>
              <a:gd name="T16" fmla="*/ 165 w 361"/>
              <a:gd name="T17" fmla="*/ 4 h 79"/>
              <a:gd name="T18" fmla="*/ 180 w 361"/>
              <a:gd name="T19" fmla="*/ 6 h 79"/>
              <a:gd name="T20" fmla="*/ 195 w 361"/>
              <a:gd name="T21" fmla="*/ 10 h 79"/>
              <a:gd name="T22" fmla="*/ 209 w 361"/>
              <a:gd name="T23" fmla="*/ 15 h 79"/>
              <a:gd name="T24" fmla="*/ 227 w 361"/>
              <a:gd name="T25" fmla="*/ 24 h 79"/>
              <a:gd name="T26" fmla="*/ 245 w 361"/>
              <a:gd name="T27" fmla="*/ 36 h 79"/>
              <a:gd name="T28" fmla="*/ 263 w 361"/>
              <a:gd name="T29" fmla="*/ 48 h 79"/>
              <a:gd name="T30" fmla="*/ 281 w 361"/>
              <a:gd name="T31" fmla="*/ 58 h 79"/>
              <a:gd name="T32" fmla="*/ 291 w 361"/>
              <a:gd name="T33" fmla="*/ 61 h 79"/>
              <a:gd name="T34" fmla="*/ 300 w 361"/>
              <a:gd name="T35" fmla="*/ 64 h 79"/>
              <a:gd name="T36" fmla="*/ 321 w 361"/>
              <a:gd name="T37" fmla="*/ 67 h 79"/>
              <a:gd name="T38" fmla="*/ 340 w 361"/>
              <a:gd name="T39" fmla="*/ 72 h 79"/>
              <a:gd name="T40" fmla="*/ 351 w 361"/>
              <a:gd name="T41" fmla="*/ 75 h 79"/>
              <a:gd name="T42" fmla="*/ 361 w 361"/>
              <a:gd name="T43" fmla="*/ 79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1" h="79">
                <a:moveTo>
                  <a:pt x="0" y="29"/>
                </a:moveTo>
                <a:lnTo>
                  <a:pt x="11" y="23"/>
                </a:lnTo>
                <a:lnTo>
                  <a:pt x="20" y="18"/>
                </a:lnTo>
                <a:lnTo>
                  <a:pt x="42" y="11"/>
                </a:lnTo>
                <a:lnTo>
                  <a:pt x="64" y="6"/>
                </a:lnTo>
                <a:lnTo>
                  <a:pt x="86" y="0"/>
                </a:lnTo>
                <a:lnTo>
                  <a:pt x="118" y="1"/>
                </a:lnTo>
                <a:lnTo>
                  <a:pt x="149" y="2"/>
                </a:lnTo>
                <a:lnTo>
                  <a:pt x="165" y="4"/>
                </a:lnTo>
                <a:lnTo>
                  <a:pt x="180" y="6"/>
                </a:lnTo>
                <a:lnTo>
                  <a:pt x="195" y="10"/>
                </a:lnTo>
                <a:lnTo>
                  <a:pt x="209" y="15"/>
                </a:lnTo>
                <a:lnTo>
                  <a:pt x="227" y="24"/>
                </a:lnTo>
                <a:lnTo>
                  <a:pt x="245" y="36"/>
                </a:lnTo>
                <a:lnTo>
                  <a:pt x="263" y="48"/>
                </a:lnTo>
                <a:lnTo>
                  <a:pt x="281" y="58"/>
                </a:lnTo>
                <a:lnTo>
                  <a:pt x="291" y="61"/>
                </a:lnTo>
                <a:lnTo>
                  <a:pt x="300" y="64"/>
                </a:lnTo>
                <a:lnTo>
                  <a:pt x="321" y="67"/>
                </a:lnTo>
                <a:lnTo>
                  <a:pt x="340" y="72"/>
                </a:lnTo>
                <a:lnTo>
                  <a:pt x="351" y="75"/>
                </a:lnTo>
                <a:lnTo>
                  <a:pt x="361" y="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5" name="Freeform 977"/>
          <p:cNvSpPr>
            <a:spLocks/>
          </p:cNvSpPr>
          <p:nvPr/>
        </p:nvSpPr>
        <p:spPr bwMode="auto">
          <a:xfrm>
            <a:off x="6038850" y="2043113"/>
            <a:ext cx="76200" cy="157162"/>
          </a:xfrm>
          <a:custGeom>
            <a:avLst/>
            <a:gdLst>
              <a:gd name="T0" fmla="*/ 0 w 145"/>
              <a:gd name="T1" fmla="*/ 0 h 296"/>
              <a:gd name="T2" fmla="*/ 17 w 145"/>
              <a:gd name="T3" fmla="*/ 11 h 296"/>
              <a:gd name="T4" fmla="*/ 33 w 145"/>
              <a:gd name="T5" fmla="*/ 24 h 296"/>
              <a:gd name="T6" fmla="*/ 47 w 145"/>
              <a:gd name="T7" fmla="*/ 39 h 296"/>
              <a:gd name="T8" fmla="*/ 60 w 145"/>
              <a:gd name="T9" fmla="*/ 57 h 296"/>
              <a:gd name="T10" fmla="*/ 82 w 145"/>
              <a:gd name="T11" fmla="*/ 93 h 296"/>
              <a:gd name="T12" fmla="*/ 101 w 145"/>
              <a:gd name="T13" fmla="*/ 130 h 296"/>
              <a:gd name="T14" fmla="*/ 106 w 145"/>
              <a:gd name="T15" fmla="*/ 151 h 296"/>
              <a:gd name="T16" fmla="*/ 112 w 145"/>
              <a:gd name="T17" fmla="*/ 171 h 296"/>
              <a:gd name="T18" fmla="*/ 127 w 145"/>
              <a:gd name="T19" fmla="*/ 213 h 296"/>
              <a:gd name="T20" fmla="*/ 134 w 145"/>
              <a:gd name="T21" fmla="*/ 235 h 296"/>
              <a:gd name="T22" fmla="*/ 140 w 145"/>
              <a:gd name="T23" fmla="*/ 256 h 296"/>
              <a:gd name="T24" fmla="*/ 143 w 145"/>
              <a:gd name="T25" fmla="*/ 277 h 296"/>
              <a:gd name="T26" fmla="*/ 145 w 145"/>
              <a:gd name="T27" fmla="*/ 29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296">
                <a:moveTo>
                  <a:pt x="0" y="0"/>
                </a:moveTo>
                <a:lnTo>
                  <a:pt x="17" y="11"/>
                </a:lnTo>
                <a:lnTo>
                  <a:pt x="33" y="24"/>
                </a:lnTo>
                <a:lnTo>
                  <a:pt x="47" y="39"/>
                </a:lnTo>
                <a:lnTo>
                  <a:pt x="60" y="57"/>
                </a:lnTo>
                <a:lnTo>
                  <a:pt x="82" y="93"/>
                </a:lnTo>
                <a:lnTo>
                  <a:pt x="101" y="130"/>
                </a:lnTo>
                <a:lnTo>
                  <a:pt x="106" y="151"/>
                </a:lnTo>
                <a:lnTo>
                  <a:pt x="112" y="171"/>
                </a:lnTo>
                <a:lnTo>
                  <a:pt x="127" y="213"/>
                </a:lnTo>
                <a:lnTo>
                  <a:pt x="134" y="235"/>
                </a:lnTo>
                <a:lnTo>
                  <a:pt x="140" y="256"/>
                </a:lnTo>
                <a:lnTo>
                  <a:pt x="143" y="277"/>
                </a:lnTo>
                <a:lnTo>
                  <a:pt x="145" y="29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6" name="Freeform 978"/>
          <p:cNvSpPr>
            <a:spLocks/>
          </p:cNvSpPr>
          <p:nvPr/>
        </p:nvSpPr>
        <p:spPr bwMode="auto">
          <a:xfrm>
            <a:off x="5854701" y="2039939"/>
            <a:ext cx="61913" cy="73025"/>
          </a:xfrm>
          <a:custGeom>
            <a:avLst/>
            <a:gdLst>
              <a:gd name="T0" fmla="*/ 0 w 115"/>
              <a:gd name="T1" fmla="*/ 0 h 137"/>
              <a:gd name="T2" fmla="*/ 13 w 115"/>
              <a:gd name="T3" fmla="*/ 2 h 137"/>
              <a:gd name="T4" fmla="*/ 25 w 115"/>
              <a:gd name="T5" fmla="*/ 4 h 137"/>
              <a:gd name="T6" fmla="*/ 35 w 115"/>
              <a:gd name="T7" fmla="*/ 5 h 137"/>
              <a:gd name="T8" fmla="*/ 42 w 115"/>
              <a:gd name="T9" fmla="*/ 7 h 137"/>
              <a:gd name="T10" fmla="*/ 49 w 115"/>
              <a:gd name="T11" fmla="*/ 9 h 137"/>
              <a:gd name="T12" fmla="*/ 54 w 115"/>
              <a:gd name="T13" fmla="*/ 11 h 137"/>
              <a:gd name="T14" fmla="*/ 63 w 115"/>
              <a:gd name="T15" fmla="*/ 16 h 137"/>
              <a:gd name="T16" fmla="*/ 69 w 115"/>
              <a:gd name="T17" fmla="*/ 23 h 137"/>
              <a:gd name="T18" fmla="*/ 75 w 115"/>
              <a:gd name="T19" fmla="*/ 33 h 137"/>
              <a:gd name="T20" fmla="*/ 83 w 115"/>
              <a:gd name="T21" fmla="*/ 47 h 137"/>
              <a:gd name="T22" fmla="*/ 88 w 115"/>
              <a:gd name="T23" fmla="*/ 55 h 137"/>
              <a:gd name="T24" fmla="*/ 94 w 115"/>
              <a:gd name="T25" fmla="*/ 65 h 137"/>
              <a:gd name="T26" fmla="*/ 101 w 115"/>
              <a:gd name="T27" fmla="*/ 94 h 137"/>
              <a:gd name="T28" fmla="*/ 103 w 115"/>
              <a:gd name="T29" fmla="*/ 100 h 137"/>
              <a:gd name="T30" fmla="*/ 106 w 115"/>
              <a:gd name="T31" fmla="*/ 107 h 137"/>
              <a:gd name="T32" fmla="*/ 111 w 115"/>
              <a:gd name="T33" fmla="*/ 122 h 137"/>
              <a:gd name="T34" fmla="*/ 112 w 115"/>
              <a:gd name="T35" fmla="*/ 128 h 137"/>
              <a:gd name="T36" fmla="*/ 114 w 115"/>
              <a:gd name="T37" fmla="*/ 132 h 137"/>
              <a:gd name="T38" fmla="*/ 115 w 115"/>
              <a:gd name="T39" fmla="*/ 136 h 137"/>
              <a:gd name="T40" fmla="*/ 115 w 115"/>
              <a:gd name="T4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5" h="137">
                <a:moveTo>
                  <a:pt x="0" y="0"/>
                </a:moveTo>
                <a:lnTo>
                  <a:pt x="13" y="2"/>
                </a:lnTo>
                <a:lnTo>
                  <a:pt x="25" y="4"/>
                </a:lnTo>
                <a:lnTo>
                  <a:pt x="35" y="5"/>
                </a:lnTo>
                <a:lnTo>
                  <a:pt x="42" y="7"/>
                </a:lnTo>
                <a:lnTo>
                  <a:pt x="49" y="9"/>
                </a:lnTo>
                <a:lnTo>
                  <a:pt x="54" y="11"/>
                </a:lnTo>
                <a:lnTo>
                  <a:pt x="63" y="16"/>
                </a:lnTo>
                <a:lnTo>
                  <a:pt x="69" y="23"/>
                </a:lnTo>
                <a:lnTo>
                  <a:pt x="75" y="33"/>
                </a:lnTo>
                <a:lnTo>
                  <a:pt x="83" y="47"/>
                </a:lnTo>
                <a:lnTo>
                  <a:pt x="88" y="55"/>
                </a:lnTo>
                <a:lnTo>
                  <a:pt x="94" y="65"/>
                </a:lnTo>
                <a:lnTo>
                  <a:pt x="101" y="94"/>
                </a:lnTo>
                <a:lnTo>
                  <a:pt x="103" y="100"/>
                </a:lnTo>
                <a:lnTo>
                  <a:pt x="106" y="107"/>
                </a:lnTo>
                <a:lnTo>
                  <a:pt x="111" y="122"/>
                </a:lnTo>
                <a:lnTo>
                  <a:pt x="112" y="128"/>
                </a:lnTo>
                <a:lnTo>
                  <a:pt x="114" y="132"/>
                </a:lnTo>
                <a:lnTo>
                  <a:pt x="115" y="136"/>
                </a:lnTo>
                <a:lnTo>
                  <a:pt x="115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7" name="Freeform 979"/>
          <p:cNvSpPr>
            <a:spLocks/>
          </p:cNvSpPr>
          <p:nvPr/>
        </p:nvSpPr>
        <p:spPr bwMode="auto">
          <a:xfrm>
            <a:off x="6091239" y="2081213"/>
            <a:ext cx="77787" cy="50800"/>
          </a:xfrm>
          <a:custGeom>
            <a:avLst/>
            <a:gdLst>
              <a:gd name="T0" fmla="*/ 0 w 145"/>
              <a:gd name="T1" fmla="*/ 0 h 94"/>
              <a:gd name="T2" fmla="*/ 20 w 145"/>
              <a:gd name="T3" fmla="*/ 5 h 94"/>
              <a:gd name="T4" fmla="*/ 39 w 145"/>
              <a:gd name="T5" fmla="*/ 8 h 94"/>
              <a:gd name="T6" fmla="*/ 57 w 145"/>
              <a:gd name="T7" fmla="*/ 14 h 94"/>
              <a:gd name="T8" fmla="*/ 65 w 145"/>
              <a:gd name="T9" fmla="*/ 17 h 94"/>
              <a:gd name="T10" fmla="*/ 73 w 145"/>
              <a:gd name="T11" fmla="*/ 22 h 94"/>
              <a:gd name="T12" fmla="*/ 77 w 145"/>
              <a:gd name="T13" fmla="*/ 27 h 94"/>
              <a:gd name="T14" fmla="*/ 80 w 145"/>
              <a:gd name="T15" fmla="*/ 33 h 94"/>
              <a:gd name="T16" fmla="*/ 83 w 145"/>
              <a:gd name="T17" fmla="*/ 38 h 94"/>
              <a:gd name="T18" fmla="*/ 87 w 145"/>
              <a:gd name="T19" fmla="*/ 44 h 94"/>
              <a:gd name="T20" fmla="*/ 100 w 145"/>
              <a:gd name="T21" fmla="*/ 58 h 94"/>
              <a:gd name="T22" fmla="*/ 116 w 145"/>
              <a:gd name="T23" fmla="*/ 70 h 94"/>
              <a:gd name="T24" fmla="*/ 130 w 145"/>
              <a:gd name="T25" fmla="*/ 82 h 94"/>
              <a:gd name="T26" fmla="*/ 145 w 145"/>
              <a:gd name="T27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5" h="94">
                <a:moveTo>
                  <a:pt x="0" y="0"/>
                </a:moveTo>
                <a:lnTo>
                  <a:pt x="20" y="5"/>
                </a:lnTo>
                <a:lnTo>
                  <a:pt x="39" y="8"/>
                </a:lnTo>
                <a:lnTo>
                  <a:pt x="57" y="14"/>
                </a:lnTo>
                <a:lnTo>
                  <a:pt x="65" y="17"/>
                </a:lnTo>
                <a:lnTo>
                  <a:pt x="73" y="22"/>
                </a:lnTo>
                <a:lnTo>
                  <a:pt x="77" y="27"/>
                </a:lnTo>
                <a:lnTo>
                  <a:pt x="80" y="33"/>
                </a:lnTo>
                <a:lnTo>
                  <a:pt x="83" y="38"/>
                </a:lnTo>
                <a:lnTo>
                  <a:pt x="87" y="44"/>
                </a:lnTo>
                <a:lnTo>
                  <a:pt x="100" y="58"/>
                </a:lnTo>
                <a:lnTo>
                  <a:pt x="116" y="70"/>
                </a:lnTo>
                <a:lnTo>
                  <a:pt x="130" y="82"/>
                </a:lnTo>
                <a:lnTo>
                  <a:pt x="145" y="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8" name="Freeform 980"/>
          <p:cNvSpPr>
            <a:spLocks/>
          </p:cNvSpPr>
          <p:nvPr/>
        </p:nvSpPr>
        <p:spPr bwMode="auto">
          <a:xfrm>
            <a:off x="6110288" y="2120900"/>
            <a:ext cx="31750" cy="57150"/>
          </a:xfrm>
          <a:custGeom>
            <a:avLst/>
            <a:gdLst>
              <a:gd name="T0" fmla="*/ 0 w 58"/>
              <a:gd name="T1" fmla="*/ 0 h 108"/>
              <a:gd name="T2" fmla="*/ 3 w 58"/>
              <a:gd name="T3" fmla="*/ 13 h 108"/>
              <a:gd name="T4" fmla="*/ 4 w 58"/>
              <a:gd name="T5" fmla="*/ 25 h 108"/>
              <a:gd name="T6" fmla="*/ 5 w 58"/>
              <a:gd name="T7" fmla="*/ 36 h 108"/>
              <a:gd name="T8" fmla="*/ 8 w 58"/>
              <a:gd name="T9" fmla="*/ 45 h 108"/>
              <a:gd name="T10" fmla="*/ 11 w 58"/>
              <a:gd name="T11" fmla="*/ 54 h 108"/>
              <a:gd name="T12" fmla="*/ 16 w 58"/>
              <a:gd name="T13" fmla="*/ 61 h 108"/>
              <a:gd name="T14" fmla="*/ 25 w 58"/>
              <a:gd name="T15" fmla="*/ 67 h 108"/>
              <a:gd name="T16" fmla="*/ 37 w 58"/>
              <a:gd name="T17" fmla="*/ 72 h 108"/>
              <a:gd name="T18" fmla="*/ 41 w 58"/>
              <a:gd name="T19" fmla="*/ 80 h 108"/>
              <a:gd name="T20" fmla="*/ 45 w 58"/>
              <a:gd name="T21" fmla="*/ 85 h 108"/>
              <a:gd name="T22" fmla="*/ 49 w 58"/>
              <a:gd name="T23" fmla="*/ 89 h 108"/>
              <a:gd name="T24" fmla="*/ 50 w 58"/>
              <a:gd name="T25" fmla="*/ 92 h 108"/>
              <a:gd name="T26" fmla="*/ 51 w 58"/>
              <a:gd name="T27" fmla="*/ 93 h 108"/>
              <a:gd name="T28" fmla="*/ 52 w 58"/>
              <a:gd name="T29" fmla="*/ 97 h 108"/>
              <a:gd name="T30" fmla="*/ 55 w 58"/>
              <a:gd name="T31" fmla="*/ 101 h 108"/>
              <a:gd name="T32" fmla="*/ 58 w 58"/>
              <a:gd name="T3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" h="108">
                <a:moveTo>
                  <a:pt x="0" y="0"/>
                </a:moveTo>
                <a:lnTo>
                  <a:pt x="3" y="13"/>
                </a:lnTo>
                <a:lnTo>
                  <a:pt x="4" y="25"/>
                </a:lnTo>
                <a:lnTo>
                  <a:pt x="5" y="36"/>
                </a:lnTo>
                <a:lnTo>
                  <a:pt x="8" y="45"/>
                </a:lnTo>
                <a:lnTo>
                  <a:pt x="11" y="54"/>
                </a:lnTo>
                <a:lnTo>
                  <a:pt x="16" y="61"/>
                </a:lnTo>
                <a:lnTo>
                  <a:pt x="25" y="67"/>
                </a:lnTo>
                <a:lnTo>
                  <a:pt x="37" y="72"/>
                </a:lnTo>
                <a:lnTo>
                  <a:pt x="41" y="80"/>
                </a:lnTo>
                <a:lnTo>
                  <a:pt x="45" y="85"/>
                </a:lnTo>
                <a:lnTo>
                  <a:pt x="49" y="89"/>
                </a:lnTo>
                <a:lnTo>
                  <a:pt x="50" y="92"/>
                </a:lnTo>
                <a:lnTo>
                  <a:pt x="51" y="93"/>
                </a:lnTo>
                <a:lnTo>
                  <a:pt x="52" y="97"/>
                </a:lnTo>
                <a:lnTo>
                  <a:pt x="55" y="101"/>
                </a:lnTo>
                <a:lnTo>
                  <a:pt x="58" y="10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69" name="Freeform 981"/>
          <p:cNvSpPr>
            <a:spLocks/>
          </p:cNvSpPr>
          <p:nvPr/>
        </p:nvSpPr>
        <p:spPr bwMode="auto">
          <a:xfrm>
            <a:off x="6137275" y="2146301"/>
            <a:ext cx="31750" cy="23813"/>
          </a:xfrm>
          <a:custGeom>
            <a:avLst/>
            <a:gdLst>
              <a:gd name="T0" fmla="*/ 0 w 58"/>
              <a:gd name="T1" fmla="*/ 0 h 43"/>
              <a:gd name="T2" fmla="*/ 12 w 58"/>
              <a:gd name="T3" fmla="*/ 4 h 43"/>
              <a:gd name="T4" fmla="*/ 23 w 58"/>
              <a:gd name="T5" fmla="*/ 7 h 43"/>
              <a:gd name="T6" fmla="*/ 32 w 58"/>
              <a:gd name="T7" fmla="*/ 13 h 43"/>
              <a:gd name="T8" fmla="*/ 38 w 58"/>
              <a:gd name="T9" fmla="*/ 17 h 43"/>
              <a:gd name="T10" fmla="*/ 43 w 58"/>
              <a:gd name="T11" fmla="*/ 22 h 43"/>
              <a:gd name="T12" fmla="*/ 48 w 58"/>
              <a:gd name="T13" fmla="*/ 28 h 43"/>
              <a:gd name="T14" fmla="*/ 53 w 58"/>
              <a:gd name="T15" fmla="*/ 35 h 43"/>
              <a:gd name="T16" fmla="*/ 56 w 58"/>
              <a:gd name="T17" fmla="*/ 41 h 43"/>
              <a:gd name="T18" fmla="*/ 58 w 58"/>
              <a:gd name="T19" fmla="*/ 42 h 43"/>
              <a:gd name="T20" fmla="*/ 58 w 58"/>
              <a:gd name="T21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8" h="43">
                <a:moveTo>
                  <a:pt x="0" y="0"/>
                </a:moveTo>
                <a:lnTo>
                  <a:pt x="12" y="4"/>
                </a:lnTo>
                <a:lnTo>
                  <a:pt x="23" y="7"/>
                </a:lnTo>
                <a:lnTo>
                  <a:pt x="32" y="13"/>
                </a:lnTo>
                <a:lnTo>
                  <a:pt x="38" y="17"/>
                </a:lnTo>
                <a:lnTo>
                  <a:pt x="43" y="22"/>
                </a:lnTo>
                <a:lnTo>
                  <a:pt x="48" y="28"/>
                </a:lnTo>
                <a:lnTo>
                  <a:pt x="53" y="35"/>
                </a:lnTo>
                <a:lnTo>
                  <a:pt x="56" y="41"/>
                </a:lnTo>
                <a:lnTo>
                  <a:pt x="58" y="42"/>
                </a:lnTo>
                <a:lnTo>
                  <a:pt x="58" y="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0" name="Freeform 982"/>
          <p:cNvSpPr>
            <a:spLocks/>
          </p:cNvSpPr>
          <p:nvPr/>
        </p:nvSpPr>
        <p:spPr bwMode="auto">
          <a:xfrm>
            <a:off x="6046788" y="2108201"/>
            <a:ext cx="19050" cy="111125"/>
          </a:xfrm>
          <a:custGeom>
            <a:avLst/>
            <a:gdLst>
              <a:gd name="T0" fmla="*/ 0 w 36"/>
              <a:gd name="T1" fmla="*/ 0 h 209"/>
              <a:gd name="T2" fmla="*/ 6 w 36"/>
              <a:gd name="T3" fmla="*/ 17 h 209"/>
              <a:gd name="T4" fmla="*/ 11 w 36"/>
              <a:gd name="T5" fmla="*/ 32 h 209"/>
              <a:gd name="T6" fmla="*/ 15 w 36"/>
              <a:gd name="T7" fmla="*/ 46 h 209"/>
              <a:gd name="T8" fmla="*/ 20 w 36"/>
              <a:gd name="T9" fmla="*/ 56 h 209"/>
              <a:gd name="T10" fmla="*/ 23 w 36"/>
              <a:gd name="T11" fmla="*/ 67 h 209"/>
              <a:gd name="T12" fmla="*/ 26 w 36"/>
              <a:gd name="T13" fmla="*/ 77 h 209"/>
              <a:gd name="T14" fmla="*/ 31 w 36"/>
              <a:gd name="T15" fmla="*/ 94 h 209"/>
              <a:gd name="T16" fmla="*/ 33 w 36"/>
              <a:gd name="T17" fmla="*/ 113 h 209"/>
              <a:gd name="T18" fmla="*/ 35 w 36"/>
              <a:gd name="T19" fmla="*/ 124 h 209"/>
              <a:gd name="T20" fmla="*/ 35 w 36"/>
              <a:gd name="T21" fmla="*/ 137 h 209"/>
              <a:gd name="T22" fmla="*/ 36 w 36"/>
              <a:gd name="T23" fmla="*/ 151 h 209"/>
              <a:gd name="T24" fmla="*/ 36 w 36"/>
              <a:gd name="T25" fmla="*/ 168 h 209"/>
              <a:gd name="T26" fmla="*/ 36 w 36"/>
              <a:gd name="T27" fmla="*/ 187 h 209"/>
              <a:gd name="T28" fmla="*/ 36 w 36"/>
              <a:gd name="T29" fmla="*/ 209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" h="209">
                <a:moveTo>
                  <a:pt x="0" y="0"/>
                </a:moveTo>
                <a:lnTo>
                  <a:pt x="6" y="17"/>
                </a:lnTo>
                <a:lnTo>
                  <a:pt x="11" y="32"/>
                </a:lnTo>
                <a:lnTo>
                  <a:pt x="15" y="46"/>
                </a:lnTo>
                <a:lnTo>
                  <a:pt x="20" y="56"/>
                </a:lnTo>
                <a:lnTo>
                  <a:pt x="23" y="67"/>
                </a:lnTo>
                <a:lnTo>
                  <a:pt x="26" y="77"/>
                </a:lnTo>
                <a:lnTo>
                  <a:pt x="31" y="94"/>
                </a:lnTo>
                <a:lnTo>
                  <a:pt x="33" y="113"/>
                </a:lnTo>
                <a:lnTo>
                  <a:pt x="35" y="124"/>
                </a:lnTo>
                <a:lnTo>
                  <a:pt x="35" y="137"/>
                </a:lnTo>
                <a:lnTo>
                  <a:pt x="36" y="151"/>
                </a:lnTo>
                <a:lnTo>
                  <a:pt x="36" y="168"/>
                </a:lnTo>
                <a:lnTo>
                  <a:pt x="36" y="187"/>
                </a:lnTo>
                <a:lnTo>
                  <a:pt x="36" y="20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1" name="Freeform 983"/>
          <p:cNvSpPr>
            <a:spLocks/>
          </p:cNvSpPr>
          <p:nvPr/>
        </p:nvSpPr>
        <p:spPr bwMode="auto">
          <a:xfrm>
            <a:off x="6003926" y="2074863"/>
            <a:ext cx="15875" cy="114300"/>
          </a:xfrm>
          <a:custGeom>
            <a:avLst/>
            <a:gdLst>
              <a:gd name="T0" fmla="*/ 0 w 29"/>
              <a:gd name="T1" fmla="*/ 0 h 216"/>
              <a:gd name="T2" fmla="*/ 4 w 29"/>
              <a:gd name="T3" fmla="*/ 29 h 216"/>
              <a:gd name="T4" fmla="*/ 9 w 29"/>
              <a:gd name="T5" fmla="*/ 55 h 216"/>
              <a:gd name="T6" fmla="*/ 18 w 29"/>
              <a:gd name="T7" fmla="*/ 108 h 216"/>
              <a:gd name="T8" fmla="*/ 26 w 29"/>
              <a:gd name="T9" fmla="*/ 161 h 216"/>
              <a:gd name="T10" fmla="*/ 28 w 29"/>
              <a:gd name="T11" fmla="*/ 189 h 216"/>
              <a:gd name="T12" fmla="*/ 29 w 29"/>
              <a:gd name="T1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216">
                <a:moveTo>
                  <a:pt x="0" y="0"/>
                </a:moveTo>
                <a:lnTo>
                  <a:pt x="4" y="29"/>
                </a:lnTo>
                <a:lnTo>
                  <a:pt x="9" y="55"/>
                </a:lnTo>
                <a:lnTo>
                  <a:pt x="18" y="108"/>
                </a:lnTo>
                <a:lnTo>
                  <a:pt x="26" y="161"/>
                </a:lnTo>
                <a:lnTo>
                  <a:pt x="28" y="189"/>
                </a:lnTo>
                <a:lnTo>
                  <a:pt x="29" y="2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2" name="Freeform 984"/>
          <p:cNvSpPr>
            <a:spLocks/>
          </p:cNvSpPr>
          <p:nvPr/>
        </p:nvSpPr>
        <p:spPr bwMode="auto">
          <a:xfrm>
            <a:off x="5900738" y="2066926"/>
            <a:ext cx="61912" cy="125413"/>
          </a:xfrm>
          <a:custGeom>
            <a:avLst/>
            <a:gdLst>
              <a:gd name="T0" fmla="*/ 0 w 115"/>
              <a:gd name="T1" fmla="*/ 0 h 238"/>
              <a:gd name="T2" fmla="*/ 9 w 115"/>
              <a:gd name="T3" fmla="*/ 4 h 238"/>
              <a:gd name="T4" fmla="*/ 16 w 115"/>
              <a:gd name="T5" fmla="*/ 8 h 238"/>
              <a:gd name="T6" fmla="*/ 21 w 115"/>
              <a:gd name="T7" fmla="*/ 10 h 238"/>
              <a:gd name="T8" fmla="*/ 25 w 115"/>
              <a:gd name="T9" fmla="*/ 12 h 238"/>
              <a:gd name="T10" fmla="*/ 27 w 115"/>
              <a:gd name="T11" fmla="*/ 13 h 238"/>
              <a:gd name="T12" fmla="*/ 28 w 115"/>
              <a:gd name="T13" fmla="*/ 13 h 238"/>
              <a:gd name="T14" fmla="*/ 28 w 115"/>
              <a:gd name="T15" fmla="*/ 14 h 238"/>
              <a:gd name="T16" fmla="*/ 27 w 115"/>
              <a:gd name="T17" fmla="*/ 15 h 238"/>
              <a:gd name="T18" fmla="*/ 28 w 115"/>
              <a:gd name="T19" fmla="*/ 20 h 238"/>
              <a:gd name="T20" fmla="*/ 30 w 115"/>
              <a:gd name="T21" fmla="*/ 24 h 238"/>
              <a:gd name="T22" fmla="*/ 32 w 115"/>
              <a:gd name="T23" fmla="*/ 28 h 238"/>
              <a:gd name="T24" fmla="*/ 37 w 115"/>
              <a:gd name="T25" fmla="*/ 34 h 238"/>
              <a:gd name="T26" fmla="*/ 43 w 115"/>
              <a:gd name="T27" fmla="*/ 43 h 238"/>
              <a:gd name="T28" fmla="*/ 49 w 115"/>
              <a:gd name="T29" fmla="*/ 49 h 238"/>
              <a:gd name="T30" fmla="*/ 55 w 115"/>
              <a:gd name="T31" fmla="*/ 56 h 238"/>
              <a:gd name="T32" fmla="*/ 69 w 115"/>
              <a:gd name="T33" fmla="*/ 71 h 238"/>
              <a:gd name="T34" fmla="*/ 77 w 115"/>
              <a:gd name="T35" fmla="*/ 77 h 238"/>
              <a:gd name="T36" fmla="*/ 81 w 115"/>
              <a:gd name="T37" fmla="*/ 81 h 238"/>
              <a:gd name="T38" fmla="*/ 85 w 115"/>
              <a:gd name="T39" fmla="*/ 85 h 238"/>
              <a:gd name="T40" fmla="*/ 86 w 115"/>
              <a:gd name="T41" fmla="*/ 86 h 238"/>
              <a:gd name="T42" fmla="*/ 96 w 115"/>
              <a:gd name="T43" fmla="*/ 123 h 238"/>
              <a:gd name="T44" fmla="*/ 105 w 115"/>
              <a:gd name="T45" fmla="*/ 162 h 238"/>
              <a:gd name="T46" fmla="*/ 113 w 115"/>
              <a:gd name="T47" fmla="*/ 200 h 238"/>
              <a:gd name="T48" fmla="*/ 114 w 115"/>
              <a:gd name="T49" fmla="*/ 218 h 238"/>
              <a:gd name="T50" fmla="*/ 115 w 115"/>
              <a:gd name="T51" fmla="*/ 23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5" h="238">
                <a:moveTo>
                  <a:pt x="0" y="0"/>
                </a:moveTo>
                <a:lnTo>
                  <a:pt x="9" y="4"/>
                </a:lnTo>
                <a:lnTo>
                  <a:pt x="16" y="8"/>
                </a:lnTo>
                <a:lnTo>
                  <a:pt x="21" y="10"/>
                </a:lnTo>
                <a:lnTo>
                  <a:pt x="25" y="12"/>
                </a:lnTo>
                <a:lnTo>
                  <a:pt x="27" y="13"/>
                </a:lnTo>
                <a:lnTo>
                  <a:pt x="28" y="13"/>
                </a:lnTo>
                <a:lnTo>
                  <a:pt x="28" y="14"/>
                </a:lnTo>
                <a:lnTo>
                  <a:pt x="27" y="15"/>
                </a:lnTo>
                <a:lnTo>
                  <a:pt x="28" y="20"/>
                </a:lnTo>
                <a:lnTo>
                  <a:pt x="30" y="24"/>
                </a:lnTo>
                <a:lnTo>
                  <a:pt x="32" y="28"/>
                </a:lnTo>
                <a:lnTo>
                  <a:pt x="37" y="34"/>
                </a:lnTo>
                <a:lnTo>
                  <a:pt x="43" y="43"/>
                </a:lnTo>
                <a:lnTo>
                  <a:pt x="49" y="49"/>
                </a:lnTo>
                <a:lnTo>
                  <a:pt x="55" y="56"/>
                </a:lnTo>
                <a:lnTo>
                  <a:pt x="69" y="71"/>
                </a:lnTo>
                <a:lnTo>
                  <a:pt x="77" y="77"/>
                </a:lnTo>
                <a:lnTo>
                  <a:pt x="81" y="81"/>
                </a:lnTo>
                <a:lnTo>
                  <a:pt x="85" y="85"/>
                </a:lnTo>
                <a:lnTo>
                  <a:pt x="86" y="86"/>
                </a:lnTo>
                <a:lnTo>
                  <a:pt x="96" y="123"/>
                </a:lnTo>
                <a:lnTo>
                  <a:pt x="105" y="162"/>
                </a:lnTo>
                <a:lnTo>
                  <a:pt x="113" y="200"/>
                </a:lnTo>
                <a:lnTo>
                  <a:pt x="114" y="218"/>
                </a:lnTo>
                <a:lnTo>
                  <a:pt x="115" y="2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3" name="Freeform 985"/>
          <p:cNvSpPr>
            <a:spLocks/>
          </p:cNvSpPr>
          <p:nvPr/>
        </p:nvSpPr>
        <p:spPr bwMode="auto">
          <a:xfrm>
            <a:off x="5911851" y="2105026"/>
            <a:ext cx="34925" cy="117475"/>
          </a:xfrm>
          <a:custGeom>
            <a:avLst/>
            <a:gdLst>
              <a:gd name="T0" fmla="*/ 0 w 65"/>
              <a:gd name="T1" fmla="*/ 0 h 223"/>
              <a:gd name="T2" fmla="*/ 1 w 65"/>
              <a:gd name="T3" fmla="*/ 18 h 223"/>
              <a:gd name="T4" fmla="*/ 1 w 65"/>
              <a:gd name="T5" fmla="*/ 36 h 223"/>
              <a:gd name="T6" fmla="*/ 3 w 65"/>
              <a:gd name="T7" fmla="*/ 54 h 223"/>
              <a:gd name="T8" fmla="*/ 7 w 65"/>
              <a:gd name="T9" fmla="*/ 72 h 223"/>
              <a:gd name="T10" fmla="*/ 10 w 65"/>
              <a:gd name="T11" fmla="*/ 77 h 223"/>
              <a:gd name="T12" fmla="*/ 13 w 65"/>
              <a:gd name="T13" fmla="*/ 80 h 223"/>
              <a:gd name="T14" fmla="*/ 22 w 65"/>
              <a:gd name="T15" fmla="*/ 86 h 223"/>
              <a:gd name="T16" fmla="*/ 30 w 65"/>
              <a:gd name="T17" fmla="*/ 94 h 223"/>
              <a:gd name="T18" fmla="*/ 36 w 65"/>
              <a:gd name="T19" fmla="*/ 101 h 223"/>
              <a:gd name="T20" fmla="*/ 44 w 65"/>
              <a:gd name="T21" fmla="*/ 114 h 223"/>
              <a:gd name="T22" fmla="*/ 50 w 65"/>
              <a:gd name="T23" fmla="*/ 130 h 223"/>
              <a:gd name="T24" fmla="*/ 58 w 65"/>
              <a:gd name="T25" fmla="*/ 161 h 223"/>
              <a:gd name="T26" fmla="*/ 64 w 65"/>
              <a:gd name="T27" fmla="*/ 193 h 223"/>
              <a:gd name="T28" fmla="*/ 65 w 65"/>
              <a:gd name="T29" fmla="*/ 223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5" h="223">
                <a:moveTo>
                  <a:pt x="0" y="0"/>
                </a:moveTo>
                <a:lnTo>
                  <a:pt x="1" y="18"/>
                </a:lnTo>
                <a:lnTo>
                  <a:pt x="1" y="36"/>
                </a:lnTo>
                <a:lnTo>
                  <a:pt x="3" y="54"/>
                </a:lnTo>
                <a:lnTo>
                  <a:pt x="7" y="72"/>
                </a:lnTo>
                <a:lnTo>
                  <a:pt x="10" y="77"/>
                </a:lnTo>
                <a:lnTo>
                  <a:pt x="13" y="80"/>
                </a:lnTo>
                <a:lnTo>
                  <a:pt x="22" y="86"/>
                </a:lnTo>
                <a:lnTo>
                  <a:pt x="30" y="94"/>
                </a:lnTo>
                <a:lnTo>
                  <a:pt x="36" y="101"/>
                </a:lnTo>
                <a:lnTo>
                  <a:pt x="44" y="114"/>
                </a:lnTo>
                <a:lnTo>
                  <a:pt x="50" y="130"/>
                </a:lnTo>
                <a:lnTo>
                  <a:pt x="58" y="161"/>
                </a:lnTo>
                <a:lnTo>
                  <a:pt x="64" y="193"/>
                </a:lnTo>
                <a:lnTo>
                  <a:pt x="65" y="2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4" name="Freeform 986"/>
          <p:cNvSpPr>
            <a:spLocks/>
          </p:cNvSpPr>
          <p:nvPr/>
        </p:nvSpPr>
        <p:spPr bwMode="auto">
          <a:xfrm>
            <a:off x="5892800" y="2101850"/>
            <a:ext cx="19050" cy="71438"/>
          </a:xfrm>
          <a:custGeom>
            <a:avLst/>
            <a:gdLst>
              <a:gd name="T0" fmla="*/ 36 w 36"/>
              <a:gd name="T1" fmla="*/ 0 h 137"/>
              <a:gd name="T2" fmla="*/ 33 w 36"/>
              <a:gd name="T3" fmla="*/ 4 h 137"/>
              <a:gd name="T4" fmla="*/ 29 w 36"/>
              <a:gd name="T5" fmla="*/ 10 h 137"/>
              <a:gd name="T6" fmla="*/ 21 w 36"/>
              <a:gd name="T7" fmla="*/ 24 h 137"/>
              <a:gd name="T8" fmla="*/ 12 w 36"/>
              <a:gd name="T9" fmla="*/ 38 h 137"/>
              <a:gd name="T10" fmla="*/ 9 w 36"/>
              <a:gd name="T11" fmla="*/ 44 h 137"/>
              <a:gd name="T12" fmla="*/ 7 w 36"/>
              <a:gd name="T13" fmla="*/ 50 h 137"/>
              <a:gd name="T14" fmla="*/ 6 w 36"/>
              <a:gd name="T15" fmla="*/ 62 h 137"/>
              <a:gd name="T16" fmla="*/ 4 w 36"/>
              <a:gd name="T17" fmla="*/ 75 h 137"/>
              <a:gd name="T18" fmla="*/ 3 w 36"/>
              <a:gd name="T19" fmla="*/ 90 h 137"/>
              <a:gd name="T20" fmla="*/ 3 w 36"/>
              <a:gd name="T21" fmla="*/ 104 h 137"/>
              <a:gd name="T22" fmla="*/ 1 w 36"/>
              <a:gd name="T23" fmla="*/ 117 h 137"/>
              <a:gd name="T24" fmla="*/ 0 w 36"/>
              <a:gd name="T25" fmla="*/ 127 h 137"/>
              <a:gd name="T26" fmla="*/ 0 w 36"/>
              <a:gd name="T27" fmla="*/ 134 h 137"/>
              <a:gd name="T28" fmla="*/ 0 w 36"/>
              <a:gd name="T29" fmla="*/ 135 h 137"/>
              <a:gd name="T30" fmla="*/ 0 w 36"/>
              <a:gd name="T31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6" h="137">
                <a:moveTo>
                  <a:pt x="36" y="0"/>
                </a:moveTo>
                <a:lnTo>
                  <a:pt x="33" y="4"/>
                </a:lnTo>
                <a:lnTo>
                  <a:pt x="29" y="10"/>
                </a:lnTo>
                <a:lnTo>
                  <a:pt x="21" y="24"/>
                </a:lnTo>
                <a:lnTo>
                  <a:pt x="12" y="38"/>
                </a:lnTo>
                <a:lnTo>
                  <a:pt x="9" y="44"/>
                </a:lnTo>
                <a:lnTo>
                  <a:pt x="7" y="50"/>
                </a:lnTo>
                <a:lnTo>
                  <a:pt x="6" y="62"/>
                </a:lnTo>
                <a:lnTo>
                  <a:pt x="4" y="75"/>
                </a:lnTo>
                <a:lnTo>
                  <a:pt x="3" y="90"/>
                </a:lnTo>
                <a:lnTo>
                  <a:pt x="3" y="104"/>
                </a:lnTo>
                <a:lnTo>
                  <a:pt x="1" y="117"/>
                </a:lnTo>
                <a:lnTo>
                  <a:pt x="0" y="127"/>
                </a:lnTo>
                <a:lnTo>
                  <a:pt x="0" y="134"/>
                </a:lnTo>
                <a:lnTo>
                  <a:pt x="0" y="135"/>
                </a:lnTo>
                <a:lnTo>
                  <a:pt x="0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5" name="Freeform 987"/>
          <p:cNvSpPr>
            <a:spLocks/>
          </p:cNvSpPr>
          <p:nvPr/>
        </p:nvSpPr>
        <p:spPr bwMode="auto">
          <a:xfrm>
            <a:off x="5656264" y="2227264"/>
            <a:ext cx="206375" cy="98425"/>
          </a:xfrm>
          <a:custGeom>
            <a:avLst/>
            <a:gdLst>
              <a:gd name="T0" fmla="*/ 0 w 389"/>
              <a:gd name="T1" fmla="*/ 0 h 187"/>
              <a:gd name="T2" fmla="*/ 11 w 389"/>
              <a:gd name="T3" fmla="*/ 3 h 187"/>
              <a:gd name="T4" fmla="*/ 19 w 389"/>
              <a:gd name="T5" fmla="*/ 7 h 187"/>
              <a:gd name="T6" fmla="*/ 26 w 389"/>
              <a:gd name="T7" fmla="*/ 9 h 187"/>
              <a:gd name="T8" fmla="*/ 32 w 389"/>
              <a:gd name="T9" fmla="*/ 12 h 187"/>
              <a:gd name="T10" fmla="*/ 39 w 389"/>
              <a:gd name="T11" fmla="*/ 16 h 187"/>
              <a:gd name="T12" fmla="*/ 44 w 389"/>
              <a:gd name="T13" fmla="*/ 20 h 187"/>
              <a:gd name="T14" fmla="*/ 49 w 389"/>
              <a:gd name="T15" fmla="*/ 25 h 187"/>
              <a:gd name="T16" fmla="*/ 55 w 389"/>
              <a:gd name="T17" fmla="*/ 31 h 187"/>
              <a:gd name="T18" fmla="*/ 59 w 389"/>
              <a:gd name="T19" fmla="*/ 36 h 187"/>
              <a:gd name="T20" fmla="*/ 65 w 389"/>
              <a:gd name="T21" fmla="*/ 39 h 187"/>
              <a:gd name="T22" fmla="*/ 71 w 389"/>
              <a:gd name="T23" fmla="*/ 44 h 187"/>
              <a:gd name="T24" fmla="*/ 79 w 389"/>
              <a:gd name="T25" fmla="*/ 50 h 187"/>
              <a:gd name="T26" fmla="*/ 85 w 389"/>
              <a:gd name="T27" fmla="*/ 64 h 187"/>
              <a:gd name="T28" fmla="*/ 95 w 389"/>
              <a:gd name="T29" fmla="*/ 78 h 187"/>
              <a:gd name="T30" fmla="*/ 106 w 389"/>
              <a:gd name="T31" fmla="*/ 90 h 187"/>
              <a:gd name="T32" fmla="*/ 119 w 389"/>
              <a:gd name="T33" fmla="*/ 101 h 187"/>
              <a:gd name="T34" fmla="*/ 134 w 389"/>
              <a:gd name="T35" fmla="*/ 110 h 187"/>
              <a:gd name="T36" fmla="*/ 151 w 389"/>
              <a:gd name="T37" fmla="*/ 119 h 187"/>
              <a:gd name="T38" fmla="*/ 187 w 389"/>
              <a:gd name="T39" fmla="*/ 133 h 187"/>
              <a:gd name="T40" fmla="*/ 225 w 389"/>
              <a:gd name="T41" fmla="*/ 144 h 187"/>
              <a:gd name="T42" fmla="*/ 262 w 389"/>
              <a:gd name="T43" fmla="*/ 153 h 187"/>
              <a:gd name="T44" fmla="*/ 280 w 389"/>
              <a:gd name="T45" fmla="*/ 157 h 187"/>
              <a:gd name="T46" fmla="*/ 296 w 389"/>
              <a:gd name="T47" fmla="*/ 159 h 187"/>
              <a:gd name="T48" fmla="*/ 311 w 389"/>
              <a:gd name="T49" fmla="*/ 163 h 187"/>
              <a:gd name="T50" fmla="*/ 325 w 389"/>
              <a:gd name="T51" fmla="*/ 165 h 187"/>
              <a:gd name="T52" fmla="*/ 341 w 389"/>
              <a:gd name="T53" fmla="*/ 169 h 187"/>
              <a:gd name="T54" fmla="*/ 359 w 389"/>
              <a:gd name="T55" fmla="*/ 171 h 187"/>
              <a:gd name="T56" fmla="*/ 375 w 389"/>
              <a:gd name="T57" fmla="*/ 178 h 187"/>
              <a:gd name="T58" fmla="*/ 382 w 389"/>
              <a:gd name="T59" fmla="*/ 181 h 187"/>
              <a:gd name="T60" fmla="*/ 389 w 389"/>
              <a:gd name="T61" fmla="*/ 187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9" h="187">
                <a:moveTo>
                  <a:pt x="0" y="0"/>
                </a:moveTo>
                <a:lnTo>
                  <a:pt x="11" y="3"/>
                </a:lnTo>
                <a:lnTo>
                  <a:pt x="19" y="7"/>
                </a:lnTo>
                <a:lnTo>
                  <a:pt x="26" y="9"/>
                </a:lnTo>
                <a:lnTo>
                  <a:pt x="32" y="12"/>
                </a:lnTo>
                <a:lnTo>
                  <a:pt x="39" y="16"/>
                </a:lnTo>
                <a:lnTo>
                  <a:pt x="44" y="20"/>
                </a:lnTo>
                <a:lnTo>
                  <a:pt x="49" y="25"/>
                </a:lnTo>
                <a:lnTo>
                  <a:pt x="55" y="31"/>
                </a:lnTo>
                <a:lnTo>
                  <a:pt x="59" y="36"/>
                </a:lnTo>
                <a:lnTo>
                  <a:pt x="65" y="39"/>
                </a:lnTo>
                <a:lnTo>
                  <a:pt x="71" y="44"/>
                </a:lnTo>
                <a:lnTo>
                  <a:pt x="79" y="50"/>
                </a:lnTo>
                <a:lnTo>
                  <a:pt x="85" y="64"/>
                </a:lnTo>
                <a:lnTo>
                  <a:pt x="95" y="78"/>
                </a:lnTo>
                <a:lnTo>
                  <a:pt x="106" y="90"/>
                </a:lnTo>
                <a:lnTo>
                  <a:pt x="119" y="101"/>
                </a:lnTo>
                <a:lnTo>
                  <a:pt x="134" y="110"/>
                </a:lnTo>
                <a:lnTo>
                  <a:pt x="151" y="119"/>
                </a:lnTo>
                <a:lnTo>
                  <a:pt x="187" y="133"/>
                </a:lnTo>
                <a:lnTo>
                  <a:pt x="225" y="144"/>
                </a:lnTo>
                <a:lnTo>
                  <a:pt x="262" y="153"/>
                </a:lnTo>
                <a:lnTo>
                  <a:pt x="280" y="157"/>
                </a:lnTo>
                <a:lnTo>
                  <a:pt x="296" y="159"/>
                </a:lnTo>
                <a:lnTo>
                  <a:pt x="311" y="163"/>
                </a:lnTo>
                <a:lnTo>
                  <a:pt x="325" y="165"/>
                </a:lnTo>
                <a:lnTo>
                  <a:pt x="341" y="169"/>
                </a:lnTo>
                <a:lnTo>
                  <a:pt x="359" y="171"/>
                </a:lnTo>
                <a:lnTo>
                  <a:pt x="375" y="178"/>
                </a:lnTo>
                <a:lnTo>
                  <a:pt x="382" y="181"/>
                </a:lnTo>
                <a:lnTo>
                  <a:pt x="389" y="1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6" name="Freeform 988"/>
          <p:cNvSpPr>
            <a:spLocks/>
          </p:cNvSpPr>
          <p:nvPr/>
        </p:nvSpPr>
        <p:spPr bwMode="auto">
          <a:xfrm>
            <a:off x="5667375" y="2287589"/>
            <a:ext cx="287338" cy="211137"/>
          </a:xfrm>
          <a:custGeom>
            <a:avLst/>
            <a:gdLst>
              <a:gd name="T0" fmla="*/ 0 w 542"/>
              <a:gd name="T1" fmla="*/ 0 h 397"/>
              <a:gd name="T2" fmla="*/ 11 w 542"/>
              <a:gd name="T3" fmla="*/ 7 h 397"/>
              <a:gd name="T4" fmla="*/ 18 w 542"/>
              <a:gd name="T5" fmla="*/ 11 h 397"/>
              <a:gd name="T6" fmla="*/ 23 w 542"/>
              <a:gd name="T7" fmla="*/ 14 h 397"/>
              <a:gd name="T8" fmla="*/ 26 w 542"/>
              <a:gd name="T9" fmla="*/ 16 h 397"/>
              <a:gd name="T10" fmla="*/ 27 w 542"/>
              <a:gd name="T11" fmla="*/ 17 h 397"/>
              <a:gd name="T12" fmla="*/ 27 w 542"/>
              <a:gd name="T13" fmla="*/ 17 h 397"/>
              <a:gd name="T14" fmla="*/ 23 w 542"/>
              <a:gd name="T15" fmla="*/ 14 h 397"/>
              <a:gd name="T16" fmla="*/ 20 w 542"/>
              <a:gd name="T17" fmla="*/ 13 h 397"/>
              <a:gd name="T18" fmla="*/ 17 w 542"/>
              <a:gd name="T19" fmla="*/ 14 h 397"/>
              <a:gd name="T20" fmla="*/ 17 w 542"/>
              <a:gd name="T21" fmla="*/ 16 h 397"/>
              <a:gd name="T22" fmla="*/ 17 w 542"/>
              <a:gd name="T23" fmla="*/ 18 h 397"/>
              <a:gd name="T24" fmla="*/ 20 w 542"/>
              <a:gd name="T25" fmla="*/ 22 h 397"/>
              <a:gd name="T26" fmla="*/ 23 w 542"/>
              <a:gd name="T27" fmla="*/ 28 h 397"/>
              <a:gd name="T28" fmla="*/ 29 w 542"/>
              <a:gd name="T29" fmla="*/ 36 h 397"/>
              <a:gd name="T30" fmla="*/ 35 w 542"/>
              <a:gd name="T31" fmla="*/ 43 h 397"/>
              <a:gd name="T32" fmla="*/ 44 w 542"/>
              <a:gd name="T33" fmla="*/ 49 h 397"/>
              <a:gd name="T34" fmla="*/ 61 w 542"/>
              <a:gd name="T35" fmla="*/ 63 h 397"/>
              <a:gd name="T36" fmla="*/ 79 w 542"/>
              <a:gd name="T37" fmla="*/ 75 h 397"/>
              <a:gd name="T38" fmla="*/ 94 w 542"/>
              <a:gd name="T39" fmla="*/ 87 h 397"/>
              <a:gd name="T40" fmla="*/ 105 w 542"/>
              <a:gd name="T41" fmla="*/ 99 h 397"/>
              <a:gd name="T42" fmla="*/ 115 w 542"/>
              <a:gd name="T43" fmla="*/ 111 h 397"/>
              <a:gd name="T44" fmla="*/ 124 w 542"/>
              <a:gd name="T45" fmla="*/ 123 h 397"/>
              <a:gd name="T46" fmla="*/ 130 w 542"/>
              <a:gd name="T47" fmla="*/ 127 h 397"/>
              <a:gd name="T48" fmla="*/ 138 w 542"/>
              <a:gd name="T49" fmla="*/ 130 h 397"/>
              <a:gd name="T50" fmla="*/ 178 w 542"/>
              <a:gd name="T51" fmla="*/ 143 h 397"/>
              <a:gd name="T52" fmla="*/ 221 w 542"/>
              <a:gd name="T53" fmla="*/ 155 h 397"/>
              <a:gd name="T54" fmla="*/ 261 w 542"/>
              <a:gd name="T55" fmla="*/ 165 h 397"/>
              <a:gd name="T56" fmla="*/ 304 w 542"/>
              <a:gd name="T57" fmla="*/ 173 h 397"/>
              <a:gd name="T58" fmla="*/ 316 w 542"/>
              <a:gd name="T59" fmla="*/ 183 h 397"/>
              <a:gd name="T60" fmla="*/ 326 w 542"/>
              <a:gd name="T61" fmla="*/ 192 h 397"/>
              <a:gd name="T62" fmla="*/ 347 w 542"/>
              <a:gd name="T63" fmla="*/ 213 h 397"/>
              <a:gd name="T64" fmla="*/ 367 w 542"/>
              <a:gd name="T65" fmla="*/ 233 h 397"/>
              <a:gd name="T66" fmla="*/ 378 w 542"/>
              <a:gd name="T67" fmla="*/ 244 h 397"/>
              <a:gd name="T68" fmla="*/ 390 w 542"/>
              <a:gd name="T69" fmla="*/ 252 h 397"/>
              <a:gd name="T70" fmla="*/ 399 w 542"/>
              <a:gd name="T71" fmla="*/ 263 h 397"/>
              <a:gd name="T72" fmla="*/ 408 w 542"/>
              <a:gd name="T73" fmla="*/ 274 h 397"/>
              <a:gd name="T74" fmla="*/ 418 w 542"/>
              <a:gd name="T75" fmla="*/ 285 h 397"/>
              <a:gd name="T76" fmla="*/ 426 w 542"/>
              <a:gd name="T77" fmla="*/ 296 h 397"/>
              <a:gd name="T78" fmla="*/ 436 w 542"/>
              <a:gd name="T79" fmla="*/ 311 h 397"/>
              <a:gd name="T80" fmla="*/ 447 w 542"/>
              <a:gd name="T81" fmla="*/ 328 h 397"/>
              <a:gd name="T82" fmla="*/ 456 w 542"/>
              <a:gd name="T83" fmla="*/ 345 h 397"/>
              <a:gd name="T84" fmla="*/ 469 w 542"/>
              <a:gd name="T85" fmla="*/ 361 h 397"/>
              <a:gd name="T86" fmla="*/ 478 w 542"/>
              <a:gd name="T87" fmla="*/ 368 h 397"/>
              <a:gd name="T88" fmla="*/ 486 w 542"/>
              <a:gd name="T89" fmla="*/ 373 h 397"/>
              <a:gd name="T90" fmla="*/ 506 w 542"/>
              <a:gd name="T91" fmla="*/ 379 h 397"/>
              <a:gd name="T92" fmla="*/ 525 w 542"/>
              <a:gd name="T93" fmla="*/ 386 h 397"/>
              <a:gd name="T94" fmla="*/ 533 w 542"/>
              <a:gd name="T95" fmla="*/ 391 h 397"/>
              <a:gd name="T96" fmla="*/ 542 w 542"/>
              <a:gd name="T97" fmla="*/ 397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42" h="397">
                <a:moveTo>
                  <a:pt x="0" y="0"/>
                </a:moveTo>
                <a:lnTo>
                  <a:pt x="11" y="7"/>
                </a:lnTo>
                <a:lnTo>
                  <a:pt x="18" y="11"/>
                </a:lnTo>
                <a:lnTo>
                  <a:pt x="23" y="14"/>
                </a:lnTo>
                <a:lnTo>
                  <a:pt x="26" y="16"/>
                </a:lnTo>
                <a:lnTo>
                  <a:pt x="27" y="17"/>
                </a:lnTo>
                <a:lnTo>
                  <a:pt x="27" y="17"/>
                </a:lnTo>
                <a:lnTo>
                  <a:pt x="23" y="14"/>
                </a:lnTo>
                <a:lnTo>
                  <a:pt x="20" y="13"/>
                </a:lnTo>
                <a:lnTo>
                  <a:pt x="17" y="14"/>
                </a:lnTo>
                <a:lnTo>
                  <a:pt x="17" y="16"/>
                </a:lnTo>
                <a:lnTo>
                  <a:pt x="17" y="18"/>
                </a:lnTo>
                <a:lnTo>
                  <a:pt x="20" y="22"/>
                </a:lnTo>
                <a:lnTo>
                  <a:pt x="23" y="28"/>
                </a:lnTo>
                <a:lnTo>
                  <a:pt x="29" y="36"/>
                </a:lnTo>
                <a:lnTo>
                  <a:pt x="35" y="43"/>
                </a:lnTo>
                <a:lnTo>
                  <a:pt x="44" y="49"/>
                </a:lnTo>
                <a:lnTo>
                  <a:pt x="61" y="63"/>
                </a:lnTo>
                <a:lnTo>
                  <a:pt x="79" y="75"/>
                </a:lnTo>
                <a:lnTo>
                  <a:pt x="94" y="87"/>
                </a:lnTo>
                <a:lnTo>
                  <a:pt x="105" y="99"/>
                </a:lnTo>
                <a:lnTo>
                  <a:pt x="115" y="111"/>
                </a:lnTo>
                <a:lnTo>
                  <a:pt x="124" y="123"/>
                </a:lnTo>
                <a:lnTo>
                  <a:pt x="130" y="127"/>
                </a:lnTo>
                <a:lnTo>
                  <a:pt x="138" y="130"/>
                </a:lnTo>
                <a:lnTo>
                  <a:pt x="178" y="143"/>
                </a:lnTo>
                <a:lnTo>
                  <a:pt x="221" y="155"/>
                </a:lnTo>
                <a:lnTo>
                  <a:pt x="261" y="165"/>
                </a:lnTo>
                <a:lnTo>
                  <a:pt x="304" y="173"/>
                </a:lnTo>
                <a:lnTo>
                  <a:pt x="316" y="183"/>
                </a:lnTo>
                <a:lnTo>
                  <a:pt x="326" y="192"/>
                </a:lnTo>
                <a:lnTo>
                  <a:pt x="347" y="213"/>
                </a:lnTo>
                <a:lnTo>
                  <a:pt x="367" y="233"/>
                </a:lnTo>
                <a:lnTo>
                  <a:pt x="378" y="244"/>
                </a:lnTo>
                <a:lnTo>
                  <a:pt x="390" y="252"/>
                </a:lnTo>
                <a:lnTo>
                  <a:pt x="399" y="263"/>
                </a:lnTo>
                <a:lnTo>
                  <a:pt x="408" y="274"/>
                </a:lnTo>
                <a:lnTo>
                  <a:pt x="418" y="285"/>
                </a:lnTo>
                <a:lnTo>
                  <a:pt x="426" y="296"/>
                </a:lnTo>
                <a:lnTo>
                  <a:pt x="436" y="311"/>
                </a:lnTo>
                <a:lnTo>
                  <a:pt x="447" y="328"/>
                </a:lnTo>
                <a:lnTo>
                  <a:pt x="456" y="345"/>
                </a:lnTo>
                <a:lnTo>
                  <a:pt x="469" y="361"/>
                </a:lnTo>
                <a:lnTo>
                  <a:pt x="478" y="368"/>
                </a:lnTo>
                <a:lnTo>
                  <a:pt x="486" y="373"/>
                </a:lnTo>
                <a:lnTo>
                  <a:pt x="506" y="379"/>
                </a:lnTo>
                <a:lnTo>
                  <a:pt x="525" y="386"/>
                </a:lnTo>
                <a:lnTo>
                  <a:pt x="533" y="391"/>
                </a:lnTo>
                <a:lnTo>
                  <a:pt x="542" y="3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7" name="Freeform 989"/>
          <p:cNvSpPr>
            <a:spLocks/>
          </p:cNvSpPr>
          <p:nvPr/>
        </p:nvSpPr>
        <p:spPr bwMode="auto">
          <a:xfrm>
            <a:off x="5683250" y="2295525"/>
            <a:ext cx="152400" cy="76200"/>
          </a:xfrm>
          <a:custGeom>
            <a:avLst/>
            <a:gdLst>
              <a:gd name="T0" fmla="*/ 0 w 289"/>
              <a:gd name="T1" fmla="*/ 0 h 145"/>
              <a:gd name="T2" fmla="*/ 21 w 289"/>
              <a:gd name="T3" fmla="*/ 5 h 145"/>
              <a:gd name="T4" fmla="*/ 41 w 289"/>
              <a:gd name="T5" fmla="*/ 10 h 145"/>
              <a:gd name="T6" fmla="*/ 60 w 289"/>
              <a:gd name="T7" fmla="*/ 15 h 145"/>
              <a:gd name="T8" fmla="*/ 80 w 289"/>
              <a:gd name="T9" fmla="*/ 22 h 145"/>
              <a:gd name="T10" fmla="*/ 92 w 289"/>
              <a:gd name="T11" fmla="*/ 28 h 145"/>
              <a:gd name="T12" fmla="*/ 101 w 289"/>
              <a:gd name="T13" fmla="*/ 33 h 145"/>
              <a:gd name="T14" fmla="*/ 110 w 289"/>
              <a:gd name="T15" fmla="*/ 38 h 145"/>
              <a:gd name="T16" fmla="*/ 117 w 289"/>
              <a:gd name="T17" fmla="*/ 41 h 145"/>
              <a:gd name="T18" fmla="*/ 122 w 289"/>
              <a:gd name="T19" fmla="*/ 44 h 145"/>
              <a:gd name="T20" fmla="*/ 127 w 289"/>
              <a:gd name="T21" fmla="*/ 46 h 145"/>
              <a:gd name="T22" fmla="*/ 133 w 289"/>
              <a:gd name="T23" fmla="*/ 50 h 145"/>
              <a:gd name="T24" fmla="*/ 140 w 289"/>
              <a:gd name="T25" fmla="*/ 52 h 145"/>
              <a:gd name="T26" fmla="*/ 148 w 289"/>
              <a:gd name="T27" fmla="*/ 55 h 145"/>
              <a:gd name="T28" fmla="*/ 154 w 289"/>
              <a:gd name="T29" fmla="*/ 57 h 145"/>
              <a:gd name="T30" fmla="*/ 161 w 289"/>
              <a:gd name="T31" fmla="*/ 59 h 145"/>
              <a:gd name="T32" fmla="*/ 170 w 289"/>
              <a:gd name="T33" fmla="*/ 62 h 145"/>
              <a:gd name="T34" fmla="*/ 181 w 289"/>
              <a:gd name="T35" fmla="*/ 65 h 145"/>
              <a:gd name="T36" fmla="*/ 190 w 289"/>
              <a:gd name="T37" fmla="*/ 69 h 145"/>
              <a:gd name="T38" fmla="*/ 202 w 289"/>
              <a:gd name="T39" fmla="*/ 73 h 145"/>
              <a:gd name="T40" fmla="*/ 226 w 289"/>
              <a:gd name="T41" fmla="*/ 80 h 145"/>
              <a:gd name="T42" fmla="*/ 236 w 289"/>
              <a:gd name="T43" fmla="*/ 82 h 145"/>
              <a:gd name="T44" fmla="*/ 244 w 289"/>
              <a:gd name="T45" fmla="*/ 85 h 145"/>
              <a:gd name="T46" fmla="*/ 250 w 289"/>
              <a:gd name="T47" fmla="*/ 87 h 145"/>
              <a:gd name="T48" fmla="*/ 253 w 289"/>
              <a:gd name="T49" fmla="*/ 87 h 145"/>
              <a:gd name="T50" fmla="*/ 259 w 289"/>
              <a:gd name="T51" fmla="*/ 95 h 145"/>
              <a:gd name="T52" fmla="*/ 266 w 289"/>
              <a:gd name="T53" fmla="*/ 103 h 145"/>
              <a:gd name="T54" fmla="*/ 277 w 289"/>
              <a:gd name="T55" fmla="*/ 113 h 145"/>
              <a:gd name="T56" fmla="*/ 282 w 289"/>
              <a:gd name="T57" fmla="*/ 119 h 145"/>
              <a:gd name="T58" fmla="*/ 285 w 289"/>
              <a:gd name="T59" fmla="*/ 127 h 145"/>
              <a:gd name="T60" fmla="*/ 288 w 289"/>
              <a:gd name="T61" fmla="*/ 134 h 145"/>
              <a:gd name="T62" fmla="*/ 289 w 289"/>
              <a:gd name="T63" fmla="*/ 145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89" h="145">
                <a:moveTo>
                  <a:pt x="0" y="0"/>
                </a:moveTo>
                <a:lnTo>
                  <a:pt x="21" y="5"/>
                </a:lnTo>
                <a:lnTo>
                  <a:pt x="41" y="10"/>
                </a:lnTo>
                <a:lnTo>
                  <a:pt x="60" y="15"/>
                </a:lnTo>
                <a:lnTo>
                  <a:pt x="80" y="22"/>
                </a:lnTo>
                <a:lnTo>
                  <a:pt x="92" y="28"/>
                </a:lnTo>
                <a:lnTo>
                  <a:pt x="101" y="33"/>
                </a:lnTo>
                <a:lnTo>
                  <a:pt x="110" y="38"/>
                </a:lnTo>
                <a:lnTo>
                  <a:pt x="117" y="41"/>
                </a:lnTo>
                <a:lnTo>
                  <a:pt x="122" y="44"/>
                </a:lnTo>
                <a:lnTo>
                  <a:pt x="127" y="46"/>
                </a:lnTo>
                <a:lnTo>
                  <a:pt x="133" y="50"/>
                </a:lnTo>
                <a:lnTo>
                  <a:pt x="140" y="52"/>
                </a:lnTo>
                <a:lnTo>
                  <a:pt x="148" y="55"/>
                </a:lnTo>
                <a:lnTo>
                  <a:pt x="154" y="57"/>
                </a:lnTo>
                <a:lnTo>
                  <a:pt x="161" y="59"/>
                </a:lnTo>
                <a:lnTo>
                  <a:pt x="170" y="62"/>
                </a:lnTo>
                <a:lnTo>
                  <a:pt x="181" y="65"/>
                </a:lnTo>
                <a:lnTo>
                  <a:pt x="190" y="69"/>
                </a:lnTo>
                <a:lnTo>
                  <a:pt x="202" y="73"/>
                </a:lnTo>
                <a:lnTo>
                  <a:pt x="226" y="80"/>
                </a:lnTo>
                <a:lnTo>
                  <a:pt x="236" y="82"/>
                </a:lnTo>
                <a:lnTo>
                  <a:pt x="244" y="85"/>
                </a:lnTo>
                <a:lnTo>
                  <a:pt x="250" y="87"/>
                </a:lnTo>
                <a:lnTo>
                  <a:pt x="253" y="87"/>
                </a:lnTo>
                <a:lnTo>
                  <a:pt x="259" y="95"/>
                </a:lnTo>
                <a:lnTo>
                  <a:pt x="266" y="103"/>
                </a:lnTo>
                <a:lnTo>
                  <a:pt x="277" y="113"/>
                </a:lnTo>
                <a:lnTo>
                  <a:pt x="282" y="119"/>
                </a:lnTo>
                <a:lnTo>
                  <a:pt x="285" y="127"/>
                </a:lnTo>
                <a:lnTo>
                  <a:pt x="288" y="134"/>
                </a:lnTo>
                <a:lnTo>
                  <a:pt x="289" y="14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8" name="Freeform 990"/>
          <p:cNvSpPr>
            <a:spLocks/>
          </p:cNvSpPr>
          <p:nvPr/>
        </p:nvSpPr>
        <p:spPr bwMode="auto">
          <a:xfrm>
            <a:off x="5862638" y="2406651"/>
            <a:ext cx="61912" cy="125413"/>
          </a:xfrm>
          <a:custGeom>
            <a:avLst/>
            <a:gdLst>
              <a:gd name="T0" fmla="*/ 0 w 116"/>
              <a:gd name="T1" fmla="*/ 0 h 238"/>
              <a:gd name="T2" fmla="*/ 3 w 116"/>
              <a:gd name="T3" fmla="*/ 8 h 238"/>
              <a:gd name="T4" fmla="*/ 5 w 116"/>
              <a:gd name="T5" fmla="*/ 15 h 238"/>
              <a:gd name="T6" fmla="*/ 6 w 116"/>
              <a:gd name="T7" fmla="*/ 22 h 238"/>
              <a:gd name="T8" fmla="*/ 8 w 116"/>
              <a:gd name="T9" fmla="*/ 27 h 238"/>
              <a:gd name="T10" fmla="*/ 10 w 116"/>
              <a:gd name="T11" fmla="*/ 34 h 238"/>
              <a:gd name="T12" fmla="*/ 11 w 116"/>
              <a:gd name="T13" fmla="*/ 39 h 238"/>
              <a:gd name="T14" fmla="*/ 14 w 116"/>
              <a:gd name="T15" fmla="*/ 42 h 238"/>
              <a:gd name="T16" fmla="*/ 18 w 116"/>
              <a:gd name="T17" fmla="*/ 44 h 238"/>
              <a:gd name="T18" fmla="*/ 26 w 116"/>
              <a:gd name="T19" fmla="*/ 47 h 238"/>
              <a:gd name="T20" fmla="*/ 31 w 116"/>
              <a:gd name="T21" fmla="*/ 48 h 238"/>
              <a:gd name="T22" fmla="*/ 37 w 116"/>
              <a:gd name="T23" fmla="*/ 50 h 238"/>
              <a:gd name="T24" fmla="*/ 40 w 116"/>
              <a:gd name="T25" fmla="*/ 61 h 238"/>
              <a:gd name="T26" fmla="*/ 44 w 116"/>
              <a:gd name="T27" fmla="*/ 72 h 238"/>
              <a:gd name="T28" fmla="*/ 47 w 116"/>
              <a:gd name="T29" fmla="*/ 77 h 238"/>
              <a:gd name="T30" fmla="*/ 51 w 116"/>
              <a:gd name="T31" fmla="*/ 83 h 238"/>
              <a:gd name="T32" fmla="*/ 55 w 116"/>
              <a:gd name="T33" fmla="*/ 87 h 238"/>
              <a:gd name="T34" fmla="*/ 58 w 116"/>
              <a:gd name="T35" fmla="*/ 93 h 238"/>
              <a:gd name="T36" fmla="*/ 63 w 116"/>
              <a:gd name="T37" fmla="*/ 105 h 238"/>
              <a:gd name="T38" fmla="*/ 67 w 116"/>
              <a:gd name="T39" fmla="*/ 115 h 238"/>
              <a:gd name="T40" fmla="*/ 69 w 116"/>
              <a:gd name="T41" fmla="*/ 125 h 238"/>
              <a:gd name="T42" fmla="*/ 71 w 116"/>
              <a:gd name="T43" fmla="*/ 132 h 238"/>
              <a:gd name="T44" fmla="*/ 75 w 116"/>
              <a:gd name="T45" fmla="*/ 140 h 238"/>
              <a:gd name="T46" fmla="*/ 79 w 116"/>
              <a:gd name="T47" fmla="*/ 147 h 238"/>
              <a:gd name="T48" fmla="*/ 86 w 116"/>
              <a:gd name="T49" fmla="*/ 156 h 238"/>
              <a:gd name="T50" fmla="*/ 94 w 116"/>
              <a:gd name="T51" fmla="*/ 166 h 238"/>
              <a:gd name="T52" fmla="*/ 100 w 116"/>
              <a:gd name="T53" fmla="*/ 185 h 238"/>
              <a:gd name="T54" fmla="*/ 107 w 116"/>
              <a:gd name="T55" fmla="*/ 202 h 238"/>
              <a:gd name="T56" fmla="*/ 113 w 116"/>
              <a:gd name="T57" fmla="*/ 218 h 238"/>
              <a:gd name="T58" fmla="*/ 116 w 116"/>
              <a:gd name="T59" fmla="*/ 228 h 238"/>
              <a:gd name="T60" fmla="*/ 116 w 116"/>
              <a:gd name="T61" fmla="*/ 23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6" h="238">
                <a:moveTo>
                  <a:pt x="0" y="0"/>
                </a:moveTo>
                <a:lnTo>
                  <a:pt x="3" y="8"/>
                </a:lnTo>
                <a:lnTo>
                  <a:pt x="5" y="15"/>
                </a:lnTo>
                <a:lnTo>
                  <a:pt x="6" y="22"/>
                </a:lnTo>
                <a:lnTo>
                  <a:pt x="8" y="27"/>
                </a:lnTo>
                <a:lnTo>
                  <a:pt x="10" y="34"/>
                </a:lnTo>
                <a:lnTo>
                  <a:pt x="11" y="39"/>
                </a:lnTo>
                <a:lnTo>
                  <a:pt x="14" y="42"/>
                </a:lnTo>
                <a:lnTo>
                  <a:pt x="18" y="44"/>
                </a:lnTo>
                <a:lnTo>
                  <a:pt x="26" y="47"/>
                </a:lnTo>
                <a:lnTo>
                  <a:pt x="31" y="48"/>
                </a:lnTo>
                <a:lnTo>
                  <a:pt x="37" y="50"/>
                </a:lnTo>
                <a:lnTo>
                  <a:pt x="40" y="61"/>
                </a:lnTo>
                <a:lnTo>
                  <a:pt x="44" y="72"/>
                </a:lnTo>
                <a:lnTo>
                  <a:pt x="47" y="77"/>
                </a:lnTo>
                <a:lnTo>
                  <a:pt x="51" y="83"/>
                </a:lnTo>
                <a:lnTo>
                  <a:pt x="55" y="87"/>
                </a:lnTo>
                <a:lnTo>
                  <a:pt x="58" y="93"/>
                </a:lnTo>
                <a:lnTo>
                  <a:pt x="63" y="105"/>
                </a:lnTo>
                <a:lnTo>
                  <a:pt x="67" y="115"/>
                </a:lnTo>
                <a:lnTo>
                  <a:pt x="69" y="125"/>
                </a:lnTo>
                <a:lnTo>
                  <a:pt x="71" y="132"/>
                </a:lnTo>
                <a:lnTo>
                  <a:pt x="75" y="140"/>
                </a:lnTo>
                <a:lnTo>
                  <a:pt x="79" y="147"/>
                </a:lnTo>
                <a:lnTo>
                  <a:pt x="86" y="156"/>
                </a:lnTo>
                <a:lnTo>
                  <a:pt x="94" y="166"/>
                </a:lnTo>
                <a:lnTo>
                  <a:pt x="100" y="185"/>
                </a:lnTo>
                <a:lnTo>
                  <a:pt x="107" y="202"/>
                </a:lnTo>
                <a:lnTo>
                  <a:pt x="113" y="218"/>
                </a:lnTo>
                <a:lnTo>
                  <a:pt x="116" y="228"/>
                </a:lnTo>
                <a:lnTo>
                  <a:pt x="116" y="2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79" name="Freeform 991"/>
          <p:cNvSpPr>
            <a:spLocks/>
          </p:cNvSpPr>
          <p:nvPr/>
        </p:nvSpPr>
        <p:spPr bwMode="auto">
          <a:xfrm>
            <a:off x="5900738" y="2460625"/>
            <a:ext cx="127000" cy="14288"/>
          </a:xfrm>
          <a:custGeom>
            <a:avLst/>
            <a:gdLst>
              <a:gd name="T0" fmla="*/ 0 w 238"/>
              <a:gd name="T1" fmla="*/ 0 h 28"/>
              <a:gd name="T2" fmla="*/ 60 w 238"/>
              <a:gd name="T3" fmla="*/ 8 h 28"/>
              <a:gd name="T4" fmla="*/ 119 w 238"/>
              <a:gd name="T5" fmla="*/ 18 h 28"/>
              <a:gd name="T6" fmla="*/ 178 w 238"/>
              <a:gd name="T7" fmla="*/ 25 h 28"/>
              <a:gd name="T8" fmla="*/ 208 w 238"/>
              <a:gd name="T9" fmla="*/ 27 h 28"/>
              <a:gd name="T10" fmla="*/ 238 w 238"/>
              <a:gd name="T11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8" h="28">
                <a:moveTo>
                  <a:pt x="0" y="0"/>
                </a:moveTo>
                <a:lnTo>
                  <a:pt x="60" y="8"/>
                </a:lnTo>
                <a:lnTo>
                  <a:pt x="119" y="18"/>
                </a:lnTo>
                <a:lnTo>
                  <a:pt x="178" y="25"/>
                </a:lnTo>
                <a:lnTo>
                  <a:pt x="208" y="27"/>
                </a:lnTo>
                <a:lnTo>
                  <a:pt x="238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0" name="Freeform 992"/>
          <p:cNvSpPr>
            <a:spLocks/>
          </p:cNvSpPr>
          <p:nvPr/>
        </p:nvSpPr>
        <p:spPr bwMode="auto">
          <a:xfrm>
            <a:off x="5949951" y="2490789"/>
            <a:ext cx="73025" cy="65087"/>
          </a:xfrm>
          <a:custGeom>
            <a:avLst/>
            <a:gdLst>
              <a:gd name="T0" fmla="*/ 0 w 138"/>
              <a:gd name="T1" fmla="*/ 0 h 123"/>
              <a:gd name="T2" fmla="*/ 23 w 138"/>
              <a:gd name="T3" fmla="*/ 14 h 123"/>
              <a:gd name="T4" fmla="*/ 45 w 138"/>
              <a:gd name="T5" fmla="*/ 27 h 123"/>
              <a:gd name="T6" fmla="*/ 67 w 138"/>
              <a:gd name="T7" fmla="*/ 40 h 123"/>
              <a:gd name="T8" fmla="*/ 76 w 138"/>
              <a:gd name="T9" fmla="*/ 48 h 123"/>
              <a:gd name="T10" fmla="*/ 87 w 138"/>
              <a:gd name="T11" fmla="*/ 58 h 123"/>
              <a:gd name="T12" fmla="*/ 89 w 138"/>
              <a:gd name="T13" fmla="*/ 66 h 123"/>
              <a:gd name="T14" fmla="*/ 92 w 138"/>
              <a:gd name="T15" fmla="*/ 74 h 123"/>
              <a:gd name="T16" fmla="*/ 97 w 138"/>
              <a:gd name="T17" fmla="*/ 84 h 123"/>
              <a:gd name="T18" fmla="*/ 99 w 138"/>
              <a:gd name="T19" fmla="*/ 89 h 123"/>
              <a:gd name="T20" fmla="*/ 104 w 138"/>
              <a:gd name="T21" fmla="*/ 95 h 123"/>
              <a:gd name="T22" fmla="*/ 109 w 138"/>
              <a:gd name="T23" fmla="*/ 101 h 123"/>
              <a:gd name="T24" fmla="*/ 116 w 138"/>
              <a:gd name="T25" fmla="*/ 109 h 123"/>
              <a:gd name="T26" fmla="*/ 122 w 138"/>
              <a:gd name="T27" fmla="*/ 113 h 123"/>
              <a:gd name="T28" fmla="*/ 129 w 138"/>
              <a:gd name="T29" fmla="*/ 118 h 123"/>
              <a:gd name="T30" fmla="*/ 135 w 138"/>
              <a:gd name="T31" fmla="*/ 122 h 123"/>
              <a:gd name="T32" fmla="*/ 136 w 138"/>
              <a:gd name="T33" fmla="*/ 123 h 123"/>
              <a:gd name="T34" fmla="*/ 138 w 138"/>
              <a:gd name="T35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8" h="123">
                <a:moveTo>
                  <a:pt x="0" y="0"/>
                </a:moveTo>
                <a:lnTo>
                  <a:pt x="23" y="14"/>
                </a:lnTo>
                <a:lnTo>
                  <a:pt x="45" y="27"/>
                </a:lnTo>
                <a:lnTo>
                  <a:pt x="67" y="40"/>
                </a:lnTo>
                <a:lnTo>
                  <a:pt x="76" y="48"/>
                </a:lnTo>
                <a:lnTo>
                  <a:pt x="87" y="58"/>
                </a:lnTo>
                <a:lnTo>
                  <a:pt x="89" y="66"/>
                </a:lnTo>
                <a:lnTo>
                  <a:pt x="92" y="74"/>
                </a:lnTo>
                <a:lnTo>
                  <a:pt x="97" y="84"/>
                </a:lnTo>
                <a:lnTo>
                  <a:pt x="99" y="89"/>
                </a:lnTo>
                <a:lnTo>
                  <a:pt x="104" y="95"/>
                </a:lnTo>
                <a:lnTo>
                  <a:pt x="109" y="101"/>
                </a:lnTo>
                <a:lnTo>
                  <a:pt x="116" y="109"/>
                </a:lnTo>
                <a:lnTo>
                  <a:pt x="122" y="113"/>
                </a:lnTo>
                <a:lnTo>
                  <a:pt x="129" y="118"/>
                </a:lnTo>
                <a:lnTo>
                  <a:pt x="135" y="122"/>
                </a:lnTo>
                <a:lnTo>
                  <a:pt x="136" y="123"/>
                </a:lnTo>
                <a:lnTo>
                  <a:pt x="138" y="1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1" name="Freeform 993"/>
          <p:cNvSpPr>
            <a:spLocks/>
          </p:cNvSpPr>
          <p:nvPr/>
        </p:nvSpPr>
        <p:spPr bwMode="auto">
          <a:xfrm>
            <a:off x="5816601" y="2241550"/>
            <a:ext cx="92075" cy="96838"/>
          </a:xfrm>
          <a:custGeom>
            <a:avLst/>
            <a:gdLst>
              <a:gd name="T0" fmla="*/ 0 w 173"/>
              <a:gd name="T1" fmla="*/ 0 h 181"/>
              <a:gd name="T2" fmla="*/ 5 w 173"/>
              <a:gd name="T3" fmla="*/ 11 h 181"/>
              <a:gd name="T4" fmla="*/ 12 w 173"/>
              <a:gd name="T5" fmla="*/ 20 h 181"/>
              <a:gd name="T6" fmla="*/ 20 w 173"/>
              <a:gd name="T7" fmla="*/ 27 h 181"/>
              <a:gd name="T8" fmla="*/ 29 w 173"/>
              <a:gd name="T9" fmla="*/ 34 h 181"/>
              <a:gd name="T10" fmla="*/ 50 w 173"/>
              <a:gd name="T11" fmla="*/ 45 h 181"/>
              <a:gd name="T12" fmla="*/ 72 w 173"/>
              <a:gd name="T13" fmla="*/ 58 h 181"/>
              <a:gd name="T14" fmla="*/ 88 w 173"/>
              <a:gd name="T15" fmla="*/ 70 h 181"/>
              <a:gd name="T16" fmla="*/ 103 w 173"/>
              <a:gd name="T17" fmla="*/ 83 h 181"/>
              <a:gd name="T18" fmla="*/ 130 w 173"/>
              <a:gd name="T19" fmla="*/ 113 h 181"/>
              <a:gd name="T20" fmla="*/ 154 w 173"/>
              <a:gd name="T21" fmla="*/ 146 h 181"/>
              <a:gd name="T22" fmla="*/ 173 w 173"/>
              <a:gd name="T23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3" h="181">
                <a:moveTo>
                  <a:pt x="0" y="0"/>
                </a:moveTo>
                <a:lnTo>
                  <a:pt x="5" y="11"/>
                </a:lnTo>
                <a:lnTo>
                  <a:pt x="12" y="20"/>
                </a:lnTo>
                <a:lnTo>
                  <a:pt x="20" y="27"/>
                </a:lnTo>
                <a:lnTo>
                  <a:pt x="29" y="34"/>
                </a:lnTo>
                <a:lnTo>
                  <a:pt x="50" y="45"/>
                </a:lnTo>
                <a:lnTo>
                  <a:pt x="72" y="58"/>
                </a:lnTo>
                <a:lnTo>
                  <a:pt x="88" y="70"/>
                </a:lnTo>
                <a:lnTo>
                  <a:pt x="103" y="83"/>
                </a:lnTo>
                <a:lnTo>
                  <a:pt x="130" y="113"/>
                </a:lnTo>
                <a:lnTo>
                  <a:pt x="154" y="146"/>
                </a:lnTo>
                <a:lnTo>
                  <a:pt x="173" y="18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2" name="Freeform 994"/>
          <p:cNvSpPr>
            <a:spLocks/>
          </p:cNvSpPr>
          <p:nvPr/>
        </p:nvSpPr>
        <p:spPr bwMode="auto">
          <a:xfrm>
            <a:off x="5889626" y="2208214"/>
            <a:ext cx="92075" cy="141287"/>
          </a:xfrm>
          <a:custGeom>
            <a:avLst/>
            <a:gdLst>
              <a:gd name="T0" fmla="*/ 0 w 173"/>
              <a:gd name="T1" fmla="*/ 0 h 267"/>
              <a:gd name="T2" fmla="*/ 4 w 173"/>
              <a:gd name="T3" fmla="*/ 15 h 267"/>
              <a:gd name="T4" fmla="*/ 8 w 173"/>
              <a:gd name="T5" fmla="*/ 28 h 267"/>
              <a:gd name="T6" fmla="*/ 14 w 173"/>
              <a:gd name="T7" fmla="*/ 39 h 267"/>
              <a:gd name="T8" fmla="*/ 22 w 173"/>
              <a:gd name="T9" fmla="*/ 50 h 267"/>
              <a:gd name="T10" fmla="*/ 37 w 173"/>
              <a:gd name="T11" fmla="*/ 68 h 267"/>
              <a:gd name="T12" fmla="*/ 54 w 173"/>
              <a:gd name="T13" fmla="*/ 82 h 267"/>
              <a:gd name="T14" fmla="*/ 73 w 173"/>
              <a:gd name="T15" fmla="*/ 97 h 267"/>
              <a:gd name="T16" fmla="*/ 91 w 173"/>
              <a:gd name="T17" fmla="*/ 112 h 267"/>
              <a:gd name="T18" fmla="*/ 108 w 173"/>
              <a:gd name="T19" fmla="*/ 130 h 267"/>
              <a:gd name="T20" fmla="*/ 115 w 173"/>
              <a:gd name="T21" fmla="*/ 140 h 267"/>
              <a:gd name="T22" fmla="*/ 123 w 173"/>
              <a:gd name="T23" fmla="*/ 152 h 267"/>
              <a:gd name="T24" fmla="*/ 124 w 173"/>
              <a:gd name="T25" fmla="*/ 153 h 267"/>
              <a:gd name="T26" fmla="*/ 125 w 173"/>
              <a:gd name="T27" fmla="*/ 158 h 267"/>
              <a:gd name="T28" fmla="*/ 127 w 173"/>
              <a:gd name="T29" fmla="*/ 163 h 267"/>
              <a:gd name="T30" fmla="*/ 130 w 173"/>
              <a:gd name="T31" fmla="*/ 170 h 267"/>
              <a:gd name="T32" fmla="*/ 133 w 173"/>
              <a:gd name="T33" fmla="*/ 178 h 267"/>
              <a:gd name="T34" fmla="*/ 138 w 173"/>
              <a:gd name="T35" fmla="*/ 188 h 267"/>
              <a:gd name="T36" fmla="*/ 147 w 173"/>
              <a:gd name="T37" fmla="*/ 208 h 267"/>
              <a:gd name="T38" fmla="*/ 155 w 173"/>
              <a:gd name="T39" fmla="*/ 229 h 267"/>
              <a:gd name="T40" fmla="*/ 164 w 173"/>
              <a:gd name="T41" fmla="*/ 248 h 267"/>
              <a:gd name="T42" fmla="*/ 167 w 173"/>
              <a:gd name="T43" fmla="*/ 255 h 267"/>
              <a:gd name="T44" fmla="*/ 170 w 173"/>
              <a:gd name="T45" fmla="*/ 261 h 267"/>
              <a:gd name="T46" fmla="*/ 172 w 173"/>
              <a:gd name="T47" fmla="*/ 265 h 267"/>
              <a:gd name="T48" fmla="*/ 173 w 173"/>
              <a:gd name="T4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3" h="267">
                <a:moveTo>
                  <a:pt x="0" y="0"/>
                </a:moveTo>
                <a:lnTo>
                  <a:pt x="4" y="15"/>
                </a:lnTo>
                <a:lnTo>
                  <a:pt x="8" y="28"/>
                </a:lnTo>
                <a:lnTo>
                  <a:pt x="14" y="39"/>
                </a:lnTo>
                <a:lnTo>
                  <a:pt x="22" y="50"/>
                </a:lnTo>
                <a:lnTo>
                  <a:pt x="37" y="68"/>
                </a:lnTo>
                <a:lnTo>
                  <a:pt x="54" y="82"/>
                </a:lnTo>
                <a:lnTo>
                  <a:pt x="73" y="97"/>
                </a:lnTo>
                <a:lnTo>
                  <a:pt x="91" y="112"/>
                </a:lnTo>
                <a:lnTo>
                  <a:pt x="108" y="130"/>
                </a:lnTo>
                <a:lnTo>
                  <a:pt x="115" y="140"/>
                </a:lnTo>
                <a:lnTo>
                  <a:pt x="123" y="152"/>
                </a:lnTo>
                <a:lnTo>
                  <a:pt x="124" y="153"/>
                </a:lnTo>
                <a:lnTo>
                  <a:pt x="125" y="158"/>
                </a:lnTo>
                <a:lnTo>
                  <a:pt x="127" y="163"/>
                </a:lnTo>
                <a:lnTo>
                  <a:pt x="130" y="170"/>
                </a:lnTo>
                <a:lnTo>
                  <a:pt x="133" y="178"/>
                </a:lnTo>
                <a:lnTo>
                  <a:pt x="138" y="188"/>
                </a:lnTo>
                <a:lnTo>
                  <a:pt x="147" y="208"/>
                </a:lnTo>
                <a:lnTo>
                  <a:pt x="155" y="229"/>
                </a:lnTo>
                <a:lnTo>
                  <a:pt x="164" y="248"/>
                </a:lnTo>
                <a:lnTo>
                  <a:pt x="167" y="255"/>
                </a:lnTo>
                <a:lnTo>
                  <a:pt x="170" y="261"/>
                </a:lnTo>
                <a:lnTo>
                  <a:pt x="172" y="265"/>
                </a:lnTo>
                <a:lnTo>
                  <a:pt x="173" y="26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3" name="Freeform 995"/>
          <p:cNvSpPr>
            <a:spLocks/>
          </p:cNvSpPr>
          <p:nvPr/>
        </p:nvSpPr>
        <p:spPr bwMode="auto">
          <a:xfrm>
            <a:off x="5965825" y="2254250"/>
            <a:ext cx="160338" cy="141288"/>
          </a:xfrm>
          <a:custGeom>
            <a:avLst/>
            <a:gdLst>
              <a:gd name="T0" fmla="*/ 0 w 303"/>
              <a:gd name="T1" fmla="*/ 0 h 267"/>
              <a:gd name="T2" fmla="*/ 4 w 303"/>
              <a:gd name="T3" fmla="*/ 8 h 267"/>
              <a:gd name="T4" fmla="*/ 6 w 303"/>
              <a:gd name="T5" fmla="*/ 17 h 267"/>
              <a:gd name="T6" fmla="*/ 12 w 303"/>
              <a:gd name="T7" fmla="*/ 29 h 267"/>
              <a:gd name="T8" fmla="*/ 20 w 303"/>
              <a:gd name="T9" fmla="*/ 39 h 267"/>
              <a:gd name="T10" fmla="*/ 28 w 303"/>
              <a:gd name="T11" fmla="*/ 45 h 267"/>
              <a:gd name="T12" fmla="*/ 38 w 303"/>
              <a:gd name="T13" fmla="*/ 49 h 267"/>
              <a:gd name="T14" fmla="*/ 48 w 303"/>
              <a:gd name="T15" fmla="*/ 54 h 267"/>
              <a:gd name="T16" fmla="*/ 63 w 303"/>
              <a:gd name="T17" fmla="*/ 59 h 267"/>
              <a:gd name="T18" fmla="*/ 80 w 303"/>
              <a:gd name="T19" fmla="*/ 65 h 267"/>
              <a:gd name="T20" fmla="*/ 152 w 303"/>
              <a:gd name="T21" fmla="*/ 108 h 267"/>
              <a:gd name="T22" fmla="*/ 152 w 303"/>
              <a:gd name="T23" fmla="*/ 108 h 267"/>
              <a:gd name="T24" fmla="*/ 224 w 303"/>
              <a:gd name="T25" fmla="*/ 137 h 267"/>
              <a:gd name="T26" fmla="*/ 250 w 303"/>
              <a:gd name="T27" fmla="*/ 165 h 267"/>
              <a:gd name="T28" fmla="*/ 264 w 303"/>
              <a:gd name="T29" fmla="*/ 179 h 267"/>
              <a:gd name="T30" fmla="*/ 277 w 303"/>
              <a:gd name="T31" fmla="*/ 195 h 267"/>
              <a:gd name="T32" fmla="*/ 288 w 303"/>
              <a:gd name="T33" fmla="*/ 212 h 267"/>
              <a:gd name="T34" fmla="*/ 296 w 303"/>
              <a:gd name="T35" fmla="*/ 230 h 267"/>
              <a:gd name="T36" fmla="*/ 301 w 303"/>
              <a:gd name="T37" fmla="*/ 248 h 267"/>
              <a:gd name="T38" fmla="*/ 303 w 303"/>
              <a:gd name="T3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03" h="267">
                <a:moveTo>
                  <a:pt x="0" y="0"/>
                </a:moveTo>
                <a:lnTo>
                  <a:pt x="4" y="8"/>
                </a:lnTo>
                <a:lnTo>
                  <a:pt x="6" y="17"/>
                </a:lnTo>
                <a:lnTo>
                  <a:pt x="12" y="29"/>
                </a:lnTo>
                <a:lnTo>
                  <a:pt x="20" y="39"/>
                </a:lnTo>
                <a:lnTo>
                  <a:pt x="28" y="45"/>
                </a:lnTo>
                <a:lnTo>
                  <a:pt x="38" y="49"/>
                </a:lnTo>
                <a:lnTo>
                  <a:pt x="48" y="54"/>
                </a:lnTo>
                <a:lnTo>
                  <a:pt x="63" y="59"/>
                </a:lnTo>
                <a:lnTo>
                  <a:pt x="80" y="65"/>
                </a:lnTo>
                <a:lnTo>
                  <a:pt x="152" y="108"/>
                </a:lnTo>
                <a:lnTo>
                  <a:pt x="152" y="108"/>
                </a:lnTo>
                <a:lnTo>
                  <a:pt x="224" y="137"/>
                </a:lnTo>
                <a:lnTo>
                  <a:pt x="250" y="165"/>
                </a:lnTo>
                <a:lnTo>
                  <a:pt x="264" y="179"/>
                </a:lnTo>
                <a:lnTo>
                  <a:pt x="277" y="195"/>
                </a:lnTo>
                <a:lnTo>
                  <a:pt x="288" y="212"/>
                </a:lnTo>
                <a:lnTo>
                  <a:pt x="296" y="230"/>
                </a:lnTo>
                <a:lnTo>
                  <a:pt x="301" y="248"/>
                </a:lnTo>
                <a:lnTo>
                  <a:pt x="303" y="26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4" name="Freeform 996"/>
          <p:cNvSpPr>
            <a:spLocks/>
          </p:cNvSpPr>
          <p:nvPr/>
        </p:nvSpPr>
        <p:spPr bwMode="auto">
          <a:xfrm>
            <a:off x="5553076" y="2047875"/>
            <a:ext cx="100013" cy="114300"/>
          </a:xfrm>
          <a:custGeom>
            <a:avLst/>
            <a:gdLst>
              <a:gd name="T0" fmla="*/ 0 w 188"/>
              <a:gd name="T1" fmla="*/ 0 h 216"/>
              <a:gd name="T2" fmla="*/ 16 w 188"/>
              <a:gd name="T3" fmla="*/ 10 h 216"/>
              <a:gd name="T4" fmla="*/ 29 w 188"/>
              <a:gd name="T5" fmla="*/ 21 h 216"/>
              <a:gd name="T6" fmla="*/ 53 w 188"/>
              <a:gd name="T7" fmla="*/ 44 h 216"/>
              <a:gd name="T8" fmla="*/ 76 w 188"/>
              <a:gd name="T9" fmla="*/ 68 h 216"/>
              <a:gd name="T10" fmla="*/ 88 w 188"/>
              <a:gd name="T11" fmla="*/ 80 h 216"/>
              <a:gd name="T12" fmla="*/ 101 w 188"/>
              <a:gd name="T13" fmla="*/ 93 h 216"/>
              <a:gd name="T14" fmla="*/ 103 w 188"/>
              <a:gd name="T15" fmla="*/ 99 h 216"/>
              <a:gd name="T16" fmla="*/ 107 w 188"/>
              <a:gd name="T17" fmla="*/ 109 h 216"/>
              <a:gd name="T18" fmla="*/ 111 w 188"/>
              <a:gd name="T19" fmla="*/ 120 h 216"/>
              <a:gd name="T20" fmla="*/ 115 w 188"/>
              <a:gd name="T21" fmla="*/ 131 h 216"/>
              <a:gd name="T22" fmla="*/ 119 w 188"/>
              <a:gd name="T23" fmla="*/ 141 h 216"/>
              <a:gd name="T24" fmla="*/ 124 w 188"/>
              <a:gd name="T25" fmla="*/ 152 h 216"/>
              <a:gd name="T26" fmla="*/ 127 w 188"/>
              <a:gd name="T27" fmla="*/ 161 h 216"/>
              <a:gd name="T28" fmla="*/ 130 w 188"/>
              <a:gd name="T29" fmla="*/ 165 h 216"/>
              <a:gd name="T30" fmla="*/ 135 w 188"/>
              <a:gd name="T31" fmla="*/ 173 h 216"/>
              <a:gd name="T32" fmla="*/ 142 w 188"/>
              <a:gd name="T33" fmla="*/ 180 h 216"/>
              <a:gd name="T34" fmla="*/ 158 w 188"/>
              <a:gd name="T35" fmla="*/ 193 h 216"/>
              <a:gd name="T36" fmla="*/ 173 w 188"/>
              <a:gd name="T37" fmla="*/ 204 h 216"/>
              <a:gd name="T38" fmla="*/ 188 w 188"/>
              <a:gd name="T39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8" h="216">
                <a:moveTo>
                  <a:pt x="0" y="0"/>
                </a:moveTo>
                <a:lnTo>
                  <a:pt x="16" y="10"/>
                </a:lnTo>
                <a:lnTo>
                  <a:pt x="29" y="21"/>
                </a:lnTo>
                <a:lnTo>
                  <a:pt x="53" y="44"/>
                </a:lnTo>
                <a:lnTo>
                  <a:pt x="76" y="68"/>
                </a:lnTo>
                <a:lnTo>
                  <a:pt x="88" y="80"/>
                </a:lnTo>
                <a:lnTo>
                  <a:pt x="101" y="93"/>
                </a:lnTo>
                <a:lnTo>
                  <a:pt x="103" y="99"/>
                </a:lnTo>
                <a:lnTo>
                  <a:pt x="107" y="109"/>
                </a:lnTo>
                <a:lnTo>
                  <a:pt x="111" y="120"/>
                </a:lnTo>
                <a:lnTo>
                  <a:pt x="115" y="131"/>
                </a:lnTo>
                <a:lnTo>
                  <a:pt x="119" y="141"/>
                </a:lnTo>
                <a:lnTo>
                  <a:pt x="124" y="152"/>
                </a:lnTo>
                <a:lnTo>
                  <a:pt x="127" y="161"/>
                </a:lnTo>
                <a:lnTo>
                  <a:pt x="130" y="165"/>
                </a:lnTo>
                <a:lnTo>
                  <a:pt x="135" y="173"/>
                </a:lnTo>
                <a:lnTo>
                  <a:pt x="142" y="180"/>
                </a:lnTo>
                <a:lnTo>
                  <a:pt x="158" y="193"/>
                </a:lnTo>
                <a:lnTo>
                  <a:pt x="173" y="204"/>
                </a:lnTo>
                <a:lnTo>
                  <a:pt x="188" y="2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5" name="Freeform 997"/>
          <p:cNvSpPr>
            <a:spLocks/>
          </p:cNvSpPr>
          <p:nvPr/>
        </p:nvSpPr>
        <p:spPr bwMode="auto">
          <a:xfrm>
            <a:off x="5672138" y="2039938"/>
            <a:ext cx="49212" cy="80962"/>
          </a:xfrm>
          <a:custGeom>
            <a:avLst/>
            <a:gdLst>
              <a:gd name="T0" fmla="*/ 0 w 93"/>
              <a:gd name="T1" fmla="*/ 0 h 152"/>
              <a:gd name="T2" fmla="*/ 7 w 93"/>
              <a:gd name="T3" fmla="*/ 9 h 152"/>
              <a:gd name="T4" fmla="*/ 14 w 93"/>
              <a:gd name="T5" fmla="*/ 16 h 152"/>
              <a:gd name="T6" fmla="*/ 26 w 93"/>
              <a:gd name="T7" fmla="*/ 30 h 152"/>
              <a:gd name="T8" fmla="*/ 39 w 93"/>
              <a:gd name="T9" fmla="*/ 42 h 152"/>
              <a:gd name="T10" fmla="*/ 48 w 93"/>
              <a:gd name="T11" fmla="*/ 47 h 152"/>
              <a:gd name="T12" fmla="*/ 57 w 93"/>
              <a:gd name="T13" fmla="*/ 51 h 152"/>
              <a:gd name="T14" fmla="*/ 63 w 93"/>
              <a:gd name="T15" fmla="*/ 60 h 152"/>
              <a:gd name="T16" fmla="*/ 69 w 93"/>
              <a:gd name="T17" fmla="*/ 70 h 152"/>
              <a:gd name="T18" fmla="*/ 75 w 93"/>
              <a:gd name="T19" fmla="*/ 88 h 152"/>
              <a:gd name="T20" fmla="*/ 81 w 93"/>
              <a:gd name="T21" fmla="*/ 107 h 152"/>
              <a:gd name="T22" fmla="*/ 84 w 93"/>
              <a:gd name="T23" fmla="*/ 118 h 152"/>
              <a:gd name="T24" fmla="*/ 86 w 93"/>
              <a:gd name="T25" fmla="*/ 130 h 152"/>
              <a:gd name="T26" fmla="*/ 89 w 93"/>
              <a:gd name="T27" fmla="*/ 136 h 152"/>
              <a:gd name="T28" fmla="*/ 91 w 93"/>
              <a:gd name="T29" fmla="*/ 143 h 152"/>
              <a:gd name="T30" fmla="*/ 92 w 93"/>
              <a:gd name="T31" fmla="*/ 149 h 152"/>
              <a:gd name="T32" fmla="*/ 93 w 93"/>
              <a:gd name="T33" fmla="*/ 152 h 152"/>
              <a:gd name="T34" fmla="*/ 93 w 93"/>
              <a:gd name="T3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3" h="152">
                <a:moveTo>
                  <a:pt x="0" y="0"/>
                </a:moveTo>
                <a:lnTo>
                  <a:pt x="7" y="9"/>
                </a:lnTo>
                <a:lnTo>
                  <a:pt x="14" y="16"/>
                </a:lnTo>
                <a:lnTo>
                  <a:pt x="26" y="30"/>
                </a:lnTo>
                <a:lnTo>
                  <a:pt x="39" y="42"/>
                </a:lnTo>
                <a:lnTo>
                  <a:pt x="48" y="47"/>
                </a:lnTo>
                <a:lnTo>
                  <a:pt x="57" y="51"/>
                </a:lnTo>
                <a:lnTo>
                  <a:pt x="63" y="60"/>
                </a:lnTo>
                <a:lnTo>
                  <a:pt x="69" y="70"/>
                </a:lnTo>
                <a:lnTo>
                  <a:pt x="75" y="88"/>
                </a:lnTo>
                <a:lnTo>
                  <a:pt x="81" y="107"/>
                </a:lnTo>
                <a:lnTo>
                  <a:pt x="84" y="118"/>
                </a:lnTo>
                <a:lnTo>
                  <a:pt x="86" y="130"/>
                </a:lnTo>
                <a:lnTo>
                  <a:pt x="89" y="136"/>
                </a:lnTo>
                <a:lnTo>
                  <a:pt x="91" y="143"/>
                </a:lnTo>
                <a:lnTo>
                  <a:pt x="92" y="149"/>
                </a:lnTo>
                <a:lnTo>
                  <a:pt x="93" y="152"/>
                </a:lnTo>
                <a:lnTo>
                  <a:pt x="93" y="15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6" name="Freeform 998"/>
          <p:cNvSpPr>
            <a:spLocks/>
          </p:cNvSpPr>
          <p:nvPr/>
        </p:nvSpPr>
        <p:spPr bwMode="auto">
          <a:xfrm>
            <a:off x="4362451" y="2322513"/>
            <a:ext cx="220663" cy="95250"/>
          </a:xfrm>
          <a:custGeom>
            <a:avLst/>
            <a:gdLst>
              <a:gd name="T0" fmla="*/ 418 w 418"/>
              <a:gd name="T1" fmla="*/ 0 h 180"/>
              <a:gd name="T2" fmla="*/ 403 w 418"/>
              <a:gd name="T3" fmla="*/ 20 h 180"/>
              <a:gd name="T4" fmla="*/ 385 w 418"/>
              <a:gd name="T5" fmla="*/ 38 h 180"/>
              <a:gd name="T6" fmla="*/ 346 w 418"/>
              <a:gd name="T7" fmla="*/ 72 h 180"/>
              <a:gd name="T8" fmla="*/ 344 w 418"/>
              <a:gd name="T9" fmla="*/ 74 h 180"/>
              <a:gd name="T10" fmla="*/ 338 w 418"/>
              <a:gd name="T11" fmla="*/ 82 h 180"/>
              <a:gd name="T12" fmla="*/ 329 w 418"/>
              <a:gd name="T13" fmla="*/ 90 h 180"/>
              <a:gd name="T14" fmla="*/ 320 w 418"/>
              <a:gd name="T15" fmla="*/ 100 h 180"/>
              <a:gd name="T16" fmla="*/ 309 w 418"/>
              <a:gd name="T17" fmla="*/ 109 h 180"/>
              <a:gd name="T18" fmla="*/ 299 w 418"/>
              <a:gd name="T19" fmla="*/ 119 h 180"/>
              <a:gd name="T20" fmla="*/ 290 w 418"/>
              <a:gd name="T21" fmla="*/ 126 h 180"/>
              <a:gd name="T22" fmla="*/ 281 w 418"/>
              <a:gd name="T23" fmla="*/ 130 h 180"/>
              <a:gd name="T24" fmla="*/ 258 w 418"/>
              <a:gd name="T25" fmla="*/ 135 h 180"/>
              <a:gd name="T26" fmla="*/ 234 w 418"/>
              <a:gd name="T27" fmla="*/ 138 h 180"/>
              <a:gd name="T28" fmla="*/ 211 w 418"/>
              <a:gd name="T29" fmla="*/ 141 h 180"/>
              <a:gd name="T30" fmla="*/ 187 w 418"/>
              <a:gd name="T31" fmla="*/ 144 h 180"/>
              <a:gd name="T32" fmla="*/ 166 w 418"/>
              <a:gd name="T33" fmla="*/ 150 h 180"/>
              <a:gd name="T34" fmla="*/ 144 w 418"/>
              <a:gd name="T35" fmla="*/ 156 h 180"/>
              <a:gd name="T36" fmla="*/ 122 w 418"/>
              <a:gd name="T37" fmla="*/ 162 h 180"/>
              <a:gd name="T38" fmla="*/ 101 w 418"/>
              <a:gd name="T39" fmla="*/ 166 h 180"/>
              <a:gd name="T40" fmla="*/ 85 w 418"/>
              <a:gd name="T41" fmla="*/ 167 h 180"/>
              <a:gd name="T42" fmla="*/ 72 w 418"/>
              <a:gd name="T43" fmla="*/ 168 h 180"/>
              <a:gd name="T44" fmla="*/ 61 w 418"/>
              <a:gd name="T45" fmla="*/ 168 h 180"/>
              <a:gd name="T46" fmla="*/ 53 w 418"/>
              <a:gd name="T47" fmla="*/ 168 h 180"/>
              <a:gd name="T48" fmla="*/ 45 w 418"/>
              <a:gd name="T49" fmla="*/ 168 h 180"/>
              <a:gd name="T50" fmla="*/ 39 w 418"/>
              <a:gd name="T51" fmla="*/ 168 h 180"/>
              <a:gd name="T52" fmla="*/ 31 w 418"/>
              <a:gd name="T53" fmla="*/ 168 h 180"/>
              <a:gd name="T54" fmla="*/ 26 w 418"/>
              <a:gd name="T55" fmla="*/ 168 h 180"/>
              <a:gd name="T56" fmla="*/ 20 w 418"/>
              <a:gd name="T57" fmla="*/ 171 h 180"/>
              <a:gd name="T58" fmla="*/ 12 w 418"/>
              <a:gd name="T59" fmla="*/ 174 h 180"/>
              <a:gd name="T60" fmla="*/ 7 w 418"/>
              <a:gd name="T61" fmla="*/ 177 h 180"/>
              <a:gd name="T62" fmla="*/ 0 w 418"/>
              <a:gd name="T63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8" h="180">
                <a:moveTo>
                  <a:pt x="418" y="0"/>
                </a:moveTo>
                <a:lnTo>
                  <a:pt x="403" y="20"/>
                </a:lnTo>
                <a:lnTo>
                  <a:pt x="385" y="38"/>
                </a:lnTo>
                <a:lnTo>
                  <a:pt x="346" y="72"/>
                </a:lnTo>
                <a:lnTo>
                  <a:pt x="344" y="74"/>
                </a:lnTo>
                <a:lnTo>
                  <a:pt x="338" y="82"/>
                </a:lnTo>
                <a:lnTo>
                  <a:pt x="329" y="90"/>
                </a:lnTo>
                <a:lnTo>
                  <a:pt x="320" y="100"/>
                </a:lnTo>
                <a:lnTo>
                  <a:pt x="309" y="109"/>
                </a:lnTo>
                <a:lnTo>
                  <a:pt x="299" y="119"/>
                </a:lnTo>
                <a:lnTo>
                  <a:pt x="290" y="126"/>
                </a:lnTo>
                <a:lnTo>
                  <a:pt x="281" y="130"/>
                </a:lnTo>
                <a:lnTo>
                  <a:pt x="258" y="135"/>
                </a:lnTo>
                <a:lnTo>
                  <a:pt x="234" y="138"/>
                </a:lnTo>
                <a:lnTo>
                  <a:pt x="211" y="141"/>
                </a:lnTo>
                <a:lnTo>
                  <a:pt x="187" y="144"/>
                </a:lnTo>
                <a:lnTo>
                  <a:pt x="166" y="150"/>
                </a:lnTo>
                <a:lnTo>
                  <a:pt x="144" y="156"/>
                </a:lnTo>
                <a:lnTo>
                  <a:pt x="122" y="162"/>
                </a:lnTo>
                <a:lnTo>
                  <a:pt x="101" y="166"/>
                </a:lnTo>
                <a:lnTo>
                  <a:pt x="85" y="167"/>
                </a:lnTo>
                <a:lnTo>
                  <a:pt x="72" y="168"/>
                </a:lnTo>
                <a:lnTo>
                  <a:pt x="61" y="168"/>
                </a:lnTo>
                <a:lnTo>
                  <a:pt x="53" y="168"/>
                </a:lnTo>
                <a:lnTo>
                  <a:pt x="45" y="168"/>
                </a:lnTo>
                <a:lnTo>
                  <a:pt x="39" y="168"/>
                </a:lnTo>
                <a:lnTo>
                  <a:pt x="31" y="168"/>
                </a:lnTo>
                <a:lnTo>
                  <a:pt x="26" y="168"/>
                </a:lnTo>
                <a:lnTo>
                  <a:pt x="20" y="171"/>
                </a:lnTo>
                <a:lnTo>
                  <a:pt x="12" y="174"/>
                </a:lnTo>
                <a:lnTo>
                  <a:pt x="7" y="177"/>
                </a:lnTo>
                <a:lnTo>
                  <a:pt x="0" y="18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7" name="Freeform 999"/>
          <p:cNvSpPr>
            <a:spLocks/>
          </p:cNvSpPr>
          <p:nvPr/>
        </p:nvSpPr>
        <p:spPr bwMode="auto">
          <a:xfrm>
            <a:off x="4435475" y="2319338"/>
            <a:ext cx="152400" cy="38100"/>
          </a:xfrm>
          <a:custGeom>
            <a:avLst/>
            <a:gdLst>
              <a:gd name="T0" fmla="*/ 288 w 288"/>
              <a:gd name="T1" fmla="*/ 0 h 73"/>
              <a:gd name="T2" fmla="*/ 267 w 288"/>
              <a:gd name="T3" fmla="*/ 1 h 73"/>
              <a:gd name="T4" fmla="*/ 245 w 288"/>
              <a:gd name="T5" fmla="*/ 2 h 73"/>
              <a:gd name="T6" fmla="*/ 223 w 288"/>
              <a:gd name="T7" fmla="*/ 3 h 73"/>
              <a:gd name="T8" fmla="*/ 202 w 288"/>
              <a:gd name="T9" fmla="*/ 7 h 73"/>
              <a:gd name="T10" fmla="*/ 187 w 288"/>
              <a:gd name="T11" fmla="*/ 12 h 73"/>
              <a:gd name="T12" fmla="*/ 173 w 288"/>
              <a:gd name="T13" fmla="*/ 20 h 73"/>
              <a:gd name="T14" fmla="*/ 159 w 288"/>
              <a:gd name="T15" fmla="*/ 31 h 73"/>
              <a:gd name="T16" fmla="*/ 144 w 288"/>
              <a:gd name="T17" fmla="*/ 42 h 73"/>
              <a:gd name="T18" fmla="*/ 130 w 288"/>
              <a:gd name="T19" fmla="*/ 51 h 73"/>
              <a:gd name="T20" fmla="*/ 115 w 288"/>
              <a:gd name="T21" fmla="*/ 61 h 73"/>
              <a:gd name="T22" fmla="*/ 101 w 288"/>
              <a:gd name="T23" fmla="*/ 68 h 73"/>
              <a:gd name="T24" fmla="*/ 86 w 288"/>
              <a:gd name="T25" fmla="*/ 72 h 73"/>
              <a:gd name="T26" fmla="*/ 65 w 288"/>
              <a:gd name="T27" fmla="*/ 73 h 73"/>
              <a:gd name="T28" fmla="*/ 43 w 288"/>
              <a:gd name="T29" fmla="*/ 73 h 73"/>
              <a:gd name="T30" fmla="*/ 21 w 288"/>
              <a:gd name="T31" fmla="*/ 72 h 73"/>
              <a:gd name="T32" fmla="*/ 0 w 288"/>
              <a:gd name="T3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8" h="73">
                <a:moveTo>
                  <a:pt x="288" y="0"/>
                </a:moveTo>
                <a:lnTo>
                  <a:pt x="267" y="1"/>
                </a:lnTo>
                <a:lnTo>
                  <a:pt x="245" y="2"/>
                </a:lnTo>
                <a:lnTo>
                  <a:pt x="223" y="3"/>
                </a:lnTo>
                <a:lnTo>
                  <a:pt x="202" y="7"/>
                </a:lnTo>
                <a:lnTo>
                  <a:pt x="187" y="12"/>
                </a:lnTo>
                <a:lnTo>
                  <a:pt x="173" y="20"/>
                </a:lnTo>
                <a:lnTo>
                  <a:pt x="159" y="31"/>
                </a:lnTo>
                <a:lnTo>
                  <a:pt x="144" y="42"/>
                </a:lnTo>
                <a:lnTo>
                  <a:pt x="130" y="51"/>
                </a:lnTo>
                <a:lnTo>
                  <a:pt x="115" y="61"/>
                </a:lnTo>
                <a:lnTo>
                  <a:pt x="101" y="68"/>
                </a:lnTo>
                <a:lnTo>
                  <a:pt x="86" y="72"/>
                </a:lnTo>
                <a:lnTo>
                  <a:pt x="65" y="73"/>
                </a:lnTo>
                <a:lnTo>
                  <a:pt x="43" y="73"/>
                </a:lnTo>
                <a:lnTo>
                  <a:pt x="21" y="72"/>
                </a:lnTo>
                <a:lnTo>
                  <a:pt x="0" y="7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8" name="Freeform 1000"/>
          <p:cNvSpPr>
            <a:spLocks/>
          </p:cNvSpPr>
          <p:nvPr/>
        </p:nvSpPr>
        <p:spPr bwMode="auto">
          <a:xfrm>
            <a:off x="4552951" y="2303464"/>
            <a:ext cx="111125" cy="117475"/>
          </a:xfrm>
          <a:custGeom>
            <a:avLst/>
            <a:gdLst>
              <a:gd name="T0" fmla="*/ 210 w 210"/>
              <a:gd name="T1" fmla="*/ 0 h 223"/>
              <a:gd name="T2" fmla="*/ 204 w 210"/>
              <a:gd name="T3" fmla="*/ 13 h 223"/>
              <a:gd name="T4" fmla="*/ 196 w 210"/>
              <a:gd name="T5" fmla="*/ 24 h 223"/>
              <a:gd name="T6" fmla="*/ 188 w 210"/>
              <a:gd name="T7" fmla="*/ 32 h 223"/>
              <a:gd name="T8" fmla="*/ 177 w 210"/>
              <a:gd name="T9" fmla="*/ 40 h 223"/>
              <a:gd name="T10" fmla="*/ 154 w 210"/>
              <a:gd name="T11" fmla="*/ 53 h 223"/>
              <a:gd name="T12" fmla="*/ 130 w 210"/>
              <a:gd name="T13" fmla="*/ 65 h 223"/>
              <a:gd name="T14" fmla="*/ 116 w 210"/>
              <a:gd name="T15" fmla="*/ 88 h 223"/>
              <a:gd name="T16" fmla="*/ 101 w 210"/>
              <a:gd name="T17" fmla="*/ 109 h 223"/>
              <a:gd name="T18" fmla="*/ 88 w 210"/>
              <a:gd name="T19" fmla="*/ 130 h 223"/>
              <a:gd name="T20" fmla="*/ 73 w 210"/>
              <a:gd name="T21" fmla="*/ 151 h 223"/>
              <a:gd name="T22" fmla="*/ 65 w 210"/>
              <a:gd name="T23" fmla="*/ 162 h 223"/>
              <a:gd name="T24" fmla="*/ 61 w 210"/>
              <a:gd name="T25" fmla="*/ 175 h 223"/>
              <a:gd name="T26" fmla="*/ 53 w 210"/>
              <a:gd name="T27" fmla="*/ 186 h 223"/>
              <a:gd name="T28" fmla="*/ 49 w 210"/>
              <a:gd name="T29" fmla="*/ 191 h 223"/>
              <a:gd name="T30" fmla="*/ 44 w 210"/>
              <a:gd name="T31" fmla="*/ 195 h 223"/>
              <a:gd name="T32" fmla="*/ 33 w 210"/>
              <a:gd name="T33" fmla="*/ 201 h 223"/>
              <a:gd name="T34" fmla="*/ 26 w 210"/>
              <a:gd name="T35" fmla="*/ 204 h 223"/>
              <a:gd name="T36" fmla="*/ 21 w 210"/>
              <a:gd name="T37" fmla="*/ 205 h 223"/>
              <a:gd name="T38" fmla="*/ 17 w 210"/>
              <a:gd name="T39" fmla="*/ 208 h 223"/>
              <a:gd name="T40" fmla="*/ 15 w 210"/>
              <a:gd name="T41" fmla="*/ 209 h 223"/>
              <a:gd name="T42" fmla="*/ 11 w 210"/>
              <a:gd name="T43" fmla="*/ 213 h 223"/>
              <a:gd name="T44" fmla="*/ 8 w 210"/>
              <a:gd name="T45" fmla="*/ 216 h 223"/>
              <a:gd name="T46" fmla="*/ 0 w 210"/>
              <a:gd name="T47" fmla="*/ 223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0" h="223">
                <a:moveTo>
                  <a:pt x="210" y="0"/>
                </a:moveTo>
                <a:lnTo>
                  <a:pt x="204" y="13"/>
                </a:lnTo>
                <a:lnTo>
                  <a:pt x="196" y="24"/>
                </a:lnTo>
                <a:lnTo>
                  <a:pt x="188" y="32"/>
                </a:lnTo>
                <a:lnTo>
                  <a:pt x="177" y="40"/>
                </a:lnTo>
                <a:lnTo>
                  <a:pt x="154" y="53"/>
                </a:lnTo>
                <a:lnTo>
                  <a:pt x="130" y="65"/>
                </a:lnTo>
                <a:lnTo>
                  <a:pt x="116" y="88"/>
                </a:lnTo>
                <a:lnTo>
                  <a:pt x="101" y="109"/>
                </a:lnTo>
                <a:lnTo>
                  <a:pt x="88" y="130"/>
                </a:lnTo>
                <a:lnTo>
                  <a:pt x="73" y="151"/>
                </a:lnTo>
                <a:lnTo>
                  <a:pt x="65" y="162"/>
                </a:lnTo>
                <a:lnTo>
                  <a:pt x="61" y="175"/>
                </a:lnTo>
                <a:lnTo>
                  <a:pt x="53" y="186"/>
                </a:lnTo>
                <a:lnTo>
                  <a:pt x="49" y="191"/>
                </a:lnTo>
                <a:lnTo>
                  <a:pt x="44" y="195"/>
                </a:lnTo>
                <a:lnTo>
                  <a:pt x="33" y="201"/>
                </a:lnTo>
                <a:lnTo>
                  <a:pt x="26" y="204"/>
                </a:lnTo>
                <a:lnTo>
                  <a:pt x="21" y="205"/>
                </a:lnTo>
                <a:lnTo>
                  <a:pt x="17" y="208"/>
                </a:lnTo>
                <a:lnTo>
                  <a:pt x="15" y="209"/>
                </a:lnTo>
                <a:lnTo>
                  <a:pt x="11" y="213"/>
                </a:lnTo>
                <a:lnTo>
                  <a:pt x="8" y="216"/>
                </a:lnTo>
                <a:lnTo>
                  <a:pt x="0" y="2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89" name="Freeform 1001"/>
          <p:cNvSpPr>
            <a:spLocks/>
          </p:cNvSpPr>
          <p:nvPr/>
        </p:nvSpPr>
        <p:spPr bwMode="auto">
          <a:xfrm>
            <a:off x="4419601" y="2395539"/>
            <a:ext cx="68263" cy="46037"/>
          </a:xfrm>
          <a:custGeom>
            <a:avLst/>
            <a:gdLst>
              <a:gd name="T0" fmla="*/ 130 w 130"/>
              <a:gd name="T1" fmla="*/ 0 h 87"/>
              <a:gd name="T2" fmla="*/ 103 w 130"/>
              <a:gd name="T3" fmla="*/ 17 h 87"/>
              <a:gd name="T4" fmla="*/ 91 w 130"/>
              <a:gd name="T5" fmla="*/ 26 h 87"/>
              <a:gd name="T6" fmla="*/ 79 w 130"/>
              <a:gd name="T7" fmla="*/ 36 h 87"/>
              <a:gd name="T8" fmla="*/ 70 w 130"/>
              <a:gd name="T9" fmla="*/ 46 h 87"/>
              <a:gd name="T10" fmla="*/ 61 w 130"/>
              <a:gd name="T11" fmla="*/ 55 h 87"/>
              <a:gd name="T12" fmla="*/ 53 w 130"/>
              <a:gd name="T13" fmla="*/ 64 h 87"/>
              <a:gd name="T14" fmla="*/ 44 w 130"/>
              <a:gd name="T15" fmla="*/ 71 h 87"/>
              <a:gd name="T16" fmla="*/ 36 w 130"/>
              <a:gd name="T17" fmla="*/ 78 h 87"/>
              <a:gd name="T18" fmla="*/ 25 w 130"/>
              <a:gd name="T19" fmla="*/ 83 h 87"/>
              <a:gd name="T20" fmla="*/ 13 w 130"/>
              <a:gd name="T21" fmla="*/ 85 h 87"/>
              <a:gd name="T22" fmla="*/ 0 w 130"/>
              <a:gd name="T2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0" h="87">
                <a:moveTo>
                  <a:pt x="130" y="0"/>
                </a:moveTo>
                <a:lnTo>
                  <a:pt x="103" y="17"/>
                </a:lnTo>
                <a:lnTo>
                  <a:pt x="91" y="26"/>
                </a:lnTo>
                <a:lnTo>
                  <a:pt x="79" y="36"/>
                </a:lnTo>
                <a:lnTo>
                  <a:pt x="70" y="46"/>
                </a:lnTo>
                <a:lnTo>
                  <a:pt x="61" y="55"/>
                </a:lnTo>
                <a:lnTo>
                  <a:pt x="53" y="64"/>
                </a:lnTo>
                <a:lnTo>
                  <a:pt x="44" y="71"/>
                </a:lnTo>
                <a:lnTo>
                  <a:pt x="36" y="78"/>
                </a:lnTo>
                <a:lnTo>
                  <a:pt x="25" y="83"/>
                </a:lnTo>
                <a:lnTo>
                  <a:pt x="13" y="85"/>
                </a:lnTo>
                <a:lnTo>
                  <a:pt x="0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0" name="Freeform 1002"/>
          <p:cNvSpPr>
            <a:spLocks/>
          </p:cNvSpPr>
          <p:nvPr/>
        </p:nvSpPr>
        <p:spPr bwMode="auto">
          <a:xfrm>
            <a:off x="4294189" y="2387601"/>
            <a:ext cx="109537" cy="22225"/>
          </a:xfrm>
          <a:custGeom>
            <a:avLst/>
            <a:gdLst>
              <a:gd name="T0" fmla="*/ 209 w 209"/>
              <a:gd name="T1" fmla="*/ 43 h 43"/>
              <a:gd name="T2" fmla="*/ 186 w 209"/>
              <a:gd name="T3" fmla="*/ 30 h 43"/>
              <a:gd name="T4" fmla="*/ 161 w 209"/>
              <a:gd name="T5" fmla="*/ 19 h 43"/>
              <a:gd name="T6" fmla="*/ 135 w 209"/>
              <a:gd name="T7" fmla="*/ 12 h 43"/>
              <a:gd name="T8" fmla="*/ 108 w 209"/>
              <a:gd name="T9" fmla="*/ 7 h 43"/>
              <a:gd name="T10" fmla="*/ 80 w 209"/>
              <a:gd name="T11" fmla="*/ 3 h 43"/>
              <a:gd name="T12" fmla="*/ 53 w 209"/>
              <a:gd name="T13" fmla="*/ 1 h 43"/>
              <a:gd name="T14" fmla="*/ 26 w 209"/>
              <a:gd name="T15" fmla="*/ 0 h 43"/>
              <a:gd name="T16" fmla="*/ 0 w 209"/>
              <a:gd name="T17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" h="43">
                <a:moveTo>
                  <a:pt x="209" y="43"/>
                </a:moveTo>
                <a:lnTo>
                  <a:pt x="186" y="30"/>
                </a:lnTo>
                <a:lnTo>
                  <a:pt x="161" y="19"/>
                </a:lnTo>
                <a:lnTo>
                  <a:pt x="135" y="12"/>
                </a:lnTo>
                <a:lnTo>
                  <a:pt x="108" y="7"/>
                </a:lnTo>
                <a:lnTo>
                  <a:pt x="80" y="3"/>
                </a:lnTo>
                <a:lnTo>
                  <a:pt x="53" y="1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1" name="Freeform 1003"/>
          <p:cNvSpPr>
            <a:spLocks/>
          </p:cNvSpPr>
          <p:nvPr/>
        </p:nvSpPr>
        <p:spPr bwMode="auto">
          <a:xfrm>
            <a:off x="4243389" y="2414588"/>
            <a:ext cx="130175" cy="19050"/>
          </a:xfrm>
          <a:custGeom>
            <a:avLst/>
            <a:gdLst>
              <a:gd name="T0" fmla="*/ 245 w 245"/>
              <a:gd name="T1" fmla="*/ 0 h 36"/>
              <a:gd name="T2" fmla="*/ 152 w 245"/>
              <a:gd name="T3" fmla="*/ 11 h 36"/>
              <a:gd name="T4" fmla="*/ 58 w 245"/>
              <a:gd name="T5" fmla="*/ 22 h 36"/>
              <a:gd name="T6" fmla="*/ 49 w 245"/>
              <a:gd name="T7" fmla="*/ 24 h 36"/>
              <a:gd name="T8" fmla="*/ 41 w 245"/>
              <a:gd name="T9" fmla="*/ 26 h 36"/>
              <a:gd name="T10" fmla="*/ 22 w 245"/>
              <a:gd name="T11" fmla="*/ 31 h 36"/>
              <a:gd name="T12" fmla="*/ 13 w 245"/>
              <a:gd name="T13" fmla="*/ 33 h 36"/>
              <a:gd name="T14" fmla="*/ 6 w 245"/>
              <a:gd name="T15" fmla="*/ 35 h 36"/>
              <a:gd name="T16" fmla="*/ 1 w 245"/>
              <a:gd name="T17" fmla="*/ 36 h 36"/>
              <a:gd name="T18" fmla="*/ 0 w 245"/>
              <a:gd name="T1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5" h="36">
                <a:moveTo>
                  <a:pt x="245" y="0"/>
                </a:moveTo>
                <a:lnTo>
                  <a:pt x="152" y="11"/>
                </a:lnTo>
                <a:lnTo>
                  <a:pt x="58" y="22"/>
                </a:lnTo>
                <a:lnTo>
                  <a:pt x="49" y="24"/>
                </a:lnTo>
                <a:lnTo>
                  <a:pt x="41" y="26"/>
                </a:lnTo>
                <a:lnTo>
                  <a:pt x="22" y="31"/>
                </a:lnTo>
                <a:lnTo>
                  <a:pt x="13" y="33"/>
                </a:lnTo>
                <a:lnTo>
                  <a:pt x="6" y="35"/>
                </a:lnTo>
                <a:lnTo>
                  <a:pt x="1" y="36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2" name="Freeform 1004"/>
          <p:cNvSpPr>
            <a:spLocks/>
          </p:cNvSpPr>
          <p:nvPr/>
        </p:nvSpPr>
        <p:spPr bwMode="auto">
          <a:xfrm>
            <a:off x="4076700" y="2078038"/>
            <a:ext cx="101600" cy="100012"/>
          </a:xfrm>
          <a:custGeom>
            <a:avLst/>
            <a:gdLst>
              <a:gd name="T0" fmla="*/ 194 w 194"/>
              <a:gd name="T1" fmla="*/ 0 h 188"/>
              <a:gd name="T2" fmla="*/ 185 w 194"/>
              <a:gd name="T3" fmla="*/ 9 h 188"/>
              <a:gd name="T4" fmla="*/ 175 w 194"/>
              <a:gd name="T5" fmla="*/ 16 h 188"/>
              <a:gd name="T6" fmla="*/ 156 w 194"/>
              <a:gd name="T7" fmla="*/ 27 h 188"/>
              <a:gd name="T8" fmla="*/ 137 w 194"/>
              <a:gd name="T9" fmla="*/ 38 h 188"/>
              <a:gd name="T10" fmla="*/ 126 w 194"/>
              <a:gd name="T11" fmla="*/ 44 h 188"/>
              <a:gd name="T12" fmla="*/ 115 w 194"/>
              <a:gd name="T13" fmla="*/ 51 h 188"/>
              <a:gd name="T14" fmla="*/ 111 w 194"/>
              <a:gd name="T15" fmla="*/ 63 h 188"/>
              <a:gd name="T16" fmla="*/ 108 w 194"/>
              <a:gd name="T17" fmla="*/ 72 h 188"/>
              <a:gd name="T18" fmla="*/ 104 w 194"/>
              <a:gd name="T19" fmla="*/ 80 h 188"/>
              <a:gd name="T20" fmla="*/ 102 w 194"/>
              <a:gd name="T21" fmla="*/ 86 h 188"/>
              <a:gd name="T22" fmla="*/ 99 w 194"/>
              <a:gd name="T23" fmla="*/ 90 h 188"/>
              <a:gd name="T24" fmla="*/ 97 w 194"/>
              <a:gd name="T25" fmla="*/ 94 h 188"/>
              <a:gd name="T26" fmla="*/ 92 w 194"/>
              <a:gd name="T27" fmla="*/ 98 h 188"/>
              <a:gd name="T28" fmla="*/ 86 w 194"/>
              <a:gd name="T29" fmla="*/ 101 h 188"/>
              <a:gd name="T30" fmla="*/ 78 w 194"/>
              <a:gd name="T31" fmla="*/ 106 h 188"/>
              <a:gd name="T32" fmla="*/ 73 w 194"/>
              <a:gd name="T33" fmla="*/ 110 h 188"/>
              <a:gd name="T34" fmla="*/ 67 w 194"/>
              <a:gd name="T35" fmla="*/ 116 h 188"/>
              <a:gd name="T36" fmla="*/ 58 w 194"/>
              <a:gd name="T37" fmla="*/ 122 h 188"/>
              <a:gd name="T38" fmla="*/ 50 w 194"/>
              <a:gd name="T39" fmla="*/ 130 h 188"/>
              <a:gd name="T40" fmla="*/ 43 w 194"/>
              <a:gd name="T41" fmla="*/ 138 h 188"/>
              <a:gd name="T42" fmla="*/ 37 w 194"/>
              <a:gd name="T43" fmla="*/ 146 h 188"/>
              <a:gd name="T44" fmla="*/ 27 w 194"/>
              <a:gd name="T45" fmla="*/ 161 h 188"/>
              <a:gd name="T46" fmla="*/ 15 w 194"/>
              <a:gd name="T47" fmla="*/ 176 h 188"/>
              <a:gd name="T48" fmla="*/ 8 w 194"/>
              <a:gd name="T49" fmla="*/ 183 h 188"/>
              <a:gd name="T50" fmla="*/ 0 w 194"/>
              <a:gd name="T51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4" h="188">
                <a:moveTo>
                  <a:pt x="194" y="0"/>
                </a:moveTo>
                <a:lnTo>
                  <a:pt x="185" y="9"/>
                </a:lnTo>
                <a:lnTo>
                  <a:pt x="175" y="16"/>
                </a:lnTo>
                <a:lnTo>
                  <a:pt x="156" y="27"/>
                </a:lnTo>
                <a:lnTo>
                  <a:pt x="137" y="38"/>
                </a:lnTo>
                <a:lnTo>
                  <a:pt x="126" y="44"/>
                </a:lnTo>
                <a:lnTo>
                  <a:pt x="115" y="51"/>
                </a:lnTo>
                <a:lnTo>
                  <a:pt x="111" y="63"/>
                </a:lnTo>
                <a:lnTo>
                  <a:pt x="108" y="72"/>
                </a:lnTo>
                <a:lnTo>
                  <a:pt x="104" y="80"/>
                </a:lnTo>
                <a:lnTo>
                  <a:pt x="102" y="86"/>
                </a:lnTo>
                <a:lnTo>
                  <a:pt x="99" y="90"/>
                </a:lnTo>
                <a:lnTo>
                  <a:pt x="97" y="94"/>
                </a:lnTo>
                <a:lnTo>
                  <a:pt x="92" y="98"/>
                </a:lnTo>
                <a:lnTo>
                  <a:pt x="86" y="101"/>
                </a:lnTo>
                <a:lnTo>
                  <a:pt x="78" y="106"/>
                </a:lnTo>
                <a:lnTo>
                  <a:pt x="73" y="110"/>
                </a:lnTo>
                <a:lnTo>
                  <a:pt x="67" y="116"/>
                </a:lnTo>
                <a:lnTo>
                  <a:pt x="58" y="122"/>
                </a:lnTo>
                <a:lnTo>
                  <a:pt x="50" y="130"/>
                </a:lnTo>
                <a:lnTo>
                  <a:pt x="43" y="138"/>
                </a:lnTo>
                <a:lnTo>
                  <a:pt x="37" y="146"/>
                </a:lnTo>
                <a:lnTo>
                  <a:pt x="27" y="161"/>
                </a:lnTo>
                <a:lnTo>
                  <a:pt x="15" y="176"/>
                </a:lnTo>
                <a:lnTo>
                  <a:pt x="8" y="183"/>
                </a:lnTo>
                <a:lnTo>
                  <a:pt x="0" y="18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3" name="Freeform 1005"/>
          <p:cNvSpPr>
            <a:spLocks/>
          </p:cNvSpPr>
          <p:nvPr/>
        </p:nvSpPr>
        <p:spPr bwMode="auto">
          <a:xfrm>
            <a:off x="4137026" y="2074863"/>
            <a:ext cx="41275" cy="87312"/>
          </a:xfrm>
          <a:custGeom>
            <a:avLst/>
            <a:gdLst>
              <a:gd name="T0" fmla="*/ 79 w 79"/>
              <a:gd name="T1" fmla="*/ 0 h 166"/>
              <a:gd name="T2" fmla="*/ 75 w 79"/>
              <a:gd name="T3" fmla="*/ 19 h 166"/>
              <a:gd name="T4" fmla="*/ 71 w 79"/>
              <a:gd name="T5" fmla="*/ 37 h 166"/>
              <a:gd name="T6" fmla="*/ 66 w 79"/>
              <a:gd name="T7" fmla="*/ 52 h 166"/>
              <a:gd name="T8" fmla="*/ 60 w 79"/>
              <a:gd name="T9" fmla="*/ 66 h 166"/>
              <a:gd name="T10" fmla="*/ 53 w 79"/>
              <a:gd name="T11" fmla="*/ 78 h 166"/>
              <a:gd name="T12" fmla="*/ 43 w 79"/>
              <a:gd name="T13" fmla="*/ 91 h 166"/>
              <a:gd name="T14" fmla="*/ 31 w 79"/>
              <a:gd name="T15" fmla="*/ 103 h 166"/>
              <a:gd name="T16" fmla="*/ 14 w 79"/>
              <a:gd name="T17" fmla="*/ 115 h 166"/>
              <a:gd name="T18" fmla="*/ 8 w 79"/>
              <a:gd name="T19" fmla="*/ 125 h 166"/>
              <a:gd name="T20" fmla="*/ 4 w 79"/>
              <a:gd name="T21" fmla="*/ 131 h 166"/>
              <a:gd name="T22" fmla="*/ 1 w 79"/>
              <a:gd name="T23" fmla="*/ 135 h 166"/>
              <a:gd name="T24" fmla="*/ 0 w 79"/>
              <a:gd name="T25" fmla="*/ 138 h 166"/>
              <a:gd name="T26" fmla="*/ 0 w 79"/>
              <a:gd name="T27" fmla="*/ 142 h 166"/>
              <a:gd name="T28" fmla="*/ 0 w 79"/>
              <a:gd name="T29" fmla="*/ 147 h 166"/>
              <a:gd name="T30" fmla="*/ 0 w 79"/>
              <a:gd name="T31" fmla="*/ 154 h 166"/>
              <a:gd name="T32" fmla="*/ 0 w 79"/>
              <a:gd name="T33" fmla="*/ 160 h 166"/>
              <a:gd name="T34" fmla="*/ 0 w 79"/>
              <a:gd name="T3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" h="166">
                <a:moveTo>
                  <a:pt x="79" y="0"/>
                </a:moveTo>
                <a:lnTo>
                  <a:pt x="75" y="19"/>
                </a:lnTo>
                <a:lnTo>
                  <a:pt x="71" y="37"/>
                </a:lnTo>
                <a:lnTo>
                  <a:pt x="66" y="52"/>
                </a:lnTo>
                <a:lnTo>
                  <a:pt x="60" y="66"/>
                </a:lnTo>
                <a:lnTo>
                  <a:pt x="53" y="78"/>
                </a:lnTo>
                <a:lnTo>
                  <a:pt x="43" y="91"/>
                </a:lnTo>
                <a:lnTo>
                  <a:pt x="31" y="103"/>
                </a:lnTo>
                <a:lnTo>
                  <a:pt x="14" y="115"/>
                </a:lnTo>
                <a:lnTo>
                  <a:pt x="8" y="125"/>
                </a:lnTo>
                <a:lnTo>
                  <a:pt x="4" y="131"/>
                </a:lnTo>
                <a:lnTo>
                  <a:pt x="1" y="135"/>
                </a:lnTo>
                <a:lnTo>
                  <a:pt x="0" y="138"/>
                </a:lnTo>
                <a:lnTo>
                  <a:pt x="0" y="142"/>
                </a:lnTo>
                <a:lnTo>
                  <a:pt x="0" y="147"/>
                </a:lnTo>
                <a:lnTo>
                  <a:pt x="0" y="154"/>
                </a:lnTo>
                <a:lnTo>
                  <a:pt x="0" y="160"/>
                </a:lnTo>
                <a:lnTo>
                  <a:pt x="0" y="16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4" name="Freeform 1006"/>
          <p:cNvSpPr>
            <a:spLocks/>
          </p:cNvSpPr>
          <p:nvPr/>
        </p:nvSpPr>
        <p:spPr bwMode="auto">
          <a:xfrm>
            <a:off x="4003675" y="2085976"/>
            <a:ext cx="95250" cy="73025"/>
          </a:xfrm>
          <a:custGeom>
            <a:avLst/>
            <a:gdLst>
              <a:gd name="T0" fmla="*/ 181 w 181"/>
              <a:gd name="T1" fmla="*/ 0 h 137"/>
              <a:gd name="T2" fmla="*/ 177 w 181"/>
              <a:gd name="T3" fmla="*/ 12 h 137"/>
              <a:gd name="T4" fmla="*/ 172 w 181"/>
              <a:gd name="T5" fmla="*/ 23 h 137"/>
              <a:gd name="T6" fmla="*/ 168 w 181"/>
              <a:gd name="T7" fmla="*/ 32 h 137"/>
              <a:gd name="T8" fmla="*/ 160 w 181"/>
              <a:gd name="T9" fmla="*/ 41 h 137"/>
              <a:gd name="T10" fmla="*/ 146 w 181"/>
              <a:gd name="T11" fmla="*/ 54 h 137"/>
              <a:gd name="T12" fmla="*/ 129 w 181"/>
              <a:gd name="T13" fmla="*/ 63 h 137"/>
              <a:gd name="T14" fmla="*/ 109 w 181"/>
              <a:gd name="T15" fmla="*/ 71 h 137"/>
              <a:gd name="T16" fmla="*/ 88 w 181"/>
              <a:gd name="T17" fmla="*/ 77 h 137"/>
              <a:gd name="T18" fmla="*/ 44 w 181"/>
              <a:gd name="T19" fmla="*/ 86 h 137"/>
              <a:gd name="T20" fmla="*/ 35 w 181"/>
              <a:gd name="T21" fmla="*/ 92 h 137"/>
              <a:gd name="T22" fmla="*/ 28 w 181"/>
              <a:gd name="T23" fmla="*/ 96 h 137"/>
              <a:gd name="T24" fmla="*/ 16 w 181"/>
              <a:gd name="T25" fmla="*/ 102 h 137"/>
              <a:gd name="T26" fmla="*/ 9 w 181"/>
              <a:gd name="T27" fmla="*/ 107 h 137"/>
              <a:gd name="T28" fmla="*/ 4 w 181"/>
              <a:gd name="T29" fmla="*/ 109 h 137"/>
              <a:gd name="T30" fmla="*/ 2 w 181"/>
              <a:gd name="T31" fmla="*/ 113 h 137"/>
              <a:gd name="T32" fmla="*/ 0 w 181"/>
              <a:gd name="T33" fmla="*/ 117 h 137"/>
              <a:gd name="T34" fmla="*/ 0 w 181"/>
              <a:gd name="T35" fmla="*/ 125 h 137"/>
              <a:gd name="T36" fmla="*/ 0 w 181"/>
              <a:gd name="T37" fmla="*/ 131 h 137"/>
              <a:gd name="T38" fmla="*/ 0 w 181"/>
              <a:gd name="T39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1" h="137">
                <a:moveTo>
                  <a:pt x="181" y="0"/>
                </a:moveTo>
                <a:lnTo>
                  <a:pt x="177" y="12"/>
                </a:lnTo>
                <a:lnTo>
                  <a:pt x="172" y="23"/>
                </a:lnTo>
                <a:lnTo>
                  <a:pt x="168" y="32"/>
                </a:lnTo>
                <a:lnTo>
                  <a:pt x="160" y="41"/>
                </a:lnTo>
                <a:lnTo>
                  <a:pt x="146" y="54"/>
                </a:lnTo>
                <a:lnTo>
                  <a:pt x="129" y="63"/>
                </a:lnTo>
                <a:lnTo>
                  <a:pt x="109" y="71"/>
                </a:lnTo>
                <a:lnTo>
                  <a:pt x="88" y="77"/>
                </a:lnTo>
                <a:lnTo>
                  <a:pt x="44" y="86"/>
                </a:lnTo>
                <a:lnTo>
                  <a:pt x="35" y="92"/>
                </a:lnTo>
                <a:lnTo>
                  <a:pt x="28" y="96"/>
                </a:lnTo>
                <a:lnTo>
                  <a:pt x="16" y="102"/>
                </a:lnTo>
                <a:lnTo>
                  <a:pt x="9" y="107"/>
                </a:lnTo>
                <a:lnTo>
                  <a:pt x="4" y="109"/>
                </a:lnTo>
                <a:lnTo>
                  <a:pt x="2" y="113"/>
                </a:lnTo>
                <a:lnTo>
                  <a:pt x="0" y="117"/>
                </a:lnTo>
                <a:lnTo>
                  <a:pt x="0" y="125"/>
                </a:lnTo>
                <a:lnTo>
                  <a:pt x="0" y="131"/>
                </a:lnTo>
                <a:lnTo>
                  <a:pt x="0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5" name="Freeform 1007"/>
          <p:cNvSpPr>
            <a:spLocks/>
          </p:cNvSpPr>
          <p:nvPr/>
        </p:nvSpPr>
        <p:spPr bwMode="auto">
          <a:xfrm>
            <a:off x="4949825" y="2540001"/>
            <a:ext cx="211138" cy="106363"/>
          </a:xfrm>
          <a:custGeom>
            <a:avLst/>
            <a:gdLst>
              <a:gd name="T0" fmla="*/ 397 w 397"/>
              <a:gd name="T1" fmla="*/ 0 h 202"/>
              <a:gd name="T2" fmla="*/ 382 w 397"/>
              <a:gd name="T3" fmla="*/ 5 h 202"/>
              <a:gd name="T4" fmla="*/ 365 w 397"/>
              <a:gd name="T5" fmla="*/ 10 h 202"/>
              <a:gd name="T6" fmla="*/ 347 w 397"/>
              <a:gd name="T7" fmla="*/ 15 h 202"/>
              <a:gd name="T8" fmla="*/ 329 w 397"/>
              <a:gd name="T9" fmla="*/ 19 h 202"/>
              <a:gd name="T10" fmla="*/ 314 w 397"/>
              <a:gd name="T11" fmla="*/ 23 h 202"/>
              <a:gd name="T12" fmla="*/ 301 w 397"/>
              <a:gd name="T13" fmla="*/ 27 h 202"/>
              <a:gd name="T14" fmla="*/ 296 w 397"/>
              <a:gd name="T15" fmla="*/ 28 h 202"/>
              <a:gd name="T16" fmla="*/ 292 w 397"/>
              <a:gd name="T17" fmla="*/ 28 h 202"/>
              <a:gd name="T18" fmla="*/ 290 w 397"/>
              <a:gd name="T19" fmla="*/ 29 h 202"/>
              <a:gd name="T20" fmla="*/ 289 w 397"/>
              <a:gd name="T21" fmla="*/ 29 h 202"/>
              <a:gd name="T22" fmla="*/ 274 w 397"/>
              <a:gd name="T23" fmla="*/ 40 h 202"/>
              <a:gd name="T24" fmla="*/ 260 w 397"/>
              <a:gd name="T25" fmla="*/ 51 h 202"/>
              <a:gd name="T26" fmla="*/ 252 w 397"/>
              <a:gd name="T27" fmla="*/ 61 h 202"/>
              <a:gd name="T28" fmla="*/ 246 w 397"/>
              <a:gd name="T29" fmla="*/ 75 h 202"/>
              <a:gd name="T30" fmla="*/ 240 w 397"/>
              <a:gd name="T31" fmla="*/ 85 h 202"/>
              <a:gd name="T32" fmla="*/ 236 w 397"/>
              <a:gd name="T33" fmla="*/ 90 h 202"/>
              <a:gd name="T34" fmla="*/ 231 w 397"/>
              <a:gd name="T35" fmla="*/ 94 h 202"/>
              <a:gd name="T36" fmla="*/ 200 w 397"/>
              <a:gd name="T37" fmla="*/ 108 h 202"/>
              <a:gd name="T38" fmla="*/ 167 w 397"/>
              <a:gd name="T39" fmla="*/ 122 h 202"/>
              <a:gd name="T40" fmla="*/ 101 w 397"/>
              <a:gd name="T41" fmla="*/ 144 h 202"/>
              <a:gd name="T42" fmla="*/ 77 w 397"/>
              <a:gd name="T43" fmla="*/ 161 h 202"/>
              <a:gd name="T44" fmla="*/ 52 w 397"/>
              <a:gd name="T45" fmla="*/ 176 h 202"/>
              <a:gd name="T46" fmla="*/ 0 w 397"/>
              <a:gd name="T47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7" h="202">
                <a:moveTo>
                  <a:pt x="397" y="0"/>
                </a:moveTo>
                <a:lnTo>
                  <a:pt x="382" y="5"/>
                </a:lnTo>
                <a:lnTo>
                  <a:pt x="365" y="10"/>
                </a:lnTo>
                <a:lnTo>
                  <a:pt x="347" y="15"/>
                </a:lnTo>
                <a:lnTo>
                  <a:pt x="329" y="19"/>
                </a:lnTo>
                <a:lnTo>
                  <a:pt x="314" y="23"/>
                </a:lnTo>
                <a:lnTo>
                  <a:pt x="301" y="27"/>
                </a:lnTo>
                <a:lnTo>
                  <a:pt x="296" y="28"/>
                </a:lnTo>
                <a:lnTo>
                  <a:pt x="292" y="28"/>
                </a:lnTo>
                <a:lnTo>
                  <a:pt x="290" y="29"/>
                </a:lnTo>
                <a:lnTo>
                  <a:pt x="289" y="29"/>
                </a:lnTo>
                <a:lnTo>
                  <a:pt x="274" y="40"/>
                </a:lnTo>
                <a:lnTo>
                  <a:pt x="260" y="51"/>
                </a:lnTo>
                <a:lnTo>
                  <a:pt x="252" y="61"/>
                </a:lnTo>
                <a:lnTo>
                  <a:pt x="246" y="75"/>
                </a:lnTo>
                <a:lnTo>
                  <a:pt x="240" y="85"/>
                </a:lnTo>
                <a:lnTo>
                  <a:pt x="236" y="90"/>
                </a:lnTo>
                <a:lnTo>
                  <a:pt x="231" y="94"/>
                </a:lnTo>
                <a:lnTo>
                  <a:pt x="200" y="108"/>
                </a:lnTo>
                <a:lnTo>
                  <a:pt x="167" y="122"/>
                </a:lnTo>
                <a:lnTo>
                  <a:pt x="101" y="144"/>
                </a:lnTo>
                <a:lnTo>
                  <a:pt x="77" y="161"/>
                </a:lnTo>
                <a:lnTo>
                  <a:pt x="52" y="176"/>
                </a:lnTo>
                <a:lnTo>
                  <a:pt x="0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6" name="Freeform 1008"/>
          <p:cNvSpPr>
            <a:spLocks/>
          </p:cNvSpPr>
          <p:nvPr/>
        </p:nvSpPr>
        <p:spPr bwMode="auto">
          <a:xfrm>
            <a:off x="4995863" y="2586038"/>
            <a:ext cx="80962" cy="114300"/>
          </a:xfrm>
          <a:custGeom>
            <a:avLst/>
            <a:gdLst>
              <a:gd name="T0" fmla="*/ 152 w 152"/>
              <a:gd name="T1" fmla="*/ 0 h 216"/>
              <a:gd name="T2" fmla="*/ 151 w 152"/>
              <a:gd name="T3" fmla="*/ 10 h 216"/>
              <a:gd name="T4" fmla="*/ 148 w 152"/>
              <a:gd name="T5" fmla="*/ 21 h 216"/>
              <a:gd name="T6" fmla="*/ 145 w 152"/>
              <a:gd name="T7" fmla="*/ 45 h 216"/>
              <a:gd name="T8" fmla="*/ 141 w 152"/>
              <a:gd name="T9" fmla="*/ 57 h 216"/>
              <a:gd name="T10" fmla="*/ 136 w 152"/>
              <a:gd name="T11" fmla="*/ 68 h 216"/>
              <a:gd name="T12" fmla="*/ 130 w 152"/>
              <a:gd name="T13" fmla="*/ 78 h 216"/>
              <a:gd name="T14" fmla="*/ 123 w 152"/>
              <a:gd name="T15" fmla="*/ 86 h 216"/>
              <a:gd name="T16" fmla="*/ 116 w 152"/>
              <a:gd name="T17" fmla="*/ 92 h 216"/>
              <a:gd name="T18" fmla="*/ 106 w 152"/>
              <a:gd name="T19" fmla="*/ 99 h 216"/>
              <a:gd name="T20" fmla="*/ 87 w 152"/>
              <a:gd name="T21" fmla="*/ 114 h 216"/>
              <a:gd name="T22" fmla="*/ 79 w 152"/>
              <a:gd name="T23" fmla="*/ 120 h 216"/>
              <a:gd name="T24" fmla="*/ 71 w 152"/>
              <a:gd name="T25" fmla="*/ 125 h 216"/>
              <a:gd name="T26" fmla="*/ 67 w 152"/>
              <a:gd name="T27" fmla="*/ 128 h 216"/>
              <a:gd name="T28" fmla="*/ 65 w 152"/>
              <a:gd name="T29" fmla="*/ 130 h 216"/>
              <a:gd name="T30" fmla="*/ 59 w 152"/>
              <a:gd name="T31" fmla="*/ 140 h 216"/>
              <a:gd name="T32" fmla="*/ 53 w 152"/>
              <a:gd name="T33" fmla="*/ 149 h 216"/>
              <a:gd name="T34" fmla="*/ 47 w 152"/>
              <a:gd name="T35" fmla="*/ 157 h 216"/>
              <a:gd name="T36" fmla="*/ 40 w 152"/>
              <a:gd name="T37" fmla="*/ 164 h 216"/>
              <a:gd name="T38" fmla="*/ 26 w 152"/>
              <a:gd name="T39" fmla="*/ 178 h 216"/>
              <a:gd name="T40" fmla="*/ 17 w 152"/>
              <a:gd name="T41" fmla="*/ 186 h 216"/>
              <a:gd name="T42" fmla="*/ 8 w 152"/>
              <a:gd name="T43" fmla="*/ 194 h 216"/>
              <a:gd name="T44" fmla="*/ 5 w 152"/>
              <a:gd name="T45" fmla="*/ 200 h 216"/>
              <a:gd name="T46" fmla="*/ 3 w 152"/>
              <a:gd name="T47" fmla="*/ 208 h 216"/>
              <a:gd name="T48" fmla="*/ 2 w 152"/>
              <a:gd name="T49" fmla="*/ 214 h 216"/>
              <a:gd name="T50" fmla="*/ 0 w 152"/>
              <a:gd name="T51" fmla="*/ 216 h 216"/>
              <a:gd name="T52" fmla="*/ 0 w 152"/>
              <a:gd name="T53" fmla="*/ 21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2" h="216">
                <a:moveTo>
                  <a:pt x="152" y="0"/>
                </a:moveTo>
                <a:lnTo>
                  <a:pt x="151" y="10"/>
                </a:lnTo>
                <a:lnTo>
                  <a:pt x="148" y="21"/>
                </a:lnTo>
                <a:lnTo>
                  <a:pt x="145" y="45"/>
                </a:lnTo>
                <a:lnTo>
                  <a:pt x="141" y="57"/>
                </a:lnTo>
                <a:lnTo>
                  <a:pt x="136" y="68"/>
                </a:lnTo>
                <a:lnTo>
                  <a:pt x="130" y="78"/>
                </a:lnTo>
                <a:lnTo>
                  <a:pt x="123" y="86"/>
                </a:lnTo>
                <a:lnTo>
                  <a:pt x="116" y="92"/>
                </a:lnTo>
                <a:lnTo>
                  <a:pt x="106" y="99"/>
                </a:lnTo>
                <a:lnTo>
                  <a:pt x="87" y="114"/>
                </a:lnTo>
                <a:lnTo>
                  <a:pt x="79" y="120"/>
                </a:lnTo>
                <a:lnTo>
                  <a:pt x="71" y="125"/>
                </a:lnTo>
                <a:lnTo>
                  <a:pt x="67" y="128"/>
                </a:lnTo>
                <a:lnTo>
                  <a:pt x="65" y="130"/>
                </a:lnTo>
                <a:lnTo>
                  <a:pt x="59" y="140"/>
                </a:lnTo>
                <a:lnTo>
                  <a:pt x="53" y="149"/>
                </a:lnTo>
                <a:lnTo>
                  <a:pt x="47" y="157"/>
                </a:lnTo>
                <a:lnTo>
                  <a:pt x="40" y="164"/>
                </a:lnTo>
                <a:lnTo>
                  <a:pt x="26" y="178"/>
                </a:lnTo>
                <a:lnTo>
                  <a:pt x="17" y="186"/>
                </a:lnTo>
                <a:lnTo>
                  <a:pt x="8" y="194"/>
                </a:lnTo>
                <a:lnTo>
                  <a:pt x="5" y="200"/>
                </a:lnTo>
                <a:lnTo>
                  <a:pt x="3" y="208"/>
                </a:lnTo>
                <a:lnTo>
                  <a:pt x="2" y="214"/>
                </a:lnTo>
                <a:lnTo>
                  <a:pt x="0" y="216"/>
                </a:lnTo>
                <a:lnTo>
                  <a:pt x="0" y="2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7" name="Freeform 1009"/>
          <p:cNvSpPr>
            <a:spLocks/>
          </p:cNvSpPr>
          <p:nvPr/>
        </p:nvSpPr>
        <p:spPr bwMode="auto">
          <a:xfrm>
            <a:off x="4821239" y="2528889"/>
            <a:ext cx="117475" cy="52387"/>
          </a:xfrm>
          <a:custGeom>
            <a:avLst/>
            <a:gdLst>
              <a:gd name="T0" fmla="*/ 223 w 223"/>
              <a:gd name="T1" fmla="*/ 0 h 101"/>
              <a:gd name="T2" fmla="*/ 210 w 223"/>
              <a:gd name="T3" fmla="*/ 4 h 101"/>
              <a:gd name="T4" fmla="*/ 197 w 223"/>
              <a:gd name="T5" fmla="*/ 8 h 101"/>
              <a:gd name="T6" fmla="*/ 169 w 223"/>
              <a:gd name="T7" fmla="*/ 11 h 101"/>
              <a:gd name="T8" fmla="*/ 141 w 223"/>
              <a:gd name="T9" fmla="*/ 15 h 101"/>
              <a:gd name="T10" fmla="*/ 128 w 223"/>
              <a:gd name="T11" fmla="*/ 18 h 101"/>
              <a:gd name="T12" fmla="*/ 115 w 223"/>
              <a:gd name="T13" fmla="*/ 22 h 101"/>
              <a:gd name="T14" fmla="*/ 108 w 223"/>
              <a:gd name="T15" fmla="*/ 26 h 101"/>
              <a:gd name="T16" fmla="*/ 101 w 223"/>
              <a:gd name="T17" fmla="*/ 29 h 101"/>
              <a:gd name="T18" fmla="*/ 93 w 223"/>
              <a:gd name="T19" fmla="*/ 33 h 101"/>
              <a:gd name="T20" fmla="*/ 86 w 223"/>
              <a:gd name="T21" fmla="*/ 37 h 101"/>
              <a:gd name="T22" fmla="*/ 61 w 223"/>
              <a:gd name="T23" fmla="*/ 44 h 101"/>
              <a:gd name="T24" fmla="*/ 36 w 223"/>
              <a:gd name="T25" fmla="*/ 51 h 101"/>
              <a:gd name="T26" fmla="*/ 21 w 223"/>
              <a:gd name="T27" fmla="*/ 65 h 101"/>
              <a:gd name="T28" fmla="*/ 7 w 223"/>
              <a:gd name="T29" fmla="*/ 80 h 101"/>
              <a:gd name="T30" fmla="*/ 3 w 223"/>
              <a:gd name="T31" fmla="*/ 86 h 101"/>
              <a:gd name="T32" fmla="*/ 2 w 223"/>
              <a:gd name="T33" fmla="*/ 93 h 101"/>
              <a:gd name="T34" fmla="*/ 0 w 223"/>
              <a:gd name="T35" fmla="*/ 99 h 101"/>
              <a:gd name="T36" fmla="*/ 0 w 223"/>
              <a:gd name="T37" fmla="*/ 100 h 101"/>
              <a:gd name="T38" fmla="*/ 0 w 223"/>
              <a:gd name="T39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3" h="101">
                <a:moveTo>
                  <a:pt x="223" y="0"/>
                </a:moveTo>
                <a:lnTo>
                  <a:pt x="210" y="4"/>
                </a:lnTo>
                <a:lnTo>
                  <a:pt x="197" y="8"/>
                </a:lnTo>
                <a:lnTo>
                  <a:pt x="169" y="11"/>
                </a:lnTo>
                <a:lnTo>
                  <a:pt x="141" y="15"/>
                </a:lnTo>
                <a:lnTo>
                  <a:pt x="128" y="18"/>
                </a:lnTo>
                <a:lnTo>
                  <a:pt x="115" y="22"/>
                </a:lnTo>
                <a:lnTo>
                  <a:pt x="108" y="26"/>
                </a:lnTo>
                <a:lnTo>
                  <a:pt x="101" y="29"/>
                </a:lnTo>
                <a:lnTo>
                  <a:pt x="93" y="33"/>
                </a:lnTo>
                <a:lnTo>
                  <a:pt x="86" y="37"/>
                </a:lnTo>
                <a:lnTo>
                  <a:pt x="61" y="44"/>
                </a:lnTo>
                <a:lnTo>
                  <a:pt x="36" y="51"/>
                </a:lnTo>
                <a:lnTo>
                  <a:pt x="21" y="65"/>
                </a:lnTo>
                <a:lnTo>
                  <a:pt x="7" y="80"/>
                </a:lnTo>
                <a:lnTo>
                  <a:pt x="3" y="86"/>
                </a:lnTo>
                <a:lnTo>
                  <a:pt x="2" y="93"/>
                </a:lnTo>
                <a:lnTo>
                  <a:pt x="0" y="99"/>
                </a:lnTo>
                <a:lnTo>
                  <a:pt x="0" y="100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8" name="Freeform 1010"/>
          <p:cNvSpPr>
            <a:spLocks/>
          </p:cNvSpPr>
          <p:nvPr/>
        </p:nvSpPr>
        <p:spPr bwMode="auto">
          <a:xfrm>
            <a:off x="4770439" y="2398714"/>
            <a:ext cx="130175" cy="53975"/>
          </a:xfrm>
          <a:custGeom>
            <a:avLst/>
            <a:gdLst>
              <a:gd name="T0" fmla="*/ 245 w 245"/>
              <a:gd name="T1" fmla="*/ 0 h 101"/>
              <a:gd name="T2" fmla="*/ 220 w 245"/>
              <a:gd name="T3" fmla="*/ 3 h 101"/>
              <a:gd name="T4" fmla="*/ 208 w 245"/>
              <a:gd name="T5" fmla="*/ 5 h 101"/>
              <a:gd name="T6" fmla="*/ 195 w 245"/>
              <a:gd name="T7" fmla="*/ 7 h 101"/>
              <a:gd name="T8" fmla="*/ 187 w 245"/>
              <a:gd name="T9" fmla="*/ 10 h 101"/>
              <a:gd name="T10" fmla="*/ 181 w 245"/>
              <a:gd name="T11" fmla="*/ 15 h 101"/>
              <a:gd name="T12" fmla="*/ 172 w 245"/>
              <a:gd name="T13" fmla="*/ 24 h 101"/>
              <a:gd name="T14" fmla="*/ 162 w 245"/>
              <a:gd name="T15" fmla="*/ 34 h 101"/>
              <a:gd name="T16" fmla="*/ 151 w 245"/>
              <a:gd name="T17" fmla="*/ 43 h 101"/>
              <a:gd name="T18" fmla="*/ 143 w 245"/>
              <a:gd name="T19" fmla="*/ 49 h 101"/>
              <a:gd name="T20" fmla="*/ 134 w 245"/>
              <a:gd name="T21" fmla="*/ 53 h 101"/>
              <a:gd name="T22" fmla="*/ 128 w 245"/>
              <a:gd name="T23" fmla="*/ 57 h 101"/>
              <a:gd name="T24" fmla="*/ 121 w 245"/>
              <a:gd name="T25" fmla="*/ 58 h 101"/>
              <a:gd name="T26" fmla="*/ 114 w 245"/>
              <a:gd name="T27" fmla="*/ 60 h 101"/>
              <a:gd name="T28" fmla="*/ 106 w 245"/>
              <a:gd name="T29" fmla="*/ 62 h 101"/>
              <a:gd name="T30" fmla="*/ 97 w 245"/>
              <a:gd name="T31" fmla="*/ 63 h 101"/>
              <a:gd name="T32" fmla="*/ 86 w 245"/>
              <a:gd name="T33" fmla="*/ 65 h 101"/>
              <a:gd name="T34" fmla="*/ 79 w 245"/>
              <a:gd name="T35" fmla="*/ 68 h 101"/>
              <a:gd name="T36" fmla="*/ 73 w 245"/>
              <a:gd name="T37" fmla="*/ 69 h 101"/>
              <a:gd name="T38" fmla="*/ 70 w 245"/>
              <a:gd name="T39" fmla="*/ 70 h 101"/>
              <a:gd name="T40" fmla="*/ 67 w 245"/>
              <a:gd name="T41" fmla="*/ 70 h 101"/>
              <a:gd name="T42" fmla="*/ 65 w 245"/>
              <a:gd name="T43" fmla="*/ 71 h 101"/>
              <a:gd name="T44" fmla="*/ 65 w 245"/>
              <a:gd name="T45" fmla="*/ 72 h 101"/>
              <a:gd name="T46" fmla="*/ 65 w 245"/>
              <a:gd name="T47" fmla="*/ 74 h 101"/>
              <a:gd name="T48" fmla="*/ 62 w 245"/>
              <a:gd name="T49" fmla="*/ 76 h 101"/>
              <a:gd name="T50" fmla="*/ 60 w 245"/>
              <a:gd name="T51" fmla="*/ 78 h 101"/>
              <a:gd name="T52" fmla="*/ 56 w 245"/>
              <a:gd name="T53" fmla="*/ 81 h 101"/>
              <a:gd name="T54" fmla="*/ 50 w 245"/>
              <a:gd name="T55" fmla="*/ 83 h 101"/>
              <a:gd name="T56" fmla="*/ 43 w 245"/>
              <a:gd name="T57" fmla="*/ 87 h 101"/>
              <a:gd name="T58" fmla="*/ 37 w 245"/>
              <a:gd name="T59" fmla="*/ 89 h 101"/>
              <a:gd name="T60" fmla="*/ 30 w 245"/>
              <a:gd name="T61" fmla="*/ 92 h 101"/>
              <a:gd name="T62" fmla="*/ 17 w 245"/>
              <a:gd name="T63" fmla="*/ 96 h 101"/>
              <a:gd name="T64" fmla="*/ 9 w 245"/>
              <a:gd name="T65" fmla="*/ 99 h 101"/>
              <a:gd name="T66" fmla="*/ 5 w 245"/>
              <a:gd name="T67" fmla="*/ 100 h 101"/>
              <a:gd name="T68" fmla="*/ 1 w 245"/>
              <a:gd name="T69" fmla="*/ 101 h 101"/>
              <a:gd name="T70" fmla="*/ 0 w 245"/>
              <a:gd name="T71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5" h="101">
                <a:moveTo>
                  <a:pt x="245" y="0"/>
                </a:moveTo>
                <a:lnTo>
                  <a:pt x="220" y="3"/>
                </a:lnTo>
                <a:lnTo>
                  <a:pt x="208" y="5"/>
                </a:lnTo>
                <a:lnTo>
                  <a:pt x="195" y="7"/>
                </a:lnTo>
                <a:lnTo>
                  <a:pt x="187" y="10"/>
                </a:lnTo>
                <a:lnTo>
                  <a:pt x="181" y="15"/>
                </a:lnTo>
                <a:lnTo>
                  <a:pt x="172" y="24"/>
                </a:lnTo>
                <a:lnTo>
                  <a:pt x="162" y="34"/>
                </a:lnTo>
                <a:lnTo>
                  <a:pt x="151" y="43"/>
                </a:lnTo>
                <a:lnTo>
                  <a:pt x="143" y="49"/>
                </a:lnTo>
                <a:lnTo>
                  <a:pt x="134" y="53"/>
                </a:lnTo>
                <a:lnTo>
                  <a:pt x="128" y="57"/>
                </a:lnTo>
                <a:lnTo>
                  <a:pt x="121" y="58"/>
                </a:lnTo>
                <a:lnTo>
                  <a:pt x="114" y="60"/>
                </a:lnTo>
                <a:lnTo>
                  <a:pt x="106" y="62"/>
                </a:lnTo>
                <a:lnTo>
                  <a:pt x="97" y="63"/>
                </a:lnTo>
                <a:lnTo>
                  <a:pt x="86" y="65"/>
                </a:lnTo>
                <a:lnTo>
                  <a:pt x="79" y="68"/>
                </a:lnTo>
                <a:lnTo>
                  <a:pt x="73" y="69"/>
                </a:lnTo>
                <a:lnTo>
                  <a:pt x="70" y="70"/>
                </a:lnTo>
                <a:lnTo>
                  <a:pt x="67" y="70"/>
                </a:lnTo>
                <a:lnTo>
                  <a:pt x="65" y="71"/>
                </a:lnTo>
                <a:lnTo>
                  <a:pt x="65" y="72"/>
                </a:lnTo>
                <a:lnTo>
                  <a:pt x="65" y="74"/>
                </a:lnTo>
                <a:lnTo>
                  <a:pt x="62" y="76"/>
                </a:lnTo>
                <a:lnTo>
                  <a:pt x="60" y="78"/>
                </a:lnTo>
                <a:lnTo>
                  <a:pt x="56" y="81"/>
                </a:lnTo>
                <a:lnTo>
                  <a:pt x="50" y="83"/>
                </a:lnTo>
                <a:lnTo>
                  <a:pt x="43" y="87"/>
                </a:lnTo>
                <a:lnTo>
                  <a:pt x="37" y="89"/>
                </a:lnTo>
                <a:lnTo>
                  <a:pt x="30" y="92"/>
                </a:lnTo>
                <a:lnTo>
                  <a:pt x="17" y="96"/>
                </a:lnTo>
                <a:lnTo>
                  <a:pt x="9" y="99"/>
                </a:lnTo>
                <a:lnTo>
                  <a:pt x="5" y="100"/>
                </a:lnTo>
                <a:lnTo>
                  <a:pt x="1" y="101"/>
                </a:lnTo>
                <a:lnTo>
                  <a:pt x="0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899" name="Freeform 1011"/>
          <p:cNvSpPr>
            <a:spLocks/>
          </p:cNvSpPr>
          <p:nvPr/>
        </p:nvSpPr>
        <p:spPr bwMode="auto">
          <a:xfrm>
            <a:off x="4660900" y="2479676"/>
            <a:ext cx="204788" cy="11113"/>
          </a:xfrm>
          <a:custGeom>
            <a:avLst/>
            <a:gdLst>
              <a:gd name="T0" fmla="*/ 389 w 389"/>
              <a:gd name="T1" fmla="*/ 0 h 21"/>
              <a:gd name="T2" fmla="*/ 339 w 389"/>
              <a:gd name="T3" fmla="*/ 2 h 21"/>
              <a:gd name="T4" fmla="*/ 289 w 389"/>
              <a:gd name="T5" fmla="*/ 6 h 21"/>
              <a:gd name="T6" fmla="*/ 194 w 389"/>
              <a:gd name="T7" fmla="*/ 13 h 21"/>
              <a:gd name="T8" fmla="*/ 99 w 389"/>
              <a:gd name="T9" fmla="*/ 19 h 21"/>
              <a:gd name="T10" fmla="*/ 50 w 389"/>
              <a:gd name="T11" fmla="*/ 20 h 21"/>
              <a:gd name="T12" fmla="*/ 0 w 389"/>
              <a:gd name="T13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9" h="21">
                <a:moveTo>
                  <a:pt x="389" y="0"/>
                </a:moveTo>
                <a:lnTo>
                  <a:pt x="339" y="2"/>
                </a:lnTo>
                <a:lnTo>
                  <a:pt x="289" y="6"/>
                </a:lnTo>
                <a:lnTo>
                  <a:pt x="194" y="13"/>
                </a:lnTo>
                <a:lnTo>
                  <a:pt x="99" y="19"/>
                </a:lnTo>
                <a:lnTo>
                  <a:pt x="50" y="20"/>
                </a:lnTo>
                <a:lnTo>
                  <a:pt x="0" y="2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0" name="Freeform 1012"/>
          <p:cNvSpPr>
            <a:spLocks/>
          </p:cNvSpPr>
          <p:nvPr/>
        </p:nvSpPr>
        <p:spPr bwMode="auto">
          <a:xfrm>
            <a:off x="4640263" y="2513014"/>
            <a:ext cx="157162" cy="84137"/>
          </a:xfrm>
          <a:custGeom>
            <a:avLst/>
            <a:gdLst>
              <a:gd name="T0" fmla="*/ 296 w 296"/>
              <a:gd name="T1" fmla="*/ 0 h 158"/>
              <a:gd name="T2" fmla="*/ 235 w 296"/>
              <a:gd name="T3" fmla="*/ 7 h 158"/>
              <a:gd name="T4" fmla="*/ 174 w 296"/>
              <a:gd name="T5" fmla="*/ 14 h 158"/>
              <a:gd name="T6" fmla="*/ 158 w 296"/>
              <a:gd name="T7" fmla="*/ 15 h 158"/>
              <a:gd name="T8" fmla="*/ 142 w 296"/>
              <a:gd name="T9" fmla="*/ 16 h 158"/>
              <a:gd name="T10" fmla="*/ 135 w 296"/>
              <a:gd name="T11" fmla="*/ 18 h 158"/>
              <a:gd name="T12" fmla="*/ 128 w 296"/>
              <a:gd name="T13" fmla="*/ 20 h 158"/>
              <a:gd name="T14" fmla="*/ 122 w 296"/>
              <a:gd name="T15" fmla="*/ 24 h 158"/>
              <a:gd name="T16" fmla="*/ 116 w 296"/>
              <a:gd name="T17" fmla="*/ 28 h 158"/>
              <a:gd name="T18" fmla="*/ 106 w 296"/>
              <a:gd name="T19" fmla="*/ 40 h 158"/>
              <a:gd name="T20" fmla="*/ 98 w 296"/>
              <a:gd name="T21" fmla="*/ 51 h 158"/>
              <a:gd name="T22" fmla="*/ 91 w 296"/>
              <a:gd name="T23" fmla="*/ 62 h 158"/>
              <a:gd name="T24" fmla="*/ 85 w 296"/>
              <a:gd name="T25" fmla="*/ 71 h 158"/>
              <a:gd name="T26" fmla="*/ 80 w 296"/>
              <a:gd name="T27" fmla="*/ 78 h 158"/>
              <a:gd name="T28" fmla="*/ 76 w 296"/>
              <a:gd name="T29" fmla="*/ 85 h 158"/>
              <a:gd name="T30" fmla="*/ 73 w 296"/>
              <a:gd name="T31" fmla="*/ 96 h 158"/>
              <a:gd name="T32" fmla="*/ 73 w 296"/>
              <a:gd name="T33" fmla="*/ 104 h 158"/>
              <a:gd name="T34" fmla="*/ 75 w 296"/>
              <a:gd name="T35" fmla="*/ 109 h 158"/>
              <a:gd name="T36" fmla="*/ 79 w 296"/>
              <a:gd name="T37" fmla="*/ 113 h 158"/>
              <a:gd name="T38" fmla="*/ 82 w 296"/>
              <a:gd name="T39" fmla="*/ 114 h 158"/>
              <a:gd name="T40" fmla="*/ 86 w 296"/>
              <a:gd name="T41" fmla="*/ 115 h 158"/>
              <a:gd name="T42" fmla="*/ 88 w 296"/>
              <a:gd name="T43" fmla="*/ 115 h 158"/>
              <a:gd name="T44" fmla="*/ 88 w 296"/>
              <a:gd name="T45" fmla="*/ 116 h 158"/>
              <a:gd name="T46" fmla="*/ 86 w 296"/>
              <a:gd name="T47" fmla="*/ 116 h 158"/>
              <a:gd name="T48" fmla="*/ 80 w 296"/>
              <a:gd name="T49" fmla="*/ 119 h 158"/>
              <a:gd name="T50" fmla="*/ 75 w 296"/>
              <a:gd name="T51" fmla="*/ 120 h 158"/>
              <a:gd name="T52" fmla="*/ 69 w 296"/>
              <a:gd name="T53" fmla="*/ 122 h 158"/>
              <a:gd name="T54" fmla="*/ 62 w 296"/>
              <a:gd name="T55" fmla="*/ 125 h 158"/>
              <a:gd name="T56" fmla="*/ 52 w 296"/>
              <a:gd name="T57" fmla="*/ 128 h 158"/>
              <a:gd name="T58" fmla="*/ 41 w 296"/>
              <a:gd name="T59" fmla="*/ 132 h 158"/>
              <a:gd name="T60" fmla="*/ 29 w 296"/>
              <a:gd name="T61" fmla="*/ 137 h 158"/>
              <a:gd name="T62" fmla="*/ 22 w 296"/>
              <a:gd name="T63" fmla="*/ 144 h 158"/>
              <a:gd name="T64" fmla="*/ 17 w 296"/>
              <a:gd name="T65" fmla="*/ 150 h 158"/>
              <a:gd name="T66" fmla="*/ 15 w 296"/>
              <a:gd name="T67" fmla="*/ 153 h 158"/>
              <a:gd name="T68" fmla="*/ 12 w 296"/>
              <a:gd name="T69" fmla="*/ 156 h 158"/>
              <a:gd name="T70" fmla="*/ 9 w 296"/>
              <a:gd name="T71" fmla="*/ 158 h 158"/>
              <a:gd name="T72" fmla="*/ 5 w 296"/>
              <a:gd name="T73" fmla="*/ 158 h 158"/>
              <a:gd name="T74" fmla="*/ 0 w 296"/>
              <a:gd name="T75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96" h="158">
                <a:moveTo>
                  <a:pt x="296" y="0"/>
                </a:moveTo>
                <a:lnTo>
                  <a:pt x="235" y="7"/>
                </a:lnTo>
                <a:lnTo>
                  <a:pt x="174" y="14"/>
                </a:lnTo>
                <a:lnTo>
                  <a:pt x="158" y="15"/>
                </a:lnTo>
                <a:lnTo>
                  <a:pt x="142" y="16"/>
                </a:lnTo>
                <a:lnTo>
                  <a:pt x="135" y="18"/>
                </a:lnTo>
                <a:lnTo>
                  <a:pt x="128" y="20"/>
                </a:lnTo>
                <a:lnTo>
                  <a:pt x="122" y="24"/>
                </a:lnTo>
                <a:lnTo>
                  <a:pt x="116" y="28"/>
                </a:lnTo>
                <a:lnTo>
                  <a:pt x="106" y="40"/>
                </a:lnTo>
                <a:lnTo>
                  <a:pt x="98" y="51"/>
                </a:lnTo>
                <a:lnTo>
                  <a:pt x="91" y="62"/>
                </a:lnTo>
                <a:lnTo>
                  <a:pt x="85" y="71"/>
                </a:lnTo>
                <a:lnTo>
                  <a:pt x="80" y="78"/>
                </a:lnTo>
                <a:lnTo>
                  <a:pt x="76" y="85"/>
                </a:lnTo>
                <a:lnTo>
                  <a:pt x="73" y="96"/>
                </a:lnTo>
                <a:lnTo>
                  <a:pt x="73" y="104"/>
                </a:lnTo>
                <a:lnTo>
                  <a:pt x="75" y="109"/>
                </a:lnTo>
                <a:lnTo>
                  <a:pt x="79" y="113"/>
                </a:lnTo>
                <a:lnTo>
                  <a:pt x="82" y="114"/>
                </a:lnTo>
                <a:lnTo>
                  <a:pt x="86" y="115"/>
                </a:lnTo>
                <a:lnTo>
                  <a:pt x="88" y="115"/>
                </a:lnTo>
                <a:lnTo>
                  <a:pt x="88" y="116"/>
                </a:lnTo>
                <a:lnTo>
                  <a:pt x="86" y="116"/>
                </a:lnTo>
                <a:lnTo>
                  <a:pt x="80" y="119"/>
                </a:lnTo>
                <a:lnTo>
                  <a:pt x="75" y="120"/>
                </a:lnTo>
                <a:lnTo>
                  <a:pt x="69" y="122"/>
                </a:lnTo>
                <a:lnTo>
                  <a:pt x="62" y="125"/>
                </a:lnTo>
                <a:lnTo>
                  <a:pt x="52" y="128"/>
                </a:lnTo>
                <a:lnTo>
                  <a:pt x="41" y="132"/>
                </a:lnTo>
                <a:lnTo>
                  <a:pt x="29" y="137"/>
                </a:lnTo>
                <a:lnTo>
                  <a:pt x="22" y="144"/>
                </a:lnTo>
                <a:lnTo>
                  <a:pt x="17" y="150"/>
                </a:lnTo>
                <a:lnTo>
                  <a:pt x="15" y="153"/>
                </a:lnTo>
                <a:lnTo>
                  <a:pt x="12" y="156"/>
                </a:lnTo>
                <a:lnTo>
                  <a:pt x="9" y="158"/>
                </a:lnTo>
                <a:lnTo>
                  <a:pt x="5" y="158"/>
                </a:lnTo>
                <a:lnTo>
                  <a:pt x="0" y="1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1" name="Freeform 1013"/>
          <p:cNvSpPr>
            <a:spLocks/>
          </p:cNvSpPr>
          <p:nvPr/>
        </p:nvSpPr>
        <p:spPr bwMode="auto">
          <a:xfrm>
            <a:off x="4498975" y="2493964"/>
            <a:ext cx="165100" cy="46037"/>
          </a:xfrm>
          <a:custGeom>
            <a:avLst/>
            <a:gdLst>
              <a:gd name="T0" fmla="*/ 311 w 311"/>
              <a:gd name="T1" fmla="*/ 0 h 86"/>
              <a:gd name="T2" fmla="*/ 293 w 311"/>
              <a:gd name="T3" fmla="*/ 10 h 86"/>
              <a:gd name="T4" fmla="*/ 275 w 311"/>
              <a:gd name="T5" fmla="*/ 19 h 86"/>
              <a:gd name="T6" fmla="*/ 257 w 311"/>
              <a:gd name="T7" fmla="*/ 27 h 86"/>
              <a:gd name="T8" fmla="*/ 239 w 311"/>
              <a:gd name="T9" fmla="*/ 33 h 86"/>
              <a:gd name="T10" fmla="*/ 200 w 311"/>
              <a:gd name="T11" fmla="*/ 43 h 86"/>
              <a:gd name="T12" fmla="*/ 159 w 311"/>
              <a:gd name="T13" fmla="*/ 50 h 86"/>
              <a:gd name="T14" fmla="*/ 147 w 311"/>
              <a:gd name="T15" fmla="*/ 52 h 86"/>
              <a:gd name="T16" fmla="*/ 134 w 311"/>
              <a:gd name="T17" fmla="*/ 55 h 86"/>
              <a:gd name="T18" fmla="*/ 120 w 311"/>
              <a:gd name="T19" fmla="*/ 57 h 86"/>
              <a:gd name="T20" fmla="*/ 105 w 311"/>
              <a:gd name="T21" fmla="*/ 60 h 86"/>
              <a:gd name="T22" fmla="*/ 92 w 311"/>
              <a:gd name="T23" fmla="*/ 61 h 86"/>
              <a:gd name="T24" fmla="*/ 82 w 311"/>
              <a:gd name="T25" fmla="*/ 63 h 86"/>
              <a:gd name="T26" fmla="*/ 75 w 311"/>
              <a:gd name="T27" fmla="*/ 64 h 86"/>
              <a:gd name="T28" fmla="*/ 74 w 311"/>
              <a:gd name="T29" fmla="*/ 64 h 86"/>
              <a:gd name="T30" fmla="*/ 73 w 311"/>
              <a:gd name="T31" fmla="*/ 64 h 86"/>
              <a:gd name="T32" fmla="*/ 56 w 311"/>
              <a:gd name="T33" fmla="*/ 75 h 86"/>
              <a:gd name="T34" fmla="*/ 39 w 311"/>
              <a:gd name="T35" fmla="*/ 81 h 86"/>
              <a:gd name="T36" fmla="*/ 21 w 311"/>
              <a:gd name="T37" fmla="*/ 85 h 86"/>
              <a:gd name="T38" fmla="*/ 0 w 311"/>
              <a:gd name="T39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1" h="86">
                <a:moveTo>
                  <a:pt x="311" y="0"/>
                </a:moveTo>
                <a:lnTo>
                  <a:pt x="293" y="10"/>
                </a:lnTo>
                <a:lnTo>
                  <a:pt x="275" y="19"/>
                </a:lnTo>
                <a:lnTo>
                  <a:pt x="257" y="27"/>
                </a:lnTo>
                <a:lnTo>
                  <a:pt x="239" y="33"/>
                </a:lnTo>
                <a:lnTo>
                  <a:pt x="200" y="43"/>
                </a:lnTo>
                <a:lnTo>
                  <a:pt x="159" y="50"/>
                </a:lnTo>
                <a:lnTo>
                  <a:pt x="147" y="52"/>
                </a:lnTo>
                <a:lnTo>
                  <a:pt x="134" y="55"/>
                </a:lnTo>
                <a:lnTo>
                  <a:pt x="120" y="57"/>
                </a:lnTo>
                <a:lnTo>
                  <a:pt x="105" y="60"/>
                </a:lnTo>
                <a:lnTo>
                  <a:pt x="92" y="61"/>
                </a:lnTo>
                <a:lnTo>
                  <a:pt x="82" y="63"/>
                </a:lnTo>
                <a:lnTo>
                  <a:pt x="75" y="64"/>
                </a:lnTo>
                <a:lnTo>
                  <a:pt x="74" y="64"/>
                </a:lnTo>
                <a:lnTo>
                  <a:pt x="73" y="64"/>
                </a:lnTo>
                <a:lnTo>
                  <a:pt x="56" y="75"/>
                </a:lnTo>
                <a:lnTo>
                  <a:pt x="39" y="81"/>
                </a:lnTo>
                <a:lnTo>
                  <a:pt x="21" y="85"/>
                </a:lnTo>
                <a:lnTo>
                  <a:pt x="0" y="8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2" name="Freeform 1014"/>
          <p:cNvSpPr>
            <a:spLocks/>
          </p:cNvSpPr>
          <p:nvPr/>
        </p:nvSpPr>
        <p:spPr bwMode="auto">
          <a:xfrm>
            <a:off x="4514851" y="2490788"/>
            <a:ext cx="149225" cy="11112"/>
          </a:xfrm>
          <a:custGeom>
            <a:avLst/>
            <a:gdLst>
              <a:gd name="T0" fmla="*/ 282 w 282"/>
              <a:gd name="T1" fmla="*/ 0 h 22"/>
              <a:gd name="T2" fmla="*/ 224 w 282"/>
              <a:gd name="T3" fmla="*/ 2 h 22"/>
              <a:gd name="T4" fmla="*/ 166 w 282"/>
              <a:gd name="T5" fmla="*/ 3 h 22"/>
              <a:gd name="T6" fmla="*/ 109 w 282"/>
              <a:gd name="T7" fmla="*/ 4 h 22"/>
              <a:gd name="T8" fmla="*/ 51 w 282"/>
              <a:gd name="T9" fmla="*/ 8 h 22"/>
              <a:gd name="T10" fmla="*/ 40 w 282"/>
              <a:gd name="T11" fmla="*/ 10 h 22"/>
              <a:gd name="T12" fmla="*/ 29 w 282"/>
              <a:gd name="T13" fmla="*/ 15 h 22"/>
              <a:gd name="T14" fmla="*/ 18 w 282"/>
              <a:gd name="T15" fmla="*/ 20 h 22"/>
              <a:gd name="T16" fmla="*/ 14 w 282"/>
              <a:gd name="T17" fmla="*/ 22 h 22"/>
              <a:gd name="T18" fmla="*/ 8 w 282"/>
              <a:gd name="T19" fmla="*/ 22 h 22"/>
              <a:gd name="T20" fmla="*/ 0 w 282"/>
              <a:gd name="T21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2" h="22">
                <a:moveTo>
                  <a:pt x="282" y="0"/>
                </a:moveTo>
                <a:lnTo>
                  <a:pt x="224" y="2"/>
                </a:lnTo>
                <a:lnTo>
                  <a:pt x="166" y="3"/>
                </a:lnTo>
                <a:lnTo>
                  <a:pt x="109" y="4"/>
                </a:lnTo>
                <a:lnTo>
                  <a:pt x="51" y="8"/>
                </a:lnTo>
                <a:lnTo>
                  <a:pt x="40" y="10"/>
                </a:lnTo>
                <a:lnTo>
                  <a:pt x="29" y="15"/>
                </a:lnTo>
                <a:lnTo>
                  <a:pt x="18" y="20"/>
                </a:lnTo>
                <a:lnTo>
                  <a:pt x="14" y="22"/>
                </a:lnTo>
                <a:lnTo>
                  <a:pt x="8" y="22"/>
                </a:lnTo>
                <a:lnTo>
                  <a:pt x="0" y="2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3" name="Freeform 1015"/>
          <p:cNvSpPr>
            <a:spLocks/>
          </p:cNvSpPr>
          <p:nvPr/>
        </p:nvSpPr>
        <p:spPr bwMode="auto">
          <a:xfrm>
            <a:off x="4633913" y="2387600"/>
            <a:ext cx="163512" cy="19050"/>
          </a:xfrm>
          <a:custGeom>
            <a:avLst/>
            <a:gdLst>
              <a:gd name="T0" fmla="*/ 310 w 310"/>
              <a:gd name="T1" fmla="*/ 0 h 36"/>
              <a:gd name="T2" fmla="*/ 198 w 310"/>
              <a:gd name="T3" fmla="*/ 3 h 36"/>
              <a:gd name="T4" fmla="*/ 87 w 310"/>
              <a:gd name="T5" fmla="*/ 7 h 36"/>
              <a:gd name="T6" fmla="*/ 76 w 310"/>
              <a:gd name="T7" fmla="*/ 8 h 36"/>
              <a:gd name="T8" fmla="*/ 65 w 310"/>
              <a:gd name="T9" fmla="*/ 9 h 36"/>
              <a:gd name="T10" fmla="*/ 41 w 310"/>
              <a:gd name="T11" fmla="*/ 14 h 36"/>
              <a:gd name="T12" fmla="*/ 18 w 310"/>
              <a:gd name="T13" fmla="*/ 24 h 36"/>
              <a:gd name="T14" fmla="*/ 8 w 310"/>
              <a:gd name="T15" fmla="*/ 28 h 36"/>
              <a:gd name="T16" fmla="*/ 0 w 310"/>
              <a:gd name="T1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0" h="36">
                <a:moveTo>
                  <a:pt x="310" y="0"/>
                </a:moveTo>
                <a:lnTo>
                  <a:pt x="198" y="3"/>
                </a:lnTo>
                <a:lnTo>
                  <a:pt x="87" y="7"/>
                </a:lnTo>
                <a:lnTo>
                  <a:pt x="76" y="8"/>
                </a:lnTo>
                <a:lnTo>
                  <a:pt x="65" y="9"/>
                </a:lnTo>
                <a:lnTo>
                  <a:pt x="41" y="14"/>
                </a:lnTo>
                <a:lnTo>
                  <a:pt x="18" y="24"/>
                </a:lnTo>
                <a:lnTo>
                  <a:pt x="8" y="28"/>
                </a:lnTo>
                <a:lnTo>
                  <a:pt x="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4" name="Freeform 1016"/>
          <p:cNvSpPr>
            <a:spLocks/>
          </p:cNvSpPr>
          <p:nvPr/>
        </p:nvSpPr>
        <p:spPr bwMode="auto">
          <a:xfrm>
            <a:off x="4560889" y="2441576"/>
            <a:ext cx="149225" cy="30163"/>
          </a:xfrm>
          <a:custGeom>
            <a:avLst/>
            <a:gdLst>
              <a:gd name="T0" fmla="*/ 281 w 281"/>
              <a:gd name="T1" fmla="*/ 0 h 57"/>
              <a:gd name="T2" fmla="*/ 256 w 281"/>
              <a:gd name="T3" fmla="*/ 7 h 57"/>
              <a:gd name="T4" fmla="*/ 231 w 281"/>
              <a:gd name="T5" fmla="*/ 13 h 57"/>
              <a:gd name="T6" fmla="*/ 178 w 281"/>
              <a:gd name="T7" fmla="*/ 24 h 57"/>
              <a:gd name="T8" fmla="*/ 125 w 281"/>
              <a:gd name="T9" fmla="*/ 30 h 57"/>
              <a:gd name="T10" fmla="*/ 72 w 281"/>
              <a:gd name="T11" fmla="*/ 36 h 57"/>
              <a:gd name="T12" fmla="*/ 43 w 281"/>
              <a:gd name="T13" fmla="*/ 43 h 57"/>
              <a:gd name="T14" fmla="*/ 37 w 281"/>
              <a:gd name="T15" fmla="*/ 45 h 57"/>
              <a:gd name="T16" fmla="*/ 30 w 281"/>
              <a:gd name="T17" fmla="*/ 48 h 57"/>
              <a:gd name="T18" fmla="*/ 17 w 281"/>
              <a:gd name="T19" fmla="*/ 52 h 57"/>
              <a:gd name="T20" fmla="*/ 10 w 281"/>
              <a:gd name="T21" fmla="*/ 54 h 57"/>
              <a:gd name="T22" fmla="*/ 5 w 281"/>
              <a:gd name="T23" fmla="*/ 56 h 57"/>
              <a:gd name="T24" fmla="*/ 1 w 281"/>
              <a:gd name="T25" fmla="*/ 57 h 57"/>
              <a:gd name="T26" fmla="*/ 0 w 281"/>
              <a:gd name="T2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1" h="57">
                <a:moveTo>
                  <a:pt x="281" y="0"/>
                </a:moveTo>
                <a:lnTo>
                  <a:pt x="256" y="7"/>
                </a:lnTo>
                <a:lnTo>
                  <a:pt x="231" y="13"/>
                </a:lnTo>
                <a:lnTo>
                  <a:pt x="178" y="24"/>
                </a:lnTo>
                <a:lnTo>
                  <a:pt x="125" y="30"/>
                </a:lnTo>
                <a:lnTo>
                  <a:pt x="72" y="36"/>
                </a:lnTo>
                <a:lnTo>
                  <a:pt x="43" y="43"/>
                </a:lnTo>
                <a:lnTo>
                  <a:pt x="37" y="45"/>
                </a:lnTo>
                <a:lnTo>
                  <a:pt x="30" y="48"/>
                </a:lnTo>
                <a:lnTo>
                  <a:pt x="17" y="52"/>
                </a:lnTo>
                <a:lnTo>
                  <a:pt x="10" y="54"/>
                </a:lnTo>
                <a:lnTo>
                  <a:pt x="5" y="56"/>
                </a:lnTo>
                <a:lnTo>
                  <a:pt x="1" y="57"/>
                </a:lnTo>
                <a:lnTo>
                  <a:pt x="0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5" name="Freeform 1017"/>
          <p:cNvSpPr>
            <a:spLocks/>
          </p:cNvSpPr>
          <p:nvPr/>
        </p:nvSpPr>
        <p:spPr bwMode="auto">
          <a:xfrm>
            <a:off x="4786314" y="2420939"/>
            <a:ext cx="122237" cy="96837"/>
          </a:xfrm>
          <a:custGeom>
            <a:avLst/>
            <a:gdLst>
              <a:gd name="T0" fmla="*/ 231 w 231"/>
              <a:gd name="T1" fmla="*/ 0 h 181"/>
              <a:gd name="T2" fmla="*/ 220 w 231"/>
              <a:gd name="T3" fmla="*/ 2 h 181"/>
              <a:gd name="T4" fmla="*/ 209 w 231"/>
              <a:gd name="T5" fmla="*/ 3 h 181"/>
              <a:gd name="T6" fmla="*/ 198 w 231"/>
              <a:gd name="T7" fmla="*/ 4 h 181"/>
              <a:gd name="T8" fmla="*/ 187 w 231"/>
              <a:gd name="T9" fmla="*/ 8 h 181"/>
              <a:gd name="T10" fmla="*/ 179 w 231"/>
              <a:gd name="T11" fmla="*/ 14 h 181"/>
              <a:gd name="T12" fmla="*/ 172 w 231"/>
              <a:gd name="T13" fmla="*/ 22 h 181"/>
              <a:gd name="T14" fmla="*/ 164 w 231"/>
              <a:gd name="T15" fmla="*/ 32 h 181"/>
              <a:gd name="T16" fmla="*/ 157 w 231"/>
              <a:gd name="T17" fmla="*/ 43 h 181"/>
              <a:gd name="T18" fmla="*/ 144 w 231"/>
              <a:gd name="T19" fmla="*/ 63 h 181"/>
              <a:gd name="T20" fmla="*/ 137 w 231"/>
              <a:gd name="T21" fmla="*/ 73 h 181"/>
              <a:gd name="T22" fmla="*/ 130 w 231"/>
              <a:gd name="T23" fmla="*/ 80 h 181"/>
              <a:gd name="T24" fmla="*/ 108 w 231"/>
              <a:gd name="T25" fmla="*/ 97 h 181"/>
              <a:gd name="T26" fmla="*/ 86 w 231"/>
              <a:gd name="T27" fmla="*/ 111 h 181"/>
              <a:gd name="T28" fmla="*/ 63 w 231"/>
              <a:gd name="T29" fmla="*/ 127 h 181"/>
              <a:gd name="T30" fmla="*/ 43 w 231"/>
              <a:gd name="T31" fmla="*/ 145 h 181"/>
              <a:gd name="T32" fmla="*/ 33 w 231"/>
              <a:gd name="T33" fmla="*/ 157 h 181"/>
              <a:gd name="T34" fmla="*/ 25 w 231"/>
              <a:gd name="T35" fmla="*/ 169 h 181"/>
              <a:gd name="T36" fmla="*/ 20 w 231"/>
              <a:gd name="T37" fmla="*/ 174 h 181"/>
              <a:gd name="T38" fmla="*/ 15 w 231"/>
              <a:gd name="T39" fmla="*/ 177 h 181"/>
              <a:gd name="T40" fmla="*/ 8 w 231"/>
              <a:gd name="T41" fmla="*/ 180 h 181"/>
              <a:gd name="T42" fmla="*/ 0 w 231"/>
              <a:gd name="T43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1" h="181">
                <a:moveTo>
                  <a:pt x="231" y="0"/>
                </a:moveTo>
                <a:lnTo>
                  <a:pt x="220" y="2"/>
                </a:lnTo>
                <a:lnTo>
                  <a:pt x="209" y="3"/>
                </a:lnTo>
                <a:lnTo>
                  <a:pt x="198" y="4"/>
                </a:lnTo>
                <a:lnTo>
                  <a:pt x="187" y="8"/>
                </a:lnTo>
                <a:lnTo>
                  <a:pt x="179" y="14"/>
                </a:lnTo>
                <a:lnTo>
                  <a:pt x="172" y="22"/>
                </a:lnTo>
                <a:lnTo>
                  <a:pt x="164" y="32"/>
                </a:lnTo>
                <a:lnTo>
                  <a:pt x="157" y="43"/>
                </a:lnTo>
                <a:lnTo>
                  <a:pt x="144" y="63"/>
                </a:lnTo>
                <a:lnTo>
                  <a:pt x="137" y="73"/>
                </a:lnTo>
                <a:lnTo>
                  <a:pt x="130" y="80"/>
                </a:lnTo>
                <a:lnTo>
                  <a:pt x="108" y="97"/>
                </a:lnTo>
                <a:lnTo>
                  <a:pt x="86" y="111"/>
                </a:lnTo>
                <a:lnTo>
                  <a:pt x="63" y="127"/>
                </a:lnTo>
                <a:lnTo>
                  <a:pt x="43" y="145"/>
                </a:lnTo>
                <a:lnTo>
                  <a:pt x="33" y="157"/>
                </a:lnTo>
                <a:lnTo>
                  <a:pt x="25" y="169"/>
                </a:lnTo>
                <a:lnTo>
                  <a:pt x="20" y="174"/>
                </a:lnTo>
                <a:lnTo>
                  <a:pt x="15" y="177"/>
                </a:lnTo>
                <a:lnTo>
                  <a:pt x="8" y="180"/>
                </a:lnTo>
                <a:lnTo>
                  <a:pt x="0" y="18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6" name="Freeform 1018"/>
          <p:cNvSpPr>
            <a:spLocks/>
          </p:cNvSpPr>
          <p:nvPr/>
        </p:nvSpPr>
        <p:spPr bwMode="auto">
          <a:xfrm>
            <a:off x="4835526" y="2325689"/>
            <a:ext cx="176213" cy="122237"/>
          </a:xfrm>
          <a:custGeom>
            <a:avLst/>
            <a:gdLst>
              <a:gd name="T0" fmla="*/ 332 w 332"/>
              <a:gd name="T1" fmla="*/ 0 h 231"/>
              <a:gd name="T2" fmla="*/ 325 w 332"/>
              <a:gd name="T3" fmla="*/ 24 h 231"/>
              <a:gd name="T4" fmla="*/ 316 w 332"/>
              <a:gd name="T5" fmla="*/ 45 h 231"/>
              <a:gd name="T6" fmla="*/ 305 w 332"/>
              <a:gd name="T7" fmla="*/ 63 h 231"/>
              <a:gd name="T8" fmla="*/ 291 w 332"/>
              <a:gd name="T9" fmla="*/ 78 h 231"/>
              <a:gd name="T10" fmla="*/ 275 w 332"/>
              <a:gd name="T11" fmla="*/ 92 h 231"/>
              <a:gd name="T12" fmla="*/ 255 w 332"/>
              <a:gd name="T13" fmla="*/ 102 h 231"/>
              <a:gd name="T14" fmla="*/ 234 w 332"/>
              <a:gd name="T15" fmla="*/ 110 h 231"/>
              <a:gd name="T16" fmla="*/ 210 w 332"/>
              <a:gd name="T17" fmla="*/ 116 h 231"/>
              <a:gd name="T18" fmla="*/ 200 w 332"/>
              <a:gd name="T19" fmla="*/ 130 h 231"/>
              <a:gd name="T20" fmla="*/ 192 w 332"/>
              <a:gd name="T21" fmla="*/ 142 h 231"/>
              <a:gd name="T22" fmla="*/ 184 w 332"/>
              <a:gd name="T23" fmla="*/ 152 h 231"/>
              <a:gd name="T24" fmla="*/ 177 w 332"/>
              <a:gd name="T25" fmla="*/ 160 h 231"/>
              <a:gd name="T26" fmla="*/ 170 w 332"/>
              <a:gd name="T27" fmla="*/ 166 h 231"/>
              <a:gd name="T28" fmla="*/ 159 w 332"/>
              <a:gd name="T29" fmla="*/ 171 h 231"/>
              <a:gd name="T30" fmla="*/ 147 w 332"/>
              <a:gd name="T31" fmla="*/ 176 h 231"/>
              <a:gd name="T32" fmla="*/ 130 w 332"/>
              <a:gd name="T33" fmla="*/ 180 h 231"/>
              <a:gd name="T34" fmla="*/ 126 w 332"/>
              <a:gd name="T35" fmla="*/ 183 h 231"/>
              <a:gd name="T36" fmla="*/ 119 w 332"/>
              <a:gd name="T37" fmla="*/ 186 h 231"/>
              <a:gd name="T38" fmla="*/ 105 w 332"/>
              <a:gd name="T39" fmla="*/ 195 h 231"/>
              <a:gd name="T40" fmla="*/ 87 w 332"/>
              <a:gd name="T41" fmla="*/ 203 h 231"/>
              <a:gd name="T42" fmla="*/ 68 w 332"/>
              <a:gd name="T43" fmla="*/ 212 h 231"/>
              <a:gd name="T44" fmla="*/ 49 w 332"/>
              <a:gd name="T45" fmla="*/ 219 h 231"/>
              <a:gd name="T46" fmla="*/ 30 w 332"/>
              <a:gd name="T47" fmla="*/ 225 h 231"/>
              <a:gd name="T48" fmla="*/ 14 w 332"/>
              <a:gd name="T49" fmla="*/ 230 h 231"/>
              <a:gd name="T50" fmla="*/ 0 w 332"/>
              <a:gd name="T51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32" h="231">
                <a:moveTo>
                  <a:pt x="332" y="0"/>
                </a:moveTo>
                <a:lnTo>
                  <a:pt x="325" y="24"/>
                </a:lnTo>
                <a:lnTo>
                  <a:pt x="316" y="45"/>
                </a:lnTo>
                <a:lnTo>
                  <a:pt x="305" y="63"/>
                </a:lnTo>
                <a:lnTo>
                  <a:pt x="291" y="78"/>
                </a:lnTo>
                <a:lnTo>
                  <a:pt x="275" y="92"/>
                </a:lnTo>
                <a:lnTo>
                  <a:pt x="255" y="102"/>
                </a:lnTo>
                <a:lnTo>
                  <a:pt x="234" y="110"/>
                </a:lnTo>
                <a:lnTo>
                  <a:pt x="210" y="116"/>
                </a:lnTo>
                <a:lnTo>
                  <a:pt x="200" y="130"/>
                </a:lnTo>
                <a:lnTo>
                  <a:pt x="192" y="142"/>
                </a:lnTo>
                <a:lnTo>
                  <a:pt x="184" y="152"/>
                </a:lnTo>
                <a:lnTo>
                  <a:pt x="177" y="160"/>
                </a:lnTo>
                <a:lnTo>
                  <a:pt x="170" y="166"/>
                </a:lnTo>
                <a:lnTo>
                  <a:pt x="159" y="171"/>
                </a:lnTo>
                <a:lnTo>
                  <a:pt x="147" y="176"/>
                </a:lnTo>
                <a:lnTo>
                  <a:pt x="130" y="180"/>
                </a:lnTo>
                <a:lnTo>
                  <a:pt x="126" y="183"/>
                </a:lnTo>
                <a:lnTo>
                  <a:pt x="119" y="186"/>
                </a:lnTo>
                <a:lnTo>
                  <a:pt x="105" y="195"/>
                </a:lnTo>
                <a:lnTo>
                  <a:pt x="87" y="203"/>
                </a:lnTo>
                <a:lnTo>
                  <a:pt x="68" y="212"/>
                </a:lnTo>
                <a:lnTo>
                  <a:pt x="49" y="219"/>
                </a:lnTo>
                <a:lnTo>
                  <a:pt x="30" y="225"/>
                </a:lnTo>
                <a:lnTo>
                  <a:pt x="14" y="230"/>
                </a:lnTo>
                <a:lnTo>
                  <a:pt x="0" y="23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7" name="Freeform 1019"/>
          <p:cNvSpPr>
            <a:spLocks/>
          </p:cNvSpPr>
          <p:nvPr/>
        </p:nvSpPr>
        <p:spPr bwMode="auto">
          <a:xfrm>
            <a:off x="6008688" y="2287588"/>
            <a:ext cx="163512" cy="19050"/>
          </a:xfrm>
          <a:custGeom>
            <a:avLst/>
            <a:gdLst>
              <a:gd name="T0" fmla="*/ 0 w 310"/>
              <a:gd name="T1" fmla="*/ 0 h 36"/>
              <a:gd name="T2" fmla="*/ 79 w 310"/>
              <a:gd name="T3" fmla="*/ 4 h 36"/>
              <a:gd name="T4" fmla="*/ 158 w 310"/>
              <a:gd name="T5" fmla="*/ 7 h 36"/>
              <a:gd name="T6" fmla="*/ 178 w 310"/>
              <a:gd name="T7" fmla="*/ 10 h 36"/>
              <a:gd name="T8" fmla="*/ 196 w 310"/>
              <a:gd name="T9" fmla="*/ 13 h 36"/>
              <a:gd name="T10" fmla="*/ 234 w 310"/>
              <a:gd name="T11" fmla="*/ 23 h 36"/>
              <a:gd name="T12" fmla="*/ 252 w 310"/>
              <a:gd name="T13" fmla="*/ 28 h 36"/>
              <a:gd name="T14" fmla="*/ 271 w 310"/>
              <a:gd name="T15" fmla="*/ 32 h 36"/>
              <a:gd name="T16" fmla="*/ 291 w 310"/>
              <a:gd name="T17" fmla="*/ 35 h 36"/>
              <a:gd name="T18" fmla="*/ 310 w 310"/>
              <a:gd name="T1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0" h="36">
                <a:moveTo>
                  <a:pt x="0" y="0"/>
                </a:moveTo>
                <a:lnTo>
                  <a:pt x="79" y="4"/>
                </a:lnTo>
                <a:lnTo>
                  <a:pt x="158" y="7"/>
                </a:lnTo>
                <a:lnTo>
                  <a:pt x="178" y="10"/>
                </a:lnTo>
                <a:lnTo>
                  <a:pt x="196" y="13"/>
                </a:lnTo>
                <a:lnTo>
                  <a:pt x="234" y="23"/>
                </a:lnTo>
                <a:lnTo>
                  <a:pt x="252" y="28"/>
                </a:lnTo>
                <a:lnTo>
                  <a:pt x="271" y="32"/>
                </a:lnTo>
                <a:lnTo>
                  <a:pt x="291" y="35"/>
                </a:lnTo>
                <a:lnTo>
                  <a:pt x="310" y="3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8" name="Freeform 1020"/>
          <p:cNvSpPr>
            <a:spLocks/>
          </p:cNvSpPr>
          <p:nvPr/>
        </p:nvSpPr>
        <p:spPr bwMode="auto">
          <a:xfrm>
            <a:off x="5603875" y="2409826"/>
            <a:ext cx="76200" cy="61913"/>
          </a:xfrm>
          <a:custGeom>
            <a:avLst/>
            <a:gdLst>
              <a:gd name="T0" fmla="*/ 0 w 144"/>
              <a:gd name="T1" fmla="*/ 0 h 115"/>
              <a:gd name="T2" fmla="*/ 11 w 144"/>
              <a:gd name="T3" fmla="*/ 3 h 115"/>
              <a:gd name="T4" fmla="*/ 18 w 144"/>
              <a:gd name="T5" fmla="*/ 6 h 115"/>
              <a:gd name="T6" fmla="*/ 21 w 144"/>
              <a:gd name="T7" fmla="*/ 7 h 115"/>
              <a:gd name="T8" fmla="*/ 23 w 144"/>
              <a:gd name="T9" fmla="*/ 7 h 115"/>
              <a:gd name="T10" fmla="*/ 23 w 144"/>
              <a:gd name="T11" fmla="*/ 7 h 115"/>
              <a:gd name="T12" fmla="*/ 21 w 144"/>
              <a:gd name="T13" fmla="*/ 7 h 115"/>
              <a:gd name="T14" fmla="*/ 18 w 144"/>
              <a:gd name="T15" fmla="*/ 6 h 115"/>
              <a:gd name="T16" fmla="*/ 15 w 144"/>
              <a:gd name="T17" fmla="*/ 5 h 115"/>
              <a:gd name="T18" fmla="*/ 14 w 144"/>
              <a:gd name="T19" fmla="*/ 3 h 115"/>
              <a:gd name="T20" fmla="*/ 15 w 144"/>
              <a:gd name="T21" fmla="*/ 3 h 115"/>
              <a:gd name="T22" fmla="*/ 18 w 144"/>
              <a:gd name="T23" fmla="*/ 3 h 115"/>
              <a:gd name="T24" fmla="*/ 23 w 144"/>
              <a:gd name="T25" fmla="*/ 5 h 115"/>
              <a:gd name="T26" fmla="*/ 30 w 144"/>
              <a:gd name="T27" fmla="*/ 7 h 115"/>
              <a:gd name="T28" fmla="*/ 42 w 144"/>
              <a:gd name="T29" fmla="*/ 9 h 115"/>
              <a:gd name="T30" fmla="*/ 58 w 144"/>
              <a:gd name="T31" fmla="*/ 14 h 115"/>
              <a:gd name="T32" fmla="*/ 64 w 144"/>
              <a:gd name="T33" fmla="*/ 15 h 115"/>
              <a:gd name="T34" fmla="*/ 71 w 144"/>
              <a:gd name="T35" fmla="*/ 18 h 115"/>
              <a:gd name="T36" fmla="*/ 85 w 144"/>
              <a:gd name="T37" fmla="*/ 23 h 115"/>
              <a:gd name="T38" fmla="*/ 91 w 144"/>
              <a:gd name="T39" fmla="*/ 25 h 115"/>
              <a:gd name="T40" fmla="*/ 96 w 144"/>
              <a:gd name="T41" fmla="*/ 27 h 115"/>
              <a:gd name="T42" fmla="*/ 100 w 144"/>
              <a:gd name="T43" fmla="*/ 29 h 115"/>
              <a:gd name="T44" fmla="*/ 101 w 144"/>
              <a:gd name="T45" fmla="*/ 29 h 115"/>
              <a:gd name="T46" fmla="*/ 107 w 144"/>
              <a:gd name="T47" fmla="*/ 35 h 115"/>
              <a:gd name="T48" fmla="*/ 110 w 144"/>
              <a:gd name="T49" fmla="*/ 38 h 115"/>
              <a:gd name="T50" fmla="*/ 118 w 144"/>
              <a:gd name="T51" fmla="*/ 46 h 115"/>
              <a:gd name="T52" fmla="*/ 121 w 144"/>
              <a:gd name="T53" fmla="*/ 49 h 115"/>
              <a:gd name="T54" fmla="*/ 125 w 144"/>
              <a:gd name="T55" fmla="*/ 54 h 115"/>
              <a:gd name="T56" fmla="*/ 126 w 144"/>
              <a:gd name="T57" fmla="*/ 59 h 115"/>
              <a:gd name="T58" fmla="*/ 128 w 144"/>
              <a:gd name="T59" fmla="*/ 66 h 115"/>
              <a:gd name="T60" fmla="*/ 130 w 144"/>
              <a:gd name="T61" fmla="*/ 71 h 115"/>
              <a:gd name="T62" fmla="*/ 132 w 144"/>
              <a:gd name="T63" fmla="*/ 77 h 115"/>
              <a:gd name="T64" fmla="*/ 134 w 144"/>
              <a:gd name="T65" fmla="*/ 84 h 115"/>
              <a:gd name="T66" fmla="*/ 137 w 144"/>
              <a:gd name="T67" fmla="*/ 94 h 115"/>
              <a:gd name="T68" fmla="*/ 139 w 144"/>
              <a:gd name="T69" fmla="*/ 100 h 115"/>
              <a:gd name="T70" fmla="*/ 142 w 144"/>
              <a:gd name="T71" fmla="*/ 107 h 115"/>
              <a:gd name="T72" fmla="*/ 143 w 144"/>
              <a:gd name="T73" fmla="*/ 113 h 115"/>
              <a:gd name="T74" fmla="*/ 144 w 144"/>
              <a:gd name="T75" fmla="*/ 115 h 115"/>
              <a:gd name="T76" fmla="*/ 144 w 144"/>
              <a:gd name="T77" fmla="*/ 115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4" h="115">
                <a:moveTo>
                  <a:pt x="0" y="0"/>
                </a:moveTo>
                <a:lnTo>
                  <a:pt x="11" y="3"/>
                </a:lnTo>
                <a:lnTo>
                  <a:pt x="18" y="6"/>
                </a:lnTo>
                <a:lnTo>
                  <a:pt x="21" y="7"/>
                </a:lnTo>
                <a:lnTo>
                  <a:pt x="23" y="7"/>
                </a:lnTo>
                <a:lnTo>
                  <a:pt x="23" y="7"/>
                </a:lnTo>
                <a:lnTo>
                  <a:pt x="21" y="7"/>
                </a:lnTo>
                <a:lnTo>
                  <a:pt x="18" y="6"/>
                </a:lnTo>
                <a:lnTo>
                  <a:pt x="15" y="5"/>
                </a:lnTo>
                <a:lnTo>
                  <a:pt x="14" y="3"/>
                </a:lnTo>
                <a:lnTo>
                  <a:pt x="15" y="3"/>
                </a:lnTo>
                <a:lnTo>
                  <a:pt x="18" y="3"/>
                </a:lnTo>
                <a:lnTo>
                  <a:pt x="23" y="5"/>
                </a:lnTo>
                <a:lnTo>
                  <a:pt x="30" y="7"/>
                </a:lnTo>
                <a:lnTo>
                  <a:pt x="42" y="9"/>
                </a:lnTo>
                <a:lnTo>
                  <a:pt x="58" y="14"/>
                </a:lnTo>
                <a:lnTo>
                  <a:pt x="64" y="15"/>
                </a:lnTo>
                <a:lnTo>
                  <a:pt x="71" y="18"/>
                </a:lnTo>
                <a:lnTo>
                  <a:pt x="85" y="23"/>
                </a:lnTo>
                <a:lnTo>
                  <a:pt x="91" y="25"/>
                </a:lnTo>
                <a:lnTo>
                  <a:pt x="96" y="27"/>
                </a:lnTo>
                <a:lnTo>
                  <a:pt x="100" y="29"/>
                </a:lnTo>
                <a:lnTo>
                  <a:pt x="101" y="29"/>
                </a:lnTo>
                <a:lnTo>
                  <a:pt x="107" y="35"/>
                </a:lnTo>
                <a:lnTo>
                  <a:pt x="110" y="38"/>
                </a:lnTo>
                <a:lnTo>
                  <a:pt x="118" y="46"/>
                </a:lnTo>
                <a:lnTo>
                  <a:pt x="121" y="49"/>
                </a:lnTo>
                <a:lnTo>
                  <a:pt x="125" y="54"/>
                </a:lnTo>
                <a:lnTo>
                  <a:pt x="126" y="59"/>
                </a:lnTo>
                <a:lnTo>
                  <a:pt x="128" y="66"/>
                </a:lnTo>
                <a:lnTo>
                  <a:pt x="130" y="71"/>
                </a:lnTo>
                <a:lnTo>
                  <a:pt x="132" y="77"/>
                </a:lnTo>
                <a:lnTo>
                  <a:pt x="134" y="84"/>
                </a:lnTo>
                <a:lnTo>
                  <a:pt x="137" y="94"/>
                </a:lnTo>
                <a:lnTo>
                  <a:pt x="139" y="100"/>
                </a:lnTo>
                <a:lnTo>
                  <a:pt x="142" y="107"/>
                </a:lnTo>
                <a:lnTo>
                  <a:pt x="143" y="113"/>
                </a:lnTo>
                <a:lnTo>
                  <a:pt x="144" y="115"/>
                </a:lnTo>
                <a:lnTo>
                  <a:pt x="144" y="11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09" name="Freeform 1021"/>
          <p:cNvSpPr>
            <a:spLocks/>
          </p:cNvSpPr>
          <p:nvPr/>
        </p:nvSpPr>
        <p:spPr bwMode="auto">
          <a:xfrm>
            <a:off x="5122864" y="2540001"/>
            <a:ext cx="41275" cy="106363"/>
          </a:xfrm>
          <a:custGeom>
            <a:avLst/>
            <a:gdLst>
              <a:gd name="T0" fmla="*/ 79 w 79"/>
              <a:gd name="T1" fmla="*/ 0 h 202"/>
              <a:gd name="T2" fmla="*/ 73 w 79"/>
              <a:gd name="T3" fmla="*/ 19 h 202"/>
              <a:gd name="T4" fmla="*/ 68 w 79"/>
              <a:gd name="T5" fmla="*/ 37 h 202"/>
              <a:gd name="T6" fmla="*/ 61 w 79"/>
              <a:gd name="T7" fmla="*/ 76 h 202"/>
              <a:gd name="T8" fmla="*/ 53 w 79"/>
              <a:gd name="T9" fmla="*/ 114 h 202"/>
              <a:gd name="T10" fmla="*/ 43 w 79"/>
              <a:gd name="T11" fmla="*/ 152 h 202"/>
              <a:gd name="T12" fmla="*/ 39 w 79"/>
              <a:gd name="T13" fmla="*/ 160 h 202"/>
              <a:gd name="T14" fmla="*/ 33 w 79"/>
              <a:gd name="T15" fmla="*/ 167 h 202"/>
              <a:gd name="T16" fmla="*/ 19 w 79"/>
              <a:gd name="T17" fmla="*/ 178 h 202"/>
              <a:gd name="T18" fmla="*/ 12 w 79"/>
              <a:gd name="T19" fmla="*/ 183 h 202"/>
              <a:gd name="T20" fmla="*/ 6 w 79"/>
              <a:gd name="T21" fmla="*/ 189 h 202"/>
              <a:gd name="T22" fmla="*/ 1 w 79"/>
              <a:gd name="T23" fmla="*/ 195 h 202"/>
              <a:gd name="T24" fmla="*/ 0 w 79"/>
              <a:gd name="T25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202">
                <a:moveTo>
                  <a:pt x="79" y="0"/>
                </a:moveTo>
                <a:lnTo>
                  <a:pt x="73" y="19"/>
                </a:lnTo>
                <a:lnTo>
                  <a:pt x="68" y="37"/>
                </a:lnTo>
                <a:lnTo>
                  <a:pt x="61" y="76"/>
                </a:lnTo>
                <a:lnTo>
                  <a:pt x="53" y="114"/>
                </a:lnTo>
                <a:lnTo>
                  <a:pt x="43" y="152"/>
                </a:lnTo>
                <a:lnTo>
                  <a:pt x="39" y="160"/>
                </a:lnTo>
                <a:lnTo>
                  <a:pt x="33" y="167"/>
                </a:lnTo>
                <a:lnTo>
                  <a:pt x="19" y="178"/>
                </a:lnTo>
                <a:lnTo>
                  <a:pt x="12" y="183"/>
                </a:lnTo>
                <a:lnTo>
                  <a:pt x="6" y="189"/>
                </a:lnTo>
                <a:lnTo>
                  <a:pt x="1" y="195"/>
                </a:lnTo>
                <a:lnTo>
                  <a:pt x="0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0" name="Freeform 1022"/>
          <p:cNvSpPr>
            <a:spLocks/>
          </p:cNvSpPr>
          <p:nvPr/>
        </p:nvSpPr>
        <p:spPr bwMode="auto">
          <a:xfrm>
            <a:off x="4800600" y="2532064"/>
            <a:ext cx="127000" cy="15875"/>
          </a:xfrm>
          <a:custGeom>
            <a:avLst/>
            <a:gdLst>
              <a:gd name="T0" fmla="*/ 239 w 239"/>
              <a:gd name="T1" fmla="*/ 0 h 29"/>
              <a:gd name="T2" fmla="*/ 145 w 239"/>
              <a:gd name="T3" fmla="*/ 3 h 29"/>
              <a:gd name="T4" fmla="*/ 51 w 239"/>
              <a:gd name="T5" fmla="*/ 7 h 29"/>
              <a:gd name="T6" fmla="*/ 44 w 239"/>
              <a:gd name="T7" fmla="*/ 8 h 29"/>
              <a:gd name="T8" fmla="*/ 35 w 239"/>
              <a:gd name="T9" fmla="*/ 10 h 29"/>
              <a:gd name="T10" fmla="*/ 19 w 239"/>
              <a:gd name="T11" fmla="*/ 18 h 29"/>
              <a:gd name="T12" fmla="*/ 11 w 239"/>
              <a:gd name="T13" fmla="*/ 23 h 29"/>
              <a:gd name="T14" fmla="*/ 5 w 239"/>
              <a:gd name="T15" fmla="*/ 25 h 29"/>
              <a:gd name="T16" fmla="*/ 2 w 239"/>
              <a:gd name="T17" fmla="*/ 27 h 29"/>
              <a:gd name="T18" fmla="*/ 0 w 239"/>
              <a:gd name="T1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9" h="29">
                <a:moveTo>
                  <a:pt x="239" y="0"/>
                </a:moveTo>
                <a:lnTo>
                  <a:pt x="145" y="3"/>
                </a:lnTo>
                <a:lnTo>
                  <a:pt x="51" y="7"/>
                </a:lnTo>
                <a:lnTo>
                  <a:pt x="44" y="8"/>
                </a:lnTo>
                <a:lnTo>
                  <a:pt x="35" y="10"/>
                </a:lnTo>
                <a:lnTo>
                  <a:pt x="19" y="18"/>
                </a:lnTo>
                <a:lnTo>
                  <a:pt x="11" y="23"/>
                </a:lnTo>
                <a:lnTo>
                  <a:pt x="5" y="25"/>
                </a:lnTo>
                <a:lnTo>
                  <a:pt x="2" y="27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1" name="Freeform 1023"/>
          <p:cNvSpPr>
            <a:spLocks/>
          </p:cNvSpPr>
          <p:nvPr/>
        </p:nvSpPr>
        <p:spPr bwMode="auto">
          <a:xfrm>
            <a:off x="5740400" y="2955925"/>
            <a:ext cx="236538" cy="222250"/>
          </a:xfrm>
          <a:custGeom>
            <a:avLst/>
            <a:gdLst>
              <a:gd name="T0" fmla="*/ 0 w 447"/>
              <a:gd name="T1" fmla="*/ 0 h 419"/>
              <a:gd name="T2" fmla="*/ 19 w 447"/>
              <a:gd name="T3" fmla="*/ 20 h 419"/>
              <a:gd name="T4" fmla="*/ 37 w 447"/>
              <a:gd name="T5" fmla="*/ 38 h 419"/>
              <a:gd name="T6" fmla="*/ 55 w 447"/>
              <a:gd name="T7" fmla="*/ 55 h 419"/>
              <a:gd name="T8" fmla="*/ 74 w 447"/>
              <a:gd name="T9" fmla="*/ 69 h 419"/>
              <a:gd name="T10" fmla="*/ 93 w 447"/>
              <a:gd name="T11" fmla="*/ 82 h 419"/>
              <a:gd name="T12" fmla="*/ 115 w 447"/>
              <a:gd name="T13" fmla="*/ 94 h 419"/>
              <a:gd name="T14" fmla="*/ 139 w 447"/>
              <a:gd name="T15" fmla="*/ 103 h 419"/>
              <a:gd name="T16" fmla="*/ 166 w 447"/>
              <a:gd name="T17" fmla="*/ 109 h 419"/>
              <a:gd name="T18" fmla="*/ 209 w 447"/>
              <a:gd name="T19" fmla="*/ 137 h 419"/>
              <a:gd name="T20" fmla="*/ 212 w 447"/>
              <a:gd name="T21" fmla="*/ 142 h 419"/>
              <a:gd name="T22" fmla="*/ 214 w 447"/>
              <a:gd name="T23" fmla="*/ 147 h 419"/>
              <a:gd name="T24" fmla="*/ 215 w 447"/>
              <a:gd name="T25" fmla="*/ 153 h 419"/>
              <a:gd name="T26" fmla="*/ 216 w 447"/>
              <a:gd name="T27" fmla="*/ 159 h 419"/>
              <a:gd name="T28" fmla="*/ 220 w 447"/>
              <a:gd name="T29" fmla="*/ 168 h 419"/>
              <a:gd name="T30" fmla="*/ 223 w 447"/>
              <a:gd name="T31" fmla="*/ 172 h 419"/>
              <a:gd name="T32" fmla="*/ 227 w 447"/>
              <a:gd name="T33" fmla="*/ 177 h 419"/>
              <a:gd name="T34" fmla="*/ 230 w 447"/>
              <a:gd name="T35" fmla="*/ 181 h 419"/>
              <a:gd name="T36" fmla="*/ 239 w 447"/>
              <a:gd name="T37" fmla="*/ 187 h 419"/>
              <a:gd name="T38" fmla="*/ 245 w 447"/>
              <a:gd name="T39" fmla="*/ 190 h 419"/>
              <a:gd name="T40" fmla="*/ 252 w 447"/>
              <a:gd name="T41" fmla="*/ 195 h 419"/>
              <a:gd name="T42" fmla="*/ 257 w 447"/>
              <a:gd name="T43" fmla="*/ 207 h 419"/>
              <a:gd name="T44" fmla="*/ 265 w 447"/>
              <a:gd name="T45" fmla="*/ 219 h 419"/>
              <a:gd name="T46" fmla="*/ 274 w 447"/>
              <a:gd name="T47" fmla="*/ 230 h 419"/>
              <a:gd name="T48" fmla="*/ 285 w 447"/>
              <a:gd name="T49" fmla="*/ 240 h 419"/>
              <a:gd name="T50" fmla="*/ 307 w 447"/>
              <a:gd name="T51" fmla="*/ 258 h 419"/>
              <a:gd name="T52" fmla="*/ 331 w 447"/>
              <a:gd name="T53" fmla="*/ 275 h 419"/>
              <a:gd name="T54" fmla="*/ 343 w 447"/>
              <a:gd name="T55" fmla="*/ 291 h 419"/>
              <a:gd name="T56" fmla="*/ 357 w 447"/>
              <a:gd name="T57" fmla="*/ 307 h 419"/>
              <a:gd name="T58" fmla="*/ 372 w 447"/>
              <a:gd name="T59" fmla="*/ 320 h 419"/>
              <a:gd name="T60" fmla="*/ 389 w 447"/>
              <a:gd name="T61" fmla="*/ 332 h 419"/>
              <a:gd name="T62" fmla="*/ 390 w 447"/>
              <a:gd name="T63" fmla="*/ 335 h 419"/>
              <a:gd name="T64" fmla="*/ 393 w 447"/>
              <a:gd name="T65" fmla="*/ 338 h 419"/>
              <a:gd name="T66" fmla="*/ 395 w 447"/>
              <a:gd name="T67" fmla="*/ 343 h 419"/>
              <a:gd name="T68" fmla="*/ 399 w 447"/>
              <a:gd name="T69" fmla="*/ 349 h 419"/>
              <a:gd name="T70" fmla="*/ 407 w 447"/>
              <a:gd name="T71" fmla="*/ 362 h 419"/>
              <a:gd name="T72" fmla="*/ 417 w 447"/>
              <a:gd name="T73" fmla="*/ 378 h 419"/>
              <a:gd name="T74" fmla="*/ 426 w 447"/>
              <a:gd name="T75" fmla="*/ 394 h 419"/>
              <a:gd name="T76" fmla="*/ 435 w 447"/>
              <a:gd name="T77" fmla="*/ 407 h 419"/>
              <a:gd name="T78" fmla="*/ 438 w 447"/>
              <a:gd name="T79" fmla="*/ 412 h 419"/>
              <a:gd name="T80" fmla="*/ 442 w 447"/>
              <a:gd name="T81" fmla="*/ 415 h 419"/>
              <a:gd name="T82" fmla="*/ 445 w 447"/>
              <a:gd name="T83" fmla="*/ 418 h 419"/>
              <a:gd name="T84" fmla="*/ 447 w 447"/>
              <a:gd name="T85" fmla="*/ 41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47" h="419">
                <a:moveTo>
                  <a:pt x="0" y="0"/>
                </a:moveTo>
                <a:lnTo>
                  <a:pt x="19" y="20"/>
                </a:lnTo>
                <a:lnTo>
                  <a:pt x="37" y="38"/>
                </a:lnTo>
                <a:lnTo>
                  <a:pt x="55" y="55"/>
                </a:lnTo>
                <a:lnTo>
                  <a:pt x="74" y="69"/>
                </a:lnTo>
                <a:lnTo>
                  <a:pt x="93" y="82"/>
                </a:lnTo>
                <a:lnTo>
                  <a:pt x="115" y="94"/>
                </a:lnTo>
                <a:lnTo>
                  <a:pt x="139" y="103"/>
                </a:lnTo>
                <a:lnTo>
                  <a:pt x="166" y="109"/>
                </a:lnTo>
                <a:lnTo>
                  <a:pt x="209" y="137"/>
                </a:lnTo>
                <a:lnTo>
                  <a:pt x="212" y="142"/>
                </a:lnTo>
                <a:lnTo>
                  <a:pt x="214" y="147"/>
                </a:lnTo>
                <a:lnTo>
                  <a:pt x="215" y="153"/>
                </a:lnTo>
                <a:lnTo>
                  <a:pt x="216" y="159"/>
                </a:lnTo>
                <a:lnTo>
                  <a:pt x="220" y="168"/>
                </a:lnTo>
                <a:lnTo>
                  <a:pt x="223" y="172"/>
                </a:lnTo>
                <a:lnTo>
                  <a:pt x="227" y="177"/>
                </a:lnTo>
                <a:lnTo>
                  <a:pt x="230" y="181"/>
                </a:lnTo>
                <a:lnTo>
                  <a:pt x="239" y="187"/>
                </a:lnTo>
                <a:lnTo>
                  <a:pt x="245" y="190"/>
                </a:lnTo>
                <a:lnTo>
                  <a:pt x="252" y="195"/>
                </a:lnTo>
                <a:lnTo>
                  <a:pt x="257" y="207"/>
                </a:lnTo>
                <a:lnTo>
                  <a:pt x="265" y="219"/>
                </a:lnTo>
                <a:lnTo>
                  <a:pt x="274" y="230"/>
                </a:lnTo>
                <a:lnTo>
                  <a:pt x="285" y="240"/>
                </a:lnTo>
                <a:lnTo>
                  <a:pt x="307" y="258"/>
                </a:lnTo>
                <a:lnTo>
                  <a:pt x="331" y="275"/>
                </a:lnTo>
                <a:lnTo>
                  <a:pt x="343" y="291"/>
                </a:lnTo>
                <a:lnTo>
                  <a:pt x="357" y="307"/>
                </a:lnTo>
                <a:lnTo>
                  <a:pt x="372" y="320"/>
                </a:lnTo>
                <a:lnTo>
                  <a:pt x="389" y="332"/>
                </a:lnTo>
                <a:lnTo>
                  <a:pt x="390" y="335"/>
                </a:lnTo>
                <a:lnTo>
                  <a:pt x="393" y="338"/>
                </a:lnTo>
                <a:lnTo>
                  <a:pt x="395" y="343"/>
                </a:lnTo>
                <a:lnTo>
                  <a:pt x="399" y="349"/>
                </a:lnTo>
                <a:lnTo>
                  <a:pt x="407" y="362"/>
                </a:lnTo>
                <a:lnTo>
                  <a:pt x="417" y="378"/>
                </a:lnTo>
                <a:lnTo>
                  <a:pt x="426" y="394"/>
                </a:lnTo>
                <a:lnTo>
                  <a:pt x="435" y="407"/>
                </a:lnTo>
                <a:lnTo>
                  <a:pt x="438" y="412"/>
                </a:lnTo>
                <a:lnTo>
                  <a:pt x="442" y="415"/>
                </a:lnTo>
                <a:lnTo>
                  <a:pt x="445" y="418"/>
                </a:lnTo>
                <a:lnTo>
                  <a:pt x="447" y="41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2" name="Freeform 1024"/>
          <p:cNvSpPr>
            <a:spLocks/>
          </p:cNvSpPr>
          <p:nvPr/>
        </p:nvSpPr>
        <p:spPr bwMode="auto">
          <a:xfrm>
            <a:off x="5732464" y="2901950"/>
            <a:ext cx="160337" cy="58738"/>
          </a:xfrm>
          <a:custGeom>
            <a:avLst/>
            <a:gdLst>
              <a:gd name="T0" fmla="*/ 0 w 303"/>
              <a:gd name="T1" fmla="*/ 0 h 109"/>
              <a:gd name="T2" fmla="*/ 19 w 303"/>
              <a:gd name="T3" fmla="*/ 6 h 109"/>
              <a:gd name="T4" fmla="*/ 36 w 303"/>
              <a:gd name="T5" fmla="*/ 12 h 109"/>
              <a:gd name="T6" fmla="*/ 54 w 303"/>
              <a:gd name="T7" fmla="*/ 20 h 109"/>
              <a:gd name="T8" fmla="*/ 72 w 303"/>
              <a:gd name="T9" fmla="*/ 29 h 109"/>
              <a:gd name="T10" fmla="*/ 85 w 303"/>
              <a:gd name="T11" fmla="*/ 38 h 109"/>
              <a:gd name="T12" fmla="*/ 96 w 303"/>
              <a:gd name="T13" fmla="*/ 48 h 109"/>
              <a:gd name="T14" fmla="*/ 108 w 303"/>
              <a:gd name="T15" fmla="*/ 58 h 109"/>
              <a:gd name="T16" fmla="*/ 116 w 303"/>
              <a:gd name="T17" fmla="*/ 63 h 109"/>
              <a:gd name="T18" fmla="*/ 123 w 303"/>
              <a:gd name="T19" fmla="*/ 65 h 109"/>
              <a:gd name="T20" fmla="*/ 128 w 303"/>
              <a:gd name="T21" fmla="*/ 67 h 109"/>
              <a:gd name="T22" fmla="*/ 135 w 303"/>
              <a:gd name="T23" fmla="*/ 68 h 109"/>
              <a:gd name="T24" fmla="*/ 143 w 303"/>
              <a:gd name="T25" fmla="*/ 69 h 109"/>
              <a:gd name="T26" fmla="*/ 153 w 303"/>
              <a:gd name="T27" fmla="*/ 70 h 109"/>
              <a:gd name="T28" fmla="*/ 176 w 303"/>
              <a:gd name="T29" fmla="*/ 73 h 109"/>
              <a:gd name="T30" fmla="*/ 201 w 303"/>
              <a:gd name="T31" fmla="*/ 75 h 109"/>
              <a:gd name="T32" fmla="*/ 225 w 303"/>
              <a:gd name="T33" fmla="*/ 76 h 109"/>
              <a:gd name="T34" fmla="*/ 236 w 303"/>
              <a:gd name="T35" fmla="*/ 77 h 109"/>
              <a:gd name="T36" fmla="*/ 245 w 303"/>
              <a:gd name="T37" fmla="*/ 79 h 109"/>
              <a:gd name="T38" fmla="*/ 254 w 303"/>
              <a:gd name="T39" fmla="*/ 79 h 109"/>
              <a:gd name="T40" fmla="*/ 260 w 303"/>
              <a:gd name="T41" fmla="*/ 80 h 109"/>
              <a:gd name="T42" fmla="*/ 265 w 303"/>
              <a:gd name="T43" fmla="*/ 80 h 109"/>
              <a:gd name="T44" fmla="*/ 267 w 303"/>
              <a:gd name="T45" fmla="*/ 80 h 109"/>
              <a:gd name="T46" fmla="*/ 279 w 303"/>
              <a:gd name="T47" fmla="*/ 82 h 109"/>
              <a:gd name="T48" fmla="*/ 284 w 303"/>
              <a:gd name="T49" fmla="*/ 85 h 109"/>
              <a:gd name="T50" fmla="*/ 289 w 303"/>
              <a:gd name="T51" fmla="*/ 87 h 109"/>
              <a:gd name="T52" fmla="*/ 292 w 303"/>
              <a:gd name="T53" fmla="*/ 92 h 109"/>
              <a:gd name="T54" fmla="*/ 296 w 303"/>
              <a:gd name="T55" fmla="*/ 95 h 109"/>
              <a:gd name="T56" fmla="*/ 298 w 303"/>
              <a:gd name="T57" fmla="*/ 100 h 109"/>
              <a:gd name="T58" fmla="*/ 298 w 303"/>
              <a:gd name="T59" fmla="*/ 105 h 109"/>
              <a:gd name="T60" fmla="*/ 297 w 303"/>
              <a:gd name="T61" fmla="*/ 107 h 109"/>
              <a:gd name="T62" fmla="*/ 296 w 303"/>
              <a:gd name="T63" fmla="*/ 109 h 109"/>
              <a:gd name="T64" fmla="*/ 296 w 303"/>
              <a:gd name="T65" fmla="*/ 109 h 109"/>
              <a:gd name="T66" fmla="*/ 297 w 303"/>
              <a:gd name="T67" fmla="*/ 109 h 109"/>
              <a:gd name="T68" fmla="*/ 303 w 303"/>
              <a:gd name="T6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3" h="109">
                <a:moveTo>
                  <a:pt x="0" y="0"/>
                </a:moveTo>
                <a:lnTo>
                  <a:pt x="19" y="6"/>
                </a:lnTo>
                <a:lnTo>
                  <a:pt x="36" y="12"/>
                </a:lnTo>
                <a:lnTo>
                  <a:pt x="54" y="20"/>
                </a:lnTo>
                <a:lnTo>
                  <a:pt x="72" y="29"/>
                </a:lnTo>
                <a:lnTo>
                  <a:pt x="85" y="38"/>
                </a:lnTo>
                <a:lnTo>
                  <a:pt x="96" y="48"/>
                </a:lnTo>
                <a:lnTo>
                  <a:pt x="108" y="58"/>
                </a:lnTo>
                <a:lnTo>
                  <a:pt x="116" y="63"/>
                </a:lnTo>
                <a:lnTo>
                  <a:pt x="123" y="65"/>
                </a:lnTo>
                <a:lnTo>
                  <a:pt x="128" y="67"/>
                </a:lnTo>
                <a:lnTo>
                  <a:pt x="135" y="68"/>
                </a:lnTo>
                <a:lnTo>
                  <a:pt x="143" y="69"/>
                </a:lnTo>
                <a:lnTo>
                  <a:pt x="153" y="70"/>
                </a:lnTo>
                <a:lnTo>
                  <a:pt x="176" y="73"/>
                </a:lnTo>
                <a:lnTo>
                  <a:pt x="201" y="75"/>
                </a:lnTo>
                <a:lnTo>
                  <a:pt x="225" y="76"/>
                </a:lnTo>
                <a:lnTo>
                  <a:pt x="236" y="77"/>
                </a:lnTo>
                <a:lnTo>
                  <a:pt x="245" y="79"/>
                </a:lnTo>
                <a:lnTo>
                  <a:pt x="254" y="79"/>
                </a:lnTo>
                <a:lnTo>
                  <a:pt x="260" y="80"/>
                </a:lnTo>
                <a:lnTo>
                  <a:pt x="265" y="80"/>
                </a:lnTo>
                <a:lnTo>
                  <a:pt x="267" y="80"/>
                </a:lnTo>
                <a:lnTo>
                  <a:pt x="279" y="82"/>
                </a:lnTo>
                <a:lnTo>
                  <a:pt x="284" y="85"/>
                </a:lnTo>
                <a:lnTo>
                  <a:pt x="289" y="87"/>
                </a:lnTo>
                <a:lnTo>
                  <a:pt x="292" y="92"/>
                </a:lnTo>
                <a:lnTo>
                  <a:pt x="296" y="95"/>
                </a:lnTo>
                <a:lnTo>
                  <a:pt x="298" y="100"/>
                </a:lnTo>
                <a:lnTo>
                  <a:pt x="298" y="105"/>
                </a:lnTo>
                <a:lnTo>
                  <a:pt x="297" y="107"/>
                </a:lnTo>
                <a:lnTo>
                  <a:pt x="296" y="109"/>
                </a:lnTo>
                <a:lnTo>
                  <a:pt x="296" y="109"/>
                </a:lnTo>
                <a:lnTo>
                  <a:pt x="297" y="109"/>
                </a:lnTo>
                <a:lnTo>
                  <a:pt x="303" y="10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3" name="Freeform 1025"/>
          <p:cNvSpPr>
            <a:spLocks/>
          </p:cNvSpPr>
          <p:nvPr/>
        </p:nvSpPr>
        <p:spPr bwMode="auto">
          <a:xfrm>
            <a:off x="5775325" y="2982914"/>
            <a:ext cx="38100" cy="198437"/>
          </a:xfrm>
          <a:custGeom>
            <a:avLst/>
            <a:gdLst>
              <a:gd name="T0" fmla="*/ 0 w 73"/>
              <a:gd name="T1" fmla="*/ 0 h 375"/>
              <a:gd name="T2" fmla="*/ 0 w 73"/>
              <a:gd name="T3" fmla="*/ 19 h 375"/>
              <a:gd name="T4" fmla="*/ 0 w 73"/>
              <a:gd name="T5" fmla="*/ 42 h 375"/>
              <a:gd name="T6" fmla="*/ 0 w 73"/>
              <a:gd name="T7" fmla="*/ 66 h 375"/>
              <a:gd name="T8" fmla="*/ 2 w 73"/>
              <a:gd name="T9" fmla="*/ 92 h 375"/>
              <a:gd name="T10" fmla="*/ 4 w 73"/>
              <a:gd name="T11" fmla="*/ 117 h 375"/>
              <a:gd name="T12" fmla="*/ 11 w 73"/>
              <a:gd name="T13" fmla="*/ 139 h 375"/>
              <a:gd name="T14" fmla="*/ 16 w 73"/>
              <a:gd name="T15" fmla="*/ 149 h 375"/>
              <a:gd name="T16" fmla="*/ 21 w 73"/>
              <a:gd name="T17" fmla="*/ 159 h 375"/>
              <a:gd name="T18" fmla="*/ 28 w 73"/>
              <a:gd name="T19" fmla="*/ 167 h 375"/>
              <a:gd name="T20" fmla="*/ 37 w 73"/>
              <a:gd name="T21" fmla="*/ 173 h 375"/>
              <a:gd name="T22" fmla="*/ 50 w 73"/>
              <a:gd name="T23" fmla="*/ 224 h 375"/>
              <a:gd name="T24" fmla="*/ 61 w 73"/>
              <a:gd name="T25" fmla="*/ 273 h 375"/>
              <a:gd name="T26" fmla="*/ 65 w 73"/>
              <a:gd name="T27" fmla="*/ 298 h 375"/>
              <a:gd name="T28" fmla="*/ 69 w 73"/>
              <a:gd name="T29" fmla="*/ 323 h 375"/>
              <a:gd name="T30" fmla="*/ 71 w 73"/>
              <a:gd name="T31" fmla="*/ 349 h 375"/>
              <a:gd name="T32" fmla="*/ 73 w 73"/>
              <a:gd name="T33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3" h="375">
                <a:moveTo>
                  <a:pt x="0" y="0"/>
                </a:moveTo>
                <a:lnTo>
                  <a:pt x="0" y="19"/>
                </a:lnTo>
                <a:lnTo>
                  <a:pt x="0" y="42"/>
                </a:lnTo>
                <a:lnTo>
                  <a:pt x="0" y="66"/>
                </a:lnTo>
                <a:lnTo>
                  <a:pt x="2" y="92"/>
                </a:lnTo>
                <a:lnTo>
                  <a:pt x="4" y="117"/>
                </a:lnTo>
                <a:lnTo>
                  <a:pt x="11" y="139"/>
                </a:lnTo>
                <a:lnTo>
                  <a:pt x="16" y="149"/>
                </a:lnTo>
                <a:lnTo>
                  <a:pt x="21" y="159"/>
                </a:lnTo>
                <a:lnTo>
                  <a:pt x="28" y="167"/>
                </a:lnTo>
                <a:lnTo>
                  <a:pt x="37" y="173"/>
                </a:lnTo>
                <a:lnTo>
                  <a:pt x="50" y="224"/>
                </a:lnTo>
                <a:lnTo>
                  <a:pt x="61" y="273"/>
                </a:lnTo>
                <a:lnTo>
                  <a:pt x="65" y="298"/>
                </a:lnTo>
                <a:lnTo>
                  <a:pt x="69" y="323"/>
                </a:lnTo>
                <a:lnTo>
                  <a:pt x="71" y="349"/>
                </a:lnTo>
                <a:lnTo>
                  <a:pt x="73" y="37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4" name="Freeform 1026"/>
          <p:cNvSpPr>
            <a:spLocks/>
          </p:cNvSpPr>
          <p:nvPr/>
        </p:nvSpPr>
        <p:spPr bwMode="auto">
          <a:xfrm>
            <a:off x="5873750" y="3055939"/>
            <a:ext cx="141288" cy="52387"/>
          </a:xfrm>
          <a:custGeom>
            <a:avLst/>
            <a:gdLst>
              <a:gd name="T0" fmla="*/ 0 w 267"/>
              <a:gd name="T1" fmla="*/ 0 h 101"/>
              <a:gd name="T2" fmla="*/ 28 w 267"/>
              <a:gd name="T3" fmla="*/ 8 h 101"/>
              <a:gd name="T4" fmla="*/ 54 w 267"/>
              <a:gd name="T5" fmla="*/ 14 h 101"/>
              <a:gd name="T6" fmla="*/ 82 w 267"/>
              <a:gd name="T7" fmla="*/ 20 h 101"/>
              <a:gd name="T8" fmla="*/ 108 w 267"/>
              <a:gd name="T9" fmla="*/ 29 h 101"/>
              <a:gd name="T10" fmla="*/ 123 w 267"/>
              <a:gd name="T11" fmla="*/ 42 h 101"/>
              <a:gd name="T12" fmla="*/ 138 w 267"/>
              <a:gd name="T13" fmla="*/ 53 h 101"/>
              <a:gd name="T14" fmla="*/ 152 w 267"/>
              <a:gd name="T15" fmla="*/ 61 h 101"/>
              <a:gd name="T16" fmla="*/ 167 w 267"/>
              <a:gd name="T17" fmla="*/ 67 h 101"/>
              <a:gd name="T18" fmla="*/ 183 w 267"/>
              <a:gd name="T19" fmla="*/ 71 h 101"/>
              <a:gd name="T20" fmla="*/ 200 w 267"/>
              <a:gd name="T21" fmla="*/ 74 h 101"/>
              <a:gd name="T22" fmla="*/ 218 w 267"/>
              <a:gd name="T23" fmla="*/ 77 h 101"/>
              <a:gd name="T24" fmla="*/ 238 w 267"/>
              <a:gd name="T25" fmla="*/ 79 h 101"/>
              <a:gd name="T26" fmla="*/ 245 w 267"/>
              <a:gd name="T27" fmla="*/ 87 h 101"/>
              <a:gd name="T28" fmla="*/ 250 w 267"/>
              <a:gd name="T29" fmla="*/ 93 h 101"/>
              <a:gd name="T30" fmla="*/ 253 w 267"/>
              <a:gd name="T31" fmla="*/ 96 h 101"/>
              <a:gd name="T32" fmla="*/ 255 w 267"/>
              <a:gd name="T33" fmla="*/ 99 h 101"/>
              <a:gd name="T34" fmla="*/ 259 w 267"/>
              <a:gd name="T35" fmla="*/ 101 h 101"/>
              <a:gd name="T36" fmla="*/ 262 w 267"/>
              <a:gd name="T37" fmla="*/ 101 h 101"/>
              <a:gd name="T38" fmla="*/ 267 w 267"/>
              <a:gd name="T39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7" h="101">
                <a:moveTo>
                  <a:pt x="0" y="0"/>
                </a:moveTo>
                <a:lnTo>
                  <a:pt x="28" y="8"/>
                </a:lnTo>
                <a:lnTo>
                  <a:pt x="54" y="14"/>
                </a:lnTo>
                <a:lnTo>
                  <a:pt x="82" y="20"/>
                </a:lnTo>
                <a:lnTo>
                  <a:pt x="108" y="29"/>
                </a:lnTo>
                <a:lnTo>
                  <a:pt x="123" y="42"/>
                </a:lnTo>
                <a:lnTo>
                  <a:pt x="138" y="53"/>
                </a:lnTo>
                <a:lnTo>
                  <a:pt x="152" y="61"/>
                </a:lnTo>
                <a:lnTo>
                  <a:pt x="167" y="67"/>
                </a:lnTo>
                <a:lnTo>
                  <a:pt x="183" y="71"/>
                </a:lnTo>
                <a:lnTo>
                  <a:pt x="200" y="74"/>
                </a:lnTo>
                <a:lnTo>
                  <a:pt x="218" y="77"/>
                </a:lnTo>
                <a:lnTo>
                  <a:pt x="238" y="79"/>
                </a:lnTo>
                <a:lnTo>
                  <a:pt x="245" y="87"/>
                </a:lnTo>
                <a:lnTo>
                  <a:pt x="250" y="93"/>
                </a:lnTo>
                <a:lnTo>
                  <a:pt x="253" y="96"/>
                </a:lnTo>
                <a:lnTo>
                  <a:pt x="255" y="99"/>
                </a:lnTo>
                <a:lnTo>
                  <a:pt x="259" y="101"/>
                </a:lnTo>
                <a:lnTo>
                  <a:pt x="262" y="101"/>
                </a:lnTo>
                <a:lnTo>
                  <a:pt x="267" y="10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5" name="Freeform 1027"/>
          <p:cNvSpPr>
            <a:spLocks/>
          </p:cNvSpPr>
          <p:nvPr/>
        </p:nvSpPr>
        <p:spPr bwMode="auto">
          <a:xfrm>
            <a:off x="5924550" y="3124201"/>
            <a:ext cx="6350" cy="68263"/>
          </a:xfrm>
          <a:custGeom>
            <a:avLst/>
            <a:gdLst>
              <a:gd name="T0" fmla="*/ 13 w 13"/>
              <a:gd name="T1" fmla="*/ 0 h 130"/>
              <a:gd name="T2" fmla="*/ 6 w 13"/>
              <a:gd name="T3" fmla="*/ 33 h 130"/>
              <a:gd name="T4" fmla="*/ 3 w 13"/>
              <a:gd name="T5" fmla="*/ 49 h 130"/>
              <a:gd name="T6" fmla="*/ 1 w 13"/>
              <a:gd name="T7" fmla="*/ 65 h 130"/>
              <a:gd name="T8" fmla="*/ 0 w 13"/>
              <a:gd name="T9" fmla="*/ 80 h 130"/>
              <a:gd name="T10" fmla="*/ 1 w 13"/>
              <a:gd name="T11" fmla="*/ 96 h 130"/>
              <a:gd name="T12" fmla="*/ 6 w 13"/>
              <a:gd name="T13" fmla="*/ 113 h 130"/>
              <a:gd name="T14" fmla="*/ 13 w 13"/>
              <a:gd name="T1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" h="130">
                <a:moveTo>
                  <a:pt x="13" y="0"/>
                </a:moveTo>
                <a:lnTo>
                  <a:pt x="6" y="33"/>
                </a:lnTo>
                <a:lnTo>
                  <a:pt x="3" y="49"/>
                </a:lnTo>
                <a:lnTo>
                  <a:pt x="1" y="65"/>
                </a:lnTo>
                <a:lnTo>
                  <a:pt x="0" y="80"/>
                </a:lnTo>
                <a:lnTo>
                  <a:pt x="1" y="96"/>
                </a:lnTo>
                <a:lnTo>
                  <a:pt x="6" y="113"/>
                </a:lnTo>
                <a:lnTo>
                  <a:pt x="13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6" name="Freeform 1028"/>
          <p:cNvSpPr>
            <a:spLocks/>
          </p:cNvSpPr>
          <p:nvPr/>
        </p:nvSpPr>
        <p:spPr bwMode="auto">
          <a:xfrm>
            <a:off x="5083176" y="2670175"/>
            <a:ext cx="176213" cy="71438"/>
          </a:xfrm>
          <a:custGeom>
            <a:avLst/>
            <a:gdLst>
              <a:gd name="T0" fmla="*/ 332 w 332"/>
              <a:gd name="T1" fmla="*/ 0 h 137"/>
              <a:gd name="T2" fmla="*/ 304 w 332"/>
              <a:gd name="T3" fmla="*/ 0 h 137"/>
              <a:gd name="T4" fmla="*/ 273 w 332"/>
              <a:gd name="T5" fmla="*/ 0 h 137"/>
              <a:gd name="T6" fmla="*/ 259 w 332"/>
              <a:gd name="T7" fmla="*/ 0 h 137"/>
              <a:gd name="T8" fmla="*/ 245 w 332"/>
              <a:gd name="T9" fmla="*/ 2 h 137"/>
              <a:gd name="T10" fmla="*/ 230 w 332"/>
              <a:gd name="T11" fmla="*/ 4 h 137"/>
              <a:gd name="T12" fmla="*/ 217 w 332"/>
              <a:gd name="T13" fmla="*/ 8 h 137"/>
              <a:gd name="T14" fmla="*/ 211 w 332"/>
              <a:gd name="T15" fmla="*/ 12 h 137"/>
              <a:gd name="T16" fmla="*/ 205 w 332"/>
              <a:gd name="T17" fmla="*/ 20 h 137"/>
              <a:gd name="T18" fmla="*/ 199 w 332"/>
              <a:gd name="T19" fmla="*/ 29 h 137"/>
              <a:gd name="T20" fmla="*/ 193 w 332"/>
              <a:gd name="T21" fmla="*/ 40 h 137"/>
              <a:gd name="T22" fmla="*/ 188 w 332"/>
              <a:gd name="T23" fmla="*/ 52 h 137"/>
              <a:gd name="T24" fmla="*/ 182 w 332"/>
              <a:gd name="T25" fmla="*/ 63 h 137"/>
              <a:gd name="T26" fmla="*/ 178 w 332"/>
              <a:gd name="T27" fmla="*/ 73 h 137"/>
              <a:gd name="T28" fmla="*/ 174 w 332"/>
              <a:gd name="T29" fmla="*/ 80 h 137"/>
              <a:gd name="T30" fmla="*/ 158 w 332"/>
              <a:gd name="T31" fmla="*/ 97 h 137"/>
              <a:gd name="T32" fmla="*/ 139 w 332"/>
              <a:gd name="T33" fmla="*/ 111 h 137"/>
              <a:gd name="T34" fmla="*/ 118 w 332"/>
              <a:gd name="T35" fmla="*/ 121 h 137"/>
              <a:gd name="T36" fmla="*/ 94 w 332"/>
              <a:gd name="T37" fmla="*/ 128 h 137"/>
              <a:gd name="T38" fmla="*/ 71 w 332"/>
              <a:gd name="T39" fmla="*/ 133 h 137"/>
              <a:gd name="T40" fmla="*/ 46 w 332"/>
              <a:gd name="T41" fmla="*/ 136 h 137"/>
              <a:gd name="T42" fmla="*/ 23 w 332"/>
              <a:gd name="T43" fmla="*/ 137 h 137"/>
              <a:gd name="T44" fmla="*/ 0 w 332"/>
              <a:gd name="T45" fmla="*/ 137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32" h="137">
                <a:moveTo>
                  <a:pt x="332" y="0"/>
                </a:moveTo>
                <a:lnTo>
                  <a:pt x="304" y="0"/>
                </a:lnTo>
                <a:lnTo>
                  <a:pt x="273" y="0"/>
                </a:lnTo>
                <a:lnTo>
                  <a:pt x="259" y="0"/>
                </a:lnTo>
                <a:lnTo>
                  <a:pt x="245" y="2"/>
                </a:lnTo>
                <a:lnTo>
                  <a:pt x="230" y="4"/>
                </a:lnTo>
                <a:lnTo>
                  <a:pt x="217" y="8"/>
                </a:lnTo>
                <a:lnTo>
                  <a:pt x="211" y="12"/>
                </a:lnTo>
                <a:lnTo>
                  <a:pt x="205" y="20"/>
                </a:lnTo>
                <a:lnTo>
                  <a:pt x="199" y="29"/>
                </a:lnTo>
                <a:lnTo>
                  <a:pt x="193" y="40"/>
                </a:lnTo>
                <a:lnTo>
                  <a:pt x="188" y="52"/>
                </a:lnTo>
                <a:lnTo>
                  <a:pt x="182" y="63"/>
                </a:lnTo>
                <a:lnTo>
                  <a:pt x="178" y="73"/>
                </a:lnTo>
                <a:lnTo>
                  <a:pt x="174" y="80"/>
                </a:lnTo>
                <a:lnTo>
                  <a:pt x="158" y="97"/>
                </a:lnTo>
                <a:lnTo>
                  <a:pt x="139" y="111"/>
                </a:lnTo>
                <a:lnTo>
                  <a:pt x="118" y="121"/>
                </a:lnTo>
                <a:lnTo>
                  <a:pt x="94" y="128"/>
                </a:lnTo>
                <a:lnTo>
                  <a:pt x="71" y="133"/>
                </a:lnTo>
                <a:lnTo>
                  <a:pt x="46" y="136"/>
                </a:lnTo>
                <a:lnTo>
                  <a:pt x="23" y="137"/>
                </a:lnTo>
                <a:lnTo>
                  <a:pt x="0" y="13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7" name="Freeform 1029"/>
          <p:cNvSpPr>
            <a:spLocks/>
          </p:cNvSpPr>
          <p:nvPr/>
        </p:nvSpPr>
        <p:spPr bwMode="auto">
          <a:xfrm>
            <a:off x="5221288" y="2673350"/>
            <a:ext cx="38100" cy="26988"/>
          </a:xfrm>
          <a:custGeom>
            <a:avLst/>
            <a:gdLst>
              <a:gd name="T0" fmla="*/ 72 w 72"/>
              <a:gd name="T1" fmla="*/ 0 h 50"/>
              <a:gd name="T2" fmla="*/ 60 w 72"/>
              <a:gd name="T3" fmla="*/ 6 h 50"/>
              <a:gd name="T4" fmla="*/ 51 w 72"/>
              <a:gd name="T5" fmla="*/ 13 h 50"/>
              <a:gd name="T6" fmla="*/ 41 w 72"/>
              <a:gd name="T7" fmla="*/ 21 h 50"/>
              <a:gd name="T8" fmla="*/ 33 w 72"/>
              <a:gd name="T9" fmla="*/ 30 h 50"/>
              <a:gd name="T10" fmla="*/ 25 w 72"/>
              <a:gd name="T11" fmla="*/ 37 h 50"/>
              <a:gd name="T12" fmla="*/ 18 w 72"/>
              <a:gd name="T13" fmla="*/ 44 h 50"/>
              <a:gd name="T14" fmla="*/ 10 w 72"/>
              <a:gd name="T15" fmla="*/ 49 h 50"/>
              <a:gd name="T16" fmla="*/ 0 w 72"/>
              <a:gd name="T1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" h="50">
                <a:moveTo>
                  <a:pt x="72" y="0"/>
                </a:moveTo>
                <a:lnTo>
                  <a:pt x="60" y="6"/>
                </a:lnTo>
                <a:lnTo>
                  <a:pt x="51" y="13"/>
                </a:lnTo>
                <a:lnTo>
                  <a:pt x="41" y="21"/>
                </a:lnTo>
                <a:lnTo>
                  <a:pt x="33" y="30"/>
                </a:lnTo>
                <a:lnTo>
                  <a:pt x="25" y="37"/>
                </a:lnTo>
                <a:lnTo>
                  <a:pt x="18" y="44"/>
                </a:lnTo>
                <a:lnTo>
                  <a:pt x="10" y="49"/>
                </a:lnTo>
                <a:lnTo>
                  <a:pt x="0" y="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8" name="Freeform 1030"/>
          <p:cNvSpPr>
            <a:spLocks/>
          </p:cNvSpPr>
          <p:nvPr/>
        </p:nvSpPr>
        <p:spPr bwMode="auto">
          <a:xfrm>
            <a:off x="5443539" y="2703514"/>
            <a:ext cx="15875" cy="111125"/>
          </a:xfrm>
          <a:custGeom>
            <a:avLst/>
            <a:gdLst>
              <a:gd name="T0" fmla="*/ 29 w 29"/>
              <a:gd name="T1" fmla="*/ 0 h 211"/>
              <a:gd name="T2" fmla="*/ 25 w 29"/>
              <a:gd name="T3" fmla="*/ 16 h 211"/>
              <a:gd name="T4" fmla="*/ 22 w 29"/>
              <a:gd name="T5" fmla="*/ 30 h 211"/>
              <a:gd name="T6" fmla="*/ 15 w 29"/>
              <a:gd name="T7" fmla="*/ 56 h 211"/>
              <a:gd name="T8" fmla="*/ 10 w 29"/>
              <a:gd name="T9" fmla="*/ 79 h 211"/>
              <a:gd name="T10" fmla="*/ 6 w 29"/>
              <a:gd name="T11" fmla="*/ 102 h 211"/>
              <a:gd name="T12" fmla="*/ 4 w 29"/>
              <a:gd name="T13" fmla="*/ 124 h 211"/>
              <a:gd name="T14" fmla="*/ 1 w 29"/>
              <a:gd name="T15" fmla="*/ 149 h 211"/>
              <a:gd name="T16" fmla="*/ 1 w 29"/>
              <a:gd name="T17" fmla="*/ 162 h 211"/>
              <a:gd name="T18" fmla="*/ 0 w 29"/>
              <a:gd name="T19" fmla="*/ 178 h 211"/>
              <a:gd name="T20" fmla="*/ 0 w 29"/>
              <a:gd name="T21" fmla="*/ 193 h 211"/>
              <a:gd name="T22" fmla="*/ 0 w 29"/>
              <a:gd name="T23" fmla="*/ 211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9" h="211">
                <a:moveTo>
                  <a:pt x="29" y="0"/>
                </a:moveTo>
                <a:lnTo>
                  <a:pt x="25" y="16"/>
                </a:lnTo>
                <a:lnTo>
                  <a:pt x="22" y="30"/>
                </a:lnTo>
                <a:lnTo>
                  <a:pt x="15" y="56"/>
                </a:lnTo>
                <a:lnTo>
                  <a:pt x="10" y="79"/>
                </a:lnTo>
                <a:lnTo>
                  <a:pt x="6" y="102"/>
                </a:lnTo>
                <a:lnTo>
                  <a:pt x="4" y="124"/>
                </a:lnTo>
                <a:lnTo>
                  <a:pt x="1" y="149"/>
                </a:lnTo>
                <a:lnTo>
                  <a:pt x="1" y="162"/>
                </a:lnTo>
                <a:lnTo>
                  <a:pt x="0" y="178"/>
                </a:lnTo>
                <a:lnTo>
                  <a:pt x="0" y="193"/>
                </a:lnTo>
                <a:lnTo>
                  <a:pt x="0" y="2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19" name="Freeform 1031"/>
          <p:cNvSpPr>
            <a:spLocks/>
          </p:cNvSpPr>
          <p:nvPr/>
        </p:nvSpPr>
        <p:spPr bwMode="auto">
          <a:xfrm>
            <a:off x="5464176" y="2678113"/>
            <a:ext cx="112713" cy="106362"/>
          </a:xfrm>
          <a:custGeom>
            <a:avLst/>
            <a:gdLst>
              <a:gd name="T0" fmla="*/ 0 w 211"/>
              <a:gd name="T1" fmla="*/ 0 h 202"/>
              <a:gd name="T2" fmla="*/ 10 w 211"/>
              <a:gd name="T3" fmla="*/ 7 h 202"/>
              <a:gd name="T4" fmla="*/ 19 w 211"/>
              <a:gd name="T5" fmla="*/ 14 h 202"/>
              <a:gd name="T6" fmla="*/ 36 w 211"/>
              <a:gd name="T7" fmla="*/ 27 h 202"/>
              <a:gd name="T8" fmla="*/ 51 w 211"/>
              <a:gd name="T9" fmla="*/ 41 h 202"/>
              <a:gd name="T10" fmla="*/ 59 w 211"/>
              <a:gd name="T11" fmla="*/ 48 h 202"/>
              <a:gd name="T12" fmla="*/ 67 w 211"/>
              <a:gd name="T13" fmla="*/ 58 h 202"/>
              <a:gd name="T14" fmla="*/ 75 w 211"/>
              <a:gd name="T15" fmla="*/ 70 h 202"/>
              <a:gd name="T16" fmla="*/ 83 w 211"/>
              <a:gd name="T17" fmla="*/ 80 h 202"/>
              <a:gd name="T18" fmla="*/ 87 w 211"/>
              <a:gd name="T19" fmla="*/ 90 h 202"/>
              <a:gd name="T20" fmla="*/ 92 w 211"/>
              <a:gd name="T21" fmla="*/ 100 h 202"/>
              <a:gd name="T22" fmla="*/ 97 w 211"/>
              <a:gd name="T23" fmla="*/ 108 h 202"/>
              <a:gd name="T24" fmla="*/ 104 w 211"/>
              <a:gd name="T25" fmla="*/ 116 h 202"/>
              <a:gd name="T26" fmla="*/ 113 w 211"/>
              <a:gd name="T27" fmla="*/ 126 h 202"/>
              <a:gd name="T28" fmla="*/ 125 w 211"/>
              <a:gd name="T29" fmla="*/ 134 h 202"/>
              <a:gd name="T30" fmla="*/ 142 w 211"/>
              <a:gd name="T31" fmla="*/ 157 h 202"/>
              <a:gd name="T32" fmla="*/ 150 w 211"/>
              <a:gd name="T33" fmla="*/ 169 h 202"/>
              <a:gd name="T34" fmla="*/ 161 w 211"/>
              <a:gd name="T35" fmla="*/ 179 h 202"/>
              <a:gd name="T36" fmla="*/ 172 w 211"/>
              <a:gd name="T37" fmla="*/ 189 h 202"/>
              <a:gd name="T38" fmla="*/ 184 w 211"/>
              <a:gd name="T39" fmla="*/ 196 h 202"/>
              <a:gd name="T40" fmla="*/ 197 w 211"/>
              <a:gd name="T41" fmla="*/ 201 h 202"/>
              <a:gd name="T42" fmla="*/ 211 w 211"/>
              <a:gd name="T4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1" h="202">
                <a:moveTo>
                  <a:pt x="0" y="0"/>
                </a:moveTo>
                <a:lnTo>
                  <a:pt x="10" y="7"/>
                </a:lnTo>
                <a:lnTo>
                  <a:pt x="19" y="14"/>
                </a:lnTo>
                <a:lnTo>
                  <a:pt x="36" y="27"/>
                </a:lnTo>
                <a:lnTo>
                  <a:pt x="51" y="41"/>
                </a:lnTo>
                <a:lnTo>
                  <a:pt x="59" y="48"/>
                </a:lnTo>
                <a:lnTo>
                  <a:pt x="67" y="58"/>
                </a:lnTo>
                <a:lnTo>
                  <a:pt x="75" y="70"/>
                </a:lnTo>
                <a:lnTo>
                  <a:pt x="83" y="80"/>
                </a:lnTo>
                <a:lnTo>
                  <a:pt x="87" y="90"/>
                </a:lnTo>
                <a:lnTo>
                  <a:pt x="92" y="100"/>
                </a:lnTo>
                <a:lnTo>
                  <a:pt x="97" y="108"/>
                </a:lnTo>
                <a:lnTo>
                  <a:pt x="104" y="116"/>
                </a:lnTo>
                <a:lnTo>
                  <a:pt x="113" y="126"/>
                </a:lnTo>
                <a:lnTo>
                  <a:pt x="125" y="134"/>
                </a:lnTo>
                <a:lnTo>
                  <a:pt x="142" y="157"/>
                </a:lnTo>
                <a:lnTo>
                  <a:pt x="150" y="169"/>
                </a:lnTo>
                <a:lnTo>
                  <a:pt x="161" y="179"/>
                </a:lnTo>
                <a:lnTo>
                  <a:pt x="172" y="189"/>
                </a:lnTo>
                <a:lnTo>
                  <a:pt x="184" y="196"/>
                </a:lnTo>
                <a:lnTo>
                  <a:pt x="197" y="201"/>
                </a:lnTo>
                <a:lnTo>
                  <a:pt x="211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0" name="Freeform 1032"/>
          <p:cNvSpPr>
            <a:spLocks/>
          </p:cNvSpPr>
          <p:nvPr/>
        </p:nvSpPr>
        <p:spPr bwMode="auto">
          <a:xfrm>
            <a:off x="4737100" y="3001963"/>
            <a:ext cx="90488" cy="11112"/>
          </a:xfrm>
          <a:custGeom>
            <a:avLst/>
            <a:gdLst>
              <a:gd name="T0" fmla="*/ 173 w 173"/>
              <a:gd name="T1" fmla="*/ 13 h 23"/>
              <a:gd name="T2" fmla="*/ 151 w 173"/>
              <a:gd name="T3" fmla="*/ 7 h 23"/>
              <a:gd name="T4" fmla="*/ 130 w 173"/>
              <a:gd name="T5" fmla="*/ 2 h 23"/>
              <a:gd name="T6" fmla="*/ 108 w 173"/>
              <a:gd name="T7" fmla="*/ 0 h 23"/>
              <a:gd name="T8" fmla="*/ 85 w 173"/>
              <a:gd name="T9" fmla="*/ 0 h 23"/>
              <a:gd name="T10" fmla="*/ 64 w 173"/>
              <a:gd name="T11" fmla="*/ 2 h 23"/>
              <a:gd name="T12" fmla="*/ 42 w 173"/>
              <a:gd name="T13" fmla="*/ 7 h 23"/>
              <a:gd name="T14" fmla="*/ 20 w 173"/>
              <a:gd name="T15" fmla="*/ 13 h 23"/>
              <a:gd name="T16" fmla="*/ 0 w 173"/>
              <a:gd name="T17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3" h="23">
                <a:moveTo>
                  <a:pt x="173" y="13"/>
                </a:moveTo>
                <a:lnTo>
                  <a:pt x="151" y="7"/>
                </a:lnTo>
                <a:lnTo>
                  <a:pt x="130" y="2"/>
                </a:lnTo>
                <a:lnTo>
                  <a:pt x="108" y="0"/>
                </a:lnTo>
                <a:lnTo>
                  <a:pt x="85" y="0"/>
                </a:lnTo>
                <a:lnTo>
                  <a:pt x="64" y="2"/>
                </a:lnTo>
                <a:lnTo>
                  <a:pt x="42" y="7"/>
                </a:lnTo>
                <a:lnTo>
                  <a:pt x="20" y="13"/>
                </a:lnTo>
                <a:lnTo>
                  <a:pt x="0" y="2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1" name="Freeform 1033"/>
          <p:cNvSpPr>
            <a:spLocks/>
          </p:cNvSpPr>
          <p:nvPr/>
        </p:nvSpPr>
        <p:spPr bwMode="auto">
          <a:xfrm>
            <a:off x="4827589" y="3003551"/>
            <a:ext cx="20637" cy="85725"/>
          </a:xfrm>
          <a:custGeom>
            <a:avLst/>
            <a:gdLst>
              <a:gd name="T0" fmla="*/ 38 w 38"/>
              <a:gd name="T1" fmla="*/ 0 h 164"/>
              <a:gd name="T2" fmla="*/ 34 w 38"/>
              <a:gd name="T3" fmla="*/ 29 h 164"/>
              <a:gd name="T4" fmla="*/ 32 w 38"/>
              <a:gd name="T5" fmla="*/ 44 h 164"/>
              <a:gd name="T6" fmla="*/ 29 w 38"/>
              <a:gd name="T7" fmla="*/ 58 h 164"/>
              <a:gd name="T8" fmla="*/ 24 w 38"/>
              <a:gd name="T9" fmla="*/ 73 h 164"/>
              <a:gd name="T10" fmla="*/ 19 w 38"/>
              <a:gd name="T11" fmla="*/ 87 h 164"/>
              <a:gd name="T12" fmla="*/ 14 w 38"/>
              <a:gd name="T13" fmla="*/ 111 h 164"/>
              <a:gd name="T14" fmla="*/ 10 w 38"/>
              <a:gd name="T15" fmla="*/ 135 h 164"/>
              <a:gd name="T16" fmla="*/ 7 w 38"/>
              <a:gd name="T17" fmla="*/ 143 h 164"/>
              <a:gd name="T18" fmla="*/ 4 w 38"/>
              <a:gd name="T19" fmla="*/ 153 h 164"/>
              <a:gd name="T20" fmla="*/ 1 w 38"/>
              <a:gd name="T21" fmla="*/ 160 h 164"/>
              <a:gd name="T22" fmla="*/ 0 w 38"/>
              <a:gd name="T23" fmla="*/ 163 h 164"/>
              <a:gd name="T24" fmla="*/ 0 w 38"/>
              <a:gd name="T25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" h="164">
                <a:moveTo>
                  <a:pt x="38" y="0"/>
                </a:moveTo>
                <a:lnTo>
                  <a:pt x="34" y="29"/>
                </a:lnTo>
                <a:lnTo>
                  <a:pt x="32" y="44"/>
                </a:lnTo>
                <a:lnTo>
                  <a:pt x="29" y="58"/>
                </a:lnTo>
                <a:lnTo>
                  <a:pt x="24" y="73"/>
                </a:lnTo>
                <a:lnTo>
                  <a:pt x="19" y="87"/>
                </a:lnTo>
                <a:lnTo>
                  <a:pt x="14" y="111"/>
                </a:lnTo>
                <a:lnTo>
                  <a:pt x="10" y="135"/>
                </a:lnTo>
                <a:lnTo>
                  <a:pt x="7" y="143"/>
                </a:lnTo>
                <a:lnTo>
                  <a:pt x="4" y="153"/>
                </a:lnTo>
                <a:lnTo>
                  <a:pt x="1" y="160"/>
                </a:lnTo>
                <a:lnTo>
                  <a:pt x="0" y="163"/>
                </a:lnTo>
                <a:lnTo>
                  <a:pt x="0" y="1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2" name="Freeform 1034"/>
          <p:cNvSpPr>
            <a:spLocks/>
          </p:cNvSpPr>
          <p:nvPr/>
        </p:nvSpPr>
        <p:spPr bwMode="auto">
          <a:xfrm>
            <a:off x="4746625" y="2998788"/>
            <a:ext cx="96838" cy="76200"/>
          </a:xfrm>
          <a:custGeom>
            <a:avLst/>
            <a:gdLst>
              <a:gd name="T0" fmla="*/ 183 w 183"/>
              <a:gd name="T1" fmla="*/ 0 h 144"/>
              <a:gd name="T2" fmla="*/ 171 w 183"/>
              <a:gd name="T3" fmla="*/ 3 h 144"/>
              <a:gd name="T4" fmla="*/ 161 w 183"/>
              <a:gd name="T5" fmla="*/ 7 h 144"/>
              <a:gd name="T6" fmla="*/ 153 w 183"/>
              <a:gd name="T7" fmla="*/ 9 h 144"/>
              <a:gd name="T8" fmla="*/ 147 w 183"/>
              <a:gd name="T9" fmla="*/ 12 h 144"/>
              <a:gd name="T10" fmla="*/ 142 w 183"/>
              <a:gd name="T11" fmla="*/ 13 h 144"/>
              <a:gd name="T12" fmla="*/ 137 w 183"/>
              <a:gd name="T13" fmla="*/ 14 h 144"/>
              <a:gd name="T14" fmla="*/ 131 w 183"/>
              <a:gd name="T15" fmla="*/ 17 h 144"/>
              <a:gd name="T16" fmla="*/ 125 w 183"/>
              <a:gd name="T17" fmla="*/ 19 h 144"/>
              <a:gd name="T18" fmla="*/ 119 w 183"/>
              <a:gd name="T19" fmla="*/ 23 h 144"/>
              <a:gd name="T20" fmla="*/ 116 w 183"/>
              <a:gd name="T21" fmla="*/ 25 h 144"/>
              <a:gd name="T22" fmla="*/ 111 w 183"/>
              <a:gd name="T23" fmla="*/ 29 h 144"/>
              <a:gd name="T24" fmla="*/ 103 w 183"/>
              <a:gd name="T25" fmla="*/ 33 h 144"/>
              <a:gd name="T26" fmla="*/ 96 w 183"/>
              <a:gd name="T27" fmla="*/ 38 h 144"/>
              <a:gd name="T28" fmla="*/ 88 w 183"/>
              <a:gd name="T29" fmla="*/ 50 h 144"/>
              <a:gd name="T30" fmla="*/ 82 w 183"/>
              <a:gd name="T31" fmla="*/ 60 h 144"/>
              <a:gd name="T32" fmla="*/ 78 w 183"/>
              <a:gd name="T33" fmla="*/ 66 h 144"/>
              <a:gd name="T34" fmla="*/ 76 w 183"/>
              <a:gd name="T35" fmla="*/ 69 h 144"/>
              <a:gd name="T36" fmla="*/ 75 w 183"/>
              <a:gd name="T37" fmla="*/ 71 h 144"/>
              <a:gd name="T38" fmla="*/ 75 w 183"/>
              <a:gd name="T39" fmla="*/ 71 h 144"/>
              <a:gd name="T40" fmla="*/ 77 w 183"/>
              <a:gd name="T41" fmla="*/ 67 h 144"/>
              <a:gd name="T42" fmla="*/ 78 w 183"/>
              <a:gd name="T43" fmla="*/ 63 h 144"/>
              <a:gd name="T44" fmla="*/ 77 w 183"/>
              <a:gd name="T45" fmla="*/ 62 h 144"/>
              <a:gd name="T46" fmla="*/ 76 w 183"/>
              <a:gd name="T47" fmla="*/ 62 h 144"/>
              <a:gd name="T48" fmla="*/ 72 w 183"/>
              <a:gd name="T49" fmla="*/ 65 h 144"/>
              <a:gd name="T50" fmla="*/ 66 w 183"/>
              <a:gd name="T51" fmla="*/ 69 h 144"/>
              <a:gd name="T52" fmla="*/ 59 w 183"/>
              <a:gd name="T53" fmla="*/ 77 h 144"/>
              <a:gd name="T54" fmla="*/ 48 w 183"/>
              <a:gd name="T55" fmla="*/ 86 h 144"/>
              <a:gd name="T56" fmla="*/ 43 w 183"/>
              <a:gd name="T57" fmla="*/ 94 h 144"/>
              <a:gd name="T58" fmla="*/ 39 w 183"/>
              <a:gd name="T59" fmla="*/ 101 h 144"/>
              <a:gd name="T60" fmla="*/ 35 w 183"/>
              <a:gd name="T61" fmla="*/ 108 h 144"/>
              <a:gd name="T62" fmla="*/ 29 w 183"/>
              <a:gd name="T63" fmla="*/ 115 h 144"/>
              <a:gd name="T64" fmla="*/ 23 w 183"/>
              <a:gd name="T65" fmla="*/ 120 h 144"/>
              <a:gd name="T66" fmla="*/ 19 w 183"/>
              <a:gd name="T67" fmla="*/ 125 h 144"/>
              <a:gd name="T68" fmla="*/ 11 w 183"/>
              <a:gd name="T69" fmla="*/ 130 h 144"/>
              <a:gd name="T70" fmla="*/ 6 w 183"/>
              <a:gd name="T71" fmla="*/ 132 h 144"/>
              <a:gd name="T72" fmla="*/ 2 w 183"/>
              <a:gd name="T73" fmla="*/ 132 h 144"/>
              <a:gd name="T74" fmla="*/ 1 w 183"/>
              <a:gd name="T75" fmla="*/ 133 h 144"/>
              <a:gd name="T76" fmla="*/ 0 w 183"/>
              <a:gd name="T77" fmla="*/ 134 h 144"/>
              <a:gd name="T78" fmla="*/ 0 w 183"/>
              <a:gd name="T79" fmla="*/ 137 h 144"/>
              <a:gd name="T80" fmla="*/ 0 w 183"/>
              <a:gd name="T81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3" h="144">
                <a:moveTo>
                  <a:pt x="183" y="0"/>
                </a:moveTo>
                <a:lnTo>
                  <a:pt x="171" y="3"/>
                </a:lnTo>
                <a:lnTo>
                  <a:pt x="161" y="7"/>
                </a:lnTo>
                <a:lnTo>
                  <a:pt x="153" y="9"/>
                </a:lnTo>
                <a:lnTo>
                  <a:pt x="147" y="12"/>
                </a:lnTo>
                <a:lnTo>
                  <a:pt x="142" y="13"/>
                </a:lnTo>
                <a:lnTo>
                  <a:pt x="137" y="14"/>
                </a:lnTo>
                <a:lnTo>
                  <a:pt x="131" y="17"/>
                </a:lnTo>
                <a:lnTo>
                  <a:pt x="125" y="19"/>
                </a:lnTo>
                <a:lnTo>
                  <a:pt x="119" y="23"/>
                </a:lnTo>
                <a:lnTo>
                  <a:pt x="116" y="25"/>
                </a:lnTo>
                <a:lnTo>
                  <a:pt x="111" y="29"/>
                </a:lnTo>
                <a:lnTo>
                  <a:pt x="103" y="33"/>
                </a:lnTo>
                <a:lnTo>
                  <a:pt x="96" y="38"/>
                </a:lnTo>
                <a:lnTo>
                  <a:pt x="88" y="50"/>
                </a:lnTo>
                <a:lnTo>
                  <a:pt x="82" y="60"/>
                </a:lnTo>
                <a:lnTo>
                  <a:pt x="78" y="66"/>
                </a:lnTo>
                <a:lnTo>
                  <a:pt x="76" y="69"/>
                </a:lnTo>
                <a:lnTo>
                  <a:pt x="75" y="71"/>
                </a:lnTo>
                <a:lnTo>
                  <a:pt x="75" y="71"/>
                </a:lnTo>
                <a:lnTo>
                  <a:pt x="77" y="67"/>
                </a:lnTo>
                <a:lnTo>
                  <a:pt x="78" y="63"/>
                </a:lnTo>
                <a:lnTo>
                  <a:pt x="77" y="62"/>
                </a:lnTo>
                <a:lnTo>
                  <a:pt x="76" y="62"/>
                </a:lnTo>
                <a:lnTo>
                  <a:pt x="72" y="65"/>
                </a:lnTo>
                <a:lnTo>
                  <a:pt x="66" y="69"/>
                </a:lnTo>
                <a:lnTo>
                  <a:pt x="59" y="77"/>
                </a:lnTo>
                <a:lnTo>
                  <a:pt x="48" y="86"/>
                </a:lnTo>
                <a:lnTo>
                  <a:pt x="43" y="94"/>
                </a:lnTo>
                <a:lnTo>
                  <a:pt x="39" y="101"/>
                </a:lnTo>
                <a:lnTo>
                  <a:pt x="35" y="108"/>
                </a:lnTo>
                <a:lnTo>
                  <a:pt x="29" y="115"/>
                </a:lnTo>
                <a:lnTo>
                  <a:pt x="23" y="120"/>
                </a:lnTo>
                <a:lnTo>
                  <a:pt x="19" y="125"/>
                </a:lnTo>
                <a:lnTo>
                  <a:pt x="11" y="130"/>
                </a:lnTo>
                <a:lnTo>
                  <a:pt x="6" y="132"/>
                </a:lnTo>
                <a:lnTo>
                  <a:pt x="2" y="132"/>
                </a:lnTo>
                <a:lnTo>
                  <a:pt x="1" y="133"/>
                </a:lnTo>
                <a:lnTo>
                  <a:pt x="0" y="134"/>
                </a:lnTo>
                <a:lnTo>
                  <a:pt x="0" y="137"/>
                </a:lnTo>
                <a:lnTo>
                  <a:pt x="0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3" name="Freeform 1035"/>
          <p:cNvSpPr>
            <a:spLocks/>
          </p:cNvSpPr>
          <p:nvPr/>
        </p:nvSpPr>
        <p:spPr bwMode="auto">
          <a:xfrm>
            <a:off x="4797425" y="3160714"/>
            <a:ext cx="76200" cy="71437"/>
          </a:xfrm>
          <a:custGeom>
            <a:avLst/>
            <a:gdLst>
              <a:gd name="T0" fmla="*/ 145 w 145"/>
              <a:gd name="T1" fmla="*/ 0 h 134"/>
              <a:gd name="T2" fmla="*/ 127 w 145"/>
              <a:gd name="T3" fmla="*/ 7 h 134"/>
              <a:gd name="T4" fmla="*/ 112 w 145"/>
              <a:gd name="T5" fmla="*/ 15 h 134"/>
              <a:gd name="T6" fmla="*/ 98 w 145"/>
              <a:gd name="T7" fmla="*/ 25 h 134"/>
              <a:gd name="T8" fmla="*/ 87 w 145"/>
              <a:gd name="T9" fmla="*/ 36 h 134"/>
              <a:gd name="T10" fmla="*/ 64 w 145"/>
              <a:gd name="T11" fmla="*/ 60 h 134"/>
              <a:gd name="T12" fmla="*/ 52 w 145"/>
              <a:gd name="T13" fmla="*/ 73 h 134"/>
              <a:gd name="T14" fmla="*/ 39 w 145"/>
              <a:gd name="T15" fmla="*/ 86 h 134"/>
              <a:gd name="T16" fmla="*/ 36 w 145"/>
              <a:gd name="T17" fmla="*/ 93 h 134"/>
              <a:gd name="T18" fmla="*/ 35 w 145"/>
              <a:gd name="T19" fmla="*/ 102 h 134"/>
              <a:gd name="T20" fmla="*/ 33 w 145"/>
              <a:gd name="T21" fmla="*/ 109 h 134"/>
              <a:gd name="T22" fmla="*/ 29 w 145"/>
              <a:gd name="T23" fmla="*/ 115 h 134"/>
              <a:gd name="T24" fmla="*/ 23 w 145"/>
              <a:gd name="T25" fmla="*/ 120 h 134"/>
              <a:gd name="T26" fmla="*/ 18 w 145"/>
              <a:gd name="T27" fmla="*/ 125 h 134"/>
              <a:gd name="T28" fmla="*/ 15 w 145"/>
              <a:gd name="T29" fmla="*/ 127 h 134"/>
              <a:gd name="T30" fmla="*/ 11 w 145"/>
              <a:gd name="T31" fmla="*/ 128 h 134"/>
              <a:gd name="T32" fmla="*/ 6 w 145"/>
              <a:gd name="T33" fmla="*/ 128 h 134"/>
              <a:gd name="T34" fmla="*/ 3 w 145"/>
              <a:gd name="T35" fmla="*/ 127 h 134"/>
              <a:gd name="T36" fmla="*/ 1 w 145"/>
              <a:gd name="T37" fmla="*/ 125 h 134"/>
              <a:gd name="T38" fmla="*/ 0 w 145"/>
              <a:gd name="T39" fmla="*/ 125 h 134"/>
              <a:gd name="T40" fmla="*/ 0 w 145"/>
              <a:gd name="T41" fmla="*/ 127 h 134"/>
              <a:gd name="T42" fmla="*/ 0 w 145"/>
              <a:gd name="T43" fmla="*/ 131 h 134"/>
              <a:gd name="T44" fmla="*/ 0 w 145"/>
              <a:gd name="T45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5" h="134">
                <a:moveTo>
                  <a:pt x="145" y="0"/>
                </a:moveTo>
                <a:lnTo>
                  <a:pt x="127" y="7"/>
                </a:lnTo>
                <a:lnTo>
                  <a:pt x="112" y="15"/>
                </a:lnTo>
                <a:lnTo>
                  <a:pt x="98" y="25"/>
                </a:lnTo>
                <a:lnTo>
                  <a:pt x="87" y="36"/>
                </a:lnTo>
                <a:lnTo>
                  <a:pt x="64" y="60"/>
                </a:lnTo>
                <a:lnTo>
                  <a:pt x="52" y="73"/>
                </a:lnTo>
                <a:lnTo>
                  <a:pt x="39" y="86"/>
                </a:lnTo>
                <a:lnTo>
                  <a:pt x="36" y="93"/>
                </a:lnTo>
                <a:lnTo>
                  <a:pt x="35" y="102"/>
                </a:lnTo>
                <a:lnTo>
                  <a:pt x="33" y="109"/>
                </a:lnTo>
                <a:lnTo>
                  <a:pt x="29" y="115"/>
                </a:lnTo>
                <a:lnTo>
                  <a:pt x="23" y="120"/>
                </a:lnTo>
                <a:lnTo>
                  <a:pt x="18" y="125"/>
                </a:lnTo>
                <a:lnTo>
                  <a:pt x="15" y="127"/>
                </a:lnTo>
                <a:lnTo>
                  <a:pt x="11" y="128"/>
                </a:lnTo>
                <a:lnTo>
                  <a:pt x="6" y="128"/>
                </a:lnTo>
                <a:lnTo>
                  <a:pt x="3" y="127"/>
                </a:lnTo>
                <a:lnTo>
                  <a:pt x="1" y="125"/>
                </a:lnTo>
                <a:lnTo>
                  <a:pt x="0" y="125"/>
                </a:lnTo>
                <a:lnTo>
                  <a:pt x="0" y="127"/>
                </a:lnTo>
                <a:lnTo>
                  <a:pt x="0" y="131"/>
                </a:lnTo>
                <a:lnTo>
                  <a:pt x="0" y="13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4" name="Freeform 1036"/>
          <p:cNvSpPr>
            <a:spLocks/>
          </p:cNvSpPr>
          <p:nvPr/>
        </p:nvSpPr>
        <p:spPr bwMode="auto">
          <a:xfrm>
            <a:off x="4848225" y="3165475"/>
            <a:ext cx="20638" cy="96838"/>
          </a:xfrm>
          <a:custGeom>
            <a:avLst/>
            <a:gdLst>
              <a:gd name="T0" fmla="*/ 39 w 39"/>
              <a:gd name="T1" fmla="*/ 0 h 183"/>
              <a:gd name="T2" fmla="*/ 25 w 39"/>
              <a:gd name="T3" fmla="*/ 24 h 183"/>
              <a:gd name="T4" fmla="*/ 14 w 39"/>
              <a:gd name="T5" fmla="*/ 46 h 183"/>
              <a:gd name="T6" fmla="*/ 8 w 39"/>
              <a:gd name="T7" fmla="*/ 66 h 183"/>
              <a:gd name="T8" fmla="*/ 3 w 39"/>
              <a:gd name="T9" fmla="*/ 87 h 183"/>
              <a:gd name="T10" fmla="*/ 0 w 39"/>
              <a:gd name="T11" fmla="*/ 107 h 183"/>
              <a:gd name="T12" fmla="*/ 0 w 39"/>
              <a:gd name="T13" fmla="*/ 130 h 183"/>
              <a:gd name="T14" fmla="*/ 0 w 39"/>
              <a:gd name="T15" fmla="*/ 155 h 183"/>
              <a:gd name="T16" fmla="*/ 0 w 39"/>
              <a:gd name="T17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" h="183">
                <a:moveTo>
                  <a:pt x="39" y="0"/>
                </a:moveTo>
                <a:lnTo>
                  <a:pt x="25" y="24"/>
                </a:lnTo>
                <a:lnTo>
                  <a:pt x="14" y="46"/>
                </a:lnTo>
                <a:lnTo>
                  <a:pt x="8" y="66"/>
                </a:lnTo>
                <a:lnTo>
                  <a:pt x="3" y="87"/>
                </a:lnTo>
                <a:lnTo>
                  <a:pt x="0" y="107"/>
                </a:lnTo>
                <a:lnTo>
                  <a:pt x="0" y="130"/>
                </a:lnTo>
                <a:lnTo>
                  <a:pt x="0" y="155"/>
                </a:lnTo>
                <a:lnTo>
                  <a:pt x="0" y="18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5" name="Freeform 1037"/>
          <p:cNvSpPr>
            <a:spLocks/>
          </p:cNvSpPr>
          <p:nvPr/>
        </p:nvSpPr>
        <p:spPr bwMode="auto">
          <a:xfrm>
            <a:off x="4787900" y="3151189"/>
            <a:ext cx="90488" cy="22225"/>
          </a:xfrm>
          <a:custGeom>
            <a:avLst/>
            <a:gdLst>
              <a:gd name="T0" fmla="*/ 173 w 173"/>
              <a:gd name="T1" fmla="*/ 0 h 42"/>
              <a:gd name="T2" fmla="*/ 156 w 173"/>
              <a:gd name="T3" fmla="*/ 3 h 42"/>
              <a:gd name="T4" fmla="*/ 140 w 173"/>
              <a:gd name="T5" fmla="*/ 4 h 42"/>
              <a:gd name="T6" fmla="*/ 123 w 173"/>
              <a:gd name="T7" fmla="*/ 5 h 42"/>
              <a:gd name="T8" fmla="*/ 106 w 173"/>
              <a:gd name="T9" fmla="*/ 10 h 42"/>
              <a:gd name="T10" fmla="*/ 101 w 173"/>
              <a:gd name="T11" fmla="*/ 12 h 42"/>
              <a:gd name="T12" fmla="*/ 97 w 173"/>
              <a:gd name="T13" fmla="*/ 16 h 42"/>
              <a:gd name="T14" fmla="*/ 91 w 173"/>
              <a:gd name="T15" fmla="*/ 24 h 42"/>
              <a:gd name="T16" fmla="*/ 85 w 173"/>
              <a:gd name="T17" fmla="*/ 34 h 42"/>
              <a:gd name="T18" fmla="*/ 82 w 173"/>
              <a:gd name="T19" fmla="*/ 36 h 42"/>
              <a:gd name="T20" fmla="*/ 77 w 173"/>
              <a:gd name="T21" fmla="*/ 39 h 42"/>
              <a:gd name="T22" fmla="*/ 67 w 173"/>
              <a:gd name="T23" fmla="*/ 41 h 42"/>
              <a:gd name="T24" fmla="*/ 58 w 173"/>
              <a:gd name="T25" fmla="*/ 42 h 42"/>
              <a:gd name="T26" fmla="*/ 39 w 173"/>
              <a:gd name="T27" fmla="*/ 41 h 42"/>
              <a:gd name="T28" fmla="*/ 19 w 173"/>
              <a:gd name="T29" fmla="*/ 40 h 42"/>
              <a:gd name="T30" fmla="*/ 0 w 173"/>
              <a:gd name="T31" fmla="*/ 39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3" h="42">
                <a:moveTo>
                  <a:pt x="173" y="0"/>
                </a:moveTo>
                <a:lnTo>
                  <a:pt x="156" y="3"/>
                </a:lnTo>
                <a:lnTo>
                  <a:pt x="140" y="4"/>
                </a:lnTo>
                <a:lnTo>
                  <a:pt x="123" y="5"/>
                </a:lnTo>
                <a:lnTo>
                  <a:pt x="106" y="10"/>
                </a:lnTo>
                <a:lnTo>
                  <a:pt x="101" y="12"/>
                </a:lnTo>
                <a:lnTo>
                  <a:pt x="97" y="16"/>
                </a:lnTo>
                <a:lnTo>
                  <a:pt x="91" y="24"/>
                </a:lnTo>
                <a:lnTo>
                  <a:pt x="85" y="34"/>
                </a:lnTo>
                <a:lnTo>
                  <a:pt x="82" y="36"/>
                </a:lnTo>
                <a:lnTo>
                  <a:pt x="77" y="39"/>
                </a:lnTo>
                <a:lnTo>
                  <a:pt x="67" y="41"/>
                </a:lnTo>
                <a:lnTo>
                  <a:pt x="58" y="42"/>
                </a:lnTo>
                <a:lnTo>
                  <a:pt x="39" y="41"/>
                </a:lnTo>
                <a:lnTo>
                  <a:pt x="19" y="40"/>
                </a:lnTo>
                <a:lnTo>
                  <a:pt x="0" y="3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6" name="Freeform 1038"/>
          <p:cNvSpPr>
            <a:spLocks/>
          </p:cNvSpPr>
          <p:nvPr/>
        </p:nvSpPr>
        <p:spPr bwMode="auto">
          <a:xfrm>
            <a:off x="4878389" y="3125788"/>
            <a:ext cx="15875" cy="80962"/>
          </a:xfrm>
          <a:custGeom>
            <a:avLst/>
            <a:gdLst>
              <a:gd name="T0" fmla="*/ 29 w 29"/>
              <a:gd name="T1" fmla="*/ 0 h 154"/>
              <a:gd name="T2" fmla="*/ 25 w 29"/>
              <a:gd name="T3" fmla="*/ 19 h 154"/>
              <a:gd name="T4" fmla="*/ 22 w 29"/>
              <a:gd name="T5" fmla="*/ 39 h 154"/>
              <a:gd name="T6" fmla="*/ 12 w 29"/>
              <a:gd name="T7" fmla="*/ 77 h 154"/>
              <a:gd name="T8" fmla="*/ 4 w 29"/>
              <a:gd name="T9" fmla="*/ 116 h 154"/>
              <a:gd name="T10" fmla="*/ 1 w 29"/>
              <a:gd name="T11" fmla="*/ 135 h 154"/>
              <a:gd name="T12" fmla="*/ 0 w 29"/>
              <a:gd name="T13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154">
                <a:moveTo>
                  <a:pt x="29" y="0"/>
                </a:moveTo>
                <a:lnTo>
                  <a:pt x="25" y="19"/>
                </a:lnTo>
                <a:lnTo>
                  <a:pt x="22" y="39"/>
                </a:lnTo>
                <a:lnTo>
                  <a:pt x="12" y="77"/>
                </a:lnTo>
                <a:lnTo>
                  <a:pt x="4" y="116"/>
                </a:lnTo>
                <a:lnTo>
                  <a:pt x="1" y="135"/>
                </a:lnTo>
                <a:lnTo>
                  <a:pt x="0" y="15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7" name="Freeform 1039"/>
          <p:cNvSpPr>
            <a:spLocks/>
          </p:cNvSpPr>
          <p:nvPr/>
        </p:nvSpPr>
        <p:spPr bwMode="auto">
          <a:xfrm>
            <a:off x="4767263" y="3189289"/>
            <a:ext cx="55562" cy="1587"/>
          </a:xfrm>
          <a:custGeom>
            <a:avLst/>
            <a:gdLst>
              <a:gd name="T0" fmla="*/ 105 w 105"/>
              <a:gd name="T1" fmla="*/ 5 h 5"/>
              <a:gd name="T2" fmla="*/ 91 w 105"/>
              <a:gd name="T3" fmla="*/ 2 h 5"/>
              <a:gd name="T4" fmla="*/ 74 w 105"/>
              <a:gd name="T5" fmla="*/ 0 h 5"/>
              <a:gd name="T6" fmla="*/ 57 w 105"/>
              <a:gd name="T7" fmla="*/ 0 h 5"/>
              <a:gd name="T8" fmla="*/ 40 w 105"/>
              <a:gd name="T9" fmla="*/ 2 h 5"/>
              <a:gd name="T10" fmla="*/ 24 w 105"/>
              <a:gd name="T11" fmla="*/ 3 h 5"/>
              <a:gd name="T12" fmla="*/ 12 w 105"/>
              <a:gd name="T13" fmla="*/ 4 h 5"/>
              <a:gd name="T14" fmla="*/ 7 w 105"/>
              <a:gd name="T15" fmla="*/ 4 h 5"/>
              <a:gd name="T16" fmla="*/ 3 w 105"/>
              <a:gd name="T17" fmla="*/ 5 h 5"/>
              <a:gd name="T18" fmla="*/ 1 w 105"/>
              <a:gd name="T19" fmla="*/ 5 h 5"/>
              <a:gd name="T20" fmla="*/ 0 w 105"/>
              <a:gd name="T2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5" h="5">
                <a:moveTo>
                  <a:pt x="105" y="5"/>
                </a:moveTo>
                <a:lnTo>
                  <a:pt x="91" y="2"/>
                </a:lnTo>
                <a:lnTo>
                  <a:pt x="74" y="0"/>
                </a:lnTo>
                <a:lnTo>
                  <a:pt x="57" y="0"/>
                </a:lnTo>
                <a:lnTo>
                  <a:pt x="40" y="2"/>
                </a:lnTo>
                <a:lnTo>
                  <a:pt x="24" y="3"/>
                </a:lnTo>
                <a:lnTo>
                  <a:pt x="12" y="4"/>
                </a:lnTo>
                <a:lnTo>
                  <a:pt x="7" y="4"/>
                </a:lnTo>
                <a:lnTo>
                  <a:pt x="3" y="5"/>
                </a:lnTo>
                <a:lnTo>
                  <a:pt x="1" y="5"/>
                </a:lnTo>
                <a:lnTo>
                  <a:pt x="0" y="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8" name="Freeform 1040"/>
          <p:cNvSpPr>
            <a:spLocks/>
          </p:cNvSpPr>
          <p:nvPr/>
        </p:nvSpPr>
        <p:spPr bwMode="auto">
          <a:xfrm>
            <a:off x="5667375" y="3084513"/>
            <a:ext cx="103188" cy="61912"/>
          </a:xfrm>
          <a:custGeom>
            <a:avLst/>
            <a:gdLst>
              <a:gd name="T0" fmla="*/ 0 w 193"/>
              <a:gd name="T1" fmla="*/ 0 h 116"/>
              <a:gd name="T2" fmla="*/ 14 w 193"/>
              <a:gd name="T3" fmla="*/ 12 h 116"/>
              <a:gd name="T4" fmla="*/ 26 w 193"/>
              <a:gd name="T5" fmla="*/ 22 h 116"/>
              <a:gd name="T6" fmla="*/ 37 w 193"/>
              <a:gd name="T7" fmla="*/ 29 h 116"/>
              <a:gd name="T8" fmla="*/ 49 w 193"/>
              <a:gd name="T9" fmla="*/ 34 h 116"/>
              <a:gd name="T10" fmla="*/ 59 w 193"/>
              <a:gd name="T11" fmla="*/ 39 h 116"/>
              <a:gd name="T12" fmla="*/ 74 w 193"/>
              <a:gd name="T13" fmla="*/ 41 h 116"/>
              <a:gd name="T14" fmla="*/ 88 w 193"/>
              <a:gd name="T15" fmla="*/ 45 h 116"/>
              <a:gd name="T16" fmla="*/ 106 w 193"/>
              <a:gd name="T17" fmla="*/ 48 h 116"/>
              <a:gd name="T18" fmla="*/ 118 w 193"/>
              <a:gd name="T19" fmla="*/ 56 h 116"/>
              <a:gd name="T20" fmla="*/ 133 w 193"/>
              <a:gd name="T21" fmla="*/ 62 h 116"/>
              <a:gd name="T22" fmla="*/ 147 w 193"/>
              <a:gd name="T23" fmla="*/ 68 h 116"/>
              <a:gd name="T24" fmla="*/ 160 w 193"/>
              <a:gd name="T25" fmla="*/ 75 h 116"/>
              <a:gd name="T26" fmla="*/ 174 w 193"/>
              <a:gd name="T27" fmla="*/ 82 h 116"/>
              <a:gd name="T28" fmla="*/ 183 w 193"/>
              <a:gd name="T29" fmla="*/ 92 h 116"/>
              <a:gd name="T30" fmla="*/ 190 w 193"/>
              <a:gd name="T31" fmla="*/ 102 h 116"/>
              <a:gd name="T32" fmla="*/ 192 w 193"/>
              <a:gd name="T33" fmla="*/ 108 h 116"/>
              <a:gd name="T34" fmla="*/ 193 w 193"/>
              <a:gd name="T35" fmla="*/ 116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3" h="116">
                <a:moveTo>
                  <a:pt x="0" y="0"/>
                </a:moveTo>
                <a:lnTo>
                  <a:pt x="14" y="12"/>
                </a:lnTo>
                <a:lnTo>
                  <a:pt x="26" y="22"/>
                </a:lnTo>
                <a:lnTo>
                  <a:pt x="37" y="29"/>
                </a:lnTo>
                <a:lnTo>
                  <a:pt x="49" y="34"/>
                </a:lnTo>
                <a:lnTo>
                  <a:pt x="59" y="39"/>
                </a:lnTo>
                <a:lnTo>
                  <a:pt x="74" y="41"/>
                </a:lnTo>
                <a:lnTo>
                  <a:pt x="88" y="45"/>
                </a:lnTo>
                <a:lnTo>
                  <a:pt x="106" y="48"/>
                </a:lnTo>
                <a:lnTo>
                  <a:pt x="118" y="56"/>
                </a:lnTo>
                <a:lnTo>
                  <a:pt x="133" y="62"/>
                </a:lnTo>
                <a:lnTo>
                  <a:pt x="147" y="68"/>
                </a:lnTo>
                <a:lnTo>
                  <a:pt x="160" y="75"/>
                </a:lnTo>
                <a:lnTo>
                  <a:pt x="174" y="82"/>
                </a:lnTo>
                <a:lnTo>
                  <a:pt x="183" y="92"/>
                </a:lnTo>
                <a:lnTo>
                  <a:pt x="190" y="102"/>
                </a:lnTo>
                <a:lnTo>
                  <a:pt x="192" y="108"/>
                </a:lnTo>
                <a:lnTo>
                  <a:pt x="193" y="11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29" name="Freeform 1041"/>
          <p:cNvSpPr>
            <a:spLocks/>
          </p:cNvSpPr>
          <p:nvPr/>
        </p:nvSpPr>
        <p:spPr bwMode="auto">
          <a:xfrm>
            <a:off x="5683251" y="3171825"/>
            <a:ext cx="295275" cy="173038"/>
          </a:xfrm>
          <a:custGeom>
            <a:avLst/>
            <a:gdLst>
              <a:gd name="T0" fmla="*/ 0 w 558"/>
              <a:gd name="T1" fmla="*/ 0 h 327"/>
              <a:gd name="T2" fmla="*/ 44 w 558"/>
              <a:gd name="T3" fmla="*/ 14 h 327"/>
              <a:gd name="T4" fmla="*/ 87 w 558"/>
              <a:gd name="T5" fmla="*/ 27 h 327"/>
              <a:gd name="T6" fmla="*/ 130 w 558"/>
              <a:gd name="T7" fmla="*/ 38 h 327"/>
              <a:gd name="T8" fmla="*/ 172 w 558"/>
              <a:gd name="T9" fmla="*/ 48 h 327"/>
              <a:gd name="T10" fmla="*/ 259 w 558"/>
              <a:gd name="T11" fmla="*/ 66 h 327"/>
              <a:gd name="T12" fmla="*/ 302 w 558"/>
              <a:gd name="T13" fmla="*/ 76 h 327"/>
              <a:gd name="T14" fmla="*/ 347 w 558"/>
              <a:gd name="T15" fmla="*/ 86 h 327"/>
              <a:gd name="T16" fmla="*/ 359 w 558"/>
              <a:gd name="T17" fmla="*/ 101 h 327"/>
              <a:gd name="T18" fmla="*/ 371 w 558"/>
              <a:gd name="T19" fmla="*/ 118 h 327"/>
              <a:gd name="T20" fmla="*/ 380 w 558"/>
              <a:gd name="T21" fmla="*/ 134 h 327"/>
              <a:gd name="T22" fmla="*/ 390 w 558"/>
              <a:gd name="T23" fmla="*/ 154 h 327"/>
              <a:gd name="T24" fmla="*/ 408 w 558"/>
              <a:gd name="T25" fmla="*/ 193 h 327"/>
              <a:gd name="T26" fmla="*/ 426 w 558"/>
              <a:gd name="T27" fmla="*/ 233 h 327"/>
              <a:gd name="T28" fmla="*/ 436 w 558"/>
              <a:gd name="T29" fmla="*/ 252 h 327"/>
              <a:gd name="T30" fmla="*/ 448 w 558"/>
              <a:gd name="T31" fmla="*/ 269 h 327"/>
              <a:gd name="T32" fmla="*/ 461 w 558"/>
              <a:gd name="T33" fmla="*/ 286 h 327"/>
              <a:gd name="T34" fmla="*/ 475 w 558"/>
              <a:gd name="T35" fmla="*/ 299 h 327"/>
              <a:gd name="T36" fmla="*/ 492 w 558"/>
              <a:gd name="T37" fmla="*/ 311 h 327"/>
              <a:gd name="T38" fmla="*/ 511 w 558"/>
              <a:gd name="T39" fmla="*/ 320 h 327"/>
              <a:gd name="T40" fmla="*/ 533 w 558"/>
              <a:gd name="T41" fmla="*/ 324 h 327"/>
              <a:gd name="T42" fmla="*/ 558 w 558"/>
              <a:gd name="T43" fmla="*/ 327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58" h="327">
                <a:moveTo>
                  <a:pt x="0" y="0"/>
                </a:moveTo>
                <a:lnTo>
                  <a:pt x="44" y="14"/>
                </a:lnTo>
                <a:lnTo>
                  <a:pt x="87" y="27"/>
                </a:lnTo>
                <a:lnTo>
                  <a:pt x="130" y="38"/>
                </a:lnTo>
                <a:lnTo>
                  <a:pt x="172" y="48"/>
                </a:lnTo>
                <a:lnTo>
                  <a:pt x="259" y="66"/>
                </a:lnTo>
                <a:lnTo>
                  <a:pt x="302" y="76"/>
                </a:lnTo>
                <a:lnTo>
                  <a:pt x="347" y="86"/>
                </a:lnTo>
                <a:lnTo>
                  <a:pt x="359" y="101"/>
                </a:lnTo>
                <a:lnTo>
                  <a:pt x="371" y="118"/>
                </a:lnTo>
                <a:lnTo>
                  <a:pt x="380" y="134"/>
                </a:lnTo>
                <a:lnTo>
                  <a:pt x="390" y="154"/>
                </a:lnTo>
                <a:lnTo>
                  <a:pt x="408" y="193"/>
                </a:lnTo>
                <a:lnTo>
                  <a:pt x="426" y="233"/>
                </a:lnTo>
                <a:lnTo>
                  <a:pt x="436" y="252"/>
                </a:lnTo>
                <a:lnTo>
                  <a:pt x="448" y="269"/>
                </a:lnTo>
                <a:lnTo>
                  <a:pt x="461" y="286"/>
                </a:lnTo>
                <a:lnTo>
                  <a:pt x="475" y="299"/>
                </a:lnTo>
                <a:lnTo>
                  <a:pt x="492" y="311"/>
                </a:lnTo>
                <a:lnTo>
                  <a:pt x="511" y="320"/>
                </a:lnTo>
                <a:lnTo>
                  <a:pt x="533" y="324"/>
                </a:lnTo>
                <a:lnTo>
                  <a:pt x="558" y="32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0" name="Freeform 1042"/>
          <p:cNvSpPr>
            <a:spLocks/>
          </p:cNvSpPr>
          <p:nvPr/>
        </p:nvSpPr>
        <p:spPr bwMode="auto">
          <a:xfrm>
            <a:off x="5683250" y="3165476"/>
            <a:ext cx="101600" cy="168275"/>
          </a:xfrm>
          <a:custGeom>
            <a:avLst/>
            <a:gdLst>
              <a:gd name="T0" fmla="*/ 0 w 193"/>
              <a:gd name="T1" fmla="*/ 0 h 318"/>
              <a:gd name="T2" fmla="*/ 3 w 193"/>
              <a:gd name="T3" fmla="*/ 10 h 318"/>
              <a:gd name="T4" fmla="*/ 4 w 193"/>
              <a:gd name="T5" fmla="*/ 21 h 318"/>
              <a:gd name="T6" fmla="*/ 5 w 193"/>
              <a:gd name="T7" fmla="*/ 30 h 318"/>
              <a:gd name="T8" fmla="*/ 10 w 193"/>
              <a:gd name="T9" fmla="*/ 39 h 318"/>
              <a:gd name="T10" fmla="*/ 16 w 193"/>
              <a:gd name="T11" fmla="*/ 43 h 318"/>
              <a:gd name="T12" fmla="*/ 23 w 193"/>
              <a:gd name="T13" fmla="*/ 45 h 318"/>
              <a:gd name="T14" fmla="*/ 32 w 193"/>
              <a:gd name="T15" fmla="*/ 46 h 318"/>
              <a:gd name="T16" fmla="*/ 39 w 193"/>
              <a:gd name="T17" fmla="*/ 48 h 318"/>
              <a:gd name="T18" fmla="*/ 72 w 193"/>
              <a:gd name="T19" fmla="*/ 67 h 318"/>
              <a:gd name="T20" fmla="*/ 106 w 193"/>
              <a:gd name="T21" fmla="*/ 87 h 318"/>
              <a:gd name="T22" fmla="*/ 122 w 193"/>
              <a:gd name="T23" fmla="*/ 112 h 318"/>
              <a:gd name="T24" fmla="*/ 135 w 193"/>
              <a:gd name="T25" fmla="*/ 137 h 318"/>
              <a:gd name="T26" fmla="*/ 146 w 193"/>
              <a:gd name="T27" fmla="*/ 164 h 318"/>
              <a:gd name="T28" fmla="*/ 154 w 193"/>
              <a:gd name="T29" fmla="*/ 193 h 318"/>
              <a:gd name="T30" fmla="*/ 158 w 193"/>
              <a:gd name="T31" fmla="*/ 209 h 318"/>
              <a:gd name="T32" fmla="*/ 159 w 193"/>
              <a:gd name="T33" fmla="*/ 226 h 318"/>
              <a:gd name="T34" fmla="*/ 165 w 193"/>
              <a:gd name="T35" fmla="*/ 259 h 318"/>
              <a:gd name="T36" fmla="*/ 169 w 193"/>
              <a:gd name="T37" fmla="*/ 275 h 318"/>
              <a:gd name="T38" fmla="*/ 173 w 193"/>
              <a:gd name="T39" fmla="*/ 290 h 318"/>
              <a:gd name="T40" fmla="*/ 182 w 193"/>
              <a:gd name="T41" fmla="*/ 304 h 318"/>
              <a:gd name="T42" fmla="*/ 193 w 193"/>
              <a:gd name="T43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3" h="318">
                <a:moveTo>
                  <a:pt x="0" y="0"/>
                </a:moveTo>
                <a:lnTo>
                  <a:pt x="3" y="10"/>
                </a:lnTo>
                <a:lnTo>
                  <a:pt x="4" y="21"/>
                </a:lnTo>
                <a:lnTo>
                  <a:pt x="5" y="30"/>
                </a:lnTo>
                <a:lnTo>
                  <a:pt x="10" y="39"/>
                </a:lnTo>
                <a:lnTo>
                  <a:pt x="16" y="43"/>
                </a:lnTo>
                <a:lnTo>
                  <a:pt x="23" y="45"/>
                </a:lnTo>
                <a:lnTo>
                  <a:pt x="32" y="46"/>
                </a:lnTo>
                <a:lnTo>
                  <a:pt x="39" y="48"/>
                </a:lnTo>
                <a:lnTo>
                  <a:pt x="72" y="67"/>
                </a:lnTo>
                <a:lnTo>
                  <a:pt x="106" y="87"/>
                </a:lnTo>
                <a:lnTo>
                  <a:pt x="122" y="112"/>
                </a:lnTo>
                <a:lnTo>
                  <a:pt x="135" y="137"/>
                </a:lnTo>
                <a:lnTo>
                  <a:pt x="146" y="164"/>
                </a:lnTo>
                <a:lnTo>
                  <a:pt x="154" y="193"/>
                </a:lnTo>
                <a:lnTo>
                  <a:pt x="158" y="209"/>
                </a:lnTo>
                <a:lnTo>
                  <a:pt x="159" y="226"/>
                </a:lnTo>
                <a:lnTo>
                  <a:pt x="165" y="259"/>
                </a:lnTo>
                <a:lnTo>
                  <a:pt x="169" y="275"/>
                </a:lnTo>
                <a:lnTo>
                  <a:pt x="173" y="290"/>
                </a:lnTo>
                <a:lnTo>
                  <a:pt x="182" y="304"/>
                </a:lnTo>
                <a:lnTo>
                  <a:pt x="193" y="3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1" name="Freeform 1043"/>
          <p:cNvSpPr>
            <a:spLocks/>
          </p:cNvSpPr>
          <p:nvPr/>
        </p:nvSpPr>
        <p:spPr bwMode="auto">
          <a:xfrm>
            <a:off x="5764214" y="3140075"/>
            <a:ext cx="179387" cy="107950"/>
          </a:xfrm>
          <a:custGeom>
            <a:avLst/>
            <a:gdLst>
              <a:gd name="T0" fmla="*/ 0 w 337"/>
              <a:gd name="T1" fmla="*/ 0 h 202"/>
              <a:gd name="T2" fmla="*/ 6 w 337"/>
              <a:gd name="T3" fmla="*/ 16 h 202"/>
              <a:gd name="T4" fmla="*/ 13 w 337"/>
              <a:gd name="T5" fmla="*/ 34 h 202"/>
              <a:gd name="T6" fmla="*/ 23 w 337"/>
              <a:gd name="T7" fmla="*/ 53 h 202"/>
              <a:gd name="T8" fmla="*/ 34 w 337"/>
              <a:gd name="T9" fmla="*/ 72 h 202"/>
              <a:gd name="T10" fmla="*/ 46 w 337"/>
              <a:gd name="T11" fmla="*/ 91 h 202"/>
              <a:gd name="T12" fmla="*/ 57 w 337"/>
              <a:gd name="T13" fmla="*/ 108 h 202"/>
              <a:gd name="T14" fmla="*/ 68 w 337"/>
              <a:gd name="T15" fmla="*/ 124 h 202"/>
              <a:gd name="T16" fmla="*/ 77 w 337"/>
              <a:gd name="T17" fmla="*/ 135 h 202"/>
              <a:gd name="T18" fmla="*/ 86 w 337"/>
              <a:gd name="T19" fmla="*/ 140 h 202"/>
              <a:gd name="T20" fmla="*/ 95 w 337"/>
              <a:gd name="T21" fmla="*/ 142 h 202"/>
              <a:gd name="T22" fmla="*/ 106 w 337"/>
              <a:gd name="T23" fmla="*/ 143 h 202"/>
              <a:gd name="T24" fmla="*/ 116 w 337"/>
              <a:gd name="T25" fmla="*/ 144 h 202"/>
              <a:gd name="T26" fmla="*/ 124 w 337"/>
              <a:gd name="T27" fmla="*/ 146 h 202"/>
              <a:gd name="T28" fmla="*/ 134 w 337"/>
              <a:gd name="T29" fmla="*/ 147 h 202"/>
              <a:gd name="T30" fmla="*/ 155 w 337"/>
              <a:gd name="T31" fmla="*/ 150 h 202"/>
              <a:gd name="T32" fmla="*/ 178 w 337"/>
              <a:gd name="T33" fmla="*/ 153 h 202"/>
              <a:gd name="T34" fmla="*/ 203 w 337"/>
              <a:gd name="T35" fmla="*/ 155 h 202"/>
              <a:gd name="T36" fmla="*/ 229 w 337"/>
              <a:gd name="T37" fmla="*/ 158 h 202"/>
              <a:gd name="T38" fmla="*/ 252 w 337"/>
              <a:gd name="T39" fmla="*/ 160 h 202"/>
              <a:gd name="T40" fmla="*/ 272 w 337"/>
              <a:gd name="T41" fmla="*/ 162 h 202"/>
              <a:gd name="T42" fmla="*/ 282 w 337"/>
              <a:gd name="T43" fmla="*/ 162 h 202"/>
              <a:gd name="T44" fmla="*/ 289 w 337"/>
              <a:gd name="T45" fmla="*/ 164 h 202"/>
              <a:gd name="T46" fmla="*/ 296 w 337"/>
              <a:gd name="T47" fmla="*/ 168 h 202"/>
              <a:gd name="T48" fmla="*/ 302 w 337"/>
              <a:gd name="T49" fmla="*/ 173 h 202"/>
              <a:gd name="T50" fmla="*/ 312 w 337"/>
              <a:gd name="T51" fmla="*/ 180 h 202"/>
              <a:gd name="T52" fmla="*/ 318 w 337"/>
              <a:gd name="T53" fmla="*/ 184 h 202"/>
              <a:gd name="T54" fmla="*/ 321 w 337"/>
              <a:gd name="T55" fmla="*/ 186 h 202"/>
              <a:gd name="T56" fmla="*/ 324 w 337"/>
              <a:gd name="T57" fmla="*/ 189 h 202"/>
              <a:gd name="T58" fmla="*/ 327 w 337"/>
              <a:gd name="T59" fmla="*/ 192 h 202"/>
              <a:gd name="T60" fmla="*/ 331 w 337"/>
              <a:gd name="T61" fmla="*/ 196 h 202"/>
              <a:gd name="T62" fmla="*/ 337 w 337"/>
              <a:gd name="T63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7" h="202">
                <a:moveTo>
                  <a:pt x="0" y="0"/>
                </a:moveTo>
                <a:lnTo>
                  <a:pt x="6" y="16"/>
                </a:lnTo>
                <a:lnTo>
                  <a:pt x="13" y="34"/>
                </a:lnTo>
                <a:lnTo>
                  <a:pt x="23" y="53"/>
                </a:lnTo>
                <a:lnTo>
                  <a:pt x="34" y="72"/>
                </a:lnTo>
                <a:lnTo>
                  <a:pt x="46" y="91"/>
                </a:lnTo>
                <a:lnTo>
                  <a:pt x="57" y="108"/>
                </a:lnTo>
                <a:lnTo>
                  <a:pt x="68" y="124"/>
                </a:lnTo>
                <a:lnTo>
                  <a:pt x="77" y="135"/>
                </a:lnTo>
                <a:lnTo>
                  <a:pt x="86" y="140"/>
                </a:lnTo>
                <a:lnTo>
                  <a:pt x="95" y="142"/>
                </a:lnTo>
                <a:lnTo>
                  <a:pt x="106" y="143"/>
                </a:lnTo>
                <a:lnTo>
                  <a:pt x="116" y="144"/>
                </a:lnTo>
                <a:lnTo>
                  <a:pt x="124" y="146"/>
                </a:lnTo>
                <a:lnTo>
                  <a:pt x="134" y="147"/>
                </a:lnTo>
                <a:lnTo>
                  <a:pt x="155" y="150"/>
                </a:lnTo>
                <a:lnTo>
                  <a:pt x="178" y="153"/>
                </a:lnTo>
                <a:lnTo>
                  <a:pt x="203" y="155"/>
                </a:lnTo>
                <a:lnTo>
                  <a:pt x="229" y="158"/>
                </a:lnTo>
                <a:lnTo>
                  <a:pt x="252" y="160"/>
                </a:lnTo>
                <a:lnTo>
                  <a:pt x="272" y="162"/>
                </a:lnTo>
                <a:lnTo>
                  <a:pt x="282" y="162"/>
                </a:lnTo>
                <a:lnTo>
                  <a:pt x="289" y="164"/>
                </a:lnTo>
                <a:lnTo>
                  <a:pt x="296" y="168"/>
                </a:lnTo>
                <a:lnTo>
                  <a:pt x="302" y="173"/>
                </a:lnTo>
                <a:lnTo>
                  <a:pt x="312" y="180"/>
                </a:lnTo>
                <a:lnTo>
                  <a:pt x="318" y="184"/>
                </a:lnTo>
                <a:lnTo>
                  <a:pt x="321" y="186"/>
                </a:lnTo>
                <a:lnTo>
                  <a:pt x="324" y="189"/>
                </a:lnTo>
                <a:lnTo>
                  <a:pt x="327" y="192"/>
                </a:lnTo>
                <a:lnTo>
                  <a:pt x="331" y="196"/>
                </a:lnTo>
                <a:lnTo>
                  <a:pt x="337" y="20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2" name="Freeform 1044"/>
          <p:cNvSpPr>
            <a:spLocks/>
          </p:cNvSpPr>
          <p:nvPr/>
        </p:nvSpPr>
        <p:spPr bwMode="auto">
          <a:xfrm>
            <a:off x="5694363" y="3105150"/>
            <a:ext cx="69850" cy="147638"/>
          </a:xfrm>
          <a:custGeom>
            <a:avLst/>
            <a:gdLst>
              <a:gd name="T0" fmla="*/ 0 w 134"/>
              <a:gd name="T1" fmla="*/ 0 h 279"/>
              <a:gd name="T2" fmla="*/ 7 w 134"/>
              <a:gd name="T3" fmla="*/ 18 h 279"/>
              <a:gd name="T4" fmla="*/ 14 w 134"/>
              <a:gd name="T5" fmla="*/ 33 h 279"/>
              <a:gd name="T6" fmla="*/ 24 w 134"/>
              <a:gd name="T7" fmla="*/ 48 h 279"/>
              <a:gd name="T8" fmla="*/ 33 w 134"/>
              <a:gd name="T9" fmla="*/ 60 h 279"/>
              <a:gd name="T10" fmla="*/ 45 w 134"/>
              <a:gd name="T11" fmla="*/ 72 h 279"/>
              <a:gd name="T12" fmla="*/ 57 w 134"/>
              <a:gd name="T13" fmla="*/ 84 h 279"/>
              <a:gd name="T14" fmla="*/ 71 w 134"/>
              <a:gd name="T15" fmla="*/ 95 h 279"/>
              <a:gd name="T16" fmla="*/ 86 w 134"/>
              <a:gd name="T17" fmla="*/ 106 h 279"/>
              <a:gd name="T18" fmla="*/ 97 w 134"/>
              <a:gd name="T19" fmla="*/ 122 h 279"/>
              <a:gd name="T20" fmla="*/ 104 w 134"/>
              <a:gd name="T21" fmla="*/ 138 h 279"/>
              <a:gd name="T22" fmla="*/ 109 w 134"/>
              <a:gd name="T23" fmla="*/ 154 h 279"/>
              <a:gd name="T24" fmla="*/ 113 w 134"/>
              <a:gd name="T25" fmla="*/ 168 h 279"/>
              <a:gd name="T26" fmla="*/ 116 w 134"/>
              <a:gd name="T27" fmla="*/ 182 h 279"/>
              <a:gd name="T28" fmla="*/ 119 w 134"/>
              <a:gd name="T29" fmla="*/ 199 h 279"/>
              <a:gd name="T30" fmla="*/ 121 w 134"/>
              <a:gd name="T31" fmla="*/ 219 h 279"/>
              <a:gd name="T32" fmla="*/ 125 w 134"/>
              <a:gd name="T33" fmla="*/ 240 h 279"/>
              <a:gd name="T34" fmla="*/ 127 w 134"/>
              <a:gd name="T35" fmla="*/ 250 h 279"/>
              <a:gd name="T36" fmla="*/ 128 w 134"/>
              <a:gd name="T37" fmla="*/ 258 h 279"/>
              <a:gd name="T38" fmla="*/ 129 w 134"/>
              <a:gd name="T39" fmla="*/ 263 h 279"/>
              <a:gd name="T40" fmla="*/ 131 w 134"/>
              <a:gd name="T41" fmla="*/ 267 h 279"/>
              <a:gd name="T42" fmla="*/ 132 w 134"/>
              <a:gd name="T43" fmla="*/ 270 h 279"/>
              <a:gd name="T44" fmla="*/ 133 w 134"/>
              <a:gd name="T45" fmla="*/ 271 h 279"/>
              <a:gd name="T46" fmla="*/ 133 w 134"/>
              <a:gd name="T47" fmla="*/ 271 h 279"/>
              <a:gd name="T48" fmla="*/ 134 w 134"/>
              <a:gd name="T49" fmla="*/ 270 h 279"/>
              <a:gd name="T50" fmla="*/ 134 w 134"/>
              <a:gd name="T51" fmla="*/ 269 h 279"/>
              <a:gd name="T52" fmla="*/ 134 w 134"/>
              <a:gd name="T53" fmla="*/ 270 h 279"/>
              <a:gd name="T54" fmla="*/ 134 w 134"/>
              <a:gd name="T55" fmla="*/ 271 h 279"/>
              <a:gd name="T56" fmla="*/ 134 w 134"/>
              <a:gd name="T57" fmla="*/ 274 h 279"/>
              <a:gd name="T58" fmla="*/ 134 w 134"/>
              <a:gd name="T59" fmla="*/ 27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4" h="279">
                <a:moveTo>
                  <a:pt x="0" y="0"/>
                </a:moveTo>
                <a:lnTo>
                  <a:pt x="7" y="18"/>
                </a:lnTo>
                <a:lnTo>
                  <a:pt x="14" y="33"/>
                </a:lnTo>
                <a:lnTo>
                  <a:pt x="24" y="48"/>
                </a:lnTo>
                <a:lnTo>
                  <a:pt x="33" y="60"/>
                </a:lnTo>
                <a:lnTo>
                  <a:pt x="45" y="72"/>
                </a:lnTo>
                <a:lnTo>
                  <a:pt x="57" y="84"/>
                </a:lnTo>
                <a:lnTo>
                  <a:pt x="71" y="95"/>
                </a:lnTo>
                <a:lnTo>
                  <a:pt x="86" y="106"/>
                </a:lnTo>
                <a:lnTo>
                  <a:pt x="97" y="122"/>
                </a:lnTo>
                <a:lnTo>
                  <a:pt x="104" y="138"/>
                </a:lnTo>
                <a:lnTo>
                  <a:pt x="109" y="154"/>
                </a:lnTo>
                <a:lnTo>
                  <a:pt x="113" y="168"/>
                </a:lnTo>
                <a:lnTo>
                  <a:pt x="116" y="182"/>
                </a:lnTo>
                <a:lnTo>
                  <a:pt x="119" y="199"/>
                </a:lnTo>
                <a:lnTo>
                  <a:pt x="121" y="219"/>
                </a:lnTo>
                <a:lnTo>
                  <a:pt x="125" y="240"/>
                </a:lnTo>
                <a:lnTo>
                  <a:pt x="127" y="250"/>
                </a:lnTo>
                <a:lnTo>
                  <a:pt x="128" y="258"/>
                </a:lnTo>
                <a:lnTo>
                  <a:pt x="129" y="263"/>
                </a:lnTo>
                <a:lnTo>
                  <a:pt x="131" y="267"/>
                </a:lnTo>
                <a:lnTo>
                  <a:pt x="132" y="270"/>
                </a:lnTo>
                <a:lnTo>
                  <a:pt x="133" y="271"/>
                </a:lnTo>
                <a:lnTo>
                  <a:pt x="133" y="271"/>
                </a:lnTo>
                <a:lnTo>
                  <a:pt x="134" y="270"/>
                </a:lnTo>
                <a:lnTo>
                  <a:pt x="134" y="269"/>
                </a:lnTo>
                <a:lnTo>
                  <a:pt x="134" y="270"/>
                </a:lnTo>
                <a:lnTo>
                  <a:pt x="134" y="271"/>
                </a:lnTo>
                <a:lnTo>
                  <a:pt x="134" y="274"/>
                </a:lnTo>
                <a:lnTo>
                  <a:pt x="134" y="27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3" name="Freeform 1045"/>
          <p:cNvSpPr>
            <a:spLocks/>
          </p:cNvSpPr>
          <p:nvPr/>
        </p:nvSpPr>
        <p:spPr bwMode="auto">
          <a:xfrm>
            <a:off x="5770564" y="3146425"/>
            <a:ext cx="219075" cy="39688"/>
          </a:xfrm>
          <a:custGeom>
            <a:avLst/>
            <a:gdLst>
              <a:gd name="T0" fmla="*/ 0 w 414"/>
              <a:gd name="T1" fmla="*/ 0 h 77"/>
              <a:gd name="T2" fmla="*/ 19 w 414"/>
              <a:gd name="T3" fmla="*/ 9 h 77"/>
              <a:gd name="T4" fmla="*/ 36 w 414"/>
              <a:gd name="T5" fmla="*/ 17 h 77"/>
              <a:gd name="T6" fmla="*/ 52 w 414"/>
              <a:gd name="T7" fmla="*/ 23 h 77"/>
              <a:gd name="T8" fmla="*/ 66 w 414"/>
              <a:gd name="T9" fmla="*/ 27 h 77"/>
              <a:gd name="T10" fmla="*/ 95 w 414"/>
              <a:gd name="T11" fmla="*/ 33 h 77"/>
              <a:gd name="T12" fmla="*/ 123 w 414"/>
              <a:gd name="T13" fmla="*/ 36 h 77"/>
              <a:gd name="T14" fmla="*/ 137 w 414"/>
              <a:gd name="T15" fmla="*/ 37 h 77"/>
              <a:gd name="T16" fmla="*/ 154 w 414"/>
              <a:gd name="T17" fmla="*/ 37 h 77"/>
              <a:gd name="T18" fmla="*/ 171 w 414"/>
              <a:gd name="T19" fmla="*/ 37 h 77"/>
              <a:gd name="T20" fmla="*/ 190 w 414"/>
              <a:gd name="T21" fmla="*/ 37 h 77"/>
              <a:gd name="T22" fmla="*/ 210 w 414"/>
              <a:gd name="T23" fmla="*/ 37 h 77"/>
              <a:gd name="T24" fmla="*/ 234 w 414"/>
              <a:gd name="T25" fmla="*/ 37 h 77"/>
              <a:gd name="T26" fmla="*/ 260 w 414"/>
              <a:gd name="T27" fmla="*/ 37 h 77"/>
              <a:gd name="T28" fmla="*/ 288 w 414"/>
              <a:gd name="T29" fmla="*/ 38 h 77"/>
              <a:gd name="T30" fmla="*/ 305 w 414"/>
              <a:gd name="T31" fmla="*/ 44 h 77"/>
              <a:gd name="T32" fmla="*/ 321 w 414"/>
              <a:gd name="T33" fmla="*/ 51 h 77"/>
              <a:gd name="T34" fmla="*/ 350 w 414"/>
              <a:gd name="T35" fmla="*/ 63 h 77"/>
              <a:gd name="T36" fmla="*/ 363 w 414"/>
              <a:gd name="T37" fmla="*/ 68 h 77"/>
              <a:gd name="T38" fmla="*/ 379 w 414"/>
              <a:gd name="T39" fmla="*/ 73 h 77"/>
              <a:gd name="T40" fmla="*/ 396 w 414"/>
              <a:gd name="T41" fmla="*/ 75 h 77"/>
              <a:gd name="T42" fmla="*/ 414 w 414"/>
              <a:gd name="T43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4" h="77">
                <a:moveTo>
                  <a:pt x="0" y="0"/>
                </a:moveTo>
                <a:lnTo>
                  <a:pt x="19" y="9"/>
                </a:lnTo>
                <a:lnTo>
                  <a:pt x="36" y="17"/>
                </a:lnTo>
                <a:lnTo>
                  <a:pt x="52" y="23"/>
                </a:lnTo>
                <a:lnTo>
                  <a:pt x="66" y="27"/>
                </a:lnTo>
                <a:lnTo>
                  <a:pt x="95" y="33"/>
                </a:lnTo>
                <a:lnTo>
                  <a:pt x="123" y="36"/>
                </a:lnTo>
                <a:lnTo>
                  <a:pt x="137" y="37"/>
                </a:lnTo>
                <a:lnTo>
                  <a:pt x="154" y="37"/>
                </a:lnTo>
                <a:lnTo>
                  <a:pt x="171" y="37"/>
                </a:lnTo>
                <a:lnTo>
                  <a:pt x="190" y="37"/>
                </a:lnTo>
                <a:lnTo>
                  <a:pt x="210" y="37"/>
                </a:lnTo>
                <a:lnTo>
                  <a:pt x="234" y="37"/>
                </a:lnTo>
                <a:lnTo>
                  <a:pt x="260" y="37"/>
                </a:lnTo>
                <a:lnTo>
                  <a:pt x="288" y="38"/>
                </a:lnTo>
                <a:lnTo>
                  <a:pt x="305" y="44"/>
                </a:lnTo>
                <a:lnTo>
                  <a:pt x="321" y="51"/>
                </a:lnTo>
                <a:lnTo>
                  <a:pt x="350" y="63"/>
                </a:lnTo>
                <a:lnTo>
                  <a:pt x="363" y="68"/>
                </a:lnTo>
                <a:lnTo>
                  <a:pt x="379" y="73"/>
                </a:lnTo>
                <a:lnTo>
                  <a:pt x="396" y="75"/>
                </a:lnTo>
                <a:lnTo>
                  <a:pt x="414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4" name="Freeform 1046"/>
          <p:cNvSpPr>
            <a:spLocks/>
          </p:cNvSpPr>
          <p:nvPr/>
        </p:nvSpPr>
        <p:spPr bwMode="auto">
          <a:xfrm>
            <a:off x="5851526" y="3227388"/>
            <a:ext cx="34925" cy="80962"/>
          </a:xfrm>
          <a:custGeom>
            <a:avLst/>
            <a:gdLst>
              <a:gd name="T0" fmla="*/ 38 w 67"/>
              <a:gd name="T1" fmla="*/ 0 h 153"/>
              <a:gd name="T2" fmla="*/ 35 w 67"/>
              <a:gd name="T3" fmla="*/ 14 h 153"/>
              <a:gd name="T4" fmla="*/ 30 w 67"/>
              <a:gd name="T5" fmla="*/ 27 h 153"/>
              <a:gd name="T6" fmla="*/ 19 w 67"/>
              <a:gd name="T7" fmla="*/ 52 h 153"/>
              <a:gd name="T8" fmla="*/ 8 w 67"/>
              <a:gd name="T9" fmla="*/ 78 h 153"/>
              <a:gd name="T10" fmla="*/ 3 w 67"/>
              <a:gd name="T11" fmla="*/ 91 h 153"/>
              <a:gd name="T12" fmla="*/ 0 w 67"/>
              <a:gd name="T13" fmla="*/ 105 h 153"/>
              <a:gd name="T14" fmla="*/ 14 w 67"/>
              <a:gd name="T15" fmla="*/ 114 h 153"/>
              <a:gd name="T16" fmla="*/ 21 w 67"/>
              <a:gd name="T17" fmla="*/ 119 h 153"/>
              <a:gd name="T18" fmla="*/ 29 w 67"/>
              <a:gd name="T19" fmla="*/ 125 h 153"/>
              <a:gd name="T20" fmla="*/ 35 w 67"/>
              <a:gd name="T21" fmla="*/ 131 h 153"/>
              <a:gd name="T22" fmla="*/ 38 w 67"/>
              <a:gd name="T23" fmla="*/ 135 h 153"/>
              <a:gd name="T24" fmla="*/ 43 w 67"/>
              <a:gd name="T25" fmla="*/ 144 h 153"/>
              <a:gd name="T26" fmla="*/ 45 w 67"/>
              <a:gd name="T27" fmla="*/ 149 h 153"/>
              <a:gd name="T28" fmla="*/ 47 w 67"/>
              <a:gd name="T29" fmla="*/ 152 h 153"/>
              <a:gd name="T30" fmla="*/ 48 w 67"/>
              <a:gd name="T31" fmla="*/ 153 h 153"/>
              <a:gd name="T32" fmla="*/ 50 w 67"/>
              <a:gd name="T33" fmla="*/ 153 h 153"/>
              <a:gd name="T34" fmla="*/ 53 w 67"/>
              <a:gd name="T35" fmla="*/ 153 h 153"/>
              <a:gd name="T36" fmla="*/ 56 w 67"/>
              <a:gd name="T37" fmla="*/ 153 h 153"/>
              <a:gd name="T38" fmla="*/ 61 w 67"/>
              <a:gd name="T39" fmla="*/ 153 h 153"/>
              <a:gd name="T40" fmla="*/ 67 w 67"/>
              <a:gd name="T41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7" h="153">
                <a:moveTo>
                  <a:pt x="38" y="0"/>
                </a:moveTo>
                <a:lnTo>
                  <a:pt x="35" y="14"/>
                </a:lnTo>
                <a:lnTo>
                  <a:pt x="30" y="27"/>
                </a:lnTo>
                <a:lnTo>
                  <a:pt x="19" y="52"/>
                </a:lnTo>
                <a:lnTo>
                  <a:pt x="8" y="78"/>
                </a:lnTo>
                <a:lnTo>
                  <a:pt x="3" y="91"/>
                </a:lnTo>
                <a:lnTo>
                  <a:pt x="0" y="105"/>
                </a:lnTo>
                <a:lnTo>
                  <a:pt x="14" y="114"/>
                </a:lnTo>
                <a:lnTo>
                  <a:pt x="21" y="119"/>
                </a:lnTo>
                <a:lnTo>
                  <a:pt x="29" y="125"/>
                </a:lnTo>
                <a:lnTo>
                  <a:pt x="35" y="131"/>
                </a:lnTo>
                <a:lnTo>
                  <a:pt x="38" y="135"/>
                </a:lnTo>
                <a:lnTo>
                  <a:pt x="43" y="144"/>
                </a:lnTo>
                <a:lnTo>
                  <a:pt x="45" y="149"/>
                </a:lnTo>
                <a:lnTo>
                  <a:pt x="47" y="152"/>
                </a:lnTo>
                <a:lnTo>
                  <a:pt x="48" y="153"/>
                </a:lnTo>
                <a:lnTo>
                  <a:pt x="50" y="153"/>
                </a:lnTo>
                <a:lnTo>
                  <a:pt x="53" y="153"/>
                </a:lnTo>
                <a:lnTo>
                  <a:pt x="56" y="153"/>
                </a:lnTo>
                <a:lnTo>
                  <a:pt x="61" y="153"/>
                </a:lnTo>
                <a:lnTo>
                  <a:pt x="67" y="1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5" name="Freeform 1047"/>
          <p:cNvSpPr>
            <a:spLocks/>
          </p:cNvSpPr>
          <p:nvPr/>
        </p:nvSpPr>
        <p:spPr bwMode="auto">
          <a:xfrm>
            <a:off x="4929189" y="2692400"/>
            <a:ext cx="66675" cy="101600"/>
          </a:xfrm>
          <a:custGeom>
            <a:avLst/>
            <a:gdLst>
              <a:gd name="T0" fmla="*/ 125 w 125"/>
              <a:gd name="T1" fmla="*/ 0 h 192"/>
              <a:gd name="T2" fmla="*/ 117 w 125"/>
              <a:gd name="T3" fmla="*/ 12 h 192"/>
              <a:gd name="T4" fmla="*/ 106 w 125"/>
              <a:gd name="T5" fmla="*/ 25 h 192"/>
              <a:gd name="T6" fmla="*/ 94 w 125"/>
              <a:gd name="T7" fmla="*/ 38 h 192"/>
              <a:gd name="T8" fmla="*/ 81 w 125"/>
              <a:gd name="T9" fmla="*/ 51 h 192"/>
              <a:gd name="T10" fmla="*/ 68 w 125"/>
              <a:gd name="T11" fmla="*/ 65 h 192"/>
              <a:gd name="T12" fmla="*/ 55 w 125"/>
              <a:gd name="T13" fmla="*/ 77 h 192"/>
              <a:gd name="T14" fmla="*/ 41 w 125"/>
              <a:gd name="T15" fmla="*/ 87 h 192"/>
              <a:gd name="T16" fmla="*/ 29 w 125"/>
              <a:gd name="T17" fmla="*/ 96 h 192"/>
              <a:gd name="T18" fmla="*/ 24 w 125"/>
              <a:gd name="T19" fmla="*/ 115 h 192"/>
              <a:gd name="T20" fmla="*/ 20 w 125"/>
              <a:gd name="T21" fmla="*/ 134 h 192"/>
              <a:gd name="T22" fmla="*/ 17 w 125"/>
              <a:gd name="T23" fmla="*/ 143 h 192"/>
              <a:gd name="T24" fmla="*/ 14 w 125"/>
              <a:gd name="T25" fmla="*/ 151 h 192"/>
              <a:gd name="T26" fmla="*/ 8 w 125"/>
              <a:gd name="T27" fmla="*/ 170 h 192"/>
              <a:gd name="T28" fmla="*/ 5 w 125"/>
              <a:gd name="T29" fmla="*/ 179 h 192"/>
              <a:gd name="T30" fmla="*/ 3 w 125"/>
              <a:gd name="T31" fmla="*/ 186 h 192"/>
              <a:gd name="T32" fmla="*/ 2 w 125"/>
              <a:gd name="T33" fmla="*/ 191 h 192"/>
              <a:gd name="T34" fmla="*/ 0 w 125"/>
              <a:gd name="T3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5" h="192">
                <a:moveTo>
                  <a:pt x="125" y="0"/>
                </a:moveTo>
                <a:lnTo>
                  <a:pt x="117" y="12"/>
                </a:lnTo>
                <a:lnTo>
                  <a:pt x="106" y="25"/>
                </a:lnTo>
                <a:lnTo>
                  <a:pt x="94" y="38"/>
                </a:lnTo>
                <a:lnTo>
                  <a:pt x="81" y="51"/>
                </a:lnTo>
                <a:lnTo>
                  <a:pt x="68" y="65"/>
                </a:lnTo>
                <a:lnTo>
                  <a:pt x="55" y="77"/>
                </a:lnTo>
                <a:lnTo>
                  <a:pt x="41" y="87"/>
                </a:lnTo>
                <a:lnTo>
                  <a:pt x="29" y="96"/>
                </a:lnTo>
                <a:lnTo>
                  <a:pt x="24" y="115"/>
                </a:lnTo>
                <a:lnTo>
                  <a:pt x="20" y="134"/>
                </a:lnTo>
                <a:lnTo>
                  <a:pt x="17" y="143"/>
                </a:lnTo>
                <a:lnTo>
                  <a:pt x="14" y="151"/>
                </a:lnTo>
                <a:lnTo>
                  <a:pt x="8" y="170"/>
                </a:lnTo>
                <a:lnTo>
                  <a:pt x="5" y="179"/>
                </a:lnTo>
                <a:lnTo>
                  <a:pt x="3" y="186"/>
                </a:lnTo>
                <a:lnTo>
                  <a:pt x="2" y="191"/>
                </a:lnTo>
                <a:lnTo>
                  <a:pt x="0" y="19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6" name="Freeform 1048"/>
          <p:cNvSpPr>
            <a:spLocks/>
          </p:cNvSpPr>
          <p:nvPr/>
        </p:nvSpPr>
        <p:spPr bwMode="auto">
          <a:xfrm>
            <a:off x="5565775" y="2519363"/>
            <a:ext cx="147638" cy="25400"/>
          </a:xfrm>
          <a:custGeom>
            <a:avLst/>
            <a:gdLst>
              <a:gd name="T0" fmla="*/ 0 w 279"/>
              <a:gd name="T1" fmla="*/ 0 h 48"/>
              <a:gd name="T2" fmla="*/ 24 w 279"/>
              <a:gd name="T3" fmla="*/ 7 h 48"/>
              <a:gd name="T4" fmla="*/ 48 w 279"/>
              <a:gd name="T5" fmla="*/ 13 h 48"/>
              <a:gd name="T6" fmla="*/ 96 w 279"/>
              <a:gd name="T7" fmla="*/ 24 h 48"/>
              <a:gd name="T8" fmla="*/ 146 w 279"/>
              <a:gd name="T9" fmla="*/ 34 h 48"/>
              <a:gd name="T10" fmla="*/ 168 w 279"/>
              <a:gd name="T11" fmla="*/ 41 h 48"/>
              <a:gd name="T12" fmla="*/ 192 w 279"/>
              <a:gd name="T13" fmla="*/ 48 h 48"/>
              <a:gd name="T14" fmla="*/ 204 w 279"/>
              <a:gd name="T15" fmla="*/ 47 h 48"/>
              <a:gd name="T16" fmla="*/ 218 w 279"/>
              <a:gd name="T17" fmla="*/ 45 h 48"/>
              <a:gd name="T18" fmla="*/ 232 w 279"/>
              <a:gd name="T19" fmla="*/ 43 h 48"/>
              <a:gd name="T20" fmla="*/ 247 w 279"/>
              <a:gd name="T21" fmla="*/ 42 h 48"/>
              <a:gd name="T22" fmla="*/ 260 w 279"/>
              <a:gd name="T23" fmla="*/ 41 h 48"/>
              <a:gd name="T24" fmla="*/ 269 w 279"/>
              <a:gd name="T25" fmla="*/ 39 h 48"/>
              <a:gd name="T26" fmla="*/ 277 w 279"/>
              <a:gd name="T27" fmla="*/ 38 h 48"/>
              <a:gd name="T28" fmla="*/ 278 w 279"/>
              <a:gd name="T29" fmla="*/ 38 h 48"/>
              <a:gd name="T30" fmla="*/ 279 w 279"/>
              <a:gd name="T31" fmla="*/ 3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9" h="48">
                <a:moveTo>
                  <a:pt x="0" y="0"/>
                </a:moveTo>
                <a:lnTo>
                  <a:pt x="24" y="7"/>
                </a:lnTo>
                <a:lnTo>
                  <a:pt x="48" y="13"/>
                </a:lnTo>
                <a:lnTo>
                  <a:pt x="96" y="24"/>
                </a:lnTo>
                <a:lnTo>
                  <a:pt x="146" y="34"/>
                </a:lnTo>
                <a:lnTo>
                  <a:pt x="168" y="41"/>
                </a:lnTo>
                <a:lnTo>
                  <a:pt x="192" y="48"/>
                </a:lnTo>
                <a:lnTo>
                  <a:pt x="204" y="47"/>
                </a:lnTo>
                <a:lnTo>
                  <a:pt x="218" y="45"/>
                </a:lnTo>
                <a:lnTo>
                  <a:pt x="232" y="43"/>
                </a:lnTo>
                <a:lnTo>
                  <a:pt x="247" y="42"/>
                </a:lnTo>
                <a:lnTo>
                  <a:pt x="260" y="41"/>
                </a:lnTo>
                <a:lnTo>
                  <a:pt x="269" y="39"/>
                </a:lnTo>
                <a:lnTo>
                  <a:pt x="277" y="38"/>
                </a:lnTo>
                <a:lnTo>
                  <a:pt x="278" y="38"/>
                </a:lnTo>
                <a:lnTo>
                  <a:pt x="279" y="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7" name="Freeform 1049"/>
          <p:cNvSpPr>
            <a:spLocks/>
          </p:cNvSpPr>
          <p:nvPr/>
        </p:nvSpPr>
        <p:spPr bwMode="auto">
          <a:xfrm>
            <a:off x="5546726" y="2540000"/>
            <a:ext cx="4763" cy="122238"/>
          </a:xfrm>
          <a:custGeom>
            <a:avLst/>
            <a:gdLst>
              <a:gd name="T0" fmla="*/ 0 w 9"/>
              <a:gd name="T1" fmla="*/ 0 h 231"/>
              <a:gd name="T2" fmla="*/ 1 w 9"/>
              <a:gd name="T3" fmla="*/ 16 h 231"/>
              <a:gd name="T4" fmla="*/ 2 w 9"/>
              <a:gd name="T5" fmla="*/ 30 h 231"/>
              <a:gd name="T6" fmla="*/ 3 w 9"/>
              <a:gd name="T7" fmla="*/ 42 h 231"/>
              <a:gd name="T8" fmla="*/ 3 w 9"/>
              <a:gd name="T9" fmla="*/ 54 h 231"/>
              <a:gd name="T10" fmla="*/ 4 w 9"/>
              <a:gd name="T11" fmla="*/ 75 h 231"/>
              <a:gd name="T12" fmla="*/ 7 w 9"/>
              <a:gd name="T13" fmla="*/ 90 h 231"/>
              <a:gd name="T14" fmla="*/ 7 w 9"/>
              <a:gd name="T15" fmla="*/ 103 h 231"/>
              <a:gd name="T16" fmla="*/ 8 w 9"/>
              <a:gd name="T17" fmla="*/ 114 h 231"/>
              <a:gd name="T18" fmla="*/ 8 w 9"/>
              <a:gd name="T19" fmla="*/ 123 h 231"/>
              <a:gd name="T20" fmla="*/ 9 w 9"/>
              <a:gd name="T21" fmla="*/ 130 h 231"/>
              <a:gd name="T22" fmla="*/ 9 w 9"/>
              <a:gd name="T23" fmla="*/ 144 h 231"/>
              <a:gd name="T24" fmla="*/ 9 w 9"/>
              <a:gd name="T25" fmla="*/ 153 h 231"/>
              <a:gd name="T26" fmla="*/ 9 w 9"/>
              <a:gd name="T27" fmla="*/ 162 h 231"/>
              <a:gd name="T28" fmla="*/ 9 w 9"/>
              <a:gd name="T29" fmla="*/ 174 h 231"/>
              <a:gd name="T30" fmla="*/ 9 w 9"/>
              <a:gd name="T31" fmla="*/ 190 h 231"/>
              <a:gd name="T32" fmla="*/ 9 w 9"/>
              <a:gd name="T33" fmla="*/ 208 h 231"/>
              <a:gd name="T34" fmla="*/ 9 w 9"/>
              <a:gd name="T35" fmla="*/ 219 h 231"/>
              <a:gd name="T36" fmla="*/ 9 w 9"/>
              <a:gd name="T37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" h="231">
                <a:moveTo>
                  <a:pt x="0" y="0"/>
                </a:moveTo>
                <a:lnTo>
                  <a:pt x="1" y="16"/>
                </a:lnTo>
                <a:lnTo>
                  <a:pt x="2" y="30"/>
                </a:lnTo>
                <a:lnTo>
                  <a:pt x="3" y="42"/>
                </a:lnTo>
                <a:lnTo>
                  <a:pt x="3" y="54"/>
                </a:lnTo>
                <a:lnTo>
                  <a:pt x="4" y="75"/>
                </a:lnTo>
                <a:lnTo>
                  <a:pt x="7" y="90"/>
                </a:lnTo>
                <a:lnTo>
                  <a:pt x="7" y="103"/>
                </a:lnTo>
                <a:lnTo>
                  <a:pt x="8" y="114"/>
                </a:lnTo>
                <a:lnTo>
                  <a:pt x="8" y="123"/>
                </a:lnTo>
                <a:lnTo>
                  <a:pt x="9" y="130"/>
                </a:lnTo>
                <a:lnTo>
                  <a:pt x="9" y="144"/>
                </a:lnTo>
                <a:lnTo>
                  <a:pt x="9" y="153"/>
                </a:lnTo>
                <a:lnTo>
                  <a:pt x="9" y="162"/>
                </a:lnTo>
                <a:lnTo>
                  <a:pt x="9" y="174"/>
                </a:lnTo>
                <a:lnTo>
                  <a:pt x="9" y="190"/>
                </a:lnTo>
                <a:lnTo>
                  <a:pt x="9" y="208"/>
                </a:lnTo>
                <a:lnTo>
                  <a:pt x="9" y="219"/>
                </a:lnTo>
                <a:lnTo>
                  <a:pt x="9" y="23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8" name="Freeform 1050"/>
          <p:cNvSpPr>
            <a:spLocks/>
          </p:cNvSpPr>
          <p:nvPr/>
        </p:nvSpPr>
        <p:spPr bwMode="auto">
          <a:xfrm>
            <a:off x="5800726" y="2708275"/>
            <a:ext cx="214313" cy="101600"/>
          </a:xfrm>
          <a:custGeom>
            <a:avLst/>
            <a:gdLst>
              <a:gd name="T0" fmla="*/ 0 w 404"/>
              <a:gd name="T1" fmla="*/ 0 h 192"/>
              <a:gd name="T2" fmla="*/ 45 w 404"/>
              <a:gd name="T3" fmla="*/ 14 h 192"/>
              <a:gd name="T4" fmla="*/ 91 w 404"/>
              <a:gd name="T5" fmla="*/ 25 h 192"/>
              <a:gd name="T6" fmla="*/ 135 w 404"/>
              <a:gd name="T7" fmla="*/ 33 h 192"/>
              <a:gd name="T8" fmla="*/ 180 w 404"/>
              <a:gd name="T9" fmla="*/ 42 h 192"/>
              <a:gd name="T10" fmla="*/ 270 w 404"/>
              <a:gd name="T11" fmla="*/ 54 h 192"/>
              <a:gd name="T12" fmla="*/ 317 w 404"/>
              <a:gd name="T13" fmla="*/ 60 h 192"/>
              <a:gd name="T14" fmla="*/ 365 w 404"/>
              <a:gd name="T15" fmla="*/ 67 h 192"/>
              <a:gd name="T16" fmla="*/ 371 w 404"/>
              <a:gd name="T17" fmla="*/ 75 h 192"/>
              <a:gd name="T18" fmla="*/ 375 w 404"/>
              <a:gd name="T19" fmla="*/ 81 h 192"/>
              <a:gd name="T20" fmla="*/ 378 w 404"/>
              <a:gd name="T21" fmla="*/ 86 h 192"/>
              <a:gd name="T22" fmla="*/ 381 w 404"/>
              <a:gd name="T23" fmla="*/ 90 h 192"/>
              <a:gd name="T24" fmla="*/ 384 w 404"/>
              <a:gd name="T25" fmla="*/ 96 h 192"/>
              <a:gd name="T26" fmla="*/ 387 w 404"/>
              <a:gd name="T27" fmla="*/ 100 h 192"/>
              <a:gd name="T28" fmla="*/ 387 w 404"/>
              <a:gd name="T29" fmla="*/ 107 h 192"/>
              <a:gd name="T30" fmla="*/ 388 w 404"/>
              <a:gd name="T31" fmla="*/ 110 h 192"/>
              <a:gd name="T32" fmla="*/ 388 w 404"/>
              <a:gd name="T33" fmla="*/ 115 h 192"/>
              <a:gd name="T34" fmla="*/ 389 w 404"/>
              <a:gd name="T35" fmla="*/ 122 h 192"/>
              <a:gd name="T36" fmla="*/ 390 w 404"/>
              <a:gd name="T37" fmla="*/ 131 h 192"/>
              <a:gd name="T38" fmla="*/ 392 w 404"/>
              <a:gd name="T39" fmla="*/ 140 h 192"/>
              <a:gd name="T40" fmla="*/ 394 w 404"/>
              <a:gd name="T41" fmla="*/ 153 h 192"/>
              <a:gd name="T42" fmla="*/ 396 w 404"/>
              <a:gd name="T43" fmla="*/ 165 h 192"/>
              <a:gd name="T44" fmla="*/ 400 w 404"/>
              <a:gd name="T45" fmla="*/ 177 h 192"/>
              <a:gd name="T46" fmla="*/ 401 w 404"/>
              <a:gd name="T47" fmla="*/ 183 h 192"/>
              <a:gd name="T48" fmla="*/ 402 w 404"/>
              <a:gd name="T49" fmla="*/ 188 h 192"/>
              <a:gd name="T50" fmla="*/ 404 w 404"/>
              <a:gd name="T51" fmla="*/ 191 h 192"/>
              <a:gd name="T52" fmla="*/ 404 w 404"/>
              <a:gd name="T5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04" h="192">
                <a:moveTo>
                  <a:pt x="0" y="0"/>
                </a:moveTo>
                <a:lnTo>
                  <a:pt x="45" y="14"/>
                </a:lnTo>
                <a:lnTo>
                  <a:pt x="91" y="25"/>
                </a:lnTo>
                <a:lnTo>
                  <a:pt x="135" y="33"/>
                </a:lnTo>
                <a:lnTo>
                  <a:pt x="180" y="42"/>
                </a:lnTo>
                <a:lnTo>
                  <a:pt x="270" y="54"/>
                </a:lnTo>
                <a:lnTo>
                  <a:pt x="317" y="60"/>
                </a:lnTo>
                <a:lnTo>
                  <a:pt x="365" y="67"/>
                </a:lnTo>
                <a:lnTo>
                  <a:pt x="371" y="75"/>
                </a:lnTo>
                <a:lnTo>
                  <a:pt x="375" y="81"/>
                </a:lnTo>
                <a:lnTo>
                  <a:pt x="378" y="86"/>
                </a:lnTo>
                <a:lnTo>
                  <a:pt x="381" y="90"/>
                </a:lnTo>
                <a:lnTo>
                  <a:pt x="384" y="96"/>
                </a:lnTo>
                <a:lnTo>
                  <a:pt x="387" y="100"/>
                </a:lnTo>
                <a:lnTo>
                  <a:pt x="387" y="107"/>
                </a:lnTo>
                <a:lnTo>
                  <a:pt x="388" y="110"/>
                </a:lnTo>
                <a:lnTo>
                  <a:pt x="388" y="115"/>
                </a:lnTo>
                <a:lnTo>
                  <a:pt x="389" y="122"/>
                </a:lnTo>
                <a:lnTo>
                  <a:pt x="390" y="131"/>
                </a:lnTo>
                <a:lnTo>
                  <a:pt x="392" y="140"/>
                </a:lnTo>
                <a:lnTo>
                  <a:pt x="394" y="153"/>
                </a:lnTo>
                <a:lnTo>
                  <a:pt x="396" y="165"/>
                </a:lnTo>
                <a:lnTo>
                  <a:pt x="400" y="177"/>
                </a:lnTo>
                <a:lnTo>
                  <a:pt x="401" y="183"/>
                </a:lnTo>
                <a:lnTo>
                  <a:pt x="402" y="188"/>
                </a:lnTo>
                <a:lnTo>
                  <a:pt x="404" y="191"/>
                </a:lnTo>
                <a:lnTo>
                  <a:pt x="404" y="19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39" name="Freeform 1051"/>
          <p:cNvSpPr>
            <a:spLocks/>
          </p:cNvSpPr>
          <p:nvPr/>
        </p:nvSpPr>
        <p:spPr bwMode="auto">
          <a:xfrm>
            <a:off x="5775326" y="2627313"/>
            <a:ext cx="168275" cy="19050"/>
          </a:xfrm>
          <a:custGeom>
            <a:avLst/>
            <a:gdLst>
              <a:gd name="T0" fmla="*/ 0 w 318"/>
              <a:gd name="T1" fmla="*/ 0 h 38"/>
              <a:gd name="T2" fmla="*/ 73 w 318"/>
              <a:gd name="T3" fmla="*/ 8 h 38"/>
              <a:gd name="T4" fmla="*/ 109 w 318"/>
              <a:gd name="T5" fmla="*/ 13 h 38"/>
              <a:gd name="T6" fmla="*/ 145 w 318"/>
              <a:gd name="T7" fmla="*/ 19 h 38"/>
              <a:gd name="T8" fmla="*/ 150 w 318"/>
              <a:gd name="T9" fmla="*/ 20 h 38"/>
              <a:gd name="T10" fmla="*/ 154 w 318"/>
              <a:gd name="T11" fmla="*/ 22 h 38"/>
              <a:gd name="T12" fmla="*/ 164 w 318"/>
              <a:gd name="T13" fmla="*/ 28 h 38"/>
              <a:gd name="T14" fmla="*/ 174 w 318"/>
              <a:gd name="T15" fmla="*/ 34 h 38"/>
              <a:gd name="T16" fmla="*/ 178 w 318"/>
              <a:gd name="T17" fmla="*/ 37 h 38"/>
              <a:gd name="T18" fmla="*/ 183 w 318"/>
              <a:gd name="T19" fmla="*/ 38 h 38"/>
              <a:gd name="T20" fmla="*/ 201 w 318"/>
              <a:gd name="T21" fmla="*/ 38 h 38"/>
              <a:gd name="T22" fmla="*/ 223 w 318"/>
              <a:gd name="T23" fmla="*/ 38 h 38"/>
              <a:gd name="T24" fmla="*/ 246 w 318"/>
              <a:gd name="T25" fmla="*/ 36 h 38"/>
              <a:gd name="T26" fmla="*/ 267 w 318"/>
              <a:gd name="T27" fmla="*/ 34 h 38"/>
              <a:gd name="T28" fmla="*/ 287 w 318"/>
              <a:gd name="T29" fmla="*/ 32 h 38"/>
              <a:gd name="T30" fmla="*/ 296 w 318"/>
              <a:gd name="T31" fmla="*/ 31 h 38"/>
              <a:gd name="T32" fmla="*/ 304 w 318"/>
              <a:gd name="T33" fmla="*/ 31 h 38"/>
              <a:gd name="T34" fmla="*/ 310 w 318"/>
              <a:gd name="T35" fmla="*/ 30 h 38"/>
              <a:gd name="T36" fmla="*/ 314 w 318"/>
              <a:gd name="T37" fmla="*/ 28 h 38"/>
              <a:gd name="T38" fmla="*/ 317 w 318"/>
              <a:gd name="T39" fmla="*/ 28 h 38"/>
              <a:gd name="T40" fmla="*/ 318 w 318"/>
              <a:gd name="T41" fmla="*/ 2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8" h="38">
                <a:moveTo>
                  <a:pt x="0" y="0"/>
                </a:moveTo>
                <a:lnTo>
                  <a:pt x="73" y="8"/>
                </a:lnTo>
                <a:lnTo>
                  <a:pt x="109" y="13"/>
                </a:lnTo>
                <a:lnTo>
                  <a:pt x="145" y="19"/>
                </a:lnTo>
                <a:lnTo>
                  <a:pt x="150" y="20"/>
                </a:lnTo>
                <a:lnTo>
                  <a:pt x="154" y="22"/>
                </a:lnTo>
                <a:lnTo>
                  <a:pt x="164" y="28"/>
                </a:lnTo>
                <a:lnTo>
                  <a:pt x="174" y="34"/>
                </a:lnTo>
                <a:lnTo>
                  <a:pt x="178" y="37"/>
                </a:lnTo>
                <a:lnTo>
                  <a:pt x="183" y="38"/>
                </a:lnTo>
                <a:lnTo>
                  <a:pt x="201" y="38"/>
                </a:lnTo>
                <a:lnTo>
                  <a:pt x="223" y="38"/>
                </a:lnTo>
                <a:lnTo>
                  <a:pt x="246" y="36"/>
                </a:lnTo>
                <a:lnTo>
                  <a:pt x="267" y="34"/>
                </a:lnTo>
                <a:lnTo>
                  <a:pt x="287" y="32"/>
                </a:lnTo>
                <a:lnTo>
                  <a:pt x="296" y="31"/>
                </a:lnTo>
                <a:lnTo>
                  <a:pt x="304" y="31"/>
                </a:lnTo>
                <a:lnTo>
                  <a:pt x="310" y="30"/>
                </a:lnTo>
                <a:lnTo>
                  <a:pt x="314" y="28"/>
                </a:lnTo>
                <a:lnTo>
                  <a:pt x="317" y="28"/>
                </a:lnTo>
                <a:lnTo>
                  <a:pt x="318" y="2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0" name="Freeform 1052"/>
          <p:cNvSpPr>
            <a:spLocks/>
          </p:cNvSpPr>
          <p:nvPr/>
        </p:nvSpPr>
        <p:spPr bwMode="auto">
          <a:xfrm>
            <a:off x="5627689" y="2671764"/>
            <a:ext cx="66675" cy="128587"/>
          </a:xfrm>
          <a:custGeom>
            <a:avLst/>
            <a:gdLst>
              <a:gd name="T0" fmla="*/ 126 w 126"/>
              <a:gd name="T1" fmla="*/ 0 h 241"/>
              <a:gd name="T2" fmla="*/ 124 w 126"/>
              <a:gd name="T3" fmla="*/ 13 h 241"/>
              <a:gd name="T4" fmla="*/ 123 w 126"/>
              <a:gd name="T5" fmla="*/ 24 h 241"/>
              <a:gd name="T6" fmla="*/ 121 w 126"/>
              <a:gd name="T7" fmla="*/ 45 h 241"/>
              <a:gd name="T8" fmla="*/ 118 w 126"/>
              <a:gd name="T9" fmla="*/ 61 h 241"/>
              <a:gd name="T10" fmla="*/ 115 w 126"/>
              <a:gd name="T11" fmla="*/ 76 h 241"/>
              <a:gd name="T12" fmla="*/ 109 w 126"/>
              <a:gd name="T13" fmla="*/ 88 h 241"/>
              <a:gd name="T14" fmla="*/ 99 w 126"/>
              <a:gd name="T15" fmla="*/ 100 h 241"/>
              <a:gd name="T16" fmla="*/ 93 w 126"/>
              <a:gd name="T17" fmla="*/ 106 h 241"/>
              <a:gd name="T18" fmla="*/ 86 w 126"/>
              <a:gd name="T19" fmla="*/ 112 h 241"/>
              <a:gd name="T20" fmla="*/ 77 w 126"/>
              <a:gd name="T21" fmla="*/ 119 h 241"/>
              <a:gd name="T22" fmla="*/ 68 w 126"/>
              <a:gd name="T23" fmla="*/ 125 h 241"/>
              <a:gd name="T24" fmla="*/ 57 w 126"/>
              <a:gd name="T25" fmla="*/ 140 h 241"/>
              <a:gd name="T26" fmla="*/ 46 w 126"/>
              <a:gd name="T27" fmla="*/ 153 h 241"/>
              <a:gd name="T28" fmla="*/ 34 w 126"/>
              <a:gd name="T29" fmla="*/ 165 h 241"/>
              <a:gd name="T30" fmla="*/ 23 w 126"/>
              <a:gd name="T31" fmla="*/ 176 h 241"/>
              <a:gd name="T32" fmla="*/ 15 w 126"/>
              <a:gd name="T33" fmla="*/ 189 h 241"/>
              <a:gd name="T34" fmla="*/ 8 w 126"/>
              <a:gd name="T35" fmla="*/ 203 h 241"/>
              <a:gd name="T36" fmla="*/ 2 w 126"/>
              <a:gd name="T37" fmla="*/ 220 h 241"/>
              <a:gd name="T38" fmla="*/ 0 w 126"/>
              <a:gd name="T39" fmla="*/ 241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6" h="241">
                <a:moveTo>
                  <a:pt x="126" y="0"/>
                </a:moveTo>
                <a:lnTo>
                  <a:pt x="124" y="13"/>
                </a:lnTo>
                <a:lnTo>
                  <a:pt x="123" y="24"/>
                </a:lnTo>
                <a:lnTo>
                  <a:pt x="121" y="45"/>
                </a:lnTo>
                <a:lnTo>
                  <a:pt x="118" y="61"/>
                </a:lnTo>
                <a:lnTo>
                  <a:pt x="115" y="76"/>
                </a:lnTo>
                <a:lnTo>
                  <a:pt x="109" y="88"/>
                </a:lnTo>
                <a:lnTo>
                  <a:pt x="99" y="100"/>
                </a:lnTo>
                <a:lnTo>
                  <a:pt x="93" y="106"/>
                </a:lnTo>
                <a:lnTo>
                  <a:pt x="86" y="112"/>
                </a:lnTo>
                <a:lnTo>
                  <a:pt x="77" y="119"/>
                </a:lnTo>
                <a:lnTo>
                  <a:pt x="68" y="125"/>
                </a:lnTo>
                <a:lnTo>
                  <a:pt x="57" y="140"/>
                </a:lnTo>
                <a:lnTo>
                  <a:pt x="46" y="153"/>
                </a:lnTo>
                <a:lnTo>
                  <a:pt x="34" y="165"/>
                </a:lnTo>
                <a:lnTo>
                  <a:pt x="23" y="176"/>
                </a:lnTo>
                <a:lnTo>
                  <a:pt x="15" y="189"/>
                </a:lnTo>
                <a:lnTo>
                  <a:pt x="8" y="203"/>
                </a:lnTo>
                <a:lnTo>
                  <a:pt x="2" y="220"/>
                </a:lnTo>
                <a:lnTo>
                  <a:pt x="0" y="2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1" name="Freeform 1053"/>
          <p:cNvSpPr>
            <a:spLocks/>
          </p:cNvSpPr>
          <p:nvPr/>
        </p:nvSpPr>
        <p:spPr bwMode="auto">
          <a:xfrm>
            <a:off x="5637213" y="2667001"/>
            <a:ext cx="101600" cy="41275"/>
          </a:xfrm>
          <a:custGeom>
            <a:avLst/>
            <a:gdLst>
              <a:gd name="T0" fmla="*/ 0 w 192"/>
              <a:gd name="T1" fmla="*/ 0 h 77"/>
              <a:gd name="T2" fmla="*/ 19 w 192"/>
              <a:gd name="T3" fmla="*/ 10 h 77"/>
              <a:gd name="T4" fmla="*/ 37 w 192"/>
              <a:gd name="T5" fmla="*/ 22 h 77"/>
              <a:gd name="T6" fmla="*/ 56 w 192"/>
              <a:gd name="T7" fmla="*/ 32 h 77"/>
              <a:gd name="T8" fmla="*/ 66 w 192"/>
              <a:gd name="T9" fmla="*/ 36 h 77"/>
              <a:gd name="T10" fmla="*/ 77 w 192"/>
              <a:gd name="T11" fmla="*/ 38 h 77"/>
              <a:gd name="T12" fmla="*/ 91 w 192"/>
              <a:gd name="T13" fmla="*/ 39 h 77"/>
              <a:gd name="T14" fmla="*/ 108 w 192"/>
              <a:gd name="T15" fmla="*/ 40 h 77"/>
              <a:gd name="T16" fmla="*/ 125 w 192"/>
              <a:gd name="T17" fmla="*/ 42 h 77"/>
              <a:gd name="T18" fmla="*/ 142 w 192"/>
              <a:gd name="T19" fmla="*/ 45 h 77"/>
              <a:gd name="T20" fmla="*/ 157 w 192"/>
              <a:gd name="T21" fmla="*/ 49 h 77"/>
              <a:gd name="T22" fmla="*/ 172 w 192"/>
              <a:gd name="T23" fmla="*/ 55 h 77"/>
              <a:gd name="T24" fmla="*/ 184 w 192"/>
              <a:gd name="T25" fmla="*/ 64 h 77"/>
              <a:gd name="T26" fmla="*/ 192 w 192"/>
              <a:gd name="T2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2" h="77">
                <a:moveTo>
                  <a:pt x="0" y="0"/>
                </a:moveTo>
                <a:lnTo>
                  <a:pt x="19" y="10"/>
                </a:lnTo>
                <a:lnTo>
                  <a:pt x="37" y="22"/>
                </a:lnTo>
                <a:lnTo>
                  <a:pt x="56" y="32"/>
                </a:lnTo>
                <a:lnTo>
                  <a:pt x="66" y="36"/>
                </a:lnTo>
                <a:lnTo>
                  <a:pt x="77" y="38"/>
                </a:lnTo>
                <a:lnTo>
                  <a:pt x="91" y="39"/>
                </a:lnTo>
                <a:lnTo>
                  <a:pt x="108" y="40"/>
                </a:lnTo>
                <a:lnTo>
                  <a:pt x="125" y="42"/>
                </a:lnTo>
                <a:lnTo>
                  <a:pt x="142" y="45"/>
                </a:lnTo>
                <a:lnTo>
                  <a:pt x="157" y="49"/>
                </a:lnTo>
                <a:lnTo>
                  <a:pt x="172" y="55"/>
                </a:lnTo>
                <a:lnTo>
                  <a:pt x="184" y="64"/>
                </a:lnTo>
                <a:lnTo>
                  <a:pt x="192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2" name="Freeform 1054"/>
          <p:cNvSpPr>
            <a:spLocks/>
          </p:cNvSpPr>
          <p:nvPr/>
        </p:nvSpPr>
        <p:spPr bwMode="auto">
          <a:xfrm>
            <a:off x="5713414" y="2606675"/>
            <a:ext cx="92075" cy="39688"/>
          </a:xfrm>
          <a:custGeom>
            <a:avLst/>
            <a:gdLst>
              <a:gd name="T0" fmla="*/ 0 w 173"/>
              <a:gd name="T1" fmla="*/ 0 h 77"/>
              <a:gd name="T2" fmla="*/ 19 w 173"/>
              <a:gd name="T3" fmla="*/ 10 h 77"/>
              <a:gd name="T4" fmla="*/ 29 w 173"/>
              <a:gd name="T5" fmla="*/ 16 h 77"/>
              <a:gd name="T6" fmla="*/ 39 w 173"/>
              <a:gd name="T7" fmla="*/ 19 h 77"/>
              <a:gd name="T8" fmla="*/ 48 w 173"/>
              <a:gd name="T9" fmla="*/ 22 h 77"/>
              <a:gd name="T10" fmla="*/ 58 w 173"/>
              <a:gd name="T11" fmla="*/ 23 h 77"/>
              <a:gd name="T12" fmla="*/ 69 w 173"/>
              <a:gd name="T13" fmla="*/ 25 h 77"/>
              <a:gd name="T14" fmla="*/ 77 w 173"/>
              <a:gd name="T15" fmla="*/ 29 h 77"/>
              <a:gd name="T16" fmla="*/ 83 w 173"/>
              <a:gd name="T17" fmla="*/ 35 h 77"/>
              <a:gd name="T18" fmla="*/ 87 w 173"/>
              <a:gd name="T19" fmla="*/ 43 h 77"/>
              <a:gd name="T20" fmla="*/ 90 w 173"/>
              <a:gd name="T21" fmla="*/ 52 h 77"/>
              <a:gd name="T22" fmla="*/ 96 w 173"/>
              <a:gd name="T23" fmla="*/ 58 h 77"/>
              <a:gd name="T24" fmla="*/ 108 w 173"/>
              <a:gd name="T25" fmla="*/ 65 h 77"/>
              <a:gd name="T26" fmla="*/ 118 w 173"/>
              <a:gd name="T27" fmla="*/ 70 h 77"/>
              <a:gd name="T28" fmla="*/ 128 w 173"/>
              <a:gd name="T29" fmla="*/ 73 h 77"/>
              <a:gd name="T30" fmla="*/ 136 w 173"/>
              <a:gd name="T31" fmla="*/ 76 h 77"/>
              <a:gd name="T32" fmla="*/ 153 w 173"/>
              <a:gd name="T33" fmla="*/ 77 h 77"/>
              <a:gd name="T34" fmla="*/ 162 w 173"/>
              <a:gd name="T35" fmla="*/ 77 h 77"/>
              <a:gd name="T36" fmla="*/ 173 w 173"/>
              <a:gd name="T3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3" h="77">
                <a:moveTo>
                  <a:pt x="0" y="0"/>
                </a:moveTo>
                <a:lnTo>
                  <a:pt x="19" y="10"/>
                </a:lnTo>
                <a:lnTo>
                  <a:pt x="29" y="16"/>
                </a:lnTo>
                <a:lnTo>
                  <a:pt x="39" y="19"/>
                </a:lnTo>
                <a:lnTo>
                  <a:pt x="48" y="22"/>
                </a:lnTo>
                <a:lnTo>
                  <a:pt x="58" y="23"/>
                </a:lnTo>
                <a:lnTo>
                  <a:pt x="69" y="25"/>
                </a:lnTo>
                <a:lnTo>
                  <a:pt x="77" y="29"/>
                </a:lnTo>
                <a:lnTo>
                  <a:pt x="83" y="35"/>
                </a:lnTo>
                <a:lnTo>
                  <a:pt x="87" y="43"/>
                </a:lnTo>
                <a:lnTo>
                  <a:pt x="90" y="52"/>
                </a:lnTo>
                <a:lnTo>
                  <a:pt x="96" y="58"/>
                </a:lnTo>
                <a:lnTo>
                  <a:pt x="108" y="65"/>
                </a:lnTo>
                <a:lnTo>
                  <a:pt x="118" y="70"/>
                </a:lnTo>
                <a:lnTo>
                  <a:pt x="128" y="73"/>
                </a:lnTo>
                <a:lnTo>
                  <a:pt x="136" y="76"/>
                </a:lnTo>
                <a:lnTo>
                  <a:pt x="153" y="77"/>
                </a:lnTo>
                <a:lnTo>
                  <a:pt x="162" y="77"/>
                </a:lnTo>
                <a:lnTo>
                  <a:pt x="173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3" name="Freeform 1055"/>
          <p:cNvSpPr>
            <a:spLocks/>
          </p:cNvSpPr>
          <p:nvPr/>
        </p:nvSpPr>
        <p:spPr bwMode="auto">
          <a:xfrm>
            <a:off x="5800726" y="2671763"/>
            <a:ext cx="258763" cy="88900"/>
          </a:xfrm>
          <a:custGeom>
            <a:avLst/>
            <a:gdLst>
              <a:gd name="T0" fmla="*/ 0 w 490"/>
              <a:gd name="T1" fmla="*/ 0 h 166"/>
              <a:gd name="T2" fmla="*/ 36 w 490"/>
              <a:gd name="T3" fmla="*/ 1 h 166"/>
              <a:gd name="T4" fmla="*/ 72 w 490"/>
              <a:gd name="T5" fmla="*/ 3 h 166"/>
              <a:gd name="T6" fmla="*/ 108 w 490"/>
              <a:gd name="T7" fmla="*/ 4 h 166"/>
              <a:gd name="T8" fmla="*/ 126 w 490"/>
              <a:gd name="T9" fmla="*/ 6 h 166"/>
              <a:gd name="T10" fmla="*/ 144 w 490"/>
              <a:gd name="T11" fmla="*/ 10 h 166"/>
              <a:gd name="T12" fmla="*/ 148 w 490"/>
              <a:gd name="T13" fmla="*/ 11 h 166"/>
              <a:gd name="T14" fmla="*/ 150 w 490"/>
              <a:gd name="T15" fmla="*/ 15 h 166"/>
              <a:gd name="T16" fmla="*/ 155 w 490"/>
              <a:gd name="T17" fmla="*/ 22 h 166"/>
              <a:gd name="T18" fmla="*/ 158 w 490"/>
              <a:gd name="T19" fmla="*/ 31 h 166"/>
              <a:gd name="T20" fmla="*/ 163 w 490"/>
              <a:gd name="T21" fmla="*/ 39 h 166"/>
              <a:gd name="T22" fmla="*/ 175 w 490"/>
              <a:gd name="T23" fmla="*/ 48 h 166"/>
              <a:gd name="T24" fmla="*/ 190 w 490"/>
              <a:gd name="T25" fmla="*/ 57 h 166"/>
              <a:gd name="T26" fmla="*/ 205 w 490"/>
              <a:gd name="T27" fmla="*/ 64 h 166"/>
              <a:gd name="T28" fmla="*/ 221 w 490"/>
              <a:gd name="T29" fmla="*/ 68 h 166"/>
              <a:gd name="T30" fmla="*/ 262 w 490"/>
              <a:gd name="T31" fmla="*/ 74 h 166"/>
              <a:gd name="T32" fmla="*/ 303 w 490"/>
              <a:gd name="T33" fmla="*/ 78 h 166"/>
              <a:gd name="T34" fmla="*/ 344 w 490"/>
              <a:gd name="T35" fmla="*/ 82 h 166"/>
              <a:gd name="T36" fmla="*/ 384 w 490"/>
              <a:gd name="T37" fmla="*/ 87 h 166"/>
              <a:gd name="T38" fmla="*/ 389 w 490"/>
              <a:gd name="T39" fmla="*/ 96 h 166"/>
              <a:gd name="T40" fmla="*/ 395 w 490"/>
              <a:gd name="T41" fmla="*/ 107 h 166"/>
              <a:gd name="T42" fmla="*/ 404 w 490"/>
              <a:gd name="T43" fmla="*/ 119 h 166"/>
              <a:gd name="T44" fmla="*/ 413 w 490"/>
              <a:gd name="T45" fmla="*/ 131 h 166"/>
              <a:gd name="T46" fmla="*/ 423 w 490"/>
              <a:gd name="T47" fmla="*/ 142 h 166"/>
              <a:gd name="T48" fmla="*/ 433 w 490"/>
              <a:gd name="T49" fmla="*/ 150 h 166"/>
              <a:gd name="T50" fmla="*/ 442 w 490"/>
              <a:gd name="T51" fmla="*/ 159 h 166"/>
              <a:gd name="T52" fmla="*/ 452 w 490"/>
              <a:gd name="T53" fmla="*/ 164 h 166"/>
              <a:gd name="T54" fmla="*/ 461 w 490"/>
              <a:gd name="T55" fmla="*/ 166 h 166"/>
              <a:gd name="T56" fmla="*/ 471 w 490"/>
              <a:gd name="T57" fmla="*/ 166 h 166"/>
              <a:gd name="T58" fmla="*/ 481 w 490"/>
              <a:gd name="T59" fmla="*/ 165 h 166"/>
              <a:gd name="T60" fmla="*/ 490 w 490"/>
              <a:gd name="T61" fmla="*/ 16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0" h="166">
                <a:moveTo>
                  <a:pt x="0" y="0"/>
                </a:moveTo>
                <a:lnTo>
                  <a:pt x="36" y="1"/>
                </a:lnTo>
                <a:lnTo>
                  <a:pt x="72" y="3"/>
                </a:lnTo>
                <a:lnTo>
                  <a:pt x="108" y="4"/>
                </a:lnTo>
                <a:lnTo>
                  <a:pt x="126" y="6"/>
                </a:lnTo>
                <a:lnTo>
                  <a:pt x="144" y="10"/>
                </a:lnTo>
                <a:lnTo>
                  <a:pt x="148" y="11"/>
                </a:lnTo>
                <a:lnTo>
                  <a:pt x="150" y="15"/>
                </a:lnTo>
                <a:lnTo>
                  <a:pt x="155" y="22"/>
                </a:lnTo>
                <a:lnTo>
                  <a:pt x="158" y="31"/>
                </a:lnTo>
                <a:lnTo>
                  <a:pt x="163" y="39"/>
                </a:lnTo>
                <a:lnTo>
                  <a:pt x="175" y="48"/>
                </a:lnTo>
                <a:lnTo>
                  <a:pt x="190" y="57"/>
                </a:lnTo>
                <a:lnTo>
                  <a:pt x="205" y="64"/>
                </a:lnTo>
                <a:lnTo>
                  <a:pt x="221" y="68"/>
                </a:lnTo>
                <a:lnTo>
                  <a:pt x="262" y="74"/>
                </a:lnTo>
                <a:lnTo>
                  <a:pt x="303" y="78"/>
                </a:lnTo>
                <a:lnTo>
                  <a:pt x="344" y="82"/>
                </a:lnTo>
                <a:lnTo>
                  <a:pt x="384" y="87"/>
                </a:lnTo>
                <a:lnTo>
                  <a:pt x="389" y="96"/>
                </a:lnTo>
                <a:lnTo>
                  <a:pt x="395" y="107"/>
                </a:lnTo>
                <a:lnTo>
                  <a:pt x="404" y="119"/>
                </a:lnTo>
                <a:lnTo>
                  <a:pt x="413" y="131"/>
                </a:lnTo>
                <a:lnTo>
                  <a:pt x="423" y="142"/>
                </a:lnTo>
                <a:lnTo>
                  <a:pt x="433" y="150"/>
                </a:lnTo>
                <a:lnTo>
                  <a:pt x="442" y="159"/>
                </a:lnTo>
                <a:lnTo>
                  <a:pt x="452" y="164"/>
                </a:lnTo>
                <a:lnTo>
                  <a:pt x="461" y="166"/>
                </a:lnTo>
                <a:lnTo>
                  <a:pt x="471" y="166"/>
                </a:lnTo>
                <a:lnTo>
                  <a:pt x="481" y="165"/>
                </a:lnTo>
                <a:lnTo>
                  <a:pt x="490" y="1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4" name="Freeform 1056"/>
          <p:cNvSpPr>
            <a:spLocks/>
          </p:cNvSpPr>
          <p:nvPr/>
        </p:nvSpPr>
        <p:spPr bwMode="auto">
          <a:xfrm>
            <a:off x="4654551" y="2574926"/>
            <a:ext cx="168275" cy="168275"/>
          </a:xfrm>
          <a:custGeom>
            <a:avLst/>
            <a:gdLst>
              <a:gd name="T0" fmla="*/ 317 w 317"/>
              <a:gd name="T1" fmla="*/ 0 h 318"/>
              <a:gd name="T2" fmla="*/ 314 w 317"/>
              <a:gd name="T3" fmla="*/ 16 h 318"/>
              <a:gd name="T4" fmla="*/ 311 w 317"/>
              <a:gd name="T5" fmla="*/ 32 h 318"/>
              <a:gd name="T6" fmla="*/ 307 w 317"/>
              <a:gd name="T7" fmla="*/ 46 h 318"/>
              <a:gd name="T8" fmla="*/ 303 w 317"/>
              <a:gd name="T9" fmla="*/ 52 h 318"/>
              <a:gd name="T10" fmla="*/ 298 w 317"/>
              <a:gd name="T11" fmla="*/ 58 h 318"/>
              <a:gd name="T12" fmla="*/ 285 w 317"/>
              <a:gd name="T13" fmla="*/ 74 h 318"/>
              <a:gd name="T14" fmla="*/ 272 w 317"/>
              <a:gd name="T15" fmla="*/ 89 h 318"/>
              <a:gd name="T16" fmla="*/ 257 w 317"/>
              <a:gd name="T17" fmla="*/ 105 h 318"/>
              <a:gd name="T18" fmla="*/ 249 w 317"/>
              <a:gd name="T19" fmla="*/ 111 h 318"/>
              <a:gd name="T20" fmla="*/ 240 w 317"/>
              <a:gd name="T21" fmla="*/ 116 h 318"/>
              <a:gd name="T22" fmla="*/ 208 w 317"/>
              <a:gd name="T23" fmla="*/ 133 h 318"/>
              <a:gd name="T24" fmla="*/ 174 w 317"/>
              <a:gd name="T25" fmla="*/ 153 h 318"/>
              <a:gd name="T26" fmla="*/ 139 w 317"/>
              <a:gd name="T27" fmla="*/ 176 h 318"/>
              <a:gd name="T28" fmla="*/ 106 w 317"/>
              <a:gd name="T29" fmla="*/ 201 h 318"/>
              <a:gd name="T30" fmla="*/ 73 w 317"/>
              <a:gd name="T31" fmla="*/ 228 h 318"/>
              <a:gd name="T32" fmla="*/ 44 w 317"/>
              <a:gd name="T33" fmla="*/ 257 h 318"/>
              <a:gd name="T34" fmla="*/ 31 w 317"/>
              <a:gd name="T35" fmla="*/ 271 h 318"/>
              <a:gd name="T36" fmla="*/ 19 w 317"/>
              <a:gd name="T37" fmla="*/ 287 h 318"/>
              <a:gd name="T38" fmla="*/ 8 w 317"/>
              <a:gd name="T39" fmla="*/ 302 h 318"/>
              <a:gd name="T40" fmla="*/ 0 w 317"/>
              <a:gd name="T41" fmla="*/ 31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17" h="318">
                <a:moveTo>
                  <a:pt x="317" y="0"/>
                </a:moveTo>
                <a:lnTo>
                  <a:pt x="314" y="16"/>
                </a:lnTo>
                <a:lnTo>
                  <a:pt x="311" y="32"/>
                </a:lnTo>
                <a:lnTo>
                  <a:pt x="307" y="46"/>
                </a:lnTo>
                <a:lnTo>
                  <a:pt x="303" y="52"/>
                </a:lnTo>
                <a:lnTo>
                  <a:pt x="298" y="58"/>
                </a:lnTo>
                <a:lnTo>
                  <a:pt x="285" y="74"/>
                </a:lnTo>
                <a:lnTo>
                  <a:pt x="272" y="89"/>
                </a:lnTo>
                <a:lnTo>
                  <a:pt x="257" y="105"/>
                </a:lnTo>
                <a:lnTo>
                  <a:pt x="249" y="111"/>
                </a:lnTo>
                <a:lnTo>
                  <a:pt x="240" y="116"/>
                </a:lnTo>
                <a:lnTo>
                  <a:pt x="208" y="133"/>
                </a:lnTo>
                <a:lnTo>
                  <a:pt x="174" y="153"/>
                </a:lnTo>
                <a:lnTo>
                  <a:pt x="139" y="176"/>
                </a:lnTo>
                <a:lnTo>
                  <a:pt x="106" y="201"/>
                </a:lnTo>
                <a:lnTo>
                  <a:pt x="73" y="228"/>
                </a:lnTo>
                <a:lnTo>
                  <a:pt x="44" y="257"/>
                </a:lnTo>
                <a:lnTo>
                  <a:pt x="31" y="271"/>
                </a:lnTo>
                <a:lnTo>
                  <a:pt x="19" y="287"/>
                </a:lnTo>
                <a:lnTo>
                  <a:pt x="8" y="302"/>
                </a:lnTo>
                <a:lnTo>
                  <a:pt x="0" y="31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5" name="Freeform 1057"/>
          <p:cNvSpPr>
            <a:spLocks/>
          </p:cNvSpPr>
          <p:nvPr/>
        </p:nvSpPr>
        <p:spPr bwMode="auto">
          <a:xfrm>
            <a:off x="4833938" y="2549526"/>
            <a:ext cx="25400" cy="87313"/>
          </a:xfrm>
          <a:custGeom>
            <a:avLst/>
            <a:gdLst>
              <a:gd name="T0" fmla="*/ 48 w 48"/>
              <a:gd name="T1" fmla="*/ 0 h 164"/>
              <a:gd name="T2" fmla="*/ 41 w 48"/>
              <a:gd name="T3" fmla="*/ 22 h 164"/>
              <a:gd name="T4" fmla="*/ 32 w 48"/>
              <a:gd name="T5" fmla="*/ 44 h 164"/>
              <a:gd name="T6" fmla="*/ 25 w 48"/>
              <a:gd name="T7" fmla="*/ 65 h 164"/>
              <a:gd name="T8" fmla="*/ 19 w 48"/>
              <a:gd name="T9" fmla="*/ 87 h 164"/>
              <a:gd name="T10" fmla="*/ 14 w 48"/>
              <a:gd name="T11" fmla="*/ 111 h 164"/>
              <a:gd name="T12" fmla="*/ 9 w 48"/>
              <a:gd name="T13" fmla="*/ 135 h 164"/>
              <a:gd name="T14" fmla="*/ 7 w 48"/>
              <a:gd name="T15" fmla="*/ 143 h 164"/>
              <a:gd name="T16" fmla="*/ 3 w 48"/>
              <a:gd name="T17" fmla="*/ 153 h 164"/>
              <a:gd name="T18" fmla="*/ 1 w 48"/>
              <a:gd name="T19" fmla="*/ 160 h 164"/>
              <a:gd name="T20" fmla="*/ 0 w 48"/>
              <a:gd name="T21" fmla="*/ 163 h 164"/>
              <a:gd name="T22" fmla="*/ 0 w 48"/>
              <a:gd name="T23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164">
                <a:moveTo>
                  <a:pt x="48" y="0"/>
                </a:moveTo>
                <a:lnTo>
                  <a:pt x="41" y="22"/>
                </a:lnTo>
                <a:lnTo>
                  <a:pt x="32" y="44"/>
                </a:lnTo>
                <a:lnTo>
                  <a:pt x="25" y="65"/>
                </a:lnTo>
                <a:lnTo>
                  <a:pt x="19" y="87"/>
                </a:lnTo>
                <a:lnTo>
                  <a:pt x="14" y="111"/>
                </a:lnTo>
                <a:lnTo>
                  <a:pt x="9" y="135"/>
                </a:lnTo>
                <a:lnTo>
                  <a:pt x="7" y="143"/>
                </a:lnTo>
                <a:lnTo>
                  <a:pt x="3" y="153"/>
                </a:lnTo>
                <a:lnTo>
                  <a:pt x="1" y="160"/>
                </a:lnTo>
                <a:lnTo>
                  <a:pt x="0" y="163"/>
                </a:lnTo>
                <a:lnTo>
                  <a:pt x="0" y="16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6" name="Freeform 1058"/>
          <p:cNvSpPr>
            <a:spLocks/>
          </p:cNvSpPr>
          <p:nvPr/>
        </p:nvSpPr>
        <p:spPr bwMode="auto">
          <a:xfrm>
            <a:off x="4741863" y="2581275"/>
            <a:ext cx="76200" cy="46038"/>
          </a:xfrm>
          <a:custGeom>
            <a:avLst/>
            <a:gdLst>
              <a:gd name="T0" fmla="*/ 145 w 145"/>
              <a:gd name="T1" fmla="*/ 0 h 87"/>
              <a:gd name="T2" fmla="*/ 136 w 145"/>
              <a:gd name="T3" fmla="*/ 2 h 87"/>
              <a:gd name="T4" fmla="*/ 129 w 145"/>
              <a:gd name="T5" fmla="*/ 5 h 87"/>
              <a:gd name="T6" fmla="*/ 124 w 145"/>
              <a:gd name="T7" fmla="*/ 7 h 87"/>
              <a:gd name="T8" fmla="*/ 120 w 145"/>
              <a:gd name="T9" fmla="*/ 8 h 87"/>
              <a:gd name="T10" fmla="*/ 113 w 145"/>
              <a:gd name="T11" fmla="*/ 10 h 87"/>
              <a:gd name="T12" fmla="*/ 111 w 145"/>
              <a:gd name="T13" fmla="*/ 11 h 87"/>
              <a:gd name="T14" fmla="*/ 111 w 145"/>
              <a:gd name="T15" fmla="*/ 11 h 87"/>
              <a:gd name="T16" fmla="*/ 113 w 145"/>
              <a:gd name="T17" fmla="*/ 10 h 87"/>
              <a:gd name="T18" fmla="*/ 117 w 145"/>
              <a:gd name="T19" fmla="*/ 10 h 87"/>
              <a:gd name="T20" fmla="*/ 121 w 145"/>
              <a:gd name="T21" fmla="*/ 8 h 87"/>
              <a:gd name="T22" fmla="*/ 124 w 145"/>
              <a:gd name="T23" fmla="*/ 8 h 87"/>
              <a:gd name="T24" fmla="*/ 128 w 145"/>
              <a:gd name="T25" fmla="*/ 8 h 87"/>
              <a:gd name="T26" fmla="*/ 129 w 145"/>
              <a:gd name="T27" fmla="*/ 10 h 87"/>
              <a:gd name="T28" fmla="*/ 128 w 145"/>
              <a:gd name="T29" fmla="*/ 12 h 87"/>
              <a:gd name="T30" fmla="*/ 124 w 145"/>
              <a:gd name="T31" fmla="*/ 16 h 87"/>
              <a:gd name="T32" fmla="*/ 117 w 145"/>
              <a:gd name="T33" fmla="*/ 20 h 87"/>
              <a:gd name="T34" fmla="*/ 111 w 145"/>
              <a:gd name="T35" fmla="*/ 24 h 87"/>
              <a:gd name="T36" fmla="*/ 105 w 145"/>
              <a:gd name="T37" fmla="*/ 29 h 87"/>
              <a:gd name="T38" fmla="*/ 97 w 145"/>
              <a:gd name="T39" fmla="*/ 34 h 87"/>
              <a:gd name="T40" fmla="*/ 87 w 145"/>
              <a:gd name="T41" fmla="*/ 39 h 87"/>
              <a:gd name="T42" fmla="*/ 80 w 145"/>
              <a:gd name="T43" fmla="*/ 42 h 87"/>
              <a:gd name="T44" fmla="*/ 70 w 145"/>
              <a:gd name="T45" fmla="*/ 46 h 87"/>
              <a:gd name="T46" fmla="*/ 51 w 145"/>
              <a:gd name="T47" fmla="*/ 52 h 87"/>
              <a:gd name="T48" fmla="*/ 43 w 145"/>
              <a:gd name="T49" fmla="*/ 54 h 87"/>
              <a:gd name="T50" fmla="*/ 35 w 145"/>
              <a:gd name="T51" fmla="*/ 57 h 87"/>
              <a:gd name="T52" fmla="*/ 31 w 145"/>
              <a:gd name="T53" fmla="*/ 58 h 87"/>
              <a:gd name="T54" fmla="*/ 29 w 145"/>
              <a:gd name="T55" fmla="*/ 58 h 87"/>
              <a:gd name="T56" fmla="*/ 23 w 145"/>
              <a:gd name="T57" fmla="*/ 69 h 87"/>
              <a:gd name="T58" fmla="*/ 20 w 145"/>
              <a:gd name="T59" fmla="*/ 76 h 87"/>
              <a:gd name="T60" fmla="*/ 17 w 145"/>
              <a:gd name="T61" fmla="*/ 81 h 87"/>
              <a:gd name="T62" fmla="*/ 15 w 145"/>
              <a:gd name="T63" fmla="*/ 84 h 87"/>
              <a:gd name="T64" fmla="*/ 14 w 145"/>
              <a:gd name="T65" fmla="*/ 85 h 87"/>
              <a:gd name="T66" fmla="*/ 11 w 145"/>
              <a:gd name="T67" fmla="*/ 87 h 87"/>
              <a:gd name="T68" fmla="*/ 8 w 145"/>
              <a:gd name="T69" fmla="*/ 87 h 87"/>
              <a:gd name="T70" fmla="*/ 0 w 145"/>
              <a:gd name="T71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87">
                <a:moveTo>
                  <a:pt x="145" y="0"/>
                </a:moveTo>
                <a:lnTo>
                  <a:pt x="136" y="2"/>
                </a:lnTo>
                <a:lnTo>
                  <a:pt x="129" y="5"/>
                </a:lnTo>
                <a:lnTo>
                  <a:pt x="124" y="7"/>
                </a:lnTo>
                <a:lnTo>
                  <a:pt x="120" y="8"/>
                </a:lnTo>
                <a:lnTo>
                  <a:pt x="113" y="10"/>
                </a:lnTo>
                <a:lnTo>
                  <a:pt x="111" y="11"/>
                </a:lnTo>
                <a:lnTo>
                  <a:pt x="111" y="11"/>
                </a:lnTo>
                <a:lnTo>
                  <a:pt x="113" y="10"/>
                </a:lnTo>
                <a:lnTo>
                  <a:pt x="117" y="10"/>
                </a:lnTo>
                <a:lnTo>
                  <a:pt x="121" y="8"/>
                </a:lnTo>
                <a:lnTo>
                  <a:pt x="124" y="8"/>
                </a:lnTo>
                <a:lnTo>
                  <a:pt x="128" y="8"/>
                </a:lnTo>
                <a:lnTo>
                  <a:pt x="129" y="10"/>
                </a:lnTo>
                <a:lnTo>
                  <a:pt x="128" y="12"/>
                </a:lnTo>
                <a:lnTo>
                  <a:pt x="124" y="16"/>
                </a:lnTo>
                <a:lnTo>
                  <a:pt x="117" y="20"/>
                </a:lnTo>
                <a:lnTo>
                  <a:pt x="111" y="24"/>
                </a:lnTo>
                <a:lnTo>
                  <a:pt x="105" y="29"/>
                </a:lnTo>
                <a:lnTo>
                  <a:pt x="97" y="34"/>
                </a:lnTo>
                <a:lnTo>
                  <a:pt x="87" y="39"/>
                </a:lnTo>
                <a:lnTo>
                  <a:pt x="80" y="42"/>
                </a:lnTo>
                <a:lnTo>
                  <a:pt x="70" y="46"/>
                </a:lnTo>
                <a:lnTo>
                  <a:pt x="51" y="52"/>
                </a:lnTo>
                <a:lnTo>
                  <a:pt x="43" y="54"/>
                </a:lnTo>
                <a:lnTo>
                  <a:pt x="35" y="57"/>
                </a:lnTo>
                <a:lnTo>
                  <a:pt x="31" y="58"/>
                </a:lnTo>
                <a:lnTo>
                  <a:pt x="29" y="58"/>
                </a:lnTo>
                <a:lnTo>
                  <a:pt x="23" y="69"/>
                </a:lnTo>
                <a:lnTo>
                  <a:pt x="20" y="76"/>
                </a:lnTo>
                <a:lnTo>
                  <a:pt x="17" y="81"/>
                </a:lnTo>
                <a:lnTo>
                  <a:pt x="15" y="84"/>
                </a:lnTo>
                <a:lnTo>
                  <a:pt x="14" y="85"/>
                </a:lnTo>
                <a:lnTo>
                  <a:pt x="11" y="87"/>
                </a:lnTo>
                <a:lnTo>
                  <a:pt x="8" y="87"/>
                </a:lnTo>
                <a:lnTo>
                  <a:pt x="0" y="8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7" name="Freeform 1059"/>
          <p:cNvSpPr>
            <a:spLocks/>
          </p:cNvSpPr>
          <p:nvPr/>
        </p:nvSpPr>
        <p:spPr bwMode="auto">
          <a:xfrm>
            <a:off x="4730750" y="2632075"/>
            <a:ext cx="57150" cy="90488"/>
          </a:xfrm>
          <a:custGeom>
            <a:avLst/>
            <a:gdLst>
              <a:gd name="T0" fmla="*/ 106 w 106"/>
              <a:gd name="T1" fmla="*/ 0 h 173"/>
              <a:gd name="T2" fmla="*/ 101 w 106"/>
              <a:gd name="T3" fmla="*/ 22 h 173"/>
              <a:gd name="T4" fmla="*/ 96 w 106"/>
              <a:gd name="T5" fmla="*/ 44 h 173"/>
              <a:gd name="T6" fmla="*/ 92 w 106"/>
              <a:gd name="T7" fmla="*/ 65 h 173"/>
              <a:gd name="T8" fmla="*/ 84 w 106"/>
              <a:gd name="T9" fmla="*/ 86 h 173"/>
              <a:gd name="T10" fmla="*/ 76 w 106"/>
              <a:gd name="T11" fmla="*/ 105 h 173"/>
              <a:gd name="T12" fmla="*/ 64 w 106"/>
              <a:gd name="T13" fmla="*/ 122 h 173"/>
              <a:gd name="T14" fmla="*/ 48 w 106"/>
              <a:gd name="T15" fmla="*/ 135 h 173"/>
              <a:gd name="T16" fmla="*/ 40 w 106"/>
              <a:gd name="T17" fmla="*/ 141 h 173"/>
              <a:gd name="T18" fmla="*/ 29 w 106"/>
              <a:gd name="T19" fmla="*/ 145 h 173"/>
              <a:gd name="T20" fmla="*/ 21 w 106"/>
              <a:gd name="T21" fmla="*/ 153 h 173"/>
              <a:gd name="T22" fmla="*/ 11 w 106"/>
              <a:gd name="T23" fmla="*/ 163 h 173"/>
              <a:gd name="T24" fmla="*/ 4 w 106"/>
              <a:gd name="T25" fmla="*/ 170 h 173"/>
              <a:gd name="T26" fmla="*/ 1 w 106"/>
              <a:gd name="T27" fmla="*/ 172 h 173"/>
              <a:gd name="T28" fmla="*/ 0 w 106"/>
              <a:gd name="T29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6" h="173">
                <a:moveTo>
                  <a:pt x="106" y="0"/>
                </a:moveTo>
                <a:lnTo>
                  <a:pt x="101" y="22"/>
                </a:lnTo>
                <a:lnTo>
                  <a:pt x="96" y="44"/>
                </a:lnTo>
                <a:lnTo>
                  <a:pt x="92" y="65"/>
                </a:lnTo>
                <a:lnTo>
                  <a:pt x="84" y="86"/>
                </a:lnTo>
                <a:lnTo>
                  <a:pt x="76" y="105"/>
                </a:lnTo>
                <a:lnTo>
                  <a:pt x="64" y="122"/>
                </a:lnTo>
                <a:lnTo>
                  <a:pt x="48" y="135"/>
                </a:lnTo>
                <a:lnTo>
                  <a:pt x="40" y="141"/>
                </a:lnTo>
                <a:lnTo>
                  <a:pt x="29" y="145"/>
                </a:lnTo>
                <a:lnTo>
                  <a:pt x="21" y="153"/>
                </a:lnTo>
                <a:lnTo>
                  <a:pt x="11" y="163"/>
                </a:lnTo>
                <a:lnTo>
                  <a:pt x="4" y="170"/>
                </a:lnTo>
                <a:lnTo>
                  <a:pt x="1" y="172"/>
                </a:lnTo>
                <a:lnTo>
                  <a:pt x="0" y="17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8" name="Freeform 1060"/>
          <p:cNvSpPr>
            <a:spLocks/>
          </p:cNvSpPr>
          <p:nvPr/>
        </p:nvSpPr>
        <p:spPr bwMode="auto">
          <a:xfrm>
            <a:off x="4665664" y="2657475"/>
            <a:ext cx="71437" cy="14288"/>
          </a:xfrm>
          <a:custGeom>
            <a:avLst/>
            <a:gdLst>
              <a:gd name="T0" fmla="*/ 135 w 135"/>
              <a:gd name="T1" fmla="*/ 0 h 29"/>
              <a:gd name="T2" fmla="*/ 113 w 135"/>
              <a:gd name="T3" fmla="*/ 4 h 29"/>
              <a:gd name="T4" fmla="*/ 96 w 135"/>
              <a:gd name="T5" fmla="*/ 6 h 29"/>
              <a:gd name="T6" fmla="*/ 82 w 135"/>
              <a:gd name="T7" fmla="*/ 9 h 29"/>
              <a:gd name="T8" fmla="*/ 70 w 135"/>
              <a:gd name="T9" fmla="*/ 10 h 29"/>
              <a:gd name="T10" fmla="*/ 60 w 135"/>
              <a:gd name="T11" fmla="*/ 10 h 29"/>
              <a:gd name="T12" fmla="*/ 53 w 135"/>
              <a:gd name="T13" fmla="*/ 11 h 29"/>
              <a:gd name="T14" fmla="*/ 47 w 135"/>
              <a:gd name="T15" fmla="*/ 11 h 29"/>
              <a:gd name="T16" fmla="*/ 42 w 135"/>
              <a:gd name="T17" fmla="*/ 12 h 29"/>
              <a:gd name="T18" fmla="*/ 34 w 135"/>
              <a:gd name="T19" fmla="*/ 14 h 29"/>
              <a:gd name="T20" fmla="*/ 27 w 135"/>
              <a:gd name="T21" fmla="*/ 16 h 29"/>
              <a:gd name="T22" fmla="*/ 22 w 135"/>
              <a:gd name="T23" fmla="*/ 18 h 29"/>
              <a:gd name="T24" fmla="*/ 17 w 135"/>
              <a:gd name="T25" fmla="*/ 21 h 29"/>
              <a:gd name="T26" fmla="*/ 10 w 135"/>
              <a:gd name="T27" fmla="*/ 24 h 29"/>
              <a:gd name="T28" fmla="*/ 0 w 135"/>
              <a:gd name="T2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" h="29">
                <a:moveTo>
                  <a:pt x="135" y="0"/>
                </a:moveTo>
                <a:lnTo>
                  <a:pt x="113" y="4"/>
                </a:lnTo>
                <a:lnTo>
                  <a:pt x="96" y="6"/>
                </a:lnTo>
                <a:lnTo>
                  <a:pt x="82" y="9"/>
                </a:lnTo>
                <a:lnTo>
                  <a:pt x="70" y="10"/>
                </a:lnTo>
                <a:lnTo>
                  <a:pt x="60" y="10"/>
                </a:lnTo>
                <a:lnTo>
                  <a:pt x="53" y="11"/>
                </a:lnTo>
                <a:lnTo>
                  <a:pt x="47" y="11"/>
                </a:lnTo>
                <a:lnTo>
                  <a:pt x="42" y="12"/>
                </a:lnTo>
                <a:lnTo>
                  <a:pt x="34" y="14"/>
                </a:lnTo>
                <a:lnTo>
                  <a:pt x="27" y="16"/>
                </a:lnTo>
                <a:lnTo>
                  <a:pt x="22" y="18"/>
                </a:lnTo>
                <a:lnTo>
                  <a:pt x="17" y="21"/>
                </a:lnTo>
                <a:lnTo>
                  <a:pt x="10" y="24"/>
                </a:lnTo>
                <a:lnTo>
                  <a:pt x="0" y="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49" name="Freeform 1061"/>
          <p:cNvSpPr>
            <a:spLocks/>
          </p:cNvSpPr>
          <p:nvPr/>
        </p:nvSpPr>
        <p:spPr bwMode="auto">
          <a:xfrm>
            <a:off x="4614864" y="2703513"/>
            <a:ext cx="71437" cy="30162"/>
          </a:xfrm>
          <a:custGeom>
            <a:avLst/>
            <a:gdLst>
              <a:gd name="T0" fmla="*/ 135 w 135"/>
              <a:gd name="T1" fmla="*/ 0 h 58"/>
              <a:gd name="T2" fmla="*/ 132 w 135"/>
              <a:gd name="T3" fmla="*/ 7 h 58"/>
              <a:gd name="T4" fmla="*/ 131 w 135"/>
              <a:gd name="T5" fmla="*/ 16 h 58"/>
              <a:gd name="T6" fmla="*/ 129 w 135"/>
              <a:gd name="T7" fmla="*/ 23 h 58"/>
              <a:gd name="T8" fmla="*/ 125 w 135"/>
              <a:gd name="T9" fmla="*/ 29 h 58"/>
              <a:gd name="T10" fmla="*/ 121 w 135"/>
              <a:gd name="T11" fmla="*/ 31 h 58"/>
              <a:gd name="T12" fmla="*/ 117 w 135"/>
              <a:gd name="T13" fmla="*/ 34 h 58"/>
              <a:gd name="T14" fmla="*/ 111 w 135"/>
              <a:gd name="T15" fmla="*/ 36 h 58"/>
              <a:gd name="T16" fmla="*/ 102 w 135"/>
              <a:gd name="T17" fmla="*/ 38 h 58"/>
              <a:gd name="T18" fmla="*/ 84 w 135"/>
              <a:gd name="T19" fmla="*/ 43 h 58"/>
              <a:gd name="T20" fmla="*/ 64 w 135"/>
              <a:gd name="T21" fmla="*/ 48 h 58"/>
              <a:gd name="T22" fmla="*/ 43 w 135"/>
              <a:gd name="T23" fmla="*/ 52 h 58"/>
              <a:gd name="T24" fmla="*/ 25 w 135"/>
              <a:gd name="T25" fmla="*/ 55 h 58"/>
              <a:gd name="T26" fmla="*/ 17 w 135"/>
              <a:gd name="T27" fmla="*/ 56 h 58"/>
              <a:gd name="T28" fmla="*/ 10 w 135"/>
              <a:gd name="T29" fmla="*/ 56 h 58"/>
              <a:gd name="T30" fmla="*/ 4 w 135"/>
              <a:gd name="T31" fmla="*/ 58 h 58"/>
              <a:gd name="T32" fmla="*/ 0 w 135"/>
              <a:gd name="T3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5" h="58">
                <a:moveTo>
                  <a:pt x="135" y="0"/>
                </a:moveTo>
                <a:lnTo>
                  <a:pt x="132" y="7"/>
                </a:lnTo>
                <a:lnTo>
                  <a:pt x="131" y="16"/>
                </a:lnTo>
                <a:lnTo>
                  <a:pt x="129" y="23"/>
                </a:lnTo>
                <a:lnTo>
                  <a:pt x="125" y="29"/>
                </a:lnTo>
                <a:lnTo>
                  <a:pt x="121" y="31"/>
                </a:lnTo>
                <a:lnTo>
                  <a:pt x="117" y="34"/>
                </a:lnTo>
                <a:lnTo>
                  <a:pt x="111" y="36"/>
                </a:lnTo>
                <a:lnTo>
                  <a:pt x="102" y="38"/>
                </a:lnTo>
                <a:lnTo>
                  <a:pt x="84" y="43"/>
                </a:lnTo>
                <a:lnTo>
                  <a:pt x="64" y="48"/>
                </a:lnTo>
                <a:lnTo>
                  <a:pt x="43" y="52"/>
                </a:lnTo>
                <a:lnTo>
                  <a:pt x="25" y="55"/>
                </a:lnTo>
                <a:lnTo>
                  <a:pt x="17" y="56"/>
                </a:lnTo>
                <a:lnTo>
                  <a:pt x="10" y="56"/>
                </a:lnTo>
                <a:lnTo>
                  <a:pt x="4" y="58"/>
                </a:lnTo>
                <a:lnTo>
                  <a:pt x="0" y="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0" name="Freeform 1062"/>
          <p:cNvSpPr>
            <a:spLocks/>
          </p:cNvSpPr>
          <p:nvPr/>
        </p:nvSpPr>
        <p:spPr bwMode="auto">
          <a:xfrm>
            <a:off x="4949825" y="3767139"/>
            <a:ext cx="230188" cy="71437"/>
          </a:xfrm>
          <a:custGeom>
            <a:avLst/>
            <a:gdLst>
              <a:gd name="T0" fmla="*/ 433 w 433"/>
              <a:gd name="T1" fmla="*/ 0 h 135"/>
              <a:gd name="T2" fmla="*/ 424 w 433"/>
              <a:gd name="T3" fmla="*/ 9 h 135"/>
              <a:gd name="T4" fmla="*/ 415 w 433"/>
              <a:gd name="T5" fmla="*/ 15 h 135"/>
              <a:gd name="T6" fmla="*/ 397 w 433"/>
              <a:gd name="T7" fmla="*/ 25 h 135"/>
              <a:gd name="T8" fmla="*/ 378 w 433"/>
              <a:gd name="T9" fmla="*/ 34 h 135"/>
              <a:gd name="T10" fmla="*/ 358 w 433"/>
              <a:gd name="T11" fmla="*/ 39 h 135"/>
              <a:gd name="T12" fmla="*/ 337 w 433"/>
              <a:gd name="T13" fmla="*/ 41 h 135"/>
              <a:gd name="T14" fmla="*/ 315 w 433"/>
              <a:gd name="T15" fmla="*/ 43 h 135"/>
              <a:gd name="T16" fmla="*/ 293 w 433"/>
              <a:gd name="T17" fmla="*/ 46 h 135"/>
              <a:gd name="T18" fmla="*/ 269 w 433"/>
              <a:gd name="T19" fmla="*/ 48 h 135"/>
              <a:gd name="T20" fmla="*/ 245 w 433"/>
              <a:gd name="T21" fmla="*/ 58 h 135"/>
              <a:gd name="T22" fmla="*/ 221 w 433"/>
              <a:gd name="T23" fmla="*/ 69 h 135"/>
              <a:gd name="T24" fmla="*/ 198 w 433"/>
              <a:gd name="T25" fmla="*/ 78 h 135"/>
              <a:gd name="T26" fmla="*/ 173 w 433"/>
              <a:gd name="T27" fmla="*/ 87 h 135"/>
              <a:gd name="T28" fmla="*/ 139 w 433"/>
              <a:gd name="T29" fmla="*/ 93 h 135"/>
              <a:gd name="T30" fmla="*/ 106 w 433"/>
              <a:gd name="T31" fmla="*/ 98 h 135"/>
              <a:gd name="T32" fmla="*/ 72 w 433"/>
              <a:gd name="T33" fmla="*/ 101 h 135"/>
              <a:gd name="T34" fmla="*/ 38 w 433"/>
              <a:gd name="T35" fmla="*/ 106 h 135"/>
              <a:gd name="T36" fmla="*/ 29 w 433"/>
              <a:gd name="T37" fmla="*/ 113 h 135"/>
              <a:gd name="T38" fmla="*/ 22 w 433"/>
              <a:gd name="T39" fmla="*/ 117 h 135"/>
              <a:gd name="T40" fmla="*/ 17 w 433"/>
              <a:gd name="T41" fmla="*/ 120 h 135"/>
              <a:gd name="T42" fmla="*/ 14 w 433"/>
              <a:gd name="T43" fmla="*/ 122 h 135"/>
              <a:gd name="T44" fmla="*/ 12 w 433"/>
              <a:gd name="T45" fmla="*/ 124 h 135"/>
              <a:gd name="T46" fmla="*/ 10 w 433"/>
              <a:gd name="T47" fmla="*/ 125 h 135"/>
              <a:gd name="T48" fmla="*/ 6 w 433"/>
              <a:gd name="T49" fmla="*/ 129 h 135"/>
              <a:gd name="T50" fmla="*/ 0 w 433"/>
              <a:gd name="T51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33" h="135">
                <a:moveTo>
                  <a:pt x="433" y="0"/>
                </a:moveTo>
                <a:lnTo>
                  <a:pt x="424" y="9"/>
                </a:lnTo>
                <a:lnTo>
                  <a:pt x="415" y="15"/>
                </a:lnTo>
                <a:lnTo>
                  <a:pt x="397" y="25"/>
                </a:lnTo>
                <a:lnTo>
                  <a:pt x="378" y="34"/>
                </a:lnTo>
                <a:lnTo>
                  <a:pt x="358" y="39"/>
                </a:lnTo>
                <a:lnTo>
                  <a:pt x="337" y="41"/>
                </a:lnTo>
                <a:lnTo>
                  <a:pt x="315" y="43"/>
                </a:lnTo>
                <a:lnTo>
                  <a:pt x="293" y="46"/>
                </a:lnTo>
                <a:lnTo>
                  <a:pt x="269" y="48"/>
                </a:lnTo>
                <a:lnTo>
                  <a:pt x="245" y="58"/>
                </a:lnTo>
                <a:lnTo>
                  <a:pt x="221" y="69"/>
                </a:lnTo>
                <a:lnTo>
                  <a:pt x="198" y="78"/>
                </a:lnTo>
                <a:lnTo>
                  <a:pt x="173" y="87"/>
                </a:lnTo>
                <a:lnTo>
                  <a:pt x="139" y="93"/>
                </a:lnTo>
                <a:lnTo>
                  <a:pt x="106" y="98"/>
                </a:lnTo>
                <a:lnTo>
                  <a:pt x="72" y="101"/>
                </a:lnTo>
                <a:lnTo>
                  <a:pt x="38" y="106"/>
                </a:lnTo>
                <a:lnTo>
                  <a:pt x="29" y="113"/>
                </a:lnTo>
                <a:lnTo>
                  <a:pt x="22" y="117"/>
                </a:lnTo>
                <a:lnTo>
                  <a:pt x="17" y="120"/>
                </a:lnTo>
                <a:lnTo>
                  <a:pt x="14" y="122"/>
                </a:lnTo>
                <a:lnTo>
                  <a:pt x="12" y="124"/>
                </a:lnTo>
                <a:lnTo>
                  <a:pt x="10" y="125"/>
                </a:lnTo>
                <a:lnTo>
                  <a:pt x="6" y="129"/>
                </a:lnTo>
                <a:lnTo>
                  <a:pt x="0" y="13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1" name="Freeform 1063"/>
          <p:cNvSpPr>
            <a:spLocks/>
          </p:cNvSpPr>
          <p:nvPr/>
        </p:nvSpPr>
        <p:spPr bwMode="auto">
          <a:xfrm>
            <a:off x="4767264" y="3543301"/>
            <a:ext cx="136525" cy="207963"/>
          </a:xfrm>
          <a:custGeom>
            <a:avLst/>
            <a:gdLst>
              <a:gd name="T0" fmla="*/ 259 w 259"/>
              <a:gd name="T1" fmla="*/ 0 h 394"/>
              <a:gd name="T2" fmla="*/ 221 w 259"/>
              <a:gd name="T3" fmla="*/ 38 h 394"/>
              <a:gd name="T4" fmla="*/ 182 w 259"/>
              <a:gd name="T5" fmla="*/ 77 h 394"/>
              <a:gd name="T6" fmla="*/ 176 w 259"/>
              <a:gd name="T7" fmla="*/ 85 h 394"/>
              <a:gd name="T8" fmla="*/ 172 w 259"/>
              <a:gd name="T9" fmla="*/ 97 h 394"/>
              <a:gd name="T10" fmla="*/ 169 w 259"/>
              <a:gd name="T11" fmla="*/ 112 h 394"/>
              <a:gd name="T12" fmla="*/ 167 w 259"/>
              <a:gd name="T13" fmla="*/ 129 h 394"/>
              <a:gd name="T14" fmla="*/ 166 w 259"/>
              <a:gd name="T15" fmla="*/ 148 h 394"/>
              <a:gd name="T16" fmla="*/ 164 w 259"/>
              <a:gd name="T17" fmla="*/ 167 h 394"/>
              <a:gd name="T18" fmla="*/ 162 w 259"/>
              <a:gd name="T19" fmla="*/ 210 h 394"/>
              <a:gd name="T20" fmla="*/ 158 w 259"/>
              <a:gd name="T21" fmla="*/ 251 h 394"/>
              <a:gd name="T22" fmla="*/ 155 w 259"/>
              <a:gd name="T23" fmla="*/ 272 h 394"/>
              <a:gd name="T24" fmla="*/ 150 w 259"/>
              <a:gd name="T25" fmla="*/ 290 h 394"/>
              <a:gd name="T26" fmla="*/ 145 w 259"/>
              <a:gd name="T27" fmla="*/ 305 h 394"/>
              <a:gd name="T28" fmla="*/ 137 w 259"/>
              <a:gd name="T29" fmla="*/ 319 h 394"/>
              <a:gd name="T30" fmla="*/ 127 w 259"/>
              <a:gd name="T31" fmla="*/ 329 h 394"/>
              <a:gd name="T32" fmla="*/ 115 w 259"/>
              <a:gd name="T33" fmla="*/ 337 h 394"/>
              <a:gd name="T34" fmla="*/ 98 w 259"/>
              <a:gd name="T35" fmla="*/ 341 h 394"/>
              <a:gd name="T36" fmla="*/ 81 w 259"/>
              <a:gd name="T37" fmla="*/ 344 h 394"/>
              <a:gd name="T38" fmla="*/ 64 w 259"/>
              <a:gd name="T39" fmla="*/ 345 h 394"/>
              <a:gd name="T40" fmla="*/ 48 w 259"/>
              <a:gd name="T41" fmla="*/ 346 h 394"/>
              <a:gd name="T42" fmla="*/ 30 w 259"/>
              <a:gd name="T43" fmla="*/ 352 h 394"/>
              <a:gd name="T44" fmla="*/ 14 w 259"/>
              <a:gd name="T45" fmla="*/ 362 h 394"/>
              <a:gd name="T46" fmla="*/ 8 w 259"/>
              <a:gd name="T47" fmla="*/ 367 h 394"/>
              <a:gd name="T48" fmla="*/ 3 w 259"/>
              <a:gd name="T49" fmla="*/ 374 h 394"/>
              <a:gd name="T50" fmla="*/ 1 w 259"/>
              <a:gd name="T51" fmla="*/ 383 h 394"/>
              <a:gd name="T52" fmla="*/ 0 w 259"/>
              <a:gd name="T53" fmla="*/ 394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59" h="394">
                <a:moveTo>
                  <a:pt x="259" y="0"/>
                </a:moveTo>
                <a:lnTo>
                  <a:pt x="221" y="38"/>
                </a:lnTo>
                <a:lnTo>
                  <a:pt x="182" y="77"/>
                </a:lnTo>
                <a:lnTo>
                  <a:pt x="176" y="85"/>
                </a:lnTo>
                <a:lnTo>
                  <a:pt x="172" y="97"/>
                </a:lnTo>
                <a:lnTo>
                  <a:pt x="169" y="112"/>
                </a:lnTo>
                <a:lnTo>
                  <a:pt x="167" y="129"/>
                </a:lnTo>
                <a:lnTo>
                  <a:pt x="166" y="148"/>
                </a:lnTo>
                <a:lnTo>
                  <a:pt x="164" y="167"/>
                </a:lnTo>
                <a:lnTo>
                  <a:pt x="162" y="210"/>
                </a:lnTo>
                <a:lnTo>
                  <a:pt x="158" y="251"/>
                </a:lnTo>
                <a:lnTo>
                  <a:pt x="155" y="272"/>
                </a:lnTo>
                <a:lnTo>
                  <a:pt x="150" y="290"/>
                </a:lnTo>
                <a:lnTo>
                  <a:pt x="145" y="305"/>
                </a:lnTo>
                <a:lnTo>
                  <a:pt x="137" y="319"/>
                </a:lnTo>
                <a:lnTo>
                  <a:pt x="127" y="329"/>
                </a:lnTo>
                <a:lnTo>
                  <a:pt x="115" y="337"/>
                </a:lnTo>
                <a:lnTo>
                  <a:pt x="98" y="341"/>
                </a:lnTo>
                <a:lnTo>
                  <a:pt x="81" y="344"/>
                </a:lnTo>
                <a:lnTo>
                  <a:pt x="64" y="345"/>
                </a:lnTo>
                <a:lnTo>
                  <a:pt x="48" y="346"/>
                </a:lnTo>
                <a:lnTo>
                  <a:pt x="30" y="352"/>
                </a:lnTo>
                <a:lnTo>
                  <a:pt x="14" y="362"/>
                </a:lnTo>
                <a:lnTo>
                  <a:pt x="8" y="367"/>
                </a:lnTo>
                <a:lnTo>
                  <a:pt x="3" y="374"/>
                </a:lnTo>
                <a:lnTo>
                  <a:pt x="1" y="383"/>
                </a:lnTo>
                <a:lnTo>
                  <a:pt x="0" y="39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2" name="Freeform 1064"/>
          <p:cNvSpPr>
            <a:spLocks/>
          </p:cNvSpPr>
          <p:nvPr/>
        </p:nvSpPr>
        <p:spPr bwMode="auto">
          <a:xfrm>
            <a:off x="4975226" y="3511550"/>
            <a:ext cx="61913" cy="133350"/>
          </a:xfrm>
          <a:custGeom>
            <a:avLst/>
            <a:gdLst>
              <a:gd name="T0" fmla="*/ 115 w 115"/>
              <a:gd name="T1" fmla="*/ 0 h 250"/>
              <a:gd name="T2" fmla="*/ 108 w 115"/>
              <a:gd name="T3" fmla="*/ 15 h 250"/>
              <a:gd name="T4" fmla="*/ 101 w 115"/>
              <a:gd name="T5" fmla="*/ 29 h 250"/>
              <a:gd name="T6" fmla="*/ 89 w 115"/>
              <a:gd name="T7" fmla="*/ 56 h 250"/>
              <a:gd name="T8" fmla="*/ 78 w 115"/>
              <a:gd name="T9" fmla="*/ 83 h 250"/>
              <a:gd name="T10" fmla="*/ 72 w 115"/>
              <a:gd name="T11" fmla="*/ 99 h 250"/>
              <a:gd name="T12" fmla="*/ 67 w 115"/>
              <a:gd name="T13" fmla="*/ 116 h 250"/>
              <a:gd name="T14" fmla="*/ 65 w 115"/>
              <a:gd name="T15" fmla="*/ 132 h 250"/>
              <a:gd name="T16" fmla="*/ 63 w 115"/>
              <a:gd name="T17" fmla="*/ 149 h 250"/>
              <a:gd name="T18" fmla="*/ 61 w 115"/>
              <a:gd name="T19" fmla="*/ 166 h 250"/>
              <a:gd name="T20" fmla="*/ 58 w 115"/>
              <a:gd name="T21" fmla="*/ 183 h 250"/>
              <a:gd name="T22" fmla="*/ 55 w 115"/>
              <a:gd name="T23" fmla="*/ 189 h 250"/>
              <a:gd name="T24" fmla="*/ 49 w 115"/>
              <a:gd name="T25" fmla="*/ 199 h 250"/>
              <a:gd name="T26" fmla="*/ 42 w 115"/>
              <a:gd name="T27" fmla="*/ 209 h 250"/>
              <a:gd name="T28" fmla="*/ 32 w 115"/>
              <a:gd name="T29" fmla="*/ 220 h 250"/>
              <a:gd name="T30" fmla="*/ 24 w 115"/>
              <a:gd name="T31" fmla="*/ 232 h 250"/>
              <a:gd name="T32" fmla="*/ 14 w 115"/>
              <a:gd name="T33" fmla="*/ 242 h 250"/>
              <a:gd name="T34" fmla="*/ 6 w 115"/>
              <a:gd name="T35" fmla="*/ 248 h 250"/>
              <a:gd name="T36" fmla="*/ 4 w 115"/>
              <a:gd name="T37" fmla="*/ 250 h 250"/>
              <a:gd name="T38" fmla="*/ 0 w 115"/>
              <a:gd name="T39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5" h="250">
                <a:moveTo>
                  <a:pt x="115" y="0"/>
                </a:moveTo>
                <a:lnTo>
                  <a:pt x="108" y="15"/>
                </a:lnTo>
                <a:lnTo>
                  <a:pt x="101" y="29"/>
                </a:lnTo>
                <a:lnTo>
                  <a:pt x="89" y="56"/>
                </a:lnTo>
                <a:lnTo>
                  <a:pt x="78" y="83"/>
                </a:lnTo>
                <a:lnTo>
                  <a:pt x="72" y="99"/>
                </a:lnTo>
                <a:lnTo>
                  <a:pt x="67" y="116"/>
                </a:lnTo>
                <a:lnTo>
                  <a:pt x="65" y="132"/>
                </a:lnTo>
                <a:lnTo>
                  <a:pt x="63" y="149"/>
                </a:lnTo>
                <a:lnTo>
                  <a:pt x="61" y="166"/>
                </a:lnTo>
                <a:lnTo>
                  <a:pt x="58" y="183"/>
                </a:lnTo>
                <a:lnTo>
                  <a:pt x="55" y="189"/>
                </a:lnTo>
                <a:lnTo>
                  <a:pt x="49" y="199"/>
                </a:lnTo>
                <a:lnTo>
                  <a:pt x="42" y="209"/>
                </a:lnTo>
                <a:lnTo>
                  <a:pt x="32" y="220"/>
                </a:lnTo>
                <a:lnTo>
                  <a:pt x="24" y="232"/>
                </a:lnTo>
                <a:lnTo>
                  <a:pt x="14" y="242"/>
                </a:lnTo>
                <a:lnTo>
                  <a:pt x="6" y="248"/>
                </a:lnTo>
                <a:lnTo>
                  <a:pt x="4" y="250"/>
                </a:lnTo>
                <a:lnTo>
                  <a:pt x="0" y="2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3" name="Freeform 1065"/>
          <p:cNvSpPr>
            <a:spLocks/>
          </p:cNvSpPr>
          <p:nvPr/>
        </p:nvSpPr>
        <p:spPr bwMode="auto">
          <a:xfrm>
            <a:off x="4721226" y="3568701"/>
            <a:ext cx="157163" cy="80963"/>
          </a:xfrm>
          <a:custGeom>
            <a:avLst/>
            <a:gdLst>
              <a:gd name="T0" fmla="*/ 298 w 298"/>
              <a:gd name="T1" fmla="*/ 0 h 154"/>
              <a:gd name="T2" fmla="*/ 255 w 298"/>
              <a:gd name="T3" fmla="*/ 11 h 154"/>
              <a:gd name="T4" fmla="*/ 213 w 298"/>
              <a:gd name="T5" fmla="*/ 22 h 154"/>
              <a:gd name="T6" fmla="*/ 170 w 298"/>
              <a:gd name="T7" fmla="*/ 31 h 154"/>
              <a:gd name="T8" fmla="*/ 125 w 298"/>
              <a:gd name="T9" fmla="*/ 38 h 154"/>
              <a:gd name="T10" fmla="*/ 121 w 298"/>
              <a:gd name="T11" fmla="*/ 42 h 154"/>
              <a:gd name="T12" fmla="*/ 118 w 298"/>
              <a:gd name="T13" fmla="*/ 47 h 154"/>
              <a:gd name="T14" fmla="*/ 107 w 298"/>
              <a:gd name="T15" fmla="*/ 60 h 154"/>
              <a:gd name="T16" fmla="*/ 94 w 298"/>
              <a:gd name="T17" fmla="*/ 77 h 154"/>
              <a:gd name="T18" fmla="*/ 81 w 298"/>
              <a:gd name="T19" fmla="*/ 95 h 154"/>
              <a:gd name="T20" fmla="*/ 66 w 298"/>
              <a:gd name="T21" fmla="*/ 112 h 154"/>
              <a:gd name="T22" fmla="*/ 54 w 298"/>
              <a:gd name="T23" fmla="*/ 127 h 154"/>
              <a:gd name="T24" fmla="*/ 49 w 298"/>
              <a:gd name="T25" fmla="*/ 133 h 154"/>
              <a:gd name="T26" fmla="*/ 44 w 298"/>
              <a:gd name="T27" fmla="*/ 138 h 154"/>
              <a:gd name="T28" fmla="*/ 41 w 298"/>
              <a:gd name="T29" fmla="*/ 142 h 154"/>
              <a:gd name="T30" fmla="*/ 38 w 298"/>
              <a:gd name="T31" fmla="*/ 144 h 154"/>
              <a:gd name="T32" fmla="*/ 34 w 298"/>
              <a:gd name="T33" fmla="*/ 147 h 154"/>
              <a:gd name="T34" fmla="*/ 28 w 298"/>
              <a:gd name="T35" fmla="*/ 149 h 154"/>
              <a:gd name="T36" fmla="*/ 16 w 298"/>
              <a:gd name="T37" fmla="*/ 151 h 154"/>
              <a:gd name="T38" fmla="*/ 10 w 298"/>
              <a:gd name="T39" fmla="*/ 153 h 154"/>
              <a:gd name="T40" fmla="*/ 5 w 298"/>
              <a:gd name="T41" fmla="*/ 154 h 154"/>
              <a:gd name="T42" fmla="*/ 1 w 298"/>
              <a:gd name="T43" fmla="*/ 154 h 154"/>
              <a:gd name="T44" fmla="*/ 0 w 298"/>
              <a:gd name="T45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8" h="154">
                <a:moveTo>
                  <a:pt x="298" y="0"/>
                </a:moveTo>
                <a:lnTo>
                  <a:pt x="255" y="11"/>
                </a:lnTo>
                <a:lnTo>
                  <a:pt x="213" y="22"/>
                </a:lnTo>
                <a:lnTo>
                  <a:pt x="170" y="31"/>
                </a:lnTo>
                <a:lnTo>
                  <a:pt x="125" y="38"/>
                </a:lnTo>
                <a:lnTo>
                  <a:pt x="121" y="42"/>
                </a:lnTo>
                <a:lnTo>
                  <a:pt x="118" y="47"/>
                </a:lnTo>
                <a:lnTo>
                  <a:pt x="107" y="60"/>
                </a:lnTo>
                <a:lnTo>
                  <a:pt x="94" y="77"/>
                </a:lnTo>
                <a:lnTo>
                  <a:pt x="81" y="95"/>
                </a:lnTo>
                <a:lnTo>
                  <a:pt x="66" y="112"/>
                </a:lnTo>
                <a:lnTo>
                  <a:pt x="54" y="127"/>
                </a:lnTo>
                <a:lnTo>
                  <a:pt x="49" y="133"/>
                </a:lnTo>
                <a:lnTo>
                  <a:pt x="44" y="138"/>
                </a:lnTo>
                <a:lnTo>
                  <a:pt x="41" y="142"/>
                </a:lnTo>
                <a:lnTo>
                  <a:pt x="38" y="144"/>
                </a:lnTo>
                <a:lnTo>
                  <a:pt x="34" y="147"/>
                </a:lnTo>
                <a:lnTo>
                  <a:pt x="28" y="149"/>
                </a:lnTo>
                <a:lnTo>
                  <a:pt x="16" y="151"/>
                </a:lnTo>
                <a:lnTo>
                  <a:pt x="10" y="153"/>
                </a:lnTo>
                <a:lnTo>
                  <a:pt x="5" y="154"/>
                </a:lnTo>
                <a:lnTo>
                  <a:pt x="1" y="154"/>
                </a:lnTo>
                <a:lnTo>
                  <a:pt x="0" y="15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4" name="Freeform 1066"/>
          <p:cNvSpPr>
            <a:spLocks/>
          </p:cNvSpPr>
          <p:nvPr/>
        </p:nvSpPr>
        <p:spPr bwMode="auto">
          <a:xfrm>
            <a:off x="4818064" y="3716338"/>
            <a:ext cx="9525" cy="50800"/>
          </a:xfrm>
          <a:custGeom>
            <a:avLst/>
            <a:gdLst>
              <a:gd name="T0" fmla="*/ 19 w 19"/>
              <a:gd name="T1" fmla="*/ 0 h 96"/>
              <a:gd name="T2" fmla="*/ 13 w 19"/>
              <a:gd name="T3" fmla="*/ 24 h 96"/>
              <a:gd name="T4" fmla="*/ 6 w 19"/>
              <a:gd name="T5" fmla="*/ 48 h 96"/>
              <a:gd name="T6" fmla="*/ 2 w 19"/>
              <a:gd name="T7" fmla="*/ 71 h 96"/>
              <a:gd name="T8" fmla="*/ 0 w 19"/>
              <a:gd name="T9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96">
                <a:moveTo>
                  <a:pt x="19" y="0"/>
                </a:moveTo>
                <a:lnTo>
                  <a:pt x="13" y="24"/>
                </a:lnTo>
                <a:lnTo>
                  <a:pt x="6" y="48"/>
                </a:lnTo>
                <a:lnTo>
                  <a:pt x="2" y="71"/>
                </a:lnTo>
                <a:lnTo>
                  <a:pt x="0" y="9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5" name="Freeform 1067"/>
          <p:cNvSpPr>
            <a:spLocks/>
          </p:cNvSpPr>
          <p:nvPr/>
        </p:nvSpPr>
        <p:spPr bwMode="auto">
          <a:xfrm>
            <a:off x="5480050" y="3684589"/>
            <a:ext cx="101600" cy="153987"/>
          </a:xfrm>
          <a:custGeom>
            <a:avLst/>
            <a:gdLst>
              <a:gd name="T0" fmla="*/ 0 w 193"/>
              <a:gd name="T1" fmla="*/ 0 h 289"/>
              <a:gd name="T2" fmla="*/ 19 w 193"/>
              <a:gd name="T3" fmla="*/ 13 h 289"/>
              <a:gd name="T4" fmla="*/ 38 w 193"/>
              <a:gd name="T5" fmla="*/ 23 h 289"/>
              <a:gd name="T6" fmla="*/ 56 w 193"/>
              <a:gd name="T7" fmla="*/ 33 h 289"/>
              <a:gd name="T8" fmla="*/ 74 w 193"/>
              <a:gd name="T9" fmla="*/ 40 h 289"/>
              <a:gd name="T10" fmla="*/ 92 w 193"/>
              <a:gd name="T11" fmla="*/ 46 h 289"/>
              <a:gd name="T12" fmla="*/ 111 w 193"/>
              <a:gd name="T13" fmla="*/ 51 h 289"/>
              <a:gd name="T14" fmla="*/ 133 w 193"/>
              <a:gd name="T15" fmla="*/ 54 h 289"/>
              <a:gd name="T16" fmla="*/ 154 w 193"/>
              <a:gd name="T17" fmla="*/ 58 h 289"/>
              <a:gd name="T18" fmla="*/ 165 w 193"/>
              <a:gd name="T19" fmla="*/ 84 h 289"/>
              <a:gd name="T20" fmla="*/ 175 w 193"/>
              <a:gd name="T21" fmla="*/ 112 h 289"/>
              <a:gd name="T22" fmla="*/ 181 w 193"/>
              <a:gd name="T23" fmla="*/ 141 h 289"/>
              <a:gd name="T24" fmla="*/ 187 w 193"/>
              <a:gd name="T25" fmla="*/ 170 h 289"/>
              <a:gd name="T26" fmla="*/ 189 w 193"/>
              <a:gd name="T27" fmla="*/ 200 h 289"/>
              <a:gd name="T28" fmla="*/ 192 w 193"/>
              <a:gd name="T29" fmla="*/ 230 h 289"/>
              <a:gd name="T30" fmla="*/ 193 w 193"/>
              <a:gd name="T31" fmla="*/ 289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3" h="289">
                <a:moveTo>
                  <a:pt x="0" y="0"/>
                </a:moveTo>
                <a:lnTo>
                  <a:pt x="19" y="13"/>
                </a:lnTo>
                <a:lnTo>
                  <a:pt x="38" y="23"/>
                </a:lnTo>
                <a:lnTo>
                  <a:pt x="56" y="33"/>
                </a:lnTo>
                <a:lnTo>
                  <a:pt x="74" y="40"/>
                </a:lnTo>
                <a:lnTo>
                  <a:pt x="92" y="46"/>
                </a:lnTo>
                <a:lnTo>
                  <a:pt x="111" y="51"/>
                </a:lnTo>
                <a:lnTo>
                  <a:pt x="133" y="54"/>
                </a:lnTo>
                <a:lnTo>
                  <a:pt x="154" y="58"/>
                </a:lnTo>
                <a:lnTo>
                  <a:pt x="165" y="84"/>
                </a:lnTo>
                <a:lnTo>
                  <a:pt x="175" y="112"/>
                </a:lnTo>
                <a:lnTo>
                  <a:pt x="181" y="141"/>
                </a:lnTo>
                <a:lnTo>
                  <a:pt x="187" y="170"/>
                </a:lnTo>
                <a:lnTo>
                  <a:pt x="189" y="200"/>
                </a:lnTo>
                <a:lnTo>
                  <a:pt x="192" y="230"/>
                </a:lnTo>
                <a:lnTo>
                  <a:pt x="193" y="28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6" name="Freeform 1068"/>
          <p:cNvSpPr>
            <a:spLocks/>
          </p:cNvSpPr>
          <p:nvPr/>
        </p:nvSpPr>
        <p:spPr bwMode="auto">
          <a:xfrm>
            <a:off x="5484813" y="3640138"/>
            <a:ext cx="177800" cy="30162"/>
          </a:xfrm>
          <a:custGeom>
            <a:avLst/>
            <a:gdLst>
              <a:gd name="T0" fmla="*/ 0 w 337"/>
              <a:gd name="T1" fmla="*/ 0 h 57"/>
              <a:gd name="T2" fmla="*/ 70 w 337"/>
              <a:gd name="T3" fmla="*/ 8 h 57"/>
              <a:gd name="T4" fmla="*/ 140 w 337"/>
              <a:gd name="T5" fmla="*/ 15 h 57"/>
              <a:gd name="T6" fmla="*/ 209 w 337"/>
              <a:gd name="T7" fmla="*/ 24 h 57"/>
              <a:gd name="T8" fmla="*/ 244 w 337"/>
              <a:gd name="T9" fmla="*/ 31 h 57"/>
              <a:gd name="T10" fmla="*/ 279 w 337"/>
              <a:gd name="T11" fmla="*/ 38 h 57"/>
              <a:gd name="T12" fmla="*/ 285 w 337"/>
              <a:gd name="T13" fmla="*/ 43 h 57"/>
              <a:gd name="T14" fmla="*/ 291 w 337"/>
              <a:gd name="T15" fmla="*/ 45 h 57"/>
              <a:gd name="T16" fmla="*/ 298 w 337"/>
              <a:gd name="T17" fmla="*/ 51 h 57"/>
              <a:gd name="T18" fmla="*/ 303 w 337"/>
              <a:gd name="T19" fmla="*/ 55 h 57"/>
              <a:gd name="T20" fmla="*/ 307 w 337"/>
              <a:gd name="T21" fmla="*/ 57 h 57"/>
              <a:gd name="T22" fmla="*/ 310 w 337"/>
              <a:gd name="T23" fmla="*/ 57 h 57"/>
              <a:gd name="T24" fmla="*/ 316 w 337"/>
              <a:gd name="T25" fmla="*/ 57 h 57"/>
              <a:gd name="T26" fmla="*/ 324 w 337"/>
              <a:gd name="T27" fmla="*/ 57 h 57"/>
              <a:gd name="T28" fmla="*/ 330 w 337"/>
              <a:gd name="T29" fmla="*/ 57 h 57"/>
              <a:gd name="T30" fmla="*/ 337 w 337"/>
              <a:gd name="T3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7" h="57">
                <a:moveTo>
                  <a:pt x="0" y="0"/>
                </a:moveTo>
                <a:lnTo>
                  <a:pt x="70" y="8"/>
                </a:lnTo>
                <a:lnTo>
                  <a:pt x="140" y="15"/>
                </a:lnTo>
                <a:lnTo>
                  <a:pt x="209" y="24"/>
                </a:lnTo>
                <a:lnTo>
                  <a:pt x="244" y="31"/>
                </a:lnTo>
                <a:lnTo>
                  <a:pt x="279" y="38"/>
                </a:lnTo>
                <a:lnTo>
                  <a:pt x="285" y="43"/>
                </a:lnTo>
                <a:lnTo>
                  <a:pt x="291" y="45"/>
                </a:lnTo>
                <a:lnTo>
                  <a:pt x="298" y="51"/>
                </a:lnTo>
                <a:lnTo>
                  <a:pt x="303" y="55"/>
                </a:lnTo>
                <a:lnTo>
                  <a:pt x="307" y="57"/>
                </a:lnTo>
                <a:lnTo>
                  <a:pt x="310" y="57"/>
                </a:lnTo>
                <a:lnTo>
                  <a:pt x="316" y="57"/>
                </a:lnTo>
                <a:lnTo>
                  <a:pt x="324" y="57"/>
                </a:lnTo>
                <a:lnTo>
                  <a:pt x="330" y="57"/>
                </a:lnTo>
                <a:lnTo>
                  <a:pt x="337" y="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7" name="Freeform 1069"/>
          <p:cNvSpPr>
            <a:spLocks/>
          </p:cNvSpPr>
          <p:nvPr/>
        </p:nvSpPr>
        <p:spPr bwMode="auto">
          <a:xfrm>
            <a:off x="5387975" y="3633788"/>
            <a:ext cx="76200" cy="138112"/>
          </a:xfrm>
          <a:custGeom>
            <a:avLst/>
            <a:gdLst>
              <a:gd name="T0" fmla="*/ 0 w 145"/>
              <a:gd name="T1" fmla="*/ 0 h 260"/>
              <a:gd name="T2" fmla="*/ 3 w 145"/>
              <a:gd name="T3" fmla="*/ 29 h 260"/>
              <a:gd name="T4" fmla="*/ 3 w 145"/>
              <a:gd name="T5" fmla="*/ 54 h 260"/>
              <a:gd name="T6" fmla="*/ 4 w 145"/>
              <a:gd name="T7" fmla="*/ 76 h 260"/>
              <a:gd name="T8" fmla="*/ 5 w 145"/>
              <a:gd name="T9" fmla="*/ 94 h 260"/>
              <a:gd name="T10" fmla="*/ 5 w 145"/>
              <a:gd name="T11" fmla="*/ 108 h 260"/>
              <a:gd name="T12" fmla="*/ 8 w 145"/>
              <a:gd name="T13" fmla="*/ 119 h 260"/>
              <a:gd name="T14" fmla="*/ 10 w 145"/>
              <a:gd name="T15" fmla="*/ 129 h 260"/>
              <a:gd name="T16" fmla="*/ 14 w 145"/>
              <a:gd name="T17" fmla="*/ 136 h 260"/>
              <a:gd name="T18" fmla="*/ 18 w 145"/>
              <a:gd name="T19" fmla="*/ 142 h 260"/>
              <a:gd name="T20" fmla="*/ 26 w 145"/>
              <a:gd name="T21" fmla="*/ 146 h 260"/>
              <a:gd name="T22" fmla="*/ 35 w 145"/>
              <a:gd name="T23" fmla="*/ 149 h 260"/>
              <a:gd name="T24" fmla="*/ 47 w 145"/>
              <a:gd name="T25" fmla="*/ 152 h 260"/>
              <a:gd name="T26" fmla="*/ 62 w 145"/>
              <a:gd name="T27" fmla="*/ 154 h 260"/>
              <a:gd name="T28" fmla="*/ 80 w 145"/>
              <a:gd name="T29" fmla="*/ 156 h 260"/>
              <a:gd name="T30" fmla="*/ 100 w 145"/>
              <a:gd name="T31" fmla="*/ 160 h 260"/>
              <a:gd name="T32" fmla="*/ 125 w 145"/>
              <a:gd name="T33" fmla="*/ 164 h 260"/>
              <a:gd name="T34" fmla="*/ 128 w 145"/>
              <a:gd name="T35" fmla="*/ 173 h 260"/>
              <a:gd name="T36" fmla="*/ 130 w 145"/>
              <a:gd name="T37" fmla="*/ 184 h 260"/>
              <a:gd name="T38" fmla="*/ 133 w 145"/>
              <a:gd name="T39" fmla="*/ 197 h 260"/>
              <a:gd name="T40" fmla="*/ 136 w 145"/>
              <a:gd name="T41" fmla="*/ 210 h 260"/>
              <a:gd name="T42" fmla="*/ 142 w 145"/>
              <a:gd name="T43" fmla="*/ 237 h 260"/>
              <a:gd name="T44" fmla="*/ 143 w 145"/>
              <a:gd name="T45" fmla="*/ 249 h 260"/>
              <a:gd name="T46" fmla="*/ 145 w 145"/>
              <a:gd name="T47" fmla="*/ 26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260">
                <a:moveTo>
                  <a:pt x="0" y="0"/>
                </a:moveTo>
                <a:lnTo>
                  <a:pt x="3" y="29"/>
                </a:lnTo>
                <a:lnTo>
                  <a:pt x="3" y="54"/>
                </a:lnTo>
                <a:lnTo>
                  <a:pt x="4" y="76"/>
                </a:lnTo>
                <a:lnTo>
                  <a:pt x="5" y="94"/>
                </a:lnTo>
                <a:lnTo>
                  <a:pt x="5" y="108"/>
                </a:lnTo>
                <a:lnTo>
                  <a:pt x="8" y="119"/>
                </a:lnTo>
                <a:lnTo>
                  <a:pt x="10" y="129"/>
                </a:lnTo>
                <a:lnTo>
                  <a:pt x="14" y="136"/>
                </a:lnTo>
                <a:lnTo>
                  <a:pt x="18" y="142"/>
                </a:lnTo>
                <a:lnTo>
                  <a:pt x="26" y="146"/>
                </a:lnTo>
                <a:lnTo>
                  <a:pt x="35" y="149"/>
                </a:lnTo>
                <a:lnTo>
                  <a:pt x="47" y="152"/>
                </a:lnTo>
                <a:lnTo>
                  <a:pt x="62" y="154"/>
                </a:lnTo>
                <a:lnTo>
                  <a:pt x="80" y="156"/>
                </a:lnTo>
                <a:lnTo>
                  <a:pt x="100" y="160"/>
                </a:lnTo>
                <a:lnTo>
                  <a:pt x="125" y="164"/>
                </a:lnTo>
                <a:lnTo>
                  <a:pt x="128" y="173"/>
                </a:lnTo>
                <a:lnTo>
                  <a:pt x="130" y="184"/>
                </a:lnTo>
                <a:lnTo>
                  <a:pt x="133" y="197"/>
                </a:lnTo>
                <a:lnTo>
                  <a:pt x="136" y="210"/>
                </a:lnTo>
                <a:lnTo>
                  <a:pt x="142" y="237"/>
                </a:lnTo>
                <a:lnTo>
                  <a:pt x="143" y="249"/>
                </a:lnTo>
                <a:lnTo>
                  <a:pt x="145" y="26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8" name="Freeform 1070"/>
          <p:cNvSpPr>
            <a:spLocks/>
          </p:cNvSpPr>
          <p:nvPr/>
        </p:nvSpPr>
        <p:spPr bwMode="auto">
          <a:xfrm>
            <a:off x="5480051" y="3594101"/>
            <a:ext cx="131763" cy="4763"/>
          </a:xfrm>
          <a:custGeom>
            <a:avLst/>
            <a:gdLst>
              <a:gd name="T0" fmla="*/ 0 w 251"/>
              <a:gd name="T1" fmla="*/ 0 h 10"/>
              <a:gd name="T2" fmla="*/ 32 w 251"/>
              <a:gd name="T3" fmla="*/ 6 h 10"/>
              <a:gd name="T4" fmla="*/ 63 w 251"/>
              <a:gd name="T5" fmla="*/ 9 h 10"/>
              <a:gd name="T6" fmla="*/ 94 w 251"/>
              <a:gd name="T7" fmla="*/ 10 h 10"/>
              <a:gd name="T8" fmla="*/ 126 w 251"/>
              <a:gd name="T9" fmla="*/ 7 h 10"/>
              <a:gd name="T10" fmla="*/ 188 w 251"/>
              <a:gd name="T11" fmla="*/ 3 h 10"/>
              <a:gd name="T12" fmla="*/ 219 w 251"/>
              <a:gd name="T13" fmla="*/ 1 h 10"/>
              <a:gd name="T14" fmla="*/ 251 w 251"/>
              <a:gd name="T15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1" h="10">
                <a:moveTo>
                  <a:pt x="0" y="0"/>
                </a:moveTo>
                <a:lnTo>
                  <a:pt x="32" y="6"/>
                </a:lnTo>
                <a:lnTo>
                  <a:pt x="63" y="9"/>
                </a:lnTo>
                <a:lnTo>
                  <a:pt x="94" y="10"/>
                </a:lnTo>
                <a:lnTo>
                  <a:pt x="126" y="7"/>
                </a:lnTo>
                <a:lnTo>
                  <a:pt x="188" y="3"/>
                </a:lnTo>
                <a:lnTo>
                  <a:pt x="219" y="1"/>
                </a:lnTo>
                <a:lnTo>
                  <a:pt x="251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59" name="Freeform 1071"/>
          <p:cNvSpPr>
            <a:spLocks/>
          </p:cNvSpPr>
          <p:nvPr/>
        </p:nvSpPr>
        <p:spPr bwMode="auto">
          <a:xfrm>
            <a:off x="5572125" y="3721100"/>
            <a:ext cx="76200" cy="20638"/>
          </a:xfrm>
          <a:custGeom>
            <a:avLst/>
            <a:gdLst>
              <a:gd name="T0" fmla="*/ 0 w 144"/>
              <a:gd name="T1" fmla="*/ 0 h 38"/>
              <a:gd name="T2" fmla="*/ 33 w 144"/>
              <a:gd name="T3" fmla="*/ 12 h 38"/>
              <a:gd name="T4" fmla="*/ 71 w 144"/>
              <a:gd name="T5" fmla="*/ 25 h 38"/>
              <a:gd name="T6" fmla="*/ 89 w 144"/>
              <a:gd name="T7" fmla="*/ 30 h 38"/>
              <a:gd name="T8" fmla="*/ 107 w 144"/>
              <a:gd name="T9" fmla="*/ 34 h 38"/>
              <a:gd name="T10" fmla="*/ 126 w 144"/>
              <a:gd name="T11" fmla="*/ 37 h 38"/>
              <a:gd name="T12" fmla="*/ 144 w 144"/>
              <a:gd name="T13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" h="38">
                <a:moveTo>
                  <a:pt x="0" y="0"/>
                </a:moveTo>
                <a:lnTo>
                  <a:pt x="33" y="12"/>
                </a:lnTo>
                <a:lnTo>
                  <a:pt x="71" y="25"/>
                </a:lnTo>
                <a:lnTo>
                  <a:pt x="89" y="30"/>
                </a:lnTo>
                <a:lnTo>
                  <a:pt x="107" y="34"/>
                </a:lnTo>
                <a:lnTo>
                  <a:pt x="126" y="37"/>
                </a:lnTo>
                <a:lnTo>
                  <a:pt x="144" y="3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0" name="Freeform 1072"/>
          <p:cNvSpPr>
            <a:spLocks/>
          </p:cNvSpPr>
          <p:nvPr/>
        </p:nvSpPr>
        <p:spPr bwMode="auto">
          <a:xfrm>
            <a:off x="5372100" y="3965575"/>
            <a:ext cx="103188" cy="25400"/>
          </a:xfrm>
          <a:custGeom>
            <a:avLst/>
            <a:gdLst>
              <a:gd name="T0" fmla="*/ 0 w 193"/>
              <a:gd name="T1" fmla="*/ 0 h 48"/>
              <a:gd name="T2" fmla="*/ 32 w 193"/>
              <a:gd name="T3" fmla="*/ 1 h 48"/>
              <a:gd name="T4" fmla="*/ 63 w 193"/>
              <a:gd name="T5" fmla="*/ 3 h 48"/>
              <a:gd name="T6" fmla="*/ 94 w 193"/>
              <a:gd name="T7" fmla="*/ 4 h 48"/>
              <a:gd name="T8" fmla="*/ 110 w 193"/>
              <a:gd name="T9" fmla="*/ 6 h 48"/>
              <a:gd name="T10" fmla="*/ 126 w 193"/>
              <a:gd name="T11" fmla="*/ 10 h 48"/>
              <a:gd name="T12" fmla="*/ 134 w 193"/>
              <a:gd name="T13" fmla="*/ 13 h 48"/>
              <a:gd name="T14" fmla="*/ 141 w 193"/>
              <a:gd name="T15" fmla="*/ 18 h 48"/>
              <a:gd name="T16" fmla="*/ 154 w 193"/>
              <a:gd name="T17" fmla="*/ 31 h 48"/>
              <a:gd name="T18" fmla="*/ 162 w 193"/>
              <a:gd name="T19" fmla="*/ 38 h 48"/>
              <a:gd name="T20" fmla="*/ 168 w 193"/>
              <a:gd name="T21" fmla="*/ 44 h 48"/>
              <a:gd name="T22" fmla="*/ 175 w 193"/>
              <a:gd name="T23" fmla="*/ 47 h 48"/>
              <a:gd name="T24" fmla="*/ 183 w 193"/>
              <a:gd name="T25" fmla="*/ 48 h 48"/>
              <a:gd name="T26" fmla="*/ 188 w 193"/>
              <a:gd name="T27" fmla="*/ 48 h 48"/>
              <a:gd name="T28" fmla="*/ 193 w 193"/>
              <a:gd name="T29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3" h="48">
                <a:moveTo>
                  <a:pt x="0" y="0"/>
                </a:moveTo>
                <a:lnTo>
                  <a:pt x="32" y="1"/>
                </a:lnTo>
                <a:lnTo>
                  <a:pt x="63" y="3"/>
                </a:lnTo>
                <a:lnTo>
                  <a:pt x="94" y="4"/>
                </a:lnTo>
                <a:lnTo>
                  <a:pt x="110" y="6"/>
                </a:lnTo>
                <a:lnTo>
                  <a:pt x="126" y="10"/>
                </a:lnTo>
                <a:lnTo>
                  <a:pt x="134" y="13"/>
                </a:lnTo>
                <a:lnTo>
                  <a:pt x="141" y="18"/>
                </a:lnTo>
                <a:lnTo>
                  <a:pt x="154" y="31"/>
                </a:lnTo>
                <a:lnTo>
                  <a:pt x="162" y="38"/>
                </a:lnTo>
                <a:lnTo>
                  <a:pt x="168" y="44"/>
                </a:lnTo>
                <a:lnTo>
                  <a:pt x="175" y="47"/>
                </a:lnTo>
                <a:lnTo>
                  <a:pt x="183" y="48"/>
                </a:lnTo>
                <a:lnTo>
                  <a:pt x="188" y="48"/>
                </a:lnTo>
                <a:lnTo>
                  <a:pt x="193" y="4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1" name="Freeform 1073"/>
          <p:cNvSpPr>
            <a:spLocks/>
          </p:cNvSpPr>
          <p:nvPr/>
        </p:nvSpPr>
        <p:spPr bwMode="auto">
          <a:xfrm>
            <a:off x="5133976" y="4051301"/>
            <a:ext cx="117475" cy="36513"/>
          </a:xfrm>
          <a:custGeom>
            <a:avLst/>
            <a:gdLst>
              <a:gd name="T0" fmla="*/ 222 w 222"/>
              <a:gd name="T1" fmla="*/ 0 h 67"/>
              <a:gd name="T2" fmla="*/ 207 w 222"/>
              <a:gd name="T3" fmla="*/ 2 h 67"/>
              <a:gd name="T4" fmla="*/ 194 w 222"/>
              <a:gd name="T5" fmla="*/ 5 h 67"/>
              <a:gd name="T6" fmla="*/ 182 w 222"/>
              <a:gd name="T7" fmla="*/ 6 h 67"/>
              <a:gd name="T8" fmla="*/ 170 w 222"/>
              <a:gd name="T9" fmla="*/ 8 h 67"/>
              <a:gd name="T10" fmla="*/ 159 w 222"/>
              <a:gd name="T11" fmla="*/ 11 h 67"/>
              <a:gd name="T12" fmla="*/ 148 w 222"/>
              <a:gd name="T13" fmla="*/ 15 h 67"/>
              <a:gd name="T14" fmla="*/ 137 w 222"/>
              <a:gd name="T15" fmla="*/ 21 h 67"/>
              <a:gd name="T16" fmla="*/ 125 w 222"/>
              <a:gd name="T17" fmla="*/ 29 h 67"/>
              <a:gd name="T18" fmla="*/ 118 w 222"/>
              <a:gd name="T19" fmla="*/ 36 h 67"/>
              <a:gd name="T20" fmla="*/ 112 w 222"/>
              <a:gd name="T21" fmla="*/ 45 h 67"/>
              <a:gd name="T22" fmla="*/ 105 w 222"/>
              <a:gd name="T23" fmla="*/ 53 h 67"/>
              <a:gd name="T24" fmla="*/ 101 w 222"/>
              <a:gd name="T25" fmla="*/ 55 h 67"/>
              <a:gd name="T26" fmla="*/ 96 w 222"/>
              <a:gd name="T27" fmla="*/ 57 h 67"/>
              <a:gd name="T28" fmla="*/ 83 w 222"/>
              <a:gd name="T29" fmla="*/ 61 h 67"/>
              <a:gd name="T30" fmla="*/ 69 w 222"/>
              <a:gd name="T31" fmla="*/ 63 h 67"/>
              <a:gd name="T32" fmla="*/ 52 w 222"/>
              <a:gd name="T33" fmla="*/ 65 h 67"/>
              <a:gd name="T34" fmla="*/ 36 w 222"/>
              <a:gd name="T35" fmla="*/ 66 h 67"/>
              <a:gd name="T36" fmla="*/ 22 w 222"/>
              <a:gd name="T37" fmla="*/ 67 h 67"/>
              <a:gd name="T38" fmla="*/ 11 w 222"/>
              <a:gd name="T39" fmla="*/ 67 h 67"/>
              <a:gd name="T40" fmla="*/ 6 w 222"/>
              <a:gd name="T41" fmla="*/ 67 h 67"/>
              <a:gd name="T42" fmla="*/ 3 w 222"/>
              <a:gd name="T43" fmla="*/ 67 h 67"/>
              <a:gd name="T44" fmla="*/ 1 w 222"/>
              <a:gd name="T45" fmla="*/ 67 h 67"/>
              <a:gd name="T46" fmla="*/ 0 w 222"/>
              <a:gd name="T4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22" h="67">
                <a:moveTo>
                  <a:pt x="222" y="0"/>
                </a:moveTo>
                <a:lnTo>
                  <a:pt x="207" y="2"/>
                </a:lnTo>
                <a:lnTo>
                  <a:pt x="194" y="5"/>
                </a:lnTo>
                <a:lnTo>
                  <a:pt x="182" y="6"/>
                </a:lnTo>
                <a:lnTo>
                  <a:pt x="170" y="8"/>
                </a:lnTo>
                <a:lnTo>
                  <a:pt x="159" y="11"/>
                </a:lnTo>
                <a:lnTo>
                  <a:pt x="148" y="15"/>
                </a:lnTo>
                <a:lnTo>
                  <a:pt x="137" y="21"/>
                </a:lnTo>
                <a:lnTo>
                  <a:pt x="125" y="29"/>
                </a:lnTo>
                <a:lnTo>
                  <a:pt x="118" y="36"/>
                </a:lnTo>
                <a:lnTo>
                  <a:pt x="112" y="45"/>
                </a:lnTo>
                <a:lnTo>
                  <a:pt x="105" y="53"/>
                </a:lnTo>
                <a:lnTo>
                  <a:pt x="101" y="55"/>
                </a:lnTo>
                <a:lnTo>
                  <a:pt x="96" y="57"/>
                </a:lnTo>
                <a:lnTo>
                  <a:pt x="83" y="61"/>
                </a:lnTo>
                <a:lnTo>
                  <a:pt x="69" y="63"/>
                </a:lnTo>
                <a:lnTo>
                  <a:pt x="52" y="65"/>
                </a:lnTo>
                <a:lnTo>
                  <a:pt x="36" y="66"/>
                </a:lnTo>
                <a:lnTo>
                  <a:pt x="22" y="67"/>
                </a:lnTo>
                <a:lnTo>
                  <a:pt x="11" y="67"/>
                </a:lnTo>
                <a:lnTo>
                  <a:pt x="6" y="67"/>
                </a:lnTo>
                <a:lnTo>
                  <a:pt x="3" y="67"/>
                </a:lnTo>
                <a:lnTo>
                  <a:pt x="1" y="67"/>
                </a:lnTo>
                <a:lnTo>
                  <a:pt x="0" y="6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2" name="Freeform 1074"/>
          <p:cNvSpPr>
            <a:spLocks/>
          </p:cNvSpPr>
          <p:nvPr/>
        </p:nvSpPr>
        <p:spPr bwMode="auto">
          <a:xfrm>
            <a:off x="5057775" y="3792538"/>
            <a:ext cx="71438" cy="55562"/>
          </a:xfrm>
          <a:custGeom>
            <a:avLst/>
            <a:gdLst>
              <a:gd name="T0" fmla="*/ 135 w 135"/>
              <a:gd name="T1" fmla="*/ 0 h 106"/>
              <a:gd name="T2" fmla="*/ 127 w 135"/>
              <a:gd name="T3" fmla="*/ 13 h 106"/>
              <a:gd name="T4" fmla="*/ 123 w 135"/>
              <a:gd name="T5" fmla="*/ 24 h 106"/>
              <a:gd name="T6" fmla="*/ 120 w 135"/>
              <a:gd name="T7" fmla="*/ 31 h 106"/>
              <a:gd name="T8" fmla="*/ 118 w 135"/>
              <a:gd name="T9" fmla="*/ 36 h 106"/>
              <a:gd name="T10" fmla="*/ 117 w 135"/>
              <a:gd name="T11" fmla="*/ 40 h 106"/>
              <a:gd name="T12" fmla="*/ 115 w 135"/>
              <a:gd name="T13" fmla="*/ 41 h 106"/>
              <a:gd name="T14" fmla="*/ 115 w 135"/>
              <a:gd name="T15" fmla="*/ 41 h 106"/>
              <a:gd name="T16" fmla="*/ 115 w 135"/>
              <a:gd name="T17" fmla="*/ 40 h 106"/>
              <a:gd name="T18" fmla="*/ 114 w 135"/>
              <a:gd name="T19" fmla="*/ 37 h 106"/>
              <a:gd name="T20" fmla="*/ 113 w 135"/>
              <a:gd name="T21" fmla="*/ 37 h 106"/>
              <a:gd name="T22" fmla="*/ 111 w 135"/>
              <a:gd name="T23" fmla="*/ 37 h 106"/>
              <a:gd name="T24" fmla="*/ 108 w 135"/>
              <a:gd name="T25" fmla="*/ 40 h 106"/>
              <a:gd name="T26" fmla="*/ 102 w 135"/>
              <a:gd name="T27" fmla="*/ 43 h 106"/>
              <a:gd name="T28" fmla="*/ 96 w 135"/>
              <a:gd name="T29" fmla="*/ 50 h 106"/>
              <a:gd name="T30" fmla="*/ 87 w 135"/>
              <a:gd name="T31" fmla="*/ 58 h 106"/>
              <a:gd name="T32" fmla="*/ 82 w 135"/>
              <a:gd name="T33" fmla="*/ 65 h 106"/>
              <a:gd name="T34" fmla="*/ 77 w 135"/>
              <a:gd name="T35" fmla="*/ 74 h 106"/>
              <a:gd name="T36" fmla="*/ 73 w 135"/>
              <a:gd name="T37" fmla="*/ 81 h 106"/>
              <a:gd name="T38" fmla="*/ 67 w 135"/>
              <a:gd name="T39" fmla="*/ 87 h 106"/>
              <a:gd name="T40" fmla="*/ 59 w 135"/>
              <a:gd name="T41" fmla="*/ 90 h 106"/>
              <a:gd name="T42" fmla="*/ 49 w 135"/>
              <a:gd name="T43" fmla="*/ 93 h 106"/>
              <a:gd name="T44" fmla="*/ 38 w 135"/>
              <a:gd name="T45" fmla="*/ 94 h 106"/>
              <a:gd name="T46" fmla="*/ 29 w 135"/>
              <a:gd name="T47" fmla="*/ 96 h 106"/>
              <a:gd name="T48" fmla="*/ 20 w 135"/>
              <a:gd name="T49" fmla="*/ 99 h 106"/>
              <a:gd name="T50" fmla="*/ 11 w 135"/>
              <a:gd name="T51" fmla="*/ 102 h 106"/>
              <a:gd name="T52" fmla="*/ 4 w 135"/>
              <a:gd name="T53" fmla="*/ 105 h 106"/>
              <a:gd name="T54" fmla="*/ 1 w 135"/>
              <a:gd name="T55" fmla="*/ 106 h 106"/>
              <a:gd name="T56" fmla="*/ 0 w 135"/>
              <a:gd name="T57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35" h="106">
                <a:moveTo>
                  <a:pt x="135" y="0"/>
                </a:moveTo>
                <a:lnTo>
                  <a:pt x="127" y="13"/>
                </a:lnTo>
                <a:lnTo>
                  <a:pt x="123" y="24"/>
                </a:lnTo>
                <a:lnTo>
                  <a:pt x="120" y="31"/>
                </a:lnTo>
                <a:lnTo>
                  <a:pt x="118" y="36"/>
                </a:lnTo>
                <a:lnTo>
                  <a:pt x="117" y="40"/>
                </a:lnTo>
                <a:lnTo>
                  <a:pt x="115" y="41"/>
                </a:lnTo>
                <a:lnTo>
                  <a:pt x="115" y="41"/>
                </a:lnTo>
                <a:lnTo>
                  <a:pt x="115" y="40"/>
                </a:lnTo>
                <a:lnTo>
                  <a:pt x="114" y="37"/>
                </a:lnTo>
                <a:lnTo>
                  <a:pt x="113" y="37"/>
                </a:lnTo>
                <a:lnTo>
                  <a:pt x="111" y="37"/>
                </a:lnTo>
                <a:lnTo>
                  <a:pt x="108" y="40"/>
                </a:lnTo>
                <a:lnTo>
                  <a:pt x="102" y="43"/>
                </a:lnTo>
                <a:lnTo>
                  <a:pt x="96" y="50"/>
                </a:lnTo>
                <a:lnTo>
                  <a:pt x="87" y="58"/>
                </a:lnTo>
                <a:lnTo>
                  <a:pt x="82" y="65"/>
                </a:lnTo>
                <a:lnTo>
                  <a:pt x="77" y="74"/>
                </a:lnTo>
                <a:lnTo>
                  <a:pt x="73" y="81"/>
                </a:lnTo>
                <a:lnTo>
                  <a:pt x="67" y="87"/>
                </a:lnTo>
                <a:lnTo>
                  <a:pt x="59" y="90"/>
                </a:lnTo>
                <a:lnTo>
                  <a:pt x="49" y="93"/>
                </a:lnTo>
                <a:lnTo>
                  <a:pt x="38" y="94"/>
                </a:lnTo>
                <a:lnTo>
                  <a:pt x="29" y="96"/>
                </a:lnTo>
                <a:lnTo>
                  <a:pt x="20" y="99"/>
                </a:lnTo>
                <a:lnTo>
                  <a:pt x="11" y="102"/>
                </a:lnTo>
                <a:lnTo>
                  <a:pt x="4" y="105"/>
                </a:lnTo>
                <a:lnTo>
                  <a:pt x="1" y="106"/>
                </a:lnTo>
                <a:lnTo>
                  <a:pt x="0" y="10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3" name="Freeform 1075"/>
          <p:cNvSpPr>
            <a:spLocks/>
          </p:cNvSpPr>
          <p:nvPr/>
        </p:nvSpPr>
        <p:spPr bwMode="auto">
          <a:xfrm>
            <a:off x="4868863" y="3832226"/>
            <a:ext cx="87312" cy="41275"/>
          </a:xfrm>
          <a:custGeom>
            <a:avLst/>
            <a:gdLst>
              <a:gd name="T0" fmla="*/ 164 w 164"/>
              <a:gd name="T1" fmla="*/ 0 h 77"/>
              <a:gd name="T2" fmla="*/ 148 w 164"/>
              <a:gd name="T3" fmla="*/ 21 h 77"/>
              <a:gd name="T4" fmla="*/ 131 w 164"/>
              <a:gd name="T5" fmla="*/ 36 h 77"/>
              <a:gd name="T6" fmla="*/ 113 w 164"/>
              <a:gd name="T7" fmla="*/ 49 h 77"/>
              <a:gd name="T8" fmla="*/ 93 w 164"/>
              <a:gd name="T9" fmla="*/ 60 h 77"/>
              <a:gd name="T10" fmla="*/ 72 w 164"/>
              <a:gd name="T11" fmla="*/ 67 h 77"/>
              <a:gd name="T12" fmla="*/ 49 w 164"/>
              <a:gd name="T13" fmla="*/ 74 h 77"/>
              <a:gd name="T14" fmla="*/ 25 w 164"/>
              <a:gd name="T15" fmla="*/ 76 h 77"/>
              <a:gd name="T16" fmla="*/ 0 w 164"/>
              <a:gd name="T17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" h="77">
                <a:moveTo>
                  <a:pt x="164" y="0"/>
                </a:moveTo>
                <a:lnTo>
                  <a:pt x="148" y="21"/>
                </a:lnTo>
                <a:lnTo>
                  <a:pt x="131" y="36"/>
                </a:lnTo>
                <a:lnTo>
                  <a:pt x="113" y="49"/>
                </a:lnTo>
                <a:lnTo>
                  <a:pt x="93" y="60"/>
                </a:lnTo>
                <a:lnTo>
                  <a:pt x="72" y="67"/>
                </a:lnTo>
                <a:lnTo>
                  <a:pt x="49" y="74"/>
                </a:lnTo>
                <a:lnTo>
                  <a:pt x="25" y="76"/>
                </a:lnTo>
                <a:lnTo>
                  <a:pt x="0" y="7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4" name="Freeform 1076"/>
          <p:cNvSpPr>
            <a:spLocks/>
          </p:cNvSpPr>
          <p:nvPr/>
        </p:nvSpPr>
        <p:spPr bwMode="auto">
          <a:xfrm>
            <a:off x="5275263" y="2895601"/>
            <a:ext cx="31750" cy="22225"/>
          </a:xfrm>
          <a:custGeom>
            <a:avLst/>
            <a:gdLst>
              <a:gd name="T0" fmla="*/ 61 w 61"/>
              <a:gd name="T1" fmla="*/ 16 h 42"/>
              <a:gd name="T2" fmla="*/ 55 w 61"/>
              <a:gd name="T3" fmla="*/ 0 h 42"/>
              <a:gd name="T4" fmla="*/ 39 w 61"/>
              <a:gd name="T5" fmla="*/ 5 h 42"/>
              <a:gd name="T6" fmla="*/ 27 w 61"/>
              <a:gd name="T7" fmla="*/ 11 h 42"/>
              <a:gd name="T8" fmla="*/ 15 w 61"/>
              <a:gd name="T9" fmla="*/ 18 h 42"/>
              <a:gd name="T10" fmla="*/ 12 w 61"/>
              <a:gd name="T11" fmla="*/ 20 h 42"/>
              <a:gd name="T12" fmla="*/ 0 w 61"/>
              <a:gd name="T13" fmla="*/ 30 h 42"/>
              <a:gd name="T14" fmla="*/ 12 w 61"/>
              <a:gd name="T15" fmla="*/ 42 h 42"/>
              <a:gd name="T16" fmla="*/ 24 w 61"/>
              <a:gd name="T17" fmla="*/ 32 h 42"/>
              <a:gd name="T18" fmla="*/ 18 w 61"/>
              <a:gd name="T19" fmla="*/ 26 h 42"/>
              <a:gd name="T20" fmla="*/ 22 w 61"/>
              <a:gd name="T21" fmla="*/ 34 h 42"/>
              <a:gd name="T22" fmla="*/ 34 w 61"/>
              <a:gd name="T23" fmla="*/ 26 h 42"/>
              <a:gd name="T24" fmla="*/ 46 w 61"/>
              <a:gd name="T25" fmla="*/ 20 h 42"/>
              <a:gd name="T26" fmla="*/ 61 w 61"/>
              <a:gd name="T27" fmla="*/ 16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1" h="42">
                <a:moveTo>
                  <a:pt x="61" y="16"/>
                </a:moveTo>
                <a:lnTo>
                  <a:pt x="55" y="0"/>
                </a:lnTo>
                <a:lnTo>
                  <a:pt x="39" y="5"/>
                </a:lnTo>
                <a:lnTo>
                  <a:pt x="27" y="11"/>
                </a:lnTo>
                <a:lnTo>
                  <a:pt x="15" y="18"/>
                </a:lnTo>
                <a:lnTo>
                  <a:pt x="12" y="20"/>
                </a:lnTo>
                <a:lnTo>
                  <a:pt x="0" y="30"/>
                </a:lnTo>
                <a:lnTo>
                  <a:pt x="12" y="42"/>
                </a:lnTo>
                <a:lnTo>
                  <a:pt x="24" y="32"/>
                </a:lnTo>
                <a:lnTo>
                  <a:pt x="18" y="26"/>
                </a:lnTo>
                <a:lnTo>
                  <a:pt x="22" y="34"/>
                </a:lnTo>
                <a:lnTo>
                  <a:pt x="34" y="26"/>
                </a:lnTo>
                <a:lnTo>
                  <a:pt x="46" y="20"/>
                </a:lnTo>
                <a:lnTo>
                  <a:pt x="61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5" name="Freeform 1077"/>
          <p:cNvSpPr>
            <a:spLocks/>
          </p:cNvSpPr>
          <p:nvPr/>
        </p:nvSpPr>
        <p:spPr bwMode="auto">
          <a:xfrm>
            <a:off x="5303839" y="2860676"/>
            <a:ext cx="20637" cy="42863"/>
          </a:xfrm>
          <a:custGeom>
            <a:avLst/>
            <a:gdLst>
              <a:gd name="T0" fmla="*/ 10 w 41"/>
              <a:gd name="T1" fmla="*/ 66 h 82"/>
              <a:gd name="T2" fmla="*/ 14 w 41"/>
              <a:gd name="T3" fmla="*/ 82 h 82"/>
              <a:gd name="T4" fmla="*/ 24 w 41"/>
              <a:gd name="T5" fmla="*/ 78 h 82"/>
              <a:gd name="T6" fmla="*/ 30 w 41"/>
              <a:gd name="T7" fmla="*/ 76 h 82"/>
              <a:gd name="T8" fmla="*/ 34 w 41"/>
              <a:gd name="T9" fmla="*/ 73 h 82"/>
              <a:gd name="T10" fmla="*/ 36 w 41"/>
              <a:gd name="T11" fmla="*/ 72 h 82"/>
              <a:gd name="T12" fmla="*/ 39 w 41"/>
              <a:gd name="T13" fmla="*/ 68 h 82"/>
              <a:gd name="T14" fmla="*/ 40 w 41"/>
              <a:gd name="T15" fmla="*/ 66 h 82"/>
              <a:gd name="T16" fmla="*/ 41 w 41"/>
              <a:gd name="T17" fmla="*/ 62 h 82"/>
              <a:gd name="T18" fmla="*/ 41 w 41"/>
              <a:gd name="T19" fmla="*/ 59 h 82"/>
              <a:gd name="T20" fmla="*/ 41 w 41"/>
              <a:gd name="T21" fmla="*/ 55 h 82"/>
              <a:gd name="T22" fmla="*/ 40 w 41"/>
              <a:gd name="T23" fmla="*/ 50 h 82"/>
              <a:gd name="T24" fmla="*/ 38 w 41"/>
              <a:gd name="T25" fmla="*/ 44 h 82"/>
              <a:gd name="T26" fmla="*/ 33 w 41"/>
              <a:gd name="T27" fmla="*/ 36 h 82"/>
              <a:gd name="T28" fmla="*/ 26 w 41"/>
              <a:gd name="T29" fmla="*/ 40 h 82"/>
              <a:gd name="T30" fmla="*/ 34 w 41"/>
              <a:gd name="T31" fmla="*/ 36 h 82"/>
              <a:gd name="T32" fmla="*/ 29 w 41"/>
              <a:gd name="T33" fmla="*/ 28 h 82"/>
              <a:gd name="T34" fmla="*/ 26 w 41"/>
              <a:gd name="T35" fmla="*/ 19 h 82"/>
              <a:gd name="T36" fmla="*/ 21 w 41"/>
              <a:gd name="T37" fmla="*/ 11 h 82"/>
              <a:gd name="T38" fmla="*/ 20 w 41"/>
              <a:gd name="T39" fmla="*/ 8 h 82"/>
              <a:gd name="T40" fmla="*/ 12 w 41"/>
              <a:gd name="T41" fmla="*/ 0 h 82"/>
              <a:gd name="T42" fmla="*/ 0 w 41"/>
              <a:gd name="T43" fmla="*/ 12 h 82"/>
              <a:gd name="T44" fmla="*/ 8 w 41"/>
              <a:gd name="T45" fmla="*/ 20 h 82"/>
              <a:gd name="T46" fmla="*/ 14 w 41"/>
              <a:gd name="T47" fmla="*/ 14 h 82"/>
              <a:gd name="T48" fmla="*/ 5 w 41"/>
              <a:gd name="T49" fmla="*/ 17 h 82"/>
              <a:gd name="T50" fmla="*/ 10 w 41"/>
              <a:gd name="T51" fmla="*/ 25 h 82"/>
              <a:gd name="T52" fmla="*/ 14 w 41"/>
              <a:gd name="T53" fmla="*/ 34 h 82"/>
              <a:gd name="T54" fmla="*/ 18 w 41"/>
              <a:gd name="T55" fmla="*/ 43 h 82"/>
              <a:gd name="T56" fmla="*/ 18 w 41"/>
              <a:gd name="T57" fmla="*/ 43 h 82"/>
              <a:gd name="T58" fmla="*/ 22 w 41"/>
              <a:gd name="T59" fmla="*/ 50 h 82"/>
              <a:gd name="T60" fmla="*/ 24 w 41"/>
              <a:gd name="T61" fmla="*/ 56 h 82"/>
              <a:gd name="T62" fmla="*/ 26 w 41"/>
              <a:gd name="T63" fmla="*/ 61 h 82"/>
              <a:gd name="T64" fmla="*/ 33 w 41"/>
              <a:gd name="T65" fmla="*/ 59 h 82"/>
              <a:gd name="T66" fmla="*/ 24 w 41"/>
              <a:gd name="T67" fmla="*/ 59 h 82"/>
              <a:gd name="T68" fmla="*/ 24 w 41"/>
              <a:gd name="T69" fmla="*/ 62 h 82"/>
              <a:gd name="T70" fmla="*/ 26 w 41"/>
              <a:gd name="T71" fmla="*/ 59 h 82"/>
              <a:gd name="T72" fmla="*/ 24 w 41"/>
              <a:gd name="T73" fmla="*/ 62 h 82"/>
              <a:gd name="T74" fmla="*/ 33 w 41"/>
              <a:gd name="T75" fmla="*/ 62 h 82"/>
              <a:gd name="T76" fmla="*/ 27 w 41"/>
              <a:gd name="T77" fmla="*/ 56 h 82"/>
              <a:gd name="T78" fmla="*/ 24 w 41"/>
              <a:gd name="T79" fmla="*/ 60 h 82"/>
              <a:gd name="T80" fmla="*/ 30 w 41"/>
              <a:gd name="T81" fmla="*/ 66 h 82"/>
              <a:gd name="T82" fmla="*/ 27 w 41"/>
              <a:gd name="T83" fmla="*/ 58 h 82"/>
              <a:gd name="T84" fmla="*/ 23 w 41"/>
              <a:gd name="T85" fmla="*/ 60 h 82"/>
              <a:gd name="T86" fmla="*/ 17 w 41"/>
              <a:gd name="T87" fmla="*/ 62 h 82"/>
              <a:gd name="T88" fmla="*/ 10 w 41"/>
              <a:gd name="T89" fmla="*/ 66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1" h="82">
                <a:moveTo>
                  <a:pt x="10" y="66"/>
                </a:moveTo>
                <a:lnTo>
                  <a:pt x="14" y="82"/>
                </a:lnTo>
                <a:lnTo>
                  <a:pt x="24" y="78"/>
                </a:lnTo>
                <a:lnTo>
                  <a:pt x="30" y="76"/>
                </a:lnTo>
                <a:lnTo>
                  <a:pt x="34" y="73"/>
                </a:lnTo>
                <a:lnTo>
                  <a:pt x="36" y="72"/>
                </a:lnTo>
                <a:lnTo>
                  <a:pt x="39" y="68"/>
                </a:lnTo>
                <a:lnTo>
                  <a:pt x="40" y="66"/>
                </a:lnTo>
                <a:lnTo>
                  <a:pt x="41" y="62"/>
                </a:lnTo>
                <a:lnTo>
                  <a:pt x="41" y="59"/>
                </a:lnTo>
                <a:lnTo>
                  <a:pt x="41" y="55"/>
                </a:lnTo>
                <a:lnTo>
                  <a:pt x="40" y="50"/>
                </a:lnTo>
                <a:lnTo>
                  <a:pt x="38" y="44"/>
                </a:lnTo>
                <a:lnTo>
                  <a:pt x="33" y="36"/>
                </a:lnTo>
                <a:lnTo>
                  <a:pt x="26" y="40"/>
                </a:lnTo>
                <a:lnTo>
                  <a:pt x="34" y="36"/>
                </a:lnTo>
                <a:lnTo>
                  <a:pt x="29" y="28"/>
                </a:lnTo>
                <a:lnTo>
                  <a:pt x="26" y="19"/>
                </a:lnTo>
                <a:lnTo>
                  <a:pt x="21" y="11"/>
                </a:lnTo>
                <a:lnTo>
                  <a:pt x="20" y="8"/>
                </a:lnTo>
                <a:lnTo>
                  <a:pt x="12" y="0"/>
                </a:lnTo>
                <a:lnTo>
                  <a:pt x="0" y="12"/>
                </a:lnTo>
                <a:lnTo>
                  <a:pt x="8" y="20"/>
                </a:lnTo>
                <a:lnTo>
                  <a:pt x="14" y="14"/>
                </a:lnTo>
                <a:lnTo>
                  <a:pt x="5" y="17"/>
                </a:lnTo>
                <a:lnTo>
                  <a:pt x="10" y="25"/>
                </a:lnTo>
                <a:lnTo>
                  <a:pt x="14" y="34"/>
                </a:lnTo>
                <a:lnTo>
                  <a:pt x="18" y="43"/>
                </a:lnTo>
                <a:lnTo>
                  <a:pt x="18" y="43"/>
                </a:lnTo>
                <a:lnTo>
                  <a:pt x="22" y="50"/>
                </a:lnTo>
                <a:lnTo>
                  <a:pt x="24" y="56"/>
                </a:lnTo>
                <a:lnTo>
                  <a:pt x="26" y="61"/>
                </a:lnTo>
                <a:lnTo>
                  <a:pt x="33" y="59"/>
                </a:lnTo>
                <a:lnTo>
                  <a:pt x="24" y="59"/>
                </a:lnTo>
                <a:lnTo>
                  <a:pt x="24" y="62"/>
                </a:lnTo>
                <a:lnTo>
                  <a:pt x="26" y="59"/>
                </a:lnTo>
                <a:lnTo>
                  <a:pt x="24" y="62"/>
                </a:lnTo>
                <a:lnTo>
                  <a:pt x="33" y="62"/>
                </a:lnTo>
                <a:lnTo>
                  <a:pt x="27" y="56"/>
                </a:lnTo>
                <a:lnTo>
                  <a:pt x="24" y="60"/>
                </a:lnTo>
                <a:lnTo>
                  <a:pt x="30" y="66"/>
                </a:lnTo>
                <a:lnTo>
                  <a:pt x="27" y="58"/>
                </a:lnTo>
                <a:lnTo>
                  <a:pt x="23" y="60"/>
                </a:lnTo>
                <a:lnTo>
                  <a:pt x="17" y="62"/>
                </a:lnTo>
                <a:lnTo>
                  <a:pt x="10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6" name="Freeform 1078"/>
          <p:cNvSpPr>
            <a:spLocks/>
          </p:cNvSpPr>
          <p:nvPr/>
        </p:nvSpPr>
        <p:spPr bwMode="auto">
          <a:xfrm>
            <a:off x="4808538" y="3013075"/>
            <a:ext cx="11112" cy="122238"/>
          </a:xfrm>
          <a:custGeom>
            <a:avLst/>
            <a:gdLst>
              <a:gd name="T0" fmla="*/ 2 w 21"/>
              <a:gd name="T1" fmla="*/ 0 h 230"/>
              <a:gd name="T2" fmla="*/ 3 w 21"/>
              <a:gd name="T3" fmla="*/ 19 h 230"/>
              <a:gd name="T4" fmla="*/ 3 w 21"/>
              <a:gd name="T5" fmla="*/ 37 h 230"/>
              <a:gd name="T6" fmla="*/ 3 w 21"/>
              <a:gd name="T7" fmla="*/ 54 h 230"/>
              <a:gd name="T8" fmla="*/ 4 w 21"/>
              <a:gd name="T9" fmla="*/ 69 h 230"/>
              <a:gd name="T10" fmla="*/ 4 w 21"/>
              <a:gd name="T11" fmla="*/ 83 h 230"/>
              <a:gd name="T12" fmla="*/ 4 w 21"/>
              <a:gd name="T13" fmla="*/ 95 h 230"/>
              <a:gd name="T14" fmla="*/ 3 w 21"/>
              <a:gd name="T15" fmla="*/ 107 h 230"/>
              <a:gd name="T16" fmla="*/ 3 w 21"/>
              <a:gd name="T17" fmla="*/ 116 h 230"/>
              <a:gd name="T18" fmla="*/ 2 w 21"/>
              <a:gd name="T19" fmla="*/ 133 h 230"/>
              <a:gd name="T20" fmla="*/ 2 w 21"/>
              <a:gd name="T21" fmla="*/ 147 h 230"/>
              <a:gd name="T22" fmla="*/ 1 w 21"/>
              <a:gd name="T23" fmla="*/ 157 h 230"/>
              <a:gd name="T24" fmla="*/ 0 w 21"/>
              <a:gd name="T25" fmla="*/ 166 h 230"/>
              <a:gd name="T26" fmla="*/ 0 w 21"/>
              <a:gd name="T27" fmla="*/ 173 h 230"/>
              <a:gd name="T28" fmla="*/ 0 w 21"/>
              <a:gd name="T29" fmla="*/ 179 h 230"/>
              <a:gd name="T30" fmla="*/ 2 w 21"/>
              <a:gd name="T31" fmla="*/ 191 h 230"/>
              <a:gd name="T32" fmla="*/ 6 w 21"/>
              <a:gd name="T33" fmla="*/ 197 h 230"/>
              <a:gd name="T34" fmla="*/ 9 w 21"/>
              <a:gd name="T35" fmla="*/ 205 h 230"/>
              <a:gd name="T36" fmla="*/ 14 w 21"/>
              <a:gd name="T37" fmla="*/ 217 h 230"/>
              <a:gd name="T38" fmla="*/ 21 w 21"/>
              <a:gd name="T39" fmla="*/ 23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" h="230">
                <a:moveTo>
                  <a:pt x="2" y="0"/>
                </a:moveTo>
                <a:lnTo>
                  <a:pt x="3" y="19"/>
                </a:lnTo>
                <a:lnTo>
                  <a:pt x="3" y="37"/>
                </a:lnTo>
                <a:lnTo>
                  <a:pt x="3" y="54"/>
                </a:lnTo>
                <a:lnTo>
                  <a:pt x="4" y="69"/>
                </a:lnTo>
                <a:lnTo>
                  <a:pt x="4" y="83"/>
                </a:lnTo>
                <a:lnTo>
                  <a:pt x="4" y="95"/>
                </a:lnTo>
                <a:lnTo>
                  <a:pt x="3" y="107"/>
                </a:lnTo>
                <a:lnTo>
                  <a:pt x="3" y="116"/>
                </a:lnTo>
                <a:lnTo>
                  <a:pt x="2" y="133"/>
                </a:lnTo>
                <a:lnTo>
                  <a:pt x="2" y="147"/>
                </a:lnTo>
                <a:lnTo>
                  <a:pt x="1" y="157"/>
                </a:lnTo>
                <a:lnTo>
                  <a:pt x="0" y="166"/>
                </a:lnTo>
                <a:lnTo>
                  <a:pt x="0" y="173"/>
                </a:lnTo>
                <a:lnTo>
                  <a:pt x="0" y="179"/>
                </a:lnTo>
                <a:lnTo>
                  <a:pt x="2" y="191"/>
                </a:lnTo>
                <a:lnTo>
                  <a:pt x="6" y="197"/>
                </a:lnTo>
                <a:lnTo>
                  <a:pt x="9" y="205"/>
                </a:lnTo>
                <a:lnTo>
                  <a:pt x="14" y="217"/>
                </a:lnTo>
                <a:lnTo>
                  <a:pt x="21" y="2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7" name="Freeform 1079"/>
          <p:cNvSpPr>
            <a:spLocks/>
          </p:cNvSpPr>
          <p:nvPr/>
        </p:nvSpPr>
        <p:spPr bwMode="auto">
          <a:xfrm>
            <a:off x="4851401" y="2787650"/>
            <a:ext cx="79375" cy="173038"/>
          </a:xfrm>
          <a:custGeom>
            <a:avLst/>
            <a:gdLst>
              <a:gd name="T0" fmla="*/ 152 w 152"/>
              <a:gd name="T1" fmla="*/ 0 h 325"/>
              <a:gd name="T2" fmla="*/ 139 w 152"/>
              <a:gd name="T3" fmla="*/ 5 h 325"/>
              <a:gd name="T4" fmla="*/ 128 w 152"/>
              <a:gd name="T5" fmla="*/ 11 h 325"/>
              <a:gd name="T6" fmla="*/ 119 w 152"/>
              <a:gd name="T7" fmla="*/ 18 h 325"/>
              <a:gd name="T8" fmla="*/ 112 w 152"/>
              <a:gd name="T9" fmla="*/ 25 h 325"/>
              <a:gd name="T10" fmla="*/ 107 w 152"/>
              <a:gd name="T11" fmla="*/ 35 h 325"/>
              <a:gd name="T12" fmla="*/ 103 w 152"/>
              <a:gd name="T13" fmla="*/ 46 h 325"/>
              <a:gd name="T14" fmla="*/ 99 w 152"/>
              <a:gd name="T15" fmla="*/ 58 h 325"/>
              <a:gd name="T16" fmla="*/ 94 w 152"/>
              <a:gd name="T17" fmla="*/ 72 h 325"/>
              <a:gd name="T18" fmla="*/ 92 w 152"/>
              <a:gd name="T19" fmla="*/ 78 h 325"/>
              <a:gd name="T20" fmla="*/ 89 w 152"/>
              <a:gd name="T21" fmla="*/ 85 h 325"/>
              <a:gd name="T22" fmla="*/ 86 w 152"/>
              <a:gd name="T23" fmla="*/ 100 h 325"/>
              <a:gd name="T24" fmla="*/ 83 w 152"/>
              <a:gd name="T25" fmla="*/ 106 h 325"/>
              <a:gd name="T26" fmla="*/ 81 w 152"/>
              <a:gd name="T27" fmla="*/ 111 h 325"/>
              <a:gd name="T28" fmla="*/ 80 w 152"/>
              <a:gd name="T29" fmla="*/ 114 h 325"/>
              <a:gd name="T30" fmla="*/ 80 w 152"/>
              <a:gd name="T31" fmla="*/ 115 h 325"/>
              <a:gd name="T32" fmla="*/ 78 w 152"/>
              <a:gd name="T33" fmla="*/ 136 h 325"/>
              <a:gd name="T34" fmla="*/ 78 w 152"/>
              <a:gd name="T35" fmla="*/ 154 h 325"/>
              <a:gd name="T36" fmla="*/ 80 w 152"/>
              <a:gd name="T37" fmla="*/ 170 h 325"/>
              <a:gd name="T38" fmla="*/ 81 w 152"/>
              <a:gd name="T39" fmla="*/ 184 h 325"/>
              <a:gd name="T40" fmla="*/ 81 w 152"/>
              <a:gd name="T41" fmla="*/ 197 h 325"/>
              <a:gd name="T42" fmla="*/ 82 w 152"/>
              <a:gd name="T43" fmla="*/ 208 h 325"/>
              <a:gd name="T44" fmla="*/ 82 w 152"/>
              <a:gd name="T45" fmla="*/ 219 h 325"/>
              <a:gd name="T46" fmla="*/ 82 w 152"/>
              <a:gd name="T47" fmla="*/ 227 h 325"/>
              <a:gd name="T48" fmla="*/ 80 w 152"/>
              <a:gd name="T49" fmla="*/ 236 h 325"/>
              <a:gd name="T50" fmla="*/ 78 w 152"/>
              <a:gd name="T51" fmla="*/ 242 h 325"/>
              <a:gd name="T52" fmla="*/ 75 w 152"/>
              <a:gd name="T53" fmla="*/ 249 h 325"/>
              <a:gd name="T54" fmla="*/ 69 w 152"/>
              <a:gd name="T55" fmla="*/ 254 h 325"/>
              <a:gd name="T56" fmla="*/ 63 w 152"/>
              <a:gd name="T57" fmla="*/ 260 h 325"/>
              <a:gd name="T58" fmla="*/ 53 w 152"/>
              <a:gd name="T59" fmla="*/ 264 h 325"/>
              <a:gd name="T60" fmla="*/ 42 w 152"/>
              <a:gd name="T61" fmla="*/ 269 h 325"/>
              <a:gd name="T62" fmla="*/ 29 w 152"/>
              <a:gd name="T63" fmla="*/ 274 h 325"/>
              <a:gd name="T64" fmla="*/ 22 w 152"/>
              <a:gd name="T65" fmla="*/ 287 h 325"/>
              <a:gd name="T66" fmla="*/ 16 w 152"/>
              <a:gd name="T67" fmla="*/ 301 h 325"/>
              <a:gd name="T68" fmla="*/ 9 w 152"/>
              <a:gd name="T69" fmla="*/ 314 h 325"/>
              <a:gd name="T70" fmla="*/ 0 w 152"/>
              <a:gd name="T71" fmla="*/ 325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2" h="325">
                <a:moveTo>
                  <a:pt x="152" y="0"/>
                </a:moveTo>
                <a:lnTo>
                  <a:pt x="139" y="5"/>
                </a:lnTo>
                <a:lnTo>
                  <a:pt x="128" y="11"/>
                </a:lnTo>
                <a:lnTo>
                  <a:pt x="119" y="18"/>
                </a:lnTo>
                <a:lnTo>
                  <a:pt x="112" y="25"/>
                </a:lnTo>
                <a:lnTo>
                  <a:pt x="107" y="35"/>
                </a:lnTo>
                <a:lnTo>
                  <a:pt x="103" y="46"/>
                </a:lnTo>
                <a:lnTo>
                  <a:pt x="99" y="58"/>
                </a:lnTo>
                <a:lnTo>
                  <a:pt x="94" y="72"/>
                </a:lnTo>
                <a:lnTo>
                  <a:pt x="92" y="78"/>
                </a:lnTo>
                <a:lnTo>
                  <a:pt x="89" y="85"/>
                </a:lnTo>
                <a:lnTo>
                  <a:pt x="86" y="100"/>
                </a:lnTo>
                <a:lnTo>
                  <a:pt x="83" y="106"/>
                </a:lnTo>
                <a:lnTo>
                  <a:pt x="81" y="111"/>
                </a:lnTo>
                <a:lnTo>
                  <a:pt x="80" y="114"/>
                </a:lnTo>
                <a:lnTo>
                  <a:pt x="80" y="115"/>
                </a:lnTo>
                <a:lnTo>
                  <a:pt x="78" y="136"/>
                </a:lnTo>
                <a:lnTo>
                  <a:pt x="78" y="154"/>
                </a:lnTo>
                <a:lnTo>
                  <a:pt x="80" y="170"/>
                </a:lnTo>
                <a:lnTo>
                  <a:pt x="81" y="184"/>
                </a:lnTo>
                <a:lnTo>
                  <a:pt x="81" y="197"/>
                </a:lnTo>
                <a:lnTo>
                  <a:pt x="82" y="208"/>
                </a:lnTo>
                <a:lnTo>
                  <a:pt x="82" y="219"/>
                </a:lnTo>
                <a:lnTo>
                  <a:pt x="82" y="227"/>
                </a:lnTo>
                <a:lnTo>
                  <a:pt x="80" y="236"/>
                </a:lnTo>
                <a:lnTo>
                  <a:pt x="78" y="242"/>
                </a:lnTo>
                <a:lnTo>
                  <a:pt x="75" y="249"/>
                </a:lnTo>
                <a:lnTo>
                  <a:pt x="69" y="254"/>
                </a:lnTo>
                <a:lnTo>
                  <a:pt x="63" y="260"/>
                </a:lnTo>
                <a:lnTo>
                  <a:pt x="53" y="264"/>
                </a:lnTo>
                <a:lnTo>
                  <a:pt x="42" y="269"/>
                </a:lnTo>
                <a:lnTo>
                  <a:pt x="29" y="274"/>
                </a:lnTo>
                <a:lnTo>
                  <a:pt x="22" y="287"/>
                </a:lnTo>
                <a:lnTo>
                  <a:pt x="16" y="301"/>
                </a:lnTo>
                <a:lnTo>
                  <a:pt x="9" y="314"/>
                </a:lnTo>
                <a:lnTo>
                  <a:pt x="0" y="32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8" name="Freeform 1080"/>
          <p:cNvSpPr>
            <a:spLocks/>
          </p:cNvSpPr>
          <p:nvPr/>
        </p:nvSpPr>
        <p:spPr bwMode="auto">
          <a:xfrm>
            <a:off x="4891088" y="2919413"/>
            <a:ext cx="25400" cy="63500"/>
          </a:xfrm>
          <a:custGeom>
            <a:avLst/>
            <a:gdLst>
              <a:gd name="T0" fmla="*/ 0 w 48"/>
              <a:gd name="T1" fmla="*/ 0 h 120"/>
              <a:gd name="T2" fmla="*/ 6 w 48"/>
              <a:gd name="T3" fmla="*/ 15 h 120"/>
              <a:gd name="T4" fmla="*/ 13 w 48"/>
              <a:gd name="T5" fmla="*/ 30 h 120"/>
              <a:gd name="T6" fmla="*/ 30 w 48"/>
              <a:gd name="T7" fmla="*/ 59 h 120"/>
              <a:gd name="T8" fmla="*/ 38 w 48"/>
              <a:gd name="T9" fmla="*/ 73 h 120"/>
              <a:gd name="T10" fmla="*/ 42 w 48"/>
              <a:gd name="T11" fmla="*/ 89 h 120"/>
              <a:gd name="T12" fmla="*/ 47 w 48"/>
              <a:gd name="T13" fmla="*/ 104 h 120"/>
              <a:gd name="T14" fmla="*/ 48 w 48"/>
              <a:gd name="T15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120">
                <a:moveTo>
                  <a:pt x="0" y="0"/>
                </a:moveTo>
                <a:lnTo>
                  <a:pt x="6" y="15"/>
                </a:lnTo>
                <a:lnTo>
                  <a:pt x="13" y="30"/>
                </a:lnTo>
                <a:lnTo>
                  <a:pt x="30" y="59"/>
                </a:lnTo>
                <a:lnTo>
                  <a:pt x="38" y="73"/>
                </a:lnTo>
                <a:lnTo>
                  <a:pt x="42" y="89"/>
                </a:lnTo>
                <a:lnTo>
                  <a:pt x="47" y="104"/>
                </a:lnTo>
                <a:lnTo>
                  <a:pt x="48" y="12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69" name="Freeform 1081"/>
          <p:cNvSpPr>
            <a:spLocks/>
          </p:cNvSpPr>
          <p:nvPr/>
        </p:nvSpPr>
        <p:spPr bwMode="auto">
          <a:xfrm>
            <a:off x="4878389" y="2927351"/>
            <a:ext cx="15875" cy="68263"/>
          </a:xfrm>
          <a:custGeom>
            <a:avLst/>
            <a:gdLst>
              <a:gd name="T0" fmla="*/ 0 w 29"/>
              <a:gd name="T1" fmla="*/ 0 h 130"/>
              <a:gd name="T2" fmla="*/ 3 w 29"/>
              <a:gd name="T3" fmla="*/ 12 h 130"/>
              <a:gd name="T4" fmla="*/ 4 w 29"/>
              <a:gd name="T5" fmla="*/ 24 h 130"/>
              <a:gd name="T6" fmla="*/ 6 w 29"/>
              <a:gd name="T7" fmla="*/ 36 h 130"/>
              <a:gd name="T8" fmla="*/ 10 w 29"/>
              <a:gd name="T9" fmla="*/ 48 h 130"/>
              <a:gd name="T10" fmla="*/ 15 w 29"/>
              <a:gd name="T11" fmla="*/ 58 h 130"/>
              <a:gd name="T12" fmla="*/ 21 w 29"/>
              <a:gd name="T13" fmla="*/ 66 h 130"/>
              <a:gd name="T14" fmla="*/ 27 w 29"/>
              <a:gd name="T15" fmla="*/ 75 h 130"/>
              <a:gd name="T16" fmla="*/ 28 w 29"/>
              <a:gd name="T17" fmla="*/ 76 h 130"/>
              <a:gd name="T18" fmla="*/ 29 w 29"/>
              <a:gd name="T19" fmla="*/ 77 h 130"/>
              <a:gd name="T20" fmla="*/ 29 w 29"/>
              <a:gd name="T21" fmla="*/ 84 h 130"/>
              <a:gd name="T22" fmla="*/ 28 w 29"/>
              <a:gd name="T23" fmla="*/ 93 h 130"/>
              <a:gd name="T24" fmla="*/ 27 w 29"/>
              <a:gd name="T25" fmla="*/ 111 h 130"/>
              <a:gd name="T26" fmla="*/ 25 w 29"/>
              <a:gd name="T27" fmla="*/ 118 h 130"/>
              <a:gd name="T28" fmla="*/ 25 w 29"/>
              <a:gd name="T29" fmla="*/ 124 h 130"/>
              <a:gd name="T30" fmla="*/ 24 w 29"/>
              <a:gd name="T31" fmla="*/ 129 h 130"/>
              <a:gd name="T32" fmla="*/ 24 w 29"/>
              <a:gd name="T33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9" h="130">
                <a:moveTo>
                  <a:pt x="0" y="0"/>
                </a:moveTo>
                <a:lnTo>
                  <a:pt x="3" y="12"/>
                </a:lnTo>
                <a:lnTo>
                  <a:pt x="4" y="24"/>
                </a:lnTo>
                <a:lnTo>
                  <a:pt x="6" y="36"/>
                </a:lnTo>
                <a:lnTo>
                  <a:pt x="10" y="48"/>
                </a:lnTo>
                <a:lnTo>
                  <a:pt x="15" y="58"/>
                </a:lnTo>
                <a:lnTo>
                  <a:pt x="21" y="66"/>
                </a:lnTo>
                <a:lnTo>
                  <a:pt x="27" y="75"/>
                </a:lnTo>
                <a:lnTo>
                  <a:pt x="28" y="76"/>
                </a:lnTo>
                <a:lnTo>
                  <a:pt x="29" y="77"/>
                </a:lnTo>
                <a:lnTo>
                  <a:pt x="29" y="84"/>
                </a:lnTo>
                <a:lnTo>
                  <a:pt x="28" y="93"/>
                </a:lnTo>
                <a:lnTo>
                  <a:pt x="27" y="111"/>
                </a:lnTo>
                <a:lnTo>
                  <a:pt x="25" y="118"/>
                </a:lnTo>
                <a:lnTo>
                  <a:pt x="25" y="124"/>
                </a:lnTo>
                <a:lnTo>
                  <a:pt x="24" y="129"/>
                </a:lnTo>
                <a:lnTo>
                  <a:pt x="24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0" name="Freeform 1082"/>
          <p:cNvSpPr>
            <a:spLocks/>
          </p:cNvSpPr>
          <p:nvPr/>
        </p:nvSpPr>
        <p:spPr bwMode="auto">
          <a:xfrm>
            <a:off x="4881563" y="2924176"/>
            <a:ext cx="25400" cy="68263"/>
          </a:xfrm>
          <a:custGeom>
            <a:avLst/>
            <a:gdLst>
              <a:gd name="T0" fmla="*/ 0 w 48"/>
              <a:gd name="T1" fmla="*/ 0 h 130"/>
              <a:gd name="T2" fmla="*/ 2 w 48"/>
              <a:gd name="T3" fmla="*/ 18 h 130"/>
              <a:gd name="T4" fmla="*/ 4 w 48"/>
              <a:gd name="T5" fmla="*/ 38 h 130"/>
              <a:gd name="T6" fmla="*/ 7 w 48"/>
              <a:gd name="T7" fmla="*/ 56 h 130"/>
              <a:gd name="T8" fmla="*/ 10 w 48"/>
              <a:gd name="T9" fmla="*/ 64 h 130"/>
              <a:gd name="T10" fmla="*/ 14 w 48"/>
              <a:gd name="T11" fmla="*/ 72 h 130"/>
              <a:gd name="T12" fmla="*/ 18 w 48"/>
              <a:gd name="T13" fmla="*/ 77 h 130"/>
              <a:gd name="T14" fmla="*/ 22 w 48"/>
              <a:gd name="T15" fmla="*/ 82 h 130"/>
              <a:gd name="T16" fmla="*/ 31 w 48"/>
              <a:gd name="T17" fmla="*/ 90 h 130"/>
              <a:gd name="T18" fmla="*/ 40 w 48"/>
              <a:gd name="T19" fmla="*/ 99 h 130"/>
              <a:gd name="T20" fmla="*/ 42 w 48"/>
              <a:gd name="T21" fmla="*/ 100 h 130"/>
              <a:gd name="T22" fmla="*/ 43 w 48"/>
              <a:gd name="T23" fmla="*/ 101 h 130"/>
              <a:gd name="T24" fmla="*/ 46 w 48"/>
              <a:gd name="T25" fmla="*/ 108 h 130"/>
              <a:gd name="T26" fmla="*/ 47 w 48"/>
              <a:gd name="T27" fmla="*/ 113 h 130"/>
              <a:gd name="T28" fmla="*/ 47 w 48"/>
              <a:gd name="T29" fmla="*/ 117 h 130"/>
              <a:gd name="T30" fmla="*/ 48 w 48"/>
              <a:gd name="T31" fmla="*/ 118 h 130"/>
              <a:gd name="T32" fmla="*/ 48 w 48"/>
              <a:gd name="T33" fmla="*/ 122 h 130"/>
              <a:gd name="T34" fmla="*/ 48 w 48"/>
              <a:gd name="T35" fmla="*/ 125 h 130"/>
              <a:gd name="T36" fmla="*/ 48 w 48"/>
              <a:gd name="T3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8" h="130">
                <a:moveTo>
                  <a:pt x="0" y="0"/>
                </a:moveTo>
                <a:lnTo>
                  <a:pt x="2" y="18"/>
                </a:lnTo>
                <a:lnTo>
                  <a:pt x="4" y="38"/>
                </a:lnTo>
                <a:lnTo>
                  <a:pt x="7" y="56"/>
                </a:lnTo>
                <a:lnTo>
                  <a:pt x="10" y="64"/>
                </a:lnTo>
                <a:lnTo>
                  <a:pt x="14" y="72"/>
                </a:lnTo>
                <a:lnTo>
                  <a:pt x="18" y="77"/>
                </a:lnTo>
                <a:lnTo>
                  <a:pt x="22" y="82"/>
                </a:lnTo>
                <a:lnTo>
                  <a:pt x="31" y="90"/>
                </a:lnTo>
                <a:lnTo>
                  <a:pt x="40" y="99"/>
                </a:lnTo>
                <a:lnTo>
                  <a:pt x="42" y="100"/>
                </a:lnTo>
                <a:lnTo>
                  <a:pt x="43" y="101"/>
                </a:lnTo>
                <a:lnTo>
                  <a:pt x="46" y="108"/>
                </a:lnTo>
                <a:lnTo>
                  <a:pt x="47" y="113"/>
                </a:lnTo>
                <a:lnTo>
                  <a:pt x="47" y="117"/>
                </a:lnTo>
                <a:lnTo>
                  <a:pt x="48" y="118"/>
                </a:lnTo>
                <a:lnTo>
                  <a:pt x="48" y="122"/>
                </a:lnTo>
                <a:lnTo>
                  <a:pt x="48" y="125"/>
                </a:lnTo>
                <a:lnTo>
                  <a:pt x="48" y="13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1" name="Freeform 1083"/>
          <p:cNvSpPr>
            <a:spLocks/>
          </p:cNvSpPr>
          <p:nvPr/>
        </p:nvSpPr>
        <p:spPr bwMode="auto">
          <a:xfrm>
            <a:off x="4872038" y="2928938"/>
            <a:ext cx="17462" cy="50800"/>
          </a:xfrm>
          <a:custGeom>
            <a:avLst/>
            <a:gdLst>
              <a:gd name="T0" fmla="*/ 33 w 33"/>
              <a:gd name="T1" fmla="*/ 1 h 97"/>
              <a:gd name="T2" fmla="*/ 25 w 33"/>
              <a:gd name="T3" fmla="*/ 0 h 97"/>
              <a:gd name="T4" fmla="*/ 18 w 33"/>
              <a:gd name="T5" fmla="*/ 0 h 97"/>
              <a:gd name="T6" fmla="*/ 12 w 33"/>
              <a:gd name="T7" fmla="*/ 2 h 97"/>
              <a:gd name="T8" fmla="*/ 7 w 33"/>
              <a:gd name="T9" fmla="*/ 6 h 97"/>
              <a:gd name="T10" fmla="*/ 3 w 33"/>
              <a:gd name="T11" fmla="*/ 9 h 97"/>
              <a:gd name="T12" fmla="*/ 2 w 33"/>
              <a:gd name="T13" fmla="*/ 15 h 97"/>
              <a:gd name="T14" fmla="*/ 0 w 33"/>
              <a:gd name="T15" fmla="*/ 30 h 97"/>
              <a:gd name="T16" fmla="*/ 0 w 33"/>
              <a:gd name="T17" fmla="*/ 47 h 97"/>
              <a:gd name="T18" fmla="*/ 2 w 33"/>
              <a:gd name="T19" fmla="*/ 65 h 97"/>
              <a:gd name="T20" fmla="*/ 3 w 33"/>
              <a:gd name="T21" fmla="*/ 81 h 97"/>
              <a:gd name="T22" fmla="*/ 5 w 33"/>
              <a:gd name="T2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3" h="97">
                <a:moveTo>
                  <a:pt x="33" y="1"/>
                </a:moveTo>
                <a:lnTo>
                  <a:pt x="25" y="0"/>
                </a:lnTo>
                <a:lnTo>
                  <a:pt x="18" y="0"/>
                </a:lnTo>
                <a:lnTo>
                  <a:pt x="12" y="2"/>
                </a:lnTo>
                <a:lnTo>
                  <a:pt x="7" y="6"/>
                </a:lnTo>
                <a:lnTo>
                  <a:pt x="3" y="9"/>
                </a:lnTo>
                <a:lnTo>
                  <a:pt x="2" y="15"/>
                </a:lnTo>
                <a:lnTo>
                  <a:pt x="0" y="30"/>
                </a:lnTo>
                <a:lnTo>
                  <a:pt x="0" y="47"/>
                </a:lnTo>
                <a:lnTo>
                  <a:pt x="2" y="65"/>
                </a:lnTo>
                <a:lnTo>
                  <a:pt x="3" y="81"/>
                </a:lnTo>
                <a:lnTo>
                  <a:pt x="5" y="9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2" name="Freeform 1084"/>
          <p:cNvSpPr>
            <a:spLocks/>
          </p:cNvSpPr>
          <p:nvPr/>
        </p:nvSpPr>
        <p:spPr bwMode="auto">
          <a:xfrm>
            <a:off x="4894264" y="2919413"/>
            <a:ext cx="46037" cy="76200"/>
          </a:xfrm>
          <a:custGeom>
            <a:avLst/>
            <a:gdLst>
              <a:gd name="T0" fmla="*/ 0 w 88"/>
              <a:gd name="T1" fmla="*/ 0 h 144"/>
              <a:gd name="T2" fmla="*/ 11 w 88"/>
              <a:gd name="T3" fmla="*/ 14 h 144"/>
              <a:gd name="T4" fmla="*/ 23 w 88"/>
              <a:gd name="T5" fmla="*/ 26 h 144"/>
              <a:gd name="T6" fmla="*/ 36 w 88"/>
              <a:gd name="T7" fmla="*/ 36 h 144"/>
              <a:gd name="T8" fmla="*/ 53 w 88"/>
              <a:gd name="T9" fmla="*/ 43 h 144"/>
              <a:gd name="T10" fmla="*/ 60 w 88"/>
              <a:gd name="T11" fmla="*/ 56 h 144"/>
              <a:gd name="T12" fmla="*/ 66 w 88"/>
              <a:gd name="T13" fmla="*/ 68 h 144"/>
              <a:gd name="T14" fmla="*/ 72 w 88"/>
              <a:gd name="T15" fmla="*/ 79 h 144"/>
              <a:gd name="T16" fmla="*/ 77 w 88"/>
              <a:gd name="T17" fmla="*/ 85 h 144"/>
              <a:gd name="T18" fmla="*/ 82 w 88"/>
              <a:gd name="T19" fmla="*/ 91 h 144"/>
              <a:gd name="T20" fmla="*/ 84 w 88"/>
              <a:gd name="T21" fmla="*/ 99 h 144"/>
              <a:gd name="T22" fmla="*/ 87 w 88"/>
              <a:gd name="T23" fmla="*/ 104 h 144"/>
              <a:gd name="T24" fmla="*/ 87 w 88"/>
              <a:gd name="T25" fmla="*/ 108 h 144"/>
              <a:gd name="T26" fmla="*/ 88 w 88"/>
              <a:gd name="T27" fmla="*/ 111 h 144"/>
              <a:gd name="T28" fmla="*/ 88 w 88"/>
              <a:gd name="T29" fmla="*/ 115 h 144"/>
              <a:gd name="T30" fmla="*/ 87 w 88"/>
              <a:gd name="T31" fmla="*/ 121 h 144"/>
              <a:gd name="T32" fmla="*/ 87 w 88"/>
              <a:gd name="T33" fmla="*/ 131 h 144"/>
              <a:gd name="T34" fmla="*/ 87 w 88"/>
              <a:gd name="T35" fmla="*/ 137 h 144"/>
              <a:gd name="T36" fmla="*/ 87 w 88"/>
              <a:gd name="T3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8" h="144">
                <a:moveTo>
                  <a:pt x="0" y="0"/>
                </a:moveTo>
                <a:lnTo>
                  <a:pt x="11" y="14"/>
                </a:lnTo>
                <a:lnTo>
                  <a:pt x="23" y="26"/>
                </a:lnTo>
                <a:lnTo>
                  <a:pt x="36" y="36"/>
                </a:lnTo>
                <a:lnTo>
                  <a:pt x="53" y="43"/>
                </a:lnTo>
                <a:lnTo>
                  <a:pt x="60" y="56"/>
                </a:lnTo>
                <a:lnTo>
                  <a:pt x="66" y="68"/>
                </a:lnTo>
                <a:lnTo>
                  <a:pt x="72" y="79"/>
                </a:lnTo>
                <a:lnTo>
                  <a:pt x="77" y="85"/>
                </a:lnTo>
                <a:lnTo>
                  <a:pt x="82" y="91"/>
                </a:lnTo>
                <a:lnTo>
                  <a:pt x="84" y="99"/>
                </a:lnTo>
                <a:lnTo>
                  <a:pt x="87" y="104"/>
                </a:lnTo>
                <a:lnTo>
                  <a:pt x="87" y="108"/>
                </a:lnTo>
                <a:lnTo>
                  <a:pt x="88" y="111"/>
                </a:lnTo>
                <a:lnTo>
                  <a:pt x="88" y="115"/>
                </a:lnTo>
                <a:lnTo>
                  <a:pt x="87" y="121"/>
                </a:lnTo>
                <a:lnTo>
                  <a:pt x="87" y="131"/>
                </a:lnTo>
                <a:lnTo>
                  <a:pt x="87" y="137"/>
                </a:lnTo>
                <a:lnTo>
                  <a:pt x="87" y="14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3" name="Freeform 1085"/>
          <p:cNvSpPr>
            <a:spLocks/>
          </p:cNvSpPr>
          <p:nvPr/>
        </p:nvSpPr>
        <p:spPr bwMode="auto">
          <a:xfrm>
            <a:off x="4095751" y="2097089"/>
            <a:ext cx="98425" cy="369887"/>
          </a:xfrm>
          <a:custGeom>
            <a:avLst/>
            <a:gdLst>
              <a:gd name="T0" fmla="*/ 187 w 187"/>
              <a:gd name="T1" fmla="*/ 0 h 700"/>
              <a:gd name="T2" fmla="*/ 181 w 187"/>
              <a:gd name="T3" fmla="*/ 18 h 700"/>
              <a:gd name="T4" fmla="*/ 176 w 187"/>
              <a:gd name="T5" fmla="*/ 36 h 700"/>
              <a:gd name="T6" fmla="*/ 172 w 187"/>
              <a:gd name="T7" fmla="*/ 54 h 700"/>
              <a:gd name="T8" fmla="*/ 166 w 187"/>
              <a:gd name="T9" fmla="*/ 72 h 700"/>
              <a:gd name="T10" fmla="*/ 163 w 187"/>
              <a:gd name="T11" fmla="*/ 101 h 700"/>
              <a:gd name="T12" fmla="*/ 161 w 187"/>
              <a:gd name="T13" fmla="*/ 130 h 700"/>
              <a:gd name="T14" fmla="*/ 157 w 187"/>
              <a:gd name="T15" fmla="*/ 160 h 700"/>
              <a:gd name="T16" fmla="*/ 154 w 187"/>
              <a:gd name="T17" fmla="*/ 190 h 700"/>
              <a:gd name="T18" fmla="*/ 149 w 187"/>
              <a:gd name="T19" fmla="*/ 220 h 700"/>
              <a:gd name="T20" fmla="*/ 143 w 187"/>
              <a:gd name="T21" fmla="*/ 249 h 700"/>
              <a:gd name="T22" fmla="*/ 133 w 187"/>
              <a:gd name="T23" fmla="*/ 277 h 700"/>
              <a:gd name="T24" fmla="*/ 122 w 187"/>
              <a:gd name="T25" fmla="*/ 303 h 700"/>
              <a:gd name="T26" fmla="*/ 115 w 187"/>
              <a:gd name="T27" fmla="*/ 315 h 700"/>
              <a:gd name="T28" fmla="*/ 108 w 187"/>
              <a:gd name="T29" fmla="*/ 329 h 700"/>
              <a:gd name="T30" fmla="*/ 101 w 187"/>
              <a:gd name="T31" fmla="*/ 341 h 700"/>
              <a:gd name="T32" fmla="*/ 93 w 187"/>
              <a:gd name="T33" fmla="*/ 354 h 700"/>
              <a:gd name="T34" fmla="*/ 91 w 187"/>
              <a:gd name="T35" fmla="*/ 360 h 700"/>
              <a:gd name="T36" fmla="*/ 89 w 187"/>
              <a:gd name="T37" fmla="*/ 367 h 700"/>
              <a:gd name="T38" fmla="*/ 84 w 187"/>
              <a:gd name="T39" fmla="*/ 381 h 700"/>
              <a:gd name="T40" fmla="*/ 83 w 187"/>
              <a:gd name="T41" fmla="*/ 387 h 700"/>
              <a:gd name="T42" fmla="*/ 80 w 187"/>
              <a:gd name="T43" fmla="*/ 392 h 700"/>
              <a:gd name="T44" fmla="*/ 79 w 187"/>
              <a:gd name="T45" fmla="*/ 396 h 700"/>
              <a:gd name="T46" fmla="*/ 79 w 187"/>
              <a:gd name="T47" fmla="*/ 397 h 700"/>
              <a:gd name="T48" fmla="*/ 75 w 187"/>
              <a:gd name="T49" fmla="*/ 445 h 700"/>
              <a:gd name="T50" fmla="*/ 72 w 187"/>
              <a:gd name="T51" fmla="*/ 494 h 700"/>
              <a:gd name="T52" fmla="*/ 67 w 187"/>
              <a:gd name="T53" fmla="*/ 545 h 700"/>
              <a:gd name="T54" fmla="*/ 63 w 187"/>
              <a:gd name="T55" fmla="*/ 569 h 700"/>
              <a:gd name="T56" fmla="*/ 57 w 187"/>
              <a:gd name="T57" fmla="*/ 592 h 700"/>
              <a:gd name="T58" fmla="*/ 55 w 187"/>
              <a:gd name="T59" fmla="*/ 600 h 700"/>
              <a:gd name="T60" fmla="*/ 50 w 187"/>
              <a:gd name="T61" fmla="*/ 607 h 700"/>
              <a:gd name="T62" fmla="*/ 40 w 187"/>
              <a:gd name="T63" fmla="*/ 624 h 700"/>
              <a:gd name="T64" fmla="*/ 30 w 187"/>
              <a:gd name="T65" fmla="*/ 641 h 700"/>
              <a:gd name="T66" fmla="*/ 21 w 187"/>
              <a:gd name="T67" fmla="*/ 657 h 700"/>
              <a:gd name="T68" fmla="*/ 19 w 187"/>
              <a:gd name="T69" fmla="*/ 663 h 700"/>
              <a:gd name="T70" fmla="*/ 15 w 187"/>
              <a:gd name="T71" fmla="*/ 670 h 700"/>
              <a:gd name="T72" fmla="*/ 8 w 187"/>
              <a:gd name="T73" fmla="*/ 684 h 700"/>
              <a:gd name="T74" fmla="*/ 4 w 187"/>
              <a:gd name="T75" fmla="*/ 690 h 700"/>
              <a:gd name="T76" fmla="*/ 2 w 187"/>
              <a:gd name="T77" fmla="*/ 695 h 700"/>
              <a:gd name="T78" fmla="*/ 1 w 187"/>
              <a:gd name="T79" fmla="*/ 699 h 700"/>
              <a:gd name="T80" fmla="*/ 0 w 187"/>
              <a:gd name="T81" fmla="*/ 70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7" h="700">
                <a:moveTo>
                  <a:pt x="187" y="0"/>
                </a:moveTo>
                <a:lnTo>
                  <a:pt x="181" y="18"/>
                </a:lnTo>
                <a:lnTo>
                  <a:pt x="176" y="36"/>
                </a:lnTo>
                <a:lnTo>
                  <a:pt x="172" y="54"/>
                </a:lnTo>
                <a:lnTo>
                  <a:pt x="166" y="72"/>
                </a:lnTo>
                <a:lnTo>
                  <a:pt x="163" y="101"/>
                </a:lnTo>
                <a:lnTo>
                  <a:pt x="161" y="130"/>
                </a:lnTo>
                <a:lnTo>
                  <a:pt x="157" y="160"/>
                </a:lnTo>
                <a:lnTo>
                  <a:pt x="154" y="190"/>
                </a:lnTo>
                <a:lnTo>
                  <a:pt x="149" y="220"/>
                </a:lnTo>
                <a:lnTo>
                  <a:pt x="143" y="249"/>
                </a:lnTo>
                <a:lnTo>
                  <a:pt x="133" y="277"/>
                </a:lnTo>
                <a:lnTo>
                  <a:pt x="122" y="303"/>
                </a:lnTo>
                <a:lnTo>
                  <a:pt x="115" y="315"/>
                </a:lnTo>
                <a:lnTo>
                  <a:pt x="108" y="329"/>
                </a:lnTo>
                <a:lnTo>
                  <a:pt x="101" y="341"/>
                </a:lnTo>
                <a:lnTo>
                  <a:pt x="93" y="354"/>
                </a:lnTo>
                <a:lnTo>
                  <a:pt x="91" y="360"/>
                </a:lnTo>
                <a:lnTo>
                  <a:pt x="89" y="367"/>
                </a:lnTo>
                <a:lnTo>
                  <a:pt x="84" y="381"/>
                </a:lnTo>
                <a:lnTo>
                  <a:pt x="83" y="387"/>
                </a:lnTo>
                <a:lnTo>
                  <a:pt x="80" y="392"/>
                </a:lnTo>
                <a:lnTo>
                  <a:pt x="79" y="396"/>
                </a:lnTo>
                <a:lnTo>
                  <a:pt x="79" y="397"/>
                </a:lnTo>
                <a:lnTo>
                  <a:pt x="75" y="445"/>
                </a:lnTo>
                <a:lnTo>
                  <a:pt x="72" y="494"/>
                </a:lnTo>
                <a:lnTo>
                  <a:pt x="67" y="545"/>
                </a:lnTo>
                <a:lnTo>
                  <a:pt x="63" y="569"/>
                </a:lnTo>
                <a:lnTo>
                  <a:pt x="57" y="592"/>
                </a:lnTo>
                <a:lnTo>
                  <a:pt x="55" y="600"/>
                </a:lnTo>
                <a:lnTo>
                  <a:pt x="50" y="607"/>
                </a:lnTo>
                <a:lnTo>
                  <a:pt x="40" y="624"/>
                </a:lnTo>
                <a:lnTo>
                  <a:pt x="30" y="641"/>
                </a:lnTo>
                <a:lnTo>
                  <a:pt x="21" y="657"/>
                </a:lnTo>
                <a:lnTo>
                  <a:pt x="19" y="663"/>
                </a:lnTo>
                <a:lnTo>
                  <a:pt x="15" y="670"/>
                </a:lnTo>
                <a:lnTo>
                  <a:pt x="8" y="684"/>
                </a:lnTo>
                <a:lnTo>
                  <a:pt x="4" y="690"/>
                </a:lnTo>
                <a:lnTo>
                  <a:pt x="2" y="695"/>
                </a:lnTo>
                <a:lnTo>
                  <a:pt x="1" y="699"/>
                </a:lnTo>
                <a:lnTo>
                  <a:pt x="0" y="70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4" name="Freeform 1086"/>
          <p:cNvSpPr>
            <a:spLocks/>
          </p:cNvSpPr>
          <p:nvPr/>
        </p:nvSpPr>
        <p:spPr bwMode="auto">
          <a:xfrm>
            <a:off x="4183064" y="2170113"/>
            <a:ext cx="14287" cy="133350"/>
          </a:xfrm>
          <a:custGeom>
            <a:avLst/>
            <a:gdLst>
              <a:gd name="T0" fmla="*/ 0 w 28"/>
              <a:gd name="T1" fmla="*/ 0 h 253"/>
              <a:gd name="T2" fmla="*/ 2 w 28"/>
              <a:gd name="T3" fmla="*/ 33 h 253"/>
              <a:gd name="T4" fmla="*/ 4 w 28"/>
              <a:gd name="T5" fmla="*/ 50 h 253"/>
              <a:gd name="T6" fmla="*/ 7 w 28"/>
              <a:gd name="T7" fmla="*/ 65 h 253"/>
              <a:gd name="T8" fmla="*/ 13 w 28"/>
              <a:gd name="T9" fmla="*/ 82 h 253"/>
              <a:gd name="T10" fmla="*/ 20 w 28"/>
              <a:gd name="T11" fmla="*/ 98 h 253"/>
              <a:gd name="T12" fmla="*/ 26 w 28"/>
              <a:gd name="T13" fmla="*/ 113 h 253"/>
              <a:gd name="T14" fmla="*/ 27 w 28"/>
              <a:gd name="T15" fmla="*/ 122 h 253"/>
              <a:gd name="T16" fmla="*/ 28 w 28"/>
              <a:gd name="T17" fmla="*/ 130 h 253"/>
              <a:gd name="T18" fmla="*/ 28 w 28"/>
              <a:gd name="T19" fmla="*/ 25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" h="253">
                <a:moveTo>
                  <a:pt x="0" y="0"/>
                </a:moveTo>
                <a:lnTo>
                  <a:pt x="2" y="33"/>
                </a:lnTo>
                <a:lnTo>
                  <a:pt x="4" y="50"/>
                </a:lnTo>
                <a:lnTo>
                  <a:pt x="7" y="65"/>
                </a:lnTo>
                <a:lnTo>
                  <a:pt x="13" y="82"/>
                </a:lnTo>
                <a:lnTo>
                  <a:pt x="20" y="98"/>
                </a:lnTo>
                <a:lnTo>
                  <a:pt x="26" y="113"/>
                </a:lnTo>
                <a:lnTo>
                  <a:pt x="27" y="122"/>
                </a:lnTo>
                <a:lnTo>
                  <a:pt x="28" y="130"/>
                </a:lnTo>
                <a:lnTo>
                  <a:pt x="28" y="2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5" name="Text Box 1087"/>
          <p:cNvSpPr txBox="1">
            <a:spLocks noChangeArrowheads="1"/>
          </p:cNvSpPr>
          <p:nvPr/>
        </p:nvSpPr>
        <p:spPr bwMode="auto">
          <a:xfrm>
            <a:off x="2927351" y="4179888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Z=L</a:t>
            </a:r>
          </a:p>
        </p:txBody>
      </p:sp>
      <p:sp>
        <p:nvSpPr>
          <p:cNvPr id="166976" name="Line 1088"/>
          <p:cNvSpPr>
            <a:spLocks noChangeShapeType="1"/>
          </p:cNvSpPr>
          <p:nvPr/>
        </p:nvSpPr>
        <p:spPr bwMode="auto">
          <a:xfrm>
            <a:off x="2208214" y="4402138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77" name="Text Box 1089"/>
          <p:cNvSpPr txBox="1">
            <a:spLocks noChangeArrowheads="1"/>
          </p:cNvSpPr>
          <p:nvPr/>
        </p:nvSpPr>
        <p:spPr bwMode="auto">
          <a:xfrm>
            <a:off x="3143251" y="1628776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Z=0</a:t>
            </a:r>
          </a:p>
        </p:txBody>
      </p:sp>
      <p:sp>
        <p:nvSpPr>
          <p:cNvPr id="166978" name="AutoShape 1090"/>
          <p:cNvSpPr>
            <a:spLocks/>
          </p:cNvSpPr>
          <p:nvPr/>
        </p:nvSpPr>
        <p:spPr bwMode="auto">
          <a:xfrm rot="-2116816">
            <a:off x="4368800" y="2276476"/>
            <a:ext cx="287338" cy="1293813"/>
          </a:xfrm>
          <a:prstGeom prst="leftBrace">
            <a:avLst>
              <a:gd name="adj1" fmla="val 375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C"/>
          </a:p>
        </p:txBody>
      </p:sp>
      <p:graphicFrame>
        <p:nvGraphicFramePr>
          <p:cNvPr id="166979" name="Object 1091"/>
          <p:cNvGraphicFramePr>
            <a:graphicFrameLocks noChangeAspect="1"/>
          </p:cNvGraphicFramePr>
          <p:nvPr/>
        </p:nvGraphicFramePr>
        <p:xfrm>
          <a:off x="2286000" y="3411538"/>
          <a:ext cx="419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Equation" r:id="rId6" imgW="419040" imgH="177480" progId="Equation.3">
                  <p:embed/>
                </p:oleObj>
              </mc:Choice>
              <mc:Fallback>
                <p:oleObj name="Equation" r:id="rId6" imgW="419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411538"/>
                        <a:ext cx="4191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980" name="Object 1092"/>
          <p:cNvGraphicFramePr>
            <a:graphicFrameLocks noChangeAspect="1"/>
          </p:cNvGraphicFramePr>
          <p:nvPr/>
        </p:nvGraphicFramePr>
        <p:xfrm>
          <a:off x="2438400" y="339248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39248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81" name="Line 1093"/>
          <p:cNvSpPr>
            <a:spLocks noChangeShapeType="1"/>
          </p:cNvSpPr>
          <p:nvPr/>
        </p:nvSpPr>
        <p:spPr bwMode="auto">
          <a:xfrm>
            <a:off x="4979989" y="1544638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82" name="Line 1094"/>
          <p:cNvSpPr>
            <a:spLocks noChangeShapeType="1"/>
          </p:cNvSpPr>
          <p:nvPr/>
        </p:nvSpPr>
        <p:spPr bwMode="auto">
          <a:xfrm flipV="1">
            <a:off x="8615363" y="2000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83" name="Text Box 1095"/>
          <p:cNvSpPr txBox="1">
            <a:spLocks noChangeArrowheads="1"/>
          </p:cNvSpPr>
          <p:nvPr/>
        </p:nvSpPr>
        <p:spPr bwMode="auto">
          <a:xfrm>
            <a:off x="8255001" y="-87313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ETr</a:t>
            </a:r>
          </a:p>
        </p:txBody>
      </p:sp>
      <p:sp>
        <p:nvSpPr>
          <p:cNvPr id="166984" name="Text Box 1096"/>
          <p:cNvSpPr txBox="1">
            <a:spLocks noChangeArrowheads="1"/>
          </p:cNvSpPr>
          <p:nvPr/>
        </p:nvSpPr>
        <p:spPr bwMode="auto">
          <a:xfrm>
            <a:off x="8039101" y="128588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ETc</a:t>
            </a:r>
          </a:p>
        </p:txBody>
      </p:sp>
      <p:sp>
        <p:nvSpPr>
          <p:cNvPr id="166985" name="Line 1097"/>
          <p:cNvSpPr>
            <a:spLocks noChangeShapeType="1"/>
          </p:cNvSpPr>
          <p:nvPr/>
        </p:nvSpPr>
        <p:spPr bwMode="auto">
          <a:xfrm>
            <a:off x="8975726" y="273050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86" name="Line 1098"/>
          <p:cNvSpPr>
            <a:spLocks noChangeShapeType="1"/>
          </p:cNvSpPr>
          <p:nvPr/>
        </p:nvSpPr>
        <p:spPr bwMode="auto">
          <a:xfrm flipH="1">
            <a:off x="8615363" y="273051"/>
            <a:ext cx="3603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87" name="Line 1099"/>
          <p:cNvSpPr>
            <a:spLocks noChangeShapeType="1"/>
          </p:cNvSpPr>
          <p:nvPr/>
        </p:nvSpPr>
        <p:spPr bwMode="auto">
          <a:xfrm>
            <a:off x="8975725" y="273051"/>
            <a:ext cx="0" cy="10080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88" name="Line 1100"/>
          <p:cNvSpPr>
            <a:spLocks noChangeShapeType="1"/>
          </p:cNvSpPr>
          <p:nvPr/>
        </p:nvSpPr>
        <p:spPr bwMode="auto">
          <a:xfrm>
            <a:off x="9983788" y="273051"/>
            <a:ext cx="0" cy="10080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89" name="Text Box 1101"/>
          <p:cNvSpPr txBox="1">
            <a:spLocks noChangeArrowheads="1"/>
          </p:cNvSpPr>
          <p:nvPr/>
        </p:nvSpPr>
        <p:spPr bwMode="auto">
          <a:xfrm>
            <a:off x="9551989" y="156210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t</a:t>
            </a:r>
            <a:r>
              <a:rPr lang="en-US" altLang="pt-BR" baseline="-25000"/>
              <a:t>1</a:t>
            </a:r>
          </a:p>
        </p:txBody>
      </p:sp>
      <p:sp>
        <p:nvSpPr>
          <p:cNvPr id="166990" name="Text Box 1102"/>
          <p:cNvSpPr txBox="1">
            <a:spLocks noChangeArrowheads="1"/>
          </p:cNvSpPr>
          <p:nvPr/>
        </p:nvSpPr>
        <p:spPr bwMode="auto">
          <a:xfrm>
            <a:off x="8831264" y="135255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t</a:t>
            </a:r>
            <a:r>
              <a:rPr lang="en-US" altLang="pt-BR" baseline="-25000"/>
              <a:t>2</a:t>
            </a:r>
          </a:p>
        </p:txBody>
      </p:sp>
      <p:sp>
        <p:nvSpPr>
          <p:cNvPr id="166991" name="Line 1103"/>
          <p:cNvSpPr>
            <a:spLocks noChangeShapeType="1"/>
          </p:cNvSpPr>
          <p:nvPr/>
        </p:nvSpPr>
        <p:spPr bwMode="auto">
          <a:xfrm>
            <a:off x="8577263" y="1712913"/>
            <a:ext cx="1008062" cy="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92" name="Line 1104"/>
          <p:cNvSpPr>
            <a:spLocks noChangeShapeType="1"/>
          </p:cNvSpPr>
          <p:nvPr/>
        </p:nvSpPr>
        <p:spPr bwMode="auto">
          <a:xfrm>
            <a:off x="8543926" y="2505075"/>
            <a:ext cx="1008063" cy="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93" name="Freeform 1105"/>
          <p:cNvSpPr>
            <a:spLocks/>
          </p:cNvSpPr>
          <p:nvPr/>
        </p:nvSpPr>
        <p:spPr bwMode="auto">
          <a:xfrm>
            <a:off x="8904288" y="1630364"/>
            <a:ext cx="696912" cy="1150937"/>
          </a:xfrm>
          <a:custGeom>
            <a:avLst/>
            <a:gdLst>
              <a:gd name="T0" fmla="*/ 318 w 530"/>
              <a:gd name="T1" fmla="*/ 0 h 590"/>
              <a:gd name="T2" fmla="*/ 454 w 530"/>
              <a:gd name="T3" fmla="*/ 227 h 590"/>
              <a:gd name="T4" fmla="*/ 454 w 530"/>
              <a:gd name="T5" fmla="*/ 499 h 590"/>
              <a:gd name="T6" fmla="*/ 0 w 530"/>
              <a:gd name="T7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0" h="590">
                <a:moveTo>
                  <a:pt x="318" y="0"/>
                </a:moveTo>
                <a:cubicBezTo>
                  <a:pt x="374" y="72"/>
                  <a:pt x="431" y="144"/>
                  <a:pt x="454" y="227"/>
                </a:cubicBezTo>
                <a:cubicBezTo>
                  <a:pt x="477" y="310"/>
                  <a:pt x="530" y="439"/>
                  <a:pt x="454" y="499"/>
                </a:cubicBezTo>
                <a:cubicBezTo>
                  <a:pt x="378" y="559"/>
                  <a:pt x="76" y="575"/>
                  <a:pt x="0" y="5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166994" name="Text Box 1106"/>
          <p:cNvSpPr txBox="1">
            <a:spLocks noChangeArrowheads="1"/>
          </p:cNvSpPr>
          <p:nvPr/>
        </p:nvSpPr>
        <p:spPr bwMode="auto">
          <a:xfrm>
            <a:off x="7667626" y="4868863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/>
              <a:t>0</a:t>
            </a:r>
          </a:p>
        </p:txBody>
      </p:sp>
      <p:sp>
        <p:nvSpPr>
          <p:cNvPr id="166995" name="Text Box 1107"/>
          <p:cNvSpPr txBox="1">
            <a:spLocks noChangeArrowheads="1"/>
          </p:cNvSpPr>
          <p:nvPr/>
        </p:nvSpPr>
        <p:spPr bwMode="auto">
          <a:xfrm>
            <a:off x="2063751" y="5300663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Localizado = 10 x área total</a:t>
            </a:r>
          </a:p>
        </p:txBody>
      </p:sp>
      <p:sp>
        <p:nvSpPr>
          <p:cNvPr id="166996" name="Text Box 1108"/>
          <p:cNvSpPr txBox="1">
            <a:spLocks noChangeArrowheads="1"/>
          </p:cNvSpPr>
          <p:nvPr/>
        </p:nvSpPr>
        <p:spPr bwMode="auto">
          <a:xfrm>
            <a:off x="1919289" y="4916488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 b="1" u="sng">
                <a:latin typeface="Times New Roman" panose="02020603050405020304" pitchFamily="18" charset="0"/>
              </a:rPr>
              <a:t>Duas lições:</a:t>
            </a:r>
          </a:p>
        </p:txBody>
      </p:sp>
      <p:sp>
        <p:nvSpPr>
          <p:cNvPr id="166997" name="Text Box 1109"/>
          <p:cNvSpPr txBox="1">
            <a:spLocks noChangeArrowheads="1"/>
          </p:cNvSpPr>
          <p:nvPr/>
        </p:nvSpPr>
        <p:spPr bwMode="auto">
          <a:xfrm>
            <a:off x="2063751" y="5851525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pt-BR" altLang="pt-BR" sz="2400">
                <a:latin typeface="Times New Roman" panose="02020603050405020304" pitchFamily="18" charset="0"/>
              </a:rPr>
              <a:t>Amostragem: at</a:t>
            </a:r>
            <a:r>
              <a:rPr lang="en-US" altLang="pt-BR" sz="2400">
                <a:latin typeface="Times New Roman" panose="02020603050405020304" pitchFamily="18" charset="0"/>
                <a:cs typeface="Arial" panose="020B0604020202020204" pitchFamily="34" charset="0"/>
              </a:rPr>
              <a:t>é</a:t>
            </a:r>
            <a:r>
              <a:rPr lang="pt-BR" altLang="pt-BR" sz="2400">
                <a:latin typeface="Times New Roman" panose="02020603050405020304" pitchFamily="18" charset="0"/>
              </a:rPr>
              <a:t> Ze</a:t>
            </a:r>
          </a:p>
        </p:txBody>
      </p:sp>
      <p:sp>
        <p:nvSpPr>
          <p:cNvPr id="166998" name="Oval 1110">
            <a:hlinkClick r:id="rId10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6934200" y="5867400"/>
            <a:ext cx="19050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pt-BR">
                <a:solidFill>
                  <a:srgbClr val="FEFEFC"/>
                </a:solidFill>
              </a:rPr>
              <a:t>Fertilidade</a:t>
            </a:r>
          </a:p>
        </p:txBody>
      </p:sp>
    </p:spTree>
    <p:extLst>
      <p:ext uri="{BB962C8B-B14F-4D97-AF65-F5344CB8AC3E}">
        <p14:creationId xmlns:p14="http://schemas.microsoft.com/office/powerpoint/2010/main" val="35338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5820</TotalTime>
  <Words>2494</Words>
  <Application>Microsoft Office PowerPoint</Application>
  <PresentationFormat>Personalizar</PresentationFormat>
  <Paragraphs>834</Paragraphs>
  <Slides>57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57</vt:i4>
      </vt:variant>
    </vt:vector>
  </HeadingPairs>
  <TitlesOfParts>
    <vt:vector size="62" baseType="lpstr">
      <vt:lpstr>Tema do Office</vt:lpstr>
      <vt:lpstr>Equation</vt:lpstr>
      <vt:lpstr>Equação</vt:lpstr>
      <vt:lpstr>Documento</vt:lpstr>
      <vt:lpstr>Gráfico</vt:lpstr>
      <vt:lpstr> Milho</vt:lpstr>
      <vt:lpstr>Sumário</vt:lpstr>
      <vt:lpstr>Como saber a máxima produtividade de milho em uma determinada região?</vt:lpstr>
      <vt:lpstr> Máxima Produtividade</vt:lpstr>
      <vt:lpstr>Aumento de Produtividade</vt:lpstr>
      <vt:lpstr>A produtividade máxima econômica define TECNOLOGIA  (Pme, sc.ha-1)</vt:lpstr>
      <vt:lpstr>Apresentação do PowerPoint</vt:lpstr>
      <vt:lpstr>Apresentação do PowerPoint</vt:lpstr>
      <vt:lpstr>Apresentação do PowerPoint</vt:lpstr>
      <vt:lpstr>Pressão saturante de vapor d’água</vt:lpstr>
      <vt:lpstr>Umidade Relativa</vt:lpstr>
      <vt:lpstr>Horário de demanda hídrica máxima: que pode causar deficit hídrico... e estresse hídrico...  </vt:lpstr>
      <vt:lpstr>Estresse hídrico  </vt:lpstr>
      <vt:lpstr>Apresentação do PowerPoint</vt:lpstr>
      <vt:lpstr>Evapotranspiração</vt:lpstr>
      <vt:lpstr>Transpiração</vt:lpstr>
      <vt:lpstr>Água na MST e exportada pelo grão</vt:lpstr>
      <vt:lpstr>Apresentação do PowerPoint</vt:lpstr>
      <vt:lpstr>Apresentação do PowerPoint</vt:lpstr>
      <vt:lpstr>Apresentação do PowerPoint</vt:lpstr>
      <vt:lpstr>Apresentação do PowerPoint</vt:lpstr>
      <vt:lpstr>Ze – Profundidade efetiva do sistema radicular</vt:lpstr>
      <vt:lpstr>Como determinar Ze?</vt:lpstr>
      <vt:lpstr>Como determinar Ze?</vt:lpstr>
      <vt:lpstr>Como determinar Ze?</vt:lpstr>
      <vt:lpstr>Como determinar Ze?</vt:lpstr>
      <vt:lpstr>Como determinar Ze?</vt:lpstr>
      <vt:lpstr>Como determinar Ze?</vt:lpstr>
      <vt:lpstr>Entendendo o conceito</vt:lpstr>
      <vt:lpstr>Entendendo o conceito</vt:lpstr>
      <vt:lpstr>Apresentação do PowerPoint</vt:lpstr>
      <vt:lpstr>Sistema radicular e Oxigênio</vt:lpstr>
      <vt:lpstr>Apresentação do PowerPoint</vt:lpstr>
      <vt:lpstr>P e Ca</vt:lpstr>
      <vt:lpstr>Apresentação do PowerPoint</vt:lpstr>
      <vt:lpstr>Apresentação do PowerPoint</vt:lpstr>
      <vt:lpstr>Índice de Area Foliar (IAF, m2.m-2)</vt:lpstr>
      <vt:lpstr>Índice de Area Foliar (IAF, m2.m-2)</vt:lpstr>
      <vt:lpstr>Apresentação do PowerPoint</vt:lpstr>
      <vt:lpstr>Apresentação do PowerPoint</vt:lpstr>
      <vt:lpstr>Partição Relativa de Carboidrato  (kg.kg-1)</vt:lpstr>
      <vt:lpstr>Apresentação do PowerPoint</vt:lpstr>
      <vt:lpstr>Apresentação do PowerPoint</vt:lpstr>
      <vt:lpstr>Estresse abiótico (água) e biótico (pragas)</vt:lpstr>
      <vt:lpstr>Apresentação do PowerPoint</vt:lpstr>
      <vt:lpstr>Apresentação do PowerPoint</vt:lpstr>
      <vt:lpstr>Apresentação do PowerPoint</vt:lpstr>
      <vt:lpstr>Atividade enzimática</vt:lpstr>
      <vt:lpstr>Fotossíntese e respiração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da Lavoura para Máxima Produtividade da Soja</dc:title>
  <dc:creator>Windows 7</dc:creator>
  <cp:lastModifiedBy>user</cp:lastModifiedBy>
  <cp:revision>723</cp:revision>
  <dcterms:created xsi:type="dcterms:W3CDTF">2014-11-06T16:55:44Z</dcterms:created>
  <dcterms:modified xsi:type="dcterms:W3CDTF">2016-10-17T09:45:34Z</dcterms:modified>
</cp:coreProperties>
</file>