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sintomas indicativos de hipertensão que não são específicos, dificultando o reconhecimento da doença pelo paciente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09.gif"/><Relationship Id="rId5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jpg"/><Relationship Id="rId6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754000" y="1035600"/>
            <a:ext cx="3636000" cy="1323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FBF0432</a:t>
            </a:r>
            <a:br>
              <a:rPr lang="pt-BR" sz="2400"/>
            </a:br>
            <a:r>
              <a:rPr lang="pt-BR" sz="2400"/>
              <a:t>Fundamentos de Farmácia Clínica</a:t>
            </a:r>
            <a:br>
              <a:rPr lang="pt-BR" sz="2400"/>
            </a:br>
            <a:r>
              <a:rPr lang="pt-BR" sz="2400"/>
              <a:t>e Atenção Farmacêutica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2472205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Hipertensão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475"/>
            <a:ext cx="91440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18000" y="3854400"/>
            <a:ext cx="85080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quipe multiprofissional: médicos, enfermeiros, técnicos e auxiliares de enfermagem, nutricionistas, psicólogos, assistentes sociais, fisioterapeutas, professores de educação física, musicoterapeutas, farmacêuticos, educadores, comunicadores, funcionários administrativos e agentes comunitários de saúde.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Classes dos anti-hipertensivos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98475" y="1147225"/>
            <a:ext cx="3432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-Diuréticos</a:t>
            </a:r>
          </a:p>
          <a:p>
            <a:pPr indent="-317500" lvl="0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400">
                <a:solidFill>
                  <a:srgbClr val="000000"/>
                </a:solidFill>
              </a:rPr>
              <a:t>de alça</a:t>
            </a:r>
          </a:p>
          <a:p>
            <a:pPr indent="-317500" lvl="0" marL="9144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400">
                <a:solidFill>
                  <a:srgbClr val="000000"/>
                </a:solidFill>
              </a:rPr>
              <a:t>poupadores de potássio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-Inibidores adrenérgicos</a:t>
            </a:r>
          </a:p>
          <a:p>
            <a:pPr indent="-317500" lvl="0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400">
                <a:solidFill>
                  <a:srgbClr val="000000"/>
                </a:solidFill>
              </a:rPr>
              <a:t>ação central</a:t>
            </a:r>
          </a:p>
          <a:p>
            <a:pPr indent="-317500" lvl="0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400">
                <a:solidFill>
                  <a:srgbClr val="000000"/>
                </a:solidFill>
              </a:rPr>
              <a:t>betabloqueadores</a:t>
            </a:r>
          </a:p>
          <a:p>
            <a:pPr indent="-317500" lvl="0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400">
                <a:solidFill>
                  <a:srgbClr val="000000"/>
                </a:solidFill>
              </a:rPr>
              <a:t>alfabloqueadores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-vasodilatadores diretos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-antagonistas dos canais de cálcio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8900" y="1147225"/>
            <a:ext cx="3432900" cy="158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-Inibidores da ECA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>
                <a:solidFill>
                  <a:srgbClr val="000000"/>
                </a:solidFill>
              </a:rPr>
              <a:t>-Bloqueadores dos receptores AT</a:t>
            </a:r>
            <a:r>
              <a:rPr baseline="-25000" lang="pt-BR" sz="1400">
                <a:solidFill>
                  <a:srgbClr val="000000"/>
                </a:solidFill>
              </a:rPr>
              <a:t>1</a:t>
            </a:r>
            <a:r>
              <a:rPr lang="pt-BR" sz="1400">
                <a:solidFill>
                  <a:srgbClr val="000000"/>
                </a:solidFill>
              </a:rPr>
              <a:t> da angiotensina II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-Inibidores diretos da renina</a:t>
            </a:r>
          </a:p>
        </p:txBody>
      </p:sp>
      <p:pic>
        <p:nvPicPr>
          <p:cNvPr descr="Resultado de imagem para captopril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800" y="3012049"/>
            <a:ext cx="2551759" cy="15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SUS - RELAÇÃO DE MEDICAMENTOS PARA DISPENSA DA REDE BÁSICA E DE ESPECIALIDADES Maio/2016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47225"/>
            <a:ext cx="4033500" cy="346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-Diurético tiazídico</a:t>
            </a:r>
          </a:p>
          <a:p>
            <a:pPr indent="-2921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hidroclorotiazida 25 mg comprimido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-Diurético de alça</a:t>
            </a:r>
          </a:p>
          <a:p>
            <a: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furosemida 40 mg comprimido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-Diuréticos poupadores de potássio</a:t>
            </a:r>
          </a:p>
          <a:p>
            <a: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espironolactona 25 mg comprimido, 100 mg comprimido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-Betabloqueadores</a:t>
            </a: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atenolol 50 mg comprimido</a:t>
            </a: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carvedilol 12,5 mg comprimido</a:t>
            </a:r>
          </a:p>
          <a:p>
            <a:pPr indent="-2921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propranolol cloridrato 40 mg comprimido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-Alfabloqueadores</a:t>
            </a:r>
          </a:p>
          <a:p>
            <a: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000"/>
              <a:t>doxazosina 2 mg comprimido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345200" y="2274675"/>
            <a:ext cx="42711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-Bloqueadores dos canais de cálcio</a:t>
            </a: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anlodipino besilato 10 mg comprimido, 5 mg comprimido</a:t>
            </a:r>
          </a:p>
          <a:p>
            <a:pPr indent="-2921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nifedipino 20 mg comprimido liberação prolongada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-Inibidores da ECA</a:t>
            </a:r>
          </a:p>
          <a:p>
            <a:pPr indent="-2921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captopril 25 mg comprimido</a:t>
            </a:r>
          </a:p>
          <a:p>
            <a:pPr indent="-2921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enalapril maleato 20 mg comprimido, 5 mg comprimido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-Bloqueadores do receptor AT</a:t>
            </a:r>
            <a:r>
              <a:rPr baseline="-25000"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</a:pPr>
            <a:r>
              <a:rPr lang="pt-BR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losartana potassica 50 mg comprimido</a:t>
            </a:r>
          </a:p>
        </p:txBody>
      </p:sp>
      <p:pic>
        <p:nvPicPr>
          <p:cNvPr descr="Resultado de imagem para sus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587" y="717125"/>
            <a:ext cx="2336325" cy="15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Paciente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5225"/>
            <a:ext cx="8520600" cy="379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/>
              <a:t>Nome: Marcos Oliveira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Idade: 28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Profissão: Programador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Etnia: Branco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Altura: 1,70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Peso: 90kg</a:t>
            </a:r>
          </a:p>
          <a:p>
            <a:pPr lvl="0">
              <a:spcBef>
                <a:spcPts val="0"/>
              </a:spcBef>
              <a:buNone/>
            </a:pPr>
            <a:r>
              <a:rPr lang="pt-BR" sz="1400"/>
              <a:t>Histórico familiar de hipertensão: Sim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7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849" y="1225224"/>
            <a:ext cx="4339074" cy="16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Paciente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2265650"/>
            <a:ext cx="2588700" cy="201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1400">
                <a:solidFill>
                  <a:srgbClr val="1155CC"/>
                </a:solidFill>
              </a:rPr>
              <a:t>Obesidade (Grau I)</a:t>
            </a:r>
          </a:p>
          <a:p>
            <a:pPr lvl="0">
              <a:spcBef>
                <a:spcPts val="0"/>
              </a:spcBef>
              <a:buNone/>
            </a:pPr>
            <a:r>
              <a:rPr b="1" lang="pt-BR" sz="1400">
                <a:solidFill>
                  <a:srgbClr val="000000"/>
                </a:solidFill>
              </a:rPr>
              <a:t>Hábitos: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pt-BR" sz="1400">
                <a:solidFill>
                  <a:srgbClr val="000000"/>
                </a:solidFill>
              </a:rPr>
              <a:t>Sedentário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pt-BR" sz="1400">
                <a:solidFill>
                  <a:srgbClr val="000000"/>
                </a:solidFill>
              </a:rPr>
              <a:t>Má alimentação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pt-BR" sz="1400">
                <a:solidFill>
                  <a:srgbClr val="000000"/>
                </a:solidFill>
              </a:rPr>
              <a:t>Fumante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1155CC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1155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25" y="1225225"/>
            <a:ext cx="2317999" cy="10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849" y="1225224"/>
            <a:ext cx="4339074" cy="16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Hipertensão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60579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hipertensao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475" y="2871375"/>
            <a:ext cx="1978474" cy="15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dor de cabeça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350" y="2564624"/>
            <a:ext cx="3168600" cy="2243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rritabilidade desenho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3675" y="1471287"/>
            <a:ext cx="2286574" cy="286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311700" y="315925"/>
            <a:ext cx="24615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Sintomas?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5225"/>
            <a:ext cx="34911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-dificuldade em adormecer e</a:t>
            </a:r>
            <a:br>
              <a:rPr lang="pt-BR"/>
            </a:br>
            <a:r>
              <a:rPr lang="pt-BR"/>
              <a:t>dormir durante toda a noite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-sono agitado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-irritabilidade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-inquietação interna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-tontura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-dor de cabeça</a:t>
            </a:r>
          </a:p>
        </p:txBody>
      </p:sp>
      <p:pic>
        <p:nvPicPr>
          <p:cNvPr descr="Resultado de imagem para dificuldade de dormir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775" y="315924"/>
            <a:ext cx="2886924" cy="21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Agravos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167700" y="315925"/>
            <a:ext cx="5664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-no mundo:	7,6 milhões de mortes (2001)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-no Brasil:	308.466 óbitos</a:t>
            </a:r>
            <a:br>
              <a:rPr lang="pt-BR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			1.157.509 internações no SUS (2007)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87" y="1356925"/>
            <a:ext cx="7992424" cy="365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837" y="0"/>
            <a:ext cx="4219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51587" l="41820" r="34232" t="0"/>
          <a:stretch/>
        </p:blipFill>
        <p:spPr>
          <a:xfrm>
            <a:off x="2378362" y="1255912"/>
            <a:ext cx="1405125" cy="13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50154" l="0" r="68285" t="0"/>
          <a:stretch/>
        </p:blipFill>
        <p:spPr>
          <a:xfrm>
            <a:off x="621762" y="476037"/>
            <a:ext cx="1860923" cy="134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51109" l="79167" r="0" t="0"/>
          <a:stretch/>
        </p:blipFill>
        <p:spPr>
          <a:xfrm>
            <a:off x="941050" y="1819600"/>
            <a:ext cx="1222348" cy="13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22929" r="52465" t="50801"/>
          <a:stretch/>
        </p:blipFill>
        <p:spPr>
          <a:xfrm>
            <a:off x="2359025" y="2837975"/>
            <a:ext cx="1443799" cy="13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61994" r="18452" t="50717"/>
          <a:stretch/>
        </p:blipFill>
        <p:spPr>
          <a:xfrm>
            <a:off x="978574" y="3339050"/>
            <a:ext cx="1147300" cy="13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457750" y="391175"/>
            <a:ext cx="4794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200">
                <a:latin typeface="Economica"/>
                <a:ea typeface="Economica"/>
                <a:cs typeface="Economica"/>
                <a:sym typeface="Economica"/>
              </a:rPr>
              <a:t>Diagnóstico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750" y="2151700"/>
            <a:ext cx="4178100" cy="19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665750" y="1120875"/>
            <a:ext cx="402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200">
                <a:latin typeface="Open Sans"/>
                <a:ea typeface="Open Sans"/>
                <a:cs typeface="Open Sans"/>
                <a:sym typeface="Open Sans"/>
              </a:rPr>
              <a:t>Decisão terapêutica baseada no risco cardiovascular considerando a presença dos fatores de risco, lesão em órgão-alvo e/ou doença cardiovascular estabelecida, e não apenas no nível da PA.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5" y="1256074"/>
            <a:ext cx="3612100" cy="203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esfigmomanômetro de  coluna de mercúrio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75" y="3409325"/>
            <a:ext cx="1697799" cy="127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53275" y="4557100"/>
            <a:ext cx="2124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esfigmomanômetro de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coluna de mercúrio</a:t>
            </a:r>
          </a:p>
        </p:txBody>
      </p:sp>
      <p:pic>
        <p:nvPicPr>
          <p:cNvPr descr="Resultado de imagem para técnica oscilométrica"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0125" y="3348607"/>
            <a:ext cx="2070499" cy="149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463075" y="4671975"/>
            <a:ext cx="2124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técnica oscilométrica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150"/>
            <a:ext cx="91440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