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57" r:id="rId4"/>
    <p:sldId id="272" r:id="rId5"/>
    <p:sldId id="258" r:id="rId6"/>
    <p:sldId id="259" r:id="rId7"/>
    <p:sldId id="269" r:id="rId8"/>
    <p:sldId id="260" r:id="rId9"/>
    <p:sldId id="261" r:id="rId10"/>
    <p:sldId id="265" r:id="rId11"/>
    <p:sldId id="270" r:id="rId12"/>
    <p:sldId id="263" r:id="rId13"/>
    <p:sldId id="267" r:id="rId14"/>
    <p:sldId id="266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374552-1182-4F15-9CF3-72121B50E40B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564B76FA-9598-49A8-B77D-4224F3793CA1}">
      <dgm:prSet phldrT="[Texto]" custT="1"/>
      <dgm:spPr/>
      <dgm:t>
        <a:bodyPr/>
        <a:lstStyle/>
        <a:p>
          <a:r>
            <a:rPr lang="pt-BR" sz="2800" b="1" dirty="0" err="1"/>
            <a:t>Pré</a:t>
          </a:r>
          <a:r>
            <a:rPr lang="pt-BR" sz="2800" b="1" dirty="0"/>
            <a:t>-Consulta</a:t>
          </a:r>
        </a:p>
      </dgm:t>
    </dgm:pt>
    <dgm:pt modelId="{2BD10CB3-B8C8-4D98-870E-905B723A8F75}" type="parTrans" cxnId="{B0A1813B-95A7-4371-9FC8-E33D204E6588}">
      <dgm:prSet/>
      <dgm:spPr/>
      <dgm:t>
        <a:bodyPr/>
        <a:lstStyle/>
        <a:p>
          <a:endParaRPr lang="pt-BR" sz="2000" b="1"/>
        </a:p>
      </dgm:t>
    </dgm:pt>
    <dgm:pt modelId="{F78C78D3-4ADC-449F-A819-28FDE7A3D2A1}" type="sibTrans" cxnId="{B0A1813B-95A7-4371-9FC8-E33D204E6588}">
      <dgm:prSet/>
      <dgm:spPr/>
      <dgm:t>
        <a:bodyPr/>
        <a:lstStyle/>
        <a:p>
          <a:endParaRPr lang="pt-BR" sz="2000" b="1"/>
        </a:p>
      </dgm:t>
    </dgm:pt>
    <dgm:pt modelId="{C1ADE9A7-BE94-409A-BFA9-02CAD3D24F88}">
      <dgm:prSet phldrT="[Texto]" custT="1"/>
      <dgm:spPr/>
      <dgm:t>
        <a:bodyPr/>
        <a:lstStyle/>
        <a:p>
          <a:r>
            <a:rPr lang="pt-BR" sz="2000" b="1" dirty="0"/>
            <a:t> </a:t>
          </a:r>
          <a:r>
            <a:rPr lang="pt-BR" sz="2800" b="1" dirty="0"/>
            <a:t>Pós-Consulta</a:t>
          </a:r>
        </a:p>
      </dgm:t>
    </dgm:pt>
    <dgm:pt modelId="{5AC40C83-9ED0-49C5-9DFF-0B38E18BE20F}" type="parTrans" cxnId="{6F32D05D-A374-48C8-A9CD-2EDFE0F5038A}">
      <dgm:prSet/>
      <dgm:spPr/>
      <dgm:t>
        <a:bodyPr/>
        <a:lstStyle/>
        <a:p>
          <a:endParaRPr lang="pt-BR" sz="2000" b="1"/>
        </a:p>
      </dgm:t>
    </dgm:pt>
    <dgm:pt modelId="{ED5AF08B-DAF6-4B92-B70A-911476C0E963}" type="sibTrans" cxnId="{6F32D05D-A374-48C8-A9CD-2EDFE0F5038A}">
      <dgm:prSet/>
      <dgm:spPr/>
      <dgm:t>
        <a:bodyPr/>
        <a:lstStyle/>
        <a:p>
          <a:endParaRPr lang="pt-BR" sz="2000" b="1"/>
        </a:p>
      </dgm:t>
    </dgm:pt>
    <dgm:pt modelId="{1EC0B26E-E04E-4A62-86B7-715B2A045C02}">
      <dgm:prSet phldrT="[Texto]" custT="1"/>
      <dgm:spPr/>
      <dgm:t>
        <a:bodyPr/>
        <a:lstStyle/>
        <a:p>
          <a:r>
            <a:rPr lang="pt-BR" sz="3200" b="1" dirty="0"/>
            <a:t>Consulta</a:t>
          </a:r>
        </a:p>
      </dgm:t>
    </dgm:pt>
    <dgm:pt modelId="{4560E5F0-33E5-4FF3-9252-66633F7864AB}" type="sibTrans" cxnId="{9DBDD0F0-625D-48A6-9DC8-11A8D7D96C64}">
      <dgm:prSet/>
      <dgm:spPr/>
      <dgm:t>
        <a:bodyPr/>
        <a:lstStyle/>
        <a:p>
          <a:endParaRPr lang="pt-BR" sz="2000" b="1"/>
        </a:p>
      </dgm:t>
    </dgm:pt>
    <dgm:pt modelId="{6D0C42AB-2A0A-4A31-87FD-10F635038FD9}" type="parTrans" cxnId="{9DBDD0F0-625D-48A6-9DC8-11A8D7D96C64}">
      <dgm:prSet/>
      <dgm:spPr/>
      <dgm:t>
        <a:bodyPr/>
        <a:lstStyle/>
        <a:p>
          <a:endParaRPr lang="pt-BR" sz="2000" b="1"/>
        </a:p>
      </dgm:t>
    </dgm:pt>
    <dgm:pt modelId="{244D93CF-7531-48FD-A829-90F94375B0D1}" type="pres">
      <dgm:prSet presAssocID="{4D374552-1182-4F15-9CF3-72121B50E40B}" presName="Name0" presStyleCnt="0">
        <dgm:presLayoutVars>
          <dgm:dir/>
          <dgm:resizeHandles val="exact"/>
        </dgm:presLayoutVars>
      </dgm:prSet>
      <dgm:spPr/>
    </dgm:pt>
    <dgm:pt modelId="{AFFC5FBD-9E1E-4EAF-BADC-88355DD88E50}" type="pres">
      <dgm:prSet presAssocID="{564B76FA-9598-49A8-B77D-4224F3793CA1}" presName="parTxOnly" presStyleLbl="node1" presStyleIdx="0" presStyleCnt="3" custScaleX="118463" custScaleY="183772">
        <dgm:presLayoutVars>
          <dgm:bulletEnabled val="1"/>
        </dgm:presLayoutVars>
      </dgm:prSet>
      <dgm:spPr/>
    </dgm:pt>
    <dgm:pt modelId="{020ED89E-7ACF-44F0-A079-7207EF8ADEC4}" type="pres">
      <dgm:prSet presAssocID="{F78C78D3-4ADC-449F-A819-28FDE7A3D2A1}" presName="parSpace" presStyleCnt="0"/>
      <dgm:spPr/>
    </dgm:pt>
    <dgm:pt modelId="{4A840D95-0ED9-4A08-A344-9945EA19286B}" type="pres">
      <dgm:prSet presAssocID="{1EC0B26E-E04E-4A62-86B7-715B2A045C02}" presName="parTxOnly" presStyleLbl="node1" presStyleIdx="1" presStyleCnt="3" custScaleX="144583" custScaleY="183772">
        <dgm:presLayoutVars>
          <dgm:bulletEnabled val="1"/>
        </dgm:presLayoutVars>
      </dgm:prSet>
      <dgm:spPr/>
    </dgm:pt>
    <dgm:pt modelId="{FFA3D59B-1642-4746-9AA7-E8CA080102E1}" type="pres">
      <dgm:prSet presAssocID="{4560E5F0-33E5-4FF3-9252-66633F7864AB}" presName="parSpace" presStyleCnt="0"/>
      <dgm:spPr/>
    </dgm:pt>
    <dgm:pt modelId="{A6757AD9-732F-4A23-8ECA-476CA1EDEF1C}" type="pres">
      <dgm:prSet presAssocID="{C1ADE9A7-BE94-409A-BFA9-02CAD3D24F88}" presName="parTxOnly" presStyleLbl="node1" presStyleIdx="2" presStyleCnt="3" custScaleX="128628" custScaleY="183772">
        <dgm:presLayoutVars>
          <dgm:bulletEnabled val="1"/>
        </dgm:presLayoutVars>
      </dgm:prSet>
      <dgm:spPr/>
    </dgm:pt>
  </dgm:ptLst>
  <dgm:cxnLst>
    <dgm:cxn modelId="{6F32D05D-A374-48C8-A9CD-2EDFE0F5038A}" srcId="{4D374552-1182-4F15-9CF3-72121B50E40B}" destId="{C1ADE9A7-BE94-409A-BFA9-02CAD3D24F88}" srcOrd="2" destOrd="0" parTransId="{5AC40C83-9ED0-49C5-9DFF-0B38E18BE20F}" sibTransId="{ED5AF08B-DAF6-4B92-B70A-911476C0E963}"/>
    <dgm:cxn modelId="{71A8026C-C664-4E11-B2F2-060DBE2D7CF7}" type="presOf" srcId="{1EC0B26E-E04E-4A62-86B7-715B2A045C02}" destId="{4A840D95-0ED9-4A08-A344-9945EA19286B}" srcOrd="0" destOrd="0" presId="urn:microsoft.com/office/officeart/2005/8/layout/hChevron3"/>
    <dgm:cxn modelId="{7C431DE8-07E2-4A8B-9097-28D2BD41D767}" type="presOf" srcId="{564B76FA-9598-49A8-B77D-4224F3793CA1}" destId="{AFFC5FBD-9E1E-4EAF-BADC-88355DD88E50}" srcOrd="0" destOrd="0" presId="urn:microsoft.com/office/officeart/2005/8/layout/hChevron3"/>
    <dgm:cxn modelId="{B6D54CD9-4E22-4CAD-86F0-F3FB41648FB0}" type="presOf" srcId="{4D374552-1182-4F15-9CF3-72121B50E40B}" destId="{244D93CF-7531-48FD-A829-90F94375B0D1}" srcOrd="0" destOrd="0" presId="urn:microsoft.com/office/officeart/2005/8/layout/hChevron3"/>
    <dgm:cxn modelId="{9DBDD0F0-625D-48A6-9DC8-11A8D7D96C64}" srcId="{4D374552-1182-4F15-9CF3-72121B50E40B}" destId="{1EC0B26E-E04E-4A62-86B7-715B2A045C02}" srcOrd="1" destOrd="0" parTransId="{6D0C42AB-2A0A-4A31-87FD-10F635038FD9}" sibTransId="{4560E5F0-33E5-4FF3-9252-66633F7864AB}"/>
    <dgm:cxn modelId="{CF871391-11C7-4732-818A-0ADF629898D6}" type="presOf" srcId="{C1ADE9A7-BE94-409A-BFA9-02CAD3D24F88}" destId="{A6757AD9-732F-4A23-8ECA-476CA1EDEF1C}" srcOrd="0" destOrd="0" presId="urn:microsoft.com/office/officeart/2005/8/layout/hChevron3"/>
    <dgm:cxn modelId="{B0A1813B-95A7-4371-9FC8-E33D204E6588}" srcId="{4D374552-1182-4F15-9CF3-72121B50E40B}" destId="{564B76FA-9598-49A8-B77D-4224F3793CA1}" srcOrd="0" destOrd="0" parTransId="{2BD10CB3-B8C8-4D98-870E-905B723A8F75}" sibTransId="{F78C78D3-4ADC-449F-A819-28FDE7A3D2A1}"/>
    <dgm:cxn modelId="{AA495D1D-93E8-4E0C-91E7-F36871619433}" type="presParOf" srcId="{244D93CF-7531-48FD-A829-90F94375B0D1}" destId="{AFFC5FBD-9E1E-4EAF-BADC-88355DD88E50}" srcOrd="0" destOrd="0" presId="urn:microsoft.com/office/officeart/2005/8/layout/hChevron3"/>
    <dgm:cxn modelId="{E7408422-ABAA-46EB-ACE6-B3D448F2E763}" type="presParOf" srcId="{244D93CF-7531-48FD-A829-90F94375B0D1}" destId="{020ED89E-7ACF-44F0-A079-7207EF8ADEC4}" srcOrd="1" destOrd="0" presId="urn:microsoft.com/office/officeart/2005/8/layout/hChevron3"/>
    <dgm:cxn modelId="{6FC7A784-4010-490C-9029-E57802B54B24}" type="presParOf" srcId="{244D93CF-7531-48FD-A829-90F94375B0D1}" destId="{4A840D95-0ED9-4A08-A344-9945EA19286B}" srcOrd="2" destOrd="0" presId="urn:microsoft.com/office/officeart/2005/8/layout/hChevron3"/>
    <dgm:cxn modelId="{28F7245D-3100-499B-A21D-FFFCCCD5A91B}" type="presParOf" srcId="{244D93CF-7531-48FD-A829-90F94375B0D1}" destId="{FFA3D59B-1642-4746-9AA7-E8CA080102E1}" srcOrd="3" destOrd="0" presId="urn:microsoft.com/office/officeart/2005/8/layout/hChevron3"/>
    <dgm:cxn modelId="{173C7146-FFAF-4B99-833A-2FEEEAF8564B}" type="presParOf" srcId="{244D93CF-7531-48FD-A829-90F94375B0D1}" destId="{A6757AD9-732F-4A23-8ECA-476CA1EDEF1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C5FBD-9E1E-4EAF-BADC-88355DD88E50}">
      <dsp:nvSpPr>
        <dsp:cNvPr id="0" name=""/>
        <dsp:cNvSpPr/>
      </dsp:nvSpPr>
      <dsp:spPr>
        <a:xfrm>
          <a:off x="3197" y="1106667"/>
          <a:ext cx="3506384" cy="2175785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 err="1"/>
            <a:t>Pré</a:t>
          </a:r>
          <a:r>
            <a:rPr lang="pt-BR" sz="2800" b="1" kern="1200" dirty="0"/>
            <a:t>-Consulta</a:t>
          </a:r>
        </a:p>
      </dsp:txBody>
      <dsp:txXfrm>
        <a:off x="3197" y="1106667"/>
        <a:ext cx="2962438" cy="2175785"/>
      </dsp:txXfrm>
    </dsp:sp>
    <dsp:sp modelId="{4A840D95-0ED9-4A08-A344-9945EA19286B}">
      <dsp:nvSpPr>
        <dsp:cNvPr id="0" name=""/>
        <dsp:cNvSpPr/>
      </dsp:nvSpPr>
      <dsp:spPr>
        <a:xfrm>
          <a:off x="2917602" y="1106667"/>
          <a:ext cx="4279510" cy="2175785"/>
        </a:xfrm>
        <a:prstGeom prst="chevron">
          <a:avLst/>
        </a:prstGeom>
        <a:solidFill>
          <a:schemeClr val="accent3">
            <a:hueOff val="1655123"/>
            <a:satOff val="-311"/>
            <a:lumOff val="833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85344" rIns="42672" bIns="8534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/>
            <a:t>Consulta</a:t>
          </a:r>
        </a:p>
      </dsp:txBody>
      <dsp:txXfrm>
        <a:off x="4005495" y="1106667"/>
        <a:ext cx="2103725" cy="2175785"/>
      </dsp:txXfrm>
    </dsp:sp>
    <dsp:sp modelId="{A6757AD9-732F-4A23-8ECA-476CA1EDEF1C}">
      <dsp:nvSpPr>
        <dsp:cNvPr id="0" name=""/>
        <dsp:cNvSpPr/>
      </dsp:nvSpPr>
      <dsp:spPr>
        <a:xfrm>
          <a:off x="6605132" y="1106667"/>
          <a:ext cx="3807258" cy="2175785"/>
        </a:xfrm>
        <a:prstGeom prst="chevron">
          <a:avLst/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 </a:t>
          </a:r>
          <a:r>
            <a:rPr lang="pt-BR" sz="2800" b="1" kern="1200" dirty="0"/>
            <a:t>Pós-Consulta</a:t>
          </a:r>
        </a:p>
      </dsp:txBody>
      <dsp:txXfrm>
        <a:off x="7693025" y="1106667"/>
        <a:ext cx="1631473" cy="2175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1EA0D5-F878-468D-949F-F4B554C2AFD9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B662C-124B-46E8-95A8-38C74F0EEB8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662C-124B-46E8-95A8-38C74F0EEB8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662C-124B-46E8-95A8-38C74F0EEB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36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F0B06-3151-4EF7-8996-73A34D5D8583}" type="slidenum">
              <a:rPr lang="pt-BR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7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F0B06-3151-4EF7-8996-73A34D5D8583}" type="slidenum">
              <a:rPr lang="pt-BR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001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8F0B06-3151-4EF7-8996-73A34D5D8583}" type="slidenum">
              <a:rPr lang="pt-BR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952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B662C-124B-46E8-95A8-38C74F0EEB8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7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urevista.ufjf.emnuvens.com.br/hurevista/article/download/980/36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vsms.saude.gov.br/bvs/publicacoes/diabetes_mellitus_cab16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gc.goias.gov.br/upload/arquivos/2014-05/diretrizes-sbd-2014.pdf" TargetMode="External"/><Relationship Id="rId4" Type="http://schemas.openxmlformats.org/officeDocument/2006/relationships/hyperlink" Target="https://hurevista.ufjf.emnuvens.com.br/hurevista/article/download/980/36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vsms.saude.gov.br/bvs/publicacoes/diabetes_mellitus_cab16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79613" y="1803400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pt-BR" dirty="0"/>
              <a:t>DIABETES MELLITUS – TIPO II</a:t>
            </a:r>
            <a:endParaRPr lang="pt-BR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979612" y="4553859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 spc="8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err="1">
                <a:solidFill>
                  <a:schemeClr val="tx1"/>
                </a:solidFill>
              </a:rPr>
              <a:t>Jailda</a:t>
            </a:r>
            <a:r>
              <a:rPr lang="pt-BR" sz="1800" dirty="0">
                <a:solidFill>
                  <a:schemeClr val="tx1"/>
                </a:solidFill>
              </a:rPr>
              <a:t> Vasconcelos</a:t>
            </a:r>
          </a:p>
          <a:p>
            <a:r>
              <a:rPr lang="pt-BR" sz="1800" dirty="0">
                <a:solidFill>
                  <a:schemeClr val="tx1"/>
                </a:solidFill>
                <a:latin typeface="Century Gothic"/>
              </a:rPr>
              <a:t>Juan Borges</a:t>
            </a:r>
          </a:p>
          <a:p>
            <a:r>
              <a:rPr lang="pt-BR" sz="1800" dirty="0">
                <a:solidFill>
                  <a:schemeClr val="tx1"/>
                </a:solidFill>
                <a:latin typeface="Century Gothic"/>
              </a:rPr>
              <a:t>Poliana </a:t>
            </a:r>
            <a:r>
              <a:rPr lang="pt-BR" sz="1800" dirty="0" err="1">
                <a:solidFill>
                  <a:schemeClr val="tx1"/>
                </a:solidFill>
                <a:latin typeface="Century Gothic"/>
              </a:rPr>
              <a:t>Zanoni</a:t>
            </a:r>
            <a:endParaRPr lang="pt-BR" sz="1800" dirty="0">
              <a:solidFill>
                <a:schemeClr val="tx1"/>
              </a:solidFill>
              <a:latin typeface="Century Gothic"/>
            </a:endParaRPr>
          </a:p>
          <a:p>
            <a:r>
              <a:rPr lang="pt-BR" sz="1800" dirty="0" err="1">
                <a:solidFill>
                  <a:schemeClr val="tx1"/>
                </a:solidFill>
                <a:latin typeface="Century Gothic"/>
              </a:rPr>
              <a:t>Shamara</a:t>
            </a:r>
            <a:r>
              <a:rPr lang="pt-BR" sz="1800" dirty="0">
                <a:solidFill>
                  <a:schemeClr val="tx1"/>
                </a:solidFill>
                <a:latin typeface="Century Gothic"/>
              </a:rPr>
              <a:t> Taylor</a:t>
            </a:r>
          </a:p>
        </p:txBody>
      </p:sp>
    </p:spTree>
    <p:extLst>
      <p:ext uri="{BB962C8B-B14F-4D97-AF65-F5344CB8AC3E}">
        <p14:creationId xmlns:p14="http://schemas.microsoft.com/office/powerpoint/2010/main" val="18027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9032488" y="3150220"/>
            <a:ext cx="12192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t-BR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8148" y="165479"/>
            <a:ext cx="2743200" cy="27432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0" y="3200400"/>
            <a:ext cx="12192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0817" y="414560"/>
            <a:ext cx="7363412" cy="128089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178DBB"/>
                </a:solidFill>
              </a:rPr>
              <a:t>Pós-Consulta Farmacêutica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2769" y="1360483"/>
            <a:ext cx="8580321" cy="490855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O farmacêutico fez um estudo dos problemas relacionados à </a:t>
            </a:r>
            <a:r>
              <a:rPr lang="pt-BR" sz="2400" dirty="0" err="1">
                <a:solidFill>
                  <a:schemeClr val="tx1"/>
                </a:solidFill>
                <a:latin typeface="Century Gothic" charset="0"/>
              </a:rPr>
              <a:t>farmacoterapia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(plano </a:t>
            </a:r>
            <a:r>
              <a:rPr lang="pt-BR" sz="2400" b="1" dirty="0" err="1">
                <a:solidFill>
                  <a:schemeClr val="tx1"/>
                </a:solidFill>
                <a:latin typeface="Century Gothic" charset="0"/>
              </a:rPr>
              <a:t>farmacoterapêutico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)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.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Em contato com o médico, o farmacêutico contou que a Dona Rosa apresentou </a:t>
            </a:r>
            <a:r>
              <a:rPr lang="pt-BR" sz="2400" dirty="0" err="1">
                <a:solidFill>
                  <a:schemeClr val="tx1"/>
                </a:solidFill>
                <a:latin typeface="Century Gothic" charset="0"/>
              </a:rPr>
              <a:t>diarréia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com o uso da </a:t>
            </a:r>
            <a:r>
              <a:rPr lang="pt-BR" sz="2400" dirty="0" err="1">
                <a:solidFill>
                  <a:schemeClr val="tx1"/>
                </a:solidFill>
                <a:latin typeface="Century Gothic" charset="0"/>
              </a:rPr>
              <a:t>metformina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e o mesmo sugeriu a alteração do medicamento.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Mas, na consulta farmacêutica ela contou que além de esquecer algumas doses, estava tomando o medicamento pela manhã, horas antes do desjejum, e isso podia ser a causa do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efeito adverso do medicamento.  </a:t>
            </a:r>
            <a:r>
              <a:rPr lang="pt-BR" sz="2800" dirty="0">
                <a:solidFill>
                  <a:schemeClr val="tx1"/>
                </a:solidFill>
                <a:latin typeface="Century Gothic" charset="0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3200400"/>
            <a:ext cx="12192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17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0484" y="3776849"/>
            <a:ext cx="2669666" cy="2719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27" y="202470"/>
            <a:ext cx="8911687" cy="935450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solidFill>
                  <a:srgbClr val="178DBB"/>
                </a:solidFill>
              </a:rPr>
              <a:t>Pós-Consulta Farmacêutica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257" y="1339112"/>
            <a:ext cx="8108832" cy="54673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800" dirty="0">
                <a:solidFill>
                  <a:schemeClr val="tx1"/>
                </a:solidFill>
                <a:latin typeface="Century Gothic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Como ele avaliou que a Dona Rosa não estava fazendo uma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adesão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adequada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do tratamento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, propôs ao médico, uma nova consulta farmacêutica para conversar com a Dona Rosa e incentivá-la ao tratamento adequado. </a:t>
            </a:r>
          </a:p>
          <a:p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A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intervenção farmacêutico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-profissional de saúde foi aceita, e a dose inicial indicada pelo médico foi mantida.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36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077" y="3599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Intervenções Farmacêuticas</a:t>
            </a:r>
          </a:p>
        </p:txBody>
      </p:sp>
      <p:pic>
        <p:nvPicPr>
          <p:cNvPr id="4" name="Imagem 3" descr="agos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880" y="4185634"/>
            <a:ext cx="2997288" cy="267236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41" y="1320800"/>
            <a:ext cx="9020810" cy="53211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800">
                <a:solidFill>
                  <a:srgbClr val="178DBB"/>
                </a:solidFill>
              </a:rPr>
              <a:t>Equipe Multiprofissional de Saúde:</a:t>
            </a:r>
            <a:endParaRPr lang="pt-BR" sz="280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</a:rPr>
              <a:t>Após a conversa com o farmacêutico, foi criado com o auxílio de um educador físico um calendário com as atividades físicas que devem ser realizadas pela dona Rosa, com maior frequência.</a:t>
            </a:r>
          </a:p>
          <a:p>
            <a:r>
              <a:rPr lang="pt-BR" sz="2400" dirty="0">
                <a:solidFill>
                  <a:schemeClr val="tx1"/>
                </a:solidFill>
              </a:rPr>
              <a:t>Com o auxílio de um nutricionista foi realizada uma dieta adequada para a Dona Rosa com a alimentação para todos os dias da semana.</a:t>
            </a:r>
          </a:p>
          <a:p>
            <a:r>
              <a:rPr lang="pt-BR" sz="2400" dirty="0">
                <a:solidFill>
                  <a:schemeClr val="tx1"/>
                </a:solidFill>
              </a:rPr>
              <a:t>A dose de Metformina foi mantida.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50838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9026" y="1403559"/>
            <a:ext cx="9763125" cy="2770328"/>
          </a:xfrm>
        </p:spPr>
        <p:txBody>
          <a:bodyPr/>
          <a:lstStyle/>
          <a:p>
            <a:r>
              <a:rPr lang="pt-BR" dirty="0">
                <a:solidFill>
                  <a:srgbClr val="178DBB"/>
                </a:solidFill>
              </a:rPr>
              <a:t>Dona Rosa seguirá o tratamento adequado?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2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178DBB"/>
                </a:solidFill>
              </a:rPr>
              <a:t>Hospitalização: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30197" y="1313092"/>
            <a:ext cx="9456533" cy="41576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Anos após o diagnóstico, Dona Rosa passou por alguns problemas pessoais (divórcio) e então, começou a se cuidar cada vez menos. </a:t>
            </a:r>
          </a:p>
          <a:p>
            <a:r>
              <a:rPr lang="pt-BR" sz="2400" dirty="0">
                <a:solidFill>
                  <a:schemeClr val="tx1"/>
                </a:solidFill>
              </a:rPr>
              <a:t>Dona Rosa passou a relatar dor lombar e febre recorrente (T &gt; 39°C). (4)</a:t>
            </a:r>
          </a:p>
          <a:p>
            <a:r>
              <a:rPr lang="pt-BR" sz="2400" dirty="0">
                <a:solidFill>
                  <a:schemeClr val="tx1"/>
                </a:solidFill>
              </a:rPr>
              <a:t>Se o controle glicêmico não é alcançado, os vasos sanguíneos são lesados, afetando o funcionamento de órgão como o rim.</a:t>
            </a:r>
            <a:endParaRPr lang="pt-B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16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sz="1600" dirty="0">
                <a:solidFill>
                  <a:schemeClr val="tx1"/>
                </a:solidFill>
              </a:rPr>
              <a:t>                              </a:t>
            </a:r>
            <a:r>
              <a:rPr lang="pt-BR" sz="1600" b="1" dirty="0">
                <a:solidFill>
                  <a:schemeClr val="tx1"/>
                </a:solidFill>
              </a:rPr>
              <a:t>    </a:t>
            </a:r>
            <a:r>
              <a:rPr lang="pt-BR" sz="2400" b="1" dirty="0">
                <a:solidFill>
                  <a:schemeClr val="tx1"/>
                </a:solidFill>
              </a:rPr>
              <a:t>Infecção do trato urinário superior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</a:rPr>
              <a:t>                                      (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pielonefrite)</a:t>
            </a:r>
          </a:p>
        </p:txBody>
      </p:sp>
      <p:sp>
        <p:nvSpPr>
          <p:cNvPr id="4" name="Seta: para Baixo 3"/>
          <p:cNvSpPr/>
          <p:nvPr/>
        </p:nvSpPr>
        <p:spPr>
          <a:xfrm>
            <a:off x="5583405" y="4603755"/>
            <a:ext cx="604667" cy="786474"/>
          </a:xfrm>
          <a:prstGeom prst="downArrow">
            <a:avLst>
              <a:gd name="adj1" fmla="val 23715"/>
              <a:gd name="adj2" fmla="val 680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6187254" y="6463552"/>
            <a:ext cx="6645451" cy="55399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1200" dirty="0"/>
              <a:t>(4) </a:t>
            </a:r>
            <a:r>
              <a:rPr lang="pt-BR" sz="1200" dirty="0">
                <a:solidFill>
                  <a:srgbClr val="006621"/>
                </a:solidFill>
                <a:latin typeface="Arial" charset="0"/>
                <a:hlinkClick r:id="rId3"/>
              </a:rPr>
              <a:t>https://hurevista.ufjf.emnuvens.com.br/hurevista/article/download/980/369</a:t>
            </a:r>
          </a:p>
          <a:p>
            <a:pPr algn="ctr"/>
            <a:endParaRPr lang="pt-B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84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178DBB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3896" y="2133600"/>
            <a:ext cx="9280717" cy="37782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dirty="0">
                <a:solidFill>
                  <a:schemeClr val="tx1"/>
                </a:solidFill>
                <a:latin typeface="Century Gothic" charset="0"/>
              </a:rPr>
              <a:t>(1) Diabetes Mellitus. </a:t>
            </a:r>
            <a:r>
              <a:rPr lang="pt-BR" dirty="0" err="1">
                <a:solidFill>
                  <a:schemeClr val="tx1"/>
                </a:solidFill>
                <a:latin typeface="Century Gothic" charset="0"/>
              </a:rPr>
              <a:t>Disponpivel</a:t>
            </a:r>
            <a:r>
              <a:rPr lang="pt-BR" dirty="0">
                <a:solidFill>
                  <a:schemeClr val="tx1"/>
                </a:solidFill>
                <a:latin typeface="Century Gothic" charset="0"/>
              </a:rPr>
              <a:t> em:</a:t>
            </a:r>
            <a:r>
              <a:rPr lang="pt-BR" dirty="0">
                <a:solidFill>
                  <a:schemeClr val="tx1"/>
                </a:solidFill>
                <a:latin typeface="Century Gothic" charset="0"/>
                <a:hlinkClick r:id="rId3"/>
              </a:rPr>
              <a:t>http</a:t>
            </a:r>
            <a:r>
              <a:rPr lang="pt-BR" dirty="0">
                <a:solidFill>
                  <a:schemeClr val="tx1"/>
                </a:solidFill>
                <a:latin typeface="Century Gothic" charset="0"/>
                <a:hlinkClick r:id="rId3"/>
              </a:rPr>
              <a:t>://bvsms.saude.gov.br/bvs/publicacoes/diabetes_mellitus_cab16.pdf</a:t>
            </a:r>
          </a:p>
          <a:p>
            <a:endParaRPr lang="pt-BR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t-BR" dirty="0">
                <a:solidFill>
                  <a:schemeClr val="tx1"/>
                </a:solidFill>
                <a:latin typeface="Century Gothic" charset="0"/>
              </a:rPr>
              <a:t>(2)  Slide da aula - Módulo 2: O indivíduo no ambiente ambulatorial e o uso de medicamentos e outras tecnologias de saúde.</a:t>
            </a:r>
          </a:p>
          <a:p>
            <a:endParaRPr lang="pt-BR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t-BR" dirty="0">
                <a:solidFill>
                  <a:schemeClr val="tx1"/>
                </a:solidFill>
                <a:latin typeface="Century Gothic" charset="0"/>
              </a:rPr>
              <a:t>(3) Farmácia-Bioquímica: Ensino - Memória USP. Disponível em: http://200.144.182.66/memoria/por/curso/595-Farmacia_bioquimica</a:t>
            </a:r>
          </a:p>
          <a:p>
            <a:pPr marL="0" indent="0">
              <a:buNone/>
            </a:pPr>
            <a:r>
              <a:rPr lang="pt-BR" dirty="0">
                <a:solidFill>
                  <a:schemeClr val="tx1"/>
                </a:solidFill>
                <a:latin typeface="Century Gothic" charset="0"/>
              </a:rPr>
              <a:t> </a:t>
            </a:r>
          </a:p>
          <a:p>
            <a:r>
              <a:rPr lang="pt-BR" dirty="0">
                <a:solidFill>
                  <a:schemeClr val="tx1"/>
                </a:solidFill>
                <a:latin typeface="Century Gothic" charset="0"/>
              </a:rPr>
              <a:t>(4) Pielonefrite enfisematosa: revisão e atualização da</a:t>
            </a:r>
            <a:br>
              <a:rPr lang="pt-BR" dirty="0">
                <a:solidFill>
                  <a:schemeClr val="tx1"/>
                </a:solidFill>
                <a:latin typeface="Century Gothic" charset="0"/>
              </a:rPr>
            </a:br>
            <a:r>
              <a:rPr lang="pt-BR" dirty="0">
                <a:solidFill>
                  <a:schemeClr val="tx1"/>
                </a:solidFill>
                <a:latin typeface="Century Gothic" charset="0"/>
              </a:rPr>
              <a:t>abordagem terapêutica. Disponível em: </a:t>
            </a:r>
            <a:r>
              <a:rPr lang="pt-BR" dirty="0">
                <a:solidFill>
                  <a:schemeClr val="tx1"/>
                </a:solidFill>
                <a:latin typeface="Century Gothic" charset="0"/>
                <a:hlinkClick r:id="rId4"/>
              </a:rPr>
              <a:t>https</a:t>
            </a:r>
            <a:r>
              <a:rPr lang="pt-BR" dirty="0">
                <a:solidFill>
                  <a:srgbClr val="000000"/>
                </a:solidFill>
                <a:latin typeface="Century Gothic" charset="0"/>
                <a:hlinkClick r:id="rId4"/>
              </a:rPr>
              <a:t>://hurevista.ufjf.emnuvens.com.br/hurevista/article/download/980/369</a:t>
            </a:r>
          </a:p>
          <a:p>
            <a:endParaRPr lang="pt-BR" dirty="0">
              <a:solidFill>
                <a:schemeClr val="tx1"/>
              </a:solidFill>
              <a:latin typeface="Century Gothic" charset="0"/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114515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514" y="586207"/>
            <a:ext cx="8912225" cy="1281112"/>
          </a:xfrm>
        </p:spPr>
        <p:txBody>
          <a:bodyPr/>
          <a:lstStyle/>
          <a:p>
            <a:r>
              <a:rPr lang="en-US" dirty="0"/>
              <a:t>Como </a:t>
            </a:r>
            <a:r>
              <a:rPr lang="en-US"/>
              <a:t>é </a:t>
            </a:r>
            <a:r>
              <a:rPr lang="pt-BR"/>
              <a:t>a nossa paciente</a:t>
            </a:r>
            <a:r>
              <a:rPr lang="pt-BR" dirty="0"/>
              <a:t>?</a:t>
            </a:r>
          </a:p>
        </p:txBody>
      </p:sp>
      <p:pic>
        <p:nvPicPr>
          <p:cNvPr id="4" name="Content Placeholder 3" descr="E:\Imagens Seminário Atenção\depositphotos_87330162-Grandmother-cartoon-charact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827" y="3580841"/>
            <a:ext cx="2545581" cy="320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Imagens Seminário Atenção\Norm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127" y="810690"/>
            <a:ext cx="2505281" cy="258357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1375" y="2193925"/>
            <a:ext cx="7473950" cy="32932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t-BR" sz="2400" dirty="0"/>
              <a:t>Lembrando que a última vez que vimos a Dona Rosa</a:t>
            </a:r>
            <a:r>
              <a:rPr lang="en-US" sz="2400" dirty="0"/>
              <a:t>: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Chamou atenção ao nível glicêmico na Campanha de Diabetes realizada pela faculdade,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Foi diagnosticada com Diabetes Mellitus Tipo II através da Atenção Básica na UBS.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93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Só para relembrar...</a:t>
            </a:r>
            <a:br>
              <a:rPr lang="pt-BR"/>
            </a:br>
            <a:r>
              <a:rPr lang="en-US"/>
              <a:t>Primeira </a:t>
            </a:r>
            <a:r>
              <a:rPr lang="en-US" dirty="0" err="1"/>
              <a:t>consulta</a:t>
            </a:r>
            <a:r>
              <a:rPr lang="en-US" dirty="0"/>
              <a:t> </a:t>
            </a:r>
            <a:r>
              <a:rPr lang="en-US"/>
              <a:t>com o médico: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72" y="2281044"/>
            <a:ext cx="9744075" cy="9467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t-BR" sz="2400" dirty="0">
                <a:solidFill>
                  <a:srgbClr val="000000"/>
                </a:solidFill>
              </a:rPr>
              <a:t>Depois da campanha a Dona Rosa foi para o médico:</a:t>
            </a:r>
          </a:p>
          <a:p>
            <a:r>
              <a:rPr lang="pt-BR" sz="2400" dirty="0">
                <a:solidFill>
                  <a:srgbClr val="000000"/>
                </a:solidFill>
              </a:rPr>
              <a:t>Uso do tratamento não farmacológico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  <a:p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 descr="dicas-alimentos-saudaveis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1224" y="3688401"/>
            <a:ext cx="2743200" cy="2366010"/>
          </a:xfrm>
          <a:prstGeom prst="rect">
            <a:avLst/>
          </a:prstGeom>
        </p:spPr>
      </p:pic>
      <p:pic>
        <p:nvPicPr>
          <p:cNvPr id="5" name="Imagem 4" descr="ilustra13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910" y="3773013"/>
            <a:ext cx="23812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1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Dona Rosa tentou, mas...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01788" y="1422400"/>
            <a:ext cx="9444294" cy="395454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sz="2400" dirty="0">
                <a:solidFill>
                  <a:srgbClr val="404040"/>
                </a:solidFill>
                <a:latin typeface="Century Gothic" charset="0"/>
              </a:rPr>
              <a:t> A Dona Rosa tentou mudar seus hábitos alimentares e incluir alguns exercícios em sua rotina, porém ainda assim não houve um controle glicêmico adequado e encontrou muita dificuldade em aderir ao tratamento não farmacológico devido a idade avançada.</a:t>
            </a:r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t-BR" sz="2400" dirty="0">
                <a:solidFill>
                  <a:srgbClr val="404040"/>
                </a:solidFill>
                <a:latin typeface="Century Gothic" charset="0"/>
              </a:rPr>
              <a:t>Aniversário da neta: ingestão de muito doce. </a:t>
            </a:r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404040"/>
                </a:solidFill>
                <a:latin typeface="Century Gothic" charset="0"/>
              </a:rPr>
              <a:t> </a:t>
            </a:r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rgbClr val="404040"/>
                </a:solidFill>
                <a:latin typeface="Century Gothic" charset="0"/>
              </a:rPr>
              <a:t>Resultado:</a:t>
            </a:r>
            <a:r>
              <a:rPr lang="pt-BR" sz="2400" dirty="0">
                <a:solidFill>
                  <a:srgbClr val="404040"/>
                </a:solidFill>
                <a:latin typeface="Century Gothic" charset="0"/>
              </a:rPr>
              <a:t> glicemia não pôde ser controlada, crise diabética (hiperglicemia).</a:t>
            </a:r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pPr marL="0" indent="0">
              <a:buNone/>
            </a:pPr>
            <a:r>
              <a:rPr lang="pt-BR" sz="2400" dirty="0">
                <a:solidFill>
                  <a:srgbClr val="404040"/>
                </a:solidFill>
                <a:latin typeface="Century Gothic" charset="0"/>
              </a:rPr>
              <a:t>Tontura, falta de ar e sede.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  <a:p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8631586" y="6880457"/>
            <a:ext cx="26730960" cy="74190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1085" y="4259267"/>
            <a:ext cx="2311179" cy="240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1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7705" y="511065"/>
            <a:ext cx="9598748" cy="1453465"/>
          </a:xfrm>
        </p:spPr>
        <p:txBody>
          <a:bodyPr/>
          <a:lstStyle/>
          <a:p>
            <a:r>
              <a:rPr lang="pt-BR"/>
              <a:t>AMA – Assistência médica ambulatorial: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1244" y="1368169"/>
            <a:ext cx="4921250" cy="300117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 Tratamento emergencial com insulina.</a:t>
            </a:r>
          </a:p>
          <a:p>
            <a:pPr marL="0" indent="0">
              <a:buNone/>
            </a:pPr>
            <a:endParaRPr lang="pt-BR"/>
          </a:p>
          <a:p>
            <a:r>
              <a:rPr lang="pt-BR" sz="2400" dirty="0">
                <a:solidFill>
                  <a:srgbClr val="000000"/>
                </a:solidFill>
              </a:rPr>
              <a:t>Prescrição de </a:t>
            </a:r>
            <a:r>
              <a:rPr lang="pt-BR" sz="2400" dirty="0" err="1">
                <a:solidFill>
                  <a:srgbClr val="000000"/>
                </a:solidFill>
              </a:rPr>
              <a:t>Metformina</a:t>
            </a:r>
            <a:r>
              <a:rPr lang="pt-BR" sz="2400">
                <a:solidFill>
                  <a:srgbClr val="000000"/>
                </a:solidFill>
              </a:rPr>
              <a:t> na menor dose possível (500mg  por 3 semanas) (1)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</a:rPr>
              <a:t>Dispensação com orientação e além disso, o farmacêutico marcou uma consulta farmacêutica na UBS para a Dona Rosa.</a:t>
            </a:r>
          </a:p>
        </p:txBody>
      </p:sp>
      <p:pic>
        <p:nvPicPr>
          <p:cNvPr id="4" name="Imagem 3" descr="metform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4708" y="1790651"/>
            <a:ext cx="3911320" cy="391132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327490" y="6560119"/>
            <a:ext cx="7171973" cy="27699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pt-BR" sz="1200" dirty="0">
                <a:latin typeface="Century Gothic" charset="0"/>
              </a:rPr>
              <a:t>(1) </a:t>
            </a:r>
            <a:r>
              <a:rPr lang="pt-BR" sz="1200" dirty="0">
                <a:latin typeface="Century Gothic" charset="0"/>
                <a:hlinkClick r:id="rId4"/>
              </a:rPr>
              <a:t>http://bvsms.saude.gov.br/bvs/publicacoes/diabetes_mellitus_cab16.pdf</a:t>
            </a:r>
            <a:endParaRPr lang="pt-BR" sz="1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34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52a8b469aa5647.91451864.jpg"/>
          <p:cNvPicPr>
            <a:picLocks noChangeAspect="1"/>
          </p:cNvPicPr>
          <p:nvPr/>
        </p:nvPicPr>
        <p:blipFill>
          <a:blip r:embed="rId2"/>
          <a:srcRect l="5261" t="29316" r="35599" b="33"/>
          <a:stretch>
            <a:fillRect/>
          </a:stretch>
        </p:blipFill>
        <p:spPr>
          <a:xfrm>
            <a:off x="7974104" y="4224270"/>
            <a:ext cx="4078196" cy="2482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573" y="203863"/>
            <a:ext cx="8911687" cy="1280890"/>
          </a:xfrm>
        </p:spPr>
        <p:txBody>
          <a:bodyPr/>
          <a:lstStyle/>
          <a:p>
            <a:pPr algn="ctr"/>
            <a:r>
              <a:rPr lang="en-US" dirty="0" err="1"/>
              <a:t>Consulta</a:t>
            </a:r>
            <a:r>
              <a:rPr lang="en-US" dirty="0"/>
              <a:t> </a:t>
            </a:r>
            <a:r>
              <a:rPr lang="en-US" dirty="0" err="1"/>
              <a:t>Farmacêutica</a:t>
            </a:r>
            <a:r>
              <a:rPr lang="en-US" dirty="0"/>
              <a:t> com </a:t>
            </a:r>
            <a:r>
              <a:rPr lang="en-US" dirty="0" err="1"/>
              <a:t>Dispensação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0492" y="1690688"/>
            <a:ext cx="10383837" cy="4344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Tem a finalidade de obter os melhores resultados com a </a:t>
            </a:r>
            <a:r>
              <a:rPr lang="pt-BR" sz="2400" dirty="0" err="1">
                <a:solidFill>
                  <a:schemeClr val="tx1"/>
                </a:solidFill>
                <a:latin typeface="Century Gothic" charset="0"/>
              </a:rPr>
              <a:t>farmacoterapia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e promover o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uso racional de medicamentos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 e de outras tecnologias em saúde. 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É mais complexo do que a dispensação.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Através de consultas farmacêuticas sequenciais é possível realizar o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acompanhamento </a:t>
            </a:r>
            <a:r>
              <a:rPr lang="pt-BR" sz="2400" b="1" dirty="0" err="1">
                <a:solidFill>
                  <a:schemeClr val="tx1"/>
                </a:solidFill>
                <a:latin typeface="Century Gothic" charset="0"/>
              </a:rPr>
              <a:t>farmacoterapêutico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. 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Doença crônica: Acompanhamento de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longo prazo.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Focado na estabilização e no </a:t>
            </a:r>
          </a:p>
          <a:p>
            <a:pPr marL="0" indent="0">
              <a:buNone/>
            </a:pP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suporte ao </a:t>
            </a: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autocuidado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. (2)</a:t>
            </a:r>
          </a:p>
          <a:p>
            <a:endParaRPr lang="pt-BR" sz="2800">
              <a:solidFill>
                <a:schemeClr val="tx1"/>
              </a:solidFill>
              <a:latin typeface="Century Gothic" charset="0"/>
            </a:endParaRPr>
          </a:p>
          <a:p>
            <a:endParaRPr lang="pt-BR" sz="2800" dirty="0"/>
          </a:p>
          <a:p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354138" y="3230563"/>
            <a:ext cx="4537075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pt-BR" sz="2400" dirty="0">
              <a:latin typeface="Century Gothic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3621" y="5978308"/>
            <a:ext cx="7077190" cy="1015663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pt-BR" sz="1200" dirty="0"/>
              <a:t>(2) Slide da aula - </a:t>
            </a:r>
            <a:r>
              <a:rPr lang="pt-BR" sz="1200" dirty="0">
                <a:latin typeface="Century Gothic" charset="0"/>
              </a:rPr>
              <a:t>Módulo 2: O indivíduo no ambiente ambulatorial e o uso de medicamentos e outras tecnologias de saúde.</a:t>
            </a:r>
          </a:p>
          <a:p>
            <a:pPr algn="ctr"/>
            <a:r>
              <a:rPr lang="pt-BR" sz="1200" dirty="0">
                <a:latin typeface="Century Gothic" charset="0"/>
              </a:rPr>
              <a:t>(3) Foto: Orientação à pacientes (consulta farmacêutica), Farmácia-USP (FARMUSP) © Departamento de Farmácia - FCF/USP </a:t>
            </a:r>
          </a:p>
          <a:p>
            <a:pPr algn="ctr"/>
            <a:endParaRPr lang="pt-BR" sz="1200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9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7618" y="583470"/>
            <a:ext cx="6913342" cy="1956530"/>
          </a:xfrm>
        </p:spPr>
        <p:txBody>
          <a:bodyPr>
            <a:normAutofit/>
          </a:bodyPr>
          <a:lstStyle/>
          <a:p>
            <a:pPr algn="ctr"/>
            <a:r>
              <a:rPr lang="pt-BR" sz="4800" dirty="0">
                <a:solidFill>
                  <a:srgbClr val="178DBB"/>
                </a:solidFill>
              </a:rPr>
              <a:t>Acompanhamento</a:t>
            </a:r>
            <a:br>
              <a:rPr lang="pt-BR" sz="4800" dirty="0">
                <a:solidFill>
                  <a:srgbClr val="178DBB"/>
                </a:solidFill>
              </a:rPr>
            </a:br>
            <a:r>
              <a:rPr lang="pt-BR" sz="4800" dirty="0">
                <a:solidFill>
                  <a:srgbClr val="178DBB"/>
                </a:solidFill>
              </a:rPr>
              <a:t> Farmacoterapêutico</a:t>
            </a:r>
            <a:endParaRPr lang="en-US" sz="4800" dirty="0"/>
          </a:p>
        </p:txBody>
      </p:sp>
      <p:graphicFrame>
        <p:nvGraphicFramePr>
          <p:cNvPr id="4" name="Diagram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014745"/>
              </p:ext>
            </p:extLst>
          </p:nvPr>
        </p:nvGraphicFramePr>
        <p:xfrm>
          <a:off x="1410652" y="1950720"/>
          <a:ext cx="10415588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27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323" y="548525"/>
            <a:ext cx="9929620" cy="1281112"/>
          </a:xfrm>
        </p:spPr>
        <p:txBody>
          <a:bodyPr>
            <a:normAutofit/>
          </a:bodyPr>
          <a:lstStyle/>
          <a:p>
            <a:pPr algn="ctr"/>
            <a:r>
              <a:rPr lang="pt-BR" sz="4000" dirty="0" err="1"/>
              <a:t>Pré</a:t>
            </a:r>
            <a:r>
              <a:rPr lang="pt-BR" sz="4000" dirty="0"/>
              <a:t>-Consulta Farmacêutica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443" y="1829637"/>
            <a:ext cx="9405066" cy="44000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Foi realizada uma revisão das informações registradas no prontuário da Dona Rosa.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Century Gothic" charset="0"/>
              </a:rPr>
              <a:t> </a:t>
            </a:r>
            <a:endParaRPr lang="pt-BR" sz="2400" dirty="0">
              <a:solidFill>
                <a:schemeClr val="tx1"/>
              </a:solidFill>
              <a:latin typeface="Century Gothic" charset="0"/>
            </a:endParaRP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Ligação para Dona Rosa um dia antes para confirmar data/hora da consulta.</a:t>
            </a:r>
            <a:r>
              <a:rPr lang="pt-BR" sz="2400" dirty="0"/>
              <a:t> </a:t>
            </a: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2400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7247" y="2101700"/>
            <a:ext cx="1586043" cy="182243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416" y="4446817"/>
            <a:ext cx="1685411" cy="168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56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0180" y="3033132"/>
            <a:ext cx="121920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0" y="48392"/>
            <a:ext cx="2743200" cy="1822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1ª Consulta Farmacêutica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015" y="1781592"/>
            <a:ext cx="9399116" cy="41195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Dona Rosa contou que mesmo com dificuldade passou a se alimentar um pouco melhor, e que começou a incluir em seus hábitos a prática de exercícios físicos, como a hidroginástica 1x por semana.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Dessa forma, foi realizada uma avaliação do estado emocional e de mudanças de estilo de vida por meio dessa conversa inicial com a paciente. (2)</a:t>
            </a:r>
          </a:p>
          <a:p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Dona Rosa contou que tomava os medicamentos quando dava e geralmente </a:t>
            </a:r>
            <a:r>
              <a:rPr lang="pt-BR" sz="2400" u="sng" dirty="0">
                <a:solidFill>
                  <a:schemeClr val="tx1"/>
                </a:solidFill>
                <a:latin typeface="Century Gothic" charset="0"/>
              </a:rPr>
              <a:t>esquecia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. E relatou que estava tendo </a:t>
            </a:r>
            <a:r>
              <a:rPr lang="pt-BR" sz="2400" dirty="0" err="1">
                <a:solidFill>
                  <a:schemeClr val="tx1"/>
                </a:solidFill>
                <a:latin typeface="Century Gothic" charset="0"/>
              </a:rPr>
              <a:t>diarréia</a:t>
            </a:r>
            <a:r>
              <a:rPr lang="pt-BR" sz="2400" dirty="0">
                <a:solidFill>
                  <a:schemeClr val="tx1"/>
                </a:solidFill>
                <a:latin typeface="Century Gothic" charset="0"/>
              </a:rPr>
              <a:t>. </a:t>
            </a:r>
          </a:p>
          <a:p>
            <a:pPr marL="0" indent="0">
              <a:buNone/>
            </a:pPr>
            <a:r>
              <a:rPr lang="pt-BR" sz="2400" b="1" dirty="0">
                <a:solidFill>
                  <a:schemeClr val="tx1"/>
                </a:solidFill>
                <a:latin typeface="Century Gothic" charset="0"/>
              </a:rPr>
              <a:t>Dessa forma, foi realizada uma avaliação de reações adversas e medicamentosas (RAM). (2)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297070" y="6189359"/>
            <a:ext cx="6601539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pt-BR" sz="1200" dirty="0"/>
              <a:t>(2) Slide da aula - Módulo 2: O indivíduo no ambiente ambulatorial e o uso de medicamentos e outras tecnologias de saúde.</a:t>
            </a:r>
          </a:p>
        </p:txBody>
      </p:sp>
    </p:spTree>
    <p:extLst>
      <p:ext uri="{BB962C8B-B14F-4D97-AF65-F5344CB8AC3E}">
        <p14:creationId xmlns:p14="http://schemas.microsoft.com/office/powerpoint/2010/main" val="38729761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4101</TotalTime>
  <Words>778</Words>
  <Application>Microsoft Office PowerPoint</Application>
  <PresentationFormat>Widescreen</PresentationFormat>
  <Paragraphs>75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Wisp</vt:lpstr>
      <vt:lpstr>DIABETES MELLITUS – TIPO II</vt:lpstr>
      <vt:lpstr>Como é a nossa paciente?</vt:lpstr>
      <vt:lpstr>Só para relembrar... Primeira consulta com o médico:</vt:lpstr>
      <vt:lpstr>Dona Rosa tentou, mas...</vt:lpstr>
      <vt:lpstr>AMA – Assistência médica ambulatorial:</vt:lpstr>
      <vt:lpstr>Consulta Farmacêutica com Dispensação </vt:lpstr>
      <vt:lpstr>Acompanhamento  Farmacoterapêutico</vt:lpstr>
      <vt:lpstr>Pré-Consulta Farmacêutica</vt:lpstr>
      <vt:lpstr>1ª Consulta Farmacêutica</vt:lpstr>
      <vt:lpstr>Pós-Consulta Farmacêutica</vt:lpstr>
      <vt:lpstr>Pós-Consulta Farmacêutica</vt:lpstr>
      <vt:lpstr>Intervenções Farmacêuticas</vt:lpstr>
      <vt:lpstr>Dona Rosa seguirá o tratamento adequado?</vt:lpstr>
      <vt:lpstr>Hospitalização:</vt:lpstr>
      <vt:lpstr>Referências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 – TIPO II</dc:title>
  <dc:creator>Shamara Taylor</dc:creator>
  <cp:lastModifiedBy>Shamara Taylor</cp:lastModifiedBy>
  <cp:revision>51</cp:revision>
  <dcterms:created xsi:type="dcterms:W3CDTF">2016-09-28T00:14:32Z</dcterms:created>
  <dcterms:modified xsi:type="dcterms:W3CDTF">2016-10-09T15:50:30Z</dcterms:modified>
</cp:coreProperties>
</file>