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55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58" name="Shape 58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 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 4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10800000" flipH="1">
            <a:off x="822625" y="659700"/>
            <a:ext cx="10635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 3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lt1"/>
                </a:solidFill>
              </a:rPr>
              <a:t>‹nº›</a:t>
            </a:fld>
            <a:endParaRPr lang="pt-BR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pt-BR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ff.org.br/userfiles/file/resolucoes/585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agina/terapias-complementar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agina/infeccoes-oportunistas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aids.gov.br/pagina/uso-com-outros-remedios-ou-drogas" TargetMode="External"/><Relationship Id="rId5" Type="http://schemas.openxmlformats.org/officeDocument/2006/relationships/hyperlink" Target="http://www.aids.gov.br/pagina/efeitos-colaterais" TargetMode="External"/><Relationship Id="rId4" Type="http://schemas.openxmlformats.org/officeDocument/2006/relationships/hyperlink" Target="http://www.aids.gov.br/pagina/coinfecco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cdt/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cdt/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cdt/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cdt/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cdt/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096300" y="1118975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6000"/>
              <a:t>AIDS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096300" y="2904145"/>
            <a:ext cx="2951400" cy="125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Isabela Nishida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Marina Thie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Mônica Silveira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Yasmi Dias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34295">
            <a:off x="5659192" y="286393"/>
            <a:ext cx="1189665" cy="204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Pós-Consulta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566000" y="653150"/>
            <a:ext cx="5913300" cy="13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pt-BR"/>
              <a:t>Discussão entre farmacêuticos;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pt-BR"/>
              <a:t>Fadiga e pele amarelada podem indicar anemia.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075" y="2437624"/>
            <a:ext cx="3070525" cy="184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l="18734" t="9245" r="13925" b="4829"/>
          <a:stretch/>
        </p:blipFill>
        <p:spPr>
          <a:xfrm>
            <a:off x="6892300" y="2219600"/>
            <a:ext cx="1587000" cy="22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Pós-Consulta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566000" y="518900"/>
            <a:ext cx="5913300" cy="276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Supôs-se que o paciente não seguia o tratamento de forma adequada, uma vez que havia sobra do medicamento;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 Motivos prováveis: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Choque com diagnóstico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Estado depressivo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Consumo de álcool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Efeitos adversos do medicamento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350" y="3344114"/>
            <a:ext cx="3037024" cy="93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Shape 170"/>
          <p:cNvCxnSpPr/>
          <p:nvPr/>
        </p:nvCxnSpPr>
        <p:spPr>
          <a:xfrm>
            <a:off x="5435187" y="3347437"/>
            <a:ext cx="3044100" cy="933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1" name="Shape 171"/>
          <p:cNvCxnSpPr/>
          <p:nvPr/>
        </p:nvCxnSpPr>
        <p:spPr>
          <a:xfrm flipH="1">
            <a:off x="5339900" y="3324062"/>
            <a:ext cx="2985900" cy="97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490825" y="743200"/>
            <a:ext cx="5856000" cy="68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Terapia Farmacológica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566250" y="1663375"/>
            <a:ext cx="7780500" cy="27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pt-BR"/>
              <a:t>Exame de sangue;</a:t>
            </a:r>
          </a:p>
        </p:txBody>
      </p:sp>
      <p:pic>
        <p:nvPicPr>
          <p:cNvPr id="178" name="Shape 178" descr="Resultado de imagem para exame de sangue desenh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149" y="2129750"/>
            <a:ext cx="3323174" cy="202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656675" y="4723525"/>
            <a:ext cx="33813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pt-BR" sz="10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http://www.cff.org.br/userfiles/file/resolucoes/585.pdf</a:t>
            </a:r>
            <a:r>
              <a:rPr lang="pt-BR" sz="1050">
                <a:highlight>
                  <a:srgbClr val="FFFFFF"/>
                </a:highlight>
              </a:rPr>
              <a:t> </a:t>
            </a:r>
            <a:r>
              <a:rPr lang="pt-BR" sz="1050">
                <a:solidFill>
                  <a:srgbClr val="006621"/>
                </a:solidFill>
                <a:highlight>
                  <a:srgbClr val="FFFFFF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490825" y="743200"/>
            <a:ext cx="5856000" cy="68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Terapia Farmacológica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66250" y="1663375"/>
            <a:ext cx="7780500" cy="27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Exame de sangue</a:t>
            </a:r>
          </a:p>
        </p:txBody>
      </p:sp>
      <p:sp>
        <p:nvSpPr>
          <p:cNvPr id="186" name="Shape 186"/>
          <p:cNvSpPr/>
          <p:nvPr/>
        </p:nvSpPr>
        <p:spPr>
          <a:xfrm>
            <a:off x="2972850" y="1793150"/>
            <a:ext cx="743100" cy="28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7" name="Shape 187"/>
          <p:cNvCxnSpPr/>
          <p:nvPr/>
        </p:nvCxnSpPr>
        <p:spPr>
          <a:xfrm flipH="1">
            <a:off x="3999200" y="1580900"/>
            <a:ext cx="9000" cy="70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8" name="Shape 188"/>
          <p:cNvSpPr txBox="1"/>
          <p:nvPr/>
        </p:nvSpPr>
        <p:spPr>
          <a:xfrm>
            <a:off x="4081750" y="1415750"/>
            <a:ext cx="1981800" cy="10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Hemoglobina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Plaqueta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Neutrófilo</a:t>
            </a:r>
          </a:p>
        </p:txBody>
      </p:sp>
      <p:pic>
        <p:nvPicPr>
          <p:cNvPr id="189" name="Shape 189" descr="Resultado de imagem para exame sangue desenh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1442">
            <a:off x="5348149" y="2796049"/>
            <a:ext cx="2700224" cy="18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490825" y="743200"/>
            <a:ext cx="5856000" cy="68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Terapia Farmacológica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66250" y="1663375"/>
            <a:ext cx="7780500" cy="27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Exame de sangue</a:t>
            </a:r>
          </a:p>
        </p:txBody>
      </p:sp>
      <p:sp>
        <p:nvSpPr>
          <p:cNvPr id="196" name="Shape 196"/>
          <p:cNvSpPr/>
          <p:nvPr/>
        </p:nvSpPr>
        <p:spPr>
          <a:xfrm>
            <a:off x="2972850" y="1793150"/>
            <a:ext cx="743100" cy="28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7" name="Shape 197"/>
          <p:cNvCxnSpPr/>
          <p:nvPr/>
        </p:nvCxnSpPr>
        <p:spPr>
          <a:xfrm flipH="1">
            <a:off x="3999200" y="1580900"/>
            <a:ext cx="9000" cy="70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8" name="Shape 198"/>
          <p:cNvSpPr txBox="1"/>
          <p:nvPr/>
        </p:nvSpPr>
        <p:spPr>
          <a:xfrm>
            <a:off x="4081750" y="1415750"/>
            <a:ext cx="1981800" cy="10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Hemoglobina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Plaqueta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Neutrófilo</a:t>
            </a:r>
          </a:p>
        </p:txBody>
      </p:sp>
      <p:sp>
        <p:nvSpPr>
          <p:cNvPr id="199" name="Shape 199"/>
          <p:cNvSpPr/>
          <p:nvPr/>
        </p:nvSpPr>
        <p:spPr>
          <a:xfrm>
            <a:off x="5568200" y="1793150"/>
            <a:ext cx="790500" cy="28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6618150" y="1521925"/>
            <a:ext cx="2241300" cy="11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24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Toxicidade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Hematológica</a:t>
            </a:r>
          </a:p>
        </p:txBody>
      </p:sp>
      <p:pic>
        <p:nvPicPr>
          <p:cNvPr id="201" name="Shape 201" descr="Resultado de imagem para carinha doente desenh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473" y="2840199"/>
            <a:ext cx="1776350" cy="17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490825" y="743200"/>
            <a:ext cx="5856000" cy="68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Terapia Farmacológica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566250" y="1663375"/>
            <a:ext cx="7780500" cy="27213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Exame de sangue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Troca do medicamento: </a:t>
            </a:r>
            <a:r>
              <a:rPr lang="pt-BR" sz="1800"/>
              <a:t>AZT + </a:t>
            </a:r>
            <a:r>
              <a:rPr lang="pt-BR" sz="1800">
                <a:solidFill>
                  <a:srgbClr val="666666"/>
                </a:solidFill>
              </a:rPr>
              <a:t>3TC + EFV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</a:rPr>
              <a:t>                                   </a:t>
            </a:r>
          </a:p>
        </p:txBody>
      </p:sp>
      <p:sp>
        <p:nvSpPr>
          <p:cNvPr id="208" name="Shape 208"/>
          <p:cNvSpPr/>
          <p:nvPr/>
        </p:nvSpPr>
        <p:spPr>
          <a:xfrm>
            <a:off x="2972850" y="1793150"/>
            <a:ext cx="743100" cy="28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9" name="Shape 209"/>
          <p:cNvCxnSpPr/>
          <p:nvPr/>
        </p:nvCxnSpPr>
        <p:spPr>
          <a:xfrm flipH="1">
            <a:off x="3999200" y="1580900"/>
            <a:ext cx="9000" cy="70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0" name="Shape 210"/>
          <p:cNvSpPr txBox="1"/>
          <p:nvPr/>
        </p:nvSpPr>
        <p:spPr>
          <a:xfrm>
            <a:off x="4081750" y="1415750"/>
            <a:ext cx="1981800" cy="10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Hemoglobina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Plaqueta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Neutrófilo</a:t>
            </a:r>
          </a:p>
        </p:txBody>
      </p:sp>
      <p:sp>
        <p:nvSpPr>
          <p:cNvPr id="211" name="Shape 211"/>
          <p:cNvSpPr/>
          <p:nvPr/>
        </p:nvSpPr>
        <p:spPr>
          <a:xfrm>
            <a:off x="5568200" y="1793150"/>
            <a:ext cx="790500" cy="28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6618150" y="1521925"/>
            <a:ext cx="2241300" cy="11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Toxicidade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24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Hematológica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490825" y="743200"/>
            <a:ext cx="5856000" cy="68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Terapia Farmacológica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566250" y="1663375"/>
            <a:ext cx="7780500" cy="27213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/>
              <a:t>Exame de sangue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Troca do medicamento: </a:t>
            </a:r>
            <a:r>
              <a:rPr lang="pt-BR" sz="1800"/>
              <a:t>AZT + </a:t>
            </a:r>
            <a:r>
              <a:rPr lang="pt-BR" sz="1800">
                <a:solidFill>
                  <a:srgbClr val="666666"/>
                </a:solidFill>
              </a:rPr>
              <a:t>3TC + EFV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</a:rPr>
              <a:t>                                                          </a:t>
            </a:r>
            <a:r>
              <a:rPr lang="pt-BR" sz="1800" b="1">
                <a:solidFill>
                  <a:srgbClr val="666666"/>
                </a:solidFill>
              </a:rPr>
              <a:t>ABC</a:t>
            </a:r>
            <a:r>
              <a:rPr lang="pt-BR" sz="1800">
                <a:solidFill>
                  <a:srgbClr val="666666"/>
                </a:solidFill>
              </a:rPr>
              <a:t> + 3TC + EFV</a:t>
            </a:r>
          </a:p>
        </p:txBody>
      </p:sp>
      <p:sp>
        <p:nvSpPr>
          <p:cNvPr id="219" name="Shape 219"/>
          <p:cNvSpPr/>
          <p:nvPr/>
        </p:nvSpPr>
        <p:spPr>
          <a:xfrm>
            <a:off x="2972850" y="1793150"/>
            <a:ext cx="743100" cy="28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20" name="Shape 220"/>
          <p:cNvCxnSpPr/>
          <p:nvPr/>
        </p:nvCxnSpPr>
        <p:spPr>
          <a:xfrm flipH="1">
            <a:off x="3999200" y="1580900"/>
            <a:ext cx="9000" cy="70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1" name="Shape 221"/>
          <p:cNvSpPr txBox="1"/>
          <p:nvPr/>
        </p:nvSpPr>
        <p:spPr>
          <a:xfrm>
            <a:off x="4081750" y="1415750"/>
            <a:ext cx="1981800" cy="10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Hemoglobina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Plaqueta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Neutrófilo</a:t>
            </a:r>
          </a:p>
        </p:txBody>
      </p:sp>
      <p:sp>
        <p:nvSpPr>
          <p:cNvPr id="222" name="Shape 222"/>
          <p:cNvSpPr/>
          <p:nvPr/>
        </p:nvSpPr>
        <p:spPr>
          <a:xfrm>
            <a:off x="5568200" y="1793150"/>
            <a:ext cx="790500" cy="28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6618150" y="1521925"/>
            <a:ext cx="2241300" cy="11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Toxicidade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24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Hematológica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3267775" y="3185200"/>
            <a:ext cx="412800" cy="36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" name="Shape 225"/>
          <p:cNvCxnSpPr/>
          <p:nvPr/>
        </p:nvCxnSpPr>
        <p:spPr>
          <a:xfrm rot="10800000" flipH="1">
            <a:off x="3220575" y="3220700"/>
            <a:ext cx="495600" cy="342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26" name="Shape 226" descr="Resultado de imagem para medicamentos desenho"/>
          <p:cNvPicPr preferRelativeResize="0"/>
          <p:nvPr/>
        </p:nvPicPr>
        <p:blipFill rotWithShape="1">
          <a:blip r:embed="rId3">
            <a:alphaModFix/>
          </a:blip>
          <a:srcRect l="1940" r="-1940"/>
          <a:stretch/>
        </p:blipFill>
        <p:spPr>
          <a:xfrm>
            <a:off x="5813125" y="2662825"/>
            <a:ext cx="2742874" cy="20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5108475" y="3312350"/>
            <a:ext cx="790500" cy="7581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455850" y="314950"/>
            <a:ext cx="5856000" cy="122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Terapia Não-Farmacológica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507650" y="1539550"/>
            <a:ext cx="6420300" cy="2670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Explicação da importância em dar continuidade ao tratamento;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Alimentação saudável;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Prática de exercícios físicos;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</a:pPr>
            <a:r>
              <a:rPr lang="pt-BR">
                <a:solidFill>
                  <a:srgbClr val="666666"/>
                </a:solidFill>
              </a:rPr>
              <a:t>Terapias complementares que melhorem a saúde  e a autoestima;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</a:pPr>
            <a:r>
              <a:rPr lang="pt-BR"/>
              <a:t>Participação de grupos de apoio;</a:t>
            </a:r>
            <a:r>
              <a:rPr lang="pt-BR">
                <a:solidFill>
                  <a:srgbClr val="E69138"/>
                </a:solidFill>
              </a:rPr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3850950" y="4637150"/>
            <a:ext cx="50103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pt-BR" sz="1000" u="sng">
                <a:solidFill>
                  <a:schemeClr val="hlink"/>
                </a:solidFill>
                <a:hlinkClick r:id="rId3"/>
              </a:rPr>
              <a:t>http://www.aids.gov.br/pagina/terapias-complementares</a:t>
            </a:r>
            <a:r>
              <a:rPr lang="pt-BR" sz="1000"/>
              <a:t> 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950" y="2383887"/>
            <a:ext cx="1245099" cy="216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7950" y="208424"/>
            <a:ext cx="1970999" cy="197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9099" y="3617149"/>
            <a:ext cx="2395568" cy="12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479150" y="268275"/>
            <a:ext cx="4705500" cy="125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Terapia Não-Farmacológica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519300" y="1691175"/>
            <a:ext cx="5405700" cy="1597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pt-BR"/>
              <a:t>Participação de eventos publicados em redes sociais;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pt-BR"/>
              <a:t>Jogos que faça-o sair de casa;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pt-BR"/>
              <a:t>Conscientizá-lo de sempre usar preservativos.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275" y="3219050"/>
            <a:ext cx="2943525" cy="17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2978" y="1691175"/>
            <a:ext cx="2726595" cy="19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 t="45639" r="74972" b="47075"/>
          <a:stretch/>
        </p:blipFill>
        <p:spPr>
          <a:xfrm>
            <a:off x="4662475" y="4249799"/>
            <a:ext cx="3618450" cy="5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2150" y="174950"/>
            <a:ext cx="4045200" cy="197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AIDS - eventos adversos e complicações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2"/>
          </p:nvPr>
        </p:nvSpPr>
        <p:spPr>
          <a:xfrm>
            <a:off x="4939500" y="513175"/>
            <a:ext cx="3837000" cy="39060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300"/>
              </a:spcBef>
              <a:spcAft>
                <a:spcPts val="0"/>
              </a:spcAft>
              <a:buClr>
                <a:srgbClr val="EFEFEF"/>
              </a:buClr>
            </a:pPr>
            <a:r>
              <a:rPr lang="pt-BR">
                <a:solidFill>
                  <a:srgbClr val="EFEFEF"/>
                </a:solidFill>
              </a:rPr>
              <a:t>Infecções oportunistas; </a:t>
            </a:r>
          </a:p>
          <a:p>
            <a:pPr marL="457200" lvl="0" indent="-228600" rtl="0">
              <a:spcBef>
                <a:spcPts val="300"/>
              </a:spcBef>
              <a:spcAft>
                <a:spcPts val="0"/>
              </a:spcAft>
              <a:buClr>
                <a:srgbClr val="EFEFEF"/>
              </a:buClr>
            </a:pPr>
            <a:r>
              <a:rPr lang="pt-BR">
                <a:solidFill>
                  <a:srgbClr val="EFEFEF"/>
                </a:solidFill>
              </a:rPr>
              <a:t>Coinfecções;</a:t>
            </a:r>
          </a:p>
          <a:p>
            <a:pPr marL="457200" lvl="0" indent="-228600" rtl="0">
              <a:spcBef>
                <a:spcPts val="300"/>
              </a:spcBef>
              <a:spcAft>
                <a:spcPts val="0"/>
              </a:spcAft>
              <a:buClr>
                <a:srgbClr val="EFEFEF"/>
              </a:buClr>
            </a:pPr>
            <a:r>
              <a:rPr lang="pt-BR">
                <a:solidFill>
                  <a:srgbClr val="EFEFEF"/>
                </a:solidFill>
              </a:rPr>
              <a:t> Efeitos colaterais relacionados aos medicamentos utilizados no tratamento antirretroviral;</a:t>
            </a:r>
          </a:p>
          <a:p>
            <a:pPr marL="457200" lvl="0" indent="-228600" rtl="0">
              <a:spcBef>
                <a:spcPts val="300"/>
              </a:spcBef>
              <a:spcAft>
                <a:spcPts val="0"/>
              </a:spcAft>
              <a:buClr>
                <a:srgbClr val="EFEFEF"/>
              </a:buClr>
            </a:pPr>
            <a:r>
              <a:rPr lang="pt-BR">
                <a:solidFill>
                  <a:srgbClr val="EFEFEF"/>
                </a:solidFill>
              </a:rPr>
              <a:t>Efeitos colaterais de longo prazo causados pelo HIV e pelos coquetéis antiaids;</a:t>
            </a:r>
          </a:p>
          <a:p>
            <a:pPr marL="457200" lvl="0" indent="-228600" rtl="0">
              <a:spcBef>
                <a:spcPts val="300"/>
              </a:spcBef>
              <a:spcAft>
                <a:spcPts val="0"/>
              </a:spcAft>
              <a:buClr>
                <a:srgbClr val="EFEFEF"/>
              </a:buClr>
            </a:pPr>
            <a:r>
              <a:rPr lang="pt-BR">
                <a:solidFill>
                  <a:srgbClr val="EFEFEF"/>
                </a:solidFill>
              </a:rPr>
              <a:t>Modificações no metabolismo (lipodistrofia), diabetes, entre outras;</a:t>
            </a:r>
          </a:p>
          <a:p>
            <a:pPr marL="457200" lvl="0" indent="-228600" rtl="0">
              <a:spcBef>
                <a:spcPts val="300"/>
              </a:spcBef>
              <a:spcAft>
                <a:spcPts val="0"/>
              </a:spcAft>
              <a:buClr>
                <a:srgbClr val="EFEFEF"/>
              </a:buClr>
            </a:pPr>
            <a:r>
              <a:rPr lang="pt-BR">
                <a:solidFill>
                  <a:srgbClr val="EFEFEF"/>
                </a:solidFill>
              </a:rPr>
              <a:t>Interações do coquetel antiaids com outros medicamentos.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3" name="Shape 253"/>
          <p:cNvSpPr txBox="1"/>
          <p:nvPr/>
        </p:nvSpPr>
        <p:spPr>
          <a:xfrm>
            <a:off x="479700" y="4597175"/>
            <a:ext cx="8448000" cy="42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1000" u="sng">
                <a:solidFill>
                  <a:schemeClr val="hlink"/>
                </a:solidFill>
                <a:hlinkClick r:id="rId3"/>
              </a:rPr>
              <a:t>http://www.aids.gov.br/pagina/infeccoes-oportunistas</a:t>
            </a:r>
            <a:r>
              <a:rPr lang="pt-BR" sz="1000"/>
              <a:t>; </a:t>
            </a:r>
            <a:r>
              <a:rPr lang="pt-BR" sz="1000" u="sng">
                <a:solidFill>
                  <a:schemeClr val="hlink"/>
                </a:solidFill>
                <a:hlinkClick r:id="rId4"/>
              </a:rPr>
              <a:t>http://www.aids.gov.br/pagina/coinfeccoes</a:t>
            </a:r>
            <a:r>
              <a:rPr lang="pt-BR" sz="1000"/>
              <a:t>; </a:t>
            </a:r>
            <a:r>
              <a:rPr lang="pt-BR" sz="1000" u="sng">
                <a:solidFill>
                  <a:schemeClr val="hlink"/>
                </a:solidFill>
                <a:hlinkClick r:id="rId5"/>
              </a:rPr>
              <a:t>http://www.aids.gov.br/pagina/efeitos-colaterais</a:t>
            </a:r>
            <a:r>
              <a:rPr lang="pt-BR" sz="1000"/>
              <a:t>; </a:t>
            </a:r>
            <a:r>
              <a:rPr lang="pt-BR" sz="1000" u="sng">
                <a:solidFill>
                  <a:schemeClr val="hlink"/>
                </a:solidFill>
                <a:hlinkClick r:id="rId6"/>
              </a:rPr>
              <a:t>http://www.aids.gov.br/pagina/uso-com-outros-remedios-ou-drogas</a:t>
            </a:r>
            <a:r>
              <a:rPr lang="pt-BR" sz="1000"/>
              <a:t>   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2175" y="2201999"/>
            <a:ext cx="2395174" cy="239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Perfil do Paciente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381100" y="301500"/>
            <a:ext cx="5451300" cy="4540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Matheus Silva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66 anos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Ensino Fundamental Incompleto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Viúvo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de redes sociais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do Viagra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Diagnóstico: AIDS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TARV (Tratamento Anti-Retroviral)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   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     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 descr="Resultado de imagem para avatar idoso"/>
          <p:cNvPicPr preferRelativeResize="0"/>
          <p:nvPr/>
        </p:nvPicPr>
        <p:blipFill rotWithShape="1">
          <a:blip r:embed="rId3">
            <a:alphaModFix/>
          </a:blip>
          <a:srcRect r="33047"/>
          <a:stretch/>
        </p:blipFill>
        <p:spPr>
          <a:xfrm>
            <a:off x="6960999" y="307975"/>
            <a:ext cx="1871399" cy="19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1318550"/>
            <a:ext cx="8520600" cy="107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/>
              <a:t>Vídeo - entrevista no Centro de Referência e Tratamento DST/AIDS - SP</a:t>
            </a:r>
          </a:p>
        </p:txBody>
      </p:sp>
      <p:pic>
        <p:nvPicPr>
          <p:cNvPr id="260" name="Shape 260" descr="Resultado de imagem para vide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125" y="2537575"/>
            <a:ext cx="2246150" cy="22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NOTA 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>
                <a:solidFill>
                  <a:srgbClr val="FFFFFF"/>
                </a:solidFill>
              </a:rPr>
              <a:t>SOBRE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>
                <a:solidFill>
                  <a:srgbClr val="FFFFFF"/>
                </a:solidFill>
              </a:rPr>
              <a:t>MUDANÇA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>
                <a:solidFill>
                  <a:srgbClr val="FFFFFF"/>
                </a:solidFill>
              </a:rPr>
              <a:t>DO 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>
                <a:solidFill>
                  <a:srgbClr val="FFFFFF"/>
                </a:solidFill>
              </a:rPr>
              <a:t>PERFIL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>
                <a:solidFill>
                  <a:srgbClr val="FFFFFF"/>
                </a:solidFill>
              </a:rPr>
              <a:t>DO 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>
                <a:solidFill>
                  <a:srgbClr val="FFFFFF"/>
                </a:solidFill>
              </a:rPr>
              <a:t>PACIENTE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5E696C"/>
                </a:solidFill>
              </a:rPr>
              <a:t>O paciente apresentado no módulo 1 era uma adolescente de 13 anos que adquiriu HIV por transmissão vertical , situação em que a criança é infectada pelo vírus durante a gestação , parto ou amamentação. Esse adolescente não havia recebido nenhum tratamento até os 13 anos. Após pesquisarmos e visitarmos o Centro de Referência e Tratamento de DST/AIDS ,descobrimos que esse perfil de paciente não existe, pois o vírus HIV em uma criança  apresenta uma evolução  mais rápida do que em um adulto, quando esse recém-nascido não é tratado com antirretrovirais.Esse fato ocorre porque seu sistema imunológico esta em desenvolvimento e suscetível a doenças infecciosas.Esses pacientes recém-nascidos sem nenhum tipo de tratamento e assistência  acabam por falecer nos primeiros meses de vida. </a:t>
            </a:r>
            <a:endParaRPr lang="pt-BR" sz="1400" dirty="0">
              <a:solidFill>
                <a:srgbClr val="5E6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4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Perfil do Paciente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381100" y="301500"/>
            <a:ext cx="5451300" cy="4540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Matheus Silva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66 anos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Ensino Fundamental Incompleto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Viúvo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de redes sociais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do Viagra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Diagnóstico: AIDS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TARV (Tratamento Anti-Retroviral)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      Primeira Linha: </a:t>
            </a:r>
            <a:r>
              <a:rPr lang="pt-BR" sz="1600">
                <a:solidFill>
                  <a:srgbClr val="666666"/>
                </a:solidFill>
              </a:rPr>
              <a:t>TDF + 3TC + EFV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666666"/>
                </a:solidFill>
              </a:rPr>
              <a:t>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     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181900" y="4848475"/>
            <a:ext cx="2571600" cy="2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u="sng">
                <a:solidFill>
                  <a:schemeClr val="hlink"/>
                </a:solidFill>
                <a:hlinkClick r:id="rId3"/>
              </a:rPr>
              <a:t>http://www.aids.gov.br/pcdt/7</a:t>
            </a:r>
            <a:r>
              <a:rPr lang="pt-BR" sz="1000"/>
              <a:t> </a:t>
            </a:r>
          </a:p>
        </p:txBody>
      </p:sp>
      <p:pic>
        <p:nvPicPr>
          <p:cNvPr id="100" name="Shape 100" descr="Resultado de imagem para avatar idoso"/>
          <p:cNvPicPr preferRelativeResize="0"/>
          <p:nvPr/>
        </p:nvPicPr>
        <p:blipFill rotWithShape="1">
          <a:blip r:embed="rId4">
            <a:alphaModFix/>
          </a:blip>
          <a:srcRect r="33047"/>
          <a:stretch/>
        </p:blipFill>
        <p:spPr>
          <a:xfrm>
            <a:off x="6960999" y="307975"/>
            <a:ext cx="1871399" cy="19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Perfil do Paciente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381100" y="301500"/>
            <a:ext cx="5451300" cy="4540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Matheus Silva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66 anos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Ensino Fundamental Incompleto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Viúvo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de redes sociais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do Viagra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Diagnóstico: AIDS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TARV (Tratamento Anti-Retroviral)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      Primeira Linha: </a:t>
            </a:r>
            <a:r>
              <a:rPr lang="pt-BR" sz="1600">
                <a:solidFill>
                  <a:srgbClr val="666666"/>
                </a:solidFill>
              </a:rPr>
              <a:t>TDF + 3TC + EFV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666666"/>
                </a:solidFill>
              </a:rPr>
              <a:t>      Substituto do TDF: </a:t>
            </a:r>
            <a:r>
              <a:rPr lang="pt-BR" sz="1600" b="1">
                <a:solidFill>
                  <a:srgbClr val="666666"/>
                </a:solidFill>
              </a:rPr>
              <a:t>AZT</a:t>
            </a:r>
            <a:r>
              <a:rPr lang="pt-BR" sz="1600">
                <a:solidFill>
                  <a:srgbClr val="666666"/>
                </a:solidFill>
              </a:rPr>
              <a:t> + 3TC + EFV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     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7181900" y="4848475"/>
            <a:ext cx="2571600" cy="2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u="sng">
                <a:solidFill>
                  <a:schemeClr val="hlink"/>
                </a:solidFill>
                <a:hlinkClick r:id="rId3"/>
              </a:rPr>
              <a:t>http://www.aids.gov.br/pcdt/7</a:t>
            </a:r>
            <a:r>
              <a:rPr lang="pt-BR" sz="1000"/>
              <a:t> 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5104375" y="3908500"/>
            <a:ext cx="330300" cy="318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/>
          <p:nvPr/>
        </p:nvCxnSpPr>
        <p:spPr>
          <a:xfrm rot="10800000" flipH="1">
            <a:off x="5133775" y="3920200"/>
            <a:ext cx="271500" cy="29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10" name="Shape 110" descr="Resultado de imagem para avatar idoso"/>
          <p:cNvPicPr preferRelativeResize="0"/>
          <p:nvPr/>
        </p:nvPicPr>
        <p:blipFill rotWithShape="1">
          <a:blip r:embed="rId4">
            <a:alphaModFix/>
          </a:blip>
          <a:srcRect r="33047"/>
          <a:stretch/>
        </p:blipFill>
        <p:spPr>
          <a:xfrm>
            <a:off x="6960999" y="307975"/>
            <a:ext cx="1871399" cy="19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Perfil do Paciente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381100" y="301500"/>
            <a:ext cx="5451300" cy="4540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Matheus Silva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66 anos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Ensino Fundamental Incompleto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Viúvo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de redes sociais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Uso do Viagra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Diagnóstico: AIDS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TARV (Tratamento Anti-Retroviral)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/>
              <a:t>      Primeira Linha: </a:t>
            </a:r>
            <a:r>
              <a:rPr lang="pt-BR" sz="1600">
                <a:solidFill>
                  <a:srgbClr val="666666"/>
                </a:solidFill>
              </a:rPr>
              <a:t>TDF + 3TC + EFV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666666"/>
                </a:solidFill>
              </a:rPr>
              <a:t>      Substituto do TDF: </a:t>
            </a:r>
            <a:r>
              <a:rPr lang="pt-BR" sz="1600" b="1">
                <a:solidFill>
                  <a:srgbClr val="666666"/>
                </a:solidFill>
              </a:rPr>
              <a:t>AZT</a:t>
            </a:r>
            <a:r>
              <a:rPr lang="pt-BR" sz="1600">
                <a:solidFill>
                  <a:srgbClr val="666666"/>
                </a:solidFill>
              </a:rPr>
              <a:t> + 3TC + EFV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     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7181900" y="4848475"/>
            <a:ext cx="2571600" cy="2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000" u="sng">
                <a:solidFill>
                  <a:schemeClr val="hlink"/>
                </a:solidFill>
                <a:hlinkClick r:id="rId3"/>
              </a:rPr>
              <a:t>http://www.aids.gov.br/pcdt/7</a:t>
            </a:r>
            <a:r>
              <a:rPr lang="pt-BR" sz="1000"/>
              <a:t> 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5104375" y="3908500"/>
            <a:ext cx="330300" cy="318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119"/>
          <p:cNvCxnSpPr/>
          <p:nvPr/>
        </p:nvCxnSpPr>
        <p:spPr>
          <a:xfrm rot="10800000" flipH="1">
            <a:off x="5133775" y="3920200"/>
            <a:ext cx="271500" cy="29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0" name="Shape 120" descr="Resultado de imagem para avatar idoso"/>
          <p:cNvPicPr preferRelativeResize="0"/>
          <p:nvPr/>
        </p:nvPicPr>
        <p:blipFill rotWithShape="1">
          <a:blip r:embed="rId4">
            <a:alphaModFix/>
          </a:blip>
          <a:srcRect r="33047"/>
          <a:stretch/>
        </p:blipFill>
        <p:spPr>
          <a:xfrm>
            <a:off x="6960999" y="307975"/>
            <a:ext cx="1871399" cy="19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5400100" y="4420375"/>
            <a:ext cx="1002900" cy="25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543100" y="4420375"/>
            <a:ext cx="417900" cy="25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 amt="90000"/>
          </a:blip>
          <a:srcRect l="258" r="268"/>
          <a:stretch/>
        </p:blipFill>
        <p:spPr>
          <a:xfrm>
            <a:off x="5520949" y="1070674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85950" y="861450"/>
            <a:ext cx="4756200" cy="342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/>
              <a:t>Acompanhamento Farmacoterapêutico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Pré-Consulta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Relembramos o paciente da sua consulta mensal;</a:t>
            </a:r>
          </a:p>
          <a:p>
            <a:pPr marL="457200" lvl="0" indent="-228600">
              <a:spcBef>
                <a:spcPts val="0"/>
              </a:spcBef>
            </a:pPr>
            <a:r>
              <a:rPr lang="pt-BR"/>
              <a:t>Consultamos sua ficha.</a:t>
            </a:r>
          </a:p>
        </p:txBody>
      </p:sp>
      <p:pic>
        <p:nvPicPr>
          <p:cNvPr id="135" name="Shape 135" descr="Resultado de imagem para consulta farmaceut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">
            <a:off x="3118598" y="2582828"/>
            <a:ext cx="1775476" cy="177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Resultado de imagem para avisar pacient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250" y="2582837"/>
            <a:ext cx="2855575" cy="189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Consulta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752625" y="518900"/>
            <a:ext cx="5913300" cy="188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pt-BR"/>
              <a:t>Conversa com o paciente;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pt-BR"/>
              <a:t>Retorno de comprimidos;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pt-BR"/>
              <a:t>Nota-se palidez e pele amarelada.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050800" y="4754100"/>
            <a:ext cx="2772300" cy="38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1000" u="sng">
                <a:solidFill>
                  <a:schemeClr val="hlink"/>
                </a:solidFill>
                <a:hlinkClick r:id="rId3"/>
              </a:rPr>
              <a:t>http://www.aids.gov.br/pcdt/7</a:t>
            </a:r>
            <a:r>
              <a:rPr lang="pt-BR" sz="1000"/>
              <a:t> </a:t>
            </a:r>
          </a:p>
        </p:txBody>
      </p:sp>
      <p:pic>
        <p:nvPicPr>
          <p:cNvPr id="144" name="Shape 144" descr="Resultado de imagem para consulta farmaceutica atu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599" y="2326600"/>
            <a:ext cx="3020700" cy="177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 r="57144"/>
          <a:stretch/>
        </p:blipFill>
        <p:spPr>
          <a:xfrm>
            <a:off x="2860845" y="2326600"/>
            <a:ext cx="2189354" cy="18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Consulta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577675" y="566700"/>
            <a:ext cx="2772300" cy="401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Queixa-se de: 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náuseas,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cefaleia,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alterações no paladar,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mal-estar,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insônia,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pt-BR"/>
              <a:t>fadiga, principalmente.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Estado depressivo;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Sai pouco de casa;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pt-BR"/>
              <a:t>Ingestão de álcool.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050800" y="4754100"/>
            <a:ext cx="2772300" cy="38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pt-BR" sz="1000" u="sng">
                <a:solidFill>
                  <a:schemeClr val="hlink"/>
                </a:solidFill>
                <a:hlinkClick r:id="rId3"/>
              </a:rPr>
              <a:t>http://www.aids.gov.br/pcdt/7</a:t>
            </a:r>
            <a:r>
              <a:rPr lang="pt-BR" sz="1000"/>
              <a:t> 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724" y="2747200"/>
            <a:ext cx="1420177" cy="189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1575" y="518900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21</Slides>
  <Notes>21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coral</vt:lpstr>
      <vt:lpstr>AIDS</vt:lpstr>
      <vt:lpstr>Perfil do Paciente</vt:lpstr>
      <vt:lpstr>Perfil do Paciente</vt:lpstr>
      <vt:lpstr>Perfil do Paciente</vt:lpstr>
      <vt:lpstr>Perfil do Paciente</vt:lpstr>
      <vt:lpstr>Acompanhamento Farmacoterapêutico</vt:lpstr>
      <vt:lpstr>Pré-Consulta</vt:lpstr>
      <vt:lpstr>Consulta</vt:lpstr>
      <vt:lpstr>Consulta</vt:lpstr>
      <vt:lpstr>Pós-Consulta</vt:lpstr>
      <vt:lpstr>Pós-Consulta</vt:lpstr>
      <vt:lpstr>Terapia Farmacológica</vt:lpstr>
      <vt:lpstr>Terapia Farmacológica</vt:lpstr>
      <vt:lpstr>Terapia Farmacológica</vt:lpstr>
      <vt:lpstr>Terapia Farmacológica</vt:lpstr>
      <vt:lpstr>Terapia Farmacológica</vt:lpstr>
      <vt:lpstr>Terapia Não-Farmacológica</vt:lpstr>
      <vt:lpstr>Terapia Não-Farmacológica</vt:lpstr>
      <vt:lpstr>AIDS - eventos adversos e complicações </vt:lpstr>
      <vt:lpstr>Vídeo - entrevista no Centro de Referência e Tratamento DST/AIDS - SP</vt:lpstr>
      <vt:lpstr>NOTA  SOBRE MUDANÇA DO  PERFIL DO  PACIENTE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</dc:title>
  <cp:revision>3</cp:revision>
  <dcterms:modified xsi:type="dcterms:W3CDTF">2016-10-15T21:57:25Z</dcterms:modified>
</cp:coreProperties>
</file>