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5143500" type="screen16x9"/>
  <p:notesSz cx="6858000" cy="9144000"/>
  <p:embeddedFontLst>
    <p:embeddedFont>
      <p:font typeface="Open Sans" panose="020B0604020202020204" charset="0"/>
      <p:regular r:id="rId23"/>
      <p:bold r:id="rId24"/>
      <p:italic r:id="rId25"/>
      <p:boldItalic r:id="rId26"/>
    </p:embeddedFont>
    <p:embeddedFont>
      <p:font typeface="PT Sans Narrow" panose="020B0604020202020204" charset="0"/>
      <p:regular r:id="rId27"/>
      <p:bold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04AFBF-F28A-4771-8BF5-98F13F71708A}">
  <a:tblStyle styleId="{5904AFBF-F28A-4771-8BF5-98F13F71708A}" styleName="Table_0">
    <a:wholeTbl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96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71589688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91232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593723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01887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622094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Shape 1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191414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Shape 1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9368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Shape 1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561352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Shape 1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4055824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Shape 1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8102667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202484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Shape 1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483864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3927994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Shape 1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622833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118430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78631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338065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619166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536447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011838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548505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hape 10"/>
          <p:cNvCxnSpPr/>
          <p:nvPr/>
        </p:nvCxnSpPr>
        <p:spPr>
          <a:xfrm>
            <a:off x="7007735" y="3176887"/>
            <a:ext cx="562200" cy="0"/>
          </a:xfrm>
          <a:prstGeom prst="straightConnector1">
            <a:avLst/>
          </a:prstGeom>
          <a:noFill/>
          <a:ln w="7620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" name="Shape 11"/>
          <p:cNvCxnSpPr/>
          <p:nvPr/>
        </p:nvCxnSpPr>
        <p:spPr>
          <a:xfrm>
            <a:off x="1575034" y="3158251"/>
            <a:ext cx="562200" cy="0"/>
          </a:xfrm>
          <a:prstGeom prst="straightConnector1">
            <a:avLst/>
          </a:prstGeom>
          <a:noFill/>
          <a:ln w="7620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2" name="Shape 12"/>
          <p:cNvGrpSpPr/>
          <p:nvPr/>
        </p:nvGrpSpPr>
        <p:grpSpPr>
          <a:xfrm>
            <a:off x="1004144" y="1022025"/>
            <a:ext cx="7136667" cy="152400"/>
            <a:chOff x="1346428" y="1011300"/>
            <a:chExt cx="6452100" cy="152400"/>
          </a:xfrm>
        </p:grpSpPr>
        <p:cxnSp>
          <p:nvCxnSpPr>
            <p:cNvPr id="13" name="Shape 13"/>
            <p:cNvCxnSpPr/>
            <p:nvPr/>
          </p:nvCxnSpPr>
          <p:spPr>
            <a:xfrm rot="10800000">
              <a:off x="1346428" y="1011300"/>
              <a:ext cx="6452100" cy="0"/>
            </a:xfrm>
            <a:prstGeom prst="straightConnector1">
              <a:avLst/>
            </a:prstGeom>
            <a:noFill/>
            <a:ln w="7620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" name="Shape 14"/>
            <p:cNvCxnSpPr/>
            <p:nvPr/>
          </p:nvCxnSpPr>
          <p:spPr>
            <a:xfrm rot="10800000">
              <a:off x="1346428" y="1163700"/>
              <a:ext cx="64521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5" name="Shape 15"/>
          <p:cNvGrpSpPr/>
          <p:nvPr/>
        </p:nvGrpSpPr>
        <p:grpSpPr>
          <a:xfrm>
            <a:off x="1004151" y="3969100"/>
            <a:ext cx="7136667" cy="152400"/>
            <a:chOff x="1346435" y="3969087"/>
            <a:chExt cx="6452100" cy="152400"/>
          </a:xfrm>
        </p:grpSpPr>
        <p:cxnSp>
          <p:nvCxnSpPr>
            <p:cNvPr id="16" name="Shape 16"/>
            <p:cNvCxnSpPr/>
            <p:nvPr/>
          </p:nvCxnSpPr>
          <p:spPr>
            <a:xfrm>
              <a:off x="1346435" y="4121487"/>
              <a:ext cx="6452100" cy="0"/>
            </a:xfrm>
            <a:prstGeom prst="straightConnector1">
              <a:avLst/>
            </a:prstGeom>
            <a:noFill/>
            <a:ln w="7620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" name="Shape 17"/>
            <p:cNvCxnSpPr/>
            <p:nvPr/>
          </p:nvCxnSpPr>
          <p:spPr>
            <a:xfrm>
              <a:off x="1346435" y="3969087"/>
              <a:ext cx="64521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8" name="Shape 18"/>
          <p:cNvSpPr txBox="1">
            <a:spLocks noGrp="1"/>
          </p:cNvSpPr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5400"/>
            </a:lvl1pPr>
            <a:lvl2pPr lvl="1" algn="ctr">
              <a:spcBef>
                <a:spcPts val="0"/>
              </a:spcBef>
              <a:buSzPct val="100000"/>
              <a:defRPr sz="5400"/>
            </a:lvl2pPr>
            <a:lvl3pPr lvl="2" algn="ctr">
              <a:spcBef>
                <a:spcPts val="0"/>
              </a:spcBef>
              <a:buSzPct val="100000"/>
              <a:defRPr sz="5400"/>
            </a:lvl3pPr>
            <a:lvl4pPr lvl="3" algn="ctr">
              <a:spcBef>
                <a:spcPts val="0"/>
              </a:spcBef>
              <a:buSzPct val="100000"/>
              <a:defRPr sz="5400"/>
            </a:lvl4pPr>
            <a:lvl5pPr lvl="4" algn="ctr">
              <a:spcBef>
                <a:spcPts val="0"/>
              </a:spcBef>
              <a:buSzPct val="100000"/>
              <a:defRPr sz="5400"/>
            </a:lvl5pPr>
            <a:lvl6pPr lvl="5" algn="ctr">
              <a:spcBef>
                <a:spcPts val="0"/>
              </a:spcBef>
              <a:buSzPct val="100000"/>
              <a:defRPr sz="5400"/>
            </a:lvl6pPr>
            <a:lvl7pPr lvl="6" algn="ctr">
              <a:spcBef>
                <a:spcPts val="0"/>
              </a:spcBef>
              <a:buSzPct val="100000"/>
              <a:defRPr sz="5400"/>
            </a:lvl7pPr>
            <a:lvl8pPr lvl="7" algn="ctr">
              <a:spcBef>
                <a:spcPts val="0"/>
              </a:spcBef>
              <a:buSzPct val="100000"/>
              <a:defRPr sz="5400"/>
            </a:lvl8pPr>
            <a:lvl9pPr lvl="8" algn="ctr">
              <a:spcBef>
                <a:spcPts val="0"/>
              </a:spcBef>
              <a:buSzPct val="100000"/>
              <a:defRPr sz="5400"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ubTitle" idx="1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title"/>
          </p:nvPr>
        </p:nvSpPr>
        <p:spPr>
          <a:xfrm>
            <a:off x="311700" y="1304850"/>
            <a:ext cx="8520600" cy="15384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311700" y="2995650"/>
            <a:ext cx="8520600" cy="1071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/>
          <p:nvPr/>
        </p:nvSpPr>
        <p:spPr>
          <a:xfrm>
            <a:off x="-50" y="2571900"/>
            <a:ext cx="9144000" cy="2571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title"/>
          </p:nvPr>
        </p:nvSpPr>
        <p:spPr>
          <a:xfrm>
            <a:off x="311700" y="814800"/>
            <a:ext cx="8571300" cy="9420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>
                <a:solidFill>
                  <a:schemeClr val="lt1"/>
                </a:solidFill>
              </a:rPr>
              <a:t>‹nº›</a:t>
            </a:fld>
            <a:endParaRPr lang="pt-BR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1"/>
          </p:nvPr>
        </p:nvSpPr>
        <p:spPr>
          <a:xfrm>
            <a:off x="311700" y="1266175"/>
            <a:ext cx="3999900" cy="330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body" idx="2"/>
          </p:nvPr>
        </p:nvSpPr>
        <p:spPr>
          <a:xfrm>
            <a:off x="4832400" y="1266175"/>
            <a:ext cx="3999900" cy="330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bg>
      <p:bgPr>
        <a:solidFill>
          <a:schemeClr val="accent6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36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dk2"/>
              </a:buClr>
              <a:buSzPct val="100000"/>
              <a:defRPr sz="5400" b="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buClr>
                <a:schemeClr val="dk2"/>
              </a:buClr>
              <a:buSzPct val="100000"/>
              <a:defRPr sz="5400" b="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buClr>
                <a:schemeClr val="dk2"/>
              </a:buClr>
              <a:buSzPct val="100000"/>
              <a:defRPr sz="5400" b="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buClr>
                <a:schemeClr val="dk2"/>
              </a:buClr>
              <a:buSzPct val="100000"/>
              <a:defRPr sz="5400" b="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buClr>
                <a:schemeClr val="dk2"/>
              </a:buClr>
              <a:buSzPct val="100000"/>
              <a:defRPr sz="5400" b="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buClr>
                <a:schemeClr val="dk2"/>
              </a:buClr>
              <a:buSzPct val="100000"/>
              <a:defRPr sz="5400" b="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buClr>
                <a:schemeClr val="dk2"/>
              </a:buClr>
              <a:buSzPct val="100000"/>
              <a:defRPr sz="5400" b="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buClr>
                <a:schemeClr val="dk2"/>
              </a:buClr>
              <a:buSzPct val="100000"/>
              <a:defRPr sz="5400" b="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buClr>
                <a:schemeClr val="dk2"/>
              </a:buClr>
              <a:buSzPct val="100000"/>
              <a:defRPr sz="5400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47" name="Shape 47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8" name="Shape 48"/>
          <p:cNvSpPr txBox="1">
            <a:spLocks noGrp="1"/>
          </p:cNvSpPr>
          <p:nvPr>
            <p:ph type="title"/>
          </p:nvPr>
        </p:nvSpPr>
        <p:spPr>
          <a:xfrm>
            <a:off x="265500" y="1039675"/>
            <a:ext cx="4045200" cy="16758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ubTitle" idx="1"/>
          </p:nvPr>
        </p:nvSpPr>
        <p:spPr>
          <a:xfrm>
            <a:off x="265500" y="2726875"/>
            <a:ext cx="4045200" cy="1235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>
                <a:solidFill>
                  <a:schemeClr val="lt1"/>
                </a:solidFill>
              </a:rPr>
              <a:t>‹nº›</a:t>
            </a:fld>
            <a:endParaRPr lang="pt-BR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>
            <a:spLocks noGrp="1"/>
          </p:cNvSpPr>
          <p:nvPr>
            <p:ph type="body" idx="1"/>
          </p:nvPr>
        </p:nvSpPr>
        <p:spPr>
          <a:xfrm>
            <a:off x="311700" y="4230725"/>
            <a:ext cx="5998800" cy="598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PT Sans Narrow"/>
              <a:buNone/>
              <a:defRPr sz="2400">
                <a:latin typeface="PT Sans Narrow"/>
                <a:ea typeface="PT Sans Narrow"/>
                <a:cs typeface="PT Sans Narrow"/>
                <a:sym typeface="PT Sans Narrow"/>
              </a:defRPr>
            </a:lvl1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2pPr>
            <a:lvl3pPr lvl="2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3pPr>
            <a:lvl4pPr lvl="3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4pPr>
            <a:lvl5pPr lvl="4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5pPr>
            <a:lvl6pPr lvl="5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6pPr>
            <a:lvl7pPr lvl="6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7pPr>
            <a:lvl8pPr lvl="7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8pPr>
            <a:lvl9pPr lvl="8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Open Sans"/>
              <a:defRPr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pt-BR"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‹nº›</a:t>
            </a:fld>
            <a:endParaRPr lang="pt-BR" sz="10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bvsms.saude.gov.br/bvs/saudelegis/cns/1998/res0287_08_10_1998.html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ceatenf.ufc.br/ceatenf_arquivos/Artigos/CONSENSO%20BRASILEIRO%20DE%20ATENFAR.pdf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/>
          <p:nvPr/>
        </p:nvSpPr>
        <p:spPr>
          <a:xfrm>
            <a:off x="2634000" y="1552075"/>
            <a:ext cx="3876000" cy="3000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pt-BR" sz="1800" b="1">
                <a:solidFill>
                  <a:srgbClr val="E06666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Integral - Turma A</a:t>
            </a:r>
            <a:br>
              <a:rPr lang="pt-BR" sz="1800" b="1">
                <a:solidFill>
                  <a:srgbClr val="E06666"/>
                </a:solidFill>
                <a:latin typeface="PT Sans Narrow"/>
                <a:ea typeface="PT Sans Narrow"/>
                <a:cs typeface="PT Sans Narrow"/>
                <a:sym typeface="PT Sans Narrow"/>
              </a:rPr>
            </a:br>
            <a:r>
              <a:rPr lang="pt-BR" sz="1800" b="1">
                <a:solidFill>
                  <a:srgbClr val="E06666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Carolina Meyn nºUSP: 8972292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pt-BR" sz="1800" b="1">
                <a:solidFill>
                  <a:srgbClr val="E06666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Carolina Campos nºUSP: 8972163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pt-BR" sz="1800" b="1">
                <a:solidFill>
                  <a:srgbClr val="E06666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Catharina Baraúna nºUSP: 8063590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pt-BR" sz="1800" b="1">
                <a:solidFill>
                  <a:srgbClr val="E06666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Thamires Bergonsini nºUSP: 8972170</a:t>
            </a:r>
          </a:p>
        </p:txBody>
      </p:sp>
      <p:sp>
        <p:nvSpPr>
          <p:cNvPr id="67" name="Shape 67"/>
          <p:cNvSpPr txBox="1"/>
          <p:nvPr/>
        </p:nvSpPr>
        <p:spPr>
          <a:xfrm>
            <a:off x="1947900" y="293400"/>
            <a:ext cx="5248200" cy="3000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pt-BR" sz="5400" b="1">
                <a:solidFill>
                  <a:srgbClr val="E06666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OSTEOPOROSE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title"/>
          </p:nvPr>
        </p:nvSpPr>
        <p:spPr>
          <a:xfrm>
            <a:off x="311700" y="238400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pt-BR">
                <a:solidFill>
                  <a:srgbClr val="E06666"/>
                </a:solidFill>
              </a:rPr>
              <a:t>Problemas associados ao uso dos medicamentos</a:t>
            </a:r>
          </a:p>
        </p:txBody>
      </p:sp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0" y="811100"/>
            <a:ext cx="4610700" cy="734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pt-BR"/>
              <a:t>Armazenamento em locais inadequados (Ex: cozinha e banheiros)</a:t>
            </a:r>
          </a:p>
        </p:txBody>
      </p:sp>
      <p:pic>
        <p:nvPicPr>
          <p:cNvPr id="127" name="Shape 127"/>
          <p:cNvPicPr preferRelativeResize="0"/>
          <p:nvPr/>
        </p:nvPicPr>
        <p:blipFill rotWithShape="1">
          <a:blip r:embed="rId3">
            <a:alphaModFix/>
          </a:blip>
          <a:srcRect l="3803" r="2964" b="4680"/>
          <a:stretch/>
        </p:blipFill>
        <p:spPr>
          <a:xfrm>
            <a:off x="6751650" y="3502000"/>
            <a:ext cx="2033274" cy="13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Shape 128"/>
          <p:cNvPicPr preferRelativeResize="0"/>
          <p:nvPr/>
        </p:nvPicPr>
        <p:blipFill rotWithShape="1">
          <a:blip r:embed="rId4">
            <a:alphaModFix/>
          </a:blip>
          <a:srcRect r="10578" b="21990"/>
          <a:stretch/>
        </p:blipFill>
        <p:spPr>
          <a:xfrm>
            <a:off x="246475" y="2022300"/>
            <a:ext cx="2109075" cy="2759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Shape 1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381437" y="1227412"/>
            <a:ext cx="3044624" cy="2010050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Shape 130"/>
          <p:cNvSpPr txBox="1"/>
          <p:nvPr/>
        </p:nvSpPr>
        <p:spPr>
          <a:xfrm>
            <a:off x="3035850" y="3502000"/>
            <a:ext cx="3311700" cy="1541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pt-BR" sz="1800">
                <a:solidFill>
                  <a:schemeClr val="dk2"/>
                </a:solidFill>
              </a:rPr>
              <a:t>Falta de adesão ao tratamento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pt-BR" sz="1800">
                <a:solidFill>
                  <a:schemeClr val="dk2"/>
                </a:solidFill>
              </a:rPr>
              <a:t>(Problemas com horários de administração e identificação do medicamento )</a:t>
            </a:r>
          </a:p>
        </p:txBody>
      </p:sp>
      <p:sp>
        <p:nvSpPr>
          <p:cNvPr id="131" name="Shape 131"/>
          <p:cNvSpPr txBox="1"/>
          <p:nvPr/>
        </p:nvSpPr>
        <p:spPr>
          <a:xfrm>
            <a:off x="6678975" y="2022300"/>
            <a:ext cx="2407200" cy="734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pt-BR" sz="1800">
                <a:solidFill>
                  <a:schemeClr val="dk2"/>
                </a:solidFill>
              </a:rPr>
              <a:t>Ocorrência de efeitos adversos</a:t>
            </a:r>
          </a:p>
        </p:txBody>
      </p:sp>
      <p:sp>
        <p:nvSpPr>
          <p:cNvPr id="132" name="Shape 132"/>
          <p:cNvSpPr/>
          <p:nvPr/>
        </p:nvSpPr>
        <p:spPr>
          <a:xfrm>
            <a:off x="1185300" y="1545200"/>
            <a:ext cx="282600" cy="3330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3" name="Shape 133"/>
          <p:cNvSpPr/>
          <p:nvPr/>
        </p:nvSpPr>
        <p:spPr>
          <a:xfrm>
            <a:off x="7741275" y="3021400"/>
            <a:ext cx="282600" cy="3330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4" name="Shape 134"/>
          <p:cNvSpPr/>
          <p:nvPr/>
        </p:nvSpPr>
        <p:spPr>
          <a:xfrm>
            <a:off x="4686950" y="3309725"/>
            <a:ext cx="282600" cy="271800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pt-BR">
                <a:solidFill>
                  <a:srgbClr val="E06666"/>
                </a:solidFill>
              </a:rPr>
              <a:t>Como resolver ou evitar esses problemas</a:t>
            </a:r>
            <a:r>
              <a:rPr lang="pt-BR"/>
              <a:t> </a:t>
            </a:r>
          </a:p>
        </p:txBody>
      </p:sp>
      <p:sp>
        <p:nvSpPr>
          <p:cNvPr id="140" name="Shape 140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pt-BR"/>
              <a:t>podem ser evitados com a orientação do farmacêutico, durante a consulta farmacêutica; </a:t>
            </a:r>
          </a:p>
          <a:p>
            <a:pPr marL="457200" lvl="0" indent="-228600" rtl="0">
              <a:spcBef>
                <a:spcPts val="0"/>
              </a:spcBef>
            </a:pPr>
            <a:r>
              <a:rPr lang="pt-BR"/>
              <a:t>o farmacêutico deve orientar, informar e educar os pacientes, a família, os cuidadores, sobre o uso racional dos  medicamentos, condições de armazenamento, reações adversas, tecnologias de saúde. 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41" name="Shape 1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49350" y="3067846"/>
            <a:ext cx="2979074" cy="1988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pt-BR">
                <a:solidFill>
                  <a:srgbClr val="E06666"/>
                </a:solidFill>
              </a:rPr>
              <a:t>Orientações que o farmacêutico deve fornecer</a:t>
            </a:r>
          </a:p>
        </p:txBody>
      </p:sp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har char="●"/>
            </a:pPr>
            <a:r>
              <a:rPr lang="pt-BR"/>
              <a:t>o farmacêutico deve explicar verbalmente o planejamento do tratamento, como: </a:t>
            </a:r>
          </a:p>
          <a:p>
            <a:pPr marL="914400" lvl="1" indent="-228600" rtl="0">
              <a:spcBef>
                <a:spcPts val="0"/>
              </a:spcBef>
              <a:buChar char="○"/>
            </a:pPr>
            <a:r>
              <a:rPr lang="pt-BR"/>
              <a:t>dose;</a:t>
            </a:r>
          </a:p>
          <a:p>
            <a:pPr marL="914400" lvl="1" indent="-228600" rtl="0">
              <a:spcBef>
                <a:spcPts val="0"/>
              </a:spcBef>
              <a:buChar char="○"/>
            </a:pPr>
            <a:r>
              <a:rPr lang="pt-BR"/>
              <a:t>frequência;</a:t>
            </a:r>
          </a:p>
          <a:p>
            <a:pPr marL="914400" lvl="1" indent="-228600" rtl="0">
              <a:spcBef>
                <a:spcPts val="0"/>
              </a:spcBef>
              <a:buChar char="○"/>
            </a:pPr>
            <a:r>
              <a:rPr lang="pt-BR"/>
              <a:t>horários;</a:t>
            </a:r>
          </a:p>
          <a:p>
            <a:pPr marL="914400" lvl="1" indent="-228600" rtl="0">
              <a:spcBef>
                <a:spcPts val="0"/>
              </a:spcBef>
              <a:buChar char="○"/>
            </a:pPr>
            <a:r>
              <a:rPr lang="pt-BR"/>
              <a:t>vias de administração;</a:t>
            </a:r>
          </a:p>
          <a:p>
            <a:pPr marL="914400" lvl="1" indent="-228600" rtl="0">
              <a:spcBef>
                <a:spcPts val="0"/>
              </a:spcBef>
              <a:buChar char="○"/>
            </a:pPr>
            <a:r>
              <a:rPr lang="pt-BR"/>
              <a:t>duração adequada .</a:t>
            </a:r>
          </a:p>
          <a:p>
            <a:pPr marL="457200" lvl="0" indent="0" rtl="0">
              <a:spcBef>
                <a:spcPts val="0"/>
              </a:spcBef>
              <a:buNone/>
            </a:pPr>
            <a:endParaRPr/>
          </a:p>
          <a:p>
            <a:pPr marL="457200" lvl="0" indent="-228600">
              <a:spcBef>
                <a:spcPts val="0"/>
              </a:spcBef>
              <a:buChar char="●"/>
            </a:pPr>
            <a:r>
              <a:rPr lang="pt-BR"/>
              <a:t>elaborar materiais educativos, para que haja adesão ao tratamento, como lista de medicamentos, horários;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>
            <a:spLocks noGrp="1"/>
          </p:cNvSpPr>
          <p:nvPr>
            <p:ph type="title"/>
          </p:nvPr>
        </p:nvSpPr>
        <p:spPr>
          <a:xfrm>
            <a:off x="311700" y="251275"/>
            <a:ext cx="8520600" cy="1186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pt-BR">
                <a:solidFill>
                  <a:srgbClr val="E06666"/>
                </a:solidFill>
              </a:rPr>
              <a:t> Principais efeitos adversos ao uso dos medicamentos do tratamento de osteoporose</a:t>
            </a:r>
          </a:p>
        </p:txBody>
      </p:sp>
      <p:sp>
        <p:nvSpPr>
          <p:cNvPr id="153" name="Shape 153"/>
          <p:cNvSpPr txBox="1">
            <a:spLocks noGrp="1"/>
          </p:cNvSpPr>
          <p:nvPr>
            <p:ph type="body" idx="1"/>
          </p:nvPr>
        </p:nvSpPr>
        <p:spPr>
          <a:xfrm>
            <a:off x="311700" y="1577525"/>
            <a:ext cx="8520600" cy="2991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pt-BR"/>
              <a:t>Os principais efeitos adversos são: </a:t>
            </a:r>
          </a:p>
          <a:p>
            <a:pPr marL="457200" lvl="0" indent="-228600" rtl="0">
              <a:spcBef>
                <a:spcPts val="0"/>
              </a:spcBef>
            </a:pPr>
            <a:r>
              <a:rPr lang="pt-BR"/>
              <a:t>náusea ou vômito; </a:t>
            </a:r>
          </a:p>
          <a:p>
            <a:pPr marL="457200" lvl="0" indent="-228600" rtl="0">
              <a:spcBef>
                <a:spcPts val="0"/>
              </a:spcBef>
            </a:pPr>
            <a:r>
              <a:rPr lang="pt-BR"/>
              <a:t>tontura;</a:t>
            </a:r>
          </a:p>
          <a:p>
            <a:pPr marL="457200" lvl="0" indent="-228600" rtl="0">
              <a:spcBef>
                <a:spcPts val="0"/>
              </a:spcBef>
            </a:pPr>
            <a:r>
              <a:rPr lang="pt-BR"/>
              <a:t>diarréia;</a:t>
            </a:r>
          </a:p>
          <a:p>
            <a:pPr marL="457200" lvl="0" indent="-228600" rtl="0">
              <a:spcBef>
                <a:spcPts val="0"/>
              </a:spcBef>
            </a:pPr>
            <a:r>
              <a:rPr lang="pt-BR"/>
              <a:t>dor abdominal; </a:t>
            </a:r>
          </a:p>
          <a:p>
            <a:pPr marL="457200" lvl="0" indent="-228600" rtl="0">
              <a:spcBef>
                <a:spcPts val="0"/>
              </a:spcBef>
            </a:pPr>
            <a:r>
              <a:rPr lang="pt-BR"/>
              <a:t>reações alérgicas; </a:t>
            </a:r>
          </a:p>
          <a:p>
            <a:pPr marL="457200" lvl="0" indent="-228600" rtl="0">
              <a:spcBef>
                <a:spcPts val="0"/>
              </a:spcBef>
            </a:pPr>
            <a:r>
              <a:rPr lang="pt-BR"/>
              <a:t> ganho de peso, cefaléia, enxaqueca, tromboembolismo venoso (devido à reposição hormonal de estrógeno). </a:t>
            </a:r>
          </a:p>
        </p:txBody>
      </p:sp>
      <p:pic>
        <p:nvPicPr>
          <p:cNvPr id="154" name="Shape 154"/>
          <p:cNvPicPr preferRelativeResize="0"/>
          <p:nvPr/>
        </p:nvPicPr>
        <p:blipFill rotWithShape="1">
          <a:blip r:embed="rId3">
            <a:alphaModFix/>
          </a:blip>
          <a:srcRect l="2879" t="4920" r="4226" b="3286"/>
          <a:stretch/>
        </p:blipFill>
        <p:spPr>
          <a:xfrm>
            <a:off x="4310250" y="1577525"/>
            <a:ext cx="2303449" cy="2024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Shape 15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59200" y="1469150"/>
            <a:ext cx="1578750" cy="220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72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pt-BR"/>
              <a:t> </a:t>
            </a:r>
            <a:r>
              <a:rPr lang="pt-BR">
                <a:solidFill>
                  <a:srgbClr val="E06666"/>
                </a:solidFill>
              </a:rPr>
              <a:t>Conduta do indivíduo e do farmacêutico ao observar um evento adverso </a:t>
            </a:r>
          </a:p>
        </p:txBody>
      </p:sp>
      <p:sp>
        <p:nvSpPr>
          <p:cNvPr id="161" name="Shape 161"/>
          <p:cNvSpPr txBox="1">
            <a:spLocks noGrp="1"/>
          </p:cNvSpPr>
          <p:nvPr>
            <p:ph type="body" idx="1"/>
          </p:nvPr>
        </p:nvSpPr>
        <p:spPr>
          <a:xfrm>
            <a:off x="311700" y="1695525"/>
            <a:ext cx="8520600" cy="2873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pt-BR"/>
              <a:t>A conduta do farmacêutico ao observar um evento adverso se insere no acompanhamento farmacoterapêutico, na consulta farmacêutica e pós-consulta farmacêutica</a:t>
            </a:r>
          </a:p>
          <a:p>
            <a:pPr marL="457200" lvl="0" indent="-228600" rtl="0">
              <a:spcBef>
                <a:spcPts val="0"/>
              </a:spcBef>
            </a:pPr>
            <a:r>
              <a:rPr lang="pt-BR"/>
              <a:t>O farmacêutico deve avaliar se o efeito adverso é causado apenas pelo medicamento da osteoporose ou por outros medicamentos ou ainda pela interação medicamentosa entre eles, podendo interferir modificando as doses, horários e até o medicamento após conversar com o prescritor.</a:t>
            </a:r>
          </a:p>
          <a:p>
            <a:pPr marL="457200" lvl="0" indent="-228600" rtl="0">
              <a:spcBef>
                <a:spcPts val="0"/>
              </a:spcBef>
            </a:pPr>
            <a:r>
              <a:rPr lang="pt-BR"/>
              <a:t>Ao paciente, cabe ao indivíduo relatar o evento adverso ao farmacêutico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pt-BR">
                <a:solidFill>
                  <a:srgbClr val="E06666"/>
                </a:solidFill>
              </a:rPr>
              <a:t>Modificação da farmacoterapia </a:t>
            </a:r>
          </a:p>
        </p:txBody>
      </p:sp>
      <p:sp>
        <p:nvSpPr>
          <p:cNvPr id="167" name="Shape 167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774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pt-BR"/>
              <a:t>Doses: dobrar a dose; dose abaixo do necessário; prescrição errada</a:t>
            </a:r>
          </a:p>
          <a:p>
            <a:pPr marL="457200" lvl="0" indent="-228600" rtl="0">
              <a:spcBef>
                <a:spcPts val="0"/>
              </a:spcBef>
            </a:pPr>
            <a:r>
              <a:rPr lang="pt-BR"/>
              <a:t>Duplicações: problemas com prescrições</a:t>
            </a:r>
          </a:p>
          <a:p>
            <a:pPr marL="457200" lvl="0" indent="-228600" rtl="0">
              <a:spcBef>
                <a:spcPts val="0"/>
              </a:spcBef>
            </a:pPr>
            <a:r>
              <a:rPr lang="pt-BR"/>
              <a:t>RAMs</a:t>
            </a:r>
          </a:p>
          <a:p>
            <a:pPr marL="457200" lvl="0" indent="-228600" rtl="0">
              <a:spcBef>
                <a:spcPts val="0"/>
              </a:spcBef>
            </a:pPr>
            <a:r>
              <a:rPr lang="pt-BR"/>
              <a:t>Interações medicamentosas e não medicamentosas  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68" name="Shape 1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1650" y="2788725"/>
            <a:ext cx="3444600" cy="2066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Shape 16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93750" y="2731849"/>
            <a:ext cx="2077527" cy="20667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pt-BR">
                <a:solidFill>
                  <a:srgbClr val="E06666"/>
                </a:solidFill>
              </a:rPr>
              <a:t>Desfecho desejado para o indivíduo com as terapias farmacológicas e não-farmacológicas </a:t>
            </a:r>
          </a:p>
        </p:txBody>
      </p:sp>
      <p:sp>
        <p:nvSpPr>
          <p:cNvPr id="175" name="Shape 175"/>
          <p:cNvSpPr txBox="1">
            <a:spLocks noGrp="1"/>
          </p:cNvSpPr>
          <p:nvPr>
            <p:ph type="body" idx="1"/>
          </p:nvPr>
        </p:nvSpPr>
        <p:spPr>
          <a:xfrm>
            <a:off x="311700" y="1832075"/>
            <a:ext cx="8520600" cy="2736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pt-BR"/>
              <a:t>Aderência ao tratamento;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marL="457200" lvl="0" indent="-228600" rtl="0">
              <a:spcBef>
                <a:spcPts val="0"/>
              </a:spcBef>
            </a:pPr>
            <a:r>
              <a:rPr lang="pt-BR"/>
              <a:t>Evolução do quadro clínico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marL="457200" lvl="0" indent="-228600">
              <a:spcBef>
                <a:spcPts val="0"/>
              </a:spcBef>
            </a:pPr>
            <a:r>
              <a:rPr lang="pt-BR"/>
              <a:t>Prevenção às futuras quedas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 txBox="1">
            <a:spLocks noGrp="1"/>
          </p:cNvSpPr>
          <p:nvPr>
            <p:ph type="title"/>
          </p:nvPr>
        </p:nvSpPr>
        <p:spPr>
          <a:xfrm>
            <a:off x="311700" y="184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pt-BR">
                <a:solidFill>
                  <a:srgbClr val="E06666"/>
                </a:solidFill>
              </a:rPr>
              <a:t>Plano Farmacoterapêutico</a:t>
            </a:r>
          </a:p>
        </p:txBody>
      </p:sp>
      <p:sp>
        <p:nvSpPr>
          <p:cNvPr id="181" name="Shape 181"/>
          <p:cNvSpPr/>
          <p:nvPr/>
        </p:nvSpPr>
        <p:spPr>
          <a:xfrm>
            <a:off x="87000" y="1692725"/>
            <a:ext cx="2631000" cy="2069700"/>
          </a:xfrm>
          <a:prstGeom prst="flowChartConnector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pt-BR" b="1"/>
              <a:t>OBJETIVOS</a:t>
            </a:r>
          </a:p>
          <a:p>
            <a:pPr lvl="0">
              <a:spcBef>
                <a:spcPts val="0"/>
              </a:spcBef>
              <a:buNone/>
            </a:pPr>
            <a:endParaRPr/>
          </a:p>
          <a:p>
            <a:pPr marL="457200" lvl="0" indent="-228600" rtl="0">
              <a:spcBef>
                <a:spcPts val="0"/>
              </a:spcBef>
              <a:buChar char="●"/>
            </a:pPr>
            <a:r>
              <a:rPr lang="pt-BR"/>
              <a:t>CONTROLAR A DOENÇA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marL="457200" lvl="0" indent="-228600" rtl="0">
              <a:spcBef>
                <a:spcPts val="0"/>
              </a:spcBef>
              <a:buChar char="●"/>
            </a:pPr>
            <a:r>
              <a:rPr lang="pt-BR"/>
              <a:t>CONTROLAR OS SINTOMAS</a:t>
            </a:r>
          </a:p>
        </p:txBody>
      </p:sp>
      <p:sp>
        <p:nvSpPr>
          <p:cNvPr id="182" name="Shape 182"/>
          <p:cNvSpPr/>
          <p:nvPr/>
        </p:nvSpPr>
        <p:spPr>
          <a:xfrm>
            <a:off x="2452075" y="1130900"/>
            <a:ext cx="4561800" cy="5727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457200" lvl="0" indent="-228600">
              <a:spcBef>
                <a:spcPts val="0"/>
              </a:spcBef>
              <a:buChar char="●"/>
            </a:pPr>
            <a:r>
              <a:rPr lang="pt-BR"/>
              <a:t>ADESÃO AO TRATAMENTO FARMACOLÓGICO E NÃO FARMACOLÓGICO</a:t>
            </a:r>
          </a:p>
        </p:txBody>
      </p:sp>
      <p:sp>
        <p:nvSpPr>
          <p:cNvPr id="183" name="Shape 183"/>
          <p:cNvSpPr/>
          <p:nvPr/>
        </p:nvSpPr>
        <p:spPr>
          <a:xfrm>
            <a:off x="2718000" y="3909050"/>
            <a:ext cx="3708000" cy="7827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  <a:p>
            <a:pPr marL="457200" lvl="0" indent="-228600" rtl="0">
              <a:spcBef>
                <a:spcPts val="0"/>
              </a:spcBef>
              <a:buChar char="●"/>
            </a:pPr>
            <a:r>
              <a:rPr lang="pt-BR"/>
              <a:t>MELHORA DO AGRAVO</a:t>
            </a:r>
          </a:p>
          <a:p>
            <a:pPr lvl="0">
              <a:spcBef>
                <a:spcPts val="0"/>
              </a:spcBef>
              <a:buNone/>
            </a:pPr>
            <a:endParaRPr/>
          </a:p>
          <a:p>
            <a:pPr marL="457200" lvl="0" indent="-228600">
              <a:spcBef>
                <a:spcPts val="0"/>
              </a:spcBef>
              <a:buChar char="●"/>
            </a:pPr>
            <a:r>
              <a:rPr lang="pt-BR"/>
              <a:t>MELHORA DA QUALIDADE DE VIDA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4" name="Shape 184"/>
          <p:cNvSpPr/>
          <p:nvPr/>
        </p:nvSpPr>
        <p:spPr>
          <a:xfrm>
            <a:off x="4224000" y="2077787"/>
            <a:ext cx="696000" cy="14571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>
            <a:spLocks noGrp="1"/>
          </p:cNvSpPr>
          <p:nvPr>
            <p:ph type="title"/>
          </p:nvPr>
        </p:nvSpPr>
        <p:spPr>
          <a:xfrm>
            <a:off x="268200" y="107575"/>
            <a:ext cx="8832300" cy="1044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pt-BR">
                <a:solidFill>
                  <a:srgbClr val="E06666"/>
                </a:solidFill>
              </a:rPr>
              <a:t>Possíveis Problemas e Soluções de um Plano Farmacoterapêutico</a:t>
            </a:r>
          </a:p>
        </p:txBody>
      </p:sp>
      <p:graphicFrame>
        <p:nvGraphicFramePr>
          <p:cNvPr id="190" name="Shape 190"/>
          <p:cNvGraphicFramePr/>
          <p:nvPr>
            <p:extLst>
              <p:ext uri="{D42A27DB-BD31-4B8C-83A1-F6EECF244321}">
                <p14:modId xmlns:p14="http://schemas.microsoft.com/office/powerpoint/2010/main" val="240243415"/>
              </p:ext>
            </p:extLst>
          </p:nvPr>
        </p:nvGraphicFramePr>
        <p:xfrm>
          <a:off x="571900" y="1402175"/>
          <a:ext cx="8359050" cy="3540750"/>
        </p:xfrm>
        <a:graphic>
          <a:graphicData uri="http://schemas.openxmlformats.org/drawingml/2006/table">
            <a:tbl>
              <a:tblPr>
                <a:noFill/>
                <a:tableStyleId>{5904AFBF-F28A-4771-8BF5-98F13F71708A}</a:tableStyleId>
              </a:tblPr>
              <a:tblGrid>
                <a:gridCol w="4179525"/>
                <a:gridCol w="4179525"/>
              </a:tblGrid>
              <a:tr h="624450"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pt-BR" b="1" dirty="0">
                          <a:solidFill>
                            <a:schemeClr val="bg2"/>
                          </a:solidFill>
                        </a:rPr>
                        <a:t>PROBLEMAS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pt-BR" b="1">
                          <a:solidFill>
                            <a:schemeClr val="bg2"/>
                          </a:solidFill>
                        </a:rPr>
                        <a:t>SOLUÇÕES</a:t>
                      </a:r>
                    </a:p>
                  </a:txBody>
                  <a:tcPr marL="91425" marR="91425" marT="91425" marB="91425"/>
                </a:tc>
              </a:tr>
              <a:tr h="1624875">
                <a:tc>
                  <a:txBody>
                    <a:bodyPr/>
                    <a:lstStyle/>
                    <a:p>
                      <a:pPr marL="457200" lvl="0" indent="-228600" rtl="0">
                        <a:spcBef>
                          <a:spcPts val="0"/>
                        </a:spcBef>
                        <a:buChar char="●"/>
                      </a:pPr>
                      <a:r>
                        <a:rPr lang="pt-BR" dirty="0">
                          <a:solidFill>
                            <a:schemeClr val="bg2"/>
                          </a:solidFill>
                        </a:rPr>
                        <a:t>Horário errado de administração do medicamento. </a:t>
                      </a: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 dirty="0">
                        <a:solidFill>
                          <a:schemeClr val="bg2"/>
                        </a:solidFill>
                      </a:endParaRPr>
                    </a:p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pt-BR" dirty="0" err="1">
                          <a:solidFill>
                            <a:schemeClr val="bg2"/>
                          </a:solidFill>
                        </a:rPr>
                        <a:t>Ex</a:t>
                      </a:r>
                      <a:r>
                        <a:rPr lang="pt-BR" dirty="0">
                          <a:solidFill>
                            <a:schemeClr val="bg2"/>
                          </a:solidFill>
                        </a:rPr>
                        <a:t>: Cálcio era para ser administrado após a refeição, mas está sendo administrado em jejum.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457200" lvl="0" indent="-228600" rtl="0">
                        <a:spcBef>
                          <a:spcPts val="0"/>
                        </a:spcBef>
                        <a:buChar char="●"/>
                      </a:pPr>
                      <a:r>
                        <a:rPr lang="pt-BR" dirty="0">
                          <a:solidFill>
                            <a:schemeClr val="bg2"/>
                          </a:solidFill>
                        </a:rPr>
                        <a:t>Ajustar o horário do medicamento conforme os hábitos do paciente.</a:t>
                      </a: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 dirty="0">
                        <a:solidFill>
                          <a:schemeClr val="bg2"/>
                        </a:solidFill>
                      </a:endParaRPr>
                    </a:p>
                    <a:p>
                      <a:pPr marL="457200" lvl="0" indent="-228600">
                        <a:spcBef>
                          <a:spcPts val="0"/>
                        </a:spcBef>
                        <a:buChar char="●"/>
                      </a:pPr>
                      <a:r>
                        <a:rPr lang="pt-BR" dirty="0">
                          <a:solidFill>
                            <a:schemeClr val="bg2"/>
                          </a:solidFill>
                        </a:rPr>
                        <a:t>Explicar ao paciente quais são os efeitos da administração do medicamento em horários inadequados.</a:t>
                      </a:r>
                    </a:p>
                  </a:txBody>
                  <a:tcPr marL="91425" marR="91425" marT="91425" marB="91425"/>
                </a:tc>
              </a:tr>
              <a:tr h="1291425">
                <a:tc>
                  <a:txBody>
                    <a:bodyPr/>
                    <a:lstStyle/>
                    <a:p>
                      <a:pPr marL="457200" lvl="0" indent="-228600" rtl="0">
                        <a:spcBef>
                          <a:spcPts val="0"/>
                        </a:spcBef>
                        <a:buChar char="●"/>
                      </a:pPr>
                      <a:r>
                        <a:rPr lang="pt-BR">
                          <a:solidFill>
                            <a:schemeClr val="bg2"/>
                          </a:solidFill>
                        </a:rPr>
                        <a:t>Efeitos adversos devido à interação entre o medicamento de osteoporose e outro medicamento que o paciente já administrava anteriormente 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457200" lvl="0" indent="-228600">
                        <a:spcBef>
                          <a:spcPts val="0"/>
                        </a:spcBef>
                        <a:buChar char="●"/>
                      </a:pPr>
                      <a:r>
                        <a:rPr lang="pt-BR" dirty="0">
                          <a:solidFill>
                            <a:schemeClr val="bg2"/>
                          </a:solidFill>
                        </a:rPr>
                        <a:t>Entrar em contato com o médico para sugerir troca de medicamento e verificar interação medicamentosa.</a:t>
                      </a:r>
                    </a:p>
                  </a:txBody>
                  <a:tcPr marL="91425" marR="91425" marT="91425" marB="91425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966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pt-BR">
                <a:solidFill>
                  <a:srgbClr val="E06666"/>
                </a:solidFill>
              </a:rPr>
              <a:t>Situações que podem levar a uma hospitalização</a:t>
            </a:r>
          </a:p>
        </p:txBody>
      </p:sp>
      <p:sp>
        <p:nvSpPr>
          <p:cNvPr id="196" name="Shape 196"/>
          <p:cNvSpPr txBox="1">
            <a:spLocks noGrp="1"/>
          </p:cNvSpPr>
          <p:nvPr>
            <p:ph type="body" idx="1"/>
          </p:nvPr>
        </p:nvSpPr>
        <p:spPr>
          <a:xfrm>
            <a:off x="311700" y="1769475"/>
            <a:ext cx="8520600" cy="3088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pt-BR"/>
              <a:t>fratura óssea; </a:t>
            </a:r>
          </a:p>
          <a:p>
            <a:pPr marL="457200" lvl="0" indent="-228600" rtl="0">
              <a:spcBef>
                <a:spcPts val="0"/>
              </a:spcBef>
              <a:buClr>
                <a:srgbClr val="FFFFFF"/>
              </a:buClr>
            </a:pPr>
            <a:endParaRPr/>
          </a:p>
          <a:p>
            <a:pPr marL="457200" lvl="0" indent="-228600" rtl="0">
              <a:spcBef>
                <a:spcPts val="0"/>
              </a:spcBef>
            </a:pPr>
            <a:r>
              <a:rPr lang="pt-BR"/>
              <a:t>alergia devido à interações medicamentosas;</a:t>
            </a:r>
          </a:p>
          <a:p>
            <a:pPr marL="457200" lvl="0" indent="-228600" rtl="0">
              <a:spcBef>
                <a:spcPts val="0"/>
              </a:spcBef>
              <a:buClr>
                <a:schemeClr val="lt1"/>
              </a:buClr>
            </a:pPr>
            <a:endParaRPr>
              <a:solidFill>
                <a:srgbClr val="9E9E9E"/>
              </a:solidFill>
            </a:endParaRPr>
          </a:p>
          <a:p>
            <a:pPr marL="457200" lvl="0" indent="-228600" rtl="0">
              <a:spcBef>
                <a:spcPts val="0"/>
              </a:spcBef>
            </a:pPr>
            <a:r>
              <a:rPr lang="pt-BR"/>
              <a:t>falta de adesão ao tratamento de suas doenças:</a:t>
            </a:r>
          </a:p>
          <a:p>
            <a:pPr marL="914400" lvl="1" indent="-228600" rtl="0">
              <a:spcBef>
                <a:spcPts val="0"/>
              </a:spcBef>
            </a:pPr>
            <a:r>
              <a:rPr lang="pt-BR"/>
              <a:t>a diabete e a hipertensão, aumentam o risco de hospitalização, podendo levar a um evento cardiovascular ou AVC;</a:t>
            </a:r>
          </a:p>
          <a:p>
            <a:pPr marL="914400" lvl="1" indent="-228600">
              <a:spcBef>
                <a:spcPts val="0"/>
              </a:spcBef>
            </a:pPr>
            <a:r>
              <a:rPr lang="pt-BR"/>
              <a:t>hipertensivos podem causar efeitos adversos, como tontura, que pode levar o paciente a não aderir o tratamento, por acharem que não está sendo efetivo;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Shape 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93210" y="910275"/>
            <a:ext cx="4225447" cy="3552824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Shape 73"/>
          <p:cNvSpPr txBox="1"/>
          <p:nvPr/>
        </p:nvSpPr>
        <p:spPr>
          <a:xfrm>
            <a:off x="1502075" y="330000"/>
            <a:ext cx="6554400" cy="764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pt-BR" sz="3600" b="1">
                <a:solidFill>
                  <a:srgbClr val="E06666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Dona Almerita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>
                <a:solidFill>
                  <a:srgbClr val="E06666"/>
                </a:solidFill>
              </a:rPr>
              <a:t>Referências</a:t>
            </a:r>
          </a:p>
        </p:txBody>
      </p:sp>
      <p:sp>
        <p:nvSpPr>
          <p:cNvPr id="202" name="Shape 202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har char="-"/>
            </a:pPr>
            <a:r>
              <a:rPr lang="pt-BR"/>
              <a:t>CONSELHO NACIONAL DE SAÚDE. Resolução nº287 de 8 de outubro de 1998. Disponível em: &lt;</a:t>
            </a:r>
            <a:r>
              <a:rPr lang="pt-BR" u="sng">
                <a:solidFill>
                  <a:schemeClr val="hlink"/>
                </a:solidFill>
                <a:hlinkClick r:id="rId3"/>
              </a:rPr>
              <a:t>http://bvsms.saude.gov.br/bvs/saudelegis/cns/1998/res0287_08_10_1998.html</a:t>
            </a:r>
            <a:r>
              <a:rPr lang="pt-BR"/>
              <a:t>&gt;</a:t>
            </a:r>
            <a:br>
              <a:rPr lang="pt-BR"/>
            </a:br>
            <a:endParaRPr lang="pt-BR"/>
          </a:p>
          <a:p>
            <a:pPr marL="457200" lvl="0" indent="-228600">
              <a:spcBef>
                <a:spcPts val="0"/>
              </a:spcBef>
              <a:buChar char="-"/>
            </a:pPr>
            <a:r>
              <a:rPr lang="pt-BR"/>
              <a:t>CONSENSO BRASILEIRO DE ATENÇÃO FARMACÊUTICA. ‘’Atenção Farmacêutica no Brasil: trilhando caminhos’’, 2002. Disponível em: &lt;</a:t>
            </a:r>
            <a:r>
              <a:rPr lang="pt-BR" u="sng">
                <a:solidFill>
                  <a:schemeClr val="hlink"/>
                </a:solidFill>
                <a:hlinkClick r:id="rId4"/>
              </a:rPr>
              <a:t>http://www.ceatenf.ufc.br/ceatenf_arquivos/Artigos/CONSENSO%20BRASILEIRO%20DE%20ATENFAR.pdf</a:t>
            </a:r>
            <a:r>
              <a:rPr lang="pt-BR"/>
              <a:t>&gt; </a:t>
            </a:r>
            <a:br>
              <a:rPr lang="pt-BR"/>
            </a:br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l">
              <a:spcBef>
                <a:spcPts val="0"/>
              </a:spcBef>
              <a:buNone/>
            </a:pPr>
            <a:r>
              <a:rPr lang="pt-BR">
                <a:solidFill>
                  <a:srgbClr val="E06666"/>
                </a:solidFill>
              </a:rPr>
              <a:t>Presença do farmacêutico em serviços de saúde</a:t>
            </a:r>
          </a:p>
        </p:txBody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17500" rtl="0"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pt-BR" sz="1400"/>
              <a:t>Farmácia sem manipulação ou Drogaria</a:t>
            </a:r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pt-BR" sz="1400"/>
              <a:t>Farmácia com manipulação</a:t>
            </a:r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pt-BR" sz="1400"/>
              <a:t>Unidade Básica de Saúde - UBS</a:t>
            </a:r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pt-BR" sz="1400"/>
              <a:t>Assistência Médica Ambulatorial - AMA </a:t>
            </a:r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pt-BR" sz="1400"/>
              <a:t>Assistência Médica Ambulatorial de Especialidades AMA-E </a:t>
            </a:r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pt-BR" sz="1400"/>
              <a:t>Ambulatório Médico de Especialidades AME</a:t>
            </a:r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pt-BR" sz="1400"/>
              <a:t>Unidade de Pronto Atendimento UPA</a:t>
            </a:r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pt-BR" sz="1400"/>
              <a:t>Ambulatórios Hospitalares</a:t>
            </a:r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pt-BR" sz="1400"/>
              <a:t>Instituições Geriátricas</a:t>
            </a:r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pt-BR" sz="1400"/>
              <a:t>Atendimento Domiciliar (PAD – Programa de Assistência Domiciliar)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>
                <a:solidFill>
                  <a:srgbClr val="000000"/>
                </a:solidFill>
              </a:rPr>
              <a:t/>
            </a:r>
            <a:br>
              <a:rPr lang="pt-BR" sz="1100">
                <a:solidFill>
                  <a:srgbClr val="000000"/>
                </a:solidFill>
              </a:rPr>
            </a:br>
            <a:endParaRPr lang="pt-BR" sz="11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>
                <a:solidFill>
                  <a:srgbClr val="E06666"/>
                </a:solidFill>
              </a:rPr>
              <a:t>Equipe multiprofissional de saúde</a:t>
            </a:r>
          </a:p>
        </p:txBody>
      </p:sp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>
              <a:spcBef>
                <a:spcPts val="0"/>
              </a:spcBef>
            </a:pPr>
            <a:r>
              <a:rPr lang="pt-BR"/>
              <a:t>14 profissões (CNS): Biomedicina, Biologia, Educação Física, Enfermagem, </a:t>
            </a:r>
            <a:r>
              <a:rPr lang="pt-BR" b="1"/>
              <a:t>Farmácia</a:t>
            </a:r>
            <a:r>
              <a:rPr lang="pt-BR"/>
              <a:t>, Fisioterapia, Fonoaudiologia, Medicina, Medicina Veterinária, Nutrição, Odontologia, Psicologia, Serviço Social e Terapia Ocupacional.</a:t>
            </a:r>
            <a:br>
              <a:rPr lang="pt-BR"/>
            </a:br>
            <a:r>
              <a:rPr lang="pt-BR"/>
              <a:t/>
            </a:r>
            <a:br>
              <a:rPr lang="pt-BR"/>
            </a:br>
            <a:r>
              <a:rPr lang="pt-BR"/>
              <a:t>Reconhecimento pelo Conselho Nacional de Saúde a partir de 1998 - 8ª Conferência Nacional de Saúde.  ‘’(...) o reconhecimento da imprescindibilidade das ações realizadas pelos diferentes profissionais de nível superior constitui um avanço no que tange à concepção de saúde e à </a:t>
            </a:r>
            <a:r>
              <a:rPr lang="pt-BR" u="sng"/>
              <a:t>integralidade</a:t>
            </a:r>
            <a:r>
              <a:rPr lang="pt-BR"/>
              <a:t> da atenção’’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pt-BR">
                <a:solidFill>
                  <a:srgbClr val="E06666"/>
                </a:solidFill>
              </a:rPr>
              <a:t>Farmacêutico na equipe multiprofissional de saúde</a:t>
            </a:r>
            <a:r>
              <a:rPr lang="pt-BR"/>
              <a:t> </a:t>
            </a:r>
          </a:p>
        </p:txBody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2146050" y="1201325"/>
            <a:ext cx="6799800" cy="1866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pt-BR"/>
              <a:t>Análises Clínicas e toxicológicas</a:t>
            </a:r>
            <a:br>
              <a:rPr lang="pt-BR"/>
            </a:br>
            <a:endParaRPr lang="pt-BR"/>
          </a:p>
          <a:p>
            <a:pPr marL="457200" lvl="0" indent="-228600" rtl="0">
              <a:spcBef>
                <a:spcPts val="0"/>
              </a:spcBef>
            </a:pPr>
            <a:r>
              <a:rPr lang="pt-BR"/>
              <a:t>Manipulação de medicamentos</a:t>
            </a:r>
            <a:br>
              <a:rPr lang="pt-BR"/>
            </a:br>
            <a:endParaRPr lang="pt-BR"/>
          </a:p>
          <a:p>
            <a:pPr marL="457200" lvl="0" indent="-228600" rtl="0">
              <a:spcBef>
                <a:spcPts val="0"/>
              </a:spcBef>
            </a:pPr>
            <a:r>
              <a:rPr lang="pt-BR"/>
              <a:t>Atenção farmacêutica </a:t>
            </a:r>
            <a:br>
              <a:rPr lang="pt-BR"/>
            </a:br>
            <a:endParaRPr lang="pt-BR"/>
          </a:p>
          <a:p>
            <a:pPr lvl="0" rtl="0">
              <a:spcBef>
                <a:spcPts val="0"/>
              </a:spcBef>
              <a:buNone/>
            </a:pPr>
            <a:r>
              <a:rPr lang="pt-BR"/>
              <a:t/>
            </a:r>
            <a:br>
              <a:rPr lang="pt-BR"/>
            </a:br>
            <a:r>
              <a:rPr lang="pt-BR"/>
              <a:t/>
            </a:r>
            <a:br>
              <a:rPr lang="pt-BR"/>
            </a:br>
            <a:r>
              <a:rPr lang="pt-BR"/>
              <a:t/>
            </a:r>
            <a:br>
              <a:rPr lang="pt-BR"/>
            </a:br>
            <a:r>
              <a:rPr lang="pt-BR"/>
              <a:t/>
            </a:r>
            <a:br>
              <a:rPr lang="pt-BR"/>
            </a:br>
            <a:r>
              <a:rPr lang="pt-BR"/>
              <a:t> 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pic>
        <p:nvPicPr>
          <p:cNvPr id="92" name="Shape 9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9799" y="1443487"/>
            <a:ext cx="1217799" cy="2096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Shape 9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73150" y="2997350"/>
            <a:ext cx="2692175" cy="1782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Shape 94"/>
          <p:cNvPicPr preferRelativeResize="0"/>
          <p:nvPr/>
        </p:nvPicPr>
        <p:blipFill rotWithShape="1">
          <a:blip r:embed="rId5">
            <a:alphaModFix/>
          </a:blip>
          <a:srcRect t="28607" r="30675"/>
          <a:stretch/>
        </p:blipFill>
        <p:spPr>
          <a:xfrm>
            <a:off x="6260875" y="1916500"/>
            <a:ext cx="2766450" cy="1623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>
                <a:solidFill>
                  <a:srgbClr val="E06666"/>
                </a:solidFill>
              </a:rPr>
              <a:t>Atenção Farmacêutica</a:t>
            </a:r>
          </a:p>
        </p:txBody>
      </p:sp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/>
              <a:t>A AF constitui um dos </a:t>
            </a:r>
            <a:r>
              <a:rPr lang="pt-BR" u="sng"/>
              <a:t>sistemas de apoio</a:t>
            </a:r>
            <a:r>
              <a:rPr lang="pt-BR"/>
              <a:t> das redes de </a:t>
            </a:r>
            <a:r>
              <a:rPr lang="pt-BR" u="sng"/>
              <a:t>atenção à saúde</a:t>
            </a:r>
            <a:r>
              <a:rPr lang="pt-BR"/>
              <a:t>, juntamente com o sistema de apoio diagnóstico e terapêutico e os sistemas de informação em saúde, com f</a:t>
            </a:r>
            <a:r>
              <a:rPr lang="pt-BR" u="sng"/>
              <a:t>oco na garantia do acesso e do uso racional de medicamentos. </a:t>
            </a:r>
            <a:r>
              <a:rPr lang="pt-BR"/>
              <a:t>(...) É a </a:t>
            </a:r>
            <a:r>
              <a:rPr lang="pt-BR" u="sng"/>
              <a:t>interação direta do farmacêutico com o usuário</a:t>
            </a:r>
            <a:r>
              <a:rPr lang="pt-BR"/>
              <a:t>, visando uma </a:t>
            </a:r>
            <a:r>
              <a:rPr lang="pt-BR" u="sng"/>
              <a:t>farmacoterapia racional</a:t>
            </a:r>
            <a:r>
              <a:rPr lang="pt-BR"/>
              <a:t> e a obtenção de resultados definidos e mensuráveis, voltados para a </a:t>
            </a:r>
            <a:r>
              <a:rPr lang="pt-BR" u="sng"/>
              <a:t>melhoria da qualidade de vida</a:t>
            </a:r>
            <a:r>
              <a:rPr lang="pt-BR"/>
              <a:t>. Esta interação também deve envolver as concepções dos sujeitos, respeitadas suas especificidades biopsicossociais, </a:t>
            </a:r>
            <a:r>
              <a:rPr lang="pt-BR" u="sng"/>
              <a:t>sob a ótica da integralidade das ações de saúde</a:t>
            </a:r>
            <a:r>
              <a:rPr lang="pt-BR"/>
              <a:t>.</a:t>
            </a:r>
            <a:br>
              <a:rPr lang="pt-BR"/>
            </a:br>
            <a:r>
              <a:rPr lang="pt-BR"/>
              <a:t>(CONSENSO BRASILEIRO DE ATENÇÃO FARMACÊUTICA, 2002).</a:t>
            </a:r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>
                <a:solidFill>
                  <a:srgbClr val="E06666"/>
                </a:solidFill>
              </a:rPr>
              <a:t>Serviços e cuidados farmacêuticos</a:t>
            </a:r>
          </a:p>
        </p:txBody>
      </p:sp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har char="●"/>
            </a:pPr>
            <a:r>
              <a:rPr lang="pt-BR"/>
              <a:t>Atuação em farmácias e drogarias</a:t>
            </a:r>
          </a:p>
          <a:p>
            <a:pPr marL="914400" lvl="1" indent="-228600" rtl="0">
              <a:spcBef>
                <a:spcPts val="0"/>
              </a:spcBef>
              <a:buChar char="○"/>
            </a:pPr>
            <a:r>
              <a:rPr lang="pt-BR"/>
              <a:t>Aferição de parâmetros fisiológicos e bioquímicos: pressão arterial, temperatura corporal, glicemia capilar </a:t>
            </a:r>
            <a:br>
              <a:rPr lang="pt-BR"/>
            </a:br>
            <a:endParaRPr lang="pt-BR"/>
          </a:p>
          <a:p>
            <a:pPr marL="457200" lvl="0" indent="-228600" rtl="0">
              <a:spcBef>
                <a:spcPts val="0"/>
              </a:spcBef>
              <a:buChar char="●"/>
            </a:pPr>
            <a:r>
              <a:rPr lang="pt-BR"/>
              <a:t>Em contato com família/paciente/comunidade</a:t>
            </a:r>
          </a:p>
          <a:p>
            <a:pPr marL="914400" lvl="1" indent="-228600" rtl="0">
              <a:spcBef>
                <a:spcPts val="0"/>
              </a:spcBef>
              <a:buChar char="○"/>
            </a:pPr>
            <a:r>
              <a:rPr lang="pt-BR"/>
              <a:t>Dispensação</a:t>
            </a:r>
          </a:p>
          <a:p>
            <a:pPr marL="914400" lvl="1" indent="-228600" rtl="0">
              <a:spcBef>
                <a:spcPts val="0"/>
              </a:spcBef>
              <a:buChar char="○"/>
            </a:pPr>
            <a:r>
              <a:rPr lang="pt-BR"/>
              <a:t> Revisão da farmacoterapia</a:t>
            </a:r>
          </a:p>
          <a:p>
            <a:pPr marL="914400" lvl="1" indent="-228600" rtl="0">
              <a:spcBef>
                <a:spcPts val="0"/>
              </a:spcBef>
              <a:buChar char="○"/>
            </a:pPr>
            <a:r>
              <a:rPr lang="pt-BR"/>
              <a:t>Acompanhamento farmacoterapêutico</a:t>
            </a:r>
          </a:p>
          <a:p>
            <a:pPr marL="914400" lvl="1" indent="-228600" rtl="0">
              <a:spcBef>
                <a:spcPts val="0"/>
              </a:spcBef>
              <a:buChar char="○"/>
            </a:pPr>
            <a:r>
              <a:rPr lang="pt-BR"/>
              <a:t>Educação em saúde</a:t>
            </a:r>
            <a:br>
              <a:rPr lang="pt-BR"/>
            </a:br>
            <a:endParaRPr lang="pt-BR"/>
          </a:p>
          <a:p>
            <a:pPr marL="457200" lvl="0" indent="-228600" rtl="0">
              <a:spcBef>
                <a:spcPts val="0"/>
              </a:spcBef>
              <a:buChar char="●"/>
            </a:pPr>
            <a:r>
              <a:rPr lang="pt-BR"/>
              <a:t>Procedimentos de apoio</a:t>
            </a:r>
          </a:p>
          <a:p>
            <a:pPr marL="914400" lvl="1" indent="-228600" rtl="0">
              <a:spcBef>
                <a:spcPts val="0"/>
              </a:spcBef>
              <a:buChar char="○"/>
            </a:pPr>
            <a:r>
              <a:rPr lang="pt-BR"/>
              <a:t>Perfuração de lóbulo auricular</a:t>
            </a:r>
          </a:p>
          <a:p>
            <a:pPr marL="914400" lvl="1" indent="-228600" rtl="0">
              <a:spcBef>
                <a:spcPts val="0"/>
              </a:spcBef>
              <a:buChar char="○"/>
            </a:pPr>
            <a:r>
              <a:rPr lang="pt-BR"/>
              <a:t>Realização de pequenos curativos</a:t>
            </a:r>
          </a:p>
          <a:p>
            <a:pPr marL="0" lvl="0" indent="0" rtl="0">
              <a:spcBef>
                <a:spcPts val="0"/>
              </a:spcBef>
              <a:buNone/>
            </a:pPr>
            <a:r>
              <a:rPr lang="pt-BR"/>
              <a:t/>
            </a:r>
            <a:br>
              <a:rPr lang="pt-BR"/>
            </a:br>
            <a:endParaRPr lang="pt-BR"/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title"/>
          </p:nvPr>
        </p:nvSpPr>
        <p:spPr>
          <a:xfrm>
            <a:off x="311700" y="151425"/>
            <a:ext cx="8520600" cy="892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pt-BR">
                <a:solidFill>
                  <a:srgbClr val="E06666"/>
                </a:solidFill>
              </a:rPr>
              <a:t> Dispensação de medicamentos </a:t>
            </a:r>
          </a:p>
        </p:txBody>
      </p:sp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311700" y="826450"/>
            <a:ext cx="8520600" cy="3742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pt-BR"/>
              <a:t>É uma atribuição privativa do farmacêutico.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marL="0" lvl="0" indent="-69850" rtl="0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61111"/>
              <a:buNone/>
            </a:pPr>
            <a:r>
              <a:rPr lang="pt-BR"/>
              <a:t>O farmacêutico deve informar e orientar a Dona Almerita sobre:</a:t>
            </a:r>
          </a:p>
          <a:p>
            <a:pPr marL="457200" lvl="0" indent="-228600" rtl="0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Char char="●"/>
            </a:pPr>
            <a:r>
              <a:rPr lang="pt-BR"/>
              <a:t>Posologia</a:t>
            </a:r>
          </a:p>
          <a:p>
            <a:pPr marL="457200" lvl="0" indent="-228600" rtl="0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Char char="●"/>
            </a:pPr>
            <a:r>
              <a:rPr lang="pt-BR"/>
              <a:t>Possíveis interações com alimentos e outros medicamentos</a:t>
            </a:r>
          </a:p>
          <a:p>
            <a:pPr marL="457200" lvl="0" indent="-228600" rtl="0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Char char="●"/>
            </a:pPr>
            <a:r>
              <a:rPr lang="pt-BR"/>
              <a:t>Reações adversas potenciais</a:t>
            </a:r>
          </a:p>
          <a:p>
            <a:pPr marL="457200" lvl="0" indent="-228600" rtl="0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Char char="●"/>
            </a:pPr>
            <a:r>
              <a:rPr lang="pt-BR"/>
              <a:t>Condições de conservação do produto (armazenamento adequado dos medicamentos)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>
            <a:spLocks noGrp="1"/>
          </p:cNvSpPr>
          <p:nvPr>
            <p:ph type="title"/>
          </p:nvPr>
        </p:nvSpPr>
        <p:spPr>
          <a:xfrm>
            <a:off x="577050" y="20757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pt-BR">
                <a:solidFill>
                  <a:srgbClr val="E06666"/>
                </a:solidFill>
              </a:rPr>
              <a:t>Acompanhamento farmacoterapêutico</a:t>
            </a:r>
          </a:p>
          <a:p>
            <a:pPr lv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pt-BR" sz="1800">
                <a:solidFill>
                  <a:schemeClr val="dk2"/>
                </a:solidFill>
              </a:rPr>
              <a:t>Farmácia Clínica - Atenção farmacêutica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112925" y="1054400"/>
            <a:ext cx="6041700" cy="3927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algn="l" rtl="0">
              <a:spcBef>
                <a:spcPts val="0"/>
              </a:spcBef>
              <a:buChar char="●"/>
            </a:pPr>
            <a:r>
              <a:rPr lang="pt-BR"/>
              <a:t>Acompanhamento de todos os medicamentos que a Dona Almerita está administrando;</a:t>
            </a:r>
          </a:p>
          <a:p>
            <a:pPr lvl="0" algn="l" rtl="0">
              <a:spcBef>
                <a:spcPts val="0"/>
              </a:spcBef>
              <a:buNone/>
            </a:pPr>
            <a:endParaRPr/>
          </a:p>
          <a:p>
            <a:pPr marL="457200" lvl="0" indent="-228600" algn="l" rtl="0">
              <a:spcBef>
                <a:spcPts val="0"/>
              </a:spcBef>
              <a:buChar char="●"/>
            </a:pPr>
            <a:r>
              <a:rPr lang="pt-BR"/>
              <a:t>Orientação sobre o uso dos medicamentos que podem causar efeitos adversos. Orientar que sejam administrados nos horários adequados;</a:t>
            </a:r>
          </a:p>
          <a:p>
            <a:pPr lvl="0" algn="l" rtl="0">
              <a:spcBef>
                <a:spcPts val="0"/>
              </a:spcBef>
              <a:buNone/>
            </a:pPr>
            <a:endParaRPr/>
          </a:p>
          <a:p>
            <a:pPr marL="457200" lvl="0" indent="-228600" algn="l" rtl="0">
              <a:spcBef>
                <a:spcPts val="0"/>
              </a:spcBef>
              <a:buChar char="●"/>
            </a:pPr>
            <a:r>
              <a:rPr lang="pt-BR"/>
              <a:t>Orientação para prática de exercícios e alimentação com dieta rica em cálcio e Vitamina D. 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algn="l" rtl="0">
              <a:spcBef>
                <a:spcPts val="0"/>
              </a:spcBef>
              <a:buNone/>
            </a:pPr>
            <a:endParaRPr/>
          </a:p>
          <a:p>
            <a:pPr lvl="0" algn="ctr" rtl="0">
              <a:spcBef>
                <a:spcPts val="0"/>
              </a:spcBef>
              <a:buNone/>
            </a:pPr>
            <a:endParaRPr/>
          </a:p>
          <a:p>
            <a:pPr lvl="0" algn="ctr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pic>
        <p:nvPicPr>
          <p:cNvPr id="119" name="Shape 1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50700" y="1410449"/>
            <a:ext cx="2370424" cy="1580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Shape 1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50700" y="3284175"/>
            <a:ext cx="2370424" cy="1621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ropic">
  <a:themeElements>
    <a:clrScheme name="Tropic">
      <a:dk1>
        <a:srgbClr val="A1E8D9"/>
      </a:dk1>
      <a:lt1>
        <a:srgbClr val="FFFFFF"/>
      </a:lt1>
      <a:dk2>
        <a:srgbClr val="695D46"/>
      </a:dk2>
      <a:lt2>
        <a:srgbClr val="B3A77D"/>
      </a:lt2>
      <a:accent1>
        <a:srgbClr val="EF6C00"/>
      </a:accent1>
      <a:accent2>
        <a:srgbClr val="009668"/>
      </a:accent2>
      <a:accent3>
        <a:srgbClr val="4DB6AC"/>
      </a:accent3>
      <a:accent4>
        <a:srgbClr val="FF9800"/>
      </a:accent4>
      <a:accent5>
        <a:srgbClr val="CE93D8"/>
      </a:accent5>
      <a:accent6>
        <a:srgbClr val="EEFF41"/>
      </a:accent6>
      <a:hlink>
        <a:srgbClr val="CE93D8"/>
      </a:hlink>
      <a:folHlink>
        <a:srgbClr val="CE93D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890</Words>
  <Application>Microsoft Office PowerPoint</Application>
  <PresentationFormat>Apresentação na tela (16:9)</PresentationFormat>
  <Paragraphs>131</Paragraphs>
  <Slides>20</Slides>
  <Notes>20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20</vt:i4>
      </vt:variant>
    </vt:vector>
  </HeadingPairs>
  <TitlesOfParts>
    <vt:vector size="24" baseType="lpstr">
      <vt:lpstr>Open Sans</vt:lpstr>
      <vt:lpstr>PT Sans Narrow</vt:lpstr>
      <vt:lpstr>Arial</vt:lpstr>
      <vt:lpstr>tropic</vt:lpstr>
      <vt:lpstr>Apresentação do PowerPoint</vt:lpstr>
      <vt:lpstr>Apresentação do PowerPoint</vt:lpstr>
      <vt:lpstr>Presença do farmacêutico em serviços de saúde</vt:lpstr>
      <vt:lpstr>Equipe multiprofissional de saúde</vt:lpstr>
      <vt:lpstr>Farmacêutico na equipe multiprofissional de saúde </vt:lpstr>
      <vt:lpstr>Atenção Farmacêutica</vt:lpstr>
      <vt:lpstr>Serviços e cuidados farmacêuticos</vt:lpstr>
      <vt:lpstr> Dispensação de medicamentos </vt:lpstr>
      <vt:lpstr>Acompanhamento farmacoterapêutico Farmácia Clínica - Atenção farmacêutica </vt:lpstr>
      <vt:lpstr>Problemas associados ao uso dos medicamentos</vt:lpstr>
      <vt:lpstr>Como resolver ou evitar esses problemas </vt:lpstr>
      <vt:lpstr>Orientações que o farmacêutico deve fornecer</vt:lpstr>
      <vt:lpstr> Principais efeitos adversos ao uso dos medicamentos do tratamento de osteoporose</vt:lpstr>
      <vt:lpstr> Conduta do indivíduo e do farmacêutico ao observar um evento adverso </vt:lpstr>
      <vt:lpstr>Modificação da farmacoterapia </vt:lpstr>
      <vt:lpstr>Desfecho desejado para o indivíduo com as terapias farmacológicas e não-farmacológicas </vt:lpstr>
      <vt:lpstr>Plano Farmacoterapêutico</vt:lpstr>
      <vt:lpstr>Possíveis Problemas e Soluções de um Plano Farmacoterapêutico</vt:lpstr>
      <vt:lpstr>Situações que podem levar a uma hospitalização</vt:lpstr>
      <vt:lpstr>Referências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cp:lastModifiedBy>Farmusp</cp:lastModifiedBy>
  <cp:revision>2</cp:revision>
  <dcterms:modified xsi:type="dcterms:W3CDTF">2016-10-13T15:06:33Z</dcterms:modified>
</cp:coreProperties>
</file>