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9" r:id="rId5"/>
    <p:sldId id="261" r:id="rId6"/>
    <p:sldId id="262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ehringer-ingelheim.com.br/content/dam/internet/opu/br_PT/documents/Berotec%20-%20Bula%20paciente_gotas_14.08.15.pdf" TargetMode="External"/><Relationship Id="rId2" Type="http://schemas.openxmlformats.org/officeDocument/2006/relationships/hyperlink" Target="http://www.cff.org.br/sistemas/geral/revista/pdf/122/encarte_farmAcia_comunitAri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ASMA EM PACIENTES PEDIÁTRICOS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>
                <a:solidFill>
                  <a:schemeClr val="tx1"/>
                </a:solidFill>
              </a:rPr>
              <a:t>Gabriela  </a:t>
            </a:r>
            <a:r>
              <a:rPr lang="pt-BR" dirty="0" err="1">
                <a:solidFill>
                  <a:schemeClr val="tx1"/>
                </a:solidFill>
              </a:rPr>
              <a:t>Tofeti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 err="1">
                <a:solidFill>
                  <a:schemeClr val="tx1"/>
                </a:solidFill>
              </a:rPr>
              <a:t>Glen-Chancy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r>
              <a:rPr lang="pt-BR" dirty="0">
                <a:solidFill>
                  <a:schemeClr val="tx1"/>
                </a:solidFill>
              </a:rPr>
              <a:t>Gustavo </a:t>
            </a:r>
            <a:r>
              <a:rPr lang="pt-BR" dirty="0" err="1">
                <a:solidFill>
                  <a:schemeClr val="tx1"/>
                </a:solidFill>
              </a:rPr>
              <a:t>solla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76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FARMACIA COMUNITÁRIA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é? É a farmácia das comunidades, localizadas em postos de saúde, </a:t>
            </a:r>
            <a:r>
              <a:rPr lang="pt-BR" dirty="0" smtClean="0"/>
              <a:t>AMAS</a:t>
            </a:r>
            <a:endParaRPr lang="pt-BR" dirty="0" smtClean="0"/>
          </a:p>
          <a:p>
            <a:r>
              <a:rPr lang="pt-BR" dirty="0" smtClean="0"/>
              <a:t>Estabelecimentos que adotaram uma atuação clinica do profissional </a:t>
            </a:r>
          </a:p>
          <a:p>
            <a:r>
              <a:rPr lang="pt-BR" dirty="0" smtClean="0"/>
              <a:t>Nelas o contato do farmacêutico com o paciente tem se tornado maior, seja para o atendimento </a:t>
            </a:r>
            <a:r>
              <a:rPr lang="pt-BR" dirty="0" smtClean="0"/>
              <a:t>rápido (chamado </a:t>
            </a:r>
            <a:r>
              <a:rPr lang="pt-BR" dirty="0" err="1" smtClean="0"/>
              <a:t>pré</a:t>
            </a:r>
            <a:r>
              <a:rPr lang="pt-BR" dirty="0" smtClean="0"/>
              <a:t> consulta), como </a:t>
            </a:r>
            <a:r>
              <a:rPr lang="pt-BR" smtClean="0"/>
              <a:t>nas consultas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2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ACOMPANHAMENTO DO 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necessário pegar o remédio mensalmente, acaba havendo um acompanhamento</a:t>
            </a:r>
          </a:p>
          <a:p>
            <a:r>
              <a:rPr lang="pt-BR" dirty="0" smtClean="0"/>
              <a:t>Essa também é função do farmacêutico</a:t>
            </a:r>
          </a:p>
          <a:p>
            <a:r>
              <a:rPr lang="pt-BR" dirty="0" smtClean="0"/>
              <a:t>Há dois tipos de acompanhamentos farmacêuticos que podem existir</a:t>
            </a:r>
          </a:p>
          <a:p>
            <a:r>
              <a:rPr lang="pt-BR" dirty="0" smtClean="0"/>
              <a:t>O primeiro é um acompanhamento rápido de 3 minutos, no qual, </a:t>
            </a:r>
            <a:r>
              <a:rPr lang="pt-BR" dirty="0" smtClean="0"/>
              <a:t>o farmacêutico revisa a prescrição 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/>
              <a:t>O segundo, e mais demorado, é uma consulta que pode ser marcada, que dura cerca de 30 minutos para que o farmacêutico tenha mais informações sobre a rotina do paciente e sobre o uso que este esta fazendo do medicamento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9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 Lúcia, 9 anos, diagnosticada com asma</a:t>
            </a:r>
          </a:p>
          <a:p>
            <a:r>
              <a:rPr lang="pt-BR" dirty="0" smtClean="0"/>
              <a:t>Teve uma crise forte durante a noite, foi levada ao hospital pela família</a:t>
            </a:r>
          </a:p>
          <a:p>
            <a:r>
              <a:rPr lang="pt-BR" dirty="0" smtClean="0"/>
              <a:t>Foi medicada, voltou para casa e o processo se repetiu e foi recomendado que ela procurasse um posto de saúde</a:t>
            </a:r>
          </a:p>
          <a:p>
            <a:r>
              <a:rPr lang="pt-BR" dirty="0" smtClean="0"/>
              <a:t>No posto, após a descoberta do diagnóstico, foi receitado um medicamento e recomendado alguns tipos de coisas que ela deveria fazer para melhorar sua doença.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3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HOSPITAL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Ana Lúcia é menor, no mês seguinte sua mãe foi buscar sua medicação novamente. </a:t>
            </a:r>
          </a:p>
          <a:p>
            <a:r>
              <a:rPr lang="pt-BR" dirty="0" smtClean="0"/>
              <a:t>O farmacêutico responsável pela entrega do </a:t>
            </a:r>
            <a:r>
              <a:rPr lang="pt-BR" dirty="0" smtClean="0"/>
              <a:t>medicamento, dispensou o medicamento e perguntou se o médico tinha explicado como deveria ser utilizado o medicamento.  </a:t>
            </a:r>
            <a:endParaRPr lang="pt-BR" dirty="0" smtClean="0"/>
          </a:p>
          <a:p>
            <a:r>
              <a:rPr lang="pt-BR" dirty="0" smtClean="0"/>
              <a:t>No mês seguinte, conversou </a:t>
            </a:r>
            <a:r>
              <a:rPr lang="pt-BR" dirty="0" smtClean="0"/>
              <a:t>rapidamente com a mãe de Ana Lucia e percebeu que o </a:t>
            </a:r>
            <a:r>
              <a:rPr lang="pt-BR" dirty="0" smtClean="0"/>
              <a:t>tratamento não estava sendo efetivo </a:t>
            </a:r>
            <a:endParaRPr lang="pt-BR" dirty="0" smtClean="0"/>
          </a:p>
          <a:p>
            <a:r>
              <a:rPr lang="pt-BR" dirty="0" smtClean="0"/>
              <a:t>Sugeriu que marcassem uma consulta para conversar com mais calma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2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CONSULTA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4293" y="2117313"/>
            <a:ext cx="8946541" cy="4195481"/>
          </a:xfrm>
        </p:spPr>
        <p:txBody>
          <a:bodyPr/>
          <a:lstStyle/>
          <a:p>
            <a:r>
              <a:rPr lang="pt-BR" dirty="0" smtClean="0"/>
              <a:t>O farmacêutico deve perguntar sobre a situação socioeconômico</a:t>
            </a:r>
            <a:r>
              <a:rPr lang="pt-BR" dirty="0" smtClean="0"/>
              <a:t>, problemas de saúde do paciente e da família, pergunta sobre o medicamento e como ela toma, se tem alguma dificuldade no tratamento, etc.</a:t>
            </a:r>
          </a:p>
          <a:p>
            <a:r>
              <a:rPr lang="pt-BR" dirty="0" smtClean="0"/>
              <a:t>Dev</a:t>
            </a:r>
            <a:r>
              <a:rPr lang="pt-BR" dirty="0" smtClean="0"/>
              <a:t>e dar orientações para melhor adesão ao tratamento, para o paciente usar corretamente o tratamento, orienta sobre o armazenamento adequado.</a:t>
            </a:r>
          </a:p>
          <a:p>
            <a:r>
              <a:rPr lang="pt-BR" dirty="0" smtClean="0"/>
              <a:t>Com isso pode sugerir ao médico alterações ao tratamento se achar alguma coisa errada.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762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54" y="721217"/>
            <a:ext cx="8706118" cy="54735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2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CASO DA ANA LUCIA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receita estava prescrito 10 gotas de  </a:t>
            </a:r>
            <a:r>
              <a:rPr lang="pt-BR" dirty="0" err="1" smtClean="0"/>
              <a:t>Berotec</a:t>
            </a:r>
            <a:r>
              <a:rPr 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® /</a:t>
            </a:r>
            <a:r>
              <a:rPr lang="pt-BR" dirty="0" smtClean="0">
                <a:latin typeface="+mn-lt"/>
                <a:cs typeface="Calibri" panose="020F0502020204030204" pitchFamily="34" charset="0"/>
              </a:rPr>
              <a:t>inalação </a:t>
            </a:r>
            <a:endParaRPr lang="pt-BR" dirty="0">
              <a:latin typeface="+mn-lt"/>
              <a:cs typeface="Calibri" panose="020F0502020204030204" pitchFamily="34" charset="0"/>
            </a:endParaRPr>
          </a:p>
          <a:p>
            <a:r>
              <a:rPr lang="pt-BR" dirty="0" smtClean="0">
                <a:latin typeface="+mn-lt"/>
                <a:cs typeface="Calibri" panose="020F0502020204030204" pitchFamily="34" charset="0"/>
              </a:rPr>
              <a:t>A posologia para criança de 6 a 12 anos é de 6-10 gotas , por isso o farmacêutico concordou </a:t>
            </a:r>
          </a:p>
          <a:p>
            <a:r>
              <a:rPr lang="pt-BR" dirty="0" smtClean="0">
                <a:latin typeface="+mn-lt"/>
                <a:cs typeface="Calibri" panose="020F0502020204030204" pitchFamily="34" charset="0"/>
              </a:rPr>
              <a:t>Na segunda vez que a mãe foi buscar o medicamento, reclamou das tremuras da filha pós-medicação. </a:t>
            </a:r>
          </a:p>
          <a:p>
            <a:r>
              <a:rPr lang="pt-BR" dirty="0" smtClean="0">
                <a:latin typeface="+mn-lt"/>
                <a:cs typeface="Calibri" panose="020F0502020204030204" pitchFamily="34" charset="0"/>
              </a:rPr>
              <a:t>Na consulta, após algumas perguntas, o farmacêutico percebeu que o remédio estava sendo administrado de maneira errada, ou seja, na via oral em vez de junto ao soro por inalação.</a:t>
            </a:r>
          </a:p>
          <a:p>
            <a:r>
              <a:rPr lang="pt-BR" dirty="0" smtClean="0">
                <a:latin typeface="+mn-lt"/>
                <a:cs typeface="Calibri" panose="020F0502020204030204" pitchFamily="34" charset="0"/>
              </a:rPr>
              <a:t>O farmacêutico deu mais informações para a mãe sobre o uso correto e achou mudar a posologia , em colaboração com o médico responsável. 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31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www.cff.org.br/sistemas/geral/revista/pdf/122/encarte_farmAcia_comunitAria.pdf</a:t>
            </a:r>
            <a:endParaRPr lang="pt-BR" dirty="0" smtClean="0"/>
          </a:p>
          <a:p>
            <a:r>
              <a:rPr lang="pt-BR" dirty="0">
                <a:hlinkClick r:id="rId3"/>
              </a:rPr>
              <a:t>http://www.boehringer-ingelheim.com.br/content/dam/internet/opu/br_PT/documents/Berotec%20-%</a:t>
            </a:r>
            <a:r>
              <a:rPr lang="pt-BR" dirty="0" smtClean="0">
                <a:hlinkClick r:id="rId3"/>
              </a:rPr>
              <a:t>20Bula%20paciente_gotas_14.08.15.pdf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63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632</TotalTime>
  <Words>500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Íon</vt:lpstr>
      <vt:lpstr>ASMA EM PACIENTES PEDIÁTRICOS </vt:lpstr>
      <vt:lpstr>FARMACIA COMUNITÁRIA</vt:lpstr>
      <vt:lpstr>ACOMPANHAMENTO DO TRATAMENTO</vt:lpstr>
      <vt:lpstr>RELEMBRANDO...</vt:lpstr>
      <vt:lpstr>NO HOSPITAL </vt:lpstr>
      <vt:lpstr>NA CONSULTA</vt:lpstr>
      <vt:lpstr>Apresentação do PowerPoint</vt:lpstr>
      <vt:lpstr>NO CASO DA ANA LUCIA 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ASMA EM PACIENTES PEDIÁTRICOS</dc:title>
  <dc:creator>user</dc:creator>
  <cp:lastModifiedBy>user</cp:lastModifiedBy>
  <cp:revision>14</cp:revision>
  <dcterms:created xsi:type="dcterms:W3CDTF">2016-09-26T23:45:37Z</dcterms:created>
  <dcterms:modified xsi:type="dcterms:W3CDTF">2016-10-05T22:13:46Z</dcterms:modified>
</cp:coreProperties>
</file>