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5" r:id="rId4"/>
    <p:sldId id="270" r:id="rId5"/>
    <p:sldId id="267" r:id="rId6"/>
    <p:sldId id="273" r:id="rId7"/>
    <p:sldId id="274" r:id="rId8"/>
    <p:sldId id="276" r:id="rId9"/>
    <p:sldId id="268" r:id="rId10"/>
    <p:sldId id="269" r:id="rId11"/>
    <p:sldId id="277" r:id="rId12"/>
    <p:sldId id="278" r:id="rId13"/>
    <p:sldId id="272" r:id="rId14"/>
    <p:sldId id="264" r:id="rId15"/>
    <p:sldId id="266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B3FF02-7A90-400B-9FA2-3B19A72B5217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73182E-676A-479E-B851-92632CC8EE1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MmRGunOVkaA/VSBgGab4zeI/AAAAAAAAGiw/NMc9n-De2rA/s1600/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8" y="3601689"/>
            <a:ext cx="4381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Grupo 2 – turma  a</a:t>
            </a:r>
            <a:br>
              <a:rPr lang="pt-BR" dirty="0" smtClean="0"/>
            </a:br>
            <a:r>
              <a:rPr lang="pt-BR" dirty="0" smtClean="0"/>
              <a:t>AIDS – módulo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Bruno Borges da Silva		9328141</a:t>
            </a:r>
          </a:p>
          <a:p>
            <a:pPr algn="just"/>
            <a:r>
              <a:rPr lang="pt-BR" dirty="0" smtClean="0"/>
              <a:t>Daniella Teixeira Garcia		9328502</a:t>
            </a:r>
          </a:p>
          <a:p>
            <a:pPr algn="just"/>
            <a:r>
              <a:rPr lang="pt-BR" dirty="0" smtClean="0"/>
              <a:t>Douglas Ricardo de Souza Jr.	9328818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1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Alex na Consulta Farmacêutica</a:t>
            </a:r>
            <a:r>
              <a:rPr lang="pt-BR" baseline="30000" dirty="0" smtClean="0"/>
              <a:t>(11,12)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9831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Alex passa por uma consulta com psicólogo;</a:t>
            </a:r>
          </a:p>
          <a:p>
            <a:pPr algn="just"/>
            <a:r>
              <a:rPr lang="pt-BR" dirty="0" smtClean="0"/>
              <a:t>Encaminhado para farmacêutico, ele passa por uma consulta farmacêutica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1026" name="Picture 2" descr="http://www.vilavelha.es.gov.br/midia/paginas/farm%C3%A1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85" y="2482489"/>
            <a:ext cx="4764462" cy="317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26402" y="2663673"/>
            <a:ext cx="7189062" cy="2749854"/>
            <a:chOff x="-48670" y="3578681"/>
            <a:chExt cx="8362276" cy="2453408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-48670" y="3578681"/>
              <a:ext cx="8362276" cy="244261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19238" y="3631432"/>
              <a:ext cx="802646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pt-BR" sz="2500" dirty="0"/>
                <a:t>R</a:t>
              </a:r>
              <a:r>
                <a:rPr lang="pt-BR" sz="2500" dirty="0" smtClean="0"/>
                <a:t>evisão </a:t>
              </a:r>
              <a:r>
                <a:rPr lang="pt-BR" sz="2500" dirty="0"/>
                <a:t>da prescrição </a:t>
              </a:r>
              <a:r>
                <a:rPr lang="pt-BR" sz="2500" dirty="0" smtClean="0"/>
                <a:t>médica;</a:t>
              </a:r>
            </a:p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pt-BR" sz="2500" dirty="0"/>
                <a:t>E</a:t>
              </a:r>
              <a:r>
                <a:rPr lang="pt-BR" sz="2500" dirty="0" smtClean="0"/>
                <a:t>xames laboratoriais;</a:t>
              </a:r>
            </a:p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pt-BR" sz="2500" dirty="0" smtClean="0"/>
                <a:t>Entrevista </a:t>
              </a:r>
              <a:r>
                <a:rPr lang="pt-BR" sz="2500" dirty="0"/>
                <a:t>ao </a:t>
              </a:r>
              <a:r>
                <a:rPr lang="pt-BR" sz="2500" dirty="0" smtClean="0"/>
                <a:t>indivíduo;</a:t>
              </a:r>
            </a:p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pt-BR" sz="2500" dirty="0"/>
                <a:t>E</a:t>
              </a:r>
              <a:r>
                <a:rPr lang="pt-BR" sz="2500" dirty="0" smtClean="0"/>
                <a:t>laboração </a:t>
              </a:r>
              <a:r>
                <a:rPr lang="pt-BR" sz="2500" dirty="0"/>
                <a:t>da anamnese </a:t>
              </a:r>
              <a:r>
                <a:rPr lang="pt-BR" sz="2500" dirty="0" smtClean="0"/>
                <a:t>farmacológica;</a:t>
              </a:r>
            </a:p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pt-BR" sz="2500" dirty="0"/>
                <a:t>A</a:t>
              </a:r>
              <a:r>
                <a:rPr lang="pt-BR" sz="2500" dirty="0" smtClean="0"/>
                <a:t>nálise </a:t>
              </a:r>
              <a:r>
                <a:rPr lang="pt-BR" sz="2500" dirty="0"/>
                <a:t>da </a:t>
              </a:r>
              <a:r>
                <a:rPr lang="pt-BR" sz="2500" dirty="0" err="1" smtClean="0"/>
                <a:t>farmacoterapia</a:t>
              </a:r>
              <a:endParaRPr lang="pt-BR" sz="2500" dirty="0"/>
            </a:p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pt-BR" sz="2500" dirty="0"/>
                <a:t>E</a:t>
              </a:r>
              <a:r>
                <a:rPr lang="pt-BR" sz="2500" dirty="0" smtClean="0"/>
                <a:t>laboração </a:t>
              </a:r>
              <a:r>
                <a:rPr lang="pt-BR" sz="2500" dirty="0"/>
                <a:t>do plano de intervenções farmacêuticas</a:t>
              </a:r>
              <a:endParaRPr lang="pt-BR" sz="2500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09600" y="5965992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Intervenção na </a:t>
            </a:r>
            <a:r>
              <a:rPr lang="pt-BR" sz="2400" dirty="0" err="1"/>
              <a:t>farmacoterapia</a:t>
            </a:r>
            <a:r>
              <a:rPr lang="pt-BR" sz="2400" dirty="0"/>
              <a:t> por conta do </a:t>
            </a:r>
            <a:r>
              <a:rPr lang="pt-BR" sz="2400" dirty="0" err="1"/>
              <a:t>Efavirenz</a:t>
            </a:r>
            <a:r>
              <a:rPr lang="pt-BR" sz="2400" dirty="0"/>
              <a:t> e Erva de São João.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59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Alex na Consulta Farmacêutica</a:t>
            </a:r>
            <a:r>
              <a:rPr lang="pt-BR" baseline="30000" dirty="0" smtClean="0"/>
              <a:t>(4)</a:t>
            </a:r>
            <a:endParaRPr lang="pt-BR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673" y="6488668"/>
            <a:ext cx="981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* A perda de peso pode ocorrer devido aos efeitos colaterais: vômito, diarreia e falta de apetite</a:t>
            </a:r>
            <a:endParaRPr lang="pt-BR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5122" t="12632" r="42708" b="60960"/>
          <a:stretch/>
        </p:blipFill>
        <p:spPr>
          <a:xfrm>
            <a:off x="0" y="1445516"/>
            <a:ext cx="5267459" cy="27566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5518" t="20731" r="27564" b="68882"/>
          <a:stretch/>
        </p:blipFill>
        <p:spPr>
          <a:xfrm>
            <a:off x="0" y="4142296"/>
            <a:ext cx="8216721" cy="177681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112394" y="3299471"/>
            <a:ext cx="9079606" cy="3061572"/>
            <a:chOff x="309092" y="2768959"/>
            <a:chExt cx="9079606" cy="306157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/>
            <a:srcRect l="27115" t="19674" r="25090" b="77642"/>
            <a:stretch/>
          </p:blipFill>
          <p:spPr>
            <a:xfrm>
              <a:off x="309092" y="2768959"/>
              <a:ext cx="9079605" cy="41963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4"/>
            <a:srcRect l="26030" t="46993" r="25074" b="39423"/>
            <a:stretch/>
          </p:blipFill>
          <p:spPr>
            <a:xfrm>
              <a:off x="309093" y="3188594"/>
              <a:ext cx="9079605" cy="2641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9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Alex na Consulta Farmacêutica</a:t>
            </a:r>
            <a:r>
              <a:rPr lang="pt-BR" baseline="30000" dirty="0" smtClean="0"/>
              <a:t>(4)</a:t>
            </a:r>
            <a:endParaRPr lang="pt-BR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8546" y="1424232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</a:t>
            </a:r>
            <a:r>
              <a:rPr lang="pt-BR" dirty="0"/>
              <a:t>contraindicação ou intolerância ao EFV (</a:t>
            </a:r>
            <a:r>
              <a:rPr lang="pt-BR" dirty="0" err="1" smtClean="0"/>
              <a:t>efavirenz</a:t>
            </a:r>
            <a:r>
              <a:rPr lang="pt-BR" dirty="0" smtClean="0"/>
              <a:t>), </a:t>
            </a:r>
            <a:r>
              <a:rPr lang="pt-BR" dirty="0"/>
              <a:t>a </a:t>
            </a:r>
            <a:r>
              <a:rPr lang="pt-BR" dirty="0" smtClean="0"/>
              <a:t>NVP (</a:t>
            </a:r>
            <a:r>
              <a:rPr lang="pt-BR" dirty="0" err="1" smtClean="0"/>
              <a:t>nevirapina</a:t>
            </a:r>
            <a:r>
              <a:rPr lang="pt-BR" dirty="0" smtClean="0"/>
              <a:t>) </a:t>
            </a:r>
            <a:r>
              <a:rPr lang="pt-BR" dirty="0"/>
              <a:t>é uma opção segura, efetiva e de baixo </a:t>
            </a:r>
            <a:r>
              <a:rPr lang="pt-BR" dirty="0" smtClean="0"/>
              <a:t>custo.</a:t>
            </a:r>
            <a:endParaRPr lang="pt-BR" i="1" dirty="0"/>
          </a:p>
        </p:txBody>
      </p:sp>
      <p:pic>
        <p:nvPicPr>
          <p:cNvPr id="1026" name="Picture 2" descr="Resultado de imagem para nevirap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r="21994" b="6263"/>
          <a:stretch/>
        </p:blipFill>
        <p:spPr bwMode="auto">
          <a:xfrm>
            <a:off x="7559901" y="2154236"/>
            <a:ext cx="4134119" cy="34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4365938" y="3296985"/>
            <a:ext cx="2756079" cy="540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0800000">
            <a:off x="4365933" y="3882803"/>
            <a:ext cx="2756079" cy="540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17" descr="Resultado de imagem para efaviren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/>
        </p:blipFill>
        <p:spPr bwMode="auto">
          <a:xfrm>
            <a:off x="383253" y="2291918"/>
            <a:ext cx="3312984" cy="30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5591846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Sempre que o tratamento for iniciado com NVP, suas doses devem ser aumentadas de forma </a:t>
            </a:r>
            <a:r>
              <a:rPr lang="pt-BR" dirty="0" smtClean="0"/>
              <a:t>escalonada:</a:t>
            </a:r>
            <a:endParaRPr lang="pt-BR" dirty="0" smtClean="0"/>
          </a:p>
          <a:p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comprimido de 200 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a cada 24 horas (por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dias)</a:t>
            </a:r>
            <a:r>
              <a:rPr lang="pt-BR" dirty="0" smtClean="0"/>
              <a:t> </a:t>
            </a:r>
            <a:r>
              <a:rPr lang="pt-BR" dirty="0"/>
              <a:t>e após esse período a dose deve ser aumentada para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comprimido a cada 12 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7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3251" y="1264135"/>
            <a:ext cx="450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Taxa de mortalidade </a:t>
            </a:r>
            <a:r>
              <a:rPr lang="pt-BR" b="1" dirty="0" smtClean="0"/>
              <a:t>por Aids no Brasil</a:t>
            </a:r>
            <a:endParaRPr 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3044"/>
            <a:ext cx="10972800" cy="990600"/>
          </a:xfrm>
        </p:spPr>
        <p:txBody>
          <a:bodyPr/>
          <a:lstStyle/>
          <a:p>
            <a:r>
              <a:rPr lang="pt-BR" dirty="0" smtClean="0"/>
              <a:t>Convivendo com a doença</a:t>
            </a:r>
            <a:r>
              <a:rPr lang="pt-BR" baseline="30000" dirty="0" smtClean="0"/>
              <a:t>(15)</a:t>
            </a:r>
            <a:endParaRPr lang="pt-BR" baseline="30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698" t="46435" r="18358" b="5502"/>
          <a:stretch/>
        </p:blipFill>
        <p:spPr>
          <a:xfrm>
            <a:off x="798488" y="1584099"/>
            <a:ext cx="10509161" cy="49454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58282" t="14744" r="16180" b="19762"/>
          <a:stretch/>
        </p:blipFill>
        <p:spPr>
          <a:xfrm>
            <a:off x="5102177" y="1313644"/>
            <a:ext cx="6332113" cy="5542745"/>
          </a:xfrm>
          <a:prstGeom prst="rect">
            <a:avLst/>
          </a:prstGeom>
        </p:spPr>
      </p:pic>
      <p:pic>
        <p:nvPicPr>
          <p:cNvPr id="9" name="Picture 2" descr="Resultado de imagem para hiv c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529"/>
            <a:ext cx="4695591" cy="2805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1. UNAIDS. </a:t>
            </a:r>
            <a:r>
              <a:rPr lang="pt-BR" b="1" dirty="0"/>
              <a:t>Estatísticas</a:t>
            </a:r>
            <a:r>
              <a:rPr lang="pt-BR" dirty="0"/>
              <a:t>. </a:t>
            </a:r>
            <a:r>
              <a:rPr lang="pt-BR" dirty="0" smtClean="0"/>
              <a:t>Disponível em: &lt;http</a:t>
            </a:r>
            <a:r>
              <a:rPr lang="pt-BR" dirty="0"/>
              <a:t>://unaids.org.br/estatisticas</a:t>
            </a:r>
            <a:r>
              <a:rPr lang="pt-BR" dirty="0" smtClean="0"/>
              <a:t>/&gt;; acesso em 26 set. 2016.</a:t>
            </a:r>
          </a:p>
          <a:p>
            <a:pPr marL="0" indent="0" algn="just">
              <a:buNone/>
            </a:pPr>
            <a:r>
              <a:rPr lang="pt-BR" dirty="0" smtClean="0"/>
              <a:t>2</a:t>
            </a:r>
            <a:r>
              <a:rPr lang="pt-BR" dirty="0"/>
              <a:t>. Departamento de DST, AIDS e Hepatites Virais. </a:t>
            </a:r>
            <a:r>
              <a:rPr lang="pt-BR" b="1" dirty="0"/>
              <a:t>Serviço de Assistência Especializada em HIV/AIDS</a:t>
            </a:r>
            <a:r>
              <a:rPr lang="pt-BR" dirty="0"/>
              <a:t>. Disponível em: &lt;http://www.aids.gov.br/tipo_endereco/servico-de-assistencia-especializada-em-hivaids&gt;; acesso em 26 set. 2016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3. BRASIL. Ministério da Saúde. </a:t>
            </a:r>
            <a:r>
              <a:rPr lang="pt-BR" b="1" dirty="0" smtClean="0"/>
              <a:t>Relação Nacional de Medicamentos Essenciais</a:t>
            </a:r>
            <a:r>
              <a:rPr lang="pt-BR" dirty="0" smtClean="0"/>
              <a:t>. Disponível em: &lt;http</a:t>
            </a:r>
            <a:r>
              <a:rPr lang="pt-BR" dirty="0"/>
              <a:t>://</a:t>
            </a:r>
            <a:r>
              <a:rPr lang="pt-BR" dirty="0" smtClean="0"/>
              <a:t>www.saude.pr.gov.br/arquivos/File/0DAF/RENAME2014ed2015.pdf&gt;; acesso em  26 set. 2016.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4. BRASIL. Ministério da Saúde. </a:t>
            </a:r>
            <a:r>
              <a:rPr lang="pt-BR" b="1" dirty="0" smtClean="0"/>
              <a:t>Protocolo Clínico e Diretrizes Terapêuticas para Manejo da Infecção por HIV em Adultos</a:t>
            </a:r>
            <a:r>
              <a:rPr lang="pt-BR" dirty="0" smtClean="0"/>
              <a:t>. Disponível em: &lt;http</a:t>
            </a:r>
            <a:r>
              <a:rPr lang="pt-BR" dirty="0"/>
              <a:t>://</a:t>
            </a:r>
            <a:r>
              <a:rPr lang="pt-BR" dirty="0" smtClean="0"/>
              <a:t>www.aids.gov.br/sites/default/files/anexos/publicacao/2013/55308/protocolofinal_31_7_2015_pdf_31327.pdf&gt;; acesso em 26 set. 2016.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5. Grupo de Incentivo à Vida. </a:t>
            </a:r>
            <a:r>
              <a:rPr lang="pt-BR" b="1" dirty="0" smtClean="0"/>
              <a:t>Medicamentos </a:t>
            </a:r>
            <a:r>
              <a:rPr lang="pt-BR" b="1" dirty="0" err="1" smtClean="0"/>
              <a:t>anti-HIV</a:t>
            </a:r>
            <a:r>
              <a:rPr lang="pt-BR" dirty="0" smtClean="0"/>
              <a:t>. Disponível em: &lt;http</a:t>
            </a:r>
            <a:r>
              <a:rPr lang="pt-BR" dirty="0"/>
              <a:t>://</a:t>
            </a:r>
            <a:r>
              <a:rPr lang="pt-BR" dirty="0" smtClean="0"/>
              <a:t>giv.org.br/HIV-e-AIDS/Medicamentos/index.html&gt;; acesso em 26 set. 2016.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6. </a:t>
            </a:r>
            <a:r>
              <a:rPr lang="pt-BR" dirty="0"/>
              <a:t>Departamento de DST, AIDS e Hepatites Virais. </a:t>
            </a:r>
            <a:r>
              <a:rPr lang="pt-BR" b="1" dirty="0"/>
              <a:t>Quais são os antirretrovirais</a:t>
            </a:r>
            <a:r>
              <a:rPr lang="pt-BR" dirty="0"/>
              <a:t>. </a:t>
            </a:r>
            <a:r>
              <a:rPr lang="pt-BR" dirty="0" smtClean="0"/>
              <a:t>Disponível em: &lt;http</a:t>
            </a:r>
            <a:r>
              <a:rPr lang="pt-BR" dirty="0"/>
              <a:t>://</a:t>
            </a:r>
            <a:r>
              <a:rPr lang="pt-BR" dirty="0" smtClean="0"/>
              <a:t>www.aids.gov.br/pagina/quais-sao-os-antirretrovirais&gt;; acesso em 26 set. 2016.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5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/>
              <a:t>7 </a:t>
            </a:r>
            <a:r>
              <a:rPr lang="pt-BR" sz="2000" dirty="0" err="1" smtClean="0"/>
              <a:t>Cristália</a:t>
            </a:r>
            <a:r>
              <a:rPr lang="pt-BR" sz="2000" dirty="0" smtClean="0"/>
              <a:t>. </a:t>
            </a:r>
            <a:r>
              <a:rPr lang="pt-BR" sz="2000" b="1" dirty="0" err="1"/>
              <a:t>Fumarato</a:t>
            </a:r>
            <a:r>
              <a:rPr lang="pt-BR" sz="2000" b="1" dirty="0"/>
              <a:t> de </a:t>
            </a:r>
            <a:r>
              <a:rPr lang="pt-BR" sz="2000" b="1" dirty="0" err="1"/>
              <a:t>Tenofovir</a:t>
            </a:r>
            <a:r>
              <a:rPr lang="pt-BR" sz="2000" b="1" dirty="0"/>
              <a:t> </a:t>
            </a:r>
            <a:r>
              <a:rPr lang="pt-BR" sz="2000" b="1" dirty="0" err="1" smtClean="0"/>
              <a:t>Desoproxila</a:t>
            </a:r>
            <a:r>
              <a:rPr lang="pt-BR" sz="2000" dirty="0" smtClean="0"/>
              <a:t>. </a:t>
            </a:r>
            <a:r>
              <a:rPr lang="pt-BR" sz="2000" dirty="0"/>
              <a:t>Disponível em</a:t>
            </a:r>
            <a:r>
              <a:rPr lang="pt-BR" sz="2000" dirty="0" smtClean="0"/>
              <a:t>: &lt;http</a:t>
            </a:r>
            <a:r>
              <a:rPr lang="pt-BR" sz="2000" dirty="0"/>
              <a:t>://</a:t>
            </a:r>
            <a:r>
              <a:rPr lang="pt-BR" sz="2000" dirty="0" smtClean="0"/>
              <a:t>2cristalia.com.br/ 2015/</a:t>
            </a:r>
            <a:r>
              <a:rPr lang="pt-BR" sz="2000" dirty="0" err="1" smtClean="0"/>
              <a:t>arquivos_medicamentos</a:t>
            </a:r>
            <a:r>
              <a:rPr lang="pt-BR" sz="2000" dirty="0" smtClean="0"/>
              <a:t>/192/192_fumarato%20tenofovir%20desoproxila_Bula_Paciente.pdf&gt;; acesso 27 set. 2016.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8. </a:t>
            </a:r>
            <a:r>
              <a:rPr lang="pt-BR" sz="2000" dirty="0" err="1" smtClean="0"/>
              <a:t>Furp</a:t>
            </a:r>
            <a:r>
              <a:rPr lang="pt-BR" sz="2000" dirty="0"/>
              <a:t>. </a:t>
            </a:r>
            <a:r>
              <a:rPr lang="pt-BR" sz="2000" b="1" dirty="0" err="1"/>
              <a:t>Lamiduvina</a:t>
            </a:r>
            <a:r>
              <a:rPr lang="pt-BR" sz="2000" dirty="0"/>
              <a:t>. </a:t>
            </a:r>
            <a:r>
              <a:rPr lang="pt-BR" sz="2000" dirty="0" smtClean="0"/>
              <a:t>Disponível </a:t>
            </a:r>
            <a:r>
              <a:rPr lang="pt-BR" sz="2000" dirty="0"/>
              <a:t>em</a:t>
            </a:r>
            <a:r>
              <a:rPr lang="pt-BR" sz="2000" dirty="0" smtClean="0"/>
              <a:t>: &lt;http</a:t>
            </a:r>
            <a:r>
              <a:rPr lang="pt-BR" sz="2000" dirty="0"/>
              <a:t>://</a:t>
            </a:r>
            <a:r>
              <a:rPr lang="pt-BR" sz="2000" dirty="0" smtClean="0"/>
              <a:t>www.anvisa.gov.br/datavisa/fila_bula/frmVisualizar </a:t>
            </a:r>
            <a:r>
              <a:rPr lang="pt-BR" sz="2000" dirty="0" err="1" smtClean="0"/>
              <a:t>Bula.asp?pNuTransacao</a:t>
            </a:r>
            <a:r>
              <a:rPr lang="pt-BR" sz="2000" dirty="0" smtClean="0"/>
              <a:t>=10078072013&amp;pIdAnexo=1884864&gt;; acesso 27 set. 2016.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9</a:t>
            </a:r>
            <a:r>
              <a:rPr lang="pt-BR" sz="2000" dirty="0" smtClean="0"/>
              <a:t>. </a:t>
            </a:r>
            <a:r>
              <a:rPr lang="pt-BR" sz="2000" dirty="0"/>
              <a:t>Fundação Oswaldo Cruz</a:t>
            </a:r>
            <a:r>
              <a:rPr lang="pt-BR" sz="2000" dirty="0" smtClean="0"/>
              <a:t>. </a:t>
            </a:r>
            <a:r>
              <a:rPr lang="pt-BR" sz="2000" b="1" dirty="0" err="1" smtClean="0"/>
              <a:t>Efavirenz</a:t>
            </a:r>
            <a:r>
              <a:rPr lang="pt-BR" sz="2000" dirty="0" smtClean="0"/>
              <a:t>. </a:t>
            </a:r>
            <a:r>
              <a:rPr lang="pt-BR" sz="2000" dirty="0"/>
              <a:t>Disponível em</a:t>
            </a:r>
            <a:r>
              <a:rPr lang="pt-BR" sz="2000" dirty="0" smtClean="0"/>
              <a:t>: &lt;http</a:t>
            </a:r>
            <a:r>
              <a:rPr lang="pt-BR" sz="2000" dirty="0"/>
              <a:t>://</a:t>
            </a:r>
            <a:r>
              <a:rPr lang="pt-BR" sz="2000" dirty="0" smtClean="0"/>
              <a:t>www2.far.fiocruz.br/farmangu </a:t>
            </a:r>
            <a:r>
              <a:rPr lang="pt-BR" sz="2000" dirty="0" err="1" smtClean="0"/>
              <a:t>inhos</a:t>
            </a:r>
            <a:r>
              <a:rPr lang="pt-BR" sz="2000" dirty="0" smtClean="0"/>
              <a:t>/</a:t>
            </a:r>
            <a:r>
              <a:rPr lang="pt-BR" sz="2000" dirty="0" err="1" smtClean="0"/>
              <a:t>images</a:t>
            </a:r>
            <a:r>
              <a:rPr lang="pt-BR" sz="2000" dirty="0" smtClean="0"/>
              <a:t>/Efavirenz.pdf&gt;; acesso 27 set. 2016.</a:t>
            </a:r>
          </a:p>
          <a:p>
            <a:pPr marL="0" indent="0" algn="just">
              <a:buNone/>
            </a:pPr>
            <a:r>
              <a:rPr lang="pt-BR" sz="2000" dirty="0" smtClean="0"/>
              <a:t>10. Ministério </a:t>
            </a:r>
            <a:r>
              <a:rPr lang="pt-BR" sz="2000" dirty="0"/>
              <a:t>da Saúde. </a:t>
            </a:r>
            <a:r>
              <a:rPr lang="pt-BR" sz="2000" b="1" dirty="0"/>
              <a:t>Protocolo de Assistência Farmacêutica em </a:t>
            </a:r>
            <a:r>
              <a:rPr lang="pt-BR" sz="2000" b="1" dirty="0" smtClean="0"/>
              <a:t>DST/HIV/AIDS</a:t>
            </a:r>
            <a:r>
              <a:rPr lang="pt-BR" sz="2000" dirty="0" smtClean="0"/>
              <a:t>. Disponível em: &lt;http</a:t>
            </a:r>
            <a:r>
              <a:rPr lang="pt-BR" sz="2000" dirty="0"/>
              <a:t>://</a:t>
            </a:r>
            <a:r>
              <a:rPr lang="pt-BR" sz="2000" dirty="0" smtClean="0"/>
              <a:t>bvsms.saude.gov.br/bvs/publicacoes/protocolo_assistencia_farmaceutica _aids.pdf&gt;; acesso 27 set. 2016.</a:t>
            </a:r>
          </a:p>
          <a:p>
            <a:pPr marL="0" indent="0" algn="just">
              <a:buNone/>
            </a:pPr>
            <a:r>
              <a:rPr lang="pt-BR" sz="2000" dirty="0" smtClean="0"/>
              <a:t>11</a:t>
            </a:r>
            <a:r>
              <a:rPr lang="pt-BR" sz="2000" dirty="0"/>
              <a:t>. PINTO, IVL; CASTRO, MS; REIS, AMM. Descrição da atuação do farmacêutico em equipe multiprofissional com ênfase no cuidado ao idoso hospitalizado. Disponível em: &lt;http://</a:t>
            </a:r>
            <a:r>
              <a:rPr lang="pt-BR" sz="2000" dirty="0" smtClean="0"/>
              <a:t>www.sci elo.br/</a:t>
            </a:r>
            <a:r>
              <a:rPr lang="pt-BR" sz="2000" dirty="0" err="1" smtClean="0"/>
              <a:t>pdf</a:t>
            </a:r>
            <a:r>
              <a:rPr lang="pt-BR" sz="2000" dirty="0" smtClean="0"/>
              <a:t>/</a:t>
            </a:r>
            <a:r>
              <a:rPr lang="pt-BR" sz="2000" dirty="0" err="1" smtClean="0"/>
              <a:t>rbgg</a:t>
            </a:r>
            <a:r>
              <a:rPr lang="pt-BR" sz="2000" dirty="0" smtClean="0"/>
              <a:t>/v16n4/1809-9823-rbgg-16-04-00747.pdf</a:t>
            </a:r>
            <a:r>
              <a:rPr lang="pt-BR" sz="2000" dirty="0"/>
              <a:t>&gt;; acesso em 27 set. 2016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r>
              <a:rPr lang="pt-BR" sz="2000" dirty="0"/>
              <a:t>12. CRF-SP. Papel do farmacêutico nos serviços de saúde de São José do Rio Preto. Disponível em: &lt;http://portal.crfsp.org.br/images/arquivos/anexos_dimensionamentos.pdf.pdf&gt;; acesso em 27 set. 2016.</a:t>
            </a:r>
          </a:p>
        </p:txBody>
      </p:sp>
    </p:spTree>
    <p:extLst>
      <p:ext uri="{BB962C8B-B14F-4D97-AF65-F5344CB8AC3E}">
        <p14:creationId xmlns:p14="http://schemas.microsoft.com/office/powerpoint/2010/main" val="20213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13. </a:t>
            </a:r>
            <a:r>
              <a:rPr lang="pt-BR" sz="2000" dirty="0"/>
              <a:t>PADAVEZE, MC. </a:t>
            </a:r>
            <a:r>
              <a:rPr lang="pt-BR" sz="2000" b="1" dirty="0"/>
              <a:t>Estudo das infecções hospitalares em pacientes com HIV/AIDS hospitalizados e da colônia nasal pós </a:t>
            </a:r>
            <a:r>
              <a:rPr lang="pt-BR" sz="2000" b="1" dirty="0" err="1"/>
              <a:t>Staphylococcus</a:t>
            </a:r>
            <a:r>
              <a:rPr lang="pt-BR" sz="2000" b="1" dirty="0"/>
              <a:t> aureus em pacientes com HIV/AIDS não hospitalizados</a:t>
            </a:r>
            <a:r>
              <a:rPr lang="pt-BR" sz="2000" dirty="0"/>
              <a:t>. Disponível em: &lt;http://www.bibliotecadigital.unicamp.br/document/?code=vtls000374825&gt;; acesso 01 out 2016.</a:t>
            </a:r>
          </a:p>
          <a:p>
            <a:pPr marL="0" indent="0" algn="just">
              <a:buNone/>
            </a:pPr>
            <a:r>
              <a:rPr lang="pt-BR" sz="2000" dirty="0" smtClean="0"/>
              <a:t>14. Departamento </a:t>
            </a:r>
            <a:r>
              <a:rPr lang="pt-BR" sz="2000" dirty="0"/>
              <a:t>de DST, Aids e Hepatites Virais. </a:t>
            </a:r>
            <a:r>
              <a:rPr lang="pt-BR" sz="2000" b="1" dirty="0"/>
              <a:t>Pesquisa mostra que número de episódios de internações de soropositivos continua elevado</a:t>
            </a:r>
            <a:r>
              <a:rPr lang="pt-BR" sz="2000" dirty="0"/>
              <a:t>. Disponível em: &lt;http://www.aids.org.br/noticia/tratamento/pesquisa_mostra_que_numero_de_episodios_de_internacoes_de_soropositivos_continua_elevado.html&gt;; acesso 01 out. 2016.</a:t>
            </a:r>
          </a:p>
          <a:p>
            <a:pPr marL="0" indent="0" algn="just">
              <a:buNone/>
            </a:pPr>
            <a:r>
              <a:rPr lang="pt-BR" sz="2000" dirty="0" smtClean="0"/>
              <a:t>15 http</a:t>
            </a:r>
            <a:r>
              <a:rPr lang="pt-BR" sz="2000" dirty="0"/>
              <a:t>://portalsaude.saude.gov.br/images/pdf/2015/dezembro/01/</a:t>
            </a:r>
            <a:r>
              <a:rPr lang="pt-BR" sz="2000" b="1" dirty="0"/>
              <a:t>apresentacao-aids-3011</a:t>
            </a:r>
            <a:r>
              <a:rPr lang="pt-BR" sz="2000" dirty="0"/>
              <a:t>.pdf</a:t>
            </a:r>
          </a:p>
        </p:txBody>
      </p:sp>
    </p:spTree>
    <p:extLst>
      <p:ext uri="{BB962C8B-B14F-4D97-AF65-F5344CB8AC3E}">
        <p14:creationId xmlns:p14="http://schemas.microsoft.com/office/powerpoint/2010/main" val="32298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Personagem: </a:t>
            </a:r>
            <a:r>
              <a:rPr lang="pt-BR" i="1" dirty="0" smtClean="0"/>
              <a:t>Alex da Silva</a:t>
            </a:r>
          </a:p>
          <a:p>
            <a:endParaRPr lang="pt-BR" dirty="0" smtClean="0"/>
          </a:p>
          <a:p>
            <a:r>
              <a:rPr lang="pt-BR" dirty="0" smtClean="0"/>
              <a:t>Como adquiriu a doença?</a:t>
            </a:r>
            <a:r>
              <a:rPr lang="pt-BR" baseline="30000" dirty="0" smtClean="0"/>
              <a:t>1</a:t>
            </a:r>
          </a:p>
          <a:p>
            <a:pPr lvl="2"/>
            <a:r>
              <a:rPr lang="pt-BR" i="1" dirty="0" smtClean="0"/>
              <a:t>Através de relações sexuais sem camisinha.</a:t>
            </a:r>
          </a:p>
          <a:p>
            <a:endParaRPr lang="pt-BR" dirty="0" smtClean="0"/>
          </a:p>
          <a:p>
            <a:r>
              <a:rPr lang="pt-BR" dirty="0" smtClean="0"/>
              <a:t>Como buscou ajuda?</a:t>
            </a:r>
            <a:r>
              <a:rPr lang="pt-BR" baseline="30000" dirty="0" smtClean="0"/>
              <a:t>2</a:t>
            </a:r>
          </a:p>
          <a:p>
            <a:pPr lvl="2" algn="just"/>
            <a:r>
              <a:rPr lang="pt-BR" i="1" dirty="0" smtClean="0"/>
              <a:t>Através da SAE (Serviço de </a:t>
            </a:r>
            <a:r>
              <a:rPr lang="pt-BR" i="1" dirty="0"/>
              <a:t>Atendimento Especializado em HIV/AIDS), </a:t>
            </a:r>
            <a:r>
              <a:rPr lang="pt-BR" i="1" dirty="0" smtClean="0"/>
              <a:t>locais que ofertam </a:t>
            </a:r>
            <a:r>
              <a:rPr lang="pt-BR" i="1" dirty="0"/>
              <a:t>serviços de saúde que realizam ações de assistência, prevenção e tratamento às pessoas vivendo com HIV ou </a:t>
            </a:r>
            <a:r>
              <a:rPr lang="pt-BR" i="1" dirty="0" smtClean="0"/>
              <a:t>AIDS. O </a:t>
            </a:r>
            <a:r>
              <a:rPr lang="pt-BR" i="1" dirty="0"/>
              <a:t>objetivo destes serviços é prestar um atendimento integral e de qualidade aos usuários, por meio de uma equipe de profissionais de saúde composta por médicos, psicólogos, enfermeiros, </a:t>
            </a:r>
            <a:r>
              <a:rPr lang="pt-BR" i="1" u="sng" dirty="0"/>
              <a:t>farmacêuticos</a:t>
            </a:r>
            <a:r>
              <a:rPr lang="pt-BR" i="1" dirty="0"/>
              <a:t>, nutricionistas, assistentes sociais, educadores, entre outros</a:t>
            </a:r>
            <a:r>
              <a:rPr lang="pt-BR" i="1" dirty="0" smtClean="0"/>
              <a:t>.</a:t>
            </a:r>
            <a:endParaRPr lang="pt-BR" i="1" dirty="0"/>
          </a:p>
          <a:p>
            <a:pPr lvl="2"/>
            <a:endParaRPr lang="pt-BR" i="1" dirty="0" smtClean="0"/>
          </a:p>
          <a:p>
            <a:r>
              <a:rPr lang="pt-BR" dirty="0" smtClean="0"/>
              <a:t>Não há cura para pessoas infectadas com o vírus HIV.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29" y="1113766"/>
            <a:ext cx="2438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do de imagem para comprimido efavirenz lamivud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77" y="2705864"/>
            <a:ext cx="3049806" cy="19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Medicamentos</a:t>
            </a:r>
            <a:r>
              <a:rPr lang="pt-BR" baseline="30000" dirty="0" smtClean="0"/>
              <a:t>(3-6)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430" y="3548418"/>
            <a:ext cx="5245289" cy="274287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Nos “coquetéis” para manejo da infecção por HIV, é necessário fazer </a:t>
            </a:r>
            <a:r>
              <a:rPr lang="pt-BR" dirty="0"/>
              <a:t>a combinação de três fármacos antirretrovirais de pelo menos duas classes diferentes, sendo que existem 5 classes de antirretrovirais.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9" y="1510494"/>
            <a:ext cx="6467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70" y="1138096"/>
            <a:ext cx="3838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em curva 14"/>
          <p:cNvCxnSpPr>
            <a:stCxn id="1027" idx="0"/>
            <a:endCxn id="1026" idx="0"/>
          </p:cNvCxnSpPr>
          <p:nvPr/>
        </p:nvCxnSpPr>
        <p:spPr>
          <a:xfrm rot="16200000" flipH="1" flipV="1">
            <a:off x="6571719" y="-1630446"/>
            <a:ext cx="372398" cy="5909481"/>
          </a:xfrm>
          <a:prstGeom prst="curvedConnector3">
            <a:avLst>
              <a:gd name="adj1" fmla="val -61386"/>
            </a:avLst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026" idx="2"/>
          </p:cNvCxnSpPr>
          <p:nvPr/>
        </p:nvCxnSpPr>
        <p:spPr>
          <a:xfrm flipH="1">
            <a:off x="3057099" y="2672544"/>
            <a:ext cx="746078" cy="228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026" idx="2"/>
          </p:cNvCxnSpPr>
          <p:nvPr/>
        </p:nvCxnSpPr>
        <p:spPr>
          <a:xfrm flipH="1">
            <a:off x="3803176" y="2672544"/>
            <a:ext cx="1" cy="398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026" idx="2"/>
          </p:cNvCxnSpPr>
          <p:nvPr/>
        </p:nvCxnSpPr>
        <p:spPr>
          <a:xfrm>
            <a:off x="3803177" y="2672544"/>
            <a:ext cx="591402" cy="19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059047" y="2742350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Tenofovir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326339" y="271648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Efavirenz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175531" y="297521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Lamivudina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8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Orientações</a:t>
            </a:r>
            <a:r>
              <a:rPr lang="pt-BR" baseline="30000" dirty="0" smtClean="0"/>
              <a:t>5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Na SAE, Alex recebe as seguintes informações sempre que vai buscar seus medicamentos antirretrovirais:</a:t>
            </a:r>
            <a:endParaRPr lang="pt-BR" dirty="0"/>
          </a:p>
          <a:p>
            <a:pPr lvl="1"/>
            <a:r>
              <a:rPr lang="pt-BR" i="1" dirty="0" smtClean="0"/>
              <a:t>Nome </a:t>
            </a:r>
            <a:r>
              <a:rPr lang="pt-BR" i="1" dirty="0"/>
              <a:t>genérico, forma farmacêutica, características físicas que diferenciam os remédios;</a:t>
            </a:r>
          </a:p>
          <a:p>
            <a:pPr lvl="1"/>
            <a:r>
              <a:rPr lang="pt-BR" i="1" dirty="0" smtClean="0"/>
              <a:t>Função </a:t>
            </a:r>
            <a:r>
              <a:rPr lang="pt-BR" i="1" dirty="0"/>
              <a:t>de cada substância;</a:t>
            </a:r>
          </a:p>
          <a:p>
            <a:pPr lvl="1"/>
            <a:r>
              <a:rPr lang="pt-BR" i="1" dirty="0" smtClean="0"/>
              <a:t>Forma </a:t>
            </a:r>
            <a:r>
              <a:rPr lang="pt-BR" i="1" dirty="0"/>
              <a:t>de transporte e conservação;</a:t>
            </a:r>
          </a:p>
          <a:p>
            <a:pPr lvl="1"/>
            <a:r>
              <a:rPr lang="pt-BR" i="1" dirty="0" smtClean="0"/>
              <a:t>Uso </a:t>
            </a:r>
            <a:r>
              <a:rPr lang="pt-BR" i="1" dirty="0"/>
              <a:t>adequado;</a:t>
            </a:r>
          </a:p>
          <a:p>
            <a:pPr lvl="1"/>
            <a:r>
              <a:rPr lang="pt-BR" i="1" dirty="0" smtClean="0"/>
              <a:t>Quantidade </a:t>
            </a:r>
            <a:r>
              <a:rPr lang="pt-BR" i="1" dirty="0"/>
              <a:t>de medicamento e quanto tempo irão durar;</a:t>
            </a:r>
          </a:p>
          <a:p>
            <a:pPr lvl="1"/>
            <a:r>
              <a:rPr lang="pt-BR" i="1" dirty="0" smtClean="0"/>
              <a:t>Possíveis </a:t>
            </a:r>
            <a:r>
              <a:rPr lang="pt-BR" i="1" dirty="0"/>
              <a:t>efeitos colaterais.</a:t>
            </a:r>
          </a:p>
        </p:txBody>
      </p:sp>
    </p:spTree>
    <p:extLst>
      <p:ext uri="{BB962C8B-B14F-4D97-AF65-F5344CB8AC3E}">
        <p14:creationId xmlns:p14="http://schemas.microsoft.com/office/powerpoint/2010/main" val="24310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adversos</a:t>
            </a:r>
            <a:r>
              <a:rPr lang="pt-BR" baseline="30000" dirty="0" smtClean="0"/>
              <a:t>(7-9)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7936" y="2825086"/>
            <a:ext cx="9504463" cy="3651913"/>
          </a:xfrm>
        </p:spPr>
        <p:txBody>
          <a:bodyPr/>
          <a:lstStyle/>
          <a:p>
            <a:pPr algn="just"/>
            <a:r>
              <a:rPr lang="pt-BR" i="1" dirty="0"/>
              <a:t>As reações mais comuns que ambos os três medicamentos podem causar, são: erupção cutânea, dor de cabeça, dor, diarreia, depressão, fraqueza, náuseas, vômitos, dor estomacal, queda de cabelo, dores nas juntas, distúrbios musculares, cansaço, febre, sensação generalizada de mal-estar, tontura, insônia, sonolência e dificuldade de concentração</a:t>
            </a:r>
            <a:r>
              <a:rPr lang="pt-BR" i="1" dirty="0" smtClean="0"/>
              <a:t>.</a:t>
            </a:r>
          </a:p>
          <a:p>
            <a:pPr algn="just"/>
            <a:r>
              <a:rPr lang="pt-BR" i="1" dirty="0" smtClean="0"/>
              <a:t>Eventuais problemas podem ser corrigidos pela alteração da composição do coquetel.</a:t>
            </a:r>
            <a:endParaRPr lang="pt-BR" i="1" dirty="0"/>
          </a:p>
        </p:txBody>
      </p:sp>
      <p:pic>
        <p:nvPicPr>
          <p:cNvPr id="1026" name="Picture 2" descr="Resultado de imagem para sad kidne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" y="2688609"/>
            <a:ext cx="992247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tenofov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74857"/>
            <a:ext cx="1881418" cy="14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ad b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" y="2688609"/>
            <a:ext cx="809939" cy="12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sad l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" y="3985145"/>
            <a:ext cx="1479163" cy="14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" y="5464308"/>
            <a:ext cx="1306145" cy="13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sultado de imagem para lamivud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76" y="1342598"/>
            <a:ext cx="1704358" cy="12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069230" y="1596863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Acidose Lática</a:t>
            </a:r>
            <a:endParaRPr lang="pt-BR" sz="3200" dirty="0"/>
          </a:p>
        </p:txBody>
      </p:sp>
      <p:pic>
        <p:nvPicPr>
          <p:cNvPr id="1041" name="Picture 17" descr="Resultado de imagem para efaviren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71" y="1029036"/>
            <a:ext cx="2212764" cy="16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8" y="2620866"/>
            <a:ext cx="2056172" cy="423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Resultado de imagem para seta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86" y="1475035"/>
            <a:ext cx="2021189" cy="10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34" y="988093"/>
            <a:ext cx="4515214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de dificultam a adesão ao tratamento</a:t>
            </a:r>
            <a:r>
              <a:rPr lang="pt-BR" baseline="30000" dirty="0" smtClean="0"/>
              <a:t>4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33266"/>
            <a:ext cx="10479110" cy="46948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Complexidade do regime terapêutico (diferentes </a:t>
            </a:r>
            <a:r>
              <a:rPr lang="pt-BR" dirty="0" smtClean="0"/>
              <a:t>drogas e quantidade </a:t>
            </a:r>
            <a:r>
              <a:rPr lang="pt-BR" dirty="0"/>
              <a:t>de doses</a:t>
            </a:r>
            <a:r>
              <a:rPr lang="pt-BR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Não aceitação da </a:t>
            </a:r>
            <a:r>
              <a:rPr lang="pt-BR" dirty="0" smtClean="0"/>
              <a:t>soropositividade;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Efeitos colaterais do </a:t>
            </a:r>
            <a:r>
              <a:rPr lang="pt-BR" dirty="0" smtClean="0"/>
              <a:t>medicamento;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Presença de transtornos mentais, como ansiedade e </a:t>
            </a:r>
            <a:r>
              <a:rPr lang="pt-BR" dirty="0" smtClean="0"/>
              <a:t>depressão;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Relação insatisfatória do usuário com o </a:t>
            </a:r>
            <a:r>
              <a:rPr lang="pt-BR" dirty="0" smtClean="0"/>
              <a:t>profissional </a:t>
            </a:r>
            <a:r>
              <a:rPr lang="pt-BR" dirty="0"/>
              <a:t>de </a:t>
            </a:r>
            <a:r>
              <a:rPr lang="pt-BR" dirty="0" smtClean="0"/>
              <a:t>saúde;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Abuso de álcool e outras </a:t>
            </a:r>
            <a:r>
              <a:rPr lang="pt-BR" dirty="0" smtClean="0"/>
              <a:t>drogas.</a:t>
            </a:r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6948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09599" y="3030826"/>
            <a:ext cx="5623776" cy="4507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9599" y="4335886"/>
            <a:ext cx="10118501" cy="4507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599" y="3690854"/>
            <a:ext cx="5894231" cy="4507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33266"/>
            <a:ext cx="10479110" cy="46948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Complexidade do regime terapêutico (diferentes </a:t>
            </a:r>
            <a:r>
              <a:rPr lang="pt-BR" dirty="0" smtClean="0"/>
              <a:t>drogas e quantidade </a:t>
            </a:r>
            <a:r>
              <a:rPr lang="pt-BR" dirty="0"/>
              <a:t>de doses</a:t>
            </a:r>
            <a:r>
              <a:rPr lang="pt-BR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chemeClr val="bg1"/>
                </a:solidFill>
              </a:rPr>
              <a:t>Não aceitação da </a:t>
            </a:r>
            <a:r>
              <a:rPr lang="pt-BR" sz="2500" b="1" dirty="0" smtClean="0">
                <a:solidFill>
                  <a:schemeClr val="bg1"/>
                </a:solidFill>
              </a:rPr>
              <a:t>soropositividade;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chemeClr val="bg1"/>
                </a:solidFill>
              </a:rPr>
              <a:t>Efeitos colaterais do </a:t>
            </a:r>
            <a:r>
              <a:rPr lang="pt-BR" sz="2500" b="1" dirty="0" smtClean="0">
                <a:solidFill>
                  <a:schemeClr val="bg1"/>
                </a:solidFill>
              </a:rPr>
              <a:t>medicamento;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chemeClr val="bg1"/>
                </a:solidFill>
              </a:rPr>
              <a:t>Presença de transtornos mentais, como ansiedade e </a:t>
            </a:r>
            <a:r>
              <a:rPr lang="pt-BR" sz="2500" b="1" dirty="0" smtClean="0">
                <a:solidFill>
                  <a:schemeClr val="bg1"/>
                </a:solidFill>
              </a:rPr>
              <a:t>depressão;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Relação insatisfatória do usuário com o </a:t>
            </a:r>
            <a:r>
              <a:rPr lang="pt-BR" dirty="0" smtClean="0"/>
              <a:t>profissional </a:t>
            </a:r>
            <a:r>
              <a:rPr lang="pt-BR" dirty="0"/>
              <a:t>de </a:t>
            </a:r>
            <a:r>
              <a:rPr lang="pt-BR" dirty="0" smtClean="0"/>
              <a:t>saúde;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Abuso de álcool e outras </a:t>
            </a:r>
            <a:r>
              <a:rPr lang="pt-BR" dirty="0" smtClean="0"/>
              <a:t>drogas.</a:t>
            </a:r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de dificultam a adesão ao tratamento</a:t>
            </a:r>
            <a:r>
              <a:rPr lang="pt-BR" baseline="30000" dirty="0" smtClean="0"/>
              <a:t>4</a:t>
            </a:r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22615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Ações estratégicas de adesão</a:t>
            </a:r>
            <a:r>
              <a:rPr lang="pt-BR" baseline="30000" dirty="0" smtClean="0"/>
              <a:t>4</a:t>
            </a:r>
            <a:endParaRPr lang="pt-BR" baseline="30000" dirty="0"/>
          </a:p>
        </p:txBody>
      </p:sp>
      <p:sp>
        <p:nvSpPr>
          <p:cNvPr id="9" name="Elipse 8"/>
          <p:cNvSpPr/>
          <p:nvPr/>
        </p:nvSpPr>
        <p:spPr>
          <a:xfrm>
            <a:off x="5898523" y="1815919"/>
            <a:ext cx="5471375" cy="150412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264225" y="2859110"/>
            <a:ext cx="4378819" cy="1708596"/>
            <a:chOff x="373486" y="2318197"/>
            <a:chExt cx="4378819" cy="1708596"/>
          </a:xfrm>
        </p:grpSpPr>
        <p:sp>
          <p:nvSpPr>
            <p:cNvPr id="8" name="Elipse 7"/>
            <p:cNvSpPr/>
            <p:nvPr/>
          </p:nvSpPr>
          <p:spPr>
            <a:xfrm>
              <a:off x="373486" y="2318197"/>
              <a:ext cx="4378819" cy="1708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09600" y="2668004"/>
              <a:ext cx="382073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bg1"/>
                  </a:solidFill>
                </a:rPr>
                <a:t>Atendimento individual </a:t>
              </a:r>
              <a:endParaRPr lang="pt-BR" sz="2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2500" b="1" dirty="0" smtClean="0">
                  <a:solidFill>
                    <a:schemeClr val="bg1"/>
                  </a:solidFill>
                </a:rPr>
                <a:t>com </a:t>
              </a:r>
              <a:r>
                <a:rPr lang="pt-BR" sz="2500" b="1" dirty="0">
                  <a:solidFill>
                    <a:schemeClr val="bg1"/>
                  </a:solidFill>
                </a:rPr>
                <a:t>foco na adesão</a:t>
              </a: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5975797" y="2189408"/>
            <a:ext cx="55643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Realização de grupos </a:t>
            </a:r>
            <a:r>
              <a:rPr lang="pt-BR" sz="2500" b="1" dirty="0" smtClean="0">
                <a:solidFill>
                  <a:schemeClr val="bg1"/>
                </a:solidFill>
              </a:rPr>
              <a:t>terapêuticos </a:t>
            </a:r>
          </a:p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e de convivência</a:t>
            </a:r>
            <a:endParaRPr lang="pt-BR" sz="2500" b="1" dirty="0">
              <a:solidFill>
                <a:schemeClr val="bg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449266" y="4855336"/>
            <a:ext cx="6275770" cy="1493952"/>
            <a:chOff x="5449266" y="4855336"/>
            <a:chExt cx="6275770" cy="1493952"/>
          </a:xfrm>
        </p:grpSpPr>
        <p:sp>
          <p:nvSpPr>
            <p:cNvPr id="10" name="Elipse 9"/>
            <p:cNvSpPr/>
            <p:nvPr/>
          </p:nvSpPr>
          <p:spPr>
            <a:xfrm>
              <a:off x="5449266" y="4855336"/>
              <a:ext cx="6275770" cy="149395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898523" y="5091082"/>
              <a:ext cx="562044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500" b="1" dirty="0" smtClean="0">
                  <a:solidFill>
                    <a:schemeClr val="bg1"/>
                  </a:solidFill>
                </a:rPr>
                <a:t>  Fornecer conhecimento</a:t>
              </a:r>
            </a:p>
            <a:p>
              <a:r>
                <a:rPr lang="pt-BR" sz="2500" b="1" dirty="0" smtClean="0">
                  <a:solidFill>
                    <a:schemeClr val="bg1"/>
                  </a:solidFill>
                </a:rPr>
                <a:t>sobre </a:t>
              </a:r>
              <a:r>
                <a:rPr lang="pt-BR" sz="2500" b="1" dirty="0">
                  <a:solidFill>
                    <a:schemeClr val="bg1"/>
                  </a:solidFill>
                </a:rPr>
                <a:t>a enfermidade e o tratamento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0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Alex desenvolve depressão</a:t>
            </a:r>
            <a:r>
              <a:rPr lang="pt-BR" baseline="30000" dirty="0" smtClean="0"/>
              <a:t>(4,10)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33266"/>
            <a:ext cx="7228066" cy="4694829"/>
          </a:xfrm>
        </p:spPr>
        <p:txBody>
          <a:bodyPr/>
          <a:lstStyle/>
          <a:p>
            <a:pPr marL="0" indent="0" algn="just">
              <a:buNone/>
            </a:pPr>
            <a:r>
              <a:rPr lang="pt-BR" i="1" dirty="0" smtClean="0"/>
              <a:t>Pesquisas </a:t>
            </a:r>
            <a:r>
              <a:rPr lang="pt-BR" i="1" dirty="0"/>
              <a:t>indicam que a prevalência de transtornos psiquiátricos com pessoas vivendo com HIV/AIDS chega a 30</a:t>
            </a:r>
            <a:r>
              <a:rPr lang="pt-BR" i="1" dirty="0" smtClean="0"/>
              <a:t>%</a:t>
            </a:r>
            <a:endParaRPr lang="pt-BR" i="1" dirty="0"/>
          </a:p>
        </p:txBody>
      </p:sp>
      <p:pic>
        <p:nvPicPr>
          <p:cNvPr id="2050" name="Picture 2" descr="Resultado de imagem para depressao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2" y="3621457"/>
            <a:ext cx="3474729" cy="2288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aliban.mpipz.mpg.de/lindman/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66" y="384914"/>
            <a:ext cx="4349105" cy="64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2938</TotalTime>
  <Words>1081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Wingdings</vt:lpstr>
      <vt:lpstr>Brilho</vt:lpstr>
      <vt:lpstr>Grupo 2 – turma  a AIDS – módulo 2</vt:lpstr>
      <vt:lpstr>Relembrando...</vt:lpstr>
      <vt:lpstr>Medicamentos(3-6)</vt:lpstr>
      <vt:lpstr>Orientações5</vt:lpstr>
      <vt:lpstr>Efeitos adversos(7-9)</vt:lpstr>
      <vt:lpstr>Fatores de dificultam a adesão ao tratamento4</vt:lpstr>
      <vt:lpstr>Fatores de dificultam a adesão ao tratamento4</vt:lpstr>
      <vt:lpstr>Ações estratégicas de adesão4</vt:lpstr>
      <vt:lpstr>Alex desenvolve depressão(4,10)</vt:lpstr>
      <vt:lpstr>Alex na Consulta Farmacêutica(11,12)</vt:lpstr>
      <vt:lpstr>Alex na Consulta Farmacêutica(4)</vt:lpstr>
      <vt:lpstr>Alex na Consulta Farmacêutica(4)</vt:lpstr>
      <vt:lpstr>Convivendo com a doença(15)</vt:lpstr>
      <vt:lpstr>Referências Bibliográficas</vt:lpstr>
      <vt:lpstr>Referências Bibliográficas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Borges da Silva</dc:creator>
  <cp:lastModifiedBy>Bruno Borges da Silva</cp:lastModifiedBy>
  <cp:revision>86</cp:revision>
  <dcterms:created xsi:type="dcterms:W3CDTF">2016-09-22T13:56:08Z</dcterms:created>
  <dcterms:modified xsi:type="dcterms:W3CDTF">2016-10-06T00:51:28Z</dcterms:modified>
</cp:coreProperties>
</file>