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>
        <p:scale>
          <a:sx n="70" d="100"/>
          <a:sy n="70" d="100"/>
        </p:scale>
        <p:origin x="-13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DF768-C969-4D6C-8AE7-B9913467C345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7E91A-2509-4E71-96BB-7A35ED04B1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904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7E91A-2509-4E71-96BB-7A35ED04B1E2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A7F4-EA20-420D-A0C9-92A0EDD20019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713-96A1-4F1C-9D31-E4EA68E945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A7F4-EA20-420D-A0C9-92A0EDD20019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713-96A1-4F1C-9D31-E4EA68E945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A7F4-EA20-420D-A0C9-92A0EDD20019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713-96A1-4F1C-9D31-E4EA68E945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A7F4-EA20-420D-A0C9-92A0EDD20019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713-96A1-4F1C-9D31-E4EA68E945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A7F4-EA20-420D-A0C9-92A0EDD20019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713-96A1-4F1C-9D31-E4EA68E945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A7F4-EA20-420D-A0C9-92A0EDD20019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713-96A1-4F1C-9D31-E4EA68E945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A7F4-EA20-420D-A0C9-92A0EDD20019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713-96A1-4F1C-9D31-E4EA68E945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A7F4-EA20-420D-A0C9-92A0EDD20019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713-96A1-4F1C-9D31-E4EA68E945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A7F4-EA20-420D-A0C9-92A0EDD20019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713-96A1-4F1C-9D31-E4EA68E945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A7F4-EA20-420D-A0C9-92A0EDD20019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713-96A1-4F1C-9D31-E4EA68E945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A7F4-EA20-420D-A0C9-92A0EDD20019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5713-96A1-4F1C-9D31-E4EA68E945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EA7F4-EA20-420D-A0C9-92A0EDD20019}" type="datetimeFigureOut">
              <a:rPr lang="pt-BR" smtClean="0"/>
              <a:pPr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F5713-96A1-4F1C-9D31-E4EA68E945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ude.sp.gov.br/resources/ccd/materiaisdecomunicacao/dengue/fluxograma_classificacao_de_risco_e_manejo_clinido_do_paciente.pdf" TargetMode="External"/><Relationship Id="rId2" Type="http://schemas.openxmlformats.org/officeDocument/2006/relationships/hyperlink" Target="https://www.dengue.org.br/dengue_manual_enfermagem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HOME%20ULTRA\Downloads\M&#195;&#179;dulo%202%20(1).pdf" TargetMode="External"/><Relationship Id="rId4" Type="http://schemas.openxmlformats.org/officeDocument/2006/relationships/hyperlink" Target="http://www.ioc.fiocruz.br/pages/informerede/corpo/hotsite/dengue/arquivos/dengue_manejo_clinico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14290"/>
            <a:ext cx="2071702" cy="246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143116"/>
            <a:ext cx="23145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1857388" cy="147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3786190"/>
            <a:ext cx="2786082" cy="234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1500174"/>
            <a:ext cx="7772400" cy="1470025"/>
          </a:xfrm>
          <a:noFill/>
        </p:spPr>
        <p:txBody>
          <a:bodyPr/>
          <a:lstStyle/>
          <a:p>
            <a:r>
              <a:rPr lang="pt-BR" b="1" dirty="0" smtClean="0"/>
              <a:t>Caso 10 - Dengue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71736" y="4572008"/>
            <a:ext cx="4214842" cy="1752600"/>
          </a:xfrm>
        </p:spPr>
        <p:txBody>
          <a:bodyPr/>
          <a:lstStyle/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Arthur Melem</a:t>
            </a:r>
          </a:p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Bruno Coelho</a:t>
            </a:r>
          </a:p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Camila Martins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000504"/>
            <a:ext cx="16764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32732"/>
          </a:xfrm>
        </p:spPr>
        <p:txBody>
          <a:bodyPr/>
          <a:lstStyle/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UBS – Consulta farmacêutica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Para próxima consulta, farmacêutico contará com: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Ficha de Primeira Consulta Farmacêutica</a:t>
            </a:r>
          </a:p>
          <a:p>
            <a:r>
              <a:rPr lang="pt-BR" dirty="0" smtClean="0"/>
              <a:t>Formulário de Parâmetros e Exames Laboratoriais</a:t>
            </a:r>
          </a:p>
          <a:p>
            <a:r>
              <a:rPr lang="pt-BR" dirty="0" smtClean="0"/>
              <a:t>Ficha de Acompanhamento </a:t>
            </a:r>
            <a:r>
              <a:rPr lang="pt-BR" dirty="0" err="1" smtClean="0"/>
              <a:t>Farmacoterapêutico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Orienta a mãe que caso haja hemorragia, Marcelo deve ser rapidamente levado ao Hospital.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Resultado de imagem para desenho crianca doen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143248"/>
            <a:ext cx="3048000" cy="2400301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 casa de Marcelo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2 dias após consulta surge: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Intenso sangramento nasal e gengival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Fortes dores abdominais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b="1" dirty="0" smtClean="0"/>
              <a:t>Marcelo é levado para o Hospital</a:t>
            </a:r>
            <a:endParaRPr lang="pt-BR" b="1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Referências Bibliográficas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3000" dirty="0" smtClean="0">
                <a:hlinkClick r:id="rId2"/>
              </a:rPr>
              <a:t>https://www.dengue.org.br/dengue_manual_enfermagem.pdf</a:t>
            </a:r>
            <a:endParaRPr lang="pt-BR" sz="3000" dirty="0" smtClean="0"/>
          </a:p>
          <a:p>
            <a:pPr algn="just"/>
            <a:endParaRPr lang="pt-BR" sz="3000" dirty="0"/>
          </a:p>
          <a:p>
            <a:pPr algn="just"/>
            <a:r>
              <a:rPr lang="pt-BR" sz="3000" dirty="0" smtClean="0">
                <a:hlinkClick r:id="rId3"/>
              </a:rPr>
              <a:t>http://www.saude.sp.gov.br/resources/ccd/materiaisdecomunicacao/dengue/fluxograma_classificacao_de_risco_e_manejo_clinido_do_paciente.pdf</a:t>
            </a:r>
            <a:endParaRPr lang="pt-BR" sz="3000" dirty="0" smtClean="0"/>
          </a:p>
          <a:p>
            <a:pPr algn="just"/>
            <a:endParaRPr lang="pt-BR" sz="3000" dirty="0" smtClean="0"/>
          </a:p>
          <a:p>
            <a:pPr algn="just"/>
            <a:r>
              <a:rPr lang="pt-BR" sz="3000" dirty="0" smtClean="0">
                <a:hlinkClick r:id="rId4"/>
              </a:rPr>
              <a:t>http://www.ioc.fiocruz.br/pages/informerede/corpo/hotsite/dengue/arquivos/dengue_manejo_clinico.pdf</a:t>
            </a:r>
            <a:endParaRPr lang="pt-BR" sz="3000" dirty="0" smtClean="0"/>
          </a:p>
          <a:p>
            <a:pPr algn="just"/>
            <a:endParaRPr lang="pt-BR" sz="3000" dirty="0" smtClean="0"/>
          </a:p>
          <a:p>
            <a:pPr algn="just"/>
            <a:r>
              <a:rPr lang="pt-BR" sz="3000" dirty="0" smtClean="0">
                <a:hlinkClick r:id="rId5" action="ppaction://hlinkfile"/>
              </a:rPr>
              <a:t>file:///C:/Users/HOME%20ULTRA/Downloads/M%C3%B3dulo%202%20(1).pdf</a:t>
            </a:r>
            <a:endParaRPr lang="pt-BR" sz="3000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Paciente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Marcelo</a:t>
            </a:r>
          </a:p>
          <a:p>
            <a:pPr>
              <a:buNone/>
            </a:pPr>
            <a:r>
              <a:rPr lang="pt-BR" dirty="0" smtClean="0"/>
              <a:t>12 anos</a:t>
            </a:r>
          </a:p>
          <a:p>
            <a:pPr>
              <a:buNone/>
            </a:pPr>
            <a:r>
              <a:rPr lang="pt-BR" dirty="0" smtClean="0"/>
              <a:t>Família de baixa renda</a:t>
            </a:r>
          </a:p>
          <a:p>
            <a:pPr>
              <a:buNone/>
            </a:pPr>
            <a:r>
              <a:rPr lang="pt-BR" dirty="0" smtClean="0"/>
              <a:t>Reside no Bairro Parque do Carmo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Foi para o pronto socorro com sintomas de dengue - Prova do laço negativa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Encaminhado para </a:t>
            </a:r>
            <a:r>
              <a:rPr lang="pt-BR" dirty="0" smtClean="0"/>
              <a:t>UBS 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UBS - Triagem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6686568" cy="4525963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Equipe de enfermagem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Aferição da pressão</a:t>
            </a:r>
          </a:p>
          <a:p>
            <a:pPr>
              <a:buNone/>
            </a:pPr>
            <a:r>
              <a:rPr lang="pt-BR" dirty="0" smtClean="0"/>
              <a:t>Aferição da temperatura corporal</a:t>
            </a:r>
          </a:p>
          <a:p>
            <a:pPr>
              <a:buNone/>
            </a:pPr>
            <a:r>
              <a:rPr lang="pt-BR" dirty="0" smtClean="0"/>
              <a:t>Medição da altura e peso</a:t>
            </a:r>
            <a:endParaRPr lang="pt-BR" dirty="0"/>
          </a:p>
        </p:txBody>
      </p:sp>
      <p:pic>
        <p:nvPicPr>
          <p:cNvPr id="14338" name="Picture 2" descr="Resultado de imagem para termometro desen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643050"/>
            <a:ext cx="2417859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500570"/>
            <a:ext cx="2286016" cy="212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UBS – Consulta Médica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dirty="0" smtClean="0"/>
              <a:t>Com médico pediatra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Solicitação: </a:t>
            </a:r>
          </a:p>
          <a:p>
            <a:pPr>
              <a:buNone/>
            </a:pPr>
            <a:r>
              <a:rPr lang="pt-BR" dirty="0"/>
              <a:t>E</a:t>
            </a:r>
            <a:r>
              <a:rPr lang="pt-BR" dirty="0" smtClean="0"/>
              <a:t>xame não específico – Hemograma completo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Prescrição:</a:t>
            </a:r>
          </a:p>
          <a:p>
            <a:pPr>
              <a:buNone/>
            </a:pPr>
            <a:r>
              <a:rPr lang="pt-BR" dirty="0" smtClean="0"/>
              <a:t>Tratamento não farmacológico – Hidratação oral</a:t>
            </a:r>
          </a:p>
          <a:p>
            <a:pPr>
              <a:buNone/>
            </a:pPr>
            <a:r>
              <a:rPr lang="pt-BR" dirty="0" smtClean="0"/>
              <a:t>Tratamento farmacológico – Paracetamol 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Retorno em 3 dias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UBS – Consulta farmacêutica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Farmacêutico analisa a receita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Solicita ao médico alteração da dosagem de 40 gotas para 32 gotas (1 gota/Kg de peso)</a:t>
            </a:r>
          </a:p>
          <a:p>
            <a:pPr>
              <a:buNone/>
            </a:pPr>
            <a:endParaRPr lang="pt-BR" dirty="0"/>
          </a:p>
          <a:p>
            <a:pPr algn="ctr">
              <a:buNone/>
            </a:pPr>
            <a:r>
              <a:rPr lang="pt-BR" b="1" dirty="0" smtClean="0">
                <a:solidFill>
                  <a:srgbClr val="FF0000"/>
                </a:solidFill>
              </a:rPr>
              <a:t>Intervenção Farmacêutica</a:t>
            </a:r>
          </a:p>
        </p:txBody>
      </p:sp>
      <p:pic>
        <p:nvPicPr>
          <p:cNvPr id="12290" name="Picture 2" descr="Resultado de imagem para desenho farmaceutico recei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285860"/>
            <a:ext cx="2714644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UBS – Consulta farmacêutica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557214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t-BR" sz="3900" b="1" dirty="0" smtClean="0">
                <a:solidFill>
                  <a:srgbClr val="FF0000"/>
                </a:solidFill>
              </a:rPr>
              <a:t>Dispensação do medicamento</a:t>
            </a:r>
          </a:p>
          <a:p>
            <a:pPr algn="ctr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t-BR" dirty="0" smtClean="0"/>
              <a:t>Orientações: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Paracetamol – analgésico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Tomar 32 gotas de 6/6 horas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/>
              <a:t>E</a:t>
            </a:r>
            <a:r>
              <a:rPr lang="pt-BR" dirty="0" smtClean="0"/>
              <a:t>vitar alimentos de pigmentação avermelhada que possam ser confundidos com sangue na urina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Suspender o uso em caso de hipersensibilidade (urticárias)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Armazenar em local seco e protegido da luz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11268" name="Picture 4" descr="Resultado de imagem para remedio em got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071678"/>
            <a:ext cx="3314700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UBS – Consulta farmacêutica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b="1" dirty="0" smtClean="0">
                <a:solidFill>
                  <a:srgbClr val="FF0000"/>
                </a:solidFill>
              </a:rPr>
              <a:t>Dispensação do medicamento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Não administrar medicamentos que contenham </a:t>
            </a:r>
            <a:r>
              <a:rPr lang="pt-BR" dirty="0" err="1" smtClean="0"/>
              <a:t>salicilatos</a:t>
            </a:r>
            <a:r>
              <a:rPr lang="pt-BR" dirty="0" smtClean="0"/>
              <a:t> – Ex: Aspirina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Não administrar antiinflamatórios não hormonais – Ex: </a:t>
            </a:r>
            <a:r>
              <a:rPr lang="pt-BR" dirty="0" err="1" smtClean="0"/>
              <a:t>Ibuprofeno</a:t>
            </a:r>
            <a:r>
              <a:rPr lang="pt-BR" dirty="0" smtClean="0"/>
              <a:t>, </a:t>
            </a:r>
            <a:r>
              <a:rPr lang="pt-BR" dirty="0" err="1" smtClean="0"/>
              <a:t>Diclofenaco</a:t>
            </a:r>
            <a:endParaRPr lang="pt-BR" dirty="0" smtClean="0"/>
          </a:p>
          <a:p>
            <a:pPr>
              <a:buNone/>
            </a:pPr>
            <a:endParaRPr lang="pt-BR" dirty="0"/>
          </a:p>
          <a:p>
            <a:pPr algn="ctr">
              <a:buNone/>
            </a:pPr>
            <a:r>
              <a:rPr lang="pt-BR" sz="3500" b="1" dirty="0" smtClean="0"/>
              <a:t>PODEM CAUSAR SANGRAMENTO!</a:t>
            </a:r>
            <a:endParaRPr lang="pt-BR" sz="35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UBS – Consulta farmacêutica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Orientação para Prevenção: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Utilizar inseticida</a:t>
            </a:r>
          </a:p>
          <a:p>
            <a:pPr>
              <a:buNone/>
            </a:pPr>
            <a:r>
              <a:rPr lang="pt-BR" dirty="0" smtClean="0"/>
              <a:t>Usar telas nas janelas</a:t>
            </a:r>
          </a:p>
          <a:p>
            <a:pPr>
              <a:buNone/>
            </a:pPr>
            <a:r>
              <a:rPr lang="pt-BR" dirty="0" smtClean="0"/>
              <a:t>Evitar água parada</a:t>
            </a:r>
          </a:p>
          <a:p>
            <a:pPr>
              <a:buNone/>
            </a:pPr>
            <a:r>
              <a:rPr lang="pt-BR" dirty="0" smtClean="0"/>
              <a:t>Usar repelentes</a:t>
            </a:r>
          </a:p>
          <a:p>
            <a:pPr>
              <a:buNone/>
            </a:pPr>
            <a:endParaRPr lang="pt-BR" dirty="0"/>
          </a:p>
          <a:p>
            <a:pPr algn="ctr">
              <a:buNone/>
            </a:pPr>
            <a:r>
              <a:rPr lang="pt-BR" sz="3000" b="1" dirty="0" smtClean="0">
                <a:solidFill>
                  <a:srgbClr val="FF0000"/>
                </a:solidFill>
              </a:rPr>
              <a:t>Atenção Farmacêutica</a:t>
            </a:r>
            <a:endParaRPr lang="pt-BR" sz="3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428868"/>
            <a:ext cx="24669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UBS – Consulta farmacêutica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1400172"/>
          </a:xfrm>
        </p:spPr>
        <p:txBody>
          <a:bodyPr/>
          <a:lstStyle/>
          <a:p>
            <a:pPr algn="ctr">
              <a:buNone/>
            </a:pPr>
            <a:r>
              <a:rPr lang="pt-BR" sz="2800" dirty="0" smtClean="0"/>
              <a:t>“Cartão do paciente com suspeita de dengue”</a:t>
            </a:r>
          </a:p>
          <a:p>
            <a:pPr algn="ctr">
              <a:buNone/>
            </a:pPr>
            <a:endParaRPr lang="pt-BR" dirty="0"/>
          </a:p>
        </p:txBody>
      </p:sp>
      <p:pic>
        <p:nvPicPr>
          <p:cNvPr id="20482" name="Picture 2" descr="Resultado de imagem para cartão de identificação do paciente com deng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857363"/>
            <a:ext cx="5286412" cy="4920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320</Words>
  <Application>Microsoft Office PowerPoint</Application>
  <PresentationFormat>Apresentação na tela (4:3)</PresentationFormat>
  <Paragraphs>99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Caso 10 - Dengue</vt:lpstr>
      <vt:lpstr>Paciente</vt:lpstr>
      <vt:lpstr>UBS - Triagem</vt:lpstr>
      <vt:lpstr>UBS – Consulta Médica</vt:lpstr>
      <vt:lpstr>UBS – Consulta farmacêutica</vt:lpstr>
      <vt:lpstr>UBS – Consulta farmacêutica</vt:lpstr>
      <vt:lpstr>UBS – Consulta farmacêutica</vt:lpstr>
      <vt:lpstr>UBS – Consulta farmacêutica</vt:lpstr>
      <vt:lpstr>UBS – Consulta farmacêutica</vt:lpstr>
      <vt:lpstr>UBS – Consulta farmacêutica</vt:lpstr>
      <vt:lpstr>Na casa de Marcelo</vt:lpstr>
      <vt:lpstr>Referências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10 - Dengue</dc:title>
  <dc:creator>HOME ULTRA</dc:creator>
  <cp:lastModifiedBy>Milvio Melem Filho</cp:lastModifiedBy>
  <cp:revision>4</cp:revision>
  <dcterms:created xsi:type="dcterms:W3CDTF">2016-10-05T12:44:18Z</dcterms:created>
  <dcterms:modified xsi:type="dcterms:W3CDTF">2016-10-05T16:51:37Z</dcterms:modified>
</cp:coreProperties>
</file>