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82" r:id="rId3"/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DPOC é caracterizada por uma enfermidade respiratória, prevenível e tratável, caracterizada por uma obstrução crônica do fluxo aéreo, que não é totalmente reversível.  A DPOC geralmente é progressiva e está associada à uma resposta inflamatória anormal dos pulmões, causadas principalmente pela inalação de partículas ou gases tóxicos, como os poluentes encontrados no ar de São Paulo e as substâncias encontradas nos cigarros.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Brasil ela já ocupa a 5ª posição em causa morte e aproximadamente 290 mil pacientes são internados anualmente, s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 em São Paulo estima-se ter 7 milhões de pessoas afetadas e no mundo 600 milhões.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DPOC é caracterizada por uma enfermidade respiratória, prevenível e tratável, caracterizada por uma obstrução crônica do fluxo aéreo, que não é totalmente reversível.  A DPOC geralmente é progressiva e está associada à uma resposta inflamatória anormal dos pulmões, causadas principalmente pela inalação de partículas ou gases tóxicos, como os poluentes encontrados no ar de São Paulo e as substâncias encontradas nos cigarros.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Brasil ela já ocupa a 5ª posição em causa morte e aproximadamente 290 mil pacientes são internados anualmente, s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 em São Paulo estima-se ter 7 milhões de pessoas afetadas e no mundo 600 milhões.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Relationship Id="rId3" Type="http://schemas.openxmlformats.org/officeDocument/2006/relationships/image" Target="../media/image0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ide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hape 21"/>
          <p:cNvGrpSpPr/>
          <p:nvPr/>
        </p:nvGrpSpPr>
        <p:grpSpPr>
          <a:xfrm>
            <a:off x="-16933" y="0"/>
            <a:ext cx="12231160" cy="6856214"/>
            <a:chOff x="-16933" y="0"/>
            <a:chExt cx="12231160" cy="6856214"/>
          </a:xfrm>
        </p:grpSpPr>
        <p:pic>
          <p:nvPicPr>
            <p:cNvPr descr="HD-PanelTitleR1.png" id="22" name="Shape 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23"/>
            <p:cNvSpPr/>
            <p:nvPr/>
          </p:nvSpPr>
          <p:spPr>
            <a:xfrm>
              <a:off x="2328332" y="1540930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4" name="Shape 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3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5" name="Shape 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Shape 26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31" name="Shape 31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Foto Panorâmica com Legenda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Shape 91"/>
          <p:cNvSpPr/>
          <p:nvPr>
            <p:ph idx="2" type="pic"/>
          </p:nvPr>
        </p:nvSpPr>
        <p:spPr>
          <a:xfrm>
            <a:off x="1041426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e Legend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02" name="Shape 102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ção com Legenda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10" name="Shape 110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rtão de Nom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r o Cartão de Nom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26" name="Shape 126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Verdadeiro ou Falso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36" name="Shape 13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e texto vertical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43" name="Shape 1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e texto verticai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50" name="Shape 150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m branco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ide de título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Shape 167"/>
          <p:cNvGrpSpPr/>
          <p:nvPr/>
        </p:nvGrpSpPr>
        <p:grpSpPr>
          <a:xfrm>
            <a:off x="-16933" y="0"/>
            <a:ext cx="12231160" cy="6856214"/>
            <a:chOff x="-16933" y="0"/>
            <a:chExt cx="12231160" cy="6856214"/>
          </a:xfrm>
        </p:grpSpPr>
        <p:pic>
          <p:nvPicPr>
            <p:cNvPr descr="HD-PanelTitleR1.png" id="168" name="Shape 1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Shape 169"/>
            <p:cNvSpPr/>
            <p:nvPr/>
          </p:nvSpPr>
          <p:spPr>
            <a:xfrm>
              <a:off x="2328332" y="1540930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170" name="Shape 1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3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171" name="Shape 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Shape 17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" type="subTitle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77" name="Shape 177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m branc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Shape 17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Shape 180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91" name="Shape 191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as Partes de Conteúdo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Shape 19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Shape 194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ção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2" type="body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3" type="body"/>
          </p:nvPr>
        </p:nvSpPr>
        <p:spPr>
          <a:xfrm>
            <a:off x="6180669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4" type="body"/>
          </p:nvPr>
        </p:nvSpPr>
        <p:spPr>
          <a:xfrm>
            <a:off x="6180669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09" name="Shape 20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mente título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15" name="Shape 2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údo com Legenda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23" name="Shape 22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m com Legenda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Shape 226"/>
          <p:cNvSpPr/>
          <p:nvPr>
            <p:ph idx="2" type="pic"/>
          </p:nvPr>
        </p:nvSpPr>
        <p:spPr>
          <a:xfrm>
            <a:off x="8094831" y="1041400"/>
            <a:ext cx="3063346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Foto Panorâmica com Legenda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3" name="Shape 233"/>
          <p:cNvSpPr/>
          <p:nvPr>
            <p:ph idx="2" type="pic"/>
          </p:nvPr>
        </p:nvSpPr>
        <p:spPr>
          <a:xfrm>
            <a:off x="1041426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e Legenda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44" name="Shape 244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ção com Legenda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2" type="body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252" name="Shape 252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rtão de Nome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r o Cartão de Nom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2" type="body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268" name="Shape 268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pt-BR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Verdadeiro ou Falso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2" type="body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78" name="Shape 27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e texto vertical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85" name="Shape 28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e texto verticais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92" name="Shape 292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49" name="Shape 49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as Partes de Conteúd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Shape 52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çã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6180669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4" type="body"/>
          </p:nvPr>
        </p:nvSpPr>
        <p:spPr>
          <a:xfrm>
            <a:off x="6180669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67" name="Shape 6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mente título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73" name="Shape 7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údo com Legenda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81" name="Shape 81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m com Legenda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Shape 84"/>
          <p:cNvSpPr/>
          <p:nvPr>
            <p:ph idx="2" type="pic"/>
          </p:nvPr>
        </p:nvSpPr>
        <p:spPr>
          <a:xfrm>
            <a:off x="8094831" y="1041400"/>
            <a:ext cx="3063346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3.jpg"/><Relationship Id="rId2" Type="http://schemas.openxmlformats.org/officeDocument/2006/relationships/image" Target="../media/image00.png"/><Relationship Id="rId3" Type="http://schemas.openxmlformats.org/officeDocument/2006/relationships/image" Target="../media/image0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03.jpg"/><Relationship Id="rId2" Type="http://schemas.openxmlformats.org/officeDocument/2006/relationships/image" Target="../media/image00.png"/><Relationship Id="rId3" Type="http://schemas.openxmlformats.org/officeDocument/2006/relationships/image" Target="../media/image0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5736" y="0"/>
            <a:ext cx="12229961" cy="6856214"/>
            <a:chOff x="-15736" y="0"/>
            <a:chExt cx="12229961" cy="6856214"/>
          </a:xfrm>
        </p:grpSpPr>
        <p:pic>
          <p:nvPicPr>
            <p:cNvPr descr="HD-PanelContent.png" id="11" name="Shape 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/>
            <p:nvPr/>
          </p:nvSpPr>
          <p:spPr>
            <a:xfrm>
              <a:off x="608012" y="609600"/>
              <a:ext cx="10972799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Shape 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Shape 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5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Shape 15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Shape 152"/>
          <p:cNvGrpSpPr/>
          <p:nvPr/>
        </p:nvGrpSpPr>
        <p:grpSpPr>
          <a:xfrm>
            <a:off x="-15736" y="0"/>
            <a:ext cx="12229961" cy="6856214"/>
            <a:chOff x="-15736" y="0"/>
            <a:chExt cx="12229961" cy="6856214"/>
          </a:xfrm>
        </p:grpSpPr>
        <p:pic>
          <p:nvPicPr>
            <p:cNvPr descr="HD-PanelContent.png" id="153" name="Shape 1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Shape 154"/>
            <p:cNvSpPr/>
            <p:nvPr/>
          </p:nvSpPr>
          <p:spPr>
            <a:xfrm>
              <a:off x="608012" y="609600"/>
              <a:ext cx="10972799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55" name="Shape 1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56" name="Shape 1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5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Shape 157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Times New Roman"/>
              <a:buNone/>
            </a:pPr>
            <a:r>
              <a:rPr b="0" i="0" lang="pt-BR" sz="5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DPOC</a:t>
            </a:r>
          </a:p>
        </p:txBody>
      </p:sp>
      <p:sp>
        <p:nvSpPr>
          <p:cNvPr id="298" name="Shape 298"/>
          <p:cNvSpPr txBox="1"/>
          <p:nvPr>
            <p:ph idx="1" type="subTitle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Doença Pulmonar Obstrutiva Crônica 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054883" y="4158805"/>
            <a:ext cx="487587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Caroline Marques Nº USP 9327804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Gabriela Ansanelo Nº USP 9328669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Gabriela Carvalho Nº USP 9074948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Giovana Mika Tanabe Nº USP 9328061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427461" y="4988651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Turma A - Integral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1034441" y="1219200"/>
            <a:ext cx="9601200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REFERÊNCIAS: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Organização Mundial da Saúde – OMS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Jornal da Pneumologia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Conselho Federal de Farmácia – Serviços Farmacêuticos: Contextualização e Arcabouço Conceitual. Disponível em: &lt;http://www.cff.org.br/userfiles/file/pdf/Servi%C3%A7os%20farmac%C3%A Auticos%20contextualiza%C3%A7%C3%A3o%20e%20arcabou%C3%A7o.pdf&gt; Acesso em 30 de                      setembro de 2016.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1812143" y="1949833"/>
            <a:ext cx="5473145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 Carlos estava tomando </a:t>
            </a:r>
            <a:r>
              <a:rPr b="1" i="0" lang="pt-BR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broncodilatador </a:t>
            </a:r>
            <a:r>
              <a:rPr b="0" i="0" lang="pt-BR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 </a:t>
            </a:r>
            <a:r>
              <a:rPr b="1" i="0" lang="pt-BR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propranolol</a:t>
            </a:r>
            <a:r>
              <a:rPr b="0" i="0" lang="pt-BR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 um dia teve uma crise respiratória e procurou o</a:t>
            </a:r>
            <a:r>
              <a:rPr b="1" i="0" lang="pt-BR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AMA </a:t>
            </a:r>
            <a:r>
              <a:rPr b="0" i="0" lang="pt-BR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mais próximo.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812143" y="3434719"/>
            <a:ext cx="497679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Após receber o atendimento necessário, a equipe de enfermagem o encaminhou para uma </a:t>
            </a:r>
            <a:r>
              <a:rPr b="1"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consulta </a:t>
            </a: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 o farmacêutico.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-659" l="268" r="-1372" t="237"/>
          <a:stretch/>
        </p:blipFill>
        <p:spPr>
          <a:xfrm>
            <a:off x="7609110" y="1102962"/>
            <a:ext cx="1892597" cy="2850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371956-thermometer-drugs-and-syringes-isolated-on-white---design-is ..." id="309" name="Shape 3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9228" y="3949680"/>
            <a:ext cx="2743199" cy="198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1914271" y="1907065"/>
            <a:ext cx="5110162" cy="160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 paciente a princípio não entendeu o porquê ser atendido por um farmacêutico, então ele foi orientado sobre os principais </a:t>
            </a:r>
            <a:r>
              <a:rPr b="1"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serviços farmacêuticos</a:t>
            </a: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prenda, critique, entenda, opine.Medicamento é coisa séria!"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7610" y="1824038"/>
            <a:ext cx="195579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1914271" y="3433762"/>
            <a:ext cx="4802186" cy="160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-Conciliação de Medicamentos, </a:t>
            </a:r>
            <a:b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-Acompanhamento da Farmacoterapia </a:t>
            </a:r>
            <a:b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-Educação em Saúde,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-Dispensação de Medicamentos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940060" y="3014771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6019800" y="5533764"/>
            <a:ext cx="533399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Organização Mundial Da Saúde( OMS), 1993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 Farmacêutico na assistência farmacêutica do SUS, 2015.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1323813" y="1219200"/>
            <a:ext cx="547314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 consulta farmacêutica, verificou-se que ocorreu uma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interação medicamentosa 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entre o bronquiodilatador e o propranolol (vasoconstritor). Além disso, ocorreu uma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interação alimentar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pois a gordura diminui a absorção do bronquiodilatador. Ele também foi encaminhado a um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nutricionista.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nd Breathe... | Flickr - Photo Sharing!"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4396" y="1138219"/>
            <a:ext cx="3112452" cy="1431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propanolol.jpg" id="326" name="Shape 326"/>
          <p:cNvPicPr preferRelativeResize="0"/>
          <p:nvPr/>
        </p:nvPicPr>
        <p:blipFill rotWithShape="1">
          <a:blip r:embed="rId4">
            <a:alphaModFix/>
          </a:blip>
          <a:srcRect b="35653" l="52" r="-51" t="-64"/>
          <a:stretch/>
        </p:blipFill>
        <p:spPr>
          <a:xfrm>
            <a:off x="8659863" y="2175923"/>
            <a:ext cx="2743199" cy="1594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Shape 327"/>
          <p:cNvGrpSpPr/>
          <p:nvPr/>
        </p:nvGrpSpPr>
        <p:grpSpPr>
          <a:xfrm>
            <a:off x="1529424" y="3882051"/>
            <a:ext cx="6161351" cy="972844"/>
            <a:chOff x="5424" y="1062651"/>
            <a:chExt cx="6161351" cy="972844"/>
          </a:xfrm>
        </p:grpSpPr>
        <p:sp>
          <p:nvSpPr>
            <p:cNvPr id="328" name="Shape 328"/>
            <p:cNvSpPr/>
            <p:nvPr/>
          </p:nvSpPr>
          <p:spPr>
            <a:xfrm>
              <a:off x="5424" y="1062651"/>
              <a:ext cx="1621408" cy="97284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3E6CF"/>
                </a:gs>
                <a:gs pos="100000">
                  <a:srgbClr val="E4C380"/>
                </a:gs>
              </a:gsLst>
              <a:lin ang="540000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33917" y="1091145"/>
              <a:ext cx="1564420" cy="915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rIns="60950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Interação medicamentosa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1743716" y="1407145"/>
              <a:ext cx="343738" cy="402108"/>
            </a:xfrm>
            <a:prstGeom prst="mathPlus">
              <a:avLst>
                <a:gd fmla="val 23520" name="adj1"/>
              </a:avLst>
            </a:prstGeom>
            <a:solidFill>
              <a:srgbClr val="BFC7A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1743716" y="1487567"/>
              <a:ext cx="240616" cy="241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2275394" y="1062651"/>
              <a:ext cx="1621408" cy="97284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3E6CF"/>
                </a:gs>
                <a:gs pos="100000">
                  <a:srgbClr val="E4C380"/>
                </a:gs>
              </a:gsLst>
              <a:lin ang="540000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2303889" y="1091145"/>
              <a:ext cx="1564420" cy="915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rIns="60950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Interação alimentar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4058944" y="1348020"/>
              <a:ext cx="343738" cy="4021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FC7AA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4058944" y="1428441"/>
              <a:ext cx="240616" cy="241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4545367" y="1062651"/>
              <a:ext cx="1621408" cy="97284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3E6CF"/>
                </a:gs>
                <a:gs pos="100000">
                  <a:srgbClr val="E4C380"/>
                </a:gs>
              </a:gsLst>
              <a:lin ang="540000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4573860" y="1091145"/>
              <a:ext cx="1564420" cy="915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nutricionista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1323813" y="1219200"/>
            <a:ext cx="621998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 consulta, o farmacêutico traçou um plano de ação para o Carlos, substituiu o bronquiodilatador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Alenia 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por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Aerolin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o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propranolol 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pelo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losartana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 adicionou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omeprazol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pois o uso de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corticosteroides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causou dor no estômago e pode agravar a inflamação por DPOC.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3077865" y="3505198"/>
            <a:ext cx="1495585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E6CF"/>
              </a:gs>
              <a:gs pos="100000">
                <a:srgbClr val="E4C380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Alenia</a:t>
            </a:r>
          </a:p>
        </p:txBody>
      </p:sp>
      <p:sp>
        <p:nvSpPr>
          <p:cNvPr id="344" name="Shape 344"/>
          <p:cNvSpPr/>
          <p:nvPr/>
        </p:nvSpPr>
        <p:spPr>
          <a:xfrm>
            <a:off x="3077865" y="4772937"/>
            <a:ext cx="1495585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E6CF"/>
              </a:gs>
              <a:gs pos="100000">
                <a:srgbClr val="E4C380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Propanolol</a:t>
            </a:r>
          </a:p>
        </p:txBody>
      </p:sp>
      <p:sp>
        <p:nvSpPr>
          <p:cNvPr id="345" name="Shape 345"/>
          <p:cNvSpPr/>
          <p:nvPr/>
        </p:nvSpPr>
        <p:spPr>
          <a:xfrm>
            <a:off x="5181600" y="3489933"/>
            <a:ext cx="1495585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E6CF"/>
              </a:gs>
              <a:gs pos="100000">
                <a:srgbClr val="E4C380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Aerolin</a:t>
            </a:r>
          </a:p>
        </p:txBody>
      </p:sp>
      <p:sp>
        <p:nvSpPr>
          <p:cNvPr id="346" name="Shape 346"/>
          <p:cNvSpPr/>
          <p:nvPr/>
        </p:nvSpPr>
        <p:spPr>
          <a:xfrm>
            <a:off x="5181600" y="4772937"/>
            <a:ext cx="1495585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E6CF"/>
              </a:gs>
              <a:gs pos="100000">
                <a:srgbClr val="E4C380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Losartana</a:t>
            </a:r>
          </a:p>
        </p:txBody>
      </p:sp>
      <p:sp>
        <p:nvSpPr>
          <p:cNvPr id="347" name="Shape 347"/>
          <p:cNvSpPr/>
          <p:nvPr/>
        </p:nvSpPr>
        <p:spPr>
          <a:xfrm>
            <a:off x="7543800" y="4070632"/>
            <a:ext cx="1495585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E6CF"/>
              </a:gs>
              <a:gs pos="100000">
                <a:srgbClr val="E4C380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Omeprazo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</a:t>
            </a:r>
          </a:p>
        </p:txBody>
      </p:sp>
      <p:sp>
        <p:nvSpPr>
          <p:cNvPr id="348" name="Shape 348"/>
          <p:cNvSpPr/>
          <p:nvPr/>
        </p:nvSpPr>
        <p:spPr>
          <a:xfrm>
            <a:off x="4695985" y="3795126"/>
            <a:ext cx="2286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5875">
            <a:solidFill>
              <a:srgbClr val="A2822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4695985" y="5067300"/>
            <a:ext cx="2286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5875">
            <a:solidFill>
              <a:srgbClr val="A2822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1105829" y="3609323"/>
            <a:ext cx="1713571" cy="642609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1"/>
          </a:solidFill>
          <a:ln cap="flat" cmpd="sng" w="158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Bronquio-dilatarores</a:t>
            </a:r>
          </a:p>
        </p:txBody>
      </p:sp>
      <p:sp>
        <p:nvSpPr>
          <p:cNvPr id="351" name="Shape 351"/>
          <p:cNvSpPr/>
          <p:nvPr/>
        </p:nvSpPr>
        <p:spPr>
          <a:xfrm>
            <a:off x="1105828" y="4832632"/>
            <a:ext cx="1713571" cy="642609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1"/>
          </a:solidFill>
          <a:ln cap="flat" cmpd="sng" w="158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Vasocons-tritores</a:t>
            </a:r>
          </a:p>
        </p:txBody>
      </p:sp>
      <p:sp>
        <p:nvSpPr>
          <p:cNvPr id="352" name="Shape 352"/>
          <p:cNvSpPr/>
          <p:nvPr/>
        </p:nvSpPr>
        <p:spPr>
          <a:xfrm>
            <a:off x="6868960" y="4267198"/>
            <a:ext cx="381000" cy="3810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15875">
            <a:solidFill>
              <a:srgbClr val="A2822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7696200" y="5295900"/>
            <a:ext cx="3657600" cy="800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Jornal de Pneumologia, 2004.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Comissão Nacional de Incorporação de Tecnologias no SUS (CONITEC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), </a:t>
            </a:r>
            <a:r>
              <a:rPr lang="pt-B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2014.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2438400" y="914400"/>
            <a:ext cx="6067585" cy="984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Nessa </a:t>
            </a:r>
            <a:r>
              <a:rPr b="1"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dispensação</a:t>
            </a: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ele também orientou o paciente sobre as informações do medicamento, como: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59" name="Shape 359"/>
          <p:cNvGrpSpPr/>
          <p:nvPr/>
        </p:nvGrpSpPr>
        <p:grpSpPr>
          <a:xfrm>
            <a:off x="2759149" y="1755384"/>
            <a:ext cx="4960950" cy="4151564"/>
            <a:chOff x="667650" y="2784"/>
            <a:chExt cx="4960950" cy="4151564"/>
          </a:xfrm>
        </p:grpSpPr>
        <p:sp>
          <p:nvSpPr>
            <p:cNvPr id="360" name="Shape 360"/>
            <p:cNvSpPr/>
            <p:nvPr/>
          </p:nvSpPr>
          <p:spPr>
            <a:xfrm rot="10800000">
              <a:off x="1362968" y="2784"/>
              <a:ext cx="4265632" cy="1154169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F3E6CF"/>
                </a:gs>
                <a:gs pos="100000">
                  <a:srgbClr val="E4C380"/>
                </a:gs>
              </a:gsLst>
              <a:lin ang="540000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1651509" y="2784"/>
              <a:ext cx="3977090" cy="1154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508950" rIns="234675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33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Dose certa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667650" y="18435"/>
              <a:ext cx="1154169" cy="115416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935" l="-50660" r="-614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 rot="10800000">
              <a:off x="1362968" y="1501480"/>
              <a:ext cx="4265632" cy="1154169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F3E6CF"/>
                </a:gs>
                <a:gs pos="100000">
                  <a:srgbClr val="E4C380"/>
                </a:gs>
              </a:gsLst>
              <a:lin ang="540000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 txBox="1"/>
            <p:nvPr/>
          </p:nvSpPr>
          <p:spPr>
            <a:xfrm>
              <a:off x="1651509" y="1501480"/>
              <a:ext cx="3977090" cy="1154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508950" rIns="234675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33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Horários diferentes para tomar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667650" y="1518354"/>
              <a:ext cx="1154169" cy="115416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1269" l="4064" r="-42483" t="-7434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 rot="10800000">
              <a:off x="1362968" y="3000179"/>
              <a:ext cx="4265632" cy="1154169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F3E6CF"/>
                </a:gs>
                <a:gs pos="100000">
                  <a:srgbClr val="E4C380"/>
                </a:gs>
              </a:gsLst>
              <a:lin ang="5400000" scaled="0"/>
            </a:gradFill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1651509" y="3000178"/>
              <a:ext cx="3977090" cy="1154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508950" rIns="234675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33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Possíveis interações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785883" y="3000178"/>
              <a:ext cx="1154169" cy="115416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16997" r="-16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2895600" y="1143000"/>
            <a:ext cx="571499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Como essa consulta foi no AMA, o farmacêutico orientou o paciente a procurar uma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UBS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para continuar o </a:t>
            </a:r>
            <a:r>
              <a:rPr b="1"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acompanhamento, </a:t>
            </a:r>
            <a:r>
              <a:rPr lang="pt-BR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para que se ocorrer um efeito adverso possa ser mudado o plano farmacoterapêutico.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74" name="Shape 374"/>
          <p:cNvGrpSpPr/>
          <p:nvPr/>
        </p:nvGrpSpPr>
        <p:grpSpPr>
          <a:xfrm>
            <a:off x="3474635" y="2676891"/>
            <a:ext cx="4968492" cy="2921100"/>
            <a:chOff x="579035" y="0"/>
            <a:chExt cx="4968492" cy="2921100"/>
          </a:xfrm>
        </p:grpSpPr>
        <p:sp>
          <p:nvSpPr>
            <p:cNvPr id="375" name="Shape 375"/>
            <p:cNvSpPr/>
            <p:nvPr/>
          </p:nvSpPr>
          <p:spPr>
            <a:xfrm rot="5400000">
              <a:off x="783992" y="908621"/>
              <a:ext cx="759156" cy="86427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DD3BB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79035" y="0"/>
              <a:ext cx="1277973" cy="894540"/>
            </a:xfrm>
            <a:prstGeom prst="roundRect">
              <a:avLst>
                <a:gd fmla="val 16670" name="adj"/>
              </a:avLst>
            </a:prstGeom>
            <a:solidFill>
              <a:srgbClr val="829927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 txBox="1"/>
            <p:nvPr/>
          </p:nvSpPr>
          <p:spPr>
            <a:xfrm>
              <a:off x="622710" y="43676"/>
              <a:ext cx="1190622" cy="8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rIns="76200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AMA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1875847" y="199178"/>
              <a:ext cx="1749776" cy="537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 txBox="1"/>
            <p:nvPr/>
          </p:nvSpPr>
          <p:spPr>
            <a:xfrm>
              <a:off x="1875847" y="199178"/>
              <a:ext cx="1749776" cy="537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Primeira consulta</a:t>
              </a:r>
            </a:p>
          </p:txBody>
        </p:sp>
        <p:sp>
          <p:nvSpPr>
            <p:cNvPr id="380" name="Shape 380"/>
            <p:cNvSpPr/>
            <p:nvPr/>
          </p:nvSpPr>
          <p:spPr>
            <a:xfrm rot="5400000">
              <a:off x="1944238" y="1899213"/>
              <a:ext cx="759156" cy="86427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DD3BB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1608912" y="1021695"/>
              <a:ext cx="1277973" cy="894540"/>
            </a:xfrm>
            <a:prstGeom prst="roundRect">
              <a:avLst>
                <a:gd fmla="val 16670" name="adj"/>
              </a:avLst>
            </a:prstGeom>
            <a:solidFill>
              <a:srgbClr val="829927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 txBox="1"/>
            <p:nvPr/>
          </p:nvSpPr>
          <p:spPr>
            <a:xfrm>
              <a:off x="1652588" y="1065371"/>
              <a:ext cx="1190622" cy="8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rIns="76200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UBS</a:t>
              </a:r>
            </a:p>
          </p:txBody>
        </p:sp>
        <p:sp>
          <p:nvSpPr>
            <p:cNvPr id="383" name="Shape 383"/>
            <p:cNvSpPr/>
            <p:nvPr/>
          </p:nvSpPr>
          <p:spPr>
            <a:xfrm>
              <a:off x="2941241" y="1113575"/>
              <a:ext cx="1735183" cy="723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865360" y="2026559"/>
              <a:ext cx="1277973" cy="894540"/>
            </a:xfrm>
            <a:prstGeom prst="roundRect">
              <a:avLst>
                <a:gd fmla="val 16670" name="adj"/>
              </a:avLst>
            </a:prstGeom>
            <a:solidFill>
              <a:srgbClr val="829927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2909036" y="2070235"/>
              <a:ext cx="1190622" cy="8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rIns="76200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Acompa-nhamento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4191003" y="2104175"/>
              <a:ext cx="1356523" cy="723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4191003" y="2104175"/>
              <a:ext cx="1356523" cy="723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rIns="80000" tIns="80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E mudanças se necessário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1828800" y="1219200"/>
            <a:ext cx="4495800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 ocasião, a esposa do seu Carlos estava presente e foi orientada a cozinhar utilizando menos gordura.  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47" l="-108" r="198" t="-47"/>
          <a:stretch/>
        </p:blipFill>
        <p:spPr>
          <a:xfrm>
            <a:off x="1828800" y="2562205"/>
            <a:ext cx="4114800" cy="317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6464" y="2194313"/>
            <a:ext cx="1809664" cy="156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/>
          <p:nvPr/>
        </p:nvSpPr>
        <p:spPr>
          <a:xfrm>
            <a:off x="7391400" y="1727031"/>
            <a:ext cx="2459795" cy="2503942"/>
          </a:xfrm>
          <a:prstGeom prst="noSmoking">
            <a:avLst>
              <a:gd fmla="val 18750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Shape 401"/>
          <p:cNvGrpSpPr/>
          <p:nvPr/>
        </p:nvGrpSpPr>
        <p:grpSpPr>
          <a:xfrm>
            <a:off x="2667000" y="1219200"/>
            <a:ext cx="6705598" cy="4415425"/>
            <a:chOff x="0" y="0"/>
            <a:chExt cx="6705598" cy="4415425"/>
          </a:xfrm>
        </p:grpSpPr>
        <p:sp>
          <p:nvSpPr>
            <p:cNvPr id="402" name="Shape 402"/>
            <p:cNvSpPr/>
            <p:nvPr/>
          </p:nvSpPr>
          <p:spPr>
            <a:xfrm rot="5400000">
              <a:off x="-239951" y="244124"/>
              <a:ext cx="1599678" cy="1119773"/>
            </a:xfrm>
            <a:prstGeom prst="chevron">
              <a:avLst>
                <a:gd fmla="val 50000" name="adj"/>
              </a:avLst>
            </a:prstGeom>
            <a:solidFill>
              <a:srgbClr val="D77727"/>
            </a:solidFill>
            <a:ln cap="flat" cmpd="sng" w="15875">
              <a:solidFill>
                <a:srgbClr val="D7772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0" y="564058"/>
              <a:ext cx="1119773" cy="479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rIns="11425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Farma-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cêutico</a:t>
              </a:r>
            </a:p>
          </p:txBody>
        </p:sp>
        <p:sp>
          <p:nvSpPr>
            <p:cNvPr id="404" name="Shape 404"/>
            <p:cNvSpPr/>
            <p:nvPr/>
          </p:nvSpPr>
          <p:spPr>
            <a:xfrm rot="5400000">
              <a:off x="3392518" y="-2272743"/>
              <a:ext cx="1040336" cy="558582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D7772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 txBox="1"/>
            <p:nvPr/>
          </p:nvSpPr>
          <p:spPr>
            <a:xfrm>
              <a:off x="1119775" y="50785"/>
              <a:ext cx="5535040" cy="938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42225" rIns="12700" tIns="12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Explicações sobre os medicamentos</a:t>
              </a:r>
            </a:p>
          </p:txBody>
        </p:sp>
        <p:sp>
          <p:nvSpPr>
            <p:cNvPr id="406" name="Shape 406"/>
            <p:cNvSpPr/>
            <p:nvPr/>
          </p:nvSpPr>
          <p:spPr>
            <a:xfrm rot="5400000">
              <a:off x="-239951" y="1649911"/>
              <a:ext cx="1599678" cy="1119773"/>
            </a:xfrm>
            <a:prstGeom prst="chevron">
              <a:avLst>
                <a:gd fmla="val 50000" name="adj"/>
              </a:avLst>
            </a:prstGeom>
            <a:solidFill>
              <a:srgbClr val="DA9633"/>
            </a:solidFill>
            <a:ln cap="flat" cmpd="sng" w="15875">
              <a:solidFill>
                <a:srgbClr val="DA963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 txBox="1"/>
            <p:nvPr/>
          </p:nvSpPr>
          <p:spPr>
            <a:xfrm>
              <a:off x="0" y="1969847"/>
              <a:ext cx="1119773" cy="479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rIns="10150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Pneumo-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logista</a:t>
              </a:r>
            </a:p>
          </p:txBody>
        </p:sp>
        <p:sp>
          <p:nvSpPr>
            <p:cNvPr id="408" name="Shape 408"/>
            <p:cNvSpPr/>
            <p:nvPr/>
          </p:nvSpPr>
          <p:spPr>
            <a:xfrm rot="5400000">
              <a:off x="3392790" y="-863056"/>
              <a:ext cx="1039789" cy="558582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DA963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 txBox="1"/>
            <p:nvPr/>
          </p:nvSpPr>
          <p:spPr>
            <a:xfrm>
              <a:off x="1119774" y="1460719"/>
              <a:ext cx="5535066" cy="938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70675" rIns="15225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Nova triagem</a:t>
              </a:r>
            </a:p>
          </p:txBody>
        </p:sp>
        <p:sp>
          <p:nvSpPr>
            <p:cNvPr id="410" name="Shape 410"/>
            <p:cNvSpPr/>
            <p:nvPr/>
          </p:nvSpPr>
          <p:spPr>
            <a:xfrm rot="5400000">
              <a:off x="-239951" y="3055700"/>
              <a:ext cx="1599678" cy="1119773"/>
            </a:xfrm>
            <a:prstGeom prst="chevron">
              <a:avLst>
                <a:gd fmla="val 50000" name="adj"/>
              </a:avLst>
            </a:prstGeom>
            <a:solidFill>
              <a:srgbClr val="DCB13F"/>
            </a:solidFill>
            <a:ln cap="flat" cmpd="sng" w="15875">
              <a:solidFill>
                <a:srgbClr val="DCB13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 txBox="1"/>
            <p:nvPr/>
          </p:nvSpPr>
          <p:spPr>
            <a:xfrm>
              <a:off x="0" y="3375635"/>
              <a:ext cx="1119773" cy="479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rIns="19050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3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exames</a:t>
              </a:r>
            </a:p>
          </p:txBody>
        </p:sp>
        <p:sp>
          <p:nvSpPr>
            <p:cNvPr id="412" name="Shape 412"/>
            <p:cNvSpPr/>
            <p:nvPr/>
          </p:nvSpPr>
          <p:spPr>
            <a:xfrm rot="5400000">
              <a:off x="3392790" y="542730"/>
              <a:ext cx="1039789" cy="558582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DCB13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 txBox="1"/>
            <p:nvPr/>
          </p:nvSpPr>
          <p:spPr>
            <a:xfrm>
              <a:off x="1119774" y="2866506"/>
              <a:ext cx="5535066" cy="938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70675" rIns="15225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Verificar se haviam danos no pulmão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ânico">
  <a:themeElements>
    <a:clrScheme name="Orgâ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rgânico">
  <a:themeElements>
    <a:clrScheme name="Orgâ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