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0319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>
                <a:solidFill>
                  <a:schemeClr val="lt1"/>
                </a:solidFill>
              </a:rPr>
              <a:t>‹nº›</a:t>
            </a:fld>
            <a:endParaRPr lang="pt-P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>
                <a:solidFill>
                  <a:schemeClr val="lt1"/>
                </a:solidFill>
              </a:rPr>
              <a:t>‹nº›</a:t>
            </a:fld>
            <a:endParaRPr lang="pt-P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>
                <a:solidFill>
                  <a:schemeClr val="lt1"/>
                </a:solidFill>
              </a:rPr>
              <a:t>‹nº›</a:t>
            </a:fld>
            <a:endParaRPr lang="pt-PT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PT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PT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pt-PT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/>
              <a:t>CELSO FURTADO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PT"/>
              <a:t>LES 203 - História do Pensamento Econômico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CEPAL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21556" t="22185" r="25308" b="22185"/>
          <a:stretch/>
        </p:blipFill>
        <p:spPr>
          <a:xfrm>
            <a:off x="5472724" y="2511999"/>
            <a:ext cx="3289750" cy="225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3675" y="1115725"/>
            <a:ext cx="8474100" cy="182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“A CEPAL é um fenômeno”;</a:t>
            </a:r>
          </a:p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Prebisch percebeu a diferença de comportamento entre o ciclo de países exportadores de matérias-primas e o dos países industrializados;</a:t>
            </a:r>
          </a:p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Estouro de debates: desenvolvimentistas </a:t>
            </a:r>
            <a:r>
              <a:rPr lang="pt-PT" i="1" dirty="0">
                <a:solidFill>
                  <a:srgbClr val="000000"/>
                </a:solidFill>
              </a:rPr>
              <a:t>x</a:t>
            </a:r>
            <a:r>
              <a:rPr lang="pt-PT" dirty="0">
                <a:solidFill>
                  <a:srgbClr val="000000"/>
                </a:solidFill>
              </a:rPr>
              <a:t> liberais.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None/>
            </a:pPr>
            <a:endParaRPr dirty="0">
              <a:solidFill>
                <a:srgbClr val="43434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PÓS-GRADUAÇÃO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092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Doutorado na </a:t>
            </a:r>
            <a:r>
              <a:rPr lang="pt-PT" dirty="0" smtClean="0">
                <a:solidFill>
                  <a:srgbClr val="000000"/>
                </a:solidFill>
              </a:rPr>
              <a:t>França;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Conjuntura Econômica;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Nações </a:t>
            </a:r>
            <a:r>
              <a:rPr lang="pt-PT" dirty="0">
                <a:solidFill>
                  <a:srgbClr val="000000"/>
                </a:solidFill>
              </a:rPr>
              <a:t>Unidas e </a:t>
            </a:r>
            <a:r>
              <a:rPr lang="pt-PT" dirty="0" smtClean="0">
                <a:solidFill>
                  <a:srgbClr val="000000"/>
                </a:solidFill>
              </a:rPr>
              <a:t>Prebisch;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Inglaterra</a:t>
            </a:r>
            <a:r>
              <a:rPr lang="pt-PT" dirty="0">
                <a:solidFill>
                  <a:srgbClr val="000000"/>
                </a:solidFill>
              </a:rPr>
              <a:t>: Formação Econômica do </a:t>
            </a:r>
            <a:r>
              <a:rPr lang="pt-PT" dirty="0" smtClean="0">
                <a:solidFill>
                  <a:srgbClr val="000000"/>
                </a:solidFill>
              </a:rPr>
              <a:t>Brasil;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Estados </a:t>
            </a:r>
            <a:r>
              <a:rPr lang="pt-PT" dirty="0">
                <a:solidFill>
                  <a:srgbClr val="000000"/>
                </a:solidFill>
              </a:rPr>
              <a:t>Unidos;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350" y="1075275"/>
            <a:ext cx="2132775" cy="293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389351" y="4070525"/>
            <a:ext cx="2197800" cy="68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PT" sz="10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Celso Furtado, em 1971, ao lado da faculdade de economia da Universidade de Paris.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Sobre Economia e o Economista 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980100"/>
            <a:ext cx="8520600" cy="379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Economia: ciência ou arte?</a:t>
            </a:r>
          </a:p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Desafios complexos: meios dos economistas insuficientes;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Não existência de uma ciência social capaz de dar soluções;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  Engenharia econômica;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0000"/>
              </a:solidFill>
            </a:endParaRPr>
          </a:p>
          <a:p>
            <a:pPr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PT" sz="1900" dirty="0" smtClean="0">
                <a:solidFill>
                  <a:srgbClr val="000000"/>
                </a:solidFill>
              </a:rPr>
              <a:t>    </a:t>
            </a:r>
            <a:r>
              <a:rPr lang="pt-PT" sz="1900" i="1" dirty="0">
                <a:solidFill>
                  <a:srgbClr val="000000"/>
                </a:solidFill>
              </a:rPr>
              <a:t>“</a:t>
            </a:r>
            <a:r>
              <a:rPr lang="pt-PT" sz="1400" i="1" dirty="0">
                <a:solidFill>
                  <a:srgbClr val="000000"/>
                </a:solidFill>
              </a:rPr>
              <a:t>O fato é que os economistas foram evoluindo para uma espécie de corpo de engenheiros. Eles dão respostas a problemas específicos. Não estão preocupados, como no passado, em entender a sociedade, o que deixam para os filósofos e para ensaístas. Para eles, ser economista é ter uma caixa de ferramenta e saber usá-la diante de problemas concretos.”</a:t>
            </a:r>
          </a:p>
          <a:p>
            <a:pPr marL="457200" lvl="0" indent="-304800" algn="r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PT" sz="1200" dirty="0">
                <a:solidFill>
                  <a:srgbClr val="000000"/>
                </a:solidFill>
              </a:rPr>
              <a:t>Celso Furtado</a:t>
            </a:r>
          </a:p>
          <a:p>
            <a:pPr lvl="0">
              <a:spcBef>
                <a:spcPts val="0"/>
              </a:spcBef>
              <a:buNone/>
            </a:pPr>
            <a:endParaRPr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pt-PT"/>
              <a:t>Sobre Economia e o Economista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997350"/>
            <a:ext cx="8520600" cy="360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Colonialismo acadêmico;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Iniciativa: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i="1" dirty="0">
                <a:solidFill>
                  <a:srgbClr val="000000"/>
                </a:solidFill>
              </a:rPr>
              <a:t>“A história depende muito da iniciativa de alguns homens. Quando não existem esses homens que são capazes de liderar, de assumir a responsabilidade, de avançar o sinal se necessário, de enfrentar, a história se empobrece</a:t>
            </a:r>
            <a:r>
              <a:rPr lang="pt-PT" sz="1400" i="1" dirty="0" smtClean="0">
                <a:solidFill>
                  <a:srgbClr val="000000"/>
                </a:solidFill>
              </a:rPr>
              <a:t>.”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PT" sz="1400" i="1" dirty="0">
              <a:solidFill>
                <a:srgbClr val="000000"/>
              </a:solidFill>
            </a:endParaRPr>
          </a:p>
          <a:p>
            <a:pPr marL="457200" lvl="0" indent="-317500" algn="r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PT" sz="1400" dirty="0">
                <a:solidFill>
                  <a:srgbClr val="000000"/>
                </a:solidFill>
              </a:rPr>
              <a:t>Celso Furtado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000000"/>
              </a:solidFill>
            </a:endParaRP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t-PT" i="1" dirty="0">
                <a:solidFill>
                  <a:srgbClr val="000000"/>
                </a:solidFill>
              </a:rPr>
              <a:t>Teoria da dependência;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29845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pt-PT" sz="1200" dirty="0">
                <a:solidFill>
                  <a:schemeClr val="dk1"/>
                </a:solidFill>
              </a:rPr>
              <a:t>·</a:t>
            </a:r>
            <a:r>
              <a:rPr lang="pt-PT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pt-PT" sz="1200" dirty="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pt-PT"/>
              <a:t>Sobre Economia e o Economista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938100"/>
            <a:ext cx="6511800" cy="32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5143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Formação Econômica do Brasil: ligação entre a formação econômica do Brasil e o processo global da economia mundial;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pt-PT" sz="1200" i="1" dirty="0">
                <a:solidFill>
                  <a:srgbClr val="000000"/>
                </a:solidFill>
              </a:rPr>
              <a:t>“...fez com que muita gente entendesse melhor o Brasil, o que considero o lado mais sedutor do livro”</a:t>
            </a:r>
          </a:p>
          <a:p>
            <a:pPr marL="457200" lvl="0" indent="-285750" algn="r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PT" sz="1200" dirty="0">
                <a:solidFill>
                  <a:srgbClr val="000000"/>
                </a:solidFill>
              </a:rPr>
              <a:t>Celso Furtado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0168" y="1577550"/>
            <a:ext cx="1539000" cy="22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970200" y="3890500"/>
            <a:ext cx="21738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 sz="800">
                <a:latin typeface="Lato"/>
                <a:ea typeface="Lato"/>
                <a:cs typeface="Lato"/>
                <a:sym typeface="Lato"/>
              </a:rPr>
              <a:t>Formação Econômica do Brasil, 34ºed.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503150"/>
            <a:ext cx="8520600" cy="21372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Brasil crescendo por dinâmica </a:t>
            </a:r>
            <a:r>
              <a:rPr lang="pt-PT" dirty="0" smtClean="0">
                <a:solidFill>
                  <a:srgbClr val="000000"/>
                </a:solidFill>
              </a:rPr>
              <a:t>própria;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Mudança </a:t>
            </a:r>
            <a:r>
              <a:rPr lang="pt-PT" dirty="0">
                <a:solidFill>
                  <a:srgbClr val="000000"/>
                </a:solidFill>
              </a:rPr>
              <a:t>na mão-de-obra devido o fim da </a:t>
            </a:r>
            <a:r>
              <a:rPr lang="pt-PT" dirty="0" smtClean="0">
                <a:solidFill>
                  <a:srgbClr val="000000"/>
                </a:solidFill>
              </a:rPr>
              <a:t>escravidão;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Aumenta </a:t>
            </a:r>
            <a:r>
              <a:rPr lang="pt-PT" dirty="0">
                <a:solidFill>
                  <a:srgbClr val="000000"/>
                </a:solidFill>
              </a:rPr>
              <a:t>os salários mas diminui o trabalho </a:t>
            </a:r>
            <a:r>
              <a:rPr lang="pt-PT" dirty="0" smtClean="0">
                <a:solidFill>
                  <a:srgbClr val="000000"/>
                </a:solidFill>
              </a:rPr>
              <a:t>ofertado;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Preferência </a:t>
            </a:r>
            <a:r>
              <a:rPr lang="pt-PT" dirty="0">
                <a:solidFill>
                  <a:srgbClr val="000000"/>
                </a:solidFill>
              </a:rPr>
              <a:t>ao </a:t>
            </a:r>
            <a:r>
              <a:rPr lang="pt-PT" dirty="0" smtClean="0">
                <a:solidFill>
                  <a:srgbClr val="000000"/>
                </a:solidFill>
              </a:rPr>
              <a:t>ócio;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A </a:t>
            </a:r>
            <a:r>
              <a:rPr lang="pt-PT" dirty="0">
                <a:solidFill>
                  <a:srgbClr val="000000"/>
                </a:solidFill>
              </a:rPr>
              <a:t>Taxa de juros alta se dava devido a economia aberta;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pt-PT"/>
              <a:t>Sobre Economia e o Economista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DESENVOLVIMENTO ECONÔMICO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1683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Progresso técnico é algo exógeno;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Busca da tecnologia de ponta força a criação de desemprego;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Novo modelo de sociedade em que alguma coisa substitua a função do trabalho;</a:t>
            </a:r>
          </a:p>
          <a:p>
            <a:pPr lv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PT" sz="1400" i="1" dirty="0">
                <a:solidFill>
                  <a:srgbClr val="000000"/>
                </a:solidFill>
              </a:rPr>
              <a:t>“O avanço tecnológico se impõe porque é rentável para alguns grupos que têm o poder de decisão”</a:t>
            </a:r>
          </a:p>
          <a:p>
            <a:pPr marL="457200" lvl="0" indent="-317500" algn="r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PT" sz="1400" i="1" dirty="0">
                <a:solidFill>
                  <a:srgbClr val="000000"/>
                </a:solidFill>
              </a:rPr>
              <a:t>Celso Furtado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DESENVOLVIMENTO ECONÔMICO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23528" y="1635646"/>
            <a:ext cx="8520600" cy="180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Proteção de certos </a:t>
            </a:r>
            <a:r>
              <a:rPr lang="pt-PT" dirty="0" smtClean="0">
                <a:solidFill>
                  <a:srgbClr val="000000"/>
                </a:solidFill>
              </a:rPr>
              <a:t>setores;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Progresso </a:t>
            </a:r>
            <a:r>
              <a:rPr lang="pt-PT" dirty="0">
                <a:solidFill>
                  <a:srgbClr val="000000"/>
                </a:solidFill>
              </a:rPr>
              <a:t>tecnológico dependente da qualidade de material </a:t>
            </a:r>
            <a:r>
              <a:rPr lang="pt-PT" dirty="0" smtClean="0">
                <a:solidFill>
                  <a:srgbClr val="000000"/>
                </a:solidFill>
              </a:rPr>
              <a:t>humano;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O </a:t>
            </a:r>
            <a:r>
              <a:rPr lang="pt-PT" dirty="0">
                <a:solidFill>
                  <a:srgbClr val="000000"/>
                </a:solidFill>
              </a:rPr>
              <a:t>maior negócio do mundo moderno é a especulação financeira.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SUDENE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Tentativa de abordagem nova dos problemas do </a:t>
            </a:r>
            <a:r>
              <a:rPr lang="pt-PT" dirty="0" smtClean="0">
                <a:solidFill>
                  <a:srgbClr val="000000"/>
                </a:solidFill>
              </a:rPr>
              <a:t>Nordeste;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Abordagem </a:t>
            </a:r>
            <a:r>
              <a:rPr lang="pt-PT" dirty="0">
                <a:solidFill>
                  <a:srgbClr val="000000"/>
                </a:solidFill>
              </a:rPr>
              <a:t>indireta do problema da reforma </a:t>
            </a:r>
            <a:r>
              <a:rPr lang="pt-PT" dirty="0" smtClean="0">
                <a:solidFill>
                  <a:srgbClr val="000000"/>
                </a:solidFill>
              </a:rPr>
              <a:t>agrária;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Política </a:t>
            </a:r>
            <a:r>
              <a:rPr lang="pt-PT" dirty="0">
                <a:solidFill>
                  <a:srgbClr val="000000"/>
                </a:solidFill>
              </a:rPr>
              <a:t>de incentivos </a:t>
            </a:r>
            <a:r>
              <a:rPr lang="pt-PT" dirty="0" smtClean="0">
                <a:solidFill>
                  <a:srgbClr val="000000"/>
                </a:solidFill>
              </a:rPr>
              <a:t>fiscais;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Crescimento </a:t>
            </a:r>
            <a:r>
              <a:rPr lang="pt-PT" dirty="0">
                <a:solidFill>
                  <a:srgbClr val="000000"/>
                </a:solidFill>
              </a:rPr>
              <a:t>do nordeste de mais de 5% ao ano durante os últimos trinta anos;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i="1" dirty="0" smtClean="0">
                <a:solidFill>
                  <a:srgbClr val="000000"/>
                </a:solidFill>
              </a:rPr>
              <a:t>“ </a:t>
            </a:r>
            <a:r>
              <a:rPr lang="pt-PT" sz="1400" i="1" dirty="0">
                <a:solidFill>
                  <a:srgbClr val="000000"/>
                </a:solidFill>
              </a:rPr>
              <a:t>[...] os problemas sociais persistem, a sociedade não avança, avança a economia, esse é o quadro no Nordeste.”</a:t>
            </a:r>
          </a:p>
          <a:p>
            <a:pPr lvl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400" i="1" dirty="0">
                <a:solidFill>
                  <a:srgbClr val="000000"/>
                </a:solidFill>
              </a:rPr>
              <a:t>-	Celso Furtado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INFLAÇÃO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79512" y="98757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A inflação brasileira deriva de um conflito distributivo de </a:t>
            </a:r>
            <a:r>
              <a:rPr lang="pt-PT" dirty="0" smtClean="0">
                <a:solidFill>
                  <a:srgbClr val="000000"/>
                </a:solidFill>
              </a:rPr>
              <a:t>renda;</a:t>
            </a:r>
          </a:p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Governo </a:t>
            </a:r>
            <a:r>
              <a:rPr lang="pt-PT" dirty="0">
                <a:solidFill>
                  <a:srgbClr val="000000"/>
                </a:solidFill>
              </a:rPr>
              <a:t>apela para inflação para se </a:t>
            </a:r>
            <a:r>
              <a:rPr lang="pt-PT" dirty="0" smtClean="0">
                <a:solidFill>
                  <a:srgbClr val="000000"/>
                </a:solidFill>
              </a:rPr>
              <a:t>autofinanciar;</a:t>
            </a:r>
          </a:p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Inflação </a:t>
            </a:r>
            <a:r>
              <a:rPr lang="pt-PT" dirty="0">
                <a:solidFill>
                  <a:srgbClr val="000000"/>
                </a:solidFill>
              </a:rPr>
              <a:t>inercial é subproduto da </a:t>
            </a:r>
            <a:r>
              <a:rPr lang="pt-PT" dirty="0" smtClean="0">
                <a:solidFill>
                  <a:srgbClr val="000000"/>
                </a:solidFill>
              </a:rPr>
              <a:t>indexação;</a:t>
            </a:r>
          </a:p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Com </a:t>
            </a:r>
            <a:r>
              <a:rPr lang="pt-PT" dirty="0">
                <a:solidFill>
                  <a:srgbClr val="000000"/>
                </a:solidFill>
              </a:rPr>
              <a:t>a indexação pode-se prever a inflação e planejar também a inflação </a:t>
            </a:r>
            <a:r>
              <a:rPr lang="pt-PT" dirty="0" smtClean="0">
                <a:solidFill>
                  <a:srgbClr val="000000"/>
                </a:solidFill>
              </a:rPr>
              <a:t>futura;</a:t>
            </a:r>
          </a:p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Para </a:t>
            </a:r>
            <a:r>
              <a:rPr lang="pt-PT" dirty="0">
                <a:solidFill>
                  <a:srgbClr val="000000"/>
                </a:solidFill>
              </a:rPr>
              <a:t>compatibilizar uma política fiscal e monetária com uma política global </a:t>
            </a:r>
            <a:r>
              <a:rPr lang="pt-PT" dirty="0" smtClean="0">
                <a:solidFill>
                  <a:srgbClr val="000000"/>
                </a:solidFill>
              </a:rPr>
              <a:t>o governo </a:t>
            </a:r>
            <a:r>
              <a:rPr lang="pt-PT" dirty="0">
                <a:solidFill>
                  <a:srgbClr val="000000"/>
                </a:solidFill>
              </a:rPr>
              <a:t>deve ter credibilidade.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BIOGRAFIA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686900"/>
            <a:ext cx="8520600" cy="176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PT">
                <a:solidFill>
                  <a:srgbClr val="000000"/>
                </a:solidFill>
              </a:rPr>
              <a:t>1920: Nascimento - Pombal, na Paraíba;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PT">
                <a:solidFill>
                  <a:srgbClr val="000000"/>
                </a:solidFill>
              </a:rPr>
              <a:t>1944: Formado em Direito na Universidade do Brasil;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PT">
                <a:solidFill>
                  <a:srgbClr val="000000"/>
                </a:solidFill>
              </a:rPr>
              <a:t>1948: Doutor em Economia na Universidade de Paris;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PT">
                <a:solidFill>
                  <a:srgbClr val="000000"/>
                </a:solidFill>
              </a:rPr>
              <a:t>1949: Chefe da Divisão de Desenvolvimento Econômico da CEPAL;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A QUESTÃO DA GLOBALIZAÇÃO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pt-PT" sz="2400">
                <a:solidFill>
                  <a:srgbClr val="000000"/>
                </a:solidFill>
              </a:rPr>
              <a:t>“A globalização, por definição, exige grandes espaços e acaba com todas as fronteiras econômicas. Mas não acaba com as desigualdades que existem hoje em dia”</a:t>
            </a:r>
          </a:p>
          <a:p>
            <a:pPr marL="457200" lvl="0" indent="-381000" algn="r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pt-PT" sz="2400">
                <a:solidFill>
                  <a:srgbClr val="000000"/>
                </a:solidFill>
              </a:rPr>
              <a:t>Celso Furtado</a:t>
            </a:r>
          </a:p>
          <a:p>
            <a:pPr lvl="0" algn="just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A QUESTÃO DA GLOBALIZAÇÃO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1406250"/>
            <a:ext cx="8520600" cy="23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Aprofunda caráter excludente do </a:t>
            </a:r>
            <a:r>
              <a:rPr lang="pt-PT" dirty="0" smtClean="0">
                <a:solidFill>
                  <a:srgbClr val="000000"/>
                </a:solidFill>
              </a:rPr>
              <a:t>capitalismo;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Função </a:t>
            </a:r>
            <a:r>
              <a:rPr lang="pt-PT" dirty="0">
                <a:solidFill>
                  <a:srgbClr val="000000"/>
                </a:solidFill>
              </a:rPr>
              <a:t>do governo será disciplinar os </a:t>
            </a:r>
            <a:r>
              <a:rPr lang="pt-PT" dirty="0" smtClean="0">
                <a:solidFill>
                  <a:srgbClr val="000000"/>
                </a:solidFill>
              </a:rPr>
              <a:t>excluídos?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Concentra-se </a:t>
            </a:r>
            <a:r>
              <a:rPr lang="pt-PT" dirty="0">
                <a:solidFill>
                  <a:srgbClr val="000000"/>
                </a:solidFill>
              </a:rPr>
              <a:t>o capital - gera avanço </a:t>
            </a:r>
            <a:r>
              <a:rPr lang="pt-PT" dirty="0" smtClean="0">
                <a:solidFill>
                  <a:srgbClr val="000000"/>
                </a:solidFill>
              </a:rPr>
              <a:t>tecnológico;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Protecionismo </a:t>
            </a:r>
            <a:r>
              <a:rPr lang="pt-PT" dirty="0">
                <a:solidFill>
                  <a:srgbClr val="000000"/>
                </a:solidFill>
              </a:rPr>
              <a:t>não desapareceu.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PT"/>
              <a:t>O ESTADO E AS INSTITUIÇÕES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954950"/>
            <a:ext cx="8520600" cy="12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O quadro institucional formou-se historicamente;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É uma resistência de uma sociedade, que permite preservar certas coisas.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O ESTADO E AS INSTITUIÇÕES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339950"/>
            <a:ext cx="8520600" cy="24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O Estado cresceu demasiado e com isso criou </a:t>
            </a:r>
            <a:r>
              <a:rPr lang="pt-PT" dirty="0" smtClean="0">
                <a:solidFill>
                  <a:srgbClr val="000000"/>
                </a:solidFill>
              </a:rPr>
              <a:t>inflexibilidades;</a:t>
            </a:r>
            <a:endParaRPr lang="pt-PT" dirty="0">
              <a:solidFill>
                <a:srgbClr val="000000"/>
              </a:solidFill>
            </a:endParaRP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O que é operacional pode-se </a:t>
            </a:r>
            <a:r>
              <a:rPr lang="pt-PT" dirty="0" smtClean="0">
                <a:solidFill>
                  <a:srgbClr val="000000"/>
                </a:solidFill>
              </a:rPr>
              <a:t>descentralizar;</a:t>
            </a:r>
            <a:endParaRPr lang="pt-PT" dirty="0">
              <a:solidFill>
                <a:srgbClr val="000000"/>
              </a:solidFill>
            </a:endParaRP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Para beneficiar o conjunto da sociedade o Estado é </a:t>
            </a:r>
            <a:r>
              <a:rPr lang="pt-PT" dirty="0" smtClean="0">
                <a:solidFill>
                  <a:srgbClr val="000000"/>
                </a:solidFill>
              </a:rPr>
              <a:t>indispensável;</a:t>
            </a:r>
            <a:endParaRPr lang="pt-PT" dirty="0">
              <a:solidFill>
                <a:srgbClr val="000000"/>
              </a:solidFill>
            </a:endParaRPr>
          </a:p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Estado responsável pelas questões </a:t>
            </a:r>
            <a:r>
              <a:rPr lang="pt-PT" dirty="0" smtClean="0">
                <a:solidFill>
                  <a:srgbClr val="000000"/>
                </a:solidFill>
              </a:rPr>
              <a:t>sociais;</a:t>
            </a:r>
            <a:endParaRPr lang="pt-PT" dirty="0">
              <a:solidFill>
                <a:srgbClr val="000000"/>
              </a:solidFill>
            </a:endParaRP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</a:rPr>
              <a:t>Cidadania.</a:t>
            </a:r>
            <a:endParaRPr lang="pt-PT" dirty="0">
              <a:solidFill>
                <a:srgbClr val="000000"/>
              </a:solidFill>
            </a:endParaRPr>
          </a:p>
          <a:p>
            <a:pPr marL="0" lvl="0" indent="-6985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O ESTADO E AS INSTITUIÇÕES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60950" y="1396800"/>
            <a:ext cx="8222100" cy="234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Intervenção do Estado apresenta caráter histórico;</a:t>
            </a:r>
          </a:p>
          <a:p>
            <a:pPr marL="514350" lvl="0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Deve evitar-se sua degradação por meio de:</a:t>
            </a:r>
          </a:p>
          <a:p>
            <a:pPr marL="971550" lvl="1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Sociedade aberta;</a:t>
            </a:r>
          </a:p>
          <a:p>
            <a:pPr marL="971550" lvl="1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Administração de conflitos;</a:t>
            </a:r>
          </a:p>
          <a:p>
            <a:pPr marL="971550" lvl="1" indent="-285750" algn="just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Imprensa livre;</a:t>
            </a:r>
          </a:p>
          <a:p>
            <a:pPr marL="971550" lvl="1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Justiça independente.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0440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QUESTÃO DO CONSENSO DE WASHINGTON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Resultados diferentes de país para país;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 Estabilidade econômica é algo fundamental na América Latina;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 A população tem o direito de exigir do governo uma administração razoável da economia;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Não é preciso privatizar empresas do Estado.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92650" y="419300"/>
            <a:ext cx="8232300" cy="102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QUESTÃO DO CONSENSO DE WASHINGTON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32075" y="1677350"/>
            <a:ext cx="8699400" cy="30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pt-PT" i="1">
                <a:solidFill>
                  <a:srgbClr val="000000"/>
                </a:solidFill>
              </a:rPr>
              <a:t>“ O Estado teve o papel histórico no Brasil de transformar a estrutura da economia, dotar o país de indústrias básicas. Isso é uma coisa, outra coisa é ficar administrando”.</a:t>
            </a:r>
          </a:p>
          <a:p>
            <a:pPr marL="457200" lvl="0" indent="-228600" algn="r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pt-PT" i="1">
                <a:solidFill>
                  <a:srgbClr val="000000"/>
                </a:solidFill>
              </a:rPr>
              <a:t>Celso Furtado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227125"/>
            <a:ext cx="8520600" cy="307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algn="r">
              <a:spcBef>
                <a:spcPts val="0"/>
              </a:spcBef>
              <a:buNone/>
            </a:pPr>
            <a:r>
              <a:rPr lang="pt-PT" sz="2200">
                <a:solidFill>
                  <a:srgbClr val="000000"/>
                </a:solidFill>
              </a:rPr>
              <a:t>Gabriel Perez Bressan - 9817438 </a:t>
            </a:r>
          </a:p>
          <a:p>
            <a:pPr lvl="0" algn="r">
              <a:spcBef>
                <a:spcPts val="0"/>
              </a:spcBef>
              <a:buNone/>
            </a:pPr>
            <a:r>
              <a:rPr lang="pt-PT" sz="2200">
                <a:solidFill>
                  <a:srgbClr val="000000"/>
                </a:solidFill>
              </a:rPr>
              <a:t>Juliana Naléssio Leme - 8967302 </a:t>
            </a:r>
          </a:p>
          <a:p>
            <a:pPr lvl="0" algn="r">
              <a:spcBef>
                <a:spcPts val="0"/>
              </a:spcBef>
              <a:buNone/>
            </a:pPr>
            <a:r>
              <a:rPr lang="pt-PT" sz="2200">
                <a:solidFill>
                  <a:srgbClr val="000000"/>
                </a:solidFill>
              </a:rPr>
              <a:t>Larissa Cristofoletti de Castro - 9817421</a:t>
            </a:r>
          </a:p>
          <a:p>
            <a:pPr lvl="0" algn="r">
              <a:spcBef>
                <a:spcPts val="0"/>
              </a:spcBef>
              <a:buNone/>
            </a:pPr>
            <a:r>
              <a:rPr lang="pt-PT" sz="2200">
                <a:solidFill>
                  <a:srgbClr val="000000"/>
                </a:solidFill>
              </a:rPr>
              <a:t>Lavínia da Cunha Canto Morais - 9817289</a:t>
            </a:r>
            <a:r>
              <a:rPr lang="pt-PT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BIOGRAFIA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092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1953: Presidente do grupo BNDE-CEPAL.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pt-PT" i="1" dirty="0">
                <a:solidFill>
                  <a:srgbClr val="000000"/>
                </a:solidFill>
              </a:rPr>
              <a:t>Esboço de um Programa de Desenvolvimento para a Economia Brasileira: Período de 1955-1962</a:t>
            </a:r>
            <a:r>
              <a:rPr lang="pt-PT" dirty="0">
                <a:solidFill>
                  <a:srgbClr val="000000"/>
                </a:solidFill>
              </a:rPr>
              <a:t> - Plano de Metas do JK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500" y="2499742"/>
            <a:ext cx="4057000" cy="24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BIOGRAFIA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9512" y="843558"/>
            <a:ext cx="4797300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PT" dirty="0">
                <a:solidFill>
                  <a:srgbClr val="000000"/>
                </a:solidFill>
              </a:rPr>
              <a:t>Publicações: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pt-PT" dirty="0">
                <a:solidFill>
                  <a:srgbClr val="000000"/>
                </a:solidFill>
              </a:rPr>
              <a:t>1954: </a:t>
            </a:r>
            <a:r>
              <a:rPr lang="pt-PT" i="1" dirty="0">
                <a:solidFill>
                  <a:srgbClr val="000000"/>
                </a:solidFill>
              </a:rPr>
              <a:t>A Economia Brasileira: Contribuição à Análise de seu Desenvolvimento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pt-PT" dirty="0">
                <a:solidFill>
                  <a:srgbClr val="000000"/>
                </a:solidFill>
              </a:rPr>
              <a:t>1956: </a:t>
            </a:r>
            <a:r>
              <a:rPr lang="pt-PT" i="1" dirty="0">
                <a:solidFill>
                  <a:srgbClr val="000000"/>
                </a:solidFill>
              </a:rPr>
              <a:t>Uma Economia Dependente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pt-PT" dirty="0">
                <a:solidFill>
                  <a:srgbClr val="000000"/>
                </a:solidFill>
              </a:rPr>
              <a:t>1957: </a:t>
            </a:r>
            <a:r>
              <a:rPr lang="pt-PT" i="1" dirty="0">
                <a:solidFill>
                  <a:srgbClr val="000000"/>
                </a:solidFill>
              </a:rPr>
              <a:t>Perspectivas da Economia Brasileira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pt-PT" dirty="0">
                <a:solidFill>
                  <a:srgbClr val="000000"/>
                </a:solidFill>
              </a:rPr>
              <a:t>1959: </a:t>
            </a:r>
            <a:r>
              <a:rPr lang="pt-PT" i="1" dirty="0">
                <a:solidFill>
                  <a:srgbClr val="000000"/>
                </a:solidFill>
              </a:rPr>
              <a:t>Formação Econômica do Brasil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PT" dirty="0">
                <a:solidFill>
                  <a:srgbClr val="000000"/>
                </a:solidFill>
              </a:rPr>
              <a:t>1959: Superintendente da SUDENE;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PT" dirty="0">
                <a:solidFill>
                  <a:srgbClr val="000000"/>
                </a:solidFill>
              </a:rPr>
              <a:t>1961: Encontro com John Kennedy.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099" y="1635287"/>
            <a:ext cx="3380324" cy="29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BIOGRAFIA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092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pt-PT">
                <a:solidFill>
                  <a:srgbClr val="000000"/>
                </a:solidFill>
              </a:rPr>
              <a:t>1962: Ministério Extraordinário para Planejamento - Plano Trienal.</a:t>
            </a:r>
            <a:r>
              <a:rPr lang="pt-PT"/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pic>
        <p:nvPicPr>
          <p:cNvPr id="87" name="Shape 87" descr="Celso-Furtado-3.jpg"/>
          <p:cNvPicPr preferRelativeResize="0"/>
          <p:nvPr/>
        </p:nvPicPr>
        <p:blipFill rotWithShape="1">
          <a:blip r:embed="rId3">
            <a:alphaModFix/>
          </a:blip>
          <a:srcRect b="21104"/>
          <a:stretch/>
        </p:blipFill>
        <p:spPr>
          <a:xfrm>
            <a:off x="2230900" y="1822225"/>
            <a:ext cx="4682200" cy="280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BIOGRAFIA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0921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1964: Exilado.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Publicações: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rgbClr val="000000"/>
                </a:solidFill>
              </a:rPr>
              <a:t>1964: </a:t>
            </a:r>
            <a:r>
              <a:rPr lang="pt-PT" i="1" dirty="0" smtClean="0">
                <a:solidFill>
                  <a:srgbClr val="000000"/>
                </a:solidFill>
              </a:rPr>
              <a:t>Dialética do Desenvolvimento;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rgbClr val="000000"/>
                </a:solidFill>
              </a:rPr>
              <a:t>1966</a:t>
            </a:r>
            <a:r>
              <a:rPr lang="pt-PT" dirty="0">
                <a:solidFill>
                  <a:srgbClr val="000000"/>
                </a:solidFill>
              </a:rPr>
              <a:t>: </a:t>
            </a:r>
            <a:r>
              <a:rPr lang="pt-PT" i="1" dirty="0">
                <a:solidFill>
                  <a:srgbClr val="000000"/>
                </a:solidFill>
              </a:rPr>
              <a:t>Subdesenvolvimento e Estagnação na América Latina;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1969: </a:t>
            </a:r>
            <a:r>
              <a:rPr lang="pt-PT" i="1" dirty="0">
                <a:solidFill>
                  <a:srgbClr val="000000"/>
                </a:solidFill>
              </a:rPr>
              <a:t>Formação Econômica da América Latina;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1972: </a:t>
            </a:r>
            <a:r>
              <a:rPr lang="pt-PT" i="1" dirty="0">
                <a:solidFill>
                  <a:srgbClr val="000000"/>
                </a:solidFill>
              </a:rPr>
              <a:t>Análise do “Modelo” Brasileiro;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1974: </a:t>
            </a:r>
            <a:r>
              <a:rPr lang="pt-PT" i="1" dirty="0">
                <a:solidFill>
                  <a:srgbClr val="000000"/>
                </a:solidFill>
              </a:rPr>
              <a:t>O Mito do Desenvolvimento Econômico.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BIOGRAFIA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431450"/>
            <a:ext cx="8520600" cy="228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1979: Anistia;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1980: Conselho Editorial da Revista de Economia Política;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1981: Partido do Movimento Democrático Brasileiro (PMDB); </a:t>
            </a:r>
            <a:r>
              <a:rPr lang="pt-PT" i="1" dirty="0">
                <a:solidFill>
                  <a:srgbClr val="000000"/>
                </a:solidFill>
              </a:rPr>
              <a:t>O Brasil pós-Milagre;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1985: Ministério da Cultura.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BIOGRAFIA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320975"/>
            <a:ext cx="8520600" cy="202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Publicações: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1985: </a:t>
            </a:r>
            <a:r>
              <a:rPr lang="pt-PT" i="1" dirty="0">
                <a:solidFill>
                  <a:srgbClr val="000000"/>
                </a:solidFill>
              </a:rPr>
              <a:t>A Fantasia </a:t>
            </a:r>
            <a:r>
              <a:rPr lang="pt-PT" i="1" dirty="0" smtClean="0">
                <a:solidFill>
                  <a:srgbClr val="000000"/>
                </a:solidFill>
              </a:rPr>
              <a:t>Organizada;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rgbClr val="000000"/>
                </a:solidFill>
              </a:rPr>
              <a:t>1989</a:t>
            </a:r>
            <a:r>
              <a:rPr lang="pt-PT" dirty="0">
                <a:solidFill>
                  <a:srgbClr val="000000"/>
                </a:solidFill>
              </a:rPr>
              <a:t>: </a:t>
            </a:r>
            <a:r>
              <a:rPr lang="pt-PT" i="1" dirty="0">
                <a:solidFill>
                  <a:srgbClr val="000000"/>
                </a:solidFill>
              </a:rPr>
              <a:t>A Fantasia </a:t>
            </a:r>
            <a:r>
              <a:rPr lang="pt-PT" i="1" dirty="0" smtClean="0">
                <a:solidFill>
                  <a:srgbClr val="000000"/>
                </a:solidFill>
              </a:rPr>
              <a:t>Desfeita;</a:t>
            </a:r>
          </a:p>
          <a:p>
            <a:pPr marL="971550" lvl="1" indent="-2857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rgbClr val="000000"/>
                </a:solidFill>
              </a:rPr>
              <a:t>1991</a:t>
            </a:r>
            <a:r>
              <a:rPr lang="pt-PT" dirty="0">
                <a:solidFill>
                  <a:srgbClr val="000000"/>
                </a:solidFill>
              </a:rPr>
              <a:t>: </a:t>
            </a:r>
            <a:r>
              <a:rPr lang="pt-PT" i="1" dirty="0">
                <a:solidFill>
                  <a:srgbClr val="000000"/>
                </a:solidFill>
              </a:rPr>
              <a:t>Ares do Mundo;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2004: Falecimento.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725" y="1130578"/>
            <a:ext cx="2650550" cy="36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PT"/>
              <a:t>CEPAL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65525"/>
            <a:ext cx="8832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1948: Criada pela ONU;</a:t>
            </a:r>
          </a:p>
          <a:p>
            <a:pPr marL="514350" lvl="0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pt-PT" dirty="0">
                <a:solidFill>
                  <a:srgbClr val="000000"/>
                </a:solidFill>
              </a:rPr>
              <a:t>Interferência dos EUA: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>
                <a:solidFill>
                  <a:srgbClr val="000000"/>
                </a:solidFill>
              </a:rPr>
              <a:t>União Panamericana</a:t>
            </a:r>
            <a:r>
              <a:rPr lang="pt-PT" dirty="0" smtClean="0">
                <a:solidFill>
                  <a:srgbClr val="000000"/>
                </a:solidFill>
              </a:rPr>
              <a:t>;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rgbClr val="000000"/>
                </a:solidFill>
              </a:rPr>
              <a:t>“</a:t>
            </a:r>
            <a:r>
              <a:rPr lang="pt-PT" dirty="0">
                <a:solidFill>
                  <a:srgbClr val="000000"/>
                </a:solidFill>
              </a:rPr>
              <a:t>Problemática latino-americana era distinta se vista da América Latina ou dos EUA</a:t>
            </a:r>
            <a:r>
              <a:rPr lang="pt-PT" dirty="0" smtClean="0">
                <a:solidFill>
                  <a:srgbClr val="000000"/>
                </a:solidFill>
              </a:rPr>
              <a:t>”;</a:t>
            </a:r>
          </a:p>
          <a:p>
            <a:pPr marL="971550" lvl="1" indent="-2857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pt-PT" dirty="0" smtClean="0">
                <a:solidFill>
                  <a:srgbClr val="000000"/>
                </a:solidFill>
              </a:rPr>
              <a:t>Criação </a:t>
            </a:r>
            <a:r>
              <a:rPr lang="pt-PT" dirty="0">
                <a:solidFill>
                  <a:srgbClr val="000000"/>
                </a:solidFill>
              </a:rPr>
              <a:t>da Universidade Católica do Chile.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1090</Words>
  <Application>Microsoft Office PowerPoint</Application>
  <PresentationFormat>Apresentação na tela (16:9)</PresentationFormat>
  <Paragraphs>157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Lato</vt:lpstr>
      <vt:lpstr>Courier New</vt:lpstr>
      <vt:lpstr>Times New Roman</vt:lpstr>
      <vt:lpstr>Playfair Display</vt:lpstr>
      <vt:lpstr>coral</vt:lpstr>
      <vt:lpstr>CELSO FURTADO</vt:lpstr>
      <vt:lpstr>BIOGRAFIA</vt:lpstr>
      <vt:lpstr>BIOGRAFIA</vt:lpstr>
      <vt:lpstr>BIOGRAFIA</vt:lpstr>
      <vt:lpstr>BIOGRAFIA</vt:lpstr>
      <vt:lpstr>BIOGRAFIA</vt:lpstr>
      <vt:lpstr>BIOGRAFIA</vt:lpstr>
      <vt:lpstr>BIOGRAFIA</vt:lpstr>
      <vt:lpstr>CEPAL</vt:lpstr>
      <vt:lpstr>CEPAL</vt:lpstr>
      <vt:lpstr>PÓS-GRADUAÇÃO</vt:lpstr>
      <vt:lpstr>Sobre Economia e o Economista </vt:lpstr>
      <vt:lpstr>Sobre Economia e o Economista  </vt:lpstr>
      <vt:lpstr>Sobre Economia e o Economista  </vt:lpstr>
      <vt:lpstr>Sobre Economia e o Economista  </vt:lpstr>
      <vt:lpstr>DESENVOLVIMENTO ECONÔMICO</vt:lpstr>
      <vt:lpstr>DESENVOLVIMENTO ECONÔMICO</vt:lpstr>
      <vt:lpstr>SUDENE</vt:lpstr>
      <vt:lpstr>INFLAÇÃO</vt:lpstr>
      <vt:lpstr>A QUESTÃO DA GLOBALIZAÇÃO</vt:lpstr>
      <vt:lpstr>A QUESTÃO DA GLOBALIZAÇÃO</vt:lpstr>
      <vt:lpstr>O ESTADO E AS INSTITUIÇÕES</vt:lpstr>
      <vt:lpstr>O ESTADO E AS INSTITUIÇÕES</vt:lpstr>
      <vt:lpstr>O ESTADO E AS INSTITUIÇÕES</vt:lpstr>
      <vt:lpstr>QUESTÃO DO CONSENSO DE WASHINGTON</vt:lpstr>
      <vt:lpstr>QUESTÃO DO CONSENSO DE WASHINGTON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CELSO FURTADO</dc:title>
  <dc:creator>Larissa Cristofoletti de Castro</dc:creator>
  <cp:lastModifiedBy>Letícia</cp:lastModifiedBy>
  <cp:revision>2</cp:revision>
  <dcterms:modified xsi:type="dcterms:W3CDTF">2016-10-10T21:28:27Z</dcterms:modified>
</cp:coreProperties>
</file>