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5" r:id="rId6"/>
    <p:sldId id="266" r:id="rId7"/>
    <p:sldId id="260" r:id="rId8"/>
    <p:sldId id="262" r:id="rId9"/>
    <p:sldId id="267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0609" autoAdjust="0"/>
  </p:normalViewPr>
  <p:slideViewPr>
    <p:cSldViewPr>
      <p:cViewPr varScale="1">
        <p:scale>
          <a:sx n="54" d="100"/>
          <a:sy n="54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E0CA6-EA93-4F64-88BF-5B93B74D991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</dgm:pt>
    <dgm:pt modelId="{014E21FA-809C-45FD-AE1C-B230963BD694}">
      <dgm:prSet phldrT="[Texto]"/>
      <dgm:spPr/>
      <dgm:t>
        <a:bodyPr/>
        <a:lstStyle/>
        <a:p>
          <a:r>
            <a:rPr lang="pt-BR" dirty="0" smtClean="0"/>
            <a:t>Administrativos Financeiros</a:t>
          </a:r>
          <a:endParaRPr lang="pt-BR" dirty="0"/>
        </a:p>
      </dgm:t>
    </dgm:pt>
    <dgm:pt modelId="{B440D937-508D-4B72-8CC3-ED98F4CF5C40}" type="parTrans" cxnId="{5DE41E96-CFA6-46B3-9388-B7F40DE43F8E}">
      <dgm:prSet/>
      <dgm:spPr/>
      <dgm:t>
        <a:bodyPr/>
        <a:lstStyle/>
        <a:p>
          <a:endParaRPr lang="pt-BR"/>
        </a:p>
      </dgm:t>
    </dgm:pt>
    <dgm:pt modelId="{7D011CD0-2E31-4ACA-9ACD-52B5B1C3BB9C}" type="sibTrans" cxnId="{5DE41E96-CFA6-46B3-9388-B7F40DE43F8E}">
      <dgm:prSet/>
      <dgm:spPr/>
      <dgm:t>
        <a:bodyPr/>
        <a:lstStyle/>
        <a:p>
          <a:endParaRPr lang="pt-BR"/>
        </a:p>
      </dgm:t>
    </dgm:pt>
    <dgm:pt modelId="{3E1FC629-3B7D-45C7-81A4-8EDBAEC953B2}">
      <dgm:prSet phldrT="[Texto]"/>
      <dgm:spPr/>
      <dgm:t>
        <a:bodyPr/>
        <a:lstStyle/>
        <a:p>
          <a:r>
            <a:rPr lang="pt-BR" dirty="0" smtClean="0"/>
            <a:t>Vendas e Faturamento</a:t>
          </a:r>
          <a:endParaRPr lang="pt-BR" dirty="0"/>
        </a:p>
      </dgm:t>
    </dgm:pt>
    <dgm:pt modelId="{C2BD22BD-0593-4A97-98DB-5724E102805F}" type="parTrans" cxnId="{D414CE68-4D91-4AF7-8B18-64A757963D26}">
      <dgm:prSet/>
      <dgm:spPr/>
      <dgm:t>
        <a:bodyPr/>
        <a:lstStyle/>
        <a:p>
          <a:endParaRPr lang="pt-BR"/>
        </a:p>
      </dgm:t>
    </dgm:pt>
    <dgm:pt modelId="{4D0B4776-18BA-49AC-A988-1D0C6A84F297}" type="sibTrans" cxnId="{D414CE68-4D91-4AF7-8B18-64A757963D26}">
      <dgm:prSet/>
      <dgm:spPr/>
      <dgm:t>
        <a:bodyPr/>
        <a:lstStyle/>
        <a:p>
          <a:endParaRPr lang="pt-BR"/>
        </a:p>
      </dgm:t>
    </dgm:pt>
    <dgm:pt modelId="{0EBD88BC-8D41-421B-B426-A47557E01274}">
      <dgm:prSet phldrT="[Texto]"/>
      <dgm:spPr/>
      <dgm:t>
        <a:bodyPr/>
        <a:lstStyle/>
        <a:p>
          <a:r>
            <a:rPr lang="pt-BR" dirty="0" smtClean="0"/>
            <a:t>Processos Diversos</a:t>
          </a:r>
          <a:endParaRPr lang="pt-BR" dirty="0"/>
        </a:p>
      </dgm:t>
    </dgm:pt>
    <dgm:pt modelId="{83B22143-A496-478E-9B09-765A70F82D27}" type="parTrans" cxnId="{20DD37A5-37CC-4B89-BA5B-62A56F6E03BA}">
      <dgm:prSet/>
      <dgm:spPr/>
      <dgm:t>
        <a:bodyPr/>
        <a:lstStyle/>
        <a:p>
          <a:endParaRPr lang="pt-BR"/>
        </a:p>
      </dgm:t>
    </dgm:pt>
    <dgm:pt modelId="{5AD9BE9D-3D3E-4068-B1DF-39E0115FA376}" type="sibTrans" cxnId="{20DD37A5-37CC-4B89-BA5B-62A56F6E03BA}">
      <dgm:prSet/>
      <dgm:spPr/>
      <dgm:t>
        <a:bodyPr/>
        <a:lstStyle/>
        <a:p>
          <a:endParaRPr lang="pt-BR"/>
        </a:p>
      </dgm:t>
    </dgm:pt>
    <dgm:pt modelId="{E03A4058-9221-4368-AE42-CF7B57C165D8}">
      <dgm:prSet custT="1"/>
      <dgm:spPr/>
      <dgm:t>
        <a:bodyPr/>
        <a:lstStyle/>
        <a:p>
          <a:r>
            <a:rPr lang="pt-BR" sz="1600" dirty="0" smtClean="0"/>
            <a:t>Compras.</a:t>
          </a:r>
          <a:endParaRPr lang="pt-BR" sz="1600" dirty="0"/>
        </a:p>
      </dgm:t>
    </dgm:pt>
    <dgm:pt modelId="{455231F6-B20D-4798-ADBB-32DBA8F04699}" type="parTrans" cxnId="{2855B134-6B1E-48E9-83DE-6EAECB92A212}">
      <dgm:prSet/>
      <dgm:spPr/>
      <dgm:t>
        <a:bodyPr/>
        <a:lstStyle/>
        <a:p>
          <a:endParaRPr lang="pt-BR"/>
        </a:p>
      </dgm:t>
    </dgm:pt>
    <dgm:pt modelId="{51C49FF4-0048-4BA2-B186-64847C356A21}" type="sibTrans" cxnId="{2855B134-6B1E-48E9-83DE-6EAECB92A212}">
      <dgm:prSet/>
      <dgm:spPr/>
      <dgm:t>
        <a:bodyPr/>
        <a:lstStyle/>
        <a:p>
          <a:endParaRPr lang="pt-BR"/>
        </a:p>
      </dgm:t>
    </dgm:pt>
    <dgm:pt modelId="{A45B7B76-44E6-4239-B8FC-5AF44FDDE3FD}">
      <dgm:prSet custT="1"/>
      <dgm:spPr/>
      <dgm:t>
        <a:bodyPr/>
        <a:lstStyle/>
        <a:p>
          <a:endParaRPr lang="pt-BR" sz="1600" dirty="0"/>
        </a:p>
      </dgm:t>
    </dgm:pt>
    <dgm:pt modelId="{4B0439D9-F2C7-4000-A55E-EB432548874A}" type="parTrans" cxnId="{22E28FE6-02CE-43BA-AD30-A06ECA48F16B}">
      <dgm:prSet/>
      <dgm:spPr/>
      <dgm:t>
        <a:bodyPr/>
        <a:lstStyle/>
        <a:p>
          <a:endParaRPr lang="pt-BR"/>
        </a:p>
      </dgm:t>
    </dgm:pt>
    <dgm:pt modelId="{7E5C6D3E-CC70-4EF4-985B-FBBF31D57A0D}" type="sibTrans" cxnId="{22E28FE6-02CE-43BA-AD30-A06ECA48F16B}">
      <dgm:prSet/>
      <dgm:spPr/>
      <dgm:t>
        <a:bodyPr/>
        <a:lstStyle/>
        <a:p>
          <a:endParaRPr lang="pt-BR"/>
        </a:p>
      </dgm:t>
    </dgm:pt>
    <dgm:pt modelId="{00ED79FA-0AE6-4280-8C5B-AC242C97BE12}">
      <dgm:prSet custT="1"/>
      <dgm:spPr/>
      <dgm:t>
        <a:bodyPr/>
        <a:lstStyle/>
        <a:p>
          <a:r>
            <a:rPr lang="pt-BR" sz="1600" dirty="0" smtClean="0"/>
            <a:t>Volumes de Vendas.</a:t>
          </a:r>
        </a:p>
      </dgm:t>
    </dgm:pt>
    <dgm:pt modelId="{2474514C-BD4E-4FBE-980E-2BAD03107903}" type="parTrans" cxnId="{0152EC5F-8044-4F0E-B307-F3AC17CD040F}">
      <dgm:prSet/>
      <dgm:spPr/>
      <dgm:t>
        <a:bodyPr/>
        <a:lstStyle/>
        <a:p>
          <a:endParaRPr lang="pt-BR"/>
        </a:p>
      </dgm:t>
    </dgm:pt>
    <dgm:pt modelId="{7110D533-D7DC-45E7-BF5B-671F0CE543A1}" type="sibTrans" cxnId="{0152EC5F-8044-4F0E-B307-F3AC17CD040F}">
      <dgm:prSet/>
      <dgm:spPr/>
      <dgm:t>
        <a:bodyPr/>
        <a:lstStyle/>
        <a:p>
          <a:endParaRPr lang="pt-BR"/>
        </a:p>
      </dgm:t>
    </dgm:pt>
    <dgm:pt modelId="{04B4BDE6-E728-4266-BF7E-9C6C931BCC95}">
      <dgm:prSet custT="1"/>
      <dgm:spPr/>
      <dgm:t>
        <a:bodyPr/>
        <a:lstStyle/>
        <a:p>
          <a:r>
            <a:rPr lang="pt-BR" sz="1600" dirty="0" smtClean="0"/>
            <a:t>Pagamentos.</a:t>
          </a:r>
          <a:endParaRPr lang="pt-BR" sz="1600" dirty="0"/>
        </a:p>
      </dgm:t>
    </dgm:pt>
    <dgm:pt modelId="{1B5ECD07-96E8-44E7-9811-1FF6CA627A9E}" type="parTrans" cxnId="{45F1790F-ED2D-4873-9FFD-F874D4F2A221}">
      <dgm:prSet/>
      <dgm:spPr/>
      <dgm:t>
        <a:bodyPr/>
        <a:lstStyle/>
        <a:p>
          <a:endParaRPr lang="pt-BR"/>
        </a:p>
      </dgm:t>
    </dgm:pt>
    <dgm:pt modelId="{0AD454E2-F4AE-4ED8-8F26-3997D8841DC1}" type="sibTrans" cxnId="{45F1790F-ED2D-4873-9FFD-F874D4F2A221}">
      <dgm:prSet/>
      <dgm:spPr/>
      <dgm:t>
        <a:bodyPr/>
        <a:lstStyle/>
        <a:p>
          <a:endParaRPr lang="pt-BR"/>
        </a:p>
      </dgm:t>
    </dgm:pt>
    <dgm:pt modelId="{A50A19E2-B978-4C43-932B-B371D37B0608}">
      <dgm:prSet custT="1"/>
      <dgm:spPr/>
      <dgm:t>
        <a:bodyPr/>
        <a:lstStyle/>
        <a:p>
          <a:r>
            <a:rPr lang="pt-BR" sz="1600" dirty="0" smtClean="0"/>
            <a:t>Recebimentos.</a:t>
          </a:r>
          <a:endParaRPr lang="pt-BR" sz="1600" dirty="0"/>
        </a:p>
      </dgm:t>
    </dgm:pt>
    <dgm:pt modelId="{3414DD43-097E-4BFA-9F85-D17A2262F3CA}" type="parTrans" cxnId="{EE38879A-F418-4D88-AF19-19DF860CCA18}">
      <dgm:prSet/>
      <dgm:spPr/>
      <dgm:t>
        <a:bodyPr/>
        <a:lstStyle/>
        <a:p>
          <a:endParaRPr lang="pt-BR"/>
        </a:p>
      </dgm:t>
    </dgm:pt>
    <dgm:pt modelId="{3C268C80-F6EC-4498-A371-06B4A3A695F0}" type="sibTrans" cxnId="{EE38879A-F418-4D88-AF19-19DF860CCA18}">
      <dgm:prSet/>
      <dgm:spPr/>
      <dgm:t>
        <a:bodyPr/>
        <a:lstStyle/>
        <a:p>
          <a:endParaRPr lang="pt-BR"/>
        </a:p>
      </dgm:t>
    </dgm:pt>
    <dgm:pt modelId="{ED84C791-0524-48FE-A3EC-0BB5AF86FD73}">
      <dgm:prSet custT="1"/>
      <dgm:spPr/>
      <dgm:t>
        <a:bodyPr/>
        <a:lstStyle/>
        <a:p>
          <a:r>
            <a:rPr lang="pt-BR" sz="1600" dirty="0" smtClean="0"/>
            <a:t>Fluxo de Caixa.</a:t>
          </a:r>
          <a:endParaRPr lang="pt-BR" sz="1600" dirty="0"/>
        </a:p>
      </dgm:t>
    </dgm:pt>
    <dgm:pt modelId="{E4A6AAB2-BFD0-4D6A-885A-CE272F0BFF2B}" type="parTrans" cxnId="{038D9232-7929-4CB2-BC34-320A7E39ADEB}">
      <dgm:prSet/>
      <dgm:spPr/>
      <dgm:t>
        <a:bodyPr/>
        <a:lstStyle/>
        <a:p>
          <a:endParaRPr lang="pt-BR"/>
        </a:p>
      </dgm:t>
    </dgm:pt>
    <dgm:pt modelId="{31D07F26-7434-42E7-9D0A-B1380359CDAD}" type="sibTrans" cxnId="{038D9232-7929-4CB2-BC34-320A7E39ADEB}">
      <dgm:prSet/>
      <dgm:spPr/>
      <dgm:t>
        <a:bodyPr/>
        <a:lstStyle/>
        <a:p>
          <a:endParaRPr lang="pt-BR"/>
        </a:p>
      </dgm:t>
    </dgm:pt>
    <dgm:pt modelId="{7E2112F9-C7CF-4DE0-9B4B-FE4C57321FAD}">
      <dgm:prSet custT="1"/>
      <dgm:spPr/>
      <dgm:t>
        <a:bodyPr/>
        <a:lstStyle/>
        <a:p>
          <a:r>
            <a:rPr lang="pt-BR" sz="1600" dirty="0" smtClean="0"/>
            <a:t>Inadimplência.</a:t>
          </a:r>
          <a:endParaRPr lang="pt-BR" sz="1600" dirty="0"/>
        </a:p>
      </dgm:t>
    </dgm:pt>
    <dgm:pt modelId="{D13527A6-0056-4E88-B0C5-000623C3EC7B}" type="parTrans" cxnId="{4A706DE3-FDC2-4131-BC7C-EAB85D64CD2D}">
      <dgm:prSet/>
      <dgm:spPr/>
      <dgm:t>
        <a:bodyPr/>
        <a:lstStyle/>
        <a:p>
          <a:endParaRPr lang="pt-BR"/>
        </a:p>
      </dgm:t>
    </dgm:pt>
    <dgm:pt modelId="{90705751-1683-42AC-B28A-43FD724F2358}" type="sibTrans" cxnId="{4A706DE3-FDC2-4131-BC7C-EAB85D64CD2D}">
      <dgm:prSet/>
      <dgm:spPr/>
      <dgm:t>
        <a:bodyPr/>
        <a:lstStyle/>
        <a:p>
          <a:endParaRPr lang="pt-BR"/>
        </a:p>
      </dgm:t>
    </dgm:pt>
    <dgm:pt modelId="{D158E726-DCA3-46C2-B8E5-5F827DA04C12}">
      <dgm:prSet custT="1"/>
      <dgm:spPr/>
      <dgm:t>
        <a:bodyPr/>
        <a:lstStyle/>
        <a:p>
          <a:r>
            <a:rPr lang="pt-BR" sz="1600" dirty="0" smtClean="0"/>
            <a:t>Controles de Custos.</a:t>
          </a:r>
          <a:endParaRPr lang="pt-BR" sz="1600" dirty="0"/>
        </a:p>
      </dgm:t>
    </dgm:pt>
    <dgm:pt modelId="{B10B7F63-0122-4F72-9ABC-3FE3ABEF8897}" type="parTrans" cxnId="{D7EB06BE-5AC3-44AF-B0C1-D30B26CE50F3}">
      <dgm:prSet/>
      <dgm:spPr/>
      <dgm:t>
        <a:bodyPr/>
        <a:lstStyle/>
        <a:p>
          <a:endParaRPr lang="pt-BR"/>
        </a:p>
      </dgm:t>
    </dgm:pt>
    <dgm:pt modelId="{F0C54F4C-02DA-45BA-A50E-E1DC8C398DC0}" type="sibTrans" cxnId="{D7EB06BE-5AC3-44AF-B0C1-D30B26CE50F3}">
      <dgm:prSet/>
      <dgm:spPr/>
      <dgm:t>
        <a:bodyPr/>
        <a:lstStyle/>
        <a:p>
          <a:endParaRPr lang="pt-BR"/>
        </a:p>
      </dgm:t>
    </dgm:pt>
    <dgm:pt modelId="{668AD13C-46C0-4A2C-B188-CA60EC148616}">
      <dgm:prSet custT="1"/>
      <dgm:spPr/>
      <dgm:t>
        <a:bodyPr/>
        <a:lstStyle/>
        <a:p>
          <a:r>
            <a:rPr lang="pt-BR" sz="1600" dirty="0" smtClean="0"/>
            <a:t>Fechamentos.</a:t>
          </a:r>
          <a:endParaRPr lang="pt-BR" sz="1600" dirty="0"/>
        </a:p>
      </dgm:t>
    </dgm:pt>
    <dgm:pt modelId="{E677DF72-1AFC-4B9E-8CEB-E8E73996605C}" type="parTrans" cxnId="{3A5F72DD-5A83-48F2-9470-2018BBD23401}">
      <dgm:prSet/>
      <dgm:spPr/>
      <dgm:t>
        <a:bodyPr/>
        <a:lstStyle/>
        <a:p>
          <a:endParaRPr lang="pt-BR"/>
        </a:p>
      </dgm:t>
    </dgm:pt>
    <dgm:pt modelId="{28D7576F-EB42-4251-B90D-0F7D9D0A7A59}" type="sibTrans" cxnId="{3A5F72DD-5A83-48F2-9470-2018BBD23401}">
      <dgm:prSet/>
      <dgm:spPr/>
      <dgm:t>
        <a:bodyPr/>
        <a:lstStyle/>
        <a:p>
          <a:endParaRPr lang="pt-BR"/>
        </a:p>
      </dgm:t>
    </dgm:pt>
    <dgm:pt modelId="{4675CEA3-2944-462F-9D53-5128A10DBD6A}">
      <dgm:prSet custT="1"/>
      <dgm:spPr/>
      <dgm:t>
        <a:bodyPr/>
        <a:lstStyle/>
        <a:p>
          <a:r>
            <a:rPr lang="pt-BR" sz="1600" dirty="0" smtClean="0"/>
            <a:t>Contabilidade.</a:t>
          </a:r>
          <a:endParaRPr lang="pt-BR" sz="1600" dirty="0"/>
        </a:p>
      </dgm:t>
    </dgm:pt>
    <dgm:pt modelId="{6852098E-9BAA-458B-B919-266A97F43689}" type="parTrans" cxnId="{36D0F8E0-1C93-4321-95D9-1A7E1DB171B4}">
      <dgm:prSet/>
      <dgm:spPr/>
      <dgm:t>
        <a:bodyPr/>
        <a:lstStyle/>
        <a:p>
          <a:endParaRPr lang="pt-BR"/>
        </a:p>
      </dgm:t>
    </dgm:pt>
    <dgm:pt modelId="{19DC96B6-2137-419A-92F7-AF2DC05F9C81}" type="sibTrans" cxnId="{36D0F8E0-1C93-4321-95D9-1A7E1DB171B4}">
      <dgm:prSet/>
      <dgm:spPr/>
      <dgm:t>
        <a:bodyPr/>
        <a:lstStyle/>
        <a:p>
          <a:endParaRPr lang="pt-BR"/>
        </a:p>
      </dgm:t>
    </dgm:pt>
    <dgm:pt modelId="{D099B0E2-B41B-4E75-9A4D-3B0D261A2B3F}">
      <dgm:prSet custT="1"/>
      <dgm:spPr/>
      <dgm:t>
        <a:bodyPr/>
        <a:lstStyle/>
        <a:p>
          <a:r>
            <a:rPr lang="pt-BR" sz="1600" dirty="0" smtClean="0"/>
            <a:t>Estoques e movimentações de materiais.</a:t>
          </a:r>
          <a:endParaRPr lang="pt-BR" sz="1600" dirty="0"/>
        </a:p>
      </dgm:t>
    </dgm:pt>
    <dgm:pt modelId="{688053C6-D1B0-4931-AAEA-69CB639DE0E1}" type="parTrans" cxnId="{8D7E7A39-5474-49EB-8E33-76FE79F4C30B}">
      <dgm:prSet/>
      <dgm:spPr/>
      <dgm:t>
        <a:bodyPr/>
        <a:lstStyle/>
        <a:p>
          <a:endParaRPr lang="pt-BR"/>
        </a:p>
      </dgm:t>
    </dgm:pt>
    <dgm:pt modelId="{E79F5518-AA4B-4B6F-B0E3-1696E24A8D74}" type="sibTrans" cxnId="{8D7E7A39-5474-49EB-8E33-76FE79F4C30B}">
      <dgm:prSet/>
      <dgm:spPr/>
      <dgm:t>
        <a:bodyPr/>
        <a:lstStyle/>
        <a:p>
          <a:endParaRPr lang="pt-BR"/>
        </a:p>
      </dgm:t>
    </dgm:pt>
    <dgm:pt modelId="{9A2D082F-6A41-40C2-B3F8-C179D8F59CF5}">
      <dgm:prSet custT="1"/>
      <dgm:spPr/>
      <dgm:t>
        <a:bodyPr/>
        <a:lstStyle/>
        <a:p>
          <a:r>
            <a:rPr lang="pt-BR" sz="1600" dirty="0" smtClean="0"/>
            <a:t>Logística e distribuição.</a:t>
          </a:r>
          <a:endParaRPr lang="pt-BR" sz="1600" dirty="0"/>
        </a:p>
      </dgm:t>
    </dgm:pt>
    <dgm:pt modelId="{26E2339C-868F-4E50-BE93-5C1E17D206AD}" type="parTrans" cxnId="{9AA27177-6969-457F-A518-BA70DBA61A10}">
      <dgm:prSet/>
      <dgm:spPr/>
      <dgm:t>
        <a:bodyPr/>
        <a:lstStyle/>
        <a:p>
          <a:endParaRPr lang="pt-BR"/>
        </a:p>
      </dgm:t>
    </dgm:pt>
    <dgm:pt modelId="{2D78917B-7EC6-400D-830C-E7A5326238CB}" type="sibTrans" cxnId="{9AA27177-6969-457F-A518-BA70DBA61A10}">
      <dgm:prSet/>
      <dgm:spPr/>
      <dgm:t>
        <a:bodyPr/>
        <a:lstStyle/>
        <a:p>
          <a:endParaRPr lang="pt-BR"/>
        </a:p>
      </dgm:t>
    </dgm:pt>
    <dgm:pt modelId="{90062E52-7A65-41DC-AB0D-F193C23C1041}">
      <dgm:prSet custT="1"/>
      <dgm:spPr/>
      <dgm:t>
        <a:bodyPr/>
        <a:lstStyle/>
        <a:p>
          <a:r>
            <a:rPr lang="pt-BR" sz="1600" dirty="0" smtClean="0"/>
            <a:t>Lucratividade das vendas.</a:t>
          </a:r>
        </a:p>
      </dgm:t>
    </dgm:pt>
    <dgm:pt modelId="{6C5D9F61-B380-4E4E-8A8B-F815D2675FA1}" type="sibTrans" cxnId="{7F1684C3-4C2E-4B31-9C20-6DBD6022061D}">
      <dgm:prSet/>
      <dgm:spPr/>
      <dgm:t>
        <a:bodyPr/>
        <a:lstStyle/>
        <a:p>
          <a:endParaRPr lang="pt-BR"/>
        </a:p>
      </dgm:t>
    </dgm:pt>
    <dgm:pt modelId="{84C75549-7FF3-4567-BBCA-599D89E6C7A6}" type="parTrans" cxnId="{7F1684C3-4C2E-4B31-9C20-6DBD6022061D}">
      <dgm:prSet/>
      <dgm:spPr/>
      <dgm:t>
        <a:bodyPr/>
        <a:lstStyle/>
        <a:p>
          <a:endParaRPr lang="pt-BR"/>
        </a:p>
      </dgm:t>
    </dgm:pt>
    <dgm:pt modelId="{9E019C26-6A8B-4FD5-939A-EFA5BA531D2D}">
      <dgm:prSet custT="1"/>
      <dgm:spPr/>
      <dgm:t>
        <a:bodyPr/>
        <a:lstStyle/>
        <a:p>
          <a:r>
            <a:rPr lang="pt-BR" sz="1600" dirty="0" smtClean="0"/>
            <a:t>Desempenho de lojas ou filiais.</a:t>
          </a:r>
        </a:p>
      </dgm:t>
    </dgm:pt>
    <dgm:pt modelId="{31D9B380-8541-46FB-9D0E-F3C079930192}" type="sibTrans" cxnId="{7C0561B4-A993-418E-9874-2F448AC6B9A3}">
      <dgm:prSet/>
      <dgm:spPr/>
      <dgm:t>
        <a:bodyPr/>
        <a:lstStyle/>
        <a:p>
          <a:endParaRPr lang="pt-BR"/>
        </a:p>
      </dgm:t>
    </dgm:pt>
    <dgm:pt modelId="{3A85426A-7893-43EE-8545-FBACECC1046B}" type="parTrans" cxnId="{7C0561B4-A993-418E-9874-2F448AC6B9A3}">
      <dgm:prSet/>
      <dgm:spPr/>
      <dgm:t>
        <a:bodyPr/>
        <a:lstStyle/>
        <a:p>
          <a:endParaRPr lang="pt-BR"/>
        </a:p>
      </dgm:t>
    </dgm:pt>
    <dgm:pt modelId="{958096CC-CB89-42C9-B5DC-916ECEF9EC75}">
      <dgm:prSet custT="1"/>
      <dgm:spPr/>
      <dgm:t>
        <a:bodyPr/>
        <a:lstStyle/>
        <a:p>
          <a:r>
            <a:rPr lang="pt-BR" sz="1600" dirty="0" smtClean="0"/>
            <a:t>Análises comparativas.</a:t>
          </a:r>
        </a:p>
      </dgm:t>
    </dgm:pt>
    <dgm:pt modelId="{820FA1CF-531C-4238-A12B-1F4FDC5F5E5C}" type="sibTrans" cxnId="{E1605BC0-DC59-4E71-BF4B-B41B91582B01}">
      <dgm:prSet/>
      <dgm:spPr/>
      <dgm:t>
        <a:bodyPr/>
        <a:lstStyle/>
        <a:p>
          <a:endParaRPr lang="pt-BR"/>
        </a:p>
      </dgm:t>
    </dgm:pt>
    <dgm:pt modelId="{A2435004-94CC-44FB-86DC-96F70105B5CC}" type="parTrans" cxnId="{E1605BC0-DC59-4E71-BF4B-B41B91582B01}">
      <dgm:prSet/>
      <dgm:spPr/>
      <dgm:t>
        <a:bodyPr/>
        <a:lstStyle/>
        <a:p>
          <a:endParaRPr lang="pt-BR"/>
        </a:p>
      </dgm:t>
    </dgm:pt>
    <dgm:pt modelId="{A688CA3C-3C5E-4908-B97C-6D7ECF58CA36}">
      <dgm:prSet custT="1"/>
      <dgm:spPr/>
      <dgm:t>
        <a:bodyPr/>
        <a:lstStyle/>
        <a:p>
          <a:r>
            <a:rPr lang="pt-BR" sz="1600" dirty="0" smtClean="0"/>
            <a:t>Rankings ( melhores ou piores ).</a:t>
          </a:r>
        </a:p>
      </dgm:t>
    </dgm:pt>
    <dgm:pt modelId="{5E387581-A5D4-451B-BA01-1D55C8F87E19}" type="parTrans" cxnId="{1BFD1D18-729F-4709-9733-0318A9D4A6B5}">
      <dgm:prSet/>
      <dgm:spPr/>
      <dgm:t>
        <a:bodyPr/>
        <a:lstStyle/>
        <a:p>
          <a:endParaRPr lang="pt-BR"/>
        </a:p>
      </dgm:t>
    </dgm:pt>
    <dgm:pt modelId="{F5F023DA-F2A7-41C4-A995-8B4009A3D144}" type="sibTrans" cxnId="{1BFD1D18-729F-4709-9733-0318A9D4A6B5}">
      <dgm:prSet/>
      <dgm:spPr/>
      <dgm:t>
        <a:bodyPr/>
        <a:lstStyle/>
        <a:p>
          <a:endParaRPr lang="pt-BR"/>
        </a:p>
      </dgm:t>
    </dgm:pt>
    <dgm:pt modelId="{EC61D36B-C7AA-4FD9-AD7D-CEC2A06EA731}">
      <dgm:prSet custT="1"/>
      <dgm:spPr/>
      <dgm:t>
        <a:bodyPr/>
        <a:lstStyle/>
        <a:p>
          <a:r>
            <a:rPr lang="pt-BR" sz="1600" dirty="0" smtClean="0"/>
            <a:t>Alocação de Receitas.</a:t>
          </a:r>
        </a:p>
      </dgm:t>
    </dgm:pt>
    <dgm:pt modelId="{388C1348-CA0F-4375-9D2F-112F96FEA061}" type="parTrans" cxnId="{556561F6-AE3E-4F2A-911C-4648713CDBCE}">
      <dgm:prSet/>
      <dgm:spPr/>
      <dgm:t>
        <a:bodyPr/>
        <a:lstStyle/>
        <a:p>
          <a:endParaRPr lang="pt-BR"/>
        </a:p>
      </dgm:t>
    </dgm:pt>
    <dgm:pt modelId="{3B7278E3-ED63-41A8-8DFE-BE34B272FB6B}" type="sibTrans" cxnId="{556561F6-AE3E-4F2A-911C-4648713CDBCE}">
      <dgm:prSet/>
      <dgm:spPr/>
      <dgm:t>
        <a:bodyPr/>
        <a:lstStyle/>
        <a:p>
          <a:endParaRPr lang="pt-BR"/>
        </a:p>
      </dgm:t>
    </dgm:pt>
    <dgm:pt modelId="{D906C149-F4AE-411A-911D-FD286C6C7B5A}">
      <dgm:prSet custT="1"/>
      <dgm:spPr/>
      <dgm:t>
        <a:bodyPr/>
        <a:lstStyle/>
        <a:p>
          <a:r>
            <a:rPr lang="pt-BR" sz="1600" dirty="0" smtClean="0"/>
            <a:t>Monitoramentos Operacionais.</a:t>
          </a:r>
        </a:p>
      </dgm:t>
    </dgm:pt>
    <dgm:pt modelId="{72037155-63E0-42D4-BDFE-B164DCDD5B5D}" type="sibTrans" cxnId="{908EB18F-7009-45F0-A15B-7B3058200B1B}">
      <dgm:prSet/>
      <dgm:spPr/>
      <dgm:t>
        <a:bodyPr/>
        <a:lstStyle/>
        <a:p>
          <a:endParaRPr lang="pt-BR"/>
        </a:p>
      </dgm:t>
    </dgm:pt>
    <dgm:pt modelId="{EC36D289-9049-479F-851E-79EF4F56663F}" type="parTrans" cxnId="{908EB18F-7009-45F0-A15B-7B3058200B1B}">
      <dgm:prSet/>
      <dgm:spPr/>
      <dgm:t>
        <a:bodyPr/>
        <a:lstStyle/>
        <a:p>
          <a:endParaRPr lang="pt-BR"/>
        </a:p>
      </dgm:t>
    </dgm:pt>
    <dgm:pt modelId="{BEAA74D8-0996-4BC7-BA5A-9F3A021E613D}">
      <dgm:prSet custT="1"/>
      <dgm:spPr/>
      <dgm:t>
        <a:bodyPr/>
        <a:lstStyle/>
        <a:p>
          <a:r>
            <a:rPr lang="pt-BR" sz="1600" dirty="0" smtClean="0"/>
            <a:t>Oportunidades e contenção de perdas.</a:t>
          </a:r>
        </a:p>
      </dgm:t>
    </dgm:pt>
    <dgm:pt modelId="{3847BE91-E14E-430A-BD2B-43ED19CAD3D5}" type="sibTrans" cxnId="{57817403-C7B9-4681-9FB9-C66C2AC5B57E}">
      <dgm:prSet/>
      <dgm:spPr/>
      <dgm:t>
        <a:bodyPr/>
        <a:lstStyle/>
        <a:p>
          <a:endParaRPr lang="pt-BR"/>
        </a:p>
      </dgm:t>
    </dgm:pt>
    <dgm:pt modelId="{B172845A-119A-4FD4-A510-B6399C44221F}" type="parTrans" cxnId="{57817403-C7B9-4681-9FB9-C66C2AC5B57E}">
      <dgm:prSet/>
      <dgm:spPr/>
      <dgm:t>
        <a:bodyPr/>
        <a:lstStyle/>
        <a:p>
          <a:endParaRPr lang="pt-BR"/>
        </a:p>
      </dgm:t>
    </dgm:pt>
    <dgm:pt modelId="{A470A6F7-A648-443F-B5FA-E68765AABE9D}">
      <dgm:prSet custT="1"/>
      <dgm:spPr/>
      <dgm:t>
        <a:bodyPr/>
        <a:lstStyle/>
        <a:p>
          <a:r>
            <a:rPr lang="pt-BR" sz="1600" dirty="0" smtClean="0"/>
            <a:t>Estudo para novos produtos.</a:t>
          </a:r>
        </a:p>
      </dgm:t>
    </dgm:pt>
    <dgm:pt modelId="{A3ECC5BA-12A5-481B-97B1-D1DB95727D7C}" type="sibTrans" cxnId="{D3D75EB3-AB6E-43F1-8627-A78626D23BE9}">
      <dgm:prSet/>
      <dgm:spPr/>
      <dgm:t>
        <a:bodyPr/>
        <a:lstStyle/>
        <a:p>
          <a:endParaRPr lang="pt-BR"/>
        </a:p>
      </dgm:t>
    </dgm:pt>
    <dgm:pt modelId="{F3077B56-0240-4516-96B6-6AAAAAFB7C36}" type="parTrans" cxnId="{D3D75EB3-AB6E-43F1-8627-A78626D23BE9}">
      <dgm:prSet/>
      <dgm:spPr/>
      <dgm:t>
        <a:bodyPr/>
        <a:lstStyle/>
        <a:p>
          <a:endParaRPr lang="pt-BR"/>
        </a:p>
      </dgm:t>
    </dgm:pt>
    <dgm:pt modelId="{8250A2E3-EA3A-4C3B-8576-CAFD7FF8DCAA}">
      <dgm:prSet custT="1"/>
      <dgm:spPr/>
      <dgm:t>
        <a:bodyPr/>
        <a:lstStyle/>
        <a:p>
          <a:r>
            <a:rPr lang="pt-BR" sz="1600" dirty="0" smtClean="0"/>
            <a:t>Mineração de dados ( descoberta de padrões ).</a:t>
          </a:r>
        </a:p>
      </dgm:t>
    </dgm:pt>
    <dgm:pt modelId="{B07CAF3D-C539-4312-9196-CB4B92894B59}" type="sibTrans" cxnId="{01561B2C-38F8-446F-9B15-A6B75B9E4FD5}">
      <dgm:prSet/>
      <dgm:spPr/>
      <dgm:t>
        <a:bodyPr/>
        <a:lstStyle/>
        <a:p>
          <a:endParaRPr lang="pt-BR"/>
        </a:p>
      </dgm:t>
    </dgm:pt>
    <dgm:pt modelId="{D9B3E37F-4AF3-45DA-A8C0-F0C19EA70347}" type="parTrans" cxnId="{01561B2C-38F8-446F-9B15-A6B75B9E4FD5}">
      <dgm:prSet/>
      <dgm:spPr/>
      <dgm:t>
        <a:bodyPr/>
        <a:lstStyle/>
        <a:p>
          <a:endParaRPr lang="pt-BR"/>
        </a:p>
      </dgm:t>
    </dgm:pt>
    <dgm:pt modelId="{21EECD6E-B621-466E-B4F4-2CC56860379D}">
      <dgm:prSet custT="1"/>
      <dgm:spPr/>
      <dgm:t>
        <a:bodyPr/>
        <a:lstStyle/>
        <a:p>
          <a:r>
            <a:rPr lang="pt-BR" sz="1600" dirty="0" smtClean="0"/>
            <a:t>Análises comportamentais e de ambiente.</a:t>
          </a:r>
        </a:p>
      </dgm:t>
    </dgm:pt>
    <dgm:pt modelId="{B5455BA5-DCF7-4E43-9759-C578196B7EEF}" type="sibTrans" cxnId="{98D6FC60-44F4-4202-AF0E-CB0E14B9E295}">
      <dgm:prSet/>
      <dgm:spPr/>
      <dgm:t>
        <a:bodyPr/>
        <a:lstStyle/>
        <a:p>
          <a:endParaRPr lang="pt-BR"/>
        </a:p>
      </dgm:t>
    </dgm:pt>
    <dgm:pt modelId="{1F2E7A6D-739F-49BF-804E-183039AC97E1}" type="parTrans" cxnId="{98D6FC60-44F4-4202-AF0E-CB0E14B9E295}">
      <dgm:prSet/>
      <dgm:spPr/>
      <dgm:t>
        <a:bodyPr/>
        <a:lstStyle/>
        <a:p>
          <a:endParaRPr lang="pt-BR"/>
        </a:p>
      </dgm:t>
    </dgm:pt>
    <dgm:pt modelId="{81E51415-A3B4-4987-A05F-2D16F02AAF98}">
      <dgm:prSet custT="1"/>
      <dgm:spPr/>
      <dgm:t>
        <a:bodyPr/>
        <a:lstStyle/>
        <a:p>
          <a:r>
            <a:rPr lang="pt-BR" sz="1600" dirty="0" smtClean="0"/>
            <a:t>Pesquisas de Dados.</a:t>
          </a:r>
        </a:p>
      </dgm:t>
    </dgm:pt>
    <dgm:pt modelId="{DB5F041F-36DC-48A6-AC2B-B8A8833C5A0B}" type="sibTrans" cxnId="{686A5D43-AF60-4760-A143-075A24BCD7A3}">
      <dgm:prSet/>
      <dgm:spPr/>
      <dgm:t>
        <a:bodyPr/>
        <a:lstStyle/>
        <a:p>
          <a:endParaRPr lang="pt-BR"/>
        </a:p>
      </dgm:t>
    </dgm:pt>
    <dgm:pt modelId="{29391D44-241B-4B80-91F6-A73975E73ECA}" type="parTrans" cxnId="{686A5D43-AF60-4760-A143-075A24BCD7A3}">
      <dgm:prSet/>
      <dgm:spPr/>
      <dgm:t>
        <a:bodyPr/>
        <a:lstStyle/>
        <a:p>
          <a:endParaRPr lang="pt-BR"/>
        </a:p>
      </dgm:t>
    </dgm:pt>
    <dgm:pt modelId="{8011A9DA-3103-42D7-A897-F692AC420BD5}" type="pres">
      <dgm:prSet presAssocID="{00EE0CA6-EA93-4F64-88BF-5B93B74D991A}" presName="Name0" presStyleCnt="0">
        <dgm:presLayoutVars>
          <dgm:dir/>
          <dgm:animLvl val="lvl"/>
          <dgm:resizeHandles val="exact"/>
        </dgm:presLayoutVars>
      </dgm:prSet>
      <dgm:spPr/>
    </dgm:pt>
    <dgm:pt modelId="{2D9A91C4-7200-4A93-9DD2-90779371E3B4}" type="pres">
      <dgm:prSet presAssocID="{014E21FA-809C-45FD-AE1C-B230963BD694}" presName="composite" presStyleCnt="0"/>
      <dgm:spPr/>
    </dgm:pt>
    <dgm:pt modelId="{6DA83DE2-AB83-4895-8296-3AEFA085991C}" type="pres">
      <dgm:prSet presAssocID="{014E21FA-809C-45FD-AE1C-B230963BD69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5BEB30-0457-4D80-BE94-3C7774D954DF}" type="pres">
      <dgm:prSet presAssocID="{014E21FA-809C-45FD-AE1C-B230963BD69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0867D0-5A83-408F-B83B-B3492E7EDB3B}" type="pres">
      <dgm:prSet presAssocID="{7D011CD0-2E31-4ACA-9ACD-52B5B1C3BB9C}" presName="space" presStyleCnt="0"/>
      <dgm:spPr/>
    </dgm:pt>
    <dgm:pt modelId="{0D87CB39-F270-4BE8-97EE-4E35B42AA41F}" type="pres">
      <dgm:prSet presAssocID="{3E1FC629-3B7D-45C7-81A4-8EDBAEC953B2}" presName="composite" presStyleCnt="0"/>
      <dgm:spPr/>
    </dgm:pt>
    <dgm:pt modelId="{49A91D59-5F2B-429B-B1C9-114F95409E9D}" type="pres">
      <dgm:prSet presAssocID="{3E1FC629-3B7D-45C7-81A4-8EDBAEC953B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890F61-F694-4F09-AF56-6E15BFC89376}" type="pres">
      <dgm:prSet presAssocID="{3E1FC629-3B7D-45C7-81A4-8EDBAEC953B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A7683C-B281-4F48-B414-2606DA8DB7BD}" type="pres">
      <dgm:prSet presAssocID="{4D0B4776-18BA-49AC-A988-1D0C6A84F297}" presName="space" presStyleCnt="0"/>
      <dgm:spPr/>
    </dgm:pt>
    <dgm:pt modelId="{CE034944-2A54-4790-8382-C5750B78816A}" type="pres">
      <dgm:prSet presAssocID="{0EBD88BC-8D41-421B-B426-A47557E01274}" presName="composite" presStyleCnt="0"/>
      <dgm:spPr/>
    </dgm:pt>
    <dgm:pt modelId="{586204CA-0916-4CCF-83F1-37BFF7230012}" type="pres">
      <dgm:prSet presAssocID="{0EBD88BC-8D41-421B-B426-A47557E0127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5B8E60-5A7E-42D4-A275-D32447698240}" type="pres">
      <dgm:prSet presAssocID="{0EBD88BC-8D41-421B-B426-A47557E0127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7817403-C7B9-4681-9FB9-C66C2AC5B57E}" srcId="{0EBD88BC-8D41-421B-B426-A47557E01274}" destId="{BEAA74D8-0996-4BC7-BA5A-9F3A021E613D}" srcOrd="4" destOrd="0" parTransId="{B172845A-119A-4FD4-A510-B6399C44221F}" sibTransId="{3847BE91-E14E-430A-BD2B-43ED19CAD3D5}"/>
    <dgm:cxn modelId="{22E28FE6-02CE-43BA-AD30-A06ECA48F16B}" srcId="{014E21FA-809C-45FD-AE1C-B230963BD694}" destId="{A45B7B76-44E6-4239-B8FC-5AF44FDDE3FD}" srcOrd="10" destOrd="0" parTransId="{4B0439D9-F2C7-4000-A55E-EB432548874A}" sibTransId="{7E5C6D3E-CC70-4EF4-985B-FBBF31D57A0D}"/>
    <dgm:cxn modelId="{D12EFF29-7EF7-4932-B2A5-D07712FB09C0}" type="presOf" srcId="{9A2D082F-6A41-40C2-B3F8-C179D8F59CF5}" destId="{A85BEB30-0457-4D80-BE94-3C7774D954DF}" srcOrd="0" destOrd="9" presId="urn:microsoft.com/office/officeart/2005/8/layout/hList1"/>
    <dgm:cxn modelId="{5B79E2E2-3FEE-4ED8-BEFB-74ECA4EF5E98}" type="presOf" srcId="{4675CEA3-2944-462F-9D53-5128A10DBD6A}" destId="{A85BEB30-0457-4D80-BE94-3C7774D954DF}" srcOrd="0" destOrd="7" presId="urn:microsoft.com/office/officeart/2005/8/layout/hList1"/>
    <dgm:cxn modelId="{3A5F72DD-5A83-48F2-9470-2018BBD23401}" srcId="{014E21FA-809C-45FD-AE1C-B230963BD694}" destId="{668AD13C-46C0-4A2C-B188-CA60EC148616}" srcOrd="6" destOrd="0" parTransId="{E677DF72-1AFC-4B9E-8CEB-E8E73996605C}" sibTransId="{28D7576F-EB42-4251-B90D-0F7D9D0A7A59}"/>
    <dgm:cxn modelId="{901458EF-6194-4A73-A63C-2FD29DFE7E4A}" type="presOf" srcId="{BEAA74D8-0996-4BC7-BA5A-9F3A021E613D}" destId="{6D5B8E60-5A7E-42D4-A275-D32447698240}" srcOrd="0" destOrd="4" presId="urn:microsoft.com/office/officeart/2005/8/layout/hList1"/>
    <dgm:cxn modelId="{E8B62BFC-7F01-4BC8-A37D-EA0CF84FAF6D}" type="presOf" srcId="{7E2112F9-C7CF-4DE0-9B4B-FE4C57321FAD}" destId="{A85BEB30-0457-4D80-BE94-3C7774D954DF}" srcOrd="0" destOrd="4" presId="urn:microsoft.com/office/officeart/2005/8/layout/hList1"/>
    <dgm:cxn modelId="{E1605BC0-DC59-4E71-BF4B-B41B91582B01}" srcId="{3E1FC629-3B7D-45C7-81A4-8EDBAEC953B2}" destId="{958096CC-CB89-42C9-B5DC-916ECEF9EC75}" srcOrd="1" destOrd="0" parTransId="{A2435004-94CC-44FB-86DC-96F70105B5CC}" sibTransId="{820FA1CF-531C-4238-A12B-1F4FDC5F5E5C}"/>
    <dgm:cxn modelId="{EE38879A-F418-4D88-AF19-19DF860CCA18}" srcId="{014E21FA-809C-45FD-AE1C-B230963BD694}" destId="{A50A19E2-B978-4C43-932B-B371D37B0608}" srcOrd="2" destOrd="0" parTransId="{3414DD43-097E-4BFA-9F85-D17A2262F3CA}" sibTransId="{3C268C80-F6EC-4498-A371-06B4A3A695F0}"/>
    <dgm:cxn modelId="{978B1AC4-51DC-4E80-AE4D-5293A13060A6}" type="presOf" srcId="{D099B0E2-B41B-4E75-9A4D-3B0D261A2B3F}" destId="{A85BEB30-0457-4D80-BE94-3C7774D954DF}" srcOrd="0" destOrd="8" presId="urn:microsoft.com/office/officeart/2005/8/layout/hList1"/>
    <dgm:cxn modelId="{7D2812FC-C281-4696-B46A-1563B29EE884}" type="presOf" srcId="{A688CA3C-3C5E-4908-B97C-6D7ECF58CA36}" destId="{E1890F61-F694-4F09-AF56-6E15BFC89376}" srcOrd="0" destOrd="3" presId="urn:microsoft.com/office/officeart/2005/8/layout/hList1"/>
    <dgm:cxn modelId="{686A5D43-AF60-4760-A143-075A24BCD7A3}" srcId="{0EBD88BC-8D41-421B-B426-A47557E01274}" destId="{81E51415-A3B4-4987-A05F-2D16F02AAF98}" srcOrd="0" destOrd="0" parTransId="{29391D44-241B-4B80-91F6-A73975E73ECA}" sibTransId="{DB5F041F-36DC-48A6-AC2B-B8A8833C5A0B}"/>
    <dgm:cxn modelId="{19195FC6-DEBC-4507-A1F5-9FB6E98C0C3B}" type="presOf" srcId="{A50A19E2-B978-4C43-932B-B371D37B0608}" destId="{A85BEB30-0457-4D80-BE94-3C7774D954DF}" srcOrd="0" destOrd="2" presId="urn:microsoft.com/office/officeart/2005/8/layout/hList1"/>
    <dgm:cxn modelId="{14283E54-86B1-4FB1-BAF1-BDDDAA787A84}" type="presOf" srcId="{00EE0CA6-EA93-4F64-88BF-5B93B74D991A}" destId="{8011A9DA-3103-42D7-A897-F692AC420BD5}" srcOrd="0" destOrd="0" presId="urn:microsoft.com/office/officeart/2005/8/layout/hList1"/>
    <dgm:cxn modelId="{41F5C4F1-14C2-4B77-9CC4-D63F15A87A43}" type="presOf" srcId="{0EBD88BC-8D41-421B-B426-A47557E01274}" destId="{586204CA-0916-4CCF-83F1-37BFF7230012}" srcOrd="0" destOrd="0" presId="urn:microsoft.com/office/officeart/2005/8/layout/hList1"/>
    <dgm:cxn modelId="{7F1684C3-4C2E-4B31-9C20-6DBD6022061D}" srcId="{3E1FC629-3B7D-45C7-81A4-8EDBAEC953B2}" destId="{90062E52-7A65-41DC-AB0D-F193C23C1041}" srcOrd="4" destOrd="0" parTransId="{84C75549-7FF3-4567-BBCA-599D89E6C7A6}" sibTransId="{6C5D9F61-B380-4E4E-8A8B-F815D2675FA1}"/>
    <dgm:cxn modelId="{CF378937-A705-45A8-A4B6-025F251DDE80}" type="presOf" srcId="{3E1FC629-3B7D-45C7-81A4-8EDBAEC953B2}" destId="{49A91D59-5F2B-429B-B1C9-114F95409E9D}" srcOrd="0" destOrd="0" presId="urn:microsoft.com/office/officeart/2005/8/layout/hList1"/>
    <dgm:cxn modelId="{45F1790F-ED2D-4873-9FFD-F874D4F2A221}" srcId="{014E21FA-809C-45FD-AE1C-B230963BD694}" destId="{04B4BDE6-E728-4266-BF7E-9C6C931BCC95}" srcOrd="1" destOrd="0" parTransId="{1B5ECD07-96E8-44E7-9811-1FF6CA627A9E}" sibTransId="{0AD454E2-F4AE-4ED8-8F26-3997D8841DC1}"/>
    <dgm:cxn modelId="{2AD62011-0383-44C7-93D6-63E84F2EC6B1}" type="presOf" srcId="{8250A2E3-EA3A-4C3B-8576-CAFD7FF8DCAA}" destId="{6D5B8E60-5A7E-42D4-A275-D32447698240}" srcOrd="0" destOrd="2" presId="urn:microsoft.com/office/officeart/2005/8/layout/hList1"/>
    <dgm:cxn modelId="{36D0F8E0-1C93-4321-95D9-1A7E1DB171B4}" srcId="{014E21FA-809C-45FD-AE1C-B230963BD694}" destId="{4675CEA3-2944-462F-9D53-5128A10DBD6A}" srcOrd="7" destOrd="0" parTransId="{6852098E-9BAA-458B-B919-266A97F43689}" sibTransId="{19DC96B6-2137-419A-92F7-AF2DC05F9C81}"/>
    <dgm:cxn modelId="{7C0561B4-A993-418E-9874-2F448AC6B9A3}" srcId="{3E1FC629-3B7D-45C7-81A4-8EDBAEC953B2}" destId="{9E019C26-6A8B-4FD5-939A-EFA5BA531D2D}" srcOrd="2" destOrd="0" parTransId="{3A85426A-7893-43EE-8545-FBACECC1046B}" sibTransId="{31D9B380-8541-46FB-9D0E-F3C079930192}"/>
    <dgm:cxn modelId="{F17FA649-C6CE-45E3-9ED3-FD8DA0494A3E}" type="presOf" srcId="{A45B7B76-44E6-4239-B8FC-5AF44FDDE3FD}" destId="{A85BEB30-0457-4D80-BE94-3C7774D954DF}" srcOrd="0" destOrd="10" presId="urn:microsoft.com/office/officeart/2005/8/layout/hList1"/>
    <dgm:cxn modelId="{0152EC5F-8044-4F0E-B307-F3AC17CD040F}" srcId="{3E1FC629-3B7D-45C7-81A4-8EDBAEC953B2}" destId="{00ED79FA-0AE6-4280-8C5B-AC242C97BE12}" srcOrd="0" destOrd="0" parTransId="{2474514C-BD4E-4FBE-980E-2BAD03107903}" sibTransId="{7110D533-D7DC-45E7-BF5B-671F0CE543A1}"/>
    <dgm:cxn modelId="{5DE41E96-CFA6-46B3-9388-B7F40DE43F8E}" srcId="{00EE0CA6-EA93-4F64-88BF-5B93B74D991A}" destId="{014E21FA-809C-45FD-AE1C-B230963BD694}" srcOrd="0" destOrd="0" parTransId="{B440D937-508D-4B72-8CC3-ED98F4CF5C40}" sibTransId="{7D011CD0-2E31-4ACA-9ACD-52B5B1C3BB9C}"/>
    <dgm:cxn modelId="{849F3A6D-B1B8-4C96-895D-E562A19DF8C9}" type="presOf" srcId="{04B4BDE6-E728-4266-BF7E-9C6C931BCC95}" destId="{A85BEB30-0457-4D80-BE94-3C7774D954DF}" srcOrd="0" destOrd="1" presId="urn:microsoft.com/office/officeart/2005/8/layout/hList1"/>
    <dgm:cxn modelId="{038D9232-7929-4CB2-BC34-320A7E39ADEB}" srcId="{014E21FA-809C-45FD-AE1C-B230963BD694}" destId="{ED84C791-0524-48FE-A3EC-0BB5AF86FD73}" srcOrd="3" destOrd="0" parTransId="{E4A6AAB2-BFD0-4D6A-885A-CE272F0BFF2B}" sibTransId="{31D07F26-7434-42E7-9D0A-B1380359CDAD}"/>
    <dgm:cxn modelId="{20DD37A5-37CC-4B89-BA5B-62A56F6E03BA}" srcId="{00EE0CA6-EA93-4F64-88BF-5B93B74D991A}" destId="{0EBD88BC-8D41-421B-B426-A47557E01274}" srcOrd="2" destOrd="0" parTransId="{83B22143-A496-478E-9B09-765A70F82D27}" sibTransId="{5AD9BE9D-3D3E-4068-B1DF-39E0115FA376}"/>
    <dgm:cxn modelId="{B14169D0-6BAD-4A7B-8273-6DF798F19EB6}" type="presOf" srcId="{21EECD6E-B621-466E-B4F4-2CC56860379D}" destId="{6D5B8E60-5A7E-42D4-A275-D32447698240}" srcOrd="0" destOrd="1" presId="urn:microsoft.com/office/officeart/2005/8/layout/hList1"/>
    <dgm:cxn modelId="{2855B134-6B1E-48E9-83DE-6EAECB92A212}" srcId="{014E21FA-809C-45FD-AE1C-B230963BD694}" destId="{E03A4058-9221-4368-AE42-CF7B57C165D8}" srcOrd="0" destOrd="0" parTransId="{455231F6-B20D-4798-ADBB-32DBA8F04699}" sibTransId="{51C49FF4-0048-4BA2-B186-64847C356A21}"/>
    <dgm:cxn modelId="{C6276DB1-0186-41F6-BCB4-4BDACD145514}" type="presOf" srcId="{668AD13C-46C0-4A2C-B188-CA60EC148616}" destId="{A85BEB30-0457-4D80-BE94-3C7774D954DF}" srcOrd="0" destOrd="6" presId="urn:microsoft.com/office/officeart/2005/8/layout/hList1"/>
    <dgm:cxn modelId="{D7EB06BE-5AC3-44AF-B0C1-D30B26CE50F3}" srcId="{014E21FA-809C-45FD-AE1C-B230963BD694}" destId="{D158E726-DCA3-46C2-B8E5-5F827DA04C12}" srcOrd="5" destOrd="0" parTransId="{B10B7F63-0122-4F72-9ABC-3FE3ABEF8897}" sibTransId="{F0C54F4C-02DA-45BA-A50E-E1DC8C398DC0}"/>
    <dgm:cxn modelId="{1BFD1D18-729F-4709-9733-0318A9D4A6B5}" srcId="{3E1FC629-3B7D-45C7-81A4-8EDBAEC953B2}" destId="{A688CA3C-3C5E-4908-B97C-6D7ECF58CA36}" srcOrd="3" destOrd="0" parTransId="{5E387581-A5D4-451B-BA01-1D55C8F87E19}" sibTransId="{F5F023DA-F2A7-41C4-A995-8B4009A3D144}"/>
    <dgm:cxn modelId="{5B3A893C-E51D-4085-88DD-5BB993A8D327}" type="presOf" srcId="{81E51415-A3B4-4987-A05F-2D16F02AAF98}" destId="{6D5B8E60-5A7E-42D4-A275-D32447698240}" srcOrd="0" destOrd="0" presId="urn:microsoft.com/office/officeart/2005/8/layout/hList1"/>
    <dgm:cxn modelId="{9CF9E16A-B0AB-4390-ADE1-8EB140BB771A}" type="presOf" srcId="{9E019C26-6A8B-4FD5-939A-EFA5BA531D2D}" destId="{E1890F61-F694-4F09-AF56-6E15BFC89376}" srcOrd="0" destOrd="2" presId="urn:microsoft.com/office/officeart/2005/8/layout/hList1"/>
    <dgm:cxn modelId="{9AA27177-6969-457F-A518-BA70DBA61A10}" srcId="{014E21FA-809C-45FD-AE1C-B230963BD694}" destId="{9A2D082F-6A41-40C2-B3F8-C179D8F59CF5}" srcOrd="9" destOrd="0" parTransId="{26E2339C-868F-4E50-BE93-5C1E17D206AD}" sibTransId="{2D78917B-7EC6-400D-830C-E7A5326238CB}"/>
    <dgm:cxn modelId="{B35D2D7F-E82C-4CAB-A2CE-72D19793491A}" type="presOf" srcId="{EC61D36B-C7AA-4FD9-AD7D-CEC2A06EA731}" destId="{E1890F61-F694-4F09-AF56-6E15BFC89376}" srcOrd="0" destOrd="5" presId="urn:microsoft.com/office/officeart/2005/8/layout/hList1"/>
    <dgm:cxn modelId="{D414CE68-4D91-4AF7-8B18-64A757963D26}" srcId="{00EE0CA6-EA93-4F64-88BF-5B93B74D991A}" destId="{3E1FC629-3B7D-45C7-81A4-8EDBAEC953B2}" srcOrd="1" destOrd="0" parTransId="{C2BD22BD-0593-4A97-98DB-5724E102805F}" sibTransId="{4D0B4776-18BA-49AC-A988-1D0C6A84F297}"/>
    <dgm:cxn modelId="{C1610CDB-93B0-445E-AA73-64927B691BF6}" type="presOf" srcId="{00ED79FA-0AE6-4280-8C5B-AC242C97BE12}" destId="{E1890F61-F694-4F09-AF56-6E15BFC89376}" srcOrd="0" destOrd="0" presId="urn:microsoft.com/office/officeart/2005/8/layout/hList1"/>
    <dgm:cxn modelId="{72E1B600-7423-4E25-A8F0-9CCAFB55D0DE}" type="presOf" srcId="{014E21FA-809C-45FD-AE1C-B230963BD694}" destId="{6DA83DE2-AB83-4895-8296-3AEFA085991C}" srcOrd="0" destOrd="0" presId="urn:microsoft.com/office/officeart/2005/8/layout/hList1"/>
    <dgm:cxn modelId="{908EB18F-7009-45F0-A15B-7B3058200B1B}" srcId="{0EBD88BC-8D41-421B-B426-A47557E01274}" destId="{D906C149-F4AE-411A-911D-FD286C6C7B5A}" srcOrd="5" destOrd="0" parTransId="{EC36D289-9049-479F-851E-79EF4F56663F}" sibTransId="{72037155-63E0-42D4-BDFE-B164DCDD5B5D}"/>
    <dgm:cxn modelId="{4A706DE3-FDC2-4131-BC7C-EAB85D64CD2D}" srcId="{014E21FA-809C-45FD-AE1C-B230963BD694}" destId="{7E2112F9-C7CF-4DE0-9B4B-FE4C57321FAD}" srcOrd="4" destOrd="0" parTransId="{D13527A6-0056-4E88-B0C5-000623C3EC7B}" sibTransId="{90705751-1683-42AC-B28A-43FD724F2358}"/>
    <dgm:cxn modelId="{FCB5DB34-B60F-4B71-A45E-5253E60F3C0F}" type="presOf" srcId="{E03A4058-9221-4368-AE42-CF7B57C165D8}" destId="{A85BEB30-0457-4D80-BE94-3C7774D954DF}" srcOrd="0" destOrd="0" presId="urn:microsoft.com/office/officeart/2005/8/layout/hList1"/>
    <dgm:cxn modelId="{E8897BB3-6EAC-47F3-AF7D-ADECD1C9A2A4}" type="presOf" srcId="{958096CC-CB89-42C9-B5DC-916ECEF9EC75}" destId="{E1890F61-F694-4F09-AF56-6E15BFC89376}" srcOrd="0" destOrd="1" presId="urn:microsoft.com/office/officeart/2005/8/layout/hList1"/>
    <dgm:cxn modelId="{98D6FC60-44F4-4202-AF0E-CB0E14B9E295}" srcId="{0EBD88BC-8D41-421B-B426-A47557E01274}" destId="{21EECD6E-B621-466E-B4F4-2CC56860379D}" srcOrd="1" destOrd="0" parTransId="{1F2E7A6D-739F-49BF-804E-183039AC97E1}" sibTransId="{B5455BA5-DCF7-4E43-9759-C578196B7EEF}"/>
    <dgm:cxn modelId="{BC720060-404B-487D-9107-D982716C847C}" type="presOf" srcId="{90062E52-7A65-41DC-AB0D-F193C23C1041}" destId="{E1890F61-F694-4F09-AF56-6E15BFC89376}" srcOrd="0" destOrd="4" presId="urn:microsoft.com/office/officeart/2005/8/layout/hList1"/>
    <dgm:cxn modelId="{F99C4D2E-E8EE-48CD-B959-4DD0B23C2E71}" type="presOf" srcId="{D906C149-F4AE-411A-911D-FD286C6C7B5A}" destId="{6D5B8E60-5A7E-42D4-A275-D32447698240}" srcOrd="0" destOrd="5" presId="urn:microsoft.com/office/officeart/2005/8/layout/hList1"/>
    <dgm:cxn modelId="{8D7E7A39-5474-49EB-8E33-76FE79F4C30B}" srcId="{014E21FA-809C-45FD-AE1C-B230963BD694}" destId="{D099B0E2-B41B-4E75-9A4D-3B0D261A2B3F}" srcOrd="8" destOrd="0" parTransId="{688053C6-D1B0-4931-AAEA-69CB639DE0E1}" sibTransId="{E79F5518-AA4B-4B6F-B0E3-1696E24A8D74}"/>
    <dgm:cxn modelId="{3584832C-E522-4C95-999E-9066B39E77F0}" type="presOf" srcId="{A470A6F7-A648-443F-B5FA-E68765AABE9D}" destId="{6D5B8E60-5A7E-42D4-A275-D32447698240}" srcOrd="0" destOrd="3" presId="urn:microsoft.com/office/officeart/2005/8/layout/hList1"/>
    <dgm:cxn modelId="{01561B2C-38F8-446F-9B15-A6B75B9E4FD5}" srcId="{0EBD88BC-8D41-421B-B426-A47557E01274}" destId="{8250A2E3-EA3A-4C3B-8576-CAFD7FF8DCAA}" srcOrd="2" destOrd="0" parTransId="{D9B3E37F-4AF3-45DA-A8C0-F0C19EA70347}" sibTransId="{B07CAF3D-C539-4312-9196-CB4B92894B59}"/>
    <dgm:cxn modelId="{1F2D3ADD-6E87-4209-B8FC-0DCA57EB0608}" type="presOf" srcId="{ED84C791-0524-48FE-A3EC-0BB5AF86FD73}" destId="{A85BEB30-0457-4D80-BE94-3C7774D954DF}" srcOrd="0" destOrd="3" presId="urn:microsoft.com/office/officeart/2005/8/layout/hList1"/>
    <dgm:cxn modelId="{A959B896-21EB-46AC-A014-B42774A8D51A}" type="presOf" srcId="{D158E726-DCA3-46C2-B8E5-5F827DA04C12}" destId="{A85BEB30-0457-4D80-BE94-3C7774D954DF}" srcOrd="0" destOrd="5" presId="urn:microsoft.com/office/officeart/2005/8/layout/hList1"/>
    <dgm:cxn modelId="{556561F6-AE3E-4F2A-911C-4648713CDBCE}" srcId="{3E1FC629-3B7D-45C7-81A4-8EDBAEC953B2}" destId="{EC61D36B-C7AA-4FD9-AD7D-CEC2A06EA731}" srcOrd="5" destOrd="0" parTransId="{388C1348-CA0F-4375-9D2F-112F96FEA061}" sibTransId="{3B7278E3-ED63-41A8-8DFE-BE34B272FB6B}"/>
    <dgm:cxn modelId="{D3D75EB3-AB6E-43F1-8627-A78626D23BE9}" srcId="{0EBD88BC-8D41-421B-B426-A47557E01274}" destId="{A470A6F7-A648-443F-B5FA-E68765AABE9D}" srcOrd="3" destOrd="0" parTransId="{F3077B56-0240-4516-96B6-6AAAAAFB7C36}" sibTransId="{A3ECC5BA-12A5-481B-97B1-D1DB95727D7C}"/>
    <dgm:cxn modelId="{93624DFC-E251-406A-8193-F3C90213AFE7}" type="presParOf" srcId="{8011A9DA-3103-42D7-A897-F692AC420BD5}" destId="{2D9A91C4-7200-4A93-9DD2-90779371E3B4}" srcOrd="0" destOrd="0" presId="urn:microsoft.com/office/officeart/2005/8/layout/hList1"/>
    <dgm:cxn modelId="{9B3D0901-B50E-4C81-A7B7-863BD3C575CF}" type="presParOf" srcId="{2D9A91C4-7200-4A93-9DD2-90779371E3B4}" destId="{6DA83DE2-AB83-4895-8296-3AEFA085991C}" srcOrd="0" destOrd="0" presId="urn:microsoft.com/office/officeart/2005/8/layout/hList1"/>
    <dgm:cxn modelId="{03935A95-79F6-45AF-AF56-4CCF9F8410C3}" type="presParOf" srcId="{2D9A91C4-7200-4A93-9DD2-90779371E3B4}" destId="{A85BEB30-0457-4D80-BE94-3C7774D954DF}" srcOrd="1" destOrd="0" presId="urn:microsoft.com/office/officeart/2005/8/layout/hList1"/>
    <dgm:cxn modelId="{53329CF7-4E01-47B2-8D13-C1C149788D4C}" type="presParOf" srcId="{8011A9DA-3103-42D7-A897-F692AC420BD5}" destId="{5F0867D0-5A83-408F-B83B-B3492E7EDB3B}" srcOrd="1" destOrd="0" presId="urn:microsoft.com/office/officeart/2005/8/layout/hList1"/>
    <dgm:cxn modelId="{D62DC531-18C7-42E3-B7FC-50A48D98FA0C}" type="presParOf" srcId="{8011A9DA-3103-42D7-A897-F692AC420BD5}" destId="{0D87CB39-F270-4BE8-97EE-4E35B42AA41F}" srcOrd="2" destOrd="0" presId="urn:microsoft.com/office/officeart/2005/8/layout/hList1"/>
    <dgm:cxn modelId="{F4DEA32C-A916-4BCF-9340-A87F0820D865}" type="presParOf" srcId="{0D87CB39-F270-4BE8-97EE-4E35B42AA41F}" destId="{49A91D59-5F2B-429B-B1C9-114F95409E9D}" srcOrd="0" destOrd="0" presId="urn:microsoft.com/office/officeart/2005/8/layout/hList1"/>
    <dgm:cxn modelId="{C9BED774-ED5D-410C-8511-B578C73692FB}" type="presParOf" srcId="{0D87CB39-F270-4BE8-97EE-4E35B42AA41F}" destId="{E1890F61-F694-4F09-AF56-6E15BFC89376}" srcOrd="1" destOrd="0" presId="urn:microsoft.com/office/officeart/2005/8/layout/hList1"/>
    <dgm:cxn modelId="{27D9168E-6E3C-4EEF-AA5A-047C731B5A55}" type="presParOf" srcId="{8011A9DA-3103-42D7-A897-F692AC420BD5}" destId="{95A7683C-B281-4F48-B414-2606DA8DB7BD}" srcOrd="3" destOrd="0" presId="urn:microsoft.com/office/officeart/2005/8/layout/hList1"/>
    <dgm:cxn modelId="{E2F892FD-4CEE-4D05-B183-3E112A3DDDD1}" type="presParOf" srcId="{8011A9DA-3103-42D7-A897-F692AC420BD5}" destId="{CE034944-2A54-4790-8382-C5750B78816A}" srcOrd="4" destOrd="0" presId="urn:microsoft.com/office/officeart/2005/8/layout/hList1"/>
    <dgm:cxn modelId="{E2223AD5-30DD-4969-8E69-06584571788D}" type="presParOf" srcId="{CE034944-2A54-4790-8382-C5750B78816A}" destId="{586204CA-0916-4CCF-83F1-37BFF7230012}" srcOrd="0" destOrd="0" presId="urn:microsoft.com/office/officeart/2005/8/layout/hList1"/>
    <dgm:cxn modelId="{48CE6F52-3C96-4D0D-BACC-A25D456E6B78}" type="presParOf" srcId="{CE034944-2A54-4790-8382-C5750B78816A}" destId="{6D5B8E60-5A7E-42D4-A275-D32447698240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3CC88-AB49-4BE0-8CDB-C9128E32C167}" type="datetimeFigureOut">
              <a:rPr lang="pt-PT" smtClean="0"/>
              <a:pPr/>
              <a:t>09/05/2015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1E5EA-D89D-4FE4-BDBF-EB612DA2C6AD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icinadanet.com.br/artigo/business_intelligence/solucoes-erp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BI é reunir a </a:t>
            </a:r>
            <a:r>
              <a:rPr lang="pt-PT" dirty="0" err="1" smtClean="0"/>
              <a:t>inf</a:t>
            </a:r>
            <a:r>
              <a:rPr lang="pt-PT" dirty="0" smtClean="0"/>
              <a:t> adequada para os tomadores de </a:t>
            </a:r>
            <a:r>
              <a:rPr lang="pt-PT" dirty="0" err="1" smtClean="0"/>
              <a:t>decisao</a:t>
            </a:r>
            <a:r>
              <a:rPr lang="pt-PT" dirty="0" smtClean="0"/>
              <a:t> no momento em que eles </a:t>
            </a:r>
            <a:r>
              <a:rPr lang="pt-PT" dirty="0" err="1" smtClean="0"/>
              <a:t>necessiam</a:t>
            </a:r>
            <a:r>
              <a:rPr lang="pt-PT" dirty="0" smtClean="0"/>
              <a:t> da </a:t>
            </a:r>
            <a:r>
              <a:rPr lang="pt-PT" dirty="0" err="1" smtClean="0"/>
              <a:t>inf</a:t>
            </a:r>
            <a:r>
              <a:rPr lang="pt-PT" dirty="0" smtClean="0"/>
              <a:t>.</a:t>
            </a:r>
          </a:p>
          <a:p>
            <a:r>
              <a:rPr lang="pt-PT" dirty="0" err="1" smtClean="0"/>
              <a:t>Bi</a:t>
            </a:r>
            <a:r>
              <a:rPr lang="pt-PT" baseline="0" dirty="0" smtClean="0"/>
              <a:t> é um modo efetivo de conectar sistemas apartados com o </a:t>
            </a:r>
            <a:r>
              <a:rPr lang="pt-PT" baseline="0" dirty="0" err="1" smtClean="0"/>
              <a:t>obj</a:t>
            </a:r>
            <a:r>
              <a:rPr lang="pt-PT" baseline="0" dirty="0" smtClean="0"/>
              <a:t> de gerar </a:t>
            </a:r>
            <a:r>
              <a:rPr lang="pt-PT" baseline="0" dirty="0" err="1" smtClean="0"/>
              <a:t>informacoa</a:t>
            </a:r>
            <a:endParaRPr lang="pt-PT" baseline="0" dirty="0" smtClean="0"/>
          </a:p>
          <a:p>
            <a:r>
              <a:rPr lang="pt-PT" baseline="0" dirty="0" err="1" smtClean="0"/>
              <a:t>Bi</a:t>
            </a:r>
            <a:r>
              <a:rPr lang="pt-PT" baseline="0" dirty="0" smtClean="0"/>
              <a:t> é um </a:t>
            </a:r>
            <a:r>
              <a:rPr lang="pt-PT" baseline="0" dirty="0" err="1" smtClean="0"/>
              <a:t>ambente</a:t>
            </a:r>
            <a:r>
              <a:rPr lang="pt-PT" baseline="0" dirty="0" smtClean="0"/>
              <a:t> corporativo que suporta </a:t>
            </a:r>
            <a:r>
              <a:rPr lang="pt-PT" baseline="0" dirty="0" err="1" smtClean="0"/>
              <a:t>relatorios</a:t>
            </a:r>
            <a:r>
              <a:rPr lang="pt-PT" baseline="0" dirty="0" smtClean="0"/>
              <a:t> analises e toma de </a:t>
            </a:r>
            <a:r>
              <a:rPr lang="pt-PT" baseline="0" dirty="0" err="1" smtClean="0"/>
              <a:t>decisao</a:t>
            </a:r>
            <a:r>
              <a:rPr lang="pt-PT" baseline="0" dirty="0" smtClean="0"/>
              <a:t> em uma plataforma </a:t>
            </a:r>
            <a:r>
              <a:rPr lang="pt-PT" baseline="0" dirty="0" err="1" smtClean="0"/>
              <a:t>distribuida</a:t>
            </a:r>
            <a:endParaRPr lang="pt-PT" baseline="0" dirty="0" smtClean="0"/>
          </a:p>
          <a:p>
            <a:r>
              <a:rPr lang="pt-PT" baseline="0" dirty="0" smtClean="0"/>
              <a:t>Mais do que softwares estamos a falar de conceitos.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1.A facilidade de uso vai determinar a curva de aprendizado necessária para se extrair o máximo possível de informações e dados úteis para o seu negócio</a:t>
            </a:r>
          </a:p>
          <a:p>
            <a:r>
              <a:rPr lang="pt-P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2.é necessário que a solução de sua escolha possua um painel de controle que permita a demonstração prática de resultados para a controladoria, por exemplo, sem a necessidade de navegação por várias telas e filtros demorados e complexos</a:t>
            </a:r>
          </a:p>
          <a:p>
            <a:r>
              <a:rPr lang="pt-PT" dirty="0" smtClean="0"/>
              <a:t>3.</a:t>
            </a:r>
            <a:r>
              <a:rPr lang="pt-P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 desejável que exista a possibilidade de formatação de gráficos personalizados para inclusão em relatórios e documentos para apresentação de resultados.</a:t>
            </a:r>
          </a:p>
          <a:p>
            <a:r>
              <a:rPr lang="pt-P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Garanta que a solução escolhida seja adequada neste sentido para não ter problemas com limitação de processos.</a:t>
            </a:r>
          </a:p>
          <a:p>
            <a:r>
              <a:rPr lang="pt-P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O cruzamento de dados é responsável pelas principais métricas extraídas das informações coletadas pelas ferramentas de Business Intelligence. Através dessas métricas, conhecidas como KPIs, se chega a análises mais precisas para tomada estratégica de decisões, isolando o que é mais importante e prioritário em índices para comparação.</a:t>
            </a:r>
          </a:p>
          <a:p>
            <a:r>
              <a:rPr lang="pt-P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Verifique se é possível adaptar o funcionamento da solução de Business Intelligence para as necessidades de cada usuário, com as informações que considera mais importantes. Teste também a facilidade de se fazer essas customizações. 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Proprosito</a:t>
            </a:r>
            <a:r>
              <a:rPr lang="pt-PT" baseline="0" dirty="0" smtClean="0"/>
              <a:t> é converter o volume de dados em </a:t>
            </a:r>
            <a:r>
              <a:rPr lang="pt-PT" baseline="0" dirty="0" err="1" smtClean="0"/>
              <a:t>inf</a:t>
            </a:r>
            <a:r>
              <a:rPr lang="pt-PT" baseline="0" dirty="0" smtClean="0"/>
              <a:t> relevantes ao negocio </a:t>
            </a:r>
            <a:r>
              <a:rPr lang="pt-PT" baseline="0" dirty="0" err="1" smtClean="0"/>
              <a:t>atraves</a:t>
            </a:r>
            <a:r>
              <a:rPr lang="pt-PT" baseline="0" dirty="0" smtClean="0"/>
              <a:t> de </a:t>
            </a:r>
            <a:r>
              <a:rPr lang="pt-PT" baseline="0" dirty="0" err="1" smtClean="0"/>
              <a:t>relatorios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analiticos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 </a:t>
            </a:r>
            <a:r>
              <a:rPr lang="pt-PT" dirty="0" err="1" smtClean="0"/>
              <a:t>inteligencia</a:t>
            </a:r>
            <a:r>
              <a:rPr lang="pt-PT" dirty="0" smtClean="0"/>
              <a:t> do negocio esta fundamentalmente no tratamento da </a:t>
            </a:r>
            <a:r>
              <a:rPr lang="pt-PT" dirty="0" err="1" smtClean="0"/>
              <a:t>informacao</a:t>
            </a:r>
            <a:r>
              <a:rPr lang="pt-PT" dirty="0" smtClean="0"/>
              <a:t> </a:t>
            </a:r>
            <a:r>
              <a:rPr lang="pt-PT" dirty="0" err="1" smtClean="0"/>
              <a:t>disponivel</a:t>
            </a:r>
            <a:r>
              <a:rPr lang="pt-PT" dirty="0" smtClean="0"/>
              <a:t> na </a:t>
            </a:r>
            <a:r>
              <a:rPr lang="pt-PT" dirty="0" err="1" smtClean="0"/>
              <a:t>organizacao</a:t>
            </a:r>
            <a:r>
              <a:rPr lang="pt-PT" dirty="0" smtClean="0"/>
              <a:t> de modo integrado visando seu reaproveitamento</a:t>
            </a:r>
            <a:r>
              <a:rPr lang="pt-PT" baseline="0" dirty="0" smtClean="0"/>
              <a:t> no negocio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Date </a:t>
            </a:r>
            <a:r>
              <a:rPr lang="pt-PT" dirty="0" err="1" smtClean="0"/>
              <a:t>warehouse</a:t>
            </a:r>
            <a:r>
              <a:rPr lang="pt-PT" dirty="0" smtClean="0"/>
              <a:t> é um processo que extrai os dados de sistemas operacionais e transacionais, limpando,</a:t>
            </a:r>
            <a:r>
              <a:rPr lang="pt-PT" baseline="0" dirty="0" smtClean="0"/>
              <a:t> transformando em </a:t>
            </a:r>
            <a:r>
              <a:rPr lang="pt-PT" baseline="0" dirty="0" err="1" smtClean="0"/>
              <a:t>inf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orgaanizadas</a:t>
            </a:r>
            <a:r>
              <a:rPr lang="pt-PT" baseline="0" dirty="0" smtClean="0"/>
              <a:t> permitindo analises dessas </a:t>
            </a:r>
            <a:r>
              <a:rPr lang="pt-PT" baseline="0" dirty="0" err="1" smtClean="0"/>
              <a:t>inf</a:t>
            </a:r>
            <a:r>
              <a:rPr lang="pt-PT" baseline="0" dirty="0" smtClean="0"/>
              <a:t>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São softwares </a:t>
            </a:r>
            <a:r>
              <a:rPr lang="pt-PT" dirty="0" err="1" smtClean="0"/>
              <a:t>responsaveis</a:t>
            </a:r>
            <a:r>
              <a:rPr lang="pt-PT" dirty="0" smtClean="0"/>
              <a:t>  por analisar uma massa de dados, coletando </a:t>
            </a:r>
            <a:r>
              <a:rPr lang="pt-PT" dirty="0" err="1" smtClean="0"/>
              <a:t>inf</a:t>
            </a:r>
            <a:r>
              <a:rPr lang="pt-PT" dirty="0" smtClean="0"/>
              <a:t> sobre o seu comportamento</a:t>
            </a:r>
          </a:p>
          <a:p>
            <a:r>
              <a:rPr lang="pt-PT" dirty="0" err="1" smtClean="0"/>
              <a:t>Qd</a:t>
            </a:r>
            <a:r>
              <a:rPr lang="pt-PT" dirty="0" smtClean="0"/>
              <a:t> aplicados a outros dados podem ser utilizados</a:t>
            </a:r>
            <a:r>
              <a:rPr lang="pt-PT" baseline="0" dirty="0" smtClean="0"/>
              <a:t> para determinar comportamentos esperados e analise preditiva </a:t>
            </a:r>
          </a:p>
          <a:p>
            <a:r>
              <a:rPr lang="pt-PT" baseline="0" dirty="0" smtClean="0"/>
              <a:t>Existem diversas </a:t>
            </a:r>
            <a:r>
              <a:rPr lang="pt-PT" baseline="0" dirty="0" err="1" smtClean="0"/>
              <a:t>tecnicas</a:t>
            </a:r>
            <a:r>
              <a:rPr lang="pt-PT" baseline="0" dirty="0" smtClean="0"/>
              <a:t> para Data </a:t>
            </a:r>
            <a:r>
              <a:rPr lang="pt-PT" baseline="0" dirty="0" err="1" smtClean="0"/>
              <a:t>Mining</a:t>
            </a:r>
            <a:r>
              <a:rPr lang="pt-PT" baseline="0" dirty="0" smtClean="0"/>
              <a:t> como redes neurais , arvore de </a:t>
            </a:r>
            <a:r>
              <a:rPr lang="pt-PT" baseline="0" dirty="0" err="1" smtClean="0"/>
              <a:t>decisao</a:t>
            </a:r>
            <a:r>
              <a:rPr lang="pt-PT" baseline="0" dirty="0" smtClean="0"/>
              <a:t> entre outras</a:t>
            </a:r>
          </a:p>
          <a:p>
            <a:r>
              <a:rPr lang="pt-PT" baseline="0" dirty="0" smtClean="0"/>
              <a:t>~o processo final pode ser considerado o conhecimento dos dados.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Brasil, soluções de Business Intelligence estão em instituições financeiras, </a:t>
            </a:r>
            <a:r>
              <a:rPr lang="pt-PT" b="0" u="none" dirty="0" smtClean="0">
                <a:effectLst/>
                <a:hlinkClick r:id="rId3"/>
              </a:rPr>
              <a:t>empresas</a:t>
            </a:r>
            <a:r>
              <a:rPr lang="pt-P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de telecomunicações, seguradoras e em toda instituição que perceba a tendência da economia globalizada, em que a informação precisa chegar de forma rápida, precisa e abundante. O principal benefício do BI para a empresa é a sua capacidade de fornecer informações precisas quando necessárias, incluindo uma visão em tempo real do desempenho corporativo geral e de suas partes individuais.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1E5EA-D89D-4FE4-BDBF-EB612DA2C6AD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09/05/2015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9E08-5648-4B2B-9092-371DD2859F2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09/05/2015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9E08-5648-4B2B-9092-371DD2859F2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09/05/2015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9E08-5648-4B2B-9092-371DD2859F2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09/05/2015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9E08-5648-4B2B-9092-371DD2859F2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09/05/2015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9E08-5648-4B2B-9092-371DD2859F2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09/05/2015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9E08-5648-4B2B-9092-371DD2859F2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09/05/2015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9E08-5648-4B2B-9092-371DD2859F2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09/05/2015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9E08-5648-4B2B-9092-371DD2859F2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09/05/2015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9E08-5648-4B2B-9092-371DD2859F2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09/05/2015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9E08-5648-4B2B-9092-371DD2859F2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E64C-B904-41FA-9917-D7517977260C}" type="datetimeFigureOut">
              <a:rPr lang="pt-PT" smtClean="0"/>
              <a:pPr/>
              <a:t>09/05/2015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069E08-5648-4B2B-9092-371DD2859F2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29E64C-B904-41FA-9917-D7517977260C}" type="datetimeFigureOut">
              <a:rPr lang="pt-PT" smtClean="0"/>
              <a:pPr/>
              <a:t>09/05/2015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069E08-5648-4B2B-9092-371DD2859F21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1.png"/><Relationship Id="rId3" Type="http://schemas.openxmlformats.org/officeDocument/2006/relationships/hyperlink" Target="http://www.sap.com/index.epx" TargetMode="External"/><Relationship Id="rId7" Type="http://schemas.openxmlformats.org/officeDocument/2006/relationships/hyperlink" Target="http://www.microsoft.com/" TargetMode="External"/><Relationship Id="rId12" Type="http://schemas.openxmlformats.org/officeDocument/2006/relationships/hyperlink" Target="http://www.pentaho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0.gif"/><Relationship Id="rId5" Type="http://schemas.openxmlformats.org/officeDocument/2006/relationships/hyperlink" Target="http://www.ibm.com/us/en/" TargetMode="External"/><Relationship Id="rId15" Type="http://schemas.openxmlformats.org/officeDocument/2006/relationships/image" Target="../media/image22.gif"/><Relationship Id="rId10" Type="http://schemas.openxmlformats.org/officeDocument/2006/relationships/hyperlink" Target="http://www.oracle.com/index.html" TargetMode="External"/><Relationship Id="rId4" Type="http://schemas.openxmlformats.org/officeDocument/2006/relationships/image" Target="../media/image16.gif"/><Relationship Id="rId9" Type="http://schemas.openxmlformats.org/officeDocument/2006/relationships/image" Target="../media/image19.gif"/><Relationship Id="rId14" Type="http://schemas.openxmlformats.org/officeDocument/2006/relationships/hyperlink" Target="http://www.microstrategy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BUSINESS INTELLIGENCE</a:t>
            </a:r>
            <a:endParaRPr lang="pt-PT" dirty="0"/>
          </a:p>
        </p:txBody>
      </p:sp>
      <p:sp>
        <p:nvSpPr>
          <p:cNvPr id="4" name="Nuvem 3"/>
          <p:cNvSpPr/>
          <p:nvPr/>
        </p:nvSpPr>
        <p:spPr>
          <a:xfrm rot="10800000" flipV="1">
            <a:off x="323528" y="3717032"/>
            <a:ext cx="4587644" cy="276922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Trabalho elaborado por:</a:t>
            </a:r>
          </a:p>
          <a:p>
            <a:pPr algn="ctr"/>
            <a:r>
              <a:rPr lang="pt-PT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Cláudia Vieira  9248799</a:t>
            </a:r>
          </a:p>
          <a:p>
            <a:pPr algn="ctr"/>
            <a:r>
              <a:rPr lang="pt-PT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Mónica Barradas </a:t>
            </a:r>
            <a:r>
              <a:rPr lang="pt-PT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9248757</a:t>
            </a:r>
          </a:p>
          <a:p>
            <a:pPr algn="ctr"/>
            <a:r>
              <a:rPr lang="pt-PT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Sara Gonçalves 9248778</a:t>
            </a:r>
            <a:endParaRPr lang="pt-PT" b="1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tilizadores\Mónica Barradas\Desktop\ESTUDOS BRASIL\BANCO DE DADOS\apresentao-business-intelligence-11-6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787" t="28221" r="3787" b="6785"/>
          <a:stretch>
            <a:fillRect/>
          </a:stretch>
        </p:blipFill>
        <p:spPr bwMode="auto">
          <a:xfrm>
            <a:off x="467544" y="692696"/>
            <a:ext cx="8136904" cy="5184576"/>
          </a:xfrm>
          <a:prstGeom prst="roundRect">
            <a:avLst>
              <a:gd name="adj" fmla="val 2251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eta para a direita 5"/>
          <p:cNvSpPr/>
          <p:nvPr/>
        </p:nvSpPr>
        <p:spPr>
          <a:xfrm>
            <a:off x="4139952" y="1988840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para a esquerda 6"/>
          <p:cNvSpPr/>
          <p:nvPr/>
        </p:nvSpPr>
        <p:spPr>
          <a:xfrm>
            <a:off x="8460432" y="1988840"/>
            <a:ext cx="68356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tilizadores\Mónica Barradas\Desktop\ESTUDOS BRASIL\BANCO DE DADOS\apresentao-business-intelligence-11-6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787" t="28221" r="3787" b="6785"/>
          <a:stretch>
            <a:fillRect/>
          </a:stretch>
        </p:blipFill>
        <p:spPr bwMode="auto">
          <a:xfrm>
            <a:off x="755576" y="1340768"/>
            <a:ext cx="7942237" cy="4104456"/>
          </a:xfrm>
          <a:prstGeom prst="roundRect">
            <a:avLst>
              <a:gd name="adj" fmla="val 2251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eta para a esquerda 4"/>
          <p:cNvSpPr/>
          <p:nvPr/>
        </p:nvSpPr>
        <p:spPr>
          <a:xfrm>
            <a:off x="3131840" y="5013176"/>
            <a:ext cx="6480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 para a direita 5"/>
          <p:cNvSpPr/>
          <p:nvPr/>
        </p:nvSpPr>
        <p:spPr>
          <a:xfrm>
            <a:off x="1043608" y="501317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bi-uso-e-benefcios-business-intelligence-10-7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2549" b="24955"/>
          <a:stretch>
            <a:fillRect/>
          </a:stretch>
        </p:blipFill>
        <p:spPr>
          <a:xfrm>
            <a:off x="251520" y="1196752"/>
            <a:ext cx="8460432" cy="324036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 descr="Business-Intelligence-Specialist-Responsibilities-and-Dut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437112"/>
            <a:ext cx="757882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539552" y="764704"/>
            <a:ext cx="47525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Query</a:t>
            </a:r>
            <a:r>
              <a:rPr lang="pt-PT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pt-PT" sz="2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Report</a:t>
            </a:r>
            <a:r>
              <a:rPr lang="pt-PT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/ </a:t>
            </a:r>
            <a:r>
              <a:rPr lang="pt-PT" sz="2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ADHoc</a:t>
            </a:r>
            <a:r>
              <a:rPr lang="pt-PT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pt-PT" sz="2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</a:t>
            </a:r>
            <a:r>
              <a:rPr lang="pt-PT" sz="2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ool</a:t>
            </a:r>
            <a:endParaRPr lang="pt-PT" sz="2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BPM/CPM/EPM</a:t>
            </a:r>
            <a:endParaRPr lang="pt-PT" dirty="0"/>
          </a:p>
        </p:txBody>
      </p:sp>
      <p:pic>
        <p:nvPicPr>
          <p:cNvPr id="10242" name="Picture 2" descr="D:\Utilizadores\Mónica Barradas\Desktop\ESTUDOS BRASIL\BANCO DE DADOS\trabalho\bi-uso-e-benefcios-business-intelligence-14-728.jpg"/>
          <p:cNvPicPr>
            <a:picLocks noChangeAspect="1" noChangeArrowheads="1"/>
          </p:cNvPicPr>
          <p:nvPr/>
        </p:nvPicPr>
        <p:blipFill>
          <a:blip r:embed="rId3" cstate="print"/>
          <a:srcRect l="12616" t="22308" b="27846"/>
          <a:stretch>
            <a:fillRect/>
          </a:stretch>
        </p:blipFill>
        <p:spPr bwMode="auto">
          <a:xfrm>
            <a:off x="611560" y="1844824"/>
            <a:ext cx="799288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pt-PT" dirty="0" smtClean="0"/>
              <a:t>Onde podemos utilizar o BI?</a:t>
            </a:r>
            <a:endParaRPr lang="pt-PT" dirty="0"/>
          </a:p>
        </p:txBody>
      </p:sp>
      <p:graphicFrame>
        <p:nvGraphicFramePr>
          <p:cNvPr id="4" name="Espaço Reservado para Conteúdo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794386028"/>
              </p:ext>
            </p:extLst>
          </p:nvPr>
        </p:nvGraphicFramePr>
        <p:xfrm>
          <a:off x="914400" y="1752600"/>
          <a:ext cx="7620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Quais os principais utilizadores de BI?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Atualmente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o BI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pode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ser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aplicado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empresas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qualquer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porte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prática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médias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grandes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empresas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Praticamente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todos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bancos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seguradoras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telecoms,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varejistas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grandes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prestadores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utilizam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BI de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alguma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forma.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32053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pt-PT" dirty="0" smtClean="0"/>
              <a:t>Alguns fabricantes:</a:t>
            </a:r>
            <a:endParaRPr lang="pt-PT" dirty="0"/>
          </a:p>
        </p:txBody>
      </p:sp>
      <p:pic>
        <p:nvPicPr>
          <p:cNvPr id="4" name="Picture 2" descr="SAP - The Best-Run Businesses Run SAP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399" y="4572000"/>
            <a:ext cx="2008711" cy="990600"/>
          </a:xfrm>
          <a:prstGeom prst="rect">
            <a:avLst/>
          </a:prstGeom>
          <a:noFill/>
        </p:spPr>
      </p:pic>
      <p:pic>
        <p:nvPicPr>
          <p:cNvPr id="5" name="Picture 4" descr="IBM®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438400"/>
            <a:ext cx="1508760" cy="68580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</p:pic>
      <p:pic>
        <p:nvPicPr>
          <p:cNvPr id="6" name="Picture 6" descr="Microsoft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3352800"/>
            <a:ext cx="3621024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pic>
        <p:nvPicPr>
          <p:cNvPr id="8" name="Picture 9" descr="SA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3276600"/>
            <a:ext cx="3017511" cy="838200"/>
          </a:xfrm>
          <a:prstGeom prst="rect">
            <a:avLst/>
          </a:prstGeom>
          <a:noFill/>
        </p:spPr>
      </p:pic>
      <p:pic>
        <p:nvPicPr>
          <p:cNvPr id="9" name="Picture 11" descr="http://oracleimg.com/ocom/groups/systemobject/@mktg_admin/@ocom_admin/documents/digitalasset/ora_logo_small.gif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62400" y="1371600"/>
            <a:ext cx="4715933" cy="638247"/>
          </a:xfrm>
          <a:prstGeom prst="rect">
            <a:avLst/>
          </a:prstGeom>
          <a:noFill/>
        </p:spPr>
      </p:pic>
      <p:pic>
        <p:nvPicPr>
          <p:cNvPr id="10" name="Picture 13" descr="Pentaho Home">
            <a:hlinkClick r:id="rId12" tooltip="Pentaho Home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" y="4267200"/>
            <a:ext cx="4149090" cy="1371600"/>
          </a:xfrm>
          <a:prstGeom prst="rect">
            <a:avLst/>
          </a:prstGeom>
          <a:noFill/>
        </p:spPr>
      </p:pic>
      <p:pic>
        <p:nvPicPr>
          <p:cNvPr id="11" name="Picture 15" descr="MicroStrategy, Inc.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81400" y="2286000"/>
            <a:ext cx="5105400" cy="850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Como escolher a melhor solução de BI?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Facilidade de uso, interface intuitiva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Painel de controle eficiente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Formatação e modelagem de dados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Controle do acesso de dados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Poder de análise e cruzamento de dados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Customização e usabilidade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Suporte e consultoria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Segurança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Teste</a:t>
            </a:r>
          </a:p>
          <a:p>
            <a:pPr marL="514350" indent="-514350">
              <a:buFont typeface="+mj-lt"/>
              <a:buAutoNum type="arabicPeriod"/>
            </a:pPr>
            <a:endParaRPr lang="pt-PT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QUE É O BI?</a:t>
            </a:r>
            <a:endParaRPr lang="pt-PT" dirty="0"/>
          </a:p>
        </p:txBody>
      </p:sp>
      <p:pic>
        <p:nvPicPr>
          <p:cNvPr id="1026" name="Picture 2" descr="D:\Utilizadores\Mónica Barradas\Desktop\apresentao-business-intelligence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538" r="233" b="8495"/>
          <a:stretch>
            <a:fillRect/>
          </a:stretch>
        </p:blipFill>
        <p:spPr bwMode="auto">
          <a:xfrm>
            <a:off x="51505" y="1844824"/>
            <a:ext cx="889212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BusinessIntelligence-H-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5301208"/>
            <a:ext cx="9144001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Utilizadores\Mónica Barradas\Desktop\apresentao-business-intelligence-13-6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003" t="23095" r="6019" b="29873"/>
          <a:stretch>
            <a:fillRect/>
          </a:stretch>
        </p:blipFill>
        <p:spPr bwMode="auto">
          <a:xfrm>
            <a:off x="0" y="1412776"/>
            <a:ext cx="896448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tilizadores\Mónica Barradas\Desktop\business-intelligence-3-7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6976" t="19191" r="1590" b="13089"/>
          <a:stretch>
            <a:fillRect/>
          </a:stretch>
        </p:blipFill>
        <p:spPr bwMode="auto">
          <a:xfrm>
            <a:off x="1547664" y="980728"/>
            <a:ext cx="583264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Objetivo</a:t>
            </a:r>
            <a:endParaRPr lang="pt-PT" dirty="0"/>
          </a:p>
        </p:txBody>
      </p:sp>
      <p:pic>
        <p:nvPicPr>
          <p:cNvPr id="9218" name="Picture 2" descr="D:\Utilizadores\Mónica Barradas\Desktop\ESTUDOS BRASIL\BANCO DE DADOS\bi-uso-e-benefcios-business-intelligence-4-7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42426" b="9614"/>
          <a:stretch>
            <a:fillRect/>
          </a:stretch>
        </p:blipFill>
        <p:spPr bwMode="auto">
          <a:xfrm>
            <a:off x="755576" y="2780928"/>
            <a:ext cx="741682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Benefícios do uso de BI</a:t>
            </a:r>
            <a:endParaRPr lang="pt-PT" dirty="0"/>
          </a:p>
        </p:txBody>
      </p:sp>
      <p:pic>
        <p:nvPicPr>
          <p:cNvPr id="6" name="Marcador de Posição de Conteúdo 5" descr="bi-uso-e-benefcios-business-intelligence-7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2549" b="11832"/>
          <a:stretch>
            <a:fillRect/>
          </a:stretch>
        </p:blipFill>
        <p:spPr>
          <a:xfrm>
            <a:off x="395536" y="2060848"/>
            <a:ext cx="7992888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pt-PT" dirty="0" smtClean="0"/>
              <a:t>FINALIDADES E FUNÇÕES</a:t>
            </a:r>
            <a:endParaRPr lang="pt-PT" dirty="0"/>
          </a:p>
        </p:txBody>
      </p:sp>
      <p:pic>
        <p:nvPicPr>
          <p:cNvPr id="5122" name="Picture 2" descr="D:\Utilizadores\Mónica Barradas\Desktop\bi-business-inteligence-2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06" t="8837" r="9126" b="12892"/>
          <a:stretch>
            <a:fillRect/>
          </a:stretch>
        </p:blipFill>
        <p:spPr bwMode="auto">
          <a:xfrm>
            <a:off x="323528" y="1340768"/>
            <a:ext cx="840870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pt-PT" dirty="0" smtClean="0"/>
              <a:t>A GESTÃO DOS DADOS</a:t>
            </a:r>
            <a:endParaRPr lang="pt-PT" dirty="0"/>
          </a:p>
        </p:txBody>
      </p:sp>
      <p:pic>
        <p:nvPicPr>
          <p:cNvPr id="6146" name="Picture 2" descr="D:\Utilizadores\Mónica Barradas\Desktop\business-intelligence-2-7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4836" t="44923" r="14320" b="5527"/>
          <a:stretch>
            <a:fillRect/>
          </a:stretch>
        </p:blipFill>
        <p:spPr bwMode="auto">
          <a:xfrm>
            <a:off x="1115616" y="1916832"/>
            <a:ext cx="6552728" cy="4073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Principais variações dos sistemas de BI</a:t>
            </a:r>
            <a:endParaRPr lang="pt-PT" dirty="0"/>
          </a:p>
        </p:txBody>
      </p:sp>
      <p:pic>
        <p:nvPicPr>
          <p:cNvPr id="4" name="Marcador de Posição de Conteúdo 3" descr="bi-uso-e-benefcios-business-intelligence-8-7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2549" b="23315"/>
          <a:stretch>
            <a:fillRect/>
          </a:stretch>
        </p:blipFill>
        <p:spPr>
          <a:xfrm>
            <a:off x="755576" y="2348880"/>
            <a:ext cx="7272808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647</Words>
  <Application>Microsoft Office PowerPoint</Application>
  <PresentationFormat>On-screen Show (4:3)</PresentationFormat>
  <Paragraphs>82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Fluxo</vt:lpstr>
      <vt:lpstr>BUSINESS INTELLIGENCE</vt:lpstr>
      <vt:lpstr>O QUE É O BI?</vt:lpstr>
      <vt:lpstr>Slide 3</vt:lpstr>
      <vt:lpstr>Slide 4</vt:lpstr>
      <vt:lpstr>Objetivo</vt:lpstr>
      <vt:lpstr>Benefícios do uso de BI</vt:lpstr>
      <vt:lpstr>FINALIDADES E FUNÇÕES</vt:lpstr>
      <vt:lpstr>A GESTÃO DOS DADOS</vt:lpstr>
      <vt:lpstr>Principais variações dos sistemas de BI</vt:lpstr>
      <vt:lpstr>Slide 10</vt:lpstr>
      <vt:lpstr>Slide 11</vt:lpstr>
      <vt:lpstr>Slide 12</vt:lpstr>
      <vt:lpstr>BPM/CPM/EPM</vt:lpstr>
      <vt:lpstr>Onde podemos utilizar o BI?</vt:lpstr>
      <vt:lpstr>Quais os principais utilizadores de BI?</vt:lpstr>
      <vt:lpstr>Alguns fabricantes:</vt:lpstr>
      <vt:lpstr>Como escolher a melhor solução de BI?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</dc:title>
  <dc:creator>Mónica Barradas</dc:creator>
  <cp:lastModifiedBy>Sara Gonçalves</cp:lastModifiedBy>
  <cp:revision>10</cp:revision>
  <dcterms:created xsi:type="dcterms:W3CDTF">2015-05-04T22:30:50Z</dcterms:created>
  <dcterms:modified xsi:type="dcterms:W3CDTF">2015-05-09T21:22:33Z</dcterms:modified>
</cp:coreProperties>
</file>