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60" r:id="rId5"/>
    <p:sldId id="265" r:id="rId6"/>
    <p:sldId id="276" r:id="rId7"/>
    <p:sldId id="267" r:id="rId8"/>
    <p:sldId id="268" r:id="rId9"/>
    <p:sldId id="269" r:id="rId10"/>
    <p:sldId id="270" r:id="rId11"/>
    <p:sldId id="271" r:id="rId12"/>
    <p:sldId id="272" r:id="rId13"/>
    <p:sldId id="273" r:id="rId14"/>
    <p:sldId id="274" r:id="rId15"/>
    <p:sldId id="277" r:id="rId16"/>
    <p:sldId id="278" r:id="rId17"/>
    <p:sldId id="279" r:id="rId18"/>
    <p:sldId id="275" r:id="rId1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18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516625"/>
            <a:ext cx="9753600" cy="2595025"/>
          </a:xfrm>
        </p:spPr>
        <p:txBody>
          <a:bodyPr>
            <a:normAutofit/>
          </a:bodyPr>
          <a:lstStyle>
            <a:lvl1pPr>
              <a:defRPr sz="4800"/>
            </a:lvl1pPr>
          </a:lstStyle>
          <a:p>
            <a:r>
              <a:rPr lang="pt-BR" smtClean="0"/>
              <a:t>Clique para editar o título mestre</a:t>
            </a:r>
            <a:endParaRPr lang="en-US"/>
          </a:p>
        </p:txBody>
      </p:sp>
      <p:sp>
        <p:nvSpPr>
          <p:cNvPr id="3" name="Subtitle 2"/>
          <p:cNvSpPr>
            <a:spLocks noGrp="1"/>
          </p:cNvSpPr>
          <p:nvPr>
            <p:ph type="subTitle" idx="1"/>
          </p:nvPr>
        </p:nvSpPr>
        <p:spPr>
          <a:xfrm>
            <a:off x="1219200" y="5166530"/>
            <a:ext cx="97536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7" name="Date Placeholder 6"/>
          <p:cNvSpPr>
            <a:spLocks noGrp="1"/>
          </p:cNvSpPr>
          <p:nvPr>
            <p:ph type="dt" sz="half" idx="10"/>
          </p:nvPr>
        </p:nvSpPr>
        <p:spPr/>
        <p:txBody>
          <a:bodyPr/>
          <a:lstStyle/>
          <a:p>
            <a:fld id="{8AD354D9-7DC2-45CF-B619-2598712B2A01}" type="datetimeFigureOut">
              <a:rPr lang="pt-BR" smtClean="0"/>
              <a:t>18/06/2015</a:t>
            </a:fld>
            <a:endParaRPr lang="pt-BR"/>
          </a:p>
        </p:txBody>
      </p:sp>
      <p:sp>
        <p:nvSpPr>
          <p:cNvPr id="8" name="Slide Number Placeholder 7"/>
          <p:cNvSpPr>
            <a:spLocks noGrp="1"/>
          </p:cNvSpPr>
          <p:nvPr>
            <p:ph type="sldNum" sz="quarter" idx="11"/>
          </p:nvPr>
        </p:nvSpPr>
        <p:spPr/>
        <p:txBody>
          <a:bodyPr/>
          <a:lstStyle/>
          <a:p>
            <a:fld id="{5EC21F49-512F-4C99-8B81-D9714B3E378A}" type="slidenum">
              <a:rPr lang="pt-BR" smtClean="0"/>
              <a:t>‹nº›</a:t>
            </a:fld>
            <a:endParaRPr lang="pt-BR"/>
          </a:p>
        </p:txBody>
      </p:sp>
      <p:sp>
        <p:nvSpPr>
          <p:cNvPr id="9" name="Footer Placeholder 8"/>
          <p:cNvSpPr>
            <a:spLocks noGrp="1"/>
          </p:cNvSpPr>
          <p:nvPr>
            <p:ph type="ftr" sz="quarter" idx="12"/>
          </p:nvPr>
        </p:nvSpPr>
        <p:spPr/>
        <p:txBody>
          <a:bodyPr/>
          <a:lstStyle/>
          <a:p>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8AD354D9-7DC2-45CF-B619-2598712B2A01}" type="datetimeFigureOut">
              <a:rPr lang="pt-BR" smtClean="0"/>
              <a:t>18/06/2015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EC21F49-512F-4C99-8B81-D9714B3E378A}"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31201" y="1826709"/>
            <a:ext cx="1989999" cy="4484454"/>
          </a:xfrm>
        </p:spPr>
        <p:txBody>
          <a:bodyPr vert="eaVert"/>
          <a:lstStyle/>
          <a:p>
            <a:r>
              <a:rPr lang="pt-BR" smtClean="0"/>
              <a:t>Clique para editar o título mestre</a:t>
            </a:r>
            <a:endParaRPr lang="en-US"/>
          </a:p>
        </p:txBody>
      </p:sp>
      <p:sp>
        <p:nvSpPr>
          <p:cNvPr id="3" name="Vertical Text Placeholder 2"/>
          <p:cNvSpPr>
            <a:spLocks noGrp="1"/>
          </p:cNvSpPr>
          <p:nvPr>
            <p:ph type="body" orient="vert" idx="1"/>
          </p:nvPr>
        </p:nvSpPr>
        <p:spPr>
          <a:xfrm>
            <a:off x="1139365" y="1826709"/>
            <a:ext cx="6988635" cy="4484454"/>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8AD354D9-7DC2-45CF-B619-2598712B2A01}" type="datetimeFigureOut">
              <a:rPr lang="pt-BR" smtClean="0"/>
              <a:t>18/06/2015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EC21F49-512F-4C99-8B81-D9714B3E378A}"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AD354D9-7DC2-45CF-B619-2598712B2A01}" type="datetimeFigureOut">
              <a:rPr lang="pt-BR" smtClean="0"/>
              <a:t>18/06/2015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EC21F49-512F-4C99-8B81-D9714B3E378A}"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219200" y="5017572"/>
            <a:ext cx="9753600" cy="1293592"/>
          </a:xfrm>
        </p:spPr>
        <p:txBody>
          <a:bodyPr anchor="t"/>
          <a:lstStyle>
            <a:lvl1pPr algn="l">
              <a:defRPr sz="4000" b="0" cap="none"/>
            </a:lvl1pPr>
          </a:lstStyle>
          <a:p>
            <a:r>
              <a:rPr lang="pt-BR" smtClean="0"/>
              <a:t>Clique para editar o título mestre</a:t>
            </a:r>
            <a:endParaRPr lang="en-US"/>
          </a:p>
        </p:txBody>
      </p:sp>
      <p:sp>
        <p:nvSpPr>
          <p:cNvPr id="3" name="Text Placeholder 2"/>
          <p:cNvSpPr>
            <a:spLocks noGrp="1"/>
          </p:cNvSpPr>
          <p:nvPr>
            <p:ph type="body" idx="1"/>
          </p:nvPr>
        </p:nvSpPr>
        <p:spPr>
          <a:xfrm>
            <a:off x="1219200" y="3865098"/>
            <a:ext cx="97536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8AD354D9-7DC2-45CF-B619-2598712B2A01}" type="datetimeFigureOut">
              <a:rPr lang="pt-BR" smtClean="0"/>
              <a:t>18/06/2015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EC21F49-512F-4C99-8B81-D9714B3E378A}"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AD354D9-7DC2-45CF-B619-2598712B2A01}" type="datetimeFigureOut">
              <a:rPr lang="pt-BR" smtClean="0"/>
              <a:t>18/06/2015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EC21F49-512F-4C99-8B81-D9714B3E378A}" type="slidenum">
              <a:rPr lang="pt-BR" smtClean="0"/>
              <a:t>‹nº›</a:t>
            </a:fld>
            <a:endParaRPr lang="pt-BR"/>
          </a:p>
        </p:txBody>
      </p:sp>
      <p:sp>
        <p:nvSpPr>
          <p:cNvPr id="9" name="Title 8"/>
          <p:cNvSpPr>
            <a:spLocks noGrp="1"/>
          </p:cNvSpPr>
          <p:nvPr>
            <p:ph type="title"/>
          </p:nvPr>
        </p:nvSpPr>
        <p:spPr>
          <a:xfrm>
            <a:off x="1219200" y="1544716"/>
            <a:ext cx="9753600" cy="1154097"/>
          </a:xfrm>
        </p:spPr>
        <p:txBody>
          <a:bodyPr/>
          <a:lstStyle/>
          <a:p>
            <a:r>
              <a:rPr lang="pt-BR" smtClean="0"/>
              <a:t>Clique para editar o título mestre</a:t>
            </a:r>
            <a:endParaRPr lang="en-US"/>
          </a:p>
        </p:txBody>
      </p:sp>
      <p:sp>
        <p:nvSpPr>
          <p:cNvPr id="8" name="Content Placeholder 7"/>
          <p:cNvSpPr>
            <a:spLocks noGrp="1"/>
          </p:cNvSpPr>
          <p:nvPr>
            <p:ph sz="quarter" idx="13"/>
          </p:nvPr>
        </p:nvSpPr>
        <p:spPr>
          <a:xfrm>
            <a:off x="1219200" y="2743200"/>
            <a:ext cx="4754880" cy="359359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1" name="Content Placeholder 10"/>
          <p:cNvSpPr>
            <a:spLocks noGrp="1"/>
          </p:cNvSpPr>
          <p:nvPr>
            <p:ph sz="quarter" idx="14"/>
          </p:nvPr>
        </p:nvSpPr>
        <p:spPr>
          <a:xfrm>
            <a:off x="6242304" y="2743201"/>
            <a:ext cx="4754880" cy="3595687"/>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88464" y="2743200"/>
            <a:ext cx="4486656"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5" name="Text Placeholder 4"/>
          <p:cNvSpPr>
            <a:spLocks noGrp="1"/>
          </p:cNvSpPr>
          <p:nvPr>
            <p:ph type="body" sz="quarter" idx="3"/>
          </p:nvPr>
        </p:nvSpPr>
        <p:spPr>
          <a:xfrm>
            <a:off x="6513526" y="2743200"/>
            <a:ext cx="4482749"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7" name="Date Placeholder 6"/>
          <p:cNvSpPr>
            <a:spLocks noGrp="1"/>
          </p:cNvSpPr>
          <p:nvPr>
            <p:ph type="dt" sz="half" idx="10"/>
          </p:nvPr>
        </p:nvSpPr>
        <p:spPr/>
        <p:txBody>
          <a:bodyPr/>
          <a:lstStyle/>
          <a:p>
            <a:fld id="{8AD354D9-7DC2-45CF-B619-2598712B2A01}" type="datetimeFigureOut">
              <a:rPr lang="pt-BR" smtClean="0"/>
              <a:t>18/06/2015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5EC21F49-512F-4C99-8B81-D9714B3E378A}" type="slidenum">
              <a:rPr lang="pt-BR" smtClean="0"/>
              <a:t>‹nº›</a:t>
            </a:fld>
            <a:endParaRPr lang="pt-BR"/>
          </a:p>
        </p:txBody>
      </p:sp>
      <p:sp>
        <p:nvSpPr>
          <p:cNvPr id="10" name="Title 9"/>
          <p:cNvSpPr>
            <a:spLocks noGrp="1"/>
          </p:cNvSpPr>
          <p:nvPr>
            <p:ph type="title"/>
          </p:nvPr>
        </p:nvSpPr>
        <p:spPr>
          <a:xfrm>
            <a:off x="1219200" y="1544716"/>
            <a:ext cx="9753600" cy="1154097"/>
          </a:xfrm>
        </p:spPr>
        <p:txBody>
          <a:bodyPr/>
          <a:lstStyle/>
          <a:p>
            <a:r>
              <a:rPr lang="pt-BR" smtClean="0"/>
              <a:t>Clique para editar o título mestre</a:t>
            </a:r>
            <a:endParaRPr lang="en-US" dirty="0"/>
          </a:p>
        </p:txBody>
      </p:sp>
      <p:sp>
        <p:nvSpPr>
          <p:cNvPr id="11" name="Content Placeholder 10"/>
          <p:cNvSpPr>
            <a:spLocks noGrp="1"/>
          </p:cNvSpPr>
          <p:nvPr>
            <p:ph sz="quarter" idx="13"/>
          </p:nvPr>
        </p:nvSpPr>
        <p:spPr>
          <a:xfrm>
            <a:off x="1219200" y="3383280"/>
            <a:ext cx="4754880" cy="295351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13" name="Content Placeholder 12"/>
          <p:cNvSpPr>
            <a:spLocks noGrp="1"/>
          </p:cNvSpPr>
          <p:nvPr>
            <p:ph sz="quarter" idx="14"/>
          </p:nvPr>
        </p:nvSpPr>
        <p:spPr>
          <a:xfrm>
            <a:off x="6242303" y="3383280"/>
            <a:ext cx="4754880" cy="295351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8AD354D9-7DC2-45CF-B619-2598712B2A01}" type="datetimeFigureOut">
              <a:rPr lang="pt-BR" smtClean="0"/>
              <a:t>18/06/2015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5EC21F49-512F-4C99-8B81-D9714B3E378A}"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354D9-7DC2-45CF-B619-2598712B2A01}" type="datetimeFigureOut">
              <a:rPr lang="pt-BR" smtClean="0"/>
              <a:t>18/06/2015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5EC21F49-512F-4C99-8B81-D9714B3E378A}"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219200" y="1825363"/>
            <a:ext cx="3934581" cy="2173015"/>
          </a:xfrm>
        </p:spPr>
        <p:txBody>
          <a:bodyPr anchor="b">
            <a:normAutofit/>
          </a:bodyPr>
          <a:lstStyle>
            <a:lvl1pPr algn="l">
              <a:defRPr sz="2800" b="0"/>
            </a:lvl1pPr>
          </a:lstStyle>
          <a:p>
            <a:r>
              <a:rPr lang="pt-BR" smtClean="0"/>
              <a:t>Clique para editar o título mestre</a:t>
            </a:r>
            <a:endParaRPr lang="en-US" dirty="0"/>
          </a:p>
        </p:txBody>
      </p:sp>
      <p:sp>
        <p:nvSpPr>
          <p:cNvPr id="3" name="Content Placeholder 2"/>
          <p:cNvSpPr>
            <a:spLocks noGrp="1"/>
          </p:cNvSpPr>
          <p:nvPr>
            <p:ph idx="1"/>
          </p:nvPr>
        </p:nvSpPr>
        <p:spPr>
          <a:xfrm>
            <a:off x="5362336" y="1826709"/>
            <a:ext cx="5610464"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219200" y="4061096"/>
            <a:ext cx="3934581"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8AD354D9-7DC2-45CF-B619-2598712B2A01}" type="datetimeFigureOut">
              <a:rPr lang="pt-BR" smtClean="0"/>
              <a:t>18/06/2015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EC21F49-512F-4C99-8B81-D9714B3E378A}"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219200" y="1828800"/>
            <a:ext cx="3938016" cy="2176272"/>
          </a:xfrm>
        </p:spPr>
        <p:txBody>
          <a:bodyPr anchor="b">
            <a:normAutofit/>
          </a:bodyPr>
          <a:lstStyle>
            <a:lvl1pPr algn="l">
              <a:defRPr sz="2800" b="0"/>
            </a:lvl1pPr>
          </a:lstStyle>
          <a:p>
            <a:r>
              <a:rPr lang="pt-BR" smtClean="0"/>
              <a:t>Clique para editar o título mestre</a:t>
            </a:r>
            <a:endParaRPr lang="en-US" dirty="0"/>
          </a:p>
        </p:txBody>
      </p:sp>
      <p:sp>
        <p:nvSpPr>
          <p:cNvPr id="3" name="Picture Placeholder 2"/>
          <p:cNvSpPr>
            <a:spLocks noGrp="1"/>
          </p:cNvSpPr>
          <p:nvPr>
            <p:ph type="pic" idx="1"/>
          </p:nvPr>
        </p:nvSpPr>
        <p:spPr>
          <a:xfrm>
            <a:off x="5588000" y="2286000"/>
            <a:ext cx="53848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219200" y="4059936"/>
            <a:ext cx="3938016"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8AD354D9-7DC2-45CF-B619-2598712B2A01}" type="datetimeFigureOut">
              <a:rPr lang="pt-BR" smtClean="0"/>
              <a:t>18/06/2015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EC21F49-512F-4C99-8B81-D9714B3E378A}"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11247024" y="573807"/>
            <a:ext cx="114981"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1425892" y="573807"/>
            <a:ext cx="76809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19200" y="1544716"/>
            <a:ext cx="9753600" cy="1154097"/>
          </a:xfrm>
          <a:prstGeom prst="rect">
            <a:avLst/>
          </a:prstGeom>
        </p:spPr>
        <p:txBody>
          <a:bodyPr vert="horz" lIns="91440" tIns="45720" rIns="91440" bIns="45720" rtlCol="0" anchor="b">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219200" y="2769834"/>
            <a:ext cx="9753600" cy="3539527"/>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smtClean="0"/>
          </a:p>
        </p:txBody>
      </p:sp>
      <p:sp>
        <p:nvSpPr>
          <p:cNvPr id="4" name="Date Placeholder 3"/>
          <p:cNvSpPr>
            <a:spLocks noGrp="1"/>
          </p:cNvSpPr>
          <p:nvPr>
            <p:ph type="dt" sz="half" idx="2"/>
          </p:nvPr>
        </p:nvSpPr>
        <p:spPr>
          <a:xfrm>
            <a:off x="8010254" y="548797"/>
            <a:ext cx="1585509"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8AD354D9-7DC2-45CF-B619-2598712B2A01}" type="datetimeFigureOut">
              <a:rPr lang="pt-BR" smtClean="0"/>
              <a:t>18/06/2015</a:t>
            </a:fld>
            <a:endParaRPr lang="pt-BR"/>
          </a:p>
        </p:txBody>
      </p:sp>
      <p:sp>
        <p:nvSpPr>
          <p:cNvPr id="6" name="Slide Number Placeholder 5"/>
          <p:cNvSpPr>
            <a:spLocks noGrp="1"/>
          </p:cNvSpPr>
          <p:nvPr>
            <p:ph type="sldNum" sz="quarter" idx="4"/>
          </p:nvPr>
        </p:nvSpPr>
        <p:spPr>
          <a:xfrm>
            <a:off x="9752554" y="548797"/>
            <a:ext cx="1254937" cy="301752"/>
          </a:xfrm>
          <a:prstGeom prst="rect">
            <a:avLst/>
          </a:prstGeom>
        </p:spPr>
        <p:txBody>
          <a:bodyPr vert="horz" lIns="91440" tIns="45720" rIns="91440" bIns="45720" rtlCol="0" anchor="ctr"/>
          <a:lstStyle>
            <a:lvl1pPr algn="r">
              <a:defRPr sz="1200">
                <a:solidFill>
                  <a:schemeClr val="tx1"/>
                </a:solidFill>
              </a:defRPr>
            </a:lvl1pPr>
          </a:lstStyle>
          <a:p>
            <a:fld id="{5EC21F49-512F-4C99-8B81-D9714B3E378A}" type="slidenum">
              <a:rPr lang="pt-BR" smtClean="0"/>
              <a:t>‹nº›</a:t>
            </a:fld>
            <a:endParaRPr lang="pt-BR"/>
          </a:p>
        </p:txBody>
      </p:sp>
      <p:sp>
        <p:nvSpPr>
          <p:cNvPr id="5" name="Footer Placeholder 4"/>
          <p:cNvSpPr>
            <a:spLocks noGrp="1"/>
          </p:cNvSpPr>
          <p:nvPr>
            <p:ph type="ftr" sz="quarter" idx="3"/>
          </p:nvPr>
        </p:nvSpPr>
        <p:spPr>
          <a:xfrm>
            <a:off x="8011585" y="855957"/>
            <a:ext cx="2995319" cy="301227"/>
          </a:xfrm>
          <a:prstGeom prst="rect">
            <a:avLst/>
          </a:prstGeom>
        </p:spPr>
        <p:txBody>
          <a:bodyPr vert="horz" lIns="91440" tIns="0" rIns="91440" bIns="45720" rtlCol="0" anchor="t"/>
          <a:lstStyle>
            <a:lvl1pPr algn="l">
              <a:defRPr sz="1000">
                <a:solidFill>
                  <a:schemeClr val="tx1"/>
                </a:solidFill>
              </a:defRPr>
            </a:lvl1pPr>
          </a:lstStyle>
          <a:p>
            <a:endParaRPr lang="pt-B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33848" y="785611"/>
            <a:ext cx="9144000" cy="921309"/>
          </a:xfrm>
        </p:spPr>
        <p:txBody>
          <a:bodyPr>
            <a:normAutofit/>
          </a:bodyPr>
          <a:lstStyle/>
          <a:p>
            <a:r>
              <a:rPr lang="pt-BR" dirty="0"/>
              <a:t>Ética na era da tecnologia</a:t>
            </a:r>
          </a:p>
        </p:txBody>
      </p:sp>
      <p:sp>
        <p:nvSpPr>
          <p:cNvPr id="3" name="Subtítulo 2"/>
          <p:cNvSpPr>
            <a:spLocks noGrp="1"/>
          </p:cNvSpPr>
          <p:nvPr>
            <p:ph type="subTitle" idx="1"/>
          </p:nvPr>
        </p:nvSpPr>
        <p:spPr/>
        <p:txBody>
          <a:bodyPr>
            <a:normAutofit fontScale="62500" lnSpcReduction="20000"/>
          </a:bodyPr>
          <a:lstStyle/>
          <a:p>
            <a:r>
              <a:rPr lang="pt-BR" b="1" dirty="0" smtClean="0"/>
              <a:t>Grupo: </a:t>
            </a:r>
          </a:p>
          <a:p>
            <a:r>
              <a:rPr lang="pt-BR" b="1" dirty="0" smtClean="0"/>
              <a:t>Daniel de Barros Veiga – Nº 7976349</a:t>
            </a:r>
          </a:p>
          <a:p>
            <a:r>
              <a:rPr lang="pt-BR" b="1" dirty="0" smtClean="0"/>
              <a:t>Paolo </a:t>
            </a:r>
            <a:r>
              <a:rPr lang="pt-BR" b="1" dirty="0" err="1" smtClean="0"/>
              <a:t>Lardera</a:t>
            </a:r>
            <a:r>
              <a:rPr lang="pt-BR" b="1" dirty="0" smtClean="0"/>
              <a:t> – Nº 7141567</a:t>
            </a:r>
          </a:p>
          <a:p>
            <a:r>
              <a:rPr lang="pt-BR" b="1" dirty="0" smtClean="0"/>
              <a:t>Ricardo </a:t>
            </a:r>
            <a:r>
              <a:rPr lang="pt-BR" b="1" dirty="0" err="1" smtClean="0"/>
              <a:t>Yudi</a:t>
            </a:r>
            <a:r>
              <a:rPr lang="pt-BR" b="1" dirty="0" smtClean="0"/>
              <a:t>- Nº 7236281</a:t>
            </a:r>
          </a:p>
          <a:p>
            <a:r>
              <a:rPr lang="pt-BR" b="1" dirty="0" smtClean="0"/>
              <a:t>Victor </a:t>
            </a:r>
            <a:r>
              <a:rPr lang="pt-BR" b="1" dirty="0" err="1" smtClean="0"/>
              <a:t>Placeres</a:t>
            </a:r>
            <a:r>
              <a:rPr lang="pt-BR" b="1" dirty="0" smtClean="0"/>
              <a:t> Borges –Nº 7141592</a:t>
            </a:r>
            <a:endParaRPr lang="pt-BR" b="1" dirty="0"/>
          </a:p>
        </p:txBody>
      </p:sp>
    </p:spTree>
    <p:extLst>
      <p:ext uri="{BB962C8B-B14F-4D97-AF65-F5344CB8AC3E}">
        <p14:creationId xmlns:p14="http://schemas.microsoft.com/office/powerpoint/2010/main" val="1260454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Red</a:t>
            </a:r>
            <a:r>
              <a:rPr lang="pt-BR" dirty="0"/>
              <a:t> </a:t>
            </a:r>
            <a:r>
              <a:rPr lang="pt-BR" dirty="0" err="1" smtClean="0"/>
              <a:t>Flags</a:t>
            </a:r>
            <a:r>
              <a:rPr lang="pt-BR" dirty="0" smtClean="0"/>
              <a:t>  </a:t>
            </a:r>
            <a:endParaRPr lang="pt-BR" dirty="0"/>
          </a:p>
        </p:txBody>
      </p:sp>
      <p:sp>
        <p:nvSpPr>
          <p:cNvPr id="3" name="Espaço Reservado para Conteúdo 2"/>
          <p:cNvSpPr>
            <a:spLocks noGrp="1"/>
          </p:cNvSpPr>
          <p:nvPr>
            <p:ph idx="1"/>
          </p:nvPr>
        </p:nvSpPr>
        <p:spPr/>
        <p:txBody>
          <a:bodyPr/>
          <a:lstStyle/>
          <a:p>
            <a:r>
              <a:rPr lang="pt-BR" dirty="0"/>
              <a:t>Receita</a:t>
            </a:r>
          </a:p>
          <a:p>
            <a:r>
              <a:rPr lang="pt-BR" dirty="0"/>
              <a:t>Despesa</a:t>
            </a:r>
          </a:p>
          <a:p>
            <a:r>
              <a:rPr lang="pt-BR" dirty="0"/>
              <a:t>Outras áreas</a:t>
            </a:r>
          </a:p>
          <a:p>
            <a:endParaRPr lang="pt-BR" dirty="0"/>
          </a:p>
        </p:txBody>
      </p:sp>
      <p:pic>
        <p:nvPicPr>
          <p:cNvPr id="4" name="Imagem 3"/>
          <p:cNvPicPr>
            <a:picLocks noChangeAspect="1"/>
          </p:cNvPicPr>
          <p:nvPr/>
        </p:nvPicPr>
        <p:blipFill>
          <a:blip r:embed="rId2"/>
          <a:stretch>
            <a:fillRect/>
          </a:stretch>
        </p:blipFill>
        <p:spPr>
          <a:xfrm>
            <a:off x="6066199" y="365125"/>
            <a:ext cx="5159829" cy="1143000"/>
          </a:xfrm>
          <a:prstGeom prst="rect">
            <a:avLst/>
          </a:prstGeom>
        </p:spPr>
      </p:pic>
      <p:pic>
        <p:nvPicPr>
          <p:cNvPr id="5" name="Imagem 4"/>
          <p:cNvPicPr>
            <a:picLocks noChangeAspect="1"/>
          </p:cNvPicPr>
          <p:nvPr/>
        </p:nvPicPr>
        <p:blipFill>
          <a:blip r:embed="rId3"/>
          <a:stretch>
            <a:fillRect/>
          </a:stretch>
        </p:blipFill>
        <p:spPr>
          <a:xfrm>
            <a:off x="8478640" y="1953058"/>
            <a:ext cx="2612913" cy="2619375"/>
          </a:xfrm>
          <a:prstGeom prst="rect">
            <a:avLst/>
          </a:prstGeom>
        </p:spPr>
      </p:pic>
    </p:spTree>
    <p:extLst>
      <p:ext uri="{BB962C8B-B14F-4D97-AF65-F5344CB8AC3E}">
        <p14:creationId xmlns:p14="http://schemas.microsoft.com/office/powerpoint/2010/main" val="2482881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Boa Governança corporativa</a:t>
            </a:r>
          </a:p>
        </p:txBody>
      </p:sp>
      <p:pic>
        <p:nvPicPr>
          <p:cNvPr id="4" name="Espaço Reservado para Conteúdo 3"/>
          <p:cNvPicPr>
            <a:picLocks noGrp="1" noChangeAspect="1"/>
          </p:cNvPicPr>
          <p:nvPr>
            <p:ph idx="1"/>
          </p:nvPr>
        </p:nvPicPr>
        <p:blipFill>
          <a:blip r:embed="rId2"/>
          <a:stretch>
            <a:fillRect/>
          </a:stretch>
        </p:blipFill>
        <p:spPr>
          <a:xfrm>
            <a:off x="4891087" y="3591719"/>
            <a:ext cx="2409825" cy="1895475"/>
          </a:xfrm>
          <a:prstGeom prst="rect">
            <a:avLst/>
          </a:prstGeom>
        </p:spPr>
      </p:pic>
    </p:spTree>
    <p:extLst>
      <p:ext uri="{BB962C8B-B14F-4D97-AF65-F5344CB8AC3E}">
        <p14:creationId xmlns:p14="http://schemas.microsoft.com/office/powerpoint/2010/main" val="11105063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Impacto para o profissional contábil</a:t>
            </a:r>
          </a:p>
        </p:txBody>
      </p:sp>
      <p:sp>
        <p:nvSpPr>
          <p:cNvPr id="3" name="Espaço Reservado para Conteúdo 2"/>
          <p:cNvSpPr>
            <a:spLocks noGrp="1"/>
          </p:cNvSpPr>
          <p:nvPr>
            <p:ph idx="1"/>
          </p:nvPr>
        </p:nvSpPr>
        <p:spPr/>
        <p:txBody>
          <a:bodyPr/>
          <a:lstStyle/>
          <a:p>
            <a:r>
              <a:rPr lang="pt-BR" dirty="0"/>
              <a:t>- Nota Fiscal Eletrônica (NF-e); </a:t>
            </a:r>
          </a:p>
          <a:p>
            <a:r>
              <a:rPr lang="pt-BR" dirty="0"/>
              <a:t>- Escrituração Contábil Digital (ECD);</a:t>
            </a:r>
          </a:p>
          <a:p>
            <a:r>
              <a:rPr lang="pt-BR" dirty="0">
                <a:sym typeface="Symbol"/>
              </a:rPr>
              <a:t>-</a:t>
            </a:r>
            <a:r>
              <a:rPr lang="pt-BR" dirty="0"/>
              <a:t> Escrituração Fiscal Digital (EFD);</a:t>
            </a:r>
          </a:p>
          <a:p>
            <a:r>
              <a:rPr lang="pt-BR" dirty="0">
                <a:sym typeface="Symbol"/>
              </a:rPr>
              <a:t>-</a:t>
            </a:r>
            <a:r>
              <a:rPr lang="pt-BR" dirty="0"/>
              <a:t> EFD-PIS/COFINS (em produção e implantação);</a:t>
            </a:r>
          </a:p>
          <a:p>
            <a:r>
              <a:rPr lang="pt-BR" dirty="0">
                <a:sym typeface="Symbol"/>
              </a:rPr>
              <a:t>- </a:t>
            </a:r>
            <a:r>
              <a:rPr lang="pt-BR" dirty="0"/>
              <a:t>100  Livro de Apuração de Lucro Real Eletrônico (e-</a:t>
            </a:r>
            <a:r>
              <a:rPr lang="pt-BR" dirty="0" err="1"/>
              <a:t>Lalur</a:t>
            </a:r>
            <a:r>
              <a:rPr lang="pt-BR" dirty="0"/>
              <a:t>) (em estudo);</a:t>
            </a:r>
          </a:p>
          <a:p>
            <a:r>
              <a:rPr lang="pt-BR" dirty="0">
                <a:sym typeface="Symbol"/>
              </a:rPr>
              <a:t>- </a:t>
            </a:r>
            <a:r>
              <a:rPr lang="pt-BR" dirty="0"/>
              <a:t>Escrituração Fiscal Digital Social (EFD-Social ou e-</a:t>
            </a:r>
            <a:r>
              <a:rPr lang="pt-BR" dirty="0" err="1"/>
              <a:t>Fopag</a:t>
            </a:r>
            <a:r>
              <a:rPr lang="pt-BR" dirty="0"/>
              <a:t>) (em estudo) e,</a:t>
            </a:r>
          </a:p>
          <a:p>
            <a:r>
              <a:rPr lang="pt-BR" dirty="0"/>
              <a:t>- Central de Balanças (em estudo) </a:t>
            </a:r>
          </a:p>
          <a:p>
            <a:endParaRPr lang="pt-BR" dirty="0"/>
          </a:p>
        </p:txBody>
      </p:sp>
    </p:spTree>
    <p:extLst>
      <p:ext uri="{BB962C8B-B14F-4D97-AF65-F5344CB8AC3E}">
        <p14:creationId xmlns:p14="http://schemas.microsoft.com/office/powerpoint/2010/main" val="1724320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Impacto para o profissional contábil</a:t>
            </a:r>
          </a:p>
        </p:txBody>
      </p:sp>
      <p:sp>
        <p:nvSpPr>
          <p:cNvPr id="3" name="Espaço Reservado para Conteúdo 2"/>
          <p:cNvSpPr>
            <a:spLocks noGrp="1"/>
          </p:cNvSpPr>
          <p:nvPr>
            <p:ph idx="1"/>
          </p:nvPr>
        </p:nvSpPr>
        <p:spPr/>
        <p:txBody>
          <a:bodyPr/>
          <a:lstStyle/>
          <a:p>
            <a:r>
              <a:rPr lang="pt-BR" dirty="0"/>
              <a:t>O SPED é uma iniciativa do fisco em obter a participação de vários envolvidos do mundo contábil (representantes da sociedade, demais órgão e autarquias) em um projeto de legislação que define as práticas comuns na aplicação e desenvolvimento da contabilidade digital, demonstrando uma inovação na criação de algo coletivo e não impositivo.</a:t>
            </a:r>
          </a:p>
          <a:p>
            <a:endParaRPr lang="pt-BR" dirty="0"/>
          </a:p>
        </p:txBody>
      </p:sp>
    </p:spTree>
    <p:extLst>
      <p:ext uri="{BB962C8B-B14F-4D97-AF65-F5344CB8AC3E}">
        <p14:creationId xmlns:p14="http://schemas.microsoft.com/office/powerpoint/2010/main" val="318164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Impacto para o profissional contábil</a:t>
            </a:r>
          </a:p>
        </p:txBody>
      </p:sp>
      <p:sp>
        <p:nvSpPr>
          <p:cNvPr id="3" name="Espaço Reservado para Conteúdo 2"/>
          <p:cNvSpPr>
            <a:spLocks noGrp="1"/>
          </p:cNvSpPr>
          <p:nvPr>
            <p:ph idx="1"/>
          </p:nvPr>
        </p:nvSpPr>
        <p:spPr/>
        <p:txBody>
          <a:bodyPr/>
          <a:lstStyle/>
          <a:p>
            <a:r>
              <a:rPr lang="pt-BR" dirty="0" err="1"/>
              <a:t>Ss</a:t>
            </a:r>
            <a:r>
              <a:rPr lang="pt-BR" dirty="0"/>
              <a:t> sistemas digitais somente terão êxito e eficácia se os dados obtidos representarem com fidelidade, a realidade patrimonial dos clientes ou da própria empresa, sendo de suma importância que o contador ressalte e dê relevância aos dados que servirão de base contábil às </a:t>
            </a:r>
            <a:r>
              <a:rPr lang="pt-BR" dirty="0" err="1"/>
              <a:t>informações.diante</a:t>
            </a:r>
            <a:r>
              <a:rPr lang="pt-BR" dirty="0"/>
              <a:t> disto, fatores hão de serem observados</a:t>
            </a:r>
          </a:p>
          <a:p>
            <a:endParaRPr lang="pt-BR" dirty="0"/>
          </a:p>
        </p:txBody>
      </p:sp>
    </p:spTree>
    <p:extLst>
      <p:ext uri="{BB962C8B-B14F-4D97-AF65-F5344CB8AC3E}">
        <p14:creationId xmlns:p14="http://schemas.microsoft.com/office/powerpoint/2010/main" val="398222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03290" y="707589"/>
            <a:ext cx="9753600" cy="1154097"/>
          </a:xfrm>
        </p:spPr>
        <p:txBody>
          <a:bodyPr/>
          <a:lstStyle/>
          <a:p>
            <a:r>
              <a:rPr lang="pt-BR" dirty="0"/>
              <a:t>Sistemas de Ações</a:t>
            </a:r>
          </a:p>
        </p:txBody>
      </p:sp>
      <p:sp>
        <p:nvSpPr>
          <p:cNvPr id="3" name="Espaço Reservado para Conteúdo 2"/>
          <p:cNvSpPr>
            <a:spLocks noGrp="1"/>
          </p:cNvSpPr>
          <p:nvPr>
            <p:ph idx="1"/>
          </p:nvPr>
        </p:nvSpPr>
        <p:spPr>
          <a:xfrm>
            <a:off x="819955" y="2009981"/>
            <a:ext cx="9753600" cy="4596881"/>
          </a:xfrm>
        </p:spPr>
        <p:txBody>
          <a:bodyPr/>
          <a:lstStyle/>
          <a:p>
            <a:r>
              <a:rPr lang="pt-BR" dirty="0"/>
              <a:t>Caso </a:t>
            </a:r>
            <a:r>
              <a:rPr lang="pt-BR" dirty="0" err="1"/>
              <a:t>Galleon</a:t>
            </a:r>
            <a:r>
              <a:rPr lang="pt-BR" dirty="0"/>
              <a:t> </a:t>
            </a:r>
            <a:r>
              <a:rPr lang="pt-BR" dirty="0" err="1"/>
              <a:t>Group</a:t>
            </a:r>
            <a:endParaRPr lang="pt-BR" dirty="0"/>
          </a:p>
          <a:p>
            <a:pPr lvl="1">
              <a:buNone/>
            </a:pPr>
            <a:r>
              <a:rPr lang="pt-BR" dirty="0"/>
              <a:t>	O fundo hedge </a:t>
            </a:r>
            <a:r>
              <a:rPr lang="pt-BR" dirty="0" err="1"/>
              <a:t>Galleon</a:t>
            </a:r>
            <a:r>
              <a:rPr lang="pt-BR" dirty="0"/>
              <a:t> </a:t>
            </a:r>
            <a:r>
              <a:rPr lang="pt-BR" dirty="0" err="1"/>
              <a:t>Group</a:t>
            </a:r>
            <a:r>
              <a:rPr lang="pt-BR" dirty="0"/>
              <a:t> fechou em Outubro de 2009 depois de um </a:t>
            </a:r>
            <a:r>
              <a:rPr lang="pt-BR" dirty="0" err="1"/>
              <a:t>escandalo</a:t>
            </a:r>
            <a:r>
              <a:rPr lang="pt-BR" dirty="0"/>
              <a:t> de trocas de informações privilegiadas.</a:t>
            </a:r>
          </a:p>
          <a:p>
            <a:pPr lvl="1">
              <a:buNone/>
            </a:pPr>
            <a:r>
              <a:rPr lang="pt-BR" dirty="0"/>
              <a:t>	O exemplo mostra como apesar de um sistema complexo, feito para ser extremamente seguro, as pessoas que estão por </a:t>
            </a:r>
            <a:r>
              <a:rPr lang="pt-BR" dirty="0" err="1"/>
              <a:t>tras</a:t>
            </a:r>
            <a:r>
              <a:rPr lang="pt-BR" dirty="0"/>
              <a:t> dele ainda tem o poder de manipulá-lo a seu favor.</a:t>
            </a:r>
          </a:p>
          <a:p>
            <a:endParaRPr lang="pt-BR" dirty="0"/>
          </a:p>
        </p:txBody>
      </p:sp>
    </p:spTree>
    <p:extLst>
      <p:ext uri="{BB962C8B-B14F-4D97-AF65-F5344CB8AC3E}">
        <p14:creationId xmlns:p14="http://schemas.microsoft.com/office/powerpoint/2010/main" val="21705693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6017" y="720468"/>
            <a:ext cx="9753600" cy="1154097"/>
          </a:xfrm>
        </p:spPr>
        <p:txBody>
          <a:bodyPr/>
          <a:lstStyle/>
          <a:p>
            <a:r>
              <a:rPr lang="pt-BR" dirty="0"/>
              <a:t>Sistemas Bancários</a:t>
            </a:r>
          </a:p>
        </p:txBody>
      </p:sp>
      <p:sp>
        <p:nvSpPr>
          <p:cNvPr id="3" name="Espaço Reservado para Conteúdo 2"/>
          <p:cNvSpPr>
            <a:spLocks noGrp="1"/>
          </p:cNvSpPr>
          <p:nvPr>
            <p:ph idx="1"/>
          </p:nvPr>
        </p:nvSpPr>
        <p:spPr>
          <a:xfrm>
            <a:off x="1193442" y="2177406"/>
            <a:ext cx="9753600" cy="3539527"/>
          </a:xfrm>
        </p:spPr>
        <p:txBody>
          <a:bodyPr/>
          <a:lstStyle/>
          <a:p>
            <a:r>
              <a:rPr lang="pt-BR" dirty="0"/>
              <a:t>Caso </a:t>
            </a:r>
            <a:r>
              <a:rPr lang="pt-BR" dirty="0" err="1"/>
              <a:t>Bear</a:t>
            </a:r>
            <a:r>
              <a:rPr lang="pt-BR" dirty="0"/>
              <a:t> </a:t>
            </a:r>
            <a:r>
              <a:rPr lang="pt-BR" dirty="0" err="1"/>
              <a:t>Steams</a:t>
            </a:r>
            <a:endParaRPr lang="pt-BR" dirty="0"/>
          </a:p>
          <a:p>
            <a:pPr lvl="1">
              <a:buNone/>
            </a:pPr>
            <a:r>
              <a:rPr lang="pt-BR" dirty="0"/>
              <a:t>	</a:t>
            </a:r>
            <a:r>
              <a:rPr lang="pt-BR" sz="2000" dirty="0"/>
              <a:t>O banco de investimento </a:t>
            </a:r>
            <a:r>
              <a:rPr lang="pt-BR" sz="2000" dirty="0" err="1"/>
              <a:t>Bears</a:t>
            </a:r>
            <a:r>
              <a:rPr lang="pt-BR" sz="2000" dirty="0"/>
              <a:t> Stearns que em 2 meses sofreu a queda no valor de 93 dólares para 2 dólares por ação, é um caso que mostra como o sistema bancário não estava </a:t>
            </a:r>
            <a:r>
              <a:rPr lang="pt-BR" sz="2000" dirty="0" err="1"/>
              <a:t>praparado</a:t>
            </a:r>
            <a:r>
              <a:rPr lang="pt-BR" sz="2000" dirty="0"/>
              <a:t> para tudo.</a:t>
            </a:r>
          </a:p>
          <a:p>
            <a:pPr lvl="1">
              <a:buNone/>
            </a:pPr>
            <a:r>
              <a:rPr lang="pt-BR" sz="2000" dirty="0"/>
              <a:t>	Entregando muito mais crédito do que </a:t>
            </a:r>
            <a:r>
              <a:rPr lang="pt-BR" sz="2000" dirty="0" err="1"/>
              <a:t>possuia</a:t>
            </a:r>
            <a:r>
              <a:rPr lang="pt-BR" sz="2000" dirty="0"/>
              <a:t> a empresa estava com seu valor alavancado em 35 vezes quando investidores nervosos queriam reaver os ativos investidos na empresa.</a:t>
            </a:r>
          </a:p>
          <a:p>
            <a:pPr lvl="1">
              <a:buNone/>
            </a:pPr>
            <a:r>
              <a:rPr lang="pt-BR" sz="2000" dirty="0"/>
              <a:t>	Havendo mais ética na formulação desses sistemas, o problema poderia ser evitado, impedindo que o banco pudesse fazer tantas transações acima do que consegue cobrir.</a:t>
            </a:r>
          </a:p>
          <a:p>
            <a:endParaRPr lang="pt-BR" dirty="0"/>
          </a:p>
        </p:txBody>
      </p:sp>
    </p:spTree>
    <p:extLst>
      <p:ext uri="{BB962C8B-B14F-4D97-AF65-F5344CB8AC3E}">
        <p14:creationId xmlns:p14="http://schemas.microsoft.com/office/powerpoint/2010/main" val="2276329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8592" y="437133"/>
            <a:ext cx="9753600" cy="1154097"/>
          </a:xfrm>
        </p:spPr>
        <p:txBody>
          <a:bodyPr/>
          <a:lstStyle/>
          <a:p>
            <a:r>
              <a:rPr lang="pt-BR" dirty="0"/>
              <a:t>Sistemas Fiscais</a:t>
            </a:r>
          </a:p>
        </p:txBody>
      </p:sp>
      <p:sp>
        <p:nvSpPr>
          <p:cNvPr id="3" name="Espaço Reservado para Conteúdo 2"/>
          <p:cNvSpPr>
            <a:spLocks noGrp="1"/>
          </p:cNvSpPr>
          <p:nvPr>
            <p:ph idx="1"/>
          </p:nvPr>
        </p:nvSpPr>
        <p:spPr>
          <a:xfrm>
            <a:off x="613893" y="1945586"/>
            <a:ext cx="9753600" cy="4661276"/>
          </a:xfrm>
        </p:spPr>
        <p:txBody>
          <a:bodyPr/>
          <a:lstStyle/>
          <a:p>
            <a:r>
              <a:rPr lang="pt-BR" dirty="0"/>
              <a:t>Receita Federal</a:t>
            </a:r>
          </a:p>
          <a:p>
            <a:pPr lvl="1">
              <a:buNone/>
            </a:pPr>
            <a:r>
              <a:rPr lang="pt-BR" dirty="0"/>
              <a:t>	A cada ano a Receita melhora o seu sistema, aumentando a capacidade de identificar fraudes nas declarações do imposto de renda dos contribuintes.</a:t>
            </a:r>
          </a:p>
          <a:p>
            <a:pPr lvl="1">
              <a:buNone/>
            </a:pPr>
            <a:r>
              <a:rPr lang="pt-BR"/>
              <a:t>	A Receita possui hoje, ferramentas capazes de identificar os computadores de escritórios de contabilidade responsáveis por irregularidades.</a:t>
            </a:r>
          </a:p>
          <a:p>
            <a:endParaRPr lang="pt-BR"/>
          </a:p>
        </p:txBody>
      </p:sp>
    </p:spTree>
    <p:extLst>
      <p:ext uri="{BB962C8B-B14F-4D97-AF65-F5344CB8AC3E}">
        <p14:creationId xmlns:p14="http://schemas.microsoft.com/office/powerpoint/2010/main" val="3406235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4501" y="604558"/>
            <a:ext cx="9753600" cy="1154097"/>
          </a:xfrm>
        </p:spPr>
        <p:txBody>
          <a:bodyPr/>
          <a:lstStyle/>
          <a:p>
            <a:r>
              <a:rPr lang="pt-BR" dirty="0" smtClean="0"/>
              <a:t>Referências</a:t>
            </a:r>
            <a:endParaRPr lang="pt-BR" dirty="0"/>
          </a:p>
        </p:txBody>
      </p:sp>
      <p:sp>
        <p:nvSpPr>
          <p:cNvPr id="3" name="Espaço Reservado para Conteúdo 2"/>
          <p:cNvSpPr>
            <a:spLocks noGrp="1"/>
          </p:cNvSpPr>
          <p:nvPr>
            <p:ph idx="1"/>
          </p:nvPr>
        </p:nvSpPr>
        <p:spPr>
          <a:xfrm>
            <a:off x="922986" y="1842555"/>
            <a:ext cx="9753600" cy="4854459"/>
          </a:xfrm>
        </p:spPr>
        <p:txBody>
          <a:bodyPr/>
          <a:lstStyle/>
          <a:p>
            <a:endParaRPr lang="pt-BR" dirty="0" smtClean="0"/>
          </a:p>
          <a:p>
            <a:r>
              <a:rPr lang="pt-BR" dirty="0"/>
              <a:t>ARRUDA, M. C. C. Indicadores de clima ético nas empresas. RAE: Revista de Administração de Empresas, São Paulo, v.40, n.3, p.26-35, </a:t>
            </a:r>
            <a:r>
              <a:rPr lang="pt-BR" dirty="0" err="1"/>
              <a:t>jul</a:t>
            </a:r>
            <a:r>
              <a:rPr lang="pt-BR" dirty="0"/>
              <a:t>/set. 2000. </a:t>
            </a:r>
            <a:endParaRPr lang="pt-BR" dirty="0" smtClean="0"/>
          </a:p>
          <a:p>
            <a:r>
              <a:rPr lang="pt-BR" dirty="0" smtClean="0"/>
              <a:t>BEAL, Adriana – </a:t>
            </a:r>
            <a:r>
              <a:rPr lang="pt-BR" b="1" dirty="0" smtClean="0"/>
              <a:t>Gestão Estratégica da Informação. </a:t>
            </a:r>
            <a:r>
              <a:rPr lang="pt-BR" dirty="0" smtClean="0"/>
              <a:t>São Paulo:</a:t>
            </a:r>
            <a:r>
              <a:rPr lang="pt-BR" b="1" dirty="0" smtClean="0"/>
              <a:t> </a:t>
            </a:r>
            <a:r>
              <a:rPr lang="pt-BR" dirty="0" smtClean="0"/>
              <a:t>Atlas, 2002.</a:t>
            </a:r>
          </a:p>
          <a:p>
            <a:r>
              <a:rPr lang="pt-BR" dirty="0" smtClean="0"/>
              <a:t>CASTELLS, Manuel. </a:t>
            </a:r>
            <a:r>
              <a:rPr lang="pt-BR" b="1" dirty="0" smtClean="0"/>
              <a:t>A era da informação, economia, sociedade e cultura.</a:t>
            </a:r>
            <a:r>
              <a:rPr lang="pt-BR" dirty="0" smtClean="0"/>
              <a:t> São Paulo: Paz e Terra, 2000. </a:t>
            </a:r>
          </a:p>
          <a:p>
            <a:r>
              <a:rPr lang="pt-BR" dirty="0"/>
              <a:t>JACOMINO. D. Você é um profissional ético? Você S.A., São Paulo, v.3, n.25, p.28-37, jul. 2000</a:t>
            </a:r>
            <a:r>
              <a:rPr lang="pt-BR" dirty="0" smtClean="0"/>
              <a:t>.</a:t>
            </a:r>
          </a:p>
          <a:p>
            <a:r>
              <a:rPr lang="pt-BR" dirty="0"/>
              <a:t>NASH, L. Ética nas empresas: boas intenções à parte. São Paulo : Makron Book, 1993. 170p. </a:t>
            </a:r>
            <a:endParaRPr lang="pt-BR" dirty="0" smtClean="0"/>
          </a:p>
          <a:p>
            <a:r>
              <a:rPr lang="pt-BR" dirty="0"/>
              <a:t>SROUR, R. H. Poder, cultura e ética nas organizações. Rio de Janeiro: Campus, 1998. 340p. </a:t>
            </a:r>
          </a:p>
        </p:txBody>
      </p:sp>
    </p:spTree>
    <p:extLst>
      <p:ext uri="{BB962C8B-B14F-4D97-AF65-F5344CB8AC3E}">
        <p14:creationId xmlns:p14="http://schemas.microsoft.com/office/powerpoint/2010/main" val="1084232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5864" y="140919"/>
            <a:ext cx="9753600" cy="1154097"/>
          </a:xfrm>
        </p:spPr>
        <p:txBody>
          <a:bodyPr/>
          <a:lstStyle/>
          <a:p>
            <a:r>
              <a:rPr lang="pt-BR" dirty="0" smtClean="0"/>
              <a:t>Ética na era da tecnologia</a:t>
            </a:r>
            <a:endParaRPr lang="pt-BR" dirty="0"/>
          </a:p>
        </p:txBody>
      </p:sp>
      <p:sp>
        <p:nvSpPr>
          <p:cNvPr id="3" name="Espaço Reservado para Conteúdo 2"/>
          <p:cNvSpPr>
            <a:spLocks noGrp="1"/>
          </p:cNvSpPr>
          <p:nvPr>
            <p:ph idx="1"/>
          </p:nvPr>
        </p:nvSpPr>
        <p:spPr>
          <a:xfrm>
            <a:off x="768440" y="1237248"/>
            <a:ext cx="9753600" cy="5620752"/>
          </a:xfrm>
        </p:spPr>
        <p:txBody>
          <a:bodyPr>
            <a:normAutofit/>
          </a:bodyPr>
          <a:lstStyle/>
          <a:p>
            <a:r>
              <a:rPr lang="pt-BR" dirty="0" smtClean="0"/>
              <a:t>Nas </a:t>
            </a:r>
            <a:r>
              <a:rPr lang="pt-BR" dirty="0"/>
              <a:t>organizações, questões éticas e sociais, assumem papel importante, evidenciado pelas relações de mercado que ocorrem em nível global utilizando as tecnologias da informação (TI) que fazem a transmissão instantaneamente. Isso facilita para os gestores o acesso e disseminação de informações, possibilitando decisões com menos incertezas e aumento da capacidade e eficiência operacional. Considerando que a TI lida diretamente com todas as informações e o controle de dados importantes e sigilosos, é necessário o uso ético e responsável</a:t>
            </a:r>
            <a:r>
              <a:rPr lang="pt-BR" dirty="0" smtClean="0"/>
              <a:t>.</a:t>
            </a:r>
          </a:p>
          <a:p>
            <a:r>
              <a:rPr lang="pt-BR" dirty="0"/>
              <a:t>As vantagens que a TI propicia fizeram com que seja mais utilizada. Por isso, o uso suscita questões éticas para indivíduos e sociedades, porque criam oportunidades de mudanças que podem se tornar ameaças aos padrões de distribuição de poder, dinheiro, deveres e obrigações.</a:t>
            </a:r>
          </a:p>
          <a:p>
            <a:r>
              <a:rPr lang="pt-BR" dirty="0"/>
              <a:t>As questões polêmicas se relacionam a violação de privacidade, o uso não autorizado de informações cadastrais, possibilidade de fraudes e disseminação de informações confidenciais.</a:t>
            </a:r>
          </a:p>
          <a:p>
            <a:endParaRPr lang="pt-BR" dirty="0" smtClean="0"/>
          </a:p>
          <a:p>
            <a:endParaRPr lang="pt-BR" dirty="0"/>
          </a:p>
        </p:txBody>
      </p:sp>
    </p:spTree>
    <p:extLst>
      <p:ext uri="{BB962C8B-B14F-4D97-AF65-F5344CB8AC3E}">
        <p14:creationId xmlns:p14="http://schemas.microsoft.com/office/powerpoint/2010/main" val="3755609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 importância da </a:t>
            </a:r>
            <a:r>
              <a:rPr lang="pt-BR" smtClean="0"/>
              <a:t>ética na </a:t>
            </a:r>
            <a:r>
              <a:rPr lang="pt-BR" dirty="0" smtClean="0"/>
              <a:t>era da tecnologia</a:t>
            </a:r>
            <a:endParaRPr lang="pt-BR" dirty="0"/>
          </a:p>
        </p:txBody>
      </p:sp>
      <p:sp>
        <p:nvSpPr>
          <p:cNvPr id="3" name="Espaço Reservado para Conteúdo 2"/>
          <p:cNvSpPr>
            <a:spLocks noGrp="1"/>
          </p:cNvSpPr>
          <p:nvPr>
            <p:ph idx="1"/>
          </p:nvPr>
        </p:nvSpPr>
        <p:spPr/>
        <p:txBody>
          <a:bodyPr>
            <a:normAutofit/>
          </a:bodyPr>
          <a:lstStyle/>
          <a:p>
            <a:r>
              <a:rPr lang="pt-BR" dirty="0"/>
              <a:t> </a:t>
            </a:r>
            <a:r>
              <a:rPr lang="pt-BR" dirty="0" smtClean="0"/>
              <a:t>A </a:t>
            </a:r>
            <a:r>
              <a:rPr lang="pt-BR" dirty="0"/>
              <a:t>ética deve ser utilizada para determinar os valores que estabelecem as fronteiras morais no desenvolvimento e no uso responsável de sistemas de informação</a:t>
            </a:r>
            <a:r>
              <a:rPr lang="pt-BR" dirty="0" smtClean="0"/>
              <a:t>.</a:t>
            </a:r>
          </a:p>
          <a:p>
            <a:r>
              <a:rPr lang="pt-BR" dirty="0"/>
              <a:t>A criação de códigos de ética seria um norteador moral entre os membros e usuários de uma organização</a:t>
            </a:r>
            <a:r>
              <a:rPr lang="pt-BR" dirty="0" smtClean="0"/>
              <a:t>.</a:t>
            </a:r>
          </a:p>
          <a:p>
            <a:r>
              <a:rPr lang="pt-BR" dirty="0"/>
              <a:t>Com códigos assertivamente atualizados se obtêm uma ferramenta eficiente. </a:t>
            </a:r>
            <a:endParaRPr lang="pt-BR" dirty="0" smtClean="0"/>
          </a:p>
          <a:p>
            <a:r>
              <a:rPr lang="pt-BR" dirty="0"/>
              <a:t>A integridade de quem trabalha neste ramo, assim com em qualquer outro, de acordo com o contexto apresentado, deve ser empregada em todos os seus atos, tendo em vista à segurança, o respeito e a dignidade das pessoas envolvidas no processo desenvolvido.</a:t>
            </a:r>
          </a:p>
        </p:txBody>
      </p:sp>
    </p:spTree>
    <p:extLst>
      <p:ext uri="{BB962C8B-B14F-4D97-AF65-F5344CB8AC3E}">
        <p14:creationId xmlns:p14="http://schemas.microsoft.com/office/powerpoint/2010/main" val="1381285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Desafios</a:t>
            </a:r>
            <a:endParaRPr lang="pt-BR" dirty="0"/>
          </a:p>
        </p:txBody>
      </p:sp>
      <p:sp>
        <p:nvSpPr>
          <p:cNvPr id="3" name="Espaço Reservado para Conteúdo 2"/>
          <p:cNvSpPr>
            <a:spLocks noGrp="1"/>
          </p:cNvSpPr>
          <p:nvPr>
            <p:ph idx="1"/>
          </p:nvPr>
        </p:nvSpPr>
        <p:spPr/>
        <p:txBody>
          <a:bodyPr/>
          <a:lstStyle/>
          <a:p>
            <a:r>
              <a:rPr lang="pt-BR" dirty="0" smtClean="0"/>
              <a:t>Ainda não </a:t>
            </a:r>
            <a:r>
              <a:rPr lang="pt-BR" dirty="0"/>
              <a:t>há um conselho de classe para os profissionais de TI e os debates e códigos existentes são feitos de forma isolada, não havendo uma discussão que envolva sociedade, indivíduo e políticos</a:t>
            </a:r>
            <a:r>
              <a:rPr lang="pt-BR" dirty="0" smtClean="0"/>
              <a:t>.</a:t>
            </a:r>
          </a:p>
          <a:p>
            <a:r>
              <a:rPr lang="pt-BR" dirty="0"/>
              <a:t>Deixar claro e convencer os </a:t>
            </a:r>
            <a:r>
              <a:rPr lang="pt-BR" dirty="0" smtClean="0"/>
              <a:t>usuários </a:t>
            </a:r>
            <a:r>
              <a:rPr lang="pt-BR" dirty="0"/>
              <a:t>das mudanças proporcionadas levando em conta a privacidade, propriedade, prestação de contas, qualidade do sistema e qualidade de vida são importantes que sejam discutidas e disseminadas a todos</a:t>
            </a:r>
            <a:r>
              <a:rPr lang="pt-BR" dirty="0" smtClean="0"/>
              <a:t>.</a:t>
            </a:r>
          </a:p>
          <a:p>
            <a:endParaRPr lang="pt-BR" dirty="0"/>
          </a:p>
        </p:txBody>
      </p:sp>
    </p:spTree>
    <p:extLst>
      <p:ext uri="{BB962C8B-B14F-4D97-AF65-F5344CB8AC3E}">
        <p14:creationId xmlns:p14="http://schemas.microsoft.com/office/powerpoint/2010/main" val="2822568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7076" y="334102"/>
            <a:ext cx="9753600" cy="1154097"/>
          </a:xfrm>
        </p:spPr>
        <p:txBody>
          <a:bodyPr>
            <a:normAutofit fontScale="90000"/>
          </a:bodyPr>
          <a:lstStyle/>
          <a:p>
            <a:r>
              <a:rPr lang="pt-BR" dirty="0"/>
              <a:t>O comportamento ético do profissional de TI</a:t>
            </a:r>
          </a:p>
        </p:txBody>
      </p:sp>
      <p:sp>
        <p:nvSpPr>
          <p:cNvPr id="3" name="Espaço Reservado para Conteúdo 2"/>
          <p:cNvSpPr>
            <a:spLocks noGrp="1"/>
          </p:cNvSpPr>
          <p:nvPr>
            <p:ph idx="1"/>
          </p:nvPr>
        </p:nvSpPr>
        <p:spPr>
          <a:xfrm>
            <a:off x="922986" y="1610736"/>
            <a:ext cx="9753600" cy="5150672"/>
          </a:xfrm>
        </p:spPr>
        <p:txBody>
          <a:bodyPr>
            <a:normAutofit lnSpcReduction="10000"/>
          </a:bodyPr>
          <a:lstStyle/>
          <a:p>
            <a:r>
              <a:rPr lang="pt-BR" dirty="0"/>
              <a:t>Ainda não há um Código de Ética que atenda especificamente os profissionais da Tecnologia da Informação no </a:t>
            </a:r>
            <a:r>
              <a:rPr lang="pt-BR" dirty="0" smtClean="0"/>
              <a:t>Brasil.</a:t>
            </a:r>
          </a:p>
          <a:p>
            <a:r>
              <a:rPr lang="pt-BR" dirty="0"/>
              <a:t>Sendo assim cabe aos gerentes desenvolver uma política interna que abranja o comportamento dos mesmos e seja pautada na missão, visão e valores da própria empresa, cabendo a ele também a verificação do cumprimento destas normas</a:t>
            </a:r>
            <a:r>
              <a:rPr lang="pt-BR" dirty="0" smtClean="0"/>
              <a:t>.</a:t>
            </a:r>
          </a:p>
          <a:p>
            <a:r>
              <a:rPr lang="pt-BR" dirty="0"/>
              <a:t>Ao ser verificada conduta antiética no funcionário, este pode sofrer advertências, ser demitido ou nos casos mais graves, pode ser preso já que os atos danosos ou criminosos cometidos no âmbito informacional estão presentes não só nas empresas, mas no cotidiano das pessoas, causando complicações, desconforto social, e até perdas econômicas. Estes crimes são punidos através da Lei no 2.848</a:t>
            </a:r>
            <a:r>
              <a:rPr lang="pt-BR" dirty="0" smtClean="0"/>
              <a:t>.</a:t>
            </a:r>
          </a:p>
          <a:p>
            <a:r>
              <a:rPr lang="pt-BR" dirty="0"/>
              <a:t>O profissional da área de TI deve estar ciente que o poder e a responsabilidade estão entrelaçados em todas as atividades que fazem parte do seu dia-a-dia</a:t>
            </a:r>
            <a:r>
              <a:rPr lang="pt-BR" dirty="0" smtClean="0"/>
              <a:t>.</a:t>
            </a:r>
          </a:p>
          <a:p>
            <a:r>
              <a:rPr lang="pt-BR" dirty="0"/>
              <a:t>Faz-se necessário a identificação das questões éticas, e o conhecimento mais aprofundado sobre o comportamento humano e seus desdobramentos, avaliando atitudes para que se possam encontrar soluções que atendam estes problemas de forma eficiente.</a:t>
            </a:r>
          </a:p>
          <a:p>
            <a:endParaRPr lang="pt-BR" dirty="0"/>
          </a:p>
          <a:p>
            <a:endParaRPr lang="pt-BR" dirty="0"/>
          </a:p>
        </p:txBody>
      </p:sp>
    </p:spTree>
    <p:extLst>
      <p:ext uri="{BB962C8B-B14F-4D97-AF65-F5344CB8AC3E}">
        <p14:creationId xmlns:p14="http://schemas.microsoft.com/office/powerpoint/2010/main" val="3240216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Impactos na Contabilidade</a:t>
            </a:r>
            <a:endParaRPr lang="pt-BR" dirty="0"/>
          </a:p>
        </p:txBody>
      </p:sp>
      <p:sp>
        <p:nvSpPr>
          <p:cNvPr id="3" name="Espaço Reservado para Conteúdo 2"/>
          <p:cNvSpPr>
            <a:spLocks noGrp="1"/>
          </p:cNvSpPr>
          <p:nvPr>
            <p:ph idx="1"/>
          </p:nvPr>
        </p:nvSpPr>
        <p:spPr/>
        <p:txBody>
          <a:bodyPr/>
          <a:lstStyle/>
          <a:p>
            <a:endParaRPr lang="pt-BR" dirty="0"/>
          </a:p>
        </p:txBody>
      </p:sp>
    </p:spTree>
    <p:extLst>
      <p:ext uri="{BB962C8B-B14F-4D97-AF65-F5344CB8AC3E}">
        <p14:creationId xmlns:p14="http://schemas.microsoft.com/office/powerpoint/2010/main" val="2783504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7577" y="759854"/>
            <a:ext cx="11096223" cy="5834129"/>
          </a:xfrm>
        </p:spPr>
        <p:txBody>
          <a:bodyPr/>
          <a:lstStyle/>
          <a:p>
            <a:r>
              <a:rPr lang="pt-BR" dirty="0"/>
              <a:t>Em prejuízo de outros</a:t>
            </a:r>
            <a:r>
              <a:rPr lang="pt-BR" dirty="0" smtClean="0"/>
              <a:t>...</a:t>
            </a:r>
          </a:p>
          <a:p>
            <a:endParaRPr lang="pt-BR" dirty="0"/>
          </a:p>
        </p:txBody>
      </p:sp>
      <p:pic>
        <p:nvPicPr>
          <p:cNvPr id="4" name="Imagem 3"/>
          <p:cNvPicPr>
            <a:picLocks noChangeAspect="1"/>
          </p:cNvPicPr>
          <p:nvPr/>
        </p:nvPicPr>
        <p:blipFill>
          <a:blip r:embed="rId2"/>
          <a:stretch>
            <a:fillRect/>
          </a:stretch>
        </p:blipFill>
        <p:spPr>
          <a:xfrm>
            <a:off x="721931" y="2688085"/>
            <a:ext cx="2371725" cy="1371600"/>
          </a:xfrm>
          <a:prstGeom prst="rect">
            <a:avLst/>
          </a:prstGeom>
        </p:spPr>
      </p:pic>
      <p:pic>
        <p:nvPicPr>
          <p:cNvPr id="5" name="Espaço Reservado para Conteúdo 4"/>
          <p:cNvPicPr>
            <a:picLocks noChangeAspect="1"/>
          </p:cNvPicPr>
          <p:nvPr/>
        </p:nvPicPr>
        <p:blipFill>
          <a:blip r:embed="rId3"/>
          <a:stretch>
            <a:fillRect/>
          </a:stretch>
        </p:blipFill>
        <p:spPr>
          <a:xfrm>
            <a:off x="4209648" y="2649985"/>
            <a:ext cx="3152775" cy="1447800"/>
          </a:xfrm>
          <a:prstGeom prst="rect">
            <a:avLst/>
          </a:prstGeom>
        </p:spPr>
      </p:pic>
      <p:pic>
        <p:nvPicPr>
          <p:cNvPr id="6" name="Imagem 5"/>
          <p:cNvPicPr>
            <a:picLocks noChangeAspect="1"/>
          </p:cNvPicPr>
          <p:nvPr/>
        </p:nvPicPr>
        <p:blipFill>
          <a:blip r:embed="rId4"/>
          <a:stretch>
            <a:fillRect/>
          </a:stretch>
        </p:blipFill>
        <p:spPr>
          <a:xfrm>
            <a:off x="8312776" y="2354710"/>
            <a:ext cx="2628900" cy="1743075"/>
          </a:xfrm>
          <a:prstGeom prst="rect">
            <a:avLst/>
          </a:prstGeom>
        </p:spPr>
      </p:pic>
      <p:sp>
        <p:nvSpPr>
          <p:cNvPr id="7" name="Retângulo 6"/>
          <p:cNvSpPr/>
          <p:nvPr/>
        </p:nvSpPr>
        <p:spPr>
          <a:xfrm>
            <a:off x="850006" y="4637609"/>
            <a:ext cx="10091670" cy="646331"/>
          </a:xfrm>
          <a:prstGeom prst="rect">
            <a:avLst/>
          </a:prstGeom>
        </p:spPr>
        <p:txBody>
          <a:bodyPr wrap="square">
            <a:spAutoFit/>
          </a:bodyPr>
          <a:lstStyle/>
          <a:p>
            <a:r>
              <a:rPr lang="pt-BR" dirty="0"/>
              <a:t>Utilização proposital de práticas contábeis inadequadas e/ou omissões de informações com o objetivo claro de mascarar as Demonstrações Financeiras.</a:t>
            </a:r>
          </a:p>
        </p:txBody>
      </p:sp>
    </p:spTree>
    <p:extLst>
      <p:ext uri="{BB962C8B-B14F-4D97-AF65-F5344CB8AC3E}">
        <p14:creationId xmlns:p14="http://schemas.microsoft.com/office/powerpoint/2010/main" val="501075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Tipos de Fraudes</a:t>
            </a:r>
          </a:p>
        </p:txBody>
      </p:sp>
      <p:sp>
        <p:nvSpPr>
          <p:cNvPr id="3" name="Espaço Reservado para Conteúdo 2"/>
          <p:cNvSpPr>
            <a:spLocks noGrp="1"/>
          </p:cNvSpPr>
          <p:nvPr>
            <p:ph idx="1"/>
          </p:nvPr>
        </p:nvSpPr>
        <p:spPr/>
        <p:txBody>
          <a:bodyPr/>
          <a:lstStyle/>
          <a:p>
            <a:r>
              <a:rPr lang="pt-BR" dirty="0"/>
              <a:t>Contábil</a:t>
            </a:r>
          </a:p>
          <a:p>
            <a:r>
              <a:rPr lang="pt-BR" dirty="0"/>
              <a:t>Operacional</a:t>
            </a:r>
          </a:p>
          <a:p>
            <a:r>
              <a:rPr lang="pt-BR" dirty="0"/>
              <a:t>Fiscal</a:t>
            </a:r>
          </a:p>
          <a:p>
            <a:r>
              <a:rPr lang="pt-BR" dirty="0"/>
              <a:t>Financeiro</a:t>
            </a:r>
          </a:p>
          <a:p>
            <a:endParaRPr lang="pt-BR" dirty="0"/>
          </a:p>
        </p:txBody>
      </p:sp>
      <p:pic>
        <p:nvPicPr>
          <p:cNvPr id="4" name="Imagem 3"/>
          <p:cNvPicPr>
            <a:picLocks noChangeAspect="1"/>
          </p:cNvPicPr>
          <p:nvPr/>
        </p:nvPicPr>
        <p:blipFill>
          <a:blip r:embed="rId2"/>
          <a:stretch>
            <a:fillRect/>
          </a:stretch>
        </p:blipFill>
        <p:spPr>
          <a:xfrm>
            <a:off x="8027720" y="1548183"/>
            <a:ext cx="2576945" cy="3320699"/>
          </a:xfrm>
          <a:prstGeom prst="rect">
            <a:avLst/>
          </a:prstGeom>
        </p:spPr>
      </p:pic>
    </p:spTree>
    <p:extLst>
      <p:ext uri="{BB962C8B-B14F-4D97-AF65-F5344CB8AC3E}">
        <p14:creationId xmlns:p14="http://schemas.microsoft.com/office/powerpoint/2010/main" val="2276354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Vítimas</a:t>
            </a:r>
          </a:p>
        </p:txBody>
      </p:sp>
      <p:sp>
        <p:nvSpPr>
          <p:cNvPr id="3" name="Espaço Reservado para Conteúdo 2"/>
          <p:cNvSpPr>
            <a:spLocks noGrp="1"/>
          </p:cNvSpPr>
          <p:nvPr>
            <p:ph idx="1"/>
          </p:nvPr>
        </p:nvSpPr>
        <p:spPr/>
        <p:txBody>
          <a:bodyPr/>
          <a:lstStyle/>
          <a:p>
            <a:r>
              <a:rPr lang="pt-BR" dirty="0"/>
              <a:t>Empregados</a:t>
            </a:r>
          </a:p>
          <a:p>
            <a:r>
              <a:rPr lang="pt-BR" dirty="0" err="1"/>
              <a:t>Fronecedores</a:t>
            </a:r>
            <a:endParaRPr lang="pt-BR" dirty="0"/>
          </a:p>
          <a:p>
            <a:r>
              <a:rPr lang="pt-BR" dirty="0"/>
              <a:t>Clientes</a:t>
            </a:r>
          </a:p>
          <a:p>
            <a:r>
              <a:rPr lang="pt-BR" dirty="0"/>
              <a:t>Indivíduos estranhos a empresa</a:t>
            </a:r>
          </a:p>
          <a:p>
            <a:endParaRPr lang="pt-BR" dirty="0"/>
          </a:p>
        </p:txBody>
      </p:sp>
      <p:pic>
        <p:nvPicPr>
          <p:cNvPr id="5" name="Imagem 4"/>
          <p:cNvPicPr>
            <a:picLocks noChangeAspect="1"/>
          </p:cNvPicPr>
          <p:nvPr/>
        </p:nvPicPr>
        <p:blipFill>
          <a:blip r:embed="rId2"/>
          <a:stretch>
            <a:fillRect/>
          </a:stretch>
        </p:blipFill>
        <p:spPr>
          <a:xfrm>
            <a:off x="8198241" y="1591724"/>
            <a:ext cx="2275795" cy="3550292"/>
          </a:xfrm>
          <a:prstGeom prst="rect">
            <a:avLst/>
          </a:prstGeom>
        </p:spPr>
      </p:pic>
    </p:spTree>
    <p:extLst>
      <p:ext uri="{BB962C8B-B14F-4D97-AF65-F5344CB8AC3E}">
        <p14:creationId xmlns:p14="http://schemas.microsoft.com/office/powerpoint/2010/main" val="33886711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a">
  <a:themeElements>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Escritório Clássico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89</TotalTime>
  <Words>782</Words>
  <Application>Microsoft Office PowerPoint</Application>
  <PresentationFormat>Widescreen</PresentationFormat>
  <Paragraphs>75</Paragraphs>
  <Slides>18</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18</vt:i4>
      </vt:variant>
    </vt:vector>
  </HeadingPairs>
  <TitlesOfParts>
    <vt:vector size="22" baseType="lpstr">
      <vt:lpstr>Arial</vt:lpstr>
      <vt:lpstr>Symbol</vt:lpstr>
      <vt:lpstr>Wingdings</vt:lpstr>
      <vt:lpstr>Perspectiva</vt:lpstr>
      <vt:lpstr>Ética na era da tecnologia</vt:lpstr>
      <vt:lpstr>Ética na era da tecnologia</vt:lpstr>
      <vt:lpstr>A importância da ética na era da tecnologia</vt:lpstr>
      <vt:lpstr>Desafios</vt:lpstr>
      <vt:lpstr>O comportamento ético do profissional de TI</vt:lpstr>
      <vt:lpstr>Impactos na Contabilidade</vt:lpstr>
      <vt:lpstr>Apresentação do PowerPoint</vt:lpstr>
      <vt:lpstr>Tipos de Fraudes</vt:lpstr>
      <vt:lpstr>Vítimas</vt:lpstr>
      <vt:lpstr>Red Flags  </vt:lpstr>
      <vt:lpstr>Boa Governança corporativa</vt:lpstr>
      <vt:lpstr>Impacto para o profissional contábil</vt:lpstr>
      <vt:lpstr>Impacto para o profissional contábil</vt:lpstr>
      <vt:lpstr>Impacto para o profissional contábil</vt:lpstr>
      <vt:lpstr>Sistemas de Ações</vt:lpstr>
      <vt:lpstr>Sistemas Bancários</vt:lpstr>
      <vt:lpstr>Sistemas Fiscais</vt:lpstr>
      <vt:lpstr>Referências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Ética na era da tecnologia</dc:title>
  <dc:creator>victor borges</dc:creator>
  <cp:lastModifiedBy>User</cp:lastModifiedBy>
  <cp:revision>12</cp:revision>
  <dcterms:created xsi:type="dcterms:W3CDTF">2015-06-14T20:34:52Z</dcterms:created>
  <dcterms:modified xsi:type="dcterms:W3CDTF">2015-06-18T19:55:50Z</dcterms:modified>
</cp:coreProperties>
</file>