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56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3612F9-E797-44E7-AE31-CAEAD8BA9D8C}" type="datetimeFigureOut">
              <a:rPr lang="pt-BR" smtClean="0"/>
              <a:pPr/>
              <a:t>18/03/2015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8555B69-3688-43AD-A3F4-9F1621A4A2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Sistemas de Informação Contábil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6400800" cy="29718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Grupo: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Anna Beatriz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Ligia </a:t>
            </a:r>
            <a:r>
              <a:rPr lang="pt-BR" dirty="0" err="1" smtClean="0">
                <a:solidFill>
                  <a:schemeClr val="tx1"/>
                </a:solidFill>
              </a:rPr>
              <a:t>Pezzutto</a:t>
            </a:r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Marcelo </a:t>
            </a:r>
            <a:r>
              <a:rPr lang="pt-BR" dirty="0" err="1" smtClean="0">
                <a:solidFill>
                  <a:schemeClr val="tx1"/>
                </a:solidFill>
              </a:rPr>
              <a:t>Carvalhaes</a:t>
            </a:r>
            <a:r>
              <a:rPr lang="pt-BR" dirty="0" smtClean="0">
                <a:solidFill>
                  <a:schemeClr val="tx1"/>
                </a:solidFill>
              </a:rPr>
              <a:t> Martins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Raquel Firmino</a:t>
            </a:r>
          </a:p>
          <a:p>
            <a:pPr algn="l"/>
            <a:endParaRPr lang="pt-BR" dirty="0" smtClean="0"/>
          </a:p>
          <a:p>
            <a:endParaRPr lang="pt-BR" dirty="0"/>
          </a:p>
        </p:txBody>
      </p:sp>
      <p:pic>
        <p:nvPicPr>
          <p:cNvPr id="14338" name="Picture 2" descr="http://www.unifebe.edu.br/site/docs/imagens/sistemas_informacao/sistemas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074620" cy="282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Impactos para o profissional contábil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sz="2400" dirty="0" smtClean="0">
              <a:latin typeface="Georgia (Corpo)"/>
            </a:endParaRPr>
          </a:p>
          <a:p>
            <a:pPr>
              <a:buNone/>
            </a:pPr>
            <a:endParaRPr lang="pt-BR" sz="2400" dirty="0" smtClean="0">
              <a:latin typeface="Georgia (Corpo)"/>
            </a:endParaRPr>
          </a:p>
          <a:p>
            <a:r>
              <a:rPr lang="pt-BR" sz="2400" dirty="0" smtClean="0">
                <a:latin typeface="Georgia (Corpo)"/>
              </a:rPr>
              <a:t> Novo perfil profissional </a:t>
            </a:r>
          </a:p>
          <a:p>
            <a:r>
              <a:rPr lang="pt-BR" sz="2400" dirty="0" smtClean="0">
                <a:latin typeface="Georgia (Corpo)"/>
              </a:rPr>
              <a:t> Entendimento e utilização das novas ferramentas</a:t>
            </a:r>
          </a:p>
          <a:p>
            <a:r>
              <a:rPr lang="pt-BR" sz="2400" dirty="0" smtClean="0">
                <a:latin typeface="Georgia (Corpo)"/>
              </a:rPr>
              <a:t> Eliminação retrabalho, redundância</a:t>
            </a:r>
          </a:p>
          <a:p>
            <a:r>
              <a:rPr lang="pt-BR" sz="2400" dirty="0" smtClean="0">
                <a:latin typeface="Georgia (Corpo)"/>
              </a:rPr>
              <a:t> Desenvolvimento e agilidade das tarefas</a:t>
            </a:r>
          </a:p>
          <a:p>
            <a:r>
              <a:rPr lang="pt-BR" sz="2400" dirty="0" smtClean="0">
                <a:latin typeface="Georgia (Corpo)"/>
              </a:rPr>
              <a:t> Maior ênfase à contabilidade gerencial </a:t>
            </a:r>
            <a:endParaRPr lang="pt-BR" sz="2400" dirty="0">
              <a:latin typeface="Georgia (Corpo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 descr="contador (1)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144548" y="4554464"/>
            <a:ext cx="2014393" cy="2329981"/>
          </a:xfrm>
        </p:spPr>
      </p:pic>
      <p:pic>
        <p:nvPicPr>
          <p:cNvPr id="13" name="Imagem 12" descr="seta-vermelha-do-grunge-12167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835378"/>
            <a:ext cx="1236106" cy="534999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46035" y="1412776"/>
            <a:ext cx="7560841" cy="266429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Georgia (Corpo)"/>
              </a:rPr>
              <a:t> Notoriedade</a:t>
            </a:r>
          </a:p>
          <a:p>
            <a:pPr lvl="0"/>
            <a:r>
              <a:rPr lang="pt-BR" dirty="0" smtClean="0">
                <a:latin typeface="Georgia (Corpo)"/>
              </a:rPr>
              <a:t> Mudança da postura do contador</a:t>
            </a:r>
          </a:p>
          <a:p>
            <a:pPr lvl="0"/>
            <a:r>
              <a:rPr lang="pt-BR" dirty="0">
                <a:latin typeface="Georgia (Corpo)"/>
              </a:rPr>
              <a:t> </a:t>
            </a:r>
            <a:r>
              <a:rPr lang="pt-BR" dirty="0" smtClean="0">
                <a:latin typeface="Georgia (Corpo)"/>
              </a:rPr>
              <a:t>Parceiro efetivo no processo decisório</a:t>
            </a:r>
          </a:p>
          <a:p>
            <a:pPr lvl="0"/>
            <a:r>
              <a:rPr lang="pt-BR" dirty="0">
                <a:latin typeface="Georgia (Corpo)"/>
              </a:rPr>
              <a:t> </a:t>
            </a:r>
            <a:r>
              <a:rPr lang="pt-BR" dirty="0" smtClean="0">
                <a:latin typeface="Georgia (Corpo)"/>
              </a:rPr>
              <a:t>Dependência do sistema de informação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456" y="4541520"/>
            <a:ext cx="1889760" cy="231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620688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  <a:p>
            <a:pPr algn="ctr">
              <a:buNone/>
            </a:pPr>
            <a:r>
              <a:rPr lang="pt-BR" b="1" i="1" dirty="0" smtClean="0">
                <a:latin typeface="Georgia (Corpo)"/>
              </a:rPr>
              <a:t>“O </a:t>
            </a:r>
            <a:r>
              <a:rPr lang="pt-BR" b="1" i="1" dirty="0">
                <a:latin typeface="Georgia (Corpo)"/>
              </a:rPr>
              <a:t>profissional contábil precisa ser visto como um comunicador de informações essenciais à tomada de decisões, pois a habilidade em avaliar fatos passados, perceber os presentes e predizer eventos futuros pode ser compreendido como fator preponderante ao sucesso empresarial</a:t>
            </a:r>
            <a:r>
              <a:rPr lang="pt-BR" b="1" i="1" dirty="0" smtClean="0">
                <a:latin typeface="Georgia (Corpo)"/>
              </a:rPr>
              <a:t>.” </a:t>
            </a:r>
            <a:r>
              <a:rPr lang="pt-BR" b="1" dirty="0">
                <a:latin typeface="Georgia (Corpo)"/>
              </a:rPr>
              <a:t>(Silva, 2003, p. 3)</a:t>
            </a:r>
            <a:r>
              <a:rPr lang="pt-BR" dirty="0"/>
              <a:t> </a:t>
            </a: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 </a:t>
            </a:r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Como escolher um SIC?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Informação relevante, confiável, verificável e exata</a:t>
            </a:r>
          </a:p>
          <a:p>
            <a:r>
              <a:rPr lang="pt-BR" dirty="0" smtClean="0"/>
              <a:t>Método WCA (Work </a:t>
            </a:r>
            <a:r>
              <a:rPr lang="pt-BR" dirty="0" err="1" smtClean="0"/>
              <a:t>Centered</a:t>
            </a:r>
            <a:r>
              <a:rPr lang="pt-BR" dirty="0" smtClean="0"/>
              <a:t> </a:t>
            </a:r>
            <a:r>
              <a:rPr lang="pt-BR" dirty="0" err="1" smtClean="0"/>
              <a:t>Analysis</a:t>
            </a:r>
            <a:r>
              <a:rPr lang="pt-BR" dirty="0" smtClean="0"/>
              <a:t>)</a:t>
            </a:r>
            <a:endParaRPr lang="pt-BR" dirty="0" smtClean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857628"/>
            <a:ext cx="4572032" cy="30003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1472" y="3903345"/>
            <a:ext cx="30718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Definir </a:t>
            </a:r>
            <a:r>
              <a:rPr lang="pt-BR" sz="2800" dirty="0" smtClean="0"/>
              <a:t>finalidade, utilidade e necessidade de um SIC na empresa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066800"/>
          </a:xfrm>
        </p:spPr>
        <p:txBody>
          <a:bodyPr/>
          <a:lstStyle/>
          <a:p>
            <a:pPr algn="ctr"/>
            <a:r>
              <a:rPr lang="pt-BR" dirty="0" err="1" smtClean="0"/>
              <a:t>InfoMark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4572000" cy="4325112"/>
          </a:xfrm>
        </p:spPr>
        <p:txBody>
          <a:bodyPr/>
          <a:lstStyle/>
          <a:p>
            <a:r>
              <a:rPr lang="pt-BR" dirty="0" smtClean="0"/>
              <a:t>Não possui BD único</a:t>
            </a:r>
          </a:p>
          <a:p>
            <a:r>
              <a:rPr lang="pt-BR" dirty="0" smtClean="0"/>
              <a:t>Contabilidade alimentada por importação/exportação de relatórios</a:t>
            </a:r>
          </a:p>
          <a:p>
            <a:r>
              <a:rPr lang="pt-BR" dirty="0" smtClean="0"/>
              <a:t>Armazenamento de dados para consulta</a:t>
            </a:r>
          </a:p>
          <a:p>
            <a:r>
              <a:rPr lang="pt-BR" dirty="0" smtClean="0"/>
              <a:t>Plataforma DOS</a:t>
            </a:r>
          </a:p>
          <a:p>
            <a:endParaRPr lang="pt-BR" dirty="0"/>
          </a:p>
        </p:txBody>
      </p:sp>
      <p:pic>
        <p:nvPicPr>
          <p:cNvPr id="4" name="Imagem 3" descr="Man-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928802"/>
            <a:ext cx="4857752" cy="3214710"/>
          </a:xfrm>
          <a:prstGeom prst="rect">
            <a:avLst/>
          </a:prstGeom>
        </p:spPr>
      </p:pic>
      <p:pic>
        <p:nvPicPr>
          <p:cNvPr id="5" name="Imagem 4" descr="info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214950"/>
            <a:ext cx="4458112" cy="115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SAP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7686" y="1714488"/>
            <a:ext cx="8229600" cy="4325112"/>
          </a:xfrm>
        </p:spPr>
        <p:txBody>
          <a:bodyPr/>
          <a:lstStyle/>
          <a:p>
            <a:r>
              <a:rPr lang="pt-BR" dirty="0" smtClean="0"/>
              <a:t>Possui BD único</a:t>
            </a:r>
          </a:p>
          <a:p>
            <a:r>
              <a:rPr lang="pt-BR" dirty="0" smtClean="0"/>
              <a:t>Plataforma Windows</a:t>
            </a:r>
          </a:p>
          <a:p>
            <a:r>
              <a:rPr lang="pt-BR" dirty="0" smtClean="0"/>
              <a:t>Padronização de processos</a:t>
            </a:r>
          </a:p>
          <a:p>
            <a:r>
              <a:rPr lang="pt-BR" dirty="0" smtClean="0"/>
              <a:t>Software Alemão</a:t>
            </a:r>
          </a:p>
          <a:p>
            <a:endParaRPr lang="pt-BR" dirty="0"/>
          </a:p>
        </p:txBody>
      </p:sp>
      <p:pic>
        <p:nvPicPr>
          <p:cNvPr id="4" name="Imagem 3" descr="SAP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357694"/>
            <a:ext cx="3355919" cy="1661366"/>
          </a:xfrm>
          <a:prstGeom prst="rect">
            <a:avLst/>
          </a:prstGeom>
        </p:spPr>
      </p:pic>
      <p:pic>
        <p:nvPicPr>
          <p:cNvPr id="5" name="Imagem 4" descr="sap-accounting-analytics-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4378521" cy="427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pPr algn="ctr"/>
            <a:r>
              <a:rPr lang="pt-BR" dirty="0" err="1" smtClean="0"/>
              <a:t>Crystal</a:t>
            </a:r>
            <a:r>
              <a:rPr lang="pt-BR" dirty="0" smtClean="0"/>
              <a:t> </a:t>
            </a:r>
            <a:r>
              <a:rPr lang="pt-BR" dirty="0" err="1" smtClean="0"/>
              <a:t>Reports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29134" y="1571612"/>
            <a:ext cx="4614866" cy="4325112"/>
          </a:xfrm>
        </p:spPr>
        <p:txBody>
          <a:bodyPr/>
          <a:lstStyle/>
          <a:p>
            <a:r>
              <a:rPr lang="pt-BR" dirty="0" smtClean="0"/>
              <a:t>Suporte</a:t>
            </a:r>
          </a:p>
          <a:p>
            <a:r>
              <a:rPr lang="pt-BR" dirty="0" smtClean="0"/>
              <a:t>Dependência de bons </a:t>
            </a:r>
            <a:r>
              <a:rPr lang="pt-BR" dirty="0" err="1" smtClean="0"/>
              <a:t>SI’s</a:t>
            </a:r>
            <a:r>
              <a:rPr lang="pt-BR" dirty="0" smtClean="0"/>
              <a:t> integrados de fora</a:t>
            </a:r>
          </a:p>
          <a:p>
            <a:r>
              <a:rPr lang="pt-BR" dirty="0" smtClean="0"/>
              <a:t>Em um sistema integrado só os </a:t>
            </a:r>
            <a:r>
              <a:rPr lang="pt-BR" dirty="0" err="1" smtClean="0"/>
              <a:t>SI’s</a:t>
            </a:r>
            <a:r>
              <a:rPr lang="pt-BR" dirty="0" smtClean="0"/>
              <a:t> contábeis exigem o retrabalho</a:t>
            </a:r>
          </a:p>
          <a:p>
            <a:endParaRPr lang="pt-BR" dirty="0"/>
          </a:p>
        </p:txBody>
      </p:sp>
      <p:pic>
        <p:nvPicPr>
          <p:cNvPr id="4" name="Imagem 3" descr="crys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32" y="4786322"/>
            <a:ext cx="4665668" cy="1495422"/>
          </a:xfrm>
          <a:prstGeom prst="rect">
            <a:avLst/>
          </a:prstGeom>
        </p:spPr>
      </p:pic>
      <p:pic>
        <p:nvPicPr>
          <p:cNvPr id="5" name="Imagem 4" descr="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4070996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É um subsistema do Sistema de Informações Empresariais.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Ele processa informações dos demais subsistemas e as disponibiliza para  toda a organização. </a:t>
            </a:r>
          </a:p>
          <a:p>
            <a:endParaRPr lang="pt-BR" dirty="0" smtClean="0"/>
          </a:p>
          <a:p>
            <a:pPr>
              <a:buNone/>
            </a:pPr>
            <a:r>
              <a:rPr lang="pt-BR" sz="2400" i="1" dirty="0" smtClean="0"/>
              <a:t>“sistema de informações contábeis é o subsistema de informações dentro de uma organização que acumula informações de vários subsistemas da entidade ” </a:t>
            </a:r>
          </a:p>
          <a:p>
            <a:pPr>
              <a:buNone/>
            </a:pPr>
            <a:r>
              <a:rPr lang="pt-BR" sz="2400" i="1" dirty="0" smtClean="0"/>
              <a:t>                  </a:t>
            </a:r>
            <a:r>
              <a:rPr lang="pt-BR" sz="2400" dirty="0" smtClean="0"/>
              <a:t>Bagranoff, Moscove e Simkin (2002, p. 24) </a:t>
            </a:r>
            <a:endParaRPr lang="pt-B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824536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As informações são processadas em forma de relatórios contábeis.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Os relatórios são destinados </a:t>
            </a:r>
          </a:p>
          <a:p>
            <a:pPr>
              <a:buNone/>
            </a:pPr>
            <a:r>
              <a:rPr lang="pt-BR" dirty="0" smtClean="0"/>
              <a:t>à administração, ao fisco </a:t>
            </a:r>
          </a:p>
          <a:p>
            <a:pPr>
              <a:buNone/>
            </a:pPr>
            <a:r>
              <a:rPr lang="pt-BR" dirty="0" smtClean="0"/>
              <a:t>e aos demais usuários</a:t>
            </a:r>
          </a:p>
          <a:p>
            <a:pPr>
              <a:buNone/>
            </a:pPr>
            <a:r>
              <a:rPr lang="pt-BR" dirty="0" smtClean="0"/>
              <a:t> externos interessados.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5362" name="Picture 2" descr="http://www.contabeis.com.br/Arquivar/_resources/newsimages/baec89d9579bdf88a4e246aee5ebf7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3834659"/>
            <a:ext cx="3960440" cy="276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764704"/>
            <a:ext cx="8686800" cy="5521800"/>
          </a:xfrm>
        </p:spPr>
        <p:txBody>
          <a:bodyPr>
            <a:normAutofit/>
          </a:bodyPr>
          <a:lstStyle/>
          <a:p>
            <a:r>
              <a:rPr lang="pt-BR" dirty="0" smtClean="0"/>
              <a:t>O sistema de informação contábil produz informações específicas na área financeira e econômica da empresa.</a:t>
            </a:r>
          </a:p>
          <a:p>
            <a:endParaRPr lang="pt-BR" dirty="0" smtClean="0"/>
          </a:p>
          <a:p>
            <a:r>
              <a:rPr lang="pt-BR" dirty="0" smtClean="0"/>
              <a:t>É fundamental no controle e no processo decisório de uma organização.</a:t>
            </a:r>
          </a:p>
          <a:p>
            <a:endParaRPr lang="pt-BR" dirty="0" smtClean="0"/>
          </a:p>
          <a:p>
            <a:pPr lvl="0"/>
            <a:r>
              <a:rPr lang="pt-BR" dirty="0" smtClean="0"/>
              <a:t>Ele possibilita a emissão</a:t>
            </a:r>
          </a:p>
          <a:p>
            <a:pPr lvl="0">
              <a:buNone/>
            </a:pPr>
            <a:r>
              <a:rPr lang="pt-BR" dirty="0" smtClean="0"/>
              <a:t>de relatórios em tempo </a:t>
            </a:r>
          </a:p>
          <a:p>
            <a:pPr lvl="0">
              <a:buNone/>
            </a:pPr>
            <a:r>
              <a:rPr lang="pt-BR" dirty="0" smtClean="0"/>
              <a:t>oportuno e com maior </a:t>
            </a:r>
          </a:p>
          <a:p>
            <a:pPr lvl="0">
              <a:buNone/>
            </a:pPr>
            <a:r>
              <a:rPr lang="pt-BR" dirty="0" smtClean="0"/>
              <a:t>segurança nas </a:t>
            </a:r>
          </a:p>
          <a:p>
            <a:pPr lvl="0">
              <a:buNone/>
            </a:pPr>
            <a:r>
              <a:rPr lang="pt-BR" dirty="0" smtClean="0"/>
              <a:t>informações geradas.</a:t>
            </a:r>
          </a:p>
          <a:p>
            <a:endParaRPr lang="pt-BR" dirty="0"/>
          </a:p>
        </p:txBody>
      </p:sp>
      <p:pic>
        <p:nvPicPr>
          <p:cNvPr id="16388" name="Picture 4" descr="http://arquivos.unama.br/nead/gol/gol_mkt_6mod/analise_custos_formacao_precos/web/aula05/img/org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651" y="3687554"/>
            <a:ext cx="451410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36136"/>
            <a:ext cx="8229600" cy="5117200"/>
          </a:xfrm>
        </p:spPr>
        <p:txBody>
          <a:bodyPr>
            <a:normAutofit/>
          </a:bodyPr>
          <a:lstStyle/>
          <a:p>
            <a:r>
              <a:rPr lang="pt-BR" dirty="0" smtClean="0"/>
              <a:t>É o meio que o controller  utiliza para efetivar a </a:t>
            </a:r>
          </a:p>
          <a:p>
            <a:pPr>
              <a:buNone/>
            </a:pPr>
            <a:r>
              <a:rPr lang="pt-BR" dirty="0" smtClean="0"/>
              <a:t>contabilidade e a informação contábil  dentro da organização.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“</a:t>
            </a:r>
            <a:r>
              <a:rPr lang="pt-BR" sz="2000" i="1" dirty="0" smtClean="0"/>
              <a:t>os SICs são um tipo</a:t>
            </a:r>
          </a:p>
          <a:p>
            <a:pPr>
              <a:buNone/>
            </a:pPr>
            <a:r>
              <a:rPr lang="pt-BR" sz="2000" i="1" dirty="0" smtClean="0"/>
              <a:t> especial de sistema de</a:t>
            </a:r>
          </a:p>
          <a:p>
            <a:pPr>
              <a:buNone/>
            </a:pPr>
            <a:r>
              <a:rPr lang="pt-BR" sz="2000" i="1" dirty="0" smtClean="0"/>
              <a:t> informações que </a:t>
            </a:r>
          </a:p>
          <a:p>
            <a:pPr>
              <a:buNone/>
            </a:pPr>
            <a:r>
              <a:rPr lang="pt-BR" sz="2000" i="1" dirty="0" smtClean="0"/>
              <a:t>fornecem informações</a:t>
            </a:r>
          </a:p>
          <a:p>
            <a:pPr>
              <a:buNone/>
            </a:pPr>
            <a:r>
              <a:rPr lang="pt-BR" sz="2000" i="1" dirty="0" smtClean="0"/>
              <a:t> sobre processos e</a:t>
            </a:r>
          </a:p>
          <a:p>
            <a:pPr>
              <a:buNone/>
            </a:pPr>
            <a:r>
              <a:rPr lang="pt-BR" sz="2000" i="1" dirty="0" smtClean="0"/>
              <a:t> eventos de negócio </a:t>
            </a:r>
          </a:p>
          <a:p>
            <a:pPr>
              <a:buNone/>
            </a:pPr>
            <a:r>
              <a:rPr lang="pt-BR" sz="2000" i="1" dirty="0" smtClean="0"/>
              <a:t>que afetam a organização”.</a:t>
            </a:r>
          </a:p>
          <a:p>
            <a:pPr>
              <a:buNone/>
            </a:pPr>
            <a:r>
              <a:rPr lang="pt-BR" sz="2000" dirty="0" smtClean="0"/>
              <a:t>Bagranoff, Moscove e Simkin (2002, p. 22)</a:t>
            </a:r>
            <a:endParaRPr lang="pt-BR" sz="2000" i="1" dirty="0" smtClean="0"/>
          </a:p>
        </p:txBody>
      </p:sp>
      <p:pic>
        <p:nvPicPr>
          <p:cNvPr id="5" name="Picture 2" descr="http://guiadoestudante.abril.com.br/imagem/com.eng.curso.imagem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411" y="2520280"/>
            <a:ext cx="458504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Impacto na contabilidade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Dados e informações são o foco da contabilidade</a:t>
            </a:r>
          </a:p>
          <a:p>
            <a:r>
              <a:rPr lang="pt-BR" dirty="0" smtClean="0"/>
              <a:t>Registro de dados gerados por transações</a:t>
            </a:r>
          </a:p>
          <a:p>
            <a:r>
              <a:rPr lang="pt-BR" dirty="0" smtClean="0"/>
              <a:t>Compartilhamento de informações com outros departamentos</a:t>
            </a:r>
          </a:p>
          <a:p>
            <a:r>
              <a:rPr lang="pt-BR" dirty="0" smtClean="0"/>
              <a:t>Emissão de relatórios financeiros</a:t>
            </a:r>
          </a:p>
          <a:p>
            <a:r>
              <a:rPr lang="pt-BR" dirty="0" smtClean="0"/>
              <a:t>Investigações externas dos sistemas internos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9704"/>
            <a:ext cx="4762872" cy="2115680"/>
          </a:xfrm>
        </p:spPr>
        <p:txBody>
          <a:bodyPr/>
          <a:lstStyle/>
          <a:p>
            <a:r>
              <a:rPr lang="pt-BR" smtClean="0"/>
              <a:t>Treinamentos</a:t>
            </a:r>
          </a:p>
          <a:p>
            <a:r>
              <a:rPr lang="pt-BR" smtClean="0"/>
              <a:t>Adaptação ao sistema</a:t>
            </a:r>
          </a:p>
        </p:txBody>
      </p:sp>
      <p:pic>
        <p:nvPicPr>
          <p:cNvPr id="2050" name="Picture 2" descr="iStock_000007058416Medium.jpg (1698×113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74109" cy="40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46600" y="4742320"/>
            <a:ext cx="4762872" cy="2115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Agilização dos processos</a:t>
            </a:r>
          </a:p>
          <a:p>
            <a:r>
              <a:rPr lang="pt-BR" smtClean="0"/>
              <a:t>Redução de mão de obra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0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r>
              <a:rPr lang="pt-BR" sz="2400" dirty="0" smtClean="0"/>
              <a:t>Operacionalidade</a:t>
            </a:r>
          </a:p>
          <a:p>
            <a:r>
              <a:rPr lang="pt-BR" sz="2400" dirty="0" smtClean="0"/>
              <a:t>Integração</a:t>
            </a:r>
          </a:p>
          <a:p>
            <a:r>
              <a:rPr lang="pt-BR" sz="2400" dirty="0" smtClean="0"/>
              <a:t>Custo da informação</a:t>
            </a:r>
          </a:p>
          <a:p>
            <a:r>
              <a:rPr lang="pt-BR" sz="2400" dirty="0" smtClean="0"/>
              <a:t>Eliminação do retrabalho</a:t>
            </a:r>
          </a:p>
          <a:p>
            <a:r>
              <a:rPr lang="pt-BR" sz="2400" dirty="0" smtClean="0"/>
              <a:t>Prevenção de erros na entrada</a:t>
            </a:r>
          </a:p>
          <a:p>
            <a:pPr marL="109728" indent="0">
              <a:buNone/>
            </a:pPr>
            <a:r>
              <a:rPr lang="pt-BR" sz="2400" dirty="0" smtClean="0"/>
              <a:t>    de dados</a:t>
            </a:r>
            <a:endParaRPr lang="en-US" sz="2400" dirty="0"/>
          </a:p>
        </p:txBody>
      </p:sp>
      <p:pic>
        <p:nvPicPr>
          <p:cNvPr id="1026" name="Picture 2" descr="Cloud-Computing-for-Accountants.jpg (347×34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21581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0" y="2060848"/>
            <a:ext cx="8229600" cy="432511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Omissão de dados</a:t>
            </a:r>
          </a:p>
          <a:p>
            <a:endParaRPr lang="pt-BR" sz="2400" dirty="0" smtClean="0"/>
          </a:p>
          <a:p>
            <a:r>
              <a:rPr lang="pt-BR" sz="2400" dirty="0" smtClean="0"/>
              <a:t>Erros na entrada de </a:t>
            </a:r>
          </a:p>
          <a:p>
            <a:pPr marL="109728" indent="0">
              <a:buNone/>
            </a:pPr>
            <a:r>
              <a:rPr lang="pt-BR" sz="2400" dirty="0" smtClean="0"/>
              <a:t>   dados</a:t>
            </a:r>
          </a:p>
          <a:p>
            <a:pPr marL="109728" indent="0">
              <a:buNone/>
            </a:pPr>
            <a:endParaRPr lang="pt-BR" sz="2400" dirty="0" smtClean="0"/>
          </a:p>
          <a:p>
            <a:r>
              <a:rPr lang="pt-BR" sz="2400" dirty="0" smtClean="0"/>
              <a:t>Erros de programação</a:t>
            </a:r>
          </a:p>
          <a:p>
            <a:endParaRPr lang="pt-BR" sz="2400" dirty="0" smtClean="0"/>
          </a:p>
          <a:p>
            <a:r>
              <a:rPr lang="pt-BR" sz="2400" dirty="0" smtClean="0"/>
              <a:t>Duplicidade</a:t>
            </a:r>
            <a:endParaRPr lang="en-US" sz="2400" dirty="0"/>
          </a:p>
        </p:txBody>
      </p:sp>
      <p:pic>
        <p:nvPicPr>
          <p:cNvPr id="3074" name="Picture 2" descr="computer repairs in Weston super Mare.gif (656×5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12" y="1700808"/>
            <a:ext cx="4889509" cy="38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131</TotalTime>
  <Words>418</Words>
  <Application>Microsoft Office PowerPoint</Application>
  <PresentationFormat>Apresentação na tela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Urbano</vt:lpstr>
      <vt:lpstr>Sistemas de Informação Contábil</vt:lpstr>
      <vt:lpstr>O que é?</vt:lpstr>
      <vt:lpstr>Slide 3</vt:lpstr>
      <vt:lpstr>Slide 4</vt:lpstr>
      <vt:lpstr>Slide 5</vt:lpstr>
      <vt:lpstr>Impacto na contabilidade</vt:lpstr>
      <vt:lpstr>Slide 7</vt:lpstr>
      <vt:lpstr>Slide 8</vt:lpstr>
      <vt:lpstr>Slide 9</vt:lpstr>
      <vt:lpstr>Impactos para o profissional contábil</vt:lpstr>
      <vt:lpstr>Slide 11</vt:lpstr>
      <vt:lpstr>Slide 12</vt:lpstr>
      <vt:lpstr>Como escolher um SIC?</vt:lpstr>
      <vt:lpstr>InfoMark</vt:lpstr>
      <vt:lpstr>SAP</vt:lpstr>
      <vt:lpstr>Crystal Reports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Informação Contábil</dc:title>
  <dc:creator>Marcelo</dc:creator>
  <cp:lastModifiedBy>user</cp:lastModifiedBy>
  <cp:revision>17</cp:revision>
  <dcterms:created xsi:type="dcterms:W3CDTF">2015-03-15T02:40:13Z</dcterms:created>
  <dcterms:modified xsi:type="dcterms:W3CDTF">2015-03-19T02:02:36Z</dcterms:modified>
</cp:coreProperties>
</file>