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3B88EA-2A49-485B-8198-E08C71C4EA45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435AB34F-961A-4633-9D04-E4D9AA77244E}">
      <dgm:prSet phldrT="[Texto]" custT="1"/>
      <dgm:spPr/>
      <dgm:t>
        <a:bodyPr/>
        <a:lstStyle/>
        <a:p>
          <a:r>
            <a:rPr lang="pt-BR" sz="1600" b="1" dirty="0" err="1">
              <a:solidFill>
                <a:schemeClr val="accent1">
                  <a:lumMod val="60000"/>
                  <a:lumOff val="40000"/>
                </a:schemeClr>
              </a:solidFill>
            </a:rPr>
            <a:t>Wanamaker</a:t>
          </a:r>
          <a:r>
            <a:rPr lang="pt-BR" sz="1600" b="1" dirty="0">
              <a:solidFill>
                <a:schemeClr val="accent1">
                  <a:lumMod val="60000"/>
                  <a:lumOff val="40000"/>
                </a:schemeClr>
              </a:solidFill>
            </a:rPr>
            <a:t> </a:t>
          </a:r>
        </a:p>
        <a:p>
          <a:r>
            <a:rPr lang="pt-BR" sz="1600" b="1" dirty="0">
              <a:solidFill>
                <a:schemeClr val="accent1">
                  <a:lumMod val="60000"/>
                  <a:lumOff val="40000"/>
                </a:schemeClr>
              </a:solidFill>
            </a:rPr>
            <a:t>(1899)</a:t>
          </a:r>
        </a:p>
      </dgm:t>
    </dgm:pt>
    <dgm:pt modelId="{BC2D3FE2-2A43-4B6C-B276-4518E3DD547A}" type="parTrans" cxnId="{E1C4742B-0B95-4E4C-BFD1-7A5A150059CD}">
      <dgm:prSet/>
      <dgm:spPr/>
      <dgm:t>
        <a:bodyPr/>
        <a:lstStyle/>
        <a:p>
          <a:endParaRPr lang="pt-BR" b="1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BF3C060E-62A1-4685-86EA-72E9D725AD78}" type="sibTrans" cxnId="{E1C4742B-0B95-4E4C-BFD1-7A5A150059CD}">
      <dgm:prSet/>
      <dgm:spPr/>
      <dgm:t>
        <a:bodyPr/>
        <a:lstStyle/>
        <a:p>
          <a:endParaRPr lang="pt-BR" b="1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59F66169-AA0A-4AC5-B9A6-EACD8678F681}">
      <dgm:prSet phldrT="[Texto]" custT="1"/>
      <dgm:spPr/>
      <dgm:t>
        <a:bodyPr/>
        <a:lstStyle/>
        <a:p>
          <a:r>
            <a:rPr lang="pt-BR" sz="1600" b="1" dirty="0">
              <a:solidFill>
                <a:schemeClr val="accent1">
                  <a:lumMod val="60000"/>
                  <a:lumOff val="40000"/>
                </a:schemeClr>
              </a:solidFill>
            </a:rPr>
            <a:t>Frederick </a:t>
          </a:r>
        </a:p>
        <a:p>
          <a:r>
            <a:rPr lang="pt-BR" sz="1600" b="1" dirty="0">
              <a:solidFill>
                <a:schemeClr val="accent1">
                  <a:lumMod val="60000"/>
                  <a:lumOff val="40000"/>
                </a:schemeClr>
              </a:solidFill>
            </a:rPr>
            <a:t>(1934)</a:t>
          </a:r>
        </a:p>
      </dgm:t>
    </dgm:pt>
    <dgm:pt modelId="{E05A6690-6E6E-4701-9B16-6ACF77223EAC}" type="parTrans" cxnId="{9F5B4430-FCC9-41CC-9712-289827270255}">
      <dgm:prSet/>
      <dgm:spPr/>
      <dgm:t>
        <a:bodyPr/>
        <a:lstStyle/>
        <a:p>
          <a:endParaRPr lang="pt-BR" b="1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D5C8D73D-42EE-410B-B393-75ABEC519DC7}" type="sibTrans" cxnId="{9F5B4430-FCC9-41CC-9712-289827270255}">
      <dgm:prSet/>
      <dgm:spPr/>
      <dgm:t>
        <a:bodyPr/>
        <a:lstStyle/>
        <a:p>
          <a:endParaRPr lang="pt-BR" b="1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CB6CE2E6-5E72-427B-AB87-6B930AE25721}">
      <dgm:prSet phldrT="[Texto]" custT="1"/>
      <dgm:spPr/>
      <dgm:t>
        <a:bodyPr/>
        <a:lstStyle/>
        <a:p>
          <a:r>
            <a:rPr lang="pt-BR" sz="1600" b="1" dirty="0">
              <a:solidFill>
                <a:schemeClr val="accent1">
                  <a:lumMod val="60000"/>
                  <a:lumOff val="40000"/>
                </a:schemeClr>
              </a:solidFill>
            </a:rPr>
            <a:t>Lewis </a:t>
          </a:r>
        </a:p>
        <a:p>
          <a:r>
            <a:rPr lang="pt-BR" sz="1600" b="1" dirty="0">
              <a:solidFill>
                <a:schemeClr val="accent1">
                  <a:lumMod val="60000"/>
                  <a:lumOff val="40000"/>
                </a:schemeClr>
              </a:solidFill>
            </a:rPr>
            <a:t>(1936)</a:t>
          </a:r>
        </a:p>
      </dgm:t>
    </dgm:pt>
    <dgm:pt modelId="{47980AE6-BD28-4EBE-947B-8F67AD511E54}" type="parTrans" cxnId="{05DFE279-C6C9-4E2C-A1FB-7C79F4819582}">
      <dgm:prSet/>
      <dgm:spPr/>
      <dgm:t>
        <a:bodyPr/>
        <a:lstStyle/>
        <a:p>
          <a:endParaRPr lang="pt-BR" b="1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BAD1E402-F58B-4D47-83CE-D02D8A9B160E}" type="sibTrans" cxnId="{05DFE279-C6C9-4E2C-A1FB-7C79F4819582}">
      <dgm:prSet/>
      <dgm:spPr/>
      <dgm:t>
        <a:bodyPr/>
        <a:lstStyle/>
        <a:p>
          <a:endParaRPr lang="pt-BR" b="1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69D1AE88-5A14-40A3-9F69-FCF5F8FBD934}">
      <dgm:prSet phldrT="[Texto]" custT="1"/>
      <dgm:spPr/>
      <dgm:t>
        <a:bodyPr/>
        <a:lstStyle/>
        <a:p>
          <a:r>
            <a:rPr lang="pt-BR" sz="1600" b="1" dirty="0">
              <a:solidFill>
                <a:schemeClr val="accent1">
                  <a:lumMod val="60000"/>
                  <a:lumOff val="40000"/>
                </a:schemeClr>
              </a:solidFill>
            </a:rPr>
            <a:t>Moore </a:t>
          </a:r>
        </a:p>
        <a:p>
          <a:r>
            <a:rPr lang="pt-BR" sz="1600" b="1" dirty="0">
              <a:solidFill>
                <a:schemeClr val="accent1">
                  <a:lumMod val="60000"/>
                  <a:lumOff val="40000"/>
                </a:schemeClr>
              </a:solidFill>
            </a:rPr>
            <a:t>(1937)</a:t>
          </a:r>
        </a:p>
      </dgm:t>
    </dgm:pt>
    <dgm:pt modelId="{11D2DE2D-B3B7-4D26-8D41-497D9E817175}" type="parTrans" cxnId="{537EB515-7E83-46C2-990B-FD16A2086B90}">
      <dgm:prSet/>
      <dgm:spPr/>
      <dgm:t>
        <a:bodyPr/>
        <a:lstStyle/>
        <a:p>
          <a:endParaRPr lang="pt-BR" b="1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A8E9D33B-718E-4DCE-A1A7-FA251A6016DE}" type="sibTrans" cxnId="{537EB515-7E83-46C2-990B-FD16A2086B90}">
      <dgm:prSet/>
      <dgm:spPr/>
      <dgm:t>
        <a:bodyPr/>
        <a:lstStyle/>
        <a:p>
          <a:endParaRPr lang="pt-BR" b="1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8BBAA654-112F-4C54-9B5C-EFC815CEDC88}" type="pres">
      <dgm:prSet presAssocID="{303B88EA-2A49-485B-8198-E08C71C4EA45}" presName="Name0" presStyleCnt="0">
        <dgm:presLayoutVars>
          <dgm:dir/>
          <dgm:resizeHandles val="exact"/>
        </dgm:presLayoutVars>
      </dgm:prSet>
      <dgm:spPr/>
    </dgm:pt>
    <dgm:pt modelId="{AD5BF56C-2DC5-4A04-868F-BB1431EF4AD9}" type="pres">
      <dgm:prSet presAssocID="{303B88EA-2A49-485B-8198-E08C71C4EA45}" presName="arrow" presStyleLbl="bgShp" presStyleIdx="0" presStyleCnt="1"/>
      <dgm:spPr/>
    </dgm:pt>
    <dgm:pt modelId="{E86EFEC7-DABB-42E1-951E-ECBB0DBF4835}" type="pres">
      <dgm:prSet presAssocID="{303B88EA-2A49-485B-8198-E08C71C4EA45}" presName="points" presStyleCnt="0"/>
      <dgm:spPr/>
    </dgm:pt>
    <dgm:pt modelId="{21B537E1-8B6C-4DB1-93D4-77F4328C0B65}" type="pres">
      <dgm:prSet presAssocID="{435AB34F-961A-4633-9D04-E4D9AA77244E}" presName="compositeA" presStyleCnt="0"/>
      <dgm:spPr/>
    </dgm:pt>
    <dgm:pt modelId="{6BAF0DC8-0B65-43A5-906B-D978034F8EC0}" type="pres">
      <dgm:prSet presAssocID="{435AB34F-961A-4633-9D04-E4D9AA77244E}" presName="textA" presStyleLbl="revTx" presStyleIdx="0" presStyleCnt="4">
        <dgm:presLayoutVars>
          <dgm:bulletEnabled val="1"/>
        </dgm:presLayoutVars>
      </dgm:prSet>
      <dgm:spPr/>
    </dgm:pt>
    <dgm:pt modelId="{4C4B8CB4-463E-422E-BFC2-413BA3ACB4B0}" type="pres">
      <dgm:prSet presAssocID="{435AB34F-961A-4633-9D04-E4D9AA77244E}" presName="circleA" presStyleLbl="node1" presStyleIdx="0" presStyleCnt="4"/>
      <dgm:spPr/>
    </dgm:pt>
    <dgm:pt modelId="{78F3F4DA-0907-4D68-9948-151206D44AB0}" type="pres">
      <dgm:prSet presAssocID="{435AB34F-961A-4633-9D04-E4D9AA77244E}" presName="spaceA" presStyleCnt="0"/>
      <dgm:spPr/>
    </dgm:pt>
    <dgm:pt modelId="{92A16BB1-2EEF-4891-B56C-A7F7455B2D8A}" type="pres">
      <dgm:prSet presAssocID="{BF3C060E-62A1-4685-86EA-72E9D725AD78}" presName="space" presStyleCnt="0"/>
      <dgm:spPr/>
    </dgm:pt>
    <dgm:pt modelId="{9D362428-241A-42A3-8010-9F9E7B69D84C}" type="pres">
      <dgm:prSet presAssocID="{59F66169-AA0A-4AC5-B9A6-EACD8678F681}" presName="compositeB" presStyleCnt="0"/>
      <dgm:spPr/>
    </dgm:pt>
    <dgm:pt modelId="{42A92788-4299-4601-84D5-90A5D920C8AB}" type="pres">
      <dgm:prSet presAssocID="{59F66169-AA0A-4AC5-B9A6-EACD8678F681}" presName="textB" presStyleLbl="revTx" presStyleIdx="1" presStyleCnt="4" custLinFactNeighborY="-87589">
        <dgm:presLayoutVars>
          <dgm:bulletEnabled val="1"/>
        </dgm:presLayoutVars>
      </dgm:prSet>
      <dgm:spPr/>
    </dgm:pt>
    <dgm:pt modelId="{4C212191-A7FE-4A32-8D55-12761E61DCE4}" type="pres">
      <dgm:prSet presAssocID="{59F66169-AA0A-4AC5-B9A6-EACD8678F681}" presName="circleB" presStyleLbl="node1" presStyleIdx="1" presStyleCnt="4"/>
      <dgm:spPr/>
    </dgm:pt>
    <dgm:pt modelId="{6D516913-2F79-4442-A2B6-1D3942392B5D}" type="pres">
      <dgm:prSet presAssocID="{59F66169-AA0A-4AC5-B9A6-EACD8678F681}" presName="spaceB" presStyleCnt="0"/>
      <dgm:spPr/>
    </dgm:pt>
    <dgm:pt modelId="{3B9C22E3-2901-4AE4-96AB-53CD87DA0612}" type="pres">
      <dgm:prSet presAssocID="{D5C8D73D-42EE-410B-B393-75ABEC519DC7}" presName="space" presStyleCnt="0"/>
      <dgm:spPr/>
    </dgm:pt>
    <dgm:pt modelId="{8CF1C43D-4F93-43FD-B557-984DCAA368CA}" type="pres">
      <dgm:prSet presAssocID="{CB6CE2E6-5E72-427B-AB87-6B930AE25721}" presName="compositeA" presStyleCnt="0"/>
      <dgm:spPr/>
    </dgm:pt>
    <dgm:pt modelId="{61604629-7C2A-4D6A-BA0D-9D0BF99A7930}" type="pres">
      <dgm:prSet presAssocID="{CB6CE2E6-5E72-427B-AB87-6B930AE25721}" presName="textA" presStyleLbl="revTx" presStyleIdx="2" presStyleCnt="4">
        <dgm:presLayoutVars>
          <dgm:bulletEnabled val="1"/>
        </dgm:presLayoutVars>
      </dgm:prSet>
      <dgm:spPr/>
    </dgm:pt>
    <dgm:pt modelId="{99F106CA-ACEA-448E-B5A6-27AFF32ACD8D}" type="pres">
      <dgm:prSet presAssocID="{CB6CE2E6-5E72-427B-AB87-6B930AE25721}" presName="circleA" presStyleLbl="node1" presStyleIdx="2" presStyleCnt="4"/>
      <dgm:spPr/>
    </dgm:pt>
    <dgm:pt modelId="{F6403D0F-2A86-4616-87CA-D5AFC4F15460}" type="pres">
      <dgm:prSet presAssocID="{CB6CE2E6-5E72-427B-AB87-6B930AE25721}" presName="spaceA" presStyleCnt="0"/>
      <dgm:spPr/>
    </dgm:pt>
    <dgm:pt modelId="{999E49C5-49CF-4559-B745-970A956A7FFB}" type="pres">
      <dgm:prSet presAssocID="{BAD1E402-F58B-4D47-83CE-D02D8A9B160E}" presName="space" presStyleCnt="0"/>
      <dgm:spPr/>
    </dgm:pt>
    <dgm:pt modelId="{C429D0F7-C6F4-461E-9162-9C3ADBA8062A}" type="pres">
      <dgm:prSet presAssocID="{69D1AE88-5A14-40A3-9F69-FCF5F8FBD934}" presName="compositeB" presStyleCnt="0"/>
      <dgm:spPr/>
    </dgm:pt>
    <dgm:pt modelId="{1E966C74-19BC-4336-ACC3-8C0B6649A82F}" type="pres">
      <dgm:prSet presAssocID="{69D1AE88-5A14-40A3-9F69-FCF5F8FBD934}" presName="textB" presStyleLbl="revTx" presStyleIdx="3" presStyleCnt="4" custLinFactNeighborX="1093" custLinFactNeighborY="-89492">
        <dgm:presLayoutVars>
          <dgm:bulletEnabled val="1"/>
        </dgm:presLayoutVars>
      </dgm:prSet>
      <dgm:spPr/>
    </dgm:pt>
    <dgm:pt modelId="{F5A211DC-1536-4D4A-A903-811C5F259B61}" type="pres">
      <dgm:prSet presAssocID="{69D1AE88-5A14-40A3-9F69-FCF5F8FBD934}" presName="circleB" presStyleLbl="node1" presStyleIdx="3" presStyleCnt="4"/>
      <dgm:spPr/>
    </dgm:pt>
    <dgm:pt modelId="{1F038ADB-470E-4C29-A7A1-545C1B7C487B}" type="pres">
      <dgm:prSet presAssocID="{69D1AE88-5A14-40A3-9F69-FCF5F8FBD934}" presName="spaceB" presStyleCnt="0"/>
      <dgm:spPr/>
    </dgm:pt>
  </dgm:ptLst>
  <dgm:cxnLst>
    <dgm:cxn modelId="{9F5B4430-FCC9-41CC-9712-289827270255}" srcId="{303B88EA-2A49-485B-8198-E08C71C4EA45}" destId="{59F66169-AA0A-4AC5-B9A6-EACD8678F681}" srcOrd="1" destOrd="0" parTransId="{E05A6690-6E6E-4701-9B16-6ACF77223EAC}" sibTransId="{D5C8D73D-42EE-410B-B393-75ABEC519DC7}"/>
    <dgm:cxn modelId="{19488D54-6E70-4117-B16D-5D4D7C46FF89}" type="presOf" srcId="{CB6CE2E6-5E72-427B-AB87-6B930AE25721}" destId="{61604629-7C2A-4D6A-BA0D-9D0BF99A7930}" srcOrd="0" destOrd="0" presId="urn:microsoft.com/office/officeart/2005/8/layout/hProcess11"/>
    <dgm:cxn modelId="{537EB515-7E83-46C2-990B-FD16A2086B90}" srcId="{303B88EA-2A49-485B-8198-E08C71C4EA45}" destId="{69D1AE88-5A14-40A3-9F69-FCF5F8FBD934}" srcOrd="3" destOrd="0" parTransId="{11D2DE2D-B3B7-4D26-8D41-497D9E817175}" sibTransId="{A8E9D33B-718E-4DCE-A1A7-FA251A6016DE}"/>
    <dgm:cxn modelId="{B727623B-73D4-479E-9B78-940F8CEF0503}" type="presOf" srcId="{435AB34F-961A-4633-9D04-E4D9AA77244E}" destId="{6BAF0DC8-0B65-43A5-906B-D978034F8EC0}" srcOrd="0" destOrd="0" presId="urn:microsoft.com/office/officeart/2005/8/layout/hProcess11"/>
    <dgm:cxn modelId="{E1C4742B-0B95-4E4C-BFD1-7A5A150059CD}" srcId="{303B88EA-2A49-485B-8198-E08C71C4EA45}" destId="{435AB34F-961A-4633-9D04-E4D9AA77244E}" srcOrd="0" destOrd="0" parTransId="{BC2D3FE2-2A43-4B6C-B276-4518E3DD547A}" sibTransId="{BF3C060E-62A1-4685-86EA-72E9D725AD78}"/>
    <dgm:cxn modelId="{C5F058D1-04F4-4284-9725-7DD41C265759}" type="presOf" srcId="{69D1AE88-5A14-40A3-9F69-FCF5F8FBD934}" destId="{1E966C74-19BC-4336-ACC3-8C0B6649A82F}" srcOrd="0" destOrd="0" presId="urn:microsoft.com/office/officeart/2005/8/layout/hProcess11"/>
    <dgm:cxn modelId="{D9183F63-4F98-439B-8072-92B3A37C4660}" type="presOf" srcId="{59F66169-AA0A-4AC5-B9A6-EACD8678F681}" destId="{42A92788-4299-4601-84D5-90A5D920C8AB}" srcOrd="0" destOrd="0" presId="urn:microsoft.com/office/officeart/2005/8/layout/hProcess11"/>
    <dgm:cxn modelId="{05DFE279-C6C9-4E2C-A1FB-7C79F4819582}" srcId="{303B88EA-2A49-485B-8198-E08C71C4EA45}" destId="{CB6CE2E6-5E72-427B-AB87-6B930AE25721}" srcOrd="2" destOrd="0" parTransId="{47980AE6-BD28-4EBE-947B-8F67AD511E54}" sibTransId="{BAD1E402-F58B-4D47-83CE-D02D8A9B160E}"/>
    <dgm:cxn modelId="{2CC7CD2D-57F3-4430-AE0C-8AB9A052D3B6}" type="presOf" srcId="{303B88EA-2A49-485B-8198-E08C71C4EA45}" destId="{8BBAA654-112F-4C54-9B5C-EFC815CEDC88}" srcOrd="0" destOrd="0" presId="urn:microsoft.com/office/officeart/2005/8/layout/hProcess11"/>
    <dgm:cxn modelId="{1D1A6353-D260-4A4E-B9E3-21556F6B7103}" type="presParOf" srcId="{8BBAA654-112F-4C54-9B5C-EFC815CEDC88}" destId="{AD5BF56C-2DC5-4A04-868F-BB1431EF4AD9}" srcOrd="0" destOrd="0" presId="urn:microsoft.com/office/officeart/2005/8/layout/hProcess11"/>
    <dgm:cxn modelId="{9D86E711-603D-424A-BED2-F94D39D0AE1D}" type="presParOf" srcId="{8BBAA654-112F-4C54-9B5C-EFC815CEDC88}" destId="{E86EFEC7-DABB-42E1-951E-ECBB0DBF4835}" srcOrd="1" destOrd="0" presId="urn:microsoft.com/office/officeart/2005/8/layout/hProcess11"/>
    <dgm:cxn modelId="{F56CFF21-7EF9-4D72-A2C9-6102491FF05E}" type="presParOf" srcId="{E86EFEC7-DABB-42E1-951E-ECBB0DBF4835}" destId="{21B537E1-8B6C-4DB1-93D4-77F4328C0B65}" srcOrd="0" destOrd="0" presId="urn:microsoft.com/office/officeart/2005/8/layout/hProcess11"/>
    <dgm:cxn modelId="{85350758-FDC0-4118-97E2-1BBABF7D58B9}" type="presParOf" srcId="{21B537E1-8B6C-4DB1-93D4-77F4328C0B65}" destId="{6BAF0DC8-0B65-43A5-906B-D978034F8EC0}" srcOrd="0" destOrd="0" presId="urn:microsoft.com/office/officeart/2005/8/layout/hProcess11"/>
    <dgm:cxn modelId="{E66222D8-1508-4D37-9967-E98320EE4464}" type="presParOf" srcId="{21B537E1-8B6C-4DB1-93D4-77F4328C0B65}" destId="{4C4B8CB4-463E-422E-BFC2-413BA3ACB4B0}" srcOrd="1" destOrd="0" presId="urn:microsoft.com/office/officeart/2005/8/layout/hProcess11"/>
    <dgm:cxn modelId="{340EB3AA-1FAF-42DA-8DF5-E0562487A636}" type="presParOf" srcId="{21B537E1-8B6C-4DB1-93D4-77F4328C0B65}" destId="{78F3F4DA-0907-4D68-9948-151206D44AB0}" srcOrd="2" destOrd="0" presId="urn:microsoft.com/office/officeart/2005/8/layout/hProcess11"/>
    <dgm:cxn modelId="{AD68812E-E8DF-4246-9382-9B48FF59FF79}" type="presParOf" srcId="{E86EFEC7-DABB-42E1-951E-ECBB0DBF4835}" destId="{92A16BB1-2EEF-4891-B56C-A7F7455B2D8A}" srcOrd="1" destOrd="0" presId="urn:microsoft.com/office/officeart/2005/8/layout/hProcess11"/>
    <dgm:cxn modelId="{574FD7E1-7988-4185-AE29-F3608E64FE3A}" type="presParOf" srcId="{E86EFEC7-DABB-42E1-951E-ECBB0DBF4835}" destId="{9D362428-241A-42A3-8010-9F9E7B69D84C}" srcOrd="2" destOrd="0" presId="urn:microsoft.com/office/officeart/2005/8/layout/hProcess11"/>
    <dgm:cxn modelId="{572B70BE-1647-44F5-BE3C-40BC354B7B26}" type="presParOf" srcId="{9D362428-241A-42A3-8010-9F9E7B69D84C}" destId="{42A92788-4299-4601-84D5-90A5D920C8AB}" srcOrd="0" destOrd="0" presId="urn:microsoft.com/office/officeart/2005/8/layout/hProcess11"/>
    <dgm:cxn modelId="{CEE62589-F0F7-4566-8FC9-40E2CCEEB198}" type="presParOf" srcId="{9D362428-241A-42A3-8010-9F9E7B69D84C}" destId="{4C212191-A7FE-4A32-8D55-12761E61DCE4}" srcOrd="1" destOrd="0" presId="urn:microsoft.com/office/officeart/2005/8/layout/hProcess11"/>
    <dgm:cxn modelId="{795E7E6B-69FE-463F-88DF-D2F44E578587}" type="presParOf" srcId="{9D362428-241A-42A3-8010-9F9E7B69D84C}" destId="{6D516913-2F79-4442-A2B6-1D3942392B5D}" srcOrd="2" destOrd="0" presId="urn:microsoft.com/office/officeart/2005/8/layout/hProcess11"/>
    <dgm:cxn modelId="{D6F422B5-6B56-4714-BCA9-1F0B5BE7D79C}" type="presParOf" srcId="{E86EFEC7-DABB-42E1-951E-ECBB0DBF4835}" destId="{3B9C22E3-2901-4AE4-96AB-53CD87DA0612}" srcOrd="3" destOrd="0" presId="urn:microsoft.com/office/officeart/2005/8/layout/hProcess11"/>
    <dgm:cxn modelId="{A150569C-1FAB-4751-8778-AFB95EAF5350}" type="presParOf" srcId="{E86EFEC7-DABB-42E1-951E-ECBB0DBF4835}" destId="{8CF1C43D-4F93-43FD-B557-984DCAA368CA}" srcOrd="4" destOrd="0" presId="urn:microsoft.com/office/officeart/2005/8/layout/hProcess11"/>
    <dgm:cxn modelId="{75F10ACF-DFAD-41B3-879D-E4387A3EE231}" type="presParOf" srcId="{8CF1C43D-4F93-43FD-B557-984DCAA368CA}" destId="{61604629-7C2A-4D6A-BA0D-9D0BF99A7930}" srcOrd="0" destOrd="0" presId="urn:microsoft.com/office/officeart/2005/8/layout/hProcess11"/>
    <dgm:cxn modelId="{B7D87655-A0D6-4E8E-9E4A-BE5430672401}" type="presParOf" srcId="{8CF1C43D-4F93-43FD-B557-984DCAA368CA}" destId="{99F106CA-ACEA-448E-B5A6-27AFF32ACD8D}" srcOrd="1" destOrd="0" presId="urn:microsoft.com/office/officeart/2005/8/layout/hProcess11"/>
    <dgm:cxn modelId="{C76CB769-AB20-4B5F-B139-52EF1B70B55D}" type="presParOf" srcId="{8CF1C43D-4F93-43FD-B557-984DCAA368CA}" destId="{F6403D0F-2A86-4616-87CA-D5AFC4F15460}" srcOrd="2" destOrd="0" presId="urn:microsoft.com/office/officeart/2005/8/layout/hProcess11"/>
    <dgm:cxn modelId="{D7B9C3A4-F55B-4ECB-B065-1F6E928363C6}" type="presParOf" srcId="{E86EFEC7-DABB-42E1-951E-ECBB0DBF4835}" destId="{999E49C5-49CF-4559-B745-970A956A7FFB}" srcOrd="5" destOrd="0" presId="urn:microsoft.com/office/officeart/2005/8/layout/hProcess11"/>
    <dgm:cxn modelId="{CADEF4FD-F80C-4BF7-8F41-C59C537F2E2F}" type="presParOf" srcId="{E86EFEC7-DABB-42E1-951E-ECBB0DBF4835}" destId="{C429D0F7-C6F4-461E-9162-9C3ADBA8062A}" srcOrd="6" destOrd="0" presId="urn:microsoft.com/office/officeart/2005/8/layout/hProcess11"/>
    <dgm:cxn modelId="{0C339F57-39DF-46B1-A760-CDBA7F48CFCE}" type="presParOf" srcId="{C429D0F7-C6F4-461E-9162-9C3ADBA8062A}" destId="{1E966C74-19BC-4336-ACC3-8C0B6649A82F}" srcOrd="0" destOrd="0" presId="urn:microsoft.com/office/officeart/2005/8/layout/hProcess11"/>
    <dgm:cxn modelId="{D7DFB743-37AB-4D85-9870-1C3AAA377AD5}" type="presParOf" srcId="{C429D0F7-C6F4-461E-9162-9C3ADBA8062A}" destId="{F5A211DC-1536-4D4A-A903-811C5F259B61}" srcOrd="1" destOrd="0" presId="urn:microsoft.com/office/officeart/2005/8/layout/hProcess11"/>
    <dgm:cxn modelId="{6825C0BD-DD10-47C4-8056-56DBDDEED95D}" type="presParOf" srcId="{C429D0F7-C6F4-461E-9162-9C3ADBA8062A}" destId="{1F038ADB-470E-4C29-A7A1-545C1B7C487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BF56C-2DC5-4A04-868F-BB1431EF4AD9}">
      <dsp:nvSpPr>
        <dsp:cNvPr id="0" name=""/>
        <dsp:cNvSpPr/>
      </dsp:nvSpPr>
      <dsp:spPr>
        <a:xfrm>
          <a:off x="0" y="1423283"/>
          <a:ext cx="11820939" cy="1897711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AF0DC8-0B65-43A5-906B-D978034F8EC0}">
      <dsp:nvSpPr>
        <dsp:cNvPr id="0" name=""/>
        <dsp:cNvSpPr/>
      </dsp:nvSpPr>
      <dsp:spPr>
        <a:xfrm>
          <a:off x="5324" y="0"/>
          <a:ext cx="2561011" cy="1897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 err="1">
              <a:solidFill>
                <a:schemeClr val="accent1">
                  <a:lumMod val="60000"/>
                  <a:lumOff val="40000"/>
                </a:schemeClr>
              </a:solidFill>
            </a:rPr>
            <a:t>Wanamaker</a:t>
          </a:r>
          <a:r>
            <a:rPr lang="pt-BR" sz="1600" b="1" kern="1200" dirty="0">
              <a:solidFill>
                <a:schemeClr val="accent1">
                  <a:lumMod val="60000"/>
                  <a:lumOff val="40000"/>
                </a:schemeClr>
              </a:solidFill>
            </a:rPr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chemeClr val="accent1">
                  <a:lumMod val="60000"/>
                  <a:lumOff val="40000"/>
                </a:schemeClr>
              </a:solidFill>
            </a:rPr>
            <a:t>(1899)</a:t>
          </a:r>
        </a:p>
      </dsp:txBody>
      <dsp:txXfrm>
        <a:off x="5324" y="0"/>
        <a:ext cx="2561011" cy="1897711"/>
      </dsp:txXfrm>
    </dsp:sp>
    <dsp:sp modelId="{4C4B8CB4-463E-422E-BFC2-413BA3ACB4B0}">
      <dsp:nvSpPr>
        <dsp:cNvPr id="0" name=""/>
        <dsp:cNvSpPr/>
      </dsp:nvSpPr>
      <dsp:spPr>
        <a:xfrm>
          <a:off x="1048616" y="2134925"/>
          <a:ext cx="474427" cy="4744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A92788-4299-4601-84D5-90A5D920C8AB}">
      <dsp:nvSpPr>
        <dsp:cNvPr id="0" name=""/>
        <dsp:cNvSpPr/>
      </dsp:nvSpPr>
      <dsp:spPr>
        <a:xfrm>
          <a:off x="2694386" y="1184380"/>
          <a:ext cx="2561011" cy="1897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chemeClr val="accent1">
                  <a:lumMod val="60000"/>
                  <a:lumOff val="40000"/>
                </a:schemeClr>
              </a:solidFill>
            </a:rPr>
            <a:t>Frederick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chemeClr val="accent1">
                  <a:lumMod val="60000"/>
                  <a:lumOff val="40000"/>
                </a:schemeClr>
              </a:solidFill>
            </a:rPr>
            <a:t>(1934)</a:t>
          </a:r>
        </a:p>
      </dsp:txBody>
      <dsp:txXfrm>
        <a:off x="2694386" y="1184380"/>
        <a:ext cx="2561011" cy="1897711"/>
      </dsp:txXfrm>
    </dsp:sp>
    <dsp:sp modelId="{4C212191-A7FE-4A32-8D55-12761E61DCE4}">
      <dsp:nvSpPr>
        <dsp:cNvPr id="0" name=""/>
        <dsp:cNvSpPr/>
      </dsp:nvSpPr>
      <dsp:spPr>
        <a:xfrm>
          <a:off x="3737678" y="2134925"/>
          <a:ext cx="474427" cy="4744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604629-7C2A-4D6A-BA0D-9D0BF99A7930}">
      <dsp:nvSpPr>
        <dsp:cNvPr id="0" name=""/>
        <dsp:cNvSpPr/>
      </dsp:nvSpPr>
      <dsp:spPr>
        <a:xfrm>
          <a:off x="5383448" y="0"/>
          <a:ext cx="2561011" cy="1897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chemeClr val="accent1">
                  <a:lumMod val="60000"/>
                  <a:lumOff val="40000"/>
                </a:schemeClr>
              </a:solidFill>
            </a:rPr>
            <a:t>Lewis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chemeClr val="accent1">
                  <a:lumMod val="60000"/>
                  <a:lumOff val="40000"/>
                </a:schemeClr>
              </a:solidFill>
            </a:rPr>
            <a:t>(1936)</a:t>
          </a:r>
        </a:p>
      </dsp:txBody>
      <dsp:txXfrm>
        <a:off x="5383448" y="0"/>
        <a:ext cx="2561011" cy="1897711"/>
      </dsp:txXfrm>
    </dsp:sp>
    <dsp:sp modelId="{99F106CA-ACEA-448E-B5A6-27AFF32ACD8D}">
      <dsp:nvSpPr>
        <dsp:cNvPr id="0" name=""/>
        <dsp:cNvSpPr/>
      </dsp:nvSpPr>
      <dsp:spPr>
        <a:xfrm>
          <a:off x="6426740" y="2134925"/>
          <a:ext cx="474427" cy="4744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66C74-19BC-4336-ACC3-8C0B6649A82F}">
      <dsp:nvSpPr>
        <dsp:cNvPr id="0" name=""/>
        <dsp:cNvSpPr/>
      </dsp:nvSpPr>
      <dsp:spPr>
        <a:xfrm>
          <a:off x="8100501" y="1148267"/>
          <a:ext cx="2561011" cy="1897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chemeClr val="accent1">
                  <a:lumMod val="60000"/>
                  <a:lumOff val="40000"/>
                </a:schemeClr>
              </a:solidFill>
            </a:rPr>
            <a:t>Moore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chemeClr val="accent1">
                  <a:lumMod val="60000"/>
                  <a:lumOff val="40000"/>
                </a:schemeClr>
              </a:solidFill>
            </a:rPr>
            <a:t>(1937)</a:t>
          </a:r>
        </a:p>
      </dsp:txBody>
      <dsp:txXfrm>
        <a:off x="8100501" y="1148267"/>
        <a:ext cx="2561011" cy="1897711"/>
      </dsp:txXfrm>
    </dsp:sp>
    <dsp:sp modelId="{F5A211DC-1536-4D4A-A903-811C5F259B61}">
      <dsp:nvSpPr>
        <dsp:cNvPr id="0" name=""/>
        <dsp:cNvSpPr/>
      </dsp:nvSpPr>
      <dsp:spPr>
        <a:xfrm>
          <a:off x="9115801" y="2134925"/>
          <a:ext cx="474427" cy="4744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3C96-499F-40ED-82F5-88A3153D2BE8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A5C7-FC67-4316-A152-CEEEAE665F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5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3C96-499F-40ED-82F5-88A3153D2BE8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A5C7-FC67-4316-A152-CEEEAE665F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378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3C96-499F-40ED-82F5-88A3153D2BE8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A5C7-FC67-4316-A152-CEEEAE665F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43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3C96-499F-40ED-82F5-88A3153D2BE8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A5C7-FC67-4316-A152-CEEEAE665F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75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3C96-499F-40ED-82F5-88A3153D2BE8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A5C7-FC67-4316-A152-CEEEAE665F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50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3C96-499F-40ED-82F5-88A3153D2BE8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A5C7-FC67-4316-A152-CEEEAE665F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77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3C96-499F-40ED-82F5-88A3153D2BE8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A5C7-FC67-4316-A152-CEEEAE665F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424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3C96-499F-40ED-82F5-88A3153D2BE8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A5C7-FC67-4316-A152-CEEEAE665F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97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3C96-499F-40ED-82F5-88A3153D2BE8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A5C7-FC67-4316-A152-CEEEAE665F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5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3C96-499F-40ED-82F5-88A3153D2BE8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A5C7-FC67-4316-A152-CEEEAE665F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74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3C96-499F-40ED-82F5-88A3153D2BE8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A5C7-FC67-4316-A152-CEEEAE665F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56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3C96-499F-40ED-82F5-88A3153D2BE8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A5C7-FC67-4316-A152-CEEEAE665F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61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3C96-499F-40ED-82F5-88A3153D2BE8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A5C7-FC67-4316-A152-CEEEAE665F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38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1D73C96-499F-40ED-82F5-88A3153D2BE8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A299A5C7-FC67-4316-A152-CEEEAE665F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76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1D73C96-499F-40ED-82F5-88A3153D2BE8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299A5C7-FC67-4316-A152-CEEEAE665F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5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/>
              <a:t>Development of B2B marketing theory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06694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dirty="0" err="1"/>
              <a:t>Amjad</a:t>
            </a:r>
            <a:r>
              <a:rPr lang="en-US" dirty="0"/>
              <a:t> </a:t>
            </a:r>
            <a:r>
              <a:rPr lang="en-US" dirty="0" err="1"/>
              <a:t>Hadjikhani</a:t>
            </a:r>
            <a:r>
              <a:rPr lang="en-US" dirty="0"/>
              <a:t>, </a:t>
            </a:r>
          </a:p>
          <a:p>
            <a:pPr algn="r"/>
            <a:r>
              <a:rPr lang="en-US" dirty="0"/>
              <a:t>Peter </a:t>
            </a:r>
            <a:r>
              <a:rPr lang="en-US" dirty="0" err="1"/>
              <a:t>LaPlaca</a:t>
            </a:r>
            <a:endParaRPr lang="en-US" dirty="0"/>
          </a:p>
          <a:p>
            <a:pPr algn="r"/>
            <a:r>
              <a:rPr lang="en-US" dirty="0"/>
              <a:t>2013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6604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Abordagens comportamentais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8380" y="2434321"/>
            <a:ext cx="11055237" cy="3636511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pt-PT" sz="2200" dirty="0"/>
              <a:t>O foco dessas pesquisas comportamentais baseados na tomada de decisão de compra foi elaborado com fatores como emoções, motivação e irracionalidade no comportamento dos consumidores. Contribuições:</a:t>
            </a:r>
            <a:endParaRPr lang="pt-PT" sz="2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Alderson e Cox (1948), </a:t>
            </a:r>
            <a:r>
              <a:rPr lang="pt-PT" sz="2200" dirty="0"/>
              <a:t>sobre o comportamento de empresa de marketing; 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Katona (1953) </a:t>
            </a:r>
            <a:r>
              <a:rPr lang="pt-PT" sz="2200" dirty="0"/>
              <a:t>e </a:t>
            </a:r>
            <a:r>
              <a:rPr lang="pt-PT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Lavidge e Steiner (1961), </a:t>
            </a:r>
            <a:r>
              <a:rPr lang="pt-PT" sz="2200" dirty="0"/>
              <a:t>sobre a comunicação que conflitaram com pesquisadores em teorias econômicas;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Hadjikhani &amp; LaPlaca (2012) – </a:t>
            </a:r>
            <a:r>
              <a:rPr lang="pt-PT" sz="2200" dirty="0"/>
              <a:t>intensificação de pesquisa sobre as famílias e compras.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944300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Abordagens comportamentais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8380" y="2434321"/>
            <a:ext cx="11055237" cy="363651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200" dirty="0"/>
              <a:t>Inspirado em ciências psicológicas, sociais e organizacionais;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200" dirty="0"/>
              <a:t>Conceitos estratificação social, classe social, grupos de referência e difusão das inovações;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200" dirty="0"/>
              <a:t>Racionalidade, personalidade e a heterogeneidade de dinâmica de grupo </a:t>
            </a:r>
            <a:r>
              <a:rPr lang="pt-PT" sz="2200" i="1" dirty="0"/>
              <a:t>versus</a:t>
            </a:r>
            <a:r>
              <a:rPr lang="pt-PT" sz="2200" dirty="0"/>
              <a:t> homogeneidade, tomadas em grande parte da teoria da troca;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1969 - Association for Consumer Research </a:t>
            </a:r>
            <a:r>
              <a:rPr lang="pt-PT" sz="2200" dirty="0"/>
              <a:t>– associação multidisciplinar onde vários pesquisadores se orientavam para a ciência do comportamento.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799904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500" dirty="0"/>
              <a:t>Teorias comportamentais e marketing industrial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8380" y="2434321"/>
            <a:ext cx="11055237" cy="363651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Johnston e Lewin (1997) </a:t>
            </a:r>
            <a:r>
              <a:rPr lang="pt-PT" sz="2200" dirty="0"/>
              <a:t>em sua revisão dos trabalhos publicados indicam que os temas de gestão de marketing e gestão de estratégia e vendas ainda são os temas dominantes.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sz="2200" dirty="0"/>
              <a:t>Dos 191 artigos, apenas 25 (ou 13%) eram sobre marketing de relacionamento;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sz="2200" dirty="0"/>
              <a:t>Entre 1936 e 2006, no </a:t>
            </a:r>
            <a:r>
              <a:rPr lang="pt-BR" sz="22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Journal</a:t>
            </a:r>
            <a:r>
              <a:rPr lang="pt-BR" sz="22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2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of</a:t>
            </a:r>
            <a:r>
              <a:rPr lang="pt-BR" sz="22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Marketing</a:t>
            </a:r>
            <a:r>
              <a:rPr lang="pt-BR" sz="2200" dirty="0"/>
              <a:t>, apenas 6,8% dos artigos são focados em marketing industrial;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200" dirty="0"/>
              <a:t>As pesquisas publicadas mais frequentes são aquelas com foco em gestão de vendas ou o comportamento de compra.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863908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500" dirty="0"/>
              <a:t>Teorias comportamentais e marketing industrial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535862132"/>
              </p:ext>
            </p:extLst>
          </p:nvPr>
        </p:nvGraphicFramePr>
        <p:xfrm>
          <a:off x="-1" y="1948070"/>
          <a:ext cx="11820940" cy="4744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205368" y="4994052"/>
            <a:ext cx="17376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1° livro de marketing em negócios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620576" y="4994052"/>
            <a:ext cx="20507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1° artigo publicado na Harvard Business </a:t>
            </a:r>
            <a:r>
              <a:rPr lang="pt-BR" sz="1400" dirty="0" err="1"/>
              <a:t>Review</a:t>
            </a:r>
            <a:r>
              <a:rPr lang="pt-BR" sz="1400" dirty="0"/>
              <a:t> sobre comportamento de compra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148429" y="4888035"/>
            <a:ext cx="2461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Artigo que demonstra </a:t>
            </a:r>
            <a:r>
              <a:rPr lang="pt-PT" sz="1400" dirty="0"/>
              <a:t>o impacto das várias técnicas de merchandising na venda de equipamentos industriais.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285368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500" dirty="0"/>
              <a:t>Teorias comportamentais e marketing industrial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8380" y="2434321"/>
            <a:ext cx="11055237" cy="3636511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pt-BR" sz="2200" dirty="0"/>
              <a:t>Duas grande contribuições mais atuais: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Hudson (1971) </a:t>
            </a:r>
            <a:r>
              <a:rPr lang="pt-PT" sz="2200" dirty="0"/>
              <a:t>estudo da melhor integração de parcerias entre compradores e vendedores;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Mattson (1973) </a:t>
            </a:r>
            <a:r>
              <a:rPr lang="pt-PT" sz="2200" dirty="0"/>
              <a:t>estudo do sistema de venda (</a:t>
            </a:r>
            <a:r>
              <a:rPr lang="pt-PT" sz="2200" i="1" dirty="0"/>
              <a:t>selling of hard e soft ware</a:t>
            </a:r>
            <a:r>
              <a:rPr lang="pt-PT" sz="2200" dirty="0"/>
              <a:t>) de fornecedores único;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249708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500" dirty="0"/>
              <a:t>Teorias comportamentais e marketing industrial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8380" y="2434321"/>
            <a:ext cx="11055237" cy="3636511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pt-PT" sz="2200" dirty="0"/>
              <a:t>Segundo </a:t>
            </a:r>
            <a:r>
              <a:rPr lang="pt-PT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Ford, 1990; Forsgren, 1989; Håkansson, 1982,</a:t>
            </a:r>
            <a:r>
              <a:rPr lang="pt-PT" sz="2200" dirty="0"/>
              <a:t> estudos de relação de negócios baseiam-se geralmente a presunção de que todas as relações contêm as características de: </a:t>
            </a:r>
          </a:p>
          <a:p>
            <a:pPr marL="1257300" lvl="2" indent="-457200"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pt-PT" sz="2200" dirty="0"/>
              <a:t>estabilidade em troca; </a:t>
            </a:r>
          </a:p>
          <a:p>
            <a:pPr marL="1257300" lvl="2" indent="-457200"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pt-PT" sz="2200" dirty="0"/>
              <a:t>alta frequência na relação de troca; </a:t>
            </a:r>
          </a:p>
          <a:p>
            <a:pPr marL="1257300" lvl="2" indent="-457200"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pt-PT" sz="2200" dirty="0"/>
              <a:t>relação compromisso e confiança; </a:t>
            </a:r>
          </a:p>
          <a:p>
            <a:pPr marL="1257300" lvl="2" indent="-457200"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pt-PT" sz="2200" dirty="0"/>
              <a:t>adaptação relacionamento</a:t>
            </a:r>
            <a:r>
              <a:rPr lang="pt-BR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53040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500" dirty="0"/>
              <a:t>Concluindo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8380" y="2434321"/>
            <a:ext cx="11055237" cy="363651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sz="2200" dirty="0"/>
              <a:t>Deslocamento da teoria econômica para teoria comportamental;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sz="2200" dirty="0"/>
              <a:t>Diferenciação entre consumidor e mercado de negócios	ou compras organizacionais;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sz="2200" dirty="0"/>
              <a:t>Foco nos custos de ferramentas de marketing específicos para o ambiente/ cliente que se pretende, atingindo objetivos mais rentáveis;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200" dirty="0"/>
              <a:t>Claramente não há uma abordagem irá explicar todos os aspectos de marketing B2B, nem uma abordagem prever resultados de interações interorganizacionais;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568278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500" dirty="0"/>
              <a:t>Concluindo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8380" y="2434321"/>
            <a:ext cx="11055237" cy="363651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200" dirty="0"/>
              <a:t>Investigações que eram baseadas na estabilidade e harmonia nos relacionamentos têm sido complementadas por estudos envolvendo instabilidade, desarmonia, conflitos e o papel de relacionamentos negativos;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sz="2400" dirty="0"/>
              <a:t>O marketing de relacionamento concentra todas as atividades de marketing com a finalidade de estabelecer, desenvolver e manter relacionamentos bem-sucedidos com o cliente.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10651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 do artigo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200" dirty="0"/>
              <a:t>Pretende-se apresentar:</a:t>
            </a:r>
          </a:p>
          <a:p>
            <a:pPr marL="0" indent="0">
              <a:buNone/>
            </a:pPr>
            <a:endParaRPr lang="pt-BR" sz="2200" dirty="0"/>
          </a:p>
          <a:p>
            <a:pPr lvl="1">
              <a:buFont typeface="Wingdings 2" panose="05020102010507070707" pitchFamily="18" charset="2"/>
              <a:buChar char=""/>
            </a:pPr>
            <a:r>
              <a:rPr lang="pt-BR" sz="2200" dirty="0"/>
              <a:t>A evolução histórica dos conceitos da teoria de marketing B2B;</a:t>
            </a:r>
          </a:p>
          <a:p>
            <a:pPr marL="457200" lvl="1" indent="0">
              <a:buNone/>
            </a:pPr>
            <a:endParaRPr lang="pt-BR" sz="2200" dirty="0"/>
          </a:p>
          <a:p>
            <a:pPr lvl="1">
              <a:buFont typeface="Wingdings 2" panose="05020102010507070707" pitchFamily="18" charset="2"/>
              <a:buChar char=""/>
            </a:pPr>
            <a:r>
              <a:rPr lang="pt-BR" sz="2200" dirty="0"/>
              <a:t>A aplicabilidade da teoria em relação a outros campos de MKT;</a:t>
            </a:r>
          </a:p>
          <a:p>
            <a:pPr lvl="1"/>
            <a:endParaRPr lang="pt-BR" sz="2200" dirty="0"/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289034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Histórico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8380" y="2633101"/>
            <a:ext cx="11055237" cy="3636511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sz="2200" dirty="0"/>
              <a:t>As contribuições da ciência comportamental para o B2B iniciou final de 1800;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John </a:t>
            </a:r>
            <a:r>
              <a:rPr lang="pt-BR" sz="22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Wanamaker</a:t>
            </a:r>
            <a:r>
              <a:rPr lang="pt-BR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(1899) </a:t>
            </a:r>
            <a:r>
              <a:rPr lang="pt-BR" sz="2200" dirty="0"/>
              <a:t>foi um dos pioneiros no pensamento do B2B;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i="1" dirty="0"/>
              <a:t>(empresário americana uma das primeiras lojas de departamentos do mundo, em um grande depósito que pertencia a uma ferrovia em Filadélfia)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pt-BR" sz="1800" i="1" dirty="0"/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sz="2200" dirty="0"/>
              <a:t>Para ele:</a:t>
            </a: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000" dirty="0"/>
              <a:t>precisa haver um generoso e adequado equilíbrio entre comprador e vendedor</a:t>
            </a:r>
            <a:r>
              <a:rPr lang="pt-PT" sz="2200" dirty="0"/>
              <a:t> </a:t>
            </a:r>
            <a:r>
              <a:rPr lang="pt-PT" sz="1800" dirty="0"/>
              <a:t>(Tadajewski, 2008);</a:t>
            </a: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000" dirty="0"/>
              <a:t>seu sistema de negócio - clientes, revendedores e produtores - devem ter contato estreito para o benefício de todos </a:t>
            </a:r>
            <a:r>
              <a:rPr lang="pt-PT" sz="1800" dirty="0"/>
              <a:t>(Tadajewski, 2008</a:t>
            </a:r>
            <a:r>
              <a:rPr lang="pt-BR" sz="1800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27238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Histórico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8380" y="2778883"/>
            <a:ext cx="11055237" cy="3636511"/>
          </a:xfrm>
        </p:spPr>
        <p:txBody>
          <a:bodyPr>
            <a:noAutofit/>
          </a:bodyPr>
          <a:lstStyle/>
          <a:p>
            <a:pPr lvl="1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sz="2000" dirty="0"/>
              <a:t>repetição de compra, mutualidade e reciprocidade no intercâmbio entre lojas e clientes</a:t>
            </a:r>
            <a:endParaRPr lang="pt-BR" sz="2200" dirty="0"/>
          </a:p>
          <a:p>
            <a:pPr lvl="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RECIPROCIDADE</a:t>
            </a:r>
            <a:r>
              <a:rPr lang="pt-BR" sz="2000" dirty="0"/>
              <a:t> – parceria entre ambos os lados do acordo;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MUTUALIDADE</a:t>
            </a:r>
            <a:r>
              <a:rPr lang="pt-BR" sz="2000" dirty="0"/>
              <a:t> – comerciantes, clientes e produtores tenham uma relação satisfatória e rentável.</a:t>
            </a:r>
          </a:p>
          <a:p>
            <a:pPr marL="1371600" lvl="3" indent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/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000" dirty="0"/>
              <a:t>pioneiro expondo a base econômica de marketing e apontou a incorporação das ciências comportamentais para melhor compreender e explicar o comportamento econômico.</a:t>
            </a:r>
            <a:endParaRPr lang="pt-BR" sz="2200" dirty="0"/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780431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Avanços da pesquisa de MKT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8380" y="3587260"/>
            <a:ext cx="11055237" cy="1740108"/>
          </a:xfrm>
        </p:spPr>
        <p:txBody>
          <a:bodyPr>
            <a:noAutofit/>
          </a:bodyPr>
          <a:lstStyle/>
          <a:p>
            <a:pPr lvl="1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Sheth e Peres (1995) </a:t>
            </a:r>
            <a:r>
              <a:rPr lang="pt-PT" sz="2200" dirty="0"/>
              <a:t>identifica 3 fases de desenvolvimento de mercado como eras: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PT" sz="1800" dirty="0"/>
              <a:t>a) pré-industrial;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PT" sz="1800" dirty="0"/>
              <a:t>b) industriais e;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PT" sz="1800" dirty="0"/>
              <a:t>c) pós-industrial </a:t>
            </a:r>
          </a:p>
          <a:p>
            <a:pPr marL="1371600" lvl="3" indent="0">
              <a:spcBef>
                <a:spcPts val="0"/>
              </a:spcBef>
              <a:spcAft>
                <a:spcPts val="0"/>
              </a:spcAft>
              <a:buNone/>
            </a:pPr>
            <a:endParaRPr lang="pt-PT" sz="1800" dirty="0"/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Wilkie e Moore (2003),</a:t>
            </a:r>
            <a:r>
              <a:rPr lang="pt-PT" sz="2200" dirty="0"/>
              <a:t> descrevem o pensamento de marketing como desenvolver ao longo do 5 estágios de: 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PT" sz="1800" dirty="0"/>
              <a:t>a) pré-marketing (antes de 1900);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PT" sz="1800" dirty="0"/>
              <a:t>b) fundamentando o campo (1900–1920);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PT" sz="1800" dirty="0"/>
              <a:t>c) formalizando o campo (1920–1950;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PT" sz="1800" dirty="0"/>
              <a:t>d) mudança de paradigma (1950–1980) e;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PT" sz="1800" dirty="0"/>
              <a:t>e) intensificação da mudança (1980–presente). 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895582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Evolução da teoria</a:t>
            </a:r>
          </a:p>
        </p:txBody>
      </p:sp>
      <p:pic>
        <p:nvPicPr>
          <p:cNvPr id="41" name="Imagem 40"/>
          <p:cNvPicPr>
            <a:picLocks noChangeAspect="1"/>
          </p:cNvPicPr>
          <p:nvPr/>
        </p:nvPicPr>
        <p:blipFill rotWithShape="1">
          <a:blip r:embed="rId2"/>
          <a:srcRect r="46851" b="8111"/>
          <a:stretch/>
        </p:blipFill>
        <p:spPr>
          <a:xfrm>
            <a:off x="1695069" y="2461596"/>
            <a:ext cx="8003337" cy="400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44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Evolução da teoria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8380" y="2434321"/>
            <a:ext cx="11055237" cy="363651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sz="22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Wanamaker</a:t>
            </a:r>
            <a:r>
              <a:rPr lang="pt-BR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200" dirty="0"/>
              <a:t>– desenvolvimento científico, chamado de “técnicas de merchandising”, com o objetivo de aumentar eficácia e eficiência;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200" dirty="0"/>
              <a:t>ênfase em serviços ao cliente e preços justos para incentivar os clientes retornam para compras adicionais (e lucros) repetidamente;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200" dirty="0"/>
              <a:t>enfatizou as necessidades dos clientes e dos vendedores, como exigências fundamentais para recompra;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337107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8380" y="2434321"/>
            <a:ext cx="11055237" cy="363651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PT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Alderson e do Cox </a:t>
            </a:r>
            <a:r>
              <a:rPr lang="pt-P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pt-PT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1948-1949</a:t>
            </a:r>
            <a:r>
              <a:rPr lang="pt-P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 </a:t>
            </a:r>
            <a:r>
              <a:rPr lang="pt-PT" sz="2000" dirty="0"/>
              <a:t>incluem: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PT" sz="1800" dirty="0"/>
              <a:t>a) em transição de uma orientação de distribuição (macro) para comercialização no nível individual (micro);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PT" sz="1800" dirty="0"/>
              <a:t>b) mudança de uma dependência dominante na economia para ciências do comportamento e;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PT" sz="1800" dirty="0"/>
              <a:t>c) movendo-se de uma ênfase na descrição e classificação para explicação e construção de teoria.</a:t>
            </a:r>
            <a:endParaRPr lang="pt-BR" sz="1800" dirty="0"/>
          </a:p>
        </p:txBody>
      </p:sp>
      <p:sp>
        <p:nvSpPr>
          <p:cNvPr id="4" name="Retângulo 3"/>
          <p:cNvSpPr/>
          <p:nvPr/>
        </p:nvSpPr>
        <p:spPr>
          <a:xfrm>
            <a:off x="568379" y="6176848"/>
            <a:ext cx="110552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Times New Roman" panose="02020603050405020304" pitchFamily="18" charset="0"/>
              </a:rPr>
              <a:t>Transição da teoria do relacionamento econômico para a teoria comportamental</a:t>
            </a:r>
            <a:endParaRPr lang="pt-BR" sz="20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9809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974574" y="1908313"/>
            <a:ext cx="980661" cy="14982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Quadro comparativo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630327"/>
              </p:ext>
            </p:extLst>
          </p:nvPr>
        </p:nvGraphicFramePr>
        <p:xfrm>
          <a:off x="92765" y="2044884"/>
          <a:ext cx="12006470" cy="4715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3235">
                  <a:extLst>
                    <a:ext uri="{9D8B030D-6E8A-4147-A177-3AD203B41FA5}">
                      <a16:colId xmlns:a16="http://schemas.microsoft.com/office/drawing/2014/main" val="1490861579"/>
                    </a:ext>
                  </a:extLst>
                </a:gridCol>
                <a:gridCol w="6003235">
                  <a:extLst>
                    <a:ext uri="{9D8B030D-6E8A-4147-A177-3AD203B41FA5}">
                      <a16:colId xmlns:a16="http://schemas.microsoft.com/office/drawing/2014/main" val="3887405804"/>
                    </a:ext>
                  </a:extLst>
                </a:gridCol>
              </a:tblGrid>
              <a:tr h="373077">
                <a:tc>
                  <a:txBody>
                    <a:bodyPr/>
                    <a:lstStyle/>
                    <a:p>
                      <a:pPr marL="7556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Negócios baseados em transações</a:t>
                      </a:r>
                      <a:endParaRPr lang="pt-BR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Negócios baseados em relacionamentos</a:t>
                      </a:r>
                      <a:endParaRPr lang="pt-BR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/>
                </a:tc>
                <a:extLst>
                  <a:ext uri="{0D108BD9-81ED-4DB2-BD59-A6C34878D82A}">
                    <a16:rowId xmlns:a16="http://schemas.microsoft.com/office/drawing/2014/main" val="2121669946"/>
                  </a:ext>
                </a:extLst>
              </a:tr>
              <a:tr h="282054">
                <a:tc>
                  <a:txBody>
                    <a:bodyPr/>
                    <a:lstStyle/>
                    <a:p>
                      <a:pPr marL="75565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Base econômica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Base Comportamental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extLst>
                  <a:ext uri="{0D108BD9-81ED-4DB2-BD59-A6C34878D82A}">
                    <a16:rowId xmlns:a16="http://schemas.microsoft.com/office/drawing/2014/main" val="132651517"/>
                  </a:ext>
                </a:extLst>
              </a:tr>
              <a:tr h="282054">
                <a:tc>
                  <a:txBody>
                    <a:bodyPr/>
                    <a:lstStyle/>
                    <a:p>
                      <a:pPr marL="75565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Intercâmbio econômico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Intercâmbio econômico e social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extLst>
                  <a:ext uri="{0D108BD9-81ED-4DB2-BD59-A6C34878D82A}">
                    <a16:rowId xmlns:a16="http://schemas.microsoft.com/office/drawing/2014/main" val="810271079"/>
                  </a:ext>
                </a:extLst>
              </a:tr>
              <a:tr h="282054">
                <a:tc>
                  <a:txBody>
                    <a:bodyPr/>
                    <a:lstStyle/>
                    <a:p>
                      <a:pPr marL="151765" indent="-76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Simples trocas de informações e recursos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Complexa troca de informações e recursos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extLst>
                  <a:ext uri="{0D108BD9-81ED-4DB2-BD59-A6C34878D82A}">
                    <a16:rowId xmlns:a16="http://schemas.microsoft.com/office/drawing/2014/main" val="1074873295"/>
                  </a:ext>
                </a:extLst>
              </a:tr>
              <a:tr h="313964">
                <a:tc>
                  <a:txBody>
                    <a:bodyPr/>
                    <a:lstStyle/>
                    <a:p>
                      <a:pPr marL="151765" indent="-76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Racionalidade — alto acesso à informação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Delimitada racionalidade — acesso às informações incompletas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extLst>
                  <a:ext uri="{0D108BD9-81ED-4DB2-BD59-A6C34878D82A}">
                    <a16:rowId xmlns:a16="http://schemas.microsoft.com/office/drawing/2014/main" val="3449719179"/>
                  </a:ext>
                </a:extLst>
              </a:tr>
              <a:tr h="282054">
                <a:tc>
                  <a:txBody>
                    <a:bodyPr/>
                    <a:lstStyle/>
                    <a:p>
                      <a:pPr marL="75565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Independência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Interdependência entre os</a:t>
                      </a:r>
                      <a:r>
                        <a:rPr lang="pt-PT" sz="1300" baseline="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atores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extLst>
                  <a:ext uri="{0D108BD9-81ED-4DB2-BD59-A6C34878D82A}">
                    <a16:rowId xmlns:a16="http://schemas.microsoft.com/office/drawing/2014/main" val="2139762113"/>
                  </a:ext>
                </a:extLst>
              </a:tr>
              <a:tr h="282054">
                <a:tc>
                  <a:txBody>
                    <a:bodyPr/>
                    <a:lstStyle/>
                    <a:p>
                      <a:pPr marL="75565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Poucos números relações</a:t>
                      </a:r>
                      <a:r>
                        <a:rPr lang="pt-PT" sz="1300" baseline="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 trocas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Grande número de relações de troca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extLst>
                  <a:ext uri="{0D108BD9-81ED-4DB2-BD59-A6C34878D82A}">
                    <a16:rowId xmlns:a16="http://schemas.microsoft.com/office/drawing/2014/main" val="131235336"/>
                  </a:ext>
                </a:extLst>
              </a:tr>
              <a:tr h="282054">
                <a:tc>
                  <a:txBody>
                    <a:bodyPr/>
                    <a:lstStyle/>
                    <a:p>
                      <a:pPr marL="75565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Máximo/alto lucro para a empresa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Mútuo benefício para as partes envolvidas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extLst>
                  <a:ext uri="{0D108BD9-81ED-4DB2-BD59-A6C34878D82A}">
                    <a16:rowId xmlns:a16="http://schemas.microsoft.com/office/drawing/2014/main" val="2525363461"/>
                  </a:ext>
                </a:extLst>
              </a:tr>
              <a:tr h="282054">
                <a:tc>
                  <a:txBody>
                    <a:bodyPr/>
                    <a:lstStyle/>
                    <a:p>
                      <a:pPr marL="75565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Push</a:t>
                      </a:r>
                      <a:r>
                        <a:rPr lang="pt-PT" sz="1300" baseline="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strategy </a:t>
                      </a: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— empresa decide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Desenvolvimento de estratégia em conjunto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extLst>
                  <a:ext uri="{0D108BD9-81ED-4DB2-BD59-A6C34878D82A}">
                    <a16:rowId xmlns:a16="http://schemas.microsoft.com/office/drawing/2014/main" val="3553199628"/>
                  </a:ext>
                </a:extLst>
              </a:tr>
              <a:tr h="282054">
                <a:tc>
                  <a:txBody>
                    <a:bodyPr/>
                    <a:lstStyle/>
                    <a:p>
                      <a:pPr marL="75565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Supremacia do vendedor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Igual posição cooperativa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extLst>
                  <a:ext uri="{0D108BD9-81ED-4DB2-BD59-A6C34878D82A}">
                    <a16:rowId xmlns:a16="http://schemas.microsoft.com/office/drawing/2014/main" val="1249634473"/>
                  </a:ext>
                </a:extLst>
              </a:tr>
              <a:tr h="282054">
                <a:tc>
                  <a:txBody>
                    <a:bodyPr/>
                    <a:lstStyle/>
                    <a:p>
                      <a:pPr marL="75565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Conflito</a:t>
                      </a:r>
                      <a:endParaRPr lang="pt-BR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Cooperação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extLst>
                  <a:ext uri="{0D108BD9-81ED-4DB2-BD59-A6C34878D82A}">
                    <a16:rowId xmlns:a16="http://schemas.microsoft.com/office/drawing/2014/main" val="1140364212"/>
                  </a:ext>
                </a:extLst>
              </a:tr>
              <a:tr h="563526">
                <a:tc>
                  <a:txBody>
                    <a:bodyPr/>
                    <a:lstStyle/>
                    <a:p>
                      <a:pPr marL="151765" indent="-76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Homogeneidade (heterogêneos mercados segmentados para facilitar o contato e uniformidade, ofertas limitadas)</a:t>
                      </a:r>
                      <a:endParaRPr lang="pt-BR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Heterogêneo (identificação das necessidades individuais dos clientes; múltiplos canais para contato; grande variedade de ofertas de personalização)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extLst>
                  <a:ext uri="{0D108BD9-81ED-4DB2-BD59-A6C34878D82A}">
                    <a16:rowId xmlns:a16="http://schemas.microsoft.com/office/drawing/2014/main" val="554409852"/>
                  </a:ext>
                </a:extLst>
              </a:tr>
              <a:tr h="282054">
                <a:tc>
                  <a:txBody>
                    <a:bodyPr/>
                    <a:lstStyle/>
                    <a:p>
                      <a:pPr marL="75565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Concorrência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Cooperação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extLst>
                  <a:ext uri="{0D108BD9-81ED-4DB2-BD59-A6C34878D82A}">
                    <a16:rowId xmlns:a16="http://schemas.microsoft.com/office/drawing/2014/main" val="2199078474"/>
                  </a:ext>
                </a:extLst>
              </a:tr>
              <a:tr h="282054">
                <a:tc>
                  <a:txBody>
                    <a:bodyPr/>
                    <a:lstStyle/>
                    <a:p>
                      <a:pPr marL="75565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Baixa Adaptação</a:t>
                      </a:r>
                      <a:endParaRPr lang="pt-BR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Alta Adaptação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extLst>
                  <a:ext uri="{0D108BD9-81ED-4DB2-BD59-A6C34878D82A}">
                    <a16:rowId xmlns:a16="http://schemas.microsoft.com/office/drawing/2014/main" val="1258110905"/>
                  </a:ext>
                </a:extLst>
              </a:tr>
              <a:tr h="282054">
                <a:tc>
                  <a:txBody>
                    <a:bodyPr/>
                    <a:lstStyle/>
                    <a:p>
                      <a:pPr marL="75565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Horizonte imediato ou em curto espaço de tempo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PT" sz="1300" dirty="0">
                          <a:solidFill>
                            <a:srgbClr val="181717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Médio e longo horizonte de tempo</a:t>
                      </a:r>
                      <a:endParaRPr lang="pt-BR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6200" marT="13970" marB="0" anchor="ctr"/>
                </a:tc>
                <a:extLst>
                  <a:ext uri="{0D108BD9-81ED-4DB2-BD59-A6C34878D82A}">
                    <a16:rowId xmlns:a16="http://schemas.microsoft.com/office/drawing/2014/main" val="1336662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654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vel">
  <a:themeElements>
    <a:clrScheme name="Citável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vel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v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TM03457503[[fn=Citável]]</Template>
  <TotalTime>516</TotalTime>
  <Words>1047</Words>
  <Application>Microsoft Office PowerPoint</Application>
  <PresentationFormat>Widescreen</PresentationFormat>
  <Paragraphs>123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</vt:lpstr>
      <vt:lpstr>Wingdings 2</vt:lpstr>
      <vt:lpstr>Citável</vt:lpstr>
      <vt:lpstr>Development of B2B marketing theory</vt:lpstr>
      <vt:lpstr>Objetivo do artigo</vt:lpstr>
      <vt:lpstr>Histórico</vt:lpstr>
      <vt:lpstr>Histórico</vt:lpstr>
      <vt:lpstr>Avanços da pesquisa de MKT</vt:lpstr>
      <vt:lpstr>Evolução da teoria</vt:lpstr>
      <vt:lpstr>Evolução da teoria</vt:lpstr>
      <vt:lpstr>Transição</vt:lpstr>
      <vt:lpstr>Quadro comparativo</vt:lpstr>
      <vt:lpstr>Abordagens comportamentais</vt:lpstr>
      <vt:lpstr>Abordagens comportamentais</vt:lpstr>
      <vt:lpstr>Teorias comportamentais e marketing industrial</vt:lpstr>
      <vt:lpstr>Teorias comportamentais e marketing industrial</vt:lpstr>
      <vt:lpstr>Teorias comportamentais e marketing industrial</vt:lpstr>
      <vt:lpstr>Teorias comportamentais e marketing industrial</vt:lpstr>
      <vt:lpstr>Concluindo</vt:lpstr>
      <vt:lpstr>Concluindo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B2B marketing theory</dc:title>
  <dc:creator>GISLAINE MORAES DIAS</dc:creator>
  <cp:lastModifiedBy>GISLAINE MORAES DIAS</cp:lastModifiedBy>
  <cp:revision>41</cp:revision>
  <dcterms:created xsi:type="dcterms:W3CDTF">2016-09-25T13:56:50Z</dcterms:created>
  <dcterms:modified xsi:type="dcterms:W3CDTF">2016-09-25T22:33:15Z</dcterms:modified>
</cp:coreProperties>
</file>