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0" r:id="rId5"/>
    <p:sldId id="268" r:id="rId6"/>
    <p:sldId id="269" r:id="rId7"/>
    <p:sldId id="270" r:id="rId8"/>
    <p:sldId id="279" r:id="rId9"/>
    <p:sldId id="278" r:id="rId10"/>
    <p:sldId id="258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95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11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03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30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86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39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37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04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72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89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19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2C18-8EA4-4583-BB5A-18EC368D311A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CA43133-1905-4785-8861-6A93E90C749C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0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5617" y="802298"/>
            <a:ext cx="10339235" cy="2541431"/>
          </a:xfrm>
        </p:spPr>
        <p:txBody>
          <a:bodyPr>
            <a:normAutofit/>
          </a:bodyPr>
          <a:lstStyle/>
          <a:p>
            <a:pPr algn="r"/>
            <a:r>
              <a:rPr lang="pt-BR" sz="4000" dirty="0" err="1"/>
              <a:t>PESQUISAs</a:t>
            </a:r>
            <a:r>
              <a:rPr lang="pt-BR" sz="4000" dirty="0"/>
              <a:t> </a:t>
            </a:r>
            <a:r>
              <a:rPr lang="pt-BR" sz="4000" dirty="0" err="1"/>
              <a:t>QUALITATIVAs</a:t>
            </a:r>
            <a:r>
              <a:rPr lang="pt-BR" sz="4000" dirty="0"/>
              <a:t> </a:t>
            </a:r>
            <a:r>
              <a:rPr lang="pt-BR" sz="2400" dirty="0"/>
              <a:t>Em marketing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915439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pt-BR" sz="2400" dirty="0"/>
              <a:t>ENTREVISTAS de PROFUNDIDADE</a:t>
            </a:r>
          </a:p>
          <a:p>
            <a:pPr algn="r"/>
            <a:r>
              <a:rPr lang="pt-BR" sz="2400" dirty="0"/>
              <a:t>FOCUS GROUP</a:t>
            </a:r>
          </a:p>
          <a:p>
            <a:pPr algn="r"/>
            <a:r>
              <a:rPr lang="pt-BR" sz="2400" dirty="0"/>
              <a:t>PESQUISA DOCUMENTAL</a:t>
            </a:r>
          </a:p>
          <a:p>
            <a:pPr algn="r"/>
            <a:r>
              <a:rPr lang="pt-BR" sz="2400" dirty="0"/>
              <a:t>ETONOGRAFIA</a:t>
            </a:r>
          </a:p>
          <a:p>
            <a:pPr algn="r"/>
            <a:r>
              <a:rPr lang="pt-BR" sz="2400" dirty="0"/>
              <a:t>observação</a:t>
            </a:r>
          </a:p>
        </p:txBody>
      </p:sp>
    </p:spTree>
    <p:extLst>
      <p:ext uri="{BB962C8B-B14F-4D97-AF65-F5344CB8AC3E}">
        <p14:creationId xmlns:p14="http://schemas.microsoft.com/office/powerpoint/2010/main" val="137060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Pesquisa documental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princípio pode parecer estranha, mas pode ajudar a identificar aspectos básicos;</a:t>
            </a:r>
          </a:p>
          <a:p>
            <a:r>
              <a:rPr lang="pt-BR" dirty="0"/>
              <a:t>O exame de materiais de natureza diversa, que ainda não receberam um tratamento analítico, ou que podem ser reexaminados, buscando-se novas e/ ou interpretações complementares;</a:t>
            </a:r>
          </a:p>
          <a:p>
            <a:r>
              <a:rPr lang="pt-BR" b="1" dirty="0">
                <a:solidFill>
                  <a:srgbClr val="C00000"/>
                </a:solidFill>
              </a:rPr>
              <a:t>Exemplos: </a:t>
            </a:r>
            <a:r>
              <a:rPr lang="pt-BR" dirty="0"/>
              <a:t>jornais, revistas, diários, obras literárias, científicas e técnicas, cartas, memorandos, relatórios), as estatísticas (que produzem um registro ordenado e regular de vários aspectos da vida de determinada sociedade) e os elementos iconográficos (sinais, grafismos, imagens, fotografias, filmes). </a:t>
            </a:r>
          </a:p>
        </p:txBody>
      </p:sp>
    </p:spTree>
    <p:extLst>
      <p:ext uri="{BB962C8B-B14F-4D97-AF65-F5344CB8AC3E}">
        <p14:creationId xmlns:p14="http://schemas.microsoft.com/office/powerpoint/2010/main" val="333714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Pesquisa documental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VANTAGENS: </a:t>
            </a:r>
          </a:p>
          <a:p>
            <a:pPr lvl="1"/>
            <a:r>
              <a:rPr lang="pt-BR" dirty="0"/>
              <a:t>permite o estudo de pessoas às quais não temos acesso físico, porque não estão mais vivas ou por problemas de distância;</a:t>
            </a:r>
          </a:p>
          <a:p>
            <a:pPr lvl="1"/>
            <a:r>
              <a:rPr lang="pt-BR" dirty="0"/>
              <a:t>os documentos constituem uma fonte não-reativa, as informações neles contidas permanecem as mesmas após longos períodos de tempo;</a:t>
            </a:r>
          </a:p>
          <a:p>
            <a:pPr lvl="1"/>
            <a:r>
              <a:rPr lang="pt-BR" dirty="0"/>
              <a:t>é também apropriada quando queremos estudar longos períodos de tempo, buscando identificar uma ou mais tendências no comportamento.</a:t>
            </a:r>
          </a:p>
        </p:txBody>
      </p:sp>
    </p:spTree>
    <p:extLst>
      <p:ext uri="{BB962C8B-B14F-4D97-AF65-F5344CB8AC3E}">
        <p14:creationId xmlns:p14="http://schemas.microsoft.com/office/powerpoint/2010/main" val="1440223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Pesquisa documental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DIFICULDADES:</a:t>
            </a:r>
          </a:p>
          <a:p>
            <a:pPr lvl="1"/>
            <a:r>
              <a:rPr lang="pt-BR" dirty="0"/>
              <a:t>muitos documentos por ela utilizados não foram produzidos com o propósito de fornecer informações com vistas à investigação social, o que possibilita vários tipos de vieses;</a:t>
            </a:r>
          </a:p>
          <a:p>
            <a:pPr lvl="1"/>
            <a:r>
              <a:rPr lang="pt-BR" dirty="0"/>
              <a:t>a maioria dos documentos registram relatos verbais, não provendo informações sobre comportamentos não-verbais, que, às vezes, são imprescindíveis para se analisar o sentido de determinada fala.</a:t>
            </a:r>
          </a:p>
        </p:txBody>
      </p:sp>
    </p:spTree>
    <p:extLst>
      <p:ext uri="{BB962C8B-B14F-4D97-AF65-F5344CB8AC3E}">
        <p14:creationId xmlns:p14="http://schemas.microsoft.com/office/powerpoint/2010/main" val="352484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Pesquisa documental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DESENVOLVIMENTO DA PESQUISA DOCUMENTAL:</a:t>
            </a:r>
          </a:p>
          <a:p>
            <a:pPr lvl="1"/>
            <a:r>
              <a:rPr lang="pt-BR" dirty="0"/>
              <a:t>a escolha dos documentos não é um processo aleatório, mas se dá em função de alguns propósitos, ideias ou hipóteses;</a:t>
            </a:r>
          </a:p>
          <a:p>
            <a:pPr lvl="1"/>
            <a:r>
              <a:rPr lang="pt-BR" dirty="0"/>
              <a:t>selecionados os documentos, o pesquisador deverá se preocupar com a codificação e a análise dos dados;</a:t>
            </a:r>
          </a:p>
          <a:p>
            <a:pPr lvl="1"/>
            <a:r>
              <a:rPr lang="pt-BR" dirty="0"/>
              <a:t>consiste em um instrumental metodológico que se pode aplicar a discursos diversos e a todas as formas de comunicação, seja qual for a natureza do seu suporte;</a:t>
            </a:r>
          </a:p>
          <a:p>
            <a:pPr lvl="1"/>
            <a:r>
              <a:rPr lang="pt-BR" dirty="0"/>
              <a:t>o esforço do analista é, então, duplo: entender o sentido da comunicação, como se fosse o receptor normal, e, principalmente, desviar o olhar, buscando outra significação, outra mensagem, passível de se enxergar por meio ou ao lado da primeira. </a:t>
            </a:r>
          </a:p>
        </p:txBody>
      </p:sp>
    </p:spTree>
    <p:extLst>
      <p:ext uri="{BB962C8B-B14F-4D97-AF65-F5344CB8AC3E}">
        <p14:creationId xmlns:p14="http://schemas.microsoft.com/office/powerpoint/2010/main" val="818201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Etnografia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pesquisa etnográfica abrange a descrição dos eventos que ocorrem na vida de um grupo (com especial atenção para as estruturas sociais e o comportamento dos indivíduos enquanto membros do grupo) e a interpretação do significado desses eventos para a cultura do grupo;</a:t>
            </a:r>
          </a:p>
          <a:p>
            <a:r>
              <a:rPr lang="pt-BR" dirty="0"/>
              <a:t>Comum associação à antropologia;</a:t>
            </a:r>
          </a:p>
          <a:p>
            <a:r>
              <a:rPr lang="pt-BR" dirty="0"/>
              <a:t>O trabalho de campo é o coração da pesquisa etnográfica, pois sem um contato intenso e prolongado com a cultura ou grupo em estudo será impossível ao pesquisador descobrir como seu sistema de significados culturais está organizado, como se desenvolveu e influencia o comportamento grupal.</a:t>
            </a:r>
          </a:p>
        </p:txBody>
      </p:sp>
    </p:spTree>
    <p:extLst>
      <p:ext uri="{BB962C8B-B14F-4D97-AF65-F5344CB8AC3E}">
        <p14:creationId xmlns:p14="http://schemas.microsoft.com/office/powerpoint/2010/main" val="4058095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Etnografia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pesquisa etnográfica inicia com a seleção e a definição de um problema ou tópico de interesse e dificilmente prossegue sem a adoção (em caráter provisório, mas orientador) de um modelo conceitual ou teoria útil à compreensão do evento estudado;</a:t>
            </a:r>
          </a:p>
          <a:p>
            <a:r>
              <a:rPr lang="pt-BR" dirty="0"/>
              <a:t>Embora o etnógrafo evite a definição antecipada de hipóteses claramente especificadas, deve possuir um modelo que o oriente no estabelecimento de algumas questões ou proposições específicas;</a:t>
            </a:r>
          </a:p>
          <a:p>
            <a:r>
              <a:rPr lang="pt-BR" dirty="0"/>
              <a:t>A análise dos dados não acontece numa etapa claramente distinta, após a coleta. Permeia todo o processo da investigação, começando no momento em que o pesquisador seleciona um problema para estudo e terminando quando ele escreve a última palavra do seu relatório;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4116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Etnografia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pesquisa etnográfica inicia com a seleção e a definição de um problema ou tópico de interesse e dificilmente prossegue sem a adoção (em caráter provisório, mas orientador) de um modelo conceitual ou teoria útil à compreensão do evento estudado;</a:t>
            </a:r>
          </a:p>
          <a:p>
            <a:r>
              <a:rPr lang="pt-BR" dirty="0"/>
              <a:t>Embora o etnógrafo evite a definição antecipada de hipóteses claramente especificadas, deve possuir um modelo que o oriente no estabelecimento de algumas questões ou proposições específicas;</a:t>
            </a:r>
          </a:p>
          <a:p>
            <a:r>
              <a:rPr lang="pt-BR" dirty="0"/>
              <a:t>A análise dos dados não acontece numa etapa claramente distinta, após a coleta. Permeia todo o processo da investigação, começando no momento em que o pesquisador seleciona um problema para estudo e terminando quando ele escreve a última palavra do seu relatório;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830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Os pesquisadores podem simplesmente observar como os consumidores se comportam durante a compra, como fazem as decisões sobre os produtos na loja, ou como consomem estes produtos em suas casas;</a:t>
            </a:r>
          </a:p>
          <a:p>
            <a:r>
              <a:rPr lang="pt-BR" dirty="0"/>
              <a:t>O pesquisador efetua um registro sistemático de dados, de comportamentos, de fatos e de ações, a fim de obter subsídios sobre determinado fenômeno que está sendo estudado;</a:t>
            </a:r>
          </a:p>
          <a:p>
            <a:r>
              <a:rPr lang="pt-BR" dirty="0"/>
              <a:t>Um cuidado especial está na obtenção dos dados. Pesquisadores deverão ser aptos e bem treinados para utilizar as técnicas de coleta de dados disponíveis na observação, tais como: </a:t>
            </a:r>
            <a:r>
              <a:rPr lang="pt-BR" dirty="0" err="1"/>
              <a:t>psicogalvanômetro</a:t>
            </a:r>
            <a:r>
              <a:rPr lang="pt-BR" dirty="0"/>
              <a:t>, contadores de tráfico, </a:t>
            </a:r>
            <a:r>
              <a:rPr lang="pt-BR" dirty="0" err="1"/>
              <a:t>pupilômetro</a:t>
            </a:r>
            <a:r>
              <a:rPr lang="pt-BR" dirty="0"/>
              <a:t>, intensidade de voz. Etc.</a:t>
            </a:r>
          </a:p>
        </p:txBody>
      </p:sp>
    </p:spTree>
    <p:extLst>
      <p:ext uri="{BB962C8B-B14F-4D97-AF65-F5344CB8AC3E}">
        <p14:creationId xmlns:p14="http://schemas.microsoft.com/office/powerpoint/2010/main" val="3666578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COMPARATIVO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2174" t="20293" r="17500" b="32552"/>
          <a:stretch/>
        </p:blipFill>
        <p:spPr>
          <a:xfrm>
            <a:off x="1451579" y="1458963"/>
            <a:ext cx="9899375" cy="435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13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COMPARATIVO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2174" t="20293" r="17500" b="75427"/>
          <a:stretch/>
        </p:blipFill>
        <p:spPr>
          <a:xfrm>
            <a:off x="1451579" y="1458963"/>
            <a:ext cx="9899375" cy="39479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/>
          <a:srcRect l="22391" t="41348" r="18478" b="14185"/>
          <a:stretch/>
        </p:blipFill>
        <p:spPr>
          <a:xfrm>
            <a:off x="1457739" y="1802130"/>
            <a:ext cx="9893215" cy="413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2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Entrevistas de profundidade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r>
              <a:rPr lang="pt-BR" dirty="0"/>
              <a:t>É definida como uma entrevista não-estruturada, direta, pessoal, em que um respondente de cada vez é instado por um entrevistador altamente qualificado a revelar motivações, crenças, atitudes e sentimentos sobre determinado tópico;</a:t>
            </a:r>
          </a:p>
          <a:p>
            <a:r>
              <a:rPr lang="pt-BR" dirty="0"/>
              <a:t>O entrevistador inicia com uma pergunta genérica, e posteriormente incentiva o entrevistado a falar livremente sobre o tema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b="1" dirty="0">
                <a:solidFill>
                  <a:srgbClr val="C00000"/>
                </a:solidFill>
              </a:rPr>
              <a:t>Ex. : </a:t>
            </a:r>
            <a:r>
              <a:rPr lang="pt-BR" dirty="0"/>
              <a:t>O senhor poderia falar sobre fazer compras no Supermercado Carrefour?</a:t>
            </a:r>
          </a:p>
          <a:p>
            <a:r>
              <a:rPr lang="pt-BR" dirty="0"/>
              <a:t>Por sua vez a duração pode variar de 30 a 60 minutos, embora existam casos especiais que podem levar até mesmo horas, dada a natureza do problema</a:t>
            </a:r>
          </a:p>
        </p:txBody>
      </p:sp>
    </p:spTree>
    <p:extLst>
      <p:ext uri="{BB962C8B-B14F-4D97-AF65-F5344CB8AC3E}">
        <p14:creationId xmlns:p14="http://schemas.microsoft.com/office/powerpoint/2010/main" val="3298450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COMPARATIVO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2174" t="20293" r="17500" b="75427"/>
          <a:stretch/>
        </p:blipFill>
        <p:spPr>
          <a:xfrm>
            <a:off x="1451579" y="1458963"/>
            <a:ext cx="9899375" cy="39479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l="17066" t="30760" r="23846" b="27138"/>
          <a:stretch/>
        </p:blipFill>
        <p:spPr>
          <a:xfrm>
            <a:off x="1451578" y="1800745"/>
            <a:ext cx="9899375" cy="396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1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Entrevistas de profundidade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r>
              <a:rPr lang="pt-BR" dirty="0"/>
              <a:t>A entrevista individual pode ser classificada em três categorias:  entrevista não-estruturada; entrevista semiestruturada e entrevista estruturada.</a:t>
            </a:r>
          </a:p>
          <a:p>
            <a:r>
              <a:rPr lang="pt-BR" dirty="0"/>
              <a:t>Perguntas abertas - permitindo a quem está respondendo fazê-lo a partir de suas opiniões e motivações não se limitando as respostas dos entrevistadores;</a:t>
            </a:r>
          </a:p>
          <a:p>
            <a:r>
              <a:rPr lang="pt-BR" dirty="0"/>
              <a:t>é importante que o pesquisador não somente deixe o entrevistado o mais livre possível para expressar suas opiniões, como também possua conhecimentos de psicologia e linguística (ou contratar profissionais com tal gabarito) para a análise dos dados.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451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Focus </a:t>
            </a:r>
            <a:r>
              <a:rPr lang="pt-BR" dirty="0" err="1"/>
              <a:t>group</a:t>
            </a:r>
            <a:endParaRPr lang="pt-BR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r>
              <a:rPr lang="pt-BR" dirty="0"/>
              <a:t>O Focus </a:t>
            </a:r>
            <a:r>
              <a:rPr lang="pt-BR" dirty="0" err="1"/>
              <a:t>Group</a:t>
            </a:r>
            <a:r>
              <a:rPr lang="pt-BR" dirty="0"/>
              <a:t> é um tipo de entrevista em profundidade realizada em grupos, cujas reuniões apresentam características definidas quanto a proposta, tamanho, composição e procedimentos de condução;</a:t>
            </a:r>
          </a:p>
          <a:p>
            <a:r>
              <a:rPr lang="pt-BR" dirty="0"/>
              <a:t> Algumas de suas características gerais podem ser destacadas, como a integração de pessoas, a sequência de sessões, a obtenção de dados qualitativos e o foco em um tópico, além de essa variação poder ser utilizado isoladamente ou associada a outras técnicas, o que permite reforçar um desenho de pesquisa;</a:t>
            </a:r>
          </a:p>
        </p:txBody>
      </p:sp>
    </p:spTree>
    <p:extLst>
      <p:ext uri="{BB962C8B-B14F-4D97-AF65-F5344CB8AC3E}">
        <p14:creationId xmlns:p14="http://schemas.microsoft.com/office/powerpoint/2010/main" val="231004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Focus </a:t>
            </a:r>
            <a:r>
              <a:rPr lang="pt-BR" dirty="0" err="1"/>
              <a:t>group</a:t>
            </a:r>
            <a:endParaRPr lang="pt-BR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r>
              <a:rPr lang="pt-BR" dirty="0"/>
              <a:t>É uma entrevista realizada por um moderador bem treinado de uma forma </a:t>
            </a:r>
            <a:r>
              <a:rPr lang="pt-BR" dirty="0" err="1"/>
              <a:t>nãoestruturada</a:t>
            </a:r>
            <a:r>
              <a:rPr lang="pt-BR" dirty="0"/>
              <a:t> e natural, com um pequeno grupo de respondentes visando descobrir “possíveis </a:t>
            </a:r>
            <a:r>
              <a:rPr lang="pt-BR" dirty="0" err="1"/>
              <a:t>idéias</a:t>
            </a:r>
            <a:r>
              <a:rPr lang="pt-BR" dirty="0"/>
              <a:t> ou soluções para um problema de marketing por meio da discussão do tema”;</a:t>
            </a:r>
          </a:p>
          <a:p>
            <a:r>
              <a:rPr lang="pt-BR" dirty="0"/>
              <a:t>Os grupos geralmente são constituídos de 08 a 12 entrevistados, e as reuniões são geralmente registradas, utilizando-se filmadoras, gravadores, máquinas fotográficas, etc. e, em sua maioria, observadas através de um vidro que permite ver, sem ser visto, conhecido como </a:t>
            </a:r>
            <a:r>
              <a:rPr lang="pt-BR" i="1" dirty="0" err="1"/>
              <a:t>one-way</a:t>
            </a:r>
            <a:r>
              <a:rPr lang="pt-BR" i="1" dirty="0"/>
              <a:t> </a:t>
            </a:r>
            <a:r>
              <a:rPr lang="pt-BR" i="1" dirty="0" err="1"/>
              <a:t>mirror</a:t>
            </a:r>
            <a:r>
              <a:rPr lang="pt-BR" i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2724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Focus </a:t>
            </a:r>
            <a:r>
              <a:rPr lang="pt-BR" dirty="0" err="1"/>
              <a:t>group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801376"/>
              </p:ext>
            </p:extLst>
          </p:nvPr>
        </p:nvGraphicFramePr>
        <p:xfrm>
          <a:off x="1451578" y="1495284"/>
          <a:ext cx="9603276" cy="4323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1638">
                  <a:extLst>
                    <a:ext uri="{9D8B030D-6E8A-4147-A177-3AD203B41FA5}">
                      <a16:colId xmlns:a16="http://schemas.microsoft.com/office/drawing/2014/main" val="3688694552"/>
                    </a:ext>
                  </a:extLst>
                </a:gridCol>
                <a:gridCol w="4801638">
                  <a:extLst>
                    <a:ext uri="{9D8B030D-6E8A-4147-A177-3AD203B41FA5}">
                      <a16:colId xmlns:a16="http://schemas.microsoft.com/office/drawing/2014/main" val="3753289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VANTAGENS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DESVANTAGENS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85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Fácil</a:t>
                      </a:r>
                      <a:r>
                        <a:rPr lang="pt-BR" baseline="0" dirty="0"/>
                        <a:t> de conduzir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Não é baseado em um ambiente natural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396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Habilidade em explorar</a:t>
                      </a:r>
                      <a:r>
                        <a:rPr lang="pt-BR" baseline="0" dirty="0"/>
                        <a:t> tópicos e gerar hipóteses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Exige entrevistadores</a:t>
                      </a:r>
                      <a:r>
                        <a:rPr lang="pt-BR" baseline="0" dirty="0"/>
                        <a:t> treinados cuidadosamente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52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Oportunidad</a:t>
                      </a:r>
                      <a:r>
                        <a:rPr lang="pt-BR" baseline="0" dirty="0"/>
                        <a:t>e de coletar dados a partir da interação do grupo, o qual se concentra no tópico de interesse do pesquisador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Não é possível</a:t>
                      </a:r>
                      <a:r>
                        <a:rPr lang="pt-BR" baseline="0" dirty="0"/>
                        <a:t> saber se a interação em grupo reflete ou não o comportamento individual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805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Alta validade dos</a:t>
                      </a:r>
                      <a:r>
                        <a:rPr lang="pt-BR" baseline="0" dirty="0"/>
                        <a:t> dados: mede efetivamente o que se deseja e tem plena legitimidade e convicção ou crença nos dados coletados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Menor</a:t>
                      </a:r>
                      <a:r>
                        <a:rPr lang="pt-BR" baseline="0" dirty="0"/>
                        <a:t> controle do pesquisador sobre os dados gerados (se houver necessidade de manter comparação entre entrevistas)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77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Baixo custo em relação a outros métodos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Dados mais difíceis</a:t>
                      </a:r>
                      <a:r>
                        <a:rPr lang="pt-BR" baseline="0" dirty="0"/>
                        <a:t> de analisar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0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Rapidez no fornecimento dos</a:t>
                      </a:r>
                      <a:r>
                        <a:rPr lang="pt-BR" baseline="0" dirty="0"/>
                        <a:t> resultados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Os grupos são difíceis de reunir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92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Permite</a:t>
                      </a:r>
                      <a:r>
                        <a:rPr lang="pt-BR" baseline="0" dirty="0"/>
                        <a:t> aumentar o tamanho da amostra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Discussões em ambiente que</a:t>
                      </a:r>
                      <a:r>
                        <a:rPr lang="pt-BR" baseline="0" dirty="0"/>
                        <a:t> proporcione diálogo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105437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51374" y="5844868"/>
            <a:ext cx="51153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i="1" dirty="0"/>
              <a:t>Fonte: </a:t>
            </a:r>
            <a:r>
              <a:rPr lang="pt-BR" sz="1500" i="1" dirty="0"/>
              <a:t>Elaborado a partir de Krueger (1994) e Morgan (1988)</a:t>
            </a:r>
          </a:p>
        </p:txBody>
      </p:sp>
    </p:spTree>
    <p:extLst>
      <p:ext uri="{BB962C8B-B14F-4D97-AF65-F5344CB8AC3E}">
        <p14:creationId xmlns:p14="http://schemas.microsoft.com/office/powerpoint/2010/main" val="248740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Focus </a:t>
            </a:r>
            <a:r>
              <a:rPr lang="pt-BR" dirty="0" err="1"/>
              <a:t>group</a:t>
            </a:r>
            <a:endParaRPr lang="pt-BR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8477"/>
          </a:xfrm>
        </p:spPr>
        <p:txBody>
          <a:bodyPr>
            <a:normAutofit/>
          </a:bodyPr>
          <a:lstStyle/>
          <a:p>
            <a:r>
              <a:rPr lang="pt-BR" dirty="0"/>
              <a:t> os entrevistados são estimulados a debater seus interesses, atitudes, reações, motivos de estilo de vida, sentimentos acerca da categoria de produtos, experiência de uso e os moderadores vão registrando as considerações feitas pelos participantes;</a:t>
            </a:r>
          </a:p>
          <a:p>
            <a:r>
              <a:rPr lang="pt-BR" dirty="0"/>
              <a:t>a chave para o seu sucesso está nas livres intervenções e opiniões de seus membros, o que, no entanto, demanda habilidade do moderador para fazer com que todos participem da discussão, sem que se crie nenhum tipo de ascendência em dinâmica de grupo </a:t>
            </a:r>
          </a:p>
          <a:p>
            <a:r>
              <a:rPr lang="pt-BR" dirty="0"/>
              <a:t>Recomenda-se o uso de Focus </a:t>
            </a:r>
            <a:r>
              <a:rPr lang="pt-BR" dirty="0" err="1"/>
              <a:t>Group</a:t>
            </a:r>
            <a:r>
              <a:rPr lang="pt-BR" dirty="0"/>
              <a:t> para a concepção de questionários. Ele pode fornecer evidências de como os entrevistados se posicionarão quanto ao tópico em questão.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350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Focus </a:t>
            </a:r>
            <a:r>
              <a:rPr lang="pt-BR" dirty="0" err="1"/>
              <a:t>group</a:t>
            </a:r>
            <a:endParaRPr lang="pt-BR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8477"/>
          </a:xfrm>
        </p:spPr>
        <p:txBody>
          <a:bodyPr>
            <a:normAutofit/>
          </a:bodyPr>
          <a:lstStyle/>
          <a:p>
            <a:r>
              <a:rPr lang="pt-BR" dirty="0"/>
              <a:t> Pontos importantes para o pesquisador: </a:t>
            </a:r>
          </a:p>
          <a:p>
            <a:pPr lvl="1"/>
            <a:r>
              <a:rPr lang="pt-BR" dirty="0"/>
              <a:t>saber conduzir a discussão do grupo e não apenas deixar um entrevistado falar mais do que os demais no grupo; </a:t>
            </a:r>
          </a:p>
          <a:p>
            <a:pPr lvl="1"/>
            <a:r>
              <a:rPr lang="pt-BR" dirty="0"/>
              <a:t>elaborar uma sala de reunião que gere liberdade aos entrevistados; e </a:t>
            </a:r>
          </a:p>
          <a:p>
            <a:pPr lvl="1"/>
            <a:r>
              <a:rPr lang="pt-BR" dirty="0"/>
              <a:t>reconhecer as linguagens escritas em ambientes on-line.</a:t>
            </a:r>
          </a:p>
        </p:txBody>
      </p:sp>
    </p:spTree>
    <p:extLst>
      <p:ext uri="{BB962C8B-B14F-4D97-AF65-F5344CB8AC3E}">
        <p14:creationId xmlns:p14="http://schemas.microsoft.com/office/powerpoint/2010/main" val="77734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Focus </a:t>
            </a:r>
            <a:r>
              <a:rPr lang="pt-BR" dirty="0" err="1"/>
              <a:t>group</a:t>
            </a:r>
            <a:endParaRPr lang="pt-BR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40511"/>
          </a:xfrm>
        </p:spPr>
        <p:txBody>
          <a:bodyPr>
            <a:normAutofit lnSpcReduction="1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ETAPA 3 - ANÁLISE DOS DADOS:</a:t>
            </a:r>
          </a:p>
          <a:p>
            <a:pPr lvl="1"/>
            <a:r>
              <a:rPr lang="pt-BR" dirty="0"/>
              <a:t>A transcrição e análise dos dados são trabalhos lentos;</a:t>
            </a:r>
          </a:p>
          <a:p>
            <a:pPr lvl="1"/>
            <a:r>
              <a:rPr lang="pt-BR" dirty="0"/>
              <a:t>A análise deverá ser sistemática, verificável e focada no tópico de interesse e com nível de interpretação apropriado;</a:t>
            </a:r>
          </a:p>
          <a:p>
            <a:pPr lvl="1"/>
            <a:r>
              <a:rPr lang="pt-BR" dirty="0"/>
              <a:t>Cada sessão produz cerca de 50 a 70 páginas de transcrição + 10 a 15 páginas de notas de campo;</a:t>
            </a:r>
          </a:p>
          <a:p>
            <a:pPr lvl="1"/>
            <a:r>
              <a:rPr lang="pt-BR" dirty="0"/>
              <a:t>Tipicamente o Focus </a:t>
            </a:r>
            <a:r>
              <a:rPr lang="pt-BR" dirty="0" err="1"/>
              <a:t>Group</a:t>
            </a:r>
            <a:r>
              <a:rPr lang="pt-BR" dirty="0"/>
              <a:t> tem alta </a:t>
            </a:r>
            <a:r>
              <a:rPr lang="pt-BR" i="1" dirty="0"/>
              <a:t>face </a:t>
            </a:r>
            <a:r>
              <a:rPr lang="pt-BR" i="1" dirty="0" err="1"/>
              <a:t>validity</a:t>
            </a:r>
            <a:r>
              <a:rPr lang="pt-BR" i="1" dirty="0"/>
              <a:t> </a:t>
            </a:r>
            <a:r>
              <a:rPr lang="pt-BR" dirty="0"/>
              <a:t>(mede o quanto se propõe a medir e há convicção ou crença nos dados coletados);</a:t>
            </a:r>
          </a:p>
          <a:p>
            <a:pPr lvl="1"/>
            <a:r>
              <a:rPr lang="pt-BR" dirty="0"/>
              <a:t>Descrevem os resultados como exploratórios e não-adequados à projeção da população;</a:t>
            </a:r>
          </a:p>
          <a:p>
            <a:pPr lvl="1"/>
            <a:r>
              <a:rPr lang="pt-BR" dirty="0"/>
              <a:t>Duas formas básicas de análise dos dados: qualitativa ou resumo etnográfico e sistemática codificação através da análise de conteúdo.</a:t>
            </a:r>
          </a:p>
        </p:txBody>
      </p:sp>
    </p:spTree>
    <p:extLst>
      <p:ext uri="{BB962C8B-B14F-4D97-AF65-F5344CB8AC3E}">
        <p14:creationId xmlns:p14="http://schemas.microsoft.com/office/powerpoint/2010/main" val="35428612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339</TotalTime>
  <Words>1590</Words>
  <Application>Microsoft Office PowerPoint</Application>
  <PresentationFormat>Widescreen</PresentationFormat>
  <Paragraphs>94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Gill Sans MT</vt:lpstr>
      <vt:lpstr>Galeria</vt:lpstr>
      <vt:lpstr>PESQUISAs QUALITATIVAs Em marketing </vt:lpstr>
      <vt:lpstr>Entrevistas de profundidade</vt:lpstr>
      <vt:lpstr>Entrevistas de profundidade</vt:lpstr>
      <vt:lpstr>Focus group</vt:lpstr>
      <vt:lpstr>Focus group</vt:lpstr>
      <vt:lpstr>Focus group</vt:lpstr>
      <vt:lpstr>Focus group</vt:lpstr>
      <vt:lpstr>Focus group</vt:lpstr>
      <vt:lpstr>Focus group</vt:lpstr>
      <vt:lpstr>Pesquisa documental</vt:lpstr>
      <vt:lpstr>Pesquisa documental</vt:lpstr>
      <vt:lpstr>Pesquisa documental</vt:lpstr>
      <vt:lpstr>Pesquisa documental</vt:lpstr>
      <vt:lpstr>Etnografia </vt:lpstr>
      <vt:lpstr>Etnografia </vt:lpstr>
      <vt:lpstr>Etnografia </vt:lpstr>
      <vt:lpstr>observação</vt:lpstr>
      <vt:lpstr>COMPARATIVO</vt:lpstr>
      <vt:lpstr>COMPARATIVO</vt:lpstr>
      <vt:lpstr>COMPARATIVO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PESQUISAs QUALITATIVAs</dc:title>
  <dc:creator>GISLAINE MORAES DIAS</dc:creator>
  <cp:lastModifiedBy>GISLAINE MORAES DIAS</cp:lastModifiedBy>
  <cp:revision>28</cp:revision>
  <dcterms:created xsi:type="dcterms:W3CDTF">2016-09-18T13:31:53Z</dcterms:created>
  <dcterms:modified xsi:type="dcterms:W3CDTF">2016-09-18T19:11:14Z</dcterms:modified>
</cp:coreProperties>
</file>